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64" r:id="rId3"/>
    <p:sldId id="391" r:id="rId4"/>
    <p:sldId id="399" r:id="rId5"/>
    <p:sldId id="392" r:id="rId6"/>
    <p:sldId id="377" r:id="rId7"/>
    <p:sldId id="385" r:id="rId8"/>
    <p:sldId id="400" r:id="rId9"/>
    <p:sldId id="401" r:id="rId10"/>
    <p:sldId id="393" r:id="rId11"/>
    <p:sldId id="395" r:id="rId12"/>
    <p:sldId id="394" r:id="rId13"/>
    <p:sldId id="396" r:id="rId14"/>
    <p:sldId id="397" r:id="rId15"/>
    <p:sldId id="398" r:id="rId16"/>
    <p:sldId id="402" r:id="rId17"/>
    <p:sldId id="403" r:id="rId18"/>
    <p:sldId id="365" r:id="rId19"/>
  </p:sldIdLst>
  <p:sldSz cx="6858000" cy="5143500"/>
  <p:notesSz cx="6797675" cy="9926638"/>
  <p:embeddedFontLst>
    <p:embeddedFont>
      <p:font typeface="Rockwell" panose="02060603020205020403" pitchFamily="18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Segoe UI Light" panose="020B0502040204020203" pitchFamily="34" charset="0"/>
      <p:regular r:id="rId34"/>
    </p:embeddedFont>
    <p:embeddedFont>
      <p:font typeface="Futura Medium" panose="0000080000000000000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orient="horz" pos="2777" userDrawn="1">
          <p15:clr>
            <a:srgbClr val="A4A3A4"/>
          </p15:clr>
        </p15:guide>
        <p15:guide id="3" orient="horz" pos="1614" userDrawn="1">
          <p15:clr>
            <a:srgbClr val="A4A3A4"/>
          </p15:clr>
        </p15:guide>
        <p15:guide id="4" orient="horz" pos="186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191" userDrawn="1">
          <p15:clr>
            <a:srgbClr val="A4A3A4"/>
          </p15:clr>
        </p15:guide>
        <p15:guide id="7" pos="459" userDrawn="1">
          <p15:clr>
            <a:srgbClr val="A4A3A4"/>
          </p15:clr>
        </p15:guide>
        <p15:guide id="8" pos="3997" userDrawn="1">
          <p15:clr>
            <a:srgbClr val="A4A3A4"/>
          </p15:clr>
        </p15:guide>
        <p15:guide id="9" pos="2211" userDrawn="1">
          <p15:clr>
            <a:srgbClr val="A4A3A4"/>
          </p15:clr>
        </p15:guide>
        <p15:guide id="10" pos="308" userDrawn="1">
          <p15:clr>
            <a:srgbClr val="A4A3A4"/>
          </p15:clr>
        </p15:guide>
        <p15:guide id="11" pos="20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2">
          <p15:clr>
            <a:srgbClr val="A4A3A4"/>
          </p15:clr>
        </p15:guide>
        <p15:guide id="2" orient="horz" pos="5732">
          <p15:clr>
            <a:srgbClr val="A4A3A4"/>
          </p15:clr>
        </p15:guide>
        <p15:guide id="3" orient="horz" pos="2598">
          <p15:clr>
            <a:srgbClr val="A4A3A4"/>
          </p15:clr>
        </p15:guide>
        <p15:guide id="4" orient="horz" pos="823">
          <p15:clr>
            <a:srgbClr val="A4A3A4"/>
          </p15:clr>
        </p15:guide>
        <p15:guide id="5" pos="311">
          <p15:clr>
            <a:srgbClr val="A4A3A4"/>
          </p15:clr>
        </p15:guide>
        <p15:guide id="6" pos="39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DB"/>
    <a:srgbClr val="DC004E"/>
    <a:srgbClr val="A0749B"/>
    <a:srgbClr val="81457A"/>
    <a:srgbClr val="99CDB7"/>
    <a:srgbClr val="66B492"/>
    <a:srgbClr val="339B6E"/>
    <a:srgbClr val="DFD1DE"/>
    <a:srgbClr val="C0A2BD"/>
    <a:srgbClr val="CCD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7172" autoAdjust="0"/>
  </p:normalViewPr>
  <p:slideViewPr>
    <p:cSldViewPr snapToGrid="0" showGuides="1">
      <p:cViewPr varScale="1">
        <p:scale>
          <a:sx n="153" d="100"/>
          <a:sy n="153" d="100"/>
        </p:scale>
        <p:origin x="1764" y="138"/>
      </p:cViewPr>
      <p:guideLst>
        <p:guide orient="horz" pos="640"/>
        <p:guide orient="horz" pos="2777"/>
        <p:guide orient="horz" pos="1614"/>
        <p:guide orient="horz" pos="1860"/>
        <p:guide orient="horz" pos="912"/>
        <p:guide orient="horz" pos="191"/>
        <p:guide pos="459"/>
        <p:guide pos="3997"/>
        <p:guide pos="2211"/>
        <p:guide pos="308"/>
        <p:guide pos="2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-3762" y="-102"/>
      </p:cViewPr>
      <p:guideLst>
        <p:guide orient="horz" pos="2752"/>
        <p:guide orient="horz" pos="5732"/>
        <p:guide orient="horz" pos="2598"/>
        <p:guide orient="horz" pos="823"/>
        <p:guide pos="311"/>
        <p:guide pos="39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chs12srv\data\Esad\Geoff\economics\GDP\oecd_gdpe_vol_qly_jan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chs12srv\data\Esad\Geoff\economics\GDP\oecd_gdpe_vol_qly_jan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chs12srv\data\Esad\Geoff\economics\GDP\oecd_gdpe_vol_qly_jan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chs12srv\data\Esad\Geoff\economics\GDP\oecd_gdpe_vol_qly_jan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UK GDP growth</a:t>
            </a:r>
          </a:p>
        </c:rich>
      </c:tx>
      <c:layout>
        <c:manualLayout>
          <c:xMode val="edge"/>
          <c:yMode val="edge"/>
          <c:x val="0.12021896509611468"/>
          <c:y val="5.4030951128006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75437445319335"/>
          <c:y val="0.19639383490811793"/>
          <c:w val="0.84369006999125096"/>
          <c:h val="0.47803417662197578"/>
        </c:manualLayout>
      </c:layout>
      <c:barChart>
        <c:barDir val="col"/>
        <c:grouping val="clustered"/>
        <c:varyColors val="0"/>
        <c:ser>
          <c:idx val="0"/>
          <c:order val="0"/>
          <c:tx>
            <c:v>Q on previous Q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1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17-4C3B-81CF-C0A1333956BE}"/>
              </c:ext>
            </c:extLst>
          </c:dPt>
          <c:cat>
            <c:strRef>
              <c:f>Sheet4!$A$8:$A$39</c:f>
              <c:strCache>
                <c:ptCount val="32"/>
                <c:pt idx="0">
                  <c:v>2010 Q1</c:v>
                </c:pt>
                <c:pt idx="1">
                  <c:v>2010 Q2</c:v>
                </c:pt>
                <c:pt idx="2">
                  <c:v>2010 Q3</c:v>
                </c:pt>
                <c:pt idx="3">
                  <c:v>2010 Q4</c:v>
                </c:pt>
                <c:pt idx="4">
                  <c:v>2011 Q1</c:v>
                </c:pt>
                <c:pt idx="5">
                  <c:v>2011 Q2</c:v>
                </c:pt>
                <c:pt idx="6">
                  <c:v>2011 Q3</c:v>
                </c:pt>
                <c:pt idx="7">
                  <c:v>2011 Q4</c:v>
                </c:pt>
                <c:pt idx="8">
                  <c:v>2012 Q1</c:v>
                </c:pt>
                <c:pt idx="9">
                  <c:v>2012 Q2</c:v>
                </c:pt>
                <c:pt idx="10">
                  <c:v>2012 Q3</c:v>
                </c:pt>
                <c:pt idx="11">
                  <c:v>2012 Q4</c:v>
                </c:pt>
                <c:pt idx="12">
                  <c:v>2013 Q1</c:v>
                </c:pt>
                <c:pt idx="13">
                  <c:v>2013 Q2</c:v>
                </c:pt>
                <c:pt idx="14">
                  <c:v>2013 Q3</c:v>
                </c:pt>
                <c:pt idx="15">
                  <c:v>2013 Q4</c:v>
                </c:pt>
                <c:pt idx="16">
                  <c:v>2014 Q1</c:v>
                </c:pt>
                <c:pt idx="17">
                  <c:v>2014 Q2</c:v>
                </c:pt>
                <c:pt idx="18">
                  <c:v>2014 Q3</c:v>
                </c:pt>
                <c:pt idx="19">
                  <c:v>2014 Q4</c:v>
                </c:pt>
                <c:pt idx="20">
                  <c:v>2015 Q1</c:v>
                </c:pt>
                <c:pt idx="21">
                  <c:v>2015 Q2</c:v>
                </c:pt>
                <c:pt idx="22">
                  <c:v>2015 Q3</c:v>
                </c:pt>
                <c:pt idx="23">
                  <c:v>2015 Q4</c:v>
                </c:pt>
                <c:pt idx="24">
                  <c:v>2016 Q1</c:v>
                </c:pt>
                <c:pt idx="25">
                  <c:v>2016 Q2</c:v>
                </c:pt>
                <c:pt idx="26">
                  <c:v>2016 Q3</c:v>
                </c:pt>
                <c:pt idx="27">
                  <c:v>2016 Q4</c:v>
                </c:pt>
                <c:pt idx="28">
                  <c:v>2017 Q1</c:v>
                </c:pt>
                <c:pt idx="29">
                  <c:v>2017 Q2</c:v>
                </c:pt>
                <c:pt idx="30">
                  <c:v>2017 Q3</c:v>
                </c:pt>
                <c:pt idx="31">
                  <c:v>2017Q4</c:v>
                </c:pt>
              </c:strCache>
            </c:strRef>
          </c:cat>
          <c:val>
            <c:numRef>
              <c:f>Sheet4!$C$8:$C$39</c:f>
              <c:numCache>
                <c:formatCode>General</c:formatCode>
                <c:ptCount val="32"/>
                <c:pt idx="0">
                  <c:v>0.53796345468271056</c:v>
                </c:pt>
                <c:pt idx="1">
                  <c:v>0.89986166906692233</c:v>
                </c:pt>
                <c:pt idx="2">
                  <c:v>0.46411174364692442</c:v>
                </c:pt>
                <c:pt idx="3">
                  <c:v>7.2204359367404436E-2</c:v>
                </c:pt>
                <c:pt idx="4">
                  <c:v>0.58702520192126428</c:v>
                </c:pt>
                <c:pt idx="5">
                  <c:v>0.14810515930589929</c:v>
                </c:pt>
                <c:pt idx="6">
                  <c:v>0.38060976372987909</c:v>
                </c:pt>
                <c:pt idx="7">
                  <c:v>0.19004514438120168</c:v>
                </c:pt>
                <c:pt idx="8">
                  <c:v>0.64649509770028146</c:v>
                </c:pt>
                <c:pt idx="9">
                  <c:v>-0.10671356567578982</c:v>
                </c:pt>
                <c:pt idx="10">
                  <c:v>1.1510326282561181</c:v>
                </c:pt>
                <c:pt idx="11">
                  <c:v>-0.14504643752351853</c:v>
                </c:pt>
                <c:pt idx="12">
                  <c:v>0.63845046958905982</c:v>
                </c:pt>
                <c:pt idx="13">
                  <c:v>0.54058198826821524</c:v>
                </c:pt>
                <c:pt idx="14">
                  <c:v>0.85036607687614207</c:v>
                </c:pt>
                <c:pt idx="15">
                  <c:v>0.51890684810241794</c:v>
                </c:pt>
                <c:pt idx="16">
                  <c:v>0.85897878441889475</c:v>
                </c:pt>
                <c:pt idx="17">
                  <c:v>0.85297950479801443</c:v>
                </c:pt>
                <c:pt idx="18">
                  <c:v>0.76114526367081226</c:v>
                </c:pt>
                <c:pt idx="19">
                  <c:v>0.76122460875515685</c:v>
                </c:pt>
                <c:pt idx="20">
                  <c:v>0.34259856404278821</c:v>
                </c:pt>
                <c:pt idx="21">
                  <c:v>0.57481327109748293</c:v>
                </c:pt>
                <c:pt idx="22">
                  <c:v>0.41654459065259175</c:v>
                </c:pt>
                <c:pt idx="23">
                  <c:v>0.72582350205082946</c:v>
                </c:pt>
                <c:pt idx="24">
                  <c:v>0.21158112813881758</c:v>
                </c:pt>
                <c:pt idx="25">
                  <c:v>0.47589025199980028</c:v>
                </c:pt>
                <c:pt idx="26">
                  <c:v>0.54097099603288257</c:v>
                </c:pt>
                <c:pt idx="27">
                  <c:v>0.74830806489069346</c:v>
                </c:pt>
                <c:pt idx="28">
                  <c:v>0.29553588517731555</c:v>
                </c:pt>
                <c:pt idx="29">
                  <c:v>0.30451457217138511</c:v>
                </c:pt>
                <c:pt idx="30">
                  <c:v>0.38603403727775287</c:v>
                </c:pt>
                <c:pt idx="31">
                  <c:v>0.59999999999999432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7-4C3B-81CF-C0A133395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067040"/>
        <c:axId val="530067368"/>
      </c:barChart>
      <c:lineChart>
        <c:grouping val="standard"/>
        <c:varyColors val="0"/>
        <c:ser>
          <c:idx val="1"/>
          <c:order val="1"/>
          <c:tx>
            <c:v>Q on year ago 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Sheet4!$A$8:$A$39</c:f>
              <c:strCache>
                <c:ptCount val="32"/>
                <c:pt idx="0">
                  <c:v>2010 Q1</c:v>
                </c:pt>
                <c:pt idx="1">
                  <c:v>2010 Q2</c:v>
                </c:pt>
                <c:pt idx="2">
                  <c:v>2010 Q3</c:v>
                </c:pt>
                <c:pt idx="3">
                  <c:v>2010 Q4</c:v>
                </c:pt>
                <c:pt idx="4">
                  <c:v>2011 Q1</c:v>
                </c:pt>
                <c:pt idx="5">
                  <c:v>2011 Q2</c:v>
                </c:pt>
                <c:pt idx="6">
                  <c:v>2011 Q3</c:v>
                </c:pt>
                <c:pt idx="7">
                  <c:v>2011 Q4</c:v>
                </c:pt>
                <c:pt idx="8">
                  <c:v>2012 Q1</c:v>
                </c:pt>
                <c:pt idx="9">
                  <c:v>2012 Q2</c:v>
                </c:pt>
                <c:pt idx="10">
                  <c:v>2012 Q3</c:v>
                </c:pt>
                <c:pt idx="11">
                  <c:v>2012 Q4</c:v>
                </c:pt>
                <c:pt idx="12">
                  <c:v>2013 Q1</c:v>
                </c:pt>
                <c:pt idx="13">
                  <c:v>2013 Q2</c:v>
                </c:pt>
                <c:pt idx="14">
                  <c:v>2013 Q3</c:v>
                </c:pt>
                <c:pt idx="15">
                  <c:v>2013 Q4</c:v>
                </c:pt>
                <c:pt idx="16">
                  <c:v>2014 Q1</c:v>
                </c:pt>
                <c:pt idx="17">
                  <c:v>2014 Q2</c:v>
                </c:pt>
                <c:pt idx="18">
                  <c:v>2014 Q3</c:v>
                </c:pt>
                <c:pt idx="19">
                  <c:v>2014 Q4</c:v>
                </c:pt>
                <c:pt idx="20">
                  <c:v>2015 Q1</c:v>
                </c:pt>
                <c:pt idx="21">
                  <c:v>2015 Q2</c:v>
                </c:pt>
                <c:pt idx="22">
                  <c:v>2015 Q3</c:v>
                </c:pt>
                <c:pt idx="23">
                  <c:v>2015 Q4</c:v>
                </c:pt>
                <c:pt idx="24">
                  <c:v>2016 Q1</c:v>
                </c:pt>
                <c:pt idx="25">
                  <c:v>2016 Q2</c:v>
                </c:pt>
                <c:pt idx="26">
                  <c:v>2016 Q3</c:v>
                </c:pt>
                <c:pt idx="27">
                  <c:v>2016 Q4</c:v>
                </c:pt>
                <c:pt idx="28">
                  <c:v>2017 Q1</c:v>
                </c:pt>
                <c:pt idx="29">
                  <c:v>2017 Q2</c:v>
                </c:pt>
                <c:pt idx="30">
                  <c:v>2017 Q3</c:v>
                </c:pt>
                <c:pt idx="31">
                  <c:v>2017Q4</c:v>
                </c:pt>
              </c:strCache>
            </c:strRef>
          </c:cat>
          <c:val>
            <c:numRef>
              <c:f>Sheet4!$D$8:$D$39</c:f>
              <c:numCache>
                <c:formatCode>General</c:formatCode>
                <c:ptCount val="32"/>
                <c:pt idx="0">
                  <c:v>0.73515551366635634</c:v>
                </c:pt>
                <c:pt idx="1">
                  <c:v>1.8710944132621989</c:v>
                </c:pt>
                <c:pt idx="2">
                  <c:v>2.1852913085004815</c:v>
                </c:pt>
                <c:pt idx="3">
                  <c:v>1.987059347442468</c:v>
                </c:pt>
                <c:pt idx="4">
                  <c:v>2.0368282422496833</c:v>
                </c:pt>
                <c:pt idx="5">
                  <c:v>1.276600739480017</c:v>
                </c:pt>
                <c:pt idx="6">
                  <c:v>1.1924234493588131</c:v>
                </c:pt>
                <c:pt idx="7">
                  <c:v>1.3115833568781596</c:v>
                </c:pt>
                <c:pt idx="8">
                  <c:v>1.3714816319424301</c:v>
                </c:pt>
                <c:pt idx="9">
                  <c:v>1.1135501248223818</c:v>
                </c:pt>
                <c:pt idx="10">
                  <c:v>1.8895983189202354</c:v>
                </c:pt>
                <c:pt idx="11">
                  <c:v>1.5488224800519959</c:v>
                </c:pt>
                <c:pt idx="12">
                  <c:v>1.5407057293276836</c:v>
                </c:pt>
                <c:pt idx="13">
                  <c:v>2.1986763468640618</c:v>
                </c:pt>
                <c:pt idx="14">
                  <c:v>1.8948957252095227</c:v>
                </c:pt>
                <c:pt idx="15">
                  <c:v>2.5724129478572308</c:v>
                </c:pt>
                <c:pt idx="16">
                  <c:v>2.7971791407971409</c:v>
                </c:pt>
                <c:pt idx="17">
                  <c:v>3.1165883070738971</c:v>
                </c:pt>
                <c:pt idx="18">
                  <c:v>3.0253626008954626</c:v>
                </c:pt>
                <c:pt idx="19">
                  <c:v>3.2737225954347053</c:v>
                </c:pt>
                <c:pt idx="20">
                  <c:v>2.7449793117367989</c:v>
                </c:pt>
                <c:pt idx="21">
                  <c:v>2.4615946852526207</c:v>
                </c:pt>
                <c:pt idx="22">
                  <c:v>2.1111785164539754</c:v>
                </c:pt>
                <c:pt idx="23">
                  <c:v>2.0753031215249962</c:v>
                </c:pt>
                <c:pt idx="24">
                  <c:v>1.9420232914679048</c:v>
                </c:pt>
                <c:pt idx="25">
                  <c:v>1.8417555167742989</c:v>
                </c:pt>
                <c:pt idx="26">
                  <c:v>1.9679479047739932</c:v>
                </c:pt>
                <c:pt idx="27">
                  <c:v>1.9907097413378665</c:v>
                </c:pt>
                <c:pt idx="28">
                  <c:v>2.0761550078442355</c:v>
                </c:pt>
                <c:pt idx="29">
                  <c:v>1.9020498527183065</c:v>
                </c:pt>
                <c:pt idx="30">
                  <c:v>1.7450154264671767</c:v>
                </c:pt>
                <c:pt idx="31">
                  <c:v>1.595240143487203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17-4C3B-81CF-C0A133395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067040"/>
        <c:axId val="530067368"/>
      </c:lineChart>
      <c:catAx>
        <c:axId val="5300670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19050" cap="flat" cmpd="sng" algn="ctr">
            <a:solidFill>
              <a:schemeClr val="tx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67368"/>
        <c:crosses val="autoZero"/>
        <c:auto val="1"/>
        <c:lblAlgn val="ctr"/>
        <c:lblOffset val="100"/>
        <c:noMultiLvlLbl val="0"/>
      </c:catAx>
      <c:valAx>
        <c:axId val="530067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 cent</a:t>
                </a:r>
              </a:p>
            </c:rich>
          </c:tx>
          <c:layout>
            <c:manualLayout>
              <c:xMode val="edge"/>
              <c:yMode val="edge"/>
              <c:x val="1.3888794257007939E-2"/>
              <c:y val="0.187232790602083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6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 GDP average</a:t>
            </a:r>
            <a:r>
              <a:rPr lang="en-US" baseline="0"/>
              <a:t> quarterly growth</a:t>
            </a:r>
            <a:endParaRPr lang="en-US"/>
          </a:p>
        </c:rich>
      </c:tx>
      <c:layout>
        <c:manualLayout>
          <c:xMode val="edge"/>
          <c:yMode val="edge"/>
          <c:x val="0.10747702408758536"/>
          <c:y val="3.3385492689037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DC004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2C-4EB8-8D2A-E20AB87ADF7E}"/>
              </c:ext>
            </c:extLst>
          </c:dPt>
          <c:cat>
            <c:strRef>
              <c:f>Sheet1!$A$4:$A$45</c:f>
              <c:strCache>
                <c:ptCount val="42"/>
                <c:pt idx="0">
                  <c:v>Iceland</c:v>
                </c:pt>
                <c:pt idx="1">
                  <c:v>Mexico</c:v>
                </c:pt>
                <c:pt idx="2">
                  <c:v>Denmark</c:v>
                </c:pt>
                <c:pt idx="3">
                  <c:v>United Kingdom</c:v>
                </c:pt>
                <c:pt idx="4">
                  <c:v>Switzerland</c:v>
                </c:pt>
                <c:pt idx="5">
                  <c:v>Italy</c:v>
                </c:pt>
                <c:pt idx="6">
                  <c:v>Belgium</c:v>
                </c:pt>
                <c:pt idx="7">
                  <c:v>Portugal</c:v>
                </c:pt>
                <c:pt idx="8">
                  <c:v>Japan</c:v>
                </c:pt>
                <c:pt idx="9">
                  <c:v>France</c:v>
                </c:pt>
                <c:pt idx="10">
                  <c:v>NAFTA</c:v>
                </c:pt>
                <c:pt idx="11">
                  <c:v>Israel</c:v>
                </c:pt>
                <c:pt idx="12">
                  <c:v>Greece</c:v>
                </c:pt>
                <c:pt idx="13">
                  <c:v>G7</c:v>
                </c:pt>
                <c:pt idx="14">
                  <c:v>United States</c:v>
                </c:pt>
                <c:pt idx="15">
                  <c:v>EU28</c:v>
                </c:pt>
                <c:pt idx="16">
                  <c:v>Luxembourg</c:v>
                </c:pt>
                <c:pt idx="17">
                  <c:v>Euro area (19 countries)</c:v>
                </c:pt>
                <c:pt idx="18">
                  <c:v>Australia</c:v>
                </c:pt>
                <c:pt idx="19">
                  <c:v>Norway</c:v>
                </c:pt>
                <c:pt idx="20">
                  <c:v>OECD - Total</c:v>
                </c:pt>
                <c:pt idx="21">
                  <c:v>OECD - Europe</c:v>
                </c:pt>
                <c:pt idx="22">
                  <c:v>Germany</c:v>
                </c:pt>
                <c:pt idx="23">
                  <c:v>Sweden</c:v>
                </c:pt>
                <c:pt idx="24">
                  <c:v>Canada</c:v>
                </c:pt>
                <c:pt idx="25">
                  <c:v>Finland</c:v>
                </c:pt>
                <c:pt idx="26">
                  <c:v>Chile</c:v>
                </c:pt>
                <c:pt idx="27">
                  <c:v>Spain</c:v>
                </c:pt>
                <c:pt idx="28">
                  <c:v>Netherlands</c:v>
                </c:pt>
                <c:pt idx="29">
                  <c:v>Slovak Republic</c:v>
                </c:pt>
                <c:pt idx="30">
                  <c:v>Estonia</c:v>
                </c:pt>
                <c:pt idx="31">
                  <c:v>New Zealand</c:v>
                </c:pt>
                <c:pt idx="32">
                  <c:v>G20</c:v>
                </c:pt>
                <c:pt idx="33">
                  <c:v>Austria</c:v>
                </c:pt>
                <c:pt idx="34">
                  <c:v>Korea</c:v>
                </c:pt>
                <c:pt idx="35">
                  <c:v>Hungary</c:v>
                </c:pt>
                <c:pt idx="36">
                  <c:v>Poland</c:v>
                </c:pt>
                <c:pt idx="37">
                  <c:v>Slovenia</c:v>
                </c:pt>
                <c:pt idx="38">
                  <c:v>Ireland</c:v>
                </c:pt>
                <c:pt idx="39">
                  <c:v>Czech Republic</c:v>
                </c:pt>
                <c:pt idx="40">
                  <c:v>Latvia</c:v>
                </c:pt>
                <c:pt idx="41">
                  <c:v>Turkey</c:v>
                </c:pt>
              </c:strCache>
            </c:strRef>
          </c:cat>
          <c:val>
            <c:numRef>
              <c:f>Sheet1!$C$4:$C$45</c:f>
              <c:numCache>
                <c:formatCode>General</c:formatCode>
                <c:ptCount val="42"/>
                <c:pt idx="0">
                  <c:v>-0.29451550399696202</c:v>
                </c:pt>
                <c:pt idx="1">
                  <c:v>0.18049099988056602</c:v>
                </c:pt>
                <c:pt idx="2">
                  <c:v>0.26313991317499585</c:v>
                </c:pt>
                <c:pt idx="3">
                  <c:v>0.32869483154428752</c:v>
                </c:pt>
                <c:pt idx="4">
                  <c:v>0.39962948142887927</c:v>
                </c:pt>
                <c:pt idx="5">
                  <c:v>0.41468182243673368</c:v>
                </c:pt>
                <c:pt idx="6">
                  <c:v>0.46879246326602697</c:v>
                </c:pt>
                <c:pt idx="7">
                  <c:v>0.56656780294676423</c:v>
                </c:pt>
                <c:pt idx="8">
                  <c:v>0.5719127411903363</c:v>
                </c:pt>
                <c:pt idx="9">
                  <c:v>0.58112930461278245</c:v>
                </c:pt>
                <c:pt idx="10">
                  <c:v>0.58365596590071311</c:v>
                </c:pt>
                <c:pt idx="11">
                  <c:v>0.59039678254589012</c:v>
                </c:pt>
                <c:pt idx="12">
                  <c:v>0.59251031369321561</c:v>
                </c:pt>
                <c:pt idx="13">
                  <c:v>0.59807237950953629</c:v>
                </c:pt>
                <c:pt idx="14">
                  <c:v>0.61454966125778299</c:v>
                </c:pt>
                <c:pt idx="15">
                  <c:v>0.63011459163064387</c:v>
                </c:pt>
                <c:pt idx="16">
                  <c:v>0.63146957910269441</c:v>
                </c:pt>
                <c:pt idx="17">
                  <c:v>0.63806282146017657</c:v>
                </c:pt>
                <c:pt idx="18">
                  <c:v>0.64999495231439164</c:v>
                </c:pt>
                <c:pt idx="19">
                  <c:v>0.6713192445952435</c:v>
                </c:pt>
                <c:pt idx="20">
                  <c:v>0.67443571025322058</c:v>
                </c:pt>
                <c:pt idx="21">
                  <c:v>0.75567227425178862</c:v>
                </c:pt>
                <c:pt idx="22">
                  <c:v>0.7827137977616635</c:v>
                </c:pt>
                <c:pt idx="23">
                  <c:v>0.79284137824069012</c:v>
                </c:pt>
                <c:pt idx="24">
                  <c:v>0.79317492098407649</c:v>
                </c:pt>
                <c:pt idx="25">
                  <c:v>0.79463040539215035</c:v>
                </c:pt>
                <c:pt idx="26">
                  <c:v>0.80300937741279677</c:v>
                </c:pt>
                <c:pt idx="27">
                  <c:v>0.80728739453889864</c:v>
                </c:pt>
                <c:pt idx="28">
                  <c:v>0.82344726602399965</c:v>
                </c:pt>
                <c:pt idx="29">
                  <c:v>0.8599438887968015</c:v>
                </c:pt>
                <c:pt idx="30">
                  <c:v>0.87572019739583595</c:v>
                </c:pt>
                <c:pt idx="31">
                  <c:v>0.88117259326081887</c:v>
                </c:pt>
                <c:pt idx="32">
                  <c:v>0.94860647687958277</c:v>
                </c:pt>
                <c:pt idx="33">
                  <c:v>0.95174989299509605</c:v>
                </c:pt>
                <c:pt idx="34">
                  <c:v>1.0650482981787615</c:v>
                </c:pt>
                <c:pt idx="35">
                  <c:v>1.0720550999634497</c:v>
                </c:pt>
                <c:pt idx="36">
                  <c:v>1.088485333788725</c:v>
                </c:pt>
                <c:pt idx="37">
                  <c:v>1.1543989746851036</c:v>
                </c:pt>
                <c:pt idx="38">
                  <c:v>1.1733068669352253</c:v>
                </c:pt>
                <c:pt idx="39">
                  <c:v>1.4884677067046492</c:v>
                </c:pt>
                <c:pt idx="40">
                  <c:v>1.560936762827102</c:v>
                </c:pt>
                <c:pt idx="41">
                  <c:v>1.6763485781816787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C-4EB8-8D2A-E20AB87AD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408472"/>
        <c:axId val="272409456"/>
      </c:barChart>
      <c:catAx>
        <c:axId val="2724084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409456"/>
        <c:crosses val="autoZero"/>
        <c:auto val="1"/>
        <c:lblAlgn val="ctr"/>
        <c:lblOffset val="100"/>
        <c:noMultiLvlLbl val="0"/>
      </c:catAx>
      <c:valAx>
        <c:axId val="27240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 cent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408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Change in average quarterly growth</a:t>
            </a:r>
          </a:p>
        </c:rich>
      </c:tx>
      <c:layout>
        <c:manualLayout>
          <c:xMode val="edge"/>
          <c:yMode val="edge"/>
          <c:x val="0.1080385378656936"/>
          <c:y val="3.7354638004798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Sheet1!$I$3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F9-41B0-98E3-7E11A3F8169D}"/>
              </c:ext>
            </c:extLst>
          </c:dPt>
          <c:cat>
            <c:strRef>
              <c:f>Sheet1!$F$4:$F$45</c:f>
              <c:strCache>
                <c:ptCount val="42"/>
                <c:pt idx="0">
                  <c:v>Iceland</c:v>
                </c:pt>
                <c:pt idx="1">
                  <c:v>Ireland</c:v>
                </c:pt>
                <c:pt idx="2">
                  <c:v>Mexico</c:v>
                </c:pt>
                <c:pt idx="3">
                  <c:v>Israel</c:v>
                </c:pt>
                <c:pt idx="4">
                  <c:v>Denmark</c:v>
                </c:pt>
                <c:pt idx="5">
                  <c:v>Luxembourg</c:v>
                </c:pt>
                <c:pt idx="6">
                  <c:v>United Kingdom</c:v>
                </c:pt>
                <c:pt idx="7">
                  <c:v>Portugal</c:v>
                </c:pt>
                <c:pt idx="8">
                  <c:v>Slovenia</c:v>
                </c:pt>
                <c:pt idx="9">
                  <c:v>Australia</c:v>
                </c:pt>
                <c:pt idx="10">
                  <c:v>Estonia</c:v>
                </c:pt>
                <c:pt idx="11">
                  <c:v>Spain</c:v>
                </c:pt>
                <c:pt idx="12">
                  <c:v>NAFTA</c:v>
                </c:pt>
                <c:pt idx="13">
                  <c:v>New Zealand</c:v>
                </c:pt>
                <c:pt idx="14">
                  <c:v>Slovak Republic</c:v>
                </c:pt>
                <c:pt idx="15">
                  <c:v>Belgium</c:v>
                </c:pt>
                <c:pt idx="16">
                  <c:v>G20</c:v>
                </c:pt>
                <c:pt idx="17">
                  <c:v>EU28</c:v>
                </c:pt>
                <c:pt idx="18">
                  <c:v>Netherlands</c:v>
                </c:pt>
                <c:pt idx="19">
                  <c:v>Italy</c:v>
                </c:pt>
                <c:pt idx="20">
                  <c:v>United States</c:v>
                </c:pt>
                <c:pt idx="21">
                  <c:v>Euro area (19 countries)</c:v>
                </c:pt>
                <c:pt idx="22">
                  <c:v>OECD - Total</c:v>
                </c:pt>
                <c:pt idx="23">
                  <c:v>G7</c:v>
                </c:pt>
                <c:pt idx="24">
                  <c:v>Switzerland</c:v>
                </c:pt>
                <c:pt idx="25">
                  <c:v>Japan</c:v>
                </c:pt>
                <c:pt idx="26">
                  <c:v>Finland</c:v>
                </c:pt>
                <c:pt idx="27">
                  <c:v>Norway</c:v>
                </c:pt>
                <c:pt idx="28">
                  <c:v>OECD - Europe</c:v>
                </c:pt>
                <c:pt idx="29">
                  <c:v>Poland</c:v>
                </c:pt>
                <c:pt idx="30">
                  <c:v>France</c:v>
                </c:pt>
                <c:pt idx="31">
                  <c:v>Canada</c:v>
                </c:pt>
                <c:pt idx="32">
                  <c:v>Germany</c:v>
                </c:pt>
                <c:pt idx="33">
                  <c:v>Sweden</c:v>
                </c:pt>
                <c:pt idx="34">
                  <c:v>Korea</c:v>
                </c:pt>
                <c:pt idx="35">
                  <c:v>Hungary</c:v>
                </c:pt>
                <c:pt idx="36">
                  <c:v>Austria</c:v>
                </c:pt>
                <c:pt idx="37">
                  <c:v>Chile</c:v>
                </c:pt>
                <c:pt idx="38">
                  <c:v>Turkey</c:v>
                </c:pt>
                <c:pt idx="39">
                  <c:v>Greece</c:v>
                </c:pt>
                <c:pt idx="40">
                  <c:v>Latvia</c:v>
                </c:pt>
                <c:pt idx="41">
                  <c:v>Czech Republic</c:v>
                </c:pt>
              </c:strCache>
            </c:strRef>
          </c:cat>
          <c:val>
            <c:numRef>
              <c:f>Sheet1!$I$4:$I$45</c:f>
              <c:numCache>
                <c:formatCode>General</c:formatCode>
                <c:ptCount val="42"/>
                <c:pt idx="0">
                  <c:v>-2.7671692609489789</c:v>
                </c:pt>
                <c:pt idx="1">
                  <c:v>-1.0471374922571879</c:v>
                </c:pt>
                <c:pt idx="2">
                  <c:v>-0.62636847558995135</c:v>
                </c:pt>
                <c:pt idx="3">
                  <c:v>-0.56662076906176517</c:v>
                </c:pt>
                <c:pt idx="4">
                  <c:v>-0.4653591778059365</c:v>
                </c:pt>
                <c:pt idx="5">
                  <c:v>-0.40619620516765076</c:v>
                </c:pt>
                <c:pt idx="6">
                  <c:v>-0.16549277872039408</c:v>
                </c:pt>
                <c:pt idx="7">
                  <c:v>1.296790290927774E-2</c:v>
                </c:pt>
                <c:pt idx="8">
                  <c:v>2.4148745764547952E-2</c:v>
                </c:pt>
                <c:pt idx="9">
                  <c:v>4.3502017070453092E-2</c:v>
                </c:pt>
                <c:pt idx="10">
                  <c:v>6.0506364343019925E-2</c:v>
                </c:pt>
                <c:pt idx="11">
                  <c:v>7.415001013762057E-2</c:v>
                </c:pt>
                <c:pt idx="12">
                  <c:v>9.05502548885041E-2</c:v>
                </c:pt>
                <c:pt idx="13">
                  <c:v>0.11022698354131799</c:v>
                </c:pt>
                <c:pt idx="14">
                  <c:v>0.11855377311471094</c:v>
                </c:pt>
                <c:pt idx="15">
                  <c:v>0.12124053565250392</c:v>
                </c:pt>
                <c:pt idx="16">
                  <c:v>0.12795802613198504</c:v>
                </c:pt>
                <c:pt idx="17">
                  <c:v>0.13953278563014493</c:v>
                </c:pt>
                <c:pt idx="18">
                  <c:v>0.1417768932081126</c:v>
                </c:pt>
                <c:pt idx="19">
                  <c:v>0.15807844980365005</c:v>
                </c:pt>
                <c:pt idx="20">
                  <c:v>0.1584960270699689</c:v>
                </c:pt>
                <c:pt idx="21">
                  <c:v>0.15955211732684538</c:v>
                </c:pt>
                <c:pt idx="22">
                  <c:v>0.16663659050080071</c:v>
                </c:pt>
                <c:pt idx="23">
                  <c:v>0.17295054896745066</c:v>
                </c:pt>
                <c:pt idx="24">
                  <c:v>0.18249141852165823</c:v>
                </c:pt>
                <c:pt idx="25">
                  <c:v>0.19586149248500939</c:v>
                </c:pt>
                <c:pt idx="26">
                  <c:v>0.20824456693084648</c:v>
                </c:pt>
                <c:pt idx="27">
                  <c:v>0.21060698634446362</c:v>
                </c:pt>
                <c:pt idx="28">
                  <c:v>0.21841184169342986</c:v>
                </c:pt>
                <c:pt idx="29">
                  <c:v>0.28800301619994428</c:v>
                </c:pt>
                <c:pt idx="30">
                  <c:v>0.28868729587278941</c:v>
                </c:pt>
                <c:pt idx="31">
                  <c:v>0.3030310328169582</c:v>
                </c:pt>
                <c:pt idx="32">
                  <c:v>0.32073972748248758</c:v>
                </c:pt>
                <c:pt idx="33">
                  <c:v>0.34800377981383568</c:v>
                </c:pt>
                <c:pt idx="34">
                  <c:v>0.46757502541327045</c:v>
                </c:pt>
                <c:pt idx="35">
                  <c:v>0.54081448317133862</c:v>
                </c:pt>
                <c:pt idx="36">
                  <c:v>0.57227279371557671</c:v>
                </c:pt>
                <c:pt idx="37">
                  <c:v>0.60524284402778983</c:v>
                </c:pt>
                <c:pt idx="38">
                  <c:v>0.65796666720823649</c:v>
                </c:pt>
                <c:pt idx="39">
                  <c:v>0.81096536589597912</c:v>
                </c:pt>
                <c:pt idx="40">
                  <c:v>0.94254038138152763</c:v>
                </c:pt>
                <c:pt idx="41">
                  <c:v>1.0496742784479014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F9-41B0-98E3-7E11A3F81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947552"/>
        <c:axId val="460306256"/>
      </c:barChart>
      <c:catAx>
        <c:axId val="2699475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19050" cap="flat" cmpd="sng" algn="ctr">
            <a:solidFill>
              <a:schemeClr val="tx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306256"/>
        <c:crosses val="autoZero"/>
        <c:auto val="1"/>
        <c:lblAlgn val="ctr"/>
        <c:lblOffset val="100"/>
        <c:noMultiLvlLbl val="0"/>
      </c:catAx>
      <c:valAx>
        <c:axId val="46030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2017</a:t>
                </a:r>
                <a:r>
                  <a:rPr lang="en-US" baseline="0"/>
                  <a:t> minus 2016, percentage pints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94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Industry growth, Q on year ago </a:t>
            </a:r>
          </a:p>
        </c:rich>
      </c:tx>
      <c:layout>
        <c:manualLayout>
          <c:xMode val="edge"/>
          <c:yMode val="edge"/>
          <c:x val="6.0418672446623231E-2"/>
          <c:y val="3.72526193247962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manufacturing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Sheet2!$A$2:$A$33</c:f>
              <c:strCache>
                <c:ptCount val="32"/>
                <c:pt idx="0">
                  <c:v>2010 Q1</c:v>
                </c:pt>
                <c:pt idx="1">
                  <c:v>2010 Q2</c:v>
                </c:pt>
                <c:pt idx="2">
                  <c:v>2010 Q3</c:v>
                </c:pt>
                <c:pt idx="3">
                  <c:v>2010 Q4</c:v>
                </c:pt>
                <c:pt idx="4">
                  <c:v>2011 Q1</c:v>
                </c:pt>
                <c:pt idx="5">
                  <c:v>2011 Q2</c:v>
                </c:pt>
                <c:pt idx="6">
                  <c:v>2011 Q3</c:v>
                </c:pt>
                <c:pt idx="7">
                  <c:v>2011 Q4</c:v>
                </c:pt>
                <c:pt idx="8">
                  <c:v>2012 Q1</c:v>
                </c:pt>
                <c:pt idx="9">
                  <c:v>2012 Q2</c:v>
                </c:pt>
                <c:pt idx="10">
                  <c:v>2012 Q3</c:v>
                </c:pt>
                <c:pt idx="11">
                  <c:v>2012 Q4</c:v>
                </c:pt>
                <c:pt idx="12">
                  <c:v>2013 Q1</c:v>
                </c:pt>
                <c:pt idx="13">
                  <c:v>2013 Q2</c:v>
                </c:pt>
                <c:pt idx="14">
                  <c:v>2013 Q3</c:v>
                </c:pt>
                <c:pt idx="15">
                  <c:v>2013 Q4</c:v>
                </c:pt>
                <c:pt idx="16">
                  <c:v>2014 Q1</c:v>
                </c:pt>
                <c:pt idx="17">
                  <c:v>2014 Q2</c:v>
                </c:pt>
                <c:pt idx="18">
                  <c:v>2014 Q3</c:v>
                </c:pt>
                <c:pt idx="19">
                  <c:v>2014 Q4</c:v>
                </c:pt>
                <c:pt idx="20">
                  <c:v>2015 Q1</c:v>
                </c:pt>
                <c:pt idx="21">
                  <c:v>2015 Q2</c:v>
                </c:pt>
                <c:pt idx="22">
                  <c:v>2015 Q3</c:v>
                </c:pt>
                <c:pt idx="23">
                  <c:v>2015 Q4</c:v>
                </c:pt>
                <c:pt idx="24">
                  <c:v>2016 Q1</c:v>
                </c:pt>
                <c:pt idx="25">
                  <c:v>2016 Q2</c:v>
                </c:pt>
                <c:pt idx="26">
                  <c:v>2016 Q3</c:v>
                </c:pt>
                <c:pt idx="27">
                  <c:v>2016 Q4</c:v>
                </c:pt>
                <c:pt idx="28">
                  <c:v>2017 Q1</c:v>
                </c:pt>
                <c:pt idx="29">
                  <c:v>2017 Q2</c:v>
                </c:pt>
                <c:pt idx="30">
                  <c:v>2017 Q3</c:v>
                </c:pt>
                <c:pt idx="31">
                  <c:v>2017Q4</c:v>
                </c:pt>
              </c:strCache>
            </c:strRef>
          </c:cat>
          <c:val>
            <c:numRef>
              <c:f>Sheet2!$B$2:$B$33</c:f>
              <c:numCache>
                <c:formatCode>General</c:formatCode>
                <c:ptCount val="32"/>
                <c:pt idx="0">
                  <c:v>2.6</c:v>
                </c:pt>
                <c:pt idx="1">
                  <c:v>4.3</c:v>
                </c:pt>
                <c:pt idx="2">
                  <c:v>5.9</c:v>
                </c:pt>
                <c:pt idx="3">
                  <c:v>5.4</c:v>
                </c:pt>
                <c:pt idx="4">
                  <c:v>4.5999999999999996</c:v>
                </c:pt>
                <c:pt idx="5">
                  <c:v>3</c:v>
                </c:pt>
                <c:pt idx="6">
                  <c:v>1.3</c:v>
                </c:pt>
                <c:pt idx="7">
                  <c:v>0</c:v>
                </c:pt>
                <c:pt idx="8">
                  <c:v>0</c:v>
                </c:pt>
                <c:pt idx="9">
                  <c:v>-2</c:v>
                </c:pt>
                <c:pt idx="10">
                  <c:v>-1.1000000000000001</c:v>
                </c:pt>
                <c:pt idx="11">
                  <c:v>-2.6</c:v>
                </c:pt>
                <c:pt idx="12">
                  <c:v>-3.2</c:v>
                </c:pt>
                <c:pt idx="13">
                  <c:v>-1</c:v>
                </c:pt>
                <c:pt idx="14">
                  <c:v>-0.9</c:v>
                </c:pt>
                <c:pt idx="15">
                  <c:v>1.2</c:v>
                </c:pt>
                <c:pt idx="16">
                  <c:v>2.9</c:v>
                </c:pt>
                <c:pt idx="17">
                  <c:v>2.9</c:v>
                </c:pt>
                <c:pt idx="18">
                  <c:v>3</c:v>
                </c:pt>
                <c:pt idx="19">
                  <c:v>2.9</c:v>
                </c:pt>
                <c:pt idx="20">
                  <c:v>1.4</c:v>
                </c:pt>
                <c:pt idx="21">
                  <c:v>0.2</c:v>
                </c:pt>
                <c:pt idx="22">
                  <c:v>-0.7</c:v>
                </c:pt>
                <c:pt idx="23">
                  <c:v>-0.9</c:v>
                </c:pt>
                <c:pt idx="24">
                  <c:v>-0.8</c:v>
                </c:pt>
                <c:pt idx="25">
                  <c:v>1.2</c:v>
                </c:pt>
                <c:pt idx="26">
                  <c:v>0.9</c:v>
                </c:pt>
                <c:pt idx="27">
                  <c:v>2.2999999999999998</c:v>
                </c:pt>
                <c:pt idx="28">
                  <c:v>2.9</c:v>
                </c:pt>
                <c:pt idx="29">
                  <c:v>1.4</c:v>
                </c:pt>
                <c:pt idx="30">
                  <c:v>3.3</c:v>
                </c:pt>
                <c:pt idx="3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53-4C72-81A3-7CA87A9CA83C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construction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Sheet2!$A$2:$A$33</c:f>
              <c:strCache>
                <c:ptCount val="32"/>
                <c:pt idx="0">
                  <c:v>2010 Q1</c:v>
                </c:pt>
                <c:pt idx="1">
                  <c:v>2010 Q2</c:v>
                </c:pt>
                <c:pt idx="2">
                  <c:v>2010 Q3</c:v>
                </c:pt>
                <c:pt idx="3">
                  <c:v>2010 Q4</c:v>
                </c:pt>
                <c:pt idx="4">
                  <c:v>2011 Q1</c:v>
                </c:pt>
                <c:pt idx="5">
                  <c:v>2011 Q2</c:v>
                </c:pt>
                <c:pt idx="6">
                  <c:v>2011 Q3</c:v>
                </c:pt>
                <c:pt idx="7">
                  <c:v>2011 Q4</c:v>
                </c:pt>
                <c:pt idx="8">
                  <c:v>2012 Q1</c:v>
                </c:pt>
                <c:pt idx="9">
                  <c:v>2012 Q2</c:v>
                </c:pt>
                <c:pt idx="10">
                  <c:v>2012 Q3</c:v>
                </c:pt>
                <c:pt idx="11">
                  <c:v>2012 Q4</c:v>
                </c:pt>
                <c:pt idx="12">
                  <c:v>2013 Q1</c:v>
                </c:pt>
                <c:pt idx="13">
                  <c:v>2013 Q2</c:v>
                </c:pt>
                <c:pt idx="14">
                  <c:v>2013 Q3</c:v>
                </c:pt>
                <c:pt idx="15">
                  <c:v>2013 Q4</c:v>
                </c:pt>
                <c:pt idx="16">
                  <c:v>2014 Q1</c:v>
                </c:pt>
                <c:pt idx="17">
                  <c:v>2014 Q2</c:v>
                </c:pt>
                <c:pt idx="18">
                  <c:v>2014 Q3</c:v>
                </c:pt>
                <c:pt idx="19">
                  <c:v>2014 Q4</c:v>
                </c:pt>
                <c:pt idx="20">
                  <c:v>2015 Q1</c:v>
                </c:pt>
                <c:pt idx="21">
                  <c:v>2015 Q2</c:v>
                </c:pt>
                <c:pt idx="22">
                  <c:v>2015 Q3</c:v>
                </c:pt>
                <c:pt idx="23">
                  <c:v>2015 Q4</c:v>
                </c:pt>
                <c:pt idx="24">
                  <c:v>2016 Q1</c:v>
                </c:pt>
                <c:pt idx="25">
                  <c:v>2016 Q2</c:v>
                </c:pt>
                <c:pt idx="26">
                  <c:v>2016 Q3</c:v>
                </c:pt>
                <c:pt idx="27">
                  <c:v>2016 Q4</c:v>
                </c:pt>
                <c:pt idx="28">
                  <c:v>2017 Q1</c:v>
                </c:pt>
                <c:pt idx="29">
                  <c:v>2017 Q2</c:v>
                </c:pt>
                <c:pt idx="30">
                  <c:v>2017 Q3</c:v>
                </c:pt>
                <c:pt idx="31">
                  <c:v>2017Q4</c:v>
                </c:pt>
              </c:strCache>
            </c:strRef>
          </c:cat>
          <c:val>
            <c:numRef>
              <c:f>Sheet2!$C$2:$C$33</c:f>
              <c:numCache>
                <c:formatCode>General</c:formatCode>
                <c:ptCount val="32"/>
                <c:pt idx="0">
                  <c:v>3.3</c:v>
                </c:pt>
                <c:pt idx="1">
                  <c:v>10.5</c:v>
                </c:pt>
                <c:pt idx="2">
                  <c:v>11</c:v>
                </c:pt>
                <c:pt idx="3">
                  <c:v>9.3000000000000007</c:v>
                </c:pt>
                <c:pt idx="4">
                  <c:v>6.8</c:v>
                </c:pt>
                <c:pt idx="5">
                  <c:v>1.9</c:v>
                </c:pt>
                <c:pt idx="6">
                  <c:v>-1.1000000000000001</c:v>
                </c:pt>
                <c:pt idx="7">
                  <c:v>1.6</c:v>
                </c:pt>
                <c:pt idx="8">
                  <c:v>-3.2</c:v>
                </c:pt>
                <c:pt idx="9">
                  <c:v>-7.9</c:v>
                </c:pt>
                <c:pt idx="10">
                  <c:v>-8.6</c:v>
                </c:pt>
                <c:pt idx="11">
                  <c:v>-7.9</c:v>
                </c:pt>
                <c:pt idx="12">
                  <c:v>-4.9000000000000004</c:v>
                </c:pt>
                <c:pt idx="13">
                  <c:v>0.4</c:v>
                </c:pt>
                <c:pt idx="14">
                  <c:v>5</c:v>
                </c:pt>
                <c:pt idx="15">
                  <c:v>5.6</c:v>
                </c:pt>
                <c:pt idx="16">
                  <c:v>8.6999999999999993</c:v>
                </c:pt>
                <c:pt idx="17">
                  <c:v>9.3000000000000007</c:v>
                </c:pt>
                <c:pt idx="18">
                  <c:v>9.4</c:v>
                </c:pt>
                <c:pt idx="19">
                  <c:v>8.4</c:v>
                </c:pt>
                <c:pt idx="20">
                  <c:v>7</c:v>
                </c:pt>
                <c:pt idx="21">
                  <c:v>5.7</c:v>
                </c:pt>
                <c:pt idx="22">
                  <c:v>2.2000000000000002</c:v>
                </c:pt>
                <c:pt idx="23">
                  <c:v>3</c:v>
                </c:pt>
                <c:pt idx="24">
                  <c:v>1.8</c:v>
                </c:pt>
                <c:pt idx="25">
                  <c:v>2.8</c:v>
                </c:pt>
                <c:pt idx="26">
                  <c:v>4.5</c:v>
                </c:pt>
                <c:pt idx="27">
                  <c:v>6.5</c:v>
                </c:pt>
                <c:pt idx="28">
                  <c:v>8.6</c:v>
                </c:pt>
                <c:pt idx="29">
                  <c:v>6.6</c:v>
                </c:pt>
                <c:pt idx="30">
                  <c:v>4.8</c:v>
                </c:pt>
                <c:pt idx="3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53-4C72-81A3-7CA87A9CA83C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services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Sheet2!$A$2:$A$33</c:f>
              <c:strCache>
                <c:ptCount val="32"/>
                <c:pt idx="0">
                  <c:v>2010 Q1</c:v>
                </c:pt>
                <c:pt idx="1">
                  <c:v>2010 Q2</c:v>
                </c:pt>
                <c:pt idx="2">
                  <c:v>2010 Q3</c:v>
                </c:pt>
                <c:pt idx="3">
                  <c:v>2010 Q4</c:v>
                </c:pt>
                <c:pt idx="4">
                  <c:v>2011 Q1</c:v>
                </c:pt>
                <c:pt idx="5">
                  <c:v>2011 Q2</c:v>
                </c:pt>
                <c:pt idx="6">
                  <c:v>2011 Q3</c:v>
                </c:pt>
                <c:pt idx="7">
                  <c:v>2011 Q4</c:v>
                </c:pt>
                <c:pt idx="8">
                  <c:v>2012 Q1</c:v>
                </c:pt>
                <c:pt idx="9">
                  <c:v>2012 Q2</c:v>
                </c:pt>
                <c:pt idx="10">
                  <c:v>2012 Q3</c:v>
                </c:pt>
                <c:pt idx="11">
                  <c:v>2012 Q4</c:v>
                </c:pt>
                <c:pt idx="12">
                  <c:v>2013 Q1</c:v>
                </c:pt>
                <c:pt idx="13">
                  <c:v>2013 Q2</c:v>
                </c:pt>
                <c:pt idx="14">
                  <c:v>2013 Q3</c:v>
                </c:pt>
                <c:pt idx="15">
                  <c:v>2013 Q4</c:v>
                </c:pt>
                <c:pt idx="16">
                  <c:v>2014 Q1</c:v>
                </c:pt>
                <c:pt idx="17">
                  <c:v>2014 Q2</c:v>
                </c:pt>
                <c:pt idx="18">
                  <c:v>2014 Q3</c:v>
                </c:pt>
                <c:pt idx="19">
                  <c:v>2014 Q4</c:v>
                </c:pt>
                <c:pt idx="20">
                  <c:v>2015 Q1</c:v>
                </c:pt>
                <c:pt idx="21">
                  <c:v>2015 Q2</c:v>
                </c:pt>
                <c:pt idx="22">
                  <c:v>2015 Q3</c:v>
                </c:pt>
                <c:pt idx="23">
                  <c:v>2015 Q4</c:v>
                </c:pt>
                <c:pt idx="24">
                  <c:v>2016 Q1</c:v>
                </c:pt>
                <c:pt idx="25">
                  <c:v>2016 Q2</c:v>
                </c:pt>
                <c:pt idx="26">
                  <c:v>2016 Q3</c:v>
                </c:pt>
                <c:pt idx="27">
                  <c:v>2016 Q4</c:v>
                </c:pt>
                <c:pt idx="28">
                  <c:v>2017 Q1</c:v>
                </c:pt>
                <c:pt idx="29">
                  <c:v>2017 Q2</c:v>
                </c:pt>
                <c:pt idx="30">
                  <c:v>2017 Q3</c:v>
                </c:pt>
                <c:pt idx="31">
                  <c:v>2017Q4</c:v>
                </c:pt>
              </c:strCache>
            </c:strRef>
          </c:cat>
          <c:val>
            <c:numRef>
              <c:f>Sheet2!$D$2:$D$33</c:f>
              <c:numCache>
                <c:formatCode>General</c:formatCode>
                <c:ptCount val="32"/>
                <c:pt idx="0">
                  <c:v>0.1</c:v>
                </c:pt>
                <c:pt idx="1">
                  <c:v>1.1000000000000001</c:v>
                </c:pt>
                <c:pt idx="2">
                  <c:v>1.6</c:v>
                </c:pt>
                <c:pt idx="3">
                  <c:v>1.9</c:v>
                </c:pt>
                <c:pt idx="4">
                  <c:v>2.2000000000000002</c:v>
                </c:pt>
                <c:pt idx="5">
                  <c:v>1.7</c:v>
                </c:pt>
                <c:pt idx="6">
                  <c:v>1.4</c:v>
                </c:pt>
                <c:pt idx="7">
                  <c:v>1</c:v>
                </c:pt>
                <c:pt idx="8">
                  <c:v>1.9</c:v>
                </c:pt>
                <c:pt idx="9">
                  <c:v>2.1</c:v>
                </c:pt>
                <c:pt idx="10">
                  <c:v>3.3</c:v>
                </c:pt>
                <c:pt idx="11">
                  <c:v>3.3</c:v>
                </c:pt>
                <c:pt idx="12">
                  <c:v>2.4</c:v>
                </c:pt>
                <c:pt idx="13">
                  <c:v>2.2999999999999998</c:v>
                </c:pt>
                <c:pt idx="14">
                  <c:v>1.1000000000000001</c:v>
                </c:pt>
                <c:pt idx="15">
                  <c:v>1.6</c:v>
                </c:pt>
                <c:pt idx="16">
                  <c:v>2.2999999999999998</c:v>
                </c:pt>
                <c:pt idx="17">
                  <c:v>3.3</c:v>
                </c:pt>
                <c:pt idx="18">
                  <c:v>3.7</c:v>
                </c:pt>
                <c:pt idx="19">
                  <c:v>4.4000000000000004</c:v>
                </c:pt>
                <c:pt idx="20">
                  <c:v>3.4</c:v>
                </c:pt>
                <c:pt idx="21">
                  <c:v>2.9</c:v>
                </c:pt>
                <c:pt idx="22">
                  <c:v>2.2999999999999998</c:v>
                </c:pt>
                <c:pt idx="23">
                  <c:v>1.8</c:v>
                </c:pt>
                <c:pt idx="24">
                  <c:v>2.5</c:v>
                </c:pt>
                <c:pt idx="25">
                  <c:v>2.2999999999999998</c:v>
                </c:pt>
                <c:pt idx="26">
                  <c:v>2.7</c:v>
                </c:pt>
                <c:pt idx="27">
                  <c:v>2.5</c:v>
                </c:pt>
                <c:pt idx="28">
                  <c:v>1.8</c:v>
                </c:pt>
                <c:pt idx="29">
                  <c:v>1.8</c:v>
                </c:pt>
                <c:pt idx="30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53-4C72-81A3-7CA87A9CA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7478896"/>
        <c:axId val="547477912"/>
      </c:lineChart>
      <c:catAx>
        <c:axId val="5474788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477912"/>
        <c:crosses val="autoZero"/>
        <c:auto val="1"/>
        <c:lblAlgn val="ctr"/>
        <c:lblOffset val="100"/>
        <c:noMultiLvlLbl val="0"/>
      </c:catAx>
      <c:valAx>
        <c:axId val="547477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47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UK, ppt</a:t>
            </a:r>
            <a:r>
              <a:rPr lang="en-US" baseline="0" dirty="0"/>
              <a:t> contributions to growth Q on year ago</a:t>
            </a:r>
            <a:endParaRPr lang="en-US" dirty="0"/>
          </a:p>
        </c:rich>
      </c:tx>
      <c:layout>
        <c:manualLayout>
          <c:xMode val="edge"/>
          <c:yMode val="edge"/>
          <c:x val="4.1777696200594031E-2"/>
          <c:y val="3.72526193247962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Sheet3!$C$16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DC004E"/>
            </a:solidFill>
            <a:ln>
              <a:noFill/>
            </a:ln>
            <a:effectLst/>
          </c:spPr>
          <c:invertIfNegative val="0"/>
          <c:cat>
            <c:strRef>
              <c:f>Sheet3!$D$14:$N$14</c:f>
              <c:strCache>
                <c:ptCount val="11"/>
                <c:pt idx="0">
                  <c:v>Q3-2007</c:v>
                </c:pt>
                <c:pt idx="1">
                  <c:v>Q3-2008</c:v>
                </c:pt>
                <c:pt idx="2">
                  <c:v>Q3-2009</c:v>
                </c:pt>
                <c:pt idx="3">
                  <c:v>Q3-2010</c:v>
                </c:pt>
                <c:pt idx="4">
                  <c:v>Q3-2011</c:v>
                </c:pt>
                <c:pt idx="5">
                  <c:v>Q3-2012</c:v>
                </c:pt>
                <c:pt idx="6">
                  <c:v>Q3-2013</c:v>
                </c:pt>
                <c:pt idx="7">
                  <c:v>Q3-2014</c:v>
                </c:pt>
                <c:pt idx="8">
                  <c:v>Q3-2015</c:v>
                </c:pt>
                <c:pt idx="9">
                  <c:v>Q3-2016</c:v>
                </c:pt>
                <c:pt idx="10">
                  <c:v>Q3-2017</c:v>
                </c:pt>
              </c:strCache>
            </c:strRef>
          </c:cat>
          <c:val>
            <c:numRef>
              <c:f>Sheet3!$D$16:$N$16</c:f>
              <c:numCache>
                <c:formatCode>General</c:formatCode>
                <c:ptCount val="11"/>
                <c:pt idx="0">
                  <c:v>1.8752737844134544</c:v>
                </c:pt>
                <c:pt idx="1">
                  <c:v>-1.0664111546065496</c:v>
                </c:pt>
                <c:pt idx="2">
                  <c:v>-1.8907969383596483</c:v>
                </c:pt>
                <c:pt idx="3">
                  <c:v>0.95920055432929507</c:v>
                </c:pt>
                <c:pt idx="4">
                  <c:v>-1.0386298415172275</c:v>
                </c:pt>
                <c:pt idx="5">
                  <c:v>1.2308628566340731</c:v>
                </c:pt>
                <c:pt idx="6">
                  <c:v>1.2832083672097763</c:v>
                </c:pt>
                <c:pt idx="7">
                  <c:v>1.6536723992749871</c:v>
                </c:pt>
                <c:pt idx="8">
                  <c:v>1.480739846058762</c:v>
                </c:pt>
                <c:pt idx="9">
                  <c:v>1.9168226224082343</c:v>
                </c:pt>
                <c:pt idx="10">
                  <c:v>0.64973535807173433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D-401A-994E-8D564690A67B}"/>
            </c:ext>
          </c:extLst>
        </c:ser>
        <c:ser>
          <c:idx val="2"/>
          <c:order val="2"/>
          <c:tx>
            <c:strRef>
              <c:f>Sheet3!$C$17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Sheet3!$D$14:$N$14</c:f>
              <c:strCache>
                <c:ptCount val="11"/>
                <c:pt idx="0">
                  <c:v>Q3-2007</c:v>
                </c:pt>
                <c:pt idx="1">
                  <c:v>Q3-2008</c:v>
                </c:pt>
                <c:pt idx="2">
                  <c:v>Q3-2009</c:v>
                </c:pt>
                <c:pt idx="3">
                  <c:v>Q3-2010</c:v>
                </c:pt>
                <c:pt idx="4">
                  <c:v>Q3-2011</c:v>
                </c:pt>
                <c:pt idx="5">
                  <c:v>Q3-2012</c:v>
                </c:pt>
                <c:pt idx="6">
                  <c:v>Q3-2013</c:v>
                </c:pt>
                <c:pt idx="7">
                  <c:v>Q3-2014</c:v>
                </c:pt>
                <c:pt idx="8">
                  <c:v>Q3-2015</c:v>
                </c:pt>
                <c:pt idx="9">
                  <c:v>Q3-2016</c:v>
                </c:pt>
                <c:pt idx="10">
                  <c:v>Q3-2017</c:v>
                </c:pt>
              </c:strCache>
            </c:strRef>
          </c:cat>
          <c:val>
            <c:numRef>
              <c:f>Sheet3!$D$17:$N$17</c:f>
              <c:numCache>
                <c:formatCode>General</c:formatCode>
                <c:ptCount val="11"/>
                <c:pt idx="0">
                  <c:v>0.24477712155919104</c:v>
                </c:pt>
                <c:pt idx="1">
                  <c:v>0.46293778997634688</c:v>
                </c:pt>
                <c:pt idx="2">
                  <c:v>9.0137883094401891E-2</c:v>
                </c:pt>
                <c:pt idx="3">
                  <c:v>9.5721130280041214E-2</c:v>
                </c:pt>
                <c:pt idx="4">
                  <c:v>-5.7437000957951345E-2</c:v>
                </c:pt>
                <c:pt idx="5">
                  <c:v>0.2777107482509687</c:v>
                </c:pt>
                <c:pt idx="6">
                  <c:v>0.115957735522898</c:v>
                </c:pt>
                <c:pt idx="7">
                  <c:v>0.62438208330516143</c:v>
                </c:pt>
                <c:pt idx="8">
                  <c:v>9.4744658952930882E-2</c:v>
                </c:pt>
                <c:pt idx="9">
                  <c:v>7.4050194105014802E-2</c:v>
                </c:pt>
                <c:pt idx="10">
                  <c:v>6.2340358906343471E-2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6D-401A-994E-8D564690A67B}"/>
            </c:ext>
          </c:extLst>
        </c:ser>
        <c:ser>
          <c:idx val="3"/>
          <c:order val="3"/>
          <c:tx>
            <c:strRef>
              <c:f>Sheet3!$C$18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rgbClr val="CCE9DB"/>
            </a:solidFill>
            <a:ln>
              <a:noFill/>
            </a:ln>
            <a:effectLst/>
          </c:spPr>
          <c:invertIfNegative val="0"/>
          <c:cat>
            <c:strRef>
              <c:f>Sheet3!$D$14:$N$14</c:f>
              <c:strCache>
                <c:ptCount val="11"/>
                <c:pt idx="0">
                  <c:v>Q3-2007</c:v>
                </c:pt>
                <c:pt idx="1">
                  <c:v>Q3-2008</c:v>
                </c:pt>
                <c:pt idx="2">
                  <c:v>Q3-2009</c:v>
                </c:pt>
                <c:pt idx="3">
                  <c:v>Q3-2010</c:v>
                </c:pt>
                <c:pt idx="4">
                  <c:v>Q3-2011</c:v>
                </c:pt>
                <c:pt idx="5">
                  <c:v>Q3-2012</c:v>
                </c:pt>
                <c:pt idx="6">
                  <c:v>Q3-2013</c:v>
                </c:pt>
                <c:pt idx="7">
                  <c:v>Q3-2014</c:v>
                </c:pt>
                <c:pt idx="8">
                  <c:v>Q3-2015</c:v>
                </c:pt>
                <c:pt idx="9">
                  <c:v>Q3-2016</c:v>
                </c:pt>
                <c:pt idx="10">
                  <c:v>Q3-2017</c:v>
                </c:pt>
              </c:strCache>
            </c:strRef>
          </c:cat>
          <c:val>
            <c:numRef>
              <c:f>Sheet3!$D$18:$N$18</c:f>
              <c:numCache>
                <c:formatCode>General</c:formatCode>
                <c:ptCount val="11"/>
                <c:pt idx="0">
                  <c:v>0.32640355049134845</c:v>
                </c:pt>
                <c:pt idx="1">
                  <c:v>-0.86836560235473181</c:v>
                </c:pt>
                <c:pt idx="2">
                  <c:v>-1.9861627108338396</c:v>
                </c:pt>
                <c:pt idx="3">
                  <c:v>1.027781535165621</c:v>
                </c:pt>
                <c:pt idx="4">
                  <c:v>0.16103935524128865</c:v>
                </c:pt>
                <c:pt idx="5">
                  <c:v>-9.6719747441350909E-2</c:v>
                </c:pt>
                <c:pt idx="6">
                  <c:v>1.3289643760201435</c:v>
                </c:pt>
                <c:pt idx="7">
                  <c:v>0.83800607758549939</c:v>
                </c:pt>
                <c:pt idx="8">
                  <c:v>6.8192880995051511E-2</c:v>
                </c:pt>
                <c:pt idx="9">
                  <c:v>0.64626657743630223</c:v>
                </c:pt>
                <c:pt idx="10">
                  <c:v>0.40425658577440532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6D-401A-994E-8D564690A67B}"/>
            </c:ext>
          </c:extLst>
        </c:ser>
        <c:ser>
          <c:idx val="4"/>
          <c:order val="4"/>
          <c:tx>
            <c:strRef>
              <c:f>Sheet3!$C$19</c:f>
              <c:strCache>
                <c:ptCount val="1"/>
                <c:pt idx="0">
                  <c:v>X-M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Sheet3!$D$14:$N$14</c:f>
              <c:strCache>
                <c:ptCount val="11"/>
                <c:pt idx="0">
                  <c:v>Q3-2007</c:v>
                </c:pt>
                <c:pt idx="1">
                  <c:v>Q3-2008</c:v>
                </c:pt>
                <c:pt idx="2">
                  <c:v>Q3-2009</c:v>
                </c:pt>
                <c:pt idx="3">
                  <c:v>Q3-2010</c:v>
                </c:pt>
                <c:pt idx="4">
                  <c:v>Q3-2011</c:v>
                </c:pt>
                <c:pt idx="5">
                  <c:v>Q3-2012</c:v>
                </c:pt>
                <c:pt idx="6">
                  <c:v>Q3-2013</c:v>
                </c:pt>
                <c:pt idx="7">
                  <c:v>Q3-2014</c:v>
                </c:pt>
                <c:pt idx="8">
                  <c:v>Q3-2015</c:v>
                </c:pt>
                <c:pt idx="9">
                  <c:v>Q3-2016</c:v>
                </c:pt>
                <c:pt idx="10">
                  <c:v>Q3-2017</c:v>
                </c:pt>
              </c:strCache>
            </c:strRef>
          </c:cat>
          <c:val>
            <c:numRef>
              <c:f>Sheet3!$D$19:$N$19</c:f>
              <c:numCache>
                <c:formatCode>General</c:formatCode>
                <c:ptCount val="11"/>
                <c:pt idx="0">
                  <c:v>-0.3029371276127899</c:v>
                </c:pt>
                <c:pt idx="1">
                  <c:v>1.3906964162933908</c:v>
                </c:pt>
                <c:pt idx="2">
                  <c:v>0.21048459325602487</c:v>
                </c:pt>
                <c:pt idx="3">
                  <c:v>-1.5044906329642127</c:v>
                </c:pt>
                <c:pt idx="4">
                  <c:v>1.5330500589024763</c:v>
                </c:pt>
                <c:pt idx="5">
                  <c:v>-0.11925191327141815</c:v>
                </c:pt>
                <c:pt idx="6">
                  <c:v>-1.1088495513872625</c:v>
                </c:pt>
                <c:pt idx="7">
                  <c:v>-0.53547993692937945</c:v>
                </c:pt>
                <c:pt idx="8">
                  <c:v>0.12589864631493342</c:v>
                </c:pt>
                <c:pt idx="9">
                  <c:v>-2.1864473718226356</c:v>
                </c:pt>
                <c:pt idx="10">
                  <c:v>1.9782459180074556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6D-401A-994E-8D564690A67B}"/>
            </c:ext>
          </c:extLst>
        </c:ser>
        <c:ser>
          <c:idx val="5"/>
          <c:order val="5"/>
          <c:tx>
            <c:strRef>
              <c:f>Sheet3!$C$20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Sheet3!$D$14:$N$14</c:f>
              <c:strCache>
                <c:ptCount val="11"/>
                <c:pt idx="0">
                  <c:v>Q3-2007</c:v>
                </c:pt>
                <c:pt idx="1">
                  <c:v>Q3-2008</c:v>
                </c:pt>
                <c:pt idx="2">
                  <c:v>Q3-2009</c:v>
                </c:pt>
                <c:pt idx="3">
                  <c:v>Q3-2010</c:v>
                </c:pt>
                <c:pt idx="4">
                  <c:v>Q3-2011</c:v>
                </c:pt>
                <c:pt idx="5">
                  <c:v>Q3-2012</c:v>
                </c:pt>
                <c:pt idx="6">
                  <c:v>Q3-2013</c:v>
                </c:pt>
                <c:pt idx="7">
                  <c:v>Q3-2014</c:v>
                </c:pt>
                <c:pt idx="8">
                  <c:v>Q3-2015</c:v>
                </c:pt>
                <c:pt idx="9">
                  <c:v>Q3-2016</c:v>
                </c:pt>
                <c:pt idx="10">
                  <c:v>Q3-2017</c:v>
                </c:pt>
              </c:strCache>
            </c:strRef>
          </c:cat>
          <c:val>
            <c:numRef>
              <c:f>Sheet3!$D$20:$N$20</c:f>
              <c:numCache>
                <c:formatCode>General</c:formatCode>
                <c:ptCount val="11"/>
                <c:pt idx="0">
                  <c:v>0.52689843415588111</c:v>
                </c:pt>
                <c:pt idx="1">
                  <c:v>-1.1314132101013912</c:v>
                </c:pt>
                <c:pt idx="2">
                  <c:v>-0.231388527594099</c:v>
                </c:pt>
                <c:pt idx="3">
                  <c:v>1.6070787217208959</c:v>
                </c:pt>
                <c:pt idx="4">
                  <c:v>0.59440087767662353</c:v>
                </c:pt>
                <c:pt idx="5">
                  <c:v>0.59699637474846501</c:v>
                </c:pt>
                <c:pt idx="6">
                  <c:v>0.27561479784514553</c:v>
                </c:pt>
                <c:pt idx="7">
                  <c:v>0.4447819776622115</c:v>
                </c:pt>
                <c:pt idx="8">
                  <c:v>0.34160248412005445</c:v>
                </c:pt>
                <c:pt idx="9">
                  <c:v>1.5172558826624374</c:v>
                </c:pt>
                <c:pt idx="10">
                  <c:v>-1.3495627942999886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D-401A-994E-8D564690A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0442824"/>
        <c:axId val="380443152"/>
      </c:barChart>
      <c:lineChart>
        <c:grouping val="stacked"/>
        <c:varyColors val="0"/>
        <c:ser>
          <c:idx val="0"/>
          <c:order val="0"/>
          <c:tx>
            <c:strRef>
              <c:f>Sheet3!$C$15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Sheet3!$D$14:$N$14</c:f>
              <c:strCache>
                <c:ptCount val="11"/>
                <c:pt idx="0">
                  <c:v>Q3-2007</c:v>
                </c:pt>
                <c:pt idx="1">
                  <c:v>Q3-2008</c:v>
                </c:pt>
                <c:pt idx="2">
                  <c:v>Q3-2009</c:v>
                </c:pt>
                <c:pt idx="3">
                  <c:v>Q3-2010</c:v>
                </c:pt>
                <c:pt idx="4">
                  <c:v>Q3-2011</c:v>
                </c:pt>
                <c:pt idx="5">
                  <c:v>Q3-2012</c:v>
                </c:pt>
                <c:pt idx="6">
                  <c:v>Q3-2013</c:v>
                </c:pt>
                <c:pt idx="7">
                  <c:v>Q3-2014</c:v>
                </c:pt>
                <c:pt idx="8">
                  <c:v>Q3-2015</c:v>
                </c:pt>
                <c:pt idx="9">
                  <c:v>Q3-2016</c:v>
                </c:pt>
                <c:pt idx="10">
                  <c:v>Q3-2017</c:v>
                </c:pt>
              </c:strCache>
            </c:strRef>
          </c:cat>
          <c:val>
            <c:numRef>
              <c:f>Sheet3!$D$15:$N$15</c:f>
              <c:numCache>
                <c:formatCode>General</c:formatCode>
                <c:ptCount val="11"/>
                <c:pt idx="0">
                  <c:v>2.6704157630070853</c:v>
                </c:pt>
                <c:pt idx="1">
                  <c:v>-1.2125557607929347</c:v>
                </c:pt>
                <c:pt idx="2">
                  <c:v>-3.8077257004371603</c:v>
                </c:pt>
                <c:pt idx="3">
                  <c:v>2.1852913085316406</c:v>
                </c:pt>
                <c:pt idx="4">
                  <c:v>1.1924234493452095</c:v>
                </c:pt>
                <c:pt idx="5">
                  <c:v>1.8895983189207377</c:v>
                </c:pt>
                <c:pt idx="6">
                  <c:v>1.894895725210701</c:v>
                </c:pt>
                <c:pt idx="7">
                  <c:v>3.0253626008984797</c:v>
                </c:pt>
                <c:pt idx="8">
                  <c:v>2.1111785164417323</c:v>
                </c:pt>
                <c:pt idx="9">
                  <c:v>1.9679479047893533</c:v>
                </c:pt>
                <c:pt idx="10">
                  <c:v>1.74501542645995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6D-401A-994E-8D564690A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442824"/>
        <c:axId val="380443152"/>
      </c:lineChart>
      <c:catAx>
        <c:axId val="3804428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190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443152"/>
        <c:crosses val="autoZero"/>
        <c:auto val="1"/>
        <c:lblAlgn val="ctr"/>
        <c:lblOffset val="100"/>
        <c:noMultiLvlLbl val="0"/>
      </c:catAx>
      <c:valAx>
        <c:axId val="38044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442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unemployment rate, per cent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UNEMP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Sheet1!$A$2:$A$45</c:f>
              <c:strCache>
                <c:ptCount val="44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  <c:pt idx="12">
                  <c:v>2013Q1</c:v>
                </c:pt>
                <c:pt idx="13">
                  <c:v>2013Q2</c:v>
                </c:pt>
                <c:pt idx="14">
                  <c:v>2013Q3</c:v>
                </c:pt>
                <c:pt idx="15">
                  <c:v>2013Q4</c:v>
                </c:pt>
                <c:pt idx="16">
                  <c:v>2014Q1</c:v>
                </c:pt>
                <c:pt idx="17">
                  <c:v>2014Q2</c:v>
                </c:pt>
                <c:pt idx="18">
                  <c:v>2014Q3</c:v>
                </c:pt>
                <c:pt idx="19">
                  <c:v>2014Q4</c:v>
                </c:pt>
                <c:pt idx="20">
                  <c:v>2015Q1</c:v>
                </c:pt>
                <c:pt idx="21">
                  <c:v>2015Q2</c:v>
                </c:pt>
                <c:pt idx="22">
                  <c:v>2015Q3</c:v>
                </c:pt>
                <c:pt idx="23">
                  <c:v>2015Q4</c:v>
                </c:pt>
                <c:pt idx="24">
                  <c:v>2016Q1</c:v>
                </c:pt>
                <c:pt idx="25">
                  <c:v>2016Q2</c:v>
                </c:pt>
                <c:pt idx="26">
                  <c:v>2016Q3</c:v>
                </c:pt>
                <c:pt idx="27">
                  <c:v>2016Q4</c:v>
                </c:pt>
                <c:pt idx="28">
                  <c:v>2017Q1</c:v>
                </c:pt>
                <c:pt idx="29">
                  <c:v>2017Q2</c:v>
                </c:pt>
                <c:pt idx="30">
                  <c:v>2017Q3</c:v>
                </c:pt>
                <c:pt idx="31">
                  <c:v>2017Q4</c:v>
                </c:pt>
                <c:pt idx="32">
                  <c:v>2018Q1</c:v>
                </c:pt>
                <c:pt idx="33">
                  <c:v>2018Q2</c:v>
                </c:pt>
                <c:pt idx="34">
                  <c:v>2018Q3</c:v>
                </c:pt>
                <c:pt idx="35">
                  <c:v>2018Q4</c:v>
                </c:pt>
                <c:pt idx="36">
                  <c:v>2019Q1</c:v>
                </c:pt>
                <c:pt idx="37">
                  <c:v>2019Q2</c:v>
                </c:pt>
                <c:pt idx="38">
                  <c:v>2019Q3</c:v>
                </c:pt>
                <c:pt idx="39">
                  <c:v>2019Q4</c:v>
                </c:pt>
                <c:pt idx="40">
                  <c:v>2020Q1</c:v>
                </c:pt>
                <c:pt idx="41">
                  <c:v>2020Q2</c:v>
                </c:pt>
                <c:pt idx="42">
                  <c:v>2020Q3</c:v>
                </c:pt>
                <c:pt idx="43">
                  <c:v>2020Q4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8.009131551412537</c:v>
                </c:pt>
                <c:pt idx="1">
                  <c:v>7.8535353535353538</c:v>
                </c:pt>
                <c:pt idx="2">
                  <c:v>7.7538847904567572</c:v>
                </c:pt>
                <c:pt idx="3">
                  <c:v>7.8643918685392906</c:v>
                </c:pt>
                <c:pt idx="4">
                  <c:v>7.7778473875454202</c:v>
                </c:pt>
                <c:pt idx="5">
                  <c:v>7.9407259199049616</c:v>
                </c:pt>
                <c:pt idx="6">
                  <c:v>8.3403775711468011</c:v>
                </c:pt>
                <c:pt idx="7">
                  <c:v>8.381214089432925</c:v>
                </c:pt>
                <c:pt idx="8">
                  <c:v>8.2042813074502234</c:v>
                </c:pt>
                <c:pt idx="9">
                  <c:v>8.0074430144208399</c:v>
                </c:pt>
                <c:pt idx="10">
                  <c:v>7.8583150137783697</c:v>
                </c:pt>
                <c:pt idx="11">
                  <c:v>7.8141857525970222</c:v>
                </c:pt>
                <c:pt idx="12">
                  <c:v>7.8467096933576261</c:v>
                </c:pt>
                <c:pt idx="13">
                  <c:v>7.7491911877984903</c:v>
                </c:pt>
                <c:pt idx="14">
                  <c:v>7.6132318644899959</c:v>
                </c:pt>
                <c:pt idx="15">
                  <c:v>7.2224944866454299</c:v>
                </c:pt>
                <c:pt idx="16">
                  <c:v>6.7572519083969462</c:v>
                </c:pt>
                <c:pt idx="17">
                  <c:v>6.2892889838266708</c:v>
                </c:pt>
                <c:pt idx="18">
                  <c:v>5.9684650340053063</c:v>
                </c:pt>
                <c:pt idx="19">
                  <c:v>5.704882062534284</c:v>
                </c:pt>
                <c:pt idx="20">
                  <c:v>5.5464629932715042</c:v>
                </c:pt>
                <c:pt idx="21">
                  <c:v>5.6057756476369596</c:v>
                </c:pt>
                <c:pt idx="22">
                  <c:v>5.2968920062885472</c:v>
                </c:pt>
                <c:pt idx="23">
                  <c:v>5.0933172787477421</c:v>
                </c:pt>
                <c:pt idx="24">
                  <c:v>5.0903514838088935</c:v>
                </c:pt>
                <c:pt idx="25">
                  <c:v>4.9138576779026213</c:v>
                </c:pt>
                <c:pt idx="26">
                  <c:v>4.8105436573311371</c:v>
                </c:pt>
                <c:pt idx="27">
                  <c:v>4.7695990424895269</c:v>
                </c:pt>
                <c:pt idx="28">
                  <c:v>4.6016483516483513</c:v>
                </c:pt>
                <c:pt idx="29">
                  <c:v>4.4223261912566674</c:v>
                </c:pt>
                <c:pt idx="30">
                  <c:v>4.3</c:v>
                </c:pt>
                <c:pt idx="31">
                  <c:v>4.3200000000000029</c:v>
                </c:pt>
                <c:pt idx="32">
                  <c:v>4.3207777777777814</c:v>
                </c:pt>
                <c:pt idx="33">
                  <c:v>4.3205555555555595</c:v>
                </c:pt>
                <c:pt idx="34">
                  <c:v>4.321333333333337</c:v>
                </c:pt>
                <c:pt idx="35">
                  <c:v>4.3291111111111151</c:v>
                </c:pt>
                <c:pt idx="36">
                  <c:v>4.3608888888888933</c:v>
                </c:pt>
                <c:pt idx="37">
                  <c:v>4.3866666666666712</c:v>
                </c:pt>
                <c:pt idx="38">
                  <c:v>4.4544444444444498</c:v>
                </c:pt>
                <c:pt idx="39">
                  <c:v>4.5122222222222277</c:v>
                </c:pt>
                <c:pt idx="40">
                  <c:v>4.550000000000006</c:v>
                </c:pt>
                <c:pt idx="41">
                  <c:v>4.5700000000000056</c:v>
                </c:pt>
                <c:pt idx="42">
                  <c:v>4.5800000000000063</c:v>
                </c:pt>
                <c:pt idx="43">
                  <c:v>4.5900000000000061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E-423D-AE2D-A24DC8E8A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4920160"/>
        <c:axId val="524920816"/>
      </c:lineChart>
      <c:catAx>
        <c:axId val="5249201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920816"/>
        <c:crosses val="autoZero"/>
        <c:auto val="1"/>
        <c:lblAlgn val="ctr"/>
        <c:lblOffset val="100"/>
        <c:noMultiLvlLbl val="0"/>
      </c:catAx>
      <c:valAx>
        <c:axId val="52492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92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Inflation and earnings growth, per cent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Sheet1!$A$2:$A$45</c:f>
              <c:strCache>
                <c:ptCount val="44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  <c:pt idx="12">
                  <c:v>2013Q1</c:v>
                </c:pt>
                <c:pt idx="13">
                  <c:v>2013Q2</c:v>
                </c:pt>
                <c:pt idx="14">
                  <c:v>2013Q3</c:v>
                </c:pt>
                <c:pt idx="15">
                  <c:v>2013Q4</c:v>
                </c:pt>
                <c:pt idx="16">
                  <c:v>2014Q1</c:v>
                </c:pt>
                <c:pt idx="17">
                  <c:v>2014Q2</c:v>
                </c:pt>
                <c:pt idx="18">
                  <c:v>2014Q3</c:v>
                </c:pt>
                <c:pt idx="19">
                  <c:v>2014Q4</c:v>
                </c:pt>
                <c:pt idx="20">
                  <c:v>2015Q1</c:v>
                </c:pt>
                <c:pt idx="21">
                  <c:v>2015Q2</c:v>
                </c:pt>
                <c:pt idx="22">
                  <c:v>2015Q3</c:v>
                </c:pt>
                <c:pt idx="23">
                  <c:v>2015Q4</c:v>
                </c:pt>
                <c:pt idx="24">
                  <c:v>2016Q1</c:v>
                </c:pt>
                <c:pt idx="25">
                  <c:v>2016Q2</c:v>
                </c:pt>
                <c:pt idx="26">
                  <c:v>2016Q3</c:v>
                </c:pt>
                <c:pt idx="27">
                  <c:v>2016Q4</c:v>
                </c:pt>
                <c:pt idx="28">
                  <c:v>2017Q1</c:v>
                </c:pt>
                <c:pt idx="29">
                  <c:v>2017Q2</c:v>
                </c:pt>
                <c:pt idx="30">
                  <c:v>2017Q3</c:v>
                </c:pt>
                <c:pt idx="31">
                  <c:v>2017Q4</c:v>
                </c:pt>
                <c:pt idx="32">
                  <c:v>2018Q1</c:v>
                </c:pt>
                <c:pt idx="33">
                  <c:v>2018Q2</c:v>
                </c:pt>
                <c:pt idx="34">
                  <c:v>2018Q3</c:v>
                </c:pt>
                <c:pt idx="35">
                  <c:v>2018Q4</c:v>
                </c:pt>
                <c:pt idx="36">
                  <c:v>2019Q1</c:v>
                </c:pt>
                <c:pt idx="37">
                  <c:v>2019Q2</c:v>
                </c:pt>
                <c:pt idx="38">
                  <c:v>2019Q3</c:v>
                </c:pt>
                <c:pt idx="39">
                  <c:v>2019Q4</c:v>
                </c:pt>
                <c:pt idx="40">
                  <c:v>2020Q1</c:v>
                </c:pt>
                <c:pt idx="41">
                  <c:v>2020Q2</c:v>
                </c:pt>
                <c:pt idx="42">
                  <c:v>2020Q3</c:v>
                </c:pt>
                <c:pt idx="43">
                  <c:v>2020Q4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3.2745365853658512</c:v>
                </c:pt>
                <c:pt idx="1">
                  <c:v>3.4566738584215102</c:v>
                </c:pt>
                <c:pt idx="2">
                  <c:v>3.0852646594168505</c:v>
                </c:pt>
                <c:pt idx="3">
                  <c:v>3.3762614822964139</c:v>
                </c:pt>
                <c:pt idx="4">
                  <c:v>4.1184094679206567</c:v>
                </c:pt>
                <c:pt idx="5">
                  <c:v>4.3771847684565017</c:v>
                </c:pt>
                <c:pt idx="6">
                  <c:v>4.70587797674402</c:v>
                </c:pt>
                <c:pt idx="7">
                  <c:v>4.6458189102799992</c:v>
                </c:pt>
                <c:pt idx="8">
                  <c:v>3.4902373521085934</c:v>
                </c:pt>
                <c:pt idx="9">
                  <c:v>2.7553595299197156</c:v>
                </c:pt>
                <c:pt idx="10">
                  <c:v>2.4125619482388174</c:v>
                </c:pt>
                <c:pt idx="11">
                  <c:v>2.6698619146150833</c:v>
                </c:pt>
                <c:pt idx="12">
                  <c:v>2.7763653005186768</c:v>
                </c:pt>
                <c:pt idx="13">
                  <c:v>2.6793882243269991</c:v>
                </c:pt>
                <c:pt idx="14">
                  <c:v>2.7088623402572551</c:v>
                </c:pt>
                <c:pt idx="15">
                  <c:v>2.1027628967743794</c:v>
                </c:pt>
                <c:pt idx="16">
                  <c:v>1.7391512041327388</c:v>
                </c:pt>
                <c:pt idx="17">
                  <c:v>1.7205634260859171</c:v>
                </c:pt>
                <c:pt idx="18">
                  <c:v>1.4560008105780184</c:v>
                </c:pt>
                <c:pt idx="19">
                  <c:v>0.93523199527349732</c:v>
                </c:pt>
                <c:pt idx="20">
                  <c:v>0.10061340640103822</c:v>
                </c:pt>
                <c:pt idx="21">
                  <c:v>-1.6651513789113892E-2</c:v>
                </c:pt>
                <c:pt idx="22">
                  <c:v>9.6539234876473756E-3</c:v>
                </c:pt>
                <c:pt idx="23">
                  <c:v>6.7181056272431761E-2</c:v>
                </c:pt>
                <c:pt idx="24">
                  <c:v>0.34676735763272859</c:v>
                </c:pt>
                <c:pt idx="25">
                  <c:v>0.35140545527823974</c:v>
                </c:pt>
                <c:pt idx="26">
                  <c:v>0.7263044020970284</c:v>
                </c:pt>
                <c:pt idx="27">
                  <c:v>1.2111060149826187</c:v>
                </c:pt>
                <c:pt idx="28">
                  <c:v>2.1435296788712179</c:v>
                </c:pt>
                <c:pt idx="29">
                  <c:v>2.7429815651989031</c:v>
                </c:pt>
                <c:pt idx="30">
                  <c:v>2.8168548645603124</c:v>
                </c:pt>
                <c:pt idx="31">
                  <c:v>3.0268005974382106</c:v>
                </c:pt>
                <c:pt idx="32">
                  <c:v>2.8137264630405951</c:v>
                </c:pt>
                <c:pt idx="33">
                  <c:v>2.4783957310939968</c:v>
                </c:pt>
                <c:pt idx="34">
                  <c:v>2.1751661078678239</c:v>
                </c:pt>
                <c:pt idx="35">
                  <c:v>1.9758058992820793</c:v>
                </c:pt>
                <c:pt idx="36">
                  <c:v>1.9051466738489751</c:v>
                </c:pt>
                <c:pt idx="37">
                  <c:v>1.8036498148095319</c:v>
                </c:pt>
                <c:pt idx="38">
                  <c:v>1.8221932503911944</c:v>
                </c:pt>
                <c:pt idx="39">
                  <c:v>1.8864050962917958</c:v>
                </c:pt>
                <c:pt idx="40">
                  <c:v>1.9039740809052006</c:v>
                </c:pt>
                <c:pt idx="41">
                  <c:v>2.0023835262311707</c:v>
                </c:pt>
                <c:pt idx="42">
                  <c:v>2.0025712614284146</c:v>
                </c:pt>
                <c:pt idx="43">
                  <c:v>2.0025418763465694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79-46F7-8011-EAE2393A20D3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AWE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Sheet1!$A$2:$A$45</c:f>
              <c:strCache>
                <c:ptCount val="44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  <c:pt idx="12">
                  <c:v>2013Q1</c:v>
                </c:pt>
                <c:pt idx="13">
                  <c:v>2013Q2</c:v>
                </c:pt>
                <c:pt idx="14">
                  <c:v>2013Q3</c:v>
                </c:pt>
                <c:pt idx="15">
                  <c:v>2013Q4</c:v>
                </c:pt>
                <c:pt idx="16">
                  <c:v>2014Q1</c:v>
                </c:pt>
                <c:pt idx="17">
                  <c:v>2014Q2</c:v>
                </c:pt>
                <c:pt idx="18">
                  <c:v>2014Q3</c:v>
                </c:pt>
                <c:pt idx="19">
                  <c:v>2014Q4</c:v>
                </c:pt>
                <c:pt idx="20">
                  <c:v>2015Q1</c:v>
                </c:pt>
                <c:pt idx="21">
                  <c:v>2015Q2</c:v>
                </c:pt>
                <c:pt idx="22">
                  <c:v>2015Q3</c:v>
                </c:pt>
                <c:pt idx="23">
                  <c:v>2015Q4</c:v>
                </c:pt>
                <c:pt idx="24">
                  <c:v>2016Q1</c:v>
                </c:pt>
                <c:pt idx="25">
                  <c:v>2016Q2</c:v>
                </c:pt>
                <c:pt idx="26">
                  <c:v>2016Q3</c:v>
                </c:pt>
                <c:pt idx="27">
                  <c:v>2016Q4</c:v>
                </c:pt>
                <c:pt idx="28">
                  <c:v>2017Q1</c:v>
                </c:pt>
                <c:pt idx="29">
                  <c:v>2017Q2</c:v>
                </c:pt>
                <c:pt idx="30">
                  <c:v>2017Q3</c:v>
                </c:pt>
                <c:pt idx="31">
                  <c:v>2017Q4</c:v>
                </c:pt>
                <c:pt idx="32">
                  <c:v>2018Q1</c:v>
                </c:pt>
                <c:pt idx="33">
                  <c:v>2018Q2</c:v>
                </c:pt>
                <c:pt idx="34">
                  <c:v>2018Q3</c:v>
                </c:pt>
                <c:pt idx="35">
                  <c:v>2018Q4</c:v>
                </c:pt>
                <c:pt idx="36">
                  <c:v>2019Q1</c:v>
                </c:pt>
                <c:pt idx="37">
                  <c:v>2019Q2</c:v>
                </c:pt>
                <c:pt idx="38">
                  <c:v>2019Q3</c:v>
                </c:pt>
                <c:pt idx="39">
                  <c:v>2019Q4</c:v>
                </c:pt>
                <c:pt idx="40">
                  <c:v>2020Q1</c:v>
                </c:pt>
                <c:pt idx="41">
                  <c:v>2020Q2</c:v>
                </c:pt>
                <c:pt idx="42">
                  <c:v>2020Q3</c:v>
                </c:pt>
                <c:pt idx="43">
                  <c:v>2020Q4</c:v>
                </c:pt>
              </c:strCache>
            </c:strRef>
          </c:cat>
          <c:val>
            <c:numRef>
              <c:f>Sheet1!$D$2:$D$45</c:f>
              <c:numCache>
                <c:formatCode>0.0</c:formatCode>
                <c:ptCount val="44"/>
                <c:pt idx="0">
                  <c:v>4.6497193117086226</c:v>
                </c:pt>
                <c:pt idx="1">
                  <c:v>0.18655097906896856</c:v>
                </c:pt>
                <c:pt idx="2">
                  <c:v>0.59254782801470185</c:v>
                </c:pt>
                <c:pt idx="3">
                  <c:v>0.65322978863034109</c:v>
                </c:pt>
                <c:pt idx="4">
                  <c:v>2.2548289378851933</c:v>
                </c:pt>
                <c:pt idx="5">
                  <c:v>1.3812922778823662</c:v>
                </c:pt>
                <c:pt idx="6">
                  <c:v>0.77655377093378775</c:v>
                </c:pt>
                <c:pt idx="7">
                  <c:v>0.38178455856012761</c:v>
                </c:pt>
                <c:pt idx="8">
                  <c:v>-0.23592001950021313</c:v>
                </c:pt>
                <c:pt idx="9">
                  <c:v>1.3175713303693755</c:v>
                </c:pt>
                <c:pt idx="10">
                  <c:v>1.920131674959606</c:v>
                </c:pt>
                <c:pt idx="11">
                  <c:v>2.3205294839489881</c:v>
                </c:pt>
                <c:pt idx="12">
                  <c:v>1.5633248475282358</c:v>
                </c:pt>
                <c:pt idx="13">
                  <c:v>3.7927837173404129</c:v>
                </c:pt>
                <c:pt idx="14">
                  <c:v>2.4745513756706998</c:v>
                </c:pt>
                <c:pt idx="15">
                  <c:v>3.1039683708297758</c:v>
                </c:pt>
                <c:pt idx="16">
                  <c:v>3.7211938579414294</c:v>
                </c:pt>
                <c:pt idx="17">
                  <c:v>0.81765156107887549</c:v>
                </c:pt>
                <c:pt idx="18">
                  <c:v>0.60862580476951678</c:v>
                </c:pt>
                <c:pt idx="19">
                  <c:v>1.2978047601980762</c:v>
                </c:pt>
                <c:pt idx="20">
                  <c:v>1.0985117659694907</c:v>
                </c:pt>
                <c:pt idx="21">
                  <c:v>1.8236437359602036</c:v>
                </c:pt>
                <c:pt idx="22">
                  <c:v>2.6065961401120177</c:v>
                </c:pt>
                <c:pt idx="23">
                  <c:v>1.6047166163177735</c:v>
                </c:pt>
                <c:pt idx="24">
                  <c:v>2.2376805228866345</c:v>
                </c:pt>
                <c:pt idx="25">
                  <c:v>2.5364426599205956</c:v>
                </c:pt>
                <c:pt idx="26">
                  <c:v>3.2111697604171781</c:v>
                </c:pt>
                <c:pt idx="27">
                  <c:v>3.2655675536025228</c:v>
                </c:pt>
                <c:pt idx="28">
                  <c:v>2.7288536934864709</c:v>
                </c:pt>
                <c:pt idx="29">
                  <c:v>2.049799032592972</c:v>
                </c:pt>
                <c:pt idx="30">
                  <c:v>2.0797332155218271</c:v>
                </c:pt>
                <c:pt idx="31">
                  <c:v>2.2437507118198283</c:v>
                </c:pt>
                <c:pt idx="32">
                  <c:v>2.7536681836563446</c:v>
                </c:pt>
                <c:pt idx="33">
                  <c:v>2.5746365059416974</c:v>
                </c:pt>
                <c:pt idx="34">
                  <c:v>2.0218786991443807</c:v>
                </c:pt>
                <c:pt idx="35">
                  <c:v>1.9901404167503642</c:v>
                </c:pt>
                <c:pt idx="36">
                  <c:v>2.1202765574726214</c:v>
                </c:pt>
                <c:pt idx="37">
                  <c:v>2.3106954455371493</c:v>
                </c:pt>
                <c:pt idx="38">
                  <c:v>2.4334250806906539</c:v>
                </c:pt>
                <c:pt idx="39">
                  <c:v>2.5055663077657471</c:v>
                </c:pt>
                <c:pt idx="40">
                  <c:v>2.5270143838021966</c:v>
                </c:pt>
                <c:pt idx="41">
                  <c:v>2.5407276829834586</c:v>
                </c:pt>
                <c:pt idx="42">
                  <c:v>2.60184558505415</c:v>
                </c:pt>
                <c:pt idx="43">
                  <c:v>2.7434513727082646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79-46F7-8011-EAE2393A20D3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real earnings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Sheet1!$A$2:$A$45</c:f>
              <c:strCache>
                <c:ptCount val="44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  <c:pt idx="12">
                  <c:v>2013Q1</c:v>
                </c:pt>
                <c:pt idx="13">
                  <c:v>2013Q2</c:v>
                </c:pt>
                <c:pt idx="14">
                  <c:v>2013Q3</c:v>
                </c:pt>
                <c:pt idx="15">
                  <c:v>2013Q4</c:v>
                </c:pt>
                <c:pt idx="16">
                  <c:v>2014Q1</c:v>
                </c:pt>
                <c:pt idx="17">
                  <c:v>2014Q2</c:v>
                </c:pt>
                <c:pt idx="18">
                  <c:v>2014Q3</c:v>
                </c:pt>
                <c:pt idx="19">
                  <c:v>2014Q4</c:v>
                </c:pt>
                <c:pt idx="20">
                  <c:v>2015Q1</c:v>
                </c:pt>
                <c:pt idx="21">
                  <c:v>2015Q2</c:v>
                </c:pt>
                <c:pt idx="22">
                  <c:v>2015Q3</c:v>
                </c:pt>
                <c:pt idx="23">
                  <c:v>2015Q4</c:v>
                </c:pt>
                <c:pt idx="24">
                  <c:v>2016Q1</c:v>
                </c:pt>
                <c:pt idx="25">
                  <c:v>2016Q2</c:v>
                </c:pt>
                <c:pt idx="26">
                  <c:v>2016Q3</c:v>
                </c:pt>
                <c:pt idx="27">
                  <c:v>2016Q4</c:v>
                </c:pt>
                <c:pt idx="28">
                  <c:v>2017Q1</c:v>
                </c:pt>
                <c:pt idx="29">
                  <c:v>2017Q2</c:v>
                </c:pt>
                <c:pt idx="30">
                  <c:v>2017Q3</c:v>
                </c:pt>
                <c:pt idx="31">
                  <c:v>2017Q4</c:v>
                </c:pt>
                <c:pt idx="32">
                  <c:v>2018Q1</c:v>
                </c:pt>
                <c:pt idx="33">
                  <c:v>2018Q2</c:v>
                </c:pt>
                <c:pt idx="34">
                  <c:v>2018Q3</c:v>
                </c:pt>
                <c:pt idx="35">
                  <c:v>2018Q4</c:v>
                </c:pt>
                <c:pt idx="36">
                  <c:v>2019Q1</c:v>
                </c:pt>
                <c:pt idx="37">
                  <c:v>2019Q2</c:v>
                </c:pt>
                <c:pt idx="38">
                  <c:v>2019Q3</c:v>
                </c:pt>
                <c:pt idx="39">
                  <c:v>2019Q4</c:v>
                </c:pt>
                <c:pt idx="40">
                  <c:v>2020Q1</c:v>
                </c:pt>
                <c:pt idx="41">
                  <c:v>2020Q2</c:v>
                </c:pt>
                <c:pt idx="42">
                  <c:v>2020Q3</c:v>
                </c:pt>
                <c:pt idx="43">
                  <c:v>2020Q4</c:v>
                </c:pt>
              </c:strCache>
            </c:strRef>
          </c:cat>
          <c:val>
            <c:numRef>
              <c:f>Sheet1!$E$2:$E$45</c:f>
              <c:numCache>
                <c:formatCode>0.0</c:formatCode>
                <c:ptCount val="44"/>
                <c:pt idx="0">
                  <c:v>1.3751827263427714</c:v>
                </c:pt>
                <c:pt idx="1">
                  <c:v>-3.2701228793525416</c:v>
                </c:pt>
                <c:pt idx="2">
                  <c:v>-2.4927168314021486</c:v>
                </c:pt>
                <c:pt idx="3">
                  <c:v>-2.7230316936660728</c:v>
                </c:pt>
                <c:pt idx="4">
                  <c:v>-1.8635805300354633</c:v>
                </c:pt>
                <c:pt idx="5">
                  <c:v>-2.9958924905741355</c:v>
                </c:pt>
                <c:pt idx="6">
                  <c:v>-3.9293242058102322</c:v>
                </c:pt>
                <c:pt idx="7">
                  <c:v>-4.2640343517198716</c:v>
                </c:pt>
                <c:pt idx="8">
                  <c:v>-3.7261573716088066</c:v>
                </c:pt>
                <c:pt idx="9">
                  <c:v>-1.4377881995503401</c:v>
                </c:pt>
                <c:pt idx="10">
                  <c:v>-0.49243027327921141</c:v>
                </c:pt>
                <c:pt idx="11">
                  <c:v>-0.34933243066609521</c:v>
                </c:pt>
                <c:pt idx="12">
                  <c:v>-1.2130404529904411</c:v>
                </c:pt>
                <c:pt idx="13">
                  <c:v>1.1133954930134138</c:v>
                </c:pt>
                <c:pt idx="14">
                  <c:v>-0.23431096458655531</c:v>
                </c:pt>
                <c:pt idx="15">
                  <c:v>1.0012054740553964</c:v>
                </c:pt>
                <c:pt idx="16">
                  <c:v>1.9820426538086906</c:v>
                </c:pt>
                <c:pt idx="17">
                  <c:v>-0.90291186500704157</c:v>
                </c:pt>
                <c:pt idx="18">
                  <c:v>-0.84737500580850167</c:v>
                </c:pt>
                <c:pt idx="19">
                  <c:v>0.36257276492457891</c:v>
                </c:pt>
                <c:pt idx="20">
                  <c:v>0.99789835956845252</c:v>
                </c:pt>
                <c:pt idx="21">
                  <c:v>1.8402952497493175</c:v>
                </c:pt>
                <c:pt idx="22">
                  <c:v>2.5969422166243703</c:v>
                </c:pt>
                <c:pt idx="23">
                  <c:v>1.5375355600453418</c:v>
                </c:pt>
                <c:pt idx="24">
                  <c:v>1.890913165253906</c:v>
                </c:pt>
                <c:pt idx="25">
                  <c:v>2.1850372046423558</c:v>
                </c:pt>
                <c:pt idx="26">
                  <c:v>2.4848653583201497</c:v>
                </c:pt>
                <c:pt idx="27">
                  <c:v>2.0544615386199041</c:v>
                </c:pt>
                <c:pt idx="28">
                  <c:v>0.58532401461525296</c:v>
                </c:pt>
                <c:pt idx="29">
                  <c:v>-0.6931825326059311</c:v>
                </c:pt>
                <c:pt idx="30">
                  <c:v>-0.73712164903848532</c:v>
                </c:pt>
                <c:pt idx="31">
                  <c:v>-0.78304988561838229</c:v>
                </c:pt>
                <c:pt idx="32">
                  <c:v>-6.0058279384250568E-2</c:v>
                </c:pt>
                <c:pt idx="33">
                  <c:v>9.624077484770055E-2</c:v>
                </c:pt>
                <c:pt idx="34">
                  <c:v>-0.15328740872344326</c:v>
                </c:pt>
                <c:pt idx="35">
                  <c:v>1.4334517468284957E-2</c:v>
                </c:pt>
                <c:pt idx="36">
                  <c:v>0.21512988362364638</c:v>
                </c:pt>
                <c:pt idx="37">
                  <c:v>0.50704563072761744</c:v>
                </c:pt>
                <c:pt idx="38">
                  <c:v>0.61123183029945949</c:v>
                </c:pt>
                <c:pt idx="39">
                  <c:v>0.61916121147395131</c:v>
                </c:pt>
                <c:pt idx="40">
                  <c:v>0.62304030289699597</c:v>
                </c:pt>
                <c:pt idx="41">
                  <c:v>0.53834415675228797</c:v>
                </c:pt>
                <c:pt idx="42">
                  <c:v>0.59927432362573541</c:v>
                </c:pt>
                <c:pt idx="43">
                  <c:v>0.74090949636169512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79-46F7-8011-EAE2393A2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581640"/>
        <c:axId val="553359024"/>
      </c:lineChart>
      <c:catAx>
        <c:axId val="2745816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59024"/>
        <c:crosses val="autoZero"/>
        <c:auto val="1"/>
        <c:lblAlgn val="ctr"/>
        <c:lblOffset val="100"/>
        <c:noMultiLvlLbl val="0"/>
      </c:catAx>
      <c:valAx>
        <c:axId val="55335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581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unemployment rate, per cent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UNEMP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Sheet1!$A$2:$A$45</c:f>
              <c:strCache>
                <c:ptCount val="44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  <c:pt idx="12">
                  <c:v>2013Q1</c:v>
                </c:pt>
                <c:pt idx="13">
                  <c:v>2013Q2</c:v>
                </c:pt>
                <c:pt idx="14">
                  <c:v>2013Q3</c:v>
                </c:pt>
                <c:pt idx="15">
                  <c:v>2013Q4</c:v>
                </c:pt>
                <c:pt idx="16">
                  <c:v>2014Q1</c:v>
                </c:pt>
                <c:pt idx="17">
                  <c:v>2014Q2</c:v>
                </c:pt>
                <c:pt idx="18">
                  <c:v>2014Q3</c:v>
                </c:pt>
                <c:pt idx="19">
                  <c:v>2014Q4</c:v>
                </c:pt>
                <c:pt idx="20">
                  <c:v>2015Q1</c:v>
                </c:pt>
                <c:pt idx="21">
                  <c:v>2015Q2</c:v>
                </c:pt>
                <c:pt idx="22">
                  <c:v>2015Q3</c:v>
                </c:pt>
                <c:pt idx="23">
                  <c:v>2015Q4</c:v>
                </c:pt>
                <c:pt idx="24">
                  <c:v>2016Q1</c:v>
                </c:pt>
                <c:pt idx="25">
                  <c:v>2016Q2</c:v>
                </c:pt>
                <c:pt idx="26">
                  <c:v>2016Q3</c:v>
                </c:pt>
                <c:pt idx="27">
                  <c:v>2016Q4</c:v>
                </c:pt>
                <c:pt idx="28">
                  <c:v>2017Q1</c:v>
                </c:pt>
                <c:pt idx="29">
                  <c:v>2017Q2</c:v>
                </c:pt>
                <c:pt idx="30">
                  <c:v>2017Q3</c:v>
                </c:pt>
                <c:pt idx="31">
                  <c:v>2017Q4</c:v>
                </c:pt>
                <c:pt idx="32">
                  <c:v>2018Q1</c:v>
                </c:pt>
                <c:pt idx="33">
                  <c:v>2018Q2</c:v>
                </c:pt>
                <c:pt idx="34">
                  <c:v>2018Q3</c:v>
                </c:pt>
                <c:pt idx="35">
                  <c:v>2018Q4</c:v>
                </c:pt>
                <c:pt idx="36">
                  <c:v>2019Q1</c:v>
                </c:pt>
                <c:pt idx="37">
                  <c:v>2019Q2</c:v>
                </c:pt>
                <c:pt idx="38">
                  <c:v>2019Q3</c:v>
                </c:pt>
                <c:pt idx="39">
                  <c:v>2019Q4</c:v>
                </c:pt>
                <c:pt idx="40">
                  <c:v>2020Q1</c:v>
                </c:pt>
                <c:pt idx="41">
                  <c:v>2020Q2</c:v>
                </c:pt>
                <c:pt idx="42">
                  <c:v>2020Q3</c:v>
                </c:pt>
                <c:pt idx="43">
                  <c:v>2020Q4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8.009131551412537</c:v>
                </c:pt>
                <c:pt idx="1">
                  <c:v>7.8535353535353538</c:v>
                </c:pt>
                <c:pt idx="2">
                  <c:v>7.7538847904567572</c:v>
                </c:pt>
                <c:pt idx="3">
                  <c:v>7.8643918685392906</c:v>
                </c:pt>
                <c:pt idx="4">
                  <c:v>7.7778473875454202</c:v>
                </c:pt>
                <c:pt idx="5">
                  <c:v>7.9407259199049616</c:v>
                </c:pt>
                <c:pt idx="6">
                  <c:v>8.3403775711468011</c:v>
                </c:pt>
                <c:pt idx="7">
                  <c:v>8.381214089432925</c:v>
                </c:pt>
                <c:pt idx="8">
                  <c:v>8.2042813074502234</c:v>
                </c:pt>
                <c:pt idx="9">
                  <c:v>8.0074430144208399</c:v>
                </c:pt>
                <c:pt idx="10">
                  <c:v>7.8583150137783697</c:v>
                </c:pt>
                <c:pt idx="11">
                  <c:v>7.8141857525970222</c:v>
                </c:pt>
                <c:pt idx="12">
                  <c:v>7.8467096933576261</c:v>
                </c:pt>
                <c:pt idx="13">
                  <c:v>7.7491911877984903</c:v>
                </c:pt>
                <c:pt idx="14">
                  <c:v>7.6132318644899959</c:v>
                </c:pt>
                <c:pt idx="15">
                  <c:v>7.2224944866454299</c:v>
                </c:pt>
                <c:pt idx="16">
                  <c:v>6.7572519083969462</c:v>
                </c:pt>
                <c:pt idx="17">
                  <c:v>6.2892889838266708</c:v>
                </c:pt>
                <c:pt idx="18">
                  <c:v>5.9684650340053063</c:v>
                </c:pt>
                <c:pt idx="19">
                  <c:v>5.704882062534284</c:v>
                </c:pt>
                <c:pt idx="20">
                  <c:v>5.5464629932715042</c:v>
                </c:pt>
                <c:pt idx="21">
                  <c:v>5.6057756476369596</c:v>
                </c:pt>
                <c:pt idx="22">
                  <c:v>5.2968920062885472</c:v>
                </c:pt>
                <c:pt idx="23">
                  <c:v>5.0933172787477421</c:v>
                </c:pt>
                <c:pt idx="24">
                  <c:v>5.0903514838088935</c:v>
                </c:pt>
                <c:pt idx="25">
                  <c:v>4.9138576779026213</c:v>
                </c:pt>
                <c:pt idx="26">
                  <c:v>4.8105436573311371</c:v>
                </c:pt>
                <c:pt idx="27">
                  <c:v>4.7695990424895269</c:v>
                </c:pt>
                <c:pt idx="28">
                  <c:v>4.6016483516483513</c:v>
                </c:pt>
                <c:pt idx="29">
                  <c:v>4.4223261912566674</c:v>
                </c:pt>
                <c:pt idx="30">
                  <c:v>4.3</c:v>
                </c:pt>
                <c:pt idx="31">
                  <c:v>4.3200000000000029</c:v>
                </c:pt>
                <c:pt idx="32">
                  <c:v>4.3207777777777814</c:v>
                </c:pt>
                <c:pt idx="33">
                  <c:v>4.3205555555555595</c:v>
                </c:pt>
                <c:pt idx="34">
                  <c:v>4.321333333333337</c:v>
                </c:pt>
                <c:pt idx="35">
                  <c:v>4.3291111111111151</c:v>
                </c:pt>
                <c:pt idx="36">
                  <c:v>4.3608888888888933</c:v>
                </c:pt>
                <c:pt idx="37">
                  <c:v>4.3866666666666712</c:v>
                </c:pt>
                <c:pt idx="38">
                  <c:v>4.4544444444444498</c:v>
                </c:pt>
                <c:pt idx="39">
                  <c:v>4.5122222222222277</c:v>
                </c:pt>
                <c:pt idx="40">
                  <c:v>4.550000000000006</c:v>
                </c:pt>
                <c:pt idx="41">
                  <c:v>4.5700000000000056</c:v>
                </c:pt>
                <c:pt idx="42">
                  <c:v>4.5800000000000063</c:v>
                </c:pt>
                <c:pt idx="43">
                  <c:v>4.5900000000000061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E-423D-AE2D-A24DC8E8A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4920160"/>
        <c:axId val="524920816"/>
      </c:lineChart>
      <c:catAx>
        <c:axId val="5249201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920816"/>
        <c:crosses val="autoZero"/>
        <c:auto val="1"/>
        <c:lblAlgn val="ctr"/>
        <c:lblOffset val="100"/>
        <c:noMultiLvlLbl val="0"/>
      </c:catAx>
      <c:valAx>
        <c:axId val="52492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92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Inflation and earnings growth, per cent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RPI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Sheet1!$A$2:$A$45</c:f>
              <c:strCache>
                <c:ptCount val="44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  <c:pt idx="12">
                  <c:v>2013Q1</c:v>
                </c:pt>
                <c:pt idx="13">
                  <c:v>2013Q2</c:v>
                </c:pt>
                <c:pt idx="14">
                  <c:v>2013Q3</c:v>
                </c:pt>
                <c:pt idx="15">
                  <c:v>2013Q4</c:v>
                </c:pt>
                <c:pt idx="16">
                  <c:v>2014Q1</c:v>
                </c:pt>
                <c:pt idx="17">
                  <c:v>2014Q2</c:v>
                </c:pt>
                <c:pt idx="18">
                  <c:v>2014Q3</c:v>
                </c:pt>
                <c:pt idx="19">
                  <c:v>2014Q4</c:v>
                </c:pt>
                <c:pt idx="20">
                  <c:v>2015Q1</c:v>
                </c:pt>
                <c:pt idx="21">
                  <c:v>2015Q2</c:v>
                </c:pt>
                <c:pt idx="22">
                  <c:v>2015Q3</c:v>
                </c:pt>
                <c:pt idx="23">
                  <c:v>2015Q4</c:v>
                </c:pt>
                <c:pt idx="24">
                  <c:v>2016Q1</c:v>
                </c:pt>
                <c:pt idx="25">
                  <c:v>2016Q2</c:v>
                </c:pt>
                <c:pt idx="26">
                  <c:v>2016Q3</c:v>
                </c:pt>
                <c:pt idx="27">
                  <c:v>2016Q4</c:v>
                </c:pt>
                <c:pt idx="28">
                  <c:v>2017Q1</c:v>
                </c:pt>
                <c:pt idx="29">
                  <c:v>2017Q2</c:v>
                </c:pt>
                <c:pt idx="30">
                  <c:v>2017Q3</c:v>
                </c:pt>
                <c:pt idx="31">
                  <c:v>2017Q4</c:v>
                </c:pt>
                <c:pt idx="32">
                  <c:v>2018Q1</c:v>
                </c:pt>
                <c:pt idx="33">
                  <c:v>2018Q2</c:v>
                </c:pt>
                <c:pt idx="34">
                  <c:v>2018Q3</c:v>
                </c:pt>
                <c:pt idx="35">
                  <c:v>2018Q4</c:v>
                </c:pt>
                <c:pt idx="36">
                  <c:v>2019Q1</c:v>
                </c:pt>
                <c:pt idx="37">
                  <c:v>2019Q2</c:v>
                </c:pt>
                <c:pt idx="38">
                  <c:v>2019Q3</c:v>
                </c:pt>
                <c:pt idx="39">
                  <c:v>2019Q4</c:v>
                </c:pt>
                <c:pt idx="40">
                  <c:v>2020Q1</c:v>
                </c:pt>
                <c:pt idx="41">
                  <c:v>2020Q2</c:v>
                </c:pt>
                <c:pt idx="42">
                  <c:v>2020Q3</c:v>
                </c:pt>
                <c:pt idx="43">
                  <c:v>2020Q4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3.9506953223767454</c:v>
                </c:pt>
                <c:pt idx="1">
                  <c:v>5.1434843970518926</c:v>
                </c:pt>
                <c:pt idx="2">
                  <c:v>4.7115534131550447</c:v>
                </c:pt>
                <c:pt idx="3">
                  <c:v>4.6726098985551801</c:v>
                </c:pt>
                <c:pt idx="4">
                  <c:v>5.3207661903314118</c:v>
                </c:pt>
                <c:pt idx="5">
                  <c:v>5.1155853840417507</c:v>
                </c:pt>
                <c:pt idx="6">
                  <c:v>5.2420552420552156</c:v>
                </c:pt>
                <c:pt idx="7">
                  <c:v>5.1248164464023489</c:v>
                </c:pt>
                <c:pt idx="8">
                  <c:v>3.7384526558891622</c:v>
                </c:pt>
                <c:pt idx="9">
                  <c:v>3.1072644721907068</c:v>
                </c:pt>
                <c:pt idx="10">
                  <c:v>2.9067306335544032</c:v>
                </c:pt>
                <c:pt idx="11">
                  <c:v>3.0870233272803489</c:v>
                </c:pt>
                <c:pt idx="12">
                  <c:v>3.2558786698204898</c:v>
                </c:pt>
                <c:pt idx="13">
                  <c:v>3.0961882482454968</c:v>
                </c:pt>
                <c:pt idx="14">
                  <c:v>3.1948443713149715</c:v>
                </c:pt>
                <c:pt idx="15">
                  <c:v>2.6287262872628787</c:v>
                </c:pt>
                <c:pt idx="16">
                  <c:v>2.627678210483765</c:v>
                </c:pt>
                <c:pt idx="17">
                  <c:v>2.4959957287773733</c:v>
                </c:pt>
                <c:pt idx="18">
                  <c:v>2.3917087430241821</c:v>
                </c:pt>
                <c:pt idx="19">
                  <c:v>1.9672564034856066</c:v>
                </c:pt>
                <c:pt idx="20">
                  <c:v>0.99789915966388776</c:v>
                </c:pt>
                <c:pt idx="21">
                  <c:v>0.97668967313450139</c:v>
                </c:pt>
                <c:pt idx="22">
                  <c:v>0.96029068258501127</c:v>
                </c:pt>
                <c:pt idx="23">
                  <c:v>0.98407354654925427</c:v>
                </c:pt>
                <c:pt idx="24">
                  <c:v>1.3910556422256661</c:v>
                </c:pt>
                <c:pt idx="25">
                  <c:v>1.4444157854010911</c:v>
                </c:pt>
                <c:pt idx="26">
                  <c:v>1.8894601542416183</c:v>
                </c:pt>
                <c:pt idx="27">
                  <c:v>2.2438774201820877</c:v>
                </c:pt>
                <c:pt idx="28">
                  <c:v>2.9875625080138661</c:v>
                </c:pt>
                <c:pt idx="29">
                  <c:v>3.5596236969234525</c:v>
                </c:pt>
                <c:pt idx="30">
                  <c:v>3.784533871578148</c:v>
                </c:pt>
                <c:pt idx="31">
                  <c:v>4.1167441638801279</c:v>
                </c:pt>
                <c:pt idx="32">
                  <c:v>3.8198071016311133</c:v>
                </c:pt>
                <c:pt idx="33">
                  <c:v>3.4596294999519301</c:v>
                </c:pt>
                <c:pt idx="34">
                  <c:v>3.0688722591203259</c:v>
                </c:pt>
                <c:pt idx="35">
                  <c:v>2.8834347516811505</c:v>
                </c:pt>
                <c:pt idx="36">
                  <c:v>2.8675638149808833</c:v>
                </c:pt>
                <c:pt idx="37">
                  <c:v>2.7025206807659288</c:v>
                </c:pt>
                <c:pt idx="38">
                  <c:v>2.7285289573059259</c:v>
                </c:pt>
                <c:pt idx="39">
                  <c:v>2.7860063359040339</c:v>
                </c:pt>
                <c:pt idx="40">
                  <c:v>2.8074718137954449</c:v>
                </c:pt>
                <c:pt idx="41">
                  <c:v>2.8870644354400099</c:v>
                </c:pt>
                <c:pt idx="42">
                  <c:v>2.8823888766172985</c:v>
                </c:pt>
                <c:pt idx="43">
                  <c:v>2.8882051778267481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79-46F7-8011-EAE2393A20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Sheet1!$A$2:$A$45</c:f>
              <c:strCache>
                <c:ptCount val="44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  <c:pt idx="12">
                  <c:v>2013Q1</c:v>
                </c:pt>
                <c:pt idx="13">
                  <c:v>2013Q2</c:v>
                </c:pt>
                <c:pt idx="14">
                  <c:v>2013Q3</c:v>
                </c:pt>
                <c:pt idx="15">
                  <c:v>2013Q4</c:v>
                </c:pt>
                <c:pt idx="16">
                  <c:v>2014Q1</c:v>
                </c:pt>
                <c:pt idx="17">
                  <c:v>2014Q2</c:v>
                </c:pt>
                <c:pt idx="18">
                  <c:v>2014Q3</c:v>
                </c:pt>
                <c:pt idx="19">
                  <c:v>2014Q4</c:v>
                </c:pt>
                <c:pt idx="20">
                  <c:v>2015Q1</c:v>
                </c:pt>
                <c:pt idx="21">
                  <c:v>2015Q2</c:v>
                </c:pt>
                <c:pt idx="22">
                  <c:v>2015Q3</c:v>
                </c:pt>
                <c:pt idx="23">
                  <c:v>2015Q4</c:v>
                </c:pt>
                <c:pt idx="24">
                  <c:v>2016Q1</c:v>
                </c:pt>
                <c:pt idx="25">
                  <c:v>2016Q2</c:v>
                </c:pt>
                <c:pt idx="26">
                  <c:v>2016Q3</c:v>
                </c:pt>
                <c:pt idx="27">
                  <c:v>2016Q4</c:v>
                </c:pt>
                <c:pt idx="28">
                  <c:v>2017Q1</c:v>
                </c:pt>
                <c:pt idx="29">
                  <c:v>2017Q2</c:v>
                </c:pt>
                <c:pt idx="30">
                  <c:v>2017Q3</c:v>
                </c:pt>
                <c:pt idx="31">
                  <c:v>2017Q4</c:v>
                </c:pt>
                <c:pt idx="32">
                  <c:v>2018Q1</c:v>
                </c:pt>
                <c:pt idx="33">
                  <c:v>2018Q2</c:v>
                </c:pt>
                <c:pt idx="34">
                  <c:v>2018Q3</c:v>
                </c:pt>
                <c:pt idx="35">
                  <c:v>2018Q4</c:v>
                </c:pt>
                <c:pt idx="36">
                  <c:v>2019Q1</c:v>
                </c:pt>
                <c:pt idx="37">
                  <c:v>2019Q2</c:v>
                </c:pt>
                <c:pt idx="38">
                  <c:v>2019Q3</c:v>
                </c:pt>
                <c:pt idx="39">
                  <c:v>2019Q4</c:v>
                </c:pt>
                <c:pt idx="40">
                  <c:v>2020Q1</c:v>
                </c:pt>
                <c:pt idx="41">
                  <c:v>2020Q2</c:v>
                </c:pt>
                <c:pt idx="42">
                  <c:v>2020Q3</c:v>
                </c:pt>
                <c:pt idx="43">
                  <c:v>2020Q4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3.2745365853658512</c:v>
                </c:pt>
                <c:pt idx="1">
                  <c:v>3.4566738584215102</c:v>
                </c:pt>
                <c:pt idx="2">
                  <c:v>3.0852646594168505</c:v>
                </c:pt>
                <c:pt idx="3">
                  <c:v>3.3762614822964139</c:v>
                </c:pt>
                <c:pt idx="4">
                  <c:v>4.1184094679206567</c:v>
                </c:pt>
                <c:pt idx="5">
                  <c:v>4.3771847684565017</c:v>
                </c:pt>
                <c:pt idx="6">
                  <c:v>4.70587797674402</c:v>
                </c:pt>
                <c:pt idx="7">
                  <c:v>4.6458189102799992</c:v>
                </c:pt>
                <c:pt idx="8">
                  <c:v>3.4902373521085934</c:v>
                </c:pt>
                <c:pt idx="9">
                  <c:v>2.7553595299197156</c:v>
                </c:pt>
                <c:pt idx="10">
                  <c:v>2.4125619482388174</c:v>
                </c:pt>
                <c:pt idx="11">
                  <c:v>2.6698619146150833</c:v>
                </c:pt>
                <c:pt idx="12">
                  <c:v>2.7763653005186768</c:v>
                </c:pt>
                <c:pt idx="13">
                  <c:v>2.6793882243269991</c:v>
                </c:pt>
                <c:pt idx="14">
                  <c:v>2.7088623402572551</c:v>
                </c:pt>
                <c:pt idx="15">
                  <c:v>2.1027628967743794</c:v>
                </c:pt>
                <c:pt idx="16">
                  <c:v>1.7391512041327388</c:v>
                </c:pt>
                <c:pt idx="17">
                  <c:v>1.7205634260859171</c:v>
                </c:pt>
                <c:pt idx="18">
                  <c:v>1.4560008105780184</c:v>
                </c:pt>
                <c:pt idx="19">
                  <c:v>0.93523199527349732</c:v>
                </c:pt>
                <c:pt idx="20">
                  <c:v>0.10061340640103822</c:v>
                </c:pt>
                <c:pt idx="21">
                  <c:v>-1.6651513789113892E-2</c:v>
                </c:pt>
                <c:pt idx="22">
                  <c:v>9.6539234876473756E-3</c:v>
                </c:pt>
                <c:pt idx="23">
                  <c:v>6.7181056272431761E-2</c:v>
                </c:pt>
                <c:pt idx="24">
                  <c:v>0.34676735763272859</c:v>
                </c:pt>
                <c:pt idx="25">
                  <c:v>0.35140545527823974</c:v>
                </c:pt>
                <c:pt idx="26">
                  <c:v>0.7263044020970284</c:v>
                </c:pt>
                <c:pt idx="27">
                  <c:v>1.2111060149826187</c:v>
                </c:pt>
                <c:pt idx="28">
                  <c:v>2.1435296788712179</c:v>
                </c:pt>
                <c:pt idx="29">
                  <c:v>2.7429815651989031</c:v>
                </c:pt>
                <c:pt idx="30">
                  <c:v>2.8168548645603124</c:v>
                </c:pt>
                <c:pt idx="31">
                  <c:v>3.0268005974382106</c:v>
                </c:pt>
                <c:pt idx="32">
                  <c:v>2.8137264630405951</c:v>
                </c:pt>
                <c:pt idx="33">
                  <c:v>2.4783957310939968</c:v>
                </c:pt>
                <c:pt idx="34">
                  <c:v>2.1751661078678239</c:v>
                </c:pt>
                <c:pt idx="35">
                  <c:v>1.9758058992820793</c:v>
                </c:pt>
                <c:pt idx="36">
                  <c:v>1.9051466738489751</c:v>
                </c:pt>
                <c:pt idx="37">
                  <c:v>1.8036498148095319</c:v>
                </c:pt>
                <c:pt idx="38">
                  <c:v>1.8221932503911944</c:v>
                </c:pt>
                <c:pt idx="39">
                  <c:v>1.8864050962917958</c:v>
                </c:pt>
                <c:pt idx="40">
                  <c:v>1.9039740809052006</c:v>
                </c:pt>
                <c:pt idx="41">
                  <c:v>2.0023835262311707</c:v>
                </c:pt>
                <c:pt idx="42">
                  <c:v>2.0025712614284146</c:v>
                </c:pt>
                <c:pt idx="43">
                  <c:v>2.0025418763465694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79-46F7-8011-EAE2393A20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AWE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Sheet1!$A$2:$A$45</c:f>
              <c:strCache>
                <c:ptCount val="44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  <c:pt idx="12">
                  <c:v>2013Q1</c:v>
                </c:pt>
                <c:pt idx="13">
                  <c:v>2013Q2</c:v>
                </c:pt>
                <c:pt idx="14">
                  <c:v>2013Q3</c:v>
                </c:pt>
                <c:pt idx="15">
                  <c:v>2013Q4</c:v>
                </c:pt>
                <c:pt idx="16">
                  <c:v>2014Q1</c:v>
                </c:pt>
                <c:pt idx="17">
                  <c:v>2014Q2</c:v>
                </c:pt>
                <c:pt idx="18">
                  <c:v>2014Q3</c:v>
                </c:pt>
                <c:pt idx="19">
                  <c:v>2014Q4</c:v>
                </c:pt>
                <c:pt idx="20">
                  <c:v>2015Q1</c:v>
                </c:pt>
                <c:pt idx="21">
                  <c:v>2015Q2</c:v>
                </c:pt>
                <c:pt idx="22">
                  <c:v>2015Q3</c:v>
                </c:pt>
                <c:pt idx="23">
                  <c:v>2015Q4</c:v>
                </c:pt>
                <c:pt idx="24">
                  <c:v>2016Q1</c:v>
                </c:pt>
                <c:pt idx="25">
                  <c:v>2016Q2</c:v>
                </c:pt>
                <c:pt idx="26">
                  <c:v>2016Q3</c:v>
                </c:pt>
                <c:pt idx="27">
                  <c:v>2016Q4</c:v>
                </c:pt>
                <c:pt idx="28">
                  <c:v>2017Q1</c:v>
                </c:pt>
                <c:pt idx="29">
                  <c:v>2017Q2</c:v>
                </c:pt>
                <c:pt idx="30">
                  <c:v>2017Q3</c:v>
                </c:pt>
                <c:pt idx="31">
                  <c:v>2017Q4</c:v>
                </c:pt>
                <c:pt idx="32">
                  <c:v>2018Q1</c:v>
                </c:pt>
                <c:pt idx="33">
                  <c:v>2018Q2</c:v>
                </c:pt>
                <c:pt idx="34">
                  <c:v>2018Q3</c:v>
                </c:pt>
                <c:pt idx="35">
                  <c:v>2018Q4</c:v>
                </c:pt>
                <c:pt idx="36">
                  <c:v>2019Q1</c:v>
                </c:pt>
                <c:pt idx="37">
                  <c:v>2019Q2</c:v>
                </c:pt>
                <c:pt idx="38">
                  <c:v>2019Q3</c:v>
                </c:pt>
                <c:pt idx="39">
                  <c:v>2019Q4</c:v>
                </c:pt>
                <c:pt idx="40">
                  <c:v>2020Q1</c:v>
                </c:pt>
                <c:pt idx="41">
                  <c:v>2020Q2</c:v>
                </c:pt>
                <c:pt idx="42">
                  <c:v>2020Q3</c:v>
                </c:pt>
                <c:pt idx="43">
                  <c:v>2020Q4</c:v>
                </c:pt>
              </c:strCache>
            </c:strRef>
          </c:cat>
          <c:val>
            <c:numRef>
              <c:f>Sheet1!$D$2:$D$45</c:f>
              <c:numCache>
                <c:formatCode>0.0</c:formatCode>
                <c:ptCount val="44"/>
                <c:pt idx="0">
                  <c:v>4.6497193117086226</c:v>
                </c:pt>
                <c:pt idx="1">
                  <c:v>0.18655097906896856</c:v>
                </c:pt>
                <c:pt idx="2">
                  <c:v>0.59254782801470185</c:v>
                </c:pt>
                <c:pt idx="3">
                  <c:v>0.65322978863034109</c:v>
                </c:pt>
                <c:pt idx="4">
                  <c:v>2.2548289378851933</c:v>
                </c:pt>
                <c:pt idx="5">
                  <c:v>1.3812922778823662</c:v>
                </c:pt>
                <c:pt idx="6">
                  <c:v>0.77655377093378775</c:v>
                </c:pt>
                <c:pt idx="7">
                  <c:v>0.38178455856012761</c:v>
                </c:pt>
                <c:pt idx="8">
                  <c:v>-0.23592001950021313</c:v>
                </c:pt>
                <c:pt idx="9">
                  <c:v>1.3175713303693755</c:v>
                </c:pt>
                <c:pt idx="10">
                  <c:v>1.920131674959606</c:v>
                </c:pt>
                <c:pt idx="11">
                  <c:v>2.3205294839489881</c:v>
                </c:pt>
                <c:pt idx="12">
                  <c:v>1.5633248475282358</c:v>
                </c:pt>
                <c:pt idx="13">
                  <c:v>3.7927837173404129</c:v>
                </c:pt>
                <c:pt idx="14">
                  <c:v>2.4745513756706998</c:v>
                </c:pt>
                <c:pt idx="15">
                  <c:v>3.1039683708297758</c:v>
                </c:pt>
                <c:pt idx="16">
                  <c:v>3.7211938579414294</c:v>
                </c:pt>
                <c:pt idx="17">
                  <c:v>0.81765156107887549</c:v>
                </c:pt>
                <c:pt idx="18">
                  <c:v>0.60862580476951678</c:v>
                </c:pt>
                <c:pt idx="19">
                  <c:v>1.2978047601980762</c:v>
                </c:pt>
                <c:pt idx="20">
                  <c:v>1.0985117659694907</c:v>
                </c:pt>
                <c:pt idx="21">
                  <c:v>1.8236437359602036</c:v>
                </c:pt>
                <c:pt idx="22">
                  <c:v>2.6065961401120177</c:v>
                </c:pt>
                <c:pt idx="23">
                  <c:v>1.6047166163177735</c:v>
                </c:pt>
                <c:pt idx="24">
                  <c:v>2.2376805228866345</c:v>
                </c:pt>
                <c:pt idx="25">
                  <c:v>2.5364426599205956</c:v>
                </c:pt>
                <c:pt idx="26">
                  <c:v>3.2111697604171781</c:v>
                </c:pt>
                <c:pt idx="27">
                  <c:v>3.2655675536025228</c:v>
                </c:pt>
                <c:pt idx="28">
                  <c:v>2.7288536934864709</c:v>
                </c:pt>
                <c:pt idx="29">
                  <c:v>2.049799032592972</c:v>
                </c:pt>
                <c:pt idx="30">
                  <c:v>2.0797332155218271</c:v>
                </c:pt>
                <c:pt idx="31">
                  <c:v>2.2437507118198283</c:v>
                </c:pt>
                <c:pt idx="32">
                  <c:v>2.7536681836563446</c:v>
                </c:pt>
                <c:pt idx="33">
                  <c:v>2.5746365059416974</c:v>
                </c:pt>
                <c:pt idx="34">
                  <c:v>2.0218786991443807</c:v>
                </c:pt>
                <c:pt idx="35">
                  <c:v>1.9901404167503642</c:v>
                </c:pt>
                <c:pt idx="36">
                  <c:v>2.1202765574726214</c:v>
                </c:pt>
                <c:pt idx="37">
                  <c:v>2.3106954455371493</c:v>
                </c:pt>
                <c:pt idx="38">
                  <c:v>2.4334250806906539</c:v>
                </c:pt>
                <c:pt idx="39">
                  <c:v>2.5055663077657471</c:v>
                </c:pt>
                <c:pt idx="40">
                  <c:v>2.5270143838021966</c:v>
                </c:pt>
                <c:pt idx="41">
                  <c:v>2.5407276829834586</c:v>
                </c:pt>
                <c:pt idx="42">
                  <c:v>2.60184558505415</c:v>
                </c:pt>
                <c:pt idx="43">
                  <c:v>2.7434513727082646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79-46F7-8011-EAE2393A20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real earnings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Sheet1!$A$2:$A$45</c:f>
              <c:strCache>
                <c:ptCount val="44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  <c:pt idx="4">
                  <c:v>2011Q1</c:v>
                </c:pt>
                <c:pt idx="5">
                  <c:v>2011Q2</c:v>
                </c:pt>
                <c:pt idx="6">
                  <c:v>2011Q3</c:v>
                </c:pt>
                <c:pt idx="7">
                  <c:v>2011Q4</c:v>
                </c:pt>
                <c:pt idx="8">
                  <c:v>2012Q1</c:v>
                </c:pt>
                <c:pt idx="9">
                  <c:v>2012Q2</c:v>
                </c:pt>
                <c:pt idx="10">
                  <c:v>2012Q3</c:v>
                </c:pt>
                <c:pt idx="11">
                  <c:v>2012Q4</c:v>
                </c:pt>
                <c:pt idx="12">
                  <c:v>2013Q1</c:v>
                </c:pt>
                <c:pt idx="13">
                  <c:v>2013Q2</c:v>
                </c:pt>
                <c:pt idx="14">
                  <c:v>2013Q3</c:v>
                </c:pt>
                <c:pt idx="15">
                  <c:v>2013Q4</c:v>
                </c:pt>
                <c:pt idx="16">
                  <c:v>2014Q1</c:v>
                </c:pt>
                <c:pt idx="17">
                  <c:v>2014Q2</c:v>
                </c:pt>
                <c:pt idx="18">
                  <c:v>2014Q3</c:v>
                </c:pt>
                <c:pt idx="19">
                  <c:v>2014Q4</c:v>
                </c:pt>
                <c:pt idx="20">
                  <c:v>2015Q1</c:v>
                </c:pt>
                <c:pt idx="21">
                  <c:v>2015Q2</c:v>
                </c:pt>
                <c:pt idx="22">
                  <c:v>2015Q3</c:v>
                </c:pt>
                <c:pt idx="23">
                  <c:v>2015Q4</c:v>
                </c:pt>
                <c:pt idx="24">
                  <c:v>2016Q1</c:v>
                </c:pt>
                <c:pt idx="25">
                  <c:v>2016Q2</c:v>
                </c:pt>
                <c:pt idx="26">
                  <c:v>2016Q3</c:v>
                </c:pt>
                <c:pt idx="27">
                  <c:v>2016Q4</c:v>
                </c:pt>
                <c:pt idx="28">
                  <c:v>2017Q1</c:v>
                </c:pt>
                <c:pt idx="29">
                  <c:v>2017Q2</c:v>
                </c:pt>
                <c:pt idx="30">
                  <c:v>2017Q3</c:v>
                </c:pt>
                <c:pt idx="31">
                  <c:v>2017Q4</c:v>
                </c:pt>
                <c:pt idx="32">
                  <c:v>2018Q1</c:v>
                </c:pt>
                <c:pt idx="33">
                  <c:v>2018Q2</c:v>
                </c:pt>
                <c:pt idx="34">
                  <c:v>2018Q3</c:v>
                </c:pt>
                <c:pt idx="35">
                  <c:v>2018Q4</c:v>
                </c:pt>
                <c:pt idx="36">
                  <c:v>2019Q1</c:v>
                </c:pt>
                <c:pt idx="37">
                  <c:v>2019Q2</c:v>
                </c:pt>
                <c:pt idx="38">
                  <c:v>2019Q3</c:v>
                </c:pt>
                <c:pt idx="39">
                  <c:v>2019Q4</c:v>
                </c:pt>
                <c:pt idx="40">
                  <c:v>2020Q1</c:v>
                </c:pt>
                <c:pt idx="41">
                  <c:v>2020Q2</c:v>
                </c:pt>
                <c:pt idx="42">
                  <c:v>2020Q3</c:v>
                </c:pt>
                <c:pt idx="43">
                  <c:v>2020Q4</c:v>
                </c:pt>
              </c:strCache>
            </c:strRef>
          </c:cat>
          <c:val>
            <c:numRef>
              <c:f>Sheet1!$E$2:$E$45</c:f>
              <c:numCache>
                <c:formatCode>0.0</c:formatCode>
                <c:ptCount val="44"/>
                <c:pt idx="0">
                  <c:v>1.3751827263427714</c:v>
                </c:pt>
                <c:pt idx="1">
                  <c:v>-3.2701228793525416</c:v>
                </c:pt>
                <c:pt idx="2">
                  <c:v>-2.4927168314021486</c:v>
                </c:pt>
                <c:pt idx="3">
                  <c:v>-2.7230316936660728</c:v>
                </c:pt>
                <c:pt idx="4">
                  <c:v>-1.8635805300354633</c:v>
                </c:pt>
                <c:pt idx="5">
                  <c:v>-2.9958924905741355</c:v>
                </c:pt>
                <c:pt idx="6">
                  <c:v>-3.9293242058102322</c:v>
                </c:pt>
                <c:pt idx="7">
                  <c:v>-4.2640343517198716</c:v>
                </c:pt>
                <c:pt idx="8">
                  <c:v>-3.7261573716088066</c:v>
                </c:pt>
                <c:pt idx="9">
                  <c:v>-1.4377881995503401</c:v>
                </c:pt>
                <c:pt idx="10">
                  <c:v>-0.49243027327921141</c:v>
                </c:pt>
                <c:pt idx="11">
                  <c:v>-0.34933243066609521</c:v>
                </c:pt>
                <c:pt idx="12">
                  <c:v>-1.2130404529904411</c:v>
                </c:pt>
                <c:pt idx="13">
                  <c:v>1.1133954930134138</c:v>
                </c:pt>
                <c:pt idx="14">
                  <c:v>-0.23431096458655531</c:v>
                </c:pt>
                <c:pt idx="15">
                  <c:v>1.0012054740553964</c:v>
                </c:pt>
                <c:pt idx="16">
                  <c:v>1.9820426538086906</c:v>
                </c:pt>
                <c:pt idx="17">
                  <c:v>-0.90291186500704157</c:v>
                </c:pt>
                <c:pt idx="18">
                  <c:v>-0.84737500580850167</c:v>
                </c:pt>
                <c:pt idx="19">
                  <c:v>0.36257276492457891</c:v>
                </c:pt>
                <c:pt idx="20">
                  <c:v>0.99789835956845252</c:v>
                </c:pt>
                <c:pt idx="21">
                  <c:v>1.8402952497493175</c:v>
                </c:pt>
                <c:pt idx="22">
                  <c:v>2.5969422166243703</c:v>
                </c:pt>
                <c:pt idx="23">
                  <c:v>1.5375355600453418</c:v>
                </c:pt>
                <c:pt idx="24">
                  <c:v>1.890913165253906</c:v>
                </c:pt>
                <c:pt idx="25">
                  <c:v>2.1850372046423558</c:v>
                </c:pt>
                <c:pt idx="26">
                  <c:v>2.4848653583201497</c:v>
                </c:pt>
                <c:pt idx="27">
                  <c:v>2.0544615386199041</c:v>
                </c:pt>
                <c:pt idx="28">
                  <c:v>0.58532401461525296</c:v>
                </c:pt>
                <c:pt idx="29">
                  <c:v>-0.6931825326059311</c:v>
                </c:pt>
                <c:pt idx="30">
                  <c:v>-0.73712164903848532</c:v>
                </c:pt>
                <c:pt idx="31">
                  <c:v>-0.78304988561838229</c:v>
                </c:pt>
                <c:pt idx="32">
                  <c:v>-6.0058279384250568E-2</c:v>
                </c:pt>
                <c:pt idx="33">
                  <c:v>9.624077484770055E-2</c:v>
                </c:pt>
                <c:pt idx="34">
                  <c:v>-0.15328740872344326</c:v>
                </c:pt>
                <c:pt idx="35">
                  <c:v>1.4334517468284957E-2</c:v>
                </c:pt>
                <c:pt idx="36">
                  <c:v>0.21512988362364638</c:v>
                </c:pt>
                <c:pt idx="37">
                  <c:v>0.50704563072761744</c:v>
                </c:pt>
                <c:pt idx="38">
                  <c:v>0.61123183029945949</c:v>
                </c:pt>
                <c:pt idx="39">
                  <c:v>0.61916121147395131</c:v>
                </c:pt>
                <c:pt idx="40">
                  <c:v>0.62304030289699597</c:v>
                </c:pt>
                <c:pt idx="41">
                  <c:v>0.53834415675228797</c:v>
                </c:pt>
                <c:pt idx="42">
                  <c:v>0.59927432362573541</c:v>
                </c:pt>
                <c:pt idx="43">
                  <c:v>0.74090949636169512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79-46F7-8011-EAE2393A2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581640"/>
        <c:axId val="553359024"/>
      </c:lineChart>
      <c:catAx>
        <c:axId val="2745816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59024"/>
        <c:crosses val="autoZero"/>
        <c:auto val="1"/>
        <c:lblAlgn val="ctr"/>
        <c:lblOffset val="100"/>
        <c:noMultiLvlLbl val="0"/>
      </c:catAx>
      <c:valAx>
        <c:axId val="55335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581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z="1000" smtClean="0">
                <a:latin typeface="Arial" pitchFamily="34" charset="0"/>
                <a:cs typeface="Arial" pitchFamily="34" charset="0"/>
              </a:rPr>
              <a:pPr/>
              <a:t>12/03/2018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z="10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12/03/2018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1306513"/>
            <a:ext cx="4381500" cy="32861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3714" y="4763385"/>
            <a:ext cx="5843586" cy="43168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49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85723" indent="-85723" algn="l" defTabSz="914378" rtl="0" eaLnBrk="1" latinLnBrk="0" hangingPunct="1">
      <a:spcAft>
        <a:spcPts val="6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51994" indent="-143996" algn="l" defTabSz="914378" rtl="0" eaLnBrk="1" latinLnBrk="0" hangingPunct="1">
      <a:spcAft>
        <a:spcPts val="600"/>
      </a:spcAft>
      <a:buFont typeface="Symbol" pitchFamily="18" charset="2"/>
      <a:buChar char="-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566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Futura Medium"/>
        <a:ea typeface="+mn-ea"/>
        <a:cs typeface="+mn-cs"/>
      </a:defRPr>
    </a:lvl4pPr>
    <a:lvl5pPr marL="1828754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Futura Medium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Futura Medium" pitchFamily="2" charset="0"/>
              </a:rPr>
              <a:pPr/>
              <a:t>1</a:t>
            </a:fld>
            <a:endParaRPr lang="en-GB">
              <a:latin typeface="Futu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8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C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A0A317BD-8209-4597-A3CC-B0DFBB83AA5C}"/>
              </a:ext>
            </a:extLst>
          </p:cNvPr>
          <p:cNvSpPr/>
          <p:nvPr userDrawn="1"/>
        </p:nvSpPr>
        <p:spPr>
          <a:xfrm>
            <a:off x="-6485" y="246888"/>
            <a:ext cx="6052744" cy="4663440"/>
          </a:xfrm>
          <a:custGeom>
            <a:avLst/>
            <a:gdLst>
              <a:gd name="connsiteX0" fmla="*/ 0 w 7434072"/>
              <a:gd name="connsiteY0" fmla="*/ 0 h 4663440"/>
              <a:gd name="connsiteX1" fmla="*/ 5264127 w 7434072"/>
              <a:gd name="connsiteY1" fmla="*/ 0 h 4663440"/>
              <a:gd name="connsiteX2" fmla="*/ 7434072 w 7434072"/>
              <a:gd name="connsiteY2" fmla="*/ 2331720 h 4663440"/>
              <a:gd name="connsiteX3" fmla="*/ 5264127 w 7434072"/>
              <a:gd name="connsiteY3" fmla="*/ 4663440 h 4663440"/>
              <a:gd name="connsiteX4" fmla="*/ 0 w 7434072"/>
              <a:gd name="connsiteY4" fmla="*/ 4663440 h 4663440"/>
              <a:gd name="connsiteX5" fmla="*/ 0 w 7434072"/>
              <a:gd name="connsiteY5" fmla="*/ 0 h 4663440"/>
              <a:gd name="connsiteX0" fmla="*/ 1381328 w 7434072"/>
              <a:gd name="connsiteY0" fmla="*/ 0 h 4663440"/>
              <a:gd name="connsiteX1" fmla="*/ 5264127 w 7434072"/>
              <a:gd name="connsiteY1" fmla="*/ 0 h 4663440"/>
              <a:gd name="connsiteX2" fmla="*/ 7434072 w 7434072"/>
              <a:gd name="connsiteY2" fmla="*/ 2331720 h 4663440"/>
              <a:gd name="connsiteX3" fmla="*/ 5264127 w 7434072"/>
              <a:gd name="connsiteY3" fmla="*/ 4663440 h 4663440"/>
              <a:gd name="connsiteX4" fmla="*/ 0 w 7434072"/>
              <a:gd name="connsiteY4" fmla="*/ 4663440 h 4663440"/>
              <a:gd name="connsiteX5" fmla="*/ 1381328 w 7434072"/>
              <a:gd name="connsiteY5" fmla="*/ 0 h 4663440"/>
              <a:gd name="connsiteX0" fmla="*/ 0 w 6052744"/>
              <a:gd name="connsiteY0" fmla="*/ 0 h 4663440"/>
              <a:gd name="connsiteX1" fmla="*/ 3882799 w 6052744"/>
              <a:gd name="connsiteY1" fmla="*/ 0 h 4663440"/>
              <a:gd name="connsiteX2" fmla="*/ 6052744 w 6052744"/>
              <a:gd name="connsiteY2" fmla="*/ 2331720 h 4663440"/>
              <a:gd name="connsiteX3" fmla="*/ 3882799 w 6052744"/>
              <a:gd name="connsiteY3" fmla="*/ 4663440 h 4663440"/>
              <a:gd name="connsiteX4" fmla="*/ 6485 w 6052744"/>
              <a:gd name="connsiteY4" fmla="*/ 4663440 h 4663440"/>
              <a:gd name="connsiteX5" fmla="*/ 0 w 6052744"/>
              <a:gd name="connsiteY5" fmla="*/ 0 h 466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2744" h="4663440">
                <a:moveTo>
                  <a:pt x="0" y="0"/>
                </a:moveTo>
                <a:lnTo>
                  <a:pt x="3882799" y="0"/>
                </a:lnTo>
                <a:lnTo>
                  <a:pt x="6052744" y="2331720"/>
                </a:lnTo>
                <a:lnTo>
                  <a:pt x="3882799" y="4663440"/>
                </a:lnTo>
                <a:lnTo>
                  <a:pt x="6485" y="4663440"/>
                </a:lnTo>
                <a:cubicBezTo>
                  <a:pt x="4323" y="3108960"/>
                  <a:pt x="2162" y="1554480"/>
                  <a:pt x="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5B385A4-C569-40FB-8623-959A12C99E8D}"/>
              </a:ext>
            </a:extLst>
          </p:cNvPr>
          <p:cNvSpPr/>
          <p:nvPr userDrawn="1"/>
        </p:nvSpPr>
        <p:spPr>
          <a:xfrm>
            <a:off x="-12970" y="0"/>
            <a:ext cx="5339139" cy="5149985"/>
          </a:xfrm>
          <a:custGeom>
            <a:avLst/>
            <a:gdLst>
              <a:gd name="connsiteX0" fmla="*/ 0 w 6713982"/>
              <a:gd name="connsiteY0" fmla="*/ 0 h 5143500"/>
              <a:gd name="connsiteX1" fmla="*/ 4313099 w 6713982"/>
              <a:gd name="connsiteY1" fmla="*/ 0 h 5143500"/>
              <a:gd name="connsiteX2" fmla="*/ 6713982 w 6713982"/>
              <a:gd name="connsiteY2" fmla="*/ 2571750 h 5143500"/>
              <a:gd name="connsiteX3" fmla="*/ 4313099 w 6713982"/>
              <a:gd name="connsiteY3" fmla="*/ 5143500 h 5143500"/>
              <a:gd name="connsiteX4" fmla="*/ 0 w 6713982"/>
              <a:gd name="connsiteY4" fmla="*/ 5143500 h 5143500"/>
              <a:gd name="connsiteX5" fmla="*/ 0 w 6713982"/>
              <a:gd name="connsiteY5" fmla="*/ 0 h 5143500"/>
              <a:gd name="connsiteX0" fmla="*/ 1374843 w 6713982"/>
              <a:gd name="connsiteY0" fmla="*/ 6485 h 5143500"/>
              <a:gd name="connsiteX1" fmla="*/ 4313099 w 6713982"/>
              <a:gd name="connsiteY1" fmla="*/ 0 h 5143500"/>
              <a:gd name="connsiteX2" fmla="*/ 6713982 w 6713982"/>
              <a:gd name="connsiteY2" fmla="*/ 2571750 h 5143500"/>
              <a:gd name="connsiteX3" fmla="*/ 4313099 w 6713982"/>
              <a:gd name="connsiteY3" fmla="*/ 5143500 h 5143500"/>
              <a:gd name="connsiteX4" fmla="*/ 0 w 6713982"/>
              <a:gd name="connsiteY4" fmla="*/ 5143500 h 5143500"/>
              <a:gd name="connsiteX5" fmla="*/ 1374843 w 6713982"/>
              <a:gd name="connsiteY5" fmla="*/ 6485 h 5143500"/>
              <a:gd name="connsiteX0" fmla="*/ 0 w 5339139"/>
              <a:gd name="connsiteY0" fmla="*/ 6485 h 5149985"/>
              <a:gd name="connsiteX1" fmla="*/ 2938256 w 5339139"/>
              <a:gd name="connsiteY1" fmla="*/ 0 h 5149985"/>
              <a:gd name="connsiteX2" fmla="*/ 5339139 w 5339139"/>
              <a:gd name="connsiteY2" fmla="*/ 2571750 h 5149985"/>
              <a:gd name="connsiteX3" fmla="*/ 2938256 w 5339139"/>
              <a:gd name="connsiteY3" fmla="*/ 5143500 h 5149985"/>
              <a:gd name="connsiteX4" fmla="*/ 19455 w 5339139"/>
              <a:gd name="connsiteY4" fmla="*/ 5149985 h 5149985"/>
              <a:gd name="connsiteX5" fmla="*/ 0 w 5339139"/>
              <a:gd name="connsiteY5" fmla="*/ 6485 h 514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9139" h="5149985">
                <a:moveTo>
                  <a:pt x="0" y="6485"/>
                </a:moveTo>
                <a:lnTo>
                  <a:pt x="2938256" y="0"/>
                </a:lnTo>
                <a:lnTo>
                  <a:pt x="5339139" y="2571750"/>
                </a:lnTo>
                <a:lnTo>
                  <a:pt x="2938256" y="5143500"/>
                </a:lnTo>
                <a:lnTo>
                  <a:pt x="19455" y="5149985"/>
                </a:lnTo>
                <a:lnTo>
                  <a:pt x="0" y="6485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31000"/>
                </a:schemeClr>
              </a:gs>
              <a:gs pos="59000">
                <a:schemeClr val="accent2">
                  <a:lumMod val="9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81189" y="1064529"/>
            <a:ext cx="3480074" cy="1604735"/>
          </a:xfrm>
          <a:prstGeom prst="rect">
            <a:avLst/>
          </a:prstGeom>
          <a:noFill/>
        </p:spPr>
        <p:txBody>
          <a:bodyPr lIns="0" tIns="0" rIns="0" anchor="b"/>
          <a:lstStyle>
            <a:lvl1pPr>
              <a:lnSpc>
                <a:spcPct val="90000"/>
              </a:lnSpc>
              <a:defRPr sz="2900" b="0" kern="1200" cap="none" spc="0" baseline="0">
                <a:solidFill>
                  <a:schemeClr val="bg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81085" y="2621919"/>
            <a:ext cx="3481662" cy="9037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700" b="0" baseline="0">
                <a:solidFill>
                  <a:schemeClr val="bg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0F2BF-76B6-4F9D-AEA4-AF6690D7E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952" y="394287"/>
            <a:ext cx="1100783" cy="69945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EE5EE2-6846-456A-ACE1-D5173F6C930F}"/>
              </a:ext>
            </a:extLst>
          </p:cNvPr>
          <p:cNvSpPr/>
          <p:nvPr userDrawn="1"/>
        </p:nvSpPr>
        <p:spPr>
          <a:xfrm>
            <a:off x="0" y="4411322"/>
            <a:ext cx="6858000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1DBD7A0B-FFB3-42BC-A476-392AA2B9279C}"/>
              </a:ext>
            </a:extLst>
          </p:cNvPr>
          <p:cNvSpPr/>
          <p:nvPr userDrawn="1"/>
        </p:nvSpPr>
        <p:spPr>
          <a:xfrm>
            <a:off x="0" y="4411322"/>
            <a:ext cx="6505956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3315" y="282576"/>
            <a:ext cx="5839310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0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83315" y="1447799"/>
            <a:ext cx="5839310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61996" indent="-161996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323993" indent="-161996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0121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4pPr>
            <a:lvl5pPr defTabSz="20121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050"/>
            </a:lvl5pPr>
            <a:lvl6pPr defTabSz="20121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0CB9C5-F59C-4CA1-9153-D49D1D445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4" y="4530307"/>
            <a:ext cx="777766" cy="49420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3314" y="282576"/>
            <a:ext cx="5840100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0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488156" y="1447800"/>
            <a:ext cx="5840100" cy="27270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accent1"/>
                </a:solidFill>
                <a:latin typeface="Segoe UI Light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2E1489-AF24-43B7-9DA3-F0A54D166556}"/>
              </a:ext>
            </a:extLst>
          </p:cNvPr>
          <p:cNvSpPr/>
          <p:nvPr userDrawn="1"/>
        </p:nvSpPr>
        <p:spPr>
          <a:xfrm>
            <a:off x="0" y="4411322"/>
            <a:ext cx="6858000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0B5423E-E8F3-4590-9207-E1EBD1838C91}"/>
              </a:ext>
            </a:extLst>
          </p:cNvPr>
          <p:cNvSpPr/>
          <p:nvPr userDrawn="1"/>
        </p:nvSpPr>
        <p:spPr>
          <a:xfrm>
            <a:off x="0" y="4411322"/>
            <a:ext cx="6505956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DAEB5-431F-4C69-A79A-C8CFCCAB8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4" y="4530307"/>
            <a:ext cx="777766" cy="49420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9"/>
          <p:cNvSpPr>
            <a:spLocks noGrp="1"/>
          </p:cNvSpPr>
          <p:nvPr>
            <p:ph sz="quarter" idx="11"/>
          </p:nvPr>
        </p:nvSpPr>
        <p:spPr>
          <a:xfrm>
            <a:off x="483314" y="1447799"/>
            <a:ext cx="2817099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61996" indent="-161996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323993" indent="-161996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0121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4pPr>
            <a:lvl5pPr defTabSz="20121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050"/>
            </a:lvl5pPr>
            <a:lvl6pPr defTabSz="20121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2"/>
          </p:nvPr>
        </p:nvSpPr>
        <p:spPr>
          <a:xfrm>
            <a:off x="3506315" y="1447799"/>
            <a:ext cx="2817099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61996" indent="-161996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323993" indent="-161996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0121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4pPr>
            <a:lvl5pPr defTabSz="20121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050"/>
            </a:lvl5pPr>
            <a:lvl6pPr defTabSz="20121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3314" y="282576"/>
            <a:ext cx="5840100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0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9E741C-6BEE-4F96-892D-6CB78DCD0CB2}"/>
              </a:ext>
            </a:extLst>
          </p:cNvPr>
          <p:cNvSpPr/>
          <p:nvPr userDrawn="1"/>
        </p:nvSpPr>
        <p:spPr>
          <a:xfrm>
            <a:off x="0" y="4411322"/>
            <a:ext cx="6858000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60994A3B-10A8-42B6-BFFB-15659037D54D}"/>
              </a:ext>
            </a:extLst>
          </p:cNvPr>
          <p:cNvSpPr/>
          <p:nvPr userDrawn="1"/>
        </p:nvSpPr>
        <p:spPr>
          <a:xfrm>
            <a:off x="0" y="4411322"/>
            <a:ext cx="6505956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19E81-D8B7-42CB-8530-803992F8E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4" y="4530307"/>
            <a:ext cx="777766" cy="49420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Quote and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B846579-57EF-4C9C-815D-BF24C0C6D9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84" y="752951"/>
            <a:ext cx="2438034" cy="73401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</a:ln>
        </p:spPr>
        <p:txBody>
          <a:bodyPr wrap="square" lIns="216000" tIns="144000" rIns="216000" bIns="1440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en-GB" sz="1600" kern="1200" baseline="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20121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C22994-A52E-42B8-ABCF-9269E0E6795A}"/>
              </a:ext>
            </a:extLst>
          </p:cNvPr>
          <p:cNvSpPr/>
          <p:nvPr userDrawn="1"/>
        </p:nvSpPr>
        <p:spPr>
          <a:xfrm>
            <a:off x="0" y="4411322"/>
            <a:ext cx="6858000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BF43DC0-4B70-4F7C-8456-618E6B2638E0}"/>
              </a:ext>
            </a:extLst>
          </p:cNvPr>
          <p:cNvSpPr/>
          <p:nvPr userDrawn="1"/>
        </p:nvSpPr>
        <p:spPr>
          <a:xfrm>
            <a:off x="0" y="4411322"/>
            <a:ext cx="6505956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C8AEBE-A4D6-4B09-9CD2-5089EE1A4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4" y="4530307"/>
            <a:ext cx="777766" cy="4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10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2DC10CF-6928-4481-8711-87F563713839}"/>
              </a:ext>
            </a:extLst>
          </p:cNvPr>
          <p:cNvGrpSpPr/>
          <p:nvPr userDrawn="1"/>
        </p:nvGrpSpPr>
        <p:grpSpPr>
          <a:xfrm>
            <a:off x="0" y="2191100"/>
            <a:ext cx="3547354" cy="2952399"/>
            <a:chOff x="0" y="0"/>
            <a:chExt cx="7434072" cy="514350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E4CEC9AF-39A8-457B-A3B3-A6D95565CDBB}"/>
                </a:ext>
              </a:extLst>
            </p:cNvPr>
            <p:cNvSpPr/>
            <p:nvPr userDrawn="1"/>
          </p:nvSpPr>
          <p:spPr>
            <a:xfrm>
              <a:off x="0" y="246888"/>
              <a:ext cx="7434072" cy="4663440"/>
            </a:xfrm>
            <a:prstGeom prst="homePlate">
              <a:avLst>
                <a:gd name="adj" fmla="val 46531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1F2BD6E3-3E41-4FB8-B222-3A6F8C42E477}"/>
                </a:ext>
              </a:extLst>
            </p:cNvPr>
            <p:cNvSpPr/>
            <p:nvPr userDrawn="1"/>
          </p:nvSpPr>
          <p:spPr>
            <a:xfrm>
              <a:off x="0" y="0"/>
              <a:ext cx="6713982" cy="5143500"/>
            </a:xfrm>
            <a:prstGeom prst="homePlate">
              <a:avLst>
                <a:gd name="adj" fmla="val 46678"/>
              </a:avLst>
            </a:prstGeom>
            <a:gradFill>
              <a:gsLst>
                <a:gs pos="0">
                  <a:schemeClr val="accent1">
                    <a:alpha val="31000"/>
                  </a:schemeClr>
                </a:gs>
                <a:gs pos="59000">
                  <a:schemeClr val="accent2">
                    <a:lumMod val="93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204" y="2708910"/>
            <a:ext cx="1741031" cy="1884656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wrap="square" lIns="0" tIns="0" rIns="288000" bIns="0" anchor="ctr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en-GB" sz="2000" kern="1200" dirty="0" smtClean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0C659-7099-4A55-9CB5-B0B335490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743" y="1875805"/>
            <a:ext cx="2190514" cy="139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196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96" r:id="rId3"/>
    <p:sldLayoutId id="2147483690" r:id="rId4"/>
    <p:sldLayoutId id="2147483705" r:id="rId5"/>
    <p:sldLayoutId id="2147483695" r:id="rId6"/>
    <p:sldLayoutId id="2147483697" r:id="rId7"/>
  </p:sldLayoutIdLst>
  <p:transition>
    <p:fade/>
  </p:transition>
  <p:hf hdr="0"/>
  <p:txStyles>
    <p:titleStyle>
      <a:lvl1pPr algn="l" defTabSz="685784" rtl="0" eaLnBrk="1" latinLnBrk="0" hangingPunct="1">
        <a:spcBef>
          <a:spcPct val="0"/>
        </a:spcBef>
        <a:buNone/>
        <a:defRPr sz="1500" b="1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201211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/>
        </a:buClr>
        <a:buSzPct val="85000"/>
        <a:buFont typeface="Wingdings" pitchFamily="2" charset="2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02401" indent="-202401" algn="l" defTabSz="201211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/>
        </a:buClr>
        <a:buSzPct val="85000"/>
        <a:buFont typeface="Wingdings" pitchFamily="2" charset="2"/>
        <a:buChar char="n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40511" indent="-138109" algn="l" defTabSz="201211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tx1"/>
        </a:buClr>
        <a:buSzPct val="75000"/>
        <a:buFont typeface="Wingdings" pitchFamily="2" charset="2"/>
        <a:buChar char="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473857" indent="-133347" algn="l" defTabSz="201211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tx1"/>
        </a:buClr>
        <a:buSzPct val="75000"/>
        <a:buFont typeface="Wingdings" pitchFamily="2" charset="2"/>
        <a:buChar char="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08395" indent="-129776" algn="l" defTabSz="201211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tx1"/>
        </a:buClr>
        <a:buSzPct val="75000"/>
        <a:buFont typeface="Wingdings" pitchFamily="2" charset="2"/>
        <a:buChar char="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741741" indent="-133347" algn="l" defTabSz="201211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tx1"/>
        </a:buClr>
        <a:buSzPct val="75000"/>
        <a:buFont typeface="Wingdings" pitchFamily="2" charset="2"/>
        <a:buChar char="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38AE1.F8DE4FB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 descr="&lt;TITLE&gt;{71.22047,448.3887,82.72717,133.6836}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Economic outlook for 2018</a:t>
            </a:r>
          </a:p>
        </p:txBody>
      </p:sp>
      <p:sp>
        <p:nvSpPr>
          <p:cNvPr id="23" name="Subtitle 22" descr="&lt;SUBTITLE&gt;{95.66929,212.5984,168.378,133.6836}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Geoff Tily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5074-9F49-48FB-B8BD-272910B2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Lower inflation, ? higher incomes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BE703E1-C53A-4711-8FAA-5998999E463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86077071"/>
              </p:ext>
            </p:extLst>
          </p:nvPr>
        </p:nvGraphicFramePr>
        <p:xfrm>
          <a:off x="222192" y="1153682"/>
          <a:ext cx="3078222" cy="302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3D2291F-F6B8-4F27-AB1A-EC03CE24F55E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04141757"/>
              </p:ext>
            </p:extLst>
          </p:nvPr>
        </p:nvGraphicFramePr>
        <p:xfrm>
          <a:off x="3506788" y="1153682"/>
          <a:ext cx="3218752" cy="302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9CD666-DBBA-434E-8E7B-AD07E87BFC34}"/>
              </a:ext>
            </a:extLst>
          </p:cNvPr>
          <p:cNvCxnSpPr/>
          <p:nvPr/>
        </p:nvCxnSpPr>
        <p:spPr>
          <a:xfrm>
            <a:off x="2341548" y="1623701"/>
            <a:ext cx="0" cy="20338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CD98C7-EE93-4D38-BAFC-C033FDA5B6CA}"/>
              </a:ext>
            </a:extLst>
          </p:cNvPr>
          <p:cNvCxnSpPr/>
          <p:nvPr/>
        </p:nvCxnSpPr>
        <p:spPr>
          <a:xfrm>
            <a:off x="5724258" y="1613197"/>
            <a:ext cx="0" cy="20338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5705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5074-9F49-48FB-B8BD-272910B2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Lower inflation, higher incomes (NB RPI)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BE703E1-C53A-4711-8FAA-5998999E4635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222192" y="1153682"/>
          <a:ext cx="3078222" cy="302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3D2291F-F6B8-4F27-AB1A-EC03CE24F55E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3506788" y="1153682"/>
          <a:ext cx="3218752" cy="302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9CD666-DBBA-434E-8E7B-AD07E87BFC34}"/>
              </a:ext>
            </a:extLst>
          </p:cNvPr>
          <p:cNvCxnSpPr/>
          <p:nvPr/>
        </p:nvCxnSpPr>
        <p:spPr>
          <a:xfrm>
            <a:off x="2341548" y="1623701"/>
            <a:ext cx="0" cy="20338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CD98C7-EE93-4D38-BAFC-C033FDA5B6CA}"/>
              </a:ext>
            </a:extLst>
          </p:cNvPr>
          <p:cNvCxnSpPr/>
          <p:nvPr/>
        </p:nvCxnSpPr>
        <p:spPr>
          <a:xfrm>
            <a:off x="5724258" y="1613197"/>
            <a:ext cx="0" cy="20338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7D872C-6062-4E2E-922B-B00F15BE7D65}"/>
              </a:ext>
            </a:extLst>
          </p:cNvPr>
          <p:cNvSpPr txBox="1"/>
          <p:nvPr/>
        </p:nvSpPr>
        <p:spPr>
          <a:xfrm>
            <a:off x="5537680" y="4175125"/>
            <a:ext cx="1187839" cy="709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GB" sz="1600" dirty="0"/>
              <a:t>Source: OBR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514811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5074-9F49-48FB-B8BD-272910B2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15" y="282576"/>
            <a:ext cx="3466881" cy="366904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Interest rate rises / capacity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1AA03D-C1C1-4BA0-BF61-5DF1C4947AC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08768" y="1447370"/>
            <a:ext cx="3641428" cy="27273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EED092-9B1F-4294-955F-A1769ABFC880}"/>
              </a:ext>
            </a:extLst>
          </p:cNvPr>
          <p:cNvSpPr/>
          <p:nvPr/>
        </p:nvSpPr>
        <p:spPr>
          <a:xfrm>
            <a:off x="3950196" y="0"/>
            <a:ext cx="2907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2018 is on track to be the first year since the financial crisis that the global economy will be operating at or near full capacity. </a:t>
            </a:r>
            <a:r>
              <a:rPr lang="en-GB" sz="1400" dirty="0">
                <a:solidFill>
                  <a:schemeClr val="accent5"/>
                </a:solidFill>
              </a:rPr>
              <a:t>World Bank 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BEB47F-8277-46BC-AAF9-57D405067612}"/>
              </a:ext>
            </a:extLst>
          </p:cNvPr>
          <p:cNvSpPr/>
          <p:nvPr/>
        </p:nvSpPr>
        <p:spPr>
          <a:xfrm>
            <a:off x="3950196" y="1079502"/>
            <a:ext cx="3014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By 2019, GDP growth is projected to ease mildly in the majority of major economies as capacity constraints begin to emerge, </a:t>
            </a:r>
            <a:r>
              <a:rPr lang="en-GB" sz="1400" dirty="0">
                <a:solidFill>
                  <a:schemeClr val="accent5"/>
                </a:solidFill>
              </a:rPr>
              <a:t>OECD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855C4-F24A-455B-B41E-B9326565798F}"/>
              </a:ext>
            </a:extLst>
          </p:cNvPr>
          <p:cNvSpPr/>
          <p:nvPr/>
        </p:nvSpPr>
        <p:spPr>
          <a:xfrm>
            <a:off x="3950196" y="2196453"/>
            <a:ext cx="2843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Our models … tell a</a:t>
            </a:r>
          </a:p>
          <a:p>
            <a:r>
              <a:rPr lang="en-GB" sz="1400" dirty="0"/>
              <a:t>broadly consistent story of an economy operating close to potential. </a:t>
            </a:r>
            <a:r>
              <a:rPr lang="en-GB" sz="1400" dirty="0">
                <a:solidFill>
                  <a:schemeClr val="accent5"/>
                </a:solidFill>
              </a:rPr>
              <a:t>OBR</a:t>
            </a:r>
            <a:r>
              <a:rPr lang="en-GB" sz="1400" dirty="0"/>
              <a:t>, Nov. EFO p. 43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E10A56-81BC-46A9-985C-5A84D50CEEC6}"/>
              </a:ext>
            </a:extLst>
          </p:cNvPr>
          <p:cNvSpPr/>
          <p:nvPr/>
        </p:nvSpPr>
        <p:spPr>
          <a:xfrm>
            <a:off x="3950196" y="3313405"/>
            <a:ext cx="2907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Unemployment has continued to fall and the extent of spare capacity in the economy now seems limited. </a:t>
            </a:r>
            <a:r>
              <a:rPr lang="en-GB" sz="1400" dirty="0">
                <a:solidFill>
                  <a:schemeClr val="accent5"/>
                </a:solidFill>
              </a:rPr>
              <a:t>BoE</a:t>
            </a:r>
            <a:r>
              <a:rPr lang="en-GB" sz="1400" dirty="0"/>
              <a:t>, Nov.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9218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F45C-4452-4E1E-8E09-6DD26612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 rate rises: but questions over inflation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4DD29E-B5FC-47B9-9581-1DC5DD7EEEC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316053" y="1249628"/>
            <a:ext cx="4349809" cy="30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462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4DD29E-B5FC-47B9-9581-1DC5DD7EEEC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50377" y="76171"/>
            <a:ext cx="6322625" cy="43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2889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185A72-331A-444D-9B78-F92C76A8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(Global) QE withdrawn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516C4A-5A89-403E-9247-81B2C97AC1E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168532" y="1447800"/>
            <a:ext cx="4468548" cy="27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8523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8EB1-74E2-43AF-85D6-84DBC797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Ongoing austerity </a:t>
            </a:r>
            <a:endParaRPr lang="en-US" dirty="0"/>
          </a:p>
        </p:txBody>
      </p:sp>
      <p:pic>
        <p:nvPicPr>
          <p:cNvPr id="4" name="Content Placeholder 3" descr="cid:image001.png@01D38AE1.F8DE4FB0">
            <a:extLst>
              <a:ext uri="{FF2B5EF4-FFF2-40B4-BE49-F238E27FC236}">
                <a16:creationId xmlns:a16="http://schemas.microsoft.com/office/drawing/2014/main" id="{45DA2701-44A2-431C-B31F-F71C5E736973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7" y="1447800"/>
            <a:ext cx="5211018" cy="272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96847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Factors likely to affect outcomes</a:t>
            </a:r>
          </a:p>
        </p:txBody>
      </p:sp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A4F83BE4-0DD4-4D95-9DD1-5E5E3F9CDD18}"/>
              </a:ext>
            </a:extLst>
          </p:cNvPr>
          <p:cNvGraphicFramePr>
            <a:graphicFrameLocks noGrp="1"/>
          </p:cNvGraphicFramePr>
          <p:nvPr>
            <p:ph type="tbl" sz="quarter" idx="12"/>
            <p:extLst/>
          </p:nvPr>
        </p:nvGraphicFramePr>
        <p:xfrm>
          <a:off x="508794" y="1268338"/>
          <a:ext cx="5840412" cy="2706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804">
                  <a:extLst>
                    <a:ext uri="{9D8B030D-6E8A-4147-A177-3AD203B41FA5}">
                      <a16:colId xmlns:a16="http://schemas.microsoft.com/office/drawing/2014/main" val="3340378395"/>
                    </a:ext>
                  </a:extLst>
                </a:gridCol>
                <a:gridCol w="2184768">
                  <a:extLst>
                    <a:ext uri="{9D8B030D-6E8A-4147-A177-3AD203B41FA5}">
                      <a16:colId xmlns:a16="http://schemas.microsoft.com/office/drawing/2014/main" val="2071693632"/>
                    </a:ext>
                  </a:extLst>
                </a:gridCol>
                <a:gridCol w="1708840">
                  <a:extLst>
                    <a:ext uri="{9D8B030D-6E8A-4147-A177-3AD203B41FA5}">
                      <a16:colId xmlns:a16="http://schemas.microsoft.com/office/drawing/2014/main" val="865392567"/>
                    </a:ext>
                  </a:extLst>
                </a:gridCol>
              </a:tblGrid>
              <a:tr h="466459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DEMAND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SUPPLY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40012"/>
                  </a:ext>
                </a:extLst>
              </a:tr>
              <a:tr h="753692">
                <a:tc>
                  <a:txBody>
                    <a:bodyPr/>
                    <a:lstStyle/>
                    <a:p>
                      <a:r>
                        <a:rPr lang="en-GB" b="1" dirty="0"/>
                        <a:t>POSITIVE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World trade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Lower </a:t>
                      </a:r>
                      <a:r>
                        <a:rPr lang="en-GB" b="1" dirty="0"/>
                        <a:t>inflation, ?higher real incomes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Weaker sterling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801550"/>
                  </a:ext>
                </a:extLst>
              </a:tr>
              <a:tr h="753692">
                <a:tc>
                  <a:txBody>
                    <a:bodyPr/>
                    <a:lstStyle/>
                    <a:p>
                      <a:r>
                        <a:rPr lang="en-GB" b="1" dirty="0"/>
                        <a:t>NEGATIVE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Interest rate rises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(global) QE withdrawn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Ongoing austerity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Brexit uncertainty</a:t>
                      </a:r>
                    </a:p>
                    <a:p>
                      <a:pPr marL="285750" marR="0" lvl="0" indent="-285750" algn="l" defTabSz="6857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1" dirty="0"/>
                        <a:t>Property</a:t>
                      </a:r>
                    </a:p>
                    <a:p>
                      <a:pPr marL="285750" marR="0" lvl="0" indent="-285750" algn="l" defTabSz="6857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1" dirty="0"/>
                        <a:t>Debt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Lack of capacity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074496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0BB8DA-9426-43B1-BE4A-27A6FE9CA31B}"/>
              </a:ext>
            </a:extLst>
          </p:cNvPr>
          <p:cNvCxnSpPr>
            <a:cxnSpLocks/>
          </p:cNvCxnSpPr>
          <p:nvPr/>
        </p:nvCxnSpPr>
        <p:spPr>
          <a:xfrm>
            <a:off x="4272897" y="2792944"/>
            <a:ext cx="43583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B850E0-A122-46F9-847F-FB1799800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292466"/>
              </p:ext>
            </p:extLst>
          </p:nvPr>
        </p:nvGraphicFramePr>
        <p:xfrm>
          <a:off x="508794" y="4023728"/>
          <a:ext cx="5840412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9468">
                  <a:extLst>
                    <a:ext uri="{9D8B030D-6E8A-4147-A177-3AD203B41FA5}">
                      <a16:colId xmlns:a16="http://schemas.microsoft.com/office/drawing/2014/main" val="841640680"/>
                    </a:ext>
                  </a:extLst>
                </a:gridCol>
                <a:gridCol w="4340944">
                  <a:extLst>
                    <a:ext uri="{9D8B030D-6E8A-4147-A177-3AD203B41FA5}">
                      <a16:colId xmlns:a16="http://schemas.microsoft.com/office/drawing/2014/main" val="1103511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OF THE SAME: ONGOING HARDSHIP, FRAGILITY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456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658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65443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 growth down but not out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EABCDD6-9D0A-45ED-8077-F0EA1780D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56485"/>
              </p:ext>
            </p:extLst>
          </p:nvPr>
        </p:nvGraphicFramePr>
        <p:xfrm>
          <a:off x="299103" y="1259970"/>
          <a:ext cx="4843329" cy="305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5CDDD90-1EF3-46F2-9CA6-F3545291C535}"/>
              </a:ext>
            </a:extLst>
          </p:cNvPr>
          <p:cNvSpPr/>
          <p:nvPr/>
        </p:nvSpPr>
        <p:spPr>
          <a:xfrm>
            <a:off x="5142432" y="1259970"/>
            <a:ext cx="17155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GB" sz="1400" i="1" dirty="0">
                <a:solidFill>
                  <a:srgbClr val="666666"/>
                </a:solidFill>
                <a:latin typeface="Trebuchet MS" panose="020B0603020202020204" pitchFamily="34" charset="0"/>
              </a:rPr>
              <a:t>“The recovery has been driven by both the manufacturing and the service sectors, supported by the weaker pound and a buoyant global economy, while construction output continues to lag.” (NIESR)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 growth down but not out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BC88753-E275-45DB-B0ED-A257246FB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367672"/>
              </p:ext>
            </p:extLst>
          </p:nvPr>
        </p:nvGraphicFramePr>
        <p:xfrm>
          <a:off x="288689" y="1323597"/>
          <a:ext cx="6229350" cy="304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1606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 growth down but not out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8B05857-5F7F-4879-BC1B-F363C97DF6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959209"/>
              </p:ext>
            </p:extLst>
          </p:nvPr>
        </p:nvGraphicFramePr>
        <p:xfrm>
          <a:off x="304800" y="1204957"/>
          <a:ext cx="6248400" cy="3059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32987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85" y="0"/>
            <a:ext cx="5840100" cy="800116"/>
          </a:xfrm>
        </p:spPr>
        <p:txBody>
          <a:bodyPr/>
          <a:lstStyle/>
          <a:p>
            <a:r>
              <a:rPr lang="en-GB" dirty="0"/>
              <a:t>Economic growth greatly down but not out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44E6C-6E13-4FAA-83BA-B952F2026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0" y="914401"/>
            <a:ext cx="4856139" cy="321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899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Factors likely to affect outcomes</a:t>
            </a:r>
          </a:p>
        </p:txBody>
      </p:sp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A4F83BE4-0DD4-4D95-9DD1-5E5E3F9CDD18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83233714"/>
              </p:ext>
            </p:extLst>
          </p:nvPr>
        </p:nvGraphicFramePr>
        <p:xfrm>
          <a:off x="508794" y="1268338"/>
          <a:ext cx="5840412" cy="2706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804">
                  <a:extLst>
                    <a:ext uri="{9D8B030D-6E8A-4147-A177-3AD203B41FA5}">
                      <a16:colId xmlns:a16="http://schemas.microsoft.com/office/drawing/2014/main" val="3340378395"/>
                    </a:ext>
                  </a:extLst>
                </a:gridCol>
                <a:gridCol w="2184768">
                  <a:extLst>
                    <a:ext uri="{9D8B030D-6E8A-4147-A177-3AD203B41FA5}">
                      <a16:colId xmlns:a16="http://schemas.microsoft.com/office/drawing/2014/main" val="2071693632"/>
                    </a:ext>
                  </a:extLst>
                </a:gridCol>
                <a:gridCol w="1708840">
                  <a:extLst>
                    <a:ext uri="{9D8B030D-6E8A-4147-A177-3AD203B41FA5}">
                      <a16:colId xmlns:a16="http://schemas.microsoft.com/office/drawing/2014/main" val="865392567"/>
                    </a:ext>
                  </a:extLst>
                </a:gridCol>
              </a:tblGrid>
              <a:tr h="466459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DEMAND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SUPPLY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40012"/>
                  </a:ext>
                </a:extLst>
              </a:tr>
              <a:tr h="753692">
                <a:tc>
                  <a:txBody>
                    <a:bodyPr/>
                    <a:lstStyle/>
                    <a:p>
                      <a:r>
                        <a:rPr lang="en-GB" b="1" dirty="0"/>
                        <a:t>POSITIVE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World trade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Lower </a:t>
                      </a:r>
                      <a:r>
                        <a:rPr lang="en-GB" b="1" dirty="0"/>
                        <a:t>inflation, ?higher real incomes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Weaker sterling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801550"/>
                  </a:ext>
                </a:extLst>
              </a:tr>
              <a:tr h="753692">
                <a:tc>
                  <a:txBody>
                    <a:bodyPr/>
                    <a:lstStyle/>
                    <a:p>
                      <a:r>
                        <a:rPr lang="en-GB" b="1" dirty="0"/>
                        <a:t>NEGATIVE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Interest rate rises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(global) QE withdrawn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Ongoing austerity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Brexit uncertainty</a:t>
                      </a:r>
                    </a:p>
                    <a:p>
                      <a:pPr marL="285750" marR="0" lvl="0" indent="-285750" algn="l" defTabSz="6857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1" dirty="0"/>
                        <a:t>Property</a:t>
                      </a:r>
                    </a:p>
                    <a:p>
                      <a:pPr marL="285750" marR="0" lvl="0" indent="-285750" algn="l" defTabSz="6857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1" dirty="0"/>
                        <a:t>Debt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Lack of capacity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074496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0BB8DA-9426-43B1-BE4A-27A6FE9CA31B}"/>
              </a:ext>
            </a:extLst>
          </p:cNvPr>
          <p:cNvCxnSpPr>
            <a:cxnSpLocks/>
          </p:cNvCxnSpPr>
          <p:nvPr/>
        </p:nvCxnSpPr>
        <p:spPr>
          <a:xfrm>
            <a:off x="4272897" y="2792944"/>
            <a:ext cx="43583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3281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5074-9F49-48FB-B8BD-272910B2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96" y="1325162"/>
            <a:ext cx="2148790" cy="1845327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sz="2400" dirty="0"/>
              <a:t>World trade: </a:t>
            </a:r>
            <a:r>
              <a:rPr lang="en-GB" dirty="0"/>
              <a:t>“Broad- based upturn, but for how long?”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World Bank, Economic Prospects Report, January 2018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3797B2-B330-4B69-8F3B-1E4C74BAF78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199381" y="88637"/>
            <a:ext cx="3585979" cy="36033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E478B0-58DB-4973-9C7B-E9707722E4EF}"/>
              </a:ext>
            </a:extLst>
          </p:cNvPr>
          <p:cNvSpPr txBox="1"/>
          <p:nvPr/>
        </p:nvSpPr>
        <p:spPr>
          <a:xfrm>
            <a:off x="4698923" y="4042161"/>
            <a:ext cx="1674976" cy="3332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GB" sz="1600" dirty="0"/>
              <a:t>Source: World Bank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5FD73F-3234-4F6A-AEDB-F3AEF82C7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1941"/>
            <a:ext cx="6858000" cy="3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330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109C-82A1-45BB-A053-F4852957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World Trade: Impact on UK industries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A8EA38-11AF-4240-8C5A-A3856A360160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75251536"/>
              </p:ext>
            </p:extLst>
          </p:nvPr>
        </p:nvGraphicFramePr>
        <p:xfrm>
          <a:off x="482600" y="1447800"/>
          <a:ext cx="5840413" cy="272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95830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E979-E0E1-4603-9903-3388788B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World trade: weaker consumption, stronger trade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8131305-6B08-4C1A-B0A3-86F55535BDF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67304607"/>
              </p:ext>
            </p:extLst>
          </p:nvPr>
        </p:nvGraphicFramePr>
        <p:xfrm>
          <a:off x="482600" y="1447800"/>
          <a:ext cx="5840413" cy="272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80372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UC layouts">
  <a:themeElements>
    <a:clrScheme name="Custom 17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3EADB6"/>
      </a:accent1>
      <a:accent2>
        <a:srgbClr val="457178"/>
      </a:accent2>
      <a:accent3>
        <a:srgbClr val="D8BF22"/>
      </a:accent3>
      <a:accent4>
        <a:srgbClr val="867B49"/>
      </a:accent4>
      <a:accent5>
        <a:srgbClr val="8F2F68"/>
      </a:accent5>
      <a:accent6>
        <a:srgbClr val="63184B"/>
      </a:accent6>
      <a:hlink>
        <a:srgbClr val="1D1D1D"/>
      </a:hlink>
      <a:folHlink>
        <a:srgbClr val="1D1D1D"/>
      </a:folHlink>
    </a:clrScheme>
    <a:fontScheme name="TUC table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7800" indent="-177800">
          <a:lnSpc>
            <a:spcPct val="113000"/>
          </a:lnSpc>
          <a:spcAft>
            <a:spcPts val="60"/>
          </a:spcAft>
          <a:buFont typeface="Wingdings"/>
          <a:buChar char="n"/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UC Final PPT Templat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B3282D"/>
      </a:accent1>
      <a:accent2>
        <a:srgbClr val="CB686D"/>
      </a:accent2>
      <a:accent3>
        <a:srgbClr val="94569E"/>
      </a:accent3>
      <a:accent4>
        <a:srgbClr val="0076A9"/>
      </a:accent4>
      <a:accent5>
        <a:srgbClr val="C3C31E"/>
      </a:accent5>
      <a:accent6>
        <a:srgbClr val="DE8703"/>
      </a:accent6>
      <a:hlink>
        <a:srgbClr val="1D1D1D"/>
      </a:hlink>
      <a:folHlink>
        <a:srgbClr val="1D1D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UC Final PPT Templat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B3282D"/>
      </a:accent1>
      <a:accent2>
        <a:srgbClr val="CB686D"/>
      </a:accent2>
      <a:accent3>
        <a:srgbClr val="94569E"/>
      </a:accent3>
      <a:accent4>
        <a:srgbClr val="0076A9"/>
      </a:accent4>
      <a:accent5>
        <a:srgbClr val="C3C31E"/>
      </a:accent5>
      <a:accent6>
        <a:srgbClr val="DE8703"/>
      </a:accent6>
      <a:hlink>
        <a:srgbClr val="1D1D1D"/>
      </a:hlink>
      <a:folHlink>
        <a:srgbClr val="1D1D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</TotalTime>
  <Words>353</Words>
  <Application>Microsoft Office PowerPoint</Application>
  <PresentationFormat>Custom</PresentationFormat>
  <Paragraphs>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Rockwell</vt:lpstr>
      <vt:lpstr>Wingdings</vt:lpstr>
      <vt:lpstr>Trebuchet MS</vt:lpstr>
      <vt:lpstr>Segoe UI</vt:lpstr>
      <vt:lpstr>Segoe UI Light</vt:lpstr>
      <vt:lpstr>Futura Medium</vt:lpstr>
      <vt:lpstr>Symbol</vt:lpstr>
      <vt:lpstr>TUC layouts</vt:lpstr>
      <vt:lpstr>Economic outlook for 2018</vt:lpstr>
      <vt:lpstr>Economic growth down but not out </vt:lpstr>
      <vt:lpstr>Economic growth down but not out </vt:lpstr>
      <vt:lpstr>Economic growth down but not out </vt:lpstr>
      <vt:lpstr>Economic growth greatly down but not out </vt:lpstr>
      <vt:lpstr>Factors likely to affect outcomes</vt:lpstr>
      <vt:lpstr>  World trade: “Broad- based upturn, but for how long?”  World Bank, Economic Prospects Report, January 2018</vt:lpstr>
      <vt:lpstr>World Trade: Impact on UK industries</vt:lpstr>
      <vt:lpstr>World trade: weaker consumption, stronger trade</vt:lpstr>
      <vt:lpstr>  Lower inflation, ? higher incomes</vt:lpstr>
      <vt:lpstr>  Lower inflation, higher incomes (NB RPI)</vt:lpstr>
      <vt:lpstr>  Interest rate rises / capacity </vt:lpstr>
      <vt:lpstr>Interest rate rises: but questions over inflation</vt:lpstr>
      <vt:lpstr>PowerPoint Presentation</vt:lpstr>
      <vt:lpstr>(Global) QE withdrawn</vt:lpstr>
      <vt:lpstr>Ongoing austerity </vt:lpstr>
      <vt:lpstr>Factors likely to affect outcomes</vt:lpstr>
      <vt:lpstr>PowerPoint Presentation</vt:lpstr>
    </vt:vector>
  </TitlesOfParts>
  <Manager>Rob Saunders</Manager>
  <Company>TUC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TUC Template</dc:title>
  <dc:creator>TUC</dc:creator>
  <cp:lastModifiedBy>Jay Sreedharan</cp:lastModifiedBy>
  <cp:revision>505</cp:revision>
  <cp:lastPrinted>2018-01-22T14:55:51Z</cp:lastPrinted>
  <dcterms:created xsi:type="dcterms:W3CDTF">2009-11-25T14:32:06Z</dcterms:created>
  <dcterms:modified xsi:type="dcterms:W3CDTF">2018-03-12T15:34:04Z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4</vt:i4>
  </property>
</Properties>
</file>