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62" r:id="rId2"/>
    <p:sldId id="271" r:id="rId3"/>
    <p:sldId id="272" r:id="rId4"/>
    <p:sldId id="267" r:id="rId5"/>
    <p:sldId id="266" r:id="rId6"/>
    <p:sldId id="273" r:id="rId7"/>
    <p:sldId id="263" r:id="rId8"/>
    <p:sldId id="260" r:id="rId9"/>
  </p:sldIdLst>
  <p:sldSz cx="9144000" cy="6858000" type="screen4x3"/>
  <p:notesSz cx="6858000" cy="9144000"/>
  <p:defaultTextStyle>
    <a:defPPr>
      <a:defRPr lang="en-GB"/>
    </a:defPPr>
    <a:lvl1pPr algn="l" rtl="0" fontAlgn="base">
      <a:spcBef>
        <a:spcPct val="0"/>
      </a:spcBef>
      <a:spcAft>
        <a:spcPct val="0"/>
      </a:spcAft>
      <a:defRPr sz="2400" kern="1200">
        <a:solidFill>
          <a:schemeClr val="tx1"/>
        </a:solidFill>
        <a:latin typeface="Verdana" pitchFamily="34" charset="0"/>
        <a:ea typeface="+mn-ea"/>
        <a:cs typeface="+mn-cs"/>
      </a:defRPr>
    </a:lvl1pPr>
    <a:lvl2pPr marL="457200" algn="l" rtl="0" fontAlgn="base">
      <a:spcBef>
        <a:spcPct val="0"/>
      </a:spcBef>
      <a:spcAft>
        <a:spcPct val="0"/>
      </a:spcAft>
      <a:defRPr sz="2400" kern="1200">
        <a:solidFill>
          <a:schemeClr val="tx1"/>
        </a:solidFill>
        <a:latin typeface="Verdana" pitchFamily="34" charset="0"/>
        <a:ea typeface="+mn-ea"/>
        <a:cs typeface="+mn-cs"/>
      </a:defRPr>
    </a:lvl2pPr>
    <a:lvl3pPr marL="914400" algn="l" rtl="0" fontAlgn="base">
      <a:spcBef>
        <a:spcPct val="0"/>
      </a:spcBef>
      <a:spcAft>
        <a:spcPct val="0"/>
      </a:spcAft>
      <a:defRPr sz="2400" kern="1200">
        <a:solidFill>
          <a:schemeClr val="tx1"/>
        </a:solidFill>
        <a:latin typeface="Verdana" pitchFamily="34" charset="0"/>
        <a:ea typeface="+mn-ea"/>
        <a:cs typeface="+mn-cs"/>
      </a:defRPr>
    </a:lvl3pPr>
    <a:lvl4pPr marL="1371600" algn="l" rtl="0" fontAlgn="base">
      <a:spcBef>
        <a:spcPct val="0"/>
      </a:spcBef>
      <a:spcAft>
        <a:spcPct val="0"/>
      </a:spcAft>
      <a:defRPr sz="2400" kern="1200">
        <a:solidFill>
          <a:schemeClr val="tx1"/>
        </a:solidFill>
        <a:latin typeface="Verdana" pitchFamily="34" charset="0"/>
        <a:ea typeface="+mn-ea"/>
        <a:cs typeface="+mn-cs"/>
      </a:defRPr>
    </a:lvl4pPr>
    <a:lvl5pPr marL="1828800" algn="l" rtl="0" fontAlgn="base">
      <a:spcBef>
        <a:spcPct val="0"/>
      </a:spcBef>
      <a:spcAft>
        <a:spcPct val="0"/>
      </a:spcAft>
      <a:defRPr sz="2400" kern="1200">
        <a:solidFill>
          <a:schemeClr val="tx1"/>
        </a:solidFill>
        <a:latin typeface="Verdana" pitchFamily="34" charset="0"/>
        <a:ea typeface="+mn-ea"/>
        <a:cs typeface="+mn-cs"/>
      </a:defRPr>
    </a:lvl5pPr>
    <a:lvl6pPr marL="2286000" algn="l" defTabSz="914400" rtl="0" eaLnBrk="1" latinLnBrk="0" hangingPunct="1">
      <a:defRPr sz="2400" kern="1200">
        <a:solidFill>
          <a:schemeClr val="tx1"/>
        </a:solidFill>
        <a:latin typeface="Verdana" pitchFamily="34" charset="0"/>
        <a:ea typeface="+mn-ea"/>
        <a:cs typeface="+mn-cs"/>
      </a:defRPr>
    </a:lvl6pPr>
    <a:lvl7pPr marL="2743200" algn="l" defTabSz="914400" rtl="0" eaLnBrk="1" latinLnBrk="0" hangingPunct="1">
      <a:defRPr sz="2400" kern="1200">
        <a:solidFill>
          <a:schemeClr val="tx1"/>
        </a:solidFill>
        <a:latin typeface="Verdana" pitchFamily="34" charset="0"/>
        <a:ea typeface="+mn-ea"/>
        <a:cs typeface="+mn-cs"/>
      </a:defRPr>
    </a:lvl7pPr>
    <a:lvl8pPr marL="3200400" algn="l" defTabSz="914400" rtl="0" eaLnBrk="1" latinLnBrk="0" hangingPunct="1">
      <a:defRPr sz="2400" kern="1200">
        <a:solidFill>
          <a:schemeClr val="tx1"/>
        </a:solidFill>
        <a:latin typeface="Verdana" pitchFamily="34" charset="0"/>
        <a:ea typeface="+mn-ea"/>
        <a:cs typeface="+mn-cs"/>
      </a:defRPr>
    </a:lvl8pPr>
    <a:lvl9pPr marL="3657600" algn="l" defTabSz="914400" rtl="0" eaLnBrk="1" latinLnBrk="0" hangingPunct="1">
      <a:defRPr sz="2400" kern="1200">
        <a:solidFill>
          <a:schemeClr val="tx1"/>
        </a:solidFill>
        <a:latin typeface="Verdan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5CA1CE"/>
    <a:srgbClr val="669999"/>
    <a:srgbClr val="75A5B2"/>
    <a:srgbClr val="234E7A"/>
    <a:srgbClr val="33669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2787"/>
    <p:restoredTop sz="90929"/>
  </p:normalViewPr>
  <p:slideViewPr>
    <p:cSldViewPr snapToObjects="1">
      <p:cViewPr varScale="1">
        <p:scale>
          <a:sx n="84" d="100"/>
          <a:sy n="84" d="100"/>
        </p:scale>
        <p:origin x="-1434"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snapToObjects="1">
      <p:cViewPr varScale="1">
        <p:scale>
          <a:sx n="66" d="100"/>
          <a:sy n="66" d="100"/>
        </p:scale>
        <p:origin x="0" y="0"/>
      </p:cViewPr>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charset="0"/>
              </a:defRPr>
            </a:lvl1pPr>
          </a:lstStyle>
          <a:p>
            <a:endParaRPr lang="en-GB"/>
          </a:p>
        </p:txBody>
      </p:sp>
      <p:sp>
        <p:nvSpPr>
          <p:cNvPr id="51203"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charset="0"/>
              </a:defRPr>
            </a:lvl1pPr>
          </a:lstStyle>
          <a:p>
            <a:endParaRPr lang="en-GB"/>
          </a:p>
        </p:txBody>
      </p:sp>
      <p:sp>
        <p:nvSpPr>
          <p:cNvPr id="51204"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charset="0"/>
              </a:defRPr>
            </a:lvl1pPr>
          </a:lstStyle>
          <a:p>
            <a:endParaRPr lang="en-GB"/>
          </a:p>
        </p:txBody>
      </p:sp>
      <p:sp>
        <p:nvSpPr>
          <p:cNvPr id="51205"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charset="0"/>
              </a:defRPr>
            </a:lvl1pPr>
          </a:lstStyle>
          <a:p>
            <a:fld id="{7159794F-BD45-40CF-A502-11EA4F321A8E}" type="slidenum">
              <a:rPr lang="en-GB"/>
              <a:pPr/>
              <a:t>‹#›</a:t>
            </a:fld>
            <a:endParaRPr lang="en-GB"/>
          </a:p>
        </p:txBody>
      </p:sp>
    </p:spTree>
    <p:extLst>
      <p:ext uri="{BB962C8B-B14F-4D97-AF65-F5344CB8AC3E}">
        <p14:creationId xmlns:p14="http://schemas.microsoft.com/office/powerpoint/2010/main" xmlns="" val="3832473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endParaRPr lang="en-GB"/>
          </a:p>
        </p:txBody>
      </p:sp>
      <p:sp>
        <p:nvSpPr>
          <p:cNvPr id="6147"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endParaRPr lang="en-GB"/>
          </a:p>
        </p:txBody>
      </p:sp>
      <p:sp>
        <p:nvSpPr>
          <p:cNvPr id="614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xmlns="">
                <a:effectLst>
                  <a:outerShdw dist="35921" dir="2700000" algn="ctr" rotWithShape="0">
                    <a:srgbClr val="808080"/>
                  </a:outerShdw>
                </a:effectLst>
              </a14:hiddenEffects>
            </a:ext>
            <a:ext uri="{53640926-AAD7-44D8-BBD7-CCE9431645EC}">
              <a14:shadowObscured xmlns:a14="http://schemas.microsoft.com/office/drawing/2010/main" xmlns="" val="1"/>
            </a:ext>
          </a:extLst>
        </p:spPr>
      </p:sp>
      <p:sp>
        <p:nvSpPr>
          <p:cNvPr id="6149"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6150"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endParaRPr lang="en-GB"/>
          </a:p>
        </p:txBody>
      </p:sp>
      <p:sp>
        <p:nvSpPr>
          <p:cNvPr id="6151"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fld id="{BDD3E448-7616-4EC6-911C-946CD2D17DD2}" type="slidenum">
              <a:rPr lang="en-GB"/>
              <a:pPr/>
              <a:t>‹#›</a:t>
            </a:fld>
            <a:endParaRPr lang="en-GB"/>
          </a:p>
        </p:txBody>
      </p:sp>
    </p:spTree>
    <p:extLst>
      <p:ext uri="{BB962C8B-B14F-4D97-AF65-F5344CB8AC3E}">
        <p14:creationId xmlns:p14="http://schemas.microsoft.com/office/powerpoint/2010/main" xmlns="" val="60651837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Verdana" pitchFamily="34" charset="0"/>
        <a:ea typeface="+mn-ea"/>
        <a:cs typeface="+mn-cs"/>
      </a:defRPr>
    </a:lvl1pPr>
    <a:lvl2pPr marL="376238" algn="l" rtl="0" fontAlgn="base">
      <a:spcBef>
        <a:spcPct val="30000"/>
      </a:spcBef>
      <a:spcAft>
        <a:spcPct val="0"/>
      </a:spcAft>
      <a:defRPr sz="1200" kern="1200">
        <a:solidFill>
          <a:schemeClr val="tx1"/>
        </a:solidFill>
        <a:latin typeface="Verdana" pitchFamily="34" charset="0"/>
        <a:ea typeface="+mn-ea"/>
        <a:cs typeface="+mn-cs"/>
      </a:defRPr>
    </a:lvl2pPr>
    <a:lvl3pPr marL="668338" algn="l" rtl="0" fontAlgn="base">
      <a:spcBef>
        <a:spcPct val="30000"/>
      </a:spcBef>
      <a:spcAft>
        <a:spcPct val="0"/>
      </a:spcAft>
      <a:defRPr sz="1200" kern="1200">
        <a:solidFill>
          <a:schemeClr val="tx1"/>
        </a:solidFill>
        <a:latin typeface="Verdana" pitchFamily="34" charset="0"/>
        <a:ea typeface="+mn-ea"/>
        <a:cs typeface="+mn-cs"/>
      </a:defRPr>
    </a:lvl3pPr>
    <a:lvl4pPr marL="1046163" algn="l" rtl="0" fontAlgn="base">
      <a:spcBef>
        <a:spcPct val="30000"/>
      </a:spcBef>
      <a:spcAft>
        <a:spcPct val="0"/>
      </a:spcAft>
      <a:defRPr sz="1200" kern="1200">
        <a:solidFill>
          <a:schemeClr val="tx1"/>
        </a:solidFill>
        <a:latin typeface="Verdana" pitchFamily="34" charset="0"/>
        <a:ea typeface="+mn-ea"/>
        <a:cs typeface="+mn-cs"/>
      </a:defRPr>
    </a:lvl4pPr>
    <a:lvl5pPr marL="1435100" algn="l" rtl="0" fontAlgn="base">
      <a:spcBef>
        <a:spcPct val="30000"/>
      </a:spcBef>
      <a:spcAft>
        <a:spcPct val="0"/>
      </a:spcAft>
      <a:defRPr sz="1200" kern="1200">
        <a:solidFill>
          <a:schemeClr val="tx1"/>
        </a:solidFill>
        <a:latin typeface="Verdana"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Scope of the challenge:</a:t>
            </a:r>
          </a:p>
          <a:p>
            <a:endParaRPr lang="en-GB" dirty="0" smtClean="0"/>
          </a:p>
          <a:p>
            <a:r>
              <a:rPr lang="en-GB" dirty="0" smtClean="0"/>
              <a:t>Aldersgate Group report</a:t>
            </a:r>
            <a:r>
              <a:rPr lang="en-GB" baseline="0" dirty="0" smtClean="0"/>
              <a:t> ‘Greening the economy’ – ‘Economies must be transformed to provide rising prosperity to citizens, strengthening new growth sectors and modernising traditional sectors’. </a:t>
            </a:r>
          </a:p>
          <a:p>
            <a:r>
              <a:rPr lang="en-GB" baseline="0" dirty="0" smtClean="0"/>
              <a:t>‘This must extend beyond traditional environmental technologies to sectors that must play a leading role in the transition to a green economy including automotive, aerospace, information technology, the built environment, farming and the water industries’. </a:t>
            </a:r>
          </a:p>
          <a:p>
            <a:r>
              <a:rPr lang="en-GB" baseline="0" dirty="0" smtClean="0"/>
              <a:t>‘Whilst the UK’s economy has strong green foundations on which to build, it is rapidly losing ground to developing nations and other competitors’. </a:t>
            </a:r>
          </a:p>
          <a:p>
            <a:endParaRPr lang="en-GB" dirty="0"/>
          </a:p>
        </p:txBody>
      </p:sp>
      <p:sp>
        <p:nvSpPr>
          <p:cNvPr id="4" name="Slide Number Placeholder 3"/>
          <p:cNvSpPr>
            <a:spLocks noGrp="1"/>
          </p:cNvSpPr>
          <p:nvPr>
            <p:ph type="sldNum" sz="quarter" idx="10"/>
          </p:nvPr>
        </p:nvSpPr>
        <p:spPr/>
        <p:txBody>
          <a:bodyPr/>
          <a:lstStyle/>
          <a:p>
            <a:fld id="{BDD3E448-7616-4EC6-911C-946CD2D17DD2}" type="slidenum">
              <a:rPr lang="en-GB" smtClean="0"/>
              <a:pPr/>
              <a:t>1</a:t>
            </a:fld>
            <a:endParaRPr lang="en-GB"/>
          </a:p>
        </p:txBody>
      </p:sp>
    </p:spTree>
    <p:extLst>
      <p:ext uri="{BB962C8B-B14F-4D97-AF65-F5344CB8AC3E}">
        <p14:creationId xmlns:p14="http://schemas.microsoft.com/office/powerpoint/2010/main" xmlns="" val="40742463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200" dirty="0" smtClean="0">
                <a:effectLst/>
                <a:latin typeface="Arial"/>
                <a:ea typeface="Times New Roman"/>
                <a:cs typeface="Times New Roman"/>
              </a:rPr>
              <a:t>The global market value of the low carbon and environmental goods and services sector was £3.196 trillion in 2009/10 and continued growth is expected despite the effects of economic recession. This includes renewable energy and emerging low carbon technologies. It excludes the value of other low carbon power sources, such as nuclear, and the economic and employment value of supply chains. </a:t>
            </a:r>
            <a:endParaRPr lang="en-GB" dirty="0"/>
          </a:p>
        </p:txBody>
      </p:sp>
      <p:sp>
        <p:nvSpPr>
          <p:cNvPr id="4" name="Slide Number Placeholder 3"/>
          <p:cNvSpPr>
            <a:spLocks noGrp="1"/>
          </p:cNvSpPr>
          <p:nvPr>
            <p:ph type="sldNum" sz="quarter" idx="10"/>
          </p:nvPr>
        </p:nvSpPr>
        <p:spPr/>
        <p:txBody>
          <a:bodyPr/>
          <a:lstStyle/>
          <a:p>
            <a:fld id="{BDD3E448-7616-4EC6-911C-946CD2D17DD2}" type="slidenum">
              <a:rPr lang="en-GB" smtClean="0"/>
              <a:pPr/>
              <a:t>2</a:t>
            </a:fld>
            <a:endParaRPr lang="en-GB"/>
          </a:p>
        </p:txBody>
      </p:sp>
    </p:spTree>
    <p:extLst>
      <p:ext uri="{BB962C8B-B14F-4D97-AF65-F5344CB8AC3E}">
        <p14:creationId xmlns:p14="http://schemas.microsoft.com/office/powerpoint/2010/main" xmlns="" val="16666645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Some important landmarks - </a:t>
            </a:r>
          </a:p>
          <a:p>
            <a:r>
              <a:rPr lang="en-GB" dirty="0" smtClean="0"/>
              <a:t>Energy White Paper 2007: Commissioned report from Sector Skills Network on skills shortages and gaps and action needed. </a:t>
            </a:r>
          </a:p>
          <a:p>
            <a:r>
              <a:rPr lang="en-GB" dirty="0" smtClean="0"/>
              <a:t>CEMEP Report 2007: Better understanding of employment opportunities and skills needs in environmental markets and review with SSCs the implications for employment and skills of moving to a low carbon and resource efficient economy.</a:t>
            </a:r>
          </a:p>
          <a:p>
            <a:r>
              <a:rPr lang="en-GB" dirty="0" smtClean="0"/>
              <a:t>Climate </a:t>
            </a:r>
          </a:p>
          <a:p>
            <a:r>
              <a:rPr lang="en-GB" dirty="0" smtClean="0"/>
              <a:t>Climate Change Act: Priority</a:t>
            </a:r>
            <a:r>
              <a:rPr lang="en-GB" baseline="0" dirty="0" smtClean="0"/>
              <a:t> to decarbonising energy supply. </a:t>
            </a:r>
            <a:r>
              <a:rPr lang="en-GB" dirty="0" smtClean="0"/>
              <a:t>Legally binding</a:t>
            </a:r>
            <a:r>
              <a:rPr lang="en-GB" baseline="0" dirty="0" smtClean="0"/>
              <a:t> carbon targets. </a:t>
            </a:r>
            <a:endParaRPr lang="en-GB" dirty="0" smtClean="0"/>
          </a:p>
          <a:p>
            <a:r>
              <a:rPr lang="en-GB" dirty="0" smtClean="0"/>
              <a:t>New Industry, New Jobs:</a:t>
            </a:r>
            <a:r>
              <a:rPr lang="en-GB" baseline="0" dirty="0" smtClean="0"/>
              <a:t> Priorities for action and reform: innovation, skills, finance and infrastructure</a:t>
            </a:r>
          </a:p>
          <a:p>
            <a:r>
              <a:rPr lang="en-GB" baseline="0" dirty="0" smtClean="0"/>
              <a:t>- Skills system must respond to demand and anticipate future economic growth</a:t>
            </a:r>
          </a:p>
          <a:p>
            <a:r>
              <a:rPr lang="en-GB" dirty="0" smtClean="0"/>
              <a:t>Energy Act: subdivided into four parts: carbon capture storage and regulation, schemes for reducing fuel poverty, regulations of gas and electricity markets, and final provisions.</a:t>
            </a:r>
            <a:endParaRPr lang="en-GB" dirty="0"/>
          </a:p>
        </p:txBody>
      </p:sp>
      <p:sp>
        <p:nvSpPr>
          <p:cNvPr id="4" name="Slide Number Placeholder 3"/>
          <p:cNvSpPr>
            <a:spLocks noGrp="1"/>
          </p:cNvSpPr>
          <p:nvPr>
            <p:ph type="sldNum" sz="quarter" idx="10"/>
          </p:nvPr>
        </p:nvSpPr>
        <p:spPr/>
        <p:txBody>
          <a:bodyPr/>
          <a:lstStyle/>
          <a:p>
            <a:fld id="{BDD3E448-7616-4EC6-911C-946CD2D17DD2}" type="slidenum">
              <a:rPr lang="en-GB" smtClean="0"/>
              <a:pPr/>
              <a:t>3</a:t>
            </a:fld>
            <a:endParaRPr lang="en-GB"/>
          </a:p>
        </p:txBody>
      </p:sp>
    </p:spTree>
    <p:extLst>
      <p:ext uri="{BB962C8B-B14F-4D97-AF65-F5344CB8AC3E}">
        <p14:creationId xmlns:p14="http://schemas.microsoft.com/office/powerpoint/2010/main" xmlns="" val="13757413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DD3E448-7616-4EC6-911C-946CD2D17DD2}" type="slidenum">
              <a:rPr lang="en-GB" smtClean="0"/>
              <a:pPr/>
              <a:t>4</a:t>
            </a:fld>
            <a:endParaRPr lang="en-GB"/>
          </a:p>
        </p:txBody>
      </p:sp>
    </p:spTree>
    <p:extLst>
      <p:ext uri="{BB962C8B-B14F-4D97-AF65-F5344CB8AC3E}">
        <p14:creationId xmlns:p14="http://schemas.microsoft.com/office/powerpoint/2010/main" xmlns="" val="3244980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p:nvPr>
        </p:nvSpPr>
        <p:spPr>
          <a:ln/>
        </p:spPr>
        <p:txBody>
          <a:bodyPr/>
          <a:lstStyle/>
          <a:p>
            <a:fld id="{72034A47-7F82-4782-ACF4-26647968F61D}" type="slidenum">
              <a:rPr lang="en-GB"/>
              <a:pPr/>
              <a:t>5</a:t>
            </a:fld>
            <a:endParaRPr lang="en-GB"/>
          </a:p>
        </p:txBody>
      </p:sp>
      <p:sp>
        <p:nvSpPr>
          <p:cNvPr id="99330" name="Rectangle 2"/>
          <p:cNvSpPr>
            <a:spLocks noGrp="1" noRot="1" noChangeAspect="1" noChangeArrowheads="1" noTextEdit="1"/>
          </p:cNvSpPr>
          <p:nvPr>
            <p:ph type="sldImg"/>
          </p:nvPr>
        </p:nvSpPr>
        <p:spPr>
          <a:ln/>
        </p:spPr>
      </p:sp>
      <p:sp>
        <p:nvSpPr>
          <p:cNvPr id="99331" name="Rectangle 3"/>
          <p:cNvSpPr>
            <a:spLocks noGrp="1" noChangeArrowheads="1"/>
          </p:cNvSpPr>
          <p:nvPr>
            <p:ph type="body" idx="1"/>
          </p:nvPr>
        </p:nvSpPr>
        <p:spPr/>
        <p:txBody>
          <a:bodyPr/>
          <a:lstStyle/>
          <a:p>
            <a:r>
              <a:rPr lang="en-GB"/>
              <a:t>Published 2008.</a:t>
            </a:r>
          </a:p>
          <a:p>
            <a:endParaRPr lang="en-GB"/>
          </a:p>
          <a:p>
            <a:r>
              <a:rPr lang="en-GB"/>
              <a:t>Looks at how just transition would apply in principle and seeks to learn from international experience.</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endParaRPr kumimoji="0" lang="cy-GB" sz="1200" b="0" i="0" u="none" strike="noStrike" kern="1200" cap="none" spc="0" normalizeH="0" baseline="0" noProof="0" dirty="0" smtClean="0">
              <a:ln>
                <a:noFill/>
              </a:ln>
              <a:solidFill>
                <a:srgbClr val="000000"/>
              </a:solidFill>
              <a:effectLst/>
              <a:uLnTx/>
              <a:uFillTx/>
              <a:latin typeface="Verdana" pitchFamily="34" charset="0"/>
              <a:ea typeface="+mn-ea"/>
              <a:cs typeface="+mn-cs"/>
            </a:endParaRP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cy-GB" sz="1200" b="0" i="0" u="none" strike="noStrike" kern="1200" cap="none" spc="0" normalizeH="0" baseline="0" noProof="0" dirty="0" smtClean="0">
                <a:ln>
                  <a:noFill/>
                </a:ln>
                <a:solidFill>
                  <a:srgbClr val="000000"/>
                </a:solidFill>
                <a:effectLst/>
                <a:uLnTx/>
                <a:uFillTx/>
                <a:latin typeface="Verdana" pitchFamily="34" charset="0"/>
                <a:ea typeface="+mn-ea"/>
                <a:cs typeface="+mn-cs"/>
              </a:rPr>
              <a:t>- Low Carbon Cluster of SSCs, Cogent and UKCES have all confirmed persistent skills shortages in most engineering disciplines, project management and specialist areas including geology, marine engineering, and control and instrumentation. Renewables UK found that 1 in 4 employers have experienced recruitment problems in the last 12 months, mainly in filling high skilled roles. </a:t>
            </a:r>
          </a:p>
          <a:p>
            <a:pPr marL="0" marR="0" lvl="0" indent="0" algn="l" defTabSz="914400" rtl="0" eaLnBrk="1" fontAlgn="base" latinLnBrk="0" hangingPunct="1">
              <a:lnSpc>
                <a:spcPct val="100000"/>
              </a:lnSpc>
              <a:spcBef>
                <a:spcPct val="30000"/>
              </a:spcBef>
              <a:spcAft>
                <a:spcPct val="0"/>
              </a:spcAft>
              <a:buClrTx/>
              <a:buSzTx/>
              <a:buFontTx/>
              <a:buNone/>
              <a:tabLst/>
              <a:defRPr/>
            </a:pPr>
            <a:r>
              <a:rPr lang="en-GB" sz="1200" dirty="0" smtClean="0">
                <a:solidFill>
                  <a:srgbClr val="F8F8F8"/>
                </a:solidFill>
              </a:rPr>
              <a:t>- Energy sector half as diverse as whole economy. Females account for 3% of engineering and 1% of construction apprentices. In 2008 there were 620,000 female STEM</a:t>
            </a:r>
            <a:r>
              <a:rPr lang="en-GB" sz="1200" baseline="0" dirty="0" smtClean="0">
                <a:solidFill>
                  <a:srgbClr val="F8F8F8"/>
                </a:solidFill>
              </a:rPr>
              <a:t> graduates of working age in the UK but only 185,000 were employed in SET occupations (30%). In 2010 nearly 100,000 female STEM graduates were either unemployed or economically inactive. </a:t>
            </a:r>
            <a:endParaRPr lang="en-GB" sz="1200" dirty="0" smtClean="0">
              <a:solidFill>
                <a:srgbClr val="F8F8F8"/>
              </a:solidFill>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cy-GB" sz="1200" b="0" i="0" u="none" strike="noStrike" kern="1200" cap="none" spc="0" normalizeH="0" baseline="0" noProof="0" dirty="0" smtClean="0">
                <a:ln>
                  <a:noFill/>
                </a:ln>
                <a:solidFill>
                  <a:srgbClr val="000000"/>
                </a:solidFill>
                <a:effectLst/>
                <a:uLnTx/>
                <a:uFillTx/>
                <a:latin typeface="Verdana" pitchFamily="34" charset="0"/>
                <a:ea typeface="+mn-ea"/>
                <a:cs typeface="+mn-cs"/>
              </a:rPr>
              <a:t>Sustainability skills - Defra commissioned report from Pro Enviro in response to CEMEP is now published ‘Skills for a Low Carbon and Resource Efficient Economy</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kumimoji="0" lang="cy-GB" sz="1200" b="0" i="0" u="none" strike="noStrike" kern="1200" cap="none" spc="0" normalizeH="0" baseline="0" noProof="0" dirty="0" smtClean="0">
                <a:ln>
                  <a:noFill/>
                </a:ln>
                <a:solidFill>
                  <a:srgbClr val="000000"/>
                </a:solidFill>
                <a:effectLst/>
                <a:uLnTx/>
                <a:uFillTx/>
                <a:latin typeface="Verdana" pitchFamily="34" charset="0"/>
                <a:ea typeface="+mn-ea"/>
                <a:cs typeface="+mn-cs"/>
              </a:rPr>
              <a:t>- Energy sector concerns about declining supply of STEM students matched by the need to upskill the 73% of the 2025 workforce already in employment and retain them in the face of market competition from other industries and countries. </a:t>
            </a:r>
          </a:p>
          <a:p>
            <a:pPr marL="0" marR="0" lvl="0" indent="0" algn="l" defTabSz="914400" rtl="0" eaLnBrk="1" fontAlgn="base" latinLnBrk="0" hangingPunct="1">
              <a:lnSpc>
                <a:spcPct val="100000"/>
              </a:lnSpc>
              <a:spcBef>
                <a:spcPct val="30000"/>
              </a:spcBef>
              <a:spcAft>
                <a:spcPct val="0"/>
              </a:spcAft>
              <a:buClrTx/>
              <a:buSzTx/>
              <a:buFontTx/>
              <a:buNone/>
              <a:tabLst/>
              <a:defRPr/>
            </a:pPr>
            <a:r>
              <a:rPr kumimoji="0" lang="cy-GB" sz="1200" b="0" i="0" u="none" strike="noStrike" kern="1200" cap="none" spc="0" normalizeH="0" baseline="0" noProof="0" dirty="0" smtClean="0">
                <a:ln>
                  <a:noFill/>
                </a:ln>
                <a:solidFill>
                  <a:srgbClr val="000000"/>
                </a:solidFill>
                <a:effectLst/>
                <a:uLnTx/>
                <a:uFillTx/>
                <a:latin typeface="Verdana" pitchFamily="34" charset="0"/>
                <a:ea typeface="+mn-ea"/>
                <a:cs typeface="+mn-cs"/>
              </a:rPr>
              <a:t>- IUSS Select Committee ‘Putting engineering at the heart of Government policy’ 2009</a:t>
            </a:r>
            <a:endParaRPr kumimoji="0" lang="en-GB" sz="1200" b="0" i="0" u="none" strike="noStrike" kern="1200" cap="none" spc="0" normalizeH="0" baseline="0" noProof="0" dirty="0" smtClean="0">
              <a:ln>
                <a:noFill/>
              </a:ln>
              <a:solidFill>
                <a:srgbClr val="000000"/>
              </a:solidFill>
              <a:effectLst/>
              <a:uLnTx/>
              <a:uFillTx/>
              <a:latin typeface="Verdana" pitchFamily="34" charset="0"/>
              <a:ea typeface="+mn-ea"/>
              <a:cs typeface="+mn-cs"/>
            </a:endParaRPr>
          </a:p>
          <a:p>
            <a:endParaRPr lang="en-GB" dirty="0" smtClean="0"/>
          </a:p>
          <a:p>
            <a:r>
              <a:rPr lang="en-GB" dirty="0" smtClean="0"/>
              <a:t>Want</a:t>
            </a:r>
            <a:r>
              <a:rPr lang="en-GB" baseline="0" dirty="0" smtClean="0"/>
              <a:t> to see a pan-government skills strategy, led at Cabinet level, to drive forward and be accountable for a green growth strategy. </a:t>
            </a:r>
            <a:endParaRPr lang="en-GB" dirty="0"/>
          </a:p>
        </p:txBody>
      </p:sp>
      <p:sp>
        <p:nvSpPr>
          <p:cNvPr id="4" name="Slide Number Placeholder 3"/>
          <p:cNvSpPr>
            <a:spLocks noGrp="1"/>
          </p:cNvSpPr>
          <p:nvPr>
            <p:ph type="sldNum" sz="quarter" idx="10"/>
          </p:nvPr>
        </p:nvSpPr>
        <p:spPr/>
        <p:txBody>
          <a:bodyPr/>
          <a:lstStyle/>
          <a:p>
            <a:fld id="{BDD3E448-7616-4EC6-911C-946CD2D17DD2}" type="slidenum">
              <a:rPr lang="en-GB" smtClean="0"/>
              <a:pPr/>
              <a:t>6</a:t>
            </a:fld>
            <a:endParaRPr lang="en-GB"/>
          </a:p>
        </p:txBody>
      </p:sp>
    </p:spTree>
    <p:extLst>
      <p:ext uri="{BB962C8B-B14F-4D97-AF65-F5344CB8AC3E}">
        <p14:creationId xmlns:p14="http://schemas.microsoft.com/office/powerpoint/2010/main" xmlns="" val="1421137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C7294E2-C386-4CD2-8F04-2F2707904C2B}" type="slidenum">
              <a:rPr lang="en-GB"/>
              <a:pPr/>
              <a:t>7</a:t>
            </a:fld>
            <a:endParaRPr lang="en-GB"/>
          </a:p>
        </p:txBody>
      </p:sp>
      <p:sp>
        <p:nvSpPr>
          <p:cNvPr id="71682" name="Rectangle 2"/>
          <p:cNvSpPr>
            <a:spLocks noGrp="1" noRot="1" noChangeAspect="1" noChangeArrowheads="1" noTextEdit="1"/>
          </p:cNvSpPr>
          <p:nvPr>
            <p:ph type="sldImg"/>
          </p:nvPr>
        </p:nvSpPr>
        <p:spPr>
          <a:xfrm>
            <a:off x="1143000" y="685800"/>
            <a:ext cx="4572000" cy="3429000"/>
          </a:xfrm>
          <a:ln/>
        </p:spPr>
      </p:sp>
      <p:sp>
        <p:nvSpPr>
          <p:cNvPr id="71683" name="Rectangle 3"/>
          <p:cNvSpPr>
            <a:spLocks noGrp="1" noChangeArrowheads="1"/>
          </p:cNvSpPr>
          <p:nvPr>
            <p:ph type="body" idx="1"/>
          </p:nvPr>
        </p:nvSpPr>
        <p:spPr/>
        <p:txBody>
          <a:bodyPr/>
          <a:lstStyle/>
          <a:p>
            <a:r>
              <a:rPr lang="en-GB" dirty="0"/>
              <a:t>Four aims set out in 2010 congress resolution – composite 7. Clear from resolution that TUC’s view is that market alone cannot deliver what is required – though the reality is that we do have to work with it. The resolution also instructs the General Council to lobby for regulatory reform in order to support low carbon investment. </a:t>
            </a:r>
            <a:endParaRPr lang="en-GB" dirty="0" smtClean="0"/>
          </a:p>
          <a:p>
            <a:endParaRPr lang="en-GB" dirty="0" smtClean="0"/>
          </a:p>
          <a:p>
            <a:pPr marL="171450" indent="-171450">
              <a:buFontTx/>
              <a:buChar char="-"/>
            </a:pPr>
            <a:r>
              <a:rPr lang="en-GB" dirty="0" smtClean="0"/>
              <a:t>Need clear signal on long-term price for carbon. Government’s commitment to 4</a:t>
            </a:r>
            <a:r>
              <a:rPr lang="en-GB" baseline="30000" dirty="0" smtClean="0"/>
              <a:t>th</a:t>
            </a:r>
            <a:r>
              <a:rPr lang="en-GB" dirty="0" smtClean="0"/>
              <a:t> carbon budget is welcome in this respect. alongside strategic government support to stimulate innovation and UK supply chains,</a:t>
            </a:r>
            <a:r>
              <a:rPr lang="en-GB" baseline="0" dirty="0" smtClean="0"/>
              <a:t> though more still needed to convince investors</a:t>
            </a:r>
            <a:r>
              <a:rPr lang="en-GB" dirty="0" smtClean="0"/>
              <a:t> about long-term</a:t>
            </a:r>
            <a:r>
              <a:rPr lang="en-GB" baseline="0" dirty="0" smtClean="0"/>
              <a:t> policy stability.</a:t>
            </a:r>
          </a:p>
          <a:p>
            <a:pPr marL="171450" indent="-171450">
              <a:buFontTx/>
              <a:buChar char="-"/>
            </a:pPr>
            <a:r>
              <a:rPr lang="en-GB" baseline="0" dirty="0" smtClean="0"/>
              <a:t>Regulatory framework can help in this regard. Awaiting publication on Government’s proposals for Electricity Market Reform. Important policy choices to be made e.g. about feed it tariffs, emissions performance standards, capacity payments. Have also seen that this can work in relation to staff e.g. through DPCR4. </a:t>
            </a:r>
          </a:p>
          <a:p>
            <a:pPr marL="171450" indent="-171450">
              <a:buFontTx/>
              <a:buChar char="-"/>
            </a:pPr>
            <a:r>
              <a:rPr lang="en-GB" baseline="0" dirty="0" smtClean="0"/>
              <a:t>Potential for Green Economy Council to set out the vision for jobs and growth. Has yet to do this, but TUC pressing for specific work programmes on skills and public procurement (£236bn annually). Some recognition of environmental agenda now emerging in central government, but pace and scope are of concern. GIB plans welcome but concerns remain about timeline, scale and scope of investment. </a:t>
            </a:r>
          </a:p>
          <a:p>
            <a:pPr marL="171450" indent="-171450">
              <a:buFontTx/>
              <a:buChar char="-"/>
            </a:pPr>
            <a:r>
              <a:rPr lang="en-GB" baseline="0" dirty="0" smtClean="0"/>
              <a:t>TUC been working with EIUG and a new APPG to ensure just transition for EIIs – 125,000 people employed in 2,700 enterprises (probably double that number in supply chains). Important contribution to make e.g. steel production for wind turbines and aluminium for electric vehicles. TUC Technology Innovation Study. </a:t>
            </a:r>
            <a:endParaRPr lang="en-GB"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685800" y="1295400"/>
            <a:ext cx="7772400" cy="3429000"/>
          </a:xfrm>
        </p:spPr>
        <p:txBody>
          <a:bodyPr anchor="ctr"/>
          <a:lstStyle>
            <a:lvl1pPr>
              <a:lnSpc>
                <a:spcPct val="120000"/>
              </a:lnSpc>
              <a:defRPr sz="4800"/>
            </a:lvl1pPr>
          </a:lstStyle>
          <a:p>
            <a:pPr lvl="0"/>
            <a:r>
              <a:rPr lang="en-US" noProof="0" smtClean="0"/>
              <a:t>Click to edit Master title style</a:t>
            </a:r>
            <a:endParaRPr lang="en-GB" noProof="0" dirty="0" smtClean="0"/>
          </a:p>
        </p:txBody>
      </p:sp>
      <p:sp>
        <p:nvSpPr>
          <p:cNvPr id="5123" name="Rectangle 3"/>
          <p:cNvSpPr>
            <a:spLocks noGrp="1" noChangeArrowheads="1"/>
          </p:cNvSpPr>
          <p:nvPr>
            <p:ph type="subTitle" idx="1"/>
          </p:nvPr>
        </p:nvSpPr>
        <p:spPr>
          <a:xfrm>
            <a:off x="685800" y="5181600"/>
            <a:ext cx="7772400" cy="990600"/>
          </a:xfrm>
        </p:spPr>
        <p:txBody>
          <a:bodyPr/>
          <a:lstStyle>
            <a:lvl1pPr>
              <a:spcBef>
                <a:spcPct val="0"/>
              </a:spcBef>
              <a:defRPr sz="2000"/>
            </a:lvl1pPr>
          </a:lstStyle>
          <a:p>
            <a:pPr lvl="0"/>
            <a:r>
              <a:rPr lang="en-US" noProof="0" smtClean="0"/>
              <a:t>Click to edit Master subtitle style</a:t>
            </a:r>
            <a:endParaRPr lang="en-GB" noProof="0" dirty="0" smtClean="0"/>
          </a:p>
        </p:txBody>
      </p:sp>
      <p:pic>
        <p:nvPicPr>
          <p:cNvPr id="5129" name="Picture 9" descr="Prospect logo: union for professionals"/>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0" y="0"/>
            <a:ext cx="9144000" cy="920750"/>
          </a:xfrm>
          <a:prstGeom prst="rect">
            <a:avLst/>
          </a:prstGeom>
          <a:noFill/>
          <a:extLst>
            <a:ext uri="{909E8E84-426E-40DD-AFC4-6F175D3DCCD1}">
              <a14:hiddenFill xmlns:a14="http://schemas.microsoft.com/office/drawing/2010/main" xmlns="">
                <a:solidFill>
                  <a:srgbClr val="FFFFFF"/>
                </a:solidFill>
              </a14:hiddenFill>
            </a:ext>
          </a:extLst>
        </p:spPr>
      </p:pic>
      <p:sp>
        <p:nvSpPr>
          <p:cNvPr id="5130" name="Text Box 10"/>
          <p:cNvSpPr txBox="1">
            <a:spLocks noChangeArrowheads="1"/>
          </p:cNvSpPr>
          <p:nvPr/>
        </p:nvSpPr>
        <p:spPr bwMode="auto">
          <a:xfrm>
            <a:off x="685800" y="6111875"/>
            <a:ext cx="7772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pPr algn="r">
              <a:spcBef>
                <a:spcPct val="50000"/>
              </a:spcBef>
            </a:pPr>
            <a:endParaRPr lang="en-US" sz="2000"/>
          </a:p>
        </p:txBody>
      </p:sp>
    </p:spTree>
  </p:cSld>
  <p:clrMapOvr>
    <a:masterClrMapping/>
  </p:clrMapOvr>
  <p:transition spd="med"/>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918543186"/>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1143000"/>
            <a:ext cx="1943100" cy="5257800"/>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685800" y="1143000"/>
            <a:ext cx="5676900" cy="52578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863920613"/>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clipArtAndTx">
  <p:cSld name="Title, Clip Art and Text">
    <p:spTree>
      <p:nvGrpSpPr>
        <p:cNvPr id="1" name=""/>
        <p:cNvGrpSpPr/>
        <p:nvPr/>
      </p:nvGrpSpPr>
      <p:grpSpPr>
        <a:xfrm>
          <a:off x="0" y="0"/>
          <a:ext cx="0" cy="0"/>
          <a:chOff x="0" y="0"/>
          <a:chExt cx="0" cy="0"/>
        </a:xfrm>
      </p:grpSpPr>
      <p:sp>
        <p:nvSpPr>
          <p:cNvPr id="2" name="Title 1"/>
          <p:cNvSpPr>
            <a:spLocks noGrp="1"/>
          </p:cNvSpPr>
          <p:nvPr>
            <p:ph type="title"/>
          </p:nvPr>
        </p:nvSpPr>
        <p:spPr>
          <a:xfrm>
            <a:off x="685800" y="1143000"/>
            <a:ext cx="7770813" cy="1311275"/>
          </a:xfrm>
        </p:spPr>
        <p:txBody>
          <a:bodyPr/>
          <a:lstStyle/>
          <a:p>
            <a:r>
              <a:rPr lang="en-US" smtClean="0"/>
              <a:t>Click to edit Master title style</a:t>
            </a:r>
            <a:endParaRPr lang="en-GB"/>
          </a:p>
        </p:txBody>
      </p:sp>
      <p:sp>
        <p:nvSpPr>
          <p:cNvPr id="3" name="ClipArt Placeholder 2"/>
          <p:cNvSpPr>
            <a:spLocks noGrp="1"/>
          </p:cNvSpPr>
          <p:nvPr>
            <p:ph type="clipArt" sz="half" idx="1"/>
          </p:nvPr>
        </p:nvSpPr>
        <p:spPr>
          <a:xfrm>
            <a:off x="685800" y="2590800"/>
            <a:ext cx="3808413" cy="3808413"/>
          </a:xfrm>
        </p:spPr>
        <p:txBody>
          <a:bodyPr/>
          <a:lstStyle/>
          <a:p>
            <a:r>
              <a:rPr lang="en-US" smtClean="0"/>
              <a:t>Click icon to add clip art</a:t>
            </a:r>
            <a:endParaRPr lang="en-GB"/>
          </a:p>
        </p:txBody>
      </p:sp>
      <p:sp>
        <p:nvSpPr>
          <p:cNvPr id="4" name="Text Placeholder 3"/>
          <p:cNvSpPr>
            <a:spLocks noGrp="1"/>
          </p:cNvSpPr>
          <p:nvPr>
            <p:ph type="body" sz="half" idx="2"/>
          </p:nvPr>
        </p:nvSpPr>
        <p:spPr>
          <a:xfrm>
            <a:off x="4646613" y="2590800"/>
            <a:ext cx="3810000" cy="380841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060234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410784725"/>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xmlns="" val="369450178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685800" y="25908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2590800"/>
            <a:ext cx="3810000" cy="3810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822400070"/>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extLst>
      <p:ext uri="{BB962C8B-B14F-4D97-AF65-F5344CB8AC3E}">
        <p14:creationId xmlns:p14="http://schemas.microsoft.com/office/powerpoint/2010/main" xmlns="" val="1359896842"/>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extLst>
      <p:ext uri="{BB962C8B-B14F-4D97-AF65-F5344CB8AC3E}">
        <p14:creationId xmlns:p14="http://schemas.microsoft.com/office/powerpoint/2010/main" xmlns="" val="4007602655"/>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xmlns="" val="1712585662"/>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2271061907"/>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xmlns="" val="3281570641"/>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5CA1CE"/>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143000"/>
            <a:ext cx="7772400" cy="1143000"/>
          </a:xfrm>
          <a:prstGeom prst="rect">
            <a:avLst/>
          </a:prstGeom>
          <a:noFill/>
          <a:ln>
            <a:noFill/>
          </a:ln>
          <a:effectLst/>
          <a:extLst>
            <a:ext uri="{909E8E84-426E-40DD-AFC4-6F175D3DCCD1}">
              <a14:hiddenFill xmlns:a14="http://schemas.microsoft.com/office/drawing/2010/main" xmlns="">
                <a:solidFill>
                  <a:srgbClr val="336699"/>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45720" rIns="0" bIns="45720" numCol="1" anchor="t" anchorCtr="0" compatLnSpc="1">
            <a:prstTxWarp prst="textNoShape">
              <a:avLst/>
            </a:prstTxWarp>
          </a:bodyPr>
          <a:lstStyle/>
          <a:p>
            <a:pPr lvl="0"/>
            <a:r>
              <a:rPr lang="en-US" smtClean="0"/>
              <a:t>Click to edit Master title style</a:t>
            </a:r>
            <a:endParaRPr lang="en-GB" dirty="0" smtClean="0"/>
          </a:p>
        </p:txBody>
      </p:sp>
      <p:sp>
        <p:nvSpPr>
          <p:cNvPr id="1027" name="Rectangle 3"/>
          <p:cNvSpPr>
            <a:spLocks noGrp="1" noChangeArrowheads="1"/>
          </p:cNvSpPr>
          <p:nvPr>
            <p:ph type="body" idx="1"/>
          </p:nvPr>
        </p:nvSpPr>
        <p:spPr bwMode="auto">
          <a:xfrm>
            <a:off x="685800" y="2590800"/>
            <a:ext cx="7772400" cy="3810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smtClean="0"/>
          </a:p>
        </p:txBody>
      </p:sp>
      <p:pic>
        <p:nvPicPr>
          <p:cNvPr id="1033" name="Picture 9" descr="PowerPoint_Head.bmp                                            000BD3B0Macintosh HD                   BA39DA70:"/>
          <p:cNvPicPr>
            <a:picLocks noChangeAspect="1" noChangeArrowheads="1"/>
          </p:cNvPicPr>
          <p:nvPr/>
        </p:nvPicPr>
        <p:blipFill>
          <a:blip r:embed="rId14" cstate="print">
            <a:extLst>
              <a:ext uri="{28A0092B-C50C-407E-A947-70E740481C1C}">
                <a14:useLocalDpi xmlns:a14="http://schemas.microsoft.com/office/drawing/2010/main" xmlns="" val="0"/>
              </a:ext>
            </a:extLst>
          </a:blip>
          <a:srcRect/>
          <a:stretch>
            <a:fillRect/>
          </a:stretch>
        </p:blipFill>
        <p:spPr bwMode="auto">
          <a:xfrm>
            <a:off x="0" y="0"/>
            <a:ext cx="9144000" cy="920750"/>
          </a:xfrm>
          <a:prstGeom prst="rect">
            <a:avLst/>
          </a:prstGeom>
          <a:noFill/>
          <a:extLst>
            <a:ext uri="{909E8E84-426E-40DD-AFC4-6F175D3DCCD1}">
              <a14:hiddenFill xmlns:a14="http://schemas.microsoft.com/office/drawing/2010/main" xmlns="">
                <a:solidFill>
                  <a:srgbClr val="FFFFFF"/>
                </a:solidFill>
              </a14:hiddenFill>
            </a:ext>
          </a:extLst>
        </p:spPr>
      </p:pic>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ransition spd="med"/>
  <p:timing>
    <p:tnLst>
      <p:par>
        <p:cTn id="1" dur="indefinite" restart="never" nodeType="tmRoot"/>
      </p:par>
    </p:tnLst>
  </p:timing>
  <p:txStyles>
    <p:titleStyle>
      <a:lvl1pPr algn="l" rtl="0" eaLnBrk="1" fontAlgn="base" hangingPunct="1">
        <a:spcBef>
          <a:spcPct val="0"/>
        </a:spcBef>
        <a:spcAft>
          <a:spcPct val="0"/>
        </a:spcAft>
        <a:defRPr sz="4000">
          <a:solidFill>
            <a:srgbClr val="234E7A"/>
          </a:solidFill>
          <a:latin typeface="+mj-lt"/>
          <a:ea typeface="+mj-ea"/>
          <a:cs typeface="+mj-cs"/>
        </a:defRPr>
      </a:lvl1pPr>
      <a:lvl2pPr algn="l" rtl="0" eaLnBrk="1" fontAlgn="base" hangingPunct="1">
        <a:spcBef>
          <a:spcPct val="0"/>
        </a:spcBef>
        <a:spcAft>
          <a:spcPct val="0"/>
        </a:spcAft>
        <a:defRPr sz="4000">
          <a:solidFill>
            <a:srgbClr val="234E7A"/>
          </a:solidFill>
          <a:latin typeface="Verdana" pitchFamily="34" charset="0"/>
        </a:defRPr>
      </a:lvl2pPr>
      <a:lvl3pPr algn="l" rtl="0" eaLnBrk="1" fontAlgn="base" hangingPunct="1">
        <a:spcBef>
          <a:spcPct val="0"/>
        </a:spcBef>
        <a:spcAft>
          <a:spcPct val="0"/>
        </a:spcAft>
        <a:defRPr sz="4000">
          <a:solidFill>
            <a:srgbClr val="234E7A"/>
          </a:solidFill>
          <a:latin typeface="Verdana" pitchFamily="34" charset="0"/>
        </a:defRPr>
      </a:lvl3pPr>
      <a:lvl4pPr algn="l" rtl="0" eaLnBrk="1" fontAlgn="base" hangingPunct="1">
        <a:spcBef>
          <a:spcPct val="0"/>
        </a:spcBef>
        <a:spcAft>
          <a:spcPct val="0"/>
        </a:spcAft>
        <a:defRPr sz="4000">
          <a:solidFill>
            <a:srgbClr val="234E7A"/>
          </a:solidFill>
          <a:latin typeface="Verdana" pitchFamily="34" charset="0"/>
        </a:defRPr>
      </a:lvl4pPr>
      <a:lvl5pPr algn="l" rtl="0" eaLnBrk="1" fontAlgn="base" hangingPunct="1">
        <a:spcBef>
          <a:spcPct val="0"/>
        </a:spcBef>
        <a:spcAft>
          <a:spcPct val="0"/>
        </a:spcAft>
        <a:defRPr sz="4000">
          <a:solidFill>
            <a:srgbClr val="234E7A"/>
          </a:solidFill>
          <a:latin typeface="Verdana" pitchFamily="34" charset="0"/>
        </a:defRPr>
      </a:lvl5pPr>
      <a:lvl6pPr marL="457200" algn="l" rtl="0" eaLnBrk="1" fontAlgn="base" hangingPunct="1">
        <a:spcBef>
          <a:spcPct val="0"/>
        </a:spcBef>
        <a:spcAft>
          <a:spcPct val="0"/>
        </a:spcAft>
        <a:defRPr sz="4000">
          <a:solidFill>
            <a:srgbClr val="234E7A"/>
          </a:solidFill>
          <a:latin typeface="Verdana" pitchFamily="34" charset="0"/>
        </a:defRPr>
      </a:lvl6pPr>
      <a:lvl7pPr marL="914400" algn="l" rtl="0" eaLnBrk="1" fontAlgn="base" hangingPunct="1">
        <a:spcBef>
          <a:spcPct val="0"/>
        </a:spcBef>
        <a:spcAft>
          <a:spcPct val="0"/>
        </a:spcAft>
        <a:defRPr sz="4000">
          <a:solidFill>
            <a:srgbClr val="234E7A"/>
          </a:solidFill>
          <a:latin typeface="Verdana" pitchFamily="34" charset="0"/>
        </a:defRPr>
      </a:lvl7pPr>
      <a:lvl8pPr marL="1371600" algn="l" rtl="0" eaLnBrk="1" fontAlgn="base" hangingPunct="1">
        <a:spcBef>
          <a:spcPct val="0"/>
        </a:spcBef>
        <a:spcAft>
          <a:spcPct val="0"/>
        </a:spcAft>
        <a:defRPr sz="4000">
          <a:solidFill>
            <a:srgbClr val="234E7A"/>
          </a:solidFill>
          <a:latin typeface="Verdana" pitchFamily="34" charset="0"/>
        </a:defRPr>
      </a:lvl8pPr>
      <a:lvl9pPr marL="1828800" algn="l" rtl="0" eaLnBrk="1" fontAlgn="base" hangingPunct="1">
        <a:spcBef>
          <a:spcPct val="0"/>
        </a:spcBef>
        <a:spcAft>
          <a:spcPct val="0"/>
        </a:spcAft>
        <a:defRPr sz="4000">
          <a:solidFill>
            <a:srgbClr val="234E7A"/>
          </a:solidFill>
          <a:latin typeface="Verdana" pitchFamily="34" charset="0"/>
        </a:defRPr>
      </a:lvl9pPr>
    </p:titleStyle>
    <p:bodyStyle>
      <a:lvl1pPr algn="l" rtl="0" eaLnBrk="1" fontAlgn="base" hangingPunct="1">
        <a:lnSpc>
          <a:spcPct val="125000"/>
        </a:lnSpc>
        <a:spcBef>
          <a:spcPct val="20000"/>
        </a:spcBef>
        <a:spcAft>
          <a:spcPct val="0"/>
        </a:spcAft>
        <a:buClr>
          <a:srgbClr val="5CA1CE"/>
        </a:buClr>
        <a:defRPr sz="2600">
          <a:solidFill>
            <a:schemeClr val="tx1"/>
          </a:solidFill>
          <a:latin typeface="+mn-lt"/>
          <a:ea typeface="+mn-ea"/>
          <a:cs typeface="+mn-cs"/>
        </a:defRPr>
      </a:lvl1pPr>
      <a:lvl2pPr marL="481013" indent="-290513" algn="l" rtl="0" eaLnBrk="1" fontAlgn="base" hangingPunct="1">
        <a:lnSpc>
          <a:spcPct val="125000"/>
        </a:lnSpc>
        <a:spcBef>
          <a:spcPct val="20000"/>
        </a:spcBef>
        <a:spcAft>
          <a:spcPct val="0"/>
        </a:spcAft>
        <a:buClr>
          <a:srgbClr val="234E7A"/>
        </a:buClr>
        <a:buChar char="•"/>
        <a:defRPr sz="2600">
          <a:solidFill>
            <a:schemeClr val="tx1"/>
          </a:solidFill>
          <a:latin typeface="+mn-lt"/>
        </a:defRPr>
      </a:lvl2pPr>
      <a:lvl3pPr marL="952500" indent="-280988" algn="l" rtl="0" eaLnBrk="1" fontAlgn="base" hangingPunct="1">
        <a:lnSpc>
          <a:spcPct val="125000"/>
        </a:lnSpc>
        <a:spcBef>
          <a:spcPct val="20000"/>
        </a:spcBef>
        <a:spcAft>
          <a:spcPct val="0"/>
        </a:spcAft>
        <a:buClr>
          <a:srgbClr val="234E7A"/>
        </a:buClr>
        <a:buFont typeface="Wingdings" pitchFamily="2" charset="2"/>
        <a:buChar char="§"/>
        <a:defRPr sz="2600">
          <a:solidFill>
            <a:schemeClr val="tx1"/>
          </a:solidFill>
          <a:latin typeface="+mn-lt"/>
        </a:defRPr>
      </a:lvl3pPr>
      <a:lvl4pPr marL="1752600" indent="-228600" algn="l" rtl="0" eaLnBrk="1" fontAlgn="base" hangingPunct="1">
        <a:spcBef>
          <a:spcPct val="20000"/>
        </a:spcBef>
        <a:spcAft>
          <a:spcPct val="0"/>
        </a:spcAft>
        <a:buChar char="–"/>
        <a:defRPr sz="2400">
          <a:solidFill>
            <a:schemeClr val="tx1"/>
          </a:solidFill>
          <a:latin typeface="+mn-lt"/>
        </a:defRPr>
      </a:lvl4pPr>
      <a:lvl5pPr marL="2171700" indent="-228600" algn="l" rtl="0" eaLnBrk="1" fontAlgn="base" hangingPunct="1">
        <a:spcBef>
          <a:spcPct val="20000"/>
        </a:spcBef>
        <a:spcAft>
          <a:spcPct val="0"/>
        </a:spcAft>
        <a:buChar char="»"/>
        <a:defRPr>
          <a:solidFill>
            <a:schemeClr val="tx1"/>
          </a:solidFill>
          <a:latin typeface="+mn-lt"/>
        </a:defRPr>
      </a:lvl5pPr>
      <a:lvl6pPr marL="2628900" indent="-228600" algn="l" rtl="0" eaLnBrk="1" fontAlgn="base" hangingPunct="1">
        <a:spcBef>
          <a:spcPct val="20000"/>
        </a:spcBef>
        <a:spcAft>
          <a:spcPct val="0"/>
        </a:spcAft>
        <a:buChar char="»"/>
        <a:defRPr>
          <a:solidFill>
            <a:schemeClr val="tx1"/>
          </a:solidFill>
          <a:latin typeface="+mn-lt"/>
        </a:defRPr>
      </a:lvl6pPr>
      <a:lvl7pPr marL="3086100" indent="-228600" algn="l" rtl="0" eaLnBrk="1" fontAlgn="base" hangingPunct="1">
        <a:spcBef>
          <a:spcPct val="20000"/>
        </a:spcBef>
        <a:spcAft>
          <a:spcPct val="0"/>
        </a:spcAft>
        <a:buChar char="»"/>
        <a:defRPr>
          <a:solidFill>
            <a:schemeClr val="tx1"/>
          </a:solidFill>
          <a:latin typeface="+mn-lt"/>
        </a:defRPr>
      </a:lvl7pPr>
      <a:lvl8pPr marL="3543300" indent="-228600" algn="l" rtl="0" eaLnBrk="1" fontAlgn="base" hangingPunct="1">
        <a:spcBef>
          <a:spcPct val="20000"/>
        </a:spcBef>
        <a:spcAft>
          <a:spcPct val="0"/>
        </a:spcAft>
        <a:buChar char="»"/>
        <a:defRPr>
          <a:solidFill>
            <a:schemeClr val="tx1"/>
          </a:solidFill>
          <a:latin typeface="+mn-lt"/>
        </a:defRPr>
      </a:lvl8pPr>
      <a:lvl9pPr marL="40005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2.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Green economy: energy, jobs and green economic growth</a:t>
            </a:r>
            <a:endParaRPr lang="en-GB" dirty="0"/>
          </a:p>
        </p:txBody>
      </p:sp>
      <p:sp>
        <p:nvSpPr>
          <p:cNvPr id="3" name="Subtitle 2"/>
          <p:cNvSpPr>
            <a:spLocks noGrp="1"/>
          </p:cNvSpPr>
          <p:nvPr>
            <p:ph type="subTitle" idx="1"/>
          </p:nvPr>
        </p:nvSpPr>
        <p:spPr/>
        <p:txBody>
          <a:bodyPr/>
          <a:lstStyle/>
          <a:p>
            <a:r>
              <a:rPr lang="en-GB" dirty="0" smtClean="0"/>
              <a:t>Sue Ferns </a:t>
            </a:r>
          </a:p>
          <a:p>
            <a:r>
              <a:rPr lang="en-GB" dirty="0" smtClean="0"/>
              <a:t>Head of Research and Specialist Services</a:t>
            </a:r>
            <a:endParaRPr lang="en-GB" dirty="0"/>
          </a:p>
        </p:txBody>
      </p:sp>
    </p:spTree>
    <p:extLst>
      <p:ext uri="{BB962C8B-B14F-4D97-AF65-F5344CB8AC3E}">
        <p14:creationId xmlns:p14="http://schemas.microsoft.com/office/powerpoint/2010/main" xmlns="" val="190750652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0628" y="1143000"/>
            <a:ext cx="7772400" cy="1143000"/>
          </a:xfrm>
        </p:spPr>
        <p:txBody>
          <a:bodyPr/>
          <a:lstStyle/>
          <a:p>
            <a:r>
              <a:rPr lang="en-GB" dirty="0" smtClean="0"/>
              <a:t>What’s at stake</a:t>
            </a:r>
            <a:endParaRPr lang="en-GB" dirty="0"/>
          </a:p>
        </p:txBody>
      </p:sp>
      <p:sp>
        <p:nvSpPr>
          <p:cNvPr id="3" name="Content Placeholder 2"/>
          <p:cNvSpPr>
            <a:spLocks noGrp="1"/>
          </p:cNvSpPr>
          <p:nvPr>
            <p:ph idx="1"/>
          </p:nvPr>
        </p:nvSpPr>
        <p:spPr/>
        <p:txBody>
          <a:bodyPr/>
          <a:lstStyle/>
          <a:p>
            <a:pPr lvl="1"/>
            <a:r>
              <a:rPr lang="en-GB" sz="2800" dirty="0" smtClean="0">
                <a:solidFill>
                  <a:srgbClr val="F8F8F8"/>
                </a:solidFill>
              </a:rPr>
              <a:t>Environmental goods and services sector worth $800bn by 2015</a:t>
            </a:r>
          </a:p>
          <a:p>
            <a:pPr lvl="1"/>
            <a:r>
              <a:rPr lang="en-GB" sz="2800" dirty="0" smtClean="0">
                <a:solidFill>
                  <a:srgbClr val="F8F8F8"/>
                </a:solidFill>
              </a:rPr>
              <a:t>UK forecasts 60% growth in jobs in 10 years to 2015</a:t>
            </a:r>
          </a:p>
          <a:p>
            <a:pPr lvl="1"/>
            <a:r>
              <a:rPr lang="en-GB" sz="2800" dirty="0" smtClean="0">
                <a:solidFill>
                  <a:srgbClr val="F8F8F8"/>
                </a:solidFill>
              </a:rPr>
              <a:t>Excludes other key sectors and value of supply chains</a:t>
            </a:r>
            <a:endParaRPr lang="en-GB" sz="2800" dirty="0">
              <a:solidFill>
                <a:srgbClr val="F8F8F8"/>
              </a:solidFill>
            </a:endParaRPr>
          </a:p>
        </p:txBody>
      </p:sp>
    </p:spTree>
    <p:extLst>
      <p:ext uri="{BB962C8B-B14F-4D97-AF65-F5344CB8AC3E}">
        <p14:creationId xmlns:p14="http://schemas.microsoft.com/office/powerpoint/2010/main" xmlns="" val="2165731396"/>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Labour in government</a:t>
            </a:r>
            <a:endParaRPr lang="en-GB" dirty="0"/>
          </a:p>
        </p:txBody>
      </p:sp>
      <p:sp>
        <p:nvSpPr>
          <p:cNvPr id="3" name="Content Placeholder 2"/>
          <p:cNvSpPr>
            <a:spLocks noGrp="1"/>
          </p:cNvSpPr>
          <p:nvPr>
            <p:ph idx="1"/>
          </p:nvPr>
        </p:nvSpPr>
        <p:spPr/>
        <p:txBody>
          <a:bodyPr/>
          <a:lstStyle/>
          <a:p>
            <a:pPr lvl="1"/>
            <a:r>
              <a:rPr lang="en-GB" dirty="0" smtClean="0">
                <a:solidFill>
                  <a:srgbClr val="F8F8F8"/>
                </a:solidFill>
              </a:rPr>
              <a:t>Energy White Paper 2007</a:t>
            </a:r>
          </a:p>
          <a:p>
            <a:pPr lvl="1"/>
            <a:r>
              <a:rPr lang="en-GB" dirty="0" smtClean="0">
                <a:solidFill>
                  <a:srgbClr val="F8F8F8"/>
                </a:solidFill>
              </a:rPr>
              <a:t>CEMEP Report 2007</a:t>
            </a:r>
          </a:p>
          <a:p>
            <a:pPr lvl="1"/>
            <a:r>
              <a:rPr lang="en-GB" dirty="0" smtClean="0">
                <a:solidFill>
                  <a:srgbClr val="F8F8F8"/>
                </a:solidFill>
              </a:rPr>
              <a:t>Climate Change Act 2008</a:t>
            </a:r>
          </a:p>
          <a:p>
            <a:pPr lvl="1"/>
            <a:r>
              <a:rPr lang="en-GB" dirty="0" smtClean="0">
                <a:solidFill>
                  <a:srgbClr val="F8F8F8"/>
                </a:solidFill>
              </a:rPr>
              <a:t>New Industry, New Jobs 2009</a:t>
            </a:r>
          </a:p>
          <a:p>
            <a:pPr lvl="1"/>
            <a:r>
              <a:rPr lang="en-GB" dirty="0" smtClean="0">
                <a:solidFill>
                  <a:srgbClr val="F8F8F8"/>
                </a:solidFill>
              </a:rPr>
              <a:t>Energy Act 2010</a:t>
            </a:r>
            <a:endParaRPr lang="en-GB" dirty="0">
              <a:solidFill>
                <a:srgbClr val="F8F8F8"/>
              </a:solidFill>
            </a:endParaRPr>
          </a:p>
        </p:txBody>
      </p:sp>
    </p:spTree>
    <p:extLst>
      <p:ext uri="{BB962C8B-B14F-4D97-AF65-F5344CB8AC3E}">
        <p14:creationId xmlns:p14="http://schemas.microsoft.com/office/powerpoint/2010/main" xmlns="" val="4028399204"/>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p:txBody>
          <a:bodyPr/>
          <a:lstStyle/>
          <a:p>
            <a:r>
              <a:rPr lang="cy-GB" dirty="0"/>
              <a:t>Unlocking green enterprise – </a:t>
            </a:r>
            <a:r>
              <a:rPr lang="cy-GB" dirty="0" smtClean="0"/>
              <a:t>tackling </a:t>
            </a:r>
            <a:r>
              <a:rPr lang="cy-GB" dirty="0"/>
              <a:t>the recession</a:t>
            </a:r>
            <a:endParaRPr lang="en-GB" dirty="0"/>
          </a:p>
        </p:txBody>
      </p:sp>
      <p:sp>
        <p:nvSpPr>
          <p:cNvPr id="61444" name="Rectangle 4"/>
          <p:cNvSpPr>
            <a:spLocks noGrp="1" noChangeArrowheads="1"/>
          </p:cNvSpPr>
          <p:nvPr>
            <p:ph type="body" sz="half" idx="2"/>
          </p:nvPr>
        </p:nvSpPr>
        <p:spPr>
          <a:xfrm>
            <a:off x="3962400" y="2590800"/>
            <a:ext cx="4494213" cy="3808413"/>
          </a:xfrm>
        </p:spPr>
        <p:txBody>
          <a:bodyPr/>
          <a:lstStyle/>
          <a:p>
            <a:pPr>
              <a:lnSpc>
                <a:spcPct val="100000"/>
              </a:lnSpc>
              <a:spcBef>
                <a:spcPct val="20000"/>
              </a:spcBef>
              <a:buClr>
                <a:srgbClr val="000000"/>
              </a:buClr>
            </a:pPr>
            <a:r>
              <a:rPr lang="cy-GB" sz="2800" dirty="0">
                <a:solidFill>
                  <a:schemeClr val="bg1"/>
                </a:solidFill>
                <a:latin typeface="Trebuchet MS" pitchFamily="34" charset="0"/>
              </a:rPr>
              <a:t>Commitment to delivery of </a:t>
            </a:r>
            <a:r>
              <a:rPr lang="cy-GB" sz="2800" dirty="0" smtClean="0">
                <a:solidFill>
                  <a:schemeClr val="bg1"/>
                </a:solidFill>
                <a:latin typeface="Trebuchet MS" pitchFamily="34" charset="0"/>
              </a:rPr>
              <a:t>envirnmental </a:t>
            </a:r>
            <a:r>
              <a:rPr lang="cy-GB" sz="2800" dirty="0">
                <a:solidFill>
                  <a:schemeClr val="bg1"/>
                </a:solidFill>
                <a:latin typeface="Trebuchet MS" pitchFamily="34" charset="0"/>
              </a:rPr>
              <a:t>policy</a:t>
            </a:r>
          </a:p>
          <a:p>
            <a:pPr>
              <a:lnSpc>
                <a:spcPct val="100000"/>
              </a:lnSpc>
              <a:spcBef>
                <a:spcPct val="20000"/>
              </a:spcBef>
              <a:buClr>
                <a:srgbClr val="000000"/>
              </a:buClr>
            </a:pPr>
            <a:r>
              <a:rPr lang="cy-GB" sz="2800" dirty="0">
                <a:solidFill>
                  <a:schemeClr val="bg1"/>
                </a:solidFill>
                <a:latin typeface="Trebuchet MS" pitchFamily="34" charset="0"/>
              </a:rPr>
              <a:t>A central role for the state</a:t>
            </a:r>
          </a:p>
          <a:p>
            <a:pPr>
              <a:lnSpc>
                <a:spcPct val="100000"/>
              </a:lnSpc>
              <a:spcBef>
                <a:spcPct val="20000"/>
              </a:spcBef>
              <a:buClr>
                <a:srgbClr val="000000"/>
              </a:buClr>
            </a:pPr>
            <a:r>
              <a:rPr lang="cy-GB" sz="2800" dirty="0">
                <a:solidFill>
                  <a:schemeClr val="bg1"/>
                </a:solidFill>
                <a:latin typeface="Trebuchet MS" pitchFamily="34" charset="0"/>
              </a:rPr>
              <a:t>Increased support for innovation / R&amp;D</a:t>
            </a:r>
          </a:p>
          <a:p>
            <a:pPr>
              <a:lnSpc>
                <a:spcPct val="100000"/>
              </a:lnSpc>
              <a:spcBef>
                <a:spcPct val="20000"/>
              </a:spcBef>
              <a:buClr>
                <a:srgbClr val="000000"/>
              </a:buClr>
            </a:pPr>
            <a:r>
              <a:rPr lang="cy-GB" sz="2800" dirty="0">
                <a:solidFill>
                  <a:schemeClr val="bg1"/>
                </a:solidFill>
                <a:latin typeface="Trebuchet MS" pitchFamily="34" charset="0"/>
              </a:rPr>
              <a:t>Ensuring the skills base</a:t>
            </a:r>
            <a:endParaRPr lang="en-GB" sz="2800" dirty="0">
              <a:solidFill>
                <a:schemeClr val="bg1"/>
              </a:solidFill>
              <a:latin typeface="Trebuchet MS" pitchFamily="34" charset="0"/>
            </a:endParaRPr>
          </a:p>
        </p:txBody>
      </p:sp>
      <p:grpSp>
        <p:nvGrpSpPr>
          <p:cNvPr id="61448" name="Group 8"/>
          <p:cNvGrpSpPr>
            <a:grpSpLocks/>
          </p:cNvGrpSpPr>
          <p:nvPr/>
        </p:nvGrpSpPr>
        <p:grpSpPr bwMode="auto">
          <a:xfrm>
            <a:off x="3841750" y="2146300"/>
            <a:ext cx="1071563" cy="2566988"/>
            <a:chOff x="0" y="0"/>
            <a:chExt cx="675" cy="1617"/>
          </a:xfrm>
        </p:grpSpPr>
        <p:sp>
          <p:nvSpPr>
            <p:cNvPr id="61445" name="Rectangle 5"/>
            <p:cNvSpPr>
              <a:spLocks noChangeArrowheads="1"/>
            </p:cNvSpPr>
            <p:nvPr/>
          </p:nvSpPr>
          <p:spPr bwMode="auto">
            <a:xfrm>
              <a:off x="0" y="0"/>
              <a:ext cx="0" cy="0"/>
            </a:xfrm>
            <a:prstGeom prst="rect">
              <a:avLst/>
            </a:prstGeom>
            <a:noFill/>
            <a:ln>
              <a:noFill/>
            </a:ln>
            <a:effectLst/>
            <a:extLst>
              <a:ext uri="{909E8E84-426E-40DD-AFC4-6F175D3DCCD1}">
                <a14:hiddenFill xmlns:a14="http://schemas.microsoft.com/office/drawing/2010/main" xmlns="">
                  <a:solidFill>
                    <a:srgbClr val="00B8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endParaRPr lang="en-GB"/>
            </a:p>
          </p:txBody>
        </p:sp>
        <p:sp>
          <p:nvSpPr>
            <p:cNvPr id="61446" name="Rectangle 6"/>
            <p:cNvSpPr>
              <a:spLocks noChangeArrowheads="1"/>
            </p:cNvSpPr>
            <p:nvPr/>
          </p:nvSpPr>
          <p:spPr bwMode="auto">
            <a:xfrm>
              <a:off x="0" y="0"/>
              <a:ext cx="675" cy="1617"/>
            </a:xfrm>
            <a:prstGeom prst="rect">
              <a:avLst/>
            </a:prstGeom>
            <a:noFill/>
            <a:ln>
              <a:noFill/>
            </a:ln>
            <a:effectLst/>
            <a:extLst>
              <a:ext uri="{909E8E84-426E-40DD-AFC4-6F175D3DCCD1}">
                <a14:hiddenFill xmlns:a14="http://schemas.microsoft.com/office/drawing/2010/main" xmlns="">
                  <a:solidFill>
                    <a:srgbClr val="00B8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p>
              <a:r>
                <a:rPr lang="en-GB" dirty="0">
                  <a:solidFill>
                    <a:srgbClr val="9D8A83"/>
                  </a:solidFill>
                </a:rPr>
                <a:t>  </a:t>
              </a:r>
              <a:r>
                <a:rPr lang="en-GB" sz="14700" dirty="0">
                  <a:solidFill>
                    <a:srgbClr val="9D8A83"/>
                  </a:solidFill>
                </a:rPr>
                <a:t> </a:t>
              </a:r>
              <a:r>
                <a:rPr lang="en-GB" dirty="0">
                  <a:solidFill>
                    <a:srgbClr val="9D8A83"/>
                  </a:solidFill>
                </a:rPr>
                <a:t>        </a:t>
              </a:r>
            </a:p>
          </p:txBody>
        </p:sp>
      </p:grpSp>
      <p:pic>
        <p:nvPicPr>
          <p:cNvPr id="61449" name="Picture 9" descr="Cover of unlocking green enterprise"/>
          <p:cNvPicPr>
            <a:picLocks noGrp="1" noChangeAspect="1" noChangeArrowheads="1"/>
          </p:cNvPicPr>
          <p:nvPr>
            <p:ph type="clipArt" sz="half" idx="1"/>
          </p:nvPr>
        </p:nvPicPr>
        <p:blipFill>
          <a:blip r:embed="rId3" cstate="print">
            <a:extLst>
              <a:ext uri="{28A0092B-C50C-407E-A947-70E740481C1C}">
                <a14:useLocalDpi xmlns:a14="http://schemas.microsoft.com/office/drawing/2010/main" xmlns="" val="0"/>
              </a:ext>
            </a:extLst>
          </a:blip>
          <a:srcRect/>
          <a:stretch>
            <a:fillRect/>
          </a:stretch>
        </p:blipFill>
        <p:spPr>
          <a:xfrm>
            <a:off x="6948264" y="3028361"/>
            <a:ext cx="2100263" cy="3808413"/>
          </a:xfrm>
          <a:extLs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2050"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0" y="2454275"/>
            <a:ext cx="8523287" cy="22796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7698543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p:txBody>
          <a:bodyPr/>
          <a:lstStyle/>
          <a:p>
            <a:r>
              <a:rPr lang="cy-GB" dirty="0" smtClean="0"/>
              <a:t>Just transition: a </a:t>
            </a:r>
            <a:r>
              <a:rPr lang="cy-GB" dirty="0"/>
              <a:t>green and fair future</a:t>
            </a:r>
            <a:endParaRPr lang="en-GB" dirty="0"/>
          </a:p>
        </p:txBody>
      </p:sp>
      <p:sp>
        <p:nvSpPr>
          <p:cNvPr id="62468" name="Rectangle 4"/>
          <p:cNvSpPr>
            <a:spLocks noGrp="1" noChangeArrowheads="1"/>
          </p:cNvSpPr>
          <p:nvPr>
            <p:ph type="body" sz="half" idx="2"/>
          </p:nvPr>
        </p:nvSpPr>
        <p:spPr>
          <a:xfrm>
            <a:off x="4114800" y="1981200"/>
            <a:ext cx="4572000" cy="4418013"/>
          </a:xfrm>
        </p:spPr>
        <p:txBody>
          <a:bodyPr/>
          <a:lstStyle/>
          <a:p>
            <a:pPr>
              <a:lnSpc>
                <a:spcPct val="90000"/>
              </a:lnSpc>
              <a:spcBef>
                <a:spcPct val="20000"/>
              </a:spcBef>
              <a:buClr>
                <a:srgbClr val="000000"/>
              </a:buClr>
            </a:pPr>
            <a:r>
              <a:rPr lang="en-GB" sz="2800" dirty="0">
                <a:solidFill>
                  <a:schemeClr val="bg1"/>
                </a:solidFill>
                <a:latin typeface="Trebuchet MS" pitchFamily="34" charset="0"/>
              </a:rPr>
              <a:t>Long term planning framework</a:t>
            </a:r>
          </a:p>
          <a:p>
            <a:pPr>
              <a:lnSpc>
                <a:spcPct val="90000"/>
              </a:lnSpc>
              <a:spcBef>
                <a:spcPct val="20000"/>
              </a:spcBef>
              <a:buClr>
                <a:srgbClr val="000000"/>
              </a:buClr>
            </a:pPr>
            <a:r>
              <a:rPr lang="en-GB" sz="2800" dirty="0">
                <a:solidFill>
                  <a:schemeClr val="bg1"/>
                </a:solidFill>
                <a:latin typeface="Trebuchet MS" pitchFamily="34" charset="0"/>
              </a:rPr>
              <a:t>Education and training</a:t>
            </a:r>
          </a:p>
          <a:p>
            <a:pPr>
              <a:lnSpc>
                <a:spcPct val="90000"/>
              </a:lnSpc>
              <a:spcBef>
                <a:spcPct val="20000"/>
              </a:spcBef>
              <a:buClr>
                <a:srgbClr val="000000"/>
              </a:buClr>
            </a:pPr>
            <a:r>
              <a:rPr lang="en-GB" sz="2800" dirty="0">
                <a:solidFill>
                  <a:schemeClr val="bg1"/>
                </a:solidFill>
                <a:latin typeface="Trebuchet MS" pitchFamily="34" charset="0"/>
              </a:rPr>
              <a:t>Decent jobs</a:t>
            </a:r>
          </a:p>
          <a:p>
            <a:pPr>
              <a:lnSpc>
                <a:spcPct val="90000"/>
              </a:lnSpc>
              <a:spcBef>
                <a:spcPct val="20000"/>
              </a:spcBef>
              <a:buClr>
                <a:srgbClr val="000000"/>
              </a:buClr>
            </a:pPr>
            <a:r>
              <a:rPr lang="en-GB" sz="2800" dirty="0">
                <a:solidFill>
                  <a:schemeClr val="bg1"/>
                </a:solidFill>
                <a:latin typeface="Trebuchet MS" pitchFamily="34" charset="0"/>
              </a:rPr>
              <a:t>Greening the workplace</a:t>
            </a:r>
          </a:p>
          <a:p>
            <a:pPr>
              <a:lnSpc>
                <a:spcPct val="90000"/>
              </a:lnSpc>
              <a:spcBef>
                <a:spcPct val="20000"/>
              </a:spcBef>
              <a:buClr>
                <a:srgbClr val="000000"/>
              </a:buClr>
            </a:pPr>
            <a:r>
              <a:rPr lang="en-GB" sz="2800" dirty="0">
                <a:solidFill>
                  <a:schemeClr val="bg1"/>
                </a:solidFill>
                <a:latin typeface="Trebuchet MS" pitchFamily="34" charset="0"/>
              </a:rPr>
              <a:t>Transition packages for workers</a:t>
            </a:r>
          </a:p>
          <a:p>
            <a:pPr>
              <a:lnSpc>
                <a:spcPct val="90000"/>
              </a:lnSpc>
              <a:spcBef>
                <a:spcPct val="20000"/>
              </a:spcBef>
              <a:buClr>
                <a:srgbClr val="000000"/>
              </a:buClr>
            </a:pPr>
            <a:r>
              <a:rPr lang="en-GB" sz="2800" dirty="0">
                <a:solidFill>
                  <a:schemeClr val="bg1"/>
                </a:solidFill>
                <a:latin typeface="Trebuchet MS" pitchFamily="34" charset="0"/>
              </a:rPr>
              <a:t>Support for communities</a:t>
            </a:r>
          </a:p>
          <a:p>
            <a:pPr>
              <a:lnSpc>
                <a:spcPct val="90000"/>
              </a:lnSpc>
              <a:spcBef>
                <a:spcPct val="20000"/>
              </a:spcBef>
              <a:buClr>
                <a:srgbClr val="000000"/>
              </a:buClr>
            </a:pPr>
            <a:r>
              <a:rPr lang="en-GB" sz="2800" dirty="0">
                <a:solidFill>
                  <a:schemeClr val="bg1"/>
                </a:solidFill>
                <a:latin typeface="Trebuchet MS" pitchFamily="34" charset="0"/>
              </a:rPr>
              <a:t>Funding</a:t>
            </a:r>
          </a:p>
          <a:p>
            <a:pPr>
              <a:lnSpc>
                <a:spcPct val="90000"/>
              </a:lnSpc>
              <a:spcBef>
                <a:spcPct val="20000"/>
              </a:spcBef>
              <a:buClr>
                <a:srgbClr val="000000"/>
              </a:buClr>
            </a:pPr>
            <a:r>
              <a:rPr lang="en-GB" sz="2800" dirty="0">
                <a:solidFill>
                  <a:schemeClr val="bg1"/>
                </a:solidFill>
                <a:latin typeface="Trebuchet MS" pitchFamily="34" charset="0"/>
              </a:rPr>
              <a:t>Monitoring and research</a:t>
            </a:r>
          </a:p>
          <a:p>
            <a:pPr marL="342900" indent="-342900">
              <a:lnSpc>
                <a:spcPct val="90000"/>
              </a:lnSpc>
              <a:spcBef>
                <a:spcPct val="20000"/>
              </a:spcBef>
              <a:buClr>
                <a:srgbClr val="000000"/>
              </a:buClr>
              <a:buFont typeface="Times New Roman" pitchFamily="18" charset="0"/>
              <a:buChar char="•"/>
            </a:pPr>
            <a:endParaRPr lang="en-GB" sz="2800" dirty="0">
              <a:solidFill>
                <a:srgbClr val="000000"/>
              </a:solidFill>
              <a:latin typeface="Times New Roman" pitchFamily="18" charset="0"/>
            </a:endParaRPr>
          </a:p>
        </p:txBody>
      </p:sp>
      <p:sp>
        <p:nvSpPr>
          <p:cNvPr id="62469" name="Rectangle 5"/>
          <p:cNvSpPr>
            <a:spLocks noChangeArrowheads="1"/>
          </p:cNvSpPr>
          <p:nvPr/>
        </p:nvSpPr>
        <p:spPr bwMode="auto">
          <a:xfrm>
            <a:off x="3830638" y="2124075"/>
            <a:ext cx="0" cy="0"/>
          </a:xfrm>
          <a:prstGeom prst="rect">
            <a:avLst/>
          </a:prstGeom>
          <a:noFill/>
          <a:ln>
            <a:noFill/>
          </a:ln>
          <a:effectLst/>
          <a:extLst>
            <a:ext uri="{909E8E84-426E-40DD-AFC4-6F175D3DCCD1}">
              <a14:hiddenFill xmlns:a14="http://schemas.microsoft.com/office/drawing/2010/main" xmlns="">
                <a:solidFill>
                  <a:srgbClr val="00B8FF"/>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spAutoFit/>
          </a:bodyPr>
          <a:lstStyle/>
          <a:p>
            <a:endParaRPr lang="en-GB"/>
          </a:p>
        </p:txBody>
      </p:sp>
      <p:pic>
        <p:nvPicPr>
          <p:cNvPr id="62473" name="Picture 9" descr="Cover of just transition"/>
          <p:cNvPicPr>
            <a:picLocks noGrp="1" noChangeAspect="1" noChangeArrowheads="1"/>
          </p:cNvPicPr>
          <p:nvPr>
            <p:ph type="clipArt" sz="half" idx="1"/>
          </p:nvPr>
        </p:nvPicPr>
        <p:blipFill>
          <a:blip r:embed="rId3" cstate="print">
            <a:extLst>
              <a:ext uri="{28A0092B-C50C-407E-A947-70E740481C1C}">
                <a14:useLocalDpi xmlns:a14="http://schemas.microsoft.com/office/drawing/2010/main" xmlns="" val="0"/>
              </a:ext>
            </a:extLst>
          </a:blip>
          <a:srcRect/>
          <a:stretch>
            <a:fillRect/>
          </a:stretch>
        </p:blipFill>
        <p:spPr>
          <a:xfrm>
            <a:off x="703711" y="2454275"/>
            <a:ext cx="2095500" cy="3808413"/>
          </a:xfrm>
          <a:extLst>
            <a:ext uri="{AF507438-7753-43E0-B8FC-AC1667EBCBE1}">
              <a14:hiddenEffects xmlns:a14="http://schemas.microsoft.com/office/drawing/2010/main" xmlns="">
                <a:effectLst>
                  <a:outerShdw dist="35921" dir="2700000" algn="ctr" rotWithShape="0">
                    <a:srgbClr val="808080"/>
                  </a:outerShdw>
                </a:effectLst>
              </a14:hiddenEffects>
            </a:ext>
          </a:extLst>
        </p:spPr>
      </p:pic>
      <p:pic>
        <p:nvPicPr>
          <p:cNvPr id="1026" name="Picture 2"/>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059832" y="2370138"/>
            <a:ext cx="5816600" cy="40290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32438663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Skills</a:t>
            </a:r>
            <a:endParaRPr lang="en-GB" dirty="0"/>
          </a:p>
        </p:txBody>
      </p:sp>
      <p:sp>
        <p:nvSpPr>
          <p:cNvPr id="3" name="Content Placeholder 2"/>
          <p:cNvSpPr>
            <a:spLocks noGrp="1"/>
          </p:cNvSpPr>
          <p:nvPr>
            <p:ph idx="1"/>
          </p:nvPr>
        </p:nvSpPr>
        <p:spPr>
          <a:xfrm>
            <a:off x="685800" y="1988840"/>
            <a:ext cx="7772400" cy="3810000"/>
          </a:xfrm>
        </p:spPr>
        <p:txBody>
          <a:bodyPr/>
          <a:lstStyle/>
          <a:p>
            <a:pPr lvl="1">
              <a:lnSpc>
                <a:spcPct val="110000"/>
              </a:lnSpc>
              <a:spcBef>
                <a:spcPct val="30000"/>
              </a:spcBef>
            </a:pPr>
            <a:r>
              <a:rPr lang="cy-GB" sz="2200" dirty="0">
                <a:solidFill>
                  <a:srgbClr val="F8F8F8"/>
                </a:solidFill>
              </a:rPr>
              <a:t>STEM </a:t>
            </a:r>
            <a:r>
              <a:rPr lang="cy-GB" sz="2200" dirty="0" smtClean="0">
                <a:solidFill>
                  <a:srgbClr val="F8F8F8"/>
                </a:solidFill>
              </a:rPr>
              <a:t>skills at core of green economy: </a:t>
            </a:r>
            <a:r>
              <a:rPr lang="cy-GB" sz="2200" dirty="0">
                <a:solidFill>
                  <a:srgbClr val="F8F8F8"/>
                </a:solidFill>
              </a:rPr>
              <a:t>in high demand from other sectors of national and global </a:t>
            </a:r>
            <a:r>
              <a:rPr lang="cy-GB" sz="2200" dirty="0" smtClean="0">
                <a:solidFill>
                  <a:srgbClr val="F8F8F8"/>
                </a:solidFill>
              </a:rPr>
              <a:t>economies</a:t>
            </a:r>
          </a:p>
          <a:p>
            <a:pPr lvl="1">
              <a:lnSpc>
                <a:spcPct val="110000"/>
              </a:lnSpc>
              <a:spcBef>
                <a:spcPct val="30000"/>
              </a:spcBef>
            </a:pPr>
            <a:r>
              <a:rPr lang="cy-GB" sz="2200" dirty="0" smtClean="0">
                <a:solidFill>
                  <a:srgbClr val="F8F8F8"/>
                </a:solidFill>
              </a:rPr>
              <a:t>Industry-wide challenges from ageing workforce and under-representation of women and BME groups. </a:t>
            </a:r>
          </a:p>
          <a:p>
            <a:pPr lvl="1">
              <a:lnSpc>
                <a:spcPct val="110000"/>
              </a:lnSpc>
              <a:spcBef>
                <a:spcPct val="30000"/>
              </a:spcBef>
            </a:pPr>
            <a:r>
              <a:rPr lang="en-GB" sz="2200" dirty="0" smtClean="0">
                <a:solidFill>
                  <a:srgbClr val="F8F8F8"/>
                </a:solidFill>
              </a:rPr>
              <a:t>The </a:t>
            </a:r>
            <a:r>
              <a:rPr lang="en-GB" sz="2200" dirty="0">
                <a:solidFill>
                  <a:srgbClr val="F8F8F8"/>
                </a:solidFill>
              </a:rPr>
              <a:t>current demand-led skills delivery framework is ill equipped to anticipate and </a:t>
            </a:r>
            <a:r>
              <a:rPr lang="en-GB" sz="2200" dirty="0" smtClean="0">
                <a:solidFill>
                  <a:srgbClr val="F8F8F8"/>
                </a:solidFill>
              </a:rPr>
              <a:t>respond to importance of sustainability skills</a:t>
            </a:r>
            <a:endParaRPr lang="en-GB" sz="2200" dirty="0">
              <a:solidFill>
                <a:srgbClr val="F8F8F8"/>
              </a:solidFill>
            </a:endParaRPr>
          </a:p>
          <a:p>
            <a:pPr lvl="1">
              <a:lnSpc>
                <a:spcPct val="110000"/>
              </a:lnSpc>
              <a:spcBef>
                <a:spcPct val="30000"/>
              </a:spcBef>
            </a:pPr>
            <a:r>
              <a:rPr lang="en-GB" sz="2200" dirty="0" smtClean="0">
                <a:solidFill>
                  <a:srgbClr val="F8F8F8"/>
                </a:solidFill>
              </a:rPr>
              <a:t>Current </a:t>
            </a:r>
            <a:r>
              <a:rPr lang="en-GB" sz="2200" dirty="0">
                <a:solidFill>
                  <a:srgbClr val="F8F8F8"/>
                </a:solidFill>
              </a:rPr>
              <a:t>skills infrastructure not well suited to reaching and </a:t>
            </a:r>
            <a:r>
              <a:rPr lang="en-GB" sz="2200" dirty="0" err="1">
                <a:solidFill>
                  <a:srgbClr val="F8F8F8"/>
                </a:solidFill>
              </a:rPr>
              <a:t>upskilling</a:t>
            </a:r>
            <a:r>
              <a:rPr lang="en-GB" sz="2200" dirty="0">
                <a:solidFill>
                  <a:srgbClr val="F8F8F8"/>
                </a:solidFill>
              </a:rPr>
              <a:t> those already in </a:t>
            </a:r>
            <a:r>
              <a:rPr lang="en-GB" sz="2200" dirty="0" smtClean="0">
                <a:solidFill>
                  <a:srgbClr val="F8F8F8"/>
                </a:solidFill>
              </a:rPr>
              <a:t>workforce</a:t>
            </a:r>
          </a:p>
          <a:p>
            <a:pPr lvl="1">
              <a:lnSpc>
                <a:spcPct val="110000"/>
              </a:lnSpc>
              <a:spcBef>
                <a:spcPct val="30000"/>
              </a:spcBef>
            </a:pPr>
            <a:r>
              <a:rPr lang="en-GB" sz="2200" dirty="0">
                <a:solidFill>
                  <a:srgbClr val="F8F8F8"/>
                </a:solidFill>
              </a:rPr>
              <a:t>Government does not have sufficient in-house expertise to act as intelligent </a:t>
            </a:r>
            <a:r>
              <a:rPr lang="en-GB" sz="2200" dirty="0" smtClean="0">
                <a:solidFill>
                  <a:srgbClr val="F8F8F8"/>
                </a:solidFill>
              </a:rPr>
              <a:t>customer</a:t>
            </a:r>
          </a:p>
          <a:p>
            <a:pPr lvl="1">
              <a:lnSpc>
                <a:spcPct val="110000"/>
              </a:lnSpc>
              <a:spcBef>
                <a:spcPct val="30000"/>
              </a:spcBef>
            </a:pPr>
            <a:endParaRPr lang="en-GB" sz="1600" dirty="0" smtClean="0">
              <a:solidFill>
                <a:srgbClr val="F8F8F8"/>
              </a:solidFill>
            </a:endParaRPr>
          </a:p>
          <a:p>
            <a:pPr lvl="1">
              <a:lnSpc>
                <a:spcPct val="110000"/>
              </a:lnSpc>
              <a:spcBef>
                <a:spcPct val="30000"/>
              </a:spcBef>
            </a:pPr>
            <a:endParaRPr lang="en-GB" sz="1600" dirty="0">
              <a:solidFill>
                <a:srgbClr val="F8F8F8"/>
              </a:solidFill>
            </a:endParaRPr>
          </a:p>
          <a:p>
            <a:pPr lvl="1">
              <a:lnSpc>
                <a:spcPct val="110000"/>
              </a:lnSpc>
              <a:spcBef>
                <a:spcPct val="30000"/>
              </a:spcBef>
            </a:pPr>
            <a:endParaRPr lang="en-GB" sz="1600" dirty="0" smtClean="0">
              <a:solidFill>
                <a:srgbClr val="F8F8F8"/>
              </a:solidFill>
            </a:endParaRPr>
          </a:p>
          <a:p>
            <a:pPr lvl="1">
              <a:lnSpc>
                <a:spcPct val="110000"/>
              </a:lnSpc>
              <a:spcBef>
                <a:spcPct val="30000"/>
              </a:spcBef>
            </a:pPr>
            <a:endParaRPr lang="en-GB" sz="1600" dirty="0">
              <a:solidFill>
                <a:srgbClr val="F8F8F8"/>
              </a:solidFill>
            </a:endParaRPr>
          </a:p>
          <a:p>
            <a:pPr lvl="1">
              <a:lnSpc>
                <a:spcPct val="110000"/>
              </a:lnSpc>
              <a:spcBef>
                <a:spcPct val="30000"/>
              </a:spcBef>
            </a:pPr>
            <a:endParaRPr lang="cy-GB" sz="1600" dirty="0">
              <a:solidFill>
                <a:srgbClr val="F8F8F8"/>
              </a:solidFill>
            </a:endParaRPr>
          </a:p>
          <a:p>
            <a:endParaRPr lang="en-GB" dirty="0"/>
          </a:p>
        </p:txBody>
      </p:sp>
    </p:spTree>
    <p:extLst>
      <p:ext uri="{BB962C8B-B14F-4D97-AF65-F5344CB8AC3E}">
        <p14:creationId xmlns:p14="http://schemas.microsoft.com/office/powerpoint/2010/main" xmlns="" val="1264471818"/>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p:txBody>
          <a:bodyPr/>
          <a:lstStyle/>
          <a:p>
            <a:r>
              <a:rPr lang="en-GB"/>
              <a:t>Congress policy </a:t>
            </a:r>
          </a:p>
        </p:txBody>
      </p:sp>
      <p:sp>
        <p:nvSpPr>
          <p:cNvPr id="69635" name="Rectangle 3"/>
          <p:cNvSpPr>
            <a:spLocks noGrp="1" noChangeArrowheads="1"/>
          </p:cNvSpPr>
          <p:nvPr>
            <p:ph type="body" idx="1"/>
          </p:nvPr>
        </p:nvSpPr>
        <p:spPr/>
        <p:txBody>
          <a:bodyPr/>
          <a:lstStyle/>
          <a:p>
            <a:pPr lvl="1"/>
            <a:r>
              <a:rPr lang="en-GB" sz="2400" dirty="0"/>
              <a:t>Reforms to support a stable floor price for carbon</a:t>
            </a:r>
          </a:p>
          <a:p>
            <a:pPr lvl="1"/>
            <a:r>
              <a:rPr lang="en-GB" sz="2400" dirty="0"/>
              <a:t>Regulatory framework to encourage investment in staff, skills and infrastructure renewal</a:t>
            </a:r>
          </a:p>
          <a:p>
            <a:pPr lvl="1"/>
            <a:r>
              <a:rPr lang="en-GB" sz="2400" dirty="0"/>
              <a:t>Strategic government support to stimulate innovation and UK supply chains</a:t>
            </a:r>
          </a:p>
          <a:p>
            <a:pPr lvl="1"/>
            <a:r>
              <a:rPr lang="en-GB" sz="2400" dirty="0"/>
              <a:t>A binding global carbon reduction agreement to prevent carbon leakage</a:t>
            </a:r>
          </a:p>
        </p:txBody>
      </p:sp>
    </p:spTree>
    <p:extLst>
      <p:ext uri="{BB962C8B-B14F-4D97-AF65-F5344CB8AC3E}">
        <p14:creationId xmlns:p14="http://schemas.microsoft.com/office/powerpoint/2010/main" xmlns="" val="4193501979"/>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050"/>
          <p:cNvSpPr>
            <a:spLocks noGrp="1" noChangeArrowheads="1"/>
          </p:cNvSpPr>
          <p:nvPr>
            <p:ph type="title"/>
          </p:nvPr>
        </p:nvSpPr>
        <p:spPr/>
        <p:txBody>
          <a:bodyPr/>
          <a:lstStyle/>
          <a:p>
            <a:endParaRPr lang="en-US"/>
          </a:p>
        </p:txBody>
      </p:sp>
      <p:sp>
        <p:nvSpPr>
          <p:cNvPr id="66563" name="Rectangle 2051"/>
          <p:cNvSpPr>
            <a:spLocks noGrp="1" noChangeArrowheads="1"/>
          </p:cNvSpPr>
          <p:nvPr>
            <p:ph type="body" idx="1"/>
          </p:nvPr>
        </p:nvSpPr>
        <p:spPr/>
        <p:txBody>
          <a:bodyPr/>
          <a:lstStyle/>
          <a:p>
            <a:endParaRPr lang="en-US"/>
          </a:p>
        </p:txBody>
      </p:sp>
    </p:spTree>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green economy tuc july 2011">
  <a:themeElements>
    <a:clrScheme name="Office Theme 9">
      <a:dk1>
        <a:srgbClr val="808080"/>
      </a:dk1>
      <a:lt1>
        <a:srgbClr val="F8F8F8"/>
      </a:lt1>
      <a:dk2>
        <a:srgbClr val="5CA1CE"/>
      </a:dk2>
      <a:lt2>
        <a:srgbClr val="234E7A"/>
      </a:lt2>
      <a:accent1>
        <a:srgbClr val="B781AF"/>
      </a:accent1>
      <a:accent2>
        <a:srgbClr val="3333CC"/>
      </a:accent2>
      <a:accent3>
        <a:srgbClr val="B5CDE3"/>
      </a:accent3>
      <a:accent4>
        <a:srgbClr val="D4D4D4"/>
      </a:accent4>
      <a:accent5>
        <a:srgbClr val="D8C1D4"/>
      </a:accent5>
      <a:accent6>
        <a:srgbClr val="2D2DB9"/>
      </a:accent6>
      <a:hlink>
        <a:srgbClr val="CCCCFF"/>
      </a:hlink>
      <a:folHlink>
        <a:srgbClr val="B2B2B2"/>
      </a:folHlink>
    </a:clrScheme>
    <a:fontScheme name="Prospect (Tahoma)">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Office Them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Office Them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Office Them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Office Them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Office Them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Office Them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Office Them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
      <a:clrScheme name="Office Theme 8">
        <a:dk1>
          <a:srgbClr val="808080"/>
        </a:dk1>
        <a:lt1>
          <a:srgbClr val="FFFFFF"/>
        </a:lt1>
        <a:dk2>
          <a:srgbClr val="5CA1CE"/>
        </a:dk2>
        <a:lt2>
          <a:srgbClr val="234E7A"/>
        </a:lt2>
        <a:accent1>
          <a:srgbClr val="B781AF"/>
        </a:accent1>
        <a:accent2>
          <a:srgbClr val="3333CC"/>
        </a:accent2>
        <a:accent3>
          <a:srgbClr val="B5CDE3"/>
        </a:accent3>
        <a:accent4>
          <a:srgbClr val="DADADA"/>
        </a:accent4>
        <a:accent5>
          <a:srgbClr val="D8C1D4"/>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
      <a:clrScheme name="Office Theme 9">
        <a:dk1>
          <a:srgbClr val="808080"/>
        </a:dk1>
        <a:lt1>
          <a:srgbClr val="F8F8F8"/>
        </a:lt1>
        <a:dk2>
          <a:srgbClr val="5CA1CE"/>
        </a:dk2>
        <a:lt2>
          <a:srgbClr val="234E7A"/>
        </a:lt2>
        <a:accent1>
          <a:srgbClr val="B781AF"/>
        </a:accent1>
        <a:accent2>
          <a:srgbClr val="3333CC"/>
        </a:accent2>
        <a:accent3>
          <a:srgbClr val="B5CDE3"/>
        </a:accent3>
        <a:accent4>
          <a:srgbClr val="D4D4D4"/>
        </a:accent4>
        <a:accent5>
          <a:srgbClr val="D8C1D4"/>
        </a:accent5>
        <a:accent6>
          <a:srgbClr val="2D2DB9"/>
        </a:accent6>
        <a:hlink>
          <a:srgbClr val="CCCCFF"/>
        </a:hlink>
        <a:folHlink>
          <a:srgbClr val="B2B2B2"/>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green economy tuc july 2011</Template>
  <TotalTime>0</TotalTime>
  <Words>1106</Words>
  <Application>Microsoft Office PowerPoint</Application>
  <PresentationFormat>On-screen Show (4:3)</PresentationFormat>
  <Paragraphs>81</Paragraphs>
  <Slides>8</Slides>
  <Notes>7</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green economy tuc july 2011</vt:lpstr>
      <vt:lpstr>Green economy: energy, jobs and green economic growth</vt:lpstr>
      <vt:lpstr>What’s at stake</vt:lpstr>
      <vt:lpstr>Labour in government</vt:lpstr>
      <vt:lpstr>Unlocking green enterprise – tackling the recession</vt:lpstr>
      <vt:lpstr>Just transition: a green and fair future</vt:lpstr>
      <vt:lpstr>Skills</vt:lpstr>
      <vt:lpstr>Congress policy </vt:lpstr>
      <vt:lpstr>Slide 8</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Green economy: energy, jobs and green economic growth</dc:title>
  <dc:creator>hendye</dc:creator>
  <cp:lastModifiedBy>hendye</cp:lastModifiedBy>
  <cp:revision>1</cp:revision>
  <cp:lastPrinted>2001-11-26T15:39:18Z</cp:lastPrinted>
  <dcterms:created xsi:type="dcterms:W3CDTF">2011-07-01T11:43:20Z</dcterms:created>
  <dcterms:modified xsi:type="dcterms:W3CDTF">2011-07-01T11:43:59Z</dcterms:modified>
</cp:coreProperties>
</file>