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4" r:id="rId3"/>
  </p:sldMasterIdLst>
  <p:notesMasterIdLst>
    <p:notesMasterId r:id="rId19"/>
  </p:notesMasterIdLst>
  <p:handoutMasterIdLst>
    <p:handoutMasterId r:id="rId20"/>
  </p:handoutMasterIdLst>
  <p:sldIdLst>
    <p:sldId id="261" r:id="rId4"/>
    <p:sldId id="263" r:id="rId5"/>
    <p:sldId id="271" r:id="rId6"/>
    <p:sldId id="268" r:id="rId7"/>
    <p:sldId id="278" r:id="rId8"/>
    <p:sldId id="269" r:id="rId9"/>
    <p:sldId id="280" r:id="rId10"/>
    <p:sldId id="285" r:id="rId11"/>
    <p:sldId id="281" r:id="rId12"/>
    <p:sldId id="282" r:id="rId13"/>
    <p:sldId id="286" r:id="rId14"/>
    <p:sldId id="287" r:id="rId15"/>
    <p:sldId id="288" r:id="rId16"/>
    <p:sldId id="270" r:id="rId17"/>
    <p:sldId id="275" r:id="rId18"/>
  </p:sldIdLst>
  <p:sldSz cx="9144000" cy="5143500" type="screen16x9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FADA9D4-8B32-4809-A928-95325F542D19}">
          <p14:sldIdLst>
            <p14:sldId id="261"/>
            <p14:sldId id="263"/>
            <p14:sldId id="271"/>
            <p14:sldId id="268"/>
            <p14:sldId id="278"/>
            <p14:sldId id="269"/>
            <p14:sldId id="280"/>
            <p14:sldId id="285"/>
            <p14:sldId id="281"/>
            <p14:sldId id="282"/>
            <p14:sldId id="286"/>
            <p14:sldId id="287"/>
            <p14:sldId id="288"/>
            <p14:sldId id="270"/>
            <p14:sldId id="275"/>
          </p14:sldIdLst>
        </p14:section>
        <p14:section name="Untitled Section" id="{6BF8A122-6EAE-4647-AB7D-F080521E7E2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859"/>
    <a:srgbClr val="E8425A"/>
    <a:srgbClr val="F0411E"/>
    <a:srgbClr val="9DC9ED"/>
    <a:srgbClr val="1C6098"/>
    <a:srgbClr val="9FC1EB"/>
    <a:srgbClr val="88D2EC"/>
    <a:srgbClr val="C52C0D"/>
    <a:srgbClr val="3F4B51"/>
    <a:srgbClr val="627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26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8766B-F787-46AC-AAE7-6DD7D175B649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6ECC8-647F-4614-89EB-186AF42179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13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814B6-2CC8-418C-984F-EFF1382A0A1E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B12C3-9FED-4A19-89ED-EAA93EB51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1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272A3E-58AD-4899-9530-236E7E30BE88}" type="datetimeFigureOut">
              <a:rPr lang="en-GB"/>
              <a:pPr>
                <a:defRPr/>
              </a:pPr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6DE3B9-3737-4269-A873-6E18F615E0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294ED7-A238-4859-B36E-CAED70D14A88}" type="datetimeFigureOut">
              <a:rPr lang="en-GB"/>
              <a:pPr>
                <a:defRPr/>
              </a:pPr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1B8DDE-978B-4195-9D16-EF1443B56B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1D0CC4-1113-4423-8888-2D25351E7316}" type="datetimeFigureOut">
              <a:rPr lang="en-GB"/>
              <a:pPr>
                <a:defRPr/>
              </a:pPr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7A8C3F-1CF2-44B5-8659-0156E7386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pic>
        <p:nvPicPr>
          <p:cNvPr id="4" name="Picture 2" descr="C:\Users\Ben\Documents\Design - Web\ignition house\resources\presentation logo white on orange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047875"/>
            <a:ext cx="8185150" cy="101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979864" y="4639867"/>
            <a:ext cx="3175" cy="3643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040188" y="4636294"/>
            <a:ext cx="5008562" cy="3464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7175" indent="-257175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cap="all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Actionable, insightful research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469901" y="912019"/>
            <a:ext cx="339725" cy="201216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9124" y="3115756"/>
            <a:ext cx="7192370" cy="11926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250" b="1">
                <a:solidFill>
                  <a:schemeClr val="bg1"/>
                </a:solidFill>
                <a:latin typeface="Arial Narrow" pitchFamily="34" charset="0"/>
              </a:defRPr>
            </a:lvl1pPr>
            <a:lvl2pPr>
              <a:buNone/>
              <a:defRPr sz="1350" b="1">
                <a:solidFill>
                  <a:schemeClr val="bg1"/>
                </a:solidFill>
                <a:latin typeface="Arial Narrow" pitchFamily="34" charset="0"/>
              </a:defRPr>
            </a:lvl2pPr>
            <a:lvl3pPr>
              <a:buNone/>
              <a:defRPr sz="1200" b="1">
                <a:solidFill>
                  <a:schemeClr val="bg1"/>
                </a:solidFill>
                <a:latin typeface="Arial Narrow" pitchFamily="34" charset="0"/>
              </a:defRPr>
            </a:lvl3pPr>
            <a:lvl4pPr>
              <a:buNone/>
              <a:defRPr sz="1050" b="1">
                <a:solidFill>
                  <a:schemeClr val="bg1"/>
                </a:solidFill>
                <a:latin typeface="Arial Narrow" pitchFamily="34" charset="0"/>
              </a:defRPr>
            </a:lvl4pPr>
            <a:lvl5pPr>
              <a:buNone/>
              <a:defRPr sz="1050" b="1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21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pic>
        <p:nvPicPr>
          <p:cNvPr id="5" name="Picture 2" descr="C:\Users\Ben\Documents\Design - Web\ignition house\resources\presentation logo white on orange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9900"/>
              </a:clrFrom>
              <a:clrTo>
                <a:srgbClr val="FF99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544616"/>
            <a:ext cx="3605212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3979864" y="4639867"/>
            <a:ext cx="3175" cy="3643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040188" y="4636294"/>
            <a:ext cx="5008562" cy="3464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7175" indent="-257175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cap="all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Actionable, insightful research</a:t>
            </a:r>
          </a:p>
        </p:txBody>
      </p:sp>
      <p:sp>
        <p:nvSpPr>
          <p:cNvPr id="8" name="Rectangle 10"/>
          <p:cNvSpPr/>
          <p:nvPr userDrawn="1"/>
        </p:nvSpPr>
        <p:spPr>
          <a:xfrm>
            <a:off x="0" y="386954"/>
            <a:ext cx="9144000" cy="1620440"/>
          </a:xfrm>
          <a:prstGeom prst="rect">
            <a:avLst/>
          </a:prstGeom>
          <a:gradFill>
            <a:gsLst>
              <a:gs pos="0">
                <a:srgbClr val="CBCBCB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0" scaled="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0" y="456010"/>
            <a:ext cx="9144000" cy="148709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23583" y="2313296"/>
            <a:ext cx="7192370" cy="19230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500" b="1">
                <a:solidFill>
                  <a:schemeClr val="bg1"/>
                </a:solidFill>
                <a:latin typeface="Arial Narrow" pitchFamily="34" charset="0"/>
              </a:defRPr>
            </a:lvl1pPr>
            <a:lvl2pPr>
              <a:buNone/>
              <a:defRPr sz="1350" b="1">
                <a:solidFill>
                  <a:schemeClr val="bg1"/>
                </a:solidFill>
                <a:latin typeface="Arial Narrow" pitchFamily="34" charset="0"/>
              </a:defRPr>
            </a:lvl2pPr>
            <a:lvl3pPr>
              <a:buNone/>
              <a:defRPr sz="1200" b="1">
                <a:solidFill>
                  <a:schemeClr val="bg1"/>
                </a:solidFill>
                <a:latin typeface="Arial Narrow" pitchFamily="34" charset="0"/>
              </a:defRPr>
            </a:lvl3pPr>
            <a:lvl4pPr>
              <a:buNone/>
              <a:defRPr sz="1050" b="1">
                <a:solidFill>
                  <a:schemeClr val="bg1"/>
                </a:solidFill>
                <a:latin typeface="Arial Narrow" pitchFamily="34" charset="0"/>
              </a:defRPr>
            </a:lvl4pPr>
            <a:lvl5pPr>
              <a:buNone/>
              <a:defRPr sz="1050" b="1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Rectangle 2"/>
          <p:cNvSpPr>
            <a:spLocks noGrp="1"/>
          </p:cNvSpPr>
          <p:nvPr>
            <p:ph type="ctrTitle"/>
          </p:nvPr>
        </p:nvSpPr>
        <p:spPr>
          <a:xfrm>
            <a:off x="200025" y="614144"/>
            <a:ext cx="8657373" cy="1197591"/>
          </a:xfrm>
          <a:prstGeom prst="rect">
            <a:avLst/>
          </a:prstGeom>
          <a:noFill/>
        </p:spPr>
        <p:txBody>
          <a:bodyPr vert="horz" anchor="ctr" anchorCtr="0">
            <a:normAutofit/>
          </a:bodyPr>
          <a:lstStyle>
            <a:lvl1pPr algn="l">
              <a:defRPr sz="1950" b="0" cap="all" spc="113" baseline="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0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382191"/>
            <a:ext cx="9144000" cy="1013222"/>
          </a:xfrm>
          <a:prstGeom prst="rect">
            <a:avLst/>
          </a:prstGeom>
          <a:gradFill>
            <a:gsLst>
              <a:gs pos="0">
                <a:srgbClr val="CBCBCB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0" scaled="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/>
          <p:nvPr userDrawn="1"/>
        </p:nvSpPr>
        <p:spPr>
          <a:xfrm>
            <a:off x="0" y="427435"/>
            <a:ext cx="9144000" cy="935831"/>
          </a:xfrm>
          <a:prstGeom prst="rect">
            <a:avLst/>
          </a:prstGeom>
          <a:gradFill flip="none" rotWithShape="1">
            <a:gsLst>
              <a:gs pos="0">
                <a:srgbClr val="F5870F">
                  <a:shade val="30000"/>
                  <a:satMod val="115000"/>
                </a:srgbClr>
              </a:gs>
              <a:gs pos="50000">
                <a:srgbClr val="F5870F">
                  <a:shade val="67500"/>
                  <a:satMod val="115000"/>
                </a:srgbClr>
              </a:gs>
              <a:gs pos="100000">
                <a:srgbClr val="F5870F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1453487"/>
            <a:ext cx="8666328" cy="3141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lvl1pPr>
            <a:lvl2pPr marL="685800" indent="-3429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5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lvl2pPr>
            <a:lvl3pPr marL="942975" indent="-257175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35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lvl3pPr>
            <a:lvl4pPr marL="1285875" indent="-257175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2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lvl4pPr>
            <a:lvl5pPr marL="1628775" indent="-257175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12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43" y="696048"/>
            <a:ext cx="8768693" cy="4900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462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00063"/>
          </a:xfrm>
          <a:prstGeom prst="rect">
            <a:avLst/>
          </a:prstGeom>
          <a:gradFill>
            <a:gsLst>
              <a:gs pos="0">
                <a:srgbClr val="CBCBCB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0" scaled="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0957"/>
            <a:ext cx="9144000" cy="436960"/>
          </a:xfrm>
          <a:prstGeom prst="rect">
            <a:avLst/>
          </a:prstGeom>
          <a:gradFill flip="none" rotWithShape="1">
            <a:gsLst>
              <a:gs pos="0">
                <a:srgbClr val="F5870F">
                  <a:shade val="30000"/>
                  <a:satMod val="115000"/>
                </a:srgbClr>
              </a:gs>
              <a:gs pos="50000">
                <a:srgbClr val="F5870F">
                  <a:shade val="67500"/>
                  <a:satMod val="115000"/>
                </a:srgbClr>
              </a:gs>
              <a:gs pos="100000">
                <a:srgbClr val="F5870F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583441"/>
            <a:ext cx="8666328" cy="401118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6">
                  <a:lumMod val="75000"/>
                </a:schemeClr>
              </a:buClr>
              <a:defRPr sz="1500">
                <a:solidFill>
                  <a:srgbClr val="002060"/>
                </a:solidFill>
                <a:latin typeface="Arial Narrow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 sz="1350">
                <a:solidFill>
                  <a:srgbClr val="002060"/>
                </a:solidFill>
                <a:latin typeface="Arial Narrow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1200">
                <a:solidFill>
                  <a:srgbClr val="002060"/>
                </a:solidFill>
                <a:latin typeface="Arial Narrow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defRPr sz="1050">
                <a:solidFill>
                  <a:srgbClr val="002060"/>
                </a:solidFill>
                <a:latin typeface="Arial Narrow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sz="1200">
                <a:solidFill>
                  <a:srgbClr val="00206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943" y="0"/>
            <a:ext cx="8768693" cy="49005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168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00063"/>
          </a:xfrm>
          <a:prstGeom prst="rect">
            <a:avLst/>
          </a:prstGeom>
          <a:gradFill>
            <a:gsLst>
              <a:gs pos="0">
                <a:srgbClr val="CBCBCB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0" scaled="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0957"/>
            <a:ext cx="9144000" cy="436960"/>
          </a:xfrm>
          <a:prstGeom prst="rect">
            <a:avLst/>
          </a:prstGeom>
          <a:gradFill flip="none" rotWithShape="1">
            <a:gsLst>
              <a:gs pos="0">
                <a:srgbClr val="F5870F">
                  <a:shade val="30000"/>
                  <a:satMod val="115000"/>
                </a:srgbClr>
              </a:gs>
              <a:gs pos="50000">
                <a:srgbClr val="F5870F">
                  <a:shade val="67500"/>
                  <a:satMod val="115000"/>
                </a:srgbClr>
              </a:gs>
              <a:gs pos="100000">
                <a:srgbClr val="F5870F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583441"/>
            <a:ext cx="8666328" cy="401118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6">
                  <a:lumMod val="75000"/>
                </a:schemeClr>
              </a:buClr>
              <a:defRPr sz="1500">
                <a:solidFill>
                  <a:srgbClr val="002060"/>
                </a:solidFill>
                <a:latin typeface="Arial Narrow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 sz="1350">
                <a:solidFill>
                  <a:srgbClr val="002060"/>
                </a:solidFill>
                <a:latin typeface="Arial Narrow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1200">
                <a:solidFill>
                  <a:srgbClr val="002060"/>
                </a:solidFill>
                <a:latin typeface="Arial Narrow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defRPr sz="1050">
                <a:solidFill>
                  <a:srgbClr val="002060"/>
                </a:solidFill>
                <a:latin typeface="Arial Narrow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sz="1200">
                <a:solidFill>
                  <a:srgbClr val="00206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943" y="0"/>
            <a:ext cx="8768693" cy="49005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600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00063"/>
          </a:xfrm>
          <a:prstGeom prst="rect">
            <a:avLst/>
          </a:prstGeom>
          <a:gradFill>
            <a:gsLst>
              <a:gs pos="0">
                <a:srgbClr val="CBCBCB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0" scaled="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0957"/>
            <a:ext cx="9144000" cy="436960"/>
          </a:xfrm>
          <a:prstGeom prst="rect">
            <a:avLst/>
          </a:prstGeom>
          <a:gradFill flip="none" rotWithShape="1">
            <a:gsLst>
              <a:gs pos="0">
                <a:srgbClr val="F5870F">
                  <a:shade val="30000"/>
                  <a:satMod val="115000"/>
                </a:srgbClr>
              </a:gs>
              <a:gs pos="50000">
                <a:srgbClr val="F5870F">
                  <a:shade val="67500"/>
                  <a:satMod val="115000"/>
                </a:srgbClr>
              </a:gs>
              <a:gs pos="100000">
                <a:srgbClr val="F5870F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232012" y="573207"/>
            <a:ext cx="4277436" cy="4021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GB" sz="1350" kern="120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73207"/>
            <a:ext cx="4263788" cy="4021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GB" sz="1350" kern="120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6943" y="0"/>
            <a:ext cx="8768693" cy="49005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4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ow layout for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00063"/>
          </a:xfrm>
          <a:prstGeom prst="rect">
            <a:avLst/>
          </a:prstGeom>
          <a:gradFill>
            <a:gsLst>
              <a:gs pos="0">
                <a:srgbClr val="CBCBCB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0" scaled="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0957"/>
            <a:ext cx="9144000" cy="436960"/>
          </a:xfrm>
          <a:prstGeom prst="rect">
            <a:avLst/>
          </a:prstGeom>
          <a:gradFill flip="none" rotWithShape="1">
            <a:gsLst>
              <a:gs pos="0">
                <a:srgbClr val="F5870F">
                  <a:shade val="30000"/>
                  <a:satMod val="115000"/>
                </a:srgbClr>
              </a:gs>
              <a:gs pos="50000">
                <a:srgbClr val="F5870F">
                  <a:shade val="67500"/>
                  <a:satMod val="115000"/>
                </a:srgbClr>
              </a:gs>
              <a:gs pos="100000">
                <a:srgbClr val="F5870F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583441"/>
            <a:ext cx="8666328" cy="1883391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6">
                  <a:lumMod val="75000"/>
                </a:schemeClr>
              </a:buClr>
              <a:defRPr sz="1500">
                <a:solidFill>
                  <a:srgbClr val="002060"/>
                </a:solidFill>
                <a:latin typeface="Arial Narrow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 sz="1350">
                <a:solidFill>
                  <a:srgbClr val="002060"/>
                </a:solidFill>
                <a:latin typeface="Arial Narrow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1200">
                <a:solidFill>
                  <a:srgbClr val="002060"/>
                </a:solidFill>
                <a:latin typeface="Arial Narrow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defRPr sz="1050">
                <a:solidFill>
                  <a:srgbClr val="002060"/>
                </a:solidFill>
                <a:latin typeface="Arial Narrow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sz="1200">
                <a:solidFill>
                  <a:srgbClr val="00206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43" y="0"/>
            <a:ext cx="8768693" cy="49005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20638" y="2560661"/>
            <a:ext cx="8666328" cy="202498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accent6">
                  <a:lumMod val="75000"/>
                </a:schemeClr>
              </a:buClr>
              <a:defRPr sz="1500">
                <a:solidFill>
                  <a:srgbClr val="002060"/>
                </a:solidFill>
                <a:latin typeface="Arial Narrow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defRPr sz="1350">
                <a:solidFill>
                  <a:srgbClr val="002060"/>
                </a:solidFill>
                <a:latin typeface="Arial Narrow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defRPr sz="1200">
                <a:solidFill>
                  <a:srgbClr val="002060"/>
                </a:solidFill>
                <a:latin typeface="Arial Narrow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defRPr sz="1050">
                <a:solidFill>
                  <a:srgbClr val="002060"/>
                </a:solidFill>
                <a:latin typeface="Arial Narrow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defRPr sz="1200">
                <a:solidFill>
                  <a:srgbClr val="002060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90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ubje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00063"/>
          </a:xfrm>
          <a:prstGeom prst="rect">
            <a:avLst/>
          </a:prstGeom>
          <a:gradFill>
            <a:gsLst>
              <a:gs pos="0">
                <a:srgbClr val="CBCBCB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0" scaled="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0957"/>
            <a:ext cx="9144000" cy="436960"/>
          </a:xfrm>
          <a:prstGeom prst="rect">
            <a:avLst/>
          </a:prstGeom>
          <a:gradFill flip="none" rotWithShape="1">
            <a:gsLst>
              <a:gs pos="0">
                <a:srgbClr val="F5870F">
                  <a:shade val="30000"/>
                  <a:satMod val="115000"/>
                </a:srgbClr>
              </a:gs>
              <a:gs pos="50000">
                <a:srgbClr val="F5870F">
                  <a:shade val="67500"/>
                  <a:satMod val="115000"/>
                </a:srgbClr>
              </a:gs>
              <a:gs pos="100000">
                <a:srgbClr val="F5870F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sz="half" idx="11"/>
          </p:nvPr>
        </p:nvSpPr>
        <p:spPr>
          <a:xfrm>
            <a:off x="232012" y="573207"/>
            <a:ext cx="8093122" cy="20676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GB" sz="1350" kern="120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818866" y="2190466"/>
            <a:ext cx="8093122" cy="24041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GB" sz="1350" kern="120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56943" y="0"/>
            <a:ext cx="8768693" cy="49005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93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819F9F-87CE-479F-AD53-2A155ED4827E}" type="datetimeFigureOut">
              <a:rPr lang="en-GB"/>
              <a:pPr>
                <a:defRPr/>
              </a:pPr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40D951-BD1C-4EEE-B9EE-004A327500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with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00063"/>
          </a:xfrm>
          <a:prstGeom prst="rect">
            <a:avLst/>
          </a:prstGeom>
          <a:gradFill>
            <a:gsLst>
              <a:gs pos="0">
                <a:srgbClr val="CBCBCB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0" scaled="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0957"/>
            <a:ext cx="9144000" cy="436960"/>
          </a:xfrm>
          <a:prstGeom prst="rect">
            <a:avLst/>
          </a:prstGeom>
          <a:gradFill flip="none" rotWithShape="1">
            <a:gsLst>
              <a:gs pos="0">
                <a:srgbClr val="F5870F">
                  <a:shade val="30000"/>
                  <a:satMod val="115000"/>
                </a:srgbClr>
              </a:gs>
              <a:gs pos="50000">
                <a:srgbClr val="F5870F">
                  <a:shade val="67500"/>
                  <a:satMod val="115000"/>
                </a:srgbClr>
              </a:gs>
              <a:gs pos="100000">
                <a:srgbClr val="F5870F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sz="half" idx="11"/>
          </p:nvPr>
        </p:nvSpPr>
        <p:spPr>
          <a:xfrm>
            <a:off x="232012" y="573207"/>
            <a:ext cx="4277436" cy="4021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GB" sz="1350" kern="120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73207"/>
            <a:ext cx="4263788" cy="40214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US" sz="1350" kern="120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defTabSz="6858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defRPr lang="en-GB" sz="1350" kern="120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56943" y="0"/>
            <a:ext cx="8768693" cy="49005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073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00063"/>
          </a:xfrm>
          <a:prstGeom prst="rect">
            <a:avLst/>
          </a:prstGeom>
          <a:gradFill>
            <a:gsLst>
              <a:gs pos="0">
                <a:srgbClr val="CBCBCB"/>
              </a:gs>
              <a:gs pos="63000">
                <a:srgbClr val="FFFFFF"/>
              </a:gs>
              <a:gs pos="82001">
                <a:srgbClr val="777777"/>
              </a:gs>
              <a:gs pos="100000">
                <a:srgbClr val="EAEAEA"/>
              </a:gs>
            </a:gsLst>
            <a:lin ang="0" scaled="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0957"/>
            <a:ext cx="9144000" cy="436960"/>
          </a:xfrm>
          <a:prstGeom prst="rect">
            <a:avLst/>
          </a:prstGeom>
          <a:gradFill flip="none" rotWithShape="1">
            <a:gsLst>
              <a:gs pos="0">
                <a:srgbClr val="F5870F">
                  <a:shade val="30000"/>
                  <a:satMod val="115000"/>
                </a:srgbClr>
              </a:gs>
              <a:gs pos="50000">
                <a:srgbClr val="F5870F">
                  <a:shade val="67500"/>
                  <a:satMod val="115000"/>
                </a:srgbClr>
              </a:gs>
              <a:gs pos="100000">
                <a:srgbClr val="F5870F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0725" y="572691"/>
            <a:ext cx="26988" cy="43505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943" y="0"/>
            <a:ext cx="8768693" cy="49005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232012" y="573207"/>
            <a:ext cx="4230806" cy="4350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6858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defRPr lang="en-US" sz="15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6858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defRPr lang="en-US" sz="15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defTabSz="6858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defRPr lang="en-US" sz="15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defTabSz="6858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defRPr lang="en-US" sz="1500" b="1" kern="120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defTabSz="6858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defRPr lang="en-GB" sz="15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65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491630"/>
            <a:ext cx="6858000" cy="1140842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42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58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rgbClr val="99336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819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1" y="4767263"/>
            <a:ext cx="5433483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89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617401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0238" y="4767263"/>
            <a:ext cx="5431482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1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3058" y="4755753"/>
            <a:ext cx="5431482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7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5576" y="4767262"/>
            <a:ext cx="5431482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42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059582"/>
            <a:ext cx="4629150" cy="33362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6097" y="4767660"/>
            <a:ext cx="5431482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8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716B00-F4C4-40D3-BB21-E6C9A334D236}" type="datetimeFigureOut">
              <a:rPr lang="en-GB"/>
              <a:pPr>
                <a:defRPr/>
              </a:pPr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C54540-42A9-4E7B-BACF-08E93F0797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67594"/>
            <a:ext cx="4629150" cy="322819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0238" y="4767262"/>
            <a:ext cx="5431482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85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57341"/>
            <a:ext cx="5431482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60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1113588"/>
            <a:ext cx="1971675" cy="35191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626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042" y="4759326"/>
            <a:ext cx="5431482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890D-6657-4725-9586-DF18C75339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71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DD0974-F541-436F-80D5-006AA123C42D}" type="datetimeFigureOut">
              <a:rPr lang="en-GB"/>
              <a:pPr>
                <a:defRPr/>
              </a:pPr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B60349-05C5-41C6-A3C6-517AA4259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FF979A1-85FB-4E03-98A4-E563AF703DF3}" type="datetimeFigureOut">
              <a:rPr lang="en-GB"/>
              <a:pPr>
                <a:defRPr/>
              </a:pPr>
              <a:t>07/02/2017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2466718-A6D6-4E65-9EA6-B7740DB85B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8913E24-EA75-422A-9744-7019B4EB23C2}" type="datetimeFigureOut">
              <a:rPr lang="en-GB"/>
              <a:pPr>
                <a:defRPr/>
              </a:pPr>
              <a:t>07/02/2017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10FEB-A956-43DA-967D-5BF1BA9C20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02065D-3517-4DFE-BE21-322B195E969E}" type="datetimeFigureOut">
              <a:rPr lang="en-GB"/>
              <a:pPr>
                <a:defRPr/>
              </a:pPr>
              <a:t>07/02/2017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A71F5D-9EA6-4686-B41A-6D5B28E89A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695D06-A71B-4B77-A601-4104C7F9E353}" type="datetimeFigureOut">
              <a:rPr lang="en-GB"/>
              <a:pPr>
                <a:defRPr/>
              </a:pPr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ABBBB6-316F-48D6-A8A2-3315290499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1DFBB2-E8FF-41D4-B48A-9139B2631643}" type="datetimeFigureOut">
              <a:rPr lang="en-GB"/>
              <a:pPr>
                <a:defRPr/>
              </a:pPr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CF3CB2-435B-4E2E-AFDB-51E437350B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W:\CCD\print%20jobs%202017\ESAD\Pensions%20Conference%202017%20-%20TS\Artwork\JPEGs\Pensions_Conference_2017_PowerPoint_16x9_AW2.jp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1"/>
          <p:cNvSpPr>
            <a:spLocks noChangeShapeType="1"/>
          </p:cNvSpPr>
          <p:nvPr/>
        </p:nvSpPr>
        <p:spPr bwMode="auto">
          <a:xfrm flipH="1">
            <a:off x="0" y="4682729"/>
            <a:ext cx="914400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5" t="25716" r="54465" b="68571"/>
          <a:stretch>
            <a:fillRect/>
          </a:stretch>
        </p:blipFill>
        <p:spPr bwMode="auto">
          <a:xfrm>
            <a:off x="173039" y="4757738"/>
            <a:ext cx="1920875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79639" y="4805363"/>
            <a:ext cx="6759575" cy="3274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en-US" sz="1050" smtClean="0">
                <a:solidFill>
                  <a:srgbClr val="7F7F7F"/>
                </a:solidFill>
                <a:latin typeface="Arial Narrow" pitchFamily="34" charset="0"/>
              </a:rPr>
              <a:t>INSIGHTFUL, ACTIONABLE RESEARCH 		 WWW.IGNITIONHOUSE.COM</a:t>
            </a:r>
            <a:endParaRPr lang="en-GB" altLang="en-US" sz="105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 rot="5400000" flipH="1" flipV="1">
            <a:off x="2026841" y="4922045"/>
            <a:ext cx="273844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21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3422"/>
            <a:ext cx="617559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3568" y="4767263"/>
            <a:ext cx="54314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993366"/>
                </a:solidFill>
                <a:latin typeface="Book Antiqua" panose="0204060205030503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993366"/>
                </a:solidFill>
                <a:latin typeface="Book Antiqua" panose="0204060205030503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5A9890D-6657-4725-9586-DF18C753392D}" type="slidenum">
              <a:rPr lang="en-GB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41480"/>
            <a:ext cx="1930050" cy="8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3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GB" sz="3600" b="1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210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lang="en-US" sz="180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lang="en-US" sz="1800" b="0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3600" b="1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GB" sz="3600" b="1" kern="1200" dirty="0" smtClean="0">
          <a:solidFill>
            <a:srgbClr val="993366"/>
          </a:solidFill>
          <a:latin typeface="Book Antiqua" panose="02040602050305030304" pitchFamily="18" charset="0"/>
          <a:ea typeface="+mj-ea"/>
          <a:cs typeface="+mj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W:\CCD\print%20jobs%202017\ESAD\Pensions%20Conference%202017%20-%20TS\Artwork\JPEGs\Pensions_Conference_2017_PowerPoint_16x9_AW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32048" y="555526"/>
            <a:ext cx="7772400" cy="1129668"/>
          </a:xfr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4400"/>
              </a:lnSpc>
            </a:pPr>
            <a:r>
              <a:rPr lang="en-GB" sz="4200" b="1" i="1" dirty="0" smtClean="0">
                <a:solidFill>
                  <a:schemeClr val="bg1"/>
                </a:solidFill>
              </a:rPr>
              <a:t>Long run or run-off? What is the future for DB pensions? </a:t>
            </a:r>
            <a:endParaRPr lang="en-GB" sz="4200" b="1" i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2048" y="1923678"/>
            <a:ext cx="7772400" cy="179536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28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Hilary Salt, Actuarial Director, </a:t>
            </a:r>
            <a:r>
              <a:rPr lang="en-GB" sz="2400" i="1" dirty="0">
                <a:solidFill>
                  <a:schemeClr val="bg1"/>
                </a:solidFill>
              </a:rPr>
              <a:t>F</a:t>
            </a:r>
            <a:r>
              <a:rPr lang="en-GB" sz="2400" i="1" dirty="0" smtClean="0">
                <a:solidFill>
                  <a:schemeClr val="bg1"/>
                </a:solidFill>
              </a:rPr>
              <a:t>irst Actuarial</a:t>
            </a:r>
            <a:r>
              <a:rPr lang="en-GB" sz="2400" i="1" dirty="0">
                <a:solidFill>
                  <a:schemeClr val="bg1"/>
                </a:solidFill>
              </a:rPr>
              <a:t/>
            </a:r>
            <a:br>
              <a:rPr lang="en-GB" sz="2400" i="1" dirty="0">
                <a:solidFill>
                  <a:schemeClr val="bg1"/>
                </a:solidFill>
              </a:rPr>
            </a:br>
            <a:r>
              <a:rPr lang="en-GB" sz="2400" b="1" dirty="0" smtClean="0">
                <a:solidFill>
                  <a:schemeClr val="bg1"/>
                </a:solidFill>
              </a:rPr>
              <a:t>Graham Vidler, Director of External Affairs, </a:t>
            </a:r>
            <a:r>
              <a:rPr lang="en-GB" sz="2400" i="1" dirty="0" smtClean="0">
                <a:solidFill>
                  <a:schemeClr val="bg1"/>
                </a:solidFill>
              </a:rPr>
              <a:t>PLSA </a:t>
            </a:r>
          </a:p>
          <a:p>
            <a:pPr algn="l">
              <a:lnSpc>
                <a:spcPts val="28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Naomi Cooke, Assistant General Secretary, </a:t>
            </a:r>
            <a:r>
              <a:rPr lang="en-GB" sz="2400" i="1" dirty="0" smtClean="0">
                <a:solidFill>
                  <a:schemeClr val="bg1"/>
                </a:solidFill>
              </a:rPr>
              <a:t>FDA </a:t>
            </a:r>
          </a:p>
          <a:p>
            <a:pPr algn="l">
              <a:lnSpc>
                <a:spcPts val="28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Leon Kamhi, Head of Responsibility, </a:t>
            </a:r>
            <a:r>
              <a:rPr lang="en-GB" sz="2400" i="1" dirty="0">
                <a:solidFill>
                  <a:schemeClr val="bg1"/>
                </a:solidFill>
              </a:rPr>
              <a:t>H</a:t>
            </a:r>
            <a:r>
              <a:rPr lang="en-GB" sz="2400" i="1" dirty="0" smtClean="0">
                <a:solidFill>
                  <a:schemeClr val="bg1"/>
                </a:solidFill>
              </a:rPr>
              <a:t>ermes Investment Management</a:t>
            </a:r>
            <a:endParaRPr lang="en-GB" sz="2400" i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2048" y="3924225"/>
            <a:ext cx="777240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GB" sz="2000" i="1" dirty="0"/>
              <a:t>C</a:t>
            </a:r>
            <a:r>
              <a:rPr lang="en-GB" sz="2000" i="1" dirty="0" smtClean="0"/>
              <a:t>haired by Baroness Jeannie Drake, Labour peer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9299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32048" y="555526"/>
            <a:ext cx="7772400" cy="830997"/>
          </a:xfrm>
        </p:spPr>
        <p:txBody>
          <a:bodyPr lIns="0" tIns="0" rIns="0" bIns="0" anchor="t">
            <a:spAutoFit/>
          </a:bodyPr>
          <a:lstStyle/>
          <a:p>
            <a:pPr algn="l"/>
            <a:r>
              <a:rPr lang="en-GB" sz="5400" b="1" smtClean="0">
                <a:solidFill>
                  <a:schemeClr val="bg1"/>
                </a:solidFill>
              </a:rPr>
              <a:t>Refreshments</a:t>
            </a:r>
            <a:endParaRPr lang="en-GB" sz="30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32048" y="555526"/>
            <a:ext cx="7772400" cy="2800767"/>
          </a:xfrm>
        </p:spPr>
        <p:txBody>
          <a:bodyPr lIns="0" tIns="0" rIns="0" bIns="0" anchor="t">
            <a:spAutoFit/>
          </a:bodyPr>
          <a:lstStyle/>
          <a:p>
            <a:pPr algn="l"/>
            <a:r>
              <a:rPr lang="en-GB" sz="3200" b="1" i="1" dirty="0" smtClean="0"/>
              <a:t>Keynote speech: Where now for the State Pension?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5400" b="1" dirty="0" smtClean="0">
                <a:solidFill>
                  <a:schemeClr val="bg1"/>
                </a:solidFill>
              </a:rPr>
              <a:t>Sofia </a:t>
            </a:r>
            <a:r>
              <a:rPr lang="en-GB" sz="5400" b="1" dirty="0" err="1" smtClean="0">
                <a:solidFill>
                  <a:schemeClr val="bg1"/>
                </a:solidFill>
              </a:rPr>
              <a:t>Stayte</a:t>
            </a:r>
            <a:r>
              <a:rPr lang="en-GB" sz="5400" b="1" dirty="0" smtClean="0">
                <a:solidFill>
                  <a:schemeClr val="bg1"/>
                </a:solidFill>
              </a:rPr>
              <a:t/>
            </a:r>
            <a:br>
              <a:rPr lang="en-GB" sz="5400" b="1" dirty="0" smtClean="0">
                <a:solidFill>
                  <a:schemeClr val="bg1"/>
                </a:solidFill>
              </a:rPr>
            </a:br>
            <a:r>
              <a:rPr lang="en-GB" sz="3200" i="1" dirty="0" smtClean="0">
                <a:solidFill>
                  <a:schemeClr val="bg1"/>
                </a:solidFill>
              </a:rPr>
              <a:t>Head of the Independent State Pension Age Review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2048" y="3328291"/>
            <a:ext cx="7772400" cy="107721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GB" sz="2000" i="1" dirty="0" smtClean="0"/>
              <a:t>Followed by discussion with Christopher Brooks, Senior Policy Manager, Age UK and Ged Nichols, General Secretary, Accord</a:t>
            </a:r>
          </a:p>
          <a:p>
            <a:pPr algn="l">
              <a:spcAft>
                <a:spcPts val="1200"/>
              </a:spcAft>
            </a:pPr>
            <a:r>
              <a:rPr lang="en-GB" sz="2000" i="1" dirty="0" smtClean="0"/>
              <a:t>Chaired by Kate Bell, </a:t>
            </a:r>
            <a:r>
              <a:rPr lang="en-GB" sz="2000" i="1" dirty="0"/>
              <a:t>Head of Economic and Social </a:t>
            </a:r>
            <a:r>
              <a:rPr lang="en-GB" sz="2000" i="1" dirty="0" smtClean="0"/>
              <a:t>Affairs, TUC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599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32048" y="555526"/>
            <a:ext cx="7772400" cy="2616101"/>
          </a:xfrm>
        </p:spPr>
        <p:txBody>
          <a:bodyPr lIns="0" tIns="0" rIns="0" bIns="0" anchor="t">
            <a:spAutoFit/>
          </a:bodyPr>
          <a:lstStyle/>
          <a:p>
            <a:pPr algn="l"/>
            <a:r>
              <a:rPr lang="en-GB" sz="3200" b="1" i="1" dirty="0"/>
              <a:t>Keynote </a:t>
            </a:r>
            <a:r>
              <a:rPr lang="en-GB" sz="3200" b="1" i="1" dirty="0" smtClean="0"/>
              <a:t>speech: Asset management and transparency</a:t>
            </a: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5400" b="1" dirty="0" smtClean="0">
                <a:solidFill>
                  <a:schemeClr val="bg1"/>
                </a:solidFill>
              </a:rPr>
              <a:t>John Kay</a:t>
            </a:r>
            <a:br>
              <a:rPr lang="en-GB" sz="5400" b="1" dirty="0" smtClean="0">
                <a:solidFill>
                  <a:schemeClr val="bg1"/>
                </a:solidFill>
              </a:rPr>
            </a:br>
            <a:r>
              <a:rPr lang="en-GB" sz="3200" i="1" dirty="0">
                <a:solidFill>
                  <a:schemeClr val="bg1"/>
                </a:solidFill>
              </a:rPr>
              <a:t>E</a:t>
            </a:r>
            <a:r>
              <a:rPr lang="en-GB" sz="3200" i="1" dirty="0" smtClean="0">
                <a:solidFill>
                  <a:schemeClr val="bg1"/>
                </a:solidFill>
              </a:rPr>
              <a:t>conomist and writer </a:t>
            </a:r>
            <a:br>
              <a:rPr lang="en-GB" sz="3200" i="1" dirty="0" smtClean="0">
                <a:solidFill>
                  <a:schemeClr val="bg1"/>
                </a:solidFill>
              </a:rPr>
            </a:br>
            <a:endParaRPr lang="en-GB" sz="2000" b="1" i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3003798"/>
            <a:ext cx="7772400" cy="153888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GB" sz="2000" i="1" dirty="0" smtClean="0"/>
              <a:t>Response from Jonathan </a:t>
            </a:r>
            <a:r>
              <a:rPr lang="en-GB" sz="2000" i="1" dirty="0" err="1" smtClean="0"/>
              <a:t>Lipkin</a:t>
            </a:r>
            <a:r>
              <a:rPr lang="en-GB" sz="2000" i="1" dirty="0" smtClean="0"/>
              <a:t>, Director of Public Policy, Investment Association</a:t>
            </a:r>
          </a:p>
          <a:p>
            <a:pPr algn="l">
              <a:spcAft>
                <a:spcPts val="1200"/>
              </a:spcAft>
            </a:pPr>
            <a:r>
              <a:rPr lang="en-GB" sz="2000" i="1" dirty="0" smtClean="0"/>
              <a:t>Chaired </a:t>
            </a:r>
            <a:r>
              <a:rPr lang="en-GB" sz="2000" i="1" dirty="0"/>
              <a:t>by Kate Bell, Head of Economic and Social Affairs, TUC</a:t>
            </a:r>
          </a:p>
          <a:p>
            <a:pPr algn="l">
              <a:spcAft>
                <a:spcPts val="1200"/>
              </a:spcAft>
            </a:pPr>
            <a:endParaRPr lang="en-GB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3209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32048" y="555526"/>
            <a:ext cx="7772400" cy="2308324"/>
          </a:xfrm>
        </p:spPr>
        <p:txBody>
          <a:bodyPr lIns="0" tIns="0" rIns="0" bIns="0" anchor="t">
            <a:spAutoFit/>
          </a:bodyPr>
          <a:lstStyle/>
          <a:p>
            <a:pPr algn="l"/>
            <a:r>
              <a:rPr lang="en-GB" sz="3200" b="1" i="1" dirty="0"/>
              <a:t>Keynote </a:t>
            </a:r>
            <a:r>
              <a:rPr lang="en-GB" sz="3200" b="1" i="1" dirty="0" smtClean="0"/>
              <a:t>speech</a:t>
            </a: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5400" b="1" dirty="0">
                <a:solidFill>
                  <a:schemeClr val="bg1"/>
                </a:solidFill>
              </a:rPr>
              <a:t>Debbie Abrahams MP</a:t>
            </a:r>
            <a:r>
              <a:rPr lang="en-GB" sz="5400" b="1" dirty="0" smtClean="0">
                <a:solidFill>
                  <a:schemeClr val="bg1"/>
                </a:solidFill>
              </a:rPr>
              <a:t/>
            </a:r>
            <a:br>
              <a:rPr lang="en-GB" sz="5400" b="1" dirty="0" smtClean="0">
                <a:solidFill>
                  <a:schemeClr val="bg1"/>
                </a:solidFill>
              </a:rPr>
            </a:br>
            <a:r>
              <a:rPr lang="en-GB" sz="3200" i="1" dirty="0" smtClean="0">
                <a:solidFill>
                  <a:schemeClr val="bg1"/>
                </a:solidFill>
              </a:rPr>
              <a:t>Shadow Secretary of State for </a:t>
            </a:r>
            <a:br>
              <a:rPr lang="en-GB" sz="3200" i="1" dirty="0" smtClean="0">
                <a:solidFill>
                  <a:schemeClr val="bg1"/>
                </a:solidFill>
              </a:rPr>
            </a:br>
            <a:r>
              <a:rPr lang="en-GB" sz="3200" i="1" dirty="0" smtClean="0">
                <a:solidFill>
                  <a:schemeClr val="bg1"/>
                </a:solidFill>
              </a:rPr>
              <a:t>Work and Pensions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3003798"/>
            <a:ext cx="777240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GB" sz="2000" i="1" dirty="0" smtClean="0"/>
              <a:t>Chaired by Kate Bell</a:t>
            </a:r>
            <a:r>
              <a:rPr lang="en-GB" sz="2000" i="1" dirty="0"/>
              <a:t>, Head of Economic and Social Affairs, </a:t>
            </a:r>
            <a:r>
              <a:rPr lang="en-GB" sz="2000" i="1" dirty="0" smtClean="0"/>
              <a:t>TUC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35105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32048" y="555526"/>
            <a:ext cx="7772400" cy="1323439"/>
          </a:xfrm>
        </p:spPr>
        <p:txBody>
          <a:bodyPr lIns="0" tIns="0" rIns="0" bIns="0" anchor="t">
            <a:spAutoFit/>
          </a:bodyPr>
          <a:lstStyle/>
          <a:p>
            <a:pPr algn="l"/>
            <a:r>
              <a:rPr lang="en-GB" sz="5400" b="1" dirty="0" smtClean="0">
                <a:solidFill>
                  <a:schemeClr val="bg1"/>
                </a:solidFill>
              </a:rPr>
              <a:t>Event closes</a:t>
            </a:r>
            <a:r>
              <a:rPr lang="en-GB" sz="5400" b="1" dirty="0">
                <a:solidFill>
                  <a:schemeClr val="bg1"/>
                </a:solidFill>
              </a:rPr>
              <a:t/>
            </a:r>
            <a:br>
              <a:rPr lang="en-GB" sz="5400" b="1" dirty="0">
                <a:solidFill>
                  <a:schemeClr val="bg1"/>
                </a:solidFill>
              </a:rPr>
            </a:br>
            <a:r>
              <a:rPr lang="en-GB" sz="3200" i="1" dirty="0" smtClean="0">
                <a:solidFill>
                  <a:schemeClr val="bg1"/>
                </a:solidFill>
              </a:rPr>
              <a:t>Followed by drinks reception</a:t>
            </a:r>
            <a:endParaRPr lang="en-GB" sz="3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32048" y="555526"/>
            <a:ext cx="7772400" cy="1394677"/>
          </a:xfr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GB" sz="5400" b="1" dirty="0">
                <a:solidFill>
                  <a:schemeClr val="bg1"/>
                </a:solidFill>
              </a:rPr>
              <a:t>Registration </a:t>
            </a:r>
            <a:br>
              <a:rPr lang="en-GB" sz="5400" b="1" dirty="0">
                <a:solidFill>
                  <a:schemeClr val="bg1"/>
                </a:solidFill>
              </a:rPr>
            </a:br>
            <a:r>
              <a:rPr lang="en-GB" sz="5400" b="1" dirty="0">
                <a:solidFill>
                  <a:schemeClr val="bg1"/>
                </a:solidFill>
              </a:rPr>
              <a:t>and refreshments</a:t>
            </a:r>
            <a:endParaRPr lang="en-GB" sz="3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32048" y="555526"/>
            <a:ext cx="7772400" cy="1815882"/>
          </a:xfrm>
        </p:spPr>
        <p:txBody>
          <a:bodyPr lIns="0" tIns="0" rIns="0" bIns="0" anchor="t">
            <a:spAutoFit/>
          </a:bodyPr>
          <a:lstStyle/>
          <a:p>
            <a:pPr algn="l"/>
            <a:r>
              <a:rPr lang="en-GB" sz="3200" b="1" i="1" dirty="0" smtClean="0"/>
              <a:t>Introduction</a:t>
            </a:r>
            <a:r>
              <a:rPr lang="en-GB" sz="3200" b="1" dirty="0" smtClean="0">
                <a:solidFill>
                  <a:srgbClr val="9C3836"/>
                </a:solidFill>
              </a:rPr>
              <a:t/>
            </a:r>
            <a:br>
              <a:rPr lang="en-GB" sz="3200" b="1" dirty="0" smtClean="0">
                <a:solidFill>
                  <a:srgbClr val="9C3836"/>
                </a:solidFill>
              </a:rPr>
            </a:br>
            <a:r>
              <a:rPr lang="en-GB" sz="5400" b="1" dirty="0" smtClean="0">
                <a:solidFill>
                  <a:schemeClr val="bg1"/>
                </a:solidFill>
              </a:rPr>
              <a:t>Paul Nowak</a:t>
            </a:r>
            <a:r>
              <a:rPr lang="en-GB" sz="5400" b="1" dirty="0">
                <a:solidFill>
                  <a:schemeClr val="bg1"/>
                </a:solidFill>
              </a:rPr>
              <a:t/>
            </a:r>
            <a:br>
              <a:rPr lang="en-GB" sz="5400" b="1" dirty="0">
                <a:solidFill>
                  <a:schemeClr val="bg1"/>
                </a:solidFill>
              </a:rPr>
            </a:br>
            <a:r>
              <a:rPr lang="en-GB" sz="3200" i="1" dirty="0">
                <a:solidFill>
                  <a:schemeClr val="bg1"/>
                </a:solidFill>
              </a:rPr>
              <a:t>D</a:t>
            </a:r>
            <a:r>
              <a:rPr lang="en-GB" sz="3200" i="1" dirty="0" smtClean="0">
                <a:solidFill>
                  <a:schemeClr val="bg1"/>
                </a:solidFill>
              </a:rPr>
              <a:t>eputy General Secretary, TUC</a:t>
            </a:r>
            <a:endParaRPr lang="en-GB" sz="3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32048" y="555526"/>
            <a:ext cx="7772400" cy="1354089"/>
          </a:xfr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GB" sz="4200" b="1" i="1" dirty="0" smtClean="0">
                <a:solidFill>
                  <a:schemeClr val="bg1"/>
                </a:solidFill>
              </a:rPr>
              <a:t>Pensions priorities</a:t>
            </a:r>
            <a:br>
              <a:rPr lang="en-GB" sz="4200" b="1" i="1" dirty="0" smtClean="0">
                <a:solidFill>
                  <a:schemeClr val="bg1"/>
                </a:solidFill>
              </a:rPr>
            </a:br>
            <a:endParaRPr lang="en-GB" sz="4200" b="1" i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3823181"/>
            <a:ext cx="777240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GB" sz="2000" i="1" dirty="0" smtClean="0"/>
              <a:t>Chaired by Paul Nowak, Deputy General Secretary, TUC </a:t>
            </a:r>
            <a:endParaRPr lang="en-GB" sz="2000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2048" y="1995686"/>
            <a:ext cx="7772400" cy="163121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GB" sz="3200" b="1" i="1" dirty="0" smtClean="0"/>
              <a:t>Keynote speech by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4200" b="1" dirty="0">
                <a:solidFill>
                  <a:schemeClr val="bg1"/>
                </a:solidFill>
              </a:rPr>
              <a:t>Richard </a:t>
            </a:r>
            <a:r>
              <a:rPr lang="en-GB" sz="4200" b="1" dirty="0" smtClean="0">
                <a:solidFill>
                  <a:schemeClr val="bg1"/>
                </a:solidFill>
              </a:rPr>
              <a:t>Harrington MP</a:t>
            </a:r>
            <a:br>
              <a:rPr lang="en-GB" sz="4200" b="1" dirty="0" smtClean="0">
                <a:solidFill>
                  <a:schemeClr val="bg1"/>
                </a:solidFill>
              </a:rPr>
            </a:br>
            <a:r>
              <a:rPr lang="en-GB" sz="3200" i="1" dirty="0" smtClean="0">
                <a:solidFill>
                  <a:schemeClr val="bg1"/>
                </a:solidFill>
              </a:rPr>
              <a:t>Pensions Minister</a:t>
            </a:r>
            <a:endParaRPr lang="en-GB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32048" y="555526"/>
            <a:ext cx="7772400" cy="702180"/>
          </a:xfr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GB" sz="5400" b="1" dirty="0" smtClean="0">
                <a:solidFill>
                  <a:schemeClr val="bg1"/>
                </a:solidFill>
              </a:rPr>
              <a:t>Refreshments</a:t>
            </a:r>
            <a:endParaRPr lang="en-GB" sz="3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32048" y="555526"/>
            <a:ext cx="7772400" cy="1129668"/>
          </a:xfr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4400"/>
              </a:lnSpc>
            </a:pPr>
            <a:r>
              <a:rPr lang="en-GB" sz="4200" b="1" i="1" dirty="0" smtClean="0">
                <a:solidFill>
                  <a:schemeClr val="bg1"/>
                </a:solidFill>
              </a:rPr>
              <a:t>Adequacy and auto-enrolment: </a:t>
            </a:r>
            <a:br>
              <a:rPr lang="en-GB" sz="4200" b="1" i="1" dirty="0" smtClean="0">
                <a:solidFill>
                  <a:schemeClr val="bg1"/>
                </a:solidFill>
              </a:rPr>
            </a:br>
            <a:r>
              <a:rPr lang="en-GB" sz="4200" b="1" i="1" dirty="0" smtClean="0">
                <a:solidFill>
                  <a:schemeClr val="bg1"/>
                </a:solidFill>
              </a:rPr>
              <a:t>the missing pieces</a:t>
            </a:r>
            <a:endParaRPr lang="en-GB" sz="4200" b="1" i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2048" y="1923678"/>
            <a:ext cx="7772400" cy="1077218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28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Ian Baines, Head of Pensions, </a:t>
            </a:r>
            <a:r>
              <a:rPr lang="en-GB" sz="2400" i="1" dirty="0" smtClean="0">
                <a:solidFill>
                  <a:schemeClr val="bg1"/>
                </a:solidFill>
              </a:rPr>
              <a:t>Nationwide</a:t>
            </a:r>
            <a:br>
              <a:rPr lang="en-GB" sz="2400" i="1" dirty="0" smtClean="0">
                <a:solidFill>
                  <a:schemeClr val="bg1"/>
                </a:solidFill>
              </a:rPr>
            </a:br>
            <a:r>
              <a:rPr lang="en-GB" sz="2400" b="1" dirty="0" smtClean="0">
                <a:solidFill>
                  <a:schemeClr val="bg1"/>
                </a:solidFill>
              </a:rPr>
              <a:t>Sir Steve Webb, Director of Policy, </a:t>
            </a:r>
            <a:r>
              <a:rPr lang="en-GB" sz="2400" i="1" dirty="0">
                <a:solidFill>
                  <a:schemeClr val="bg1"/>
                </a:solidFill>
              </a:rPr>
              <a:t>R</a:t>
            </a:r>
            <a:r>
              <a:rPr lang="en-GB" sz="2400" i="1" dirty="0" smtClean="0">
                <a:solidFill>
                  <a:schemeClr val="bg1"/>
                </a:solidFill>
              </a:rPr>
              <a:t>oyal London</a:t>
            </a:r>
            <a:br>
              <a:rPr lang="en-GB" sz="2400" i="1" dirty="0" smtClean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B</a:t>
            </a:r>
            <a:r>
              <a:rPr lang="en-GB" sz="2400" b="1" dirty="0" smtClean="0">
                <a:solidFill>
                  <a:schemeClr val="bg1"/>
                </a:solidFill>
              </a:rPr>
              <a:t>aroness Patricia Hollis, Labour peer</a:t>
            </a:r>
            <a:endParaRPr lang="en-GB" sz="2400" i="1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2048" y="3219822"/>
            <a:ext cx="777240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GB" sz="2000" i="1" dirty="0" smtClean="0"/>
              <a:t>Chaired by Kevin Rowan, Head of Organisation and Services, TUC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31988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32048" y="555526"/>
            <a:ext cx="7772400" cy="1693925"/>
          </a:xfr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4400"/>
              </a:lnSpc>
            </a:pPr>
            <a:r>
              <a:rPr lang="en-GB" sz="4200" b="1" i="1" dirty="0" smtClean="0">
                <a:solidFill>
                  <a:schemeClr val="bg1"/>
                </a:solidFill>
              </a:rPr>
              <a:t>Known unknowns: what information do people need about pensions? </a:t>
            </a:r>
            <a:endParaRPr lang="en-GB" sz="4200" b="1" i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2048" y="1923678"/>
            <a:ext cx="7772400" cy="179536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2800"/>
              </a:lnSpc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algn="l">
              <a:lnSpc>
                <a:spcPts val="2800"/>
              </a:lnSpc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algn="l">
              <a:lnSpc>
                <a:spcPts val="28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Daniela Silcock, Head of Policy Research, </a:t>
            </a:r>
            <a:r>
              <a:rPr lang="en-GB" sz="2400" i="1" dirty="0">
                <a:solidFill>
                  <a:schemeClr val="bg1"/>
                </a:solidFill>
              </a:rPr>
              <a:t>P</a:t>
            </a:r>
            <a:r>
              <a:rPr lang="en-GB" sz="2400" i="1" dirty="0" smtClean="0">
                <a:solidFill>
                  <a:schemeClr val="bg1"/>
                </a:solidFill>
              </a:rPr>
              <a:t>ensions Policy Institute</a:t>
            </a:r>
            <a:r>
              <a:rPr lang="en-GB" sz="2400" i="1" dirty="0">
                <a:solidFill>
                  <a:schemeClr val="bg1"/>
                </a:solidFill>
              </a:rPr>
              <a:t/>
            </a:r>
            <a:br>
              <a:rPr lang="en-GB" sz="2400" i="1" dirty="0">
                <a:solidFill>
                  <a:schemeClr val="bg1"/>
                </a:solidFill>
              </a:rPr>
            </a:br>
            <a:endParaRPr lang="en-GB" sz="2400" i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2048" y="3579862"/>
            <a:ext cx="777240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GB" sz="2000" i="1" dirty="0" smtClean="0"/>
              <a:t>Chaired by Phil McEvoy, Pensions Officer, Prospect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27309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32048" y="555526"/>
            <a:ext cx="7772400" cy="702180"/>
          </a:xfr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GB" sz="5400" b="1" smtClean="0">
                <a:solidFill>
                  <a:schemeClr val="bg1"/>
                </a:solidFill>
              </a:rPr>
              <a:t>Lunch</a:t>
            </a:r>
            <a:endParaRPr lang="en-GB" sz="30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832048" y="555526"/>
            <a:ext cx="7772400" cy="2258182"/>
          </a:xfrm>
        </p:spPr>
        <p:txBody>
          <a:bodyPr lIns="0" tIns="0" rIns="0" bIns="0" anchor="t">
            <a:spAutoFit/>
          </a:bodyPr>
          <a:lstStyle/>
          <a:p>
            <a:pPr algn="l">
              <a:lnSpc>
                <a:spcPts val="4400"/>
              </a:lnSpc>
            </a:pPr>
            <a:r>
              <a:rPr lang="en-GB" sz="4200" b="1" i="1" dirty="0" smtClean="0">
                <a:solidFill>
                  <a:schemeClr val="bg1"/>
                </a:solidFill>
              </a:rPr>
              <a:t>New choices; Big decisions – exploring consumer decision making under pension freedom &amp; choice</a:t>
            </a:r>
            <a:endParaRPr lang="en-GB" sz="4200" b="1" i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2048" y="2705557"/>
            <a:ext cx="7772400" cy="143629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28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Janette Weir, Managing Director, </a:t>
            </a:r>
            <a:r>
              <a:rPr lang="en-GB" sz="2400" i="1" dirty="0">
                <a:solidFill>
                  <a:schemeClr val="bg1"/>
                </a:solidFill>
              </a:rPr>
              <a:t>I</a:t>
            </a:r>
            <a:r>
              <a:rPr lang="en-GB" sz="2400" i="1" dirty="0" smtClean="0">
                <a:solidFill>
                  <a:schemeClr val="bg1"/>
                </a:solidFill>
              </a:rPr>
              <a:t>gnition House </a:t>
            </a:r>
          </a:p>
          <a:p>
            <a:pPr algn="l">
              <a:lnSpc>
                <a:spcPts val="28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Alistair Byrne, Senior DC Strategist, </a:t>
            </a:r>
            <a:r>
              <a:rPr lang="en-GB" sz="2400" i="1" dirty="0" smtClean="0">
                <a:solidFill>
                  <a:schemeClr val="bg1"/>
                </a:solidFill>
              </a:rPr>
              <a:t>State Street Global Advisors</a:t>
            </a:r>
            <a:r>
              <a:rPr lang="en-GB" sz="2400" i="1" dirty="0">
                <a:solidFill>
                  <a:schemeClr val="bg1"/>
                </a:solidFill>
              </a:rPr>
              <a:t/>
            </a:r>
            <a:br>
              <a:rPr lang="en-GB" sz="2400" i="1" dirty="0">
                <a:solidFill>
                  <a:schemeClr val="bg1"/>
                </a:solidFill>
              </a:rPr>
            </a:br>
            <a:r>
              <a:rPr lang="en-GB" sz="2400" b="1" dirty="0" smtClean="0">
                <a:solidFill>
                  <a:schemeClr val="bg1"/>
                </a:solidFill>
              </a:rPr>
              <a:t>Andy Tarrant, Head of Policy &amp; Government Relations, BC&amp;E</a:t>
            </a:r>
            <a:endParaRPr lang="en-GB" sz="2400" i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2823" y="4130398"/>
            <a:ext cx="777240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GB" sz="2000" i="1" dirty="0" smtClean="0"/>
              <a:t>Chaired by Dirk Paterson, Director, Corporate </a:t>
            </a:r>
            <a:r>
              <a:rPr lang="en-GB" sz="2000" i="1" dirty="0" err="1" smtClean="0"/>
              <a:t>Comms</a:t>
            </a:r>
            <a:r>
              <a:rPr lang="en-GB" sz="2000" i="1" dirty="0" smtClean="0"/>
              <a:t> </a:t>
            </a:r>
            <a:r>
              <a:rPr lang="en-GB" sz="2000" i="1" dirty="0"/>
              <a:t>Shop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20130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Custom 1">
      <a:dk1>
        <a:srgbClr val="993366"/>
      </a:dk1>
      <a:lt1>
        <a:srgbClr val="FFFFFF"/>
      </a:lt1>
      <a:dk2>
        <a:srgbClr val="FFFFFF"/>
      </a:dk2>
      <a:lt2>
        <a:srgbClr val="FFFFFF"/>
      </a:lt2>
      <a:accent1>
        <a:srgbClr val="6B2347"/>
      </a:accent1>
      <a:accent2>
        <a:srgbClr val="993366"/>
      </a:accent2>
      <a:accent3>
        <a:srgbClr val="CA5E94"/>
      </a:accent3>
      <a:accent4>
        <a:srgbClr val="DA8EB4"/>
      </a:accent4>
      <a:accent5>
        <a:srgbClr val="E6B4CD"/>
      </a:accent5>
      <a:accent6>
        <a:srgbClr val="EDC9DB"/>
      </a:accent6>
      <a:hlink>
        <a:srgbClr val="993366"/>
      </a:hlink>
      <a:folHlink>
        <a:srgbClr val="954F72"/>
      </a:folHlink>
    </a:clrScheme>
    <a:fontScheme name="Custom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dated presentationm template" id="{694A3100-5FD2-4BC1-8F57-034DC997390D}" vid="{3CC32FA2-EF7F-4BF3-AAF8-817E0083424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241</Words>
  <Application>Microsoft Office PowerPoint</Application>
  <PresentationFormat>On-screen Show (16:9)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Book Antiqua</vt:lpstr>
      <vt:lpstr>Calibri</vt:lpstr>
      <vt:lpstr>Courier New</vt:lpstr>
      <vt:lpstr>Wingdings</vt:lpstr>
      <vt:lpstr>Office Theme</vt:lpstr>
      <vt:lpstr>Custom Design</vt:lpstr>
      <vt:lpstr>1_Custom Design</vt:lpstr>
      <vt:lpstr>PowerPoint Presentation</vt:lpstr>
      <vt:lpstr>Registration  and refreshments</vt:lpstr>
      <vt:lpstr>Introduction Paul Nowak Deputy General Secretary, TUC</vt:lpstr>
      <vt:lpstr>Pensions priorities </vt:lpstr>
      <vt:lpstr>Refreshments</vt:lpstr>
      <vt:lpstr>Adequacy and auto-enrolment:  the missing pieces</vt:lpstr>
      <vt:lpstr>Known unknowns: what information do people need about pensions? </vt:lpstr>
      <vt:lpstr>Lunch</vt:lpstr>
      <vt:lpstr>New choices; Big decisions – exploring consumer decision making under pension freedom &amp; choice</vt:lpstr>
      <vt:lpstr>Long run or run-off? What is the future for DB pensions? </vt:lpstr>
      <vt:lpstr>Refreshments</vt:lpstr>
      <vt:lpstr>Keynote speech: Where now for the State Pension? Sofia Stayte Head of the Independent State Pension Age Review</vt:lpstr>
      <vt:lpstr>Keynote speech: Asset management and transparency John Kay Economist and writer  </vt:lpstr>
      <vt:lpstr>Keynote speech Debbie Abrahams MP Shadow Secretary of State for  Work and Pensions</vt:lpstr>
      <vt:lpstr>Event closes Followed by drinks reception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NewcomM</dc:creator>
  <cp:lastModifiedBy>Helen Nadin</cp:lastModifiedBy>
  <cp:revision>417</cp:revision>
  <cp:lastPrinted>2016-01-25T10:27:48Z</cp:lastPrinted>
  <dcterms:created xsi:type="dcterms:W3CDTF">2012-03-02T15:14:29Z</dcterms:created>
  <dcterms:modified xsi:type="dcterms:W3CDTF">2017-02-07T16:35:24Z</dcterms:modified>
</cp:coreProperties>
</file>