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1"/>
  </p:handoutMasterIdLst>
  <p:sldIdLst>
    <p:sldId id="256" r:id="rId2"/>
    <p:sldId id="257" r:id="rId3"/>
    <p:sldId id="265" r:id="rId4"/>
    <p:sldId id="258" r:id="rId5"/>
    <p:sldId id="277" r:id="rId6"/>
    <p:sldId id="279" r:id="rId7"/>
    <p:sldId id="260" r:id="rId8"/>
    <p:sldId id="263" r:id="rId9"/>
    <p:sldId id="270" r:id="rId10"/>
    <p:sldId id="266" r:id="rId11"/>
    <p:sldId id="267" r:id="rId12"/>
    <p:sldId id="268" r:id="rId13"/>
    <p:sldId id="269" r:id="rId14"/>
    <p:sldId id="262" r:id="rId15"/>
    <p:sldId id="272" r:id="rId16"/>
    <p:sldId id="273" r:id="rId17"/>
    <p:sldId id="280" r:id="rId18"/>
    <p:sldId id="281" r:id="rId19"/>
    <p:sldId id="264" r:id="rId20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62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37A98E-0980-4610-A074-831007329D4E}" type="datetimeFigureOut">
              <a:rPr lang="en-GB" smtClean="0"/>
              <a:pPr/>
              <a:t>25/01/2016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438494-2115-46D4-976B-CC24ACE7B44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5569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2891-90FA-4AFB-A309-B1677F5D2DE2}" type="datetimeFigureOut">
              <a:rPr lang="en-GB" smtClean="0"/>
              <a:pPr/>
              <a:t>25/01/2016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2D7A-4D49-4C27-A86A-4B896EE5D37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173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2891-90FA-4AFB-A309-B1677F5D2DE2}" type="datetimeFigureOut">
              <a:rPr lang="en-GB" smtClean="0"/>
              <a:pPr/>
              <a:t>25/01/2016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2D7A-4D49-4C27-A86A-4B896EE5D37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856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2891-90FA-4AFB-A309-B1677F5D2DE2}" type="datetimeFigureOut">
              <a:rPr lang="en-GB" smtClean="0"/>
              <a:pPr/>
              <a:t>25/01/2016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2D7A-4D49-4C27-A86A-4B896EE5D37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850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2891-90FA-4AFB-A309-B1677F5D2DE2}" type="datetimeFigureOut">
              <a:rPr lang="en-GB" smtClean="0"/>
              <a:pPr/>
              <a:t>25/01/2016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2D7A-4D49-4C27-A86A-4B896EE5D37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03366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2891-90FA-4AFB-A309-B1677F5D2DE2}" type="datetimeFigureOut">
              <a:rPr lang="en-GB" smtClean="0"/>
              <a:pPr/>
              <a:t>25/01/2016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2D7A-4D49-4C27-A86A-4B896EE5D37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594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2891-90FA-4AFB-A309-B1677F5D2DE2}" type="datetimeFigureOut">
              <a:rPr lang="en-GB" smtClean="0"/>
              <a:pPr/>
              <a:t>25/01/2016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2D7A-4D49-4C27-A86A-4B896EE5D37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395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2891-90FA-4AFB-A309-B1677F5D2DE2}" type="datetimeFigureOut">
              <a:rPr lang="en-GB" smtClean="0"/>
              <a:pPr/>
              <a:t>25/01/2016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2D7A-4D49-4C27-A86A-4B896EE5D37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1634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2891-90FA-4AFB-A309-B1677F5D2DE2}" type="datetimeFigureOut">
              <a:rPr lang="en-GB" smtClean="0"/>
              <a:pPr/>
              <a:t>25/01/2016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2D7A-4D49-4C27-A86A-4B896EE5D37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7315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2891-90FA-4AFB-A309-B1677F5D2DE2}" type="datetimeFigureOut">
              <a:rPr lang="en-GB" smtClean="0"/>
              <a:pPr/>
              <a:t>25/01/2016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2D7A-4D49-4C27-A86A-4B896EE5D37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184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2891-90FA-4AFB-A309-B1677F5D2DE2}" type="datetimeFigureOut">
              <a:rPr lang="en-GB" smtClean="0"/>
              <a:pPr/>
              <a:t>25/01/2016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2D7A-4D49-4C27-A86A-4B896EE5D37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3155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802891-90FA-4AFB-A309-B1677F5D2DE2}" type="datetimeFigureOut">
              <a:rPr lang="en-GB" smtClean="0"/>
              <a:pPr/>
              <a:t>25/01/2016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42D7A-4D49-4C27-A86A-4B896EE5D37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8088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802891-90FA-4AFB-A309-B1677F5D2DE2}" type="datetimeFigureOut">
              <a:rPr lang="en-GB" smtClean="0"/>
              <a:pPr/>
              <a:t>25/01/2016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42D7A-4D49-4C27-A86A-4B896EE5D37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199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616529"/>
            <a:ext cx="9144000" cy="1893434"/>
          </a:xfrm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Outsourcing: looting the foundational economy 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GB" dirty="0" smtClean="0"/>
          </a:p>
          <a:p>
            <a:r>
              <a:rPr lang="en-GB" dirty="0" smtClean="0"/>
              <a:t>Julie </a:t>
            </a:r>
            <a:r>
              <a:rPr lang="en-GB" dirty="0" err="1" smtClean="0"/>
              <a:t>Froud</a:t>
            </a:r>
            <a:r>
              <a:rPr lang="en-GB" dirty="0" smtClean="0"/>
              <a:t>, </a:t>
            </a:r>
            <a:r>
              <a:rPr lang="en-GB" dirty="0" err="1" smtClean="0"/>
              <a:t>Sukhdev</a:t>
            </a:r>
            <a:r>
              <a:rPr lang="en-GB" dirty="0" smtClean="0"/>
              <a:t> Johal and Karel Williams</a:t>
            </a:r>
          </a:p>
          <a:p>
            <a:r>
              <a:rPr lang="en-GB" dirty="0" smtClean="0"/>
              <a:t>Manchester Business School</a:t>
            </a:r>
          </a:p>
          <a:p>
            <a:r>
              <a:rPr lang="en-GB" dirty="0" smtClean="0"/>
              <a:t>cresc.ac.uk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281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Horrors of the LA bundled contract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93557"/>
            <a:ext cx="10515600" cy="4183406"/>
          </a:xfrm>
        </p:spPr>
        <p:txBody>
          <a:bodyPr>
            <a:normAutofit fontScale="92500" lnSpcReduction="20000"/>
          </a:bodyPr>
          <a:lstStyle/>
          <a:p>
            <a:r>
              <a:rPr lang="en-GB" b="1" dirty="0" smtClean="0"/>
              <a:t>Capitalist profit is justified if the firm invests capital or takes market risks</a:t>
            </a:r>
            <a:r>
              <a:rPr lang="en-GB" dirty="0" smtClean="0"/>
              <a:t> on revenue; the problem with outsourcing is that many contractors do neither. </a:t>
            </a:r>
          </a:p>
          <a:p>
            <a:r>
              <a:rPr lang="en-GB" b="1" dirty="0" smtClean="0"/>
              <a:t>The worst = LA bundled contracts: </a:t>
            </a:r>
            <a:r>
              <a:rPr lang="en-GB" b="1" dirty="0" err="1" smtClean="0"/>
              <a:t>eg</a:t>
            </a:r>
            <a:r>
              <a:rPr lang="en-GB" b="1" dirty="0" smtClean="0"/>
              <a:t> Service Birmingham under </a:t>
            </a:r>
            <a:r>
              <a:rPr lang="en-GB" b="1" dirty="0" err="1" smtClean="0"/>
              <a:t>jv</a:t>
            </a:r>
            <a:r>
              <a:rPr lang="en-GB" b="1" dirty="0" smtClean="0"/>
              <a:t> contract</a:t>
            </a:r>
            <a:r>
              <a:rPr lang="en-GB" dirty="0" smtClean="0"/>
              <a:t> with Capita for multi-year, multi-service contract</a:t>
            </a:r>
            <a:r>
              <a:rPr lang="en-GB" dirty="0"/>
              <a:t>. Covers IT systems, local tax billing, back office and call centre….</a:t>
            </a:r>
            <a:endParaRPr lang="en-GB" dirty="0" smtClean="0"/>
          </a:p>
          <a:p>
            <a:r>
              <a:rPr lang="en-GB" b="1" dirty="0"/>
              <a:t>Annual cost of &gt;£100m </a:t>
            </a:r>
            <a:r>
              <a:rPr lang="en-GB" dirty="0"/>
              <a:t>(10% of controllable budget), cumulative cost reached £1 </a:t>
            </a:r>
            <a:r>
              <a:rPr lang="en-GB" dirty="0" err="1"/>
              <a:t>bn</a:t>
            </a:r>
            <a:r>
              <a:rPr lang="en-GB" dirty="0"/>
              <a:t> by </a:t>
            </a:r>
            <a:r>
              <a:rPr lang="en-GB" dirty="0" smtClean="0"/>
              <a:t>2013;  signed in 2005 and later extended, but not disclosed until 2014. </a:t>
            </a:r>
          </a:p>
          <a:p>
            <a:r>
              <a:rPr lang="en-GB" i="1" dirty="0"/>
              <a:t>Nowhere is there a clear, total figure for what we are paying and should be paying. The biggest issue is transparency, We have little idea of what is going on. </a:t>
            </a:r>
            <a:r>
              <a:rPr lang="en-GB" dirty="0" smtClean="0"/>
              <a:t>(</a:t>
            </a:r>
            <a:r>
              <a:rPr lang="en-GB" dirty="0"/>
              <a:t>Councillor </a:t>
            </a:r>
            <a:r>
              <a:rPr lang="en-GB" dirty="0" smtClean="0"/>
              <a:t>Clancy, 2013)</a:t>
            </a:r>
            <a:r>
              <a:rPr lang="en-GB" i="1" dirty="0" smtClean="0"/>
              <a:t>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0728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Modest clip on sales, high return on capital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b="1" dirty="0" smtClean="0"/>
              <a:t>Outsourced services = typically capital light so a modest clip on sales turns into a very generous ROCE</a:t>
            </a:r>
            <a:r>
              <a:rPr lang="en-GB" dirty="0" smtClean="0"/>
              <a:t>: 3-5% on sales and 20% or more ROCE; if its capital intensive, contractors build a high ROCE into the “fair price” as in 12% ROCE in adult care</a:t>
            </a:r>
          </a:p>
          <a:p>
            <a:r>
              <a:rPr lang="en-GB" b="1" dirty="0" smtClean="0"/>
              <a:t>Service Birmingham financial results</a:t>
            </a:r>
            <a:r>
              <a:rPr lang="en-GB" dirty="0" smtClean="0"/>
              <a:t> (2006-2012): 6.7% profit margin; return on capital 120%</a:t>
            </a:r>
          </a:p>
          <a:p>
            <a:r>
              <a:rPr lang="en-GB" b="1" dirty="0" smtClean="0"/>
              <a:t>Unjustified profit-taking: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800" dirty="0" smtClean="0"/>
              <a:t>No capital investment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800" dirty="0" smtClean="0"/>
              <a:t>Little revenue risk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2800" dirty="0" smtClean="0"/>
              <a:t>Unclear service improvement or innovation</a:t>
            </a:r>
          </a:p>
          <a:p>
            <a:r>
              <a:rPr lang="en-GB" b="1" dirty="0" smtClean="0"/>
              <a:t>A new kind of capitalist business?</a:t>
            </a:r>
            <a:r>
              <a:rPr lang="en-GB" dirty="0" smtClean="0"/>
              <a:t> same pattern of profit without risk in many other bundled contracts.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8866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LAs always lose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Asymmetry of contracting expertise:</a:t>
            </a:r>
            <a:r>
              <a:rPr lang="en-GB" dirty="0" smtClean="0"/>
              <a:t> Birmingham contracts once or twice, Capita can build and transfer contract expertise; bundled  contracts are very complex so returns to expertise are very high</a:t>
            </a:r>
          </a:p>
          <a:p>
            <a:r>
              <a:rPr lang="en-GB" b="1" dirty="0" smtClean="0"/>
              <a:t>Lock-in: </a:t>
            </a:r>
            <a:r>
              <a:rPr lang="en-GB" dirty="0"/>
              <a:t>one administration commits several successive ones to earmarked payments and little scope for </a:t>
            </a:r>
            <a:r>
              <a:rPr lang="en-GB" dirty="0" smtClean="0"/>
              <a:t>flexibility (a problem in Birmingham for the new council + leader)</a:t>
            </a:r>
            <a:endParaRPr lang="en-GB" dirty="0"/>
          </a:p>
          <a:p>
            <a:r>
              <a:rPr lang="en-GB" b="1" dirty="0" smtClean="0"/>
              <a:t>Public administration is downgraded:</a:t>
            </a:r>
            <a:r>
              <a:rPr lang="en-GB" dirty="0" smtClean="0"/>
              <a:t> LA competences in planning</a:t>
            </a:r>
            <a:r>
              <a:rPr lang="en-GB" dirty="0"/>
              <a:t>, </a:t>
            </a:r>
            <a:r>
              <a:rPr lang="en-GB" dirty="0" smtClean="0"/>
              <a:t>co-ordination, </a:t>
            </a:r>
            <a:r>
              <a:rPr lang="en-GB" dirty="0"/>
              <a:t>integration </a:t>
            </a:r>
            <a:r>
              <a:rPr lang="en-GB" dirty="0" err="1"/>
              <a:t>etc</a:t>
            </a:r>
            <a:r>
              <a:rPr lang="en-GB" dirty="0"/>
              <a:t> </a:t>
            </a:r>
            <a:r>
              <a:rPr lang="en-GB" dirty="0" smtClean="0"/>
              <a:t>become </a:t>
            </a:r>
            <a:r>
              <a:rPr lang="en-GB" dirty="0"/>
              <a:t>secondary); </a:t>
            </a:r>
            <a:r>
              <a:rPr lang="en-GB" dirty="0" smtClean="0"/>
              <a:t>government </a:t>
            </a:r>
            <a:r>
              <a:rPr lang="en-GB" dirty="0"/>
              <a:t>redefines its role as writing contracts </a:t>
            </a:r>
            <a:r>
              <a:rPr lang="en-GB" dirty="0" smtClean="0"/>
              <a:t>(Northampton Council sacking everybody)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5625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solidFill>
            <a:schemeClr val="tx1"/>
          </a:solidFill>
        </p:spPr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chemeClr val="bg1"/>
                </a:solidFill>
              </a:rPr>
              <a:t>(3) Unstable conglomerates</a:t>
            </a:r>
            <a:br>
              <a:rPr lang="en-GB" dirty="0" smtClean="0">
                <a:solidFill>
                  <a:schemeClr val="bg1"/>
                </a:solidFill>
              </a:rPr>
            </a:br>
            <a:r>
              <a:rPr lang="en-GB" dirty="0"/>
              <a:t/>
            </a:r>
            <a:br>
              <a:rPr lang="en-GB" dirty="0"/>
            </a:br>
            <a:endParaRPr lang="en-GB" sz="27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45032"/>
          </a:xfrm>
        </p:spPr>
        <p:txBody>
          <a:bodyPr>
            <a:normAutofit fontScale="55000" lnSpcReduction="20000"/>
          </a:bodyPr>
          <a:lstStyle/>
          <a:p>
            <a:r>
              <a:rPr lang="en-GB" dirty="0" smtClean="0"/>
              <a:t>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64678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return of the conglomerate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 smtClean="0"/>
              <a:t>Outsourcing creates disaster-prone conglomerates</a:t>
            </a:r>
            <a:r>
              <a:rPr lang="en-GB" dirty="0" smtClean="0"/>
              <a:t> (as well as giant specialists) </a:t>
            </a:r>
            <a:r>
              <a:rPr lang="en-GB" dirty="0" err="1" smtClean="0"/>
              <a:t>eg</a:t>
            </a:r>
            <a:r>
              <a:rPr lang="en-GB" dirty="0" smtClean="0"/>
              <a:t> Serco, G4S</a:t>
            </a:r>
          </a:p>
          <a:p>
            <a:r>
              <a:rPr lang="en-GB" b="1" dirty="0" smtClean="0"/>
              <a:t>Shareholder value requires growth as well as profit margins</a:t>
            </a:r>
            <a:r>
              <a:rPr lang="en-GB" dirty="0" smtClean="0"/>
              <a:t> (more contracts plus acquisitions). Company becomes heavily capitalised through acquisitions.</a:t>
            </a:r>
          </a:p>
          <a:p>
            <a:r>
              <a:rPr lang="en-GB" b="1" dirty="0" smtClean="0"/>
              <a:t>Result is conglomerates playing portfolio roulette</a:t>
            </a:r>
            <a:r>
              <a:rPr lang="en-GB" dirty="0" smtClean="0"/>
              <a:t>: 100s of contracts, moving into new activities the company does not understand; acquisitions;  onerous contracts which incur large losses  </a:t>
            </a:r>
          </a:p>
          <a:p>
            <a:r>
              <a:rPr lang="en-GB" b="1" dirty="0" smtClean="0"/>
              <a:t>Ties local foundational services into corporate fortunes;</a:t>
            </a:r>
            <a:r>
              <a:rPr lang="en-GB" dirty="0" smtClean="0"/>
              <a:t> creates links between unconnected contracts via the conglomerate </a:t>
            </a:r>
            <a:r>
              <a:rPr lang="en-GB" dirty="0" err="1" smtClean="0"/>
              <a:t>ie</a:t>
            </a:r>
            <a:r>
              <a:rPr lang="en-GB" dirty="0" smtClean="0"/>
              <a:t> a private sector version of risk sharing (inverting socialised welfare)</a:t>
            </a:r>
          </a:p>
        </p:txBody>
      </p:sp>
    </p:spTree>
    <p:extLst>
      <p:ext uri="{BB962C8B-B14F-4D97-AF65-F5344CB8AC3E}">
        <p14:creationId xmlns:p14="http://schemas.microsoft.com/office/powerpoint/2010/main" val="1477441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Serco’s profits collapse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 smtClean="0"/>
              <a:t>Growth, hubris, disaster</a:t>
            </a:r>
          </a:p>
          <a:p>
            <a:r>
              <a:rPr lang="en-GB" i="1" dirty="0" smtClean="0"/>
              <a:t>2014 </a:t>
            </a:r>
            <a:r>
              <a:rPr lang="en-GB" i="1" dirty="0"/>
              <a:t>has been an extremely difficult year for Serco, and the magnitude of the provisions, impairments and other charges reflects the scale of the challenges we have had to face.  </a:t>
            </a:r>
            <a:endParaRPr lang="en-GB" i="1" dirty="0" smtClean="0"/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smtClean="0"/>
              <a:t>4 profit warnings in 2014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smtClean="0"/>
              <a:t>loss </a:t>
            </a:r>
            <a:r>
              <a:rPr lang="en-GB" dirty="0"/>
              <a:t>of £1.3bn, wiped out accumulated profits of £</a:t>
            </a:r>
            <a:r>
              <a:rPr lang="en-GB" dirty="0" smtClean="0"/>
              <a:t>941m; required £555m </a:t>
            </a:r>
            <a:r>
              <a:rPr lang="en-GB" dirty="0"/>
              <a:t>of new </a:t>
            </a:r>
            <a:r>
              <a:rPr lang="en-GB" dirty="0" smtClean="0"/>
              <a:t>equity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smtClean="0"/>
              <a:t>Goodwill write downs; provisions on loss making contracts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dirty="0" smtClean="0"/>
              <a:t>Share price down </a:t>
            </a:r>
            <a:r>
              <a:rPr lang="en-GB" dirty="0"/>
              <a:t>32% </a:t>
            </a:r>
            <a:r>
              <a:rPr lang="en-GB" dirty="0" smtClean="0"/>
              <a:t>in </a:t>
            </a:r>
            <a:r>
              <a:rPr lang="en-GB" dirty="0"/>
              <a:t>one day</a:t>
            </a:r>
            <a:endParaRPr lang="en-GB" dirty="0" smtClean="0"/>
          </a:p>
          <a:p>
            <a:r>
              <a:rPr lang="en-GB" dirty="0" smtClean="0"/>
              <a:t>Contract fraud </a:t>
            </a:r>
            <a:r>
              <a:rPr lang="en-GB" dirty="0" err="1" smtClean="0"/>
              <a:t>eg</a:t>
            </a:r>
            <a:r>
              <a:rPr lang="en-GB" dirty="0" smtClean="0"/>
              <a:t> offender tagging +  general incompetence in bidding and monitoring (what </a:t>
            </a:r>
            <a:r>
              <a:rPr lang="en-GB" i="1" dirty="0" smtClean="0"/>
              <a:t>are</a:t>
            </a:r>
            <a:r>
              <a:rPr lang="en-GB" dirty="0" smtClean="0"/>
              <a:t> they good at?)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93098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Serco 2014 results: £1.3 </a:t>
            </a:r>
            <a:r>
              <a:rPr lang="en-GB" dirty="0" err="1" smtClean="0"/>
              <a:t>bn</a:t>
            </a:r>
            <a:r>
              <a:rPr lang="en-GB" dirty="0" smtClean="0"/>
              <a:t> loss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8717020"/>
              </p:ext>
            </p:extLst>
          </p:nvPr>
        </p:nvGraphicFramePr>
        <p:xfrm>
          <a:off x="838200" y="1690687"/>
          <a:ext cx="10515600" cy="43018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275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880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223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Total write-downs, Serco 2014 results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£1.6bn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23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Comprising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 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900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‘Onerous contract provisions’  (an ‘onerous contract’ is one that is expected to be loss- making; the provisions recognise those expected future losses)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£456.7m (including £115m for  COMPASS; £66m for Royal Naval Fleet Support)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 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23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Asset impairments and other provisions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£288.6m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23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Goodwill impairment 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£466m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223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>
                          <a:effectLst/>
                        </a:rPr>
                        <a:t>Other exceptional costs</a:t>
                      </a:r>
                      <a:endParaRPr lang="en-GB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£195.5m</a:t>
                      </a:r>
                      <a:endParaRPr lang="en-GB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29986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2530929"/>
            <a:ext cx="10515600" cy="1641021"/>
          </a:xfrm>
          <a:solidFill>
            <a:schemeClr val="tx1"/>
          </a:solidFill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(4) What is to be done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07055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Technical fixes and principles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 smtClean="0"/>
              <a:t>Set limits on outsourcing:</a:t>
            </a:r>
            <a:r>
              <a:rPr lang="en-GB" dirty="0" smtClean="0"/>
              <a:t> ban bundled  contracts, especially in LAs; prohibit outsourcing of toxic policies like welfare cuts; prohibit complete </a:t>
            </a:r>
            <a:r>
              <a:rPr lang="en-GB" dirty="0" err="1" smtClean="0"/>
              <a:t>oout</a:t>
            </a:r>
            <a:r>
              <a:rPr lang="en-GB" dirty="0" smtClean="0"/>
              <a:t> sourcing of any activity</a:t>
            </a:r>
          </a:p>
          <a:p>
            <a:r>
              <a:rPr lang="en-GB" b="1" dirty="0" smtClean="0"/>
              <a:t>Make outsourcing safe: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/>
              <a:t>Offer fee for service contracts: stop calling it profit + make it a fixed management fee so Branson, Serco and the rest wouldn’t be interested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/>
              <a:t>Use prop co/ op co for a social purpose; the state can borrow more cheaply at 5% so the state should finance and hold the assets which contractor’s rent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86663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 A  new politics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 smtClean="0"/>
              <a:t>The basic problem</a:t>
            </a:r>
            <a:r>
              <a:rPr lang="en-GB" dirty="0" smtClean="0"/>
              <a:t> = distraction from welfare through foundational provision; co-dependent </a:t>
            </a:r>
            <a:r>
              <a:rPr lang="en-GB" dirty="0"/>
              <a:t>state and </a:t>
            </a:r>
            <a:r>
              <a:rPr lang="en-GB" dirty="0" smtClean="0"/>
              <a:t>corporates have other priorities. </a:t>
            </a:r>
            <a:endParaRPr lang="en-GB" dirty="0"/>
          </a:p>
          <a:p>
            <a:r>
              <a:rPr lang="en-GB" b="1" dirty="0" smtClean="0"/>
              <a:t>The result = welfare critical public services become a sheltered reservation for corporate interests:</a:t>
            </a:r>
            <a:r>
              <a:rPr lang="en-GB" dirty="0" smtClean="0"/>
              <a:t> little benefit for public service users+ locking out the citizen</a:t>
            </a:r>
          </a:p>
          <a:p>
            <a:r>
              <a:rPr lang="en-GB" b="1" dirty="0" smtClean="0"/>
              <a:t>No going back:</a:t>
            </a:r>
            <a:r>
              <a:rPr lang="en-GB" dirty="0" smtClean="0"/>
              <a:t> large national command and control organisations = not the solution </a:t>
            </a:r>
            <a:r>
              <a:rPr lang="en-GB" dirty="0" err="1" smtClean="0"/>
              <a:t>eg</a:t>
            </a:r>
            <a:r>
              <a:rPr lang="en-GB" dirty="0" smtClean="0"/>
              <a:t> in prisons; LA direct provision is irrelevant to much adult care </a:t>
            </a:r>
            <a:r>
              <a:rPr lang="en-GB" dirty="0" err="1" smtClean="0"/>
              <a:t>cf</a:t>
            </a:r>
            <a:r>
              <a:rPr lang="en-GB" dirty="0" smtClean="0"/>
              <a:t> state needs to plan + invest</a:t>
            </a:r>
          </a:p>
          <a:p>
            <a:r>
              <a:rPr lang="en-GB" b="1" dirty="0" smtClean="0"/>
              <a:t>Citizens must struggle </a:t>
            </a:r>
            <a:r>
              <a:rPr lang="en-GB" b="1" dirty="0"/>
              <a:t>for a </a:t>
            </a:r>
            <a:r>
              <a:rPr lang="en-GB" b="1" dirty="0" smtClean="0"/>
              <a:t>voice + buy into social innovation</a:t>
            </a:r>
            <a:r>
              <a:rPr lang="en-GB" dirty="0" smtClean="0"/>
              <a:t>: new political alliances including producers + new forms of service provision; starting from a commitment to welfare through foundational services 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860664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Outline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Outsourcing, the foundational economy and government blame shifting 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Problem: Profit taking on public service contracts, without investment or  market risk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Problem: Fast growing conglomerates are unstable because they cannot control their portfolios of contracts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State and corporates are co-dependent: state’s </a:t>
            </a:r>
            <a:r>
              <a:rPr lang="en-GB" dirty="0"/>
              <a:t>role </a:t>
            </a:r>
            <a:r>
              <a:rPr lang="en-GB" dirty="0" smtClean="0"/>
              <a:t>is to </a:t>
            </a:r>
            <a:r>
              <a:rPr lang="en-GB" dirty="0"/>
              <a:t>attract </a:t>
            </a:r>
            <a:r>
              <a:rPr lang="en-GB" dirty="0" smtClean="0"/>
              <a:t>bidders for contracts, not </a:t>
            </a:r>
            <a:r>
              <a:rPr lang="en-GB" dirty="0"/>
              <a:t>plan and </a:t>
            </a:r>
            <a:r>
              <a:rPr lang="en-GB" dirty="0" smtClean="0"/>
              <a:t>co-ordinate services; locks out the citizen.</a:t>
            </a:r>
            <a:endParaRPr lang="en-GB" dirty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3282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1624693"/>
            <a:ext cx="9144000" cy="1885270"/>
          </a:xfrm>
          <a:solidFill>
            <a:schemeClr val="tx1"/>
          </a:solidFill>
        </p:spPr>
        <p:txBody>
          <a:bodyPr/>
          <a:lstStyle/>
          <a:p>
            <a:pPr algn="l"/>
            <a:r>
              <a:rPr lang="en-GB" dirty="0" smtClean="0">
                <a:solidFill>
                  <a:schemeClr val="bg1"/>
                </a:solidFill>
              </a:rPr>
              <a:t>(1) Outsourcing </a:t>
            </a:r>
            <a:r>
              <a:rPr lang="en-GB" dirty="0">
                <a:solidFill>
                  <a:schemeClr val="bg1"/>
                </a:solidFill>
              </a:rPr>
              <a:t>and the foundational economy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2958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Foundational economy + state retreat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b="1" dirty="0" smtClean="0"/>
              <a:t>Foundational economy = mundane goods </a:t>
            </a:r>
            <a:r>
              <a:rPr lang="en-GB" b="1" dirty="0"/>
              <a:t>and services</a:t>
            </a:r>
            <a:r>
              <a:rPr lang="en-GB" dirty="0"/>
              <a:t> (a) necessary to everyday </a:t>
            </a:r>
            <a:r>
              <a:rPr lang="en-GB" dirty="0" smtClean="0"/>
              <a:t>life/consumed </a:t>
            </a:r>
            <a:r>
              <a:rPr lang="en-GB" dirty="0"/>
              <a:t>by all citizens </a:t>
            </a:r>
            <a:r>
              <a:rPr lang="en-GB" dirty="0" smtClean="0"/>
              <a:t>(b) distributed through </a:t>
            </a:r>
            <a:r>
              <a:rPr lang="en-GB" dirty="0"/>
              <a:t>branches and networks (d) </a:t>
            </a:r>
            <a:r>
              <a:rPr lang="en-GB" dirty="0" smtClean="0"/>
              <a:t>sheltered </a:t>
            </a:r>
            <a:r>
              <a:rPr lang="en-GB" dirty="0"/>
              <a:t>and politically franchised </a:t>
            </a:r>
            <a:endParaRPr lang="en-GB" dirty="0" smtClean="0"/>
          </a:p>
          <a:p>
            <a:r>
              <a:rPr lang="en-GB" b="1" dirty="0" smtClean="0"/>
              <a:t>30-50% of employment and output</a:t>
            </a:r>
            <a:r>
              <a:rPr lang="en-GB" dirty="0" smtClean="0"/>
              <a:t> in pipe </a:t>
            </a:r>
            <a:r>
              <a:rPr lang="en-GB" dirty="0"/>
              <a:t>and cable utilities + transport + much retail + food production/processing + health, education + welfare</a:t>
            </a:r>
            <a:r>
              <a:rPr lang="en-GB" b="1" dirty="0"/>
              <a:t>  </a:t>
            </a:r>
          </a:p>
          <a:p>
            <a:r>
              <a:rPr lang="en-GB" b="1" dirty="0" smtClean="0"/>
              <a:t>UK state retreated</a:t>
            </a:r>
            <a:r>
              <a:rPr lang="en-GB" dirty="0" smtClean="0"/>
              <a:t> from foundational provision in two steps: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1980s/90s privatisation of utilities</a:t>
            </a:r>
            <a:r>
              <a:rPr lang="en-GB" dirty="0" smtClean="0"/>
              <a:t> with consumer revenue streams: BT to BR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post 2000 outsourcing of public services</a:t>
            </a:r>
            <a:r>
              <a:rPr lang="en-GB" dirty="0" smtClean="0"/>
              <a:t> so private contractors get contracts to provide services funded from tax revenue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1493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6096000" y="188640"/>
            <a:ext cx="0" cy="6408712"/>
          </a:xfrm>
          <a:prstGeom prst="line">
            <a:avLst/>
          </a:prstGeom>
          <a:ln w="285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468" y="630576"/>
            <a:ext cx="5836597" cy="528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9936" y="630576"/>
            <a:ext cx="5832648" cy="5289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87376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Huge scale of public service outsourcing</a:t>
            </a:r>
            <a:br>
              <a:rPr lang="en-GB" dirty="0" smtClean="0"/>
            </a:br>
            <a:r>
              <a:rPr lang="en-GB" dirty="0" smtClean="0"/>
              <a:t>(UK data)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£1 in every £3 spent by government on public services</a:t>
            </a:r>
            <a:r>
              <a:rPr lang="en-GB" dirty="0" smtClean="0"/>
              <a:t> -&gt; independent providers; industry of approx £100bn (Gash </a:t>
            </a:r>
            <a:r>
              <a:rPr lang="en-GB" i="1" dirty="0" smtClean="0"/>
              <a:t>et al.</a:t>
            </a:r>
            <a:r>
              <a:rPr lang="en-GB" dirty="0" smtClean="0"/>
              <a:t> 2013, p.4)</a:t>
            </a:r>
          </a:p>
          <a:p>
            <a:r>
              <a:rPr lang="en-GB" b="1" dirty="0" smtClean="0"/>
              <a:t>Increasingly bundled contracts:</a:t>
            </a:r>
            <a:r>
              <a:rPr lang="en-GB" dirty="0" smtClean="0"/>
              <a:t>  £14bn of local government bundled contracts signed 2000-2013; like </a:t>
            </a:r>
            <a:r>
              <a:rPr lang="en-GB" dirty="0" err="1" smtClean="0"/>
              <a:t>eg</a:t>
            </a:r>
            <a:r>
              <a:rPr lang="en-GB" dirty="0" smtClean="0"/>
              <a:t> Service Birmingham</a:t>
            </a:r>
          </a:p>
          <a:p>
            <a:r>
              <a:rPr lang="en-GB" b="1" dirty="0" smtClean="0"/>
              <a:t>Core state functions </a:t>
            </a:r>
            <a:r>
              <a:rPr lang="en-GB" b="1" dirty="0" err="1" smtClean="0"/>
              <a:t>eg</a:t>
            </a:r>
            <a:r>
              <a:rPr lang="en-GB" b="1" dirty="0" smtClean="0"/>
              <a:t> incarceration:</a:t>
            </a:r>
            <a:r>
              <a:rPr lang="en-GB" dirty="0" smtClean="0"/>
              <a:t> 2010-12: &gt; £1.5bn of incarceration and justice services outsourced (Centre for Crime and Justice Studies 2013); 2014 outsourcing of probation services for medium and low risk offenders  on 10 year contracts which were nationally worth £450m a year </a:t>
            </a:r>
          </a:p>
          <a:p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14892492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Sustains new corporate giants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b="1" dirty="0" smtClean="0"/>
              <a:t>Outsourcing sustains growth of multinational companies</a:t>
            </a:r>
            <a:r>
              <a:rPr lang="en-GB" dirty="0" smtClean="0"/>
              <a:t> across the terrain of the foundational economy (conglomerates Serco, G4S, Atos + specialists like Sodexo and Veolia); top 40 suppliers account for 25% of central </a:t>
            </a:r>
            <a:r>
              <a:rPr lang="en-GB" dirty="0" err="1" smtClean="0"/>
              <a:t>gov</a:t>
            </a:r>
            <a:r>
              <a:rPr lang="en-GB" dirty="0" smtClean="0"/>
              <a:t> contracts</a:t>
            </a:r>
          </a:p>
          <a:p>
            <a:r>
              <a:rPr lang="en-GB" b="1" dirty="0" smtClean="0"/>
              <a:t>Franchises as sale of the monopolies (sheltered activity)</a:t>
            </a:r>
            <a:r>
              <a:rPr lang="en-GB" dirty="0" smtClean="0"/>
              <a:t>: test of  </a:t>
            </a:r>
            <a:r>
              <a:rPr lang="en-GB" dirty="0"/>
              <a:t>competition for the </a:t>
            </a:r>
            <a:r>
              <a:rPr lang="en-GB" dirty="0" smtClean="0"/>
              <a:t>contract standing </a:t>
            </a:r>
            <a:r>
              <a:rPr lang="en-GB" dirty="0"/>
              <a:t>in for/ next best to </a:t>
            </a:r>
            <a:r>
              <a:rPr lang="en-GB" dirty="0" err="1" smtClean="0"/>
              <a:t>compet</a:t>
            </a:r>
            <a:r>
              <a:rPr lang="en-GB" dirty="0" smtClean="0"/>
              <a:t>. markets</a:t>
            </a:r>
            <a:r>
              <a:rPr lang="en-GB" dirty="0"/>
              <a:t>); </a:t>
            </a:r>
            <a:r>
              <a:rPr lang="en-GB" dirty="0" smtClean="0"/>
              <a:t>but contracts have to be made attractive </a:t>
            </a:r>
            <a:r>
              <a:rPr lang="en-GB" dirty="0" err="1" smtClean="0"/>
              <a:t>eg</a:t>
            </a:r>
            <a:r>
              <a:rPr lang="en-GB" dirty="0" smtClean="0"/>
              <a:t> allowing walk away in rail + other areas </a:t>
            </a:r>
          </a:p>
          <a:p>
            <a:r>
              <a:rPr lang="en-GB" b="1" dirty="0" smtClean="0"/>
              <a:t>New giants core competence in bidding and winning contracts</a:t>
            </a:r>
            <a:r>
              <a:rPr lang="en-GB" dirty="0" smtClean="0"/>
              <a:t> (most critical activity) but questions </a:t>
            </a:r>
            <a:r>
              <a:rPr lang="en-GB" dirty="0"/>
              <a:t>a</a:t>
            </a:r>
            <a:r>
              <a:rPr lang="en-GB" dirty="0" smtClean="0"/>
              <a:t>bout operation and ability of the conglomerates to manage a portfolio of contracts; squeezing out the little guys + not for profits</a:t>
            </a:r>
          </a:p>
        </p:txBody>
      </p:sp>
    </p:spTree>
    <p:extLst>
      <p:ext uri="{BB962C8B-B14F-4D97-AF65-F5344CB8AC3E}">
        <p14:creationId xmlns:p14="http://schemas.microsoft.com/office/powerpoint/2010/main" val="3946595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Convenient for government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20000"/>
          </a:bodyPr>
          <a:lstStyle/>
          <a:p>
            <a:r>
              <a:rPr lang="en-GB" b="1" dirty="0" smtClean="0"/>
              <a:t>No clear citizen interest:</a:t>
            </a:r>
            <a:r>
              <a:rPr lang="en-GB" dirty="0" smtClean="0"/>
              <a:t> outsourcing is sold as </a:t>
            </a:r>
            <a:r>
              <a:rPr lang="en-GB" dirty="0"/>
              <a:t>being </a:t>
            </a:r>
            <a:r>
              <a:rPr lang="en-GB" dirty="0" smtClean="0"/>
              <a:t>pro-consumer (against the  </a:t>
            </a:r>
            <a:r>
              <a:rPr lang="en-GB" dirty="0"/>
              <a:t>producer </a:t>
            </a:r>
            <a:r>
              <a:rPr lang="en-GB" dirty="0" smtClean="0"/>
              <a:t>interest) but in most areas choice of provider is not </a:t>
            </a:r>
            <a:r>
              <a:rPr lang="en-GB" dirty="0"/>
              <a:t>relevant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b="1" dirty="0" smtClean="0"/>
              <a:t>Cost savings uncertain:</a:t>
            </a:r>
            <a:r>
              <a:rPr lang="en-GB" dirty="0" smtClean="0"/>
              <a:t> new contracts announced with (ex </a:t>
            </a:r>
            <a:r>
              <a:rPr lang="en-GB" dirty="0"/>
              <a:t>ante) headline figures about ‘savings</a:t>
            </a:r>
            <a:r>
              <a:rPr lang="en-GB" dirty="0" smtClean="0"/>
              <a:t>’; can’t be checked because of cloak of commercial confidentiality;  no standard metrics of efficiency (a leap of faith);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b="1" dirty="0" smtClean="0"/>
              <a:t>Much cost saving is levered on labour + wage reduction</a:t>
            </a:r>
            <a:r>
              <a:rPr lang="en-GB" dirty="0" smtClean="0"/>
              <a:t> </a:t>
            </a:r>
            <a:r>
              <a:rPr lang="en-GB" dirty="0" err="1" smtClean="0"/>
              <a:t>eg</a:t>
            </a:r>
            <a:r>
              <a:rPr lang="en-GB" dirty="0" smtClean="0"/>
              <a:t> Labour </a:t>
            </a:r>
            <a:r>
              <a:rPr lang="en-GB" dirty="0"/>
              <a:t>Force Survey on </a:t>
            </a:r>
            <a:r>
              <a:rPr lang="en-GB" dirty="0" smtClean="0"/>
              <a:t>private prisons £4 less per hour + adult care £2 less per hour; o discussion of wider costs </a:t>
            </a:r>
            <a:r>
              <a:rPr lang="en-GB" dirty="0" err="1" smtClean="0"/>
              <a:t>eg</a:t>
            </a:r>
            <a:r>
              <a:rPr lang="en-GB" dirty="0" smtClean="0"/>
              <a:t> lower wages require state subvention</a:t>
            </a:r>
          </a:p>
          <a:p>
            <a:r>
              <a:rPr lang="en-GB" b="1" dirty="0" smtClean="0"/>
              <a:t>Convenient for government: </a:t>
            </a:r>
            <a:r>
              <a:rPr lang="en-GB" dirty="0" smtClean="0"/>
              <a:t>avoids </a:t>
            </a:r>
            <a:r>
              <a:rPr lang="en-GB" dirty="0"/>
              <a:t>direct responsibility for service provision, </a:t>
            </a:r>
            <a:r>
              <a:rPr lang="en-GB" dirty="0" smtClean="0"/>
              <a:t>especially important in “ toxic” policy areas like deportation or invalidity benefit:  </a:t>
            </a:r>
            <a:r>
              <a:rPr lang="en-GB" dirty="0"/>
              <a:t>options on blame-shifting when things go wrong </a:t>
            </a:r>
            <a:r>
              <a:rPr lang="en-GB" dirty="0" err="1" smtClean="0"/>
              <a:t>eg</a:t>
            </a:r>
            <a:r>
              <a:rPr lang="en-GB" dirty="0" smtClean="0"/>
              <a:t> G4S fails to supply security guards for Olympics; immunisation with fiascos </a:t>
            </a:r>
          </a:p>
          <a:p>
            <a:r>
              <a:rPr lang="en-GB" b="1" dirty="0" smtClean="0"/>
              <a:t>Government is not the well meaning ref but a lazy, self interested player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2487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1257301"/>
            <a:ext cx="9144000" cy="2252662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l"/>
            <a:r>
              <a:rPr lang="en-GB" dirty="0" smtClean="0">
                <a:solidFill>
                  <a:schemeClr val="bg1"/>
                </a:solidFill>
              </a:rPr>
              <a:t>(2) Profits without investment or risk?</a:t>
            </a:r>
            <a:endParaRPr lang="en-GB" sz="2400" dirty="0">
              <a:solidFill>
                <a:schemeClr val="bg1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5008604"/>
            <a:ext cx="9144000" cy="249195"/>
          </a:xfrm>
        </p:spPr>
        <p:txBody>
          <a:bodyPr>
            <a:normAutofit fontScale="55000" lnSpcReduction="20000"/>
          </a:bodyPr>
          <a:lstStyle/>
          <a:p>
            <a:r>
              <a:rPr lang="en-GB" dirty="0" smtClean="0"/>
              <a:t> 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9877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1695</TotalTime>
  <Words>1394</Words>
  <Application>Microsoft Office PowerPoint</Application>
  <PresentationFormat>Widescreen</PresentationFormat>
  <Paragraphs>91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Wingdings</vt:lpstr>
      <vt:lpstr>Office Theme</vt:lpstr>
      <vt:lpstr>Outsourcing: looting the foundational economy </vt:lpstr>
      <vt:lpstr>Outline</vt:lpstr>
      <vt:lpstr>(1) Outsourcing and the foundational economy</vt:lpstr>
      <vt:lpstr>Foundational economy + state retreat </vt:lpstr>
      <vt:lpstr>PowerPoint Presentation</vt:lpstr>
      <vt:lpstr>Huge scale of public service outsourcing (UK data)</vt:lpstr>
      <vt:lpstr>Sustains new corporate giants </vt:lpstr>
      <vt:lpstr>Convenient for government </vt:lpstr>
      <vt:lpstr>(2) Profits without investment or risk?</vt:lpstr>
      <vt:lpstr>Horrors of the LA bundled contract</vt:lpstr>
      <vt:lpstr>Modest clip on sales, high return on capital</vt:lpstr>
      <vt:lpstr>Why LAs always lose</vt:lpstr>
      <vt:lpstr>(3) Unstable conglomerates  </vt:lpstr>
      <vt:lpstr>The return of the conglomerate</vt:lpstr>
      <vt:lpstr>Serco’s profits collapse</vt:lpstr>
      <vt:lpstr>Serco 2014 results: £1.3 bn loss</vt:lpstr>
      <vt:lpstr>(4) What is to be done</vt:lpstr>
      <vt:lpstr>Technical fixes and principles</vt:lpstr>
      <vt:lpstr> A  new politics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Outsourcing</dc:title>
  <dc:creator>Julie Froud</dc:creator>
  <cp:lastModifiedBy>Melanie Lowden</cp:lastModifiedBy>
  <cp:revision>85</cp:revision>
  <cp:lastPrinted>2016-01-22T22:28:58Z</cp:lastPrinted>
  <dcterms:created xsi:type="dcterms:W3CDTF">2015-06-19T13:04:09Z</dcterms:created>
  <dcterms:modified xsi:type="dcterms:W3CDTF">2016-01-25T09:23:29Z</dcterms:modified>
</cp:coreProperties>
</file>