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260" r:id="rId2"/>
  </p:sldMasterIdLst>
  <p:notesMasterIdLst>
    <p:notesMasterId r:id="rId13"/>
  </p:notesMasterIdLst>
  <p:sldIdLst>
    <p:sldId id="326" r:id="rId3"/>
    <p:sldId id="362" r:id="rId4"/>
    <p:sldId id="382" r:id="rId5"/>
    <p:sldId id="383" r:id="rId6"/>
    <p:sldId id="378" r:id="rId7"/>
    <p:sldId id="379" r:id="rId8"/>
    <p:sldId id="380" r:id="rId9"/>
    <p:sldId id="371" r:id="rId10"/>
    <p:sldId id="384" r:id="rId11"/>
    <p:sldId id="375" r:id="rId12"/>
  </p:sldIdLst>
  <p:sldSz cx="9144000" cy="6858000" type="screen4x3"/>
  <p:notesSz cx="6802438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6C5"/>
    <a:srgbClr val="FFFFA3"/>
    <a:srgbClr val="9900CC"/>
    <a:srgbClr val="F24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89876" autoAdjust="0"/>
  </p:normalViewPr>
  <p:slideViewPr>
    <p:cSldViewPr>
      <p:cViewPr>
        <p:scale>
          <a:sx n="75" d="100"/>
          <a:sy n="75" d="100"/>
        </p:scale>
        <p:origin x="-138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798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036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44038"/>
            <a:ext cx="29479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70CC51-50EB-4C65-BE85-1DC828E2EF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153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70CC51-50EB-4C65-BE85-1DC828E2EF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3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/>
              <a:t>AUTO ENROLMENT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A.E. a success so far; 5.57 million workers enrolled into a workplace pension, by around 67,892 employers.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But, that represents only 4% of employers, significant challenge still ahead.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Small and micro employers (49 or fewer workers) began automatically enrolling workers from June 2015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Want to help this group who will find enrolling their staff much more difficult;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Working with industry and employers on how best to support this group; 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We have tried to make the automatic enrolment process as straightforward as possible.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TPR has launched simplified and much shorter triage process called Step by Step – designed following extensive research with small and micro employers to make A.E. as simple as possible.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NEST’s services updated to make it quicker and easier for employers to set up and run pension scheme and to do so directly through their payroll software.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New national communications campaign, aims to alert small and micro employers to their automatic enrolment duties, as well as raise awareness and understanding of AE among individuals.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Reaction to the campaign largely positive – early indications suggest a good level of public engagement, with over 270,000 views of the adverts on PensionTube and more than 120,000 views of the campaign microsite to date (12/11/2015).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We are keen to encourage saving beyond the 8% minimum, but first need to focus on continuing to increase participation by completing the safe roll out of automatic enrolment over the next three years.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813" indent="-286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3" indent="-228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2521" indent="-228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3699" indent="-228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4876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6054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7231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8409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04E0E9-76C2-4438-AB71-A2F8A2551438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/>
              <a:t>AUTO ENROLMENT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A.E. a success so far; 5.57 million workers enrolled into a workplace pension, by around 67,892 employers.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But, that represents only 4% of employers, significant challenge still ahead.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Small and micro employers (49 or fewer workers) began automatically enrolling workers from June 2015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Want to help this group who will find enrolling their staff much more difficult;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Working with industry and employers on how best to support this group; 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We have tried to make the automatic enrolment process as straightforward as possible.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TPR has launched simplified and much shorter triage process called Step by Step – designed following extensive research with small and micro employers to make A.E. as simple as possible.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NEST’s services updated to make it quicker and easier for employers to set up and run pension scheme and to do so directly through their payroll software.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New national communications campaign, aims to alert small and micro employers to their automatic enrolment duties, as well as raise awareness and understanding of AE among individuals.</a:t>
            </a:r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Reaction to the campaign largely positive – early indications suggest a good level of public engagement, with over 270,000 views of the adverts on PensionTube and more than 120,000 views of the campaign microsite to date (12/11/2015).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172911" indent="-17291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We are keen to encourage saving beyond the 8% minimum, but first need to focus on continuing to increase participation by completing the safe roll out of automatic enrolment over the next three years.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813" indent="-286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3" indent="-228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2521" indent="-228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3699" indent="-228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4876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6054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7231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8409" indent="-228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04E0E9-76C2-4438-AB71-A2F8A2551438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300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25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48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FC47B2-C665-41F5-9AC1-4AAB345F46D6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300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25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2900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48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FC47B2-C665-41F5-9AC1-4AAB345F46D6}" type="slidenum">
              <a:rPr lang="en-GB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74125" y="3079750"/>
            <a:ext cx="269875" cy="3778250"/>
          </a:xfrm>
          <a:prstGeom prst="rect">
            <a:avLst/>
          </a:prstGeom>
          <a:solidFill>
            <a:srgbClr val="00C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22530" name="Title Placeholder 1"/>
          <p:cNvSpPr>
            <a:spLocks noGrp="1"/>
          </p:cNvSpPr>
          <p:nvPr>
            <p:ph type="ctrTitle"/>
          </p:nvPr>
        </p:nvSpPr>
        <p:spPr>
          <a:xfrm>
            <a:off x="457200" y="3079750"/>
            <a:ext cx="7772400" cy="1400175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5194300"/>
            <a:ext cx="6400800" cy="1087438"/>
          </a:xfrm>
        </p:spPr>
        <p:txBody>
          <a:bodyPr lIns="0" tIns="0" rIns="0" bIns="0"/>
          <a:lstStyle>
            <a:lvl1pPr marL="0" indent="0">
              <a:buFont typeface="Arial" charset="0"/>
              <a:buNone/>
              <a:defRPr sz="16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846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30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92113"/>
            <a:ext cx="194468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813" y="392113"/>
            <a:ext cx="56848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0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392113"/>
            <a:ext cx="6875462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8813" y="1439863"/>
            <a:ext cx="3814762" cy="481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439863"/>
            <a:ext cx="3814763" cy="481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84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9271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4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55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93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00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32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941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80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7941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025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414338"/>
            <a:ext cx="2057400" cy="5711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6425" y="414338"/>
            <a:ext cx="6019800" cy="5711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785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439863"/>
            <a:ext cx="3814762" cy="481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1439863"/>
            <a:ext cx="3814763" cy="481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4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5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9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79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44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269875" cy="3778250"/>
          </a:xfrm>
          <a:prstGeom prst="rect">
            <a:avLst/>
          </a:prstGeom>
          <a:solidFill>
            <a:srgbClr val="00C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392113"/>
            <a:ext cx="68754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8813" y="1439863"/>
            <a:ext cx="778192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96863" y="6502400"/>
            <a:ext cx="8539162" cy="0"/>
          </a:xfrm>
          <a:prstGeom prst="line">
            <a:avLst/>
          </a:prstGeom>
          <a:noFill/>
          <a:ln w="9525">
            <a:solidFill>
              <a:srgbClr val="00C0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 bwMode="auto">
          <a:xfrm>
            <a:off x="8328025" y="6535738"/>
            <a:ext cx="508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0B5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  <a:defRPr/>
            </a:pPr>
            <a:fld id="{0770C930-225D-40B3-AF8E-4072B5F50FE8}" type="slidenum">
              <a:rPr lang="en-GB" sz="1000" b="1" smtClean="0">
                <a:cs typeface="Arial" charset="0"/>
              </a:rPr>
              <a:pPr algn="r">
                <a:lnSpc>
                  <a:spcPct val="110000"/>
                </a:lnSpc>
                <a:spcBef>
                  <a:spcPct val="50000"/>
                </a:spcBef>
                <a:buClr>
                  <a:srgbClr val="000000"/>
                </a:buClr>
                <a:defRPr/>
              </a:pPr>
              <a:t>‹#›</a:t>
            </a:fld>
            <a:endParaRPr lang="en-GB" sz="1000" b="1" dirty="0" smtClean="0"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96863" y="6526213"/>
            <a:ext cx="1847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dirty="0" smtClean="0"/>
              <a:t>Department for Work &amp; Pensions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89535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3pPr>
      <a:lvl4pPr marL="116205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1438275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1895475" indent="-228600" algn="l" defTabSz="457200" rtl="0" fontAlgn="base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352675" indent="-228600" algn="l" defTabSz="457200" rtl="0" fontAlgn="base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2809875" indent="-228600" algn="l" defTabSz="457200" rtl="0" fontAlgn="base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267075" indent="-228600" algn="l" defTabSz="457200" rtl="0" fontAlgn="base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6425" y="414338"/>
            <a:ext cx="82296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6425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>
            <a:off x="296863" y="6502400"/>
            <a:ext cx="8539162" cy="0"/>
          </a:xfrm>
          <a:prstGeom prst="line">
            <a:avLst/>
          </a:prstGeom>
          <a:noFill/>
          <a:ln w="9525">
            <a:solidFill>
              <a:srgbClr val="00C0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 bwMode="auto">
          <a:xfrm>
            <a:off x="8328025" y="6535738"/>
            <a:ext cx="508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0B5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10000"/>
              </a:lnSpc>
              <a:spcBef>
                <a:spcPct val="50000"/>
              </a:spcBef>
              <a:buClr>
                <a:srgbClr val="000000"/>
              </a:buClr>
              <a:defRPr/>
            </a:pPr>
            <a:fld id="{A584C133-E9C8-409A-84A4-3211841042E1}" type="slidenum">
              <a:rPr lang="en-GB" altLang="en-US" sz="1000" b="1" smtClean="0">
                <a:solidFill>
                  <a:srgbClr val="00C0B5"/>
                </a:solidFill>
                <a:cs typeface="Arial" pitchFamily="34" charset="0"/>
              </a:rPr>
              <a:pPr algn="r">
                <a:lnSpc>
                  <a:spcPct val="110000"/>
                </a:lnSpc>
                <a:spcBef>
                  <a:spcPct val="50000"/>
                </a:spcBef>
                <a:buClr>
                  <a:srgbClr val="000000"/>
                </a:buClr>
                <a:defRPr/>
              </a:pPr>
              <a:t>‹#›</a:t>
            </a:fld>
            <a:endParaRPr lang="en-GB" altLang="en-US" sz="1000" b="1" dirty="0" smtClean="0">
              <a:solidFill>
                <a:srgbClr val="00C0B5"/>
              </a:solidFill>
              <a:cs typeface="Arial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296863" y="6526213"/>
            <a:ext cx="979487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18">
              <a:defRPr/>
            </a:pPr>
            <a:r>
              <a:rPr lang="en-GB" sz="1000" dirty="0" smtClean="0">
                <a:solidFill>
                  <a:srgbClr val="000000"/>
                </a:solidFill>
              </a:rPr>
              <a:t>Official: Sensitive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C0B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0B5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0B5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0B5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0B5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11560" y="1341438"/>
            <a:ext cx="8280920" cy="1224359"/>
          </a:xfrm>
        </p:spPr>
        <p:txBody>
          <a:bodyPr/>
          <a:lstStyle/>
          <a:p>
            <a:r>
              <a:rPr lang="en-GB" altLang="en-US" sz="3200" b="1" dirty="0" smtClean="0"/>
              <a:t/>
            </a:r>
            <a:br>
              <a:rPr lang="en-GB" altLang="en-US" sz="3200" b="1" dirty="0" smtClean="0"/>
            </a:br>
            <a:r>
              <a:rPr lang="en-GB" altLang="en-US" sz="4000" b="1" dirty="0" smtClean="0"/>
              <a:t>The Private Pensions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708275"/>
            <a:ext cx="7781925" cy="1292225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Arial" charset="0"/>
              <a:buNone/>
              <a:defRPr/>
            </a:pPr>
            <a:r>
              <a:rPr lang="en-GB" sz="2800" b="1" dirty="0" smtClean="0">
                <a:solidFill>
                  <a:srgbClr val="000000"/>
                </a:solidFill>
              </a:rPr>
              <a:t>Baroness Ros Altmann</a:t>
            </a:r>
            <a:endParaRPr lang="en-GB" sz="2800" b="1" dirty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  <a:defRPr/>
            </a:pPr>
            <a:r>
              <a:rPr lang="en-GB" sz="2800" b="1" dirty="0">
                <a:solidFill>
                  <a:srgbClr val="000000"/>
                </a:solidFill>
              </a:rPr>
              <a:t>Minister of State for Pensions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55576" y="4365625"/>
            <a:ext cx="799288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C0B5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C0B5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0B5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C0B5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C0B5"/>
              </a:buClr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None/>
            </a:pPr>
            <a:r>
              <a:rPr lang="en-GB" altLang="en-US" sz="2400" dirty="0" smtClean="0"/>
              <a:t>TUC Annual </a:t>
            </a:r>
            <a:r>
              <a:rPr lang="en-GB" altLang="en-US" sz="2400" dirty="0"/>
              <a:t>P</a:t>
            </a:r>
            <a:r>
              <a:rPr lang="en-GB" altLang="en-US" sz="2400" dirty="0" smtClean="0"/>
              <a:t>ensions Conference </a:t>
            </a:r>
            <a:r>
              <a:rPr lang="en-GB" altLang="en-US" sz="2400" b="1" dirty="0"/>
              <a:t>Freedom pass: </a:t>
            </a:r>
            <a:r>
              <a:rPr lang="en-GB" altLang="en-US" sz="2400" b="1" dirty="0" smtClean="0"/>
              <a:t>Where </a:t>
            </a:r>
            <a:r>
              <a:rPr lang="en-GB" altLang="en-US" sz="2400" b="1" dirty="0"/>
              <a:t>now for workplace pensions?</a:t>
            </a:r>
            <a:br>
              <a:rPr lang="en-GB" altLang="en-US" sz="2400" b="1" dirty="0"/>
            </a:br>
            <a:r>
              <a:rPr lang="en-GB" altLang="en-US" sz="2400" i="1" dirty="0"/>
              <a:t>Thursday 4th February 2016</a:t>
            </a:r>
          </a:p>
        </p:txBody>
      </p:sp>
      <p:pic>
        <p:nvPicPr>
          <p:cNvPr id="4101" name="Picture 4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60350"/>
            <a:ext cx="12938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 b="1" dirty="0" smtClean="0"/>
              <a:t>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/>
              <a:t>Long-term saving can help individuals </a:t>
            </a:r>
            <a:r>
              <a:rPr lang="en-GB" altLang="en-US" sz="2400" u="sng" dirty="0" smtClean="0"/>
              <a:t>and</a:t>
            </a:r>
            <a:r>
              <a:rPr lang="en-GB" altLang="en-US" sz="2400" dirty="0" smtClean="0"/>
              <a:t> economy</a:t>
            </a:r>
          </a:p>
          <a:p>
            <a:endParaRPr lang="en-GB" altLang="en-US" sz="1200" dirty="0" smtClean="0"/>
          </a:p>
          <a:p>
            <a:r>
              <a:rPr lang="en-GB" altLang="en-US" sz="2400" dirty="0" smtClean="0"/>
              <a:t>But pensions are about </a:t>
            </a:r>
            <a:r>
              <a:rPr lang="en-GB" altLang="en-US" sz="2400" u="sng" dirty="0" smtClean="0"/>
              <a:t>people</a:t>
            </a:r>
            <a:r>
              <a:rPr lang="en-GB" altLang="en-US" sz="2400" dirty="0" smtClean="0"/>
              <a:t> not just money</a:t>
            </a:r>
          </a:p>
          <a:p>
            <a:endParaRPr lang="en-GB" altLang="en-US" sz="1200" dirty="0" smtClean="0"/>
          </a:p>
          <a:p>
            <a:r>
              <a:rPr lang="en-GB" altLang="en-US" sz="2400" dirty="0" smtClean="0"/>
              <a:t>Providers, employers and Government must consider the </a:t>
            </a:r>
            <a:r>
              <a:rPr lang="en-GB" altLang="en-US" sz="2400" u="sng" dirty="0" smtClean="0"/>
              <a:t>people</a:t>
            </a:r>
            <a:r>
              <a:rPr lang="en-GB" altLang="en-US" sz="2400" dirty="0" smtClean="0"/>
              <a:t> paying into pensions</a:t>
            </a:r>
          </a:p>
          <a:p>
            <a:endParaRPr lang="en-GB" altLang="en-US" sz="1200" dirty="0" smtClean="0"/>
          </a:p>
          <a:p>
            <a:r>
              <a:rPr lang="en-GB" altLang="en-US" sz="2400" dirty="0" smtClean="0"/>
              <a:t>Improve later life income for as many as possible</a:t>
            </a:r>
          </a:p>
          <a:p>
            <a:endParaRPr lang="en-GB" altLang="en-US" sz="1200" dirty="0" smtClean="0"/>
          </a:p>
          <a:p>
            <a:r>
              <a:rPr lang="en-GB" altLang="en-US" sz="2400" dirty="0" smtClean="0"/>
              <a:t>Make the most of the Pensions revolution</a:t>
            </a:r>
          </a:p>
          <a:p>
            <a:endParaRPr lang="en-GB" altLang="en-US" sz="1200" dirty="0" smtClean="0"/>
          </a:p>
          <a:p>
            <a:r>
              <a:rPr lang="en-GB" altLang="en-US" sz="2400" dirty="0" smtClean="0"/>
              <a:t>Great opportunity </a:t>
            </a:r>
            <a:r>
              <a:rPr lang="en-GB" altLang="en-US" sz="2400" dirty="0" smtClean="0"/>
              <a:t>for new</a:t>
            </a:r>
            <a:r>
              <a:rPr lang="en-GB" altLang="en-US" sz="2400" dirty="0" smtClean="0"/>
              <a:t>, engaging products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32848" cy="806450"/>
          </a:xfrm>
        </p:spPr>
        <p:txBody>
          <a:bodyPr/>
          <a:lstStyle/>
          <a:p>
            <a:r>
              <a:rPr lang="en-GB" altLang="en-US" sz="3000" b="1" dirty="0" smtClean="0"/>
              <a:t>Private Pensions Policy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1" cy="51849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Automatic Enrolment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Freedom  and Choice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Potential changes to tax relief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Pension Wise 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en-GB" sz="9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58813" y="392113"/>
            <a:ext cx="8016875" cy="588962"/>
          </a:xfrm>
        </p:spPr>
        <p:txBody>
          <a:bodyPr/>
          <a:lstStyle/>
          <a:p>
            <a:r>
              <a:rPr lang="en-GB" altLang="en-US" sz="3000" b="1" dirty="0" smtClean="0"/>
              <a:t>Automatic Enrolment</a:t>
            </a:r>
            <a:endParaRPr lang="en-GB" altLang="en-US" sz="3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1188" y="1196975"/>
            <a:ext cx="8064500" cy="4819650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Employer helps individuals build pension savings </a:t>
            </a:r>
          </a:p>
          <a:p>
            <a:pPr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The new social norm – </a:t>
            </a:r>
            <a:r>
              <a:rPr lang="en-GB" altLang="en-US" sz="2200" i="1" dirty="0" smtClean="0">
                <a:solidFill>
                  <a:srgbClr val="000000"/>
                </a:solidFill>
              </a:rPr>
              <a:t>employer pays tax, NI </a:t>
            </a:r>
            <a:r>
              <a:rPr lang="en-GB" altLang="en-US" sz="2200" i="1" u="sng" dirty="0" smtClean="0">
                <a:solidFill>
                  <a:srgbClr val="000000"/>
                </a:solidFill>
              </a:rPr>
              <a:t>and</a:t>
            </a:r>
            <a:r>
              <a:rPr lang="en-GB" altLang="en-US" sz="2200" i="1" dirty="0" smtClean="0">
                <a:solidFill>
                  <a:srgbClr val="000000"/>
                </a:solidFill>
              </a:rPr>
              <a:t> pension</a:t>
            </a:r>
          </a:p>
          <a:p>
            <a:pPr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Success so far is encouraging; low opt out</a:t>
            </a:r>
          </a:p>
          <a:p>
            <a:pPr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endParaRPr lang="en-GB" altLang="en-US" sz="4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Significant challenge still ahead – </a:t>
            </a:r>
            <a:r>
              <a:rPr lang="en-GB" altLang="en-US" sz="2200" i="1" dirty="0" smtClean="0">
                <a:solidFill>
                  <a:srgbClr val="000000"/>
                </a:solidFill>
              </a:rPr>
              <a:t>1.8m employers yet to start</a:t>
            </a:r>
          </a:p>
          <a:p>
            <a:pPr marL="0" indent="0" algn="just">
              <a:spcBef>
                <a:spcPct val="50000"/>
              </a:spcBef>
              <a:buNone/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>
                <a:solidFill>
                  <a:srgbClr val="000000"/>
                </a:solidFill>
              </a:rPr>
              <a:t>Auto-escalation for the </a:t>
            </a:r>
            <a:r>
              <a:rPr lang="en-GB" altLang="en-US" sz="2200" dirty="0" smtClean="0">
                <a:solidFill>
                  <a:srgbClr val="000000"/>
                </a:solidFill>
              </a:rPr>
              <a:t>future</a:t>
            </a:r>
          </a:p>
          <a:p>
            <a:pPr algn="just">
              <a:spcBef>
                <a:spcPct val="50000"/>
              </a:spcBef>
            </a:pPr>
            <a:endParaRPr lang="en-GB" altLang="en-US" sz="1000" dirty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How will they find a good scheme?</a:t>
            </a:r>
          </a:p>
          <a:p>
            <a:pPr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Net pay vs. Relief at source</a:t>
            </a:r>
          </a:p>
        </p:txBody>
      </p:sp>
    </p:spTree>
    <p:extLst>
      <p:ext uri="{BB962C8B-B14F-4D97-AF65-F5344CB8AC3E}">
        <p14:creationId xmlns:p14="http://schemas.microsoft.com/office/powerpoint/2010/main" val="16874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58813" y="392113"/>
            <a:ext cx="8016875" cy="588962"/>
          </a:xfrm>
        </p:spPr>
        <p:txBody>
          <a:bodyPr/>
          <a:lstStyle/>
          <a:p>
            <a:r>
              <a:rPr lang="en-GB" altLang="en-US" sz="3000" b="1" dirty="0" smtClean="0"/>
              <a:t>Workplace Pension Recent Developments</a:t>
            </a:r>
            <a:endParaRPr lang="en-GB" altLang="en-US" sz="3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1188" y="1196975"/>
            <a:ext cx="8064500" cy="4819650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endParaRPr lang="en-GB" altLang="en-US" sz="400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Keeping the earnings trigger at £10,000 to bring more people into Automatic Enrolment</a:t>
            </a:r>
          </a:p>
          <a:p>
            <a:pPr algn="just">
              <a:spcBef>
                <a:spcPct val="50000"/>
              </a:spcBef>
            </a:pPr>
            <a:endParaRPr lang="en-GB" altLang="en-US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Pension coverage is already increasing – especially for women</a:t>
            </a:r>
          </a:p>
          <a:p>
            <a:pPr algn="just">
              <a:spcBef>
                <a:spcPct val="50000"/>
              </a:spcBef>
            </a:pPr>
            <a:endParaRPr lang="en-GB" altLang="en-US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Contribution increases now aligned with tax years – this will help reduce opt outs</a:t>
            </a:r>
          </a:p>
          <a:p>
            <a:pPr algn="just">
              <a:spcBef>
                <a:spcPct val="50000"/>
              </a:spcBef>
            </a:pPr>
            <a:endParaRPr lang="en-GB" altLang="en-US" dirty="0" smtClean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GB" altLang="en-US" sz="2200" dirty="0" smtClean="0">
                <a:solidFill>
                  <a:srgbClr val="000000"/>
                </a:solidFill>
              </a:rPr>
              <a:t>Improving consumer protection</a:t>
            </a:r>
          </a:p>
        </p:txBody>
      </p:sp>
    </p:spTree>
    <p:extLst>
      <p:ext uri="{BB962C8B-B14F-4D97-AF65-F5344CB8AC3E}">
        <p14:creationId xmlns:p14="http://schemas.microsoft.com/office/powerpoint/2010/main" val="9787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 b="1" dirty="0" smtClean="0"/>
              <a:t>Better workplace pensions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112568"/>
          </a:xfrm>
        </p:spPr>
        <p:txBody>
          <a:bodyPr/>
          <a:lstStyle/>
          <a:p>
            <a:r>
              <a:rPr lang="en-US" altLang="en-US" sz="2400" dirty="0"/>
              <a:t>Automatic enrolment has created new responsibilities on Government and industry to protect savers </a:t>
            </a:r>
            <a:endParaRPr lang="en-US" altLang="en-US" sz="2400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sz="2400" dirty="0" smtClean="0"/>
              <a:t>Charge </a:t>
            </a:r>
            <a:r>
              <a:rPr lang="en-US" altLang="en-US" sz="2400" dirty="0"/>
              <a:t>cap </a:t>
            </a:r>
            <a:r>
              <a:rPr lang="en-US" altLang="en-US" sz="2400" dirty="0" smtClean="0"/>
              <a:t>in default </a:t>
            </a:r>
            <a:r>
              <a:rPr lang="en-US" altLang="en-US" sz="2400" dirty="0"/>
              <a:t>funds </a:t>
            </a:r>
            <a:endParaRPr lang="en-US" altLang="en-US" sz="2400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sz="2400" dirty="0" smtClean="0"/>
              <a:t>Ban </a:t>
            </a:r>
            <a:r>
              <a:rPr lang="en-US" altLang="en-US" sz="2400" dirty="0"/>
              <a:t>on active member discounts </a:t>
            </a:r>
            <a:endParaRPr lang="en-US" altLang="en-US" sz="2400" dirty="0" smtClean="0"/>
          </a:p>
          <a:p>
            <a:endParaRPr lang="en-US" altLang="en-US" dirty="0" smtClean="0"/>
          </a:p>
          <a:p>
            <a:r>
              <a:rPr lang="en-US" altLang="en-US" sz="2400" dirty="0" smtClean="0"/>
              <a:t>Ban on commission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sz="2400" dirty="0" smtClean="0"/>
              <a:t>IGCs </a:t>
            </a:r>
            <a:r>
              <a:rPr lang="en-US" altLang="en-US" sz="2400" dirty="0"/>
              <a:t>and trustees </a:t>
            </a:r>
            <a:r>
              <a:rPr lang="en-US" altLang="en-US" sz="2400" dirty="0" smtClean="0"/>
              <a:t>must assess value </a:t>
            </a:r>
            <a:r>
              <a:rPr lang="en-US" altLang="en-US" sz="2400" dirty="0"/>
              <a:t>for money for </a:t>
            </a:r>
            <a:r>
              <a:rPr lang="en-US" altLang="en-US" sz="2400" dirty="0" smtClean="0"/>
              <a:t>members</a:t>
            </a:r>
          </a:p>
          <a:p>
            <a:endParaRPr lang="en-US" altLang="en-US" dirty="0" smtClean="0"/>
          </a:p>
          <a:p>
            <a:r>
              <a:rPr lang="en-US" altLang="en-US" sz="2400" dirty="0" smtClean="0"/>
              <a:t>Industry to devise new products and services</a:t>
            </a:r>
            <a:endParaRPr lang="en-US" altLang="en-US" sz="2400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58813" y="392113"/>
            <a:ext cx="6875462" cy="516607"/>
          </a:xfrm>
        </p:spPr>
        <p:txBody>
          <a:bodyPr/>
          <a:lstStyle/>
          <a:p>
            <a:r>
              <a:rPr lang="en-GB" altLang="en-US" sz="3000" b="1" dirty="0" smtClean="0"/>
              <a:t>Pension flexibilities – where we are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112568"/>
          </a:xfrm>
        </p:spPr>
        <p:txBody>
          <a:bodyPr/>
          <a:lstStyle/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More freedom and choice </a:t>
            </a:r>
            <a:r>
              <a:rPr lang="en-GB" sz="2400" dirty="0"/>
              <a:t>over how </a:t>
            </a:r>
            <a:r>
              <a:rPr lang="en-GB" sz="2400" dirty="0" smtClean="0"/>
              <a:t>to access pension savings after age 55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sz="2400" dirty="0" smtClean="0"/>
              <a:t>No </a:t>
            </a:r>
            <a:r>
              <a:rPr lang="en-GB" sz="2400" dirty="0"/>
              <a:t>longer have to buy an </a:t>
            </a:r>
            <a:r>
              <a:rPr lang="en-GB" sz="2400" dirty="0" smtClean="0"/>
              <a:t>annuity </a:t>
            </a:r>
          </a:p>
          <a:p>
            <a:pPr lvl="0"/>
            <a:endParaRPr lang="en-GB" dirty="0" smtClean="0"/>
          </a:p>
          <a:p>
            <a:pPr lvl="0"/>
            <a:r>
              <a:rPr lang="en-GB" sz="2400" dirty="0" smtClean="0"/>
              <a:t>Instead can choose </a:t>
            </a:r>
            <a:r>
              <a:rPr lang="en-GB" sz="2400" dirty="0"/>
              <a:t>to take </a:t>
            </a:r>
            <a:r>
              <a:rPr lang="en-GB" sz="2400" dirty="0" smtClean="0"/>
              <a:t>money </a:t>
            </a:r>
            <a:r>
              <a:rPr lang="en-GB" sz="2400" dirty="0"/>
              <a:t>in a number of </a:t>
            </a:r>
            <a:r>
              <a:rPr lang="en-GB" sz="2400" dirty="0" smtClean="0"/>
              <a:t>ways</a:t>
            </a:r>
          </a:p>
          <a:p>
            <a:pPr lvl="0"/>
            <a:endParaRPr lang="en-GB" dirty="0" smtClean="0"/>
          </a:p>
          <a:p>
            <a:pPr lvl="0"/>
            <a:r>
              <a:rPr lang="en-GB" sz="2400" dirty="0" smtClean="0"/>
              <a:t>Pension Wise offers unbiased guidance on options</a:t>
            </a:r>
            <a:endParaRPr lang="en-GB" sz="2400" dirty="0"/>
          </a:p>
          <a:p>
            <a:pPr lvl="0"/>
            <a:endParaRPr lang="en-GB" dirty="0" smtClean="0"/>
          </a:p>
          <a:p>
            <a:pPr lvl="0"/>
            <a:r>
              <a:rPr lang="en-GB" sz="2400" dirty="0" smtClean="0"/>
              <a:t>Want people to wait longer, not spend pension too soon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28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 b="1" dirty="0" smtClean="0"/>
              <a:t>Advice &amp; Guidance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553" y="980728"/>
            <a:ext cx="8352928" cy="5278785"/>
          </a:xfrm>
        </p:spPr>
        <p:txBody>
          <a:bodyPr/>
          <a:lstStyle/>
          <a:p>
            <a:pPr lvl="0"/>
            <a:endParaRPr lang="en-GB" sz="600" dirty="0" smtClean="0">
              <a:latin typeface="+mj-lt"/>
            </a:endParaRPr>
          </a:p>
          <a:p>
            <a:pPr lvl="0"/>
            <a:r>
              <a:rPr lang="en-GB" sz="2400" dirty="0" smtClean="0">
                <a:latin typeface="+mj-lt"/>
              </a:rPr>
              <a:t>Pension Wise 	</a:t>
            </a:r>
          </a:p>
          <a:p>
            <a:pPr marL="0" lvl="0" indent="0">
              <a:buNone/>
            </a:pP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	- Government set-up free, unbiased help/guidance for 		   age 50+</a:t>
            </a:r>
          </a:p>
          <a:p>
            <a:pPr marL="0" lvl="0" indent="0">
              <a:buNone/>
            </a:pP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	- helps </a:t>
            </a:r>
            <a:r>
              <a:rPr lang="en-GB" sz="2400" dirty="0">
                <a:latin typeface="+mj-lt"/>
              </a:rPr>
              <a:t>people </a:t>
            </a:r>
            <a:r>
              <a:rPr lang="en-GB" sz="2400" dirty="0" smtClean="0">
                <a:latin typeface="+mj-lt"/>
              </a:rPr>
              <a:t>understand new </a:t>
            </a:r>
            <a:r>
              <a:rPr lang="en-GB" sz="2400" dirty="0">
                <a:latin typeface="+mj-lt"/>
              </a:rPr>
              <a:t>flexibilities </a:t>
            </a:r>
            <a:r>
              <a:rPr lang="en-GB" sz="2400" dirty="0" smtClean="0">
                <a:latin typeface="+mj-lt"/>
              </a:rPr>
              <a:t>and </a:t>
            </a:r>
          </a:p>
          <a:p>
            <a:pPr marL="0" lvl="0" indent="0">
              <a:buNone/>
            </a:pPr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	   right retirement option</a:t>
            </a:r>
          </a:p>
          <a:p>
            <a:pPr marL="0" lvl="0" indent="0">
              <a:buNone/>
            </a:pPr>
            <a:endParaRPr lang="en-GB" dirty="0" smtClean="0">
              <a:latin typeface="+mj-lt"/>
            </a:endParaRPr>
          </a:p>
          <a:p>
            <a:pPr lvl="0"/>
            <a:r>
              <a:rPr lang="en-GB" sz="2400" dirty="0" smtClean="0">
                <a:latin typeface="+mj-lt"/>
              </a:rPr>
              <a:t>Two public consultations on advice and guidance:</a:t>
            </a:r>
          </a:p>
          <a:p>
            <a:pPr lvl="1"/>
            <a:r>
              <a:rPr lang="en-GB" sz="2400" dirty="0" smtClean="0">
                <a:latin typeface="+mj-lt"/>
              </a:rPr>
              <a:t>Financial </a:t>
            </a:r>
            <a:r>
              <a:rPr lang="en-GB" sz="2400" dirty="0">
                <a:latin typeface="+mj-lt"/>
              </a:rPr>
              <a:t>Advice and Markets Review </a:t>
            </a:r>
            <a:r>
              <a:rPr lang="en-GB" sz="2400" dirty="0" smtClean="0">
                <a:latin typeface="+mj-lt"/>
              </a:rPr>
              <a:t>considers </a:t>
            </a:r>
            <a:r>
              <a:rPr lang="en-GB" sz="2400" dirty="0">
                <a:latin typeface="+mj-lt"/>
              </a:rPr>
              <a:t>ways to improve the availability of </a:t>
            </a:r>
            <a:r>
              <a:rPr lang="en-GB" sz="2400" dirty="0" smtClean="0">
                <a:latin typeface="+mj-lt"/>
              </a:rPr>
              <a:t>financial advice</a:t>
            </a:r>
            <a:endParaRPr lang="en-GB" sz="2400" dirty="0">
              <a:latin typeface="+mj-lt"/>
            </a:endParaRPr>
          </a:p>
          <a:p>
            <a:pPr lvl="1"/>
            <a:r>
              <a:rPr lang="en-GB" sz="2400" dirty="0" smtClean="0">
                <a:latin typeface="+mj-lt"/>
              </a:rPr>
              <a:t>Public </a:t>
            </a:r>
            <a:r>
              <a:rPr lang="en-GB" sz="2400" dirty="0">
                <a:latin typeface="+mj-lt"/>
              </a:rPr>
              <a:t>financial guidance consultation </a:t>
            </a:r>
            <a:r>
              <a:rPr lang="en-GB" sz="2400" dirty="0" smtClean="0">
                <a:latin typeface="+mj-lt"/>
              </a:rPr>
              <a:t>considers ways to improve free</a:t>
            </a:r>
            <a:r>
              <a:rPr lang="en-GB" sz="2400" dirty="0">
                <a:latin typeface="+mj-lt"/>
              </a:rPr>
              <a:t>, impartial financial </a:t>
            </a:r>
            <a:r>
              <a:rPr lang="en-GB" sz="2400" dirty="0" smtClean="0">
                <a:latin typeface="+mj-lt"/>
              </a:rPr>
              <a:t>guidance</a:t>
            </a:r>
          </a:p>
          <a:p>
            <a:pPr lvl="1"/>
            <a:r>
              <a:rPr lang="en-GB" sz="2400" dirty="0" smtClean="0">
                <a:latin typeface="+mj-lt"/>
              </a:rPr>
              <a:t>Will report soon</a:t>
            </a:r>
          </a:p>
          <a:p>
            <a:pPr marL="0" indent="-14287">
              <a:buNone/>
            </a:pPr>
            <a:endParaRPr lang="en-GB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22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 b="1" dirty="0" smtClean="0"/>
              <a:t>Challenges for the industry</a:t>
            </a:r>
            <a:endParaRPr lang="en-GB" altLang="en-US" sz="30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Automatic Enrolment minimum is only a start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Industry challenge to make pensions more attractive to customers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Devise good new products and services</a:t>
            </a:r>
          </a:p>
          <a:p>
            <a:pPr marL="0" indent="0" algn="just">
              <a:spcBef>
                <a:spcPct val="50000"/>
              </a:spcBef>
              <a:buNone/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Engage customers to encourage more saving or auto-escalation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2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Adapt to new freedoms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9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 b="1" dirty="0" smtClean="0"/>
              <a:t>DB developments</a:t>
            </a:r>
            <a:endParaRPr lang="en-GB" altLang="en-US" sz="30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Big rise in deficits 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Challenges as contracting out ends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GMP reconciliation and equalisation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Trustee burdens  - professional and lay trustees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Investment challenges, diversification and risk</a:t>
            </a:r>
          </a:p>
          <a:p>
            <a:pPr marL="342900" indent="-342900" algn="just">
              <a:spcBef>
                <a:spcPct val="50000"/>
              </a:spcBef>
            </a:pPr>
            <a:endParaRPr lang="en-GB" altLang="en-US" sz="1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GB" altLang="en-US" sz="2400" dirty="0" smtClean="0">
                <a:solidFill>
                  <a:srgbClr val="000000"/>
                </a:solidFill>
              </a:rPr>
              <a:t>Reduce regulatory burdens, improve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653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P SLIDES SCREEN E">
  <a:themeElements>
    <a:clrScheme name="DWP SLIDES SCREEN 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WP SLIDES SCREEN 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WP SLIDES SCREEN 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903</Words>
  <Application>Microsoft Office PowerPoint</Application>
  <PresentationFormat>On-screen Show (4:3)</PresentationFormat>
  <Paragraphs>156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DWP SLIDES SCREEN E</vt:lpstr>
      <vt:lpstr>Custom Design</vt:lpstr>
      <vt:lpstr> The Private Pensions Revolution</vt:lpstr>
      <vt:lpstr>Private Pensions Policy Reform</vt:lpstr>
      <vt:lpstr>Automatic Enrolment</vt:lpstr>
      <vt:lpstr>Workplace Pension Recent Developments</vt:lpstr>
      <vt:lpstr>Better workplace pensions </vt:lpstr>
      <vt:lpstr>Pension flexibilities – where we are</vt:lpstr>
      <vt:lpstr>Advice &amp; Guidance</vt:lpstr>
      <vt:lpstr>Challenges for the industry</vt:lpstr>
      <vt:lpstr>DB developments</vt:lpstr>
      <vt:lpstr>Summary</vt:lpstr>
    </vt:vector>
  </TitlesOfParts>
  <Company>DWP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Champion  for Older Workers</dc:title>
  <dc:creator>Kerry Cox</dc:creator>
  <cp:lastModifiedBy>Key Lawrence STRATEGY PRIVATE PENSIONS</cp:lastModifiedBy>
  <cp:revision>209</cp:revision>
  <cp:lastPrinted>2015-12-08T16:19:14Z</cp:lastPrinted>
  <dcterms:created xsi:type="dcterms:W3CDTF">2014-06-26T12:54:23Z</dcterms:created>
  <dcterms:modified xsi:type="dcterms:W3CDTF">2016-02-03T12:16:23Z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548283280</vt:i4>
  </property>
  <property fmtid="{D5CDD505-2E9C-101B-9397-08002B2CF9AE}" pid="3" name="_NewReviewCycle">
    <vt:lpwstr/>
  </property>
  <property fmtid="{D5CDD505-2E9C-101B-9397-08002B2CF9AE}" pid="4" name="_EmailSubject">
    <vt:lpwstr>Amended Slides for TUC conference</vt:lpwstr>
  </property>
  <property fmtid="{D5CDD505-2E9C-101B-9397-08002B2CF9AE}" pid="5" name="_AuthorEmail">
    <vt:lpwstr>DWPBRIEFING.TEAM@DWP.GSI.GOV.UK</vt:lpwstr>
  </property>
  <property fmtid="{D5CDD505-2E9C-101B-9397-08002B2CF9AE}" pid="6" name="_AuthorEmailDisplayName">
    <vt:lpwstr>DWP BRIEFING TEAM</vt:lpwstr>
  </property>
  <property fmtid="{D5CDD505-2E9C-101B-9397-08002B2CF9AE}" pid="7" name="_PreviousAdHocReviewCycleID">
    <vt:i4>46908403</vt:i4>
  </property>
</Properties>
</file>