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80" r:id="rId2"/>
    <p:sldId id="262" r:id="rId3"/>
    <p:sldId id="273" r:id="rId4"/>
    <p:sldId id="267" r:id="rId5"/>
    <p:sldId id="268" r:id="rId6"/>
    <p:sldId id="299" r:id="rId7"/>
    <p:sldId id="287" r:id="rId8"/>
    <p:sldId id="291" r:id="rId9"/>
    <p:sldId id="288" r:id="rId10"/>
    <p:sldId id="290" r:id="rId11"/>
    <p:sldId id="289" r:id="rId12"/>
    <p:sldId id="297" r:id="rId13"/>
    <p:sldId id="263" r:id="rId14"/>
    <p:sldId id="296" r:id="rId15"/>
    <p:sldId id="269" r:id="rId16"/>
    <p:sldId id="275" r:id="rId17"/>
    <p:sldId id="285" r:id="rId18"/>
    <p:sldId id="300" r:id="rId19"/>
    <p:sldId id="277" r:id="rId20"/>
    <p:sldId id="292" r:id="rId21"/>
    <p:sldId id="293" r:id="rId22"/>
    <p:sldId id="295" r:id="rId23"/>
    <p:sldId id="294" r:id="rId24"/>
    <p:sldId id="298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9803" autoAdjust="0"/>
  </p:normalViewPr>
  <p:slideViewPr>
    <p:cSldViewPr>
      <p:cViewPr>
        <p:scale>
          <a:sx n="93" d="100"/>
          <a:sy n="93" d="100"/>
        </p:scale>
        <p:origin x="-9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DFCA2-264B-4C5B-A586-9E99B0684A31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A6CBD-81F9-4CF7-8F2E-27E9F1C4C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60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A6CBD-81F9-4CF7-8F2E-27E9F1C4C0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78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B5B4F7-1841-41E5-BECE-EF84C3D0171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A6CBD-81F9-4CF7-8F2E-27E9F1C4C01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78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43A8E7-B219-4222-9BAF-2E649C4914F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45E9-AAFB-4FBA-936B-F2F25C487B43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E9AB-6498-40AB-BD65-4F6550AA0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CF41B-F31D-43A1-A298-C6C21BDED84D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E9AB-6498-40AB-BD65-4F6550AA0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56D6-6AFB-4754-9778-AB9726294EF5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E9AB-6498-40AB-BD65-4F6550AA0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1E63A-9621-4D47-91C6-CDDEBE96A488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E9AB-6498-40AB-BD65-4F6550AA0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CE3E-B90D-48A2-8E3C-05F6F3C11619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E9AB-6498-40AB-BD65-4F6550AA0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3C0F-00AC-4BC3-B3E6-9D805ED69754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E9AB-6498-40AB-BD65-4F6550AA0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C2BA4-E17B-4C14-8369-E8C3CE17D439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E9AB-6498-40AB-BD65-4F6550AA0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3D77-46FA-46F0-9AB3-DACDC34D33FB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E9AB-6498-40AB-BD65-4F6550AA0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9686-F66A-4A26-81DB-669752BF4732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E9AB-6498-40AB-BD65-4F6550AA0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2054-6B1A-44A5-931D-56560FA0B1C1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E9AB-6498-40AB-BD65-4F6550AA0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4D3B-11EB-49D0-A349-2F75832963A1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5E9AB-6498-40AB-BD65-4F6550AA0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49B5-D8C5-4CA8-B85F-D9C98E37C97D}" type="datetime1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E9AB-6498-40AB-BD65-4F6550AA03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vero@livingwage.org.uk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img4.southernliving.com/i/2008/12/southern-basket/woven-basket-l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717032"/>
            <a:ext cx="8496944" cy="2880320"/>
          </a:xfrm>
        </p:spPr>
        <p:txBody>
          <a:bodyPr>
            <a:normAutofit/>
          </a:bodyPr>
          <a:lstStyle/>
          <a:p>
            <a:pPr algn="l"/>
            <a:r>
              <a:rPr lang="en-GB" sz="4800" dirty="0" smtClean="0">
                <a:solidFill>
                  <a:schemeClr val="tx1"/>
                </a:solidFill>
              </a:rPr>
              <a:t>The Living Wage Campaign </a:t>
            </a:r>
          </a:p>
          <a:p>
            <a:pPr algn="l"/>
            <a:r>
              <a:rPr lang="en-GB" sz="2600" dirty="0" smtClean="0">
                <a:solidFill>
                  <a:schemeClr val="tx1"/>
                </a:solidFill>
              </a:rPr>
              <a:t>Sarah Vero, Partnerships Manager, Living Wage Foundation </a:t>
            </a:r>
          </a:p>
          <a:p>
            <a:pPr algn="l"/>
            <a:r>
              <a:rPr lang="en-GB" sz="2600" dirty="0" smtClean="0">
                <a:solidFill>
                  <a:schemeClr val="tx1"/>
                </a:solidFill>
              </a:rPr>
              <a:t>Northern </a:t>
            </a:r>
            <a:r>
              <a:rPr lang="en-GB" sz="2600" dirty="0">
                <a:solidFill>
                  <a:schemeClr val="tx1"/>
                </a:solidFill>
              </a:rPr>
              <a:t>Living Wage </a:t>
            </a:r>
            <a:r>
              <a:rPr lang="en-GB" sz="2600" dirty="0" smtClean="0">
                <a:solidFill>
                  <a:schemeClr val="tx1"/>
                </a:solidFill>
              </a:rPr>
              <a:t>Summit</a:t>
            </a:r>
            <a:endParaRPr lang="en-GB" sz="2600" dirty="0">
              <a:solidFill>
                <a:schemeClr val="tx1"/>
              </a:solidFill>
            </a:endParaRPr>
          </a:p>
          <a:p>
            <a:pPr algn="l"/>
            <a:r>
              <a:rPr lang="en-GB" sz="2600" dirty="0">
                <a:solidFill>
                  <a:schemeClr val="tx1"/>
                </a:solidFill>
              </a:rPr>
              <a:t>Thursday 7th </a:t>
            </a:r>
            <a:r>
              <a:rPr lang="en-GB" sz="2600" dirty="0" smtClean="0">
                <a:solidFill>
                  <a:schemeClr val="tx1"/>
                </a:solidFill>
              </a:rPr>
              <a:t>November 2013</a:t>
            </a:r>
            <a:endParaRPr lang="en-GB" sz="2600" dirty="0">
              <a:solidFill>
                <a:schemeClr val="tx1"/>
              </a:solidFill>
            </a:endParaRPr>
          </a:p>
          <a:p>
            <a:pPr algn="l"/>
            <a:r>
              <a:rPr lang="en-GB" sz="2600" dirty="0">
                <a:solidFill>
                  <a:schemeClr val="tx1"/>
                </a:solidFill>
              </a:rPr>
              <a:t>South Tyneside Council, Town Hall, South Shields</a:t>
            </a:r>
          </a:p>
          <a:p>
            <a:pPr algn="l"/>
            <a:endParaRPr lang="en-GB" sz="2600" dirty="0">
              <a:solidFill>
                <a:schemeClr val="tx1"/>
              </a:solidFill>
            </a:endParaRPr>
          </a:p>
          <a:p>
            <a:pPr algn="l"/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3" descr="LW_logo_foundation_rgb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712" y="332656"/>
            <a:ext cx="432048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2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/>
              <a:t>What the Living Wage represents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  <a:buClr>
                <a:srgbClr val="000000"/>
              </a:buClr>
              <a:defRPr/>
            </a:pPr>
            <a:r>
              <a:rPr lang="en-GB" kern="0" dirty="0" smtClean="0">
                <a:solidFill>
                  <a:srgbClr val="000000"/>
                </a:solidFill>
              </a:rPr>
              <a:t>A </a:t>
            </a:r>
            <a:r>
              <a:rPr lang="en-GB" kern="0" dirty="0">
                <a:solidFill>
                  <a:srgbClr val="000000"/>
                </a:solidFill>
              </a:rPr>
              <a:t>baseline below which </a:t>
            </a:r>
            <a:r>
              <a:rPr lang="en-GB" kern="0" dirty="0" smtClean="0">
                <a:solidFill>
                  <a:srgbClr val="000000"/>
                </a:solidFill>
              </a:rPr>
              <a:t>households outside </a:t>
            </a:r>
            <a:r>
              <a:rPr lang="en-GB" kern="0" dirty="0">
                <a:solidFill>
                  <a:srgbClr val="000000"/>
                </a:solidFill>
              </a:rPr>
              <a:t>London cannot generally afford an acceptable living standard, even if they work full </a:t>
            </a:r>
            <a:r>
              <a:rPr lang="en-GB" kern="0" dirty="0" smtClean="0">
                <a:solidFill>
                  <a:srgbClr val="000000"/>
                </a:solidFill>
              </a:rPr>
              <a:t>time.</a:t>
            </a: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  <a:defRPr/>
            </a:pPr>
            <a:r>
              <a:rPr lang="en-GB" kern="0" dirty="0" smtClean="0">
                <a:solidFill>
                  <a:srgbClr val="000000"/>
                </a:solidFill>
              </a:rPr>
              <a:t>A </a:t>
            </a:r>
            <a:r>
              <a:rPr lang="en-GB" kern="0" dirty="0">
                <a:solidFill>
                  <a:srgbClr val="000000"/>
                </a:solidFill>
              </a:rPr>
              <a:t>standard for social participation, not </a:t>
            </a:r>
            <a:r>
              <a:rPr lang="en-GB" kern="0" dirty="0" smtClean="0">
                <a:solidFill>
                  <a:srgbClr val="000000"/>
                </a:solidFill>
              </a:rPr>
              <a:t>just survival</a:t>
            </a:r>
            <a:r>
              <a:rPr lang="en-GB" kern="0" dirty="0">
                <a:solidFill>
                  <a:srgbClr val="000000"/>
                </a:solidFill>
              </a:rPr>
              <a:t>: </a:t>
            </a:r>
            <a:r>
              <a:rPr lang="en-GB" kern="0" dirty="0" smtClean="0">
                <a:solidFill>
                  <a:srgbClr val="000000"/>
                </a:solidFill>
              </a:rPr>
              <a:t>“</a:t>
            </a:r>
            <a:r>
              <a:rPr lang="en-GB" i="1" kern="0" dirty="0" smtClean="0">
                <a:solidFill>
                  <a:srgbClr val="000000"/>
                </a:solidFill>
              </a:rPr>
              <a:t>Food </a:t>
            </a:r>
            <a:r>
              <a:rPr lang="en-GB" i="1" kern="0" dirty="0">
                <a:solidFill>
                  <a:srgbClr val="000000"/>
                </a:solidFill>
              </a:rPr>
              <a:t>and shelter </a:t>
            </a:r>
            <a:r>
              <a:rPr lang="en-GB" i="1" kern="0" dirty="0" smtClean="0">
                <a:solidFill>
                  <a:srgbClr val="000000"/>
                </a:solidFill>
              </a:rPr>
              <a:t>keep </a:t>
            </a:r>
            <a:r>
              <a:rPr lang="en-GB" i="1" kern="0" dirty="0">
                <a:solidFill>
                  <a:srgbClr val="000000"/>
                </a:solidFill>
              </a:rPr>
              <a:t>you alive, </a:t>
            </a:r>
            <a:r>
              <a:rPr lang="en-GB" i="1" kern="0" dirty="0" smtClean="0">
                <a:solidFill>
                  <a:srgbClr val="000000"/>
                </a:solidFill>
              </a:rPr>
              <a:t>but that’s not living”</a:t>
            </a:r>
            <a:r>
              <a:rPr lang="en-GB" kern="0" dirty="0" smtClean="0">
                <a:solidFill>
                  <a:srgbClr val="000000"/>
                </a:solidFill>
              </a:rPr>
              <a:t>. </a:t>
            </a:r>
            <a:endParaRPr lang="en-GB" i="1" kern="0" dirty="0" smtClean="0">
              <a:solidFill>
                <a:srgbClr val="000000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rgbClr val="000000"/>
              </a:buClr>
              <a:defRPr/>
            </a:pPr>
            <a:r>
              <a:rPr lang="en-GB" kern="0" dirty="0" smtClean="0">
                <a:solidFill>
                  <a:srgbClr val="000000"/>
                </a:solidFill>
              </a:rPr>
              <a:t>A </a:t>
            </a:r>
            <a:r>
              <a:rPr lang="en-GB" kern="0" dirty="0">
                <a:solidFill>
                  <a:srgbClr val="000000"/>
                </a:solidFill>
              </a:rPr>
              <a:t>benchmark that reflects social values today, which will change over time </a:t>
            </a:r>
            <a:r>
              <a:rPr lang="en-GB" kern="0" dirty="0" smtClean="0">
                <a:solidFill>
                  <a:srgbClr val="000000"/>
                </a:solidFill>
              </a:rPr>
              <a:t>reflecting changes in society.</a:t>
            </a:r>
            <a:endParaRPr lang="en-GB" kern="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654233" cy="1296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949280"/>
            <a:ext cx="2067792" cy="7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89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The changing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kern="0" dirty="0" smtClean="0">
                <a:solidFill>
                  <a:srgbClr val="000000"/>
                </a:solidFill>
              </a:rPr>
              <a:t>What is happening to earnings?</a:t>
            </a:r>
          </a:p>
          <a:p>
            <a:pPr marL="0" lvl="0" indent="0">
              <a:buNone/>
            </a:pPr>
            <a:endParaRPr lang="en-GB" kern="0" dirty="0">
              <a:solidFill>
                <a:srgbClr val="000000"/>
              </a:solidFill>
            </a:endParaRPr>
          </a:p>
          <a:p>
            <a:pPr lvl="0"/>
            <a:r>
              <a:rPr lang="en-GB" kern="0" dirty="0" smtClean="0">
                <a:solidFill>
                  <a:srgbClr val="000000"/>
                </a:solidFill>
              </a:rPr>
              <a:t>What is happening to support for households?</a:t>
            </a:r>
          </a:p>
          <a:p>
            <a:pPr lvl="0"/>
            <a:endParaRPr lang="en-GB" kern="0" dirty="0">
              <a:solidFill>
                <a:srgbClr val="000000"/>
              </a:solidFill>
            </a:endParaRPr>
          </a:p>
          <a:p>
            <a:r>
              <a:rPr lang="en-GB" kern="0" dirty="0" smtClean="0">
                <a:solidFill>
                  <a:srgbClr val="000000"/>
                </a:solidFill>
              </a:rPr>
              <a:t>What is happening to social values and norms?</a:t>
            </a:r>
            <a:endParaRPr lang="en-GB" kern="0" dirty="0">
              <a:solidFill>
                <a:srgbClr val="000000"/>
              </a:solidFill>
            </a:endParaRPr>
          </a:p>
          <a:p>
            <a:pPr lvl="0"/>
            <a:endParaRPr lang="en-GB" kern="0" dirty="0" smtClean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654233" cy="1296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949280"/>
            <a:ext cx="2067792" cy="7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5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PERSONAL FOLDERS\Rhys\Living Wage Foundation\Marketing\Principal Partner Logos\KPMG\KPMG_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86" y="-506190"/>
            <a:ext cx="4161112" cy="30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105" y="2567343"/>
            <a:ext cx="5180674" cy="1047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060887"/>
            <a:ext cx="4190570" cy="68620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365448" cy="2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livingwage.org.uk/sites/default/files/RF_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55" y="3861048"/>
            <a:ext cx="7033504" cy="56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encrypted-tbn3.gstatic.com/images?q=tbn:ANd9GcR1sj4BbjYtvXUNMdP49Dt2jqtUMQmtbAZpk1jZMzII5JbZNSBU-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17844"/>
            <a:ext cx="2370584" cy="17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Queen Mary, University of Lond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6375" y="4653136"/>
            <a:ext cx="4652008" cy="12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63" y="6025572"/>
            <a:ext cx="8964488" cy="8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2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80% of employers believe that the Living Wage had enhanced the quality of the work of their </a:t>
            </a:r>
            <a:r>
              <a:rPr lang="en-US" dirty="0" smtClean="0"/>
              <a:t>staff, reporting </a:t>
            </a:r>
            <a:r>
              <a:rPr lang="en-US" dirty="0"/>
              <a:t>i</a:t>
            </a:r>
            <a:r>
              <a:rPr lang="en-US" dirty="0" smtClean="0"/>
              <a:t>mproved loyalty and customer </a:t>
            </a:r>
            <a:r>
              <a:rPr lang="en-US" dirty="0"/>
              <a:t>service.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Absenteeism down by 25%.</a:t>
            </a:r>
          </a:p>
          <a:p>
            <a:endParaRPr lang="en-US" dirty="0" smtClean="0"/>
          </a:p>
          <a:p>
            <a:r>
              <a:rPr lang="en-GB" dirty="0" smtClean="0"/>
              <a:t>Improved retention rates and reduced HR costs. PwC found turnover of contractors fell from 4% to 1%. When turnover of contractor staff halved KPMG saved £75,000 on one contract alone.  </a:t>
            </a:r>
          </a:p>
          <a:p>
            <a:endParaRPr lang="en-US" dirty="0" smtClean="0"/>
          </a:p>
          <a:p>
            <a:r>
              <a:rPr lang="en-US" dirty="0"/>
              <a:t>70% of employers </a:t>
            </a:r>
            <a:r>
              <a:rPr lang="en-US" dirty="0" smtClean="0"/>
              <a:t>feel that </a:t>
            </a:r>
            <a:r>
              <a:rPr lang="en-US" dirty="0"/>
              <a:t>the Living Wage </a:t>
            </a:r>
            <a:r>
              <a:rPr lang="en-US" dirty="0" smtClean="0"/>
              <a:t>has </a:t>
            </a:r>
            <a:r>
              <a:rPr lang="en-US" dirty="0"/>
              <a:t>increased consumer awareness of their organisation’s commitment to be an ethical employer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GB" dirty="0"/>
              <a:t>Over 6 years cost of KPMG’s facilities operation has reduced.</a:t>
            </a:r>
          </a:p>
          <a:p>
            <a:endParaRPr lang="en-US" dirty="0" smtClean="0"/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654233" cy="12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ctory in East London Hospit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0350"/>
            <a:ext cx="8367713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296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Living Wage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>
              <a:buNone/>
            </a:pPr>
            <a:r>
              <a:rPr lang="en-GB" dirty="0" smtClean="0"/>
              <a:t>The Living Wage Foundation recognises and celebrates the leadership shown by Living Wage Employers across the UK. </a:t>
            </a:r>
          </a:p>
          <a:p>
            <a:pPr marL="0">
              <a:buNone/>
            </a:pPr>
            <a:endParaRPr lang="en-US" dirty="0" smtClean="0"/>
          </a:p>
          <a:p>
            <a:r>
              <a:rPr lang="en-US" sz="3900" b="1" dirty="0" smtClean="0"/>
              <a:t>Accreditation - </a:t>
            </a:r>
            <a:r>
              <a:rPr lang="en-US" dirty="0" smtClean="0"/>
              <a:t>Award</a:t>
            </a:r>
            <a:r>
              <a:rPr lang="en-US" b="1" dirty="0" smtClean="0"/>
              <a:t> </a:t>
            </a:r>
            <a:r>
              <a:rPr lang="en-US" dirty="0" smtClean="0"/>
              <a:t>Living Wage Employer Mark</a:t>
            </a:r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  <a:p>
            <a:r>
              <a:rPr lang="en-US" sz="3900" b="1" dirty="0" smtClean="0"/>
              <a:t>Intelligence - </a:t>
            </a:r>
            <a:r>
              <a:rPr lang="en-US" b="1" dirty="0" smtClean="0"/>
              <a:t> </a:t>
            </a:r>
            <a:r>
              <a:rPr lang="en-US" dirty="0" smtClean="0"/>
              <a:t>Advice &amp; Support for employers</a:t>
            </a:r>
          </a:p>
          <a:p>
            <a:endParaRPr lang="en-US" b="1" dirty="0" smtClean="0"/>
          </a:p>
          <a:p>
            <a:r>
              <a:rPr lang="en-US" sz="3900" b="1" dirty="0" smtClean="0"/>
              <a:t>Influence  -</a:t>
            </a:r>
            <a:r>
              <a:rPr lang="en-US" b="1" dirty="0" smtClean="0"/>
              <a:t> </a:t>
            </a:r>
            <a:r>
              <a:rPr lang="en-US" dirty="0" smtClean="0"/>
              <a:t>Forum for </a:t>
            </a:r>
            <a:r>
              <a:rPr lang="en-US" dirty="0" err="1" smtClean="0"/>
              <a:t>organisations</a:t>
            </a:r>
            <a:r>
              <a:rPr lang="en-US" dirty="0" smtClean="0"/>
              <a:t> to back LW</a:t>
            </a:r>
            <a:endParaRPr lang="en-US" dirty="0"/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654233" cy="12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W_logo_employer_rg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7742" y="625989"/>
            <a:ext cx="6920642" cy="54673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The Accreditation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Why is accreditation important?</a:t>
            </a:r>
          </a:p>
          <a:p>
            <a:r>
              <a:rPr lang="en-GB" dirty="0" smtClean="0"/>
              <a:t>The accreditation process provides a framework to implement the Living Wage</a:t>
            </a:r>
          </a:p>
          <a:p>
            <a:r>
              <a:rPr lang="en-GB" dirty="0" smtClean="0"/>
              <a:t>Phased implementation allows large organisations to implement the Living Wage over time</a:t>
            </a:r>
          </a:p>
          <a:p>
            <a:r>
              <a:rPr lang="en-GB" dirty="0" smtClean="0"/>
              <a:t>We work with employers to share best practice</a:t>
            </a:r>
          </a:p>
          <a:p>
            <a:r>
              <a:rPr lang="en-GB" dirty="0" smtClean="0"/>
              <a:t>Building the coalition; building the brand</a:t>
            </a:r>
            <a:endParaRPr lang="en-GB" dirty="0"/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654233" cy="12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47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548680"/>
            <a:ext cx="7128792" cy="56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075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6" name="Content Placeholder 3" descr="LW_logo_foundation_rgb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654233" cy="129678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National celebration of Living Wage Employers.</a:t>
            </a:r>
          </a:p>
          <a:p>
            <a:endParaRPr lang="en-GB" dirty="0" smtClean="0"/>
          </a:p>
          <a:p>
            <a:r>
              <a:rPr lang="en-GB" dirty="0" smtClean="0"/>
              <a:t>November 3</a:t>
            </a:r>
            <a:r>
              <a:rPr lang="en-GB" baseline="30000" dirty="0" smtClean="0"/>
              <a:t>rd</a:t>
            </a:r>
            <a:r>
              <a:rPr lang="en-GB" dirty="0" smtClean="0"/>
              <a:t> – 9</a:t>
            </a:r>
            <a:r>
              <a:rPr lang="en-GB" baseline="30000" dirty="0" smtClean="0"/>
              <a:t>th</a:t>
            </a:r>
            <a:r>
              <a:rPr lang="en-GB" dirty="0" smtClean="0"/>
              <a:t> 2013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Events around the UK in Nottingham, York, Cardiff, Glasgow, Edinburgh, Preston, Norwich, Durham &amp; London</a:t>
            </a:r>
          </a:p>
          <a:p>
            <a:endParaRPr lang="en-GB" dirty="0" smtClean="0"/>
          </a:p>
          <a:p>
            <a:r>
              <a:rPr lang="en-GB" dirty="0" smtClean="0"/>
              <a:t>New Living Wage rates announced annually in November. 6 months to implement rise. </a:t>
            </a:r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dirty="0"/>
              <a:t>Living Wage </a:t>
            </a:r>
            <a:r>
              <a:rPr lang="en-GB" sz="4400" dirty="0" smtClean="0"/>
              <a:t>Week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xmlns="" val="40104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What is a Living Wage?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B" dirty="0" smtClean="0"/>
          </a:p>
          <a:p>
            <a:r>
              <a:rPr lang="en-GB" dirty="0" smtClean="0"/>
              <a:t>The minimum wage is a negotiated settlement.</a:t>
            </a:r>
          </a:p>
          <a:p>
            <a:endParaRPr lang="en-GB" dirty="0" smtClean="0"/>
          </a:p>
          <a:p>
            <a:r>
              <a:rPr lang="en-GB" dirty="0" smtClean="0"/>
              <a:t>The Living Wage is an hourly figure according to the real cost of living in the UK.</a:t>
            </a:r>
          </a:p>
          <a:p>
            <a:endParaRPr lang="en-GB" dirty="0" smtClean="0"/>
          </a:p>
          <a:p>
            <a:r>
              <a:rPr lang="en-GB" dirty="0" smtClean="0"/>
              <a:t>A basket of essential goods and services and the Joseph Rowntree MIS research.</a:t>
            </a:r>
          </a:p>
          <a:p>
            <a:endParaRPr lang="en-US" dirty="0"/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654233" cy="12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Living Wage Progress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r>
              <a:rPr lang="en-GB" dirty="0" smtClean="0"/>
              <a:t>After Living Wage Week 2012</a:t>
            </a:r>
          </a:p>
          <a:p>
            <a:pPr lvl="1"/>
            <a:r>
              <a:rPr lang="en-GB" dirty="0" smtClean="0"/>
              <a:t>Step change in level of engagement</a:t>
            </a:r>
          </a:p>
          <a:p>
            <a:r>
              <a:rPr lang="en-GB" dirty="0" smtClean="0"/>
              <a:t>Private, Public and Third Sector Employers</a:t>
            </a:r>
          </a:p>
          <a:p>
            <a:pPr lvl="1"/>
            <a:r>
              <a:rPr lang="en-GB" dirty="0" smtClean="0"/>
              <a:t>430 accredited employers and c200 in the pipeline</a:t>
            </a:r>
          </a:p>
          <a:p>
            <a:r>
              <a:rPr lang="en-GB" dirty="0" smtClean="0"/>
              <a:t>Financial Services Sector</a:t>
            </a:r>
          </a:p>
          <a:p>
            <a:pPr lvl="1"/>
            <a:r>
              <a:rPr lang="en-GB" dirty="0"/>
              <a:t>Audit &amp; Consultancy Firms</a:t>
            </a:r>
          </a:p>
          <a:p>
            <a:pPr lvl="1"/>
            <a:r>
              <a:rPr lang="en-GB" dirty="0"/>
              <a:t>Lawyers</a:t>
            </a:r>
          </a:p>
          <a:p>
            <a:pPr lvl="1"/>
            <a:r>
              <a:rPr lang="en-GB" dirty="0"/>
              <a:t>Investor </a:t>
            </a:r>
            <a:r>
              <a:rPr lang="en-GB" dirty="0" smtClean="0"/>
              <a:t>community</a:t>
            </a:r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654233" cy="12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1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Living Wage Challenge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Research in October 2013 found: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1 in 5 employees are paid less than the Living Wage</a:t>
            </a:r>
          </a:p>
          <a:p>
            <a:r>
              <a:rPr lang="en-GB" dirty="0"/>
              <a:t>Number up to 5.24m from 4.82m a year </a:t>
            </a:r>
            <a:r>
              <a:rPr lang="en-GB" dirty="0" smtClean="0"/>
              <a:t>ago</a:t>
            </a:r>
          </a:p>
          <a:p>
            <a:r>
              <a:rPr lang="en-GB" dirty="0" smtClean="0"/>
              <a:t>8% rise on last year</a:t>
            </a:r>
          </a:p>
          <a:p>
            <a:r>
              <a:rPr lang="en-GB" dirty="0" smtClean="0"/>
              <a:t>Women, young people</a:t>
            </a:r>
            <a:r>
              <a:rPr lang="en-GB" dirty="0"/>
              <a:t> </a:t>
            </a:r>
            <a:r>
              <a:rPr lang="en-GB" dirty="0" smtClean="0"/>
              <a:t>&amp; ethnic minorities.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Where is the greatest challenge?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6525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09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Living Wage - </a:t>
            </a:r>
            <a:r>
              <a:rPr lang="en-GB" dirty="0" err="1" smtClean="0"/>
              <a:t>sectorally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6525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4596946"/>
              </p:ext>
            </p:extLst>
          </p:nvPr>
        </p:nvGraphicFramePr>
        <p:xfrm>
          <a:off x="683568" y="1844824"/>
          <a:ext cx="7632848" cy="4176464"/>
        </p:xfrm>
        <a:graphic>
          <a:graphicData uri="http://schemas.openxmlformats.org/drawingml/2006/table">
            <a:tbl>
              <a:tblPr/>
              <a:tblGrid>
                <a:gridCol w="4059417"/>
                <a:gridCol w="3573431"/>
              </a:tblGrid>
              <a:tr h="379679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By proportion*</a:t>
                      </a:r>
                      <a:endParaRPr lang="en-GB" dirty="0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By number*</a:t>
                      </a:r>
                      <a:endParaRPr lang="en-GB">
                        <a:solidFill>
                          <a:srgbClr val="444444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</a:tr>
              <a:tr h="75935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Bar staff – 85%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Sales and retail assistants – 810,000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</a:tr>
              <a:tr h="759357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Waiters and waitresses – 85%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Cleaners and domestics – 450,000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</a:tr>
              <a:tr h="759357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Kitchen and catering assistants – 80%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Kitchen and catering assistants – 370,000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</a:tr>
              <a:tr h="759357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Vehicle valeters and cleaners – 75%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Care workers and home carers – 270,000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</a:tr>
              <a:tr h="75935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Launderers and dry cleaners – 70%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444444"/>
                          </a:solidFill>
                          <a:effectLst/>
                          <a:latin typeface="arial"/>
                        </a:rPr>
                        <a:t>Storage/warehouse occupations – 170,000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4F8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28825" y="2354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4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Living Wage regionally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6525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9822"/>
            <a:ext cx="8752356" cy="321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658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Living Wage in the North East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609" y="1172390"/>
            <a:ext cx="7566495" cy="545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65258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3306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3" descr="LW_logo_foundation_rg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2132856"/>
            <a:ext cx="2952006" cy="2332656"/>
          </a:xfrm>
        </p:spPr>
      </p:pic>
      <p:sp>
        <p:nvSpPr>
          <p:cNvPr id="4" name="Rectangle 3"/>
          <p:cNvSpPr/>
          <p:nvPr/>
        </p:nvSpPr>
        <p:spPr>
          <a:xfrm>
            <a:off x="4427984" y="33265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Please </a:t>
            </a:r>
            <a:r>
              <a:rPr lang="en-GB" sz="2400" dirty="0"/>
              <a:t>contact</a:t>
            </a:r>
            <a:br>
              <a:rPr lang="en-GB" sz="2400" dirty="0"/>
            </a:br>
            <a:endParaRPr lang="en-GB" sz="2400" dirty="0" smtClean="0"/>
          </a:p>
          <a:p>
            <a:r>
              <a:rPr lang="en-GB" sz="2000" dirty="0" smtClean="0"/>
              <a:t>Sarah </a:t>
            </a:r>
            <a:r>
              <a:rPr lang="en-GB" sz="2000" dirty="0"/>
              <a:t>Vero</a:t>
            </a:r>
            <a:br>
              <a:rPr lang="en-GB" sz="2000" dirty="0"/>
            </a:br>
            <a:r>
              <a:rPr lang="en-GB" sz="2000" dirty="0" smtClean="0"/>
              <a:t>Partnerships Manager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Living Wage Foundation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020 7043 9882</a:t>
            </a:r>
            <a:br>
              <a:rPr lang="en-GB" sz="2000" dirty="0"/>
            </a:br>
            <a:r>
              <a:rPr lang="en-GB" sz="2000" dirty="0"/>
              <a:t>07414 639 227</a:t>
            </a:r>
            <a:br>
              <a:rPr lang="en-GB" sz="2000" dirty="0"/>
            </a:br>
            <a:r>
              <a:rPr lang="en-GB" sz="2000" dirty="0" smtClean="0">
                <a:hlinkClick r:id="rId3"/>
              </a:rPr>
              <a:t>sarah.vero</a:t>
            </a:r>
            <a:r>
              <a:rPr lang="en-GB" sz="2000" dirty="0">
                <a:hlinkClick r:id="rId3"/>
              </a:rPr>
              <a:t>@livingwage.org.uk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dirty="0"/>
              <a:t> </a:t>
            </a:r>
            <a:r>
              <a:rPr lang="en-GB" sz="2000" dirty="0" smtClean="0"/>
              <a:t>       @</a:t>
            </a:r>
            <a:r>
              <a:rPr lang="en-GB" sz="2000" dirty="0" err="1" smtClean="0"/>
              <a:t>LivingWageUK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560552"/>
            <a:ext cx="548240" cy="54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/>
              <a:t>The current </a:t>
            </a:r>
            <a:r>
              <a:rPr lang="en-GB" dirty="0" smtClean="0"/>
              <a:t>UK Living </a:t>
            </a:r>
            <a:r>
              <a:rPr lang="en-GB" dirty="0"/>
              <a:t>Wage is £</a:t>
            </a:r>
            <a:r>
              <a:rPr lang="en-GB" dirty="0" smtClean="0"/>
              <a:t>7.65, </a:t>
            </a:r>
            <a:r>
              <a:rPr lang="en-GB" dirty="0"/>
              <a:t>calculated by the Centre for Research in Social Policy. </a:t>
            </a:r>
          </a:p>
          <a:p>
            <a:endParaRPr lang="en-GB" dirty="0" smtClean="0"/>
          </a:p>
          <a:p>
            <a:r>
              <a:rPr lang="en-GB" dirty="0" smtClean="0"/>
              <a:t>In London the current rate is £8.80 per hour, calculated by the Greater London Authority.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a Living Wage?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3" descr="LW_logo_foundation_rgb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654233" cy="12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Launched in 2001 by Citizens UK, families in East London.</a:t>
            </a:r>
          </a:p>
          <a:p>
            <a:endParaRPr lang="en-GB" dirty="0" smtClean="0"/>
          </a:p>
          <a:p>
            <a:r>
              <a:rPr lang="en-GB" dirty="0" smtClean="0"/>
              <a:t>Early success with Hospitals, Canary Wharf &amp; the City.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March 2005 GLA publishes first Living Wage figure £5.80 per hour.</a:t>
            </a:r>
          </a:p>
          <a:p>
            <a:endParaRPr lang="en-GB" dirty="0" smtClean="0"/>
          </a:p>
          <a:p>
            <a:r>
              <a:rPr lang="en-GB" dirty="0" smtClean="0"/>
              <a:t>Living Wage Campaigns spring up around UK. Support from Trade Unions and business grows.</a:t>
            </a:r>
            <a:endParaRPr lang="en-US" dirty="0"/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4956" y="188640"/>
            <a:ext cx="1599706" cy="129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assemb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3"/>
            <a:ext cx="9144000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KPMG report 2009 risks and opportunities around the Living Wage </a:t>
            </a:r>
          </a:p>
          <a:p>
            <a:r>
              <a:rPr lang="en-GB" dirty="0" smtClean="0"/>
              <a:t>Citizens UK continues to campaign and build relationships with a broad coalition of supporters behind UK &amp; London LW.</a:t>
            </a:r>
          </a:p>
          <a:p>
            <a:r>
              <a:rPr lang="en-GB" dirty="0" smtClean="0"/>
              <a:t>Momentum builds and in 2011 Living Wage Foundation launched to accredit employers across the UK.</a:t>
            </a:r>
            <a:endParaRPr lang="en-US" dirty="0"/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4956" y="188640"/>
            <a:ext cx="1599706" cy="12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71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What is a minimum income standard?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400" dirty="0" smtClean="0"/>
              <a:t>The income </a:t>
            </a:r>
            <a:r>
              <a:rPr lang="en-GB" sz="3400" dirty="0"/>
              <a:t>people need to </a:t>
            </a:r>
            <a:r>
              <a:rPr lang="en-GB" sz="3400" dirty="0" smtClean="0"/>
              <a:t>have a </a:t>
            </a:r>
            <a:r>
              <a:rPr lang="en-GB" sz="3400" dirty="0"/>
              <a:t>minimum acceptable standard of </a:t>
            </a:r>
            <a:r>
              <a:rPr lang="en-GB" sz="3400" dirty="0" smtClean="0"/>
              <a:t>living.</a:t>
            </a:r>
          </a:p>
          <a:p>
            <a:r>
              <a:rPr lang="en-GB" sz="3400" dirty="0" smtClean="0"/>
              <a:t>Based </a:t>
            </a:r>
            <a:r>
              <a:rPr lang="en-GB" sz="3400" dirty="0"/>
              <a:t>on social </a:t>
            </a:r>
            <a:r>
              <a:rPr lang="en-GB" sz="3400" dirty="0" smtClean="0"/>
              <a:t>consensus.</a:t>
            </a:r>
          </a:p>
          <a:p>
            <a:r>
              <a:rPr lang="en-GB" sz="3400" dirty="0" smtClean="0"/>
              <a:t>Calculated </a:t>
            </a:r>
            <a:r>
              <a:rPr lang="en-GB" sz="3400" dirty="0"/>
              <a:t>from a “basket” of goods and </a:t>
            </a:r>
            <a:r>
              <a:rPr lang="en-GB" sz="3400" dirty="0" smtClean="0"/>
              <a:t>services.</a:t>
            </a:r>
          </a:p>
          <a:p>
            <a:r>
              <a:rPr lang="en-GB" sz="3400" dirty="0" smtClean="0"/>
              <a:t>“</a:t>
            </a:r>
            <a:r>
              <a:rPr lang="en-GB" sz="3400" dirty="0"/>
              <a:t>Needs”, not “wants”: not an “aspirational” living </a:t>
            </a:r>
            <a:r>
              <a:rPr lang="en-GB" sz="3400" dirty="0" smtClean="0"/>
              <a:t>standard. </a:t>
            </a:r>
            <a:endParaRPr lang="en-GB" sz="3400" dirty="0"/>
          </a:p>
          <a:p>
            <a:endParaRPr lang="en-US" sz="3400" dirty="0"/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654233" cy="1296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949280"/>
            <a:ext cx="2067792" cy="7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46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What is in the basket of goods and services?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66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dirty="0" smtClean="0"/>
              <a:t>In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 smtClean="0"/>
              <a:t>Computer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 smtClean="0"/>
              <a:t>Mobile </a:t>
            </a:r>
            <a:r>
              <a:rPr lang="en-GB" sz="2600" dirty="0"/>
              <a:t>phone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/>
              <a:t>1 week UK holiday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/>
              <a:t>Occasional takeaway, modest meal out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/>
              <a:t>Birthday presents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/>
              <a:t>Washing </a:t>
            </a:r>
            <a:r>
              <a:rPr lang="en-GB" sz="2600" dirty="0" smtClean="0"/>
              <a:t>machine</a:t>
            </a:r>
            <a:endParaRPr lang="en-GB" sz="2600" dirty="0"/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654233" cy="1296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949280"/>
            <a:ext cx="2067792" cy="737535"/>
          </a:xfrm>
          <a:prstGeom prst="rect">
            <a:avLst/>
          </a:prstGeom>
        </p:spPr>
      </p:pic>
      <p:pic>
        <p:nvPicPr>
          <p:cNvPr id="7" name="Picture 2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75856" y="2564904"/>
            <a:ext cx="2417360" cy="2417360"/>
          </a:xfrm>
          <a:prstGeom prst="roundRect">
            <a:avLst/>
          </a:prstGeom>
          <a:ln>
            <a:noFill/>
          </a:ln>
          <a:effectLst/>
        </p:spPr>
      </p:pic>
      <p:sp>
        <p:nvSpPr>
          <p:cNvPr id="8" name="Curved Down Arrow 7"/>
          <p:cNvSpPr/>
          <p:nvPr/>
        </p:nvSpPr>
        <p:spPr>
          <a:xfrm rot="1021556">
            <a:off x="2855522" y="1785243"/>
            <a:ext cx="1759064" cy="1327016"/>
          </a:xfrm>
          <a:prstGeom prst="curvedDownArrow">
            <a:avLst/>
          </a:prstGeom>
          <a:solidFill>
            <a:schemeClr val="accent4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9" name="Curved Down Arrow 8"/>
          <p:cNvSpPr/>
          <p:nvPr/>
        </p:nvSpPr>
        <p:spPr>
          <a:xfrm rot="1021556">
            <a:off x="4727729" y="2001267"/>
            <a:ext cx="1759064" cy="1327016"/>
          </a:xfrm>
          <a:prstGeom prst="curvedDownArrow">
            <a:avLst/>
          </a:prstGeom>
          <a:solidFill>
            <a:schemeClr val="accent4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28184" y="1772816"/>
            <a:ext cx="274664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b="1" dirty="0" smtClean="0"/>
              <a:t>Out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sz="2600" dirty="0" smtClean="0"/>
              <a:t>Smart phones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sz="2600" dirty="0" smtClean="0"/>
              <a:t>Foreign holidays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en-GB" sz="2600" dirty="0" smtClean="0"/>
              <a:t>Satellite/cable TV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/>
              <a:t>Dishwasher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600" dirty="0"/>
              <a:t>Designer trainers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873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From income </a:t>
            </a:r>
            <a:r>
              <a:rPr lang="en-GB" dirty="0" smtClean="0"/>
              <a:t>requirements </a:t>
            </a:r>
            <a:r>
              <a:rPr lang="en-GB" dirty="0"/>
              <a:t>to </a:t>
            </a:r>
            <a:r>
              <a:rPr lang="en-GB" dirty="0" smtClean="0"/>
              <a:t>a living </a:t>
            </a:r>
            <a:r>
              <a:rPr lang="en-GB" dirty="0"/>
              <a:t>wage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2800" kern="0" dirty="0" smtClean="0">
                <a:solidFill>
                  <a:srgbClr val="000000"/>
                </a:solidFill>
              </a:rPr>
              <a:t>Different </a:t>
            </a:r>
            <a:r>
              <a:rPr lang="en-GB" sz="2800" kern="0" dirty="0">
                <a:solidFill>
                  <a:srgbClr val="000000"/>
                </a:solidFill>
              </a:rPr>
              <a:t>households need to earn different </a:t>
            </a:r>
            <a:r>
              <a:rPr lang="en-GB" sz="2800" kern="0" dirty="0" smtClean="0">
                <a:solidFill>
                  <a:srgbClr val="000000"/>
                </a:solidFill>
              </a:rPr>
              <a:t>amounts</a:t>
            </a:r>
          </a:p>
          <a:p>
            <a:pPr lvl="1">
              <a:buSzPct val="50000"/>
              <a:buFont typeface="Courier New"/>
              <a:buChar char="o"/>
            </a:pPr>
            <a:r>
              <a:rPr lang="en-GB" sz="2400" kern="0" dirty="0" smtClean="0">
                <a:solidFill>
                  <a:srgbClr val="000000"/>
                </a:solidFill>
              </a:rPr>
              <a:t>E.g. you </a:t>
            </a:r>
            <a:r>
              <a:rPr lang="en-GB" sz="2400" kern="0" dirty="0">
                <a:solidFill>
                  <a:srgbClr val="000000"/>
                </a:solidFill>
              </a:rPr>
              <a:t>need to earn more to feed a larger </a:t>
            </a:r>
            <a:r>
              <a:rPr lang="en-GB" sz="2400" kern="0" dirty="0" smtClean="0">
                <a:solidFill>
                  <a:srgbClr val="000000"/>
                </a:solidFill>
              </a:rPr>
              <a:t>family.</a:t>
            </a:r>
            <a:endParaRPr lang="en-GB" sz="2400" kern="0" dirty="0">
              <a:solidFill>
                <a:srgbClr val="000000"/>
              </a:solidFill>
            </a:endParaRPr>
          </a:p>
          <a:p>
            <a:pPr lvl="1">
              <a:buSzPct val="50000"/>
              <a:buFont typeface="Courier New"/>
              <a:buChar char="o"/>
            </a:pPr>
            <a:r>
              <a:rPr lang="en-GB" sz="2400" kern="0" dirty="0" smtClean="0">
                <a:solidFill>
                  <a:srgbClr val="000000"/>
                </a:solidFill>
              </a:rPr>
              <a:t>We use average </a:t>
            </a:r>
            <a:r>
              <a:rPr lang="en-GB" sz="2400" kern="0" dirty="0">
                <a:solidFill>
                  <a:srgbClr val="000000"/>
                </a:solidFill>
              </a:rPr>
              <a:t>requirement for households working full </a:t>
            </a:r>
            <a:r>
              <a:rPr lang="en-GB" sz="2400" kern="0" dirty="0" smtClean="0">
                <a:solidFill>
                  <a:srgbClr val="000000"/>
                </a:solidFill>
              </a:rPr>
              <a:t>time.</a:t>
            </a:r>
          </a:p>
          <a:p>
            <a:pPr lvl="0"/>
            <a:r>
              <a:rPr lang="en-GB" sz="2800" kern="0" dirty="0" smtClean="0">
                <a:solidFill>
                  <a:srgbClr val="000000"/>
                </a:solidFill>
              </a:rPr>
              <a:t>Some costs </a:t>
            </a:r>
            <a:r>
              <a:rPr lang="en-GB" sz="2800" kern="0" dirty="0">
                <a:solidFill>
                  <a:srgbClr val="000000"/>
                </a:solidFill>
              </a:rPr>
              <a:t>vary across the country and </a:t>
            </a:r>
            <a:r>
              <a:rPr lang="en-GB" sz="2800" kern="0" dirty="0" smtClean="0">
                <a:solidFill>
                  <a:srgbClr val="000000"/>
                </a:solidFill>
              </a:rPr>
              <a:t>sectors</a:t>
            </a:r>
          </a:p>
          <a:p>
            <a:pPr lvl="1" eaLnBrk="0" fontAlgn="base" hangingPunct="0">
              <a:spcAft>
                <a:spcPct val="0"/>
              </a:spcAft>
              <a:buSzPct val="50000"/>
              <a:buFont typeface="Courier New"/>
              <a:buChar char="o"/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Supermarkets </a:t>
            </a:r>
            <a:r>
              <a:rPr lang="en-GB" sz="2400" kern="0" dirty="0">
                <a:solidFill>
                  <a:srgbClr val="000000"/>
                </a:solidFill>
              </a:rPr>
              <a:t>have national pricing but </a:t>
            </a:r>
            <a:r>
              <a:rPr lang="en-GB" sz="2400" kern="0" dirty="0" smtClean="0">
                <a:solidFill>
                  <a:srgbClr val="000000"/>
                </a:solidFill>
              </a:rPr>
              <a:t>e.g. </a:t>
            </a:r>
            <a:r>
              <a:rPr lang="en-GB" sz="2400" kern="0" dirty="0">
                <a:solidFill>
                  <a:srgbClr val="000000"/>
                </a:solidFill>
              </a:rPr>
              <a:t>housing </a:t>
            </a:r>
            <a:r>
              <a:rPr lang="en-GB" sz="2400" kern="0" dirty="0" smtClean="0">
                <a:solidFill>
                  <a:srgbClr val="000000"/>
                </a:solidFill>
              </a:rPr>
              <a:t>&amp; childcare </a:t>
            </a:r>
            <a:r>
              <a:rPr lang="en-GB" sz="2400" kern="0" dirty="0">
                <a:solidFill>
                  <a:srgbClr val="000000"/>
                </a:solidFill>
              </a:rPr>
              <a:t>vary </a:t>
            </a:r>
            <a:r>
              <a:rPr lang="en-GB" sz="2400" kern="0" dirty="0" smtClean="0">
                <a:solidFill>
                  <a:srgbClr val="000000"/>
                </a:solidFill>
              </a:rPr>
              <a:t>greatly.</a:t>
            </a:r>
          </a:p>
          <a:p>
            <a:pPr lvl="1" eaLnBrk="0" fontAlgn="base" hangingPunct="0">
              <a:spcAft>
                <a:spcPct val="0"/>
              </a:spcAft>
              <a:buSzPct val="50000"/>
              <a:buFont typeface="Courier New"/>
              <a:buChar char="o"/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For </a:t>
            </a:r>
            <a:r>
              <a:rPr lang="en-GB" sz="2400" kern="0" dirty="0">
                <a:solidFill>
                  <a:srgbClr val="000000"/>
                </a:solidFill>
              </a:rPr>
              <a:t>variable-cost items, we take </a:t>
            </a:r>
            <a:r>
              <a:rPr lang="en-GB" sz="2400" kern="0" dirty="0" smtClean="0">
                <a:solidFill>
                  <a:srgbClr val="000000"/>
                </a:solidFill>
              </a:rPr>
              <a:t>av. cost </a:t>
            </a:r>
            <a:r>
              <a:rPr lang="en-GB" sz="2400" kern="0" dirty="0">
                <a:solidFill>
                  <a:srgbClr val="000000"/>
                </a:solidFill>
              </a:rPr>
              <a:t>outside </a:t>
            </a:r>
            <a:r>
              <a:rPr lang="en-GB" sz="2400" kern="0" dirty="0" smtClean="0">
                <a:solidFill>
                  <a:srgbClr val="000000"/>
                </a:solidFill>
              </a:rPr>
              <a:t>London.</a:t>
            </a:r>
          </a:p>
          <a:p>
            <a:pPr lvl="1" eaLnBrk="0" fontAlgn="base" hangingPunct="0">
              <a:spcAft>
                <a:spcPct val="0"/>
              </a:spcAft>
              <a:buSzPct val="50000"/>
              <a:buFont typeface="Courier New"/>
              <a:buChar char="o"/>
              <a:defRPr/>
            </a:pPr>
            <a:r>
              <a:rPr lang="en-GB" sz="2400" kern="0" dirty="0" smtClean="0">
                <a:solidFill>
                  <a:srgbClr val="000000"/>
                </a:solidFill>
              </a:rPr>
              <a:t>Use </a:t>
            </a:r>
            <a:r>
              <a:rPr lang="en-GB" sz="2400" kern="0" dirty="0">
                <a:solidFill>
                  <a:srgbClr val="000000"/>
                </a:solidFill>
              </a:rPr>
              <a:t>council rents as “baseline” for </a:t>
            </a:r>
            <a:r>
              <a:rPr lang="en-GB" sz="2400" kern="0" dirty="0" smtClean="0">
                <a:solidFill>
                  <a:srgbClr val="000000"/>
                </a:solidFill>
              </a:rPr>
              <a:t>families with children. </a:t>
            </a:r>
            <a:r>
              <a:rPr lang="en-GB" sz="2400" kern="0" dirty="0">
                <a:solidFill>
                  <a:srgbClr val="000000"/>
                </a:solidFill>
              </a:rPr>
              <a:t>Low private sector rent for those without </a:t>
            </a:r>
            <a:r>
              <a:rPr lang="en-GB" sz="2400" kern="0" dirty="0" smtClean="0">
                <a:solidFill>
                  <a:srgbClr val="000000"/>
                </a:solidFill>
              </a:rPr>
              <a:t>children. </a:t>
            </a:r>
            <a:endParaRPr lang="en-GB" sz="2400" kern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GB" kern="0" dirty="0" smtClean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LW_logo_foundation_rgb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260648"/>
            <a:ext cx="1654233" cy="1296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949280"/>
            <a:ext cx="2067792" cy="73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3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896</Words>
  <Application>Microsoft Office PowerPoint</Application>
  <PresentationFormat>On-screen Show (4:3)</PresentationFormat>
  <Paragraphs>143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What is a Living Wage? </vt:lpstr>
      <vt:lpstr>Slide 3</vt:lpstr>
      <vt:lpstr>History </vt:lpstr>
      <vt:lpstr>Slide 5</vt:lpstr>
      <vt:lpstr>History </vt:lpstr>
      <vt:lpstr>What is a minimum income standard? </vt:lpstr>
      <vt:lpstr>What is in the basket of goods and services? </vt:lpstr>
      <vt:lpstr>From income requirements to a living wage</vt:lpstr>
      <vt:lpstr>What the Living Wage represents</vt:lpstr>
      <vt:lpstr>The changing context</vt:lpstr>
      <vt:lpstr>Slide 12</vt:lpstr>
      <vt:lpstr>Business Benefits </vt:lpstr>
      <vt:lpstr>Slide 14</vt:lpstr>
      <vt:lpstr>Living Wage Foundation</vt:lpstr>
      <vt:lpstr>Slide 16</vt:lpstr>
      <vt:lpstr>The Accreditation Process</vt:lpstr>
      <vt:lpstr>Slide 18</vt:lpstr>
      <vt:lpstr>Slide 19</vt:lpstr>
      <vt:lpstr>Living Wage Progress</vt:lpstr>
      <vt:lpstr>Living Wage Challenge</vt:lpstr>
      <vt:lpstr>Living Wage - sectorally</vt:lpstr>
      <vt:lpstr>Living Wage regionally</vt:lpstr>
      <vt:lpstr>Living Wage in the North East</vt:lpstr>
      <vt:lpstr>Slide 25</vt:lpstr>
    </vt:vector>
  </TitlesOfParts>
  <Company>JNA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sarah.vero</dc:creator>
  <cp:lastModifiedBy>lowdenm</cp:lastModifiedBy>
  <cp:revision>84</cp:revision>
  <dcterms:created xsi:type="dcterms:W3CDTF">2012-01-11T15:17:33Z</dcterms:created>
  <dcterms:modified xsi:type="dcterms:W3CDTF">2013-11-06T18:16:26Z</dcterms:modified>
</cp:coreProperties>
</file>