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8"/>
  </p:notesMasterIdLst>
  <p:sldIdLst>
    <p:sldId id="259" r:id="rId2"/>
    <p:sldId id="258" r:id="rId3"/>
    <p:sldId id="261" r:id="rId4"/>
    <p:sldId id="284" r:id="rId5"/>
    <p:sldId id="285" r:id="rId6"/>
    <p:sldId id="282" r:id="rId7"/>
    <p:sldId id="286" r:id="rId8"/>
    <p:sldId id="277" r:id="rId9"/>
    <p:sldId id="281" r:id="rId10"/>
    <p:sldId id="266" r:id="rId11"/>
    <p:sldId id="283" r:id="rId12"/>
    <p:sldId id="260" r:id="rId13"/>
    <p:sldId id="265" r:id="rId14"/>
    <p:sldId id="270" r:id="rId15"/>
    <p:sldId id="280" r:id="rId16"/>
    <p:sldId id="269" r:id="rId17"/>
  </p:sldIdLst>
  <p:sldSz cx="9144000" cy="6858000" type="screen4x3"/>
  <p:notesSz cx="6858000" cy="9144000"/>
  <p:embeddedFontLst>
    <p:embeddedFont>
      <p:font typeface="Calibri" pitchFamily="34" charset="0"/>
      <p:regular r:id="rId19"/>
      <p:bold r:id="rId20"/>
      <p:italic r:id="rId21"/>
      <p:boldItalic r:id="rId22"/>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F"/>
    <a:srgbClr val="F78E1E"/>
    <a:srgbClr val="CC092F"/>
    <a:srgbClr val="00B8E4"/>
    <a:srgbClr val="0098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8" autoAdjust="0"/>
    <p:restoredTop sz="94588" autoAdjust="0"/>
  </p:normalViewPr>
  <p:slideViewPr>
    <p:cSldViewPr snapToGrid="0" snapToObjects="1">
      <p:cViewPr varScale="1">
        <p:scale>
          <a:sx n="70" d="100"/>
          <a:sy n="70" d="100"/>
        </p:scale>
        <p:origin x="-16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19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74454E-5D52-4D99-B1AC-D1E877F54E06}" type="datetimeFigureOut">
              <a:rPr lang="en-US"/>
              <a:pPr>
                <a:defRPr/>
              </a:pPr>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90535F-56E9-4062-9CF3-B6B47A109A25}" type="slidenum">
              <a:rPr lang="en-US"/>
              <a:pPr>
                <a:defRPr/>
              </a:pPr>
              <a:t>‹#›</a:t>
            </a:fld>
            <a:endParaRPr lang="en-US"/>
          </a:p>
        </p:txBody>
      </p:sp>
    </p:spTree>
    <p:extLst>
      <p:ext uri="{BB962C8B-B14F-4D97-AF65-F5344CB8AC3E}">
        <p14:creationId xmlns:p14="http://schemas.microsoft.com/office/powerpoint/2010/main" xmlns="" val="10089396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13"/>
          <p:cNvSpPr/>
          <p:nvPr userDrawn="1"/>
        </p:nvSpPr>
        <p:spPr>
          <a:xfrm>
            <a:off x="254000" y="1116013"/>
            <a:ext cx="8636000" cy="5489575"/>
          </a:xfrm>
          <a:prstGeom prst="rect">
            <a:avLst/>
          </a:prstGeom>
          <a:gradFill flip="none" rotWithShape="1">
            <a:gsLst>
              <a:gs pos="0">
                <a:srgbClr val="00539F"/>
              </a:gs>
              <a:gs pos="100000">
                <a:srgbClr val="0098AA"/>
              </a:gs>
            </a:gsLst>
            <a:lin ang="0" scaled="1"/>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p>
        </p:txBody>
      </p:sp>
      <p:pic>
        <p:nvPicPr>
          <p:cNvPr id="4" name="Picture 14" descr="TribalStrap_RGBFORWEB.jpg"/>
          <p:cNvPicPr>
            <a:picLocks noChangeAspect="1"/>
          </p:cNvPicPr>
          <p:nvPr userDrawn="1"/>
        </p:nvPicPr>
        <p:blipFill>
          <a:blip r:embed="rId2"/>
          <a:srcRect/>
          <a:stretch>
            <a:fillRect/>
          </a:stretch>
        </p:blipFill>
        <p:spPr bwMode="auto">
          <a:xfrm>
            <a:off x="254000" y="379413"/>
            <a:ext cx="3465513" cy="479425"/>
          </a:xfrm>
          <a:prstGeom prst="rect">
            <a:avLst/>
          </a:prstGeom>
          <a:noFill/>
          <a:ln w="9525">
            <a:noFill/>
            <a:miter lim="800000"/>
            <a:headEnd/>
            <a:tailEnd/>
          </a:ln>
        </p:spPr>
      </p:pic>
      <p:sp>
        <p:nvSpPr>
          <p:cNvPr id="11" name="Text Placeholder 10"/>
          <p:cNvSpPr>
            <a:spLocks noGrp="1"/>
          </p:cNvSpPr>
          <p:nvPr>
            <p:ph type="body" sz="quarter" idx="10"/>
          </p:nvPr>
        </p:nvSpPr>
        <p:spPr>
          <a:xfrm>
            <a:off x="2170172" y="2042445"/>
            <a:ext cx="4632325" cy="3666146"/>
          </a:xfrm>
        </p:spPr>
        <p:txBody>
          <a:bodyPr>
            <a:noAutofit/>
          </a:bodyPr>
          <a:lstStyle>
            <a:lvl1pPr>
              <a:buNone/>
              <a:defRPr sz="3600" b="1" baseline="0">
                <a:solidFill>
                  <a:schemeClr val="bg1"/>
                </a:solidFill>
                <a:latin typeface="Arial MT"/>
              </a:defRPr>
            </a:lvl1pPr>
            <a:lvl2pPr>
              <a:defRPr sz="2400" b="1">
                <a:solidFill>
                  <a:schemeClr val="bg1"/>
                </a:solidFill>
                <a:latin typeface="Arial MT"/>
              </a:defRPr>
            </a:lvl2pPr>
            <a:lvl3pPr>
              <a:defRPr sz="2400" b="1">
                <a:solidFill>
                  <a:schemeClr val="bg1"/>
                </a:solidFill>
                <a:latin typeface="Arial MT"/>
              </a:defRPr>
            </a:lvl3pPr>
            <a:lvl4pPr>
              <a:defRPr sz="2400" b="1">
                <a:solidFill>
                  <a:schemeClr val="bg1"/>
                </a:solidFill>
                <a:latin typeface="Arial MT"/>
              </a:defRPr>
            </a:lvl4pPr>
            <a:lvl5pPr>
              <a:defRPr sz="2400" b="1">
                <a:solidFill>
                  <a:schemeClr val="bg1"/>
                </a:solidFill>
                <a:latin typeface="Arial MT"/>
              </a:defRPr>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3686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Helvetica Neue"/>
        </a:defRPr>
      </a:lvl2pPr>
      <a:lvl3pPr algn="ctr" defTabSz="457200" rtl="0" eaLnBrk="0" fontAlgn="base" hangingPunct="0">
        <a:spcBef>
          <a:spcPct val="0"/>
        </a:spcBef>
        <a:spcAft>
          <a:spcPct val="0"/>
        </a:spcAft>
        <a:defRPr sz="4400">
          <a:solidFill>
            <a:schemeClr val="tx1"/>
          </a:solidFill>
          <a:latin typeface="Helvetica Neue"/>
        </a:defRPr>
      </a:lvl3pPr>
      <a:lvl4pPr algn="ctr" defTabSz="457200" rtl="0" eaLnBrk="0" fontAlgn="base" hangingPunct="0">
        <a:spcBef>
          <a:spcPct val="0"/>
        </a:spcBef>
        <a:spcAft>
          <a:spcPct val="0"/>
        </a:spcAft>
        <a:defRPr sz="4400">
          <a:solidFill>
            <a:schemeClr val="tx1"/>
          </a:solidFill>
          <a:latin typeface="Helvetica Neue"/>
        </a:defRPr>
      </a:lvl4pPr>
      <a:lvl5pPr algn="ctr" defTabSz="457200" rtl="0" eaLnBrk="0" fontAlgn="base" hangingPunct="0">
        <a:spcBef>
          <a:spcPct val="0"/>
        </a:spcBef>
        <a:spcAft>
          <a:spcPct val="0"/>
        </a:spcAft>
        <a:defRPr sz="4400">
          <a:solidFill>
            <a:schemeClr val="tx1"/>
          </a:solidFill>
          <a:latin typeface="Helvetica Neue"/>
        </a:defRPr>
      </a:lvl5pPr>
      <a:lvl6pPr marL="457200" algn="ctr" defTabSz="457200" rtl="0" fontAlgn="base">
        <a:spcBef>
          <a:spcPct val="0"/>
        </a:spcBef>
        <a:spcAft>
          <a:spcPct val="0"/>
        </a:spcAft>
        <a:defRPr sz="4400">
          <a:solidFill>
            <a:schemeClr val="tx1"/>
          </a:solidFill>
          <a:latin typeface="Helvetica Neue"/>
        </a:defRPr>
      </a:lvl6pPr>
      <a:lvl7pPr marL="914400" algn="ctr" defTabSz="457200" rtl="0" fontAlgn="base">
        <a:spcBef>
          <a:spcPct val="0"/>
        </a:spcBef>
        <a:spcAft>
          <a:spcPct val="0"/>
        </a:spcAft>
        <a:defRPr sz="4400">
          <a:solidFill>
            <a:schemeClr val="tx1"/>
          </a:solidFill>
          <a:latin typeface="Helvetica Neue"/>
        </a:defRPr>
      </a:lvl7pPr>
      <a:lvl8pPr marL="1371600" algn="ctr" defTabSz="457200" rtl="0" fontAlgn="base">
        <a:spcBef>
          <a:spcPct val="0"/>
        </a:spcBef>
        <a:spcAft>
          <a:spcPct val="0"/>
        </a:spcAft>
        <a:defRPr sz="4400">
          <a:solidFill>
            <a:schemeClr val="tx1"/>
          </a:solidFill>
          <a:latin typeface="Helvetica Neue"/>
        </a:defRPr>
      </a:lvl8pPr>
      <a:lvl9pPr marL="1828800" algn="ctr" defTabSz="457200" rtl="0" fontAlgn="base">
        <a:spcBef>
          <a:spcPct val="0"/>
        </a:spcBef>
        <a:spcAft>
          <a:spcPct val="0"/>
        </a:spcAft>
        <a:defRPr sz="4400">
          <a:solidFill>
            <a:schemeClr val="tx1"/>
          </a:solidFill>
          <a:latin typeface="Helvetica Neue"/>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457200" y="1651000"/>
            <a:ext cx="8018463" cy="1314142"/>
          </a:xfrm>
        </p:spPr>
        <p:txBody>
          <a:bodyPr anchor="t"/>
          <a:lstStyle/>
          <a:p>
            <a:pPr>
              <a:spcAft>
                <a:spcPts val="0"/>
              </a:spcAft>
            </a:pPr>
            <a:r>
              <a:rPr lang="en-GB" sz="2800" b="1" dirty="0">
                <a:solidFill>
                  <a:schemeClr val="bg1"/>
                </a:solidFill>
                <a:latin typeface="Arial"/>
                <a:ea typeface="Times New Roman"/>
              </a:rPr>
              <a:t>Pecyn Cymorth Sgiliau Hanfodol Cymru / Wales Essential Skills Toolkit </a:t>
            </a:r>
            <a:br>
              <a:rPr lang="en-GB" sz="2800" b="1" dirty="0">
                <a:solidFill>
                  <a:schemeClr val="bg1"/>
                </a:solidFill>
                <a:latin typeface="Arial"/>
                <a:ea typeface="Times New Roman"/>
              </a:rPr>
            </a:br>
            <a:r>
              <a:rPr lang="en-GB" sz="2800" b="1" dirty="0" smtClean="0">
                <a:solidFill>
                  <a:schemeClr val="bg1"/>
                </a:solidFill>
                <a:latin typeface="Arial"/>
                <a:ea typeface="Times New Roman"/>
              </a:rPr>
              <a:t>‘WEST’</a:t>
            </a:r>
            <a:endParaRPr lang="en-GB" sz="2800" dirty="0">
              <a:solidFill>
                <a:schemeClr val="bg1"/>
              </a:solidFill>
              <a:effectLst/>
              <a:latin typeface="Arial"/>
              <a:ea typeface="Times New Roman"/>
            </a:endParaRPr>
          </a:p>
        </p:txBody>
      </p:sp>
      <p:sp>
        <p:nvSpPr>
          <p:cNvPr id="15362" name="Content Placeholder 2"/>
          <p:cNvSpPr>
            <a:spLocks/>
          </p:cNvSpPr>
          <p:nvPr/>
        </p:nvSpPr>
        <p:spPr bwMode="auto">
          <a:xfrm>
            <a:off x="520623" y="3486643"/>
            <a:ext cx="7761288" cy="2616200"/>
          </a:xfrm>
          <a:prstGeom prst="rect">
            <a:avLst/>
          </a:prstGeom>
          <a:noFill/>
          <a:ln w="9525">
            <a:noFill/>
            <a:miter lim="800000"/>
            <a:headEnd/>
            <a:tailEnd/>
          </a:ln>
        </p:spPr>
        <p:txBody>
          <a:bodyPr/>
          <a:lstStyle/>
          <a:p>
            <a:pPr>
              <a:spcBef>
                <a:spcPct val="20000"/>
              </a:spcBef>
              <a:buFont typeface="Arial" charset="0"/>
              <a:buNone/>
              <a:tabLst>
                <a:tab pos="0" algn="l"/>
              </a:tabLst>
            </a:pPr>
            <a:endParaRPr lang="en-GB" sz="2400" dirty="0">
              <a:solidFill>
                <a:schemeClr val="bg1"/>
              </a:solidFill>
              <a:latin typeface="Helvetica Neue"/>
            </a:endParaRPr>
          </a:p>
          <a:p>
            <a:pPr>
              <a:spcBef>
                <a:spcPct val="20000"/>
              </a:spcBef>
              <a:buFont typeface="Arial" charset="0"/>
              <a:buNone/>
              <a:tabLst>
                <a:tab pos="0" algn="l"/>
              </a:tabLst>
            </a:pPr>
            <a:endParaRPr lang="en-GB" dirty="0" smtClean="0">
              <a:solidFill>
                <a:schemeClr val="bg1"/>
              </a:solidFill>
              <a:latin typeface="Helvetica Neue"/>
            </a:endParaRPr>
          </a:p>
        </p:txBody>
      </p:sp>
      <p:pic>
        <p:nvPicPr>
          <p:cNvPr id="15364" name="Picture 7" descr="151016512.jpg"/>
          <p:cNvPicPr>
            <a:picLocks noChangeAspect="1"/>
          </p:cNvPicPr>
          <p:nvPr/>
        </p:nvPicPr>
        <p:blipFill>
          <a:blip r:embed="rId2"/>
          <a:srcRect/>
          <a:stretch>
            <a:fillRect/>
          </a:stretch>
        </p:blipFill>
        <p:spPr bwMode="auto">
          <a:xfrm>
            <a:off x="5573713" y="3378200"/>
            <a:ext cx="2901950" cy="2141538"/>
          </a:xfrm>
          <a:prstGeom prst="rect">
            <a:avLst/>
          </a:prstGeom>
          <a:noFill/>
          <a:ln w="9525">
            <a:noFill/>
            <a:miter lim="800000"/>
            <a:headEnd/>
            <a:tailEnd/>
          </a:ln>
        </p:spPr>
      </p:pic>
      <p:pic>
        <p:nvPicPr>
          <p:cNvPr id="15365" name="Picture 6"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6463" y="1353393"/>
            <a:ext cx="8133754" cy="1200329"/>
          </a:xfrm>
          <a:prstGeom prst="rect">
            <a:avLst/>
          </a:prstGeom>
          <a:noFill/>
        </p:spPr>
        <p:txBody>
          <a:bodyPr wrap="square" rtlCol="0">
            <a:spAutoFit/>
          </a:bodyPr>
          <a:lstStyle/>
          <a:p>
            <a:r>
              <a:rPr lang="en-GB" dirty="0" smtClean="0">
                <a:solidFill>
                  <a:schemeClr val="bg1"/>
                </a:solidFill>
              </a:rPr>
              <a:t>Initial assessments results create a spiky profile identifying areas of competency from which an ILP is generated highlighting development needs.                           Progress is shown on the learner’s dashboard.                                                    New activities or overdue tasks are viewed from the Alerts window  </a:t>
            </a:r>
            <a:endParaRPr lang="en-GB" dirty="0">
              <a:solidFill>
                <a:schemeClr val="bg1"/>
              </a:solidFill>
            </a:endParaRPr>
          </a:p>
        </p:txBody>
      </p:sp>
      <p:pic>
        <p:nvPicPr>
          <p:cNvPr id="9" name="Picture 8"/>
          <p:cNvPicPr/>
          <p:nvPr/>
        </p:nvPicPr>
        <p:blipFill rotWithShape="1">
          <a:blip r:embed="rId4"/>
          <a:srcRect t="4584" b="5953"/>
          <a:stretch/>
        </p:blipFill>
        <p:spPr bwMode="auto">
          <a:xfrm>
            <a:off x="1154097" y="2667023"/>
            <a:ext cx="6640497" cy="3724899"/>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97" y="1510966"/>
            <a:ext cx="8242042" cy="646331"/>
          </a:xfrm>
          <a:prstGeom prst="rect">
            <a:avLst/>
          </a:prstGeom>
          <a:noFill/>
        </p:spPr>
        <p:txBody>
          <a:bodyPr wrap="square" rtlCol="0">
            <a:spAutoFit/>
          </a:bodyPr>
          <a:lstStyle/>
          <a:p>
            <a:r>
              <a:rPr lang="en-GB" dirty="0" smtClean="0">
                <a:solidFill>
                  <a:schemeClr val="bg1"/>
                </a:solidFill>
              </a:rPr>
              <a:t>Tasks are automatically generated into a learning plan and updated as the learner completes</a:t>
            </a:r>
            <a:endParaRPr lang="en-GB"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6" name="Picture 5"/>
          <p:cNvPicPr/>
          <p:nvPr/>
        </p:nvPicPr>
        <p:blipFill rotWithShape="1">
          <a:blip r:embed="rId4"/>
          <a:srcRect t="13753" b="3093"/>
          <a:stretch/>
        </p:blipFill>
        <p:spPr bwMode="auto">
          <a:xfrm>
            <a:off x="994299" y="2290438"/>
            <a:ext cx="6968971" cy="41448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1612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type="body" idx="4294967295"/>
          </p:nvPr>
        </p:nvSpPr>
        <p:spPr>
          <a:xfrm>
            <a:off x="457200" y="1381125"/>
            <a:ext cx="8482013" cy="4149725"/>
          </a:xfrm>
        </p:spPr>
        <p:txBody>
          <a:bodyPr/>
          <a:lstStyle/>
          <a:p>
            <a:pPr marL="0" indent="0" eaLnBrk="1" hangingPunct="1">
              <a:lnSpc>
                <a:spcPct val="80000"/>
              </a:lnSpc>
              <a:buFont typeface="Arial" charset="0"/>
              <a:buNone/>
              <a:tabLst>
                <a:tab pos="0" algn="l"/>
              </a:tabLst>
            </a:pPr>
            <a:r>
              <a:rPr lang="en-GB" sz="2400" b="1" dirty="0" smtClean="0">
                <a:solidFill>
                  <a:schemeClr val="bg1"/>
                </a:solidFill>
                <a:latin typeface="Helvetica Neue"/>
              </a:rPr>
              <a:t>Benefits</a:t>
            </a:r>
          </a:p>
          <a:p>
            <a:pPr marL="0" indent="0" eaLnBrk="1" hangingPunct="1">
              <a:lnSpc>
                <a:spcPct val="80000"/>
              </a:lnSpc>
              <a:buFont typeface="Arial" charset="0"/>
              <a:buNone/>
              <a:tabLst>
                <a:tab pos="0" algn="l"/>
              </a:tabLst>
            </a:pPr>
            <a:endParaRPr lang="en-GB" sz="1800" b="1" dirty="0" smtClean="0">
              <a:solidFill>
                <a:schemeClr val="bg1"/>
              </a:solidFill>
              <a:latin typeface="Helvetica Neue"/>
            </a:endParaRPr>
          </a:p>
          <a:p>
            <a:pPr marL="0" indent="0">
              <a:lnSpc>
                <a:spcPct val="80000"/>
              </a:lnSpc>
              <a:buFont typeface="Arial" charset="0"/>
              <a:buNone/>
              <a:tabLst>
                <a:tab pos="0" algn="l"/>
              </a:tabLst>
            </a:pPr>
            <a:r>
              <a:rPr lang="en-GB" sz="1800" dirty="0" smtClean="0">
                <a:solidFill>
                  <a:schemeClr val="bg1"/>
                </a:solidFill>
                <a:latin typeface="Helvetica Neue"/>
              </a:rPr>
              <a:t>For learners:</a:t>
            </a:r>
          </a:p>
          <a:p>
            <a:pPr marL="0" indent="0">
              <a:lnSpc>
                <a:spcPct val="80000"/>
              </a:lnSpc>
              <a:buFont typeface="Wingdings" pitchFamily="2" charset="2"/>
              <a:buChar char="§"/>
              <a:tabLst>
                <a:tab pos="0" algn="l"/>
              </a:tabLst>
            </a:pPr>
            <a:r>
              <a:rPr lang="en-GB" sz="1800" dirty="0" smtClean="0">
                <a:solidFill>
                  <a:schemeClr val="bg1"/>
                </a:solidFill>
                <a:latin typeface="Helvetica Neue"/>
              </a:rPr>
              <a:t> 24/7 access to their learning, all in one place.</a:t>
            </a:r>
          </a:p>
          <a:p>
            <a:pPr marL="0" indent="0">
              <a:lnSpc>
                <a:spcPct val="80000"/>
              </a:lnSpc>
              <a:buFont typeface="Wingdings" pitchFamily="2" charset="2"/>
              <a:buChar char="§"/>
              <a:tabLst>
                <a:tab pos="0" algn="l"/>
              </a:tabLst>
            </a:pPr>
            <a:r>
              <a:rPr lang="en-GB" sz="1800" dirty="0" smtClean="0">
                <a:solidFill>
                  <a:schemeClr val="bg1"/>
                </a:solidFill>
                <a:latin typeface="Helvetica Neue"/>
              </a:rPr>
              <a:t> Resources that focus on individual needs.</a:t>
            </a:r>
          </a:p>
          <a:p>
            <a:pPr marL="0" indent="0">
              <a:lnSpc>
                <a:spcPct val="80000"/>
              </a:lnSpc>
              <a:buFont typeface="Wingdings" pitchFamily="2" charset="2"/>
              <a:buChar char="§"/>
              <a:tabLst>
                <a:tab pos="0" algn="l"/>
              </a:tabLst>
            </a:pPr>
            <a:r>
              <a:rPr lang="en-GB" sz="1800" dirty="0" smtClean="0">
                <a:solidFill>
                  <a:schemeClr val="bg1"/>
                </a:solidFill>
                <a:latin typeface="Helvetica Neue"/>
              </a:rPr>
              <a:t> Shared ownership of targets and progress.</a:t>
            </a:r>
          </a:p>
          <a:p>
            <a:pPr marL="0" indent="0">
              <a:lnSpc>
                <a:spcPct val="80000"/>
              </a:lnSpc>
              <a:buFont typeface="Arial" charset="0"/>
              <a:buNone/>
              <a:tabLst>
                <a:tab pos="0" algn="l"/>
              </a:tabLst>
            </a:pPr>
            <a:endParaRPr lang="en-GB" sz="1800" dirty="0" smtClean="0">
              <a:solidFill>
                <a:schemeClr val="bg1"/>
              </a:solidFill>
              <a:latin typeface="Helvetica Neue"/>
            </a:endParaRPr>
          </a:p>
          <a:p>
            <a:pPr marL="0" indent="0">
              <a:lnSpc>
                <a:spcPct val="80000"/>
              </a:lnSpc>
              <a:buFont typeface="Arial" charset="0"/>
              <a:buNone/>
              <a:tabLst>
                <a:tab pos="0" algn="l"/>
              </a:tabLst>
            </a:pPr>
            <a:endParaRPr lang="en-GB" sz="1800" dirty="0" smtClean="0">
              <a:solidFill>
                <a:schemeClr val="bg1"/>
              </a:solidFill>
              <a:latin typeface="Helvetica Neue"/>
            </a:endParaRPr>
          </a:p>
          <a:p>
            <a:pPr marL="0" indent="0">
              <a:lnSpc>
                <a:spcPct val="80000"/>
              </a:lnSpc>
              <a:buFont typeface="Arial" charset="0"/>
              <a:buNone/>
              <a:tabLst>
                <a:tab pos="0" algn="l"/>
              </a:tabLst>
            </a:pPr>
            <a:r>
              <a:rPr lang="en-GB" sz="1800" dirty="0" smtClean="0">
                <a:solidFill>
                  <a:schemeClr val="bg1"/>
                </a:solidFill>
                <a:latin typeface="Helvetica Neue"/>
              </a:rPr>
              <a:t>For teachers and trainers:</a:t>
            </a:r>
          </a:p>
          <a:p>
            <a:pPr marL="0" indent="0">
              <a:lnSpc>
                <a:spcPct val="80000"/>
              </a:lnSpc>
              <a:buFont typeface="Wingdings" pitchFamily="2" charset="2"/>
              <a:buChar char="§"/>
              <a:tabLst>
                <a:tab pos="0" algn="l"/>
              </a:tabLst>
            </a:pPr>
            <a:r>
              <a:rPr lang="en-GB" sz="1800" dirty="0" smtClean="0">
                <a:solidFill>
                  <a:schemeClr val="bg1"/>
                </a:solidFill>
                <a:latin typeface="Helvetica Neue"/>
              </a:rPr>
              <a:t> Accurate identification of learners’ skills.</a:t>
            </a:r>
          </a:p>
          <a:p>
            <a:pPr marL="0" indent="0">
              <a:lnSpc>
                <a:spcPct val="80000"/>
              </a:lnSpc>
              <a:buFont typeface="Wingdings" pitchFamily="2" charset="2"/>
              <a:buChar char="§"/>
              <a:tabLst>
                <a:tab pos="0" algn="l"/>
              </a:tabLst>
            </a:pPr>
            <a:r>
              <a:rPr lang="en-GB" sz="1800" dirty="0" smtClean="0">
                <a:solidFill>
                  <a:schemeClr val="bg1"/>
                </a:solidFill>
                <a:latin typeface="Helvetica Neue"/>
              </a:rPr>
              <a:t> The flexibility to efficiently plan and effectively deliver high-quality learning for a range of cohorts.</a:t>
            </a:r>
          </a:p>
          <a:p>
            <a:pPr marL="0" indent="0">
              <a:lnSpc>
                <a:spcPct val="80000"/>
              </a:lnSpc>
              <a:buFont typeface="Wingdings" pitchFamily="2" charset="2"/>
              <a:buChar char="§"/>
              <a:tabLst>
                <a:tab pos="0" algn="l"/>
              </a:tabLst>
            </a:pPr>
            <a:r>
              <a:rPr lang="en-GB" sz="1800" dirty="0" smtClean="0">
                <a:solidFill>
                  <a:schemeClr val="bg1"/>
                </a:solidFill>
                <a:latin typeface="Helvetica Neue"/>
              </a:rPr>
              <a:t> Reliable and robust information on learning and progress, available in real time.</a:t>
            </a:r>
          </a:p>
          <a:p>
            <a:pPr marL="0" indent="0" eaLnBrk="1" hangingPunct="1">
              <a:lnSpc>
                <a:spcPct val="80000"/>
              </a:lnSpc>
              <a:buFont typeface="Arial" charset="0"/>
              <a:buNone/>
              <a:tabLst>
                <a:tab pos="0" algn="l"/>
              </a:tabLst>
            </a:pPr>
            <a:endParaRPr lang="en-GB" sz="1800" dirty="0" smtClean="0">
              <a:solidFill>
                <a:schemeClr val="bg1"/>
              </a:solidFill>
              <a:latin typeface="Helvetica Neue"/>
            </a:endParaRPr>
          </a:p>
          <a:p>
            <a:pPr marL="0" indent="0" eaLnBrk="1" hangingPunct="1">
              <a:lnSpc>
                <a:spcPct val="80000"/>
              </a:lnSpc>
              <a:spcBef>
                <a:spcPts val="1200"/>
              </a:spcBef>
              <a:buFont typeface="Arial" charset="0"/>
              <a:buNone/>
              <a:tabLst>
                <a:tab pos="0" algn="l"/>
              </a:tabLst>
            </a:pPr>
            <a:endParaRPr lang="en-GB" sz="2800" dirty="0" smtClean="0">
              <a:solidFill>
                <a:schemeClr val="bg1"/>
              </a:solidFill>
              <a:latin typeface="Helvetica Neue"/>
            </a:endParaRPr>
          </a:p>
        </p:txBody>
      </p:sp>
      <p:pic>
        <p:nvPicPr>
          <p:cNvPr id="21508" name="Picture 5"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type="body" idx="4294967295"/>
          </p:nvPr>
        </p:nvSpPr>
        <p:spPr>
          <a:xfrm>
            <a:off x="457200" y="1381125"/>
            <a:ext cx="8482013" cy="4194175"/>
          </a:xfrm>
        </p:spPr>
        <p:txBody>
          <a:bodyPr/>
          <a:lstStyle/>
          <a:p>
            <a:pPr marL="0" indent="0" eaLnBrk="1" hangingPunct="1">
              <a:buFont typeface="Arial" charset="0"/>
              <a:buNone/>
              <a:tabLst>
                <a:tab pos="0" algn="l"/>
              </a:tabLst>
            </a:pPr>
            <a:r>
              <a:rPr lang="en-GB" sz="2400" b="1" dirty="0" smtClean="0">
                <a:solidFill>
                  <a:schemeClr val="bg1"/>
                </a:solidFill>
                <a:latin typeface="Helvetica Neue"/>
              </a:rPr>
              <a:t>Benefits</a:t>
            </a:r>
          </a:p>
          <a:p>
            <a:pPr marL="0" indent="0" eaLnBrk="1" hangingPunct="1">
              <a:buFont typeface="Arial" charset="0"/>
              <a:buNone/>
              <a:tabLst>
                <a:tab pos="0" algn="l"/>
              </a:tabLst>
            </a:pPr>
            <a:endParaRPr lang="en-GB" sz="1800" b="1" dirty="0" smtClean="0">
              <a:solidFill>
                <a:schemeClr val="bg1"/>
              </a:solidFill>
              <a:latin typeface="Helvetica Neue"/>
            </a:endParaRPr>
          </a:p>
          <a:p>
            <a:pPr marL="0" indent="0">
              <a:buFont typeface="Arial" charset="0"/>
              <a:buNone/>
              <a:tabLst>
                <a:tab pos="0" algn="l"/>
              </a:tabLst>
            </a:pPr>
            <a:r>
              <a:rPr lang="en-GB" sz="1800" dirty="0" smtClean="0">
                <a:solidFill>
                  <a:schemeClr val="bg1"/>
                </a:solidFill>
                <a:latin typeface="Helvetica Neue"/>
              </a:rPr>
              <a:t>For managers:</a:t>
            </a:r>
          </a:p>
          <a:p>
            <a:pPr marL="0" indent="0">
              <a:buFont typeface="Wingdings" pitchFamily="2" charset="2"/>
              <a:buChar char="§"/>
              <a:tabLst>
                <a:tab pos="0" algn="l"/>
              </a:tabLst>
            </a:pPr>
            <a:r>
              <a:rPr lang="en-GB" sz="1800" dirty="0" smtClean="0">
                <a:solidFill>
                  <a:schemeClr val="bg1"/>
                </a:solidFill>
                <a:latin typeface="Helvetica Neue"/>
              </a:rPr>
              <a:t> An easily scalable solution for assessment and learning.</a:t>
            </a:r>
          </a:p>
          <a:p>
            <a:pPr marL="0" indent="0">
              <a:buFont typeface="Wingdings" pitchFamily="2" charset="2"/>
              <a:buChar char="§"/>
              <a:tabLst>
                <a:tab pos="0" algn="l"/>
              </a:tabLst>
            </a:pPr>
            <a:r>
              <a:rPr lang="en-GB" sz="1800" dirty="0" smtClean="0">
                <a:solidFill>
                  <a:schemeClr val="bg1"/>
                </a:solidFill>
                <a:latin typeface="Helvetica Neue"/>
              </a:rPr>
              <a:t> Consistent and reliable learning and assessment information.</a:t>
            </a:r>
          </a:p>
          <a:p>
            <a:pPr marL="0" indent="0">
              <a:buFont typeface="Wingdings" pitchFamily="2" charset="2"/>
              <a:buChar char="§"/>
              <a:tabLst>
                <a:tab pos="0" algn="l"/>
              </a:tabLst>
            </a:pPr>
            <a:r>
              <a:rPr lang="en-GB" sz="1800" dirty="0" smtClean="0">
                <a:solidFill>
                  <a:schemeClr val="bg1"/>
                </a:solidFill>
                <a:latin typeface="Helvetica Neue"/>
              </a:rPr>
              <a:t> Access to real-time data to monitor outcomes and performance.</a:t>
            </a:r>
            <a:br>
              <a:rPr lang="en-GB" sz="1800" dirty="0" smtClean="0">
                <a:solidFill>
                  <a:schemeClr val="bg1"/>
                </a:solidFill>
                <a:latin typeface="Helvetica Neue"/>
              </a:rPr>
            </a:br>
            <a:endParaRPr lang="en-GB" sz="1800" dirty="0" smtClean="0">
              <a:solidFill>
                <a:schemeClr val="bg1"/>
              </a:solidFill>
              <a:latin typeface="Helvetica Neue"/>
            </a:endParaRPr>
          </a:p>
          <a:p>
            <a:pPr marL="0" indent="0">
              <a:buFont typeface="Arial" charset="0"/>
              <a:buNone/>
              <a:tabLst>
                <a:tab pos="0" algn="l"/>
              </a:tabLst>
            </a:pPr>
            <a:r>
              <a:rPr lang="en-GB" sz="1800" dirty="0" smtClean="0">
                <a:solidFill>
                  <a:schemeClr val="bg1"/>
                </a:solidFill>
                <a:latin typeface="Helvetica Neue"/>
              </a:rPr>
              <a:t>For administrators:</a:t>
            </a:r>
          </a:p>
          <a:p>
            <a:pPr marL="0" indent="0">
              <a:buFont typeface="Wingdings" pitchFamily="2" charset="2"/>
              <a:buChar char="§"/>
              <a:tabLst>
                <a:tab pos="0" algn="l"/>
              </a:tabLst>
            </a:pPr>
            <a:r>
              <a:rPr lang="en-GB" sz="1800" dirty="0" smtClean="0">
                <a:solidFill>
                  <a:schemeClr val="bg1"/>
                </a:solidFill>
                <a:latin typeface="Helvetica Neue"/>
              </a:rPr>
              <a:t> A centralised system to monitor impact, performance and quality.</a:t>
            </a:r>
          </a:p>
          <a:p>
            <a:pPr marL="0" indent="0">
              <a:buFont typeface="Wingdings" pitchFamily="2" charset="2"/>
              <a:buChar char="§"/>
              <a:tabLst>
                <a:tab pos="0" algn="l"/>
              </a:tabLst>
            </a:pPr>
            <a:r>
              <a:rPr lang="en-GB" sz="1800" dirty="0" smtClean="0">
                <a:solidFill>
                  <a:schemeClr val="bg1"/>
                </a:solidFill>
                <a:latin typeface="Helvetica Neue"/>
              </a:rPr>
              <a:t> Real-time data with a range of drill-down options.</a:t>
            </a:r>
          </a:p>
          <a:p>
            <a:pPr marL="0" indent="0">
              <a:buFont typeface="Wingdings" pitchFamily="2" charset="2"/>
              <a:buChar char="§"/>
              <a:tabLst>
                <a:tab pos="0" algn="l"/>
              </a:tabLst>
            </a:pPr>
            <a:r>
              <a:rPr lang="en-GB" sz="1800" dirty="0" smtClean="0">
                <a:solidFill>
                  <a:schemeClr val="bg1"/>
                </a:solidFill>
                <a:latin typeface="Helvetica Neue"/>
              </a:rPr>
              <a:t> Cost-effective solution.</a:t>
            </a:r>
          </a:p>
          <a:p>
            <a:pPr marL="0" indent="0" eaLnBrk="1" hangingPunct="1">
              <a:spcBef>
                <a:spcPts val="1200"/>
              </a:spcBef>
              <a:buFont typeface="Arial" charset="0"/>
              <a:buNone/>
              <a:tabLst>
                <a:tab pos="0" algn="l"/>
              </a:tabLst>
            </a:pPr>
            <a:endParaRPr lang="en-GB" sz="1800" dirty="0" smtClean="0">
              <a:solidFill>
                <a:schemeClr val="bg1"/>
              </a:solidFill>
              <a:latin typeface="Helvetica Neue"/>
            </a:endParaRPr>
          </a:p>
        </p:txBody>
      </p:sp>
      <p:pic>
        <p:nvPicPr>
          <p:cNvPr id="22531" name="Picture 4"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type="body" idx="4294967295"/>
          </p:nvPr>
        </p:nvSpPr>
        <p:spPr/>
        <p:txBody>
          <a:bodyPr/>
          <a:lstStyle/>
          <a:p>
            <a:pPr marL="0" indent="0" eaLnBrk="1" hangingPunct="1">
              <a:buNone/>
              <a:tabLst>
                <a:tab pos="0" algn="l"/>
              </a:tabLst>
            </a:pPr>
            <a:r>
              <a:rPr lang="en-GB" sz="1800" dirty="0">
                <a:solidFill>
                  <a:schemeClr val="bg1"/>
                </a:solidFill>
              </a:rPr>
              <a:t>It is expected that by September 2015 all providers delivering WG funded Essential Skills provision will be using WEST which will replace any current delivery process.  This single approach will ensure that a learner’s assessment and learning of essential skills is visibly tracked and where necessary transportable. </a:t>
            </a:r>
            <a:endParaRPr lang="en-GB" sz="1800" dirty="0" smtClean="0">
              <a:solidFill>
                <a:schemeClr val="bg1"/>
              </a:solidFill>
            </a:endParaRPr>
          </a:p>
          <a:p>
            <a:pPr marL="0" indent="0" eaLnBrk="1" hangingPunct="1">
              <a:buNone/>
              <a:tabLst>
                <a:tab pos="0" algn="l"/>
              </a:tabLst>
            </a:pPr>
            <a:endParaRPr lang="en-GB" sz="1800" dirty="0">
              <a:solidFill>
                <a:schemeClr val="bg1"/>
              </a:solidFill>
              <a:latin typeface="Helvetica Neue"/>
            </a:endParaRPr>
          </a:p>
          <a:p>
            <a:pPr marL="0" indent="0" eaLnBrk="1" hangingPunct="1">
              <a:buNone/>
              <a:tabLst>
                <a:tab pos="0" algn="l"/>
              </a:tabLst>
            </a:pPr>
            <a:r>
              <a:rPr lang="en-GB" sz="1800" dirty="0">
                <a:solidFill>
                  <a:schemeClr val="bg1"/>
                </a:solidFill>
              </a:rPr>
              <a:t>Full training on the use of the toolkit will be delivered on site or via a webinar to suit the organisation prior to commencement with regular reviews and technical helpline support where required.  </a:t>
            </a:r>
          </a:p>
          <a:p>
            <a:pPr marL="0" indent="0" eaLnBrk="1" hangingPunct="1">
              <a:buNone/>
              <a:tabLst>
                <a:tab pos="0" algn="l"/>
              </a:tabLst>
            </a:pPr>
            <a:endParaRPr lang="en-GB" sz="1800" dirty="0">
              <a:solidFill>
                <a:schemeClr val="bg1"/>
              </a:solidFill>
            </a:endParaRPr>
          </a:p>
          <a:p>
            <a:pPr marL="0" indent="0" eaLnBrk="1" hangingPunct="1">
              <a:buNone/>
              <a:tabLst>
                <a:tab pos="0" algn="l"/>
              </a:tabLst>
            </a:pPr>
            <a:r>
              <a:rPr lang="en-GB" sz="1800" dirty="0">
                <a:solidFill>
                  <a:schemeClr val="bg1"/>
                </a:solidFill>
              </a:rPr>
              <a:t>Procurement of the Wales Essential Skills Toolkit </a:t>
            </a:r>
            <a:r>
              <a:rPr lang="en-GB" sz="1800" dirty="0" smtClean="0">
                <a:solidFill>
                  <a:schemeClr val="bg1"/>
                </a:solidFill>
              </a:rPr>
              <a:t>is available on </a:t>
            </a:r>
            <a:r>
              <a:rPr lang="en-GB" sz="1800" dirty="0">
                <a:solidFill>
                  <a:schemeClr val="bg1"/>
                </a:solidFill>
              </a:rPr>
              <a:t>a 1, 2 or 3 year renewable contract </a:t>
            </a:r>
            <a:r>
              <a:rPr lang="en-GB" sz="1800" dirty="0" smtClean="0">
                <a:solidFill>
                  <a:schemeClr val="bg1"/>
                </a:solidFill>
              </a:rPr>
              <a:t>with </a:t>
            </a:r>
            <a:r>
              <a:rPr lang="en-GB" sz="1800" dirty="0">
                <a:solidFill>
                  <a:schemeClr val="bg1"/>
                </a:solidFill>
              </a:rPr>
              <a:t>costs based on the number of learners agreed at the start of the contract.  Providers can contract as individual institutions or via an established </a:t>
            </a:r>
            <a:r>
              <a:rPr lang="en-GB" sz="1800" dirty="0" smtClean="0">
                <a:solidFill>
                  <a:schemeClr val="bg1"/>
                </a:solidFill>
              </a:rPr>
              <a:t>and recognised consortium</a:t>
            </a:r>
            <a:endParaRPr lang="en-GB" sz="1800" dirty="0">
              <a:solidFill>
                <a:schemeClr val="bg1"/>
              </a:solidFill>
            </a:endParaRPr>
          </a:p>
          <a:p>
            <a:pPr marL="0" indent="0" eaLnBrk="1" hangingPunct="1">
              <a:buNone/>
              <a:tabLst>
                <a:tab pos="0" algn="l"/>
              </a:tabLst>
            </a:pPr>
            <a:endParaRPr lang="en-GB" sz="1800" dirty="0" smtClean="0">
              <a:solidFill>
                <a:schemeClr val="bg1"/>
              </a:solidFill>
              <a:latin typeface="Helvetica Neue"/>
            </a:endParaRPr>
          </a:p>
        </p:txBody>
      </p:sp>
      <p:pic>
        <p:nvPicPr>
          <p:cNvPr id="23555" name="Picture 4"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type="body" idx="4294967295"/>
          </p:nvPr>
        </p:nvSpPr>
        <p:spPr/>
        <p:txBody>
          <a:bodyPr/>
          <a:lstStyle/>
          <a:p>
            <a:pPr marL="0" indent="0" eaLnBrk="1" hangingPunct="1">
              <a:buNone/>
              <a:tabLst>
                <a:tab pos="0" algn="l"/>
              </a:tabLst>
            </a:pPr>
            <a:r>
              <a:rPr lang="en-GB" sz="1800" dirty="0">
                <a:solidFill>
                  <a:schemeClr val="bg1"/>
                </a:solidFill>
              </a:rPr>
              <a:t>The Project Board have agreed that a phased procurement of WEST takes account of the scheduled release of the toolkit, </a:t>
            </a:r>
            <a:r>
              <a:rPr lang="en-GB" sz="1800" dirty="0" smtClean="0">
                <a:solidFill>
                  <a:schemeClr val="bg1"/>
                </a:solidFill>
              </a:rPr>
              <a:t>acknowledging </a:t>
            </a:r>
            <a:r>
              <a:rPr lang="en-GB" sz="1800" dirty="0">
                <a:solidFill>
                  <a:schemeClr val="bg1"/>
                </a:solidFill>
              </a:rPr>
              <a:t>existing delivery timetables and current arrangements with </a:t>
            </a:r>
            <a:r>
              <a:rPr lang="en-GB" sz="1800" dirty="0" smtClean="0">
                <a:solidFill>
                  <a:schemeClr val="bg1"/>
                </a:solidFill>
              </a:rPr>
              <a:t>other resource </a:t>
            </a:r>
            <a:r>
              <a:rPr lang="en-GB" sz="1800" dirty="0">
                <a:solidFill>
                  <a:schemeClr val="bg1"/>
                </a:solidFill>
              </a:rPr>
              <a:t>suppliers.  </a:t>
            </a:r>
          </a:p>
          <a:p>
            <a:pPr marL="0" indent="0" eaLnBrk="1" hangingPunct="1">
              <a:buNone/>
              <a:tabLst>
                <a:tab pos="0" algn="l"/>
              </a:tabLst>
            </a:pPr>
            <a:endParaRPr lang="en-GB" sz="1800" dirty="0">
              <a:solidFill>
                <a:schemeClr val="bg1"/>
              </a:solidFill>
            </a:endParaRPr>
          </a:p>
          <a:p>
            <a:pPr marL="0" indent="0" eaLnBrk="1" hangingPunct="1">
              <a:buNone/>
              <a:tabLst>
                <a:tab pos="0" algn="l"/>
              </a:tabLst>
            </a:pPr>
            <a:r>
              <a:rPr lang="en-GB" sz="1800" dirty="0">
                <a:solidFill>
                  <a:schemeClr val="bg1"/>
                </a:solidFill>
              </a:rPr>
              <a:t>Therefore where providers would like to commence using WEST with funded learners from 1st October 2014, organisations will be able to take advantage of a 50% reduction in the total contract value until the toolkit is fully operational at which point the remaining 50% of the contract will be charged.  This gives providers the opportunity to phase out existing delivery and resources.</a:t>
            </a:r>
          </a:p>
          <a:p>
            <a:pPr marL="0" indent="0" eaLnBrk="1" hangingPunct="1">
              <a:buNone/>
              <a:tabLst>
                <a:tab pos="0" algn="l"/>
              </a:tabLst>
            </a:pPr>
            <a:endParaRPr lang="en-GB" sz="1800" dirty="0">
              <a:solidFill>
                <a:schemeClr val="bg1"/>
              </a:solidFill>
            </a:endParaRPr>
          </a:p>
          <a:p>
            <a:pPr marL="0" indent="0" eaLnBrk="1" hangingPunct="1">
              <a:buNone/>
              <a:tabLst>
                <a:tab pos="0" algn="l"/>
              </a:tabLst>
            </a:pPr>
            <a:r>
              <a:rPr lang="en-GB" sz="1800" dirty="0">
                <a:solidFill>
                  <a:schemeClr val="bg1"/>
                </a:solidFill>
              </a:rPr>
              <a:t>Where providers are not in the position to purchase WEST during the remainder of 2014 but would like to pilot WEST as a way of training staff, the toolkit will be available to pilot for free.  Should a provider then wish to use WEST to assess or support funded learners then the charges outlined will be expected as agreed by the Project Board. </a:t>
            </a:r>
          </a:p>
          <a:p>
            <a:pPr marL="0" indent="0" eaLnBrk="1" hangingPunct="1">
              <a:buNone/>
              <a:tabLst>
                <a:tab pos="0" algn="l"/>
              </a:tabLst>
            </a:pPr>
            <a:endParaRPr lang="en-GB" sz="1800" dirty="0" smtClean="0">
              <a:solidFill>
                <a:schemeClr val="bg1"/>
              </a:solidFill>
              <a:latin typeface="Helvetica Neue"/>
            </a:endParaRPr>
          </a:p>
        </p:txBody>
      </p:sp>
      <p:pic>
        <p:nvPicPr>
          <p:cNvPr id="23555" name="Picture 4"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5558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type="body" idx="4294967295"/>
          </p:nvPr>
        </p:nvSpPr>
        <p:spPr>
          <a:xfrm>
            <a:off x="742950" y="1628775"/>
            <a:ext cx="8342313" cy="3741738"/>
          </a:xfrm>
        </p:spPr>
        <p:txBody>
          <a:bodyPr/>
          <a:lstStyle/>
          <a:p>
            <a:pPr marL="0" indent="0" eaLnBrk="1" hangingPunct="1">
              <a:lnSpc>
                <a:spcPct val="90000"/>
              </a:lnSpc>
              <a:buFont typeface="Arial" charset="0"/>
              <a:buNone/>
              <a:tabLst>
                <a:tab pos="0" algn="l"/>
              </a:tabLst>
            </a:pPr>
            <a:r>
              <a:rPr lang="en-GB" sz="1800" b="1" dirty="0" smtClean="0">
                <a:solidFill>
                  <a:schemeClr val="bg1"/>
                </a:solidFill>
                <a:latin typeface="Helvetica Neue"/>
              </a:rPr>
              <a:t>For further information, please contact:</a:t>
            </a:r>
          </a:p>
          <a:p>
            <a:pPr marL="0" indent="0" eaLnBrk="1" hangingPunct="1">
              <a:lnSpc>
                <a:spcPct val="90000"/>
              </a:lnSpc>
              <a:buFont typeface="Arial" charset="0"/>
              <a:buNone/>
              <a:tabLst>
                <a:tab pos="0" algn="l"/>
              </a:tabLst>
            </a:pPr>
            <a:endParaRPr lang="en-GB" sz="1800" b="1" dirty="0" smtClean="0">
              <a:solidFill>
                <a:schemeClr val="bg1"/>
              </a:solidFill>
              <a:latin typeface="Helvetica Neue"/>
            </a:endParaRPr>
          </a:p>
          <a:p>
            <a:pPr marL="0" indent="0">
              <a:lnSpc>
                <a:spcPct val="90000"/>
              </a:lnSpc>
              <a:buFont typeface="Arial" charset="0"/>
              <a:buNone/>
              <a:tabLst>
                <a:tab pos="0" algn="l"/>
              </a:tabLst>
            </a:pPr>
            <a:r>
              <a:rPr lang="en-GB" sz="1800" dirty="0" smtClean="0">
                <a:solidFill>
                  <a:schemeClr val="bg1"/>
                </a:solidFill>
                <a:latin typeface="Helvetica Neue"/>
              </a:rPr>
              <a:t>Richard Meredith</a:t>
            </a:r>
            <a:br>
              <a:rPr lang="en-GB" sz="1800" dirty="0" smtClean="0">
                <a:solidFill>
                  <a:schemeClr val="bg1"/>
                </a:solidFill>
                <a:latin typeface="Helvetica Neue"/>
              </a:rPr>
            </a:br>
            <a:r>
              <a:rPr lang="en-GB" sz="1800" dirty="0" smtClean="0">
                <a:solidFill>
                  <a:schemeClr val="bg1"/>
                </a:solidFill>
                <a:latin typeface="Helvetica Neue"/>
              </a:rPr>
              <a:t>Regional Manager, Tribal</a:t>
            </a:r>
            <a:br>
              <a:rPr lang="en-GB" sz="1800" dirty="0" smtClean="0">
                <a:solidFill>
                  <a:schemeClr val="bg1"/>
                </a:solidFill>
                <a:latin typeface="Helvetica Neue"/>
              </a:rPr>
            </a:br>
            <a:r>
              <a:rPr lang="en-GB" sz="1800" dirty="0" smtClean="0">
                <a:solidFill>
                  <a:schemeClr val="bg1"/>
                </a:solidFill>
                <a:latin typeface="Helvetica Neue"/>
              </a:rPr>
              <a:t/>
            </a:r>
            <a:br>
              <a:rPr lang="en-GB" sz="1800" dirty="0" smtClean="0">
                <a:solidFill>
                  <a:schemeClr val="bg1"/>
                </a:solidFill>
                <a:latin typeface="Helvetica Neue"/>
              </a:rPr>
            </a:br>
            <a:r>
              <a:rPr lang="en-GB" sz="1800" dirty="0" smtClean="0">
                <a:solidFill>
                  <a:schemeClr val="bg1"/>
                </a:solidFill>
                <a:latin typeface="Helvetica Neue"/>
              </a:rPr>
              <a:t>T: 01904 550110</a:t>
            </a:r>
            <a:br>
              <a:rPr lang="en-GB" sz="1800" dirty="0" smtClean="0">
                <a:solidFill>
                  <a:schemeClr val="bg1"/>
                </a:solidFill>
                <a:latin typeface="Helvetica Neue"/>
              </a:rPr>
            </a:br>
            <a:r>
              <a:rPr lang="en-GB" sz="1800" dirty="0" smtClean="0">
                <a:solidFill>
                  <a:schemeClr val="bg1"/>
                </a:solidFill>
                <a:latin typeface="Helvetica Neue"/>
              </a:rPr>
              <a:t>M: 07793605925</a:t>
            </a:r>
            <a:br>
              <a:rPr lang="en-GB" sz="1800" dirty="0" smtClean="0">
                <a:solidFill>
                  <a:schemeClr val="bg1"/>
                </a:solidFill>
                <a:latin typeface="Helvetica Neue"/>
              </a:rPr>
            </a:br>
            <a:r>
              <a:rPr lang="en-GB" sz="1800" dirty="0" smtClean="0">
                <a:solidFill>
                  <a:schemeClr val="bg1"/>
                </a:solidFill>
                <a:latin typeface="Helvetica Neue"/>
              </a:rPr>
              <a:t/>
            </a:r>
            <a:br>
              <a:rPr lang="en-GB" sz="1800" dirty="0" smtClean="0">
                <a:solidFill>
                  <a:schemeClr val="bg1"/>
                </a:solidFill>
                <a:latin typeface="Helvetica Neue"/>
              </a:rPr>
            </a:br>
            <a:r>
              <a:rPr lang="en-GB" sz="1800" dirty="0" smtClean="0">
                <a:solidFill>
                  <a:schemeClr val="bg1"/>
                </a:solidFill>
                <a:latin typeface="Helvetica Neue"/>
              </a:rPr>
              <a:t>E: richard.meredith@tribalgroup.com</a:t>
            </a:r>
          </a:p>
          <a:p>
            <a:pPr marL="0" indent="0" eaLnBrk="1" hangingPunct="1">
              <a:lnSpc>
                <a:spcPct val="90000"/>
              </a:lnSpc>
              <a:spcBef>
                <a:spcPts val="1200"/>
              </a:spcBef>
              <a:buFont typeface="Arial" charset="0"/>
              <a:buNone/>
              <a:tabLst>
                <a:tab pos="0" algn="l"/>
              </a:tabLst>
            </a:pPr>
            <a:endParaRPr lang="en-GB" sz="1800" dirty="0" smtClean="0">
              <a:solidFill>
                <a:schemeClr val="bg1"/>
              </a:solidFill>
              <a:latin typeface="Helvetica Neue"/>
            </a:endParaRPr>
          </a:p>
        </p:txBody>
      </p:sp>
      <p:pic>
        <p:nvPicPr>
          <p:cNvPr id="24579" name="Picture 4"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type="body" idx="4294967295"/>
          </p:nvPr>
        </p:nvSpPr>
        <p:spPr>
          <a:xfrm>
            <a:off x="457200" y="1638300"/>
            <a:ext cx="8229600" cy="4525963"/>
          </a:xfrm>
        </p:spPr>
        <p:txBody>
          <a:bodyPr/>
          <a:lstStyle/>
          <a:p>
            <a:pPr marL="0" indent="0" eaLnBrk="1" hangingPunct="1">
              <a:buNone/>
              <a:tabLst>
                <a:tab pos="0" algn="l"/>
              </a:tabLst>
            </a:pPr>
            <a:r>
              <a:rPr lang="en-GB" sz="1800" dirty="0">
                <a:solidFill>
                  <a:schemeClr val="bg1"/>
                </a:solidFill>
              </a:rPr>
              <a:t>Over the past twelve months Tribal has worked in partnership with the Welsh Government, and an expert user group, comprising experienced stakeholders from across the Welsh education sector to develop the Wales Essential Skills Toolkit – </a:t>
            </a:r>
            <a:r>
              <a:rPr lang="en-GB" sz="1800" dirty="0" smtClean="0">
                <a:solidFill>
                  <a:schemeClr val="bg1"/>
                </a:solidFill>
              </a:rPr>
              <a:t>WEST</a:t>
            </a:r>
          </a:p>
          <a:p>
            <a:pPr marL="0" indent="0" eaLnBrk="1" hangingPunct="1">
              <a:buNone/>
              <a:tabLst>
                <a:tab pos="0" algn="l"/>
              </a:tabLst>
            </a:pPr>
            <a:endParaRPr lang="en-GB" sz="1800" dirty="0">
              <a:solidFill>
                <a:schemeClr val="bg1"/>
              </a:solidFill>
              <a:latin typeface="Helvetica Neue"/>
            </a:endParaRPr>
          </a:p>
          <a:p>
            <a:pPr marL="0" indent="0" eaLnBrk="1" hangingPunct="1">
              <a:buNone/>
              <a:tabLst>
                <a:tab pos="0" algn="l"/>
              </a:tabLst>
            </a:pPr>
            <a:r>
              <a:rPr lang="en-GB" sz="1800" dirty="0">
                <a:solidFill>
                  <a:schemeClr val="bg1"/>
                </a:solidFill>
              </a:rPr>
              <a:t>This bespoke online platform is aimed at post-16 learners in FE colleges, WBL, ACL, schools and prisons across Wales. WEST is fully bilingual and supports a consistent, reliable and engaging approach to the assessment and learning of Essential </a:t>
            </a:r>
            <a:r>
              <a:rPr lang="en-GB" sz="1800" dirty="0" smtClean="0">
                <a:solidFill>
                  <a:schemeClr val="bg1"/>
                </a:solidFill>
              </a:rPr>
              <a:t>Skills</a:t>
            </a:r>
          </a:p>
          <a:p>
            <a:pPr marL="0" indent="0" eaLnBrk="1" hangingPunct="1">
              <a:buNone/>
              <a:tabLst>
                <a:tab pos="0" algn="l"/>
              </a:tabLst>
            </a:pPr>
            <a:endParaRPr lang="en-GB" sz="1800" dirty="0">
              <a:solidFill>
                <a:schemeClr val="bg1"/>
              </a:solidFill>
              <a:latin typeface="Helvetica Neue"/>
            </a:endParaRPr>
          </a:p>
          <a:p>
            <a:pPr marL="0" indent="0" eaLnBrk="1" hangingPunct="1">
              <a:buNone/>
              <a:tabLst>
                <a:tab pos="0" algn="l"/>
              </a:tabLst>
            </a:pPr>
            <a:r>
              <a:rPr lang="en-GB" sz="1800" dirty="0">
                <a:solidFill>
                  <a:schemeClr val="bg1"/>
                </a:solidFill>
              </a:rPr>
              <a:t>A pilot of the online initial assessment was undertaken by a cross section of providers throughout April 2014; feedback from which shaped the next phase of development </a:t>
            </a:r>
            <a:r>
              <a:rPr lang="en-GB" sz="1800" dirty="0" smtClean="0">
                <a:solidFill>
                  <a:schemeClr val="bg1"/>
                </a:solidFill>
                <a:latin typeface="Helvetica Neue"/>
              </a:rPr>
              <a:t/>
            </a:r>
            <a:br>
              <a:rPr lang="en-GB" sz="1800" dirty="0" smtClean="0">
                <a:solidFill>
                  <a:schemeClr val="bg1"/>
                </a:solidFill>
                <a:latin typeface="Helvetica Neue"/>
              </a:rPr>
            </a:br>
            <a:endParaRPr lang="en-GB" sz="1800" dirty="0" smtClean="0">
              <a:solidFill>
                <a:schemeClr val="bg1"/>
              </a:solidFill>
              <a:latin typeface="Helvetica Neue"/>
            </a:endParaRPr>
          </a:p>
          <a:p>
            <a:pPr marL="0" indent="0" eaLnBrk="1" hangingPunct="1">
              <a:buFont typeface="Arial" charset="0"/>
              <a:buNone/>
              <a:tabLst>
                <a:tab pos="0" algn="l"/>
              </a:tabLst>
            </a:pPr>
            <a:endParaRPr lang="en-GB" sz="1800" dirty="0" smtClean="0">
              <a:solidFill>
                <a:schemeClr val="bg1"/>
              </a:solidFill>
              <a:latin typeface="Helvetica Neue"/>
            </a:endParaRPr>
          </a:p>
        </p:txBody>
      </p:sp>
      <p:pic>
        <p:nvPicPr>
          <p:cNvPr id="16388" name="Picture 5"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type="body" idx="4294967295"/>
          </p:nvPr>
        </p:nvSpPr>
        <p:spPr/>
        <p:txBody>
          <a:bodyPr/>
          <a:lstStyle/>
          <a:p>
            <a:pPr marL="0" indent="0" eaLnBrk="1" hangingPunct="1">
              <a:buNone/>
              <a:tabLst>
                <a:tab pos="0" algn="l"/>
              </a:tabLst>
            </a:pPr>
            <a:r>
              <a:rPr lang="en-GB" sz="1800" dirty="0">
                <a:solidFill>
                  <a:schemeClr val="bg1"/>
                </a:solidFill>
              </a:rPr>
              <a:t>WEST </a:t>
            </a:r>
            <a:r>
              <a:rPr lang="en-GB" sz="1800" dirty="0" smtClean="0">
                <a:solidFill>
                  <a:schemeClr val="bg1"/>
                </a:solidFill>
              </a:rPr>
              <a:t>went live from 1st </a:t>
            </a:r>
            <a:r>
              <a:rPr lang="en-GB" sz="1800" dirty="0">
                <a:solidFill>
                  <a:schemeClr val="bg1"/>
                </a:solidFill>
              </a:rPr>
              <a:t>October 2014 with the following functionality available for this launch;</a:t>
            </a:r>
          </a:p>
          <a:p>
            <a:pPr marL="0" indent="0" eaLnBrk="1" hangingPunct="1">
              <a:buNone/>
              <a:tabLst>
                <a:tab pos="0" algn="l"/>
              </a:tabLst>
            </a:pPr>
            <a:r>
              <a:rPr lang="en-GB" sz="1800" dirty="0">
                <a:solidFill>
                  <a:schemeClr val="bg1"/>
                </a:solidFill>
              </a:rPr>
              <a:t>A practice assessment</a:t>
            </a:r>
          </a:p>
          <a:p>
            <a:pPr marL="0" indent="0" eaLnBrk="1" hangingPunct="1">
              <a:buNone/>
              <a:tabLst>
                <a:tab pos="0" algn="l"/>
              </a:tabLst>
            </a:pPr>
            <a:r>
              <a:rPr lang="en-GB" sz="1800" dirty="0">
                <a:solidFill>
                  <a:schemeClr val="bg1"/>
                </a:solidFill>
              </a:rPr>
              <a:t>Initial assessment, diagnostic and ILP for literacy </a:t>
            </a:r>
          </a:p>
          <a:p>
            <a:pPr marL="0" indent="0" eaLnBrk="1" hangingPunct="1">
              <a:buNone/>
              <a:tabLst>
                <a:tab pos="0" algn="l"/>
              </a:tabLst>
            </a:pPr>
            <a:r>
              <a:rPr lang="en-GB" sz="1800" dirty="0">
                <a:solidFill>
                  <a:schemeClr val="bg1"/>
                </a:solidFill>
              </a:rPr>
              <a:t>Initial assessment diagnostic and ILP for math  </a:t>
            </a:r>
          </a:p>
          <a:p>
            <a:pPr marL="0" indent="0" eaLnBrk="1" hangingPunct="1">
              <a:buNone/>
              <a:tabLst>
                <a:tab pos="0" algn="l"/>
              </a:tabLst>
            </a:pPr>
            <a:r>
              <a:rPr lang="en-GB" sz="1800" dirty="0">
                <a:solidFill>
                  <a:schemeClr val="bg1"/>
                </a:solidFill>
              </a:rPr>
              <a:t>The first tranche of learning content which will be automatically generated to target gaps in a learner’s essential skills. </a:t>
            </a:r>
            <a:endParaRPr lang="en-GB" sz="1800" dirty="0" smtClean="0">
              <a:solidFill>
                <a:schemeClr val="bg1"/>
              </a:solidFill>
            </a:endParaRPr>
          </a:p>
          <a:p>
            <a:pPr marL="0" indent="0" eaLnBrk="1" hangingPunct="1">
              <a:buNone/>
              <a:tabLst>
                <a:tab pos="0" algn="l"/>
              </a:tabLst>
            </a:pPr>
            <a:endParaRPr lang="en-GB" sz="1800" dirty="0">
              <a:solidFill>
                <a:schemeClr val="bg1"/>
              </a:solidFill>
            </a:endParaRPr>
          </a:p>
          <a:p>
            <a:pPr marL="0" indent="0" eaLnBrk="1" hangingPunct="1">
              <a:buNone/>
              <a:tabLst>
                <a:tab pos="0" algn="l"/>
              </a:tabLst>
            </a:pPr>
            <a:r>
              <a:rPr lang="en-GB" sz="1800" dirty="0">
                <a:solidFill>
                  <a:schemeClr val="bg1"/>
                </a:solidFill>
              </a:rPr>
              <a:t>Throughout November and December 2014 further releases will see diagnostic ILP and additional learning content in Welsh.  The final stages of development; which will include a screener for Dyslexia, are scheduled to be complete in the first quarter of 2015.</a:t>
            </a:r>
          </a:p>
          <a:p>
            <a:pPr marL="0" indent="0" eaLnBrk="1" hangingPunct="1">
              <a:buFont typeface="Arial" charset="0"/>
              <a:buNone/>
              <a:tabLst>
                <a:tab pos="0" algn="l"/>
              </a:tabLst>
            </a:pPr>
            <a:r>
              <a:rPr lang="en-GB" sz="1800" dirty="0" smtClean="0">
                <a:solidFill>
                  <a:schemeClr val="bg1"/>
                </a:solidFill>
                <a:latin typeface="Helvetica Neue"/>
              </a:rPr>
              <a:t/>
            </a:r>
            <a:br>
              <a:rPr lang="en-GB" sz="1800" dirty="0" smtClean="0">
                <a:solidFill>
                  <a:schemeClr val="bg1"/>
                </a:solidFill>
                <a:latin typeface="Helvetica Neue"/>
              </a:rPr>
            </a:br>
            <a:endParaRPr lang="en-GB" sz="1800" dirty="0" smtClean="0">
              <a:solidFill>
                <a:schemeClr val="bg1"/>
              </a:solidFill>
              <a:latin typeface="Helvetica Neue"/>
            </a:endParaRPr>
          </a:p>
          <a:p>
            <a:pPr marL="0" indent="0" eaLnBrk="1" hangingPunct="1">
              <a:buFont typeface="Arial" charset="0"/>
              <a:buNone/>
              <a:tabLst>
                <a:tab pos="0" algn="l"/>
              </a:tabLst>
            </a:pPr>
            <a:endParaRPr lang="en-GB" dirty="0" smtClean="0">
              <a:solidFill>
                <a:schemeClr val="bg1"/>
              </a:solidFill>
              <a:latin typeface="Helvetica Neue"/>
            </a:endParaRPr>
          </a:p>
          <a:p>
            <a:pPr marL="0" indent="0" eaLnBrk="1" hangingPunct="1">
              <a:spcBef>
                <a:spcPts val="1200"/>
              </a:spcBef>
              <a:buFont typeface="Arial" charset="0"/>
              <a:buNone/>
              <a:tabLst>
                <a:tab pos="0" algn="l"/>
              </a:tabLst>
            </a:pPr>
            <a:endParaRPr lang="en-GB" sz="4400" dirty="0" smtClean="0">
              <a:solidFill>
                <a:schemeClr val="bg1"/>
              </a:solidFill>
              <a:latin typeface="Helvetica Neue"/>
            </a:endParaRPr>
          </a:p>
        </p:txBody>
      </p:sp>
      <p:pic>
        <p:nvPicPr>
          <p:cNvPr id="17411" name="Picture 4" descr="ESF logo"/>
          <p:cNvPicPr>
            <a:picLocks noChangeAspect="1" noChangeArrowheads="1"/>
          </p:cNvPicPr>
          <p:nvPr/>
        </p:nvPicPr>
        <p:blipFill>
          <a:blip r:embed="rId2"/>
          <a:srcRect/>
          <a:stretch>
            <a:fillRect/>
          </a:stretch>
        </p:blipFill>
        <p:spPr bwMode="auto">
          <a:xfrm>
            <a:off x="4322763" y="128588"/>
            <a:ext cx="1177925" cy="88265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97" y="1510966"/>
            <a:ext cx="8242042" cy="369332"/>
          </a:xfrm>
          <a:prstGeom prst="rect">
            <a:avLst/>
          </a:prstGeom>
          <a:noFill/>
        </p:spPr>
        <p:txBody>
          <a:bodyPr wrap="square" rtlCol="0">
            <a:spAutoFit/>
          </a:bodyPr>
          <a:lstStyle/>
          <a:p>
            <a:r>
              <a:rPr lang="en-GB" dirty="0" smtClean="0">
                <a:solidFill>
                  <a:schemeClr val="bg1"/>
                </a:solidFill>
              </a:rPr>
              <a:t>Welsh or English versions of the toolkit can be selected from the home page </a:t>
            </a:r>
            <a:endParaRPr lang="en-GB"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6" name="Picture 5"/>
          <p:cNvPicPr/>
          <p:nvPr/>
        </p:nvPicPr>
        <p:blipFill rotWithShape="1">
          <a:blip r:embed="rId4"/>
          <a:srcRect t="13181" b="3665"/>
          <a:stretch/>
        </p:blipFill>
        <p:spPr bwMode="auto">
          <a:xfrm>
            <a:off x="923278" y="2073968"/>
            <a:ext cx="7190911" cy="417591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51271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97" y="1510966"/>
            <a:ext cx="8242042" cy="369332"/>
          </a:xfrm>
          <a:prstGeom prst="rect">
            <a:avLst/>
          </a:prstGeom>
          <a:noFill/>
        </p:spPr>
        <p:txBody>
          <a:bodyPr wrap="square" rtlCol="0">
            <a:spAutoFit/>
          </a:bodyPr>
          <a:lstStyle/>
          <a:p>
            <a:r>
              <a:rPr lang="en-GB" dirty="0" smtClean="0">
                <a:solidFill>
                  <a:schemeClr val="bg1"/>
                </a:solidFill>
              </a:rPr>
              <a:t>Easily navigable functions provide a clean back office administration </a:t>
            </a:r>
            <a:endParaRPr lang="en-GB"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6" name="Picture 5"/>
          <p:cNvPicPr/>
          <p:nvPr/>
        </p:nvPicPr>
        <p:blipFill rotWithShape="1">
          <a:blip r:embed="rId4"/>
          <a:srcRect t="14326" b="2806"/>
          <a:stretch/>
        </p:blipFill>
        <p:spPr bwMode="auto">
          <a:xfrm>
            <a:off x="816746" y="2068498"/>
            <a:ext cx="7554897" cy="427903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26239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97" y="1510966"/>
            <a:ext cx="8242042" cy="369332"/>
          </a:xfrm>
          <a:prstGeom prst="rect">
            <a:avLst/>
          </a:prstGeom>
          <a:noFill/>
        </p:spPr>
        <p:txBody>
          <a:bodyPr wrap="square" rtlCol="0">
            <a:spAutoFit/>
          </a:bodyPr>
          <a:lstStyle/>
          <a:p>
            <a:r>
              <a:rPr lang="en-GB" dirty="0" smtClean="0">
                <a:solidFill>
                  <a:schemeClr val="bg1"/>
                </a:solidFill>
              </a:rPr>
              <a:t>The tutor can set the appropriate starting point for a learner</a:t>
            </a:r>
            <a:endParaRPr lang="en-GB"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10" name="Picture 9"/>
          <p:cNvPicPr/>
          <p:nvPr/>
        </p:nvPicPr>
        <p:blipFill rotWithShape="1">
          <a:blip r:embed="rId4"/>
          <a:srcRect t="13753" b="3379"/>
          <a:stretch/>
        </p:blipFill>
        <p:spPr bwMode="auto">
          <a:xfrm>
            <a:off x="1056443" y="2032987"/>
            <a:ext cx="7128722" cy="430843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442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97" y="1510966"/>
            <a:ext cx="8242042" cy="646331"/>
          </a:xfrm>
          <a:prstGeom prst="rect">
            <a:avLst/>
          </a:prstGeom>
          <a:noFill/>
        </p:spPr>
        <p:txBody>
          <a:bodyPr wrap="square" rtlCol="0">
            <a:spAutoFit/>
          </a:bodyPr>
          <a:lstStyle/>
          <a:p>
            <a:r>
              <a:rPr lang="en-GB" dirty="0" smtClean="0">
                <a:solidFill>
                  <a:schemeClr val="bg1"/>
                </a:solidFill>
              </a:rPr>
              <a:t>From their log in screen learners can select the assessment or continue with their learning journey</a:t>
            </a:r>
            <a:endParaRPr lang="en-GB"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6" name="Picture 5"/>
          <p:cNvPicPr/>
          <p:nvPr/>
        </p:nvPicPr>
        <p:blipFill rotWithShape="1">
          <a:blip r:embed="rId4"/>
          <a:srcRect t="14613" b="2806"/>
          <a:stretch/>
        </p:blipFill>
        <p:spPr bwMode="auto">
          <a:xfrm>
            <a:off x="861135" y="2226489"/>
            <a:ext cx="7324030" cy="412992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63523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richard.meredith\My Documents\My Pictures\SkillsGrow Wales\E1 Maths Assessme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2661" y="3719745"/>
            <a:ext cx="3126024" cy="25722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0829" y="1384917"/>
            <a:ext cx="3369808" cy="2334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10829" y="4038287"/>
            <a:ext cx="3364830" cy="2319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49197" y="1510966"/>
            <a:ext cx="4540053" cy="2031325"/>
          </a:xfrm>
          <a:prstGeom prst="rect">
            <a:avLst/>
          </a:prstGeom>
          <a:noFill/>
        </p:spPr>
        <p:txBody>
          <a:bodyPr wrap="square" rtlCol="0">
            <a:spAutoFit/>
          </a:bodyPr>
          <a:lstStyle/>
          <a:p>
            <a:r>
              <a:rPr lang="en-GB" dirty="0" smtClean="0">
                <a:solidFill>
                  <a:schemeClr val="bg1"/>
                </a:solidFill>
              </a:rPr>
              <a:t>Numeracy initial assessment assessing skills from E1 – L3 with algorithm to adjust the degree of difficulty based on a learner’s answers.                                    Changes in answering techniques and audio descriptions provides differing  styles to maintain engagement </a:t>
            </a:r>
            <a:endParaRPr lang="en-GB" dirty="0">
              <a:solidFill>
                <a:schemeClr val="bg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6"/>
          <a:srcRect/>
          <a:stretch>
            <a:fillRect/>
          </a:stretch>
        </p:blipFill>
        <p:spPr bwMode="auto">
          <a:xfrm>
            <a:off x="4322763" y="128588"/>
            <a:ext cx="1177925" cy="882650"/>
          </a:xfrm>
          <a:prstGeom prst="rect">
            <a:avLst/>
          </a:prstGeom>
          <a:noFill/>
          <a:ln w="9525">
            <a:noFill/>
            <a:miter lim="800000"/>
            <a:headEnd/>
            <a:tailEnd/>
          </a:ln>
        </p:spPr>
      </p:pic>
    </p:spTree>
    <p:extLst>
      <p:ext uri="{BB962C8B-B14F-4D97-AF65-F5344CB8AC3E}">
        <p14:creationId xmlns:p14="http://schemas.microsoft.com/office/powerpoint/2010/main" xmlns="" val="253958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293" y="1361893"/>
            <a:ext cx="4540053" cy="2308324"/>
          </a:xfrm>
          <a:prstGeom prst="rect">
            <a:avLst/>
          </a:prstGeom>
          <a:noFill/>
        </p:spPr>
        <p:txBody>
          <a:bodyPr wrap="square" rtlCol="0">
            <a:spAutoFit/>
          </a:bodyPr>
          <a:lstStyle/>
          <a:p>
            <a:r>
              <a:rPr lang="en-GB" dirty="0" smtClean="0">
                <a:solidFill>
                  <a:schemeClr val="bg1"/>
                </a:solidFill>
              </a:rPr>
              <a:t>Literacy initial assessment assessing skills from E1 – L3 with algorithm to adjust the degree of difficulty based on a learner’s answers.                                                   More complex scenarios are presented at L2/L3 where the pace of the audio is automatically adjusted to reflect the level of the assessment</a:t>
            </a:r>
            <a:endParaRPr lang="en-GB"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8264" y="144699"/>
            <a:ext cx="1313802" cy="85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ESF logo"/>
          <p:cNvPicPr>
            <a:picLocks noChangeAspect="1" noChangeArrowheads="1"/>
          </p:cNvPicPr>
          <p:nvPr/>
        </p:nvPicPr>
        <p:blipFill>
          <a:blip r:embed="rId3"/>
          <a:srcRect/>
          <a:stretch>
            <a:fillRect/>
          </a:stretch>
        </p:blipFill>
        <p:spPr bwMode="auto">
          <a:xfrm>
            <a:off x="4322763" y="128588"/>
            <a:ext cx="1177925" cy="882650"/>
          </a:xfrm>
          <a:prstGeom prst="rect">
            <a:avLst/>
          </a:prstGeom>
          <a:noFill/>
          <a:ln w="9525">
            <a:noFill/>
            <a:miter lim="800000"/>
            <a:headEnd/>
            <a:tailEnd/>
          </a:ln>
        </p:spPr>
      </p:pic>
      <p:pic>
        <p:nvPicPr>
          <p:cNvPr id="10" name="Picture 2" descr="C:\Documents and Settings\richard.meredith\My Documents\My Pictures\SkillsGrow Wales\E3 Literacy Assessme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45605" y="1361893"/>
            <a:ext cx="3399549" cy="234185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Documents and Settings\richard.meredith\My Documents\My Pictures\SkillsGrow Wales\L2 Literacy assessment.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45605" y="3968318"/>
            <a:ext cx="3399550" cy="236425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Documents and Settings\richard.meredith\My Documents\My Pictures\SkillsGrow Wales\L1 Literacy Assessment.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0315" y="3676865"/>
            <a:ext cx="3210351" cy="2655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160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0"/>
      </a:lt1>
      <a:dk2>
        <a:srgbClr val="00539F"/>
      </a:dk2>
      <a:lt2>
        <a:srgbClr val="808285"/>
      </a:lt2>
      <a:accent1>
        <a:srgbClr val="0098AA"/>
      </a:accent1>
      <a:accent2>
        <a:srgbClr val="9325B2"/>
      </a:accent2>
      <a:accent3>
        <a:srgbClr val="E51D9B"/>
      </a:accent3>
      <a:accent4>
        <a:srgbClr val="009661"/>
      </a:accent4>
      <a:accent5>
        <a:srgbClr val="77B800"/>
      </a:accent5>
      <a:accent6>
        <a:srgbClr val="7877C1"/>
      </a:accent6>
      <a:hlink>
        <a:srgbClr val="0000FF"/>
      </a:hlink>
      <a:folHlink>
        <a:srgbClr val="800080"/>
      </a:folHlink>
    </a:clrScheme>
    <a:fontScheme name="Office Theme">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3243</TotalTime>
  <Words>822</Words>
  <Application>Microsoft Office PowerPoint</Application>
  <PresentationFormat>On-screen Show (4:3)</PresentationFormat>
  <Paragraphs>57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Helvetica Neue</vt:lpstr>
      <vt:lpstr>Wingdings</vt:lpstr>
      <vt:lpstr>Arial MT</vt:lpstr>
      <vt:lpstr>Calibri</vt:lpstr>
      <vt:lpstr>Office Theme</vt:lpstr>
      <vt:lpstr>Pecyn Cymorth Sgiliau Hanfodol Cymru / Wales Essential Skills Toolkit  ‘WEST’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Tribal_ppt_template_blue</dc:title>
  <dc:creator>David James</dc:creator>
  <cp:lastModifiedBy>JenkinA</cp:lastModifiedBy>
  <cp:revision>232</cp:revision>
  <dcterms:created xsi:type="dcterms:W3CDTF">2013-04-26T12:00:34Z</dcterms:created>
  <dcterms:modified xsi:type="dcterms:W3CDTF">2014-10-22T13:01:41Z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0x010100A3C16D63D9A5C846A4587C3A944111C6</vt:lpwstr>
  </property>
  <property fmtid="{D5CDD505-2E9C-101B-9397-08002B2CF9AE}" pid="3" name="PublishingStartDate">
    <vt:lpwstr/>
  </property>
  <property fmtid="{D5CDD505-2E9C-101B-9397-08002B2CF9AE}" pid="4" name="PublishingExpirationDate">
    <vt:lpwstr/>
  </property>
</Properties>
</file>