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813" autoAdjust="0"/>
  </p:normalViewPr>
  <p:slideViewPr>
    <p:cSldViewPr>
      <p:cViewPr varScale="1">
        <p:scale>
          <a:sx n="47" d="100"/>
          <a:sy n="47" d="100"/>
        </p:scale>
        <p:origin x="-1164" y="-102"/>
      </p:cViewPr>
      <p:guideLst>
        <p:guide orient="horz" pos="2160"/>
        <p:guide pos="2880"/>
      </p:guideLst>
    </p:cSldViewPr>
  </p:slideViewPr>
  <p:notesTextViewPr>
    <p:cViewPr>
      <p:scale>
        <a:sx n="100" d="100"/>
        <a:sy n="100" d="100"/>
      </p:scale>
      <p:origin x="0" y="12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12E20B-29AF-4D6F-911D-D00D1A01C9DB}" type="datetimeFigureOut">
              <a:rPr lang="en-GB" smtClean="0"/>
              <a:pPr/>
              <a:t>25/10/2013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8C7C7-E486-44AD-BFB2-E175BB26309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First bullet point: </a:t>
            </a:r>
            <a:r>
              <a:rPr lang="en-GB" sz="1200" kern="1200" dirty="0" smtClean="0">
                <a:solidFill>
                  <a:schemeClr val="tx1"/>
                </a:solidFill>
                <a:latin typeface="+mn-lt"/>
                <a:ea typeface="+mn-ea"/>
                <a:cs typeface="+mn-cs"/>
              </a:rPr>
              <a:t>92 per cent of young men and 87 per cent of young women work in the private sector, pretty much exactly the same as pre-recession. Katy, Neil &amp; Ian almost certainly right that “the likely explanation is that as unemployment remains high, and demand weak, private sector employers are still likely to recruit more experienced, older staff before finding employment for young people. Unemployed young people also face competition from those leaving education.” We’re seeing another ‘lost generation’ emerging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Second bullet point: 30% of young men in part-time jobs want full-time, compared with 21%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women; but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men’s percentage is much the same as older men’s whilst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women’s is twice that of older women. Lots ways to interpret this.</a:t>
            </a:r>
            <a:r>
              <a:rPr lang="en-GB" sz="1200" kern="1200" baseline="0" dirty="0" smtClean="0">
                <a:solidFill>
                  <a:schemeClr val="tx1"/>
                </a:solidFill>
                <a:latin typeface="+mn-lt"/>
                <a:ea typeface="+mn-ea"/>
                <a:cs typeface="+mn-cs"/>
              </a:rPr>
              <a:t> O</a:t>
            </a:r>
            <a:r>
              <a:rPr lang="en-GB" sz="1200" kern="1200" dirty="0" smtClean="0">
                <a:solidFill>
                  <a:schemeClr val="tx1"/>
                </a:solidFill>
                <a:latin typeface="+mn-lt"/>
                <a:ea typeface="+mn-ea"/>
                <a:cs typeface="+mn-cs"/>
              </a:rPr>
              <a:t>ne is that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women, usually no children, so not as willing to accept part-time as older. Could also be generational change, in which younger women less happy with part-time work than previous generations.</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3</a:t>
            </a:r>
            <a:r>
              <a:rPr lang="en-GB" sz="1200" kern="1200" baseline="30000" dirty="0" smtClean="0">
                <a:solidFill>
                  <a:schemeClr val="tx1"/>
                </a:solidFill>
                <a:latin typeface="+mn-lt"/>
                <a:ea typeface="+mn-ea"/>
                <a:cs typeface="+mn-cs"/>
              </a:rPr>
              <a:t>rd</a:t>
            </a:r>
            <a:r>
              <a:rPr lang="en-GB" sz="1200" kern="1200" dirty="0" smtClean="0">
                <a:solidFill>
                  <a:schemeClr val="tx1"/>
                </a:solidFill>
                <a:latin typeface="+mn-lt"/>
                <a:ea typeface="+mn-ea"/>
                <a:cs typeface="+mn-cs"/>
              </a:rPr>
              <a:t> bullet point: In 1993 seven per cent of young women &amp; 14 per cent of young men  worked in low-skilled jobs. By 2011 these shares 21 per cent &amp; 25 per cent. The report blames the huge rise in low-skilled work on the collapse of administrative jobs. We always talk about the collapse of skilled manual jobs, but this shift has been just as important</a:t>
            </a:r>
            <a:r>
              <a:rPr lang="en-GB" sz="1200" kern="1200" baseline="0" dirty="0" smtClean="0">
                <a:solidFill>
                  <a:schemeClr val="tx1"/>
                </a:solidFill>
                <a:latin typeface="+mn-lt"/>
                <a:ea typeface="+mn-ea"/>
                <a:cs typeface="+mn-cs"/>
              </a:rPr>
              <a:t> for young people</a:t>
            </a:r>
            <a:r>
              <a:rPr lang="en-GB" sz="1200" kern="1200" baseline="0" dirty="0" smtClean="0">
                <a:solidFill>
                  <a:schemeClr val="tx1"/>
                </a:solidFill>
                <a:latin typeface="+mn-lt"/>
                <a:ea typeface="+mn-ea"/>
                <a:cs typeface="+mn-cs"/>
              </a:rPr>
              <a:t>.</a:t>
            </a:r>
            <a:r>
              <a:rPr lang="en-GB" sz="1200" kern="1200" dirty="0" smtClean="0">
                <a:solidFill>
                  <a:schemeClr val="tx1"/>
                </a:solidFill>
                <a:latin typeface="+mn-lt"/>
                <a:ea typeface="+mn-ea"/>
                <a:cs typeface="+mn-cs"/>
              </a:rPr>
              <a:t>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I was really interested in the results of some research recently published by BIS on the ‘hollowing out’ of the labour market – the disappearance of middling jobs. The general conclusion was that if you mean hollowing out of middle paid jobs that hasn’t really been the story of the last 20 years, there are still middle paid jobs, but they’re not the same ones – 20 years ago, some were well paid and some were low paid.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But one point where there definitely has been hollowing out, this report said, was that the intermediate supervisory and managerial jobs that used to provide a route from low paid jobs to a decent standard of living – these jobs have definitely become scarcer. This has serious implications for less well-paid young people – given the importance of manufacturing work, and the loss of administrative work, it is going to be much harder for young people to climb the ladder of status and pay than it was for earlier generations.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4</a:t>
            </a:r>
            <a:r>
              <a:rPr lang="en-GB" sz="1200" kern="1200" baseline="30000" dirty="0" smtClean="0">
                <a:solidFill>
                  <a:schemeClr val="tx1"/>
                </a:solidFill>
                <a:latin typeface="+mn-lt"/>
                <a:ea typeface="+mn-ea"/>
                <a:cs typeface="+mn-cs"/>
              </a:rPr>
              <a:t>th</a:t>
            </a:r>
            <a:r>
              <a:rPr lang="en-GB" sz="1200" kern="1200" baseline="0" dirty="0" smtClean="0">
                <a:solidFill>
                  <a:schemeClr val="tx1"/>
                </a:solidFill>
                <a:latin typeface="+mn-lt"/>
                <a:ea typeface="+mn-ea"/>
                <a:cs typeface="+mn-cs"/>
              </a:rPr>
              <a:t> point - </a:t>
            </a:r>
            <a:r>
              <a:rPr lang="en-GB" sz="1200" dirty="0" smtClean="0">
                <a:solidFill>
                  <a:schemeClr val="tx1"/>
                </a:solidFill>
              </a:rPr>
              <a:t>Just  6 per cent of 16 – 18 year olds are on an apprenticeship. </a:t>
            </a:r>
            <a:r>
              <a:rPr lang="en-GB" sz="1200" dirty="0" err="1" smtClean="0">
                <a:solidFill>
                  <a:schemeClr val="tx1"/>
                </a:solidFill>
              </a:rPr>
              <a:t>Yg</a:t>
            </a:r>
            <a:r>
              <a:rPr lang="en-GB" sz="1200" dirty="0" smtClean="0">
                <a:solidFill>
                  <a:schemeClr val="tx1"/>
                </a:solidFill>
              </a:rPr>
              <a:t> </a:t>
            </a:r>
            <a:r>
              <a:rPr lang="en-GB" sz="1200" dirty="0" err="1" smtClean="0">
                <a:solidFill>
                  <a:schemeClr val="tx1"/>
                </a:solidFill>
              </a:rPr>
              <a:t>wom</a:t>
            </a:r>
            <a:r>
              <a:rPr lang="en-GB" sz="1200" dirty="0" smtClean="0">
                <a:solidFill>
                  <a:schemeClr val="tx1"/>
                </a:solidFill>
              </a:rPr>
              <a:t> under 19 still</a:t>
            </a:r>
            <a:r>
              <a:rPr lang="en-GB" sz="1200" baseline="0" dirty="0" smtClean="0">
                <a:solidFill>
                  <a:schemeClr val="tx1"/>
                </a:solidFill>
              </a:rPr>
              <a:t> substantially less likely to start an apprenticeship and the gap has +grown+ since the recession, though picture rather better for over 19s (but still very early to tell whether increase in </a:t>
            </a:r>
            <a:r>
              <a:rPr lang="en-GB" sz="1200" baseline="0" dirty="0" err="1" smtClean="0">
                <a:solidFill>
                  <a:schemeClr val="tx1"/>
                </a:solidFill>
              </a:rPr>
              <a:t>yg</a:t>
            </a:r>
            <a:r>
              <a:rPr lang="en-GB" sz="1200" baseline="0" dirty="0" smtClean="0">
                <a:solidFill>
                  <a:schemeClr val="tx1"/>
                </a:solidFill>
              </a:rPr>
              <a:t> </a:t>
            </a:r>
            <a:r>
              <a:rPr lang="en-GB" sz="1200" baseline="0" dirty="0" err="1" smtClean="0">
                <a:solidFill>
                  <a:schemeClr val="tx1"/>
                </a:solidFill>
              </a:rPr>
              <a:t>wom</a:t>
            </a:r>
            <a:r>
              <a:rPr lang="en-GB" sz="1200" baseline="0" dirty="0" smtClean="0">
                <a:solidFill>
                  <a:schemeClr val="tx1"/>
                </a:solidFill>
              </a:rPr>
              <a:t> doing advanced </a:t>
            </a:r>
            <a:r>
              <a:rPr lang="en-GB" sz="1200" baseline="0" dirty="0" err="1" smtClean="0">
                <a:solidFill>
                  <a:schemeClr val="tx1"/>
                </a:solidFill>
              </a:rPr>
              <a:t>app.s</a:t>
            </a:r>
            <a:r>
              <a:rPr lang="en-GB" sz="1200" baseline="0" dirty="0" smtClean="0">
                <a:solidFill>
                  <a:schemeClr val="tx1"/>
                </a:solidFill>
              </a:rPr>
              <a:t> is blip or trend). </a:t>
            </a:r>
            <a:r>
              <a:rPr lang="en-GB" sz="1200" baseline="0" dirty="0" err="1" smtClean="0">
                <a:solidFill>
                  <a:schemeClr val="tx1"/>
                </a:solidFill>
              </a:rPr>
              <a:t>Yg</a:t>
            </a:r>
            <a:r>
              <a:rPr lang="en-GB" sz="1200" baseline="0" dirty="0" smtClean="0">
                <a:solidFill>
                  <a:schemeClr val="tx1"/>
                </a:solidFill>
              </a:rPr>
              <a:t> men take a wider range of apprenticeships and we still overwhelmingly see </a:t>
            </a:r>
            <a:r>
              <a:rPr lang="en-GB" sz="1200" kern="1200" dirty="0" smtClean="0">
                <a:solidFill>
                  <a:schemeClr val="tx1"/>
                </a:solidFill>
                <a:latin typeface="+mn-lt"/>
                <a:ea typeface="+mn-ea"/>
                <a:cs typeface="+mn-cs"/>
              </a:rPr>
              <a:t>construction, vehicle maintenance, plumbing, and electrical engineering done by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men and hairdressing, TAs and beauty by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a:t>
            </a:r>
            <a:r>
              <a:rPr lang="en-GB" sz="1200" kern="1200" dirty="0" err="1" smtClean="0">
                <a:solidFill>
                  <a:schemeClr val="tx1"/>
                </a:solidFill>
                <a:latin typeface="+mn-lt"/>
                <a:ea typeface="+mn-ea"/>
                <a:cs typeface="+mn-cs"/>
              </a:rPr>
              <a:t>wom</a:t>
            </a:r>
            <a:r>
              <a:rPr lang="en-GB"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Fifth point – for my money, this is the most shocking point of all. Today,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men are as likely as they were in 1993 to work as senior managers and officials; the proportion of </a:t>
            </a:r>
            <a:r>
              <a:rPr lang="en-GB" sz="1200" kern="1200" dirty="0" err="1" smtClean="0">
                <a:solidFill>
                  <a:schemeClr val="tx1"/>
                </a:solidFill>
                <a:latin typeface="+mn-lt"/>
                <a:ea typeface="+mn-ea"/>
                <a:cs typeface="+mn-cs"/>
              </a:rPr>
              <a:t>yg</a:t>
            </a:r>
            <a:r>
              <a:rPr lang="en-GB" sz="1200" kern="1200" dirty="0" smtClean="0">
                <a:solidFill>
                  <a:schemeClr val="tx1"/>
                </a:solidFill>
                <a:latin typeface="+mn-lt"/>
                <a:ea typeface="+mn-ea"/>
                <a:cs typeface="+mn-cs"/>
              </a:rPr>
              <a:t> </a:t>
            </a:r>
            <a:r>
              <a:rPr lang="en-GB" sz="1200" kern="1200" dirty="0" err="1" smtClean="0">
                <a:solidFill>
                  <a:schemeClr val="tx1"/>
                </a:solidFill>
                <a:latin typeface="+mn-lt"/>
                <a:ea typeface="+mn-ea"/>
                <a:cs typeface="+mn-cs"/>
              </a:rPr>
              <a:t>wom</a:t>
            </a:r>
            <a:r>
              <a:rPr lang="en-GB" sz="1200" kern="1200" dirty="0" smtClean="0">
                <a:solidFill>
                  <a:schemeClr val="tx1"/>
                </a:solidFill>
                <a:latin typeface="+mn-lt"/>
                <a:ea typeface="+mn-ea"/>
                <a:cs typeface="+mn-cs"/>
              </a:rPr>
              <a:t> in these jobs has </a:t>
            </a:r>
            <a:r>
              <a:rPr lang="en-GB" sz="1200" i="0" kern="1200" dirty="0" smtClean="0">
                <a:solidFill>
                  <a:schemeClr val="tx1"/>
                </a:solidFill>
                <a:latin typeface="+mn-lt"/>
                <a:ea typeface="+mn-ea"/>
                <a:cs typeface="+mn-cs"/>
              </a:rPr>
              <a:t>fallen, from 6% to 4%. Both</a:t>
            </a:r>
            <a:r>
              <a:rPr lang="en-GB" sz="1200" i="0" kern="1200" baseline="0" dirty="0" smtClean="0">
                <a:solidFill>
                  <a:schemeClr val="tx1"/>
                </a:solidFill>
                <a:latin typeface="+mn-lt"/>
                <a:ea typeface="+mn-ea"/>
                <a:cs typeface="+mn-cs"/>
              </a:rPr>
              <a:t> </a:t>
            </a:r>
            <a:r>
              <a:rPr lang="en-GB" sz="1200" i="0" kern="1200" baseline="0" dirty="0" err="1" smtClean="0">
                <a:solidFill>
                  <a:schemeClr val="tx1"/>
                </a:solidFill>
                <a:latin typeface="+mn-lt"/>
                <a:ea typeface="+mn-ea"/>
                <a:cs typeface="+mn-cs"/>
              </a:rPr>
              <a:t>yopung</a:t>
            </a:r>
            <a:r>
              <a:rPr lang="en-GB" sz="1200" i="0" kern="1200" baseline="0" dirty="0" smtClean="0">
                <a:solidFill>
                  <a:schemeClr val="tx1"/>
                </a:solidFill>
                <a:latin typeface="+mn-lt"/>
                <a:ea typeface="+mn-ea"/>
                <a:cs typeface="+mn-cs"/>
              </a:rPr>
              <a:t> men and </a:t>
            </a:r>
            <a:r>
              <a:rPr lang="en-GB" sz="1200" i="0" kern="1200" baseline="0" dirty="0" err="1" smtClean="0">
                <a:solidFill>
                  <a:schemeClr val="tx1"/>
                </a:solidFill>
                <a:latin typeface="+mn-lt"/>
                <a:ea typeface="+mn-ea"/>
                <a:cs typeface="+mn-cs"/>
              </a:rPr>
              <a:t>yg</a:t>
            </a:r>
            <a:r>
              <a:rPr lang="en-GB" sz="1200" i="0" kern="1200" baseline="0" dirty="0" smtClean="0">
                <a:solidFill>
                  <a:schemeClr val="tx1"/>
                </a:solidFill>
                <a:latin typeface="+mn-lt"/>
                <a:ea typeface="+mn-ea"/>
                <a:cs typeface="+mn-cs"/>
              </a:rPr>
              <a:t> </a:t>
            </a:r>
            <a:r>
              <a:rPr lang="en-GB" sz="1200" i="0" kern="1200" baseline="0" dirty="0" err="1" smtClean="0">
                <a:solidFill>
                  <a:schemeClr val="tx1"/>
                </a:solidFill>
                <a:latin typeface="+mn-lt"/>
                <a:ea typeface="+mn-ea"/>
                <a:cs typeface="+mn-cs"/>
              </a:rPr>
              <a:t>wom</a:t>
            </a:r>
            <a:r>
              <a:rPr lang="en-GB" sz="1200" i="0" kern="1200" baseline="0" dirty="0" smtClean="0">
                <a:solidFill>
                  <a:schemeClr val="tx1"/>
                </a:solidFill>
                <a:latin typeface="+mn-lt"/>
                <a:ea typeface="+mn-ea"/>
                <a:cs typeface="+mn-cs"/>
              </a:rPr>
              <a:t> are more likely than 20 years ago to work in </a:t>
            </a:r>
            <a:r>
              <a:rPr lang="en-GB" sz="1200" kern="1200" dirty="0" smtClean="0">
                <a:solidFill>
                  <a:schemeClr val="tx1"/>
                </a:solidFill>
                <a:latin typeface="+mn-lt"/>
                <a:ea typeface="+mn-ea"/>
                <a:cs typeface="+mn-cs"/>
              </a:rPr>
              <a:t>personal services, but the gap between them is almost identical.  </a:t>
            </a:r>
            <a:r>
              <a:rPr lang="en-GB" sz="1200" i="0" kern="1200" dirty="0" smtClean="0">
                <a:solidFill>
                  <a:schemeClr val="tx1"/>
                </a:solidFill>
                <a:latin typeface="+mn-lt"/>
                <a:ea typeface="+mn-ea"/>
                <a:cs typeface="+mn-cs"/>
              </a:rPr>
              <a:t>20</a:t>
            </a:r>
            <a:r>
              <a:rPr lang="en-GB" sz="1200" kern="1200" dirty="0" smtClean="0">
                <a:solidFill>
                  <a:schemeClr val="tx1"/>
                </a:solidFill>
                <a:latin typeface="+mn-lt"/>
                <a:ea typeface="+mn-ea"/>
                <a:cs typeface="+mn-cs"/>
              </a:rPr>
              <a:t> years ago three per cent of young women worked in skilled trades, in 2011 this had fallen to one per cent. In 1993 nine per cent of young men worked in personal services, by 2011 this had nearly halved to</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five per cent. This is reflected in patterns of training.</a:t>
            </a:r>
          </a:p>
          <a:p>
            <a:endParaRPr lang="en-GB" dirty="0"/>
          </a:p>
        </p:txBody>
      </p:sp>
      <p:sp>
        <p:nvSpPr>
          <p:cNvPr id="4" name="Slide Number Placeholder 3"/>
          <p:cNvSpPr>
            <a:spLocks noGrp="1"/>
          </p:cNvSpPr>
          <p:nvPr>
            <p:ph type="sldNum" sz="quarter" idx="10"/>
          </p:nvPr>
        </p:nvSpPr>
        <p:spPr/>
        <p:txBody>
          <a:bodyPr/>
          <a:lstStyle/>
          <a:p>
            <a:fld id="{8688C7C7-E486-44AD-BFB2-E175BB26309C}"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recession has pushed up unemployment and cut young people’s employment, rather more for </a:t>
            </a:r>
            <a:r>
              <a:rPr lang="en-GB" dirty="0" err="1" smtClean="0"/>
              <a:t>yg</a:t>
            </a:r>
            <a:r>
              <a:rPr lang="en-GB" dirty="0" smtClean="0"/>
              <a:t> men, and the employment rate gap has shrunk from 7 to 5 points.</a:t>
            </a:r>
          </a:p>
          <a:p>
            <a:endParaRPr lang="en-GB" dirty="0" smtClean="0"/>
          </a:p>
          <a:p>
            <a:r>
              <a:rPr lang="en-GB" dirty="0" smtClean="0"/>
              <a:t>But what hasn’t changed much is the difference between the proportion of </a:t>
            </a:r>
            <a:r>
              <a:rPr lang="en-GB" dirty="0" err="1" smtClean="0"/>
              <a:t>yg</a:t>
            </a:r>
            <a:r>
              <a:rPr lang="en-GB" dirty="0" smtClean="0"/>
              <a:t> men and </a:t>
            </a:r>
            <a:r>
              <a:rPr lang="en-GB" dirty="0" err="1" smtClean="0"/>
              <a:t>yg</a:t>
            </a:r>
            <a:r>
              <a:rPr lang="en-GB" dirty="0" smtClean="0"/>
              <a:t> </a:t>
            </a:r>
            <a:r>
              <a:rPr lang="en-GB" dirty="0" err="1" smtClean="0"/>
              <a:t>wom</a:t>
            </a:r>
            <a:r>
              <a:rPr lang="en-GB" dirty="0" smtClean="0"/>
              <a:t> “inactive” because of caring responsibilities.</a:t>
            </a:r>
            <a:r>
              <a:rPr lang="en-GB" baseline="0" dirty="0" smtClean="0"/>
              <a:t> It’s gone up slightly for both, but the gap is still enormous. </a:t>
            </a:r>
          </a:p>
          <a:p>
            <a:endParaRPr lang="en-GB" baseline="0" dirty="0" smtClean="0"/>
          </a:p>
          <a:p>
            <a:r>
              <a:rPr lang="en-GB" baseline="0" dirty="0" smtClean="0"/>
              <a:t>I’m used to talking about the employment penalty faced by mothers, but this picture captures </a:t>
            </a:r>
            <a:r>
              <a:rPr lang="en-GB" baseline="0" dirty="0" err="1" smtClean="0"/>
              <a:t>yg</a:t>
            </a:r>
            <a:r>
              <a:rPr lang="en-GB" baseline="0" dirty="0" smtClean="0"/>
              <a:t> </a:t>
            </a:r>
            <a:r>
              <a:rPr lang="en-GB" baseline="0" dirty="0" err="1" smtClean="0"/>
              <a:t>wom</a:t>
            </a:r>
            <a:r>
              <a:rPr lang="en-GB" baseline="0" dirty="0" smtClean="0"/>
              <a:t> at the period when they’re least likely to be mothers. Caring ex-plains nearly all the gap in inactivity between </a:t>
            </a:r>
            <a:r>
              <a:rPr lang="en-GB" baseline="0" dirty="0" err="1" smtClean="0"/>
              <a:t>yg</a:t>
            </a:r>
            <a:r>
              <a:rPr lang="en-GB" baseline="0" dirty="0" smtClean="0"/>
              <a:t> men and </a:t>
            </a:r>
            <a:r>
              <a:rPr lang="en-GB" baseline="0" dirty="0" err="1" smtClean="0"/>
              <a:t>wom</a:t>
            </a:r>
            <a:r>
              <a:rPr lang="en-GB" baseline="0" dirty="0" smtClean="0"/>
              <a:t> It’s a very depressing picture.</a:t>
            </a:r>
          </a:p>
          <a:p>
            <a:endParaRPr lang="en-GB" baseline="0" dirty="0" smtClean="0"/>
          </a:p>
          <a:p>
            <a:r>
              <a:rPr lang="en-GB" baseline="0" dirty="0" smtClean="0"/>
              <a:t>The proportion of young women who don’t have a job and don’t want one is unchanged, consistently twice as high as the proportion for </a:t>
            </a:r>
            <a:r>
              <a:rPr lang="en-GB" baseline="0" dirty="0" err="1" smtClean="0"/>
              <a:t>yg</a:t>
            </a:r>
            <a:r>
              <a:rPr lang="en-GB" baseline="0" dirty="0" smtClean="0"/>
              <a:t> men – likely to be huge overlap with those caring</a:t>
            </a:r>
            <a:endParaRPr lang="en-GB" dirty="0"/>
          </a:p>
        </p:txBody>
      </p:sp>
      <p:sp>
        <p:nvSpPr>
          <p:cNvPr id="4" name="Slide Number Placeholder 3"/>
          <p:cNvSpPr>
            <a:spLocks noGrp="1"/>
          </p:cNvSpPr>
          <p:nvPr>
            <p:ph type="sldNum" sz="quarter" idx="10"/>
          </p:nvPr>
        </p:nvSpPr>
        <p:spPr/>
        <p:txBody>
          <a:bodyPr/>
          <a:lstStyle/>
          <a:p>
            <a:fld id="{8688C7C7-E486-44AD-BFB2-E175BB26309C}"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Talk through policy proposals.</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Recent TUC-sponsored research points to some measures that might help get more women into non-traditional apprenticeships, including:</a:t>
            </a:r>
          </a:p>
          <a:p>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Better careers information, advice and guidance, especially at an earlier age, when young people are making key decisions about their future.</a:t>
            </a:r>
          </a:p>
          <a:p>
            <a:pPr lvl="0">
              <a:buFont typeface="Arial" pitchFamily="34" charset="0"/>
              <a:buChar char="•"/>
            </a:pPr>
            <a:r>
              <a:rPr lang="en-GB" sz="1200" kern="1200" dirty="0" smtClean="0">
                <a:solidFill>
                  <a:schemeClr val="tx1"/>
                </a:solidFill>
                <a:latin typeface="+mn-lt"/>
                <a:ea typeface="+mn-ea"/>
                <a:cs typeface="+mn-cs"/>
              </a:rPr>
              <a:t>More tasters and work experience</a:t>
            </a:r>
          </a:p>
          <a:p>
            <a:pPr lvl="0">
              <a:buFont typeface="Arial" pitchFamily="34" charset="0"/>
              <a:buChar char="•"/>
            </a:pPr>
            <a:r>
              <a:rPr lang="en-GB" sz="1200" kern="1200" dirty="0" smtClean="0">
                <a:solidFill>
                  <a:schemeClr val="tx1"/>
                </a:solidFill>
                <a:latin typeface="+mn-lt"/>
                <a:ea typeface="+mn-ea"/>
                <a:cs typeface="+mn-cs"/>
              </a:rPr>
              <a:t>Pre-apprenticeship support</a:t>
            </a:r>
          </a:p>
          <a:p>
            <a:pPr lvl="0">
              <a:buFont typeface="Arial" pitchFamily="34" charset="0"/>
              <a:buChar char="•"/>
            </a:pPr>
            <a:r>
              <a:rPr lang="en-GB" sz="1200" kern="1200" dirty="0" smtClean="0">
                <a:solidFill>
                  <a:schemeClr val="tx1"/>
                </a:solidFill>
                <a:latin typeface="+mn-lt"/>
                <a:ea typeface="+mn-ea"/>
                <a:cs typeface="+mn-cs"/>
              </a:rPr>
              <a:t>Encouraging role models</a:t>
            </a:r>
          </a:p>
          <a:p>
            <a:pPr lvl="0">
              <a:buFont typeface="Arial" pitchFamily="34" charset="0"/>
              <a:buChar char="•"/>
            </a:pPr>
            <a:r>
              <a:rPr lang="en-GB" sz="1200" kern="1200" dirty="0" smtClean="0">
                <a:solidFill>
                  <a:schemeClr val="tx1"/>
                </a:solidFill>
                <a:latin typeface="+mn-lt"/>
                <a:ea typeface="+mn-ea"/>
                <a:cs typeface="+mn-cs"/>
              </a:rPr>
              <a:t>Working with employers to address recruitment practices</a:t>
            </a:r>
          </a:p>
          <a:p>
            <a:pPr lvl="0">
              <a:buFont typeface="Arial" pitchFamily="34" charset="0"/>
              <a:buChar char="•"/>
            </a:pPr>
            <a:r>
              <a:rPr lang="en-GB" sz="1200" kern="1200" dirty="0" smtClean="0">
                <a:solidFill>
                  <a:schemeClr val="tx1"/>
                </a:solidFill>
                <a:latin typeface="+mn-lt"/>
                <a:ea typeface="+mn-ea"/>
                <a:cs typeface="+mn-cs"/>
              </a:rPr>
              <a:t>Making sure appropriate working conditions are available, especially childcare</a:t>
            </a:r>
          </a:p>
          <a:p>
            <a:endParaRPr lang="en-GB" dirty="0"/>
          </a:p>
        </p:txBody>
      </p:sp>
      <p:sp>
        <p:nvSpPr>
          <p:cNvPr id="4" name="Slide Number Placeholder 3"/>
          <p:cNvSpPr>
            <a:spLocks noGrp="1"/>
          </p:cNvSpPr>
          <p:nvPr>
            <p:ph type="sldNum" sz="quarter" idx="10"/>
          </p:nvPr>
        </p:nvSpPr>
        <p:spPr/>
        <p:txBody>
          <a:bodyPr/>
          <a:lstStyle/>
          <a:p>
            <a:fld id="{8688C7C7-E486-44AD-BFB2-E175BB26309C}" type="slidenum">
              <a:rPr lang="en-GB" smtClean="0"/>
              <a:pPr/>
              <a:t>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2E189B-3424-402D-8F69-ABEE7DECAF73}" type="datetimeFigureOut">
              <a:rPr lang="en-GB" smtClean="0"/>
              <a:pPr/>
              <a:t>25/10/2013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9685DD-3EC7-4C5E-BD2B-09A8690CDA0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189B-3424-402D-8F69-ABEE7DECAF73}" type="datetimeFigureOut">
              <a:rPr lang="en-GB" smtClean="0"/>
              <a:pPr/>
              <a:t>25/10/2013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685DD-3EC7-4C5E-BD2B-09A8690CDA0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 </a:t>
            </a:r>
            <a:r>
              <a:rPr lang="en-GB" dirty="0" smtClean="0"/>
              <a:t>Shaky Start </a:t>
            </a:r>
            <a:r>
              <a:rPr lang="en-GB" dirty="0" smtClean="0"/>
              <a:t/>
            </a:r>
            <a:br>
              <a:rPr lang="en-GB" dirty="0" smtClean="0"/>
            </a:br>
            <a:r>
              <a:rPr lang="en-GB" dirty="0" smtClean="0"/>
              <a:t>in a Harsh Labour Market </a:t>
            </a:r>
            <a:endParaRPr lang="en-GB" dirty="0"/>
          </a:p>
        </p:txBody>
      </p:sp>
      <p:sp>
        <p:nvSpPr>
          <p:cNvPr id="3" name="Subtitle 2"/>
          <p:cNvSpPr>
            <a:spLocks noGrp="1"/>
          </p:cNvSpPr>
          <p:nvPr>
            <p:ph type="subTitle" idx="1"/>
          </p:nvPr>
        </p:nvSpPr>
        <p:spPr/>
        <p:txBody>
          <a:bodyPr/>
          <a:lstStyle/>
          <a:p>
            <a:r>
              <a:rPr lang="en-GB" dirty="0" smtClean="0"/>
              <a:t>Richard Exell </a:t>
            </a:r>
          </a:p>
          <a:p>
            <a:r>
              <a:rPr lang="en-GB" sz="2800" dirty="0" smtClean="0"/>
              <a:t>“The Gender Jobs Split”, Congress House, 1 November</a:t>
            </a: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83568" y="0"/>
            <a:ext cx="7772400" cy="6858000"/>
          </a:xfrm>
        </p:spPr>
        <p:txBody>
          <a:bodyPr>
            <a:normAutofit/>
          </a:bodyPr>
          <a:lstStyle/>
          <a:p>
            <a:pPr algn="ctr"/>
            <a:r>
              <a:rPr lang="en-GB" sz="3600" dirty="0" smtClean="0">
                <a:solidFill>
                  <a:schemeClr val="tx1"/>
                </a:solidFill>
              </a:rPr>
              <a:t>Five Headlines from the Report</a:t>
            </a:r>
            <a:endParaRPr lang="en-GB" sz="2800" dirty="0" smtClean="0">
              <a:solidFill>
                <a:schemeClr val="tx1"/>
              </a:solidFill>
            </a:endParaRPr>
          </a:p>
          <a:p>
            <a:endParaRPr lang="en-GB" sz="2800" dirty="0" smtClean="0">
              <a:solidFill>
                <a:schemeClr val="tx1"/>
              </a:solidFill>
            </a:endParaRPr>
          </a:p>
          <a:p>
            <a:pPr>
              <a:buFont typeface="Arial" pitchFamily="34" charset="0"/>
              <a:buChar char="•"/>
            </a:pPr>
            <a:r>
              <a:rPr lang="en-GB" sz="2800" dirty="0" smtClean="0">
                <a:solidFill>
                  <a:schemeClr val="tx1"/>
                </a:solidFill>
              </a:rPr>
              <a:t> Young people overwhelmingly work in the private sector, but haven’t benefitted from the growth of private sector jobs.</a:t>
            </a:r>
          </a:p>
          <a:p>
            <a:pPr>
              <a:buFont typeface="Arial" pitchFamily="34" charset="0"/>
              <a:buChar char="•"/>
            </a:pPr>
            <a:r>
              <a:rPr lang="en-GB" sz="2800" dirty="0">
                <a:solidFill>
                  <a:schemeClr val="tx1"/>
                </a:solidFill>
              </a:rPr>
              <a:t> </a:t>
            </a:r>
            <a:r>
              <a:rPr lang="en-GB" sz="2800" dirty="0" smtClean="0">
                <a:solidFill>
                  <a:schemeClr val="tx1"/>
                </a:solidFill>
              </a:rPr>
              <a:t>Underemployment is especially bad for young men, but young women in a worse position relative to older workers.</a:t>
            </a:r>
          </a:p>
          <a:p>
            <a:pPr>
              <a:buFont typeface="Arial" pitchFamily="34" charset="0"/>
              <a:buChar char="•"/>
            </a:pPr>
            <a:r>
              <a:rPr lang="en-GB" sz="2800" dirty="0">
                <a:solidFill>
                  <a:schemeClr val="tx1"/>
                </a:solidFill>
              </a:rPr>
              <a:t> </a:t>
            </a:r>
            <a:r>
              <a:rPr lang="en-GB" sz="2800" dirty="0" smtClean="0">
                <a:solidFill>
                  <a:schemeClr val="tx1"/>
                </a:solidFill>
              </a:rPr>
              <a:t>Young people are more likely than they were 20 years ago to be stuck in low-skill jobs.</a:t>
            </a:r>
          </a:p>
          <a:p>
            <a:pPr>
              <a:buFont typeface="Arial" pitchFamily="34" charset="0"/>
              <a:buChar char="•"/>
            </a:pPr>
            <a:r>
              <a:rPr lang="en-GB" sz="2800" dirty="0" smtClean="0">
                <a:solidFill>
                  <a:schemeClr val="tx1"/>
                </a:solidFill>
              </a:rPr>
              <a:t> Apprenticeships are still the exception, not the rule and are very gender stereotypical.</a:t>
            </a:r>
          </a:p>
          <a:p>
            <a:pPr>
              <a:buFont typeface="Arial" pitchFamily="34" charset="0"/>
              <a:buChar char="•"/>
            </a:pPr>
            <a:r>
              <a:rPr lang="en-GB" sz="2800" dirty="0">
                <a:solidFill>
                  <a:schemeClr val="tx1"/>
                </a:solidFill>
              </a:rPr>
              <a:t> </a:t>
            </a:r>
            <a:r>
              <a:rPr lang="en-GB" sz="2800" dirty="0" smtClean="0">
                <a:solidFill>
                  <a:schemeClr val="tx1"/>
                </a:solidFill>
              </a:rPr>
              <a:t>Gender segregation for young people is </a:t>
            </a:r>
            <a:r>
              <a:rPr lang="en-GB" sz="2800" i="1" dirty="0" smtClean="0">
                <a:solidFill>
                  <a:schemeClr val="tx1"/>
                </a:solidFill>
              </a:rPr>
              <a:t>worse</a:t>
            </a:r>
            <a:r>
              <a:rPr lang="en-GB" sz="2800" dirty="0" smtClean="0">
                <a:solidFill>
                  <a:schemeClr val="tx1"/>
                </a:solidFill>
              </a:rPr>
              <a:t> now than it  was 20 years ago.</a:t>
            </a:r>
            <a:endParaRPr lang="en-GB" sz="36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Caring and Paid Work</a:t>
            </a:r>
            <a:endParaRPr lang="en-GB" dirty="0"/>
          </a:p>
        </p:txBody>
      </p:sp>
      <p:graphicFrame>
        <p:nvGraphicFramePr>
          <p:cNvPr id="4" name="Content Placeholder 3"/>
          <p:cNvGraphicFramePr>
            <a:graphicFrameLocks noGrp="1"/>
          </p:cNvGraphicFramePr>
          <p:nvPr>
            <p:ph idx="1"/>
          </p:nvPr>
        </p:nvGraphicFramePr>
        <p:xfrm>
          <a:off x="0" y="1196752"/>
          <a:ext cx="9144002" cy="5661249"/>
        </p:xfrm>
        <a:graphic>
          <a:graphicData uri="http://schemas.openxmlformats.org/drawingml/2006/table">
            <a:tbl>
              <a:tblPr firstRow="1" bandRow="1">
                <a:tableStyleId>{9D7B26C5-4107-4FEC-AEDC-1716B250A1EF}</a:tableStyleId>
              </a:tblPr>
              <a:tblGrid>
                <a:gridCol w="348481"/>
                <a:gridCol w="4168126"/>
                <a:gridCol w="875749"/>
                <a:gridCol w="1076033"/>
                <a:gridCol w="723831"/>
                <a:gridCol w="875749"/>
                <a:gridCol w="1076033"/>
              </a:tblGrid>
              <a:tr h="686040">
                <a:tc gridSpan="2">
                  <a:txBody>
                    <a:bodyPr/>
                    <a:lstStyle/>
                    <a:p>
                      <a:pPr>
                        <a:lnSpc>
                          <a:spcPct val="115000"/>
                        </a:lnSpc>
                        <a:spcAft>
                          <a:spcPts val="1000"/>
                        </a:spcAft>
                      </a:pPr>
                      <a:endParaRPr lang="en-US" sz="2000" dirty="0">
                        <a:solidFill>
                          <a:srgbClr val="000000"/>
                        </a:solidFill>
                        <a:latin typeface="Calibri"/>
                        <a:ea typeface="MS PGothic"/>
                        <a:cs typeface="Times New Roman"/>
                      </a:endParaRPr>
                    </a:p>
                  </a:txBody>
                  <a:tcPr marL="68580" marR="68580" marT="0" marB="0"/>
                </a:tc>
                <a:tc hMerge="1">
                  <a:txBody>
                    <a:bodyPr/>
                    <a:lstStyle/>
                    <a:p>
                      <a:endParaRPr lang="en-GB"/>
                    </a:p>
                  </a:txBody>
                  <a:tcPr/>
                </a:tc>
                <a:tc gridSpan="2">
                  <a:txBody>
                    <a:bodyPr/>
                    <a:lstStyle/>
                    <a:p>
                      <a:pPr algn="ctr">
                        <a:lnSpc>
                          <a:spcPct val="115000"/>
                        </a:lnSpc>
                        <a:spcAft>
                          <a:spcPts val="1000"/>
                        </a:spcAft>
                      </a:pPr>
                      <a:r>
                        <a:rPr lang="en-US" sz="2400" b="1" dirty="0" smtClean="0"/>
                        <a:t>Men</a:t>
                      </a:r>
                      <a:endParaRPr lang="en-GB" sz="2400" b="1" dirty="0">
                        <a:latin typeface="Calibri"/>
                        <a:ea typeface="Calibri"/>
                        <a:cs typeface="Times New Roman"/>
                      </a:endParaRPr>
                    </a:p>
                  </a:txBody>
                  <a:tcPr marL="68580" marR="68580" marT="0" marB="0"/>
                </a:tc>
                <a:tc hMerge="1">
                  <a:txBody>
                    <a:bodyPr/>
                    <a:lstStyle/>
                    <a:p>
                      <a:endParaRPr lang="en-GB"/>
                    </a:p>
                  </a:txBody>
                  <a:tcPr/>
                </a:tc>
                <a:tc>
                  <a:txBody>
                    <a:bodyPr/>
                    <a:lstStyle/>
                    <a:p>
                      <a:pPr algn="ctr">
                        <a:lnSpc>
                          <a:spcPct val="115000"/>
                        </a:lnSpc>
                        <a:spcAft>
                          <a:spcPts val="1000"/>
                        </a:spcAft>
                      </a:pPr>
                      <a:endParaRPr lang="en-GB" sz="2400" b="1" dirty="0">
                        <a:latin typeface="Calibri"/>
                        <a:ea typeface="Calibri"/>
                        <a:cs typeface="Times New Roman"/>
                      </a:endParaRPr>
                    </a:p>
                  </a:txBody>
                  <a:tcPr marL="68580" marR="68580" marT="0" marB="0"/>
                </a:tc>
                <a:tc gridSpan="2">
                  <a:txBody>
                    <a:bodyPr/>
                    <a:lstStyle/>
                    <a:p>
                      <a:pPr algn="ctr">
                        <a:lnSpc>
                          <a:spcPct val="115000"/>
                        </a:lnSpc>
                        <a:spcAft>
                          <a:spcPts val="1000"/>
                        </a:spcAft>
                      </a:pPr>
                      <a:r>
                        <a:rPr lang="en-US" sz="2400" b="1" dirty="0" smtClean="0"/>
                        <a:t>Women</a:t>
                      </a:r>
                      <a:endParaRPr lang="en-GB" sz="2400" b="1" dirty="0">
                        <a:latin typeface="Calibri"/>
                        <a:ea typeface="Calibri"/>
                        <a:cs typeface="Times New Roman"/>
                      </a:endParaRPr>
                    </a:p>
                  </a:txBody>
                  <a:tcPr marL="68580" marR="68580" marT="0" marB="0"/>
                </a:tc>
                <a:tc hMerge="1">
                  <a:txBody>
                    <a:bodyPr/>
                    <a:lstStyle/>
                    <a:p>
                      <a:endParaRPr lang="en-GB"/>
                    </a:p>
                  </a:txBody>
                  <a:tcPr/>
                </a:tc>
              </a:tr>
              <a:tr h="686040">
                <a:tc gridSpan="2">
                  <a:txBody>
                    <a:bodyPr/>
                    <a:lstStyle/>
                    <a:p>
                      <a:pPr>
                        <a:lnSpc>
                          <a:spcPct val="115000"/>
                        </a:lnSpc>
                        <a:spcAft>
                          <a:spcPts val="1000"/>
                        </a:spcAft>
                      </a:pPr>
                      <a:endParaRPr lang="en-GB" sz="2000" b="1" dirty="0">
                        <a:latin typeface="Calibri"/>
                        <a:ea typeface="Calibri"/>
                        <a:cs typeface="Times New Roman"/>
                      </a:endParaRPr>
                    </a:p>
                  </a:txBody>
                  <a:tcPr marL="68580" marR="68580" marT="0" marB="0"/>
                </a:tc>
                <a:tc hMerge="1">
                  <a:txBody>
                    <a:bodyPr/>
                    <a:lstStyle/>
                    <a:p>
                      <a:endParaRPr lang="en-GB"/>
                    </a:p>
                  </a:txBody>
                  <a:tcPr/>
                </a:tc>
                <a:tc>
                  <a:txBody>
                    <a:bodyPr/>
                    <a:lstStyle/>
                    <a:p>
                      <a:pPr algn="ctr">
                        <a:lnSpc>
                          <a:spcPct val="115000"/>
                        </a:lnSpc>
                        <a:spcAft>
                          <a:spcPts val="1000"/>
                        </a:spcAft>
                      </a:pPr>
                      <a:r>
                        <a:rPr lang="en-US" sz="2400" b="1" dirty="0" smtClean="0"/>
                        <a:t>2007</a:t>
                      </a:r>
                      <a:endParaRPr lang="en-GB" sz="2400" b="1" dirty="0">
                        <a:latin typeface="Calibri"/>
                        <a:ea typeface="Calibri"/>
                        <a:cs typeface="Times New Roman"/>
                      </a:endParaRPr>
                    </a:p>
                  </a:txBody>
                  <a:tcPr marL="68580" marR="68580" marT="0" marB="0"/>
                </a:tc>
                <a:tc>
                  <a:txBody>
                    <a:bodyPr/>
                    <a:lstStyle/>
                    <a:p>
                      <a:pPr algn="ctr">
                        <a:lnSpc>
                          <a:spcPct val="115000"/>
                        </a:lnSpc>
                        <a:spcAft>
                          <a:spcPts val="1000"/>
                        </a:spcAft>
                      </a:pPr>
                      <a:r>
                        <a:rPr lang="en-US" sz="2400" b="1" dirty="0" smtClean="0"/>
                        <a:t>2011</a:t>
                      </a:r>
                      <a:endParaRPr lang="en-GB" sz="2400" b="1" dirty="0">
                        <a:latin typeface="Calibri"/>
                        <a:ea typeface="Calibri"/>
                        <a:cs typeface="Times New Roman"/>
                      </a:endParaRPr>
                    </a:p>
                  </a:txBody>
                  <a:tcPr marL="68580" marR="68580" marT="0" marB="0"/>
                </a:tc>
                <a:tc>
                  <a:txBody>
                    <a:bodyPr/>
                    <a:lstStyle/>
                    <a:p>
                      <a:pPr algn="ctr">
                        <a:lnSpc>
                          <a:spcPct val="115000"/>
                        </a:lnSpc>
                        <a:spcAft>
                          <a:spcPts val="1000"/>
                        </a:spcAft>
                      </a:pPr>
                      <a:endParaRPr lang="en-GB" sz="2400" b="1" dirty="0">
                        <a:latin typeface="Calibri"/>
                        <a:ea typeface="Calibri"/>
                        <a:cs typeface="Times New Roman"/>
                      </a:endParaRPr>
                    </a:p>
                  </a:txBody>
                  <a:tcPr marL="68580" marR="68580" marT="0" marB="0"/>
                </a:tc>
                <a:tc>
                  <a:txBody>
                    <a:bodyPr/>
                    <a:lstStyle/>
                    <a:p>
                      <a:pPr algn="ctr">
                        <a:lnSpc>
                          <a:spcPct val="115000"/>
                        </a:lnSpc>
                        <a:spcAft>
                          <a:spcPts val="1000"/>
                        </a:spcAft>
                      </a:pPr>
                      <a:r>
                        <a:rPr lang="en-US" sz="2400" b="1" dirty="0" smtClean="0"/>
                        <a:t>2007</a:t>
                      </a:r>
                      <a:endParaRPr lang="en-GB" sz="2400" b="1" dirty="0">
                        <a:latin typeface="Calibri"/>
                        <a:ea typeface="Calibri"/>
                        <a:cs typeface="Times New Roman"/>
                      </a:endParaRPr>
                    </a:p>
                  </a:txBody>
                  <a:tcPr marL="68580" marR="68580" marT="0" marB="0"/>
                </a:tc>
                <a:tc>
                  <a:txBody>
                    <a:bodyPr/>
                    <a:lstStyle/>
                    <a:p>
                      <a:pPr algn="ctr">
                        <a:lnSpc>
                          <a:spcPct val="115000"/>
                        </a:lnSpc>
                        <a:spcAft>
                          <a:spcPts val="1000"/>
                        </a:spcAft>
                      </a:pPr>
                      <a:r>
                        <a:rPr lang="en-US" sz="2400" b="1" dirty="0" smtClean="0"/>
                        <a:t>2011</a:t>
                      </a:r>
                      <a:endParaRPr lang="en-GB" sz="2400" b="1" dirty="0">
                        <a:latin typeface="Calibri"/>
                        <a:ea typeface="Calibri"/>
                        <a:cs typeface="Times New Roman"/>
                      </a:endParaRPr>
                    </a:p>
                  </a:txBody>
                  <a:tcPr marL="68580" marR="68580" marT="0" marB="0"/>
                </a:tc>
              </a:tr>
              <a:tr h="686040">
                <a:tc gridSpan="2">
                  <a:txBody>
                    <a:bodyPr/>
                    <a:lstStyle/>
                    <a:p>
                      <a:pPr>
                        <a:lnSpc>
                          <a:spcPct val="115000"/>
                        </a:lnSpc>
                        <a:spcAft>
                          <a:spcPts val="1000"/>
                        </a:spcAft>
                      </a:pPr>
                      <a:r>
                        <a:rPr lang="en-US" sz="2400" b="1" dirty="0"/>
                        <a:t>Employed</a:t>
                      </a:r>
                      <a:endParaRPr lang="en-GB" sz="2400" b="1" dirty="0">
                        <a:latin typeface="Calibri"/>
                        <a:ea typeface="Calibri"/>
                        <a:cs typeface="Times New Roman"/>
                      </a:endParaRPr>
                    </a:p>
                  </a:txBody>
                  <a:tcPr marL="68580" marR="68580" marT="0" marB="0"/>
                </a:tc>
                <a:tc hMerge="1">
                  <a:txBody>
                    <a:bodyPr/>
                    <a:lstStyle/>
                    <a:p>
                      <a:endParaRPr lang="en-GB"/>
                    </a:p>
                  </a:txBody>
                  <a:tcPr/>
                </a:tc>
                <a:tc>
                  <a:txBody>
                    <a:bodyPr/>
                    <a:lstStyle/>
                    <a:p>
                      <a:pPr algn="ctr">
                        <a:spcAft>
                          <a:spcPts val="0"/>
                        </a:spcAft>
                      </a:pPr>
                      <a:r>
                        <a:rPr lang="en-US" sz="2800" dirty="0"/>
                        <a:t>74</a:t>
                      </a:r>
                      <a:endParaRPr lang="en-GB" sz="2800" dirty="0"/>
                    </a:p>
                  </a:txBody>
                  <a:tcPr marL="68580" marR="68580" marT="0" marB="0"/>
                </a:tc>
                <a:tc>
                  <a:txBody>
                    <a:bodyPr/>
                    <a:lstStyle/>
                    <a:p>
                      <a:pPr algn="ctr">
                        <a:spcAft>
                          <a:spcPts val="0"/>
                        </a:spcAft>
                      </a:pPr>
                      <a:r>
                        <a:rPr lang="en-US" sz="2800" dirty="0"/>
                        <a:t>68</a:t>
                      </a:r>
                      <a:endParaRPr lang="en-GB" sz="2800" dirty="0"/>
                    </a:p>
                  </a:txBody>
                  <a:tcPr marL="68580" marR="68580" marT="0" marB="0"/>
                </a:tc>
                <a:tc>
                  <a:txBody>
                    <a:bodyPr/>
                    <a:lstStyle/>
                    <a:p>
                      <a:pPr algn="ctr">
                        <a:lnSpc>
                          <a:spcPct val="115000"/>
                        </a:lnSpc>
                        <a:spcAft>
                          <a:spcPts val="1000"/>
                        </a:spcAft>
                      </a:pPr>
                      <a:endParaRPr lang="en-GB" sz="2400" dirty="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67</a:t>
                      </a:r>
                      <a:endParaRPr lang="en-GB" sz="280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63</a:t>
                      </a:r>
                      <a:endParaRPr lang="en-GB" sz="2800">
                        <a:latin typeface="Calibri"/>
                        <a:ea typeface="Calibri"/>
                        <a:cs typeface="Times New Roman"/>
                      </a:endParaRPr>
                    </a:p>
                  </a:txBody>
                  <a:tcPr marL="68580" marR="68580" marT="0" marB="0"/>
                </a:tc>
              </a:tr>
              <a:tr h="686040">
                <a:tc gridSpan="2">
                  <a:txBody>
                    <a:bodyPr/>
                    <a:lstStyle/>
                    <a:p>
                      <a:pPr>
                        <a:lnSpc>
                          <a:spcPct val="115000"/>
                        </a:lnSpc>
                        <a:spcAft>
                          <a:spcPts val="1000"/>
                        </a:spcAft>
                      </a:pPr>
                      <a:r>
                        <a:rPr lang="en-US" sz="2400" b="1" dirty="0"/>
                        <a:t>Unemployed</a:t>
                      </a:r>
                      <a:endParaRPr lang="en-GB" sz="2400" b="1" dirty="0">
                        <a:latin typeface="Calibri"/>
                        <a:ea typeface="Calibri"/>
                        <a:cs typeface="Times New Roman"/>
                      </a:endParaRPr>
                    </a:p>
                  </a:txBody>
                  <a:tcPr marL="68580" marR="68580" marT="0" marB="0"/>
                </a:tc>
                <a:tc hMerge="1">
                  <a:txBody>
                    <a:bodyPr/>
                    <a:lstStyle/>
                    <a:p>
                      <a:endParaRPr lang="en-GB"/>
                    </a:p>
                  </a:txBody>
                  <a:tcPr/>
                </a:tc>
                <a:tc>
                  <a:txBody>
                    <a:bodyPr/>
                    <a:lstStyle/>
                    <a:p>
                      <a:pPr algn="ctr">
                        <a:spcAft>
                          <a:spcPts val="0"/>
                        </a:spcAft>
                      </a:pPr>
                      <a:r>
                        <a:rPr lang="en-US" sz="2800"/>
                        <a:t>15</a:t>
                      </a:r>
                      <a:endParaRPr lang="en-GB" sz="2800"/>
                    </a:p>
                  </a:txBody>
                  <a:tcPr marL="68580" marR="68580" marT="0" marB="0"/>
                </a:tc>
                <a:tc>
                  <a:txBody>
                    <a:bodyPr/>
                    <a:lstStyle/>
                    <a:p>
                      <a:pPr algn="ctr">
                        <a:spcAft>
                          <a:spcPts val="0"/>
                        </a:spcAft>
                      </a:pPr>
                      <a:r>
                        <a:rPr lang="en-US" sz="2800" dirty="0"/>
                        <a:t>21</a:t>
                      </a:r>
                      <a:endParaRPr lang="en-GB" sz="2800" dirty="0"/>
                    </a:p>
                  </a:txBody>
                  <a:tcPr marL="68580" marR="68580" marT="0" marB="0"/>
                </a:tc>
                <a:tc>
                  <a:txBody>
                    <a:bodyPr/>
                    <a:lstStyle/>
                    <a:p>
                      <a:pPr algn="ctr">
                        <a:lnSpc>
                          <a:spcPct val="115000"/>
                        </a:lnSpc>
                        <a:spcAft>
                          <a:spcPts val="1000"/>
                        </a:spcAft>
                      </a:pPr>
                      <a:endParaRPr lang="en-GB" sz="2400" dirty="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10</a:t>
                      </a:r>
                      <a:endParaRPr lang="en-GB" sz="280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14</a:t>
                      </a:r>
                      <a:endParaRPr lang="en-GB" sz="2800">
                        <a:latin typeface="Calibri"/>
                        <a:ea typeface="Calibri"/>
                        <a:cs typeface="Times New Roman"/>
                      </a:endParaRPr>
                    </a:p>
                  </a:txBody>
                  <a:tcPr marL="68580" marR="68580" marT="0" marB="0"/>
                </a:tc>
              </a:tr>
              <a:tr h="686040">
                <a:tc gridSpan="2">
                  <a:txBody>
                    <a:bodyPr/>
                    <a:lstStyle/>
                    <a:p>
                      <a:pPr>
                        <a:lnSpc>
                          <a:spcPct val="115000"/>
                        </a:lnSpc>
                        <a:spcAft>
                          <a:spcPts val="1000"/>
                        </a:spcAft>
                      </a:pPr>
                      <a:r>
                        <a:rPr lang="en-US" sz="2400" b="1" dirty="0"/>
                        <a:t>Inactive</a:t>
                      </a:r>
                      <a:endParaRPr lang="en-GB" sz="2400" b="1" dirty="0">
                        <a:latin typeface="Calibri"/>
                        <a:ea typeface="Calibri"/>
                        <a:cs typeface="Times New Roman"/>
                      </a:endParaRPr>
                    </a:p>
                  </a:txBody>
                  <a:tcPr marL="68580" marR="68580" marT="0" marB="0"/>
                </a:tc>
                <a:tc hMerge="1">
                  <a:txBody>
                    <a:bodyPr/>
                    <a:lstStyle/>
                    <a:p>
                      <a:endParaRPr lang="en-GB"/>
                    </a:p>
                  </a:txBody>
                  <a:tcPr/>
                </a:tc>
                <a:tc>
                  <a:txBody>
                    <a:bodyPr/>
                    <a:lstStyle/>
                    <a:p>
                      <a:pPr algn="ctr">
                        <a:spcAft>
                          <a:spcPts val="0"/>
                        </a:spcAft>
                      </a:pPr>
                      <a:r>
                        <a:rPr lang="en-US" sz="2800"/>
                        <a:t>11</a:t>
                      </a:r>
                      <a:endParaRPr lang="en-GB" sz="2800"/>
                    </a:p>
                  </a:txBody>
                  <a:tcPr marL="68580" marR="68580" marT="0" marB="0"/>
                </a:tc>
                <a:tc>
                  <a:txBody>
                    <a:bodyPr/>
                    <a:lstStyle/>
                    <a:p>
                      <a:pPr algn="ctr">
                        <a:spcAft>
                          <a:spcPts val="0"/>
                        </a:spcAft>
                      </a:pPr>
                      <a:r>
                        <a:rPr lang="en-US" sz="2800" dirty="0"/>
                        <a:t>11</a:t>
                      </a:r>
                      <a:endParaRPr lang="en-GB" sz="2800" dirty="0"/>
                    </a:p>
                  </a:txBody>
                  <a:tcPr marL="68580" marR="68580" marT="0" marB="0"/>
                </a:tc>
                <a:tc>
                  <a:txBody>
                    <a:bodyPr/>
                    <a:lstStyle/>
                    <a:p>
                      <a:pPr algn="ctr">
                        <a:lnSpc>
                          <a:spcPct val="115000"/>
                        </a:lnSpc>
                        <a:spcAft>
                          <a:spcPts val="1000"/>
                        </a:spcAft>
                      </a:pPr>
                      <a:endParaRPr lang="en-GB" sz="2400" dirty="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23</a:t>
                      </a:r>
                      <a:endParaRPr lang="en-GB" sz="280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23</a:t>
                      </a:r>
                      <a:endParaRPr lang="en-GB" sz="2800">
                        <a:latin typeface="Calibri"/>
                        <a:ea typeface="Calibri"/>
                        <a:cs typeface="Times New Roman"/>
                      </a:endParaRPr>
                    </a:p>
                  </a:txBody>
                  <a:tcPr marL="68580" marR="68580" marT="0" marB="0"/>
                </a:tc>
              </a:tr>
              <a:tr h="686040">
                <a:tc gridSpan="2">
                  <a:txBody>
                    <a:bodyPr/>
                    <a:lstStyle/>
                    <a:p>
                      <a:pPr>
                        <a:lnSpc>
                          <a:spcPct val="115000"/>
                        </a:lnSpc>
                        <a:spcAft>
                          <a:spcPts val="1000"/>
                        </a:spcAft>
                      </a:pPr>
                      <a:r>
                        <a:rPr lang="en-US" sz="2400" b="1" dirty="0"/>
                        <a:t>Of which:</a:t>
                      </a:r>
                      <a:endParaRPr lang="en-GB" sz="2400" b="1" dirty="0">
                        <a:latin typeface="Calibri"/>
                        <a:ea typeface="Calibri"/>
                        <a:cs typeface="Times New Roman"/>
                      </a:endParaRPr>
                    </a:p>
                  </a:txBody>
                  <a:tcPr marL="68580" marR="68580" marT="0" marB="0"/>
                </a:tc>
                <a:tc hMerge="1">
                  <a:txBody>
                    <a:bodyPr/>
                    <a:lstStyle/>
                    <a:p>
                      <a:endParaRPr lang="en-GB"/>
                    </a:p>
                  </a:txBody>
                  <a:tcPr/>
                </a:tc>
                <a:tc>
                  <a:txBody>
                    <a:bodyPr/>
                    <a:lstStyle/>
                    <a:p>
                      <a:pPr algn="ctr">
                        <a:spcAft>
                          <a:spcPts val="0"/>
                        </a:spcAft>
                      </a:pPr>
                      <a:endParaRPr lang="en-US" sz="2800"/>
                    </a:p>
                  </a:txBody>
                  <a:tcPr marL="68580" marR="68580" marT="0" marB="0"/>
                </a:tc>
                <a:tc>
                  <a:txBody>
                    <a:bodyPr/>
                    <a:lstStyle/>
                    <a:p>
                      <a:pPr algn="ctr">
                        <a:spcAft>
                          <a:spcPts val="0"/>
                        </a:spcAft>
                      </a:pPr>
                      <a:endParaRPr lang="en-US" sz="2800" dirty="0"/>
                    </a:p>
                  </a:txBody>
                  <a:tcPr marL="68580" marR="68580" marT="0" marB="0"/>
                </a:tc>
                <a:tc>
                  <a:txBody>
                    <a:bodyPr/>
                    <a:lstStyle/>
                    <a:p>
                      <a:pPr algn="ctr">
                        <a:lnSpc>
                          <a:spcPct val="115000"/>
                        </a:lnSpc>
                        <a:spcAft>
                          <a:spcPts val="1000"/>
                        </a:spcAft>
                      </a:pPr>
                      <a:endParaRPr lang="en-US" sz="2400" dirty="0">
                        <a:solidFill>
                          <a:srgbClr val="000000"/>
                        </a:solidFill>
                        <a:latin typeface="Calibri"/>
                        <a:ea typeface="MS PGothic"/>
                        <a:cs typeface="Times New Roman"/>
                      </a:endParaRPr>
                    </a:p>
                  </a:txBody>
                  <a:tcPr marL="68580" marR="68580" marT="0" marB="0"/>
                </a:tc>
                <a:tc>
                  <a:txBody>
                    <a:bodyPr/>
                    <a:lstStyle/>
                    <a:p>
                      <a:pPr algn="ctr">
                        <a:spcAft>
                          <a:spcPts val="0"/>
                        </a:spcAft>
                      </a:pPr>
                      <a:endParaRPr lang="en-US" sz="2800">
                        <a:latin typeface="Calibri"/>
                        <a:ea typeface="MS PGothic"/>
                        <a:cs typeface="Times New Roman"/>
                      </a:endParaRPr>
                    </a:p>
                  </a:txBody>
                  <a:tcPr marL="68580" marR="68580" marT="0" marB="0"/>
                </a:tc>
                <a:tc>
                  <a:txBody>
                    <a:bodyPr/>
                    <a:lstStyle/>
                    <a:p>
                      <a:pPr algn="ctr">
                        <a:spcAft>
                          <a:spcPts val="0"/>
                        </a:spcAft>
                      </a:pPr>
                      <a:endParaRPr lang="en-US" sz="2800">
                        <a:latin typeface="Calibri"/>
                        <a:ea typeface="MS PGothic"/>
                        <a:cs typeface="Times New Roman"/>
                      </a:endParaRPr>
                    </a:p>
                  </a:txBody>
                  <a:tcPr marL="68580" marR="68580" marT="0" marB="0"/>
                </a:tc>
              </a:tr>
              <a:tr h="686040">
                <a:tc>
                  <a:txBody>
                    <a:bodyPr/>
                    <a:lstStyle/>
                    <a:p>
                      <a:pPr>
                        <a:lnSpc>
                          <a:spcPct val="115000"/>
                        </a:lnSpc>
                        <a:spcAft>
                          <a:spcPts val="1000"/>
                        </a:spcAft>
                      </a:pPr>
                      <a:endParaRPr lang="en-GB" sz="18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sz="2400" b="1" dirty="0" smtClean="0"/>
                        <a:t>Looking after family/home</a:t>
                      </a:r>
                      <a:endParaRPr lang="en-GB" sz="2400" b="1" dirty="0" smtClean="0">
                        <a:latin typeface="+mn-lt"/>
                        <a:ea typeface="Calibri"/>
                        <a:cs typeface="Times New Roman"/>
                      </a:endParaRPr>
                    </a:p>
                  </a:txBody>
                  <a:tcPr marL="68580" marR="68580" marT="0" marB="0"/>
                </a:tc>
                <a:tc>
                  <a:txBody>
                    <a:bodyPr/>
                    <a:lstStyle/>
                    <a:p>
                      <a:pPr algn="ctr">
                        <a:spcAft>
                          <a:spcPts val="0"/>
                        </a:spcAft>
                      </a:pPr>
                      <a:r>
                        <a:rPr lang="en-US" sz="2800"/>
                        <a:t>0</a:t>
                      </a:r>
                      <a:endParaRPr lang="en-GB" sz="2800"/>
                    </a:p>
                  </a:txBody>
                  <a:tcPr marL="68580" marR="68580" marT="0" marB="0"/>
                </a:tc>
                <a:tc>
                  <a:txBody>
                    <a:bodyPr/>
                    <a:lstStyle/>
                    <a:p>
                      <a:pPr algn="ctr">
                        <a:spcAft>
                          <a:spcPts val="0"/>
                        </a:spcAft>
                      </a:pPr>
                      <a:r>
                        <a:rPr lang="en-US" sz="2800" dirty="0"/>
                        <a:t>1</a:t>
                      </a:r>
                      <a:endParaRPr lang="en-GB" sz="2800" dirty="0"/>
                    </a:p>
                  </a:txBody>
                  <a:tcPr marL="68580" marR="68580" marT="0" marB="0"/>
                </a:tc>
                <a:tc>
                  <a:txBody>
                    <a:bodyPr/>
                    <a:lstStyle/>
                    <a:p>
                      <a:pPr algn="ctr">
                        <a:lnSpc>
                          <a:spcPct val="115000"/>
                        </a:lnSpc>
                        <a:spcAft>
                          <a:spcPts val="1000"/>
                        </a:spcAft>
                      </a:pPr>
                      <a:endParaRPr lang="en-GB" sz="2400" dirty="0">
                        <a:latin typeface="Calibri"/>
                        <a:ea typeface="Calibri"/>
                        <a:cs typeface="Times New Roman"/>
                      </a:endParaRPr>
                    </a:p>
                  </a:txBody>
                  <a:tcPr marL="68580" marR="68580" marT="0" marB="0"/>
                </a:tc>
                <a:tc>
                  <a:txBody>
                    <a:bodyPr/>
                    <a:lstStyle/>
                    <a:p>
                      <a:pPr algn="ctr">
                        <a:spcAft>
                          <a:spcPts val="0"/>
                        </a:spcAft>
                      </a:pPr>
                      <a:r>
                        <a:rPr lang="en-US" sz="2800">
                          <a:latin typeface="Calibri"/>
                          <a:ea typeface="MS PGothic"/>
                          <a:cs typeface="Times New Roman"/>
                        </a:rPr>
                        <a:t>13</a:t>
                      </a:r>
                      <a:endParaRPr lang="en-GB" sz="2800">
                        <a:latin typeface="Calibri"/>
                        <a:ea typeface="Calibri"/>
                        <a:cs typeface="Times New Roman"/>
                      </a:endParaRPr>
                    </a:p>
                  </a:txBody>
                  <a:tcPr marL="68580" marR="68580" marT="0" marB="0"/>
                </a:tc>
                <a:tc>
                  <a:txBody>
                    <a:bodyPr/>
                    <a:lstStyle/>
                    <a:p>
                      <a:pPr algn="ctr">
                        <a:spcAft>
                          <a:spcPts val="0"/>
                        </a:spcAft>
                      </a:pPr>
                      <a:r>
                        <a:rPr lang="en-US" sz="2800" dirty="0">
                          <a:latin typeface="Calibri"/>
                          <a:ea typeface="MS PGothic"/>
                          <a:cs typeface="Times New Roman"/>
                        </a:rPr>
                        <a:t>14</a:t>
                      </a:r>
                      <a:endParaRPr lang="en-GB" sz="2800" dirty="0">
                        <a:latin typeface="Calibri"/>
                        <a:ea typeface="Calibri"/>
                        <a:cs typeface="Times New Roman"/>
                      </a:endParaRPr>
                    </a:p>
                  </a:txBody>
                  <a:tcPr marL="68580" marR="68580" marT="0" marB="0"/>
                </a:tc>
              </a:tr>
              <a:tr h="858969">
                <a:tc>
                  <a:txBody>
                    <a:bodyPr/>
                    <a:lstStyle/>
                    <a:p>
                      <a:pPr>
                        <a:lnSpc>
                          <a:spcPct val="115000"/>
                        </a:lnSpc>
                        <a:spcAft>
                          <a:spcPts val="1000"/>
                        </a:spcAft>
                      </a:pPr>
                      <a:endParaRPr lang="en-GB" sz="1800" dirty="0">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GB" sz="2400" b="1" dirty="0" smtClean="0">
                          <a:latin typeface="+mn-lt"/>
                          <a:ea typeface="Calibri"/>
                          <a:cs typeface="Times New Roman"/>
                        </a:rPr>
                        <a:t>Not seeking employment &amp; don’t want it</a:t>
                      </a:r>
                    </a:p>
                  </a:txBody>
                  <a:tcPr marL="68580" marR="68580" marT="0" marB="0"/>
                </a:tc>
                <a:tc>
                  <a:txBody>
                    <a:bodyPr/>
                    <a:lstStyle/>
                    <a:p>
                      <a:pPr algn="ctr">
                        <a:spcAft>
                          <a:spcPts val="0"/>
                        </a:spcAft>
                      </a:pPr>
                      <a:r>
                        <a:rPr lang="en-GB" sz="2800" dirty="0" smtClean="0"/>
                        <a:t>7</a:t>
                      </a:r>
                      <a:endParaRPr lang="en-GB" sz="2800" dirty="0"/>
                    </a:p>
                  </a:txBody>
                  <a:tcPr marL="68580" marR="68580" marT="0" marB="0"/>
                </a:tc>
                <a:tc>
                  <a:txBody>
                    <a:bodyPr/>
                    <a:lstStyle/>
                    <a:p>
                      <a:pPr algn="ctr">
                        <a:spcAft>
                          <a:spcPts val="0"/>
                        </a:spcAft>
                      </a:pPr>
                      <a:r>
                        <a:rPr lang="en-GB" sz="2800" dirty="0" smtClean="0"/>
                        <a:t>8</a:t>
                      </a:r>
                      <a:endParaRPr lang="en-GB" sz="2800" dirty="0"/>
                    </a:p>
                  </a:txBody>
                  <a:tcPr marL="68580" marR="68580" marT="0" marB="0"/>
                </a:tc>
                <a:tc>
                  <a:txBody>
                    <a:bodyPr/>
                    <a:lstStyle/>
                    <a:p>
                      <a:pPr algn="ctr">
                        <a:lnSpc>
                          <a:spcPct val="115000"/>
                        </a:lnSpc>
                        <a:spcAft>
                          <a:spcPts val="1000"/>
                        </a:spcAft>
                      </a:pPr>
                      <a:endParaRPr lang="en-GB" sz="2400" dirty="0">
                        <a:latin typeface="Calibri"/>
                        <a:ea typeface="Calibri"/>
                        <a:cs typeface="Times New Roman"/>
                      </a:endParaRPr>
                    </a:p>
                  </a:txBody>
                  <a:tcPr marL="68580" marR="68580" marT="0" marB="0"/>
                </a:tc>
                <a:tc>
                  <a:txBody>
                    <a:bodyPr/>
                    <a:lstStyle/>
                    <a:p>
                      <a:pPr algn="ctr">
                        <a:spcAft>
                          <a:spcPts val="0"/>
                        </a:spcAft>
                      </a:pPr>
                      <a:r>
                        <a:rPr lang="en-GB" sz="2800" dirty="0" smtClean="0">
                          <a:latin typeface="Calibri"/>
                          <a:ea typeface="Calibri"/>
                          <a:cs typeface="Times New Roman"/>
                        </a:rPr>
                        <a:t>16</a:t>
                      </a:r>
                      <a:endParaRPr lang="en-GB" sz="2800" dirty="0">
                        <a:latin typeface="Calibri"/>
                        <a:ea typeface="Calibri"/>
                        <a:cs typeface="Times New Roman"/>
                      </a:endParaRPr>
                    </a:p>
                  </a:txBody>
                  <a:tcPr marL="68580" marR="68580" marT="0" marB="0"/>
                </a:tc>
                <a:tc>
                  <a:txBody>
                    <a:bodyPr/>
                    <a:lstStyle/>
                    <a:p>
                      <a:pPr algn="ctr">
                        <a:spcAft>
                          <a:spcPts val="0"/>
                        </a:spcAft>
                      </a:pPr>
                      <a:r>
                        <a:rPr lang="en-GB" sz="2800" dirty="0" smtClean="0">
                          <a:latin typeface="Calibri"/>
                          <a:ea typeface="Calibri"/>
                          <a:cs typeface="Times New Roman"/>
                        </a:rPr>
                        <a:t>16</a:t>
                      </a:r>
                      <a:endParaRPr lang="en-GB" sz="2800" dirty="0">
                        <a:latin typeface="Calibri"/>
                        <a:ea typeface="Calibri"/>
                        <a:cs typeface="Times New Roman"/>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1470025"/>
          </a:xfrm>
        </p:spPr>
        <p:txBody>
          <a:bodyPr/>
          <a:lstStyle/>
          <a:p>
            <a:r>
              <a:rPr lang="en-GB" dirty="0" smtClean="0"/>
              <a:t>Some Policy Proposals</a:t>
            </a:r>
            <a:endParaRPr lang="en-GB" dirty="0"/>
          </a:p>
        </p:txBody>
      </p:sp>
      <p:sp>
        <p:nvSpPr>
          <p:cNvPr id="3" name="Subtitle 2"/>
          <p:cNvSpPr>
            <a:spLocks noGrp="1"/>
          </p:cNvSpPr>
          <p:nvPr>
            <p:ph type="subTitle" idx="1"/>
          </p:nvPr>
        </p:nvSpPr>
        <p:spPr>
          <a:xfrm>
            <a:off x="0" y="1484784"/>
            <a:ext cx="9144000" cy="5373216"/>
          </a:xfrm>
        </p:spPr>
        <p:txBody>
          <a:bodyPr>
            <a:normAutofit/>
          </a:bodyPr>
          <a:lstStyle/>
          <a:p>
            <a:pPr algn="l">
              <a:buFont typeface="Arial" pitchFamily="34" charset="0"/>
              <a:buChar char="•"/>
            </a:pPr>
            <a:r>
              <a:rPr lang="en-GB" sz="2800" dirty="0" smtClean="0">
                <a:solidFill>
                  <a:schemeClr val="tx1"/>
                </a:solidFill>
              </a:rPr>
              <a:t> A job guarantee for young people – we are far too complacent about the failure of the Youth Contract</a:t>
            </a:r>
          </a:p>
          <a:p>
            <a:pPr algn="l">
              <a:buFont typeface="Arial" pitchFamily="34" charset="0"/>
              <a:buChar char="•"/>
            </a:pPr>
            <a:r>
              <a:rPr lang="en-GB" sz="2800" dirty="0">
                <a:solidFill>
                  <a:schemeClr val="tx1"/>
                </a:solidFill>
              </a:rPr>
              <a:t> </a:t>
            </a:r>
            <a:r>
              <a:rPr lang="en-GB" sz="2800" dirty="0" smtClean="0">
                <a:solidFill>
                  <a:schemeClr val="tx1"/>
                </a:solidFill>
              </a:rPr>
              <a:t>A youth allowance that  promotes work and training</a:t>
            </a:r>
          </a:p>
          <a:p>
            <a:pPr algn="l">
              <a:buFont typeface="Arial" pitchFamily="34" charset="0"/>
              <a:buChar char="•"/>
            </a:pPr>
            <a:r>
              <a:rPr lang="en-GB" sz="2800" dirty="0">
                <a:solidFill>
                  <a:schemeClr val="tx1"/>
                </a:solidFill>
              </a:rPr>
              <a:t> D</a:t>
            </a:r>
            <a:r>
              <a:rPr lang="en-GB" sz="2800" dirty="0" smtClean="0">
                <a:solidFill>
                  <a:schemeClr val="tx1"/>
                </a:solidFill>
              </a:rPr>
              <a:t>elivered by a new youth employment and skills service </a:t>
            </a:r>
          </a:p>
          <a:p>
            <a:pPr algn="l">
              <a:buFont typeface="Arial" pitchFamily="34" charset="0"/>
              <a:buChar char="•"/>
            </a:pPr>
            <a:r>
              <a:rPr lang="en-GB" sz="2800" dirty="0">
                <a:solidFill>
                  <a:schemeClr val="tx1"/>
                </a:solidFill>
              </a:rPr>
              <a:t> </a:t>
            </a:r>
            <a:r>
              <a:rPr lang="en-GB" sz="2800" dirty="0" smtClean="0">
                <a:solidFill>
                  <a:schemeClr val="tx1"/>
                </a:solidFill>
              </a:rPr>
              <a:t>A youth labour market strategy that takes gender segmentation and gender stereotypes seriously</a:t>
            </a:r>
          </a:p>
          <a:p>
            <a:pPr algn="l">
              <a:buFont typeface="Arial" pitchFamily="34" charset="0"/>
              <a:buChar char="•"/>
            </a:pPr>
            <a:r>
              <a:rPr lang="en-GB" sz="2800" dirty="0">
                <a:solidFill>
                  <a:schemeClr val="tx1"/>
                </a:solidFill>
              </a:rPr>
              <a:t> </a:t>
            </a:r>
            <a:r>
              <a:rPr lang="en-GB" sz="2800" dirty="0" smtClean="0">
                <a:solidFill>
                  <a:schemeClr val="tx1"/>
                </a:solidFill>
              </a:rPr>
              <a:t>Young women will benefit from measures usually thought of as being more important for a somewhat older age group</a:t>
            </a:r>
          </a:p>
          <a:p>
            <a:pPr algn="l">
              <a:buFont typeface="Arial" pitchFamily="34" charset="0"/>
              <a:buChar char="•"/>
            </a:pPr>
            <a:r>
              <a:rPr lang="en-GB" sz="2800" dirty="0">
                <a:solidFill>
                  <a:schemeClr val="tx1"/>
                </a:solidFill>
              </a:rPr>
              <a:t> </a:t>
            </a:r>
            <a:r>
              <a:rPr lang="en-GB" sz="2800" dirty="0" smtClean="0">
                <a:solidFill>
                  <a:schemeClr val="tx1"/>
                </a:solidFill>
              </a:rPr>
              <a:t>i.e. childcare  and eldercare for work, education and training</a:t>
            </a:r>
          </a:p>
          <a:p>
            <a:pPr algn="l">
              <a:buFont typeface="Arial" pitchFamily="34" charset="0"/>
              <a:buChar char="•"/>
            </a:pPr>
            <a:r>
              <a:rPr lang="en-GB" sz="2800" dirty="0">
                <a:solidFill>
                  <a:schemeClr val="tx1"/>
                </a:solidFill>
              </a:rPr>
              <a:t> </a:t>
            </a:r>
            <a:r>
              <a:rPr lang="en-GB" sz="2800" dirty="0" smtClean="0">
                <a:solidFill>
                  <a:schemeClr val="tx1"/>
                </a:solidFill>
              </a:rPr>
              <a:t>We still don’t have anything like enough apprenticeship places</a:t>
            </a:r>
          </a:p>
          <a:p>
            <a:pPr algn="l">
              <a:buFont typeface="Arial" pitchFamily="34" charset="0"/>
              <a:buChar char="•"/>
            </a:pPr>
            <a:endParaRPr lang="en-GB"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748</Words>
  <Application>Microsoft Office PowerPoint</Application>
  <PresentationFormat>On-screen Show (4:3)</PresentationFormat>
  <Paragraphs>84</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 Shaky Start  in a Harsh Labour Market </vt:lpstr>
      <vt:lpstr>Slide 2</vt:lpstr>
      <vt:lpstr>Caring and Paid Work</vt:lpstr>
      <vt:lpstr>Some Policy Proposals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ShakyStart  in a Harsh Labour Market </dc:title>
  <dc:creator>Richard Exell</dc:creator>
  <cp:lastModifiedBy>Richard Exell</cp:lastModifiedBy>
  <cp:revision>16</cp:revision>
  <dcterms:created xsi:type="dcterms:W3CDTF">2013-10-23T09:51:29Z</dcterms:created>
  <dcterms:modified xsi:type="dcterms:W3CDTF">2013-10-25T16:59:51Z</dcterms:modified>
</cp:coreProperties>
</file>