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4" r:id="rId3"/>
    <p:sldId id="257" r:id="rId4"/>
    <p:sldId id="263" r:id="rId5"/>
    <p:sldId id="270" r:id="rId6"/>
    <p:sldId id="272" r:id="rId7"/>
    <p:sldId id="268" r:id="rId8"/>
    <p:sldId id="265" r:id="rId9"/>
    <p:sldId id="271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4" autoAdjust="0"/>
    <p:restoredTop sz="94660"/>
  </p:normalViewPr>
  <p:slideViewPr>
    <p:cSldViewPr>
      <p:cViewPr varScale="1">
        <p:scale>
          <a:sx n="75" d="100"/>
          <a:sy n="75" d="100"/>
        </p:scale>
        <p:origin x="-77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71D8-7DD2-4E35-9C02-A2C4DF6A5517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6A8D5-F03B-433B-899B-C0BCF98860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234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6A8D5-F03B-433B-899B-C0BCF98860F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9251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6A8D5-F03B-433B-899B-C0BCF98860F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642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6A8D5-F03B-433B-899B-C0BCF98860F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6984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 Good practice criteria includes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6A8D5-F03B-433B-899B-C0BCF98860F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699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6A8D5-F03B-433B-899B-C0BCF98860F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1824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6A8D5-F03B-433B-899B-C0BCF98860F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9796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6A8D5-F03B-433B-899B-C0BCF98860F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6875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6A8D5-F03B-433B-899B-C0BCF98860F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7783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B51D489-CC06-40ED-A935-7A9540EDB1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CDF391-6A33-4B6A-97C5-4F6B7DDA22F5}" type="datetimeFigureOut">
              <a:rPr lang="en-GB" smtClean="0"/>
              <a:pPr/>
              <a:t>17/11/2014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ULR Conference 2014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5" y="1196752"/>
            <a:ext cx="8164627" cy="523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18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wtuceducation@tuc.org.uk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T: 02920 347010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Contact Wales TUC Cymru for details of how to apply for the Quality Award 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75264"/>
            <a:ext cx="6122246" cy="381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34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Who gets the Quality Award?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76672"/>
            <a:ext cx="7467600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800" dirty="0"/>
              <a:t>The </a:t>
            </a:r>
            <a:r>
              <a:rPr lang="en-GB" sz="3800" dirty="0" smtClean="0"/>
              <a:t>Wales TUC Cymru Quality Award will </a:t>
            </a:r>
            <a:r>
              <a:rPr lang="en-GB" sz="3800" dirty="0"/>
              <a:t>be awarded to providers who demonstrate a core </a:t>
            </a:r>
            <a:r>
              <a:rPr lang="en-GB" sz="3800" b="1" dirty="0"/>
              <a:t>commitment to working with unions</a:t>
            </a:r>
            <a:r>
              <a:rPr lang="en-GB" sz="3800" dirty="0"/>
              <a:t> and can evidence that union learners are considered in the design, development and </a:t>
            </a:r>
            <a:r>
              <a:rPr lang="en-GB" sz="3800" dirty="0" smtClean="0"/>
              <a:t>delivery of learning. </a:t>
            </a:r>
            <a:endParaRPr lang="en-GB" sz="3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060390"/>
            <a:ext cx="1224136" cy="76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36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 holders of the </a:t>
            </a:r>
            <a:b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Quality Award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76672"/>
            <a:ext cx="7467600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/>
              <a:t> </a:t>
            </a:r>
            <a:r>
              <a:rPr lang="en-GB" sz="3600" dirty="0" smtClean="0"/>
              <a:t>            </a:t>
            </a:r>
            <a:r>
              <a:rPr lang="en-GB" sz="3200" b="1" dirty="0" smtClean="0"/>
              <a:t>Coleg Gwent</a:t>
            </a:r>
            <a:r>
              <a:rPr lang="en-GB" sz="3200" dirty="0" smtClean="0"/>
              <a:t> </a:t>
            </a:r>
          </a:p>
          <a:p>
            <a:pPr marL="0" indent="0">
              <a:buNone/>
            </a:pPr>
            <a:r>
              <a:rPr lang="en-GB" sz="3200" dirty="0"/>
              <a:t> </a:t>
            </a:r>
            <a:r>
              <a:rPr lang="en-GB" sz="3200" dirty="0" smtClean="0"/>
              <a:t>               Trade Union Education</a:t>
            </a:r>
          </a:p>
          <a:p>
            <a:pPr marL="0" indent="0">
              <a:buNone/>
            </a:pPr>
            <a:r>
              <a:rPr lang="en-GB" sz="3200" b="1" dirty="0" smtClean="0"/>
              <a:t>                   ADT Ltd</a:t>
            </a:r>
            <a:r>
              <a:rPr lang="en-GB" sz="3200" dirty="0" smtClean="0"/>
              <a:t>     </a:t>
            </a:r>
          </a:p>
          <a:p>
            <a:pPr marL="0" indent="0">
              <a:buNone/>
            </a:pPr>
            <a:r>
              <a:rPr lang="en-GB" sz="3200" dirty="0"/>
              <a:t> </a:t>
            </a:r>
            <a:r>
              <a:rPr lang="en-GB" sz="3200" dirty="0" smtClean="0"/>
              <a:t>                     Essential Skills at Dŵr Cymru</a:t>
            </a:r>
          </a:p>
          <a:p>
            <a:pPr marL="0" indent="0">
              <a:buNone/>
            </a:pPr>
            <a:r>
              <a:rPr lang="en-GB" sz="3600" dirty="0" smtClean="0"/>
              <a:t>                       </a:t>
            </a:r>
            <a:r>
              <a:rPr lang="en-GB" sz="3200" b="1" dirty="0" smtClean="0"/>
              <a:t>Cardiff </a:t>
            </a:r>
            <a:r>
              <a:rPr lang="en-GB" sz="3200" b="1" dirty="0"/>
              <a:t>&amp; Vale </a:t>
            </a:r>
            <a:r>
              <a:rPr lang="en-GB" sz="3200" b="1" dirty="0" smtClean="0"/>
              <a:t>College</a:t>
            </a:r>
            <a:r>
              <a:rPr lang="en-GB" sz="3200" dirty="0" smtClean="0"/>
              <a:t> </a:t>
            </a:r>
          </a:p>
          <a:p>
            <a:pPr marL="0" indent="0">
              <a:buNone/>
            </a:pPr>
            <a:r>
              <a:rPr lang="en-GB" sz="3200" dirty="0"/>
              <a:t> </a:t>
            </a:r>
            <a:r>
              <a:rPr lang="en-GB" sz="3200" dirty="0" smtClean="0"/>
              <a:t>                           Essential Skills </a:t>
            </a:r>
          </a:p>
          <a:p>
            <a:pPr marL="0" indent="0">
              <a:buNone/>
            </a:pPr>
            <a:r>
              <a:rPr lang="en-GB" sz="3600" dirty="0" smtClean="0"/>
              <a:t>                            </a:t>
            </a:r>
            <a:r>
              <a:rPr lang="en-GB" sz="3500" b="1" dirty="0" err="1" smtClean="0"/>
              <a:t>JanRo</a:t>
            </a:r>
            <a:r>
              <a:rPr lang="en-GB" sz="3500" b="1" dirty="0" smtClean="0"/>
              <a:t> Ltd</a:t>
            </a:r>
            <a:endParaRPr lang="en-GB" sz="3500" dirty="0" smtClean="0"/>
          </a:p>
          <a:p>
            <a:pPr marL="0" indent="0">
              <a:buNone/>
            </a:pPr>
            <a:r>
              <a:rPr lang="en-GB" sz="3500" dirty="0"/>
              <a:t> </a:t>
            </a:r>
            <a:r>
              <a:rPr lang="en-GB" sz="3500" dirty="0" smtClean="0"/>
              <a:t>                               Essential Skills</a:t>
            </a:r>
            <a:endParaRPr lang="en-GB" sz="3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35" y="801919"/>
            <a:ext cx="834950" cy="73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15" y="1962745"/>
            <a:ext cx="95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15" y="2996952"/>
            <a:ext cx="1813413" cy="73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18" y="4239500"/>
            <a:ext cx="1710569" cy="5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0574"/>
            <a:ext cx="1584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12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805264"/>
            <a:ext cx="7198568" cy="595536"/>
          </a:xfrm>
        </p:spPr>
        <p:txBody>
          <a:bodyPr/>
          <a:lstStyle/>
          <a:p>
            <a:pPr algn="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providers have to do?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32656"/>
            <a:ext cx="7571184" cy="5256584"/>
          </a:xfrm>
        </p:spPr>
        <p:txBody>
          <a:bodyPr>
            <a:normAutofit/>
          </a:bodyPr>
          <a:lstStyle/>
          <a:p>
            <a:pPr lvl="0"/>
            <a:r>
              <a:rPr lang="en-GB" sz="3200" dirty="0">
                <a:solidFill>
                  <a:srgbClr val="4E5B6F"/>
                </a:solidFill>
              </a:rPr>
              <a:t>Awarded to a programme and/or </a:t>
            </a:r>
            <a:r>
              <a:rPr lang="en-GB" sz="3200" dirty="0" smtClean="0">
                <a:solidFill>
                  <a:srgbClr val="4E5B6F"/>
                </a:solidFill>
              </a:rPr>
              <a:t>course</a:t>
            </a:r>
            <a:endParaRPr lang="en-GB" sz="3200" dirty="0" smtClean="0"/>
          </a:p>
          <a:p>
            <a:r>
              <a:rPr lang="en-GB" sz="3200" dirty="0" smtClean="0"/>
              <a:t>Show continuous </a:t>
            </a:r>
            <a:r>
              <a:rPr lang="en-GB" sz="3200" dirty="0"/>
              <a:t>improvement</a:t>
            </a:r>
          </a:p>
          <a:p>
            <a:r>
              <a:rPr lang="en-GB" sz="3200" dirty="0" smtClean="0"/>
              <a:t>Meet the 16 </a:t>
            </a:r>
            <a:r>
              <a:rPr lang="en-GB" sz="3200" dirty="0"/>
              <a:t>good practice </a:t>
            </a:r>
            <a:r>
              <a:rPr lang="en-GB" sz="3200" dirty="0" smtClean="0"/>
              <a:t>criteria</a:t>
            </a:r>
          </a:p>
          <a:p>
            <a:r>
              <a:rPr lang="en-GB" sz="3200" dirty="0" smtClean="0"/>
              <a:t>Awarded </a:t>
            </a:r>
            <a:r>
              <a:rPr lang="en-GB" sz="3200" dirty="0"/>
              <a:t>for 3 years</a:t>
            </a:r>
          </a:p>
          <a:p>
            <a:r>
              <a:rPr lang="en-GB" sz="3200" dirty="0"/>
              <a:t>Annual </a:t>
            </a:r>
            <a:r>
              <a:rPr lang="en-GB" sz="3200" dirty="0" smtClean="0"/>
              <a:t>reviews</a:t>
            </a:r>
          </a:p>
          <a:p>
            <a:pPr marL="0" indent="0">
              <a:buNone/>
            </a:pPr>
            <a:endParaRPr lang="en-GB" sz="8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GB" sz="3200" b="1" dirty="0" smtClean="0">
                <a:ea typeface="Times New Roman"/>
              </a:rPr>
              <a:t>“</a:t>
            </a:r>
            <a:r>
              <a:rPr lang="en-GB" sz="3200" b="1" dirty="0">
                <a:ea typeface="Times New Roman"/>
              </a:rPr>
              <a:t>The Quality Award will help direct ULRs and other TU Reps to providers that are working successfully and flexibly with trade unions.”</a:t>
            </a:r>
            <a:endParaRPr lang="en-GB" sz="3200" b="1" dirty="0">
              <a:latin typeface="Times New Roman"/>
              <a:ea typeface="Times New Roman"/>
            </a:endParaRP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70575"/>
            <a:ext cx="144016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84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does the evidence 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come from?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20688"/>
            <a:ext cx="7467600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Evidence is gathered from, </a:t>
            </a:r>
          </a:p>
          <a:p>
            <a:r>
              <a:rPr lang="en-GB" sz="3600" dirty="0" smtClean="0"/>
              <a:t>the provider, tutors and TU learners </a:t>
            </a:r>
          </a:p>
          <a:p>
            <a:r>
              <a:rPr lang="en-GB" sz="3600" dirty="0" smtClean="0"/>
              <a:t>TU reps, officers and Wulf project managers</a:t>
            </a:r>
          </a:p>
          <a:p>
            <a:r>
              <a:rPr lang="en-GB" sz="3600" dirty="0" smtClean="0"/>
              <a:t>Evidence from </a:t>
            </a:r>
            <a:r>
              <a:rPr lang="en-GB" sz="3600" dirty="0" err="1" smtClean="0"/>
              <a:t>Estyn</a:t>
            </a:r>
            <a:r>
              <a:rPr lang="en-GB" sz="3600" dirty="0" smtClean="0"/>
              <a:t>, professional bodies and other quality standards 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0575"/>
            <a:ext cx="1584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01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i="1" dirty="0" err="1" smtClean="0"/>
              <a:t>Tra</a:t>
            </a:r>
            <a:endParaRPr lang="en-GB" sz="3200" i="1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5660105" cy="949569"/>
          </a:xfrm>
        </p:spPr>
        <p:txBody>
          <a:bodyPr>
            <a:normAutofit fontScale="92500"/>
          </a:bodyPr>
          <a:lstStyle/>
          <a:p>
            <a:r>
              <a:rPr lang="en-GB" sz="3200" dirty="0" smtClean="0"/>
              <a:t>Trade Union Education Programme </a:t>
            </a:r>
            <a:endParaRPr lang="en-GB" dirty="0" smtClean="0"/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2879725" cy="1577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1584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73016"/>
            <a:ext cx="4687310" cy="20921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0498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340768"/>
            <a:ext cx="3892823" cy="24865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573016"/>
            <a:ext cx="2403666" cy="30087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8955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57192"/>
            <a:ext cx="7239000" cy="1318456"/>
          </a:xfrm>
        </p:spPr>
        <p:txBody>
          <a:bodyPr/>
          <a:lstStyle/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“PDC develop leadership programmes that are innovative, practical, engaging and stretching.”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76672"/>
            <a:ext cx="7467600" cy="478112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3200" b="1" dirty="0" smtClean="0"/>
              <a:t>Leading Change Programme</a:t>
            </a:r>
          </a:p>
          <a:p>
            <a:r>
              <a:rPr lang="en-GB" sz="3200" dirty="0" smtClean="0"/>
              <a:t>Words from recent delegates:</a:t>
            </a:r>
            <a:endParaRPr lang="en-GB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72786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259632" y="2708920"/>
            <a:ext cx="2016224" cy="1116124"/>
          </a:xfrm>
          <a:prstGeom prst="wedgeRectCallout">
            <a:avLst>
              <a:gd name="adj1" fmla="val 112503"/>
              <a:gd name="adj2" fmla="val -56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Inspiring!</a:t>
            </a:r>
            <a:endParaRPr lang="en-GB" sz="3600" dirty="0"/>
          </a:p>
        </p:txBody>
      </p:sp>
      <p:sp>
        <p:nvSpPr>
          <p:cNvPr id="5" name="Cloud Callout 4"/>
          <p:cNvSpPr/>
          <p:nvPr/>
        </p:nvSpPr>
        <p:spPr>
          <a:xfrm>
            <a:off x="5796138" y="2852936"/>
            <a:ext cx="2958206" cy="1638182"/>
          </a:xfrm>
          <a:prstGeom prst="cloudCallout">
            <a:avLst>
              <a:gd name="adj1" fmla="val -16228"/>
              <a:gd name="adj2" fmla="val -69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Reflective</a:t>
            </a:r>
            <a:endParaRPr lang="en-GB" sz="3200" dirty="0"/>
          </a:p>
        </p:txBody>
      </p:sp>
      <p:sp>
        <p:nvSpPr>
          <p:cNvPr id="8" name="Oval Callout 7"/>
          <p:cNvSpPr/>
          <p:nvPr/>
        </p:nvSpPr>
        <p:spPr>
          <a:xfrm>
            <a:off x="4236720" y="3933056"/>
            <a:ext cx="2592288" cy="1224136"/>
          </a:xfrm>
          <a:prstGeom prst="wedgeEllipseCallout">
            <a:avLst>
              <a:gd name="adj1" fmla="val 25614"/>
              <a:gd name="adj2" fmla="val -161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Brilliant!</a:t>
            </a:r>
            <a:endParaRPr lang="en-GB" sz="3600" dirty="0"/>
          </a:p>
        </p:txBody>
      </p:sp>
      <p:sp>
        <p:nvSpPr>
          <p:cNvPr id="9" name="Oval Callout 8"/>
          <p:cNvSpPr/>
          <p:nvPr/>
        </p:nvSpPr>
        <p:spPr>
          <a:xfrm>
            <a:off x="1475656" y="3672027"/>
            <a:ext cx="2736304" cy="1341149"/>
          </a:xfrm>
          <a:prstGeom prst="wedgeEllipseCallout">
            <a:avLst>
              <a:gd name="adj1" fmla="val 76123"/>
              <a:gd name="adj2" fmla="val -126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Creative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122696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45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4941168"/>
            <a:ext cx="2878088" cy="1459632"/>
          </a:xfrm>
        </p:spPr>
        <p:txBody>
          <a:bodyPr/>
          <a:lstStyle/>
          <a:p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8184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800" b="1" dirty="0" smtClean="0"/>
              <a:t>Workplace Learning</a:t>
            </a:r>
          </a:p>
          <a:p>
            <a:pPr marL="0" indent="0">
              <a:buNone/>
            </a:pPr>
            <a:r>
              <a:rPr lang="en-GB" sz="3300" dirty="0" smtClean="0"/>
              <a:t>Nurses </a:t>
            </a:r>
            <a:r>
              <a:rPr lang="en-GB" sz="3300" dirty="0"/>
              <a:t>from around Wales came </a:t>
            </a:r>
            <a:endParaRPr lang="en-GB" sz="3300" dirty="0" smtClean="0"/>
          </a:p>
          <a:p>
            <a:pPr marL="0" indent="0">
              <a:buNone/>
            </a:pPr>
            <a:r>
              <a:rPr lang="en-GB" sz="3300" dirty="0" smtClean="0"/>
              <a:t>together for </a:t>
            </a:r>
            <a:r>
              <a:rPr lang="en-GB" sz="3300" dirty="0"/>
              <a:t>an intensive </a:t>
            </a:r>
            <a:r>
              <a:rPr lang="en-GB" sz="3300" dirty="0" smtClean="0"/>
              <a:t>weekend of</a:t>
            </a:r>
          </a:p>
          <a:p>
            <a:pPr marL="0" indent="0">
              <a:buNone/>
            </a:pPr>
            <a:r>
              <a:rPr lang="en-GB" sz="3300" dirty="0"/>
              <a:t>W</a:t>
            </a:r>
            <a:r>
              <a:rPr lang="en-GB" sz="3300" dirty="0" smtClean="0"/>
              <a:t>elsh </a:t>
            </a:r>
            <a:r>
              <a:rPr lang="en-GB" sz="3300" dirty="0"/>
              <a:t>and </a:t>
            </a:r>
            <a:r>
              <a:rPr lang="en-GB" sz="3300" dirty="0" smtClean="0"/>
              <a:t>culture</a:t>
            </a:r>
            <a:r>
              <a:rPr lang="en-GB" sz="3300" dirty="0"/>
              <a:t> </a:t>
            </a:r>
            <a:r>
              <a:rPr lang="en-GB" sz="3300" dirty="0" smtClean="0"/>
              <a:t>enjoyed </a:t>
            </a:r>
            <a:r>
              <a:rPr lang="en-GB" sz="3300" dirty="0"/>
              <a:t>it so </a:t>
            </a:r>
            <a:r>
              <a:rPr lang="en-GB" sz="3300" dirty="0" smtClean="0"/>
              <a:t>much</a:t>
            </a:r>
          </a:p>
          <a:p>
            <a:pPr marL="0" indent="0">
              <a:buNone/>
            </a:pPr>
            <a:r>
              <a:rPr lang="en-GB" sz="3300" dirty="0" smtClean="0"/>
              <a:t> they didn’t </a:t>
            </a:r>
            <a:r>
              <a:rPr lang="en-GB" sz="3300" dirty="0"/>
              <a:t>want to go home</a:t>
            </a:r>
            <a:r>
              <a:rPr lang="en-GB" sz="3300" dirty="0" smtClean="0"/>
              <a:t>!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3300" dirty="0"/>
              <a:t>Valerie Bailey RCN Wales, </a:t>
            </a:r>
            <a:r>
              <a:rPr lang="en-GB" sz="3300" dirty="0" smtClean="0"/>
              <a:t>explained</a:t>
            </a:r>
            <a:r>
              <a:rPr lang="en-GB" sz="3300" dirty="0"/>
              <a:t>, “RCN Wales worked in collaboration with WEA Cymru </a:t>
            </a:r>
            <a:endParaRPr lang="en-GB" sz="3300" dirty="0" smtClean="0"/>
          </a:p>
          <a:p>
            <a:pPr marL="0" indent="0">
              <a:buNone/>
            </a:pPr>
            <a:r>
              <a:rPr lang="en-GB" sz="3300" dirty="0" smtClean="0"/>
              <a:t>to </a:t>
            </a:r>
            <a:r>
              <a:rPr lang="en-GB" sz="3300" dirty="0"/>
              <a:t>provide a bespoke Welsh Cultural </a:t>
            </a:r>
            <a:endParaRPr lang="en-GB" sz="3300" dirty="0" smtClean="0"/>
          </a:p>
          <a:p>
            <a:pPr marL="0" indent="0">
              <a:buNone/>
            </a:pPr>
            <a:r>
              <a:rPr lang="en-GB" sz="3300" dirty="0" smtClean="0"/>
              <a:t>weekend </a:t>
            </a:r>
            <a:r>
              <a:rPr lang="en-GB" sz="3300" dirty="0"/>
              <a:t>for nurses and </a:t>
            </a:r>
            <a:endParaRPr lang="en-GB" sz="3300" dirty="0" smtClean="0"/>
          </a:p>
          <a:p>
            <a:pPr marL="0" indent="0">
              <a:buNone/>
            </a:pPr>
            <a:r>
              <a:rPr lang="en-GB" sz="3300" dirty="0" smtClean="0"/>
              <a:t>health </a:t>
            </a:r>
            <a:r>
              <a:rPr lang="en-GB" sz="3300" dirty="0"/>
              <a:t>care </a:t>
            </a:r>
            <a:r>
              <a:rPr lang="en-GB" sz="3300" dirty="0" smtClean="0"/>
              <a:t>staff.”</a:t>
            </a:r>
          </a:p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37" y="794441"/>
            <a:ext cx="1962644" cy="19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18407"/>
            <a:ext cx="2664297" cy="182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9" y="5824855"/>
            <a:ext cx="1584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28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Who are the assessors?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6152" y="2869736"/>
            <a:ext cx="3730752" cy="2592288"/>
          </a:xfrm>
        </p:spPr>
        <p:txBody>
          <a:bodyPr>
            <a:normAutofit fontScale="32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1100" dirty="0" smtClean="0">
                <a:latin typeface="Arial" panose="020B0604020202020204" pitchFamily="34" charset="0"/>
                <a:cs typeface="Arial" panose="020B0604020202020204" pitchFamily="34" charset="0"/>
              </a:rPr>
              <a:t>Bernice Waugh</a:t>
            </a:r>
          </a:p>
          <a:p>
            <a:r>
              <a:rPr lang="en-GB" sz="11100" dirty="0" smtClean="0">
                <a:latin typeface="Arial" panose="020B0604020202020204" pitchFamily="34" charset="0"/>
                <a:cs typeface="Arial" panose="020B0604020202020204" pitchFamily="34" charset="0"/>
              </a:rPr>
              <a:t>Linsey Imms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4048" y="2996952"/>
            <a:ext cx="3730752" cy="2228880"/>
          </a:xfrm>
        </p:spPr>
        <p:txBody>
          <a:bodyPr>
            <a:normAutofit fontScale="32500" lnSpcReduction="20000"/>
          </a:bodyPr>
          <a:lstStyle/>
          <a:p>
            <a:pPr lvl="0"/>
            <a:endParaRPr lang="en-GB" sz="3200" dirty="0" smtClean="0">
              <a:solidFill>
                <a:srgbClr val="4E5B6F"/>
              </a:solidFill>
            </a:endParaRPr>
          </a:p>
          <a:p>
            <a:pPr lvl="0"/>
            <a:endParaRPr lang="en-GB" sz="3200" dirty="0">
              <a:solidFill>
                <a:srgbClr val="4E5B6F"/>
              </a:solidFill>
            </a:endParaRPr>
          </a:p>
          <a:p>
            <a:pPr lvl="0"/>
            <a:endParaRPr lang="en-GB" sz="3200" dirty="0" smtClean="0">
              <a:solidFill>
                <a:srgbClr val="4E5B6F"/>
              </a:solidFill>
            </a:endParaRPr>
          </a:p>
          <a:p>
            <a:pPr lvl="0"/>
            <a:r>
              <a:rPr lang="en-GB" sz="11100" dirty="0" smtClean="0">
                <a:solidFill>
                  <a:srgbClr val="4E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en-GB" sz="11100" dirty="0">
                <a:solidFill>
                  <a:srgbClr val="4E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</a:p>
          <a:p>
            <a:pPr lvl="0"/>
            <a:r>
              <a:rPr lang="en-GB" sz="11100" dirty="0">
                <a:solidFill>
                  <a:srgbClr val="4E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Rees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9222" name="Picture 6" descr="C:\Users\WaughB\AppData\Local\Microsoft\Windows\Temporary Internet Files\Content.IE5\AWIHHZ3D\MP90038756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6192"/>
            <a:ext cx="4360935" cy="311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9615"/>
            <a:ext cx="15795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059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380</TotalTime>
  <Words>306</Words>
  <Application>Microsoft Office PowerPoint</Application>
  <PresentationFormat>On-screen Show (4:3)</PresentationFormat>
  <Paragraphs>77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Thermal</vt:lpstr>
      <vt:lpstr>Slide 1</vt:lpstr>
      <vt:lpstr>Who gets the Quality Award? </vt:lpstr>
      <vt:lpstr>Current holders of the  Quality Award</vt:lpstr>
      <vt:lpstr>What do providers have to do?</vt:lpstr>
      <vt:lpstr>Where does the evidence  come from?</vt:lpstr>
      <vt:lpstr>Tra</vt:lpstr>
      <vt:lpstr>“PDC develop leadership programmes that are innovative, practical, engaging and stretching.” </vt:lpstr>
      <vt:lpstr>Slide 8</vt:lpstr>
      <vt:lpstr>Who are the assessors?</vt:lpstr>
      <vt:lpstr> wtuceducation@tuc.org.uk T: 02920 347010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WaughB</dc:creator>
  <cp:lastModifiedBy>ReesJ</cp:lastModifiedBy>
  <cp:revision>40</cp:revision>
  <dcterms:created xsi:type="dcterms:W3CDTF">2014-11-11T16:16:57Z</dcterms:created>
  <dcterms:modified xsi:type="dcterms:W3CDTF">2014-11-17T16:12:57Z</dcterms:modified>
</cp:coreProperties>
</file>