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0"/>
  </p:notesMasterIdLst>
  <p:sldIdLst>
    <p:sldId id="258" r:id="rId3"/>
    <p:sldId id="282" r:id="rId4"/>
    <p:sldId id="283" r:id="rId5"/>
    <p:sldId id="284" r:id="rId6"/>
    <p:sldId id="285" r:id="rId7"/>
    <p:sldId id="28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cument Info" id="{7E510BD0-5077-4D9E-95C9-7D4CF2868666}">
          <p14:sldIdLst/>
        </p14:section>
        <p14:section name="Presentation" id="{D08C9131-02FC-4B20-96BD-D6B16FD28B02}">
          <p14:sldIdLst>
            <p14:sldId id="258"/>
            <p14:sldId id="282"/>
            <p14:sldId id="283"/>
            <p14:sldId id="284"/>
            <p14:sldId id="285"/>
            <p14:sldId id="28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EBA"/>
    <a:srgbClr val="E36E22"/>
    <a:srgbClr val="9A3B7D"/>
    <a:srgbClr val="395C72"/>
    <a:srgbClr val="FFFFFF"/>
    <a:srgbClr val="09354E"/>
    <a:srgbClr val="CF3667"/>
    <a:srgbClr val="24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1" autoAdjust="0"/>
    <p:restoredTop sz="86407" autoAdjust="0"/>
  </p:normalViewPr>
  <p:slideViewPr>
    <p:cSldViewPr snapToGrid="0">
      <p:cViewPr varScale="1">
        <p:scale>
          <a:sx n="37" d="100"/>
          <a:sy n="37" d="100"/>
        </p:scale>
        <p:origin x="78" y="3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966C-C933-46B2-9FCD-CE505D109BE8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3D7A6-6C74-47C1-987C-4824996E3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3D7A6-6C74-47C1-987C-4824996E30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7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3D7A6-6C74-47C1-987C-4824996E30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5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3D7A6-6C74-47C1-987C-4824996E30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3D7A6-6C74-47C1-987C-4824996E30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80D2-DE86-4E8A-861A-0620C4854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33817"/>
            <a:ext cx="9144000" cy="376146"/>
          </a:xfrm>
        </p:spPr>
        <p:txBody>
          <a:bodyPr anchor="b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A5F66-B2BF-419C-8D12-593557C42B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29525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Slide Sub Title or Date</a:t>
            </a:r>
          </a:p>
        </p:txBody>
      </p:sp>
      <p:pic>
        <p:nvPicPr>
          <p:cNvPr id="7" name="Picture 6" descr="Microlink - people focused solutions">
            <a:extLst>
              <a:ext uri="{FF2B5EF4-FFF2-40B4-BE49-F238E27FC236}">
                <a16:creationId xmlns:a16="http://schemas.microsoft.com/office/drawing/2014/main" id="{D501FC59-811C-43F4-90E8-BAA8AD30A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969" y="4200649"/>
            <a:ext cx="2906061" cy="11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2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Classification and Version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40CC08-F608-47A0-B6F7-AAC3A5D569EB}"/>
              </a:ext>
            </a:extLst>
          </p:cNvPr>
          <p:cNvSpPr txBox="1">
            <a:spLocks/>
          </p:cNvSpPr>
          <p:nvPr userDrawn="1"/>
        </p:nvSpPr>
        <p:spPr>
          <a:xfrm>
            <a:off x="896112" y="1555694"/>
            <a:ext cx="10528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page does not make up part of the presentation content and is used to identify the documents classification inline with the ISMS Information Classification &amp; handling policy.</a:t>
            </a:r>
          </a:p>
          <a:p>
            <a:pPr lvl="0" algn="l"/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should be kept and not deleted and the below should be removed as required. This slide can be updated from the View Tab -&gt;  Slide Master, Under the Master Views section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6EF50-2AB9-4ABD-9790-D0E236B41461}"/>
              </a:ext>
            </a:extLst>
          </p:cNvPr>
          <p:cNvSpPr txBox="1"/>
          <p:nvPr userDrawn="1"/>
        </p:nvSpPr>
        <p:spPr>
          <a:xfrm>
            <a:off x="896112" y="909363"/>
            <a:ext cx="1039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Lato" panose="020F0502020204030203" pitchFamily="34" charset="0"/>
              </a:rPr>
              <a:t>Document Classification and versioning</a:t>
            </a:r>
            <a:endParaRPr lang="en-GB" sz="3600" b="1" dirty="0">
              <a:solidFill>
                <a:schemeClr val="accent2"/>
              </a:solidFill>
              <a:latin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ECD3D-D30D-4E3D-92CF-4DB20CE2E018}"/>
              </a:ext>
            </a:extLst>
          </p:cNvPr>
          <p:cNvSpPr txBox="1"/>
          <p:nvPr userDrawn="1"/>
        </p:nvSpPr>
        <p:spPr>
          <a:xfrm>
            <a:off x="983994" y="2322332"/>
            <a:ext cx="104404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solidFill>
                  <a:schemeClr val="accent3"/>
                </a:solidFill>
                <a:latin typeface="Lato" panose="020F0502020204030203" pitchFamily="34" charset="0"/>
              </a:rPr>
              <a:t>[</a:t>
            </a:r>
            <a:r>
              <a:rPr lang="en-US" sz="11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THIS LINE AND  WHAT DOES NOT APPLY BELOW]</a:t>
            </a:r>
            <a:br>
              <a:rPr lang="en-US" sz="11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presentation has been classified suitable for </a:t>
            </a:r>
            <a:r>
              <a:rPr lang="en-US" sz="11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(Grade 0) </a:t>
            </a: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use, inline with Microlink PC’s “</a:t>
            </a:r>
            <a:r>
              <a:rPr lang="en-GB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ISMS Information Classification &amp; Handling” Policy</a:t>
            </a: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presentation has been classified suitable for </a:t>
            </a:r>
            <a:r>
              <a:rPr lang="en-US" sz="11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 (Grade 1) </a:t>
            </a: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only, inline with Microlink PC’s “</a:t>
            </a:r>
            <a:r>
              <a:rPr lang="en-GB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ISMS Information Classification &amp; Handling” Policy</a:t>
            </a: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presentation has been classified suitable for </a:t>
            </a:r>
            <a:r>
              <a:rPr lang="en-US" sz="11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 (Grade 2) </a:t>
            </a: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only, inline with Microlink PC’s “</a:t>
            </a:r>
            <a:r>
              <a:rPr lang="en-GB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ISMS Information Classification &amp; Handling” Policy</a:t>
            </a: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presentation has been classified suitable for </a:t>
            </a:r>
            <a:r>
              <a:rPr lang="en-US" sz="11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Confidential (Grade 3) </a:t>
            </a:r>
            <a:r>
              <a:rPr lang="en-US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only, inline with Microlink PC’s “</a:t>
            </a:r>
            <a:r>
              <a:rPr lang="en-GB" sz="1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ISMS Information Classification &amp; Handling” Policy.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A69ABA-C1FB-4BF0-8D27-53CE4351F1B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97781196"/>
              </p:ext>
            </p:extLst>
          </p:nvPr>
        </p:nvGraphicFramePr>
        <p:xfrm>
          <a:off x="983994" y="3429000"/>
          <a:ext cx="10440417" cy="2987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1640">
                  <a:extLst>
                    <a:ext uri="{9D8B030D-6E8A-4147-A177-3AD203B41FA5}">
                      <a16:colId xmlns:a16="http://schemas.microsoft.com/office/drawing/2014/main" val="525140280"/>
                    </a:ext>
                  </a:extLst>
                </a:gridCol>
                <a:gridCol w="6663231">
                  <a:extLst>
                    <a:ext uri="{9D8B030D-6E8A-4147-A177-3AD203B41FA5}">
                      <a16:colId xmlns:a16="http://schemas.microsoft.com/office/drawing/2014/main" val="1140582473"/>
                    </a:ext>
                  </a:extLst>
                </a:gridCol>
                <a:gridCol w="1267958">
                  <a:extLst>
                    <a:ext uri="{9D8B030D-6E8A-4147-A177-3AD203B41FA5}">
                      <a16:colId xmlns:a16="http://schemas.microsoft.com/office/drawing/2014/main" val="3547024382"/>
                    </a:ext>
                  </a:extLst>
                </a:gridCol>
                <a:gridCol w="1717588">
                  <a:extLst>
                    <a:ext uri="{9D8B030D-6E8A-4147-A177-3AD203B41FA5}">
                      <a16:colId xmlns:a16="http://schemas.microsoft.com/office/drawing/2014/main" val="3319565300"/>
                    </a:ext>
                  </a:extLst>
                </a:gridCol>
              </a:tblGrid>
              <a:tr h="286903">
                <a:tc>
                  <a:txBody>
                    <a:bodyPr/>
                    <a:lstStyle/>
                    <a:p>
                      <a:r>
                        <a:rPr lang="en-GB" sz="1400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Modified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Date of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78755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Initial 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41584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27410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66488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919742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831651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014221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655908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35878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59316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32973"/>
                  </a:ext>
                </a:extLst>
              </a:tr>
              <a:tr h="2295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23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94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Gui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BCEF81-D6B0-4310-8B41-110AE5F723FC}"/>
              </a:ext>
            </a:extLst>
          </p:cNvPr>
          <p:cNvSpPr txBox="1"/>
          <p:nvPr userDrawn="1"/>
        </p:nvSpPr>
        <p:spPr>
          <a:xfrm>
            <a:off x="7491791" y="210497"/>
            <a:ext cx="4533315" cy="1323439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</a:rPr>
              <a:t>This slide sets to outline branding guidelines within this document and can be removed from the main slide deck once you have familiarised yourself.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A32C0-DA85-4D0A-855C-31550A34984C}"/>
              </a:ext>
            </a:extLst>
          </p:cNvPr>
          <p:cNvSpPr txBox="1"/>
          <p:nvPr userDrawn="1"/>
        </p:nvSpPr>
        <p:spPr>
          <a:xfrm>
            <a:off x="166893" y="1273226"/>
            <a:ext cx="2234321" cy="1452771"/>
          </a:xfrm>
          <a:prstGeom prst="roundRect">
            <a:avLst>
              <a:gd name="adj" fmla="val 2629"/>
            </a:avLst>
          </a:prstGeom>
          <a:solidFill>
            <a:srgbClr val="CF366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0" dirty="0"/>
              <a:t>All</a:t>
            </a:r>
            <a:r>
              <a:rPr lang="en-GB" sz="1400" b="1" dirty="0"/>
              <a:t> Titles </a:t>
            </a:r>
            <a:r>
              <a:rPr lang="en-GB" sz="1400" b="0" dirty="0"/>
              <a:t>must</a:t>
            </a:r>
            <a:r>
              <a:rPr lang="en-GB" sz="1400" b="1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Be in UPPERCASE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Aerial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Bold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Centred Horizontally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Center Vertically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Line spacing “1.0”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White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D05E8C-55DA-4452-80FC-0F807D2CC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6" t="1730" r="990" b="1404"/>
          <a:stretch/>
        </p:blipFill>
        <p:spPr>
          <a:xfrm>
            <a:off x="7491791" y="3519341"/>
            <a:ext cx="3787140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C617C9-95E8-4EA3-9EAD-0B357EFF8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b="2041"/>
          <a:stretch/>
        </p:blipFill>
        <p:spPr>
          <a:xfrm>
            <a:off x="2814251" y="1495815"/>
            <a:ext cx="2919249" cy="161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FED6C5-8E67-485B-92BD-DAD3DCAAFDA2}"/>
              </a:ext>
            </a:extLst>
          </p:cNvPr>
          <p:cNvCxnSpPr>
            <a:cxnSpLocks/>
            <a:stCxn id="6" idx="3"/>
          </p:cNvCxnSpPr>
          <p:nvPr userDrawn="1"/>
        </p:nvCxnSpPr>
        <p:spPr>
          <a:xfrm flipV="1">
            <a:off x="2401214" y="1607009"/>
            <a:ext cx="413037" cy="392603"/>
          </a:xfrm>
          <a:prstGeom prst="straightConnector1">
            <a:avLst/>
          </a:prstGeom>
          <a:ln w="28575">
            <a:solidFill>
              <a:srgbClr val="CF3667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9B28989-54D8-4B67-9B1D-FE0DD3482CA1}"/>
              </a:ext>
            </a:extLst>
          </p:cNvPr>
          <p:cNvSpPr txBox="1"/>
          <p:nvPr userDrawn="1"/>
        </p:nvSpPr>
        <p:spPr>
          <a:xfrm>
            <a:off x="186872" y="2809143"/>
            <a:ext cx="2234321" cy="698063"/>
          </a:xfrm>
          <a:prstGeom prst="roundRect">
            <a:avLst/>
          </a:prstGeom>
          <a:solidFill>
            <a:srgbClr val="395C72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/>
              <a:t>Company Logo </a:t>
            </a:r>
            <a:r>
              <a:rPr lang="en-GB" sz="1400" dirty="0"/>
              <a:t>Must: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dirty="0"/>
              <a:t>Remain in the location in the Slide Layout templates.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5C2FBD-0042-4D5E-8845-E094C098E313}"/>
              </a:ext>
            </a:extLst>
          </p:cNvPr>
          <p:cNvCxnSpPr>
            <a:cxnSpLocks/>
          </p:cNvCxnSpPr>
          <p:nvPr userDrawn="1"/>
        </p:nvCxnSpPr>
        <p:spPr>
          <a:xfrm flipV="1">
            <a:off x="2421193" y="2021682"/>
            <a:ext cx="551791" cy="1234152"/>
          </a:xfrm>
          <a:prstGeom prst="straightConnector1">
            <a:avLst/>
          </a:prstGeom>
          <a:ln w="28575">
            <a:solidFill>
              <a:srgbClr val="395C7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D77CC7-9393-4DCA-90F4-C6C448C18E7F}"/>
              </a:ext>
            </a:extLst>
          </p:cNvPr>
          <p:cNvSpPr txBox="1"/>
          <p:nvPr userDrawn="1"/>
        </p:nvSpPr>
        <p:spPr>
          <a:xfrm>
            <a:off x="1990549" y="3933058"/>
            <a:ext cx="2443226" cy="519291"/>
          </a:xfrm>
          <a:prstGeom prst="roundRect">
            <a:avLst/>
          </a:prstGeom>
          <a:solidFill>
            <a:srgbClr val="249FA7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/>
              <a:t>Titles Bars </a:t>
            </a:r>
            <a:r>
              <a:rPr lang="en-GB" sz="1400" b="0" dirty="0"/>
              <a:t>must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b="0" dirty="0"/>
              <a:t>Be one of the following </a:t>
            </a:r>
            <a:r>
              <a:rPr lang="en-GB" sz="1050" dirty="0"/>
              <a:t>Colours: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70CD98C-A341-4B6F-929D-BFF5F36ECBA9}"/>
              </a:ext>
            </a:extLst>
          </p:cNvPr>
          <p:cNvGrpSpPr/>
          <p:nvPr userDrawn="1"/>
        </p:nvGrpSpPr>
        <p:grpSpPr>
          <a:xfrm>
            <a:off x="521999" y="4531345"/>
            <a:ext cx="5838632" cy="2106857"/>
            <a:chOff x="166893" y="4003001"/>
            <a:chExt cx="5838632" cy="2106857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9D66D0A-600D-44F2-84AE-0BFDBBC8FE10}"/>
                </a:ext>
              </a:extLst>
            </p:cNvPr>
            <p:cNvGrpSpPr/>
            <p:nvPr userDrawn="1"/>
          </p:nvGrpSpPr>
          <p:grpSpPr>
            <a:xfrm>
              <a:off x="1928923" y="4368448"/>
              <a:ext cx="407644" cy="1440553"/>
              <a:chOff x="947934" y="3919179"/>
              <a:chExt cx="407644" cy="1440553"/>
            </a:xfrm>
          </p:grpSpPr>
          <p:sp>
            <p:nvSpPr>
              <p:cNvPr id="31" name="Title 16">
                <a:extLst>
                  <a:ext uri="{FF2B5EF4-FFF2-40B4-BE49-F238E27FC236}">
                    <a16:creationId xmlns:a16="http://schemas.microsoft.com/office/drawing/2014/main" id="{E2C77D0F-B681-4F78-9F9B-0083FF547B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47934" y="3919179"/>
                <a:ext cx="407644" cy="170087"/>
              </a:xfrm>
              <a:prstGeom prst="rect">
                <a:avLst/>
              </a:prstGeom>
              <a:solidFill>
                <a:srgbClr val="395C72"/>
              </a:solidFill>
              <a:ln>
                <a:noFill/>
                <a:prstDash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accent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GB" sz="1600" b="1" spc="300" dirty="0">
                  <a:solidFill>
                    <a:schemeClr val="bg1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2" name="Title 16">
                <a:extLst>
                  <a:ext uri="{FF2B5EF4-FFF2-40B4-BE49-F238E27FC236}">
                    <a16:creationId xmlns:a16="http://schemas.microsoft.com/office/drawing/2014/main" id="{49CFE826-A6CF-4872-87C2-57BB608A4B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47934" y="4177783"/>
                <a:ext cx="407644" cy="170087"/>
              </a:xfrm>
              <a:prstGeom prst="rect">
                <a:avLst/>
              </a:prstGeom>
              <a:solidFill>
                <a:srgbClr val="CF3667"/>
              </a:solidFill>
              <a:ln>
                <a:noFill/>
                <a:prstDash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accent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GB" sz="1600" b="1" spc="300" dirty="0">
                  <a:solidFill>
                    <a:schemeClr val="bg1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3" name="Title 16">
                <a:extLst>
                  <a:ext uri="{FF2B5EF4-FFF2-40B4-BE49-F238E27FC236}">
                    <a16:creationId xmlns:a16="http://schemas.microsoft.com/office/drawing/2014/main" id="{F7FD5295-2F0B-4FEE-8248-C7ADDD6846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47934" y="4436386"/>
                <a:ext cx="407644" cy="170087"/>
              </a:xfrm>
              <a:prstGeom prst="rect">
                <a:avLst/>
              </a:prstGeom>
              <a:solidFill>
                <a:srgbClr val="249FA7"/>
              </a:solidFill>
              <a:ln>
                <a:noFill/>
                <a:prstDash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accent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GB" sz="1600" b="1" spc="300" dirty="0">
                  <a:solidFill>
                    <a:schemeClr val="bg1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4" name="Title 16">
                <a:extLst>
                  <a:ext uri="{FF2B5EF4-FFF2-40B4-BE49-F238E27FC236}">
                    <a16:creationId xmlns:a16="http://schemas.microsoft.com/office/drawing/2014/main" id="{3CECC956-79E0-45F1-9F94-32C16F7AB7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47934" y="4694989"/>
                <a:ext cx="407644" cy="170087"/>
              </a:xfrm>
              <a:prstGeom prst="rect">
                <a:avLst/>
              </a:prstGeom>
              <a:solidFill>
                <a:srgbClr val="9A3B7D"/>
              </a:solidFill>
              <a:ln>
                <a:noFill/>
                <a:prstDash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accent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GB" sz="1600" b="1" spc="300" dirty="0">
                  <a:solidFill>
                    <a:schemeClr val="bg1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5" name="Title 16">
                <a:extLst>
                  <a:ext uri="{FF2B5EF4-FFF2-40B4-BE49-F238E27FC236}">
                    <a16:creationId xmlns:a16="http://schemas.microsoft.com/office/drawing/2014/main" id="{51B16734-E109-456B-A069-E7E6DFE6B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47934" y="4942317"/>
                <a:ext cx="407644" cy="170087"/>
              </a:xfrm>
              <a:prstGeom prst="rect">
                <a:avLst/>
              </a:prstGeom>
              <a:solidFill>
                <a:srgbClr val="297EBA"/>
              </a:solidFill>
              <a:ln>
                <a:noFill/>
                <a:prstDash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accent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GB" sz="1600" b="1" spc="300" dirty="0">
                  <a:solidFill>
                    <a:schemeClr val="bg1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6" name="Title 16">
                <a:extLst>
                  <a:ext uri="{FF2B5EF4-FFF2-40B4-BE49-F238E27FC236}">
                    <a16:creationId xmlns:a16="http://schemas.microsoft.com/office/drawing/2014/main" id="{116F04AF-49D0-47E8-B39D-33FCE0504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947934" y="5189645"/>
                <a:ext cx="407644" cy="170087"/>
              </a:xfrm>
              <a:prstGeom prst="rect">
                <a:avLst/>
              </a:prstGeom>
              <a:solidFill>
                <a:srgbClr val="E36E22"/>
              </a:solidFill>
              <a:ln>
                <a:noFill/>
                <a:prstDash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accent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GB" sz="1600" b="1" spc="300" dirty="0">
                  <a:solidFill>
                    <a:schemeClr val="bg1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8279B33-C429-4784-A83C-5FAAEB81E33A}"/>
                </a:ext>
              </a:extLst>
            </p:cNvPr>
            <p:cNvGrpSpPr/>
            <p:nvPr userDrawn="1"/>
          </p:nvGrpSpPr>
          <p:grpSpPr>
            <a:xfrm>
              <a:off x="2893612" y="4003001"/>
              <a:ext cx="3111913" cy="2106857"/>
              <a:chOff x="2313969" y="3278573"/>
              <a:chExt cx="4332893" cy="2933497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06CA1CC-EC1E-4004-8B14-2D254CE7B4E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39" t="2018" r="1013" b="2018"/>
              <a:stretch/>
            </p:blipFill>
            <p:spPr>
              <a:xfrm>
                <a:off x="2313969" y="3278573"/>
                <a:ext cx="3300046" cy="184638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42F0625-ED28-4312-A15A-7716977932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2519782" y="3471858"/>
                <a:ext cx="3352800" cy="18859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3D720759-1A63-495F-A1C5-B405CF65E2A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/>
              <a:srcRect l="513" t="1960" r="1184" b="1373"/>
              <a:stretch/>
            </p:blipFill>
            <p:spPr>
              <a:xfrm>
                <a:off x="2719491" y="3732196"/>
                <a:ext cx="3324015" cy="18415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53C924BF-C1F0-44B7-81A1-E2F2ABEC55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2913108" y="3921114"/>
                <a:ext cx="3352800" cy="18859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70CF5B3C-A927-4BEA-B1D5-C9030C6C36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132339" y="4133498"/>
                <a:ext cx="3343275" cy="18859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74DD63F1-9C0F-4731-9914-4C6A3F5CB4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3322637" y="4326120"/>
                <a:ext cx="3324225" cy="18859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06374A4-26D8-4CBD-B140-79DED6B945BE}"/>
                </a:ext>
              </a:extLst>
            </p:cNvPr>
            <p:cNvSpPr txBox="1"/>
            <p:nvPr userDrawn="1"/>
          </p:nvSpPr>
          <p:spPr>
            <a:xfrm>
              <a:off x="180647" y="4312903"/>
              <a:ext cx="16778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pt-BR" sz="1050" dirty="0">
                  <a:solidFill>
                    <a:srgbClr val="395C72"/>
                  </a:solidFill>
                </a:rPr>
                <a:t>R:57 G92 B114 - #395C72</a:t>
              </a:r>
              <a:endParaRPr lang="en-GB" sz="1050" dirty="0">
                <a:solidFill>
                  <a:srgbClr val="395C72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FD3A984-F05A-41A1-98E4-EC5273A3D9C6}"/>
                </a:ext>
              </a:extLst>
            </p:cNvPr>
            <p:cNvSpPr txBox="1"/>
            <p:nvPr userDrawn="1"/>
          </p:nvSpPr>
          <p:spPr>
            <a:xfrm>
              <a:off x="180647" y="4562679"/>
              <a:ext cx="17053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pt-BR" sz="1050" dirty="0">
                  <a:solidFill>
                    <a:srgbClr val="CF3667"/>
                  </a:solidFill>
                </a:rPr>
                <a:t>R:207 G:54 B:103 - #CF3667</a:t>
              </a:r>
              <a:endParaRPr lang="en-GB" sz="1050" dirty="0">
                <a:solidFill>
                  <a:srgbClr val="CF3667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30389A7-E062-49F6-9BDC-84E9EF1482AE}"/>
                </a:ext>
              </a:extLst>
            </p:cNvPr>
            <p:cNvSpPr txBox="1"/>
            <p:nvPr userDrawn="1"/>
          </p:nvSpPr>
          <p:spPr>
            <a:xfrm>
              <a:off x="174647" y="4840201"/>
              <a:ext cx="17053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pt-BR" sz="1050" dirty="0">
                  <a:solidFill>
                    <a:srgbClr val="249FA7"/>
                  </a:solidFill>
                </a:rPr>
                <a:t>R:207 G:54 B:103 - #CF3667</a:t>
              </a:r>
              <a:endParaRPr lang="en-GB" sz="1050" dirty="0">
                <a:solidFill>
                  <a:srgbClr val="249FA7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E8E4F9F-325C-4637-B95F-373B5E1D85C9}"/>
                </a:ext>
              </a:extLst>
            </p:cNvPr>
            <p:cNvSpPr txBox="1"/>
            <p:nvPr userDrawn="1"/>
          </p:nvSpPr>
          <p:spPr>
            <a:xfrm>
              <a:off x="166893" y="5115600"/>
              <a:ext cx="17620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pt-BR" sz="1050" dirty="0">
                  <a:solidFill>
                    <a:srgbClr val="9A3B7D"/>
                  </a:solidFill>
                </a:rPr>
                <a:t>R:154 G:59 B:125 - #9A3B7D</a:t>
              </a:r>
              <a:endParaRPr lang="en-GB" sz="1050" dirty="0">
                <a:solidFill>
                  <a:srgbClr val="9A3B7D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8466903-3DE3-4D75-8CE1-2199825928BC}"/>
                </a:ext>
              </a:extLst>
            </p:cNvPr>
            <p:cNvSpPr txBox="1"/>
            <p:nvPr userDrawn="1"/>
          </p:nvSpPr>
          <p:spPr>
            <a:xfrm>
              <a:off x="174647" y="5357077"/>
              <a:ext cx="17542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pt-BR" sz="1050" dirty="0">
                  <a:solidFill>
                    <a:srgbClr val="297EBA"/>
                  </a:solidFill>
                </a:rPr>
                <a:t>R:41 G:126 B:186 - #297EBA</a:t>
              </a:r>
              <a:endParaRPr lang="en-GB" sz="1050" dirty="0">
                <a:solidFill>
                  <a:srgbClr val="297EBA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A21D381-12D8-4568-BFBA-B7750211B69F}"/>
                </a:ext>
              </a:extLst>
            </p:cNvPr>
            <p:cNvSpPr txBox="1"/>
            <p:nvPr userDrawn="1"/>
          </p:nvSpPr>
          <p:spPr>
            <a:xfrm>
              <a:off x="176007" y="5596999"/>
              <a:ext cx="17053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pt-BR" sz="1050" dirty="0">
                  <a:solidFill>
                    <a:srgbClr val="E36E22"/>
                  </a:solidFill>
                </a:rPr>
                <a:t>R:227 G:110 B:34 - #E36E22</a:t>
              </a:r>
              <a:endParaRPr lang="en-GB" sz="1050" dirty="0">
                <a:solidFill>
                  <a:srgbClr val="E36E22"/>
                </a:solidFill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47A4880-5478-4888-8DD4-919732CB003B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 flipV="1">
              <a:off x="2336567" y="4083236"/>
              <a:ext cx="596181" cy="370256"/>
            </a:xfrm>
            <a:prstGeom prst="straightConnector1">
              <a:avLst/>
            </a:prstGeom>
            <a:ln>
              <a:solidFill>
                <a:srgbClr val="395C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8079D21-9C94-4ABB-8043-FFCED78F9C78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 flipV="1">
              <a:off x="2336567" y="4206921"/>
              <a:ext cx="771037" cy="505175"/>
            </a:xfrm>
            <a:prstGeom prst="straightConnector1">
              <a:avLst/>
            </a:prstGeom>
            <a:ln>
              <a:solidFill>
                <a:srgbClr val="CF366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D4599A6-6676-4C94-A34B-44B28C5796A8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 flipV="1">
              <a:off x="2336567" y="4411240"/>
              <a:ext cx="910094" cy="559459"/>
            </a:xfrm>
            <a:prstGeom prst="straightConnector1">
              <a:avLst/>
            </a:prstGeom>
            <a:ln>
              <a:solidFill>
                <a:srgbClr val="249F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E971533-A26E-42AA-9633-7136B4DFF538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 flipV="1">
              <a:off x="2336567" y="4546980"/>
              <a:ext cx="1033313" cy="682322"/>
            </a:xfrm>
            <a:prstGeom prst="straightConnector1">
              <a:avLst/>
            </a:prstGeom>
            <a:ln>
              <a:solidFill>
                <a:srgbClr val="9A3B7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257FADF-1817-4C2A-9191-C180E5F92939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 flipV="1">
              <a:off x="2336567" y="4719849"/>
              <a:ext cx="1192362" cy="756781"/>
            </a:xfrm>
            <a:prstGeom prst="straightConnector1">
              <a:avLst/>
            </a:prstGeom>
            <a:ln>
              <a:solidFill>
                <a:srgbClr val="297E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FBCDDA5-9908-4B66-A3A7-C6850C1A462A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 flipV="1">
              <a:off x="2336567" y="4874380"/>
              <a:ext cx="1346632" cy="849578"/>
            </a:xfrm>
            <a:prstGeom prst="straightConnector1">
              <a:avLst/>
            </a:prstGeom>
            <a:ln>
              <a:solidFill>
                <a:srgbClr val="E36E2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7053B967-3E4B-42ED-B7E7-BD7A86F33D27}"/>
              </a:ext>
            </a:extLst>
          </p:cNvPr>
          <p:cNvSpPr txBox="1"/>
          <p:nvPr userDrawn="1"/>
        </p:nvSpPr>
        <p:spPr>
          <a:xfrm>
            <a:off x="7444709" y="1803310"/>
            <a:ext cx="3866079" cy="876836"/>
          </a:xfrm>
          <a:prstGeom prst="roundRect">
            <a:avLst/>
          </a:prstGeom>
          <a:solidFill>
            <a:srgbClr val="9A3B7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Title Slides </a:t>
            </a:r>
            <a:r>
              <a:rPr lang="en-GB" sz="1400" dirty="0"/>
              <a:t>must: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/>
              <a:t>Be aligned Center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b="1" dirty="0"/>
              <a:t>Have Logos </a:t>
            </a:r>
            <a:r>
              <a:rPr lang="en-GB" sz="1050" dirty="0"/>
              <a:t>Remain in the location in the Slide Layout templates.</a:t>
            </a:r>
            <a:endParaRPr lang="en-GB" sz="1050" b="1" dirty="0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C5247C0-5270-4AD9-84DB-7CCD02875192}"/>
              </a:ext>
            </a:extLst>
          </p:cNvPr>
          <p:cNvCxnSpPr>
            <a:stCxn id="118" idx="2"/>
            <a:endCxn id="16" idx="0"/>
          </p:cNvCxnSpPr>
          <p:nvPr userDrawn="1"/>
        </p:nvCxnSpPr>
        <p:spPr>
          <a:xfrm>
            <a:off x="9377749" y="2680146"/>
            <a:ext cx="7612" cy="839195"/>
          </a:xfrm>
          <a:prstGeom prst="straightConnector1">
            <a:avLst/>
          </a:prstGeom>
          <a:ln>
            <a:solidFill>
              <a:srgbClr val="9A3B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0F5649EB-2B4A-4C79-BE99-F698752F554C}"/>
              </a:ext>
            </a:extLst>
          </p:cNvPr>
          <p:cNvSpPr txBox="1"/>
          <p:nvPr userDrawn="1"/>
        </p:nvSpPr>
        <p:spPr>
          <a:xfrm>
            <a:off x="266111" y="30698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 GUIDELINES</a:t>
            </a:r>
            <a:endParaRPr lang="en-GB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9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A3BE-6BAC-4BD9-9B65-808D7548B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1302"/>
            <a:ext cx="10515600" cy="3465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7A5DF9-FBE1-43D4-9AB8-8C3E3BFA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7" y="1294164"/>
            <a:ext cx="2906061" cy="117062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0CD171-CF3A-4BF6-9C5A-4E72EDF2F1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quarter" idx="13" hasCustomPrompt="1"/>
          </p:nvPr>
        </p:nvSpPr>
        <p:spPr>
          <a:xfrm>
            <a:off x="0" y="342900"/>
            <a:ext cx="2734270" cy="338137"/>
          </a:xfrm>
          <a:solidFill>
            <a:srgbClr val="395C72"/>
          </a:solidFill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6831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6FBC0D-394F-43BB-8F1B-C522B498C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7" y="1294164"/>
            <a:ext cx="2906061" cy="11706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82AE0-CF19-4741-B9DC-BE2F0660E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4791"/>
            <a:ext cx="5181600" cy="3712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9D612-0665-4804-B31B-3B9516C77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1037"/>
            <a:ext cx="5181600" cy="5495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C1C7E7C-C112-4D56-B52A-B88EB76FD9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quarter" idx="13" hasCustomPrompt="1"/>
          </p:nvPr>
        </p:nvSpPr>
        <p:spPr>
          <a:xfrm>
            <a:off x="0" y="342900"/>
            <a:ext cx="2734270" cy="338137"/>
          </a:xfrm>
          <a:solidFill>
            <a:srgbClr val="395C72"/>
          </a:solidFill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9999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11282-5279-47CF-A260-BD92EA0CF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44796"/>
            <a:ext cx="5157787" cy="533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90A0D-F239-4F90-81A4-19874BF0B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44606"/>
            <a:ext cx="5157787" cy="2945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0F5F6-3C80-4CD8-A8C9-911B7D720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681037"/>
            <a:ext cx="5183188" cy="5197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8843F-2A4C-42DB-830C-D3168BC60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67502"/>
            <a:ext cx="5183188" cy="4822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23F2BF-43A2-40B5-8925-02830A265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7" y="1294164"/>
            <a:ext cx="2906061" cy="1170628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72AB06F-61EE-4E24-B079-EAA54C9E5C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"/>
            <a:ext cx="2734270" cy="338137"/>
          </a:xfrm>
          <a:solidFill>
            <a:srgbClr val="395C72"/>
          </a:solidFill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6131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CF4E24-0763-4526-8C55-6004131A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7" y="1294164"/>
            <a:ext cx="2906061" cy="1170628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A0679CF-E98D-498D-863D-4991A2870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"/>
            <a:ext cx="2734270" cy="338137"/>
          </a:xfrm>
          <a:solidFill>
            <a:srgbClr val="395C72"/>
          </a:solidFill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6376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427DD-9CE2-4248-B803-87D48F00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763" y="681037"/>
            <a:ext cx="7644625" cy="5180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6E0BB3-08A1-4C65-8590-F27B1259E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7" y="1294164"/>
            <a:ext cx="2906061" cy="1170628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05F43D3-6364-4A40-95E5-D7A1750AC0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"/>
            <a:ext cx="2734270" cy="338137"/>
          </a:xfrm>
          <a:solidFill>
            <a:srgbClr val="395C72"/>
          </a:solidFill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997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26B56-6673-4021-B984-D0E8518FE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D9C32-55BC-4F4D-9367-560571C5A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4792"/>
            <a:ext cx="3932237" cy="34041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9C5161-E011-49D7-AC7F-4BBC9DEF1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7" y="1294164"/>
            <a:ext cx="2906061" cy="1170628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C93B50D-43AC-45AB-B181-D15501C022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"/>
            <a:ext cx="2734270" cy="338137"/>
          </a:xfrm>
          <a:solidFill>
            <a:srgbClr val="395C72"/>
          </a:solidFill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6094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7D969-308F-4793-AF3B-85D335E5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64792"/>
            <a:ext cx="10515600" cy="37121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68AC0-AACA-463C-B901-6B612A570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7" y="1294164"/>
            <a:ext cx="2906061" cy="1170628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8A9572B-DA93-4334-82C0-70F80CA4C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"/>
            <a:ext cx="2734270" cy="338137"/>
          </a:xfrm>
          <a:solidFill>
            <a:srgbClr val="395C72"/>
          </a:solidFill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3232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1B41C4-BB53-4B23-AAFB-00B546BD2EF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5D56C-8A7C-4E25-9C59-6A96D1FD3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07920"/>
            <a:ext cx="7734300" cy="37690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13DC9-4200-4468-B090-02C0611DC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7" y="1294164"/>
            <a:ext cx="2906061" cy="1170628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EC9C10E-637F-4551-87B3-7DF58A327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"/>
            <a:ext cx="2734270" cy="338137"/>
          </a:xfrm>
          <a:solidFill>
            <a:srgbClr val="395C72"/>
          </a:solidFill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2026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597CD-208B-40B6-BE05-E8140E6D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731CC-91FA-487B-8A3A-2D5C9DBC1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3CC69-92AD-498F-9D34-5E66CD6BAAE7}"/>
              </a:ext>
            </a:extLst>
          </p:cNvPr>
          <p:cNvSpPr txBox="1"/>
          <p:nvPr userDrawn="1"/>
        </p:nvSpPr>
        <p:spPr>
          <a:xfrm>
            <a:off x="8877669" y="6419654"/>
            <a:ext cx="2752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spc="300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MICROLINK PC (UK) LTD</a:t>
            </a:r>
          </a:p>
        </p:txBody>
      </p:sp>
    </p:spTree>
    <p:extLst>
      <p:ext uri="{BB962C8B-B14F-4D97-AF65-F5344CB8AC3E}">
        <p14:creationId xmlns:p14="http://schemas.microsoft.com/office/powerpoint/2010/main" val="426974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597CD-208B-40B6-BE05-E8140E6D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731CC-91FA-487B-8A3A-2D5C9DBC1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3CC69-92AD-498F-9D34-5E66CD6BAAE7}"/>
              </a:ext>
            </a:extLst>
          </p:cNvPr>
          <p:cNvSpPr txBox="1"/>
          <p:nvPr userDrawn="1"/>
        </p:nvSpPr>
        <p:spPr>
          <a:xfrm>
            <a:off x="8877669" y="6419654"/>
            <a:ext cx="2752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spc="300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MICROLINK PC (UK) LTD</a:t>
            </a:r>
          </a:p>
        </p:txBody>
      </p:sp>
    </p:spTree>
    <p:extLst>
      <p:ext uri="{BB962C8B-B14F-4D97-AF65-F5344CB8AC3E}">
        <p14:creationId xmlns:p14="http://schemas.microsoft.com/office/powerpoint/2010/main" val="17657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linkpc.com/" TargetMode="External"/><Relationship Id="rId2" Type="http://schemas.openxmlformats.org/officeDocument/2006/relationships/hyperlink" Target="mailto:wpa@microlinkpc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22EE-C6F9-4594-A844-82834F4F4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THE BUILT ENVIRONMENT</a:t>
            </a:r>
            <a:br>
              <a:rPr lang="en-GB" sz="2800" b="1" dirty="0"/>
            </a:br>
            <a:r>
              <a:rPr lang="en-GB" dirty="0"/>
              <a:t>Tailoring your workplace adjustment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C7A5E-E5EE-49B4-8A8F-D66EABEF2F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800" b="1" dirty="0">
                <a:solidFill>
                  <a:schemeClr val="accent1"/>
                </a:solidFill>
              </a:rPr>
              <a:t>Thursday 24</a:t>
            </a:r>
            <a:r>
              <a:rPr lang="en-GB" sz="1800" b="1" baseline="30000" dirty="0">
                <a:solidFill>
                  <a:schemeClr val="accent1"/>
                </a:solidFill>
              </a:rPr>
              <a:t>th</a:t>
            </a:r>
            <a:r>
              <a:rPr lang="en-GB" sz="1800" b="1" dirty="0">
                <a:solidFill>
                  <a:schemeClr val="accent1"/>
                </a:solidFill>
              </a:rPr>
              <a:t> June</a:t>
            </a:r>
          </a:p>
        </p:txBody>
      </p:sp>
    </p:spTree>
    <p:extLst>
      <p:ext uri="{BB962C8B-B14F-4D97-AF65-F5344CB8AC3E}">
        <p14:creationId xmlns:p14="http://schemas.microsoft.com/office/powerpoint/2010/main" val="180167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9A7F-56A0-493A-9108-739C69AB582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GB" sz="2000" b="1" kern="1200" dirty="0">
                <a:solidFill>
                  <a:schemeClr val="bg1"/>
                </a:solidFill>
                <a:effectLst/>
                <a:ea typeface="+mn-ea"/>
              </a:rPr>
              <a:t>Tailoring your Workplace Adjustment Strategy. Focusing on progress.</a:t>
            </a:r>
            <a:endParaRPr lang="en-GB" dirty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F7F8F9F-1E46-624D-8E6E-3409EBDFC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085" y="2632408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AF968E-2EB6-4343-A018-5ABC8045FE39}"/>
              </a:ext>
            </a:extLst>
          </p:cNvPr>
          <p:cNvSpPr txBox="1">
            <a:spLocks/>
          </p:cNvSpPr>
          <p:nvPr/>
        </p:nvSpPr>
        <p:spPr>
          <a:xfrm>
            <a:off x="635680" y="3599974"/>
            <a:ext cx="1910977" cy="1583011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</a:p>
        </p:txBody>
      </p:sp>
      <p:pic>
        <p:nvPicPr>
          <p:cNvPr id="10" name="Graphic 9" descr="Piggy Bank with solid fill">
            <a:extLst>
              <a:ext uri="{FF2B5EF4-FFF2-40B4-BE49-F238E27FC236}">
                <a16:creationId xmlns:a16="http://schemas.microsoft.com/office/drawing/2014/main" id="{F3E0EEEA-3251-EC41-B971-EAA19B16D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46658" y="2632408"/>
            <a:ext cx="914400" cy="914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BD56CE-674B-6F45-A3CB-048FD90E9B6B}"/>
              </a:ext>
            </a:extLst>
          </p:cNvPr>
          <p:cNvSpPr txBox="1">
            <a:spLocks/>
          </p:cNvSpPr>
          <p:nvPr/>
        </p:nvSpPr>
        <p:spPr>
          <a:xfrm>
            <a:off x="2366522" y="3633359"/>
            <a:ext cx="1650434" cy="1583011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reduction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Optimising overall supply chain and reduce resource usage</a:t>
            </a:r>
          </a:p>
        </p:txBody>
      </p:sp>
      <p:pic>
        <p:nvPicPr>
          <p:cNvPr id="12" name="Graphic 11" descr="Move with solid fill">
            <a:extLst>
              <a:ext uri="{FF2B5EF4-FFF2-40B4-BE49-F238E27FC236}">
                <a16:creationId xmlns:a16="http://schemas.microsoft.com/office/drawing/2014/main" id="{DAAC55F7-07F5-4A42-A5E8-AEACA6E3E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64231" y="2632408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1525A6-A543-4143-9499-C02C94A03F2E}"/>
              </a:ext>
            </a:extLst>
          </p:cNvPr>
          <p:cNvSpPr txBox="1">
            <a:spLocks/>
          </p:cNvSpPr>
          <p:nvPr/>
        </p:nvSpPr>
        <p:spPr>
          <a:xfrm>
            <a:off x="4097363" y="3633359"/>
            <a:ext cx="1650434" cy="1583011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trackable &amp; traceable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5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5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sign-in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5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endParaRPr lang="en-GB" sz="1200" b="1" dirty="0">
              <a:solidFill>
                <a:srgbClr val="395C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395C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Ribbon with solid fill">
            <a:extLst>
              <a:ext uri="{FF2B5EF4-FFF2-40B4-BE49-F238E27FC236}">
                <a16:creationId xmlns:a16="http://schemas.microsoft.com/office/drawing/2014/main" id="{F9ACB9CD-EAF3-4642-845E-49A6607FCF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181805" y="2632408"/>
            <a:ext cx="914400" cy="9144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FDE43BE-FA7D-4A45-8972-795385058D62}"/>
              </a:ext>
            </a:extLst>
          </p:cNvPr>
          <p:cNvSpPr txBox="1">
            <a:spLocks/>
          </p:cNvSpPr>
          <p:nvPr/>
        </p:nvSpPr>
        <p:spPr>
          <a:xfrm>
            <a:off x="5828204" y="3633359"/>
            <a:ext cx="1650434" cy="1583011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32+ public sector clients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4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an experienced solution provider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B8C545-53C8-BA44-A2A0-E7E9CB6FF8F3}"/>
              </a:ext>
            </a:extLst>
          </p:cNvPr>
          <p:cNvSpPr txBox="1">
            <a:spLocks/>
          </p:cNvSpPr>
          <p:nvPr/>
        </p:nvSpPr>
        <p:spPr>
          <a:xfrm>
            <a:off x="635680" y="5682924"/>
            <a:ext cx="9794121" cy="9144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Tailoring your Workplace Adjustment Strategy. Focusing on progress.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2BFEC-9F8C-46D3-8FA0-64BC8E9A7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297EBA"/>
          </a:solidFill>
        </p:spPr>
        <p:txBody>
          <a:bodyPr/>
          <a:lstStyle/>
          <a:p>
            <a:r>
              <a:rPr lang="en-GB" dirty="0"/>
              <a:t>BUILT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579A3-AFC1-5041-B116-F392BBA50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5" y="801447"/>
            <a:ext cx="4152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2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E163-57A8-4915-87BD-22B94D803F5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Analysis, planning, improvements and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2BFEC-9F8C-46D3-8FA0-64BC8E9A7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297EBA"/>
          </a:solidFill>
        </p:spPr>
        <p:txBody>
          <a:bodyPr/>
          <a:lstStyle/>
          <a:p>
            <a:r>
              <a:rPr lang="en-GB" dirty="0"/>
              <a:t>BUILT ENVIRONMENT</a:t>
            </a:r>
          </a:p>
        </p:txBody>
      </p:sp>
      <p:grpSp>
        <p:nvGrpSpPr>
          <p:cNvPr id="16" name="Group 15" descr="Analysis:&#10;Audits and analysis of built environment.&#10;Provide suggestions and solutions.&#10;Cost, quantity and volumes.&#10;Tailored roadmap and solution plans.">
            <a:extLst>
              <a:ext uri="{FF2B5EF4-FFF2-40B4-BE49-F238E27FC236}">
                <a16:creationId xmlns:a16="http://schemas.microsoft.com/office/drawing/2014/main" id="{2CBB9ED8-EA13-F644-B8F0-A81FE4D75EB9}"/>
              </a:ext>
            </a:extLst>
          </p:cNvPr>
          <p:cNvGrpSpPr/>
          <p:nvPr/>
        </p:nvGrpSpPr>
        <p:grpSpPr>
          <a:xfrm>
            <a:off x="4331206" y="1136399"/>
            <a:ext cx="4028302" cy="1427707"/>
            <a:chOff x="152062" y="2309323"/>
            <a:chExt cx="5102736" cy="142770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8F1E30-6242-BB4B-8B84-DB3270FFBD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2062" y="2324717"/>
              <a:ext cx="1051357" cy="1050685"/>
              <a:chOff x="-700708" y="1653988"/>
              <a:chExt cx="1403393" cy="1708735"/>
            </a:xfrm>
          </p:grpSpPr>
          <p:sp>
            <p:nvSpPr>
              <p:cNvPr id="19" name="Shape 173">
                <a:extLst>
                  <a:ext uri="{FF2B5EF4-FFF2-40B4-BE49-F238E27FC236}">
                    <a16:creationId xmlns:a16="http://schemas.microsoft.com/office/drawing/2014/main" id="{BBCD5173-B958-7348-ABBB-CA3F96EB75B0}"/>
                  </a:ext>
                </a:extLst>
              </p:cNvPr>
              <p:cNvSpPr/>
              <p:nvPr/>
            </p:nvSpPr>
            <p:spPr>
              <a:xfrm>
                <a:off x="-700708" y="2572986"/>
                <a:ext cx="1403393" cy="7897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7093" tIns="27093" rIns="27093" bIns="27093" anchor="ctr">
                <a:spAutoFit/>
              </a:bodyPr>
              <a:lstStyle/>
              <a:p>
                <a:pPr marL="285750" indent="-285750" algn="ctr" defTabSz="587022">
                  <a:buFont typeface="Arial" panose="020B0604020202020204" pitchFamily="34" charset="0"/>
                  <a:buChar char="•"/>
                  <a:defRPr sz="3800" b="1">
                    <a:solidFill>
                      <a:srgbClr val="3A3D5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sv-S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Analysis</a:t>
                </a:r>
                <a:r>
                  <a:rPr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sz="9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04A69EA-2CFB-264E-9C93-CA2B35B89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55971" y="1653988"/>
                <a:ext cx="940318" cy="1072712"/>
              </a:xfrm>
              <a:prstGeom prst="rect">
                <a:avLst/>
              </a:prstGeom>
            </p:spPr>
          </p:pic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B5FB402-AB5B-1346-9938-55753CAE170D}"/>
                </a:ext>
              </a:extLst>
            </p:cNvPr>
            <p:cNvSpPr txBox="1">
              <a:spLocks/>
            </p:cNvSpPr>
            <p:nvPr/>
          </p:nvSpPr>
          <p:spPr>
            <a:xfrm>
              <a:off x="1373027" y="2309323"/>
              <a:ext cx="3881771" cy="1427707"/>
            </a:xfrm>
            <a:prstGeom prst="rect">
              <a:avLst/>
            </a:prstGeom>
          </p:spPr>
          <p:txBody>
            <a:bodyPr anchor="t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Audits &amp; analysis of built environment</a:t>
              </a:r>
            </a:p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suggestions and solutions</a:t>
              </a:r>
            </a:p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Cost, quantity, volumes</a:t>
              </a:r>
            </a:p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Tailored roadmap &amp; action plans</a:t>
              </a:r>
            </a:p>
          </p:txBody>
        </p:sp>
      </p:grpSp>
      <p:grpSp>
        <p:nvGrpSpPr>
          <p:cNvPr id="21" name="Group 20" descr="Planning:&#10;Project planning.&#10;Insight subject of topic.&#10;Organisational tailored priorities and lead time.">
            <a:extLst>
              <a:ext uri="{FF2B5EF4-FFF2-40B4-BE49-F238E27FC236}">
                <a16:creationId xmlns:a16="http://schemas.microsoft.com/office/drawing/2014/main" id="{37585652-DCF3-5E4E-A7FC-B7B5F8212817}"/>
              </a:ext>
            </a:extLst>
          </p:cNvPr>
          <p:cNvGrpSpPr/>
          <p:nvPr/>
        </p:nvGrpSpPr>
        <p:grpSpPr>
          <a:xfrm>
            <a:off x="8190442" y="1136399"/>
            <a:ext cx="3433091" cy="1198175"/>
            <a:chOff x="185653" y="4039452"/>
            <a:chExt cx="4022291" cy="11981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AB123D-D063-FC46-A277-3440708CC9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5653" y="4044688"/>
              <a:ext cx="1153782" cy="1005994"/>
              <a:chOff x="1799891" y="1672329"/>
              <a:chExt cx="1403393" cy="149081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6EBA75-5C39-1C4D-8849-4F3811910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85293" y="1672329"/>
                <a:ext cx="642044" cy="1072712"/>
              </a:xfrm>
              <a:prstGeom prst="rect">
                <a:avLst/>
              </a:prstGeom>
            </p:spPr>
          </p:pic>
          <p:sp>
            <p:nvSpPr>
              <p:cNvPr id="25" name="Shape 173">
                <a:extLst>
                  <a:ext uri="{FF2B5EF4-FFF2-40B4-BE49-F238E27FC236}">
                    <a16:creationId xmlns:a16="http://schemas.microsoft.com/office/drawing/2014/main" id="{3F778844-9F7D-EA48-BF93-D9976A214CA5}"/>
                  </a:ext>
                </a:extLst>
              </p:cNvPr>
              <p:cNvSpPr/>
              <p:nvPr/>
            </p:nvSpPr>
            <p:spPr>
              <a:xfrm>
                <a:off x="1799891" y="2762788"/>
                <a:ext cx="1403393" cy="4003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7093" tIns="27093" rIns="27093" bIns="27093" anchor="ctr">
                <a:spAutoFit/>
              </a:bodyPr>
              <a:lstStyle/>
              <a:p>
                <a:pPr algn="ctr" defTabSz="587022">
                  <a:defRPr sz="3800" b="1">
                    <a:solidFill>
                      <a:srgbClr val="3A3D5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sv-S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Planning</a:t>
                </a:r>
                <a:r>
                  <a:rPr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sz="9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CE46F882-1E1C-D648-90DF-2BDF4E4F6A06}"/>
                </a:ext>
              </a:extLst>
            </p:cNvPr>
            <p:cNvSpPr txBox="1">
              <a:spLocks/>
            </p:cNvSpPr>
            <p:nvPr/>
          </p:nvSpPr>
          <p:spPr>
            <a:xfrm>
              <a:off x="1438525" y="4039452"/>
              <a:ext cx="2769419" cy="1198175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planning</a:t>
              </a:r>
            </a:p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 subject of topic</a:t>
              </a:r>
            </a:p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Organisational tailored priorities and lead time</a:t>
              </a:r>
            </a:p>
          </p:txBody>
        </p:sp>
      </p:grpSp>
      <p:grpSp>
        <p:nvGrpSpPr>
          <p:cNvPr id="31" name="Group 30" descr="Improve:&#10;Project implementation.&#10;Remove physical barriers.&#10;Enhance physical accessibility.">
            <a:extLst>
              <a:ext uri="{FF2B5EF4-FFF2-40B4-BE49-F238E27FC236}">
                <a16:creationId xmlns:a16="http://schemas.microsoft.com/office/drawing/2014/main" id="{4D3DC4BF-9A16-5745-BC14-83BBA93AAAE4}"/>
              </a:ext>
            </a:extLst>
          </p:cNvPr>
          <p:cNvGrpSpPr/>
          <p:nvPr/>
        </p:nvGrpSpPr>
        <p:grpSpPr>
          <a:xfrm>
            <a:off x="4331206" y="2695718"/>
            <a:ext cx="4028302" cy="1043119"/>
            <a:chOff x="119731" y="5695270"/>
            <a:chExt cx="5111601" cy="104311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03B1E5D-5A51-FA4F-91AF-89D10FCB6B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731" y="5695270"/>
              <a:ext cx="1261565" cy="1043119"/>
              <a:chOff x="6301580" y="1654451"/>
              <a:chExt cx="1497714" cy="1508783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13B196D-9365-9340-A6BB-C3E7B6806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42560" y="1654451"/>
                <a:ext cx="415756" cy="1072712"/>
              </a:xfrm>
              <a:prstGeom prst="rect">
                <a:avLst/>
              </a:prstGeom>
            </p:spPr>
          </p:pic>
          <p:sp>
            <p:nvSpPr>
              <p:cNvPr id="35" name="Shape 173">
                <a:extLst>
                  <a:ext uri="{FF2B5EF4-FFF2-40B4-BE49-F238E27FC236}">
                    <a16:creationId xmlns:a16="http://schemas.microsoft.com/office/drawing/2014/main" id="{562116E6-7239-6D4F-8A9C-7B279E1FA84C}"/>
                  </a:ext>
                </a:extLst>
              </p:cNvPr>
              <p:cNvSpPr/>
              <p:nvPr/>
            </p:nvSpPr>
            <p:spPr>
              <a:xfrm>
                <a:off x="6301580" y="2772472"/>
                <a:ext cx="1497714" cy="3907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7093" tIns="27093" rIns="27093" bIns="27093" anchor="ctr">
                <a:spAutoFit/>
              </a:bodyPr>
              <a:lstStyle/>
              <a:p>
                <a:pPr algn="ctr" defTabSz="587022">
                  <a:defRPr sz="3800" b="1">
                    <a:solidFill>
                      <a:srgbClr val="3A3D5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sv-S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Improve</a:t>
                </a:r>
                <a:r>
                  <a:rPr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11F12E7D-80F8-C34F-AAF1-2CFE239C1AF6}"/>
                </a:ext>
              </a:extLst>
            </p:cNvPr>
            <p:cNvSpPr txBox="1">
              <a:spLocks/>
            </p:cNvSpPr>
            <p:nvPr/>
          </p:nvSpPr>
          <p:spPr>
            <a:xfrm>
              <a:off x="1438525" y="5740143"/>
              <a:ext cx="3792807" cy="768040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implementation</a:t>
              </a:r>
            </a:p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Remove physical barriers</a:t>
              </a:r>
            </a:p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 physical accessibility</a:t>
              </a:r>
            </a:p>
          </p:txBody>
        </p:sp>
      </p:grpSp>
      <p:grpSp>
        <p:nvGrpSpPr>
          <p:cNvPr id="26" name="Group 25" descr="Products:&#10;Referral.&#10;Product delivery.&#10;Product cost and estimation&gt;&#10;Project management.">
            <a:extLst>
              <a:ext uri="{FF2B5EF4-FFF2-40B4-BE49-F238E27FC236}">
                <a16:creationId xmlns:a16="http://schemas.microsoft.com/office/drawing/2014/main" id="{B819D7B2-B880-234D-818C-E18102507C19}"/>
              </a:ext>
            </a:extLst>
          </p:cNvPr>
          <p:cNvGrpSpPr/>
          <p:nvPr/>
        </p:nvGrpSpPr>
        <p:grpSpPr>
          <a:xfrm>
            <a:off x="8190442" y="2717823"/>
            <a:ext cx="3488563" cy="1172617"/>
            <a:chOff x="0" y="7156972"/>
            <a:chExt cx="4671416" cy="117261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D2203A7-C943-5544-AF5A-D25A77FAD7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7156972"/>
              <a:ext cx="1527647" cy="1172617"/>
              <a:chOff x="702685" y="4260614"/>
              <a:chExt cx="1497714" cy="140066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88CCBDE-982E-5646-9782-C36DA6271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5001" y="4260614"/>
                <a:ext cx="813330" cy="1072711"/>
              </a:xfrm>
              <a:prstGeom prst="rect">
                <a:avLst/>
              </a:prstGeom>
            </p:spPr>
          </p:pic>
          <p:sp>
            <p:nvSpPr>
              <p:cNvPr id="30" name="Shape 173">
                <a:extLst>
                  <a:ext uri="{FF2B5EF4-FFF2-40B4-BE49-F238E27FC236}">
                    <a16:creationId xmlns:a16="http://schemas.microsoft.com/office/drawing/2014/main" id="{02D1988D-D589-5F4F-BCD5-2BF23FB659DC}"/>
                  </a:ext>
                </a:extLst>
              </p:cNvPr>
              <p:cNvSpPr/>
              <p:nvPr/>
            </p:nvSpPr>
            <p:spPr>
              <a:xfrm>
                <a:off x="702685" y="5338581"/>
                <a:ext cx="1497714" cy="32269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7093" tIns="27093" rIns="27093" bIns="27093" anchor="ctr">
                <a:spAutoFit/>
              </a:bodyPr>
              <a:lstStyle/>
              <a:p>
                <a:pPr algn="ctr" defTabSz="587022">
                  <a:defRPr sz="3800" b="1">
                    <a:solidFill>
                      <a:srgbClr val="3A3D5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lang="sv-S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Products</a:t>
                </a:r>
                <a:r>
                  <a:rPr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CCF5C1D1-5DFB-1C49-8066-F99ADF957ABB}"/>
                </a:ext>
              </a:extLst>
            </p:cNvPr>
            <p:cNvSpPr txBox="1">
              <a:spLocks/>
            </p:cNvSpPr>
            <p:nvPr/>
          </p:nvSpPr>
          <p:spPr>
            <a:xfrm>
              <a:off x="1438525" y="7179558"/>
              <a:ext cx="3232891" cy="1056459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Referral </a:t>
              </a:r>
            </a:p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 delivery</a:t>
              </a:r>
            </a:p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 cost &amp; estimation</a:t>
              </a:r>
            </a:p>
            <a:p>
              <a:r>
                <a:rPr lang="en-GB" sz="1200" b="1" dirty="0">
                  <a:solidFill>
                    <a:srgbClr val="395C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management</a:t>
              </a:r>
            </a:p>
            <a:p>
              <a:endParaRPr lang="en-GB" sz="800" b="1" dirty="0">
                <a:solidFill>
                  <a:srgbClr val="395C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75ACDED-3CEC-8D4F-ABF9-B7CBAE3AD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" y="3890440"/>
            <a:ext cx="5816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5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F5E0-D177-4DC5-A961-974967532F5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Signage and wayfinding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2BFEC-9F8C-46D3-8FA0-64BC8E9A7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297EBA"/>
          </a:solidFill>
        </p:spPr>
        <p:txBody>
          <a:bodyPr/>
          <a:lstStyle/>
          <a:p>
            <a:r>
              <a:rPr lang="en-GB" dirty="0"/>
              <a:t>BUILT ENVIRONMENT</a:t>
            </a: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2123822C-A540-0246-B124-838213F8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9365"/>
            <a:ext cx="12192000" cy="643721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Signage and wayfinding</a:t>
            </a:r>
          </a:p>
        </p:txBody>
      </p:sp>
      <p:pic>
        <p:nvPicPr>
          <p:cNvPr id="4" name="Picture 3" descr="Restaurant Braille signage.">
            <a:extLst>
              <a:ext uri="{FF2B5EF4-FFF2-40B4-BE49-F238E27FC236}">
                <a16:creationId xmlns:a16="http://schemas.microsoft.com/office/drawing/2014/main" id="{04D995AF-98D4-2749-8913-7C6731705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4" y="2651985"/>
            <a:ext cx="3613162" cy="3128174"/>
          </a:xfrm>
          <a:prstGeom prst="rect">
            <a:avLst/>
          </a:prstGeom>
        </p:spPr>
      </p:pic>
      <p:pic>
        <p:nvPicPr>
          <p:cNvPr id="6" name="Picture 5" descr="Gym Braille signage.">
            <a:extLst>
              <a:ext uri="{FF2B5EF4-FFF2-40B4-BE49-F238E27FC236}">
                <a16:creationId xmlns:a16="http://schemas.microsoft.com/office/drawing/2014/main" id="{9C3F424C-FC78-6945-8F58-B0B5F365A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96" y="2626585"/>
            <a:ext cx="3649536" cy="3152423"/>
          </a:xfrm>
          <a:prstGeom prst="rect">
            <a:avLst/>
          </a:prstGeom>
        </p:spPr>
      </p:pic>
      <p:pic>
        <p:nvPicPr>
          <p:cNvPr id="8" name="Picture 7" descr="Stairs Braille signage.">
            <a:extLst>
              <a:ext uri="{FF2B5EF4-FFF2-40B4-BE49-F238E27FC236}">
                <a16:creationId xmlns:a16="http://schemas.microsoft.com/office/drawing/2014/main" id="{763C3DD2-3653-EF4B-BF92-90FCB7410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32" y="2626585"/>
            <a:ext cx="3613162" cy="31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4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2A815B8-904D-E545-94D6-38CBB3DDC6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175" y="1117600"/>
            <a:ext cx="620077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Tactile Trail &amp; Studs</a:t>
            </a:r>
          </a:p>
        </p:txBody>
      </p:sp>
      <p:pic>
        <p:nvPicPr>
          <p:cNvPr id="4" name="Picture 3" descr="Tactile studs at the top of stairs.">
            <a:extLst>
              <a:ext uri="{FF2B5EF4-FFF2-40B4-BE49-F238E27FC236}">
                <a16:creationId xmlns:a16="http://schemas.microsoft.com/office/drawing/2014/main" id="{DC662263-F0CA-4A45-8769-724D2B2E0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0" y="2802446"/>
            <a:ext cx="4343400" cy="2971800"/>
          </a:xfrm>
          <a:prstGeom prst="rect">
            <a:avLst/>
          </a:prstGeom>
        </p:spPr>
      </p:pic>
      <p:pic>
        <p:nvPicPr>
          <p:cNvPr id="10" name="Picture 9" descr="Tactile trail and studs near information plaque.">
            <a:extLst>
              <a:ext uri="{FF2B5EF4-FFF2-40B4-BE49-F238E27FC236}">
                <a16:creationId xmlns:a16="http://schemas.microsoft.com/office/drawing/2014/main" id="{82334C3F-8018-7344-8810-1E52A4602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68" y="1761046"/>
            <a:ext cx="2997200" cy="4013200"/>
          </a:xfrm>
          <a:prstGeom prst="rect">
            <a:avLst/>
          </a:prstGeom>
        </p:spPr>
      </p:pic>
      <p:pic>
        <p:nvPicPr>
          <p:cNvPr id="12" name="Picture 11" descr="Tactile studs at the top of stairs.">
            <a:extLst>
              <a:ext uri="{FF2B5EF4-FFF2-40B4-BE49-F238E27FC236}">
                <a16:creationId xmlns:a16="http://schemas.microsoft.com/office/drawing/2014/main" id="{B6F64A30-551E-3B43-A4AC-E10614DF2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66" y="1761046"/>
            <a:ext cx="2997200" cy="4013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2BFEC-9F8C-46D3-8FA0-64BC8E9A7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297EBA"/>
          </a:solidFill>
        </p:spPr>
        <p:txBody>
          <a:bodyPr/>
          <a:lstStyle/>
          <a:p>
            <a:r>
              <a:rPr lang="en-GB" dirty="0"/>
              <a:t>BUILT ENVIRONMENT</a:t>
            </a:r>
          </a:p>
        </p:txBody>
      </p:sp>
    </p:spTree>
    <p:extLst>
      <p:ext uri="{BB962C8B-B14F-4D97-AF65-F5344CB8AC3E}">
        <p14:creationId xmlns:p14="http://schemas.microsoft.com/office/powerpoint/2010/main" val="37252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2BFEC-9F8C-46D3-8FA0-64BC8E9A7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297EBA"/>
          </a:solidFill>
        </p:spPr>
        <p:txBody>
          <a:bodyPr/>
          <a:lstStyle/>
          <a:p>
            <a:r>
              <a:rPr lang="en-GB" dirty="0"/>
              <a:t>BUILT ENVIRONMENT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E25F968-D4FF-384D-9D42-2114A753CB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8775" y="1117600"/>
            <a:ext cx="9293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Tactile Trail &amp; High Contrast floor markings</a:t>
            </a:r>
          </a:p>
        </p:txBody>
      </p:sp>
      <p:pic>
        <p:nvPicPr>
          <p:cNvPr id="4" name="Picture 3" descr="Tactile trail and high contrast floor markings near a lift.">
            <a:extLst>
              <a:ext uri="{FF2B5EF4-FFF2-40B4-BE49-F238E27FC236}">
                <a16:creationId xmlns:a16="http://schemas.microsoft.com/office/drawing/2014/main" id="{70887FC5-9D98-6F4E-97CC-F74AD4D75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00" y="2345246"/>
            <a:ext cx="2755900" cy="3683000"/>
          </a:xfrm>
          <a:prstGeom prst="rect">
            <a:avLst/>
          </a:prstGeom>
        </p:spPr>
      </p:pic>
      <p:pic>
        <p:nvPicPr>
          <p:cNvPr id="6" name="Picture 5" descr="Tactile trail and high contrast floor markings near main entrance of foyer.">
            <a:extLst>
              <a:ext uri="{FF2B5EF4-FFF2-40B4-BE49-F238E27FC236}">
                <a16:creationId xmlns:a16="http://schemas.microsoft.com/office/drawing/2014/main" id="{F1725727-6DE2-E04D-B393-19C3C79EB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1046"/>
            <a:ext cx="5524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8457E-29E6-4B64-95F6-E3D2756FA1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2733675" cy="338138"/>
          </a:xfrm>
          <a:prstGeom prst="rect">
            <a:avLst/>
          </a:prstGeom>
          <a:solidFill>
            <a:srgbClr val="C000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B561D-F10E-4758-AB7F-990E2B3CC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Presented by</a:t>
            </a:r>
          </a:p>
          <a:p>
            <a:pPr marL="0" indent="0">
              <a:buNone/>
            </a:pPr>
            <a:r>
              <a:rPr lang="en-GB" dirty="0" err="1"/>
              <a:t>Rehan</a:t>
            </a:r>
            <a:r>
              <a:rPr lang="en-GB" dirty="0"/>
              <a:t> Hussain, Head of Physical Accessibility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Microlink PC (UK) Ltd</a:t>
            </a:r>
          </a:p>
          <a:p>
            <a:pPr marL="0" indent="0">
              <a:buNone/>
            </a:pPr>
            <a:r>
              <a:rPr lang="en-GB" dirty="0"/>
              <a:t>Microlink house, Brickfield Lane, Chandler’s Ford, Hampshire</a:t>
            </a:r>
          </a:p>
          <a:p>
            <a:pPr marL="0" indent="0">
              <a:buNone/>
            </a:pPr>
            <a:r>
              <a:rPr lang="en-GB" dirty="0"/>
              <a:t>SO53 4DP</a:t>
            </a:r>
          </a:p>
          <a:p>
            <a:pPr marL="0" indent="0">
              <a:buNone/>
            </a:pPr>
            <a:r>
              <a:rPr lang="de-DE" dirty="0"/>
              <a:t>T: +44 (0)23 80240300</a:t>
            </a:r>
          </a:p>
          <a:p>
            <a:pPr marL="0" indent="0">
              <a:buNone/>
            </a:pPr>
            <a:r>
              <a:rPr lang="de-DE" dirty="0"/>
              <a:t>E: </a:t>
            </a:r>
            <a:r>
              <a:rPr lang="de-DE" dirty="0">
                <a:hlinkClick r:id="rId2"/>
              </a:rPr>
              <a:t>wpa@microlinkpc.com</a:t>
            </a:r>
            <a:endParaRPr lang="de-DE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www.microlinkpc.com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700" dirty="0"/>
              <a:t>Company registered in England No. 03325643</a:t>
            </a:r>
          </a:p>
        </p:txBody>
      </p:sp>
    </p:spTree>
    <p:extLst>
      <p:ext uri="{BB962C8B-B14F-4D97-AF65-F5344CB8AC3E}">
        <p14:creationId xmlns:p14="http://schemas.microsoft.com/office/powerpoint/2010/main" val="315152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crolink 20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54E"/>
      </a:accent1>
      <a:accent2>
        <a:srgbClr val="B9323C"/>
      </a:accent2>
      <a:accent3>
        <a:srgbClr val="454851"/>
      </a:accent3>
      <a:accent4>
        <a:srgbClr val="928E93"/>
      </a:accent4>
      <a:accent5>
        <a:srgbClr val="7193AD"/>
      </a:accent5>
      <a:accent6>
        <a:srgbClr val="1F80B9"/>
      </a:accent6>
      <a:hlink>
        <a:srgbClr val="1F80B9"/>
      </a:hlink>
      <a:folHlink>
        <a:srgbClr val="9539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link 2021 PowerPoint template (16by9).potx" id="{9C014B89-E9B1-49F7-AE17-F3B57996B4F3}" vid="{19870DCD-769B-43FC-963C-593C93A5422E}"/>
    </a:ext>
  </a:extLst>
</a:theme>
</file>

<file path=ppt/theme/theme2.xml><?xml version="1.0" encoding="utf-8"?>
<a:theme xmlns:a="http://schemas.openxmlformats.org/drawingml/2006/main" name="Supliment Slides">
  <a:themeElements>
    <a:clrScheme name="Microlink 20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54E"/>
      </a:accent1>
      <a:accent2>
        <a:srgbClr val="B9323C"/>
      </a:accent2>
      <a:accent3>
        <a:srgbClr val="454851"/>
      </a:accent3>
      <a:accent4>
        <a:srgbClr val="928E93"/>
      </a:accent4>
      <a:accent5>
        <a:srgbClr val="7193AD"/>
      </a:accent5>
      <a:accent6>
        <a:srgbClr val="1F80B9"/>
      </a:accent6>
      <a:hlink>
        <a:srgbClr val="1F80B9"/>
      </a:hlink>
      <a:folHlink>
        <a:srgbClr val="9539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link 2021 PowerPoint template (16by9).potx" id="{9C014B89-E9B1-49F7-AE17-F3B57996B4F3}" vid="{2B215447-23E3-44E9-B18D-B62503DEB5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2249</TotalTime>
  <Words>213</Words>
  <Application>Microsoft Office PowerPoint</Application>
  <PresentationFormat>Widescreen</PresentationFormat>
  <Paragraphs>62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</vt:lpstr>
      <vt:lpstr>Office Theme</vt:lpstr>
      <vt:lpstr>Supliment Slides</vt:lpstr>
      <vt:lpstr>THE BUILT ENVIRONMENT Tailoring your workplace adjustment</vt:lpstr>
      <vt:lpstr>Tailoring your Workplace Adjustment Strategy. Focusing on progress. </vt:lpstr>
      <vt:lpstr>Analysis, planning, improvements and products</vt:lpstr>
      <vt:lpstr>Signage and wayfinding</vt:lpstr>
      <vt:lpstr>Tactile Trail &amp; Studs</vt:lpstr>
      <vt:lpstr>Tactile Trail &amp; High Contrast floor markings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Rogers</dc:creator>
  <cp:lastModifiedBy>Neil Rogers</cp:lastModifiedBy>
  <cp:revision>136</cp:revision>
  <dcterms:created xsi:type="dcterms:W3CDTF">2021-06-17T08:06:59Z</dcterms:created>
  <dcterms:modified xsi:type="dcterms:W3CDTF">2021-06-25T16:31:19Z</dcterms:modified>
</cp:coreProperties>
</file>