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1" r:id="rId5"/>
    <p:sldId id="300" r:id="rId6"/>
    <p:sldId id="262" r:id="rId7"/>
    <p:sldId id="263" r:id="rId8"/>
    <p:sldId id="288" r:id="rId9"/>
    <p:sldId id="295" r:id="rId10"/>
    <p:sldId id="297" r:id="rId11"/>
    <p:sldId id="264" r:id="rId12"/>
    <p:sldId id="265" r:id="rId13"/>
    <p:sldId id="306" r:id="rId14"/>
    <p:sldId id="290" r:id="rId15"/>
    <p:sldId id="267" r:id="rId16"/>
    <p:sldId id="302" r:id="rId17"/>
    <p:sldId id="303" r:id="rId18"/>
    <p:sldId id="274" r:id="rId19"/>
    <p:sldId id="271" r:id="rId20"/>
    <p:sldId id="304" r:id="rId21"/>
    <p:sldId id="305" r:id="rId22"/>
    <p:sldId id="276" r:id="rId23"/>
    <p:sldId id="307" r:id="rId24"/>
    <p:sldId id="278"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95" autoAdjust="0"/>
  </p:normalViewPr>
  <p:slideViewPr>
    <p:cSldViewPr>
      <p:cViewPr>
        <p:scale>
          <a:sx n="47" d="100"/>
          <a:sy n="47" d="100"/>
        </p:scale>
        <p:origin x="-1412" y="-2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B52289A-F31A-4706-AB0D-3913C25DF46C}" type="datetimeFigureOut">
              <a:rPr lang="en-GB" smtClean="0"/>
              <a:pPr/>
              <a:t>11/11/2013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D7CF3C5-E869-4A38-91E4-D36CA09DD139}" type="slidenum">
              <a:rPr lang="en-GB" smtClean="0"/>
              <a:pPr/>
              <a:t>‹#›</a:t>
            </a:fld>
            <a:endParaRPr lang="en-GB"/>
          </a:p>
        </p:txBody>
      </p:sp>
    </p:spTree>
    <p:extLst>
      <p:ext uri="{BB962C8B-B14F-4D97-AF65-F5344CB8AC3E}">
        <p14:creationId xmlns:p14="http://schemas.microsoft.com/office/powerpoint/2010/main" xmlns="" val="2176231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BA5BDF8-978F-41F9-8679-9AE2264C85DE}" type="datetimeFigureOut">
              <a:rPr lang="en-GB" smtClean="0"/>
              <a:pPr/>
              <a:t>11/11/2013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37231A-A85A-4C59-8AE0-DC17C594C4FD}" type="slidenum">
              <a:rPr lang="en-GB" smtClean="0"/>
              <a:pPr/>
              <a:t>‹#›</a:t>
            </a:fld>
            <a:endParaRPr lang="en-GB"/>
          </a:p>
        </p:txBody>
      </p:sp>
    </p:spTree>
    <p:extLst>
      <p:ext uri="{BB962C8B-B14F-4D97-AF65-F5344CB8AC3E}">
        <p14:creationId xmlns:p14="http://schemas.microsoft.com/office/powerpoint/2010/main" xmlns="" val="244357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es.sagepub.com/content/24/3/565.abstrac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A82EAD9-1496-4306-B4B0-843D64A43445}" type="slidenum">
              <a:rPr lang="en-GB" altLang="en-US" sz="1200" smtClean="0"/>
              <a:pPr/>
              <a:t>1</a:t>
            </a:fld>
            <a:endParaRPr lang="en-GB"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GB" altLang="en-US" dirty="0" smtClean="0"/>
              <a:t>DWP Working Paper 103 ‘Exploring Poverty Gaps’</a:t>
            </a:r>
          </a:p>
          <a:p>
            <a:endParaRPr lang="en-GB" altLang="en-US" dirty="0" smtClean="0"/>
          </a:p>
          <a:p>
            <a:r>
              <a:rPr lang="en-GB" altLang="en-US" dirty="0" smtClean="0"/>
              <a:t>https://www.gov.uk/government/uploads/system/uploads/attachment_data/file/214400/WP103.pdf </a:t>
            </a:r>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28F8B67-E286-4D50-9B54-5CA63DB0BB16}" type="slidenum">
              <a:rPr lang="en-GB" altLang="en-US" sz="1200" smtClean="0"/>
              <a:pPr/>
              <a:t>13</a:t>
            </a:fld>
            <a:endParaRPr lang="en-GB"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GB" sz="1200" dirty="0" smtClean="0"/>
              <a:t>There are a range of possible explanations, including data issues similar to those found with the self employed, but also issues around benefit take-up and income distributions. </a:t>
            </a:r>
          </a:p>
          <a:p>
            <a:endParaRPr lang="en-GB" sz="1200" dirty="0" smtClean="0"/>
          </a:p>
          <a:p>
            <a:r>
              <a:rPr lang="en-GB" sz="1200" dirty="0" smtClean="0"/>
              <a:t>Take up rates (2008/09) demonstrate that estimated take up rates among couple families is 73 per cent, compared with 95 per cent among lone parent families</a:t>
            </a:r>
          </a:p>
          <a:p>
            <a:endParaRPr lang="en-GB" sz="1200" dirty="0" smtClean="0"/>
          </a:p>
          <a:p>
            <a:r>
              <a:rPr lang="en-GB" sz="1200" dirty="0" smtClean="0"/>
              <a:t>While the benefits system does not guarantee to provide an income above the poverty line, it does act as a safety net which protects against very low incomes. </a:t>
            </a:r>
          </a:p>
          <a:p>
            <a:endParaRPr lang="en-GB" sz="1200" dirty="0" smtClean="0"/>
          </a:p>
          <a:p>
            <a:r>
              <a:rPr lang="en-GB" sz="1200" dirty="0" smtClean="0"/>
              <a:t>Although these full-time working families on very low incomes would be highly likely to be eligible for Working Tax Credit if they meet residency requirements, </a:t>
            </a:r>
          </a:p>
          <a:p>
            <a:endParaRPr lang="en-GB" sz="1200" dirty="0" smtClean="0"/>
          </a:p>
          <a:p>
            <a:r>
              <a:rPr lang="en-GB" sz="1200" dirty="0" smtClean="0"/>
              <a:t>(thereby slipping through the safety net)15,</a:t>
            </a:r>
          </a:p>
          <a:p>
            <a:endParaRPr lang="en-GB" altLang="en-US" sz="1200" dirty="0" smtClean="0"/>
          </a:p>
          <a:p>
            <a:endParaRPr lang="en-GB" altLang="en-US" dirty="0" smtClean="0"/>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28F8B67-E286-4D50-9B54-5CA63DB0BB16}" type="slidenum">
              <a:rPr lang="en-GB" altLang="en-US" sz="1200" smtClean="0"/>
              <a:pPr/>
              <a:t>14</a:t>
            </a:fld>
            <a:endParaRPr lang="en-GB"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dirty="0" smtClean="0"/>
              <a:t>https://www.gov.uk/government/uploads/system/uploads/attachment_data/file/222915/tkup_full_report_0910.pdf</a:t>
            </a:r>
          </a:p>
          <a:p>
            <a:endParaRPr lang="en-GB" dirty="0" smtClean="0"/>
          </a:p>
          <a:p>
            <a:r>
              <a:rPr lang="en-GB" dirty="0" smtClean="0"/>
              <a:t>http://statistics.dwp.gov.uk/asd/asd1/adhoc_analysis/2011/oow_ben_duration.xls </a:t>
            </a:r>
          </a:p>
          <a:p>
            <a:endParaRPr lang="en-GB" dirty="0" smtClean="0"/>
          </a:p>
          <a:p>
            <a:r>
              <a:rPr lang="en-GB" dirty="0" smtClean="0"/>
              <a:t>http://www.turn2us.org.uk/pdf/Mythbusting.pdf</a:t>
            </a:r>
          </a:p>
          <a:p>
            <a:endParaRPr lang="en-GB" dirty="0" smtClean="0"/>
          </a:p>
          <a:p>
            <a:r>
              <a:rPr lang="en-GB" dirty="0" smtClean="0"/>
              <a:t>http://www.turn2us.org.uk/pdf/Mythbusting.pdf </a:t>
            </a:r>
          </a:p>
          <a:p>
            <a:endParaRPr lang="en-GB" altLang="en-US" dirty="0" smtClean="0"/>
          </a:p>
          <a:p>
            <a:r>
              <a:rPr lang="en-GB" altLang="en-US" dirty="0" smtClean="0"/>
              <a:t>Employers have little difficulty in finding people to do low paid, low skilled work</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69F88A3-6707-4446-985C-C5549515978E}" type="slidenum">
              <a:rPr lang="en-GB" altLang="en-US" sz="1200" smtClean="0"/>
              <a:pPr/>
              <a:t>15</a:t>
            </a:fld>
            <a:endParaRPr lang="en-GB"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dirty="0" smtClean="0"/>
              <a:t>http://www.turn2us.org.uk/about_us/media_centre/news_archive/benefits_stigma.aspx </a:t>
            </a:r>
          </a:p>
          <a:p>
            <a:endParaRPr lang="en-GB" dirty="0" smtClean="0"/>
          </a:p>
          <a:p>
            <a:r>
              <a:rPr lang="en-GB" sz="1200" b="0" i="0" u="none" strike="noStrike" kern="1200" baseline="0" dirty="0" smtClean="0">
                <a:solidFill>
                  <a:schemeClr val="tx1"/>
                </a:solidFill>
                <a:latin typeface="+mn-lt"/>
                <a:ea typeface="+mn-ea"/>
                <a:cs typeface="+mn-cs"/>
              </a:rPr>
              <a:t>Quantitative and qualitative evidence suggests that stigma is playing a role in explaining non-take-up of benefits and tax credits, with around one in four respondents to the MORI survey giving at least one stigma-related reason for delaying or not claiming</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Focus group participants report a clear negative impact of stigma on feelings of self worth. </a:t>
            </a:r>
            <a:endParaRPr lang="en-GB" dirty="0"/>
          </a:p>
        </p:txBody>
      </p:sp>
      <p:sp>
        <p:nvSpPr>
          <p:cNvPr id="3482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73A33F-B23D-4180-AD3F-DAC8F21CEDA1}" type="slidenum">
              <a:rPr lang="en-GB" altLang="en-US" sz="1200" smtClean="0"/>
              <a:pPr/>
              <a:t>16</a:t>
            </a:fld>
            <a:endParaRPr lang="en-GB"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dirty="0" smtClean="0"/>
              <a:t>http://www.publications.parliament.uk/pa/cm201213/cmhansrd/cm130319/debtext/130319-0002.htm#13031966000002</a:t>
            </a:r>
            <a:endParaRPr lang="en-GB" dirty="0"/>
          </a:p>
        </p:txBody>
      </p:sp>
      <p:sp>
        <p:nvSpPr>
          <p:cNvPr id="3482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73A33F-B23D-4180-AD3F-DAC8F21CEDA1}" type="slidenum">
              <a:rPr lang="en-GB" altLang="en-US" sz="1200" smtClean="0"/>
              <a:pPr/>
              <a:t>17</a:t>
            </a:fld>
            <a:endParaRPr lang="en-GB"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dirty="0" smtClean="0"/>
              <a:t>http://www.publications.parliament.uk/pa/cm201213/cmhansrd/cm130319/debtext/130319-0002.htm#13031966000002 </a:t>
            </a:r>
          </a:p>
          <a:p>
            <a:endParaRPr lang="en-GB" dirty="0" smtClean="0"/>
          </a:p>
          <a:p>
            <a:r>
              <a:rPr lang="en-GB" i="1" dirty="0" smtClean="0">
                <a:hlinkClick r:id="rId3"/>
              </a:rPr>
              <a:t>“employers were content to keep jobs low skill and found little difficulty in filling vacancies. Given their current product and production strategies there was limited demand for a more skilled workforce … </a:t>
            </a:r>
            <a:r>
              <a:rPr lang="en-GB" b="1" i="1" dirty="0" smtClean="0">
                <a:hlinkClick r:id="rId3"/>
              </a:rPr>
              <a:t>even if the prospects of some workers are improved, it will be at the expense of others, as long as the structure of jobs and of their design remains unaltered.</a:t>
            </a:r>
            <a:r>
              <a:rPr lang="en-GB" i="1" dirty="0" smtClean="0">
                <a:hlinkClick r:id="rId3"/>
              </a:rPr>
              <a:t>”</a:t>
            </a:r>
            <a:endParaRPr lang="en-GB" i="1" dirty="0" smtClean="0"/>
          </a:p>
          <a:p>
            <a:endParaRPr lang="en-GB" dirty="0"/>
          </a:p>
        </p:txBody>
      </p:sp>
      <p:sp>
        <p:nvSpPr>
          <p:cNvPr id="3482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73A33F-B23D-4180-AD3F-DAC8F21CEDA1}" type="slidenum">
              <a:rPr lang="en-GB" altLang="en-US" sz="1200" smtClean="0"/>
              <a:pPr/>
              <a:t>18</a:t>
            </a:fld>
            <a:endParaRPr lang="en-GB"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altLang="en-US" dirty="0" smtClean="0"/>
              <a:t>Regulatory short-comings</a:t>
            </a:r>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C4CE087-1E53-4785-B348-CF47052B8BC8}" type="slidenum">
              <a:rPr lang="en-GB" altLang="en-US" sz="1200" smtClean="0"/>
              <a:pPr/>
              <a:t>19</a:t>
            </a:fld>
            <a:endParaRPr lang="en-GB"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altLang="en-US" dirty="0" smtClean="0"/>
              <a:t>Review of Local Government Anti </a:t>
            </a:r>
            <a:r>
              <a:rPr lang="en-GB" altLang="en-US" smtClean="0"/>
              <a:t>Poverty Strategies</a:t>
            </a:r>
            <a:endParaRPr lang="en-GB" altLang="en-US" dirty="0" smtClean="0"/>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C4CE087-1E53-4785-B348-CF47052B8BC8}" type="slidenum">
              <a:rPr lang="en-GB" altLang="en-US" sz="1200" smtClean="0"/>
              <a:pPr/>
              <a:t>20</a:t>
            </a:fld>
            <a:endParaRPr lang="en-GB"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32FDE8C-197B-48A6-AF5C-9DD995E48448}" type="slidenum">
              <a:rPr lang="en-GB" altLang="en-US" sz="1200" smtClean="0"/>
              <a:pPr/>
              <a:t>21</a:t>
            </a:fld>
            <a:endParaRPr lang="en-GB"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GB" altLang="en-US" smtClean="0"/>
              <a:t>Representations of people living in poverty</a:t>
            </a:r>
          </a:p>
          <a:p>
            <a:endParaRPr lang="en-GB" altLang="en-US" smtClean="0"/>
          </a:p>
          <a:p>
            <a:r>
              <a:rPr lang="en-GB" altLang="en-US" smtClean="0"/>
              <a:t>Individual behaviours v institutional behaviours</a:t>
            </a:r>
          </a:p>
          <a:p>
            <a:endParaRPr lang="en-GB" altLang="en-US" smtClean="0"/>
          </a:p>
          <a:p>
            <a:endParaRPr lang="en-GB" altLang="en-US" smtClean="0"/>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207D1EF-BB5C-48DA-AD63-1A6760F72E46}" type="slidenum">
              <a:rPr lang="en-GB" altLang="en-US" sz="1200" smtClean="0"/>
              <a:pPr/>
              <a:t>3</a:t>
            </a:fld>
            <a:endParaRPr lang="en-GB"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altLang="en-US" dirty="0" smtClean="0"/>
              <a:t>http://www.independent.co.uk/news/uk/politics/george-osbornes-welfare-war-work-for-your-benefits--or-attend-jobcentre-daily-8847851.html </a:t>
            </a:r>
          </a:p>
        </p:txBody>
      </p:sp>
      <p:sp>
        <p:nvSpPr>
          <p:cNvPr id="2662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14E5B65-8495-4F63-BD7D-96EEECB8AC37}" type="slidenum">
              <a:rPr lang="en-GB" altLang="en-US" sz="1200" smtClean="0"/>
              <a:pPr/>
              <a:t>4</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smtClean="0"/>
              <a:t>M’boro</a:t>
            </a:r>
            <a:r>
              <a:rPr lang="en-GB" sz="1200" dirty="0" smtClean="0"/>
              <a:t> – equivalent to 11055 children</a:t>
            </a:r>
          </a:p>
          <a:p>
            <a:endParaRPr lang="en-GB" sz="1200" dirty="0" smtClean="0"/>
          </a:p>
          <a:p>
            <a:r>
              <a:rPr lang="en-GB" sz="1200" dirty="0" smtClean="0"/>
              <a:t>S. Tyneside – 8110 children</a:t>
            </a:r>
          </a:p>
          <a:p>
            <a:endParaRPr lang="en-GB" sz="1200" dirty="0" smtClean="0"/>
          </a:p>
          <a:p>
            <a:r>
              <a:rPr lang="en-GB" sz="1200" dirty="0" err="1" smtClean="0"/>
              <a:t>N’land</a:t>
            </a:r>
            <a:r>
              <a:rPr lang="en-GB" sz="1200" dirty="0" smtClean="0"/>
              <a:t> - 10940</a:t>
            </a:r>
          </a:p>
          <a:p>
            <a:endParaRPr lang="en-GB" sz="1200" dirty="0" smtClean="0"/>
          </a:p>
          <a:p>
            <a:endParaRPr lang="en-GB" sz="1200" dirty="0" smtClean="0"/>
          </a:p>
          <a:p>
            <a:r>
              <a:rPr lang="en-GB" sz="1200" dirty="0" err="1" smtClean="0"/>
              <a:t>Thorntree</a:t>
            </a:r>
            <a:r>
              <a:rPr lang="en-GB" sz="1200" dirty="0" smtClean="0"/>
              <a:t> – 56%, North </a:t>
            </a:r>
            <a:r>
              <a:rPr lang="en-GB" sz="1200" dirty="0" err="1" smtClean="0"/>
              <a:t>Ormesby</a:t>
            </a:r>
            <a:r>
              <a:rPr lang="en-GB" sz="1200" dirty="0" smtClean="0"/>
              <a:t> &amp; Bramble Farm  – 53%</a:t>
            </a:r>
            <a:endParaRPr lang="en-GB" dirty="0"/>
          </a:p>
        </p:txBody>
      </p:sp>
      <p:sp>
        <p:nvSpPr>
          <p:cNvPr id="4" name="Slide Number Placeholder 3"/>
          <p:cNvSpPr>
            <a:spLocks noGrp="1"/>
          </p:cNvSpPr>
          <p:nvPr>
            <p:ph type="sldNum" sz="quarter" idx="10"/>
          </p:nvPr>
        </p:nvSpPr>
        <p:spPr/>
        <p:txBody>
          <a:bodyPr/>
          <a:lstStyle/>
          <a:p>
            <a:fld id="{6537231A-A85A-4C59-8AE0-DC17C594C4FD}" type="slidenum">
              <a:rPr lang="en-GB" smtClean="0"/>
              <a:pPr/>
              <a:t>5</a:t>
            </a:fld>
            <a:endParaRPr lang="en-GB"/>
          </a:p>
        </p:txBody>
      </p:sp>
    </p:spTree>
    <p:extLst>
      <p:ext uri="{BB962C8B-B14F-4D97-AF65-F5344CB8AC3E}">
        <p14:creationId xmlns:p14="http://schemas.microsoft.com/office/powerpoint/2010/main" xmlns="" val="50170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GB" altLang="en-US" smtClean="0"/>
              <a:t>All taken from the foreword to the government child poverty strategy – written by Iain Duncan Smith</a:t>
            </a:r>
          </a:p>
        </p:txBody>
      </p:sp>
      <p:sp>
        <p:nvSpPr>
          <p:cNvPr id="2765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F2D176F-43EA-4371-8DAF-5D004C17395A}" type="slidenum">
              <a:rPr lang="en-GB" altLang="en-US" sz="1200" smtClean="0"/>
              <a:pPr/>
              <a:t>8</a:t>
            </a:fld>
            <a:endParaRPr lang="en-GB"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285750" indent="-285750" eaLnBrk="1" hangingPunct="1">
              <a:lnSpc>
                <a:spcPct val="110000"/>
              </a:lnSpc>
              <a:spcBef>
                <a:spcPct val="0"/>
              </a:spcBef>
              <a:buFont typeface="Arial" pitchFamily="34" charset="0"/>
              <a:buChar char="•"/>
              <a:defRPr/>
            </a:pPr>
            <a:r>
              <a:rPr lang="en-GB" sz="1200" dirty="0" smtClean="0">
                <a:solidFill>
                  <a:schemeClr val="bg1">
                    <a:lumMod val="50000"/>
                  </a:schemeClr>
                </a:solidFill>
              </a:rPr>
              <a:t>A ‘relentless rise’ – up from 43% in 1996- 97</a:t>
            </a:r>
          </a:p>
          <a:p>
            <a:pPr marL="285750" indent="-285750" eaLnBrk="1" hangingPunct="1">
              <a:lnSpc>
                <a:spcPct val="110000"/>
              </a:lnSpc>
              <a:spcBef>
                <a:spcPct val="0"/>
              </a:spcBef>
              <a:buFont typeface="Arial" pitchFamily="34" charset="0"/>
              <a:buChar char="•"/>
              <a:defRPr/>
            </a:pPr>
            <a:endParaRPr lang="en-GB" sz="1200" dirty="0" smtClean="0">
              <a:solidFill>
                <a:schemeClr val="bg1">
                  <a:lumMod val="50000"/>
                </a:schemeClr>
              </a:solidFill>
            </a:endParaRPr>
          </a:p>
          <a:p>
            <a:pPr marL="285750" indent="-285750" eaLnBrk="1" hangingPunct="1">
              <a:lnSpc>
                <a:spcPct val="110000"/>
              </a:lnSpc>
              <a:spcBef>
                <a:spcPct val="0"/>
              </a:spcBef>
              <a:buFont typeface="Arial" pitchFamily="34" charset="0"/>
              <a:buChar char="•"/>
              <a:defRPr/>
            </a:pPr>
            <a:r>
              <a:rPr lang="en-GB" sz="1200" dirty="0" smtClean="0">
                <a:solidFill>
                  <a:schemeClr val="bg1">
                    <a:lumMod val="50000"/>
                  </a:schemeClr>
                </a:solidFill>
              </a:rPr>
              <a:t>An issue which we have the opportunity to do something about – the North East has low wages in comparison with other parts of the country</a:t>
            </a:r>
          </a:p>
          <a:p>
            <a:pPr marL="285750" indent="-285750" eaLnBrk="1" hangingPunct="1">
              <a:lnSpc>
                <a:spcPct val="110000"/>
              </a:lnSpc>
              <a:spcBef>
                <a:spcPct val="0"/>
              </a:spcBef>
              <a:buFont typeface="Arial" pitchFamily="34" charset="0"/>
              <a:buChar char="•"/>
              <a:defRPr/>
            </a:pPr>
            <a:endParaRPr lang="en-GB" sz="1200" dirty="0" smtClean="0">
              <a:solidFill>
                <a:schemeClr val="tx1">
                  <a:lumMod val="65000"/>
                  <a:lumOff val="35000"/>
                </a:schemeClr>
              </a:solidFill>
            </a:endParaRPr>
          </a:p>
          <a:p>
            <a:r>
              <a:rPr lang="en-US" altLang="en-US" dirty="0" err="1" smtClean="0"/>
              <a:t>Govt</a:t>
            </a:r>
            <a:r>
              <a:rPr lang="en-US" altLang="en-US" dirty="0" smtClean="0"/>
              <a:t> strategy – in work poverty 2 mentions, </a:t>
            </a:r>
            <a:r>
              <a:rPr lang="en-US" altLang="en-US" dirty="0" err="1" smtClean="0"/>
              <a:t>worklessness</a:t>
            </a:r>
            <a:r>
              <a:rPr lang="en-US" altLang="en-US" dirty="0" smtClean="0"/>
              <a:t> 10 mentions, dependency 5 mentions, culture</a:t>
            </a:r>
            <a:r>
              <a:rPr lang="en-US" altLang="en-US" baseline="0" dirty="0" smtClean="0"/>
              <a:t> (in relation to parenting, dependency </a:t>
            </a:r>
            <a:r>
              <a:rPr lang="en-US" altLang="en-US" baseline="0" dirty="0" err="1" smtClean="0"/>
              <a:t>etc</a:t>
            </a:r>
            <a:r>
              <a:rPr lang="en-US" altLang="en-US" baseline="0" dirty="0" smtClean="0"/>
              <a:t> 8 mentions)</a:t>
            </a:r>
          </a:p>
          <a:p>
            <a:endParaRPr lang="en-US" altLang="en-US" baseline="0" dirty="0" smtClean="0"/>
          </a:p>
          <a:p>
            <a:r>
              <a:rPr lang="en-US" altLang="en-US" baseline="0" dirty="0" smtClean="0"/>
              <a:t>79 pages </a:t>
            </a:r>
          </a:p>
          <a:p>
            <a:endParaRPr lang="en-US" altLang="en-US" baseline="0" dirty="0" smtClean="0"/>
          </a:p>
          <a:p>
            <a:r>
              <a:rPr lang="en-US" altLang="en-US" baseline="0" dirty="0" smtClean="0"/>
              <a:t>No local authority child poverty strategies in the North East dealt with the issue of in-work poverty in any substantial way</a:t>
            </a:r>
          </a:p>
          <a:p>
            <a:endParaRPr lang="en-US" altLang="en-US" baseline="0" dirty="0" smtClean="0"/>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C08F50B-A682-4AD0-B231-9D60BDD17743}" type="slidenum">
              <a:rPr lang="en-GB" altLang="en-US" sz="1200" smtClean="0"/>
              <a:pPr/>
              <a:t>9</a:t>
            </a:fld>
            <a:endParaRPr lang="en-GB"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baseline="0" dirty="0" smtClean="0"/>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C08F50B-A682-4AD0-B231-9D60BDD17743}" type="slidenum">
              <a:rPr lang="en-GB" altLang="en-US" sz="1200" smtClean="0"/>
              <a:pPr/>
              <a:t>10</a:t>
            </a:fld>
            <a:endParaRPr lang="en-GB"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http://www.jrf.org.uk/publications/cultures-of-worklessness </a:t>
            </a:r>
          </a:p>
          <a:p>
            <a:endParaRPr lang="en-GB" dirty="0" smtClean="0"/>
          </a:p>
          <a:p>
            <a:r>
              <a:rPr lang="en-GB" dirty="0" smtClean="0"/>
              <a:t>Similar work on the issue of ‘low</a:t>
            </a:r>
            <a:r>
              <a:rPr lang="en-GB" baseline="0" dirty="0" smtClean="0"/>
              <a:t> aspirations’ as well</a:t>
            </a:r>
            <a:endParaRPr lang="en-GB" dirty="0"/>
          </a:p>
        </p:txBody>
      </p:sp>
      <p:sp>
        <p:nvSpPr>
          <p:cNvPr id="4" name="Slide Number Placeholder 3"/>
          <p:cNvSpPr>
            <a:spLocks noGrp="1"/>
          </p:cNvSpPr>
          <p:nvPr>
            <p:ph type="sldNum" sz="quarter" idx="10"/>
          </p:nvPr>
        </p:nvSpPr>
        <p:spPr/>
        <p:txBody>
          <a:bodyPr/>
          <a:lstStyle/>
          <a:p>
            <a:fld id="{6537231A-A85A-4C59-8AE0-DC17C594C4FD}" type="slidenum">
              <a:rPr lang="en-GB" smtClean="0"/>
              <a:pPr/>
              <a:t>11</a:t>
            </a:fld>
            <a:endParaRPr lang="en-GB"/>
          </a:p>
        </p:txBody>
      </p:sp>
    </p:spTree>
    <p:extLst>
      <p:ext uri="{BB962C8B-B14F-4D97-AF65-F5344CB8AC3E}">
        <p14:creationId xmlns:p14="http://schemas.microsoft.com/office/powerpoint/2010/main" xmlns="" val="89727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altLang="en-US" dirty="0" smtClean="0"/>
              <a:t>Consensual methodology – robust, internationally recognised, rarely challenged</a:t>
            </a:r>
          </a:p>
          <a:p>
            <a:endParaRPr lang="en-GB" altLang="en-US" dirty="0" smtClean="0"/>
          </a:p>
          <a:p>
            <a:r>
              <a:rPr lang="en-GB" altLang="en-US" dirty="0" smtClean="0"/>
              <a:t>Free from political and/or market/employer interference</a:t>
            </a:r>
          </a:p>
          <a:p>
            <a:endParaRPr lang="en-GB" altLang="en-US" dirty="0" smtClean="0"/>
          </a:p>
          <a:p>
            <a:r>
              <a:rPr lang="en-GB" altLang="en-US" dirty="0" smtClean="0"/>
              <a:t>Little difference recorded across the UK, London excluded</a:t>
            </a:r>
          </a:p>
          <a:p>
            <a:endParaRPr lang="en-GB" altLang="en-US" dirty="0" smtClean="0"/>
          </a:p>
          <a:p>
            <a:r>
              <a:rPr lang="en-GB" altLang="en-US" dirty="0" smtClean="0"/>
              <a:t>No other region in the UK is considering local Living Wages – risks bringing in regional pay through the back door.</a:t>
            </a:r>
          </a:p>
          <a:p>
            <a:endParaRPr lang="en-GB" altLang="en-US" dirty="0" smtClean="0"/>
          </a:p>
          <a:p>
            <a:pPr eaLnBrk="1" hangingPunct="1">
              <a:buFont typeface="Arial" pitchFamily="34" charset="0"/>
              <a:buNone/>
              <a:defRPr/>
            </a:pPr>
            <a:r>
              <a:rPr lang="en-GB" sz="1200" dirty="0" smtClean="0"/>
              <a:t>The UK Living Wage assumes full take up of benefits</a:t>
            </a:r>
          </a:p>
          <a:p>
            <a:pPr eaLnBrk="1" hangingPunct="1">
              <a:buFont typeface="Arial" pitchFamily="34" charset="0"/>
              <a:buNone/>
              <a:defRPr/>
            </a:pPr>
            <a:endParaRPr lang="en-GB" sz="1200" dirty="0" smtClean="0"/>
          </a:p>
          <a:p>
            <a:pPr eaLnBrk="1" hangingPunct="1">
              <a:buFont typeface="Arial" pitchFamily="34" charset="0"/>
              <a:buNone/>
              <a:defRPr/>
            </a:pPr>
            <a:r>
              <a:rPr lang="en-GB" sz="1200" dirty="0" smtClean="0"/>
              <a:t>Rise of ‘payday loan’ companies</a:t>
            </a:r>
          </a:p>
          <a:p>
            <a:pPr eaLnBrk="1" hangingPunct="1">
              <a:buFont typeface="Arial" pitchFamily="34" charset="0"/>
              <a:buNone/>
              <a:defRPr/>
            </a:pPr>
            <a:r>
              <a:rPr lang="en-GB" sz="1200" dirty="0" smtClean="0"/>
              <a:t>Take up of in-work benefits</a:t>
            </a:r>
          </a:p>
          <a:p>
            <a:pPr eaLnBrk="1" hangingPunct="1">
              <a:buFont typeface="Arial" pitchFamily="34" charset="0"/>
              <a:buNone/>
              <a:defRPr/>
            </a:pPr>
            <a:r>
              <a:rPr lang="en-GB" sz="1200" dirty="0" smtClean="0"/>
              <a:t>Between £7.52 billion and £12.31 billion benefits not claimed each year</a:t>
            </a:r>
          </a:p>
          <a:p>
            <a:pPr eaLnBrk="1" hangingPunct="1">
              <a:buFont typeface="Arial" pitchFamily="34" charset="0"/>
              <a:buNone/>
              <a:defRPr/>
            </a:pPr>
            <a:r>
              <a:rPr lang="en-GB" sz="1200" dirty="0" smtClean="0"/>
              <a:t>Between £90 – 220 million unclaimed tax credits alone in the North East</a:t>
            </a:r>
          </a:p>
          <a:p>
            <a:endParaRPr lang="en-GB" altLang="en-US" dirty="0" smtClean="0"/>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DF76205-05A2-4603-9850-6A786EDEBD37}" type="slidenum">
              <a:rPr lang="en-GB" altLang="en-US" sz="1200" smtClean="0"/>
              <a:pPr/>
              <a:t>12</a:t>
            </a:fld>
            <a:endParaRPr lang="en-GB"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5086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5516563"/>
          </a:xfrm>
          <a:prstGeom prst="rect">
            <a:avLst/>
          </a:prstGeom>
          <a:solidFill>
            <a:srgbClr val="66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en-US" altLang="en-US">
              <a:solidFill>
                <a:srgbClr val="663366"/>
              </a:solidFill>
            </a:endParaRPr>
          </a:p>
        </p:txBody>
      </p:sp>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3" name="Rectangle 11"/>
          <p:cNvSpPr>
            <a:spLocks noGrp="1" noChangeArrowheads="1"/>
          </p:cNvSpPr>
          <p:nvPr>
            <p:ph type="ctrTitle" sz="quarter"/>
          </p:nvPr>
        </p:nvSpPr>
        <p:spPr>
          <a:xfrm>
            <a:off x="755650" y="476250"/>
            <a:ext cx="7772400" cy="1470025"/>
          </a:xfrm>
          <a:prstGeom prst="rect">
            <a:avLst/>
          </a:prstGeom>
        </p:spPr>
        <p:txBody>
          <a:bodyPr/>
          <a:lstStyle>
            <a:lvl1pPr>
              <a:defRPr>
                <a:solidFill>
                  <a:schemeClr val="bg1"/>
                </a:solidFill>
              </a:defRPr>
            </a:lvl1pPr>
          </a:lstStyle>
          <a:p>
            <a:pPr lvl="0"/>
            <a:r>
              <a:rPr lang="en-GB" noProof="0" smtClean="0"/>
              <a:t>Click to edit Master title style</a:t>
            </a:r>
          </a:p>
        </p:txBody>
      </p:sp>
      <p:sp>
        <p:nvSpPr>
          <p:cNvPr id="8204" name="Rectangle 12"/>
          <p:cNvSpPr>
            <a:spLocks noGrp="1" noChangeArrowheads="1"/>
          </p:cNvSpPr>
          <p:nvPr>
            <p:ph type="subTitle" sz="quarter" idx="1"/>
          </p:nvPr>
        </p:nvSpPr>
        <p:spPr>
          <a:xfrm>
            <a:off x="827088" y="2420938"/>
            <a:ext cx="7561262" cy="1752600"/>
          </a:xfrm>
          <a:prstGeom prst="rect">
            <a:avLst/>
          </a:prstGeom>
        </p:spPr>
        <p:txBody>
          <a:bodyPr/>
          <a:lstStyle>
            <a:lvl1pPr marL="0" indent="0">
              <a:defRPr b="1">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EC77AD50-F64A-43AE-842C-8170DB8421F2}" type="slidenum">
              <a:rPr lang="en-GB"/>
              <a:pPr>
                <a:defRPr/>
              </a:pPr>
              <a:t>‹#›</a:t>
            </a:fld>
            <a:endParaRPr lang="en-GB"/>
          </a:p>
        </p:txBody>
      </p:sp>
    </p:spTree>
    <p:extLst>
      <p:ext uri="{BB962C8B-B14F-4D97-AF65-F5344CB8AC3E}">
        <p14:creationId xmlns:p14="http://schemas.microsoft.com/office/powerpoint/2010/main" xmlns="" val="238813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84213" y="1989138"/>
            <a:ext cx="7772400" cy="3816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B75192-CBB7-474B-8A40-48129A9A9E96}" type="slidenum">
              <a:rPr lang="en-GB"/>
              <a:pPr>
                <a:defRPr/>
              </a:pPr>
              <a:t>‹#›</a:t>
            </a:fld>
            <a:endParaRPr lang="en-GB"/>
          </a:p>
        </p:txBody>
      </p:sp>
    </p:spTree>
    <p:extLst>
      <p:ext uri="{BB962C8B-B14F-4D97-AF65-F5344CB8AC3E}">
        <p14:creationId xmlns:p14="http://schemas.microsoft.com/office/powerpoint/2010/main" xmlns="" val="1159761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s.j.crossley@durham.ac.u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ilg.org.uk/child_pover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US" altLang="en-US" dirty="0" smtClean="0"/>
              <a:t>The role of employers in tackling poverty</a:t>
            </a:r>
          </a:p>
        </p:txBody>
      </p:sp>
      <p:sp>
        <p:nvSpPr>
          <p:cNvPr id="3075" name="Rectangle 5"/>
          <p:cNvSpPr>
            <a:spLocks noGrp="1" noChangeArrowheads="1"/>
          </p:cNvSpPr>
          <p:nvPr>
            <p:ph type="subTitle" idx="1"/>
          </p:nvPr>
        </p:nvSpPr>
        <p:spPr>
          <a:xfrm>
            <a:off x="755650" y="2420938"/>
            <a:ext cx="6400800" cy="1752600"/>
          </a:xfrm>
        </p:spPr>
        <p:txBody>
          <a:bodyPr/>
          <a:lstStyle/>
          <a:p>
            <a:pPr eaLnBrk="1" hangingPunct="1">
              <a:lnSpc>
                <a:spcPct val="110000"/>
              </a:lnSpc>
              <a:spcBef>
                <a:spcPct val="0"/>
              </a:spcBef>
              <a:buNone/>
            </a:pPr>
            <a:r>
              <a:rPr lang="en-GB" altLang="en-US" sz="3200" dirty="0" smtClean="0"/>
              <a:t>Child Poverty &amp; Low Pay</a:t>
            </a:r>
          </a:p>
          <a:p>
            <a:pPr eaLnBrk="1" hangingPunct="1">
              <a:lnSpc>
                <a:spcPct val="110000"/>
              </a:lnSpc>
              <a:spcBef>
                <a:spcPct val="0"/>
              </a:spcBef>
              <a:buNone/>
            </a:pPr>
            <a:r>
              <a:rPr lang="en-GB" altLang="en-US" sz="3200" dirty="0" smtClean="0"/>
              <a:t>Northern Living Wage Summit</a:t>
            </a:r>
          </a:p>
          <a:p>
            <a:pPr eaLnBrk="1" hangingPunct="1">
              <a:lnSpc>
                <a:spcPct val="110000"/>
              </a:lnSpc>
              <a:spcBef>
                <a:spcPct val="0"/>
              </a:spcBef>
            </a:pPr>
            <a:endParaRPr lang="en-GB" altLang="en-US" dirty="0" smtClean="0"/>
          </a:p>
          <a:p>
            <a:pPr eaLnBrk="1" hangingPunct="1">
              <a:lnSpc>
                <a:spcPct val="110000"/>
              </a:lnSpc>
              <a:spcBef>
                <a:spcPct val="0"/>
              </a:spcBef>
              <a:buNone/>
            </a:pPr>
            <a:r>
              <a:rPr lang="en-GB" altLang="en-US" sz="2400" dirty="0" smtClean="0"/>
              <a:t>Presented by Stephen </a:t>
            </a:r>
            <a:r>
              <a:rPr lang="en-GB" altLang="en-US" sz="2400" dirty="0" err="1" smtClean="0"/>
              <a:t>Crossley</a:t>
            </a:r>
            <a:endParaRPr lang="en-GB" altLang="en-US" sz="2400" dirty="0" smtClean="0"/>
          </a:p>
          <a:p>
            <a:pPr eaLnBrk="1" hangingPunct="1">
              <a:lnSpc>
                <a:spcPct val="110000"/>
              </a:lnSpc>
              <a:spcBef>
                <a:spcPct val="0"/>
              </a:spcBef>
            </a:pPr>
            <a:endParaRPr lang="en-GB" altLang="en-US" sz="2400" dirty="0" smtClean="0"/>
          </a:p>
          <a:p>
            <a:pPr eaLnBrk="1" hangingPunct="1">
              <a:lnSpc>
                <a:spcPct val="110000"/>
              </a:lnSpc>
              <a:spcBef>
                <a:spcPct val="0"/>
              </a:spcBef>
              <a:buNone/>
            </a:pPr>
            <a:r>
              <a:rPr lang="en-GB" altLang="en-US" sz="2400" dirty="0" smtClean="0"/>
              <a:t>7</a:t>
            </a:r>
            <a:r>
              <a:rPr lang="en-GB" altLang="en-US" sz="2400" baseline="30000" dirty="0" smtClean="0"/>
              <a:t>th</a:t>
            </a:r>
            <a:r>
              <a:rPr lang="en-GB" altLang="en-US" sz="2400" dirty="0" smtClean="0"/>
              <a:t> November 2013</a:t>
            </a:r>
            <a:endParaRPr lang="en-GB" altLang="en-US" sz="2400" dirty="0" smtClean="0">
              <a:solidFill>
                <a:srgbClr val="663366"/>
              </a:solidFill>
            </a:endParaRPr>
          </a:p>
          <a:p>
            <a:pPr eaLnBrk="1" hangingPunct="1"/>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In-work poverty</a:t>
            </a:r>
            <a:r>
              <a:rPr lang="en-GB" altLang="en-US" sz="3200" dirty="0" smtClean="0"/>
              <a:t/>
            </a:r>
            <a:br>
              <a:rPr lang="en-GB" altLang="en-US" sz="3200" dirty="0" smtClean="0"/>
            </a:br>
            <a:endParaRPr lang="en-US" altLang="en-US" sz="3200" dirty="0" smtClean="0"/>
          </a:p>
        </p:txBody>
      </p:sp>
      <p:sp>
        <p:nvSpPr>
          <p:cNvPr id="19459" name="Rectangle 3"/>
          <p:cNvSpPr>
            <a:spLocks noGrp="1" noChangeArrowheads="1"/>
          </p:cNvSpPr>
          <p:nvPr>
            <p:ph type="body" idx="1"/>
          </p:nvPr>
        </p:nvSpPr>
        <p:spPr/>
        <p:txBody>
          <a:bodyPr/>
          <a:lstStyle/>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0" indent="0" eaLnBrk="1" hangingPunct="1">
              <a:lnSpc>
                <a:spcPct val="110000"/>
              </a:lnSpc>
              <a:spcBef>
                <a:spcPct val="0"/>
              </a:spcBef>
              <a:buNone/>
              <a:defRPr/>
            </a:pPr>
            <a:endParaRPr lang="en-GB" sz="2400" dirty="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2152368"/>
            <a:ext cx="4173893" cy="3769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71535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143000"/>
          </a:xfrm>
        </p:spPr>
        <p:txBody>
          <a:bodyPr/>
          <a:lstStyle/>
          <a:p>
            <a:r>
              <a:rPr lang="en-GB" dirty="0"/>
              <a:t/>
            </a:r>
            <a:br>
              <a:rPr lang="en-GB" dirty="0"/>
            </a:br>
            <a:r>
              <a:rPr lang="en-GB" dirty="0" smtClean="0"/>
              <a:t>Inter-generational </a:t>
            </a:r>
            <a:r>
              <a:rPr lang="en-GB" dirty="0" err="1" smtClean="0"/>
              <a:t>worklessness</a:t>
            </a:r>
            <a:r>
              <a:rPr lang="en-GB" dirty="0" smtClean="0"/>
              <a:t>?</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a:p>
            <a:r>
              <a:rPr lang="en-GB" sz="2400" dirty="0" smtClean="0"/>
              <a:t>Despite </a:t>
            </a:r>
            <a:r>
              <a:rPr lang="en-GB" sz="2400" dirty="0"/>
              <a:t>strenuous efforts</a:t>
            </a:r>
            <a:r>
              <a:rPr lang="en-GB" sz="2400" dirty="0" smtClean="0"/>
              <a:t>, </a:t>
            </a:r>
            <a:r>
              <a:rPr lang="en-GB" sz="2400" dirty="0"/>
              <a:t>researchers </a:t>
            </a:r>
            <a:r>
              <a:rPr lang="en-GB" sz="2400" dirty="0" smtClean="0"/>
              <a:t>have been </a:t>
            </a:r>
            <a:r>
              <a:rPr lang="en-GB" sz="2400" dirty="0"/>
              <a:t>unable to locate any families </a:t>
            </a:r>
            <a:r>
              <a:rPr lang="en-GB" sz="2400" dirty="0" smtClean="0"/>
              <a:t>where 3 generations had never worked. </a:t>
            </a:r>
          </a:p>
          <a:p>
            <a:r>
              <a:rPr lang="en-GB" sz="2400" dirty="0" smtClean="0"/>
              <a:t>Families </a:t>
            </a:r>
            <a:r>
              <a:rPr lang="en-GB" sz="2400" dirty="0"/>
              <a:t>experiencing long-term </a:t>
            </a:r>
            <a:r>
              <a:rPr lang="en-GB" sz="2400" dirty="0" err="1"/>
              <a:t>worklessness</a:t>
            </a:r>
            <a:r>
              <a:rPr lang="en-GB" sz="2400" dirty="0"/>
              <a:t> remained committed to the value of </a:t>
            </a:r>
            <a:r>
              <a:rPr lang="en-GB" sz="2400" dirty="0" smtClean="0"/>
              <a:t>work</a:t>
            </a:r>
            <a:endParaRPr lang="en-GB" sz="2400" dirty="0"/>
          </a:p>
          <a:p>
            <a:r>
              <a:rPr lang="en-GB" sz="2400" dirty="0" smtClean="0"/>
              <a:t>No </a:t>
            </a:r>
            <a:r>
              <a:rPr lang="en-GB" sz="2400" dirty="0"/>
              <a:t>evidence of 'a culture of </a:t>
            </a:r>
            <a:r>
              <a:rPr lang="en-GB" sz="2400" dirty="0" err="1"/>
              <a:t>worklessness</a:t>
            </a:r>
            <a:r>
              <a:rPr lang="en-GB" sz="2400" dirty="0"/>
              <a:t>' – values, attitudes and behaviours discouraging employment and encouraging welfare dependency – in the families.</a:t>
            </a:r>
          </a:p>
          <a:p>
            <a:endParaRPr lang="en-GB" dirty="0"/>
          </a:p>
        </p:txBody>
      </p:sp>
    </p:spTree>
    <p:extLst>
      <p:ext uri="{BB962C8B-B14F-4D97-AF65-F5344CB8AC3E}">
        <p14:creationId xmlns:p14="http://schemas.microsoft.com/office/powerpoint/2010/main" xmlns="" val="1303244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A Living Wage</a:t>
            </a:r>
            <a:endParaRPr lang="en-US" altLang="en-US" sz="3200" dirty="0" smtClean="0"/>
          </a:p>
        </p:txBody>
      </p:sp>
      <p:sp>
        <p:nvSpPr>
          <p:cNvPr id="19459" name="Rectangle 3"/>
          <p:cNvSpPr>
            <a:spLocks noGrp="1" noChangeArrowheads="1"/>
          </p:cNvSpPr>
          <p:nvPr>
            <p:ph type="body" idx="1"/>
          </p:nvPr>
        </p:nvSpPr>
        <p:spPr/>
        <p:txBody>
          <a:bodyPr/>
          <a:lstStyle/>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r>
              <a:rPr lang="en-GB" sz="2400" dirty="0" smtClean="0"/>
              <a:t>A ‘Living Wage’ is one which is linked to a minimum acceptable standard of living, as defined by members of the public.</a:t>
            </a:r>
          </a:p>
          <a:p>
            <a:pPr marL="285750" indent="-285750" eaLnBrk="1" hangingPunct="1">
              <a:lnSpc>
                <a:spcPct val="110000"/>
              </a:lnSpc>
              <a:spcBef>
                <a:spcPct val="0"/>
              </a:spcBef>
              <a:buFont typeface="Arial" pitchFamily="34" charset="0"/>
              <a:buChar char="•"/>
              <a:defRPr/>
            </a:pPr>
            <a:endParaRPr lang="en-GB" sz="2400" dirty="0"/>
          </a:p>
          <a:p>
            <a:pPr marL="285750" indent="-285750" eaLnBrk="1" hangingPunct="1">
              <a:lnSpc>
                <a:spcPct val="110000"/>
              </a:lnSpc>
              <a:spcBef>
                <a:spcPct val="0"/>
              </a:spcBef>
              <a:buFont typeface="Arial" pitchFamily="34" charset="0"/>
              <a:buChar char="•"/>
              <a:defRPr/>
            </a:pPr>
            <a:r>
              <a:rPr lang="en-GB" sz="2400" dirty="0" smtClean="0"/>
              <a:t>It is not an increased minimum wage as decided by politicians and/or officers.</a:t>
            </a:r>
          </a:p>
          <a:p>
            <a:pPr marL="285750" indent="-285750" eaLnBrk="1" hangingPunct="1">
              <a:lnSpc>
                <a:spcPct val="110000"/>
              </a:lnSpc>
              <a:spcBef>
                <a:spcPct val="0"/>
              </a:spcBef>
              <a:buFont typeface="Arial" pitchFamily="34" charset="0"/>
              <a:buChar char="•"/>
              <a:defRPr/>
            </a:pPr>
            <a:endParaRPr lang="en-GB" sz="2400" dirty="0"/>
          </a:p>
          <a:p>
            <a:pPr marL="285750" indent="-285750" eaLnBrk="1" hangingPunct="1">
              <a:lnSpc>
                <a:spcPct val="110000"/>
              </a:lnSpc>
              <a:spcBef>
                <a:spcPct val="0"/>
              </a:spcBef>
              <a:buFont typeface="Arial" pitchFamily="34" charset="0"/>
              <a:buChar char="•"/>
              <a:defRPr/>
            </a:pPr>
            <a:r>
              <a:rPr lang="en-GB" sz="2400" dirty="0" smtClean="0"/>
              <a:t>The UK Living Wage is currently £7.56 per hour</a:t>
            </a: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‘The ‘depth’ of poverty</a:t>
            </a:r>
            <a:endParaRPr lang="en-US" altLang="en-US" sz="3200" dirty="0" smtClean="0"/>
          </a:p>
        </p:txBody>
      </p:sp>
      <p:sp>
        <p:nvSpPr>
          <p:cNvPr id="19459" name="Rectangle 3"/>
          <p:cNvSpPr>
            <a:spLocks noGrp="1" noChangeArrowheads="1"/>
          </p:cNvSpPr>
          <p:nvPr>
            <p:ph type="body" idx="1"/>
          </p:nvPr>
        </p:nvSpPr>
        <p:spPr/>
        <p:txBody>
          <a:bodyPr/>
          <a:lstStyle/>
          <a:p>
            <a:pPr eaLnBrk="1" hangingPunct="1">
              <a:buFont typeface="Arial" pitchFamily="34" charset="0"/>
              <a:buChar char="•"/>
              <a:defRPr/>
            </a:pPr>
            <a:endParaRPr lang="en-GB" sz="2400" dirty="0" smtClean="0">
              <a:solidFill>
                <a:schemeClr val="bg1">
                  <a:lumMod val="50000"/>
                </a:schemeClr>
              </a:solidFill>
            </a:endParaRPr>
          </a:p>
          <a:p>
            <a:pPr marL="0" indent="0" eaLnBrk="1" hangingPunct="1">
              <a:buNone/>
              <a:defRPr/>
            </a:pPr>
            <a:r>
              <a:rPr lang="en-GB" sz="2400" i="1" dirty="0"/>
              <a:t>Children living furthest below the poverty line, with a median poverty gap of around 25 per cent, include those with self-employed parents (29 per cent), workless couple parents (22 per cent), couple parents where one or more work part time (22 per cent) and couple parents who both work with at least one full time (22 per cent). </a:t>
            </a:r>
            <a:endParaRPr lang="en-US" sz="2400" i="1" dirty="0">
              <a:solidFill>
                <a:schemeClr val="bg1">
                  <a:lumMod val="50000"/>
                </a:schemeClr>
              </a:solidFill>
              <a:cs typeface="Arial"/>
            </a:endParaRPr>
          </a:p>
          <a:p>
            <a:pPr marL="0" indent="0" eaLnBrk="1" hangingPunct="1">
              <a:defRPr/>
            </a:pPr>
            <a:endParaRPr lang="en-US" sz="2400" dirty="0">
              <a:solidFill>
                <a:schemeClr val="bg1">
                  <a:lumMod val="50000"/>
                </a:schemeClr>
              </a:solidFill>
              <a:cs typeface="Arial"/>
            </a:endParaRPr>
          </a:p>
          <a:p>
            <a:pPr marL="0" indent="0" algn="ctr" eaLnBrk="1" hangingPunct="1">
              <a:lnSpc>
                <a:spcPct val="110000"/>
              </a:lnSpc>
              <a:spcBef>
                <a:spcPct val="0"/>
              </a:spcBef>
              <a:buNone/>
              <a:defRPr/>
            </a:pPr>
            <a:r>
              <a:rPr lang="en-GB" sz="2400" dirty="0" smtClean="0">
                <a:solidFill>
                  <a:schemeClr val="tx1">
                    <a:lumMod val="65000"/>
                    <a:lumOff val="35000"/>
                  </a:schemeClr>
                </a:solidFill>
              </a:rPr>
              <a:t>(DWP 2011)</a:t>
            </a: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xmlns="" val="1906244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‘In-work’ benefits</a:t>
            </a:r>
            <a:endParaRPr lang="en-US" altLang="en-US" sz="3200" dirty="0" smtClean="0"/>
          </a:p>
        </p:txBody>
      </p:sp>
      <p:sp>
        <p:nvSpPr>
          <p:cNvPr id="19459" name="Rectangle 3"/>
          <p:cNvSpPr>
            <a:spLocks noGrp="1" noChangeArrowheads="1"/>
          </p:cNvSpPr>
          <p:nvPr>
            <p:ph type="body" idx="1"/>
          </p:nvPr>
        </p:nvSpPr>
        <p:spPr>
          <a:xfrm>
            <a:off x="683568" y="1988840"/>
            <a:ext cx="7772400" cy="3816350"/>
          </a:xfrm>
        </p:spPr>
        <p:txBody>
          <a:bodyPr/>
          <a:lstStyle/>
          <a:p>
            <a:pPr eaLnBrk="1" hangingPunct="1">
              <a:buFont typeface="Arial" pitchFamily="34" charset="0"/>
              <a:buChar char="•"/>
              <a:defRPr/>
            </a:pPr>
            <a:endParaRPr lang="en-GB" sz="2400" dirty="0" smtClean="0">
              <a:solidFill>
                <a:schemeClr val="bg1">
                  <a:lumMod val="50000"/>
                </a:schemeClr>
              </a:solidFill>
            </a:endParaRPr>
          </a:p>
          <a:p>
            <a:pPr marL="0" indent="0" eaLnBrk="1" hangingPunct="1">
              <a:buNone/>
              <a:defRPr/>
            </a:pPr>
            <a:r>
              <a:rPr lang="en-GB" sz="2400" i="1" dirty="0" smtClean="0"/>
              <a:t>…the </a:t>
            </a:r>
            <a:r>
              <a:rPr lang="en-GB" sz="2400" i="1" dirty="0"/>
              <a:t>large poverty gap experienced by children in couple families where both work, with at least one full-time (22 per cent), is more difficult to </a:t>
            </a:r>
            <a:r>
              <a:rPr lang="en-GB" sz="2400" i="1" dirty="0" smtClean="0"/>
              <a:t>explain…</a:t>
            </a:r>
          </a:p>
          <a:p>
            <a:pPr eaLnBrk="1" hangingPunct="1">
              <a:defRPr/>
            </a:pPr>
            <a:r>
              <a:rPr lang="en-GB" sz="2400" i="1" dirty="0" smtClean="0"/>
              <a:t>low-income </a:t>
            </a:r>
            <a:r>
              <a:rPr lang="en-GB" sz="2400" i="1" dirty="0"/>
              <a:t>couple families are less likely to have contact with the benefits </a:t>
            </a:r>
            <a:r>
              <a:rPr lang="en-GB" sz="2400" i="1" dirty="0" smtClean="0"/>
              <a:t>system;</a:t>
            </a:r>
          </a:p>
          <a:p>
            <a:pPr eaLnBrk="1" hangingPunct="1">
              <a:defRPr/>
            </a:pPr>
            <a:r>
              <a:rPr lang="en-GB" sz="2400" i="1" dirty="0" smtClean="0"/>
              <a:t>perhaps </a:t>
            </a:r>
            <a:r>
              <a:rPr lang="en-GB" sz="2400" i="1" dirty="0"/>
              <a:t>they are not well-informed and have failed to claim benefits for which they are eligible </a:t>
            </a:r>
            <a:r>
              <a:rPr lang="en-GB" sz="2400" i="1" dirty="0" smtClean="0"/>
              <a:t>or; </a:t>
            </a:r>
          </a:p>
          <a:p>
            <a:pPr eaLnBrk="1" hangingPunct="1">
              <a:defRPr/>
            </a:pPr>
            <a:r>
              <a:rPr lang="en-GB" sz="2400" i="1" dirty="0" smtClean="0"/>
              <a:t>do </a:t>
            </a:r>
            <a:r>
              <a:rPr lang="en-GB" sz="2400" i="1" dirty="0"/>
              <a:t>not wish to engage with the benefits system. </a:t>
            </a:r>
            <a:endParaRPr lang="en-GB" sz="2400" i="1" dirty="0" smtClean="0"/>
          </a:p>
          <a:p>
            <a:pPr marL="0" indent="0" algn="ctr" eaLnBrk="1" hangingPunct="1">
              <a:buNone/>
              <a:defRPr/>
            </a:pPr>
            <a:r>
              <a:rPr lang="en-GB" sz="2400" dirty="0" smtClean="0">
                <a:solidFill>
                  <a:schemeClr val="bg1">
                    <a:lumMod val="50000"/>
                  </a:schemeClr>
                </a:solidFill>
                <a:cs typeface="Arial"/>
              </a:rPr>
              <a:t>(DWP 2011)</a:t>
            </a:r>
            <a:endParaRPr lang="en-US" sz="2400" dirty="0">
              <a:solidFill>
                <a:schemeClr val="bg1">
                  <a:lumMod val="50000"/>
                </a:schemeClr>
              </a:solidFill>
              <a:cs typeface="Arial"/>
            </a:endParaRPr>
          </a:p>
          <a:p>
            <a:pPr eaLnBrk="1" hangingPunct="1">
              <a:buFont typeface="Arial" pitchFamily="34" charset="0"/>
              <a:buChar char="•"/>
              <a:defRPr/>
            </a:pPr>
            <a:endParaRPr lang="en-US" sz="2400" dirty="0">
              <a:solidFill>
                <a:schemeClr val="bg1">
                  <a:lumMod val="50000"/>
                </a:schemeClr>
              </a:solidFill>
              <a:cs typeface="Arial"/>
            </a:endParaRPr>
          </a:p>
          <a:p>
            <a:pPr marL="0" indent="0" eaLnBrk="1" hangingPunct="1">
              <a:defRPr/>
            </a:pPr>
            <a:endParaRPr lang="en-US" sz="2400" dirty="0">
              <a:solidFill>
                <a:schemeClr val="bg1">
                  <a:lumMod val="50000"/>
                </a:schemeClr>
              </a:solidFill>
              <a:cs typeface="Arial"/>
            </a:endParaRP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xmlns="" val="177675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620688"/>
            <a:ext cx="7772400" cy="1143000"/>
          </a:xfrm>
        </p:spPr>
        <p:txBody>
          <a:bodyPr/>
          <a:lstStyle/>
          <a:p>
            <a:pPr eaLnBrk="1" hangingPunct="1"/>
            <a:r>
              <a:rPr lang="en-GB" altLang="en-US" dirty="0" smtClean="0"/>
              <a:t/>
            </a:r>
            <a:br>
              <a:rPr lang="en-GB" altLang="en-US" dirty="0" smtClean="0"/>
            </a:br>
            <a:r>
              <a:rPr lang="en-GB" altLang="en-US" dirty="0" smtClean="0"/>
              <a:t>‘Churning’ in and out of work</a:t>
            </a:r>
            <a:endParaRPr lang="en-US" altLang="en-US" sz="3200" dirty="0" smtClean="0"/>
          </a:p>
        </p:txBody>
      </p:sp>
      <p:sp>
        <p:nvSpPr>
          <p:cNvPr id="19459" name="Rectangle 3"/>
          <p:cNvSpPr>
            <a:spLocks noGrp="1" noChangeArrowheads="1"/>
          </p:cNvSpPr>
          <p:nvPr>
            <p:ph type="body" idx="1"/>
          </p:nvPr>
        </p:nvSpPr>
        <p:spPr/>
        <p:txBody>
          <a:bodyPr/>
          <a:lstStyle/>
          <a:p>
            <a:pPr eaLnBrk="1" hangingPunct="1">
              <a:buFont typeface="Arial" pitchFamily="34" charset="0"/>
              <a:buChar char="•"/>
              <a:defRPr/>
            </a:pPr>
            <a:endParaRPr lang="en-GB" sz="2400" dirty="0" smtClean="0">
              <a:solidFill>
                <a:schemeClr val="bg1">
                  <a:lumMod val="50000"/>
                </a:schemeClr>
              </a:solidFill>
            </a:endParaRPr>
          </a:p>
          <a:p>
            <a:pPr eaLnBrk="1" hangingPunct="1">
              <a:buFont typeface="Arial" pitchFamily="34" charset="0"/>
              <a:buChar char="•"/>
              <a:defRPr/>
            </a:pPr>
            <a:r>
              <a:rPr lang="en-GB" sz="2400" dirty="0" smtClean="0"/>
              <a:t>Around 4 in 10 people eligible for JSA do not claim (2012)</a:t>
            </a:r>
          </a:p>
          <a:p>
            <a:pPr eaLnBrk="1" hangingPunct="1">
              <a:buFont typeface="Arial" pitchFamily="34" charset="0"/>
              <a:buChar char="•"/>
              <a:defRPr/>
            </a:pPr>
            <a:endParaRPr lang="en-GB" sz="2400" dirty="0"/>
          </a:p>
          <a:p>
            <a:r>
              <a:rPr lang="en-GB" sz="2400" dirty="0"/>
              <a:t>Around 50 people in the NE have been on JSA for over 10 years</a:t>
            </a:r>
            <a:r>
              <a:rPr lang="en-GB" sz="2400" dirty="0" smtClean="0"/>
              <a:t>. </a:t>
            </a:r>
            <a:r>
              <a:rPr lang="en-GB" sz="2400" dirty="0"/>
              <a:t>(</a:t>
            </a:r>
            <a:r>
              <a:rPr lang="en-GB" sz="2400" dirty="0" smtClean="0"/>
              <a:t>2011)</a:t>
            </a:r>
          </a:p>
          <a:p>
            <a:endParaRPr lang="en-GB" sz="2400" dirty="0"/>
          </a:p>
          <a:p>
            <a:r>
              <a:rPr lang="en-GB" sz="2400" dirty="0"/>
              <a:t>Less than 10% claim JSA for longer than 1 year.</a:t>
            </a:r>
          </a:p>
          <a:p>
            <a:pPr eaLnBrk="1" hangingPunct="1">
              <a:buFont typeface="Arial" pitchFamily="34" charset="0"/>
              <a:buChar char="•"/>
              <a:defRPr/>
            </a:pPr>
            <a:endParaRPr lang="en-GB" sz="2400" dirty="0"/>
          </a:p>
          <a:p>
            <a:pPr eaLnBrk="1" hangingPunct="1">
              <a:buFont typeface="Arial" pitchFamily="34" charset="0"/>
              <a:buChar char="•"/>
              <a:defRPr/>
            </a:pPr>
            <a:r>
              <a:rPr lang="en-US" sz="2400" dirty="0" smtClean="0">
                <a:cs typeface="Arial"/>
              </a:rPr>
              <a:t>Can people really ‘work themselves out of poverty’?</a:t>
            </a:r>
            <a:endParaRPr lang="en-US" sz="2400" dirty="0">
              <a:cs typeface="Arial"/>
            </a:endParaRP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Take-up of benefits</a:t>
            </a:r>
            <a:endParaRPr lang="en-US" altLang="en-US" sz="3200" dirty="0" smtClean="0"/>
          </a:p>
        </p:txBody>
      </p:sp>
      <p:sp>
        <p:nvSpPr>
          <p:cNvPr id="19459" name="Rectangle 3"/>
          <p:cNvSpPr>
            <a:spLocks noGrp="1" noChangeArrowheads="1"/>
          </p:cNvSpPr>
          <p:nvPr>
            <p:ph type="body" idx="1"/>
          </p:nvPr>
        </p:nvSpPr>
        <p:spPr/>
        <p:txBody>
          <a:bodyPr/>
          <a:lstStyle/>
          <a:p>
            <a:pPr eaLnBrk="1" hangingPunct="1">
              <a:buFont typeface="Arial" pitchFamily="34" charset="0"/>
              <a:buChar char="•"/>
              <a:defRPr/>
            </a:pPr>
            <a:endParaRPr lang="en-GB" sz="2400" dirty="0" smtClean="0">
              <a:solidFill>
                <a:schemeClr val="bg1">
                  <a:lumMod val="50000"/>
                </a:schemeClr>
              </a:solidFill>
            </a:endParaRPr>
          </a:p>
          <a:p>
            <a:pPr marL="0" indent="0" algn="ctr" eaLnBrk="1" hangingPunct="1">
              <a:buNone/>
              <a:defRPr/>
            </a:pPr>
            <a:r>
              <a:rPr lang="en-GB" sz="5400" i="1" dirty="0"/>
              <a:t>‘Non-take up of benefits has risen concurrently with stigma’</a:t>
            </a:r>
          </a:p>
          <a:p>
            <a:pPr marL="0" indent="0" eaLnBrk="1" hangingPunct="1">
              <a:buNone/>
              <a:defRPr/>
            </a:pPr>
            <a:endParaRPr lang="en-GB" sz="2400" dirty="0">
              <a:solidFill>
                <a:schemeClr val="bg1">
                  <a:lumMod val="50000"/>
                </a:schemeClr>
              </a:solidFill>
            </a:endParaRPr>
          </a:p>
          <a:p>
            <a:pPr eaLnBrk="1" hangingPunct="1">
              <a:buFont typeface="Arial" pitchFamily="34" charset="0"/>
              <a:buChar char="•"/>
              <a:defRPr/>
            </a:pPr>
            <a:endParaRPr lang="en-US" sz="2400" dirty="0">
              <a:solidFill>
                <a:schemeClr val="bg1">
                  <a:lumMod val="50000"/>
                </a:schemeClr>
              </a:solidFill>
              <a:cs typeface="Arial"/>
            </a:endParaRPr>
          </a:p>
          <a:p>
            <a:pPr marL="0" indent="0" eaLnBrk="1" hangingPunct="1">
              <a:defRPr/>
            </a:pPr>
            <a:endParaRPr lang="en-US" sz="2400" dirty="0">
              <a:solidFill>
                <a:schemeClr val="bg1">
                  <a:lumMod val="50000"/>
                </a:schemeClr>
              </a:solidFill>
              <a:cs typeface="Arial"/>
            </a:endParaRP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Alternative views</a:t>
            </a:r>
            <a:endParaRPr lang="en-US" altLang="en-US" sz="3200" dirty="0" smtClean="0"/>
          </a:p>
        </p:txBody>
      </p:sp>
      <p:sp>
        <p:nvSpPr>
          <p:cNvPr id="19459" name="Rectangle 3"/>
          <p:cNvSpPr>
            <a:spLocks noGrp="1" noChangeArrowheads="1"/>
          </p:cNvSpPr>
          <p:nvPr>
            <p:ph type="body" idx="1"/>
          </p:nvPr>
        </p:nvSpPr>
        <p:spPr/>
        <p:txBody>
          <a:bodyPr/>
          <a:lstStyle/>
          <a:p>
            <a:pPr eaLnBrk="1" hangingPunct="1">
              <a:buFont typeface="Arial" pitchFamily="34" charset="0"/>
              <a:buChar char="•"/>
              <a:defRPr/>
            </a:pPr>
            <a:endParaRPr lang="en-GB" sz="2400" dirty="0" smtClean="0">
              <a:solidFill>
                <a:schemeClr val="bg1">
                  <a:lumMod val="50000"/>
                </a:schemeClr>
              </a:solidFill>
            </a:endParaRPr>
          </a:p>
          <a:p>
            <a:pPr marL="0" indent="0" algn="ctr" eaLnBrk="1" hangingPunct="1">
              <a:buNone/>
              <a:defRPr/>
            </a:pPr>
            <a:r>
              <a:rPr lang="en-GB" sz="2000" i="1" dirty="0"/>
              <a:t>the people I meet want decent jobs. They want the opportunity to get up in the morning and go to work for a decent wage. They would accept the minimum wage even though, at this point in time, it is not high enough. Where I live, 25 people are after every single job in the jobcentre. That means that 24 are not getting employment for every single opportunity. People want to work for the best intentions and the right reasons. They want self-esteem and finances. People where I live want to work—I am sure that extends throughout the country</a:t>
            </a:r>
            <a:endParaRPr lang="en-GB" sz="2000" dirty="0">
              <a:solidFill>
                <a:schemeClr val="bg1">
                  <a:lumMod val="50000"/>
                </a:schemeClr>
              </a:solidFill>
            </a:endParaRPr>
          </a:p>
          <a:p>
            <a:pPr eaLnBrk="1" hangingPunct="1">
              <a:buFont typeface="Arial" pitchFamily="34" charset="0"/>
              <a:buChar char="•"/>
              <a:defRPr/>
            </a:pPr>
            <a:endParaRPr lang="en-US" sz="2400" dirty="0">
              <a:solidFill>
                <a:schemeClr val="bg1">
                  <a:lumMod val="50000"/>
                </a:schemeClr>
              </a:solidFill>
              <a:cs typeface="Arial"/>
            </a:endParaRPr>
          </a:p>
          <a:p>
            <a:pPr marL="0" indent="0" algn="ctr" eaLnBrk="1" hangingPunct="1">
              <a:buNone/>
              <a:defRPr/>
            </a:pPr>
            <a:r>
              <a:rPr lang="en-US" sz="2400" i="1" dirty="0" smtClean="0">
                <a:solidFill>
                  <a:schemeClr val="bg1">
                    <a:lumMod val="50000"/>
                  </a:schemeClr>
                </a:solidFill>
                <a:cs typeface="Arial"/>
              </a:rPr>
              <a:t>Ian </a:t>
            </a:r>
            <a:r>
              <a:rPr lang="en-US" sz="2400" i="1" dirty="0" err="1" smtClean="0">
                <a:solidFill>
                  <a:schemeClr val="bg1">
                    <a:lumMod val="50000"/>
                  </a:schemeClr>
                </a:solidFill>
                <a:cs typeface="Arial"/>
              </a:rPr>
              <a:t>Lavery</a:t>
            </a:r>
            <a:r>
              <a:rPr lang="en-US" sz="2400" i="1" dirty="0" smtClean="0">
                <a:solidFill>
                  <a:schemeClr val="bg1">
                    <a:lumMod val="50000"/>
                  </a:schemeClr>
                </a:solidFill>
                <a:cs typeface="Arial"/>
              </a:rPr>
              <a:t>, </a:t>
            </a:r>
            <a:r>
              <a:rPr lang="en-US" sz="2400" i="1" dirty="0" err="1" smtClean="0">
                <a:solidFill>
                  <a:schemeClr val="bg1">
                    <a:lumMod val="50000"/>
                  </a:schemeClr>
                </a:solidFill>
                <a:cs typeface="Arial"/>
              </a:rPr>
              <a:t>Wansbeck</a:t>
            </a:r>
            <a:r>
              <a:rPr lang="en-US" sz="2400" i="1" dirty="0" smtClean="0">
                <a:solidFill>
                  <a:schemeClr val="bg1">
                    <a:lumMod val="50000"/>
                  </a:schemeClr>
                </a:solidFill>
                <a:cs typeface="Arial"/>
              </a:rPr>
              <a:t> MP, (2013)</a:t>
            </a:r>
            <a:endParaRPr lang="en-US" sz="2400" i="1" dirty="0">
              <a:solidFill>
                <a:schemeClr val="bg1">
                  <a:lumMod val="50000"/>
                </a:schemeClr>
              </a:solidFill>
              <a:cs typeface="Arial"/>
            </a:endParaRP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xmlns="" val="232781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Alternative views</a:t>
            </a:r>
            <a:endParaRPr lang="en-US" altLang="en-US" sz="3200" dirty="0" smtClean="0"/>
          </a:p>
        </p:txBody>
      </p:sp>
      <p:sp>
        <p:nvSpPr>
          <p:cNvPr id="19459" name="Rectangle 3"/>
          <p:cNvSpPr>
            <a:spLocks noGrp="1" noChangeArrowheads="1"/>
          </p:cNvSpPr>
          <p:nvPr>
            <p:ph type="body" idx="1"/>
          </p:nvPr>
        </p:nvSpPr>
        <p:spPr/>
        <p:txBody>
          <a:bodyPr/>
          <a:lstStyle/>
          <a:p>
            <a:pPr marL="0" indent="0" eaLnBrk="1" hangingPunct="1">
              <a:buNone/>
              <a:defRPr/>
            </a:pPr>
            <a:endParaRPr lang="en-GB" sz="2400" dirty="0" smtClean="0">
              <a:solidFill>
                <a:schemeClr val="bg1">
                  <a:lumMod val="50000"/>
                </a:schemeClr>
              </a:solidFill>
            </a:endParaRPr>
          </a:p>
          <a:p>
            <a:pPr marL="0" indent="0" eaLnBrk="1" hangingPunct="1">
              <a:buNone/>
              <a:defRPr/>
            </a:pPr>
            <a:r>
              <a:rPr lang="en-GB" sz="2400" i="1" dirty="0"/>
              <a:t>I did not come into Parliament to penalise and punish the vulnerable and the poor for the mistakes of the Government.</a:t>
            </a:r>
            <a:endParaRPr lang="en-GB" sz="2400" dirty="0" smtClean="0">
              <a:solidFill>
                <a:schemeClr val="bg1">
                  <a:lumMod val="50000"/>
                </a:schemeClr>
              </a:solidFill>
            </a:endParaRPr>
          </a:p>
          <a:p>
            <a:pPr marL="0" indent="0" algn="ctr" eaLnBrk="1" hangingPunct="1">
              <a:buNone/>
              <a:defRPr/>
            </a:pPr>
            <a:endParaRPr lang="en-GB" sz="2400" i="1" dirty="0" smtClean="0"/>
          </a:p>
          <a:p>
            <a:pPr marL="0" indent="0" algn="ctr" eaLnBrk="1" hangingPunct="1">
              <a:buNone/>
              <a:defRPr/>
            </a:pPr>
            <a:r>
              <a:rPr lang="en-GB" sz="2400" i="1" dirty="0" smtClean="0"/>
              <a:t>We talk </a:t>
            </a:r>
            <a:r>
              <a:rPr lang="en-GB" sz="2400" i="1" dirty="0"/>
              <a:t>about “workshy”, but what about wage-shy employers who exploit the </a:t>
            </a:r>
            <a:r>
              <a:rPr lang="en-GB" sz="2400" i="1" dirty="0" smtClean="0"/>
              <a:t>unemployed?</a:t>
            </a:r>
          </a:p>
          <a:p>
            <a:pPr marL="0" indent="0" algn="ctr" eaLnBrk="1" hangingPunct="1">
              <a:buNone/>
              <a:defRPr/>
            </a:pPr>
            <a:endParaRPr lang="en-GB" sz="2400" i="1" dirty="0">
              <a:solidFill>
                <a:schemeClr val="bg1">
                  <a:lumMod val="50000"/>
                </a:schemeClr>
              </a:solidFill>
              <a:cs typeface="Arial"/>
            </a:endParaRPr>
          </a:p>
          <a:p>
            <a:pPr marL="0" indent="0" algn="ctr" eaLnBrk="1" hangingPunct="1">
              <a:buNone/>
              <a:defRPr/>
            </a:pPr>
            <a:r>
              <a:rPr lang="en-GB" sz="2400" i="1" dirty="0" smtClean="0">
                <a:solidFill>
                  <a:schemeClr val="bg1">
                    <a:lumMod val="50000"/>
                  </a:schemeClr>
                </a:solidFill>
                <a:cs typeface="Arial"/>
              </a:rPr>
              <a:t>Grahame Morris, Easington MP (2013)</a:t>
            </a:r>
            <a:endParaRPr lang="en-US" sz="2400" dirty="0">
              <a:solidFill>
                <a:schemeClr val="bg1">
                  <a:lumMod val="50000"/>
                </a:schemeClr>
              </a:solidFill>
              <a:cs typeface="Arial"/>
            </a:endParaRPr>
          </a:p>
          <a:p>
            <a:pPr marL="0" indent="0" eaLnBrk="1" hangingPunct="1">
              <a:defRPr/>
            </a:pPr>
            <a:endParaRPr lang="en-US" sz="2400" dirty="0">
              <a:solidFill>
                <a:schemeClr val="bg1">
                  <a:lumMod val="50000"/>
                </a:schemeClr>
              </a:solidFill>
              <a:cs typeface="Arial"/>
            </a:endParaRPr>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xmlns="" val="220834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Summary</a:t>
            </a:r>
            <a:endParaRPr lang="en-US" altLang="en-US" sz="3200" dirty="0" smtClean="0"/>
          </a:p>
        </p:txBody>
      </p:sp>
      <p:sp>
        <p:nvSpPr>
          <p:cNvPr id="19459" name="Rectangle 3"/>
          <p:cNvSpPr>
            <a:spLocks noGrp="1" noChangeArrowheads="1"/>
          </p:cNvSpPr>
          <p:nvPr>
            <p:ph type="body" idx="1"/>
          </p:nvPr>
        </p:nvSpPr>
        <p:spPr/>
        <p:txBody>
          <a:bodyPr/>
          <a:lstStyle/>
          <a:p>
            <a:pPr marL="0" indent="0" eaLnBrk="1" hangingPunct="1">
              <a:lnSpc>
                <a:spcPct val="110000"/>
              </a:lnSpc>
              <a:spcBef>
                <a:spcPct val="0"/>
              </a:spcBef>
              <a:defRPr/>
            </a:pPr>
            <a:endParaRPr lang="en-GB" sz="2400" i="1" dirty="0" smtClean="0">
              <a:solidFill>
                <a:schemeClr val="tx1">
                  <a:lumMod val="65000"/>
                  <a:lumOff val="35000"/>
                </a:schemeClr>
              </a:solidFill>
            </a:endParaRPr>
          </a:p>
          <a:p>
            <a:pPr marL="0" indent="0" eaLnBrk="1" hangingPunct="1">
              <a:lnSpc>
                <a:spcPct val="110000"/>
              </a:lnSpc>
              <a:spcBef>
                <a:spcPct val="0"/>
              </a:spcBef>
              <a:buNone/>
              <a:defRPr/>
            </a:pPr>
            <a:r>
              <a:rPr lang="en-GB" sz="2400" dirty="0" smtClean="0"/>
              <a:t>Work is no longer a secure route out of poverty for many people.</a:t>
            </a:r>
          </a:p>
          <a:p>
            <a:pPr marL="0" indent="0" eaLnBrk="1" hangingPunct="1">
              <a:lnSpc>
                <a:spcPct val="110000"/>
              </a:lnSpc>
              <a:spcBef>
                <a:spcPct val="0"/>
              </a:spcBef>
              <a:buNone/>
              <a:defRPr/>
            </a:pPr>
            <a:endParaRPr lang="en-GB" sz="2400" dirty="0"/>
          </a:p>
          <a:p>
            <a:pPr marL="0" indent="0" eaLnBrk="1" hangingPunct="1">
              <a:lnSpc>
                <a:spcPct val="110000"/>
              </a:lnSpc>
              <a:spcBef>
                <a:spcPct val="0"/>
              </a:spcBef>
              <a:buNone/>
              <a:defRPr/>
            </a:pPr>
            <a:r>
              <a:rPr lang="en-GB" sz="2400" dirty="0" smtClean="0"/>
              <a:t>A lack of good quality work is the major cause of UK poverty</a:t>
            </a:r>
          </a:p>
          <a:p>
            <a:pPr marL="0" indent="0" eaLnBrk="1" hangingPunct="1">
              <a:lnSpc>
                <a:spcPct val="110000"/>
              </a:lnSpc>
              <a:spcBef>
                <a:spcPct val="0"/>
              </a:spcBef>
              <a:buNone/>
              <a:defRPr/>
            </a:pPr>
            <a:endParaRPr lang="en-GB" sz="2400" dirty="0"/>
          </a:p>
          <a:p>
            <a:pPr marL="0" indent="0" eaLnBrk="1" hangingPunct="1">
              <a:lnSpc>
                <a:spcPct val="110000"/>
              </a:lnSpc>
              <a:spcBef>
                <a:spcPct val="0"/>
              </a:spcBef>
              <a:buNone/>
              <a:defRPr/>
            </a:pPr>
            <a:r>
              <a:rPr lang="en-GB" sz="2400" dirty="0" smtClean="0"/>
              <a:t>The focus in tackling poverty should shift from the perceived and un-evidenced behavioural short-comings of job-seekers to the behaviours of employers and commissioners offering low-paid, insecure, poor quality work.</a:t>
            </a:r>
            <a:endParaRPr lang="en-GB" sz="2400" dirty="0"/>
          </a:p>
          <a:p>
            <a:pPr marL="0" indent="0" eaLnBrk="1" hangingPunct="1">
              <a:lnSpc>
                <a:spcPct val="110000"/>
              </a:lnSpc>
              <a:spcBef>
                <a:spcPct val="0"/>
              </a:spcBef>
              <a:buNone/>
              <a:defRPr/>
            </a:pPr>
            <a:endParaRPr lang="en-GB" sz="2400"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endParaRPr lang="en-GB"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2886605"/>
            <a:ext cx="3456732" cy="2072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2636912"/>
            <a:ext cx="1719263" cy="232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1884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Summary</a:t>
            </a:r>
            <a:endParaRPr lang="en-US" altLang="en-US" sz="3200" dirty="0" smtClean="0"/>
          </a:p>
        </p:txBody>
      </p:sp>
      <p:sp>
        <p:nvSpPr>
          <p:cNvPr id="19459" name="Rectangle 3"/>
          <p:cNvSpPr>
            <a:spLocks noGrp="1" noChangeArrowheads="1"/>
          </p:cNvSpPr>
          <p:nvPr>
            <p:ph type="body" idx="1"/>
          </p:nvPr>
        </p:nvSpPr>
        <p:spPr/>
        <p:txBody>
          <a:bodyPr/>
          <a:lstStyle/>
          <a:p>
            <a:pPr marL="0" indent="0" eaLnBrk="1" hangingPunct="1">
              <a:lnSpc>
                <a:spcPct val="110000"/>
              </a:lnSpc>
              <a:spcBef>
                <a:spcPct val="0"/>
              </a:spcBef>
              <a:defRPr/>
            </a:pPr>
            <a:endParaRPr lang="en-GB" sz="2400" i="1" dirty="0" smtClean="0">
              <a:solidFill>
                <a:schemeClr val="tx1">
                  <a:lumMod val="65000"/>
                  <a:lumOff val="35000"/>
                </a:schemeClr>
              </a:solidFill>
            </a:endParaRPr>
          </a:p>
          <a:p>
            <a:pPr marL="0" indent="0" algn="ctr" eaLnBrk="1" hangingPunct="1">
              <a:lnSpc>
                <a:spcPct val="110000"/>
              </a:lnSpc>
              <a:spcBef>
                <a:spcPct val="0"/>
              </a:spcBef>
              <a:buNone/>
              <a:defRPr/>
            </a:pPr>
            <a:r>
              <a:rPr lang="en-GB" i="1" dirty="0"/>
              <a:t>“The real challenge is to look at, and change as necessary, the whole of local authority activity, in direct relation to the needs of the community it is there to serve.”</a:t>
            </a:r>
          </a:p>
          <a:p>
            <a:pPr marL="0" indent="0" eaLnBrk="1" hangingPunct="1">
              <a:lnSpc>
                <a:spcPct val="110000"/>
              </a:lnSpc>
              <a:spcBef>
                <a:spcPct val="0"/>
              </a:spcBef>
              <a:buNone/>
              <a:defRPr/>
            </a:pPr>
            <a:endParaRPr lang="en-GB" sz="2400" dirty="0" smtClean="0">
              <a:solidFill>
                <a:schemeClr val="tx1">
                  <a:lumMod val="65000"/>
                  <a:lumOff val="35000"/>
                </a:schemeClr>
              </a:solidFill>
            </a:endParaRPr>
          </a:p>
          <a:p>
            <a:pPr marL="0" indent="0" algn="ctr" eaLnBrk="1" hangingPunct="1">
              <a:lnSpc>
                <a:spcPct val="110000"/>
              </a:lnSpc>
              <a:spcBef>
                <a:spcPct val="0"/>
              </a:spcBef>
              <a:buNone/>
              <a:defRPr/>
            </a:pPr>
            <a:r>
              <a:rPr lang="en-GB" sz="2400" dirty="0" smtClean="0">
                <a:solidFill>
                  <a:schemeClr val="tx1">
                    <a:lumMod val="65000"/>
                    <a:lumOff val="35000"/>
                  </a:schemeClr>
                </a:solidFill>
              </a:rPr>
              <a:t>Wheeler (1995)</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xmlns="" val="2539689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Contact details</a:t>
            </a:r>
            <a:endParaRPr lang="en-US" altLang="en-US" sz="3200" dirty="0" smtClean="0"/>
          </a:p>
        </p:txBody>
      </p:sp>
      <p:sp>
        <p:nvSpPr>
          <p:cNvPr id="19459" name="Rectangle 3"/>
          <p:cNvSpPr>
            <a:spLocks noGrp="1" noChangeArrowheads="1"/>
          </p:cNvSpPr>
          <p:nvPr>
            <p:ph type="body" idx="1"/>
          </p:nvPr>
        </p:nvSpPr>
        <p:spPr/>
        <p:txBody>
          <a:bodyPr/>
          <a:lstStyle/>
          <a:p>
            <a:pPr marL="0" indent="0" eaLnBrk="1" hangingPunct="1">
              <a:lnSpc>
                <a:spcPct val="110000"/>
              </a:lnSpc>
              <a:spcBef>
                <a:spcPct val="0"/>
              </a:spcBef>
              <a:defRPr/>
            </a:pPr>
            <a:endParaRPr lang="en-GB" sz="2400" dirty="0" smtClean="0">
              <a:solidFill>
                <a:schemeClr val="tx1">
                  <a:lumMod val="65000"/>
                  <a:lumOff val="35000"/>
                </a:schemeClr>
              </a:solidFill>
            </a:endParaRPr>
          </a:p>
          <a:p>
            <a:pPr marL="0" indent="0" eaLnBrk="1" hangingPunct="1">
              <a:lnSpc>
                <a:spcPct val="110000"/>
              </a:lnSpc>
              <a:spcBef>
                <a:spcPct val="0"/>
              </a:spcBef>
              <a:buNone/>
              <a:defRPr/>
            </a:pPr>
            <a:r>
              <a:rPr lang="en-GB" sz="2400" dirty="0" smtClean="0">
                <a:solidFill>
                  <a:schemeClr val="tx1">
                    <a:lumMod val="65000"/>
                    <a:lumOff val="35000"/>
                  </a:schemeClr>
                </a:solidFill>
              </a:rPr>
              <a:t>Stephen </a:t>
            </a:r>
            <a:r>
              <a:rPr lang="en-GB" sz="2400" dirty="0" err="1">
                <a:solidFill>
                  <a:schemeClr val="tx1">
                    <a:lumMod val="65000"/>
                    <a:lumOff val="35000"/>
                  </a:schemeClr>
                </a:solidFill>
              </a:rPr>
              <a:t>Crossley</a:t>
            </a:r>
            <a:endParaRPr lang="en-GB" sz="2400" dirty="0">
              <a:solidFill>
                <a:schemeClr val="tx1">
                  <a:lumMod val="65000"/>
                  <a:lumOff val="35000"/>
                </a:schemeClr>
              </a:solidFill>
            </a:endParaRPr>
          </a:p>
          <a:p>
            <a:pPr marL="0" indent="0" eaLnBrk="1" hangingPunct="1">
              <a:lnSpc>
                <a:spcPct val="110000"/>
              </a:lnSpc>
              <a:spcBef>
                <a:spcPct val="0"/>
              </a:spcBef>
              <a:defRPr/>
            </a:pPr>
            <a:endParaRPr lang="en-GB" sz="2400" dirty="0">
              <a:solidFill>
                <a:schemeClr val="tx1">
                  <a:lumMod val="65000"/>
                  <a:lumOff val="35000"/>
                </a:schemeClr>
              </a:solidFill>
            </a:endParaRPr>
          </a:p>
          <a:p>
            <a:pPr marL="0" indent="0" eaLnBrk="1" hangingPunct="1">
              <a:lnSpc>
                <a:spcPct val="110000"/>
              </a:lnSpc>
              <a:spcBef>
                <a:spcPct val="0"/>
              </a:spcBef>
              <a:buNone/>
              <a:defRPr/>
            </a:pPr>
            <a:r>
              <a:rPr lang="en-GB" sz="2400" dirty="0" smtClean="0">
                <a:solidFill>
                  <a:schemeClr val="tx1">
                    <a:lumMod val="65000"/>
                    <a:lumOff val="35000"/>
                  </a:schemeClr>
                </a:solidFill>
                <a:hlinkClick r:id="rId3"/>
              </a:rPr>
              <a:t>s.j.crossley@durham.ac.uk</a:t>
            </a:r>
            <a:r>
              <a:rPr lang="en-GB" sz="2400" dirty="0" smtClean="0">
                <a:solidFill>
                  <a:schemeClr val="tx1">
                    <a:lumMod val="65000"/>
                    <a:lumOff val="35000"/>
                  </a:schemeClr>
                </a:solidFill>
              </a:rPr>
              <a:t>  </a:t>
            </a:r>
            <a:endParaRPr lang="en-GB" sz="2400" dirty="0">
              <a:solidFill>
                <a:schemeClr val="tx1">
                  <a:lumMod val="65000"/>
                  <a:lumOff val="35000"/>
                </a:schemeClr>
              </a:solidFill>
            </a:endParaRPr>
          </a:p>
          <a:p>
            <a:pPr marL="0" indent="0" eaLnBrk="1" hangingPunct="1">
              <a:lnSpc>
                <a:spcPct val="110000"/>
              </a:lnSpc>
              <a:spcBef>
                <a:spcPct val="0"/>
              </a:spcBef>
              <a:defRPr/>
            </a:pPr>
            <a:endParaRPr lang="en-GB" sz="2400" dirty="0">
              <a:solidFill>
                <a:schemeClr val="tx1">
                  <a:lumMod val="65000"/>
                  <a:lumOff val="35000"/>
                </a:schemeClr>
              </a:solidFill>
            </a:endParaRPr>
          </a:p>
          <a:p>
            <a:pPr marL="0" indent="0" eaLnBrk="1" hangingPunct="1">
              <a:lnSpc>
                <a:spcPct val="110000"/>
              </a:lnSpc>
              <a:spcBef>
                <a:spcPct val="0"/>
              </a:spcBef>
              <a:buNone/>
              <a:defRPr/>
            </a:pPr>
            <a:r>
              <a:rPr lang="en-GB" sz="2400" dirty="0">
                <a:solidFill>
                  <a:schemeClr val="tx1">
                    <a:lumMod val="65000"/>
                    <a:lumOff val="35000"/>
                  </a:schemeClr>
                </a:solidFill>
              </a:rPr>
              <a:t>Tel: (0191) 334 9107</a:t>
            </a:r>
          </a:p>
          <a:p>
            <a:pPr marL="0" indent="0" eaLnBrk="1" hangingPunct="1">
              <a:lnSpc>
                <a:spcPct val="110000"/>
              </a:lnSpc>
              <a:spcBef>
                <a:spcPct val="0"/>
              </a:spcBef>
              <a:defRPr/>
            </a:pPr>
            <a:endParaRPr lang="en-GB" sz="2400" dirty="0">
              <a:solidFill>
                <a:schemeClr val="tx1">
                  <a:lumMod val="65000"/>
                  <a:lumOff val="35000"/>
                </a:schemeClr>
              </a:solidFill>
            </a:endParaRPr>
          </a:p>
          <a:p>
            <a:pPr marL="0" indent="0" eaLnBrk="1" hangingPunct="1">
              <a:lnSpc>
                <a:spcPct val="110000"/>
              </a:lnSpc>
              <a:spcBef>
                <a:spcPct val="0"/>
              </a:spcBef>
              <a:buNone/>
              <a:defRPr/>
            </a:pPr>
            <a:r>
              <a:rPr lang="en-GB" sz="2400" dirty="0">
                <a:solidFill>
                  <a:schemeClr val="tx1">
                    <a:lumMod val="65000"/>
                    <a:lumOff val="35000"/>
                  </a:schemeClr>
                </a:solidFill>
              </a:rPr>
              <a:t>Mob: 07983 408 966</a:t>
            </a:r>
          </a:p>
          <a:p>
            <a:pPr marL="0" indent="0" eaLnBrk="1" hangingPunct="1">
              <a:lnSpc>
                <a:spcPct val="110000"/>
              </a:lnSpc>
              <a:spcBef>
                <a:spcPct val="0"/>
              </a:spcBef>
              <a:defRPr/>
            </a:pPr>
            <a:endParaRPr lang="en-GB" sz="2400" dirty="0">
              <a:solidFill>
                <a:schemeClr val="tx1">
                  <a:lumMod val="65000"/>
                  <a:lumOff val="35000"/>
                </a:schemeClr>
              </a:solidFill>
            </a:endParaRPr>
          </a:p>
          <a:p>
            <a:pPr marL="0" indent="0" eaLnBrk="1" hangingPunct="1">
              <a:lnSpc>
                <a:spcPct val="110000"/>
              </a:lnSpc>
              <a:spcBef>
                <a:spcPct val="0"/>
              </a:spcBef>
              <a:buNone/>
              <a:defRPr/>
            </a:pPr>
            <a:r>
              <a:rPr lang="en-GB" sz="2400" dirty="0" smtClean="0">
                <a:solidFill>
                  <a:schemeClr val="tx1">
                    <a:lumMod val="65000"/>
                    <a:lumOff val="35000"/>
                  </a:schemeClr>
                </a:solidFill>
                <a:hlinkClick r:id="rId4"/>
              </a:rPr>
              <a:t>www.ilg.org.uk/child_poverty</a:t>
            </a:r>
            <a:r>
              <a:rPr lang="en-GB" sz="2400" dirty="0" smtClean="0">
                <a:solidFill>
                  <a:schemeClr val="tx1">
                    <a:lumMod val="65000"/>
                    <a:lumOff val="35000"/>
                  </a:schemeClr>
                </a:solidFill>
              </a:rPr>
              <a:t> </a:t>
            </a:r>
            <a:endParaRPr lang="en-GB" sz="2400" dirty="0">
              <a:solidFill>
                <a:schemeClr val="tx1">
                  <a:lumMod val="65000"/>
                  <a:lumOff val="35000"/>
                </a:schemeClr>
              </a:solidFill>
            </a:endParaRPr>
          </a:p>
          <a:p>
            <a:pPr marL="0" indent="0" eaLnBrk="1" hangingPunct="1">
              <a:lnSpc>
                <a:spcPct val="110000"/>
              </a:lnSpc>
              <a:spcBef>
                <a:spcPct val="0"/>
              </a:spcBef>
              <a:defRPr/>
            </a:pPr>
            <a:endParaRPr lang="en-GB"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74139" y="620688"/>
            <a:ext cx="7772400" cy="1143000"/>
          </a:xfrm>
        </p:spPr>
        <p:txBody>
          <a:bodyPr/>
          <a:lstStyle/>
          <a:p>
            <a:pPr eaLnBrk="1" hangingPunct="1"/>
            <a:r>
              <a:rPr lang="en-GB" altLang="en-US" dirty="0" smtClean="0"/>
              <a:t/>
            </a:r>
            <a:br>
              <a:rPr lang="en-GB" altLang="en-US" dirty="0" smtClean="0"/>
            </a:br>
            <a:r>
              <a:rPr lang="en-GB" altLang="en-US" dirty="0" smtClean="0"/>
              <a:t>Representations of poverty</a:t>
            </a:r>
            <a:r>
              <a:rPr lang="en-GB" altLang="en-US" sz="3200" dirty="0" smtClean="0"/>
              <a:t/>
            </a:r>
            <a:br>
              <a:rPr lang="en-GB" altLang="en-US" sz="3200" dirty="0" smtClean="0"/>
            </a:br>
            <a:endParaRPr lang="en-US" altLang="en-US" sz="3200" dirty="0" smtClean="0"/>
          </a:p>
        </p:txBody>
      </p:sp>
      <p:sp>
        <p:nvSpPr>
          <p:cNvPr id="19459" name="Rectangle 3"/>
          <p:cNvSpPr>
            <a:spLocks noGrp="1" noChangeArrowheads="1"/>
          </p:cNvSpPr>
          <p:nvPr>
            <p:ph type="body" idx="1"/>
          </p:nvPr>
        </p:nvSpPr>
        <p:spPr/>
        <p:txBody>
          <a:bodyPr/>
          <a:lstStyle/>
          <a:p>
            <a:pPr marL="0" indent="0" eaLnBrk="1" hangingPunct="1">
              <a:lnSpc>
                <a:spcPct val="110000"/>
              </a:lnSpc>
              <a:spcBef>
                <a:spcPct val="0"/>
              </a:spcBef>
              <a:defRPr/>
            </a:pPr>
            <a:endParaRPr lang="en-GB" sz="2400" dirty="0" smtClean="0">
              <a:solidFill>
                <a:schemeClr val="tx1">
                  <a:lumMod val="65000"/>
                  <a:lumOff val="35000"/>
                </a:schemeClr>
              </a:solidFill>
            </a:endParaRPr>
          </a:p>
        </p:txBody>
      </p:sp>
      <p:pic>
        <p:nvPicPr>
          <p:cNvPr id="51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2717155"/>
            <a:ext cx="2376487" cy="286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4" descr="S:\General\ILG in development\07 Child Poverty\0701 Plan and Documentation\01 Commission\03 Communications\Blog images\fraud_hotline_post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688" y="2717155"/>
            <a:ext cx="2033587" cy="288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9872" y="3322786"/>
            <a:ext cx="2684462"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smtClean="0"/>
              <a:t/>
            </a:r>
            <a:br>
              <a:rPr lang="en-GB" altLang="en-US" dirty="0" smtClean="0"/>
            </a:br>
            <a:endParaRPr lang="en-US" altLang="en-US" sz="3200" dirty="0" smtClean="0"/>
          </a:p>
        </p:txBody>
      </p:sp>
      <p:sp>
        <p:nvSpPr>
          <p:cNvPr id="19459" name="Rectangle 3"/>
          <p:cNvSpPr>
            <a:spLocks noGrp="1" noChangeArrowheads="1"/>
          </p:cNvSpPr>
          <p:nvPr>
            <p:ph type="body" idx="1"/>
          </p:nvPr>
        </p:nvSpPr>
        <p:spPr>
          <a:xfrm>
            <a:off x="683568" y="1988840"/>
            <a:ext cx="7772400" cy="3816350"/>
          </a:xfrm>
        </p:spPr>
        <p:txBody>
          <a:bodyPr/>
          <a:lstStyle/>
          <a:p>
            <a:pPr marL="0" indent="0" eaLnBrk="1" hangingPunct="1">
              <a:lnSpc>
                <a:spcPct val="110000"/>
              </a:lnSpc>
              <a:spcBef>
                <a:spcPct val="0"/>
              </a:spcBef>
              <a:buNone/>
              <a:defRPr/>
            </a:pPr>
            <a:endParaRPr lang="en-GB" sz="2400" dirty="0" smtClean="0">
              <a:solidFill>
                <a:schemeClr val="bg1">
                  <a:lumMod val="50000"/>
                </a:schemeClr>
              </a:solidFill>
            </a:endParaRPr>
          </a:p>
          <a:p>
            <a:pPr marL="0" indent="0" eaLnBrk="1" hangingPunct="1">
              <a:lnSpc>
                <a:spcPct val="110000"/>
              </a:lnSpc>
              <a:spcBef>
                <a:spcPct val="0"/>
              </a:spcBef>
              <a:buNone/>
              <a:defRPr/>
            </a:pPr>
            <a:endParaRPr lang="en-GB" sz="2400" dirty="0">
              <a:solidFill>
                <a:schemeClr val="bg1">
                  <a:lumMod val="50000"/>
                </a:schemeClr>
              </a:solidFill>
            </a:endParaRPr>
          </a:p>
          <a:p>
            <a:pPr marL="0" indent="0" eaLnBrk="1" hangingPunct="1">
              <a:lnSpc>
                <a:spcPct val="110000"/>
              </a:lnSpc>
              <a:spcBef>
                <a:spcPct val="0"/>
              </a:spcBef>
              <a:buNone/>
              <a:defRPr/>
            </a:pPr>
            <a:endParaRPr lang="en-GB" sz="2400" dirty="0" smtClean="0">
              <a:solidFill>
                <a:schemeClr val="bg1">
                  <a:lumMod val="50000"/>
                </a:schemeClr>
              </a:solidFill>
            </a:endParaRPr>
          </a:p>
          <a:p>
            <a:pPr marL="0" indent="0" eaLnBrk="1" hangingPunct="1">
              <a:lnSpc>
                <a:spcPct val="110000"/>
              </a:lnSpc>
              <a:spcBef>
                <a:spcPct val="0"/>
              </a:spcBef>
              <a:buNone/>
              <a:defRPr/>
            </a:pPr>
            <a:endParaRPr lang="en-GB" sz="2400" dirty="0">
              <a:solidFill>
                <a:schemeClr val="bg1">
                  <a:lumMod val="50000"/>
                </a:schemeClr>
              </a:solidFill>
            </a:endParaRPr>
          </a:p>
          <a:p>
            <a:pPr marL="0" indent="0" eaLnBrk="1" hangingPunct="1">
              <a:lnSpc>
                <a:spcPct val="110000"/>
              </a:lnSpc>
              <a:spcBef>
                <a:spcPct val="0"/>
              </a:spcBef>
              <a:buNone/>
              <a:defRPr/>
            </a:pPr>
            <a:endParaRPr lang="en-GB" sz="2400" dirty="0" smtClean="0">
              <a:solidFill>
                <a:schemeClr val="bg1">
                  <a:lumMod val="50000"/>
                </a:schemeClr>
              </a:solidFill>
            </a:endParaRPr>
          </a:p>
          <a:p>
            <a:pPr marL="0" indent="0" eaLnBrk="1" hangingPunct="1">
              <a:lnSpc>
                <a:spcPct val="110000"/>
              </a:lnSpc>
              <a:spcBef>
                <a:spcPct val="0"/>
              </a:spcBef>
              <a:buNone/>
              <a:defRPr/>
            </a:pPr>
            <a:r>
              <a:rPr lang="en-GB" sz="2400" i="1" dirty="0" smtClean="0"/>
              <a:t>"</a:t>
            </a:r>
            <a:r>
              <a:rPr lang="en-GB" sz="2400" i="1" dirty="0"/>
              <a:t>No something for nothing anymore. People are going to have to do things to get their dole and that is going to help them into work. This is all activity that is actually going to help them get ready for the world of work</a:t>
            </a:r>
            <a:r>
              <a:rPr lang="en-GB" sz="2400" i="1" dirty="0" smtClean="0"/>
              <a:t>.“ </a:t>
            </a:r>
          </a:p>
          <a:p>
            <a:pPr marL="0" indent="0" algn="ctr" eaLnBrk="1" hangingPunct="1">
              <a:lnSpc>
                <a:spcPct val="110000"/>
              </a:lnSpc>
              <a:spcBef>
                <a:spcPct val="0"/>
              </a:spcBef>
              <a:buNone/>
              <a:defRPr/>
            </a:pPr>
            <a:r>
              <a:rPr lang="en-GB" sz="2400" i="1" dirty="0" smtClean="0">
                <a:solidFill>
                  <a:schemeClr val="bg1">
                    <a:lumMod val="50000"/>
                  </a:schemeClr>
                </a:solidFill>
              </a:rPr>
              <a:t>(Osborne 2013)</a:t>
            </a:r>
          </a:p>
        </p:txBody>
      </p:sp>
      <p:pic>
        <p:nvPicPr>
          <p:cNvPr id="2" name="Picture 2" descr="\\stevens\qspp29\My_Documents\My Pictures\osbour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1484784"/>
            <a:ext cx="3630910" cy="21785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Child </a:t>
            </a:r>
            <a:r>
              <a:rPr lang="en-GB" dirty="0"/>
              <a:t>Poverty </a:t>
            </a:r>
            <a:r>
              <a:rPr lang="en-GB" dirty="0" smtClean="0"/>
              <a:t>statistics</a:t>
            </a:r>
            <a:r>
              <a:rPr lang="en-GB" dirty="0"/>
              <a:t/>
            </a:r>
            <a:br>
              <a:rPr lang="en-GB" dirty="0"/>
            </a:br>
            <a:endParaRPr lang="en-GB" dirty="0"/>
          </a:p>
        </p:txBody>
      </p:sp>
      <p:sp>
        <p:nvSpPr>
          <p:cNvPr id="3" name="Content Placeholder 2"/>
          <p:cNvSpPr>
            <a:spLocks noGrp="1"/>
          </p:cNvSpPr>
          <p:nvPr>
            <p:ph idx="1"/>
          </p:nvPr>
        </p:nvSpPr>
        <p:spPr>
          <a:xfrm>
            <a:off x="683568" y="1988840"/>
            <a:ext cx="7772400" cy="3816350"/>
          </a:xfrm>
        </p:spPr>
        <p:txBody>
          <a:bodyPr/>
          <a:lstStyle/>
          <a:p>
            <a:endParaRPr lang="en-GB" dirty="0"/>
          </a:p>
          <a:p>
            <a:r>
              <a:rPr lang="en-GB" sz="2400" dirty="0"/>
              <a:t>North East – </a:t>
            </a:r>
            <a:r>
              <a:rPr lang="en-GB" sz="2400" dirty="0" smtClean="0"/>
              <a:t>23.7% </a:t>
            </a:r>
            <a:r>
              <a:rPr lang="en-GB" sz="2400" dirty="0"/>
              <a:t>children living in poverty – equivalent to </a:t>
            </a:r>
            <a:r>
              <a:rPr lang="en-GB" sz="2400" dirty="0" smtClean="0"/>
              <a:t>128,405 </a:t>
            </a:r>
            <a:r>
              <a:rPr lang="en-GB" sz="2400" dirty="0"/>
              <a:t>children</a:t>
            </a:r>
          </a:p>
          <a:p>
            <a:endParaRPr lang="en-GB" sz="2400" dirty="0"/>
          </a:p>
          <a:p>
            <a:r>
              <a:rPr lang="en-GB" sz="2400" dirty="0" smtClean="0"/>
              <a:t>Middlesbrough– 33.2%</a:t>
            </a:r>
            <a:endParaRPr lang="en-GB" sz="2400" dirty="0"/>
          </a:p>
          <a:p>
            <a:endParaRPr lang="en-GB" sz="2400" dirty="0"/>
          </a:p>
          <a:p>
            <a:r>
              <a:rPr lang="en-GB" sz="2400" dirty="0" smtClean="0"/>
              <a:t>South Tyneside 26.5%</a:t>
            </a:r>
          </a:p>
          <a:p>
            <a:endParaRPr lang="en-GB" sz="2400" dirty="0"/>
          </a:p>
          <a:p>
            <a:r>
              <a:rPr lang="en-GB" sz="2400" dirty="0" smtClean="0"/>
              <a:t>Northumberland 17.4%</a:t>
            </a:r>
            <a:endParaRPr lang="en-GB" sz="2400" dirty="0"/>
          </a:p>
          <a:p>
            <a:endParaRPr lang="en-GB" sz="2400" dirty="0"/>
          </a:p>
          <a:p>
            <a:endParaRPr lang="en-GB" sz="2400" dirty="0"/>
          </a:p>
          <a:p>
            <a:endParaRPr lang="en-GB" sz="2400" dirty="0">
              <a:solidFill>
                <a:schemeClr val="bg1">
                  <a:lumMod val="50000"/>
                </a:schemeClr>
              </a:solidFill>
            </a:endParaRPr>
          </a:p>
        </p:txBody>
      </p:sp>
    </p:spTree>
    <p:extLst>
      <p:ext uri="{BB962C8B-B14F-4D97-AF65-F5344CB8AC3E}">
        <p14:creationId xmlns:p14="http://schemas.microsoft.com/office/powerpoint/2010/main" xmlns="" val="767447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The consequences of poverty</a:t>
            </a:r>
            <a:endParaRPr lang="en-GB" dirty="0"/>
          </a:p>
        </p:txBody>
      </p:sp>
      <p:sp>
        <p:nvSpPr>
          <p:cNvPr id="3" name="Content Placeholder 2"/>
          <p:cNvSpPr>
            <a:spLocks noGrp="1"/>
          </p:cNvSpPr>
          <p:nvPr>
            <p:ph idx="1"/>
          </p:nvPr>
        </p:nvSpPr>
        <p:spPr/>
        <p:txBody>
          <a:bodyPr/>
          <a:lstStyle/>
          <a:p>
            <a:pPr marL="285750" indent="-285750">
              <a:buFont typeface="Arial" pitchFamily="34" charset="0"/>
              <a:buChar char="•"/>
            </a:pPr>
            <a:endParaRPr lang="en-GB" sz="2400" dirty="0" smtClean="0">
              <a:solidFill>
                <a:schemeClr val="bg1">
                  <a:lumMod val="50000"/>
                </a:schemeClr>
              </a:solidFill>
            </a:endParaRPr>
          </a:p>
          <a:p>
            <a:pPr marL="285750" indent="-285750">
              <a:buFont typeface="Arial" pitchFamily="34" charset="0"/>
              <a:buChar char="•"/>
            </a:pPr>
            <a:r>
              <a:rPr lang="en-GB" sz="2400" dirty="0" smtClean="0"/>
              <a:t>The </a:t>
            </a:r>
            <a:r>
              <a:rPr lang="en-GB" sz="2400" dirty="0"/>
              <a:t>poorest infants have an almost 10 times higher chance of dying suddenly in infancy than those in the highest income group.</a:t>
            </a:r>
          </a:p>
          <a:p>
            <a:pPr marL="285750" indent="-285750">
              <a:buFont typeface="Arial" pitchFamily="34" charset="0"/>
              <a:buChar char="•"/>
            </a:pPr>
            <a:r>
              <a:rPr lang="en-GB" sz="2400" dirty="0" smtClean="0"/>
              <a:t>Children </a:t>
            </a:r>
            <a:r>
              <a:rPr lang="en-GB" sz="2400" dirty="0"/>
              <a:t>who live in poverty are twice as likely to live in bad housing. Overcrowding and spells living in temporary accommodation are also factors that affect children growing up in poverty</a:t>
            </a:r>
            <a:r>
              <a:rPr lang="en-GB" sz="2400" dirty="0" smtClean="0"/>
              <a:t>.</a:t>
            </a:r>
          </a:p>
          <a:p>
            <a:pPr marL="285750" indent="-285750">
              <a:buFont typeface="Arial" pitchFamily="34" charset="0"/>
              <a:buChar char="•"/>
            </a:pPr>
            <a:r>
              <a:rPr lang="en-GB" sz="2400" dirty="0"/>
              <a:t>Poorer families often have to pay a ‘poverty premium’ of around £1,280 per year for good and services.</a:t>
            </a:r>
          </a:p>
          <a:p>
            <a:pPr marL="285750" indent="-285750">
              <a:buFont typeface="Arial" pitchFamily="34" charset="0"/>
              <a:buChar char="•"/>
            </a:pPr>
            <a:endParaRPr lang="en-GB" sz="2400" dirty="0">
              <a:solidFill>
                <a:schemeClr val="bg1">
                  <a:lumMod val="50000"/>
                </a:schemeClr>
              </a:solidFill>
            </a:endParaRPr>
          </a:p>
          <a:p>
            <a:endParaRPr lang="en-GB" dirty="0"/>
          </a:p>
        </p:txBody>
      </p:sp>
    </p:spTree>
    <p:extLst>
      <p:ext uri="{BB962C8B-B14F-4D97-AF65-F5344CB8AC3E}">
        <p14:creationId xmlns:p14="http://schemas.microsoft.com/office/powerpoint/2010/main" xmlns="" val="485405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The consequences of poverty</a:t>
            </a:r>
            <a:endParaRPr lang="en-GB" dirty="0"/>
          </a:p>
        </p:txBody>
      </p:sp>
      <p:sp>
        <p:nvSpPr>
          <p:cNvPr id="3" name="Content Placeholder 2"/>
          <p:cNvSpPr>
            <a:spLocks noGrp="1"/>
          </p:cNvSpPr>
          <p:nvPr>
            <p:ph idx="1"/>
          </p:nvPr>
        </p:nvSpPr>
        <p:spPr/>
        <p:txBody>
          <a:bodyPr/>
          <a:lstStyle/>
          <a:p>
            <a:pPr marL="285750" indent="-285750">
              <a:buFont typeface="Arial" pitchFamily="34" charset="0"/>
              <a:buChar char="•"/>
            </a:pPr>
            <a:endParaRPr lang="en-GB" sz="2400" dirty="0" smtClean="0">
              <a:solidFill>
                <a:schemeClr val="bg1">
                  <a:lumMod val="50000"/>
                </a:schemeClr>
              </a:solidFill>
            </a:endParaRPr>
          </a:p>
          <a:p>
            <a:r>
              <a:rPr lang="en-GB" sz="2400" i="1" dirty="0" smtClean="0"/>
              <a:t>“</a:t>
            </a:r>
            <a:r>
              <a:rPr lang="en-GB" sz="2400" i="1" dirty="0"/>
              <a:t>The </a:t>
            </a:r>
            <a:r>
              <a:rPr lang="en-GB" sz="2400" b="1" i="1" dirty="0"/>
              <a:t>worst blow </a:t>
            </a:r>
            <a:r>
              <a:rPr lang="en-GB" sz="2400" i="1" dirty="0"/>
              <a:t>of all is the </a:t>
            </a:r>
            <a:r>
              <a:rPr lang="en-GB" sz="2400" b="1" i="1" dirty="0"/>
              <a:t>contempt of your fellow citizens</a:t>
            </a:r>
            <a:r>
              <a:rPr lang="en-GB" sz="2400" i="1" dirty="0"/>
              <a:t>. I and many families live in that contempt</a:t>
            </a:r>
            <a:r>
              <a:rPr lang="en-GB" sz="2400" i="1" dirty="0" smtClean="0"/>
              <a:t>.”</a:t>
            </a:r>
            <a:r>
              <a:rPr lang="en-GB" sz="2400" i="1" dirty="0"/>
              <a:t> </a:t>
            </a:r>
            <a:endParaRPr lang="en-GB" sz="2400" i="1" dirty="0" smtClean="0"/>
          </a:p>
          <a:p>
            <a:pPr marL="0" indent="0">
              <a:buNone/>
            </a:pPr>
            <a:endParaRPr lang="en-GB" sz="2400" dirty="0"/>
          </a:p>
          <a:p>
            <a:r>
              <a:rPr lang="en-GB" sz="2400" i="1" dirty="0"/>
              <a:t>“The worst thing about living in poverty is </a:t>
            </a:r>
            <a:r>
              <a:rPr lang="en-GB" sz="2400" b="1" i="1" dirty="0"/>
              <a:t>the way it gives others permission to treat you</a:t>
            </a:r>
            <a:r>
              <a:rPr lang="en-GB" sz="2400" i="1" dirty="0"/>
              <a:t> – as if you don’t matter</a:t>
            </a:r>
            <a:r>
              <a:rPr lang="en-GB" sz="2400" i="1" dirty="0" smtClean="0"/>
              <a:t>”</a:t>
            </a:r>
          </a:p>
          <a:p>
            <a:endParaRPr lang="en-GB" sz="2400" i="1" dirty="0"/>
          </a:p>
          <a:p>
            <a:r>
              <a:rPr lang="en-GB" sz="2400" i="1" dirty="0"/>
              <a:t>“We hear how </a:t>
            </a:r>
            <a:r>
              <a:rPr lang="en-GB" sz="2400" b="1" i="1" dirty="0"/>
              <a:t>the media</a:t>
            </a:r>
            <a:r>
              <a:rPr lang="en-GB" sz="2400" i="1" dirty="0"/>
              <a:t>, and </a:t>
            </a:r>
            <a:r>
              <a:rPr lang="en-GB" sz="2400" b="1" i="1" dirty="0"/>
              <a:t>some politicians</a:t>
            </a:r>
            <a:r>
              <a:rPr lang="en-GB" sz="2400" i="1" dirty="0"/>
              <a:t>, </a:t>
            </a:r>
            <a:r>
              <a:rPr lang="en-GB" sz="2400" b="1" i="1" dirty="0"/>
              <a:t>speak about us and it hurts</a:t>
            </a:r>
            <a:r>
              <a:rPr lang="en-GB" sz="2400" i="1" dirty="0"/>
              <a:t>”</a:t>
            </a:r>
          </a:p>
          <a:p>
            <a:endParaRPr lang="en-GB" sz="2400" dirty="0" smtClean="0">
              <a:solidFill>
                <a:schemeClr val="bg1">
                  <a:lumMod val="50000"/>
                </a:schemeClr>
              </a:solidFill>
            </a:endParaRPr>
          </a:p>
          <a:p>
            <a:pPr marL="0" indent="0">
              <a:buNone/>
            </a:pPr>
            <a:r>
              <a:rPr lang="en-GB" dirty="0" smtClean="0"/>
              <a:t> </a:t>
            </a:r>
            <a:endParaRPr lang="en-GB" dirty="0"/>
          </a:p>
        </p:txBody>
      </p:sp>
    </p:spTree>
    <p:extLst>
      <p:ext uri="{BB962C8B-B14F-4D97-AF65-F5344CB8AC3E}">
        <p14:creationId xmlns:p14="http://schemas.microsoft.com/office/powerpoint/2010/main" xmlns="" val="1465411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Government strategy</a:t>
            </a:r>
            <a:br>
              <a:rPr lang="en-GB" altLang="en-US" dirty="0" smtClean="0"/>
            </a:br>
            <a:r>
              <a:rPr lang="en-GB" altLang="en-US" dirty="0" smtClean="0"/>
              <a:t> </a:t>
            </a:r>
            <a:endParaRPr lang="en-US" altLang="en-US" sz="3200" dirty="0" smtClean="0"/>
          </a:p>
        </p:txBody>
      </p:sp>
      <p:sp>
        <p:nvSpPr>
          <p:cNvPr id="19459" name="Rectangle 3"/>
          <p:cNvSpPr>
            <a:spLocks noGrp="1" noChangeArrowheads="1"/>
          </p:cNvSpPr>
          <p:nvPr>
            <p:ph type="body" idx="1"/>
          </p:nvPr>
        </p:nvSpPr>
        <p:spPr/>
        <p:txBody>
          <a:bodyPr/>
          <a:lstStyle/>
          <a:p>
            <a:pPr marL="285750" indent="-285750" eaLnBrk="1" hangingPunct="1">
              <a:lnSpc>
                <a:spcPct val="110000"/>
              </a:lnSpc>
              <a:spcBef>
                <a:spcPct val="0"/>
              </a:spcBef>
              <a:buFont typeface="Arial" pitchFamily="34" charset="0"/>
              <a:buChar char="•"/>
              <a:defRPr/>
            </a:pPr>
            <a:endParaRPr lang="en-GB" sz="2400" i="1" dirty="0" smtClean="0">
              <a:solidFill>
                <a:schemeClr val="tx1">
                  <a:lumMod val="65000"/>
                  <a:lumOff val="35000"/>
                </a:schemeClr>
              </a:solidFill>
            </a:endParaRPr>
          </a:p>
          <a:p>
            <a:pPr marL="285750" indent="-285750" eaLnBrk="1" hangingPunct="1">
              <a:lnSpc>
                <a:spcPct val="110000"/>
              </a:lnSpc>
              <a:spcBef>
                <a:spcPct val="0"/>
              </a:spcBef>
              <a:buFont typeface="Arial" pitchFamily="34" charset="0"/>
              <a:buChar char="•"/>
              <a:defRPr/>
            </a:pPr>
            <a:r>
              <a:rPr lang="en-GB" sz="2400" i="1" dirty="0" smtClean="0"/>
              <a:t>“This </a:t>
            </a:r>
            <a:r>
              <a:rPr lang="en-GB" sz="2400" i="1" dirty="0"/>
              <a:t>Government believes that when an individual finds and takes work the </a:t>
            </a:r>
            <a:r>
              <a:rPr lang="en-GB" sz="2400" i="1" dirty="0" smtClean="0"/>
              <a:t>system should </a:t>
            </a:r>
            <a:r>
              <a:rPr lang="en-GB" sz="2400" i="1" dirty="0"/>
              <a:t>reward </a:t>
            </a:r>
            <a:r>
              <a:rPr lang="en-GB" sz="2400" i="1" dirty="0" smtClean="0"/>
              <a:t>them”</a:t>
            </a:r>
          </a:p>
          <a:p>
            <a:pPr marL="285750" indent="-285750" eaLnBrk="1" hangingPunct="1">
              <a:lnSpc>
                <a:spcPct val="110000"/>
              </a:lnSpc>
              <a:spcBef>
                <a:spcPct val="0"/>
              </a:spcBef>
              <a:buFont typeface="Arial" pitchFamily="34" charset="0"/>
              <a:buChar char="•"/>
              <a:defRPr/>
            </a:pPr>
            <a:endParaRPr lang="en-GB" sz="2400" i="1" dirty="0"/>
          </a:p>
          <a:p>
            <a:pPr marL="285750" indent="-285750" eaLnBrk="1" hangingPunct="1">
              <a:lnSpc>
                <a:spcPct val="110000"/>
              </a:lnSpc>
              <a:spcBef>
                <a:spcPct val="0"/>
              </a:spcBef>
              <a:buFont typeface="Arial" pitchFamily="34" charset="0"/>
              <a:buChar char="•"/>
              <a:defRPr/>
            </a:pPr>
            <a:r>
              <a:rPr lang="en-GB" sz="2400" i="1" dirty="0" smtClean="0"/>
              <a:t>“work</a:t>
            </a:r>
            <a:r>
              <a:rPr lang="en-GB" sz="2400" i="1" dirty="0"/>
              <a:t>, not welfare, is the best route out of poverty for </a:t>
            </a:r>
            <a:r>
              <a:rPr lang="en-GB" sz="2400" i="1" dirty="0" smtClean="0"/>
              <a:t>those who </a:t>
            </a:r>
            <a:r>
              <a:rPr lang="en-GB" sz="2400" i="1" dirty="0"/>
              <a:t>are able to work</a:t>
            </a:r>
            <a:r>
              <a:rPr lang="en-GB" sz="2400" i="1" dirty="0" smtClean="0"/>
              <a:t>.”</a:t>
            </a:r>
          </a:p>
          <a:p>
            <a:pPr marL="285750" indent="-285750" eaLnBrk="1" hangingPunct="1">
              <a:lnSpc>
                <a:spcPct val="110000"/>
              </a:lnSpc>
              <a:spcBef>
                <a:spcPct val="0"/>
              </a:spcBef>
              <a:buFont typeface="Arial" pitchFamily="34" charset="0"/>
              <a:buChar char="•"/>
              <a:defRPr/>
            </a:pPr>
            <a:endParaRPr lang="en-GB" sz="2400" i="1" dirty="0"/>
          </a:p>
          <a:p>
            <a:pPr marL="285750" indent="-285750" eaLnBrk="1" hangingPunct="1">
              <a:lnSpc>
                <a:spcPct val="110000"/>
              </a:lnSpc>
              <a:spcBef>
                <a:spcPct val="0"/>
              </a:spcBef>
              <a:buFont typeface="Arial" pitchFamily="34" charset="0"/>
              <a:buChar char="•"/>
              <a:defRPr/>
            </a:pPr>
            <a:r>
              <a:rPr lang="en-GB" sz="2400" i="1" dirty="0" smtClean="0"/>
              <a:t>“First</a:t>
            </a:r>
            <a:r>
              <a:rPr lang="en-GB" sz="2400" i="1" dirty="0"/>
              <a:t>, we must ensure that families can work themselves out of poverty </a:t>
            </a:r>
            <a:r>
              <a:rPr lang="en-GB" sz="2400" i="1" dirty="0" smtClean="0"/>
              <a:t>… we </a:t>
            </a:r>
            <a:r>
              <a:rPr lang="en-GB" sz="2400" i="1" dirty="0"/>
              <a:t>will make sure the system makes work pay</a:t>
            </a:r>
            <a:r>
              <a:rPr lang="en-GB" sz="2400" i="1" dirty="0" smtClean="0"/>
              <a:t>.”</a:t>
            </a:r>
            <a:endParaRPr lang="en-GB" sz="2400" i="1" dirty="0"/>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In-work poverty</a:t>
            </a:r>
            <a:r>
              <a:rPr lang="en-GB" altLang="en-US" sz="3200" dirty="0" smtClean="0"/>
              <a:t/>
            </a:r>
            <a:br>
              <a:rPr lang="en-GB" altLang="en-US" sz="3200" dirty="0" smtClean="0"/>
            </a:br>
            <a:endParaRPr lang="en-US" altLang="en-US" sz="3200" dirty="0" smtClean="0"/>
          </a:p>
        </p:txBody>
      </p:sp>
      <p:sp>
        <p:nvSpPr>
          <p:cNvPr id="19459" name="Rectangle 3"/>
          <p:cNvSpPr>
            <a:spLocks noGrp="1" noChangeArrowheads="1"/>
          </p:cNvSpPr>
          <p:nvPr>
            <p:ph type="body" idx="1"/>
          </p:nvPr>
        </p:nvSpPr>
        <p:spPr/>
        <p:txBody>
          <a:bodyPr/>
          <a:lstStyle/>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a:p>
            <a:pPr marL="0" indent="0" algn="ctr" eaLnBrk="1" hangingPunct="1">
              <a:lnSpc>
                <a:spcPct val="110000"/>
              </a:lnSpc>
              <a:spcBef>
                <a:spcPct val="0"/>
              </a:spcBef>
              <a:buNone/>
              <a:defRPr/>
            </a:pPr>
            <a:r>
              <a:rPr lang="en-GB" sz="4800" i="1" dirty="0" smtClean="0"/>
              <a:t>66% children growing up in poverty in the UK live in working households</a:t>
            </a:r>
          </a:p>
          <a:p>
            <a:pPr marL="285750" indent="-285750" algn="ctr" eaLnBrk="1" hangingPunct="1">
              <a:lnSpc>
                <a:spcPct val="110000"/>
              </a:lnSpc>
              <a:spcBef>
                <a:spcPct val="0"/>
              </a:spcBef>
              <a:buFont typeface="Arial" pitchFamily="34" charset="0"/>
              <a:buChar char="•"/>
              <a:defRPr/>
            </a:pPr>
            <a:endParaRPr lang="en-GB" sz="4800" i="1" dirty="0"/>
          </a:p>
          <a:p>
            <a:pPr marL="285750" indent="-285750" eaLnBrk="1" hangingPunct="1">
              <a:lnSpc>
                <a:spcPct val="110000"/>
              </a:lnSpc>
              <a:spcBef>
                <a:spcPct val="0"/>
              </a:spcBef>
              <a:buFont typeface="Arial" pitchFamily="34" charset="0"/>
              <a:buChar char="•"/>
              <a:defRPr/>
            </a:pPr>
            <a:endParaRPr lang="en-GB" sz="24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8DD8AA60897409A63A793C0E3CE22" ma:contentTypeVersion="0" ma:contentTypeDescription="Create a new document." ma:contentTypeScope="" ma:versionID="7439178d7f7cc663d631c7b4569f27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474596-07F2-4BF4-A333-787F8B7CA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74960D-6765-4D83-9D59-2C0788615194}">
  <ds:schemaRefs>
    <ds:schemaRef ds:uri="http://schemas.microsoft.com/sharepoint/v3/contenttype/forms"/>
  </ds:schemaRefs>
</ds:datastoreItem>
</file>

<file path=customXml/itemProps3.xml><?xml version="1.0" encoding="utf-8"?>
<ds:datastoreItem xmlns:ds="http://schemas.openxmlformats.org/officeDocument/2006/customXml" ds:itemID="{58D28C28-A6FA-4762-ABED-A8D44E76A3EF}">
  <ds:schemaRefs>
    <ds:schemaRef ds:uri="http://www.w3.org/XML/1998/namespace"/>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302</TotalTime>
  <Words>1462</Words>
  <Application>Microsoft Office PowerPoint</Application>
  <PresentationFormat>On-screen Show (4:3)</PresentationFormat>
  <Paragraphs>218</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role of employers in tackling poverty</vt:lpstr>
      <vt:lpstr>Slide 2</vt:lpstr>
      <vt:lpstr> Representations of poverty </vt:lpstr>
      <vt:lpstr> </vt:lpstr>
      <vt:lpstr> Child Poverty statistics </vt:lpstr>
      <vt:lpstr> The consequences of poverty</vt:lpstr>
      <vt:lpstr> The consequences of poverty</vt:lpstr>
      <vt:lpstr> Government strategy  </vt:lpstr>
      <vt:lpstr> In-work poverty </vt:lpstr>
      <vt:lpstr> In-work poverty </vt:lpstr>
      <vt:lpstr> Inter-generational worklessness? </vt:lpstr>
      <vt:lpstr> A Living Wage</vt:lpstr>
      <vt:lpstr> ‘The ‘depth’ of poverty</vt:lpstr>
      <vt:lpstr> ‘In-work’ benefits</vt:lpstr>
      <vt:lpstr> ‘Churning’ in and out of work</vt:lpstr>
      <vt:lpstr> Take-up of benefits</vt:lpstr>
      <vt:lpstr> Alternative views</vt:lpstr>
      <vt:lpstr> Alternative views</vt:lpstr>
      <vt:lpstr> Summary</vt:lpstr>
      <vt:lpstr> Summary</vt:lpstr>
      <vt:lpstr> Contact details</vt:lpstr>
    </vt:vector>
  </TitlesOfParts>
  <Company>Durham University Business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ltibbett</dc:creator>
  <cp:lastModifiedBy>lowdenm</cp:lastModifiedBy>
  <cp:revision>33</cp:revision>
  <cp:lastPrinted>2013-10-07T10:10:48Z</cp:lastPrinted>
  <dcterms:created xsi:type="dcterms:W3CDTF">2012-11-05T16:05:05Z</dcterms:created>
  <dcterms:modified xsi:type="dcterms:W3CDTF">2013-11-11T10:02:35Z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0x010100E4D8DD8AA60897409A63A793C0E3CE22</vt:lpwstr>
  </property>
</Properties>
</file>