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04" r:id="rId2"/>
    <p:sldId id="344" r:id="rId3"/>
    <p:sldId id="345" r:id="rId4"/>
    <p:sldId id="347" r:id="rId5"/>
    <p:sldId id="348" r:id="rId6"/>
    <p:sldId id="376" r:id="rId7"/>
    <p:sldId id="378" r:id="rId8"/>
    <p:sldId id="346" r:id="rId9"/>
    <p:sldId id="363" r:id="rId10"/>
    <p:sldId id="377" r:id="rId11"/>
    <p:sldId id="379" r:id="rId12"/>
    <p:sldId id="380" r:id="rId13"/>
  </p:sldIdLst>
  <p:sldSz cx="9144000" cy="6858000" type="screen4x3"/>
  <p:notesSz cx="6669088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2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2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2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2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EBEBE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4671" autoAdjust="0"/>
  </p:normalViewPr>
  <p:slideViewPr>
    <p:cSldViewPr snapToGrid="0" snapToObjects="1">
      <p:cViewPr varScale="1">
        <p:scale>
          <a:sx n="63" d="100"/>
          <a:sy n="63" d="100"/>
        </p:scale>
        <p:origin x="-940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83317C2-1718-413A-95AE-33C8152DD756}" type="datetimeFigureOut">
              <a:rPr lang="en-GB"/>
              <a:pPr>
                <a:defRPr/>
              </a:pPr>
              <a:t>11/11/2013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A9709111-1B41-487D-B2D8-81871EE54D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6939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D1477054-B53B-4D80-A795-87C4FBCF7246}" type="datetime1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A26C4F1-60CB-4FE8-9F0F-1B4DACC0E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11443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89897DE-5DBD-47F3-9FC1-AF0309390AB4}" type="slidenum">
              <a:rPr lang="en-US" altLang="en-US"/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89897DE-5DBD-47F3-9FC1-AF0309390AB4}" type="slidenum">
              <a:rPr lang="en-US" altLang="en-US"/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89897DE-5DBD-47F3-9FC1-AF0309390AB4}" type="slidenum">
              <a:rPr lang="en-US" altLang="en-US"/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89897DE-5DBD-47F3-9FC1-AF0309390AB4}" type="slidenum">
              <a:rPr lang="en-US" altLang="en-US"/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89897DE-5DBD-47F3-9FC1-AF0309390AB4}" type="slidenum">
              <a:rPr lang="en-US" altLang="en-US"/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89897DE-5DBD-47F3-9FC1-AF0309390AB4}" type="slidenum">
              <a:rPr lang="en-US" altLang="en-US"/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89897DE-5DBD-47F3-9FC1-AF0309390AB4}" type="slidenum">
              <a:rPr lang="en-US" altLang="en-US"/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89897DE-5DBD-47F3-9FC1-AF0309390AB4}" type="slidenum">
              <a:rPr lang="en-US" altLang="en-US"/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89897DE-5DBD-47F3-9FC1-AF0309390AB4}" type="slidenum">
              <a:rPr lang="en-US" altLang="en-US"/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89897DE-5DBD-47F3-9FC1-AF0309390AB4}" type="slidenum">
              <a:rPr lang="en-US" altLang="en-US"/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89897DE-5DBD-47F3-9FC1-AF0309390AB4}" type="slidenum">
              <a:rPr lang="en-US" altLang="en-US"/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F54D3-3F27-468C-9A23-81A6921971E4}" type="datetime1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57987-CEBD-4F49-9F6B-EFA3D9FD5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5291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F290E-245A-4EB0-8DCC-AE6D45A2AC8E}" type="datetime1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1C98B-9733-43EC-956D-082356091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8098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9D775-68B2-4872-98A6-35A43DDFB2E1}" type="datetime1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4C49D-8DCB-4711-AAC7-14AD2891D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550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rl Organ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TUC Organise Logo building stronger unions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5063" y="357188"/>
            <a:ext cx="2676525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 Diagonal Corner Rectangle 3"/>
          <p:cNvSpPr/>
          <p:nvPr userDrawn="1"/>
        </p:nvSpPr>
        <p:spPr>
          <a:xfrm>
            <a:off x="285750" y="1214438"/>
            <a:ext cx="8572500" cy="5429250"/>
          </a:xfrm>
          <a:prstGeom prst="round2Diag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85720" y="703799"/>
            <a:ext cx="8426511" cy="5670844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b="1">
                <a:solidFill>
                  <a:srgbClr val="660066"/>
                </a:solidFill>
                <a:latin typeface="+mj-lt"/>
              </a:defRPr>
            </a:lvl1pPr>
            <a:lvl2pPr>
              <a:buFont typeface="Wingdings" pitchFamily="2" charset="2"/>
              <a:buChar char="§"/>
              <a:defRPr>
                <a:solidFill>
                  <a:srgbClr val="660066"/>
                </a:solidFill>
              </a:defRPr>
            </a:lvl2pPr>
            <a:lvl3pPr>
              <a:defRPr>
                <a:solidFill>
                  <a:srgbClr val="660066"/>
                </a:solidFill>
              </a:defRPr>
            </a:lvl3pPr>
            <a:lvl4pPr>
              <a:defRPr>
                <a:solidFill>
                  <a:srgbClr val="660066"/>
                </a:solidFill>
              </a:defRPr>
            </a:lvl4pPr>
            <a:lvl5pPr>
              <a:defRPr>
                <a:solidFill>
                  <a:srgbClr val="66006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02476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2000F-118E-4C11-8FC9-0EFAEF884246}" type="datetime1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84E4C-BB7C-4549-A793-A1773851A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1273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5AF93-0397-4452-9433-23C25A60C24B}" type="datetime1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3233A-CE76-45BB-87F6-807C70EC2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2635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57B75-0E87-4D4F-BCF2-FD095B38F38E}" type="datetime1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8D8D4-419E-4AAA-8B5E-DAE884EFE7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604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2426D-D391-4E9A-A36C-7189201EE2F4}" type="datetime1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A3D1F-4F73-4C8C-B612-431EAA946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9607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553FF-3199-4343-90AF-8408A3CC9223}" type="datetime1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BEB6A-BB02-4B26-8976-3E487A8D0A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3728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97F6E-AA2E-4AC4-85BA-9CC452748CB7}" type="datetime1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7C41D-2D9A-4DB1-BA07-53F4ECE0E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9041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0705C-67C4-4A91-99F4-C21B07CB62F3}" type="datetime1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B5F1-0A22-4A7F-9D23-09B36930A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2937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28B69-E93B-4D7A-95B3-95AEE66CC091}" type="datetime1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EFF36-A509-4422-95DE-7F60D9920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461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CC45A36-9192-430E-91C9-1171F3CCE892}" type="datetime1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D948319C-58B2-4D86-8F54-11CF44C43C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346075" y="1241425"/>
            <a:ext cx="8572500" cy="4857750"/>
          </a:xfrm>
          <a:prstGeom prst="round2DiagRect">
            <a:avLst/>
          </a:prstGeom>
          <a:noFill/>
          <a:ln w="5080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571500" y="4162425"/>
            <a:ext cx="8001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>
                <a:solidFill>
                  <a:srgbClr val="002060"/>
                </a:solidFill>
                <a:latin typeface="Arial" charset="0"/>
                <a:cs typeface="Arial" charset="0"/>
              </a:rPr>
              <a:t>Neil Foster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>
                <a:solidFill>
                  <a:srgbClr val="002060"/>
                </a:solidFill>
                <a:latin typeface="Arial" charset="0"/>
                <a:cs typeface="Arial" charset="0"/>
              </a:rPr>
              <a:t>Policy and Campaigns Officer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Northern </a:t>
            </a:r>
            <a:r>
              <a:rPr lang="en-GB" altLang="en-US" sz="2800" dirty="0">
                <a:solidFill>
                  <a:srgbClr val="002060"/>
                </a:solidFill>
                <a:latin typeface="Arial" charset="0"/>
                <a:cs typeface="Arial" charset="0"/>
              </a:rPr>
              <a:t>TUC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>
                <a:solidFill>
                  <a:srgbClr val="002060"/>
                </a:solidFill>
                <a:latin typeface="Arial" charset="0"/>
                <a:cs typeface="Arial" charset="0"/>
              </a:rPr>
              <a:t>nfoster@tuc.org.uk</a:t>
            </a:r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571500" y="2228776"/>
            <a:ext cx="77676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dirty="0" smtClean="0">
                <a:solidFill>
                  <a:srgbClr val="660066"/>
                </a:solidFill>
                <a:latin typeface="Arial" charset="0"/>
              </a:rPr>
              <a:t>The economic case for a living wage</a:t>
            </a:r>
            <a:endParaRPr lang="en-GB" altLang="en-US" sz="3600" b="1" dirty="0">
              <a:solidFill>
                <a:srgbClr val="660066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5938" y="184150"/>
            <a:ext cx="7996237" cy="1143000"/>
          </a:xfrm>
        </p:spPr>
        <p:txBody>
          <a:bodyPr/>
          <a:lstStyle/>
          <a:p>
            <a:pPr eaLnBrk="1" hangingPunct="1"/>
            <a:r>
              <a:rPr lang="en-GB" altLang="en-US" sz="3400" b="1" dirty="0" smtClean="0">
                <a:solidFill>
                  <a:srgbClr val="660066"/>
                </a:solidFill>
                <a:latin typeface="Arial" charset="0"/>
                <a:ea typeface="ＭＳ Ｐゴシック" pitchFamily="34" charset="-128"/>
                <a:cs typeface="Arial" charset="0"/>
              </a:rPr>
              <a:t>Wider economic development</a:t>
            </a:r>
          </a:p>
        </p:txBody>
      </p:sp>
      <p:sp>
        <p:nvSpPr>
          <p:cNvPr id="3" name="Content Placeholder 2"/>
          <p:cNvSpPr>
            <a:spLocks/>
          </p:cNvSpPr>
          <p:nvPr/>
        </p:nvSpPr>
        <p:spPr bwMode="auto">
          <a:xfrm>
            <a:off x="1349375" y="1582738"/>
            <a:ext cx="4246207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hangingPunct="0">
              <a:spcBef>
                <a:spcPct val="20000"/>
              </a:spcBef>
              <a:defRPr/>
            </a:pPr>
            <a:r>
              <a:rPr lang="en-GB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imperative for the North East is create more and better </a:t>
            </a:r>
            <a:r>
              <a:rPr lang="en-GB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jobs”​ </a:t>
            </a:r>
          </a:p>
          <a:p>
            <a:pPr defTabSz="914400" eaLnBrk="0" hangingPunct="0">
              <a:spcBef>
                <a:spcPct val="20000"/>
              </a:spcBef>
              <a:defRPr/>
            </a:pPr>
            <a:r>
              <a:rPr lang="en-GB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Lord Adonis, North East independent economic review</a:t>
            </a:r>
            <a:endParaRPr lang="en-GB" sz="2400" dirty="0">
              <a:solidFill>
                <a:srgbClr val="00206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defTabSz="914400" eaLnBrk="0" hangingPunct="0">
              <a:spcBef>
                <a:spcPct val="20000"/>
              </a:spcBef>
              <a:defRPr/>
            </a:pPr>
            <a:endParaRPr lang="en-GB" sz="1200" dirty="0" smtClean="0">
              <a:solidFill>
                <a:srgbClr val="00206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defTabSz="914400" eaLnBrk="0" hangingPunct="0">
              <a:spcBef>
                <a:spcPct val="20000"/>
              </a:spcBef>
              <a:defRPr/>
            </a:pPr>
            <a:r>
              <a:rPr lang="en-GB" sz="200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Economic agencies should be mindful of wages for wider economic benefit:</a:t>
            </a:r>
          </a:p>
          <a:p>
            <a:pPr defTabSz="914400" eaLnBrk="0" hangingPunct="0">
              <a:spcBef>
                <a:spcPct val="20000"/>
              </a:spcBef>
              <a:defRPr/>
            </a:pPr>
            <a:endParaRPr lang="en-GB" sz="1200" dirty="0" smtClean="0">
              <a:solidFill>
                <a:srgbClr val="00206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342900" indent="-342900" defTabSz="9144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Average manufacturing wage £31K</a:t>
            </a:r>
          </a:p>
          <a:p>
            <a:pPr marL="342900" indent="-342900" defTabSz="9144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Minimum wage £13k</a:t>
            </a:r>
          </a:p>
          <a:p>
            <a:pPr marL="342900" indent="-342900" defTabSz="9144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Living wage £16k</a:t>
            </a:r>
          </a:p>
          <a:p>
            <a:pPr defTabSz="914400" eaLnBrk="0" hangingPunct="0">
              <a:spcBef>
                <a:spcPct val="20000"/>
              </a:spcBef>
              <a:defRPr/>
            </a:pPr>
            <a:endParaRPr lang="en-GB" sz="1200" dirty="0" smtClean="0">
              <a:solidFill>
                <a:srgbClr val="00206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defTabSz="914400" eaLnBrk="0" hangingPunct="0">
              <a:spcBef>
                <a:spcPct val="20000"/>
              </a:spcBef>
              <a:defRPr/>
            </a:pPr>
            <a:endParaRPr lang="en-GB" sz="2000" dirty="0">
              <a:solidFill>
                <a:srgbClr val="00206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defTabSz="914400" eaLnBrk="0" hangingPunct="0">
              <a:spcBef>
                <a:spcPct val="20000"/>
              </a:spcBef>
              <a:defRPr/>
            </a:pPr>
            <a:endParaRPr lang="en-GB" sz="2000" dirty="0" smtClean="0">
              <a:solidFill>
                <a:srgbClr val="00206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defTabSz="914400" eaLnBrk="0" hangingPunct="0">
              <a:spcBef>
                <a:spcPct val="20000"/>
              </a:spcBef>
              <a:defRPr/>
            </a:pPr>
            <a:endParaRPr lang="en-GB" sz="2000" dirty="0">
              <a:solidFill>
                <a:srgbClr val="00206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defTabSz="914400" eaLnBrk="0" hangingPunct="0">
              <a:spcBef>
                <a:spcPct val="20000"/>
              </a:spcBef>
              <a:defRPr/>
            </a:pPr>
            <a:endParaRPr lang="en-GB" sz="2000" dirty="0" smtClean="0">
              <a:solidFill>
                <a:srgbClr val="00206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defTabSz="914400" eaLnBrk="0" hangingPunct="0">
              <a:spcBef>
                <a:spcPct val="20000"/>
              </a:spcBef>
              <a:defRPr/>
            </a:pPr>
            <a:endParaRPr lang="en-GB" sz="2000" b="1" dirty="0" smtClean="0">
              <a:solidFill>
                <a:srgbClr val="660066"/>
              </a:solidFill>
            </a:endParaRPr>
          </a:p>
        </p:txBody>
      </p:sp>
      <p:pic>
        <p:nvPicPr>
          <p:cNvPr id="9218" name="Picture 2" descr="https://encrypted-tbn1.gstatic.com/images?q=tbn:ANd9GcQ9xod3k0Eg4GKGshVsl-BdHANUcIT26h95tvioQcKbvtbR0ll4y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2713" y="1582738"/>
            <a:ext cx="3493849" cy="1914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0209739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5938" y="184150"/>
            <a:ext cx="7996237" cy="1143000"/>
          </a:xfrm>
        </p:spPr>
        <p:txBody>
          <a:bodyPr/>
          <a:lstStyle/>
          <a:p>
            <a:pPr eaLnBrk="1" hangingPunct="1"/>
            <a:r>
              <a:rPr lang="en-GB" altLang="en-US" sz="3400" b="1" dirty="0" smtClean="0">
                <a:solidFill>
                  <a:srgbClr val="660066"/>
                </a:solidFill>
                <a:latin typeface="Arial" charset="0"/>
                <a:ea typeface="ＭＳ Ｐゴシック" pitchFamily="34" charset="-128"/>
                <a:cs typeface="Arial" charset="0"/>
              </a:rPr>
              <a:t>Living wage policies are an economic investment in the North East</a:t>
            </a:r>
          </a:p>
        </p:txBody>
      </p:sp>
      <p:sp>
        <p:nvSpPr>
          <p:cNvPr id="3" name="Content Placeholder 2"/>
          <p:cNvSpPr>
            <a:spLocks/>
          </p:cNvSpPr>
          <p:nvPr/>
        </p:nvSpPr>
        <p:spPr bwMode="auto">
          <a:xfrm>
            <a:off x="1349375" y="1582738"/>
            <a:ext cx="4355389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000" b="1" dirty="0">
              <a:solidFill>
                <a:schemeClr val="tx1"/>
              </a:solidFill>
              <a:latin typeface="+mn-lt"/>
              <a:ea typeface="ＭＳ Ｐゴシック"/>
              <a:cs typeface="ＭＳ Ｐゴシック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Boost spending power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Spent locally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Reduce costly personal debt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Should improve chances of region’s firms winning contracts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Increase consumer loyalty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Quicken the region’s economic development</a:t>
            </a:r>
          </a:p>
          <a:p>
            <a:pPr>
              <a:defRPr/>
            </a:pPr>
            <a:endParaRPr lang="en-GB" sz="2400" dirty="0">
              <a:solidFill>
                <a:srgbClr val="00206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pic>
        <p:nvPicPr>
          <p:cNvPr id="7170" name="Picture 2" descr="http://one-invest.staging.indigo.ws/media-library/CONTENT/north_east_england_ma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13946" y="1924334"/>
            <a:ext cx="2824287" cy="3765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3803076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5938" y="2244962"/>
            <a:ext cx="7996237" cy="1143000"/>
          </a:xfrm>
        </p:spPr>
        <p:txBody>
          <a:bodyPr/>
          <a:lstStyle/>
          <a:p>
            <a:pPr eaLnBrk="1" hangingPunct="1"/>
            <a:r>
              <a:rPr lang="en-GB" altLang="en-US" sz="3400" b="1" dirty="0" smtClean="0">
                <a:solidFill>
                  <a:srgbClr val="660066"/>
                </a:solidFill>
                <a:latin typeface="Arial" charset="0"/>
                <a:ea typeface="ＭＳ Ｐゴシック" pitchFamily="34" charset="-128"/>
                <a:cs typeface="Arial" charset="0"/>
              </a:rPr>
              <a:t>Regenerate people’s incomes and we’ll regenerate place</a:t>
            </a:r>
          </a:p>
        </p:txBody>
      </p:sp>
    </p:spTree>
    <p:extLst>
      <p:ext uri="{BB962C8B-B14F-4D97-AF65-F5344CB8AC3E}">
        <p14:creationId xmlns:p14="http://schemas.microsoft.com/office/powerpoint/2010/main" xmlns="" val="307806373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5938" y="184150"/>
            <a:ext cx="7996237" cy="1143000"/>
          </a:xfrm>
        </p:spPr>
        <p:txBody>
          <a:bodyPr/>
          <a:lstStyle/>
          <a:p>
            <a:pPr eaLnBrk="1" hangingPunct="1"/>
            <a:r>
              <a:rPr lang="en-GB" altLang="en-US" sz="3400" b="1" dirty="0" smtClean="0">
                <a:solidFill>
                  <a:srgbClr val="660066"/>
                </a:solidFill>
                <a:latin typeface="Arial" charset="0"/>
                <a:ea typeface="ＭＳ Ｐゴシック" pitchFamily="34" charset="-128"/>
                <a:cs typeface="Arial" charset="0"/>
              </a:rPr>
              <a:t>What Henry Ford knew</a:t>
            </a:r>
          </a:p>
        </p:txBody>
      </p:sp>
      <p:sp>
        <p:nvSpPr>
          <p:cNvPr id="3" name="Content Placeholder 2"/>
          <p:cNvSpPr>
            <a:spLocks/>
          </p:cNvSpPr>
          <p:nvPr/>
        </p:nvSpPr>
        <p:spPr bwMode="auto">
          <a:xfrm>
            <a:off x="748874" y="1610034"/>
            <a:ext cx="361841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000" b="1" dirty="0">
              <a:solidFill>
                <a:srgbClr val="002060"/>
              </a:solidFill>
              <a:latin typeface="+mn-lt"/>
              <a:ea typeface="ＭＳ Ｐゴシック"/>
              <a:cs typeface="ＭＳ Ｐゴシック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2060"/>
                </a:solidFill>
              </a:rPr>
              <a:t>Introduced a $</a:t>
            </a:r>
            <a:r>
              <a:rPr lang="en-GB" sz="2000" dirty="0">
                <a:solidFill>
                  <a:srgbClr val="002060"/>
                </a:solidFill>
              </a:rPr>
              <a:t>5 a day wage was to reduce staff turnover costs, raise morale, </a:t>
            </a:r>
            <a:r>
              <a:rPr lang="en-GB" sz="2000" dirty="0" smtClean="0">
                <a:solidFill>
                  <a:srgbClr val="002060"/>
                </a:solidFill>
              </a:rPr>
              <a:t>‘improve character’</a:t>
            </a:r>
            <a:r>
              <a:rPr lang="en-GB" sz="2000" dirty="0">
                <a:solidFill>
                  <a:srgbClr val="002060"/>
                </a:solidFill>
              </a:rPr>
              <a:t> </a:t>
            </a:r>
            <a:endParaRPr lang="en-GB" sz="2000" dirty="0" smtClean="0">
              <a:solidFill>
                <a:srgbClr val="00206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8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</a:rPr>
              <a:t>To create a mass market his workers needed to be able to afford his </a:t>
            </a:r>
            <a:r>
              <a:rPr lang="en-GB" sz="2000" dirty="0" smtClean="0">
                <a:solidFill>
                  <a:srgbClr val="002060"/>
                </a:solidFill>
              </a:rPr>
              <a:t>automobiles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8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2060"/>
                </a:solidFill>
              </a:rPr>
              <a:t>This ‘shot </a:t>
            </a:r>
            <a:r>
              <a:rPr lang="en-GB" sz="2000" dirty="0">
                <a:solidFill>
                  <a:srgbClr val="002060"/>
                </a:solidFill>
              </a:rPr>
              <a:t>like a blinding rocket through the dark clouds of the present industrial </a:t>
            </a:r>
            <a:r>
              <a:rPr lang="en-GB" sz="2000" dirty="0" smtClean="0">
                <a:solidFill>
                  <a:srgbClr val="002060"/>
                </a:solidFill>
              </a:rPr>
              <a:t>depression’</a:t>
            </a:r>
            <a:endParaRPr lang="en-GB" sz="2000" dirty="0">
              <a:solidFill>
                <a:srgbClr val="00206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2400" b="1" dirty="0">
              <a:solidFill>
                <a:srgbClr val="00206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" name="AutoShape 5" descr="http://farm1.static.flickr.com/103/301936431_487701147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http://blogs.telegraph.co.uk/finance/files/2013/04/henryford_1206725i-460x28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67284" y="2020603"/>
            <a:ext cx="43815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5938" y="184150"/>
            <a:ext cx="7996237" cy="1143000"/>
          </a:xfrm>
        </p:spPr>
        <p:txBody>
          <a:bodyPr/>
          <a:lstStyle/>
          <a:p>
            <a:r>
              <a:rPr lang="en-GB" sz="3600" b="1" dirty="0" smtClean="0">
                <a:solidFill>
                  <a:srgbClr val="660066"/>
                </a:solidFill>
              </a:rPr>
              <a:t>Wage-led recovery today</a:t>
            </a:r>
            <a:endParaRPr lang="en-GB" sz="3600" b="1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/>
          </p:cNvSpPr>
          <p:nvPr/>
        </p:nvSpPr>
        <p:spPr bwMode="auto">
          <a:xfrm>
            <a:off x="1349375" y="1582738"/>
            <a:ext cx="3850422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000" b="1" dirty="0">
              <a:solidFill>
                <a:srgbClr val="002060"/>
              </a:solidFill>
              <a:latin typeface="+mn-lt"/>
              <a:ea typeface="ＭＳ Ｐゴシック"/>
              <a:cs typeface="ＭＳ Ｐゴシック"/>
            </a:endParaRPr>
          </a:p>
          <a:p>
            <a:pPr defTabSz="914400" eaLnBrk="0" hangingPunct="0">
              <a:spcBef>
                <a:spcPct val="20000"/>
              </a:spcBef>
              <a:defRPr/>
            </a:pPr>
            <a:r>
              <a:rPr lang="en-GB" sz="2400" dirty="0">
                <a:solidFill>
                  <a:srgbClr val="002060"/>
                </a:solidFill>
              </a:rPr>
              <a:t>“The biggest thing we need to do is get earnings rising above inflation and get ordinary people spending their money again</a:t>
            </a:r>
            <a:r>
              <a:rPr lang="en-GB" sz="2400" dirty="0" smtClean="0">
                <a:solidFill>
                  <a:srgbClr val="002060"/>
                </a:solidFill>
              </a:rPr>
              <a:t>.” </a:t>
            </a:r>
          </a:p>
          <a:p>
            <a:pPr defTabSz="914400" eaLnBrk="0" hangingPunct="0">
              <a:spcBef>
                <a:spcPct val="20000"/>
              </a:spcBef>
              <a:defRPr/>
            </a:pPr>
            <a:endParaRPr lang="en-GB" sz="2400" b="1" dirty="0">
              <a:solidFill>
                <a:srgbClr val="660066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 defTabSz="914400" eaLnBrk="0" hangingPunct="0">
              <a:spcBef>
                <a:spcPct val="20000"/>
              </a:spcBef>
              <a:defRPr/>
            </a:pPr>
            <a:r>
              <a:rPr lang="en-GB" sz="2400" b="1" dirty="0" smtClean="0">
                <a:solidFill>
                  <a:srgbClr val="660066"/>
                </a:solidFill>
                <a:latin typeface="Calibri" pitchFamily="34" charset="0"/>
                <a:ea typeface="ＭＳ Ｐゴシック"/>
                <a:cs typeface="ＭＳ Ｐゴシック"/>
              </a:rPr>
              <a:t>Mark </a:t>
            </a:r>
            <a:r>
              <a:rPr lang="en-GB" sz="2400" b="1" dirty="0" err="1" smtClean="0">
                <a:solidFill>
                  <a:srgbClr val="660066"/>
                </a:solidFill>
                <a:latin typeface="Calibri" pitchFamily="34" charset="0"/>
                <a:ea typeface="ＭＳ Ｐゴシック"/>
                <a:cs typeface="ＭＳ Ｐゴシック"/>
              </a:rPr>
              <a:t>Berrisford</a:t>
            </a:r>
            <a:r>
              <a:rPr lang="en-GB" sz="2400" b="1" dirty="0" smtClean="0">
                <a:solidFill>
                  <a:srgbClr val="660066"/>
                </a:solidFill>
                <a:latin typeface="Calibri" pitchFamily="34" charset="0"/>
                <a:ea typeface="ＭＳ Ｐゴシック"/>
                <a:cs typeface="ＭＳ Ｐゴシック"/>
              </a:rPr>
              <a:t>-Smith,</a:t>
            </a:r>
          </a:p>
          <a:p>
            <a:pPr defTabSz="914400" eaLnBrk="0" hangingPunct="0">
              <a:spcBef>
                <a:spcPct val="20000"/>
              </a:spcBef>
              <a:defRPr/>
            </a:pPr>
            <a:r>
              <a:rPr lang="en-GB" sz="2400" b="1" dirty="0" smtClean="0">
                <a:solidFill>
                  <a:srgbClr val="660066"/>
                </a:solidFill>
                <a:latin typeface="Calibri" pitchFamily="34" charset="0"/>
                <a:ea typeface="ＭＳ Ｐゴシック"/>
                <a:cs typeface="ＭＳ Ｐゴシック"/>
              </a:rPr>
              <a:t>Chief Economist HSBC,</a:t>
            </a:r>
          </a:p>
          <a:p>
            <a:pPr defTabSz="914400" eaLnBrk="0" hangingPunct="0">
              <a:spcBef>
                <a:spcPct val="20000"/>
              </a:spcBef>
              <a:defRPr/>
            </a:pPr>
            <a:r>
              <a:rPr lang="en-GB" sz="2400" b="1" dirty="0" smtClean="0">
                <a:solidFill>
                  <a:srgbClr val="660066"/>
                </a:solidFill>
                <a:latin typeface="Calibri" pitchFamily="34" charset="0"/>
                <a:ea typeface="ＭＳ Ｐゴシック"/>
                <a:cs typeface="ＭＳ Ｐゴシック"/>
              </a:rPr>
              <a:t>Sept 2013</a:t>
            </a:r>
            <a:endParaRPr lang="en-GB" sz="2400" b="1" dirty="0">
              <a:solidFill>
                <a:srgbClr val="660066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pic>
        <p:nvPicPr>
          <p:cNvPr id="2050" name="Picture 2" descr="http://farm5.staticflickr.com/4049/4687786876_49fc6cd1fa_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04409" y="2082030"/>
            <a:ext cx="3474490" cy="2456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2822774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5938" y="184150"/>
            <a:ext cx="7996237" cy="1143000"/>
          </a:xfrm>
        </p:spPr>
        <p:txBody>
          <a:bodyPr/>
          <a:lstStyle/>
          <a:p>
            <a:r>
              <a:rPr lang="en-GB" sz="3600" b="1" dirty="0" smtClean="0">
                <a:solidFill>
                  <a:srgbClr val="660066"/>
                </a:solidFill>
              </a:rPr>
              <a:t>Economic benefits of a living wage</a:t>
            </a:r>
            <a:endParaRPr lang="en-GB" sz="3600" b="1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/>
          </p:cNvSpPr>
          <p:nvPr/>
        </p:nvSpPr>
        <p:spPr bwMode="auto">
          <a:xfrm>
            <a:off x="1349375" y="1582738"/>
            <a:ext cx="3645706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z="2000" dirty="0" err="1" smtClean="0">
                <a:solidFill>
                  <a:srgbClr val="002060"/>
                </a:solidFill>
              </a:rPr>
              <a:t>Landman</a:t>
            </a:r>
            <a:r>
              <a:rPr lang="en-GB" sz="2000" dirty="0" smtClean="0">
                <a:solidFill>
                  <a:srgbClr val="002060"/>
                </a:solidFill>
              </a:rPr>
              <a:t> Economics report concluded a living wage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2000" b="1" dirty="0">
              <a:solidFill>
                <a:srgbClr val="00206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2060"/>
                </a:solidFill>
              </a:rPr>
              <a:t>Would </a:t>
            </a:r>
            <a:r>
              <a:rPr lang="en-GB" sz="2000" dirty="0">
                <a:solidFill>
                  <a:srgbClr val="002060"/>
                </a:solidFill>
              </a:rPr>
              <a:t>boost </a:t>
            </a:r>
            <a:r>
              <a:rPr lang="en-GB" sz="2000" dirty="0" smtClean="0">
                <a:solidFill>
                  <a:srgbClr val="002060"/>
                </a:solidFill>
              </a:rPr>
              <a:t>demand, economic growth &amp; create jobs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1000" dirty="0" smtClean="0">
              <a:solidFill>
                <a:srgbClr val="00206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</a:rPr>
              <a:t>R</a:t>
            </a:r>
            <a:r>
              <a:rPr lang="en-GB" sz="2000" dirty="0" smtClean="0">
                <a:solidFill>
                  <a:srgbClr val="002060"/>
                </a:solidFill>
              </a:rPr>
              <a:t>educe </a:t>
            </a:r>
            <a:r>
              <a:rPr lang="en-GB" sz="2000" dirty="0">
                <a:solidFill>
                  <a:srgbClr val="002060"/>
                </a:solidFill>
              </a:rPr>
              <a:t>earnings </a:t>
            </a:r>
            <a:r>
              <a:rPr lang="en-GB" sz="2000" dirty="0" smtClean="0">
                <a:solidFill>
                  <a:srgbClr val="002060"/>
                </a:solidFill>
              </a:rPr>
              <a:t>inequality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1000" dirty="0">
              <a:solidFill>
                <a:srgbClr val="00206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2060"/>
                </a:solidFill>
              </a:rPr>
              <a:t>Increase </a:t>
            </a:r>
            <a:r>
              <a:rPr lang="en-GB" sz="2000" dirty="0">
                <a:solidFill>
                  <a:srgbClr val="002060"/>
                </a:solidFill>
              </a:rPr>
              <a:t>the share of wages in national income, </a:t>
            </a:r>
            <a:r>
              <a:rPr lang="en-GB" sz="2000" dirty="0" smtClean="0">
                <a:solidFill>
                  <a:srgbClr val="002060"/>
                </a:solidFill>
              </a:rPr>
              <a:t>&amp; </a:t>
            </a:r>
            <a:r>
              <a:rPr lang="en-GB" sz="2000" dirty="0">
                <a:solidFill>
                  <a:srgbClr val="002060"/>
                </a:solidFill>
              </a:rPr>
              <a:t>reduce </a:t>
            </a:r>
            <a:r>
              <a:rPr lang="en-GB" sz="2000" dirty="0" smtClean="0">
                <a:solidFill>
                  <a:srgbClr val="002060"/>
                </a:solidFill>
              </a:rPr>
              <a:t>extent tax </a:t>
            </a:r>
            <a:r>
              <a:rPr lang="en-GB" sz="2000" dirty="0">
                <a:solidFill>
                  <a:srgbClr val="002060"/>
                </a:solidFill>
              </a:rPr>
              <a:t>credit system has to prop up low </a:t>
            </a:r>
            <a:r>
              <a:rPr lang="en-GB" sz="2000" dirty="0" smtClean="0">
                <a:solidFill>
                  <a:srgbClr val="002060"/>
                </a:solidFill>
              </a:rPr>
              <a:t>wages</a:t>
            </a:r>
            <a:endParaRPr lang="en-GB" sz="2000" dirty="0">
              <a:solidFill>
                <a:srgbClr val="00206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pic>
        <p:nvPicPr>
          <p:cNvPr id="6146" name="Picture 2" descr="http://newfreepress.co.uk/_assets/media/article/25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00695" y="1719616"/>
            <a:ext cx="3699681" cy="2774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2822774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5938" y="184150"/>
            <a:ext cx="7996237" cy="1143000"/>
          </a:xfrm>
        </p:spPr>
        <p:txBody>
          <a:bodyPr/>
          <a:lstStyle/>
          <a:p>
            <a:pPr eaLnBrk="1" hangingPunct="1"/>
            <a:r>
              <a:rPr lang="en-GB" altLang="en-US" sz="3400" b="1" dirty="0" smtClean="0">
                <a:solidFill>
                  <a:srgbClr val="660066"/>
                </a:solidFill>
                <a:latin typeface="Arial" charset="0"/>
                <a:ea typeface="ＭＳ Ｐゴシック" pitchFamily="34" charset="-128"/>
                <a:cs typeface="Arial" charset="0"/>
              </a:rPr>
              <a:t>North East wage squeeze</a:t>
            </a:r>
          </a:p>
        </p:txBody>
      </p:sp>
      <p:sp>
        <p:nvSpPr>
          <p:cNvPr id="3" name="Content Placeholder 2"/>
          <p:cNvSpPr>
            <a:spLocks/>
          </p:cNvSpPr>
          <p:nvPr/>
        </p:nvSpPr>
        <p:spPr bwMode="auto">
          <a:xfrm>
            <a:off x="1349375" y="1582738"/>
            <a:ext cx="7043738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hangingPunct="0">
              <a:spcBef>
                <a:spcPct val="20000"/>
              </a:spcBef>
              <a:defRPr/>
            </a:pPr>
            <a:r>
              <a:rPr lang="en-GB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currently have the lowest average full-time wages in the UK</a:t>
            </a:r>
          </a:p>
          <a:p>
            <a:pPr defTabSz="914400" eaLnBrk="0" hangingPunct="0">
              <a:spcBef>
                <a:spcPct val="20000"/>
              </a:spcBef>
              <a:defRPr/>
            </a:pPr>
            <a:endParaRPr lang="en-GB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£455 per week in the North East</a:t>
            </a:r>
          </a:p>
          <a:p>
            <a:pPr defTabSz="9144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£506 per week across the UK</a:t>
            </a:r>
          </a:p>
          <a:p>
            <a:pPr defTabSz="9144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213,000 workers in the North East paid less than the living wage (</a:t>
            </a: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22% of the region’s workforce)</a:t>
            </a:r>
          </a:p>
          <a:p>
            <a:pPr defTabSz="914400" eaLnBrk="0" hangingPunct="0">
              <a:spcBef>
                <a:spcPct val="20000"/>
              </a:spcBef>
              <a:defRPr/>
            </a:pPr>
            <a:endParaRPr lang="en-GB" sz="2000" dirty="0">
              <a:solidFill>
                <a:srgbClr val="00206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defTabSz="914400" eaLnBrk="0" hangingPunct="0">
              <a:spcBef>
                <a:spcPct val="20000"/>
              </a:spcBef>
              <a:defRPr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Since 2007 the average full time worker </a:t>
            </a:r>
            <a:r>
              <a:rPr lang="en-GB" sz="200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in the North East is now </a:t>
            </a: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£18 per week worse </a:t>
            </a:r>
            <a:r>
              <a:rPr lang="en-GB" sz="200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off</a:t>
            </a:r>
          </a:p>
          <a:p>
            <a:pPr defTabSz="914400" eaLnBrk="0" hangingPunct="0">
              <a:spcBef>
                <a:spcPct val="20000"/>
              </a:spcBef>
              <a:defRPr/>
            </a:pPr>
            <a:endParaRPr lang="en-GB" sz="2000" dirty="0" smtClean="0">
              <a:solidFill>
                <a:srgbClr val="00206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defTabSz="914400" eaLnBrk="0" hangingPunct="0">
              <a:spcBef>
                <a:spcPct val="20000"/>
              </a:spcBef>
              <a:defRPr/>
            </a:pPr>
            <a:r>
              <a:rPr lang="en-GB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This equates to </a:t>
            </a:r>
            <a:r>
              <a:rPr lang="en-GB" sz="2000" b="1" dirty="0" smtClean="0">
                <a:solidFill>
                  <a:srgbClr val="002060"/>
                </a:solidFill>
              </a:rPr>
              <a:t>£1.2bn less spending power in the regional economy</a:t>
            </a:r>
          </a:p>
          <a:p>
            <a:pPr marL="609600" indent="-609600" defTabSz="9144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400" b="1" dirty="0">
              <a:solidFill>
                <a:srgbClr val="660066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822774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5938" y="184150"/>
            <a:ext cx="7996237" cy="1143000"/>
          </a:xfrm>
        </p:spPr>
        <p:txBody>
          <a:bodyPr/>
          <a:lstStyle/>
          <a:p>
            <a:pPr eaLnBrk="1" hangingPunct="1"/>
            <a:r>
              <a:rPr lang="en-GB" altLang="en-US" sz="3400" b="1" dirty="0" smtClean="0">
                <a:solidFill>
                  <a:srgbClr val="660066"/>
                </a:solidFill>
                <a:latin typeface="Arial" charset="0"/>
                <a:ea typeface="ＭＳ Ｐゴシック" pitchFamily="34" charset="-128"/>
                <a:cs typeface="Arial" charset="0"/>
              </a:rPr>
              <a:t>North East councils: </a:t>
            </a:r>
            <a:br>
              <a:rPr lang="en-GB" altLang="en-US" sz="3400" b="1" dirty="0" smtClean="0">
                <a:solidFill>
                  <a:srgbClr val="660066"/>
                </a:solidFill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GB" altLang="en-US" sz="3400" b="1" dirty="0" smtClean="0">
                <a:solidFill>
                  <a:srgbClr val="660066"/>
                </a:solidFill>
                <a:latin typeface="Arial" charset="0"/>
                <a:ea typeface="ＭＳ Ｐゴシック" pitchFamily="34" charset="-128"/>
                <a:cs typeface="Arial" charset="0"/>
              </a:rPr>
              <a:t>‘economic shepherds’</a:t>
            </a:r>
          </a:p>
        </p:txBody>
      </p:sp>
      <p:sp>
        <p:nvSpPr>
          <p:cNvPr id="3" name="Content Placeholder 2"/>
          <p:cNvSpPr>
            <a:spLocks/>
          </p:cNvSpPr>
          <p:nvPr/>
        </p:nvSpPr>
        <p:spPr bwMode="auto">
          <a:xfrm>
            <a:off x="1349375" y="1582738"/>
            <a:ext cx="3973252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rgbClr val="002060"/>
                </a:solidFill>
              </a:rPr>
              <a:t>Often some of the largest employers in their local economy</a:t>
            </a:r>
          </a:p>
          <a:p>
            <a:pPr marL="342900" indent="-342900" defTabSz="9144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rgbClr val="002060"/>
                </a:solidFill>
              </a:rPr>
              <a:t>Set the bar of quality employment</a:t>
            </a:r>
          </a:p>
          <a:p>
            <a:pPr marL="342900" indent="-342900" defTabSz="9144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rgbClr val="002060"/>
                </a:solidFill>
              </a:rPr>
              <a:t>Key role within Local Enterprise Partnerships</a:t>
            </a:r>
          </a:p>
          <a:p>
            <a:pPr marL="342900" indent="-342900" defTabSz="9144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rgbClr val="002060"/>
                </a:solidFill>
              </a:rPr>
              <a:t>Proposed LA7 Combined Authority</a:t>
            </a:r>
          </a:p>
          <a:p>
            <a:pPr marL="342900" indent="-342900" defTabSz="9144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rgbClr val="002060"/>
                </a:solidFill>
              </a:rPr>
              <a:t>Public sector contracts important role in the region &amp; multiplier </a:t>
            </a:r>
            <a:r>
              <a:rPr lang="en-GB" sz="2000" dirty="0" smtClean="0">
                <a:solidFill>
                  <a:srgbClr val="002060"/>
                </a:solidFill>
              </a:rPr>
              <a:t>effect</a:t>
            </a:r>
          </a:p>
          <a:p>
            <a:pPr marL="342900" indent="-342900" defTabSz="9144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rgbClr val="002060"/>
                </a:solidFill>
              </a:rPr>
              <a:t>£3.5bn of contracts per year in the North East alone</a:t>
            </a:r>
            <a:endParaRPr lang="en-GB" sz="2000" dirty="0">
              <a:solidFill>
                <a:srgbClr val="002060"/>
              </a:solidFill>
            </a:endParaRPr>
          </a:p>
          <a:p>
            <a:pPr defTabSz="914400" eaLnBrk="0" hangingPunct="0">
              <a:spcBef>
                <a:spcPct val="20000"/>
              </a:spcBef>
              <a:defRPr/>
            </a:pPr>
            <a:endParaRPr lang="en-GB" sz="2000" b="1" dirty="0" smtClean="0">
              <a:solidFill>
                <a:srgbClr val="002060"/>
              </a:solidFill>
            </a:endParaRPr>
          </a:p>
          <a:p>
            <a:pPr defTabSz="914400" eaLnBrk="0" hangingPunct="0">
              <a:spcBef>
                <a:spcPct val="20000"/>
              </a:spcBef>
              <a:defRPr/>
            </a:pPr>
            <a:endParaRPr lang="en-GB" sz="2000" b="1" dirty="0" smtClean="0">
              <a:solidFill>
                <a:srgbClr val="660066"/>
              </a:solidFill>
            </a:endParaRPr>
          </a:p>
          <a:p>
            <a:pPr defTabSz="914400" eaLnBrk="0" hangingPunct="0">
              <a:spcBef>
                <a:spcPct val="20000"/>
              </a:spcBef>
              <a:defRPr/>
            </a:pPr>
            <a:endParaRPr lang="en-GB" sz="2000" b="1" dirty="0">
              <a:solidFill>
                <a:srgbClr val="660066"/>
              </a:solidFill>
            </a:endParaRPr>
          </a:p>
          <a:p>
            <a:pPr defTabSz="914400" eaLnBrk="0" hangingPunct="0">
              <a:spcBef>
                <a:spcPct val="20000"/>
              </a:spcBef>
              <a:defRPr/>
            </a:pPr>
            <a:endParaRPr lang="en-GB" sz="2000" b="1" dirty="0">
              <a:solidFill>
                <a:srgbClr val="660066"/>
              </a:solidFill>
            </a:endParaRPr>
          </a:p>
          <a:p>
            <a:pPr defTabSz="914400" eaLnBrk="0" hangingPunct="0">
              <a:spcBef>
                <a:spcPct val="20000"/>
              </a:spcBef>
              <a:defRPr/>
            </a:pPr>
            <a:endParaRPr lang="en-GB" sz="2400" b="1" dirty="0">
              <a:solidFill>
                <a:srgbClr val="660066"/>
              </a:solidFill>
              <a:latin typeface="Calibri" pitchFamily="34" charset="0"/>
              <a:ea typeface="ＭＳ Ｐゴシック"/>
            </a:endParaRPr>
          </a:p>
        </p:txBody>
      </p:sp>
      <p:pic>
        <p:nvPicPr>
          <p:cNvPr id="4098" name="Picture 2" descr="http://us.123rf.com/400wm/400/400/sevaljevic/sevaljevic1201/sevaljevic120100009/12026012-shepherd-with-his-sheep-on-pastu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3267" y="1801504"/>
            <a:ext cx="3632242" cy="243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0209739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5938" y="184150"/>
            <a:ext cx="7996237" cy="1143000"/>
          </a:xfrm>
        </p:spPr>
        <p:txBody>
          <a:bodyPr/>
          <a:lstStyle/>
          <a:p>
            <a:pPr eaLnBrk="1" hangingPunct="1"/>
            <a:r>
              <a:rPr lang="en-GB" altLang="en-US" sz="3400" b="1" dirty="0" smtClean="0">
                <a:solidFill>
                  <a:srgbClr val="660066"/>
                </a:solidFill>
                <a:latin typeface="Arial" charset="0"/>
                <a:ea typeface="ＭＳ Ｐゴシック" pitchFamily="34" charset="-128"/>
                <a:cs typeface="Arial" charset="0"/>
              </a:rPr>
              <a:t>Re-spending our local wealth</a:t>
            </a:r>
          </a:p>
        </p:txBody>
      </p:sp>
      <p:sp>
        <p:nvSpPr>
          <p:cNvPr id="3" name="Content Placeholder 2"/>
          <p:cNvSpPr>
            <a:spLocks/>
          </p:cNvSpPr>
          <p:nvPr/>
        </p:nvSpPr>
        <p:spPr bwMode="auto">
          <a:xfrm>
            <a:off x="1349375" y="1582738"/>
            <a:ext cx="3632058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2000" dirty="0" smtClean="0">
                <a:solidFill>
                  <a:srgbClr val="002060"/>
                </a:solidFill>
              </a:rPr>
              <a:t>Northumberland County Council 2005:</a:t>
            </a:r>
          </a:p>
          <a:p>
            <a:endParaRPr lang="en-GB" sz="10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2060"/>
                </a:solidFill>
              </a:rPr>
              <a:t>Local </a:t>
            </a:r>
            <a:r>
              <a:rPr lang="en-GB" sz="2000" dirty="0">
                <a:solidFill>
                  <a:srgbClr val="002060"/>
                </a:solidFill>
              </a:rPr>
              <a:t>suppliers </a:t>
            </a:r>
            <a:r>
              <a:rPr lang="en-GB" sz="2000" dirty="0" smtClean="0">
                <a:solidFill>
                  <a:srgbClr val="002060"/>
                </a:solidFill>
              </a:rPr>
              <a:t>re-spent 76% </a:t>
            </a:r>
            <a:r>
              <a:rPr lang="en-GB" sz="2000" dirty="0">
                <a:solidFill>
                  <a:srgbClr val="002060"/>
                </a:solidFill>
              </a:rPr>
              <a:t>of their income from contracts with local people </a:t>
            </a:r>
            <a:r>
              <a:rPr lang="en-GB" sz="2000" dirty="0" smtClean="0">
                <a:solidFill>
                  <a:srgbClr val="002060"/>
                </a:solidFill>
              </a:rPr>
              <a:t>&amp; businesses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0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2060"/>
                </a:solidFill>
              </a:rPr>
              <a:t>Suppliers </a:t>
            </a:r>
            <a:r>
              <a:rPr lang="en-GB" sz="2000" dirty="0">
                <a:solidFill>
                  <a:srgbClr val="002060"/>
                </a:solidFill>
              </a:rPr>
              <a:t>from outside Northumberland spent only 36 per cent in the </a:t>
            </a:r>
            <a:r>
              <a:rPr lang="en-GB" sz="2000" dirty="0" smtClean="0">
                <a:solidFill>
                  <a:srgbClr val="002060"/>
                </a:solidFill>
              </a:rPr>
              <a:t>area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0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2060"/>
                </a:solidFill>
              </a:rPr>
              <a:t>£1 </a:t>
            </a:r>
            <a:r>
              <a:rPr lang="en-GB" sz="2000" dirty="0">
                <a:solidFill>
                  <a:srgbClr val="002060"/>
                </a:solidFill>
              </a:rPr>
              <a:t>spent with a local supplier is worth £1.76 to the local </a:t>
            </a:r>
            <a:r>
              <a:rPr lang="en-GB" sz="2000" dirty="0" smtClean="0">
                <a:solidFill>
                  <a:srgbClr val="002060"/>
                </a:solidFill>
              </a:rPr>
              <a:t>economy </a:t>
            </a:r>
            <a:r>
              <a:rPr lang="en-GB" sz="2000" dirty="0">
                <a:solidFill>
                  <a:srgbClr val="002060"/>
                </a:solidFill>
              </a:rPr>
              <a:t>and only </a:t>
            </a:r>
            <a:r>
              <a:rPr lang="en-GB" sz="2000" dirty="0" smtClean="0">
                <a:solidFill>
                  <a:srgbClr val="002060"/>
                </a:solidFill>
              </a:rPr>
              <a:t>36p </a:t>
            </a:r>
            <a:r>
              <a:rPr lang="en-GB" sz="2000" dirty="0">
                <a:solidFill>
                  <a:srgbClr val="002060"/>
                </a:solidFill>
              </a:rPr>
              <a:t>if it is spent out of the </a:t>
            </a:r>
            <a:r>
              <a:rPr lang="en-GB" sz="2000" dirty="0" smtClean="0">
                <a:solidFill>
                  <a:srgbClr val="002060"/>
                </a:solidFill>
              </a:rPr>
              <a:t>area – spending </a:t>
            </a:r>
            <a:r>
              <a:rPr lang="en-GB" sz="2000" dirty="0">
                <a:solidFill>
                  <a:srgbClr val="002060"/>
                </a:solidFill>
              </a:rPr>
              <a:t>locally worth almost </a:t>
            </a:r>
            <a:r>
              <a:rPr lang="en-GB" sz="2000" dirty="0" smtClean="0">
                <a:solidFill>
                  <a:srgbClr val="002060"/>
                </a:solidFill>
              </a:rPr>
              <a:t>400% more</a:t>
            </a:r>
            <a:endParaRPr lang="en-GB" sz="2000" dirty="0">
              <a:solidFill>
                <a:srgbClr val="002060"/>
              </a:solidFill>
            </a:endParaRPr>
          </a:p>
          <a:p>
            <a:pPr defTabSz="9144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000" dirty="0" smtClean="0">
              <a:solidFill>
                <a:srgbClr val="002060"/>
              </a:solidFill>
            </a:endParaRPr>
          </a:p>
          <a:p>
            <a:pPr marL="609600" indent="-609600" defTabSz="9144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400" b="1" dirty="0">
              <a:solidFill>
                <a:srgbClr val="660066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4" name="AutoShape 4" descr="data:image/jpeg;base64,/9j/4AAQSkZJRgABAQAAAQABAAD/2wCEAAkGBhAQDw8PDxAPEA8NDw0NDQ8PDw8NDQ0NFBAVFBQQFBIXHCYeFxkjGRQUHy8gIycpLCwsFR4xNTAqNSYrLCkBCQoKDgwOFA8PFykcHR0pKSwpKSkpLCwpNCkpLCktLCkpNS0pKSkpKSksKS0yLCwsKSwpKSksLCkqNCksLSkpLf/AABEIAMIBAwMBIgACEQEDEQH/xAAbAAACAwEBAQAAAAAAAAAAAAABAgADBAYFB//EADwQAAIBAwIEBAQBCwIHAAAAAAABAgMREgQhBRMxUQYiQWEUMnGRgSMzQmKCobHB0eHwFXIkRFJzkqKy/8QAGgEBAQADAQEAAAAAAAAAAAAAAAECBQYDBP/EAC4RAAICAQMBBQgDAQEAAAAAAAABAhEDBBIhYQUxQVFxEzIzkaGxwfAigdFCJP/aAAwDAQACEQMRAD8A5FRGUB0g2OjOYoCiGwSIFASwVEbEFFsHEdRCogtCKIcC1RDYhaKlAbEsUQtAtFWJLFliYkBXYNizEmJC0V4hxLMBlTBaKrDKJaohxIWirEnLLlEblkLRRiRQNKpDcshaM3LCqRdYhC0VqkHAZsDAABhsSxKKVsVotxFcQCqxC3EhAYMQqJZiRRPpPkoTEmJZgMoAyK8QqJYoBxBRLELMSYkKIkMkMojKAAqQVEsUB1AhaKlE16PhdSqpOEbqCbb6e9l3ZWqZ6vBda6clFW3u16XZ8Gv1E8GFzguT7tFghmyqM+48jki4GrjVRUtRK20ZqNRLspdV+DuZtNq1UjOeOMIzcFJtRU5JbqN7ZP8AVV3ua7TdqTl76tdDZajsyC9yVPr3BVMKpl0ZJ9vvcfE3OPLHIri7NRkwyxupKjOqQcC5xJYzPOivANhsQ4gpWB3LcCYAFWILF2BMSApxBiXOIMQCrEDRa0KAJiBodsRsgJiAlwCgUYEUS3EKge585XiTEuUAqALRUohwLlAKpCy0UqAcC9UxlTJZlRnVMdUzRGmMqZLKomdUx1TNCpDKmY2WihUwul0a2ad4v1TL1EmJhKKmnGStMzjJxaa4aOb8T66XNp5pp8vFS/Qlu72f8jP4cjqZqrVpTTp0pShKnm4VsZKMkoS62897XS2d+tzqdRo41IuFSKlF9U/4rs/c5fX8IraRRnpnJwpznVck3KUVKMYtTh0lG0F5lvsulrvR5dA8NvHyvqbrHrFn2xnxJfI2x4lFJKSnDrbOEo7/AFtua9LrVNXh5rbNLr0b2XX0Z5Og8ZyccalChUXVtSlBSVt242d+n7z2OI09Pp68avJjKlKpvFXlFxcJXau+6uv7q3y4nsdxbTPpzOUltnFNGqnNS6dVs09mn2aGxKuIxhHl1aTapVqbqUsn5ouMYuVJye7WCvFX2dxaGtTtf19TbYdbGVKfHU1eTRunLHz08TRYNgxV9xsTYnwFdiWHsC4ILYUZisAVsRyHcRcQBGxbFriDEoK8QYFtgWICvAhZYgBXyxlAuxComdnkkVKmMqZaohURZnRWoDKA+IUiFFUQqI6iNgQoiiOojKIyiAKohxLFEOJAVWJYssSwBXiHEcABznGPCcZt1dPanVe8o9KVR+6Xyv3X4r1PGocfqUktLq4KVODgpwqKSr0qakvzdSLT6Lbqtkltsd2ebxngVLVQxqK0o/m6kfnpv27r2f8Ac+DUaOM/5R4ZsMGscajPlfVHk6dSnQ1Oik06lCT1Gma3VSMd3a3XKEsk+0vYo4Vr4zjG732Vv5mG9XS1KdHUS5c6bXwesjdQxTvhPb5U2/eOT6xYJyxqzq06bUZK9eh1nQk1fONlaVNvdSWyTXsaeUXG4yRtINJqUXaZ1VGq4/0NcKif9DwNBrlNJpp7K1vWx69Gd/rtZmWn1ssL2vleX+Geo0UMy3Lh+f8ApqsDEenK/X0C2dDiyxyxUo9xzuXFLFJxkuStwBgWNiNnqeQrQjHbEbAAwBYkmKIFsRyI2K2KFhuQS5C0SzdiTEucSYkBViFRLMQpAoiiMoDpDYgC4BUQ2DiCi7DJhwIkAQFhwEALExCEATEmI1gWAA0Cw1gNAGXiHDqdenKlVjlCX4OL9JRfo13OB4noq2jlGlNuVO7ekrpuEoS645LeL7x6PqrdT6OzLxDQU69KVKqrxmv2ov0lF+jR82o06zR6n1afUPDLnleKOG0usntJ4pt7vCOV+7lC2X4nR6Os2ld3/CxzVPQzpVpaabjkntKUo04Tp2bVXKTtFWTu29rPsdjwfQxpRhJ2q1KqfJbpyqKclbalQteT3+aolHtCSszl8sZRbUuKOnxyhScOb/fQ2UKMnFTfljJPBvaVRrqqcV5p/sp29bDTg1tKMoyW0oyVpRfZo9TRZXlNSUXkot8+Majk425dXVdX0lanTvbdPAz8b0cabU0pxVRytGeNPyqyi4UruUYNbpy3d316v7tDn9nNJ9z/AG+h8Gtw+1g34r9rqYHISUhcxJSOmSObbGcgXEyFci0Sx2xGxXIVstEsjYHIDTDgKJYuRB8CEB7biI0OwWMDMUg2IbAotg2CC5QElwXJcUA3AS4MgBrkyFyDcUA3JcDkK5CgWXBcqcyZiiWWZAcypzFdQu0WWOYkplbmJKRdpNx4fjDS+SnqoRTq6SakrpSTg3bo9tpWe/udHwasmpVMow8vN1FV04qhKU4uUY1ays57uL5UYqLW2Mmrvz9ZQ5lOpB/pwlH7qyOT4frpypxpynLGDbhFt4wbe7S9Dn+1se2cZrx/B0HZUvaY5Qfh+fud4/EVvLp7tx/5ipCEa8na14RW1Ndusv1ldoyVKrkm225Pdtu7b7t9zm6nEFDaPzXXvGP1+3Q9dafB5yrOSvFYS/JVIqW8G4P5otWalG633x6Gshjk1u8DYzywjLauWa4sLRKKvFf56j4nZY5boRl5pHIZY7Zyj5NldhbFrpgUTM8yrEOJZYjgBRW0KWNCtACkDiQhD2WwZAkgWMKMrGuLchDKi2QAWgAhABsK0UBuBsBBQsjkDIbEmBSC3JYbElgBLBxLER2AK3ERxLHMmFwChxJgX4EdMCihROI0cYU9TNVIucIVasZQUnTb3kl5l03t9ju8Th9VS/4nUf8Aem/uzUdrfDi+pueyPfnHzR0OrVL/AE3T/kaVOU6sKl4cxbNpXd28pOLV3J3/AOnZMqcm1CN/LBtqLjF2T6xT6pX3t0vva7d7OGx5vDqlJeapQ5sLdWoN5waiv2d/R/VmLQ6nOF72ktpe/uaaV0mjZY63OLPd0W9NP/d/9MtaKeHxfKh73f8A7M08o6nT8Yoei+xzefnLP1f3KgWLuSFadntZ40UIMy90BHRJaLRlkLY1qgPykXcTaYcSG7kohNw2mli2C2AGJLEsQhaLZABJYAFhWOCxQLYlh0g2AEQbDqIVAAraFs+xpjFDYCy0ZY0mWrTlmLLIvuRsqRn5BFSNTQrJZaKuSHlIa5FIhRJadHzziztq9T7VJP7JM+j2PnPEacqmt1NGMcnUrVKaWy3e17vol1v6JNmq7U5xRXU23ZfGST6HXTlS0VKVK8VOrTlCvO2U6rtaVutkruytZJrZt3PA/wBPlp8lUiotqFWndxzdJzcHF+Zb7ptKLfl9Fc2KUtZq5SjO6i6DdZJRi1CEW3G/6LqKpLf0av1Q/G+IKvKTpv8AJKEaFJqTjzIxnnUqWt5o3VrNrdpq+6WqTVUfY09yfietw9Wo0/8AZH96uXk0tO1Omu1OF/8AxQ9jqMaqCXQ5/I7k31CkG5MhZMpiRpCsDDcUBGyZAkhRQGIV3ZBRLNbiTE0Yk5ZbMKM+BMDTyyOkZWKMuJLGh0xeWLLRViDEvUB8CWWjMolkYos5YVEWWhcERRLFEZIllKsRlEtsJOJSCtCsKAKFk5gHO4HEiplpEsVsCZYodwOmUAVzgtQrVNfUSvKdeWmj6fnJzc7P0vGm4fSqz6jwirHTypVqrioVXOlFt3wk7OLfa6UkWeIPDenrTVaio0tQpTq5xS5U6zhaM5R6SaajK67et2c9rtVHK9kf+WdHodHkxrdJe8u4+Y6+s6UfgKDTm3L42otrzcvzV10SS39rR7osSagk25WpqCb2tFKySXp/dvq2y2XhLUaO8q0VJVJb1oPODd9k31T+qW40ad3Fd5RX3aNbKVvaj7I4tqcpd508Vsl2ViOBfy/wDyzsDkjNYmBo5QeWLFGXlkcDQ0K2iAzOIvLLpzRTKoUjoGJBXUIKZjaPWUQ2LbIZIxMqKrAaLnArkgUqcQWLMQ4lslFVgWLcSYgpVclizkjKgy2CoZFy046oEsUUAxNSooZQRbFGTlE5T7GpyQHUQtloz8l9gqiXOqhHqETkcE5AjpBeoKqurUU5Pot+47u8Ll0jjeOaTiFeNXTaPKtRozV5txjKMou9lv5rP19hOBeN6+mktNrIyhONljUTjL6pvqjVoPE1OhWqpZxhUk5Qcla+W7X3OjrU9DxKkqeqSlK3keynC/rGXVfc5XMorJJJUjt9PPJ7KMpO31Pc4PxnT6mGOUZKSxlCVmmu1jDq/BMObCpQljBVIylCV5WSd3i/5P7nyKGulw7iVbTRqurCjWdOlUv80eqcrddj7b4e4nOtThLa9l0aa/c2edbWmG45E/kzBqtNKm7SVuz9H9GZnUR2XE9IqkXdbPr3Xuvc4XVaacJyg/0Xa/o16P7HRaPUrOqfDRy2t0vsKlHmL+nQtlXRVLVIo5LB8MzYbUaxyYZ6oplWZd8IFaMvCJ/JmVzYjZu+DJ8MiWhtZgsyG/4ZEG5E2s9hRColamMqh5HrZaqYsqQvMZM2KLYrgMkDcGMgWyxWFYvLkK6chRLLMkR1CnlSDyGWkLY7rAdcC04ypFpDkT4hiOo2Xqj7DqgW0SmY3cGLPQWnfYb4ZjchtPNcWK4s9X4QK0Y3obDyOXIycT0VWVJ8v54tTgn0k1+idJ8IiKjH1MJyUouL8TOCcJKS8Dl/DPiGlJcivCD3xlTqQi1f6NHs6vwTo69p0KktJJNv8hOEY2f6s04p/RHk0qWj1NRqvD8tCUoznGcqdRNO2N0+i9D063hpRi5aavUs07RqyU0+zUopNfXf6M5PKqmztdPbguab+R8m454VqcN4pThKpzYzk6tOq7KUrpu8rN7399z6/wCE+IwnGEm4t2V2kk/v1PinjGvqoa1fFRUZUpQccW5QnFWacZWV7r2XU7XwjxZxeCXTo30sZy5SbPKFRcorz/B9sUVKP+dDl+N6K00+6/gerwbiGUVk1f8AcNxanzIO1rrdHrpsvs8ikfNqMLnjlD5HKuiI6RbKZXKZ03JyzFcEBojmLkWiWRxFsRsVkoWNsQQgolnpxolioBiWwZ5WZ0Vx05bGgWxkhsjFyZlSK1RRHQLkTJEspRyCfDlzqIDrItscFPwxPhx3XQr1CKrJwFUEOqCKviSfFGVMlot5SCoIzvUCuuxtY3I2bIDkjG6oOYXaNxqdRCOuZpVRXWLsJvNEqpW6jKHVFc2ZbSbzlfGXh2X5TW6ebjUhHOrT3Smoreaa6O1r97ffwfD/AI51blCi4Tqpu0VH5mfRpRbTT3TumnumuxxnGvCk9O3qtGn5bynRW7iu8O69jVa3R7v5wXqbvs7tHY1jm/Q1+L/Dmr1+EqlJ404J3bpuq1e+Not9Nzkk6lCquqs7NdDrvDnjzJJVHaS7+qPc4notNq43kova6ktpr16o0W6UeGb1wcnaE8M8Uc4x8y9PwO0pZbX6Pr9D51w3SvTziou6n5od7f1PofDdWp013X3LZhdHm8Z4ba9SCuuskv4njHaUqil5XseNxXhON5015d3KK9PdG50WuqseT+n+DSa7RXeTH/a/J4eLBy2WtiuRubZohOV7gdNBciuTHItDYohXchKJZ7CGbIQ8T1JcZMhCgZsSUmQhUBLitkIZGDAQhDIxAEBDIgUQhAUAWAhSAIQgIQLIQhkhWK2QgB8u8dUow1k8IxjeNOTxSjeTW729TofC9SToK7b6rdvoQhyms+JL1Z2egf8A54+h7PFPzenfqpqz9fm7nS8Gfmf+ehCHz+Bmj2vX/OxdP5fuQhg+8HHatWqVEtkpysvRFDIQ7HD8OPojjc/xJerAxWQh6nkIyEIYg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6" descr="data:image/jpeg;base64,/9j/4AAQSkZJRgABAQAAAQABAAD/2wCEAAkGBhAQDw8PDxAPEA8NDw0NDQ8PDw8NDQ0NFBAVFBQQFBIXHCYeFxkjGRQUHy8gIycpLCwsFR4xNTAqNSYrLCkBCQoKDgwOFA8PFykcHR0pKSwpKSkpLCwpNCkpLCktLCkpNS0pKSkpKSksKS0yLCwsKSwpKSksLCkqNCksLSkpLf/AABEIAMIBAwMBIgACEQEDEQH/xAAbAAACAwEBAQAAAAAAAAAAAAABAgADBAYFB//EADwQAAIBAwIEBAQBCwIHAAAAAAABAgMREgQhBRMxUQYiQWEUMnGRgSMzQmKCobHB0eHwFXIkRFJzkqKy/8QAGgEBAQADAQEAAAAAAAAAAAAAAAECBQYDBP/EAC4RAAICAQMBBQgDAQEAAAAAAAABAhEDBBIhYQUxQVFxEzIzkaGxwfAigdFCJP/aAAwDAQACEQMRAD8A5FRGUB0g2OjOYoCiGwSIFASwVEbEFFsHEdRCogtCKIcC1RDYhaKlAbEsUQtAtFWJLFliYkBXYNizEmJC0V4hxLMBlTBaKrDKJaohxIWirEnLLlEblkLRRiRQNKpDcshaM3LCqRdYhC0VqkHAZsDAABhsSxKKVsVotxFcQCqxC3EhAYMQqJZiRRPpPkoTEmJZgMoAyK8QqJYoBxBRLELMSYkKIkMkMojKAAqQVEsUB1AhaKlE16PhdSqpOEbqCbb6e9l3ZWqZ6vBda6clFW3u16XZ8Gv1E8GFzguT7tFghmyqM+48jki4GrjVRUtRK20ZqNRLspdV+DuZtNq1UjOeOMIzcFJtRU5JbqN7ZP8AVV3ua7TdqTl76tdDZajsyC9yVPr3BVMKpl0ZJ9vvcfE3OPLHIri7NRkwyxupKjOqQcC5xJYzPOivANhsQ4gpWB3LcCYAFWILF2BMSApxBiXOIMQCrEDRa0KAJiBodsRsgJiAlwCgUYEUS3EKge585XiTEuUAqALRUohwLlAKpCy0UqAcC9UxlTJZlRnVMdUzRGmMqZLKomdUx1TNCpDKmY2WihUwul0a2ad4v1TL1EmJhKKmnGStMzjJxaa4aOb8T66XNp5pp8vFS/Qlu72f8jP4cjqZqrVpTTp0pShKnm4VsZKMkoS62897XS2d+tzqdRo41IuFSKlF9U/4rs/c5fX8IraRRnpnJwpznVck3KUVKMYtTh0lG0F5lvsulrvR5dA8NvHyvqbrHrFn2xnxJfI2x4lFJKSnDrbOEo7/AFtua9LrVNXh5rbNLr0b2XX0Z5Og8ZyccalChUXVtSlBSVt242d+n7z2OI09Pp68avJjKlKpvFXlFxcJXau+6uv7q3y4nsdxbTPpzOUltnFNGqnNS6dVs09mn2aGxKuIxhHl1aTapVqbqUsn5ouMYuVJye7WCvFX2dxaGtTtf19TbYdbGVKfHU1eTRunLHz08TRYNgxV9xsTYnwFdiWHsC4ILYUZisAVsRyHcRcQBGxbFriDEoK8QYFtgWICvAhZYgBXyxlAuxComdnkkVKmMqZaohURZnRWoDKA+IUiFFUQqI6iNgQoiiOojKIyiAKohxLFEOJAVWJYssSwBXiHEcABznGPCcZt1dPanVe8o9KVR+6Xyv3X4r1PGocfqUktLq4KVODgpwqKSr0qakvzdSLT6Lbqtkltsd2ebxngVLVQxqK0o/m6kfnpv27r2f8Ac+DUaOM/5R4ZsMGscajPlfVHk6dSnQ1Oik06lCT1Gma3VSMd3a3XKEsk+0vYo4Vr4zjG732Vv5mG9XS1KdHUS5c6bXwesjdQxTvhPb5U2/eOT6xYJyxqzq06bUZK9eh1nQk1fONlaVNvdSWyTXsaeUXG4yRtINJqUXaZ1VGq4/0NcKif9DwNBrlNJpp7K1vWx69Gd/rtZmWn1ssL2vleX+Geo0UMy3Lh+f8ApqsDEenK/X0C2dDiyxyxUo9xzuXFLFJxkuStwBgWNiNnqeQrQjHbEbAAwBYkmKIFsRyI2K2KFhuQS5C0SzdiTEucSYkBViFRLMQpAoiiMoDpDYgC4BUQ2DiCi7DJhwIkAQFhwEALExCEATEmI1gWAA0Cw1gNAGXiHDqdenKlVjlCX4OL9JRfo13OB4noq2jlGlNuVO7ekrpuEoS645LeL7x6PqrdT6OzLxDQU69KVKqrxmv2ov0lF+jR82o06zR6n1afUPDLnleKOG0usntJ4pt7vCOV+7lC2X4nR6Os2ld3/CxzVPQzpVpaabjkntKUo04Tp2bVXKTtFWTu29rPsdjwfQxpRhJ2q1KqfJbpyqKclbalQteT3+aolHtCSszl8sZRbUuKOnxyhScOb/fQ2UKMnFTfljJPBvaVRrqqcV5p/sp29bDTg1tKMoyW0oyVpRfZo9TRZXlNSUXkot8+Majk425dXVdX0lanTvbdPAz8b0cabU0pxVRytGeNPyqyi4UruUYNbpy3d316v7tDn9nNJ9z/AG+h8Gtw+1g34r9rqYHISUhcxJSOmSObbGcgXEyFci0Sx2xGxXIVstEsjYHIDTDgKJYuRB8CEB7biI0OwWMDMUg2IbAotg2CC5QElwXJcUA3AS4MgBrkyFyDcUA3JcDkK5CgWXBcqcyZiiWWZAcypzFdQu0WWOYkplbmJKRdpNx4fjDS+SnqoRTq6SakrpSTg3bo9tpWe/udHwasmpVMow8vN1FV04qhKU4uUY1ays57uL5UYqLW2Mmrvz9ZQ5lOpB/pwlH7qyOT4frpypxpynLGDbhFt4wbe7S9Dn+1se2cZrx/B0HZUvaY5Qfh+fud4/EVvLp7tx/5ipCEa8na14RW1Ndusv1ldoyVKrkm225Pdtu7b7t9zm6nEFDaPzXXvGP1+3Q9dafB5yrOSvFYS/JVIqW8G4P5otWalG633x6Gshjk1u8DYzywjLauWa4sLRKKvFf56j4nZY5boRl5pHIZY7Zyj5NldhbFrpgUTM8yrEOJZYjgBRW0KWNCtACkDiQhD2WwZAkgWMKMrGuLchDKi2QAWgAhABsK0UBuBsBBQsjkDIbEmBSC3JYbElgBLBxLER2AK3ERxLHMmFwChxJgX4EdMCihROI0cYU9TNVIucIVasZQUnTb3kl5l03t9ju8Th9VS/4nUf8Aem/uzUdrfDi+pueyPfnHzR0OrVL/AE3T/kaVOU6sKl4cxbNpXd28pOLV3J3/AOnZMqcm1CN/LBtqLjF2T6xT6pX3t0vva7d7OGx5vDqlJeapQ5sLdWoN5waiv2d/R/VmLQ6nOF72ktpe/uaaV0mjZY63OLPd0W9NP/d/9MtaKeHxfKh73f8A7M08o6nT8Yoei+xzefnLP1f3KgWLuSFadntZ40UIMy90BHRJaLRlkLY1qgPykXcTaYcSG7kohNw2mli2C2AGJLEsQhaLZABJYAFhWOCxQLYlh0g2AEQbDqIVAAraFs+xpjFDYCy0ZY0mWrTlmLLIvuRsqRn5BFSNTQrJZaKuSHlIa5FIhRJadHzziztq9T7VJP7JM+j2PnPEacqmt1NGMcnUrVKaWy3e17vol1v6JNmq7U5xRXU23ZfGST6HXTlS0VKVK8VOrTlCvO2U6rtaVutkruytZJrZt3PA/wBPlp8lUiotqFWndxzdJzcHF+Zb7ptKLfl9Fc2KUtZq5SjO6i6DdZJRi1CEW3G/6LqKpLf0av1Q/G+IKvKTpv8AJKEaFJqTjzIxnnUqWt5o3VrNrdpq+6WqTVUfY09yfietw9Wo0/8AZH96uXk0tO1Omu1OF/8AxQ9jqMaqCXQ5/I7k31CkG5MhZMpiRpCsDDcUBGyZAkhRQGIV3ZBRLNbiTE0Yk5ZbMKM+BMDTyyOkZWKMuJLGh0xeWLLRViDEvUB8CWWjMolkYos5YVEWWhcERRLFEZIllKsRlEtsJOJSCtCsKAKFk5gHO4HEiplpEsVsCZYodwOmUAVzgtQrVNfUSvKdeWmj6fnJzc7P0vGm4fSqz6jwirHTypVqrioVXOlFt3wk7OLfa6UkWeIPDenrTVaio0tQpTq5xS5U6zhaM5R6SaajK67et2c9rtVHK9kf+WdHodHkxrdJe8u4+Y6+s6UfgKDTm3L42otrzcvzV10SS39rR7osSagk25WpqCb2tFKySXp/dvq2y2XhLUaO8q0VJVJb1oPODd9k31T+qW40ad3Fd5RX3aNbKVvaj7I4tqcpd508Vsl2ViOBfy/wDyzsDkjNYmBo5QeWLFGXlkcDQ0K2iAzOIvLLpzRTKoUjoGJBXUIKZjaPWUQ2LbIZIxMqKrAaLnArkgUqcQWLMQ4lslFVgWLcSYgpVclizkjKgy2CoZFy046oEsUUAxNSooZQRbFGTlE5T7GpyQHUQtloz8l9gqiXOqhHqETkcE5AjpBeoKqurUU5Pot+47u8Ll0jjeOaTiFeNXTaPKtRozV5txjKMou9lv5rP19hOBeN6+mktNrIyhONljUTjL6pvqjVoPE1OhWqpZxhUk5Qcla+W7X3OjrU9DxKkqeqSlK3keynC/rGXVfc5XMorJJJUjt9PPJ7KMpO31Pc4PxnT6mGOUZKSxlCVmmu1jDq/BMObCpQljBVIylCV5WSd3i/5P7nyKGulw7iVbTRqurCjWdOlUv80eqcrddj7b4e4nOtThLa9l0aa/c2edbWmG45E/kzBqtNKm7SVuz9H9GZnUR2XE9IqkXdbPr3Xuvc4XVaacJyg/0Xa/o16P7HRaPUrOqfDRy2t0vsKlHmL+nQtlXRVLVIo5LB8MzYbUaxyYZ6oplWZd8IFaMvCJ/JmVzYjZu+DJ8MiWhtZgsyG/4ZEG5E2s9hRColamMqh5HrZaqYsqQvMZM2KLYrgMkDcGMgWyxWFYvLkK6chRLLMkR1CnlSDyGWkLY7rAdcC04ypFpDkT4hiOo2Xqj7DqgW0SmY3cGLPQWnfYb4ZjchtPNcWK4s9X4QK0Y3obDyOXIycT0VWVJ8v54tTgn0k1+idJ8IiKjH1MJyUouL8TOCcJKS8Dl/DPiGlJcivCD3xlTqQi1f6NHs6vwTo69p0KktJJNv8hOEY2f6s04p/RHk0qWj1NRqvD8tCUoznGcqdRNO2N0+i9D063hpRi5aavUs07RqyU0+zUopNfXf6M5PKqmztdPbguab+R8m454VqcN4pThKpzYzk6tOq7KUrpu8rN7399z6/wCE+IwnGEm4t2V2kk/v1PinjGvqoa1fFRUZUpQccW5QnFWacZWV7r2XU7XwjxZxeCXTo30sZy5SbPKFRcorz/B9sUVKP+dDl+N6K00+6/gerwbiGUVk1f8AcNxanzIO1rrdHrpsvs8ikfNqMLnjlD5HKuiI6RbKZXKZ03JyzFcEBojmLkWiWRxFsRsVkoWNsQQgolnpxolioBiWwZ5WZ0Vx05bGgWxkhsjFyZlSK1RRHQLkTJEspRyCfDlzqIDrItscFPwxPhx3XQr1CKrJwFUEOqCKviSfFGVMlot5SCoIzvUCuuxtY3I2bIDkjG6oOYXaNxqdRCOuZpVRXWLsJvNEqpW6jKHVFc2ZbSbzlfGXh2X5TW6ebjUhHOrT3Smoreaa6O1r97ffwfD/AI51blCi4Tqpu0VH5mfRpRbTT3TumnumuxxnGvCk9O3qtGn5bynRW7iu8O69jVa3R7v5wXqbvs7tHY1jm/Q1+L/Dmr1+EqlJ404J3bpuq1e+Not9Nzkk6lCquqs7NdDrvDnjzJJVHaS7+qPc4notNq43kova6ktpr16o0W6UeGb1wcnaE8M8Uc4x8y9PwO0pZbX6Pr9D51w3SvTziou6n5od7f1PofDdWp013X3LZhdHm8Z4ba9SCuuskv4njHaUqil5XseNxXhON5015d3KK9PdG50WuqseT+n+DSa7RXeTH/a/J4eLBy2WtiuRubZohOV7gdNBciuTHItDYohXchKJZ7CGbIQ8T1JcZMhCgZsSUmQhUBLitkIZGDAQhDIxAEBDIgUQhAUAWAhSAIQgIQLIQhkhWK2QgB8u8dUow1k8IxjeNOTxSjeTW729TofC9SToK7b6rdvoQhyms+JL1Z2egf8A54+h7PFPzenfqpqz9fm7nS8Gfmf+ehCHz+Bmj2vX/OxdP5fuQhg+8HHatWqVEtkpysvRFDIQ7HD8OPojjc/xJerAxWQh6nkIyEIYg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8" descr="data:image/jpeg;base64,/9j/4AAQSkZJRgABAQAAAQABAAD/2wCEAAkGBhAQDw8PDxAPEA8NDw0NDQ8PDw8NDQ0NFBAVFBQQFBIXHCYeFxkjGRQUHy8gIycpLCwsFR4xNTAqNSYrLCkBCQoKDgwOFA8PFykcHR0pKSwpKSkpLCwpNCkpLCktLCkpNS0pKSkpKSksKS0yLCwsKSwpKSksLCkqNCksLSkpLf/AABEIAMIBAwMBIgACEQEDEQH/xAAbAAACAwEBAQAAAAAAAAAAAAABAgADBAYFB//EADwQAAIBAwIEBAQBCwIHAAAAAAABAgMREgQhBRMxUQYiQWEUMnGRgSMzQmKCobHB0eHwFXIkRFJzkqKy/8QAGgEBAQADAQEAAAAAAAAAAAAAAAECBQYDBP/EAC4RAAICAQMBBQgDAQEAAAAAAAABAhEDBBIhYQUxQVFxEzIzkaGxwfAigdFCJP/aAAwDAQACEQMRAD8A5FRGUB0g2OjOYoCiGwSIFASwVEbEFFsHEdRCogtCKIcC1RDYhaKlAbEsUQtAtFWJLFliYkBXYNizEmJC0V4hxLMBlTBaKrDKJaohxIWirEnLLlEblkLRRiRQNKpDcshaM3LCqRdYhC0VqkHAZsDAABhsSxKKVsVotxFcQCqxC3EhAYMQqJZiRRPpPkoTEmJZgMoAyK8QqJYoBxBRLELMSYkKIkMkMojKAAqQVEsUB1AhaKlE16PhdSqpOEbqCbb6e9l3ZWqZ6vBda6clFW3u16XZ8Gv1E8GFzguT7tFghmyqM+48jki4GrjVRUtRK20ZqNRLspdV+DuZtNq1UjOeOMIzcFJtRU5JbqN7ZP8AVV3ua7TdqTl76tdDZajsyC9yVPr3BVMKpl0ZJ9vvcfE3OPLHIri7NRkwyxupKjOqQcC5xJYzPOivANhsQ4gpWB3LcCYAFWILF2BMSApxBiXOIMQCrEDRa0KAJiBodsRsgJiAlwCgUYEUS3EKge585XiTEuUAqALRUohwLlAKpCy0UqAcC9UxlTJZlRnVMdUzRGmMqZLKomdUx1TNCpDKmY2WihUwul0a2ad4v1TL1EmJhKKmnGStMzjJxaa4aOb8T66XNp5pp8vFS/Qlu72f8jP4cjqZqrVpTTp0pShKnm4VsZKMkoS62897XS2d+tzqdRo41IuFSKlF9U/4rs/c5fX8IraRRnpnJwpznVck3KUVKMYtTh0lG0F5lvsulrvR5dA8NvHyvqbrHrFn2xnxJfI2x4lFJKSnDrbOEo7/AFtua9LrVNXh5rbNLr0b2XX0Z5Og8ZyccalChUXVtSlBSVt242d+n7z2OI09Pp68avJjKlKpvFXlFxcJXau+6uv7q3y4nsdxbTPpzOUltnFNGqnNS6dVs09mn2aGxKuIxhHl1aTapVqbqUsn5ouMYuVJye7WCvFX2dxaGtTtf19TbYdbGVKfHU1eTRunLHz08TRYNgxV9xsTYnwFdiWHsC4ILYUZisAVsRyHcRcQBGxbFriDEoK8QYFtgWICvAhZYgBXyxlAuxComdnkkVKmMqZaohURZnRWoDKA+IUiFFUQqI6iNgQoiiOojKIyiAKohxLFEOJAVWJYssSwBXiHEcABznGPCcZt1dPanVe8o9KVR+6Xyv3X4r1PGocfqUktLq4KVODgpwqKSr0qakvzdSLT6Lbqtkltsd2ebxngVLVQxqK0o/m6kfnpv27r2f8Ac+DUaOM/5R4ZsMGscajPlfVHk6dSnQ1Oik06lCT1Gma3VSMd3a3XKEsk+0vYo4Vr4zjG732Vv5mG9XS1KdHUS5c6bXwesjdQxTvhPb5U2/eOT6xYJyxqzq06bUZK9eh1nQk1fONlaVNvdSWyTXsaeUXG4yRtINJqUXaZ1VGq4/0NcKif9DwNBrlNJpp7K1vWx69Gd/rtZmWn1ssL2vleX+Geo0UMy3Lh+f8ApqsDEenK/X0C2dDiyxyxUo9xzuXFLFJxkuStwBgWNiNnqeQrQjHbEbAAwBYkmKIFsRyI2K2KFhuQS5C0SzdiTEucSYkBViFRLMQpAoiiMoDpDYgC4BUQ2DiCi7DJhwIkAQFhwEALExCEATEmI1gWAA0Cw1gNAGXiHDqdenKlVjlCX4OL9JRfo13OB4noq2jlGlNuVO7ekrpuEoS645LeL7x6PqrdT6OzLxDQU69KVKqrxmv2ov0lF+jR82o06zR6n1afUPDLnleKOG0usntJ4pt7vCOV+7lC2X4nR6Os2ld3/CxzVPQzpVpaabjkntKUo04Tp2bVXKTtFWTu29rPsdjwfQxpRhJ2q1KqfJbpyqKclbalQteT3+aolHtCSszl8sZRbUuKOnxyhScOb/fQ2UKMnFTfljJPBvaVRrqqcV5p/sp29bDTg1tKMoyW0oyVpRfZo9TRZXlNSUXkot8+Majk425dXVdX0lanTvbdPAz8b0cabU0pxVRytGeNPyqyi4UruUYNbpy3d316v7tDn9nNJ9z/AG+h8Gtw+1g34r9rqYHISUhcxJSOmSObbGcgXEyFci0Sx2xGxXIVstEsjYHIDTDgKJYuRB8CEB7biI0OwWMDMUg2IbAotg2CC5QElwXJcUA3AS4MgBrkyFyDcUA3JcDkK5CgWXBcqcyZiiWWZAcypzFdQu0WWOYkplbmJKRdpNx4fjDS+SnqoRTq6SakrpSTg3bo9tpWe/udHwasmpVMow8vN1FV04qhKU4uUY1ays57uL5UYqLW2Mmrvz9ZQ5lOpB/pwlH7qyOT4frpypxpynLGDbhFt4wbe7S9Dn+1se2cZrx/B0HZUvaY5Qfh+fud4/EVvLp7tx/5ipCEa8na14RW1Ndusv1ldoyVKrkm225Pdtu7b7t9zm6nEFDaPzXXvGP1+3Q9dafB5yrOSvFYS/JVIqW8G4P5otWalG633x6Gshjk1u8DYzywjLauWa4sLRKKvFf56j4nZY5boRl5pHIZY7Zyj5NldhbFrpgUTM8yrEOJZYjgBRW0KWNCtACkDiQhD2WwZAkgWMKMrGuLchDKi2QAWgAhABsK0UBuBsBBQsjkDIbEmBSC3JYbElgBLBxLER2AK3ERxLHMmFwChxJgX4EdMCihROI0cYU9TNVIucIVasZQUnTb3kl5l03t9ju8Th9VS/4nUf8Aem/uzUdrfDi+pueyPfnHzR0OrVL/AE3T/kaVOU6sKl4cxbNpXd28pOLV3J3/AOnZMqcm1CN/LBtqLjF2T6xT6pX3t0vva7d7OGx5vDqlJeapQ5sLdWoN5waiv2d/R/VmLQ6nOF72ktpe/uaaV0mjZY63OLPd0W9NP/d/9MtaKeHxfKh73f8A7M08o6nT8Yoei+xzefnLP1f3KgWLuSFadntZ40UIMy90BHRJaLRlkLY1qgPykXcTaYcSG7kohNw2mli2C2AGJLEsQhaLZABJYAFhWOCxQLYlh0g2AEQbDqIVAAraFs+xpjFDYCy0ZY0mWrTlmLLIvuRsqRn5BFSNTQrJZaKuSHlIa5FIhRJadHzziztq9T7VJP7JM+j2PnPEacqmt1NGMcnUrVKaWy3e17vol1v6JNmq7U5xRXU23ZfGST6HXTlS0VKVK8VOrTlCvO2U6rtaVutkruytZJrZt3PA/wBPlp8lUiotqFWndxzdJzcHF+Zb7ptKLfl9Fc2KUtZq5SjO6i6DdZJRi1CEW3G/6LqKpLf0av1Q/G+IKvKTpv8AJKEaFJqTjzIxnnUqWt5o3VrNrdpq+6WqTVUfY09yfietw9Wo0/8AZH96uXk0tO1Omu1OF/8AxQ9jqMaqCXQ5/I7k31CkG5MhZMpiRpCsDDcUBGyZAkhRQGIV3ZBRLNbiTE0Yk5ZbMKM+BMDTyyOkZWKMuJLGh0xeWLLRViDEvUB8CWWjMolkYos5YVEWWhcERRLFEZIllKsRlEtsJOJSCtCsKAKFk5gHO4HEiplpEsVsCZYodwOmUAVzgtQrVNfUSvKdeWmj6fnJzc7P0vGm4fSqz6jwirHTypVqrioVXOlFt3wk7OLfa6UkWeIPDenrTVaio0tQpTq5xS5U6zhaM5R6SaajK67et2c9rtVHK9kf+WdHodHkxrdJe8u4+Y6+s6UfgKDTm3L42otrzcvzV10SS39rR7osSagk25WpqCb2tFKySXp/dvq2y2XhLUaO8q0VJVJb1oPODd9k31T+qW40ad3Fd5RX3aNbKVvaj7I4tqcpd508Vsl2ViOBfy/wDyzsDkjNYmBo5QeWLFGXlkcDQ0K2iAzOIvLLpzRTKoUjoGJBXUIKZjaPWUQ2LbIZIxMqKrAaLnArkgUqcQWLMQ4lslFVgWLcSYgpVclizkjKgy2CoZFy046oEsUUAxNSooZQRbFGTlE5T7GpyQHUQtloz8l9gqiXOqhHqETkcE5AjpBeoKqurUU5Pot+47u8Ll0jjeOaTiFeNXTaPKtRozV5txjKMou9lv5rP19hOBeN6+mktNrIyhONljUTjL6pvqjVoPE1OhWqpZxhUk5Qcla+W7X3OjrU9DxKkqeqSlK3keynC/rGXVfc5XMorJJJUjt9PPJ7KMpO31Pc4PxnT6mGOUZKSxlCVmmu1jDq/BMObCpQljBVIylCV5WSd3i/5P7nyKGulw7iVbTRqurCjWdOlUv80eqcrddj7b4e4nOtThLa9l0aa/c2edbWmG45E/kzBqtNKm7SVuz9H9GZnUR2XE9IqkXdbPr3Xuvc4XVaacJyg/0Xa/o16P7HRaPUrOqfDRy2t0vsKlHmL+nQtlXRVLVIo5LB8MzYbUaxyYZ6oplWZd8IFaMvCJ/JmVzYjZu+DJ8MiWhtZgsyG/4ZEG5E2s9hRColamMqh5HrZaqYsqQvMZM2KLYrgMkDcGMgWyxWFYvLkK6chRLLMkR1CnlSDyGWkLY7rAdcC04ypFpDkT4hiOo2Xqj7DqgW0SmY3cGLPQWnfYb4ZjchtPNcWK4s9X4QK0Y3obDyOXIycT0VWVJ8v54tTgn0k1+idJ8IiKjH1MJyUouL8TOCcJKS8Dl/DPiGlJcivCD3xlTqQi1f6NHs6vwTo69p0KktJJNv8hOEY2f6s04p/RHk0qWj1NRqvD8tCUoznGcqdRNO2N0+i9D063hpRi5aavUs07RqyU0+zUopNfXf6M5PKqmztdPbguab+R8m454VqcN4pThKpzYzk6tOq7KUrpu8rN7399z6/wCE+IwnGEm4t2V2kk/v1PinjGvqoa1fFRUZUpQccW5QnFWacZWV7r2XU7XwjxZxeCXTo30sZy5SbPKFRcorz/B9sUVKP+dDl+N6K00+6/gerwbiGUVk1f8AcNxanzIO1rrdHrpsvs8ikfNqMLnjlD5HKuiI6RbKZXKZ03JyzFcEBojmLkWiWRxFsRsVkoWNsQQgolnpxolioBiWwZ5WZ0Vx05bGgWxkhsjFyZlSK1RRHQLkTJEspRyCfDlzqIDrItscFPwxPhx3XQr1CKrJwFUEOqCKviSfFGVMlot5SCoIzvUCuuxtY3I2bIDkjG6oOYXaNxqdRCOuZpVRXWLsJvNEqpW6jKHVFc2ZbSbzlfGXh2X5TW6ebjUhHOrT3Smoreaa6O1r97ffwfD/AI51blCi4Tqpu0VH5mfRpRbTT3TumnumuxxnGvCk9O3qtGn5bynRW7iu8O69jVa3R7v5wXqbvs7tHY1jm/Q1+L/Dmr1+EqlJ404J3bpuq1e+Not9Nzkk6lCquqs7NdDrvDnjzJJVHaS7+qPc4notNq43kova6ktpr16o0W6UeGb1wcnaE8M8Uc4x8y9PwO0pZbX6Pr9D51w3SvTziou6n5od7f1PofDdWp013X3LZhdHm8Z4ba9SCuuskv4njHaUqil5XseNxXhON5015d3KK9PdG50WuqseT+n+DSa7RXeTH/a/J4eLBy2WtiuRubZohOV7gdNBciuTHItDYohXchKJZ7CGbIQ8T1JcZMhCgZsSUmQhUBLitkIZGDAQhDIxAEBDIgUQhAUAWAhSAIQgIQLIQhkhWK2QgB8u8dUow1k8IxjeNOTxSjeTW729TofC9SToK7b6rdvoQhyms+JL1Z2egf8A54+h7PFPzenfqpqz9fm7nS8Gfmf+ehCHz+Bmj2vX/OxdP5fuQhg+8HHatWqVEtkpysvRFDIQ7HD8OPojjc/xJerAxWQh6nkIyEIYg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30" name="Picture 10" descr="boomerang sponsoring, boomerang sponsoring book, boomerang sponsoring leads, attraction marketing, law of attraction, magnetic sponsoring, law of resonan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05246" y="1732863"/>
            <a:ext cx="3366984" cy="2525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5230915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5938" y="184150"/>
            <a:ext cx="7996237" cy="1143000"/>
          </a:xfrm>
        </p:spPr>
        <p:txBody>
          <a:bodyPr/>
          <a:lstStyle/>
          <a:p>
            <a:r>
              <a:rPr lang="en-GB" sz="3600" b="1" dirty="0" smtClean="0">
                <a:solidFill>
                  <a:srgbClr val="660066"/>
                </a:solidFill>
              </a:rPr>
              <a:t>Spending locally</a:t>
            </a:r>
            <a:endParaRPr lang="en-GB" sz="3600" b="1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/>
          </p:cNvSpPr>
          <p:nvPr/>
        </p:nvSpPr>
        <p:spPr bwMode="auto">
          <a:xfrm>
            <a:off x="1349375" y="1582738"/>
            <a:ext cx="3427341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000" b="1" dirty="0">
              <a:solidFill>
                <a:schemeClr val="tx1"/>
              </a:solidFill>
              <a:latin typeface="+mn-lt"/>
              <a:ea typeface="ＭＳ Ｐゴシック"/>
              <a:cs typeface="ＭＳ Ｐゴシック"/>
            </a:endParaRPr>
          </a:p>
          <a:p>
            <a:pPr lvl="0"/>
            <a:r>
              <a:rPr lang="en-GB" sz="2400" dirty="0">
                <a:solidFill>
                  <a:srgbClr val="002060"/>
                </a:solidFill>
              </a:rPr>
              <a:t>84% of the lowest paid local public sector workers outside of London live in the same area that employs </a:t>
            </a:r>
            <a:r>
              <a:rPr lang="en-GB" sz="2400" dirty="0" smtClean="0">
                <a:solidFill>
                  <a:srgbClr val="002060"/>
                </a:solidFill>
              </a:rPr>
              <a:t>them</a:t>
            </a:r>
            <a:endParaRPr lang="en-GB" sz="2400" dirty="0">
              <a:solidFill>
                <a:srgbClr val="002060"/>
              </a:solidFill>
            </a:endParaRPr>
          </a:p>
          <a:p>
            <a:pPr defTabSz="914400" eaLnBrk="0" hangingPunct="0">
              <a:spcBef>
                <a:spcPct val="20000"/>
              </a:spcBef>
              <a:defRPr/>
            </a:pPr>
            <a:endParaRPr lang="en-GB" sz="2400" b="1" dirty="0" smtClean="0">
              <a:solidFill>
                <a:srgbClr val="660066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 defTabSz="914400" eaLnBrk="0" hangingPunct="0">
              <a:spcBef>
                <a:spcPct val="20000"/>
              </a:spcBef>
              <a:defRPr/>
            </a:pPr>
            <a:r>
              <a:rPr lang="en-GB" sz="2400" b="1" dirty="0" smtClean="0">
                <a:solidFill>
                  <a:srgbClr val="660066"/>
                </a:solidFill>
                <a:latin typeface="Calibri" pitchFamily="34" charset="0"/>
                <a:ea typeface="ＭＳ Ｐゴシック"/>
                <a:cs typeface="ＭＳ Ｐゴシック"/>
              </a:rPr>
              <a:t>Research for Unison 2011</a:t>
            </a:r>
            <a:endParaRPr lang="en-GB" sz="2400" b="1" dirty="0">
              <a:solidFill>
                <a:srgbClr val="660066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pic>
        <p:nvPicPr>
          <p:cNvPr id="3074" name="Picture 2" descr="http://news.images.itv.com/image/file/109298/article_fd467bbb5b3d4df3_1351073489_9j-4aaqsk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06437" y="1929238"/>
            <a:ext cx="3803439" cy="2137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2822774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5938" y="184150"/>
            <a:ext cx="7996237" cy="1143000"/>
          </a:xfrm>
        </p:spPr>
        <p:txBody>
          <a:bodyPr/>
          <a:lstStyle/>
          <a:p>
            <a:pPr eaLnBrk="1" hangingPunct="1"/>
            <a:r>
              <a:rPr lang="en-GB" altLang="en-US" sz="3400" b="1" dirty="0" smtClean="0">
                <a:solidFill>
                  <a:srgbClr val="660066"/>
                </a:solidFill>
                <a:latin typeface="Arial" charset="0"/>
                <a:ea typeface="ＭＳ Ｐゴシック" pitchFamily="34" charset="-128"/>
                <a:cs typeface="Arial" charset="0"/>
              </a:rPr>
              <a:t>Workers are customers</a:t>
            </a:r>
          </a:p>
        </p:txBody>
      </p:sp>
      <p:sp>
        <p:nvSpPr>
          <p:cNvPr id="3" name="Content Placeholder 2"/>
          <p:cNvSpPr>
            <a:spLocks/>
          </p:cNvSpPr>
          <p:nvPr/>
        </p:nvSpPr>
        <p:spPr bwMode="auto">
          <a:xfrm>
            <a:off x="1349376" y="1582738"/>
            <a:ext cx="386407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000" b="1" dirty="0">
              <a:solidFill>
                <a:srgbClr val="002060"/>
              </a:solidFill>
              <a:latin typeface="+mn-lt"/>
              <a:ea typeface="ＭＳ Ｐゴシック"/>
              <a:cs typeface="ＭＳ Ｐゴシック"/>
            </a:endParaRPr>
          </a:p>
          <a:p>
            <a:pPr>
              <a:defRPr/>
            </a:pP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74</a:t>
            </a:r>
            <a:r>
              <a:rPr lang="en-GB" sz="2400" dirty="0">
                <a:solidFill>
                  <a:srgbClr val="002060"/>
                </a:solidFill>
              </a:rPr>
              <a:t>% </a:t>
            </a:r>
            <a:r>
              <a:rPr lang="en-GB" sz="2400" dirty="0" smtClean="0">
                <a:solidFill>
                  <a:srgbClr val="002060"/>
                </a:solidFill>
              </a:rPr>
              <a:t>of people in employment </a:t>
            </a:r>
            <a:r>
              <a:rPr lang="en-GB" sz="2400" dirty="0">
                <a:solidFill>
                  <a:srgbClr val="002060"/>
                </a:solidFill>
              </a:rPr>
              <a:t>say they would be more likely to buy products or services from </a:t>
            </a:r>
            <a:r>
              <a:rPr lang="en-GB" sz="2400" dirty="0" smtClean="0">
                <a:solidFill>
                  <a:srgbClr val="002060"/>
                </a:solidFill>
              </a:rPr>
              <a:t>a Living Wage employer</a:t>
            </a:r>
          </a:p>
          <a:p>
            <a:pPr>
              <a:defRPr/>
            </a:pPr>
            <a:endParaRPr lang="en-GB" sz="2400" b="1" dirty="0" smtClean="0">
              <a:solidFill>
                <a:srgbClr val="660066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400" b="1" dirty="0" err="1" smtClean="0">
                <a:solidFill>
                  <a:srgbClr val="660066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Survation</a:t>
            </a:r>
            <a:r>
              <a:rPr lang="en-GB" sz="2400" b="1" dirty="0" smtClean="0">
                <a:solidFill>
                  <a:srgbClr val="660066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opinion poll for Unions 21, 2013</a:t>
            </a:r>
            <a:endParaRPr lang="en-GB" sz="2400" b="1" dirty="0">
              <a:solidFill>
                <a:srgbClr val="660066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pic>
        <p:nvPicPr>
          <p:cNvPr id="8194" name="Picture 2" descr="http://news.bbcimg.co.uk/media/images/67269000/jpg/_67269747_south_shield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26936" y="1966909"/>
            <a:ext cx="3490923" cy="1963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3978225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4057</TotalTime>
  <Words>491</Words>
  <Application>Microsoft Office PowerPoint</Application>
  <PresentationFormat>On-screen Show (4:3)</PresentationFormat>
  <Paragraphs>98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What Henry Ford knew</vt:lpstr>
      <vt:lpstr>Wage-led recovery today</vt:lpstr>
      <vt:lpstr>Economic benefits of a living wage</vt:lpstr>
      <vt:lpstr>North East wage squeeze</vt:lpstr>
      <vt:lpstr>North East councils:  ‘economic shepherds’</vt:lpstr>
      <vt:lpstr>Re-spending our local wealth</vt:lpstr>
      <vt:lpstr>Spending locally</vt:lpstr>
      <vt:lpstr>Workers are customers</vt:lpstr>
      <vt:lpstr>Wider economic development</vt:lpstr>
      <vt:lpstr>Living wage policies are an economic investment in the North East</vt:lpstr>
      <vt:lpstr>Regenerate people’s incomes and we’ll regenerate place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CAMPAIGNING</dc:title>
  <dc:creator>CARL ROPER</dc:creator>
  <cp:lastModifiedBy>lowdenm</cp:lastModifiedBy>
  <cp:revision>195</cp:revision>
  <dcterms:created xsi:type="dcterms:W3CDTF">2010-06-25T14:05:52Z</dcterms:created>
  <dcterms:modified xsi:type="dcterms:W3CDTF">2013-11-11T10:00:13Z</dcterms:modified>
</cp:coreProperties>
</file>