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68" r:id="rId3"/>
    <p:sldId id="271" r:id="rId4"/>
    <p:sldId id="301" r:id="rId5"/>
    <p:sldId id="308" r:id="rId6"/>
    <p:sldId id="309" r:id="rId7"/>
    <p:sldId id="310" r:id="rId8"/>
    <p:sldId id="283" r:id="rId9"/>
    <p:sldId id="294" r:id="rId10"/>
    <p:sldId id="266" r:id="rId11"/>
    <p:sldId id="258" r:id="rId12"/>
    <p:sldId id="259" r:id="rId13"/>
    <p:sldId id="265" r:id="rId14"/>
    <p:sldId id="293" r:id="rId15"/>
    <p:sldId id="289" r:id="rId16"/>
    <p:sldId id="291" r:id="rId17"/>
    <p:sldId id="290" r:id="rId18"/>
    <p:sldId id="284" r:id="rId19"/>
    <p:sldId id="285" r:id="rId20"/>
    <p:sldId id="288" r:id="rId21"/>
    <p:sldId id="307" r:id="rId22"/>
    <p:sldId id="302" r:id="rId23"/>
    <p:sldId id="303" r:id="rId24"/>
    <p:sldId id="304" r:id="rId25"/>
    <p:sldId id="305" r:id="rId26"/>
    <p:sldId id="306" r:id="rId27"/>
    <p:sldId id="267" r:id="rId2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0066"/>
    <a:srgbClr val="E200E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>
      <p:cViewPr>
        <p:scale>
          <a:sx n="70" d="100"/>
          <a:sy n="70" d="100"/>
        </p:scale>
        <p:origin x="-446" y="-1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3B6AA3A-E80F-4D18-A99F-07B9F3DD29EB}" type="datetimeFigureOut">
              <a:rPr lang="en-GB" smtClean="0"/>
              <a:pPr/>
              <a:t>18/11/2014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DD8BF53-2C8C-4712-8D01-2118418A972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549190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2A964-7278-4201-8EDB-B7A17A1FD8F4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4284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1D8-2B6D-4A3C-AB22-1F030EE17FF3}" type="datetimeFigureOut">
              <a:rPr lang="en-GB" smtClean="0"/>
              <a:pPr/>
              <a:t>18/11/2014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60ED-65EC-493E-B1CA-E823F5B4D3E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751990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1D8-2B6D-4A3C-AB22-1F030EE17FF3}" type="datetimeFigureOut">
              <a:rPr lang="en-GB" smtClean="0"/>
              <a:pPr/>
              <a:t>18/11/2014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60ED-65EC-493E-B1CA-E823F5B4D3E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01140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1D8-2B6D-4A3C-AB22-1F030EE17FF3}" type="datetimeFigureOut">
              <a:rPr lang="en-GB" smtClean="0"/>
              <a:pPr/>
              <a:t>18/11/2014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60ED-65EC-493E-B1CA-E823F5B4D3E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883389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175"/>
            <a:ext cx="8229600" cy="1181100"/>
          </a:xfrm>
        </p:spPr>
        <p:txBody>
          <a:bodyPr/>
          <a:lstStyle>
            <a:lvl1pPr>
              <a:lnSpc>
                <a:spcPct val="100000"/>
              </a:lnSpc>
              <a:defRPr sz="28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04950"/>
            <a:ext cx="8229600" cy="4943475"/>
          </a:xfrm>
        </p:spPr>
        <p:txBody>
          <a:bodyPr>
            <a:normAutofit/>
          </a:bodyPr>
          <a:lstStyle>
            <a:lvl1pPr marL="0" indent="0">
              <a:buClr>
                <a:srgbClr val="006AAC"/>
              </a:buClr>
              <a:buFont typeface="Arial"/>
              <a:buNone/>
              <a:defRPr lang="en-GB" sz="2000" b="0" kern="1200" dirty="0" smtClean="0">
                <a:solidFill>
                  <a:srgbClr val="3B3C3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342900" indent="-342900">
              <a:buClr>
                <a:srgbClr val="006AAC"/>
              </a:buClr>
              <a:buFont typeface="Arial"/>
              <a:buChar char="•"/>
              <a:defRPr sz="1600">
                <a:solidFill>
                  <a:srgbClr val="3B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42900" indent="-342900">
              <a:buClr>
                <a:srgbClr val="006AAC"/>
              </a:buClr>
              <a:buFont typeface="Arial" panose="020B0604020202020204" pitchFamily="34" charset="0"/>
              <a:buChar char="•"/>
              <a:defRPr sz="2000">
                <a:solidFill>
                  <a:srgbClr val="3B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42900" indent="-342900">
              <a:buClr>
                <a:srgbClr val="006AAC"/>
              </a:buClr>
              <a:buFont typeface="Arial"/>
              <a:buChar char="•"/>
              <a:defRPr sz="2000">
                <a:solidFill>
                  <a:srgbClr val="3B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7" name="Picture 4" descr="C:\Users\james.austin.MATRIX\Desktop\OU_Wales_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4630" y="431814"/>
            <a:ext cx="1521603" cy="115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5176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166630" y="2324101"/>
            <a:ext cx="5520170" cy="227217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600" b="1" spc="-50">
                <a:solidFill>
                  <a:srgbClr val="006A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166628" y="4596275"/>
            <a:ext cx="5520171" cy="56985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rgbClr val="3B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028" name="Picture 4" descr="C:\Users\james.austin.MATRIX\Desktop\OU_Wales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4630" y="431814"/>
            <a:ext cx="1521603" cy="115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2403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175"/>
            <a:ext cx="8229600" cy="1181100"/>
          </a:xfrm>
        </p:spPr>
        <p:txBody>
          <a:bodyPr/>
          <a:lstStyle>
            <a:lvl1pPr>
              <a:lnSpc>
                <a:spcPct val="100000"/>
              </a:lnSpc>
              <a:defRPr sz="28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04950"/>
            <a:ext cx="8229600" cy="4943475"/>
          </a:xfrm>
        </p:spPr>
        <p:txBody>
          <a:bodyPr>
            <a:normAutofit/>
          </a:bodyPr>
          <a:lstStyle>
            <a:lvl1pPr marL="0" indent="0">
              <a:buClr>
                <a:srgbClr val="006AAC"/>
              </a:buClr>
              <a:buFont typeface="Arial"/>
              <a:buNone/>
              <a:defRPr lang="en-GB" sz="2000" b="0" kern="1200" dirty="0" smtClean="0">
                <a:solidFill>
                  <a:srgbClr val="3B3C3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342900" indent="-342900">
              <a:buClr>
                <a:srgbClr val="006AAC"/>
              </a:buClr>
              <a:buFont typeface="Arial"/>
              <a:buChar char="•"/>
              <a:defRPr sz="1600">
                <a:solidFill>
                  <a:srgbClr val="3B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42900" indent="-342900">
              <a:buClr>
                <a:srgbClr val="006AAC"/>
              </a:buClr>
              <a:buFont typeface="Arial" panose="020B0604020202020204" pitchFamily="34" charset="0"/>
              <a:buChar char="•"/>
              <a:defRPr sz="2000">
                <a:solidFill>
                  <a:srgbClr val="3B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42900" indent="-342900">
              <a:buClr>
                <a:srgbClr val="006AAC"/>
              </a:buClr>
              <a:buFont typeface="Arial"/>
              <a:buChar char="•"/>
              <a:defRPr sz="2000">
                <a:solidFill>
                  <a:srgbClr val="3B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7" name="Picture 4" descr="C:\Users\james.austin.MATRIX\Desktop\OU_Wales_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4630" y="431814"/>
            <a:ext cx="1521603" cy="115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4258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SS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875" y="3276450"/>
            <a:ext cx="8287456" cy="721229"/>
          </a:xfrm>
        </p:spPr>
        <p:txBody>
          <a:bodyPr>
            <a:noAutofit/>
          </a:bodyPr>
          <a:lstStyle>
            <a:lvl1pPr algn="l">
              <a:defRPr lang="en-GB" sz="3600" b="1" kern="1200" dirty="0" smtClean="0">
                <a:solidFill>
                  <a:srgbClr val="006AA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680" y="4014996"/>
            <a:ext cx="8266639" cy="69822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3B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6" name="Picture 4" descr="C:\Users\james.austin.MATRIX\Desktop\OU_Wales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4630" y="431814"/>
            <a:ext cx="1521603" cy="115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6487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S - 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james.austin.MATRIX\Desktop\OU_Wales_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4630" y="431814"/>
            <a:ext cx="1521603" cy="115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9473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AD761D8-2B6D-4A3C-AB22-1F030EE17FF3}" type="datetimeFigureOut">
              <a:rPr lang="en-GB" smtClean="0"/>
              <a:pPr/>
              <a:t>18/11/2014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8A360ED-65EC-493E-B1CA-E823F5B4D3E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306705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1D8-2B6D-4A3C-AB22-1F030EE17FF3}" type="datetimeFigureOut">
              <a:rPr lang="en-GB" smtClean="0"/>
              <a:pPr/>
              <a:t>18/11/2014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60ED-65EC-493E-B1CA-E823F5B4D3E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11371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1D8-2B6D-4A3C-AB22-1F030EE17FF3}" type="datetimeFigureOut">
              <a:rPr lang="en-GB" smtClean="0"/>
              <a:pPr/>
              <a:t>18/11/2014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60ED-65EC-493E-B1CA-E823F5B4D3E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2933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1D8-2B6D-4A3C-AB22-1F030EE17FF3}" type="datetimeFigureOut">
              <a:rPr lang="en-GB" smtClean="0"/>
              <a:pPr/>
              <a:t>18/11/2014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60ED-65EC-493E-B1CA-E823F5B4D3E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015972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1D8-2B6D-4A3C-AB22-1F030EE17FF3}" type="datetimeFigureOut">
              <a:rPr lang="en-GB" smtClean="0"/>
              <a:pPr/>
              <a:t>18/11/2014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60ED-65EC-493E-B1CA-E823F5B4D3E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1212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1D8-2B6D-4A3C-AB22-1F030EE17FF3}" type="datetimeFigureOut">
              <a:rPr lang="en-GB" smtClean="0"/>
              <a:pPr/>
              <a:t>18/11/2014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60ED-65EC-493E-B1CA-E823F5B4D3E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7517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1D8-2B6D-4A3C-AB22-1F030EE17FF3}" type="datetimeFigureOut">
              <a:rPr lang="en-GB" smtClean="0"/>
              <a:pPr/>
              <a:t>18/11/2014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60ED-65EC-493E-B1CA-E823F5B4D3E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707638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1D8-2B6D-4A3C-AB22-1F030EE17FF3}" type="datetimeFigureOut">
              <a:rPr lang="en-GB" smtClean="0"/>
              <a:pPr/>
              <a:t>18/11/2014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60ED-65EC-493E-B1CA-E823F5B4D3E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789484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1D8-2B6D-4A3C-AB22-1F030EE17FF3}" type="datetimeFigureOut">
              <a:rPr lang="en-GB" smtClean="0"/>
              <a:pPr/>
              <a:t>18/11/2014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60ED-65EC-493E-B1CA-E823F5B4D3E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758804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761D8-2B6D-4A3C-AB22-1F030EE17FF3}" type="datetimeFigureOut">
              <a:rPr lang="en-GB" smtClean="0"/>
              <a:pPr/>
              <a:t>18/11/2014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360ED-65EC-493E-B1CA-E823F5B4D3E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97711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4"/>
            <a:r>
              <a:rPr lang="en-GB" smtClean="0"/>
              <a:t>Third level</a:t>
            </a:r>
          </a:p>
          <a:p>
            <a:pPr lvl="4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xmlns="" val="21799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kern="1200" spc="-50">
          <a:solidFill>
            <a:srgbClr val="006AA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006AAC"/>
          </a:solidFill>
          <a:latin typeface="Arial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006AAC"/>
          </a:solidFill>
          <a:latin typeface="Arial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006AAC"/>
          </a:solidFill>
          <a:latin typeface="Arial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006AAC"/>
          </a:solidFill>
          <a:latin typeface="Arial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006AAC"/>
          </a:solidFill>
          <a:latin typeface="Arial" charset="0"/>
          <a:cs typeface="Arial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006AAC"/>
          </a:solidFill>
          <a:latin typeface="Arial" charset="0"/>
          <a:cs typeface="Arial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006AAC"/>
          </a:solidFill>
          <a:latin typeface="Arial" charset="0"/>
          <a:cs typeface="Arial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006AAC"/>
          </a:solidFill>
          <a:latin typeface="Arial" charset="0"/>
          <a:cs typeface="Arial" charset="0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buClr>
          <a:srgbClr val="006AAC"/>
        </a:buClr>
        <a:buFont typeface="Arial" charset="0"/>
        <a:defRPr sz="2000" kern="1200">
          <a:solidFill>
            <a:srgbClr val="3B3C3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006AAC"/>
        </a:buClr>
        <a:buFont typeface="Arial" charset="0"/>
        <a:buChar char="•"/>
        <a:defRPr sz="1600" kern="1200">
          <a:solidFill>
            <a:srgbClr val="3B3C3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algn="l" defTabSz="457200" rtl="0" eaLnBrk="1" fontAlgn="base" hangingPunct="1">
        <a:spcBef>
          <a:spcPct val="20000"/>
        </a:spcBef>
        <a:spcAft>
          <a:spcPct val="0"/>
        </a:spcAft>
        <a:buClr>
          <a:srgbClr val="006AAC"/>
        </a:buClr>
        <a:buFont typeface="Arial" charset="0"/>
        <a:defRPr sz="2000" kern="1200">
          <a:solidFill>
            <a:srgbClr val="3B3C3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006AAC"/>
        </a:buClr>
        <a:buFont typeface="Arial" charset="0"/>
        <a:buChar char="•"/>
        <a:defRPr sz="2000" kern="1200">
          <a:solidFill>
            <a:srgbClr val="3B3C3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01675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006AAC"/>
        </a:buClr>
        <a:buFont typeface="Lucida Grande"/>
        <a:buChar char="–"/>
        <a:defRPr sz="1200" kern="1200">
          <a:solidFill>
            <a:srgbClr val="3B3C3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.uk/url?url=https://play.google.com/store/apps/details?id=uk.ac.open.lifeofbooks&amp;rct=j&amp;frm=1&amp;q=&amp;esrc=s&amp;sa=U&amp;ei=f8dSVOXPLMrnygPN64HIBQ&amp;ved=0CCIQ9QEwBg&amp;usg=AFQjCNFTp3RFzKcbbJMIWIudQha43gO02Q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49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pen.edu/openlearn/" TargetMode="External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openxmlformats.org/officeDocument/2006/relationships/hyperlink" Target="http://projects.kmi.open.ac.uk/mobiles/images/vm/vm-rotation.mov" TargetMode="External"/><Relationship Id="rId9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open.edu/openlearn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hyperlink" Target="https://www.google.co.uk/url?url=https://itunes.apple.com/gb/itunes-u/exploring-childrens-learning/id400612248?mt=10&amp;rct=j&amp;frm=1&amp;q=&amp;esrc=s&amp;sa=U&amp;ei=WO5DVJK9JIHX7Abx0YDACQ&amp;ved=0CCgQ9QEwCTgU&amp;usg=AFQjCNE6iNph0riX3w5mvSPzSQ9hm67AvQ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3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3.jpeg"/><Relationship Id="rId5" Type="http://schemas.openxmlformats.org/officeDocument/2006/relationships/image" Target="../media/image22.png"/><Relationship Id="rId10" Type="http://schemas.openxmlformats.org/officeDocument/2006/relationships/hyperlink" Target="http://www.google.co.uk/url?url=http://geardiary.com/2011/05/11/ibooks-to-be-carried-by-lovereading-co-uk/&amp;rct=j&amp;frm=1&amp;q=&amp;esrc=s&amp;sa=U&amp;ei=0axWVJX1CM3e7AaFwYBg&amp;ved=0CDoQ9QEwEg&amp;usg=AFQjCNG49F5-YgQ5ovf0e44EoqRCp6YLXw" TargetMode="External"/><Relationship Id="rId4" Type="http://schemas.openxmlformats.org/officeDocument/2006/relationships/hyperlink" Target="http://cardiffunison.co.uk/" TargetMode="External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63.jpeg"/><Relationship Id="rId4" Type="http://schemas.openxmlformats.org/officeDocument/2006/relationships/image" Target="../media/image66.png"/><Relationship Id="rId9" Type="http://schemas.openxmlformats.org/officeDocument/2006/relationships/hyperlink" Target="http://www.google.co.uk/url?url=http://geardiary.com/2011/05/11/ibooks-to-be-carried-by-lovereading-co-uk/&amp;rct=j&amp;frm=1&amp;q=&amp;esrc=s&amp;sa=U&amp;ei=0axWVJX1CM3e7AaFwYBg&amp;ved=0CDoQ9QEwEg&amp;usg=AFQjCNG49F5-YgQ5ovf0e44EoqRCp6YLXw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eries.typepad.com/.a/6a00d8341c985253ef0162ffdd514e970d-pi" TargetMode="External"/><Relationship Id="rId5" Type="http://schemas.openxmlformats.org/officeDocument/2006/relationships/image" Target="../media/image77.png"/><Relationship Id="rId4" Type="http://schemas.openxmlformats.org/officeDocument/2006/relationships/hyperlink" Target="http://www.open.ac.uk/stud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jpeg"/><Relationship Id="rId3" Type="http://schemas.openxmlformats.org/officeDocument/2006/relationships/image" Target="../media/image18.gif"/><Relationship Id="rId7" Type="http://schemas.openxmlformats.org/officeDocument/2006/relationships/hyperlink" Target="http://cardiffunison.co.uk/" TargetMode="External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11" Type="http://schemas.openxmlformats.org/officeDocument/2006/relationships/hyperlink" Target="http://en.wikipedia.org/wiki/File:UCATT_logo.png" TargetMode="External"/><Relationship Id="rId5" Type="http://schemas.openxmlformats.org/officeDocument/2006/relationships/image" Target="../media/image20.png"/><Relationship Id="rId15" Type="http://schemas.openxmlformats.org/officeDocument/2006/relationships/image" Target="../media/image27.jpe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hyperlink" Target="http://www.google.co.uk/url?url=http://www.institute-of-photography.com/memberships-and-affiliations/fbu-logo-col-3/&amp;rct=j&amp;frm=1&amp;q=&amp;esrc=s&amp;sa=U&amp;ei=6CRrVNviDIHhap7xgegI&amp;ved=0CBYQ9QEwAA&amp;usg=AFQjCNHUi0G2f8CdPt6qOa5wHTjkE9755Q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gif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771800" y="2924944"/>
            <a:ext cx="6372200" cy="20558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GB" sz="6000" dirty="0" smtClean="0"/>
              <a:t>Valued Partners</a:t>
            </a:r>
            <a:endParaRPr lang="en-GB" sz="6000" dirty="0"/>
          </a:p>
        </p:txBody>
      </p:sp>
      <p:sp>
        <p:nvSpPr>
          <p:cNvPr id="8194" name="Subtitle 3"/>
          <p:cNvSpPr>
            <a:spLocks noGrp="1"/>
          </p:cNvSpPr>
          <p:nvPr>
            <p:ph type="subTitle" idx="1"/>
          </p:nvPr>
        </p:nvSpPr>
        <p:spPr>
          <a:xfrm>
            <a:off x="3141663" y="4371256"/>
            <a:ext cx="5894833" cy="569912"/>
          </a:xfrm>
        </p:spPr>
        <p:txBody>
          <a:bodyPr>
            <a:noAutofit/>
          </a:bodyPr>
          <a:lstStyle/>
          <a:p>
            <a:r>
              <a:rPr lang="en-GB" sz="2800" b="1" dirty="0" smtClean="0">
                <a:latin typeface="Arial" charset="0"/>
                <a:cs typeface="Arial" charset="0"/>
              </a:rPr>
              <a:t>Hannah Pudner </a:t>
            </a:r>
          </a:p>
          <a:p>
            <a:r>
              <a:rPr lang="en-GB" sz="2800" b="1" dirty="0" smtClean="0">
                <a:latin typeface="Arial" charset="0"/>
                <a:cs typeface="Arial" charset="0"/>
              </a:rPr>
              <a:t>and Kevin Pascoe</a:t>
            </a:r>
          </a:p>
        </p:txBody>
      </p:sp>
      <p:pic>
        <p:nvPicPr>
          <p:cNvPr id="1031" name="Picture 7" descr="Wales TUC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9677" y="1700808"/>
            <a:ext cx="1644811" cy="114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075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" name="Picture 1" descr="A man looks at his laptop screen, whilst others lurk behind him looking over his should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016" y="284942"/>
            <a:ext cx="2771800" cy="130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Just Started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-79176"/>
            <a:ext cx="313184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Introduction to Cyber Security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5124" name="Picture 4" descr="War Studies air power experts introduce the birth of aviation and how World War I accelerated its developm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413241"/>
            <a:ext cx="2499792" cy="117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516216" y="3740259"/>
            <a:ext cx="244827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World War 1: Aviation Comes of Age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5126" name="Picture 6" descr="The course image for Start Writing Fiction. A pen and pencil sit on an open notebook with a coffee and an iPad close at hand, ready to start writing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7625" y="284942"/>
            <a:ext cx="2728871" cy="130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516216" y="-79176"/>
            <a:ext cx="26277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Start Writing Fiction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5128" name="Picture 8" descr="https://ugc.futurelearn.com/uploads/images/aa/c4/hero_aac468fd-9284-4aac-aa71-fff6cfd5c6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40" y="4413240"/>
            <a:ext cx="2870076" cy="117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-36512" y="3689966"/>
            <a:ext cx="31683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Our changing climate: past, present and future</a:t>
            </a:r>
          </a:p>
        </p:txBody>
      </p:sp>
      <p:pic>
        <p:nvPicPr>
          <p:cNvPr id="5130" name="Picture 10" descr="Pink piggy banks on gras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4800"/>
            <a:ext cx="2789227" cy="128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3279050" y="-39345"/>
            <a:ext cx="254938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Managing my Money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5132" name="Picture 12" descr="A marble head discovered during the archaeological excavation of Portu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40" y="2564904"/>
            <a:ext cx="2870076" cy="101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-71948" y="1591434"/>
            <a:ext cx="320378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Archaeology of Portus: Exploring the Lost Harbour of Ancient Rome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5134" name="Picture 14" descr="https://ugc.futurelearn.com/uploads/images/bb/21/hero_bb21f8d6-ed88-482a-b523-8bfe22f1495c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0600" y="2348880"/>
            <a:ext cx="250388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6307624" y="1837655"/>
            <a:ext cx="28363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Moons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5136" name="Picture 16" descr="Illustration of the liver inside the bod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45434"/>
            <a:ext cx="3131840" cy="111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3167415" y="3740259"/>
            <a:ext cx="31318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Liver Disease: Looking After Your Liver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5882530"/>
            <a:ext cx="85725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5470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476672"/>
            <a:ext cx="9180512" cy="512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5951021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i="1" dirty="0" smtClean="0"/>
              <a:t>A whole new way of learning – and its free!</a:t>
            </a:r>
            <a:endParaRPr lang="en-GB" sz="3200" b="1" i="1" dirty="0"/>
          </a:p>
        </p:txBody>
      </p:sp>
    </p:spTree>
    <p:extLst>
      <p:ext uri="{BB962C8B-B14F-4D97-AF65-F5344CB8AC3E}">
        <p14:creationId xmlns:p14="http://schemas.microsoft.com/office/powerpoint/2010/main" xmlns="" val="236418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8720" y="362272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970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840" y="204789"/>
            <a:ext cx="6148360" cy="315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08176"/>
            <a:ext cx="894527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Wales TUC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6439" y="1775061"/>
            <a:ext cx="2186335" cy="152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909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6652" y="5541039"/>
            <a:ext cx="86158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 smtClean="0"/>
              <a:t>Go to the App Store, or Google Play, search for ‘Open University’</a:t>
            </a:r>
            <a:endParaRPr lang="en-GB" sz="3200" b="1" i="1" dirty="0"/>
          </a:p>
        </p:txBody>
      </p:sp>
      <p:pic>
        <p:nvPicPr>
          <p:cNvPr id="8197" name="Picture 5" descr="Photofit 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8466"/>
            <a:ext cx="3024336" cy="270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evolve M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9961" y="3375494"/>
            <a:ext cx="2152519" cy="206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Storytelling">
            <a:hlinkClick r:id="rId4" tooltip="Virtual Microscope :: :: width: 386, height: 742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2428" y="2053080"/>
            <a:ext cx="285750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OpenLearn home page">
            <a:hlinkClick r:id="rId6" tgtFrame="_blank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678" y="1281797"/>
            <a:ext cx="1956782" cy="1211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71002" y="150140"/>
            <a:ext cx="39009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5400" b="1" dirty="0" smtClean="0"/>
              <a:t>Free Apps … </a:t>
            </a:r>
            <a:r>
              <a:rPr lang="en-GB" sz="3600" b="1" i="1" dirty="0" smtClean="0"/>
              <a:t>and more</a:t>
            </a:r>
            <a:endParaRPr lang="en-GB" sz="3600" b="1" i="1" dirty="0"/>
          </a:p>
        </p:txBody>
      </p:sp>
      <p:pic>
        <p:nvPicPr>
          <p:cNvPr id="2050" name="Picture 2" descr="https://encrypted-tbn2.gstatic.com/images?q=tbn:ANd9GcQ41CFkOoVBT5VEvt1AfRvSs1Jga0-bEOrPvh3IvYLEsYWdWp-O1Sq_tUM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2570" y="3717032"/>
            <a:ext cx="172819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3" name="Picture 1" descr="\\userdata\documents8\kpp38\Pictures\Our Story screen grabs\Our Stor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799" y="3669417"/>
            <a:ext cx="2312702" cy="173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645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6652" y="5085184"/>
            <a:ext cx="861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i="1" dirty="0" smtClean="0"/>
              <a:t>Go to the App Store and download itunesU, or go to Google Play, search for ‘Open University’</a:t>
            </a:r>
            <a:endParaRPr lang="en-GB" sz="3600" b="1" i="1" dirty="0"/>
          </a:p>
        </p:txBody>
      </p:sp>
      <p:pic>
        <p:nvPicPr>
          <p:cNvPr id="12" name="Picture 11" descr="OpenLearn home page">
            <a:hlinkClick r:id="rId2" tgtFrame="_blank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0913" y="2708920"/>
            <a:ext cx="2802622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79512" y="150140"/>
            <a:ext cx="39009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5400" b="1" dirty="0" smtClean="0"/>
              <a:t>Free iBooks … </a:t>
            </a:r>
            <a:r>
              <a:rPr lang="en-GB" sz="3600" b="1" i="1" dirty="0" smtClean="0"/>
              <a:t>and eBooks</a:t>
            </a:r>
            <a:endParaRPr lang="en-GB" sz="36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827584" y="2060848"/>
            <a:ext cx="78488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00B0F0"/>
                </a:solidFill>
              </a:rPr>
              <a:t>Living with diabetes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00B0F0"/>
                </a:solidFill>
              </a:rPr>
              <a:t>Maths </a:t>
            </a:r>
            <a:r>
              <a:rPr lang="en-GB" sz="3200" b="1" dirty="0" smtClean="0">
                <a:solidFill>
                  <a:srgbClr val="00B0F0"/>
                </a:solidFill>
              </a:rPr>
              <a:t>everywhere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 dirty="0" smtClean="0">
                <a:solidFill>
                  <a:srgbClr val="00B0F0"/>
                </a:solidFill>
              </a:rPr>
              <a:t>Social marketing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 dirty="0" smtClean="0">
                <a:solidFill>
                  <a:srgbClr val="00B0F0"/>
                </a:solidFill>
              </a:rPr>
              <a:t>Children's rights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 dirty="0" smtClean="0">
                <a:solidFill>
                  <a:srgbClr val="00B0F0"/>
                </a:solidFill>
              </a:rPr>
              <a:t>Rheumatoid arthritis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 dirty="0" smtClean="0">
                <a:solidFill>
                  <a:srgbClr val="00B0F0"/>
                </a:solidFill>
              </a:rPr>
              <a:t>DNA – an introduction</a:t>
            </a:r>
          </a:p>
        </p:txBody>
      </p:sp>
      <p:pic>
        <p:nvPicPr>
          <p:cNvPr id="9218" name="Picture 2" descr="https://encrypted-tbn0.gstatic.com/images?q=tbn:ANd9GcRAhM9HX8HmJJh03ZBt4LKV4THHUj0jAYljQFyfXanipG-xNjhuIlEu2o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4910" y="260648"/>
            <a:ext cx="1368151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064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40291" cy="638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0904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OpenLearn homep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38" y="-68794313"/>
            <a:ext cx="2162175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7" y="4841847"/>
            <a:ext cx="2670683" cy="1539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82316"/>
            <a:ext cx="238077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38" y="980728"/>
            <a:ext cx="3695774" cy="5139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Rectangle 10"/>
          <p:cNvSpPr/>
          <p:nvPr/>
        </p:nvSpPr>
        <p:spPr>
          <a:xfrm>
            <a:off x="107504" y="116632"/>
            <a:ext cx="85947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1" u="sng" dirty="0" smtClean="0">
                <a:solidFill>
                  <a:schemeClr val="folHlink"/>
                </a:solidFill>
                <a:latin typeface="+mj-lt"/>
                <a:ea typeface="+mj-ea"/>
                <a:cs typeface="+mj-cs"/>
              </a:rPr>
              <a:t>FREE </a:t>
            </a:r>
            <a:r>
              <a:rPr lang="en-US" sz="3200" b="1" u="sng" dirty="0">
                <a:solidFill>
                  <a:schemeClr val="folHlink"/>
                </a:solidFill>
                <a:latin typeface="+mj-lt"/>
                <a:ea typeface="+mj-ea"/>
                <a:cs typeface="+mj-cs"/>
              </a:rPr>
              <a:t>p</a:t>
            </a:r>
            <a:r>
              <a:rPr lang="en-US" sz="3200" b="1" u="sng" dirty="0" smtClean="0">
                <a:solidFill>
                  <a:schemeClr val="folHlink"/>
                </a:solidFill>
                <a:latin typeface="+mj-lt"/>
                <a:ea typeface="+mj-ea"/>
                <a:cs typeface="+mj-cs"/>
              </a:rPr>
              <a:t>reparation for OU studies</a:t>
            </a:r>
            <a:endParaRPr lang="en-US" sz="3200" b="1" u="sng" dirty="0">
              <a:solidFill>
                <a:schemeClr val="folHlink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9012" y="1838625"/>
            <a:ext cx="2931220" cy="2598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4211960" y="112474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800080"/>
                </a:solidFill>
              </a:rPr>
              <a:t>Tasters</a:t>
            </a:r>
            <a:endParaRPr lang="en-GB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131824" y="6167045"/>
            <a:ext cx="359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800080"/>
                </a:solidFill>
              </a:rPr>
              <a:t>Guided Pathways</a:t>
            </a:r>
            <a:endParaRPr lang="en-GB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6763228" y="3790781"/>
            <a:ext cx="2380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800080"/>
                </a:solidFill>
              </a:rPr>
              <a:t>Workbook</a:t>
            </a:r>
            <a:endParaRPr lang="en-GB" i="1" dirty="0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2713" y="4351949"/>
            <a:ext cx="1973572" cy="2189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" name="TextBox 18"/>
          <p:cNvSpPr txBox="1"/>
          <p:nvPr/>
        </p:nvSpPr>
        <p:spPr>
          <a:xfrm>
            <a:off x="4572000" y="6423719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800080"/>
                </a:solidFill>
              </a:rPr>
              <a:t>Participation statements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xmlns="" val="293813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1236" y="1082061"/>
            <a:ext cx="1440160" cy="607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2727" y="950836"/>
            <a:ext cx="67735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Ageing Well: Falls</a:t>
            </a:r>
            <a:endParaRPr lang="en-US" sz="4400" b="1" dirty="0">
              <a:latin typeface="Arial" charset="0"/>
              <a:cs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Arial" charset="0"/>
                <a:cs typeface="Arial" charset="0"/>
              </a:rPr>
              <a:t>W</a:t>
            </a:r>
            <a:r>
              <a:rPr lang="en-US" sz="2400" b="1" dirty="0" smtClean="0">
                <a:latin typeface="Arial" charset="0"/>
                <a:cs typeface="Arial" charset="0"/>
              </a:rPr>
              <a:t>hy </a:t>
            </a:r>
            <a:r>
              <a:rPr lang="en-US" sz="2400" b="1" dirty="0">
                <a:latin typeface="Arial" charset="0"/>
                <a:cs typeface="Arial" charset="0"/>
              </a:rPr>
              <a:t>falls </a:t>
            </a:r>
            <a:r>
              <a:rPr lang="en-US" sz="2400" b="1" dirty="0" smtClean="0">
                <a:latin typeface="Arial" charset="0"/>
                <a:cs typeface="Arial" charset="0"/>
              </a:rPr>
              <a:t>are </a:t>
            </a:r>
            <a:r>
              <a:rPr lang="en-US" sz="2400" b="1" dirty="0">
                <a:latin typeface="Arial" charset="0"/>
                <a:cs typeface="Arial" charset="0"/>
              </a:rPr>
              <a:t>so important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Arial" charset="0"/>
                <a:cs typeface="Arial" charset="0"/>
              </a:rPr>
              <a:t>W</a:t>
            </a:r>
            <a:r>
              <a:rPr lang="en-US" sz="2400" b="1" dirty="0" smtClean="0">
                <a:latin typeface="Arial" charset="0"/>
                <a:cs typeface="Arial" charset="0"/>
              </a:rPr>
              <a:t>ays </a:t>
            </a:r>
            <a:r>
              <a:rPr lang="en-US" sz="2400" b="1" dirty="0">
                <a:latin typeface="Arial" charset="0"/>
                <a:cs typeface="Arial" charset="0"/>
              </a:rPr>
              <a:t>of assessing and reducing the </a:t>
            </a:r>
            <a:r>
              <a:rPr lang="en-US" sz="2400" b="1" dirty="0" smtClean="0">
                <a:latin typeface="Arial" charset="0"/>
                <a:cs typeface="Arial" charset="0"/>
              </a:rPr>
              <a:t>risk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latin typeface="Arial" charset="0"/>
                <a:cs typeface="Arial" charset="0"/>
              </a:rPr>
              <a:t>Recognise </a:t>
            </a:r>
            <a:r>
              <a:rPr lang="en-US" sz="2400" b="1" dirty="0">
                <a:latin typeface="Arial" charset="0"/>
                <a:cs typeface="Arial" charset="0"/>
              </a:rPr>
              <a:t>when to seek help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latin typeface="Arial" charset="0"/>
                <a:cs typeface="Arial" charset="0"/>
              </a:rPr>
              <a:t>Explore </a:t>
            </a:r>
            <a:r>
              <a:rPr lang="en-US" sz="2400" b="1" dirty="0">
                <a:latin typeface="Arial" charset="0"/>
                <a:cs typeface="Arial" charset="0"/>
              </a:rPr>
              <a:t>how to prevent falls and </a:t>
            </a:r>
            <a:r>
              <a:rPr lang="en-US" sz="2400" b="1" dirty="0" smtClean="0">
                <a:latin typeface="Arial" charset="0"/>
                <a:cs typeface="Arial" charset="0"/>
              </a:rPr>
              <a:t>injury</a:t>
            </a:r>
            <a:endParaRPr lang="en-US" sz="2400" b="1" dirty="0">
              <a:latin typeface="Arial" charset="0"/>
              <a:cs typeface="Arial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2752" y="6021288"/>
            <a:ext cx="2011526" cy="64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UNISON Cardiff County Branch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924491"/>
            <a:ext cx="1587294" cy="8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41101" y="4981081"/>
            <a:ext cx="20882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</a:rPr>
              <a:t>Living with Death and Dying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 Introductory level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 4 Hours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3126" y="4981081"/>
            <a:ext cx="26460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Dementia awareness: Can we reduce the risk</a:t>
            </a:r>
            <a:r>
              <a:rPr lang="en-US" sz="2400" b="1" dirty="0" smtClean="0">
                <a:solidFill>
                  <a:srgbClr val="00B0F0"/>
                </a:solidFill>
              </a:rPr>
              <a:t>?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Introductory 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20 minutes</a:t>
            </a:r>
            <a:endParaRPr lang="en-GB" dirty="0">
              <a:solidFill>
                <a:srgbClr val="00B0F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9166" y="3459388"/>
            <a:ext cx="2209103" cy="126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640" y="3320565"/>
            <a:ext cx="1901011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45024"/>
            <a:ext cx="1863290" cy="200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 descr="OpenLearn homep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38" y="-68794313"/>
            <a:ext cx="2162175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7504" y="116632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u="sng" dirty="0" smtClean="0">
                <a:solidFill>
                  <a:schemeClr val="folHlink"/>
                </a:solidFill>
                <a:latin typeface="+mj-lt"/>
                <a:ea typeface="+mj-ea"/>
                <a:cs typeface="+mj-cs"/>
              </a:rPr>
              <a:t>FREE </a:t>
            </a:r>
            <a:r>
              <a:rPr lang="en-US" sz="3200" b="1" u="sng" dirty="0" smtClean="0">
                <a:solidFill>
                  <a:schemeClr val="folHlink"/>
                </a:solidFill>
                <a:latin typeface="+mj-lt"/>
                <a:ea typeface="+mj-ea"/>
                <a:cs typeface="+mj-cs"/>
              </a:rPr>
              <a:t>resources for independent care sector</a:t>
            </a:r>
            <a:endParaRPr lang="en-US" sz="3200" b="1" u="sng" dirty="0">
              <a:solidFill>
                <a:schemeClr val="folHlink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9458" name="Picture 2" descr="https://encrypted-tbn0.gstatic.com/images?q=tbn:ANd9GcR_6DBrQizfzPfPVOM7_GzZx3ngxTt0J-djd7Tn-4kGvJC19Jrlfwx1T88F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926746"/>
            <a:ext cx="1443278" cy="140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6541" y="2276872"/>
            <a:ext cx="1963931" cy="125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1372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9512" y="5284365"/>
            <a:ext cx="26460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Introduction to Child </a:t>
            </a:r>
            <a:r>
              <a:rPr lang="en-US" sz="2400" b="1" dirty="0" smtClean="0">
                <a:solidFill>
                  <a:srgbClr val="00B0F0"/>
                </a:solidFill>
              </a:rPr>
              <a:t>Psychology</a:t>
            </a:r>
            <a:endParaRPr lang="en-US" sz="2400" b="1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B0F0"/>
                </a:solidFill>
              </a:rPr>
              <a:t>Free Course - Introductory level - 8 hours</a:t>
            </a:r>
          </a:p>
        </p:txBody>
      </p:sp>
      <p:pic>
        <p:nvPicPr>
          <p:cNvPr id="11269" name="Picture 5" descr="OpenLearn homep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38" y="-68794313"/>
            <a:ext cx="2162175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917" y="2921038"/>
            <a:ext cx="1534616" cy="23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1747" y="5093791"/>
            <a:ext cx="4846637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07505" y="116632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u="sng" dirty="0" smtClean="0">
                <a:solidFill>
                  <a:schemeClr val="folHlink"/>
                </a:solidFill>
                <a:latin typeface="+mj-lt"/>
                <a:ea typeface="+mj-ea"/>
                <a:cs typeface="+mj-cs"/>
              </a:rPr>
              <a:t>FREE </a:t>
            </a:r>
            <a:r>
              <a:rPr lang="en-US" sz="3200" b="1" u="sng" dirty="0" smtClean="0">
                <a:solidFill>
                  <a:schemeClr val="folHlink"/>
                </a:solidFill>
                <a:latin typeface="+mj-lt"/>
                <a:ea typeface="+mj-ea"/>
                <a:cs typeface="+mj-cs"/>
              </a:rPr>
              <a:t>resources for teaching assistants</a:t>
            </a:r>
            <a:endParaRPr lang="en-US" sz="3200" b="1" u="sng" dirty="0">
              <a:solidFill>
                <a:schemeClr val="folHlink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316" name="Picture 4" descr="\\userdata\documents8\kpp38\Pictures\Our Story screen grabs\Our Stor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746" y="964998"/>
            <a:ext cx="2608053" cy="195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\\userdata\documents8\kpp38\Pictures\Our Story screen grabs\galler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3799" y="2926142"/>
            <a:ext cx="2686701" cy="201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47629"/>
            <a:ext cx="3067064" cy="226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56992"/>
            <a:ext cx="2544406" cy="162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s://encrypted-tbn0.gstatic.com/images?q=tbn:ANd9GcR_6DBrQizfzPfPVOM7_GzZx3ngxTt0J-djd7Tn-4kGvJC19Jrlfwx1T88F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3975" y="964998"/>
            <a:ext cx="1386348" cy="134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2266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Users\james.austin.MATRIX\Desktop\OU_Wales_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7380" y="100062"/>
            <a:ext cx="2109116" cy="160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7" y="2924944"/>
            <a:ext cx="842493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spc="-50" dirty="0" smtClean="0">
                <a:solidFill>
                  <a:srgbClr val="006AA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Shared Values –</a:t>
            </a:r>
          </a:p>
          <a:p>
            <a:r>
              <a:rPr lang="en-GB" sz="4800" b="1" spc="-50" dirty="0" smtClean="0">
                <a:solidFill>
                  <a:srgbClr val="006AA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committed to social justice through education in Wales, the UK and globally</a:t>
            </a:r>
          </a:p>
        </p:txBody>
      </p:sp>
      <p:pic>
        <p:nvPicPr>
          <p:cNvPr id="6" name="Picture 7" descr="Wales TUC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1644811" cy="114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379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On BBC1 over the last few weeks</a:t>
            </a:r>
            <a:endParaRPr lang="en-GB" b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09" y="1412776"/>
            <a:ext cx="8960995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1074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/>
          <a:lstStyle/>
          <a:p>
            <a:r>
              <a:rPr lang="en-GB" b="1" dirty="0" smtClean="0"/>
              <a:t>Paxman presented this in early 2014</a:t>
            </a:r>
            <a:endParaRPr lang="en-GB" b="1" dirty="0"/>
          </a:p>
        </p:txBody>
      </p:sp>
      <p:sp>
        <p:nvSpPr>
          <p:cNvPr id="4" name="Rectangle 3"/>
          <p:cNvSpPr/>
          <p:nvPr/>
        </p:nvSpPr>
        <p:spPr>
          <a:xfrm>
            <a:off x="899592" y="6042759"/>
            <a:ext cx="76947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smtClean="0">
                <a:solidFill>
                  <a:srgbClr val="ED6925"/>
                </a:solidFill>
                <a:latin typeface="Calibri-Bold"/>
              </a:rPr>
              <a:t>B_ _ _ _ _ _ ‘_   G_ _ _ _   W_ _ </a:t>
            </a:r>
            <a:endParaRPr lang="en-GB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118" y="1340768"/>
            <a:ext cx="872737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9877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Lifesavers get there just in time?</a:t>
            </a:r>
            <a:endParaRPr lang="en-GB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223" y="1340768"/>
            <a:ext cx="8580233" cy="453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99718" y="6042759"/>
            <a:ext cx="86145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smtClean="0">
                <a:solidFill>
                  <a:srgbClr val="ED6925"/>
                </a:solidFill>
                <a:latin typeface="Calibri-Bold"/>
              </a:rPr>
              <a:t>A</a:t>
            </a:r>
            <a:r>
              <a:rPr lang="en-GB" sz="3600" b="1" dirty="0">
                <a:solidFill>
                  <a:srgbClr val="ED6925"/>
                </a:solidFill>
                <a:latin typeface="Calibri-Bold"/>
              </a:rPr>
              <a:t>n</a:t>
            </a:r>
            <a:r>
              <a:rPr lang="en-GB" sz="3600" b="1" dirty="0" smtClean="0">
                <a:solidFill>
                  <a:srgbClr val="ED6925"/>
                </a:solidFill>
                <a:latin typeface="Calibri-Bold"/>
              </a:rPr>
              <a:t> H _ _ _ _  to  S_ _ _   Y_ _ _   </a:t>
            </a:r>
            <a:r>
              <a:rPr lang="en-GB" sz="3600" b="1" dirty="0">
                <a:solidFill>
                  <a:srgbClr val="ED6925"/>
                </a:solidFill>
                <a:latin typeface="Calibri-Bold"/>
              </a:rPr>
              <a:t>L</a:t>
            </a:r>
            <a:r>
              <a:rPr lang="en-GB" sz="3600" b="1" dirty="0" smtClean="0">
                <a:solidFill>
                  <a:srgbClr val="ED6925"/>
                </a:solidFill>
                <a:latin typeface="Calibri-Bold"/>
              </a:rPr>
              <a:t>_ _ _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xmlns="" val="20739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en-GB" b="1" dirty="0" smtClean="0"/>
              <a:t>A Class Act?</a:t>
            </a:r>
            <a:endParaRPr lang="en-GB" b="1" dirty="0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131" y="1556792"/>
            <a:ext cx="8895365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04386" y="5445224"/>
            <a:ext cx="86601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ED6925"/>
                </a:solidFill>
                <a:latin typeface="Calibri-Bold"/>
              </a:rPr>
              <a:t>P</a:t>
            </a:r>
            <a:r>
              <a:rPr lang="en-GB" sz="4000" b="1" dirty="0" smtClean="0">
                <a:solidFill>
                  <a:srgbClr val="ED6925"/>
                </a:solidFill>
                <a:latin typeface="Calibri-Bold"/>
              </a:rPr>
              <a:t> _ _ _  O’_ _ _ _ _’_ </a:t>
            </a:r>
          </a:p>
          <a:p>
            <a:r>
              <a:rPr lang="en-GB" sz="4000" b="1" dirty="0" smtClean="0">
                <a:solidFill>
                  <a:srgbClr val="ED6925"/>
                </a:solidFill>
                <a:latin typeface="Calibri-Bold"/>
              </a:rPr>
              <a:t>		W_ _ _ _ _ _   B_ _ _ _ _ _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xmlns="" val="131562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280920" cy="552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32378" y="6033482"/>
            <a:ext cx="86601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ED6925"/>
                </a:solidFill>
                <a:latin typeface="Calibri-Bold"/>
              </a:rPr>
              <a:t>The   W _ _ _ _ _ of    </a:t>
            </a:r>
            <a:r>
              <a:rPr lang="en-GB" sz="4000" b="1" dirty="0">
                <a:solidFill>
                  <a:srgbClr val="ED6925"/>
                </a:solidFill>
                <a:latin typeface="Calibri-Bold"/>
              </a:rPr>
              <a:t>D</a:t>
            </a:r>
            <a:r>
              <a:rPr lang="en-GB" sz="4000" b="1" dirty="0" smtClean="0">
                <a:solidFill>
                  <a:srgbClr val="ED6925"/>
                </a:solidFill>
                <a:latin typeface="Calibri-Bold"/>
              </a:rPr>
              <a:t>_ _ _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xmlns="" val="257707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40960" cy="51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0" y="603348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ED6925"/>
                </a:solidFill>
                <a:latin typeface="Calibri-Bold"/>
              </a:rPr>
              <a:t>P _ _ _ _ _ _ _ _ _ O _ _   P _ _ _ _ _ _ 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xmlns="" val="25498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Users\james.austin.MATRIX\Desktop\OU_Wales_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6343" y="44624"/>
            <a:ext cx="2182161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19672" y="2780928"/>
            <a:ext cx="7200799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i="1" u="sng" dirty="0" smtClean="0"/>
              <a:t>@KevinPascoe</a:t>
            </a:r>
          </a:p>
          <a:p>
            <a:r>
              <a:rPr lang="en-GB" sz="4000" b="1" i="1" u="sng" dirty="0" smtClean="0"/>
              <a:t>@FutureLearn</a:t>
            </a:r>
          </a:p>
          <a:p>
            <a:r>
              <a:rPr lang="en-GB" sz="4000" b="1" i="1" u="sng" dirty="0" smtClean="0"/>
              <a:t>@OUFreeLearning</a:t>
            </a:r>
          </a:p>
          <a:p>
            <a:r>
              <a:rPr lang="en-GB" sz="4000" b="1" i="1" u="sng" dirty="0" smtClean="0"/>
              <a:t>@OUCymru</a:t>
            </a:r>
          </a:p>
          <a:p>
            <a:endParaRPr lang="en-GB" sz="4000" b="1" i="1" u="sng" dirty="0"/>
          </a:p>
          <a:p>
            <a:r>
              <a:rPr lang="en-GB" sz="4800" b="1" i="1" u="sng" dirty="0" smtClean="0">
                <a:hlinkClick r:id="rId4"/>
              </a:rPr>
              <a:t>www.open.ac.uk/study</a:t>
            </a:r>
            <a:r>
              <a:rPr lang="en-GB" sz="4800" b="1" i="1" u="sng" dirty="0" smtClean="0"/>
              <a:t> 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26943"/>
            <a:ext cx="1778279" cy="123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Twitter-bird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26081"/>
            <a:ext cx="1492039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1270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140" y="1200319"/>
            <a:ext cx="3406812" cy="273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4866" y="4077072"/>
            <a:ext cx="4595366" cy="14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96752"/>
            <a:ext cx="4323831" cy="270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6411" y="5661248"/>
            <a:ext cx="434181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0648"/>
            <a:ext cx="386479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188639"/>
            <a:ext cx="2680949" cy="101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5400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-315416"/>
            <a:ext cx="4904909" cy="4624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851" y="4581128"/>
            <a:ext cx="4019554" cy="226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2630"/>
            <a:ext cx="3024336" cy="403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7984" y="4581128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…. plus </a:t>
            </a:r>
            <a:r>
              <a:rPr lang="en-GB" sz="3600" b="1" dirty="0" smtClean="0"/>
              <a:t>free</a:t>
            </a:r>
            <a:r>
              <a:rPr lang="en-GB" sz="3600" dirty="0" smtClean="0"/>
              <a:t> </a:t>
            </a:r>
            <a:r>
              <a:rPr lang="en-GB" sz="3600" dirty="0"/>
              <a:t>i</a:t>
            </a:r>
            <a:r>
              <a:rPr lang="en-GB" sz="3600" dirty="0" smtClean="0"/>
              <a:t>books on eBooks, apps and educational BBC – OU productions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xmlns="" val="123162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Users\james.austin.MATRIX\Desktop\OU_Wales_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7380" y="100062"/>
            <a:ext cx="2109116" cy="160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504" y="2852936"/>
            <a:ext cx="89289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spc="-50" dirty="0" smtClean="0">
                <a:solidFill>
                  <a:srgbClr val="006A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2014 - an amazing year–</a:t>
            </a:r>
          </a:p>
          <a:p>
            <a:r>
              <a:rPr lang="en-GB" sz="3600" b="1" spc="-50" dirty="0" smtClean="0">
                <a:solidFill>
                  <a:srgbClr val="006A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OUiW number 1 for student satisfaction for the 10th year  in a row</a:t>
            </a:r>
          </a:p>
          <a:p>
            <a:r>
              <a:rPr lang="en-GB" sz="3600" b="1" spc="-50" dirty="0" smtClean="0">
                <a:solidFill>
                  <a:srgbClr val="006A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Students numbers up by over 10%</a:t>
            </a:r>
          </a:p>
          <a:p>
            <a:r>
              <a:rPr lang="en-GB" sz="3600" b="1" spc="-50" dirty="0" smtClean="0">
                <a:solidFill>
                  <a:srgbClr val="006A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New part-time Access courses launch</a:t>
            </a:r>
          </a:p>
          <a:p>
            <a:r>
              <a:rPr lang="en-GB" sz="3600" b="1" spc="-50" dirty="0" smtClean="0">
                <a:solidFill>
                  <a:srgbClr val="006A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OpenLearn </a:t>
            </a:r>
            <a:r>
              <a:rPr lang="en-GB" sz="3600" b="1" spc="-50" dirty="0">
                <a:solidFill>
                  <a:srgbClr val="006A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3600" b="1" spc="-50" dirty="0" smtClean="0">
                <a:solidFill>
                  <a:srgbClr val="006A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ymru launched</a:t>
            </a:r>
          </a:p>
        </p:txBody>
      </p:sp>
      <p:pic>
        <p:nvPicPr>
          <p:cNvPr id="6" name="Picture 7" descr="Wales TUC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1644811" cy="114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997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260648"/>
            <a:ext cx="4625616" cy="319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3596" y="3456528"/>
            <a:ext cx="4587365" cy="335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5879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OpenLearn homep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38" y="-68794313"/>
            <a:ext cx="2162175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4138" y="188640"/>
            <a:ext cx="88083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b="1" u="sng" dirty="0">
                <a:solidFill>
                  <a:schemeClr val="folHlink"/>
                </a:solidFill>
                <a:latin typeface="+mj-lt"/>
                <a:ea typeface="+mj-ea"/>
                <a:cs typeface="+mj-cs"/>
              </a:rPr>
              <a:t>U</a:t>
            </a:r>
            <a:r>
              <a:rPr lang="en-US" sz="5400" b="1" u="sng" dirty="0" smtClean="0">
                <a:solidFill>
                  <a:schemeClr val="folHlink"/>
                </a:solidFill>
                <a:latin typeface="+mj-lt"/>
                <a:ea typeface="+mj-ea"/>
                <a:cs typeface="+mj-cs"/>
              </a:rPr>
              <a:t>nion partners increase</a:t>
            </a:r>
            <a:endParaRPr lang="en-US" sz="5400" b="1" u="sng" dirty="0">
              <a:solidFill>
                <a:schemeClr val="folHlink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362" name="Picture 2" descr="PCS Wales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9" y="2796249"/>
            <a:ext cx="1728192" cy="214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7151" y="5199611"/>
            <a:ext cx="1452841" cy="145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Computer Wednesday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24744"/>
            <a:ext cx="1942934" cy="155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2138809" cy="148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UNISON Cardiff County Branch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7440" y="1226905"/>
            <a:ext cx="2808312" cy="157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3063" y="5522637"/>
            <a:ext cx="3117329" cy="100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474" y="2724462"/>
            <a:ext cx="1593555" cy="212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UCATT logo.pn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7481" y="3070689"/>
            <a:ext cx="1362951" cy="230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USDAW 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976" y="5439699"/>
            <a:ext cx="2553586" cy="101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encrypted-tbn0.gstatic.com/images?q=tbn:ANd9GcTqiHuWm6H_wrHvHYDh4MAndZIc9C9PFXUTrnL-Q2Lpc_bCuzlMVTm6mj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7440" y="2996952"/>
            <a:ext cx="85725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6121" y="4500513"/>
            <a:ext cx="1895475" cy="704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86207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OpenLearn homep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38" y="-68794313"/>
            <a:ext cx="2162175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9512" y="188640"/>
            <a:ext cx="859472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chemeClr val="folHlink"/>
                </a:solidFill>
                <a:latin typeface="+mj-lt"/>
                <a:ea typeface="+mj-ea"/>
                <a:cs typeface="+mj-cs"/>
              </a:rPr>
              <a:t>Preparing for OU study – </a:t>
            </a:r>
          </a:p>
          <a:p>
            <a:pPr algn="r">
              <a:defRPr/>
            </a:pPr>
            <a:r>
              <a:rPr lang="en-US" sz="4800" b="1" dirty="0" smtClean="0">
                <a:solidFill>
                  <a:schemeClr val="folHlink"/>
                </a:solidFill>
                <a:latin typeface="+mj-lt"/>
                <a:ea typeface="+mj-ea"/>
                <a:cs typeface="+mj-cs"/>
              </a:rPr>
              <a:t>Access Modules</a:t>
            </a:r>
            <a:endParaRPr lang="en-US" sz="4800" b="1" dirty="0">
              <a:solidFill>
                <a:schemeClr val="folHlink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362" name="Picture 2" descr="PCS Wales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8050" y="1939652"/>
            <a:ext cx="1838185" cy="228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7068" y="2083668"/>
            <a:ext cx="1849388" cy="18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607" y="1027740"/>
            <a:ext cx="2232145" cy="283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198" y="4047125"/>
            <a:ext cx="8756290" cy="269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Computer Wednesday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2758" y="2460104"/>
            <a:ext cx="2381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5708"/>
            <a:ext cx="1346231" cy="93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872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5662989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 smtClean="0"/>
              <a:t>A whole new way of learning – and its free!</a:t>
            </a:r>
            <a:endParaRPr lang="en-GB" sz="3200" b="1" i="1" dirty="0"/>
          </a:p>
        </p:txBody>
      </p:sp>
    </p:spTree>
    <p:extLst>
      <p:ext uri="{BB962C8B-B14F-4D97-AF65-F5344CB8AC3E}">
        <p14:creationId xmlns:p14="http://schemas.microsoft.com/office/powerpoint/2010/main" xmlns="" val="61753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U_Update 2014">
  <a:themeElements>
    <a:clrScheme name="OU Real World">
      <a:dk1>
        <a:srgbClr val="3B3B3A"/>
      </a:dk1>
      <a:lt1>
        <a:sysClr val="window" lastClr="FFFFFF"/>
      </a:lt1>
      <a:dk2>
        <a:srgbClr val="006BAC"/>
      </a:dk2>
      <a:lt2>
        <a:srgbClr val="CBE9F2"/>
      </a:lt2>
      <a:accent1>
        <a:srgbClr val="006BAC"/>
      </a:accent1>
      <a:accent2>
        <a:srgbClr val="EEA52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9715</TotalTime>
  <Words>411</Words>
  <Application>Microsoft Office PowerPoint</Application>
  <PresentationFormat>On-screen Show (4:3)</PresentationFormat>
  <Paragraphs>71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OU_Update 2014</vt:lpstr>
      <vt:lpstr>Valued Partners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On BBC1 over the last few weeks</vt:lpstr>
      <vt:lpstr>Paxman presented this in early 2014</vt:lpstr>
      <vt:lpstr>Lifesavers get there just in time?</vt:lpstr>
      <vt:lpstr>A Class Act?</vt:lpstr>
      <vt:lpstr>Slide 24</vt:lpstr>
      <vt:lpstr>Slide 25</vt:lpstr>
      <vt:lpstr>Slide 26</vt:lpstr>
    </vt:vector>
  </TitlesOfParts>
  <Company>The Open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Kevin.Pascoe</dc:creator>
  <cp:lastModifiedBy>ImmsL</cp:lastModifiedBy>
  <cp:revision>78</cp:revision>
  <dcterms:created xsi:type="dcterms:W3CDTF">2014-10-19T15:08:08Z</dcterms:created>
  <dcterms:modified xsi:type="dcterms:W3CDTF">2014-11-18T11:47:10Z</dcterms:modified>
</cp:coreProperties>
</file>