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drawings/drawing1.xml" ContentType="application/vnd.openxmlformats-officedocument.drawingml.chartshapes+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4.xml" ContentType="application/vnd.openxmlformats-officedocument.presentationml.notesSlide+xml"/>
  <Override PartName="/ppt/charts/chart2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24.xml" ContentType="application/vnd.openxmlformats-officedocument.drawingml.chart+xml"/>
  <Override PartName="/ppt/drawings/drawing2.xml" ContentType="application/vnd.openxmlformats-officedocument.drawingml.chartshape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25.xml" ContentType="application/vnd.openxmlformats-officedocument.drawingml.chart+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 id="2147483723" r:id="rId4"/>
  </p:sldMasterIdLst>
  <p:notesMasterIdLst>
    <p:notesMasterId r:id="rId152"/>
  </p:notesMasterIdLst>
  <p:handoutMasterIdLst>
    <p:handoutMasterId r:id="rId153"/>
  </p:handoutMasterIdLst>
  <p:sldIdLst>
    <p:sldId id="256" r:id="rId5"/>
    <p:sldId id="472" r:id="rId6"/>
    <p:sldId id="273" r:id="rId7"/>
    <p:sldId id="264" r:id="rId8"/>
    <p:sldId id="338" r:id="rId9"/>
    <p:sldId id="339" r:id="rId10"/>
    <p:sldId id="340" r:id="rId11"/>
    <p:sldId id="341" r:id="rId12"/>
    <p:sldId id="342" r:id="rId13"/>
    <p:sldId id="343" r:id="rId14"/>
    <p:sldId id="344" r:id="rId15"/>
    <p:sldId id="345" r:id="rId16"/>
    <p:sldId id="346" r:id="rId17"/>
    <p:sldId id="347" r:id="rId18"/>
    <p:sldId id="348" r:id="rId19"/>
    <p:sldId id="350" r:id="rId20"/>
    <p:sldId id="349" r:id="rId21"/>
    <p:sldId id="351" r:id="rId22"/>
    <p:sldId id="269" r:id="rId23"/>
    <p:sldId id="459" r:id="rId24"/>
    <p:sldId id="460" r:id="rId25"/>
    <p:sldId id="461" r:id="rId26"/>
    <p:sldId id="462" r:id="rId27"/>
    <p:sldId id="463" r:id="rId28"/>
    <p:sldId id="464" r:id="rId29"/>
    <p:sldId id="465" r:id="rId30"/>
    <p:sldId id="466" r:id="rId31"/>
    <p:sldId id="467" r:id="rId32"/>
    <p:sldId id="468" r:id="rId33"/>
    <p:sldId id="469" r:id="rId34"/>
    <p:sldId id="470" r:id="rId35"/>
    <p:sldId id="265" r:id="rId36"/>
    <p:sldId id="473" r:id="rId37"/>
    <p:sldId id="474" r:id="rId38"/>
    <p:sldId id="475" r:id="rId39"/>
    <p:sldId id="476" r:id="rId40"/>
    <p:sldId id="477" r:id="rId41"/>
    <p:sldId id="478" r:id="rId42"/>
    <p:sldId id="479" r:id="rId43"/>
    <p:sldId id="480" r:id="rId44"/>
    <p:sldId id="481" r:id="rId45"/>
    <p:sldId id="482" r:id="rId46"/>
    <p:sldId id="483" r:id="rId47"/>
    <p:sldId id="484" r:id="rId48"/>
    <p:sldId id="485" r:id="rId49"/>
    <p:sldId id="486" r:id="rId50"/>
    <p:sldId id="487" r:id="rId51"/>
    <p:sldId id="488" r:id="rId52"/>
    <p:sldId id="489" r:id="rId53"/>
    <p:sldId id="490" r:id="rId54"/>
    <p:sldId id="491" r:id="rId55"/>
    <p:sldId id="492" r:id="rId56"/>
    <p:sldId id="493" r:id="rId57"/>
    <p:sldId id="494" r:id="rId58"/>
    <p:sldId id="495" r:id="rId59"/>
    <p:sldId id="496" r:id="rId60"/>
    <p:sldId id="497" r:id="rId61"/>
    <p:sldId id="498" r:id="rId62"/>
    <p:sldId id="499" r:id="rId63"/>
    <p:sldId id="500" r:id="rId64"/>
    <p:sldId id="501" r:id="rId65"/>
    <p:sldId id="502" r:id="rId66"/>
    <p:sldId id="503" r:id="rId67"/>
    <p:sldId id="504" r:id="rId68"/>
    <p:sldId id="505" r:id="rId69"/>
    <p:sldId id="506" r:id="rId70"/>
    <p:sldId id="507" r:id="rId71"/>
    <p:sldId id="266" r:id="rId72"/>
    <p:sldId id="393" r:id="rId73"/>
    <p:sldId id="394" r:id="rId74"/>
    <p:sldId id="395" r:id="rId75"/>
    <p:sldId id="396" r:id="rId76"/>
    <p:sldId id="397" r:id="rId77"/>
    <p:sldId id="398" r:id="rId78"/>
    <p:sldId id="399" r:id="rId79"/>
    <p:sldId id="267" r:id="rId80"/>
    <p:sldId id="352" r:id="rId81"/>
    <p:sldId id="353" r:id="rId82"/>
    <p:sldId id="354" r:id="rId83"/>
    <p:sldId id="355" r:id="rId84"/>
    <p:sldId id="356" r:id="rId85"/>
    <p:sldId id="357" r:id="rId86"/>
    <p:sldId id="358" r:id="rId87"/>
    <p:sldId id="359" r:id="rId88"/>
    <p:sldId id="360" r:id="rId89"/>
    <p:sldId id="361" r:id="rId90"/>
    <p:sldId id="362" r:id="rId91"/>
    <p:sldId id="363" r:id="rId92"/>
    <p:sldId id="364" r:id="rId93"/>
    <p:sldId id="365" r:id="rId94"/>
    <p:sldId id="366" r:id="rId95"/>
    <p:sldId id="367" r:id="rId96"/>
    <p:sldId id="368" r:id="rId97"/>
    <p:sldId id="369" r:id="rId98"/>
    <p:sldId id="370" r:id="rId99"/>
    <p:sldId id="268" r:id="rId100"/>
    <p:sldId id="371" r:id="rId101"/>
    <p:sldId id="372" r:id="rId102"/>
    <p:sldId id="373" r:id="rId103"/>
    <p:sldId id="374" r:id="rId104"/>
    <p:sldId id="375" r:id="rId105"/>
    <p:sldId id="376" r:id="rId106"/>
    <p:sldId id="377" r:id="rId107"/>
    <p:sldId id="378" r:id="rId108"/>
    <p:sldId id="379" r:id="rId109"/>
    <p:sldId id="380" r:id="rId110"/>
    <p:sldId id="381" r:id="rId111"/>
    <p:sldId id="382" r:id="rId112"/>
    <p:sldId id="383" r:id="rId113"/>
    <p:sldId id="384" r:id="rId114"/>
    <p:sldId id="385" r:id="rId115"/>
    <p:sldId id="386" r:id="rId116"/>
    <p:sldId id="387" r:id="rId117"/>
    <p:sldId id="388" r:id="rId118"/>
    <p:sldId id="389" r:id="rId119"/>
    <p:sldId id="390" r:id="rId120"/>
    <p:sldId id="391" r:id="rId121"/>
    <p:sldId id="392" r:id="rId122"/>
    <p:sldId id="271" r:id="rId123"/>
    <p:sldId id="274" r:id="rId124"/>
    <p:sldId id="275" r:id="rId125"/>
    <p:sldId id="276" r:id="rId126"/>
    <p:sldId id="277" r:id="rId127"/>
    <p:sldId id="278" r:id="rId128"/>
    <p:sldId id="279" r:id="rId129"/>
    <p:sldId id="280" r:id="rId130"/>
    <p:sldId id="281" r:id="rId131"/>
    <p:sldId id="282" r:id="rId132"/>
    <p:sldId id="283" r:id="rId133"/>
    <p:sldId id="284" r:id="rId134"/>
    <p:sldId id="285" r:id="rId135"/>
    <p:sldId id="286" r:id="rId136"/>
    <p:sldId id="287" r:id="rId137"/>
    <p:sldId id="288" r:id="rId138"/>
    <p:sldId id="289" r:id="rId139"/>
    <p:sldId id="290" r:id="rId140"/>
    <p:sldId id="291" r:id="rId141"/>
    <p:sldId id="292" r:id="rId142"/>
    <p:sldId id="293" r:id="rId143"/>
    <p:sldId id="294" r:id="rId144"/>
    <p:sldId id="295" r:id="rId145"/>
    <p:sldId id="296" r:id="rId146"/>
    <p:sldId id="297" r:id="rId147"/>
    <p:sldId id="298" r:id="rId148"/>
    <p:sldId id="299" r:id="rId149"/>
    <p:sldId id="272" r:id="rId150"/>
    <p:sldId id="471" r:id="rId151"/>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050B01D-2DB9-4E84-B0BC-BC7ECF182975}">
          <p14:sldIdLst>
            <p14:sldId id="256"/>
            <p14:sldId id="472"/>
            <p14:sldId id="273"/>
            <p14:sldId id="264"/>
            <p14:sldId id="338"/>
            <p14:sldId id="339"/>
            <p14:sldId id="340"/>
            <p14:sldId id="341"/>
            <p14:sldId id="342"/>
            <p14:sldId id="343"/>
            <p14:sldId id="344"/>
            <p14:sldId id="345"/>
            <p14:sldId id="346"/>
            <p14:sldId id="347"/>
            <p14:sldId id="348"/>
            <p14:sldId id="350"/>
            <p14:sldId id="349"/>
            <p14:sldId id="351"/>
            <p14:sldId id="269"/>
            <p14:sldId id="459"/>
            <p14:sldId id="460"/>
            <p14:sldId id="461"/>
            <p14:sldId id="462"/>
            <p14:sldId id="463"/>
            <p14:sldId id="464"/>
            <p14:sldId id="465"/>
            <p14:sldId id="466"/>
            <p14:sldId id="467"/>
            <p14:sldId id="468"/>
            <p14:sldId id="469"/>
            <p14:sldId id="470"/>
            <p14:sldId id="265"/>
            <p14:sldId id="473"/>
            <p14:sldId id="474"/>
            <p14:sldId id="475"/>
            <p14:sldId id="476"/>
            <p14:sldId id="477"/>
            <p14:sldId id="478"/>
            <p14:sldId id="479"/>
            <p14:sldId id="480"/>
            <p14:sldId id="481"/>
            <p14:sldId id="482"/>
            <p14:sldId id="483"/>
            <p14:sldId id="484"/>
            <p14:sldId id="485"/>
            <p14:sldId id="486"/>
            <p14:sldId id="487"/>
            <p14:sldId id="488"/>
            <p14:sldId id="489"/>
            <p14:sldId id="490"/>
            <p14:sldId id="491"/>
            <p14:sldId id="492"/>
            <p14:sldId id="493"/>
            <p14:sldId id="494"/>
            <p14:sldId id="495"/>
            <p14:sldId id="496"/>
            <p14:sldId id="497"/>
            <p14:sldId id="498"/>
            <p14:sldId id="499"/>
            <p14:sldId id="500"/>
            <p14:sldId id="501"/>
            <p14:sldId id="502"/>
            <p14:sldId id="503"/>
            <p14:sldId id="504"/>
            <p14:sldId id="505"/>
            <p14:sldId id="506"/>
            <p14:sldId id="507"/>
            <p14:sldId id="266"/>
            <p14:sldId id="393"/>
            <p14:sldId id="394"/>
            <p14:sldId id="395"/>
            <p14:sldId id="396"/>
            <p14:sldId id="397"/>
            <p14:sldId id="398"/>
            <p14:sldId id="399"/>
            <p14:sldId id="267"/>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268"/>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271"/>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272"/>
            <p14:sldId id="47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610" autoAdjust="0"/>
  </p:normalViewPr>
  <p:slideViewPr>
    <p:cSldViewPr snapToGrid="0">
      <p:cViewPr varScale="1">
        <p:scale>
          <a:sx n="70" d="100"/>
          <a:sy n="70" d="100"/>
        </p:scale>
        <p:origin x="1338" y="5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handoutMaster" Target="handoutMasters/handout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presProps" Target="pres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tucchs12srv\data\Esad\Geoff\economics\budgets\tables_bud16.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tucchs12srv\data\Esad\Geoff\economics\update\feb16_charts.xlsx" TargetMode="External"/></Relationships>
</file>

<file path=ppt/charts/_rels/chart12.xml.rels><?xml version="1.0" encoding="UTF-8" standalone="yes"?>
<Relationships xmlns="http://schemas.openxmlformats.org/package/2006/relationships"><Relationship Id="rId2" Type="http://schemas.openxmlformats.org/officeDocument/2006/relationships/oleObject" Target="file:///\\tucchs12srv\data\Esad\Geoff\economics\update\feb16_charts.xlsx" TargetMode="External"/><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1" Type="http://schemas.openxmlformats.org/officeDocument/2006/relationships/oleObject" Target="file:///\\tucchs12srv\data\Esad\Geoff\economics\budgets\tables_bud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tucchs12srv\data\Esad\Geoff\economics\budgets\tables_bud16.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tucchs12srv\data\Esad\Geoff\economics\COL\realearnings_losteleven_feb201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tucchs12srv\data\Esad\Geoff\economics\budgets\tables_bud1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tucchs12srv\data\Esad\Geoff\economics\budgets\tables_bud16%20(Recovered).xlsx" TargetMode="Externa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9.xml.rels><?xml version="1.0" encoding="UTF-8" standalone="yes"?>
<Relationships xmlns="http://schemas.openxmlformats.org/package/2006/relationships"><Relationship Id="rId1" Type="http://schemas.openxmlformats.org/officeDocument/2006/relationships/oleObject" Target="file:///\\tucchs12srv\data\Esad\Geoff\economics\blogsd\carney.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Ken\Documents\Incomes%20Data%20Research\E-bulletin%20copy\March%202016%20Pay%20Climate\Average%20weekly%20earnings%20charts%20for%20March%202016.xlsx" TargetMode="External"/><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Ken\AppData\Local\Microsoft\Windows\INetCache\Content.Outlook\G3CY0PFK\Copy%20of%20AH%20slides%20data%20LJW%20edit.xlsx" TargetMode="External"/><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Ken\AppData\Local\Microsoft\Windows\INetCache\Content.Outlook\G3CY0PFK\Copy%20of%20AH%20slides%20data%20LJW%20edit.xlsx" TargetMode="External"/><Relationship Id="rId2" Type="http://schemas.microsoft.com/office/2011/relationships/chartColorStyle" Target="colors10.xml"/><Relationship Id="rId1" Type="http://schemas.microsoft.com/office/2011/relationships/chartStyle" Target="style10.xm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9.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oleObject" Target="file:///\\tucchs12srv\data\Esad\Geoff\economics\budgets\tables_bud16.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oleObject" Target="file:///\\tucchs12srv\data\Esad\Geoff\economics\blogsd\ftse_jan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smtClean="0"/>
              <a:t>Distribution</a:t>
            </a:r>
            <a:r>
              <a:rPr lang="en-GB" baseline="0" dirty="0" smtClean="0"/>
              <a:t> of pay awards in 2015</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Whole economy</c:v>
                </c:pt>
              </c:strCache>
            </c:strRef>
          </c:tx>
          <c:spPr>
            <a:solidFill>
              <a:schemeClr val="accent6"/>
            </a:solidFill>
            <a:ln>
              <a:noFill/>
            </a:ln>
            <a:effectLst/>
          </c:spPr>
          <c:invertIfNegative val="0"/>
          <c:cat>
            <c:strRef>
              <c:f>Sheet1!$A$2:$A$6</c:f>
              <c:strCache>
                <c:ptCount val="5"/>
                <c:pt idx="0">
                  <c:v>Pay freeze</c:v>
                </c:pt>
                <c:pt idx="1">
                  <c:v>0.1-1.99%</c:v>
                </c:pt>
                <c:pt idx="2">
                  <c:v>2-2.99%</c:v>
                </c:pt>
                <c:pt idx="3">
                  <c:v>3-3.99%</c:v>
                </c:pt>
                <c:pt idx="4">
                  <c:v>4%+</c:v>
                </c:pt>
              </c:strCache>
            </c:strRef>
          </c:cat>
          <c:val>
            <c:numRef>
              <c:f>Sheet1!$B$2:$B$6</c:f>
              <c:numCache>
                <c:formatCode>General</c:formatCode>
                <c:ptCount val="5"/>
                <c:pt idx="0">
                  <c:v>4</c:v>
                </c:pt>
                <c:pt idx="1">
                  <c:v>23</c:v>
                </c:pt>
                <c:pt idx="2">
                  <c:v>55</c:v>
                </c:pt>
                <c:pt idx="3">
                  <c:v>16</c:v>
                </c:pt>
                <c:pt idx="4">
                  <c:v>2</c:v>
                </c:pt>
              </c:numCache>
            </c:numRef>
          </c:val>
          <c:extLst xmlns:c16r2="http://schemas.microsoft.com/office/drawing/2015/06/chart">
            <c:ext xmlns:c16="http://schemas.microsoft.com/office/drawing/2014/chart" uri="{C3380CC4-5D6E-409C-BE32-E72D297353CC}">
              <c16:uniqueId val="{00000000-568E-46C7-93DC-6A0E3956173A}"/>
            </c:ext>
          </c:extLst>
        </c:ser>
        <c:ser>
          <c:idx val="1"/>
          <c:order val="1"/>
          <c:tx>
            <c:strRef>
              <c:f>Sheet1!$C$1</c:f>
              <c:strCache>
                <c:ptCount val="1"/>
                <c:pt idx="0">
                  <c:v>Private sector</c:v>
                </c:pt>
              </c:strCache>
            </c:strRef>
          </c:tx>
          <c:spPr>
            <a:solidFill>
              <a:srgbClr val="820000"/>
            </a:solidFill>
            <a:ln>
              <a:noFill/>
            </a:ln>
            <a:effectLst/>
          </c:spPr>
          <c:invertIfNegative val="0"/>
          <c:cat>
            <c:strRef>
              <c:f>Sheet1!$A$2:$A$6</c:f>
              <c:strCache>
                <c:ptCount val="5"/>
                <c:pt idx="0">
                  <c:v>Pay freeze</c:v>
                </c:pt>
                <c:pt idx="1">
                  <c:v>0.1-1.99%</c:v>
                </c:pt>
                <c:pt idx="2">
                  <c:v>2-2.99%</c:v>
                </c:pt>
                <c:pt idx="3">
                  <c:v>3-3.99%</c:v>
                </c:pt>
                <c:pt idx="4">
                  <c:v>4%+</c:v>
                </c:pt>
              </c:strCache>
            </c:strRef>
          </c:cat>
          <c:val>
            <c:numRef>
              <c:f>Sheet1!$C$2:$C$6</c:f>
              <c:numCache>
                <c:formatCode>General</c:formatCode>
                <c:ptCount val="5"/>
                <c:pt idx="0">
                  <c:v>4</c:v>
                </c:pt>
                <c:pt idx="1">
                  <c:v>18</c:v>
                </c:pt>
                <c:pt idx="2">
                  <c:v>58</c:v>
                </c:pt>
                <c:pt idx="3">
                  <c:v>18</c:v>
                </c:pt>
                <c:pt idx="4">
                  <c:v>2</c:v>
                </c:pt>
              </c:numCache>
            </c:numRef>
          </c:val>
          <c:extLst xmlns:c16r2="http://schemas.microsoft.com/office/drawing/2015/06/chart">
            <c:ext xmlns:c16="http://schemas.microsoft.com/office/drawing/2014/chart" uri="{C3380CC4-5D6E-409C-BE32-E72D297353CC}">
              <c16:uniqueId val="{00000001-568E-46C7-93DC-6A0E3956173A}"/>
            </c:ext>
          </c:extLst>
        </c:ser>
        <c:ser>
          <c:idx val="2"/>
          <c:order val="2"/>
          <c:tx>
            <c:strRef>
              <c:f>Sheet1!$D$1</c:f>
              <c:strCache>
                <c:ptCount val="1"/>
                <c:pt idx="0">
                  <c:v>Public sector</c:v>
                </c:pt>
              </c:strCache>
            </c:strRef>
          </c:tx>
          <c:spPr>
            <a:solidFill>
              <a:schemeClr val="accent3"/>
            </a:solidFill>
            <a:ln>
              <a:noFill/>
            </a:ln>
            <a:effectLst/>
          </c:spPr>
          <c:invertIfNegative val="0"/>
          <c:cat>
            <c:strRef>
              <c:f>Sheet1!$A$2:$A$6</c:f>
              <c:strCache>
                <c:ptCount val="5"/>
                <c:pt idx="0">
                  <c:v>Pay freeze</c:v>
                </c:pt>
                <c:pt idx="1">
                  <c:v>0.1-1.99%</c:v>
                </c:pt>
                <c:pt idx="2">
                  <c:v>2-2.99%</c:v>
                </c:pt>
                <c:pt idx="3">
                  <c:v>3-3.99%</c:v>
                </c:pt>
                <c:pt idx="4">
                  <c:v>4%+</c:v>
                </c:pt>
              </c:strCache>
            </c:strRef>
          </c:cat>
          <c:val>
            <c:numRef>
              <c:f>Sheet1!$D$2:$D$6</c:f>
              <c:numCache>
                <c:formatCode>General</c:formatCode>
                <c:ptCount val="5"/>
                <c:pt idx="0">
                  <c:v>9</c:v>
                </c:pt>
                <c:pt idx="1">
                  <c:v>79</c:v>
                </c:pt>
                <c:pt idx="2">
                  <c:v>9</c:v>
                </c:pt>
                <c:pt idx="3">
                  <c:v>0</c:v>
                </c:pt>
                <c:pt idx="4">
                  <c:v>2</c:v>
                </c:pt>
              </c:numCache>
            </c:numRef>
          </c:val>
          <c:extLst xmlns:c16r2="http://schemas.microsoft.com/office/drawing/2015/06/chart">
            <c:ext xmlns:c16="http://schemas.microsoft.com/office/drawing/2014/chart" uri="{C3380CC4-5D6E-409C-BE32-E72D297353CC}">
              <c16:uniqueId val="{00000002-568E-46C7-93DC-6A0E3956173A}"/>
            </c:ext>
          </c:extLst>
        </c:ser>
        <c:dLbls>
          <c:showLegendKey val="0"/>
          <c:showVal val="0"/>
          <c:showCatName val="0"/>
          <c:showSerName val="0"/>
          <c:showPercent val="0"/>
          <c:showBubbleSize val="0"/>
        </c:dLbls>
        <c:gapWidth val="219"/>
        <c:overlap val="-27"/>
        <c:axId val="206009232"/>
        <c:axId val="206009792"/>
      </c:barChart>
      <c:catAx>
        <c:axId val="20600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009792"/>
        <c:crosses val="autoZero"/>
        <c:auto val="1"/>
        <c:lblAlgn val="ctr"/>
        <c:lblOffset val="100"/>
        <c:noMultiLvlLbl val="0"/>
      </c:catAx>
      <c:valAx>
        <c:axId val="206009792"/>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smtClean="0"/>
                  <a:t>%</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009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Economic growth by calendar year, per cent </a:t>
            </a:r>
          </a:p>
        </c:rich>
      </c:tx>
      <c:layout>
        <c:manualLayout>
          <c:xMode val="edge"/>
          <c:yMode val="edge"/>
          <c:x val="1.074895110114913E-2"/>
          <c:y val="1.2513180303597342E-2"/>
        </c:manualLayout>
      </c:layout>
      <c:overlay val="0"/>
      <c:spPr>
        <a:noFill/>
        <a:ln>
          <a:noFill/>
        </a:ln>
        <a:effectLst/>
      </c:spPr>
    </c:title>
    <c:autoTitleDeleted val="0"/>
    <c:plotArea>
      <c:layout/>
      <c:lineChart>
        <c:grouping val="standard"/>
        <c:varyColors val="0"/>
        <c:ser>
          <c:idx val="0"/>
          <c:order val="0"/>
          <c:tx>
            <c:v>real</c:v>
          </c:tx>
          <c:spPr>
            <a:ln w="28575" cap="rnd">
              <a:solidFill>
                <a:srgbClr val="FFC000"/>
              </a:solidFill>
              <a:prstDash val="sysDash"/>
              <a:round/>
            </a:ln>
            <a:effectLst/>
          </c:spPr>
          <c:marker>
            <c:symbol val="none"/>
          </c:marker>
          <c:cat>
            <c:numRef>
              <c:f>Sheet6!$A$3:$A$69</c:f>
              <c:numCache>
                <c:formatCode>General</c:formatCode>
                <c:ptCount val="67"/>
                <c:pt idx="0">
                  <c:v>1949</c:v>
                </c:pt>
                <c:pt idx="1">
                  <c:v>1950</c:v>
                </c:pt>
                <c:pt idx="2">
                  <c:v>1951</c:v>
                </c:pt>
                <c:pt idx="3">
                  <c:v>1952</c:v>
                </c:pt>
                <c:pt idx="4">
                  <c:v>1953</c:v>
                </c:pt>
                <c:pt idx="5">
                  <c:v>1954</c:v>
                </c:pt>
                <c:pt idx="6">
                  <c:v>1955</c:v>
                </c:pt>
                <c:pt idx="7">
                  <c:v>1956</c:v>
                </c:pt>
                <c:pt idx="8">
                  <c:v>1957</c:v>
                </c:pt>
                <c:pt idx="9">
                  <c:v>1958</c:v>
                </c:pt>
                <c:pt idx="10">
                  <c:v>1959</c:v>
                </c:pt>
                <c:pt idx="11">
                  <c:v>1960</c:v>
                </c:pt>
                <c:pt idx="12">
                  <c:v>1961</c:v>
                </c:pt>
                <c:pt idx="13">
                  <c:v>1962</c:v>
                </c:pt>
                <c:pt idx="14">
                  <c:v>1963</c:v>
                </c:pt>
                <c:pt idx="15">
                  <c:v>1964</c:v>
                </c:pt>
                <c:pt idx="16">
                  <c:v>1965</c:v>
                </c:pt>
                <c:pt idx="17">
                  <c:v>1966</c:v>
                </c:pt>
                <c:pt idx="18">
                  <c:v>1967</c:v>
                </c:pt>
                <c:pt idx="19">
                  <c:v>1968</c:v>
                </c:pt>
                <c:pt idx="20">
                  <c:v>1969</c:v>
                </c:pt>
                <c:pt idx="21">
                  <c:v>1970</c:v>
                </c:pt>
                <c:pt idx="22">
                  <c:v>1971</c:v>
                </c:pt>
                <c:pt idx="23">
                  <c:v>1972</c:v>
                </c:pt>
                <c:pt idx="24">
                  <c:v>1973</c:v>
                </c:pt>
                <c:pt idx="25">
                  <c:v>1974</c:v>
                </c:pt>
                <c:pt idx="26">
                  <c:v>1975</c:v>
                </c:pt>
                <c:pt idx="27">
                  <c:v>1976</c:v>
                </c:pt>
                <c:pt idx="28">
                  <c:v>1977</c:v>
                </c:pt>
                <c:pt idx="29">
                  <c:v>1978</c:v>
                </c:pt>
                <c:pt idx="30">
                  <c:v>1979</c:v>
                </c:pt>
                <c:pt idx="31">
                  <c:v>1980</c:v>
                </c:pt>
                <c:pt idx="32">
                  <c:v>1981</c:v>
                </c:pt>
                <c:pt idx="33">
                  <c:v>1982</c:v>
                </c:pt>
                <c:pt idx="34">
                  <c:v>1983</c:v>
                </c:pt>
                <c:pt idx="35">
                  <c:v>1984</c:v>
                </c:pt>
                <c:pt idx="36">
                  <c:v>1985</c:v>
                </c:pt>
                <c:pt idx="37">
                  <c:v>1986</c:v>
                </c:pt>
                <c:pt idx="38">
                  <c:v>1987</c:v>
                </c:pt>
                <c:pt idx="39">
                  <c:v>1988</c:v>
                </c:pt>
                <c:pt idx="40">
                  <c:v>1989</c:v>
                </c:pt>
                <c:pt idx="41">
                  <c:v>1990</c:v>
                </c:pt>
                <c:pt idx="42">
                  <c:v>1991</c:v>
                </c:pt>
                <c:pt idx="43">
                  <c:v>1992</c:v>
                </c:pt>
                <c:pt idx="44">
                  <c:v>1993</c:v>
                </c:pt>
                <c:pt idx="45">
                  <c:v>1994</c:v>
                </c:pt>
                <c:pt idx="46">
                  <c:v>1995</c:v>
                </c:pt>
                <c:pt idx="47">
                  <c:v>1996</c:v>
                </c:pt>
                <c:pt idx="48">
                  <c:v>1997</c:v>
                </c:pt>
                <c:pt idx="49">
                  <c:v>1998</c:v>
                </c:pt>
                <c:pt idx="50">
                  <c:v>1999</c:v>
                </c:pt>
                <c:pt idx="51">
                  <c:v>2000</c:v>
                </c:pt>
                <c:pt idx="52">
                  <c:v>2001</c:v>
                </c:pt>
                <c:pt idx="53">
                  <c:v>2002</c:v>
                </c:pt>
                <c:pt idx="54">
                  <c:v>2003</c:v>
                </c:pt>
                <c:pt idx="55">
                  <c:v>2004</c:v>
                </c:pt>
                <c:pt idx="56">
                  <c:v>2005</c:v>
                </c:pt>
                <c:pt idx="57">
                  <c:v>2006</c:v>
                </c:pt>
                <c:pt idx="58">
                  <c:v>2007</c:v>
                </c:pt>
                <c:pt idx="59">
                  <c:v>2008</c:v>
                </c:pt>
                <c:pt idx="60">
                  <c:v>2009</c:v>
                </c:pt>
                <c:pt idx="61">
                  <c:v>2010</c:v>
                </c:pt>
                <c:pt idx="62">
                  <c:v>2011</c:v>
                </c:pt>
                <c:pt idx="63">
                  <c:v>2012</c:v>
                </c:pt>
                <c:pt idx="64">
                  <c:v>2013</c:v>
                </c:pt>
                <c:pt idx="65">
                  <c:v>2014</c:v>
                </c:pt>
                <c:pt idx="66">
                  <c:v>2015</c:v>
                </c:pt>
              </c:numCache>
            </c:numRef>
          </c:cat>
          <c:val>
            <c:numRef>
              <c:f>Sheet6!$E$3:$E$69</c:f>
              <c:numCache>
                <c:formatCode>General</c:formatCode>
                <c:ptCount val="67"/>
                <c:pt idx="0">
                  <c:v>3.3844435854486079</c:v>
                </c:pt>
                <c:pt idx="1">
                  <c:v>3.306587060897229</c:v>
                </c:pt>
                <c:pt idx="2">
                  <c:v>3.7631736931150641</c:v>
                </c:pt>
                <c:pt idx="3">
                  <c:v>1.6025445827958293</c:v>
                </c:pt>
                <c:pt idx="4">
                  <c:v>5.5224819972372643</c:v>
                </c:pt>
                <c:pt idx="5">
                  <c:v>4.3042014376600832</c:v>
                </c:pt>
                <c:pt idx="6">
                  <c:v>3.8285400256457223</c:v>
                </c:pt>
                <c:pt idx="7">
                  <c:v>1.6355452135268678</c:v>
                </c:pt>
                <c:pt idx="8">
                  <c:v>1.9219220628114044</c:v>
                </c:pt>
                <c:pt idx="9">
                  <c:v>1.2582712866957451</c:v>
                </c:pt>
                <c:pt idx="10">
                  <c:v>4.108402734843807</c:v>
                </c:pt>
                <c:pt idx="11">
                  <c:v>6.2884939097476718</c:v>
                </c:pt>
                <c:pt idx="12">
                  <c:v>2.6777314462954251</c:v>
                </c:pt>
                <c:pt idx="13">
                  <c:v>1.097494128426419</c:v>
                </c:pt>
                <c:pt idx="14">
                  <c:v>4.8829330842660141</c:v>
                </c:pt>
                <c:pt idx="15">
                  <c:v>5.5680077278936153</c:v>
                </c:pt>
                <c:pt idx="16">
                  <c:v>2.148371876898878</c:v>
                </c:pt>
                <c:pt idx="17">
                  <c:v>1.5639625516786424</c:v>
                </c:pt>
                <c:pt idx="18">
                  <c:v>2.7915590008613265</c:v>
                </c:pt>
                <c:pt idx="19">
                  <c:v>5.4943397491222612</c:v>
                </c:pt>
                <c:pt idx="20">
                  <c:v>1.9461786525600075</c:v>
                </c:pt>
                <c:pt idx="21">
                  <c:v>2.7109067365183108</c:v>
                </c:pt>
                <c:pt idx="22">
                  <c:v>3.481668482169141</c:v>
                </c:pt>
                <c:pt idx="23">
                  <c:v>4.2271733664473885</c:v>
                </c:pt>
                <c:pt idx="24">
                  <c:v>6.5399763686490786</c:v>
                </c:pt>
                <c:pt idx="25">
                  <c:v>-2.5209462724481</c:v>
                </c:pt>
                <c:pt idx="26">
                  <c:v>-1.5495990898255485</c:v>
                </c:pt>
                <c:pt idx="27">
                  <c:v>3.0282894401956924</c:v>
                </c:pt>
                <c:pt idx="28">
                  <c:v>2.5970401567117278</c:v>
                </c:pt>
                <c:pt idx="29">
                  <c:v>4.1299424733841761</c:v>
                </c:pt>
                <c:pt idx="30">
                  <c:v>3.6761691447769635</c:v>
                </c:pt>
                <c:pt idx="31">
                  <c:v>-2.1693004325580745</c:v>
                </c:pt>
                <c:pt idx="32">
                  <c:v>-0.84683729928896412</c:v>
                </c:pt>
                <c:pt idx="33">
                  <c:v>2.0753947836115998</c:v>
                </c:pt>
                <c:pt idx="34">
                  <c:v>4.2017881037406966</c:v>
                </c:pt>
                <c:pt idx="35">
                  <c:v>2.2603867370391413</c:v>
                </c:pt>
                <c:pt idx="36">
                  <c:v>4.1132485957046185</c:v>
                </c:pt>
                <c:pt idx="37">
                  <c:v>3.1683439972782281</c:v>
                </c:pt>
                <c:pt idx="38">
                  <c:v>5.5600884644147754</c:v>
                </c:pt>
                <c:pt idx="39">
                  <c:v>5.9200488558972779</c:v>
                </c:pt>
                <c:pt idx="40">
                  <c:v>2.5190975509275972</c:v>
                </c:pt>
                <c:pt idx="41">
                  <c:v>0.55358190228002968</c:v>
                </c:pt>
                <c:pt idx="42">
                  <c:v>-1.2570455000632279</c:v>
                </c:pt>
                <c:pt idx="43">
                  <c:v>0.44640812507653038</c:v>
                </c:pt>
                <c:pt idx="44">
                  <c:v>2.6349998929883185</c:v>
                </c:pt>
                <c:pt idx="45">
                  <c:v>4.0239681005579513</c:v>
                </c:pt>
                <c:pt idx="46">
                  <c:v>2.5217261705026175</c:v>
                </c:pt>
                <c:pt idx="47">
                  <c:v>2.6678126503678499</c:v>
                </c:pt>
                <c:pt idx="48">
                  <c:v>3.0989605543930736</c:v>
                </c:pt>
                <c:pt idx="49">
                  <c:v>3.3764681693181586</c:v>
                </c:pt>
                <c:pt idx="50">
                  <c:v>3.1127440316736141</c:v>
                </c:pt>
                <c:pt idx="51">
                  <c:v>3.7988446292287534</c:v>
                </c:pt>
                <c:pt idx="52">
                  <c:v>2.7579628792162652</c:v>
                </c:pt>
                <c:pt idx="53">
                  <c:v>2.4939866700103437</c:v>
                </c:pt>
                <c:pt idx="54">
                  <c:v>3.3366645760247025</c:v>
                </c:pt>
                <c:pt idx="55">
                  <c:v>2.488391419588325</c:v>
                </c:pt>
                <c:pt idx="56">
                  <c:v>2.9964252966392024</c:v>
                </c:pt>
                <c:pt idx="57">
                  <c:v>2.6617593631036129</c:v>
                </c:pt>
                <c:pt idx="58">
                  <c:v>2.5860997216891661</c:v>
                </c:pt>
                <c:pt idx="59">
                  <c:v>-0.46687676721136029</c:v>
                </c:pt>
                <c:pt idx="60">
                  <c:v>-4.1919448548225802</c:v>
                </c:pt>
                <c:pt idx="61">
                  <c:v>1.5401766475222018</c:v>
                </c:pt>
                <c:pt idx="62">
                  <c:v>1.9723985640412991</c:v>
                </c:pt>
                <c:pt idx="63">
                  <c:v>1.1790561231929786</c:v>
                </c:pt>
                <c:pt idx="64">
                  <c:v>2.1599038681538048</c:v>
                </c:pt>
                <c:pt idx="65">
                  <c:v>2.8528433205187014</c:v>
                </c:pt>
                <c:pt idx="66">
                  <c:v>2.2000000000000002</c:v>
                </c:pt>
              </c:numCache>
            </c:numRef>
          </c:val>
          <c:smooth val="0"/>
        </c:ser>
        <c:ser>
          <c:idx val="1"/>
          <c:order val="1"/>
          <c:tx>
            <c:v>deflator</c:v>
          </c:tx>
          <c:spPr>
            <a:ln w="28575" cap="rnd">
              <a:solidFill>
                <a:srgbClr val="00B050"/>
              </a:solidFill>
              <a:round/>
            </a:ln>
            <a:effectLst/>
          </c:spPr>
          <c:marker>
            <c:symbol val="none"/>
          </c:marker>
          <c:cat>
            <c:numRef>
              <c:f>Sheet6!$A$3:$A$69</c:f>
              <c:numCache>
                <c:formatCode>General</c:formatCode>
                <c:ptCount val="67"/>
                <c:pt idx="0">
                  <c:v>1949</c:v>
                </c:pt>
                <c:pt idx="1">
                  <c:v>1950</c:v>
                </c:pt>
                <c:pt idx="2">
                  <c:v>1951</c:v>
                </c:pt>
                <c:pt idx="3">
                  <c:v>1952</c:v>
                </c:pt>
                <c:pt idx="4">
                  <c:v>1953</c:v>
                </c:pt>
                <c:pt idx="5">
                  <c:v>1954</c:v>
                </c:pt>
                <c:pt idx="6">
                  <c:v>1955</c:v>
                </c:pt>
                <c:pt idx="7">
                  <c:v>1956</c:v>
                </c:pt>
                <c:pt idx="8">
                  <c:v>1957</c:v>
                </c:pt>
                <c:pt idx="9">
                  <c:v>1958</c:v>
                </c:pt>
                <c:pt idx="10">
                  <c:v>1959</c:v>
                </c:pt>
                <c:pt idx="11">
                  <c:v>1960</c:v>
                </c:pt>
                <c:pt idx="12">
                  <c:v>1961</c:v>
                </c:pt>
                <c:pt idx="13">
                  <c:v>1962</c:v>
                </c:pt>
                <c:pt idx="14">
                  <c:v>1963</c:v>
                </c:pt>
                <c:pt idx="15">
                  <c:v>1964</c:v>
                </c:pt>
                <c:pt idx="16">
                  <c:v>1965</c:v>
                </c:pt>
                <c:pt idx="17">
                  <c:v>1966</c:v>
                </c:pt>
                <c:pt idx="18">
                  <c:v>1967</c:v>
                </c:pt>
                <c:pt idx="19">
                  <c:v>1968</c:v>
                </c:pt>
                <c:pt idx="20">
                  <c:v>1969</c:v>
                </c:pt>
                <c:pt idx="21">
                  <c:v>1970</c:v>
                </c:pt>
                <c:pt idx="22">
                  <c:v>1971</c:v>
                </c:pt>
                <c:pt idx="23">
                  <c:v>1972</c:v>
                </c:pt>
                <c:pt idx="24">
                  <c:v>1973</c:v>
                </c:pt>
                <c:pt idx="25">
                  <c:v>1974</c:v>
                </c:pt>
                <c:pt idx="26">
                  <c:v>1975</c:v>
                </c:pt>
                <c:pt idx="27">
                  <c:v>1976</c:v>
                </c:pt>
                <c:pt idx="28">
                  <c:v>1977</c:v>
                </c:pt>
                <c:pt idx="29">
                  <c:v>1978</c:v>
                </c:pt>
                <c:pt idx="30">
                  <c:v>1979</c:v>
                </c:pt>
                <c:pt idx="31">
                  <c:v>1980</c:v>
                </c:pt>
                <c:pt idx="32">
                  <c:v>1981</c:v>
                </c:pt>
                <c:pt idx="33">
                  <c:v>1982</c:v>
                </c:pt>
                <c:pt idx="34">
                  <c:v>1983</c:v>
                </c:pt>
                <c:pt idx="35">
                  <c:v>1984</c:v>
                </c:pt>
                <c:pt idx="36">
                  <c:v>1985</c:v>
                </c:pt>
                <c:pt idx="37">
                  <c:v>1986</c:v>
                </c:pt>
                <c:pt idx="38">
                  <c:v>1987</c:v>
                </c:pt>
                <c:pt idx="39">
                  <c:v>1988</c:v>
                </c:pt>
                <c:pt idx="40">
                  <c:v>1989</c:v>
                </c:pt>
                <c:pt idx="41">
                  <c:v>1990</c:v>
                </c:pt>
                <c:pt idx="42">
                  <c:v>1991</c:v>
                </c:pt>
                <c:pt idx="43">
                  <c:v>1992</c:v>
                </c:pt>
                <c:pt idx="44">
                  <c:v>1993</c:v>
                </c:pt>
                <c:pt idx="45">
                  <c:v>1994</c:v>
                </c:pt>
                <c:pt idx="46">
                  <c:v>1995</c:v>
                </c:pt>
                <c:pt idx="47">
                  <c:v>1996</c:v>
                </c:pt>
                <c:pt idx="48">
                  <c:v>1997</c:v>
                </c:pt>
                <c:pt idx="49">
                  <c:v>1998</c:v>
                </c:pt>
                <c:pt idx="50">
                  <c:v>1999</c:v>
                </c:pt>
                <c:pt idx="51">
                  <c:v>2000</c:v>
                </c:pt>
                <c:pt idx="52">
                  <c:v>2001</c:v>
                </c:pt>
                <c:pt idx="53">
                  <c:v>2002</c:v>
                </c:pt>
                <c:pt idx="54">
                  <c:v>2003</c:v>
                </c:pt>
                <c:pt idx="55">
                  <c:v>2004</c:v>
                </c:pt>
                <c:pt idx="56">
                  <c:v>2005</c:v>
                </c:pt>
                <c:pt idx="57">
                  <c:v>2006</c:v>
                </c:pt>
                <c:pt idx="58">
                  <c:v>2007</c:v>
                </c:pt>
                <c:pt idx="59">
                  <c:v>2008</c:v>
                </c:pt>
                <c:pt idx="60">
                  <c:v>2009</c:v>
                </c:pt>
                <c:pt idx="61">
                  <c:v>2010</c:v>
                </c:pt>
                <c:pt idx="62">
                  <c:v>2011</c:v>
                </c:pt>
                <c:pt idx="63">
                  <c:v>2012</c:v>
                </c:pt>
                <c:pt idx="64">
                  <c:v>2013</c:v>
                </c:pt>
                <c:pt idx="65">
                  <c:v>2014</c:v>
                </c:pt>
                <c:pt idx="66">
                  <c:v>2015</c:v>
                </c:pt>
              </c:numCache>
            </c:numRef>
          </c:cat>
          <c:val>
            <c:numRef>
              <c:f>Sheet6!$F$3:$F$69</c:f>
              <c:numCache>
                <c:formatCode>General</c:formatCode>
                <c:ptCount val="67"/>
                <c:pt idx="0">
                  <c:v>2.7777777777777715</c:v>
                </c:pt>
                <c:pt idx="1">
                  <c:v>0</c:v>
                </c:pt>
                <c:pt idx="2">
                  <c:v>8.1081081081080981</c:v>
                </c:pt>
                <c:pt idx="3">
                  <c:v>7.5</c:v>
                </c:pt>
                <c:pt idx="4">
                  <c:v>0</c:v>
                </c:pt>
                <c:pt idx="5">
                  <c:v>2.3255813953488484</c:v>
                </c:pt>
                <c:pt idx="6">
                  <c:v>4.5454545454545183</c:v>
                </c:pt>
                <c:pt idx="7">
                  <c:v>6.5217391304348098</c:v>
                </c:pt>
                <c:pt idx="8">
                  <c:v>4.0816326530612059</c:v>
                </c:pt>
                <c:pt idx="9">
                  <c:v>3.9215686274509807</c:v>
                </c:pt>
                <c:pt idx="10">
                  <c:v>0</c:v>
                </c:pt>
                <c:pt idx="11">
                  <c:v>1.8867924528301927</c:v>
                </c:pt>
                <c:pt idx="12">
                  <c:v>3.7037037037036953</c:v>
                </c:pt>
                <c:pt idx="13">
                  <c:v>1.7857142857142918</c:v>
                </c:pt>
                <c:pt idx="14">
                  <c:v>1.7543859649122737</c:v>
                </c:pt>
                <c:pt idx="15">
                  <c:v>3.448275862068968</c:v>
                </c:pt>
                <c:pt idx="16">
                  <c:v>6.6666666666666714</c:v>
                </c:pt>
                <c:pt idx="17">
                  <c:v>4.6875</c:v>
                </c:pt>
                <c:pt idx="18">
                  <c:v>2.9850746268656678</c:v>
                </c:pt>
                <c:pt idx="19">
                  <c:v>2.8985507246376727</c:v>
                </c:pt>
                <c:pt idx="20">
                  <c:v>7.0422535211267672</c:v>
                </c:pt>
                <c:pt idx="21">
                  <c:v>9.2105263157894939</c:v>
                </c:pt>
                <c:pt idx="22">
                  <c:v>7.2289156626505928</c:v>
                </c:pt>
                <c:pt idx="23">
                  <c:v>7.8651685393258362</c:v>
                </c:pt>
                <c:pt idx="24">
                  <c:v>8.3333333333333428</c:v>
                </c:pt>
                <c:pt idx="25">
                  <c:v>14.42307692307692</c:v>
                </c:pt>
                <c:pt idx="26">
                  <c:v>26.05042016806722</c:v>
                </c:pt>
                <c:pt idx="27">
                  <c:v>15.333333333333329</c:v>
                </c:pt>
                <c:pt idx="28">
                  <c:v>13.294797687861276</c:v>
                </c:pt>
                <c:pt idx="29">
                  <c:v>11.73469387755101</c:v>
                </c:pt>
                <c:pt idx="30">
                  <c:v>14.155251141552512</c:v>
                </c:pt>
                <c:pt idx="31">
                  <c:v>20</c:v>
                </c:pt>
                <c:pt idx="32">
                  <c:v>11.333333333333329</c:v>
                </c:pt>
                <c:pt idx="33">
                  <c:v>7.4850299401197589</c:v>
                </c:pt>
                <c:pt idx="34">
                  <c:v>5.013927576601688</c:v>
                </c:pt>
                <c:pt idx="35">
                  <c:v>5.0397877984084829</c:v>
                </c:pt>
                <c:pt idx="36">
                  <c:v>5.8080808080808026</c:v>
                </c:pt>
                <c:pt idx="37">
                  <c:v>4.2959427207637333</c:v>
                </c:pt>
                <c:pt idx="38">
                  <c:v>5.2631578947368354</c:v>
                </c:pt>
                <c:pt idx="39">
                  <c:v>6.0869565217391255</c:v>
                </c:pt>
                <c:pt idx="40">
                  <c:v>7.9918032786885362</c:v>
                </c:pt>
                <c:pt idx="41">
                  <c:v>7.9696394686907013</c:v>
                </c:pt>
                <c:pt idx="42">
                  <c:v>6.6783831282952519</c:v>
                </c:pt>
                <c:pt idx="43">
                  <c:v>3.2948929159802276</c:v>
                </c:pt>
                <c:pt idx="44">
                  <c:v>2.5518341307815007</c:v>
                </c:pt>
                <c:pt idx="45">
                  <c:v>1.2441679626749504</c:v>
                </c:pt>
                <c:pt idx="46">
                  <c:v>2.4577572964669798</c:v>
                </c:pt>
                <c:pt idx="47">
                  <c:v>4.0479760119940096</c:v>
                </c:pt>
                <c:pt idx="48">
                  <c:v>2.3054755043227573</c:v>
                </c:pt>
                <c:pt idx="49">
                  <c:v>1.5492957746478737</c:v>
                </c:pt>
                <c:pt idx="50">
                  <c:v>1.1095700416088903</c:v>
                </c:pt>
                <c:pt idx="51">
                  <c:v>2.331961591220832</c:v>
                </c:pt>
                <c:pt idx="52">
                  <c:v>1.0723860589812517</c:v>
                </c:pt>
                <c:pt idx="53">
                  <c:v>2.5198938992042343</c:v>
                </c:pt>
                <c:pt idx="54">
                  <c:v>2.716688227684358</c:v>
                </c:pt>
                <c:pt idx="55">
                  <c:v>2.896725440806037</c:v>
                </c:pt>
                <c:pt idx="56">
                  <c:v>2.9375764993880011</c:v>
                </c:pt>
                <c:pt idx="57">
                  <c:v>2.9726516052318743</c:v>
                </c:pt>
                <c:pt idx="58">
                  <c:v>2.7713625866050933</c:v>
                </c:pt>
                <c:pt idx="59">
                  <c:v>2.921348314606746</c:v>
                </c:pt>
                <c:pt idx="60">
                  <c:v>2.0742358078602621</c:v>
                </c:pt>
                <c:pt idx="61">
                  <c:v>3.1016042780748734</c:v>
                </c:pt>
                <c:pt idx="62">
                  <c:v>2.0746887966804906</c:v>
                </c:pt>
                <c:pt idx="63">
                  <c:v>1.6260162601626007</c:v>
                </c:pt>
                <c:pt idx="64">
                  <c:v>2</c:v>
                </c:pt>
                <c:pt idx="65">
                  <c:v>1.8627450980392126</c:v>
                </c:pt>
                <c:pt idx="66">
                  <c:v>0.4</c:v>
                </c:pt>
              </c:numCache>
            </c:numRef>
          </c:val>
          <c:smooth val="0"/>
        </c:ser>
        <c:ser>
          <c:idx val="2"/>
          <c:order val="2"/>
          <c:tx>
            <c:v>nominal</c:v>
          </c:tx>
          <c:spPr>
            <a:ln w="28575" cap="rnd">
              <a:solidFill>
                <a:srgbClr val="C00000"/>
              </a:solidFill>
              <a:round/>
            </a:ln>
            <a:effectLst/>
          </c:spPr>
          <c:marker>
            <c:symbol val="none"/>
          </c:marker>
          <c:cat>
            <c:numRef>
              <c:f>Sheet6!$A$3:$A$69</c:f>
              <c:numCache>
                <c:formatCode>General</c:formatCode>
                <c:ptCount val="67"/>
                <c:pt idx="0">
                  <c:v>1949</c:v>
                </c:pt>
                <c:pt idx="1">
                  <c:v>1950</c:v>
                </c:pt>
                <c:pt idx="2">
                  <c:v>1951</c:v>
                </c:pt>
                <c:pt idx="3">
                  <c:v>1952</c:v>
                </c:pt>
                <c:pt idx="4">
                  <c:v>1953</c:v>
                </c:pt>
                <c:pt idx="5">
                  <c:v>1954</c:v>
                </c:pt>
                <c:pt idx="6">
                  <c:v>1955</c:v>
                </c:pt>
                <c:pt idx="7">
                  <c:v>1956</c:v>
                </c:pt>
                <c:pt idx="8">
                  <c:v>1957</c:v>
                </c:pt>
                <c:pt idx="9">
                  <c:v>1958</c:v>
                </c:pt>
                <c:pt idx="10">
                  <c:v>1959</c:v>
                </c:pt>
                <c:pt idx="11">
                  <c:v>1960</c:v>
                </c:pt>
                <c:pt idx="12">
                  <c:v>1961</c:v>
                </c:pt>
                <c:pt idx="13">
                  <c:v>1962</c:v>
                </c:pt>
                <c:pt idx="14">
                  <c:v>1963</c:v>
                </c:pt>
                <c:pt idx="15">
                  <c:v>1964</c:v>
                </c:pt>
                <c:pt idx="16">
                  <c:v>1965</c:v>
                </c:pt>
                <c:pt idx="17">
                  <c:v>1966</c:v>
                </c:pt>
                <c:pt idx="18">
                  <c:v>1967</c:v>
                </c:pt>
                <c:pt idx="19">
                  <c:v>1968</c:v>
                </c:pt>
                <c:pt idx="20">
                  <c:v>1969</c:v>
                </c:pt>
                <c:pt idx="21">
                  <c:v>1970</c:v>
                </c:pt>
                <c:pt idx="22">
                  <c:v>1971</c:v>
                </c:pt>
                <c:pt idx="23">
                  <c:v>1972</c:v>
                </c:pt>
                <c:pt idx="24">
                  <c:v>1973</c:v>
                </c:pt>
                <c:pt idx="25">
                  <c:v>1974</c:v>
                </c:pt>
                <c:pt idx="26">
                  <c:v>1975</c:v>
                </c:pt>
                <c:pt idx="27">
                  <c:v>1976</c:v>
                </c:pt>
                <c:pt idx="28">
                  <c:v>1977</c:v>
                </c:pt>
                <c:pt idx="29">
                  <c:v>1978</c:v>
                </c:pt>
                <c:pt idx="30">
                  <c:v>1979</c:v>
                </c:pt>
                <c:pt idx="31">
                  <c:v>1980</c:v>
                </c:pt>
                <c:pt idx="32">
                  <c:v>1981</c:v>
                </c:pt>
                <c:pt idx="33">
                  <c:v>1982</c:v>
                </c:pt>
                <c:pt idx="34">
                  <c:v>1983</c:v>
                </c:pt>
                <c:pt idx="35">
                  <c:v>1984</c:v>
                </c:pt>
                <c:pt idx="36">
                  <c:v>1985</c:v>
                </c:pt>
                <c:pt idx="37">
                  <c:v>1986</c:v>
                </c:pt>
                <c:pt idx="38">
                  <c:v>1987</c:v>
                </c:pt>
                <c:pt idx="39">
                  <c:v>1988</c:v>
                </c:pt>
                <c:pt idx="40">
                  <c:v>1989</c:v>
                </c:pt>
                <c:pt idx="41">
                  <c:v>1990</c:v>
                </c:pt>
                <c:pt idx="42">
                  <c:v>1991</c:v>
                </c:pt>
                <c:pt idx="43">
                  <c:v>1992</c:v>
                </c:pt>
                <c:pt idx="44">
                  <c:v>1993</c:v>
                </c:pt>
                <c:pt idx="45">
                  <c:v>1994</c:v>
                </c:pt>
                <c:pt idx="46">
                  <c:v>1995</c:v>
                </c:pt>
                <c:pt idx="47">
                  <c:v>1996</c:v>
                </c:pt>
                <c:pt idx="48">
                  <c:v>1997</c:v>
                </c:pt>
                <c:pt idx="49">
                  <c:v>1998</c:v>
                </c:pt>
                <c:pt idx="50">
                  <c:v>1999</c:v>
                </c:pt>
                <c:pt idx="51">
                  <c:v>2000</c:v>
                </c:pt>
                <c:pt idx="52">
                  <c:v>2001</c:v>
                </c:pt>
                <c:pt idx="53">
                  <c:v>2002</c:v>
                </c:pt>
                <c:pt idx="54">
                  <c:v>2003</c:v>
                </c:pt>
                <c:pt idx="55">
                  <c:v>2004</c:v>
                </c:pt>
                <c:pt idx="56">
                  <c:v>2005</c:v>
                </c:pt>
                <c:pt idx="57">
                  <c:v>2006</c:v>
                </c:pt>
                <c:pt idx="58">
                  <c:v>2007</c:v>
                </c:pt>
                <c:pt idx="59">
                  <c:v>2008</c:v>
                </c:pt>
                <c:pt idx="60">
                  <c:v>2009</c:v>
                </c:pt>
                <c:pt idx="61">
                  <c:v>2010</c:v>
                </c:pt>
                <c:pt idx="62">
                  <c:v>2011</c:v>
                </c:pt>
                <c:pt idx="63">
                  <c:v>2012</c:v>
                </c:pt>
                <c:pt idx="64">
                  <c:v>2013</c:v>
                </c:pt>
                <c:pt idx="65">
                  <c:v>2014</c:v>
                </c:pt>
                <c:pt idx="66">
                  <c:v>2015</c:v>
                </c:pt>
              </c:numCache>
            </c:numRef>
          </c:cat>
          <c:val>
            <c:numRef>
              <c:f>Sheet6!$G$3:$G$69</c:f>
              <c:numCache>
                <c:formatCode>General</c:formatCode>
                <c:ptCount val="67"/>
                <c:pt idx="0">
                  <c:v>6.5129135354582388</c:v>
                </c:pt>
                <c:pt idx="1">
                  <c:v>4.5981672208255588</c:v>
                </c:pt>
                <c:pt idx="2">
                  <c:v>12.242208094278183</c:v>
                </c:pt>
                <c:pt idx="3">
                  <c:v>8.5514954755819588</c:v>
                </c:pt>
                <c:pt idx="4">
                  <c:v>7.1778555520203611</c:v>
                </c:pt>
                <c:pt idx="5">
                  <c:v>5.4206495279938309</c:v>
                </c:pt>
                <c:pt idx="6">
                  <c:v>8.6505969813021011</c:v>
                </c:pt>
                <c:pt idx="7">
                  <c:v>8.5061165249844493</c:v>
                </c:pt>
                <c:pt idx="8">
                  <c:v>5.9571012277265538</c:v>
                </c:pt>
                <c:pt idx="9">
                  <c:v>4.9143372407574333</c:v>
                </c:pt>
                <c:pt idx="10">
                  <c:v>4.7614954877524696</c:v>
                </c:pt>
                <c:pt idx="11">
                  <c:v>7.2893592583476874</c:v>
                </c:pt>
                <c:pt idx="12">
                  <c:v>6.1556107818772716</c:v>
                </c:pt>
                <c:pt idx="13">
                  <c:v>4.5092742661624357</c:v>
                </c:pt>
                <c:pt idx="14">
                  <c:v>6.5409932108763797</c:v>
                </c:pt>
                <c:pt idx="15">
                  <c:v>9.0635613779718653</c:v>
                </c:pt>
                <c:pt idx="16">
                  <c:v>7.8565708692944156</c:v>
                </c:pt>
                <c:pt idx="17">
                  <c:v>6.6270692404993667</c:v>
                </c:pt>
                <c:pt idx="18">
                  <c:v>5.6323499071590675</c:v>
                </c:pt>
                <c:pt idx="19">
                  <c:v>9.619140625</c:v>
                </c:pt>
                <c:pt idx="20">
                  <c:v>8.0779510022271666</c:v>
                </c:pt>
                <c:pt idx="21">
                  <c:v>12.207636985595641</c:v>
                </c:pt>
                <c:pt idx="22">
                  <c:v>11.770215423040895</c:v>
                </c:pt>
                <c:pt idx="23">
                  <c:v>11.820571804140656</c:v>
                </c:pt>
                <c:pt idx="24">
                  <c:v>15.487700943368495</c:v>
                </c:pt>
                <c:pt idx="25">
                  <c:v>12.200676896455207</c:v>
                </c:pt>
                <c:pt idx="26">
                  <c:v>23.917308324733796</c:v>
                </c:pt>
                <c:pt idx="27">
                  <c:v>18.463678459651888</c:v>
                </c:pt>
                <c:pt idx="28">
                  <c:v>16.505214368482044</c:v>
                </c:pt>
                <c:pt idx="29">
                  <c:v>16.143512624655216</c:v>
                </c:pt>
                <c:pt idx="30">
                  <c:v>18.342914884992837</c:v>
                </c:pt>
                <c:pt idx="31">
                  <c:v>17.272170309658307</c:v>
                </c:pt>
                <c:pt idx="32">
                  <c:v>10.690382851289812</c:v>
                </c:pt>
                <c:pt idx="33">
                  <c:v>9.5616626716465021</c:v>
                </c:pt>
                <c:pt idx="34">
                  <c:v>9.5609435101453784</c:v>
                </c:pt>
                <c:pt idx="35">
                  <c:v>7.4132897421370245</c:v>
                </c:pt>
                <c:pt idx="36">
                  <c:v>10.112812944953973</c:v>
                </c:pt>
                <c:pt idx="37">
                  <c:v>7.639412405243533</c:v>
                </c:pt>
                <c:pt idx="38">
                  <c:v>11.078335769192421</c:v>
                </c:pt>
                <c:pt idx="39">
                  <c:v>12.205625113568445</c:v>
                </c:pt>
                <c:pt idx="40">
                  <c:v>10.717135749475631</c:v>
                </c:pt>
                <c:pt idx="41">
                  <c:v>8.6999275710939941</c:v>
                </c:pt>
                <c:pt idx="42">
                  <c:v>5.2316636430990542</c:v>
                </c:pt>
                <c:pt idx="43">
                  <c:v>3.7321423344338456</c:v>
                </c:pt>
                <c:pt idx="44">
                  <c:v>5.2842944471837825</c:v>
                </c:pt>
                <c:pt idx="45">
                  <c:v>5.2938653906920052</c:v>
                </c:pt>
                <c:pt idx="46">
                  <c:v>5.0666913175353443</c:v>
                </c:pt>
                <c:pt idx="47">
                  <c:v>6.7927925400672962</c:v>
                </c:pt>
                <c:pt idx="48">
                  <c:v>5.489215118535185</c:v>
                </c:pt>
                <c:pt idx="49">
                  <c:v>5.0498705132384316</c:v>
                </c:pt>
                <c:pt idx="50">
                  <c:v>4.2534072188108496</c:v>
                </c:pt>
                <c:pt idx="51">
                  <c:v>6.1999071910407366</c:v>
                </c:pt>
                <c:pt idx="52">
                  <c:v>3.8392592996278552</c:v>
                </c:pt>
                <c:pt idx="53">
                  <c:v>5.0653268592218126</c:v>
                </c:pt>
                <c:pt idx="54">
                  <c:v>6.1580619177979514</c:v>
                </c:pt>
                <c:pt idx="55">
                  <c:v>5.4620482428831849</c:v>
                </c:pt>
                <c:pt idx="56">
                  <c:v>6.0003649091272706</c:v>
                </c:pt>
                <c:pt idx="57">
                  <c:v>5.7276735582350824</c:v>
                </c:pt>
                <c:pt idx="58">
                  <c:v>5.5205385960671691</c:v>
                </c:pt>
                <c:pt idx="59">
                  <c:v>2.3798856409838294</c:v>
                </c:pt>
                <c:pt idx="60">
                  <c:v>-2.22888042026932</c:v>
                </c:pt>
                <c:pt idx="61">
                  <c:v>4.6994501681668339</c:v>
                </c:pt>
                <c:pt idx="62">
                  <c:v>4.1099342482520598</c:v>
                </c:pt>
                <c:pt idx="63">
                  <c:v>2.823931138390094</c:v>
                </c:pt>
                <c:pt idx="64">
                  <c:v>4.1878126101585735</c:v>
                </c:pt>
                <c:pt idx="65">
                  <c:v>4.7427907102744769</c:v>
                </c:pt>
                <c:pt idx="66">
                  <c:v>2.6</c:v>
                </c:pt>
              </c:numCache>
            </c:numRef>
          </c:val>
          <c:smooth val="0"/>
        </c:ser>
        <c:dLbls>
          <c:showLegendKey val="0"/>
          <c:showVal val="0"/>
          <c:showCatName val="0"/>
          <c:showSerName val="0"/>
          <c:showPercent val="0"/>
          <c:showBubbleSize val="0"/>
        </c:dLbls>
        <c:smooth val="0"/>
        <c:axId val="167294512"/>
        <c:axId val="167295072"/>
      </c:lineChart>
      <c:catAx>
        <c:axId val="167294512"/>
        <c:scaling>
          <c:orientation val="minMax"/>
        </c:scaling>
        <c:delete val="0"/>
        <c:axPos val="b"/>
        <c:numFmt formatCode="General" sourceLinked="1"/>
        <c:majorTickMark val="in"/>
        <c:minorTickMark val="none"/>
        <c:tickLblPos val="nextTo"/>
        <c:spPr>
          <a:noFill/>
          <a:ln w="19050" cap="flat" cmpd="sng" algn="ctr">
            <a:solidFill>
              <a:schemeClr val="bg1">
                <a:lumMod val="50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7295072"/>
        <c:crosses val="autoZero"/>
        <c:auto val="1"/>
        <c:lblAlgn val="ctr"/>
        <c:lblOffset val="100"/>
        <c:noMultiLvlLbl val="0"/>
      </c:catAx>
      <c:valAx>
        <c:axId val="167295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w="19050">
            <a:solidFill>
              <a:schemeClr val="bg1">
                <a:lumMod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72945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920" b="0" i="0" u="none" strike="noStrike" kern="1200" spc="0" baseline="0">
                <a:solidFill>
                  <a:schemeClr val="tx1">
                    <a:lumMod val="65000"/>
                    <a:lumOff val="35000"/>
                  </a:schemeClr>
                </a:solidFill>
                <a:latin typeface="+mn-lt"/>
                <a:ea typeface="+mn-ea"/>
                <a:cs typeface="+mn-cs"/>
              </a:defRPr>
            </a:pPr>
            <a:r>
              <a:rPr lang="en-GB" dirty="0" smtClean="0"/>
              <a:t>Industry contributions to calendar year GDP growth, percentage points</a:t>
            </a:r>
            <a:endParaRPr lang="en-GB" dirty="0"/>
          </a:p>
        </c:rich>
      </c:tx>
      <c:layout>
        <c:manualLayout>
          <c:xMode val="edge"/>
          <c:yMode val="edge"/>
          <c:x val="1.3834493514397656E-2"/>
          <c:y val="2.0430497469973604E-2"/>
        </c:manualLayout>
      </c:layout>
      <c:overlay val="0"/>
      <c:spPr>
        <a:noFill/>
        <a:ln>
          <a:noFill/>
        </a:ln>
        <a:effectLst/>
      </c:spPr>
    </c:title>
    <c:autoTitleDeleted val="0"/>
    <c:plotArea>
      <c:layout/>
      <c:barChart>
        <c:barDir val="col"/>
        <c:grouping val="stacked"/>
        <c:varyColors val="0"/>
        <c:ser>
          <c:idx val="1"/>
          <c:order val="1"/>
          <c:tx>
            <c:strRef>
              <c:f>Sheet5!$H$3</c:f>
              <c:strCache>
                <c:ptCount val="1"/>
                <c:pt idx="0">
                  <c:v>energy</c:v>
                </c:pt>
              </c:strCache>
            </c:strRef>
          </c:tx>
          <c:spPr>
            <a:solidFill>
              <a:schemeClr val="accent1">
                <a:lumMod val="60000"/>
                <a:lumOff val="40000"/>
              </a:schemeClr>
            </a:solidFill>
            <a:ln>
              <a:noFill/>
            </a:ln>
            <a:effectLst/>
          </c:spPr>
          <c:invertIfNegative val="0"/>
          <c:cat>
            <c:numRef>
              <c:f>Sheet5!$A$7:$A$12</c:f>
              <c:numCache>
                <c:formatCode>General</c:formatCode>
                <c:ptCount val="6"/>
                <c:pt idx="0">
                  <c:v>2013</c:v>
                </c:pt>
                <c:pt idx="1">
                  <c:v>2014</c:v>
                </c:pt>
                <c:pt idx="2">
                  <c:v>2015</c:v>
                </c:pt>
                <c:pt idx="3">
                  <c:v>2013</c:v>
                </c:pt>
                <c:pt idx="4">
                  <c:v>2014</c:v>
                </c:pt>
                <c:pt idx="5">
                  <c:v>2015</c:v>
                </c:pt>
              </c:numCache>
            </c:numRef>
          </c:cat>
          <c:val>
            <c:numRef>
              <c:f>Sheet5!$H$7:$H$12</c:f>
              <c:numCache>
                <c:formatCode>General</c:formatCode>
                <c:ptCount val="6"/>
                <c:pt idx="0">
                  <c:v>3.3899999999999153E-2</c:v>
                </c:pt>
                <c:pt idx="1">
                  <c:v>-0.30570000000000164</c:v>
                </c:pt>
                <c:pt idx="2">
                  <c:v>-0.27299999999999969</c:v>
                </c:pt>
                <c:pt idx="3">
                  <c:v>-5.8999999999986841E-3</c:v>
                </c:pt>
                <c:pt idx="4">
                  <c:v>-8.4399999999998698E-2</c:v>
                </c:pt>
                <c:pt idx="5">
                  <c:v>0.19939999999999891</c:v>
                </c:pt>
              </c:numCache>
            </c:numRef>
          </c:val>
        </c:ser>
        <c:ser>
          <c:idx val="2"/>
          <c:order val="2"/>
          <c:tx>
            <c:strRef>
              <c:f>Sheet5!$I$3</c:f>
              <c:strCache>
                <c:ptCount val="1"/>
                <c:pt idx="0">
                  <c:v>manufacturing</c:v>
                </c:pt>
              </c:strCache>
            </c:strRef>
          </c:tx>
          <c:spPr>
            <a:solidFill>
              <a:srgbClr val="FF0000"/>
            </a:solidFill>
            <a:ln>
              <a:noFill/>
            </a:ln>
            <a:effectLst/>
          </c:spPr>
          <c:invertIfNegative val="0"/>
          <c:cat>
            <c:numRef>
              <c:f>Sheet5!$A$7:$A$12</c:f>
              <c:numCache>
                <c:formatCode>General</c:formatCode>
                <c:ptCount val="6"/>
                <c:pt idx="0">
                  <c:v>2013</c:v>
                </c:pt>
                <c:pt idx="1">
                  <c:v>2014</c:v>
                </c:pt>
                <c:pt idx="2">
                  <c:v>2015</c:v>
                </c:pt>
                <c:pt idx="3">
                  <c:v>2013</c:v>
                </c:pt>
                <c:pt idx="4">
                  <c:v>2014</c:v>
                </c:pt>
                <c:pt idx="5">
                  <c:v>2015</c:v>
                </c:pt>
              </c:numCache>
            </c:numRef>
          </c:cat>
          <c:val>
            <c:numRef>
              <c:f>Sheet5!$I$7:$I$12</c:f>
              <c:numCache>
                <c:formatCode>General</c:formatCode>
                <c:ptCount val="6"/>
                <c:pt idx="0">
                  <c:v>0.44289999999999985</c:v>
                </c:pt>
                <c:pt idx="1">
                  <c:v>0.21630000000000038</c:v>
                </c:pt>
                <c:pt idx="2">
                  <c:v>-0.14419999999999966</c:v>
                </c:pt>
                <c:pt idx="3">
                  <c:v>-0.11330000000000062</c:v>
                </c:pt>
                <c:pt idx="4">
                  <c:v>0.27809999999999846</c:v>
                </c:pt>
                <c:pt idx="5">
                  <c:v>-2.0599999999998175E-2</c:v>
                </c:pt>
              </c:numCache>
            </c:numRef>
          </c:val>
        </c:ser>
        <c:ser>
          <c:idx val="3"/>
          <c:order val="3"/>
          <c:tx>
            <c:strRef>
              <c:f>Sheet5!$J$3</c:f>
              <c:strCache>
                <c:ptCount val="1"/>
                <c:pt idx="0">
                  <c:v>construction</c:v>
                </c:pt>
              </c:strCache>
            </c:strRef>
          </c:tx>
          <c:spPr>
            <a:solidFill>
              <a:schemeClr val="accent4"/>
            </a:solidFill>
            <a:ln>
              <a:noFill/>
            </a:ln>
            <a:effectLst/>
          </c:spPr>
          <c:invertIfNegative val="0"/>
          <c:cat>
            <c:numRef>
              <c:f>Sheet5!$A$7:$A$12</c:f>
              <c:numCache>
                <c:formatCode>General</c:formatCode>
                <c:ptCount val="6"/>
                <c:pt idx="0">
                  <c:v>2013</c:v>
                </c:pt>
                <c:pt idx="1">
                  <c:v>2014</c:v>
                </c:pt>
                <c:pt idx="2">
                  <c:v>2015</c:v>
                </c:pt>
                <c:pt idx="3">
                  <c:v>2013</c:v>
                </c:pt>
                <c:pt idx="4">
                  <c:v>2014</c:v>
                </c:pt>
                <c:pt idx="5">
                  <c:v>2015</c:v>
                </c:pt>
              </c:numCache>
            </c:numRef>
          </c:cat>
          <c:val>
            <c:numRef>
              <c:f>Sheet5!$J$7:$J$12</c:f>
              <c:numCache>
                <c:formatCode>General</c:formatCode>
                <c:ptCount val="6"/>
                <c:pt idx="0">
                  <c:v>0.4955999999999996</c:v>
                </c:pt>
                <c:pt idx="1">
                  <c:v>0.14160000000000039</c:v>
                </c:pt>
                <c:pt idx="2">
                  <c:v>-0.48379999999999956</c:v>
                </c:pt>
                <c:pt idx="3">
                  <c:v>9.4399999999999373E-2</c:v>
                </c:pt>
                <c:pt idx="4">
                  <c:v>0.44840000000000035</c:v>
                </c:pt>
                <c:pt idx="5">
                  <c:v>0.20650000000000013</c:v>
                </c:pt>
              </c:numCache>
            </c:numRef>
          </c:val>
        </c:ser>
        <c:ser>
          <c:idx val="4"/>
          <c:order val="4"/>
          <c:tx>
            <c:strRef>
              <c:f>Sheet5!$K$3</c:f>
              <c:strCache>
                <c:ptCount val="1"/>
                <c:pt idx="0">
                  <c:v>services</c:v>
                </c:pt>
              </c:strCache>
            </c:strRef>
          </c:tx>
          <c:spPr>
            <a:solidFill>
              <a:schemeClr val="accent6">
                <a:lumMod val="60000"/>
                <a:lumOff val="40000"/>
              </a:schemeClr>
            </a:solidFill>
            <a:ln>
              <a:noFill/>
            </a:ln>
            <a:effectLst/>
          </c:spPr>
          <c:invertIfNegative val="0"/>
          <c:cat>
            <c:numRef>
              <c:f>Sheet5!$A$7:$A$12</c:f>
              <c:numCache>
                <c:formatCode>General</c:formatCode>
                <c:ptCount val="6"/>
                <c:pt idx="0">
                  <c:v>2013</c:v>
                </c:pt>
                <c:pt idx="1">
                  <c:v>2014</c:v>
                </c:pt>
                <c:pt idx="2">
                  <c:v>2015</c:v>
                </c:pt>
                <c:pt idx="3">
                  <c:v>2013</c:v>
                </c:pt>
                <c:pt idx="4">
                  <c:v>2014</c:v>
                </c:pt>
                <c:pt idx="5">
                  <c:v>2015</c:v>
                </c:pt>
              </c:numCache>
            </c:numRef>
          </c:cat>
          <c:val>
            <c:numRef>
              <c:f>Sheet5!$K$7:$K$12</c:f>
              <c:numCache>
                <c:formatCode>General</c:formatCode>
                <c:ptCount val="6"/>
                <c:pt idx="0">
                  <c:v>0.70740000000000691</c:v>
                </c:pt>
                <c:pt idx="1">
                  <c:v>1.650599999999983</c:v>
                </c:pt>
                <c:pt idx="2">
                  <c:v>1.886400000000009</c:v>
                </c:pt>
                <c:pt idx="3">
                  <c:v>2.2008000000000152</c:v>
                </c:pt>
                <c:pt idx="4">
                  <c:v>2.6723999999999819</c:v>
                </c:pt>
                <c:pt idx="5">
                  <c:v>2.1222000000000207</c:v>
                </c:pt>
              </c:numCache>
            </c:numRef>
          </c:val>
        </c:ser>
        <c:dLbls>
          <c:showLegendKey val="0"/>
          <c:showVal val="0"/>
          <c:showCatName val="0"/>
          <c:showSerName val="0"/>
          <c:showPercent val="0"/>
          <c:showBubbleSize val="0"/>
        </c:dLbls>
        <c:gapWidth val="150"/>
        <c:overlap val="100"/>
        <c:axId val="167299552"/>
        <c:axId val="167300112"/>
      </c:barChart>
      <c:lineChart>
        <c:grouping val="stacked"/>
        <c:varyColors val="0"/>
        <c:ser>
          <c:idx val="0"/>
          <c:order val="0"/>
          <c:tx>
            <c:strRef>
              <c:f>Sheet5!$G$3</c:f>
              <c:strCache>
                <c:ptCount val="1"/>
                <c:pt idx="0">
                  <c:v>GDP</c:v>
                </c:pt>
              </c:strCache>
            </c:strRef>
          </c:tx>
          <c:spPr>
            <a:ln w="25400" cap="rnd">
              <a:solidFill>
                <a:schemeClr val="bg1">
                  <a:lumMod val="50000"/>
                </a:schemeClr>
              </a:solidFill>
              <a:prstDash val="sysDash"/>
              <a:round/>
            </a:ln>
            <a:effectLst/>
          </c:spPr>
          <c:marker>
            <c:symbol val="diamond"/>
            <c:size val="7"/>
            <c:spPr>
              <a:solidFill>
                <a:schemeClr val="accent1"/>
              </a:solidFill>
              <a:ln w="9525">
                <a:solidFill>
                  <a:schemeClr val="bg1">
                    <a:lumMod val="50000"/>
                  </a:schemeClr>
                </a:solidFill>
              </a:ln>
              <a:effectLst/>
            </c:spPr>
          </c:marker>
          <c:cat>
            <c:numRef>
              <c:f>Sheet5!$A$4:$A$12</c:f>
              <c:numCache>
                <c:formatCode>General</c:formatCode>
                <c:ptCount val="9"/>
                <c:pt idx="0">
                  <c:v>2010</c:v>
                </c:pt>
                <c:pt idx="1">
                  <c:v>2011</c:v>
                </c:pt>
                <c:pt idx="2">
                  <c:v>2012</c:v>
                </c:pt>
                <c:pt idx="3">
                  <c:v>2013</c:v>
                </c:pt>
                <c:pt idx="4">
                  <c:v>2014</c:v>
                </c:pt>
                <c:pt idx="5">
                  <c:v>2015</c:v>
                </c:pt>
                <c:pt idx="6">
                  <c:v>2013</c:v>
                </c:pt>
                <c:pt idx="7">
                  <c:v>2014</c:v>
                </c:pt>
                <c:pt idx="8">
                  <c:v>2015</c:v>
                </c:pt>
              </c:numCache>
            </c:numRef>
          </c:cat>
          <c:val>
            <c:numRef>
              <c:f>Sheet5!$G$7:$G$12</c:f>
              <c:numCache>
                <c:formatCode>General</c:formatCode>
                <c:ptCount val="6"/>
                <c:pt idx="0">
                  <c:v>1.5401766475222018</c:v>
                </c:pt>
                <c:pt idx="1">
                  <c:v>1.9723985640412991</c:v>
                </c:pt>
                <c:pt idx="2">
                  <c:v>1.1790561231929786</c:v>
                </c:pt>
                <c:pt idx="3">
                  <c:v>2.1599038681538048</c:v>
                </c:pt>
                <c:pt idx="4">
                  <c:v>2.8528433205187014</c:v>
                </c:pt>
                <c:pt idx="5">
                  <c:v>2.1780155819929234</c:v>
                </c:pt>
              </c:numCache>
            </c:numRef>
          </c:val>
          <c:smooth val="0"/>
        </c:ser>
        <c:dLbls>
          <c:showLegendKey val="0"/>
          <c:showVal val="0"/>
          <c:showCatName val="0"/>
          <c:showSerName val="0"/>
          <c:showPercent val="0"/>
          <c:showBubbleSize val="0"/>
        </c:dLbls>
        <c:marker val="1"/>
        <c:smooth val="0"/>
        <c:axId val="167299552"/>
        <c:axId val="167300112"/>
      </c:lineChart>
      <c:catAx>
        <c:axId val="167299552"/>
        <c:scaling>
          <c:orientation val="minMax"/>
        </c:scaling>
        <c:delete val="0"/>
        <c:axPos val="b"/>
        <c:numFmt formatCode="General" sourceLinked="1"/>
        <c:majorTickMark val="in"/>
        <c:minorTickMark val="none"/>
        <c:tickLblPos val="low"/>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7300112"/>
        <c:crosses val="autoZero"/>
        <c:auto val="1"/>
        <c:lblAlgn val="ctr"/>
        <c:lblOffset val="100"/>
        <c:noMultiLvlLbl val="0"/>
      </c:catAx>
      <c:valAx>
        <c:axId val="167300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w="19050">
            <a:solidFill>
              <a:schemeClr val="bg1">
                <a:lumMod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72995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'Demand &amp; Value '!$C$32:$C$33</c:f>
              <c:strCache>
                <c:ptCount val="2"/>
                <c:pt idx="0">
                  <c:v> Gross fixed capital formation </c:v>
                </c:pt>
              </c:strCache>
            </c:strRef>
          </c:tx>
          <c:spPr>
            <a:ln w="28575" cap="rnd">
              <a:solidFill>
                <a:sysClr val="windowText" lastClr="000000"/>
              </a:solidFill>
              <a:round/>
            </a:ln>
            <a:effectLst/>
          </c:spPr>
          <c:marker>
            <c:symbol val="none"/>
          </c:marker>
          <c:cat>
            <c:strRef>
              <c:f>'Demand &amp; Value '!$B$34:$B$56</c:f>
              <c:strCache>
                <c:ptCount val="23"/>
                <c:pt idx="0">
                  <c:v>2010 Q1</c:v>
                </c:pt>
                <c:pt idx="1">
                  <c:v>2010 Q2</c:v>
                </c:pt>
                <c:pt idx="2">
                  <c:v>2010 Q3</c:v>
                </c:pt>
                <c:pt idx="3">
                  <c:v>2010 Q4</c:v>
                </c:pt>
                <c:pt idx="4">
                  <c:v>2011 Q1</c:v>
                </c:pt>
                <c:pt idx="5">
                  <c:v>2011 Q2</c:v>
                </c:pt>
                <c:pt idx="6">
                  <c:v>2011 Q3</c:v>
                </c:pt>
                <c:pt idx="7">
                  <c:v>2011 Q4</c:v>
                </c:pt>
                <c:pt idx="8">
                  <c:v>2012 Q1</c:v>
                </c:pt>
                <c:pt idx="9">
                  <c:v>2012 Q2</c:v>
                </c:pt>
                <c:pt idx="10">
                  <c:v>2012 Q3</c:v>
                </c:pt>
                <c:pt idx="11">
                  <c:v>2012 Q4</c:v>
                </c:pt>
                <c:pt idx="12">
                  <c:v>2013 Q1</c:v>
                </c:pt>
                <c:pt idx="13">
                  <c:v>2013 Q2</c:v>
                </c:pt>
                <c:pt idx="14">
                  <c:v>2013 Q3</c:v>
                </c:pt>
                <c:pt idx="15">
                  <c:v>2013 Q4</c:v>
                </c:pt>
                <c:pt idx="16">
                  <c:v>2014 Q1</c:v>
                </c:pt>
                <c:pt idx="17">
                  <c:v>2014 Q2</c:v>
                </c:pt>
                <c:pt idx="18">
                  <c:v>2014 Q3</c:v>
                </c:pt>
                <c:pt idx="19">
                  <c:v>2014 Q4</c:v>
                </c:pt>
                <c:pt idx="20">
                  <c:v>2015 Q1</c:v>
                </c:pt>
                <c:pt idx="21">
                  <c:v>2015 Q2</c:v>
                </c:pt>
                <c:pt idx="22">
                  <c:v>2015 Q3</c:v>
                </c:pt>
              </c:strCache>
            </c:strRef>
          </c:cat>
          <c:val>
            <c:numRef>
              <c:f>'Demand &amp; Value '!$C$34:$C$56</c:f>
              <c:numCache>
                <c:formatCode>General</c:formatCode>
                <c:ptCount val="23"/>
                <c:pt idx="0">
                  <c:v>-2.2999999999999998</c:v>
                </c:pt>
                <c:pt idx="1">
                  <c:v>3.9</c:v>
                </c:pt>
                <c:pt idx="2">
                  <c:v>5.8</c:v>
                </c:pt>
                <c:pt idx="3">
                  <c:v>8.1999999999999993</c:v>
                </c:pt>
                <c:pt idx="4">
                  <c:v>7</c:v>
                </c:pt>
                <c:pt idx="5">
                  <c:v>3.7</c:v>
                </c:pt>
                <c:pt idx="6">
                  <c:v>1.5</c:v>
                </c:pt>
                <c:pt idx="7">
                  <c:v>3.5</c:v>
                </c:pt>
                <c:pt idx="8">
                  <c:v>5.5</c:v>
                </c:pt>
                <c:pt idx="9">
                  <c:v>6</c:v>
                </c:pt>
                <c:pt idx="10">
                  <c:v>1.5</c:v>
                </c:pt>
                <c:pt idx="11">
                  <c:v>1.8</c:v>
                </c:pt>
                <c:pt idx="12">
                  <c:v>-2.2999999999999998</c:v>
                </c:pt>
                <c:pt idx="13">
                  <c:v>3.5</c:v>
                </c:pt>
                <c:pt idx="14">
                  <c:v>7.7</c:v>
                </c:pt>
                <c:pt idx="15">
                  <c:v>9.6</c:v>
                </c:pt>
                <c:pt idx="16">
                  <c:v>12.5</c:v>
                </c:pt>
                <c:pt idx="17">
                  <c:v>10.8</c:v>
                </c:pt>
                <c:pt idx="18">
                  <c:v>8.8000000000000007</c:v>
                </c:pt>
                <c:pt idx="19">
                  <c:v>4.3</c:v>
                </c:pt>
                <c:pt idx="20">
                  <c:v>5.5</c:v>
                </c:pt>
                <c:pt idx="21">
                  <c:v>4.3</c:v>
                </c:pt>
                <c:pt idx="22">
                  <c:v>5.2</c:v>
                </c:pt>
              </c:numCache>
            </c:numRef>
          </c:val>
          <c:smooth val="0"/>
        </c:ser>
        <c:ser>
          <c:idx val="1"/>
          <c:order val="1"/>
          <c:tx>
            <c:strRef>
              <c:f>'Demand &amp; Value '!$D$32:$D$33</c:f>
              <c:strCache>
                <c:ptCount val="2"/>
                <c:pt idx="0">
                  <c:v> Households </c:v>
                </c:pt>
              </c:strCache>
            </c:strRef>
          </c:tx>
          <c:spPr>
            <a:ln w="28575" cap="rnd">
              <a:solidFill>
                <a:srgbClr val="FFC000"/>
              </a:solidFill>
              <a:round/>
            </a:ln>
            <a:effectLst/>
          </c:spPr>
          <c:marker>
            <c:symbol val="none"/>
          </c:marker>
          <c:cat>
            <c:strRef>
              <c:f>'Demand &amp; Value '!$B$34:$B$56</c:f>
              <c:strCache>
                <c:ptCount val="23"/>
                <c:pt idx="0">
                  <c:v>2010 Q1</c:v>
                </c:pt>
                <c:pt idx="1">
                  <c:v>2010 Q2</c:v>
                </c:pt>
                <c:pt idx="2">
                  <c:v>2010 Q3</c:v>
                </c:pt>
                <c:pt idx="3">
                  <c:v>2010 Q4</c:v>
                </c:pt>
                <c:pt idx="4">
                  <c:v>2011 Q1</c:v>
                </c:pt>
                <c:pt idx="5">
                  <c:v>2011 Q2</c:v>
                </c:pt>
                <c:pt idx="6">
                  <c:v>2011 Q3</c:v>
                </c:pt>
                <c:pt idx="7">
                  <c:v>2011 Q4</c:v>
                </c:pt>
                <c:pt idx="8">
                  <c:v>2012 Q1</c:v>
                </c:pt>
                <c:pt idx="9">
                  <c:v>2012 Q2</c:v>
                </c:pt>
                <c:pt idx="10">
                  <c:v>2012 Q3</c:v>
                </c:pt>
                <c:pt idx="11">
                  <c:v>2012 Q4</c:v>
                </c:pt>
                <c:pt idx="12">
                  <c:v>2013 Q1</c:v>
                </c:pt>
                <c:pt idx="13">
                  <c:v>2013 Q2</c:v>
                </c:pt>
                <c:pt idx="14">
                  <c:v>2013 Q3</c:v>
                </c:pt>
                <c:pt idx="15">
                  <c:v>2013 Q4</c:v>
                </c:pt>
                <c:pt idx="16">
                  <c:v>2014 Q1</c:v>
                </c:pt>
                <c:pt idx="17">
                  <c:v>2014 Q2</c:v>
                </c:pt>
                <c:pt idx="18">
                  <c:v>2014 Q3</c:v>
                </c:pt>
                <c:pt idx="19">
                  <c:v>2014 Q4</c:v>
                </c:pt>
                <c:pt idx="20">
                  <c:v>2015 Q1</c:v>
                </c:pt>
                <c:pt idx="21">
                  <c:v>2015 Q2</c:v>
                </c:pt>
                <c:pt idx="22">
                  <c:v>2015 Q3</c:v>
                </c:pt>
              </c:strCache>
            </c:strRef>
          </c:cat>
          <c:val>
            <c:numRef>
              <c:f>'Demand &amp; Value '!$D$34:$D$56</c:f>
              <c:numCache>
                <c:formatCode>General</c:formatCode>
                <c:ptCount val="23"/>
                <c:pt idx="0">
                  <c:v>3</c:v>
                </c:pt>
                <c:pt idx="1">
                  <c:v>6.1</c:v>
                </c:pt>
                <c:pt idx="2">
                  <c:v>5.4</c:v>
                </c:pt>
                <c:pt idx="3">
                  <c:v>4.5</c:v>
                </c:pt>
                <c:pt idx="4">
                  <c:v>4.4000000000000004</c:v>
                </c:pt>
                <c:pt idx="5">
                  <c:v>2.9</c:v>
                </c:pt>
                <c:pt idx="6">
                  <c:v>3.4</c:v>
                </c:pt>
                <c:pt idx="7">
                  <c:v>4.3</c:v>
                </c:pt>
                <c:pt idx="8">
                  <c:v>4.0999999999999996</c:v>
                </c:pt>
                <c:pt idx="9">
                  <c:v>4.2</c:v>
                </c:pt>
                <c:pt idx="10">
                  <c:v>3.5</c:v>
                </c:pt>
                <c:pt idx="11">
                  <c:v>3.7</c:v>
                </c:pt>
                <c:pt idx="12">
                  <c:v>4.0999999999999996</c:v>
                </c:pt>
                <c:pt idx="13">
                  <c:v>3.7</c:v>
                </c:pt>
                <c:pt idx="14">
                  <c:v>4.8</c:v>
                </c:pt>
                <c:pt idx="15">
                  <c:v>4.3</c:v>
                </c:pt>
                <c:pt idx="16">
                  <c:v>3.7</c:v>
                </c:pt>
                <c:pt idx="17">
                  <c:v>4.8</c:v>
                </c:pt>
                <c:pt idx="18">
                  <c:v>4.5999999999999996</c:v>
                </c:pt>
                <c:pt idx="19">
                  <c:v>4.0999999999999996</c:v>
                </c:pt>
                <c:pt idx="20">
                  <c:v>3.5</c:v>
                </c:pt>
                <c:pt idx="21">
                  <c:v>3</c:v>
                </c:pt>
                <c:pt idx="22">
                  <c:v>2.8</c:v>
                </c:pt>
              </c:numCache>
            </c:numRef>
          </c:val>
          <c:smooth val="0"/>
        </c:ser>
        <c:ser>
          <c:idx val="2"/>
          <c:order val="2"/>
          <c:tx>
            <c:strRef>
              <c:f>'Demand &amp; Value '!$E$32:$E$33</c:f>
              <c:strCache>
                <c:ptCount val="2"/>
                <c:pt idx="0">
                  <c:v> General government </c:v>
                </c:pt>
              </c:strCache>
            </c:strRef>
          </c:tx>
          <c:spPr>
            <a:ln w="28575" cap="rnd">
              <a:solidFill>
                <a:srgbClr val="C00000"/>
              </a:solidFill>
              <a:round/>
            </a:ln>
            <a:effectLst/>
          </c:spPr>
          <c:marker>
            <c:symbol val="none"/>
          </c:marker>
          <c:cat>
            <c:strRef>
              <c:f>'Demand &amp; Value '!$B$34:$B$56</c:f>
              <c:strCache>
                <c:ptCount val="23"/>
                <c:pt idx="0">
                  <c:v>2010 Q1</c:v>
                </c:pt>
                <c:pt idx="1">
                  <c:v>2010 Q2</c:v>
                </c:pt>
                <c:pt idx="2">
                  <c:v>2010 Q3</c:v>
                </c:pt>
                <c:pt idx="3">
                  <c:v>2010 Q4</c:v>
                </c:pt>
                <c:pt idx="4">
                  <c:v>2011 Q1</c:v>
                </c:pt>
                <c:pt idx="5">
                  <c:v>2011 Q2</c:v>
                </c:pt>
                <c:pt idx="6">
                  <c:v>2011 Q3</c:v>
                </c:pt>
                <c:pt idx="7">
                  <c:v>2011 Q4</c:v>
                </c:pt>
                <c:pt idx="8">
                  <c:v>2012 Q1</c:v>
                </c:pt>
                <c:pt idx="9">
                  <c:v>2012 Q2</c:v>
                </c:pt>
                <c:pt idx="10">
                  <c:v>2012 Q3</c:v>
                </c:pt>
                <c:pt idx="11">
                  <c:v>2012 Q4</c:v>
                </c:pt>
                <c:pt idx="12">
                  <c:v>2013 Q1</c:v>
                </c:pt>
                <c:pt idx="13">
                  <c:v>2013 Q2</c:v>
                </c:pt>
                <c:pt idx="14">
                  <c:v>2013 Q3</c:v>
                </c:pt>
                <c:pt idx="15">
                  <c:v>2013 Q4</c:v>
                </c:pt>
                <c:pt idx="16">
                  <c:v>2014 Q1</c:v>
                </c:pt>
                <c:pt idx="17">
                  <c:v>2014 Q2</c:v>
                </c:pt>
                <c:pt idx="18">
                  <c:v>2014 Q3</c:v>
                </c:pt>
                <c:pt idx="19">
                  <c:v>2014 Q4</c:v>
                </c:pt>
                <c:pt idx="20">
                  <c:v>2015 Q1</c:v>
                </c:pt>
                <c:pt idx="21">
                  <c:v>2015 Q2</c:v>
                </c:pt>
                <c:pt idx="22">
                  <c:v>2015 Q3</c:v>
                </c:pt>
              </c:strCache>
            </c:strRef>
          </c:cat>
          <c:val>
            <c:numRef>
              <c:f>'Demand &amp; Value '!$E$34:$E$56</c:f>
              <c:numCache>
                <c:formatCode>General</c:formatCode>
                <c:ptCount val="23"/>
                <c:pt idx="0">
                  <c:v>2.8</c:v>
                </c:pt>
                <c:pt idx="1">
                  <c:v>3.8</c:v>
                </c:pt>
                <c:pt idx="2">
                  <c:v>0.6</c:v>
                </c:pt>
                <c:pt idx="3">
                  <c:v>1.2</c:v>
                </c:pt>
                <c:pt idx="4">
                  <c:v>1.9</c:v>
                </c:pt>
                <c:pt idx="5">
                  <c:v>-0.4</c:v>
                </c:pt>
                <c:pt idx="6">
                  <c:v>0.6</c:v>
                </c:pt>
                <c:pt idx="7">
                  <c:v>-0.2</c:v>
                </c:pt>
                <c:pt idx="8">
                  <c:v>1.6</c:v>
                </c:pt>
                <c:pt idx="9">
                  <c:v>1.6</c:v>
                </c:pt>
                <c:pt idx="10">
                  <c:v>1.7</c:v>
                </c:pt>
                <c:pt idx="11">
                  <c:v>2.2000000000000002</c:v>
                </c:pt>
                <c:pt idx="12">
                  <c:v>-2.5</c:v>
                </c:pt>
                <c:pt idx="13">
                  <c:v>2</c:v>
                </c:pt>
                <c:pt idx="14">
                  <c:v>1.1000000000000001</c:v>
                </c:pt>
                <c:pt idx="15">
                  <c:v>1.8</c:v>
                </c:pt>
                <c:pt idx="16">
                  <c:v>4.5999999999999996</c:v>
                </c:pt>
                <c:pt idx="17">
                  <c:v>2</c:v>
                </c:pt>
                <c:pt idx="18">
                  <c:v>4.2</c:v>
                </c:pt>
                <c:pt idx="19">
                  <c:v>1.3</c:v>
                </c:pt>
                <c:pt idx="20">
                  <c:v>0.4</c:v>
                </c:pt>
                <c:pt idx="21">
                  <c:v>1.7</c:v>
                </c:pt>
                <c:pt idx="22">
                  <c:v>0.6</c:v>
                </c:pt>
              </c:numCache>
            </c:numRef>
          </c:val>
          <c:smooth val="0"/>
        </c:ser>
        <c:ser>
          <c:idx val="3"/>
          <c:order val="3"/>
          <c:tx>
            <c:strRef>
              <c:f>'Demand &amp; Value '!$F$32:$F$33</c:f>
              <c:strCache>
                <c:ptCount val="2"/>
                <c:pt idx="0">
                  <c:v> Total exports </c:v>
                </c:pt>
              </c:strCache>
            </c:strRef>
          </c:tx>
          <c:spPr>
            <a:ln w="28575" cap="rnd">
              <a:solidFill>
                <a:srgbClr val="00B050"/>
              </a:solidFill>
              <a:round/>
            </a:ln>
            <a:effectLst/>
          </c:spPr>
          <c:marker>
            <c:symbol val="none"/>
          </c:marker>
          <c:cat>
            <c:strRef>
              <c:f>'Demand &amp; Value '!$B$34:$B$56</c:f>
              <c:strCache>
                <c:ptCount val="23"/>
                <c:pt idx="0">
                  <c:v>2010 Q1</c:v>
                </c:pt>
                <c:pt idx="1">
                  <c:v>2010 Q2</c:v>
                </c:pt>
                <c:pt idx="2">
                  <c:v>2010 Q3</c:v>
                </c:pt>
                <c:pt idx="3">
                  <c:v>2010 Q4</c:v>
                </c:pt>
                <c:pt idx="4">
                  <c:v>2011 Q1</c:v>
                </c:pt>
                <c:pt idx="5">
                  <c:v>2011 Q2</c:v>
                </c:pt>
                <c:pt idx="6">
                  <c:v>2011 Q3</c:v>
                </c:pt>
                <c:pt idx="7">
                  <c:v>2011 Q4</c:v>
                </c:pt>
                <c:pt idx="8">
                  <c:v>2012 Q1</c:v>
                </c:pt>
                <c:pt idx="9">
                  <c:v>2012 Q2</c:v>
                </c:pt>
                <c:pt idx="10">
                  <c:v>2012 Q3</c:v>
                </c:pt>
                <c:pt idx="11">
                  <c:v>2012 Q4</c:v>
                </c:pt>
                <c:pt idx="12">
                  <c:v>2013 Q1</c:v>
                </c:pt>
                <c:pt idx="13">
                  <c:v>2013 Q2</c:v>
                </c:pt>
                <c:pt idx="14">
                  <c:v>2013 Q3</c:v>
                </c:pt>
                <c:pt idx="15">
                  <c:v>2013 Q4</c:v>
                </c:pt>
                <c:pt idx="16">
                  <c:v>2014 Q1</c:v>
                </c:pt>
                <c:pt idx="17">
                  <c:v>2014 Q2</c:v>
                </c:pt>
                <c:pt idx="18">
                  <c:v>2014 Q3</c:v>
                </c:pt>
                <c:pt idx="19">
                  <c:v>2014 Q4</c:v>
                </c:pt>
                <c:pt idx="20">
                  <c:v>2015 Q1</c:v>
                </c:pt>
                <c:pt idx="21">
                  <c:v>2015 Q2</c:v>
                </c:pt>
                <c:pt idx="22">
                  <c:v>2015 Q3</c:v>
                </c:pt>
              </c:strCache>
            </c:strRef>
          </c:cat>
          <c:val>
            <c:numRef>
              <c:f>'Demand &amp; Value '!$F$34:$F$56</c:f>
              <c:numCache>
                <c:formatCode>General</c:formatCode>
                <c:ptCount val="23"/>
                <c:pt idx="0">
                  <c:v>6.2</c:v>
                </c:pt>
                <c:pt idx="1">
                  <c:v>14.6</c:v>
                </c:pt>
                <c:pt idx="2">
                  <c:v>11.9</c:v>
                </c:pt>
                <c:pt idx="3">
                  <c:v>13.2</c:v>
                </c:pt>
                <c:pt idx="4">
                  <c:v>17.100000000000001</c:v>
                </c:pt>
                <c:pt idx="5">
                  <c:v>12</c:v>
                </c:pt>
                <c:pt idx="6">
                  <c:v>11.5</c:v>
                </c:pt>
                <c:pt idx="7">
                  <c:v>7.3</c:v>
                </c:pt>
                <c:pt idx="8">
                  <c:v>3.5</c:v>
                </c:pt>
                <c:pt idx="9">
                  <c:v>-0.4</c:v>
                </c:pt>
                <c:pt idx="10">
                  <c:v>2.1</c:v>
                </c:pt>
                <c:pt idx="11">
                  <c:v>-1.4</c:v>
                </c:pt>
                <c:pt idx="12">
                  <c:v>0.8</c:v>
                </c:pt>
                <c:pt idx="13">
                  <c:v>6.7</c:v>
                </c:pt>
                <c:pt idx="14">
                  <c:v>4.8</c:v>
                </c:pt>
                <c:pt idx="15">
                  <c:v>3.1</c:v>
                </c:pt>
                <c:pt idx="16">
                  <c:v>-1.3</c:v>
                </c:pt>
                <c:pt idx="17">
                  <c:v>-3.1</c:v>
                </c:pt>
                <c:pt idx="18">
                  <c:v>-3.8</c:v>
                </c:pt>
                <c:pt idx="19">
                  <c:v>2.5</c:v>
                </c:pt>
                <c:pt idx="20">
                  <c:v>0.7</c:v>
                </c:pt>
                <c:pt idx="21">
                  <c:v>1.4</c:v>
                </c:pt>
                <c:pt idx="22">
                  <c:v>0.3</c:v>
                </c:pt>
              </c:numCache>
            </c:numRef>
          </c:val>
          <c:smooth val="0"/>
        </c:ser>
        <c:dLbls>
          <c:showLegendKey val="0"/>
          <c:showVal val="0"/>
          <c:showCatName val="0"/>
          <c:showSerName val="0"/>
          <c:showPercent val="0"/>
          <c:showBubbleSize val="0"/>
        </c:dLbls>
        <c:smooth val="0"/>
        <c:axId val="167833808"/>
        <c:axId val="167834368"/>
      </c:lineChart>
      <c:catAx>
        <c:axId val="167833808"/>
        <c:scaling>
          <c:orientation val="minMax"/>
        </c:scaling>
        <c:delete val="0"/>
        <c:axPos val="b"/>
        <c:numFmt formatCode="General" sourceLinked="1"/>
        <c:majorTickMark val="in"/>
        <c:minorTickMark val="none"/>
        <c:tickLblPos val="nextTo"/>
        <c:spPr>
          <a:noFill/>
          <a:ln w="19050" cap="flat" cmpd="sng" algn="ctr">
            <a:solidFill>
              <a:sysClr val="window" lastClr="FFFFFF">
                <a:lumMod val="50000"/>
              </a:sys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7834368"/>
        <c:crosses val="autoZero"/>
        <c:auto val="1"/>
        <c:lblAlgn val="ctr"/>
        <c:lblOffset val="100"/>
        <c:tickLblSkip val="4"/>
        <c:noMultiLvlLbl val="0"/>
      </c:catAx>
      <c:valAx>
        <c:axId val="167834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in"/>
        <c:minorTickMark val="none"/>
        <c:tickLblPos val="nextTo"/>
        <c:spPr>
          <a:noFill/>
          <a:ln w="19050">
            <a:solidFill>
              <a:sysClr val="window" lastClr="FFFFFF">
                <a:lumMod val="50000"/>
              </a:sys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78338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GDPIqly!$B$2</c:f>
              <c:strCache>
                <c:ptCount val="1"/>
                <c:pt idx="0">
                  <c:v>GDP</c:v>
                </c:pt>
              </c:strCache>
            </c:strRef>
          </c:tx>
          <c:spPr>
            <a:ln w="28575" cap="rnd">
              <a:solidFill>
                <a:srgbClr val="FFC000"/>
              </a:solidFill>
              <a:prstDash val="sysDash"/>
              <a:round/>
            </a:ln>
            <a:effectLst/>
          </c:spPr>
          <c:marker>
            <c:symbol val="none"/>
          </c:marker>
          <c:cat>
            <c:strRef>
              <c:f>GDPIqly!$A$3:$A$25</c:f>
              <c:strCache>
                <c:ptCount val="23"/>
                <c:pt idx="0">
                  <c:v>2010 Q1</c:v>
                </c:pt>
                <c:pt idx="1">
                  <c:v>2010 Q2</c:v>
                </c:pt>
                <c:pt idx="2">
                  <c:v>2010 Q3</c:v>
                </c:pt>
                <c:pt idx="3">
                  <c:v>2010 Q4</c:v>
                </c:pt>
                <c:pt idx="4">
                  <c:v>2011 Q1</c:v>
                </c:pt>
                <c:pt idx="5">
                  <c:v>2011 Q2</c:v>
                </c:pt>
                <c:pt idx="6">
                  <c:v>2011 Q3</c:v>
                </c:pt>
                <c:pt idx="7">
                  <c:v>2011 Q4</c:v>
                </c:pt>
                <c:pt idx="8">
                  <c:v>2012 Q1</c:v>
                </c:pt>
                <c:pt idx="9">
                  <c:v>2012 Q2</c:v>
                </c:pt>
                <c:pt idx="10">
                  <c:v>2012 Q3</c:v>
                </c:pt>
                <c:pt idx="11">
                  <c:v>2012 Q4</c:v>
                </c:pt>
                <c:pt idx="12">
                  <c:v>2013 Q1</c:v>
                </c:pt>
                <c:pt idx="13">
                  <c:v>2013 Q2</c:v>
                </c:pt>
                <c:pt idx="14">
                  <c:v>2013 Q3</c:v>
                </c:pt>
                <c:pt idx="15">
                  <c:v>2013 Q4</c:v>
                </c:pt>
                <c:pt idx="16">
                  <c:v>2014 Q1</c:v>
                </c:pt>
                <c:pt idx="17">
                  <c:v>2014 Q2</c:v>
                </c:pt>
                <c:pt idx="18">
                  <c:v>2014 Q3</c:v>
                </c:pt>
                <c:pt idx="19">
                  <c:v>2014 Q4</c:v>
                </c:pt>
                <c:pt idx="20">
                  <c:v>2015 Q1</c:v>
                </c:pt>
                <c:pt idx="21">
                  <c:v>2015 Q2</c:v>
                </c:pt>
                <c:pt idx="22">
                  <c:v>2015 Q3</c:v>
                </c:pt>
              </c:strCache>
            </c:strRef>
          </c:cat>
          <c:val>
            <c:numRef>
              <c:f>GDPIqly!$B$3:$B$25</c:f>
              <c:numCache>
                <c:formatCode>General</c:formatCode>
                <c:ptCount val="23"/>
                <c:pt idx="0">
                  <c:v>4.0999999999999996</c:v>
                </c:pt>
                <c:pt idx="1">
                  <c:v>5.6</c:v>
                </c:pt>
                <c:pt idx="2">
                  <c:v>4.5999999999999996</c:v>
                </c:pt>
                <c:pt idx="3">
                  <c:v>4.5</c:v>
                </c:pt>
                <c:pt idx="4">
                  <c:v>5.2</c:v>
                </c:pt>
                <c:pt idx="5">
                  <c:v>3.2</c:v>
                </c:pt>
                <c:pt idx="6">
                  <c:v>4.0999999999999996</c:v>
                </c:pt>
                <c:pt idx="7">
                  <c:v>4</c:v>
                </c:pt>
                <c:pt idx="8">
                  <c:v>2.2999999999999998</c:v>
                </c:pt>
                <c:pt idx="9">
                  <c:v>2.6</c:v>
                </c:pt>
                <c:pt idx="10">
                  <c:v>3.4</c:v>
                </c:pt>
                <c:pt idx="11">
                  <c:v>3</c:v>
                </c:pt>
                <c:pt idx="12">
                  <c:v>3.1</c:v>
                </c:pt>
                <c:pt idx="13">
                  <c:v>4.5</c:v>
                </c:pt>
                <c:pt idx="14">
                  <c:v>4.5</c:v>
                </c:pt>
                <c:pt idx="15">
                  <c:v>4.7</c:v>
                </c:pt>
                <c:pt idx="16">
                  <c:v>4.9000000000000004</c:v>
                </c:pt>
                <c:pt idx="17">
                  <c:v>5.4</c:v>
                </c:pt>
                <c:pt idx="18">
                  <c:v>4.5999999999999996</c:v>
                </c:pt>
                <c:pt idx="19">
                  <c:v>4.0999999999999996</c:v>
                </c:pt>
                <c:pt idx="20">
                  <c:v>3.3</c:v>
                </c:pt>
                <c:pt idx="21">
                  <c:v>2.5</c:v>
                </c:pt>
                <c:pt idx="22">
                  <c:v>2.1</c:v>
                </c:pt>
              </c:numCache>
            </c:numRef>
          </c:val>
          <c:smooth val="0"/>
        </c:ser>
        <c:ser>
          <c:idx val="1"/>
          <c:order val="1"/>
          <c:tx>
            <c:strRef>
              <c:f>GDPIqly!$C$2</c:f>
              <c:strCache>
                <c:ptCount val="1"/>
                <c:pt idx="0">
                  <c:v>labour income</c:v>
                </c:pt>
              </c:strCache>
            </c:strRef>
          </c:tx>
          <c:spPr>
            <a:ln w="28575" cap="rnd">
              <a:solidFill>
                <a:srgbClr val="00B050"/>
              </a:solidFill>
              <a:round/>
            </a:ln>
            <a:effectLst/>
          </c:spPr>
          <c:marker>
            <c:symbol val="none"/>
          </c:marker>
          <c:cat>
            <c:strRef>
              <c:f>GDPIqly!$A$3:$A$25</c:f>
              <c:strCache>
                <c:ptCount val="23"/>
                <c:pt idx="0">
                  <c:v>2010 Q1</c:v>
                </c:pt>
                <c:pt idx="1">
                  <c:v>2010 Q2</c:v>
                </c:pt>
                <c:pt idx="2">
                  <c:v>2010 Q3</c:v>
                </c:pt>
                <c:pt idx="3">
                  <c:v>2010 Q4</c:v>
                </c:pt>
                <c:pt idx="4">
                  <c:v>2011 Q1</c:v>
                </c:pt>
                <c:pt idx="5">
                  <c:v>2011 Q2</c:v>
                </c:pt>
                <c:pt idx="6">
                  <c:v>2011 Q3</c:v>
                </c:pt>
                <c:pt idx="7">
                  <c:v>2011 Q4</c:v>
                </c:pt>
                <c:pt idx="8">
                  <c:v>2012 Q1</c:v>
                </c:pt>
                <c:pt idx="9">
                  <c:v>2012 Q2</c:v>
                </c:pt>
                <c:pt idx="10">
                  <c:v>2012 Q3</c:v>
                </c:pt>
                <c:pt idx="11">
                  <c:v>2012 Q4</c:v>
                </c:pt>
                <c:pt idx="12">
                  <c:v>2013 Q1</c:v>
                </c:pt>
                <c:pt idx="13">
                  <c:v>2013 Q2</c:v>
                </c:pt>
                <c:pt idx="14">
                  <c:v>2013 Q3</c:v>
                </c:pt>
                <c:pt idx="15">
                  <c:v>2013 Q4</c:v>
                </c:pt>
                <c:pt idx="16">
                  <c:v>2014 Q1</c:v>
                </c:pt>
                <c:pt idx="17">
                  <c:v>2014 Q2</c:v>
                </c:pt>
                <c:pt idx="18">
                  <c:v>2014 Q3</c:v>
                </c:pt>
                <c:pt idx="19">
                  <c:v>2014 Q4</c:v>
                </c:pt>
                <c:pt idx="20">
                  <c:v>2015 Q1</c:v>
                </c:pt>
                <c:pt idx="21">
                  <c:v>2015 Q2</c:v>
                </c:pt>
                <c:pt idx="22">
                  <c:v>2015 Q3</c:v>
                </c:pt>
              </c:strCache>
            </c:strRef>
          </c:cat>
          <c:val>
            <c:numRef>
              <c:f>GDPIqly!$C$3:$C$25</c:f>
              <c:numCache>
                <c:formatCode>General</c:formatCode>
                <c:ptCount val="23"/>
                <c:pt idx="0">
                  <c:v>4</c:v>
                </c:pt>
                <c:pt idx="1">
                  <c:v>3.2</c:v>
                </c:pt>
                <c:pt idx="2">
                  <c:v>3.4</c:v>
                </c:pt>
                <c:pt idx="3">
                  <c:v>1.6</c:v>
                </c:pt>
                <c:pt idx="4">
                  <c:v>3.6</c:v>
                </c:pt>
                <c:pt idx="5">
                  <c:v>1.2</c:v>
                </c:pt>
                <c:pt idx="6">
                  <c:v>-0.4</c:v>
                </c:pt>
                <c:pt idx="7">
                  <c:v>1.3</c:v>
                </c:pt>
                <c:pt idx="8">
                  <c:v>1.4</c:v>
                </c:pt>
                <c:pt idx="9">
                  <c:v>1.5</c:v>
                </c:pt>
                <c:pt idx="10">
                  <c:v>4.0999999999999996</c:v>
                </c:pt>
                <c:pt idx="11">
                  <c:v>2.2999999999999998</c:v>
                </c:pt>
                <c:pt idx="12">
                  <c:v>1.6</c:v>
                </c:pt>
                <c:pt idx="13">
                  <c:v>4.2</c:v>
                </c:pt>
                <c:pt idx="14">
                  <c:v>2.7</c:v>
                </c:pt>
                <c:pt idx="15">
                  <c:v>2.4</c:v>
                </c:pt>
                <c:pt idx="16">
                  <c:v>2.4</c:v>
                </c:pt>
                <c:pt idx="17">
                  <c:v>0.2</c:v>
                </c:pt>
                <c:pt idx="18">
                  <c:v>1.5</c:v>
                </c:pt>
                <c:pt idx="19">
                  <c:v>3.1</c:v>
                </c:pt>
                <c:pt idx="20">
                  <c:v>3.3</c:v>
                </c:pt>
                <c:pt idx="21">
                  <c:v>4.5999999999999996</c:v>
                </c:pt>
                <c:pt idx="22">
                  <c:v>3.8</c:v>
                </c:pt>
              </c:numCache>
            </c:numRef>
          </c:val>
          <c:smooth val="0"/>
        </c:ser>
        <c:ser>
          <c:idx val="2"/>
          <c:order val="2"/>
          <c:tx>
            <c:strRef>
              <c:f>GDPIqly!$D$2</c:f>
              <c:strCache>
                <c:ptCount val="1"/>
                <c:pt idx="0">
                  <c:v>profit</c:v>
                </c:pt>
              </c:strCache>
            </c:strRef>
          </c:tx>
          <c:spPr>
            <a:ln w="28575" cap="rnd">
              <a:solidFill>
                <a:srgbClr val="C00000"/>
              </a:solidFill>
              <a:round/>
            </a:ln>
            <a:effectLst/>
          </c:spPr>
          <c:marker>
            <c:symbol val="none"/>
          </c:marker>
          <c:cat>
            <c:strRef>
              <c:f>GDPIqly!$A$3:$A$25</c:f>
              <c:strCache>
                <c:ptCount val="23"/>
                <c:pt idx="0">
                  <c:v>2010 Q1</c:v>
                </c:pt>
                <c:pt idx="1">
                  <c:v>2010 Q2</c:v>
                </c:pt>
                <c:pt idx="2">
                  <c:v>2010 Q3</c:v>
                </c:pt>
                <c:pt idx="3">
                  <c:v>2010 Q4</c:v>
                </c:pt>
                <c:pt idx="4">
                  <c:v>2011 Q1</c:v>
                </c:pt>
                <c:pt idx="5">
                  <c:v>2011 Q2</c:v>
                </c:pt>
                <c:pt idx="6">
                  <c:v>2011 Q3</c:v>
                </c:pt>
                <c:pt idx="7">
                  <c:v>2011 Q4</c:v>
                </c:pt>
                <c:pt idx="8">
                  <c:v>2012 Q1</c:v>
                </c:pt>
                <c:pt idx="9">
                  <c:v>2012 Q2</c:v>
                </c:pt>
                <c:pt idx="10">
                  <c:v>2012 Q3</c:v>
                </c:pt>
                <c:pt idx="11">
                  <c:v>2012 Q4</c:v>
                </c:pt>
                <c:pt idx="12">
                  <c:v>2013 Q1</c:v>
                </c:pt>
                <c:pt idx="13">
                  <c:v>2013 Q2</c:v>
                </c:pt>
                <c:pt idx="14">
                  <c:v>2013 Q3</c:v>
                </c:pt>
                <c:pt idx="15">
                  <c:v>2013 Q4</c:v>
                </c:pt>
                <c:pt idx="16">
                  <c:v>2014 Q1</c:v>
                </c:pt>
                <c:pt idx="17">
                  <c:v>2014 Q2</c:v>
                </c:pt>
                <c:pt idx="18">
                  <c:v>2014 Q3</c:v>
                </c:pt>
                <c:pt idx="19">
                  <c:v>2014 Q4</c:v>
                </c:pt>
                <c:pt idx="20">
                  <c:v>2015 Q1</c:v>
                </c:pt>
                <c:pt idx="21">
                  <c:v>2015 Q2</c:v>
                </c:pt>
                <c:pt idx="22">
                  <c:v>2015 Q3</c:v>
                </c:pt>
              </c:strCache>
            </c:strRef>
          </c:cat>
          <c:val>
            <c:numRef>
              <c:f>GDPIqly!$D$3:$D$25</c:f>
              <c:numCache>
                <c:formatCode>General</c:formatCode>
                <c:ptCount val="23"/>
                <c:pt idx="0">
                  <c:v>-5.3</c:v>
                </c:pt>
                <c:pt idx="1">
                  <c:v>-1.2</c:v>
                </c:pt>
                <c:pt idx="2">
                  <c:v>-0.1</c:v>
                </c:pt>
                <c:pt idx="3">
                  <c:v>5.4</c:v>
                </c:pt>
                <c:pt idx="4">
                  <c:v>6.4</c:v>
                </c:pt>
                <c:pt idx="5">
                  <c:v>9.4</c:v>
                </c:pt>
                <c:pt idx="6">
                  <c:v>10.7</c:v>
                </c:pt>
                <c:pt idx="7">
                  <c:v>5.4</c:v>
                </c:pt>
                <c:pt idx="8">
                  <c:v>0.5</c:v>
                </c:pt>
                <c:pt idx="9">
                  <c:v>0.3</c:v>
                </c:pt>
                <c:pt idx="10">
                  <c:v>0</c:v>
                </c:pt>
                <c:pt idx="11">
                  <c:v>1.6</c:v>
                </c:pt>
                <c:pt idx="12">
                  <c:v>7.5</c:v>
                </c:pt>
                <c:pt idx="13">
                  <c:v>7.2</c:v>
                </c:pt>
                <c:pt idx="14">
                  <c:v>10.9</c:v>
                </c:pt>
                <c:pt idx="15">
                  <c:v>12.4</c:v>
                </c:pt>
                <c:pt idx="16">
                  <c:v>8.4</c:v>
                </c:pt>
                <c:pt idx="17">
                  <c:v>14</c:v>
                </c:pt>
                <c:pt idx="18">
                  <c:v>7.8</c:v>
                </c:pt>
                <c:pt idx="19">
                  <c:v>0.5</c:v>
                </c:pt>
                <c:pt idx="20">
                  <c:v>1.3</c:v>
                </c:pt>
                <c:pt idx="21">
                  <c:v>-3.8</c:v>
                </c:pt>
                <c:pt idx="22">
                  <c:v>-2.8</c:v>
                </c:pt>
              </c:numCache>
            </c:numRef>
          </c:val>
          <c:smooth val="0"/>
        </c:ser>
        <c:dLbls>
          <c:showLegendKey val="0"/>
          <c:showVal val="0"/>
          <c:showCatName val="0"/>
          <c:showSerName val="0"/>
          <c:showPercent val="0"/>
          <c:showBubbleSize val="0"/>
        </c:dLbls>
        <c:smooth val="0"/>
        <c:axId val="167301792"/>
        <c:axId val="167921520"/>
      </c:lineChart>
      <c:catAx>
        <c:axId val="167301792"/>
        <c:scaling>
          <c:orientation val="minMax"/>
        </c:scaling>
        <c:delete val="0"/>
        <c:axPos val="b"/>
        <c:numFmt formatCode="General" sourceLinked="1"/>
        <c:majorTickMark val="in"/>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7921520"/>
        <c:crosses val="autoZero"/>
        <c:auto val="1"/>
        <c:lblAlgn val="ctr"/>
        <c:lblOffset val="100"/>
        <c:tickLblSkip val="4"/>
        <c:noMultiLvlLbl val="0"/>
      </c:catAx>
      <c:valAx>
        <c:axId val="167921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w="19050">
            <a:solidFill>
              <a:schemeClr val="bg1">
                <a:lumMod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73017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employment</c:v>
          </c:tx>
          <c:spPr>
            <a:ln w="38100" cap="rnd">
              <a:solidFill>
                <a:schemeClr val="accent1"/>
              </a:solidFill>
              <a:round/>
            </a:ln>
            <a:effectLst/>
          </c:spPr>
          <c:marker>
            <c:symbol val="none"/>
          </c:marker>
          <c:cat>
            <c:strRef>
              <c:f>'E and U'!$J$48:$J$226</c:f>
              <c:strCache>
                <c:ptCount val="179"/>
                <c:pt idx="0">
                  <c:v>1971 Q2</c:v>
                </c:pt>
                <c:pt idx="1">
                  <c:v>1971 Q3</c:v>
                </c:pt>
                <c:pt idx="2">
                  <c:v>1971 Q4</c:v>
                </c:pt>
                <c:pt idx="3">
                  <c:v>1972 Q1</c:v>
                </c:pt>
                <c:pt idx="4">
                  <c:v>1972 Q2</c:v>
                </c:pt>
                <c:pt idx="5">
                  <c:v>1972 Q3</c:v>
                </c:pt>
                <c:pt idx="6">
                  <c:v>1972 Q4</c:v>
                </c:pt>
                <c:pt idx="7">
                  <c:v>1973 Q1</c:v>
                </c:pt>
                <c:pt idx="8">
                  <c:v>1973 Q2</c:v>
                </c:pt>
                <c:pt idx="9">
                  <c:v>1973 Q3</c:v>
                </c:pt>
                <c:pt idx="10">
                  <c:v>1973 Q4</c:v>
                </c:pt>
                <c:pt idx="11">
                  <c:v>1974 Q1</c:v>
                </c:pt>
                <c:pt idx="12">
                  <c:v>1974 Q2</c:v>
                </c:pt>
                <c:pt idx="13">
                  <c:v>1974 Q3</c:v>
                </c:pt>
                <c:pt idx="14">
                  <c:v>1974 Q4</c:v>
                </c:pt>
                <c:pt idx="15">
                  <c:v>1975 Q1</c:v>
                </c:pt>
                <c:pt idx="16">
                  <c:v>1975 Q2</c:v>
                </c:pt>
                <c:pt idx="17">
                  <c:v>1975 Q3</c:v>
                </c:pt>
                <c:pt idx="18">
                  <c:v>1975 Q4</c:v>
                </c:pt>
                <c:pt idx="19">
                  <c:v>1976 Q1</c:v>
                </c:pt>
                <c:pt idx="20">
                  <c:v>1976 Q2</c:v>
                </c:pt>
                <c:pt idx="21">
                  <c:v>1976 Q3</c:v>
                </c:pt>
                <c:pt idx="22">
                  <c:v>1976 Q4</c:v>
                </c:pt>
                <c:pt idx="23">
                  <c:v>1977 Q1</c:v>
                </c:pt>
                <c:pt idx="24">
                  <c:v>1977 Q2</c:v>
                </c:pt>
                <c:pt idx="25">
                  <c:v>1977 Q3</c:v>
                </c:pt>
                <c:pt idx="26">
                  <c:v>1977 Q4</c:v>
                </c:pt>
                <c:pt idx="27">
                  <c:v>1978 Q1</c:v>
                </c:pt>
                <c:pt idx="28">
                  <c:v>1978 Q2</c:v>
                </c:pt>
                <c:pt idx="29">
                  <c:v>1978 Q3</c:v>
                </c:pt>
                <c:pt idx="30">
                  <c:v>1978 Q4</c:v>
                </c:pt>
                <c:pt idx="31">
                  <c:v>1979 Q1</c:v>
                </c:pt>
                <c:pt idx="32">
                  <c:v>1979 Q2</c:v>
                </c:pt>
                <c:pt idx="33">
                  <c:v>1979 Q3</c:v>
                </c:pt>
                <c:pt idx="34">
                  <c:v>1979 Q4</c:v>
                </c:pt>
                <c:pt idx="35">
                  <c:v>1980 Q1</c:v>
                </c:pt>
                <c:pt idx="36">
                  <c:v>1980 Q2</c:v>
                </c:pt>
                <c:pt idx="37">
                  <c:v>1980 Q3</c:v>
                </c:pt>
                <c:pt idx="38">
                  <c:v>1980 Q4</c:v>
                </c:pt>
                <c:pt idx="39">
                  <c:v>1981 Q1</c:v>
                </c:pt>
                <c:pt idx="40">
                  <c:v>1981 Q2</c:v>
                </c:pt>
                <c:pt idx="41">
                  <c:v>1981 Q3</c:v>
                </c:pt>
                <c:pt idx="42">
                  <c:v>1981 Q4</c:v>
                </c:pt>
                <c:pt idx="43">
                  <c:v>1982 Q1</c:v>
                </c:pt>
                <c:pt idx="44">
                  <c:v>1982 Q2</c:v>
                </c:pt>
                <c:pt idx="45">
                  <c:v>1982 Q3</c:v>
                </c:pt>
                <c:pt idx="46">
                  <c:v>1982 Q4</c:v>
                </c:pt>
                <c:pt idx="47">
                  <c:v>1983 Q1</c:v>
                </c:pt>
                <c:pt idx="48">
                  <c:v>1983 Q2</c:v>
                </c:pt>
                <c:pt idx="49">
                  <c:v>1983 Q3</c:v>
                </c:pt>
                <c:pt idx="50">
                  <c:v>1983 Q4</c:v>
                </c:pt>
                <c:pt idx="51">
                  <c:v>1984 Q1</c:v>
                </c:pt>
                <c:pt idx="52">
                  <c:v>1984 Q2</c:v>
                </c:pt>
                <c:pt idx="53">
                  <c:v>1984 Q3</c:v>
                </c:pt>
                <c:pt idx="54">
                  <c:v>1984 Q4</c:v>
                </c:pt>
                <c:pt idx="55">
                  <c:v>1985 Q1</c:v>
                </c:pt>
                <c:pt idx="56">
                  <c:v>1985 Q2</c:v>
                </c:pt>
                <c:pt idx="57">
                  <c:v>1985 Q3</c:v>
                </c:pt>
                <c:pt idx="58">
                  <c:v>1985 Q4</c:v>
                </c:pt>
                <c:pt idx="59">
                  <c:v>1986 Q1</c:v>
                </c:pt>
                <c:pt idx="60">
                  <c:v>1986 Q2</c:v>
                </c:pt>
                <c:pt idx="61">
                  <c:v>1986 Q3</c:v>
                </c:pt>
                <c:pt idx="62">
                  <c:v>1986 Q4</c:v>
                </c:pt>
                <c:pt idx="63">
                  <c:v>1987 Q1</c:v>
                </c:pt>
                <c:pt idx="64">
                  <c:v>1987 Q2</c:v>
                </c:pt>
                <c:pt idx="65">
                  <c:v>1987 Q3</c:v>
                </c:pt>
                <c:pt idx="66">
                  <c:v>1987 Q4</c:v>
                </c:pt>
                <c:pt idx="67">
                  <c:v>1988 Q1</c:v>
                </c:pt>
                <c:pt idx="68">
                  <c:v>1988 Q2</c:v>
                </c:pt>
                <c:pt idx="69">
                  <c:v>1988 Q3</c:v>
                </c:pt>
                <c:pt idx="70">
                  <c:v>1988 Q4</c:v>
                </c:pt>
                <c:pt idx="71">
                  <c:v>1989 Q1</c:v>
                </c:pt>
                <c:pt idx="72">
                  <c:v>1989 Q2</c:v>
                </c:pt>
                <c:pt idx="73">
                  <c:v>1989 Q3</c:v>
                </c:pt>
                <c:pt idx="74">
                  <c:v>1989 Q4</c:v>
                </c:pt>
                <c:pt idx="75">
                  <c:v>1990 Q1</c:v>
                </c:pt>
                <c:pt idx="76">
                  <c:v>1990 Q2</c:v>
                </c:pt>
                <c:pt idx="77">
                  <c:v>1990 Q3</c:v>
                </c:pt>
                <c:pt idx="78">
                  <c:v>1990 Q4</c:v>
                </c:pt>
                <c:pt idx="79">
                  <c:v>1991 Q1</c:v>
                </c:pt>
                <c:pt idx="80">
                  <c:v>1991 Q2</c:v>
                </c:pt>
                <c:pt idx="81">
                  <c:v>1991 Q3</c:v>
                </c:pt>
                <c:pt idx="82">
                  <c:v>1991 Q4</c:v>
                </c:pt>
                <c:pt idx="83">
                  <c:v>1992 Q1</c:v>
                </c:pt>
                <c:pt idx="84">
                  <c:v>1992 Q2</c:v>
                </c:pt>
                <c:pt idx="85">
                  <c:v>1992 Q3</c:v>
                </c:pt>
                <c:pt idx="86">
                  <c:v>1992 Q4</c:v>
                </c:pt>
                <c:pt idx="87">
                  <c:v>1993 Q1</c:v>
                </c:pt>
                <c:pt idx="88">
                  <c:v>1993 Q2</c:v>
                </c:pt>
                <c:pt idx="89">
                  <c:v>1993 Q3</c:v>
                </c:pt>
                <c:pt idx="90">
                  <c:v>1993 Q4</c:v>
                </c:pt>
                <c:pt idx="91">
                  <c:v>1994 Q1</c:v>
                </c:pt>
                <c:pt idx="92">
                  <c:v>1994 Q2</c:v>
                </c:pt>
                <c:pt idx="93">
                  <c:v>1994 Q3</c:v>
                </c:pt>
                <c:pt idx="94">
                  <c:v>1994 Q4</c:v>
                </c:pt>
                <c:pt idx="95">
                  <c:v>1995 Q1</c:v>
                </c:pt>
                <c:pt idx="96">
                  <c:v>1995 Q2</c:v>
                </c:pt>
                <c:pt idx="97">
                  <c:v>1995 Q3</c:v>
                </c:pt>
                <c:pt idx="98">
                  <c:v>1995 Q4</c:v>
                </c:pt>
                <c:pt idx="99">
                  <c:v>1996 Q1</c:v>
                </c:pt>
                <c:pt idx="100">
                  <c:v>1996 Q2</c:v>
                </c:pt>
                <c:pt idx="101">
                  <c:v>1996 Q3</c:v>
                </c:pt>
                <c:pt idx="102">
                  <c:v>1996 Q4</c:v>
                </c:pt>
                <c:pt idx="103">
                  <c:v>1997 Q1</c:v>
                </c:pt>
                <c:pt idx="104">
                  <c:v>1997 Q2</c:v>
                </c:pt>
                <c:pt idx="105">
                  <c:v>1997 Q3</c:v>
                </c:pt>
                <c:pt idx="106">
                  <c:v>1997 Q4</c:v>
                </c:pt>
                <c:pt idx="107">
                  <c:v>1998 Q1</c:v>
                </c:pt>
                <c:pt idx="108">
                  <c:v>1998 Q2</c:v>
                </c:pt>
                <c:pt idx="109">
                  <c:v>1998 Q3</c:v>
                </c:pt>
                <c:pt idx="110">
                  <c:v>1998 Q4</c:v>
                </c:pt>
                <c:pt idx="111">
                  <c:v>1999 Q1</c:v>
                </c:pt>
                <c:pt idx="112">
                  <c:v>1999 Q2</c:v>
                </c:pt>
                <c:pt idx="113">
                  <c:v>1999 Q3</c:v>
                </c:pt>
                <c:pt idx="114">
                  <c:v>1999 Q4</c:v>
                </c:pt>
                <c:pt idx="115">
                  <c:v>2000 Q1</c:v>
                </c:pt>
                <c:pt idx="116">
                  <c:v>2000 Q2</c:v>
                </c:pt>
                <c:pt idx="117">
                  <c:v>2000 Q3</c:v>
                </c:pt>
                <c:pt idx="118">
                  <c:v>2000 Q4</c:v>
                </c:pt>
                <c:pt idx="119">
                  <c:v>2001 Q1</c:v>
                </c:pt>
                <c:pt idx="120">
                  <c:v>2001 Q2</c:v>
                </c:pt>
                <c:pt idx="121">
                  <c:v>2001 Q3</c:v>
                </c:pt>
                <c:pt idx="122">
                  <c:v>2001 Q4</c:v>
                </c:pt>
                <c:pt idx="123">
                  <c:v>2002 Q1</c:v>
                </c:pt>
                <c:pt idx="124">
                  <c:v>2002 Q2</c:v>
                </c:pt>
                <c:pt idx="125">
                  <c:v>2002 Q3</c:v>
                </c:pt>
                <c:pt idx="126">
                  <c:v>2002 Q4</c:v>
                </c:pt>
                <c:pt idx="127">
                  <c:v>2003 Q1</c:v>
                </c:pt>
                <c:pt idx="128">
                  <c:v>2003 Q2</c:v>
                </c:pt>
                <c:pt idx="129">
                  <c:v>2003 Q3</c:v>
                </c:pt>
                <c:pt idx="130">
                  <c:v>2003 Q4</c:v>
                </c:pt>
                <c:pt idx="131">
                  <c:v>2004 Q1</c:v>
                </c:pt>
                <c:pt idx="132">
                  <c:v>2004 Q2</c:v>
                </c:pt>
                <c:pt idx="133">
                  <c:v>2004 Q3</c:v>
                </c:pt>
                <c:pt idx="134">
                  <c:v>2004 Q4</c:v>
                </c:pt>
                <c:pt idx="135">
                  <c:v>2005 Q1</c:v>
                </c:pt>
                <c:pt idx="136">
                  <c:v>2005 Q2</c:v>
                </c:pt>
                <c:pt idx="137">
                  <c:v>2005 Q3</c:v>
                </c:pt>
                <c:pt idx="138">
                  <c:v>2005 Q4</c:v>
                </c:pt>
                <c:pt idx="139">
                  <c:v>2006 Q1</c:v>
                </c:pt>
                <c:pt idx="140">
                  <c:v>2006 Q2</c:v>
                </c:pt>
                <c:pt idx="141">
                  <c:v>2006 Q3</c:v>
                </c:pt>
                <c:pt idx="142">
                  <c:v>2006 Q4</c:v>
                </c:pt>
                <c:pt idx="143">
                  <c:v>2007 Q1</c:v>
                </c:pt>
                <c:pt idx="144">
                  <c:v>2007 Q2</c:v>
                </c:pt>
                <c:pt idx="145">
                  <c:v>2007 Q3</c:v>
                </c:pt>
                <c:pt idx="146">
                  <c:v>2007 Q4</c:v>
                </c:pt>
                <c:pt idx="147">
                  <c:v>2008 Q1</c:v>
                </c:pt>
                <c:pt idx="148">
                  <c:v>2008 Q2</c:v>
                </c:pt>
                <c:pt idx="149">
                  <c:v>2008 Q3</c:v>
                </c:pt>
                <c:pt idx="150">
                  <c:v>2008 Q4</c:v>
                </c:pt>
                <c:pt idx="151">
                  <c:v>2009 Q1</c:v>
                </c:pt>
                <c:pt idx="152">
                  <c:v>2009 Q2</c:v>
                </c:pt>
                <c:pt idx="153">
                  <c:v>2009 Q3</c:v>
                </c:pt>
                <c:pt idx="154">
                  <c:v>2009 Q4</c:v>
                </c:pt>
                <c:pt idx="155">
                  <c:v>2010 Q1</c:v>
                </c:pt>
                <c:pt idx="156">
                  <c:v>2010 Q2</c:v>
                </c:pt>
                <c:pt idx="157">
                  <c:v>2010 Q3</c:v>
                </c:pt>
                <c:pt idx="158">
                  <c:v>2010 Q4</c:v>
                </c:pt>
                <c:pt idx="159">
                  <c:v>2011 Q1</c:v>
                </c:pt>
                <c:pt idx="160">
                  <c:v>2011 Q2</c:v>
                </c:pt>
                <c:pt idx="161">
                  <c:v>2011 Q3</c:v>
                </c:pt>
                <c:pt idx="162">
                  <c:v>2011 Q4</c:v>
                </c:pt>
                <c:pt idx="163">
                  <c:v>2012 Q1</c:v>
                </c:pt>
                <c:pt idx="164">
                  <c:v>2012 Q2</c:v>
                </c:pt>
                <c:pt idx="165">
                  <c:v>2012 Q3</c:v>
                </c:pt>
                <c:pt idx="166">
                  <c:v>2012 Q4</c:v>
                </c:pt>
                <c:pt idx="167">
                  <c:v>2013 Q1</c:v>
                </c:pt>
                <c:pt idx="168">
                  <c:v>2013 Q2</c:v>
                </c:pt>
                <c:pt idx="169">
                  <c:v>2013 Q3</c:v>
                </c:pt>
                <c:pt idx="170">
                  <c:v>2013 Q4</c:v>
                </c:pt>
                <c:pt idx="171">
                  <c:v>2014 Q1</c:v>
                </c:pt>
                <c:pt idx="172">
                  <c:v>2014 Q2</c:v>
                </c:pt>
                <c:pt idx="173">
                  <c:v>2014 Q3</c:v>
                </c:pt>
                <c:pt idx="174">
                  <c:v>2014 Q4</c:v>
                </c:pt>
                <c:pt idx="175">
                  <c:v>2015 Q1</c:v>
                </c:pt>
                <c:pt idx="176">
                  <c:v>2015 Q2</c:v>
                </c:pt>
                <c:pt idx="177">
                  <c:v>2015 Q3</c:v>
                </c:pt>
                <c:pt idx="178">
                  <c:v>2015 Q4</c:v>
                </c:pt>
              </c:strCache>
            </c:strRef>
          </c:cat>
          <c:val>
            <c:numRef>
              <c:f>'E and U'!$K$48:$K$226</c:f>
              <c:numCache>
                <c:formatCode>General</c:formatCode>
                <c:ptCount val="179"/>
                <c:pt idx="0">
                  <c:v>72</c:v>
                </c:pt>
                <c:pt idx="1">
                  <c:v>71.7</c:v>
                </c:pt>
                <c:pt idx="2">
                  <c:v>71.5</c:v>
                </c:pt>
                <c:pt idx="3">
                  <c:v>71.8</c:v>
                </c:pt>
                <c:pt idx="4">
                  <c:v>71.900000000000006</c:v>
                </c:pt>
                <c:pt idx="5">
                  <c:v>72</c:v>
                </c:pt>
                <c:pt idx="6">
                  <c:v>72.2</c:v>
                </c:pt>
                <c:pt idx="7">
                  <c:v>72.8</c:v>
                </c:pt>
                <c:pt idx="8">
                  <c:v>73</c:v>
                </c:pt>
                <c:pt idx="9">
                  <c:v>72.900000000000006</c:v>
                </c:pt>
                <c:pt idx="10">
                  <c:v>73</c:v>
                </c:pt>
                <c:pt idx="11">
                  <c:v>72.900000000000006</c:v>
                </c:pt>
                <c:pt idx="12">
                  <c:v>73</c:v>
                </c:pt>
                <c:pt idx="13">
                  <c:v>73.099999999999994</c:v>
                </c:pt>
                <c:pt idx="14">
                  <c:v>73.099999999999994</c:v>
                </c:pt>
                <c:pt idx="15">
                  <c:v>72.900000000000006</c:v>
                </c:pt>
                <c:pt idx="16">
                  <c:v>72.7</c:v>
                </c:pt>
                <c:pt idx="17">
                  <c:v>72.599999999999994</c:v>
                </c:pt>
                <c:pt idx="18">
                  <c:v>72.3</c:v>
                </c:pt>
                <c:pt idx="19">
                  <c:v>72.099999999999994</c:v>
                </c:pt>
                <c:pt idx="20">
                  <c:v>72</c:v>
                </c:pt>
                <c:pt idx="21">
                  <c:v>71.900000000000006</c:v>
                </c:pt>
                <c:pt idx="22">
                  <c:v>71.8</c:v>
                </c:pt>
                <c:pt idx="23">
                  <c:v>71.8</c:v>
                </c:pt>
                <c:pt idx="24">
                  <c:v>71.599999999999994</c:v>
                </c:pt>
                <c:pt idx="25">
                  <c:v>71.599999999999994</c:v>
                </c:pt>
                <c:pt idx="26">
                  <c:v>71.5</c:v>
                </c:pt>
                <c:pt idx="27">
                  <c:v>71.5</c:v>
                </c:pt>
                <c:pt idx="28">
                  <c:v>71.5</c:v>
                </c:pt>
                <c:pt idx="29">
                  <c:v>71.5</c:v>
                </c:pt>
                <c:pt idx="30">
                  <c:v>71.7</c:v>
                </c:pt>
                <c:pt idx="31">
                  <c:v>71.8</c:v>
                </c:pt>
                <c:pt idx="32">
                  <c:v>71.7</c:v>
                </c:pt>
                <c:pt idx="33">
                  <c:v>71.8</c:v>
                </c:pt>
                <c:pt idx="34">
                  <c:v>71.7</c:v>
                </c:pt>
                <c:pt idx="35">
                  <c:v>71.5</c:v>
                </c:pt>
                <c:pt idx="36">
                  <c:v>71.2</c:v>
                </c:pt>
                <c:pt idx="37">
                  <c:v>70.7</c:v>
                </c:pt>
                <c:pt idx="38">
                  <c:v>69.900000000000006</c:v>
                </c:pt>
                <c:pt idx="39">
                  <c:v>69.3</c:v>
                </c:pt>
                <c:pt idx="40">
                  <c:v>68.7</c:v>
                </c:pt>
                <c:pt idx="41">
                  <c:v>68.2</c:v>
                </c:pt>
                <c:pt idx="42">
                  <c:v>67.7</c:v>
                </c:pt>
                <c:pt idx="43">
                  <c:v>67.400000000000006</c:v>
                </c:pt>
                <c:pt idx="44">
                  <c:v>67.099999999999994</c:v>
                </c:pt>
                <c:pt idx="45">
                  <c:v>66.599999999999994</c:v>
                </c:pt>
                <c:pt idx="46">
                  <c:v>66.099999999999994</c:v>
                </c:pt>
                <c:pt idx="47">
                  <c:v>65.7</c:v>
                </c:pt>
                <c:pt idx="48">
                  <c:v>65.599999999999994</c:v>
                </c:pt>
                <c:pt idx="49">
                  <c:v>65.900000000000006</c:v>
                </c:pt>
                <c:pt idx="50">
                  <c:v>66.3</c:v>
                </c:pt>
                <c:pt idx="51">
                  <c:v>66.5</c:v>
                </c:pt>
                <c:pt idx="52">
                  <c:v>66.7</c:v>
                </c:pt>
                <c:pt idx="53">
                  <c:v>66.8</c:v>
                </c:pt>
                <c:pt idx="54">
                  <c:v>67.099999999999994</c:v>
                </c:pt>
                <c:pt idx="55">
                  <c:v>67.3</c:v>
                </c:pt>
                <c:pt idx="56">
                  <c:v>67.400000000000006</c:v>
                </c:pt>
                <c:pt idx="57">
                  <c:v>67.5</c:v>
                </c:pt>
                <c:pt idx="58">
                  <c:v>67.5</c:v>
                </c:pt>
                <c:pt idx="59">
                  <c:v>67.599999999999994</c:v>
                </c:pt>
                <c:pt idx="60">
                  <c:v>67.599999999999994</c:v>
                </c:pt>
                <c:pt idx="61">
                  <c:v>67.8</c:v>
                </c:pt>
                <c:pt idx="62">
                  <c:v>67.900000000000006</c:v>
                </c:pt>
                <c:pt idx="63">
                  <c:v>68.099999999999994</c:v>
                </c:pt>
                <c:pt idx="64">
                  <c:v>68.5</c:v>
                </c:pt>
                <c:pt idx="65">
                  <c:v>69.099999999999994</c:v>
                </c:pt>
                <c:pt idx="66">
                  <c:v>69.7</c:v>
                </c:pt>
                <c:pt idx="67">
                  <c:v>70.2</c:v>
                </c:pt>
                <c:pt idx="68">
                  <c:v>70.7</c:v>
                </c:pt>
                <c:pt idx="69">
                  <c:v>71.099999999999994</c:v>
                </c:pt>
                <c:pt idx="70">
                  <c:v>71.5</c:v>
                </c:pt>
                <c:pt idx="71">
                  <c:v>72.099999999999994</c:v>
                </c:pt>
                <c:pt idx="72">
                  <c:v>72.400000000000006</c:v>
                </c:pt>
                <c:pt idx="73">
                  <c:v>72.599999999999994</c:v>
                </c:pt>
                <c:pt idx="74">
                  <c:v>72.8</c:v>
                </c:pt>
                <c:pt idx="75">
                  <c:v>72.8</c:v>
                </c:pt>
                <c:pt idx="76">
                  <c:v>72.8</c:v>
                </c:pt>
                <c:pt idx="77">
                  <c:v>72.7</c:v>
                </c:pt>
                <c:pt idx="78">
                  <c:v>72.3</c:v>
                </c:pt>
                <c:pt idx="79">
                  <c:v>71.7</c:v>
                </c:pt>
                <c:pt idx="80">
                  <c:v>71</c:v>
                </c:pt>
                <c:pt idx="81">
                  <c:v>70.3</c:v>
                </c:pt>
                <c:pt idx="82">
                  <c:v>69.8</c:v>
                </c:pt>
                <c:pt idx="83">
                  <c:v>69.400000000000006</c:v>
                </c:pt>
                <c:pt idx="84">
                  <c:v>69.099999999999994</c:v>
                </c:pt>
                <c:pt idx="85">
                  <c:v>68.900000000000006</c:v>
                </c:pt>
                <c:pt idx="86">
                  <c:v>68.5</c:v>
                </c:pt>
                <c:pt idx="87">
                  <c:v>68.400000000000006</c:v>
                </c:pt>
                <c:pt idx="88">
                  <c:v>68.400000000000006</c:v>
                </c:pt>
                <c:pt idx="89">
                  <c:v>68.5</c:v>
                </c:pt>
                <c:pt idx="90">
                  <c:v>68.5</c:v>
                </c:pt>
                <c:pt idx="91">
                  <c:v>68.7</c:v>
                </c:pt>
                <c:pt idx="92">
                  <c:v>68.8</c:v>
                </c:pt>
                <c:pt idx="93">
                  <c:v>69</c:v>
                </c:pt>
                <c:pt idx="94">
                  <c:v>69.099999999999994</c:v>
                </c:pt>
                <c:pt idx="95">
                  <c:v>69.2</c:v>
                </c:pt>
                <c:pt idx="96">
                  <c:v>69.400000000000006</c:v>
                </c:pt>
                <c:pt idx="97">
                  <c:v>69.599999999999994</c:v>
                </c:pt>
                <c:pt idx="98">
                  <c:v>69.900000000000006</c:v>
                </c:pt>
                <c:pt idx="99">
                  <c:v>69.900000000000006</c:v>
                </c:pt>
                <c:pt idx="100">
                  <c:v>69.900000000000006</c:v>
                </c:pt>
                <c:pt idx="101">
                  <c:v>70</c:v>
                </c:pt>
                <c:pt idx="102">
                  <c:v>70.3</c:v>
                </c:pt>
                <c:pt idx="103">
                  <c:v>70.8</c:v>
                </c:pt>
                <c:pt idx="104">
                  <c:v>71</c:v>
                </c:pt>
                <c:pt idx="105">
                  <c:v>71.099999999999994</c:v>
                </c:pt>
                <c:pt idx="106">
                  <c:v>71.2</c:v>
                </c:pt>
                <c:pt idx="107">
                  <c:v>71.3</c:v>
                </c:pt>
                <c:pt idx="108">
                  <c:v>71.3</c:v>
                </c:pt>
                <c:pt idx="109">
                  <c:v>71.599999999999994</c:v>
                </c:pt>
                <c:pt idx="110">
                  <c:v>71.8</c:v>
                </c:pt>
                <c:pt idx="111">
                  <c:v>71.900000000000006</c:v>
                </c:pt>
                <c:pt idx="112">
                  <c:v>71.900000000000006</c:v>
                </c:pt>
                <c:pt idx="113">
                  <c:v>72.099999999999994</c:v>
                </c:pt>
                <c:pt idx="114">
                  <c:v>72.3</c:v>
                </c:pt>
                <c:pt idx="115">
                  <c:v>72.3</c:v>
                </c:pt>
                <c:pt idx="116">
                  <c:v>72.5</c:v>
                </c:pt>
                <c:pt idx="117">
                  <c:v>72.599999999999994</c:v>
                </c:pt>
                <c:pt idx="118">
                  <c:v>72.5</c:v>
                </c:pt>
                <c:pt idx="119">
                  <c:v>72.599999999999994</c:v>
                </c:pt>
                <c:pt idx="120">
                  <c:v>72.7</c:v>
                </c:pt>
                <c:pt idx="121">
                  <c:v>72.5</c:v>
                </c:pt>
                <c:pt idx="122">
                  <c:v>72.599999999999994</c:v>
                </c:pt>
                <c:pt idx="123">
                  <c:v>72.5</c:v>
                </c:pt>
                <c:pt idx="124">
                  <c:v>72.7</c:v>
                </c:pt>
                <c:pt idx="125">
                  <c:v>72.599999999999994</c:v>
                </c:pt>
                <c:pt idx="126">
                  <c:v>72.900000000000006</c:v>
                </c:pt>
                <c:pt idx="127">
                  <c:v>72.7</c:v>
                </c:pt>
                <c:pt idx="128">
                  <c:v>72.900000000000006</c:v>
                </c:pt>
                <c:pt idx="129">
                  <c:v>72.8</c:v>
                </c:pt>
                <c:pt idx="130">
                  <c:v>72.8</c:v>
                </c:pt>
                <c:pt idx="131">
                  <c:v>73</c:v>
                </c:pt>
                <c:pt idx="132">
                  <c:v>72.900000000000006</c:v>
                </c:pt>
                <c:pt idx="133">
                  <c:v>72.900000000000006</c:v>
                </c:pt>
                <c:pt idx="134">
                  <c:v>73</c:v>
                </c:pt>
                <c:pt idx="135">
                  <c:v>73.099999999999994</c:v>
                </c:pt>
                <c:pt idx="136">
                  <c:v>72.900000000000006</c:v>
                </c:pt>
                <c:pt idx="137">
                  <c:v>73</c:v>
                </c:pt>
                <c:pt idx="138">
                  <c:v>72.7</c:v>
                </c:pt>
                <c:pt idx="139">
                  <c:v>72.900000000000006</c:v>
                </c:pt>
                <c:pt idx="140">
                  <c:v>72.8</c:v>
                </c:pt>
                <c:pt idx="141">
                  <c:v>72.8</c:v>
                </c:pt>
                <c:pt idx="142">
                  <c:v>72.7</c:v>
                </c:pt>
                <c:pt idx="143">
                  <c:v>72.5</c:v>
                </c:pt>
                <c:pt idx="144">
                  <c:v>72.7</c:v>
                </c:pt>
                <c:pt idx="145">
                  <c:v>72.7</c:v>
                </c:pt>
                <c:pt idx="146">
                  <c:v>72.900000000000006</c:v>
                </c:pt>
                <c:pt idx="147">
                  <c:v>73</c:v>
                </c:pt>
                <c:pt idx="148">
                  <c:v>72.900000000000006</c:v>
                </c:pt>
                <c:pt idx="149">
                  <c:v>72.400000000000006</c:v>
                </c:pt>
                <c:pt idx="150">
                  <c:v>72.2</c:v>
                </c:pt>
                <c:pt idx="151">
                  <c:v>71.7</c:v>
                </c:pt>
                <c:pt idx="152">
                  <c:v>70.8</c:v>
                </c:pt>
                <c:pt idx="153">
                  <c:v>70.599999999999994</c:v>
                </c:pt>
                <c:pt idx="154">
                  <c:v>70.599999999999994</c:v>
                </c:pt>
                <c:pt idx="155">
                  <c:v>70.2</c:v>
                </c:pt>
                <c:pt idx="156">
                  <c:v>70.400000000000006</c:v>
                </c:pt>
                <c:pt idx="157">
                  <c:v>70.7</c:v>
                </c:pt>
                <c:pt idx="158">
                  <c:v>70.400000000000006</c:v>
                </c:pt>
                <c:pt idx="159">
                  <c:v>70.5</c:v>
                </c:pt>
                <c:pt idx="160">
                  <c:v>70.5</c:v>
                </c:pt>
                <c:pt idx="161">
                  <c:v>70.099999999999994</c:v>
                </c:pt>
                <c:pt idx="162">
                  <c:v>70.2</c:v>
                </c:pt>
                <c:pt idx="163">
                  <c:v>70.5</c:v>
                </c:pt>
                <c:pt idx="164">
                  <c:v>70.900000000000006</c:v>
                </c:pt>
                <c:pt idx="165">
                  <c:v>71.099999999999994</c:v>
                </c:pt>
                <c:pt idx="166">
                  <c:v>71.400000000000006</c:v>
                </c:pt>
                <c:pt idx="167">
                  <c:v>71.2</c:v>
                </c:pt>
                <c:pt idx="168">
                  <c:v>71.3</c:v>
                </c:pt>
                <c:pt idx="169">
                  <c:v>71.599999999999994</c:v>
                </c:pt>
                <c:pt idx="170">
                  <c:v>72</c:v>
                </c:pt>
                <c:pt idx="171">
                  <c:v>72.5</c:v>
                </c:pt>
                <c:pt idx="172">
                  <c:v>72.8</c:v>
                </c:pt>
                <c:pt idx="173">
                  <c:v>73</c:v>
                </c:pt>
                <c:pt idx="174">
                  <c:v>73.2</c:v>
                </c:pt>
                <c:pt idx="175">
                  <c:v>73.5</c:v>
                </c:pt>
                <c:pt idx="176">
                  <c:v>73.400000000000006</c:v>
                </c:pt>
                <c:pt idx="177">
                  <c:v>73.7</c:v>
                </c:pt>
                <c:pt idx="178">
                  <c:v>74.099999999999994</c:v>
                </c:pt>
              </c:numCache>
            </c:numRef>
          </c:val>
          <c:smooth val="0"/>
        </c:ser>
        <c:dLbls>
          <c:showLegendKey val="0"/>
          <c:showVal val="0"/>
          <c:showCatName val="0"/>
          <c:showSerName val="0"/>
          <c:showPercent val="0"/>
          <c:showBubbleSize val="0"/>
        </c:dLbls>
        <c:marker val="1"/>
        <c:smooth val="0"/>
        <c:axId val="167922640"/>
        <c:axId val="167923200"/>
      </c:lineChart>
      <c:lineChart>
        <c:grouping val="standard"/>
        <c:varyColors val="0"/>
        <c:ser>
          <c:idx val="1"/>
          <c:order val="1"/>
          <c:tx>
            <c:v>unemployment (rhs)</c:v>
          </c:tx>
          <c:spPr>
            <a:ln w="38100" cap="rnd">
              <a:solidFill>
                <a:srgbClr val="FFC000"/>
              </a:solidFill>
              <a:round/>
            </a:ln>
            <a:effectLst/>
          </c:spPr>
          <c:marker>
            <c:symbol val="none"/>
          </c:marker>
          <c:val>
            <c:numRef>
              <c:f>'E and U'!$L$48:$L$226</c:f>
              <c:numCache>
                <c:formatCode>General</c:formatCode>
                <c:ptCount val="179"/>
                <c:pt idx="0">
                  <c:v>4.0999999999999996</c:v>
                </c:pt>
                <c:pt idx="1">
                  <c:v>4.2</c:v>
                </c:pt>
                <c:pt idx="2">
                  <c:v>4.4000000000000004</c:v>
                </c:pt>
                <c:pt idx="3">
                  <c:v>4.5</c:v>
                </c:pt>
                <c:pt idx="4">
                  <c:v>4.4000000000000004</c:v>
                </c:pt>
                <c:pt idx="5">
                  <c:v>4.3</c:v>
                </c:pt>
                <c:pt idx="6">
                  <c:v>4.2</c:v>
                </c:pt>
                <c:pt idx="7">
                  <c:v>3.9</c:v>
                </c:pt>
                <c:pt idx="8">
                  <c:v>3.7</c:v>
                </c:pt>
                <c:pt idx="9">
                  <c:v>3.6</c:v>
                </c:pt>
                <c:pt idx="10">
                  <c:v>3.4</c:v>
                </c:pt>
                <c:pt idx="11">
                  <c:v>3.6</c:v>
                </c:pt>
                <c:pt idx="12">
                  <c:v>3.6</c:v>
                </c:pt>
                <c:pt idx="13">
                  <c:v>3.7</c:v>
                </c:pt>
                <c:pt idx="14">
                  <c:v>3.7</c:v>
                </c:pt>
                <c:pt idx="15">
                  <c:v>4</c:v>
                </c:pt>
                <c:pt idx="16">
                  <c:v>4.3</c:v>
                </c:pt>
                <c:pt idx="17">
                  <c:v>4.7</c:v>
                </c:pt>
                <c:pt idx="18">
                  <c:v>5</c:v>
                </c:pt>
                <c:pt idx="19">
                  <c:v>5.3</c:v>
                </c:pt>
                <c:pt idx="20">
                  <c:v>5.4</c:v>
                </c:pt>
                <c:pt idx="21">
                  <c:v>5.5</c:v>
                </c:pt>
                <c:pt idx="22">
                  <c:v>5.5</c:v>
                </c:pt>
                <c:pt idx="23">
                  <c:v>5.5</c:v>
                </c:pt>
                <c:pt idx="24">
                  <c:v>5.5</c:v>
                </c:pt>
                <c:pt idx="25">
                  <c:v>5.7</c:v>
                </c:pt>
                <c:pt idx="26">
                  <c:v>5.7</c:v>
                </c:pt>
                <c:pt idx="27">
                  <c:v>5.6</c:v>
                </c:pt>
                <c:pt idx="28">
                  <c:v>5.6</c:v>
                </c:pt>
                <c:pt idx="29">
                  <c:v>5.5</c:v>
                </c:pt>
                <c:pt idx="30">
                  <c:v>5.4</c:v>
                </c:pt>
                <c:pt idx="31">
                  <c:v>5.4</c:v>
                </c:pt>
                <c:pt idx="32">
                  <c:v>5.3</c:v>
                </c:pt>
                <c:pt idx="33">
                  <c:v>5.4</c:v>
                </c:pt>
                <c:pt idx="34">
                  <c:v>5.5</c:v>
                </c:pt>
                <c:pt idx="35">
                  <c:v>5.8</c:v>
                </c:pt>
                <c:pt idx="36">
                  <c:v>6.3</c:v>
                </c:pt>
                <c:pt idx="37">
                  <c:v>7.1</c:v>
                </c:pt>
                <c:pt idx="38">
                  <c:v>8</c:v>
                </c:pt>
                <c:pt idx="39">
                  <c:v>8.9</c:v>
                </c:pt>
                <c:pt idx="40">
                  <c:v>9.6</c:v>
                </c:pt>
                <c:pt idx="41">
                  <c:v>9.9</c:v>
                </c:pt>
                <c:pt idx="42">
                  <c:v>10.199999999999999</c:v>
                </c:pt>
                <c:pt idx="43">
                  <c:v>10.4</c:v>
                </c:pt>
                <c:pt idx="44">
                  <c:v>10.6</c:v>
                </c:pt>
                <c:pt idx="45">
                  <c:v>10.8</c:v>
                </c:pt>
                <c:pt idx="46">
                  <c:v>11.1</c:v>
                </c:pt>
                <c:pt idx="47">
                  <c:v>11.3</c:v>
                </c:pt>
                <c:pt idx="48">
                  <c:v>11.4</c:v>
                </c:pt>
                <c:pt idx="49">
                  <c:v>11.5</c:v>
                </c:pt>
                <c:pt idx="50">
                  <c:v>11.7</c:v>
                </c:pt>
                <c:pt idx="51">
                  <c:v>11.8</c:v>
                </c:pt>
                <c:pt idx="52">
                  <c:v>11.9</c:v>
                </c:pt>
                <c:pt idx="53">
                  <c:v>11.7</c:v>
                </c:pt>
                <c:pt idx="54">
                  <c:v>11.6</c:v>
                </c:pt>
                <c:pt idx="55">
                  <c:v>11.5</c:v>
                </c:pt>
                <c:pt idx="56">
                  <c:v>11.4</c:v>
                </c:pt>
                <c:pt idx="57">
                  <c:v>11.3</c:v>
                </c:pt>
                <c:pt idx="58">
                  <c:v>11.3</c:v>
                </c:pt>
                <c:pt idx="59">
                  <c:v>11.3</c:v>
                </c:pt>
                <c:pt idx="60">
                  <c:v>11.3</c:v>
                </c:pt>
                <c:pt idx="61">
                  <c:v>11.4</c:v>
                </c:pt>
                <c:pt idx="62">
                  <c:v>11.3</c:v>
                </c:pt>
                <c:pt idx="63">
                  <c:v>11.1</c:v>
                </c:pt>
                <c:pt idx="64">
                  <c:v>10.7</c:v>
                </c:pt>
                <c:pt idx="65">
                  <c:v>10.199999999999999</c:v>
                </c:pt>
                <c:pt idx="66">
                  <c:v>9.6999999999999993</c:v>
                </c:pt>
                <c:pt idx="67">
                  <c:v>9.1999999999999993</c:v>
                </c:pt>
                <c:pt idx="68">
                  <c:v>8.6999999999999993</c:v>
                </c:pt>
                <c:pt idx="69">
                  <c:v>8.4</c:v>
                </c:pt>
                <c:pt idx="70">
                  <c:v>8</c:v>
                </c:pt>
                <c:pt idx="71">
                  <c:v>7.6</c:v>
                </c:pt>
                <c:pt idx="72">
                  <c:v>7.2</c:v>
                </c:pt>
                <c:pt idx="73">
                  <c:v>7.1</c:v>
                </c:pt>
                <c:pt idx="74">
                  <c:v>7</c:v>
                </c:pt>
                <c:pt idx="75">
                  <c:v>6.9</c:v>
                </c:pt>
                <c:pt idx="76">
                  <c:v>6.9</c:v>
                </c:pt>
                <c:pt idx="77">
                  <c:v>7.1</c:v>
                </c:pt>
                <c:pt idx="78">
                  <c:v>7.5</c:v>
                </c:pt>
                <c:pt idx="79">
                  <c:v>8</c:v>
                </c:pt>
                <c:pt idx="80">
                  <c:v>8.6999999999999993</c:v>
                </c:pt>
                <c:pt idx="81">
                  <c:v>9.1999999999999993</c:v>
                </c:pt>
                <c:pt idx="82">
                  <c:v>9.5</c:v>
                </c:pt>
                <c:pt idx="83">
                  <c:v>9.6999999999999993</c:v>
                </c:pt>
                <c:pt idx="84">
                  <c:v>9.8000000000000007</c:v>
                </c:pt>
                <c:pt idx="85">
                  <c:v>9.9</c:v>
                </c:pt>
                <c:pt idx="86">
                  <c:v>10.4</c:v>
                </c:pt>
                <c:pt idx="87">
                  <c:v>10.6</c:v>
                </c:pt>
                <c:pt idx="88">
                  <c:v>10.4</c:v>
                </c:pt>
                <c:pt idx="89">
                  <c:v>10.199999999999999</c:v>
                </c:pt>
                <c:pt idx="90">
                  <c:v>10.3</c:v>
                </c:pt>
                <c:pt idx="91">
                  <c:v>9.9</c:v>
                </c:pt>
                <c:pt idx="92">
                  <c:v>9.6999999999999993</c:v>
                </c:pt>
                <c:pt idx="93">
                  <c:v>9.4</c:v>
                </c:pt>
                <c:pt idx="94">
                  <c:v>9</c:v>
                </c:pt>
                <c:pt idx="95">
                  <c:v>8.9</c:v>
                </c:pt>
                <c:pt idx="96">
                  <c:v>8.6999999999999993</c:v>
                </c:pt>
                <c:pt idx="97">
                  <c:v>8.6</c:v>
                </c:pt>
                <c:pt idx="98">
                  <c:v>8.3000000000000007</c:v>
                </c:pt>
                <c:pt idx="99">
                  <c:v>8.1999999999999993</c:v>
                </c:pt>
                <c:pt idx="100">
                  <c:v>8.3000000000000007</c:v>
                </c:pt>
                <c:pt idx="101">
                  <c:v>8.1</c:v>
                </c:pt>
                <c:pt idx="102">
                  <c:v>7.8</c:v>
                </c:pt>
                <c:pt idx="103">
                  <c:v>7.3</c:v>
                </c:pt>
                <c:pt idx="104">
                  <c:v>7.2</c:v>
                </c:pt>
                <c:pt idx="105">
                  <c:v>6.8</c:v>
                </c:pt>
                <c:pt idx="106">
                  <c:v>6.5</c:v>
                </c:pt>
                <c:pt idx="107">
                  <c:v>6.4</c:v>
                </c:pt>
                <c:pt idx="108">
                  <c:v>6.3</c:v>
                </c:pt>
                <c:pt idx="109">
                  <c:v>6.2</c:v>
                </c:pt>
                <c:pt idx="110">
                  <c:v>6.1</c:v>
                </c:pt>
                <c:pt idx="111">
                  <c:v>6.2</c:v>
                </c:pt>
                <c:pt idx="112">
                  <c:v>6</c:v>
                </c:pt>
                <c:pt idx="113">
                  <c:v>5.9</c:v>
                </c:pt>
                <c:pt idx="114">
                  <c:v>5.8</c:v>
                </c:pt>
                <c:pt idx="115">
                  <c:v>5.8</c:v>
                </c:pt>
                <c:pt idx="116">
                  <c:v>5.5</c:v>
                </c:pt>
                <c:pt idx="117">
                  <c:v>5.3</c:v>
                </c:pt>
                <c:pt idx="118">
                  <c:v>5.2</c:v>
                </c:pt>
                <c:pt idx="119">
                  <c:v>5.0999999999999996</c:v>
                </c:pt>
                <c:pt idx="120">
                  <c:v>5</c:v>
                </c:pt>
                <c:pt idx="121">
                  <c:v>5.0999999999999996</c:v>
                </c:pt>
                <c:pt idx="122">
                  <c:v>5.2</c:v>
                </c:pt>
                <c:pt idx="123">
                  <c:v>5.2</c:v>
                </c:pt>
                <c:pt idx="124">
                  <c:v>5.2</c:v>
                </c:pt>
                <c:pt idx="125">
                  <c:v>5.3</c:v>
                </c:pt>
                <c:pt idx="126">
                  <c:v>5.0999999999999996</c:v>
                </c:pt>
                <c:pt idx="127">
                  <c:v>5.2</c:v>
                </c:pt>
                <c:pt idx="128">
                  <c:v>4.9000000000000004</c:v>
                </c:pt>
                <c:pt idx="129">
                  <c:v>5</c:v>
                </c:pt>
                <c:pt idx="130">
                  <c:v>4.9000000000000004</c:v>
                </c:pt>
                <c:pt idx="131">
                  <c:v>4.8</c:v>
                </c:pt>
                <c:pt idx="132">
                  <c:v>4.8</c:v>
                </c:pt>
                <c:pt idx="133">
                  <c:v>4.7</c:v>
                </c:pt>
                <c:pt idx="134">
                  <c:v>4.7</c:v>
                </c:pt>
                <c:pt idx="135">
                  <c:v>4.7</c:v>
                </c:pt>
                <c:pt idx="136">
                  <c:v>4.8</c:v>
                </c:pt>
                <c:pt idx="137">
                  <c:v>4.7</c:v>
                </c:pt>
                <c:pt idx="138">
                  <c:v>5.0999999999999996</c:v>
                </c:pt>
                <c:pt idx="139">
                  <c:v>5.2</c:v>
                </c:pt>
                <c:pt idx="140">
                  <c:v>5.5</c:v>
                </c:pt>
                <c:pt idx="141">
                  <c:v>5.5</c:v>
                </c:pt>
                <c:pt idx="142">
                  <c:v>5.5</c:v>
                </c:pt>
                <c:pt idx="143">
                  <c:v>5.5</c:v>
                </c:pt>
                <c:pt idx="144">
                  <c:v>5.4</c:v>
                </c:pt>
                <c:pt idx="145">
                  <c:v>5.3</c:v>
                </c:pt>
                <c:pt idx="146">
                  <c:v>5.2</c:v>
                </c:pt>
                <c:pt idx="147">
                  <c:v>5.2</c:v>
                </c:pt>
                <c:pt idx="148">
                  <c:v>5.4</c:v>
                </c:pt>
                <c:pt idx="149">
                  <c:v>5.9</c:v>
                </c:pt>
                <c:pt idx="150">
                  <c:v>6.4</c:v>
                </c:pt>
                <c:pt idx="151">
                  <c:v>7.1</c:v>
                </c:pt>
                <c:pt idx="152">
                  <c:v>7.8</c:v>
                </c:pt>
                <c:pt idx="153">
                  <c:v>7.8</c:v>
                </c:pt>
                <c:pt idx="154">
                  <c:v>7.8</c:v>
                </c:pt>
                <c:pt idx="155">
                  <c:v>8</c:v>
                </c:pt>
                <c:pt idx="156">
                  <c:v>7.9</c:v>
                </c:pt>
                <c:pt idx="157">
                  <c:v>7.8</c:v>
                </c:pt>
                <c:pt idx="158">
                  <c:v>7.9</c:v>
                </c:pt>
                <c:pt idx="159">
                  <c:v>7.8</c:v>
                </c:pt>
                <c:pt idx="160">
                  <c:v>7.9</c:v>
                </c:pt>
                <c:pt idx="161">
                  <c:v>8.3000000000000007</c:v>
                </c:pt>
                <c:pt idx="162">
                  <c:v>8.4</c:v>
                </c:pt>
                <c:pt idx="163">
                  <c:v>8.1999999999999993</c:v>
                </c:pt>
                <c:pt idx="164">
                  <c:v>8</c:v>
                </c:pt>
                <c:pt idx="165">
                  <c:v>7.9</c:v>
                </c:pt>
                <c:pt idx="166">
                  <c:v>7.8</c:v>
                </c:pt>
                <c:pt idx="167">
                  <c:v>7.8</c:v>
                </c:pt>
                <c:pt idx="168">
                  <c:v>7.8</c:v>
                </c:pt>
                <c:pt idx="169">
                  <c:v>7.6</c:v>
                </c:pt>
                <c:pt idx="170">
                  <c:v>7.2</c:v>
                </c:pt>
                <c:pt idx="171">
                  <c:v>6.8</c:v>
                </c:pt>
                <c:pt idx="172">
                  <c:v>6.3</c:v>
                </c:pt>
                <c:pt idx="173">
                  <c:v>6</c:v>
                </c:pt>
                <c:pt idx="174">
                  <c:v>5.7</c:v>
                </c:pt>
                <c:pt idx="175">
                  <c:v>5.5</c:v>
                </c:pt>
                <c:pt idx="176">
                  <c:v>5.6</c:v>
                </c:pt>
                <c:pt idx="177">
                  <c:v>5.3</c:v>
                </c:pt>
                <c:pt idx="178">
                  <c:v>5.0999999999999996</c:v>
                </c:pt>
              </c:numCache>
            </c:numRef>
          </c:val>
          <c:smooth val="0"/>
        </c:ser>
        <c:dLbls>
          <c:showLegendKey val="0"/>
          <c:showVal val="0"/>
          <c:showCatName val="0"/>
          <c:showSerName val="0"/>
          <c:showPercent val="0"/>
          <c:showBubbleSize val="0"/>
        </c:dLbls>
        <c:marker val="1"/>
        <c:smooth val="0"/>
        <c:axId val="167924320"/>
        <c:axId val="167923760"/>
      </c:lineChart>
      <c:catAx>
        <c:axId val="167922640"/>
        <c:scaling>
          <c:orientation val="minMax"/>
        </c:scaling>
        <c:delete val="0"/>
        <c:axPos val="b"/>
        <c:numFmt formatCode="General" sourceLinked="1"/>
        <c:majorTickMark val="in"/>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7923200"/>
        <c:crosses val="autoZero"/>
        <c:auto val="1"/>
        <c:lblAlgn val="ctr"/>
        <c:lblOffset val="100"/>
        <c:tickLblSkip val="8"/>
        <c:tickMarkSkip val="4"/>
        <c:noMultiLvlLbl val="0"/>
      </c:catAx>
      <c:valAx>
        <c:axId val="167923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w="19050">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7922640"/>
        <c:crosses val="autoZero"/>
        <c:crossBetween val="between"/>
      </c:valAx>
      <c:valAx>
        <c:axId val="167923760"/>
        <c:scaling>
          <c:orientation val="minMax"/>
        </c:scaling>
        <c:delete val="0"/>
        <c:axPos val="r"/>
        <c:numFmt formatCode="General" sourceLinked="1"/>
        <c:majorTickMark val="in"/>
        <c:minorTickMark val="none"/>
        <c:tickLblPos val="nextTo"/>
        <c:spPr>
          <a:noFill/>
          <a:ln w="19050">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7924320"/>
        <c:crosses val="max"/>
        <c:crossBetween val="between"/>
      </c:valAx>
      <c:catAx>
        <c:axId val="167924320"/>
        <c:scaling>
          <c:orientation val="minMax"/>
        </c:scaling>
        <c:delete val="1"/>
        <c:axPos val="b"/>
        <c:majorTickMark val="out"/>
        <c:minorTickMark val="none"/>
        <c:tickLblPos val="nextTo"/>
        <c:crossAx val="16792376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C00000"/>
              </a:solidFill>
              <a:round/>
            </a:ln>
            <a:effectLst/>
          </c:spPr>
          <c:marker>
            <c:symbol val="diamond"/>
            <c:size val="6"/>
            <c:spPr>
              <a:solidFill>
                <a:srgbClr val="C00000"/>
              </a:solidFill>
              <a:ln w="9525">
                <a:noFill/>
              </a:ln>
              <a:effectLst/>
            </c:spPr>
          </c:marker>
          <c:cat>
            <c:numRef>
              <c:f>Sheet1!$A$5:$A$22</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Sheet1!$F$5:$F$22</c:f>
              <c:numCache>
                <c:formatCode>General</c:formatCode>
                <c:ptCount val="18"/>
                <c:pt idx="0">
                  <c:v>463.08724832214767</c:v>
                </c:pt>
                <c:pt idx="1">
                  <c:v>471.52317880794703</c:v>
                </c:pt>
                <c:pt idx="2">
                  <c:v>484.96732026143792</c:v>
                </c:pt>
                <c:pt idx="3">
                  <c:v>496.79897567221514</c:v>
                </c:pt>
                <c:pt idx="4">
                  <c:v>509.38673341677094</c:v>
                </c:pt>
                <c:pt idx="5">
                  <c:v>522.0048899755501</c:v>
                </c:pt>
                <c:pt idx="6">
                  <c:v>521.84179456906725</c:v>
                </c:pt>
                <c:pt idx="7">
                  <c:v>509.23787528868365</c:v>
                </c:pt>
                <c:pt idx="8">
                  <c:v>504.47427293064874</c:v>
                </c:pt>
                <c:pt idx="9">
                  <c:v>494.6466809421841</c:v>
                </c:pt>
                <c:pt idx="10">
                  <c:v>486.99271592091571</c:v>
                </c:pt>
                <c:pt idx="11">
                  <c:v>481.2182741116751</c:v>
                </c:pt>
                <c:pt idx="12">
                  <c:v>480</c:v>
                </c:pt>
                <c:pt idx="13">
                  <c:v>492</c:v>
                </c:pt>
                <c:pt idx="14">
                  <c:v>503.69108910891094</c:v>
                </c:pt>
                <c:pt idx="15">
                  <c:v>513.09200334571767</c:v>
                </c:pt>
                <c:pt idx="16">
                  <c:v>521.65192881861003</c:v>
                </c:pt>
                <c:pt idx="17">
                  <c:v>530.34612763225346</c:v>
                </c:pt>
              </c:numCache>
            </c:numRef>
          </c:val>
          <c:smooth val="0"/>
        </c:ser>
        <c:dLbls>
          <c:showLegendKey val="0"/>
          <c:showVal val="0"/>
          <c:showCatName val="0"/>
          <c:showSerName val="0"/>
          <c:showPercent val="0"/>
          <c:showBubbleSize val="0"/>
        </c:dLbls>
        <c:marker val="1"/>
        <c:smooth val="0"/>
        <c:axId val="167926560"/>
        <c:axId val="167927120"/>
      </c:lineChart>
      <c:catAx>
        <c:axId val="167926560"/>
        <c:scaling>
          <c:orientation val="minMax"/>
        </c:scaling>
        <c:delete val="0"/>
        <c:axPos val="b"/>
        <c:numFmt formatCode="General" sourceLinked="1"/>
        <c:majorTickMark val="in"/>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7927120"/>
        <c:crosses val="autoZero"/>
        <c:auto val="1"/>
        <c:lblAlgn val="ctr"/>
        <c:lblOffset val="100"/>
        <c:noMultiLvlLbl val="0"/>
      </c:catAx>
      <c:valAx>
        <c:axId val="167927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w="19050">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7926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Sheet10!$C$41</c:f>
              <c:strCache>
                <c:ptCount val="1"/>
                <c:pt idx="0">
                  <c:v>q on previous q</c:v>
                </c:pt>
              </c:strCache>
            </c:strRef>
          </c:tx>
          <c:spPr>
            <a:solidFill>
              <a:srgbClr val="FFC000"/>
            </a:solidFill>
            <a:ln>
              <a:noFill/>
            </a:ln>
            <a:effectLst/>
          </c:spPr>
          <c:invertIfNegative val="0"/>
          <c:cat>
            <c:strRef>
              <c:f>Sheet10!$A$42:$A$81</c:f>
              <c:strCache>
                <c:ptCount val="40"/>
                <c:pt idx="0">
                  <c:v>2006 Q1</c:v>
                </c:pt>
                <c:pt idx="1">
                  <c:v>2006 Q2</c:v>
                </c:pt>
                <c:pt idx="2">
                  <c:v>2006 Q3</c:v>
                </c:pt>
                <c:pt idx="3">
                  <c:v>2006 Q4</c:v>
                </c:pt>
                <c:pt idx="4">
                  <c:v>2007 Q1</c:v>
                </c:pt>
                <c:pt idx="5">
                  <c:v>2007 Q2</c:v>
                </c:pt>
                <c:pt idx="6">
                  <c:v>2007 Q3</c:v>
                </c:pt>
                <c:pt idx="7">
                  <c:v>2007 Q4</c:v>
                </c:pt>
                <c:pt idx="8">
                  <c:v>2008 Q1</c:v>
                </c:pt>
                <c:pt idx="9">
                  <c:v>2008 Q2</c:v>
                </c:pt>
                <c:pt idx="10">
                  <c:v>2008 Q3</c:v>
                </c:pt>
                <c:pt idx="11">
                  <c:v>2008 Q4</c:v>
                </c:pt>
                <c:pt idx="12">
                  <c:v>2009 Q1</c:v>
                </c:pt>
                <c:pt idx="13">
                  <c:v>2009 Q2</c:v>
                </c:pt>
                <c:pt idx="14">
                  <c:v>2009 Q3</c:v>
                </c:pt>
                <c:pt idx="15">
                  <c:v>2009 Q4</c:v>
                </c:pt>
                <c:pt idx="16">
                  <c:v>2010 Q1</c:v>
                </c:pt>
                <c:pt idx="17">
                  <c:v>2010 Q2</c:v>
                </c:pt>
                <c:pt idx="18">
                  <c:v>2010 Q3</c:v>
                </c:pt>
                <c:pt idx="19">
                  <c:v>2010 Q4</c:v>
                </c:pt>
                <c:pt idx="20">
                  <c:v>2011 Q1</c:v>
                </c:pt>
                <c:pt idx="21">
                  <c:v>2011 Q2</c:v>
                </c:pt>
                <c:pt idx="22">
                  <c:v>2011 Q3</c:v>
                </c:pt>
                <c:pt idx="23">
                  <c:v>2011 Q4</c:v>
                </c:pt>
                <c:pt idx="24">
                  <c:v>2012 Q1</c:v>
                </c:pt>
                <c:pt idx="25">
                  <c:v>2012 Q2</c:v>
                </c:pt>
                <c:pt idx="26">
                  <c:v>2012 Q3</c:v>
                </c:pt>
                <c:pt idx="27">
                  <c:v>2012 Q4</c:v>
                </c:pt>
                <c:pt idx="28">
                  <c:v>2013 Q1</c:v>
                </c:pt>
                <c:pt idx="29">
                  <c:v>2013 Q2</c:v>
                </c:pt>
                <c:pt idx="30">
                  <c:v>2013 Q3</c:v>
                </c:pt>
                <c:pt idx="31">
                  <c:v>2013 Q4</c:v>
                </c:pt>
                <c:pt idx="32">
                  <c:v>2014 Q1</c:v>
                </c:pt>
                <c:pt idx="33">
                  <c:v>2014 Q2</c:v>
                </c:pt>
                <c:pt idx="34">
                  <c:v>2014 Q3</c:v>
                </c:pt>
                <c:pt idx="35">
                  <c:v>2014 Q4</c:v>
                </c:pt>
                <c:pt idx="36">
                  <c:v>2015 Q1</c:v>
                </c:pt>
                <c:pt idx="37">
                  <c:v>2015 Q2</c:v>
                </c:pt>
                <c:pt idx="38">
                  <c:v>2015 Q3</c:v>
                </c:pt>
                <c:pt idx="39">
                  <c:v>2015 Q4</c:v>
                </c:pt>
              </c:strCache>
            </c:strRef>
          </c:cat>
          <c:val>
            <c:numRef>
              <c:f>Sheet10!$C$42:$C$81</c:f>
              <c:numCache>
                <c:formatCode>General</c:formatCode>
                <c:ptCount val="40"/>
                <c:pt idx="0">
                  <c:v>1.0781671159029713</c:v>
                </c:pt>
                <c:pt idx="1">
                  <c:v>1.0666666666666629</c:v>
                </c:pt>
                <c:pt idx="2">
                  <c:v>0.79155672823219447</c:v>
                </c:pt>
                <c:pt idx="3">
                  <c:v>1.3089005235602116</c:v>
                </c:pt>
                <c:pt idx="4">
                  <c:v>0.77519379844960667</c:v>
                </c:pt>
                <c:pt idx="5">
                  <c:v>1.2820512820512846</c:v>
                </c:pt>
                <c:pt idx="6">
                  <c:v>1.0126582278481067</c:v>
                </c:pt>
                <c:pt idx="7">
                  <c:v>0.75187969924812137</c:v>
                </c:pt>
                <c:pt idx="8">
                  <c:v>0.99502487562189401</c:v>
                </c:pt>
                <c:pt idx="9">
                  <c:v>0.98522167487685408</c:v>
                </c:pt>
                <c:pt idx="10">
                  <c:v>0.73170731707317316</c:v>
                </c:pt>
                <c:pt idx="11">
                  <c:v>0.72639225181598022</c:v>
                </c:pt>
                <c:pt idx="12">
                  <c:v>0.2403846153846132</c:v>
                </c:pt>
                <c:pt idx="13">
                  <c:v>0.47961630695444057</c:v>
                </c:pt>
                <c:pt idx="14">
                  <c:v>-0.23866348448687802</c:v>
                </c:pt>
                <c:pt idx="15">
                  <c:v>0.47846889952153049</c:v>
                </c:pt>
                <c:pt idx="16">
                  <c:v>0.952380952380949</c:v>
                </c:pt>
                <c:pt idx="17">
                  <c:v>0</c:v>
                </c:pt>
                <c:pt idx="18">
                  <c:v>0.94339622641508925</c:v>
                </c:pt>
                <c:pt idx="19">
                  <c:v>0.23364485981308292</c:v>
                </c:pt>
                <c:pt idx="20">
                  <c:v>0.69930069930069294</c:v>
                </c:pt>
                <c:pt idx="21">
                  <c:v>0.23148148148148096</c:v>
                </c:pt>
                <c:pt idx="22">
                  <c:v>0.46189376443417984</c:v>
                </c:pt>
                <c:pt idx="23">
                  <c:v>0.68965517241379359</c:v>
                </c:pt>
                <c:pt idx="24">
                  <c:v>0.22831050228310801</c:v>
                </c:pt>
                <c:pt idx="25">
                  <c:v>0.45558086560365041</c:v>
                </c:pt>
                <c:pt idx="26">
                  <c:v>0.4535147392290213</c:v>
                </c:pt>
                <c:pt idx="27">
                  <c:v>0</c:v>
                </c:pt>
                <c:pt idx="28">
                  <c:v>0</c:v>
                </c:pt>
                <c:pt idx="29">
                  <c:v>0.67720090293454405</c:v>
                </c:pt>
                <c:pt idx="30">
                  <c:v>0</c:v>
                </c:pt>
                <c:pt idx="31">
                  <c:v>0.44843049327354834</c:v>
                </c:pt>
                <c:pt idx="32">
                  <c:v>0</c:v>
                </c:pt>
                <c:pt idx="33">
                  <c:v>0.2232142857142918</c:v>
                </c:pt>
                <c:pt idx="34">
                  <c:v>0.66815144766147228</c:v>
                </c:pt>
                <c:pt idx="35">
                  <c:v>0.88495575221239164</c:v>
                </c:pt>
                <c:pt idx="36">
                  <c:v>0.43859649122806843</c:v>
                </c:pt>
                <c:pt idx="37">
                  <c:v>0.6550218340611309</c:v>
                </c:pt>
                <c:pt idx="38">
                  <c:v>0.43383947939263123</c:v>
                </c:pt>
                <c:pt idx="39">
                  <c:v>0.21598272138228936</c:v>
                </c:pt>
              </c:numCache>
            </c:numRef>
          </c:val>
        </c:ser>
        <c:dLbls>
          <c:showLegendKey val="0"/>
          <c:showVal val="0"/>
          <c:showCatName val="0"/>
          <c:showSerName val="0"/>
          <c:showPercent val="0"/>
          <c:showBubbleSize val="0"/>
        </c:dLbls>
        <c:gapWidth val="150"/>
        <c:axId val="167664704"/>
        <c:axId val="167665264"/>
      </c:barChart>
      <c:lineChart>
        <c:grouping val="standard"/>
        <c:varyColors val="0"/>
        <c:ser>
          <c:idx val="1"/>
          <c:order val="1"/>
          <c:tx>
            <c:strRef>
              <c:f>Sheet10!$D$41</c:f>
              <c:strCache>
                <c:ptCount val="1"/>
                <c:pt idx="0">
                  <c:v>q on year ago</c:v>
                </c:pt>
              </c:strCache>
            </c:strRef>
          </c:tx>
          <c:spPr>
            <a:ln w="28575" cap="rnd">
              <a:solidFill>
                <a:schemeClr val="accent1">
                  <a:lumMod val="75000"/>
                </a:schemeClr>
              </a:solidFill>
              <a:round/>
            </a:ln>
            <a:effectLst/>
          </c:spPr>
          <c:marker>
            <c:symbol val="none"/>
          </c:marker>
          <c:cat>
            <c:strRef>
              <c:f>Sheet10!$A$42:$A$81</c:f>
              <c:strCache>
                <c:ptCount val="40"/>
                <c:pt idx="0">
                  <c:v>2006 Q1</c:v>
                </c:pt>
                <c:pt idx="1">
                  <c:v>2006 Q2</c:v>
                </c:pt>
                <c:pt idx="2">
                  <c:v>2006 Q3</c:v>
                </c:pt>
                <c:pt idx="3">
                  <c:v>2006 Q4</c:v>
                </c:pt>
                <c:pt idx="4">
                  <c:v>2007 Q1</c:v>
                </c:pt>
                <c:pt idx="5">
                  <c:v>2007 Q2</c:v>
                </c:pt>
                <c:pt idx="6">
                  <c:v>2007 Q3</c:v>
                </c:pt>
                <c:pt idx="7">
                  <c:v>2007 Q4</c:v>
                </c:pt>
                <c:pt idx="8">
                  <c:v>2008 Q1</c:v>
                </c:pt>
                <c:pt idx="9">
                  <c:v>2008 Q2</c:v>
                </c:pt>
                <c:pt idx="10">
                  <c:v>2008 Q3</c:v>
                </c:pt>
                <c:pt idx="11">
                  <c:v>2008 Q4</c:v>
                </c:pt>
                <c:pt idx="12">
                  <c:v>2009 Q1</c:v>
                </c:pt>
                <c:pt idx="13">
                  <c:v>2009 Q2</c:v>
                </c:pt>
                <c:pt idx="14">
                  <c:v>2009 Q3</c:v>
                </c:pt>
                <c:pt idx="15">
                  <c:v>2009 Q4</c:v>
                </c:pt>
                <c:pt idx="16">
                  <c:v>2010 Q1</c:v>
                </c:pt>
                <c:pt idx="17">
                  <c:v>2010 Q2</c:v>
                </c:pt>
                <c:pt idx="18">
                  <c:v>2010 Q3</c:v>
                </c:pt>
                <c:pt idx="19">
                  <c:v>2010 Q4</c:v>
                </c:pt>
                <c:pt idx="20">
                  <c:v>2011 Q1</c:v>
                </c:pt>
                <c:pt idx="21">
                  <c:v>2011 Q2</c:v>
                </c:pt>
                <c:pt idx="22">
                  <c:v>2011 Q3</c:v>
                </c:pt>
                <c:pt idx="23">
                  <c:v>2011 Q4</c:v>
                </c:pt>
                <c:pt idx="24">
                  <c:v>2012 Q1</c:v>
                </c:pt>
                <c:pt idx="25">
                  <c:v>2012 Q2</c:v>
                </c:pt>
                <c:pt idx="26">
                  <c:v>2012 Q3</c:v>
                </c:pt>
                <c:pt idx="27">
                  <c:v>2012 Q4</c:v>
                </c:pt>
                <c:pt idx="28">
                  <c:v>2013 Q1</c:v>
                </c:pt>
                <c:pt idx="29">
                  <c:v>2013 Q2</c:v>
                </c:pt>
                <c:pt idx="30">
                  <c:v>2013 Q3</c:v>
                </c:pt>
                <c:pt idx="31">
                  <c:v>2013 Q4</c:v>
                </c:pt>
                <c:pt idx="32">
                  <c:v>2014 Q1</c:v>
                </c:pt>
                <c:pt idx="33">
                  <c:v>2014 Q2</c:v>
                </c:pt>
                <c:pt idx="34">
                  <c:v>2014 Q3</c:v>
                </c:pt>
                <c:pt idx="35">
                  <c:v>2014 Q4</c:v>
                </c:pt>
                <c:pt idx="36">
                  <c:v>2015 Q1</c:v>
                </c:pt>
                <c:pt idx="37">
                  <c:v>2015 Q2</c:v>
                </c:pt>
                <c:pt idx="38">
                  <c:v>2015 Q3</c:v>
                </c:pt>
                <c:pt idx="39">
                  <c:v>2015 Q4</c:v>
                </c:pt>
              </c:strCache>
            </c:strRef>
          </c:cat>
          <c:val>
            <c:numRef>
              <c:f>Sheet10!$D$42:$D$81</c:f>
              <c:numCache>
                <c:formatCode>General</c:formatCode>
                <c:ptCount val="40"/>
                <c:pt idx="0">
                  <c:v>3.878116343490305</c:v>
                </c:pt>
                <c:pt idx="1">
                  <c:v>4.120879120879124</c:v>
                </c:pt>
                <c:pt idx="2">
                  <c:v>3.5230352303523063</c:v>
                </c:pt>
                <c:pt idx="3">
                  <c:v>4.3126684636118569</c:v>
                </c:pt>
                <c:pt idx="4">
                  <c:v>4</c:v>
                </c:pt>
                <c:pt idx="5">
                  <c:v>4.2216358839050088</c:v>
                </c:pt>
                <c:pt idx="6">
                  <c:v>4.4502617801047109</c:v>
                </c:pt>
                <c:pt idx="7">
                  <c:v>3.8759689922480618</c:v>
                </c:pt>
                <c:pt idx="8">
                  <c:v>4.1025641025641022</c:v>
                </c:pt>
                <c:pt idx="9">
                  <c:v>3.7974683544303787</c:v>
                </c:pt>
                <c:pt idx="10">
                  <c:v>3.5087719298245617</c:v>
                </c:pt>
                <c:pt idx="11">
                  <c:v>3.4825870646766219</c:v>
                </c:pt>
                <c:pt idx="12">
                  <c:v>2.709359605911331</c:v>
                </c:pt>
                <c:pt idx="13">
                  <c:v>2.1951219512195053</c:v>
                </c:pt>
                <c:pt idx="14">
                  <c:v>1.2106537530266337</c:v>
                </c:pt>
                <c:pt idx="15">
                  <c:v>0.961538461538467</c:v>
                </c:pt>
                <c:pt idx="16">
                  <c:v>1.6786570743405207</c:v>
                </c:pt>
                <c:pt idx="17">
                  <c:v>1.1933174224343617</c:v>
                </c:pt>
                <c:pt idx="18">
                  <c:v>2.3923444976076524</c:v>
                </c:pt>
                <c:pt idx="19">
                  <c:v>2.1428571428571388</c:v>
                </c:pt>
                <c:pt idx="20">
                  <c:v>1.8867924528301927</c:v>
                </c:pt>
                <c:pt idx="21">
                  <c:v>2.1226415094339615</c:v>
                </c:pt>
                <c:pt idx="22">
                  <c:v>1.6355140186915946</c:v>
                </c:pt>
                <c:pt idx="23">
                  <c:v>2.097902097902093</c:v>
                </c:pt>
                <c:pt idx="24">
                  <c:v>1.6203703703703667</c:v>
                </c:pt>
                <c:pt idx="25">
                  <c:v>1.8475750577367194</c:v>
                </c:pt>
                <c:pt idx="26">
                  <c:v>1.8390804597701162</c:v>
                </c:pt>
                <c:pt idx="27">
                  <c:v>1.1415525114155258</c:v>
                </c:pt>
                <c:pt idx="28">
                  <c:v>0.91116173120728661</c:v>
                </c:pt>
                <c:pt idx="29">
                  <c:v>1.1337868480725604</c:v>
                </c:pt>
                <c:pt idx="30">
                  <c:v>0.67720090293454405</c:v>
                </c:pt>
                <c:pt idx="31">
                  <c:v>1.1286681715575639</c:v>
                </c:pt>
                <c:pt idx="32">
                  <c:v>1.1286681715575639</c:v>
                </c:pt>
                <c:pt idx="33">
                  <c:v>0.67264573991030829</c:v>
                </c:pt>
                <c:pt idx="34">
                  <c:v>1.3452914798206308</c:v>
                </c:pt>
                <c:pt idx="35">
                  <c:v>1.7857142857142918</c:v>
                </c:pt>
                <c:pt idx="36">
                  <c:v>2.2321428571428612</c:v>
                </c:pt>
                <c:pt idx="37">
                  <c:v>2.6726057906458749</c:v>
                </c:pt>
                <c:pt idx="38">
                  <c:v>2.4336283185840699</c:v>
                </c:pt>
                <c:pt idx="39">
                  <c:v>1.7543859649122737</c:v>
                </c:pt>
              </c:numCache>
            </c:numRef>
          </c:val>
          <c:smooth val="0"/>
        </c:ser>
        <c:dLbls>
          <c:showLegendKey val="0"/>
          <c:showVal val="0"/>
          <c:showCatName val="0"/>
          <c:showSerName val="0"/>
          <c:showPercent val="0"/>
          <c:showBubbleSize val="0"/>
        </c:dLbls>
        <c:marker val="1"/>
        <c:smooth val="0"/>
        <c:axId val="167664704"/>
        <c:axId val="167665264"/>
      </c:lineChart>
      <c:catAx>
        <c:axId val="167664704"/>
        <c:scaling>
          <c:orientation val="minMax"/>
        </c:scaling>
        <c:delete val="0"/>
        <c:axPos val="b"/>
        <c:numFmt formatCode="General" sourceLinked="1"/>
        <c:majorTickMark val="in"/>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7665264"/>
        <c:crosses val="autoZero"/>
        <c:auto val="1"/>
        <c:lblAlgn val="ctr"/>
        <c:lblOffset val="100"/>
        <c:tickLblSkip val="4"/>
        <c:tickMarkSkip val="4"/>
        <c:noMultiLvlLbl val="0"/>
      </c:catAx>
      <c:valAx>
        <c:axId val="167665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w="19050">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7664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C00000"/>
              </a:solidFill>
              <a:round/>
            </a:ln>
            <a:effectLst/>
          </c:spPr>
          <c:marker>
            <c:symbol val="none"/>
          </c:marker>
          <c:cat>
            <c:strRef>
              <c:f>psf!$B$316:$B$355</c:f>
              <c:strCache>
                <c:ptCount val="40"/>
                <c:pt idx="0">
                  <c:v>2006 Q1</c:v>
                </c:pt>
                <c:pt idx="1">
                  <c:v>2006 Q2</c:v>
                </c:pt>
                <c:pt idx="2">
                  <c:v>2006 Q3</c:v>
                </c:pt>
                <c:pt idx="3">
                  <c:v>2006 Q4</c:v>
                </c:pt>
                <c:pt idx="4">
                  <c:v>2007 Q1</c:v>
                </c:pt>
                <c:pt idx="5">
                  <c:v>2007 Q2</c:v>
                </c:pt>
                <c:pt idx="6">
                  <c:v>2007 Q3</c:v>
                </c:pt>
                <c:pt idx="7">
                  <c:v>2007 Q4</c:v>
                </c:pt>
                <c:pt idx="8">
                  <c:v>2008 Q1</c:v>
                </c:pt>
                <c:pt idx="9">
                  <c:v>2008 Q2</c:v>
                </c:pt>
                <c:pt idx="10">
                  <c:v>2008 Q3</c:v>
                </c:pt>
                <c:pt idx="11">
                  <c:v>2008 Q4</c:v>
                </c:pt>
                <c:pt idx="12">
                  <c:v>2009 Q1</c:v>
                </c:pt>
                <c:pt idx="13">
                  <c:v>2009 Q2</c:v>
                </c:pt>
                <c:pt idx="14">
                  <c:v>2009 Q3</c:v>
                </c:pt>
                <c:pt idx="15">
                  <c:v>2009 Q4</c:v>
                </c:pt>
                <c:pt idx="16">
                  <c:v>2010 Q1</c:v>
                </c:pt>
                <c:pt idx="17">
                  <c:v>2010 Q2</c:v>
                </c:pt>
                <c:pt idx="18">
                  <c:v>2010 Q3</c:v>
                </c:pt>
                <c:pt idx="19">
                  <c:v>2010 Q4</c:v>
                </c:pt>
                <c:pt idx="20">
                  <c:v>2011 Q1</c:v>
                </c:pt>
                <c:pt idx="21">
                  <c:v>2011 Q2</c:v>
                </c:pt>
                <c:pt idx="22">
                  <c:v>2011 Q3</c:v>
                </c:pt>
                <c:pt idx="23">
                  <c:v>2011 Q4</c:v>
                </c:pt>
                <c:pt idx="24">
                  <c:v>2012 Q1</c:v>
                </c:pt>
                <c:pt idx="25">
                  <c:v>2012 Q2</c:v>
                </c:pt>
                <c:pt idx="26">
                  <c:v>2012 Q3</c:v>
                </c:pt>
                <c:pt idx="27">
                  <c:v>2012 Q4</c:v>
                </c:pt>
                <c:pt idx="28">
                  <c:v>2013 Q1</c:v>
                </c:pt>
                <c:pt idx="29">
                  <c:v>2013 Q2</c:v>
                </c:pt>
                <c:pt idx="30">
                  <c:v>2013 Q3</c:v>
                </c:pt>
                <c:pt idx="31">
                  <c:v>2013 Q4</c:v>
                </c:pt>
                <c:pt idx="32">
                  <c:v>2014 Q1</c:v>
                </c:pt>
                <c:pt idx="33">
                  <c:v>2014 Q2</c:v>
                </c:pt>
                <c:pt idx="34">
                  <c:v>2014 Q3</c:v>
                </c:pt>
                <c:pt idx="35">
                  <c:v>2014 Q4</c:v>
                </c:pt>
                <c:pt idx="36">
                  <c:v>2015 Q1</c:v>
                </c:pt>
                <c:pt idx="37">
                  <c:v>2015 Q2</c:v>
                </c:pt>
                <c:pt idx="38">
                  <c:v>2015 Q3</c:v>
                </c:pt>
                <c:pt idx="39">
                  <c:v>2015 Q4</c:v>
                </c:pt>
              </c:strCache>
            </c:strRef>
          </c:cat>
          <c:val>
            <c:numRef>
              <c:f>[3]PUSF_CSDB_DS!$D$324:$D$363</c:f>
              <c:numCache>
                <c:formatCode>General</c:formatCode>
                <c:ptCount val="40"/>
                <c:pt idx="0">
                  <c:v>8.7252005746848056</c:v>
                </c:pt>
                <c:pt idx="1">
                  <c:v>5.5937846836847882</c:v>
                </c:pt>
                <c:pt idx="2">
                  <c:v>7.7640319336949233</c:v>
                </c:pt>
                <c:pt idx="3">
                  <c:v>8.3389326381236515</c:v>
                </c:pt>
                <c:pt idx="4">
                  <c:v>4.5061765055232144</c:v>
                </c:pt>
                <c:pt idx="5">
                  <c:v>5.4491778705980209</c:v>
                </c:pt>
                <c:pt idx="6">
                  <c:v>4.2098545010946822</c:v>
                </c:pt>
                <c:pt idx="7">
                  <c:v>4.0205409785907449</c:v>
                </c:pt>
                <c:pt idx="8">
                  <c:v>8.6123858098796688</c:v>
                </c:pt>
                <c:pt idx="9">
                  <c:v>3.5970287675626054</c:v>
                </c:pt>
                <c:pt idx="10">
                  <c:v>2.1373418506574069</c:v>
                </c:pt>
                <c:pt idx="11">
                  <c:v>-3.7713349921695567</c:v>
                </c:pt>
                <c:pt idx="12">
                  <c:v>-9.0661748355112621</c:v>
                </c:pt>
                <c:pt idx="13">
                  <c:v>-7.5424813634195971</c:v>
                </c:pt>
                <c:pt idx="14">
                  <c:v>-9.1735041632194623</c:v>
                </c:pt>
                <c:pt idx="15">
                  <c:v>-1.6010310044858613</c:v>
                </c:pt>
                <c:pt idx="16">
                  <c:v>4.6160706579590851</c:v>
                </c:pt>
                <c:pt idx="17">
                  <c:v>9.1133673580193317</c:v>
                </c:pt>
                <c:pt idx="18">
                  <c:v>9.3094774491697478</c:v>
                </c:pt>
                <c:pt idx="19">
                  <c:v>5.898798579452432</c:v>
                </c:pt>
                <c:pt idx="20">
                  <c:v>6.5065243994664996</c:v>
                </c:pt>
                <c:pt idx="21">
                  <c:v>3.2609326665505591</c:v>
                </c:pt>
                <c:pt idx="22">
                  <c:v>6.7781320000305811</c:v>
                </c:pt>
                <c:pt idx="23">
                  <c:v>5.6122408530542742</c:v>
                </c:pt>
                <c:pt idx="24">
                  <c:v>1.6163389664209404</c:v>
                </c:pt>
                <c:pt idx="25">
                  <c:v>3.7113186786709633</c:v>
                </c:pt>
                <c:pt idx="26">
                  <c:v>-0.75893720152646438</c:v>
                </c:pt>
                <c:pt idx="27">
                  <c:v>1.6717462128605121</c:v>
                </c:pt>
                <c:pt idx="28">
                  <c:v>4.3215052533953298</c:v>
                </c:pt>
                <c:pt idx="29">
                  <c:v>12.915466344515693</c:v>
                </c:pt>
                <c:pt idx="30">
                  <c:v>3.8439062398545616</c:v>
                </c:pt>
                <c:pt idx="31">
                  <c:v>3.4583324104222442</c:v>
                </c:pt>
                <c:pt idx="32">
                  <c:v>-0.18632973055260038</c:v>
                </c:pt>
                <c:pt idx="33">
                  <c:v>-3.7590014402304348</c:v>
                </c:pt>
                <c:pt idx="34">
                  <c:v>3.3938459187005492</c:v>
                </c:pt>
                <c:pt idx="35">
                  <c:v>7.7430865298840388</c:v>
                </c:pt>
                <c:pt idx="36">
                  <c:v>6.2103843971717794</c:v>
                </c:pt>
                <c:pt idx="37">
                  <c:v>4.9519343827719098</c:v>
                </c:pt>
                <c:pt idx="38">
                  <c:v>3.1823251938557462</c:v>
                </c:pt>
                <c:pt idx="39">
                  <c:v>0.92068223215764533</c:v>
                </c:pt>
              </c:numCache>
            </c:numRef>
          </c:val>
          <c:smooth val="0"/>
        </c:ser>
        <c:dLbls>
          <c:showLegendKey val="0"/>
          <c:showVal val="0"/>
          <c:showCatName val="0"/>
          <c:showSerName val="0"/>
          <c:showPercent val="0"/>
          <c:showBubbleSize val="0"/>
        </c:dLbls>
        <c:smooth val="0"/>
        <c:axId val="167667504"/>
        <c:axId val="167668064"/>
      </c:lineChart>
      <c:catAx>
        <c:axId val="167667504"/>
        <c:scaling>
          <c:orientation val="minMax"/>
        </c:scaling>
        <c:delete val="0"/>
        <c:axPos val="b"/>
        <c:numFmt formatCode="General" sourceLinked="1"/>
        <c:majorTickMark val="in"/>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7668064"/>
        <c:crosses val="autoZero"/>
        <c:auto val="1"/>
        <c:lblAlgn val="ctr"/>
        <c:lblOffset val="100"/>
        <c:tickMarkSkip val="4"/>
        <c:noMultiLvlLbl val="0"/>
      </c:catAx>
      <c:valAx>
        <c:axId val="167668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w="19050">
            <a:solidFill>
              <a:schemeClr val="bg1">
                <a:lumMod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76675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pubdebt!$C$1</c:f>
              <c:strCache>
                <c:ptCount val="1"/>
                <c:pt idx="0">
                  <c:v>90</c:v>
                </c:pt>
              </c:strCache>
            </c:strRef>
          </c:tx>
          <c:spPr>
            <a:ln w="28575" cap="rnd">
              <a:solidFill>
                <a:srgbClr val="FFFF00"/>
              </a:solidFill>
              <a:prstDash val="sysDash"/>
              <a:round/>
            </a:ln>
            <a:effectLst/>
          </c:spPr>
          <c:marker>
            <c:symbol val="none"/>
          </c:marker>
          <c:cat>
            <c:strRef>
              <c:f>pubdebt!$B$2:$B$14</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pubdebt!$C$2:$C$14</c:f>
              <c:numCache>
                <c:formatCode>General</c:formatCode>
                <c:ptCount val="13"/>
                <c:pt idx="0">
                  <c:v>90</c:v>
                </c:pt>
                <c:pt idx="1">
                  <c:v>90</c:v>
                </c:pt>
                <c:pt idx="2">
                  <c:v>90</c:v>
                </c:pt>
                <c:pt idx="3">
                  <c:v>90</c:v>
                </c:pt>
                <c:pt idx="4">
                  <c:v>90</c:v>
                </c:pt>
                <c:pt idx="5">
                  <c:v>90</c:v>
                </c:pt>
                <c:pt idx="6">
                  <c:v>90</c:v>
                </c:pt>
                <c:pt idx="7">
                  <c:v>90</c:v>
                </c:pt>
                <c:pt idx="8">
                  <c:v>90</c:v>
                </c:pt>
                <c:pt idx="9">
                  <c:v>90</c:v>
                </c:pt>
                <c:pt idx="10">
                  <c:v>90</c:v>
                </c:pt>
                <c:pt idx="11">
                  <c:v>90</c:v>
                </c:pt>
                <c:pt idx="12">
                  <c:v>90</c:v>
                </c:pt>
              </c:numCache>
            </c:numRef>
          </c:val>
          <c:smooth val="0"/>
        </c:ser>
        <c:ser>
          <c:idx val="1"/>
          <c:order val="1"/>
          <c:tx>
            <c:strRef>
              <c:f>pubdebt!$D$1</c:f>
              <c:strCache>
                <c:ptCount val="1"/>
                <c:pt idx="0">
                  <c:v>outturn  / latest forecast</c:v>
                </c:pt>
              </c:strCache>
            </c:strRef>
          </c:tx>
          <c:spPr>
            <a:ln w="28575" cap="rnd">
              <a:solidFill>
                <a:schemeClr val="tx1"/>
              </a:solidFill>
              <a:round/>
            </a:ln>
            <a:effectLst/>
          </c:spPr>
          <c:marker>
            <c:symbol val="none"/>
          </c:marker>
          <c:cat>
            <c:strRef>
              <c:f>pubdebt!$B$2:$B$14</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pubdebt!$D$2:$D$14</c:f>
              <c:numCache>
                <c:formatCode>General</c:formatCode>
                <c:ptCount val="13"/>
                <c:pt idx="0">
                  <c:v>41.5</c:v>
                </c:pt>
                <c:pt idx="1">
                  <c:v>42.4</c:v>
                </c:pt>
                <c:pt idx="2">
                  <c:v>43.5</c:v>
                </c:pt>
                <c:pt idx="3">
                  <c:v>51.7</c:v>
                </c:pt>
                <c:pt idx="4">
                  <c:v>65.7</c:v>
                </c:pt>
                <c:pt idx="5">
                  <c:v>76.599999999999994</c:v>
                </c:pt>
                <c:pt idx="6">
                  <c:v>81.8</c:v>
                </c:pt>
                <c:pt idx="7">
                  <c:v>85.3</c:v>
                </c:pt>
                <c:pt idx="8">
                  <c:v>86.2</c:v>
                </c:pt>
                <c:pt idx="9">
                  <c:v>88.2</c:v>
                </c:pt>
                <c:pt idx="10">
                  <c:v>88.6</c:v>
                </c:pt>
                <c:pt idx="11">
                  <c:v>89.1</c:v>
                </c:pt>
                <c:pt idx="12">
                  <c:v>88.2</c:v>
                </c:pt>
              </c:numCache>
            </c:numRef>
          </c:val>
          <c:smooth val="0"/>
        </c:ser>
        <c:ser>
          <c:idx val="2"/>
          <c:order val="2"/>
          <c:tx>
            <c:strRef>
              <c:f>pubdebt!$E$1</c:f>
              <c:strCache>
                <c:ptCount val="1"/>
                <c:pt idx="0">
                  <c:v>June 2010 plan</c:v>
                </c:pt>
              </c:strCache>
            </c:strRef>
          </c:tx>
          <c:spPr>
            <a:ln w="28575" cap="rnd">
              <a:solidFill>
                <a:srgbClr val="00B050"/>
              </a:solidFill>
              <a:round/>
            </a:ln>
            <a:effectLst/>
          </c:spPr>
          <c:marker>
            <c:symbol val="none"/>
          </c:marker>
          <c:cat>
            <c:strRef>
              <c:f>pubdebt!$B$2:$B$14</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pubdebt!$E$2:$E$14</c:f>
              <c:numCache>
                <c:formatCode>General</c:formatCode>
                <c:ptCount val="13"/>
                <c:pt idx="4">
                  <c:v>67.350000000000009</c:v>
                </c:pt>
                <c:pt idx="5">
                  <c:v>76.975000000000009</c:v>
                </c:pt>
                <c:pt idx="6">
                  <c:v>82.424999999999997</c:v>
                </c:pt>
                <c:pt idx="7">
                  <c:v>85.025000000000006</c:v>
                </c:pt>
                <c:pt idx="8">
                  <c:v>85.050000000000011</c:v>
                </c:pt>
                <c:pt idx="9">
                  <c:v>83.55</c:v>
                </c:pt>
                <c:pt idx="10">
                  <c:v>81.075000000000003</c:v>
                </c:pt>
              </c:numCache>
            </c:numRef>
          </c:val>
          <c:smooth val="0"/>
        </c:ser>
        <c:dLbls>
          <c:showLegendKey val="0"/>
          <c:showVal val="0"/>
          <c:showCatName val="0"/>
          <c:showSerName val="0"/>
          <c:showPercent val="0"/>
          <c:showBubbleSize val="0"/>
        </c:dLbls>
        <c:smooth val="0"/>
        <c:axId val="167671424"/>
        <c:axId val="168098320"/>
      </c:lineChart>
      <c:catAx>
        <c:axId val="1676714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8098320"/>
        <c:crosses val="autoZero"/>
        <c:auto val="1"/>
        <c:lblAlgn val="ctr"/>
        <c:lblOffset val="100"/>
        <c:noMultiLvlLbl val="0"/>
      </c:catAx>
      <c:valAx>
        <c:axId val="168098320"/>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w="19050">
            <a:solidFill>
              <a:schemeClr val="bg1">
                <a:lumMod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76714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C00000"/>
              </a:solidFill>
              <a:round/>
            </a:ln>
            <a:effectLst/>
          </c:spPr>
          <c:marker>
            <c:symbol val="none"/>
          </c:marker>
          <c:cat>
            <c:numRef>
              <c:f>Sheet1!$A$240:$A$331</c:f>
              <c:numCache>
                <c:formatCode>General</c:formatCode>
                <c:ptCount val="92"/>
                <c:pt idx="1">
                  <c:v>1925</c:v>
                </c:pt>
                <c:pt idx="2">
                  <c:v>1926</c:v>
                </c:pt>
                <c:pt idx="3">
                  <c:v>1927</c:v>
                </c:pt>
                <c:pt idx="4">
                  <c:v>1928</c:v>
                </c:pt>
                <c:pt idx="5">
                  <c:v>1929</c:v>
                </c:pt>
                <c:pt idx="6">
                  <c:v>1930</c:v>
                </c:pt>
                <c:pt idx="7">
                  <c:v>1931</c:v>
                </c:pt>
                <c:pt idx="8">
                  <c:v>1932</c:v>
                </c:pt>
                <c:pt idx="9">
                  <c:v>1933</c:v>
                </c:pt>
                <c:pt idx="10">
                  <c:v>1934</c:v>
                </c:pt>
                <c:pt idx="11">
                  <c:v>1935</c:v>
                </c:pt>
                <c:pt idx="12">
                  <c:v>1936</c:v>
                </c:pt>
                <c:pt idx="13">
                  <c:v>1937</c:v>
                </c:pt>
                <c:pt idx="14">
                  <c:v>1938</c:v>
                </c:pt>
                <c:pt idx="15">
                  <c:v>1939</c:v>
                </c:pt>
                <c:pt idx="16">
                  <c:v>1940</c:v>
                </c:pt>
                <c:pt idx="17">
                  <c:v>1941</c:v>
                </c:pt>
                <c:pt idx="18">
                  <c:v>1942</c:v>
                </c:pt>
                <c:pt idx="19">
                  <c:v>1943</c:v>
                </c:pt>
                <c:pt idx="20">
                  <c:v>1944</c:v>
                </c:pt>
                <c:pt idx="21">
                  <c:v>1945</c:v>
                </c:pt>
                <c:pt idx="22">
                  <c:v>1946</c:v>
                </c:pt>
                <c:pt idx="23">
                  <c:v>1947</c:v>
                </c:pt>
                <c:pt idx="24">
                  <c:v>1948</c:v>
                </c:pt>
                <c:pt idx="25">
                  <c:v>1949</c:v>
                </c:pt>
                <c:pt idx="26">
                  <c:v>1950</c:v>
                </c:pt>
                <c:pt idx="27">
                  <c:v>1951</c:v>
                </c:pt>
                <c:pt idx="28">
                  <c:v>1952</c:v>
                </c:pt>
                <c:pt idx="29">
                  <c:v>1953</c:v>
                </c:pt>
                <c:pt idx="30">
                  <c:v>1954</c:v>
                </c:pt>
                <c:pt idx="31">
                  <c:v>1955</c:v>
                </c:pt>
                <c:pt idx="32">
                  <c:v>1956</c:v>
                </c:pt>
                <c:pt idx="33">
                  <c:v>1957</c:v>
                </c:pt>
                <c:pt idx="34">
                  <c:v>1958</c:v>
                </c:pt>
                <c:pt idx="35">
                  <c:v>1959</c:v>
                </c:pt>
                <c:pt idx="36">
                  <c:v>1960</c:v>
                </c:pt>
                <c:pt idx="37">
                  <c:v>1961</c:v>
                </c:pt>
                <c:pt idx="38">
                  <c:v>1962</c:v>
                </c:pt>
                <c:pt idx="39">
                  <c:v>1963</c:v>
                </c:pt>
                <c:pt idx="40">
                  <c:v>1964</c:v>
                </c:pt>
                <c:pt idx="41">
                  <c:v>1965</c:v>
                </c:pt>
                <c:pt idx="42">
                  <c:v>1966</c:v>
                </c:pt>
                <c:pt idx="43">
                  <c:v>1967</c:v>
                </c:pt>
                <c:pt idx="44">
                  <c:v>1968</c:v>
                </c:pt>
                <c:pt idx="45">
                  <c:v>1969</c:v>
                </c:pt>
                <c:pt idx="46">
                  <c:v>1970</c:v>
                </c:pt>
                <c:pt idx="47">
                  <c:v>1971</c:v>
                </c:pt>
                <c:pt idx="48">
                  <c:v>1972</c:v>
                </c:pt>
                <c:pt idx="49">
                  <c:v>1973</c:v>
                </c:pt>
                <c:pt idx="50">
                  <c:v>1974</c:v>
                </c:pt>
                <c:pt idx="51">
                  <c:v>1975</c:v>
                </c:pt>
                <c:pt idx="52">
                  <c:v>1976</c:v>
                </c:pt>
                <c:pt idx="53">
                  <c:v>1977</c:v>
                </c:pt>
                <c:pt idx="54">
                  <c:v>1978</c:v>
                </c:pt>
                <c:pt idx="55">
                  <c:v>1979</c:v>
                </c:pt>
                <c:pt idx="56">
                  <c:v>1980</c:v>
                </c:pt>
                <c:pt idx="57">
                  <c:v>1981</c:v>
                </c:pt>
                <c:pt idx="58">
                  <c:v>1982</c:v>
                </c:pt>
                <c:pt idx="59">
                  <c:v>1983</c:v>
                </c:pt>
                <c:pt idx="60">
                  <c:v>1984</c:v>
                </c:pt>
                <c:pt idx="61">
                  <c:v>1985</c:v>
                </c:pt>
                <c:pt idx="62">
                  <c:v>1986</c:v>
                </c:pt>
                <c:pt idx="63">
                  <c:v>1987</c:v>
                </c:pt>
                <c:pt idx="64">
                  <c:v>1988</c:v>
                </c:pt>
                <c:pt idx="65">
                  <c:v>1989</c:v>
                </c:pt>
                <c:pt idx="66">
                  <c:v>1990</c:v>
                </c:pt>
                <c:pt idx="67">
                  <c:v>1991</c:v>
                </c:pt>
                <c:pt idx="68">
                  <c:v>1992</c:v>
                </c:pt>
                <c:pt idx="69">
                  <c:v>1993</c:v>
                </c:pt>
                <c:pt idx="70">
                  <c:v>1994</c:v>
                </c:pt>
                <c:pt idx="71">
                  <c:v>1995</c:v>
                </c:pt>
                <c:pt idx="72">
                  <c:v>1996</c:v>
                </c:pt>
                <c:pt idx="73">
                  <c:v>1997</c:v>
                </c:pt>
                <c:pt idx="74">
                  <c:v>1998</c:v>
                </c:pt>
                <c:pt idx="75">
                  <c:v>1999</c:v>
                </c:pt>
                <c:pt idx="76">
                  <c:v>2000</c:v>
                </c:pt>
                <c:pt idx="77">
                  <c:v>2001</c:v>
                </c:pt>
                <c:pt idx="78">
                  <c:v>2002</c:v>
                </c:pt>
                <c:pt idx="79">
                  <c:v>2003</c:v>
                </c:pt>
                <c:pt idx="80">
                  <c:v>2004</c:v>
                </c:pt>
                <c:pt idx="81">
                  <c:v>2005</c:v>
                </c:pt>
                <c:pt idx="82">
                  <c:v>2006</c:v>
                </c:pt>
                <c:pt idx="83">
                  <c:v>2007</c:v>
                </c:pt>
                <c:pt idx="84">
                  <c:v>2008</c:v>
                </c:pt>
                <c:pt idx="85">
                  <c:v>2009</c:v>
                </c:pt>
                <c:pt idx="86">
                  <c:v>2010</c:v>
                </c:pt>
                <c:pt idx="87">
                  <c:v>2011</c:v>
                </c:pt>
                <c:pt idx="88">
                  <c:v>2012</c:v>
                </c:pt>
                <c:pt idx="89">
                  <c:v>2013</c:v>
                </c:pt>
                <c:pt idx="90">
                  <c:v>2014</c:v>
                </c:pt>
                <c:pt idx="91">
                  <c:v>2015</c:v>
                </c:pt>
              </c:numCache>
            </c:numRef>
          </c:cat>
          <c:val>
            <c:numRef>
              <c:f>[1]Sheet1!$B$241:$B$331</c:f>
              <c:numCache>
                <c:formatCode>General</c:formatCode>
                <c:ptCount val="91"/>
                <c:pt idx="0">
                  <c:v>0.29999999999998295</c:v>
                </c:pt>
                <c:pt idx="1">
                  <c:v>-0.79999999999999716</c:v>
                </c:pt>
                <c:pt idx="2">
                  <c:v>-2.4000000000000199</c:v>
                </c:pt>
                <c:pt idx="3">
                  <c:v>-0.29999999999999716</c:v>
                </c:pt>
                <c:pt idx="4">
                  <c:v>-0.90000000000000568</c:v>
                </c:pt>
                <c:pt idx="5">
                  <c:v>-2.7999999999999972</c:v>
                </c:pt>
                <c:pt idx="6">
                  <c:v>-4.3000000000000114</c:v>
                </c:pt>
                <c:pt idx="7">
                  <c:v>-2.6000000000000085</c:v>
                </c:pt>
                <c:pt idx="8">
                  <c:v>-2.1000000000000227</c:v>
                </c:pt>
                <c:pt idx="9">
                  <c:v>0</c:v>
                </c:pt>
                <c:pt idx="10">
                  <c:v>0.70000000000001705</c:v>
                </c:pt>
                <c:pt idx="11">
                  <c:v>0.69999999999998863</c:v>
                </c:pt>
                <c:pt idx="12">
                  <c:v>3.4000000000000199</c:v>
                </c:pt>
                <c:pt idx="13">
                  <c:v>1.6000000000000085</c:v>
                </c:pt>
                <c:pt idx="14">
                  <c:v>2.8000000000000114</c:v>
                </c:pt>
                <c:pt idx="15">
                  <c:v>16.799999999999997</c:v>
                </c:pt>
                <c:pt idx="16">
                  <c:v>10.800000000000011</c:v>
                </c:pt>
                <c:pt idx="17">
                  <c:v>7.0999999999999943</c:v>
                </c:pt>
                <c:pt idx="18">
                  <c:v>3.3999999999999773</c:v>
                </c:pt>
                <c:pt idx="19">
                  <c:v>2.6999999999999886</c:v>
                </c:pt>
                <c:pt idx="20">
                  <c:v>2.8000000000000114</c:v>
                </c:pt>
                <c:pt idx="21">
                  <c:v>3.0999999999999801</c:v>
                </c:pt>
                <c:pt idx="22">
                  <c:v>7</c:v>
                </c:pt>
                <c:pt idx="23">
                  <c:v>7.6999999999999886</c:v>
                </c:pt>
                <c:pt idx="24">
                  <c:v>2.7999999999999972</c:v>
                </c:pt>
                <c:pt idx="25">
                  <c:v>3.0999999999999801</c:v>
                </c:pt>
                <c:pt idx="26">
                  <c:v>9.0999999999999943</c:v>
                </c:pt>
                <c:pt idx="27">
                  <c:v>9.2000000000000028</c:v>
                </c:pt>
                <c:pt idx="28">
                  <c:v>3.0999999999999801</c:v>
                </c:pt>
                <c:pt idx="29">
                  <c:v>1.7999999999999972</c:v>
                </c:pt>
                <c:pt idx="30">
                  <c:v>4.5000000000000142</c:v>
                </c:pt>
                <c:pt idx="31">
                  <c:v>4.8999999999999915</c:v>
                </c:pt>
                <c:pt idx="32">
                  <c:v>3.6999999999999886</c:v>
                </c:pt>
                <c:pt idx="33">
                  <c:v>3.0000000000000142</c:v>
                </c:pt>
                <c:pt idx="34">
                  <c:v>0.59999999999999432</c:v>
                </c:pt>
                <c:pt idx="35">
                  <c:v>1.0000000000000142</c:v>
                </c:pt>
                <c:pt idx="36">
                  <c:v>3.4000000000000199</c:v>
                </c:pt>
                <c:pt idx="37">
                  <c:v>4.2999999999999972</c:v>
                </c:pt>
                <c:pt idx="38">
                  <c:v>1.9999999999999858</c:v>
                </c:pt>
                <c:pt idx="39">
                  <c:v>3.2999999999999972</c:v>
                </c:pt>
                <c:pt idx="40">
                  <c:v>4.7999999999999829</c:v>
                </c:pt>
                <c:pt idx="41">
                  <c:v>3.8999999999999915</c:v>
                </c:pt>
                <c:pt idx="42">
                  <c:v>2.5</c:v>
                </c:pt>
                <c:pt idx="43">
                  <c:v>4.6999999999999886</c:v>
                </c:pt>
                <c:pt idx="44">
                  <c:v>5.4000000000000057</c:v>
                </c:pt>
                <c:pt idx="45">
                  <c:v>6.4000000000000057</c:v>
                </c:pt>
                <c:pt idx="46">
                  <c:v>9.4000000000000057</c:v>
                </c:pt>
                <c:pt idx="47">
                  <c:v>7.1000000000000085</c:v>
                </c:pt>
                <c:pt idx="48">
                  <c:v>9.1999999999999886</c:v>
                </c:pt>
                <c:pt idx="49">
                  <c:v>16</c:v>
                </c:pt>
                <c:pt idx="50">
                  <c:v>24.199999999999989</c:v>
                </c:pt>
                <c:pt idx="51">
                  <c:v>16.54729871174581</c:v>
                </c:pt>
                <c:pt idx="52">
                  <c:v>15.865884263570493</c:v>
                </c:pt>
                <c:pt idx="53">
                  <c:v>8.2597761983286517</c:v>
                </c:pt>
                <c:pt idx="54">
                  <c:v>12.262789973169447</c:v>
                </c:pt>
                <c:pt idx="55">
                  <c:v>16.29894409683223</c:v>
                </c:pt>
                <c:pt idx="56">
                  <c:v>11.418778691036948</c:v>
                </c:pt>
                <c:pt idx="57">
                  <c:v>8.0445371612603225</c:v>
                </c:pt>
                <c:pt idx="58">
                  <c:v>4.7929238070522331</c:v>
                </c:pt>
                <c:pt idx="59">
                  <c:v>4.08062841443666</c:v>
                </c:pt>
                <c:pt idx="60">
                  <c:v>4.7071704266018486</c:v>
                </c:pt>
                <c:pt idx="61">
                  <c:v>2.8574558704918473</c:v>
                </c:pt>
                <c:pt idx="62">
                  <c:v>3.0794750977428293</c:v>
                </c:pt>
                <c:pt idx="63">
                  <c:v>3.9495281771734909</c:v>
                </c:pt>
                <c:pt idx="64">
                  <c:v>5.2376702906750836</c:v>
                </c:pt>
                <c:pt idx="65">
                  <c:v>6.9712730090450066</c:v>
                </c:pt>
                <c:pt idx="66">
                  <c:v>7.5330735916361675</c:v>
                </c:pt>
                <c:pt idx="67">
                  <c:v>4.2631874457062793</c:v>
                </c:pt>
                <c:pt idx="68">
                  <c:v>2.5062819740003022</c:v>
                </c:pt>
                <c:pt idx="69">
                  <c:v>1.9783867582431185</c:v>
                </c:pt>
                <c:pt idx="70">
                  <c:v>2.6568154397447614</c:v>
                </c:pt>
                <c:pt idx="71">
                  <c:v>2.4805837671165989</c:v>
                </c:pt>
                <c:pt idx="72">
                  <c:v>1.7778613854058278</c:v>
                </c:pt>
                <c:pt idx="73">
                  <c:v>1.589036948018375</c:v>
                </c:pt>
                <c:pt idx="74">
                  <c:v>1.3371465628503216</c:v>
                </c:pt>
                <c:pt idx="75">
                  <c:v>0.78278059854260107</c:v>
                </c:pt>
                <c:pt idx="76">
                  <c:v>1.2379724597540331</c:v>
                </c:pt>
                <c:pt idx="77">
                  <c:v>1.2566791610565247</c:v>
                </c:pt>
                <c:pt idx="78">
                  <c:v>1.3617523529219255</c:v>
                </c:pt>
                <c:pt idx="79">
                  <c:v>1.3450702367845935</c:v>
                </c:pt>
                <c:pt idx="80">
                  <c:v>2.050331949823871</c:v>
                </c:pt>
                <c:pt idx="81">
                  <c:v>2.3322109874639807</c:v>
                </c:pt>
                <c:pt idx="82">
                  <c:v>2.3215019120265907</c:v>
                </c:pt>
                <c:pt idx="83">
                  <c:v>3.6109845254847386</c:v>
                </c:pt>
                <c:pt idx="84">
                  <c:v>2.1669249095663616</c:v>
                </c:pt>
                <c:pt idx="85">
                  <c:v>3.3</c:v>
                </c:pt>
                <c:pt idx="86">
                  <c:v>4.5</c:v>
                </c:pt>
                <c:pt idx="87">
                  <c:v>2.8</c:v>
                </c:pt>
                <c:pt idx="88">
                  <c:v>2.6</c:v>
                </c:pt>
                <c:pt idx="89">
                  <c:v>1.5</c:v>
                </c:pt>
                <c:pt idx="90">
                  <c:v>0</c:v>
                </c:pt>
              </c:numCache>
            </c:numRef>
          </c:val>
          <c:smooth val="0"/>
          <c:extLst>
            <c:ext xmlns:c15="http://schemas.microsoft.com/office/drawing/2012/chart" uri="{02D57815-91ED-43cb-92C2-25804820EDAC}">
              <c15:filteredSeriesTitle>
                <c15:tx>
                  <c:strRef>
                    <c:extLst>
                      <c:ext uri="{02D57815-91ED-43cb-92C2-25804820EDAC}">
                        <c15:formulaRef>
                          <c15:sqref>[1]Sheet1!$B$240</c15:sqref>
                        </c15:formulaRef>
                      </c:ext>
                    </c:extLst>
                    <c:strCache>
                      <c:ptCount val="1"/>
                      <c:pt idx="0">
                        <c:v>#REF!</c:v>
                      </c:pt>
                    </c:strCache>
                  </c:strRef>
                </c15:tx>
              </c15:filteredSeriesTitle>
            </c:ext>
          </c:extLst>
        </c:ser>
        <c:dLbls>
          <c:showLegendKey val="0"/>
          <c:showVal val="0"/>
          <c:showCatName val="0"/>
          <c:showSerName val="0"/>
          <c:showPercent val="0"/>
          <c:showBubbleSize val="0"/>
        </c:dLbls>
        <c:smooth val="0"/>
        <c:axId val="168100560"/>
        <c:axId val="168101120"/>
      </c:lineChart>
      <c:catAx>
        <c:axId val="1681005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8101120"/>
        <c:crosses val="autoZero"/>
        <c:auto val="1"/>
        <c:lblAlgn val="ctr"/>
        <c:lblOffset val="100"/>
        <c:tickLblSkip val="10"/>
        <c:tickMarkSkip val="5"/>
        <c:noMultiLvlLbl val="0"/>
      </c:catAx>
      <c:valAx>
        <c:axId val="168101120"/>
        <c:scaling>
          <c:orientation val="minMax"/>
          <c:max val="25"/>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w="19050">
            <a:solidFill>
              <a:schemeClr val="bg1">
                <a:lumMod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81005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Distribution</a:t>
            </a:r>
            <a:r>
              <a:rPr lang="en-US" baseline="0" dirty="0" smtClean="0"/>
              <a:t> of pay awards in 2016</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Three months to end January 16</c:v>
                </c:pt>
              </c:strCache>
            </c:strRef>
          </c:tx>
          <c:spPr>
            <a:solidFill>
              <a:schemeClr val="accent6"/>
            </a:solidFill>
            <a:ln>
              <a:noFill/>
            </a:ln>
            <a:effectLst/>
          </c:spPr>
          <c:invertIfNegative val="0"/>
          <c:cat>
            <c:strRef>
              <c:f>Sheet1!$A$2:$A$6</c:f>
              <c:strCache>
                <c:ptCount val="5"/>
                <c:pt idx="0">
                  <c:v>Pay freeze</c:v>
                </c:pt>
                <c:pt idx="1">
                  <c:v>0.1-1.99%</c:v>
                </c:pt>
                <c:pt idx="2">
                  <c:v>2-2.99%</c:v>
                </c:pt>
                <c:pt idx="3">
                  <c:v>3-3.99%</c:v>
                </c:pt>
                <c:pt idx="4">
                  <c:v>4%+</c:v>
                </c:pt>
              </c:strCache>
            </c:strRef>
          </c:cat>
          <c:val>
            <c:numRef>
              <c:f>Sheet1!$B$2:$B$6</c:f>
              <c:numCache>
                <c:formatCode>General</c:formatCode>
                <c:ptCount val="5"/>
                <c:pt idx="0">
                  <c:v>7</c:v>
                </c:pt>
                <c:pt idx="1">
                  <c:v>23</c:v>
                </c:pt>
                <c:pt idx="2">
                  <c:v>53</c:v>
                </c:pt>
                <c:pt idx="3">
                  <c:v>14</c:v>
                </c:pt>
                <c:pt idx="4">
                  <c:v>2</c:v>
                </c:pt>
              </c:numCache>
            </c:numRef>
          </c:val>
          <c:extLst xmlns:c16r2="http://schemas.microsoft.com/office/drawing/2015/06/chart">
            <c:ext xmlns:c16="http://schemas.microsoft.com/office/drawing/2014/chart" uri="{C3380CC4-5D6E-409C-BE32-E72D297353CC}">
              <c16:uniqueId val="{00000000-3CC3-4D6C-B99B-ED2D816B7D88}"/>
            </c:ext>
          </c:extLst>
        </c:ser>
        <c:ser>
          <c:idx val="1"/>
          <c:order val="1"/>
          <c:tx>
            <c:strRef>
              <c:f>Sheet1!$C$1</c:f>
              <c:strCache>
                <c:ptCount val="1"/>
                <c:pt idx="0">
                  <c:v>Single month January 16</c:v>
                </c:pt>
              </c:strCache>
            </c:strRef>
          </c:tx>
          <c:spPr>
            <a:solidFill>
              <a:srgbClr val="640000"/>
            </a:solidFill>
            <a:ln>
              <a:noFill/>
            </a:ln>
            <a:effectLst/>
          </c:spPr>
          <c:invertIfNegative val="0"/>
          <c:cat>
            <c:strRef>
              <c:f>Sheet1!$A$2:$A$6</c:f>
              <c:strCache>
                <c:ptCount val="5"/>
                <c:pt idx="0">
                  <c:v>Pay freeze</c:v>
                </c:pt>
                <c:pt idx="1">
                  <c:v>0.1-1.99%</c:v>
                </c:pt>
                <c:pt idx="2">
                  <c:v>2-2.99%</c:v>
                </c:pt>
                <c:pt idx="3">
                  <c:v>3-3.99%</c:v>
                </c:pt>
                <c:pt idx="4">
                  <c:v>4%+</c:v>
                </c:pt>
              </c:strCache>
            </c:strRef>
          </c:cat>
          <c:val>
            <c:numRef>
              <c:f>Sheet1!$C$2:$C$6</c:f>
              <c:numCache>
                <c:formatCode>General</c:formatCode>
                <c:ptCount val="5"/>
                <c:pt idx="0">
                  <c:v>13</c:v>
                </c:pt>
                <c:pt idx="1">
                  <c:v>26</c:v>
                </c:pt>
                <c:pt idx="2">
                  <c:v>48</c:v>
                </c:pt>
                <c:pt idx="3">
                  <c:v>10</c:v>
                </c:pt>
                <c:pt idx="4">
                  <c:v>3</c:v>
                </c:pt>
              </c:numCache>
            </c:numRef>
          </c:val>
          <c:extLst xmlns:c16r2="http://schemas.microsoft.com/office/drawing/2015/06/chart">
            <c:ext xmlns:c16="http://schemas.microsoft.com/office/drawing/2014/chart" uri="{C3380CC4-5D6E-409C-BE32-E72D297353CC}">
              <c16:uniqueId val="{00000003-3CC3-4D6C-B99B-ED2D816B7D88}"/>
            </c:ext>
          </c:extLst>
        </c:ser>
        <c:dLbls>
          <c:showLegendKey val="0"/>
          <c:showVal val="0"/>
          <c:showCatName val="0"/>
          <c:showSerName val="0"/>
          <c:showPercent val="0"/>
          <c:showBubbleSize val="0"/>
        </c:dLbls>
        <c:gapWidth val="219"/>
        <c:overlap val="-27"/>
        <c:axId val="206015952"/>
        <c:axId val="206016512"/>
      </c:barChart>
      <c:catAx>
        <c:axId val="20601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016512"/>
        <c:crosses val="autoZero"/>
        <c:auto val="1"/>
        <c:lblAlgn val="ctr"/>
        <c:lblOffset val="100"/>
        <c:noMultiLvlLbl val="0"/>
      </c:catAx>
      <c:valAx>
        <c:axId val="206016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smtClean="0"/>
                  <a:t>%</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015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AWE</a:t>
            </a:r>
            <a:r>
              <a:rPr lang="en-GB" baseline="0"/>
              <a:t> annual growth rates (Source: ONS)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Sheet1!$B$1:$B$3</c:f>
              <c:strCache>
                <c:ptCount val="3"/>
                <c:pt idx="0">
                  <c:v>Average weekly earnings annual growth rates, seasonally adjusted (per cent)</c:v>
                </c:pt>
                <c:pt idx="2">
                  <c:v>Total pay</c:v>
                </c:pt>
              </c:strCache>
            </c:strRef>
          </c:tx>
          <c:spPr>
            <a:ln w="28575" cap="rnd">
              <a:solidFill>
                <a:schemeClr val="accent1"/>
              </a:solidFill>
              <a:round/>
            </a:ln>
            <a:effectLst/>
          </c:spPr>
          <c:marker>
            <c:symbol val="none"/>
          </c:marker>
          <c:cat>
            <c:strRef>
              <c:f>Sheet1!$A$4:$A$65</c:f>
              <c:strCache>
                <c:ptCount val="62"/>
                <c:pt idx="1">
                  <c:v>Oct-Dec 2010</c:v>
                </c:pt>
                <c:pt idx="2">
                  <c:v>Nov-Jan 2011</c:v>
                </c:pt>
                <c:pt idx="3">
                  <c:v>Dec-Feb 2011</c:v>
                </c:pt>
                <c:pt idx="4">
                  <c:v>Jan-Mar 2011</c:v>
                </c:pt>
                <c:pt idx="5">
                  <c:v>Feb-Apr 2011</c:v>
                </c:pt>
                <c:pt idx="6">
                  <c:v>Mar-May 2011</c:v>
                </c:pt>
                <c:pt idx="7">
                  <c:v>Apr-Jun 2011</c:v>
                </c:pt>
                <c:pt idx="8">
                  <c:v>May-Jul 2011</c:v>
                </c:pt>
                <c:pt idx="9">
                  <c:v>Jun-Aug 2011</c:v>
                </c:pt>
                <c:pt idx="10">
                  <c:v>Jul-Sep 2011</c:v>
                </c:pt>
                <c:pt idx="11">
                  <c:v>Aug-Oct 2011</c:v>
                </c:pt>
                <c:pt idx="12">
                  <c:v>Sep-Nov 2011</c:v>
                </c:pt>
                <c:pt idx="13">
                  <c:v>Oct-Dec 2011</c:v>
                </c:pt>
                <c:pt idx="14">
                  <c:v>Nov-Jan 2012</c:v>
                </c:pt>
                <c:pt idx="15">
                  <c:v>Dec-Feb 2012</c:v>
                </c:pt>
                <c:pt idx="16">
                  <c:v>Jan-Mar 2012</c:v>
                </c:pt>
                <c:pt idx="17">
                  <c:v>Feb-Apr 2012</c:v>
                </c:pt>
                <c:pt idx="18">
                  <c:v>Mar-May 2012</c:v>
                </c:pt>
                <c:pt idx="19">
                  <c:v>Apr-Jun 2012</c:v>
                </c:pt>
                <c:pt idx="20">
                  <c:v>May-Jul 2012</c:v>
                </c:pt>
                <c:pt idx="21">
                  <c:v>Jun-Aug 2012</c:v>
                </c:pt>
                <c:pt idx="22">
                  <c:v>Jul-Sep 2012</c:v>
                </c:pt>
                <c:pt idx="23">
                  <c:v>Aug-Oct 2012</c:v>
                </c:pt>
                <c:pt idx="24">
                  <c:v>Sep-Nov 2012</c:v>
                </c:pt>
                <c:pt idx="25">
                  <c:v>Oct-Dec 2012</c:v>
                </c:pt>
                <c:pt idx="26">
                  <c:v>Nov-Jan 2013</c:v>
                </c:pt>
                <c:pt idx="27">
                  <c:v>Dec-Feb 2013</c:v>
                </c:pt>
                <c:pt idx="28">
                  <c:v>Jan-Mar 2013</c:v>
                </c:pt>
                <c:pt idx="29">
                  <c:v>Feb-Apr 2013</c:v>
                </c:pt>
                <c:pt idx="30">
                  <c:v>Mar-May 2013</c:v>
                </c:pt>
                <c:pt idx="31">
                  <c:v>Apr-Jun 2013</c:v>
                </c:pt>
                <c:pt idx="32">
                  <c:v>May-Jul 2013</c:v>
                </c:pt>
                <c:pt idx="33">
                  <c:v>Jun-Aug 2013</c:v>
                </c:pt>
                <c:pt idx="34">
                  <c:v>Jul-Sep 2013</c:v>
                </c:pt>
                <c:pt idx="35">
                  <c:v>Aug-Oct 2013</c:v>
                </c:pt>
                <c:pt idx="36">
                  <c:v>Sep-Nov 2013</c:v>
                </c:pt>
                <c:pt idx="37">
                  <c:v>Oct-Dec 2013</c:v>
                </c:pt>
                <c:pt idx="38">
                  <c:v>Nov-Jan 2014</c:v>
                </c:pt>
                <c:pt idx="39">
                  <c:v>Dec-Feb 2014</c:v>
                </c:pt>
                <c:pt idx="40">
                  <c:v>Jan-Mar 2014</c:v>
                </c:pt>
                <c:pt idx="41">
                  <c:v>Feb-Apr 2014</c:v>
                </c:pt>
                <c:pt idx="42">
                  <c:v>Mar-May 2014</c:v>
                </c:pt>
                <c:pt idx="43">
                  <c:v>Apr-Jun 2014</c:v>
                </c:pt>
                <c:pt idx="44">
                  <c:v>May-Jul 2014</c:v>
                </c:pt>
                <c:pt idx="45">
                  <c:v>Jun-Aug 2014</c:v>
                </c:pt>
                <c:pt idx="46">
                  <c:v>Jul-Sep 2014</c:v>
                </c:pt>
                <c:pt idx="47">
                  <c:v>Aug-Oct 2014</c:v>
                </c:pt>
                <c:pt idx="48">
                  <c:v>Sep-Nov 2014</c:v>
                </c:pt>
                <c:pt idx="49">
                  <c:v>Oct-Dec 2014</c:v>
                </c:pt>
                <c:pt idx="50">
                  <c:v>Nov-Jan 2015</c:v>
                </c:pt>
                <c:pt idx="51">
                  <c:v>Dec-Feb 2015</c:v>
                </c:pt>
                <c:pt idx="52">
                  <c:v>Jan-Mar 2015</c:v>
                </c:pt>
                <c:pt idx="53">
                  <c:v>Feb-Apr 2015</c:v>
                </c:pt>
                <c:pt idx="54">
                  <c:v>Mar-May 2015</c:v>
                </c:pt>
                <c:pt idx="55">
                  <c:v>Apr-Jun 2015</c:v>
                </c:pt>
                <c:pt idx="56">
                  <c:v>May-Jul 2015</c:v>
                </c:pt>
                <c:pt idx="57">
                  <c:v>Jun-Aug 2015</c:v>
                </c:pt>
                <c:pt idx="58">
                  <c:v>Jul-Sep 2015</c:v>
                </c:pt>
                <c:pt idx="59">
                  <c:v>Aug-Oct 2015</c:v>
                </c:pt>
                <c:pt idx="60">
                  <c:v>Sep-Nov 2015</c:v>
                </c:pt>
                <c:pt idx="61">
                  <c:v>Oct-Dec 2015</c:v>
                </c:pt>
              </c:strCache>
            </c:strRef>
          </c:cat>
          <c:val>
            <c:numRef>
              <c:f>Sheet1!$B$4:$B$65</c:f>
              <c:numCache>
                <c:formatCode>0.0</c:formatCode>
                <c:ptCount val="62"/>
                <c:pt idx="1">
                  <c:v>1.8</c:v>
                </c:pt>
                <c:pt idx="2">
                  <c:v>2.5</c:v>
                </c:pt>
                <c:pt idx="3">
                  <c:v>2.2999999999999998</c:v>
                </c:pt>
                <c:pt idx="4">
                  <c:v>2.7</c:v>
                </c:pt>
                <c:pt idx="5">
                  <c:v>2.1</c:v>
                </c:pt>
                <c:pt idx="6">
                  <c:v>2.4</c:v>
                </c:pt>
                <c:pt idx="7">
                  <c:v>2.5</c:v>
                </c:pt>
                <c:pt idx="8">
                  <c:v>2.8</c:v>
                </c:pt>
                <c:pt idx="9">
                  <c:v>2.6</c:v>
                </c:pt>
                <c:pt idx="10">
                  <c:v>2.2000000000000002</c:v>
                </c:pt>
                <c:pt idx="11">
                  <c:v>1.9</c:v>
                </c:pt>
                <c:pt idx="12">
                  <c:v>1.9</c:v>
                </c:pt>
                <c:pt idx="13">
                  <c:v>1.9</c:v>
                </c:pt>
                <c:pt idx="14">
                  <c:v>1.3</c:v>
                </c:pt>
                <c:pt idx="15">
                  <c:v>0.9</c:v>
                </c:pt>
                <c:pt idx="16">
                  <c:v>0.7</c:v>
                </c:pt>
                <c:pt idx="17">
                  <c:v>1.3</c:v>
                </c:pt>
                <c:pt idx="18">
                  <c:v>1.6</c:v>
                </c:pt>
                <c:pt idx="19">
                  <c:v>1.7</c:v>
                </c:pt>
                <c:pt idx="20">
                  <c:v>1.5</c:v>
                </c:pt>
                <c:pt idx="21">
                  <c:v>1.7</c:v>
                </c:pt>
                <c:pt idx="22">
                  <c:v>1.8</c:v>
                </c:pt>
                <c:pt idx="23">
                  <c:v>1.7</c:v>
                </c:pt>
                <c:pt idx="24">
                  <c:v>1.5</c:v>
                </c:pt>
                <c:pt idx="25">
                  <c:v>1.3</c:v>
                </c:pt>
                <c:pt idx="26">
                  <c:v>1.2</c:v>
                </c:pt>
                <c:pt idx="27">
                  <c:v>1.1000000000000001</c:v>
                </c:pt>
                <c:pt idx="28">
                  <c:v>0.5</c:v>
                </c:pt>
                <c:pt idx="29">
                  <c:v>1.5</c:v>
                </c:pt>
                <c:pt idx="30">
                  <c:v>1.8</c:v>
                </c:pt>
                <c:pt idx="31">
                  <c:v>2.2999999999999998</c:v>
                </c:pt>
                <c:pt idx="32">
                  <c:v>1.2</c:v>
                </c:pt>
                <c:pt idx="33">
                  <c:v>0.8</c:v>
                </c:pt>
                <c:pt idx="34">
                  <c:v>0.8</c:v>
                </c:pt>
                <c:pt idx="35">
                  <c:v>0.9</c:v>
                </c:pt>
                <c:pt idx="36">
                  <c:v>0.9</c:v>
                </c:pt>
                <c:pt idx="37">
                  <c:v>1.1000000000000001</c:v>
                </c:pt>
                <c:pt idx="38">
                  <c:v>1.4</c:v>
                </c:pt>
                <c:pt idx="39">
                  <c:v>1.8</c:v>
                </c:pt>
                <c:pt idx="40">
                  <c:v>1.9</c:v>
                </c:pt>
                <c:pt idx="41">
                  <c:v>0.8</c:v>
                </c:pt>
                <c:pt idx="42">
                  <c:v>0.3</c:v>
                </c:pt>
                <c:pt idx="43">
                  <c:v>-0.1</c:v>
                </c:pt>
                <c:pt idx="44">
                  <c:v>0.6</c:v>
                </c:pt>
                <c:pt idx="45">
                  <c:v>0.7</c:v>
                </c:pt>
                <c:pt idx="46">
                  <c:v>1</c:v>
                </c:pt>
                <c:pt idx="47">
                  <c:v>1.5</c:v>
                </c:pt>
                <c:pt idx="48">
                  <c:v>1.9</c:v>
                </c:pt>
                <c:pt idx="49">
                  <c:v>2.2000000000000002</c:v>
                </c:pt>
                <c:pt idx="50">
                  <c:v>2</c:v>
                </c:pt>
                <c:pt idx="51">
                  <c:v>1.7</c:v>
                </c:pt>
                <c:pt idx="52">
                  <c:v>2.2999999999999998</c:v>
                </c:pt>
                <c:pt idx="53">
                  <c:v>2.7</c:v>
                </c:pt>
                <c:pt idx="54">
                  <c:v>3.3</c:v>
                </c:pt>
                <c:pt idx="55">
                  <c:v>2.6</c:v>
                </c:pt>
                <c:pt idx="56">
                  <c:v>2.9</c:v>
                </c:pt>
                <c:pt idx="57">
                  <c:v>3</c:v>
                </c:pt>
                <c:pt idx="58">
                  <c:v>3</c:v>
                </c:pt>
                <c:pt idx="59">
                  <c:v>2.4</c:v>
                </c:pt>
                <c:pt idx="60">
                  <c:v>2.1</c:v>
                </c:pt>
                <c:pt idx="61">
                  <c:v>1.9</c:v>
                </c:pt>
              </c:numCache>
            </c:numRef>
          </c:val>
          <c:smooth val="0"/>
          <c:extLst xmlns:c16r2="http://schemas.microsoft.com/office/drawing/2015/06/chart">
            <c:ext xmlns:c16="http://schemas.microsoft.com/office/drawing/2014/chart" uri="{C3380CC4-5D6E-409C-BE32-E72D297353CC}">
              <c16:uniqueId val="{00000000-DB16-4161-909C-9D1CEF8698B9}"/>
            </c:ext>
          </c:extLst>
        </c:ser>
        <c:ser>
          <c:idx val="1"/>
          <c:order val="1"/>
          <c:tx>
            <c:strRef>
              <c:f>Sheet1!$C$1:$C$3</c:f>
              <c:strCache>
                <c:ptCount val="3"/>
                <c:pt idx="0">
                  <c:v>Average weekly earnings annual growth rates, seasonally adjusted (per cent)</c:v>
                </c:pt>
                <c:pt idx="2">
                  <c:v>Regular pay</c:v>
                </c:pt>
              </c:strCache>
            </c:strRef>
          </c:tx>
          <c:spPr>
            <a:ln w="28575" cap="rnd">
              <a:solidFill>
                <a:schemeClr val="accent2"/>
              </a:solidFill>
              <a:round/>
            </a:ln>
            <a:effectLst/>
          </c:spPr>
          <c:marker>
            <c:symbol val="none"/>
          </c:marker>
          <c:cat>
            <c:strRef>
              <c:f>Sheet1!$A$4:$A$65</c:f>
              <c:strCache>
                <c:ptCount val="62"/>
                <c:pt idx="1">
                  <c:v>Oct-Dec 2010</c:v>
                </c:pt>
                <c:pt idx="2">
                  <c:v>Nov-Jan 2011</c:v>
                </c:pt>
                <c:pt idx="3">
                  <c:v>Dec-Feb 2011</c:v>
                </c:pt>
                <c:pt idx="4">
                  <c:v>Jan-Mar 2011</c:v>
                </c:pt>
                <c:pt idx="5">
                  <c:v>Feb-Apr 2011</c:v>
                </c:pt>
                <c:pt idx="6">
                  <c:v>Mar-May 2011</c:v>
                </c:pt>
                <c:pt idx="7">
                  <c:v>Apr-Jun 2011</c:v>
                </c:pt>
                <c:pt idx="8">
                  <c:v>May-Jul 2011</c:v>
                </c:pt>
                <c:pt idx="9">
                  <c:v>Jun-Aug 2011</c:v>
                </c:pt>
                <c:pt idx="10">
                  <c:v>Jul-Sep 2011</c:v>
                </c:pt>
                <c:pt idx="11">
                  <c:v>Aug-Oct 2011</c:v>
                </c:pt>
                <c:pt idx="12">
                  <c:v>Sep-Nov 2011</c:v>
                </c:pt>
                <c:pt idx="13">
                  <c:v>Oct-Dec 2011</c:v>
                </c:pt>
                <c:pt idx="14">
                  <c:v>Nov-Jan 2012</c:v>
                </c:pt>
                <c:pt idx="15">
                  <c:v>Dec-Feb 2012</c:v>
                </c:pt>
                <c:pt idx="16">
                  <c:v>Jan-Mar 2012</c:v>
                </c:pt>
                <c:pt idx="17">
                  <c:v>Feb-Apr 2012</c:v>
                </c:pt>
                <c:pt idx="18">
                  <c:v>Mar-May 2012</c:v>
                </c:pt>
                <c:pt idx="19">
                  <c:v>Apr-Jun 2012</c:v>
                </c:pt>
                <c:pt idx="20">
                  <c:v>May-Jul 2012</c:v>
                </c:pt>
                <c:pt idx="21">
                  <c:v>Jun-Aug 2012</c:v>
                </c:pt>
                <c:pt idx="22">
                  <c:v>Jul-Sep 2012</c:v>
                </c:pt>
                <c:pt idx="23">
                  <c:v>Aug-Oct 2012</c:v>
                </c:pt>
                <c:pt idx="24">
                  <c:v>Sep-Nov 2012</c:v>
                </c:pt>
                <c:pt idx="25">
                  <c:v>Oct-Dec 2012</c:v>
                </c:pt>
                <c:pt idx="26">
                  <c:v>Nov-Jan 2013</c:v>
                </c:pt>
                <c:pt idx="27">
                  <c:v>Dec-Feb 2013</c:v>
                </c:pt>
                <c:pt idx="28">
                  <c:v>Jan-Mar 2013</c:v>
                </c:pt>
                <c:pt idx="29">
                  <c:v>Feb-Apr 2013</c:v>
                </c:pt>
                <c:pt idx="30">
                  <c:v>Mar-May 2013</c:v>
                </c:pt>
                <c:pt idx="31">
                  <c:v>Apr-Jun 2013</c:v>
                </c:pt>
                <c:pt idx="32">
                  <c:v>May-Jul 2013</c:v>
                </c:pt>
                <c:pt idx="33">
                  <c:v>Jun-Aug 2013</c:v>
                </c:pt>
                <c:pt idx="34">
                  <c:v>Jul-Sep 2013</c:v>
                </c:pt>
                <c:pt idx="35">
                  <c:v>Aug-Oct 2013</c:v>
                </c:pt>
                <c:pt idx="36">
                  <c:v>Sep-Nov 2013</c:v>
                </c:pt>
                <c:pt idx="37">
                  <c:v>Oct-Dec 2013</c:v>
                </c:pt>
                <c:pt idx="38">
                  <c:v>Nov-Jan 2014</c:v>
                </c:pt>
                <c:pt idx="39">
                  <c:v>Dec-Feb 2014</c:v>
                </c:pt>
                <c:pt idx="40">
                  <c:v>Jan-Mar 2014</c:v>
                </c:pt>
                <c:pt idx="41">
                  <c:v>Feb-Apr 2014</c:v>
                </c:pt>
                <c:pt idx="42">
                  <c:v>Mar-May 2014</c:v>
                </c:pt>
                <c:pt idx="43">
                  <c:v>Apr-Jun 2014</c:v>
                </c:pt>
                <c:pt idx="44">
                  <c:v>May-Jul 2014</c:v>
                </c:pt>
                <c:pt idx="45">
                  <c:v>Jun-Aug 2014</c:v>
                </c:pt>
                <c:pt idx="46">
                  <c:v>Jul-Sep 2014</c:v>
                </c:pt>
                <c:pt idx="47">
                  <c:v>Aug-Oct 2014</c:v>
                </c:pt>
                <c:pt idx="48">
                  <c:v>Sep-Nov 2014</c:v>
                </c:pt>
                <c:pt idx="49">
                  <c:v>Oct-Dec 2014</c:v>
                </c:pt>
                <c:pt idx="50">
                  <c:v>Nov-Jan 2015</c:v>
                </c:pt>
                <c:pt idx="51">
                  <c:v>Dec-Feb 2015</c:v>
                </c:pt>
                <c:pt idx="52">
                  <c:v>Jan-Mar 2015</c:v>
                </c:pt>
                <c:pt idx="53">
                  <c:v>Feb-Apr 2015</c:v>
                </c:pt>
                <c:pt idx="54">
                  <c:v>Mar-May 2015</c:v>
                </c:pt>
                <c:pt idx="55">
                  <c:v>Apr-Jun 2015</c:v>
                </c:pt>
                <c:pt idx="56">
                  <c:v>May-Jul 2015</c:v>
                </c:pt>
                <c:pt idx="57">
                  <c:v>Jun-Aug 2015</c:v>
                </c:pt>
                <c:pt idx="58">
                  <c:v>Jul-Sep 2015</c:v>
                </c:pt>
                <c:pt idx="59">
                  <c:v>Aug-Oct 2015</c:v>
                </c:pt>
                <c:pt idx="60">
                  <c:v>Sep-Nov 2015</c:v>
                </c:pt>
                <c:pt idx="61">
                  <c:v>Oct-Dec 2015</c:v>
                </c:pt>
              </c:strCache>
            </c:strRef>
          </c:cat>
          <c:val>
            <c:numRef>
              <c:f>Sheet1!$C$4:$C$65</c:f>
              <c:numCache>
                <c:formatCode>0.0</c:formatCode>
                <c:ptCount val="62"/>
                <c:pt idx="1">
                  <c:v>2.2000000000000002</c:v>
                </c:pt>
                <c:pt idx="2">
                  <c:v>2.2000000000000002</c:v>
                </c:pt>
                <c:pt idx="3">
                  <c:v>2.1</c:v>
                </c:pt>
                <c:pt idx="4">
                  <c:v>2</c:v>
                </c:pt>
                <c:pt idx="5">
                  <c:v>1.9</c:v>
                </c:pt>
                <c:pt idx="6">
                  <c:v>2</c:v>
                </c:pt>
                <c:pt idx="7">
                  <c:v>2.1</c:v>
                </c:pt>
                <c:pt idx="8">
                  <c:v>2</c:v>
                </c:pt>
                <c:pt idx="9">
                  <c:v>1.7</c:v>
                </c:pt>
                <c:pt idx="10">
                  <c:v>1.6</c:v>
                </c:pt>
                <c:pt idx="11">
                  <c:v>1.7</c:v>
                </c:pt>
                <c:pt idx="12">
                  <c:v>1.8</c:v>
                </c:pt>
                <c:pt idx="13">
                  <c:v>1.9</c:v>
                </c:pt>
                <c:pt idx="14">
                  <c:v>1.6</c:v>
                </c:pt>
                <c:pt idx="15">
                  <c:v>1.5</c:v>
                </c:pt>
                <c:pt idx="16">
                  <c:v>1.5</c:v>
                </c:pt>
                <c:pt idx="17">
                  <c:v>1.8</c:v>
                </c:pt>
                <c:pt idx="18">
                  <c:v>1.8</c:v>
                </c:pt>
                <c:pt idx="19">
                  <c:v>1.8</c:v>
                </c:pt>
                <c:pt idx="20">
                  <c:v>1.9</c:v>
                </c:pt>
                <c:pt idx="21">
                  <c:v>2</c:v>
                </c:pt>
                <c:pt idx="22">
                  <c:v>1.9</c:v>
                </c:pt>
                <c:pt idx="23">
                  <c:v>1.6</c:v>
                </c:pt>
                <c:pt idx="24">
                  <c:v>1.4</c:v>
                </c:pt>
                <c:pt idx="25">
                  <c:v>1.3</c:v>
                </c:pt>
                <c:pt idx="26">
                  <c:v>1.2</c:v>
                </c:pt>
                <c:pt idx="27">
                  <c:v>1</c:v>
                </c:pt>
                <c:pt idx="28">
                  <c:v>0.8</c:v>
                </c:pt>
                <c:pt idx="29">
                  <c:v>0.9</c:v>
                </c:pt>
                <c:pt idx="30">
                  <c:v>1</c:v>
                </c:pt>
                <c:pt idx="31">
                  <c:v>1.1000000000000001</c:v>
                </c:pt>
                <c:pt idx="32">
                  <c:v>1</c:v>
                </c:pt>
                <c:pt idx="33">
                  <c:v>0.8</c:v>
                </c:pt>
                <c:pt idx="34">
                  <c:v>0.8</c:v>
                </c:pt>
                <c:pt idx="35">
                  <c:v>0.8</c:v>
                </c:pt>
                <c:pt idx="36">
                  <c:v>0.8</c:v>
                </c:pt>
                <c:pt idx="37">
                  <c:v>1</c:v>
                </c:pt>
                <c:pt idx="38">
                  <c:v>1.2</c:v>
                </c:pt>
                <c:pt idx="39">
                  <c:v>1.4</c:v>
                </c:pt>
                <c:pt idx="40">
                  <c:v>1.3</c:v>
                </c:pt>
                <c:pt idx="41">
                  <c:v>0.9</c:v>
                </c:pt>
                <c:pt idx="42">
                  <c:v>0.7</c:v>
                </c:pt>
                <c:pt idx="43">
                  <c:v>0.7</c:v>
                </c:pt>
                <c:pt idx="44">
                  <c:v>0.8</c:v>
                </c:pt>
                <c:pt idx="45">
                  <c:v>0.9</c:v>
                </c:pt>
                <c:pt idx="46">
                  <c:v>1.2</c:v>
                </c:pt>
                <c:pt idx="47">
                  <c:v>1.7</c:v>
                </c:pt>
                <c:pt idx="48">
                  <c:v>1.9</c:v>
                </c:pt>
                <c:pt idx="49">
                  <c:v>1.8</c:v>
                </c:pt>
                <c:pt idx="50">
                  <c:v>1.7</c:v>
                </c:pt>
                <c:pt idx="51">
                  <c:v>1.9</c:v>
                </c:pt>
                <c:pt idx="52">
                  <c:v>2.2999999999999998</c:v>
                </c:pt>
                <c:pt idx="53">
                  <c:v>2.7</c:v>
                </c:pt>
                <c:pt idx="54">
                  <c:v>2.8</c:v>
                </c:pt>
                <c:pt idx="55">
                  <c:v>2.8</c:v>
                </c:pt>
                <c:pt idx="56">
                  <c:v>2.9</c:v>
                </c:pt>
                <c:pt idx="57">
                  <c:v>2.8</c:v>
                </c:pt>
                <c:pt idx="58">
                  <c:v>2.4</c:v>
                </c:pt>
                <c:pt idx="59">
                  <c:v>2</c:v>
                </c:pt>
                <c:pt idx="60">
                  <c:v>1.9</c:v>
                </c:pt>
                <c:pt idx="61">
                  <c:v>2</c:v>
                </c:pt>
              </c:numCache>
            </c:numRef>
          </c:val>
          <c:smooth val="0"/>
          <c:extLst xmlns:c16r2="http://schemas.microsoft.com/office/drawing/2015/06/chart">
            <c:ext xmlns:c16="http://schemas.microsoft.com/office/drawing/2014/chart" uri="{C3380CC4-5D6E-409C-BE32-E72D297353CC}">
              <c16:uniqueId val="{00000001-DB16-4161-909C-9D1CEF8698B9}"/>
            </c:ext>
          </c:extLst>
        </c:ser>
        <c:dLbls>
          <c:showLegendKey val="0"/>
          <c:showVal val="0"/>
          <c:showCatName val="0"/>
          <c:showSerName val="0"/>
          <c:showPercent val="0"/>
          <c:showBubbleSize val="0"/>
        </c:dLbls>
        <c:smooth val="0"/>
        <c:axId val="168104480"/>
        <c:axId val="168105040"/>
      </c:lineChart>
      <c:catAx>
        <c:axId val="16810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105040"/>
        <c:crosses val="autoZero"/>
        <c:auto val="1"/>
        <c:lblAlgn val="ctr"/>
        <c:lblOffset val="100"/>
        <c:noMultiLvlLbl val="0"/>
      </c:catAx>
      <c:valAx>
        <c:axId val="1681050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104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Average</a:t>
            </a:r>
            <a:r>
              <a:rPr lang="en-GB" baseline="0"/>
              <a:t> weekly earnings, by sector</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'Average weekly earnings bar cha'!$B$1:$B$2</c:f>
              <c:strCache>
                <c:ptCount val="2"/>
                <c:pt idx="0">
                  <c:v>Average weekly earnings by sector at December 2015</c:v>
                </c:pt>
                <c:pt idx="1">
                  <c:v>Average weekly earnings £pw</c:v>
                </c:pt>
              </c:strCache>
            </c:strRef>
          </c:tx>
          <c:spPr>
            <a:solidFill>
              <a:schemeClr val="accent1"/>
            </a:solidFill>
            <a:ln>
              <a:noFill/>
            </a:ln>
            <a:effectLst/>
          </c:spPr>
          <c:invertIfNegative val="0"/>
          <c:cat>
            <c:strRef>
              <c:f>'Average weekly earnings bar cha'!$A$3:$A$8</c:f>
              <c:strCache>
                <c:ptCount val="6"/>
                <c:pt idx="0">
                  <c:v>Finance and business services</c:v>
                </c:pt>
                <c:pt idx="1">
                  <c:v>Construction</c:v>
                </c:pt>
                <c:pt idx="2">
                  <c:v>Manufacturing</c:v>
                </c:pt>
                <c:pt idx="3">
                  <c:v>Wholesale, retail, hotels and restaurants</c:v>
                </c:pt>
                <c:pt idx="4">
                  <c:v>Private sector</c:v>
                </c:pt>
                <c:pt idx="5">
                  <c:v>Public sector</c:v>
                </c:pt>
              </c:strCache>
            </c:strRef>
          </c:cat>
          <c:val>
            <c:numRef>
              <c:f>'Average weekly earnings bar cha'!$B$3:$B$8</c:f>
              <c:numCache>
                <c:formatCode>General</c:formatCode>
                <c:ptCount val="6"/>
                <c:pt idx="0">
                  <c:v>563</c:v>
                </c:pt>
                <c:pt idx="1">
                  <c:v>574</c:v>
                </c:pt>
                <c:pt idx="2">
                  <c:v>553</c:v>
                </c:pt>
                <c:pt idx="3">
                  <c:v>314</c:v>
                </c:pt>
                <c:pt idx="4">
                  <c:v>459</c:v>
                </c:pt>
                <c:pt idx="5">
                  <c:v>493</c:v>
                </c:pt>
              </c:numCache>
            </c:numRef>
          </c:val>
          <c:extLst xmlns:c16r2="http://schemas.microsoft.com/office/drawing/2015/06/chart">
            <c:ext xmlns:c16="http://schemas.microsoft.com/office/drawing/2014/chart" uri="{C3380CC4-5D6E-409C-BE32-E72D297353CC}">
              <c16:uniqueId val="{00000000-938F-48A8-A9B6-04B7AC0BFFF4}"/>
            </c:ext>
          </c:extLst>
        </c:ser>
        <c:ser>
          <c:idx val="1"/>
          <c:order val="1"/>
          <c:tx>
            <c:strRef>
              <c:f>'Average weekly earnings bar cha'!$C$1:$C$2</c:f>
              <c:strCache>
                <c:ptCount val="2"/>
                <c:pt idx="0">
                  <c:v>Average weekly earnings by sector at December 2015</c:v>
                </c:pt>
                <c:pt idx="1">
                  <c:v>Average weekly bonuses (£pw)</c:v>
                </c:pt>
              </c:strCache>
            </c:strRef>
          </c:tx>
          <c:spPr>
            <a:solidFill>
              <a:schemeClr val="accent2"/>
            </a:solidFill>
            <a:ln>
              <a:noFill/>
            </a:ln>
            <a:effectLst/>
          </c:spPr>
          <c:invertIfNegative val="0"/>
          <c:cat>
            <c:strRef>
              <c:f>'Average weekly earnings bar cha'!$A$3:$A$8</c:f>
              <c:strCache>
                <c:ptCount val="6"/>
                <c:pt idx="0">
                  <c:v>Finance and business services</c:v>
                </c:pt>
                <c:pt idx="1">
                  <c:v>Construction</c:v>
                </c:pt>
                <c:pt idx="2">
                  <c:v>Manufacturing</c:v>
                </c:pt>
                <c:pt idx="3">
                  <c:v>Wholesale, retail, hotels and restaurants</c:v>
                </c:pt>
                <c:pt idx="4">
                  <c:v>Private sector</c:v>
                </c:pt>
                <c:pt idx="5">
                  <c:v>Public sector</c:v>
                </c:pt>
              </c:strCache>
            </c:strRef>
          </c:cat>
          <c:val>
            <c:numRef>
              <c:f>'Average weekly earnings bar cha'!$C$3:$C$8</c:f>
              <c:numCache>
                <c:formatCode>General</c:formatCode>
                <c:ptCount val="6"/>
                <c:pt idx="0">
                  <c:v>78</c:v>
                </c:pt>
                <c:pt idx="1">
                  <c:v>25</c:v>
                </c:pt>
                <c:pt idx="2">
                  <c:v>24</c:v>
                </c:pt>
                <c:pt idx="3">
                  <c:v>24</c:v>
                </c:pt>
                <c:pt idx="4">
                  <c:v>37</c:v>
                </c:pt>
                <c:pt idx="5">
                  <c:v>1</c:v>
                </c:pt>
              </c:numCache>
            </c:numRef>
          </c:val>
          <c:extLst xmlns:c16r2="http://schemas.microsoft.com/office/drawing/2015/06/chart">
            <c:ext xmlns:c16="http://schemas.microsoft.com/office/drawing/2014/chart" uri="{C3380CC4-5D6E-409C-BE32-E72D297353CC}">
              <c16:uniqueId val="{00000001-938F-48A8-A9B6-04B7AC0BFFF4}"/>
            </c:ext>
          </c:extLst>
        </c:ser>
        <c:dLbls>
          <c:showLegendKey val="0"/>
          <c:showVal val="0"/>
          <c:showCatName val="0"/>
          <c:showSerName val="0"/>
          <c:showPercent val="0"/>
          <c:showBubbleSize val="0"/>
        </c:dLbls>
        <c:gapWidth val="150"/>
        <c:overlap val="100"/>
        <c:axId val="168904320"/>
        <c:axId val="168904880"/>
      </c:barChart>
      <c:catAx>
        <c:axId val="16890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904880"/>
        <c:crosses val="autoZero"/>
        <c:auto val="1"/>
        <c:lblAlgn val="ctr"/>
        <c:lblOffset val="100"/>
        <c:noMultiLvlLbl val="0"/>
      </c:catAx>
      <c:valAx>
        <c:axId val="168904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904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Mean</a:t>
            </a:r>
            <a:r>
              <a:rPr lang="en-GB" baseline="0"/>
              <a:t> hourly earnings by age/sector, April 2015 </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'[Copy of AH slides data LJW edit.xlsx]Sheet2'!$B$4:$B$5</c:f>
              <c:strCache>
                <c:ptCount val="2"/>
                <c:pt idx="0">
                  <c:v>Public sector</c:v>
                </c:pt>
                <c:pt idx="1">
                  <c:v>£/ hour</c:v>
                </c:pt>
              </c:strCache>
            </c:strRef>
          </c:tx>
          <c:spPr>
            <a:ln w="28575" cap="rnd">
              <a:solidFill>
                <a:schemeClr val="accent2"/>
              </a:solidFill>
              <a:round/>
            </a:ln>
            <a:effectLst/>
          </c:spPr>
          <c:marker>
            <c:symbol val="none"/>
          </c:marker>
          <c:cat>
            <c:numRef>
              <c:f>'[Copy of AH slides data LJW edit.xlsx]Sheet2'!$A$6:$A$54</c:f>
              <c:numCache>
                <c:formatCode>General</c:formatCode>
                <c:ptCount val="49"/>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pt idx="21">
                  <c:v>37</c:v>
                </c:pt>
                <c:pt idx="22">
                  <c:v>38</c:v>
                </c:pt>
                <c:pt idx="23">
                  <c:v>39</c:v>
                </c:pt>
                <c:pt idx="24">
                  <c:v>40</c:v>
                </c:pt>
                <c:pt idx="25">
                  <c:v>41</c:v>
                </c:pt>
                <c:pt idx="26">
                  <c:v>42</c:v>
                </c:pt>
                <c:pt idx="27">
                  <c:v>43</c:v>
                </c:pt>
                <c:pt idx="28">
                  <c:v>44</c:v>
                </c:pt>
                <c:pt idx="29">
                  <c:v>45</c:v>
                </c:pt>
                <c:pt idx="30">
                  <c:v>46</c:v>
                </c:pt>
                <c:pt idx="31">
                  <c:v>47</c:v>
                </c:pt>
                <c:pt idx="32">
                  <c:v>48</c:v>
                </c:pt>
                <c:pt idx="33">
                  <c:v>49</c:v>
                </c:pt>
                <c:pt idx="34">
                  <c:v>50</c:v>
                </c:pt>
                <c:pt idx="35">
                  <c:v>51</c:v>
                </c:pt>
                <c:pt idx="36">
                  <c:v>52</c:v>
                </c:pt>
                <c:pt idx="37">
                  <c:v>53</c:v>
                </c:pt>
                <c:pt idx="38">
                  <c:v>54</c:v>
                </c:pt>
                <c:pt idx="39">
                  <c:v>55</c:v>
                </c:pt>
                <c:pt idx="40">
                  <c:v>56</c:v>
                </c:pt>
                <c:pt idx="41">
                  <c:v>57</c:v>
                </c:pt>
                <c:pt idx="42">
                  <c:v>58</c:v>
                </c:pt>
                <c:pt idx="43">
                  <c:v>59</c:v>
                </c:pt>
                <c:pt idx="44">
                  <c:v>60</c:v>
                </c:pt>
                <c:pt idx="45">
                  <c:v>61</c:v>
                </c:pt>
                <c:pt idx="46">
                  <c:v>62</c:v>
                </c:pt>
                <c:pt idx="47">
                  <c:v>63</c:v>
                </c:pt>
                <c:pt idx="48">
                  <c:v>64</c:v>
                </c:pt>
              </c:numCache>
            </c:numRef>
          </c:cat>
          <c:val>
            <c:numRef>
              <c:f>'[Copy of AH slides data LJW edit.xlsx]Sheet2'!$B$6:$B$54</c:f>
              <c:numCache>
                <c:formatCode>0.00</c:formatCode>
                <c:ptCount val="49"/>
                <c:pt idx="0">
                  <c:v>5.8224</c:v>
                </c:pt>
                <c:pt idx="1">
                  <c:v>7.0548999999999999</c:v>
                </c:pt>
                <c:pt idx="2">
                  <c:v>7.7839999999999998</c:v>
                </c:pt>
                <c:pt idx="3">
                  <c:v>8.3414999999999999</c:v>
                </c:pt>
                <c:pt idx="4">
                  <c:v>9.4461999999999993</c:v>
                </c:pt>
                <c:pt idx="5">
                  <c:v>10.079600000000001</c:v>
                </c:pt>
                <c:pt idx="6">
                  <c:v>10.8954</c:v>
                </c:pt>
                <c:pt idx="7">
                  <c:v>11.803599999999999</c:v>
                </c:pt>
                <c:pt idx="8">
                  <c:v>12.7416</c:v>
                </c:pt>
                <c:pt idx="9">
                  <c:v>13.429</c:v>
                </c:pt>
                <c:pt idx="10">
                  <c:v>13.8485</c:v>
                </c:pt>
                <c:pt idx="11">
                  <c:v>15.0623</c:v>
                </c:pt>
                <c:pt idx="12">
                  <c:v>15.1974</c:v>
                </c:pt>
                <c:pt idx="13">
                  <c:v>15.9542</c:v>
                </c:pt>
                <c:pt idx="14">
                  <c:v>15.871099999999998</c:v>
                </c:pt>
                <c:pt idx="15">
                  <c:v>16.1402</c:v>
                </c:pt>
                <c:pt idx="16">
                  <c:v>16.638500000000001</c:v>
                </c:pt>
                <c:pt idx="17">
                  <c:v>16.6937</c:v>
                </c:pt>
                <c:pt idx="18">
                  <c:v>17.343900000000001</c:v>
                </c:pt>
                <c:pt idx="19">
                  <c:v>17.283100000000001</c:v>
                </c:pt>
                <c:pt idx="20">
                  <c:v>17.390699999999999</c:v>
                </c:pt>
                <c:pt idx="21">
                  <c:v>17.285399999999999</c:v>
                </c:pt>
                <c:pt idx="22">
                  <c:v>17.908200000000001</c:v>
                </c:pt>
                <c:pt idx="23">
                  <c:v>18.075499999999998</c:v>
                </c:pt>
                <c:pt idx="24">
                  <c:v>17.873200000000001</c:v>
                </c:pt>
                <c:pt idx="25">
                  <c:v>18.209299999999999</c:v>
                </c:pt>
                <c:pt idx="26">
                  <c:v>17.189700000000002</c:v>
                </c:pt>
                <c:pt idx="27">
                  <c:v>17.158100000000001</c:v>
                </c:pt>
                <c:pt idx="28">
                  <c:v>17.342700000000001</c:v>
                </c:pt>
                <c:pt idx="29">
                  <c:v>18.037400000000002</c:v>
                </c:pt>
                <c:pt idx="30">
                  <c:v>16.773099999999999</c:v>
                </c:pt>
                <c:pt idx="31">
                  <c:v>17.034800000000001</c:v>
                </c:pt>
                <c:pt idx="32">
                  <c:v>17.187999999999999</c:v>
                </c:pt>
                <c:pt idx="33">
                  <c:v>17.312000000000001</c:v>
                </c:pt>
                <c:pt idx="34">
                  <c:v>17.23</c:v>
                </c:pt>
                <c:pt idx="35">
                  <c:v>17.1447</c:v>
                </c:pt>
                <c:pt idx="36">
                  <c:v>17.266099999999998</c:v>
                </c:pt>
                <c:pt idx="37">
                  <c:v>16.770299999999999</c:v>
                </c:pt>
                <c:pt idx="38">
                  <c:v>17.3034</c:v>
                </c:pt>
                <c:pt idx="39">
                  <c:v>17.0215</c:v>
                </c:pt>
                <c:pt idx="40">
                  <c:v>16.651800000000001</c:v>
                </c:pt>
                <c:pt idx="41">
                  <c:v>16.823900000000002</c:v>
                </c:pt>
                <c:pt idx="42">
                  <c:v>17.045400000000001</c:v>
                </c:pt>
                <c:pt idx="43">
                  <c:v>16.673199999999998</c:v>
                </c:pt>
                <c:pt idx="44">
                  <c:v>16.275099999999998</c:v>
                </c:pt>
                <c:pt idx="45">
                  <c:v>15.057600000000001</c:v>
                </c:pt>
                <c:pt idx="46">
                  <c:v>15.751300000000001</c:v>
                </c:pt>
                <c:pt idx="47">
                  <c:v>17.413800000000002</c:v>
                </c:pt>
                <c:pt idx="48">
                  <c:v>16.640499999999999</c:v>
                </c:pt>
              </c:numCache>
            </c:numRef>
          </c:val>
          <c:smooth val="0"/>
          <c:extLst xmlns:c16r2="http://schemas.microsoft.com/office/drawing/2015/06/chart">
            <c:ext xmlns:c16="http://schemas.microsoft.com/office/drawing/2014/chart" uri="{C3380CC4-5D6E-409C-BE32-E72D297353CC}">
              <c16:uniqueId val="{00000000-5199-4EBC-9CD7-CD1B866B7110}"/>
            </c:ext>
          </c:extLst>
        </c:ser>
        <c:ser>
          <c:idx val="2"/>
          <c:order val="1"/>
          <c:tx>
            <c:strRef>
              <c:f>'[Copy of AH slides data LJW edit.xlsx]Sheet2'!$C$4:$C$5</c:f>
              <c:strCache>
                <c:ptCount val="2"/>
                <c:pt idx="0">
                  <c:v>Private sector</c:v>
                </c:pt>
                <c:pt idx="1">
                  <c:v>£/ hour</c:v>
                </c:pt>
              </c:strCache>
            </c:strRef>
          </c:tx>
          <c:spPr>
            <a:ln w="28575" cap="rnd">
              <a:solidFill>
                <a:schemeClr val="accent3"/>
              </a:solidFill>
              <a:round/>
            </a:ln>
            <a:effectLst/>
          </c:spPr>
          <c:marker>
            <c:symbol val="none"/>
          </c:marker>
          <c:cat>
            <c:numRef>
              <c:f>'[Copy of AH slides data LJW edit.xlsx]Sheet2'!$A$6:$A$54</c:f>
              <c:numCache>
                <c:formatCode>General</c:formatCode>
                <c:ptCount val="49"/>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pt idx="21">
                  <c:v>37</c:v>
                </c:pt>
                <c:pt idx="22">
                  <c:v>38</c:v>
                </c:pt>
                <c:pt idx="23">
                  <c:v>39</c:v>
                </c:pt>
                <c:pt idx="24">
                  <c:v>40</c:v>
                </c:pt>
                <c:pt idx="25">
                  <c:v>41</c:v>
                </c:pt>
                <c:pt idx="26">
                  <c:v>42</c:v>
                </c:pt>
                <c:pt idx="27">
                  <c:v>43</c:v>
                </c:pt>
                <c:pt idx="28">
                  <c:v>44</c:v>
                </c:pt>
                <c:pt idx="29">
                  <c:v>45</c:v>
                </c:pt>
                <c:pt idx="30">
                  <c:v>46</c:v>
                </c:pt>
                <c:pt idx="31">
                  <c:v>47</c:v>
                </c:pt>
                <c:pt idx="32">
                  <c:v>48</c:v>
                </c:pt>
                <c:pt idx="33">
                  <c:v>49</c:v>
                </c:pt>
                <c:pt idx="34">
                  <c:v>50</c:v>
                </c:pt>
                <c:pt idx="35">
                  <c:v>51</c:v>
                </c:pt>
                <c:pt idx="36">
                  <c:v>52</c:v>
                </c:pt>
                <c:pt idx="37">
                  <c:v>53</c:v>
                </c:pt>
                <c:pt idx="38">
                  <c:v>54</c:v>
                </c:pt>
                <c:pt idx="39">
                  <c:v>55</c:v>
                </c:pt>
                <c:pt idx="40">
                  <c:v>56</c:v>
                </c:pt>
                <c:pt idx="41">
                  <c:v>57</c:v>
                </c:pt>
                <c:pt idx="42">
                  <c:v>58</c:v>
                </c:pt>
                <c:pt idx="43">
                  <c:v>59</c:v>
                </c:pt>
                <c:pt idx="44">
                  <c:v>60</c:v>
                </c:pt>
                <c:pt idx="45">
                  <c:v>61</c:v>
                </c:pt>
                <c:pt idx="46">
                  <c:v>62</c:v>
                </c:pt>
                <c:pt idx="47">
                  <c:v>63</c:v>
                </c:pt>
                <c:pt idx="48">
                  <c:v>64</c:v>
                </c:pt>
              </c:numCache>
            </c:numRef>
          </c:cat>
          <c:val>
            <c:numRef>
              <c:f>'[Copy of AH slides data LJW edit.xlsx]Sheet2'!$C$6:$C$54</c:f>
              <c:numCache>
                <c:formatCode>0.00</c:formatCode>
                <c:ptCount val="49"/>
                <c:pt idx="0">
                  <c:v>8.2114999999999991</c:v>
                </c:pt>
                <c:pt idx="1">
                  <c:v>6.0274000000000001</c:v>
                </c:pt>
                <c:pt idx="2">
                  <c:v>6.7553000000000001</c:v>
                </c:pt>
                <c:pt idx="3">
                  <c:v>7.2397999999999998</c:v>
                </c:pt>
                <c:pt idx="4">
                  <c:v>7.7938000000000001</c:v>
                </c:pt>
                <c:pt idx="5">
                  <c:v>8.5379000000000005</c:v>
                </c:pt>
                <c:pt idx="6">
                  <c:v>9.0054999999999996</c:v>
                </c:pt>
                <c:pt idx="7">
                  <c:v>9.8413000000000004</c:v>
                </c:pt>
                <c:pt idx="8">
                  <c:v>10.4298</c:v>
                </c:pt>
                <c:pt idx="9">
                  <c:v>10.991099999999999</c:v>
                </c:pt>
                <c:pt idx="10">
                  <c:v>11.8628</c:v>
                </c:pt>
                <c:pt idx="11">
                  <c:v>12.4168</c:v>
                </c:pt>
                <c:pt idx="12">
                  <c:v>12.783299999999999</c:v>
                </c:pt>
                <c:pt idx="13">
                  <c:v>13.549200000000001</c:v>
                </c:pt>
                <c:pt idx="14">
                  <c:v>14.354700000000001</c:v>
                </c:pt>
                <c:pt idx="15">
                  <c:v>14.799200000000001</c:v>
                </c:pt>
                <c:pt idx="16">
                  <c:v>15.703900000000001</c:v>
                </c:pt>
                <c:pt idx="17">
                  <c:v>16.322400000000002</c:v>
                </c:pt>
                <c:pt idx="18">
                  <c:v>16.1221</c:v>
                </c:pt>
                <c:pt idx="19">
                  <c:v>16.951900000000002</c:v>
                </c:pt>
                <c:pt idx="20">
                  <c:v>17.917000000000002</c:v>
                </c:pt>
                <c:pt idx="21">
                  <c:v>17.2364</c:v>
                </c:pt>
                <c:pt idx="22">
                  <c:v>18.451499999999999</c:v>
                </c:pt>
                <c:pt idx="23">
                  <c:v>18.4499</c:v>
                </c:pt>
                <c:pt idx="24">
                  <c:v>17.877200000000002</c:v>
                </c:pt>
                <c:pt idx="25">
                  <c:v>17.636800000000001</c:v>
                </c:pt>
                <c:pt idx="26">
                  <c:v>19.006900000000002</c:v>
                </c:pt>
                <c:pt idx="27">
                  <c:v>18.847999999999999</c:v>
                </c:pt>
                <c:pt idx="28">
                  <c:v>18.176199999999998</c:v>
                </c:pt>
                <c:pt idx="29">
                  <c:v>18.285899999999998</c:v>
                </c:pt>
                <c:pt idx="30">
                  <c:v>18.160899999999998</c:v>
                </c:pt>
                <c:pt idx="31">
                  <c:v>17.6341</c:v>
                </c:pt>
                <c:pt idx="32">
                  <c:v>17.544699999999999</c:v>
                </c:pt>
                <c:pt idx="33">
                  <c:v>18.6967</c:v>
                </c:pt>
                <c:pt idx="34">
                  <c:v>17.7698</c:v>
                </c:pt>
                <c:pt idx="35">
                  <c:v>17.5837</c:v>
                </c:pt>
                <c:pt idx="36">
                  <c:v>17.5685</c:v>
                </c:pt>
                <c:pt idx="37">
                  <c:v>17.1037</c:v>
                </c:pt>
                <c:pt idx="38">
                  <c:v>16.7378</c:v>
                </c:pt>
                <c:pt idx="39">
                  <c:v>16.698699999999999</c:v>
                </c:pt>
                <c:pt idx="40">
                  <c:v>17.198900000000002</c:v>
                </c:pt>
                <c:pt idx="41">
                  <c:v>16.095600000000001</c:v>
                </c:pt>
                <c:pt idx="42">
                  <c:v>16.002300000000002</c:v>
                </c:pt>
                <c:pt idx="43">
                  <c:v>14.866800000000001</c:v>
                </c:pt>
                <c:pt idx="44">
                  <c:v>14.680299999999999</c:v>
                </c:pt>
                <c:pt idx="45">
                  <c:v>14.34</c:v>
                </c:pt>
                <c:pt idx="46">
                  <c:v>14.5998</c:v>
                </c:pt>
                <c:pt idx="47">
                  <c:v>14.746700000000001</c:v>
                </c:pt>
                <c:pt idx="48">
                  <c:v>13.7471</c:v>
                </c:pt>
              </c:numCache>
            </c:numRef>
          </c:val>
          <c:smooth val="0"/>
          <c:extLst xmlns:c16r2="http://schemas.microsoft.com/office/drawing/2015/06/chart">
            <c:ext xmlns:c16="http://schemas.microsoft.com/office/drawing/2014/chart" uri="{C3380CC4-5D6E-409C-BE32-E72D297353CC}">
              <c16:uniqueId val="{00000001-5199-4EBC-9CD7-CD1B866B7110}"/>
            </c:ext>
          </c:extLst>
        </c:ser>
        <c:dLbls>
          <c:showLegendKey val="0"/>
          <c:showVal val="0"/>
          <c:showCatName val="0"/>
          <c:showSerName val="0"/>
          <c:showPercent val="0"/>
          <c:showBubbleSize val="0"/>
        </c:dLbls>
        <c:smooth val="0"/>
        <c:axId val="168907680"/>
        <c:axId val="168908240"/>
      </c:lineChart>
      <c:catAx>
        <c:axId val="168907680"/>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908240"/>
        <c:crosses val="autoZero"/>
        <c:auto val="0"/>
        <c:lblAlgn val="ctr"/>
        <c:lblOffset val="100"/>
        <c:noMultiLvlLbl val="0"/>
      </c:catAx>
      <c:valAx>
        <c:axId val="168908240"/>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907680"/>
        <c:crossesAt val="1"/>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Mean</a:t>
            </a:r>
            <a:r>
              <a:rPr lang="en-GB" baseline="0"/>
              <a:t> hourly earnings by age/sector, April 2015 </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'[Copy of AH slides data LJW edit.xlsx]Sheet2'!$B$4:$B$5</c:f>
              <c:strCache>
                <c:ptCount val="2"/>
                <c:pt idx="0">
                  <c:v>Public sector</c:v>
                </c:pt>
                <c:pt idx="1">
                  <c:v>£/ hour</c:v>
                </c:pt>
              </c:strCache>
            </c:strRef>
          </c:tx>
          <c:spPr>
            <a:ln w="28575" cap="rnd">
              <a:solidFill>
                <a:schemeClr val="accent2"/>
              </a:solidFill>
              <a:round/>
            </a:ln>
            <a:effectLst/>
          </c:spPr>
          <c:marker>
            <c:symbol val="none"/>
          </c:marker>
          <c:cat>
            <c:numRef>
              <c:f>'[Copy of AH slides data LJW edit.xlsx]Sheet2'!$A$6:$A$54</c:f>
              <c:numCache>
                <c:formatCode>General</c:formatCode>
                <c:ptCount val="49"/>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pt idx="21">
                  <c:v>37</c:v>
                </c:pt>
                <c:pt idx="22">
                  <c:v>38</c:v>
                </c:pt>
                <c:pt idx="23">
                  <c:v>39</c:v>
                </c:pt>
                <c:pt idx="24">
                  <c:v>40</c:v>
                </c:pt>
                <c:pt idx="25">
                  <c:v>41</c:v>
                </c:pt>
                <c:pt idx="26">
                  <c:v>42</c:v>
                </c:pt>
                <c:pt idx="27">
                  <c:v>43</c:v>
                </c:pt>
                <c:pt idx="28">
                  <c:v>44</c:v>
                </c:pt>
                <c:pt idx="29">
                  <c:v>45</c:v>
                </c:pt>
                <c:pt idx="30">
                  <c:v>46</c:v>
                </c:pt>
                <c:pt idx="31">
                  <c:v>47</c:v>
                </c:pt>
                <c:pt idx="32">
                  <c:v>48</c:v>
                </c:pt>
                <c:pt idx="33">
                  <c:v>49</c:v>
                </c:pt>
                <c:pt idx="34">
                  <c:v>50</c:v>
                </c:pt>
                <c:pt idx="35">
                  <c:v>51</c:v>
                </c:pt>
                <c:pt idx="36">
                  <c:v>52</c:v>
                </c:pt>
                <c:pt idx="37">
                  <c:v>53</c:v>
                </c:pt>
                <c:pt idx="38">
                  <c:v>54</c:v>
                </c:pt>
                <c:pt idx="39">
                  <c:v>55</c:v>
                </c:pt>
                <c:pt idx="40">
                  <c:v>56</c:v>
                </c:pt>
                <c:pt idx="41">
                  <c:v>57</c:v>
                </c:pt>
                <c:pt idx="42">
                  <c:v>58</c:v>
                </c:pt>
                <c:pt idx="43">
                  <c:v>59</c:v>
                </c:pt>
                <c:pt idx="44">
                  <c:v>60</c:v>
                </c:pt>
                <c:pt idx="45">
                  <c:v>61</c:v>
                </c:pt>
                <c:pt idx="46">
                  <c:v>62</c:v>
                </c:pt>
                <c:pt idx="47">
                  <c:v>63</c:v>
                </c:pt>
                <c:pt idx="48">
                  <c:v>64</c:v>
                </c:pt>
              </c:numCache>
            </c:numRef>
          </c:cat>
          <c:val>
            <c:numRef>
              <c:f>'[Copy of AH slides data LJW edit.xlsx]Sheet2'!$B$6:$B$54</c:f>
              <c:numCache>
                <c:formatCode>0.00</c:formatCode>
                <c:ptCount val="49"/>
                <c:pt idx="0">
                  <c:v>5.8224</c:v>
                </c:pt>
                <c:pt idx="1">
                  <c:v>7.0548999999999999</c:v>
                </c:pt>
                <c:pt idx="2">
                  <c:v>7.7839999999999998</c:v>
                </c:pt>
                <c:pt idx="3">
                  <c:v>8.3414999999999999</c:v>
                </c:pt>
                <c:pt idx="4">
                  <c:v>9.4461999999999993</c:v>
                </c:pt>
                <c:pt idx="5">
                  <c:v>10.079600000000001</c:v>
                </c:pt>
                <c:pt idx="6">
                  <c:v>10.8954</c:v>
                </c:pt>
                <c:pt idx="7">
                  <c:v>11.803599999999999</c:v>
                </c:pt>
                <c:pt idx="8">
                  <c:v>12.7416</c:v>
                </c:pt>
                <c:pt idx="9">
                  <c:v>13.429</c:v>
                </c:pt>
                <c:pt idx="10">
                  <c:v>13.8485</c:v>
                </c:pt>
                <c:pt idx="11">
                  <c:v>15.0623</c:v>
                </c:pt>
                <c:pt idx="12">
                  <c:v>15.1974</c:v>
                </c:pt>
                <c:pt idx="13">
                  <c:v>15.9542</c:v>
                </c:pt>
                <c:pt idx="14">
                  <c:v>15.871099999999998</c:v>
                </c:pt>
                <c:pt idx="15">
                  <c:v>16.1402</c:v>
                </c:pt>
                <c:pt idx="16">
                  <c:v>16.638500000000001</c:v>
                </c:pt>
                <c:pt idx="17">
                  <c:v>16.6937</c:v>
                </c:pt>
                <c:pt idx="18">
                  <c:v>17.343900000000001</c:v>
                </c:pt>
                <c:pt idx="19">
                  <c:v>17.283100000000001</c:v>
                </c:pt>
                <c:pt idx="20">
                  <c:v>17.390699999999999</c:v>
                </c:pt>
                <c:pt idx="21">
                  <c:v>17.285399999999999</c:v>
                </c:pt>
                <c:pt idx="22">
                  <c:v>17.908200000000001</c:v>
                </c:pt>
                <c:pt idx="23">
                  <c:v>18.075499999999998</c:v>
                </c:pt>
                <c:pt idx="24">
                  <c:v>17.873200000000001</c:v>
                </c:pt>
                <c:pt idx="25">
                  <c:v>18.209299999999999</c:v>
                </c:pt>
                <c:pt idx="26">
                  <c:v>17.189700000000002</c:v>
                </c:pt>
                <c:pt idx="27">
                  <c:v>17.158100000000001</c:v>
                </c:pt>
                <c:pt idx="28">
                  <c:v>17.342700000000001</c:v>
                </c:pt>
                <c:pt idx="29">
                  <c:v>18.037400000000002</c:v>
                </c:pt>
                <c:pt idx="30">
                  <c:v>16.773099999999999</c:v>
                </c:pt>
                <c:pt idx="31">
                  <c:v>17.034800000000001</c:v>
                </c:pt>
                <c:pt idx="32">
                  <c:v>17.187999999999999</c:v>
                </c:pt>
                <c:pt idx="33">
                  <c:v>17.312000000000001</c:v>
                </c:pt>
                <c:pt idx="34">
                  <c:v>17.23</c:v>
                </c:pt>
                <c:pt idx="35">
                  <c:v>17.1447</c:v>
                </c:pt>
                <c:pt idx="36">
                  <c:v>17.266099999999998</c:v>
                </c:pt>
                <c:pt idx="37">
                  <c:v>16.770299999999999</c:v>
                </c:pt>
                <c:pt idx="38">
                  <c:v>17.3034</c:v>
                </c:pt>
                <c:pt idx="39">
                  <c:v>17.0215</c:v>
                </c:pt>
                <c:pt idx="40">
                  <c:v>16.651800000000001</c:v>
                </c:pt>
                <c:pt idx="41">
                  <c:v>16.823900000000002</c:v>
                </c:pt>
                <c:pt idx="42">
                  <c:v>17.045400000000001</c:v>
                </c:pt>
                <c:pt idx="43">
                  <c:v>16.673199999999998</c:v>
                </c:pt>
                <c:pt idx="44">
                  <c:v>16.275099999999998</c:v>
                </c:pt>
                <c:pt idx="45">
                  <c:v>15.057600000000001</c:v>
                </c:pt>
                <c:pt idx="46">
                  <c:v>15.751300000000001</c:v>
                </c:pt>
                <c:pt idx="47">
                  <c:v>17.413800000000002</c:v>
                </c:pt>
                <c:pt idx="48">
                  <c:v>16.640499999999999</c:v>
                </c:pt>
              </c:numCache>
            </c:numRef>
          </c:val>
          <c:smooth val="0"/>
          <c:extLst xmlns:c16r2="http://schemas.microsoft.com/office/drawing/2015/06/chart">
            <c:ext xmlns:c16="http://schemas.microsoft.com/office/drawing/2014/chart" uri="{C3380CC4-5D6E-409C-BE32-E72D297353CC}">
              <c16:uniqueId val="{00000000-5199-4EBC-9CD7-CD1B866B7110}"/>
            </c:ext>
          </c:extLst>
        </c:ser>
        <c:ser>
          <c:idx val="2"/>
          <c:order val="1"/>
          <c:tx>
            <c:strRef>
              <c:f>'[Copy of AH slides data LJW edit.xlsx]Sheet2'!$C$4:$C$5</c:f>
              <c:strCache>
                <c:ptCount val="2"/>
                <c:pt idx="0">
                  <c:v>Private sector</c:v>
                </c:pt>
                <c:pt idx="1">
                  <c:v>£/ hour</c:v>
                </c:pt>
              </c:strCache>
            </c:strRef>
          </c:tx>
          <c:spPr>
            <a:ln w="28575" cap="rnd">
              <a:solidFill>
                <a:schemeClr val="accent3"/>
              </a:solidFill>
              <a:round/>
            </a:ln>
            <a:effectLst/>
          </c:spPr>
          <c:marker>
            <c:symbol val="none"/>
          </c:marker>
          <c:cat>
            <c:numRef>
              <c:f>'[Copy of AH slides data LJW edit.xlsx]Sheet2'!$A$6:$A$54</c:f>
              <c:numCache>
                <c:formatCode>General</c:formatCode>
                <c:ptCount val="49"/>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pt idx="21">
                  <c:v>37</c:v>
                </c:pt>
                <c:pt idx="22">
                  <c:v>38</c:v>
                </c:pt>
                <c:pt idx="23">
                  <c:v>39</c:v>
                </c:pt>
                <c:pt idx="24">
                  <c:v>40</c:v>
                </c:pt>
                <c:pt idx="25">
                  <c:v>41</c:v>
                </c:pt>
                <c:pt idx="26">
                  <c:v>42</c:v>
                </c:pt>
                <c:pt idx="27">
                  <c:v>43</c:v>
                </c:pt>
                <c:pt idx="28">
                  <c:v>44</c:v>
                </c:pt>
                <c:pt idx="29">
                  <c:v>45</c:v>
                </c:pt>
                <c:pt idx="30">
                  <c:v>46</c:v>
                </c:pt>
                <c:pt idx="31">
                  <c:v>47</c:v>
                </c:pt>
                <c:pt idx="32">
                  <c:v>48</c:v>
                </c:pt>
                <c:pt idx="33">
                  <c:v>49</c:v>
                </c:pt>
                <c:pt idx="34">
                  <c:v>50</c:v>
                </c:pt>
                <c:pt idx="35">
                  <c:v>51</c:v>
                </c:pt>
                <c:pt idx="36">
                  <c:v>52</c:v>
                </c:pt>
                <c:pt idx="37">
                  <c:v>53</c:v>
                </c:pt>
                <c:pt idx="38">
                  <c:v>54</c:v>
                </c:pt>
                <c:pt idx="39">
                  <c:v>55</c:v>
                </c:pt>
                <c:pt idx="40">
                  <c:v>56</c:v>
                </c:pt>
                <c:pt idx="41">
                  <c:v>57</c:v>
                </c:pt>
                <c:pt idx="42">
                  <c:v>58</c:v>
                </c:pt>
                <c:pt idx="43">
                  <c:v>59</c:v>
                </c:pt>
                <c:pt idx="44">
                  <c:v>60</c:v>
                </c:pt>
                <c:pt idx="45">
                  <c:v>61</c:v>
                </c:pt>
                <c:pt idx="46">
                  <c:v>62</c:v>
                </c:pt>
                <c:pt idx="47">
                  <c:v>63</c:v>
                </c:pt>
                <c:pt idx="48">
                  <c:v>64</c:v>
                </c:pt>
              </c:numCache>
            </c:numRef>
          </c:cat>
          <c:val>
            <c:numRef>
              <c:f>'[Copy of AH slides data LJW edit.xlsx]Sheet2'!$C$6:$C$54</c:f>
              <c:numCache>
                <c:formatCode>0.00</c:formatCode>
                <c:ptCount val="49"/>
                <c:pt idx="0">
                  <c:v>8.2114999999999991</c:v>
                </c:pt>
                <c:pt idx="1">
                  <c:v>6.0274000000000001</c:v>
                </c:pt>
                <c:pt idx="2">
                  <c:v>6.7553000000000001</c:v>
                </c:pt>
                <c:pt idx="3">
                  <c:v>7.2397999999999998</c:v>
                </c:pt>
                <c:pt idx="4">
                  <c:v>7.7938000000000001</c:v>
                </c:pt>
                <c:pt idx="5">
                  <c:v>8.5379000000000005</c:v>
                </c:pt>
                <c:pt idx="6">
                  <c:v>9.0054999999999996</c:v>
                </c:pt>
                <c:pt idx="7">
                  <c:v>9.8413000000000004</c:v>
                </c:pt>
                <c:pt idx="8">
                  <c:v>10.4298</c:v>
                </c:pt>
                <c:pt idx="9">
                  <c:v>10.991099999999999</c:v>
                </c:pt>
                <c:pt idx="10">
                  <c:v>11.8628</c:v>
                </c:pt>
                <c:pt idx="11">
                  <c:v>12.4168</c:v>
                </c:pt>
                <c:pt idx="12">
                  <c:v>12.783299999999999</c:v>
                </c:pt>
                <c:pt idx="13">
                  <c:v>13.549200000000001</c:v>
                </c:pt>
                <c:pt idx="14">
                  <c:v>14.354700000000001</c:v>
                </c:pt>
                <c:pt idx="15">
                  <c:v>14.799200000000001</c:v>
                </c:pt>
                <c:pt idx="16">
                  <c:v>15.703900000000001</c:v>
                </c:pt>
                <c:pt idx="17">
                  <c:v>16.322400000000002</c:v>
                </c:pt>
                <c:pt idx="18">
                  <c:v>16.1221</c:v>
                </c:pt>
                <c:pt idx="19">
                  <c:v>16.951900000000002</c:v>
                </c:pt>
                <c:pt idx="20">
                  <c:v>17.917000000000002</c:v>
                </c:pt>
                <c:pt idx="21">
                  <c:v>17.2364</c:v>
                </c:pt>
                <c:pt idx="22">
                  <c:v>18.451499999999999</c:v>
                </c:pt>
                <c:pt idx="23">
                  <c:v>18.4499</c:v>
                </c:pt>
                <c:pt idx="24">
                  <c:v>17.877200000000002</c:v>
                </c:pt>
                <c:pt idx="25">
                  <c:v>17.636800000000001</c:v>
                </c:pt>
                <c:pt idx="26">
                  <c:v>19.006900000000002</c:v>
                </c:pt>
                <c:pt idx="27">
                  <c:v>18.847999999999999</c:v>
                </c:pt>
                <c:pt idx="28">
                  <c:v>18.176199999999998</c:v>
                </c:pt>
                <c:pt idx="29">
                  <c:v>18.285899999999998</c:v>
                </c:pt>
                <c:pt idx="30">
                  <c:v>18.160899999999998</c:v>
                </c:pt>
                <c:pt idx="31">
                  <c:v>17.6341</c:v>
                </c:pt>
                <c:pt idx="32">
                  <c:v>17.544699999999999</c:v>
                </c:pt>
                <c:pt idx="33">
                  <c:v>18.6967</c:v>
                </c:pt>
                <c:pt idx="34">
                  <c:v>17.7698</c:v>
                </c:pt>
                <c:pt idx="35">
                  <c:v>17.5837</c:v>
                </c:pt>
                <c:pt idx="36">
                  <c:v>17.5685</c:v>
                </c:pt>
                <c:pt idx="37">
                  <c:v>17.1037</c:v>
                </c:pt>
                <c:pt idx="38">
                  <c:v>16.7378</c:v>
                </c:pt>
                <c:pt idx="39">
                  <c:v>16.698699999999999</c:v>
                </c:pt>
                <c:pt idx="40">
                  <c:v>17.198900000000002</c:v>
                </c:pt>
                <c:pt idx="41">
                  <c:v>16.095600000000001</c:v>
                </c:pt>
                <c:pt idx="42">
                  <c:v>16.002300000000002</c:v>
                </c:pt>
                <c:pt idx="43">
                  <c:v>14.866800000000001</c:v>
                </c:pt>
                <c:pt idx="44">
                  <c:v>14.680299999999999</c:v>
                </c:pt>
                <c:pt idx="45">
                  <c:v>14.34</c:v>
                </c:pt>
                <c:pt idx="46">
                  <c:v>14.5998</c:v>
                </c:pt>
                <c:pt idx="47">
                  <c:v>14.746700000000001</c:v>
                </c:pt>
                <c:pt idx="48">
                  <c:v>13.7471</c:v>
                </c:pt>
              </c:numCache>
            </c:numRef>
          </c:val>
          <c:smooth val="0"/>
          <c:extLst xmlns:c16r2="http://schemas.microsoft.com/office/drawing/2015/06/chart">
            <c:ext xmlns:c16="http://schemas.microsoft.com/office/drawing/2014/chart" uri="{C3380CC4-5D6E-409C-BE32-E72D297353CC}">
              <c16:uniqueId val="{00000001-5199-4EBC-9CD7-CD1B866B7110}"/>
            </c:ext>
          </c:extLst>
        </c:ser>
        <c:dLbls>
          <c:showLegendKey val="0"/>
          <c:showVal val="0"/>
          <c:showCatName val="0"/>
          <c:showSerName val="0"/>
          <c:showPercent val="0"/>
          <c:showBubbleSize val="0"/>
        </c:dLbls>
        <c:smooth val="0"/>
        <c:axId val="166288064"/>
        <c:axId val="166288624"/>
      </c:lineChart>
      <c:catAx>
        <c:axId val="166288064"/>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288624"/>
        <c:crosses val="autoZero"/>
        <c:auto val="0"/>
        <c:lblAlgn val="ctr"/>
        <c:lblOffset val="100"/>
        <c:noMultiLvlLbl val="0"/>
      </c:catAx>
      <c:valAx>
        <c:axId val="166288624"/>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288064"/>
        <c:crossesAt val="1"/>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17256312220696"/>
          <c:y val="3.4347065312488115E-2"/>
          <c:w val="0.88434862361150901"/>
          <c:h val="0.76712717296207544"/>
        </c:manualLayout>
      </c:layout>
      <c:lineChart>
        <c:grouping val="standard"/>
        <c:varyColors val="0"/>
        <c:ser>
          <c:idx val="0"/>
          <c:order val="0"/>
          <c:tx>
            <c:strRef>
              <c:f>'Sums only'!$C$3</c:f>
              <c:strCache>
                <c:ptCount val="1"/>
                <c:pt idx="0">
                  <c:v>Working days lost (thousands)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'Sums only'!$A$4:$B$247</c:f>
              <c:strCache>
                <c:ptCount val="19"/>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strCache>
            </c:strRef>
          </c:cat>
          <c:val>
            <c:numRef>
              <c:f>'Sums only'!$C$4:$C$247</c:f>
            </c:numRef>
          </c:val>
          <c:smooth val="0"/>
        </c:ser>
        <c:ser>
          <c:idx val="1"/>
          <c:order val="1"/>
          <c:tx>
            <c:strRef>
              <c:f>'Sums only'!$D$3</c:f>
              <c:strCache>
                <c:ptCount val="1"/>
                <c:pt idx="0">
                  <c:v>Working days lost cumulative 12 month totals (thousands)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'Sums only'!$A$4:$B$247</c:f>
              <c:strCache>
                <c:ptCount val="19"/>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strCache>
            </c:strRef>
          </c:cat>
          <c:val>
            <c:numRef>
              <c:f>'Sums only'!$D$4:$D$247</c:f>
            </c:numRef>
          </c:val>
          <c:smooth val="0"/>
        </c:ser>
        <c:ser>
          <c:idx val="2"/>
          <c:order val="2"/>
          <c:tx>
            <c:strRef>
              <c:f>'Sums only'!$E$3</c:f>
              <c:strCache>
                <c:ptCount val="1"/>
                <c:pt idx="0">
                  <c:v>Number of stoppages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'Sums only'!$A$4:$B$247</c:f>
              <c:strCache>
                <c:ptCount val="19"/>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strCache>
            </c:strRef>
          </c:cat>
          <c:val>
            <c:numRef>
              <c:f>'Sums only'!$E$4:$E$247</c:f>
            </c:numRef>
          </c:val>
          <c:smooth val="0"/>
        </c:ser>
        <c:ser>
          <c:idx val="3"/>
          <c:order val="3"/>
          <c:tx>
            <c:strRef>
              <c:f>'Sums only'!$F$3</c:f>
              <c:strCache>
                <c:ptCount val="1"/>
                <c:pt idx="0">
                  <c:v>Workers involved (thousands)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'Sums only'!$A$4:$B$247</c:f>
              <c:strCache>
                <c:ptCount val="19"/>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strCache>
            </c:strRef>
          </c:cat>
          <c:val>
            <c:numRef>
              <c:f>'Sums only'!$F$4:$F$247</c:f>
            </c:numRef>
          </c:val>
          <c:smooth val="0"/>
        </c:ser>
        <c:ser>
          <c:idx val="4"/>
          <c:order val="4"/>
          <c:tx>
            <c:strRef>
              <c:f>'Sums only'!$G$3</c:f>
              <c:strCache>
                <c:ptCount val="1"/>
                <c:pt idx="0">
                  <c:v>Working days lost (Public Sector, thousands)</c:v>
                </c:pt>
              </c:strCache>
            </c:strRef>
          </c:tx>
          <c:spPr>
            <a:ln w="47625" cap="rnd">
              <a:solidFill>
                <a:schemeClr val="accent5"/>
              </a:solidFill>
              <a:round/>
            </a:ln>
            <a:effectLst/>
          </c:spPr>
          <c:marker>
            <c:symbol val="circle"/>
            <c:size val="5"/>
            <c:spPr>
              <a:solidFill>
                <a:schemeClr val="accent5"/>
              </a:solidFill>
              <a:ln w="44450">
                <a:solidFill>
                  <a:schemeClr val="accent5"/>
                </a:solidFill>
              </a:ln>
              <a:effectLst/>
            </c:spPr>
          </c:marker>
          <c:cat>
            <c:strRef>
              <c:f>'Sums only'!$A$4:$B$247</c:f>
              <c:strCache>
                <c:ptCount val="19"/>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strCache>
            </c:strRef>
          </c:cat>
          <c:val>
            <c:numRef>
              <c:f>'Sums only'!$G$4:$G$247</c:f>
              <c:numCache>
                <c:formatCode>General</c:formatCode>
                <c:ptCount val="19"/>
                <c:pt idx="0">
                  <c:v>72</c:v>
                </c:pt>
                <c:pt idx="1">
                  <c:v>117</c:v>
                </c:pt>
                <c:pt idx="2">
                  <c:v>71</c:v>
                </c:pt>
                <c:pt idx="3">
                  <c:v>363</c:v>
                </c:pt>
                <c:pt idx="4">
                  <c:v>395</c:v>
                </c:pt>
                <c:pt idx="5">
                  <c:v>1125</c:v>
                </c:pt>
                <c:pt idx="6">
                  <c:v>369</c:v>
                </c:pt>
                <c:pt idx="7">
                  <c:v>743</c:v>
                </c:pt>
                <c:pt idx="8">
                  <c:v>99</c:v>
                </c:pt>
                <c:pt idx="9">
                  <c:v>656</c:v>
                </c:pt>
                <c:pt idx="10">
                  <c:v>1002</c:v>
                </c:pt>
                <c:pt idx="11">
                  <c:v>711</c:v>
                </c:pt>
                <c:pt idx="12">
                  <c:v>368</c:v>
                </c:pt>
                <c:pt idx="13">
                  <c:v>314</c:v>
                </c:pt>
                <c:pt idx="14">
                  <c:v>1276</c:v>
                </c:pt>
                <c:pt idx="15">
                  <c:v>198</c:v>
                </c:pt>
                <c:pt idx="16">
                  <c:v>362</c:v>
                </c:pt>
                <c:pt idx="17">
                  <c:v>716</c:v>
                </c:pt>
                <c:pt idx="18">
                  <c:v>850</c:v>
                </c:pt>
              </c:numCache>
            </c:numRef>
          </c:val>
          <c:smooth val="0"/>
        </c:ser>
        <c:ser>
          <c:idx val="5"/>
          <c:order val="5"/>
          <c:tx>
            <c:strRef>
              <c:f>'Sums only'!$H$3</c:f>
              <c:strCache>
                <c:ptCount val="1"/>
                <c:pt idx="0">
                  <c:v>Working days lost (Private Sector, thousands)</c:v>
                </c:pt>
              </c:strCache>
            </c:strRef>
          </c:tx>
          <c:spPr>
            <a:ln w="28575" cap="rnd">
              <a:solidFill>
                <a:schemeClr val="accent6"/>
              </a:solidFill>
              <a:round/>
            </a:ln>
            <a:effectLst/>
          </c:spPr>
          <c:marker>
            <c:symbol val="circle"/>
            <c:size val="5"/>
            <c:spPr>
              <a:solidFill>
                <a:schemeClr val="accent6"/>
              </a:solidFill>
              <a:ln w="50800">
                <a:solidFill>
                  <a:schemeClr val="accent6"/>
                </a:solidFill>
              </a:ln>
              <a:effectLst/>
            </c:spPr>
          </c:marker>
          <c:cat>
            <c:strRef>
              <c:f>'Sums only'!$A$4:$B$247</c:f>
              <c:strCache>
                <c:ptCount val="19"/>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strCache>
            </c:strRef>
          </c:cat>
          <c:val>
            <c:numRef>
              <c:f>'Sums only'!$H$4:$H$247</c:f>
              <c:numCache>
                <c:formatCode>General</c:formatCode>
                <c:ptCount val="19"/>
                <c:pt idx="0">
                  <c:v>164</c:v>
                </c:pt>
                <c:pt idx="1">
                  <c:v>163</c:v>
                </c:pt>
                <c:pt idx="2">
                  <c:v>171</c:v>
                </c:pt>
                <c:pt idx="3">
                  <c:v>135</c:v>
                </c:pt>
                <c:pt idx="4">
                  <c:v>128</c:v>
                </c:pt>
                <c:pt idx="5">
                  <c:v>201</c:v>
                </c:pt>
                <c:pt idx="6">
                  <c:v>129</c:v>
                </c:pt>
                <c:pt idx="7">
                  <c:v>165</c:v>
                </c:pt>
                <c:pt idx="8">
                  <c:v>61</c:v>
                </c:pt>
                <c:pt idx="9">
                  <c:v>96</c:v>
                </c:pt>
                <c:pt idx="10">
                  <c:v>36</c:v>
                </c:pt>
                <c:pt idx="11">
                  <c:v>48</c:v>
                </c:pt>
                <c:pt idx="12">
                  <c:v>90</c:v>
                </c:pt>
                <c:pt idx="13">
                  <c:v>53</c:v>
                </c:pt>
                <c:pt idx="14">
                  <c:v>115</c:v>
                </c:pt>
                <c:pt idx="15">
                  <c:v>51</c:v>
                </c:pt>
                <c:pt idx="16">
                  <c:v>80</c:v>
                </c:pt>
                <c:pt idx="17">
                  <c:v>74</c:v>
                </c:pt>
                <c:pt idx="18">
                  <c:v>141</c:v>
                </c:pt>
              </c:numCache>
            </c:numRef>
          </c:val>
          <c:smooth val="0"/>
        </c:ser>
        <c:ser>
          <c:idx val="6"/>
          <c:order val="6"/>
          <c:tx>
            <c:strRef>
              <c:f>'Sums only'!$I$3</c:f>
              <c:strCache>
                <c:ptCount val="1"/>
                <c:pt idx="0">
                  <c:v>Number of stoppages (Public Sector)</c:v>
                </c:pt>
              </c:strCache>
            </c:strRef>
          </c:tx>
          <c:spPr>
            <a:ln w="28575" cap="rnd">
              <a:solidFill>
                <a:schemeClr val="accent1">
                  <a:lumMod val="60000"/>
                </a:schemeClr>
              </a:solidFill>
              <a:round/>
            </a:ln>
            <a:effectLst/>
          </c:spPr>
          <c:marker>
            <c:symbol val="circle"/>
            <c:size val="5"/>
            <c:spPr>
              <a:solidFill>
                <a:schemeClr val="accent1">
                  <a:lumMod val="60000"/>
                </a:schemeClr>
              </a:solidFill>
              <a:ln w="53975">
                <a:solidFill>
                  <a:schemeClr val="accent1">
                    <a:lumMod val="60000"/>
                  </a:schemeClr>
                </a:solidFill>
              </a:ln>
              <a:effectLst/>
            </c:spPr>
          </c:marker>
          <c:cat>
            <c:strRef>
              <c:f>'Sums only'!$A$4:$B$247</c:f>
              <c:strCache>
                <c:ptCount val="19"/>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strCache>
            </c:strRef>
          </c:cat>
          <c:val>
            <c:numRef>
              <c:f>'Sums only'!$I$4:$I$247</c:f>
              <c:numCache>
                <c:formatCode>General</c:formatCode>
                <c:ptCount val="19"/>
                <c:pt idx="0">
                  <c:v>116</c:v>
                </c:pt>
                <c:pt idx="1">
                  <c:v>128</c:v>
                </c:pt>
                <c:pt idx="2">
                  <c:v>122</c:v>
                </c:pt>
                <c:pt idx="3">
                  <c:v>138</c:v>
                </c:pt>
                <c:pt idx="4">
                  <c:v>145</c:v>
                </c:pt>
                <c:pt idx="5">
                  <c:v>93</c:v>
                </c:pt>
                <c:pt idx="6">
                  <c:v>79</c:v>
                </c:pt>
                <c:pt idx="7">
                  <c:v>99</c:v>
                </c:pt>
                <c:pt idx="8">
                  <c:v>77</c:v>
                </c:pt>
                <c:pt idx="9">
                  <c:v>112</c:v>
                </c:pt>
                <c:pt idx="10">
                  <c:v>127</c:v>
                </c:pt>
                <c:pt idx="11">
                  <c:v>86</c:v>
                </c:pt>
                <c:pt idx="12">
                  <c:v>68</c:v>
                </c:pt>
                <c:pt idx="13">
                  <c:v>66</c:v>
                </c:pt>
                <c:pt idx="14">
                  <c:v>114</c:v>
                </c:pt>
                <c:pt idx="15">
                  <c:v>85</c:v>
                </c:pt>
                <c:pt idx="16">
                  <c:v>79</c:v>
                </c:pt>
                <c:pt idx="17">
                  <c:v>90</c:v>
                </c:pt>
                <c:pt idx="18">
                  <c:v>187</c:v>
                </c:pt>
              </c:numCache>
            </c:numRef>
          </c:val>
          <c:smooth val="0"/>
        </c:ser>
        <c:ser>
          <c:idx val="7"/>
          <c:order val="7"/>
          <c:tx>
            <c:strRef>
              <c:f>'Sums only'!$J$3</c:f>
              <c:strCache>
                <c:ptCount val="1"/>
                <c:pt idx="0">
                  <c:v>Number of stoppages (Private Sector)</c:v>
                </c:pt>
              </c:strCache>
            </c:strRef>
          </c:tx>
          <c:spPr>
            <a:ln w="60325" cap="rnd">
              <a:solidFill>
                <a:schemeClr val="accent2">
                  <a:lumMod val="60000"/>
                </a:schemeClr>
              </a:solidFill>
              <a:round/>
            </a:ln>
            <a:effectLst/>
          </c:spPr>
          <c:marker>
            <c:symbol val="circle"/>
            <c:size val="5"/>
            <c:spPr>
              <a:solidFill>
                <a:schemeClr val="accent2">
                  <a:lumMod val="60000"/>
                </a:schemeClr>
              </a:solidFill>
              <a:ln w="47625">
                <a:solidFill>
                  <a:schemeClr val="accent2">
                    <a:lumMod val="60000"/>
                  </a:schemeClr>
                </a:solidFill>
              </a:ln>
              <a:effectLst/>
            </c:spPr>
          </c:marker>
          <c:cat>
            <c:strRef>
              <c:f>'Sums only'!$A$4:$B$247</c:f>
              <c:strCache>
                <c:ptCount val="19"/>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strCache>
            </c:strRef>
          </c:cat>
          <c:val>
            <c:numRef>
              <c:f>'Sums only'!$J$4:$J$247</c:f>
              <c:numCache>
                <c:formatCode>General</c:formatCode>
                <c:ptCount val="19"/>
                <c:pt idx="0">
                  <c:v>178</c:v>
                </c:pt>
                <c:pt idx="1">
                  <c:v>122</c:v>
                </c:pt>
                <c:pt idx="2">
                  <c:v>134</c:v>
                </c:pt>
                <c:pt idx="3">
                  <c:v>132</c:v>
                </c:pt>
                <c:pt idx="4">
                  <c:v>114</c:v>
                </c:pt>
                <c:pt idx="5">
                  <c:v>131</c:v>
                </c:pt>
                <c:pt idx="6">
                  <c:v>106</c:v>
                </c:pt>
                <c:pt idx="7">
                  <c:v>94</c:v>
                </c:pt>
                <c:pt idx="8">
                  <c:v>87</c:v>
                </c:pt>
                <c:pt idx="9">
                  <c:v>97</c:v>
                </c:pt>
                <c:pt idx="10">
                  <c:v>66</c:v>
                </c:pt>
                <c:pt idx="11">
                  <c:v>82</c:v>
                </c:pt>
                <c:pt idx="12">
                  <c:v>62</c:v>
                </c:pt>
                <c:pt idx="13">
                  <c:v>61</c:v>
                </c:pt>
                <c:pt idx="14">
                  <c:v>80</c:v>
                </c:pt>
                <c:pt idx="15">
                  <c:v>96</c:v>
                </c:pt>
                <c:pt idx="16">
                  <c:v>80</c:v>
                </c:pt>
                <c:pt idx="17">
                  <c:v>121</c:v>
                </c:pt>
                <c:pt idx="18">
                  <c:v>200</c:v>
                </c:pt>
              </c:numCache>
            </c:numRef>
          </c:val>
          <c:smooth val="0"/>
        </c:ser>
        <c:dLbls>
          <c:showLegendKey val="0"/>
          <c:showVal val="0"/>
          <c:showCatName val="0"/>
          <c:showSerName val="0"/>
          <c:showPercent val="0"/>
          <c:showBubbleSize val="0"/>
        </c:dLbls>
        <c:marker val="1"/>
        <c:smooth val="0"/>
        <c:axId val="212485040"/>
        <c:axId val="212485600"/>
      </c:lineChart>
      <c:catAx>
        <c:axId val="212485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212485600"/>
        <c:crosses val="autoZero"/>
        <c:auto val="1"/>
        <c:lblAlgn val="ctr"/>
        <c:lblOffset val="100"/>
        <c:noMultiLvlLbl val="0"/>
      </c:catAx>
      <c:valAx>
        <c:axId val="212485600"/>
        <c:scaling>
          <c:orientation val="minMax"/>
          <c:max val="1300"/>
          <c:min val="0"/>
        </c:scaling>
        <c:delete val="0"/>
        <c:axPos val="l"/>
        <c:majorGridlines>
          <c:spPr>
            <a:ln w="9525" cap="flat" cmpd="sng" algn="ctr">
              <a:solidFill>
                <a:schemeClr val="tx1">
                  <a:lumMod val="15000"/>
                  <a:lumOff val="85000"/>
                </a:schemeClr>
              </a:solidFill>
              <a:round/>
            </a:ln>
            <a:effectLst/>
          </c:spPr>
        </c:majorGridlines>
        <c:title>
          <c:tx>
            <c:rich>
              <a:bodyPr/>
              <a:lstStyle/>
              <a:p>
                <a:pPr>
                  <a:defRPr>
                    <a:solidFill>
                      <a:schemeClr val="tx1">
                        <a:lumMod val="85000"/>
                        <a:lumOff val="15000"/>
                      </a:schemeClr>
                    </a:solidFill>
                  </a:defRPr>
                </a:pPr>
                <a:r>
                  <a:rPr lang="en-GB">
                    <a:solidFill>
                      <a:schemeClr val="tx1">
                        <a:lumMod val="85000"/>
                        <a:lumOff val="15000"/>
                      </a:schemeClr>
                    </a:solidFill>
                  </a:rPr>
                  <a:t>Total  working</a:t>
                </a:r>
                <a:r>
                  <a:rPr lang="en-GB" baseline="0">
                    <a:solidFill>
                      <a:schemeClr val="tx1">
                        <a:lumMod val="85000"/>
                        <a:lumOff val="15000"/>
                      </a:schemeClr>
                    </a:solidFill>
                  </a:rPr>
                  <a:t> days lost/ number of stoppages</a:t>
                </a:r>
                <a:endParaRPr lang="en-GB">
                  <a:solidFill>
                    <a:schemeClr val="tx1">
                      <a:lumMod val="85000"/>
                      <a:lumOff val="15000"/>
                    </a:schemeClr>
                  </a:solidFill>
                </a:endParaRPr>
              </a:p>
            </c:rich>
          </c:tx>
          <c:layout>
            <c:manualLayout>
              <c:xMode val="edge"/>
              <c:yMode val="edge"/>
              <c:x val="8.381094537843575E-4"/>
              <c:y val="0.11143281905259995"/>
            </c:manualLayout>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212485040"/>
        <c:crosses val="autoZero"/>
        <c:crossBetween val="between"/>
        <c:majorUnit val="100"/>
      </c:valAx>
      <c:spPr>
        <a:noFill/>
        <a:ln w="25400">
          <a:noFill/>
        </a:ln>
      </c:spPr>
    </c:plotArea>
    <c:legend>
      <c:legendPos val="r"/>
      <c:layout>
        <c:manualLayout>
          <c:xMode val="edge"/>
          <c:yMode val="edge"/>
          <c:x val="6.5859904813637252E-2"/>
          <c:y val="5.0966334466494269E-2"/>
          <c:w val="0.23204993748034503"/>
          <c:h val="0.5106584924116958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85000"/>
                  <a:lumOff val="1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GB"/>
              <a:t>Total Spending on Midwives Supplied by an Agency </a:t>
            </a:r>
          </a:p>
          <a:p>
            <a:pPr>
              <a:defRPr/>
            </a:pPr>
            <a:r>
              <a:rPr lang="en-GB"/>
              <a:t>January 2012 - December 2014</a:t>
            </a:r>
          </a:p>
        </c:rich>
      </c:tx>
      <c:overlay val="0"/>
    </c:title>
    <c:autoTitleDeleted val="0"/>
    <c:plotArea>
      <c:layout/>
      <c:lineChart>
        <c:grouping val="standard"/>
        <c:varyColors val="0"/>
        <c:ser>
          <c:idx val="0"/>
          <c:order val="0"/>
          <c:tx>
            <c:strRef>
              <c:f>Sheet1!$B$1</c:f>
              <c:strCache>
                <c:ptCount val="1"/>
                <c:pt idx="0">
                  <c:v>2012</c:v>
                </c:pt>
              </c:strCache>
            </c:strRef>
          </c:tx>
          <c:marker>
            <c:symbol val="none"/>
          </c:marker>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 </c:v>
                </c:pt>
                <c:pt idx="11">
                  <c:v>December</c:v>
                </c:pt>
              </c:strCache>
            </c:strRef>
          </c:cat>
          <c:val>
            <c:numRef>
              <c:f>Sheet1!$B$2:$B$13</c:f>
              <c:numCache>
                <c:formatCode>General</c:formatCode>
                <c:ptCount val="12"/>
                <c:pt idx="0">
                  <c:v>547772.34</c:v>
                </c:pt>
                <c:pt idx="1">
                  <c:v>518123.4</c:v>
                </c:pt>
                <c:pt idx="2">
                  <c:v>638982.55000000005</c:v>
                </c:pt>
                <c:pt idx="3">
                  <c:v>829899.43</c:v>
                </c:pt>
                <c:pt idx="4">
                  <c:v>868132.67</c:v>
                </c:pt>
                <c:pt idx="5">
                  <c:v>831786.76</c:v>
                </c:pt>
                <c:pt idx="6">
                  <c:v>880723.74</c:v>
                </c:pt>
                <c:pt idx="7">
                  <c:v>747666.13</c:v>
                </c:pt>
                <c:pt idx="8">
                  <c:v>1049606.8899999999</c:v>
                </c:pt>
                <c:pt idx="9">
                  <c:v>1166946.5900000001</c:v>
                </c:pt>
                <c:pt idx="10">
                  <c:v>1119989.29</c:v>
                </c:pt>
                <c:pt idx="11">
                  <c:v>959469.77</c:v>
                </c:pt>
              </c:numCache>
            </c:numRef>
          </c:val>
          <c:smooth val="0"/>
          <c:extLst xmlns:c16r2="http://schemas.microsoft.com/office/drawing/2015/06/chart">
            <c:ext xmlns:c16="http://schemas.microsoft.com/office/drawing/2014/chart" uri="{C3380CC4-5D6E-409C-BE32-E72D297353CC}">
              <c16:uniqueId val="{00000000-41E4-40E3-928B-D7D52F708DF6}"/>
            </c:ext>
          </c:extLst>
        </c:ser>
        <c:ser>
          <c:idx val="1"/>
          <c:order val="1"/>
          <c:tx>
            <c:strRef>
              <c:f>Sheet1!$C$1</c:f>
              <c:strCache>
                <c:ptCount val="1"/>
                <c:pt idx="0">
                  <c:v>2013</c:v>
                </c:pt>
              </c:strCache>
            </c:strRef>
          </c:tx>
          <c:marker>
            <c:symbol val="none"/>
          </c:marker>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 </c:v>
                </c:pt>
                <c:pt idx="11">
                  <c:v>December</c:v>
                </c:pt>
              </c:strCache>
            </c:strRef>
          </c:cat>
          <c:val>
            <c:numRef>
              <c:f>Sheet1!$C$2:$C$13</c:f>
              <c:numCache>
                <c:formatCode>General</c:formatCode>
                <c:ptCount val="12"/>
                <c:pt idx="0">
                  <c:v>890543.82</c:v>
                </c:pt>
                <c:pt idx="1">
                  <c:v>892443.73</c:v>
                </c:pt>
                <c:pt idx="2">
                  <c:v>921654.84</c:v>
                </c:pt>
                <c:pt idx="3">
                  <c:v>806127.88</c:v>
                </c:pt>
                <c:pt idx="4">
                  <c:v>726730.26</c:v>
                </c:pt>
                <c:pt idx="5">
                  <c:v>988981.81</c:v>
                </c:pt>
                <c:pt idx="6">
                  <c:v>1083747.18</c:v>
                </c:pt>
                <c:pt idx="7">
                  <c:v>1020152.24</c:v>
                </c:pt>
                <c:pt idx="8">
                  <c:v>1131897.03</c:v>
                </c:pt>
                <c:pt idx="9">
                  <c:v>1288184.8600000001</c:v>
                </c:pt>
                <c:pt idx="10">
                  <c:v>1009774.79</c:v>
                </c:pt>
                <c:pt idx="11">
                  <c:v>993258.53</c:v>
                </c:pt>
              </c:numCache>
            </c:numRef>
          </c:val>
          <c:smooth val="0"/>
          <c:extLst xmlns:c16r2="http://schemas.microsoft.com/office/drawing/2015/06/chart">
            <c:ext xmlns:c16="http://schemas.microsoft.com/office/drawing/2014/chart" uri="{C3380CC4-5D6E-409C-BE32-E72D297353CC}">
              <c16:uniqueId val="{00000001-41E4-40E3-928B-D7D52F708DF6}"/>
            </c:ext>
          </c:extLst>
        </c:ser>
        <c:ser>
          <c:idx val="2"/>
          <c:order val="2"/>
          <c:tx>
            <c:strRef>
              <c:f>Sheet1!$D$1</c:f>
              <c:strCache>
                <c:ptCount val="1"/>
                <c:pt idx="0">
                  <c:v>2014</c:v>
                </c:pt>
              </c:strCache>
            </c:strRef>
          </c:tx>
          <c:marker>
            <c:symbol val="none"/>
          </c:marker>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 </c:v>
                </c:pt>
                <c:pt idx="11">
                  <c:v>December</c:v>
                </c:pt>
              </c:strCache>
            </c:strRef>
          </c:cat>
          <c:val>
            <c:numRef>
              <c:f>Sheet1!$D$2:$D$13</c:f>
              <c:numCache>
                <c:formatCode>General</c:formatCode>
                <c:ptCount val="12"/>
                <c:pt idx="0">
                  <c:v>1170704.6000000001</c:v>
                </c:pt>
                <c:pt idx="1">
                  <c:v>1300822.7</c:v>
                </c:pt>
                <c:pt idx="2">
                  <c:v>1447865.45</c:v>
                </c:pt>
                <c:pt idx="3">
                  <c:v>1398879.21</c:v>
                </c:pt>
                <c:pt idx="4">
                  <c:v>1250188.57</c:v>
                </c:pt>
                <c:pt idx="5">
                  <c:v>1423169.14</c:v>
                </c:pt>
                <c:pt idx="6">
                  <c:v>1531886.63</c:v>
                </c:pt>
                <c:pt idx="7">
                  <c:v>1568497.18</c:v>
                </c:pt>
                <c:pt idx="8">
                  <c:v>1755631.78</c:v>
                </c:pt>
                <c:pt idx="9">
                  <c:v>1876552.29</c:v>
                </c:pt>
                <c:pt idx="10">
                  <c:v>1631061.47</c:v>
                </c:pt>
                <c:pt idx="11">
                  <c:v>1494508.4</c:v>
                </c:pt>
              </c:numCache>
            </c:numRef>
          </c:val>
          <c:smooth val="0"/>
          <c:extLst xmlns:c16r2="http://schemas.microsoft.com/office/drawing/2015/06/chart">
            <c:ext xmlns:c16="http://schemas.microsoft.com/office/drawing/2014/chart" uri="{C3380CC4-5D6E-409C-BE32-E72D297353CC}">
              <c16:uniqueId val="{00000002-41E4-40E3-928B-D7D52F708DF6}"/>
            </c:ext>
          </c:extLst>
        </c:ser>
        <c:dLbls>
          <c:showLegendKey val="0"/>
          <c:showVal val="0"/>
          <c:showCatName val="0"/>
          <c:showSerName val="0"/>
          <c:showPercent val="0"/>
          <c:showBubbleSize val="0"/>
        </c:dLbls>
        <c:smooth val="0"/>
        <c:axId val="210613072"/>
        <c:axId val="210610272"/>
      </c:lineChart>
      <c:catAx>
        <c:axId val="210613072"/>
        <c:scaling>
          <c:orientation val="minMax"/>
        </c:scaling>
        <c:delete val="0"/>
        <c:axPos val="b"/>
        <c:numFmt formatCode="General" sourceLinked="0"/>
        <c:majorTickMark val="none"/>
        <c:minorTickMark val="none"/>
        <c:tickLblPos val="nextTo"/>
        <c:crossAx val="210610272"/>
        <c:crosses val="autoZero"/>
        <c:auto val="1"/>
        <c:lblAlgn val="ctr"/>
        <c:lblOffset val="100"/>
        <c:noMultiLvlLbl val="0"/>
      </c:catAx>
      <c:valAx>
        <c:axId val="210610272"/>
        <c:scaling>
          <c:orientation val="minMax"/>
        </c:scaling>
        <c:delete val="0"/>
        <c:axPos val="l"/>
        <c:majorGridlines/>
        <c:numFmt formatCode="General" sourceLinked="1"/>
        <c:majorTickMark val="none"/>
        <c:minorTickMark val="none"/>
        <c:tickLblPos val="nextTo"/>
        <c:crossAx val="210613072"/>
        <c:crosses val="autoZero"/>
        <c:crossBetween val="between"/>
      </c:valAx>
    </c:plotArea>
    <c:legend>
      <c:legendPos val="r"/>
      <c:overlay val="0"/>
    </c:legend>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smtClean="0"/>
              <a:t>Median pay rise tracked against RPI,</a:t>
            </a:r>
            <a:r>
              <a:rPr lang="en-GB" baseline="0" dirty="0" smtClean="0"/>
              <a:t> 2007-present</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RPI</c:v>
                </c:pt>
              </c:strCache>
            </c:strRef>
          </c:tx>
          <c:spPr>
            <a:ln w="38100" cap="rnd">
              <a:solidFill>
                <a:schemeClr val="tx1"/>
              </a:solidFill>
              <a:round/>
            </a:ln>
            <a:effectLst/>
          </c:spPr>
          <c:marker>
            <c:symbol val="none"/>
          </c:marker>
          <c:cat>
            <c:numRef>
              <c:f>Sheet1!$A$2:$A$126</c:f>
              <c:numCache>
                <c:formatCode>mmm\-yy</c:formatCode>
                <c:ptCount val="125"/>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formatCode="m/d/yyyy">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numCache>
            </c:numRef>
          </c:cat>
          <c:val>
            <c:numRef>
              <c:f>Sheet1!$B$2:$B$126</c:f>
              <c:numCache>
                <c:formatCode>0.0</c:formatCode>
                <c:ptCount val="125"/>
                <c:pt idx="0">
                  <c:v>4.2</c:v>
                </c:pt>
                <c:pt idx="1">
                  <c:v>4.5999999999999996</c:v>
                </c:pt>
                <c:pt idx="2">
                  <c:v>4.8</c:v>
                </c:pt>
                <c:pt idx="3">
                  <c:v>4.5</c:v>
                </c:pt>
                <c:pt idx="4">
                  <c:v>4.3</c:v>
                </c:pt>
                <c:pt idx="5">
                  <c:v>4.4000000000000004</c:v>
                </c:pt>
                <c:pt idx="6">
                  <c:v>3.8</c:v>
                </c:pt>
                <c:pt idx="7">
                  <c:v>4.0999999999999996</c:v>
                </c:pt>
                <c:pt idx="8">
                  <c:v>3.9</c:v>
                </c:pt>
                <c:pt idx="9">
                  <c:v>4.2</c:v>
                </c:pt>
                <c:pt idx="10">
                  <c:v>4.3</c:v>
                </c:pt>
                <c:pt idx="11">
                  <c:v>4</c:v>
                </c:pt>
                <c:pt idx="12">
                  <c:v>4.0999999999999996</c:v>
                </c:pt>
                <c:pt idx="13">
                  <c:v>4.0999999999999996</c:v>
                </c:pt>
                <c:pt idx="14">
                  <c:v>3.8</c:v>
                </c:pt>
                <c:pt idx="15">
                  <c:v>4.2</c:v>
                </c:pt>
                <c:pt idx="16">
                  <c:v>4.3</c:v>
                </c:pt>
                <c:pt idx="17">
                  <c:v>4.5999999999999996</c:v>
                </c:pt>
                <c:pt idx="18">
                  <c:v>5</c:v>
                </c:pt>
                <c:pt idx="19">
                  <c:v>4.8</c:v>
                </c:pt>
                <c:pt idx="20">
                  <c:v>5</c:v>
                </c:pt>
                <c:pt idx="21">
                  <c:v>4.2</c:v>
                </c:pt>
                <c:pt idx="22">
                  <c:v>3</c:v>
                </c:pt>
                <c:pt idx="23">
                  <c:v>0.9</c:v>
                </c:pt>
                <c:pt idx="24">
                  <c:v>0.1</c:v>
                </c:pt>
                <c:pt idx="25">
                  <c:v>0</c:v>
                </c:pt>
                <c:pt idx="26">
                  <c:v>-0.4</c:v>
                </c:pt>
                <c:pt idx="27">
                  <c:v>-1.2</c:v>
                </c:pt>
                <c:pt idx="28">
                  <c:v>-1.1000000000000001</c:v>
                </c:pt>
                <c:pt idx="29">
                  <c:v>-1.6</c:v>
                </c:pt>
                <c:pt idx="30">
                  <c:v>-1.4</c:v>
                </c:pt>
                <c:pt idx="31">
                  <c:v>-1.3</c:v>
                </c:pt>
                <c:pt idx="32">
                  <c:v>-1.4</c:v>
                </c:pt>
                <c:pt idx="33">
                  <c:v>-0.8</c:v>
                </c:pt>
                <c:pt idx="34">
                  <c:v>0.3</c:v>
                </c:pt>
                <c:pt idx="35">
                  <c:v>2.4</c:v>
                </c:pt>
                <c:pt idx="36">
                  <c:v>3.7</c:v>
                </c:pt>
                <c:pt idx="37">
                  <c:v>3.7</c:v>
                </c:pt>
                <c:pt idx="38">
                  <c:v>4.4000000000000004</c:v>
                </c:pt>
                <c:pt idx="39">
                  <c:v>5.3</c:v>
                </c:pt>
                <c:pt idx="40">
                  <c:v>5.0999999999999996</c:v>
                </c:pt>
                <c:pt idx="41">
                  <c:v>5</c:v>
                </c:pt>
                <c:pt idx="42">
                  <c:v>4.8</c:v>
                </c:pt>
                <c:pt idx="43">
                  <c:v>4.7</c:v>
                </c:pt>
                <c:pt idx="44">
                  <c:v>4.5999999999999996</c:v>
                </c:pt>
                <c:pt idx="45">
                  <c:v>4.5</c:v>
                </c:pt>
                <c:pt idx="46">
                  <c:v>4.7</c:v>
                </c:pt>
                <c:pt idx="47">
                  <c:v>4.8</c:v>
                </c:pt>
                <c:pt idx="48">
                  <c:v>5.0999999999999996</c:v>
                </c:pt>
                <c:pt idx="49">
                  <c:v>5.5</c:v>
                </c:pt>
                <c:pt idx="50">
                  <c:v>5.3</c:v>
                </c:pt>
                <c:pt idx="51">
                  <c:v>5.2</c:v>
                </c:pt>
                <c:pt idx="52">
                  <c:v>5.2</c:v>
                </c:pt>
                <c:pt idx="53">
                  <c:v>5</c:v>
                </c:pt>
                <c:pt idx="54">
                  <c:v>5</c:v>
                </c:pt>
                <c:pt idx="55">
                  <c:v>5.2</c:v>
                </c:pt>
                <c:pt idx="56">
                  <c:v>5.6</c:v>
                </c:pt>
                <c:pt idx="57">
                  <c:v>5.4</c:v>
                </c:pt>
                <c:pt idx="58">
                  <c:v>5.2</c:v>
                </c:pt>
                <c:pt idx="59">
                  <c:v>4.8</c:v>
                </c:pt>
                <c:pt idx="60">
                  <c:v>3.9</c:v>
                </c:pt>
                <c:pt idx="61">
                  <c:v>3.7</c:v>
                </c:pt>
                <c:pt idx="62">
                  <c:v>3.6</c:v>
                </c:pt>
                <c:pt idx="63">
                  <c:v>3.5</c:v>
                </c:pt>
                <c:pt idx="64">
                  <c:v>3.1</c:v>
                </c:pt>
                <c:pt idx="65">
                  <c:v>2.8</c:v>
                </c:pt>
                <c:pt idx="66">
                  <c:v>3.2</c:v>
                </c:pt>
                <c:pt idx="67">
                  <c:v>2.9</c:v>
                </c:pt>
                <c:pt idx="68">
                  <c:v>2.6</c:v>
                </c:pt>
                <c:pt idx="69">
                  <c:v>3.2</c:v>
                </c:pt>
                <c:pt idx="70">
                  <c:v>3</c:v>
                </c:pt>
                <c:pt idx="71">
                  <c:v>3.1</c:v>
                </c:pt>
                <c:pt idx="72">
                  <c:v>3.3</c:v>
                </c:pt>
                <c:pt idx="73">
                  <c:v>3.2</c:v>
                </c:pt>
                <c:pt idx="74">
                  <c:v>3.3</c:v>
                </c:pt>
                <c:pt idx="75">
                  <c:v>2.9</c:v>
                </c:pt>
                <c:pt idx="76">
                  <c:v>3.1</c:v>
                </c:pt>
                <c:pt idx="77">
                  <c:v>3.3</c:v>
                </c:pt>
                <c:pt idx="78">
                  <c:v>3.1</c:v>
                </c:pt>
                <c:pt idx="79">
                  <c:v>3.3</c:v>
                </c:pt>
                <c:pt idx="80">
                  <c:v>3.2</c:v>
                </c:pt>
                <c:pt idx="81">
                  <c:v>2.6</c:v>
                </c:pt>
                <c:pt idx="82">
                  <c:v>2.6</c:v>
                </c:pt>
                <c:pt idx="83">
                  <c:v>2.7</c:v>
                </c:pt>
                <c:pt idx="84">
                  <c:v>2.8</c:v>
                </c:pt>
                <c:pt idx="85">
                  <c:v>2.7</c:v>
                </c:pt>
                <c:pt idx="86">
                  <c:v>2.5</c:v>
                </c:pt>
                <c:pt idx="87">
                  <c:v>2.5</c:v>
                </c:pt>
                <c:pt idx="88">
                  <c:v>2.4</c:v>
                </c:pt>
                <c:pt idx="89">
                  <c:v>2.6</c:v>
                </c:pt>
                <c:pt idx="90">
                  <c:v>2.5</c:v>
                </c:pt>
                <c:pt idx="91">
                  <c:v>2.4</c:v>
                </c:pt>
                <c:pt idx="92">
                  <c:v>2.2999999999999998</c:v>
                </c:pt>
                <c:pt idx="93" formatCode="General">
                  <c:v>2.2999999999999998</c:v>
                </c:pt>
                <c:pt idx="94">
                  <c:v>2</c:v>
                </c:pt>
                <c:pt idx="95">
                  <c:v>1.6</c:v>
                </c:pt>
                <c:pt idx="96">
                  <c:v>1.1000000000000001</c:v>
                </c:pt>
                <c:pt idx="97">
                  <c:v>1</c:v>
                </c:pt>
                <c:pt idx="98">
                  <c:v>0.9</c:v>
                </c:pt>
                <c:pt idx="99">
                  <c:v>0.9</c:v>
                </c:pt>
                <c:pt idx="100">
                  <c:v>1</c:v>
                </c:pt>
                <c:pt idx="101">
                  <c:v>1</c:v>
                </c:pt>
                <c:pt idx="102">
                  <c:v>1</c:v>
                </c:pt>
                <c:pt idx="103">
                  <c:v>1.1000000000000001</c:v>
                </c:pt>
                <c:pt idx="104">
                  <c:v>0.8</c:v>
                </c:pt>
                <c:pt idx="105">
                  <c:v>0.7</c:v>
                </c:pt>
                <c:pt idx="106">
                  <c:v>1.1000000000000001</c:v>
                </c:pt>
                <c:pt idx="107">
                  <c:v>1.2</c:v>
                </c:pt>
                <c:pt idx="108">
                  <c:v>1.3</c:v>
                </c:pt>
              </c:numCache>
            </c:numRef>
          </c:val>
          <c:smooth val="0"/>
          <c:extLst xmlns:c16r2="http://schemas.microsoft.com/office/drawing/2015/06/chart">
            <c:ext xmlns:c16="http://schemas.microsoft.com/office/drawing/2014/chart" uri="{C3380CC4-5D6E-409C-BE32-E72D297353CC}">
              <c16:uniqueId val="{00000000-AFDC-43EC-838C-1C512C856AF5}"/>
            </c:ext>
          </c:extLst>
        </c:ser>
        <c:ser>
          <c:idx val="1"/>
          <c:order val="1"/>
          <c:tx>
            <c:strRef>
              <c:f>Sheet1!$C$1</c:f>
              <c:strCache>
                <c:ptCount val="1"/>
                <c:pt idx="0">
                  <c:v>% pay rise</c:v>
                </c:pt>
              </c:strCache>
            </c:strRef>
          </c:tx>
          <c:spPr>
            <a:ln w="38100" cap="rnd">
              <a:solidFill>
                <a:schemeClr val="accent6"/>
              </a:solidFill>
              <a:round/>
            </a:ln>
            <a:effectLst/>
          </c:spPr>
          <c:marker>
            <c:symbol val="none"/>
          </c:marker>
          <c:cat>
            <c:numRef>
              <c:f>Sheet1!$A$2:$A$126</c:f>
              <c:numCache>
                <c:formatCode>mmm\-yy</c:formatCode>
                <c:ptCount val="125"/>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formatCode="m/d/yyyy">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numCache>
            </c:numRef>
          </c:cat>
          <c:val>
            <c:numRef>
              <c:f>Sheet1!$C$2:$C$126</c:f>
              <c:numCache>
                <c:formatCode>0.0</c:formatCode>
                <c:ptCount val="125"/>
                <c:pt idx="0">
                  <c:v>3.5</c:v>
                </c:pt>
                <c:pt idx="1">
                  <c:v>3.5</c:v>
                </c:pt>
                <c:pt idx="2">
                  <c:v>3.5</c:v>
                </c:pt>
                <c:pt idx="3">
                  <c:v>3.5</c:v>
                </c:pt>
                <c:pt idx="4">
                  <c:v>3.5</c:v>
                </c:pt>
                <c:pt idx="5">
                  <c:v>3.5</c:v>
                </c:pt>
                <c:pt idx="6">
                  <c:v>3.5</c:v>
                </c:pt>
                <c:pt idx="7">
                  <c:v>3.5</c:v>
                </c:pt>
                <c:pt idx="8">
                  <c:v>3.5</c:v>
                </c:pt>
                <c:pt idx="9">
                  <c:v>3.3</c:v>
                </c:pt>
                <c:pt idx="10">
                  <c:v>3.4</c:v>
                </c:pt>
                <c:pt idx="11">
                  <c:v>3.4</c:v>
                </c:pt>
                <c:pt idx="12">
                  <c:v>3.5</c:v>
                </c:pt>
                <c:pt idx="13">
                  <c:v>3.5</c:v>
                </c:pt>
                <c:pt idx="14">
                  <c:v>3.5</c:v>
                </c:pt>
                <c:pt idx="15">
                  <c:v>3.5</c:v>
                </c:pt>
                <c:pt idx="16">
                  <c:v>3.5</c:v>
                </c:pt>
                <c:pt idx="17">
                  <c:v>3.5</c:v>
                </c:pt>
                <c:pt idx="18">
                  <c:v>3.5</c:v>
                </c:pt>
                <c:pt idx="19">
                  <c:v>3.7</c:v>
                </c:pt>
                <c:pt idx="20">
                  <c:v>3.7</c:v>
                </c:pt>
                <c:pt idx="21">
                  <c:v>3.6</c:v>
                </c:pt>
                <c:pt idx="22">
                  <c:v>3.6</c:v>
                </c:pt>
                <c:pt idx="23">
                  <c:v>3.6</c:v>
                </c:pt>
                <c:pt idx="24">
                  <c:v>3</c:v>
                </c:pt>
                <c:pt idx="25">
                  <c:v>3</c:v>
                </c:pt>
                <c:pt idx="26">
                  <c:v>3</c:v>
                </c:pt>
                <c:pt idx="27">
                  <c:v>1.68</c:v>
                </c:pt>
                <c:pt idx="28">
                  <c:v>1.55</c:v>
                </c:pt>
                <c:pt idx="29">
                  <c:v>1.5</c:v>
                </c:pt>
                <c:pt idx="30">
                  <c:v>1</c:v>
                </c:pt>
                <c:pt idx="31">
                  <c:v>1.3</c:v>
                </c:pt>
                <c:pt idx="32">
                  <c:v>1.8</c:v>
                </c:pt>
                <c:pt idx="33">
                  <c:v>2</c:v>
                </c:pt>
                <c:pt idx="34">
                  <c:v>1.7</c:v>
                </c:pt>
                <c:pt idx="35">
                  <c:v>1.5</c:v>
                </c:pt>
                <c:pt idx="36">
                  <c:v>1.8</c:v>
                </c:pt>
                <c:pt idx="37">
                  <c:v>1.8</c:v>
                </c:pt>
                <c:pt idx="38">
                  <c:v>1.9</c:v>
                </c:pt>
                <c:pt idx="39">
                  <c:v>2</c:v>
                </c:pt>
                <c:pt idx="40">
                  <c:v>2</c:v>
                </c:pt>
                <c:pt idx="41">
                  <c:v>2</c:v>
                </c:pt>
                <c:pt idx="42">
                  <c:v>2</c:v>
                </c:pt>
                <c:pt idx="43">
                  <c:v>2</c:v>
                </c:pt>
                <c:pt idx="44">
                  <c:v>2</c:v>
                </c:pt>
                <c:pt idx="45">
                  <c:v>2</c:v>
                </c:pt>
                <c:pt idx="46">
                  <c:v>2.1</c:v>
                </c:pt>
                <c:pt idx="47">
                  <c:v>2.1</c:v>
                </c:pt>
                <c:pt idx="48">
                  <c:v>2.5</c:v>
                </c:pt>
                <c:pt idx="49">
                  <c:v>2.5</c:v>
                </c:pt>
                <c:pt idx="50">
                  <c:v>2.5</c:v>
                </c:pt>
                <c:pt idx="51">
                  <c:v>2.5</c:v>
                </c:pt>
                <c:pt idx="52">
                  <c:v>2.5</c:v>
                </c:pt>
                <c:pt idx="53">
                  <c:v>2.5</c:v>
                </c:pt>
                <c:pt idx="54">
                  <c:v>2.5</c:v>
                </c:pt>
                <c:pt idx="55">
                  <c:v>2.2000000000000002</c:v>
                </c:pt>
                <c:pt idx="56">
                  <c:v>2.4</c:v>
                </c:pt>
                <c:pt idx="57">
                  <c:v>2.2999999999999998</c:v>
                </c:pt>
                <c:pt idx="58">
                  <c:v>2.5</c:v>
                </c:pt>
                <c:pt idx="59">
                  <c:v>2.5</c:v>
                </c:pt>
                <c:pt idx="60">
                  <c:v>3</c:v>
                </c:pt>
                <c:pt idx="61">
                  <c:v>3</c:v>
                </c:pt>
                <c:pt idx="62">
                  <c:v>3</c:v>
                </c:pt>
                <c:pt idx="63">
                  <c:v>2.8</c:v>
                </c:pt>
                <c:pt idx="64">
                  <c:v>2.5</c:v>
                </c:pt>
                <c:pt idx="65">
                  <c:v>2.5</c:v>
                </c:pt>
                <c:pt idx="66">
                  <c:v>2.5</c:v>
                </c:pt>
                <c:pt idx="67">
                  <c:v>2.5</c:v>
                </c:pt>
                <c:pt idx="68">
                  <c:v>2.5</c:v>
                </c:pt>
                <c:pt idx="69">
                  <c:v>2</c:v>
                </c:pt>
                <c:pt idx="70">
                  <c:v>2</c:v>
                </c:pt>
                <c:pt idx="71">
                  <c:v>2</c:v>
                </c:pt>
                <c:pt idx="72">
                  <c:v>2.5</c:v>
                </c:pt>
                <c:pt idx="73">
                  <c:v>2.5</c:v>
                </c:pt>
                <c:pt idx="74">
                  <c:v>2.5</c:v>
                </c:pt>
                <c:pt idx="75">
                  <c:v>2.5</c:v>
                </c:pt>
                <c:pt idx="76">
                  <c:v>2.5</c:v>
                </c:pt>
                <c:pt idx="77">
                  <c:v>2.5</c:v>
                </c:pt>
                <c:pt idx="78">
                  <c:v>2.2000000000000002</c:v>
                </c:pt>
                <c:pt idx="79">
                  <c:v>2</c:v>
                </c:pt>
                <c:pt idx="80">
                  <c:v>2</c:v>
                </c:pt>
                <c:pt idx="81">
                  <c:v>2</c:v>
                </c:pt>
                <c:pt idx="82">
                  <c:v>2</c:v>
                </c:pt>
                <c:pt idx="83">
                  <c:v>2</c:v>
                </c:pt>
                <c:pt idx="84">
                  <c:v>2.5</c:v>
                </c:pt>
                <c:pt idx="85">
                  <c:v>2.5</c:v>
                </c:pt>
                <c:pt idx="86">
                  <c:v>2.5</c:v>
                </c:pt>
                <c:pt idx="87">
                  <c:v>2.5</c:v>
                </c:pt>
                <c:pt idx="88">
                  <c:v>2.5</c:v>
                </c:pt>
                <c:pt idx="89">
                  <c:v>2.5</c:v>
                </c:pt>
                <c:pt idx="90">
                  <c:v>2.5</c:v>
                </c:pt>
                <c:pt idx="91">
                  <c:v>2.5</c:v>
                </c:pt>
                <c:pt idx="92">
                  <c:v>2.5</c:v>
                </c:pt>
                <c:pt idx="93">
                  <c:v>2</c:v>
                </c:pt>
                <c:pt idx="94">
                  <c:v>2</c:v>
                </c:pt>
                <c:pt idx="95">
                  <c:v>2</c:v>
                </c:pt>
                <c:pt idx="96" formatCode="General">
                  <c:v>2.5</c:v>
                </c:pt>
                <c:pt idx="97">
                  <c:v>2.2999999999999998</c:v>
                </c:pt>
                <c:pt idx="98">
                  <c:v>2.2999999999999998</c:v>
                </c:pt>
                <c:pt idx="99">
                  <c:v>2.2999999999999998</c:v>
                </c:pt>
                <c:pt idx="100">
                  <c:v>2.2999999999999998</c:v>
                </c:pt>
                <c:pt idx="101">
                  <c:v>2.2999999999999998</c:v>
                </c:pt>
                <c:pt idx="102">
                  <c:v>2</c:v>
                </c:pt>
                <c:pt idx="103">
                  <c:v>2</c:v>
                </c:pt>
                <c:pt idx="104">
                  <c:v>2</c:v>
                </c:pt>
                <c:pt idx="105">
                  <c:v>2</c:v>
                </c:pt>
                <c:pt idx="106">
                  <c:v>2.5</c:v>
                </c:pt>
                <c:pt idx="107">
                  <c:v>2.5</c:v>
                </c:pt>
                <c:pt idx="108">
                  <c:v>2</c:v>
                </c:pt>
              </c:numCache>
            </c:numRef>
          </c:val>
          <c:smooth val="0"/>
          <c:extLst xmlns:c16r2="http://schemas.microsoft.com/office/drawing/2015/06/chart">
            <c:ext xmlns:c16="http://schemas.microsoft.com/office/drawing/2014/chart" uri="{C3380CC4-5D6E-409C-BE32-E72D297353CC}">
              <c16:uniqueId val="{00000001-AFDC-43EC-838C-1C512C856AF5}"/>
            </c:ext>
          </c:extLst>
        </c:ser>
        <c:dLbls>
          <c:showLegendKey val="0"/>
          <c:showVal val="0"/>
          <c:showCatName val="0"/>
          <c:showSerName val="0"/>
          <c:showPercent val="0"/>
          <c:showBubbleSize val="0"/>
        </c:dLbls>
        <c:smooth val="0"/>
        <c:axId val="206019312"/>
        <c:axId val="111199440"/>
      </c:lineChart>
      <c:dateAx>
        <c:axId val="20601931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199440"/>
        <c:crosses val="autoZero"/>
        <c:auto val="1"/>
        <c:lblOffset val="100"/>
        <c:baseTimeUnit val="months"/>
      </c:dateAx>
      <c:valAx>
        <c:axId val="111199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smtClean="0"/>
                  <a:t>%</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019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Pay</a:t>
            </a:r>
            <a:r>
              <a:rPr lang="en-US" baseline="0" dirty="0" smtClean="0"/>
              <a:t> rises adjusted by RPI, 2007-present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Real-terms pay rises</c:v>
                </c:pt>
              </c:strCache>
            </c:strRef>
          </c:tx>
          <c:spPr>
            <a:ln w="38100" cap="rnd">
              <a:solidFill>
                <a:schemeClr val="accent6"/>
              </a:solidFill>
              <a:round/>
            </a:ln>
            <a:effectLst/>
          </c:spPr>
          <c:marker>
            <c:symbol val="none"/>
          </c:marker>
          <c:cat>
            <c:numRef>
              <c:f>Sheet1!$A$2:$A$110</c:f>
              <c:numCache>
                <c:formatCode>mmm\-yy</c:formatCode>
                <c:ptCount val="109"/>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formatCode="m/d/yyyy">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numCache>
            </c:numRef>
          </c:cat>
          <c:val>
            <c:numRef>
              <c:f>Sheet1!$B$2:$B$110</c:f>
              <c:numCache>
                <c:formatCode>General</c:formatCode>
                <c:ptCount val="109"/>
                <c:pt idx="0">
                  <c:v>-0.7</c:v>
                </c:pt>
                <c:pt idx="1">
                  <c:v>-1.1000000000000001</c:v>
                </c:pt>
                <c:pt idx="2">
                  <c:v>-1.3</c:v>
                </c:pt>
                <c:pt idx="3">
                  <c:v>-1</c:v>
                </c:pt>
                <c:pt idx="4">
                  <c:v>-0.8</c:v>
                </c:pt>
                <c:pt idx="5">
                  <c:v>-0.9</c:v>
                </c:pt>
                <c:pt idx="6">
                  <c:v>-0.3</c:v>
                </c:pt>
                <c:pt idx="7">
                  <c:v>-0.6</c:v>
                </c:pt>
                <c:pt idx="8">
                  <c:v>-0.4</c:v>
                </c:pt>
                <c:pt idx="9">
                  <c:v>-0.9</c:v>
                </c:pt>
                <c:pt idx="10">
                  <c:v>-0.9</c:v>
                </c:pt>
                <c:pt idx="11">
                  <c:v>-0.6</c:v>
                </c:pt>
                <c:pt idx="12">
                  <c:v>-0.6</c:v>
                </c:pt>
                <c:pt idx="13">
                  <c:v>-0.6</c:v>
                </c:pt>
                <c:pt idx="14">
                  <c:v>-0.3</c:v>
                </c:pt>
                <c:pt idx="15">
                  <c:v>-0.7</c:v>
                </c:pt>
                <c:pt idx="16">
                  <c:v>-0.8</c:v>
                </c:pt>
                <c:pt idx="17">
                  <c:v>-1.1000000000000001</c:v>
                </c:pt>
                <c:pt idx="18">
                  <c:v>-1.5</c:v>
                </c:pt>
                <c:pt idx="19">
                  <c:v>-1.1000000000000001</c:v>
                </c:pt>
                <c:pt idx="20">
                  <c:v>-1.3</c:v>
                </c:pt>
                <c:pt idx="21">
                  <c:v>-0.6</c:v>
                </c:pt>
                <c:pt idx="22">
                  <c:v>0.6</c:v>
                </c:pt>
                <c:pt idx="23">
                  <c:v>2.7</c:v>
                </c:pt>
                <c:pt idx="24">
                  <c:v>2.9</c:v>
                </c:pt>
                <c:pt idx="25">
                  <c:v>3</c:v>
                </c:pt>
                <c:pt idx="26">
                  <c:v>3.4</c:v>
                </c:pt>
                <c:pt idx="27">
                  <c:v>2.9</c:v>
                </c:pt>
                <c:pt idx="28">
                  <c:v>2.7</c:v>
                </c:pt>
                <c:pt idx="29">
                  <c:v>3.1</c:v>
                </c:pt>
                <c:pt idx="30">
                  <c:v>2.4</c:v>
                </c:pt>
                <c:pt idx="31">
                  <c:v>2.6</c:v>
                </c:pt>
                <c:pt idx="32">
                  <c:v>3.2</c:v>
                </c:pt>
                <c:pt idx="33">
                  <c:v>2.8</c:v>
                </c:pt>
                <c:pt idx="34">
                  <c:v>1.4</c:v>
                </c:pt>
                <c:pt idx="35">
                  <c:v>-0.9</c:v>
                </c:pt>
                <c:pt idx="36">
                  <c:v>-1.9</c:v>
                </c:pt>
                <c:pt idx="37">
                  <c:v>-1.9</c:v>
                </c:pt>
                <c:pt idx="38">
                  <c:v>-2.5</c:v>
                </c:pt>
                <c:pt idx="39">
                  <c:v>-3.3</c:v>
                </c:pt>
                <c:pt idx="40">
                  <c:v>-3.1</c:v>
                </c:pt>
                <c:pt idx="41">
                  <c:v>-3</c:v>
                </c:pt>
                <c:pt idx="42">
                  <c:v>-2.8</c:v>
                </c:pt>
                <c:pt idx="43">
                  <c:v>-2.7</c:v>
                </c:pt>
                <c:pt idx="44">
                  <c:v>-2.6</c:v>
                </c:pt>
                <c:pt idx="45">
                  <c:v>-2.5</c:v>
                </c:pt>
                <c:pt idx="46">
                  <c:v>-2.6</c:v>
                </c:pt>
                <c:pt idx="47">
                  <c:v>-2.7</c:v>
                </c:pt>
                <c:pt idx="48">
                  <c:v>-2.6</c:v>
                </c:pt>
                <c:pt idx="49">
                  <c:v>-3</c:v>
                </c:pt>
                <c:pt idx="50">
                  <c:v>-2.8</c:v>
                </c:pt>
                <c:pt idx="51">
                  <c:v>-2.7</c:v>
                </c:pt>
                <c:pt idx="52">
                  <c:v>-2.7</c:v>
                </c:pt>
                <c:pt idx="53">
                  <c:v>-2.5</c:v>
                </c:pt>
                <c:pt idx="54">
                  <c:v>-2.5</c:v>
                </c:pt>
                <c:pt idx="55">
                  <c:v>-2.8</c:v>
                </c:pt>
                <c:pt idx="56">
                  <c:v>-3.2</c:v>
                </c:pt>
                <c:pt idx="57">
                  <c:v>-3.1</c:v>
                </c:pt>
                <c:pt idx="58">
                  <c:v>-2.7</c:v>
                </c:pt>
                <c:pt idx="59">
                  <c:v>-2.2999999999999998</c:v>
                </c:pt>
                <c:pt idx="60">
                  <c:v>-0.9</c:v>
                </c:pt>
                <c:pt idx="61">
                  <c:v>-0.7</c:v>
                </c:pt>
                <c:pt idx="62">
                  <c:v>-0.6</c:v>
                </c:pt>
                <c:pt idx="63">
                  <c:v>-0.7</c:v>
                </c:pt>
                <c:pt idx="64">
                  <c:v>-0.6</c:v>
                </c:pt>
                <c:pt idx="65">
                  <c:v>-0.3</c:v>
                </c:pt>
                <c:pt idx="66">
                  <c:v>-0.7</c:v>
                </c:pt>
                <c:pt idx="67">
                  <c:v>-0.4</c:v>
                </c:pt>
                <c:pt idx="68">
                  <c:v>-0.1</c:v>
                </c:pt>
                <c:pt idx="69">
                  <c:v>-1.2</c:v>
                </c:pt>
                <c:pt idx="70">
                  <c:v>-1</c:v>
                </c:pt>
                <c:pt idx="71">
                  <c:v>-1.1000000000000001</c:v>
                </c:pt>
                <c:pt idx="72">
                  <c:v>-0.8</c:v>
                </c:pt>
                <c:pt idx="73">
                  <c:v>-0.7</c:v>
                </c:pt>
                <c:pt idx="74">
                  <c:v>-0.8</c:v>
                </c:pt>
                <c:pt idx="75">
                  <c:v>-0.4</c:v>
                </c:pt>
                <c:pt idx="76">
                  <c:v>-0.6</c:v>
                </c:pt>
                <c:pt idx="77">
                  <c:v>-0.8</c:v>
                </c:pt>
                <c:pt idx="78">
                  <c:v>-0.6</c:v>
                </c:pt>
                <c:pt idx="79">
                  <c:v>-0.8</c:v>
                </c:pt>
                <c:pt idx="80">
                  <c:v>-1.2</c:v>
                </c:pt>
                <c:pt idx="81">
                  <c:v>-0.6</c:v>
                </c:pt>
                <c:pt idx="82">
                  <c:v>-0.6</c:v>
                </c:pt>
                <c:pt idx="83">
                  <c:v>-0.7</c:v>
                </c:pt>
                <c:pt idx="84">
                  <c:v>-0.3</c:v>
                </c:pt>
                <c:pt idx="85">
                  <c:v>-0.2</c:v>
                </c:pt>
                <c:pt idx="86">
                  <c:v>0</c:v>
                </c:pt>
                <c:pt idx="87">
                  <c:v>0</c:v>
                </c:pt>
                <c:pt idx="88">
                  <c:v>0.1</c:v>
                </c:pt>
                <c:pt idx="89">
                  <c:v>-0.1</c:v>
                </c:pt>
                <c:pt idx="90">
                  <c:v>0</c:v>
                </c:pt>
                <c:pt idx="91">
                  <c:v>0.1</c:v>
                </c:pt>
                <c:pt idx="92">
                  <c:v>0.2</c:v>
                </c:pt>
                <c:pt idx="93">
                  <c:v>-0.3</c:v>
                </c:pt>
                <c:pt idx="94">
                  <c:v>0</c:v>
                </c:pt>
                <c:pt idx="95">
                  <c:v>0.4</c:v>
                </c:pt>
                <c:pt idx="96">
                  <c:v>1.4</c:v>
                </c:pt>
                <c:pt idx="97">
                  <c:v>1.3</c:v>
                </c:pt>
                <c:pt idx="98">
                  <c:v>1.4</c:v>
                </c:pt>
                <c:pt idx="99">
                  <c:v>1.4</c:v>
                </c:pt>
                <c:pt idx="100">
                  <c:v>1.3</c:v>
                </c:pt>
                <c:pt idx="101">
                  <c:v>1.3</c:v>
                </c:pt>
                <c:pt idx="102">
                  <c:v>1</c:v>
                </c:pt>
                <c:pt idx="103">
                  <c:v>0.9</c:v>
                </c:pt>
                <c:pt idx="104">
                  <c:v>1.2</c:v>
                </c:pt>
                <c:pt idx="105">
                  <c:v>1.3</c:v>
                </c:pt>
                <c:pt idx="106">
                  <c:v>1.4</c:v>
                </c:pt>
                <c:pt idx="107">
                  <c:v>1.3</c:v>
                </c:pt>
                <c:pt idx="108">
                  <c:v>0.7</c:v>
                </c:pt>
              </c:numCache>
            </c:numRef>
          </c:val>
          <c:smooth val="0"/>
          <c:extLst xmlns:c16r2="http://schemas.microsoft.com/office/drawing/2015/06/chart">
            <c:ext xmlns:c16="http://schemas.microsoft.com/office/drawing/2014/chart" uri="{C3380CC4-5D6E-409C-BE32-E72D297353CC}">
              <c16:uniqueId val="{00000000-83DE-4B87-B0B4-FC8D7056E468}"/>
            </c:ext>
          </c:extLst>
        </c:ser>
        <c:dLbls>
          <c:showLegendKey val="0"/>
          <c:showVal val="0"/>
          <c:showCatName val="0"/>
          <c:showSerName val="0"/>
          <c:showPercent val="0"/>
          <c:showBubbleSize val="0"/>
        </c:dLbls>
        <c:smooth val="0"/>
        <c:axId val="210607472"/>
        <c:axId val="210608032"/>
      </c:lineChart>
      <c:dateAx>
        <c:axId val="21060747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608032"/>
        <c:crosses val="autoZero"/>
        <c:auto val="1"/>
        <c:lblOffset val="100"/>
        <c:baseTimeUnit val="months"/>
      </c:dateAx>
      <c:valAx>
        <c:axId val="210608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smtClean="0"/>
                  <a:t>%</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607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1860" b="0" dirty="0" smtClean="0"/>
              <a:t>Likely</a:t>
            </a:r>
            <a:r>
              <a:rPr lang="en-GB" sz="1860" b="0" baseline="0" dirty="0" smtClean="0"/>
              <a:t> pay award in 2016 compared to 2015</a:t>
            </a:r>
            <a:endParaRPr lang="en-GB" sz="1860" b="0" dirty="0"/>
          </a:p>
        </c:rich>
      </c:tx>
      <c:layout>
        <c:manualLayout>
          <c:xMode val="edge"/>
          <c:yMode val="edge"/>
          <c:x val="0.17214839268830584"/>
          <c:y val="1.8073137861990482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rgbClr val="7E0000"/>
              </a:solidFill>
              <a:ln w="19050">
                <a:solidFill>
                  <a:schemeClr val="lt1"/>
                </a:solidFill>
              </a:ln>
              <a:effectLst/>
            </c:spPr>
            <c:extLst xmlns:c16r2="http://schemas.microsoft.com/office/drawing/2015/06/chart">
              <c:ext xmlns:c16="http://schemas.microsoft.com/office/drawing/2014/chart" uri="{C3380CC4-5D6E-409C-BE32-E72D297353CC}">
                <c16:uniqueId val="{00000001-F2A9-4992-8553-21EEA15B547C}"/>
              </c:ext>
            </c:extLst>
          </c:dPt>
          <c:dPt>
            <c:idx val="1"/>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3-F2A9-4992-8553-21EEA15B547C}"/>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4-F2A9-4992-8553-21EEA15B547C}"/>
              </c:ext>
            </c:extLst>
          </c:dPt>
          <c:dLbls>
            <c:dLbl>
              <c:idx val="0"/>
              <c:layout>
                <c:manualLayout>
                  <c:x val="5.3253417499838744E-2"/>
                  <c:y val="4.444047035697056E-3"/>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F2A9-4992-8553-21EEA15B547C}"/>
                </c:ext>
                <c:ext xmlns:c15="http://schemas.microsoft.com/office/drawing/2012/chart" uri="{CE6537A1-D6FC-4f65-9D91-7224C49458BB}"/>
              </c:extLst>
            </c:dLbl>
            <c:dLbl>
              <c:idx val="1"/>
              <c:layout>
                <c:manualLayout>
                  <c:x val="-0.1424623024810005"/>
                  <c:y val="-9.6537357555449191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F2A9-4992-8553-21EEA15B547C}"/>
                </c:ext>
                <c:ext xmlns:c15="http://schemas.microsoft.com/office/drawing/2012/chart" uri="{CE6537A1-D6FC-4f65-9D91-7224C49458BB}"/>
              </c:extLst>
            </c:dLbl>
            <c:dLbl>
              <c:idx val="2"/>
              <c:layout>
                <c:manualLayout>
                  <c:x val="-0.16771672887876449"/>
                  <c:y val="6.2861314519560493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F2A9-4992-8553-21EEA15B547C}"/>
                </c:ext>
                <c:ext xmlns:c15="http://schemas.microsoft.com/office/drawing/2012/chart" uri="{CE6537A1-D6FC-4f65-9D91-7224C49458BB}">
                  <c15:layout>
                    <c:manualLayout>
                      <c:w val="0.20964591109845565"/>
                      <c:h val="0.14006681843042626"/>
                    </c:manualLayout>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Lower</c:v>
                </c:pt>
                <c:pt idx="1">
                  <c:v>The same</c:v>
                </c:pt>
                <c:pt idx="2">
                  <c:v>Higher</c:v>
                </c:pt>
              </c:strCache>
            </c:strRef>
          </c:cat>
          <c:val>
            <c:numRef>
              <c:f>Sheet1!$B$2:$B$4</c:f>
              <c:numCache>
                <c:formatCode>0%</c:formatCode>
                <c:ptCount val="3"/>
                <c:pt idx="0">
                  <c:v>0.28999999999999998</c:v>
                </c:pt>
                <c:pt idx="1">
                  <c:v>0.56999999999999995</c:v>
                </c:pt>
                <c:pt idx="2">
                  <c:v>0.14000000000000001</c:v>
                </c:pt>
              </c:numCache>
            </c:numRef>
          </c:val>
          <c:extLst xmlns:c16r2="http://schemas.microsoft.com/office/drawing/2015/06/chart">
            <c:ext xmlns:c16="http://schemas.microsoft.com/office/drawing/2014/chart" uri="{C3380CC4-5D6E-409C-BE32-E72D297353CC}">
              <c16:uniqueId val="{00000000-F2A9-4992-8553-21EEA15B547C}"/>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smtClean="0"/>
              <a:t>City analyst</a:t>
            </a:r>
            <a:r>
              <a:rPr lang="en-GB" baseline="0" dirty="0" smtClean="0"/>
              <a:t> forecasts for RPI, Jan 2016-Aug 2017</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IDR rounded average</c:v>
                </c:pt>
              </c:strCache>
            </c:strRef>
          </c:tx>
          <c:spPr>
            <a:ln w="28575" cap="rnd">
              <a:solidFill>
                <a:schemeClr val="accent6"/>
              </a:solidFill>
              <a:round/>
            </a:ln>
            <a:effectLst/>
          </c:spPr>
          <c:marker>
            <c:symbol val="none"/>
          </c:marker>
          <c:cat>
            <c:strRef>
              <c:f>Sheet1!$A$3:$A$21</c:f>
              <c:strCache>
                <c:ptCount val="19"/>
                <c:pt idx="0">
                  <c:v>Feb</c:v>
                </c:pt>
                <c:pt idx="1">
                  <c:v>Mar</c:v>
                </c:pt>
                <c:pt idx="2">
                  <c:v>Apr</c:v>
                </c:pt>
                <c:pt idx="3">
                  <c:v>May</c:v>
                </c:pt>
                <c:pt idx="4">
                  <c:v>Jun</c:v>
                </c:pt>
                <c:pt idx="5">
                  <c:v>Jul</c:v>
                </c:pt>
                <c:pt idx="6">
                  <c:v>Aug</c:v>
                </c:pt>
                <c:pt idx="7">
                  <c:v>Sep</c:v>
                </c:pt>
                <c:pt idx="8">
                  <c:v>Oct</c:v>
                </c:pt>
                <c:pt idx="9">
                  <c:v>Nov</c:v>
                </c:pt>
                <c:pt idx="10">
                  <c:v>Dec</c:v>
                </c:pt>
                <c:pt idx="11">
                  <c:v>Jan-17</c:v>
                </c:pt>
                <c:pt idx="12">
                  <c:v>Feb</c:v>
                </c:pt>
                <c:pt idx="13">
                  <c:v>Mar</c:v>
                </c:pt>
                <c:pt idx="14">
                  <c:v>Apr</c:v>
                </c:pt>
                <c:pt idx="15">
                  <c:v>May</c:v>
                </c:pt>
                <c:pt idx="16">
                  <c:v>Jun</c:v>
                </c:pt>
                <c:pt idx="17">
                  <c:v>Jul</c:v>
                </c:pt>
                <c:pt idx="18">
                  <c:v>Aug</c:v>
                </c:pt>
              </c:strCache>
            </c:strRef>
          </c:cat>
          <c:val>
            <c:numRef>
              <c:f>Sheet1!$B$3:$B$21</c:f>
              <c:numCache>
                <c:formatCode>0.0</c:formatCode>
                <c:ptCount val="19"/>
                <c:pt idx="0">
                  <c:v>1.268888888888889</c:v>
                </c:pt>
                <c:pt idx="1">
                  <c:v>1.3611111111111114</c:v>
                </c:pt>
                <c:pt idx="2">
                  <c:v>1.3866666666666667</c:v>
                </c:pt>
                <c:pt idx="3">
                  <c:v>1.3833333333333335</c:v>
                </c:pt>
                <c:pt idx="4">
                  <c:v>1.3511111111111112</c:v>
                </c:pt>
                <c:pt idx="5">
                  <c:v>1.4144444444444444</c:v>
                </c:pt>
                <c:pt idx="6">
                  <c:v>1.4399999999999997</c:v>
                </c:pt>
                <c:pt idx="7">
                  <c:v>1.7233333333333336</c:v>
                </c:pt>
                <c:pt idx="8">
                  <c:v>1.8355555555555558</c:v>
                </c:pt>
                <c:pt idx="9">
                  <c:v>1.872222222222222</c:v>
                </c:pt>
                <c:pt idx="10">
                  <c:v>1.8688888888888888</c:v>
                </c:pt>
                <c:pt idx="11">
                  <c:v>2.0788888888888888</c:v>
                </c:pt>
                <c:pt idx="12">
                  <c:v>2.2900000000000005</c:v>
                </c:pt>
                <c:pt idx="13">
                  <c:v>2.3211111111111111</c:v>
                </c:pt>
                <c:pt idx="14">
                  <c:v>2.4355555555555553</c:v>
                </c:pt>
                <c:pt idx="15">
                  <c:v>2.4411111111111112</c:v>
                </c:pt>
                <c:pt idx="16">
                  <c:v>2.5155555555555562</c:v>
                </c:pt>
                <c:pt idx="17">
                  <c:v>2.5422222222222222</c:v>
                </c:pt>
                <c:pt idx="18">
                  <c:v>2.5112500000000004</c:v>
                </c:pt>
              </c:numCache>
            </c:numRef>
          </c:val>
          <c:smooth val="0"/>
          <c:extLst xmlns:c16r2="http://schemas.microsoft.com/office/drawing/2015/06/chart">
            <c:ext xmlns:c16="http://schemas.microsoft.com/office/drawing/2014/chart" uri="{C3380CC4-5D6E-409C-BE32-E72D297353CC}">
              <c16:uniqueId val="{00000000-FECD-4490-836E-BC58B8C65BFD}"/>
            </c:ext>
          </c:extLst>
        </c:ser>
        <c:ser>
          <c:idx val="1"/>
          <c:order val="1"/>
          <c:tx>
            <c:strRef>
              <c:f>Sheet1!$C$1</c:f>
              <c:strCache>
                <c:ptCount val="1"/>
                <c:pt idx="0">
                  <c:v>CB %</c:v>
                </c:pt>
              </c:strCache>
            </c:strRef>
          </c:tx>
          <c:spPr>
            <a:ln w="28575" cap="rnd">
              <a:solidFill>
                <a:schemeClr val="accent2"/>
              </a:solidFill>
              <a:round/>
            </a:ln>
            <a:effectLst/>
          </c:spPr>
          <c:marker>
            <c:symbol val="none"/>
          </c:marker>
          <c:cat>
            <c:strRef>
              <c:f>Sheet1!$A$3:$A$21</c:f>
              <c:strCache>
                <c:ptCount val="19"/>
                <c:pt idx="0">
                  <c:v>Feb</c:v>
                </c:pt>
                <c:pt idx="1">
                  <c:v>Mar</c:v>
                </c:pt>
                <c:pt idx="2">
                  <c:v>Apr</c:v>
                </c:pt>
                <c:pt idx="3">
                  <c:v>May</c:v>
                </c:pt>
                <c:pt idx="4">
                  <c:v>Jun</c:v>
                </c:pt>
                <c:pt idx="5">
                  <c:v>Jul</c:v>
                </c:pt>
                <c:pt idx="6">
                  <c:v>Aug</c:v>
                </c:pt>
                <c:pt idx="7">
                  <c:v>Sep</c:v>
                </c:pt>
                <c:pt idx="8">
                  <c:v>Oct</c:v>
                </c:pt>
                <c:pt idx="9">
                  <c:v>Nov</c:v>
                </c:pt>
                <c:pt idx="10">
                  <c:v>Dec</c:v>
                </c:pt>
                <c:pt idx="11">
                  <c:v>Jan-17</c:v>
                </c:pt>
                <c:pt idx="12">
                  <c:v>Feb</c:v>
                </c:pt>
                <c:pt idx="13">
                  <c:v>Mar</c:v>
                </c:pt>
                <c:pt idx="14">
                  <c:v>Apr</c:v>
                </c:pt>
                <c:pt idx="15">
                  <c:v>May</c:v>
                </c:pt>
                <c:pt idx="16">
                  <c:v>Jun</c:v>
                </c:pt>
                <c:pt idx="17">
                  <c:v>Jul</c:v>
                </c:pt>
                <c:pt idx="18">
                  <c:v>Aug</c:v>
                </c:pt>
              </c:strCache>
            </c:strRef>
          </c:cat>
          <c:val>
            <c:numRef>
              <c:f>Sheet1!$C$3:$C$21</c:f>
              <c:numCache>
                <c:formatCode>General</c:formatCode>
                <c:ptCount val="19"/>
                <c:pt idx="0">
                  <c:v>1.4</c:v>
                </c:pt>
                <c:pt idx="1">
                  <c:v>1.5</c:v>
                </c:pt>
                <c:pt idx="2">
                  <c:v>1.5</c:v>
                </c:pt>
                <c:pt idx="3">
                  <c:v>1.5</c:v>
                </c:pt>
                <c:pt idx="4">
                  <c:v>1.5</c:v>
                </c:pt>
                <c:pt idx="5">
                  <c:v>1.5</c:v>
                </c:pt>
                <c:pt idx="6">
                  <c:v>1.5</c:v>
                </c:pt>
                <c:pt idx="7">
                  <c:v>1.8</c:v>
                </c:pt>
                <c:pt idx="8">
                  <c:v>1.9</c:v>
                </c:pt>
                <c:pt idx="9">
                  <c:v>2</c:v>
                </c:pt>
                <c:pt idx="10">
                  <c:v>2</c:v>
                </c:pt>
                <c:pt idx="11">
                  <c:v>2.1</c:v>
                </c:pt>
                <c:pt idx="12">
                  <c:v>2.2000000000000002</c:v>
                </c:pt>
                <c:pt idx="13">
                  <c:v>2.1</c:v>
                </c:pt>
                <c:pt idx="14">
                  <c:v>2.2999999999999998</c:v>
                </c:pt>
                <c:pt idx="15">
                  <c:v>2.2999999999999998</c:v>
                </c:pt>
                <c:pt idx="16">
                  <c:v>2.4</c:v>
                </c:pt>
                <c:pt idx="17">
                  <c:v>2.4</c:v>
                </c:pt>
                <c:pt idx="18">
                  <c:v>2.5</c:v>
                </c:pt>
              </c:numCache>
            </c:numRef>
          </c:val>
          <c:smooth val="0"/>
          <c:extLst xmlns:c16r2="http://schemas.microsoft.com/office/drawing/2015/06/chart">
            <c:ext xmlns:c16="http://schemas.microsoft.com/office/drawing/2014/chart" uri="{C3380CC4-5D6E-409C-BE32-E72D297353CC}">
              <c16:uniqueId val="{00000003-FECD-4490-836E-BC58B8C65BFD}"/>
            </c:ext>
          </c:extLst>
        </c:ser>
        <c:ser>
          <c:idx val="2"/>
          <c:order val="2"/>
          <c:tx>
            <c:strRef>
              <c:f>Sheet1!$D$1</c:f>
              <c:strCache>
                <c:ptCount val="1"/>
                <c:pt idx="0">
                  <c:v>CE %</c:v>
                </c:pt>
              </c:strCache>
            </c:strRef>
          </c:tx>
          <c:spPr>
            <a:ln w="28575" cap="rnd">
              <a:solidFill>
                <a:schemeClr val="accent3"/>
              </a:solidFill>
              <a:round/>
            </a:ln>
            <a:effectLst/>
          </c:spPr>
          <c:marker>
            <c:symbol val="none"/>
          </c:marker>
          <c:cat>
            <c:strRef>
              <c:f>Sheet1!$A$3:$A$21</c:f>
              <c:strCache>
                <c:ptCount val="19"/>
                <c:pt idx="0">
                  <c:v>Feb</c:v>
                </c:pt>
                <c:pt idx="1">
                  <c:v>Mar</c:v>
                </c:pt>
                <c:pt idx="2">
                  <c:v>Apr</c:v>
                </c:pt>
                <c:pt idx="3">
                  <c:v>May</c:v>
                </c:pt>
                <c:pt idx="4">
                  <c:v>Jun</c:v>
                </c:pt>
                <c:pt idx="5">
                  <c:v>Jul</c:v>
                </c:pt>
                <c:pt idx="6">
                  <c:v>Aug</c:v>
                </c:pt>
                <c:pt idx="7">
                  <c:v>Sep</c:v>
                </c:pt>
                <c:pt idx="8">
                  <c:v>Oct</c:v>
                </c:pt>
                <c:pt idx="9">
                  <c:v>Nov</c:v>
                </c:pt>
                <c:pt idx="10">
                  <c:v>Dec</c:v>
                </c:pt>
                <c:pt idx="11">
                  <c:v>Jan-17</c:v>
                </c:pt>
                <c:pt idx="12">
                  <c:v>Feb</c:v>
                </c:pt>
                <c:pt idx="13">
                  <c:v>Mar</c:v>
                </c:pt>
                <c:pt idx="14">
                  <c:v>Apr</c:v>
                </c:pt>
                <c:pt idx="15">
                  <c:v>May</c:v>
                </c:pt>
                <c:pt idx="16">
                  <c:v>Jun</c:v>
                </c:pt>
                <c:pt idx="17">
                  <c:v>Jul</c:v>
                </c:pt>
                <c:pt idx="18">
                  <c:v>Aug</c:v>
                </c:pt>
              </c:strCache>
            </c:strRef>
          </c:cat>
          <c:val>
            <c:numRef>
              <c:f>Sheet1!$D$3:$D$21</c:f>
              <c:numCache>
                <c:formatCode>General</c:formatCode>
                <c:ptCount val="19"/>
                <c:pt idx="0">
                  <c:v>0.7</c:v>
                </c:pt>
                <c:pt idx="1">
                  <c:v>0.7</c:v>
                </c:pt>
                <c:pt idx="2">
                  <c:v>0.8</c:v>
                </c:pt>
                <c:pt idx="3">
                  <c:v>0.7</c:v>
                </c:pt>
                <c:pt idx="4">
                  <c:v>0.5</c:v>
                </c:pt>
                <c:pt idx="5">
                  <c:v>0.6</c:v>
                </c:pt>
                <c:pt idx="6">
                  <c:v>0.7</c:v>
                </c:pt>
                <c:pt idx="7">
                  <c:v>1</c:v>
                </c:pt>
                <c:pt idx="8">
                  <c:v>1.1000000000000001</c:v>
                </c:pt>
                <c:pt idx="9">
                  <c:v>1.2</c:v>
                </c:pt>
                <c:pt idx="10">
                  <c:v>1.3</c:v>
                </c:pt>
                <c:pt idx="11">
                  <c:v>1.5</c:v>
                </c:pt>
                <c:pt idx="12">
                  <c:v>2.2999999999999998</c:v>
                </c:pt>
                <c:pt idx="13">
                  <c:v>2.4</c:v>
                </c:pt>
                <c:pt idx="14">
                  <c:v>2.6</c:v>
                </c:pt>
                <c:pt idx="15">
                  <c:v>2.8</c:v>
                </c:pt>
                <c:pt idx="16">
                  <c:v>2.8</c:v>
                </c:pt>
                <c:pt idx="17">
                  <c:v>2.8</c:v>
                </c:pt>
                <c:pt idx="18">
                  <c:v>2.8</c:v>
                </c:pt>
              </c:numCache>
            </c:numRef>
          </c:val>
          <c:smooth val="0"/>
          <c:extLst xmlns:c16r2="http://schemas.microsoft.com/office/drawing/2015/06/chart">
            <c:ext xmlns:c16="http://schemas.microsoft.com/office/drawing/2014/chart" uri="{C3380CC4-5D6E-409C-BE32-E72D297353CC}">
              <c16:uniqueId val="{00000004-FECD-4490-836E-BC58B8C65BFD}"/>
            </c:ext>
          </c:extLst>
        </c:ser>
        <c:ser>
          <c:idx val="3"/>
          <c:order val="3"/>
          <c:tx>
            <c:strRef>
              <c:f>Sheet1!$E$1</c:f>
              <c:strCache>
                <c:ptCount val="1"/>
                <c:pt idx="0">
                  <c:v>GS %</c:v>
                </c:pt>
              </c:strCache>
            </c:strRef>
          </c:tx>
          <c:spPr>
            <a:ln w="28575" cap="rnd">
              <a:solidFill>
                <a:schemeClr val="accent4"/>
              </a:solidFill>
              <a:round/>
            </a:ln>
            <a:effectLst/>
          </c:spPr>
          <c:marker>
            <c:symbol val="none"/>
          </c:marker>
          <c:cat>
            <c:strRef>
              <c:f>Sheet1!$A$3:$A$21</c:f>
              <c:strCache>
                <c:ptCount val="19"/>
                <c:pt idx="0">
                  <c:v>Feb</c:v>
                </c:pt>
                <c:pt idx="1">
                  <c:v>Mar</c:v>
                </c:pt>
                <c:pt idx="2">
                  <c:v>Apr</c:v>
                </c:pt>
                <c:pt idx="3">
                  <c:v>May</c:v>
                </c:pt>
                <c:pt idx="4">
                  <c:v>Jun</c:v>
                </c:pt>
                <c:pt idx="5">
                  <c:v>Jul</c:v>
                </c:pt>
                <c:pt idx="6">
                  <c:v>Aug</c:v>
                </c:pt>
                <c:pt idx="7">
                  <c:v>Sep</c:v>
                </c:pt>
                <c:pt idx="8">
                  <c:v>Oct</c:v>
                </c:pt>
                <c:pt idx="9">
                  <c:v>Nov</c:v>
                </c:pt>
                <c:pt idx="10">
                  <c:v>Dec</c:v>
                </c:pt>
                <c:pt idx="11">
                  <c:v>Jan-17</c:v>
                </c:pt>
                <c:pt idx="12">
                  <c:v>Feb</c:v>
                </c:pt>
                <c:pt idx="13">
                  <c:v>Mar</c:v>
                </c:pt>
                <c:pt idx="14">
                  <c:v>Apr</c:v>
                </c:pt>
                <c:pt idx="15">
                  <c:v>May</c:v>
                </c:pt>
                <c:pt idx="16">
                  <c:v>Jun</c:v>
                </c:pt>
                <c:pt idx="17">
                  <c:v>Jul</c:v>
                </c:pt>
                <c:pt idx="18">
                  <c:v>Aug</c:v>
                </c:pt>
              </c:strCache>
            </c:strRef>
          </c:cat>
          <c:val>
            <c:numRef>
              <c:f>Sheet1!$E$3:$E$21</c:f>
              <c:numCache>
                <c:formatCode>General</c:formatCode>
                <c:ptCount val="19"/>
                <c:pt idx="0">
                  <c:v>1.5</c:v>
                </c:pt>
                <c:pt idx="1">
                  <c:v>1.6</c:v>
                </c:pt>
                <c:pt idx="2">
                  <c:v>1.7</c:v>
                </c:pt>
                <c:pt idx="3">
                  <c:v>1.8</c:v>
                </c:pt>
                <c:pt idx="4">
                  <c:v>1.7</c:v>
                </c:pt>
                <c:pt idx="5">
                  <c:v>1.7</c:v>
                </c:pt>
                <c:pt idx="6">
                  <c:v>1.8</c:v>
                </c:pt>
                <c:pt idx="7">
                  <c:v>2.1</c:v>
                </c:pt>
                <c:pt idx="8">
                  <c:v>2.2000000000000002</c:v>
                </c:pt>
                <c:pt idx="9">
                  <c:v>2.2999999999999998</c:v>
                </c:pt>
                <c:pt idx="10">
                  <c:v>2.4</c:v>
                </c:pt>
                <c:pt idx="11">
                  <c:v>2.5</c:v>
                </c:pt>
                <c:pt idx="12">
                  <c:v>2.7</c:v>
                </c:pt>
                <c:pt idx="13">
                  <c:v>2.8</c:v>
                </c:pt>
                <c:pt idx="14">
                  <c:v>2.8</c:v>
                </c:pt>
                <c:pt idx="15">
                  <c:v>2.8</c:v>
                </c:pt>
                <c:pt idx="16">
                  <c:v>2.9</c:v>
                </c:pt>
                <c:pt idx="17">
                  <c:v>2.9</c:v>
                </c:pt>
                <c:pt idx="18">
                  <c:v>2.9</c:v>
                </c:pt>
              </c:numCache>
            </c:numRef>
          </c:val>
          <c:smooth val="0"/>
          <c:extLst xmlns:c16r2="http://schemas.microsoft.com/office/drawing/2015/06/chart">
            <c:ext xmlns:c16="http://schemas.microsoft.com/office/drawing/2014/chart" uri="{C3380CC4-5D6E-409C-BE32-E72D297353CC}">
              <c16:uniqueId val="{00000005-FECD-4490-836E-BC58B8C65BFD}"/>
            </c:ext>
          </c:extLst>
        </c:ser>
        <c:ser>
          <c:idx val="4"/>
          <c:order val="4"/>
          <c:tx>
            <c:strRef>
              <c:f>Sheet1!$F$1</c:f>
              <c:strCache>
                <c:ptCount val="1"/>
                <c:pt idx="0">
                  <c:v>JPM %</c:v>
                </c:pt>
              </c:strCache>
            </c:strRef>
          </c:tx>
          <c:spPr>
            <a:ln w="28575" cap="rnd">
              <a:solidFill>
                <a:schemeClr val="accent5"/>
              </a:solidFill>
              <a:round/>
            </a:ln>
            <a:effectLst/>
          </c:spPr>
          <c:marker>
            <c:symbol val="none"/>
          </c:marker>
          <c:cat>
            <c:strRef>
              <c:f>Sheet1!$A$3:$A$21</c:f>
              <c:strCache>
                <c:ptCount val="19"/>
                <c:pt idx="0">
                  <c:v>Feb</c:v>
                </c:pt>
                <c:pt idx="1">
                  <c:v>Mar</c:v>
                </c:pt>
                <c:pt idx="2">
                  <c:v>Apr</c:v>
                </c:pt>
                <c:pt idx="3">
                  <c:v>May</c:v>
                </c:pt>
                <c:pt idx="4">
                  <c:v>Jun</c:v>
                </c:pt>
                <c:pt idx="5">
                  <c:v>Jul</c:v>
                </c:pt>
                <c:pt idx="6">
                  <c:v>Aug</c:v>
                </c:pt>
                <c:pt idx="7">
                  <c:v>Sep</c:v>
                </c:pt>
                <c:pt idx="8">
                  <c:v>Oct</c:v>
                </c:pt>
                <c:pt idx="9">
                  <c:v>Nov</c:v>
                </c:pt>
                <c:pt idx="10">
                  <c:v>Dec</c:v>
                </c:pt>
                <c:pt idx="11">
                  <c:v>Jan-17</c:v>
                </c:pt>
                <c:pt idx="12">
                  <c:v>Feb</c:v>
                </c:pt>
                <c:pt idx="13">
                  <c:v>Mar</c:v>
                </c:pt>
                <c:pt idx="14">
                  <c:v>Apr</c:v>
                </c:pt>
                <c:pt idx="15">
                  <c:v>May</c:v>
                </c:pt>
                <c:pt idx="16">
                  <c:v>Jun</c:v>
                </c:pt>
                <c:pt idx="17">
                  <c:v>Jul</c:v>
                </c:pt>
                <c:pt idx="18">
                  <c:v>Aug</c:v>
                </c:pt>
              </c:strCache>
            </c:strRef>
          </c:cat>
          <c:val>
            <c:numRef>
              <c:f>Sheet1!$F$3:$F$21</c:f>
              <c:numCache>
                <c:formatCode>General</c:formatCode>
                <c:ptCount val="19"/>
                <c:pt idx="0">
                  <c:v>0.7</c:v>
                </c:pt>
                <c:pt idx="1">
                  <c:v>1</c:v>
                </c:pt>
                <c:pt idx="2">
                  <c:v>0.9</c:v>
                </c:pt>
                <c:pt idx="3">
                  <c:v>0.9</c:v>
                </c:pt>
                <c:pt idx="4">
                  <c:v>0.9</c:v>
                </c:pt>
                <c:pt idx="5">
                  <c:v>0.9</c:v>
                </c:pt>
                <c:pt idx="6">
                  <c:v>0.7</c:v>
                </c:pt>
                <c:pt idx="7">
                  <c:v>1</c:v>
                </c:pt>
                <c:pt idx="8">
                  <c:v>1.3</c:v>
                </c:pt>
                <c:pt idx="9">
                  <c:v>1.2</c:v>
                </c:pt>
                <c:pt idx="10">
                  <c:v>1</c:v>
                </c:pt>
                <c:pt idx="11">
                  <c:v>1.2</c:v>
                </c:pt>
                <c:pt idx="12">
                  <c:v>1.2</c:v>
                </c:pt>
                <c:pt idx="13">
                  <c:v>1.2</c:v>
                </c:pt>
                <c:pt idx="14">
                  <c:v>1.2</c:v>
                </c:pt>
                <c:pt idx="15">
                  <c:v>1.3</c:v>
                </c:pt>
                <c:pt idx="16">
                  <c:v>1.4</c:v>
                </c:pt>
                <c:pt idx="17">
                  <c:v>1.4</c:v>
                </c:pt>
                <c:pt idx="18">
                  <c:v>1.4</c:v>
                </c:pt>
              </c:numCache>
            </c:numRef>
          </c:val>
          <c:smooth val="0"/>
          <c:extLst xmlns:c16r2="http://schemas.microsoft.com/office/drawing/2015/06/chart">
            <c:ext xmlns:c16="http://schemas.microsoft.com/office/drawing/2014/chart" uri="{C3380CC4-5D6E-409C-BE32-E72D297353CC}">
              <c16:uniqueId val="{00000006-FECD-4490-836E-BC58B8C65BFD}"/>
            </c:ext>
          </c:extLst>
        </c:ser>
        <c:ser>
          <c:idx val="5"/>
          <c:order val="5"/>
          <c:tx>
            <c:strRef>
              <c:f>Sheet1!$G$1</c:f>
              <c:strCache>
                <c:ptCount val="1"/>
                <c:pt idx="0">
                  <c:v>LB %</c:v>
                </c:pt>
              </c:strCache>
            </c:strRef>
          </c:tx>
          <c:spPr>
            <a:ln w="28575" cap="rnd">
              <a:solidFill>
                <a:schemeClr val="accent6"/>
              </a:solidFill>
              <a:round/>
            </a:ln>
            <a:effectLst/>
          </c:spPr>
          <c:marker>
            <c:symbol val="none"/>
          </c:marker>
          <c:cat>
            <c:strRef>
              <c:f>Sheet1!$A$3:$A$21</c:f>
              <c:strCache>
                <c:ptCount val="19"/>
                <c:pt idx="0">
                  <c:v>Feb</c:v>
                </c:pt>
                <c:pt idx="1">
                  <c:v>Mar</c:v>
                </c:pt>
                <c:pt idx="2">
                  <c:v>Apr</c:v>
                </c:pt>
                <c:pt idx="3">
                  <c:v>May</c:v>
                </c:pt>
                <c:pt idx="4">
                  <c:v>Jun</c:v>
                </c:pt>
                <c:pt idx="5">
                  <c:v>Jul</c:v>
                </c:pt>
                <c:pt idx="6">
                  <c:v>Aug</c:v>
                </c:pt>
                <c:pt idx="7">
                  <c:v>Sep</c:v>
                </c:pt>
                <c:pt idx="8">
                  <c:v>Oct</c:v>
                </c:pt>
                <c:pt idx="9">
                  <c:v>Nov</c:v>
                </c:pt>
                <c:pt idx="10">
                  <c:v>Dec</c:v>
                </c:pt>
                <c:pt idx="11">
                  <c:v>Jan-17</c:v>
                </c:pt>
                <c:pt idx="12">
                  <c:v>Feb</c:v>
                </c:pt>
                <c:pt idx="13">
                  <c:v>Mar</c:v>
                </c:pt>
                <c:pt idx="14">
                  <c:v>Apr</c:v>
                </c:pt>
                <c:pt idx="15">
                  <c:v>May</c:v>
                </c:pt>
                <c:pt idx="16">
                  <c:v>Jun</c:v>
                </c:pt>
                <c:pt idx="17">
                  <c:v>Jul</c:v>
                </c:pt>
                <c:pt idx="18">
                  <c:v>Aug</c:v>
                </c:pt>
              </c:strCache>
            </c:strRef>
          </c:cat>
          <c:val>
            <c:numRef>
              <c:f>Sheet1!$G$3:$G$21</c:f>
              <c:numCache>
                <c:formatCode>General</c:formatCode>
                <c:ptCount val="19"/>
                <c:pt idx="0">
                  <c:v>1.4</c:v>
                </c:pt>
                <c:pt idx="1">
                  <c:v>1.5</c:v>
                </c:pt>
                <c:pt idx="2">
                  <c:v>1.5</c:v>
                </c:pt>
                <c:pt idx="3">
                  <c:v>1.5</c:v>
                </c:pt>
                <c:pt idx="4">
                  <c:v>1.5</c:v>
                </c:pt>
                <c:pt idx="5">
                  <c:v>1.6</c:v>
                </c:pt>
                <c:pt idx="6">
                  <c:v>1.9</c:v>
                </c:pt>
                <c:pt idx="7">
                  <c:v>2</c:v>
                </c:pt>
                <c:pt idx="8">
                  <c:v>1.9</c:v>
                </c:pt>
                <c:pt idx="9">
                  <c:v>2</c:v>
                </c:pt>
                <c:pt idx="10">
                  <c:v>2.1</c:v>
                </c:pt>
                <c:pt idx="11">
                  <c:v>2.5</c:v>
                </c:pt>
                <c:pt idx="12">
                  <c:v>2.7</c:v>
                </c:pt>
                <c:pt idx="13">
                  <c:v>2.7</c:v>
                </c:pt>
                <c:pt idx="14">
                  <c:v>2.9</c:v>
                </c:pt>
                <c:pt idx="15">
                  <c:v>2.8</c:v>
                </c:pt>
                <c:pt idx="16">
                  <c:v>2.9</c:v>
                </c:pt>
                <c:pt idx="17">
                  <c:v>2.9</c:v>
                </c:pt>
              </c:numCache>
            </c:numRef>
          </c:val>
          <c:smooth val="0"/>
          <c:extLst xmlns:c16r2="http://schemas.microsoft.com/office/drawing/2015/06/chart">
            <c:ext xmlns:c16="http://schemas.microsoft.com/office/drawing/2014/chart" uri="{C3380CC4-5D6E-409C-BE32-E72D297353CC}">
              <c16:uniqueId val="{00000007-FECD-4490-836E-BC58B8C65BFD}"/>
            </c:ext>
          </c:extLst>
        </c:ser>
        <c:ser>
          <c:idx val="6"/>
          <c:order val="6"/>
          <c:tx>
            <c:strRef>
              <c:f>Sheet1!$H$1</c:f>
              <c:strCache>
                <c:ptCount val="1"/>
                <c:pt idx="0">
                  <c:v>MS %</c:v>
                </c:pt>
              </c:strCache>
            </c:strRef>
          </c:tx>
          <c:spPr>
            <a:ln w="28575" cap="rnd">
              <a:solidFill>
                <a:schemeClr val="accent1">
                  <a:lumMod val="60000"/>
                </a:schemeClr>
              </a:solidFill>
              <a:round/>
            </a:ln>
            <a:effectLst/>
          </c:spPr>
          <c:marker>
            <c:symbol val="none"/>
          </c:marker>
          <c:cat>
            <c:strRef>
              <c:f>Sheet1!$A$3:$A$21</c:f>
              <c:strCache>
                <c:ptCount val="19"/>
                <c:pt idx="0">
                  <c:v>Feb</c:v>
                </c:pt>
                <c:pt idx="1">
                  <c:v>Mar</c:v>
                </c:pt>
                <c:pt idx="2">
                  <c:v>Apr</c:v>
                </c:pt>
                <c:pt idx="3">
                  <c:v>May</c:v>
                </c:pt>
                <c:pt idx="4">
                  <c:v>Jun</c:v>
                </c:pt>
                <c:pt idx="5">
                  <c:v>Jul</c:v>
                </c:pt>
                <c:pt idx="6">
                  <c:v>Aug</c:v>
                </c:pt>
                <c:pt idx="7">
                  <c:v>Sep</c:v>
                </c:pt>
                <c:pt idx="8">
                  <c:v>Oct</c:v>
                </c:pt>
                <c:pt idx="9">
                  <c:v>Nov</c:v>
                </c:pt>
                <c:pt idx="10">
                  <c:v>Dec</c:v>
                </c:pt>
                <c:pt idx="11">
                  <c:v>Jan-17</c:v>
                </c:pt>
                <c:pt idx="12">
                  <c:v>Feb</c:v>
                </c:pt>
                <c:pt idx="13">
                  <c:v>Mar</c:v>
                </c:pt>
                <c:pt idx="14">
                  <c:v>Apr</c:v>
                </c:pt>
                <c:pt idx="15">
                  <c:v>May</c:v>
                </c:pt>
                <c:pt idx="16">
                  <c:v>Jun</c:v>
                </c:pt>
                <c:pt idx="17">
                  <c:v>Jul</c:v>
                </c:pt>
                <c:pt idx="18">
                  <c:v>Aug</c:v>
                </c:pt>
              </c:strCache>
            </c:strRef>
          </c:cat>
          <c:val>
            <c:numRef>
              <c:f>Sheet1!$H$3:$H$21</c:f>
              <c:numCache>
                <c:formatCode>General</c:formatCode>
                <c:ptCount val="19"/>
                <c:pt idx="0">
                  <c:v>1.5</c:v>
                </c:pt>
                <c:pt idx="1">
                  <c:v>1.6</c:v>
                </c:pt>
                <c:pt idx="2">
                  <c:v>1.6</c:v>
                </c:pt>
                <c:pt idx="3">
                  <c:v>1.6</c:v>
                </c:pt>
                <c:pt idx="4">
                  <c:v>1.4</c:v>
                </c:pt>
                <c:pt idx="5">
                  <c:v>1.6</c:v>
                </c:pt>
                <c:pt idx="6">
                  <c:v>1.6</c:v>
                </c:pt>
                <c:pt idx="7">
                  <c:v>2</c:v>
                </c:pt>
                <c:pt idx="8">
                  <c:v>2</c:v>
                </c:pt>
                <c:pt idx="9">
                  <c:v>2</c:v>
                </c:pt>
                <c:pt idx="10">
                  <c:v>1.9</c:v>
                </c:pt>
                <c:pt idx="11">
                  <c:v>1.9</c:v>
                </c:pt>
                <c:pt idx="12">
                  <c:v>1.9</c:v>
                </c:pt>
                <c:pt idx="13">
                  <c:v>2</c:v>
                </c:pt>
                <c:pt idx="14">
                  <c:v>2.1</c:v>
                </c:pt>
                <c:pt idx="15">
                  <c:v>2.1</c:v>
                </c:pt>
                <c:pt idx="16">
                  <c:v>2.1</c:v>
                </c:pt>
                <c:pt idx="17">
                  <c:v>2.1</c:v>
                </c:pt>
                <c:pt idx="18">
                  <c:v>2.2000000000000002</c:v>
                </c:pt>
              </c:numCache>
            </c:numRef>
          </c:val>
          <c:smooth val="0"/>
          <c:extLst xmlns:c16r2="http://schemas.microsoft.com/office/drawing/2015/06/chart">
            <c:ext xmlns:c16="http://schemas.microsoft.com/office/drawing/2014/chart" uri="{C3380CC4-5D6E-409C-BE32-E72D297353CC}">
              <c16:uniqueId val="{00000008-FECD-4490-836E-BC58B8C65BFD}"/>
            </c:ext>
          </c:extLst>
        </c:ser>
        <c:ser>
          <c:idx val="7"/>
          <c:order val="7"/>
          <c:tx>
            <c:strRef>
              <c:f>Sheet1!$I$1</c:f>
              <c:strCache>
                <c:ptCount val="1"/>
                <c:pt idx="0">
                  <c:v>RBS %</c:v>
                </c:pt>
              </c:strCache>
            </c:strRef>
          </c:tx>
          <c:spPr>
            <a:ln w="28575" cap="rnd">
              <a:solidFill>
                <a:schemeClr val="accent2">
                  <a:lumMod val="60000"/>
                </a:schemeClr>
              </a:solidFill>
              <a:round/>
            </a:ln>
            <a:effectLst/>
          </c:spPr>
          <c:marker>
            <c:symbol val="none"/>
          </c:marker>
          <c:cat>
            <c:strRef>
              <c:f>Sheet1!$A$3:$A$21</c:f>
              <c:strCache>
                <c:ptCount val="19"/>
                <c:pt idx="0">
                  <c:v>Feb</c:v>
                </c:pt>
                <c:pt idx="1">
                  <c:v>Mar</c:v>
                </c:pt>
                <c:pt idx="2">
                  <c:v>Apr</c:v>
                </c:pt>
                <c:pt idx="3">
                  <c:v>May</c:v>
                </c:pt>
                <c:pt idx="4">
                  <c:v>Jun</c:v>
                </c:pt>
                <c:pt idx="5">
                  <c:v>Jul</c:v>
                </c:pt>
                <c:pt idx="6">
                  <c:v>Aug</c:v>
                </c:pt>
                <c:pt idx="7">
                  <c:v>Sep</c:v>
                </c:pt>
                <c:pt idx="8">
                  <c:v>Oct</c:v>
                </c:pt>
                <c:pt idx="9">
                  <c:v>Nov</c:v>
                </c:pt>
                <c:pt idx="10">
                  <c:v>Dec</c:v>
                </c:pt>
                <c:pt idx="11">
                  <c:v>Jan-17</c:v>
                </c:pt>
                <c:pt idx="12">
                  <c:v>Feb</c:v>
                </c:pt>
                <c:pt idx="13">
                  <c:v>Mar</c:v>
                </c:pt>
                <c:pt idx="14">
                  <c:v>Apr</c:v>
                </c:pt>
                <c:pt idx="15">
                  <c:v>May</c:v>
                </c:pt>
                <c:pt idx="16">
                  <c:v>Jun</c:v>
                </c:pt>
                <c:pt idx="17">
                  <c:v>Jul</c:v>
                </c:pt>
                <c:pt idx="18">
                  <c:v>Aug</c:v>
                </c:pt>
              </c:strCache>
            </c:strRef>
          </c:cat>
          <c:val>
            <c:numRef>
              <c:f>Sheet1!$I$3:$I$21</c:f>
              <c:numCache>
                <c:formatCode>General</c:formatCode>
                <c:ptCount val="19"/>
                <c:pt idx="0">
                  <c:v>1.4</c:v>
                </c:pt>
                <c:pt idx="1">
                  <c:v>1.4</c:v>
                </c:pt>
                <c:pt idx="2">
                  <c:v>1.4</c:v>
                </c:pt>
                <c:pt idx="3">
                  <c:v>1.4</c:v>
                </c:pt>
                <c:pt idx="4">
                  <c:v>1.5</c:v>
                </c:pt>
                <c:pt idx="5">
                  <c:v>1.6</c:v>
                </c:pt>
                <c:pt idx="6">
                  <c:v>1.6</c:v>
                </c:pt>
                <c:pt idx="7">
                  <c:v>1.8</c:v>
                </c:pt>
                <c:pt idx="8">
                  <c:v>1.8</c:v>
                </c:pt>
                <c:pt idx="9">
                  <c:v>1.9</c:v>
                </c:pt>
                <c:pt idx="10">
                  <c:v>2</c:v>
                </c:pt>
                <c:pt idx="11">
                  <c:v>2.2000000000000002</c:v>
                </c:pt>
                <c:pt idx="12">
                  <c:v>2.4</c:v>
                </c:pt>
                <c:pt idx="13">
                  <c:v>2.5</c:v>
                </c:pt>
                <c:pt idx="14">
                  <c:v>2.5</c:v>
                </c:pt>
                <c:pt idx="15">
                  <c:v>2.5</c:v>
                </c:pt>
                <c:pt idx="16">
                  <c:v>2.6</c:v>
                </c:pt>
                <c:pt idx="17">
                  <c:v>2.7</c:v>
                </c:pt>
                <c:pt idx="18">
                  <c:v>2.7</c:v>
                </c:pt>
              </c:numCache>
            </c:numRef>
          </c:val>
          <c:smooth val="0"/>
          <c:extLst xmlns:c16r2="http://schemas.microsoft.com/office/drawing/2015/06/chart">
            <c:ext xmlns:c16="http://schemas.microsoft.com/office/drawing/2014/chart" uri="{C3380CC4-5D6E-409C-BE32-E72D297353CC}">
              <c16:uniqueId val="{00000009-FECD-4490-836E-BC58B8C65BFD}"/>
            </c:ext>
          </c:extLst>
        </c:ser>
        <c:ser>
          <c:idx val="8"/>
          <c:order val="8"/>
          <c:tx>
            <c:strRef>
              <c:f>Sheet1!$J$1</c:f>
              <c:strCache>
                <c:ptCount val="1"/>
                <c:pt idx="0">
                  <c:v>SB %</c:v>
                </c:pt>
              </c:strCache>
            </c:strRef>
          </c:tx>
          <c:spPr>
            <a:ln w="28575" cap="rnd">
              <a:solidFill>
                <a:schemeClr val="accent3">
                  <a:lumMod val="60000"/>
                </a:schemeClr>
              </a:solidFill>
              <a:prstDash val="dash"/>
              <a:round/>
            </a:ln>
            <a:effectLst/>
          </c:spPr>
          <c:marker>
            <c:symbol val="none"/>
          </c:marker>
          <c:cat>
            <c:strRef>
              <c:f>Sheet1!$A$3:$A$21</c:f>
              <c:strCache>
                <c:ptCount val="19"/>
                <c:pt idx="0">
                  <c:v>Feb</c:v>
                </c:pt>
                <c:pt idx="1">
                  <c:v>Mar</c:v>
                </c:pt>
                <c:pt idx="2">
                  <c:v>Apr</c:v>
                </c:pt>
                <c:pt idx="3">
                  <c:v>May</c:v>
                </c:pt>
                <c:pt idx="4">
                  <c:v>Jun</c:v>
                </c:pt>
                <c:pt idx="5">
                  <c:v>Jul</c:v>
                </c:pt>
                <c:pt idx="6">
                  <c:v>Aug</c:v>
                </c:pt>
                <c:pt idx="7">
                  <c:v>Sep</c:v>
                </c:pt>
                <c:pt idx="8">
                  <c:v>Oct</c:v>
                </c:pt>
                <c:pt idx="9">
                  <c:v>Nov</c:v>
                </c:pt>
                <c:pt idx="10">
                  <c:v>Dec</c:v>
                </c:pt>
                <c:pt idx="11">
                  <c:v>Jan-17</c:v>
                </c:pt>
                <c:pt idx="12">
                  <c:v>Feb</c:v>
                </c:pt>
                <c:pt idx="13">
                  <c:v>Mar</c:v>
                </c:pt>
                <c:pt idx="14">
                  <c:v>Apr</c:v>
                </c:pt>
                <c:pt idx="15">
                  <c:v>May</c:v>
                </c:pt>
                <c:pt idx="16">
                  <c:v>Jun</c:v>
                </c:pt>
                <c:pt idx="17">
                  <c:v>Jul</c:v>
                </c:pt>
                <c:pt idx="18">
                  <c:v>Aug</c:v>
                </c:pt>
              </c:strCache>
            </c:strRef>
          </c:cat>
          <c:val>
            <c:numRef>
              <c:f>Sheet1!$J$3:$J$21</c:f>
              <c:numCache>
                <c:formatCode>General</c:formatCode>
                <c:ptCount val="19"/>
                <c:pt idx="0">
                  <c:v>1.42</c:v>
                </c:pt>
                <c:pt idx="1">
                  <c:v>1.55</c:v>
                </c:pt>
                <c:pt idx="2">
                  <c:v>1.58</c:v>
                </c:pt>
                <c:pt idx="3">
                  <c:v>1.55</c:v>
                </c:pt>
                <c:pt idx="4">
                  <c:v>1.56</c:v>
                </c:pt>
                <c:pt idx="5">
                  <c:v>1.53</c:v>
                </c:pt>
                <c:pt idx="6">
                  <c:v>1.46</c:v>
                </c:pt>
                <c:pt idx="7">
                  <c:v>1.81</c:v>
                </c:pt>
                <c:pt idx="8">
                  <c:v>1.82</c:v>
                </c:pt>
                <c:pt idx="9">
                  <c:v>1.85</c:v>
                </c:pt>
                <c:pt idx="10">
                  <c:v>1.82</c:v>
                </c:pt>
                <c:pt idx="11">
                  <c:v>2.11</c:v>
                </c:pt>
                <c:pt idx="12">
                  <c:v>2.21</c:v>
                </c:pt>
                <c:pt idx="13">
                  <c:v>2.19</c:v>
                </c:pt>
                <c:pt idx="14">
                  <c:v>2.3199999999999998</c:v>
                </c:pt>
                <c:pt idx="15">
                  <c:v>2.27</c:v>
                </c:pt>
                <c:pt idx="16">
                  <c:v>2.44</c:v>
                </c:pt>
                <c:pt idx="17">
                  <c:v>2.48</c:v>
                </c:pt>
                <c:pt idx="18">
                  <c:v>2.4900000000000002</c:v>
                </c:pt>
              </c:numCache>
            </c:numRef>
          </c:val>
          <c:smooth val="0"/>
          <c:extLst xmlns:c16r2="http://schemas.microsoft.com/office/drawing/2015/06/chart">
            <c:ext xmlns:c16="http://schemas.microsoft.com/office/drawing/2014/chart" uri="{C3380CC4-5D6E-409C-BE32-E72D297353CC}">
              <c16:uniqueId val="{0000000A-FECD-4490-836E-BC58B8C65BFD}"/>
            </c:ext>
          </c:extLst>
        </c:ser>
        <c:ser>
          <c:idx val="9"/>
          <c:order val="9"/>
          <c:tx>
            <c:strRef>
              <c:f>Sheet1!$K$1</c:f>
              <c:strCache>
                <c:ptCount val="1"/>
                <c:pt idx="0">
                  <c:v>SG %</c:v>
                </c:pt>
              </c:strCache>
            </c:strRef>
          </c:tx>
          <c:spPr>
            <a:ln w="28575" cap="rnd">
              <a:solidFill>
                <a:schemeClr val="accent4">
                  <a:lumMod val="60000"/>
                </a:schemeClr>
              </a:solidFill>
              <a:round/>
            </a:ln>
            <a:effectLst/>
          </c:spPr>
          <c:marker>
            <c:symbol val="none"/>
          </c:marker>
          <c:cat>
            <c:strRef>
              <c:f>Sheet1!$A$3:$A$21</c:f>
              <c:strCache>
                <c:ptCount val="19"/>
                <c:pt idx="0">
                  <c:v>Feb</c:v>
                </c:pt>
                <c:pt idx="1">
                  <c:v>Mar</c:v>
                </c:pt>
                <c:pt idx="2">
                  <c:v>Apr</c:v>
                </c:pt>
                <c:pt idx="3">
                  <c:v>May</c:v>
                </c:pt>
                <c:pt idx="4">
                  <c:v>Jun</c:v>
                </c:pt>
                <c:pt idx="5">
                  <c:v>Jul</c:v>
                </c:pt>
                <c:pt idx="6">
                  <c:v>Aug</c:v>
                </c:pt>
                <c:pt idx="7">
                  <c:v>Sep</c:v>
                </c:pt>
                <c:pt idx="8">
                  <c:v>Oct</c:v>
                </c:pt>
                <c:pt idx="9">
                  <c:v>Nov</c:v>
                </c:pt>
                <c:pt idx="10">
                  <c:v>Dec</c:v>
                </c:pt>
                <c:pt idx="11">
                  <c:v>Jan-17</c:v>
                </c:pt>
                <c:pt idx="12">
                  <c:v>Feb</c:v>
                </c:pt>
                <c:pt idx="13">
                  <c:v>Mar</c:v>
                </c:pt>
                <c:pt idx="14">
                  <c:v>Apr</c:v>
                </c:pt>
                <c:pt idx="15">
                  <c:v>May</c:v>
                </c:pt>
                <c:pt idx="16">
                  <c:v>Jun</c:v>
                </c:pt>
                <c:pt idx="17">
                  <c:v>Jul</c:v>
                </c:pt>
                <c:pt idx="18">
                  <c:v>Aug</c:v>
                </c:pt>
              </c:strCache>
            </c:strRef>
          </c:cat>
          <c:val>
            <c:numRef>
              <c:f>Sheet1!$K$3:$K$21</c:f>
              <c:numCache>
                <c:formatCode>General</c:formatCode>
                <c:ptCount val="19"/>
                <c:pt idx="0">
                  <c:v>1.4</c:v>
                </c:pt>
                <c:pt idx="1">
                  <c:v>1.4</c:v>
                </c:pt>
                <c:pt idx="2">
                  <c:v>1.5</c:v>
                </c:pt>
                <c:pt idx="3">
                  <c:v>1.5</c:v>
                </c:pt>
                <c:pt idx="4">
                  <c:v>1.6</c:v>
                </c:pt>
                <c:pt idx="5">
                  <c:v>1.7</c:v>
                </c:pt>
                <c:pt idx="6">
                  <c:v>1.7</c:v>
                </c:pt>
                <c:pt idx="7">
                  <c:v>2</c:v>
                </c:pt>
                <c:pt idx="8">
                  <c:v>2.5</c:v>
                </c:pt>
                <c:pt idx="9">
                  <c:v>2.4</c:v>
                </c:pt>
                <c:pt idx="10">
                  <c:v>2.2999999999999998</c:v>
                </c:pt>
                <c:pt idx="11">
                  <c:v>2.7</c:v>
                </c:pt>
                <c:pt idx="12">
                  <c:v>3</c:v>
                </c:pt>
                <c:pt idx="13">
                  <c:v>3</c:v>
                </c:pt>
                <c:pt idx="14">
                  <c:v>3.2</c:v>
                </c:pt>
                <c:pt idx="15">
                  <c:v>3.1</c:v>
                </c:pt>
                <c:pt idx="16">
                  <c:v>3.1</c:v>
                </c:pt>
                <c:pt idx="17">
                  <c:v>3.2</c:v>
                </c:pt>
                <c:pt idx="18">
                  <c:v>3.1</c:v>
                </c:pt>
              </c:numCache>
            </c:numRef>
          </c:val>
          <c:smooth val="0"/>
          <c:extLst xmlns:c16r2="http://schemas.microsoft.com/office/drawing/2015/06/chart">
            <c:ext xmlns:c16="http://schemas.microsoft.com/office/drawing/2014/chart" uri="{C3380CC4-5D6E-409C-BE32-E72D297353CC}">
              <c16:uniqueId val="{0000000B-FECD-4490-836E-BC58B8C65BFD}"/>
            </c:ext>
          </c:extLst>
        </c:ser>
        <c:dLbls>
          <c:showLegendKey val="0"/>
          <c:showVal val="0"/>
          <c:showCatName val="0"/>
          <c:showSerName val="0"/>
          <c:showPercent val="0"/>
          <c:showBubbleSize val="0"/>
        </c:dLbls>
        <c:smooth val="0"/>
        <c:axId val="210620352"/>
        <c:axId val="210620912"/>
      </c:lineChart>
      <c:catAx>
        <c:axId val="21062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620912"/>
        <c:crosses val="autoZero"/>
        <c:auto val="1"/>
        <c:lblAlgn val="ctr"/>
        <c:lblOffset val="100"/>
        <c:noMultiLvlLbl val="0"/>
      </c:catAx>
      <c:valAx>
        <c:axId val="210620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smtClean="0"/>
                  <a:t>%</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620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GB" sz="2000" dirty="0" smtClean="0"/>
              <a:t>UK GDP </a:t>
            </a:r>
            <a:r>
              <a:rPr lang="en-GB" sz="2000" dirty="0"/>
              <a:t>growth, per cent</a:t>
            </a:r>
          </a:p>
        </c:rich>
      </c:tx>
      <c:layout>
        <c:manualLayout>
          <c:xMode val="edge"/>
          <c:yMode val="edge"/>
          <c:x val="1.5655310943274946E-2"/>
          <c:y val="4.1666568163125306E-2"/>
        </c:manualLayout>
      </c:layout>
      <c:overlay val="0"/>
      <c:spPr>
        <a:noFill/>
        <a:ln>
          <a:noFill/>
        </a:ln>
        <a:effectLst/>
      </c:spPr>
    </c:title>
    <c:autoTitleDeleted val="0"/>
    <c:plotArea>
      <c:layout/>
      <c:barChart>
        <c:barDir val="col"/>
        <c:grouping val="stacked"/>
        <c:varyColors val="0"/>
        <c:ser>
          <c:idx val="0"/>
          <c:order val="0"/>
          <c:tx>
            <c:strRef>
              <c:f>gdpqly!$E$5</c:f>
              <c:strCache>
                <c:ptCount val="1"/>
                <c:pt idx="0">
                  <c:v>Q on previous Q (rhs)</c:v>
                </c:pt>
              </c:strCache>
            </c:strRef>
          </c:tx>
          <c:spPr>
            <a:solidFill>
              <a:srgbClr val="00B050"/>
            </a:solidFill>
            <a:ln>
              <a:noFill/>
            </a:ln>
            <a:effectLst/>
          </c:spPr>
          <c:invertIfNegative val="0"/>
          <c:cat>
            <c:strRef>
              <c:f>gdpqly!$A$6:$A$45</c:f>
              <c:strCache>
                <c:ptCount val="40"/>
                <c:pt idx="0">
                  <c:v>2006 Q1</c:v>
                </c:pt>
                <c:pt idx="1">
                  <c:v>2006 Q2</c:v>
                </c:pt>
                <c:pt idx="2">
                  <c:v>2006 Q3</c:v>
                </c:pt>
                <c:pt idx="3">
                  <c:v>2006 Q4</c:v>
                </c:pt>
                <c:pt idx="4">
                  <c:v>2007 Q1</c:v>
                </c:pt>
                <c:pt idx="5">
                  <c:v>2007 Q2</c:v>
                </c:pt>
                <c:pt idx="6">
                  <c:v>2007 Q3</c:v>
                </c:pt>
                <c:pt idx="7">
                  <c:v>2007 Q4</c:v>
                </c:pt>
                <c:pt idx="8">
                  <c:v>2008 Q1</c:v>
                </c:pt>
                <c:pt idx="9">
                  <c:v>2008 Q2</c:v>
                </c:pt>
                <c:pt idx="10">
                  <c:v>2008 Q3</c:v>
                </c:pt>
                <c:pt idx="11">
                  <c:v>2008 Q4</c:v>
                </c:pt>
                <c:pt idx="12">
                  <c:v>2009 Q1</c:v>
                </c:pt>
                <c:pt idx="13">
                  <c:v>2009 Q2</c:v>
                </c:pt>
                <c:pt idx="14">
                  <c:v>2009 Q3</c:v>
                </c:pt>
                <c:pt idx="15">
                  <c:v>2009 Q4</c:v>
                </c:pt>
                <c:pt idx="16">
                  <c:v>2010 Q1</c:v>
                </c:pt>
                <c:pt idx="17">
                  <c:v>2010 Q2</c:v>
                </c:pt>
                <c:pt idx="18">
                  <c:v>2010 Q3</c:v>
                </c:pt>
                <c:pt idx="19">
                  <c:v>2010 Q4</c:v>
                </c:pt>
                <c:pt idx="20">
                  <c:v>2011 Q1</c:v>
                </c:pt>
                <c:pt idx="21">
                  <c:v>2011 Q2</c:v>
                </c:pt>
                <c:pt idx="22">
                  <c:v>2011 Q3</c:v>
                </c:pt>
                <c:pt idx="23">
                  <c:v>2011 Q4</c:v>
                </c:pt>
                <c:pt idx="24">
                  <c:v>2012 Q1</c:v>
                </c:pt>
                <c:pt idx="25">
                  <c:v>2012 Q2</c:v>
                </c:pt>
                <c:pt idx="26">
                  <c:v>2012 Q3</c:v>
                </c:pt>
                <c:pt idx="27">
                  <c:v>2012 Q4</c:v>
                </c:pt>
                <c:pt idx="28">
                  <c:v>2013 Q1</c:v>
                </c:pt>
                <c:pt idx="29">
                  <c:v>2013 Q2</c:v>
                </c:pt>
                <c:pt idx="30">
                  <c:v>2013 Q3</c:v>
                </c:pt>
                <c:pt idx="31">
                  <c:v>2013 Q4</c:v>
                </c:pt>
                <c:pt idx="32">
                  <c:v>2014 Q1</c:v>
                </c:pt>
                <c:pt idx="33">
                  <c:v>2014 Q2</c:v>
                </c:pt>
                <c:pt idx="34">
                  <c:v>2014 Q3</c:v>
                </c:pt>
                <c:pt idx="35">
                  <c:v>2014 Q4</c:v>
                </c:pt>
                <c:pt idx="36">
                  <c:v>2015 Q1</c:v>
                </c:pt>
                <c:pt idx="37">
                  <c:v>2015 Q2</c:v>
                </c:pt>
                <c:pt idx="38">
                  <c:v>2015 Q3</c:v>
                </c:pt>
                <c:pt idx="39">
                  <c:v>2015 Q4</c:v>
                </c:pt>
              </c:strCache>
            </c:strRef>
          </c:cat>
          <c:val>
            <c:numRef>
              <c:f>gdpqly!$E$6:$E$45</c:f>
              <c:numCache>
                <c:formatCode>General</c:formatCode>
                <c:ptCount val="40"/>
                <c:pt idx="0">
                  <c:v>0.36525601419337761</c:v>
                </c:pt>
                <c:pt idx="1">
                  <c:v>0.29049859448126369</c:v>
                </c:pt>
                <c:pt idx="2">
                  <c:v>0.12843521047597051</c:v>
                </c:pt>
                <c:pt idx="3">
                  <c:v>0.57290858821241386</c:v>
                </c:pt>
                <c:pt idx="4">
                  <c:v>0.96597307221541939</c:v>
                </c:pt>
                <c:pt idx="5">
                  <c:v>0.6039578514520656</c:v>
                </c:pt>
                <c:pt idx="6">
                  <c:v>0.76397139806765324</c:v>
                </c:pt>
                <c:pt idx="7">
                  <c:v>0.77109448059945862</c:v>
                </c:pt>
                <c:pt idx="8">
                  <c:v>0.24944758396604527</c:v>
                </c:pt>
                <c:pt idx="9">
                  <c:v>-0.55660515836375168</c:v>
                </c:pt>
                <c:pt idx="10">
                  <c:v>-1.6822567858086614</c:v>
                </c:pt>
                <c:pt idx="11">
                  <c:v>-2.2529754337534627</c:v>
                </c:pt>
                <c:pt idx="12">
                  <c:v>-1.5693861928697572</c:v>
                </c:pt>
                <c:pt idx="13">
                  <c:v>-0.20436618796655637</c:v>
                </c:pt>
                <c:pt idx="14">
                  <c:v>0.15409291979602813</c:v>
                </c:pt>
                <c:pt idx="15">
                  <c:v>0.35328926660370996</c:v>
                </c:pt>
                <c:pt idx="16">
                  <c:v>0.36961016540870162</c:v>
                </c:pt>
                <c:pt idx="17">
                  <c:v>0.80399799000502981</c:v>
                </c:pt>
                <c:pt idx="18">
                  <c:v>0.48832266496700072</c:v>
                </c:pt>
                <c:pt idx="19">
                  <c:v>9.4771290222269045E-2</c:v>
                </c:pt>
                <c:pt idx="20">
                  <c:v>0.74734324530906804</c:v>
                </c:pt>
                <c:pt idx="21">
                  <c:v>0.34091938100984009</c:v>
                </c:pt>
                <c:pt idx="22">
                  <c:v>0.80440201563925484</c:v>
                </c:pt>
                <c:pt idx="23">
                  <c:v>0.15219263861870047</c:v>
                </c:pt>
                <c:pt idx="24">
                  <c:v>0.22081508307140041</c:v>
                </c:pt>
                <c:pt idx="25">
                  <c:v>-0.17741993804766309</c:v>
                </c:pt>
                <c:pt idx="26">
                  <c:v>1.0036247370797753</c:v>
                </c:pt>
                <c:pt idx="27">
                  <c:v>-5.5229465278358703E-2</c:v>
                </c:pt>
                <c:pt idx="28">
                  <c:v>0.65905306872332403</c:v>
                </c:pt>
                <c:pt idx="29">
                  <c:v>0.59484907754426786</c:v>
                </c:pt>
                <c:pt idx="30">
                  <c:v>0.92491530469048655</c:v>
                </c:pt>
                <c:pt idx="31">
                  <c:v>0.63787901132263869</c:v>
                </c:pt>
                <c:pt idx="32">
                  <c:v>0.63685970943566872</c:v>
                </c:pt>
                <c:pt idx="33">
                  <c:v>0.8015531826376332</c:v>
                </c:pt>
                <c:pt idx="34">
                  <c:v>0.65508291143883923</c:v>
                </c:pt>
                <c:pt idx="35">
                  <c:v>0.67291593106826042</c:v>
                </c:pt>
                <c:pt idx="36">
                  <c:v>0.37358096931929197</c:v>
                </c:pt>
                <c:pt idx="37">
                  <c:v>0.54171644987488321</c:v>
                </c:pt>
                <c:pt idx="38">
                  <c:v>0.44978284412535174</c:v>
                </c:pt>
                <c:pt idx="39">
                  <c:v>0.5</c:v>
                </c:pt>
              </c:numCache>
            </c:numRef>
          </c:val>
        </c:ser>
        <c:dLbls>
          <c:showLegendKey val="0"/>
          <c:showVal val="0"/>
          <c:showCatName val="0"/>
          <c:showSerName val="0"/>
          <c:showPercent val="0"/>
          <c:showBubbleSize val="0"/>
        </c:dLbls>
        <c:gapWidth val="92"/>
        <c:overlap val="100"/>
        <c:axId val="166044272"/>
        <c:axId val="166043712"/>
      </c:barChart>
      <c:lineChart>
        <c:grouping val="standard"/>
        <c:varyColors val="0"/>
        <c:ser>
          <c:idx val="1"/>
          <c:order val="1"/>
          <c:tx>
            <c:strRef>
              <c:f>gdpqly!$F$5</c:f>
              <c:strCache>
                <c:ptCount val="1"/>
                <c:pt idx="0">
                  <c:v>Q on year ago </c:v>
                </c:pt>
              </c:strCache>
            </c:strRef>
          </c:tx>
          <c:spPr>
            <a:ln w="28575" cap="rnd">
              <a:solidFill>
                <a:srgbClr val="C00000"/>
              </a:solidFill>
              <a:round/>
            </a:ln>
            <a:effectLst/>
          </c:spPr>
          <c:marker>
            <c:symbol val="none"/>
          </c:marker>
          <c:cat>
            <c:strRef>
              <c:f>gdpqly!$A$6:$A$45</c:f>
              <c:strCache>
                <c:ptCount val="40"/>
                <c:pt idx="0">
                  <c:v>2006 Q1</c:v>
                </c:pt>
                <c:pt idx="1">
                  <c:v>2006 Q2</c:v>
                </c:pt>
                <c:pt idx="2">
                  <c:v>2006 Q3</c:v>
                </c:pt>
                <c:pt idx="3">
                  <c:v>2006 Q4</c:v>
                </c:pt>
                <c:pt idx="4">
                  <c:v>2007 Q1</c:v>
                </c:pt>
                <c:pt idx="5">
                  <c:v>2007 Q2</c:v>
                </c:pt>
                <c:pt idx="6">
                  <c:v>2007 Q3</c:v>
                </c:pt>
                <c:pt idx="7">
                  <c:v>2007 Q4</c:v>
                </c:pt>
                <c:pt idx="8">
                  <c:v>2008 Q1</c:v>
                </c:pt>
                <c:pt idx="9">
                  <c:v>2008 Q2</c:v>
                </c:pt>
                <c:pt idx="10">
                  <c:v>2008 Q3</c:v>
                </c:pt>
                <c:pt idx="11">
                  <c:v>2008 Q4</c:v>
                </c:pt>
                <c:pt idx="12">
                  <c:v>2009 Q1</c:v>
                </c:pt>
                <c:pt idx="13">
                  <c:v>2009 Q2</c:v>
                </c:pt>
                <c:pt idx="14">
                  <c:v>2009 Q3</c:v>
                </c:pt>
                <c:pt idx="15">
                  <c:v>2009 Q4</c:v>
                </c:pt>
                <c:pt idx="16">
                  <c:v>2010 Q1</c:v>
                </c:pt>
                <c:pt idx="17">
                  <c:v>2010 Q2</c:v>
                </c:pt>
                <c:pt idx="18">
                  <c:v>2010 Q3</c:v>
                </c:pt>
                <c:pt idx="19">
                  <c:v>2010 Q4</c:v>
                </c:pt>
                <c:pt idx="20">
                  <c:v>2011 Q1</c:v>
                </c:pt>
                <c:pt idx="21">
                  <c:v>2011 Q2</c:v>
                </c:pt>
                <c:pt idx="22">
                  <c:v>2011 Q3</c:v>
                </c:pt>
                <c:pt idx="23">
                  <c:v>2011 Q4</c:v>
                </c:pt>
                <c:pt idx="24">
                  <c:v>2012 Q1</c:v>
                </c:pt>
                <c:pt idx="25">
                  <c:v>2012 Q2</c:v>
                </c:pt>
                <c:pt idx="26">
                  <c:v>2012 Q3</c:v>
                </c:pt>
                <c:pt idx="27">
                  <c:v>2012 Q4</c:v>
                </c:pt>
                <c:pt idx="28">
                  <c:v>2013 Q1</c:v>
                </c:pt>
                <c:pt idx="29">
                  <c:v>2013 Q2</c:v>
                </c:pt>
                <c:pt idx="30">
                  <c:v>2013 Q3</c:v>
                </c:pt>
                <c:pt idx="31">
                  <c:v>2013 Q4</c:v>
                </c:pt>
                <c:pt idx="32">
                  <c:v>2014 Q1</c:v>
                </c:pt>
                <c:pt idx="33">
                  <c:v>2014 Q2</c:v>
                </c:pt>
                <c:pt idx="34">
                  <c:v>2014 Q3</c:v>
                </c:pt>
                <c:pt idx="35">
                  <c:v>2014 Q4</c:v>
                </c:pt>
                <c:pt idx="36">
                  <c:v>2015 Q1</c:v>
                </c:pt>
                <c:pt idx="37">
                  <c:v>2015 Q2</c:v>
                </c:pt>
                <c:pt idx="38">
                  <c:v>2015 Q3</c:v>
                </c:pt>
                <c:pt idx="39">
                  <c:v>2015 Q4</c:v>
                </c:pt>
              </c:strCache>
            </c:strRef>
          </c:cat>
          <c:val>
            <c:numRef>
              <c:f>gdpqly!$F$6:$F$45</c:f>
              <c:numCache>
                <c:formatCode>General</c:formatCode>
                <c:ptCount val="40"/>
                <c:pt idx="0">
                  <c:v>3.952741861283954</c:v>
                </c:pt>
                <c:pt idx="1">
                  <c:v>3.1440144220378556</c:v>
                </c:pt>
                <c:pt idx="2">
                  <c:v>2.2369275534501583</c:v>
                </c:pt>
                <c:pt idx="3">
                  <c:v>1.3635066562449651</c:v>
                </c:pt>
                <c:pt idx="4">
                  <c:v>1.9701985526989176</c:v>
                </c:pt>
                <c:pt idx="5">
                  <c:v>2.2889077337224961</c:v>
                </c:pt>
                <c:pt idx="6">
                  <c:v>2.9381568937373999</c:v>
                </c:pt>
                <c:pt idx="7">
                  <c:v>3.1410036719706227</c:v>
                </c:pt>
                <c:pt idx="8">
                  <c:v>2.4090426383090175</c:v>
                </c:pt>
                <c:pt idx="9">
                  <c:v>1.227656246610934</c:v>
                </c:pt>
                <c:pt idx="10">
                  <c:v>-1.2298287280528655</c:v>
                </c:pt>
                <c:pt idx="11">
                  <c:v>-4.1938523393721283</c:v>
                </c:pt>
                <c:pt idx="12">
                  <c:v>-5.9320709689333313</c:v>
                </c:pt>
                <c:pt idx="13">
                  <c:v>-5.5988724641752583</c:v>
                </c:pt>
                <c:pt idx="14">
                  <c:v>-3.8356761468889573</c:v>
                </c:pt>
                <c:pt idx="15">
                  <c:v>-1.2716115750592678</c:v>
                </c:pt>
                <c:pt idx="16">
                  <c:v>0.67325068080116068</c:v>
                </c:pt>
                <c:pt idx="17">
                  <c:v>1.6904825554709362</c:v>
                </c:pt>
                <c:pt idx="18">
                  <c:v>2.0298394711992387</c:v>
                </c:pt>
                <c:pt idx="19">
                  <c:v>1.7670025694555989</c:v>
                </c:pt>
                <c:pt idx="20">
                  <c:v>2.1499946250134343</c:v>
                </c:pt>
                <c:pt idx="21">
                  <c:v>1.6807327072023241</c:v>
                </c:pt>
                <c:pt idx="22">
                  <c:v>2.000562704535696</c:v>
                </c:pt>
                <c:pt idx="23">
                  <c:v>2.0590773479300708</c:v>
                </c:pt>
                <c:pt idx="24">
                  <c:v>1.5256937697166677</c:v>
                </c:pt>
                <c:pt idx="25">
                  <c:v>1.0012341644024048</c:v>
                </c:pt>
                <c:pt idx="26">
                  <c:v>1.2008458910407143</c:v>
                </c:pt>
                <c:pt idx="27">
                  <c:v>0.99125195387526333</c:v>
                </c:pt>
                <c:pt idx="28">
                  <c:v>1.4328588474935771</c:v>
                </c:pt>
                <c:pt idx="29">
                  <c:v>2.2175856498083846</c:v>
                </c:pt>
                <c:pt idx="30">
                  <c:v>2.1379302100393289</c:v>
                </c:pt>
                <c:pt idx="31">
                  <c:v>2.8462480623122133</c:v>
                </c:pt>
                <c:pt idx="32">
                  <c:v>2.8235724691583926</c:v>
                </c:pt>
                <c:pt idx="33">
                  <c:v>3.0348561951606712</c:v>
                </c:pt>
                <c:pt idx="34">
                  <c:v>2.7593826735674583</c:v>
                </c:pt>
                <c:pt idx="35">
                  <c:v>2.7951581914858963</c:v>
                </c:pt>
                <c:pt idx="36">
                  <c:v>2.5262330698469952</c:v>
                </c:pt>
                <c:pt idx="37">
                  <c:v>2.2619506200014712</c:v>
                </c:pt>
                <c:pt idx="38">
                  <c:v>2.053373122088459</c:v>
                </c:pt>
                <c:pt idx="39">
                  <c:v>1.9</c:v>
                </c:pt>
              </c:numCache>
            </c:numRef>
          </c:val>
          <c:smooth val="0"/>
        </c:ser>
        <c:dLbls>
          <c:showLegendKey val="0"/>
          <c:showVal val="0"/>
          <c:showCatName val="0"/>
          <c:showSerName val="0"/>
          <c:showPercent val="0"/>
          <c:showBubbleSize val="0"/>
        </c:dLbls>
        <c:marker val="1"/>
        <c:smooth val="0"/>
        <c:axId val="166042592"/>
        <c:axId val="166043152"/>
      </c:lineChart>
      <c:catAx>
        <c:axId val="166042592"/>
        <c:scaling>
          <c:orientation val="minMax"/>
        </c:scaling>
        <c:delete val="0"/>
        <c:axPos val="b"/>
        <c:numFmt formatCode="General" sourceLinked="1"/>
        <c:majorTickMark val="none"/>
        <c:minorTickMark val="none"/>
        <c:tickLblPos val="nextTo"/>
        <c:spPr>
          <a:noFill/>
          <a:ln w="19050"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6043152"/>
        <c:crosses val="autoZero"/>
        <c:auto val="1"/>
        <c:lblAlgn val="ctr"/>
        <c:lblOffset val="100"/>
        <c:noMultiLvlLbl val="0"/>
      </c:catAx>
      <c:valAx>
        <c:axId val="166043152"/>
        <c:scaling>
          <c:orientation val="minMax"/>
          <c:max val="4"/>
          <c:min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w="19050">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6042592"/>
        <c:crosses val="autoZero"/>
        <c:crossBetween val="between"/>
      </c:valAx>
      <c:valAx>
        <c:axId val="166043712"/>
        <c:scaling>
          <c:orientation val="minMax"/>
        </c:scaling>
        <c:delete val="0"/>
        <c:axPos val="r"/>
        <c:numFmt formatCode="General" sourceLinked="1"/>
        <c:majorTickMark val="in"/>
        <c:minorTickMark val="none"/>
        <c:tickLblPos val="nextTo"/>
        <c:spPr>
          <a:noFill/>
          <a:ln w="19050">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6044272"/>
        <c:crosses val="max"/>
        <c:crossBetween val="between"/>
      </c:valAx>
      <c:catAx>
        <c:axId val="166044272"/>
        <c:scaling>
          <c:orientation val="minMax"/>
        </c:scaling>
        <c:delete val="1"/>
        <c:axPos val="b"/>
        <c:numFmt formatCode="General" sourceLinked="1"/>
        <c:majorTickMark val="out"/>
        <c:minorTickMark val="none"/>
        <c:tickLblPos val="nextTo"/>
        <c:crossAx val="16604371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a:t>house </a:t>
            </a:r>
            <a:r>
              <a:rPr lang="en-US" sz="1200" dirty="0" smtClean="0"/>
              <a:t>prices, </a:t>
            </a:r>
            <a:r>
              <a:rPr lang="en-US" sz="1200" dirty="0"/>
              <a:t>growth Q on </a:t>
            </a:r>
            <a:r>
              <a:rPr lang="en-US" sz="1200" dirty="0" err="1"/>
              <a:t>yr</a:t>
            </a:r>
            <a:r>
              <a:rPr lang="en-US" sz="1200" dirty="0"/>
              <a:t> ago</a:t>
            </a:r>
          </a:p>
        </c:rich>
      </c:tx>
      <c:layout>
        <c:manualLayout>
          <c:xMode val="edge"/>
          <c:yMode val="edge"/>
          <c:x val="2.4451224846894153E-2"/>
          <c:y val="2.7777777777777776E-2"/>
        </c:manualLayout>
      </c:layout>
      <c:overlay val="0"/>
      <c:spPr>
        <a:noFill/>
        <a:ln>
          <a:noFill/>
        </a:ln>
        <a:effectLst/>
      </c:spPr>
    </c:title>
    <c:autoTitleDeleted val="0"/>
    <c:plotArea>
      <c:layout/>
      <c:lineChart>
        <c:grouping val="standard"/>
        <c:varyColors val="0"/>
        <c:ser>
          <c:idx val="0"/>
          <c:order val="0"/>
          <c:tx>
            <c:strRef>
              <c:f>Sheet8!$D$49</c:f>
              <c:strCache>
                <c:ptCount val="1"/>
                <c:pt idx="0">
                  <c:v>inflation</c:v>
                </c:pt>
              </c:strCache>
            </c:strRef>
          </c:tx>
          <c:spPr>
            <a:ln w="28575" cap="rnd">
              <a:solidFill>
                <a:srgbClr val="C00000"/>
              </a:solidFill>
              <a:round/>
            </a:ln>
            <a:effectLst/>
          </c:spPr>
          <c:marker>
            <c:symbol val="none"/>
          </c:marker>
          <c:cat>
            <c:numRef>
              <c:f>Sheet8!$A$50:$A$197</c:f>
              <c:numCache>
                <c:formatCode>General</c:formatCode>
                <c:ptCount val="148"/>
                <c:pt idx="0">
                  <c:v>1979</c:v>
                </c:pt>
                <c:pt idx="4">
                  <c:v>1980</c:v>
                </c:pt>
                <c:pt idx="8">
                  <c:v>1981</c:v>
                </c:pt>
                <c:pt idx="12">
                  <c:v>1982</c:v>
                </c:pt>
                <c:pt idx="16">
                  <c:v>1983</c:v>
                </c:pt>
                <c:pt idx="20">
                  <c:v>1984</c:v>
                </c:pt>
                <c:pt idx="24">
                  <c:v>1985</c:v>
                </c:pt>
                <c:pt idx="28">
                  <c:v>1986</c:v>
                </c:pt>
                <c:pt idx="32">
                  <c:v>1987</c:v>
                </c:pt>
                <c:pt idx="36">
                  <c:v>1988</c:v>
                </c:pt>
                <c:pt idx="40">
                  <c:v>1989</c:v>
                </c:pt>
                <c:pt idx="44">
                  <c:v>1990</c:v>
                </c:pt>
                <c:pt idx="48">
                  <c:v>1991</c:v>
                </c:pt>
                <c:pt idx="52">
                  <c:v>1992</c:v>
                </c:pt>
                <c:pt idx="56">
                  <c:v>1993</c:v>
                </c:pt>
                <c:pt idx="60">
                  <c:v>1994</c:v>
                </c:pt>
                <c:pt idx="64">
                  <c:v>1995</c:v>
                </c:pt>
                <c:pt idx="68">
                  <c:v>1996</c:v>
                </c:pt>
                <c:pt idx="72">
                  <c:v>1997</c:v>
                </c:pt>
                <c:pt idx="76">
                  <c:v>1998</c:v>
                </c:pt>
                <c:pt idx="80">
                  <c:v>1999</c:v>
                </c:pt>
                <c:pt idx="84">
                  <c:v>2000</c:v>
                </c:pt>
                <c:pt idx="88">
                  <c:v>2001</c:v>
                </c:pt>
                <c:pt idx="92">
                  <c:v>2002</c:v>
                </c:pt>
                <c:pt idx="96">
                  <c:v>2003</c:v>
                </c:pt>
                <c:pt idx="100">
                  <c:v>2004</c:v>
                </c:pt>
                <c:pt idx="104">
                  <c:v>2005</c:v>
                </c:pt>
                <c:pt idx="108">
                  <c:v>2006</c:v>
                </c:pt>
                <c:pt idx="112">
                  <c:v>2007</c:v>
                </c:pt>
                <c:pt idx="116">
                  <c:v>2008</c:v>
                </c:pt>
                <c:pt idx="120">
                  <c:v>2009</c:v>
                </c:pt>
                <c:pt idx="124">
                  <c:v>2010</c:v>
                </c:pt>
                <c:pt idx="128">
                  <c:v>2011</c:v>
                </c:pt>
                <c:pt idx="132">
                  <c:v>2012</c:v>
                </c:pt>
                <c:pt idx="136">
                  <c:v>2013</c:v>
                </c:pt>
                <c:pt idx="140">
                  <c:v>2014</c:v>
                </c:pt>
                <c:pt idx="144">
                  <c:v>2015</c:v>
                </c:pt>
              </c:numCache>
            </c:numRef>
          </c:cat>
          <c:val>
            <c:numRef>
              <c:f>Sheet8!$D$50:$D$197</c:f>
              <c:numCache>
                <c:formatCode>0.0</c:formatCode>
                <c:ptCount val="148"/>
                <c:pt idx="0">
                  <c:v>26.369863013698648</c:v>
                </c:pt>
                <c:pt idx="1">
                  <c:v>29.901960784313715</c:v>
                </c:pt>
                <c:pt idx="2">
                  <c:v>30.68702290076336</c:v>
                </c:pt>
                <c:pt idx="3">
                  <c:v>30.242510699001425</c:v>
                </c:pt>
                <c:pt idx="4">
                  <c:v>28.59078590785904</c:v>
                </c:pt>
                <c:pt idx="5">
                  <c:v>24.15094339622641</c:v>
                </c:pt>
                <c:pt idx="6">
                  <c:v>19.976635514018675</c:v>
                </c:pt>
                <c:pt idx="7">
                  <c:v>12.705366922234401</c:v>
                </c:pt>
                <c:pt idx="8">
                  <c:v>8.6406743940990705</c:v>
                </c:pt>
                <c:pt idx="9">
                  <c:v>7.2948328267477232</c:v>
                </c:pt>
                <c:pt idx="10">
                  <c:v>4.7711781888997118</c:v>
                </c:pt>
                <c:pt idx="11">
                  <c:v>2.5267249757045551</c:v>
                </c:pt>
                <c:pt idx="12">
                  <c:v>-0.1939864209505259</c:v>
                </c:pt>
                <c:pt idx="13">
                  <c:v>1.4164305949008449</c:v>
                </c:pt>
                <c:pt idx="14">
                  <c:v>2.3234200743494506</c:v>
                </c:pt>
                <c:pt idx="15">
                  <c:v>5.8767772511848397</c:v>
                </c:pt>
                <c:pt idx="16">
                  <c:v>11.758989310009706</c:v>
                </c:pt>
                <c:pt idx="17">
                  <c:v>10.800744878957177</c:v>
                </c:pt>
                <c:pt idx="18">
                  <c:v>12.624886466848309</c:v>
                </c:pt>
                <c:pt idx="19">
                  <c:v>11.906893464637433</c:v>
                </c:pt>
                <c:pt idx="20">
                  <c:v>9.5652173913043459</c:v>
                </c:pt>
                <c:pt idx="21">
                  <c:v>9.2436974789915922</c:v>
                </c:pt>
                <c:pt idx="22">
                  <c:v>8.8709677419354804</c:v>
                </c:pt>
                <c:pt idx="23">
                  <c:v>9.5999999999999801</c:v>
                </c:pt>
                <c:pt idx="24">
                  <c:v>8.7301587301587276</c:v>
                </c:pt>
                <c:pt idx="25">
                  <c:v>9.2307692307692264</c:v>
                </c:pt>
                <c:pt idx="26">
                  <c:v>7.4074074074073941</c:v>
                </c:pt>
                <c:pt idx="27">
                  <c:v>9.4890510948905167</c:v>
                </c:pt>
                <c:pt idx="28">
                  <c:v>11.678832116788307</c:v>
                </c:pt>
                <c:pt idx="29">
                  <c:v>12.676056338028149</c:v>
                </c:pt>
                <c:pt idx="30">
                  <c:v>15.172413793103445</c:v>
                </c:pt>
                <c:pt idx="31">
                  <c:v>14.666666666666639</c:v>
                </c:pt>
                <c:pt idx="32">
                  <c:v>15.686274509803905</c:v>
                </c:pt>
                <c:pt idx="33">
                  <c:v>15.625</c:v>
                </c:pt>
                <c:pt idx="34">
                  <c:v>16.16766467065867</c:v>
                </c:pt>
                <c:pt idx="35">
                  <c:v>19.470520022590769</c:v>
                </c:pt>
                <c:pt idx="36">
                  <c:v>20.966792585791026</c:v>
                </c:pt>
                <c:pt idx="37">
                  <c:v>22.72654893721139</c:v>
                </c:pt>
                <c:pt idx="38">
                  <c:v>32.588074776711295</c:v>
                </c:pt>
                <c:pt idx="39">
                  <c:v>32.867132867132888</c:v>
                </c:pt>
                <c:pt idx="40">
                  <c:v>30.201342281879207</c:v>
                </c:pt>
                <c:pt idx="41">
                  <c:v>27.215189873417721</c:v>
                </c:pt>
                <c:pt idx="42">
                  <c:v>16.201117318435781</c:v>
                </c:pt>
                <c:pt idx="43">
                  <c:v>7.3684210526316063</c:v>
                </c:pt>
                <c:pt idx="44">
                  <c:v>2.8872146447256299</c:v>
                </c:pt>
                <c:pt idx="45">
                  <c:v>-1.5887660401878747</c:v>
                </c:pt>
                <c:pt idx="46">
                  <c:v>-3.1750901142725509</c:v>
                </c:pt>
                <c:pt idx="47">
                  <c:v>-2.7427521357496145</c:v>
                </c:pt>
                <c:pt idx="48">
                  <c:v>-1.9980019980019987</c:v>
                </c:pt>
                <c:pt idx="49">
                  <c:v>-1.5120967741935645</c:v>
                </c:pt>
                <c:pt idx="50">
                  <c:v>-1.386138613861412</c:v>
                </c:pt>
                <c:pt idx="51">
                  <c:v>-0.80402010050252759</c:v>
                </c:pt>
                <c:pt idx="52">
                  <c:v>-1.0193679918450627</c:v>
                </c:pt>
                <c:pt idx="53">
                  <c:v>-2.9682702149436984</c:v>
                </c:pt>
                <c:pt idx="54">
                  <c:v>-4.5385080143583245</c:v>
                </c:pt>
                <c:pt idx="55">
                  <c:v>-7.3513193641229861</c:v>
                </c:pt>
                <c:pt idx="56">
                  <c:v>-5.3446709744842451</c:v>
                </c:pt>
                <c:pt idx="57">
                  <c:v>-2.2615535889872236</c:v>
                </c:pt>
                <c:pt idx="58">
                  <c:v>-0.49019607843136154</c:v>
                </c:pt>
                <c:pt idx="59">
                  <c:v>1.5290519877675766</c:v>
                </c:pt>
                <c:pt idx="60">
                  <c:v>2.1298174442190834</c:v>
                </c:pt>
                <c:pt idx="61">
                  <c:v>2.7162977867203084</c:v>
                </c:pt>
                <c:pt idx="62">
                  <c:v>2.266009852216742</c:v>
                </c:pt>
                <c:pt idx="63">
                  <c:v>3.514056224899599</c:v>
                </c:pt>
                <c:pt idx="64">
                  <c:v>1.4895729890764575</c:v>
                </c:pt>
                <c:pt idx="65">
                  <c:v>1.1753183153770888</c:v>
                </c:pt>
                <c:pt idx="66">
                  <c:v>0.38535645472062319</c:v>
                </c:pt>
                <c:pt idx="67">
                  <c:v>-0.2909796314257988</c:v>
                </c:pt>
                <c:pt idx="68">
                  <c:v>2.0547945205479481</c:v>
                </c:pt>
                <c:pt idx="69">
                  <c:v>1.0648596321394117</c:v>
                </c:pt>
                <c:pt idx="70">
                  <c:v>4.1266794625719649</c:v>
                </c:pt>
                <c:pt idx="71">
                  <c:v>7.3929961089494274</c:v>
                </c:pt>
                <c:pt idx="72">
                  <c:v>7.286673058485138</c:v>
                </c:pt>
                <c:pt idx="73">
                  <c:v>9.386973180076625</c:v>
                </c:pt>
                <c:pt idx="74">
                  <c:v>10.599078341013831</c:v>
                </c:pt>
                <c:pt idx="75">
                  <c:v>7.8804347826086811</c:v>
                </c:pt>
                <c:pt idx="76">
                  <c:v>9.1152815013404851</c:v>
                </c:pt>
                <c:pt idx="77">
                  <c:v>12.609457092819612</c:v>
                </c:pt>
                <c:pt idx="78">
                  <c:v>11.833333333333327</c:v>
                </c:pt>
                <c:pt idx="79">
                  <c:v>12.174643157010919</c:v>
                </c:pt>
                <c:pt idx="80">
                  <c:v>10.07371007371008</c:v>
                </c:pt>
                <c:pt idx="81">
                  <c:v>8.9424572317262765</c:v>
                </c:pt>
                <c:pt idx="82">
                  <c:v>10.506706408345771</c:v>
                </c:pt>
                <c:pt idx="83">
                  <c:v>13.847305389221553</c:v>
                </c:pt>
                <c:pt idx="84">
                  <c:v>16.071428571428569</c:v>
                </c:pt>
                <c:pt idx="85">
                  <c:v>17.416131334760884</c:v>
                </c:pt>
                <c:pt idx="86">
                  <c:v>13.014160485502346</c:v>
                </c:pt>
                <c:pt idx="87">
                  <c:v>13.477975016436558</c:v>
                </c:pt>
                <c:pt idx="88">
                  <c:v>10.064102564102544</c:v>
                </c:pt>
                <c:pt idx="89">
                  <c:v>8.1458966565349584</c:v>
                </c:pt>
                <c:pt idx="90">
                  <c:v>9.9642004773269708</c:v>
                </c:pt>
                <c:pt idx="91">
                  <c:v>4.6349942062572449</c:v>
                </c:pt>
                <c:pt idx="92">
                  <c:v>8.6196854979615711</c:v>
                </c:pt>
                <c:pt idx="93">
                  <c:v>13.430578976953351</c:v>
                </c:pt>
                <c:pt idx="94">
                  <c:v>16.878730330982091</c:v>
                </c:pt>
                <c:pt idx="95">
                  <c:v>25.262735326688812</c:v>
                </c:pt>
                <c:pt idx="96">
                  <c:v>23.4</c:v>
                </c:pt>
                <c:pt idx="97">
                  <c:v>17.7</c:v>
                </c:pt>
                <c:pt idx="98">
                  <c:v>13.205938776081831</c:v>
                </c:pt>
                <c:pt idx="99">
                  <c:v>10</c:v>
                </c:pt>
                <c:pt idx="100" formatCode="General">
                  <c:v>9.1</c:v>
                </c:pt>
                <c:pt idx="101">
                  <c:v>12</c:v>
                </c:pt>
                <c:pt idx="102">
                  <c:v>13.9</c:v>
                </c:pt>
                <c:pt idx="103">
                  <c:v>12.3</c:v>
                </c:pt>
                <c:pt idx="104">
                  <c:v>11</c:v>
                </c:pt>
                <c:pt idx="105">
                  <c:v>6</c:v>
                </c:pt>
                <c:pt idx="106">
                  <c:v>3.3</c:v>
                </c:pt>
                <c:pt idx="107">
                  <c:v>2.2000000000000002</c:v>
                </c:pt>
                <c:pt idx="108">
                  <c:v>3.6</c:v>
                </c:pt>
                <c:pt idx="109">
                  <c:v>5.3</c:v>
                </c:pt>
                <c:pt idx="110">
                  <c:v>7.1</c:v>
                </c:pt>
                <c:pt idx="111">
                  <c:v>9.1</c:v>
                </c:pt>
                <c:pt idx="112">
                  <c:v>11.2</c:v>
                </c:pt>
                <c:pt idx="113">
                  <c:v>11.3</c:v>
                </c:pt>
                <c:pt idx="114">
                  <c:v>11.467412306071187</c:v>
                </c:pt>
                <c:pt idx="115">
                  <c:v>9.8346643383842096</c:v>
                </c:pt>
                <c:pt idx="116">
                  <c:v>6.4975899860299213</c:v>
                </c:pt>
                <c:pt idx="117">
                  <c:v>2.7147354739196374</c:v>
                </c:pt>
                <c:pt idx="118">
                  <c:v>-3.6811715702319585</c:v>
                </c:pt>
                <c:pt idx="119">
                  <c:v>-8.7117042775789972</c:v>
                </c:pt>
                <c:pt idx="120">
                  <c:v>-12.454655397827439</c:v>
                </c:pt>
                <c:pt idx="121">
                  <c:v>-12.299515901879902</c:v>
                </c:pt>
                <c:pt idx="122">
                  <c:v>-6.0722684047374997</c:v>
                </c:pt>
                <c:pt idx="123">
                  <c:v>0.3755041085750131</c:v>
                </c:pt>
                <c:pt idx="124">
                  <c:v>7.7246009443327894</c:v>
                </c:pt>
                <c:pt idx="125">
                  <c:v>10.127963332523725</c:v>
                </c:pt>
                <c:pt idx="126">
                  <c:v>7.4625509687877658</c:v>
                </c:pt>
                <c:pt idx="127">
                  <c:v>3.8631665804175896</c:v>
                </c:pt>
                <c:pt idx="128">
                  <c:v>5.5630862054775132E-2</c:v>
                </c:pt>
                <c:pt idx="129">
                  <c:v>-1.8215571129429708</c:v>
                </c:pt>
                <c:pt idx="130">
                  <c:v>-1.5723793304265448</c:v>
                </c:pt>
                <c:pt idx="131">
                  <c:v>-0.45636716914240533</c:v>
                </c:pt>
                <c:pt idx="132">
                  <c:v>0.41748049051341568</c:v>
                </c:pt>
                <c:pt idx="133">
                  <c:v>1.9979270946073917</c:v>
                </c:pt>
                <c:pt idx="134">
                  <c:v>1.8594591221550061</c:v>
                </c:pt>
                <c:pt idx="135">
                  <c:v>2.2897391559359535</c:v>
                </c:pt>
                <c:pt idx="136">
                  <c:v>2.2190869974284486</c:v>
                </c:pt>
                <c:pt idx="137">
                  <c:v>2.8769600064279399</c:v>
                </c:pt>
                <c:pt idx="138">
                  <c:v>3.6018394832684266</c:v>
                </c:pt>
                <c:pt idx="139">
                  <c:v>5.451256477266905</c:v>
                </c:pt>
                <c:pt idx="140">
                  <c:v>7.9636914986461163</c:v>
                </c:pt>
                <c:pt idx="141">
                  <c:v>10.169463390742344</c:v>
                </c:pt>
                <c:pt idx="142">
                  <c:v>11.746535389026809</c:v>
                </c:pt>
                <c:pt idx="143">
                  <c:v>10.030665638582223</c:v>
                </c:pt>
                <c:pt idx="144">
                  <c:v>8.4635232222201982</c:v>
                </c:pt>
                <c:pt idx="145">
                  <c:v>5.6480669734511268</c:v>
                </c:pt>
                <c:pt idx="146">
                  <c:v>5.6000414973997907</c:v>
                </c:pt>
                <c:pt idx="147">
                  <c:v>7.0879924388233091</c:v>
                </c:pt>
              </c:numCache>
            </c:numRef>
          </c:val>
          <c:smooth val="0"/>
        </c:ser>
        <c:dLbls>
          <c:showLegendKey val="0"/>
          <c:showVal val="0"/>
          <c:showCatName val="0"/>
          <c:showSerName val="0"/>
          <c:showPercent val="0"/>
          <c:showBubbleSize val="0"/>
        </c:dLbls>
        <c:smooth val="0"/>
        <c:axId val="166724336"/>
        <c:axId val="166724896"/>
      </c:lineChart>
      <c:catAx>
        <c:axId val="166724336"/>
        <c:scaling>
          <c:orientation val="minMax"/>
        </c:scaling>
        <c:delete val="0"/>
        <c:axPos val="b"/>
        <c:numFmt formatCode="General" sourceLinked="1"/>
        <c:majorTickMark val="in"/>
        <c:minorTickMark val="none"/>
        <c:tickLblPos val="nextTo"/>
        <c:spPr>
          <a:noFill/>
          <a:ln w="19050" cap="flat" cmpd="sng" algn="ctr">
            <a:solidFill>
              <a:schemeClr val="bg1">
                <a:lumMod val="50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724896"/>
        <c:crosses val="autoZero"/>
        <c:auto val="1"/>
        <c:lblAlgn val="ctr"/>
        <c:lblOffset val="100"/>
        <c:tickLblSkip val="8"/>
        <c:tickMarkSkip val="2"/>
        <c:noMultiLvlLbl val="0"/>
      </c:catAx>
      <c:valAx>
        <c:axId val="166724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in"/>
        <c:minorTickMark val="none"/>
        <c:tickLblPos val="nextTo"/>
        <c:spPr>
          <a:noFill/>
          <a:ln w="19050">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724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FTSE 100, Jan </a:t>
            </a:r>
            <a:r>
              <a:rPr lang="en-GB" dirty="0" smtClean="0"/>
              <a:t>1984=1000</a:t>
            </a:r>
            <a:endParaRPr lang="en-GB" dirty="0"/>
          </a:p>
        </c:rich>
      </c:tx>
      <c:layout>
        <c:manualLayout>
          <c:xMode val="edge"/>
          <c:yMode val="edge"/>
          <c:x val="2.3546330655692692E-2"/>
          <c:y val="1.8973697276402947E-2"/>
        </c:manualLayout>
      </c:layout>
      <c:overlay val="0"/>
    </c:title>
    <c:autoTitleDeleted val="0"/>
    <c:plotArea>
      <c:layout/>
      <c:lineChart>
        <c:grouping val="standard"/>
        <c:varyColors val="0"/>
        <c:ser>
          <c:idx val="0"/>
          <c:order val="0"/>
          <c:tx>
            <c:strRef>
              <c:f>table!$C$1</c:f>
              <c:strCache>
                <c:ptCount val="1"/>
                <c:pt idx="0">
                  <c:v>Close</c:v>
                </c:pt>
              </c:strCache>
            </c:strRef>
          </c:tx>
          <c:spPr>
            <a:ln>
              <a:solidFill>
                <a:schemeClr val="accent2">
                  <a:lumMod val="75000"/>
                </a:schemeClr>
              </a:solidFill>
            </a:ln>
          </c:spPr>
          <c:marker>
            <c:symbol val="none"/>
          </c:marker>
          <c:cat>
            <c:numRef>
              <c:f>table!$B$2:$B$387</c:f>
              <c:numCache>
                <c:formatCode>mmm\-yy</c:formatCode>
                <c:ptCount val="386"/>
                <c:pt idx="0">
                  <c:v>30682</c:v>
                </c:pt>
                <c:pt idx="1">
                  <c:v>30713</c:v>
                </c:pt>
                <c:pt idx="2">
                  <c:v>30742</c:v>
                </c:pt>
                <c:pt idx="3">
                  <c:v>30773</c:v>
                </c:pt>
                <c:pt idx="4">
                  <c:v>30803</c:v>
                </c:pt>
                <c:pt idx="5">
                  <c:v>30834</c:v>
                </c:pt>
                <c:pt idx="6">
                  <c:v>30864</c:v>
                </c:pt>
                <c:pt idx="7">
                  <c:v>30895</c:v>
                </c:pt>
                <c:pt idx="8">
                  <c:v>30926</c:v>
                </c:pt>
                <c:pt idx="9">
                  <c:v>30956</c:v>
                </c:pt>
                <c:pt idx="10">
                  <c:v>30987</c:v>
                </c:pt>
                <c:pt idx="11">
                  <c:v>31017</c:v>
                </c:pt>
                <c:pt idx="12">
                  <c:v>31048</c:v>
                </c:pt>
                <c:pt idx="13">
                  <c:v>31079</c:v>
                </c:pt>
                <c:pt idx="14">
                  <c:v>31107</c:v>
                </c:pt>
                <c:pt idx="15">
                  <c:v>31138</c:v>
                </c:pt>
                <c:pt idx="16">
                  <c:v>31168</c:v>
                </c:pt>
                <c:pt idx="17">
                  <c:v>31199</c:v>
                </c:pt>
                <c:pt idx="18">
                  <c:v>31229</c:v>
                </c:pt>
                <c:pt idx="19">
                  <c:v>31260</c:v>
                </c:pt>
                <c:pt idx="20">
                  <c:v>31291</c:v>
                </c:pt>
                <c:pt idx="21">
                  <c:v>31321</c:v>
                </c:pt>
                <c:pt idx="22">
                  <c:v>31352</c:v>
                </c:pt>
                <c:pt idx="23">
                  <c:v>31382</c:v>
                </c:pt>
                <c:pt idx="24">
                  <c:v>31413</c:v>
                </c:pt>
                <c:pt idx="25">
                  <c:v>31444</c:v>
                </c:pt>
                <c:pt idx="26">
                  <c:v>31472</c:v>
                </c:pt>
                <c:pt idx="27">
                  <c:v>31503</c:v>
                </c:pt>
                <c:pt idx="28">
                  <c:v>31533</c:v>
                </c:pt>
                <c:pt idx="29">
                  <c:v>31564</c:v>
                </c:pt>
                <c:pt idx="30">
                  <c:v>31594</c:v>
                </c:pt>
                <c:pt idx="31">
                  <c:v>31625</c:v>
                </c:pt>
                <c:pt idx="32">
                  <c:v>31656</c:v>
                </c:pt>
                <c:pt idx="33">
                  <c:v>31686</c:v>
                </c:pt>
                <c:pt idx="34">
                  <c:v>31717</c:v>
                </c:pt>
                <c:pt idx="35">
                  <c:v>31747</c:v>
                </c:pt>
                <c:pt idx="36">
                  <c:v>31778</c:v>
                </c:pt>
                <c:pt idx="37">
                  <c:v>31809</c:v>
                </c:pt>
                <c:pt idx="38">
                  <c:v>31837</c:v>
                </c:pt>
                <c:pt idx="39">
                  <c:v>31868</c:v>
                </c:pt>
                <c:pt idx="40">
                  <c:v>31898</c:v>
                </c:pt>
                <c:pt idx="41">
                  <c:v>31929</c:v>
                </c:pt>
                <c:pt idx="42">
                  <c:v>31959</c:v>
                </c:pt>
                <c:pt idx="43">
                  <c:v>31990</c:v>
                </c:pt>
                <c:pt idx="44">
                  <c:v>32021</c:v>
                </c:pt>
                <c:pt idx="45">
                  <c:v>32051</c:v>
                </c:pt>
                <c:pt idx="46">
                  <c:v>32082</c:v>
                </c:pt>
                <c:pt idx="47">
                  <c:v>32112</c:v>
                </c:pt>
                <c:pt idx="48">
                  <c:v>32143</c:v>
                </c:pt>
                <c:pt idx="49">
                  <c:v>32174</c:v>
                </c:pt>
                <c:pt idx="50">
                  <c:v>32203</c:v>
                </c:pt>
                <c:pt idx="51">
                  <c:v>32234</c:v>
                </c:pt>
                <c:pt idx="52">
                  <c:v>32264</c:v>
                </c:pt>
                <c:pt idx="53">
                  <c:v>32295</c:v>
                </c:pt>
                <c:pt idx="54">
                  <c:v>32325</c:v>
                </c:pt>
                <c:pt idx="55">
                  <c:v>32356</c:v>
                </c:pt>
                <c:pt idx="56">
                  <c:v>32387</c:v>
                </c:pt>
                <c:pt idx="57">
                  <c:v>32417</c:v>
                </c:pt>
                <c:pt idx="58">
                  <c:v>32448</c:v>
                </c:pt>
                <c:pt idx="59">
                  <c:v>32478</c:v>
                </c:pt>
                <c:pt idx="60">
                  <c:v>32509</c:v>
                </c:pt>
                <c:pt idx="61">
                  <c:v>32540</c:v>
                </c:pt>
                <c:pt idx="62">
                  <c:v>32568</c:v>
                </c:pt>
                <c:pt idx="63">
                  <c:v>32599</c:v>
                </c:pt>
                <c:pt idx="64">
                  <c:v>32629</c:v>
                </c:pt>
                <c:pt idx="65">
                  <c:v>32660</c:v>
                </c:pt>
                <c:pt idx="66">
                  <c:v>32690</c:v>
                </c:pt>
                <c:pt idx="67">
                  <c:v>32721</c:v>
                </c:pt>
                <c:pt idx="68">
                  <c:v>32752</c:v>
                </c:pt>
                <c:pt idx="69">
                  <c:v>32782</c:v>
                </c:pt>
                <c:pt idx="70">
                  <c:v>32813</c:v>
                </c:pt>
                <c:pt idx="71">
                  <c:v>32843</c:v>
                </c:pt>
                <c:pt idx="72">
                  <c:v>32874</c:v>
                </c:pt>
                <c:pt idx="73">
                  <c:v>32905</c:v>
                </c:pt>
                <c:pt idx="74">
                  <c:v>32933</c:v>
                </c:pt>
                <c:pt idx="75">
                  <c:v>32964</c:v>
                </c:pt>
                <c:pt idx="76">
                  <c:v>32994</c:v>
                </c:pt>
                <c:pt idx="77">
                  <c:v>33025</c:v>
                </c:pt>
                <c:pt idx="78">
                  <c:v>33055</c:v>
                </c:pt>
                <c:pt idx="79">
                  <c:v>33086</c:v>
                </c:pt>
                <c:pt idx="80">
                  <c:v>33117</c:v>
                </c:pt>
                <c:pt idx="81">
                  <c:v>33147</c:v>
                </c:pt>
                <c:pt idx="82">
                  <c:v>33178</c:v>
                </c:pt>
                <c:pt idx="83">
                  <c:v>33208</c:v>
                </c:pt>
                <c:pt idx="84">
                  <c:v>33239</c:v>
                </c:pt>
                <c:pt idx="85">
                  <c:v>33270</c:v>
                </c:pt>
                <c:pt idx="86">
                  <c:v>33298</c:v>
                </c:pt>
                <c:pt idx="87">
                  <c:v>33329</c:v>
                </c:pt>
                <c:pt idx="88">
                  <c:v>33359</c:v>
                </c:pt>
                <c:pt idx="89">
                  <c:v>33390</c:v>
                </c:pt>
                <c:pt idx="90">
                  <c:v>33420</c:v>
                </c:pt>
                <c:pt idx="91">
                  <c:v>33451</c:v>
                </c:pt>
                <c:pt idx="92">
                  <c:v>33482</c:v>
                </c:pt>
                <c:pt idx="93">
                  <c:v>33512</c:v>
                </c:pt>
                <c:pt idx="94">
                  <c:v>33543</c:v>
                </c:pt>
                <c:pt idx="95">
                  <c:v>33573</c:v>
                </c:pt>
                <c:pt idx="96">
                  <c:v>33604</c:v>
                </c:pt>
                <c:pt idx="97">
                  <c:v>33635</c:v>
                </c:pt>
                <c:pt idx="98">
                  <c:v>33664</c:v>
                </c:pt>
                <c:pt idx="99">
                  <c:v>33695</c:v>
                </c:pt>
                <c:pt idx="100">
                  <c:v>33725</c:v>
                </c:pt>
                <c:pt idx="101">
                  <c:v>33756</c:v>
                </c:pt>
                <c:pt idx="102">
                  <c:v>33786</c:v>
                </c:pt>
                <c:pt idx="103">
                  <c:v>33817</c:v>
                </c:pt>
                <c:pt idx="104">
                  <c:v>33848</c:v>
                </c:pt>
                <c:pt idx="105">
                  <c:v>33878</c:v>
                </c:pt>
                <c:pt idx="106">
                  <c:v>33909</c:v>
                </c:pt>
                <c:pt idx="107">
                  <c:v>33939</c:v>
                </c:pt>
                <c:pt idx="108">
                  <c:v>33970</c:v>
                </c:pt>
                <c:pt idx="109">
                  <c:v>34001</c:v>
                </c:pt>
                <c:pt idx="110">
                  <c:v>34029</c:v>
                </c:pt>
                <c:pt idx="111">
                  <c:v>34060</c:v>
                </c:pt>
                <c:pt idx="112">
                  <c:v>34090</c:v>
                </c:pt>
                <c:pt idx="113">
                  <c:v>34121</c:v>
                </c:pt>
                <c:pt idx="114">
                  <c:v>34151</c:v>
                </c:pt>
                <c:pt idx="115">
                  <c:v>34182</c:v>
                </c:pt>
                <c:pt idx="116">
                  <c:v>34213</c:v>
                </c:pt>
                <c:pt idx="117">
                  <c:v>34243</c:v>
                </c:pt>
                <c:pt idx="118">
                  <c:v>34274</c:v>
                </c:pt>
                <c:pt idx="119">
                  <c:v>34304</c:v>
                </c:pt>
                <c:pt idx="120">
                  <c:v>34335</c:v>
                </c:pt>
                <c:pt idx="121">
                  <c:v>34366</c:v>
                </c:pt>
                <c:pt idx="122">
                  <c:v>34394</c:v>
                </c:pt>
                <c:pt idx="123">
                  <c:v>34425</c:v>
                </c:pt>
                <c:pt idx="124">
                  <c:v>34455</c:v>
                </c:pt>
                <c:pt idx="125">
                  <c:v>34486</c:v>
                </c:pt>
                <c:pt idx="126">
                  <c:v>34516</c:v>
                </c:pt>
                <c:pt idx="127">
                  <c:v>34547</c:v>
                </c:pt>
                <c:pt idx="128">
                  <c:v>34578</c:v>
                </c:pt>
                <c:pt idx="129">
                  <c:v>34608</c:v>
                </c:pt>
                <c:pt idx="130">
                  <c:v>34639</c:v>
                </c:pt>
                <c:pt idx="131">
                  <c:v>34669</c:v>
                </c:pt>
                <c:pt idx="132">
                  <c:v>34700</c:v>
                </c:pt>
                <c:pt idx="133">
                  <c:v>34731</c:v>
                </c:pt>
                <c:pt idx="134">
                  <c:v>34759</c:v>
                </c:pt>
                <c:pt idx="135">
                  <c:v>34790</c:v>
                </c:pt>
                <c:pt idx="136">
                  <c:v>34820</c:v>
                </c:pt>
                <c:pt idx="137">
                  <c:v>34851</c:v>
                </c:pt>
                <c:pt idx="138">
                  <c:v>34881</c:v>
                </c:pt>
                <c:pt idx="139">
                  <c:v>34912</c:v>
                </c:pt>
                <c:pt idx="140">
                  <c:v>34943</c:v>
                </c:pt>
                <c:pt idx="141">
                  <c:v>34973</c:v>
                </c:pt>
                <c:pt idx="142">
                  <c:v>35004</c:v>
                </c:pt>
                <c:pt idx="143">
                  <c:v>35034</c:v>
                </c:pt>
                <c:pt idx="144">
                  <c:v>35065</c:v>
                </c:pt>
                <c:pt idx="145">
                  <c:v>35096</c:v>
                </c:pt>
                <c:pt idx="146">
                  <c:v>35125</c:v>
                </c:pt>
                <c:pt idx="147">
                  <c:v>35156</c:v>
                </c:pt>
                <c:pt idx="148">
                  <c:v>35186</c:v>
                </c:pt>
                <c:pt idx="149">
                  <c:v>35217</c:v>
                </c:pt>
                <c:pt idx="150">
                  <c:v>35247</c:v>
                </c:pt>
                <c:pt idx="151">
                  <c:v>35278</c:v>
                </c:pt>
                <c:pt idx="152">
                  <c:v>35309</c:v>
                </c:pt>
                <c:pt idx="153">
                  <c:v>35339</c:v>
                </c:pt>
                <c:pt idx="154">
                  <c:v>35370</c:v>
                </c:pt>
                <c:pt idx="155">
                  <c:v>35400</c:v>
                </c:pt>
                <c:pt idx="156">
                  <c:v>35431</c:v>
                </c:pt>
                <c:pt idx="157">
                  <c:v>35462</c:v>
                </c:pt>
                <c:pt idx="158">
                  <c:v>35490</c:v>
                </c:pt>
                <c:pt idx="159">
                  <c:v>35521</c:v>
                </c:pt>
                <c:pt idx="160">
                  <c:v>35551</c:v>
                </c:pt>
                <c:pt idx="161">
                  <c:v>35582</c:v>
                </c:pt>
                <c:pt idx="162">
                  <c:v>35612</c:v>
                </c:pt>
                <c:pt idx="163">
                  <c:v>35643</c:v>
                </c:pt>
                <c:pt idx="164">
                  <c:v>35674</c:v>
                </c:pt>
                <c:pt idx="165">
                  <c:v>35704</c:v>
                </c:pt>
                <c:pt idx="166">
                  <c:v>35735</c:v>
                </c:pt>
                <c:pt idx="167">
                  <c:v>35765</c:v>
                </c:pt>
                <c:pt idx="168">
                  <c:v>35796</c:v>
                </c:pt>
                <c:pt idx="169">
                  <c:v>35827</c:v>
                </c:pt>
                <c:pt idx="170">
                  <c:v>35855</c:v>
                </c:pt>
                <c:pt idx="171">
                  <c:v>35886</c:v>
                </c:pt>
                <c:pt idx="172">
                  <c:v>35916</c:v>
                </c:pt>
                <c:pt idx="173">
                  <c:v>35947</c:v>
                </c:pt>
                <c:pt idx="174">
                  <c:v>35977</c:v>
                </c:pt>
                <c:pt idx="175">
                  <c:v>36008</c:v>
                </c:pt>
                <c:pt idx="176">
                  <c:v>36039</c:v>
                </c:pt>
                <c:pt idx="177">
                  <c:v>36069</c:v>
                </c:pt>
                <c:pt idx="178">
                  <c:v>36100</c:v>
                </c:pt>
                <c:pt idx="179">
                  <c:v>36130</c:v>
                </c:pt>
                <c:pt idx="180">
                  <c:v>36161</c:v>
                </c:pt>
                <c:pt idx="181">
                  <c:v>36192</c:v>
                </c:pt>
                <c:pt idx="182">
                  <c:v>36220</c:v>
                </c:pt>
                <c:pt idx="183">
                  <c:v>36251</c:v>
                </c:pt>
                <c:pt idx="184">
                  <c:v>36281</c:v>
                </c:pt>
                <c:pt idx="185">
                  <c:v>36312</c:v>
                </c:pt>
                <c:pt idx="186">
                  <c:v>36342</c:v>
                </c:pt>
                <c:pt idx="187">
                  <c:v>36373</c:v>
                </c:pt>
                <c:pt idx="188">
                  <c:v>36404</c:v>
                </c:pt>
                <c:pt idx="189">
                  <c:v>36434</c:v>
                </c:pt>
                <c:pt idx="190">
                  <c:v>36465</c:v>
                </c:pt>
                <c:pt idx="191">
                  <c:v>36495</c:v>
                </c:pt>
                <c:pt idx="192">
                  <c:v>36526</c:v>
                </c:pt>
                <c:pt idx="193">
                  <c:v>36557</c:v>
                </c:pt>
                <c:pt idx="194">
                  <c:v>36586</c:v>
                </c:pt>
                <c:pt idx="195">
                  <c:v>36617</c:v>
                </c:pt>
                <c:pt idx="196">
                  <c:v>36647</c:v>
                </c:pt>
                <c:pt idx="197">
                  <c:v>36678</c:v>
                </c:pt>
                <c:pt idx="198">
                  <c:v>36708</c:v>
                </c:pt>
                <c:pt idx="199">
                  <c:v>36739</c:v>
                </c:pt>
                <c:pt idx="200">
                  <c:v>36770</c:v>
                </c:pt>
                <c:pt idx="201">
                  <c:v>36800</c:v>
                </c:pt>
                <c:pt idx="202">
                  <c:v>36831</c:v>
                </c:pt>
                <c:pt idx="203">
                  <c:v>36861</c:v>
                </c:pt>
                <c:pt idx="204">
                  <c:v>36892</c:v>
                </c:pt>
                <c:pt idx="205">
                  <c:v>36923</c:v>
                </c:pt>
                <c:pt idx="206">
                  <c:v>36951</c:v>
                </c:pt>
                <c:pt idx="207">
                  <c:v>36982</c:v>
                </c:pt>
                <c:pt idx="208">
                  <c:v>37012</c:v>
                </c:pt>
                <c:pt idx="209">
                  <c:v>37043</c:v>
                </c:pt>
                <c:pt idx="210">
                  <c:v>37073</c:v>
                </c:pt>
                <c:pt idx="211">
                  <c:v>37104</c:v>
                </c:pt>
                <c:pt idx="212">
                  <c:v>37135</c:v>
                </c:pt>
                <c:pt idx="213">
                  <c:v>37165</c:v>
                </c:pt>
                <c:pt idx="214">
                  <c:v>37196</c:v>
                </c:pt>
                <c:pt idx="215">
                  <c:v>37226</c:v>
                </c:pt>
                <c:pt idx="216">
                  <c:v>37257</c:v>
                </c:pt>
                <c:pt idx="217">
                  <c:v>37288</c:v>
                </c:pt>
                <c:pt idx="218">
                  <c:v>37316</c:v>
                </c:pt>
                <c:pt idx="219">
                  <c:v>37347</c:v>
                </c:pt>
                <c:pt idx="220">
                  <c:v>37377</c:v>
                </c:pt>
                <c:pt idx="221">
                  <c:v>37408</c:v>
                </c:pt>
                <c:pt idx="222">
                  <c:v>37438</c:v>
                </c:pt>
                <c:pt idx="223">
                  <c:v>37469</c:v>
                </c:pt>
                <c:pt idx="224">
                  <c:v>37500</c:v>
                </c:pt>
                <c:pt idx="225">
                  <c:v>37530</c:v>
                </c:pt>
                <c:pt idx="226">
                  <c:v>37561</c:v>
                </c:pt>
                <c:pt idx="227">
                  <c:v>37591</c:v>
                </c:pt>
                <c:pt idx="228">
                  <c:v>37622</c:v>
                </c:pt>
                <c:pt idx="229">
                  <c:v>37653</c:v>
                </c:pt>
                <c:pt idx="230">
                  <c:v>37681</c:v>
                </c:pt>
                <c:pt idx="231">
                  <c:v>37712</c:v>
                </c:pt>
                <c:pt idx="232">
                  <c:v>37742</c:v>
                </c:pt>
                <c:pt idx="233">
                  <c:v>37773</c:v>
                </c:pt>
                <c:pt idx="234">
                  <c:v>37803</c:v>
                </c:pt>
                <c:pt idx="235">
                  <c:v>37834</c:v>
                </c:pt>
                <c:pt idx="236">
                  <c:v>37865</c:v>
                </c:pt>
                <c:pt idx="237">
                  <c:v>37895</c:v>
                </c:pt>
                <c:pt idx="238">
                  <c:v>37926</c:v>
                </c:pt>
                <c:pt idx="239">
                  <c:v>37956</c:v>
                </c:pt>
                <c:pt idx="240">
                  <c:v>37987</c:v>
                </c:pt>
                <c:pt idx="241">
                  <c:v>38018</c:v>
                </c:pt>
                <c:pt idx="242">
                  <c:v>38047</c:v>
                </c:pt>
                <c:pt idx="243">
                  <c:v>38078</c:v>
                </c:pt>
                <c:pt idx="244">
                  <c:v>38108</c:v>
                </c:pt>
                <c:pt idx="245">
                  <c:v>38139</c:v>
                </c:pt>
                <c:pt idx="246">
                  <c:v>38169</c:v>
                </c:pt>
                <c:pt idx="247">
                  <c:v>38200</c:v>
                </c:pt>
                <c:pt idx="248">
                  <c:v>38231</c:v>
                </c:pt>
                <c:pt idx="249">
                  <c:v>38261</c:v>
                </c:pt>
                <c:pt idx="250">
                  <c:v>38292</c:v>
                </c:pt>
                <c:pt idx="251">
                  <c:v>38322</c:v>
                </c:pt>
                <c:pt idx="252">
                  <c:v>38353</c:v>
                </c:pt>
                <c:pt idx="253">
                  <c:v>38384</c:v>
                </c:pt>
                <c:pt idx="254">
                  <c:v>38412</c:v>
                </c:pt>
                <c:pt idx="255">
                  <c:v>38443</c:v>
                </c:pt>
                <c:pt idx="256">
                  <c:v>38473</c:v>
                </c:pt>
                <c:pt idx="257">
                  <c:v>38504</c:v>
                </c:pt>
                <c:pt idx="258">
                  <c:v>38534</c:v>
                </c:pt>
                <c:pt idx="259">
                  <c:v>38565</c:v>
                </c:pt>
                <c:pt idx="260">
                  <c:v>38596</c:v>
                </c:pt>
                <c:pt idx="261">
                  <c:v>38626</c:v>
                </c:pt>
                <c:pt idx="262">
                  <c:v>38657</c:v>
                </c:pt>
                <c:pt idx="263">
                  <c:v>38687</c:v>
                </c:pt>
                <c:pt idx="264">
                  <c:v>38718</c:v>
                </c:pt>
                <c:pt idx="265">
                  <c:v>38749</c:v>
                </c:pt>
                <c:pt idx="266">
                  <c:v>38777</c:v>
                </c:pt>
                <c:pt idx="267">
                  <c:v>38808</c:v>
                </c:pt>
                <c:pt idx="268">
                  <c:v>38838</c:v>
                </c:pt>
                <c:pt idx="269">
                  <c:v>38869</c:v>
                </c:pt>
                <c:pt idx="270">
                  <c:v>38899</c:v>
                </c:pt>
                <c:pt idx="271">
                  <c:v>38930</c:v>
                </c:pt>
                <c:pt idx="272">
                  <c:v>38961</c:v>
                </c:pt>
                <c:pt idx="273">
                  <c:v>38991</c:v>
                </c:pt>
                <c:pt idx="274">
                  <c:v>39022</c:v>
                </c:pt>
                <c:pt idx="275">
                  <c:v>39052</c:v>
                </c:pt>
                <c:pt idx="276">
                  <c:v>39083</c:v>
                </c:pt>
                <c:pt idx="277">
                  <c:v>39114</c:v>
                </c:pt>
                <c:pt idx="278">
                  <c:v>39142</c:v>
                </c:pt>
                <c:pt idx="279">
                  <c:v>39173</c:v>
                </c:pt>
                <c:pt idx="280">
                  <c:v>39203</c:v>
                </c:pt>
                <c:pt idx="281">
                  <c:v>39234</c:v>
                </c:pt>
                <c:pt idx="282">
                  <c:v>39264</c:v>
                </c:pt>
                <c:pt idx="283">
                  <c:v>39295</c:v>
                </c:pt>
                <c:pt idx="284">
                  <c:v>39326</c:v>
                </c:pt>
                <c:pt idx="285">
                  <c:v>39356</c:v>
                </c:pt>
                <c:pt idx="286">
                  <c:v>39387</c:v>
                </c:pt>
                <c:pt idx="287">
                  <c:v>39417</c:v>
                </c:pt>
                <c:pt idx="288">
                  <c:v>39448</c:v>
                </c:pt>
                <c:pt idx="289">
                  <c:v>39479</c:v>
                </c:pt>
                <c:pt idx="290">
                  <c:v>39508</c:v>
                </c:pt>
                <c:pt idx="291">
                  <c:v>39539</c:v>
                </c:pt>
                <c:pt idx="292">
                  <c:v>39569</c:v>
                </c:pt>
                <c:pt idx="293">
                  <c:v>39600</c:v>
                </c:pt>
                <c:pt idx="294">
                  <c:v>39630</c:v>
                </c:pt>
                <c:pt idx="295">
                  <c:v>39661</c:v>
                </c:pt>
                <c:pt idx="296">
                  <c:v>39692</c:v>
                </c:pt>
                <c:pt idx="297">
                  <c:v>39722</c:v>
                </c:pt>
                <c:pt idx="298">
                  <c:v>39753</c:v>
                </c:pt>
                <c:pt idx="299">
                  <c:v>39783</c:v>
                </c:pt>
                <c:pt idx="300">
                  <c:v>39814</c:v>
                </c:pt>
                <c:pt idx="301">
                  <c:v>39845</c:v>
                </c:pt>
                <c:pt idx="302">
                  <c:v>39873</c:v>
                </c:pt>
                <c:pt idx="303">
                  <c:v>39904</c:v>
                </c:pt>
                <c:pt idx="304">
                  <c:v>39934</c:v>
                </c:pt>
                <c:pt idx="305">
                  <c:v>39965</c:v>
                </c:pt>
                <c:pt idx="306">
                  <c:v>39995</c:v>
                </c:pt>
                <c:pt idx="307">
                  <c:v>40026</c:v>
                </c:pt>
                <c:pt idx="308">
                  <c:v>40057</c:v>
                </c:pt>
                <c:pt idx="309">
                  <c:v>40087</c:v>
                </c:pt>
                <c:pt idx="310">
                  <c:v>40118</c:v>
                </c:pt>
                <c:pt idx="311">
                  <c:v>40148</c:v>
                </c:pt>
                <c:pt idx="312">
                  <c:v>40179</c:v>
                </c:pt>
                <c:pt idx="313">
                  <c:v>40210</c:v>
                </c:pt>
                <c:pt idx="314">
                  <c:v>40238</c:v>
                </c:pt>
                <c:pt idx="315">
                  <c:v>40269</c:v>
                </c:pt>
                <c:pt idx="316">
                  <c:v>40299</c:v>
                </c:pt>
                <c:pt idx="317">
                  <c:v>40330</c:v>
                </c:pt>
                <c:pt idx="318">
                  <c:v>40360</c:v>
                </c:pt>
                <c:pt idx="319">
                  <c:v>40391</c:v>
                </c:pt>
                <c:pt idx="320">
                  <c:v>40422</c:v>
                </c:pt>
                <c:pt idx="321">
                  <c:v>40452</c:v>
                </c:pt>
                <c:pt idx="322">
                  <c:v>40483</c:v>
                </c:pt>
                <c:pt idx="323">
                  <c:v>40513</c:v>
                </c:pt>
                <c:pt idx="324">
                  <c:v>40544</c:v>
                </c:pt>
                <c:pt idx="325">
                  <c:v>40575</c:v>
                </c:pt>
                <c:pt idx="326">
                  <c:v>40603</c:v>
                </c:pt>
                <c:pt idx="327">
                  <c:v>40634</c:v>
                </c:pt>
                <c:pt idx="328">
                  <c:v>40664</c:v>
                </c:pt>
                <c:pt idx="329">
                  <c:v>40695</c:v>
                </c:pt>
                <c:pt idx="330">
                  <c:v>40725</c:v>
                </c:pt>
                <c:pt idx="331">
                  <c:v>40756</c:v>
                </c:pt>
                <c:pt idx="332">
                  <c:v>40787</c:v>
                </c:pt>
                <c:pt idx="333">
                  <c:v>40817</c:v>
                </c:pt>
                <c:pt idx="334">
                  <c:v>40848</c:v>
                </c:pt>
                <c:pt idx="335">
                  <c:v>40878</c:v>
                </c:pt>
                <c:pt idx="336">
                  <c:v>40909</c:v>
                </c:pt>
                <c:pt idx="337">
                  <c:v>40940</c:v>
                </c:pt>
                <c:pt idx="338">
                  <c:v>40969</c:v>
                </c:pt>
                <c:pt idx="339">
                  <c:v>41000</c:v>
                </c:pt>
                <c:pt idx="340">
                  <c:v>41030</c:v>
                </c:pt>
                <c:pt idx="341">
                  <c:v>41061</c:v>
                </c:pt>
                <c:pt idx="342">
                  <c:v>41091</c:v>
                </c:pt>
                <c:pt idx="343">
                  <c:v>41122</c:v>
                </c:pt>
                <c:pt idx="344">
                  <c:v>41153</c:v>
                </c:pt>
                <c:pt idx="345">
                  <c:v>41183</c:v>
                </c:pt>
                <c:pt idx="346">
                  <c:v>41214</c:v>
                </c:pt>
                <c:pt idx="347">
                  <c:v>41244</c:v>
                </c:pt>
                <c:pt idx="348">
                  <c:v>41275</c:v>
                </c:pt>
                <c:pt idx="349">
                  <c:v>41306</c:v>
                </c:pt>
                <c:pt idx="350">
                  <c:v>41334</c:v>
                </c:pt>
                <c:pt idx="351">
                  <c:v>41365</c:v>
                </c:pt>
                <c:pt idx="352">
                  <c:v>41395</c:v>
                </c:pt>
                <c:pt idx="353">
                  <c:v>41426</c:v>
                </c:pt>
                <c:pt idx="354">
                  <c:v>41456</c:v>
                </c:pt>
                <c:pt idx="355">
                  <c:v>41487</c:v>
                </c:pt>
                <c:pt idx="356">
                  <c:v>41518</c:v>
                </c:pt>
                <c:pt idx="357">
                  <c:v>41548</c:v>
                </c:pt>
                <c:pt idx="358">
                  <c:v>41579</c:v>
                </c:pt>
                <c:pt idx="359">
                  <c:v>41609</c:v>
                </c:pt>
                <c:pt idx="360">
                  <c:v>41640</c:v>
                </c:pt>
                <c:pt idx="361">
                  <c:v>41671</c:v>
                </c:pt>
                <c:pt idx="362">
                  <c:v>41699</c:v>
                </c:pt>
                <c:pt idx="363">
                  <c:v>41730</c:v>
                </c:pt>
                <c:pt idx="364">
                  <c:v>41760</c:v>
                </c:pt>
                <c:pt idx="365">
                  <c:v>41791</c:v>
                </c:pt>
                <c:pt idx="366">
                  <c:v>41821</c:v>
                </c:pt>
                <c:pt idx="367">
                  <c:v>41852</c:v>
                </c:pt>
                <c:pt idx="368">
                  <c:v>41883</c:v>
                </c:pt>
                <c:pt idx="369">
                  <c:v>41913</c:v>
                </c:pt>
                <c:pt idx="370">
                  <c:v>41944</c:v>
                </c:pt>
                <c:pt idx="371">
                  <c:v>41974</c:v>
                </c:pt>
                <c:pt idx="372">
                  <c:v>42005</c:v>
                </c:pt>
                <c:pt idx="373">
                  <c:v>42036</c:v>
                </c:pt>
                <c:pt idx="374">
                  <c:v>42064</c:v>
                </c:pt>
                <c:pt idx="375">
                  <c:v>42095</c:v>
                </c:pt>
                <c:pt idx="376">
                  <c:v>42125</c:v>
                </c:pt>
                <c:pt idx="377">
                  <c:v>42156</c:v>
                </c:pt>
                <c:pt idx="378">
                  <c:v>42186</c:v>
                </c:pt>
                <c:pt idx="379">
                  <c:v>42217</c:v>
                </c:pt>
                <c:pt idx="380">
                  <c:v>42248</c:v>
                </c:pt>
                <c:pt idx="381">
                  <c:v>42278</c:v>
                </c:pt>
                <c:pt idx="382">
                  <c:v>42309</c:v>
                </c:pt>
                <c:pt idx="383">
                  <c:v>42339</c:v>
                </c:pt>
                <c:pt idx="384">
                  <c:v>42370</c:v>
                </c:pt>
                <c:pt idx="385" formatCode="d\-mmm">
                  <c:v>42416</c:v>
                </c:pt>
              </c:numCache>
            </c:numRef>
          </c:cat>
          <c:val>
            <c:numRef>
              <c:f>table!$C$2:$C$387</c:f>
              <c:numCache>
                <c:formatCode>General</c:formatCode>
                <c:ptCount val="386"/>
                <c:pt idx="0">
                  <c:v>1063</c:v>
                </c:pt>
                <c:pt idx="1">
                  <c:v>1040.3000489999999</c:v>
                </c:pt>
                <c:pt idx="2">
                  <c:v>1112.5</c:v>
                </c:pt>
                <c:pt idx="3">
                  <c:v>1138.3000489999999</c:v>
                </c:pt>
                <c:pt idx="4">
                  <c:v>1021</c:v>
                </c:pt>
                <c:pt idx="5">
                  <c:v>1041.400024</c:v>
                </c:pt>
                <c:pt idx="6">
                  <c:v>1010.099976</c:v>
                </c:pt>
                <c:pt idx="7">
                  <c:v>1103.900024</c:v>
                </c:pt>
                <c:pt idx="8">
                  <c:v>1140.3000489999999</c:v>
                </c:pt>
                <c:pt idx="9">
                  <c:v>1151</c:v>
                </c:pt>
                <c:pt idx="10">
                  <c:v>1181.3000489999999</c:v>
                </c:pt>
                <c:pt idx="11">
                  <c:v>1232.1999510000001</c:v>
                </c:pt>
                <c:pt idx="12">
                  <c:v>1280.8000489999999</c:v>
                </c:pt>
                <c:pt idx="13">
                  <c:v>1259.6999510000001</c:v>
                </c:pt>
                <c:pt idx="14">
                  <c:v>1277</c:v>
                </c:pt>
                <c:pt idx="15">
                  <c:v>1291</c:v>
                </c:pt>
                <c:pt idx="16">
                  <c:v>1313</c:v>
                </c:pt>
                <c:pt idx="17">
                  <c:v>1234.900024</c:v>
                </c:pt>
                <c:pt idx="18">
                  <c:v>1261.6999510000001</c:v>
                </c:pt>
                <c:pt idx="19">
                  <c:v>1340.8000489999999</c:v>
                </c:pt>
                <c:pt idx="20">
                  <c:v>1290</c:v>
                </c:pt>
                <c:pt idx="21">
                  <c:v>1377.1999510000001</c:v>
                </c:pt>
                <c:pt idx="22">
                  <c:v>1439.099976</c:v>
                </c:pt>
                <c:pt idx="23">
                  <c:v>1412.599976</c:v>
                </c:pt>
                <c:pt idx="24">
                  <c:v>1435</c:v>
                </c:pt>
                <c:pt idx="25">
                  <c:v>1543.900024</c:v>
                </c:pt>
                <c:pt idx="26">
                  <c:v>1668.8000489999999</c:v>
                </c:pt>
                <c:pt idx="27">
                  <c:v>1660.5</c:v>
                </c:pt>
                <c:pt idx="28">
                  <c:v>1602.8000489999999</c:v>
                </c:pt>
                <c:pt idx="29">
                  <c:v>1649.8000489999999</c:v>
                </c:pt>
                <c:pt idx="30">
                  <c:v>1558.099976</c:v>
                </c:pt>
                <c:pt idx="31">
                  <c:v>1661.1999510000001</c:v>
                </c:pt>
                <c:pt idx="32">
                  <c:v>1555.8000489999999</c:v>
                </c:pt>
                <c:pt idx="33">
                  <c:v>1632.099976</c:v>
                </c:pt>
                <c:pt idx="34">
                  <c:v>1636.6999510000001</c:v>
                </c:pt>
                <c:pt idx="35">
                  <c:v>1679</c:v>
                </c:pt>
                <c:pt idx="36">
                  <c:v>1808.3000489999999</c:v>
                </c:pt>
                <c:pt idx="37">
                  <c:v>1979.1999510000001</c:v>
                </c:pt>
                <c:pt idx="38">
                  <c:v>1997.599976</c:v>
                </c:pt>
                <c:pt idx="39">
                  <c:v>2050.5</c:v>
                </c:pt>
                <c:pt idx="40">
                  <c:v>2203</c:v>
                </c:pt>
                <c:pt idx="41">
                  <c:v>2284.1000979999999</c:v>
                </c:pt>
                <c:pt idx="42">
                  <c:v>2360.8999020000001</c:v>
                </c:pt>
                <c:pt idx="43">
                  <c:v>2249.6999510000001</c:v>
                </c:pt>
                <c:pt idx="44">
                  <c:v>2366</c:v>
                </c:pt>
                <c:pt idx="45">
                  <c:v>1749.8000489999999</c:v>
                </c:pt>
                <c:pt idx="46">
                  <c:v>1579.900024</c:v>
                </c:pt>
                <c:pt idx="47">
                  <c:v>1713.900024</c:v>
                </c:pt>
                <c:pt idx="48">
                  <c:v>1790.8000489999999</c:v>
                </c:pt>
                <c:pt idx="49">
                  <c:v>1768.8000489999999</c:v>
                </c:pt>
                <c:pt idx="50">
                  <c:v>1742.5</c:v>
                </c:pt>
                <c:pt idx="51">
                  <c:v>1802.1999510000001</c:v>
                </c:pt>
                <c:pt idx="52">
                  <c:v>1784.5</c:v>
                </c:pt>
                <c:pt idx="53">
                  <c:v>1857.599976</c:v>
                </c:pt>
                <c:pt idx="54">
                  <c:v>1853.599976</c:v>
                </c:pt>
                <c:pt idx="55">
                  <c:v>1753.599976</c:v>
                </c:pt>
                <c:pt idx="56">
                  <c:v>1826.5</c:v>
                </c:pt>
                <c:pt idx="57">
                  <c:v>1852.400024</c:v>
                </c:pt>
                <c:pt idx="58">
                  <c:v>1792.400024</c:v>
                </c:pt>
                <c:pt idx="59">
                  <c:v>1793.099976</c:v>
                </c:pt>
                <c:pt idx="60">
                  <c:v>2051.8000489999999</c:v>
                </c:pt>
                <c:pt idx="61">
                  <c:v>2002.400024</c:v>
                </c:pt>
                <c:pt idx="62">
                  <c:v>2075</c:v>
                </c:pt>
                <c:pt idx="63">
                  <c:v>2118</c:v>
                </c:pt>
                <c:pt idx="64">
                  <c:v>2114.3999020000001</c:v>
                </c:pt>
                <c:pt idx="65">
                  <c:v>2151</c:v>
                </c:pt>
                <c:pt idx="66">
                  <c:v>2297</c:v>
                </c:pt>
                <c:pt idx="67">
                  <c:v>2387.8999020000001</c:v>
                </c:pt>
                <c:pt idx="68">
                  <c:v>2299.3999020000001</c:v>
                </c:pt>
                <c:pt idx="69">
                  <c:v>2142.6000979999999</c:v>
                </c:pt>
                <c:pt idx="70">
                  <c:v>2276.8000489999999</c:v>
                </c:pt>
                <c:pt idx="71">
                  <c:v>2422.6999510000001</c:v>
                </c:pt>
                <c:pt idx="72">
                  <c:v>2337.3000489999999</c:v>
                </c:pt>
                <c:pt idx="73">
                  <c:v>2255.3999020000001</c:v>
                </c:pt>
                <c:pt idx="74">
                  <c:v>2247.8999020000001</c:v>
                </c:pt>
                <c:pt idx="75">
                  <c:v>2103.3999020000001</c:v>
                </c:pt>
                <c:pt idx="76">
                  <c:v>2345.1000979999999</c:v>
                </c:pt>
                <c:pt idx="77">
                  <c:v>2374.6000979999999</c:v>
                </c:pt>
                <c:pt idx="78">
                  <c:v>2326.1999510000001</c:v>
                </c:pt>
                <c:pt idx="79">
                  <c:v>2162.8000489999999</c:v>
                </c:pt>
                <c:pt idx="80">
                  <c:v>1990.1999510000001</c:v>
                </c:pt>
                <c:pt idx="81">
                  <c:v>2050.3000489999999</c:v>
                </c:pt>
                <c:pt idx="82">
                  <c:v>2149.3999020000001</c:v>
                </c:pt>
                <c:pt idx="83">
                  <c:v>2143.5</c:v>
                </c:pt>
                <c:pt idx="84">
                  <c:v>2170.3000489999999</c:v>
                </c:pt>
                <c:pt idx="85">
                  <c:v>2380.8999020000001</c:v>
                </c:pt>
                <c:pt idx="86">
                  <c:v>2456.5</c:v>
                </c:pt>
                <c:pt idx="87">
                  <c:v>2486.1999510000001</c:v>
                </c:pt>
                <c:pt idx="88">
                  <c:v>2499.5</c:v>
                </c:pt>
                <c:pt idx="89">
                  <c:v>2414.8000489999999</c:v>
                </c:pt>
                <c:pt idx="90">
                  <c:v>2588.8000489999999</c:v>
                </c:pt>
                <c:pt idx="91">
                  <c:v>2645.6999510000001</c:v>
                </c:pt>
                <c:pt idx="92">
                  <c:v>2621.6999510000001</c:v>
                </c:pt>
                <c:pt idx="93">
                  <c:v>2566</c:v>
                </c:pt>
                <c:pt idx="94">
                  <c:v>2420.1999510000001</c:v>
                </c:pt>
                <c:pt idx="95">
                  <c:v>2493.1000979999999</c:v>
                </c:pt>
                <c:pt idx="96">
                  <c:v>2571.1999510000001</c:v>
                </c:pt>
                <c:pt idx="97">
                  <c:v>2562.1000979999999</c:v>
                </c:pt>
                <c:pt idx="98">
                  <c:v>2440.1000979999999</c:v>
                </c:pt>
                <c:pt idx="99">
                  <c:v>2654.1000979999999</c:v>
                </c:pt>
                <c:pt idx="100">
                  <c:v>2707.6000979999999</c:v>
                </c:pt>
                <c:pt idx="101">
                  <c:v>2521.1999510000001</c:v>
                </c:pt>
                <c:pt idx="102">
                  <c:v>2399.6000979999999</c:v>
                </c:pt>
                <c:pt idx="103">
                  <c:v>2312.6000979999999</c:v>
                </c:pt>
                <c:pt idx="104">
                  <c:v>2553</c:v>
                </c:pt>
                <c:pt idx="105">
                  <c:v>2658.3000489999999</c:v>
                </c:pt>
                <c:pt idx="106">
                  <c:v>2778.8000489999999</c:v>
                </c:pt>
                <c:pt idx="107">
                  <c:v>2846.5</c:v>
                </c:pt>
                <c:pt idx="108">
                  <c:v>2807.1999510000001</c:v>
                </c:pt>
                <c:pt idx="109">
                  <c:v>2868</c:v>
                </c:pt>
                <c:pt idx="110">
                  <c:v>2878.6999510000001</c:v>
                </c:pt>
                <c:pt idx="111">
                  <c:v>2813.1000979999999</c:v>
                </c:pt>
                <c:pt idx="112">
                  <c:v>2840.6999510000001</c:v>
                </c:pt>
                <c:pt idx="113">
                  <c:v>2900</c:v>
                </c:pt>
                <c:pt idx="114">
                  <c:v>2926.5</c:v>
                </c:pt>
                <c:pt idx="115">
                  <c:v>3100</c:v>
                </c:pt>
                <c:pt idx="116">
                  <c:v>3037.5</c:v>
                </c:pt>
                <c:pt idx="117">
                  <c:v>3171</c:v>
                </c:pt>
                <c:pt idx="118">
                  <c:v>3166.8999020000001</c:v>
                </c:pt>
                <c:pt idx="119">
                  <c:v>3418.3999020000001</c:v>
                </c:pt>
                <c:pt idx="120">
                  <c:v>3491.8000489999999</c:v>
                </c:pt>
                <c:pt idx="121">
                  <c:v>3328.1000979999999</c:v>
                </c:pt>
                <c:pt idx="122">
                  <c:v>3086.3999020000001</c:v>
                </c:pt>
                <c:pt idx="123">
                  <c:v>3125.3000489999999</c:v>
                </c:pt>
                <c:pt idx="124">
                  <c:v>2970.5</c:v>
                </c:pt>
                <c:pt idx="125">
                  <c:v>2919.1999510000001</c:v>
                </c:pt>
                <c:pt idx="126">
                  <c:v>3082.6000979999999</c:v>
                </c:pt>
                <c:pt idx="127">
                  <c:v>3251.3000489999999</c:v>
                </c:pt>
                <c:pt idx="128">
                  <c:v>3026.3000489999999</c:v>
                </c:pt>
                <c:pt idx="129">
                  <c:v>3097.3999020000001</c:v>
                </c:pt>
                <c:pt idx="130">
                  <c:v>3081.3999020000001</c:v>
                </c:pt>
                <c:pt idx="131">
                  <c:v>3065.5</c:v>
                </c:pt>
                <c:pt idx="132">
                  <c:v>2991.6000979999999</c:v>
                </c:pt>
                <c:pt idx="133">
                  <c:v>3009.3000489999999</c:v>
                </c:pt>
                <c:pt idx="134">
                  <c:v>3137.8999020000001</c:v>
                </c:pt>
                <c:pt idx="135">
                  <c:v>3216.6999510000001</c:v>
                </c:pt>
                <c:pt idx="136">
                  <c:v>3319.3999020000001</c:v>
                </c:pt>
                <c:pt idx="137">
                  <c:v>3314.6000979999999</c:v>
                </c:pt>
                <c:pt idx="138">
                  <c:v>3463.3000489999999</c:v>
                </c:pt>
                <c:pt idx="139">
                  <c:v>3477.8000489999999</c:v>
                </c:pt>
                <c:pt idx="140">
                  <c:v>3508.1999510000001</c:v>
                </c:pt>
                <c:pt idx="141">
                  <c:v>3529.1000979999999</c:v>
                </c:pt>
                <c:pt idx="142">
                  <c:v>3664.3000489999999</c:v>
                </c:pt>
                <c:pt idx="143">
                  <c:v>3689.3000489999999</c:v>
                </c:pt>
                <c:pt idx="144">
                  <c:v>3759.3000489999999</c:v>
                </c:pt>
                <c:pt idx="145">
                  <c:v>3727.6000979999999</c:v>
                </c:pt>
                <c:pt idx="146">
                  <c:v>3699.6999510000001</c:v>
                </c:pt>
                <c:pt idx="147">
                  <c:v>3817.8999020000001</c:v>
                </c:pt>
                <c:pt idx="148">
                  <c:v>3747.8000489999999</c:v>
                </c:pt>
                <c:pt idx="149">
                  <c:v>3711</c:v>
                </c:pt>
                <c:pt idx="150">
                  <c:v>3703.1999510000001</c:v>
                </c:pt>
                <c:pt idx="151">
                  <c:v>3867.6000979999999</c:v>
                </c:pt>
                <c:pt idx="152">
                  <c:v>3953.6999510000001</c:v>
                </c:pt>
                <c:pt idx="153">
                  <c:v>3979.1000979999999</c:v>
                </c:pt>
                <c:pt idx="154">
                  <c:v>4058</c:v>
                </c:pt>
                <c:pt idx="155">
                  <c:v>4118.5</c:v>
                </c:pt>
                <c:pt idx="156">
                  <c:v>4275.7998049999997</c:v>
                </c:pt>
                <c:pt idx="157">
                  <c:v>4308.2998049999997</c:v>
                </c:pt>
                <c:pt idx="158">
                  <c:v>4312.8999020000001</c:v>
                </c:pt>
                <c:pt idx="159">
                  <c:v>4436</c:v>
                </c:pt>
                <c:pt idx="160">
                  <c:v>4621.2998049999997</c:v>
                </c:pt>
                <c:pt idx="161">
                  <c:v>4604.6000979999999</c:v>
                </c:pt>
                <c:pt idx="162">
                  <c:v>4907.5</c:v>
                </c:pt>
                <c:pt idx="163">
                  <c:v>4817.5</c:v>
                </c:pt>
                <c:pt idx="164">
                  <c:v>5244.2001950000003</c:v>
                </c:pt>
                <c:pt idx="165">
                  <c:v>4842.2998049999997</c:v>
                </c:pt>
                <c:pt idx="166">
                  <c:v>4831.7998049999997</c:v>
                </c:pt>
                <c:pt idx="167">
                  <c:v>5135.5</c:v>
                </c:pt>
                <c:pt idx="168">
                  <c:v>5458.5</c:v>
                </c:pt>
                <c:pt idx="169">
                  <c:v>5767.2998049999997</c:v>
                </c:pt>
                <c:pt idx="170">
                  <c:v>5932.2001950000003</c:v>
                </c:pt>
                <c:pt idx="171">
                  <c:v>5928.3999020000001</c:v>
                </c:pt>
                <c:pt idx="172">
                  <c:v>5870.7001950000003</c:v>
                </c:pt>
                <c:pt idx="173">
                  <c:v>5832.6000979999999</c:v>
                </c:pt>
                <c:pt idx="174">
                  <c:v>5837.1000979999999</c:v>
                </c:pt>
                <c:pt idx="175">
                  <c:v>5249.3999020000001</c:v>
                </c:pt>
                <c:pt idx="176">
                  <c:v>5064.3999020000001</c:v>
                </c:pt>
                <c:pt idx="177">
                  <c:v>5438.3999020000001</c:v>
                </c:pt>
                <c:pt idx="178">
                  <c:v>5743.8999020000001</c:v>
                </c:pt>
                <c:pt idx="179">
                  <c:v>5882.6000979999999</c:v>
                </c:pt>
                <c:pt idx="180">
                  <c:v>5896</c:v>
                </c:pt>
                <c:pt idx="181">
                  <c:v>6175.1000979999999</c:v>
                </c:pt>
                <c:pt idx="182">
                  <c:v>6295.2998049999997</c:v>
                </c:pt>
                <c:pt idx="183">
                  <c:v>6552.2001950000003</c:v>
                </c:pt>
                <c:pt idx="184">
                  <c:v>6226.2001950000003</c:v>
                </c:pt>
                <c:pt idx="185">
                  <c:v>6318.5</c:v>
                </c:pt>
                <c:pt idx="186">
                  <c:v>6231.8999020000001</c:v>
                </c:pt>
                <c:pt idx="187">
                  <c:v>6246.3999020000001</c:v>
                </c:pt>
                <c:pt idx="188">
                  <c:v>6029.7998049999997</c:v>
                </c:pt>
                <c:pt idx="189">
                  <c:v>6255.7001950000003</c:v>
                </c:pt>
                <c:pt idx="190">
                  <c:v>6597.2001950000003</c:v>
                </c:pt>
                <c:pt idx="191">
                  <c:v>6930.2001950000003</c:v>
                </c:pt>
                <c:pt idx="192">
                  <c:v>6268.5</c:v>
                </c:pt>
                <c:pt idx="193">
                  <c:v>6232.6000979999999</c:v>
                </c:pt>
                <c:pt idx="194">
                  <c:v>6540.2001950000003</c:v>
                </c:pt>
                <c:pt idx="195">
                  <c:v>6327.3999020000001</c:v>
                </c:pt>
                <c:pt idx="196">
                  <c:v>6359.3999020000001</c:v>
                </c:pt>
                <c:pt idx="197">
                  <c:v>6312.7001950000003</c:v>
                </c:pt>
                <c:pt idx="198">
                  <c:v>6365.2998049999997</c:v>
                </c:pt>
                <c:pt idx="199">
                  <c:v>6672.7001950000003</c:v>
                </c:pt>
                <c:pt idx="200">
                  <c:v>6294.2001950000003</c:v>
                </c:pt>
                <c:pt idx="201">
                  <c:v>6438.3999020000001</c:v>
                </c:pt>
                <c:pt idx="202">
                  <c:v>6142.2001950000003</c:v>
                </c:pt>
                <c:pt idx="203">
                  <c:v>6222.5</c:v>
                </c:pt>
                <c:pt idx="204">
                  <c:v>6297.5</c:v>
                </c:pt>
                <c:pt idx="205">
                  <c:v>5917.8999020000001</c:v>
                </c:pt>
                <c:pt idx="206">
                  <c:v>5633.7001950000003</c:v>
                </c:pt>
                <c:pt idx="207">
                  <c:v>5967</c:v>
                </c:pt>
                <c:pt idx="208">
                  <c:v>5796.2001950000003</c:v>
                </c:pt>
                <c:pt idx="209">
                  <c:v>5642.5</c:v>
                </c:pt>
                <c:pt idx="210">
                  <c:v>5529.1000979999999</c:v>
                </c:pt>
                <c:pt idx="211">
                  <c:v>5345</c:v>
                </c:pt>
                <c:pt idx="212">
                  <c:v>4903.3999020000001</c:v>
                </c:pt>
                <c:pt idx="213">
                  <c:v>5039.7001950000003</c:v>
                </c:pt>
                <c:pt idx="214">
                  <c:v>5203.6000979999999</c:v>
                </c:pt>
                <c:pt idx="215">
                  <c:v>5217.3999020000001</c:v>
                </c:pt>
                <c:pt idx="216">
                  <c:v>5164.7998049999997</c:v>
                </c:pt>
                <c:pt idx="217">
                  <c:v>5101</c:v>
                </c:pt>
                <c:pt idx="218">
                  <c:v>5271.7998049999997</c:v>
                </c:pt>
                <c:pt idx="219">
                  <c:v>5165.6000979999999</c:v>
                </c:pt>
                <c:pt idx="220">
                  <c:v>5085.1000979999999</c:v>
                </c:pt>
                <c:pt idx="221">
                  <c:v>4656.3999020000001</c:v>
                </c:pt>
                <c:pt idx="222">
                  <c:v>4246.2001950000003</c:v>
                </c:pt>
                <c:pt idx="223">
                  <c:v>4227.2998049999997</c:v>
                </c:pt>
                <c:pt idx="224">
                  <c:v>3721.8000489999999</c:v>
                </c:pt>
                <c:pt idx="225">
                  <c:v>4039.6999510000001</c:v>
                </c:pt>
                <c:pt idx="226">
                  <c:v>4169.3999020000001</c:v>
                </c:pt>
                <c:pt idx="227">
                  <c:v>3940.3999020000001</c:v>
                </c:pt>
                <c:pt idx="228">
                  <c:v>3567.3999020000001</c:v>
                </c:pt>
                <c:pt idx="229">
                  <c:v>3655.6000979999999</c:v>
                </c:pt>
                <c:pt idx="230">
                  <c:v>3613.3000489999999</c:v>
                </c:pt>
                <c:pt idx="231">
                  <c:v>3926</c:v>
                </c:pt>
                <c:pt idx="232">
                  <c:v>4048.1000979999999</c:v>
                </c:pt>
                <c:pt idx="233">
                  <c:v>4031.1999510000001</c:v>
                </c:pt>
                <c:pt idx="234">
                  <c:v>4157</c:v>
                </c:pt>
                <c:pt idx="235">
                  <c:v>4161.1000979999999</c:v>
                </c:pt>
                <c:pt idx="236">
                  <c:v>4091.3000489999999</c:v>
                </c:pt>
                <c:pt idx="237">
                  <c:v>4287.6000979999999</c:v>
                </c:pt>
                <c:pt idx="238">
                  <c:v>4342.6000979999999</c:v>
                </c:pt>
                <c:pt idx="239">
                  <c:v>4476.8999020000001</c:v>
                </c:pt>
                <c:pt idx="240">
                  <c:v>4390.7001950000003</c:v>
                </c:pt>
                <c:pt idx="241">
                  <c:v>4492.2001950000003</c:v>
                </c:pt>
                <c:pt idx="242">
                  <c:v>4385.7001950000003</c:v>
                </c:pt>
                <c:pt idx="243">
                  <c:v>4489.7001950000003</c:v>
                </c:pt>
                <c:pt idx="244">
                  <c:v>4430.7001950000003</c:v>
                </c:pt>
                <c:pt idx="245">
                  <c:v>4464.1000979999999</c:v>
                </c:pt>
                <c:pt idx="246">
                  <c:v>4413.1000979999999</c:v>
                </c:pt>
                <c:pt idx="247">
                  <c:v>4459.2998049999997</c:v>
                </c:pt>
                <c:pt idx="248">
                  <c:v>4570.7998049999997</c:v>
                </c:pt>
                <c:pt idx="249">
                  <c:v>4624.2001950000003</c:v>
                </c:pt>
                <c:pt idx="250">
                  <c:v>4703.2001950000003</c:v>
                </c:pt>
                <c:pt idx="251">
                  <c:v>4814.2998049999997</c:v>
                </c:pt>
                <c:pt idx="252">
                  <c:v>4852.2998049999997</c:v>
                </c:pt>
                <c:pt idx="253">
                  <c:v>4968.5</c:v>
                </c:pt>
                <c:pt idx="254">
                  <c:v>4894.3999020000001</c:v>
                </c:pt>
                <c:pt idx="255">
                  <c:v>4801.7001950000003</c:v>
                </c:pt>
                <c:pt idx="256">
                  <c:v>4964</c:v>
                </c:pt>
                <c:pt idx="257">
                  <c:v>5113.2001950000003</c:v>
                </c:pt>
                <c:pt idx="258">
                  <c:v>5282.2998049999997</c:v>
                </c:pt>
                <c:pt idx="259">
                  <c:v>5296.8999020000001</c:v>
                </c:pt>
                <c:pt idx="260">
                  <c:v>5477.7001950000003</c:v>
                </c:pt>
                <c:pt idx="261">
                  <c:v>5317.2998049999997</c:v>
                </c:pt>
                <c:pt idx="262">
                  <c:v>5423.2001950000003</c:v>
                </c:pt>
                <c:pt idx="263">
                  <c:v>5618.7998049999997</c:v>
                </c:pt>
                <c:pt idx="264">
                  <c:v>5760.2998049999997</c:v>
                </c:pt>
                <c:pt idx="265">
                  <c:v>5791.5</c:v>
                </c:pt>
                <c:pt idx="266">
                  <c:v>5964.6000979999999</c:v>
                </c:pt>
                <c:pt idx="267">
                  <c:v>6023.1000979999999</c:v>
                </c:pt>
                <c:pt idx="268">
                  <c:v>5723.7998049999997</c:v>
                </c:pt>
                <c:pt idx="269">
                  <c:v>5833.3999020000001</c:v>
                </c:pt>
                <c:pt idx="270">
                  <c:v>5928.2998049999997</c:v>
                </c:pt>
                <c:pt idx="271">
                  <c:v>5906.1000979999999</c:v>
                </c:pt>
                <c:pt idx="272">
                  <c:v>5960.7998049999997</c:v>
                </c:pt>
                <c:pt idx="273">
                  <c:v>6129.2001950000003</c:v>
                </c:pt>
                <c:pt idx="274">
                  <c:v>6048.8999020000001</c:v>
                </c:pt>
                <c:pt idx="275">
                  <c:v>6220.7998049999997</c:v>
                </c:pt>
                <c:pt idx="276">
                  <c:v>6203.1000979999999</c:v>
                </c:pt>
                <c:pt idx="277">
                  <c:v>6171.5</c:v>
                </c:pt>
                <c:pt idx="278">
                  <c:v>6308</c:v>
                </c:pt>
                <c:pt idx="279">
                  <c:v>6449.2001950000003</c:v>
                </c:pt>
                <c:pt idx="280">
                  <c:v>6621.5</c:v>
                </c:pt>
                <c:pt idx="281">
                  <c:v>6607.8999020000001</c:v>
                </c:pt>
                <c:pt idx="282">
                  <c:v>6360.1000979999999</c:v>
                </c:pt>
                <c:pt idx="283">
                  <c:v>6303.2998049999997</c:v>
                </c:pt>
                <c:pt idx="284">
                  <c:v>6466.7998049999997</c:v>
                </c:pt>
                <c:pt idx="285">
                  <c:v>6721.6000979999999</c:v>
                </c:pt>
                <c:pt idx="286">
                  <c:v>6432.5</c:v>
                </c:pt>
                <c:pt idx="287">
                  <c:v>6456.8999020000001</c:v>
                </c:pt>
                <c:pt idx="288">
                  <c:v>5879.7998049999997</c:v>
                </c:pt>
                <c:pt idx="289">
                  <c:v>5884.2998049999997</c:v>
                </c:pt>
                <c:pt idx="290">
                  <c:v>5702.1000979999999</c:v>
                </c:pt>
                <c:pt idx="291">
                  <c:v>6087.2998049999997</c:v>
                </c:pt>
                <c:pt idx="292">
                  <c:v>6053.5</c:v>
                </c:pt>
                <c:pt idx="293">
                  <c:v>5625.8999020000001</c:v>
                </c:pt>
                <c:pt idx="294">
                  <c:v>5411.8999020000001</c:v>
                </c:pt>
                <c:pt idx="295">
                  <c:v>5636.6000979999999</c:v>
                </c:pt>
                <c:pt idx="296">
                  <c:v>4902.5</c:v>
                </c:pt>
                <c:pt idx="297">
                  <c:v>4377.2998049999997</c:v>
                </c:pt>
                <c:pt idx="298">
                  <c:v>4288</c:v>
                </c:pt>
                <c:pt idx="299">
                  <c:v>4434.2001950000003</c:v>
                </c:pt>
                <c:pt idx="300">
                  <c:v>4149.6000979999999</c:v>
                </c:pt>
                <c:pt idx="301">
                  <c:v>3830.1000979999999</c:v>
                </c:pt>
                <c:pt idx="302">
                  <c:v>3926.1000979999999</c:v>
                </c:pt>
                <c:pt idx="303">
                  <c:v>4243.7001950000003</c:v>
                </c:pt>
                <c:pt idx="304">
                  <c:v>4417.8999020000001</c:v>
                </c:pt>
                <c:pt idx="305">
                  <c:v>4249.2001950000003</c:v>
                </c:pt>
                <c:pt idx="306">
                  <c:v>4608.3999020000001</c:v>
                </c:pt>
                <c:pt idx="307">
                  <c:v>4908.8999020000001</c:v>
                </c:pt>
                <c:pt idx="308">
                  <c:v>5133.8999020000001</c:v>
                </c:pt>
                <c:pt idx="309">
                  <c:v>5044.6000979999999</c:v>
                </c:pt>
                <c:pt idx="310">
                  <c:v>5190.7001950000003</c:v>
                </c:pt>
                <c:pt idx="311">
                  <c:v>5412.8999020000001</c:v>
                </c:pt>
                <c:pt idx="312">
                  <c:v>5188.5</c:v>
                </c:pt>
                <c:pt idx="313">
                  <c:v>5354.5</c:v>
                </c:pt>
                <c:pt idx="314">
                  <c:v>5679.6000979999999</c:v>
                </c:pt>
                <c:pt idx="315">
                  <c:v>5553.2998049999997</c:v>
                </c:pt>
                <c:pt idx="316">
                  <c:v>5188.3999020000001</c:v>
                </c:pt>
                <c:pt idx="317">
                  <c:v>4916.8999020000001</c:v>
                </c:pt>
                <c:pt idx="318">
                  <c:v>5258</c:v>
                </c:pt>
                <c:pt idx="319">
                  <c:v>5225.2001950000003</c:v>
                </c:pt>
                <c:pt idx="320">
                  <c:v>5548.6000979999999</c:v>
                </c:pt>
                <c:pt idx="321">
                  <c:v>5675.2001950000003</c:v>
                </c:pt>
                <c:pt idx="322">
                  <c:v>5528.2998049999997</c:v>
                </c:pt>
                <c:pt idx="323">
                  <c:v>5899.8999020000001</c:v>
                </c:pt>
                <c:pt idx="324">
                  <c:v>5862.8999020000001</c:v>
                </c:pt>
                <c:pt idx="325">
                  <c:v>5994</c:v>
                </c:pt>
                <c:pt idx="326">
                  <c:v>5908.7998049999997</c:v>
                </c:pt>
                <c:pt idx="327">
                  <c:v>6069.8999020000001</c:v>
                </c:pt>
                <c:pt idx="328">
                  <c:v>5990</c:v>
                </c:pt>
                <c:pt idx="329">
                  <c:v>5945.7001950000003</c:v>
                </c:pt>
                <c:pt idx="330">
                  <c:v>5815.2001950000003</c:v>
                </c:pt>
                <c:pt idx="331">
                  <c:v>5394.5</c:v>
                </c:pt>
                <c:pt idx="332">
                  <c:v>5128.5</c:v>
                </c:pt>
                <c:pt idx="333">
                  <c:v>5544.2001950000003</c:v>
                </c:pt>
                <c:pt idx="334">
                  <c:v>5505.3999020000001</c:v>
                </c:pt>
                <c:pt idx="335">
                  <c:v>5572.2998049999997</c:v>
                </c:pt>
                <c:pt idx="336">
                  <c:v>5681.6000979999999</c:v>
                </c:pt>
                <c:pt idx="337">
                  <c:v>5871.5</c:v>
                </c:pt>
                <c:pt idx="338">
                  <c:v>5768.5</c:v>
                </c:pt>
                <c:pt idx="339">
                  <c:v>5737.7998049999997</c:v>
                </c:pt>
                <c:pt idx="340">
                  <c:v>5320.8999020000001</c:v>
                </c:pt>
                <c:pt idx="341">
                  <c:v>5571.2001950000003</c:v>
                </c:pt>
                <c:pt idx="342">
                  <c:v>5635.2998049999997</c:v>
                </c:pt>
                <c:pt idx="343">
                  <c:v>5711.5</c:v>
                </c:pt>
                <c:pt idx="344">
                  <c:v>5742.1000979999999</c:v>
                </c:pt>
                <c:pt idx="345">
                  <c:v>5782.7001950000003</c:v>
                </c:pt>
                <c:pt idx="346">
                  <c:v>5866.7998049999997</c:v>
                </c:pt>
                <c:pt idx="347">
                  <c:v>5897.7998049999997</c:v>
                </c:pt>
                <c:pt idx="348">
                  <c:v>6276.8999020000001</c:v>
                </c:pt>
                <c:pt idx="349">
                  <c:v>6360.7998049999997</c:v>
                </c:pt>
                <c:pt idx="350">
                  <c:v>6411.7001950000003</c:v>
                </c:pt>
                <c:pt idx="351">
                  <c:v>6430.1000979999999</c:v>
                </c:pt>
                <c:pt idx="352">
                  <c:v>6583.1000979999999</c:v>
                </c:pt>
                <c:pt idx="353">
                  <c:v>6215.5</c:v>
                </c:pt>
                <c:pt idx="354">
                  <c:v>6621.1000979999999</c:v>
                </c:pt>
                <c:pt idx="355">
                  <c:v>6412.8999020000001</c:v>
                </c:pt>
                <c:pt idx="356">
                  <c:v>6462.2001950000003</c:v>
                </c:pt>
                <c:pt idx="357">
                  <c:v>6731.3999020000001</c:v>
                </c:pt>
                <c:pt idx="358">
                  <c:v>6650.6000979999999</c:v>
                </c:pt>
                <c:pt idx="359">
                  <c:v>6749.1000979999999</c:v>
                </c:pt>
                <c:pt idx="360">
                  <c:v>6510.3999020000001</c:v>
                </c:pt>
                <c:pt idx="361">
                  <c:v>6809.7001950000003</c:v>
                </c:pt>
                <c:pt idx="362">
                  <c:v>6598.3999020000001</c:v>
                </c:pt>
                <c:pt idx="363">
                  <c:v>6780</c:v>
                </c:pt>
                <c:pt idx="364">
                  <c:v>6844.5</c:v>
                </c:pt>
                <c:pt idx="365">
                  <c:v>6743.8999020000001</c:v>
                </c:pt>
                <c:pt idx="366">
                  <c:v>6730.1000979999999</c:v>
                </c:pt>
                <c:pt idx="367">
                  <c:v>6819.7998049999997</c:v>
                </c:pt>
                <c:pt idx="368">
                  <c:v>6622.7001950000003</c:v>
                </c:pt>
                <c:pt idx="369">
                  <c:v>6546.5</c:v>
                </c:pt>
                <c:pt idx="370">
                  <c:v>6722.6000979999999</c:v>
                </c:pt>
                <c:pt idx="371">
                  <c:v>6566.1000979999999</c:v>
                </c:pt>
                <c:pt idx="372">
                  <c:v>6749.3999020000001</c:v>
                </c:pt>
                <c:pt idx="373">
                  <c:v>6946.7001950000003</c:v>
                </c:pt>
                <c:pt idx="374">
                  <c:v>6773</c:v>
                </c:pt>
                <c:pt idx="375">
                  <c:v>6960.6000979999999</c:v>
                </c:pt>
                <c:pt idx="376">
                  <c:v>6984.3999020000001</c:v>
                </c:pt>
                <c:pt idx="377">
                  <c:v>6521</c:v>
                </c:pt>
                <c:pt idx="378">
                  <c:v>6696.2998049999997</c:v>
                </c:pt>
                <c:pt idx="379">
                  <c:v>6248</c:v>
                </c:pt>
                <c:pt idx="380" formatCode="#,##0.00">
                  <c:v>6061.6</c:v>
                </c:pt>
                <c:pt idx="381" formatCode="#,##0.00">
                  <c:v>6361.1</c:v>
                </c:pt>
                <c:pt idx="382" formatCode="#,##0.00">
                  <c:v>6356.1</c:v>
                </c:pt>
                <c:pt idx="383" formatCode="#,##0.00">
                  <c:v>6242.3</c:v>
                </c:pt>
                <c:pt idx="384" formatCode="#,##0.00">
                  <c:v>6084</c:v>
                </c:pt>
                <c:pt idx="385" formatCode="#,##0.00">
                  <c:v>6037</c:v>
                </c:pt>
              </c:numCache>
            </c:numRef>
          </c:val>
          <c:smooth val="0"/>
        </c:ser>
        <c:dLbls>
          <c:showLegendKey val="0"/>
          <c:showVal val="0"/>
          <c:showCatName val="0"/>
          <c:showSerName val="0"/>
          <c:showPercent val="0"/>
          <c:showBubbleSize val="0"/>
        </c:dLbls>
        <c:smooth val="0"/>
        <c:axId val="166633600"/>
        <c:axId val="166634160"/>
      </c:lineChart>
      <c:dateAx>
        <c:axId val="166633600"/>
        <c:scaling>
          <c:orientation val="minMax"/>
        </c:scaling>
        <c:delete val="0"/>
        <c:axPos val="b"/>
        <c:majorGridlines>
          <c:spPr>
            <a:ln>
              <a:solidFill>
                <a:schemeClr val="bg1">
                  <a:lumMod val="50000"/>
                </a:schemeClr>
              </a:solidFill>
              <a:prstDash val="sysDot"/>
            </a:ln>
          </c:spPr>
        </c:majorGridlines>
        <c:numFmt formatCode="mmm\-yy" sourceLinked="1"/>
        <c:majorTickMark val="in"/>
        <c:minorTickMark val="none"/>
        <c:tickLblPos val="nextTo"/>
        <c:spPr>
          <a:ln w="25400"/>
        </c:spPr>
        <c:crossAx val="166634160"/>
        <c:crosses val="autoZero"/>
        <c:auto val="1"/>
        <c:lblOffset val="100"/>
        <c:baseTimeUnit val="months"/>
        <c:majorUnit val="24"/>
        <c:majorTimeUnit val="months"/>
      </c:dateAx>
      <c:valAx>
        <c:axId val="166634160"/>
        <c:scaling>
          <c:orientation val="minMax"/>
        </c:scaling>
        <c:delete val="0"/>
        <c:axPos val="l"/>
        <c:majorGridlines>
          <c:spPr>
            <a:ln>
              <a:solidFill>
                <a:schemeClr val="bg1">
                  <a:lumMod val="50000"/>
                </a:schemeClr>
              </a:solidFill>
              <a:prstDash val="sysDot"/>
            </a:ln>
          </c:spPr>
        </c:majorGridlines>
        <c:numFmt formatCode="General" sourceLinked="1"/>
        <c:majorTickMark val="in"/>
        <c:minorTickMark val="none"/>
        <c:tickLblPos val="nextTo"/>
        <c:spPr>
          <a:ln w="25400"/>
        </c:spPr>
        <c:crossAx val="166633600"/>
        <c:crossesAt val="30682"/>
        <c:crossBetween val="between"/>
      </c:valAx>
    </c:plotArea>
    <c:plotVisOnly val="1"/>
    <c:dispBlanksAs val="gap"/>
    <c:showDLblsOverMax val="0"/>
  </c:chart>
  <c:spPr>
    <a:ln>
      <a:noFill/>
    </a:ln>
  </c:spPr>
  <c:txPr>
    <a:bodyPr/>
    <a:lstStyle/>
    <a:p>
      <a:pPr>
        <a:defRPr sz="12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72A13F-DAD9-4DF9-BDE4-E5CC0ED30797}"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GB"/>
        </a:p>
      </dgm:t>
    </dgm:pt>
    <dgm:pt modelId="{74DDAB79-49C4-4527-8F39-4CFD56BCE655}">
      <dgm:prSet phldrT="[Text]"/>
      <dgm:spPr/>
      <dgm:t>
        <a:bodyPr/>
        <a:lstStyle/>
        <a:p>
          <a:r>
            <a:rPr lang="en-GB" dirty="0" smtClean="0"/>
            <a:t>85% of Pay – Starting Salary</a:t>
          </a:r>
          <a:endParaRPr lang="en-GB" dirty="0"/>
        </a:p>
      </dgm:t>
    </dgm:pt>
    <dgm:pt modelId="{E169139A-23F4-4301-8DEB-6EF568016A20}" type="parTrans" cxnId="{68131F98-D744-4041-859B-32385EFF7DDA}">
      <dgm:prSet/>
      <dgm:spPr/>
      <dgm:t>
        <a:bodyPr/>
        <a:lstStyle/>
        <a:p>
          <a:endParaRPr lang="en-GB"/>
        </a:p>
      </dgm:t>
    </dgm:pt>
    <dgm:pt modelId="{7AC26E3D-67A0-4664-9B94-CC5102FCC88C}" type="sibTrans" cxnId="{68131F98-D744-4041-859B-32385EFF7DDA}">
      <dgm:prSet/>
      <dgm:spPr/>
      <dgm:t>
        <a:bodyPr/>
        <a:lstStyle/>
        <a:p>
          <a:endParaRPr lang="en-GB"/>
        </a:p>
      </dgm:t>
    </dgm:pt>
    <dgm:pt modelId="{68A5AFD9-0E05-49C9-828C-8A15BB775B53}">
      <dgm:prSet phldrT="[Text]"/>
      <dgm:spPr/>
      <dgm:t>
        <a:bodyPr/>
        <a:lstStyle/>
        <a:p>
          <a:r>
            <a:rPr lang="en-GB" dirty="0" smtClean="0"/>
            <a:t>95% of Pay</a:t>
          </a:r>
          <a:endParaRPr lang="en-GB" dirty="0"/>
        </a:p>
      </dgm:t>
    </dgm:pt>
    <dgm:pt modelId="{8AD1AB02-CCD6-4641-A09F-966DF3FD6841}" type="parTrans" cxnId="{DAB09BAC-2DAF-45C7-B809-21002B010D4F}">
      <dgm:prSet/>
      <dgm:spPr/>
      <dgm:t>
        <a:bodyPr/>
        <a:lstStyle/>
        <a:p>
          <a:endParaRPr lang="en-GB"/>
        </a:p>
      </dgm:t>
    </dgm:pt>
    <dgm:pt modelId="{72C28770-DB31-446D-9F17-6CADDC722CB0}" type="sibTrans" cxnId="{DAB09BAC-2DAF-45C7-B809-21002B010D4F}">
      <dgm:prSet/>
      <dgm:spPr/>
      <dgm:t>
        <a:bodyPr/>
        <a:lstStyle/>
        <a:p>
          <a:endParaRPr lang="en-GB"/>
        </a:p>
      </dgm:t>
    </dgm:pt>
    <dgm:pt modelId="{47C9AA64-2D35-4355-9F29-0D4636CD2E27}">
      <dgm:prSet phldrT="[Text]"/>
      <dgm:spPr/>
      <dgm:t>
        <a:bodyPr/>
        <a:lstStyle/>
        <a:p>
          <a:r>
            <a:rPr lang="en-GB" dirty="0" smtClean="0"/>
            <a:t>100% of Pay – True Rate for Job</a:t>
          </a:r>
          <a:endParaRPr lang="en-GB" dirty="0"/>
        </a:p>
      </dgm:t>
    </dgm:pt>
    <dgm:pt modelId="{1FCF664F-EEF5-4D78-A2F6-0640D4730BE5}" type="parTrans" cxnId="{A7FCC695-CAB8-4537-B918-EEBF88B5661C}">
      <dgm:prSet/>
      <dgm:spPr/>
      <dgm:t>
        <a:bodyPr/>
        <a:lstStyle/>
        <a:p>
          <a:endParaRPr lang="en-GB"/>
        </a:p>
      </dgm:t>
    </dgm:pt>
    <dgm:pt modelId="{46EFD1A8-F817-447A-AF87-6D0D63CB0C4B}" type="sibTrans" cxnId="{A7FCC695-CAB8-4537-B918-EEBF88B5661C}">
      <dgm:prSet/>
      <dgm:spPr/>
      <dgm:t>
        <a:bodyPr/>
        <a:lstStyle/>
        <a:p>
          <a:endParaRPr lang="en-GB"/>
        </a:p>
      </dgm:t>
    </dgm:pt>
    <dgm:pt modelId="{B0F38557-EFE6-46A1-A338-F0A3803068CF}">
      <dgm:prSet/>
      <dgm:spPr>
        <a:solidFill>
          <a:schemeClr val="accent1">
            <a:lumMod val="60000"/>
            <a:lumOff val="40000"/>
          </a:schemeClr>
        </a:solidFill>
      </dgm:spPr>
      <dgm:t>
        <a:bodyPr/>
        <a:lstStyle/>
        <a:p>
          <a:r>
            <a:rPr lang="en-GB" dirty="0" smtClean="0"/>
            <a:t>105% of Pay – Discretionary Point</a:t>
          </a:r>
          <a:endParaRPr lang="en-GB" dirty="0"/>
        </a:p>
      </dgm:t>
    </dgm:pt>
    <dgm:pt modelId="{4CE540C9-D61C-488D-978F-0018E1EA7B2B}" type="parTrans" cxnId="{26402D5F-B521-4917-98E1-F98B9156D862}">
      <dgm:prSet/>
      <dgm:spPr/>
      <dgm:t>
        <a:bodyPr/>
        <a:lstStyle/>
        <a:p>
          <a:endParaRPr lang="en-GB"/>
        </a:p>
      </dgm:t>
    </dgm:pt>
    <dgm:pt modelId="{F6FE849C-3BDC-4297-B8D1-E6F9100D8D01}" type="sibTrans" cxnId="{26402D5F-B521-4917-98E1-F98B9156D862}">
      <dgm:prSet/>
      <dgm:spPr/>
      <dgm:t>
        <a:bodyPr/>
        <a:lstStyle/>
        <a:p>
          <a:endParaRPr lang="en-GB"/>
        </a:p>
      </dgm:t>
    </dgm:pt>
    <dgm:pt modelId="{3D7C1388-554D-418B-8DD3-26968B3F2F0F}">
      <dgm:prSet/>
      <dgm:spPr/>
      <dgm:t>
        <a:bodyPr/>
        <a:lstStyle/>
        <a:p>
          <a:r>
            <a:rPr lang="en-GB" dirty="0" smtClean="0"/>
            <a:t>90% of Pay</a:t>
          </a:r>
          <a:endParaRPr lang="en-GB" dirty="0"/>
        </a:p>
      </dgm:t>
    </dgm:pt>
    <dgm:pt modelId="{4D3516B9-D0DD-4F35-911B-9613E0309FE5}" type="parTrans" cxnId="{1362327C-D02C-49AA-97AC-383111154752}">
      <dgm:prSet/>
      <dgm:spPr/>
      <dgm:t>
        <a:bodyPr/>
        <a:lstStyle/>
        <a:p>
          <a:endParaRPr lang="en-GB"/>
        </a:p>
      </dgm:t>
    </dgm:pt>
    <dgm:pt modelId="{1FE1EB77-6DAD-4823-95CE-0F21792BB496}" type="sibTrans" cxnId="{1362327C-D02C-49AA-97AC-383111154752}">
      <dgm:prSet/>
      <dgm:spPr/>
      <dgm:t>
        <a:bodyPr/>
        <a:lstStyle/>
        <a:p>
          <a:endParaRPr lang="en-GB"/>
        </a:p>
      </dgm:t>
    </dgm:pt>
    <dgm:pt modelId="{6548B2E2-DDB1-47E9-B6AB-97FEA90F2887}" type="pres">
      <dgm:prSet presAssocID="{1972A13F-DAD9-4DF9-BDE4-E5CC0ED30797}" presName="linearFlow" presStyleCnt="0">
        <dgm:presLayoutVars>
          <dgm:resizeHandles val="exact"/>
        </dgm:presLayoutVars>
      </dgm:prSet>
      <dgm:spPr/>
      <dgm:t>
        <a:bodyPr/>
        <a:lstStyle/>
        <a:p>
          <a:endParaRPr lang="en-GB"/>
        </a:p>
      </dgm:t>
    </dgm:pt>
    <dgm:pt modelId="{D3DD1FCD-B92F-46B3-92B0-04AFC9C97C9C}" type="pres">
      <dgm:prSet presAssocID="{74DDAB79-49C4-4527-8F39-4CFD56BCE655}" presName="node" presStyleLbl="node1" presStyleIdx="0" presStyleCnt="5" custScaleX="255062" custLinFactY="352321" custLinFactNeighborX="-73720" custLinFactNeighborY="400000">
        <dgm:presLayoutVars>
          <dgm:bulletEnabled val="1"/>
        </dgm:presLayoutVars>
      </dgm:prSet>
      <dgm:spPr/>
      <dgm:t>
        <a:bodyPr/>
        <a:lstStyle/>
        <a:p>
          <a:endParaRPr lang="en-GB"/>
        </a:p>
      </dgm:t>
    </dgm:pt>
    <dgm:pt modelId="{026C8132-F64F-477B-A289-3648EF01BAFE}" type="pres">
      <dgm:prSet presAssocID="{7AC26E3D-67A0-4664-9B94-CC5102FCC88C}" presName="sibTrans" presStyleLbl="sibTrans2D1" presStyleIdx="0" presStyleCnt="4" custLinFactNeighborX="10550" custLinFactNeighborY="1"/>
      <dgm:spPr/>
      <dgm:t>
        <a:bodyPr/>
        <a:lstStyle/>
        <a:p>
          <a:endParaRPr lang="en-GB"/>
        </a:p>
      </dgm:t>
    </dgm:pt>
    <dgm:pt modelId="{093DC045-8224-43F8-9D25-2DD254805B2A}" type="pres">
      <dgm:prSet presAssocID="{7AC26E3D-67A0-4664-9B94-CC5102FCC88C}" presName="connectorText" presStyleLbl="sibTrans2D1" presStyleIdx="0" presStyleCnt="4"/>
      <dgm:spPr/>
      <dgm:t>
        <a:bodyPr/>
        <a:lstStyle/>
        <a:p>
          <a:endParaRPr lang="en-GB"/>
        </a:p>
      </dgm:t>
    </dgm:pt>
    <dgm:pt modelId="{C4491DB7-C69C-4F4B-AA89-7F8A2C286EB8}" type="pres">
      <dgm:prSet presAssocID="{3D7C1388-554D-418B-8DD3-26968B3F2F0F}" presName="node" presStyleLbl="node1" presStyleIdx="1" presStyleCnt="5" custScaleX="255062" custLinFactY="170066" custLinFactNeighborX="-73095" custLinFactNeighborY="200000">
        <dgm:presLayoutVars>
          <dgm:bulletEnabled val="1"/>
        </dgm:presLayoutVars>
      </dgm:prSet>
      <dgm:spPr/>
      <dgm:t>
        <a:bodyPr/>
        <a:lstStyle/>
        <a:p>
          <a:endParaRPr lang="en-GB"/>
        </a:p>
      </dgm:t>
    </dgm:pt>
    <dgm:pt modelId="{E656A38F-A384-46E2-9DB9-281AD0846405}" type="pres">
      <dgm:prSet presAssocID="{1FE1EB77-6DAD-4823-95CE-0F21792BB496}" presName="sibTrans" presStyleLbl="sibTrans2D1" presStyleIdx="1" presStyleCnt="4"/>
      <dgm:spPr/>
      <dgm:t>
        <a:bodyPr/>
        <a:lstStyle/>
        <a:p>
          <a:endParaRPr lang="en-GB"/>
        </a:p>
      </dgm:t>
    </dgm:pt>
    <dgm:pt modelId="{A19412D0-6024-46C0-A0E0-723CB0DF55E2}" type="pres">
      <dgm:prSet presAssocID="{1FE1EB77-6DAD-4823-95CE-0F21792BB496}" presName="connectorText" presStyleLbl="sibTrans2D1" presStyleIdx="1" presStyleCnt="4"/>
      <dgm:spPr/>
      <dgm:t>
        <a:bodyPr/>
        <a:lstStyle/>
        <a:p>
          <a:endParaRPr lang="en-GB"/>
        </a:p>
      </dgm:t>
    </dgm:pt>
    <dgm:pt modelId="{DA42E868-744F-4FA8-B1EB-D58E7E664E2D}" type="pres">
      <dgm:prSet presAssocID="{68A5AFD9-0E05-49C9-828C-8A15BB775B53}" presName="node" presStyleLbl="node1" presStyleIdx="2" presStyleCnt="5" custScaleX="255062" custLinFactNeighborX="-71680" custLinFactNeighborY="-9227">
        <dgm:presLayoutVars>
          <dgm:bulletEnabled val="1"/>
        </dgm:presLayoutVars>
      </dgm:prSet>
      <dgm:spPr/>
      <dgm:t>
        <a:bodyPr/>
        <a:lstStyle/>
        <a:p>
          <a:endParaRPr lang="en-GB"/>
        </a:p>
      </dgm:t>
    </dgm:pt>
    <dgm:pt modelId="{EE69952E-51C4-4815-9134-FEFCFD579F14}" type="pres">
      <dgm:prSet presAssocID="{72C28770-DB31-446D-9F17-6CADDC722CB0}" presName="sibTrans" presStyleLbl="sibTrans2D1" presStyleIdx="2" presStyleCnt="4"/>
      <dgm:spPr/>
      <dgm:t>
        <a:bodyPr/>
        <a:lstStyle/>
        <a:p>
          <a:endParaRPr lang="en-GB"/>
        </a:p>
      </dgm:t>
    </dgm:pt>
    <dgm:pt modelId="{561F2E47-B436-43FE-A1A8-D7A5C99C3C99}" type="pres">
      <dgm:prSet presAssocID="{72C28770-DB31-446D-9F17-6CADDC722CB0}" presName="connectorText" presStyleLbl="sibTrans2D1" presStyleIdx="2" presStyleCnt="4"/>
      <dgm:spPr/>
      <dgm:t>
        <a:bodyPr/>
        <a:lstStyle/>
        <a:p>
          <a:endParaRPr lang="en-GB"/>
        </a:p>
      </dgm:t>
    </dgm:pt>
    <dgm:pt modelId="{B7E65A2D-9D61-4BD8-9361-AF3024E8B5B1}" type="pres">
      <dgm:prSet presAssocID="{47C9AA64-2D35-4355-9F29-0D4636CD2E27}" presName="node" presStyleLbl="node1" presStyleIdx="3" presStyleCnt="5" custScaleX="254158" custLinFactY="-184505" custLinFactNeighborX="-71980" custLinFactNeighborY="-200000">
        <dgm:presLayoutVars>
          <dgm:bulletEnabled val="1"/>
        </dgm:presLayoutVars>
      </dgm:prSet>
      <dgm:spPr/>
      <dgm:t>
        <a:bodyPr/>
        <a:lstStyle/>
        <a:p>
          <a:endParaRPr lang="en-GB"/>
        </a:p>
      </dgm:t>
    </dgm:pt>
    <dgm:pt modelId="{3D4C70E3-DBFF-4EAD-B3E8-3049037BCDFA}" type="pres">
      <dgm:prSet presAssocID="{46EFD1A8-F817-447A-AF87-6D0D63CB0C4B}" presName="sibTrans" presStyleLbl="sibTrans2D1" presStyleIdx="3" presStyleCnt="4"/>
      <dgm:spPr/>
      <dgm:t>
        <a:bodyPr/>
        <a:lstStyle/>
        <a:p>
          <a:endParaRPr lang="en-GB"/>
        </a:p>
      </dgm:t>
    </dgm:pt>
    <dgm:pt modelId="{E7B32F70-8469-4BE4-BFD5-B119733C3FF0}" type="pres">
      <dgm:prSet presAssocID="{46EFD1A8-F817-447A-AF87-6D0D63CB0C4B}" presName="connectorText" presStyleLbl="sibTrans2D1" presStyleIdx="3" presStyleCnt="4"/>
      <dgm:spPr/>
      <dgm:t>
        <a:bodyPr/>
        <a:lstStyle/>
        <a:p>
          <a:endParaRPr lang="en-GB"/>
        </a:p>
      </dgm:t>
    </dgm:pt>
    <dgm:pt modelId="{4D3738DA-8962-4CC9-997D-7B7912064CA6}" type="pres">
      <dgm:prSet presAssocID="{B0F38557-EFE6-46A1-A338-F0A3803068CF}" presName="node" presStyleLbl="node1" presStyleIdx="4" presStyleCnt="5" custScaleX="255062" custLinFactY="-370949" custLinFactNeighborX="-71863" custLinFactNeighborY="-400000">
        <dgm:presLayoutVars>
          <dgm:bulletEnabled val="1"/>
        </dgm:presLayoutVars>
      </dgm:prSet>
      <dgm:spPr/>
      <dgm:t>
        <a:bodyPr/>
        <a:lstStyle/>
        <a:p>
          <a:endParaRPr lang="en-GB"/>
        </a:p>
      </dgm:t>
    </dgm:pt>
  </dgm:ptLst>
  <dgm:cxnLst>
    <dgm:cxn modelId="{26402D5F-B521-4917-98E1-F98B9156D862}" srcId="{1972A13F-DAD9-4DF9-BDE4-E5CC0ED30797}" destId="{B0F38557-EFE6-46A1-A338-F0A3803068CF}" srcOrd="4" destOrd="0" parTransId="{4CE540C9-D61C-488D-978F-0018E1EA7B2B}" sibTransId="{F6FE849C-3BDC-4297-B8D1-E6F9100D8D01}"/>
    <dgm:cxn modelId="{1362327C-D02C-49AA-97AC-383111154752}" srcId="{1972A13F-DAD9-4DF9-BDE4-E5CC0ED30797}" destId="{3D7C1388-554D-418B-8DD3-26968B3F2F0F}" srcOrd="1" destOrd="0" parTransId="{4D3516B9-D0DD-4F35-911B-9613E0309FE5}" sibTransId="{1FE1EB77-6DAD-4823-95CE-0F21792BB496}"/>
    <dgm:cxn modelId="{7623929D-B5A2-4E89-AA77-41BA83E1A736}" type="presOf" srcId="{1FE1EB77-6DAD-4823-95CE-0F21792BB496}" destId="{E656A38F-A384-46E2-9DB9-281AD0846405}" srcOrd="0" destOrd="0" presId="urn:microsoft.com/office/officeart/2005/8/layout/process2"/>
    <dgm:cxn modelId="{191D50A6-C44B-450A-B249-AC1B60F16C3D}" type="presOf" srcId="{7AC26E3D-67A0-4664-9B94-CC5102FCC88C}" destId="{093DC045-8224-43F8-9D25-2DD254805B2A}" srcOrd="1" destOrd="0" presId="urn:microsoft.com/office/officeart/2005/8/layout/process2"/>
    <dgm:cxn modelId="{57C05973-DD13-4104-A13B-78FC88757225}" type="presOf" srcId="{46EFD1A8-F817-447A-AF87-6D0D63CB0C4B}" destId="{E7B32F70-8469-4BE4-BFD5-B119733C3FF0}" srcOrd="1" destOrd="0" presId="urn:microsoft.com/office/officeart/2005/8/layout/process2"/>
    <dgm:cxn modelId="{74089022-AFA9-44B5-A9D0-A3C8191E34E9}" type="presOf" srcId="{47C9AA64-2D35-4355-9F29-0D4636CD2E27}" destId="{B7E65A2D-9D61-4BD8-9361-AF3024E8B5B1}" srcOrd="0" destOrd="0" presId="urn:microsoft.com/office/officeart/2005/8/layout/process2"/>
    <dgm:cxn modelId="{D8D5C09A-8185-403E-80B5-DFAE7D8870E4}" type="presOf" srcId="{7AC26E3D-67A0-4664-9B94-CC5102FCC88C}" destId="{026C8132-F64F-477B-A289-3648EF01BAFE}" srcOrd="0" destOrd="0" presId="urn:microsoft.com/office/officeart/2005/8/layout/process2"/>
    <dgm:cxn modelId="{A1DFEA95-7ECB-43CD-825A-DE746475952B}" type="presOf" srcId="{68A5AFD9-0E05-49C9-828C-8A15BB775B53}" destId="{DA42E868-744F-4FA8-B1EB-D58E7E664E2D}" srcOrd="0" destOrd="0" presId="urn:microsoft.com/office/officeart/2005/8/layout/process2"/>
    <dgm:cxn modelId="{EC306CFC-95A1-47CC-B229-1FC3A3FA0949}" type="presOf" srcId="{46EFD1A8-F817-447A-AF87-6D0D63CB0C4B}" destId="{3D4C70E3-DBFF-4EAD-B3E8-3049037BCDFA}" srcOrd="0" destOrd="0" presId="urn:microsoft.com/office/officeart/2005/8/layout/process2"/>
    <dgm:cxn modelId="{8576A01B-D102-4ECE-A550-5C924B3D6552}" type="presOf" srcId="{72C28770-DB31-446D-9F17-6CADDC722CB0}" destId="{561F2E47-B436-43FE-A1A8-D7A5C99C3C99}" srcOrd="1" destOrd="0" presId="urn:microsoft.com/office/officeart/2005/8/layout/process2"/>
    <dgm:cxn modelId="{68131F98-D744-4041-859B-32385EFF7DDA}" srcId="{1972A13F-DAD9-4DF9-BDE4-E5CC0ED30797}" destId="{74DDAB79-49C4-4527-8F39-4CFD56BCE655}" srcOrd="0" destOrd="0" parTransId="{E169139A-23F4-4301-8DEB-6EF568016A20}" sibTransId="{7AC26E3D-67A0-4664-9B94-CC5102FCC88C}"/>
    <dgm:cxn modelId="{AEF72C7F-C76A-4F02-96A3-3513FAA390FA}" type="presOf" srcId="{1FE1EB77-6DAD-4823-95CE-0F21792BB496}" destId="{A19412D0-6024-46C0-A0E0-723CB0DF55E2}" srcOrd="1" destOrd="0" presId="urn:microsoft.com/office/officeart/2005/8/layout/process2"/>
    <dgm:cxn modelId="{DAB09BAC-2DAF-45C7-B809-21002B010D4F}" srcId="{1972A13F-DAD9-4DF9-BDE4-E5CC0ED30797}" destId="{68A5AFD9-0E05-49C9-828C-8A15BB775B53}" srcOrd="2" destOrd="0" parTransId="{8AD1AB02-CCD6-4641-A09F-966DF3FD6841}" sibTransId="{72C28770-DB31-446D-9F17-6CADDC722CB0}"/>
    <dgm:cxn modelId="{A7FCC695-CAB8-4537-B918-EEBF88B5661C}" srcId="{1972A13F-DAD9-4DF9-BDE4-E5CC0ED30797}" destId="{47C9AA64-2D35-4355-9F29-0D4636CD2E27}" srcOrd="3" destOrd="0" parTransId="{1FCF664F-EEF5-4D78-A2F6-0640D4730BE5}" sibTransId="{46EFD1A8-F817-447A-AF87-6D0D63CB0C4B}"/>
    <dgm:cxn modelId="{FB9BF288-259E-45E5-9D00-CA6EAD413BA8}" type="presOf" srcId="{B0F38557-EFE6-46A1-A338-F0A3803068CF}" destId="{4D3738DA-8962-4CC9-997D-7B7912064CA6}" srcOrd="0" destOrd="0" presId="urn:microsoft.com/office/officeart/2005/8/layout/process2"/>
    <dgm:cxn modelId="{60EF5813-1852-4806-85B9-3A39F8D19F66}" type="presOf" srcId="{72C28770-DB31-446D-9F17-6CADDC722CB0}" destId="{EE69952E-51C4-4815-9134-FEFCFD579F14}" srcOrd="0" destOrd="0" presId="urn:microsoft.com/office/officeart/2005/8/layout/process2"/>
    <dgm:cxn modelId="{552B785B-C0F8-4FB0-93E4-EAFCA6357133}" type="presOf" srcId="{3D7C1388-554D-418B-8DD3-26968B3F2F0F}" destId="{C4491DB7-C69C-4F4B-AA89-7F8A2C286EB8}" srcOrd="0" destOrd="0" presId="urn:microsoft.com/office/officeart/2005/8/layout/process2"/>
    <dgm:cxn modelId="{1E9C646E-C103-4BEC-869C-C8D08411272A}" type="presOf" srcId="{1972A13F-DAD9-4DF9-BDE4-E5CC0ED30797}" destId="{6548B2E2-DDB1-47E9-B6AB-97FEA90F2887}" srcOrd="0" destOrd="0" presId="urn:microsoft.com/office/officeart/2005/8/layout/process2"/>
    <dgm:cxn modelId="{EC6D3530-8E2A-4F7F-B1FF-4EA7C4E74F1F}" type="presOf" srcId="{74DDAB79-49C4-4527-8F39-4CFD56BCE655}" destId="{D3DD1FCD-B92F-46B3-92B0-04AFC9C97C9C}" srcOrd="0" destOrd="0" presId="urn:microsoft.com/office/officeart/2005/8/layout/process2"/>
    <dgm:cxn modelId="{BE625F05-9B8D-4B84-A927-88D7AD093C98}" type="presParOf" srcId="{6548B2E2-DDB1-47E9-B6AB-97FEA90F2887}" destId="{D3DD1FCD-B92F-46B3-92B0-04AFC9C97C9C}" srcOrd="0" destOrd="0" presId="urn:microsoft.com/office/officeart/2005/8/layout/process2"/>
    <dgm:cxn modelId="{B2C65F87-3D06-4A1B-8B12-43E8CC58446B}" type="presParOf" srcId="{6548B2E2-DDB1-47E9-B6AB-97FEA90F2887}" destId="{026C8132-F64F-477B-A289-3648EF01BAFE}" srcOrd="1" destOrd="0" presId="urn:microsoft.com/office/officeart/2005/8/layout/process2"/>
    <dgm:cxn modelId="{750574AF-7675-455B-81F1-012A3972DCF6}" type="presParOf" srcId="{026C8132-F64F-477B-A289-3648EF01BAFE}" destId="{093DC045-8224-43F8-9D25-2DD254805B2A}" srcOrd="0" destOrd="0" presId="urn:microsoft.com/office/officeart/2005/8/layout/process2"/>
    <dgm:cxn modelId="{32FE1888-8DC4-4A4F-85B3-41A0CC18E7AC}" type="presParOf" srcId="{6548B2E2-DDB1-47E9-B6AB-97FEA90F2887}" destId="{C4491DB7-C69C-4F4B-AA89-7F8A2C286EB8}" srcOrd="2" destOrd="0" presId="urn:microsoft.com/office/officeart/2005/8/layout/process2"/>
    <dgm:cxn modelId="{2D090C5A-5E42-4FE0-9AF4-EA1965BD8515}" type="presParOf" srcId="{6548B2E2-DDB1-47E9-B6AB-97FEA90F2887}" destId="{E656A38F-A384-46E2-9DB9-281AD0846405}" srcOrd="3" destOrd="0" presId="urn:microsoft.com/office/officeart/2005/8/layout/process2"/>
    <dgm:cxn modelId="{680B8C37-6C34-4026-A1D5-D6ED38AE1990}" type="presParOf" srcId="{E656A38F-A384-46E2-9DB9-281AD0846405}" destId="{A19412D0-6024-46C0-A0E0-723CB0DF55E2}" srcOrd="0" destOrd="0" presId="urn:microsoft.com/office/officeart/2005/8/layout/process2"/>
    <dgm:cxn modelId="{3A89248B-E4C8-4E09-9596-E6E26DB4F96F}" type="presParOf" srcId="{6548B2E2-DDB1-47E9-B6AB-97FEA90F2887}" destId="{DA42E868-744F-4FA8-B1EB-D58E7E664E2D}" srcOrd="4" destOrd="0" presId="urn:microsoft.com/office/officeart/2005/8/layout/process2"/>
    <dgm:cxn modelId="{AFC5D532-E5E6-4A7B-A057-2F8B4273CE06}" type="presParOf" srcId="{6548B2E2-DDB1-47E9-B6AB-97FEA90F2887}" destId="{EE69952E-51C4-4815-9134-FEFCFD579F14}" srcOrd="5" destOrd="0" presId="urn:microsoft.com/office/officeart/2005/8/layout/process2"/>
    <dgm:cxn modelId="{A5B95BAF-6648-4B2F-9657-E63FA9694A9F}" type="presParOf" srcId="{EE69952E-51C4-4815-9134-FEFCFD579F14}" destId="{561F2E47-B436-43FE-A1A8-D7A5C99C3C99}" srcOrd="0" destOrd="0" presId="urn:microsoft.com/office/officeart/2005/8/layout/process2"/>
    <dgm:cxn modelId="{E7F60975-D7FD-4BFF-9886-B72AF9C6CB0F}" type="presParOf" srcId="{6548B2E2-DDB1-47E9-B6AB-97FEA90F2887}" destId="{B7E65A2D-9D61-4BD8-9361-AF3024E8B5B1}" srcOrd="6" destOrd="0" presId="urn:microsoft.com/office/officeart/2005/8/layout/process2"/>
    <dgm:cxn modelId="{6D5A3AF0-E09B-4181-9B14-A25E2B0B4729}" type="presParOf" srcId="{6548B2E2-DDB1-47E9-B6AB-97FEA90F2887}" destId="{3D4C70E3-DBFF-4EAD-B3E8-3049037BCDFA}" srcOrd="7" destOrd="0" presId="urn:microsoft.com/office/officeart/2005/8/layout/process2"/>
    <dgm:cxn modelId="{34D5B832-3D5E-4FE7-BC7E-0A670AA41428}" type="presParOf" srcId="{3D4C70E3-DBFF-4EAD-B3E8-3049037BCDFA}" destId="{E7B32F70-8469-4BE4-BFD5-B119733C3FF0}" srcOrd="0" destOrd="0" presId="urn:microsoft.com/office/officeart/2005/8/layout/process2"/>
    <dgm:cxn modelId="{E61471D2-1403-4822-ADB2-A038FC27663C}" type="presParOf" srcId="{6548B2E2-DDB1-47E9-B6AB-97FEA90F2887}" destId="{4D3738DA-8962-4CC9-997D-7B7912064CA6}"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0.36277</cdr:x>
      <cdr:y>0.04356</cdr:y>
    </cdr:from>
    <cdr:to>
      <cdr:x>0.90089</cdr:x>
      <cdr:y>0.86503</cdr:y>
    </cdr:to>
    <cdr:sp macro="" textlink="">
      <cdr:nvSpPr>
        <cdr:cNvPr id="2" name="Rectangle 1"/>
        <cdr:cNvSpPr/>
      </cdr:nvSpPr>
      <cdr:spPr>
        <a:xfrm xmlns:a="http://schemas.openxmlformats.org/drawingml/2006/main">
          <a:off x="1871082" y="177800"/>
          <a:ext cx="2775530" cy="3352800"/>
        </a:xfrm>
        <a:prstGeom xmlns:a="http://schemas.openxmlformats.org/drawingml/2006/main" prst="rect">
          <a:avLst/>
        </a:prstGeom>
        <a:solidFill xmlns:a="http://schemas.openxmlformats.org/drawingml/2006/main">
          <a:schemeClr val="accent2">
            <a:lumMod val="60000"/>
            <a:lumOff val="40000"/>
            <a:alpha val="47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0.0053</cdr:x>
      <cdr:y>0.95203</cdr:y>
    </cdr:from>
    <cdr:to>
      <cdr:x>0.58971</cdr:x>
      <cdr:y>0.99819</cdr:y>
    </cdr:to>
    <cdr:sp macro="" textlink="">
      <cdr:nvSpPr>
        <cdr:cNvPr id="2" name="TextBox 1"/>
        <cdr:cNvSpPr txBox="1"/>
      </cdr:nvSpPr>
      <cdr:spPr>
        <a:xfrm xmlns:a="http://schemas.openxmlformats.org/drawingml/2006/main">
          <a:off x="32186" y="3931920"/>
          <a:ext cx="3549214" cy="1906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a:t>Source:</a:t>
          </a:r>
          <a:r>
            <a:rPr lang="en-GB" sz="1000" baseline="0"/>
            <a:t> </a:t>
          </a:r>
          <a:r>
            <a:rPr lang="en-GB" sz="1000"/>
            <a:t>Labour Disputes Statistics - Office for National Statistics</a:t>
          </a:r>
        </a:p>
        <a:p xmlns:a="http://schemas.openxmlformats.org/drawingml/2006/main">
          <a:endParaRPr lang="en-GB" sz="1000"/>
        </a:p>
      </cdr:txBody>
    </cdr:sp>
  </cdr:relSizeAnchor>
  <cdr:relSizeAnchor xmlns:cdr="http://schemas.openxmlformats.org/drawingml/2006/chartDrawing">
    <cdr:from>
      <cdr:x>0.81054</cdr:x>
      <cdr:y>0.91144</cdr:y>
    </cdr:from>
    <cdr:to>
      <cdr:x>1</cdr:x>
      <cdr:y>0.95756</cdr:y>
    </cdr:to>
    <cdr:sp macro="" textlink="">
      <cdr:nvSpPr>
        <cdr:cNvPr id="3" name="Text Box 2"/>
        <cdr:cNvSpPr txBox="1"/>
      </cdr:nvSpPr>
      <cdr:spPr>
        <a:xfrm xmlns:a="http://schemas.openxmlformats.org/drawingml/2006/main">
          <a:off x="4922520" y="3764280"/>
          <a:ext cx="115062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a:t>* Quarter</a:t>
          </a:r>
          <a:r>
            <a:rPr lang="en-GB" sz="1100" baseline="0"/>
            <a:t> 1-3 </a:t>
          </a:r>
          <a:endParaRPr lang="en-GB"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r>
              <a:rPr lang="en-US" smtClean="0"/>
              <a:t>25/02/2016</a:t>
            </a:r>
            <a:endParaRPr lang="en-GB"/>
          </a:p>
        </p:txBody>
      </p:sp>
      <p:sp>
        <p:nvSpPr>
          <p:cNvPr id="4" name="Footer Placeholder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r>
              <a:rPr lang="en-GB" smtClean="0"/>
              <a:t>Pay Bargaining in 2016 by IDR and the TUC</a:t>
            </a:r>
            <a:endParaRPr lang="en-GB"/>
          </a:p>
        </p:txBody>
      </p:sp>
      <p:sp>
        <p:nvSpPr>
          <p:cNvPr id="5" name="Slide Number Placeholder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094B1CA5-3513-41E6-99E7-3D8567AE0798}" type="slidenum">
              <a:rPr lang="en-GB" smtClean="0"/>
              <a:t>‹#›</a:t>
            </a:fld>
            <a:endParaRPr lang="en-GB"/>
          </a:p>
        </p:txBody>
      </p:sp>
    </p:spTree>
    <p:extLst>
      <p:ext uri="{BB962C8B-B14F-4D97-AF65-F5344CB8AC3E}">
        <p14:creationId xmlns:p14="http://schemas.microsoft.com/office/powerpoint/2010/main" val="182784817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r>
              <a:rPr lang="en-US" smtClean="0"/>
              <a:t>25/02/2016</a:t>
            </a:r>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r>
              <a:rPr lang="en-GB" smtClean="0"/>
              <a:t>Pay Bargaining in 2016 by IDR and the TUC</a:t>
            </a:r>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74A5D43F-D042-41E0-A1EA-44B6BD58BFDE}" type="slidenum">
              <a:rPr lang="en-GB" smtClean="0"/>
              <a:t>‹#›</a:t>
            </a:fld>
            <a:endParaRPr lang="en-GB"/>
          </a:p>
        </p:txBody>
      </p:sp>
    </p:spTree>
    <p:extLst>
      <p:ext uri="{BB962C8B-B14F-4D97-AF65-F5344CB8AC3E}">
        <p14:creationId xmlns:p14="http://schemas.microsoft.com/office/powerpoint/2010/main" val="259649565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t>1</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675892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96263B-8FBB-4514-8340-BD1F1009B2C6}" type="slidenum">
              <a:rPr lang="en-GB" smtClean="0"/>
              <a:t>10</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2279494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96263B-8FBB-4514-8340-BD1F1009B2C6}" type="slidenum">
              <a:rPr lang="en-GB" smtClean="0"/>
              <a:t>11</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2678135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96263B-8FBB-4514-8340-BD1F1009B2C6}" type="slidenum">
              <a:rPr lang="en-GB" smtClean="0"/>
              <a:t>12</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2496506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t>13</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4011630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t>14</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4039761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indent="0">
              <a:buNone/>
            </a:pPr>
            <a:endParaRPr lang="en-GB" dirty="0" smtClean="0"/>
          </a:p>
          <a:p>
            <a:endParaRPr lang="en-GB" dirty="0"/>
          </a:p>
        </p:txBody>
      </p:sp>
      <p:sp>
        <p:nvSpPr>
          <p:cNvPr id="4" name="Slide Number Placeholder 3"/>
          <p:cNvSpPr>
            <a:spLocks noGrp="1"/>
          </p:cNvSpPr>
          <p:nvPr>
            <p:ph type="sldNum" sz="quarter" idx="10"/>
          </p:nvPr>
        </p:nvSpPr>
        <p:spPr/>
        <p:txBody>
          <a:bodyPr/>
          <a:lstStyle/>
          <a:p>
            <a:fld id="{1F96263B-8FBB-4514-8340-BD1F1009B2C6}" type="slidenum">
              <a:rPr lang="en-GB" smtClean="0"/>
              <a:t>15</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3311515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96263B-8FBB-4514-8340-BD1F1009B2C6}" type="slidenum">
              <a:rPr lang="en-GB" smtClean="0"/>
              <a:t>16</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56905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96263B-8FBB-4514-8340-BD1F1009B2C6}" type="slidenum">
              <a:rPr lang="en-GB" smtClean="0"/>
              <a:t>17</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3831198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96263B-8FBB-4514-8340-BD1F1009B2C6}" type="slidenum">
              <a:rPr lang="en-GB" smtClean="0"/>
              <a:t>18</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4089412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t>19</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433363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solidFill>
                  <a:prstClr val="black"/>
                </a:solidFill>
              </a:rPr>
              <a:pPr/>
              <a:t>2</a:t>
            </a:fld>
            <a:endParaRPr lang="en-GB">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25/02/2016</a:t>
            </a:r>
            <a:endParaRPr lang="en-GB">
              <a:solidFill>
                <a:prstClr val="black"/>
              </a:solidFill>
            </a:endParaRPr>
          </a:p>
        </p:txBody>
      </p:sp>
      <p:sp>
        <p:nvSpPr>
          <p:cNvPr id="6" name="Footer Placeholder 5"/>
          <p:cNvSpPr>
            <a:spLocks noGrp="1"/>
          </p:cNvSpPr>
          <p:nvPr>
            <p:ph type="ftr" sz="quarter" idx="12"/>
          </p:nvPr>
        </p:nvSpPr>
        <p:spPr/>
        <p:txBody>
          <a:bodyPr/>
          <a:lstStyle/>
          <a:p>
            <a:r>
              <a:rPr lang="en-GB" smtClean="0">
                <a:solidFill>
                  <a:prstClr val="black"/>
                </a:solidFill>
              </a:rPr>
              <a:t>Pay Bargaining in 2016 by IDR and the TUC</a:t>
            </a:r>
            <a:endParaRPr lang="en-GB">
              <a:solidFill>
                <a:prstClr val="black"/>
              </a:solidFill>
            </a:endParaRPr>
          </a:p>
        </p:txBody>
      </p:sp>
    </p:spTree>
    <p:extLst>
      <p:ext uri="{BB962C8B-B14F-4D97-AF65-F5344CB8AC3E}">
        <p14:creationId xmlns:p14="http://schemas.microsoft.com/office/powerpoint/2010/main" val="742857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A5D43F-D042-41E0-A1EA-44B6BD58BFDE}" type="slidenum">
              <a:rPr lang="en-GB" smtClean="0"/>
              <a:t>32</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3125494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5D3733-943D-434F-B391-2E75D4136C39}" type="slidenum">
              <a:rPr lang="en-GB" smtClean="0"/>
              <a:t>33</a:t>
            </a:fld>
            <a:endParaRPr lang="en-GB" dirty="0"/>
          </a:p>
        </p:txBody>
      </p:sp>
    </p:spTree>
    <p:extLst>
      <p:ext uri="{BB962C8B-B14F-4D97-AF65-F5344CB8AC3E}">
        <p14:creationId xmlns:p14="http://schemas.microsoft.com/office/powerpoint/2010/main" val="3737970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5D3733-943D-434F-B391-2E75D4136C39}" type="slidenum">
              <a:rPr lang="en-GB" smtClean="0"/>
              <a:t>39</a:t>
            </a:fld>
            <a:endParaRPr lang="en-GB" dirty="0"/>
          </a:p>
        </p:txBody>
      </p:sp>
    </p:spTree>
    <p:extLst>
      <p:ext uri="{BB962C8B-B14F-4D97-AF65-F5344CB8AC3E}">
        <p14:creationId xmlns:p14="http://schemas.microsoft.com/office/powerpoint/2010/main" val="3087315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F47BFC-D119-4E75-8EC4-909EEA50FD89}" type="slidenum">
              <a:rPr lang="en-GB" smtClean="0"/>
              <a:t>42</a:t>
            </a:fld>
            <a:endParaRPr lang="en-GB" dirty="0"/>
          </a:p>
        </p:txBody>
      </p:sp>
    </p:spTree>
    <p:extLst>
      <p:ext uri="{BB962C8B-B14F-4D97-AF65-F5344CB8AC3E}">
        <p14:creationId xmlns:p14="http://schemas.microsoft.com/office/powerpoint/2010/main" val="226413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5D3733-943D-434F-B391-2E75D4136C39}" type="slidenum">
              <a:rPr lang="en-GB" smtClean="0"/>
              <a:t>43</a:t>
            </a:fld>
            <a:endParaRPr lang="en-GB" dirty="0"/>
          </a:p>
        </p:txBody>
      </p:sp>
    </p:spTree>
    <p:extLst>
      <p:ext uri="{BB962C8B-B14F-4D97-AF65-F5344CB8AC3E}">
        <p14:creationId xmlns:p14="http://schemas.microsoft.com/office/powerpoint/2010/main" val="2674008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5D3733-943D-434F-B391-2E75D4136C39}" type="slidenum">
              <a:rPr lang="en-GB" smtClean="0"/>
              <a:t>51</a:t>
            </a:fld>
            <a:endParaRPr lang="en-GB" dirty="0"/>
          </a:p>
        </p:txBody>
      </p:sp>
    </p:spTree>
    <p:extLst>
      <p:ext uri="{BB962C8B-B14F-4D97-AF65-F5344CB8AC3E}">
        <p14:creationId xmlns:p14="http://schemas.microsoft.com/office/powerpoint/2010/main" val="2326692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5D3733-943D-434F-B391-2E75D4136C39}" type="slidenum">
              <a:rPr lang="en-GB" smtClean="0"/>
              <a:t>52</a:t>
            </a:fld>
            <a:endParaRPr lang="en-GB" dirty="0"/>
          </a:p>
        </p:txBody>
      </p:sp>
    </p:spTree>
    <p:extLst>
      <p:ext uri="{BB962C8B-B14F-4D97-AF65-F5344CB8AC3E}">
        <p14:creationId xmlns:p14="http://schemas.microsoft.com/office/powerpoint/2010/main" val="3125796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5D3733-943D-434F-B391-2E75D4136C39}" type="slidenum">
              <a:rPr lang="en-GB" smtClean="0"/>
              <a:t>57</a:t>
            </a:fld>
            <a:endParaRPr lang="en-GB" dirty="0"/>
          </a:p>
        </p:txBody>
      </p:sp>
    </p:spTree>
    <p:extLst>
      <p:ext uri="{BB962C8B-B14F-4D97-AF65-F5344CB8AC3E}">
        <p14:creationId xmlns:p14="http://schemas.microsoft.com/office/powerpoint/2010/main" val="4249862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5D3733-943D-434F-B391-2E75D4136C39}" type="slidenum">
              <a:rPr lang="en-GB" smtClean="0"/>
              <a:t>60</a:t>
            </a:fld>
            <a:endParaRPr lang="en-GB" dirty="0"/>
          </a:p>
        </p:txBody>
      </p:sp>
    </p:spTree>
    <p:extLst>
      <p:ext uri="{BB962C8B-B14F-4D97-AF65-F5344CB8AC3E}">
        <p14:creationId xmlns:p14="http://schemas.microsoft.com/office/powerpoint/2010/main" val="3147376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81958B-B79C-4D14-A2C1-23FDC7858ABD}" type="slidenum">
              <a:rPr lang="en-GB" smtClean="0"/>
              <a:t>62</a:t>
            </a:fld>
            <a:endParaRPr lang="en-GB" dirty="0"/>
          </a:p>
        </p:txBody>
      </p:sp>
    </p:spTree>
    <p:extLst>
      <p:ext uri="{BB962C8B-B14F-4D97-AF65-F5344CB8AC3E}">
        <p14:creationId xmlns:p14="http://schemas.microsoft.com/office/powerpoint/2010/main" val="4077290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t>3</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7428576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Maybe say on slide ‘uprated by average earnings’ for other rates. It’s implicit but worth making obvious.</a:t>
            </a:r>
            <a:endParaRPr lang="en-GB" dirty="0"/>
          </a:p>
        </p:txBody>
      </p:sp>
      <p:sp>
        <p:nvSpPr>
          <p:cNvPr id="4" name="Slide Number Placeholder 3"/>
          <p:cNvSpPr>
            <a:spLocks noGrp="1"/>
          </p:cNvSpPr>
          <p:nvPr>
            <p:ph type="sldNum" sz="quarter" idx="10"/>
          </p:nvPr>
        </p:nvSpPr>
        <p:spPr/>
        <p:txBody>
          <a:bodyPr/>
          <a:lstStyle/>
          <a:p>
            <a:fld id="{60BD7846-3FAA-4F15-9A65-344B3D32443C}" type="slidenum">
              <a:rPr lang="en-GB" smtClean="0"/>
              <a:t>63</a:t>
            </a:fld>
            <a:endParaRPr lang="en-GB" dirty="0"/>
          </a:p>
        </p:txBody>
      </p:sp>
    </p:spTree>
    <p:extLst>
      <p:ext uri="{BB962C8B-B14F-4D97-AF65-F5344CB8AC3E}">
        <p14:creationId xmlns:p14="http://schemas.microsoft.com/office/powerpoint/2010/main" val="3545505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\\op2mdrv01\BIS-UniDrv\LPC\Private\SHARE\ANALYTICAL TEAM\Data and analyses\2016 Report\ASHE\ASHE TABLES\25+ for Report\coverage\coverage by  age stack bar chart.xlsx</a:t>
            </a:r>
            <a:endParaRPr lang="en-GB" dirty="0"/>
          </a:p>
        </p:txBody>
      </p:sp>
      <p:sp>
        <p:nvSpPr>
          <p:cNvPr id="4" name="Slide Number Placeholder 3"/>
          <p:cNvSpPr>
            <a:spLocks noGrp="1"/>
          </p:cNvSpPr>
          <p:nvPr>
            <p:ph type="sldNum" sz="quarter" idx="10"/>
          </p:nvPr>
        </p:nvSpPr>
        <p:spPr/>
        <p:txBody>
          <a:bodyPr/>
          <a:lstStyle/>
          <a:p>
            <a:fld id="{ED1D5EF7-2E65-4FFD-92A3-D648AAEF55FB}" type="slidenum">
              <a:rPr lang="en-GB" smtClean="0"/>
              <a:t>64</a:t>
            </a:fld>
            <a:endParaRPr lang="en-GB" dirty="0"/>
          </a:p>
        </p:txBody>
      </p:sp>
    </p:spTree>
    <p:extLst>
      <p:ext uri="{BB962C8B-B14F-4D97-AF65-F5344CB8AC3E}">
        <p14:creationId xmlns:p14="http://schemas.microsoft.com/office/powerpoint/2010/main" val="3374980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t>68</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31034309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1200">
                <a:solidFill>
                  <a:schemeClr val="tx1"/>
                </a:solidFill>
                <a:latin typeface="Arial" charset="0"/>
              </a:defRPr>
            </a:lvl1pPr>
            <a:lvl2pPr marL="748819" indent="-288007">
              <a:defRPr sz="1200">
                <a:solidFill>
                  <a:schemeClr val="tx1"/>
                </a:solidFill>
                <a:latin typeface="Arial" charset="0"/>
              </a:defRPr>
            </a:lvl2pPr>
            <a:lvl3pPr marL="1152030" indent="-230406">
              <a:defRPr sz="1200">
                <a:solidFill>
                  <a:schemeClr val="tx1"/>
                </a:solidFill>
                <a:latin typeface="Arial" charset="0"/>
              </a:defRPr>
            </a:lvl3pPr>
            <a:lvl4pPr marL="1612842" indent="-230406">
              <a:defRPr sz="1200">
                <a:solidFill>
                  <a:schemeClr val="tx1"/>
                </a:solidFill>
                <a:latin typeface="Arial" charset="0"/>
              </a:defRPr>
            </a:lvl4pPr>
            <a:lvl5pPr marL="2073653" indent="-230406">
              <a:defRPr sz="1200">
                <a:solidFill>
                  <a:schemeClr val="tx1"/>
                </a:solidFill>
                <a:latin typeface="Arial" charset="0"/>
              </a:defRPr>
            </a:lvl5pPr>
            <a:lvl6pPr marL="2534465" indent="-230406" eaLnBrk="0" fontAlgn="base" hangingPunct="0">
              <a:spcBef>
                <a:spcPct val="30000"/>
              </a:spcBef>
              <a:spcAft>
                <a:spcPct val="0"/>
              </a:spcAft>
              <a:defRPr sz="1200">
                <a:solidFill>
                  <a:schemeClr val="tx1"/>
                </a:solidFill>
                <a:latin typeface="Arial" charset="0"/>
              </a:defRPr>
            </a:lvl6pPr>
            <a:lvl7pPr marL="2995277" indent="-230406" eaLnBrk="0" fontAlgn="base" hangingPunct="0">
              <a:spcBef>
                <a:spcPct val="30000"/>
              </a:spcBef>
              <a:spcAft>
                <a:spcPct val="0"/>
              </a:spcAft>
              <a:defRPr sz="1200">
                <a:solidFill>
                  <a:schemeClr val="tx1"/>
                </a:solidFill>
                <a:latin typeface="Arial" charset="0"/>
              </a:defRPr>
            </a:lvl7pPr>
            <a:lvl8pPr marL="3456089" indent="-230406" eaLnBrk="0" fontAlgn="base" hangingPunct="0">
              <a:spcBef>
                <a:spcPct val="30000"/>
              </a:spcBef>
              <a:spcAft>
                <a:spcPct val="0"/>
              </a:spcAft>
              <a:defRPr sz="1200">
                <a:solidFill>
                  <a:schemeClr val="tx1"/>
                </a:solidFill>
                <a:latin typeface="Arial" charset="0"/>
              </a:defRPr>
            </a:lvl8pPr>
            <a:lvl9pPr marL="3916901" indent="-230406" eaLnBrk="0" fontAlgn="base" hangingPunct="0">
              <a:spcBef>
                <a:spcPct val="30000"/>
              </a:spcBef>
              <a:spcAft>
                <a:spcPct val="0"/>
              </a:spcAft>
              <a:defRPr sz="1200">
                <a:solidFill>
                  <a:schemeClr val="tx1"/>
                </a:solidFill>
                <a:latin typeface="Arial" charset="0"/>
              </a:defRPr>
            </a:lvl9pPr>
          </a:lstStyle>
          <a:p>
            <a:pPr>
              <a:buClr>
                <a:srgbClr val="0000FF"/>
              </a:buClr>
            </a:pPr>
            <a:fld id="{AD65971A-A947-4291-87FD-C80A384CAE95}" type="slidenum">
              <a:rPr lang="en-GB" altLang="en-US">
                <a:solidFill>
                  <a:prstClr val="black"/>
                </a:solidFill>
              </a:rPr>
              <a:pPr>
                <a:buClr>
                  <a:srgbClr val="0000FF"/>
                </a:buClr>
              </a:pPr>
              <a:t>69</a:t>
            </a:fld>
            <a:endParaRPr lang="en-GB" altLang="en-US">
              <a:solidFill>
                <a:prstClr val="black"/>
              </a:solidFill>
            </a:endParaRPr>
          </a:p>
        </p:txBody>
      </p:sp>
      <p:sp>
        <p:nvSpPr>
          <p:cNvPr id="11267" name="Rectangle 2"/>
          <p:cNvSpPr>
            <a:spLocks noGrp="1" noRot="1" noChangeAspect="1" noChangeArrowheads="1" noTextEdit="1"/>
          </p:cNvSpPr>
          <p:nvPr>
            <p:ph type="sldImg"/>
          </p:nvPr>
        </p:nvSpPr>
        <p:spPr>
          <a:xfrm>
            <a:off x="112713" y="744538"/>
            <a:ext cx="6632575" cy="3732212"/>
          </a:xfrm>
          <a:ln/>
        </p:spPr>
      </p:sp>
      <p:sp>
        <p:nvSpPr>
          <p:cNvPr id="11268" name="Rectangle 3"/>
          <p:cNvSpPr>
            <a:spLocks noGrp="1" noChangeArrowheads="1"/>
          </p:cNvSpPr>
          <p:nvPr>
            <p:ph type="body" idx="1"/>
          </p:nvPr>
        </p:nvSpPr>
        <p:spPr>
          <a:xfrm>
            <a:off x="914508" y="4724162"/>
            <a:ext cx="5028986" cy="4476280"/>
          </a:xfrm>
          <a:noFill/>
        </p:spPr>
        <p:txBody>
          <a:bodyPr/>
          <a:lstStyle/>
          <a:p>
            <a:pPr eaLnBrk="1" hangingPunct="1"/>
            <a:endParaRPr lang="en-US" altLang="en-US" smtClean="0">
              <a:cs typeface="Arial" charset="0"/>
            </a:endParaRPr>
          </a:p>
        </p:txBody>
      </p:sp>
    </p:spTree>
    <p:extLst>
      <p:ext uri="{BB962C8B-B14F-4D97-AF65-F5344CB8AC3E}">
        <p14:creationId xmlns:p14="http://schemas.microsoft.com/office/powerpoint/2010/main" val="32907002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1200">
                <a:solidFill>
                  <a:schemeClr val="tx1"/>
                </a:solidFill>
                <a:latin typeface="Arial" charset="0"/>
              </a:defRPr>
            </a:lvl1pPr>
            <a:lvl2pPr marL="748819" indent="-288007">
              <a:defRPr sz="1200">
                <a:solidFill>
                  <a:schemeClr val="tx1"/>
                </a:solidFill>
                <a:latin typeface="Arial" charset="0"/>
              </a:defRPr>
            </a:lvl2pPr>
            <a:lvl3pPr marL="1152030" indent="-230406">
              <a:defRPr sz="1200">
                <a:solidFill>
                  <a:schemeClr val="tx1"/>
                </a:solidFill>
                <a:latin typeface="Arial" charset="0"/>
              </a:defRPr>
            </a:lvl3pPr>
            <a:lvl4pPr marL="1612842" indent="-230406">
              <a:defRPr sz="1200">
                <a:solidFill>
                  <a:schemeClr val="tx1"/>
                </a:solidFill>
                <a:latin typeface="Arial" charset="0"/>
              </a:defRPr>
            </a:lvl4pPr>
            <a:lvl5pPr marL="2073653" indent="-230406">
              <a:defRPr sz="1200">
                <a:solidFill>
                  <a:schemeClr val="tx1"/>
                </a:solidFill>
                <a:latin typeface="Arial" charset="0"/>
              </a:defRPr>
            </a:lvl5pPr>
            <a:lvl6pPr marL="2534465" indent="-230406" eaLnBrk="0" fontAlgn="base" hangingPunct="0">
              <a:spcBef>
                <a:spcPct val="30000"/>
              </a:spcBef>
              <a:spcAft>
                <a:spcPct val="0"/>
              </a:spcAft>
              <a:defRPr sz="1200">
                <a:solidFill>
                  <a:schemeClr val="tx1"/>
                </a:solidFill>
                <a:latin typeface="Arial" charset="0"/>
              </a:defRPr>
            </a:lvl6pPr>
            <a:lvl7pPr marL="2995277" indent="-230406" eaLnBrk="0" fontAlgn="base" hangingPunct="0">
              <a:spcBef>
                <a:spcPct val="30000"/>
              </a:spcBef>
              <a:spcAft>
                <a:spcPct val="0"/>
              </a:spcAft>
              <a:defRPr sz="1200">
                <a:solidFill>
                  <a:schemeClr val="tx1"/>
                </a:solidFill>
                <a:latin typeface="Arial" charset="0"/>
              </a:defRPr>
            </a:lvl7pPr>
            <a:lvl8pPr marL="3456089" indent="-230406" eaLnBrk="0" fontAlgn="base" hangingPunct="0">
              <a:spcBef>
                <a:spcPct val="30000"/>
              </a:spcBef>
              <a:spcAft>
                <a:spcPct val="0"/>
              </a:spcAft>
              <a:defRPr sz="1200">
                <a:solidFill>
                  <a:schemeClr val="tx1"/>
                </a:solidFill>
                <a:latin typeface="Arial" charset="0"/>
              </a:defRPr>
            </a:lvl8pPr>
            <a:lvl9pPr marL="3916901" indent="-230406" eaLnBrk="0" fontAlgn="base" hangingPunct="0">
              <a:spcBef>
                <a:spcPct val="30000"/>
              </a:spcBef>
              <a:spcAft>
                <a:spcPct val="0"/>
              </a:spcAft>
              <a:defRPr sz="1200">
                <a:solidFill>
                  <a:schemeClr val="tx1"/>
                </a:solidFill>
                <a:latin typeface="Arial" charset="0"/>
              </a:defRPr>
            </a:lvl9pPr>
          </a:lstStyle>
          <a:p>
            <a:pPr>
              <a:buClr>
                <a:srgbClr val="0000FF"/>
              </a:buClr>
            </a:pPr>
            <a:fld id="{18367784-0202-42BA-9112-A0828D64A60A}" type="slidenum">
              <a:rPr lang="en-GB" altLang="en-US">
                <a:solidFill>
                  <a:prstClr val="black"/>
                </a:solidFill>
              </a:rPr>
              <a:pPr>
                <a:buClr>
                  <a:srgbClr val="0000FF"/>
                </a:buClr>
              </a:pPr>
              <a:t>70</a:t>
            </a:fld>
            <a:endParaRPr lang="en-GB" altLang="en-US">
              <a:solidFill>
                <a:prstClr val="black"/>
              </a:solidFill>
            </a:endParaRPr>
          </a:p>
        </p:txBody>
      </p:sp>
      <p:sp>
        <p:nvSpPr>
          <p:cNvPr id="12291" name="Rectangle 2"/>
          <p:cNvSpPr>
            <a:spLocks noGrp="1" noRot="1" noChangeAspect="1" noChangeArrowheads="1" noTextEdit="1"/>
          </p:cNvSpPr>
          <p:nvPr>
            <p:ph type="sldImg"/>
          </p:nvPr>
        </p:nvSpPr>
        <p:spPr>
          <a:xfrm>
            <a:off x="112713" y="744538"/>
            <a:ext cx="6632575" cy="3732212"/>
          </a:xfrm>
          <a:ln/>
        </p:spPr>
      </p:sp>
      <p:sp>
        <p:nvSpPr>
          <p:cNvPr id="122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6601558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1200">
                <a:solidFill>
                  <a:schemeClr val="tx1"/>
                </a:solidFill>
                <a:latin typeface="Arial" charset="0"/>
              </a:defRPr>
            </a:lvl1pPr>
            <a:lvl2pPr marL="748819" indent="-288007">
              <a:defRPr sz="1200">
                <a:solidFill>
                  <a:schemeClr val="tx1"/>
                </a:solidFill>
                <a:latin typeface="Arial" charset="0"/>
              </a:defRPr>
            </a:lvl2pPr>
            <a:lvl3pPr marL="1152030" indent="-230406">
              <a:defRPr sz="1200">
                <a:solidFill>
                  <a:schemeClr val="tx1"/>
                </a:solidFill>
                <a:latin typeface="Arial" charset="0"/>
              </a:defRPr>
            </a:lvl3pPr>
            <a:lvl4pPr marL="1612842" indent="-230406">
              <a:defRPr sz="1200">
                <a:solidFill>
                  <a:schemeClr val="tx1"/>
                </a:solidFill>
                <a:latin typeface="Arial" charset="0"/>
              </a:defRPr>
            </a:lvl4pPr>
            <a:lvl5pPr marL="2073653" indent="-230406">
              <a:defRPr sz="1200">
                <a:solidFill>
                  <a:schemeClr val="tx1"/>
                </a:solidFill>
                <a:latin typeface="Arial" charset="0"/>
              </a:defRPr>
            </a:lvl5pPr>
            <a:lvl6pPr marL="2534465" indent="-230406" eaLnBrk="0" fontAlgn="base" hangingPunct="0">
              <a:spcBef>
                <a:spcPct val="30000"/>
              </a:spcBef>
              <a:spcAft>
                <a:spcPct val="0"/>
              </a:spcAft>
              <a:defRPr sz="1200">
                <a:solidFill>
                  <a:schemeClr val="tx1"/>
                </a:solidFill>
                <a:latin typeface="Arial" charset="0"/>
              </a:defRPr>
            </a:lvl6pPr>
            <a:lvl7pPr marL="2995277" indent="-230406" eaLnBrk="0" fontAlgn="base" hangingPunct="0">
              <a:spcBef>
                <a:spcPct val="30000"/>
              </a:spcBef>
              <a:spcAft>
                <a:spcPct val="0"/>
              </a:spcAft>
              <a:defRPr sz="1200">
                <a:solidFill>
                  <a:schemeClr val="tx1"/>
                </a:solidFill>
                <a:latin typeface="Arial" charset="0"/>
              </a:defRPr>
            </a:lvl7pPr>
            <a:lvl8pPr marL="3456089" indent="-230406" eaLnBrk="0" fontAlgn="base" hangingPunct="0">
              <a:spcBef>
                <a:spcPct val="30000"/>
              </a:spcBef>
              <a:spcAft>
                <a:spcPct val="0"/>
              </a:spcAft>
              <a:defRPr sz="1200">
                <a:solidFill>
                  <a:schemeClr val="tx1"/>
                </a:solidFill>
                <a:latin typeface="Arial" charset="0"/>
              </a:defRPr>
            </a:lvl8pPr>
            <a:lvl9pPr marL="3916901" indent="-230406" eaLnBrk="0" fontAlgn="base" hangingPunct="0">
              <a:spcBef>
                <a:spcPct val="30000"/>
              </a:spcBef>
              <a:spcAft>
                <a:spcPct val="0"/>
              </a:spcAft>
              <a:defRPr sz="1200">
                <a:solidFill>
                  <a:schemeClr val="tx1"/>
                </a:solidFill>
                <a:latin typeface="Arial" charset="0"/>
              </a:defRPr>
            </a:lvl9pPr>
          </a:lstStyle>
          <a:p>
            <a:pPr>
              <a:buClr>
                <a:srgbClr val="0000FF"/>
              </a:buClr>
            </a:pPr>
            <a:fld id="{E86E3C07-55C5-44B7-8F18-4C520E2DFB2C}" type="slidenum">
              <a:rPr lang="en-GB" altLang="en-US">
                <a:solidFill>
                  <a:prstClr val="black"/>
                </a:solidFill>
              </a:rPr>
              <a:pPr>
                <a:buClr>
                  <a:srgbClr val="0000FF"/>
                </a:buClr>
              </a:pPr>
              <a:t>75</a:t>
            </a:fld>
            <a:endParaRPr lang="en-GB" altLang="en-US">
              <a:solidFill>
                <a:prstClr val="black"/>
              </a:solidFill>
            </a:endParaRPr>
          </a:p>
        </p:txBody>
      </p:sp>
      <p:sp>
        <p:nvSpPr>
          <p:cNvPr id="13315" name="Rectangle 2"/>
          <p:cNvSpPr>
            <a:spLocks noGrp="1" noRot="1" noChangeAspect="1" noChangeArrowheads="1" noTextEdit="1"/>
          </p:cNvSpPr>
          <p:nvPr>
            <p:ph type="sldImg"/>
          </p:nvPr>
        </p:nvSpPr>
        <p:spPr>
          <a:xfrm>
            <a:off x="112713" y="744538"/>
            <a:ext cx="6632575" cy="3732212"/>
          </a:xfrm>
          <a:ln/>
        </p:spPr>
      </p:sp>
      <p:sp>
        <p:nvSpPr>
          <p:cNvPr id="13316" name="Rectangle 3"/>
          <p:cNvSpPr>
            <a:spLocks noGrp="1" noChangeArrowheads="1"/>
          </p:cNvSpPr>
          <p:nvPr>
            <p:ph type="body" idx="1"/>
          </p:nvPr>
        </p:nvSpPr>
        <p:spPr>
          <a:xfrm>
            <a:off x="914508" y="4724162"/>
            <a:ext cx="5028986" cy="4476280"/>
          </a:xfrm>
          <a:noFill/>
        </p:spPr>
        <p:txBody>
          <a:bodyPr/>
          <a:lstStyle/>
          <a:p>
            <a:pPr eaLnBrk="1" hangingPunct="1"/>
            <a:endParaRPr lang="en-US" altLang="en-US" smtClean="0">
              <a:cs typeface="Arial" charset="0"/>
            </a:endParaRPr>
          </a:p>
        </p:txBody>
      </p:sp>
    </p:spTree>
    <p:extLst>
      <p:ext uri="{BB962C8B-B14F-4D97-AF65-F5344CB8AC3E}">
        <p14:creationId xmlns:p14="http://schemas.microsoft.com/office/powerpoint/2010/main" val="2563834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t>76</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42109113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t>77</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645325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t>78</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1070645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t>79</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1907949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t>4</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41037046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t>80</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40350542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t>81</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30033884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t>82</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16962961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t>83</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26851358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t>84</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2284495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t>85</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876887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t>86</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5120959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t>87</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6944370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t>88</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36922613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t>89</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1280763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t>5</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41169173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t>90</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11730416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t>91</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11292754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t>92</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9491762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t>93</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39202008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t>94</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4662242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t>95</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10806771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t>96</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41241259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611FEBF-B2D4-41D2-9EC8-08292A6BEB01}" type="slidenum">
              <a:rPr lang="en-US" smtClean="0">
                <a:solidFill>
                  <a:prstClr val="black"/>
                </a:solidFill>
              </a:rPr>
              <a:pPr/>
              <a:t>99</a:t>
            </a:fld>
            <a:endParaRPr lang="en-US">
              <a:solidFill>
                <a:prstClr val="black"/>
              </a:solidFill>
            </a:endParaRPr>
          </a:p>
        </p:txBody>
      </p:sp>
    </p:spTree>
    <p:extLst>
      <p:ext uri="{BB962C8B-B14F-4D97-AF65-F5344CB8AC3E}">
        <p14:creationId xmlns:p14="http://schemas.microsoft.com/office/powerpoint/2010/main" val="5304486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11FEBF-B2D4-41D2-9EC8-08292A6BEB01}" type="slidenum">
              <a:rPr lang="en-US" smtClean="0">
                <a:solidFill>
                  <a:prstClr val="black"/>
                </a:solidFill>
              </a:rPr>
              <a:pPr/>
              <a:t>106</a:t>
            </a:fld>
            <a:endParaRPr lang="en-US">
              <a:solidFill>
                <a:prstClr val="black"/>
              </a:solidFill>
            </a:endParaRPr>
          </a:p>
        </p:txBody>
      </p:sp>
    </p:spTree>
    <p:extLst>
      <p:ext uri="{BB962C8B-B14F-4D97-AF65-F5344CB8AC3E}">
        <p14:creationId xmlns:p14="http://schemas.microsoft.com/office/powerpoint/2010/main" val="29712798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t>119</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4044507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96263B-8FBB-4514-8340-BD1F1009B2C6}" type="slidenum">
              <a:rPr lang="en-GB" smtClean="0"/>
              <a:t>6</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40183746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3801CD-FE76-8045-AC4D-708E49E4621C}" type="slidenum">
              <a:rPr lang="en-GB" smtClean="0"/>
              <a:t>120</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3189814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3801CD-FE76-8045-AC4D-708E49E4621C}" type="slidenum">
              <a:rPr lang="en-GB" smtClean="0"/>
              <a:t>121</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15461068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a:lnSpc>
                <a:spcPct val="150000"/>
              </a:lnSpc>
            </a:pPr>
            <a:r>
              <a:rPr lang="en-GB" sz="1100" dirty="0" smtClean="0"/>
              <a:t>David</a:t>
            </a:r>
            <a:r>
              <a:rPr lang="en-GB" sz="1100" baseline="0" dirty="0" smtClean="0"/>
              <a:t> Cameron made his first speech after winning the general election in May 2015 about plans for NHS including the vision of ‘seven day services’. This follows the commitment in the Conservative Party Manifesto that said they would: ‘make the NHS more convenient for you by ensuring that you can see a GP and receive the hospital care you need, seven days a week, by 2020, with a guarantee that everyone over 75 will get a same day appointment if they need one’.</a:t>
            </a:r>
          </a:p>
        </p:txBody>
      </p:sp>
      <p:sp>
        <p:nvSpPr>
          <p:cNvPr id="4" name="Slide Number Placeholder 3"/>
          <p:cNvSpPr>
            <a:spLocks noGrp="1"/>
          </p:cNvSpPr>
          <p:nvPr>
            <p:ph type="sldNum" sz="quarter" idx="10"/>
          </p:nvPr>
        </p:nvSpPr>
        <p:spPr/>
        <p:txBody>
          <a:bodyPr/>
          <a:lstStyle/>
          <a:p>
            <a:fld id="{5E3801CD-FE76-8045-AC4D-708E49E4621C}" type="slidenum">
              <a:rPr lang="en-GB" smtClean="0"/>
              <a:t>122</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22107617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3801CD-FE76-8045-AC4D-708E49E4621C}" type="slidenum">
              <a:rPr lang="en-GB" smtClean="0"/>
              <a:t>123</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32771113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3801CD-FE76-8045-AC4D-708E49E4621C}" type="slidenum">
              <a:rPr lang="en-GB" smtClean="0"/>
              <a:t>124</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28323201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a:lnSpc>
                <a:spcPct val="150000"/>
              </a:lnSpc>
              <a:spcBef>
                <a:spcPts val="0"/>
              </a:spcBef>
              <a:spcAft>
                <a:spcPts val="0"/>
              </a:spcAft>
            </a:pPr>
            <a:r>
              <a:rPr lang="en-GB" sz="1100" dirty="0" smtClean="0"/>
              <a:t>The NHS Services Seven Days a Week Forum published their initial findings in December 2013.</a:t>
            </a:r>
            <a:r>
              <a:rPr lang="en-GB" sz="1100" baseline="0" dirty="0" smtClean="0"/>
              <a:t> They identified ten clinical standards that describe the minimum level of service that hospital patients admitted through urgent and emergency routes should expect to receive on everyday of the week. The ten standards are:</a:t>
            </a:r>
          </a:p>
          <a:p>
            <a:pPr marL="228600" indent="-228600">
              <a:lnSpc>
                <a:spcPct val="150000"/>
              </a:lnSpc>
              <a:spcBef>
                <a:spcPts val="0"/>
              </a:spcBef>
              <a:spcAft>
                <a:spcPts val="0"/>
              </a:spcAft>
              <a:buAutoNum type="arabicPeriod"/>
            </a:pPr>
            <a:r>
              <a:rPr lang="en-GB" sz="1100" baseline="0" dirty="0" smtClean="0"/>
              <a:t>Patient experience</a:t>
            </a:r>
          </a:p>
          <a:p>
            <a:pPr marL="228600" indent="-228600">
              <a:lnSpc>
                <a:spcPct val="150000"/>
              </a:lnSpc>
              <a:spcBef>
                <a:spcPts val="0"/>
              </a:spcBef>
              <a:spcAft>
                <a:spcPts val="0"/>
              </a:spcAft>
              <a:buAutoNum type="arabicPeriod"/>
            </a:pPr>
            <a:r>
              <a:rPr lang="en-GB" sz="1100" baseline="0" dirty="0" smtClean="0"/>
              <a:t>Time to first consultant review </a:t>
            </a:r>
          </a:p>
          <a:p>
            <a:pPr marL="228600" indent="-228600">
              <a:lnSpc>
                <a:spcPct val="150000"/>
              </a:lnSpc>
              <a:spcBef>
                <a:spcPts val="0"/>
              </a:spcBef>
              <a:spcAft>
                <a:spcPts val="0"/>
              </a:spcAft>
              <a:buAutoNum type="arabicPeriod"/>
            </a:pPr>
            <a:r>
              <a:rPr lang="en-GB" sz="1100" baseline="0" dirty="0" smtClean="0"/>
              <a:t>Multi-disciplinary team review</a:t>
            </a:r>
          </a:p>
          <a:p>
            <a:pPr marL="228600" indent="-228600">
              <a:lnSpc>
                <a:spcPct val="150000"/>
              </a:lnSpc>
              <a:spcBef>
                <a:spcPts val="0"/>
              </a:spcBef>
              <a:spcAft>
                <a:spcPts val="0"/>
              </a:spcAft>
              <a:buAutoNum type="arabicPeriod"/>
            </a:pPr>
            <a:r>
              <a:rPr lang="en-GB" sz="1100" baseline="0" dirty="0" smtClean="0"/>
              <a:t>Shift handovers</a:t>
            </a:r>
          </a:p>
          <a:p>
            <a:pPr marL="228600" indent="-228600">
              <a:lnSpc>
                <a:spcPct val="150000"/>
              </a:lnSpc>
              <a:spcBef>
                <a:spcPts val="0"/>
              </a:spcBef>
              <a:spcAft>
                <a:spcPts val="0"/>
              </a:spcAft>
              <a:buAutoNum type="arabicPeriod"/>
            </a:pPr>
            <a:r>
              <a:rPr lang="en-GB" sz="1100" baseline="0" dirty="0" smtClean="0"/>
              <a:t>Access to diagnostics</a:t>
            </a:r>
          </a:p>
          <a:p>
            <a:pPr marL="228600" indent="-228600">
              <a:lnSpc>
                <a:spcPct val="150000"/>
              </a:lnSpc>
              <a:spcBef>
                <a:spcPts val="0"/>
              </a:spcBef>
              <a:spcAft>
                <a:spcPts val="0"/>
              </a:spcAft>
              <a:buAutoNum type="arabicPeriod"/>
            </a:pPr>
            <a:r>
              <a:rPr lang="en-GB" sz="1100" baseline="0" dirty="0" smtClean="0"/>
              <a:t>Access to consultant directed interventions</a:t>
            </a:r>
          </a:p>
          <a:p>
            <a:pPr marL="228600" indent="-228600">
              <a:lnSpc>
                <a:spcPct val="150000"/>
              </a:lnSpc>
              <a:spcBef>
                <a:spcPts val="0"/>
              </a:spcBef>
              <a:spcAft>
                <a:spcPts val="0"/>
              </a:spcAft>
              <a:buAutoNum type="arabicPeriod"/>
            </a:pPr>
            <a:r>
              <a:rPr lang="en-GB" sz="1100" baseline="0" dirty="0" smtClean="0"/>
              <a:t>Mental health</a:t>
            </a:r>
          </a:p>
          <a:p>
            <a:pPr marL="228600" indent="-228600">
              <a:lnSpc>
                <a:spcPct val="150000"/>
              </a:lnSpc>
              <a:spcBef>
                <a:spcPts val="0"/>
              </a:spcBef>
              <a:spcAft>
                <a:spcPts val="0"/>
              </a:spcAft>
              <a:buAutoNum type="arabicPeriod"/>
            </a:pPr>
            <a:r>
              <a:rPr lang="en-GB" sz="1100" baseline="0" dirty="0" smtClean="0"/>
              <a:t>Ongoing review</a:t>
            </a:r>
          </a:p>
          <a:p>
            <a:pPr marL="228600" indent="-228600">
              <a:lnSpc>
                <a:spcPct val="150000"/>
              </a:lnSpc>
              <a:spcBef>
                <a:spcPts val="0"/>
              </a:spcBef>
              <a:spcAft>
                <a:spcPts val="0"/>
              </a:spcAft>
              <a:buAutoNum type="arabicPeriod"/>
            </a:pPr>
            <a:r>
              <a:rPr lang="en-GB" sz="1100" baseline="0" dirty="0" smtClean="0"/>
              <a:t>Transfer to community, primary and social care</a:t>
            </a:r>
          </a:p>
          <a:p>
            <a:pPr marL="228600" indent="-228600">
              <a:lnSpc>
                <a:spcPct val="150000"/>
              </a:lnSpc>
              <a:spcBef>
                <a:spcPts val="0"/>
              </a:spcBef>
              <a:spcAft>
                <a:spcPts val="0"/>
              </a:spcAft>
              <a:buAutoNum type="arabicPeriod"/>
            </a:pPr>
            <a:r>
              <a:rPr lang="en-GB" sz="1100" baseline="0" dirty="0" smtClean="0"/>
              <a:t>Quality improvement</a:t>
            </a:r>
          </a:p>
          <a:p>
            <a:pPr>
              <a:lnSpc>
                <a:spcPct val="150000"/>
              </a:lnSpc>
              <a:spcBef>
                <a:spcPts val="0"/>
              </a:spcBef>
              <a:spcAft>
                <a:spcPts val="0"/>
              </a:spcAft>
            </a:pPr>
            <a:r>
              <a:rPr lang="en-GB" sz="1100" baseline="0" dirty="0" smtClean="0"/>
              <a:t>Following discussions with the Academy of Medical Royal Colleges four of the ten standards were identified as having the most impact on reducing weekend mortality:</a:t>
            </a:r>
          </a:p>
          <a:p>
            <a:pPr marL="228600" indent="-228600">
              <a:lnSpc>
                <a:spcPct val="150000"/>
              </a:lnSpc>
              <a:spcBef>
                <a:spcPts val="0"/>
              </a:spcBef>
              <a:spcAft>
                <a:spcPts val="0"/>
              </a:spcAft>
              <a:buAutoNum type="arabicPeriod"/>
            </a:pPr>
            <a:r>
              <a:rPr lang="en-GB" sz="1100" baseline="0" dirty="0" smtClean="0"/>
              <a:t>Time to first consultant review – all emergency admissions must be seen and have a thorough clinical assessment by a suitable consultant as soon as possible but at the latest within 14 hours of arrival at hospital.</a:t>
            </a:r>
          </a:p>
          <a:p>
            <a:pPr marL="228600" indent="-228600">
              <a:lnSpc>
                <a:spcPct val="150000"/>
              </a:lnSpc>
              <a:spcBef>
                <a:spcPts val="0"/>
              </a:spcBef>
              <a:spcAft>
                <a:spcPts val="0"/>
              </a:spcAft>
              <a:buAutoNum type="arabicPeriod"/>
            </a:pPr>
            <a:r>
              <a:rPr lang="en-GB" sz="1100" baseline="0" dirty="0" smtClean="0"/>
              <a:t>Access to diagnostics – hospital inpatients must have scheduled seven day access to diagnostic services such as x-ray, ultrasound, CT, MRI etc. Consultant directed diagnostic tests and their reporting will be available seven days a week within one hour for critical patients; within 12 hours for urgent patients; and within 24 hours for non-urgent patients.</a:t>
            </a:r>
          </a:p>
          <a:p>
            <a:pPr marL="228600" indent="-228600">
              <a:lnSpc>
                <a:spcPct val="150000"/>
              </a:lnSpc>
              <a:spcBef>
                <a:spcPts val="0"/>
              </a:spcBef>
              <a:spcAft>
                <a:spcPts val="0"/>
              </a:spcAft>
              <a:buAutoNum type="arabicPeriod"/>
            </a:pPr>
            <a:r>
              <a:rPr lang="en-GB" sz="1100" baseline="0" dirty="0" smtClean="0"/>
              <a:t>Access to consultant directed interventions – hospital inpatients must have timely 24 hour access, seven days a week, to consultant directed interventions that meet the relevant speciality guidelines, either onsite or through formally agreed networked arrangements with clear protocols such as: critical care; interventional radiology; interventional endoscopy; and emergency general surgery.</a:t>
            </a:r>
          </a:p>
          <a:p>
            <a:pPr marL="228600" indent="-228600">
              <a:lnSpc>
                <a:spcPct val="150000"/>
              </a:lnSpc>
              <a:spcBef>
                <a:spcPts val="0"/>
              </a:spcBef>
              <a:spcAft>
                <a:spcPts val="0"/>
              </a:spcAft>
              <a:buAutoNum type="arabicPeriod"/>
            </a:pPr>
            <a:r>
              <a:rPr lang="en-GB" sz="1100" baseline="0" dirty="0" smtClean="0"/>
              <a:t>Ongoing review – all patients on the AMU, SAU, ICU and other high dependency areas must be seen and reviewed by a consultant twice daily, including all acutely ill patients directly transferred, or others who deteriorate. To maximise continuity of care consultants should be working in multiple day blocks. Once transferred from the acute area of the hospital to a general ward patients should be reviewed during a consultant delivered ward round at least once every 24 hours, seven days a week, unless it has been determined that this would not affect patients care pathway. </a:t>
            </a:r>
          </a:p>
          <a:p>
            <a:pPr marL="0" indent="0">
              <a:lnSpc>
                <a:spcPct val="150000"/>
              </a:lnSpc>
              <a:buNone/>
            </a:pPr>
            <a:endParaRPr lang="en-GB" sz="1100" dirty="0"/>
          </a:p>
        </p:txBody>
      </p:sp>
      <p:sp>
        <p:nvSpPr>
          <p:cNvPr id="4" name="Slide Number Placeholder 3"/>
          <p:cNvSpPr>
            <a:spLocks noGrp="1"/>
          </p:cNvSpPr>
          <p:nvPr>
            <p:ph type="sldNum" sz="quarter" idx="10"/>
          </p:nvPr>
        </p:nvSpPr>
        <p:spPr/>
        <p:txBody>
          <a:bodyPr/>
          <a:lstStyle/>
          <a:p>
            <a:fld id="{5E3801CD-FE76-8045-AC4D-708E49E4621C}" type="slidenum">
              <a:rPr lang="en-GB" smtClean="0"/>
              <a:t>125</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8858273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GB" sz="1100" dirty="0" smtClean="0"/>
              <a:t>The Centre for Health Economics published their report about productivity</a:t>
            </a:r>
            <a:r>
              <a:rPr lang="en-GB" sz="1100" baseline="0" dirty="0" smtClean="0"/>
              <a:t> in the English NHS</a:t>
            </a:r>
            <a:r>
              <a:rPr lang="en-GB" sz="1100" dirty="0" smtClean="0"/>
              <a:t> in January 2016.</a:t>
            </a:r>
            <a:r>
              <a:rPr lang="en-GB" sz="1100" baseline="0" dirty="0" smtClean="0"/>
              <a:t> They found that NHS productivity is bucking trends apparent across the rest of the economy.</a:t>
            </a:r>
            <a:r>
              <a:rPr lang="en-GB" sz="1100" baseline="0" dirty="0"/>
              <a:t> </a:t>
            </a:r>
            <a:r>
              <a:rPr lang="en-GB" sz="1100" baseline="0" dirty="0" smtClean="0"/>
              <a:t>They found:</a:t>
            </a:r>
          </a:p>
          <a:p>
            <a:pPr marL="171450" indent="-171450">
              <a:buFont typeface="Arial" panose="020B0604020202020204" pitchFamily="34" charset="0"/>
              <a:buChar char="•"/>
            </a:pPr>
            <a:r>
              <a:rPr lang="en-GB" sz="1100" baseline="0" dirty="0" smtClean="0"/>
              <a:t>Compared with 2004/5 in 2013/14 hospitals are treating 4 million (32%) more patients; outpatients attendances has increased by 17%; GPs consultations have increased by 25% and community care activity has increased by 14%.</a:t>
            </a:r>
          </a:p>
          <a:p>
            <a:pPr marL="171450" indent="-171450">
              <a:buFont typeface="Arial" panose="020B0604020202020204" pitchFamily="34" charset="0"/>
              <a:buChar char="•"/>
            </a:pPr>
            <a:r>
              <a:rPr lang="en-GB" sz="1100" baseline="0" dirty="0" smtClean="0"/>
              <a:t>Although waiting times are shorter than they were in 2004/5 they have been getting longer since 2007/8.</a:t>
            </a:r>
          </a:p>
          <a:p>
            <a:pPr marL="171450" indent="-171450">
              <a:buFont typeface="Arial" panose="020B0604020202020204" pitchFamily="34" charset="0"/>
              <a:buChar char="•"/>
            </a:pPr>
            <a:r>
              <a:rPr lang="en-GB" sz="1100" b="1" baseline="0" dirty="0" smtClean="0"/>
              <a:t>Taking account of the amount and quality of care overall NHS output has increased by 47% between 2004/5 and 2013/14.</a:t>
            </a:r>
          </a:p>
          <a:p>
            <a:pPr marL="171450" indent="-171450">
              <a:buFont typeface="Arial" panose="020B0604020202020204" pitchFamily="34" charset="0"/>
              <a:buChar char="•"/>
            </a:pPr>
            <a:r>
              <a:rPr lang="en-GB" sz="1100" b="0" baseline="0" dirty="0" smtClean="0"/>
              <a:t>Increased NHS output has come about in response to increased NHS expenditure. This has funded higher wages which rose by 24% between 2004/5 and 2012/13 (although pay has been falling since 2009). It has also paid for a 10% increase in the number of NHS staff and increased use of agency staff. </a:t>
            </a:r>
          </a:p>
          <a:p>
            <a:pPr marL="171450" indent="-171450">
              <a:buFont typeface="Arial" panose="020B0604020202020204" pitchFamily="34" charset="0"/>
              <a:buChar char="•"/>
            </a:pPr>
            <a:r>
              <a:rPr lang="en-GB" sz="1100" b="0" baseline="0" dirty="0" smtClean="0"/>
              <a:t>The use of non-staff resources, such as equipment and supplies, has increased by about 11% each year. </a:t>
            </a:r>
          </a:p>
          <a:p>
            <a:pPr marL="171450" indent="-171450">
              <a:buFont typeface="Arial" panose="020B0604020202020204" pitchFamily="34" charset="0"/>
              <a:buChar char="•"/>
            </a:pPr>
            <a:r>
              <a:rPr lang="en-GB" sz="1100" b="1" baseline="0" dirty="0" smtClean="0"/>
              <a:t>Overall, NHS inputs have increased by 31% between 2004/5 and 2013/14.</a:t>
            </a:r>
          </a:p>
          <a:p>
            <a:pPr marL="171450" indent="-171450">
              <a:buFont typeface="Arial" panose="020B0604020202020204" pitchFamily="34" charset="0"/>
              <a:buChar char="•"/>
            </a:pPr>
            <a:r>
              <a:rPr lang="en-GB" sz="1100" b="1" baseline="0" dirty="0" smtClean="0"/>
              <a:t>So, comparing output growth with input growth NHS productivity has increased by almost 13%. </a:t>
            </a:r>
          </a:p>
          <a:p>
            <a:pPr marL="171450" indent="-171450">
              <a:buFont typeface="Arial" panose="020B0604020202020204" pitchFamily="34" charset="0"/>
              <a:buChar char="•"/>
            </a:pPr>
            <a:r>
              <a:rPr lang="en-GB" sz="1100" b="1" baseline="0" dirty="0" smtClean="0"/>
              <a:t>The graph on the slide shows that compared to the wider economy NHS productivity growth has outpaced the economy over the entire period. </a:t>
            </a:r>
          </a:p>
        </p:txBody>
      </p:sp>
      <p:sp>
        <p:nvSpPr>
          <p:cNvPr id="4" name="Slide Number Placeholder 3"/>
          <p:cNvSpPr>
            <a:spLocks noGrp="1"/>
          </p:cNvSpPr>
          <p:nvPr>
            <p:ph type="sldNum" sz="quarter" idx="10"/>
          </p:nvPr>
        </p:nvSpPr>
        <p:spPr/>
        <p:txBody>
          <a:bodyPr/>
          <a:lstStyle/>
          <a:p>
            <a:fld id="{5E3801CD-FE76-8045-AC4D-708E49E4621C}" type="slidenum">
              <a:rPr lang="en-GB" smtClean="0"/>
              <a:t>126</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36359977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lvl="0"/>
            <a:r>
              <a:rPr lang="en-GB" sz="1100" kern="1200" dirty="0" smtClean="0">
                <a:solidFill>
                  <a:schemeClr val="tx1"/>
                </a:solidFill>
                <a:effectLst/>
                <a:latin typeface="+mn-lt"/>
                <a:ea typeface="+mn-ea"/>
                <a:cs typeface="+mn-cs"/>
              </a:rPr>
              <a:t>In January 2015 the Royal College of Midwives (RCM) sent a Freedom of Information (FOI) request to the 136 NHS trusts in England about their spending on agency midwives for 2012,2013 and 2014. The FOI had a response rate of 95.6% (130 trusts responded).</a:t>
            </a:r>
            <a:r>
              <a:rPr lang="en-GB" sz="1100" kern="1200" baseline="0" dirty="0" smtClean="0">
                <a:solidFill>
                  <a:schemeClr val="tx1"/>
                </a:solidFill>
                <a:effectLst/>
                <a:latin typeface="+mn-lt"/>
                <a:ea typeface="+mn-ea"/>
                <a:cs typeface="+mn-cs"/>
              </a:rPr>
              <a:t> </a:t>
            </a:r>
            <a:r>
              <a:rPr lang="en-GB" sz="1100" kern="1200" dirty="0" smtClean="0">
                <a:solidFill>
                  <a:schemeClr val="tx1"/>
                </a:solidFill>
                <a:effectLst/>
                <a:latin typeface="+mn-lt"/>
                <a:ea typeface="+mn-ea"/>
                <a:cs typeface="+mn-cs"/>
              </a:rPr>
              <a:t>In July 2015 the RCM conducted a survey of RCM members who work agency shifts. We had 138 responses to the survey.</a:t>
            </a:r>
          </a:p>
          <a:p>
            <a:r>
              <a:rPr lang="en-GB" sz="1100" kern="1200" dirty="0" smtClean="0">
                <a:solidFill>
                  <a:schemeClr val="tx1"/>
                </a:solidFill>
                <a:effectLst/>
                <a:latin typeface="+mn-lt"/>
                <a:ea typeface="+mn-ea"/>
                <a:cs typeface="+mn-cs"/>
              </a:rPr>
              <a:t>  </a:t>
            </a:r>
          </a:p>
          <a:p>
            <a:r>
              <a:rPr lang="en-GB" sz="1100" b="1" kern="1200" dirty="0" smtClean="0">
                <a:solidFill>
                  <a:schemeClr val="tx1"/>
                </a:solidFill>
                <a:effectLst/>
                <a:latin typeface="+mn-lt"/>
                <a:ea typeface="+mn-ea"/>
                <a:cs typeface="+mn-cs"/>
              </a:rPr>
              <a:t>Key Findings:</a:t>
            </a:r>
            <a:endParaRPr lang="en-GB" sz="1100" kern="1200" dirty="0" smtClean="0">
              <a:solidFill>
                <a:schemeClr val="tx1"/>
              </a:solidFill>
              <a:effectLst/>
              <a:latin typeface="+mn-lt"/>
              <a:ea typeface="+mn-ea"/>
              <a:cs typeface="+mn-cs"/>
            </a:endParaRPr>
          </a:p>
          <a:p>
            <a:r>
              <a:rPr lang="en-GB" sz="1100" b="1" kern="1200" dirty="0" smtClean="0">
                <a:solidFill>
                  <a:schemeClr val="tx1"/>
                </a:solidFill>
                <a:effectLst/>
                <a:latin typeface="+mn-lt"/>
                <a:ea typeface="+mn-ea"/>
                <a:cs typeface="+mn-cs"/>
              </a:rPr>
              <a:t> </a:t>
            </a:r>
            <a:endParaRPr lang="en-GB"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100" kern="1200" dirty="0" smtClean="0">
                <a:solidFill>
                  <a:schemeClr val="tx1"/>
                </a:solidFill>
                <a:effectLst/>
                <a:latin typeface="+mn-lt"/>
                <a:ea typeface="+mn-ea"/>
                <a:cs typeface="+mn-cs"/>
              </a:rPr>
              <a:t>43 trusts (33.1%) have used agency staff at some point in the last three years.</a:t>
            </a:r>
          </a:p>
          <a:p>
            <a:pPr marL="171450" lvl="0" indent="-171450">
              <a:buFont typeface="Arial" panose="020B0604020202020204" pitchFamily="34" charset="0"/>
              <a:buChar char="•"/>
            </a:pPr>
            <a:r>
              <a:rPr lang="en-GB" sz="1100" kern="1200" dirty="0" smtClean="0">
                <a:solidFill>
                  <a:schemeClr val="tx1"/>
                </a:solidFill>
                <a:effectLst/>
                <a:latin typeface="+mn-lt"/>
                <a:ea typeface="+mn-ea"/>
                <a:cs typeface="+mn-cs"/>
              </a:rPr>
              <a:t>There were 17 trusts using agency midwives in January 2012, this doubled to 34 trusts using agency midwives in December 2014.</a:t>
            </a:r>
          </a:p>
          <a:p>
            <a:pPr marL="171450" lvl="0" indent="-171450">
              <a:buFont typeface="Arial" panose="020B0604020202020204" pitchFamily="34" charset="0"/>
              <a:buChar char="•"/>
            </a:pPr>
            <a:r>
              <a:rPr lang="en-GB" sz="1100" b="1" kern="1200" dirty="0" smtClean="0">
                <a:solidFill>
                  <a:schemeClr val="tx1"/>
                </a:solidFill>
                <a:effectLst/>
                <a:latin typeface="+mn-lt"/>
                <a:ea typeface="+mn-ea"/>
                <a:cs typeface="+mn-cs"/>
              </a:rPr>
              <a:t>The spending on agency increased from £10,159,099 in 2012 to £17,849,767 in 2014; an increase of 75.7%.</a:t>
            </a:r>
          </a:p>
          <a:p>
            <a:pPr marL="171450" lvl="0" indent="-171450">
              <a:buFont typeface="Arial" panose="020B0604020202020204" pitchFamily="34" charset="0"/>
              <a:buChar char="•"/>
            </a:pPr>
            <a:r>
              <a:rPr lang="en-GB" sz="1100" kern="1200" dirty="0" smtClean="0">
                <a:solidFill>
                  <a:schemeClr val="tx1"/>
                </a:solidFill>
                <a:effectLst/>
                <a:latin typeface="+mn-lt"/>
                <a:ea typeface="+mn-ea"/>
                <a:cs typeface="+mn-cs"/>
              </a:rPr>
              <a:t>Trusts in England spent £17,849,767 on agency staff in 2014; </a:t>
            </a:r>
            <a:r>
              <a:rPr lang="en-GB" sz="1100" b="1" kern="1200" dirty="0" smtClean="0">
                <a:solidFill>
                  <a:schemeClr val="tx1"/>
                </a:solidFill>
                <a:effectLst/>
                <a:latin typeface="+mn-lt"/>
                <a:ea typeface="+mn-ea"/>
                <a:cs typeface="+mn-cs"/>
              </a:rPr>
              <a:t>this would pay the salaries of 511 experienced full time midwives</a:t>
            </a:r>
            <a:r>
              <a:rPr lang="en-GB" sz="11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GB" sz="1100" kern="1200" dirty="0" smtClean="0">
                <a:solidFill>
                  <a:schemeClr val="tx1"/>
                </a:solidFill>
                <a:effectLst/>
                <a:latin typeface="+mn-lt"/>
                <a:ea typeface="+mn-ea"/>
                <a:cs typeface="+mn-cs"/>
              </a:rPr>
              <a:t>Overwhelmingly, the trusts that use agency staff are in the London region, with 73.7% of trusts in London using agency midwives.</a:t>
            </a:r>
          </a:p>
          <a:p>
            <a:pPr marL="171450" lvl="0" indent="-171450">
              <a:buFont typeface="Arial" panose="020B0604020202020204" pitchFamily="34" charset="0"/>
              <a:buChar char="•"/>
            </a:pPr>
            <a:r>
              <a:rPr lang="en-GB" sz="1100" kern="1200" dirty="0" smtClean="0">
                <a:solidFill>
                  <a:schemeClr val="tx1"/>
                </a:solidFill>
                <a:effectLst/>
                <a:latin typeface="+mn-lt"/>
                <a:ea typeface="+mn-ea"/>
                <a:cs typeface="+mn-cs"/>
              </a:rPr>
              <a:t>There were eleven trusts that spent over £1 million on agency midwives in the three year period with one trust spending £4,482,432 on agency midwives between 2012-2014.</a:t>
            </a:r>
          </a:p>
          <a:p>
            <a:pPr marL="171450" lvl="0" indent="-171450">
              <a:buFont typeface="Arial" panose="020B0604020202020204" pitchFamily="34" charset="0"/>
              <a:buChar char="•"/>
            </a:pPr>
            <a:r>
              <a:rPr lang="en-GB" sz="1100" kern="1200" dirty="0" smtClean="0">
                <a:solidFill>
                  <a:schemeClr val="tx1"/>
                </a:solidFill>
                <a:effectLst/>
                <a:latin typeface="+mn-lt"/>
                <a:ea typeface="+mn-ea"/>
                <a:cs typeface="+mn-cs"/>
              </a:rPr>
              <a:t>According to our survey of midwives, on average, respondents said they were paid £22.84 an hour. This is a striking difference to the Freedom of Information request as the trusts reported that the spend per hour was £49.01 in 2014. This would indicate that over half of the spend per hour for midwives goes on agency fees and other on-costs. </a:t>
            </a:r>
          </a:p>
          <a:p>
            <a:pPr marL="171450" lvl="0" indent="-171450">
              <a:buFont typeface="Arial" panose="020B0604020202020204" pitchFamily="34" charset="0"/>
              <a:buChar char="•"/>
            </a:pPr>
            <a:r>
              <a:rPr lang="en-GB" sz="1100" kern="1200" dirty="0" smtClean="0">
                <a:solidFill>
                  <a:schemeClr val="tx1"/>
                </a:solidFill>
                <a:effectLst/>
                <a:latin typeface="+mn-lt"/>
                <a:ea typeface="+mn-ea"/>
                <a:cs typeface="+mn-cs"/>
              </a:rPr>
              <a:t>The normal rate of pay for a </a:t>
            </a:r>
            <a:r>
              <a:rPr lang="en-GB" sz="1100" b="1" kern="1200" dirty="0" smtClean="0">
                <a:solidFill>
                  <a:schemeClr val="tx1"/>
                </a:solidFill>
                <a:effectLst/>
                <a:latin typeface="+mn-lt"/>
                <a:ea typeface="+mn-ea"/>
                <a:cs typeface="+mn-cs"/>
              </a:rPr>
              <a:t>Band 6 midwife with ten years experience is £17.84 an hour </a:t>
            </a:r>
            <a:r>
              <a:rPr lang="en-GB" sz="1100" kern="1200" dirty="0" smtClean="0">
                <a:solidFill>
                  <a:schemeClr val="tx1"/>
                </a:solidFill>
                <a:effectLst/>
                <a:latin typeface="+mn-lt"/>
                <a:ea typeface="+mn-ea"/>
                <a:cs typeface="+mn-cs"/>
              </a:rPr>
              <a:t>and when a midwife works </a:t>
            </a:r>
            <a:r>
              <a:rPr lang="en-GB" sz="1100" b="1" kern="1200" dirty="0" smtClean="0">
                <a:solidFill>
                  <a:schemeClr val="tx1"/>
                </a:solidFill>
                <a:effectLst/>
                <a:latin typeface="+mn-lt"/>
                <a:ea typeface="+mn-ea"/>
                <a:cs typeface="+mn-cs"/>
              </a:rPr>
              <a:t>overtime</a:t>
            </a:r>
            <a:r>
              <a:rPr lang="en-GB" sz="1100" kern="1200" dirty="0" smtClean="0">
                <a:solidFill>
                  <a:schemeClr val="tx1"/>
                </a:solidFill>
                <a:effectLst/>
                <a:latin typeface="+mn-lt"/>
                <a:ea typeface="+mn-ea"/>
                <a:cs typeface="+mn-cs"/>
              </a:rPr>
              <a:t> (any hours worked over 37.5 per week) they get paid time and a half which would be </a:t>
            </a:r>
            <a:r>
              <a:rPr lang="en-GB" sz="1100" b="1" kern="1200" dirty="0" smtClean="0">
                <a:solidFill>
                  <a:schemeClr val="tx1"/>
                </a:solidFill>
                <a:effectLst/>
                <a:latin typeface="+mn-lt"/>
                <a:ea typeface="+mn-ea"/>
                <a:cs typeface="+mn-cs"/>
              </a:rPr>
              <a:t>£26.76 an hour</a:t>
            </a:r>
            <a:r>
              <a:rPr lang="en-GB" sz="1100" kern="1200" dirty="0" smtClean="0">
                <a:solidFill>
                  <a:schemeClr val="tx1"/>
                </a:solidFill>
                <a:effectLst/>
                <a:latin typeface="+mn-lt"/>
                <a:ea typeface="+mn-ea"/>
                <a:cs typeface="+mn-cs"/>
              </a:rPr>
              <a:t>. </a:t>
            </a:r>
            <a:r>
              <a:rPr lang="en-GB" sz="1100" b="1" kern="1200" dirty="0" smtClean="0">
                <a:solidFill>
                  <a:schemeClr val="tx1"/>
                </a:solidFill>
                <a:effectLst/>
                <a:latin typeface="+mn-lt"/>
                <a:ea typeface="+mn-ea"/>
                <a:cs typeface="+mn-cs"/>
              </a:rPr>
              <a:t>The spend per hour of £49.01 is more than 2.7 times the amount for a permanently employed midwife and more than 1.8 times the amount of paying overtime. </a:t>
            </a:r>
          </a:p>
          <a:p>
            <a:pPr marL="171450" lvl="0" indent="-171450">
              <a:buFont typeface="Arial" panose="020B0604020202020204" pitchFamily="34" charset="0"/>
              <a:buChar char="•"/>
            </a:pPr>
            <a:r>
              <a:rPr lang="en-GB" sz="1100" kern="1200" dirty="0" smtClean="0">
                <a:solidFill>
                  <a:schemeClr val="tx1"/>
                </a:solidFill>
                <a:effectLst/>
                <a:latin typeface="+mn-lt"/>
                <a:ea typeface="+mn-ea"/>
                <a:cs typeface="+mn-cs"/>
              </a:rPr>
              <a:t>Most midwives who work agency shifts do so in addition to a permanent post; the most common reason for midwives to only work for an agency was the need to work flexible shifts and the most common reason for midwives to work agency shifts in addition to their permanent post was the need to supplement their income. </a:t>
            </a:r>
          </a:p>
          <a:p>
            <a:r>
              <a:rPr lang="en-GB" sz="1100" kern="1200" dirty="0" smtClean="0">
                <a:solidFill>
                  <a:schemeClr val="tx1"/>
                </a:solidFill>
                <a:effectLst/>
                <a:latin typeface="+mn-lt"/>
                <a:ea typeface="+mn-ea"/>
                <a:cs typeface="+mn-cs"/>
              </a:rPr>
              <a:t> </a:t>
            </a:r>
          </a:p>
          <a:p>
            <a:r>
              <a:rPr lang="en-GB" sz="1100" b="1" kern="1200" dirty="0" smtClean="0">
                <a:solidFill>
                  <a:schemeClr val="tx1"/>
                </a:solidFill>
                <a:effectLst/>
                <a:latin typeface="+mn-lt"/>
                <a:ea typeface="+mn-ea"/>
                <a:cs typeface="+mn-cs"/>
              </a:rPr>
              <a:t>RCM Recommendations: </a:t>
            </a:r>
            <a:endParaRPr lang="en-GB" sz="1100" kern="1200" dirty="0" smtClean="0">
              <a:solidFill>
                <a:schemeClr val="tx1"/>
              </a:solidFill>
              <a:effectLst/>
              <a:latin typeface="+mn-lt"/>
              <a:ea typeface="+mn-ea"/>
              <a:cs typeface="+mn-cs"/>
            </a:endParaRPr>
          </a:p>
          <a:p>
            <a:r>
              <a:rPr lang="en-GB" sz="1100" kern="1200" dirty="0" smtClean="0">
                <a:solidFill>
                  <a:schemeClr val="tx1"/>
                </a:solidFill>
                <a:effectLst/>
                <a:latin typeface="+mn-lt"/>
                <a:ea typeface="+mn-ea"/>
                <a:cs typeface="+mn-cs"/>
              </a:rPr>
              <a:t>The RCM believes there are two safe, sustainable and effective ways to reduce agency spending in maternity units: </a:t>
            </a:r>
          </a:p>
          <a:p>
            <a:r>
              <a:rPr lang="en-GB" sz="1100" b="1" kern="1200" dirty="0" smtClean="0">
                <a:solidFill>
                  <a:schemeClr val="tx1"/>
                </a:solidFill>
                <a:effectLst/>
                <a:latin typeface="+mn-lt"/>
                <a:ea typeface="+mn-ea"/>
                <a:cs typeface="+mn-cs"/>
              </a:rPr>
              <a:t>Eliminate the shortage of midwives - </a:t>
            </a:r>
            <a:r>
              <a:rPr lang="en-GB" sz="1100" kern="1200" dirty="0" smtClean="0">
                <a:solidFill>
                  <a:schemeClr val="tx1"/>
                </a:solidFill>
                <a:effectLst/>
                <a:latin typeface="+mn-lt"/>
                <a:ea typeface="+mn-ea"/>
                <a:cs typeface="+mn-cs"/>
              </a:rPr>
              <a:t>The shortage of midwives needs to be eliminated by training and employing more midwives but also by retaining existing midwives by fair pay policies and granting flexible working requests. </a:t>
            </a:r>
          </a:p>
          <a:p>
            <a:r>
              <a:rPr lang="en-GB" sz="1100" b="1" kern="1200" dirty="0" smtClean="0">
                <a:solidFill>
                  <a:schemeClr val="tx1"/>
                </a:solidFill>
                <a:effectLst/>
                <a:latin typeface="+mn-lt"/>
                <a:ea typeface="+mn-ea"/>
                <a:cs typeface="+mn-cs"/>
              </a:rPr>
              <a:t>Incentivise existing staff to work bank or overtime</a:t>
            </a:r>
            <a:r>
              <a:rPr lang="en-GB" sz="1100" kern="1200" dirty="0" smtClean="0">
                <a:solidFill>
                  <a:schemeClr val="tx1"/>
                </a:solidFill>
                <a:effectLst/>
                <a:latin typeface="+mn-lt"/>
                <a:ea typeface="+mn-ea"/>
                <a:cs typeface="+mn-cs"/>
              </a:rPr>
              <a:t> - At present the cost of overtime is being controlled but agency spend, which is much more expensive, is less controlled. This needs to be corrected as current practice in the NHS is wasteful. Managers need to be authorised to pay overtime rather than calling in more expensive agency staff. </a:t>
            </a:r>
          </a:p>
          <a:p>
            <a:endParaRPr lang="en-GB" sz="1100" dirty="0"/>
          </a:p>
        </p:txBody>
      </p:sp>
      <p:sp>
        <p:nvSpPr>
          <p:cNvPr id="4" name="Slide Number Placeholder 3"/>
          <p:cNvSpPr>
            <a:spLocks noGrp="1"/>
          </p:cNvSpPr>
          <p:nvPr>
            <p:ph type="sldNum" sz="quarter" idx="10"/>
          </p:nvPr>
        </p:nvSpPr>
        <p:spPr/>
        <p:txBody>
          <a:bodyPr/>
          <a:lstStyle/>
          <a:p>
            <a:fld id="{5E3801CD-FE76-8045-AC4D-708E49E4621C}" type="slidenum">
              <a:rPr lang="en-GB" smtClean="0"/>
              <a:t>127</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35873562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GB" sz="1100" dirty="0" smtClean="0"/>
              <a:t>Increasingly, there is a move</a:t>
            </a:r>
            <a:r>
              <a:rPr lang="en-GB" sz="1100" baseline="0" dirty="0" smtClean="0"/>
              <a:t> across public services and the wider economy to extend services to include more night and weekend working and erode the idea of unsocial hours. For example:</a:t>
            </a:r>
          </a:p>
          <a:p>
            <a:pPr marL="171450" indent="-171450">
              <a:buFont typeface="Arial" panose="020B0604020202020204" pitchFamily="34" charset="0"/>
              <a:buChar char="•"/>
            </a:pPr>
            <a:r>
              <a:rPr lang="en-GB" sz="1100" baseline="0" dirty="0" smtClean="0"/>
              <a:t>According to the Transport for London the night tube will create 1,965 jobs (265 through direct operation of the service). For every £1 spent on delivering the night tube the benefits will be £2.70. Adding in wider economic impacts this increases the benefit by £1.20 for every £1 spent. TfL state that ‘all stations will continue to be staffed just as we do in the day’. This led to disputes on the underground between ASLEF, RMT, Unite and TSSA and TfL over the pay for underground staff and their working hours and rotas.</a:t>
            </a:r>
          </a:p>
          <a:p>
            <a:pPr marL="171450" indent="-171450">
              <a:buFont typeface="Arial" panose="020B0604020202020204" pitchFamily="34" charset="0"/>
              <a:buChar char="•"/>
            </a:pPr>
            <a:r>
              <a:rPr lang="en-GB" sz="1100" baseline="0" dirty="0" smtClean="0"/>
              <a:t>Following the Winsor Report into police pay, terms and conditions the way that police officers were paid for working unsocial hours changed in 2012. </a:t>
            </a:r>
          </a:p>
          <a:p>
            <a:pPr marL="171450" indent="-171450">
              <a:buFont typeface="Arial" panose="020B0604020202020204" pitchFamily="34" charset="0"/>
              <a:buChar char="•"/>
            </a:pPr>
            <a:r>
              <a:rPr lang="en-GB" sz="1100" baseline="0" dirty="0" smtClean="0"/>
              <a:t>The Government has recently consulted on devolving the rules on Sunday trading to local areas which could potentially allow local areas to lift the restrictions on Sunday trading.</a:t>
            </a:r>
          </a:p>
          <a:p>
            <a:pPr marL="0" indent="0">
              <a:buFont typeface="Arial" panose="020B0604020202020204" pitchFamily="34" charset="0"/>
              <a:buNone/>
            </a:pPr>
            <a:r>
              <a:rPr lang="en-GB" sz="1100" baseline="0" dirty="0" smtClean="0"/>
              <a:t>However this is not happening everywhere – IPSA allows MPs to claim up to £80 for a tax home if the House of Commons sits beyond 11pm (although they have removed their meal allowance for late sittings). </a:t>
            </a:r>
          </a:p>
          <a:p>
            <a:endParaRPr lang="en-GB" sz="1100" dirty="0"/>
          </a:p>
        </p:txBody>
      </p:sp>
      <p:sp>
        <p:nvSpPr>
          <p:cNvPr id="4" name="Slide Number Placeholder 3"/>
          <p:cNvSpPr>
            <a:spLocks noGrp="1"/>
          </p:cNvSpPr>
          <p:nvPr>
            <p:ph type="sldNum" sz="quarter" idx="10"/>
          </p:nvPr>
        </p:nvSpPr>
        <p:spPr/>
        <p:txBody>
          <a:bodyPr/>
          <a:lstStyle/>
          <a:p>
            <a:fld id="{5E3801CD-FE76-8045-AC4D-708E49E4621C}" type="slidenum">
              <a:rPr lang="en-GB" smtClean="0"/>
              <a:t>128</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38465695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3801CD-FE76-8045-AC4D-708E49E4621C}" type="slidenum">
              <a:rPr lang="en-GB" smtClean="0"/>
              <a:t>129</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1024105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t>7</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26189085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3801CD-FE76-8045-AC4D-708E49E4621C}" type="slidenum">
              <a:rPr lang="en-GB" smtClean="0"/>
              <a:t>130</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1152156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3801CD-FE76-8045-AC4D-708E49E4621C}" type="slidenum">
              <a:rPr lang="en-GB" smtClean="0"/>
              <a:t>131</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39744645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3801CD-FE76-8045-AC4D-708E49E4621C}" type="slidenum">
              <a:rPr lang="en-GB" smtClean="0"/>
              <a:t>132</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32661333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GB" sz="1100" b="0" i="0" u="none" dirty="0" smtClean="0">
                <a:latin typeface="+mn-lt"/>
              </a:rPr>
              <a:t>The Doctors and Dentists</a:t>
            </a:r>
            <a:r>
              <a:rPr lang="en-GB" sz="1100" b="0" i="0" u="none" baseline="0" dirty="0" smtClean="0">
                <a:latin typeface="+mn-lt"/>
              </a:rPr>
              <a:t> Review Body were more critical of elements of the Junior Doctors contract and the Consultant contract and the ability to deliver seven day services. The DDPRB said: </a:t>
            </a:r>
          </a:p>
          <a:p>
            <a:endParaRPr lang="en-GB" sz="1100" b="0" i="0" u="none" baseline="0" dirty="0" smtClean="0">
              <a:latin typeface="+mn-lt"/>
            </a:endParaRPr>
          </a:p>
          <a:p>
            <a:r>
              <a:rPr lang="en-GB" sz="1100" b="1" i="0" u="none" baseline="0" dirty="0" smtClean="0">
                <a:latin typeface="+mn-lt"/>
              </a:rPr>
              <a:t>a) The case for seven day services is compelling</a:t>
            </a:r>
          </a:p>
          <a:p>
            <a:r>
              <a:rPr lang="en-GB" sz="1100" b="0" i="0" u="none" strike="noStrike" kern="1200" baseline="0" dirty="0" smtClean="0">
                <a:solidFill>
                  <a:schemeClr val="tx1"/>
                </a:solidFill>
                <a:latin typeface="+mn-lt"/>
                <a:ea typeface="+mn-ea"/>
                <a:cs typeface="+mn-cs"/>
              </a:rPr>
              <a:t>“We find the case for expanded seven-day services in the NHS, in order to address the ‘weekend effect’ on patient outcomes, where studies show that mortality rates, the patient experience, length of patient stay and re-admission rates are all poorer for those patients admitted at weekends, to be compelling. We note that this is the area of common ground between the parties and our response to the proposals has been influenced by this broad agreement, although we realise that this is not the only driver for change to junior doctors’ and consultants’ contracts.”</a:t>
            </a:r>
          </a:p>
          <a:p>
            <a:endParaRPr lang="en-GB" sz="1100" b="0"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b) Contracts should be UK wide</a:t>
            </a:r>
          </a:p>
          <a:p>
            <a:r>
              <a:rPr lang="en-GB" sz="1200" b="0" i="0" u="none" strike="noStrike" kern="1200" baseline="0" dirty="0" smtClean="0">
                <a:solidFill>
                  <a:schemeClr val="tx1"/>
                </a:solidFill>
                <a:latin typeface="+mn-lt"/>
                <a:ea typeface="+mn-ea"/>
                <a:cs typeface="+mn-cs"/>
              </a:rPr>
              <a:t>“We encourage all four countries of the UK to work together in order to make progress on both contracts. We support UK-wide contracts for junior doctors and consultants as we feel that they best serve the needs of patients.”</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c) There needs to be trust and confidence that the arrangement can balance seven days services and safeguards around working hours</a:t>
            </a:r>
          </a:p>
          <a:p>
            <a:r>
              <a:rPr lang="en-GB" sz="1200" b="0" i="0" u="none" strike="noStrike" kern="1200" baseline="0" dirty="0" smtClean="0">
                <a:solidFill>
                  <a:schemeClr val="tx1"/>
                </a:solidFill>
                <a:latin typeface="+mn-lt"/>
                <a:ea typeface="+mn-ea"/>
                <a:cs typeface="+mn-cs"/>
              </a:rPr>
              <a:t>“Both sets of proposed contractual arrangements require trust and confidence-building. Junior doctors and consultants need to believe the new arrangements can and will be operated fairly, given that each set of changes leads to a degree of reduction in their control over working patterns. The working hours of junior doctors will still matter and consultants will need a reasonable work-life balance. We feel that contractual safeguards are necessary given that management practice appears to be highly variable.”</a:t>
            </a:r>
          </a:p>
          <a:p>
            <a:endParaRPr lang="en-GB" sz="1200" b="0" i="0" u="none" strike="noStrike" kern="1200" baseline="0" dirty="0" smtClean="0">
              <a:solidFill>
                <a:schemeClr val="tx1"/>
              </a:solidFill>
              <a:latin typeface="+mn-lt"/>
              <a:ea typeface="+mn-ea"/>
              <a:cs typeface="+mn-cs"/>
            </a:endParaRPr>
          </a:p>
          <a:p>
            <a:r>
              <a:rPr lang="en-GB" sz="1100" b="1" i="0" u="none" strike="noStrike" kern="1200" baseline="0" dirty="0" smtClean="0">
                <a:solidFill>
                  <a:schemeClr val="tx1"/>
                </a:solidFill>
                <a:latin typeface="+mn-lt"/>
                <a:ea typeface="+mn-ea"/>
                <a:cs typeface="+mn-cs"/>
              </a:rPr>
              <a:t>d) There will be costs of implementing the new system, particularly the costs of extra staff</a:t>
            </a:r>
          </a:p>
          <a:p>
            <a:r>
              <a:rPr lang="en-GB" sz="1100" b="0" i="0" u="none" dirty="0" smtClean="0">
                <a:latin typeface="+mn-lt"/>
              </a:rPr>
              <a:t>“In terms of financial sustainability, we note that the parties agreed a cost-neutral precondition at the start of their negotiations. We acknowledge that a fixed pay envelope</a:t>
            </a:r>
            <a:r>
              <a:rPr lang="en-GB" sz="1100" b="0" i="0" u="none" baseline="0" dirty="0" smtClean="0">
                <a:latin typeface="+mn-lt"/>
              </a:rPr>
              <a:t> </a:t>
            </a:r>
            <a:r>
              <a:rPr lang="en-GB" sz="1100" b="0" i="0" u="none" dirty="0" smtClean="0">
                <a:latin typeface="+mn-lt"/>
              </a:rPr>
              <a:t>provides a useful starting point for pay modelling, as pay elements can be moved around</a:t>
            </a:r>
            <a:r>
              <a:rPr lang="en-GB" sz="1100" b="0" i="0" u="none" baseline="0" dirty="0" smtClean="0">
                <a:latin typeface="+mn-lt"/>
              </a:rPr>
              <a:t> </a:t>
            </a:r>
            <a:r>
              <a:rPr lang="en-GB" sz="1100" b="0" i="0" u="none" dirty="0" smtClean="0">
                <a:latin typeface="+mn-lt"/>
              </a:rPr>
              <a:t>to explore what needs to be rewarded/incentivised and how.</a:t>
            </a:r>
            <a:r>
              <a:rPr lang="en-GB" sz="1100" b="0" i="0" u="none" baseline="0" dirty="0" smtClean="0">
                <a:latin typeface="+mn-lt"/>
              </a:rPr>
              <a:t> </a:t>
            </a:r>
            <a:r>
              <a:rPr lang="en-GB" sz="1100" b="0" i="0" u="none" dirty="0" smtClean="0">
                <a:latin typeface="+mn-lt"/>
              </a:rPr>
              <a:t>However, we note that this</a:t>
            </a:r>
            <a:r>
              <a:rPr lang="en-GB" sz="1100" b="0" i="0" u="none" baseline="0" dirty="0" smtClean="0">
                <a:latin typeface="+mn-lt"/>
              </a:rPr>
              <a:t> </a:t>
            </a:r>
            <a:r>
              <a:rPr lang="en-GB" sz="1100" b="0" i="0" u="none" dirty="0" smtClean="0">
                <a:latin typeface="+mn-lt"/>
              </a:rPr>
              <a:t>fixed pay envelope applies to the existing workforce only. Therefore, any additional staff</a:t>
            </a:r>
            <a:r>
              <a:rPr lang="en-GB" sz="1100" b="0" i="0" u="none" baseline="0" dirty="0" smtClean="0">
                <a:latin typeface="+mn-lt"/>
              </a:rPr>
              <a:t> </a:t>
            </a:r>
            <a:r>
              <a:rPr lang="en-GB" sz="1100" b="0" i="0" u="none" dirty="0" smtClean="0">
                <a:latin typeface="+mn-lt"/>
              </a:rPr>
              <a:t>needed to run or expand seven-day services would need to be funded separately. Also,</a:t>
            </a:r>
            <a:r>
              <a:rPr lang="en-GB" sz="1100" b="0" i="0" u="none" baseline="0" dirty="0" smtClean="0">
                <a:latin typeface="+mn-lt"/>
              </a:rPr>
              <a:t> </a:t>
            </a:r>
            <a:r>
              <a:rPr lang="en-GB" sz="1100" b="0" i="0" u="none" dirty="0" smtClean="0">
                <a:latin typeface="+mn-lt"/>
              </a:rPr>
              <a:t>there will be a ‘cost of change’ that can be estimated once agreement has been reached</a:t>
            </a:r>
            <a:r>
              <a:rPr lang="en-GB" sz="1100" b="0" i="0" u="none" baseline="0" dirty="0" smtClean="0">
                <a:latin typeface="+mn-lt"/>
              </a:rPr>
              <a:t> </a:t>
            </a:r>
            <a:r>
              <a:rPr lang="en-GB" sz="1100" b="0" i="0" u="none" dirty="0" smtClean="0">
                <a:latin typeface="+mn-lt"/>
              </a:rPr>
              <a:t>on a new system of pay. We have seen no evidence to suggest that this could be funded,</a:t>
            </a:r>
            <a:r>
              <a:rPr lang="en-GB" sz="1100" b="0" i="0" u="none" baseline="0" dirty="0" smtClean="0">
                <a:latin typeface="+mn-lt"/>
              </a:rPr>
              <a:t> </a:t>
            </a:r>
            <a:r>
              <a:rPr lang="en-GB" sz="1100" b="0" i="0" u="none" dirty="0" smtClean="0">
                <a:latin typeface="+mn-lt"/>
              </a:rPr>
              <a:t>even in part, from within the fixed pay envelope.”</a:t>
            </a:r>
          </a:p>
          <a:p>
            <a:endParaRPr lang="en-GB" sz="1100" b="0" i="0" u="none" dirty="0" smtClean="0">
              <a:latin typeface="+mn-lt"/>
            </a:endParaRPr>
          </a:p>
          <a:p>
            <a:r>
              <a:rPr lang="en-GB" sz="1100" b="1" i="0" u="none" dirty="0" smtClean="0">
                <a:latin typeface="+mn-lt"/>
              </a:rPr>
              <a:t>e) There is no standard for pay for unsocial</a:t>
            </a:r>
            <a:r>
              <a:rPr lang="en-GB" sz="1100" b="1" i="0" u="none" baseline="0" dirty="0" smtClean="0">
                <a:latin typeface="+mn-lt"/>
              </a:rPr>
              <a:t> hours and most health services are not providing a full seven day service</a:t>
            </a:r>
            <a:endParaRPr lang="en-GB" sz="1100" b="1" i="0" u="none" dirty="0">
              <a:latin typeface="+mn-lt"/>
            </a:endParaRPr>
          </a:p>
          <a:p>
            <a:r>
              <a:rPr lang="en-GB" sz="1200" b="0" i="0" u="none" strike="noStrike" kern="1200" baseline="0" dirty="0" smtClean="0">
                <a:solidFill>
                  <a:schemeClr val="tx1"/>
                </a:solidFill>
                <a:latin typeface="+mn-lt"/>
                <a:ea typeface="+mn-ea"/>
                <a:cs typeface="+mn-cs"/>
              </a:rPr>
              <a:t>“In responding to our remit, we commissioned research on pay arrangements for other workforces that are asked to deliver seven-day services. We found that 24/7 services have become more prevalent since the late 1990s. However we found that there was no agreed norm; employers decide the services that they need to provide and then establish pay systems that support them, taking account of the labour markets in which they operate. We also investigated the position in healthcare systems elsewhere in the world and it is our understanding that outside of accident and emergency services most international public healthcare systems are not providing a comprehensive twenty four hour, seven-day service. We therefore conclude that the proposed new NHS arrangements would be trailblazing within healthcare systems.”</a:t>
            </a:r>
            <a:endParaRPr lang="en-GB" sz="1100" b="0" i="0" u="none" dirty="0" smtClean="0">
              <a:latin typeface="+mn-lt"/>
            </a:endParaRPr>
          </a:p>
        </p:txBody>
      </p:sp>
      <p:sp>
        <p:nvSpPr>
          <p:cNvPr id="4" name="Slide Number Placeholder 3"/>
          <p:cNvSpPr>
            <a:spLocks noGrp="1"/>
          </p:cNvSpPr>
          <p:nvPr>
            <p:ph type="sldNum" sz="quarter" idx="10"/>
          </p:nvPr>
        </p:nvSpPr>
        <p:spPr/>
        <p:txBody>
          <a:bodyPr/>
          <a:lstStyle/>
          <a:p>
            <a:fld id="{5E3801CD-FE76-8045-AC4D-708E49E4621C}" type="slidenum">
              <a:rPr lang="en-GB" smtClean="0"/>
              <a:t>133</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7158707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3801CD-FE76-8045-AC4D-708E49E4621C}" type="slidenum">
              <a:rPr lang="en-GB" smtClean="0"/>
              <a:t>134</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40947814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3801CD-FE76-8045-AC4D-708E49E4621C}" type="slidenum">
              <a:rPr lang="en-GB" smtClean="0"/>
              <a:t>135</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40516834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3801CD-FE76-8045-AC4D-708E49E4621C}" type="slidenum">
              <a:rPr lang="en-GB" smtClean="0"/>
              <a:t>136</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38850671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3801CD-FE76-8045-AC4D-708E49E4621C}" type="slidenum">
              <a:rPr lang="en-GB" smtClean="0"/>
              <a:t>137</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20032603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3801CD-FE76-8045-AC4D-708E49E4621C}" type="slidenum">
              <a:rPr lang="en-GB" smtClean="0"/>
              <a:t>138</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7016933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3801CD-FE76-8045-AC4D-708E49E4621C}" type="slidenum">
              <a:rPr lang="en-GB" smtClean="0"/>
              <a:t>139</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755052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t>8</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19012345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3801CD-FE76-8045-AC4D-708E49E4621C}" type="slidenum">
              <a:rPr lang="en-GB" smtClean="0"/>
              <a:t>140</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10846045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3801CD-FE76-8045-AC4D-708E49E4621C}" type="slidenum">
              <a:rPr lang="en-GB" smtClean="0"/>
              <a:t>141</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11227423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3801CD-FE76-8045-AC4D-708E49E4621C}" type="slidenum">
              <a:rPr lang="en-GB" smtClean="0"/>
              <a:t>142</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1374140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3801CD-FE76-8045-AC4D-708E49E4621C}" type="slidenum">
              <a:rPr lang="en-GB" smtClean="0"/>
              <a:t>143</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297758809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3801CD-FE76-8045-AC4D-708E49E4621C}" type="slidenum">
              <a:rPr lang="en-GB" smtClean="0"/>
              <a:t>144</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61815506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3801CD-FE76-8045-AC4D-708E49E4621C}" type="slidenum">
              <a:rPr lang="en-GB" smtClean="0"/>
              <a:t>145</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190705279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t>146</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157844244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5D43F-D042-41E0-A1EA-44B6BD58BFDE}" type="slidenum">
              <a:rPr lang="en-GB" smtClean="0">
                <a:solidFill>
                  <a:prstClr val="black"/>
                </a:solidFill>
              </a:rPr>
              <a:pPr/>
              <a:t>147</a:t>
            </a:fld>
            <a:endParaRPr lang="en-GB">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25/02/2016</a:t>
            </a:r>
            <a:endParaRPr lang="en-GB">
              <a:solidFill>
                <a:prstClr val="black"/>
              </a:solidFill>
            </a:endParaRPr>
          </a:p>
        </p:txBody>
      </p:sp>
      <p:sp>
        <p:nvSpPr>
          <p:cNvPr id="6" name="Footer Placeholder 5"/>
          <p:cNvSpPr>
            <a:spLocks noGrp="1"/>
          </p:cNvSpPr>
          <p:nvPr>
            <p:ph type="ftr" sz="quarter" idx="12"/>
          </p:nvPr>
        </p:nvSpPr>
        <p:spPr/>
        <p:txBody>
          <a:bodyPr/>
          <a:lstStyle/>
          <a:p>
            <a:r>
              <a:rPr lang="en-GB" smtClean="0">
                <a:solidFill>
                  <a:prstClr val="black"/>
                </a:solidFill>
              </a:rPr>
              <a:t>Pay Bargaining in 2016 by IDR and the TUC</a:t>
            </a:r>
            <a:endParaRPr lang="en-GB">
              <a:solidFill>
                <a:prstClr val="black"/>
              </a:solidFill>
            </a:endParaRPr>
          </a:p>
        </p:txBody>
      </p:sp>
    </p:spTree>
    <p:extLst>
      <p:ext uri="{BB962C8B-B14F-4D97-AF65-F5344CB8AC3E}">
        <p14:creationId xmlns:p14="http://schemas.microsoft.com/office/powerpoint/2010/main" val="675892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96263B-8FBB-4514-8340-BD1F1009B2C6}" type="slidenum">
              <a:rPr lang="en-GB" smtClean="0"/>
              <a:t>9</a:t>
            </a:fld>
            <a:endParaRPr lang="en-GB"/>
          </a:p>
        </p:txBody>
      </p:sp>
      <p:sp>
        <p:nvSpPr>
          <p:cNvPr id="5" name="Date Placeholder 4"/>
          <p:cNvSpPr>
            <a:spLocks noGrp="1"/>
          </p:cNvSpPr>
          <p:nvPr>
            <p:ph type="dt" idx="11"/>
          </p:nvPr>
        </p:nvSpPr>
        <p:spPr/>
        <p:txBody>
          <a:bodyPr/>
          <a:lstStyle/>
          <a:p>
            <a:r>
              <a:rPr lang="en-US" smtClean="0"/>
              <a:t>25/02/2016</a:t>
            </a:r>
            <a:endParaRPr lang="en-GB"/>
          </a:p>
        </p:txBody>
      </p:sp>
      <p:sp>
        <p:nvSpPr>
          <p:cNvPr id="6" name="Footer Placeholder 5"/>
          <p:cNvSpPr>
            <a:spLocks noGrp="1"/>
          </p:cNvSpPr>
          <p:nvPr>
            <p:ph type="ftr" sz="quarter" idx="12"/>
          </p:nvPr>
        </p:nvSpPr>
        <p:spPr/>
        <p:txBody>
          <a:bodyPr/>
          <a:lstStyle/>
          <a:p>
            <a:r>
              <a:rPr lang="en-GB" smtClean="0"/>
              <a:t>Pay Bargaining in 2016 by IDR and the TUC</a:t>
            </a:r>
            <a:endParaRPr lang="en-GB"/>
          </a:p>
        </p:txBody>
      </p:sp>
    </p:spTree>
    <p:extLst>
      <p:ext uri="{BB962C8B-B14F-4D97-AF65-F5344CB8AC3E}">
        <p14:creationId xmlns:p14="http://schemas.microsoft.com/office/powerpoint/2010/main" val="1097027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30BA0B2-4ECD-4BAE-8492-B8EB1369247A}" type="datetime1">
              <a:rPr lang="en-GB" smtClean="0"/>
              <a:t>08/03/2016</a:t>
            </a:fld>
            <a:endParaRPr lang="en-GB"/>
          </a:p>
        </p:txBody>
      </p:sp>
      <p:sp>
        <p:nvSpPr>
          <p:cNvPr id="5" name="Footer Placeholder 4"/>
          <p:cNvSpPr>
            <a:spLocks noGrp="1"/>
          </p:cNvSpPr>
          <p:nvPr>
            <p:ph type="ftr" sz="quarter" idx="11"/>
          </p:nvPr>
        </p:nvSpPr>
        <p:spPr/>
        <p:txBody>
          <a:bodyPr/>
          <a:lstStyle/>
          <a:p>
            <a:r>
              <a:rPr lang="en-GB" smtClean="0"/>
              <a:t>Pay Bargaining in 2016 | IDR and TUC joint conference | London | 25 February 2016</a:t>
            </a:r>
            <a:endParaRPr lang="en-GB"/>
          </a:p>
        </p:txBody>
      </p:sp>
      <p:sp>
        <p:nvSpPr>
          <p:cNvPr id="6" name="Slide Number Placeholder 5"/>
          <p:cNvSpPr>
            <a:spLocks noGrp="1"/>
          </p:cNvSpPr>
          <p:nvPr>
            <p:ph type="sldNum" sz="quarter" idx="12"/>
          </p:nvPr>
        </p:nvSpPr>
        <p:spPr/>
        <p:txBody>
          <a:bodyPr/>
          <a:lstStyle/>
          <a:p>
            <a:fld id="{B49AF890-D7EC-4C67-8109-E2AC2B7B0FC0}" type="slidenum">
              <a:rPr lang="en-GB" smtClean="0"/>
              <a:t>‹#›</a:t>
            </a:fld>
            <a:endParaRPr lang="en-GB"/>
          </a:p>
        </p:txBody>
      </p:sp>
    </p:spTree>
    <p:extLst>
      <p:ext uri="{BB962C8B-B14F-4D97-AF65-F5344CB8AC3E}">
        <p14:creationId xmlns:p14="http://schemas.microsoft.com/office/powerpoint/2010/main" val="1067310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6AEED2-4D0B-400F-8195-C0E7C6626B94}" type="datetime1">
              <a:rPr lang="en-GB" smtClean="0"/>
              <a:t>08/03/2016</a:t>
            </a:fld>
            <a:endParaRPr lang="en-GB"/>
          </a:p>
        </p:txBody>
      </p:sp>
      <p:sp>
        <p:nvSpPr>
          <p:cNvPr id="5" name="Footer Placeholder 4"/>
          <p:cNvSpPr>
            <a:spLocks noGrp="1"/>
          </p:cNvSpPr>
          <p:nvPr>
            <p:ph type="ftr" sz="quarter" idx="11"/>
          </p:nvPr>
        </p:nvSpPr>
        <p:spPr/>
        <p:txBody>
          <a:bodyPr/>
          <a:lstStyle/>
          <a:p>
            <a:r>
              <a:rPr lang="en-GB" smtClean="0"/>
              <a:t>Pay Bargaining in 2016 | IDR and TUC joint conference | London | 25 February 2016</a:t>
            </a:r>
            <a:endParaRPr lang="en-GB"/>
          </a:p>
        </p:txBody>
      </p:sp>
      <p:sp>
        <p:nvSpPr>
          <p:cNvPr id="6" name="Slide Number Placeholder 5"/>
          <p:cNvSpPr>
            <a:spLocks noGrp="1"/>
          </p:cNvSpPr>
          <p:nvPr>
            <p:ph type="sldNum" sz="quarter" idx="12"/>
          </p:nvPr>
        </p:nvSpPr>
        <p:spPr/>
        <p:txBody>
          <a:bodyPr/>
          <a:lstStyle/>
          <a:p>
            <a:fld id="{B49AF890-D7EC-4C67-8109-E2AC2B7B0FC0}" type="slidenum">
              <a:rPr lang="en-GB" smtClean="0"/>
              <a:t>‹#›</a:t>
            </a:fld>
            <a:endParaRPr lang="en-GB"/>
          </a:p>
        </p:txBody>
      </p:sp>
    </p:spTree>
    <p:extLst>
      <p:ext uri="{BB962C8B-B14F-4D97-AF65-F5344CB8AC3E}">
        <p14:creationId xmlns:p14="http://schemas.microsoft.com/office/powerpoint/2010/main" val="3908940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9DF9EC-D632-43BF-A965-F5F2DAB6E697}" type="datetime1">
              <a:rPr lang="en-GB" smtClean="0"/>
              <a:t>08/03/2016</a:t>
            </a:fld>
            <a:endParaRPr lang="en-GB"/>
          </a:p>
        </p:txBody>
      </p:sp>
      <p:sp>
        <p:nvSpPr>
          <p:cNvPr id="5" name="Footer Placeholder 4"/>
          <p:cNvSpPr>
            <a:spLocks noGrp="1"/>
          </p:cNvSpPr>
          <p:nvPr>
            <p:ph type="ftr" sz="quarter" idx="11"/>
          </p:nvPr>
        </p:nvSpPr>
        <p:spPr/>
        <p:txBody>
          <a:bodyPr/>
          <a:lstStyle/>
          <a:p>
            <a:r>
              <a:rPr lang="en-GB" smtClean="0"/>
              <a:t>Pay Bargaining in 2016 | IDR and TUC joint conference | London | 25 February 2016</a:t>
            </a:r>
            <a:endParaRPr lang="en-GB"/>
          </a:p>
        </p:txBody>
      </p:sp>
      <p:sp>
        <p:nvSpPr>
          <p:cNvPr id="6" name="Slide Number Placeholder 5"/>
          <p:cNvSpPr>
            <a:spLocks noGrp="1"/>
          </p:cNvSpPr>
          <p:nvPr>
            <p:ph type="sldNum" sz="quarter" idx="12"/>
          </p:nvPr>
        </p:nvSpPr>
        <p:spPr/>
        <p:txBody>
          <a:bodyPr/>
          <a:lstStyle/>
          <a:p>
            <a:fld id="{B49AF890-D7EC-4C67-8109-E2AC2B7B0FC0}" type="slidenum">
              <a:rPr lang="en-GB" smtClean="0"/>
              <a:t>‹#›</a:t>
            </a:fld>
            <a:endParaRPr lang="en-GB"/>
          </a:p>
        </p:txBody>
      </p:sp>
    </p:spTree>
    <p:extLst>
      <p:ext uri="{BB962C8B-B14F-4D97-AF65-F5344CB8AC3E}">
        <p14:creationId xmlns:p14="http://schemas.microsoft.com/office/powerpoint/2010/main" val="2318286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CM Section Header">
    <p:spTree>
      <p:nvGrpSpPr>
        <p:cNvPr id="1" name=""/>
        <p:cNvGrpSpPr/>
        <p:nvPr/>
      </p:nvGrpSpPr>
      <p:grpSpPr>
        <a:xfrm>
          <a:off x="0" y="0"/>
          <a:ext cx="0" cy="0"/>
          <a:chOff x="0" y="0"/>
          <a:chExt cx="0" cy="0"/>
        </a:xfrm>
      </p:grpSpPr>
      <p:pic>
        <p:nvPicPr>
          <p:cNvPr id="2" name="Picture 1" descr="Blue_ppt_divider_with Stra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p:nvPr>
        </p:nvSpPr>
        <p:spPr>
          <a:xfrm>
            <a:off x="609600" y="2179638"/>
            <a:ext cx="10972800" cy="1143000"/>
          </a:xfrm>
        </p:spPr>
        <p:txBody>
          <a:bodyPr>
            <a:normAutofit/>
          </a:bodyPr>
          <a:lstStyle>
            <a:lvl1pPr>
              <a:defRPr sz="2800">
                <a:solidFill>
                  <a:schemeClr val="bg1"/>
                </a:solidFill>
              </a:defRPr>
            </a:lvl1pPr>
          </a:lstStyle>
          <a:p>
            <a:endParaRPr lang="en-US"/>
          </a:p>
        </p:txBody>
      </p:sp>
    </p:spTree>
    <p:extLst>
      <p:ext uri="{BB962C8B-B14F-4D97-AF65-F5344CB8AC3E}">
        <p14:creationId xmlns:p14="http://schemas.microsoft.com/office/powerpoint/2010/main" val="746518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andard 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sp>
        <p:nvSpPr>
          <p:cNvPr id="12" name="Rectangle 11"/>
          <p:cNvSpPr/>
          <p:nvPr userDrawn="1"/>
        </p:nvSpPr>
        <p:spPr>
          <a:xfrm>
            <a:off x="7" y="0"/>
            <a:ext cx="11582399" cy="879128"/>
          </a:xfrm>
          <a:prstGeom prst="rect">
            <a:avLst/>
          </a:prstGeom>
          <a:solidFill>
            <a:srgbClr val="154C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11531600" y="0"/>
            <a:ext cx="660400" cy="879128"/>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flipV="1">
            <a:off x="609600" y="6525353"/>
            <a:ext cx="10972800" cy="13569"/>
          </a:xfrm>
          <a:prstGeom prst="line">
            <a:avLst/>
          </a:prstGeom>
          <a:ln w="9525" cap="flat" cmpd="sng" algn="ctr">
            <a:solidFill>
              <a:srgbClr val="00AEE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8656127" y="6581007"/>
            <a:ext cx="3048000" cy="194925"/>
          </a:xfrm>
          <a:prstGeom prst="rect">
            <a:avLst/>
          </a:prstGeom>
          <a:noFill/>
        </p:spPr>
        <p:txBody>
          <a:bodyPr wrap="square" rtlCol="0">
            <a:spAutoFit/>
          </a:bodyPr>
          <a:lstStyle/>
          <a:p>
            <a:pPr algn="r"/>
            <a:r>
              <a:rPr lang="en-US" sz="1000" baseline="30000" dirty="0">
                <a:solidFill>
                  <a:srgbClr val="00AEEF"/>
                </a:solidFill>
                <a:latin typeface="+mn-lt"/>
                <a:cs typeface="Calibri"/>
              </a:rPr>
              <a:t>The Royal College of Midwives </a:t>
            </a:r>
            <a:r>
              <a:rPr lang="en-US" sz="1000" baseline="30000" dirty="0">
                <a:solidFill>
                  <a:srgbClr val="004382"/>
                </a:solidFill>
                <a:latin typeface="+mn-lt"/>
                <a:cs typeface="Calibri"/>
              </a:rPr>
              <a:t>| </a:t>
            </a:r>
            <a:r>
              <a:rPr lang="en-US" sz="1000" baseline="30000" dirty="0" err="1">
                <a:solidFill>
                  <a:srgbClr val="004382"/>
                </a:solidFill>
                <a:latin typeface="+mn-lt"/>
                <a:cs typeface="Calibri"/>
              </a:rPr>
              <a:t>www.rcm.org.uk</a:t>
            </a:r>
            <a:endParaRPr lang="en-US" sz="1000" baseline="30000" dirty="0">
              <a:solidFill>
                <a:srgbClr val="004382"/>
              </a:solidFill>
              <a:latin typeface="+mn-lt"/>
              <a:cs typeface="Calibri"/>
            </a:endParaRPr>
          </a:p>
        </p:txBody>
      </p:sp>
      <p:sp>
        <p:nvSpPr>
          <p:cNvPr id="11" name="Slide Number Placeholder 5"/>
          <p:cNvSpPr txBox="1">
            <a:spLocks/>
          </p:cNvSpPr>
          <p:nvPr userDrawn="1"/>
        </p:nvSpPr>
        <p:spPr>
          <a:xfrm>
            <a:off x="11582401" y="260350"/>
            <a:ext cx="609600" cy="527050"/>
          </a:xfrm>
          <a:prstGeom prst="rect">
            <a:avLst/>
          </a:prstGeom>
        </p:spPr>
        <p:txBody>
          <a:bodyPr vert="horz" lIns="91440" tIns="45720" rIns="91440" bIns="45720" rtlCol="0" anchor="ctr"/>
          <a:lstStyle>
            <a:defPPr>
              <a:defRPr lang="en-US"/>
            </a:defPPr>
            <a:lvl1pPr marL="0" algn="ctr" defTabSz="457200" rtl="0" eaLnBrk="1" latinLnBrk="0" hangingPunct="1">
              <a:defRPr sz="3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9E9B5D-B6CC-1C49-856E-542B1D186D42}" type="slidenum">
              <a:rPr lang="en-US" sz="1700" smtClean="0">
                <a:solidFill>
                  <a:schemeClr val="bg1"/>
                </a:solidFill>
              </a:rPr>
              <a:pPr/>
              <a:t>‹#›</a:t>
            </a:fld>
            <a:endParaRPr lang="en-US" sz="1700">
              <a:solidFill>
                <a:schemeClr val="bg1"/>
              </a:solidFill>
            </a:endParaRPr>
          </a:p>
        </p:txBody>
      </p:sp>
      <p:sp>
        <p:nvSpPr>
          <p:cNvPr id="2" name="Title 1"/>
          <p:cNvSpPr>
            <a:spLocks noGrp="1"/>
          </p:cNvSpPr>
          <p:nvPr>
            <p:ph type="title"/>
          </p:nvPr>
        </p:nvSpPr>
        <p:spPr>
          <a:xfrm>
            <a:off x="609600" y="0"/>
            <a:ext cx="10972800" cy="879128"/>
          </a:xfrm>
        </p:spPr>
        <p:txBody>
          <a:bodyPr>
            <a:normAutofit/>
          </a:bodyPr>
          <a:lstStyle>
            <a:lvl1pPr algn="l">
              <a:defRPr sz="2800">
                <a:solidFill>
                  <a:schemeClr val="bg1"/>
                </a:solidFill>
              </a:defRPr>
            </a:lvl1pPr>
          </a:lstStyle>
          <a:p>
            <a:r>
              <a:rPr lang="en-GB" smtClean="0"/>
              <a:t>Click to edit Master title style</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3/8/2016</a:t>
            </a:fld>
            <a:endParaRPr lang="en-US"/>
          </a:p>
        </p:txBody>
      </p:sp>
      <p:sp>
        <p:nvSpPr>
          <p:cNvPr id="5" name="Footer Placeholder 4"/>
          <p:cNvSpPr>
            <a:spLocks noGrp="1"/>
          </p:cNvSpPr>
          <p:nvPr>
            <p:ph type="ftr" sz="quarter" idx="11"/>
          </p:nvPr>
        </p:nvSpPr>
        <p:spPr/>
        <p:txBody>
          <a:bodyPr/>
          <a:lstStyle/>
          <a:p>
            <a:endParaRPr lang="en-US"/>
          </a:p>
        </p:txBody>
      </p:sp>
      <p:sp>
        <p:nvSpPr>
          <p:cNvPr id="16" name="Content Placeholder 2"/>
          <p:cNvSpPr>
            <a:spLocks noGrp="1"/>
          </p:cNvSpPr>
          <p:nvPr>
            <p:ph idx="1"/>
          </p:nvPr>
        </p:nvSpPr>
        <p:spPr>
          <a:xfrm>
            <a:off x="609600" y="1260006"/>
            <a:ext cx="109728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051880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09600" y="1600201"/>
            <a:ext cx="10972800" cy="4525963"/>
          </a:xfrm>
        </p:spPr>
        <p:txBody>
          <a:bodyPr/>
          <a:lstStyle/>
          <a:p>
            <a:endParaRPr lang="en-GB" dirty="0"/>
          </a:p>
        </p:txBody>
      </p:sp>
      <p:sp>
        <p:nvSpPr>
          <p:cNvPr id="4" name="Date Placeholder 3"/>
          <p:cNvSpPr>
            <a:spLocks noGrp="1"/>
          </p:cNvSpPr>
          <p:nvPr>
            <p:ph type="dt" sz="half" idx="10"/>
          </p:nvPr>
        </p:nvSpPr>
        <p:spPr>
          <a:xfrm>
            <a:off x="609600" y="6245225"/>
            <a:ext cx="2844800" cy="476250"/>
          </a:xfrm>
        </p:spPr>
        <p:txBody>
          <a:bodyPr/>
          <a:lstStyle>
            <a:lvl1pPr>
              <a:defRPr/>
            </a:lvl1pPr>
          </a:lstStyle>
          <a:p>
            <a:fld id="{32347D25-685B-414D-A624-E861A9202E83}" type="datetime1">
              <a:rPr lang="en-GB" altLang="en-US" smtClean="0"/>
              <a:t>08/03/2016</a:t>
            </a:fld>
            <a:endParaRPr lang="en-GB" altLang="en-US" dirty="0"/>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n-GB" altLang="en-US" dirty="0"/>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C0383E63-DF92-45C9-B046-93010B5CDFA0}" type="slidenum">
              <a:rPr lang="en-GB" altLang="en-US"/>
              <a:pPr/>
              <a:t>‹#›</a:t>
            </a:fld>
            <a:endParaRPr lang="en-GB" altLang="en-US" dirty="0"/>
          </a:p>
        </p:txBody>
      </p:sp>
    </p:spTree>
    <p:extLst>
      <p:ext uri="{BB962C8B-B14F-4D97-AF65-F5344CB8AC3E}">
        <p14:creationId xmlns:p14="http://schemas.microsoft.com/office/powerpoint/2010/main" val="2066143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7" descr="KCL_noUoL_A4_40mm_red.png"/>
          <p:cNvPicPr>
            <a:picLocks noChangeAspect="1"/>
          </p:cNvPicPr>
          <p:nvPr userDrawn="1"/>
        </p:nvPicPr>
        <p:blipFill>
          <a:blip r:embed="rId2" cstate="print"/>
          <a:srcRect/>
          <a:stretch>
            <a:fillRect/>
          </a:stretch>
        </p:blipFill>
        <p:spPr bwMode="auto">
          <a:xfrm>
            <a:off x="3695700" y="2232025"/>
            <a:ext cx="4800600" cy="2397125"/>
          </a:xfrm>
          <a:prstGeom prst="rect">
            <a:avLst/>
          </a:prstGeom>
          <a:noFill/>
          <a:ln w="9525">
            <a:noFill/>
            <a:miter lim="800000"/>
            <a:headEnd/>
            <a:tailEnd/>
          </a:ln>
        </p:spPr>
      </p:pic>
    </p:spTree>
    <p:extLst>
      <p:ext uri="{BB962C8B-B14F-4D97-AF65-F5344CB8AC3E}">
        <p14:creationId xmlns:p14="http://schemas.microsoft.com/office/powerpoint/2010/main" val="3817403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KCL_noUoL_A4_40mm_red.png"/>
          <p:cNvPicPr>
            <a:picLocks noChangeAspect="1"/>
          </p:cNvPicPr>
          <p:nvPr userDrawn="1"/>
        </p:nvPicPr>
        <p:blipFill>
          <a:blip r:embed="rId2" cstate="print"/>
          <a:srcRect/>
          <a:stretch>
            <a:fillRect/>
          </a:stretch>
        </p:blipFill>
        <p:spPr bwMode="auto">
          <a:xfrm>
            <a:off x="9791701" y="360367"/>
            <a:ext cx="1913467" cy="955675"/>
          </a:xfrm>
          <a:prstGeom prst="rect">
            <a:avLst/>
          </a:prstGeom>
          <a:noFill/>
          <a:ln w="9525">
            <a:noFill/>
            <a:miter lim="800000"/>
            <a:headEnd/>
            <a:tailEnd/>
          </a:ln>
        </p:spPr>
      </p:pic>
      <p:sp>
        <p:nvSpPr>
          <p:cNvPr id="2" name="Title 1"/>
          <p:cNvSpPr>
            <a:spLocks noGrp="1"/>
          </p:cNvSpPr>
          <p:nvPr>
            <p:ph type="ctrTitle"/>
          </p:nvPr>
        </p:nvSpPr>
        <p:spPr>
          <a:xfrm>
            <a:off x="914400" y="2130432"/>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Tree>
    <p:extLst>
      <p:ext uri="{BB962C8B-B14F-4D97-AF65-F5344CB8AC3E}">
        <p14:creationId xmlns:p14="http://schemas.microsoft.com/office/powerpoint/2010/main" val="3989742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21E9A7A5-62CE-47B6-9707-E0444E299393}" type="datetime1">
              <a:rPr lang="en-US"/>
              <a:pPr/>
              <a:t>3/8/2016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FA251AA-8E59-477D-B8B7-E04F13B9B4CA}" type="slidenum">
              <a:rPr lang="en-US"/>
              <a:pPr/>
              <a:t>‹#›</a:t>
            </a:fld>
            <a:endParaRPr lang="en-US"/>
          </a:p>
        </p:txBody>
      </p:sp>
    </p:spTree>
    <p:extLst>
      <p:ext uri="{BB962C8B-B14F-4D97-AF65-F5344CB8AC3E}">
        <p14:creationId xmlns:p14="http://schemas.microsoft.com/office/powerpoint/2010/main" val="297692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F9D7CF45-9058-4FF2-A0D6-B58D0554E2CF}" type="datetime1">
              <a:rPr lang="en-US"/>
              <a:pPr/>
              <a:t>3/8/2016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AE97A55-CDB3-4CF5-AF3C-FDFAF6E6EB6E}" type="slidenum">
              <a:rPr lang="en-US"/>
              <a:pPr/>
              <a:t>‹#›</a:t>
            </a:fld>
            <a:endParaRPr lang="en-US"/>
          </a:p>
        </p:txBody>
      </p:sp>
    </p:spTree>
    <p:extLst>
      <p:ext uri="{BB962C8B-B14F-4D97-AF65-F5344CB8AC3E}">
        <p14:creationId xmlns:p14="http://schemas.microsoft.com/office/powerpoint/2010/main" val="2872459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B4EF675C-62E7-4491-9252-CA9D0D8048BC}" type="datetime1">
              <a:rPr lang="en-US"/>
              <a:pPr/>
              <a:t>3/8/2016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9B0EA44-62D4-4E00-A4A1-D4040F0C43E6}" type="slidenum">
              <a:rPr lang="en-US"/>
              <a:pPr/>
              <a:t>‹#›</a:t>
            </a:fld>
            <a:endParaRPr lang="en-US"/>
          </a:p>
        </p:txBody>
      </p:sp>
    </p:spTree>
    <p:extLst>
      <p:ext uri="{BB962C8B-B14F-4D97-AF65-F5344CB8AC3E}">
        <p14:creationId xmlns:p14="http://schemas.microsoft.com/office/powerpoint/2010/main" val="2498811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9B8A9D-8BC6-483C-A6E4-D95F1F803E06}" type="datetime1">
              <a:rPr lang="en-GB" smtClean="0"/>
              <a:t>08/03/2016</a:t>
            </a:fld>
            <a:endParaRPr lang="en-GB"/>
          </a:p>
        </p:txBody>
      </p:sp>
      <p:sp>
        <p:nvSpPr>
          <p:cNvPr id="5" name="Footer Placeholder 4"/>
          <p:cNvSpPr>
            <a:spLocks noGrp="1"/>
          </p:cNvSpPr>
          <p:nvPr>
            <p:ph type="ftr" sz="quarter" idx="11"/>
          </p:nvPr>
        </p:nvSpPr>
        <p:spPr/>
        <p:txBody>
          <a:bodyPr/>
          <a:lstStyle/>
          <a:p>
            <a:r>
              <a:rPr lang="en-GB" smtClean="0"/>
              <a:t>Pay Bargaining in 2016 | IDR and TUC joint conference | London | 25 February 2016</a:t>
            </a:r>
            <a:endParaRPr lang="en-GB"/>
          </a:p>
        </p:txBody>
      </p:sp>
      <p:sp>
        <p:nvSpPr>
          <p:cNvPr id="6" name="Slide Number Placeholder 5"/>
          <p:cNvSpPr>
            <a:spLocks noGrp="1"/>
          </p:cNvSpPr>
          <p:nvPr>
            <p:ph type="sldNum" sz="quarter" idx="12"/>
          </p:nvPr>
        </p:nvSpPr>
        <p:spPr/>
        <p:txBody>
          <a:bodyPr/>
          <a:lstStyle/>
          <a:p>
            <a:fld id="{B49AF890-D7EC-4C67-8109-E2AC2B7B0FC0}" type="slidenum">
              <a:rPr lang="en-GB" smtClean="0"/>
              <a:t>‹#›</a:t>
            </a:fld>
            <a:endParaRPr lang="en-GB"/>
          </a:p>
        </p:txBody>
      </p:sp>
    </p:spTree>
    <p:extLst>
      <p:ext uri="{BB962C8B-B14F-4D97-AF65-F5344CB8AC3E}">
        <p14:creationId xmlns:p14="http://schemas.microsoft.com/office/powerpoint/2010/main" val="4063165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D3A9A029-FDDD-43AD-9A56-B38B4FC6696B}" type="datetime1">
              <a:rPr lang="en-US"/>
              <a:pPr/>
              <a:t>3/8/2016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5D59EAD5-FCA5-4481-871A-C7F8D4439883}" type="slidenum">
              <a:rPr lang="en-US"/>
              <a:pPr/>
              <a:t>‹#›</a:t>
            </a:fld>
            <a:endParaRPr lang="en-US"/>
          </a:p>
        </p:txBody>
      </p:sp>
    </p:spTree>
    <p:extLst>
      <p:ext uri="{BB962C8B-B14F-4D97-AF65-F5344CB8AC3E}">
        <p14:creationId xmlns:p14="http://schemas.microsoft.com/office/powerpoint/2010/main" val="1470722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8995F14-40C5-49D3-9AB6-3907860FC22F}" type="datetime1">
              <a:rPr lang="en-US"/>
              <a:pPr/>
              <a:t>3/8/2016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C3459B8-1229-4163-95B5-36540B4C2340}" type="slidenum">
              <a:rPr lang="en-US"/>
              <a:pPr/>
              <a:t>‹#›</a:t>
            </a:fld>
            <a:endParaRPr lang="en-US"/>
          </a:p>
        </p:txBody>
      </p:sp>
    </p:spTree>
    <p:extLst>
      <p:ext uri="{BB962C8B-B14F-4D97-AF65-F5344CB8AC3E}">
        <p14:creationId xmlns:p14="http://schemas.microsoft.com/office/powerpoint/2010/main" val="265804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E4077BC-1463-4B8B-BDFD-B2C6CDA75459}" type="datetime1">
              <a:rPr lang="en-US"/>
              <a:pPr/>
              <a:t>3/8/2016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6FDBB79-037A-4936-8136-505FB0473823}" type="slidenum">
              <a:rPr lang="en-US"/>
              <a:pPr/>
              <a:t>‹#›</a:t>
            </a:fld>
            <a:endParaRPr lang="en-US"/>
          </a:p>
        </p:txBody>
      </p:sp>
    </p:spTree>
    <p:extLst>
      <p:ext uri="{BB962C8B-B14F-4D97-AF65-F5344CB8AC3E}">
        <p14:creationId xmlns:p14="http://schemas.microsoft.com/office/powerpoint/2010/main" val="2228806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202B84AA-A6BB-45D9-8EB5-D8E25F947F11}" type="datetime1">
              <a:rPr lang="en-US"/>
              <a:pPr/>
              <a:t>3/8/2016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C8D3CF9-8C4E-4D09-AE7E-1C79073D86C7}" type="slidenum">
              <a:rPr lang="en-US"/>
              <a:pPr/>
              <a:t>‹#›</a:t>
            </a:fld>
            <a:endParaRPr lang="en-US"/>
          </a:p>
        </p:txBody>
      </p:sp>
    </p:spTree>
    <p:extLst>
      <p:ext uri="{BB962C8B-B14F-4D97-AF65-F5344CB8AC3E}">
        <p14:creationId xmlns:p14="http://schemas.microsoft.com/office/powerpoint/2010/main" val="160816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3C81A232-E9F9-430B-8B37-C4E228BC498A}" type="datetime1">
              <a:rPr lang="en-US"/>
              <a:pPr/>
              <a:t>3/8/2016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6671792-3D98-4284-BC31-0B1CC9F70AFF}" type="slidenum">
              <a:rPr lang="en-US"/>
              <a:pPr/>
              <a:t>‹#›</a:t>
            </a:fld>
            <a:endParaRPr lang="en-US"/>
          </a:p>
        </p:txBody>
      </p:sp>
    </p:spTree>
    <p:extLst>
      <p:ext uri="{BB962C8B-B14F-4D97-AF65-F5344CB8AC3E}">
        <p14:creationId xmlns:p14="http://schemas.microsoft.com/office/powerpoint/2010/main" val="1306671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DD67E28D-91E8-4D93-9E7B-3CAFEBFC771C}" type="datetime1">
              <a:rPr lang="en-US"/>
              <a:pPr/>
              <a:t>3/8/2016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01B6022-490A-435E-9499-5233C9837A50}" type="slidenum">
              <a:rPr lang="en-US"/>
              <a:pPr/>
              <a:t>‹#›</a:t>
            </a:fld>
            <a:endParaRPr lang="en-US"/>
          </a:p>
        </p:txBody>
      </p:sp>
    </p:spTree>
    <p:extLst>
      <p:ext uri="{BB962C8B-B14F-4D97-AF65-F5344CB8AC3E}">
        <p14:creationId xmlns:p14="http://schemas.microsoft.com/office/powerpoint/2010/main" val="1885043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5EB9555E-FD74-4FB6-BC7E-3D2DC424EBB9}" type="datetime1">
              <a:rPr lang="en-US"/>
              <a:pPr/>
              <a:t>3/8/2016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F14DB7F-74CB-4AA0-8184-7B8242162675}" type="slidenum">
              <a:rPr lang="en-US"/>
              <a:pPr/>
              <a:t>‹#›</a:t>
            </a:fld>
            <a:endParaRPr lang="en-US"/>
          </a:p>
        </p:txBody>
      </p:sp>
    </p:spTree>
    <p:extLst>
      <p:ext uri="{BB962C8B-B14F-4D97-AF65-F5344CB8AC3E}">
        <p14:creationId xmlns:p14="http://schemas.microsoft.com/office/powerpoint/2010/main" val="2968283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12187767"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Lst>
                <a:ahLst/>
                <a:cxnLst>
                  <a:cxn ang="0">
                    <a:pos x="T0" y="T1"/>
                  </a:cxn>
                  <a:cxn ang="0">
                    <a:pos x="T2" y="T3"/>
                  </a:cxn>
                  <a:cxn ang="0">
                    <a:pos x="T4" y="T5"/>
                  </a:cxn>
                  <a:cxn ang="0">
                    <a:pos x="T6" y="T7"/>
                  </a:cxn>
                  <a:cxn ang="0">
                    <a:pos x="T8" y="T9"/>
                  </a:cxn>
                  <a:cxn ang="0">
                    <a:pos x="T10" y="T11"/>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Lst>
                <a:ahLst/>
                <a:cxnLst>
                  <a:cxn ang="0">
                    <a:pos x="T0" y="T1"/>
                  </a:cxn>
                  <a:cxn ang="0">
                    <a:pos x="T2" y="T3"/>
                  </a:cxn>
                  <a:cxn ang="0">
                    <a:pos x="T4" y="T5"/>
                  </a:cxn>
                  <a:cxn ang="0">
                    <a:pos x="T6" y="T7"/>
                  </a:cxn>
                  <a:cxn ang="0">
                    <a:pos x="T8" y="T9"/>
                  </a:cxn>
                  <a:cxn ang="0">
                    <a:pos x="T10" y="T11"/>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7" name="Freeform 7"/>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Lst>
                <a:ahLst/>
                <a:cxnLst>
                  <a:cxn ang="0">
                    <a:pos x="T0" y="T1"/>
                  </a:cxn>
                  <a:cxn ang="0">
                    <a:pos x="T2" y="T3"/>
                  </a:cxn>
                  <a:cxn ang="0">
                    <a:pos x="T4" y="T5"/>
                  </a:cxn>
                  <a:cxn ang="0">
                    <a:pos x="T6" y="T7"/>
                  </a:cxn>
                  <a:cxn ang="0">
                    <a:pos x="T8" y="T9"/>
                  </a:cxn>
                  <a:cxn ang="0">
                    <a:pos x="T10" y="T11"/>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Lst>
                <a:ahLst/>
                <a:cxnLst>
                  <a:cxn ang="0">
                    <a:pos x="T0" y="T1"/>
                  </a:cxn>
                  <a:cxn ang="0">
                    <a:pos x="T2" y="T3"/>
                  </a:cxn>
                  <a:cxn ang="0">
                    <a:pos x="T4" y="T5"/>
                  </a:cxn>
                  <a:cxn ang="0">
                    <a:pos x="T6" y="T7"/>
                  </a:cxn>
                  <a:cxn ang="0">
                    <a:pos x="T8" y="T9"/>
                  </a:cxn>
                  <a:cxn ang="0">
                    <a:pos x="T10" y="T11"/>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12" name="Freeform 12"/>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Lst>
                <a:ahLst/>
                <a:cxnLst>
                  <a:cxn ang="0">
                    <a:pos x="T0" y="T1"/>
                  </a:cxn>
                  <a:cxn ang="0">
                    <a:pos x="T2" y="T3"/>
                  </a:cxn>
                  <a:cxn ang="0">
                    <a:pos x="T4" y="T5"/>
                  </a:cxn>
                  <a:cxn ang="0">
                    <a:pos x="T6" y="T7"/>
                  </a:cxn>
                  <a:cxn ang="0">
                    <a:pos x="T8" y="T9"/>
                  </a:cxn>
                  <a:cxn ang="0">
                    <a:pos x="T10" y="T11"/>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Lst>
                <a:ahLst/>
                <a:cxnLst>
                  <a:cxn ang="0">
                    <a:pos x="T0" y="T1"/>
                  </a:cxn>
                  <a:cxn ang="0">
                    <a:pos x="T2" y="T3"/>
                  </a:cxn>
                  <a:cxn ang="0">
                    <a:pos x="T4" y="T5"/>
                  </a:cxn>
                  <a:cxn ang="0">
                    <a:pos x="T6" y="T7"/>
                  </a:cxn>
                  <a:cxn ang="0">
                    <a:pos x="T8" y="T9"/>
                  </a:cxn>
                  <a:cxn ang="0">
                    <a:pos x="T10" y="T11"/>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Lst>
                <a:ahLst/>
                <a:cxnLst>
                  <a:cxn ang="0">
                    <a:pos x="T0" y="T1"/>
                  </a:cxn>
                  <a:cxn ang="0">
                    <a:pos x="T2" y="T3"/>
                  </a:cxn>
                  <a:cxn ang="0">
                    <a:pos x="T4" y="T5"/>
                  </a:cxn>
                  <a:cxn ang="0">
                    <a:pos x="T6" y="T7"/>
                  </a:cxn>
                  <a:cxn ang="0">
                    <a:pos x="T8" y="T9"/>
                  </a:cxn>
                  <a:cxn ang="0">
                    <a:pos x="T10" y="T11"/>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grpSp>
      </p:grpSp>
      <p:sp>
        <p:nvSpPr>
          <p:cNvPr id="46096" name="Rectangle 16"/>
          <p:cNvSpPr>
            <a:spLocks noGrp="1" noChangeArrowheads="1"/>
          </p:cNvSpPr>
          <p:nvPr>
            <p:ph type="ctrTitle" sz="quarter"/>
          </p:nvPr>
        </p:nvSpPr>
        <p:spPr>
          <a:xfrm>
            <a:off x="1422400" y="1997078"/>
            <a:ext cx="9448800" cy="1431925"/>
          </a:xfrm>
        </p:spPr>
        <p:txBody>
          <a:bodyPr anchor="b"/>
          <a:lstStyle>
            <a:lvl1pPr algn="ctr">
              <a:defRPr/>
            </a:lvl1pPr>
          </a:lstStyle>
          <a:p>
            <a:pPr lvl="0"/>
            <a:r>
              <a:rPr lang="en-US" altLang="en-US" noProof="0" smtClean="0"/>
              <a:t>Click to edit Master title style</a:t>
            </a:r>
          </a:p>
        </p:txBody>
      </p:sp>
      <p:sp>
        <p:nvSpPr>
          <p:cNvPr id="46097" name="Rectangle 17"/>
          <p:cNvSpPr>
            <a:spLocks noGrp="1" noChangeArrowheads="1"/>
          </p:cNvSpPr>
          <p:nvPr>
            <p:ph type="subTitle" sz="quarter" idx="1"/>
          </p:nvPr>
        </p:nvSpPr>
        <p:spPr>
          <a:xfrm>
            <a:off x="1968500" y="3860800"/>
            <a:ext cx="8534400" cy="1752600"/>
          </a:xfrm>
        </p:spPr>
        <p:txBody>
          <a:bodyPr/>
          <a:lstStyle>
            <a:lvl1pPr marL="0" indent="0" algn="ctr">
              <a:buFont typeface="Wingdings" pitchFamily="2" charset="2"/>
              <a:buNone/>
              <a:defRPr>
                <a:solidFill>
                  <a:schemeClr val="tx1"/>
                </a:solidFill>
              </a:defRPr>
            </a:lvl1pPr>
          </a:lstStyle>
          <a:p>
            <a:pPr lvl="0"/>
            <a:r>
              <a:rPr lang="en-US" altLang="en-US" noProof="0" smtClean="0"/>
              <a:t>Click to edit Master subtitle style</a:t>
            </a:r>
          </a:p>
        </p:txBody>
      </p:sp>
    </p:spTree>
    <p:extLst>
      <p:ext uri="{BB962C8B-B14F-4D97-AF65-F5344CB8AC3E}">
        <p14:creationId xmlns:p14="http://schemas.microsoft.com/office/powerpoint/2010/main" val="2632984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19231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60833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49"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F647CF1-3069-4738-AB3F-1D8004B6F4EB}" type="datetime1">
              <a:rPr lang="en-GB" smtClean="0"/>
              <a:t>08/03/2016</a:t>
            </a:fld>
            <a:endParaRPr lang="en-GB"/>
          </a:p>
        </p:txBody>
      </p:sp>
      <p:sp>
        <p:nvSpPr>
          <p:cNvPr id="5" name="Footer Placeholder 4"/>
          <p:cNvSpPr>
            <a:spLocks noGrp="1"/>
          </p:cNvSpPr>
          <p:nvPr>
            <p:ph type="ftr" sz="quarter" idx="11"/>
          </p:nvPr>
        </p:nvSpPr>
        <p:spPr/>
        <p:txBody>
          <a:bodyPr/>
          <a:lstStyle/>
          <a:p>
            <a:r>
              <a:rPr lang="en-GB" smtClean="0"/>
              <a:t>Pay Bargaining in 2016 | IDR and TUC joint conference | London | 25 February 2016</a:t>
            </a:r>
            <a:endParaRPr lang="en-GB"/>
          </a:p>
        </p:txBody>
      </p:sp>
      <p:sp>
        <p:nvSpPr>
          <p:cNvPr id="6" name="Slide Number Placeholder 5"/>
          <p:cNvSpPr>
            <a:spLocks noGrp="1"/>
          </p:cNvSpPr>
          <p:nvPr>
            <p:ph type="sldNum" sz="quarter" idx="12"/>
          </p:nvPr>
        </p:nvSpPr>
        <p:spPr/>
        <p:txBody>
          <a:bodyPr/>
          <a:lstStyle/>
          <a:p>
            <a:fld id="{B49AF890-D7EC-4C67-8109-E2AC2B7B0FC0}" type="slidenum">
              <a:rPr lang="en-GB" smtClean="0"/>
              <a:t>‹#›</a:t>
            </a:fld>
            <a:endParaRPr lang="en-GB"/>
          </a:p>
        </p:txBody>
      </p:sp>
    </p:spTree>
    <p:extLst>
      <p:ext uri="{BB962C8B-B14F-4D97-AF65-F5344CB8AC3E}">
        <p14:creationId xmlns:p14="http://schemas.microsoft.com/office/powerpoint/2010/main" val="28994646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95400" y="1989138"/>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426200" y="1989138"/>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104337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50385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51465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8585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674568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90150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353650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76250"/>
            <a:ext cx="2514600" cy="56276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95400" y="476250"/>
            <a:ext cx="7340600" cy="5627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869797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30BA0B2-4ECD-4BAE-8492-B8EB1369247A}" type="datetime1">
              <a:rPr lang="en-GB" smtClean="0">
                <a:solidFill>
                  <a:prstClr val="black">
                    <a:tint val="75000"/>
                  </a:prstClr>
                </a:solidFill>
              </a:rPr>
              <a:pPr/>
              <a:t>08/03/2016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Pay Bargaining in 2016 | IDR and TUC joint conference | London | 25 February 2016</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49AF890-D7EC-4C67-8109-E2AC2B7B0F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449649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9B8A9D-8BC6-483C-A6E4-D95F1F803E06}" type="datetime1">
              <a:rPr lang="en-GB" smtClean="0">
                <a:solidFill>
                  <a:prstClr val="black">
                    <a:tint val="75000"/>
                  </a:prstClr>
                </a:solidFill>
              </a:rPr>
              <a:pPr/>
              <a:t>08/03/2016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Pay Bargaining in 2016 | IDR and TUC joint conference | London | 25 February 2016</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49AF890-D7EC-4C67-8109-E2AC2B7B0F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7554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4E75B44-AE9F-41CE-BB5F-59CC89D0AF3F}" type="datetime1">
              <a:rPr lang="en-GB" smtClean="0"/>
              <a:t>08/03/2016</a:t>
            </a:fld>
            <a:endParaRPr lang="en-GB"/>
          </a:p>
        </p:txBody>
      </p:sp>
      <p:sp>
        <p:nvSpPr>
          <p:cNvPr id="6" name="Footer Placeholder 5"/>
          <p:cNvSpPr>
            <a:spLocks noGrp="1"/>
          </p:cNvSpPr>
          <p:nvPr>
            <p:ph type="ftr" sz="quarter" idx="11"/>
          </p:nvPr>
        </p:nvSpPr>
        <p:spPr/>
        <p:txBody>
          <a:bodyPr/>
          <a:lstStyle/>
          <a:p>
            <a:r>
              <a:rPr lang="en-GB" smtClean="0"/>
              <a:t>Pay Bargaining in 2016 | IDR and TUC joint conference | London | 25 February 2016</a:t>
            </a:r>
            <a:endParaRPr lang="en-GB"/>
          </a:p>
        </p:txBody>
      </p:sp>
      <p:sp>
        <p:nvSpPr>
          <p:cNvPr id="7" name="Slide Number Placeholder 6"/>
          <p:cNvSpPr>
            <a:spLocks noGrp="1"/>
          </p:cNvSpPr>
          <p:nvPr>
            <p:ph type="sldNum" sz="quarter" idx="12"/>
          </p:nvPr>
        </p:nvSpPr>
        <p:spPr/>
        <p:txBody>
          <a:bodyPr/>
          <a:lstStyle/>
          <a:p>
            <a:fld id="{B49AF890-D7EC-4C67-8109-E2AC2B7B0FC0}" type="slidenum">
              <a:rPr lang="en-GB" smtClean="0"/>
              <a:t>‹#›</a:t>
            </a:fld>
            <a:endParaRPr lang="en-GB"/>
          </a:p>
        </p:txBody>
      </p:sp>
    </p:spTree>
    <p:extLst>
      <p:ext uri="{BB962C8B-B14F-4D97-AF65-F5344CB8AC3E}">
        <p14:creationId xmlns:p14="http://schemas.microsoft.com/office/powerpoint/2010/main" val="30182785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F647CF1-3069-4738-AB3F-1D8004B6F4EB}" type="datetime1">
              <a:rPr lang="en-GB" smtClean="0">
                <a:solidFill>
                  <a:prstClr val="black">
                    <a:tint val="75000"/>
                  </a:prstClr>
                </a:solidFill>
              </a:rPr>
              <a:pPr/>
              <a:t>08/03/2016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Pay Bargaining in 2016 | IDR and TUC joint conference | London | 25 February 2016</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49AF890-D7EC-4C67-8109-E2AC2B7B0F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69640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4E75B44-AE9F-41CE-BB5F-59CC89D0AF3F}" type="datetime1">
              <a:rPr lang="en-GB" smtClean="0">
                <a:solidFill>
                  <a:prstClr val="black">
                    <a:tint val="75000"/>
                  </a:prstClr>
                </a:solidFill>
              </a:rPr>
              <a:pPr/>
              <a:t>08/03/2016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Pay Bargaining in 2016 | IDR and TUC joint conference | London | 25 February 2016</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49AF890-D7EC-4C67-8109-E2AC2B7B0F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06612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B732FCD-2FBA-40FA-A33D-76EDD46BBFAE}" type="datetime1">
              <a:rPr lang="en-GB" smtClean="0">
                <a:solidFill>
                  <a:prstClr val="black">
                    <a:tint val="75000"/>
                  </a:prstClr>
                </a:solidFill>
              </a:rPr>
              <a:pPr/>
              <a:t>08/03/2016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smtClean="0">
                <a:solidFill>
                  <a:prstClr val="black">
                    <a:tint val="75000"/>
                  </a:prstClr>
                </a:solidFill>
              </a:rPr>
              <a:t>Pay Bargaining in 2016 | IDR and TUC joint conference | London | 25 February 2016</a:t>
            </a: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49AF890-D7EC-4C67-8109-E2AC2B7B0F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8179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623D515-9CC3-4629-AE0D-7CCCC9E9D295}" type="datetime1">
              <a:rPr lang="en-GB" smtClean="0">
                <a:solidFill>
                  <a:prstClr val="black">
                    <a:tint val="75000"/>
                  </a:prstClr>
                </a:solidFill>
              </a:rPr>
              <a:pPr/>
              <a:t>08/03/2016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Pay Bargaining in 2016 | IDR and TUC joint conference | London | 25 February 2016</a:t>
            </a: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49AF890-D7EC-4C67-8109-E2AC2B7B0F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24331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A6551-103C-4308-BED3-96D5A8AD00E7}" type="datetime1">
              <a:rPr lang="en-GB" smtClean="0">
                <a:solidFill>
                  <a:prstClr val="black">
                    <a:tint val="75000"/>
                  </a:prstClr>
                </a:solidFill>
              </a:rPr>
              <a:pPr/>
              <a:t>08/03/2016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smtClean="0">
                <a:solidFill>
                  <a:prstClr val="black">
                    <a:tint val="75000"/>
                  </a:prstClr>
                </a:solidFill>
              </a:rPr>
              <a:t>Pay Bargaining in 2016 | IDR and TUC joint conference | London | 25 February 2016</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49AF890-D7EC-4C67-8109-E2AC2B7B0F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82188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DC2FAB-093E-48CD-AE50-36FADBF6317F}" type="datetime1">
              <a:rPr lang="en-GB" smtClean="0">
                <a:solidFill>
                  <a:prstClr val="black">
                    <a:tint val="75000"/>
                  </a:prstClr>
                </a:solidFill>
              </a:rPr>
              <a:pPr/>
              <a:t>08/03/2016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Pay Bargaining in 2016 | IDR and TUC joint conference | London | 25 February 2016</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49AF890-D7EC-4C67-8109-E2AC2B7B0F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24006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21A1A8-56AC-4272-B156-F10C4B6529EA}" type="datetime1">
              <a:rPr lang="en-GB" smtClean="0">
                <a:solidFill>
                  <a:prstClr val="black">
                    <a:tint val="75000"/>
                  </a:prstClr>
                </a:solidFill>
              </a:rPr>
              <a:pPr/>
              <a:t>08/03/2016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Pay Bargaining in 2016 | IDR and TUC joint conference | London | 25 February 2016</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49AF890-D7EC-4C67-8109-E2AC2B7B0F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26545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6AEED2-4D0B-400F-8195-C0E7C6626B94}" type="datetime1">
              <a:rPr lang="en-GB" smtClean="0">
                <a:solidFill>
                  <a:prstClr val="black">
                    <a:tint val="75000"/>
                  </a:prstClr>
                </a:solidFill>
              </a:rPr>
              <a:pPr/>
              <a:t>08/03/2016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Pay Bargaining in 2016 | IDR and TUC joint conference | London | 25 February 2016</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49AF890-D7EC-4C67-8109-E2AC2B7B0F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69581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9DF9EC-D632-43BF-A965-F5F2DAB6E697}" type="datetime1">
              <a:rPr lang="en-GB" smtClean="0">
                <a:solidFill>
                  <a:prstClr val="black">
                    <a:tint val="75000"/>
                  </a:prstClr>
                </a:solidFill>
              </a:rPr>
              <a:pPr/>
              <a:t>08/03/2016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Pay Bargaining in 2016 | IDR and TUC joint conference | London | 25 February 2016</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49AF890-D7EC-4C67-8109-E2AC2B7B0F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6372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RCM Section Header">
    <p:spTree>
      <p:nvGrpSpPr>
        <p:cNvPr id="1" name=""/>
        <p:cNvGrpSpPr/>
        <p:nvPr/>
      </p:nvGrpSpPr>
      <p:grpSpPr>
        <a:xfrm>
          <a:off x="0" y="0"/>
          <a:ext cx="0" cy="0"/>
          <a:chOff x="0" y="0"/>
          <a:chExt cx="0" cy="0"/>
        </a:xfrm>
      </p:grpSpPr>
      <p:pic>
        <p:nvPicPr>
          <p:cNvPr id="2" name="Picture 1" descr="Blue_ppt_divider_with Stra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p:nvPr>
        </p:nvSpPr>
        <p:spPr>
          <a:xfrm>
            <a:off x="609600" y="2179638"/>
            <a:ext cx="10972800" cy="1143000"/>
          </a:xfrm>
        </p:spPr>
        <p:txBody>
          <a:bodyPr>
            <a:normAutofit/>
          </a:bodyPr>
          <a:lstStyle>
            <a:lvl1pPr>
              <a:defRPr sz="2800">
                <a:solidFill>
                  <a:schemeClr val="bg1"/>
                </a:solidFill>
              </a:defRPr>
            </a:lvl1pPr>
          </a:lstStyle>
          <a:p>
            <a:endParaRPr lang="en-US"/>
          </a:p>
        </p:txBody>
      </p:sp>
    </p:spTree>
    <p:extLst>
      <p:ext uri="{BB962C8B-B14F-4D97-AF65-F5344CB8AC3E}">
        <p14:creationId xmlns:p14="http://schemas.microsoft.com/office/powerpoint/2010/main" val="3210333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B732FCD-2FBA-40FA-A33D-76EDD46BBFAE}" type="datetime1">
              <a:rPr lang="en-GB" smtClean="0"/>
              <a:t>08/03/2016</a:t>
            </a:fld>
            <a:endParaRPr lang="en-GB"/>
          </a:p>
        </p:txBody>
      </p:sp>
      <p:sp>
        <p:nvSpPr>
          <p:cNvPr id="8" name="Footer Placeholder 7"/>
          <p:cNvSpPr>
            <a:spLocks noGrp="1"/>
          </p:cNvSpPr>
          <p:nvPr>
            <p:ph type="ftr" sz="quarter" idx="11"/>
          </p:nvPr>
        </p:nvSpPr>
        <p:spPr/>
        <p:txBody>
          <a:bodyPr/>
          <a:lstStyle/>
          <a:p>
            <a:r>
              <a:rPr lang="en-GB" smtClean="0"/>
              <a:t>Pay Bargaining in 2016 | IDR and TUC joint conference | London | 25 February 2016</a:t>
            </a:r>
            <a:endParaRPr lang="en-GB"/>
          </a:p>
        </p:txBody>
      </p:sp>
      <p:sp>
        <p:nvSpPr>
          <p:cNvPr id="9" name="Slide Number Placeholder 8"/>
          <p:cNvSpPr>
            <a:spLocks noGrp="1"/>
          </p:cNvSpPr>
          <p:nvPr>
            <p:ph type="sldNum" sz="quarter" idx="12"/>
          </p:nvPr>
        </p:nvSpPr>
        <p:spPr/>
        <p:txBody>
          <a:bodyPr/>
          <a:lstStyle/>
          <a:p>
            <a:fld id="{B49AF890-D7EC-4C67-8109-E2AC2B7B0FC0}" type="slidenum">
              <a:rPr lang="en-GB" smtClean="0"/>
              <a:t>‹#›</a:t>
            </a:fld>
            <a:endParaRPr lang="en-GB"/>
          </a:p>
        </p:txBody>
      </p:sp>
    </p:spTree>
    <p:extLst>
      <p:ext uri="{BB962C8B-B14F-4D97-AF65-F5344CB8AC3E}">
        <p14:creationId xmlns:p14="http://schemas.microsoft.com/office/powerpoint/2010/main" val="36907172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Standard 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68C676-D4AE-CA4A-B429-CAB3D1CACA53}" type="slidenum">
              <a:rPr lang="en-US" smtClean="0">
                <a:solidFill>
                  <a:prstClr val="black">
                    <a:tint val="75000"/>
                  </a:prstClr>
                </a:solidFill>
              </a:rPr>
              <a:pPr/>
              <a:t>‹#›</a:t>
            </a:fld>
            <a:endParaRPr lang="en-US">
              <a:solidFill>
                <a:prstClr val="black">
                  <a:tint val="75000"/>
                </a:prstClr>
              </a:solidFill>
            </a:endParaRPr>
          </a:p>
        </p:txBody>
      </p:sp>
      <p:sp>
        <p:nvSpPr>
          <p:cNvPr id="12" name="Rectangle 11"/>
          <p:cNvSpPr/>
          <p:nvPr userDrawn="1"/>
        </p:nvSpPr>
        <p:spPr>
          <a:xfrm>
            <a:off x="2" y="0"/>
            <a:ext cx="11582399" cy="879128"/>
          </a:xfrm>
          <a:prstGeom prst="rect">
            <a:avLst/>
          </a:prstGeom>
          <a:solidFill>
            <a:srgbClr val="154C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11531600" y="0"/>
            <a:ext cx="660400" cy="879128"/>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9" name="Straight Connector 8"/>
          <p:cNvCxnSpPr/>
          <p:nvPr userDrawn="1"/>
        </p:nvCxnSpPr>
        <p:spPr>
          <a:xfrm flipV="1">
            <a:off x="609600" y="6525345"/>
            <a:ext cx="10972800" cy="13569"/>
          </a:xfrm>
          <a:prstGeom prst="line">
            <a:avLst/>
          </a:prstGeom>
          <a:ln w="9525" cap="flat" cmpd="sng" algn="ctr">
            <a:solidFill>
              <a:srgbClr val="00AEE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8656127" y="6580999"/>
            <a:ext cx="3048000" cy="194925"/>
          </a:xfrm>
          <a:prstGeom prst="rect">
            <a:avLst/>
          </a:prstGeom>
          <a:noFill/>
        </p:spPr>
        <p:txBody>
          <a:bodyPr wrap="square" rtlCol="0">
            <a:spAutoFit/>
          </a:bodyPr>
          <a:lstStyle/>
          <a:p>
            <a:pPr algn="r"/>
            <a:r>
              <a:rPr lang="en-US" sz="1000" baseline="30000" dirty="0">
                <a:solidFill>
                  <a:srgbClr val="00AEEF"/>
                </a:solidFill>
                <a:cs typeface="Calibri"/>
              </a:rPr>
              <a:t>The Royal College of Midwives </a:t>
            </a:r>
            <a:r>
              <a:rPr lang="en-US" sz="1000" baseline="30000" dirty="0">
                <a:solidFill>
                  <a:srgbClr val="004382"/>
                </a:solidFill>
                <a:cs typeface="Calibri"/>
              </a:rPr>
              <a:t>| </a:t>
            </a:r>
            <a:r>
              <a:rPr lang="en-US" sz="1000" baseline="30000" dirty="0" err="1">
                <a:solidFill>
                  <a:srgbClr val="004382"/>
                </a:solidFill>
                <a:cs typeface="Calibri"/>
              </a:rPr>
              <a:t>www.rcm.org.uk</a:t>
            </a:r>
            <a:endParaRPr lang="en-US" sz="1000" baseline="30000" dirty="0">
              <a:solidFill>
                <a:srgbClr val="004382"/>
              </a:solidFill>
              <a:cs typeface="Calibri"/>
            </a:endParaRPr>
          </a:p>
        </p:txBody>
      </p:sp>
      <p:sp>
        <p:nvSpPr>
          <p:cNvPr id="11" name="Slide Number Placeholder 5"/>
          <p:cNvSpPr txBox="1">
            <a:spLocks/>
          </p:cNvSpPr>
          <p:nvPr userDrawn="1"/>
        </p:nvSpPr>
        <p:spPr>
          <a:xfrm>
            <a:off x="11582401" y="260350"/>
            <a:ext cx="609600" cy="527050"/>
          </a:xfrm>
          <a:prstGeom prst="rect">
            <a:avLst/>
          </a:prstGeom>
        </p:spPr>
        <p:txBody>
          <a:bodyPr vert="horz" lIns="91440" tIns="45720" rIns="91440" bIns="45720" rtlCol="0" anchor="ctr"/>
          <a:lstStyle>
            <a:defPPr>
              <a:defRPr lang="en-US"/>
            </a:defPPr>
            <a:lvl1pPr marL="0" algn="ctr" defTabSz="457200" rtl="0" eaLnBrk="1" latinLnBrk="0" hangingPunct="1">
              <a:defRPr sz="3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9E9B5D-B6CC-1C49-856E-542B1D186D42}" type="slidenum">
              <a:rPr lang="en-US" sz="1700" smtClean="0">
                <a:solidFill>
                  <a:prstClr val="white"/>
                </a:solidFill>
              </a:rPr>
              <a:pPr/>
              <a:t>‹#›</a:t>
            </a:fld>
            <a:endParaRPr lang="en-US" sz="1700">
              <a:solidFill>
                <a:prstClr val="white"/>
              </a:solidFill>
            </a:endParaRPr>
          </a:p>
        </p:txBody>
      </p:sp>
      <p:sp>
        <p:nvSpPr>
          <p:cNvPr id="2" name="Title 1"/>
          <p:cNvSpPr>
            <a:spLocks noGrp="1"/>
          </p:cNvSpPr>
          <p:nvPr>
            <p:ph type="title"/>
          </p:nvPr>
        </p:nvSpPr>
        <p:spPr>
          <a:xfrm>
            <a:off x="609600" y="0"/>
            <a:ext cx="10972800" cy="879128"/>
          </a:xfrm>
        </p:spPr>
        <p:txBody>
          <a:bodyPr>
            <a:normAutofit/>
          </a:bodyPr>
          <a:lstStyle>
            <a:lvl1pPr algn="l">
              <a:defRPr sz="2800">
                <a:solidFill>
                  <a:schemeClr val="bg1"/>
                </a:solidFill>
              </a:defRPr>
            </a:lvl1pPr>
          </a:lstStyle>
          <a:p>
            <a:r>
              <a:rPr lang="en-GB" smtClean="0"/>
              <a:t>Click to edit Master title style</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solidFill>
                  <a:prstClr val="black">
                    <a:tint val="75000"/>
                  </a:prstClr>
                </a:solidFill>
              </a:rPr>
              <a:pPr/>
              <a:t>3/8/2016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6" name="Content Placeholder 2"/>
          <p:cNvSpPr>
            <a:spLocks noGrp="1"/>
          </p:cNvSpPr>
          <p:nvPr>
            <p:ph idx="1"/>
          </p:nvPr>
        </p:nvSpPr>
        <p:spPr>
          <a:xfrm>
            <a:off x="609600" y="1260001"/>
            <a:ext cx="109728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1426997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09600" y="1600201"/>
            <a:ext cx="10972800" cy="4525963"/>
          </a:xfrm>
        </p:spPr>
        <p:txBody>
          <a:bodyPr/>
          <a:lstStyle/>
          <a:p>
            <a:endParaRPr lang="en-GB" dirty="0"/>
          </a:p>
        </p:txBody>
      </p:sp>
      <p:sp>
        <p:nvSpPr>
          <p:cNvPr id="4" name="Date Placeholder 3"/>
          <p:cNvSpPr>
            <a:spLocks noGrp="1"/>
          </p:cNvSpPr>
          <p:nvPr>
            <p:ph type="dt" sz="half" idx="10"/>
          </p:nvPr>
        </p:nvSpPr>
        <p:spPr>
          <a:xfrm>
            <a:off x="609600" y="6245225"/>
            <a:ext cx="2844800" cy="476250"/>
          </a:xfrm>
        </p:spPr>
        <p:txBody>
          <a:bodyPr/>
          <a:lstStyle>
            <a:lvl1pPr>
              <a:defRPr/>
            </a:lvl1pPr>
          </a:lstStyle>
          <a:p>
            <a:fld id="{32347D25-685B-414D-A624-E861A9202E83}" type="datetime1">
              <a:rPr lang="en-GB" altLang="en-US" smtClean="0">
                <a:solidFill>
                  <a:prstClr val="black">
                    <a:tint val="75000"/>
                  </a:prstClr>
                </a:solidFill>
              </a:rPr>
              <a:pPr/>
              <a:t>08/03/2016</a:t>
            </a:fld>
            <a:endParaRPr lang="en-GB" altLang="en-US" dirty="0">
              <a:solidFill>
                <a:prstClr val="black">
                  <a:tint val="75000"/>
                </a:prstClr>
              </a:solidFill>
            </a:endParaRPr>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n-GB" altLang="en-US" dirty="0">
              <a:solidFill>
                <a:prstClr val="black">
                  <a:tint val="75000"/>
                </a:prstClr>
              </a:solidFill>
            </a:endParaRPr>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C0383E63-DF92-45C9-B046-93010B5CDFA0}" type="slidenum">
              <a:rPr lang="en-GB" altLang="en-US">
                <a:solidFill>
                  <a:prstClr val="black">
                    <a:tint val="75000"/>
                  </a:prstClr>
                </a:solidFill>
              </a:rPr>
              <a:pPr/>
              <a:t>‹#›</a:t>
            </a:fld>
            <a:endParaRPr lang="en-GB" altLang="en-US" dirty="0">
              <a:solidFill>
                <a:prstClr val="black">
                  <a:tint val="75000"/>
                </a:prstClr>
              </a:solidFill>
            </a:endParaRPr>
          </a:p>
        </p:txBody>
      </p:sp>
    </p:spTree>
    <p:extLst>
      <p:ext uri="{BB962C8B-B14F-4D97-AF65-F5344CB8AC3E}">
        <p14:creationId xmlns:p14="http://schemas.microsoft.com/office/powerpoint/2010/main" val="3385017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623D515-9CC3-4629-AE0D-7CCCC9E9D295}" type="datetime1">
              <a:rPr lang="en-GB" smtClean="0"/>
              <a:t>08/03/2016</a:t>
            </a:fld>
            <a:endParaRPr lang="en-GB"/>
          </a:p>
        </p:txBody>
      </p:sp>
      <p:sp>
        <p:nvSpPr>
          <p:cNvPr id="4" name="Footer Placeholder 3"/>
          <p:cNvSpPr>
            <a:spLocks noGrp="1"/>
          </p:cNvSpPr>
          <p:nvPr>
            <p:ph type="ftr" sz="quarter" idx="11"/>
          </p:nvPr>
        </p:nvSpPr>
        <p:spPr/>
        <p:txBody>
          <a:bodyPr/>
          <a:lstStyle/>
          <a:p>
            <a:r>
              <a:rPr lang="en-GB" smtClean="0"/>
              <a:t>Pay Bargaining in 2016 | IDR and TUC joint conference | London | 25 February 2016</a:t>
            </a:r>
            <a:endParaRPr lang="en-GB"/>
          </a:p>
        </p:txBody>
      </p:sp>
      <p:sp>
        <p:nvSpPr>
          <p:cNvPr id="5" name="Slide Number Placeholder 4"/>
          <p:cNvSpPr>
            <a:spLocks noGrp="1"/>
          </p:cNvSpPr>
          <p:nvPr>
            <p:ph type="sldNum" sz="quarter" idx="12"/>
          </p:nvPr>
        </p:nvSpPr>
        <p:spPr/>
        <p:txBody>
          <a:bodyPr/>
          <a:lstStyle/>
          <a:p>
            <a:fld id="{B49AF890-D7EC-4C67-8109-E2AC2B7B0FC0}" type="slidenum">
              <a:rPr lang="en-GB" smtClean="0"/>
              <a:t>‹#›</a:t>
            </a:fld>
            <a:endParaRPr lang="en-GB"/>
          </a:p>
        </p:txBody>
      </p:sp>
    </p:spTree>
    <p:extLst>
      <p:ext uri="{BB962C8B-B14F-4D97-AF65-F5344CB8AC3E}">
        <p14:creationId xmlns:p14="http://schemas.microsoft.com/office/powerpoint/2010/main" val="2225604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A6551-103C-4308-BED3-96D5A8AD00E7}" type="datetime1">
              <a:rPr lang="en-GB" smtClean="0"/>
              <a:t>08/03/2016</a:t>
            </a:fld>
            <a:endParaRPr lang="en-GB"/>
          </a:p>
        </p:txBody>
      </p:sp>
      <p:sp>
        <p:nvSpPr>
          <p:cNvPr id="3" name="Footer Placeholder 2"/>
          <p:cNvSpPr>
            <a:spLocks noGrp="1"/>
          </p:cNvSpPr>
          <p:nvPr>
            <p:ph type="ftr" sz="quarter" idx="11"/>
          </p:nvPr>
        </p:nvSpPr>
        <p:spPr/>
        <p:txBody>
          <a:bodyPr/>
          <a:lstStyle/>
          <a:p>
            <a:r>
              <a:rPr lang="en-GB" smtClean="0"/>
              <a:t>Pay Bargaining in 2016 | IDR and TUC joint conference | London | 25 February 2016</a:t>
            </a:r>
            <a:endParaRPr lang="en-GB"/>
          </a:p>
        </p:txBody>
      </p:sp>
      <p:sp>
        <p:nvSpPr>
          <p:cNvPr id="4" name="Slide Number Placeholder 3"/>
          <p:cNvSpPr>
            <a:spLocks noGrp="1"/>
          </p:cNvSpPr>
          <p:nvPr>
            <p:ph type="sldNum" sz="quarter" idx="12"/>
          </p:nvPr>
        </p:nvSpPr>
        <p:spPr/>
        <p:txBody>
          <a:bodyPr/>
          <a:lstStyle/>
          <a:p>
            <a:fld id="{B49AF890-D7EC-4C67-8109-E2AC2B7B0FC0}" type="slidenum">
              <a:rPr lang="en-GB" smtClean="0"/>
              <a:t>‹#›</a:t>
            </a:fld>
            <a:endParaRPr lang="en-GB"/>
          </a:p>
        </p:txBody>
      </p:sp>
    </p:spTree>
    <p:extLst>
      <p:ext uri="{BB962C8B-B14F-4D97-AF65-F5344CB8AC3E}">
        <p14:creationId xmlns:p14="http://schemas.microsoft.com/office/powerpoint/2010/main" val="924349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DC2FAB-093E-48CD-AE50-36FADBF6317F}" type="datetime1">
              <a:rPr lang="en-GB" smtClean="0"/>
              <a:t>08/03/2016</a:t>
            </a:fld>
            <a:endParaRPr lang="en-GB"/>
          </a:p>
        </p:txBody>
      </p:sp>
      <p:sp>
        <p:nvSpPr>
          <p:cNvPr id="6" name="Footer Placeholder 5"/>
          <p:cNvSpPr>
            <a:spLocks noGrp="1"/>
          </p:cNvSpPr>
          <p:nvPr>
            <p:ph type="ftr" sz="quarter" idx="11"/>
          </p:nvPr>
        </p:nvSpPr>
        <p:spPr/>
        <p:txBody>
          <a:bodyPr/>
          <a:lstStyle/>
          <a:p>
            <a:r>
              <a:rPr lang="en-GB" smtClean="0"/>
              <a:t>Pay Bargaining in 2016 | IDR and TUC joint conference | London | 25 February 2016</a:t>
            </a:r>
            <a:endParaRPr lang="en-GB"/>
          </a:p>
        </p:txBody>
      </p:sp>
      <p:sp>
        <p:nvSpPr>
          <p:cNvPr id="7" name="Slide Number Placeholder 6"/>
          <p:cNvSpPr>
            <a:spLocks noGrp="1"/>
          </p:cNvSpPr>
          <p:nvPr>
            <p:ph type="sldNum" sz="quarter" idx="12"/>
          </p:nvPr>
        </p:nvSpPr>
        <p:spPr/>
        <p:txBody>
          <a:bodyPr/>
          <a:lstStyle/>
          <a:p>
            <a:fld id="{B49AF890-D7EC-4C67-8109-E2AC2B7B0FC0}" type="slidenum">
              <a:rPr lang="en-GB" smtClean="0"/>
              <a:t>‹#›</a:t>
            </a:fld>
            <a:endParaRPr lang="en-GB"/>
          </a:p>
        </p:txBody>
      </p:sp>
    </p:spTree>
    <p:extLst>
      <p:ext uri="{BB962C8B-B14F-4D97-AF65-F5344CB8AC3E}">
        <p14:creationId xmlns:p14="http://schemas.microsoft.com/office/powerpoint/2010/main" val="4225272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21A1A8-56AC-4272-B156-F10C4B6529EA}" type="datetime1">
              <a:rPr lang="en-GB" smtClean="0"/>
              <a:t>08/03/2016</a:t>
            </a:fld>
            <a:endParaRPr lang="en-GB"/>
          </a:p>
        </p:txBody>
      </p:sp>
      <p:sp>
        <p:nvSpPr>
          <p:cNvPr id="6" name="Footer Placeholder 5"/>
          <p:cNvSpPr>
            <a:spLocks noGrp="1"/>
          </p:cNvSpPr>
          <p:nvPr>
            <p:ph type="ftr" sz="quarter" idx="11"/>
          </p:nvPr>
        </p:nvSpPr>
        <p:spPr/>
        <p:txBody>
          <a:bodyPr/>
          <a:lstStyle/>
          <a:p>
            <a:r>
              <a:rPr lang="en-GB" smtClean="0"/>
              <a:t>Pay Bargaining in 2016 | IDR and TUC joint conference | London | 25 February 2016</a:t>
            </a:r>
            <a:endParaRPr lang="en-GB"/>
          </a:p>
        </p:txBody>
      </p:sp>
      <p:sp>
        <p:nvSpPr>
          <p:cNvPr id="7" name="Slide Number Placeholder 6"/>
          <p:cNvSpPr>
            <a:spLocks noGrp="1"/>
          </p:cNvSpPr>
          <p:nvPr>
            <p:ph type="sldNum" sz="quarter" idx="12"/>
          </p:nvPr>
        </p:nvSpPr>
        <p:spPr/>
        <p:txBody>
          <a:bodyPr/>
          <a:lstStyle/>
          <a:p>
            <a:fld id="{B49AF890-D7EC-4C67-8109-E2AC2B7B0FC0}" type="slidenum">
              <a:rPr lang="en-GB" smtClean="0"/>
              <a:t>‹#›</a:t>
            </a:fld>
            <a:endParaRPr lang="en-GB"/>
          </a:p>
        </p:txBody>
      </p:sp>
    </p:spTree>
    <p:extLst>
      <p:ext uri="{BB962C8B-B14F-4D97-AF65-F5344CB8AC3E}">
        <p14:creationId xmlns:p14="http://schemas.microsoft.com/office/powerpoint/2010/main" val="3072315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66C29-9DCF-405C-9A03-59E3E0652C67}" type="datetime1">
              <a:rPr lang="en-GB" smtClean="0"/>
              <a:t>08/03/2016</a:t>
            </a:fld>
            <a:endParaRPr lang="en-GB"/>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Pay Bargaining in 2016 | IDR and TUC joint conference | London | 25 February 2016</a:t>
            </a:r>
            <a:endParaRPr lang="en-GB"/>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AF890-D7EC-4C67-8109-E2AC2B7B0FC0}" type="slidenum">
              <a:rPr lang="en-GB" smtClean="0"/>
              <a:t>‹#›</a:t>
            </a:fld>
            <a:endParaRPr lang="en-GB"/>
          </a:p>
        </p:txBody>
      </p:sp>
    </p:spTree>
    <p:extLst>
      <p:ext uri="{BB962C8B-B14F-4D97-AF65-F5344CB8AC3E}">
        <p14:creationId xmlns:p14="http://schemas.microsoft.com/office/powerpoint/2010/main" val="1831009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738" r:id="rId1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609600" y="1600204"/>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609600" y="6356357"/>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fontAlgn="base">
              <a:spcBef>
                <a:spcPct val="0"/>
              </a:spcBef>
              <a:spcAft>
                <a:spcPct val="0"/>
              </a:spcAft>
            </a:pPr>
            <a:fld id="{D7C528F1-01CA-43AD-9BA5-110FFA6057EF}" type="datetime1">
              <a:rPr lang="en-US">
                <a:ea typeface="ＭＳ Ｐゴシック" charset="-128"/>
              </a:rPr>
              <a:pPr defTabSz="457200" fontAlgn="base">
                <a:spcBef>
                  <a:spcPct val="0"/>
                </a:spcBef>
                <a:spcAft>
                  <a:spcPct val="0"/>
                </a:spcAft>
              </a:pPr>
              <a:t>3/8/2016</a:t>
            </a:fld>
            <a:endParaRPr lang="en-US">
              <a:ea typeface="ＭＳ Ｐゴシック" charset="-128"/>
            </a:endParaRPr>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457200" fontAlgn="base">
              <a:spcBef>
                <a:spcPct val="0"/>
              </a:spcBef>
              <a:spcAft>
                <a:spcPct val="0"/>
              </a:spcAft>
            </a:pPr>
            <a:fld id="{8E0ACC7F-FBF1-4E50-BF9B-7C20B51BF991}" type="slidenum">
              <a:rPr lang="en-US">
                <a:ea typeface="ＭＳ Ｐゴシック" charset="-128"/>
              </a:rPr>
              <a:pPr defTabSz="457200" fontAlgn="base">
                <a:spcBef>
                  <a:spcPct val="0"/>
                </a:spcBef>
                <a:spcAft>
                  <a:spcPct val="0"/>
                </a:spcAft>
              </a:pPr>
              <a:t>‹#›</a:t>
            </a:fld>
            <a:endParaRPr lang="en-US">
              <a:ea typeface="ＭＳ Ｐゴシック" charset="-128"/>
            </a:endParaRPr>
          </a:p>
        </p:txBody>
      </p:sp>
      <p:sp>
        <p:nvSpPr>
          <p:cNvPr id="7" name="Rectangle 27"/>
          <p:cNvSpPr>
            <a:spLocks noChangeArrowheads="1"/>
          </p:cNvSpPr>
          <p:nvPr/>
        </p:nvSpPr>
        <p:spPr bwMode="auto">
          <a:xfrm>
            <a:off x="0" y="0"/>
            <a:ext cx="12192000" cy="6858000"/>
          </a:xfrm>
          <a:prstGeom prst="rect">
            <a:avLst/>
          </a:prstGeom>
          <a:noFill/>
          <a:ln w="101600" cmpd="thickThin">
            <a:solidFill>
              <a:schemeClr val="tx2"/>
            </a:solidFill>
            <a:miter lim="800000"/>
            <a:headEnd/>
            <a:tailEnd/>
          </a:ln>
          <a:effectLst/>
        </p:spPr>
        <p:txBody>
          <a:bodyPr wrap="none" anchor="ctr"/>
          <a:lstStyle/>
          <a:p>
            <a:pPr defTabSz="457200">
              <a:defRPr/>
            </a:pPr>
            <a:endParaRPr lang="en-US">
              <a:solidFill>
                <a:prstClr val="black"/>
              </a:solidFill>
              <a:ea typeface="ＭＳ Ｐゴシック" charset="-128"/>
            </a:endParaRPr>
          </a:p>
        </p:txBody>
      </p:sp>
    </p:spTree>
    <p:extLst>
      <p:ext uri="{BB962C8B-B14F-4D97-AF65-F5344CB8AC3E}">
        <p14:creationId xmlns:p14="http://schemas.microsoft.com/office/powerpoint/2010/main" val="90180968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457200" rtl="0" eaLnBrk="0" fontAlgn="base" hangingPunct="0">
        <a:spcBef>
          <a:spcPct val="0"/>
        </a:spcBef>
        <a:spcAft>
          <a:spcPct val="0"/>
        </a:spcAft>
        <a:defRPr sz="4400" kern="1200">
          <a:solidFill>
            <a:schemeClr val="tx1"/>
          </a:solidFill>
          <a:latin typeface="Georgia"/>
          <a:ea typeface="ＭＳ Ｐゴシック" pitchFamily="-107" charset="-128"/>
          <a:cs typeface="Georgia"/>
        </a:defRPr>
      </a:lvl1pPr>
      <a:lvl2pPr algn="ctr" defTabSz="457200" rtl="0" eaLnBrk="0" fontAlgn="base" hangingPunct="0">
        <a:spcBef>
          <a:spcPct val="0"/>
        </a:spcBef>
        <a:spcAft>
          <a:spcPct val="0"/>
        </a:spcAft>
        <a:defRPr sz="4400">
          <a:solidFill>
            <a:schemeClr val="tx1"/>
          </a:solidFill>
          <a:latin typeface="Georgia" pitchFamily="-107" charset="0"/>
          <a:ea typeface="ＭＳ Ｐゴシック" pitchFamily="-107" charset="-128"/>
        </a:defRPr>
      </a:lvl2pPr>
      <a:lvl3pPr algn="ctr" defTabSz="457200" rtl="0" eaLnBrk="0" fontAlgn="base" hangingPunct="0">
        <a:spcBef>
          <a:spcPct val="0"/>
        </a:spcBef>
        <a:spcAft>
          <a:spcPct val="0"/>
        </a:spcAft>
        <a:defRPr sz="4400">
          <a:solidFill>
            <a:schemeClr val="tx1"/>
          </a:solidFill>
          <a:latin typeface="Georgia" pitchFamily="-107" charset="0"/>
          <a:ea typeface="ＭＳ Ｐゴシック" pitchFamily="-107" charset="-128"/>
        </a:defRPr>
      </a:lvl3pPr>
      <a:lvl4pPr algn="ctr" defTabSz="457200" rtl="0" eaLnBrk="0" fontAlgn="base" hangingPunct="0">
        <a:spcBef>
          <a:spcPct val="0"/>
        </a:spcBef>
        <a:spcAft>
          <a:spcPct val="0"/>
        </a:spcAft>
        <a:defRPr sz="4400">
          <a:solidFill>
            <a:schemeClr val="tx1"/>
          </a:solidFill>
          <a:latin typeface="Georgia" pitchFamily="-107" charset="0"/>
          <a:ea typeface="ＭＳ Ｐゴシック" pitchFamily="-107" charset="-128"/>
        </a:defRPr>
      </a:lvl4pPr>
      <a:lvl5pPr algn="ctr" defTabSz="457200" rtl="0" eaLnBrk="0" fontAlgn="base" hangingPunct="0">
        <a:spcBef>
          <a:spcPct val="0"/>
        </a:spcBef>
        <a:spcAft>
          <a:spcPct val="0"/>
        </a:spcAft>
        <a:defRPr sz="4400">
          <a:solidFill>
            <a:schemeClr val="tx1"/>
          </a:solidFill>
          <a:latin typeface="Georgia" pitchFamily="-107" charset="0"/>
          <a:ea typeface="ＭＳ Ｐゴシック" pitchFamily="-107" charset="-128"/>
        </a:defRPr>
      </a:lvl5pPr>
      <a:lvl6pPr marL="457200" algn="ctr" defTabSz="457200" rtl="0" fontAlgn="base">
        <a:spcBef>
          <a:spcPct val="0"/>
        </a:spcBef>
        <a:spcAft>
          <a:spcPct val="0"/>
        </a:spcAft>
        <a:defRPr sz="4400">
          <a:solidFill>
            <a:schemeClr val="tx1"/>
          </a:solidFill>
          <a:latin typeface="Georgia" pitchFamily="-107" charset="0"/>
          <a:ea typeface="ＭＳ Ｐゴシック" pitchFamily="-107" charset="-128"/>
        </a:defRPr>
      </a:lvl6pPr>
      <a:lvl7pPr marL="914400" algn="ctr" defTabSz="457200" rtl="0" fontAlgn="base">
        <a:spcBef>
          <a:spcPct val="0"/>
        </a:spcBef>
        <a:spcAft>
          <a:spcPct val="0"/>
        </a:spcAft>
        <a:defRPr sz="4400">
          <a:solidFill>
            <a:schemeClr val="tx1"/>
          </a:solidFill>
          <a:latin typeface="Georgia" pitchFamily="-107" charset="0"/>
          <a:ea typeface="ＭＳ Ｐゴシック" pitchFamily="-107" charset="-128"/>
        </a:defRPr>
      </a:lvl7pPr>
      <a:lvl8pPr marL="1371600" algn="ctr" defTabSz="457200" rtl="0" fontAlgn="base">
        <a:spcBef>
          <a:spcPct val="0"/>
        </a:spcBef>
        <a:spcAft>
          <a:spcPct val="0"/>
        </a:spcAft>
        <a:defRPr sz="4400">
          <a:solidFill>
            <a:schemeClr val="tx1"/>
          </a:solidFill>
          <a:latin typeface="Georgia" pitchFamily="-107" charset="0"/>
          <a:ea typeface="ＭＳ Ｐゴシック" pitchFamily="-107" charset="-128"/>
        </a:defRPr>
      </a:lvl8pPr>
      <a:lvl9pPr marL="1828800" algn="ctr" defTabSz="457200" rtl="0" fontAlgn="base">
        <a:spcBef>
          <a:spcPct val="0"/>
        </a:spcBef>
        <a:spcAft>
          <a:spcPct val="0"/>
        </a:spcAft>
        <a:defRPr sz="4400">
          <a:solidFill>
            <a:schemeClr val="tx1"/>
          </a:solidFill>
          <a:latin typeface="Georgia" pitchFamily="-107" charset="0"/>
          <a:ea typeface="ＭＳ Ｐゴシック" pitchFamily="-107" charset="-128"/>
        </a:defRPr>
      </a:lvl9pPr>
    </p:titleStyle>
    <p:bodyStyle>
      <a:lvl1pPr marL="342900" indent="-342900" algn="l" defTabSz="457200" rtl="0" eaLnBrk="0" fontAlgn="base" hangingPunct="0">
        <a:spcBef>
          <a:spcPct val="20000"/>
        </a:spcBef>
        <a:spcAft>
          <a:spcPct val="0"/>
        </a:spcAft>
        <a:buFont typeface="Arial" charset="0"/>
        <a:buChar char="•"/>
        <a:defRPr sz="3200" b="1" kern="1200">
          <a:solidFill>
            <a:schemeClr val="tx1"/>
          </a:solidFill>
          <a:latin typeface="Arial"/>
          <a:ea typeface="ＭＳ Ｐゴシック" pitchFamily="-107"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ＭＳ Ｐゴシック" pitchFamily="-107"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pitchFamily="-107"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pitchFamily="-107"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pitchFamily="-107"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12187767" cy="6851650"/>
            <a:chOff x="0" y="4"/>
            <a:chExt cx="5758" cy="4316"/>
          </a:xfrm>
        </p:grpSpPr>
        <p:sp>
          <p:nvSpPr>
            <p:cNvPr id="45059" name="Freeform 3"/>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Lst>
              <a:ahLst/>
              <a:cxnLst>
                <a:cxn ang="0">
                  <a:pos x="T0" y="T1"/>
                </a:cxn>
                <a:cxn ang="0">
                  <a:pos x="T2" y="T3"/>
                </a:cxn>
                <a:cxn ang="0">
                  <a:pos x="T4" y="T5"/>
                </a:cxn>
                <a:cxn ang="0">
                  <a:pos x="T6" y="T7"/>
                </a:cxn>
                <a:cxn ang="0">
                  <a:pos x="T8" y="T9"/>
                </a:cxn>
                <a:cxn ang="0">
                  <a:pos x="T10" y="T11"/>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5060" name="Freeform 4"/>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Lst>
              <a:ahLst/>
              <a:cxnLst>
                <a:cxn ang="0">
                  <a:pos x="T0" y="T1"/>
                </a:cxn>
                <a:cxn ang="0">
                  <a:pos x="T2" y="T3"/>
                </a:cxn>
                <a:cxn ang="0">
                  <a:pos x="T4" y="T5"/>
                </a:cxn>
                <a:cxn ang="0">
                  <a:pos x="T6" y="T7"/>
                </a:cxn>
                <a:cxn ang="0">
                  <a:pos x="T8" y="T9"/>
                </a:cxn>
                <a:cxn ang="0">
                  <a:pos x="T10" y="T11"/>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grpSp>
          <p:nvGrpSpPr>
            <p:cNvPr id="1041" name="Group 5"/>
            <p:cNvGrpSpPr>
              <a:grpSpLocks/>
            </p:cNvGrpSpPr>
            <p:nvPr userDrawn="1"/>
          </p:nvGrpSpPr>
          <p:grpSpPr bwMode="auto">
            <a:xfrm>
              <a:off x="0" y="4"/>
              <a:ext cx="5758" cy="4316"/>
              <a:chOff x="0" y="4"/>
              <a:chExt cx="5758" cy="4316"/>
            </a:xfrm>
          </p:grpSpPr>
          <p:sp>
            <p:nvSpPr>
              <p:cNvPr id="45062"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Lst>
                <a:ahLst/>
                <a:cxnLst>
                  <a:cxn ang="0">
                    <a:pos x="T0" y="T1"/>
                  </a:cxn>
                  <a:cxn ang="0">
                    <a:pos x="T2" y="T3"/>
                  </a:cxn>
                  <a:cxn ang="0">
                    <a:pos x="T4" y="T5"/>
                  </a:cxn>
                  <a:cxn ang="0">
                    <a:pos x="T6" y="T7"/>
                  </a:cxn>
                  <a:cxn ang="0">
                    <a:pos x="T8" y="T9"/>
                  </a:cxn>
                  <a:cxn ang="0">
                    <a:pos x="T10" y="T11"/>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5063"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Lst>
                <a:ahLst/>
                <a:cxnLst>
                  <a:cxn ang="0">
                    <a:pos x="T0" y="T1"/>
                  </a:cxn>
                  <a:cxn ang="0">
                    <a:pos x="T2" y="T3"/>
                  </a:cxn>
                  <a:cxn ang="0">
                    <a:pos x="T4" y="T5"/>
                  </a:cxn>
                  <a:cxn ang="0">
                    <a:pos x="T6" y="T7"/>
                  </a:cxn>
                  <a:cxn ang="0">
                    <a:pos x="T8" y="T9"/>
                  </a:cxn>
                  <a:cxn ang="0">
                    <a:pos x="T10" y="T11"/>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5064" name="Freeform 8"/>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Lst>
                <a:ahLst/>
                <a:cxnLst>
                  <a:cxn ang="0">
                    <a:pos x="T0" y="T1"/>
                  </a:cxn>
                  <a:cxn ang="0">
                    <a:pos x="T2" y="T3"/>
                  </a:cxn>
                  <a:cxn ang="0">
                    <a:pos x="T4" y="T5"/>
                  </a:cxn>
                  <a:cxn ang="0">
                    <a:pos x="T6" y="T7"/>
                  </a:cxn>
                  <a:cxn ang="0">
                    <a:pos x="T8" y="T9"/>
                  </a:cxn>
                  <a:cxn ang="0">
                    <a:pos x="T10" y="T11"/>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5065"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Lst>
                <a:ahLst/>
                <a:cxnLst>
                  <a:cxn ang="0">
                    <a:pos x="T0" y="T1"/>
                  </a:cxn>
                  <a:cxn ang="0">
                    <a:pos x="T2" y="T3"/>
                  </a:cxn>
                  <a:cxn ang="0">
                    <a:pos x="T4" y="T5"/>
                  </a:cxn>
                  <a:cxn ang="0">
                    <a:pos x="T6" y="T7"/>
                  </a:cxn>
                  <a:cxn ang="0">
                    <a:pos x="T8" y="T9"/>
                  </a:cxn>
                  <a:cxn ang="0">
                    <a:pos x="T10" y="T11"/>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5066"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Lst>
                <a:ahLst/>
                <a:cxnLst>
                  <a:cxn ang="0">
                    <a:pos x="T0" y="T1"/>
                  </a:cxn>
                  <a:cxn ang="0">
                    <a:pos x="T2" y="T3"/>
                  </a:cxn>
                  <a:cxn ang="0">
                    <a:pos x="T4" y="T5"/>
                  </a:cxn>
                  <a:cxn ang="0">
                    <a:pos x="T6" y="T7"/>
                  </a:cxn>
                  <a:cxn ang="0">
                    <a:pos x="T8" y="T9"/>
                  </a:cxn>
                  <a:cxn ang="0">
                    <a:pos x="T10" y="T11"/>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5067"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5068" name="Freeform 12"/>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5069" name="Freeform 13"/>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5070"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grpSp>
      </p:grpSp>
      <p:sp>
        <p:nvSpPr>
          <p:cNvPr id="45071" name="Rectangle 15"/>
          <p:cNvSpPr>
            <a:spLocks noGrp="1" noChangeArrowheads="1"/>
          </p:cNvSpPr>
          <p:nvPr>
            <p:ph type="title"/>
          </p:nvPr>
        </p:nvSpPr>
        <p:spPr bwMode="auto">
          <a:xfrm>
            <a:off x="1295400" y="476250"/>
            <a:ext cx="100584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5072" name="Rectangle 16"/>
          <p:cNvSpPr>
            <a:spLocks noGrp="1" noChangeArrowheads="1"/>
          </p:cNvSpPr>
          <p:nvPr>
            <p:ph type="body" idx="1"/>
          </p:nvPr>
        </p:nvSpPr>
        <p:spPr bwMode="auto">
          <a:xfrm>
            <a:off x="1295400" y="1989138"/>
            <a:ext cx="10058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29" name="Group 17"/>
          <p:cNvGrpSpPr>
            <a:grpSpLocks/>
          </p:cNvGrpSpPr>
          <p:nvPr/>
        </p:nvGrpSpPr>
        <p:grpSpPr bwMode="auto">
          <a:xfrm>
            <a:off x="9681638" y="188913"/>
            <a:ext cx="2510367" cy="647700"/>
            <a:chOff x="4424" y="245"/>
            <a:chExt cx="1020" cy="326"/>
          </a:xfrm>
        </p:grpSpPr>
        <p:sp>
          <p:nvSpPr>
            <p:cNvPr id="45074" name="Oval 18"/>
            <p:cNvSpPr>
              <a:spLocks noChangeArrowheads="1"/>
            </p:cNvSpPr>
            <p:nvPr/>
          </p:nvSpPr>
          <p:spPr bwMode="auto">
            <a:xfrm>
              <a:off x="4424" y="245"/>
              <a:ext cx="1020" cy="326"/>
            </a:xfrm>
            <a:prstGeom prst="ellipse">
              <a:avLst/>
            </a:prstGeom>
            <a:solidFill>
              <a:srgbClr val="FFFFFF"/>
            </a:solidFill>
            <a:ln w="1905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grpSp>
          <p:nvGrpSpPr>
            <p:cNvPr id="1031" name="Group 19"/>
            <p:cNvGrpSpPr>
              <a:grpSpLocks/>
            </p:cNvGrpSpPr>
            <p:nvPr/>
          </p:nvGrpSpPr>
          <p:grpSpPr bwMode="auto">
            <a:xfrm>
              <a:off x="4528" y="286"/>
              <a:ext cx="824" cy="211"/>
              <a:chOff x="4528" y="286"/>
              <a:chExt cx="824" cy="211"/>
            </a:xfrm>
          </p:grpSpPr>
          <p:sp>
            <p:nvSpPr>
              <p:cNvPr id="45076" name="Freeform 20"/>
              <p:cNvSpPr>
                <a:spLocks/>
              </p:cNvSpPr>
              <p:nvPr/>
            </p:nvSpPr>
            <p:spPr bwMode="auto">
              <a:xfrm>
                <a:off x="4852" y="286"/>
                <a:ext cx="173" cy="31"/>
              </a:xfrm>
              <a:custGeom>
                <a:avLst/>
                <a:gdLst>
                  <a:gd name="T0" fmla="*/ 1575 w 1760"/>
                  <a:gd name="T1" fmla="*/ 207 h 316"/>
                  <a:gd name="T2" fmla="*/ 1499 w 1760"/>
                  <a:gd name="T3" fmla="*/ 192 h 316"/>
                  <a:gd name="T4" fmla="*/ 1396 w 1760"/>
                  <a:gd name="T5" fmla="*/ 177 h 316"/>
                  <a:gd name="T6" fmla="*/ 1340 w 1760"/>
                  <a:gd name="T7" fmla="*/ 172 h 316"/>
                  <a:gd name="T8" fmla="*/ 1308 w 1760"/>
                  <a:gd name="T9" fmla="*/ 178 h 316"/>
                  <a:gd name="T10" fmla="*/ 1282 w 1760"/>
                  <a:gd name="T11" fmla="*/ 196 h 316"/>
                  <a:gd name="T12" fmla="*/ 1232 w 1760"/>
                  <a:gd name="T13" fmla="*/ 223 h 316"/>
                  <a:gd name="T14" fmla="*/ 1156 w 1760"/>
                  <a:gd name="T15" fmla="*/ 219 h 316"/>
                  <a:gd name="T16" fmla="*/ 1091 w 1760"/>
                  <a:gd name="T17" fmla="*/ 212 h 316"/>
                  <a:gd name="T18" fmla="*/ 1004 w 1760"/>
                  <a:gd name="T19" fmla="*/ 205 h 316"/>
                  <a:gd name="T20" fmla="*/ 915 w 1760"/>
                  <a:gd name="T21" fmla="*/ 200 h 316"/>
                  <a:gd name="T22" fmla="*/ 811 w 1760"/>
                  <a:gd name="T23" fmla="*/ 198 h 316"/>
                  <a:gd name="T24" fmla="*/ 735 w 1760"/>
                  <a:gd name="T25" fmla="*/ 207 h 316"/>
                  <a:gd name="T26" fmla="*/ 682 w 1760"/>
                  <a:gd name="T27" fmla="*/ 230 h 316"/>
                  <a:gd name="T28" fmla="*/ 696 w 1760"/>
                  <a:gd name="T29" fmla="*/ 257 h 316"/>
                  <a:gd name="T30" fmla="*/ 720 w 1760"/>
                  <a:gd name="T31" fmla="*/ 306 h 316"/>
                  <a:gd name="T32" fmla="*/ 691 w 1760"/>
                  <a:gd name="T33" fmla="*/ 314 h 316"/>
                  <a:gd name="T34" fmla="*/ 572 w 1760"/>
                  <a:gd name="T35" fmla="*/ 302 h 316"/>
                  <a:gd name="T36" fmla="*/ 495 w 1760"/>
                  <a:gd name="T37" fmla="*/ 296 h 316"/>
                  <a:gd name="T38" fmla="*/ 415 w 1760"/>
                  <a:gd name="T39" fmla="*/ 295 h 316"/>
                  <a:gd name="T40" fmla="*/ 321 w 1760"/>
                  <a:gd name="T41" fmla="*/ 299 h 316"/>
                  <a:gd name="T42" fmla="*/ 224 w 1760"/>
                  <a:gd name="T43" fmla="*/ 308 h 316"/>
                  <a:gd name="T44" fmla="*/ 162 w 1760"/>
                  <a:gd name="T45" fmla="*/ 315 h 316"/>
                  <a:gd name="T46" fmla="*/ 11 w 1760"/>
                  <a:gd name="T47" fmla="*/ 200 h 316"/>
                  <a:gd name="T48" fmla="*/ 114 w 1760"/>
                  <a:gd name="T49" fmla="*/ 185 h 316"/>
                  <a:gd name="T50" fmla="*/ 215 w 1760"/>
                  <a:gd name="T51" fmla="*/ 173 h 316"/>
                  <a:gd name="T52" fmla="*/ 295 w 1760"/>
                  <a:gd name="T53" fmla="*/ 166 h 316"/>
                  <a:gd name="T54" fmla="*/ 379 w 1760"/>
                  <a:gd name="T55" fmla="*/ 164 h 316"/>
                  <a:gd name="T56" fmla="*/ 459 w 1760"/>
                  <a:gd name="T57" fmla="*/ 168 h 316"/>
                  <a:gd name="T58" fmla="*/ 535 w 1760"/>
                  <a:gd name="T59" fmla="*/ 178 h 316"/>
                  <a:gd name="T60" fmla="*/ 599 w 1760"/>
                  <a:gd name="T61" fmla="*/ 190 h 316"/>
                  <a:gd name="T62" fmla="*/ 635 w 1760"/>
                  <a:gd name="T63" fmla="*/ 194 h 316"/>
                  <a:gd name="T64" fmla="*/ 601 w 1760"/>
                  <a:gd name="T65" fmla="*/ 156 h 316"/>
                  <a:gd name="T66" fmla="*/ 534 w 1760"/>
                  <a:gd name="T67" fmla="*/ 89 h 316"/>
                  <a:gd name="T68" fmla="*/ 527 w 1760"/>
                  <a:gd name="T69" fmla="*/ 51 h 316"/>
                  <a:gd name="T70" fmla="*/ 549 w 1760"/>
                  <a:gd name="T71" fmla="*/ 36 h 316"/>
                  <a:gd name="T72" fmla="*/ 616 w 1760"/>
                  <a:gd name="T73" fmla="*/ 23 h 316"/>
                  <a:gd name="T74" fmla="*/ 708 w 1760"/>
                  <a:gd name="T75" fmla="*/ 15 h 316"/>
                  <a:gd name="T76" fmla="*/ 800 w 1760"/>
                  <a:gd name="T77" fmla="*/ 13 h 316"/>
                  <a:gd name="T78" fmla="*/ 896 w 1760"/>
                  <a:gd name="T79" fmla="*/ 13 h 316"/>
                  <a:gd name="T80" fmla="*/ 985 w 1760"/>
                  <a:gd name="T81" fmla="*/ 14 h 316"/>
                  <a:gd name="T82" fmla="*/ 1080 w 1760"/>
                  <a:gd name="T83" fmla="*/ 20 h 316"/>
                  <a:gd name="T84" fmla="*/ 1172 w 1760"/>
                  <a:gd name="T85" fmla="*/ 28 h 316"/>
                  <a:gd name="T86" fmla="*/ 1271 w 1760"/>
                  <a:gd name="T87" fmla="*/ 39 h 316"/>
                  <a:gd name="T88" fmla="*/ 1318 w 1760"/>
                  <a:gd name="T89" fmla="*/ 41 h 316"/>
                  <a:gd name="T90" fmla="*/ 1344 w 1760"/>
                  <a:gd name="T91" fmla="*/ 28 h 316"/>
                  <a:gd name="T92" fmla="*/ 1380 w 1760"/>
                  <a:gd name="T93" fmla="*/ 6 h 316"/>
                  <a:gd name="T94" fmla="*/ 1411 w 1760"/>
                  <a:gd name="T95" fmla="*/ 0 h 316"/>
                  <a:gd name="T96" fmla="*/ 1444 w 1760"/>
                  <a:gd name="T97" fmla="*/ 3 h 316"/>
                  <a:gd name="T98" fmla="*/ 1529 w 1760"/>
                  <a:gd name="T99" fmla="*/ 16 h 316"/>
                  <a:gd name="T100" fmla="*/ 1578 w 1760"/>
                  <a:gd name="T101" fmla="*/ 26 h 316"/>
                  <a:gd name="T102" fmla="*/ 1654 w 1760"/>
                  <a:gd name="T103" fmla="*/ 41 h 316"/>
                  <a:gd name="T104" fmla="*/ 1742 w 1760"/>
                  <a:gd name="T105" fmla="*/ 5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0" h="316">
                    <a:moveTo>
                      <a:pt x="1666" y="224"/>
                    </a:moveTo>
                    <a:lnTo>
                      <a:pt x="1643" y="219"/>
                    </a:lnTo>
                    <a:lnTo>
                      <a:pt x="1620" y="215"/>
                    </a:lnTo>
                    <a:lnTo>
                      <a:pt x="1597" y="211"/>
                    </a:lnTo>
                    <a:lnTo>
                      <a:pt x="1575" y="207"/>
                    </a:lnTo>
                    <a:lnTo>
                      <a:pt x="1557" y="203"/>
                    </a:lnTo>
                    <a:lnTo>
                      <a:pt x="1540" y="201"/>
                    </a:lnTo>
                    <a:lnTo>
                      <a:pt x="1527" y="197"/>
                    </a:lnTo>
                    <a:lnTo>
                      <a:pt x="1519" y="196"/>
                    </a:lnTo>
                    <a:lnTo>
                      <a:pt x="1499" y="192"/>
                    </a:lnTo>
                    <a:lnTo>
                      <a:pt x="1477" y="188"/>
                    </a:lnTo>
                    <a:lnTo>
                      <a:pt x="1456" y="185"/>
                    </a:lnTo>
                    <a:lnTo>
                      <a:pt x="1435" y="181"/>
                    </a:lnTo>
                    <a:lnTo>
                      <a:pt x="1414" y="179"/>
                    </a:lnTo>
                    <a:lnTo>
                      <a:pt x="1396" y="177"/>
                    </a:lnTo>
                    <a:lnTo>
                      <a:pt x="1380" y="174"/>
                    </a:lnTo>
                    <a:lnTo>
                      <a:pt x="1367" y="173"/>
                    </a:lnTo>
                    <a:lnTo>
                      <a:pt x="1356" y="172"/>
                    </a:lnTo>
                    <a:lnTo>
                      <a:pt x="1347" y="172"/>
                    </a:lnTo>
                    <a:lnTo>
                      <a:pt x="1340" y="172"/>
                    </a:lnTo>
                    <a:lnTo>
                      <a:pt x="1332" y="172"/>
                    </a:lnTo>
                    <a:lnTo>
                      <a:pt x="1327" y="173"/>
                    </a:lnTo>
                    <a:lnTo>
                      <a:pt x="1320" y="174"/>
                    </a:lnTo>
                    <a:lnTo>
                      <a:pt x="1314" y="175"/>
                    </a:lnTo>
                    <a:lnTo>
                      <a:pt x="1308" y="178"/>
                    </a:lnTo>
                    <a:lnTo>
                      <a:pt x="1302" y="180"/>
                    </a:lnTo>
                    <a:lnTo>
                      <a:pt x="1298" y="182"/>
                    </a:lnTo>
                    <a:lnTo>
                      <a:pt x="1293" y="187"/>
                    </a:lnTo>
                    <a:lnTo>
                      <a:pt x="1287" y="190"/>
                    </a:lnTo>
                    <a:lnTo>
                      <a:pt x="1282" y="196"/>
                    </a:lnTo>
                    <a:lnTo>
                      <a:pt x="1275" y="202"/>
                    </a:lnTo>
                    <a:lnTo>
                      <a:pt x="1267" y="208"/>
                    </a:lnTo>
                    <a:lnTo>
                      <a:pt x="1256" y="215"/>
                    </a:lnTo>
                    <a:lnTo>
                      <a:pt x="1245" y="219"/>
                    </a:lnTo>
                    <a:lnTo>
                      <a:pt x="1232" y="223"/>
                    </a:lnTo>
                    <a:lnTo>
                      <a:pt x="1218" y="224"/>
                    </a:lnTo>
                    <a:lnTo>
                      <a:pt x="1203" y="224"/>
                    </a:lnTo>
                    <a:lnTo>
                      <a:pt x="1187" y="223"/>
                    </a:lnTo>
                    <a:lnTo>
                      <a:pt x="1172" y="220"/>
                    </a:lnTo>
                    <a:lnTo>
                      <a:pt x="1156" y="219"/>
                    </a:lnTo>
                    <a:lnTo>
                      <a:pt x="1142" y="217"/>
                    </a:lnTo>
                    <a:lnTo>
                      <a:pt x="1132" y="216"/>
                    </a:lnTo>
                    <a:lnTo>
                      <a:pt x="1119" y="215"/>
                    </a:lnTo>
                    <a:lnTo>
                      <a:pt x="1106" y="213"/>
                    </a:lnTo>
                    <a:lnTo>
                      <a:pt x="1091" y="212"/>
                    </a:lnTo>
                    <a:lnTo>
                      <a:pt x="1075" y="211"/>
                    </a:lnTo>
                    <a:lnTo>
                      <a:pt x="1058" y="210"/>
                    </a:lnTo>
                    <a:lnTo>
                      <a:pt x="1041" y="208"/>
                    </a:lnTo>
                    <a:lnTo>
                      <a:pt x="1022" y="207"/>
                    </a:lnTo>
                    <a:lnTo>
                      <a:pt x="1004" y="205"/>
                    </a:lnTo>
                    <a:lnTo>
                      <a:pt x="987" y="204"/>
                    </a:lnTo>
                    <a:lnTo>
                      <a:pt x="968" y="203"/>
                    </a:lnTo>
                    <a:lnTo>
                      <a:pt x="950" y="202"/>
                    </a:lnTo>
                    <a:lnTo>
                      <a:pt x="932" y="201"/>
                    </a:lnTo>
                    <a:lnTo>
                      <a:pt x="915" y="200"/>
                    </a:lnTo>
                    <a:lnTo>
                      <a:pt x="900" y="200"/>
                    </a:lnTo>
                    <a:lnTo>
                      <a:pt x="885" y="198"/>
                    </a:lnTo>
                    <a:lnTo>
                      <a:pt x="859" y="197"/>
                    </a:lnTo>
                    <a:lnTo>
                      <a:pt x="833" y="197"/>
                    </a:lnTo>
                    <a:lnTo>
                      <a:pt x="811" y="198"/>
                    </a:lnTo>
                    <a:lnTo>
                      <a:pt x="791" y="200"/>
                    </a:lnTo>
                    <a:lnTo>
                      <a:pt x="773" y="202"/>
                    </a:lnTo>
                    <a:lnTo>
                      <a:pt x="757" y="203"/>
                    </a:lnTo>
                    <a:lnTo>
                      <a:pt x="745" y="205"/>
                    </a:lnTo>
                    <a:lnTo>
                      <a:pt x="735" y="207"/>
                    </a:lnTo>
                    <a:lnTo>
                      <a:pt x="716" y="210"/>
                    </a:lnTo>
                    <a:lnTo>
                      <a:pt x="701" y="213"/>
                    </a:lnTo>
                    <a:lnTo>
                      <a:pt x="692" y="218"/>
                    </a:lnTo>
                    <a:lnTo>
                      <a:pt x="685" y="224"/>
                    </a:lnTo>
                    <a:lnTo>
                      <a:pt x="682" y="230"/>
                    </a:lnTo>
                    <a:lnTo>
                      <a:pt x="684" y="236"/>
                    </a:lnTo>
                    <a:lnTo>
                      <a:pt x="687" y="245"/>
                    </a:lnTo>
                    <a:lnTo>
                      <a:pt x="693" y="253"/>
                    </a:lnTo>
                    <a:lnTo>
                      <a:pt x="697" y="257"/>
                    </a:lnTo>
                    <a:lnTo>
                      <a:pt x="696" y="257"/>
                    </a:lnTo>
                    <a:lnTo>
                      <a:pt x="699" y="259"/>
                    </a:lnTo>
                    <a:lnTo>
                      <a:pt x="710" y="273"/>
                    </a:lnTo>
                    <a:lnTo>
                      <a:pt x="719" y="287"/>
                    </a:lnTo>
                    <a:lnTo>
                      <a:pt x="723" y="298"/>
                    </a:lnTo>
                    <a:lnTo>
                      <a:pt x="720" y="306"/>
                    </a:lnTo>
                    <a:lnTo>
                      <a:pt x="715" y="310"/>
                    </a:lnTo>
                    <a:lnTo>
                      <a:pt x="707" y="312"/>
                    </a:lnTo>
                    <a:lnTo>
                      <a:pt x="699" y="314"/>
                    </a:lnTo>
                    <a:lnTo>
                      <a:pt x="693" y="314"/>
                    </a:lnTo>
                    <a:lnTo>
                      <a:pt x="691" y="314"/>
                    </a:lnTo>
                    <a:lnTo>
                      <a:pt x="662" y="311"/>
                    </a:lnTo>
                    <a:lnTo>
                      <a:pt x="635" y="309"/>
                    </a:lnTo>
                    <a:lnTo>
                      <a:pt x="612" y="307"/>
                    </a:lnTo>
                    <a:lnTo>
                      <a:pt x="591" y="304"/>
                    </a:lnTo>
                    <a:lnTo>
                      <a:pt x="572" y="302"/>
                    </a:lnTo>
                    <a:lnTo>
                      <a:pt x="555" y="301"/>
                    </a:lnTo>
                    <a:lnTo>
                      <a:pt x="538" y="300"/>
                    </a:lnTo>
                    <a:lnTo>
                      <a:pt x="523" y="299"/>
                    </a:lnTo>
                    <a:lnTo>
                      <a:pt x="510" y="298"/>
                    </a:lnTo>
                    <a:lnTo>
                      <a:pt x="495" y="296"/>
                    </a:lnTo>
                    <a:lnTo>
                      <a:pt x="481" y="296"/>
                    </a:lnTo>
                    <a:lnTo>
                      <a:pt x="466" y="295"/>
                    </a:lnTo>
                    <a:lnTo>
                      <a:pt x="450" y="295"/>
                    </a:lnTo>
                    <a:lnTo>
                      <a:pt x="434" y="295"/>
                    </a:lnTo>
                    <a:lnTo>
                      <a:pt x="415" y="295"/>
                    </a:lnTo>
                    <a:lnTo>
                      <a:pt x="396" y="295"/>
                    </a:lnTo>
                    <a:lnTo>
                      <a:pt x="378" y="295"/>
                    </a:lnTo>
                    <a:lnTo>
                      <a:pt x="360" y="296"/>
                    </a:lnTo>
                    <a:lnTo>
                      <a:pt x="340" y="298"/>
                    </a:lnTo>
                    <a:lnTo>
                      <a:pt x="321" y="299"/>
                    </a:lnTo>
                    <a:lnTo>
                      <a:pt x="300" y="301"/>
                    </a:lnTo>
                    <a:lnTo>
                      <a:pt x="280" y="302"/>
                    </a:lnTo>
                    <a:lnTo>
                      <a:pt x="261" y="304"/>
                    </a:lnTo>
                    <a:lnTo>
                      <a:pt x="242" y="306"/>
                    </a:lnTo>
                    <a:lnTo>
                      <a:pt x="224" y="308"/>
                    </a:lnTo>
                    <a:lnTo>
                      <a:pt x="208" y="310"/>
                    </a:lnTo>
                    <a:lnTo>
                      <a:pt x="193" y="311"/>
                    </a:lnTo>
                    <a:lnTo>
                      <a:pt x="180" y="312"/>
                    </a:lnTo>
                    <a:lnTo>
                      <a:pt x="170" y="314"/>
                    </a:lnTo>
                    <a:lnTo>
                      <a:pt x="162" y="315"/>
                    </a:lnTo>
                    <a:lnTo>
                      <a:pt x="157" y="316"/>
                    </a:lnTo>
                    <a:lnTo>
                      <a:pt x="155" y="316"/>
                    </a:lnTo>
                    <a:lnTo>
                      <a:pt x="0" y="202"/>
                    </a:lnTo>
                    <a:lnTo>
                      <a:pt x="3" y="202"/>
                    </a:lnTo>
                    <a:lnTo>
                      <a:pt x="11" y="200"/>
                    </a:lnTo>
                    <a:lnTo>
                      <a:pt x="23" y="198"/>
                    </a:lnTo>
                    <a:lnTo>
                      <a:pt x="41" y="195"/>
                    </a:lnTo>
                    <a:lnTo>
                      <a:pt x="61" y="193"/>
                    </a:lnTo>
                    <a:lnTo>
                      <a:pt x="87" y="189"/>
                    </a:lnTo>
                    <a:lnTo>
                      <a:pt x="114" y="185"/>
                    </a:lnTo>
                    <a:lnTo>
                      <a:pt x="147" y="181"/>
                    </a:lnTo>
                    <a:lnTo>
                      <a:pt x="164" y="179"/>
                    </a:lnTo>
                    <a:lnTo>
                      <a:pt x="181" y="177"/>
                    </a:lnTo>
                    <a:lnTo>
                      <a:pt x="199" y="175"/>
                    </a:lnTo>
                    <a:lnTo>
                      <a:pt x="215" y="173"/>
                    </a:lnTo>
                    <a:lnTo>
                      <a:pt x="231" y="172"/>
                    </a:lnTo>
                    <a:lnTo>
                      <a:pt x="247" y="170"/>
                    </a:lnTo>
                    <a:lnTo>
                      <a:pt x="263" y="168"/>
                    </a:lnTo>
                    <a:lnTo>
                      <a:pt x="279" y="167"/>
                    </a:lnTo>
                    <a:lnTo>
                      <a:pt x="295" y="166"/>
                    </a:lnTo>
                    <a:lnTo>
                      <a:pt x="311" y="165"/>
                    </a:lnTo>
                    <a:lnTo>
                      <a:pt x="329" y="165"/>
                    </a:lnTo>
                    <a:lnTo>
                      <a:pt x="345" y="165"/>
                    </a:lnTo>
                    <a:lnTo>
                      <a:pt x="362" y="164"/>
                    </a:lnTo>
                    <a:lnTo>
                      <a:pt x="379" y="164"/>
                    </a:lnTo>
                    <a:lnTo>
                      <a:pt x="398" y="165"/>
                    </a:lnTo>
                    <a:lnTo>
                      <a:pt x="416" y="165"/>
                    </a:lnTo>
                    <a:lnTo>
                      <a:pt x="430" y="166"/>
                    </a:lnTo>
                    <a:lnTo>
                      <a:pt x="445" y="166"/>
                    </a:lnTo>
                    <a:lnTo>
                      <a:pt x="459" y="168"/>
                    </a:lnTo>
                    <a:lnTo>
                      <a:pt x="475" y="170"/>
                    </a:lnTo>
                    <a:lnTo>
                      <a:pt x="490" y="172"/>
                    </a:lnTo>
                    <a:lnTo>
                      <a:pt x="505" y="173"/>
                    </a:lnTo>
                    <a:lnTo>
                      <a:pt x="520" y="175"/>
                    </a:lnTo>
                    <a:lnTo>
                      <a:pt x="535" y="178"/>
                    </a:lnTo>
                    <a:lnTo>
                      <a:pt x="549" y="180"/>
                    </a:lnTo>
                    <a:lnTo>
                      <a:pt x="563" y="182"/>
                    </a:lnTo>
                    <a:lnTo>
                      <a:pt x="575" y="186"/>
                    </a:lnTo>
                    <a:lnTo>
                      <a:pt x="588" y="188"/>
                    </a:lnTo>
                    <a:lnTo>
                      <a:pt x="599" y="190"/>
                    </a:lnTo>
                    <a:lnTo>
                      <a:pt x="610" y="193"/>
                    </a:lnTo>
                    <a:lnTo>
                      <a:pt x="618" y="194"/>
                    </a:lnTo>
                    <a:lnTo>
                      <a:pt x="626" y="196"/>
                    </a:lnTo>
                    <a:lnTo>
                      <a:pt x="633" y="196"/>
                    </a:lnTo>
                    <a:lnTo>
                      <a:pt x="635" y="194"/>
                    </a:lnTo>
                    <a:lnTo>
                      <a:pt x="633" y="188"/>
                    </a:lnTo>
                    <a:lnTo>
                      <a:pt x="627" y="181"/>
                    </a:lnTo>
                    <a:lnTo>
                      <a:pt x="621" y="177"/>
                    </a:lnTo>
                    <a:lnTo>
                      <a:pt x="612" y="167"/>
                    </a:lnTo>
                    <a:lnTo>
                      <a:pt x="601" y="156"/>
                    </a:lnTo>
                    <a:lnTo>
                      <a:pt x="587" y="142"/>
                    </a:lnTo>
                    <a:lnTo>
                      <a:pt x="572" y="127"/>
                    </a:lnTo>
                    <a:lnTo>
                      <a:pt x="558" y="113"/>
                    </a:lnTo>
                    <a:lnTo>
                      <a:pt x="544" y="101"/>
                    </a:lnTo>
                    <a:lnTo>
                      <a:pt x="534" y="89"/>
                    </a:lnTo>
                    <a:lnTo>
                      <a:pt x="527" y="80"/>
                    </a:lnTo>
                    <a:lnTo>
                      <a:pt x="523" y="72"/>
                    </a:lnTo>
                    <a:lnTo>
                      <a:pt x="522" y="64"/>
                    </a:lnTo>
                    <a:lnTo>
                      <a:pt x="523" y="57"/>
                    </a:lnTo>
                    <a:lnTo>
                      <a:pt x="527" y="51"/>
                    </a:lnTo>
                    <a:lnTo>
                      <a:pt x="530" y="45"/>
                    </a:lnTo>
                    <a:lnTo>
                      <a:pt x="535" y="42"/>
                    </a:lnTo>
                    <a:lnTo>
                      <a:pt x="540" y="39"/>
                    </a:lnTo>
                    <a:lnTo>
                      <a:pt x="543" y="38"/>
                    </a:lnTo>
                    <a:lnTo>
                      <a:pt x="549" y="36"/>
                    </a:lnTo>
                    <a:lnTo>
                      <a:pt x="556" y="34"/>
                    </a:lnTo>
                    <a:lnTo>
                      <a:pt x="565" y="31"/>
                    </a:lnTo>
                    <a:lnTo>
                      <a:pt x="579" y="29"/>
                    </a:lnTo>
                    <a:lnTo>
                      <a:pt x="595" y="27"/>
                    </a:lnTo>
                    <a:lnTo>
                      <a:pt x="616" y="23"/>
                    </a:lnTo>
                    <a:lnTo>
                      <a:pt x="642" y="20"/>
                    </a:lnTo>
                    <a:lnTo>
                      <a:pt x="657" y="19"/>
                    </a:lnTo>
                    <a:lnTo>
                      <a:pt x="673" y="18"/>
                    </a:lnTo>
                    <a:lnTo>
                      <a:pt x="689" y="16"/>
                    </a:lnTo>
                    <a:lnTo>
                      <a:pt x="708" y="15"/>
                    </a:lnTo>
                    <a:lnTo>
                      <a:pt x="725" y="14"/>
                    </a:lnTo>
                    <a:lnTo>
                      <a:pt x="744" y="14"/>
                    </a:lnTo>
                    <a:lnTo>
                      <a:pt x="762" y="13"/>
                    </a:lnTo>
                    <a:lnTo>
                      <a:pt x="782" y="13"/>
                    </a:lnTo>
                    <a:lnTo>
                      <a:pt x="800" y="13"/>
                    </a:lnTo>
                    <a:lnTo>
                      <a:pt x="820" y="13"/>
                    </a:lnTo>
                    <a:lnTo>
                      <a:pt x="839" y="13"/>
                    </a:lnTo>
                    <a:lnTo>
                      <a:pt x="858" y="13"/>
                    </a:lnTo>
                    <a:lnTo>
                      <a:pt x="877" y="13"/>
                    </a:lnTo>
                    <a:lnTo>
                      <a:pt x="896" y="13"/>
                    </a:lnTo>
                    <a:lnTo>
                      <a:pt x="914" y="13"/>
                    </a:lnTo>
                    <a:lnTo>
                      <a:pt x="931" y="13"/>
                    </a:lnTo>
                    <a:lnTo>
                      <a:pt x="949" y="13"/>
                    </a:lnTo>
                    <a:lnTo>
                      <a:pt x="967" y="14"/>
                    </a:lnTo>
                    <a:lnTo>
                      <a:pt x="985" y="14"/>
                    </a:lnTo>
                    <a:lnTo>
                      <a:pt x="1004" y="15"/>
                    </a:lnTo>
                    <a:lnTo>
                      <a:pt x="1024" y="16"/>
                    </a:lnTo>
                    <a:lnTo>
                      <a:pt x="1042" y="18"/>
                    </a:lnTo>
                    <a:lnTo>
                      <a:pt x="1062" y="19"/>
                    </a:lnTo>
                    <a:lnTo>
                      <a:pt x="1080" y="20"/>
                    </a:lnTo>
                    <a:lnTo>
                      <a:pt x="1098" y="21"/>
                    </a:lnTo>
                    <a:lnTo>
                      <a:pt x="1118" y="23"/>
                    </a:lnTo>
                    <a:lnTo>
                      <a:pt x="1136" y="24"/>
                    </a:lnTo>
                    <a:lnTo>
                      <a:pt x="1154" y="27"/>
                    </a:lnTo>
                    <a:lnTo>
                      <a:pt x="1172" y="28"/>
                    </a:lnTo>
                    <a:lnTo>
                      <a:pt x="1189" y="30"/>
                    </a:lnTo>
                    <a:lnTo>
                      <a:pt x="1206" y="31"/>
                    </a:lnTo>
                    <a:lnTo>
                      <a:pt x="1222" y="34"/>
                    </a:lnTo>
                    <a:lnTo>
                      <a:pt x="1249" y="37"/>
                    </a:lnTo>
                    <a:lnTo>
                      <a:pt x="1271" y="39"/>
                    </a:lnTo>
                    <a:lnTo>
                      <a:pt x="1287" y="41"/>
                    </a:lnTo>
                    <a:lnTo>
                      <a:pt x="1299" y="42"/>
                    </a:lnTo>
                    <a:lnTo>
                      <a:pt x="1308" y="42"/>
                    </a:lnTo>
                    <a:lnTo>
                      <a:pt x="1314" y="42"/>
                    </a:lnTo>
                    <a:lnTo>
                      <a:pt x="1318" y="41"/>
                    </a:lnTo>
                    <a:lnTo>
                      <a:pt x="1323" y="39"/>
                    </a:lnTo>
                    <a:lnTo>
                      <a:pt x="1328" y="37"/>
                    </a:lnTo>
                    <a:lnTo>
                      <a:pt x="1333" y="35"/>
                    </a:lnTo>
                    <a:lnTo>
                      <a:pt x="1338" y="31"/>
                    </a:lnTo>
                    <a:lnTo>
                      <a:pt x="1344" y="28"/>
                    </a:lnTo>
                    <a:lnTo>
                      <a:pt x="1351" y="24"/>
                    </a:lnTo>
                    <a:lnTo>
                      <a:pt x="1356" y="20"/>
                    </a:lnTo>
                    <a:lnTo>
                      <a:pt x="1363" y="15"/>
                    </a:lnTo>
                    <a:lnTo>
                      <a:pt x="1371" y="11"/>
                    </a:lnTo>
                    <a:lnTo>
                      <a:pt x="1380" y="6"/>
                    </a:lnTo>
                    <a:lnTo>
                      <a:pt x="1386" y="4"/>
                    </a:lnTo>
                    <a:lnTo>
                      <a:pt x="1393" y="1"/>
                    </a:lnTo>
                    <a:lnTo>
                      <a:pt x="1399" y="0"/>
                    </a:lnTo>
                    <a:lnTo>
                      <a:pt x="1405" y="0"/>
                    </a:lnTo>
                    <a:lnTo>
                      <a:pt x="1411" y="0"/>
                    </a:lnTo>
                    <a:lnTo>
                      <a:pt x="1415" y="0"/>
                    </a:lnTo>
                    <a:lnTo>
                      <a:pt x="1420" y="0"/>
                    </a:lnTo>
                    <a:lnTo>
                      <a:pt x="1426" y="0"/>
                    </a:lnTo>
                    <a:lnTo>
                      <a:pt x="1434" y="1"/>
                    </a:lnTo>
                    <a:lnTo>
                      <a:pt x="1444" y="3"/>
                    </a:lnTo>
                    <a:lnTo>
                      <a:pt x="1458" y="5"/>
                    </a:lnTo>
                    <a:lnTo>
                      <a:pt x="1473" y="7"/>
                    </a:lnTo>
                    <a:lnTo>
                      <a:pt x="1489" y="9"/>
                    </a:lnTo>
                    <a:lnTo>
                      <a:pt x="1509" y="13"/>
                    </a:lnTo>
                    <a:lnTo>
                      <a:pt x="1529" y="16"/>
                    </a:lnTo>
                    <a:lnTo>
                      <a:pt x="1536" y="18"/>
                    </a:lnTo>
                    <a:lnTo>
                      <a:pt x="1544" y="19"/>
                    </a:lnTo>
                    <a:lnTo>
                      <a:pt x="1554" y="21"/>
                    </a:lnTo>
                    <a:lnTo>
                      <a:pt x="1565" y="23"/>
                    </a:lnTo>
                    <a:lnTo>
                      <a:pt x="1578" y="26"/>
                    </a:lnTo>
                    <a:lnTo>
                      <a:pt x="1592" y="28"/>
                    </a:lnTo>
                    <a:lnTo>
                      <a:pt x="1605" y="30"/>
                    </a:lnTo>
                    <a:lnTo>
                      <a:pt x="1620" y="34"/>
                    </a:lnTo>
                    <a:lnTo>
                      <a:pt x="1636" y="37"/>
                    </a:lnTo>
                    <a:lnTo>
                      <a:pt x="1654" y="41"/>
                    </a:lnTo>
                    <a:lnTo>
                      <a:pt x="1671" y="44"/>
                    </a:lnTo>
                    <a:lnTo>
                      <a:pt x="1688" y="48"/>
                    </a:lnTo>
                    <a:lnTo>
                      <a:pt x="1706" y="51"/>
                    </a:lnTo>
                    <a:lnTo>
                      <a:pt x="1724" y="54"/>
                    </a:lnTo>
                    <a:lnTo>
                      <a:pt x="1742" y="58"/>
                    </a:lnTo>
                    <a:lnTo>
                      <a:pt x="1760" y="61"/>
                    </a:lnTo>
                    <a:lnTo>
                      <a:pt x="1666" y="224"/>
                    </a:lnTo>
                    <a:close/>
                  </a:path>
                </a:pathLst>
              </a:custGeom>
              <a:solidFill>
                <a:srgbClr val="FF17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5077" name="Freeform 21"/>
              <p:cNvSpPr>
                <a:spLocks/>
              </p:cNvSpPr>
              <p:nvPr/>
            </p:nvSpPr>
            <p:spPr bwMode="auto">
              <a:xfrm>
                <a:off x="4878" y="312"/>
                <a:ext cx="133" cy="30"/>
              </a:xfrm>
              <a:custGeom>
                <a:avLst/>
                <a:gdLst>
                  <a:gd name="T0" fmla="*/ 1215 w 1349"/>
                  <a:gd name="T1" fmla="*/ 202 h 310"/>
                  <a:gd name="T2" fmla="*/ 1156 w 1349"/>
                  <a:gd name="T3" fmla="*/ 191 h 310"/>
                  <a:gd name="T4" fmla="*/ 1101 w 1349"/>
                  <a:gd name="T5" fmla="*/ 181 h 310"/>
                  <a:gd name="T6" fmla="*/ 1065 w 1349"/>
                  <a:gd name="T7" fmla="*/ 175 h 310"/>
                  <a:gd name="T8" fmla="*/ 1026 w 1349"/>
                  <a:gd name="T9" fmla="*/ 170 h 310"/>
                  <a:gd name="T10" fmla="*/ 984 w 1349"/>
                  <a:gd name="T11" fmla="*/ 172 h 310"/>
                  <a:gd name="T12" fmla="*/ 965 w 1349"/>
                  <a:gd name="T13" fmla="*/ 179 h 310"/>
                  <a:gd name="T14" fmla="*/ 948 w 1349"/>
                  <a:gd name="T15" fmla="*/ 195 h 310"/>
                  <a:gd name="T16" fmla="*/ 893 w 1349"/>
                  <a:gd name="T17" fmla="*/ 210 h 310"/>
                  <a:gd name="T18" fmla="*/ 842 w 1349"/>
                  <a:gd name="T19" fmla="*/ 206 h 310"/>
                  <a:gd name="T20" fmla="*/ 789 w 1349"/>
                  <a:gd name="T21" fmla="*/ 201 h 310"/>
                  <a:gd name="T22" fmla="*/ 685 w 1349"/>
                  <a:gd name="T23" fmla="*/ 191 h 310"/>
                  <a:gd name="T24" fmla="*/ 637 w 1349"/>
                  <a:gd name="T25" fmla="*/ 190 h 310"/>
                  <a:gd name="T26" fmla="*/ 627 w 1349"/>
                  <a:gd name="T27" fmla="*/ 205 h 310"/>
                  <a:gd name="T28" fmla="*/ 647 w 1349"/>
                  <a:gd name="T29" fmla="*/ 228 h 310"/>
                  <a:gd name="T30" fmla="*/ 671 w 1349"/>
                  <a:gd name="T31" fmla="*/ 256 h 310"/>
                  <a:gd name="T32" fmla="*/ 690 w 1349"/>
                  <a:gd name="T33" fmla="*/ 280 h 310"/>
                  <a:gd name="T34" fmla="*/ 687 w 1349"/>
                  <a:gd name="T35" fmla="*/ 294 h 310"/>
                  <a:gd name="T36" fmla="*/ 666 w 1349"/>
                  <a:gd name="T37" fmla="*/ 309 h 310"/>
                  <a:gd name="T38" fmla="*/ 639 w 1349"/>
                  <a:gd name="T39" fmla="*/ 309 h 310"/>
                  <a:gd name="T40" fmla="*/ 614 w 1349"/>
                  <a:gd name="T41" fmla="*/ 303 h 310"/>
                  <a:gd name="T42" fmla="*/ 547 w 1349"/>
                  <a:gd name="T43" fmla="*/ 292 h 310"/>
                  <a:gd name="T44" fmla="*/ 474 w 1349"/>
                  <a:gd name="T45" fmla="*/ 280 h 310"/>
                  <a:gd name="T46" fmla="*/ 413 w 1349"/>
                  <a:gd name="T47" fmla="*/ 274 h 310"/>
                  <a:gd name="T48" fmla="*/ 354 w 1349"/>
                  <a:gd name="T49" fmla="*/ 270 h 310"/>
                  <a:gd name="T50" fmla="*/ 301 w 1349"/>
                  <a:gd name="T51" fmla="*/ 269 h 310"/>
                  <a:gd name="T52" fmla="*/ 226 w 1349"/>
                  <a:gd name="T53" fmla="*/ 271 h 310"/>
                  <a:gd name="T54" fmla="*/ 174 w 1349"/>
                  <a:gd name="T55" fmla="*/ 277 h 310"/>
                  <a:gd name="T56" fmla="*/ 3 w 1349"/>
                  <a:gd name="T57" fmla="*/ 142 h 310"/>
                  <a:gd name="T58" fmla="*/ 23 w 1349"/>
                  <a:gd name="T59" fmla="*/ 138 h 310"/>
                  <a:gd name="T60" fmla="*/ 64 w 1349"/>
                  <a:gd name="T61" fmla="*/ 135 h 310"/>
                  <a:gd name="T62" fmla="*/ 109 w 1349"/>
                  <a:gd name="T63" fmla="*/ 133 h 310"/>
                  <a:gd name="T64" fmla="*/ 164 w 1349"/>
                  <a:gd name="T65" fmla="*/ 130 h 310"/>
                  <a:gd name="T66" fmla="*/ 220 w 1349"/>
                  <a:gd name="T67" fmla="*/ 130 h 310"/>
                  <a:gd name="T68" fmla="*/ 276 w 1349"/>
                  <a:gd name="T69" fmla="*/ 132 h 310"/>
                  <a:gd name="T70" fmla="*/ 344 w 1349"/>
                  <a:gd name="T71" fmla="*/ 136 h 310"/>
                  <a:gd name="T72" fmla="*/ 415 w 1349"/>
                  <a:gd name="T73" fmla="*/ 143 h 310"/>
                  <a:gd name="T74" fmla="*/ 476 w 1349"/>
                  <a:gd name="T75" fmla="*/ 151 h 310"/>
                  <a:gd name="T76" fmla="*/ 519 w 1349"/>
                  <a:gd name="T77" fmla="*/ 160 h 310"/>
                  <a:gd name="T78" fmla="*/ 545 w 1349"/>
                  <a:gd name="T79" fmla="*/ 168 h 310"/>
                  <a:gd name="T80" fmla="*/ 566 w 1349"/>
                  <a:gd name="T81" fmla="*/ 168 h 310"/>
                  <a:gd name="T82" fmla="*/ 549 w 1349"/>
                  <a:gd name="T83" fmla="*/ 145 h 310"/>
                  <a:gd name="T84" fmla="*/ 501 w 1349"/>
                  <a:gd name="T85" fmla="*/ 91 h 310"/>
                  <a:gd name="T86" fmla="*/ 478 w 1349"/>
                  <a:gd name="T87" fmla="*/ 58 h 310"/>
                  <a:gd name="T88" fmla="*/ 486 w 1349"/>
                  <a:gd name="T89" fmla="*/ 31 h 310"/>
                  <a:gd name="T90" fmla="*/ 513 w 1349"/>
                  <a:gd name="T91" fmla="*/ 20 h 310"/>
                  <a:gd name="T92" fmla="*/ 554 w 1349"/>
                  <a:gd name="T93" fmla="*/ 19 h 310"/>
                  <a:gd name="T94" fmla="*/ 611 w 1349"/>
                  <a:gd name="T95" fmla="*/ 17 h 310"/>
                  <a:gd name="T96" fmla="*/ 671 w 1349"/>
                  <a:gd name="T97" fmla="*/ 19 h 310"/>
                  <a:gd name="T98" fmla="*/ 730 w 1349"/>
                  <a:gd name="T99" fmla="*/ 21 h 310"/>
                  <a:gd name="T100" fmla="*/ 798 w 1349"/>
                  <a:gd name="T101" fmla="*/ 26 h 310"/>
                  <a:gd name="T102" fmla="*/ 868 w 1349"/>
                  <a:gd name="T103" fmla="*/ 32 h 310"/>
                  <a:gd name="T104" fmla="*/ 929 w 1349"/>
                  <a:gd name="T105" fmla="*/ 39 h 310"/>
                  <a:gd name="T106" fmla="*/ 982 w 1349"/>
                  <a:gd name="T107" fmla="*/ 44 h 310"/>
                  <a:gd name="T108" fmla="*/ 1015 w 1349"/>
                  <a:gd name="T109" fmla="*/ 35 h 310"/>
                  <a:gd name="T110" fmla="*/ 1044 w 1349"/>
                  <a:gd name="T111" fmla="*/ 19 h 310"/>
                  <a:gd name="T112" fmla="*/ 1059 w 1349"/>
                  <a:gd name="T113" fmla="*/ 6 h 310"/>
                  <a:gd name="T114" fmla="*/ 1089 w 1349"/>
                  <a:gd name="T115" fmla="*/ 0 h 310"/>
                  <a:gd name="T116" fmla="*/ 1132 w 1349"/>
                  <a:gd name="T117" fmla="*/ 5 h 310"/>
                  <a:gd name="T118" fmla="*/ 1170 w 1349"/>
                  <a:gd name="T119" fmla="*/ 12 h 310"/>
                  <a:gd name="T120" fmla="*/ 1209 w 1349"/>
                  <a:gd name="T121" fmla="*/ 19 h 310"/>
                  <a:gd name="T122" fmla="*/ 1262 w 1349"/>
                  <a:gd name="T123" fmla="*/ 28 h 310"/>
                  <a:gd name="T124" fmla="*/ 1319 w 1349"/>
                  <a:gd name="T125" fmla="*/ 3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9" h="310">
                    <a:moveTo>
                      <a:pt x="1254" y="209"/>
                    </a:moveTo>
                    <a:lnTo>
                      <a:pt x="1242" y="206"/>
                    </a:lnTo>
                    <a:lnTo>
                      <a:pt x="1228" y="204"/>
                    </a:lnTo>
                    <a:lnTo>
                      <a:pt x="1215" y="202"/>
                    </a:lnTo>
                    <a:lnTo>
                      <a:pt x="1201" y="199"/>
                    </a:lnTo>
                    <a:lnTo>
                      <a:pt x="1186" y="196"/>
                    </a:lnTo>
                    <a:lnTo>
                      <a:pt x="1171" y="194"/>
                    </a:lnTo>
                    <a:lnTo>
                      <a:pt x="1156" y="191"/>
                    </a:lnTo>
                    <a:lnTo>
                      <a:pt x="1141" y="188"/>
                    </a:lnTo>
                    <a:lnTo>
                      <a:pt x="1127" y="186"/>
                    </a:lnTo>
                    <a:lnTo>
                      <a:pt x="1113" y="183"/>
                    </a:lnTo>
                    <a:lnTo>
                      <a:pt x="1101" y="181"/>
                    </a:lnTo>
                    <a:lnTo>
                      <a:pt x="1090" y="180"/>
                    </a:lnTo>
                    <a:lnTo>
                      <a:pt x="1080" y="178"/>
                    </a:lnTo>
                    <a:lnTo>
                      <a:pt x="1072" y="176"/>
                    </a:lnTo>
                    <a:lnTo>
                      <a:pt x="1065" y="175"/>
                    </a:lnTo>
                    <a:lnTo>
                      <a:pt x="1060" y="174"/>
                    </a:lnTo>
                    <a:lnTo>
                      <a:pt x="1049" y="172"/>
                    </a:lnTo>
                    <a:lnTo>
                      <a:pt x="1037" y="171"/>
                    </a:lnTo>
                    <a:lnTo>
                      <a:pt x="1026" y="170"/>
                    </a:lnTo>
                    <a:lnTo>
                      <a:pt x="1014" y="170"/>
                    </a:lnTo>
                    <a:lnTo>
                      <a:pt x="1003" y="170"/>
                    </a:lnTo>
                    <a:lnTo>
                      <a:pt x="993" y="171"/>
                    </a:lnTo>
                    <a:lnTo>
                      <a:pt x="984" y="172"/>
                    </a:lnTo>
                    <a:lnTo>
                      <a:pt x="976" y="173"/>
                    </a:lnTo>
                    <a:lnTo>
                      <a:pt x="970" y="175"/>
                    </a:lnTo>
                    <a:lnTo>
                      <a:pt x="966" y="176"/>
                    </a:lnTo>
                    <a:lnTo>
                      <a:pt x="965" y="179"/>
                    </a:lnTo>
                    <a:lnTo>
                      <a:pt x="962" y="182"/>
                    </a:lnTo>
                    <a:lnTo>
                      <a:pt x="960" y="186"/>
                    </a:lnTo>
                    <a:lnTo>
                      <a:pt x="955" y="189"/>
                    </a:lnTo>
                    <a:lnTo>
                      <a:pt x="948" y="195"/>
                    </a:lnTo>
                    <a:lnTo>
                      <a:pt x="937" y="201"/>
                    </a:lnTo>
                    <a:lnTo>
                      <a:pt x="923" y="206"/>
                    </a:lnTo>
                    <a:lnTo>
                      <a:pt x="908" y="209"/>
                    </a:lnTo>
                    <a:lnTo>
                      <a:pt x="893" y="210"/>
                    </a:lnTo>
                    <a:lnTo>
                      <a:pt x="878" y="210"/>
                    </a:lnTo>
                    <a:lnTo>
                      <a:pt x="864" y="209"/>
                    </a:lnTo>
                    <a:lnTo>
                      <a:pt x="852" y="208"/>
                    </a:lnTo>
                    <a:lnTo>
                      <a:pt x="842" y="206"/>
                    </a:lnTo>
                    <a:lnTo>
                      <a:pt x="837" y="205"/>
                    </a:lnTo>
                    <a:lnTo>
                      <a:pt x="829" y="204"/>
                    </a:lnTo>
                    <a:lnTo>
                      <a:pt x="813" y="203"/>
                    </a:lnTo>
                    <a:lnTo>
                      <a:pt x="789" y="201"/>
                    </a:lnTo>
                    <a:lnTo>
                      <a:pt x="764" y="198"/>
                    </a:lnTo>
                    <a:lnTo>
                      <a:pt x="736" y="196"/>
                    </a:lnTo>
                    <a:lnTo>
                      <a:pt x="709" y="194"/>
                    </a:lnTo>
                    <a:lnTo>
                      <a:pt x="685" y="191"/>
                    </a:lnTo>
                    <a:lnTo>
                      <a:pt x="665" y="190"/>
                    </a:lnTo>
                    <a:lnTo>
                      <a:pt x="649" y="189"/>
                    </a:lnTo>
                    <a:lnTo>
                      <a:pt x="641" y="189"/>
                    </a:lnTo>
                    <a:lnTo>
                      <a:pt x="637" y="190"/>
                    </a:lnTo>
                    <a:lnTo>
                      <a:pt x="634" y="191"/>
                    </a:lnTo>
                    <a:lnTo>
                      <a:pt x="628" y="195"/>
                    </a:lnTo>
                    <a:lnTo>
                      <a:pt x="626" y="199"/>
                    </a:lnTo>
                    <a:lnTo>
                      <a:pt x="627" y="205"/>
                    </a:lnTo>
                    <a:lnTo>
                      <a:pt x="632" y="212"/>
                    </a:lnTo>
                    <a:lnTo>
                      <a:pt x="635" y="216"/>
                    </a:lnTo>
                    <a:lnTo>
                      <a:pt x="641" y="221"/>
                    </a:lnTo>
                    <a:lnTo>
                      <a:pt x="647" y="228"/>
                    </a:lnTo>
                    <a:lnTo>
                      <a:pt x="652" y="235"/>
                    </a:lnTo>
                    <a:lnTo>
                      <a:pt x="659" y="242"/>
                    </a:lnTo>
                    <a:lnTo>
                      <a:pt x="665" y="250"/>
                    </a:lnTo>
                    <a:lnTo>
                      <a:pt x="671" y="256"/>
                    </a:lnTo>
                    <a:lnTo>
                      <a:pt x="677" y="262"/>
                    </a:lnTo>
                    <a:lnTo>
                      <a:pt x="683" y="270"/>
                    </a:lnTo>
                    <a:lnTo>
                      <a:pt x="688" y="276"/>
                    </a:lnTo>
                    <a:lnTo>
                      <a:pt x="690" y="280"/>
                    </a:lnTo>
                    <a:lnTo>
                      <a:pt x="692" y="285"/>
                    </a:lnTo>
                    <a:lnTo>
                      <a:pt x="690" y="288"/>
                    </a:lnTo>
                    <a:lnTo>
                      <a:pt x="689" y="292"/>
                    </a:lnTo>
                    <a:lnTo>
                      <a:pt x="687" y="294"/>
                    </a:lnTo>
                    <a:lnTo>
                      <a:pt x="685" y="297"/>
                    </a:lnTo>
                    <a:lnTo>
                      <a:pt x="679" y="303"/>
                    </a:lnTo>
                    <a:lnTo>
                      <a:pt x="673" y="307"/>
                    </a:lnTo>
                    <a:lnTo>
                      <a:pt x="666" y="309"/>
                    </a:lnTo>
                    <a:lnTo>
                      <a:pt x="659" y="310"/>
                    </a:lnTo>
                    <a:lnTo>
                      <a:pt x="651" y="310"/>
                    </a:lnTo>
                    <a:lnTo>
                      <a:pt x="645" y="310"/>
                    </a:lnTo>
                    <a:lnTo>
                      <a:pt x="639" y="309"/>
                    </a:lnTo>
                    <a:lnTo>
                      <a:pt x="634" y="308"/>
                    </a:lnTo>
                    <a:lnTo>
                      <a:pt x="629" y="307"/>
                    </a:lnTo>
                    <a:lnTo>
                      <a:pt x="624" y="305"/>
                    </a:lnTo>
                    <a:lnTo>
                      <a:pt x="614" y="303"/>
                    </a:lnTo>
                    <a:lnTo>
                      <a:pt x="603" y="301"/>
                    </a:lnTo>
                    <a:lnTo>
                      <a:pt x="589" y="299"/>
                    </a:lnTo>
                    <a:lnTo>
                      <a:pt x="571" y="295"/>
                    </a:lnTo>
                    <a:lnTo>
                      <a:pt x="547" y="292"/>
                    </a:lnTo>
                    <a:lnTo>
                      <a:pt x="520" y="287"/>
                    </a:lnTo>
                    <a:lnTo>
                      <a:pt x="505" y="285"/>
                    </a:lnTo>
                    <a:lnTo>
                      <a:pt x="490" y="282"/>
                    </a:lnTo>
                    <a:lnTo>
                      <a:pt x="474" y="280"/>
                    </a:lnTo>
                    <a:lnTo>
                      <a:pt x="459" y="279"/>
                    </a:lnTo>
                    <a:lnTo>
                      <a:pt x="444" y="277"/>
                    </a:lnTo>
                    <a:lnTo>
                      <a:pt x="428" y="276"/>
                    </a:lnTo>
                    <a:lnTo>
                      <a:pt x="413" y="274"/>
                    </a:lnTo>
                    <a:lnTo>
                      <a:pt x="398" y="273"/>
                    </a:lnTo>
                    <a:lnTo>
                      <a:pt x="383" y="272"/>
                    </a:lnTo>
                    <a:lnTo>
                      <a:pt x="368" y="271"/>
                    </a:lnTo>
                    <a:lnTo>
                      <a:pt x="354" y="270"/>
                    </a:lnTo>
                    <a:lnTo>
                      <a:pt x="339" y="270"/>
                    </a:lnTo>
                    <a:lnTo>
                      <a:pt x="326" y="270"/>
                    </a:lnTo>
                    <a:lnTo>
                      <a:pt x="314" y="269"/>
                    </a:lnTo>
                    <a:lnTo>
                      <a:pt x="301" y="269"/>
                    </a:lnTo>
                    <a:lnTo>
                      <a:pt x="289" y="269"/>
                    </a:lnTo>
                    <a:lnTo>
                      <a:pt x="268" y="269"/>
                    </a:lnTo>
                    <a:lnTo>
                      <a:pt x="246" y="270"/>
                    </a:lnTo>
                    <a:lnTo>
                      <a:pt x="226" y="271"/>
                    </a:lnTo>
                    <a:lnTo>
                      <a:pt x="209" y="272"/>
                    </a:lnTo>
                    <a:lnTo>
                      <a:pt x="194" y="274"/>
                    </a:lnTo>
                    <a:lnTo>
                      <a:pt x="182" y="276"/>
                    </a:lnTo>
                    <a:lnTo>
                      <a:pt x="174" y="277"/>
                    </a:lnTo>
                    <a:lnTo>
                      <a:pt x="172" y="277"/>
                    </a:lnTo>
                    <a:lnTo>
                      <a:pt x="0" y="143"/>
                    </a:lnTo>
                    <a:lnTo>
                      <a:pt x="0" y="143"/>
                    </a:lnTo>
                    <a:lnTo>
                      <a:pt x="3" y="142"/>
                    </a:lnTo>
                    <a:lnTo>
                      <a:pt x="5" y="142"/>
                    </a:lnTo>
                    <a:lnTo>
                      <a:pt x="9" y="141"/>
                    </a:lnTo>
                    <a:lnTo>
                      <a:pt x="15" y="140"/>
                    </a:lnTo>
                    <a:lnTo>
                      <a:pt x="23" y="138"/>
                    </a:lnTo>
                    <a:lnTo>
                      <a:pt x="34" y="137"/>
                    </a:lnTo>
                    <a:lnTo>
                      <a:pt x="46" y="136"/>
                    </a:lnTo>
                    <a:lnTo>
                      <a:pt x="54" y="135"/>
                    </a:lnTo>
                    <a:lnTo>
                      <a:pt x="64" y="135"/>
                    </a:lnTo>
                    <a:lnTo>
                      <a:pt x="73" y="134"/>
                    </a:lnTo>
                    <a:lnTo>
                      <a:pt x="84" y="134"/>
                    </a:lnTo>
                    <a:lnTo>
                      <a:pt x="96" y="133"/>
                    </a:lnTo>
                    <a:lnTo>
                      <a:pt x="109" y="133"/>
                    </a:lnTo>
                    <a:lnTo>
                      <a:pt x="121" y="132"/>
                    </a:lnTo>
                    <a:lnTo>
                      <a:pt x="135" y="132"/>
                    </a:lnTo>
                    <a:lnTo>
                      <a:pt x="149" y="130"/>
                    </a:lnTo>
                    <a:lnTo>
                      <a:pt x="164" y="130"/>
                    </a:lnTo>
                    <a:lnTo>
                      <a:pt x="178" y="130"/>
                    </a:lnTo>
                    <a:lnTo>
                      <a:pt x="193" y="130"/>
                    </a:lnTo>
                    <a:lnTo>
                      <a:pt x="206" y="129"/>
                    </a:lnTo>
                    <a:lnTo>
                      <a:pt x="220" y="130"/>
                    </a:lnTo>
                    <a:lnTo>
                      <a:pt x="234" y="130"/>
                    </a:lnTo>
                    <a:lnTo>
                      <a:pt x="247" y="130"/>
                    </a:lnTo>
                    <a:lnTo>
                      <a:pt x="261" y="130"/>
                    </a:lnTo>
                    <a:lnTo>
                      <a:pt x="276" y="132"/>
                    </a:lnTo>
                    <a:lnTo>
                      <a:pt x="291" y="133"/>
                    </a:lnTo>
                    <a:lnTo>
                      <a:pt x="308" y="134"/>
                    </a:lnTo>
                    <a:lnTo>
                      <a:pt x="325" y="135"/>
                    </a:lnTo>
                    <a:lnTo>
                      <a:pt x="344" y="136"/>
                    </a:lnTo>
                    <a:lnTo>
                      <a:pt x="362" y="138"/>
                    </a:lnTo>
                    <a:lnTo>
                      <a:pt x="379" y="140"/>
                    </a:lnTo>
                    <a:lnTo>
                      <a:pt x="398" y="142"/>
                    </a:lnTo>
                    <a:lnTo>
                      <a:pt x="415" y="143"/>
                    </a:lnTo>
                    <a:lnTo>
                      <a:pt x="432" y="145"/>
                    </a:lnTo>
                    <a:lnTo>
                      <a:pt x="448" y="148"/>
                    </a:lnTo>
                    <a:lnTo>
                      <a:pt x="462" y="149"/>
                    </a:lnTo>
                    <a:lnTo>
                      <a:pt x="476" y="151"/>
                    </a:lnTo>
                    <a:lnTo>
                      <a:pt x="488" y="153"/>
                    </a:lnTo>
                    <a:lnTo>
                      <a:pt x="498" y="156"/>
                    </a:lnTo>
                    <a:lnTo>
                      <a:pt x="508" y="158"/>
                    </a:lnTo>
                    <a:lnTo>
                      <a:pt x="519" y="160"/>
                    </a:lnTo>
                    <a:lnTo>
                      <a:pt x="527" y="163"/>
                    </a:lnTo>
                    <a:lnTo>
                      <a:pt x="534" y="165"/>
                    </a:lnTo>
                    <a:lnTo>
                      <a:pt x="539" y="166"/>
                    </a:lnTo>
                    <a:lnTo>
                      <a:pt x="545" y="168"/>
                    </a:lnTo>
                    <a:lnTo>
                      <a:pt x="549" y="170"/>
                    </a:lnTo>
                    <a:lnTo>
                      <a:pt x="553" y="171"/>
                    </a:lnTo>
                    <a:lnTo>
                      <a:pt x="562" y="172"/>
                    </a:lnTo>
                    <a:lnTo>
                      <a:pt x="566" y="168"/>
                    </a:lnTo>
                    <a:lnTo>
                      <a:pt x="565" y="164"/>
                    </a:lnTo>
                    <a:lnTo>
                      <a:pt x="560" y="158"/>
                    </a:lnTo>
                    <a:lnTo>
                      <a:pt x="557" y="155"/>
                    </a:lnTo>
                    <a:lnTo>
                      <a:pt x="549" y="145"/>
                    </a:lnTo>
                    <a:lnTo>
                      <a:pt x="538" y="134"/>
                    </a:lnTo>
                    <a:lnTo>
                      <a:pt x="527" y="120"/>
                    </a:lnTo>
                    <a:lnTo>
                      <a:pt x="513" y="105"/>
                    </a:lnTo>
                    <a:lnTo>
                      <a:pt x="501" y="91"/>
                    </a:lnTo>
                    <a:lnTo>
                      <a:pt x="492" y="80"/>
                    </a:lnTo>
                    <a:lnTo>
                      <a:pt x="485" y="72"/>
                    </a:lnTo>
                    <a:lnTo>
                      <a:pt x="482" y="65"/>
                    </a:lnTo>
                    <a:lnTo>
                      <a:pt x="478" y="58"/>
                    </a:lnTo>
                    <a:lnTo>
                      <a:pt x="478" y="51"/>
                    </a:lnTo>
                    <a:lnTo>
                      <a:pt x="478" y="43"/>
                    </a:lnTo>
                    <a:lnTo>
                      <a:pt x="482" y="37"/>
                    </a:lnTo>
                    <a:lnTo>
                      <a:pt x="486" y="31"/>
                    </a:lnTo>
                    <a:lnTo>
                      <a:pt x="492" y="26"/>
                    </a:lnTo>
                    <a:lnTo>
                      <a:pt x="501" y="22"/>
                    </a:lnTo>
                    <a:lnTo>
                      <a:pt x="506" y="21"/>
                    </a:lnTo>
                    <a:lnTo>
                      <a:pt x="513" y="20"/>
                    </a:lnTo>
                    <a:lnTo>
                      <a:pt x="522" y="20"/>
                    </a:lnTo>
                    <a:lnTo>
                      <a:pt x="531" y="19"/>
                    </a:lnTo>
                    <a:lnTo>
                      <a:pt x="543" y="19"/>
                    </a:lnTo>
                    <a:lnTo>
                      <a:pt x="554" y="19"/>
                    </a:lnTo>
                    <a:lnTo>
                      <a:pt x="568" y="17"/>
                    </a:lnTo>
                    <a:lnTo>
                      <a:pt x="582" y="17"/>
                    </a:lnTo>
                    <a:lnTo>
                      <a:pt x="596" y="17"/>
                    </a:lnTo>
                    <a:lnTo>
                      <a:pt x="611" y="17"/>
                    </a:lnTo>
                    <a:lnTo>
                      <a:pt x="626" y="19"/>
                    </a:lnTo>
                    <a:lnTo>
                      <a:pt x="641" y="19"/>
                    </a:lnTo>
                    <a:lnTo>
                      <a:pt x="656" y="19"/>
                    </a:lnTo>
                    <a:lnTo>
                      <a:pt x="671" y="19"/>
                    </a:lnTo>
                    <a:lnTo>
                      <a:pt x="686" y="20"/>
                    </a:lnTo>
                    <a:lnTo>
                      <a:pt x="700" y="20"/>
                    </a:lnTo>
                    <a:lnTo>
                      <a:pt x="713" y="20"/>
                    </a:lnTo>
                    <a:lnTo>
                      <a:pt x="730" y="21"/>
                    </a:lnTo>
                    <a:lnTo>
                      <a:pt x="746" y="22"/>
                    </a:lnTo>
                    <a:lnTo>
                      <a:pt x="762" y="23"/>
                    </a:lnTo>
                    <a:lnTo>
                      <a:pt x="780" y="24"/>
                    </a:lnTo>
                    <a:lnTo>
                      <a:pt x="798" y="26"/>
                    </a:lnTo>
                    <a:lnTo>
                      <a:pt x="816" y="28"/>
                    </a:lnTo>
                    <a:lnTo>
                      <a:pt x="833" y="29"/>
                    </a:lnTo>
                    <a:lnTo>
                      <a:pt x="851" y="30"/>
                    </a:lnTo>
                    <a:lnTo>
                      <a:pt x="868" y="32"/>
                    </a:lnTo>
                    <a:lnTo>
                      <a:pt x="885" y="34"/>
                    </a:lnTo>
                    <a:lnTo>
                      <a:pt x="900" y="36"/>
                    </a:lnTo>
                    <a:lnTo>
                      <a:pt x="915" y="37"/>
                    </a:lnTo>
                    <a:lnTo>
                      <a:pt x="929" y="39"/>
                    </a:lnTo>
                    <a:lnTo>
                      <a:pt x="940" y="40"/>
                    </a:lnTo>
                    <a:lnTo>
                      <a:pt x="951" y="42"/>
                    </a:lnTo>
                    <a:lnTo>
                      <a:pt x="968" y="43"/>
                    </a:lnTo>
                    <a:lnTo>
                      <a:pt x="982" y="44"/>
                    </a:lnTo>
                    <a:lnTo>
                      <a:pt x="992" y="43"/>
                    </a:lnTo>
                    <a:lnTo>
                      <a:pt x="1001" y="40"/>
                    </a:lnTo>
                    <a:lnTo>
                      <a:pt x="1008" y="38"/>
                    </a:lnTo>
                    <a:lnTo>
                      <a:pt x="1015" y="35"/>
                    </a:lnTo>
                    <a:lnTo>
                      <a:pt x="1023" y="31"/>
                    </a:lnTo>
                    <a:lnTo>
                      <a:pt x="1031" y="27"/>
                    </a:lnTo>
                    <a:lnTo>
                      <a:pt x="1039" y="22"/>
                    </a:lnTo>
                    <a:lnTo>
                      <a:pt x="1044" y="19"/>
                    </a:lnTo>
                    <a:lnTo>
                      <a:pt x="1049" y="15"/>
                    </a:lnTo>
                    <a:lnTo>
                      <a:pt x="1052" y="12"/>
                    </a:lnTo>
                    <a:lnTo>
                      <a:pt x="1056" y="9"/>
                    </a:lnTo>
                    <a:lnTo>
                      <a:pt x="1059" y="6"/>
                    </a:lnTo>
                    <a:lnTo>
                      <a:pt x="1066" y="4"/>
                    </a:lnTo>
                    <a:lnTo>
                      <a:pt x="1075" y="1"/>
                    </a:lnTo>
                    <a:lnTo>
                      <a:pt x="1081" y="0"/>
                    </a:lnTo>
                    <a:lnTo>
                      <a:pt x="1089" y="0"/>
                    </a:lnTo>
                    <a:lnTo>
                      <a:pt x="1098" y="1"/>
                    </a:lnTo>
                    <a:lnTo>
                      <a:pt x="1107" y="1"/>
                    </a:lnTo>
                    <a:lnTo>
                      <a:pt x="1119" y="4"/>
                    </a:lnTo>
                    <a:lnTo>
                      <a:pt x="1132" y="5"/>
                    </a:lnTo>
                    <a:lnTo>
                      <a:pt x="1144" y="7"/>
                    </a:lnTo>
                    <a:lnTo>
                      <a:pt x="1157" y="9"/>
                    </a:lnTo>
                    <a:lnTo>
                      <a:pt x="1163" y="11"/>
                    </a:lnTo>
                    <a:lnTo>
                      <a:pt x="1170" y="12"/>
                    </a:lnTo>
                    <a:lnTo>
                      <a:pt x="1178" y="13"/>
                    </a:lnTo>
                    <a:lnTo>
                      <a:pt x="1187" y="15"/>
                    </a:lnTo>
                    <a:lnTo>
                      <a:pt x="1197" y="16"/>
                    </a:lnTo>
                    <a:lnTo>
                      <a:pt x="1209" y="19"/>
                    </a:lnTo>
                    <a:lnTo>
                      <a:pt x="1220" y="21"/>
                    </a:lnTo>
                    <a:lnTo>
                      <a:pt x="1234" y="23"/>
                    </a:lnTo>
                    <a:lnTo>
                      <a:pt x="1247" y="26"/>
                    </a:lnTo>
                    <a:lnTo>
                      <a:pt x="1262" y="28"/>
                    </a:lnTo>
                    <a:lnTo>
                      <a:pt x="1276" y="30"/>
                    </a:lnTo>
                    <a:lnTo>
                      <a:pt x="1291" y="32"/>
                    </a:lnTo>
                    <a:lnTo>
                      <a:pt x="1306" y="36"/>
                    </a:lnTo>
                    <a:lnTo>
                      <a:pt x="1319" y="38"/>
                    </a:lnTo>
                    <a:lnTo>
                      <a:pt x="1334" y="40"/>
                    </a:lnTo>
                    <a:lnTo>
                      <a:pt x="1349" y="43"/>
                    </a:lnTo>
                    <a:lnTo>
                      <a:pt x="1254" y="209"/>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5078" name="Freeform 22"/>
              <p:cNvSpPr>
                <a:spLocks/>
              </p:cNvSpPr>
              <p:nvPr/>
            </p:nvSpPr>
            <p:spPr bwMode="auto">
              <a:xfrm>
                <a:off x="4528" y="315"/>
                <a:ext cx="266" cy="181"/>
              </a:xfrm>
              <a:custGeom>
                <a:avLst/>
                <a:gdLst>
                  <a:gd name="T0" fmla="*/ 2473 w 2696"/>
                  <a:gd name="T1" fmla="*/ 8 h 1833"/>
                  <a:gd name="T2" fmla="*/ 2295 w 2696"/>
                  <a:gd name="T3" fmla="*/ 12 h 1833"/>
                  <a:gd name="T4" fmla="*/ 2047 w 2696"/>
                  <a:gd name="T5" fmla="*/ 9 h 1833"/>
                  <a:gd name="T6" fmla="*/ 1872 w 2696"/>
                  <a:gd name="T7" fmla="*/ 85 h 1833"/>
                  <a:gd name="T8" fmla="*/ 2045 w 2696"/>
                  <a:gd name="T9" fmla="*/ 118 h 1833"/>
                  <a:gd name="T10" fmla="*/ 2101 w 2696"/>
                  <a:gd name="T11" fmla="*/ 127 h 1833"/>
                  <a:gd name="T12" fmla="*/ 2095 w 2696"/>
                  <a:gd name="T13" fmla="*/ 173 h 1833"/>
                  <a:gd name="T14" fmla="*/ 1979 w 2696"/>
                  <a:gd name="T15" fmla="*/ 386 h 1833"/>
                  <a:gd name="T16" fmla="*/ 1804 w 2696"/>
                  <a:gd name="T17" fmla="*/ 691 h 1833"/>
                  <a:gd name="T18" fmla="*/ 1640 w 2696"/>
                  <a:gd name="T19" fmla="*/ 975 h 1833"/>
                  <a:gd name="T20" fmla="*/ 1486 w 2696"/>
                  <a:gd name="T21" fmla="*/ 1233 h 1833"/>
                  <a:gd name="T22" fmla="*/ 1273 w 2696"/>
                  <a:gd name="T23" fmla="*/ 1428 h 1833"/>
                  <a:gd name="T24" fmla="*/ 1026 w 2696"/>
                  <a:gd name="T25" fmla="*/ 1555 h 1833"/>
                  <a:gd name="T26" fmla="*/ 789 w 2696"/>
                  <a:gd name="T27" fmla="*/ 1630 h 1833"/>
                  <a:gd name="T28" fmla="*/ 573 w 2696"/>
                  <a:gd name="T29" fmla="*/ 1652 h 1833"/>
                  <a:gd name="T30" fmla="*/ 403 w 2696"/>
                  <a:gd name="T31" fmla="*/ 1626 h 1833"/>
                  <a:gd name="T32" fmla="*/ 295 w 2696"/>
                  <a:gd name="T33" fmla="*/ 1525 h 1833"/>
                  <a:gd name="T34" fmla="*/ 330 w 2696"/>
                  <a:gd name="T35" fmla="*/ 1349 h 1833"/>
                  <a:gd name="T36" fmla="*/ 448 w 2696"/>
                  <a:gd name="T37" fmla="*/ 1135 h 1833"/>
                  <a:gd name="T38" fmla="*/ 640 w 2696"/>
                  <a:gd name="T39" fmla="*/ 804 h 1833"/>
                  <a:gd name="T40" fmla="*/ 826 w 2696"/>
                  <a:gd name="T41" fmla="*/ 496 h 1833"/>
                  <a:gd name="T42" fmla="*/ 989 w 2696"/>
                  <a:gd name="T43" fmla="*/ 231 h 1833"/>
                  <a:gd name="T44" fmla="*/ 1133 w 2696"/>
                  <a:gd name="T45" fmla="*/ 7 h 1833"/>
                  <a:gd name="T46" fmla="*/ 953 w 2696"/>
                  <a:gd name="T47" fmla="*/ 16 h 1833"/>
                  <a:gd name="T48" fmla="*/ 817 w 2696"/>
                  <a:gd name="T49" fmla="*/ 19 h 1833"/>
                  <a:gd name="T50" fmla="*/ 681 w 2696"/>
                  <a:gd name="T51" fmla="*/ 16 h 1833"/>
                  <a:gd name="T52" fmla="*/ 519 w 2696"/>
                  <a:gd name="T53" fmla="*/ 92 h 1833"/>
                  <a:gd name="T54" fmla="*/ 685 w 2696"/>
                  <a:gd name="T55" fmla="*/ 130 h 1833"/>
                  <a:gd name="T56" fmla="*/ 736 w 2696"/>
                  <a:gd name="T57" fmla="*/ 142 h 1833"/>
                  <a:gd name="T58" fmla="*/ 729 w 2696"/>
                  <a:gd name="T59" fmla="*/ 198 h 1833"/>
                  <a:gd name="T60" fmla="*/ 582 w 2696"/>
                  <a:gd name="T61" fmla="*/ 463 h 1833"/>
                  <a:gd name="T62" fmla="*/ 299 w 2696"/>
                  <a:gd name="T63" fmla="*/ 937 h 1833"/>
                  <a:gd name="T64" fmla="*/ 137 w 2696"/>
                  <a:gd name="T65" fmla="*/ 1212 h 1833"/>
                  <a:gd name="T66" fmla="*/ 50 w 2696"/>
                  <a:gd name="T67" fmla="*/ 1375 h 1833"/>
                  <a:gd name="T68" fmla="*/ 0 w 2696"/>
                  <a:gd name="T69" fmla="*/ 1550 h 1833"/>
                  <a:gd name="T70" fmla="*/ 47 w 2696"/>
                  <a:gd name="T71" fmla="*/ 1697 h 1833"/>
                  <a:gd name="T72" fmla="*/ 211 w 2696"/>
                  <a:gd name="T73" fmla="*/ 1803 h 1833"/>
                  <a:gd name="T74" fmla="*/ 454 w 2696"/>
                  <a:gd name="T75" fmla="*/ 1833 h 1833"/>
                  <a:gd name="T76" fmla="*/ 676 w 2696"/>
                  <a:gd name="T77" fmla="*/ 1801 h 1833"/>
                  <a:gd name="T78" fmla="*/ 919 w 2696"/>
                  <a:gd name="T79" fmla="*/ 1721 h 1833"/>
                  <a:gd name="T80" fmla="*/ 1192 w 2696"/>
                  <a:gd name="T81" fmla="*/ 1589 h 1833"/>
                  <a:gd name="T82" fmla="*/ 1281 w 2696"/>
                  <a:gd name="T83" fmla="*/ 1589 h 1833"/>
                  <a:gd name="T84" fmla="*/ 1189 w 2696"/>
                  <a:gd name="T85" fmla="*/ 1736 h 1833"/>
                  <a:gd name="T86" fmla="*/ 1209 w 2696"/>
                  <a:gd name="T87" fmla="*/ 1802 h 1833"/>
                  <a:gd name="T88" fmla="*/ 1353 w 2696"/>
                  <a:gd name="T89" fmla="*/ 1796 h 1833"/>
                  <a:gd name="T90" fmla="*/ 1496 w 2696"/>
                  <a:gd name="T91" fmla="*/ 1795 h 1833"/>
                  <a:gd name="T92" fmla="*/ 1648 w 2696"/>
                  <a:gd name="T93" fmla="*/ 1800 h 1833"/>
                  <a:gd name="T94" fmla="*/ 1637 w 2696"/>
                  <a:gd name="T95" fmla="*/ 1694 h 1833"/>
                  <a:gd name="T96" fmla="*/ 1512 w 2696"/>
                  <a:gd name="T97" fmla="*/ 1672 h 1833"/>
                  <a:gd name="T98" fmla="*/ 1559 w 2696"/>
                  <a:gd name="T99" fmla="*/ 1566 h 1833"/>
                  <a:gd name="T100" fmla="*/ 1712 w 2696"/>
                  <a:gd name="T101" fmla="*/ 1297 h 1833"/>
                  <a:gd name="T102" fmla="*/ 1908 w 2696"/>
                  <a:gd name="T103" fmla="*/ 966 h 1833"/>
                  <a:gd name="T104" fmla="*/ 2083 w 2696"/>
                  <a:gd name="T105" fmla="*/ 671 h 1833"/>
                  <a:gd name="T106" fmla="*/ 2257 w 2696"/>
                  <a:gd name="T107" fmla="*/ 377 h 1833"/>
                  <a:gd name="T108" fmla="*/ 2378 w 2696"/>
                  <a:gd name="T109" fmla="*/ 184 h 1833"/>
                  <a:gd name="T110" fmla="*/ 2432 w 2696"/>
                  <a:gd name="T111" fmla="*/ 131 h 1833"/>
                  <a:gd name="T112" fmla="*/ 2476 w 2696"/>
                  <a:gd name="T113" fmla="*/ 118 h 1833"/>
                  <a:gd name="T114" fmla="*/ 2597 w 2696"/>
                  <a:gd name="T115" fmla="*/ 107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96" h="1833">
                    <a:moveTo>
                      <a:pt x="2670" y="1"/>
                    </a:moveTo>
                    <a:lnTo>
                      <a:pt x="2643" y="2"/>
                    </a:lnTo>
                    <a:lnTo>
                      <a:pt x="2616" y="4"/>
                    </a:lnTo>
                    <a:lnTo>
                      <a:pt x="2591" y="5"/>
                    </a:lnTo>
                    <a:lnTo>
                      <a:pt x="2566" y="5"/>
                    </a:lnTo>
                    <a:lnTo>
                      <a:pt x="2541" y="6"/>
                    </a:lnTo>
                    <a:lnTo>
                      <a:pt x="2518" y="7"/>
                    </a:lnTo>
                    <a:lnTo>
                      <a:pt x="2495" y="7"/>
                    </a:lnTo>
                    <a:lnTo>
                      <a:pt x="2473" y="8"/>
                    </a:lnTo>
                    <a:lnTo>
                      <a:pt x="2453" y="9"/>
                    </a:lnTo>
                    <a:lnTo>
                      <a:pt x="2432" y="9"/>
                    </a:lnTo>
                    <a:lnTo>
                      <a:pt x="2412" y="9"/>
                    </a:lnTo>
                    <a:lnTo>
                      <a:pt x="2394" y="10"/>
                    </a:lnTo>
                    <a:lnTo>
                      <a:pt x="2375" y="10"/>
                    </a:lnTo>
                    <a:lnTo>
                      <a:pt x="2358" y="12"/>
                    </a:lnTo>
                    <a:lnTo>
                      <a:pt x="2342" y="12"/>
                    </a:lnTo>
                    <a:lnTo>
                      <a:pt x="2326" y="12"/>
                    </a:lnTo>
                    <a:lnTo>
                      <a:pt x="2295" y="12"/>
                    </a:lnTo>
                    <a:lnTo>
                      <a:pt x="2265" y="12"/>
                    </a:lnTo>
                    <a:lnTo>
                      <a:pt x="2235" y="12"/>
                    </a:lnTo>
                    <a:lnTo>
                      <a:pt x="2206" y="12"/>
                    </a:lnTo>
                    <a:lnTo>
                      <a:pt x="2177" y="10"/>
                    </a:lnTo>
                    <a:lnTo>
                      <a:pt x="2150" y="10"/>
                    </a:lnTo>
                    <a:lnTo>
                      <a:pt x="2123" y="10"/>
                    </a:lnTo>
                    <a:lnTo>
                      <a:pt x="2097" y="9"/>
                    </a:lnTo>
                    <a:lnTo>
                      <a:pt x="2071" y="9"/>
                    </a:lnTo>
                    <a:lnTo>
                      <a:pt x="2047" y="9"/>
                    </a:lnTo>
                    <a:lnTo>
                      <a:pt x="2023" y="8"/>
                    </a:lnTo>
                    <a:lnTo>
                      <a:pt x="2000" y="8"/>
                    </a:lnTo>
                    <a:lnTo>
                      <a:pt x="1978" y="7"/>
                    </a:lnTo>
                    <a:lnTo>
                      <a:pt x="1956" y="6"/>
                    </a:lnTo>
                    <a:lnTo>
                      <a:pt x="1935" y="6"/>
                    </a:lnTo>
                    <a:lnTo>
                      <a:pt x="1916" y="5"/>
                    </a:lnTo>
                    <a:lnTo>
                      <a:pt x="1904" y="4"/>
                    </a:lnTo>
                    <a:lnTo>
                      <a:pt x="1901" y="15"/>
                    </a:lnTo>
                    <a:lnTo>
                      <a:pt x="1872" y="85"/>
                    </a:lnTo>
                    <a:lnTo>
                      <a:pt x="1864" y="106"/>
                    </a:lnTo>
                    <a:lnTo>
                      <a:pt x="1887" y="107"/>
                    </a:lnTo>
                    <a:lnTo>
                      <a:pt x="1918" y="108"/>
                    </a:lnTo>
                    <a:lnTo>
                      <a:pt x="1946" y="111"/>
                    </a:lnTo>
                    <a:lnTo>
                      <a:pt x="1971" y="112"/>
                    </a:lnTo>
                    <a:lnTo>
                      <a:pt x="1993" y="113"/>
                    </a:lnTo>
                    <a:lnTo>
                      <a:pt x="2013" y="114"/>
                    </a:lnTo>
                    <a:lnTo>
                      <a:pt x="2030" y="116"/>
                    </a:lnTo>
                    <a:lnTo>
                      <a:pt x="2045" y="118"/>
                    </a:lnTo>
                    <a:lnTo>
                      <a:pt x="2057" y="119"/>
                    </a:lnTo>
                    <a:lnTo>
                      <a:pt x="2068" y="120"/>
                    </a:lnTo>
                    <a:lnTo>
                      <a:pt x="2077" y="121"/>
                    </a:lnTo>
                    <a:lnTo>
                      <a:pt x="2084" y="122"/>
                    </a:lnTo>
                    <a:lnTo>
                      <a:pt x="2090" y="123"/>
                    </a:lnTo>
                    <a:lnTo>
                      <a:pt x="2094" y="125"/>
                    </a:lnTo>
                    <a:lnTo>
                      <a:pt x="2098" y="126"/>
                    </a:lnTo>
                    <a:lnTo>
                      <a:pt x="2100" y="126"/>
                    </a:lnTo>
                    <a:lnTo>
                      <a:pt x="2101" y="127"/>
                    </a:lnTo>
                    <a:lnTo>
                      <a:pt x="2104" y="129"/>
                    </a:lnTo>
                    <a:lnTo>
                      <a:pt x="2106" y="133"/>
                    </a:lnTo>
                    <a:lnTo>
                      <a:pt x="2106" y="137"/>
                    </a:lnTo>
                    <a:lnTo>
                      <a:pt x="2106" y="142"/>
                    </a:lnTo>
                    <a:lnTo>
                      <a:pt x="2105" y="146"/>
                    </a:lnTo>
                    <a:lnTo>
                      <a:pt x="2104" y="152"/>
                    </a:lnTo>
                    <a:lnTo>
                      <a:pt x="2102" y="157"/>
                    </a:lnTo>
                    <a:lnTo>
                      <a:pt x="2100" y="163"/>
                    </a:lnTo>
                    <a:lnTo>
                      <a:pt x="2095" y="173"/>
                    </a:lnTo>
                    <a:lnTo>
                      <a:pt x="2090" y="186"/>
                    </a:lnTo>
                    <a:lnTo>
                      <a:pt x="2082" y="201"/>
                    </a:lnTo>
                    <a:lnTo>
                      <a:pt x="2072" y="219"/>
                    </a:lnTo>
                    <a:lnTo>
                      <a:pt x="2062" y="239"/>
                    </a:lnTo>
                    <a:lnTo>
                      <a:pt x="2049" y="262"/>
                    </a:lnTo>
                    <a:lnTo>
                      <a:pt x="2036" y="287"/>
                    </a:lnTo>
                    <a:lnTo>
                      <a:pt x="2019" y="315"/>
                    </a:lnTo>
                    <a:lnTo>
                      <a:pt x="2000" y="350"/>
                    </a:lnTo>
                    <a:lnTo>
                      <a:pt x="1979" y="386"/>
                    </a:lnTo>
                    <a:lnTo>
                      <a:pt x="1960" y="421"/>
                    </a:lnTo>
                    <a:lnTo>
                      <a:pt x="1940" y="455"/>
                    </a:lnTo>
                    <a:lnTo>
                      <a:pt x="1920" y="490"/>
                    </a:lnTo>
                    <a:lnTo>
                      <a:pt x="1901" y="524"/>
                    </a:lnTo>
                    <a:lnTo>
                      <a:pt x="1881" y="559"/>
                    </a:lnTo>
                    <a:lnTo>
                      <a:pt x="1862" y="592"/>
                    </a:lnTo>
                    <a:lnTo>
                      <a:pt x="1842" y="626"/>
                    </a:lnTo>
                    <a:lnTo>
                      <a:pt x="1824" y="659"/>
                    </a:lnTo>
                    <a:lnTo>
                      <a:pt x="1804" y="691"/>
                    </a:lnTo>
                    <a:lnTo>
                      <a:pt x="1786" y="724"/>
                    </a:lnTo>
                    <a:lnTo>
                      <a:pt x="1767" y="756"/>
                    </a:lnTo>
                    <a:lnTo>
                      <a:pt x="1749" y="788"/>
                    </a:lnTo>
                    <a:lnTo>
                      <a:pt x="1730" y="820"/>
                    </a:lnTo>
                    <a:lnTo>
                      <a:pt x="1712" y="852"/>
                    </a:lnTo>
                    <a:lnTo>
                      <a:pt x="1693" y="883"/>
                    </a:lnTo>
                    <a:lnTo>
                      <a:pt x="1675" y="914"/>
                    </a:lnTo>
                    <a:lnTo>
                      <a:pt x="1658" y="944"/>
                    </a:lnTo>
                    <a:lnTo>
                      <a:pt x="1640" y="975"/>
                    </a:lnTo>
                    <a:lnTo>
                      <a:pt x="1622" y="1005"/>
                    </a:lnTo>
                    <a:lnTo>
                      <a:pt x="1605" y="1034"/>
                    </a:lnTo>
                    <a:lnTo>
                      <a:pt x="1587" y="1063"/>
                    </a:lnTo>
                    <a:lnTo>
                      <a:pt x="1570" y="1092"/>
                    </a:lnTo>
                    <a:lnTo>
                      <a:pt x="1553" y="1121"/>
                    </a:lnTo>
                    <a:lnTo>
                      <a:pt x="1537" y="1150"/>
                    </a:lnTo>
                    <a:lnTo>
                      <a:pt x="1519" y="1178"/>
                    </a:lnTo>
                    <a:lnTo>
                      <a:pt x="1503" y="1205"/>
                    </a:lnTo>
                    <a:lnTo>
                      <a:pt x="1486" y="1233"/>
                    </a:lnTo>
                    <a:lnTo>
                      <a:pt x="1470" y="1260"/>
                    </a:lnTo>
                    <a:lnTo>
                      <a:pt x="1454" y="1287"/>
                    </a:lnTo>
                    <a:lnTo>
                      <a:pt x="1438" y="1313"/>
                    </a:lnTo>
                    <a:lnTo>
                      <a:pt x="1410" y="1334"/>
                    </a:lnTo>
                    <a:lnTo>
                      <a:pt x="1382" y="1354"/>
                    </a:lnTo>
                    <a:lnTo>
                      <a:pt x="1355" y="1373"/>
                    </a:lnTo>
                    <a:lnTo>
                      <a:pt x="1328" y="1392"/>
                    </a:lnTo>
                    <a:lnTo>
                      <a:pt x="1300" y="1409"/>
                    </a:lnTo>
                    <a:lnTo>
                      <a:pt x="1273" y="1428"/>
                    </a:lnTo>
                    <a:lnTo>
                      <a:pt x="1245" y="1444"/>
                    </a:lnTo>
                    <a:lnTo>
                      <a:pt x="1218" y="1460"/>
                    </a:lnTo>
                    <a:lnTo>
                      <a:pt x="1190" y="1476"/>
                    </a:lnTo>
                    <a:lnTo>
                      <a:pt x="1162" y="1490"/>
                    </a:lnTo>
                    <a:lnTo>
                      <a:pt x="1136" y="1505"/>
                    </a:lnTo>
                    <a:lnTo>
                      <a:pt x="1108" y="1519"/>
                    </a:lnTo>
                    <a:lnTo>
                      <a:pt x="1080" y="1531"/>
                    </a:lnTo>
                    <a:lnTo>
                      <a:pt x="1053" y="1543"/>
                    </a:lnTo>
                    <a:lnTo>
                      <a:pt x="1026" y="1555"/>
                    </a:lnTo>
                    <a:lnTo>
                      <a:pt x="999" y="1566"/>
                    </a:lnTo>
                    <a:lnTo>
                      <a:pt x="971" y="1576"/>
                    </a:lnTo>
                    <a:lnTo>
                      <a:pt x="944" y="1587"/>
                    </a:lnTo>
                    <a:lnTo>
                      <a:pt x="918" y="1595"/>
                    </a:lnTo>
                    <a:lnTo>
                      <a:pt x="891" y="1604"/>
                    </a:lnTo>
                    <a:lnTo>
                      <a:pt x="866" y="1612"/>
                    </a:lnTo>
                    <a:lnTo>
                      <a:pt x="840" y="1619"/>
                    </a:lnTo>
                    <a:lnTo>
                      <a:pt x="814" y="1625"/>
                    </a:lnTo>
                    <a:lnTo>
                      <a:pt x="789" y="1630"/>
                    </a:lnTo>
                    <a:lnTo>
                      <a:pt x="764" y="1636"/>
                    </a:lnTo>
                    <a:lnTo>
                      <a:pt x="739" y="1640"/>
                    </a:lnTo>
                    <a:lnTo>
                      <a:pt x="715" y="1644"/>
                    </a:lnTo>
                    <a:lnTo>
                      <a:pt x="691" y="1646"/>
                    </a:lnTo>
                    <a:lnTo>
                      <a:pt x="667" y="1649"/>
                    </a:lnTo>
                    <a:lnTo>
                      <a:pt x="643" y="1651"/>
                    </a:lnTo>
                    <a:lnTo>
                      <a:pt x="620" y="1652"/>
                    </a:lnTo>
                    <a:lnTo>
                      <a:pt x="596" y="1652"/>
                    </a:lnTo>
                    <a:lnTo>
                      <a:pt x="573" y="1652"/>
                    </a:lnTo>
                    <a:lnTo>
                      <a:pt x="550" y="1651"/>
                    </a:lnTo>
                    <a:lnTo>
                      <a:pt x="529" y="1650"/>
                    </a:lnTo>
                    <a:lnTo>
                      <a:pt x="508" y="1649"/>
                    </a:lnTo>
                    <a:lnTo>
                      <a:pt x="488" y="1646"/>
                    </a:lnTo>
                    <a:lnTo>
                      <a:pt x="470" y="1643"/>
                    </a:lnTo>
                    <a:lnTo>
                      <a:pt x="451" y="1640"/>
                    </a:lnTo>
                    <a:lnTo>
                      <a:pt x="434" y="1635"/>
                    </a:lnTo>
                    <a:lnTo>
                      <a:pt x="418" y="1630"/>
                    </a:lnTo>
                    <a:lnTo>
                      <a:pt x="403" y="1626"/>
                    </a:lnTo>
                    <a:lnTo>
                      <a:pt x="389" y="1620"/>
                    </a:lnTo>
                    <a:lnTo>
                      <a:pt x="375" y="1613"/>
                    </a:lnTo>
                    <a:lnTo>
                      <a:pt x="363" y="1606"/>
                    </a:lnTo>
                    <a:lnTo>
                      <a:pt x="351" y="1599"/>
                    </a:lnTo>
                    <a:lnTo>
                      <a:pt x="341" y="1591"/>
                    </a:lnTo>
                    <a:lnTo>
                      <a:pt x="331" y="1583"/>
                    </a:lnTo>
                    <a:lnTo>
                      <a:pt x="315" y="1565"/>
                    </a:lnTo>
                    <a:lnTo>
                      <a:pt x="304" y="1546"/>
                    </a:lnTo>
                    <a:lnTo>
                      <a:pt x="295" y="1525"/>
                    </a:lnTo>
                    <a:lnTo>
                      <a:pt x="290" y="1504"/>
                    </a:lnTo>
                    <a:lnTo>
                      <a:pt x="289" y="1479"/>
                    </a:lnTo>
                    <a:lnTo>
                      <a:pt x="291" y="1455"/>
                    </a:lnTo>
                    <a:lnTo>
                      <a:pt x="297" y="1429"/>
                    </a:lnTo>
                    <a:lnTo>
                      <a:pt x="306" y="1401"/>
                    </a:lnTo>
                    <a:lnTo>
                      <a:pt x="311" y="1391"/>
                    </a:lnTo>
                    <a:lnTo>
                      <a:pt x="317" y="1378"/>
                    </a:lnTo>
                    <a:lnTo>
                      <a:pt x="322" y="1364"/>
                    </a:lnTo>
                    <a:lnTo>
                      <a:pt x="330" y="1349"/>
                    </a:lnTo>
                    <a:lnTo>
                      <a:pt x="340" y="1332"/>
                    </a:lnTo>
                    <a:lnTo>
                      <a:pt x="349" y="1312"/>
                    </a:lnTo>
                    <a:lnTo>
                      <a:pt x="360" y="1293"/>
                    </a:lnTo>
                    <a:lnTo>
                      <a:pt x="372" y="1270"/>
                    </a:lnTo>
                    <a:lnTo>
                      <a:pt x="384" y="1247"/>
                    </a:lnTo>
                    <a:lnTo>
                      <a:pt x="398" y="1221"/>
                    </a:lnTo>
                    <a:lnTo>
                      <a:pt x="414" y="1194"/>
                    </a:lnTo>
                    <a:lnTo>
                      <a:pt x="431" y="1165"/>
                    </a:lnTo>
                    <a:lnTo>
                      <a:pt x="448" y="1135"/>
                    </a:lnTo>
                    <a:lnTo>
                      <a:pt x="465" y="1103"/>
                    </a:lnTo>
                    <a:lnTo>
                      <a:pt x="485" y="1069"/>
                    </a:lnTo>
                    <a:lnTo>
                      <a:pt x="505" y="1035"/>
                    </a:lnTo>
                    <a:lnTo>
                      <a:pt x="529" y="996"/>
                    </a:lnTo>
                    <a:lnTo>
                      <a:pt x="552" y="956"/>
                    </a:lnTo>
                    <a:lnTo>
                      <a:pt x="575" y="917"/>
                    </a:lnTo>
                    <a:lnTo>
                      <a:pt x="596" y="879"/>
                    </a:lnTo>
                    <a:lnTo>
                      <a:pt x="618" y="841"/>
                    </a:lnTo>
                    <a:lnTo>
                      <a:pt x="640" y="804"/>
                    </a:lnTo>
                    <a:lnTo>
                      <a:pt x="662" y="767"/>
                    </a:lnTo>
                    <a:lnTo>
                      <a:pt x="683" y="732"/>
                    </a:lnTo>
                    <a:lnTo>
                      <a:pt x="705" y="696"/>
                    </a:lnTo>
                    <a:lnTo>
                      <a:pt x="726" y="661"/>
                    </a:lnTo>
                    <a:lnTo>
                      <a:pt x="746" y="627"/>
                    </a:lnTo>
                    <a:lnTo>
                      <a:pt x="766" y="593"/>
                    </a:lnTo>
                    <a:lnTo>
                      <a:pt x="787" y="560"/>
                    </a:lnTo>
                    <a:lnTo>
                      <a:pt x="806" y="528"/>
                    </a:lnTo>
                    <a:lnTo>
                      <a:pt x="826" y="496"/>
                    </a:lnTo>
                    <a:lnTo>
                      <a:pt x="845" y="463"/>
                    </a:lnTo>
                    <a:lnTo>
                      <a:pt x="864" y="432"/>
                    </a:lnTo>
                    <a:lnTo>
                      <a:pt x="882" y="402"/>
                    </a:lnTo>
                    <a:lnTo>
                      <a:pt x="901" y="372"/>
                    </a:lnTo>
                    <a:lnTo>
                      <a:pt x="919" y="342"/>
                    </a:lnTo>
                    <a:lnTo>
                      <a:pt x="938" y="313"/>
                    </a:lnTo>
                    <a:lnTo>
                      <a:pt x="955" y="286"/>
                    </a:lnTo>
                    <a:lnTo>
                      <a:pt x="972" y="258"/>
                    </a:lnTo>
                    <a:lnTo>
                      <a:pt x="989" y="231"/>
                    </a:lnTo>
                    <a:lnTo>
                      <a:pt x="1007" y="204"/>
                    </a:lnTo>
                    <a:lnTo>
                      <a:pt x="1023" y="178"/>
                    </a:lnTo>
                    <a:lnTo>
                      <a:pt x="1039" y="152"/>
                    </a:lnTo>
                    <a:lnTo>
                      <a:pt x="1055" y="128"/>
                    </a:lnTo>
                    <a:lnTo>
                      <a:pt x="1071" y="103"/>
                    </a:lnTo>
                    <a:lnTo>
                      <a:pt x="1086" y="80"/>
                    </a:lnTo>
                    <a:lnTo>
                      <a:pt x="1101" y="57"/>
                    </a:lnTo>
                    <a:lnTo>
                      <a:pt x="1116" y="34"/>
                    </a:lnTo>
                    <a:lnTo>
                      <a:pt x="1133" y="7"/>
                    </a:lnTo>
                    <a:lnTo>
                      <a:pt x="1101" y="8"/>
                    </a:lnTo>
                    <a:lnTo>
                      <a:pt x="1082" y="9"/>
                    </a:lnTo>
                    <a:lnTo>
                      <a:pt x="1062" y="10"/>
                    </a:lnTo>
                    <a:lnTo>
                      <a:pt x="1042" y="12"/>
                    </a:lnTo>
                    <a:lnTo>
                      <a:pt x="1024" y="13"/>
                    </a:lnTo>
                    <a:lnTo>
                      <a:pt x="1006" y="14"/>
                    </a:lnTo>
                    <a:lnTo>
                      <a:pt x="987" y="14"/>
                    </a:lnTo>
                    <a:lnTo>
                      <a:pt x="970" y="15"/>
                    </a:lnTo>
                    <a:lnTo>
                      <a:pt x="953" y="16"/>
                    </a:lnTo>
                    <a:lnTo>
                      <a:pt x="935" y="16"/>
                    </a:lnTo>
                    <a:lnTo>
                      <a:pt x="919" y="17"/>
                    </a:lnTo>
                    <a:lnTo>
                      <a:pt x="903" y="17"/>
                    </a:lnTo>
                    <a:lnTo>
                      <a:pt x="887" y="17"/>
                    </a:lnTo>
                    <a:lnTo>
                      <a:pt x="872" y="19"/>
                    </a:lnTo>
                    <a:lnTo>
                      <a:pt x="857" y="19"/>
                    </a:lnTo>
                    <a:lnTo>
                      <a:pt x="843" y="19"/>
                    </a:lnTo>
                    <a:lnTo>
                      <a:pt x="829" y="19"/>
                    </a:lnTo>
                    <a:lnTo>
                      <a:pt x="817" y="19"/>
                    </a:lnTo>
                    <a:lnTo>
                      <a:pt x="804" y="19"/>
                    </a:lnTo>
                    <a:lnTo>
                      <a:pt x="791" y="19"/>
                    </a:lnTo>
                    <a:lnTo>
                      <a:pt x="776" y="19"/>
                    </a:lnTo>
                    <a:lnTo>
                      <a:pt x="762" y="17"/>
                    </a:lnTo>
                    <a:lnTo>
                      <a:pt x="747" y="17"/>
                    </a:lnTo>
                    <a:lnTo>
                      <a:pt x="731" y="17"/>
                    </a:lnTo>
                    <a:lnTo>
                      <a:pt x="715" y="16"/>
                    </a:lnTo>
                    <a:lnTo>
                      <a:pt x="698" y="16"/>
                    </a:lnTo>
                    <a:lnTo>
                      <a:pt x="681" y="16"/>
                    </a:lnTo>
                    <a:lnTo>
                      <a:pt x="662" y="15"/>
                    </a:lnTo>
                    <a:lnTo>
                      <a:pt x="644" y="15"/>
                    </a:lnTo>
                    <a:lnTo>
                      <a:pt x="624" y="14"/>
                    </a:lnTo>
                    <a:lnTo>
                      <a:pt x="605" y="13"/>
                    </a:lnTo>
                    <a:lnTo>
                      <a:pt x="584" y="13"/>
                    </a:lnTo>
                    <a:lnTo>
                      <a:pt x="563" y="12"/>
                    </a:lnTo>
                    <a:lnTo>
                      <a:pt x="552" y="10"/>
                    </a:lnTo>
                    <a:lnTo>
                      <a:pt x="547" y="21"/>
                    </a:lnTo>
                    <a:lnTo>
                      <a:pt x="519" y="92"/>
                    </a:lnTo>
                    <a:lnTo>
                      <a:pt x="511" y="112"/>
                    </a:lnTo>
                    <a:lnTo>
                      <a:pt x="532" y="114"/>
                    </a:lnTo>
                    <a:lnTo>
                      <a:pt x="562" y="116"/>
                    </a:lnTo>
                    <a:lnTo>
                      <a:pt x="590" y="119"/>
                    </a:lnTo>
                    <a:lnTo>
                      <a:pt x="614" y="121"/>
                    </a:lnTo>
                    <a:lnTo>
                      <a:pt x="636" y="123"/>
                    </a:lnTo>
                    <a:lnTo>
                      <a:pt x="654" y="126"/>
                    </a:lnTo>
                    <a:lnTo>
                      <a:pt x="670" y="128"/>
                    </a:lnTo>
                    <a:lnTo>
                      <a:pt x="685" y="130"/>
                    </a:lnTo>
                    <a:lnTo>
                      <a:pt x="697" y="131"/>
                    </a:lnTo>
                    <a:lnTo>
                      <a:pt x="706" y="134"/>
                    </a:lnTo>
                    <a:lnTo>
                      <a:pt x="715" y="135"/>
                    </a:lnTo>
                    <a:lnTo>
                      <a:pt x="721" y="137"/>
                    </a:lnTo>
                    <a:lnTo>
                      <a:pt x="727" y="138"/>
                    </a:lnTo>
                    <a:lnTo>
                      <a:pt x="730" y="140"/>
                    </a:lnTo>
                    <a:lnTo>
                      <a:pt x="732" y="141"/>
                    </a:lnTo>
                    <a:lnTo>
                      <a:pt x="735" y="141"/>
                    </a:lnTo>
                    <a:lnTo>
                      <a:pt x="736" y="142"/>
                    </a:lnTo>
                    <a:lnTo>
                      <a:pt x="739" y="145"/>
                    </a:lnTo>
                    <a:lnTo>
                      <a:pt x="741" y="150"/>
                    </a:lnTo>
                    <a:lnTo>
                      <a:pt x="742" y="156"/>
                    </a:lnTo>
                    <a:lnTo>
                      <a:pt x="741" y="161"/>
                    </a:lnTo>
                    <a:lnTo>
                      <a:pt x="739" y="168"/>
                    </a:lnTo>
                    <a:lnTo>
                      <a:pt x="738" y="175"/>
                    </a:lnTo>
                    <a:lnTo>
                      <a:pt x="736" y="181"/>
                    </a:lnTo>
                    <a:lnTo>
                      <a:pt x="734" y="187"/>
                    </a:lnTo>
                    <a:lnTo>
                      <a:pt x="729" y="198"/>
                    </a:lnTo>
                    <a:lnTo>
                      <a:pt x="722" y="213"/>
                    </a:lnTo>
                    <a:lnTo>
                      <a:pt x="712" y="232"/>
                    </a:lnTo>
                    <a:lnTo>
                      <a:pt x="700" y="254"/>
                    </a:lnTo>
                    <a:lnTo>
                      <a:pt x="686" y="279"/>
                    </a:lnTo>
                    <a:lnTo>
                      <a:pt x="670" y="309"/>
                    </a:lnTo>
                    <a:lnTo>
                      <a:pt x="651" y="342"/>
                    </a:lnTo>
                    <a:lnTo>
                      <a:pt x="630" y="379"/>
                    </a:lnTo>
                    <a:lnTo>
                      <a:pt x="607" y="419"/>
                    </a:lnTo>
                    <a:lnTo>
                      <a:pt x="582" y="463"/>
                    </a:lnTo>
                    <a:lnTo>
                      <a:pt x="553" y="510"/>
                    </a:lnTo>
                    <a:lnTo>
                      <a:pt x="523" y="562"/>
                    </a:lnTo>
                    <a:lnTo>
                      <a:pt x="490" y="616"/>
                    </a:lnTo>
                    <a:lnTo>
                      <a:pt x="456" y="675"/>
                    </a:lnTo>
                    <a:lnTo>
                      <a:pt x="418" y="737"/>
                    </a:lnTo>
                    <a:lnTo>
                      <a:pt x="379" y="803"/>
                    </a:lnTo>
                    <a:lnTo>
                      <a:pt x="351" y="849"/>
                    </a:lnTo>
                    <a:lnTo>
                      <a:pt x="325" y="894"/>
                    </a:lnTo>
                    <a:lnTo>
                      <a:pt x="299" y="937"/>
                    </a:lnTo>
                    <a:lnTo>
                      <a:pt x="276" y="976"/>
                    </a:lnTo>
                    <a:lnTo>
                      <a:pt x="253" y="1014"/>
                    </a:lnTo>
                    <a:lnTo>
                      <a:pt x="232" y="1049"/>
                    </a:lnTo>
                    <a:lnTo>
                      <a:pt x="213" y="1082"/>
                    </a:lnTo>
                    <a:lnTo>
                      <a:pt x="196" y="1113"/>
                    </a:lnTo>
                    <a:lnTo>
                      <a:pt x="178" y="1141"/>
                    </a:lnTo>
                    <a:lnTo>
                      <a:pt x="163" y="1167"/>
                    </a:lnTo>
                    <a:lnTo>
                      <a:pt x="149" y="1191"/>
                    </a:lnTo>
                    <a:lnTo>
                      <a:pt x="137" y="1212"/>
                    </a:lnTo>
                    <a:lnTo>
                      <a:pt x="125" y="1232"/>
                    </a:lnTo>
                    <a:lnTo>
                      <a:pt x="116" y="1249"/>
                    </a:lnTo>
                    <a:lnTo>
                      <a:pt x="108" y="1263"/>
                    </a:lnTo>
                    <a:lnTo>
                      <a:pt x="101" y="1275"/>
                    </a:lnTo>
                    <a:lnTo>
                      <a:pt x="90" y="1297"/>
                    </a:lnTo>
                    <a:lnTo>
                      <a:pt x="78" y="1318"/>
                    </a:lnTo>
                    <a:lnTo>
                      <a:pt x="69" y="1338"/>
                    </a:lnTo>
                    <a:lnTo>
                      <a:pt x="60" y="1356"/>
                    </a:lnTo>
                    <a:lnTo>
                      <a:pt x="50" y="1375"/>
                    </a:lnTo>
                    <a:lnTo>
                      <a:pt x="43" y="1392"/>
                    </a:lnTo>
                    <a:lnTo>
                      <a:pt x="37" y="1408"/>
                    </a:lnTo>
                    <a:lnTo>
                      <a:pt x="30" y="1424"/>
                    </a:lnTo>
                    <a:lnTo>
                      <a:pt x="22" y="1446"/>
                    </a:lnTo>
                    <a:lnTo>
                      <a:pt x="15" y="1468"/>
                    </a:lnTo>
                    <a:lnTo>
                      <a:pt x="9" y="1490"/>
                    </a:lnTo>
                    <a:lnTo>
                      <a:pt x="4" y="1510"/>
                    </a:lnTo>
                    <a:lnTo>
                      <a:pt x="1" y="1530"/>
                    </a:lnTo>
                    <a:lnTo>
                      <a:pt x="0" y="1550"/>
                    </a:lnTo>
                    <a:lnTo>
                      <a:pt x="0" y="1569"/>
                    </a:lnTo>
                    <a:lnTo>
                      <a:pt x="1" y="1587"/>
                    </a:lnTo>
                    <a:lnTo>
                      <a:pt x="3" y="1605"/>
                    </a:lnTo>
                    <a:lnTo>
                      <a:pt x="7" y="1622"/>
                    </a:lnTo>
                    <a:lnTo>
                      <a:pt x="12" y="1638"/>
                    </a:lnTo>
                    <a:lnTo>
                      <a:pt x="18" y="1655"/>
                    </a:lnTo>
                    <a:lnTo>
                      <a:pt x="26" y="1669"/>
                    </a:lnTo>
                    <a:lnTo>
                      <a:pt x="35" y="1683"/>
                    </a:lnTo>
                    <a:lnTo>
                      <a:pt x="47" y="1697"/>
                    </a:lnTo>
                    <a:lnTo>
                      <a:pt x="58" y="1711"/>
                    </a:lnTo>
                    <a:lnTo>
                      <a:pt x="73" y="1726"/>
                    </a:lnTo>
                    <a:lnTo>
                      <a:pt x="90" y="1740"/>
                    </a:lnTo>
                    <a:lnTo>
                      <a:pt x="107" y="1752"/>
                    </a:lnTo>
                    <a:lnTo>
                      <a:pt x="125" y="1765"/>
                    </a:lnTo>
                    <a:lnTo>
                      <a:pt x="145" y="1775"/>
                    </a:lnTo>
                    <a:lnTo>
                      <a:pt x="166" y="1786"/>
                    </a:lnTo>
                    <a:lnTo>
                      <a:pt x="187" y="1795"/>
                    </a:lnTo>
                    <a:lnTo>
                      <a:pt x="211" y="1803"/>
                    </a:lnTo>
                    <a:lnTo>
                      <a:pt x="234" y="1810"/>
                    </a:lnTo>
                    <a:lnTo>
                      <a:pt x="259" y="1817"/>
                    </a:lnTo>
                    <a:lnTo>
                      <a:pt x="284" y="1822"/>
                    </a:lnTo>
                    <a:lnTo>
                      <a:pt x="312" y="1826"/>
                    </a:lnTo>
                    <a:lnTo>
                      <a:pt x="340" y="1830"/>
                    </a:lnTo>
                    <a:lnTo>
                      <a:pt x="370" y="1832"/>
                    </a:lnTo>
                    <a:lnTo>
                      <a:pt x="399" y="1833"/>
                    </a:lnTo>
                    <a:lnTo>
                      <a:pt x="431" y="1833"/>
                    </a:lnTo>
                    <a:lnTo>
                      <a:pt x="454" y="1833"/>
                    </a:lnTo>
                    <a:lnTo>
                      <a:pt x="477" y="1832"/>
                    </a:lnTo>
                    <a:lnTo>
                      <a:pt x="501" y="1830"/>
                    </a:lnTo>
                    <a:lnTo>
                      <a:pt x="524" y="1827"/>
                    </a:lnTo>
                    <a:lnTo>
                      <a:pt x="548" y="1825"/>
                    </a:lnTo>
                    <a:lnTo>
                      <a:pt x="573" y="1822"/>
                    </a:lnTo>
                    <a:lnTo>
                      <a:pt x="599" y="1817"/>
                    </a:lnTo>
                    <a:lnTo>
                      <a:pt x="624" y="1812"/>
                    </a:lnTo>
                    <a:lnTo>
                      <a:pt x="649" y="1807"/>
                    </a:lnTo>
                    <a:lnTo>
                      <a:pt x="676" y="1801"/>
                    </a:lnTo>
                    <a:lnTo>
                      <a:pt x="702" y="1794"/>
                    </a:lnTo>
                    <a:lnTo>
                      <a:pt x="729" y="1787"/>
                    </a:lnTo>
                    <a:lnTo>
                      <a:pt x="757" y="1779"/>
                    </a:lnTo>
                    <a:lnTo>
                      <a:pt x="783" y="1771"/>
                    </a:lnTo>
                    <a:lnTo>
                      <a:pt x="812" y="1762"/>
                    </a:lnTo>
                    <a:lnTo>
                      <a:pt x="840" y="1752"/>
                    </a:lnTo>
                    <a:lnTo>
                      <a:pt x="865" y="1743"/>
                    </a:lnTo>
                    <a:lnTo>
                      <a:pt x="891" y="1733"/>
                    </a:lnTo>
                    <a:lnTo>
                      <a:pt x="919" y="1721"/>
                    </a:lnTo>
                    <a:lnTo>
                      <a:pt x="947" y="1710"/>
                    </a:lnTo>
                    <a:lnTo>
                      <a:pt x="976" y="1697"/>
                    </a:lnTo>
                    <a:lnTo>
                      <a:pt x="1004" y="1684"/>
                    </a:lnTo>
                    <a:lnTo>
                      <a:pt x="1034" y="1669"/>
                    </a:lnTo>
                    <a:lnTo>
                      <a:pt x="1064" y="1656"/>
                    </a:lnTo>
                    <a:lnTo>
                      <a:pt x="1095" y="1640"/>
                    </a:lnTo>
                    <a:lnTo>
                      <a:pt x="1126" y="1623"/>
                    </a:lnTo>
                    <a:lnTo>
                      <a:pt x="1159" y="1606"/>
                    </a:lnTo>
                    <a:lnTo>
                      <a:pt x="1192" y="1589"/>
                    </a:lnTo>
                    <a:lnTo>
                      <a:pt x="1224" y="1570"/>
                    </a:lnTo>
                    <a:lnTo>
                      <a:pt x="1259" y="1551"/>
                    </a:lnTo>
                    <a:lnTo>
                      <a:pt x="1294" y="1531"/>
                    </a:lnTo>
                    <a:lnTo>
                      <a:pt x="1328" y="1510"/>
                    </a:lnTo>
                    <a:lnTo>
                      <a:pt x="1319" y="1527"/>
                    </a:lnTo>
                    <a:lnTo>
                      <a:pt x="1310" y="1542"/>
                    </a:lnTo>
                    <a:lnTo>
                      <a:pt x="1299" y="1558"/>
                    </a:lnTo>
                    <a:lnTo>
                      <a:pt x="1290" y="1574"/>
                    </a:lnTo>
                    <a:lnTo>
                      <a:pt x="1281" y="1589"/>
                    </a:lnTo>
                    <a:lnTo>
                      <a:pt x="1271" y="1605"/>
                    </a:lnTo>
                    <a:lnTo>
                      <a:pt x="1260" y="1621"/>
                    </a:lnTo>
                    <a:lnTo>
                      <a:pt x="1251" y="1637"/>
                    </a:lnTo>
                    <a:lnTo>
                      <a:pt x="1241" y="1653"/>
                    </a:lnTo>
                    <a:lnTo>
                      <a:pt x="1230" y="1671"/>
                    </a:lnTo>
                    <a:lnTo>
                      <a:pt x="1220" y="1687"/>
                    </a:lnTo>
                    <a:lnTo>
                      <a:pt x="1209" y="1703"/>
                    </a:lnTo>
                    <a:lnTo>
                      <a:pt x="1199" y="1719"/>
                    </a:lnTo>
                    <a:lnTo>
                      <a:pt x="1189" y="1736"/>
                    </a:lnTo>
                    <a:lnTo>
                      <a:pt x="1177" y="1752"/>
                    </a:lnTo>
                    <a:lnTo>
                      <a:pt x="1167" y="1770"/>
                    </a:lnTo>
                    <a:lnTo>
                      <a:pt x="1166" y="1771"/>
                    </a:lnTo>
                    <a:lnTo>
                      <a:pt x="1166" y="1773"/>
                    </a:lnTo>
                    <a:lnTo>
                      <a:pt x="1161" y="1782"/>
                    </a:lnTo>
                    <a:lnTo>
                      <a:pt x="1152" y="1807"/>
                    </a:lnTo>
                    <a:lnTo>
                      <a:pt x="1177" y="1804"/>
                    </a:lnTo>
                    <a:lnTo>
                      <a:pt x="1193" y="1803"/>
                    </a:lnTo>
                    <a:lnTo>
                      <a:pt x="1209" y="1802"/>
                    </a:lnTo>
                    <a:lnTo>
                      <a:pt x="1226" y="1801"/>
                    </a:lnTo>
                    <a:lnTo>
                      <a:pt x="1242" y="1801"/>
                    </a:lnTo>
                    <a:lnTo>
                      <a:pt x="1257" y="1800"/>
                    </a:lnTo>
                    <a:lnTo>
                      <a:pt x="1273" y="1799"/>
                    </a:lnTo>
                    <a:lnTo>
                      <a:pt x="1289" y="1799"/>
                    </a:lnTo>
                    <a:lnTo>
                      <a:pt x="1305" y="1797"/>
                    </a:lnTo>
                    <a:lnTo>
                      <a:pt x="1321" y="1797"/>
                    </a:lnTo>
                    <a:lnTo>
                      <a:pt x="1337" y="1796"/>
                    </a:lnTo>
                    <a:lnTo>
                      <a:pt x="1353" y="1796"/>
                    </a:lnTo>
                    <a:lnTo>
                      <a:pt x="1370" y="1796"/>
                    </a:lnTo>
                    <a:lnTo>
                      <a:pt x="1385" y="1795"/>
                    </a:lnTo>
                    <a:lnTo>
                      <a:pt x="1401" y="1795"/>
                    </a:lnTo>
                    <a:lnTo>
                      <a:pt x="1417" y="1795"/>
                    </a:lnTo>
                    <a:lnTo>
                      <a:pt x="1433" y="1795"/>
                    </a:lnTo>
                    <a:lnTo>
                      <a:pt x="1449" y="1795"/>
                    </a:lnTo>
                    <a:lnTo>
                      <a:pt x="1464" y="1795"/>
                    </a:lnTo>
                    <a:lnTo>
                      <a:pt x="1480" y="1795"/>
                    </a:lnTo>
                    <a:lnTo>
                      <a:pt x="1496" y="1795"/>
                    </a:lnTo>
                    <a:lnTo>
                      <a:pt x="1512" y="1795"/>
                    </a:lnTo>
                    <a:lnTo>
                      <a:pt x="1529" y="1795"/>
                    </a:lnTo>
                    <a:lnTo>
                      <a:pt x="1546" y="1795"/>
                    </a:lnTo>
                    <a:lnTo>
                      <a:pt x="1562" y="1796"/>
                    </a:lnTo>
                    <a:lnTo>
                      <a:pt x="1579" y="1796"/>
                    </a:lnTo>
                    <a:lnTo>
                      <a:pt x="1597" y="1797"/>
                    </a:lnTo>
                    <a:lnTo>
                      <a:pt x="1614" y="1797"/>
                    </a:lnTo>
                    <a:lnTo>
                      <a:pt x="1631" y="1799"/>
                    </a:lnTo>
                    <a:lnTo>
                      <a:pt x="1648" y="1800"/>
                    </a:lnTo>
                    <a:lnTo>
                      <a:pt x="1666" y="1800"/>
                    </a:lnTo>
                    <a:lnTo>
                      <a:pt x="1683" y="1801"/>
                    </a:lnTo>
                    <a:lnTo>
                      <a:pt x="1701" y="1802"/>
                    </a:lnTo>
                    <a:lnTo>
                      <a:pt x="1712" y="1802"/>
                    </a:lnTo>
                    <a:lnTo>
                      <a:pt x="1716" y="1794"/>
                    </a:lnTo>
                    <a:lnTo>
                      <a:pt x="1756" y="1724"/>
                    </a:lnTo>
                    <a:lnTo>
                      <a:pt x="1768" y="1702"/>
                    </a:lnTo>
                    <a:lnTo>
                      <a:pt x="1743" y="1701"/>
                    </a:lnTo>
                    <a:lnTo>
                      <a:pt x="1637" y="1694"/>
                    </a:lnTo>
                    <a:lnTo>
                      <a:pt x="1603" y="1691"/>
                    </a:lnTo>
                    <a:lnTo>
                      <a:pt x="1577" y="1689"/>
                    </a:lnTo>
                    <a:lnTo>
                      <a:pt x="1556" y="1687"/>
                    </a:lnTo>
                    <a:lnTo>
                      <a:pt x="1540" y="1684"/>
                    </a:lnTo>
                    <a:lnTo>
                      <a:pt x="1530" y="1682"/>
                    </a:lnTo>
                    <a:lnTo>
                      <a:pt x="1523" y="1680"/>
                    </a:lnTo>
                    <a:lnTo>
                      <a:pt x="1518" y="1679"/>
                    </a:lnTo>
                    <a:lnTo>
                      <a:pt x="1516" y="1678"/>
                    </a:lnTo>
                    <a:lnTo>
                      <a:pt x="1512" y="1672"/>
                    </a:lnTo>
                    <a:lnTo>
                      <a:pt x="1514" y="1664"/>
                    </a:lnTo>
                    <a:lnTo>
                      <a:pt x="1515" y="1656"/>
                    </a:lnTo>
                    <a:lnTo>
                      <a:pt x="1517" y="1649"/>
                    </a:lnTo>
                    <a:lnTo>
                      <a:pt x="1521" y="1641"/>
                    </a:lnTo>
                    <a:lnTo>
                      <a:pt x="1526" y="1630"/>
                    </a:lnTo>
                    <a:lnTo>
                      <a:pt x="1532" y="1616"/>
                    </a:lnTo>
                    <a:lnTo>
                      <a:pt x="1540" y="1603"/>
                    </a:lnTo>
                    <a:lnTo>
                      <a:pt x="1549" y="1585"/>
                    </a:lnTo>
                    <a:lnTo>
                      <a:pt x="1559" y="1566"/>
                    </a:lnTo>
                    <a:lnTo>
                      <a:pt x="1571" y="1545"/>
                    </a:lnTo>
                    <a:lnTo>
                      <a:pt x="1584" y="1521"/>
                    </a:lnTo>
                    <a:lnTo>
                      <a:pt x="1598" y="1496"/>
                    </a:lnTo>
                    <a:lnTo>
                      <a:pt x="1614" y="1468"/>
                    </a:lnTo>
                    <a:lnTo>
                      <a:pt x="1631" y="1438"/>
                    </a:lnTo>
                    <a:lnTo>
                      <a:pt x="1650" y="1406"/>
                    </a:lnTo>
                    <a:lnTo>
                      <a:pt x="1669" y="1372"/>
                    </a:lnTo>
                    <a:lnTo>
                      <a:pt x="1690" y="1335"/>
                    </a:lnTo>
                    <a:lnTo>
                      <a:pt x="1712" y="1297"/>
                    </a:lnTo>
                    <a:lnTo>
                      <a:pt x="1736" y="1257"/>
                    </a:lnTo>
                    <a:lnTo>
                      <a:pt x="1739" y="1250"/>
                    </a:lnTo>
                    <a:lnTo>
                      <a:pt x="1751" y="1232"/>
                    </a:lnTo>
                    <a:lnTo>
                      <a:pt x="1768" y="1203"/>
                    </a:lnTo>
                    <a:lnTo>
                      <a:pt x="1790" y="1166"/>
                    </a:lnTo>
                    <a:lnTo>
                      <a:pt x="1815" y="1122"/>
                    </a:lnTo>
                    <a:lnTo>
                      <a:pt x="1844" y="1073"/>
                    </a:lnTo>
                    <a:lnTo>
                      <a:pt x="1875" y="1021"/>
                    </a:lnTo>
                    <a:lnTo>
                      <a:pt x="1908" y="966"/>
                    </a:lnTo>
                    <a:lnTo>
                      <a:pt x="1940" y="911"/>
                    </a:lnTo>
                    <a:lnTo>
                      <a:pt x="1971" y="860"/>
                    </a:lnTo>
                    <a:lnTo>
                      <a:pt x="2000" y="810"/>
                    </a:lnTo>
                    <a:lnTo>
                      <a:pt x="2025" y="766"/>
                    </a:lnTo>
                    <a:lnTo>
                      <a:pt x="2047" y="729"/>
                    </a:lnTo>
                    <a:lnTo>
                      <a:pt x="2064" y="701"/>
                    </a:lnTo>
                    <a:lnTo>
                      <a:pt x="2076" y="682"/>
                    </a:lnTo>
                    <a:lnTo>
                      <a:pt x="2079" y="675"/>
                    </a:lnTo>
                    <a:lnTo>
                      <a:pt x="2083" y="671"/>
                    </a:lnTo>
                    <a:lnTo>
                      <a:pt x="2091" y="657"/>
                    </a:lnTo>
                    <a:lnTo>
                      <a:pt x="2104" y="635"/>
                    </a:lnTo>
                    <a:lnTo>
                      <a:pt x="2120" y="607"/>
                    </a:lnTo>
                    <a:lnTo>
                      <a:pt x="2139" y="574"/>
                    </a:lnTo>
                    <a:lnTo>
                      <a:pt x="2162" y="537"/>
                    </a:lnTo>
                    <a:lnTo>
                      <a:pt x="2185" y="498"/>
                    </a:lnTo>
                    <a:lnTo>
                      <a:pt x="2210" y="456"/>
                    </a:lnTo>
                    <a:lnTo>
                      <a:pt x="2234" y="416"/>
                    </a:lnTo>
                    <a:lnTo>
                      <a:pt x="2257" y="377"/>
                    </a:lnTo>
                    <a:lnTo>
                      <a:pt x="2280" y="340"/>
                    </a:lnTo>
                    <a:lnTo>
                      <a:pt x="2299" y="307"/>
                    </a:lnTo>
                    <a:lnTo>
                      <a:pt x="2316" y="279"/>
                    </a:lnTo>
                    <a:lnTo>
                      <a:pt x="2328" y="257"/>
                    </a:lnTo>
                    <a:lnTo>
                      <a:pt x="2336" y="243"/>
                    </a:lnTo>
                    <a:lnTo>
                      <a:pt x="2340" y="239"/>
                    </a:lnTo>
                    <a:lnTo>
                      <a:pt x="2354" y="217"/>
                    </a:lnTo>
                    <a:lnTo>
                      <a:pt x="2366" y="199"/>
                    </a:lnTo>
                    <a:lnTo>
                      <a:pt x="2378" y="184"/>
                    </a:lnTo>
                    <a:lnTo>
                      <a:pt x="2387" y="172"/>
                    </a:lnTo>
                    <a:lnTo>
                      <a:pt x="2394" y="163"/>
                    </a:lnTo>
                    <a:lnTo>
                      <a:pt x="2401" y="155"/>
                    </a:lnTo>
                    <a:lnTo>
                      <a:pt x="2407" y="150"/>
                    </a:lnTo>
                    <a:lnTo>
                      <a:pt x="2410" y="146"/>
                    </a:lnTo>
                    <a:lnTo>
                      <a:pt x="2416" y="142"/>
                    </a:lnTo>
                    <a:lnTo>
                      <a:pt x="2420" y="138"/>
                    </a:lnTo>
                    <a:lnTo>
                      <a:pt x="2426" y="135"/>
                    </a:lnTo>
                    <a:lnTo>
                      <a:pt x="2432" y="131"/>
                    </a:lnTo>
                    <a:lnTo>
                      <a:pt x="2438" y="129"/>
                    </a:lnTo>
                    <a:lnTo>
                      <a:pt x="2443" y="126"/>
                    </a:lnTo>
                    <a:lnTo>
                      <a:pt x="2449" y="123"/>
                    </a:lnTo>
                    <a:lnTo>
                      <a:pt x="2455" y="121"/>
                    </a:lnTo>
                    <a:lnTo>
                      <a:pt x="2457" y="120"/>
                    </a:lnTo>
                    <a:lnTo>
                      <a:pt x="2461" y="120"/>
                    </a:lnTo>
                    <a:lnTo>
                      <a:pt x="2464" y="119"/>
                    </a:lnTo>
                    <a:lnTo>
                      <a:pt x="2470" y="118"/>
                    </a:lnTo>
                    <a:lnTo>
                      <a:pt x="2476" y="118"/>
                    </a:lnTo>
                    <a:lnTo>
                      <a:pt x="2483" y="116"/>
                    </a:lnTo>
                    <a:lnTo>
                      <a:pt x="2492" y="115"/>
                    </a:lnTo>
                    <a:lnTo>
                      <a:pt x="2502" y="114"/>
                    </a:lnTo>
                    <a:lnTo>
                      <a:pt x="2514" y="113"/>
                    </a:lnTo>
                    <a:lnTo>
                      <a:pt x="2526" y="112"/>
                    </a:lnTo>
                    <a:lnTo>
                      <a:pt x="2541" y="111"/>
                    </a:lnTo>
                    <a:lnTo>
                      <a:pt x="2557" y="110"/>
                    </a:lnTo>
                    <a:lnTo>
                      <a:pt x="2576" y="108"/>
                    </a:lnTo>
                    <a:lnTo>
                      <a:pt x="2597" y="107"/>
                    </a:lnTo>
                    <a:lnTo>
                      <a:pt x="2620" y="105"/>
                    </a:lnTo>
                    <a:lnTo>
                      <a:pt x="2644" y="104"/>
                    </a:lnTo>
                    <a:lnTo>
                      <a:pt x="2654" y="103"/>
                    </a:lnTo>
                    <a:lnTo>
                      <a:pt x="2658" y="93"/>
                    </a:lnTo>
                    <a:lnTo>
                      <a:pt x="2687" y="23"/>
                    </a:lnTo>
                    <a:lnTo>
                      <a:pt x="2696" y="0"/>
                    </a:lnTo>
                    <a:lnTo>
                      <a:pt x="2670" y="1"/>
                    </a:lnTo>
                    <a:close/>
                  </a:path>
                </a:pathLst>
              </a:custGeom>
              <a:solidFill>
                <a:srgbClr val="FF17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5079" name="Freeform 23"/>
              <p:cNvSpPr>
                <a:spLocks/>
              </p:cNvSpPr>
              <p:nvPr/>
            </p:nvSpPr>
            <p:spPr bwMode="auto">
              <a:xfrm>
                <a:off x="4720" y="370"/>
                <a:ext cx="145" cy="125"/>
              </a:xfrm>
              <a:custGeom>
                <a:avLst/>
                <a:gdLst>
                  <a:gd name="T0" fmla="*/ 1368 w 1466"/>
                  <a:gd name="T1" fmla="*/ 29 h 1271"/>
                  <a:gd name="T2" fmla="*/ 1266 w 1466"/>
                  <a:gd name="T3" fmla="*/ 6 h 1271"/>
                  <a:gd name="T4" fmla="*/ 1160 w 1466"/>
                  <a:gd name="T5" fmla="*/ 0 h 1271"/>
                  <a:gd name="T6" fmla="*/ 1050 w 1466"/>
                  <a:gd name="T7" fmla="*/ 13 h 1271"/>
                  <a:gd name="T8" fmla="*/ 936 w 1466"/>
                  <a:gd name="T9" fmla="*/ 43 h 1271"/>
                  <a:gd name="T10" fmla="*/ 802 w 1466"/>
                  <a:gd name="T11" fmla="*/ 98 h 1271"/>
                  <a:gd name="T12" fmla="*/ 669 w 1466"/>
                  <a:gd name="T13" fmla="*/ 164 h 1271"/>
                  <a:gd name="T14" fmla="*/ 570 w 1466"/>
                  <a:gd name="T15" fmla="*/ 228 h 1271"/>
                  <a:gd name="T16" fmla="*/ 498 w 1466"/>
                  <a:gd name="T17" fmla="*/ 294 h 1271"/>
                  <a:gd name="T18" fmla="*/ 444 w 1466"/>
                  <a:gd name="T19" fmla="*/ 365 h 1271"/>
                  <a:gd name="T20" fmla="*/ 405 w 1466"/>
                  <a:gd name="T21" fmla="*/ 445 h 1271"/>
                  <a:gd name="T22" fmla="*/ 390 w 1466"/>
                  <a:gd name="T23" fmla="*/ 537 h 1271"/>
                  <a:gd name="T24" fmla="*/ 413 w 1466"/>
                  <a:gd name="T25" fmla="*/ 611 h 1271"/>
                  <a:gd name="T26" fmla="*/ 469 w 1466"/>
                  <a:gd name="T27" fmla="*/ 659 h 1271"/>
                  <a:gd name="T28" fmla="*/ 566 w 1466"/>
                  <a:gd name="T29" fmla="*/ 693 h 1271"/>
                  <a:gd name="T30" fmla="*/ 719 w 1466"/>
                  <a:gd name="T31" fmla="*/ 721 h 1271"/>
                  <a:gd name="T32" fmla="*/ 881 w 1466"/>
                  <a:gd name="T33" fmla="*/ 758 h 1271"/>
                  <a:gd name="T34" fmla="*/ 919 w 1466"/>
                  <a:gd name="T35" fmla="*/ 807 h 1271"/>
                  <a:gd name="T36" fmla="*/ 897 w 1466"/>
                  <a:gd name="T37" fmla="*/ 896 h 1271"/>
                  <a:gd name="T38" fmla="*/ 850 w 1466"/>
                  <a:gd name="T39" fmla="*/ 972 h 1271"/>
                  <a:gd name="T40" fmla="*/ 783 w 1466"/>
                  <a:gd name="T41" fmla="*/ 1039 h 1271"/>
                  <a:gd name="T42" fmla="*/ 697 w 1466"/>
                  <a:gd name="T43" fmla="*/ 1093 h 1271"/>
                  <a:gd name="T44" fmla="*/ 603 w 1466"/>
                  <a:gd name="T45" fmla="*/ 1129 h 1271"/>
                  <a:gd name="T46" fmla="*/ 505 w 1466"/>
                  <a:gd name="T47" fmla="*/ 1144 h 1271"/>
                  <a:gd name="T48" fmla="*/ 390 w 1466"/>
                  <a:gd name="T49" fmla="*/ 1135 h 1271"/>
                  <a:gd name="T50" fmla="*/ 295 w 1466"/>
                  <a:gd name="T51" fmla="*/ 1103 h 1271"/>
                  <a:gd name="T52" fmla="*/ 261 w 1466"/>
                  <a:gd name="T53" fmla="*/ 978 h 1271"/>
                  <a:gd name="T54" fmla="*/ 301 w 1466"/>
                  <a:gd name="T55" fmla="*/ 880 h 1271"/>
                  <a:gd name="T56" fmla="*/ 208 w 1466"/>
                  <a:gd name="T57" fmla="*/ 840 h 1271"/>
                  <a:gd name="T58" fmla="*/ 144 w 1466"/>
                  <a:gd name="T59" fmla="*/ 962 h 1271"/>
                  <a:gd name="T60" fmla="*/ 71 w 1466"/>
                  <a:gd name="T61" fmla="*/ 1085 h 1271"/>
                  <a:gd name="T62" fmla="*/ 0 w 1466"/>
                  <a:gd name="T63" fmla="*/ 1194 h 1271"/>
                  <a:gd name="T64" fmla="*/ 100 w 1466"/>
                  <a:gd name="T65" fmla="*/ 1239 h 1271"/>
                  <a:gd name="T66" fmla="*/ 209 w 1466"/>
                  <a:gd name="T67" fmla="*/ 1264 h 1271"/>
                  <a:gd name="T68" fmla="*/ 339 w 1466"/>
                  <a:gd name="T69" fmla="*/ 1270 h 1271"/>
                  <a:gd name="T70" fmla="*/ 530 w 1466"/>
                  <a:gd name="T71" fmla="*/ 1240 h 1271"/>
                  <a:gd name="T72" fmla="*/ 723 w 1466"/>
                  <a:gd name="T73" fmla="*/ 1167 h 1271"/>
                  <a:gd name="T74" fmla="*/ 912 w 1466"/>
                  <a:gd name="T75" fmla="*/ 1057 h 1271"/>
                  <a:gd name="T76" fmla="*/ 1054 w 1466"/>
                  <a:gd name="T77" fmla="*/ 936 h 1271"/>
                  <a:gd name="T78" fmla="*/ 1141 w 1466"/>
                  <a:gd name="T79" fmla="*/ 811 h 1271"/>
                  <a:gd name="T80" fmla="*/ 1170 w 1466"/>
                  <a:gd name="T81" fmla="*/ 716 h 1271"/>
                  <a:gd name="T82" fmla="*/ 1162 w 1466"/>
                  <a:gd name="T83" fmla="*/ 643 h 1271"/>
                  <a:gd name="T84" fmla="*/ 1121 w 1466"/>
                  <a:gd name="T85" fmla="*/ 591 h 1271"/>
                  <a:gd name="T86" fmla="*/ 1053 w 1466"/>
                  <a:gd name="T87" fmla="*/ 561 h 1271"/>
                  <a:gd name="T88" fmla="*/ 942 w 1466"/>
                  <a:gd name="T89" fmla="*/ 534 h 1271"/>
                  <a:gd name="T90" fmla="*/ 798 w 1466"/>
                  <a:gd name="T91" fmla="*/ 508 h 1271"/>
                  <a:gd name="T92" fmla="*/ 705 w 1466"/>
                  <a:gd name="T93" fmla="*/ 485 h 1271"/>
                  <a:gd name="T94" fmla="*/ 663 w 1466"/>
                  <a:gd name="T95" fmla="*/ 468 h 1271"/>
                  <a:gd name="T96" fmla="*/ 637 w 1466"/>
                  <a:gd name="T97" fmla="*/ 424 h 1271"/>
                  <a:gd name="T98" fmla="*/ 687 w 1466"/>
                  <a:gd name="T99" fmla="*/ 293 h 1271"/>
                  <a:gd name="T100" fmla="*/ 802 w 1466"/>
                  <a:gd name="T101" fmla="*/ 194 h 1271"/>
                  <a:gd name="T102" fmla="*/ 887 w 1466"/>
                  <a:gd name="T103" fmla="*/ 159 h 1271"/>
                  <a:gd name="T104" fmla="*/ 982 w 1466"/>
                  <a:gd name="T105" fmla="*/ 142 h 1271"/>
                  <a:gd name="T106" fmla="*/ 1085 w 1466"/>
                  <a:gd name="T107" fmla="*/ 141 h 1271"/>
                  <a:gd name="T108" fmla="*/ 1168 w 1466"/>
                  <a:gd name="T109" fmla="*/ 158 h 1271"/>
                  <a:gd name="T110" fmla="*/ 1230 w 1466"/>
                  <a:gd name="T111" fmla="*/ 193 h 1271"/>
                  <a:gd name="T112" fmla="*/ 1243 w 1466"/>
                  <a:gd name="T113" fmla="*/ 233 h 1271"/>
                  <a:gd name="T114" fmla="*/ 1221 w 1466"/>
                  <a:gd name="T115" fmla="*/ 295 h 1271"/>
                  <a:gd name="T116" fmla="*/ 1185 w 1466"/>
                  <a:gd name="T117" fmla="*/ 380 h 1271"/>
                  <a:gd name="T118" fmla="*/ 1314 w 1466"/>
                  <a:gd name="T119" fmla="*/ 328 h 1271"/>
                  <a:gd name="T120" fmla="*/ 1376 w 1466"/>
                  <a:gd name="T121" fmla="*/ 213 h 1271"/>
                  <a:gd name="T122" fmla="*/ 1436 w 1466"/>
                  <a:gd name="T123" fmla="*/ 115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6" h="1271">
                    <a:moveTo>
                      <a:pt x="1450" y="63"/>
                    </a:moveTo>
                    <a:lnTo>
                      <a:pt x="1434" y="55"/>
                    </a:lnTo>
                    <a:lnTo>
                      <a:pt x="1418" y="49"/>
                    </a:lnTo>
                    <a:lnTo>
                      <a:pt x="1402" y="42"/>
                    </a:lnTo>
                    <a:lnTo>
                      <a:pt x="1385" y="35"/>
                    </a:lnTo>
                    <a:lnTo>
                      <a:pt x="1368" y="29"/>
                    </a:lnTo>
                    <a:lnTo>
                      <a:pt x="1351" y="24"/>
                    </a:lnTo>
                    <a:lnTo>
                      <a:pt x="1335" y="20"/>
                    </a:lnTo>
                    <a:lnTo>
                      <a:pt x="1318" y="15"/>
                    </a:lnTo>
                    <a:lnTo>
                      <a:pt x="1300" y="12"/>
                    </a:lnTo>
                    <a:lnTo>
                      <a:pt x="1283" y="8"/>
                    </a:lnTo>
                    <a:lnTo>
                      <a:pt x="1266" y="6"/>
                    </a:lnTo>
                    <a:lnTo>
                      <a:pt x="1247" y="4"/>
                    </a:lnTo>
                    <a:lnTo>
                      <a:pt x="1230" y="2"/>
                    </a:lnTo>
                    <a:lnTo>
                      <a:pt x="1213" y="1"/>
                    </a:lnTo>
                    <a:lnTo>
                      <a:pt x="1194" y="0"/>
                    </a:lnTo>
                    <a:lnTo>
                      <a:pt x="1177" y="0"/>
                    </a:lnTo>
                    <a:lnTo>
                      <a:pt x="1160" y="0"/>
                    </a:lnTo>
                    <a:lnTo>
                      <a:pt x="1141" y="1"/>
                    </a:lnTo>
                    <a:lnTo>
                      <a:pt x="1123" y="2"/>
                    </a:lnTo>
                    <a:lnTo>
                      <a:pt x="1106" y="5"/>
                    </a:lnTo>
                    <a:lnTo>
                      <a:pt x="1087" y="7"/>
                    </a:lnTo>
                    <a:lnTo>
                      <a:pt x="1069" y="9"/>
                    </a:lnTo>
                    <a:lnTo>
                      <a:pt x="1050" y="13"/>
                    </a:lnTo>
                    <a:lnTo>
                      <a:pt x="1032" y="16"/>
                    </a:lnTo>
                    <a:lnTo>
                      <a:pt x="1012" y="21"/>
                    </a:lnTo>
                    <a:lnTo>
                      <a:pt x="994" y="25"/>
                    </a:lnTo>
                    <a:lnTo>
                      <a:pt x="974" y="31"/>
                    </a:lnTo>
                    <a:lnTo>
                      <a:pt x="956" y="37"/>
                    </a:lnTo>
                    <a:lnTo>
                      <a:pt x="936" y="43"/>
                    </a:lnTo>
                    <a:lnTo>
                      <a:pt x="918" y="50"/>
                    </a:lnTo>
                    <a:lnTo>
                      <a:pt x="898" y="57"/>
                    </a:lnTo>
                    <a:lnTo>
                      <a:pt x="879" y="65"/>
                    </a:lnTo>
                    <a:lnTo>
                      <a:pt x="852" y="76"/>
                    </a:lnTo>
                    <a:lnTo>
                      <a:pt x="826" y="87"/>
                    </a:lnTo>
                    <a:lnTo>
                      <a:pt x="802" y="98"/>
                    </a:lnTo>
                    <a:lnTo>
                      <a:pt x="777" y="110"/>
                    </a:lnTo>
                    <a:lnTo>
                      <a:pt x="753" y="120"/>
                    </a:lnTo>
                    <a:lnTo>
                      <a:pt x="731" y="131"/>
                    </a:lnTo>
                    <a:lnTo>
                      <a:pt x="709" y="143"/>
                    </a:lnTo>
                    <a:lnTo>
                      <a:pt x="689" y="153"/>
                    </a:lnTo>
                    <a:lnTo>
                      <a:pt x="669" y="164"/>
                    </a:lnTo>
                    <a:lnTo>
                      <a:pt x="651" y="175"/>
                    </a:lnTo>
                    <a:lnTo>
                      <a:pt x="632" y="186"/>
                    </a:lnTo>
                    <a:lnTo>
                      <a:pt x="616" y="196"/>
                    </a:lnTo>
                    <a:lnTo>
                      <a:pt x="600" y="207"/>
                    </a:lnTo>
                    <a:lnTo>
                      <a:pt x="585" y="218"/>
                    </a:lnTo>
                    <a:lnTo>
                      <a:pt x="570" y="228"/>
                    </a:lnTo>
                    <a:lnTo>
                      <a:pt x="557" y="239"/>
                    </a:lnTo>
                    <a:lnTo>
                      <a:pt x="545" y="249"/>
                    </a:lnTo>
                    <a:lnTo>
                      <a:pt x="532" y="260"/>
                    </a:lnTo>
                    <a:lnTo>
                      <a:pt x="520" y="272"/>
                    </a:lnTo>
                    <a:lnTo>
                      <a:pt x="509" y="282"/>
                    </a:lnTo>
                    <a:lnTo>
                      <a:pt x="498" y="294"/>
                    </a:lnTo>
                    <a:lnTo>
                      <a:pt x="488" y="305"/>
                    </a:lnTo>
                    <a:lnTo>
                      <a:pt x="479" y="317"/>
                    </a:lnTo>
                    <a:lnTo>
                      <a:pt x="470" y="330"/>
                    </a:lnTo>
                    <a:lnTo>
                      <a:pt x="460" y="341"/>
                    </a:lnTo>
                    <a:lnTo>
                      <a:pt x="452" y="353"/>
                    </a:lnTo>
                    <a:lnTo>
                      <a:pt x="444" y="365"/>
                    </a:lnTo>
                    <a:lnTo>
                      <a:pt x="436" y="378"/>
                    </a:lnTo>
                    <a:lnTo>
                      <a:pt x="429" y="390"/>
                    </a:lnTo>
                    <a:lnTo>
                      <a:pt x="424" y="402"/>
                    </a:lnTo>
                    <a:lnTo>
                      <a:pt x="418" y="415"/>
                    </a:lnTo>
                    <a:lnTo>
                      <a:pt x="412" y="428"/>
                    </a:lnTo>
                    <a:lnTo>
                      <a:pt x="405" y="445"/>
                    </a:lnTo>
                    <a:lnTo>
                      <a:pt x="401" y="461"/>
                    </a:lnTo>
                    <a:lnTo>
                      <a:pt x="396" y="478"/>
                    </a:lnTo>
                    <a:lnTo>
                      <a:pt x="394" y="493"/>
                    </a:lnTo>
                    <a:lnTo>
                      <a:pt x="391" y="508"/>
                    </a:lnTo>
                    <a:lnTo>
                      <a:pt x="390" y="523"/>
                    </a:lnTo>
                    <a:lnTo>
                      <a:pt x="390" y="537"/>
                    </a:lnTo>
                    <a:lnTo>
                      <a:pt x="391" y="551"/>
                    </a:lnTo>
                    <a:lnTo>
                      <a:pt x="394" y="563"/>
                    </a:lnTo>
                    <a:lnTo>
                      <a:pt x="397" y="576"/>
                    </a:lnTo>
                    <a:lnTo>
                      <a:pt x="402" y="589"/>
                    </a:lnTo>
                    <a:lnTo>
                      <a:pt x="407" y="600"/>
                    </a:lnTo>
                    <a:lnTo>
                      <a:pt x="413" y="611"/>
                    </a:lnTo>
                    <a:lnTo>
                      <a:pt x="421" y="621"/>
                    </a:lnTo>
                    <a:lnTo>
                      <a:pt x="429" y="631"/>
                    </a:lnTo>
                    <a:lnTo>
                      <a:pt x="440" y="641"/>
                    </a:lnTo>
                    <a:lnTo>
                      <a:pt x="448" y="648"/>
                    </a:lnTo>
                    <a:lnTo>
                      <a:pt x="458" y="653"/>
                    </a:lnTo>
                    <a:lnTo>
                      <a:pt x="469" y="659"/>
                    </a:lnTo>
                    <a:lnTo>
                      <a:pt x="481" y="665"/>
                    </a:lnTo>
                    <a:lnTo>
                      <a:pt x="495" y="671"/>
                    </a:lnTo>
                    <a:lnTo>
                      <a:pt x="511" y="676"/>
                    </a:lnTo>
                    <a:lnTo>
                      <a:pt x="528" y="682"/>
                    </a:lnTo>
                    <a:lnTo>
                      <a:pt x="547" y="688"/>
                    </a:lnTo>
                    <a:lnTo>
                      <a:pt x="566" y="693"/>
                    </a:lnTo>
                    <a:lnTo>
                      <a:pt x="588" y="698"/>
                    </a:lnTo>
                    <a:lnTo>
                      <a:pt x="611" y="703"/>
                    </a:lnTo>
                    <a:lnTo>
                      <a:pt x="636" y="707"/>
                    </a:lnTo>
                    <a:lnTo>
                      <a:pt x="662" y="712"/>
                    </a:lnTo>
                    <a:lnTo>
                      <a:pt x="690" y="717"/>
                    </a:lnTo>
                    <a:lnTo>
                      <a:pt x="719" y="721"/>
                    </a:lnTo>
                    <a:lnTo>
                      <a:pt x="750" y="726"/>
                    </a:lnTo>
                    <a:lnTo>
                      <a:pt x="787" y="732"/>
                    </a:lnTo>
                    <a:lnTo>
                      <a:pt x="819" y="739"/>
                    </a:lnTo>
                    <a:lnTo>
                      <a:pt x="844" y="744"/>
                    </a:lnTo>
                    <a:lnTo>
                      <a:pt x="865" y="751"/>
                    </a:lnTo>
                    <a:lnTo>
                      <a:pt x="881" y="758"/>
                    </a:lnTo>
                    <a:lnTo>
                      <a:pt x="894" y="765"/>
                    </a:lnTo>
                    <a:lnTo>
                      <a:pt x="903" y="772"/>
                    </a:lnTo>
                    <a:lnTo>
                      <a:pt x="909" y="778"/>
                    </a:lnTo>
                    <a:lnTo>
                      <a:pt x="913" y="786"/>
                    </a:lnTo>
                    <a:lnTo>
                      <a:pt x="917" y="795"/>
                    </a:lnTo>
                    <a:lnTo>
                      <a:pt x="919" y="807"/>
                    </a:lnTo>
                    <a:lnTo>
                      <a:pt x="919" y="819"/>
                    </a:lnTo>
                    <a:lnTo>
                      <a:pt x="917" y="833"/>
                    </a:lnTo>
                    <a:lnTo>
                      <a:pt x="914" y="848"/>
                    </a:lnTo>
                    <a:lnTo>
                      <a:pt x="910" y="864"/>
                    </a:lnTo>
                    <a:lnTo>
                      <a:pt x="903" y="883"/>
                    </a:lnTo>
                    <a:lnTo>
                      <a:pt x="897" y="896"/>
                    </a:lnTo>
                    <a:lnTo>
                      <a:pt x="891" y="910"/>
                    </a:lnTo>
                    <a:lnTo>
                      <a:pt x="884" y="923"/>
                    </a:lnTo>
                    <a:lnTo>
                      <a:pt x="876" y="936"/>
                    </a:lnTo>
                    <a:lnTo>
                      <a:pt x="868" y="948"/>
                    </a:lnTo>
                    <a:lnTo>
                      <a:pt x="859" y="961"/>
                    </a:lnTo>
                    <a:lnTo>
                      <a:pt x="850" y="972"/>
                    </a:lnTo>
                    <a:lnTo>
                      <a:pt x="841" y="984"/>
                    </a:lnTo>
                    <a:lnTo>
                      <a:pt x="830" y="996"/>
                    </a:lnTo>
                    <a:lnTo>
                      <a:pt x="819" y="1007"/>
                    </a:lnTo>
                    <a:lnTo>
                      <a:pt x="807" y="1017"/>
                    </a:lnTo>
                    <a:lnTo>
                      <a:pt x="796" y="1029"/>
                    </a:lnTo>
                    <a:lnTo>
                      <a:pt x="783" y="1039"/>
                    </a:lnTo>
                    <a:lnTo>
                      <a:pt x="769" y="1049"/>
                    </a:lnTo>
                    <a:lnTo>
                      <a:pt x="755" y="1059"/>
                    </a:lnTo>
                    <a:lnTo>
                      <a:pt x="742" y="1068"/>
                    </a:lnTo>
                    <a:lnTo>
                      <a:pt x="727" y="1077"/>
                    </a:lnTo>
                    <a:lnTo>
                      <a:pt x="712" y="1085"/>
                    </a:lnTo>
                    <a:lnTo>
                      <a:pt x="697" y="1093"/>
                    </a:lnTo>
                    <a:lnTo>
                      <a:pt x="682" y="1100"/>
                    </a:lnTo>
                    <a:lnTo>
                      <a:pt x="667" y="1107"/>
                    </a:lnTo>
                    <a:lnTo>
                      <a:pt x="651" y="1114"/>
                    </a:lnTo>
                    <a:lnTo>
                      <a:pt x="634" y="1119"/>
                    </a:lnTo>
                    <a:lnTo>
                      <a:pt x="619" y="1125"/>
                    </a:lnTo>
                    <a:lnTo>
                      <a:pt x="603" y="1129"/>
                    </a:lnTo>
                    <a:lnTo>
                      <a:pt x="587" y="1133"/>
                    </a:lnTo>
                    <a:lnTo>
                      <a:pt x="571" y="1136"/>
                    </a:lnTo>
                    <a:lnTo>
                      <a:pt x="555" y="1138"/>
                    </a:lnTo>
                    <a:lnTo>
                      <a:pt x="538" y="1141"/>
                    </a:lnTo>
                    <a:lnTo>
                      <a:pt x="522" y="1143"/>
                    </a:lnTo>
                    <a:lnTo>
                      <a:pt x="505" y="1144"/>
                    </a:lnTo>
                    <a:lnTo>
                      <a:pt x="488" y="1144"/>
                    </a:lnTo>
                    <a:lnTo>
                      <a:pt x="467" y="1144"/>
                    </a:lnTo>
                    <a:lnTo>
                      <a:pt x="448" y="1143"/>
                    </a:lnTo>
                    <a:lnTo>
                      <a:pt x="428" y="1141"/>
                    </a:lnTo>
                    <a:lnTo>
                      <a:pt x="409" y="1138"/>
                    </a:lnTo>
                    <a:lnTo>
                      <a:pt x="390" y="1135"/>
                    </a:lnTo>
                    <a:lnTo>
                      <a:pt x="373" y="1131"/>
                    </a:lnTo>
                    <a:lnTo>
                      <a:pt x="356" y="1127"/>
                    </a:lnTo>
                    <a:lnTo>
                      <a:pt x="338" y="1121"/>
                    </a:lnTo>
                    <a:lnTo>
                      <a:pt x="323" y="1115"/>
                    </a:lnTo>
                    <a:lnTo>
                      <a:pt x="308" y="1110"/>
                    </a:lnTo>
                    <a:lnTo>
                      <a:pt x="295" y="1103"/>
                    </a:lnTo>
                    <a:lnTo>
                      <a:pt x="281" y="1096"/>
                    </a:lnTo>
                    <a:lnTo>
                      <a:pt x="267" y="1088"/>
                    </a:lnTo>
                    <a:lnTo>
                      <a:pt x="254" y="1078"/>
                    </a:lnTo>
                    <a:lnTo>
                      <a:pt x="242" y="1069"/>
                    </a:lnTo>
                    <a:lnTo>
                      <a:pt x="230" y="1060"/>
                    </a:lnTo>
                    <a:lnTo>
                      <a:pt x="261" y="978"/>
                    </a:lnTo>
                    <a:lnTo>
                      <a:pt x="263" y="974"/>
                    </a:lnTo>
                    <a:lnTo>
                      <a:pt x="268" y="960"/>
                    </a:lnTo>
                    <a:lnTo>
                      <a:pt x="276" y="941"/>
                    </a:lnTo>
                    <a:lnTo>
                      <a:pt x="285" y="919"/>
                    </a:lnTo>
                    <a:lnTo>
                      <a:pt x="293" y="899"/>
                    </a:lnTo>
                    <a:lnTo>
                      <a:pt x="301" y="880"/>
                    </a:lnTo>
                    <a:lnTo>
                      <a:pt x="306" y="866"/>
                    </a:lnTo>
                    <a:lnTo>
                      <a:pt x="308" y="862"/>
                    </a:lnTo>
                    <a:lnTo>
                      <a:pt x="318" y="840"/>
                    </a:lnTo>
                    <a:lnTo>
                      <a:pt x="293" y="840"/>
                    </a:lnTo>
                    <a:lnTo>
                      <a:pt x="217" y="840"/>
                    </a:lnTo>
                    <a:lnTo>
                      <a:pt x="208" y="840"/>
                    </a:lnTo>
                    <a:lnTo>
                      <a:pt x="204" y="849"/>
                    </a:lnTo>
                    <a:lnTo>
                      <a:pt x="192" y="872"/>
                    </a:lnTo>
                    <a:lnTo>
                      <a:pt x="179" y="895"/>
                    </a:lnTo>
                    <a:lnTo>
                      <a:pt x="168" y="917"/>
                    </a:lnTo>
                    <a:lnTo>
                      <a:pt x="155" y="940"/>
                    </a:lnTo>
                    <a:lnTo>
                      <a:pt x="144" y="962"/>
                    </a:lnTo>
                    <a:lnTo>
                      <a:pt x="131" y="983"/>
                    </a:lnTo>
                    <a:lnTo>
                      <a:pt x="119" y="1005"/>
                    </a:lnTo>
                    <a:lnTo>
                      <a:pt x="107" y="1025"/>
                    </a:lnTo>
                    <a:lnTo>
                      <a:pt x="95" y="1046"/>
                    </a:lnTo>
                    <a:lnTo>
                      <a:pt x="83" y="1066"/>
                    </a:lnTo>
                    <a:lnTo>
                      <a:pt x="71" y="1085"/>
                    </a:lnTo>
                    <a:lnTo>
                      <a:pt x="58" y="1105"/>
                    </a:lnTo>
                    <a:lnTo>
                      <a:pt x="47" y="1123"/>
                    </a:lnTo>
                    <a:lnTo>
                      <a:pt x="34" y="1143"/>
                    </a:lnTo>
                    <a:lnTo>
                      <a:pt x="23" y="1160"/>
                    </a:lnTo>
                    <a:lnTo>
                      <a:pt x="10" y="1179"/>
                    </a:lnTo>
                    <a:lnTo>
                      <a:pt x="0" y="1194"/>
                    </a:lnTo>
                    <a:lnTo>
                      <a:pt x="16" y="1203"/>
                    </a:lnTo>
                    <a:lnTo>
                      <a:pt x="32" y="1211"/>
                    </a:lnTo>
                    <a:lnTo>
                      <a:pt x="48" y="1218"/>
                    </a:lnTo>
                    <a:lnTo>
                      <a:pt x="65" y="1226"/>
                    </a:lnTo>
                    <a:lnTo>
                      <a:pt x="83" y="1232"/>
                    </a:lnTo>
                    <a:lnTo>
                      <a:pt x="100" y="1239"/>
                    </a:lnTo>
                    <a:lnTo>
                      <a:pt x="118" y="1244"/>
                    </a:lnTo>
                    <a:lnTo>
                      <a:pt x="136" y="1249"/>
                    </a:lnTo>
                    <a:lnTo>
                      <a:pt x="154" y="1254"/>
                    </a:lnTo>
                    <a:lnTo>
                      <a:pt x="172" y="1258"/>
                    </a:lnTo>
                    <a:lnTo>
                      <a:pt x="191" y="1262"/>
                    </a:lnTo>
                    <a:lnTo>
                      <a:pt x="209" y="1264"/>
                    </a:lnTo>
                    <a:lnTo>
                      <a:pt x="229" y="1266"/>
                    </a:lnTo>
                    <a:lnTo>
                      <a:pt x="248" y="1269"/>
                    </a:lnTo>
                    <a:lnTo>
                      <a:pt x="268" y="1270"/>
                    </a:lnTo>
                    <a:lnTo>
                      <a:pt x="288" y="1271"/>
                    </a:lnTo>
                    <a:lnTo>
                      <a:pt x="308" y="1271"/>
                    </a:lnTo>
                    <a:lnTo>
                      <a:pt x="339" y="1270"/>
                    </a:lnTo>
                    <a:lnTo>
                      <a:pt x="371" y="1269"/>
                    </a:lnTo>
                    <a:lnTo>
                      <a:pt x="403" y="1265"/>
                    </a:lnTo>
                    <a:lnTo>
                      <a:pt x="434" y="1260"/>
                    </a:lnTo>
                    <a:lnTo>
                      <a:pt x="466" y="1255"/>
                    </a:lnTo>
                    <a:lnTo>
                      <a:pt x="497" y="1248"/>
                    </a:lnTo>
                    <a:lnTo>
                      <a:pt x="530" y="1240"/>
                    </a:lnTo>
                    <a:lnTo>
                      <a:pt x="562" y="1231"/>
                    </a:lnTo>
                    <a:lnTo>
                      <a:pt x="594" y="1221"/>
                    </a:lnTo>
                    <a:lnTo>
                      <a:pt x="626" y="1210"/>
                    </a:lnTo>
                    <a:lnTo>
                      <a:pt x="659" y="1197"/>
                    </a:lnTo>
                    <a:lnTo>
                      <a:pt x="691" y="1182"/>
                    </a:lnTo>
                    <a:lnTo>
                      <a:pt x="723" y="1167"/>
                    </a:lnTo>
                    <a:lnTo>
                      <a:pt x="755" y="1151"/>
                    </a:lnTo>
                    <a:lnTo>
                      <a:pt x="788" y="1134"/>
                    </a:lnTo>
                    <a:lnTo>
                      <a:pt x="820" y="1115"/>
                    </a:lnTo>
                    <a:lnTo>
                      <a:pt x="852" y="1096"/>
                    </a:lnTo>
                    <a:lnTo>
                      <a:pt x="882" y="1076"/>
                    </a:lnTo>
                    <a:lnTo>
                      <a:pt x="912" y="1057"/>
                    </a:lnTo>
                    <a:lnTo>
                      <a:pt x="939" y="1037"/>
                    </a:lnTo>
                    <a:lnTo>
                      <a:pt x="965" y="1016"/>
                    </a:lnTo>
                    <a:lnTo>
                      <a:pt x="989" y="997"/>
                    </a:lnTo>
                    <a:lnTo>
                      <a:pt x="1012" y="977"/>
                    </a:lnTo>
                    <a:lnTo>
                      <a:pt x="1034" y="956"/>
                    </a:lnTo>
                    <a:lnTo>
                      <a:pt x="1054" y="936"/>
                    </a:lnTo>
                    <a:lnTo>
                      <a:pt x="1072" y="916"/>
                    </a:lnTo>
                    <a:lnTo>
                      <a:pt x="1090" y="895"/>
                    </a:lnTo>
                    <a:lnTo>
                      <a:pt x="1105" y="875"/>
                    </a:lnTo>
                    <a:lnTo>
                      <a:pt x="1118" y="854"/>
                    </a:lnTo>
                    <a:lnTo>
                      <a:pt x="1131" y="833"/>
                    </a:lnTo>
                    <a:lnTo>
                      <a:pt x="1141" y="811"/>
                    </a:lnTo>
                    <a:lnTo>
                      <a:pt x="1151" y="790"/>
                    </a:lnTo>
                    <a:lnTo>
                      <a:pt x="1156" y="774"/>
                    </a:lnTo>
                    <a:lnTo>
                      <a:pt x="1162" y="759"/>
                    </a:lnTo>
                    <a:lnTo>
                      <a:pt x="1166" y="744"/>
                    </a:lnTo>
                    <a:lnTo>
                      <a:pt x="1169" y="729"/>
                    </a:lnTo>
                    <a:lnTo>
                      <a:pt x="1170" y="716"/>
                    </a:lnTo>
                    <a:lnTo>
                      <a:pt x="1171" y="703"/>
                    </a:lnTo>
                    <a:lnTo>
                      <a:pt x="1171" y="689"/>
                    </a:lnTo>
                    <a:lnTo>
                      <a:pt x="1170" y="678"/>
                    </a:lnTo>
                    <a:lnTo>
                      <a:pt x="1169" y="665"/>
                    </a:lnTo>
                    <a:lnTo>
                      <a:pt x="1166" y="655"/>
                    </a:lnTo>
                    <a:lnTo>
                      <a:pt x="1162" y="643"/>
                    </a:lnTo>
                    <a:lnTo>
                      <a:pt x="1156" y="633"/>
                    </a:lnTo>
                    <a:lnTo>
                      <a:pt x="1151" y="623"/>
                    </a:lnTo>
                    <a:lnTo>
                      <a:pt x="1144" y="614"/>
                    </a:lnTo>
                    <a:lnTo>
                      <a:pt x="1137" y="605"/>
                    </a:lnTo>
                    <a:lnTo>
                      <a:pt x="1128" y="597"/>
                    </a:lnTo>
                    <a:lnTo>
                      <a:pt x="1121" y="591"/>
                    </a:lnTo>
                    <a:lnTo>
                      <a:pt x="1111" y="587"/>
                    </a:lnTo>
                    <a:lnTo>
                      <a:pt x="1102" y="581"/>
                    </a:lnTo>
                    <a:lnTo>
                      <a:pt x="1092" y="576"/>
                    </a:lnTo>
                    <a:lnTo>
                      <a:pt x="1079" y="572"/>
                    </a:lnTo>
                    <a:lnTo>
                      <a:pt x="1067" y="566"/>
                    </a:lnTo>
                    <a:lnTo>
                      <a:pt x="1053" y="561"/>
                    </a:lnTo>
                    <a:lnTo>
                      <a:pt x="1037" y="557"/>
                    </a:lnTo>
                    <a:lnTo>
                      <a:pt x="1020" y="552"/>
                    </a:lnTo>
                    <a:lnTo>
                      <a:pt x="1002" y="547"/>
                    </a:lnTo>
                    <a:lnTo>
                      <a:pt x="984" y="543"/>
                    </a:lnTo>
                    <a:lnTo>
                      <a:pt x="963" y="538"/>
                    </a:lnTo>
                    <a:lnTo>
                      <a:pt x="942" y="534"/>
                    </a:lnTo>
                    <a:lnTo>
                      <a:pt x="919" y="530"/>
                    </a:lnTo>
                    <a:lnTo>
                      <a:pt x="895" y="525"/>
                    </a:lnTo>
                    <a:lnTo>
                      <a:pt x="869" y="521"/>
                    </a:lnTo>
                    <a:lnTo>
                      <a:pt x="844" y="516"/>
                    </a:lnTo>
                    <a:lnTo>
                      <a:pt x="820" y="512"/>
                    </a:lnTo>
                    <a:lnTo>
                      <a:pt x="798" y="508"/>
                    </a:lnTo>
                    <a:lnTo>
                      <a:pt x="778" y="504"/>
                    </a:lnTo>
                    <a:lnTo>
                      <a:pt x="760" y="500"/>
                    </a:lnTo>
                    <a:lnTo>
                      <a:pt x="744" y="496"/>
                    </a:lnTo>
                    <a:lnTo>
                      <a:pt x="730" y="492"/>
                    </a:lnTo>
                    <a:lnTo>
                      <a:pt x="716" y="489"/>
                    </a:lnTo>
                    <a:lnTo>
                      <a:pt x="705" y="485"/>
                    </a:lnTo>
                    <a:lnTo>
                      <a:pt x="696" y="482"/>
                    </a:lnTo>
                    <a:lnTo>
                      <a:pt x="686" y="478"/>
                    </a:lnTo>
                    <a:lnTo>
                      <a:pt x="679" y="476"/>
                    </a:lnTo>
                    <a:lnTo>
                      <a:pt x="672" y="472"/>
                    </a:lnTo>
                    <a:lnTo>
                      <a:pt x="668" y="470"/>
                    </a:lnTo>
                    <a:lnTo>
                      <a:pt x="663" y="468"/>
                    </a:lnTo>
                    <a:lnTo>
                      <a:pt x="660" y="466"/>
                    </a:lnTo>
                    <a:lnTo>
                      <a:pt x="655" y="462"/>
                    </a:lnTo>
                    <a:lnTo>
                      <a:pt x="651" y="456"/>
                    </a:lnTo>
                    <a:lnTo>
                      <a:pt x="645" y="448"/>
                    </a:lnTo>
                    <a:lnTo>
                      <a:pt x="640" y="438"/>
                    </a:lnTo>
                    <a:lnTo>
                      <a:pt x="637" y="424"/>
                    </a:lnTo>
                    <a:lnTo>
                      <a:pt x="637" y="407"/>
                    </a:lnTo>
                    <a:lnTo>
                      <a:pt x="641" y="386"/>
                    </a:lnTo>
                    <a:lnTo>
                      <a:pt x="649" y="361"/>
                    </a:lnTo>
                    <a:lnTo>
                      <a:pt x="660" y="337"/>
                    </a:lnTo>
                    <a:lnTo>
                      <a:pt x="672" y="313"/>
                    </a:lnTo>
                    <a:lnTo>
                      <a:pt x="687" y="293"/>
                    </a:lnTo>
                    <a:lnTo>
                      <a:pt x="704" y="272"/>
                    </a:lnTo>
                    <a:lnTo>
                      <a:pt x="722" y="252"/>
                    </a:lnTo>
                    <a:lnTo>
                      <a:pt x="743" y="234"/>
                    </a:lnTo>
                    <a:lnTo>
                      <a:pt x="765" y="218"/>
                    </a:lnTo>
                    <a:lnTo>
                      <a:pt x="789" y="202"/>
                    </a:lnTo>
                    <a:lnTo>
                      <a:pt x="802" y="194"/>
                    </a:lnTo>
                    <a:lnTo>
                      <a:pt x="815" y="187"/>
                    </a:lnTo>
                    <a:lnTo>
                      <a:pt x="829" y="181"/>
                    </a:lnTo>
                    <a:lnTo>
                      <a:pt x="843" y="174"/>
                    </a:lnTo>
                    <a:lnTo>
                      <a:pt x="857" y="169"/>
                    </a:lnTo>
                    <a:lnTo>
                      <a:pt x="872" y="164"/>
                    </a:lnTo>
                    <a:lnTo>
                      <a:pt x="887" y="159"/>
                    </a:lnTo>
                    <a:lnTo>
                      <a:pt x="902" y="155"/>
                    </a:lnTo>
                    <a:lnTo>
                      <a:pt x="918" y="151"/>
                    </a:lnTo>
                    <a:lnTo>
                      <a:pt x="933" y="149"/>
                    </a:lnTo>
                    <a:lnTo>
                      <a:pt x="949" y="145"/>
                    </a:lnTo>
                    <a:lnTo>
                      <a:pt x="966" y="143"/>
                    </a:lnTo>
                    <a:lnTo>
                      <a:pt x="982" y="142"/>
                    </a:lnTo>
                    <a:lnTo>
                      <a:pt x="1000" y="141"/>
                    </a:lnTo>
                    <a:lnTo>
                      <a:pt x="1018" y="140"/>
                    </a:lnTo>
                    <a:lnTo>
                      <a:pt x="1035" y="140"/>
                    </a:lnTo>
                    <a:lnTo>
                      <a:pt x="1053" y="140"/>
                    </a:lnTo>
                    <a:lnTo>
                      <a:pt x="1069" y="141"/>
                    </a:lnTo>
                    <a:lnTo>
                      <a:pt x="1085" y="141"/>
                    </a:lnTo>
                    <a:lnTo>
                      <a:pt x="1100" y="143"/>
                    </a:lnTo>
                    <a:lnTo>
                      <a:pt x="1115" y="145"/>
                    </a:lnTo>
                    <a:lnTo>
                      <a:pt x="1129" y="148"/>
                    </a:lnTo>
                    <a:lnTo>
                      <a:pt x="1143" y="151"/>
                    </a:lnTo>
                    <a:lnTo>
                      <a:pt x="1156" y="155"/>
                    </a:lnTo>
                    <a:lnTo>
                      <a:pt x="1168" y="158"/>
                    </a:lnTo>
                    <a:lnTo>
                      <a:pt x="1181" y="163"/>
                    </a:lnTo>
                    <a:lnTo>
                      <a:pt x="1191" y="168"/>
                    </a:lnTo>
                    <a:lnTo>
                      <a:pt x="1202" y="173"/>
                    </a:lnTo>
                    <a:lnTo>
                      <a:pt x="1212" y="180"/>
                    </a:lnTo>
                    <a:lnTo>
                      <a:pt x="1221" y="186"/>
                    </a:lnTo>
                    <a:lnTo>
                      <a:pt x="1230" y="193"/>
                    </a:lnTo>
                    <a:lnTo>
                      <a:pt x="1238" y="201"/>
                    </a:lnTo>
                    <a:lnTo>
                      <a:pt x="1242" y="205"/>
                    </a:lnTo>
                    <a:lnTo>
                      <a:pt x="1243" y="210"/>
                    </a:lnTo>
                    <a:lnTo>
                      <a:pt x="1244" y="217"/>
                    </a:lnTo>
                    <a:lnTo>
                      <a:pt x="1244" y="225"/>
                    </a:lnTo>
                    <a:lnTo>
                      <a:pt x="1243" y="233"/>
                    </a:lnTo>
                    <a:lnTo>
                      <a:pt x="1240" y="243"/>
                    </a:lnTo>
                    <a:lnTo>
                      <a:pt x="1237" y="255"/>
                    </a:lnTo>
                    <a:lnTo>
                      <a:pt x="1232" y="266"/>
                    </a:lnTo>
                    <a:lnTo>
                      <a:pt x="1229" y="275"/>
                    </a:lnTo>
                    <a:lnTo>
                      <a:pt x="1224" y="285"/>
                    </a:lnTo>
                    <a:lnTo>
                      <a:pt x="1221" y="295"/>
                    </a:lnTo>
                    <a:lnTo>
                      <a:pt x="1216" y="307"/>
                    </a:lnTo>
                    <a:lnTo>
                      <a:pt x="1211" y="318"/>
                    </a:lnTo>
                    <a:lnTo>
                      <a:pt x="1206" y="331"/>
                    </a:lnTo>
                    <a:lnTo>
                      <a:pt x="1200" y="343"/>
                    </a:lnTo>
                    <a:lnTo>
                      <a:pt x="1194" y="357"/>
                    </a:lnTo>
                    <a:lnTo>
                      <a:pt x="1185" y="380"/>
                    </a:lnTo>
                    <a:lnTo>
                      <a:pt x="1209" y="380"/>
                    </a:lnTo>
                    <a:lnTo>
                      <a:pt x="1277" y="379"/>
                    </a:lnTo>
                    <a:lnTo>
                      <a:pt x="1288" y="379"/>
                    </a:lnTo>
                    <a:lnTo>
                      <a:pt x="1292" y="371"/>
                    </a:lnTo>
                    <a:lnTo>
                      <a:pt x="1303" y="349"/>
                    </a:lnTo>
                    <a:lnTo>
                      <a:pt x="1314" y="328"/>
                    </a:lnTo>
                    <a:lnTo>
                      <a:pt x="1325" y="309"/>
                    </a:lnTo>
                    <a:lnTo>
                      <a:pt x="1335" y="288"/>
                    </a:lnTo>
                    <a:lnTo>
                      <a:pt x="1345" y="269"/>
                    </a:lnTo>
                    <a:lnTo>
                      <a:pt x="1356" y="250"/>
                    </a:lnTo>
                    <a:lnTo>
                      <a:pt x="1366" y="232"/>
                    </a:lnTo>
                    <a:lnTo>
                      <a:pt x="1376" y="213"/>
                    </a:lnTo>
                    <a:lnTo>
                      <a:pt x="1387" y="196"/>
                    </a:lnTo>
                    <a:lnTo>
                      <a:pt x="1397" y="179"/>
                    </a:lnTo>
                    <a:lnTo>
                      <a:pt x="1408" y="163"/>
                    </a:lnTo>
                    <a:lnTo>
                      <a:pt x="1417" y="146"/>
                    </a:lnTo>
                    <a:lnTo>
                      <a:pt x="1427" y="130"/>
                    </a:lnTo>
                    <a:lnTo>
                      <a:pt x="1436" y="115"/>
                    </a:lnTo>
                    <a:lnTo>
                      <a:pt x="1447" y="100"/>
                    </a:lnTo>
                    <a:lnTo>
                      <a:pt x="1456" y="87"/>
                    </a:lnTo>
                    <a:lnTo>
                      <a:pt x="1466" y="72"/>
                    </a:lnTo>
                    <a:lnTo>
                      <a:pt x="1450" y="63"/>
                    </a:lnTo>
                    <a:close/>
                  </a:path>
                </a:pathLst>
              </a:custGeom>
              <a:solidFill>
                <a:srgbClr val="FF17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5080" name="Freeform 24"/>
              <p:cNvSpPr>
                <a:spLocks noEditPoints="1"/>
              </p:cNvSpPr>
              <p:nvPr/>
            </p:nvSpPr>
            <p:spPr bwMode="auto">
              <a:xfrm>
                <a:off x="4983" y="368"/>
                <a:ext cx="164" cy="125"/>
              </a:xfrm>
              <a:custGeom>
                <a:avLst/>
                <a:gdLst>
                  <a:gd name="T0" fmla="*/ 1216 w 1667"/>
                  <a:gd name="T1" fmla="*/ 676 h 1288"/>
                  <a:gd name="T2" fmla="*/ 1322 w 1667"/>
                  <a:gd name="T3" fmla="*/ 520 h 1288"/>
                  <a:gd name="T4" fmla="*/ 1436 w 1667"/>
                  <a:gd name="T5" fmla="*/ 353 h 1288"/>
                  <a:gd name="T6" fmla="*/ 1562 w 1667"/>
                  <a:gd name="T7" fmla="*/ 178 h 1288"/>
                  <a:gd name="T8" fmla="*/ 1653 w 1667"/>
                  <a:gd name="T9" fmla="*/ 24 h 1288"/>
                  <a:gd name="T10" fmla="*/ 1458 w 1667"/>
                  <a:gd name="T11" fmla="*/ 31 h 1288"/>
                  <a:gd name="T12" fmla="*/ 1349 w 1667"/>
                  <a:gd name="T13" fmla="*/ 9 h 1288"/>
                  <a:gd name="T14" fmla="*/ 1239 w 1667"/>
                  <a:gd name="T15" fmla="*/ 4 h 1288"/>
                  <a:gd name="T16" fmla="*/ 1115 w 1667"/>
                  <a:gd name="T17" fmla="*/ 19 h 1288"/>
                  <a:gd name="T18" fmla="*/ 986 w 1667"/>
                  <a:gd name="T19" fmla="*/ 58 h 1288"/>
                  <a:gd name="T20" fmla="*/ 807 w 1667"/>
                  <a:gd name="T21" fmla="*/ 135 h 1288"/>
                  <a:gd name="T22" fmla="*/ 668 w 1667"/>
                  <a:gd name="T23" fmla="*/ 213 h 1288"/>
                  <a:gd name="T24" fmla="*/ 553 w 1667"/>
                  <a:gd name="T25" fmla="*/ 310 h 1288"/>
                  <a:gd name="T26" fmla="*/ 412 w 1667"/>
                  <a:gd name="T27" fmla="*/ 468 h 1288"/>
                  <a:gd name="T28" fmla="*/ 253 w 1667"/>
                  <a:gd name="T29" fmla="*/ 679 h 1288"/>
                  <a:gd name="T30" fmla="*/ 121 w 1667"/>
                  <a:gd name="T31" fmla="*/ 884 h 1288"/>
                  <a:gd name="T32" fmla="*/ 34 w 1667"/>
                  <a:gd name="T33" fmla="*/ 1062 h 1288"/>
                  <a:gd name="T34" fmla="*/ 1 w 1667"/>
                  <a:gd name="T35" fmla="*/ 1222 h 1288"/>
                  <a:gd name="T36" fmla="*/ 49 w 1667"/>
                  <a:gd name="T37" fmla="*/ 1285 h 1288"/>
                  <a:gd name="T38" fmla="*/ 134 w 1667"/>
                  <a:gd name="T39" fmla="*/ 1278 h 1288"/>
                  <a:gd name="T40" fmla="*/ 260 w 1667"/>
                  <a:gd name="T41" fmla="*/ 1226 h 1288"/>
                  <a:gd name="T42" fmla="*/ 457 w 1667"/>
                  <a:gd name="T43" fmla="*/ 1120 h 1288"/>
                  <a:gd name="T44" fmla="*/ 698 w 1667"/>
                  <a:gd name="T45" fmla="*/ 963 h 1288"/>
                  <a:gd name="T46" fmla="*/ 883 w 1667"/>
                  <a:gd name="T47" fmla="*/ 839 h 1288"/>
                  <a:gd name="T48" fmla="*/ 758 w 1667"/>
                  <a:gd name="T49" fmla="*/ 1030 h 1288"/>
                  <a:gd name="T50" fmla="*/ 690 w 1667"/>
                  <a:gd name="T51" fmla="*/ 1154 h 1288"/>
                  <a:gd name="T52" fmla="*/ 674 w 1667"/>
                  <a:gd name="T53" fmla="*/ 1229 h 1288"/>
                  <a:gd name="T54" fmla="*/ 712 w 1667"/>
                  <a:gd name="T55" fmla="*/ 1267 h 1288"/>
                  <a:gd name="T56" fmla="*/ 808 w 1667"/>
                  <a:gd name="T57" fmla="*/ 1262 h 1288"/>
                  <a:gd name="T58" fmla="*/ 955 w 1667"/>
                  <a:gd name="T59" fmla="*/ 1206 h 1288"/>
                  <a:gd name="T60" fmla="*/ 1121 w 1667"/>
                  <a:gd name="T61" fmla="*/ 1126 h 1288"/>
                  <a:gd name="T62" fmla="*/ 1278 w 1667"/>
                  <a:gd name="T63" fmla="*/ 1038 h 1288"/>
                  <a:gd name="T64" fmla="*/ 1172 w 1667"/>
                  <a:gd name="T65" fmla="*/ 1006 h 1288"/>
                  <a:gd name="T66" fmla="*/ 1045 w 1667"/>
                  <a:gd name="T67" fmla="*/ 1066 h 1288"/>
                  <a:gd name="T68" fmla="*/ 997 w 1667"/>
                  <a:gd name="T69" fmla="*/ 1077 h 1288"/>
                  <a:gd name="T70" fmla="*/ 992 w 1667"/>
                  <a:gd name="T71" fmla="*/ 1051 h 1288"/>
                  <a:gd name="T72" fmla="*/ 1031 w 1667"/>
                  <a:gd name="T73" fmla="*/ 975 h 1288"/>
                  <a:gd name="T74" fmla="*/ 1106 w 1667"/>
                  <a:gd name="T75" fmla="*/ 848 h 1288"/>
                  <a:gd name="T76" fmla="*/ 1210 w 1667"/>
                  <a:gd name="T77" fmla="*/ 336 h 1288"/>
                  <a:gd name="T78" fmla="*/ 1046 w 1667"/>
                  <a:gd name="T79" fmla="*/ 554 h 1288"/>
                  <a:gd name="T80" fmla="*/ 889 w 1667"/>
                  <a:gd name="T81" fmla="*/ 716 h 1288"/>
                  <a:gd name="T82" fmla="*/ 740 w 1667"/>
                  <a:gd name="T83" fmla="*/ 835 h 1288"/>
                  <a:gd name="T84" fmla="*/ 568 w 1667"/>
                  <a:gd name="T85" fmla="*/ 952 h 1288"/>
                  <a:gd name="T86" fmla="*/ 397 w 1667"/>
                  <a:gd name="T87" fmla="*/ 1050 h 1288"/>
                  <a:gd name="T88" fmla="*/ 315 w 1667"/>
                  <a:gd name="T89" fmla="*/ 1081 h 1288"/>
                  <a:gd name="T90" fmla="*/ 288 w 1667"/>
                  <a:gd name="T91" fmla="*/ 1072 h 1288"/>
                  <a:gd name="T92" fmla="*/ 298 w 1667"/>
                  <a:gd name="T93" fmla="*/ 1022 h 1288"/>
                  <a:gd name="T94" fmla="*/ 373 w 1667"/>
                  <a:gd name="T95" fmla="*/ 866 h 1288"/>
                  <a:gd name="T96" fmla="*/ 479 w 1667"/>
                  <a:gd name="T97" fmla="*/ 690 h 1288"/>
                  <a:gd name="T98" fmla="*/ 609 w 1667"/>
                  <a:gd name="T99" fmla="*/ 506 h 1288"/>
                  <a:gd name="T100" fmla="*/ 735 w 1667"/>
                  <a:gd name="T101" fmla="*/ 349 h 1288"/>
                  <a:gd name="T102" fmla="*/ 854 w 1667"/>
                  <a:gd name="T103" fmla="*/ 224 h 1288"/>
                  <a:gd name="T104" fmla="*/ 924 w 1667"/>
                  <a:gd name="T105" fmla="*/ 186 h 1288"/>
                  <a:gd name="T106" fmla="*/ 1017 w 1667"/>
                  <a:gd name="T107" fmla="*/ 167 h 1288"/>
                  <a:gd name="T108" fmla="*/ 1114 w 1667"/>
                  <a:gd name="T109" fmla="*/ 160 h 1288"/>
                  <a:gd name="T110" fmla="*/ 1202 w 1667"/>
                  <a:gd name="T111" fmla="*/ 167 h 1288"/>
                  <a:gd name="T112" fmla="*/ 1282 w 1667"/>
                  <a:gd name="T113" fmla="*/ 186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7" h="1288">
                    <a:moveTo>
                      <a:pt x="1134" y="803"/>
                    </a:moveTo>
                    <a:lnTo>
                      <a:pt x="1147" y="782"/>
                    </a:lnTo>
                    <a:lnTo>
                      <a:pt x="1161" y="762"/>
                    </a:lnTo>
                    <a:lnTo>
                      <a:pt x="1175" y="741"/>
                    </a:lnTo>
                    <a:lnTo>
                      <a:pt x="1189" y="719"/>
                    </a:lnTo>
                    <a:lnTo>
                      <a:pt x="1202" y="698"/>
                    </a:lnTo>
                    <a:lnTo>
                      <a:pt x="1216" y="676"/>
                    </a:lnTo>
                    <a:lnTo>
                      <a:pt x="1231" y="654"/>
                    </a:lnTo>
                    <a:lnTo>
                      <a:pt x="1246" y="633"/>
                    </a:lnTo>
                    <a:lnTo>
                      <a:pt x="1260" y="610"/>
                    </a:lnTo>
                    <a:lnTo>
                      <a:pt x="1275" y="588"/>
                    </a:lnTo>
                    <a:lnTo>
                      <a:pt x="1291" y="565"/>
                    </a:lnTo>
                    <a:lnTo>
                      <a:pt x="1306" y="543"/>
                    </a:lnTo>
                    <a:lnTo>
                      <a:pt x="1322" y="520"/>
                    </a:lnTo>
                    <a:lnTo>
                      <a:pt x="1337" y="495"/>
                    </a:lnTo>
                    <a:lnTo>
                      <a:pt x="1353" y="472"/>
                    </a:lnTo>
                    <a:lnTo>
                      <a:pt x="1369" y="449"/>
                    </a:lnTo>
                    <a:lnTo>
                      <a:pt x="1387" y="425"/>
                    </a:lnTo>
                    <a:lnTo>
                      <a:pt x="1403" y="401"/>
                    </a:lnTo>
                    <a:lnTo>
                      <a:pt x="1420" y="377"/>
                    </a:lnTo>
                    <a:lnTo>
                      <a:pt x="1436" y="353"/>
                    </a:lnTo>
                    <a:lnTo>
                      <a:pt x="1454" y="328"/>
                    </a:lnTo>
                    <a:lnTo>
                      <a:pt x="1472" y="303"/>
                    </a:lnTo>
                    <a:lnTo>
                      <a:pt x="1489" y="279"/>
                    </a:lnTo>
                    <a:lnTo>
                      <a:pt x="1507" y="254"/>
                    </a:lnTo>
                    <a:lnTo>
                      <a:pt x="1525" y="228"/>
                    </a:lnTo>
                    <a:lnTo>
                      <a:pt x="1543" y="203"/>
                    </a:lnTo>
                    <a:lnTo>
                      <a:pt x="1562" y="178"/>
                    </a:lnTo>
                    <a:lnTo>
                      <a:pt x="1580" y="152"/>
                    </a:lnTo>
                    <a:lnTo>
                      <a:pt x="1599" y="126"/>
                    </a:lnTo>
                    <a:lnTo>
                      <a:pt x="1618" y="100"/>
                    </a:lnTo>
                    <a:lnTo>
                      <a:pt x="1637" y="74"/>
                    </a:lnTo>
                    <a:lnTo>
                      <a:pt x="1656" y="47"/>
                    </a:lnTo>
                    <a:lnTo>
                      <a:pt x="1667" y="33"/>
                    </a:lnTo>
                    <a:lnTo>
                      <a:pt x="1653" y="24"/>
                    </a:lnTo>
                    <a:lnTo>
                      <a:pt x="1626" y="6"/>
                    </a:lnTo>
                    <a:lnTo>
                      <a:pt x="1619" y="0"/>
                    </a:lnTo>
                    <a:lnTo>
                      <a:pt x="1611" y="4"/>
                    </a:lnTo>
                    <a:lnTo>
                      <a:pt x="1505" y="46"/>
                    </a:lnTo>
                    <a:lnTo>
                      <a:pt x="1489" y="42"/>
                    </a:lnTo>
                    <a:lnTo>
                      <a:pt x="1473" y="36"/>
                    </a:lnTo>
                    <a:lnTo>
                      <a:pt x="1458" y="31"/>
                    </a:lnTo>
                    <a:lnTo>
                      <a:pt x="1442" y="28"/>
                    </a:lnTo>
                    <a:lnTo>
                      <a:pt x="1427" y="23"/>
                    </a:lnTo>
                    <a:lnTo>
                      <a:pt x="1411" y="20"/>
                    </a:lnTo>
                    <a:lnTo>
                      <a:pt x="1396" y="16"/>
                    </a:lnTo>
                    <a:lnTo>
                      <a:pt x="1381" y="14"/>
                    </a:lnTo>
                    <a:lnTo>
                      <a:pt x="1365" y="12"/>
                    </a:lnTo>
                    <a:lnTo>
                      <a:pt x="1349" y="9"/>
                    </a:lnTo>
                    <a:lnTo>
                      <a:pt x="1334" y="8"/>
                    </a:lnTo>
                    <a:lnTo>
                      <a:pt x="1318" y="6"/>
                    </a:lnTo>
                    <a:lnTo>
                      <a:pt x="1303" y="5"/>
                    </a:lnTo>
                    <a:lnTo>
                      <a:pt x="1287" y="5"/>
                    </a:lnTo>
                    <a:lnTo>
                      <a:pt x="1272" y="4"/>
                    </a:lnTo>
                    <a:lnTo>
                      <a:pt x="1257" y="4"/>
                    </a:lnTo>
                    <a:lnTo>
                      <a:pt x="1239" y="4"/>
                    </a:lnTo>
                    <a:lnTo>
                      <a:pt x="1222" y="5"/>
                    </a:lnTo>
                    <a:lnTo>
                      <a:pt x="1205" y="6"/>
                    </a:lnTo>
                    <a:lnTo>
                      <a:pt x="1186" y="7"/>
                    </a:lnTo>
                    <a:lnTo>
                      <a:pt x="1169" y="9"/>
                    </a:lnTo>
                    <a:lnTo>
                      <a:pt x="1151" y="13"/>
                    </a:lnTo>
                    <a:lnTo>
                      <a:pt x="1133" y="15"/>
                    </a:lnTo>
                    <a:lnTo>
                      <a:pt x="1115" y="19"/>
                    </a:lnTo>
                    <a:lnTo>
                      <a:pt x="1096" y="23"/>
                    </a:lnTo>
                    <a:lnTo>
                      <a:pt x="1079" y="28"/>
                    </a:lnTo>
                    <a:lnTo>
                      <a:pt x="1061" y="32"/>
                    </a:lnTo>
                    <a:lnTo>
                      <a:pt x="1042" y="38"/>
                    </a:lnTo>
                    <a:lnTo>
                      <a:pt x="1024" y="44"/>
                    </a:lnTo>
                    <a:lnTo>
                      <a:pt x="1004" y="51"/>
                    </a:lnTo>
                    <a:lnTo>
                      <a:pt x="986" y="58"/>
                    </a:lnTo>
                    <a:lnTo>
                      <a:pt x="967" y="65"/>
                    </a:lnTo>
                    <a:lnTo>
                      <a:pt x="939" y="76"/>
                    </a:lnTo>
                    <a:lnTo>
                      <a:pt x="910" y="89"/>
                    </a:lnTo>
                    <a:lnTo>
                      <a:pt x="882" y="100"/>
                    </a:lnTo>
                    <a:lnTo>
                      <a:pt x="857" y="112"/>
                    </a:lnTo>
                    <a:lnTo>
                      <a:pt x="831" y="123"/>
                    </a:lnTo>
                    <a:lnTo>
                      <a:pt x="807" y="135"/>
                    </a:lnTo>
                    <a:lnTo>
                      <a:pt x="784" y="146"/>
                    </a:lnTo>
                    <a:lnTo>
                      <a:pt x="762" y="158"/>
                    </a:lnTo>
                    <a:lnTo>
                      <a:pt x="742" y="169"/>
                    </a:lnTo>
                    <a:lnTo>
                      <a:pt x="721" y="180"/>
                    </a:lnTo>
                    <a:lnTo>
                      <a:pt x="702" y="191"/>
                    </a:lnTo>
                    <a:lnTo>
                      <a:pt x="684" y="203"/>
                    </a:lnTo>
                    <a:lnTo>
                      <a:pt x="668" y="213"/>
                    </a:lnTo>
                    <a:lnTo>
                      <a:pt x="652" y="224"/>
                    </a:lnTo>
                    <a:lnTo>
                      <a:pt x="638" y="235"/>
                    </a:lnTo>
                    <a:lnTo>
                      <a:pt x="624" y="245"/>
                    </a:lnTo>
                    <a:lnTo>
                      <a:pt x="607" y="260"/>
                    </a:lnTo>
                    <a:lnTo>
                      <a:pt x="589" y="275"/>
                    </a:lnTo>
                    <a:lnTo>
                      <a:pt x="571" y="293"/>
                    </a:lnTo>
                    <a:lnTo>
                      <a:pt x="553" y="310"/>
                    </a:lnTo>
                    <a:lnTo>
                      <a:pt x="534" y="330"/>
                    </a:lnTo>
                    <a:lnTo>
                      <a:pt x="515" y="349"/>
                    </a:lnTo>
                    <a:lnTo>
                      <a:pt x="495" y="371"/>
                    </a:lnTo>
                    <a:lnTo>
                      <a:pt x="475" y="394"/>
                    </a:lnTo>
                    <a:lnTo>
                      <a:pt x="455" y="417"/>
                    </a:lnTo>
                    <a:lnTo>
                      <a:pt x="433" y="442"/>
                    </a:lnTo>
                    <a:lnTo>
                      <a:pt x="412" y="468"/>
                    </a:lnTo>
                    <a:lnTo>
                      <a:pt x="390" y="495"/>
                    </a:lnTo>
                    <a:lnTo>
                      <a:pt x="367" y="524"/>
                    </a:lnTo>
                    <a:lnTo>
                      <a:pt x="345" y="553"/>
                    </a:lnTo>
                    <a:lnTo>
                      <a:pt x="321" y="584"/>
                    </a:lnTo>
                    <a:lnTo>
                      <a:pt x="298" y="615"/>
                    </a:lnTo>
                    <a:lnTo>
                      <a:pt x="275" y="648"/>
                    </a:lnTo>
                    <a:lnTo>
                      <a:pt x="253" y="679"/>
                    </a:lnTo>
                    <a:lnTo>
                      <a:pt x="231" y="710"/>
                    </a:lnTo>
                    <a:lnTo>
                      <a:pt x="210" y="740"/>
                    </a:lnTo>
                    <a:lnTo>
                      <a:pt x="191" y="770"/>
                    </a:lnTo>
                    <a:lnTo>
                      <a:pt x="172" y="800"/>
                    </a:lnTo>
                    <a:lnTo>
                      <a:pt x="154" y="828"/>
                    </a:lnTo>
                    <a:lnTo>
                      <a:pt x="137" y="856"/>
                    </a:lnTo>
                    <a:lnTo>
                      <a:pt x="121" y="884"/>
                    </a:lnTo>
                    <a:lnTo>
                      <a:pt x="106" y="911"/>
                    </a:lnTo>
                    <a:lnTo>
                      <a:pt x="92" y="938"/>
                    </a:lnTo>
                    <a:lnTo>
                      <a:pt x="78" y="964"/>
                    </a:lnTo>
                    <a:lnTo>
                      <a:pt x="65" y="990"/>
                    </a:lnTo>
                    <a:lnTo>
                      <a:pt x="54" y="1014"/>
                    </a:lnTo>
                    <a:lnTo>
                      <a:pt x="43" y="1038"/>
                    </a:lnTo>
                    <a:lnTo>
                      <a:pt x="34" y="1062"/>
                    </a:lnTo>
                    <a:lnTo>
                      <a:pt x="24" y="1090"/>
                    </a:lnTo>
                    <a:lnTo>
                      <a:pt x="15" y="1116"/>
                    </a:lnTo>
                    <a:lnTo>
                      <a:pt x="9" y="1141"/>
                    </a:lnTo>
                    <a:lnTo>
                      <a:pt x="4" y="1164"/>
                    </a:lnTo>
                    <a:lnTo>
                      <a:pt x="1" y="1184"/>
                    </a:lnTo>
                    <a:lnTo>
                      <a:pt x="0" y="1204"/>
                    </a:lnTo>
                    <a:lnTo>
                      <a:pt x="1" y="1222"/>
                    </a:lnTo>
                    <a:lnTo>
                      <a:pt x="4" y="1239"/>
                    </a:lnTo>
                    <a:lnTo>
                      <a:pt x="8" y="1250"/>
                    </a:lnTo>
                    <a:lnTo>
                      <a:pt x="13" y="1260"/>
                    </a:lnTo>
                    <a:lnTo>
                      <a:pt x="20" y="1269"/>
                    </a:lnTo>
                    <a:lnTo>
                      <a:pt x="28" y="1275"/>
                    </a:lnTo>
                    <a:lnTo>
                      <a:pt x="38" y="1281"/>
                    </a:lnTo>
                    <a:lnTo>
                      <a:pt x="49" y="1285"/>
                    </a:lnTo>
                    <a:lnTo>
                      <a:pt x="61" y="1287"/>
                    </a:lnTo>
                    <a:lnTo>
                      <a:pt x="73" y="1288"/>
                    </a:lnTo>
                    <a:lnTo>
                      <a:pt x="84" y="1288"/>
                    </a:lnTo>
                    <a:lnTo>
                      <a:pt x="95" y="1286"/>
                    </a:lnTo>
                    <a:lnTo>
                      <a:pt x="107" y="1285"/>
                    </a:lnTo>
                    <a:lnTo>
                      <a:pt x="119" y="1281"/>
                    </a:lnTo>
                    <a:lnTo>
                      <a:pt x="134" y="1278"/>
                    </a:lnTo>
                    <a:lnTo>
                      <a:pt x="149" y="1272"/>
                    </a:lnTo>
                    <a:lnTo>
                      <a:pt x="165" y="1267"/>
                    </a:lnTo>
                    <a:lnTo>
                      <a:pt x="182" y="1260"/>
                    </a:lnTo>
                    <a:lnTo>
                      <a:pt x="200" y="1254"/>
                    </a:lnTo>
                    <a:lnTo>
                      <a:pt x="220" y="1244"/>
                    </a:lnTo>
                    <a:lnTo>
                      <a:pt x="239" y="1236"/>
                    </a:lnTo>
                    <a:lnTo>
                      <a:pt x="260" y="1226"/>
                    </a:lnTo>
                    <a:lnTo>
                      <a:pt x="283" y="1216"/>
                    </a:lnTo>
                    <a:lnTo>
                      <a:pt x="306" y="1203"/>
                    </a:lnTo>
                    <a:lnTo>
                      <a:pt x="330" y="1191"/>
                    </a:lnTo>
                    <a:lnTo>
                      <a:pt x="356" y="1178"/>
                    </a:lnTo>
                    <a:lnTo>
                      <a:pt x="389" y="1159"/>
                    </a:lnTo>
                    <a:lnTo>
                      <a:pt x="424" y="1139"/>
                    </a:lnTo>
                    <a:lnTo>
                      <a:pt x="457" y="1120"/>
                    </a:lnTo>
                    <a:lnTo>
                      <a:pt x="492" y="1099"/>
                    </a:lnTo>
                    <a:lnTo>
                      <a:pt x="525" y="1078"/>
                    </a:lnTo>
                    <a:lnTo>
                      <a:pt x="559" y="1057"/>
                    </a:lnTo>
                    <a:lnTo>
                      <a:pt x="594" y="1035"/>
                    </a:lnTo>
                    <a:lnTo>
                      <a:pt x="629" y="1012"/>
                    </a:lnTo>
                    <a:lnTo>
                      <a:pt x="663" y="987"/>
                    </a:lnTo>
                    <a:lnTo>
                      <a:pt x="698" y="963"/>
                    </a:lnTo>
                    <a:lnTo>
                      <a:pt x="732" y="939"/>
                    </a:lnTo>
                    <a:lnTo>
                      <a:pt x="767" y="913"/>
                    </a:lnTo>
                    <a:lnTo>
                      <a:pt x="801" y="887"/>
                    </a:lnTo>
                    <a:lnTo>
                      <a:pt x="836" y="861"/>
                    </a:lnTo>
                    <a:lnTo>
                      <a:pt x="872" y="833"/>
                    </a:lnTo>
                    <a:lnTo>
                      <a:pt x="906" y="805"/>
                    </a:lnTo>
                    <a:lnTo>
                      <a:pt x="883" y="839"/>
                    </a:lnTo>
                    <a:lnTo>
                      <a:pt x="863" y="870"/>
                    </a:lnTo>
                    <a:lnTo>
                      <a:pt x="842" y="900"/>
                    </a:lnTo>
                    <a:lnTo>
                      <a:pt x="822" y="929"/>
                    </a:lnTo>
                    <a:lnTo>
                      <a:pt x="805" y="956"/>
                    </a:lnTo>
                    <a:lnTo>
                      <a:pt x="788" y="982"/>
                    </a:lnTo>
                    <a:lnTo>
                      <a:pt x="773" y="1007"/>
                    </a:lnTo>
                    <a:lnTo>
                      <a:pt x="758" y="1030"/>
                    </a:lnTo>
                    <a:lnTo>
                      <a:pt x="745" y="1052"/>
                    </a:lnTo>
                    <a:lnTo>
                      <a:pt x="732" y="1073"/>
                    </a:lnTo>
                    <a:lnTo>
                      <a:pt x="722" y="1091"/>
                    </a:lnTo>
                    <a:lnTo>
                      <a:pt x="712" y="1110"/>
                    </a:lnTo>
                    <a:lnTo>
                      <a:pt x="704" y="1126"/>
                    </a:lnTo>
                    <a:lnTo>
                      <a:pt x="695" y="1141"/>
                    </a:lnTo>
                    <a:lnTo>
                      <a:pt x="690" y="1154"/>
                    </a:lnTo>
                    <a:lnTo>
                      <a:pt x="684" y="1167"/>
                    </a:lnTo>
                    <a:lnTo>
                      <a:pt x="679" y="1180"/>
                    </a:lnTo>
                    <a:lnTo>
                      <a:pt x="676" y="1191"/>
                    </a:lnTo>
                    <a:lnTo>
                      <a:pt x="674" y="1202"/>
                    </a:lnTo>
                    <a:lnTo>
                      <a:pt x="672" y="1212"/>
                    </a:lnTo>
                    <a:lnTo>
                      <a:pt x="672" y="1221"/>
                    </a:lnTo>
                    <a:lnTo>
                      <a:pt x="674" y="1229"/>
                    </a:lnTo>
                    <a:lnTo>
                      <a:pt x="676" y="1237"/>
                    </a:lnTo>
                    <a:lnTo>
                      <a:pt x="679" y="1244"/>
                    </a:lnTo>
                    <a:lnTo>
                      <a:pt x="684" y="1251"/>
                    </a:lnTo>
                    <a:lnTo>
                      <a:pt x="690" y="1256"/>
                    </a:lnTo>
                    <a:lnTo>
                      <a:pt x="695" y="1260"/>
                    </a:lnTo>
                    <a:lnTo>
                      <a:pt x="704" y="1264"/>
                    </a:lnTo>
                    <a:lnTo>
                      <a:pt x="712" y="1267"/>
                    </a:lnTo>
                    <a:lnTo>
                      <a:pt x="722" y="1270"/>
                    </a:lnTo>
                    <a:lnTo>
                      <a:pt x="732" y="1271"/>
                    </a:lnTo>
                    <a:lnTo>
                      <a:pt x="744" y="1271"/>
                    </a:lnTo>
                    <a:lnTo>
                      <a:pt x="759" y="1271"/>
                    </a:lnTo>
                    <a:lnTo>
                      <a:pt x="774" y="1269"/>
                    </a:lnTo>
                    <a:lnTo>
                      <a:pt x="791" y="1266"/>
                    </a:lnTo>
                    <a:lnTo>
                      <a:pt x="808" y="1262"/>
                    </a:lnTo>
                    <a:lnTo>
                      <a:pt x="827" y="1257"/>
                    </a:lnTo>
                    <a:lnTo>
                      <a:pt x="846" y="1251"/>
                    </a:lnTo>
                    <a:lnTo>
                      <a:pt x="866" y="1243"/>
                    </a:lnTo>
                    <a:lnTo>
                      <a:pt x="888" y="1235"/>
                    </a:lnTo>
                    <a:lnTo>
                      <a:pt x="910" y="1226"/>
                    </a:lnTo>
                    <a:lnTo>
                      <a:pt x="933" y="1217"/>
                    </a:lnTo>
                    <a:lnTo>
                      <a:pt x="955" y="1206"/>
                    </a:lnTo>
                    <a:lnTo>
                      <a:pt x="978" y="1196"/>
                    </a:lnTo>
                    <a:lnTo>
                      <a:pt x="1001" y="1186"/>
                    </a:lnTo>
                    <a:lnTo>
                      <a:pt x="1025" y="1174"/>
                    </a:lnTo>
                    <a:lnTo>
                      <a:pt x="1048" y="1163"/>
                    </a:lnTo>
                    <a:lnTo>
                      <a:pt x="1072" y="1151"/>
                    </a:lnTo>
                    <a:lnTo>
                      <a:pt x="1096" y="1138"/>
                    </a:lnTo>
                    <a:lnTo>
                      <a:pt x="1121" y="1126"/>
                    </a:lnTo>
                    <a:lnTo>
                      <a:pt x="1146" y="1113"/>
                    </a:lnTo>
                    <a:lnTo>
                      <a:pt x="1170" y="1099"/>
                    </a:lnTo>
                    <a:lnTo>
                      <a:pt x="1195" y="1085"/>
                    </a:lnTo>
                    <a:lnTo>
                      <a:pt x="1221" y="1072"/>
                    </a:lnTo>
                    <a:lnTo>
                      <a:pt x="1246" y="1058"/>
                    </a:lnTo>
                    <a:lnTo>
                      <a:pt x="1272" y="1043"/>
                    </a:lnTo>
                    <a:lnTo>
                      <a:pt x="1278" y="1038"/>
                    </a:lnTo>
                    <a:lnTo>
                      <a:pt x="1280" y="1030"/>
                    </a:lnTo>
                    <a:lnTo>
                      <a:pt x="1284" y="972"/>
                    </a:lnTo>
                    <a:lnTo>
                      <a:pt x="1287" y="942"/>
                    </a:lnTo>
                    <a:lnTo>
                      <a:pt x="1260" y="957"/>
                    </a:lnTo>
                    <a:lnTo>
                      <a:pt x="1228" y="975"/>
                    </a:lnTo>
                    <a:lnTo>
                      <a:pt x="1199" y="991"/>
                    </a:lnTo>
                    <a:lnTo>
                      <a:pt x="1172" y="1006"/>
                    </a:lnTo>
                    <a:lnTo>
                      <a:pt x="1147" y="1019"/>
                    </a:lnTo>
                    <a:lnTo>
                      <a:pt x="1125" y="1029"/>
                    </a:lnTo>
                    <a:lnTo>
                      <a:pt x="1106" y="1039"/>
                    </a:lnTo>
                    <a:lnTo>
                      <a:pt x="1087" y="1047"/>
                    </a:lnTo>
                    <a:lnTo>
                      <a:pt x="1072" y="1054"/>
                    </a:lnTo>
                    <a:lnTo>
                      <a:pt x="1057" y="1060"/>
                    </a:lnTo>
                    <a:lnTo>
                      <a:pt x="1045" y="1066"/>
                    </a:lnTo>
                    <a:lnTo>
                      <a:pt x="1034" y="1069"/>
                    </a:lnTo>
                    <a:lnTo>
                      <a:pt x="1025" y="1073"/>
                    </a:lnTo>
                    <a:lnTo>
                      <a:pt x="1017" y="1075"/>
                    </a:lnTo>
                    <a:lnTo>
                      <a:pt x="1011" y="1076"/>
                    </a:lnTo>
                    <a:lnTo>
                      <a:pt x="1005" y="1077"/>
                    </a:lnTo>
                    <a:lnTo>
                      <a:pt x="1001" y="1077"/>
                    </a:lnTo>
                    <a:lnTo>
                      <a:pt x="997" y="1077"/>
                    </a:lnTo>
                    <a:lnTo>
                      <a:pt x="994" y="1077"/>
                    </a:lnTo>
                    <a:lnTo>
                      <a:pt x="990" y="1076"/>
                    </a:lnTo>
                    <a:lnTo>
                      <a:pt x="988" y="1074"/>
                    </a:lnTo>
                    <a:lnTo>
                      <a:pt x="987" y="1070"/>
                    </a:lnTo>
                    <a:lnTo>
                      <a:pt x="988" y="1066"/>
                    </a:lnTo>
                    <a:lnTo>
                      <a:pt x="989" y="1059"/>
                    </a:lnTo>
                    <a:lnTo>
                      <a:pt x="992" y="1051"/>
                    </a:lnTo>
                    <a:lnTo>
                      <a:pt x="995" y="1043"/>
                    </a:lnTo>
                    <a:lnTo>
                      <a:pt x="998" y="1035"/>
                    </a:lnTo>
                    <a:lnTo>
                      <a:pt x="1003" y="1024"/>
                    </a:lnTo>
                    <a:lnTo>
                      <a:pt x="1009" y="1014"/>
                    </a:lnTo>
                    <a:lnTo>
                      <a:pt x="1016" y="1002"/>
                    </a:lnTo>
                    <a:lnTo>
                      <a:pt x="1023" y="989"/>
                    </a:lnTo>
                    <a:lnTo>
                      <a:pt x="1031" y="975"/>
                    </a:lnTo>
                    <a:lnTo>
                      <a:pt x="1039" y="960"/>
                    </a:lnTo>
                    <a:lnTo>
                      <a:pt x="1048" y="944"/>
                    </a:lnTo>
                    <a:lnTo>
                      <a:pt x="1058" y="928"/>
                    </a:lnTo>
                    <a:lnTo>
                      <a:pt x="1069" y="909"/>
                    </a:lnTo>
                    <a:lnTo>
                      <a:pt x="1080" y="889"/>
                    </a:lnTo>
                    <a:lnTo>
                      <a:pt x="1093" y="870"/>
                    </a:lnTo>
                    <a:lnTo>
                      <a:pt x="1106" y="848"/>
                    </a:lnTo>
                    <a:lnTo>
                      <a:pt x="1119" y="826"/>
                    </a:lnTo>
                    <a:lnTo>
                      <a:pt x="1134" y="803"/>
                    </a:lnTo>
                    <a:close/>
                    <a:moveTo>
                      <a:pt x="1304" y="192"/>
                    </a:moveTo>
                    <a:lnTo>
                      <a:pt x="1281" y="229"/>
                    </a:lnTo>
                    <a:lnTo>
                      <a:pt x="1258" y="266"/>
                    </a:lnTo>
                    <a:lnTo>
                      <a:pt x="1235" y="302"/>
                    </a:lnTo>
                    <a:lnTo>
                      <a:pt x="1210" y="336"/>
                    </a:lnTo>
                    <a:lnTo>
                      <a:pt x="1187" y="371"/>
                    </a:lnTo>
                    <a:lnTo>
                      <a:pt x="1164" y="403"/>
                    </a:lnTo>
                    <a:lnTo>
                      <a:pt x="1140" y="436"/>
                    </a:lnTo>
                    <a:lnTo>
                      <a:pt x="1117" y="467"/>
                    </a:lnTo>
                    <a:lnTo>
                      <a:pt x="1093" y="497"/>
                    </a:lnTo>
                    <a:lnTo>
                      <a:pt x="1070" y="525"/>
                    </a:lnTo>
                    <a:lnTo>
                      <a:pt x="1046" y="554"/>
                    </a:lnTo>
                    <a:lnTo>
                      <a:pt x="1022" y="582"/>
                    </a:lnTo>
                    <a:lnTo>
                      <a:pt x="998" y="608"/>
                    </a:lnTo>
                    <a:lnTo>
                      <a:pt x="974" y="634"/>
                    </a:lnTo>
                    <a:lnTo>
                      <a:pt x="951" y="658"/>
                    </a:lnTo>
                    <a:lnTo>
                      <a:pt x="927" y="681"/>
                    </a:lnTo>
                    <a:lnTo>
                      <a:pt x="909" y="698"/>
                    </a:lnTo>
                    <a:lnTo>
                      <a:pt x="889" y="716"/>
                    </a:lnTo>
                    <a:lnTo>
                      <a:pt x="869" y="733"/>
                    </a:lnTo>
                    <a:lnTo>
                      <a:pt x="850" y="750"/>
                    </a:lnTo>
                    <a:lnTo>
                      <a:pt x="829" y="767"/>
                    </a:lnTo>
                    <a:lnTo>
                      <a:pt x="807" y="783"/>
                    </a:lnTo>
                    <a:lnTo>
                      <a:pt x="785" y="801"/>
                    </a:lnTo>
                    <a:lnTo>
                      <a:pt x="763" y="818"/>
                    </a:lnTo>
                    <a:lnTo>
                      <a:pt x="740" y="835"/>
                    </a:lnTo>
                    <a:lnTo>
                      <a:pt x="717" y="851"/>
                    </a:lnTo>
                    <a:lnTo>
                      <a:pt x="693" y="869"/>
                    </a:lnTo>
                    <a:lnTo>
                      <a:pt x="669" y="885"/>
                    </a:lnTo>
                    <a:lnTo>
                      <a:pt x="645" y="902"/>
                    </a:lnTo>
                    <a:lnTo>
                      <a:pt x="619" y="918"/>
                    </a:lnTo>
                    <a:lnTo>
                      <a:pt x="594" y="936"/>
                    </a:lnTo>
                    <a:lnTo>
                      <a:pt x="568" y="952"/>
                    </a:lnTo>
                    <a:lnTo>
                      <a:pt x="536" y="971"/>
                    </a:lnTo>
                    <a:lnTo>
                      <a:pt x="508" y="989"/>
                    </a:lnTo>
                    <a:lnTo>
                      <a:pt x="481" y="1004"/>
                    </a:lnTo>
                    <a:lnTo>
                      <a:pt x="457" y="1017"/>
                    </a:lnTo>
                    <a:lnTo>
                      <a:pt x="435" y="1030"/>
                    </a:lnTo>
                    <a:lnTo>
                      <a:pt x="414" y="1040"/>
                    </a:lnTo>
                    <a:lnTo>
                      <a:pt x="397" y="1050"/>
                    </a:lnTo>
                    <a:lnTo>
                      <a:pt x="381" y="1058"/>
                    </a:lnTo>
                    <a:lnTo>
                      <a:pt x="366" y="1063"/>
                    </a:lnTo>
                    <a:lnTo>
                      <a:pt x="353" y="1069"/>
                    </a:lnTo>
                    <a:lnTo>
                      <a:pt x="342" y="1074"/>
                    </a:lnTo>
                    <a:lnTo>
                      <a:pt x="331" y="1077"/>
                    </a:lnTo>
                    <a:lnTo>
                      <a:pt x="322" y="1080"/>
                    </a:lnTo>
                    <a:lnTo>
                      <a:pt x="315" y="1081"/>
                    </a:lnTo>
                    <a:lnTo>
                      <a:pt x="309" y="1082"/>
                    </a:lnTo>
                    <a:lnTo>
                      <a:pt x="304" y="1082"/>
                    </a:lnTo>
                    <a:lnTo>
                      <a:pt x="297" y="1081"/>
                    </a:lnTo>
                    <a:lnTo>
                      <a:pt x="293" y="1080"/>
                    </a:lnTo>
                    <a:lnTo>
                      <a:pt x="290" y="1077"/>
                    </a:lnTo>
                    <a:lnTo>
                      <a:pt x="288" y="1074"/>
                    </a:lnTo>
                    <a:lnTo>
                      <a:pt x="288" y="1072"/>
                    </a:lnTo>
                    <a:lnTo>
                      <a:pt x="286" y="1069"/>
                    </a:lnTo>
                    <a:lnTo>
                      <a:pt x="286" y="1066"/>
                    </a:lnTo>
                    <a:lnTo>
                      <a:pt x="288" y="1060"/>
                    </a:lnTo>
                    <a:lnTo>
                      <a:pt x="289" y="1053"/>
                    </a:lnTo>
                    <a:lnTo>
                      <a:pt x="290" y="1045"/>
                    </a:lnTo>
                    <a:lnTo>
                      <a:pt x="293" y="1035"/>
                    </a:lnTo>
                    <a:lnTo>
                      <a:pt x="298" y="1022"/>
                    </a:lnTo>
                    <a:lnTo>
                      <a:pt x="306" y="1001"/>
                    </a:lnTo>
                    <a:lnTo>
                      <a:pt x="315" y="979"/>
                    </a:lnTo>
                    <a:lnTo>
                      <a:pt x="326" y="957"/>
                    </a:lnTo>
                    <a:lnTo>
                      <a:pt x="336" y="936"/>
                    </a:lnTo>
                    <a:lnTo>
                      <a:pt x="347" y="913"/>
                    </a:lnTo>
                    <a:lnTo>
                      <a:pt x="360" y="889"/>
                    </a:lnTo>
                    <a:lnTo>
                      <a:pt x="373" y="866"/>
                    </a:lnTo>
                    <a:lnTo>
                      <a:pt x="386" y="842"/>
                    </a:lnTo>
                    <a:lnTo>
                      <a:pt x="399" y="818"/>
                    </a:lnTo>
                    <a:lnTo>
                      <a:pt x="414" y="793"/>
                    </a:lnTo>
                    <a:lnTo>
                      <a:pt x="429" y="767"/>
                    </a:lnTo>
                    <a:lnTo>
                      <a:pt x="445" y="742"/>
                    </a:lnTo>
                    <a:lnTo>
                      <a:pt x="463" y="716"/>
                    </a:lnTo>
                    <a:lnTo>
                      <a:pt x="479" y="690"/>
                    </a:lnTo>
                    <a:lnTo>
                      <a:pt x="497" y="663"/>
                    </a:lnTo>
                    <a:lnTo>
                      <a:pt x="516" y="636"/>
                    </a:lnTo>
                    <a:lnTo>
                      <a:pt x="534" y="608"/>
                    </a:lnTo>
                    <a:lnTo>
                      <a:pt x="554" y="582"/>
                    </a:lnTo>
                    <a:lnTo>
                      <a:pt x="572" y="557"/>
                    </a:lnTo>
                    <a:lnTo>
                      <a:pt x="591" y="531"/>
                    </a:lnTo>
                    <a:lnTo>
                      <a:pt x="609" y="506"/>
                    </a:lnTo>
                    <a:lnTo>
                      <a:pt x="627" y="482"/>
                    </a:lnTo>
                    <a:lnTo>
                      <a:pt x="646" y="459"/>
                    </a:lnTo>
                    <a:lnTo>
                      <a:pt x="664" y="436"/>
                    </a:lnTo>
                    <a:lnTo>
                      <a:pt x="682" y="413"/>
                    </a:lnTo>
                    <a:lnTo>
                      <a:pt x="700" y="391"/>
                    </a:lnTo>
                    <a:lnTo>
                      <a:pt x="717" y="370"/>
                    </a:lnTo>
                    <a:lnTo>
                      <a:pt x="735" y="349"/>
                    </a:lnTo>
                    <a:lnTo>
                      <a:pt x="753" y="330"/>
                    </a:lnTo>
                    <a:lnTo>
                      <a:pt x="769" y="310"/>
                    </a:lnTo>
                    <a:lnTo>
                      <a:pt x="786" y="292"/>
                    </a:lnTo>
                    <a:lnTo>
                      <a:pt x="804" y="273"/>
                    </a:lnTo>
                    <a:lnTo>
                      <a:pt x="823" y="254"/>
                    </a:lnTo>
                    <a:lnTo>
                      <a:pt x="841" y="237"/>
                    </a:lnTo>
                    <a:lnTo>
                      <a:pt x="854" y="224"/>
                    </a:lnTo>
                    <a:lnTo>
                      <a:pt x="867" y="213"/>
                    </a:lnTo>
                    <a:lnTo>
                      <a:pt x="877" y="205"/>
                    </a:lnTo>
                    <a:lnTo>
                      <a:pt x="886" y="199"/>
                    </a:lnTo>
                    <a:lnTo>
                      <a:pt x="892" y="196"/>
                    </a:lnTo>
                    <a:lnTo>
                      <a:pt x="898" y="194"/>
                    </a:lnTo>
                    <a:lnTo>
                      <a:pt x="911" y="190"/>
                    </a:lnTo>
                    <a:lnTo>
                      <a:pt x="924" y="186"/>
                    </a:lnTo>
                    <a:lnTo>
                      <a:pt x="937" y="182"/>
                    </a:lnTo>
                    <a:lnTo>
                      <a:pt x="950" y="179"/>
                    </a:lnTo>
                    <a:lnTo>
                      <a:pt x="963" y="176"/>
                    </a:lnTo>
                    <a:lnTo>
                      <a:pt x="977" y="173"/>
                    </a:lnTo>
                    <a:lnTo>
                      <a:pt x="990" y="171"/>
                    </a:lnTo>
                    <a:lnTo>
                      <a:pt x="1003" y="168"/>
                    </a:lnTo>
                    <a:lnTo>
                      <a:pt x="1017" y="167"/>
                    </a:lnTo>
                    <a:lnTo>
                      <a:pt x="1031" y="165"/>
                    </a:lnTo>
                    <a:lnTo>
                      <a:pt x="1045" y="164"/>
                    </a:lnTo>
                    <a:lnTo>
                      <a:pt x="1058" y="163"/>
                    </a:lnTo>
                    <a:lnTo>
                      <a:pt x="1072" y="161"/>
                    </a:lnTo>
                    <a:lnTo>
                      <a:pt x="1086" y="160"/>
                    </a:lnTo>
                    <a:lnTo>
                      <a:pt x="1100" y="160"/>
                    </a:lnTo>
                    <a:lnTo>
                      <a:pt x="1114" y="160"/>
                    </a:lnTo>
                    <a:lnTo>
                      <a:pt x="1126" y="160"/>
                    </a:lnTo>
                    <a:lnTo>
                      <a:pt x="1139" y="160"/>
                    </a:lnTo>
                    <a:lnTo>
                      <a:pt x="1152" y="161"/>
                    </a:lnTo>
                    <a:lnTo>
                      <a:pt x="1164" y="163"/>
                    </a:lnTo>
                    <a:lnTo>
                      <a:pt x="1177" y="164"/>
                    </a:lnTo>
                    <a:lnTo>
                      <a:pt x="1190" y="165"/>
                    </a:lnTo>
                    <a:lnTo>
                      <a:pt x="1202" y="167"/>
                    </a:lnTo>
                    <a:lnTo>
                      <a:pt x="1215" y="169"/>
                    </a:lnTo>
                    <a:lnTo>
                      <a:pt x="1225" y="172"/>
                    </a:lnTo>
                    <a:lnTo>
                      <a:pt x="1237" y="174"/>
                    </a:lnTo>
                    <a:lnTo>
                      <a:pt x="1247" y="176"/>
                    </a:lnTo>
                    <a:lnTo>
                      <a:pt x="1259" y="179"/>
                    </a:lnTo>
                    <a:lnTo>
                      <a:pt x="1270" y="182"/>
                    </a:lnTo>
                    <a:lnTo>
                      <a:pt x="1282" y="186"/>
                    </a:lnTo>
                    <a:lnTo>
                      <a:pt x="1292" y="189"/>
                    </a:lnTo>
                    <a:lnTo>
                      <a:pt x="1304" y="192"/>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5081" name="Freeform 25"/>
              <p:cNvSpPr>
                <a:spLocks/>
              </p:cNvSpPr>
              <p:nvPr/>
            </p:nvSpPr>
            <p:spPr bwMode="auto">
              <a:xfrm>
                <a:off x="5150" y="369"/>
                <a:ext cx="202" cy="128"/>
              </a:xfrm>
              <a:custGeom>
                <a:avLst/>
                <a:gdLst>
                  <a:gd name="T0" fmla="*/ 1748 w 2055"/>
                  <a:gd name="T1" fmla="*/ 50 h 1292"/>
                  <a:gd name="T2" fmla="*/ 1709 w 2055"/>
                  <a:gd name="T3" fmla="*/ 103 h 1292"/>
                  <a:gd name="T4" fmla="*/ 1731 w 2055"/>
                  <a:gd name="T5" fmla="*/ 133 h 1292"/>
                  <a:gd name="T6" fmla="*/ 1766 w 2055"/>
                  <a:gd name="T7" fmla="*/ 144 h 1292"/>
                  <a:gd name="T8" fmla="*/ 1790 w 2055"/>
                  <a:gd name="T9" fmla="*/ 158 h 1292"/>
                  <a:gd name="T10" fmla="*/ 1752 w 2055"/>
                  <a:gd name="T11" fmla="*/ 260 h 1292"/>
                  <a:gd name="T12" fmla="*/ 1557 w 2055"/>
                  <a:gd name="T13" fmla="*/ 535 h 1292"/>
                  <a:gd name="T14" fmla="*/ 1279 w 2055"/>
                  <a:gd name="T15" fmla="*/ 831 h 1292"/>
                  <a:gd name="T16" fmla="*/ 1202 w 2055"/>
                  <a:gd name="T17" fmla="*/ 769 h 1292"/>
                  <a:gd name="T18" fmla="*/ 1231 w 2055"/>
                  <a:gd name="T19" fmla="*/ 571 h 1292"/>
                  <a:gd name="T20" fmla="*/ 1249 w 2055"/>
                  <a:gd name="T21" fmla="*/ 403 h 1292"/>
                  <a:gd name="T22" fmla="*/ 1260 w 2055"/>
                  <a:gd name="T23" fmla="*/ 265 h 1292"/>
                  <a:gd name="T24" fmla="*/ 1261 w 2055"/>
                  <a:gd name="T25" fmla="*/ 158 h 1292"/>
                  <a:gd name="T26" fmla="*/ 1255 w 2055"/>
                  <a:gd name="T27" fmla="*/ 78 h 1292"/>
                  <a:gd name="T28" fmla="*/ 1212 w 2055"/>
                  <a:gd name="T29" fmla="*/ 40 h 1292"/>
                  <a:gd name="T30" fmla="*/ 1157 w 2055"/>
                  <a:gd name="T31" fmla="*/ 72 h 1292"/>
                  <a:gd name="T32" fmla="*/ 1066 w 2055"/>
                  <a:gd name="T33" fmla="*/ 192 h 1292"/>
                  <a:gd name="T34" fmla="*/ 939 w 2055"/>
                  <a:gd name="T35" fmla="*/ 346 h 1292"/>
                  <a:gd name="T36" fmla="*/ 798 w 2055"/>
                  <a:gd name="T37" fmla="*/ 502 h 1292"/>
                  <a:gd name="T38" fmla="*/ 644 w 2055"/>
                  <a:gd name="T39" fmla="*/ 658 h 1292"/>
                  <a:gd name="T40" fmla="*/ 482 w 2055"/>
                  <a:gd name="T41" fmla="*/ 810 h 1292"/>
                  <a:gd name="T42" fmla="*/ 390 w 2055"/>
                  <a:gd name="T43" fmla="*/ 841 h 1292"/>
                  <a:gd name="T44" fmla="*/ 444 w 2055"/>
                  <a:gd name="T45" fmla="*/ 649 h 1292"/>
                  <a:gd name="T46" fmla="*/ 487 w 2055"/>
                  <a:gd name="T47" fmla="*/ 475 h 1292"/>
                  <a:gd name="T48" fmla="*/ 514 w 2055"/>
                  <a:gd name="T49" fmla="*/ 321 h 1292"/>
                  <a:gd name="T50" fmla="*/ 529 w 2055"/>
                  <a:gd name="T51" fmla="*/ 187 h 1292"/>
                  <a:gd name="T52" fmla="*/ 530 w 2055"/>
                  <a:gd name="T53" fmla="*/ 78 h 1292"/>
                  <a:gd name="T54" fmla="*/ 517 w 2055"/>
                  <a:gd name="T55" fmla="*/ 11 h 1292"/>
                  <a:gd name="T56" fmla="*/ 439 w 2055"/>
                  <a:gd name="T57" fmla="*/ 9 h 1292"/>
                  <a:gd name="T58" fmla="*/ 256 w 2055"/>
                  <a:gd name="T59" fmla="*/ 71 h 1292"/>
                  <a:gd name="T60" fmla="*/ 45 w 2055"/>
                  <a:gd name="T61" fmla="*/ 159 h 1292"/>
                  <a:gd name="T62" fmla="*/ 37 w 2055"/>
                  <a:gd name="T63" fmla="*/ 252 h 1292"/>
                  <a:gd name="T64" fmla="*/ 185 w 2055"/>
                  <a:gd name="T65" fmla="*/ 207 h 1292"/>
                  <a:gd name="T66" fmla="*/ 219 w 2055"/>
                  <a:gd name="T67" fmla="*/ 208 h 1292"/>
                  <a:gd name="T68" fmla="*/ 233 w 2055"/>
                  <a:gd name="T69" fmla="*/ 277 h 1292"/>
                  <a:gd name="T70" fmla="*/ 222 w 2055"/>
                  <a:gd name="T71" fmla="*/ 410 h 1292"/>
                  <a:gd name="T72" fmla="*/ 187 w 2055"/>
                  <a:gd name="T73" fmla="*/ 596 h 1292"/>
                  <a:gd name="T74" fmla="*/ 127 w 2055"/>
                  <a:gd name="T75" fmla="*/ 833 h 1292"/>
                  <a:gd name="T76" fmla="*/ 42 w 2055"/>
                  <a:gd name="T77" fmla="*/ 1111 h 1292"/>
                  <a:gd name="T78" fmla="*/ 0 w 2055"/>
                  <a:gd name="T79" fmla="*/ 1246 h 1292"/>
                  <a:gd name="T80" fmla="*/ 19 w 2055"/>
                  <a:gd name="T81" fmla="*/ 1288 h 1292"/>
                  <a:gd name="T82" fmla="*/ 86 w 2055"/>
                  <a:gd name="T83" fmla="*/ 1277 h 1292"/>
                  <a:gd name="T84" fmla="*/ 158 w 2055"/>
                  <a:gd name="T85" fmla="*/ 1223 h 1292"/>
                  <a:gd name="T86" fmla="*/ 287 w 2055"/>
                  <a:gd name="T87" fmla="*/ 1115 h 1292"/>
                  <a:gd name="T88" fmla="*/ 458 w 2055"/>
                  <a:gd name="T89" fmla="*/ 964 h 1292"/>
                  <a:gd name="T90" fmla="*/ 644 w 2055"/>
                  <a:gd name="T91" fmla="*/ 792 h 1292"/>
                  <a:gd name="T92" fmla="*/ 822 w 2055"/>
                  <a:gd name="T93" fmla="*/ 625 h 1292"/>
                  <a:gd name="T94" fmla="*/ 964 w 2055"/>
                  <a:gd name="T95" fmla="*/ 486 h 1292"/>
                  <a:gd name="T96" fmla="*/ 946 w 2055"/>
                  <a:gd name="T97" fmla="*/ 725 h 1292"/>
                  <a:gd name="T98" fmla="*/ 897 w 2055"/>
                  <a:gd name="T99" fmla="*/ 1008 h 1292"/>
                  <a:gd name="T100" fmla="*/ 837 w 2055"/>
                  <a:gd name="T101" fmla="*/ 1225 h 1292"/>
                  <a:gd name="T102" fmla="*/ 841 w 2055"/>
                  <a:gd name="T103" fmla="*/ 1274 h 1292"/>
                  <a:gd name="T104" fmla="*/ 897 w 2055"/>
                  <a:gd name="T105" fmla="*/ 1284 h 1292"/>
                  <a:gd name="T106" fmla="*/ 964 w 2055"/>
                  <a:gd name="T107" fmla="*/ 1242 h 1292"/>
                  <a:gd name="T108" fmla="*/ 1306 w 2055"/>
                  <a:gd name="T109" fmla="*/ 954 h 1292"/>
                  <a:gd name="T110" fmla="*/ 1577 w 2055"/>
                  <a:gd name="T111" fmla="*/ 686 h 1292"/>
                  <a:gd name="T112" fmla="*/ 1782 w 2055"/>
                  <a:gd name="T113" fmla="*/ 450 h 1292"/>
                  <a:gd name="T114" fmla="*/ 1927 w 2055"/>
                  <a:gd name="T115" fmla="*/ 253 h 1292"/>
                  <a:gd name="T116" fmla="*/ 2021 w 2055"/>
                  <a:gd name="T117" fmla="*/ 105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55" h="1292">
                    <a:moveTo>
                      <a:pt x="2028" y="43"/>
                    </a:moveTo>
                    <a:lnTo>
                      <a:pt x="1785" y="45"/>
                    </a:lnTo>
                    <a:lnTo>
                      <a:pt x="1777" y="45"/>
                    </a:lnTo>
                    <a:lnTo>
                      <a:pt x="1769" y="46"/>
                    </a:lnTo>
                    <a:lnTo>
                      <a:pt x="1759" y="47"/>
                    </a:lnTo>
                    <a:lnTo>
                      <a:pt x="1748" y="50"/>
                    </a:lnTo>
                    <a:lnTo>
                      <a:pt x="1738" y="55"/>
                    </a:lnTo>
                    <a:lnTo>
                      <a:pt x="1729" y="63"/>
                    </a:lnTo>
                    <a:lnTo>
                      <a:pt x="1719" y="73"/>
                    </a:lnTo>
                    <a:lnTo>
                      <a:pt x="1713" y="87"/>
                    </a:lnTo>
                    <a:lnTo>
                      <a:pt x="1710" y="95"/>
                    </a:lnTo>
                    <a:lnTo>
                      <a:pt x="1709" y="103"/>
                    </a:lnTo>
                    <a:lnTo>
                      <a:pt x="1710" y="110"/>
                    </a:lnTo>
                    <a:lnTo>
                      <a:pt x="1713" y="117"/>
                    </a:lnTo>
                    <a:lnTo>
                      <a:pt x="1716" y="122"/>
                    </a:lnTo>
                    <a:lnTo>
                      <a:pt x="1721" y="126"/>
                    </a:lnTo>
                    <a:lnTo>
                      <a:pt x="1725" y="130"/>
                    </a:lnTo>
                    <a:lnTo>
                      <a:pt x="1731" y="133"/>
                    </a:lnTo>
                    <a:lnTo>
                      <a:pt x="1737" y="136"/>
                    </a:lnTo>
                    <a:lnTo>
                      <a:pt x="1742" y="138"/>
                    </a:lnTo>
                    <a:lnTo>
                      <a:pt x="1748" y="139"/>
                    </a:lnTo>
                    <a:lnTo>
                      <a:pt x="1755" y="141"/>
                    </a:lnTo>
                    <a:lnTo>
                      <a:pt x="1761" y="143"/>
                    </a:lnTo>
                    <a:lnTo>
                      <a:pt x="1766" y="144"/>
                    </a:lnTo>
                    <a:lnTo>
                      <a:pt x="1771" y="146"/>
                    </a:lnTo>
                    <a:lnTo>
                      <a:pt x="1776" y="147"/>
                    </a:lnTo>
                    <a:lnTo>
                      <a:pt x="1780" y="149"/>
                    </a:lnTo>
                    <a:lnTo>
                      <a:pt x="1784" y="152"/>
                    </a:lnTo>
                    <a:lnTo>
                      <a:pt x="1787" y="154"/>
                    </a:lnTo>
                    <a:lnTo>
                      <a:pt x="1790" y="158"/>
                    </a:lnTo>
                    <a:lnTo>
                      <a:pt x="1792" y="163"/>
                    </a:lnTo>
                    <a:lnTo>
                      <a:pt x="1792" y="170"/>
                    </a:lnTo>
                    <a:lnTo>
                      <a:pt x="1790" y="179"/>
                    </a:lnTo>
                    <a:lnTo>
                      <a:pt x="1786" y="190"/>
                    </a:lnTo>
                    <a:lnTo>
                      <a:pt x="1771" y="223"/>
                    </a:lnTo>
                    <a:lnTo>
                      <a:pt x="1752" y="260"/>
                    </a:lnTo>
                    <a:lnTo>
                      <a:pt x="1729" y="300"/>
                    </a:lnTo>
                    <a:lnTo>
                      <a:pt x="1701" y="344"/>
                    </a:lnTo>
                    <a:lnTo>
                      <a:pt x="1670" y="389"/>
                    </a:lnTo>
                    <a:lnTo>
                      <a:pt x="1635" y="436"/>
                    </a:lnTo>
                    <a:lnTo>
                      <a:pt x="1597" y="486"/>
                    </a:lnTo>
                    <a:lnTo>
                      <a:pt x="1557" y="535"/>
                    </a:lnTo>
                    <a:lnTo>
                      <a:pt x="1515" y="586"/>
                    </a:lnTo>
                    <a:lnTo>
                      <a:pt x="1471" y="637"/>
                    </a:lnTo>
                    <a:lnTo>
                      <a:pt x="1424" y="687"/>
                    </a:lnTo>
                    <a:lnTo>
                      <a:pt x="1377" y="737"/>
                    </a:lnTo>
                    <a:lnTo>
                      <a:pt x="1328" y="785"/>
                    </a:lnTo>
                    <a:lnTo>
                      <a:pt x="1279" y="831"/>
                    </a:lnTo>
                    <a:lnTo>
                      <a:pt x="1229" y="876"/>
                    </a:lnTo>
                    <a:lnTo>
                      <a:pt x="1179" y="918"/>
                    </a:lnTo>
                    <a:lnTo>
                      <a:pt x="1185" y="880"/>
                    </a:lnTo>
                    <a:lnTo>
                      <a:pt x="1192" y="842"/>
                    </a:lnTo>
                    <a:lnTo>
                      <a:pt x="1197" y="805"/>
                    </a:lnTo>
                    <a:lnTo>
                      <a:pt x="1202" y="769"/>
                    </a:lnTo>
                    <a:lnTo>
                      <a:pt x="1208" y="735"/>
                    </a:lnTo>
                    <a:lnTo>
                      <a:pt x="1212" y="700"/>
                    </a:lnTo>
                    <a:lnTo>
                      <a:pt x="1217" y="667"/>
                    </a:lnTo>
                    <a:lnTo>
                      <a:pt x="1222" y="634"/>
                    </a:lnTo>
                    <a:lnTo>
                      <a:pt x="1226" y="602"/>
                    </a:lnTo>
                    <a:lnTo>
                      <a:pt x="1231" y="571"/>
                    </a:lnTo>
                    <a:lnTo>
                      <a:pt x="1234" y="541"/>
                    </a:lnTo>
                    <a:lnTo>
                      <a:pt x="1238" y="511"/>
                    </a:lnTo>
                    <a:lnTo>
                      <a:pt x="1241" y="484"/>
                    </a:lnTo>
                    <a:lnTo>
                      <a:pt x="1244" y="456"/>
                    </a:lnTo>
                    <a:lnTo>
                      <a:pt x="1247" y="429"/>
                    </a:lnTo>
                    <a:lnTo>
                      <a:pt x="1249" y="403"/>
                    </a:lnTo>
                    <a:lnTo>
                      <a:pt x="1252" y="378"/>
                    </a:lnTo>
                    <a:lnTo>
                      <a:pt x="1254" y="353"/>
                    </a:lnTo>
                    <a:lnTo>
                      <a:pt x="1255" y="330"/>
                    </a:lnTo>
                    <a:lnTo>
                      <a:pt x="1257" y="307"/>
                    </a:lnTo>
                    <a:lnTo>
                      <a:pt x="1259" y="285"/>
                    </a:lnTo>
                    <a:lnTo>
                      <a:pt x="1260" y="265"/>
                    </a:lnTo>
                    <a:lnTo>
                      <a:pt x="1261" y="245"/>
                    </a:lnTo>
                    <a:lnTo>
                      <a:pt x="1261" y="225"/>
                    </a:lnTo>
                    <a:lnTo>
                      <a:pt x="1261" y="207"/>
                    </a:lnTo>
                    <a:lnTo>
                      <a:pt x="1262" y="190"/>
                    </a:lnTo>
                    <a:lnTo>
                      <a:pt x="1262" y="172"/>
                    </a:lnTo>
                    <a:lnTo>
                      <a:pt x="1261" y="158"/>
                    </a:lnTo>
                    <a:lnTo>
                      <a:pt x="1261" y="143"/>
                    </a:lnTo>
                    <a:lnTo>
                      <a:pt x="1260" y="128"/>
                    </a:lnTo>
                    <a:lnTo>
                      <a:pt x="1259" y="115"/>
                    </a:lnTo>
                    <a:lnTo>
                      <a:pt x="1257" y="102"/>
                    </a:lnTo>
                    <a:lnTo>
                      <a:pt x="1256" y="90"/>
                    </a:lnTo>
                    <a:lnTo>
                      <a:pt x="1255" y="78"/>
                    </a:lnTo>
                    <a:lnTo>
                      <a:pt x="1253" y="68"/>
                    </a:lnTo>
                    <a:lnTo>
                      <a:pt x="1249" y="58"/>
                    </a:lnTo>
                    <a:lnTo>
                      <a:pt x="1244" y="50"/>
                    </a:lnTo>
                    <a:lnTo>
                      <a:pt x="1237" y="45"/>
                    </a:lnTo>
                    <a:lnTo>
                      <a:pt x="1226" y="41"/>
                    </a:lnTo>
                    <a:lnTo>
                      <a:pt x="1212" y="40"/>
                    </a:lnTo>
                    <a:lnTo>
                      <a:pt x="1202" y="41"/>
                    </a:lnTo>
                    <a:lnTo>
                      <a:pt x="1192" y="45"/>
                    </a:lnTo>
                    <a:lnTo>
                      <a:pt x="1183" y="49"/>
                    </a:lnTo>
                    <a:lnTo>
                      <a:pt x="1173" y="55"/>
                    </a:lnTo>
                    <a:lnTo>
                      <a:pt x="1165" y="63"/>
                    </a:lnTo>
                    <a:lnTo>
                      <a:pt x="1157" y="72"/>
                    </a:lnTo>
                    <a:lnTo>
                      <a:pt x="1149" y="81"/>
                    </a:lnTo>
                    <a:lnTo>
                      <a:pt x="1141" y="92"/>
                    </a:lnTo>
                    <a:lnTo>
                      <a:pt x="1123" y="117"/>
                    </a:lnTo>
                    <a:lnTo>
                      <a:pt x="1104" y="141"/>
                    </a:lnTo>
                    <a:lnTo>
                      <a:pt x="1086" y="167"/>
                    </a:lnTo>
                    <a:lnTo>
                      <a:pt x="1066" y="192"/>
                    </a:lnTo>
                    <a:lnTo>
                      <a:pt x="1047" y="217"/>
                    </a:lnTo>
                    <a:lnTo>
                      <a:pt x="1026" y="243"/>
                    </a:lnTo>
                    <a:lnTo>
                      <a:pt x="1005" y="269"/>
                    </a:lnTo>
                    <a:lnTo>
                      <a:pt x="983" y="295"/>
                    </a:lnTo>
                    <a:lnTo>
                      <a:pt x="961" y="320"/>
                    </a:lnTo>
                    <a:lnTo>
                      <a:pt x="939" y="346"/>
                    </a:lnTo>
                    <a:lnTo>
                      <a:pt x="916" y="372"/>
                    </a:lnTo>
                    <a:lnTo>
                      <a:pt x="893" y="398"/>
                    </a:lnTo>
                    <a:lnTo>
                      <a:pt x="870" y="424"/>
                    </a:lnTo>
                    <a:lnTo>
                      <a:pt x="846" y="450"/>
                    </a:lnTo>
                    <a:lnTo>
                      <a:pt x="822" y="477"/>
                    </a:lnTo>
                    <a:lnTo>
                      <a:pt x="798" y="502"/>
                    </a:lnTo>
                    <a:lnTo>
                      <a:pt x="773" y="528"/>
                    </a:lnTo>
                    <a:lnTo>
                      <a:pt x="748" y="554"/>
                    </a:lnTo>
                    <a:lnTo>
                      <a:pt x="723" y="580"/>
                    </a:lnTo>
                    <a:lnTo>
                      <a:pt x="696" y="606"/>
                    </a:lnTo>
                    <a:lnTo>
                      <a:pt x="671" y="632"/>
                    </a:lnTo>
                    <a:lnTo>
                      <a:pt x="644" y="658"/>
                    </a:lnTo>
                    <a:lnTo>
                      <a:pt x="618" y="683"/>
                    </a:lnTo>
                    <a:lnTo>
                      <a:pt x="591" y="708"/>
                    </a:lnTo>
                    <a:lnTo>
                      <a:pt x="564" y="735"/>
                    </a:lnTo>
                    <a:lnTo>
                      <a:pt x="536" y="759"/>
                    </a:lnTo>
                    <a:lnTo>
                      <a:pt x="510" y="784"/>
                    </a:lnTo>
                    <a:lnTo>
                      <a:pt x="482" y="810"/>
                    </a:lnTo>
                    <a:lnTo>
                      <a:pt x="453" y="834"/>
                    </a:lnTo>
                    <a:lnTo>
                      <a:pt x="426" y="859"/>
                    </a:lnTo>
                    <a:lnTo>
                      <a:pt x="398" y="883"/>
                    </a:lnTo>
                    <a:lnTo>
                      <a:pt x="369" y="908"/>
                    </a:lnTo>
                    <a:lnTo>
                      <a:pt x="379" y="874"/>
                    </a:lnTo>
                    <a:lnTo>
                      <a:pt x="390" y="841"/>
                    </a:lnTo>
                    <a:lnTo>
                      <a:pt x="400" y="807"/>
                    </a:lnTo>
                    <a:lnTo>
                      <a:pt x="409" y="775"/>
                    </a:lnTo>
                    <a:lnTo>
                      <a:pt x="419" y="743"/>
                    </a:lnTo>
                    <a:lnTo>
                      <a:pt x="428" y="710"/>
                    </a:lnTo>
                    <a:lnTo>
                      <a:pt x="436" y="679"/>
                    </a:lnTo>
                    <a:lnTo>
                      <a:pt x="444" y="649"/>
                    </a:lnTo>
                    <a:lnTo>
                      <a:pt x="452" y="618"/>
                    </a:lnTo>
                    <a:lnTo>
                      <a:pt x="460" y="590"/>
                    </a:lnTo>
                    <a:lnTo>
                      <a:pt x="467" y="560"/>
                    </a:lnTo>
                    <a:lnTo>
                      <a:pt x="474" y="531"/>
                    </a:lnTo>
                    <a:lnTo>
                      <a:pt x="480" y="503"/>
                    </a:lnTo>
                    <a:lnTo>
                      <a:pt x="487" y="475"/>
                    </a:lnTo>
                    <a:lnTo>
                      <a:pt x="492" y="448"/>
                    </a:lnTo>
                    <a:lnTo>
                      <a:pt x="497" y="421"/>
                    </a:lnTo>
                    <a:lnTo>
                      <a:pt x="503" y="396"/>
                    </a:lnTo>
                    <a:lnTo>
                      <a:pt x="507" y="369"/>
                    </a:lnTo>
                    <a:lnTo>
                      <a:pt x="511" y="345"/>
                    </a:lnTo>
                    <a:lnTo>
                      <a:pt x="514" y="321"/>
                    </a:lnTo>
                    <a:lnTo>
                      <a:pt x="518" y="297"/>
                    </a:lnTo>
                    <a:lnTo>
                      <a:pt x="521" y="274"/>
                    </a:lnTo>
                    <a:lnTo>
                      <a:pt x="523" y="251"/>
                    </a:lnTo>
                    <a:lnTo>
                      <a:pt x="526" y="229"/>
                    </a:lnTo>
                    <a:lnTo>
                      <a:pt x="528" y="208"/>
                    </a:lnTo>
                    <a:lnTo>
                      <a:pt x="529" y="187"/>
                    </a:lnTo>
                    <a:lnTo>
                      <a:pt x="530" y="168"/>
                    </a:lnTo>
                    <a:lnTo>
                      <a:pt x="532" y="148"/>
                    </a:lnTo>
                    <a:lnTo>
                      <a:pt x="532" y="130"/>
                    </a:lnTo>
                    <a:lnTo>
                      <a:pt x="532" y="111"/>
                    </a:lnTo>
                    <a:lnTo>
                      <a:pt x="532" y="94"/>
                    </a:lnTo>
                    <a:lnTo>
                      <a:pt x="530" y="78"/>
                    </a:lnTo>
                    <a:lnTo>
                      <a:pt x="530" y="75"/>
                    </a:lnTo>
                    <a:lnTo>
                      <a:pt x="529" y="58"/>
                    </a:lnTo>
                    <a:lnTo>
                      <a:pt x="528" y="43"/>
                    </a:lnTo>
                    <a:lnTo>
                      <a:pt x="526" y="31"/>
                    </a:lnTo>
                    <a:lnTo>
                      <a:pt x="522" y="20"/>
                    </a:lnTo>
                    <a:lnTo>
                      <a:pt x="517" y="11"/>
                    </a:lnTo>
                    <a:lnTo>
                      <a:pt x="508" y="5"/>
                    </a:lnTo>
                    <a:lnTo>
                      <a:pt x="498" y="1"/>
                    </a:lnTo>
                    <a:lnTo>
                      <a:pt x="484" y="0"/>
                    </a:lnTo>
                    <a:lnTo>
                      <a:pt x="474" y="1"/>
                    </a:lnTo>
                    <a:lnTo>
                      <a:pt x="459" y="4"/>
                    </a:lnTo>
                    <a:lnTo>
                      <a:pt x="439" y="9"/>
                    </a:lnTo>
                    <a:lnTo>
                      <a:pt x="415" y="16"/>
                    </a:lnTo>
                    <a:lnTo>
                      <a:pt x="389" y="25"/>
                    </a:lnTo>
                    <a:lnTo>
                      <a:pt x="359" y="34"/>
                    </a:lnTo>
                    <a:lnTo>
                      <a:pt x="326" y="46"/>
                    </a:lnTo>
                    <a:lnTo>
                      <a:pt x="292" y="57"/>
                    </a:lnTo>
                    <a:lnTo>
                      <a:pt x="256" y="71"/>
                    </a:lnTo>
                    <a:lnTo>
                      <a:pt x="219" y="85"/>
                    </a:lnTo>
                    <a:lnTo>
                      <a:pt x="184" y="99"/>
                    </a:lnTo>
                    <a:lnTo>
                      <a:pt x="147" y="114"/>
                    </a:lnTo>
                    <a:lnTo>
                      <a:pt x="111" y="129"/>
                    </a:lnTo>
                    <a:lnTo>
                      <a:pt x="78" y="144"/>
                    </a:lnTo>
                    <a:lnTo>
                      <a:pt x="45" y="159"/>
                    </a:lnTo>
                    <a:lnTo>
                      <a:pt x="15" y="174"/>
                    </a:lnTo>
                    <a:lnTo>
                      <a:pt x="5" y="179"/>
                    </a:lnTo>
                    <a:lnTo>
                      <a:pt x="6" y="191"/>
                    </a:lnTo>
                    <a:lnTo>
                      <a:pt x="15" y="239"/>
                    </a:lnTo>
                    <a:lnTo>
                      <a:pt x="20" y="258"/>
                    </a:lnTo>
                    <a:lnTo>
                      <a:pt x="37" y="252"/>
                    </a:lnTo>
                    <a:lnTo>
                      <a:pt x="67" y="240"/>
                    </a:lnTo>
                    <a:lnTo>
                      <a:pt x="96" y="231"/>
                    </a:lnTo>
                    <a:lnTo>
                      <a:pt x="121" y="223"/>
                    </a:lnTo>
                    <a:lnTo>
                      <a:pt x="146" y="216"/>
                    </a:lnTo>
                    <a:lnTo>
                      <a:pt x="166" y="210"/>
                    </a:lnTo>
                    <a:lnTo>
                      <a:pt x="185" y="207"/>
                    </a:lnTo>
                    <a:lnTo>
                      <a:pt x="200" y="205"/>
                    </a:lnTo>
                    <a:lnTo>
                      <a:pt x="212" y="204"/>
                    </a:lnTo>
                    <a:lnTo>
                      <a:pt x="214" y="204"/>
                    </a:lnTo>
                    <a:lnTo>
                      <a:pt x="215" y="204"/>
                    </a:lnTo>
                    <a:lnTo>
                      <a:pt x="217" y="206"/>
                    </a:lnTo>
                    <a:lnTo>
                      <a:pt x="219" y="208"/>
                    </a:lnTo>
                    <a:lnTo>
                      <a:pt x="223" y="215"/>
                    </a:lnTo>
                    <a:lnTo>
                      <a:pt x="226" y="224"/>
                    </a:lnTo>
                    <a:lnTo>
                      <a:pt x="229" y="235"/>
                    </a:lnTo>
                    <a:lnTo>
                      <a:pt x="231" y="247"/>
                    </a:lnTo>
                    <a:lnTo>
                      <a:pt x="232" y="261"/>
                    </a:lnTo>
                    <a:lnTo>
                      <a:pt x="233" y="277"/>
                    </a:lnTo>
                    <a:lnTo>
                      <a:pt x="233" y="296"/>
                    </a:lnTo>
                    <a:lnTo>
                      <a:pt x="232" y="314"/>
                    </a:lnTo>
                    <a:lnTo>
                      <a:pt x="231" y="336"/>
                    </a:lnTo>
                    <a:lnTo>
                      <a:pt x="229" y="359"/>
                    </a:lnTo>
                    <a:lnTo>
                      <a:pt x="225" y="383"/>
                    </a:lnTo>
                    <a:lnTo>
                      <a:pt x="222" y="410"/>
                    </a:lnTo>
                    <a:lnTo>
                      <a:pt x="218" y="436"/>
                    </a:lnTo>
                    <a:lnTo>
                      <a:pt x="214" y="466"/>
                    </a:lnTo>
                    <a:lnTo>
                      <a:pt x="208" y="496"/>
                    </a:lnTo>
                    <a:lnTo>
                      <a:pt x="202" y="528"/>
                    </a:lnTo>
                    <a:lnTo>
                      <a:pt x="195" y="562"/>
                    </a:lnTo>
                    <a:lnTo>
                      <a:pt x="187" y="596"/>
                    </a:lnTo>
                    <a:lnTo>
                      <a:pt x="179" y="633"/>
                    </a:lnTo>
                    <a:lnTo>
                      <a:pt x="170" y="670"/>
                    </a:lnTo>
                    <a:lnTo>
                      <a:pt x="161" y="709"/>
                    </a:lnTo>
                    <a:lnTo>
                      <a:pt x="150" y="750"/>
                    </a:lnTo>
                    <a:lnTo>
                      <a:pt x="139" y="790"/>
                    </a:lnTo>
                    <a:lnTo>
                      <a:pt x="127" y="833"/>
                    </a:lnTo>
                    <a:lnTo>
                      <a:pt x="114" y="876"/>
                    </a:lnTo>
                    <a:lnTo>
                      <a:pt x="102" y="921"/>
                    </a:lnTo>
                    <a:lnTo>
                      <a:pt x="88" y="967"/>
                    </a:lnTo>
                    <a:lnTo>
                      <a:pt x="73" y="1013"/>
                    </a:lnTo>
                    <a:lnTo>
                      <a:pt x="58" y="1062"/>
                    </a:lnTo>
                    <a:lnTo>
                      <a:pt x="42" y="1111"/>
                    </a:lnTo>
                    <a:lnTo>
                      <a:pt x="25" y="1161"/>
                    </a:lnTo>
                    <a:lnTo>
                      <a:pt x="7" y="1212"/>
                    </a:lnTo>
                    <a:lnTo>
                      <a:pt x="5" y="1220"/>
                    </a:lnTo>
                    <a:lnTo>
                      <a:pt x="3" y="1229"/>
                    </a:lnTo>
                    <a:lnTo>
                      <a:pt x="0" y="1238"/>
                    </a:lnTo>
                    <a:lnTo>
                      <a:pt x="0" y="1246"/>
                    </a:lnTo>
                    <a:lnTo>
                      <a:pt x="0" y="1255"/>
                    </a:lnTo>
                    <a:lnTo>
                      <a:pt x="2" y="1263"/>
                    </a:lnTo>
                    <a:lnTo>
                      <a:pt x="4" y="1272"/>
                    </a:lnTo>
                    <a:lnTo>
                      <a:pt x="7" y="1278"/>
                    </a:lnTo>
                    <a:lnTo>
                      <a:pt x="12" y="1283"/>
                    </a:lnTo>
                    <a:lnTo>
                      <a:pt x="19" y="1288"/>
                    </a:lnTo>
                    <a:lnTo>
                      <a:pt x="28" y="1291"/>
                    </a:lnTo>
                    <a:lnTo>
                      <a:pt x="40" y="1292"/>
                    </a:lnTo>
                    <a:lnTo>
                      <a:pt x="51" y="1291"/>
                    </a:lnTo>
                    <a:lnTo>
                      <a:pt x="63" y="1288"/>
                    </a:lnTo>
                    <a:lnTo>
                      <a:pt x="74" y="1283"/>
                    </a:lnTo>
                    <a:lnTo>
                      <a:pt x="86" y="1277"/>
                    </a:lnTo>
                    <a:lnTo>
                      <a:pt x="96" y="1270"/>
                    </a:lnTo>
                    <a:lnTo>
                      <a:pt x="108" y="1262"/>
                    </a:lnTo>
                    <a:lnTo>
                      <a:pt x="119" y="1254"/>
                    </a:lnTo>
                    <a:lnTo>
                      <a:pt x="129" y="1245"/>
                    </a:lnTo>
                    <a:lnTo>
                      <a:pt x="143" y="1235"/>
                    </a:lnTo>
                    <a:lnTo>
                      <a:pt x="158" y="1223"/>
                    </a:lnTo>
                    <a:lnTo>
                      <a:pt x="176" y="1209"/>
                    </a:lnTo>
                    <a:lnTo>
                      <a:pt x="195" y="1193"/>
                    </a:lnTo>
                    <a:lnTo>
                      <a:pt x="216" y="1176"/>
                    </a:lnTo>
                    <a:lnTo>
                      <a:pt x="238" y="1158"/>
                    </a:lnTo>
                    <a:lnTo>
                      <a:pt x="262" y="1137"/>
                    </a:lnTo>
                    <a:lnTo>
                      <a:pt x="287" y="1115"/>
                    </a:lnTo>
                    <a:lnTo>
                      <a:pt x="313" y="1092"/>
                    </a:lnTo>
                    <a:lnTo>
                      <a:pt x="340" y="1069"/>
                    </a:lnTo>
                    <a:lnTo>
                      <a:pt x="369" y="1043"/>
                    </a:lnTo>
                    <a:lnTo>
                      <a:pt x="398" y="1018"/>
                    </a:lnTo>
                    <a:lnTo>
                      <a:pt x="427" y="990"/>
                    </a:lnTo>
                    <a:lnTo>
                      <a:pt x="458" y="964"/>
                    </a:lnTo>
                    <a:lnTo>
                      <a:pt x="488" y="936"/>
                    </a:lnTo>
                    <a:lnTo>
                      <a:pt x="519" y="908"/>
                    </a:lnTo>
                    <a:lnTo>
                      <a:pt x="551" y="879"/>
                    </a:lnTo>
                    <a:lnTo>
                      <a:pt x="582" y="850"/>
                    </a:lnTo>
                    <a:lnTo>
                      <a:pt x="613" y="821"/>
                    </a:lnTo>
                    <a:lnTo>
                      <a:pt x="644" y="792"/>
                    </a:lnTo>
                    <a:lnTo>
                      <a:pt x="676" y="763"/>
                    </a:lnTo>
                    <a:lnTo>
                      <a:pt x="706" y="736"/>
                    </a:lnTo>
                    <a:lnTo>
                      <a:pt x="735" y="707"/>
                    </a:lnTo>
                    <a:lnTo>
                      <a:pt x="765" y="679"/>
                    </a:lnTo>
                    <a:lnTo>
                      <a:pt x="794" y="652"/>
                    </a:lnTo>
                    <a:lnTo>
                      <a:pt x="822" y="625"/>
                    </a:lnTo>
                    <a:lnTo>
                      <a:pt x="848" y="600"/>
                    </a:lnTo>
                    <a:lnTo>
                      <a:pt x="875" y="575"/>
                    </a:lnTo>
                    <a:lnTo>
                      <a:pt x="899" y="550"/>
                    </a:lnTo>
                    <a:lnTo>
                      <a:pt x="922" y="527"/>
                    </a:lnTo>
                    <a:lnTo>
                      <a:pt x="944" y="507"/>
                    </a:lnTo>
                    <a:lnTo>
                      <a:pt x="964" y="486"/>
                    </a:lnTo>
                    <a:lnTo>
                      <a:pt x="962" y="522"/>
                    </a:lnTo>
                    <a:lnTo>
                      <a:pt x="960" y="560"/>
                    </a:lnTo>
                    <a:lnTo>
                      <a:pt x="958" y="599"/>
                    </a:lnTo>
                    <a:lnTo>
                      <a:pt x="954" y="639"/>
                    </a:lnTo>
                    <a:lnTo>
                      <a:pt x="951" y="682"/>
                    </a:lnTo>
                    <a:lnTo>
                      <a:pt x="946" y="725"/>
                    </a:lnTo>
                    <a:lnTo>
                      <a:pt x="941" y="769"/>
                    </a:lnTo>
                    <a:lnTo>
                      <a:pt x="934" y="815"/>
                    </a:lnTo>
                    <a:lnTo>
                      <a:pt x="927" y="863"/>
                    </a:lnTo>
                    <a:lnTo>
                      <a:pt x="918" y="910"/>
                    </a:lnTo>
                    <a:lnTo>
                      <a:pt x="908" y="958"/>
                    </a:lnTo>
                    <a:lnTo>
                      <a:pt x="897" y="1008"/>
                    </a:lnTo>
                    <a:lnTo>
                      <a:pt x="885" y="1057"/>
                    </a:lnTo>
                    <a:lnTo>
                      <a:pt x="871" y="1107"/>
                    </a:lnTo>
                    <a:lnTo>
                      <a:pt x="856" y="1158"/>
                    </a:lnTo>
                    <a:lnTo>
                      <a:pt x="840" y="1208"/>
                    </a:lnTo>
                    <a:lnTo>
                      <a:pt x="838" y="1216"/>
                    </a:lnTo>
                    <a:lnTo>
                      <a:pt x="837" y="1225"/>
                    </a:lnTo>
                    <a:lnTo>
                      <a:pt x="835" y="1234"/>
                    </a:lnTo>
                    <a:lnTo>
                      <a:pt x="835" y="1243"/>
                    </a:lnTo>
                    <a:lnTo>
                      <a:pt x="835" y="1251"/>
                    </a:lnTo>
                    <a:lnTo>
                      <a:pt x="836" y="1259"/>
                    </a:lnTo>
                    <a:lnTo>
                      <a:pt x="838" y="1267"/>
                    </a:lnTo>
                    <a:lnTo>
                      <a:pt x="841" y="1274"/>
                    </a:lnTo>
                    <a:lnTo>
                      <a:pt x="846" y="1278"/>
                    </a:lnTo>
                    <a:lnTo>
                      <a:pt x="853" y="1283"/>
                    </a:lnTo>
                    <a:lnTo>
                      <a:pt x="862" y="1287"/>
                    </a:lnTo>
                    <a:lnTo>
                      <a:pt x="874" y="1288"/>
                    </a:lnTo>
                    <a:lnTo>
                      <a:pt x="885" y="1287"/>
                    </a:lnTo>
                    <a:lnTo>
                      <a:pt x="897" y="1284"/>
                    </a:lnTo>
                    <a:lnTo>
                      <a:pt x="908" y="1280"/>
                    </a:lnTo>
                    <a:lnTo>
                      <a:pt x="920" y="1273"/>
                    </a:lnTo>
                    <a:lnTo>
                      <a:pt x="930" y="1266"/>
                    </a:lnTo>
                    <a:lnTo>
                      <a:pt x="942" y="1259"/>
                    </a:lnTo>
                    <a:lnTo>
                      <a:pt x="953" y="1250"/>
                    </a:lnTo>
                    <a:lnTo>
                      <a:pt x="964" y="1242"/>
                    </a:lnTo>
                    <a:lnTo>
                      <a:pt x="1026" y="1192"/>
                    </a:lnTo>
                    <a:lnTo>
                      <a:pt x="1086" y="1144"/>
                    </a:lnTo>
                    <a:lnTo>
                      <a:pt x="1144" y="1095"/>
                    </a:lnTo>
                    <a:lnTo>
                      <a:pt x="1201" y="1048"/>
                    </a:lnTo>
                    <a:lnTo>
                      <a:pt x="1254" y="1001"/>
                    </a:lnTo>
                    <a:lnTo>
                      <a:pt x="1306" y="954"/>
                    </a:lnTo>
                    <a:lnTo>
                      <a:pt x="1356" y="908"/>
                    </a:lnTo>
                    <a:lnTo>
                      <a:pt x="1404" y="863"/>
                    </a:lnTo>
                    <a:lnTo>
                      <a:pt x="1450" y="818"/>
                    </a:lnTo>
                    <a:lnTo>
                      <a:pt x="1494" y="773"/>
                    </a:lnTo>
                    <a:lnTo>
                      <a:pt x="1536" y="730"/>
                    </a:lnTo>
                    <a:lnTo>
                      <a:pt x="1577" y="686"/>
                    </a:lnTo>
                    <a:lnTo>
                      <a:pt x="1615" y="645"/>
                    </a:lnTo>
                    <a:lnTo>
                      <a:pt x="1651" y="605"/>
                    </a:lnTo>
                    <a:lnTo>
                      <a:pt x="1686" y="564"/>
                    </a:lnTo>
                    <a:lnTo>
                      <a:pt x="1719" y="525"/>
                    </a:lnTo>
                    <a:lnTo>
                      <a:pt x="1752" y="487"/>
                    </a:lnTo>
                    <a:lnTo>
                      <a:pt x="1782" y="450"/>
                    </a:lnTo>
                    <a:lnTo>
                      <a:pt x="1809" y="414"/>
                    </a:lnTo>
                    <a:lnTo>
                      <a:pt x="1836" y="380"/>
                    </a:lnTo>
                    <a:lnTo>
                      <a:pt x="1861" y="345"/>
                    </a:lnTo>
                    <a:lnTo>
                      <a:pt x="1884" y="313"/>
                    </a:lnTo>
                    <a:lnTo>
                      <a:pt x="1906" y="282"/>
                    </a:lnTo>
                    <a:lnTo>
                      <a:pt x="1927" y="253"/>
                    </a:lnTo>
                    <a:lnTo>
                      <a:pt x="1946" y="224"/>
                    </a:lnTo>
                    <a:lnTo>
                      <a:pt x="1964" y="198"/>
                    </a:lnTo>
                    <a:lnTo>
                      <a:pt x="1980" y="171"/>
                    </a:lnTo>
                    <a:lnTo>
                      <a:pt x="1995" y="148"/>
                    </a:lnTo>
                    <a:lnTo>
                      <a:pt x="2009" y="125"/>
                    </a:lnTo>
                    <a:lnTo>
                      <a:pt x="2021" y="105"/>
                    </a:lnTo>
                    <a:lnTo>
                      <a:pt x="2032" y="85"/>
                    </a:lnTo>
                    <a:lnTo>
                      <a:pt x="2042" y="68"/>
                    </a:lnTo>
                    <a:lnTo>
                      <a:pt x="2055" y="43"/>
                    </a:lnTo>
                    <a:lnTo>
                      <a:pt x="2028" y="43"/>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5082" name="Freeform 26"/>
              <p:cNvSpPr>
                <a:spLocks noEditPoints="1"/>
              </p:cNvSpPr>
              <p:nvPr/>
            </p:nvSpPr>
            <p:spPr bwMode="auto">
              <a:xfrm>
                <a:off x="4842" y="292"/>
                <a:ext cx="224" cy="201"/>
              </a:xfrm>
              <a:custGeom>
                <a:avLst/>
                <a:gdLst>
                  <a:gd name="T0" fmla="*/ 1815 w 2270"/>
                  <a:gd name="T1" fmla="*/ 178 h 2053"/>
                  <a:gd name="T2" fmla="*/ 1593 w 2270"/>
                  <a:gd name="T3" fmla="*/ 551 h 2053"/>
                  <a:gd name="T4" fmla="*/ 1506 w 2270"/>
                  <a:gd name="T5" fmla="*/ 698 h 2053"/>
                  <a:gd name="T6" fmla="*/ 1425 w 2270"/>
                  <a:gd name="T7" fmla="*/ 807 h 2053"/>
                  <a:gd name="T8" fmla="*/ 1326 w 2270"/>
                  <a:gd name="T9" fmla="*/ 788 h 2053"/>
                  <a:gd name="T10" fmla="*/ 1240 w 2270"/>
                  <a:gd name="T11" fmla="*/ 781 h 2053"/>
                  <a:gd name="T12" fmla="*/ 1090 w 2270"/>
                  <a:gd name="T13" fmla="*/ 798 h 2053"/>
                  <a:gd name="T14" fmla="*/ 903 w 2270"/>
                  <a:gd name="T15" fmla="*/ 862 h 2053"/>
                  <a:gd name="T16" fmla="*/ 698 w 2270"/>
                  <a:gd name="T17" fmla="*/ 968 h 2053"/>
                  <a:gd name="T18" fmla="*/ 511 w 2270"/>
                  <a:gd name="T19" fmla="*/ 1107 h 2053"/>
                  <a:gd name="T20" fmla="*/ 334 w 2270"/>
                  <a:gd name="T21" fmla="*/ 1297 h 2053"/>
                  <a:gd name="T22" fmla="*/ 160 w 2270"/>
                  <a:gd name="T23" fmla="*/ 1542 h 2053"/>
                  <a:gd name="T24" fmla="*/ 39 w 2270"/>
                  <a:gd name="T25" fmla="*/ 1781 h 2053"/>
                  <a:gd name="T26" fmla="*/ 6 w 2270"/>
                  <a:gd name="T27" fmla="*/ 1890 h 2053"/>
                  <a:gd name="T28" fmla="*/ 2 w 2270"/>
                  <a:gd name="T29" fmla="*/ 1971 h 2053"/>
                  <a:gd name="T30" fmla="*/ 51 w 2270"/>
                  <a:gd name="T31" fmla="*/ 2045 h 2053"/>
                  <a:gd name="T32" fmla="*/ 158 w 2270"/>
                  <a:gd name="T33" fmla="*/ 2044 h 2053"/>
                  <a:gd name="T34" fmla="*/ 322 w 2270"/>
                  <a:gd name="T35" fmla="*/ 1984 h 2053"/>
                  <a:gd name="T36" fmla="*/ 543 w 2270"/>
                  <a:gd name="T37" fmla="*/ 1875 h 2053"/>
                  <a:gd name="T38" fmla="*/ 749 w 2270"/>
                  <a:gd name="T39" fmla="*/ 1744 h 2053"/>
                  <a:gd name="T40" fmla="*/ 956 w 2270"/>
                  <a:gd name="T41" fmla="*/ 1585 h 2053"/>
                  <a:gd name="T42" fmla="*/ 863 w 2270"/>
                  <a:gd name="T43" fmla="*/ 1725 h 2053"/>
                  <a:gd name="T44" fmla="*/ 805 w 2270"/>
                  <a:gd name="T45" fmla="*/ 1813 h 2053"/>
                  <a:gd name="T46" fmla="*/ 755 w 2270"/>
                  <a:gd name="T47" fmla="*/ 1904 h 2053"/>
                  <a:gd name="T48" fmla="*/ 727 w 2270"/>
                  <a:gd name="T49" fmla="*/ 1985 h 2053"/>
                  <a:gd name="T50" fmla="*/ 746 w 2270"/>
                  <a:gd name="T51" fmla="*/ 2036 h 2053"/>
                  <a:gd name="T52" fmla="*/ 827 w 2270"/>
                  <a:gd name="T53" fmla="*/ 2046 h 2053"/>
                  <a:gd name="T54" fmla="*/ 1035 w 2270"/>
                  <a:gd name="T55" fmla="*/ 1971 h 2053"/>
                  <a:gd name="T56" fmla="*/ 1370 w 2270"/>
                  <a:gd name="T57" fmla="*/ 1800 h 2053"/>
                  <a:gd name="T58" fmla="*/ 1272 w 2270"/>
                  <a:gd name="T59" fmla="*/ 1760 h 2053"/>
                  <a:gd name="T60" fmla="*/ 1119 w 2270"/>
                  <a:gd name="T61" fmla="*/ 1830 h 2053"/>
                  <a:gd name="T62" fmla="*/ 1050 w 2270"/>
                  <a:gd name="T63" fmla="*/ 1847 h 2053"/>
                  <a:gd name="T64" fmla="*/ 1043 w 2270"/>
                  <a:gd name="T65" fmla="*/ 1828 h 2053"/>
                  <a:gd name="T66" fmla="*/ 1091 w 2270"/>
                  <a:gd name="T67" fmla="*/ 1735 h 2053"/>
                  <a:gd name="T68" fmla="*/ 1213 w 2270"/>
                  <a:gd name="T69" fmla="*/ 1537 h 2053"/>
                  <a:gd name="T70" fmla="*/ 1366 w 2270"/>
                  <a:gd name="T71" fmla="*/ 1293 h 2053"/>
                  <a:gd name="T72" fmla="*/ 1502 w 2270"/>
                  <a:gd name="T73" fmla="*/ 1072 h 2053"/>
                  <a:gd name="T74" fmla="*/ 1658 w 2270"/>
                  <a:gd name="T75" fmla="*/ 816 h 2053"/>
                  <a:gd name="T76" fmla="*/ 1860 w 2270"/>
                  <a:gd name="T77" fmla="*/ 487 h 2053"/>
                  <a:gd name="T78" fmla="*/ 2048 w 2270"/>
                  <a:gd name="T79" fmla="*/ 199 h 2053"/>
                  <a:gd name="T80" fmla="*/ 2141 w 2270"/>
                  <a:gd name="T81" fmla="*/ 143 h 2053"/>
                  <a:gd name="T82" fmla="*/ 2203 w 2270"/>
                  <a:gd name="T83" fmla="*/ 135 h 2053"/>
                  <a:gd name="T84" fmla="*/ 2258 w 2270"/>
                  <a:gd name="T85" fmla="*/ 66 h 2053"/>
                  <a:gd name="T86" fmla="*/ 1248 w 2270"/>
                  <a:gd name="T87" fmla="*/ 1127 h 2053"/>
                  <a:gd name="T88" fmla="*/ 1099 w 2270"/>
                  <a:gd name="T89" fmla="*/ 1324 h 2053"/>
                  <a:gd name="T90" fmla="*/ 924 w 2270"/>
                  <a:gd name="T91" fmla="*/ 1500 h 2053"/>
                  <a:gd name="T92" fmla="*/ 732 w 2270"/>
                  <a:gd name="T93" fmla="*/ 1653 h 2053"/>
                  <a:gd name="T94" fmla="*/ 538 w 2270"/>
                  <a:gd name="T95" fmla="*/ 1771 h 2053"/>
                  <a:gd name="T96" fmla="*/ 409 w 2270"/>
                  <a:gd name="T97" fmla="*/ 1828 h 2053"/>
                  <a:gd name="T98" fmla="*/ 312 w 2270"/>
                  <a:gd name="T99" fmla="*/ 1851 h 2053"/>
                  <a:gd name="T100" fmla="*/ 274 w 2270"/>
                  <a:gd name="T101" fmla="*/ 1828 h 2053"/>
                  <a:gd name="T102" fmla="*/ 310 w 2270"/>
                  <a:gd name="T103" fmla="*/ 1712 h 2053"/>
                  <a:gd name="T104" fmla="*/ 379 w 2270"/>
                  <a:gd name="T105" fmla="*/ 1578 h 2053"/>
                  <a:gd name="T106" fmla="*/ 483 w 2270"/>
                  <a:gd name="T107" fmla="*/ 1415 h 2053"/>
                  <a:gd name="T108" fmla="*/ 608 w 2270"/>
                  <a:gd name="T109" fmla="*/ 1242 h 2053"/>
                  <a:gd name="T110" fmla="*/ 735 w 2270"/>
                  <a:gd name="T111" fmla="*/ 1093 h 2053"/>
                  <a:gd name="T112" fmla="*/ 847 w 2270"/>
                  <a:gd name="T113" fmla="*/ 986 h 2053"/>
                  <a:gd name="T114" fmla="*/ 931 w 2270"/>
                  <a:gd name="T115" fmla="*/ 944 h 2053"/>
                  <a:gd name="T116" fmla="*/ 1016 w 2270"/>
                  <a:gd name="T117" fmla="*/ 925 h 2053"/>
                  <a:gd name="T118" fmla="*/ 1113 w 2270"/>
                  <a:gd name="T119" fmla="*/ 921 h 2053"/>
                  <a:gd name="T120" fmla="*/ 1218 w 2270"/>
                  <a:gd name="T121" fmla="*/ 934 h 2053"/>
                  <a:gd name="T122" fmla="*/ 1324 w 2270"/>
                  <a:gd name="T123" fmla="*/ 969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0" h="2053">
                    <a:moveTo>
                      <a:pt x="1919" y="0"/>
                    </a:moveTo>
                    <a:lnTo>
                      <a:pt x="1835" y="141"/>
                    </a:lnTo>
                    <a:lnTo>
                      <a:pt x="1834" y="143"/>
                    </a:lnTo>
                    <a:lnTo>
                      <a:pt x="1831" y="149"/>
                    </a:lnTo>
                    <a:lnTo>
                      <a:pt x="1825" y="158"/>
                    </a:lnTo>
                    <a:lnTo>
                      <a:pt x="1820" y="167"/>
                    </a:lnTo>
                    <a:lnTo>
                      <a:pt x="1815" y="178"/>
                    </a:lnTo>
                    <a:lnTo>
                      <a:pt x="1809" y="187"/>
                    </a:lnTo>
                    <a:lnTo>
                      <a:pt x="1805" y="192"/>
                    </a:lnTo>
                    <a:lnTo>
                      <a:pt x="1804" y="195"/>
                    </a:lnTo>
                    <a:lnTo>
                      <a:pt x="1606" y="529"/>
                    </a:lnTo>
                    <a:lnTo>
                      <a:pt x="1605" y="531"/>
                    </a:lnTo>
                    <a:lnTo>
                      <a:pt x="1600" y="539"/>
                    </a:lnTo>
                    <a:lnTo>
                      <a:pt x="1593" y="551"/>
                    </a:lnTo>
                    <a:lnTo>
                      <a:pt x="1584" y="566"/>
                    </a:lnTo>
                    <a:lnTo>
                      <a:pt x="1574" y="584"/>
                    </a:lnTo>
                    <a:lnTo>
                      <a:pt x="1561" y="605"/>
                    </a:lnTo>
                    <a:lnTo>
                      <a:pt x="1548" y="627"/>
                    </a:lnTo>
                    <a:lnTo>
                      <a:pt x="1535" y="650"/>
                    </a:lnTo>
                    <a:lnTo>
                      <a:pt x="1520" y="674"/>
                    </a:lnTo>
                    <a:lnTo>
                      <a:pt x="1506" y="698"/>
                    </a:lnTo>
                    <a:lnTo>
                      <a:pt x="1492" y="722"/>
                    </a:lnTo>
                    <a:lnTo>
                      <a:pt x="1478" y="744"/>
                    </a:lnTo>
                    <a:lnTo>
                      <a:pt x="1467" y="765"/>
                    </a:lnTo>
                    <a:lnTo>
                      <a:pt x="1456" y="784"/>
                    </a:lnTo>
                    <a:lnTo>
                      <a:pt x="1447" y="798"/>
                    </a:lnTo>
                    <a:lnTo>
                      <a:pt x="1440" y="810"/>
                    </a:lnTo>
                    <a:lnTo>
                      <a:pt x="1425" y="807"/>
                    </a:lnTo>
                    <a:lnTo>
                      <a:pt x="1410" y="803"/>
                    </a:lnTo>
                    <a:lnTo>
                      <a:pt x="1395" y="800"/>
                    </a:lnTo>
                    <a:lnTo>
                      <a:pt x="1381" y="797"/>
                    </a:lnTo>
                    <a:lnTo>
                      <a:pt x="1368" y="795"/>
                    </a:lnTo>
                    <a:lnTo>
                      <a:pt x="1354" y="793"/>
                    </a:lnTo>
                    <a:lnTo>
                      <a:pt x="1340" y="790"/>
                    </a:lnTo>
                    <a:lnTo>
                      <a:pt x="1326" y="788"/>
                    </a:lnTo>
                    <a:lnTo>
                      <a:pt x="1313" y="787"/>
                    </a:lnTo>
                    <a:lnTo>
                      <a:pt x="1301" y="785"/>
                    </a:lnTo>
                    <a:lnTo>
                      <a:pt x="1288" y="784"/>
                    </a:lnTo>
                    <a:lnTo>
                      <a:pt x="1275" y="784"/>
                    </a:lnTo>
                    <a:lnTo>
                      <a:pt x="1263" y="782"/>
                    </a:lnTo>
                    <a:lnTo>
                      <a:pt x="1251" y="781"/>
                    </a:lnTo>
                    <a:lnTo>
                      <a:pt x="1240" y="781"/>
                    </a:lnTo>
                    <a:lnTo>
                      <a:pt x="1228" y="781"/>
                    </a:lnTo>
                    <a:lnTo>
                      <a:pt x="1206" y="782"/>
                    </a:lnTo>
                    <a:lnTo>
                      <a:pt x="1184" y="784"/>
                    </a:lnTo>
                    <a:lnTo>
                      <a:pt x="1161" y="786"/>
                    </a:lnTo>
                    <a:lnTo>
                      <a:pt x="1138" y="789"/>
                    </a:lnTo>
                    <a:lnTo>
                      <a:pt x="1115" y="794"/>
                    </a:lnTo>
                    <a:lnTo>
                      <a:pt x="1090" y="798"/>
                    </a:lnTo>
                    <a:lnTo>
                      <a:pt x="1066" y="805"/>
                    </a:lnTo>
                    <a:lnTo>
                      <a:pt x="1039" y="812"/>
                    </a:lnTo>
                    <a:lnTo>
                      <a:pt x="1014" y="820"/>
                    </a:lnTo>
                    <a:lnTo>
                      <a:pt x="986" y="830"/>
                    </a:lnTo>
                    <a:lnTo>
                      <a:pt x="960" y="839"/>
                    </a:lnTo>
                    <a:lnTo>
                      <a:pt x="931" y="850"/>
                    </a:lnTo>
                    <a:lnTo>
                      <a:pt x="903" y="862"/>
                    </a:lnTo>
                    <a:lnTo>
                      <a:pt x="874" y="875"/>
                    </a:lnTo>
                    <a:lnTo>
                      <a:pt x="844" y="887"/>
                    </a:lnTo>
                    <a:lnTo>
                      <a:pt x="814" y="902"/>
                    </a:lnTo>
                    <a:lnTo>
                      <a:pt x="785" y="917"/>
                    </a:lnTo>
                    <a:lnTo>
                      <a:pt x="756" y="933"/>
                    </a:lnTo>
                    <a:lnTo>
                      <a:pt x="727" y="951"/>
                    </a:lnTo>
                    <a:lnTo>
                      <a:pt x="698" y="968"/>
                    </a:lnTo>
                    <a:lnTo>
                      <a:pt x="669" y="985"/>
                    </a:lnTo>
                    <a:lnTo>
                      <a:pt x="643" y="1004"/>
                    </a:lnTo>
                    <a:lnTo>
                      <a:pt x="615" y="1023"/>
                    </a:lnTo>
                    <a:lnTo>
                      <a:pt x="589" y="1044"/>
                    </a:lnTo>
                    <a:lnTo>
                      <a:pt x="562" y="1065"/>
                    </a:lnTo>
                    <a:lnTo>
                      <a:pt x="537" y="1085"/>
                    </a:lnTo>
                    <a:lnTo>
                      <a:pt x="511" y="1107"/>
                    </a:lnTo>
                    <a:lnTo>
                      <a:pt x="487" y="1130"/>
                    </a:lnTo>
                    <a:lnTo>
                      <a:pt x="462" y="1153"/>
                    </a:lnTo>
                    <a:lnTo>
                      <a:pt x="439" y="1178"/>
                    </a:lnTo>
                    <a:lnTo>
                      <a:pt x="416" y="1202"/>
                    </a:lnTo>
                    <a:lnTo>
                      <a:pt x="393" y="1227"/>
                    </a:lnTo>
                    <a:lnTo>
                      <a:pt x="363" y="1263"/>
                    </a:lnTo>
                    <a:lnTo>
                      <a:pt x="334" y="1297"/>
                    </a:lnTo>
                    <a:lnTo>
                      <a:pt x="305" y="1333"/>
                    </a:lnTo>
                    <a:lnTo>
                      <a:pt x="279" y="1368"/>
                    </a:lnTo>
                    <a:lnTo>
                      <a:pt x="252" y="1402"/>
                    </a:lnTo>
                    <a:lnTo>
                      <a:pt x="228" y="1438"/>
                    </a:lnTo>
                    <a:lnTo>
                      <a:pt x="204" y="1472"/>
                    </a:lnTo>
                    <a:lnTo>
                      <a:pt x="182" y="1507"/>
                    </a:lnTo>
                    <a:lnTo>
                      <a:pt x="160" y="1542"/>
                    </a:lnTo>
                    <a:lnTo>
                      <a:pt x="139" y="1576"/>
                    </a:lnTo>
                    <a:lnTo>
                      <a:pt x="120" y="1611"/>
                    </a:lnTo>
                    <a:lnTo>
                      <a:pt x="101" y="1645"/>
                    </a:lnTo>
                    <a:lnTo>
                      <a:pt x="84" y="1680"/>
                    </a:lnTo>
                    <a:lnTo>
                      <a:pt x="68" y="1713"/>
                    </a:lnTo>
                    <a:lnTo>
                      <a:pt x="53" y="1748"/>
                    </a:lnTo>
                    <a:lnTo>
                      <a:pt x="39" y="1781"/>
                    </a:lnTo>
                    <a:lnTo>
                      <a:pt x="32" y="1798"/>
                    </a:lnTo>
                    <a:lnTo>
                      <a:pt x="26" y="1815"/>
                    </a:lnTo>
                    <a:lnTo>
                      <a:pt x="21" y="1831"/>
                    </a:lnTo>
                    <a:lnTo>
                      <a:pt x="16" y="1847"/>
                    </a:lnTo>
                    <a:lnTo>
                      <a:pt x="13" y="1862"/>
                    </a:lnTo>
                    <a:lnTo>
                      <a:pt x="9" y="1876"/>
                    </a:lnTo>
                    <a:lnTo>
                      <a:pt x="6" y="1890"/>
                    </a:lnTo>
                    <a:lnTo>
                      <a:pt x="3" y="1903"/>
                    </a:lnTo>
                    <a:lnTo>
                      <a:pt x="2" y="1916"/>
                    </a:lnTo>
                    <a:lnTo>
                      <a:pt x="1" y="1928"/>
                    </a:lnTo>
                    <a:lnTo>
                      <a:pt x="0" y="1939"/>
                    </a:lnTo>
                    <a:lnTo>
                      <a:pt x="0" y="1951"/>
                    </a:lnTo>
                    <a:lnTo>
                      <a:pt x="1" y="1962"/>
                    </a:lnTo>
                    <a:lnTo>
                      <a:pt x="2" y="1971"/>
                    </a:lnTo>
                    <a:lnTo>
                      <a:pt x="4" y="1982"/>
                    </a:lnTo>
                    <a:lnTo>
                      <a:pt x="7" y="1991"/>
                    </a:lnTo>
                    <a:lnTo>
                      <a:pt x="13" y="2006"/>
                    </a:lnTo>
                    <a:lnTo>
                      <a:pt x="19" y="2019"/>
                    </a:lnTo>
                    <a:lnTo>
                      <a:pt x="29" y="2029"/>
                    </a:lnTo>
                    <a:lnTo>
                      <a:pt x="39" y="2038"/>
                    </a:lnTo>
                    <a:lnTo>
                      <a:pt x="51" y="2045"/>
                    </a:lnTo>
                    <a:lnTo>
                      <a:pt x="64" y="2050"/>
                    </a:lnTo>
                    <a:lnTo>
                      <a:pt x="79" y="2052"/>
                    </a:lnTo>
                    <a:lnTo>
                      <a:pt x="96" y="2053"/>
                    </a:lnTo>
                    <a:lnTo>
                      <a:pt x="109" y="2053"/>
                    </a:lnTo>
                    <a:lnTo>
                      <a:pt x="124" y="2051"/>
                    </a:lnTo>
                    <a:lnTo>
                      <a:pt x="140" y="2048"/>
                    </a:lnTo>
                    <a:lnTo>
                      <a:pt x="158" y="2044"/>
                    </a:lnTo>
                    <a:lnTo>
                      <a:pt x="177" y="2039"/>
                    </a:lnTo>
                    <a:lnTo>
                      <a:pt x="198" y="2032"/>
                    </a:lnTo>
                    <a:lnTo>
                      <a:pt x="220" y="2025"/>
                    </a:lnTo>
                    <a:lnTo>
                      <a:pt x="243" y="2016"/>
                    </a:lnTo>
                    <a:lnTo>
                      <a:pt x="268" y="2007"/>
                    </a:lnTo>
                    <a:lnTo>
                      <a:pt x="295" y="1997"/>
                    </a:lnTo>
                    <a:lnTo>
                      <a:pt x="322" y="1984"/>
                    </a:lnTo>
                    <a:lnTo>
                      <a:pt x="351" y="1971"/>
                    </a:lnTo>
                    <a:lnTo>
                      <a:pt x="382" y="1956"/>
                    </a:lnTo>
                    <a:lnTo>
                      <a:pt x="415" y="1941"/>
                    </a:lnTo>
                    <a:lnTo>
                      <a:pt x="448" y="1924"/>
                    </a:lnTo>
                    <a:lnTo>
                      <a:pt x="484" y="1907"/>
                    </a:lnTo>
                    <a:lnTo>
                      <a:pt x="514" y="1891"/>
                    </a:lnTo>
                    <a:lnTo>
                      <a:pt x="543" y="1875"/>
                    </a:lnTo>
                    <a:lnTo>
                      <a:pt x="573" y="1858"/>
                    </a:lnTo>
                    <a:lnTo>
                      <a:pt x="601" y="1840"/>
                    </a:lnTo>
                    <a:lnTo>
                      <a:pt x="631" y="1823"/>
                    </a:lnTo>
                    <a:lnTo>
                      <a:pt x="660" y="1804"/>
                    </a:lnTo>
                    <a:lnTo>
                      <a:pt x="690" y="1785"/>
                    </a:lnTo>
                    <a:lnTo>
                      <a:pt x="720" y="1765"/>
                    </a:lnTo>
                    <a:lnTo>
                      <a:pt x="749" y="1744"/>
                    </a:lnTo>
                    <a:lnTo>
                      <a:pt x="779" y="1724"/>
                    </a:lnTo>
                    <a:lnTo>
                      <a:pt x="809" y="1702"/>
                    </a:lnTo>
                    <a:lnTo>
                      <a:pt x="838" y="1680"/>
                    </a:lnTo>
                    <a:lnTo>
                      <a:pt x="867" y="1657"/>
                    </a:lnTo>
                    <a:lnTo>
                      <a:pt x="897" y="1634"/>
                    </a:lnTo>
                    <a:lnTo>
                      <a:pt x="926" y="1610"/>
                    </a:lnTo>
                    <a:lnTo>
                      <a:pt x="956" y="1585"/>
                    </a:lnTo>
                    <a:lnTo>
                      <a:pt x="941" y="1608"/>
                    </a:lnTo>
                    <a:lnTo>
                      <a:pt x="926" y="1630"/>
                    </a:lnTo>
                    <a:lnTo>
                      <a:pt x="912" y="1651"/>
                    </a:lnTo>
                    <a:lnTo>
                      <a:pt x="899" y="1672"/>
                    </a:lnTo>
                    <a:lnTo>
                      <a:pt x="886" y="1690"/>
                    </a:lnTo>
                    <a:lnTo>
                      <a:pt x="874" y="1707"/>
                    </a:lnTo>
                    <a:lnTo>
                      <a:pt x="863" y="1725"/>
                    </a:lnTo>
                    <a:lnTo>
                      <a:pt x="852" y="1741"/>
                    </a:lnTo>
                    <a:lnTo>
                      <a:pt x="843" y="1756"/>
                    </a:lnTo>
                    <a:lnTo>
                      <a:pt x="834" y="1769"/>
                    </a:lnTo>
                    <a:lnTo>
                      <a:pt x="826" y="1781"/>
                    </a:lnTo>
                    <a:lnTo>
                      <a:pt x="818" y="1793"/>
                    </a:lnTo>
                    <a:lnTo>
                      <a:pt x="812" y="1803"/>
                    </a:lnTo>
                    <a:lnTo>
                      <a:pt x="805" y="1813"/>
                    </a:lnTo>
                    <a:lnTo>
                      <a:pt x="801" y="1822"/>
                    </a:lnTo>
                    <a:lnTo>
                      <a:pt x="796" y="1828"/>
                    </a:lnTo>
                    <a:lnTo>
                      <a:pt x="787" y="1845"/>
                    </a:lnTo>
                    <a:lnTo>
                      <a:pt x="778" y="1861"/>
                    </a:lnTo>
                    <a:lnTo>
                      <a:pt x="770" y="1876"/>
                    </a:lnTo>
                    <a:lnTo>
                      <a:pt x="761" y="1891"/>
                    </a:lnTo>
                    <a:lnTo>
                      <a:pt x="755" y="1904"/>
                    </a:lnTo>
                    <a:lnTo>
                      <a:pt x="749" y="1917"/>
                    </a:lnTo>
                    <a:lnTo>
                      <a:pt x="743" y="1929"/>
                    </a:lnTo>
                    <a:lnTo>
                      <a:pt x="738" y="1940"/>
                    </a:lnTo>
                    <a:lnTo>
                      <a:pt x="734" y="1953"/>
                    </a:lnTo>
                    <a:lnTo>
                      <a:pt x="730" y="1964"/>
                    </a:lnTo>
                    <a:lnTo>
                      <a:pt x="728" y="1976"/>
                    </a:lnTo>
                    <a:lnTo>
                      <a:pt x="727" y="1985"/>
                    </a:lnTo>
                    <a:lnTo>
                      <a:pt x="727" y="1995"/>
                    </a:lnTo>
                    <a:lnTo>
                      <a:pt x="728" y="2004"/>
                    </a:lnTo>
                    <a:lnTo>
                      <a:pt x="730" y="2012"/>
                    </a:lnTo>
                    <a:lnTo>
                      <a:pt x="734" y="2020"/>
                    </a:lnTo>
                    <a:lnTo>
                      <a:pt x="737" y="2025"/>
                    </a:lnTo>
                    <a:lnTo>
                      <a:pt x="742" y="2030"/>
                    </a:lnTo>
                    <a:lnTo>
                      <a:pt x="746" y="2036"/>
                    </a:lnTo>
                    <a:lnTo>
                      <a:pt x="753" y="2040"/>
                    </a:lnTo>
                    <a:lnTo>
                      <a:pt x="760" y="2045"/>
                    </a:lnTo>
                    <a:lnTo>
                      <a:pt x="770" y="2047"/>
                    </a:lnTo>
                    <a:lnTo>
                      <a:pt x="780" y="2050"/>
                    </a:lnTo>
                    <a:lnTo>
                      <a:pt x="791" y="2051"/>
                    </a:lnTo>
                    <a:lnTo>
                      <a:pt x="809" y="2050"/>
                    </a:lnTo>
                    <a:lnTo>
                      <a:pt x="827" y="2046"/>
                    </a:lnTo>
                    <a:lnTo>
                      <a:pt x="849" y="2042"/>
                    </a:lnTo>
                    <a:lnTo>
                      <a:pt x="873" y="2035"/>
                    </a:lnTo>
                    <a:lnTo>
                      <a:pt x="901" y="2025"/>
                    </a:lnTo>
                    <a:lnTo>
                      <a:pt x="930" y="2015"/>
                    </a:lnTo>
                    <a:lnTo>
                      <a:pt x="962" y="2002"/>
                    </a:lnTo>
                    <a:lnTo>
                      <a:pt x="997" y="1987"/>
                    </a:lnTo>
                    <a:lnTo>
                      <a:pt x="1035" y="1971"/>
                    </a:lnTo>
                    <a:lnTo>
                      <a:pt x="1074" y="1953"/>
                    </a:lnTo>
                    <a:lnTo>
                      <a:pt x="1116" y="1932"/>
                    </a:lnTo>
                    <a:lnTo>
                      <a:pt x="1161" y="1910"/>
                    </a:lnTo>
                    <a:lnTo>
                      <a:pt x="1210" y="1885"/>
                    </a:lnTo>
                    <a:lnTo>
                      <a:pt x="1260" y="1858"/>
                    </a:lnTo>
                    <a:lnTo>
                      <a:pt x="1313" y="1830"/>
                    </a:lnTo>
                    <a:lnTo>
                      <a:pt x="1370" y="1800"/>
                    </a:lnTo>
                    <a:lnTo>
                      <a:pt x="1383" y="1793"/>
                    </a:lnTo>
                    <a:lnTo>
                      <a:pt x="1377" y="1780"/>
                    </a:lnTo>
                    <a:lnTo>
                      <a:pt x="1358" y="1735"/>
                    </a:lnTo>
                    <a:lnTo>
                      <a:pt x="1351" y="1719"/>
                    </a:lnTo>
                    <a:lnTo>
                      <a:pt x="1336" y="1727"/>
                    </a:lnTo>
                    <a:lnTo>
                      <a:pt x="1303" y="1744"/>
                    </a:lnTo>
                    <a:lnTo>
                      <a:pt x="1272" y="1760"/>
                    </a:lnTo>
                    <a:lnTo>
                      <a:pt x="1243" y="1775"/>
                    </a:lnTo>
                    <a:lnTo>
                      <a:pt x="1218" y="1788"/>
                    </a:lnTo>
                    <a:lnTo>
                      <a:pt x="1194" y="1798"/>
                    </a:lnTo>
                    <a:lnTo>
                      <a:pt x="1172" y="1809"/>
                    </a:lnTo>
                    <a:lnTo>
                      <a:pt x="1152" y="1817"/>
                    </a:lnTo>
                    <a:lnTo>
                      <a:pt x="1135" y="1824"/>
                    </a:lnTo>
                    <a:lnTo>
                      <a:pt x="1119" y="1830"/>
                    </a:lnTo>
                    <a:lnTo>
                      <a:pt x="1104" y="1835"/>
                    </a:lnTo>
                    <a:lnTo>
                      <a:pt x="1091" y="1839"/>
                    </a:lnTo>
                    <a:lnTo>
                      <a:pt x="1081" y="1842"/>
                    </a:lnTo>
                    <a:lnTo>
                      <a:pt x="1070" y="1845"/>
                    </a:lnTo>
                    <a:lnTo>
                      <a:pt x="1062" y="1846"/>
                    </a:lnTo>
                    <a:lnTo>
                      <a:pt x="1055" y="1847"/>
                    </a:lnTo>
                    <a:lnTo>
                      <a:pt x="1050" y="1847"/>
                    </a:lnTo>
                    <a:lnTo>
                      <a:pt x="1047" y="1847"/>
                    </a:lnTo>
                    <a:lnTo>
                      <a:pt x="1045" y="1847"/>
                    </a:lnTo>
                    <a:lnTo>
                      <a:pt x="1041" y="1846"/>
                    </a:lnTo>
                    <a:lnTo>
                      <a:pt x="1040" y="1845"/>
                    </a:lnTo>
                    <a:lnTo>
                      <a:pt x="1040" y="1843"/>
                    </a:lnTo>
                    <a:lnTo>
                      <a:pt x="1040" y="1838"/>
                    </a:lnTo>
                    <a:lnTo>
                      <a:pt x="1043" y="1828"/>
                    </a:lnTo>
                    <a:lnTo>
                      <a:pt x="1047" y="1815"/>
                    </a:lnTo>
                    <a:lnTo>
                      <a:pt x="1051" y="1808"/>
                    </a:lnTo>
                    <a:lnTo>
                      <a:pt x="1055" y="1797"/>
                    </a:lnTo>
                    <a:lnTo>
                      <a:pt x="1061" y="1786"/>
                    </a:lnTo>
                    <a:lnTo>
                      <a:pt x="1069" y="1772"/>
                    </a:lnTo>
                    <a:lnTo>
                      <a:pt x="1079" y="1755"/>
                    </a:lnTo>
                    <a:lnTo>
                      <a:pt x="1091" y="1735"/>
                    </a:lnTo>
                    <a:lnTo>
                      <a:pt x="1104" y="1714"/>
                    </a:lnTo>
                    <a:lnTo>
                      <a:pt x="1118" y="1690"/>
                    </a:lnTo>
                    <a:lnTo>
                      <a:pt x="1134" y="1665"/>
                    </a:lnTo>
                    <a:lnTo>
                      <a:pt x="1151" y="1636"/>
                    </a:lnTo>
                    <a:lnTo>
                      <a:pt x="1171" y="1605"/>
                    </a:lnTo>
                    <a:lnTo>
                      <a:pt x="1191" y="1572"/>
                    </a:lnTo>
                    <a:lnTo>
                      <a:pt x="1213" y="1537"/>
                    </a:lnTo>
                    <a:lnTo>
                      <a:pt x="1237" y="1499"/>
                    </a:lnTo>
                    <a:lnTo>
                      <a:pt x="1263" y="1459"/>
                    </a:lnTo>
                    <a:lnTo>
                      <a:pt x="1289" y="1416"/>
                    </a:lnTo>
                    <a:lnTo>
                      <a:pt x="1309" y="1385"/>
                    </a:lnTo>
                    <a:lnTo>
                      <a:pt x="1327" y="1355"/>
                    </a:lnTo>
                    <a:lnTo>
                      <a:pt x="1347" y="1324"/>
                    </a:lnTo>
                    <a:lnTo>
                      <a:pt x="1366" y="1293"/>
                    </a:lnTo>
                    <a:lnTo>
                      <a:pt x="1386" y="1262"/>
                    </a:lnTo>
                    <a:lnTo>
                      <a:pt x="1406" y="1229"/>
                    </a:lnTo>
                    <a:lnTo>
                      <a:pt x="1425" y="1198"/>
                    </a:lnTo>
                    <a:lnTo>
                      <a:pt x="1444" y="1166"/>
                    </a:lnTo>
                    <a:lnTo>
                      <a:pt x="1463" y="1135"/>
                    </a:lnTo>
                    <a:lnTo>
                      <a:pt x="1483" y="1103"/>
                    </a:lnTo>
                    <a:lnTo>
                      <a:pt x="1502" y="1072"/>
                    </a:lnTo>
                    <a:lnTo>
                      <a:pt x="1522" y="1039"/>
                    </a:lnTo>
                    <a:lnTo>
                      <a:pt x="1540" y="1008"/>
                    </a:lnTo>
                    <a:lnTo>
                      <a:pt x="1560" y="977"/>
                    </a:lnTo>
                    <a:lnTo>
                      <a:pt x="1578" y="945"/>
                    </a:lnTo>
                    <a:lnTo>
                      <a:pt x="1598" y="914"/>
                    </a:lnTo>
                    <a:lnTo>
                      <a:pt x="1628" y="864"/>
                    </a:lnTo>
                    <a:lnTo>
                      <a:pt x="1658" y="816"/>
                    </a:lnTo>
                    <a:lnTo>
                      <a:pt x="1688" y="767"/>
                    </a:lnTo>
                    <a:lnTo>
                      <a:pt x="1717" y="719"/>
                    </a:lnTo>
                    <a:lnTo>
                      <a:pt x="1745" y="672"/>
                    </a:lnTo>
                    <a:lnTo>
                      <a:pt x="1774" y="625"/>
                    </a:lnTo>
                    <a:lnTo>
                      <a:pt x="1803" y="578"/>
                    </a:lnTo>
                    <a:lnTo>
                      <a:pt x="1832" y="532"/>
                    </a:lnTo>
                    <a:lnTo>
                      <a:pt x="1860" y="487"/>
                    </a:lnTo>
                    <a:lnTo>
                      <a:pt x="1888" y="444"/>
                    </a:lnTo>
                    <a:lnTo>
                      <a:pt x="1916" y="400"/>
                    </a:lnTo>
                    <a:lnTo>
                      <a:pt x="1942" y="358"/>
                    </a:lnTo>
                    <a:lnTo>
                      <a:pt x="1970" y="317"/>
                    </a:lnTo>
                    <a:lnTo>
                      <a:pt x="1997" y="277"/>
                    </a:lnTo>
                    <a:lnTo>
                      <a:pt x="2023" y="237"/>
                    </a:lnTo>
                    <a:lnTo>
                      <a:pt x="2048" y="199"/>
                    </a:lnTo>
                    <a:lnTo>
                      <a:pt x="2063" y="186"/>
                    </a:lnTo>
                    <a:lnTo>
                      <a:pt x="2076" y="174"/>
                    </a:lnTo>
                    <a:lnTo>
                      <a:pt x="2088" y="166"/>
                    </a:lnTo>
                    <a:lnTo>
                      <a:pt x="2099" y="158"/>
                    </a:lnTo>
                    <a:lnTo>
                      <a:pt x="2111" y="152"/>
                    </a:lnTo>
                    <a:lnTo>
                      <a:pt x="2125" y="148"/>
                    </a:lnTo>
                    <a:lnTo>
                      <a:pt x="2141" y="143"/>
                    </a:lnTo>
                    <a:lnTo>
                      <a:pt x="2160" y="138"/>
                    </a:lnTo>
                    <a:lnTo>
                      <a:pt x="2169" y="136"/>
                    </a:lnTo>
                    <a:lnTo>
                      <a:pt x="2176" y="135"/>
                    </a:lnTo>
                    <a:lnTo>
                      <a:pt x="2182" y="135"/>
                    </a:lnTo>
                    <a:lnTo>
                      <a:pt x="2189" y="135"/>
                    </a:lnTo>
                    <a:lnTo>
                      <a:pt x="2195" y="135"/>
                    </a:lnTo>
                    <a:lnTo>
                      <a:pt x="2203" y="135"/>
                    </a:lnTo>
                    <a:lnTo>
                      <a:pt x="2211" y="135"/>
                    </a:lnTo>
                    <a:lnTo>
                      <a:pt x="2222" y="135"/>
                    </a:lnTo>
                    <a:lnTo>
                      <a:pt x="2227" y="135"/>
                    </a:lnTo>
                    <a:lnTo>
                      <a:pt x="2229" y="131"/>
                    </a:lnTo>
                    <a:lnTo>
                      <a:pt x="2264" y="77"/>
                    </a:lnTo>
                    <a:lnTo>
                      <a:pt x="2270" y="67"/>
                    </a:lnTo>
                    <a:lnTo>
                      <a:pt x="2258" y="66"/>
                    </a:lnTo>
                    <a:lnTo>
                      <a:pt x="1919" y="0"/>
                    </a:lnTo>
                    <a:close/>
                    <a:moveTo>
                      <a:pt x="1339" y="976"/>
                    </a:moveTo>
                    <a:lnTo>
                      <a:pt x="1321" y="1007"/>
                    </a:lnTo>
                    <a:lnTo>
                      <a:pt x="1304" y="1037"/>
                    </a:lnTo>
                    <a:lnTo>
                      <a:pt x="1286" y="1068"/>
                    </a:lnTo>
                    <a:lnTo>
                      <a:pt x="1267" y="1098"/>
                    </a:lnTo>
                    <a:lnTo>
                      <a:pt x="1248" y="1127"/>
                    </a:lnTo>
                    <a:lnTo>
                      <a:pt x="1228" y="1157"/>
                    </a:lnTo>
                    <a:lnTo>
                      <a:pt x="1207" y="1186"/>
                    </a:lnTo>
                    <a:lnTo>
                      <a:pt x="1187" y="1213"/>
                    </a:lnTo>
                    <a:lnTo>
                      <a:pt x="1166" y="1242"/>
                    </a:lnTo>
                    <a:lnTo>
                      <a:pt x="1144" y="1270"/>
                    </a:lnTo>
                    <a:lnTo>
                      <a:pt x="1121" y="1296"/>
                    </a:lnTo>
                    <a:lnTo>
                      <a:pt x="1099" y="1324"/>
                    </a:lnTo>
                    <a:lnTo>
                      <a:pt x="1075" y="1350"/>
                    </a:lnTo>
                    <a:lnTo>
                      <a:pt x="1052" y="1376"/>
                    </a:lnTo>
                    <a:lnTo>
                      <a:pt x="1028" y="1401"/>
                    </a:lnTo>
                    <a:lnTo>
                      <a:pt x="1002" y="1426"/>
                    </a:lnTo>
                    <a:lnTo>
                      <a:pt x="976" y="1452"/>
                    </a:lnTo>
                    <a:lnTo>
                      <a:pt x="950" y="1476"/>
                    </a:lnTo>
                    <a:lnTo>
                      <a:pt x="924" y="1500"/>
                    </a:lnTo>
                    <a:lnTo>
                      <a:pt x="896" y="1524"/>
                    </a:lnTo>
                    <a:lnTo>
                      <a:pt x="870" y="1547"/>
                    </a:lnTo>
                    <a:lnTo>
                      <a:pt x="842" y="1569"/>
                    </a:lnTo>
                    <a:lnTo>
                      <a:pt x="814" y="1591"/>
                    </a:lnTo>
                    <a:lnTo>
                      <a:pt x="788" y="1612"/>
                    </a:lnTo>
                    <a:lnTo>
                      <a:pt x="759" y="1633"/>
                    </a:lnTo>
                    <a:lnTo>
                      <a:pt x="732" y="1653"/>
                    </a:lnTo>
                    <a:lnTo>
                      <a:pt x="703" y="1672"/>
                    </a:lnTo>
                    <a:lnTo>
                      <a:pt x="675" y="1691"/>
                    </a:lnTo>
                    <a:lnTo>
                      <a:pt x="646" y="1709"/>
                    </a:lnTo>
                    <a:lnTo>
                      <a:pt x="617" y="1726"/>
                    </a:lnTo>
                    <a:lnTo>
                      <a:pt x="587" y="1743"/>
                    </a:lnTo>
                    <a:lnTo>
                      <a:pt x="559" y="1759"/>
                    </a:lnTo>
                    <a:lnTo>
                      <a:pt x="538" y="1771"/>
                    </a:lnTo>
                    <a:lnTo>
                      <a:pt x="517" y="1781"/>
                    </a:lnTo>
                    <a:lnTo>
                      <a:pt x="498" y="1790"/>
                    </a:lnTo>
                    <a:lnTo>
                      <a:pt x="478" y="1800"/>
                    </a:lnTo>
                    <a:lnTo>
                      <a:pt x="460" y="1808"/>
                    </a:lnTo>
                    <a:lnTo>
                      <a:pt x="442" y="1816"/>
                    </a:lnTo>
                    <a:lnTo>
                      <a:pt x="425" y="1823"/>
                    </a:lnTo>
                    <a:lnTo>
                      <a:pt x="409" y="1828"/>
                    </a:lnTo>
                    <a:lnTo>
                      <a:pt x="393" y="1834"/>
                    </a:lnTo>
                    <a:lnTo>
                      <a:pt x="378" y="1839"/>
                    </a:lnTo>
                    <a:lnTo>
                      <a:pt x="363" y="1842"/>
                    </a:lnTo>
                    <a:lnTo>
                      <a:pt x="350" y="1846"/>
                    </a:lnTo>
                    <a:lnTo>
                      <a:pt x="336" y="1848"/>
                    </a:lnTo>
                    <a:lnTo>
                      <a:pt x="325" y="1850"/>
                    </a:lnTo>
                    <a:lnTo>
                      <a:pt x="312" y="1851"/>
                    </a:lnTo>
                    <a:lnTo>
                      <a:pt x="302" y="1851"/>
                    </a:lnTo>
                    <a:lnTo>
                      <a:pt x="288" y="1850"/>
                    </a:lnTo>
                    <a:lnTo>
                      <a:pt x="280" y="1847"/>
                    </a:lnTo>
                    <a:lnTo>
                      <a:pt x="276" y="1842"/>
                    </a:lnTo>
                    <a:lnTo>
                      <a:pt x="275" y="1838"/>
                    </a:lnTo>
                    <a:lnTo>
                      <a:pt x="274" y="1834"/>
                    </a:lnTo>
                    <a:lnTo>
                      <a:pt x="274" y="1828"/>
                    </a:lnTo>
                    <a:lnTo>
                      <a:pt x="275" y="1822"/>
                    </a:lnTo>
                    <a:lnTo>
                      <a:pt x="276" y="1810"/>
                    </a:lnTo>
                    <a:lnTo>
                      <a:pt x="280" y="1796"/>
                    </a:lnTo>
                    <a:lnTo>
                      <a:pt x="286" y="1779"/>
                    </a:lnTo>
                    <a:lnTo>
                      <a:pt x="293" y="1756"/>
                    </a:lnTo>
                    <a:lnTo>
                      <a:pt x="303" y="1729"/>
                    </a:lnTo>
                    <a:lnTo>
                      <a:pt x="310" y="1712"/>
                    </a:lnTo>
                    <a:lnTo>
                      <a:pt x="318" y="1695"/>
                    </a:lnTo>
                    <a:lnTo>
                      <a:pt x="326" y="1678"/>
                    </a:lnTo>
                    <a:lnTo>
                      <a:pt x="335" y="1659"/>
                    </a:lnTo>
                    <a:lnTo>
                      <a:pt x="344" y="1640"/>
                    </a:lnTo>
                    <a:lnTo>
                      <a:pt x="355" y="1620"/>
                    </a:lnTo>
                    <a:lnTo>
                      <a:pt x="366" y="1599"/>
                    </a:lnTo>
                    <a:lnTo>
                      <a:pt x="379" y="1578"/>
                    </a:lnTo>
                    <a:lnTo>
                      <a:pt x="392" y="1557"/>
                    </a:lnTo>
                    <a:lnTo>
                      <a:pt x="404" y="1535"/>
                    </a:lnTo>
                    <a:lnTo>
                      <a:pt x="419" y="1512"/>
                    </a:lnTo>
                    <a:lnTo>
                      <a:pt x="433" y="1489"/>
                    </a:lnTo>
                    <a:lnTo>
                      <a:pt x="449" y="1464"/>
                    </a:lnTo>
                    <a:lnTo>
                      <a:pt x="465" y="1440"/>
                    </a:lnTo>
                    <a:lnTo>
                      <a:pt x="483" y="1415"/>
                    </a:lnTo>
                    <a:lnTo>
                      <a:pt x="500" y="1390"/>
                    </a:lnTo>
                    <a:lnTo>
                      <a:pt x="518" y="1364"/>
                    </a:lnTo>
                    <a:lnTo>
                      <a:pt x="536" y="1339"/>
                    </a:lnTo>
                    <a:lnTo>
                      <a:pt x="554" y="1313"/>
                    </a:lnTo>
                    <a:lnTo>
                      <a:pt x="573" y="1289"/>
                    </a:lnTo>
                    <a:lnTo>
                      <a:pt x="591" y="1265"/>
                    </a:lnTo>
                    <a:lnTo>
                      <a:pt x="608" y="1242"/>
                    </a:lnTo>
                    <a:lnTo>
                      <a:pt x="627" y="1219"/>
                    </a:lnTo>
                    <a:lnTo>
                      <a:pt x="645" y="1197"/>
                    </a:lnTo>
                    <a:lnTo>
                      <a:pt x="662" y="1175"/>
                    </a:lnTo>
                    <a:lnTo>
                      <a:pt x="681" y="1154"/>
                    </a:lnTo>
                    <a:lnTo>
                      <a:pt x="699" y="1134"/>
                    </a:lnTo>
                    <a:lnTo>
                      <a:pt x="717" y="1113"/>
                    </a:lnTo>
                    <a:lnTo>
                      <a:pt x="735" y="1093"/>
                    </a:lnTo>
                    <a:lnTo>
                      <a:pt x="752" y="1075"/>
                    </a:lnTo>
                    <a:lnTo>
                      <a:pt x="771" y="1057"/>
                    </a:lnTo>
                    <a:lnTo>
                      <a:pt x="788" y="1038"/>
                    </a:lnTo>
                    <a:lnTo>
                      <a:pt x="803" y="1023"/>
                    </a:lnTo>
                    <a:lnTo>
                      <a:pt x="818" y="1009"/>
                    </a:lnTo>
                    <a:lnTo>
                      <a:pt x="833" y="998"/>
                    </a:lnTo>
                    <a:lnTo>
                      <a:pt x="847" y="986"/>
                    </a:lnTo>
                    <a:lnTo>
                      <a:pt x="861" y="977"/>
                    </a:lnTo>
                    <a:lnTo>
                      <a:pt x="873" y="968"/>
                    </a:lnTo>
                    <a:lnTo>
                      <a:pt x="886" y="961"/>
                    </a:lnTo>
                    <a:lnTo>
                      <a:pt x="899" y="955"/>
                    </a:lnTo>
                    <a:lnTo>
                      <a:pt x="909" y="951"/>
                    </a:lnTo>
                    <a:lnTo>
                      <a:pt x="920" y="947"/>
                    </a:lnTo>
                    <a:lnTo>
                      <a:pt x="931" y="944"/>
                    </a:lnTo>
                    <a:lnTo>
                      <a:pt x="942" y="940"/>
                    </a:lnTo>
                    <a:lnTo>
                      <a:pt x="954" y="937"/>
                    </a:lnTo>
                    <a:lnTo>
                      <a:pt x="967" y="934"/>
                    </a:lnTo>
                    <a:lnTo>
                      <a:pt x="978" y="931"/>
                    </a:lnTo>
                    <a:lnTo>
                      <a:pt x="991" y="929"/>
                    </a:lnTo>
                    <a:lnTo>
                      <a:pt x="1003" y="928"/>
                    </a:lnTo>
                    <a:lnTo>
                      <a:pt x="1016" y="925"/>
                    </a:lnTo>
                    <a:lnTo>
                      <a:pt x="1029" y="924"/>
                    </a:lnTo>
                    <a:lnTo>
                      <a:pt x="1043" y="923"/>
                    </a:lnTo>
                    <a:lnTo>
                      <a:pt x="1055" y="922"/>
                    </a:lnTo>
                    <a:lnTo>
                      <a:pt x="1069" y="921"/>
                    </a:lnTo>
                    <a:lnTo>
                      <a:pt x="1084" y="921"/>
                    </a:lnTo>
                    <a:lnTo>
                      <a:pt x="1098" y="921"/>
                    </a:lnTo>
                    <a:lnTo>
                      <a:pt x="1113" y="921"/>
                    </a:lnTo>
                    <a:lnTo>
                      <a:pt x="1128" y="922"/>
                    </a:lnTo>
                    <a:lnTo>
                      <a:pt x="1143" y="923"/>
                    </a:lnTo>
                    <a:lnTo>
                      <a:pt x="1158" y="924"/>
                    </a:lnTo>
                    <a:lnTo>
                      <a:pt x="1173" y="926"/>
                    </a:lnTo>
                    <a:lnTo>
                      <a:pt x="1188" y="929"/>
                    </a:lnTo>
                    <a:lnTo>
                      <a:pt x="1203" y="931"/>
                    </a:lnTo>
                    <a:lnTo>
                      <a:pt x="1218" y="934"/>
                    </a:lnTo>
                    <a:lnTo>
                      <a:pt x="1233" y="938"/>
                    </a:lnTo>
                    <a:lnTo>
                      <a:pt x="1248" y="943"/>
                    </a:lnTo>
                    <a:lnTo>
                      <a:pt x="1263" y="947"/>
                    </a:lnTo>
                    <a:lnTo>
                      <a:pt x="1278" y="952"/>
                    </a:lnTo>
                    <a:lnTo>
                      <a:pt x="1294" y="957"/>
                    </a:lnTo>
                    <a:lnTo>
                      <a:pt x="1309" y="963"/>
                    </a:lnTo>
                    <a:lnTo>
                      <a:pt x="1324" y="969"/>
                    </a:lnTo>
                    <a:lnTo>
                      <a:pt x="1339" y="976"/>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grpSp>
      </p:grpSp>
    </p:spTree>
    <p:extLst>
      <p:ext uri="{BB962C8B-B14F-4D97-AF65-F5344CB8AC3E}">
        <p14:creationId xmlns:p14="http://schemas.microsoft.com/office/powerpoint/2010/main" val="4200516187"/>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0" fontAlgn="base" hangingPunct="0">
        <a:spcBef>
          <a:spcPct val="0"/>
        </a:spcBef>
        <a:spcAft>
          <a:spcPct val="0"/>
        </a:spcAft>
        <a:defRPr sz="40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000" b="1">
          <a:solidFill>
            <a:schemeClr val="tx2"/>
          </a:solidFill>
          <a:effectLst>
            <a:outerShdw blurRad="38100" dist="38100" dir="2700000" algn="tl">
              <a:srgbClr val="000000"/>
            </a:outerShdw>
          </a:effectLst>
          <a:latin typeface="Arial" charset="0"/>
        </a:defRPr>
      </a:lvl6pPr>
      <a:lvl7pPr marL="914400" algn="l" rtl="0" fontAlgn="base">
        <a:spcBef>
          <a:spcPct val="0"/>
        </a:spcBef>
        <a:spcAft>
          <a:spcPct val="0"/>
        </a:spcAft>
        <a:defRPr sz="4000" b="1">
          <a:solidFill>
            <a:schemeClr val="tx2"/>
          </a:solidFill>
          <a:effectLst>
            <a:outerShdw blurRad="38100" dist="38100" dir="2700000" algn="tl">
              <a:srgbClr val="000000"/>
            </a:outerShdw>
          </a:effectLst>
          <a:latin typeface="Arial" charset="0"/>
        </a:defRPr>
      </a:lvl7pPr>
      <a:lvl8pPr marL="1371600" algn="l" rtl="0" fontAlgn="base">
        <a:spcBef>
          <a:spcPct val="0"/>
        </a:spcBef>
        <a:spcAft>
          <a:spcPct val="0"/>
        </a:spcAft>
        <a:defRPr sz="4000" b="1">
          <a:solidFill>
            <a:schemeClr val="tx2"/>
          </a:solidFill>
          <a:effectLst>
            <a:outerShdw blurRad="38100" dist="38100" dir="2700000" algn="tl">
              <a:srgbClr val="000000"/>
            </a:outerShdw>
          </a:effectLst>
          <a:latin typeface="Arial" charset="0"/>
        </a:defRPr>
      </a:lvl8pPr>
      <a:lvl9pPr marL="1828800" algn="l" rtl="0" fontAlgn="base">
        <a:spcBef>
          <a:spcPct val="0"/>
        </a:spcBef>
        <a:spcAft>
          <a:spcPct val="0"/>
        </a:spcAft>
        <a:defRPr sz="40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l"/>
        <a:defRPr sz="32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0000"/>
        </a:buClr>
        <a:buFont typeface="Arial" charset="0"/>
        <a:buChar char="●"/>
        <a:defRPr sz="3200">
          <a:solidFill>
            <a:srgbClr val="FFFF00"/>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0000"/>
        </a:buClr>
        <a:buFont typeface="Arial" charset="0"/>
        <a:buChar char="•"/>
        <a:defRPr sz="3200">
          <a:solidFill>
            <a:srgbClr val="FFFF00"/>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0000"/>
        </a:buClr>
        <a:buFont typeface="Arial" charset="0"/>
        <a:buChar char="•"/>
        <a:defRPr sz="3200">
          <a:solidFill>
            <a:srgbClr val="FFFF00"/>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0000"/>
        </a:buClr>
        <a:buFont typeface="Arial" charset="0"/>
        <a:buChar char="•"/>
        <a:defRPr sz="3200">
          <a:solidFill>
            <a:srgbClr val="FFFF00"/>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0000"/>
        </a:buClr>
        <a:buFont typeface="Arial" charset="0"/>
        <a:buChar char="•"/>
        <a:defRPr sz="3200">
          <a:solidFill>
            <a:srgbClr val="FFFF00"/>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0000"/>
        </a:buClr>
        <a:buFont typeface="Arial" charset="0"/>
        <a:buChar char="•"/>
        <a:defRPr sz="3200">
          <a:solidFill>
            <a:srgbClr val="FFFF00"/>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0000"/>
        </a:buClr>
        <a:buFont typeface="Arial" charset="0"/>
        <a:buChar char="•"/>
        <a:defRPr sz="3200">
          <a:solidFill>
            <a:srgbClr val="FFFF00"/>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0000"/>
        </a:buClr>
        <a:buFont typeface="Arial" charset="0"/>
        <a:buChar char="•"/>
        <a:defRPr sz="3200">
          <a:solidFill>
            <a:srgbClr val="FFFF00"/>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66C29-9DCF-405C-9A03-59E3E0652C67}" type="datetime1">
              <a:rPr lang="en-GB" smtClean="0">
                <a:solidFill>
                  <a:prstClr val="black">
                    <a:tint val="75000"/>
                  </a:prstClr>
                </a:solidFill>
              </a:rPr>
              <a:pPr/>
              <a:t>08/03/2016</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solidFill>
                  <a:prstClr val="black">
                    <a:tint val="75000"/>
                  </a:prstClr>
                </a:solidFill>
              </a:rPr>
              <a:t>Pay Bargaining in 2016 | IDR and TUC joint conference | London | 25 February 2016</a:t>
            </a:r>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AF890-D7EC-4C67-8109-E2AC2B7B0F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4854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10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2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8.xml.rels><?xml version="1.0" encoding="UTF-8" standalone="yes"?>
<Relationships xmlns="http://schemas.openxmlformats.org/package/2006/relationships"><Relationship Id="rId2" Type="http://schemas.openxmlformats.org/officeDocument/2006/relationships/hyperlink" Target="https://www.gov.uk/government/speeches/prime-minister-my-vision-for-a-smarter-state" TargetMode="External"/><Relationship Id="rId1" Type="http://schemas.openxmlformats.org/officeDocument/2006/relationships/slideLayout" Target="../slideLayouts/slideLayout17.xml"/></Relationships>
</file>

<file path=ppt/slides/_rels/slide1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6.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1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9.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14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81.xml"/><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eg"/></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5.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1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mailto:louisawithers@incomesdataresearch.co.u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3.xml"/><Relationship Id="rId5" Type="http://schemas.openxmlformats.org/officeDocument/2006/relationships/chart" Target="../charts/chart9.xml"/><Relationship Id="rId4" Type="http://schemas.openxmlformats.org/officeDocument/2006/relationships/chart" Target="../charts/chart8.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6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mailto:Stephen.bach@kcl.ac.uk" TargetMode="External"/><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The Prospects for Earnings Under the New Government</a:t>
            </a:r>
            <a:endParaRPr lang="en-GB" dirty="0"/>
          </a:p>
        </p:txBody>
      </p:sp>
      <p:sp>
        <p:nvSpPr>
          <p:cNvPr id="3" name="Subtitle 2"/>
          <p:cNvSpPr>
            <a:spLocks noGrp="1"/>
          </p:cNvSpPr>
          <p:nvPr>
            <p:ph type="subTitle" idx="1"/>
          </p:nvPr>
        </p:nvSpPr>
        <p:spPr/>
        <p:txBody>
          <a:bodyPr/>
          <a:lstStyle/>
          <a:p>
            <a:endParaRPr lang="en-GB" dirty="0" smtClean="0"/>
          </a:p>
          <a:p>
            <a:r>
              <a:rPr lang="en-GB" dirty="0" smtClean="0"/>
              <a:t>Pay Bargaining 2016 by IDR and the TUC</a:t>
            </a:r>
          </a:p>
          <a:p>
            <a:r>
              <a:rPr lang="en-GB" dirty="0" smtClean="0"/>
              <a:t>London, 25 February 2016</a:t>
            </a:r>
            <a:endParaRPr lang="en-GB" dirty="0"/>
          </a:p>
        </p:txBody>
      </p:sp>
      <p:sp>
        <p:nvSpPr>
          <p:cNvPr id="4" name="Footer Placeholder 3"/>
          <p:cNvSpPr>
            <a:spLocks noGrp="1"/>
          </p:cNvSpPr>
          <p:nvPr>
            <p:ph type="ftr" sz="quarter" idx="11"/>
          </p:nvPr>
        </p:nvSpPr>
        <p:spPr>
          <a:xfrm>
            <a:off x="1524000" y="6356358"/>
            <a:ext cx="9144000" cy="365125"/>
          </a:xfrm>
        </p:spPr>
        <p:txBody>
          <a:bodyPr/>
          <a:lstStyle/>
          <a:p>
            <a:r>
              <a:rPr lang="en-GB" dirty="0" smtClean="0"/>
              <a:t>Pay Bargaining in 2016 | IDR and TUC joint conference | London | 25 February 2016</a:t>
            </a:r>
            <a:endParaRPr lang="en-GB"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68288"/>
            <a:ext cx="1524000" cy="1524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8359" y="613938"/>
            <a:ext cx="1283007" cy="1016850"/>
          </a:xfrm>
          <a:prstGeom prst="rect">
            <a:avLst/>
          </a:prstGeom>
        </p:spPr>
      </p:pic>
    </p:spTree>
    <p:extLst>
      <p:ext uri="{BB962C8B-B14F-4D97-AF65-F5344CB8AC3E}">
        <p14:creationId xmlns:p14="http://schemas.microsoft.com/office/powerpoint/2010/main" val="4290426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2">
                    <a:lumMod val="25000"/>
                  </a:schemeClr>
                </a:solidFill>
              </a:rPr>
              <a:t>Real-terms pay rises</a:t>
            </a:r>
            <a:endParaRPr lang="en-GB" dirty="0">
              <a:solidFill>
                <a:schemeClr val="bg2">
                  <a:lumMod val="25000"/>
                </a:schemeClr>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572376" y="323323"/>
            <a:ext cx="1781424" cy="1419423"/>
          </a:xfrm>
        </p:spPr>
      </p:pic>
      <p:sp>
        <p:nvSpPr>
          <p:cNvPr id="4" name="Footer Placeholder 3"/>
          <p:cNvSpPr>
            <a:spLocks noGrp="1"/>
          </p:cNvSpPr>
          <p:nvPr>
            <p:ph type="ftr" sz="quarter" idx="11"/>
          </p:nvPr>
        </p:nvSpPr>
        <p:spPr>
          <a:xfrm>
            <a:off x="838200" y="6356358"/>
            <a:ext cx="10515600" cy="365125"/>
          </a:xfrm>
        </p:spPr>
        <p:txBody>
          <a:bodyPr/>
          <a:lstStyle/>
          <a:p>
            <a:r>
              <a:rPr lang="en-GB" dirty="0" smtClean="0"/>
              <a:t>Pay Bargaining in 2016 by IDR and the TUC | London | 25 February 2016</a:t>
            </a:r>
            <a:endParaRPr lang="en-GB" dirty="0"/>
          </a:p>
        </p:txBody>
      </p:sp>
      <p:graphicFrame>
        <p:nvGraphicFramePr>
          <p:cNvPr id="9" name="Content Placeholder 8"/>
          <p:cNvGraphicFramePr>
            <a:graphicFrameLocks noGrp="1"/>
          </p:cNvGraphicFramePr>
          <p:nvPr>
            <p:ph sz="half" idx="2"/>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0493240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Stephen Bach\My Documents\My Pictures\Bigsociety.jpg"/>
          <p:cNvPicPr>
            <a:picLocks noGrp="1" noChangeAspect="1" noChangeArrowheads="1"/>
          </p:cNvPicPr>
          <p:nvPr>
            <p:ph sz="half" idx="1"/>
          </p:nvPr>
        </p:nvPicPr>
        <p:blipFill>
          <a:blip r:embed="rId2"/>
          <a:stretch>
            <a:fillRect/>
          </a:stretch>
        </p:blipFill>
        <p:spPr bwMode="auto">
          <a:xfrm>
            <a:off x="476211" y="188640"/>
            <a:ext cx="7429552" cy="2880320"/>
          </a:xfrm>
          <a:prstGeom prst="rect">
            <a:avLst/>
          </a:prstGeom>
          <a:noFill/>
        </p:spPr>
      </p:pic>
      <p:sp>
        <p:nvSpPr>
          <p:cNvPr id="17" name="Title 1"/>
          <p:cNvSpPr>
            <a:spLocks noGrp="1"/>
          </p:cNvSpPr>
          <p:nvPr>
            <p:ph type="body" idx="2"/>
          </p:nvPr>
        </p:nvSpPr>
        <p:spPr>
          <a:xfrm>
            <a:off x="5048245" y="6143644"/>
            <a:ext cx="6667547" cy="500066"/>
          </a:xfrm>
        </p:spPr>
        <p:txBody>
          <a:bodyPr>
            <a:noAutofit/>
          </a:bodyPr>
          <a:lstStyle/>
          <a:p>
            <a:endParaRPr lang="en-US" sz="2400" dirty="0"/>
          </a:p>
        </p:txBody>
      </p:sp>
      <p:sp>
        <p:nvSpPr>
          <p:cNvPr id="18" name="TextBox 17"/>
          <p:cNvSpPr txBox="1"/>
          <p:nvPr/>
        </p:nvSpPr>
        <p:spPr>
          <a:xfrm>
            <a:off x="239348" y="3103126"/>
            <a:ext cx="5025344" cy="4062651"/>
          </a:xfrm>
          <a:prstGeom prst="rect">
            <a:avLst/>
          </a:prstGeom>
          <a:noFill/>
        </p:spPr>
        <p:txBody>
          <a:bodyPr wrap="square" rtlCol="0">
            <a:spAutoFit/>
          </a:bodyPr>
          <a:lstStyle/>
          <a:p>
            <a:r>
              <a:rPr lang="en-GB" sz="2000" dirty="0" smtClean="0">
                <a:solidFill>
                  <a:prstClr val="black"/>
                </a:solidFill>
              </a:rPr>
              <a:t>Five principles of Open Government (2011)</a:t>
            </a:r>
          </a:p>
          <a:p>
            <a:pPr marL="342900" indent="-342900">
              <a:buFont typeface="+mj-lt"/>
              <a:buAutoNum type="arabicPeriod"/>
            </a:pPr>
            <a:r>
              <a:rPr lang="en-GB" sz="2000" dirty="0" smtClean="0">
                <a:solidFill>
                  <a:prstClr val="black"/>
                </a:solidFill>
              </a:rPr>
              <a:t>Choice</a:t>
            </a:r>
          </a:p>
          <a:p>
            <a:pPr marL="342900" indent="-342900">
              <a:buFont typeface="+mj-lt"/>
              <a:buAutoNum type="arabicPeriod"/>
            </a:pPr>
            <a:r>
              <a:rPr lang="en-GB" sz="2000" dirty="0" smtClean="0">
                <a:solidFill>
                  <a:prstClr val="black"/>
                </a:solidFill>
              </a:rPr>
              <a:t>Decentralisation</a:t>
            </a:r>
          </a:p>
          <a:p>
            <a:pPr marL="342900" indent="-342900">
              <a:buFont typeface="+mj-lt"/>
              <a:buAutoNum type="arabicPeriod"/>
            </a:pPr>
            <a:r>
              <a:rPr lang="en-GB" sz="2000" dirty="0" smtClean="0">
                <a:solidFill>
                  <a:prstClr val="black"/>
                </a:solidFill>
              </a:rPr>
              <a:t>Open to a range of providers</a:t>
            </a:r>
          </a:p>
          <a:p>
            <a:pPr marL="342900" indent="-342900">
              <a:buFont typeface="+mj-lt"/>
              <a:buAutoNum type="arabicPeriod"/>
            </a:pPr>
            <a:r>
              <a:rPr lang="en-GB" sz="2000" dirty="0" smtClean="0">
                <a:solidFill>
                  <a:prstClr val="black"/>
                </a:solidFill>
              </a:rPr>
              <a:t>Fair access </a:t>
            </a:r>
          </a:p>
          <a:p>
            <a:pPr marL="342900" indent="-342900">
              <a:buFont typeface="+mj-lt"/>
              <a:buAutoNum type="arabicPeriod"/>
            </a:pPr>
            <a:r>
              <a:rPr lang="en-GB" sz="2000" dirty="0" smtClean="0">
                <a:solidFill>
                  <a:prstClr val="black"/>
                </a:solidFill>
              </a:rPr>
              <a:t>Accountability to users and taxpayers</a:t>
            </a:r>
          </a:p>
          <a:p>
            <a:pPr marL="342900" indent="-342900">
              <a:buFont typeface="+mj-lt"/>
              <a:buAutoNum type="arabicPeriod"/>
            </a:pPr>
            <a:endParaRPr lang="en-GB" sz="2000" dirty="0" smtClean="0">
              <a:solidFill>
                <a:prstClr val="black"/>
              </a:solidFill>
            </a:endParaRPr>
          </a:p>
          <a:p>
            <a:pPr marL="342900" indent="-342900">
              <a:buFontTx/>
              <a:buChar char="-"/>
            </a:pPr>
            <a:r>
              <a:rPr lang="en-GB" sz="2000" dirty="0" smtClean="0">
                <a:solidFill>
                  <a:prstClr val="black"/>
                </a:solidFill>
              </a:rPr>
              <a:t>private sector (criminal justice)</a:t>
            </a:r>
          </a:p>
          <a:p>
            <a:pPr marL="342900" indent="-342900">
              <a:buFontTx/>
              <a:buChar char="-"/>
            </a:pPr>
            <a:r>
              <a:rPr lang="en-GB" sz="2000" dirty="0" smtClean="0">
                <a:solidFill>
                  <a:prstClr val="black"/>
                </a:solidFill>
              </a:rPr>
              <a:t>voluntary sector expansion</a:t>
            </a:r>
          </a:p>
          <a:p>
            <a:pPr marL="342900" indent="-342900">
              <a:buFontTx/>
              <a:buChar char="-"/>
            </a:pPr>
            <a:endParaRPr lang="en-GB" sz="2000" dirty="0" smtClean="0">
              <a:solidFill>
                <a:prstClr val="black"/>
              </a:solidFill>
            </a:endParaRPr>
          </a:p>
          <a:p>
            <a:endParaRPr lang="en-GB" sz="2000" dirty="0" smtClean="0">
              <a:solidFill>
                <a:prstClr val="black"/>
              </a:solidFill>
            </a:endParaRPr>
          </a:p>
          <a:p>
            <a:pPr marL="342900" indent="-342900">
              <a:buFont typeface="+mj-lt"/>
              <a:buAutoNum type="arabicPeriod"/>
            </a:pPr>
            <a:endParaRPr lang="en-GB" sz="2000" dirty="0">
              <a:solidFill>
                <a:prstClr val="black"/>
              </a:solidFill>
            </a:endParaRPr>
          </a:p>
          <a:p>
            <a:endParaRPr lang="en-US" dirty="0">
              <a:solidFill>
                <a:prstClr val="black"/>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930" y="3217657"/>
            <a:ext cx="6564860" cy="3291259"/>
          </a:xfrm>
          <a:prstGeom prst="rect">
            <a:avLst/>
          </a:prstGeom>
        </p:spPr>
      </p:pic>
      <p:sp>
        <p:nvSpPr>
          <p:cNvPr id="3" name="TextBox 2"/>
          <p:cNvSpPr txBox="1"/>
          <p:nvPr/>
        </p:nvSpPr>
        <p:spPr>
          <a:xfrm>
            <a:off x="8208237" y="764704"/>
            <a:ext cx="3812555" cy="1631216"/>
          </a:xfrm>
          <a:prstGeom prst="rect">
            <a:avLst/>
          </a:prstGeom>
          <a:noFill/>
        </p:spPr>
        <p:txBody>
          <a:bodyPr wrap="square" rtlCol="0">
            <a:spAutoFit/>
          </a:bodyPr>
          <a:lstStyle/>
          <a:p>
            <a:r>
              <a:rPr lang="en-GB" sz="2000" dirty="0" smtClean="0">
                <a:solidFill>
                  <a:prstClr val="black"/>
                </a:solidFill>
              </a:rPr>
              <a:t>I want one of the great achievements of this government to be the complete modernisation of our public services  </a:t>
            </a:r>
          </a:p>
          <a:p>
            <a:r>
              <a:rPr lang="en-GB" sz="2000" dirty="0" smtClean="0">
                <a:solidFill>
                  <a:prstClr val="black"/>
                </a:solidFill>
              </a:rPr>
              <a:t>(January 2011)</a:t>
            </a:r>
            <a:endParaRPr lang="en-GB" sz="2000" dirty="0">
              <a:solidFill>
                <a:prstClr val="black"/>
              </a:solidFill>
            </a:endParaRPr>
          </a:p>
        </p:txBody>
      </p:sp>
    </p:spTree>
    <p:extLst>
      <p:ext uri="{BB962C8B-B14F-4D97-AF65-F5344CB8AC3E}">
        <p14:creationId xmlns:p14="http://schemas.microsoft.com/office/powerpoint/2010/main" val="139470208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192" y="260648"/>
            <a:ext cx="10972800" cy="1008112"/>
          </a:xfrm>
        </p:spPr>
        <p:txBody>
          <a:bodyPr/>
          <a:lstStyle/>
          <a:p>
            <a:r>
              <a:rPr lang="en-GB" sz="3200" b="1" dirty="0" smtClean="0"/>
              <a:t>Workforce responses (2010-2015)</a:t>
            </a:r>
            <a:endParaRPr lang="en-GB" sz="3200" b="1" dirty="0"/>
          </a:p>
        </p:txBody>
      </p:sp>
      <p:sp>
        <p:nvSpPr>
          <p:cNvPr id="3" name="Content Placeholder 2"/>
          <p:cNvSpPr>
            <a:spLocks noGrp="1"/>
          </p:cNvSpPr>
          <p:nvPr>
            <p:ph idx="1"/>
          </p:nvPr>
        </p:nvSpPr>
        <p:spPr>
          <a:xfrm>
            <a:off x="609600" y="1268760"/>
            <a:ext cx="10972800" cy="4857403"/>
          </a:xfrm>
        </p:spPr>
        <p:txBody>
          <a:bodyPr/>
          <a:lstStyle/>
          <a:p>
            <a:r>
              <a:rPr lang="en-GB" sz="2400" b="0" dirty="0" smtClean="0"/>
              <a:t>Recent impact of the crisis:  </a:t>
            </a:r>
            <a:br>
              <a:rPr lang="en-GB" sz="2400" b="0" dirty="0" smtClean="0"/>
            </a:br>
            <a:r>
              <a:rPr lang="en-GB" sz="2400" b="0" dirty="0" smtClean="0"/>
              <a:t>- private sector also making adjustments </a:t>
            </a:r>
            <a:br>
              <a:rPr lang="en-GB" sz="2400" b="0" dirty="0" smtClean="0"/>
            </a:br>
            <a:r>
              <a:rPr lang="en-GB" sz="2400" b="0" dirty="0" smtClean="0"/>
              <a:t>- Labour government legacy</a:t>
            </a:r>
            <a:br>
              <a:rPr lang="en-GB" sz="2400" b="0" dirty="0" smtClean="0"/>
            </a:br>
            <a:r>
              <a:rPr lang="en-GB" sz="2400" b="0" dirty="0" smtClean="0"/>
              <a:t>- public sector portrayed as privileged    </a:t>
            </a:r>
          </a:p>
          <a:p>
            <a:endParaRPr lang="en-GB" sz="2400" b="0" dirty="0"/>
          </a:p>
          <a:p>
            <a:r>
              <a:rPr lang="en-GB" sz="2400" b="0" dirty="0" smtClean="0"/>
              <a:t>Mitigation of pay restraint:</a:t>
            </a:r>
            <a:br>
              <a:rPr lang="en-GB" sz="2400" b="0" dirty="0" smtClean="0"/>
            </a:br>
            <a:r>
              <a:rPr lang="en-GB" sz="2400" b="0" dirty="0" smtClean="0"/>
              <a:t>- lower paid workers</a:t>
            </a:r>
            <a:br>
              <a:rPr lang="en-GB" sz="2400" b="0" dirty="0" smtClean="0"/>
            </a:br>
            <a:r>
              <a:rPr lang="en-GB" sz="2400" b="0" dirty="0" smtClean="0"/>
              <a:t>- some partial reversals of government policy e.g. NHS  </a:t>
            </a:r>
            <a:br>
              <a:rPr lang="en-GB" sz="2400" b="0" dirty="0" smtClean="0"/>
            </a:br>
            <a:endParaRPr lang="en-GB" sz="2400" b="0" dirty="0" smtClean="0"/>
          </a:p>
          <a:p>
            <a:r>
              <a:rPr lang="en-GB" sz="2400" b="0" dirty="0"/>
              <a:t>Workforce </a:t>
            </a:r>
            <a:r>
              <a:rPr lang="en-GB" sz="2400" b="0" dirty="0" smtClean="0"/>
              <a:t>insecurity/reluctance to mobilise</a:t>
            </a:r>
          </a:p>
          <a:p>
            <a:endParaRPr lang="en-GB" sz="2400" b="0" dirty="0" smtClean="0"/>
          </a:p>
          <a:p>
            <a:r>
              <a:rPr lang="en-GB" sz="2400" b="0" dirty="0" smtClean="0"/>
              <a:t>2015-2020 – similar responses?   </a:t>
            </a:r>
            <a:r>
              <a:rPr lang="en-GB" sz="2600" b="0" dirty="0" smtClean="0"/>
              <a:t/>
            </a:r>
            <a:br>
              <a:rPr lang="en-GB" sz="2600" b="0" dirty="0" smtClean="0"/>
            </a:br>
            <a:endParaRPr lang="en-GB" sz="2600" b="0" dirty="0"/>
          </a:p>
          <a:p>
            <a:endParaRPr lang="en-GB" sz="2600" b="0" dirty="0"/>
          </a:p>
        </p:txBody>
      </p:sp>
    </p:spTree>
    <p:extLst>
      <p:ext uri="{BB962C8B-B14F-4D97-AF65-F5344CB8AC3E}">
        <p14:creationId xmlns:p14="http://schemas.microsoft.com/office/powerpoint/2010/main" val="87522938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
            </a:r>
            <a:br>
              <a:rPr lang="en-GB" sz="3200" b="1" dirty="0" smtClean="0"/>
            </a:br>
            <a:r>
              <a:rPr lang="en-GB" sz="3200" b="1" dirty="0" smtClean="0"/>
              <a:t>2015- A smarter state – principles  </a:t>
            </a:r>
            <a:br>
              <a:rPr lang="en-GB" sz="3200" b="1" dirty="0" smtClean="0"/>
            </a:br>
            <a:r>
              <a:rPr lang="en-GB" sz="3200" b="1" dirty="0" smtClean="0"/>
              <a:t/>
            </a:r>
            <a:br>
              <a:rPr lang="en-GB" sz="3200" b="1" dirty="0" smtClean="0"/>
            </a:br>
            <a:endParaRPr lang="en-GB" sz="3200" dirty="0"/>
          </a:p>
        </p:txBody>
      </p:sp>
      <p:sp>
        <p:nvSpPr>
          <p:cNvPr id="3" name="Content Placeholder 2"/>
          <p:cNvSpPr>
            <a:spLocks noGrp="1"/>
          </p:cNvSpPr>
          <p:nvPr>
            <p:ph idx="1"/>
          </p:nvPr>
        </p:nvSpPr>
        <p:spPr>
          <a:xfrm>
            <a:off x="609600" y="1052739"/>
            <a:ext cx="10972800" cy="5073427"/>
          </a:xfrm>
        </p:spPr>
        <p:txBody>
          <a:bodyPr/>
          <a:lstStyle/>
          <a:p>
            <a:r>
              <a:rPr lang="en-GB" sz="2400" b="0" dirty="0"/>
              <a:t>Deficit </a:t>
            </a:r>
            <a:r>
              <a:rPr lang="en-GB" sz="2400" b="0" dirty="0" smtClean="0"/>
              <a:t>reduction: scope to </a:t>
            </a:r>
            <a:r>
              <a:rPr lang="en-GB" sz="2400" b="0" dirty="0"/>
              <a:t>respond to </a:t>
            </a:r>
            <a:r>
              <a:rPr lang="en-GB" sz="2400" b="0" dirty="0" smtClean="0"/>
              <a:t>volatility</a:t>
            </a:r>
            <a:br>
              <a:rPr lang="en-GB" sz="2400" b="0" dirty="0" smtClean="0"/>
            </a:br>
            <a:r>
              <a:rPr lang="en-GB" sz="2400" b="0" dirty="0" smtClean="0"/>
              <a:t>- tight budgets force innovation</a:t>
            </a:r>
            <a:br>
              <a:rPr lang="en-GB" sz="2400" b="0" dirty="0" smtClean="0"/>
            </a:br>
            <a:r>
              <a:rPr lang="en-GB" sz="2400" b="0" dirty="0" smtClean="0"/>
              <a:t>- doing less but doing it better  </a:t>
            </a:r>
          </a:p>
          <a:p>
            <a:endParaRPr lang="en-GB" sz="2400" b="0" dirty="0" smtClean="0"/>
          </a:p>
          <a:p>
            <a:r>
              <a:rPr lang="en-GB" sz="2400" b="0" dirty="0" smtClean="0"/>
              <a:t>Reform:</a:t>
            </a:r>
            <a:br>
              <a:rPr lang="en-GB" sz="2400" b="0" dirty="0" smtClean="0"/>
            </a:br>
            <a:r>
              <a:rPr lang="en-GB" sz="2400" b="0" dirty="0" smtClean="0"/>
              <a:t>- insurgents  - new providers; payment by results </a:t>
            </a:r>
          </a:p>
          <a:p>
            <a:endParaRPr lang="en-GB" sz="2400" b="0" dirty="0"/>
          </a:p>
          <a:p>
            <a:r>
              <a:rPr lang="en-GB" sz="2400" b="0" dirty="0" smtClean="0"/>
              <a:t>Devolution:</a:t>
            </a:r>
            <a:br>
              <a:rPr lang="en-GB" sz="2400" b="0" dirty="0" smtClean="0"/>
            </a:br>
            <a:r>
              <a:rPr lang="en-GB" sz="2400" b="0" dirty="0" smtClean="0"/>
              <a:t>- place based strategies facilitate integration </a:t>
            </a:r>
            <a:br>
              <a:rPr lang="en-GB" sz="2400" b="0" dirty="0" smtClean="0"/>
            </a:br>
            <a:r>
              <a:rPr lang="en-GB" sz="2400" b="0" dirty="0" smtClean="0"/>
              <a:t>- smart spending linked to local preferences </a:t>
            </a:r>
          </a:p>
          <a:p>
            <a:endParaRPr lang="en-GB" sz="2400" b="0" dirty="0"/>
          </a:p>
          <a:p>
            <a:r>
              <a:rPr lang="en-GB" sz="2400" b="0" dirty="0" smtClean="0"/>
              <a:t>Efficiency: </a:t>
            </a:r>
            <a:br>
              <a:rPr lang="en-GB" sz="2400" b="0" dirty="0" smtClean="0"/>
            </a:br>
            <a:r>
              <a:rPr lang="en-GB" sz="2400" b="0" dirty="0" smtClean="0"/>
              <a:t>- emphasis on digital transformation</a:t>
            </a:r>
            <a:br>
              <a:rPr lang="en-GB" sz="2400" b="0" dirty="0" smtClean="0"/>
            </a:br>
            <a:r>
              <a:rPr lang="en-GB" sz="2400" b="0" dirty="0" smtClean="0"/>
              <a:t>- headcount reduction      </a:t>
            </a:r>
            <a:endParaRPr lang="en-GB" sz="2400" b="0" dirty="0"/>
          </a:p>
        </p:txBody>
      </p:sp>
    </p:spTree>
    <p:extLst>
      <p:ext uri="{BB962C8B-B14F-4D97-AF65-F5344CB8AC3E}">
        <p14:creationId xmlns:p14="http://schemas.microsoft.com/office/powerpoint/2010/main" val="116807213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22114"/>
          </a:xfrm>
        </p:spPr>
        <p:txBody>
          <a:bodyPr/>
          <a:lstStyle/>
          <a:p>
            <a:r>
              <a:rPr lang="en-GB" sz="3200" b="1" dirty="0" smtClean="0"/>
              <a:t>The Smarter State – Prospects  </a:t>
            </a:r>
            <a:endParaRPr lang="en-GB" sz="3200" b="1" dirty="0"/>
          </a:p>
        </p:txBody>
      </p:sp>
      <p:sp>
        <p:nvSpPr>
          <p:cNvPr id="3" name="Content Placeholder 2"/>
          <p:cNvSpPr>
            <a:spLocks noGrp="1"/>
          </p:cNvSpPr>
          <p:nvPr>
            <p:ph idx="1"/>
          </p:nvPr>
        </p:nvSpPr>
        <p:spPr>
          <a:xfrm>
            <a:off x="609601" y="1052739"/>
            <a:ext cx="11343051" cy="5073427"/>
          </a:xfrm>
        </p:spPr>
        <p:txBody>
          <a:bodyPr/>
          <a:lstStyle/>
          <a:p>
            <a:r>
              <a:rPr lang="en-GB" sz="2400" b="0" dirty="0" smtClean="0"/>
              <a:t>Deficit reduction: role of wage </a:t>
            </a:r>
            <a:r>
              <a:rPr lang="en-GB" sz="2400" b="0" dirty="0"/>
              <a:t>restraint </a:t>
            </a:r>
            <a:r>
              <a:rPr lang="en-GB" sz="2400" b="0" dirty="0" smtClean="0"/>
              <a:t/>
            </a:r>
            <a:br>
              <a:rPr lang="en-GB" sz="2400" b="0" dirty="0" smtClean="0"/>
            </a:br>
            <a:r>
              <a:rPr lang="en-GB" sz="2400" b="0" dirty="0" smtClean="0"/>
              <a:t>- uncertain prospects for sustained austerity</a:t>
            </a:r>
            <a:br>
              <a:rPr lang="en-GB" sz="2400" b="0" dirty="0" smtClean="0"/>
            </a:br>
            <a:r>
              <a:rPr lang="en-GB" sz="2400" b="0" dirty="0" smtClean="0"/>
              <a:t>- targeting of pay increases/local flexibility</a:t>
            </a:r>
            <a:br>
              <a:rPr lang="en-GB" sz="2400" b="0" dirty="0" smtClean="0"/>
            </a:br>
            <a:r>
              <a:rPr lang="en-GB" sz="2400" b="0" dirty="0" smtClean="0"/>
              <a:t>   </a:t>
            </a:r>
          </a:p>
          <a:p>
            <a:r>
              <a:rPr lang="en-GB" sz="2400" b="0" dirty="0" smtClean="0"/>
              <a:t>Reform: Redefine relationship between state &amp; citizen: </a:t>
            </a:r>
            <a:br>
              <a:rPr lang="en-GB" sz="2400" b="0" dirty="0" smtClean="0"/>
            </a:br>
            <a:r>
              <a:rPr lang="en-GB" sz="2000" b="0" i="1" dirty="0" smtClean="0"/>
              <a:t>The </a:t>
            </a:r>
            <a:r>
              <a:rPr lang="en-GB" sz="2000" b="0" i="1" dirty="0"/>
              <a:t>Big Society is a vision of a more engaged nation, one in which we take more responsibility for ourselves and our neighbours; communities working together, not depending on remote and impersonal bureaucracies </a:t>
            </a:r>
            <a:r>
              <a:rPr lang="en-GB" sz="2000" b="0" i="1" dirty="0" smtClean="0"/>
              <a:t>(Conservative Party Manifesto, </a:t>
            </a:r>
            <a:r>
              <a:rPr lang="en-GB" sz="2000" b="0" dirty="0" smtClean="0"/>
              <a:t>2015: 43</a:t>
            </a:r>
            <a:r>
              <a:rPr lang="en-GB" sz="2000" b="0" i="1" dirty="0" smtClean="0"/>
              <a:t>)</a:t>
            </a:r>
            <a:r>
              <a:rPr lang="en-GB" sz="2400" b="0" dirty="0" smtClean="0"/>
              <a:t/>
            </a:r>
            <a:br>
              <a:rPr lang="en-GB" sz="2400" b="0" dirty="0" smtClean="0"/>
            </a:br>
            <a:r>
              <a:rPr lang="en-GB" sz="2400" b="0" dirty="0" smtClean="0"/>
              <a:t>- state withdrawal v. empowering communities</a:t>
            </a:r>
            <a:br>
              <a:rPr lang="en-GB" sz="2400" b="0" dirty="0" smtClean="0"/>
            </a:br>
            <a:r>
              <a:rPr lang="en-GB" sz="2400" b="0" dirty="0" smtClean="0"/>
              <a:t>- increased role for voluntary sector </a:t>
            </a:r>
            <a:r>
              <a:rPr lang="en-GB" sz="2400" b="0" i="1" dirty="0" smtClean="0"/>
              <a:t>and</a:t>
            </a:r>
            <a:r>
              <a:rPr lang="en-GB" sz="2400" b="0" dirty="0" smtClean="0"/>
              <a:t> volunteering   </a:t>
            </a:r>
            <a:br>
              <a:rPr lang="en-GB" sz="2400" b="0" dirty="0" smtClean="0"/>
            </a:br>
            <a:r>
              <a:rPr lang="en-GB" sz="2400" b="0" dirty="0" smtClean="0"/>
              <a:t> </a:t>
            </a:r>
            <a:endParaRPr lang="en-GB" sz="2400" b="0" dirty="0"/>
          </a:p>
          <a:p>
            <a:r>
              <a:rPr lang="en-GB" sz="2400" b="0" dirty="0" smtClean="0"/>
              <a:t>Devolution: or decentralisation or delegation</a:t>
            </a:r>
          </a:p>
          <a:p>
            <a:endParaRPr lang="en-GB" sz="2400" b="0" dirty="0"/>
          </a:p>
          <a:p>
            <a:r>
              <a:rPr lang="en-GB" sz="2400" b="0" dirty="0" smtClean="0"/>
              <a:t>Efficiency: restructuring; employment reductions </a:t>
            </a:r>
            <a:endParaRPr lang="en-GB" sz="2400" b="0" dirty="0"/>
          </a:p>
        </p:txBody>
      </p:sp>
    </p:spTree>
    <p:extLst>
      <p:ext uri="{BB962C8B-B14F-4D97-AF65-F5344CB8AC3E}">
        <p14:creationId xmlns:p14="http://schemas.microsoft.com/office/powerpoint/2010/main" val="259933924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EU: Economic crisis and the public sector – a shock effect</a:t>
            </a:r>
            <a:endParaRPr lang="en-GB" sz="3200" b="1" dirty="0"/>
          </a:p>
        </p:txBody>
      </p:sp>
      <p:sp>
        <p:nvSpPr>
          <p:cNvPr id="3" name="Content Placeholder 2"/>
          <p:cNvSpPr>
            <a:spLocks noGrp="1"/>
          </p:cNvSpPr>
          <p:nvPr>
            <p:ph idx="1"/>
          </p:nvPr>
        </p:nvSpPr>
        <p:spPr>
          <a:xfrm>
            <a:off x="609600" y="1600204"/>
            <a:ext cx="11151029" cy="4525963"/>
          </a:xfrm>
        </p:spPr>
        <p:txBody>
          <a:bodyPr/>
          <a:lstStyle/>
          <a:p>
            <a:r>
              <a:rPr lang="en-GB" sz="2400" b="0" dirty="0" smtClean="0"/>
              <a:t>Contagion: from a banking crisis to a sovereign debt crisis</a:t>
            </a:r>
          </a:p>
          <a:p>
            <a:endParaRPr lang="en-GB" sz="2400" b="0" dirty="0"/>
          </a:p>
          <a:p>
            <a:r>
              <a:rPr lang="en-GB" sz="2400" b="0" dirty="0" smtClean="0"/>
              <a:t>Austerity in Eurozone – internal devaluation:</a:t>
            </a:r>
            <a:br>
              <a:rPr lang="en-GB" sz="2400" b="0" dirty="0" smtClean="0"/>
            </a:br>
            <a:r>
              <a:rPr lang="en-GB" sz="2400" b="0" dirty="0" smtClean="0"/>
              <a:t>- cuts in wages, employment, pensions  </a:t>
            </a:r>
            <a:br>
              <a:rPr lang="en-GB" sz="2400" b="0" dirty="0" smtClean="0"/>
            </a:br>
            <a:endParaRPr lang="en-GB" sz="2400" b="0" dirty="0"/>
          </a:p>
          <a:p>
            <a:r>
              <a:rPr lang="en-GB" sz="2400" b="0" dirty="0" smtClean="0"/>
              <a:t>Challenges </a:t>
            </a:r>
            <a:r>
              <a:rPr lang="en-GB" sz="2400" b="0" dirty="0"/>
              <a:t>to </a:t>
            </a:r>
            <a:r>
              <a:rPr lang="en-GB" sz="2400" b="0" dirty="0" smtClean="0"/>
              <a:t>the public sector as…</a:t>
            </a:r>
            <a:br>
              <a:rPr lang="en-GB" sz="2400" b="0" dirty="0" smtClean="0"/>
            </a:br>
            <a:r>
              <a:rPr lang="en-GB" sz="2400" b="0" dirty="0" smtClean="0"/>
              <a:t>- sheltered from international market pressures </a:t>
            </a:r>
            <a:br>
              <a:rPr lang="en-GB" sz="2400" b="0" dirty="0" smtClean="0"/>
            </a:br>
            <a:r>
              <a:rPr lang="en-GB" sz="2400" b="0" dirty="0" smtClean="0"/>
              <a:t>- relatively closed: state and social partners dominant     </a:t>
            </a:r>
            <a:endParaRPr lang="en-GB" sz="2400" b="0" dirty="0"/>
          </a:p>
          <a:p>
            <a:endParaRPr lang="en-GB" sz="2400" b="0" dirty="0" smtClean="0"/>
          </a:p>
          <a:p>
            <a:r>
              <a:rPr lang="en-GB" sz="2400" b="0" dirty="0" smtClean="0"/>
              <a:t>Increased role external actors: </a:t>
            </a:r>
            <a:br>
              <a:rPr lang="en-GB" sz="2400" b="0" dirty="0" smtClean="0"/>
            </a:br>
            <a:r>
              <a:rPr lang="en-GB" sz="2400" b="0" dirty="0" smtClean="0"/>
              <a:t>- EU </a:t>
            </a:r>
            <a:r>
              <a:rPr lang="en-GB" sz="2400" b="0" dirty="0"/>
              <a:t>reach and interventionism </a:t>
            </a:r>
            <a:r>
              <a:rPr lang="en-GB" sz="2400" b="0" dirty="0" smtClean="0"/>
              <a:t>(EU/ECB/IMF)</a:t>
            </a:r>
            <a:br>
              <a:rPr lang="en-GB" sz="2400" b="0" dirty="0" smtClean="0"/>
            </a:br>
            <a:r>
              <a:rPr lang="en-GB" sz="2400" b="0" dirty="0" smtClean="0"/>
              <a:t>- constrained government </a:t>
            </a:r>
            <a:r>
              <a:rPr lang="en-GB" sz="2400" b="0" dirty="0"/>
              <a:t>responses to the crisis </a:t>
            </a:r>
          </a:p>
          <a:p>
            <a:endParaRPr lang="en-GB" sz="2400" b="0" dirty="0"/>
          </a:p>
          <a:p>
            <a:endParaRPr lang="en-GB" sz="2400" b="0" dirty="0" smtClean="0"/>
          </a:p>
          <a:p>
            <a:endParaRPr lang="en-GB" sz="2400" b="0" dirty="0" smtClean="0"/>
          </a:p>
          <a:p>
            <a:endParaRPr lang="en-GB" sz="2400" b="0" dirty="0"/>
          </a:p>
          <a:p>
            <a:endParaRPr lang="en-GB" sz="2400" b="0" dirty="0" smtClean="0"/>
          </a:p>
          <a:p>
            <a:endParaRPr lang="en-GB" sz="2400" b="0" dirty="0"/>
          </a:p>
          <a:p>
            <a:endParaRPr lang="en-GB" sz="2400" b="0" dirty="0"/>
          </a:p>
        </p:txBody>
      </p:sp>
    </p:spTree>
    <p:extLst>
      <p:ext uri="{BB962C8B-B14F-4D97-AF65-F5344CB8AC3E}">
        <p14:creationId xmlns:p14="http://schemas.microsoft.com/office/powerpoint/2010/main" val="361536453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EU: New economic governance 2010- </a:t>
            </a:r>
            <a:br>
              <a:rPr lang="en-GB" sz="3200" b="1" dirty="0" smtClean="0"/>
            </a:br>
            <a:r>
              <a:rPr lang="en-GB" sz="3200" b="1" dirty="0" smtClean="0"/>
              <a:t>(Bach and Bordogna, 2013,2016) </a:t>
            </a:r>
            <a:br>
              <a:rPr lang="en-GB" sz="3200" b="1" dirty="0" smtClean="0"/>
            </a:br>
            <a:endParaRPr lang="en-GB" sz="3200" b="1" dirty="0"/>
          </a:p>
        </p:txBody>
      </p:sp>
      <p:sp>
        <p:nvSpPr>
          <p:cNvPr id="3" name="Content Placeholder 2"/>
          <p:cNvSpPr>
            <a:spLocks noGrp="1"/>
          </p:cNvSpPr>
          <p:nvPr>
            <p:ph idx="1"/>
          </p:nvPr>
        </p:nvSpPr>
        <p:spPr>
          <a:xfrm>
            <a:off x="527381" y="1196758"/>
            <a:ext cx="11233248" cy="4525963"/>
          </a:xfrm>
        </p:spPr>
        <p:txBody>
          <a:bodyPr/>
          <a:lstStyle/>
          <a:p>
            <a:r>
              <a:rPr lang="en-GB" sz="2400" b="0" u="sng" dirty="0" smtClean="0"/>
              <a:t>Surveillance</a:t>
            </a:r>
            <a:r>
              <a:rPr lang="en-GB" sz="2400" b="0" dirty="0" smtClean="0"/>
              <a:t> of members’ macroeconomic policy: </a:t>
            </a:r>
            <a:br>
              <a:rPr lang="en-GB" sz="2400" b="0" dirty="0" smtClean="0"/>
            </a:br>
            <a:r>
              <a:rPr lang="en-GB" sz="2400" b="0" dirty="0" smtClean="0"/>
              <a:t>- strict controls on public finances and sanctions regime</a:t>
            </a:r>
            <a:br>
              <a:rPr lang="en-GB" sz="2400" b="0" dirty="0" smtClean="0"/>
            </a:br>
            <a:r>
              <a:rPr lang="en-GB" sz="2400" b="0" dirty="0" smtClean="0"/>
              <a:t>- annual semester process/economic indicators    </a:t>
            </a:r>
          </a:p>
          <a:p>
            <a:endParaRPr lang="en-GB" sz="2400" b="0" dirty="0"/>
          </a:p>
          <a:p>
            <a:r>
              <a:rPr lang="en-GB" sz="2400" b="0" dirty="0" smtClean="0"/>
              <a:t>‘Memorandum of understandings’ (ECB, EU, IMF):</a:t>
            </a:r>
            <a:br>
              <a:rPr lang="en-GB" sz="2400" b="0" dirty="0" smtClean="0"/>
            </a:br>
            <a:r>
              <a:rPr lang="en-GB" sz="2400" b="0" dirty="0" smtClean="0"/>
              <a:t>- direct effects on wages, jobs, employment protection </a:t>
            </a:r>
          </a:p>
          <a:p>
            <a:endParaRPr lang="en-GB" sz="2400" b="0" dirty="0"/>
          </a:p>
          <a:p>
            <a:r>
              <a:rPr lang="en-GB" sz="2400" b="0" dirty="0" smtClean="0"/>
              <a:t>Degree of financial vulnerability:  </a:t>
            </a:r>
            <a:endParaRPr lang="en-GB" sz="2000" b="0" dirty="0"/>
          </a:p>
        </p:txBody>
      </p:sp>
      <p:graphicFrame>
        <p:nvGraphicFramePr>
          <p:cNvPr id="4" name="Table 3"/>
          <p:cNvGraphicFramePr>
            <a:graphicFrameLocks noGrp="1"/>
          </p:cNvGraphicFramePr>
          <p:nvPr>
            <p:extLst>
              <p:ext uri="{D42A27DB-BD31-4B8C-83A1-F6EECF244321}">
                <p14:modId xmlns:p14="http://schemas.microsoft.com/office/powerpoint/2010/main" val="1457085521"/>
              </p:ext>
            </p:extLst>
          </p:nvPr>
        </p:nvGraphicFramePr>
        <p:xfrm>
          <a:off x="239350" y="4653146"/>
          <a:ext cx="11952652" cy="2155441"/>
        </p:xfrm>
        <a:graphic>
          <a:graphicData uri="http://schemas.openxmlformats.org/drawingml/2006/table">
            <a:tbl>
              <a:tblPr firstRow="1" firstCol="1" bandRow="1">
                <a:tableStyleId>{5C22544A-7EE6-4342-B048-85BDC9FD1C3A}</a:tableStyleId>
              </a:tblPr>
              <a:tblGrid>
                <a:gridCol w="4747693"/>
                <a:gridCol w="3317204"/>
                <a:gridCol w="3887755"/>
              </a:tblGrid>
              <a:tr h="2155441">
                <a:tc>
                  <a:txBody>
                    <a:bodyPr/>
                    <a:lstStyle/>
                    <a:p>
                      <a:pPr>
                        <a:lnSpc>
                          <a:spcPct val="107000"/>
                        </a:lnSpc>
                        <a:spcAft>
                          <a:spcPts val="0"/>
                        </a:spcAft>
                      </a:pPr>
                      <a:r>
                        <a:rPr lang="en-US" sz="1800" u="sng" dirty="0" smtClean="0">
                          <a:effectLst/>
                        </a:rPr>
                        <a:t>Sum </a:t>
                      </a:r>
                      <a:r>
                        <a:rPr lang="en-US" sz="1800" u="sng" dirty="0">
                          <a:effectLst/>
                        </a:rPr>
                        <a:t>of: </a:t>
                      </a:r>
                      <a:endParaRPr lang="en-GB" sz="1800" dirty="0">
                        <a:effectLst/>
                      </a:endParaRPr>
                    </a:p>
                    <a:p>
                      <a:pPr>
                        <a:spcAft>
                          <a:spcPts val="0"/>
                        </a:spcAft>
                      </a:pPr>
                      <a:r>
                        <a:rPr lang="en-US" sz="1800" dirty="0">
                          <a:effectLst/>
                        </a:rPr>
                        <a:t>GDP growth (GDP at market prices) Change on previous period    </a:t>
                      </a:r>
                      <a:endParaRPr lang="en-GB" sz="1800" dirty="0">
                        <a:effectLst/>
                      </a:endParaRPr>
                    </a:p>
                    <a:p>
                      <a:pPr>
                        <a:spcAft>
                          <a:spcPts val="0"/>
                        </a:spcAft>
                      </a:pPr>
                      <a:r>
                        <a:rPr lang="en-US" sz="1800" dirty="0">
                          <a:effectLst/>
                        </a:rPr>
                        <a:t>-	(1): </a:t>
                      </a:r>
                      <a:r>
                        <a:rPr lang="en-US" sz="1800" dirty="0" smtClean="0">
                          <a:effectLst/>
                        </a:rPr>
                        <a:t>Low </a:t>
                      </a:r>
                      <a:r>
                        <a:rPr lang="en-US" sz="1800" dirty="0">
                          <a:effectLst/>
                        </a:rPr>
                        <a:t>over 2.5%</a:t>
                      </a:r>
                      <a:endParaRPr lang="en-GB" sz="1800" dirty="0">
                        <a:effectLst/>
                      </a:endParaRPr>
                    </a:p>
                    <a:p>
                      <a:pPr>
                        <a:spcAft>
                          <a:spcPts val="0"/>
                        </a:spcAft>
                      </a:pPr>
                      <a:r>
                        <a:rPr lang="en-US" sz="1800" dirty="0">
                          <a:effectLst/>
                        </a:rPr>
                        <a:t>-	(2) Medium: 0.1 – 2.5%</a:t>
                      </a:r>
                      <a:endParaRPr lang="en-GB" sz="1800" dirty="0">
                        <a:effectLst/>
                      </a:endParaRPr>
                    </a:p>
                    <a:p>
                      <a:pPr>
                        <a:spcAft>
                          <a:spcPts val="0"/>
                        </a:spcAft>
                      </a:pPr>
                      <a:r>
                        <a:rPr lang="en-US" sz="1800" dirty="0">
                          <a:effectLst/>
                        </a:rPr>
                        <a:t>-	(3) </a:t>
                      </a:r>
                      <a:r>
                        <a:rPr lang="en-US" sz="1800" dirty="0" smtClean="0">
                          <a:effectLst/>
                        </a:rPr>
                        <a:t>High </a:t>
                      </a:r>
                      <a:r>
                        <a:rPr lang="en-US" sz="1800" dirty="0">
                          <a:effectLst/>
                        </a:rPr>
                        <a:t>( 0 and below)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spcAft>
                          <a:spcPts val="0"/>
                        </a:spcAft>
                      </a:pPr>
                      <a:r>
                        <a:rPr lang="en-US" sz="1800" dirty="0">
                          <a:effectLst/>
                        </a:rPr>
                        <a:t> </a:t>
                      </a:r>
                      <a:endParaRPr lang="en-GB" sz="1800" dirty="0">
                        <a:effectLst/>
                      </a:endParaRPr>
                    </a:p>
                    <a:p>
                      <a:pPr>
                        <a:spcAft>
                          <a:spcPts val="0"/>
                        </a:spcAft>
                      </a:pPr>
                      <a:r>
                        <a:rPr lang="en-US" sz="1800" dirty="0">
                          <a:effectLst/>
                        </a:rPr>
                        <a:t>Public deficit (% GDP)   </a:t>
                      </a:r>
                      <a:endParaRPr lang="en-US" sz="1800" dirty="0" smtClean="0">
                        <a:effectLst/>
                      </a:endParaRPr>
                    </a:p>
                    <a:p>
                      <a:pPr>
                        <a:spcAft>
                          <a:spcPts val="0"/>
                        </a:spcAft>
                      </a:pPr>
                      <a:r>
                        <a:rPr lang="en-US" sz="1800" dirty="0" smtClean="0">
                          <a:effectLst/>
                        </a:rPr>
                        <a:t>                   </a:t>
                      </a:r>
                      <a:endParaRPr lang="en-GB" sz="1800" dirty="0">
                        <a:effectLst/>
                      </a:endParaRPr>
                    </a:p>
                    <a:p>
                      <a:pPr>
                        <a:spcAft>
                          <a:spcPts val="0"/>
                        </a:spcAft>
                      </a:pPr>
                      <a:r>
                        <a:rPr lang="en-US" sz="1800" dirty="0">
                          <a:effectLst/>
                        </a:rPr>
                        <a:t>-	(3) High: above 6%</a:t>
                      </a:r>
                      <a:endParaRPr lang="en-GB" sz="1800" dirty="0">
                        <a:effectLst/>
                      </a:endParaRPr>
                    </a:p>
                    <a:p>
                      <a:pPr>
                        <a:spcAft>
                          <a:spcPts val="0"/>
                        </a:spcAft>
                      </a:pPr>
                      <a:r>
                        <a:rPr lang="en-US" sz="1800" dirty="0">
                          <a:effectLst/>
                        </a:rPr>
                        <a:t>-	(2) Medium: 3 - 6%</a:t>
                      </a:r>
                      <a:endParaRPr lang="en-GB" sz="1800" dirty="0">
                        <a:effectLst/>
                      </a:endParaRPr>
                    </a:p>
                    <a:p>
                      <a:pPr>
                        <a:spcAft>
                          <a:spcPts val="0"/>
                        </a:spcAft>
                      </a:pPr>
                      <a:r>
                        <a:rPr lang="en-US" sz="1800" dirty="0">
                          <a:effectLst/>
                        </a:rPr>
                        <a:t>-	(1) Low: below 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spcAft>
                          <a:spcPts val="0"/>
                        </a:spcAft>
                      </a:pPr>
                      <a:r>
                        <a:rPr lang="en-US" sz="1800" dirty="0">
                          <a:effectLst/>
                        </a:rPr>
                        <a:t> </a:t>
                      </a:r>
                      <a:endParaRPr lang="en-GB" sz="1800" dirty="0">
                        <a:effectLst/>
                      </a:endParaRPr>
                    </a:p>
                    <a:p>
                      <a:pPr>
                        <a:spcAft>
                          <a:spcPts val="0"/>
                        </a:spcAft>
                      </a:pPr>
                      <a:r>
                        <a:rPr lang="en-US" sz="1800" dirty="0">
                          <a:effectLst/>
                        </a:rPr>
                        <a:t>Public debt (% GDP)</a:t>
                      </a:r>
                      <a:endParaRPr lang="en-GB" sz="1800" dirty="0">
                        <a:effectLst/>
                      </a:endParaRPr>
                    </a:p>
                    <a:p>
                      <a:pPr>
                        <a:spcAft>
                          <a:spcPts val="0"/>
                        </a:spcAft>
                      </a:pPr>
                      <a:r>
                        <a:rPr lang="en-US" sz="1800" dirty="0">
                          <a:effectLst/>
                        </a:rPr>
                        <a:t> </a:t>
                      </a:r>
                      <a:endParaRPr lang="en-GB" sz="1800" dirty="0">
                        <a:effectLst/>
                      </a:endParaRPr>
                    </a:p>
                    <a:p>
                      <a:pPr>
                        <a:spcAft>
                          <a:spcPts val="0"/>
                        </a:spcAft>
                      </a:pPr>
                      <a:r>
                        <a:rPr lang="en-US" sz="1800" dirty="0">
                          <a:effectLst/>
                        </a:rPr>
                        <a:t>-	(3) High: over 90%</a:t>
                      </a:r>
                      <a:endParaRPr lang="en-GB" sz="1800" dirty="0">
                        <a:effectLst/>
                      </a:endParaRPr>
                    </a:p>
                    <a:p>
                      <a:pPr>
                        <a:spcAft>
                          <a:spcPts val="0"/>
                        </a:spcAft>
                      </a:pPr>
                      <a:r>
                        <a:rPr lang="en-US" sz="1800" dirty="0">
                          <a:effectLst/>
                        </a:rPr>
                        <a:t>-	(2) Medium: 60 to 90%</a:t>
                      </a:r>
                      <a:endParaRPr lang="en-GB" sz="1800" dirty="0">
                        <a:effectLst/>
                      </a:endParaRPr>
                    </a:p>
                    <a:p>
                      <a:pPr>
                        <a:spcAft>
                          <a:spcPts val="0"/>
                        </a:spcAft>
                      </a:pPr>
                      <a:r>
                        <a:rPr lang="en-US" sz="1800" dirty="0">
                          <a:effectLst/>
                        </a:rPr>
                        <a:t>-	(1) Low: Below 60%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r>
            </a:tbl>
          </a:graphicData>
        </a:graphic>
      </p:graphicFrame>
    </p:spTree>
    <p:extLst>
      <p:ext uri="{BB962C8B-B14F-4D97-AF65-F5344CB8AC3E}">
        <p14:creationId xmlns:p14="http://schemas.microsoft.com/office/powerpoint/2010/main" val="241939749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05232624"/>
              </p:ext>
            </p:extLst>
          </p:nvPr>
        </p:nvGraphicFramePr>
        <p:xfrm>
          <a:off x="143341" y="936772"/>
          <a:ext cx="11905323" cy="5748064"/>
        </p:xfrm>
        <a:graphic>
          <a:graphicData uri="http://schemas.openxmlformats.org/drawingml/2006/table">
            <a:tbl>
              <a:tblPr firstRow="1" firstCol="1" bandRow="1" bandCol="1">
                <a:tableStyleId>{5C22544A-7EE6-4342-B048-85BDC9FD1C3A}</a:tableStyleId>
              </a:tblPr>
              <a:tblGrid>
                <a:gridCol w="1691897"/>
                <a:gridCol w="1522469"/>
                <a:gridCol w="1183612"/>
                <a:gridCol w="1183612"/>
                <a:gridCol w="1015375"/>
                <a:gridCol w="1014184"/>
                <a:gridCol w="1004635"/>
                <a:gridCol w="1096513"/>
                <a:gridCol w="1096513"/>
                <a:gridCol w="1096513"/>
              </a:tblGrid>
              <a:tr h="259717">
                <a:tc>
                  <a:txBody>
                    <a:bodyPr/>
                    <a:lstStyle/>
                    <a:p>
                      <a:pPr algn="l">
                        <a:lnSpc>
                          <a:spcPct val="115000"/>
                        </a:lnSpc>
                        <a:spcAft>
                          <a:spcPts val="800"/>
                        </a:spcAft>
                      </a:pPr>
                      <a:r>
                        <a:rPr lang="en-GB" sz="10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800"/>
                        </a:spcAft>
                      </a:pPr>
                      <a:r>
                        <a:rPr lang="en-US" sz="1600" dirty="0">
                          <a:effectLst/>
                        </a:rPr>
                        <a:t>2007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800"/>
                        </a:spcAft>
                      </a:pPr>
                      <a:r>
                        <a:rPr lang="en-US" sz="1600">
                          <a:effectLst/>
                        </a:rPr>
                        <a:t>2008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800"/>
                        </a:spcAft>
                      </a:pPr>
                      <a:r>
                        <a:rPr lang="en-US" sz="1600">
                          <a:effectLst/>
                        </a:rPr>
                        <a:t>2009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800"/>
                        </a:spcAft>
                      </a:pPr>
                      <a:r>
                        <a:rPr lang="en-US" sz="1600" dirty="0">
                          <a:effectLst/>
                        </a:rPr>
                        <a:t>2010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800"/>
                        </a:spcAft>
                      </a:pPr>
                      <a:r>
                        <a:rPr lang="en-US" sz="1600">
                          <a:effectLst/>
                        </a:rPr>
                        <a:t>2011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800"/>
                        </a:spcAft>
                      </a:pPr>
                      <a:r>
                        <a:rPr lang="en-US" sz="1600">
                          <a:effectLst/>
                        </a:rPr>
                        <a:t>2012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800"/>
                        </a:spcAft>
                      </a:pPr>
                      <a:r>
                        <a:rPr lang="en-US" sz="1600">
                          <a:effectLst/>
                        </a:rPr>
                        <a:t>2013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800"/>
                        </a:spcAft>
                      </a:pPr>
                      <a:r>
                        <a:rPr lang="en-US" sz="1600">
                          <a:effectLst/>
                        </a:rPr>
                        <a:t>2014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800"/>
                        </a:spcAft>
                      </a:pPr>
                      <a:r>
                        <a:rPr lang="en-US" sz="1600" dirty="0" smtClean="0">
                          <a:effectLst/>
                        </a:rPr>
                        <a:t>2015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r>
              <a:tr h="1087609">
                <a:tc>
                  <a:txBody>
                    <a:bodyPr/>
                    <a:lstStyle/>
                    <a:p>
                      <a:pPr algn="l">
                        <a:lnSpc>
                          <a:spcPct val="115000"/>
                        </a:lnSpc>
                        <a:spcAft>
                          <a:spcPts val="1000"/>
                        </a:spcAft>
                      </a:pPr>
                      <a:r>
                        <a:rPr lang="en-GB" sz="1400" dirty="0">
                          <a:effectLst/>
                        </a:rPr>
                        <a:t>HIGH (8/9)</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en-US"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en-US" sz="1600" dirty="0">
                          <a:effectLst/>
                        </a:rPr>
                        <a:t>EL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0"/>
                        </a:spcAft>
                      </a:pPr>
                      <a:r>
                        <a:rPr lang="en-US" sz="1600" b="1" u="sng" dirty="0" smtClean="0">
                          <a:effectLst/>
                        </a:rPr>
                        <a:t>EU27</a:t>
                      </a:r>
                      <a:r>
                        <a:rPr lang="en-US" sz="1600" dirty="0" smtClean="0">
                          <a:effectLst/>
                        </a:rPr>
                        <a:t>;  </a:t>
                      </a:r>
                      <a:r>
                        <a:rPr lang="en-US" sz="1600" dirty="0">
                          <a:effectLst/>
                        </a:rPr>
                        <a:t>EL; IE; FR; IT; PT; </a:t>
                      </a:r>
                      <a:r>
                        <a:rPr lang="en-US" sz="1600" u="sng" dirty="0">
                          <a:solidFill>
                            <a:srgbClr val="FF0000"/>
                          </a:solidFill>
                          <a:effectLst/>
                        </a:rPr>
                        <a:t>UK</a:t>
                      </a:r>
                      <a:endParaRPr lang="en-GB" sz="16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en-US" sz="1600" dirty="0">
                          <a:effectLst/>
                        </a:rPr>
                        <a:t>EL; ES; PT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en-US" sz="1600" dirty="0">
                          <a:effectLst/>
                        </a:rPr>
                        <a:t>EL; ES; PT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0"/>
                        </a:spcAft>
                      </a:pPr>
                      <a:r>
                        <a:rPr lang="en-US" sz="1600">
                          <a:effectLst/>
                        </a:rPr>
                        <a:t>IE; EL; ES; IT; PT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0"/>
                        </a:spcAft>
                      </a:pPr>
                      <a:r>
                        <a:rPr lang="en-US" sz="1600">
                          <a:effectLst/>
                        </a:rPr>
                        <a:t>CY; EL; ES; PT;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0"/>
                        </a:spcAft>
                      </a:pPr>
                      <a:r>
                        <a:rPr lang="en-US" sz="1600">
                          <a:effectLst/>
                        </a:rPr>
                        <a:t>CY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0"/>
                        </a:spcAft>
                      </a:pPr>
                      <a:r>
                        <a:rPr lang="en-US"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r>
              <a:tr h="1087609">
                <a:tc>
                  <a:txBody>
                    <a:bodyPr/>
                    <a:lstStyle/>
                    <a:p>
                      <a:pPr algn="l">
                        <a:lnSpc>
                          <a:spcPct val="115000"/>
                        </a:lnSpc>
                        <a:spcAft>
                          <a:spcPts val="1000"/>
                        </a:spcAft>
                      </a:pPr>
                      <a:r>
                        <a:rPr lang="en-GB" sz="1600" dirty="0">
                          <a:effectLst/>
                        </a:rPr>
                        <a:t>MEDIUM/ HIGH (7)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en-US" sz="1600" dirty="0">
                          <a:effectLst/>
                        </a:rPr>
                        <a:t>EL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en-US" sz="1600" dirty="0">
                          <a:effectLst/>
                        </a:rPr>
                        <a:t>IE; IT; </a:t>
                      </a:r>
                      <a:r>
                        <a:rPr lang="en-US" sz="1600" u="sng" dirty="0">
                          <a:solidFill>
                            <a:srgbClr val="FF0000"/>
                          </a:solidFill>
                          <a:effectLst/>
                        </a:rPr>
                        <a:t>UK</a:t>
                      </a:r>
                      <a:r>
                        <a:rPr lang="en-US"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0"/>
                        </a:spcAft>
                      </a:pPr>
                      <a:r>
                        <a:rPr lang="en-US" sz="1600" dirty="0">
                          <a:effectLst/>
                        </a:rPr>
                        <a:t>DE; ES; HU;   SK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0"/>
                        </a:spcAft>
                      </a:pPr>
                      <a:r>
                        <a:rPr lang="en-US" sz="1600" b="1" u="sng" dirty="0" smtClean="0">
                          <a:effectLst/>
                        </a:rPr>
                        <a:t>EU27</a:t>
                      </a:r>
                      <a:r>
                        <a:rPr lang="en-US" sz="1600" dirty="0" smtClean="0">
                          <a:effectLst/>
                        </a:rPr>
                        <a:t> </a:t>
                      </a:r>
                      <a:r>
                        <a:rPr lang="en-US" sz="1600" dirty="0">
                          <a:effectLst/>
                        </a:rPr>
                        <a:t>FR; IE; IT; </a:t>
                      </a:r>
                      <a:r>
                        <a:rPr lang="en-US" sz="1600" u="sng" dirty="0">
                          <a:solidFill>
                            <a:srgbClr val="FF0000"/>
                          </a:solidFill>
                          <a:effectLst/>
                        </a:rPr>
                        <a:t>UK</a:t>
                      </a:r>
                      <a:endParaRPr lang="en-GB" sz="16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en-US" sz="1600" dirty="0">
                          <a:effectLst/>
                        </a:rPr>
                        <a:t>IE; IT; UK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en-US" sz="1600" b="1" u="sng" dirty="0">
                          <a:effectLst/>
                        </a:rPr>
                        <a:t>EU28</a:t>
                      </a:r>
                      <a:r>
                        <a:rPr lang="en-US" sz="1600" dirty="0">
                          <a:effectLst/>
                        </a:rPr>
                        <a:t>;  CY; NL; </a:t>
                      </a:r>
                      <a:r>
                        <a:rPr lang="en-US" sz="1600" u="sng" dirty="0">
                          <a:solidFill>
                            <a:srgbClr val="FF0000"/>
                          </a:solidFill>
                          <a:effectLst/>
                        </a:rPr>
                        <a:t>UK</a:t>
                      </a:r>
                      <a:endParaRPr lang="en-GB" sz="16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en-US" sz="1600" dirty="0">
                          <a:effectLst/>
                        </a:rPr>
                        <a:t>IE; IT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en-US" sz="1600" dirty="0">
                          <a:effectLst/>
                        </a:rPr>
                        <a:t>IT; PT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en-US" sz="1600" dirty="0">
                          <a:effectLst/>
                        </a:rPr>
                        <a:t>EL; FR; IT; PT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r>
              <a:tr h="1087609">
                <a:tc>
                  <a:txBody>
                    <a:bodyPr/>
                    <a:lstStyle/>
                    <a:p>
                      <a:pPr algn="l">
                        <a:lnSpc>
                          <a:spcPct val="115000"/>
                        </a:lnSpc>
                        <a:spcAft>
                          <a:spcPts val="1000"/>
                        </a:spcAft>
                      </a:pPr>
                      <a:r>
                        <a:rPr lang="en-GB" sz="1600" dirty="0">
                          <a:effectLst/>
                        </a:rPr>
                        <a:t>MEDIUM (6)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en-US" sz="1600">
                          <a:effectLst/>
                        </a:rPr>
                        <a:t>IT; HU; PT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en-US" sz="1600" dirty="0">
                          <a:effectLst/>
                        </a:rPr>
                        <a:t> FR; HU;  PT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en-US" sz="1600" dirty="0">
                          <a:effectLst/>
                        </a:rPr>
                        <a:t>CY; CZ; NL;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en-US" sz="1600" dirty="0">
                          <a:effectLst/>
                        </a:rPr>
                        <a:t>HU</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0"/>
                        </a:spcAft>
                      </a:pPr>
                      <a:r>
                        <a:rPr lang="it-IT" sz="1600" b="1" u="sng" dirty="0">
                          <a:effectLst/>
                        </a:rPr>
                        <a:t>EU28; </a:t>
                      </a:r>
                      <a:r>
                        <a:rPr lang="it-IT" sz="1600" dirty="0">
                          <a:effectLst/>
                        </a:rPr>
                        <a:t>CY; HU; NL;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en-US" sz="1600" dirty="0">
                          <a:effectLst/>
                        </a:rPr>
                        <a:t>CZ; DK; HU;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en-US" sz="1600" b="1" u="sng" dirty="0">
                          <a:effectLst/>
                        </a:rPr>
                        <a:t>EU28; </a:t>
                      </a:r>
                      <a:r>
                        <a:rPr lang="en-US" sz="1600" dirty="0">
                          <a:effectLst/>
                        </a:rPr>
                        <a:t>FR; NL; </a:t>
                      </a:r>
                      <a:r>
                        <a:rPr lang="en-US" sz="1600" u="sng" dirty="0">
                          <a:solidFill>
                            <a:srgbClr val="FF0000"/>
                          </a:solidFill>
                          <a:effectLst/>
                        </a:rPr>
                        <a:t>UK</a:t>
                      </a:r>
                      <a:endParaRPr lang="en-GB" sz="16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en-US" sz="1600" dirty="0">
                          <a:effectLst/>
                        </a:rPr>
                        <a:t>IE; EL; ES; FR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en-US" sz="1600" dirty="0">
                          <a:effectLst/>
                        </a:rPr>
                        <a:t>CY; ES; </a:t>
                      </a:r>
                      <a:r>
                        <a:rPr lang="en-US" sz="1600" u="sng" dirty="0">
                          <a:solidFill>
                            <a:srgbClr val="FF0000"/>
                          </a:solidFill>
                          <a:effectLst/>
                        </a:rPr>
                        <a:t>UK</a:t>
                      </a:r>
                      <a:endParaRPr lang="en-GB" sz="16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r>
              <a:tr h="811644">
                <a:tc>
                  <a:txBody>
                    <a:bodyPr/>
                    <a:lstStyle/>
                    <a:p>
                      <a:pPr algn="l">
                        <a:lnSpc>
                          <a:spcPct val="115000"/>
                        </a:lnSpc>
                        <a:spcAft>
                          <a:spcPts val="1000"/>
                        </a:spcAft>
                      </a:pPr>
                      <a:r>
                        <a:rPr lang="en-GB" sz="1600">
                          <a:effectLst/>
                        </a:rPr>
                        <a:t>MEDIUM/ LOW (5)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en-US" sz="1600" dirty="0">
                          <a:effectLst/>
                        </a:rPr>
                        <a:t>FR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0"/>
                        </a:spcAft>
                      </a:pPr>
                      <a:r>
                        <a:rPr lang="it-IT" sz="1600" b="1" u="sng" dirty="0" smtClean="0">
                          <a:effectLst/>
                        </a:rPr>
                        <a:t>EU27 </a:t>
                      </a:r>
                      <a:r>
                        <a:rPr lang="it-IT" sz="1600" dirty="0">
                          <a:effectLst/>
                        </a:rPr>
                        <a:t>DK; DE; ES; SE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it-IT" sz="1600" dirty="0">
                          <a:effectLst/>
                        </a:rPr>
                        <a:t>DK; SE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en-US" sz="1600" dirty="0">
                          <a:effectLst/>
                        </a:rPr>
                        <a:t>CY; CZ; DE; NL;  SK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en-US" sz="1600" dirty="0">
                          <a:effectLst/>
                        </a:rPr>
                        <a:t>FR;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it-IT" sz="1600" dirty="0">
                          <a:effectLst/>
                        </a:rPr>
                        <a:t>DE; FR; SE; SK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en-US" sz="1600" dirty="0">
                          <a:effectLst/>
                        </a:rPr>
                        <a:t>CZ; DK; DE; HU</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en-US" sz="1600" b="1" u="sng" dirty="0">
                          <a:effectLst/>
                        </a:rPr>
                        <a:t>EU28;  </a:t>
                      </a:r>
                      <a:r>
                        <a:rPr lang="en-US" sz="1600" dirty="0">
                          <a:effectLst/>
                        </a:rPr>
                        <a:t>DE; NL;  </a:t>
                      </a:r>
                      <a:r>
                        <a:rPr lang="en-US" sz="1600" u="sng" dirty="0">
                          <a:solidFill>
                            <a:srgbClr val="FF0000"/>
                          </a:solidFill>
                          <a:effectLst/>
                        </a:rPr>
                        <a:t>UK</a:t>
                      </a:r>
                      <a:endParaRPr lang="en-GB" sz="16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0"/>
                        </a:spcAft>
                      </a:pPr>
                      <a:r>
                        <a:rPr lang="en-US" sz="1600" b="1" u="sng" dirty="0">
                          <a:effectLst/>
                        </a:rPr>
                        <a:t>EU28; </a:t>
                      </a:r>
                      <a:r>
                        <a:rPr lang="en-US" sz="1600" dirty="0">
                          <a:effectLst/>
                        </a:rPr>
                        <a:t> DE;  IE;  NL;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r>
              <a:tr h="1363573">
                <a:tc>
                  <a:txBody>
                    <a:bodyPr/>
                    <a:lstStyle/>
                    <a:p>
                      <a:pPr algn="l">
                        <a:lnSpc>
                          <a:spcPct val="115000"/>
                        </a:lnSpc>
                        <a:spcAft>
                          <a:spcPts val="1000"/>
                        </a:spcAft>
                      </a:pPr>
                      <a:r>
                        <a:rPr lang="en-GB" sz="1600" dirty="0">
                          <a:effectLst/>
                        </a:rPr>
                        <a:t>LOW (3/4)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0"/>
                        </a:spcAft>
                      </a:pPr>
                      <a:r>
                        <a:rPr lang="it-IT" sz="1600" b="1" u="sng" dirty="0" smtClean="0">
                          <a:effectLst/>
                        </a:rPr>
                        <a:t>EU27</a:t>
                      </a:r>
                      <a:r>
                        <a:rPr lang="it-IT" sz="1600" dirty="0" smtClean="0">
                          <a:effectLst/>
                        </a:rPr>
                        <a:t> </a:t>
                      </a:r>
                      <a:r>
                        <a:rPr lang="it-IT" sz="1600" dirty="0">
                          <a:effectLst/>
                        </a:rPr>
                        <a:t>CY; CZ; DK; DE; ES; IE; NL; SE; SK; </a:t>
                      </a:r>
                      <a:r>
                        <a:rPr lang="it-IT" sz="1600" u="sng" dirty="0">
                          <a:ln>
                            <a:solidFill>
                              <a:srgbClr val="FF0000"/>
                            </a:solidFill>
                          </a:ln>
                          <a:effectLst/>
                        </a:rPr>
                        <a:t>UK</a:t>
                      </a:r>
                      <a:endParaRPr lang="en-GB" sz="1600" u="sng" dirty="0">
                        <a:ln>
                          <a:solidFill>
                            <a:srgbClr val="FF0000"/>
                          </a:solidFill>
                        </a:ln>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it-IT" sz="1600">
                          <a:effectLst/>
                        </a:rPr>
                        <a:t>CY; CZ; NL; SK</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it-IT"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it-IT" sz="1600" dirty="0">
                          <a:effectLst/>
                        </a:rPr>
                        <a:t>DK; SE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it-IT" sz="1600">
                          <a:effectLst/>
                        </a:rPr>
                        <a:t>CZ; DK; DE; SE; SK</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it-IT"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en-US" sz="1600">
                          <a:effectLst/>
                        </a:rPr>
                        <a:t>SE; SK</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en-US" sz="1600" dirty="0">
                          <a:effectLst/>
                        </a:rPr>
                        <a:t>CZ; DK;  HU; LT;   SE; SK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15000"/>
                        </a:lnSpc>
                        <a:spcAft>
                          <a:spcPts val="1000"/>
                        </a:spcAft>
                      </a:pPr>
                      <a:r>
                        <a:rPr lang="en-US" sz="1600" dirty="0">
                          <a:effectLst/>
                        </a:rPr>
                        <a:t>CZ; DK;  HU; SE; SK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r>
            </a:tbl>
          </a:graphicData>
        </a:graphic>
      </p:graphicFrame>
      <p:sp>
        <p:nvSpPr>
          <p:cNvPr id="6" name="Title 5"/>
          <p:cNvSpPr>
            <a:spLocks noGrp="1"/>
          </p:cNvSpPr>
          <p:nvPr>
            <p:ph type="title"/>
          </p:nvPr>
        </p:nvSpPr>
        <p:spPr>
          <a:xfrm>
            <a:off x="143339" y="-171400"/>
            <a:ext cx="11905324" cy="1143000"/>
          </a:xfrm>
        </p:spPr>
        <p:txBody>
          <a:bodyPr/>
          <a:lstStyle/>
          <a:p>
            <a:r>
              <a:rPr lang="en-GB" sz="3200" dirty="0" smtClean="0"/>
              <a:t/>
            </a:r>
            <a:br>
              <a:rPr lang="en-GB" sz="3200" dirty="0" smtClean="0"/>
            </a:br>
            <a:r>
              <a:rPr lang="en-GB" sz="3200" dirty="0" smtClean="0"/>
              <a:t>Degree of Financial Vulnerability </a:t>
            </a:r>
            <a:r>
              <a:rPr lang="en-GB" sz="2400" dirty="0" smtClean="0"/>
              <a:t>(= GDP growth + public deficit + public debt) (Bach and </a:t>
            </a:r>
            <a:r>
              <a:rPr lang="en-GB" sz="2400" dirty="0" err="1" smtClean="0"/>
              <a:t>Bordogna</a:t>
            </a:r>
            <a:r>
              <a:rPr lang="en-GB" sz="2400" dirty="0" smtClean="0"/>
              <a:t> 2016)</a:t>
            </a:r>
            <a:br>
              <a:rPr lang="en-GB" sz="2400" dirty="0" smtClean="0"/>
            </a:br>
            <a:endParaRPr lang="en-GB" sz="2400" dirty="0"/>
          </a:p>
        </p:txBody>
      </p:sp>
    </p:spTree>
    <p:extLst>
      <p:ext uri="{BB962C8B-B14F-4D97-AF65-F5344CB8AC3E}">
        <p14:creationId xmlns:p14="http://schemas.microsoft.com/office/powerpoint/2010/main" val="164684861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EU Change in Employment levels 2007-14 </a:t>
            </a:r>
            <a:br>
              <a:rPr lang="en-GB" sz="2800" b="1" dirty="0" smtClean="0"/>
            </a:br>
            <a:r>
              <a:rPr lang="en-GB" sz="2800" b="1" dirty="0" smtClean="0"/>
              <a:t>Public Administration v Economy </a:t>
            </a:r>
            <a:endParaRPr lang="en-GB" sz="2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52719894"/>
              </p:ext>
            </p:extLst>
          </p:nvPr>
        </p:nvGraphicFramePr>
        <p:xfrm>
          <a:off x="1007441" y="2248634"/>
          <a:ext cx="9486771" cy="4060686"/>
        </p:xfrm>
        <a:graphic>
          <a:graphicData uri="http://schemas.openxmlformats.org/drawingml/2006/table">
            <a:tbl>
              <a:tblPr firstRow="1" firstCol="1" bandRow="1">
                <a:tableStyleId>{5C22544A-7EE6-4342-B048-85BDC9FD1C3A}</a:tableStyleId>
              </a:tblPr>
              <a:tblGrid>
                <a:gridCol w="3162257"/>
                <a:gridCol w="3162257"/>
                <a:gridCol w="3162257"/>
              </a:tblGrid>
              <a:tr h="716591">
                <a:tc>
                  <a:txBody>
                    <a:bodyPr/>
                    <a:lstStyle/>
                    <a:p>
                      <a:pPr>
                        <a:lnSpc>
                          <a:spcPct val="107000"/>
                        </a:lnSpc>
                        <a:spcAft>
                          <a:spcPts val="0"/>
                        </a:spcAft>
                      </a:pPr>
                      <a:r>
                        <a:rPr lang="en-US" sz="16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2205" marR="62205" marT="0" marB="0"/>
                </a:tc>
                <a:tc gridSpan="2">
                  <a:txBody>
                    <a:bodyPr/>
                    <a:lstStyle/>
                    <a:p>
                      <a:pPr>
                        <a:lnSpc>
                          <a:spcPct val="107000"/>
                        </a:lnSpc>
                        <a:spcAft>
                          <a:spcPts val="0"/>
                        </a:spcAft>
                      </a:pPr>
                      <a:r>
                        <a:rPr lang="en-US" sz="1600" dirty="0">
                          <a:effectLst/>
                        </a:rPr>
                        <a:t>   PUBLIC ADMIN., DEFENCE, SOCIAL SECURITY</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2205" marR="62205" marT="0" marB="0"/>
                </a:tc>
                <a:tc hMerge="1">
                  <a:txBody>
                    <a:bodyPr/>
                    <a:lstStyle/>
                    <a:p>
                      <a:endParaRPr lang="en-GB"/>
                    </a:p>
                  </a:txBody>
                  <a:tcPr/>
                </a:tc>
              </a:tr>
              <a:tr h="477728">
                <a:tc>
                  <a:txBody>
                    <a:bodyPr/>
                    <a:lstStyle/>
                    <a:p>
                      <a:pPr>
                        <a:lnSpc>
                          <a:spcPct val="107000"/>
                        </a:lnSpc>
                        <a:spcAft>
                          <a:spcPts val="0"/>
                        </a:spcAft>
                      </a:pPr>
                      <a:r>
                        <a:rPr lang="en-US" sz="16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2205" marR="62205" marT="0" marB="0"/>
                </a:tc>
                <a:tc>
                  <a:txBody>
                    <a:bodyPr/>
                    <a:lstStyle/>
                    <a:p>
                      <a:pPr algn="ctr">
                        <a:lnSpc>
                          <a:spcPct val="107000"/>
                        </a:lnSpc>
                        <a:spcAft>
                          <a:spcPts val="0"/>
                        </a:spcAft>
                      </a:pPr>
                      <a:r>
                        <a:rPr lang="en-US" sz="1600" dirty="0">
                          <a:effectLst/>
                        </a:rPr>
                        <a:t>         Increase</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2205" marR="62205" marT="0" marB="0"/>
                </a:tc>
                <a:tc>
                  <a:txBody>
                    <a:bodyPr/>
                    <a:lstStyle/>
                    <a:p>
                      <a:pPr algn="ctr">
                        <a:lnSpc>
                          <a:spcPct val="107000"/>
                        </a:lnSpc>
                        <a:spcAft>
                          <a:spcPts val="0"/>
                        </a:spcAft>
                      </a:pPr>
                      <a:r>
                        <a:rPr lang="en-US" sz="1600">
                          <a:effectLst/>
                        </a:rPr>
                        <a:t>   Decrease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62205" marR="62205" marT="0" marB="0"/>
                </a:tc>
              </a:tr>
              <a:tr h="1672047">
                <a:tc>
                  <a:txBody>
                    <a:bodyPr/>
                    <a:lstStyle/>
                    <a:p>
                      <a:pPr>
                        <a:lnSpc>
                          <a:spcPct val="107000"/>
                        </a:lnSpc>
                        <a:spcAft>
                          <a:spcPts val="0"/>
                        </a:spcAft>
                      </a:pPr>
                      <a:r>
                        <a:rPr lang="en-US" sz="1600" dirty="0">
                          <a:effectLst/>
                        </a:rPr>
                        <a:t>          </a:t>
                      </a:r>
                      <a:endParaRPr lang="en-GB" sz="1600" dirty="0">
                        <a:effectLst/>
                      </a:endParaRPr>
                    </a:p>
                    <a:p>
                      <a:pPr>
                        <a:lnSpc>
                          <a:spcPct val="107000"/>
                        </a:lnSpc>
                        <a:spcAft>
                          <a:spcPts val="0"/>
                        </a:spcAft>
                      </a:pPr>
                      <a:r>
                        <a:rPr lang="en-US" sz="1600" dirty="0">
                          <a:effectLst/>
                        </a:rPr>
                        <a:t>                        Increase</a:t>
                      </a:r>
                      <a:endParaRPr lang="en-GB" sz="1600" dirty="0">
                        <a:effectLst/>
                      </a:endParaRPr>
                    </a:p>
                    <a:p>
                      <a:pPr>
                        <a:lnSpc>
                          <a:spcPct val="107000"/>
                        </a:lnSpc>
                        <a:spcAft>
                          <a:spcPts val="0"/>
                        </a:spcAft>
                      </a:pPr>
                      <a:r>
                        <a:rPr lang="en-US" sz="1600" dirty="0">
                          <a:effectLst/>
                        </a:rPr>
                        <a:t> </a:t>
                      </a:r>
                      <a:endParaRPr lang="en-GB" sz="1600" dirty="0">
                        <a:effectLst/>
                      </a:endParaRPr>
                    </a:p>
                    <a:p>
                      <a:pPr>
                        <a:lnSpc>
                          <a:spcPct val="107000"/>
                        </a:lnSpc>
                        <a:spcAft>
                          <a:spcPts val="0"/>
                        </a:spcAft>
                      </a:pPr>
                      <a:r>
                        <a:rPr lang="en-US" sz="1600" dirty="0">
                          <a:effectLst/>
                        </a:rPr>
                        <a:t> </a:t>
                      </a:r>
                      <a:endParaRPr lang="en-GB" sz="1600" dirty="0">
                        <a:effectLst/>
                      </a:endParaRPr>
                    </a:p>
                    <a:p>
                      <a:pPr>
                        <a:lnSpc>
                          <a:spcPct val="107000"/>
                        </a:lnSpc>
                        <a:spcAft>
                          <a:spcPts val="0"/>
                        </a:spcAft>
                      </a:pPr>
                      <a:r>
                        <a:rPr lang="en-US" sz="1600" dirty="0">
                          <a:effectLst/>
                        </a:rPr>
                        <a:t>ALL ACTIVITIES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5" marR="62205" marT="0" marB="0"/>
                </a:tc>
                <a:tc>
                  <a:txBody>
                    <a:bodyPr/>
                    <a:lstStyle/>
                    <a:p>
                      <a:pPr>
                        <a:lnSpc>
                          <a:spcPct val="107000"/>
                        </a:lnSpc>
                        <a:spcAft>
                          <a:spcPts val="0"/>
                        </a:spcAft>
                      </a:pPr>
                      <a:r>
                        <a:rPr lang="en-US" sz="1800" dirty="0">
                          <a:effectLst/>
                        </a:rPr>
                        <a:t> </a:t>
                      </a:r>
                      <a:endParaRPr lang="en-GB" sz="1800" dirty="0">
                        <a:effectLst/>
                      </a:endParaRPr>
                    </a:p>
                    <a:p>
                      <a:pPr>
                        <a:lnSpc>
                          <a:spcPct val="107000"/>
                        </a:lnSpc>
                        <a:spcAft>
                          <a:spcPts val="0"/>
                        </a:spcAft>
                      </a:pPr>
                      <a:r>
                        <a:rPr lang="en-US" sz="1800" dirty="0">
                          <a:effectLst/>
                        </a:rPr>
                        <a:t>LU, HU, MT, AT, PL, SK, SE, NO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205" marR="62205" marT="0" marB="0"/>
                </a:tc>
                <a:tc>
                  <a:txBody>
                    <a:bodyPr/>
                    <a:lstStyle/>
                    <a:p>
                      <a:pPr>
                        <a:lnSpc>
                          <a:spcPct val="107000"/>
                        </a:lnSpc>
                        <a:spcAft>
                          <a:spcPts val="0"/>
                        </a:spcAft>
                      </a:pPr>
                      <a:r>
                        <a:rPr lang="en-US" sz="1800" dirty="0">
                          <a:effectLst/>
                        </a:rPr>
                        <a:t> </a:t>
                      </a:r>
                      <a:endParaRPr lang="en-GB" sz="1800" dirty="0">
                        <a:effectLst/>
                      </a:endParaRPr>
                    </a:p>
                    <a:p>
                      <a:pPr>
                        <a:lnSpc>
                          <a:spcPct val="107000"/>
                        </a:lnSpc>
                        <a:spcAft>
                          <a:spcPts val="0"/>
                        </a:spcAft>
                      </a:pPr>
                      <a:r>
                        <a:rPr lang="en-US" sz="1800" dirty="0">
                          <a:effectLst/>
                        </a:rPr>
                        <a:t>BE, CZ, DE, FR, </a:t>
                      </a:r>
                      <a:r>
                        <a:rPr lang="en-US" sz="1800" u="sng" dirty="0">
                          <a:solidFill>
                            <a:srgbClr val="FF0000"/>
                          </a:solidFill>
                          <a:effectLst/>
                        </a:rPr>
                        <a:t>UK</a:t>
                      </a:r>
                      <a:endParaRPr lang="en-GB"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5" marR="62205" marT="0" marB="0"/>
                </a:tc>
              </a:tr>
              <a:tr h="1194320">
                <a:tc>
                  <a:txBody>
                    <a:bodyPr/>
                    <a:lstStyle/>
                    <a:p>
                      <a:pPr>
                        <a:lnSpc>
                          <a:spcPct val="107000"/>
                        </a:lnSpc>
                        <a:spcAft>
                          <a:spcPts val="0"/>
                        </a:spcAft>
                      </a:pPr>
                      <a:r>
                        <a:rPr lang="en-US" sz="1600" dirty="0">
                          <a:effectLst/>
                        </a:rPr>
                        <a:t> </a:t>
                      </a:r>
                      <a:endParaRPr lang="en-GB" sz="1600" dirty="0">
                        <a:effectLst/>
                      </a:endParaRPr>
                    </a:p>
                    <a:p>
                      <a:pPr>
                        <a:lnSpc>
                          <a:spcPct val="107000"/>
                        </a:lnSpc>
                        <a:spcAft>
                          <a:spcPts val="0"/>
                        </a:spcAft>
                      </a:pPr>
                      <a:r>
                        <a:rPr lang="en-US" sz="1600" dirty="0">
                          <a:effectLst/>
                        </a:rPr>
                        <a:t>                        Decrease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5" marR="62205" marT="0" marB="0"/>
                </a:tc>
                <a:tc>
                  <a:txBody>
                    <a:bodyPr/>
                    <a:lstStyle/>
                    <a:p>
                      <a:pPr>
                        <a:lnSpc>
                          <a:spcPct val="107000"/>
                        </a:lnSpc>
                        <a:spcAft>
                          <a:spcPts val="0"/>
                        </a:spcAft>
                      </a:pPr>
                      <a:r>
                        <a:rPr lang="en-US" sz="1800">
                          <a:effectLst/>
                        </a:rPr>
                        <a:t>     	 	</a:t>
                      </a:r>
                      <a:endParaRPr lang="en-GB" sz="1800">
                        <a:effectLst/>
                      </a:endParaRPr>
                    </a:p>
                    <a:p>
                      <a:pPr>
                        <a:lnSpc>
                          <a:spcPct val="107000"/>
                        </a:lnSpc>
                        <a:spcAft>
                          <a:spcPts val="0"/>
                        </a:spcAft>
                      </a:pPr>
                      <a:r>
                        <a:rPr lang="en-US" sz="1800">
                          <a:effectLst/>
                        </a:rPr>
                        <a:t>ES, EE, LT, SI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205" marR="62205" marT="0" marB="0"/>
                </a:tc>
                <a:tc>
                  <a:txBody>
                    <a:bodyPr/>
                    <a:lstStyle/>
                    <a:p>
                      <a:pPr>
                        <a:lnSpc>
                          <a:spcPct val="107000"/>
                        </a:lnSpc>
                        <a:spcAft>
                          <a:spcPts val="0"/>
                        </a:spcAft>
                      </a:pPr>
                      <a:r>
                        <a:rPr lang="en-US" sz="1800" dirty="0">
                          <a:effectLst/>
                        </a:rPr>
                        <a:t> </a:t>
                      </a:r>
                      <a:endParaRPr lang="en-GB" sz="1800" dirty="0">
                        <a:effectLst/>
                      </a:endParaRPr>
                    </a:p>
                    <a:p>
                      <a:pPr>
                        <a:lnSpc>
                          <a:spcPct val="107000"/>
                        </a:lnSpc>
                        <a:spcAft>
                          <a:spcPts val="0"/>
                        </a:spcAft>
                      </a:pPr>
                      <a:r>
                        <a:rPr lang="en-US" sz="1800" dirty="0">
                          <a:effectLst/>
                        </a:rPr>
                        <a:t>DK, EL, IT, NL, B, IR, CY, LV, PT, RO, FI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205" marR="62205" marT="0" marB="0"/>
                </a:tc>
              </a:tr>
            </a:tbl>
          </a:graphicData>
        </a:graphic>
      </p:graphicFrame>
      <p:sp>
        <p:nvSpPr>
          <p:cNvPr id="6" name="Rectangle 1"/>
          <p:cNvSpPr>
            <a:spLocks noChangeArrowheads="1"/>
          </p:cNvSpPr>
          <p:nvPr/>
        </p:nvSpPr>
        <p:spPr bwMode="auto">
          <a:xfrm>
            <a:off x="-2065807" y="43934"/>
            <a:ext cx="151978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solidFill>
                <a:prstClr val="black"/>
              </a:solidFill>
            </a:endParaRPr>
          </a:p>
        </p:txBody>
      </p:sp>
      <p:sp>
        <p:nvSpPr>
          <p:cNvPr id="7" name="TextBox 6"/>
          <p:cNvSpPr txBox="1"/>
          <p:nvPr/>
        </p:nvSpPr>
        <p:spPr>
          <a:xfrm>
            <a:off x="1277185" y="6309320"/>
            <a:ext cx="7219083" cy="369332"/>
          </a:xfrm>
          <a:prstGeom prst="rect">
            <a:avLst/>
          </a:prstGeom>
          <a:noFill/>
        </p:spPr>
        <p:txBody>
          <a:bodyPr wrap="square" rtlCol="0">
            <a:spAutoFit/>
          </a:bodyPr>
          <a:lstStyle/>
          <a:p>
            <a:r>
              <a:rPr lang="en-GB" dirty="0" smtClean="0">
                <a:solidFill>
                  <a:prstClr val="black"/>
                </a:solidFill>
              </a:rPr>
              <a:t>Source: Eurostat (NACE data) </a:t>
            </a:r>
            <a:endParaRPr lang="en-GB" dirty="0">
              <a:solidFill>
                <a:prstClr val="black"/>
              </a:solidFill>
            </a:endParaRPr>
          </a:p>
        </p:txBody>
      </p:sp>
      <p:sp>
        <p:nvSpPr>
          <p:cNvPr id="8" name="TextBox 7"/>
          <p:cNvSpPr txBox="1"/>
          <p:nvPr/>
        </p:nvSpPr>
        <p:spPr>
          <a:xfrm>
            <a:off x="1277184" y="1417642"/>
            <a:ext cx="9793088" cy="830997"/>
          </a:xfrm>
          <a:prstGeom prst="rect">
            <a:avLst/>
          </a:prstGeom>
          <a:noFill/>
        </p:spPr>
        <p:txBody>
          <a:bodyPr wrap="square" rtlCol="0">
            <a:spAutoFit/>
          </a:bodyPr>
          <a:lstStyle/>
          <a:p>
            <a:r>
              <a:rPr lang="en-GB" sz="2400" dirty="0" smtClean="0">
                <a:solidFill>
                  <a:prstClr val="black"/>
                </a:solidFill>
              </a:rPr>
              <a:t>Public Administration: Decrease in 16/27 EU countries </a:t>
            </a:r>
          </a:p>
          <a:p>
            <a:r>
              <a:rPr lang="en-GB" sz="2400" dirty="0" smtClean="0">
                <a:solidFill>
                  <a:prstClr val="black"/>
                </a:solidFill>
              </a:rPr>
              <a:t>Growth in other sub-sectors: Education, Health </a:t>
            </a:r>
            <a:endParaRPr lang="en-GB" sz="2400" dirty="0">
              <a:solidFill>
                <a:prstClr val="black"/>
              </a:solidFill>
            </a:endParaRPr>
          </a:p>
        </p:txBody>
      </p:sp>
    </p:spTree>
    <p:extLst>
      <p:ext uri="{BB962C8B-B14F-4D97-AF65-F5344CB8AC3E}">
        <p14:creationId xmlns:p14="http://schemas.microsoft.com/office/powerpoint/2010/main" val="184418136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EU Experience </a:t>
            </a:r>
            <a:br>
              <a:rPr lang="en-GB" sz="3200" b="1" dirty="0" smtClean="0"/>
            </a:br>
            <a:r>
              <a:rPr lang="en-GB" sz="3200" b="1" dirty="0" smtClean="0"/>
              <a:t>Implications for the UK </a:t>
            </a:r>
            <a:endParaRPr lang="en-GB" sz="3200" b="1" dirty="0"/>
          </a:p>
        </p:txBody>
      </p:sp>
      <p:sp>
        <p:nvSpPr>
          <p:cNvPr id="3" name="Content Placeholder 2"/>
          <p:cNvSpPr>
            <a:spLocks noGrp="1"/>
          </p:cNvSpPr>
          <p:nvPr>
            <p:ph idx="1"/>
          </p:nvPr>
        </p:nvSpPr>
        <p:spPr/>
        <p:txBody>
          <a:bodyPr/>
          <a:lstStyle/>
          <a:p>
            <a:r>
              <a:rPr lang="en-GB" sz="2400" b="0" dirty="0"/>
              <a:t>Variable </a:t>
            </a:r>
            <a:r>
              <a:rPr lang="en-GB" sz="2400" b="0" dirty="0" smtClean="0"/>
              <a:t>outcomes:</a:t>
            </a:r>
            <a:r>
              <a:rPr lang="en-GB" sz="2400" b="0" dirty="0"/>
              <a:t/>
            </a:r>
            <a:br>
              <a:rPr lang="en-GB" sz="2400" b="0" dirty="0"/>
            </a:br>
            <a:r>
              <a:rPr lang="en-GB" sz="2400" b="0" dirty="0"/>
              <a:t>- legacy previous </a:t>
            </a:r>
            <a:r>
              <a:rPr lang="en-GB" sz="2400" b="0" dirty="0" smtClean="0"/>
              <a:t>reforms (e.g. Sweden)</a:t>
            </a:r>
            <a:br>
              <a:rPr lang="en-GB" sz="2400" b="0" dirty="0" smtClean="0"/>
            </a:br>
            <a:r>
              <a:rPr lang="en-GB" sz="2400" b="0" dirty="0" smtClean="0"/>
              <a:t>- no relationship size public sector and cuts  </a:t>
            </a:r>
            <a:r>
              <a:rPr lang="en-GB" sz="2400" b="0" dirty="0"/>
              <a:t/>
            </a:r>
            <a:br>
              <a:rPr lang="en-GB" sz="2400" b="0" dirty="0"/>
            </a:br>
            <a:r>
              <a:rPr lang="en-GB" sz="2400" b="0" dirty="0" smtClean="0"/>
              <a:t>- role of financial </a:t>
            </a:r>
            <a:r>
              <a:rPr lang="en-GB" sz="2400" b="0" dirty="0"/>
              <a:t>vulnerability </a:t>
            </a:r>
            <a:r>
              <a:rPr lang="en-GB" sz="2400" b="0" u="sng" dirty="0" smtClean="0"/>
              <a:t>but  </a:t>
            </a:r>
            <a:r>
              <a:rPr lang="en-GB" sz="2400" b="0" dirty="0" smtClean="0"/>
              <a:t>   </a:t>
            </a:r>
            <a:br>
              <a:rPr lang="en-GB" sz="2400" b="0" dirty="0" smtClean="0"/>
            </a:br>
            <a:r>
              <a:rPr lang="en-GB" sz="2400" b="0" dirty="0" smtClean="0"/>
              <a:t>- UK role of </a:t>
            </a:r>
            <a:r>
              <a:rPr lang="en-GB" sz="2400" b="0" i="1" dirty="0" smtClean="0"/>
              <a:t>internal </a:t>
            </a:r>
            <a:r>
              <a:rPr lang="en-GB" sz="2400" b="0" dirty="0" smtClean="0"/>
              <a:t>factors  </a:t>
            </a:r>
          </a:p>
          <a:p>
            <a:endParaRPr lang="en-GB" sz="2400" b="0" dirty="0" smtClean="0"/>
          </a:p>
          <a:p>
            <a:r>
              <a:rPr lang="en-GB" sz="2400" b="0" dirty="0" smtClean="0"/>
              <a:t>Implications: </a:t>
            </a:r>
            <a:r>
              <a:rPr lang="en-GB" sz="2400" b="0" dirty="0"/>
              <a:t/>
            </a:r>
            <a:br>
              <a:rPr lang="en-GB" sz="2400" b="0" dirty="0"/>
            </a:br>
            <a:r>
              <a:rPr lang="en-GB" sz="2400" b="0" dirty="0" smtClean="0"/>
              <a:t>- </a:t>
            </a:r>
            <a:r>
              <a:rPr lang="en-GB" sz="2400" b="0" dirty="0"/>
              <a:t>tendency towards recentralisation </a:t>
            </a:r>
            <a:r>
              <a:rPr lang="en-GB" sz="2400" b="0" dirty="0" smtClean="0"/>
              <a:t/>
            </a:r>
            <a:br>
              <a:rPr lang="en-GB" sz="2400" b="0" dirty="0" smtClean="0"/>
            </a:br>
            <a:r>
              <a:rPr lang="en-GB" sz="2400" b="0" dirty="0" smtClean="0"/>
              <a:t>- austerity strengthens </a:t>
            </a:r>
            <a:r>
              <a:rPr lang="en-GB" sz="2400" b="0" dirty="0"/>
              <a:t>position of </a:t>
            </a:r>
            <a:r>
              <a:rPr lang="en-GB" sz="2400" b="0" dirty="0" smtClean="0"/>
              <a:t>government in relation </a:t>
            </a:r>
            <a:br>
              <a:rPr lang="en-GB" sz="2400" b="0" dirty="0" smtClean="0"/>
            </a:br>
            <a:r>
              <a:rPr lang="en-GB" sz="2400" b="0" dirty="0" smtClean="0"/>
              <a:t>  to trade unions</a:t>
            </a:r>
            <a:r>
              <a:rPr lang="en-GB" sz="2400" b="0" dirty="0"/>
              <a:t/>
            </a:r>
            <a:br>
              <a:rPr lang="en-GB" sz="2400" b="0" dirty="0"/>
            </a:br>
            <a:r>
              <a:rPr lang="en-GB" sz="2400" b="0" dirty="0"/>
              <a:t>- unilateral imposition of change </a:t>
            </a:r>
            <a:r>
              <a:rPr lang="en-GB" sz="2400" b="0" dirty="0" smtClean="0"/>
              <a:t>– limited dialogue… </a:t>
            </a:r>
            <a:br>
              <a:rPr lang="en-GB" sz="2400" b="0" dirty="0" smtClean="0"/>
            </a:br>
            <a:endParaRPr lang="en-GB" dirty="0"/>
          </a:p>
        </p:txBody>
      </p:sp>
    </p:spTree>
    <p:extLst>
      <p:ext uri="{BB962C8B-B14F-4D97-AF65-F5344CB8AC3E}">
        <p14:creationId xmlns:p14="http://schemas.microsoft.com/office/powerpoint/2010/main" val="128186784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349" y="274638"/>
            <a:ext cx="11952651" cy="706090"/>
          </a:xfrm>
        </p:spPr>
        <p:txBody>
          <a:bodyPr/>
          <a:lstStyle/>
          <a:p>
            <a:r>
              <a:rPr lang="en-GB" sz="3200" b="1" dirty="0"/>
              <a:t>Consequences: </a:t>
            </a:r>
            <a:r>
              <a:rPr lang="en-GB" sz="3200" b="1" dirty="0" smtClean="0"/>
              <a:t>UK Strikes </a:t>
            </a:r>
            <a:r>
              <a:rPr lang="en-GB" sz="3200" b="1" dirty="0"/>
              <a:t>(2000-15)</a:t>
            </a:r>
          </a:p>
        </p:txBody>
      </p:sp>
      <p:graphicFrame>
        <p:nvGraphicFramePr>
          <p:cNvPr id="4" name="Content Placeholder 3"/>
          <p:cNvGraphicFramePr>
            <a:graphicFrameLocks noGrp="1"/>
          </p:cNvGraphicFramePr>
          <p:nvPr>
            <p:ph idx="1"/>
            <p:extLst/>
          </p:nvPr>
        </p:nvGraphicFramePr>
        <p:xfrm>
          <a:off x="143339" y="980728"/>
          <a:ext cx="12048661" cy="56886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2663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2">
                    <a:lumMod val="25000"/>
                  </a:schemeClr>
                </a:solidFill>
              </a:rPr>
              <a:t>New pay deals</a:t>
            </a:r>
            <a:endParaRPr lang="en-GB" dirty="0">
              <a:solidFill>
                <a:schemeClr val="bg2">
                  <a:lumMod val="25000"/>
                </a:schemeClr>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572376" y="323323"/>
            <a:ext cx="1781424" cy="1419423"/>
          </a:xfrm>
        </p:spPr>
      </p:pic>
      <p:graphicFrame>
        <p:nvGraphicFramePr>
          <p:cNvPr id="7" name="Content Placeholder 6"/>
          <p:cNvGraphicFramePr>
            <a:graphicFrameLocks noGrp="1"/>
          </p:cNvGraphicFramePr>
          <p:nvPr>
            <p:ph sz="half" idx="2"/>
            <p:extLst/>
          </p:nvPr>
        </p:nvGraphicFramePr>
        <p:xfrm>
          <a:off x="838201" y="1690692"/>
          <a:ext cx="10515602" cy="4384169"/>
        </p:xfrm>
        <a:graphic>
          <a:graphicData uri="http://schemas.openxmlformats.org/drawingml/2006/table">
            <a:tbl>
              <a:tblPr firstRow="1" bandRow="1">
                <a:tableStyleId>{93296810-A885-4BE3-A3E7-6D5BEEA58F35}</a:tableStyleId>
              </a:tblPr>
              <a:tblGrid>
                <a:gridCol w="2021379">
                  <a:extLst>
                    <a:ext uri="{9D8B030D-6E8A-4147-A177-3AD203B41FA5}">
                      <a16:colId xmlns="" xmlns:a16="http://schemas.microsoft.com/office/drawing/2014/main" val="3918146322"/>
                    </a:ext>
                  </a:extLst>
                </a:gridCol>
                <a:gridCol w="615143">
                  <a:extLst>
                    <a:ext uri="{9D8B030D-6E8A-4147-A177-3AD203B41FA5}">
                      <a16:colId xmlns="" xmlns:a16="http://schemas.microsoft.com/office/drawing/2014/main" val="3385999616"/>
                    </a:ext>
                  </a:extLst>
                </a:gridCol>
                <a:gridCol w="3674225">
                  <a:extLst>
                    <a:ext uri="{9D8B030D-6E8A-4147-A177-3AD203B41FA5}">
                      <a16:colId xmlns="" xmlns:a16="http://schemas.microsoft.com/office/drawing/2014/main" val="1202159278"/>
                    </a:ext>
                  </a:extLst>
                </a:gridCol>
                <a:gridCol w="1280160">
                  <a:extLst>
                    <a:ext uri="{9D8B030D-6E8A-4147-A177-3AD203B41FA5}">
                      <a16:colId xmlns="" xmlns:a16="http://schemas.microsoft.com/office/drawing/2014/main" val="2799051737"/>
                    </a:ext>
                  </a:extLst>
                </a:gridCol>
                <a:gridCol w="2924695">
                  <a:extLst>
                    <a:ext uri="{9D8B030D-6E8A-4147-A177-3AD203B41FA5}">
                      <a16:colId xmlns="" xmlns:a16="http://schemas.microsoft.com/office/drawing/2014/main" val="3844796695"/>
                    </a:ext>
                  </a:extLst>
                </a:gridCol>
              </a:tblGrid>
              <a:tr h="370840">
                <a:tc>
                  <a:txBody>
                    <a:bodyPr/>
                    <a:lstStyle/>
                    <a:p>
                      <a:r>
                        <a:rPr lang="en-GB" sz="2000" b="1" dirty="0" smtClean="0"/>
                        <a:t>Organisation</a:t>
                      </a:r>
                      <a:endParaRPr lang="en-GB" sz="2000" b="1" dirty="0"/>
                    </a:p>
                  </a:txBody>
                  <a:tcPr/>
                </a:tc>
                <a:tc>
                  <a:txBody>
                    <a:bodyPr/>
                    <a:lstStyle/>
                    <a:p>
                      <a:r>
                        <a:rPr lang="en-GB" sz="2000" b="1" dirty="0" smtClean="0"/>
                        <a:t>%</a:t>
                      </a:r>
                      <a:endParaRPr lang="en-GB" sz="2000" b="1" dirty="0"/>
                    </a:p>
                  </a:txBody>
                  <a:tcPr/>
                </a:tc>
                <a:tc>
                  <a:txBody>
                    <a:bodyPr/>
                    <a:lstStyle/>
                    <a:p>
                      <a:r>
                        <a:rPr lang="en-GB" sz="2000" b="1" dirty="0" smtClean="0"/>
                        <a:t>Details</a:t>
                      </a:r>
                      <a:endParaRPr lang="en-GB" sz="2000" b="1" dirty="0"/>
                    </a:p>
                  </a:txBody>
                  <a:tcPr/>
                </a:tc>
                <a:tc>
                  <a:txBody>
                    <a:bodyPr/>
                    <a:lstStyle/>
                    <a:p>
                      <a:r>
                        <a:rPr lang="en-GB" sz="2000" b="1" dirty="0" smtClean="0"/>
                        <a:t>Date</a:t>
                      </a:r>
                      <a:endParaRPr lang="en-GB" sz="2000" b="1" dirty="0"/>
                    </a:p>
                  </a:txBody>
                  <a:tcPr/>
                </a:tc>
                <a:tc>
                  <a:txBody>
                    <a:bodyPr/>
                    <a:lstStyle/>
                    <a:p>
                      <a:r>
                        <a:rPr lang="en-GB" sz="2000" b="1" dirty="0" smtClean="0"/>
                        <a:t>Employees</a:t>
                      </a:r>
                      <a:endParaRPr lang="en-GB" sz="2000" b="1" dirty="0"/>
                    </a:p>
                  </a:txBody>
                  <a:tcPr/>
                </a:tc>
                <a:extLst>
                  <a:ext uri="{0D108BD9-81ED-4DB2-BD59-A6C34878D82A}">
                    <a16:rowId xmlns="" xmlns:a16="http://schemas.microsoft.com/office/drawing/2014/main" val="4285814662"/>
                  </a:ext>
                </a:extLst>
              </a:tr>
              <a:tr h="370840">
                <a:tc>
                  <a:txBody>
                    <a:bodyPr/>
                    <a:lstStyle/>
                    <a:p>
                      <a:pPr>
                        <a:spcAft>
                          <a:spcPts val="0"/>
                        </a:spcAft>
                      </a:pPr>
                      <a:r>
                        <a:rPr lang="en-GB" sz="2000" b="0" kern="1200" dirty="0" smtClean="0">
                          <a:solidFill>
                            <a:schemeClr val="bg2">
                              <a:lumMod val="25000"/>
                            </a:schemeClr>
                          </a:solidFill>
                          <a:latin typeface="+mn-lt"/>
                          <a:ea typeface="+mj-ea"/>
                          <a:cs typeface="+mj-cs"/>
                        </a:rPr>
                        <a:t>Tesco</a:t>
                      </a:r>
                      <a:endParaRPr lang="en-GB" sz="2000" b="0" kern="1200" dirty="0">
                        <a:solidFill>
                          <a:schemeClr val="bg2">
                            <a:lumMod val="25000"/>
                          </a:schemeClr>
                        </a:solidFill>
                        <a:latin typeface="+mn-lt"/>
                        <a:ea typeface="+mj-ea"/>
                        <a:cs typeface="+mj-cs"/>
                      </a:endParaRPr>
                    </a:p>
                  </a:txBody>
                  <a:tcPr marL="68580" marR="68580" marT="0" marB="0" anchor="ctr"/>
                </a:tc>
                <a:tc>
                  <a:txBody>
                    <a:bodyPr/>
                    <a:lstStyle/>
                    <a:p>
                      <a:pPr>
                        <a:spcAft>
                          <a:spcPts val="0"/>
                        </a:spcAft>
                      </a:pPr>
                      <a:r>
                        <a:rPr lang="en-GB" sz="2000" b="0" kern="1200" dirty="0" smtClean="0">
                          <a:solidFill>
                            <a:schemeClr val="bg2">
                              <a:lumMod val="25000"/>
                            </a:schemeClr>
                          </a:solidFill>
                          <a:latin typeface="+mn-lt"/>
                          <a:ea typeface="+mj-ea"/>
                          <a:cs typeface="+mj-cs"/>
                        </a:rPr>
                        <a:t>0.0</a:t>
                      </a:r>
                      <a:endParaRPr lang="en-GB" sz="2000" b="0" kern="1200" dirty="0">
                        <a:solidFill>
                          <a:schemeClr val="bg2">
                            <a:lumMod val="25000"/>
                          </a:schemeClr>
                        </a:solidFill>
                        <a:latin typeface="+mn-lt"/>
                        <a:ea typeface="+mj-ea"/>
                        <a:cs typeface="+mj-cs"/>
                      </a:endParaRPr>
                    </a:p>
                  </a:txBody>
                  <a:tcPr marL="68580" marR="68580" marT="0" marB="0" anchor="ctr"/>
                </a:tc>
                <a:tc>
                  <a:txBody>
                    <a:bodyPr/>
                    <a:lstStyle/>
                    <a:p>
                      <a:pPr>
                        <a:spcAft>
                          <a:spcPts val="0"/>
                        </a:spcAft>
                      </a:pPr>
                      <a:r>
                        <a:rPr lang="en-GB" sz="2000" b="0" kern="1200" dirty="0" smtClean="0">
                          <a:solidFill>
                            <a:schemeClr val="bg2">
                              <a:lumMod val="25000"/>
                            </a:schemeClr>
                          </a:solidFill>
                          <a:latin typeface="+mn-lt"/>
                          <a:ea typeface="+mj-ea"/>
                          <a:cs typeface="+mj-cs"/>
                        </a:rPr>
                        <a:t>pay freeze</a:t>
                      </a:r>
                      <a:endParaRPr lang="en-GB" sz="2000" b="0" kern="1200" dirty="0">
                        <a:solidFill>
                          <a:schemeClr val="bg2">
                            <a:lumMod val="25000"/>
                          </a:schemeClr>
                        </a:solidFill>
                        <a:latin typeface="+mn-lt"/>
                        <a:ea typeface="+mj-ea"/>
                        <a:cs typeface="+mj-cs"/>
                      </a:endParaRPr>
                    </a:p>
                  </a:txBody>
                  <a:tcPr marL="68580" marR="68580" marT="0" marB="0" anchor="ctr"/>
                </a:tc>
                <a:tc>
                  <a:txBody>
                    <a:bodyPr/>
                    <a:lstStyle/>
                    <a:p>
                      <a:pPr>
                        <a:spcAft>
                          <a:spcPts val="0"/>
                        </a:spcAft>
                      </a:pPr>
                      <a:r>
                        <a:rPr lang="en-GB" sz="2000" b="0" kern="1200" dirty="0" smtClean="0">
                          <a:solidFill>
                            <a:schemeClr val="bg2">
                              <a:lumMod val="25000"/>
                            </a:schemeClr>
                          </a:solidFill>
                          <a:latin typeface="+mn-lt"/>
                          <a:ea typeface="+mj-ea"/>
                          <a:cs typeface="+mj-cs"/>
                        </a:rPr>
                        <a:t>1 Jul 15</a:t>
                      </a:r>
                      <a:endParaRPr lang="en-GB" sz="2000" b="0" kern="1200" dirty="0">
                        <a:solidFill>
                          <a:schemeClr val="bg2">
                            <a:lumMod val="25000"/>
                          </a:schemeClr>
                        </a:solidFill>
                        <a:latin typeface="+mn-lt"/>
                        <a:ea typeface="+mj-ea"/>
                        <a:cs typeface="+mj-cs"/>
                      </a:endParaRPr>
                    </a:p>
                  </a:txBody>
                  <a:tcPr marL="68580" marR="68580" marT="0" marB="0" anchor="ctr"/>
                </a:tc>
                <a:tc>
                  <a:txBody>
                    <a:bodyPr/>
                    <a:lstStyle/>
                    <a:p>
                      <a:pPr>
                        <a:spcAft>
                          <a:spcPts val="0"/>
                        </a:spcAft>
                      </a:pPr>
                      <a:r>
                        <a:rPr lang="en-GB" sz="2000" b="0" kern="1200" dirty="0" smtClean="0">
                          <a:solidFill>
                            <a:schemeClr val="bg2">
                              <a:lumMod val="25000"/>
                            </a:schemeClr>
                          </a:solidFill>
                          <a:latin typeface="+mn-lt"/>
                          <a:ea typeface="+mj-ea"/>
                          <a:cs typeface="+mj-cs"/>
                        </a:rPr>
                        <a:t>310,000</a:t>
                      </a:r>
                      <a:r>
                        <a:rPr lang="en-GB" sz="2000" b="0" kern="1200" baseline="0" dirty="0" smtClean="0">
                          <a:solidFill>
                            <a:schemeClr val="bg2">
                              <a:lumMod val="25000"/>
                            </a:schemeClr>
                          </a:solidFill>
                          <a:latin typeface="+mn-lt"/>
                          <a:ea typeface="+mj-ea"/>
                          <a:cs typeface="+mj-cs"/>
                        </a:rPr>
                        <a:t> employees</a:t>
                      </a:r>
                      <a:endParaRPr lang="en-GB" sz="2000" b="0" kern="1200" dirty="0">
                        <a:solidFill>
                          <a:schemeClr val="bg2">
                            <a:lumMod val="25000"/>
                          </a:schemeClr>
                        </a:solidFill>
                        <a:latin typeface="+mn-lt"/>
                        <a:ea typeface="+mj-ea"/>
                        <a:cs typeface="+mj-cs"/>
                      </a:endParaRPr>
                    </a:p>
                  </a:txBody>
                  <a:tcPr marL="68580" marR="68580" marT="0" marB="0" anchor="ctr"/>
                </a:tc>
                <a:extLst>
                  <a:ext uri="{0D108BD9-81ED-4DB2-BD59-A6C34878D82A}">
                    <a16:rowId xmlns="" xmlns:a16="http://schemas.microsoft.com/office/drawing/2014/main" val="1640517702"/>
                  </a:ext>
                </a:extLst>
              </a:tr>
              <a:tr h="370840">
                <a:tc>
                  <a:txBody>
                    <a:bodyPr/>
                    <a:lstStyle/>
                    <a:p>
                      <a:pPr>
                        <a:spcAft>
                          <a:spcPts val="0"/>
                        </a:spcAft>
                      </a:pPr>
                      <a:r>
                        <a:rPr lang="en-GB" sz="2000" b="0" kern="1200" dirty="0" smtClean="0">
                          <a:solidFill>
                            <a:schemeClr val="bg2">
                              <a:lumMod val="25000"/>
                            </a:schemeClr>
                          </a:solidFill>
                          <a:latin typeface="+mn-lt"/>
                          <a:ea typeface="+mj-ea"/>
                          <a:cs typeface="+mj-cs"/>
                        </a:rPr>
                        <a:t>Nissan (NMUK)</a:t>
                      </a:r>
                      <a:endParaRPr lang="en-GB" sz="2000" b="0" kern="1200" dirty="0">
                        <a:solidFill>
                          <a:schemeClr val="bg2">
                            <a:lumMod val="25000"/>
                          </a:schemeClr>
                        </a:solidFill>
                        <a:latin typeface="+mn-lt"/>
                        <a:ea typeface="+mj-ea"/>
                        <a:cs typeface="+mj-cs"/>
                      </a:endParaRPr>
                    </a:p>
                  </a:txBody>
                  <a:tcPr marL="68580" marR="68580" marT="0" marB="0" anchor="ctr"/>
                </a:tc>
                <a:tc>
                  <a:txBody>
                    <a:bodyPr/>
                    <a:lstStyle/>
                    <a:p>
                      <a:pPr>
                        <a:spcAft>
                          <a:spcPts val="0"/>
                        </a:spcAft>
                      </a:pPr>
                      <a:r>
                        <a:rPr lang="en-GB" sz="2000" b="0" kern="1200" dirty="0">
                          <a:solidFill>
                            <a:schemeClr val="bg2">
                              <a:lumMod val="25000"/>
                            </a:schemeClr>
                          </a:solidFill>
                          <a:latin typeface="+mn-lt"/>
                          <a:ea typeface="+mj-ea"/>
                          <a:cs typeface="+mj-cs"/>
                        </a:rPr>
                        <a:t>3.0</a:t>
                      </a:r>
                    </a:p>
                  </a:txBody>
                  <a:tcPr marL="68580" marR="68580" marT="0" marB="0" anchor="ctr"/>
                </a:tc>
                <a:tc>
                  <a:txBody>
                    <a:bodyPr/>
                    <a:lstStyle/>
                    <a:p>
                      <a:pPr>
                        <a:spcAft>
                          <a:spcPts val="0"/>
                        </a:spcAft>
                      </a:pPr>
                      <a:r>
                        <a:rPr lang="en-GB" sz="2000" b="0" kern="1200" dirty="0">
                          <a:solidFill>
                            <a:schemeClr val="bg2">
                              <a:lumMod val="25000"/>
                            </a:schemeClr>
                          </a:solidFill>
                          <a:latin typeface="+mn-lt"/>
                          <a:ea typeface="+mj-ea"/>
                          <a:cs typeface="+mj-cs"/>
                        </a:rPr>
                        <a:t>plus 1% merit budget for staff 'in band'. 2nd year of 2-year deal</a:t>
                      </a:r>
                    </a:p>
                  </a:txBody>
                  <a:tcPr marL="68580" marR="68580" marT="0" marB="0" anchor="ctr"/>
                </a:tc>
                <a:tc>
                  <a:txBody>
                    <a:bodyPr/>
                    <a:lstStyle/>
                    <a:p>
                      <a:pPr>
                        <a:spcAft>
                          <a:spcPts val="0"/>
                        </a:spcAft>
                      </a:pPr>
                      <a:r>
                        <a:rPr lang="en-GB" sz="2000" b="0" kern="1200" dirty="0">
                          <a:solidFill>
                            <a:schemeClr val="bg2">
                              <a:lumMod val="25000"/>
                            </a:schemeClr>
                          </a:solidFill>
                          <a:latin typeface="+mn-lt"/>
                          <a:ea typeface="+mj-ea"/>
                          <a:cs typeface="+mj-cs"/>
                        </a:rPr>
                        <a:t>1 Jan 16</a:t>
                      </a:r>
                    </a:p>
                  </a:txBody>
                  <a:tcPr marL="68580" marR="68580" marT="0" marB="0" anchor="ctr"/>
                </a:tc>
                <a:tc>
                  <a:txBody>
                    <a:bodyPr/>
                    <a:lstStyle/>
                    <a:p>
                      <a:pPr>
                        <a:spcAft>
                          <a:spcPts val="0"/>
                        </a:spcAft>
                      </a:pPr>
                      <a:r>
                        <a:rPr lang="en-GB" sz="2000" b="0" kern="1200" dirty="0">
                          <a:solidFill>
                            <a:schemeClr val="bg2">
                              <a:lumMod val="25000"/>
                            </a:schemeClr>
                          </a:solidFill>
                          <a:latin typeface="+mn-lt"/>
                          <a:ea typeface="+mj-ea"/>
                          <a:cs typeface="+mj-cs"/>
                        </a:rPr>
                        <a:t>6,700 employees</a:t>
                      </a:r>
                    </a:p>
                  </a:txBody>
                  <a:tcPr marL="68580" marR="68580" marT="0" marB="0" anchor="ctr"/>
                </a:tc>
                <a:extLst>
                  <a:ext uri="{0D108BD9-81ED-4DB2-BD59-A6C34878D82A}">
                    <a16:rowId xmlns="" xmlns:a16="http://schemas.microsoft.com/office/drawing/2014/main" val="2443680448"/>
                  </a:ext>
                </a:extLst>
              </a:tr>
              <a:tr h="370840">
                <a:tc>
                  <a:txBody>
                    <a:bodyPr/>
                    <a:lstStyle/>
                    <a:p>
                      <a:pPr>
                        <a:spcAft>
                          <a:spcPts val="0"/>
                        </a:spcAft>
                      </a:pPr>
                      <a:r>
                        <a:rPr lang="en-GB" sz="2000" b="0" kern="1200" dirty="0">
                          <a:solidFill>
                            <a:schemeClr val="bg2">
                              <a:lumMod val="25000"/>
                            </a:schemeClr>
                          </a:solidFill>
                          <a:latin typeface="+mn-lt"/>
                          <a:ea typeface="+mj-ea"/>
                          <a:cs typeface="+mj-cs"/>
                        </a:rPr>
                        <a:t>Jaguar Land Rover</a:t>
                      </a:r>
                    </a:p>
                  </a:txBody>
                  <a:tcPr marL="68580" marR="68580" marT="0" marB="0" anchor="ctr"/>
                </a:tc>
                <a:tc>
                  <a:txBody>
                    <a:bodyPr/>
                    <a:lstStyle/>
                    <a:p>
                      <a:pPr>
                        <a:spcAft>
                          <a:spcPts val="0"/>
                        </a:spcAft>
                      </a:pPr>
                      <a:r>
                        <a:rPr lang="en-GB" sz="2000" b="0" kern="1200" dirty="0">
                          <a:solidFill>
                            <a:schemeClr val="bg2">
                              <a:lumMod val="25000"/>
                            </a:schemeClr>
                          </a:solidFill>
                          <a:latin typeface="+mn-lt"/>
                          <a:ea typeface="+mj-ea"/>
                          <a:cs typeface="+mj-cs"/>
                        </a:rPr>
                        <a:t>3.0</a:t>
                      </a:r>
                    </a:p>
                  </a:txBody>
                  <a:tcPr marL="68580" marR="68580" marT="0" marB="0" anchor="ctr"/>
                </a:tc>
                <a:tc>
                  <a:txBody>
                    <a:bodyPr/>
                    <a:lstStyle/>
                    <a:p>
                      <a:pPr>
                        <a:spcAft>
                          <a:spcPts val="0"/>
                        </a:spcAft>
                      </a:pPr>
                      <a:r>
                        <a:rPr lang="en-GB" sz="2000" b="0" kern="1200" dirty="0">
                          <a:solidFill>
                            <a:schemeClr val="bg2">
                              <a:lumMod val="25000"/>
                            </a:schemeClr>
                          </a:solidFill>
                          <a:latin typeface="+mn-lt"/>
                          <a:ea typeface="+mj-ea"/>
                          <a:cs typeface="+mj-cs"/>
                        </a:rPr>
                        <a:t>2nd year of 2-year deal</a:t>
                      </a:r>
                    </a:p>
                  </a:txBody>
                  <a:tcPr marL="68580" marR="68580" marT="0" marB="0" anchor="ctr"/>
                </a:tc>
                <a:tc>
                  <a:txBody>
                    <a:bodyPr/>
                    <a:lstStyle/>
                    <a:p>
                      <a:pPr>
                        <a:spcAft>
                          <a:spcPts val="0"/>
                        </a:spcAft>
                      </a:pPr>
                      <a:r>
                        <a:rPr lang="en-GB" sz="2000" b="0" kern="1200" dirty="0">
                          <a:solidFill>
                            <a:schemeClr val="bg2">
                              <a:lumMod val="25000"/>
                            </a:schemeClr>
                          </a:solidFill>
                          <a:latin typeface="+mn-lt"/>
                          <a:ea typeface="+mj-ea"/>
                          <a:cs typeface="+mj-cs"/>
                        </a:rPr>
                        <a:t>1 Nov 15</a:t>
                      </a:r>
                    </a:p>
                  </a:txBody>
                  <a:tcPr marL="68580" marR="68580" marT="0" marB="0" anchor="ctr"/>
                </a:tc>
                <a:tc>
                  <a:txBody>
                    <a:bodyPr/>
                    <a:lstStyle/>
                    <a:p>
                      <a:pPr>
                        <a:spcAft>
                          <a:spcPts val="0"/>
                        </a:spcAft>
                      </a:pPr>
                      <a:r>
                        <a:rPr lang="en-GB" sz="2000" b="0" kern="1200" dirty="0">
                          <a:solidFill>
                            <a:schemeClr val="bg2">
                              <a:lumMod val="25000"/>
                            </a:schemeClr>
                          </a:solidFill>
                          <a:latin typeface="+mn-lt"/>
                          <a:ea typeface="+mj-ea"/>
                          <a:cs typeface="+mj-cs"/>
                        </a:rPr>
                        <a:t>16,900 </a:t>
                      </a:r>
                      <a:r>
                        <a:rPr lang="en-GB" sz="2000" b="0" kern="1200" dirty="0" smtClean="0">
                          <a:solidFill>
                            <a:schemeClr val="bg2">
                              <a:lumMod val="25000"/>
                            </a:schemeClr>
                          </a:solidFill>
                          <a:latin typeface="+mn-lt"/>
                          <a:ea typeface="+mj-ea"/>
                          <a:cs typeface="+mj-cs"/>
                        </a:rPr>
                        <a:t>employees</a:t>
                      </a:r>
                      <a:endParaRPr lang="en-GB" sz="2000" b="0" kern="1200" dirty="0">
                        <a:solidFill>
                          <a:schemeClr val="bg2">
                            <a:lumMod val="25000"/>
                          </a:schemeClr>
                        </a:solidFill>
                        <a:latin typeface="+mn-lt"/>
                        <a:ea typeface="+mj-ea"/>
                        <a:cs typeface="+mj-cs"/>
                      </a:endParaRPr>
                    </a:p>
                  </a:txBody>
                  <a:tcPr marL="68580" marR="68580" marT="0" marB="0" anchor="ctr"/>
                </a:tc>
                <a:extLst>
                  <a:ext uri="{0D108BD9-81ED-4DB2-BD59-A6C34878D82A}">
                    <a16:rowId xmlns="" xmlns:a16="http://schemas.microsoft.com/office/drawing/2014/main" val="2569458883"/>
                  </a:ext>
                </a:extLst>
              </a:tr>
              <a:tr h="427484">
                <a:tc>
                  <a:txBody>
                    <a:bodyPr/>
                    <a:lstStyle/>
                    <a:p>
                      <a:pPr>
                        <a:spcAft>
                          <a:spcPts val="0"/>
                        </a:spcAft>
                      </a:pPr>
                      <a:r>
                        <a:rPr lang="en-GB" sz="2000" b="0" kern="1200" dirty="0" smtClean="0">
                          <a:solidFill>
                            <a:schemeClr val="bg2">
                              <a:lumMod val="25000"/>
                            </a:schemeClr>
                          </a:solidFill>
                          <a:latin typeface="+mn-lt"/>
                          <a:ea typeface="+mj-ea"/>
                          <a:cs typeface="+mj-cs"/>
                        </a:rPr>
                        <a:t>Sainsbury’s</a:t>
                      </a:r>
                      <a:endParaRPr lang="en-GB" sz="2000" b="0" kern="1200" dirty="0">
                        <a:solidFill>
                          <a:schemeClr val="bg2">
                            <a:lumMod val="25000"/>
                          </a:schemeClr>
                        </a:solidFill>
                        <a:latin typeface="+mn-lt"/>
                        <a:ea typeface="+mj-ea"/>
                        <a:cs typeface="+mj-cs"/>
                      </a:endParaRPr>
                    </a:p>
                  </a:txBody>
                  <a:tcPr marL="68580" marR="68580" marT="0" marB="0" anchor="ctr"/>
                </a:tc>
                <a:tc>
                  <a:txBody>
                    <a:bodyPr/>
                    <a:lstStyle/>
                    <a:p>
                      <a:pPr>
                        <a:spcAft>
                          <a:spcPts val="0"/>
                        </a:spcAft>
                      </a:pPr>
                      <a:r>
                        <a:rPr lang="en-GB" sz="2000" b="0" kern="1200" dirty="0" smtClean="0">
                          <a:solidFill>
                            <a:schemeClr val="bg2">
                              <a:lumMod val="25000"/>
                            </a:schemeClr>
                          </a:solidFill>
                          <a:latin typeface="+mn-lt"/>
                          <a:ea typeface="+mj-ea"/>
                          <a:cs typeface="+mj-cs"/>
                        </a:rPr>
                        <a:t>4.0</a:t>
                      </a:r>
                      <a:endParaRPr lang="en-GB" sz="2000" b="0" kern="1200" dirty="0">
                        <a:solidFill>
                          <a:schemeClr val="bg2">
                            <a:lumMod val="25000"/>
                          </a:schemeClr>
                        </a:solidFill>
                        <a:latin typeface="+mn-lt"/>
                        <a:ea typeface="+mj-ea"/>
                        <a:cs typeface="+mj-cs"/>
                      </a:endParaRPr>
                    </a:p>
                  </a:txBody>
                  <a:tcPr marL="68580" marR="68580" marT="0" marB="0" anchor="ctr"/>
                </a:tc>
                <a:tc>
                  <a:txBody>
                    <a:bodyPr/>
                    <a:lstStyle/>
                    <a:p>
                      <a:pPr>
                        <a:spcAft>
                          <a:spcPts val="0"/>
                        </a:spcAft>
                      </a:pPr>
                      <a:r>
                        <a:rPr lang="en-GB" sz="2000" b="0" kern="1200" dirty="0" smtClean="0">
                          <a:solidFill>
                            <a:schemeClr val="bg2">
                              <a:lumMod val="25000"/>
                            </a:schemeClr>
                          </a:solidFill>
                          <a:latin typeface="+mn-lt"/>
                          <a:ea typeface="+mj-ea"/>
                          <a:cs typeface="+mj-cs"/>
                        </a:rPr>
                        <a:t>minimum</a:t>
                      </a:r>
                      <a:r>
                        <a:rPr lang="en-GB" sz="2000" b="0" kern="1200" baseline="0" dirty="0" smtClean="0">
                          <a:solidFill>
                            <a:schemeClr val="bg2">
                              <a:lumMod val="25000"/>
                            </a:schemeClr>
                          </a:solidFill>
                          <a:latin typeface="+mn-lt"/>
                          <a:ea typeface="+mj-ea"/>
                          <a:cs typeface="+mj-cs"/>
                        </a:rPr>
                        <a:t> rate now £7.36</a:t>
                      </a:r>
                      <a:endParaRPr lang="en-GB" sz="2000" b="0" kern="1200" dirty="0">
                        <a:solidFill>
                          <a:schemeClr val="bg2">
                            <a:lumMod val="25000"/>
                          </a:schemeClr>
                        </a:solidFill>
                        <a:latin typeface="+mn-lt"/>
                        <a:ea typeface="+mj-ea"/>
                        <a:cs typeface="+mj-cs"/>
                      </a:endParaRPr>
                    </a:p>
                  </a:txBody>
                  <a:tcPr marL="68580" marR="68580" marT="0" marB="0" anchor="ctr"/>
                </a:tc>
                <a:tc>
                  <a:txBody>
                    <a:bodyPr/>
                    <a:lstStyle/>
                    <a:p>
                      <a:pPr>
                        <a:spcAft>
                          <a:spcPts val="0"/>
                        </a:spcAft>
                      </a:pPr>
                      <a:r>
                        <a:rPr lang="en-GB" sz="2000" b="0" kern="1200" dirty="0" smtClean="0">
                          <a:solidFill>
                            <a:schemeClr val="bg2">
                              <a:lumMod val="25000"/>
                            </a:schemeClr>
                          </a:solidFill>
                          <a:latin typeface="+mn-lt"/>
                          <a:ea typeface="+mj-ea"/>
                          <a:cs typeface="+mj-cs"/>
                        </a:rPr>
                        <a:t>30 Aug</a:t>
                      </a:r>
                      <a:r>
                        <a:rPr lang="en-GB" sz="2000" b="0" kern="1200" baseline="0" dirty="0" smtClean="0">
                          <a:solidFill>
                            <a:schemeClr val="bg2">
                              <a:lumMod val="25000"/>
                            </a:schemeClr>
                          </a:solidFill>
                          <a:latin typeface="+mn-lt"/>
                          <a:ea typeface="+mj-ea"/>
                          <a:cs typeface="+mj-cs"/>
                        </a:rPr>
                        <a:t> 15</a:t>
                      </a:r>
                      <a:endParaRPr lang="en-GB" sz="2000" b="0" kern="1200" dirty="0">
                        <a:solidFill>
                          <a:schemeClr val="bg2">
                            <a:lumMod val="25000"/>
                          </a:schemeClr>
                        </a:solidFill>
                        <a:latin typeface="+mn-lt"/>
                        <a:ea typeface="+mj-ea"/>
                        <a:cs typeface="+mj-cs"/>
                      </a:endParaRPr>
                    </a:p>
                  </a:txBody>
                  <a:tcPr marL="68580" marR="68580" marT="0" marB="0" anchor="ctr"/>
                </a:tc>
                <a:tc>
                  <a:txBody>
                    <a:bodyPr/>
                    <a:lstStyle/>
                    <a:p>
                      <a:pPr>
                        <a:spcAft>
                          <a:spcPts val="0"/>
                        </a:spcAft>
                      </a:pPr>
                      <a:r>
                        <a:rPr lang="en-GB" sz="2000" b="0" kern="1200" dirty="0" smtClean="0">
                          <a:solidFill>
                            <a:schemeClr val="bg2">
                              <a:lumMod val="25000"/>
                            </a:schemeClr>
                          </a:solidFill>
                          <a:latin typeface="+mn-lt"/>
                          <a:ea typeface="+mj-ea"/>
                          <a:cs typeface="+mj-cs"/>
                        </a:rPr>
                        <a:t>140,000 hourly-paid staff</a:t>
                      </a:r>
                      <a:endParaRPr lang="en-GB" sz="2000" b="0" kern="1200" dirty="0">
                        <a:solidFill>
                          <a:schemeClr val="bg2">
                            <a:lumMod val="25000"/>
                          </a:schemeClr>
                        </a:solidFill>
                        <a:latin typeface="+mn-lt"/>
                        <a:ea typeface="+mj-ea"/>
                        <a:cs typeface="+mj-cs"/>
                      </a:endParaRPr>
                    </a:p>
                  </a:txBody>
                  <a:tcPr marL="68580" marR="68580" marT="0" marB="0" anchor="ctr"/>
                </a:tc>
                <a:extLst>
                  <a:ext uri="{0D108BD9-81ED-4DB2-BD59-A6C34878D82A}">
                    <a16:rowId xmlns="" xmlns:a16="http://schemas.microsoft.com/office/drawing/2014/main" val="3016993833"/>
                  </a:ext>
                </a:extLst>
              </a:tr>
              <a:tr h="370840">
                <a:tc>
                  <a:txBody>
                    <a:bodyPr/>
                    <a:lstStyle/>
                    <a:p>
                      <a:pPr>
                        <a:spcAft>
                          <a:spcPts val="0"/>
                        </a:spcAft>
                      </a:pPr>
                      <a:r>
                        <a:rPr lang="en-GB" sz="2000" b="0" kern="1200" dirty="0" err="1" smtClean="0">
                          <a:solidFill>
                            <a:schemeClr val="bg2">
                              <a:lumMod val="25000"/>
                            </a:schemeClr>
                          </a:solidFill>
                          <a:latin typeface="+mn-lt"/>
                          <a:ea typeface="+mj-ea"/>
                          <a:cs typeface="+mj-cs"/>
                        </a:rPr>
                        <a:t>Morrisons</a:t>
                      </a:r>
                      <a:endParaRPr lang="en-GB" sz="2000" b="0" kern="1200" dirty="0">
                        <a:solidFill>
                          <a:schemeClr val="bg2">
                            <a:lumMod val="25000"/>
                          </a:schemeClr>
                        </a:solidFill>
                        <a:latin typeface="+mn-lt"/>
                        <a:ea typeface="+mj-ea"/>
                        <a:cs typeface="+mj-cs"/>
                      </a:endParaRPr>
                    </a:p>
                  </a:txBody>
                  <a:tcPr marL="68580" marR="68580" marT="0" marB="0" anchor="ctr"/>
                </a:tc>
                <a:tc>
                  <a:txBody>
                    <a:bodyPr/>
                    <a:lstStyle/>
                    <a:p>
                      <a:pPr>
                        <a:spcAft>
                          <a:spcPts val="0"/>
                        </a:spcAft>
                      </a:pPr>
                      <a:r>
                        <a:rPr lang="en-GB" sz="2000" b="0" kern="1200" dirty="0" smtClean="0">
                          <a:solidFill>
                            <a:schemeClr val="bg2">
                              <a:lumMod val="25000"/>
                            </a:schemeClr>
                          </a:solidFill>
                          <a:latin typeface="+mn-lt"/>
                          <a:ea typeface="+mj-ea"/>
                          <a:cs typeface="+mj-cs"/>
                        </a:rPr>
                        <a:t>2.0</a:t>
                      </a:r>
                      <a:endParaRPr lang="en-GB" sz="2000" b="0" kern="1200" dirty="0">
                        <a:solidFill>
                          <a:schemeClr val="bg2">
                            <a:lumMod val="25000"/>
                          </a:schemeClr>
                        </a:solidFill>
                        <a:latin typeface="+mn-lt"/>
                        <a:ea typeface="+mj-ea"/>
                        <a:cs typeface="+mj-cs"/>
                      </a:endParaRPr>
                    </a:p>
                  </a:txBody>
                  <a:tcPr marL="68580" marR="68580" marT="0" marB="0" anchor="ctr"/>
                </a:tc>
                <a:tc>
                  <a:txBody>
                    <a:bodyPr/>
                    <a:lstStyle/>
                    <a:p>
                      <a:pPr>
                        <a:spcAft>
                          <a:spcPts val="0"/>
                        </a:spcAft>
                      </a:pPr>
                      <a:r>
                        <a:rPr lang="en-GB" sz="2000" b="0" kern="1200" dirty="0" smtClean="0">
                          <a:solidFill>
                            <a:schemeClr val="bg2">
                              <a:lumMod val="25000"/>
                            </a:schemeClr>
                          </a:solidFill>
                          <a:latin typeface="+mn-lt"/>
                          <a:ea typeface="+mj-ea"/>
                          <a:cs typeface="+mj-cs"/>
                        </a:rPr>
                        <a:t>Lump sum</a:t>
                      </a:r>
                      <a:r>
                        <a:rPr lang="en-GB" sz="2000" b="0" kern="1200" baseline="0" dirty="0" smtClean="0">
                          <a:solidFill>
                            <a:schemeClr val="bg2">
                              <a:lumMod val="25000"/>
                            </a:schemeClr>
                          </a:solidFill>
                          <a:latin typeface="+mn-lt"/>
                          <a:ea typeface="+mj-ea"/>
                          <a:cs typeface="+mj-cs"/>
                        </a:rPr>
                        <a:t> to cover Oct to Mar, then 4% to take min rate to £8.20</a:t>
                      </a:r>
                      <a:endParaRPr lang="en-GB" sz="2000" b="0" kern="1200" dirty="0">
                        <a:solidFill>
                          <a:schemeClr val="bg2">
                            <a:lumMod val="25000"/>
                          </a:schemeClr>
                        </a:solidFill>
                        <a:latin typeface="+mn-lt"/>
                        <a:ea typeface="+mj-ea"/>
                        <a:cs typeface="+mj-cs"/>
                      </a:endParaRPr>
                    </a:p>
                  </a:txBody>
                  <a:tcPr marL="68580" marR="68580" marT="0" marB="0" anchor="ctr"/>
                </a:tc>
                <a:tc>
                  <a:txBody>
                    <a:bodyPr/>
                    <a:lstStyle/>
                    <a:p>
                      <a:pPr>
                        <a:spcAft>
                          <a:spcPts val="0"/>
                        </a:spcAft>
                      </a:pPr>
                      <a:r>
                        <a:rPr lang="en-GB" sz="2000" b="0" kern="1200" dirty="0" smtClean="0">
                          <a:solidFill>
                            <a:schemeClr val="bg2">
                              <a:lumMod val="25000"/>
                            </a:schemeClr>
                          </a:solidFill>
                          <a:latin typeface="+mn-lt"/>
                          <a:ea typeface="+mj-ea"/>
                          <a:cs typeface="+mj-cs"/>
                        </a:rPr>
                        <a:t>5 Oct 15</a:t>
                      </a:r>
                      <a:endParaRPr lang="en-GB" sz="2000" b="0" kern="1200" dirty="0">
                        <a:solidFill>
                          <a:schemeClr val="bg2">
                            <a:lumMod val="25000"/>
                          </a:schemeClr>
                        </a:solidFill>
                        <a:latin typeface="+mn-lt"/>
                        <a:ea typeface="+mj-ea"/>
                        <a:cs typeface="+mj-cs"/>
                      </a:endParaRPr>
                    </a:p>
                  </a:txBody>
                  <a:tcPr marL="68580" marR="68580" marT="0" marB="0" anchor="ctr"/>
                </a:tc>
                <a:tc>
                  <a:txBody>
                    <a:bodyPr/>
                    <a:lstStyle/>
                    <a:p>
                      <a:pPr>
                        <a:spcAft>
                          <a:spcPts val="0"/>
                        </a:spcAft>
                      </a:pPr>
                      <a:r>
                        <a:rPr lang="en-GB" sz="2000" b="0" kern="1200" dirty="0" smtClean="0">
                          <a:solidFill>
                            <a:schemeClr val="bg2">
                              <a:lumMod val="25000"/>
                            </a:schemeClr>
                          </a:solidFill>
                          <a:latin typeface="+mn-lt"/>
                          <a:ea typeface="+mj-ea"/>
                          <a:cs typeface="+mj-cs"/>
                        </a:rPr>
                        <a:t>100,500 employees</a:t>
                      </a:r>
                      <a:endParaRPr lang="en-GB" sz="2000" b="0" kern="1200" dirty="0">
                        <a:solidFill>
                          <a:schemeClr val="bg2">
                            <a:lumMod val="25000"/>
                          </a:schemeClr>
                        </a:solidFill>
                        <a:latin typeface="+mn-lt"/>
                        <a:ea typeface="+mj-ea"/>
                        <a:cs typeface="+mj-cs"/>
                      </a:endParaRPr>
                    </a:p>
                  </a:txBody>
                  <a:tcPr marL="68580" marR="68580" marT="0" marB="0" anchor="ctr"/>
                </a:tc>
                <a:extLst>
                  <a:ext uri="{0D108BD9-81ED-4DB2-BD59-A6C34878D82A}">
                    <a16:rowId xmlns="" xmlns:a16="http://schemas.microsoft.com/office/drawing/2014/main" val="4267114574"/>
                  </a:ext>
                </a:extLst>
              </a:tr>
              <a:tr h="370840">
                <a:tc>
                  <a:txBody>
                    <a:bodyPr/>
                    <a:lstStyle/>
                    <a:p>
                      <a:pPr>
                        <a:spcAft>
                          <a:spcPts val="0"/>
                        </a:spcAft>
                      </a:pPr>
                      <a:r>
                        <a:rPr lang="en-GB" sz="2000" b="0" kern="1200" dirty="0" smtClean="0">
                          <a:solidFill>
                            <a:schemeClr val="bg2">
                              <a:lumMod val="25000"/>
                            </a:schemeClr>
                          </a:solidFill>
                          <a:latin typeface="+mn-lt"/>
                          <a:ea typeface="+mj-ea"/>
                          <a:cs typeface="+mj-cs"/>
                        </a:rPr>
                        <a:t>Waitrose</a:t>
                      </a:r>
                      <a:endParaRPr lang="en-GB" sz="2000" b="0" kern="1200" dirty="0">
                        <a:solidFill>
                          <a:schemeClr val="bg2">
                            <a:lumMod val="25000"/>
                          </a:schemeClr>
                        </a:solidFill>
                        <a:latin typeface="+mn-lt"/>
                        <a:ea typeface="+mj-ea"/>
                        <a:cs typeface="+mj-cs"/>
                      </a:endParaRPr>
                    </a:p>
                  </a:txBody>
                  <a:tcPr marL="68580" marR="68580" marT="0" marB="0" anchor="ctr"/>
                </a:tc>
                <a:tc>
                  <a:txBody>
                    <a:bodyPr/>
                    <a:lstStyle/>
                    <a:p>
                      <a:pPr>
                        <a:spcAft>
                          <a:spcPts val="0"/>
                        </a:spcAft>
                      </a:pPr>
                      <a:r>
                        <a:rPr lang="en-GB" sz="2000" b="0" kern="1200" dirty="0" smtClean="0">
                          <a:solidFill>
                            <a:schemeClr val="bg2">
                              <a:lumMod val="25000"/>
                            </a:schemeClr>
                          </a:solidFill>
                          <a:latin typeface="+mn-lt"/>
                          <a:ea typeface="+mj-ea"/>
                          <a:cs typeface="+mj-cs"/>
                        </a:rPr>
                        <a:t>4.0</a:t>
                      </a:r>
                      <a:endParaRPr lang="en-GB" sz="2000" b="0" kern="1200" dirty="0">
                        <a:solidFill>
                          <a:schemeClr val="bg2">
                            <a:lumMod val="25000"/>
                          </a:schemeClr>
                        </a:solidFill>
                        <a:latin typeface="+mn-lt"/>
                        <a:ea typeface="+mj-ea"/>
                        <a:cs typeface="+mj-cs"/>
                      </a:endParaRPr>
                    </a:p>
                  </a:txBody>
                  <a:tcPr marL="68580" marR="68580" marT="0" marB="0" anchor="ctr"/>
                </a:tc>
                <a:tc>
                  <a:txBody>
                    <a:bodyPr/>
                    <a:lstStyle/>
                    <a:p>
                      <a:pPr>
                        <a:spcAft>
                          <a:spcPts val="0"/>
                        </a:spcAft>
                      </a:pPr>
                      <a:r>
                        <a:rPr lang="en-GB" sz="2000" b="0" kern="1200" dirty="0" smtClean="0">
                          <a:solidFill>
                            <a:schemeClr val="bg2">
                              <a:lumMod val="25000"/>
                            </a:schemeClr>
                          </a:solidFill>
                          <a:latin typeface="+mn-lt"/>
                          <a:ea typeface="+mj-ea"/>
                          <a:cs typeface="+mj-cs"/>
                        </a:rPr>
                        <a:t>Minimum to take min rate to £7.30</a:t>
                      </a:r>
                      <a:endParaRPr lang="en-GB" sz="2000" b="0" kern="1200" dirty="0">
                        <a:solidFill>
                          <a:schemeClr val="bg2">
                            <a:lumMod val="25000"/>
                          </a:schemeClr>
                        </a:solidFill>
                        <a:latin typeface="+mn-lt"/>
                        <a:ea typeface="+mj-ea"/>
                        <a:cs typeface="+mj-cs"/>
                      </a:endParaRPr>
                    </a:p>
                  </a:txBody>
                  <a:tcPr marL="68580" marR="68580" marT="0" marB="0" anchor="ctr"/>
                </a:tc>
                <a:tc>
                  <a:txBody>
                    <a:bodyPr/>
                    <a:lstStyle/>
                    <a:p>
                      <a:pPr>
                        <a:spcAft>
                          <a:spcPts val="0"/>
                        </a:spcAft>
                      </a:pPr>
                      <a:r>
                        <a:rPr lang="en-GB" sz="2000" b="0" kern="1200" dirty="0" smtClean="0">
                          <a:solidFill>
                            <a:schemeClr val="bg2">
                              <a:lumMod val="25000"/>
                            </a:schemeClr>
                          </a:solidFill>
                          <a:latin typeface="+mn-lt"/>
                          <a:ea typeface="+mj-ea"/>
                          <a:cs typeface="+mj-cs"/>
                        </a:rPr>
                        <a:t>1 Apr 16</a:t>
                      </a:r>
                      <a:endParaRPr lang="en-GB" sz="2000" b="0" kern="1200" dirty="0">
                        <a:solidFill>
                          <a:schemeClr val="bg2">
                            <a:lumMod val="25000"/>
                          </a:schemeClr>
                        </a:solidFill>
                        <a:latin typeface="+mn-lt"/>
                        <a:ea typeface="+mj-ea"/>
                        <a:cs typeface="+mj-cs"/>
                      </a:endParaRPr>
                    </a:p>
                  </a:txBody>
                  <a:tcPr marL="68580" marR="68580" marT="0" marB="0" anchor="ctr"/>
                </a:tc>
                <a:tc>
                  <a:txBody>
                    <a:bodyPr/>
                    <a:lstStyle/>
                    <a:p>
                      <a:pPr>
                        <a:spcAft>
                          <a:spcPts val="0"/>
                        </a:spcAft>
                      </a:pPr>
                      <a:r>
                        <a:rPr lang="en-GB" sz="2000" b="0" kern="1200" dirty="0" smtClean="0">
                          <a:solidFill>
                            <a:schemeClr val="bg2">
                              <a:lumMod val="25000"/>
                            </a:schemeClr>
                          </a:solidFill>
                          <a:latin typeface="+mn-lt"/>
                          <a:ea typeface="+mj-ea"/>
                          <a:cs typeface="+mj-cs"/>
                        </a:rPr>
                        <a:t>54,180 partners</a:t>
                      </a:r>
                      <a:endParaRPr lang="en-GB" sz="2000" b="0" kern="1200" dirty="0">
                        <a:solidFill>
                          <a:schemeClr val="bg2">
                            <a:lumMod val="25000"/>
                          </a:schemeClr>
                        </a:solidFill>
                        <a:latin typeface="+mn-lt"/>
                        <a:ea typeface="+mj-ea"/>
                        <a:cs typeface="+mj-cs"/>
                      </a:endParaRPr>
                    </a:p>
                  </a:txBody>
                  <a:tcPr marL="68580" marR="68580" marT="0" marB="0" anchor="ctr"/>
                </a:tc>
                <a:extLst>
                  <a:ext uri="{0D108BD9-81ED-4DB2-BD59-A6C34878D82A}">
                    <a16:rowId xmlns="" xmlns:a16="http://schemas.microsoft.com/office/drawing/2014/main" val="659757649"/>
                  </a:ext>
                </a:extLst>
              </a:tr>
              <a:tr h="370840">
                <a:tc>
                  <a:txBody>
                    <a:bodyPr/>
                    <a:lstStyle/>
                    <a:p>
                      <a:pPr>
                        <a:spcAft>
                          <a:spcPts val="0"/>
                        </a:spcAft>
                      </a:pPr>
                      <a:r>
                        <a:rPr lang="en-GB" sz="2000" b="0" kern="1200" dirty="0" smtClean="0">
                          <a:solidFill>
                            <a:schemeClr val="bg2">
                              <a:lumMod val="25000"/>
                            </a:schemeClr>
                          </a:solidFill>
                          <a:latin typeface="+mn-lt"/>
                          <a:ea typeface="+mj-ea"/>
                          <a:cs typeface="+mj-cs"/>
                        </a:rPr>
                        <a:t>ITV</a:t>
                      </a:r>
                      <a:endParaRPr lang="en-GB" sz="2000" b="0" kern="1200" dirty="0">
                        <a:solidFill>
                          <a:schemeClr val="bg2">
                            <a:lumMod val="25000"/>
                          </a:schemeClr>
                        </a:solidFill>
                        <a:latin typeface="+mn-lt"/>
                        <a:ea typeface="+mj-ea"/>
                        <a:cs typeface="+mj-cs"/>
                      </a:endParaRPr>
                    </a:p>
                  </a:txBody>
                  <a:tcPr marL="68580" marR="68580" marT="0" marB="0" anchor="ctr"/>
                </a:tc>
                <a:tc>
                  <a:txBody>
                    <a:bodyPr/>
                    <a:lstStyle/>
                    <a:p>
                      <a:pPr>
                        <a:spcAft>
                          <a:spcPts val="0"/>
                        </a:spcAft>
                      </a:pPr>
                      <a:r>
                        <a:rPr lang="en-GB" sz="2000" b="0" kern="1200" dirty="0" smtClean="0">
                          <a:solidFill>
                            <a:schemeClr val="bg2">
                              <a:lumMod val="25000"/>
                            </a:schemeClr>
                          </a:solidFill>
                          <a:latin typeface="+mn-lt"/>
                          <a:ea typeface="+mj-ea"/>
                          <a:cs typeface="+mj-cs"/>
                        </a:rPr>
                        <a:t>3.0</a:t>
                      </a:r>
                      <a:endParaRPr lang="en-GB" sz="2000" b="0" kern="1200" dirty="0">
                        <a:solidFill>
                          <a:schemeClr val="bg2">
                            <a:lumMod val="25000"/>
                          </a:schemeClr>
                        </a:solidFill>
                        <a:latin typeface="+mn-lt"/>
                        <a:ea typeface="+mj-ea"/>
                        <a:cs typeface="+mj-cs"/>
                      </a:endParaRPr>
                    </a:p>
                  </a:txBody>
                  <a:tcPr marL="68580" marR="68580" marT="0" marB="0" anchor="ctr"/>
                </a:tc>
                <a:tc>
                  <a:txBody>
                    <a:bodyPr/>
                    <a:lstStyle/>
                    <a:p>
                      <a:pPr algn="l" fontAlgn="b"/>
                      <a:r>
                        <a:rPr lang="en-GB" sz="2000" b="0" kern="1200" dirty="0">
                          <a:solidFill>
                            <a:schemeClr val="bg2">
                              <a:lumMod val="25000"/>
                            </a:schemeClr>
                          </a:solidFill>
                          <a:latin typeface="+mn-lt"/>
                          <a:ea typeface="+mj-ea"/>
                          <a:cs typeface="+mj-cs"/>
                        </a:rPr>
                        <a:t>2nd year of 2-year deal. 2.2% had been agreed previously</a:t>
                      </a:r>
                    </a:p>
                  </a:txBody>
                  <a:tcPr marL="9525" marR="9525" marT="9525" marB="0" anchor="b"/>
                </a:tc>
                <a:tc>
                  <a:txBody>
                    <a:bodyPr/>
                    <a:lstStyle/>
                    <a:p>
                      <a:pPr>
                        <a:spcAft>
                          <a:spcPts val="0"/>
                        </a:spcAft>
                      </a:pPr>
                      <a:r>
                        <a:rPr lang="en-GB" sz="2000" b="0" kern="1200" dirty="0" smtClean="0">
                          <a:solidFill>
                            <a:schemeClr val="bg2">
                              <a:lumMod val="25000"/>
                            </a:schemeClr>
                          </a:solidFill>
                          <a:latin typeface="+mn-lt"/>
                          <a:ea typeface="+mj-ea"/>
                          <a:cs typeface="+mj-cs"/>
                        </a:rPr>
                        <a:t>1 Jan 16</a:t>
                      </a:r>
                      <a:endParaRPr lang="en-GB" sz="2000" b="0" kern="1200" dirty="0">
                        <a:solidFill>
                          <a:schemeClr val="bg2">
                            <a:lumMod val="25000"/>
                          </a:schemeClr>
                        </a:solidFill>
                        <a:latin typeface="+mn-lt"/>
                        <a:ea typeface="+mj-ea"/>
                        <a:cs typeface="+mj-cs"/>
                      </a:endParaRPr>
                    </a:p>
                  </a:txBody>
                  <a:tcPr marL="68580" marR="68580" marT="0" marB="0" anchor="ctr"/>
                </a:tc>
                <a:tc>
                  <a:txBody>
                    <a:bodyPr/>
                    <a:lstStyle/>
                    <a:p>
                      <a:pPr>
                        <a:spcAft>
                          <a:spcPts val="0"/>
                        </a:spcAft>
                      </a:pPr>
                      <a:r>
                        <a:rPr lang="en-GB" sz="2000" b="0" kern="1200" dirty="0" smtClean="0">
                          <a:solidFill>
                            <a:schemeClr val="bg2">
                              <a:lumMod val="25000"/>
                            </a:schemeClr>
                          </a:solidFill>
                          <a:latin typeface="+mn-lt"/>
                          <a:ea typeface="+mj-ea"/>
                          <a:cs typeface="+mj-cs"/>
                        </a:rPr>
                        <a:t>4,400 employees</a:t>
                      </a:r>
                      <a:endParaRPr lang="en-GB" sz="2000" b="0" kern="1200" dirty="0">
                        <a:solidFill>
                          <a:schemeClr val="bg2">
                            <a:lumMod val="25000"/>
                          </a:schemeClr>
                        </a:solidFill>
                        <a:latin typeface="+mn-lt"/>
                        <a:ea typeface="+mj-ea"/>
                        <a:cs typeface="+mj-cs"/>
                      </a:endParaRPr>
                    </a:p>
                  </a:txBody>
                  <a:tcPr marL="68580" marR="68580" marT="0" marB="0" anchor="ctr"/>
                </a:tc>
                <a:extLst>
                  <a:ext uri="{0D108BD9-81ED-4DB2-BD59-A6C34878D82A}">
                    <a16:rowId xmlns="" xmlns:a16="http://schemas.microsoft.com/office/drawing/2014/main" val="2158037734"/>
                  </a:ext>
                </a:extLst>
              </a:tr>
              <a:tr h="370840">
                <a:tc>
                  <a:txBody>
                    <a:bodyPr/>
                    <a:lstStyle/>
                    <a:p>
                      <a:pPr>
                        <a:spcAft>
                          <a:spcPts val="0"/>
                        </a:spcAft>
                      </a:pPr>
                      <a:r>
                        <a:rPr lang="en-GB" sz="2000" b="0" kern="1200" dirty="0" smtClean="0">
                          <a:solidFill>
                            <a:schemeClr val="bg2">
                              <a:lumMod val="25000"/>
                            </a:schemeClr>
                          </a:solidFill>
                          <a:latin typeface="+mn-lt"/>
                          <a:ea typeface="+mj-ea"/>
                          <a:cs typeface="+mj-cs"/>
                        </a:rPr>
                        <a:t>Siemens</a:t>
                      </a:r>
                      <a:endParaRPr lang="en-GB" sz="2000" b="0" kern="1200" dirty="0">
                        <a:solidFill>
                          <a:schemeClr val="bg2">
                            <a:lumMod val="25000"/>
                          </a:schemeClr>
                        </a:solidFill>
                        <a:latin typeface="+mn-lt"/>
                        <a:ea typeface="+mj-ea"/>
                        <a:cs typeface="+mj-cs"/>
                      </a:endParaRPr>
                    </a:p>
                  </a:txBody>
                  <a:tcPr marL="68580" marR="68580" marT="0" marB="0" anchor="ctr"/>
                </a:tc>
                <a:tc>
                  <a:txBody>
                    <a:bodyPr/>
                    <a:lstStyle/>
                    <a:p>
                      <a:pPr>
                        <a:spcAft>
                          <a:spcPts val="0"/>
                        </a:spcAft>
                      </a:pPr>
                      <a:r>
                        <a:rPr lang="en-GB" sz="2000" b="0" kern="1200" dirty="0" smtClean="0">
                          <a:solidFill>
                            <a:schemeClr val="bg2">
                              <a:lumMod val="25000"/>
                            </a:schemeClr>
                          </a:solidFill>
                          <a:latin typeface="+mn-lt"/>
                          <a:ea typeface="+mj-ea"/>
                          <a:cs typeface="+mj-cs"/>
                        </a:rPr>
                        <a:t>2.5</a:t>
                      </a:r>
                      <a:endParaRPr lang="en-GB" sz="2000" b="0" kern="1200" dirty="0">
                        <a:solidFill>
                          <a:schemeClr val="bg2">
                            <a:lumMod val="25000"/>
                          </a:schemeClr>
                        </a:solidFill>
                        <a:latin typeface="+mn-lt"/>
                        <a:ea typeface="+mj-ea"/>
                        <a:cs typeface="+mj-cs"/>
                      </a:endParaRPr>
                    </a:p>
                  </a:txBody>
                  <a:tcPr marL="68580" marR="68580" marT="0" marB="0" anchor="ctr"/>
                </a:tc>
                <a:tc>
                  <a:txBody>
                    <a:bodyPr/>
                    <a:lstStyle/>
                    <a:p>
                      <a:pPr>
                        <a:spcAft>
                          <a:spcPts val="0"/>
                        </a:spcAft>
                      </a:pPr>
                      <a:r>
                        <a:rPr lang="en-GB" sz="2000" b="0" kern="1200" dirty="0" smtClean="0">
                          <a:solidFill>
                            <a:schemeClr val="bg2">
                              <a:lumMod val="25000"/>
                            </a:schemeClr>
                          </a:solidFill>
                          <a:latin typeface="+mn-lt"/>
                          <a:ea typeface="+mj-ea"/>
                          <a:cs typeface="+mj-cs"/>
                        </a:rPr>
                        <a:t>average</a:t>
                      </a:r>
                      <a:r>
                        <a:rPr lang="en-GB" sz="2000" b="0" kern="1200" baseline="0" dirty="0" smtClean="0">
                          <a:solidFill>
                            <a:schemeClr val="bg2">
                              <a:lumMod val="25000"/>
                            </a:schemeClr>
                          </a:solidFill>
                          <a:latin typeface="+mn-lt"/>
                          <a:ea typeface="+mj-ea"/>
                          <a:cs typeface="+mj-cs"/>
                        </a:rPr>
                        <a:t> g</a:t>
                      </a:r>
                      <a:r>
                        <a:rPr lang="en-GB" sz="2000" b="0" kern="1200" dirty="0" smtClean="0">
                          <a:solidFill>
                            <a:schemeClr val="bg2">
                              <a:lumMod val="25000"/>
                            </a:schemeClr>
                          </a:solidFill>
                          <a:latin typeface="+mn-lt"/>
                          <a:ea typeface="+mj-ea"/>
                          <a:cs typeface="+mj-cs"/>
                        </a:rPr>
                        <a:t>eneral + merit rise</a:t>
                      </a:r>
                      <a:endParaRPr lang="en-GB" sz="2000" b="0" kern="1200" dirty="0">
                        <a:solidFill>
                          <a:schemeClr val="bg2">
                            <a:lumMod val="25000"/>
                          </a:schemeClr>
                        </a:solidFill>
                        <a:latin typeface="+mn-lt"/>
                        <a:ea typeface="+mj-ea"/>
                        <a:cs typeface="+mj-cs"/>
                      </a:endParaRPr>
                    </a:p>
                  </a:txBody>
                  <a:tcPr marL="68580" marR="68580" marT="0" marB="0" anchor="ctr"/>
                </a:tc>
                <a:tc>
                  <a:txBody>
                    <a:bodyPr/>
                    <a:lstStyle/>
                    <a:p>
                      <a:pPr>
                        <a:spcAft>
                          <a:spcPts val="0"/>
                        </a:spcAft>
                      </a:pPr>
                      <a:r>
                        <a:rPr lang="en-GB" sz="2000" b="0" kern="1200" dirty="0" smtClean="0">
                          <a:solidFill>
                            <a:schemeClr val="bg2">
                              <a:lumMod val="25000"/>
                            </a:schemeClr>
                          </a:solidFill>
                          <a:latin typeface="+mn-lt"/>
                          <a:ea typeface="+mj-ea"/>
                          <a:cs typeface="+mj-cs"/>
                        </a:rPr>
                        <a:t>1 Jan 16</a:t>
                      </a:r>
                      <a:endParaRPr lang="en-GB" sz="2000" b="0" kern="1200" dirty="0">
                        <a:solidFill>
                          <a:schemeClr val="bg2">
                            <a:lumMod val="25000"/>
                          </a:schemeClr>
                        </a:solidFill>
                        <a:latin typeface="+mn-lt"/>
                        <a:ea typeface="+mj-ea"/>
                        <a:cs typeface="+mj-cs"/>
                      </a:endParaRPr>
                    </a:p>
                  </a:txBody>
                  <a:tcPr marL="68580" marR="68580" marT="0" marB="0" anchor="ctr"/>
                </a:tc>
                <a:tc>
                  <a:txBody>
                    <a:bodyPr/>
                    <a:lstStyle/>
                    <a:p>
                      <a:pPr>
                        <a:spcAft>
                          <a:spcPts val="0"/>
                        </a:spcAft>
                      </a:pPr>
                      <a:r>
                        <a:rPr lang="en-GB" sz="2000" b="0" kern="1200" dirty="0" smtClean="0">
                          <a:solidFill>
                            <a:schemeClr val="bg2">
                              <a:lumMod val="25000"/>
                            </a:schemeClr>
                          </a:solidFill>
                          <a:latin typeface="+mn-lt"/>
                          <a:ea typeface="+mj-ea"/>
                          <a:cs typeface="+mj-cs"/>
                        </a:rPr>
                        <a:t>14,500 employees</a:t>
                      </a:r>
                      <a:endParaRPr lang="en-GB" sz="2000" b="0" kern="1200" dirty="0">
                        <a:solidFill>
                          <a:schemeClr val="bg2">
                            <a:lumMod val="25000"/>
                          </a:schemeClr>
                        </a:solidFill>
                        <a:latin typeface="+mn-lt"/>
                        <a:ea typeface="+mj-ea"/>
                        <a:cs typeface="+mj-cs"/>
                      </a:endParaRPr>
                    </a:p>
                  </a:txBody>
                  <a:tcPr marL="68580" marR="68580" marT="0" marB="0" anchor="ctr"/>
                </a:tc>
                <a:extLst>
                  <a:ext uri="{0D108BD9-81ED-4DB2-BD59-A6C34878D82A}">
                    <a16:rowId xmlns="" xmlns:a16="http://schemas.microsoft.com/office/drawing/2014/main" val="219666326"/>
                  </a:ext>
                </a:extLst>
              </a:tr>
            </a:tbl>
          </a:graphicData>
        </a:graphic>
      </p:graphicFrame>
      <p:sp>
        <p:nvSpPr>
          <p:cNvPr id="4" name="Footer Placeholder 3"/>
          <p:cNvSpPr>
            <a:spLocks noGrp="1"/>
          </p:cNvSpPr>
          <p:nvPr>
            <p:ph type="ftr" sz="quarter" idx="11"/>
          </p:nvPr>
        </p:nvSpPr>
        <p:spPr>
          <a:xfrm>
            <a:off x="838200" y="6356358"/>
            <a:ext cx="10515600" cy="365125"/>
          </a:xfrm>
        </p:spPr>
        <p:txBody>
          <a:bodyPr/>
          <a:lstStyle/>
          <a:p>
            <a:r>
              <a:rPr lang="en-GB" dirty="0" smtClean="0"/>
              <a:t>Pay Bargaining in 2016 by IDR and the TUC | London | 25 February 2016</a:t>
            </a:r>
            <a:endParaRPr lang="en-GB" dirty="0"/>
          </a:p>
        </p:txBody>
      </p:sp>
    </p:spTree>
    <p:extLst>
      <p:ext uri="{BB962C8B-B14F-4D97-AF65-F5344CB8AC3E}">
        <p14:creationId xmlns:p14="http://schemas.microsoft.com/office/powerpoint/2010/main" val="6670725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Public sector pay policy: 2010- </a:t>
            </a:r>
            <a:endParaRPr lang="en-GB" sz="3200" b="1" dirty="0"/>
          </a:p>
        </p:txBody>
      </p:sp>
      <p:sp>
        <p:nvSpPr>
          <p:cNvPr id="3" name="Content Placeholder 2"/>
          <p:cNvSpPr>
            <a:spLocks noGrp="1"/>
          </p:cNvSpPr>
          <p:nvPr>
            <p:ph idx="1"/>
          </p:nvPr>
        </p:nvSpPr>
        <p:spPr>
          <a:xfrm>
            <a:off x="609600" y="1417643"/>
            <a:ext cx="10972800" cy="4708525"/>
          </a:xfrm>
        </p:spPr>
        <p:txBody>
          <a:bodyPr/>
          <a:lstStyle/>
          <a:p>
            <a:r>
              <a:rPr lang="en-GB" sz="2400" b="0" dirty="0" smtClean="0"/>
              <a:t>Two year pay freeze </a:t>
            </a:r>
          </a:p>
          <a:p>
            <a:r>
              <a:rPr lang="en-GB" sz="2400" b="0" dirty="0" smtClean="0"/>
              <a:t>Pay awards restricted to 1% average until 2019/2020</a:t>
            </a:r>
          </a:p>
          <a:p>
            <a:r>
              <a:rPr lang="en-GB" sz="2400" b="0" dirty="0" smtClean="0"/>
              <a:t>Restrictive remits for pay review bodies (PRBs)</a:t>
            </a:r>
          </a:p>
          <a:p>
            <a:r>
              <a:rPr lang="en-GB" sz="2400" b="0" dirty="0" smtClean="0"/>
              <a:t>Phasing out ‘time served’ pay progression</a:t>
            </a:r>
          </a:p>
          <a:p>
            <a:r>
              <a:rPr lang="en-GB" sz="2400" b="0" dirty="0" smtClean="0"/>
              <a:t>Increased emphasis on performance related pay </a:t>
            </a:r>
          </a:p>
          <a:p>
            <a:r>
              <a:rPr lang="en-GB" sz="2400" b="0" dirty="0" smtClean="0"/>
              <a:t>Interest in link to local labour market conditions (regional pay)  </a:t>
            </a:r>
          </a:p>
          <a:p>
            <a:r>
              <a:rPr lang="en-GB" sz="2400" b="0" dirty="0" smtClean="0"/>
              <a:t>Scaling back current reward package (e.g. unsocial hours) </a:t>
            </a:r>
          </a:p>
          <a:p>
            <a:r>
              <a:rPr lang="en-GB" sz="2400" b="0" dirty="0" smtClean="0"/>
              <a:t>Increases to the national minimum wage </a:t>
            </a:r>
          </a:p>
          <a:p>
            <a:r>
              <a:rPr lang="en-GB" sz="2400" b="0" dirty="0" smtClean="0"/>
              <a:t>Restrictions on collectivism (facilities time) and strike action</a:t>
            </a:r>
          </a:p>
          <a:p>
            <a:endParaRPr lang="en-GB" sz="2400" b="0" dirty="0"/>
          </a:p>
        </p:txBody>
      </p:sp>
    </p:spTree>
    <p:extLst>
      <p:ext uri="{BB962C8B-B14F-4D97-AF65-F5344CB8AC3E}">
        <p14:creationId xmlns:p14="http://schemas.microsoft.com/office/powerpoint/2010/main" val="336571059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Pay Review Bodies  - Evolution   </a:t>
            </a:r>
            <a:endParaRPr lang="en-GB" sz="3200" b="1" dirty="0"/>
          </a:p>
        </p:txBody>
      </p:sp>
      <p:sp>
        <p:nvSpPr>
          <p:cNvPr id="3" name="Content Placeholder 2"/>
          <p:cNvSpPr>
            <a:spLocks noGrp="1"/>
          </p:cNvSpPr>
          <p:nvPr>
            <p:ph idx="1"/>
          </p:nvPr>
        </p:nvSpPr>
        <p:spPr>
          <a:xfrm>
            <a:off x="609600" y="1268760"/>
            <a:ext cx="10972800" cy="4857403"/>
          </a:xfrm>
        </p:spPr>
        <p:txBody>
          <a:bodyPr/>
          <a:lstStyle/>
          <a:p>
            <a:r>
              <a:rPr lang="en-GB" sz="2400" b="0" dirty="0" smtClean="0"/>
              <a:t>Often established in response to IR problems</a:t>
            </a:r>
          </a:p>
          <a:p>
            <a:r>
              <a:rPr lang="en-GB" sz="2400" b="0" dirty="0" smtClean="0"/>
              <a:t>Aim to avoid strike action </a:t>
            </a:r>
          </a:p>
          <a:p>
            <a:r>
              <a:rPr lang="en-GB" sz="2400" b="0" dirty="0" smtClean="0"/>
              <a:t>Affordability part of PRB remits </a:t>
            </a:r>
          </a:p>
          <a:p>
            <a:r>
              <a:rPr lang="en-GB" sz="2400" b="0" dirty="0" smtClean="0"/>
              <a:t>Government influence on PRBs long-standing</a:t>
            </a:r>
          </a:p>
          <a:p>
            <a:r>
              <a:rPr lang="en-GB" sz="2400" b="0" dirty="0" smtClean="0"/>
              <a:t>Arm’s length form of negotiations </a:t>
            </a:r>
          </a:p>
          <a:p>
            <a:r>
              <a:rPr lang="en-GB" sz="2400" b="0" dirty="0" smtClean="0"/>
              <a:t>Generally favourable outcomes for their remit groups   </a:t>
            </a:r>
          </a:p>
          <a:p>
            <a:r>
              <a:rPr lang="en-GB" sz="2400" b="0" dirty="0" smtClean="0"/>
              <a:t>Examined and publicised key issues </a:t>
            </a:r>
            <a:r>
              <a:rPr lang="en-GB" altLang="en-US" sz="2400" b="0" dirty="0" smtClean="0"/>
              <a:t>Employer concerns:</a:t>
            </a:r>
            <a:br>
              <a:rPr lang="en-GB" altLang="en-US" sz="2400" b="0" dirty="0" smtClean="0"/>
            </a:br>
            <a:r>
              <a:rPr lang="en-GB" altLang="en-US" sz="2400" b="0" dirty="0" smtClean="0"/>
              <a:t>- responsibility </a:t>
            </a:r>
            <a:r>
              <a:rPr lang="en-GB" altLang="en-US" sz="2400" b="0" dirty="0"/>
              <a:t>without </a:t>
            </a:r>
            <a:r>
              <a:rPr lang="en-GB" altLang="en-US" sz="2400" b="0" dirty="0" smtClean="0"/>
              <a:t>control</a:t>
            </a:r>
          </a:p>
          <a:p>
            <a:pPr eaLnBrk="1" hangingPunct="1">
              <a:buClr>
                <a:schemeClr val="tx1"/>
              </a:buClr>
              <a:buFontTx/>
              <a:buChar char="•"/>
            </a:pPr>
            <a:r>
              <a:rPr lang="en-GB" altLang="en-US" sz="2400" b="0" dirty="0" smtClean="0"/>
              <a:t>Trade unions:</a:t>
            </a:r>
            <a:br>
              <a:rPr lang="en-GB" altLang="en-US" sz="2400" b="0" dirty="0" smtClean="0"/>
            </a:br>
            <a:r>
              <a:rPr lang="en-GB" altLang="en-US" sz="2400" b="0" dirty="0" smtClean="0"/>
              <a:t>- not collective bargaining</a:t>
            </a:r>
            <a:br>
              <a:rPr lang="en-GB" altLang="en-US" sz="2400" b="0" dirty="0" smtClean="0"/>
            </a:br>
            <a:r>
              <a:rPr lang="en-GB" altLang="en-US" sz="2400" b="0" dirty="0" smtClean="0"/>
              <a:t>- PRBs distant from members </a:t>
            </a:r>
            <a:br>
              <a:rPr lang="en-GB" altLang="en-US" sz="2400" b="0" dirty="0" smtClean="0"/>
            </a:br>
            <a:endParaRPr lang="en-GB" sz="2400" b="0" dirty="0"/>
          </a:p>
        </p:txBody>
      </p:sp>
    </p:spTree>
    <p:extLst>
      <p:ext uri="{BB962C8B-B14F-4D97-AF65-F5344CB8AC3E}">
        <p14:creationId xmlns:p14="http://schemas.microsoft.com/office/powerpoint/2010/main" val="91162367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Pay </a:t>
            </a:r>
            <a:r>
              <a:rPr lang="en-GB" sz="3200" b="1" dirty="0"/>
              <a:t>Review Bodies </a:t>
            </a:r>
            <a:r>
              <a:rPr lang="en-GB" sz="3200" b="1" dirty="0" smtClean="0"/>
              <a:t>–Prospects  </a:t>
            </a:r>
            <a:endParaRPr lang="en-GB" sz="3200" b="1" dirty="0"/>
          </a:p>
        </p:txBody>
      </p:sp>
      <p:sp>
        <p:nvSpPr>
          <p:cNvPr id="3" name="Content Placeholder 2"/>
          <p:cNvSpPr>
            <a:spLocks noGrp="1"/>
          </p:cNvSpPr>
          <p:nvPr>
            <p:ph idx="1"/>
          </p:nvPr>
        </p:nvSpPr>
        <p:spPr/>
        <p:txBody>
          <a:bodyPr/>
          <a:lstStyle/>
          <a:p>
            <a:r>
              <a:rPr lang="en-GB" sz="2400" b="0" dirty="0" smtClean="0"/>
              <a:t>Restrictive remits:</a:t>
            </a:r>
            <a:br>
              <a:rPr lang="en-GB" sz="2400" b="0" dirty="0" smtClean="0"/>
            </a:br>
            <a:r>
              <a:rPr lang="en-GB" sz="2400" b="0" dirty="0" smtClean="0"/>
              <a:t>- Interventionist role of the Treasury  </a:t>
            </a:r>
          </a:p>
          <a:p>
            <a:r>
              <a:rPr lang="en-GB" sz="2400" b="0" dirty="0" smtClean="0"/>
              <a:t>PRBs less central to many key reforms  </a:t>
            </a:r>
          </a:p>
          <a:p>
            <a:r>
              <a:rPr lang="en-GB" sz="2400" b="0" dirty="0" smtClean="0"/>
              <a:t>Concerns about Independence from government:</a:t>
            </a:r>
            <a:br>
              <a:rPr lang="en-GB" sz="2400" b="0" dirty="0" smtClean="0"/>
            </a:br>
            <a:r>
              <a:rPr lang="en-GB" sz="2400" b="0" dirty="0" smtClean="0"/>
              <a:t>- recommendations amended</a:t>
            </a:r>
            <a:br>
              <a:rPr lang="en-GB" sz="2400" b="0" dirty="0" smtClean="0"/>
            </a:br>
            <a:r>
              <a:rPr lang="en-GB" sz="2400" b="0" dirty="0" smtClean="0"/>
              <a:t>- still publicise key concerns based on evidence received </a:t>
            </a:r>
          </a:p>
          <a:p>
            <a:r>
              <a:rPr lang="en-GB" sz="2400" b="0" dirty="0" smtClean="0"/>
              <a:t>Scope to deliver UK wide recommendations</a:t>
            </a:r>
          </a:p>
          <a:p>
            <a:r>
              <a:rPr lang="en-GB" sz="2400" b="0" dirty="0" smtClean="0"/>
              <a:t>Reinforces national pay determination      </a:t>
            </a:r>
          </a:p>
          <a:p>
            <a:r>
              <a:rPr lang="en-GB" altLang="en-US" sz="2400" b="0" dirty="0" smtClean="0"/>
              <a:t>Future role in an evolving public sector?  </a:t>
            </a:r>
            <a:endParaRPr lang="en-GB" altLang="en-US" sz="2400" b="0" dirty="0"/>
          </a:p>
          <a:p>
            <a:endParaRPr lang="en-GB" dirty="0"/>
          </a:p>
        </p:txBody>
      </p:sp>
    </p:spTree>
    <p:extLst>
      <p:ext uri="{BB962C8B-B14F-4D97-AF65-F5344CB8AC3E}">
        <p14:creationId xmlns:p14="http://schemas.microsoft.com/office/powerpoint/2010/main" val="111676679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349" y="274638"/>
            <a:ext cx="11809312" cy="1143000"/>
          </a:xfrm>
        </p:spPr>
        <p:txBody>
          <a:bodyPr/>
          <a:lstStyle/>
          <a:p>
            <a:r>
              <a:rPr lang="en-GB" sz="3200" b="1" dirty="0" smtClean="0"/>
              <a:t>Progression: performance related pay </a:t>
            </a:r>
            <a:br>
              <a:rPr lang="en-GB" sz="3200" b="1" dirty="0" smtClean="0"/>
            </a:br>
            <a:r>
              <a:rPr lang="en-GB" sz="3200" b="1" dirty="0" smtClean="0"/>
              <a:t>Schools </a:t>
            </a:r>
            <a:endParaRPr lang="en-GB" sz="3200" b="1" dirty="0"/>
          </a:p>
        </p:txBody>
      </p:sp>
      <p:sp>
        <p:nvSpPr>
          <p:cNvPr id="3" name="Content Placeholder 2"/>
          <p:cNvSpPr>
            <a:spLocks noGrp="1"/>
          </p:cNvSpPr>
          <p:nvPr>
            <p:ph idx="1"/>
          </p:nvPr>
        </p:nvSpPr>
        <p:spPr>
          <a:xfrm>
            <a:off x="609600" y="1196752"/>
            <a:ext cx="10972800" cy="4929411"/>
          </a:xfrm>
        </p:spPr>
        <p:txBody>
          <a:bodyPr/>
          <a:lstStyle/>
          <a:p>
            <a:r>
              <a:rPr lang="en-GB" sz="2400" b="0" dirty="0" smtClean="0"/>
              <a:t>Government policy: </a:t>
            </a:r>
            <a:br>
              <a:rPr lang="en-GB" sz="2400" b="0" dirty="0" smtClean="0"/>
            </a:br>
            <a:r>
              <a:rPr lang="en-GB" sz="2400" b="0" dirty="0" smtClean="0"/>
              <a:t>- local flexibility in response to budget constraints </a:t>
            </a:r>
            <a:br>
              <a:rPr lang="en-GB" sz="2400" b="0" dirty="0" smtClean="0"/>
            </a:br>
            <a:r>
              <a:rPr lang="en-GB" sz="2400" b="0" dirty="0" smtClean="0"/>
              <a:t>- more individualised approach</a:t>
            </a:r>
            <a:br>
              <a:rPr lang="en-GB" sz="2400" b="0" dirty="0" smtClean="0"/>
            </a:br>
            <a:r>
              <a:rPr lang="en-GB" sz="2400" b="0" dirty="0" smtClean="0"/>
              <a:t>- enhance managerial control</a:t>
            </a:r>
            <a:br>
              <a:rPr lang="en-GB" sz="2400" b="0" dirty="0" smtClean="0"/>
            </a:br>
            <a:r>
              <a:rPr lang="en-GB" sz="2400" b="0" dirty="0" smtClean="0"/>
              <a:t>- schools control progression rate/amount awarded</a:t>
            </a:r>
            <a:br>
              <a:rPr lang="en-GB" sz="2400" b="0" dirty="0" smtClean="0"/>
            </a:br>
            <a:r>
              <a:rPr lang="en-GB" sz="2400" b="0" dirty="0" smtClean="0"/>
              <a:t> </a:t>
            </a:r>
          </a:p>
          <a:p>
            <a:r>
              <a:rPr lang="en-GB" sz="2400" b="0" dirty="0" smtClean="0"/>
              <a:t>Process </a:t>
            </a:r>
            <a:br>
              <a:rPr lang="en-GB" sz="2400" b="0" dirty="0" smtClean="0"/>
            </a:br>
            <a:endParaRPr lang="en-GB" sz="2400" b="0" dirty="0" smtClean="0"/>
          </a:p>
          <a:p>
            <a:r>
              <a:rPr lang="en-GB" sz="2400" b="0" dirty="0" smtClean="0"/>
              <a:t>Drivers of reward decision: </a:t>
            </a:r>
            <a:br>
              <a:rPr lang="en-GB" sz="2400" b="0" dirty="0" smtClean="0"/>
            </a:br>
            <a:r>
              <a:rPr lang="en-GB" sz="2400" b="0" dirty="0" smtClean="0"/>
              <a:t>- performance? affordability? shortages?</a:t>
            </a:r>
            <a:br>
              <a:rPr lang="en-GB" sz="2400" b="0" dirty="0" smtClean="0"/>
            </a:br>
            <a:r>
              <a:rPr lang="en-GB" sz="2400" b="0" dirty="0" smtClean="0"/>
              <a:t>- differential effects (older teachers)  </a:t>
            </a:r>
          </a:p>
          <a:p>
            <a:endParaRPr lang="en-GB" sz="2400" b="0" dirty="0"/>
          </a:p>
          <a:p>
            <a:r>
              <a:rPr lang="en-GB" sz="2400" b="0" dirty="0" smtClean="0"/>
              <a:t>Adoption by other sectors </a:t>
            </a:r>
            <a:r>
              <a:rPr lang="en-GB" sz="2400" b="0" dirty="0"/>
              <a:t>(NHS)  </a:t>
            </a:r>
          </a:p>
          <a:p>
            <a:endParaRPr lang="en-GB" sz="2400" dirty="0"/>
          </a:p>
        </p:txBody>
      </p:sp>
    </p:spTree>
    <p:extLst>
      <p:ext uri="{BB962C8B-B14F-4D97-AF65-F5344CB8AC3E}">
        <p14:creationId xmlns:p14="http://schemas.microsoft.com/office/powerpoint/2010/main" val="158565054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OECD 2015 </a:t>
            </a:r>
            <a:r>
              <a:rPr lang="en-GB" sz="3200" dirty="0" smtClean="0"/>
              <a:t/>
            </a:r>
            <a:br>
              <a:rPr lang="en-GB" sz="3200" dirty="0" smtClean="0"/>
            </a:br>
            <a:r>
              <a:rPr lang="en-GB" sz="3200" b="1" dirty="0" smtClean="0"/>
              <a:t>Building on Basics </a:t>
            </a:r>
            <a:endParaRPr lang="en-GB" sz="3200" b="1" dirty="0"/>
          </a:p>
        </p:txBody>
      </p:sp>
      <p:sp>
        <p:nvSpPr>
          <p:cNvPr id="3" name="Content Placeholder 2"/>
          <p:cNvSpPr>
            <a:spLocks noGrp="1"/>
          </p:cNvSpPr>
          <p:nvPr>
            <p:ph idx="1"/>
          </p:nvPr>
        </p:nvSpPr>
        <p:spPr/>
        <p:txBody>
          <a:bodyPr/>
          <a:lstStyle/>
          <a:p>
            <a:r>
              <a:rPr lang="en-GB" sz="2400" b="0" dirty="0" smtClean="0"/>
              <a:t>Problematic results of New Public Management:</a:t>
            </a:r>
            <a:br>
              <a:rPr lang="en-GB" sz="2400" b="0" dirty="0" smtClean="0"/>
            </a:br>
            <a:r>
              <a:rPr lang="en-GB" sz="2400" b="0" dirty="0" smtClean="0"/>
              <a:t>‘</a:t>
            </a:r>
            <a:r>
              <a:rPr lang="en-GB" sz="2000" b="0" i="1" dirty="0" smtClean="0"/>
              <a:t>Separation of execution and policy development has led to policies that are impossible to execute’   </a:t>
            </a:r>
          </a:p>
          <a:p>
            <a:endParaRPr lang="en-GB" sz="2000" b="0" dirty="0"/>
          </a:p>
          <a:p>
            <a:r>
              <a:rPr lang="en-GB" sz="2400" b="0" dirty="0" smtClean="0"/>
              <a:t>Reducing PRP (bonuses) for government personnel:</a:t>
            </a:r>
            <a:br>
              <a:rPr lang="en-GB" sz="2400" b="0" dirty="0" smtClean="0"/>
            </a:br>
            <a:r>
              <a:rPr lang="en-GB" sz="2400" b="0" dirty="0" smtClean="0"/>
              <a:t>- fairness – requires openness and transparency</a:t>
            </a:r>
            <a:br>
              <a:rPr lang="en-GB" sz="2400" b="0" dirty="0" smtClean="0"/>
            </a:br>
            <a:r>
              <a:rPr lang="en-GB" sz="2400" b="0" dirty="0" smtClean="0"/>
              <a:t>- payments have larger negative effect on non recipients </a:t>
            </a:r>
            <a:br>
              <a:rPr lang="en-GB" sz="2400" b="0" dirty="0" smtClean="0"/>
            </a:br>
            <a:r>
              <a:rPr lang="en-GB" sz="2400" b="0" dirty="0" smtClean="0"/>
              <a:t>  that outweigh positive effects on recipients </a:t>
            </a:r>
          </a:p>
          <a:p>
            <a:endParaRPr lang="en-GB" sz="2400" b="0" dirty="0"/>
          </a:p>
          <a:p>
            <a:r>
              <a:rPr lang="en-GB" sz="2400" b="0" u="sng" dirty="0" smtClean="0"/>
              <a:t>But</a:t>
            </a:r>
            <a:r>
              <a:rPr lang="en-GB" sz="2400" b="0" dirty="0" smtClean="0"/>
              <a:t> additional secondary effects</a:t>
            </a:r>
            <a:r>
              <a:rPr lang="en-GB" sz="2000" b="0" dirty="0" smtClean="0"/>
              <a:t>   </a:t>
            </a:r>
            <a:endParaRPr lang="en-GB" sz="2000" b="0" dirty="0"/>
          </a:p>
        </p:txBody>
      </p:sp>
    </p:spTree>
    <p:extLst>
      <p:ext uri="{BB962C8B-B14F-4D97-AF65-F5344CB8AC3E}">
        <p14:creationId xmlns:p14="http://schemas.microsoft.com/office/powerpoint/2010/main" val="149496870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6632"/>
            <a:ext cx="10972800" cy="1301006"/>
          </a:xfrm>
        </p:spPr>
        <p:txBody>
          <a:bodyPr/>
          <a:lstStyle/>
          <a:p>
            <a:r>
              <a:rPr lang="en-GB" sz="3200" b="1" dirty="0" smtClean="0"/>
              <a:t/>
            </a:r>
            <a:br>
              <a:rPr lang="en-GB" sz="3200" b="1" dirty="0" smtClean="0"/>
            </a:br>
            <a:r>
              <a:rPr lang="en-GB" sz="3200" b="1" dirty="0" smtClean="0"/>
              <a:t>Prospects for local pay determination</a:t>
            </a:r>
            <a:br>
              <a:rPr lang="en-GB" sz="3200" b="1" dirty="0" smtClean="0"/>
            </a:br>
            <a:r>
              <a:rPr lang="en-GB" sz="3200" b="1" dirty="0" smtClean="0"/>
              <a:t>(Bach and Winchester, 1994) </a:t>
            </a:r>
            <a:br>
              <a:rPr lang="en-GB" sz="3200" b="1" dirty="0" smtClean="0"/>
            </a:br>
            <a:endParaRPr lang="en-GB" sz="3200" b="1" dirty="0"/>
          </a:p>
        </p:txBody>
      </p:sp>
      <p:sp>
        <p:nvSpPr>
          <p:cNvPr id="3" name="Content Placeholder 2"/>
          <p:cNvSpPr>
            <a:spLocks noGrp="1"/>
          </p:cNvSpPr>
          <p:nvPr>
            <p:ph idx="1"/>
          </p:nvPr>
        </p:nvSpPr>
        <p:spPr>
          <a:xfrm>
            <a:off x="609600" y="1268763"/>
            <a:ext cx="10972800" cy="4708525"/>
          </a:xfrm>
        </p:spPr>
        <p:txBody>
          <a:bodyPr/>
          <a:lstStyle/>
          <a:p>
            <a:r>
              <a:rPr lang="en-GB" sz="2400" b="0" dirty="0" smtClean="0"/>
              <a:t>Opting out of national systems of pay determination </a:t>
            </a:r>
          </a:p>
          <a:p>
            <a:endParaRPr lang="en-GB" sz="2400" b="0" dirty="0"/>
          </a:p>
          <a:p>
            <a:r>
              <a:rPr lang="en-GB" sz="2400" b="0" dirty="0" smtClean="0"/>
              <a:t>Government shapes labour supply/aggregate demand </a:t>
            </a:r>
            <a:br>
              <a:rPr lang="en-GB" sz="2400" b="0" dirty="0" smtClean="0"/>
            </a:br>
            <a:r>
              <a:rPr lang="en-GB" sz="2400" b="0" dirty="0" smtClean="0"/>
              <a:t> </a:t>
            </a:r>
          </a:p>
          <a:p>
            <a:r>
              <a:rPr lang="en-GB" sz="2400" b="0" dirty="0" smtClean="0"/>
              <a:t>Political sensitivity of local pay</a:t>
            </a:r>
            <a:br>
              <a:rPr lang="en-GB" sz="2400" b="0" dirty="0" smtClean="0"/>
            </a:br>
            <a:r>
              <a:rPr lang="en-GB" sz="2400" b="0" dirty="0" smtClean="0"/>
              <a:t>- staff opposition </a:t>
            </a:r>
            <a:br>
              <a:rPr lang="en-GB" sz="2400" b="0" dirty="0" smtClean="0"/>
            </a:br>
            <a:endParaRPr lang="en-GB" sz="2400" b="0" dirty="0" smtClean="0"/>
          </a:p>
          <a:p>
            <a:r>
              <a:rPr lang="en-GB" sz="2400" b="0" dirty="0" smtClean="0"/>
              <a:t>Public sector pay controls</a:t>
            </a:r>
          </a:p>
          <a:p>
            <a:endParaRPr lang="en-GB" sz="2400" b="0" dirty="0" smtClean="0"/>
          </a:p>
          <a:p>
            <a:r>
              <a:rPr lang="en-GB" sz="2400" b="0" dirty="0" smtClean="0"/>
              <a:t>Institutional constraints </a:t>
            </a:r>
            <a:br>
              <a:rPr lang="en-GB" sz="2400" b="0" dirty="0" smtClean="0"/>
            </a:br>
            <a:r>
              <a:rPr lang="en-GB" sz="2400" b="0" dirty="0" smtClean="0"/>
              <a:t>– role of pay review bodies </a:t>
            </a:r>
            <a:br>
              <a:rPr lang="en-GB" sz="2400" b="0" dirty="0" smtClean="0"/>
            </a:br>
            <a:endParaRPr lang="en-GB" sz="2400" b="0" dirty="0" smtClean="0"/>
          </a:p>
          <a:p>
            <a:r>
              <a:rPr lang="en-GB" sz="2400" b="0" dirty="0" smtClean="0"/>
              <a:t>Local capacity and priorities  </a:t>
            </a:r>
            <a:endParaRPr lang="en-GB" sz="2400" b="0" dirty="0"/>
          </a:p>
        </p:txBody>
      </p:sp>
    </p:spTree>
    <p:extLst>
      <p:ext uri="{BB962C8B-B14F-4D97-AF65-F5344CB8AC3E}">
        <p14:creationId xmlns:p14="http://schemas.microsoft.com/office/powerpoint/2010/main" val="164195162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50106"/>
          </a:xfrm>
        </p:spPr>
        <p:txBody>
          <a:bodyPr/>
          <a:lstStyle/>
          <a:p>
            <a:r>
              <a:rPr lang="en-GB" sz="3200" b="1" dirty="0" smtClean="0"/>
              <a:t>Arguments still hold? </a:t>
            </a:r>
            <a:endParaRPr lang="en-GB" sz="3200" b="1" dirty="0"/>
          </a:p>
        </p:txBody>
      </p:sp>
      <p:sp>
        <p:nvSpPr>
          <p:cNvPr id="3" name="Content Placeholder 2"/>
          <p:cNvSpPr>
            <a:spLocks noGrp="1"/>
          </p:cNvSpPr>
          <p:nvPr>
            <p:ph idx="1"/>
          </p:nvPr>
        </p:nvSpPr>
        <p:spPr>
          <a:xfrm>
            <a:off x="609600" y="1124746"/>
            <a:ext cx="10972800" cy="5001419"/>
          </a:xfrm>
        </p:spPr>
        <p:txBody>
          <a:bodyPr/>
          <a:lstStyle/>
          <a:p>
            <a:r>
              <a:rPr lang="en-GB" sz="2400" b="0" dirty="0" smtClean="0"/>
              <a:t>State as an employer remains distinctive:</a:t>
            </a:r>
            <a:br>
              <a:rPr lang="en-GB" sz="2400" b="0" dirty="0" smtClean="0"/>
            </a:br>
            <a:r>
              <a:rPr lang="en-GB" sz="2400" b="0" dirty="0" smtClean="0"/>
              <a:t>- political sensitivity/Treasury control </a:t>
            </a:r>
            <a:br>
              <a:rPr lang="en-GB" sz="2400" b="0" dirty="0" smtClean="0"/>
            </a:br>
            <a:endParaRPr lang="en-GB" sz="2400" b="0" dirty="0" smtClean="0"/>
          </a:p>
          <a:p>
            <a:r>
              <a:rPr lang="en-GB" sz="2400" b="0" dirty="0" smtClean="0"/>
              <a:t>Alternative sources of labour supply:</a:t>
            </a:r>
            <a:br>
              <a:rPr lang="en-GB" sz="2400" b="0" dirty="0" smtClean="0"/>
            </a:br>
            <a:r>
              <a:rPr lang="en-GB" sz="2400" b="0" dirty="0" smtClean="0"/>
              <a:t>- international recruitment</a:t>
            </a:r>
            <a:br>
              <a:rPr lang="en-GB" sz="2400" b="0" dirty="0" smtClean="0"/>
            </a:br>
            <a:endParaRPr lang="en-GB" sz="2400" b="0" dirty="0"/>
          </a:p>
          <a:p>
            <a:r>
              <a:rPr lang="en-GB" sz="2400" b="0" dirty="0" smtClean="0"/>
              <a:t>Altered provider landscape:</a:t>
            </a:r>
            <a:br>
              <a:rPr lang="en-GB" sz="2400" b="0" dirty="0" smtClean="0"/>
            </a:br>
            <a:r>
              <a:rPr lang="en-GB" sz="2400" b="0" dirty="0" smtClean="0"/>
              <a:t>- pressure from private providers on terms/conditions </a:t>
            </a:r>
            <a:br>
              <a:rPr lang="en-GB" sz="2400" b="0" dirty="0" smtClean="0"/>
            </a:br>
            <a:endParaRPr lang="en-GB" sz="2400" b="0" dirty="0"/>
          </a:p>
          <a:p>
            <a:r>
              <a:rPr lang="en-GB" sz="2400" b="0" dirty="0" smtClean="0"/>
              <a:t>Challenges to a national pay framework:</a:t>
            </a:r>
            <a:br>
              <a:rPr lang="en-GB" sz="2400" b="0" dirty="0" smtClean="0"/>
            </a:br>
            <a:r>
              <a:rPr lang="en-GB" sz="2400" b="0" dirty="0" smtClean="0"/>
              <a:t>- regional devolution = regional pay </a:t>
            </a:r>
            <a:br>
              <a:rPr lang="en-GB" sz="2400" b="0" dirty="0" smtClean="0"/>
            </a:br>
            <a:r>
              <a:rPr lang="en-GB" sz="2400" b="0" dirty="0" smtClean="0"/>
              <a:t>- sectoral differences</a:t>
            </a:r>
            <a:br>
              <a:rPr lang="en-GB" sz="2400" b="0" dirty="0" smtClean="0"/>
            </a:br>
            <a:r>
              <a:rPr lang="en-GB" sz="2400" b="0" dirty="0" smtClean="0"/>
              <a:t>- local solutions in a period of pay constraint</a:t>
            </a:r>
            <a:br>
              <a:rPr lang="en-GB" sz="2400" b="0" dirty="0" smtClean="0"/>
            </a:br>
            <a:r>
              <a:rPr lang="en-GB" sz="2400" b="0" dirty="0" smtClean="0"/>
              <a:t>- employer priorities (e.g. sick pay, unsocial hours) </a:t>
            </a:r>
            <a:endParaRPr lang="en-GB" sz="2400" b="0" dirty="0"/>
          </a:p>
        </p:txBody>
      </p:sp>
    </p:spTree>
    <p:extLst>
      <p:ext uri="{BB962C8B-B14F-4D97-AF65-F5344CB8AC3E}">
        <p14:creationId xmlns:p14="http://schemas.microsoft.com/office/powerpoint/2010/main" val="378571330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Conclusions </a:t>
            </a:r>
            <a:endParaRPr lang="en-GB" sz="3200" b="1" dirty="0"/>
          </a:p>
        </p:txBody>
      </p:sp>
      <p:sp>
        <p:nvSpPr>
          <p:cNvPr id="3" name="Content Placeholder 2"/>
          <p:cNvSpPr>
            <a:spLocks noGrp="1"/>
          </p:cNvSpPr>
          <p:nvPr>
            <p:ph idx="1"/>
          </p:nvPr>
        </p:nvSpPr>
        <p:spPr>
          <a:xfrm>
            <a:off x="609601" y="1268760"/>
            <a:ext cx="11343051" cy="4857403"/>
          </a:xfrm>
        </p:spPr>
        <p:txBody>
          <a:bodyPr/>
          <a:lstStyle/>
          <a:p>
            <a:r>
              <a:rPr lang="en-GB" sz="2400" b="0" dirty="0" smtClean="0"/>
              <a:t>Deficit reduction continues </a:t>
            </a:r>
          </a:p>
          <a:p>
            <a:endParaRPr lang="en-GB" sz="2400" b="0" dirty="0" smtClean="0"/>
          </a:p>
          <a:p>
            <a:r>
              <a:rPr lang="en-GB" sz="2400" b="0" dirty="0" smtClean="0"/>
              <a:t>Difficulties of delivering quality public services:  </a:t>
            </a:r>
            <a:br>
              <a:rPr lang="en-GB" sz="2400" b="0" dirty="0" smtClean="0"/>
            </a:br>
            <a:r>
              <a:rPr lang="en-GB" sz="2400" b="0" dirty="0" smtClean="0"/>
              <a:t>- recruitment and retention problems </a:t>
            </a:r>
            <a:br>
              <a:rPr lang="en-GB" sz="2400" b="0" dirty="0" smtClean="0"/>
            </a:br>
            <a:r>
              <a:rPr lang="en-GB" sz="2400" b="0" dirty="0" smtClean="0"/>
              <a:t>- workloads, pay, central direction: morale &amp; engagement</a:t>
            </a:r>
            <a:br>
              <a:rPr lang="en-GB" sz="2400" b="0" dirty="0" smtClean="0"/>
            </a:br>
            <a:r>
              <a:rPr lang="en-GB" sz="2400" b="0" dirty="0" smtClean="0"/>
              <a:t>- further planned measures e.g. exit payment caps </a:t>
            </a:r>
          </a:p>
          <a:p>
            <a:endParaRPr lang="en-GB" sz="2400" b="0" dirty="0" smtClean="0"/>
          </a:p>
          <a:p>
            <a:r>
              <a:rPr lang="en-GB" sz="2400" b="0" dirty="0" smtClean="0"/>
              <a:t>Sustainability of public sector pay policy:</a:t>
            </a:r>
            <a:br>
              <a:rPr lang="en-GB" sz="2400" b="0" dirty="0" smtClean="0"/>
            </a:br>
            <a:r>
              <a:rPr lang="en-GB" sz="2400" b="0" dirty="0" smtClean="0"/>
              <a:t>- difficulties of portraying public sector as ‘privileged’  </a:t>
            </a:r>
            <a:br>
              <a:rPr lang="en-GB" sz="2400" b="0" dirty="0" smtClean="0"/>
            </a:br>
            <a:r>
              <a:rPr lang="en-GB" sz="2400" b="0" dirty="0" smtClean="0"/>
              <a:t>  </a:t>
            </a:r>
          </a:p>
          <a:p>
            <a:r>
              <a:rPr lang="en-GB" sz="2400" b="0" dirty="0" smtClean="0"/>
              <a:t>A shifting public sector landscape:</a:t>
            </a:r>
            <a:br>
              <a:rPr lang="en-GB" sz="2400" b="0" dirty="0" smtClean="0"/>
            </a:br>
            <a:r>
              <a:rPr lang="en-GB" sz="2400" b="0" dirty="0" smtClean="0"/>
              <a:t>-  more diversified provision: integration v. fragmentation</a:t>
            </a:r>
            <a:br>
              <a:rPr lang="en-GB" sz="2400" b="0" dirty="0" smtClean="0"/>
            </a:br>
            <a:r>
              <a:rPr lang="en-GB" sz="2400" b="0" dirty="0" smtClean="0"/>
              <a:t> </a:t>
            </a:r>
            <a:r>
              <a:rPr lang="en-GB" dirty="0" smtClean="0"/>
              <a:t/>
            </a:r>
            <a:br>
              <a:rPr lang="en-GB" dirty="0" smtClean="0"/>
            </a:br>
            <a:r>
              <a:rPr lang="en-GB" dirty="0" smtClean="0"/>
              <a:t>  </a:t>
            </a:r>
          </a:p>
          <a:p>
            <a:endParaRPr lang="en-GB" dirty="0"/>
          </a:p>
        </p:txBody>
      </p:sp>
    </p:spTree>
    <p:extLst>
      <p:ext uri="{BB962C8B-B14F-4D97-AF65-F5344CB8AC3E}">
        <p14:creationId xmlns:p14="http://schemas.microsoft.com/office/powerpoint/2010/main" val="352916753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References  </a:t>
            </a:r>
            <a:endParaRPr lang="en-GB" sz="3200" b="1" dirty="0"/>
          </a:p>
        </p:txBody>
      </p:sp>
      <p:sp>
        <p:nvSpPr>
          <p:cNvPr id="3" name="Content Placeholder 2"/>
          <p:cNvSpPr>
            <a:spLocks noGrp="1"/>
          </p:cNvSpPr>
          <p:nvPr>
            <p:ph idx="1"/>
          </p:nvPr>
        </p:nvSpPr>
        <p:spPr/>
        <p:txBody>
          <a:bodyPr/>
          <a:lstStyle/>
          <a:p>
            <a:r>
              <a:rPr lang="en-GB" sz="2000" b="0" dirty="0" smtClean="0"/>
              <a:t>Bach, S. and Bordogna, L. (2013) ‘Reframing public service employment relations: The impact of economic crisis and the new EU governance’, </a:t>
            </a:r>
            <a:r>
              <a:rPr lang="en-GB" sz="2000" b="0" i="1" dirty="0" smtClean="0"/>
              <a:t>European Journal of Industrial Relations, </a:t>
            </a:r>
            <a:r>
              <a:rPr lang="en-GB" sz="2000" b="0" dirty="0" smtClean="0"/>
              <a:t>19(4): 279-294 </a:t>
            </a:r>
          </a:p>
          <a:p>
            <a:r>
              <a:rPr lang="en-GB" sz="2000" b="0" dirty="0" smtClean="0"/>
              <a:t>Bach, S. and Bordogna, L . (</a:t>
            </a:r>
            <a:r>
              <a:rPr lang="en-GB" sz="2000" b="0" dirty="0" err="1" smtClean="0"/>
              <a:t>eds</a:t>
            </a:r>
            <a:r>
              <a:rPr lang="en-GB" sz="2000" b="0" dirty="0" smtClean="0"/>
              <a:t>) (2016) </a:t>
            </a:r>
            <a:r>
              <a:rPr lang="en-GB" sz="2000" b="0" i="1" dirty="0" smtClean="0"/>
              <a:t>Public Service Management and Employment Relations in Europe: Emerging from the Crisis  </a:t>
            </a:r>
          </a:p>
          <a:p>
            <a:r>
              <a:rPr lang="en-GB" sz="2000" b="0" dirty="0" smtClean="0"/>
              <a:t>Bach, S. and Winchester, D. (1994) ‘Opting out of pay Devolution: The Prospects for Local Pay Bargaining’ </a:t>
            </a:r>
            <a:r>
              <a:rPr lang="en-GB" sz="2000" b="0" i="1" dirty="0" smtClean="0"/>
              <a:t>British Journal of Industrial Relations, </a:t>
            </a:r>
            <a:r>
              <a:rPr lang="en-GB" sz="2000" b="0" dirty="0" smtClean="0"/>
              <a:t>32(2)</a:t>
            </a:r>
            <a:r>
              <a:rPr lang="en-GB" sz="2000" b="0" i="1" dirty="0" smtClean="0"/>
              <a:t> </a:t>
            </a:r>
            <a:r>
              <a:rPr lang="en-GB" sz="2000" b="0" dirty="0" smtClean="0"/>
              <a:t>263-282.  </a:t>
            </a:r>
          </a:p>
          <a:p>
            <a:r>
              <a:rPr lang="en-GB" sz="2000" b="0" dirty="0" smtClean="0"/>
              <a:t>Cameron, D. (2015) </a:t>
            </a:r>
            <a:r>
              <a:rPr lang="en-GB" sz="2000" b="0" i="1" dirty="0" smtClean="0"/>
              <a:t>My Vision for </a:t>
            </a:r>
            <a:r>
              <a:rPr lang="en-GB" sz="2000" b="0" i="1" dirty="0"/>
              <a:t>a Smarter State </a:t>
            </a:r>
            <a:br>
              <a:rPr lang="en-GB" sz="2000" b="0" i="1" dirty="0"/>
            </a:br>
            <a:r>
              <a:rPr lang="en-GB" sz="2000" b="0" dirty="0">
                <a:hlinkClick r:id="rId2"/>
              </a:rPr>
              <a:t>https://</a:t>
            </a:r>
            <a:r>
              <a:rPr lang="en-GB" sz="2000" b="0" dirty="0" smtClean="0">
                <a:hlinkClick r:id="rId2"/>
              </a:rPr>
              <a:t>www.gov.uk/government/speeches/prime-minister-my-vision-for-a-smarter-state</a:t>
            </a:r>
            <a:endParaRPr lang="en-GB" sz="2000" b="0" dirty="0" smtClean="0"/>
          </a:p>
          <a:p>
            <a:r>
              <a:rPr lang="en-GB" sz="2000" b="0" dirty="0" smtClean="0"/>
              <a:t>OECD (2015)</a:t>
            </a:r>
            <a:r>
              <a:rPr lang="en-GB" sz="2000" b="0" i="1" dirty="0" smtClean="0"/>
              <a:t> Building on Basics. </a:t>
            </a:r>
            <a:r>
              <a:rPr lang="en-GB" sz="2000" b="0" dirty="0" smtClean="0"/>
              <a:t>Paris: OECD </a:t>
            </a:r>
            <a:endParaRPr lang="en-GB" sz="2000" b="0" dirty="0"/>
          </a:p>
        </p:txBody>
      </p:sp>
    </p:spTree>
    <p:extLst>
      <p:ext uri="{BB962C8B-B14F-4D97-AF65-F5344CB8AC3E}">
        <p14:creationId xmlns:p14="http://schemas.microsoft.com/office/powerpoint/2010/main" val="382291216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1892" y="1606098"/>
            <a:ext cx="11101251" cy="1325563"/>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i="1" dirty="0" smtClean="0"/>
              <a:t>Seven-day working in the NHS</a:t>
            </a:r>
            <a:r>
              <a:rPr lang="en-GB" dirty="0" smtClean="0"/>
              <a:t/>
            </a:r>
            <a:br>
              <a:rPr lang="en-GB" dirty="0" smtClean="0"/>
            </a:br>
            <a:r>
              <a:rPr lang="en-GB" dirty="0" smtClean="0"/>
              <a:t/>
            </a:r>
            <a:br>
              <a:rPr lang="en-GB" dirty="0" smtClean="0"/>
            </a:br>
            <a:r>
              <a:rPr lang="en-GB" dirty="0"/>
              <a:t/>
            </a:r>
            <a:br>
              <a:rPr lang="en-GB" dirty="0"/>
            </a:br>
            <a:r>
              <a:rPr lang="en-GB" dirty="0" smtClean="0"/>
              <a:t>Jon </a:t>
            </a:r>
            <a:r>
              <a:rPr lang="en-GB" dirty="0" err="1" smtClean="0"/>
              <a:t>Skewes</a:t>
            </a:r>
            <a:r>
              <a:rPr lang="en-GB" dirty="0" smtClean="0"/>
              <a:t/>
            </a:r>
            <a:br>
              <a:rPr lang="en-GB" dirty="0" smtClean="0"/>
            </a:br>
            <a:r>
              <a:rPr lang="en-GB" dirty="0" smtClean="0"/>
              <a:t>Director of Policy &amp; Employment Relations, RCM</a:t>
            </a:r>
            <a:r>
              <a:rPr lang="en-GB" dirty="0"/>
              <a:t/>
            </a:r>
            <a:br>
              <a:rPr lang="en-GB" dirty="0"/>
            </a:br>
            <a:endParaRPr lang="en-GB" dirty="0"/>
          </a:p>
        </p:txBody>
      </p:sp>
      <p:sp>
        <p:nvSpPr>
          <p:cNvPr id="3" name="Footer Placeholder 2"/>
          <p:cNvSpPr>
            <a:spLocks noGrp="1"/>
          </p:cNvSpPr>
          <p:nvPr>
            <p:ph type="ftr" sz="quarter" idx="11"/>
          </p:nvPr>
        </p:nvSpPr>
        <p:spPr>
          <a:xfrm>
            <a:off x="981891" y="6356358"/>
            <a:ext cx="10084624" cy="365125"/>
          </a:xfrm>
        </p:spPr>
        <p:txBody>
          <a:bodyPr/>
          <a:lstStyle/>
          <a:p>
            <a:r>
              <a:rPr lang="en-GB" dirty="0" smtClean="0"/>
              <a:t>Pay Bargaining in 2016 | IDR and TUC joint conference | London | 25 February 2016</a:t>
            </a:r>
            <a:endParaRPr lang="en-GB" dirty="0"/>
          </a:p>
        </p:txBody>
      </p:sp>
      <p:pic>
        <p:nvPicPr>
          <p:cNvPr id="2" name="Picture 1"/>
          <p:cNvPicPr>
            <a:picLocks noChangeAspect="1"/>
          </p:cNvPicPr>
          <p:nvPr/>
        </p:nvPicPr>
        <p:blipFill>
          <a:blip r:embed="rId3"/>
          <a:stretch>
            <a:fillRect/>
          </a:stretch>
        </p:blipFill>
        <p:spPr>
          <a:xfrm>
            <a:off x="8104241" y="691696"/>
            <a:ext cx="2962275" cy="914400"/>
          </a:xfrm>
          <a:prstGeom prst="rect">
            <a:avLst/>
          </a:prstGeom>
        </p:spPr>
      </p:pic>
    </p:spTree>
    <p:extLst>
      <p:ext uri="{BB962C8B-B14F-4D97-AF65-F5344CB8AC3E}">
        <p14:creationId xmlns:p14="http://schemas.microsoft.com/office/powerpoint/2010/main" val="2875498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2">
                    <a:lumMod val="25000"/>
                  </a:schemeClr>
                </a:solidFill>
              </a:rPr>
              <a:t>Findings from IDR research (1)</a:t>
            </a:r>
            <a:endParaRPr lang="en-GB" dirty="0">
              <a:solidFill>
                <a:schemeClr val="bg2">
                  <a:lumMod val="25000"/>
                </a:schemeClr>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572376" y="323323"/>
            <a:ext cx="1781424" cy="1419423"/>
          </a:xfrm>
        </p:spPr>
      </p:pic>
      <p:sp>
        <p:nvSpPr>
          <p:cNvPr id="4" name="Footer Placeholder 3"/>
          <p:cNvSpPr>
            <a:spLocks noGrp="1"/>
          </p:cNvSpPr>
          <p:nvPr>
            <p:ph type="ftr" sz="quarter" idx="11"/>
          </p:nvPr>
        </p:nvSpPr>
        <p:spPr>
          <a:xfrm>
            <a:off x="838200" y="6356358"/>
            <a:ext cx="10515600" cy="365125"/>
          </a:xfrm>
        </p:spPr>
        <p:txBody>
          <a:bodyPr/>
          <a:lstStyle/>
          <a:p>
            <a:r>
              <a:rPr lang="en-GB" dirty="0" smtClean="0"/>
              <a:t>Pay Bargaining in 2016 by IDR and the TUC | London | 25 February 2016</a:t>
            </a:r>
            <a:endParaRPr lang="en-GB" dirty="0"/>
          </a:p>
        </p:txBody>
      </p:sp>
      <p:sp>
        <p:nvSpPr>
          <p:cNvPr id="3" name="Content Placeholder 2"/>
          <p:cNvSpPr>
            <a:spLocks noGrp="1"/>
          </p:cNvSpPr>
          <p:nvPr>
            <p:ph sz="half" idx="2"/>
          </p:nvPr>
        </p:nvSpPr>
        <p:spPr>
          <a:xfrm>
            <a:off x="838200" y="1825624"/>
            <a:ext cx="10515600" cy="4582781"/>
          </a:xfrm>
        </p:spPr>
        <p:txBody>
          <a:bodyPr>
            <a:normAutofit lnSpcReduction="10000"/>
          </a:bodyPr>
          <a:lstStyle/>
          <a:p>
            <a:pPr marL="0" indent="0">
              <a:buNone/>
            </a:pPr>
            <a:r>
              <a:rPr lang="en-GB" sz="2400" i="1" dirty="0" smtClean="0">
                <a:solidFill>
                  <a:schemeClr val="tx1">
                    <a:lumMod val="85000"/>
                    <a:lumOff val="15000"/>
                  </a:schemeClr>
                </a:solidFill>
              </a:rPr>
              <a:t>Engineering</a:t>
            </a:r>
          </a:p>
          <a:p>
            <a:pPr marL="0" indent="0">
              <a:buNone/>
            </a:pPr>
            <a:r>
              <a:rPr lang="en-GB" sz="2400" dirty="0" smtClean="0">
                <a:solidFill>
                  <a:schemeClr val="tx1">
                    <a:lumMod val="85000"/>
                    <a:lumOff val="15000"/>
                  </a:schemeClr>
                </a:solidFill>
              </a:rPr>
              <a:t>-  Pressures </a:t>
            </a:r>
            <a:r>
              <a:rPr lang="en-GB" sz="2400" dirty="0">
                <a:solidFill>
                  <a:schemeClr val="tx1">
                    <a:lumMod val="85000"/>
                    <a:lumOff val="15000"/>
                  </a:schemeClr>
                </a:solidFill>
              </a:rPr>
              <a:t>remain around skill shortages, with recruitment key problem</a:t>
            </a:r>
          </a:p>
          <a:p>
            <a:pPr>
              <a:buFontTx/>
              <a:buChar char="-"/>
            </a:pPr>
            <a:r>
              <a:rPr lang="en-GB" sz="2400" dirty="0">
                <a:solidFill>
                  <a:schemeClr val="tx1">
                    <a:lumMod val="85000"/>
                    <a:lumOff val="15000"/>
                  </a:schemeClr>
                </a:solidFill>
              </a:rPr>
              <a:t>Median increase 2%, very few 3%+ and most (43%) paid a lower award in 2014/15 than in the previous year’s review</a:t>
            </a:r>
          </a:p>
          <a:p>
            <a:pPr>
              <a:buFontTx/>
              <a:buChar char="-"/>
            </a:pPr>
            <a:endParaRPr lang="en-GB" sz="2400" dirty="0" smtClean="0">
              <a:solidFill>
                <a:schemeClr val="tx1">
                  <a:lumMod val="85000"/>
                  <a:lumOff val="15000"/>
                </a:schemeClr>
              </a:solidFill>
            </a:endParaRPr>
          </a:p>
          <a:p>
            <a:pPr marL="0" indent="0">
              <a:buNone/>
            </a:pPr>
            <a:r>
              <a:rPr lang="en-GB" sz="2400" i="1" dirty="0" smtClean="0">
                <a:solidFill>
                  <a:schemeClr val="tx1">
                    <a:lumMod val="85000"/>
                    <a:lumOff val="15000"/>
                  </a:schemeClr>
                </a:solidFill>
              </a:rPr>
              <a:t>Graduates</a:t>
            </a:r>
            <a:endParaRPr lang="en-GB" sz="2400" dirty="0" smtClean="0">
              <a:solidFill>
                <a:schemeClr val="tx1">
                  <a:lumMod val="85000"/>
                  <a:lumOff val="15000"/>
                </a:schemeClr>
              </a:solidFill>
            </a:endParaRPr>
          </a:p>
          <a:p>
            <a:pPr>
              <a:buFontTx/>
              <a:buChar char="-"/>
            </a:pPr>
            <a:r>
              <a:rPr lang="en-GB" sz="2400" dirty="0" smtClean="0">
                <a:solidFill>
                  <a:schemeClr val="tx1">
                    <a:lumMod val="85000"/>
                    <a:lumOff val="15000"/>
                  </a:schemeClr>
                </a:solidFill>
              </a:rPr>
              <a:t>Graduate intake rose </a:t>
            </a:r>
            <a:r>
              <a:rPr lang="en-GB" sz="2400" dirty="0">
                <a:solidFill>
                  <a:schemeClr val="tx1">
                    <a:lumMod val="85000"/>
                    <a:lumOff val="15000"/>
                  </a:schemeClr>
                </a:solidFill>
              </a:rPr>
              <a:t>by 11% in 2015 and is projected to rise by f</a:t>
            </a:r>
            <a:r>
              <a:rPr lang="en-GB" sz="2400" dirty="0" smtClean="0">
                <a:solidFill>
                  <a:schemeClr val="tx1">
                    <a:lumMod val="85000"/>
                    <a:lumOff val="15000"/>
                  </a:schemeClr>
                </a:solidFill>
              </a:rPr>
              <a:t>urther</a:t>
            </a:r>
            <a:r>
              <a:rPr lang="en-GB" sz="2400" dirty="0">
                <a:solidFill>
                  <a:schemeClr val="tx1">
                    <a:lumMod val="85000"/>
                    <a:lumOff val="15000"/>
                  </a:schemeClr>
                </a:solidFill>
              </a:rPr>
              <a:t> 17% in 2016 – driven by the private sector </a:t>
            </a:r>
            <a:endParaRPr lang="en-GB" sz="2400" dirty="0" smtClean="0">
              <a:solidFill>
                <a:schemeClr val="tx1">
                  <a:lumMod val="85000"/>
                  <a:lumOff val="15000"/>
                </a:schemeClr>
              </a:solidFill>
            </a:endParaRPr>
          </a:p>
          <a:p>
            <a:pPr>
              <a:buFontTx/>
              <a:buChar char="-"/>
            </a:pPr>
            <a:r>
              <a:rPr lang="en-GB" sz="2400" dirty="0" smtClean="0">
                <a:solidFill>
                  <a:schemeClr val="tx1">
                    <a:lumMod val="85000"/>
                    <a:lumOff val="15000"/>
                  </a:schemeClr>
                </a:solidFill>
              </a:rPr>
              <a:t>Although applications rising faster than vacancies, which means less pressure on pay</a:t>
            </a:r>
          </a:p>
          <a:p>
            <a:pPr>
              <a:buFontTx/>
              <a:buChar char="-"/>
            </a:pPr>
            <a:r>
              <a:rPr lang="en-GB" sz="2400" dirty="0" smtClean="0">
                <a:solidFill>
                  <a:schemeClr val="tx1">
                    <a:lumMod val="85000"/>
                    <a:lumOff val="15000"/>
                  </a:schemeClr>
                </a:solidFill>
              </a:rPr>
              <a:t>Analysis of pay leads for grads recruited 3 and 5 years ago provides evidence of a lowering effect</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411655571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dirty="0" smtClean="0"/>
              <a:t>Seven Day Working in the NHS</a:t>
            </a:r>
            <a:br>
              <a:rPr lang="en-GB" dirty="0" smtClean="0"/>
            </a:br>
            <a:r>
              <a:rPr lang="en-GB" dirty="0" smtClean="0"/>
              <a:t>Jon Skewes, Director for Policy, Employment Relations and Communications</a:t>
            </a:r>
            <a:endParaRPr lang="en-US" dirty="0"/>
          </a:p>
        </p:txBody>
      </p:sp>
    </p:spTree>
    <p:extLst>
      <p:ext uri="{BB962C8B-B14F-4D97-AF65-F5344CB8AC3E}">
        <p14:creationId xmlns:p14="http://schemas.microsoft.com/office/powerpoint/2010/main" val="338238593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Seven Day Working in the NHS</a:t>
            </a:r>
            <a:endParaRPr lang="en-US" dirty="0"/>
          </a:p>
        </p:txBody>
      </p:sp>
      <p:sp>
        <p:nvSpPr>
          <p:cNvPr id="24" name="Content Placeholder 23"/>
          <p:cNvSpPr>
            <a:spLocks noGrp="1"/>
          </p:cNvSpPr>
          <p:nvPr>
            <p:ph idx="1"/>
          </p:nvPr>
        </p:nvSpPr>
        <p:spPr/>
        <p:txBody>
          <a:bodyPr/>
          <a:lstStyle/>
          <a:p>
            <a:pPr algn="l"/>
            <a:endParaRPr lang="en-US" b="1" dirty="0"/>
          </a:p>
          <a:p>
            <a:pPr marL="285750" indent="-285750"/>
            <a:r>
              <a:rPr lang="en-US" dirty="0"/>
              <a:t>Policy Definition and Motivation</a:t>
            </a:r>
          </a:p>
          <a:p>
            <a:pPr algn="l"/>
            <a:endParaRPr lang="en-US" dirty="0" smtClean="0"/>
          </a:p>
          <a:p>
            <a:pPr marL="285750" indent="-285750"/>
            <a:r>
              <a:rPr lang="en-US" dirty="0"/>
              <a:t>Productivity and Context</a:t>
            </a:r>
          </a:p>
          <a:p>
            <a:pPr marL="285750" indent="-285750"/>
            <a:endParaRPr lang="en-US" dirty="0"/>
          </a:p>
          <a:p>
            <a:pPr marL="285750" indent="-285750"/>
            <a:r>
              <a:rPr lang="en-US" dirty="0"/>
              <a:t>Impact on NHS </a:t>
            </a:r>
            <a:r>
              <a:rPr lang="en-US" dirty="0" smtClean="0"/>
              <a:t>Staff</a:t>
            </a:r>
            <a:endParaRPr lang="en-US" dirty="0"/>
          </a:p>
          <a:p>
            <a:pPr algn="l"/>
            <a:endParaRPr lang="en-US" dirty="0"/>
          </a:p>
          <a:p>
            <a:pPr marL="285750" indent="-285750"/>
            <a:r>
              <a:rPr lang="en-US" dirty="0" smtClean="0"/>
              <a:t>Union Response</a:t>
            </a:r>
            <a:endParaRPr lang="en-US" dirty="0"/>
          </a:p>
          <a:p>
            <a:pPr algn="l"/>
            <a:endParaRPr lang="en-US" b="1" dirty="0">
              <a:solidFill>
                <a:prstClr val="black"/>
              </a:solidFill>
            </a:endParaRPr>
          </a:p>
          <a:p>
            <a:endParaRPr lang="en-US" dirty="0"/>
          </a:p>
        </p:txBody>
      </p:sp>
    </p:spTree>
    <p:extLst>
      <p:ext uri="{BB962C8B-B14F-4D97-AF65-F5344CB8AC3E}">
        <p14:creationId xmlns:p14="http://schemas.microsoft.com/office/powerpoint/2010/main" val="393323760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Seven Day Working in the NHS</a:t>
            </a:r>
            <a:endParaRPr lang="en-US" dirty="0"/>
          </a:p>
        </p:txBody>
      </p:sp>
      <p:sp>
        <p:nvSpPr>
          <p:cNvPr id="24" name="Content Placeholder 23"/>
          <p:cNvSpPr>
            <a:spLocks noGrp="1"/>
          </p:cNvSpPr>
          <p:nvPr>
            <p:ph idx="1"/>
          </p:nvPr>
        </p:nvSpPr>
        <p:spPr/>
        <p:txBody>
          <a:bodyPr>
            <a:normAutofit lnSpcReduction="10000"/>
          </a:bodyPr>
          <a:lstStyle/>
          <a:p>
            <a:pPr algn="l"/>
            <a:r>
              <a:rPr lang="en-US" b="1" dirty="0" smtClean="0"/>
              <a:t>Policy Definition and Motivation</a:t>
            </a:r>
            <a:endParaRPr lang="en-US" b="1" dirty="0"/>
          </a:p>
          <a:p>
            <a:pPr algn="l"/>
            <a:endParaRPr lang="en-US" b="1" dirty="0"/>
          </a:p>
          <a:p>
            <a:r>
              <a:rPr lang="en-GB" i="1" dirty="0" smtClean="0"/>
              <a:t>“</a:t>
            </a:r>
            <a:r>
              <a:rPr lang="en-GB" i="1" dirty="0"/>
              <a:t>Too often talk about healthcare can get bogged down in statistics and technocratic terms. But there’s actually a big vision at the heart of this plan. </a:t>
            </a:r>
            <a:r>
              <a:rPr lang="en-GB" i="1" dirty="0" smtClean="0"/>
              <a:t>A </a:t>
            </a:r>
            <a:r>
              <a:rPr lang="en-GB" i="1" dirty="0"/>
              <a:t>vision of a modern NHS working for you </a:t>
            </a:r>
            <a:r>
              <a:rPr lang="en-GB" i="1" dirty="0" smtClean="0"/>
              <a:t>seven days </a:t>
            </a:r>
            <a:r>
              <a:rPr lang="en-GB" i="1" dirty="0"/>
              <a:t>of the week – when you need it, where you need it.</a:t>
            </a:r>
          </a:p>
          <a:p>
            <a:pPr algn="ctr"/>
            <a:r>
              <a:rPr lang="en-GB" i="1" dirty="0" smtClean="0"/>
              <a:t>It’s </a:t>
            </a:r>
            <a:r>
              <a:rPr lang="en-GB" i="1" dirty="0"/>
              <a:t>a shocking fact, but mortality rates for patients admitted to hospital on a Sunday can be 16% higher than on a Wednesday, while the biggest numbers of seriously ill patients arrive at the weekend when hospitals are least well equipped to handle them.</a:t>
            </a:r>
          </a:p>
          <a:p>
            <a:pPr algn="ctr"/>
            <a:r>
              <a:rPr lang="en-GB" i="1" dirty="0"/>
              <a:t>So </a:t>
            </a:r>
            <a:r>
              <a:rPr lang="en-GB" i="1" dirty="0" smtClean="0"/>
              <a:t>seven-day </a:t>
            </a:r>
            <a:r>
              <a:rPr lang="en-GB" i="1" dirty="0"/>
              <a:t>care isn’t just about a better service – it’s about saving lives</a:t>
            </a:r>
            <a:r>
              <a:rPr lang="en-GB" i="1" dirty="0" smtClean="0"/>
              <a:t>.</a:t>
            </a:r>
          </a:p>
          <a:p>
            <a:pPr algn="ctr"/>
            <a:r>
              <a:rPr lang="en-GB" i="1" dirty="0" smtClean="0"/>
              <a:t>And </a:t>
            </a:r>
            <a:r>
              <a:rPr lang="en-GB" i="1" dirty="0"/>
              <a:t>let’s be absolutely clear. This isn’t about NHS staff working </a:t>
            </a:r>
            <a:r>
              <a:rPr lang="en-GB" i="1" dirty="0" smtClean="0"/>
              <a:t>seven </a:t>
            </a:r>
            <a:r>
              <a:rPr lang="en-GB" i="1" dirty="0"/>
              <a:t>days a </a:t>
            </a:r>
            <a:r>
              <a:rPr lang="en-GB" i="1" dirty="0" smtClean="0"/>
              <a:t>week. It’s </a:t>
            </a:r>
            <a:r>
              <a:rPr lang="en-GB" i="1" dirty="0"/>
              <a:t>about different shift patterns, so that our doctors and nurses are able to give that incredible care whenever it is </a:t>
            </a:r>
            <a:r>
              <a:rPr lang="en-GB" i="1" dirty="0" smtClean="0"/>
              <a:t>needed. It’s </a:t>
            </a:r>
            <a:r>
              <a:rPr lang="en-GB" i="1" dirty="0"/>
              <a:t>about key decision makers being around at the weekend; junior doctors being properly supported and resources like scanners up and running wherever they are needed</a:t>
            </a:r>
            <a:r>
              <a:rPr lang="en-GB" i="1" dirty="0" smtClean="0"/>
              <a:t>.”</a:t>
            </a:r>
          </a:p>
          <a:p>
            <a:pPr algn="ctr"/>
            <a:endParaRPr lang="en-GB" dirty="0" smtClean="0"/>
          </a:p>
          <a:p>
            <a:pPr algn="ctr"/>
            <a:r>
              <a:rPr lang="en-GB" dirty="0" smtClean="0"/>
              <a:t>David Cameron, 18</a:t>
            </a:r>
            <a:r>
              <a:rPr lang="en-GB" baseline="30000" dirty="0" smtClean="0"/>
              <a:t>th</a:t>
            </a:r>
            <a:r>
              <a:rPr lang="en-GB" dirty="0" smtClean="0"/>
              <a:t> May 2015</a:t>
            </a:r>
            <a:endParaRPr lang="en-GB" dirty="0"/>
          </a:p>
          <a:p>
            <a:pPr algn="l"/>
            <a:endParaRPr lang="en-US" dirty="0">
              <a:solidFill>
                <a:prstClr val="black"/>
              </a:solidFill>
            </a:endParaRPr>
          </a:p>
          <a:p>
            <a:endParaRPr lang="en-US" dirty="0"/>
          </a:p>
        </p:txBody>
      </p:sp>
    </p:spTree>
    <p:extLst>
      <p:ext uri="{BB962C8B-B14F-4D97-AF65-F5344CB8AC3E}">
        <p14:creationId xmlns:p14="http://schemas.microsoft.com/office/powerpoint/2010/main" val="171709644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Seven Day Working in the NHS</a:t>
            </a:r>
            <a:endParaRPr lang="en-US" dirty="0"/>
          </a:p>
        </p:txBody>
      </p:sp>
      <p:sp>
        <p:nvSpPr>
          <p:cNvPr id="24" name="Content Placeholder 23"/>
          <p:cNvSpPr>
            <a:spLocks noGrp="1"/>
          </p:cNvSpPr>
          <p:nvPr>
            <p:ph idx="1"/>
          </p:nvPr>
        </p:nvSpPr>
        <p:spPr/>
        <p:txBody>
          <a:bodyPr>
            <a:normAutofit lnSpcReduction="10000"/>
          </a:bodyPr>
          <a:lstStyle/>
          <a:p>
            <a:pPr algn="l"/>
            <a:r>
              <a:rPr lang="en-US" b="1" dirty="0" smtClean="0"/>
              <a:t>Policy Definition and Motivation</a:t>
            </a:r>
            <a:endParaRPr lang="en-US" b="1" dirty="0"/>
          </a:p>
          <a:p>
            <a:pPr algn="l"/>
            <a:endParaRPr lang="en-US" dirty="0"/>
          </a:p>
          <a:p>
            <a:pPr algn="l"/>
            <a:r>
              <a:rPr lang="en-US" dirty="0" smtClean="0"/>
              <a:t>The Government has argued to extend services to seven days because of evidence that shows an increase in deaths in hospitals at the weekend. </a:t>
            </a:r>
          </a:p>
          <a:p>
            <a:pPr algn="l"/>
            <a:endParaRPr lang="en-US" dirty="0"/>
          </a:p>
          <a:p>
            <a:pPr algn="l"/>
            <a:r>
              <a:rPr lang="en-US" dirty="0" smtClean="0"/>
              <a:t>A paper in the British Medical Journal by Professor Sir Bruce Keogh found the reasons for the ‘weekend effect’ are:</a:t>
            </a:r>
          </a:p>
          <a:p>
            <a:pPr marL="285750" indent="-285750"/>
            <a:r>
              <a:rPr lang="en-US" dirty="0" smtClean="0"/>
              <a:t>Patients admitted at the weekend are sicker and at greater risk of dying;</a:t>
            </a:r>
          </a:p>
          <a:p>
            <a:pPr marL="285750" indent="-285750"/>
            <a:r>
              <a:rPr lang="en-US" dirty="0" smtClean="0"/>
              <a:t>Fewer consultants practice over the weekend; and</a:t>
            </a:r>
          </a:p>
          <a:p>
            <a:pPr marL="285750" indent="-285750"/>
            <a:r>
              <a:rPr lang="en-US" dirty="0" smtClean="0"/>
              <a:t>Support services such as diagnostics are reduced over the weekend.</a:t>
            </a:r>
          </a:p>
          <a:p>
            <a:pPr algn="l"/>
            <a:endParaRPr lang="en-US" dirty="0"/>
          </a:p>
          <a:p>
            <a:pPr algn="l"/>
            <a:r>
              <a:rPr lang="en-US" dirty="0" smtClean="0"/>
              <a:t>But, the report warned that:</a:t>
            </a:r>
          </a:p>
          <a:p>
            <a:pPr algn="l"/>
            <a:r>
              <a:rPr lang="en-US" i="1" dirty="0" smtClean="0"/>
              <a:t>“It was not possible to ascertain the extent to which the excess deaths may be preventable; to assume that they are avoidable would be rash and misleading.”</a:t>
            </a:r>
          </a:p>
          <a:p>
            <a:pPr marL="285750" indent="-285750"/>
            <a:endParaRPr lang="en-US" dirty="0"/>
          </a:p>
          <a:p>
            <a:pPr algn="l"/>
            <a:endParaRPr lang="en-US" b="1" dirty="0">
              <a:solidFill>
                <a:srgbClr val="FF7900"/>
              </a:solidFill>
            </a:endParaRPr>
          </a:p>
          <a:p>
            <a:pPr algn="l"/>
            <a:endParaRPr lang="en-US" b="1" dirty="0">
              <a:solidFill>
                <a:srgbClr val="FF7900"/>
              </a:solidFill>
            </a:endParaRPr>
          </a:p>
          <a:p>
            <a:endParaRPr lang="en-US" dirty="0"/>
          </a:p>
        </p:txBody>
      </p:sp>
    </p:spTree>
    <p:extLst>
      <p:ext uri="{BB962C8B-B14F-4D97-AF65-F5344CB8AC3E}">
        <p14:creationId xmlns:p14="http://schemas.microsoft.com/office/powerpoint/2010/main" val="240912741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Seven Day Working in the NHS</a:t>
            </a:r>
            <a:endParaRPr lang="en-US" dirty="0"/>
          </a:p>
        </p:txBody>
      </p:sp>
      <p:sp>
        <p:nvSpPr>
          <p:cNvPr id="24" name="Content Placeholder 23"/>
          <p:cNvSpPr>
            <a:spLocks noGrp="1"/>
          </p:cNvSpPr>
          <p:nvPr>
            <p:ph idx="1"/>
          </p:nvPr>
        </p:nvSpPr>
        <p:spPr/>
        <p:txBody>
          <a:bodyPr/>
          <a:lstStyle/>
          <a:p>
            <a:pPr algn="l"/>
            <a:r>
              <a:rPr lang="en-US" b="1" dirty="0" smtClean="0"/>
              <a:t>Policy Definition and Motivation</a:t>
            </a:r>
            <a:endParaRPr lang="en-US" b="1" dirty="0"/>
          </a:p>
          <a:p>
            <a:pPr algn="l"/>
            <a:endParaRPr lang="en-US" dirty="0"/>
          </a:p>
          <a:p>
            <a:pPr algn="l"/>
            <a:r>
              <a:rPr lang="en-US" dirty="0" smtClean="0"/>
              <a:t>A draft report by the Department of Health leaked to the Guardian says that:</a:t>
            </a:r>
          </a:p>
          <a:p>
            <a:pPr algn="l"/>
            <a:r>
              <a:rPr lang="en-US" i="1" dirty="0" smtClean="0"/>
              <a:t>“the Department cannot evidence the mechanism by which increased consultant presence and diagnostic tests at weekends will translate into lower mortality and reduced length of stay.”</a:t>
            </a:r>
          </a:p>
          <a:p>
            <a:pPr algn="l"/>
            <a:endParaRPr lang="en-US" i="1" dirty="0" smtClean="0"/>
          </a:p>
          <a:p>
            <a:pPr algn="l"/>
            <a:r>
              <a:rPr lang="en-US" dirty="0" smtClean="0"/>
              <a:t>The leaked report said that:</a:t>
            </a:r>
          </a:p>
          <a:p>
            <a:pPr marL="285750" indent="-285750"/>
            <a:r>
              <a:rPr lang="en-US" dirty="0" smtClean="0"/>
              <a:t>Community and social services could not cope with more discharges at the weekend;</a:t>
            </a:r>
          </a:p>
          <a:p>
            <a:pPr marL="285750" indent="-285750"/>
            <a:r>
              <a:rPr lang="en-US" dirty="0" smtClean="0"/>
              <a:t>More than 11,000 new staff are needed in hospitals in England to increase services; and</a:t>
            </a:r>
          </a:p>
          <a:p>
            <a:pPr marL="285750" indent="-285750"/>
            <a:r>
              <a:rPr lang="en-US" dirty="0" smtClean="0"/>
              <a:t>The seven day plan is likely to have an additional cost of £900 million each year. </a:t>
            </a:r>
          </a:p>
          <a:p>
            <a:pPr algn="l"/>
            <a:endParaRPr lang="en-US" dirty="0"/>
          </a:p>
          <a:p>
            <a:pPr algn="l"/>
            <a:endParaRPr lang="en-US" dirty="0"/>
          </a:p>
          <a:p>
            <a:pPr algn="l"/>
            <a:endParaRPr lang="en-US" b="1" dirty="0">
              <a:solidFill>
                <a:srgbClr val="FF7900"/>
              </a:solidFill>
            </a:endParaRPr>
          </a:p>
          <a:p>
            <a:pPr algn="l"/>
            <a:endParaRPr lang="en-US" b="1" dirty="0">
              <a:solidFill>
                <a:srgbClr val="FF7900"/>
              </a:solidFill>
            </a:endParaRPr>
          </a:p>
          <a:p>
            <a:endParaRPr lang="en-US" dirty="0"/>
          </a:p>
        </p:txBody>
      </p:sp>
    </p:spTree>
    <p:extLst>
      <p:ext uri="{BB962C8B-B14F-4D97-AF65-F5344CB8AC3E}">
        <p14:creationId xmlns:p14="http://schemas.microsoft.com/office/powerpoint/2010/main" val="298296821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Seven Day Working in the NHS</a:t>
            </a:r>
            <a:endParaRPr lang="en-US" dirty="0"/>
          </a:p>
        </p:txBody>
      </p:sp>
      <p:sp>
        <p:nvSpPr>
          <p:cNvPr id="24" name="Content Placeholder 23"/>
          <p:cNvSpPr>
            <a:spLocks noGrp="1"/>
          </p:cNvSpPr>
          <p:nvPr>
            <p:ph idx="1"/>
          </p:nvPr>
        </p:nvSpPr>
        <p:spPr>
          <a:xfrm>
            <a:off x="1981200" y="1076325"/>
            <a:ext cx="8229600" cy="5257800"/>
          </a:xfrm>
        </p:spPr>
        <p:txBody>
          <a:bodyPr>
            <a:normAutofit fontScale="77500" lnSpcReduction="20000"/>
          </a:bodyPr>
          <a:lstStyle/>
          <a:p>
            <a:pPr algn="l"/>
            <a:r>
              <a:rPr lang="en-US" b="1" dirty="0" smtClean="0"/>
              <a:t>Policy Definition and Motivation</a:t>
            </a:r>
          </a:p>
          <a:p>
            <a:pPr algn="l"/>
            <a:endParaRPr lang="en-US" dirty="0" smtClean="0"/>
          </a:p>
          <a:p>
            <a:pPr algn="l"/>
            <a:r>
              <a:rPr lang="en-US" dirty="0" smtClean="0"/>
              <a:t>Despite this, the Government are still moving forward with their plan to extend services to seven days.</a:t>
            </a:r>
          </a:p>
          <a:p>
            <a:pPr algn="l"/>
            <a:endParaRPr lang="en-US" dirty="0" smtClean="0"/>
          </a:p>
          <a:p>
            <a:pPr algn="l"/>
            <a:r>
              <a:rPr lang="en-US" dirty="0" smtClean="0"/>
              <a:t>Ten clinical standards:</a:t>
            </a:r>
          </a:p>
          <a:p>
            <a:pPr algn="l"/>
            <a:endParaRPr lang="en-US" dirty="0" smtClean="0"/>
          </a:p>
          <a:p>
            <a:pPr marL="342900" indent="-342900">
              <a:buFont typeface="+mj-lt"/>
              <a:buAutoNum type="arabicPeriod"/>
            </a:pPr>
            <a:r>
              <a:rPr lang="en-US" dirty="0" smtClean="0"/>
              <a:t>Patient experience</a:t>
            </a:r>
          </a:p>
          <a:p>
            <a:pPr marL="342900" indent="-342900">
              <a:buFont typeface="+mj-lt"/>
              <a:buAutoNum type="arabicPeriod"/>
            </a:pPr>
            <a:r>
              <a:rPr lang="en-US" b="1" dirty="0" smtClean="0"/>
              <a:t>Time to first consultant </a:t>
            </a:r>
            <a:r>
              <a:rPr lang="en-US" b="1" dirty="0"/>
              <a:t>r</a:t>
            </a:r>
            <a:r>
              <a:rPr lang="en-US" b="1" dirty="0" smtClean="0"/>
              <a:t>eview</a:t>
            </a:r>
          </a:p>
          <a:p>
            <a:pPr marL="342900" indent="-342900">
              <a:buFont typeface="+mj-lt"/>
              <a:buAutoNum type="arabicPeriod"/>
            </a:pPr>
            <a:r>
              <a:rPr lang="en-US" dirty="0" smtClean="0"/>
              <a:t>Multi-disciplinary team review</a:t>
            </a:r>
          </a:p>
          <a:p>
            <a:pPr marL="342900" indent="-342900">
              <a:buFont typeface="+mj-lt"/>
              <a:buAutoNum type="arabicPeriod"/>
            </a:pPr>
            <a:r>
              <a:rPr lang="en-US" dirty="0" smtClean="0"/>
              <a:t>Shift handovers</a:t>
            </a:r>
          </a:p>
          <a:p>
            <a:pPr marL="342900" indent="-342900">
              <a:buFont typeface="+mj-lt"/>
              <a:buAutoNum type="arabicPeriod"/>
            </a:pPr>
            <a:r>
              <a:rPr lang="en-US" b="1" dirty="0" smtClean="0"/>
              <a:t>Access to diagnostics</a:t>
            </a:r>
          </a:p>
          <a:p>
            <a:pPr marL="342900" indent="-342900">
              <a:buFont typeface="+mj-lt"/>
              <a:buAutoNum type="arabicPeriod"/>
            </a:pPr>
            <a:r>
              <a:rPr lang="en-US" b="1" dirty="0" smtClean="0"/>
              <a:t>Access to consultant directed interventions</a:t>
            </a:r>
          </a:p>
          <a:p>
            <a:pPr marL="342900" indent="-342900">
              <a:buFont typeface="+mj-lt"/>
              <a:buAutoNum type="arabicPeriod"/>
            </a:pPr>
            <a:r>
              <a:rPr lang="en-US" dirty="0" smtClean="0"/>
              <a:t>Mental health</a:t>
            </a:r>
          </a:p>
          <a:p>
            <a:pPr marL="342900" indent="-342900">
              <a:buFont typeface="+mj-lt"/>
              <a:buAutoNum type="arabicPeriod"/>
            </a:pPr>
            <a:r>
              <a:rPr lang="en-US" b="1" dirty="0" smtClean="0"/>
              <a:t>Ongoing review</a:t>
            </a:r>
          </a:p>
          <a:p>
            <a:pPr marL="342900" indent="-342900">
              <a:buFont typeface="+mj-lt"/>
              <a:buAutoNum type="arabicPeriod"/>
            </a:pPr>
            <a:r>
              <a:rPr lang="en-US" dirty="0" smtClean="0"/>
              <a:t>Transfer to community, primary and social care</a:t>
            </a:r>
          </a:p>
          <a:p>
            <a:pPr marL="342900" indent="-342900">
              <a:buFont typeface="+mj-lt"/>
              <a:buAutoNum type="arabicPeriod"/>
            </a:pPr>
            <a:r>
              <a:rPr lang="en-US" dirty="0" smtClean="0"/>
              <a:t>Quality improvement</a:t>
            </a:r>
          </a:p>
          <a:p>
            <a:pPr algn="l"/>
            <a:r>
              <a:rPr lang="en-US" sz="1200" dirty="0"/>
              <a:t>NHS Services Seven Days a Week Forum Summary of Initial Findings, December 2013</a:t>
            </a:r>
          </a:p>
          <a:p>
            <a:pPr algn="l"/>
            <a:endParaRPr lang="en-US" sz="1200" dirty="0"/>
          </a:p>
          <a:p>
            <a:pPr algn="l"/>
            <a:r>
              <a:rPr lang="en-US" dirty="0" smtClean="0"/>
              <a:t>Following discussions with the Academy of Medical Royal Colleges four of the ten standards (in bold) were identified as having the most impact on reducing weekend mortality.</a:t>
            </a:r>
            <a:endParaRPr lang="en-US" dirty="0"/>
          </a:p>
          <a:p>
            <a:pPr algn="l"/>
            <a:endParaRPr lang="en-US" dirty="0">
              <a:solidFill>
                <a:prstClr val="black"/>
              </a:solidFill>
            </a:endParaRPr>
          </a:p>
          <a:p>
            <a:endParaRPr lang="en-US" dirty="0"/>
          </a:p>
        </p:txBody>
      </p:sp>
    </p:spTree>
    <p:extLst>
      <p:ext uri="{BB962C8B-B14F-4D97-AF65-F5344CB8AC3E}">
        <p14:creationId xmlns:p14="http://schemas.microsoft.com/office/powerpoint/2010/main" val="161310291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Seven Day Working in the NHS</a:t>
            </a:r>
            <a:endParaRPr lang="en-US" dirty="0"/>
          </a:p>
        </p:txBody>
      </p:sp>
      <p:sp>
        <p:nvSpPr>
          <p:cNvPr id="24" name="Content Placeholder 23"/>
          <p:cNvSpPr>
            <a:spLocks noGrp="1"/>
          </p:cNvSpPr>
          <p:nvPr>
            <p:ph idx="1"/>
          </p:nvPr>
        </p:nvSpPr>
        <p:spPr>
          <a:xfrm>
            <a:off x="1981200" y="1260002"/>
            <a:ext cx="8229600" cy="5093175"/>
          </a:xfrm>
        </p:spPr>
        <p:txBody>
          <a:bodyPr>
            <a:normAutofit fontScale="85000" lnSpcReduction="20000"/>
          </a:bodyPr>
          <a:lstStyle/>
          <a:p>
            <a:pPr algn="l"/>
            <a:r>
              <a:rPr lang="en-US" b="1" dirty="0" smtClean="0"/>
              <a:t>Productivity and Context</a:t>
            </a:r>
          </a:p>
          <a:p>
            <a:pPr algn="l"/>
            <a:endParaRPr lang="en-US" b="1" dirty="0"/>
          </a:p>
          <a:p>
            <a:pPr algn="l"/>
            <a:endParaRPr lang="en-US" b="1" dirty="0" smtClean="0"/>
          </a:p>
          <a:p>
            <a:pPr algn="l"/>
            <a:endParaRPr lang="en-US" b="1" dirty="0"/>
          </a:p>
          <a:p>
            <a:pPr algn="l"/>
            <a:endParaRPr lang="en-US" b="1" dirty="0" smtClean="0"/>
          </a:p>
          <a:p>
            <a:pPr algn="l"/>
            <a:endParaRPr lang="en-US" dirty="0" smtClean="0"/>
          </a:p>
          <a:p>
            <a:pPr algn="l"/>
            <a:endParaRPr lang="en-US" dirty="0"/>
          </a:p>
          <a:p>
            <a:pPr algn="l"/>
            <a:endParaRPr lang="en-US" dirty="0" smtClean="0"/>
          </a:p>
          <a:p>
            <a:pPr algn="l"/>
            <a:endParaRPr lang="en-US" dirty="0"/>
          </a:p>
          <a:p>
            <a:pPr algn="l"/>
            <a:endParaRPr lang="en-US" dirty="0" smtClean="0"/>
          </a:p>
          <a:p>
            <a:pPr algn="l"/>
            <a:endParaRPr lang="en-US" dirty="0"/>
          </a:p>
          <a:p>
            <a:pPr algn="l"/>
            <a:endParaRPr lang="en-US" dirty="0" smtClean="0"/>
          </a:p>
          <a:p>
            <a:pPr algn="l"/>
            <a:endParaRPr lang="en-US" dirty="0"/>
          </a:p>
          <a:p>
            <a:pPr algn="l"/>
            <a:endParaRPr lang="en-US" dirty="0" smtClean="0"/>
          </a:p>
          <a:p>
            <a:pPr algn="l"/>
            <a:endParaRPr lang="en-US" dirty="0"/>
          </a:p>
          <a:p>
            <a:pPr algn="l"/>
            <a:endParaRPr lang="en-US" dirty="0" smtClean="0"/>
          </a:p>
          <a:p>
            <a:pPr algn="l"/>
            <a:r>
              <a:rPr lang="en-US" sz="1100" dirty="0"/>
              <a:t>		Centre for Health Economics, January 2016</a:t>
            </a:r>
          </a:p>
          <a:p>
            <a:pPr algn="l"/>
            <a:endParaRPr lang="en-US" b="1" dirty="0">
              <a:solidFill>
                <a:srgbClr val="FF79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954" y="2038730"/>
            <a:ext cx="5674615" cy="4060577"/>
          </a:xfrm>
          <a:prstGeom prst="rect">
            <a:avLst/>
          </a:prstGeom>
          <a:ln w="12700">
            <a:solidFill>
              <a:schemeClr val="accent1"/>
            </a:solidFill>
          </a:ln>
        </p:spPr>
      </p:pic>
    </p:spTree>
    <p:extLst>
      <p:ext uri="{BB962C8B-B14F-4D97-AF65-F5344CB8AC3E}">
        <p14:creationId xmlns:p14="http://schemas.microsoft.com/office/powerpoint/2010/main" val="238806797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Seven Day Working in the NHS</a:t>
            </a:r>
            <a:endParaRPr lang="en-US" dirty="0"/>
          </a:p>
        </p:txBody>
      </p:sp>
      <p:sp>
        <p:nvSpPr>
          <p:cNvPr id="24" name="Content Placeholder 23"/>
          <p:cNvSpPr>
            <a:spLocks noGrp="1"/>
          </p:cNvSpPr>
          <p:nvPr>
            <p:ph idx="1"/>
          </p:nvPr>
        </p:nvSpPr>
        <p:spPr>
          <a:xfrm>
            <a:off x="1981200" y="1260000"/>
            <a:ext cx="8362951" cy="5064600"/>
          </a:xfrm>
        </p:spPr>
        <p:txBody>
          <a:bodyPr>
            <a:normAutofit fontScale="92500" lnSpcReduction="10000"/>
          </a:bodyPr>
          <a:lstStyle/>
          <a:p>
            <a:pPr algn="l"/>
            <a:r>
              <a:rPr lang="en-US" b="1" dirty="0" smtClean="0"/>
              <a:t>Productivity and Context</a:t>
            </a:r>
            <a:endParaRPr lang="en-US" b="1" dirty="0"/>
          </a:p>
          <a:p>
            <a:pPr algn="l"/>
            <a:endParaRPr lang="en-US" b="1" dirty="0" smtClean="0"/>
          </a:p>
          <a:p>
            <a:pPr algn="l"/>
            <a:endParaRPr lang="en-US" dirty="0"/>
          </a:p>
          <a:p>
            <a:pPr algn="l"/>
            <a:endParaRPr lang="en-US" dirty="0"/>
          </a:p>
          <a:p>
            <a:pPr algn="l"/>
            <a:endParaRPr lang="en-US" b="1" dirty="0" smtClean="0">
              <a:solidFill>
                <a:srgbClr val="FF7900"/>
              </a:solidFill>
            </a:endParaRPr>
          </a:p>
          <a:p>
            <a:pPr algn="l"/>
            <a:endParaRPr lang="en-US" b="1" dirty="0">
              <a:solidFill>
                <a:srgbClr val="FF7900"/>
              </a:solidFill>
            </a:endParaRPr>
          </a:p>
          <a:p>
            <a:pPr algn="l"/>
            <a:endParaRPr lang="en-US" b="1" dirty="0" smtClean="0">
              <a:solidFill>
                <a:srgbClr val="FF7900"/>
              </a:solidFill>
            </a:endParaRPr>
          </a:p>
          <a:p>
            <a:pPr algn="l"/>
            <a:endParaRPr lang="en-US" b="1" dirty="0">
              <a:solidFill>
                <a:srgbClr val="FF7900"/>
              </a:solidFill>
            </a:endParaRPr>
          </a:p>
          <a:p>
            <a:pPr algn="l"/>
            <a:endParaRPr lang="en-US" b="1" dirty="0" smtClean="0">
              <a:solidFill>
                <a:srgbClr val="FF7900"/>
              </a:solidFill>
            </a:endParaRPr>
          </a:p>
          <a:p>
            <a:pPr algn="l"/>
            <a:endParaRPr lang="en-US" b="1" dirty="0">
              <a:solidFill>
                <a:srgbClr val="FF7900"/>
              </a:solidFill>
            </a:endParaRPr>
          </a:p>
          <a:p>
            <a:pPr algn="l"/>
            <a:endParaRPr lang="en-US" b="1" dirty="0" smtClean="0">
              <a:solidFill>
                <a:srgbClr val="FF7900"/>
              </a:solidFill>
            </a:endParaRPr>
          </a:p>
          <a:p>
            <a:pPr algn="l"/>
            <a:endParaRPr lang="en-US" b="1" dirty="0">
              <a:solidFill>
                <a:srgbClr val="FF7900"/>
              </a:solidFill>
            </a:endParaRPr>
          </a:p>
          <a:p>
            <a:pPr algn="l"/>
            <a:endParaRPr lang="en-US" b="1" dirty="0" smtClean="0">
              <a:solidFill>
                <a:srgbClr val="FF7900"/>
              </a:solidFill>
            </a:endParaRPr>
          </a:p>
          <a:p>
            <a:pPr algn="l"/>
            <a:endParaRPr lang="en-US" b="1" dirty="0">
              <a:solidFill>
                <a:srgbClr val="FF7900"/>
              </a:solidFill>
            </a:endParaRPr>
          </a:p>
          <a:p>
            <a:pPr algn="l"/>
            <a:r>
              <a:rPr lang="en-US" b="1" dirty="0" smtClean="0">
                <a:solidFill>
                  <a:srgbClr val="FF7900"/>
                </a:solidFill>
              </a:rPr>
              <a:t>	</a:t>
            </a:r>
            <a:r>
              <a:rPr lang="en-US" sz="1100" dirty="0">
                <a:latin typeface="+mj-lt"/>
              </a:rPr>
              <a:t>RCM Report ‘Spending on Agency Midwives in England’ November 2015</a:t>
            </a:r>
          </a:p>
        </p:txBody>
      </p:sp>
      <p:graphicFrame>
        <p:nvGraphicFramePr>
          <p:cNvPr id="4" name="Chart 3"/>
          <p:cNvGraphicFramePr/>
          <p:nvPr>
            <p:extLst/>
          </p:nvPr>
        </p:nvGraphicFramePr>
        <p:xfrm>
          <a:off x="2562227" y="1890243"/>
          <a:ext cx="6905625" cy="3895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546735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Seven Day Working in the NHS</a:t>
            </a:r>
            <a:endParaRPr lang="en-US" dirty="0"/>
          </a:p>
        </p:txBody>
      </p:sp>
      <p:sp>
        <p:nvSpPr>
          <p:cNvPr id="24" name="Content Placeholder 23"/>
          <p:cNvSpPr>
            <a:spLocks noGrp="1"/>
          </p:cNvSpPr>
          <p:nvPr>
            <p:ph idx="1"/>
          </p:nvPr>
        </p:nvSpPr>
        <p:spPr/>
        <p:txBody>
          <a:bodyPr>
            <a:normAutofit/>
          </a:bodyPr>
          <a:lstStyle/>
          <a:p>
            <a:pPr algn="l"/>
            <a:r>
              <a:rPr lang="en-US" b="1" dirty="0" smtClean="0"/>
              <a:t>Productivity and Context</a:t>
            </a:r>
            <a:endParaRPr lang="en-US" b="1" dirty="0"/>
          </a:p>
          <a:p>
            <a:pPr algn="l"/>
            <a:endParaRPr lang="en-US" b="1" dirty="0" smtClean="0"/>
          </a:p>
          <a:p>
            <a:pPr algn="l"/>
            <a:r>
              <a:rPr lang="en-US" dirty="0" smtClean="0"/>
              <a:t>Erosion of irregular hours?</a:t>
            </a:r>
          </a:p>
          <a:p>
            <a:pPr algn="l"/>
            <a:endParaRPr lang="en-US" dirty="0"/>
          </a:p>
          <a:p>
            <a:pPr marL="285750" indent="-285750"/>
            <a:r>
              <a:rPr lang="en-US" dirty="0" smtClean="0"/>
              <a:t>Night tube</a:t>
            </a:r>
          </a:p>
          <a:p>
            <a:pPr marL="285750" indent="-285750"/>
            <a:r>
              <a:rPr lang="en-US" dirty="0" smtClean="0"/>
              <a:t>Police</a:t>
            </a:r>
          </a:p>
          <a:p>
            <a:pPr marL="285750" indent="-285750"/>
            <a:r>
              <a:rPr lang="en-US" dirty="0" smtClean="0"/>
              <a:t>Consultation on </a:t>
            </a:r>
            <a:r>
              <a:rPr lang="en-US" dirty="0"/>
              <a:t>S</a:t>
            </a:r>
            <a:r>
              <a:rPr lang="en-US" dirty="0" smtClean="0"/>
              <a:t>unday trading</a:t>
            </a:r>
          </a:p>
          <a:p>
            <a:pPr algn="l"/>
            <a:endParaRPr lang="en-US" dirty="0"/>
          </a:p>
          <a:p>
            <a:pPr algn="l"/>
            <a:r>
              <a:rPr lang="en-US" dirty="0" smtClean="0"/>
              <a:t>This is not happening everywhere…</a:t>
            </a:r>
          </a:p>
          <a:p>
            <a:pPr algn="l"/>
            <a:endParaRPr lang="en-US" dirty="0"/>
          </a:p>
          <a:p>
            <a:pPr algn="l"/>
            <a:r>
              <a:rPr lang="en-US" dirty="0" smtClean="0"/>
              <a:t>MPs can claim up to £80 for a taxi home if the House of Commons sits beyond 11pm. </a:t>
            </a:r>
          </a:p>
          <a:p>
            <a:pPr marL="285750" indent="-285750"/>
            <a:endParaRPr lang="en-US" dirty="0"/>
          </a:p>
          <a:p>
            <a:pPr algn="l"/>
            <a:endParaRPr lang="en-US" dirty="0"/>
          </a:p>
          <a:p>
            <a:pPr algn="l"/>
            <a:endParaRPr lang="en-US" dirty="0" smtClean="0"/>
          </a:p>
          <a:p>
            <a:pPr algn="l"/>
            <a:endParaRPr lang="en-US" dirty="0"/>
          </a:p>
          <a:p>
            <a:pPr algn="l"/>
            <a:endParaRPr lang="en-US" dirty="0"/>
          </a:p>
          <a:p>
            <a:pPr algn="l"/>
            <a:endParaRPr lang="en-US" b="1" dirty="0">
              <a:solidFill>
                <a:srgbClr val="FF7900"/>
              </a:solidFill>
            </a:endParaRPr>
          </a:p>
        </p:txBody>
      </p:sp>
    </p:spTree>
    <p:extLst>
      <p:ext uri="{BB962C8B-B14F-4D97-AF65-F5344CB8AC3E}">
        <p14:creationId xmlns:p14="http://schemas.microsoft.com/office/powerpoint/2010/main" val="292438671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Seven Day Working in the NHS</a:t>
            </a:r>
            <a:endParaRPr lang="en-US" dirty="0"/>
          </a:p>
        </p:txBody>
      </p:sp>
      <p:sp>
        <p:nvSpPr>
          <p:cNvPr id="24" name="Content Placeholder 23"/>
          <p:cNvSpPr>
            <a:spLocks noGrp="1"/>
          </p:cNvSpPr>
          <p:nvPr>
            <p:ph idx="1"/>
          </p:nvPr>
        </p:nvSpPr>
        <p:spPr/>
        <p:txBody>
          <a:bodyPr/>
          <a:lstStyle/>
          <a:p>
            <a:pPr algn="l"/>
            <a:endParaRPr lang="en-US" b="1" dirty="0" smtClean="0"/>
          </a:p>
          <a:p>
            <a:pPr algn="l"/>
            <a:r>
              <a:rPr lang="en-US" b="1" dirty="0" smtClean="0"/>
              <a:t>Impact on Staff</a:t>
            </a:r>
          </a:p>
          <a:p>
            <a:pPr algn="l"/>
            <a:endParaRPr lang="en-US" b="1" dirty="0"/>
          </a:p>
          <a:p>
            <a:pPr algn="l"/>
            <a:r>
              <a:rPr lang="en-US" dirty="0" smtClean="0"/>
              <a:t>In 2015 the Department of Health asked the NHS Pay Review Body (NHSPRB) and the Doctors’ and Dentists’ Pay Review Body (DDPRB) to make observations on the ‘enablers and barriers’ within the pay systems in the NHS for delivering healthcare seven days a week. </a:t>
            </a:r>
          </a:p>
          <a:p>
            <a:pPr algn="l"/>
            <a:endParaRPr lang="en-US" dirty="0"/>
          </a:p>
          <a:p>
            <a:pPr algn="l"/>
            <a:r>
              <a:rPr lang="en-US" dirty="0" smtClean="0"/>
              <a:t>The Department of Health wanted the NHSPRB and the DDPRB to make observations on ‘affordable out of hours working arrangements’. They defined affordable as </a:t>
            </a:r>
            <a:r>
              <a:rPr lang="en-US" i="1" dirty="0" smtClean="0"/>
              <a:t>‘no increase to the pay bill per full time equivalent member of staff’</a:t>
            </a:r>
            <a:r>
              <a:rPr lang="en-US" dirty="0" smtClean="0"/>
              <a:t>. </a:t>
            </a:r>
          </a:p>
          <a:p>
            <a:pPr algn="l"/>
            <a:endParaRPr lang="en-US" dirty="0" smtClean="0"/>
          </a:p>
          <a:p>
            <a:pPr algn="l"/>
            <a:endParaRPr lang="en-US" dirty="0">
              <a:solidFill>
                <a:prstClr val="black"/>
              </a:solidFill>
            </a:endParaRPr>
          </a:p>
        </p:txBody>
      </p:sp>
    </p:spTree>
    <p:extLst>
      <p:ext uri="{BB962C8B-B14F-4D97-AF65-F5344CB8AC3E}">
        <p14:creationId xmlns:p14="http://schemas.microsoft.com/office/powerpoint/2010/main" val="3996168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2">
                    <a:lumMod val="25000"/>
                  </a:schemeClr>
                </a:solidFill>
              </a:rPr>
              <a:t>Findings from IDR research (2)</a:t>
            </a:r>
            <a:endParaRPr lang="en-GB" dirty="0">
              <a:solidFill>
                <a:schemeClr val="bg2">
                  <a:lumMod val="25000"/>
                </a:schemeClr>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572376" y="323323"/>
            <a:ext cx="1781424" cy="1419423"/>
          </a:xfrm>
        </p:spPr>
      </p:pic>
      <p:sp>
        <p:nvSpPr>
          <p:cNvPr id="4" name="Footer Placeholder 3"/>
          <p:cNvSpPr>
            <a:spLocks noGrp="1"/>
          </p:cNvSpPr>
          <p:nvPr>
            <p:ph type="ftr" sz="quarter" idx="11"/>
          </p:nvPr>
        </p:nvSpPr>
        <p:spPr>
          <a:xfrm>
            <a:off x="838200" y="6356358"/>
            <a:ext cx="10515600" cy="365125"/>
          </a:xfrm>
        </p:spPr>
        <p:txBody>
          <a:bodyPr/>
          <a:lstStyle/>
          <a:p>
            <a:r>
              <a:rPr lang="en-GB" dirty="0" smtClean="0"/>
              <a:t>Pay Bargaining in 2016 by IDR and the TUC | London | 25 February 2016</a:t>
            </a:r>
            <a:endParaRPr lang="en-GB" dirty="0"/>
          </a:p>
        </p:txBody>
      </p:sp>
      <p:sp>
        <p:nvSpPr>
          <p:cNvPr id="3" name="Content Placeholder 2"/>
          <p:cNvSpPr>
            <a:spLocks noGrp="1"/>
          </p:cNvSpPr>
          <p:nvPr>
            <p:ph sz="half" idx="2"/>
          </p:nvPr>
        </p:nvSpPr>
        <p:spPr>
          <a:xfrm>
            <a:off x="838200" y="1825625"/>
            <a:ext cx="10515600" cy="4351338"/>
          </a:xfrm>
        </p:spPr>
        <p:txBody>
          <a:bodyPr>
            <a:normAutofit lnSpcReduction="10000"/>
          </a:bodyPr>
          <a:lstStyle/>
          <a:p>
            <a:pPr marL="0" indent="0">
              <a:buNone/>
            </a:pPr>
            <a:r>
              <a:rPr lang="en-GB" sz="2400" i="1" dirty="0" smtClean="0">
                <a:solidFill>
                  <a:schemeClr val="tx1">
                    <a:lumMod val="85000"/>
                    <a:lumOff val="15000"/>
                  </a:schemeClr>
                </a:solidFill>
              </a:rPr>
              <a:t>Call centres</a:t>
            </a:r>
          </a:p>
          <a:p>
            <a:pPr>
              <a:buFontTx/>
              <a:buChar char="-"/>
            </a:pPr>
            <a:r>
              <a:rPr lang="en-GB" sz="2400" dirty="0" smtClean="0">
                <a:solidFill>
                  <a:schemeClr val="tx1">
                    <a:lumMod val="85000"/>
                    <a:lumOff val="15000"/>
                  </a:schemeClr>
                </a:solidFill>
              </a:rPr>
              <a:t>47% reported growth in workforce last year, 32% expect further growth this year</a:t>
            </a:r>
          </a:p>
          <a:p>
            <a:pPr>
              <a:buFontTx/>
              <a:buChar char="-"/>
            </a:pPr>
            <a:r>
              <a:rPr lang="en-GB" sz="2400" dirty="0" smtClean="0">
                <a:solidFill>
                  <a:schemeClr val="tx1">
                    <a:lumMod val="85000"/>
                    <a:lumOff val="15000"/>
                  </a:schemeClr>
                </a:solidFill>
              </a:rPr>
              <a:t>Retention a bigger issue for employers than recruitment</a:t>
            </a:r>
          </a:p>
          <a:p>
            <a:pPr marL="0" indent="0">
              <a:buNone/>
            </a:pPr>
            <a:r>
              <a:rPr lang="en-GB" sz="2400" dirty="0" smtClean="0">
                <a:solidFill>
                  <a:schemeClr val="tx1">
                    <a:lumMod val="85000"/>
                    <a:lumOff val="15000"/>
                  </a:schemeClr>
                </a:solidFill>
              </a:rPr>
              <a:t>- Entry-level pay close to forthcoming NLW level – LQ £14,475, Median £15,257, UQ   £16,173</a:t>
            </a:r>
          </a:p>
          <a:p>
            <a:pPr marL="0" indent="0">
              <a:buNone/>
            </a:pPr>
            <a:endParaRPr lang="en-GB" sz="2400" i="1" dirty="0" smtClean="0">
              <a:solidFill>
                <a:schemeClr val="tx1">
                  <a:lumMod val="85000"/>
                  <a:lumOff val="15000"/>
                </a:schemeClr>
              </a:solidFill>
            </a:endParaRPr>
          </a:p>
          <a:p>
            <a:pPr marL="0" indent="0">
              <a:buNone/>
            </a:pPr>
            <a:r>
              <a:rPr lang="en-GB" sz="2400" i="1" dirty="0" smtClean="0">
                <a:solidFill>
                  <a:schemeClr val="tx1">
                    <a:lumMod val="85000"/>
                    <a:lumOff val="15000"/>
                  </a:schemeClr>
                </a:solidFill>
              </a:rPr>
              <a:t>Retail</a:t>
            </a:r>
          </a:p>
          <a:p>
            <a:pPr>
              <a:buFontTx/>
              <a:buChar char="-"/>
            </a:pPr>
            <a:r>
              <a:rPr lang="en-GB" sz="2400" dirty="0" smtClean="0">
                <a:solidFill>
                  <a:schemeClr val="tx1">
                    <a:lumMod val="85000"/>
                    <a:lumOff val="15000"/>
                  </a:schemeClr>
                </a:solidFill>
              </a:rPr>
              <a:t>Very few retailers have implemented NLW early, although we have indications as to what the impacts will be</a:t>
            </a:r>
          </a:p>
          <a:p>
            <a:pPr>
              <a:buFontTx/>
              <a:buChar char="-"/>
            </a:pPr>
            <a:r>
              <a:rPr lang="en-GB" sz="2400" dirty="0" smtClean="0">
                <a:solidFill>
                  <a:schemeClr val="tx1">
                    <a:lumMod val="85000"/>
                    <a:lumOff val="15000"/>
                  </a:schemeClr>
                </a:solidFill>
              </a:rPr>
              <a:t>Median increase 2.5%, up from 2% last year</a:t>
            </a:r>
          </a:p>
          <a:p>
            <a:pPr>
              <a:buFontTx/>
              <a:buChar char="-"/>
            </a:pPr>
            <a:r>
              <a:rPr lang="en-GB" sz="2400" dirty="0" smtClean="0">
                <a:solidFill>
                  <a:schemeClr val="tx1">
                    <a:lumMod val="85000"/>
                    <a:lumOff val="15000"/>
                  </a:schemeClr>
                </a:solidFill>
              </a:rPr>
              <a:t>Number of retailers using NMW as the ‘floor’ has ticked up</a:t>
            </a:r>
          </a:p>
          <a:p>
            <a:pPr marL="0" indent="0">
              <a:buNone/>
            </a:pPr>
            <a:endParaRPr lang="en-GB" dirty="0"/>
          </a:p>
        </p:txBody>
      </p:sp>
    </p:spTree>
    <p:extLst>
      <p:ext uri="{BB962C8B-B14F-4D97-AF65-F5344CB8AC3E}">
        <p14:creationId xmlns:p14="http://schemas.microsoft.com/office/powerpoint/2010/main" val="153892141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Seven Day Working in the NHS</a:t>
            </a:r>
            <a:endParaRPr lang="en-US" dirty="0"/>
          </a:p>
        </p:txBody>
      </p:sp>
      <p:sp>
        <p:nvSpPr>
          <p:cNvPr id="24" name="Content Placeholder 23"/>
          <p:cNvSpPr>
            <a:spLocks noGrp="1"/>
          </p:cNvSpPr>
          <p:nvPr>
            <p:ph idx="1"/>
          </p:nvPr>
        </p:nvSpPr>
        <p:spPr>
          <a:xfrm>
            <a:off x="1981200" y="983776"/>
            <a:ext cx="8229600" cy="5798025"/>
          </a:xfrm>
        </p:spPr>
        <p:txBody>
          <a:bodyPr>
            <a:normAutofit lnSpcReduction="10000"/>
          </a:bodyPr>
          <a:lstStyle/>
          <a:p>
            <a:pPr algn="l"/>
            <a:r>
              <a:rPr lang="en-US" b="1" dirty="0" smtClean="0"/>
              <a:t>Impact on Staff</a:t>
            </a:r>
          </a:p>
          <a:p>
            <a:pPr algn="l"/>
            <a:endParaRPr lang="en-US" b="1" dirty="0"/>
          </a:p>
          <a:p>
            <a:pPr algn="l"/>
            <a:r>
              <a:rPr lang="en-US" dirty="0">
                <a:solidFill>
                  <a:prstClr val="black"/>
                </a:solidFill>
              </a:rPr>
              <a:t>Currently, Agenda for Change staff in the NHS are paid unsocial hours payments for maintaining around the clock services. </a:t>
            </a:r>
          </a:p>
          <a:p>
            <a:pPr algn="l"/>
            <a:endParaRPr lang="en-US" dirty="0">
              <a:solidFill>
                <a:prstClr val="black"/>
              </a:solidFill>
            </a:endParaRPr>
          </a:p>
          <a:p>
            <a:endParaRPr lang="en-GB" dirty="0" smtClean="0"/>
          </a:p>
          <a:p>
            <a:endParaRPr lang="en-GB" dirty="0"/>
          </a:p>
          <a:p>
            <a:endParaRPr lang="en-GB" dirty="0" smtClean="0"/>
          </a:p>
          <a:p>
            <a:endParaRPr lang="en-GB" dirty="0"/>
          </a:p>
          <a:p>
            <a:endParaRPr lang="en-GB" dirty="0" smtClean="0"/>
          </a:p>
          <a:p>
            <a:r>
              <a:rPr lang="en-GB" dirty="0"/>
              <a:t>	</a:t>
            </a:r>
          </a:p>
          <a:p>
            <a:endParaRPr lang="en-GB" dirty="0" smtClean="0"/>
          </a:p>
          <a:p>
            <a:endParaRPr lang="en-GB" dirty="0"/>
          </a:p>
          <a:p>
            <a:r>
              <a:rPr lang="en-GB" dirty="0" smtClean="0"/>
              <a:t>Where </a:t>
            </a:r>
            <a:r>
              <a:rPr lang="en-GB" dirty="0"/>
              <a:t>a continuous night shift or evening shift on a weekday (other than a public holiday) includes hours outside the period of 8 pm to 6 am, the enhancements in </a:t>
            </a:r>
            <a:r>
              <a:rPr lang="en-GB" dirty="0" smtClean="0"/>
              <a:t>should </a:t>
            </a:r>
            <a:r>
              <a:rPr lang="en-GB" dirty="0"/>
              <a:t>be applied to the whole shift if more than half of the time falls between 8 pm and 6 am. 	</a:t>
            </a:r>
          </a:p>
        </p:txBody>
      </p:sp>
      <p:graphicFrame>
        <p:nvGraphicFramePr>
          <p:cNvPr id="2" name="Table 1"/>
          <p:cNvGraphicFramePr>
            <a:graphicFrameLocks noGrp="1"/>
          </p:cNvGraphicFramePr>
          <p:nvPr>
            <p:extLst/>
          </p:nvPr>
        </p:nvGraphicFramePr>
        <p:xfrm>
          <a:off x="2152656" y="2378075"/>
          <a:ext cx="7696201" cy="2768600"/>
        </p:xfrm>
        <a:graphic>
          <a:graphicData uri="http://schemas.openxmlformats.org/drawingml/2006/table">
            <a:tbl>
              <a:tblPr firstRow="1" bandRow="1">
                <a:tableStyleId>{5C22544A-7EE6-4342-B048-85BDC9FD1C3A}</a:tableStyleId>
              </a:tblPr>
              <a:tblGrid>
                <a:gridCol w="1352551">
                  <a:extLst>
                    <a:ext uri="{9D8B030D-6E8A-4147-A177-3AD203B41FA5}">
                      <a16:colId xmlns="" xmlns:a16="http://schemas.microsoft.com/office/drawing/2014/main" val="20000"/>
                    </a:ext>
                  </a:extLst>
                </a:gridCol>
                <a:gridCol w="3514725">
                  <a:extLst>
                    <a:ext uri="{9D8B030D-6E8A-4147-A177-3AD203B41FA5}">
                      <a16:colId xmlns="" xmlns:a16="http://schemas.microsoft.com/office/drawing/2014/main" val="20001"/>
                    </a:ext>
                  </a:extLst>
                </a:gridCol>
                <a:gridCol w="2828925">
                  <a:extLst>
                    <a:ext uri="{9D8B030D-6E8A-4147-A177-3AD203B41FA5}">
                      <a16:colId xmlns="" xmlns:a16="http://schemas.microsoft.com/office/drawing/2014/main" val="20002"/>
                    </a:ext>
                  </a:extLst>
                </a:gridCol>
              </a:tblGrid>
              <a:tr h="370840">
                <a:tc gridSpan="3">
                  <a:txBody>
                    <a:bodyPr/>
                    <a:lstStyle/>
                    <a:p>
                      <a:r>
                        <a:rPr lang="en-GB" dirty="0" smtClean="0"/>
                        <a:t>Unsocial hours payments</a:t>
                      </a:r>
                      <a:r>
                        <a:rPr lang="en-GB" baseline="0" dirty="0" smtClean="0"/>
                        <a:t> </a:t>
                      </a:r>
                      <a:endParaRPr lang="en-GB" dirty="0"/>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0"/>
                  </a:ext>
                </a:extLst>
              </a:tr>
              <a:tr h="370840">
                <a:tc>
                  <a:txBody>
                    <a:bodyPr/>
                    <a:lstStyle/>
                    <a:p>
                      <a:r>
                        <a:rPr lang="en-GB" dirty="0" smtClean="0"/>
                        <a:t>Pay Band</a:t>
                      </a:r>
                      <a:endParaRPr lang="en-GB" dirty="0"/>
                    </a:p>
                  </a:txBody>
                  <a:tcPr/>
                </a:tc>
                <a:tc>
                  <a:txBody>
                    <a:bodyPr/>
                    <a:lstStyle/>
                    <a:p>
                      <a:r>
                        <a:rPr lang="en-GB" dirty="0" smtClean="0"/>
                        <a:t>All time on Saturday  (midnight</a:t>
                      </a:r>
                      <a:r>
                        <a:rPr lang="en-GB" baseline="0" dirty="0" smtClean="0"/>
                        <a:t> to midnight) and any week day after 8pm and before 6am</a:t>
                      </a:r>
                      <a:endParaRPr lang="en-GB" dirty="0"/>
                    </a:p>
                  </a:txBody>
                  <a:tcPr/>
                </a:tc>
                <a:tc>
                  <a:txBody>
                    <a:bodyPr/>
                    <a:lstStyle/>
                    <a:p>
                      <a:r>
                        <a:rPr lang="en-GB" dirty="0" smtClean="0"/>
                        <a:t>All time on Sundays and Public Holidays (midnight</a:t>
                      </a:r>
                      <a:r>
                        <a:rPr lang="en-GB" baseline="0" dirty="0" smtClean="0"/>
                        <a:t> to midnight)</a:t>
                      </a:r>
                      <a:endParaRPr lang="en-GB" dirty="0"/>
                    </a:p>
                  </a:txBody>
                  <a:tcPr/>
                </a:tc>
                <a:extLst>
                  <a:ext uri="{0D108BD9-81ED-4DB2-BD59-A6C34878D82A}">
                    <a16:rowId xmlns="" xmlns:a16="http://schemas.microsoft.com/office/drawing/2014/main" val="10001"/>
                  </a:ext>
                </a:extLst>
              </a:tr>
              <a:tr h="370840">
                <a:tc>
                  <a:txBody>
                    <a:bodyPr/>
                    <a:lstStyle/>
                    <a:p>
                      <a:r>
                        <a:rPr lang="en-GB" dirty="0" smtClean="0"/>
                        <a:t>1</a:t>
                      </a:r>
                      <a:endParaRPr lang="en-GB" dirty="0"/>
                    </a:p>
                  </a:txBody>
                  <a:tcPr/>
                </a:tc>
                <a:tc>
                  <a:txBody>
                    <a:bodyPr/>
                    <a:lstStyle/>
                    <a:p>
                      <a:r>
                        <a:rPr lang="en-GB" dirty="0" smtClean="0"/>
                        <a:t>Time</a:t>
                      </a:r>
                      <a:r>
                        <a:rPr lang="en-GB" baseline="0" dirty="0" smtClean="0"/>
                        <a:t> plus 50%</a:t>
                      </a:r>
                      <a:endParaRPr lang="en-GB" dirty="0"/>
                    </a:p>
                  </a:txBody>
                  <a:tcPr/>
                </a:tc>
                <a:tc>
                  <a:txBody>
                    <a:bodyPr/>
                    <a:lstStyle/>
                    <a:p>
                      <a:r>
                        <a:rPr lang="en-GB" dirty="0" smtClean="0"/>
                        <a:t>Double time</a:t>
                      </a:r>
                      <a:endParaRPr lang="en-GB" dirty="0"/>
                    </a:p>
                  </a:txBody>
                  <a:tcPr/>
                </a:tc>
                <a:extLst>
                  <a:ext uri="{0D108BD9-81ED-4DB2-BD59-A6C34878D82A}">
                    <a16:rowId xmlns="" xmlns:a16="http://schemas.microsoft.com/office/drawing/2014/main" val="10002"/>
                  </a:ext>
                </a:extLst>
              </a:tr>
              <a:tr h="370840">
                <a:tc>
                  <a:txBody>
                    <a:bodyPr/>
                    <a:lstStyle/>
                    <a:p>
                      <a:r>
                        <a:rPr lang="en-GB" dirty="0" smtClean="0"/>
                        <a:t>2</a:t>
                      </a:r>
                      <a:endParaRPr lang="en-GB" dirty="0"/>
                    </a:p>
                  </a:txBody>
                  <a:tcPr/>
                </a:tc>
                <a:tc>
                  <a:txBody>
                    <a:bodyPr/>
                    <a:lstStyle/>
                    <a:p>
                      <a:r>
                        <a:rPr lang="en-GB" dirty="0" smtClean="0"/>
                        <a:t>Time plus 44%</a:t>
                      </a:r>
                      <a:endParaRPr lang="en-GB" dirty="0"/>
                    </a:p>
                  </a:txBody>
                  <a:tcPr/>
                </a:tc>
                <a:tc>
                  <a:txBody>
                    <a:bodyPr/>
                    <a:lstStyle/>
                    <a:p>
                      <a:r>
                        <a:rPr lang="en-GB" dirty="0" smtClean="0"/>
                        <a:t>Time plus 88%</a:t>
                      </a:r>
                      <a:endParaRPr lang="en-GB" dirty="0"/>
                    </a:p>
                  </a:txBody>
                  <a:tcPr/>
                </a:tc>
                <a:extLst>
                  <a:ext uri="{0D108BD9-81ED-4DB2-BD59-A6C34878D82A}">
                    <a16:rowId xmlns="" xmlns:a16="http://schemas.microsoft.com/office/drawing/2014/main" val="10003"/>
                  </a:ext>
                </a:extLst>
              </a:tr>
              <a:tr h="370840">
                <a:tc>
                  <a:txBody>
                    <a:bodyPr/>
                    <a:lstStyle/>
                    <a:p>
                      <a:r>
                        <a:rPr lang="en-GB" dirty="0" smtClean="0"/>
                        <a:t>3</a:t>
                      </a:r>
                      <a:endParaRPr lang="en-GB" dirty="0"/>
                    </a:p>
                  </a:txBody>
                  <a:tcPr/>
                </a:tc>
                <a:tc>
                  <a:txBody>
                    <a:bodyPr/>
                    <a:lstStyle/>
                    <a:p>
                      <a:r>
                        <a:rPr lang="en-GB" dirty="0" smtClean="0"/>
                        <a:t>Time plus 37%</a:t>
                      </a:r>
                      <a:endParaRPr lang="en-GB" dirty="0"/>
                    </a:p>
                  </a:txBody>
                  <a:tcPr/>
                </a:tc>
                <a:tc>
                  <a:txBody>
                    <a:bodyPr/>
                    <a:lstStyle/>
                    <a:p>
                      <a:r>
                        <a:rPr lang="en-GB" dirty="0" smtClean="0"/>
                        <a:t>Time</a:t>
                      </a:r>
                      <a:r>
                        <a:rPr lang="en-GB" baseline="0" dirty="0" smtClean="0"/>
                        <a:t> plus 74%</a:t>
                      </a:r>
                      <a:endParaRPr lang="en-GB" dirty="0"/>
                    </a:p>
                  </a:txBody>
                  <a:tcPr/>
                </a:tc>
                <a:extLst>
                  <a:ext uri="{0D108BD9-81ED-4DB2-BD59-A6C34878D82A}">
                    <a16:rowId xmlns="" xmlns:a16="http://schemas.microsoft.com/office/drawing/2014/main" val="10004"/>
                  </a:ext>
                </a:extLst>
              </a:tr>
              <a:tr h="370840">
                <a:tc>
                  <a:txBody>
                    <a:bodyPr/>
                    <a:lstStyle/>
                    <a:p>
                      <a:r>
                        <a:rPr lang="en-GB" dirty="0" smtClean="0"/>
                        <a:t>4-9</a:t>
                      </a:r>
                      <a:endParaRPr lang="en-GB" dirty="0"/>
                    </a:p>
                  </a:txBody>
                  <a:tcPr/>
                </a:tc>
                <a:tc>
                  <a:txBody>
                    <a:bodyPr/>
                    <a:lstStyle/>
                    <a:p>
                      <a:r>
                        <a:rPr lang="en-GB" dirty="0" smtClean="0"/>
                        <a:t>Time plus 30%</a:t>
                      </a:r>
                      <a:endParaRPr lang="en-GB" dirty="0"/>
                    </a:p>
                  </a:txBody>
                  <a:tcPr/>
                </a:tc>
                <a:tc>
                  <a:txBody>
                    <a:bodyPr/>
                    <a:lstStyle/>
                    <a:p>
                      <a:r>
                        <a:rPr lang="en-GB" dirty="0" smtClean="0"/>
                        <a:t>Time</a:t>
                      </a:r>
                      <a:r>
                        <a:rPr lang="en-GB" baseline="0" dirty="0" smtClean="0"/>
                        <a:t> plus 60%</a:t>
                      </a:r>
                      <a:endParaRPr lang="en-GB" dirty="0"/>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48737543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Seven Day Working in the NHS</a:t>
            </a:r>
            <a:endParaRPr lang="en-US" dirty="0"/>
          </a:p>
        </p:txBody>
      </p:sp>
      <p:sp>
        <p:nvSpPr>
          <p:cNvPr id="24" name="Content Placeholder 23"/>
          <p:cNvSpPr>
            <a:spLocks noGrp="1"/>
          </p:cNvSpPr>
          <p:nvPr>
            <p:ph idx="1"/>
          </p:nvPr>
        </p:nvSpPr>
        <p:spPr/>
        <p:txBody>
          <a:bodyPr/>
          <a:lstStyle/>
          <a:p>
            <a:pPr algn="l"/>
            <a:r>
              <a:rPr lang="en-US" b="1" dirty="0" smtClean="0"/>
              <a:t>Impact on Staff</a:t>
            </a:r>
          </a:p>
          <a:p>
            <a:pPr algn="l"/>
            <a:endParaRPr lang="en-US" b="1" dirty="0"/>
          </a:p>
          <a:p>
            <a:r>
              <a:rPr lang="en-GB" dirty="0"/>
              <a:t>The RCM </a:t>
            </a:r>
            <a:r>
              <a:rPr lang="en-GB" dirty="0" smtClean="0"/>
              <a:t>responded to the NHSPRB arguing that we strongly </a:t>
            </a:r>
            <a:r>
              <a:rPr lang="en-GB" dirty="0"/>
              <a:t>object to any reforms of unsocial hours payments that will disadvantage a substantial section of the NHS workforce. </a:t>
            </a:r>
            <a:endParaRPr lang="en-GB" dirty="0" smtClean="0"/>
          </a:p>
          <a:p>
            <a:endParaRPr lang="en-GB" dirty="0"/>
          </a:p>
          <a:p>
            <a:r>
              <a:rPr lang="en-GB" dirty="0" smtClean="0"/>
              <a:t>Maternity </a:t>
            </a:r>
            <a:r>
              <a:rPr lang="en-GB" dirty="0"/>
              <a:t>services are already seven day services. </a:t>
            </a:r>
            <a:r>
              <a:rPr lang="en-GB" dirty="0" smtClean="0"/>
              <a:t>For example, labour </a:t>
            </a:r>
            <a:r>
              <a:rPr lang="en-GB" dirty="0"/>
              <a:t>and delivery suites operate around the </a:t>
            </a:r>
            <a:r>
              <a:rPr lang="en-GB" dirty="0" smtClean="0"/>
              <a:t>clock, as do postnatal wards, to provide </a:t>
            </a:r>
            <a:r>
              <a:rPr lang="en-GB" dirty="0"/>
              <a:t>high quality care for women and their babies when they need it. Midwives and maternity support workers have always worked shifts and provided care on that basis and will continue to do so. </a:t>
            </a:r>
            <a:endParaRPr lang="en-GB" dirty="0" smtClean="0"/>
          </a:p>
          <a:p>
            <a:endParaRPr lang="en-GB" dirty="0"/>
          </a:p>
          <a:p>
            <a:r>
              <a:rPr lang="en-GB" dirty="0" smtClean="0"/>
              <a:t>This </a:t>
            </a:r>
            <a:r>
              <a:rPr lang="en-GB" dirty="0"/>
              <a:t>means that midwives and maternity support workers are required to work hours at nights and weekends and expect fair compensation for doing so.</a:t>
            </a:r>
            <a:r>
              <a:rPr lang="en-GB" b="1" dirty="0"/>
              <a:t>  </a:t>
            </a:r>
            <a:endParaRPr lang="en-GB" dirty="0"/>
          </a:p>
          <a:p>
            <a:pPr algn="l"/>
            <a:endParaRPr lang="en-US" dirty="0">
              <a:solidFill>
                <a:prstClr val="black"/>
              </a:solidFill>
            </a:endParaRPr>
          </a:p>
        </p:txBody>
      </p:sp>
    </p:spTree>
    <p:extLst>
      <p:ext uri="{BB962C8B-B14F-4D97-AF65-F5344CB8AC3E}">
        <p14:creationId xmlns:p14="http://schemas.microsoft.com/office/powerpoint/2010/main" val="41551811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Seven Day Working in the NHS</a:t>
            </a:r>
            <a:endParaRPr lang="en-US" dirty="0"/>
          </a:p>
        </p:txBody>
      </p:sp>
      <p:sp>
        <p:nvSpPr>
          <p:cNvPr id="24" name="Content Placeholder 23"/>
          <p:cNvSpPr>
            <a:spLocks noGrp="1"/>
          </p:cNvSpPr>
          <p:nvPr>
            <p:ph idx="1"/>
          </p:nvPr>
        </p:nvSpPr>
        <p:spPr/>
        <p:txBody>
          <a:bodyPr>
            <a:normAutofit/>
          </a:bodyPr>
          <a:lstStyle/>
          <a:p>
            <a:pPr algn="l"/>
            <a:r>
              <a:rPr lang="en-US" b="1" dirty="0"/>
              <a:t>Impact on Staff</a:t>
            </a:r>
          </a:p>
          <a:p>
            <a:pPr algn="l"/>
            <a:endParaRPr lang="en-US" b="1" dirty="0"/>
          </a:p>
          <a:p>
            <a:pPr algn="l"/>
            <a:r>
              <a:rPr lang="en-US" dirty="0">
                <a:solidFill>
                  <a:prstClr val="black"/>
                </a:solidFill>
              </a:rPr>
              <a:t>The NHSPRB concluded that:</a:t>
            </a:r>
          </a:p>
          <a:p>
            <a:pPr algn="l"/>
            <a:endParaRPr lang="en-US" dirty="0">
              <a:solidFill>
                <a:prstClr val="black"/>
              </a:solidFill>
            </a:endParaRPr>
          </a:p>
          <a:p>
            <a:pPr algn="l"/>
            <a:r>
              <a:rPr lang="en-US" i="1" dirty="0" smtClean="0">
                <a:solidFill>
                  <a:prstClr val="black"/>
                </a:solidFill>
              </a:rPr>
              <a:t>“The national Agenda for Change pay system presents no contractual barrier to the delivery of seven day services; seven day working is already well established for a number of core staff groups; and has been used at seven-day case study and early adopter sites across the UK.”</a:t>
            </a:r>
          </a:p>
          <a:p>
            <a:pPr algn="l"/>
            <a:endParaRPr lang="en-US" i="1" dirty="0">
              <a:solidFill>
                <a:prstClr val="black"/>
              </a:solidFill>
            </a:endParaRPr>
          </a:p>
          <a:p>
            <a:pPr algn="l"/>
            <a:r>
              <a:rPr lang="en-US" i="1" dirty="0" smtClean="0">
                <a:solidFill>
                  <a:prstClr val="black"/>
                </a:solidFill>
              </a:rPr>
              <a:t>“As well as providing efficiencies, the move to seven day services is likely to require more resources, namely more staff, and there are affordability aspects to consider for all countries.”</a:t>
            </a:r>
          </a:p>
          <a:p>
            <a:pPr algn="l"/>
            <a:endParaRPr lang="en-US" i="1" dirty="0">
              <a:solidFill>
                <a:prstClr val="black"/>
              </a:solidFill>
            </a:endParaRPr>
          </a:p>
          <a:p>
            <a:pPr algn="l"/>
            <a:r>
              <a:rPr lang="en-US" i="1" dirty="0" smtClean="0">
                <a:solidFill>
                  <a:prstClr val="black"/>
                </a:solidFill>
              </a:rPr>
              <a:t>“We have not found enough evidence to support wholesale changes to unsocial hours definitions and </a:t>
            </a:r>
            <a:r>
              <a:rPr lang="en-US" i="1" dirty="0" err="1" smtClean="0">
                <a:solidFill>
                  <a:prstClr val="black"/>
                </a:solidFill>
              </a:rPr>
              <a:t>premia</a:t>
            </a:r>
            <a:r>
              <a:rPr lang="en-US" i="1" dirty="0" smtClean="0">
                <a:solidFill>
                  <a:prstClr val="black"/>
                </a:solidFill>
              </a:rPr>
              <a:t> in isolation from the wider Agenda for Change pay system.”</a:t>
            </a:r>
            <a:endParaRPr lang="en-US" i="1" dirty="0">
              <a:solidFill>
                <a:prstClr val="black"/>
              </a:solidFill>
            </a:endParaRPr>
          </a:p>
          <a:p>
            <a:endParaRPr lang="en-US" dirty="0"/>
          </a:p>
        </p:txBody>
      </p:sp>
    </p:spTree>
    <p:extLst>
      <p:ext uri="{BB962C8B-B14F-4D97-AF65-F5344CB8AC3E}">
        <p14:creationId xmlns:p14="http://schemas.microsoft.com/office/powerpoint/2010/main" val="266967811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Seven Day Working in the NHS</a:t>
            </a:r>
            <a:endParaRPr lang="en-US" dirty="0"/>
          </a:p>
        </p:txBody>
      </p:sp>
      <p:sp>
        <p:nvSpPr>
          <p:cNvPr id="24" name="Content Placeholder 23"/>
          <p:cNvSpPr>
            <a:spLocks noGrp="1"/>
          </p:cNvSpPr>
          <p:nvPr>
            <p:ph idx="1"/>
          </p:nvPr>
        </p:nvSpPr>
        <p:spPr/>
        <p:txBody>
          <a:bodyPr>
            <a:normAutofit lnSpcReduction="10000"/>
          </a:bodyPr>
          <a:lstStyle/>
          <a:p>
            <a:pPr algn="l"/>
            <a:r>
              <a:rPr lang="en-US" b="1" dirty="0"/>
              <a:t>Impact on Staff</a:t>
            </a:r>
          </a:p>
          <a:p>
            <a:pPr algn="l"/>
            <a:endParaRPr lang="en-US" b="1" dirty="0"/>
          </a:p>
          <a:p>
            <a:r>
              <a:rPr lang="en-US" dirty="0" smtClean="0"/>
              <a:t>The Doctors and Dentists Review Body concluded that: </a:t>
            </a:r>
          </a:p>
          <a:p>
            <a:endParaRPr lang="en-US" i="1" dirty="0"/>
          </a:p>
          <a:p>
            <a:r>
              <a:rPr lang="en-GB" i="1" dirty="0" smtClean="0"/>
              <a:t>“In </a:t>
            </a:r>
            <a:r>
              <a:rPr lang="en-GB" i="1" dirty="0"/>
              <a:t>terms of financial sustainability, we note that the parties agreed a cost-neutral </a:t>
            </a:r>
            <a:r>
              <a:rPr lang="en-GB" i="1" dirty="0" smtClean="0"/>
              <a:t>precondition at </a:t>
            </a:r>
            <a:r>
              <a:rPr lang="en-GB" i="1" dirty="0"/>
              <a:t>the start of their negotiations. We acknowledge that a fixed pay envelope</a:t>
            </a:r>
          </a:p>
          <a:p>
            <a:r>
              <a:rPr lang="en-GB" i="1" dirty="0"/>
              <a:t>provides a useful starting point for pay modelling, as pay elements can be moved around</a:t>
            </a:r>
          </a:p>
          <a:p>
            <a:r>
              <a:rPr lang="en-GB" i="1" dirty="0"/>
              <a:t>to explore what needs to be rewarded/incentivised and how. However, we note that this</a:t>
            </a:r>
          </a:p>
          <a:p>
            <a:r>
              <a:rPr lang="en-GB" i="1" dirty="0"/>
              <a:t>fixed pay envelope applies to the existing workforce only. Therefore, any additional staff</a:t>
            </a:r>
          </a:p>
          <a:p>
            <a:r>
              <a:rPr lang="en-GB" i="1" dirty="0"/>
              <a:t>needed to run or expand seven-day services would need to be funded separately. Also,</a:t>
            </a:r>
          </a:p>
          <a:p>
            <a:r>
              <a:rPr lang="en-GB" i="1" dirty="0"/>
              <a:t>there will be a ‘cost of change’ that can be estimated once agreement has been reached</a:t>
            </a:r>
          </a:p>
          <a:p>
            <a:r>
              <a:rPr lang="en-GB" i="1" dirty="0"/>
              <a:t>on a new system of pay. We have seen no evidence to suggest that this could be funded,</a:t>
            </a:r>
          </a:p>
          <a:p>
            <a:r>
              <a:rPr lang="en-GB" i="1" dirty="0"/>
              <a:t>even in part, from within the fixed pay envelope</a:t>
            </a:r>
            <a:r>
              <a:rPr lang="en-GB" i="1" dirty="0" smtClean="0"/>
              <a:t>.”</a:t>
            </a:r>
            <a:endParaRPr lang="en-US" i="1" dirty="0"/>
          </a:p>
          <a:p>
            <a:endParaRPr lang="en-US" b="1" dirty="0">
              <a:solidFill>
                <a:srgbClr val="FF7900"/>
              </a:solidFill>
            </a:endParaRPr>
          </a:p>
        </p:txBody>
      </p:sp>
    </p:spTree>
    <p:extLst>
      <p:ext uri="{BB962C8B-B14F-4D97-AF65-F5344CB8AC3E}">
        <p14:creationId xmlns:p14="http://schemas.microsoft.com/office/powerpoint/2010/main" val="99382335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Seven Day Working in the NHS</a:t>
            </a:r>
            <a:endParaRPr lang="en-US" dirty="0"/>
          </a:p>
        </p:txBody>
      </p:sp>
      <p:sp>
        <p:nvSpPr>
          <p:cNvPr id="24" name="Content Placeholder 23"/>
          <p:cNvSpPr>
            <a:spLocks noGrp="1"/>
          </p:cNvSpPr>
          <p:nvPr>
            <p:ph idx="1"/>
          </p:nvPr>
        </p:nvSpPr>
        <p:spPr>
          <a:xfrm>
            <a:off x="1981200" y="1260002"/>
            <a:ext cx="8229600" cy="5074125"/>
          </a:xfrm>
        </p:spPr>
        <p:txBody>
          <a:bodyPr>
            <a:normAutofit fontScale="92500" lnSpcReduction="20000"/>
          </a:bodyPr>
          <a:lstStyle/>
          <a:p>
            <a:pPr algn="l"/>
            <a:r>
              <a:rPr lang="en-US" b="1" dirty="0" smtClean="0"/>
              <a:t>Union Responses</a:t>
            </a:r>
            <a:endParaRPr lang="en-US" b="1" dirty="0"/>
          </a:p>
          <a:p>
            <a:endParaRPr lang="en-US" b="1" dirty="0" smtClean="0">
              <a:solidFill>
                <a:srgbClr val="FF7900"/>
              </a:solidFill>
            </a:endParaRPr>
          </a:p>
          <a:p>
            <a:r>
              <a:rPr lang="en-US" dirty="0" smtClean="0"/>
              <a:t>In September 2015, after over two years of negotiations about the junior </a:t>
            </a:r>
            <a:r>
              <a:rPr lang="en-US" dirty="0"/>
              <a:t>d</a:t>
            </a:r>
            <a:r>
              <a:rPr lang="en-US" dirty="0" smtClean="0"/>
              <a:t>octors contract, the BMA voted to ballot junior </a:t>
            </a:r>
            <a:r>
              <a:rPr lang="en-US" dirty="0"/>
              <a:t>d</a:t>
            </a:r>
            <a:r>
              <a:rPr lang="en-US" dirty="0" smtClean="0"/>
              <a:t>octors for industrial action. In a turnout of over 76% junior </a:t>
            </a:r>
            <a:r>
              <a:rPr lang="en-US" dirty="0"/>
              <a:t>d</a:t>
            </a:r>
            <a:r>
              <a:rPr lang="en-US" dirty="0" smtClean="0"/>
              <a:t>octors voted overwhelmingly for action.</a:t>
            </a:r>
          </a:p>
          <a:p>
            <a:endParaRPr lang="en-US" dirty="0"/>
          </a:p>
          <a:p>
            <a:r>
              <a:rPr lang="en-US" dirty="0" smtClean="0"/>
              <a:t>The BMA have tried to negotiate a solution with Government and employers and so far have taken two periods of industrial action.</a:t>
            </a:r>
          </a:p>
          <a:p>
            <a:endParaRPr lang="en-US" dirty="0"/>
          </a:p>
          <a:p>
            <a:r>
              <a:rPr lang="en-US" dirty="0" smtClean="0"/>
              <a:t>On the 11</a:t>
            </a:r>
            <a:r>
              <a:rPr lang="en-US" baseline="30000" dirty="0" smtClean="0"/>
              <a:t>th</a:t>
            </a:r>
            <a:r>
              <a:rPr lang="en-US" dirty="0" smtClean="0"/>
              <a:t> February Jeremy Hunt announced that the Government would impose the new contract on </a:t>
            </a:r>
            <a:r>
              <a:rPr lang="en-US" dirty="0"/>
              <a:t>j</a:t>
            </a:r>
            <a:r>
              <a:rPr lang="en-US" dirty="0" smtClean="0"/>
              <a:t>unior </a:t>
            </a:r>
            <a:r>
              <a:rPr lang="en-US" dirty="0"/>
              <a:t>d</a:t>
            </a:r>
            <a:r>
              <a:rPr lang="en-US" dirty="0" smtClean="0"/>
              <a:t>octors rather than negotiating an acceptable agreement. This is the first time that a contract has been imposed in the NHS.</a:t>
            </a:r>
          </a:p>
          <a:p>
            <a:endParaRPr lang="en-US" dirty="0"/>
          </a:p>
          <a:p>
            <a:r>
              <a:rPr lang="en-US" dirty="0" smtClean="0"/>
              <a:t>The BMA has announced that it will now consider further dates of industrial action. </a:t>
            </a:r>
          </a:p>
          <a:p>
            <a:endParaRPr lang="en-US" dirty="0" smtClean="0"/>
          </a:p>
          <a:p>
            <a:r>
              <a:rPr lang="en-US" dirty="0" smtClean="0"/>
              <a:t>The Government is in negotiations with the BMA about the consultant’s contract and has made clear that they want to change unsocial hours payments for Agenda for Change staff. </a:t>
            </a:r>
            <a:endParaRPr lang="en-US" dirty="0"/>
          </a:p>
        </p:txBody>
      </p:sp>
    </p:spTree>
    <p:extLst>
      <p:ext uri="{BB962C8B-B14F-4D97-AF65-F5344CB8AC3E}">
        <p14:creationId xmlns:p14="http://schemas.microsoft.com/office/powerpoint/2010/main" val="278467393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Seven Day Working in the NHS</a:t>
            </a:r>
            <a:endParaRPr lang="en-US" dirty="0"/>
          </a:p>
        </p:txBody>
      </p:sp>
      <p:sp>
        <p:nvSpPr>
          <p:cNvPr id="24" name="Content Placeholder 23"/>
          <p:cNvSpPr>
            <a:spLocks noGrp="1"/>
          </p:cNvSpPr>
          <p:nvPr>
            <p:ph idx="1"/>
          </p:nvPr>
        </p:nvSpPr>
        <p:spPr/>
        <p:txBody>
          <a:bodyPr>
            <a:normAutofit/>
          </a:bodyPr>
          <a:lstStyle/>
          <a:p>
            <a:pPr algn="l"/>
            <a:r>
              <a:rPr lang="en-US" b="1" dirty="0" smtClean="0"/>
              <a:t>Union Responses</a:t>
            </a:r>
            <a:endParaRPr lang="en-US" b="1" dirty="0"/>
          </a:p>
          <a:p>
            <a:endParaRPr lang="en-US" b="1" dirty="0" smtClean="0">
              <a:solidFill>
                <a:srgbClr val="FF7900"/>
              </a:solidFill>
            </a:endParaRPr>
          </a:p>
          <a:p>
            <a:r>
              <a:rPr lang="en-US" dirty="0" smtClean="0"/>
              <a:t>The Agenda for Change terms and conditions  cover the vast majority of NHS staff including midwives, nurses and support staff.</a:t>
            </a:r>
          </a:p>
          <a:p>
            <a:endParaRPr lang="en-US" dirty="0"/>
          </a:p>
          <a:p>
            <a:r>
              <a:rPr lang="en-US" dirty="0" smtClean="0"/>
              <a:t>The Agenda for Change structure was introduced in 2004  fundamentally based on the principle of equal pay for work of equal value. Underpinning the structure is the job evaluation scheme.</a:t>
            </a:r>
          </a:p>
          <a:p>
            <a:endParaRPr lang="en-US" dirty="0"/>
          </a:p>
          <a:p>
            <a:r>
              <a:rPr lang="en-US" dirty="0" smtClean="0"/>
              <a:t>The Agenda for Change terms and conditions are negotiated in partnership through the NHS Staff Council. The independent NHS Pay Review Body determines annual uplifts to pay.</a:t>
            </a:r>
            <a:endParaRPr lang="en-US" dirty="0"/>
          </a:p>
          <a:p>
            <a:endParaRPr lang="en-US" b="1" dirty="0">
              <a:solidFill>
                <a:srgbClr val="FF7900"/>
              </a:solidFill>
            </a:endParaRPr>
          </a:p>
          <a:p>
            <a:endParaRPr lang="en-US" b="1" dirty="0">
              <a:solidFill>
                <a:srgbClr val="FF7900"/>
              </a:solidFill>
            </a:endParaRPr>
          </a:p>
        </p:txBody>
      </p:sp>
    </p:spTree>
    <p:extLst>
      <p:ext uri="{BB962C8B-B14F-4D97-AF65-F5344CB8AC3E}">
        <p14:creationId xmlns:p14="http://schemas.microsoft.com/office/powerpoint/2010/main" val="292724083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Seven Day Working in the NHS</a:t>
            </a:r>
            <a:endParaRPr lang="en-US" dirty="0"/>
          </a:p>
        </p:txBody>
      </p:sp>
      <p:sp>
        <p:nvSpPr>
          <p:cNvPr id="24" name="Content Placeholder 23"/>
          <p:cNvSpPr>
            <a:spLocks noGrp="1"/>
          </p:cNvSpPr>
          <p:nvPr>
            <p:ph idx="1"/>
          </p:nvPr>
        </p:nvSpPr>
        <p:spPr>
          <a:xfrm>
            <a:off x="1981200" y="1012352"/>
            <a:ext cx="8229600" cy="4525963"/>
          </a:xfrm>
        </p:spPr>
        <p:txBody>
          <a:bodyPr>
            <a:normAutofit/>
          </a:bodyPr>
          <a:lstStyle/>
          <a:p>
            <a:pPr algn="l"/>
            <a:r>
              <a:rPr lang="en-US" b="1" dirty="0" smtClean="0"/>
              <a:t>Union Responses</a:t>
            </a:r>
            <a:endParaRPr lang="en-US" b="1" dirty="0"/>
          </a:p>
          <a:p>
            <a:endParaRPr lang="en-US" b="1" dirty="0" smtClean="0">
              <a:solidFill>
                <a:srgbClr val="FF7900"/>
              </a:solidFill>
            </a:endParaRPr>
          </a:p>
          <a:p>
            <a:r>
              <a:rPr lang="en-US" dirty="0" smtClean="0"/>
              <a:t>The Agenda for Change structure has 9 pay bands with 54 pay points:</a:t>
            </a:r>
          </a:p>
          <a:p>
            <a:r>
              <a:rPr lang="en-US" dirty="0" smtClean="0"/>
              <a:t> </a:t>
            </a:r>
          </a:p>
          <a:p>
            <a:endParaRPr lang="en-US" b="1" dirty="0">
              <a:solidFill>
                <a:srgbClr val="FF790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4643" y="2019299"/>
            <a:ext cx="2932172"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627" y="2065735"/>
            <a:ext cx="2864992" cy="4079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647858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Seven Day Working in the NHS</a:t>
            </a:r>
            <a:endParaRPr lang="en-US" dirty="0"/>
          </a:p>
        </p:txBody>
      </p:sp>
      <p:sp>
        <p:nvSpPr>
          <p:cNvPr id="24" name="Content Placeholder 23"/>
          <p:cNvSpPr>
            <a:spLocks noGrp="1"/>
          </p:cNvSpPr>
          <p:nvPr>
            <p:ph idx="1"/>
          </p:nvPr>
        </p:nvSpPr>
        <p:spPr/>
        <p:txBody>
          <a:bodyPr>
            <a:normAutofit/>
          </a:bodyPr>
          <a:lstStyle/>
          <a:p>
            <a:pPr algn="l"/>
            <a:r>
              <a:rPr lang="en-US" b="1" dirty="0" smtClean="0"/>
              <a:t>Union Responses</a:t>
            </a:r>
            <a:endParaRPr lang="en-US" b="1" dirty="0"/>
          </a:p>
          <a:p>
            <a:endParaRPr lang="en-US" b="1" dirty="0" smtClean="0">
              <a:solidFill>
                <a:srgbClr val="FF7900"/>
              </a:solidFill>
            </a:endParaRPr>
          </a:p>
          <a:p>
            <a:r>
              <a:rPr lang="en-US" dirty="0" smtClean="0"/>
              <a:t>Agenda for Change staff have faced pay restraint since 2010 which has had a long term impact on their pay.</a:t>
            </a:r>
          </a:p>
          <a:p>
            <a:endParaRPr lang="en-US" dirty="0"/>
          </a:p>
          <a:p>
            <a:endParaRPr lang="en-US" dirty="0" smtClean="0"/>
          </a:p>
          <a:p>
            <a:endParaRPr lang="en-US" b="1" dirty="0">
              <a:solidFill>
                <a:srgbClr val="FF7900"/>
              </a:solidFill>
            </a:endParaRPr>
          </a:p>
          <a:p>
            <a:endParaRPr lang="en-US" b="1" dirty="0">
              <a:solidFill>
                <a:srgbClr val="FF7900"/>
              </a:solidFill>
            </a:endParaRPr>
          </a:p>
          <a:p>
            <a:endParaRPr lang="en-US" b="1" dirty="0">
              <a:solidFill>
                <a:srgbClr val="FF79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8500" y="2586192"/>
            <a:ext cx="5467351" cy="3866827"/>
          </a:xfrm>
          <a:prstGeom prst="rect">
            <a:avLst/>
          </a:prstGeom>
        </p:spPr>
      </p:pic>
    </p:spTree>
    <p:extLst>
      <p:ext uri="{BB962C8B-B14F-4D97-AF65-F5344CB8AC3E}">
        <p14:creationId xmlns:p14="http://schemas.microsoft.com/office/powerpoint/2010/main" val="222440372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Seven Day Working in the NHS</a:t>
            </a:r>
            <a:endParaRPr lang="en-US" dirty="0"/>
          </a:p>
        </p:txBody>
      </p:sp>
      <p:sp>
        <p:nvSpPr>
          <p:cNvPr id="24" name="Content Placeholder 23"/>
          <p:cNvSpPr>
            <a:spLocks noGrp="1"/>
          </p:cNvSpPr>
          <p:nvPr>
            <p:ph idx="1"/>
          </p:nvPr>
        </p:nvSpPr>
        <p:spPr/>
        <p:txBody>
          <a:bodyPr>
            <a:normAutofit/>
          </a:bodyPr>
          <a:lstStyle/>
          <a:p>
            <a:pPr algn="l"/>
            <a:r>
              <a:rPr lang="en-US" b="1" dirty="0" smtClean="0"/>
              <a:t>Union Responses</a:t>
            </a:r>
            <a:endParaRPr lang="en-US" b="1" dirty="0"/>
          </a:p>
          <a:p>
            <a:endParaRPr lang="en-US" b="1" dirty="0" smtClean="0">
              <a:solidFill>
                <a:srgbClr val="FF7900"/>
              </a:solidFill>
            </a:endParaRPr>
          </a:p>
          <a:p>
            <a:r>
              <a:rPr lang="en-US" dirty="0" smtClean="0"/>
              <a:t>There are also vast amounts of goodwill in the NHS:</a:t>
            </a:r>
            <a:endParaRPr lang="en-US" dirty="0"/>
          </a:p>
          <a:p>
            <a:endParaRPr lang="en-US" dirty="0" smtClean="0"/>
          </a:p>
          <a:p>
            <a:endParaRPr lang="en-US" b="1" dirty="0">
              <a:solidFill>
                <a:srgbClr val="FF7900"/>
              </a:solidFill>
            </a:endParaRPr>
          </a:p>
          <a:p>
            <a:endParaRPr lang="en-US" b="1" dirty="0">
              <a:solidFill>
                <a:srgbClr val="FF7900"/>
              </a:solidFill>
            </a:endParaRPr>
          </a:p>
          <a:p>
            <a:endParaRPr lang="en-US" b="1" dirty="0">
              <a:solidFill>
                <a:srgbClr val="FF79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1" y="2498544"/>
            <a:ext cx="5372099" cy="3799461"/>
          </a:xfrm>
          <a:prstGeom prst="rect">
            <a:avLst/>
          </a:prstGeom>
        </p:spPr>
      </p:pic>
    </p:spTree>
    <p:extLst>
      <p:ext uri="{BB962C8B-B14F-4D97-AF65-F5344CB8AC3E}">
        <p14:creationId xmlns:p14="http://schemas.microsoft.com/office/powerpoint/2010/main" val="65507661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Seven Day Working in the NHS</a:t>
            </a:r>
            <a:endParaRPr lang="en-US" dirty="0"/>
          </a:p>
        </p:txBody>
      </p:sp>
      <p:sp>
        <p:nvSpPr>
          <p:cNvPr id="24" name="Content Placeholder 23"/>
          <p:cNvSpPr>
            <a:spLocks noGrp="1"/>
          </p:cNvSpPr>
          <p:nvPr>
            <p:ph idx="1"/>
          </p:nvPr>
        </p:nvSpPr>
        <p:spPr/>
        <p:txBody>
          <a:bodyPr>
            <a:normAutofit/>
          </a:bodyPr>
          <a:lstStyle/>
          <a:p>
            <a:pPr algn="l"/>
            <a:r>
              <a:rPr lang="en-US" b="1" dirty="0" smtClean="0"/>
              <a:t>Union Responses</a:t>
            </a:r>
            <a:endParaRPr lang="en-US" b="1" dirty="0"/>
          </a:p>
          <a:p>
            <a:endParaRPr lang="en-US" b="1" dirty="0" smtClean="0">
              <a:solidFill>
                <a:srgbClr val="FF7900"/>
              </a:solidFill>
            </a:endParaRPr>
          </a:p>
          <a:p>
            <a:r>
              <a:rPr lang="en-US" dirty="0" smtClean="0"/>
              <a:t>Agenda for Change is a UK wide system but, following the pay dispute in 2014 there are now differing pay rates for England, Wales and Scotland. </a:t>
            </a:r>
          </a:p>
          <a:p>
            <a:endParaRPr lang="en-US" b="1" dirty="0">
              <a:solidFill>
                <a:srgbClr val="FF7900"/>
              </a:solidFill>
            </a:endParaRPr>
          </a:p>
          <a:p>
            <a:endParaRPr lang="en-US" b="1" dirty="0">
              <a:solidFill>
                <a:srgbClr val="FF7900"/>
              </a:solidFill>
            </a:endParaRPr>
          </a:p>
          <a:p>
            <a:endParaRPr lang="en-US" b="1" dirty="0">
              <a:solidFill>
                <a:srgbClr val="FF79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975" y="3133131"/>
            <a:ext cx="1990725" cy="2789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3093" y="3133133"/>
            <a:ext cx="1973579" cy="2789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1554" y="3133132"/>
            <a:ext cx="2004945"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3685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2">
                    <a:lumMod val="25000"/>
                  </a:schemeClr>
                </a:solidFill>
              </a:rPr>
              <a:t>Employers’ intentions for 2016</a:t>
            </a:r>
            <a:endParaRPr lang="en-GB" dirty="0">
              <a:solidFill>
                <a:schemeClr val="bg2">
                  <a:lumMod val="25000"/>
                </a:schemeClr>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572376" y="323323"/>
            <a:ext cx="1781424" cy="1419423"/>
          </a:xfrm>
        </p:spPr>
      </p:pic>
      <p:sp>
        <p:nvSpPr>
          <p:cNvPr id="4" name="Footer Placeholder 3"/>
          <p:cNvSpPr>
            <a:spLocks noGrp="1"/>
          </p:cNvSpPr>
          <p:nvPr>
            <p:ph type="ftr" sz="quarter" idx="11"/>
          </p:nvPr>
        </p:nvSpPr>
        <p:spPr>
          <a:xfrm>
            <a:off x="838200" y="6356358"/>
            <a:ext cx="10515600" cy="365125"/>
          </a:xfrm>
        </p:spPr>
        <p:txBody>
          <a:bodyPr/>
          <a:lstStyle/>
          <a:p>
            <a:r>
              <a:rPr lang="en-GB" dirty="0" smtClean="0"/>
              <a:t>Pay Bargaining in 2016 by IDR and the TUC | London | 25 February 2016</a:t>
            </a:r>
            <a:endParaRPr lang="en-GB" dirty="0"/>
          </a:p>
        </p:txBody>
      </p:sp>
      <p:sp>
        <p:nvSpPr>
          <p:cNvPr id="3" name="Content Placeholder 2"/>
          <p:cNvSpPr>
            <a:spLocks noGrp="1"/>
          </p:cNvSpPr>
          <p:nvPr>
            <p:ph sz="half" idx="2"/>
          </p:nvPr>
        </p:nvSpPr>
        <p:spPr>
          <a:xfrm>
            <a:off x="838200" y="1825625"/>
            <a:ext cx="10515600" cy="4351338"/>
          </a:xfrm>
        </p:spPr>
        <p:txBody>
          <a:bodyPr/>
          <a:lstStyle/>
          <a:p>
            <a:pPr marL="0" indent="0">
              <a:buNone/>
            </a:pPr>
            <a:endParaRPr lang="en-GB" dirty="0" smtClean="0"/>
          </a:p>
          <a:p>
            <a:pPr marL="0" indent="0">
              <a:buNone/>
            </a:pPr>
            <a:endParaRPr lang="en-GB" dirty="0"/>
          </a:p>
        </p:txBody>
      </p:sp>
      <p:graphicFrame>
        <p:nvGraphicFramePr>
          <p:cNvPr id="8" name="Chart 7"/>
          <p:cNvGraphicFramePr/>
          <p:nvPr>
            <p:extLst/>
          </p:nvPr>
        </p:nvGraphicFramePr>
        <p:xfrm>
          <a:off x="997527" y="1922131"/>
          <a:ext cx="9162473" cy="42162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7561448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Seven Day Working in the NHS</a:t>
            </a:r>
            <a:endParaRPr lang="en-US" dirty="0"/>
          </a:p>
        </p:txBody>
      </p:sp>
      <p:sp>
        <p:nvSpPr>
          <p:cNvPr id="24" name="Content Placeholder 23"/>
          <p:cNvSpPr>
            <a:spLocks noGrp="1"/>
          </p:cNvSpPr>
          <p:nvPr>
            <p:ph idx="1"/>
          </p:nvPr>
        </p:nvSpPr>
        <p:spPr/>
        <p:txBody>
          <a:bodyPr>
            <a:normAutofit/>
          </a:bodyPr>
          <a:lstStyle/>
          <a:p>
            <a:pPr algn="l"/>
            <a:r>
              <a:rPr lang="en-US" b="1" dirty="0" smtClean="0"/>
              <a:t>Union Responses</a:t>
            </a:r>
            <a:endParaRPr lang="en-US" b="1" dirty="0"/>
          </a:p>
          <a:p>
            <a:endParaRPr lang="en-US" b="1" dirty="0" smtClean="0">
              <a:solidFill>
                <a:srgbClr val="FF7900"/>
              </a:solidFill>
            </a:endParaRPr>
          </a:p>
          <a:p>
            <a:r>
              <a:rPr lang="en-US" dirty="0" smtClean="0"/>
              <a:t>But still no agreement for Northern Ireland…</a:t>
            </a:r>
          </a:p>
          <a:p>
            <a:r>
              <a:rPr lang="en-US" dirty="0" smtClean="0"/>
              <a:t> </a:t>
            </a:r>
          </a:p>
          <a:p>
            <a:endParaRPr lang="en-US" b="1" dirty="0">
              <a:solidFill>
                <a:srgbClr val="FF7900"/>
              </a:solidFill>
            </a:endParaRPr>
          </a:p>
          <a:p>
            <a:endParaRPr lang="en-US" b="1" dirty="0">
              <a:solidFill>
                <a:srgbClr val="FF7900"/>
              </a:solidFill>
            </a:endParaRPr>
          </a:p>
          <a:p>
            <a:endParaRPr lang="en-US" b="1" dirty="0">
              <a:solidFill>
                <a:srgbClr val="FF79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3" y="2433640"/>
            <a:ext cx="5495924" cy="3935587"/>
          </a:xfrm>
          <a:prstGeom prst="rect">
            <a:avLst/>
          </a:prstGeom>
        </p:spPr>
      </p:pic>
    </p:spTree>
    <p:extLst>
      <p:ext uri="{BB962C8B-B14F-4D97-AF65-F5344CB8AC3E}">
        <p14:creationId xmlns:p14="http://schemas.microsoft.com/office/powerpoint/2010/main" val="120772504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Seven Day Working in the NHS</a:t>
            </a:r>
            <a:endParaRPr lang="en-US" dirty="0"/>
          </a:p>
        </p:txBody>
      </p:sp>
      <p:sp>
        <p:nvSpPr>
          <p:cNvPr id="24" name="Content Placeholder 23"/>
          <p:cNvSpPr>
            <a:spLocks noGrp="1"/>
          </p:cNvSpPr>
          <p:nvPr>
            <p:ph idx="1"/>
          </p:nvPr>
        </p:nvSpPr>
        <p:spPr/>
        <p:txBody>
          <a:bodyPr>
            <a:normAutofit/>
          </a:bodyPr>
          <a:lstStyle/>
          <a:p>
            <a:pPr algn="l"/>
            <a:r>
              <a:rPr lang="en-US" b="1" dirty="0" smtClean="0"/>
              <a:t>Union Responses</a:t>
            </a:r>
            <a:endParaRPr lang="en-US" b="1" dirty="0"/>
          </a:p>
          <a:p>
            <a:endParaRPr lang="en-US" b="1" dirty="0" smtClean="0">
              <a:solidFill>
                <a:srgbClr val="FF7900"/>
              </a:solidFill>
            </a:endParaRPr>
          </a:p>
          <a:p>
            <a:r>
              <a:rPr lang="en-US" dirty="0" smtClean="0"/>
              <a:t>In 2014/15 Jeremy Hunt rejected the recommendation of the NHS Pay Review Body and refused to pay a 1% pay increase to Agenda for Change staff. This resulted in the RCM taking industrial action for the first time in our 134 year history. </a:t>
            </a:r>
          </a:p>
          <a:p>
            <a:endParaRPr lang="en-US" b="1" dirty="0">
              <a:solidFill>
                <a:srgbClr val="FF7900"/>
              </a:solidFill>
            </a:endParaRPr>
          </a:p>
          <a:p>
            <a:endParaRPr lang="en-US" b="1" dirty="0">
              <a:solidFill>
                <a:srgbClr val="FF7900"/>
              </a:solidFill>
            </a:endParaRPr>
          </a:p>
          <a:p>
            <a:endParaRPr lang="en-US" b="1" dirty="0">
              <a:solidFill>
                <a:srgbClr val="FF7900"/>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9890" b="7931"/>
          <a:stretch/>
        </p:blipFill>
        <p:spPr>
          <a:xfrm>
            <a:off x="6332969" y="3038476"/>
            <a:ext cx="2372887" cy="146250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9132" y="4605761"/>
            <a:ext cx="1800225" cy="1800225"/>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21942" b="11692"/>
          <a:stretch/>
        </p:blipFill>
        <p:spPr>
          <a:xfrm>
            <a:off x="3676652" y="4630765"/>
            <a:ext cx="4152901" cy="1838325"/>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t="8354" b="8525"/>
          <a:stretch/>
        </p:blipFill>
        <p:spPr>
          <a:xfrm>
            <a:off x="1981206" y="3015080"/>
            <a:ext cx="4212849" cy="1485900"/>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t="9731" b="19463"/>
          <a:stretch/>
        </p:blipFill>
        <p:spPr>
          <a:xfrm>
            <a:off x="8876804" y="3038476"/>
            <a:ext cx="1162553" cy="1463378"/>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81203" y="4630756"/>
            <a:ext cx="1333500" cy="1775222"/>
          </a:xfrm>
          <a:prstGeom prst="rect">
            <a:avLst/>
          </a:prstGeom>
        </p:spPr>
      </p:pic>
    </p:spTree>
    <p:extLst>
      <p:ext uri="{BB962C8B-B14F-4D97-AF65-F5344CB8AC3E}">
        <p14:creationId xmlns:p14="http://schemas.microsoft.com/office/powerpoint/2010/main" val="69111795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Seven Day Working in the NHS</a:t>
            </a:r>
            <a:endParaRPr lang="en-US" dirty="0"/>
          </a:p>
        </p:txBody>
      </p:sp>
      <p:sp>
        <p:nvSpPr>
          <p:cNvPr id="24" name="Content Placeholder 23"/>
          <p:cNvSpPr>
            <a:spLocks noGrp="1"/>
          </p:cNvSpPr>
          <p:nvPr>
            <p:ph idx="1"/>
          </p:nvPr>
        </p:nvSpPr>
        <p:spPr>
          <a:xfrm>
            <a:off x="1981200" y="1260007"/>
            <a:ext cx="8229600" cy="4864575"/>
          </a:xfrm>
        </p:spPr>
        <p:txBody>
          <a:bodyPr>
            <a:normAutofit fontScale="85000" lnSpcReduction="20000"/>
          </a:bodyPr>
          <a:lstStyle/>
          <a:p>
            <a:pPr algn="l"/>
            <a:r>
              <a:rPr lang="en-US" b="1" dirty="0" smtClean="0"/>
              <a:t>Union Responses</a:t>
            </a:r>
            <a:endParaRPr lang="en-US" b="1" dirty="0"/>
          </a:p>
          <a:p>
            <a:endParaRPr lang="en-US" b="1" dirty="0" smtClean="0">
              <a:solidFill>
                <a:srgbClr val="FF7900"/>
              </a:solidFill>
            </a:endParaRPr>
          </a:p>
          <a:p>
            <a:r>
              <a:rPr lang="en-US" dirty="0" smtClean="0"/>
              <a:t>The NHS trade unions won the dispute and vast majority of Agenda for Change staff were paid the 1% pay uplift. </a:t>
            </a:r>
          </a:p>
          <a:p>
            <a:endParaRPr lang="en-US" dirty="0"/>
          </a:p>
          <a:p>
            <a:r>
              <a:rPr lang="en-US" dirty="0" smtClean="0"/>
              <a:t>A condition of the settlement of the dispute was that the NHS trade unions would agree to discuss changes to the pay structure. </a:t>
            </a:r>
          </a:p>
          <a:p>
            <a:endParaRPr lang="en-US" dirty="0" smtClean="0"/>
          </a:p>
          <a:p>
            <a:r>
              <a:rPr lang="en-US" dirty="0" smtClean="0"/>
              <a:t>There have been discussions in the NHS Staff Council executive on a non-prejudicial basis. However there are different objectives from the different parties:</a:t>
            </a:r>
          </a:p>
          <a:p>
            <a:endParaRPr lang="en-US" dirty="0"/>
          </a:p>
          <a:p>
            <a:pPr marL="285750" indent="-285750"/>
            <a:r>
              <a:rPr lang="en-US" dirty="0" smtClean="0"/>
              <a:t>The trade union focus is to concentrate on the architecture of the pay system rather than looking at individual elements of the contract;</a:t>
            </a:r>
          </a:p>
          <a:p>
            <a:pPr marL="285750" indent="-285750"/>
            <a:endParaRPr lang="en-US" dirty="0"/>
          </a:p>
          <a:p>
            <a:pPr marL="285750" indent="-285750"/>
            <a:r>
              <a:rPr lang="en-US" dirty="0" smtClean="0"/>
              <a:t>The employers are less focused and want to look at different individual elements of the contract; and</a:t>
            </a:r>
          </a:p>
          <a:p>
            <a:pPr marL="285750" indent="-285750"/>
            <a:endParaRPr lang="en-US" dirty="0"/>
          </a:p>
          <a:p>
            <a:pPr marL="285750" indent="-285750"/>
            <a:r>
              <a:rPr lang="en-US" dirty="0" smtClean="0"/>
              <a:t>The Government focus is to change the structure to include more performance related pay and to address unsocial hours. </a:t>
            </a:r>
          </a:p>
          <a:p>
            <a:endParaRPr lang="en-US" dirty="0" smtClean="0"/>
          </a:p>
          <a:p>
            <a:endParaRPr lang="en-US" dirty="0"/>
          </a:p>
          <a:p>
            <a:endParaRPr lang="en-US" dirty="0"/>
          </a:p>
          <a:p>
            <a:endParaRPr lang="en-US" b="1" dirty="0">
              <a:solidFill>
                <a:srgbClr val="FF7900"/>
              </a:solidFill>
            </a:endParaRPr>
          </a:p>
          <a:p>
            <a:endParaRPr lang="en-US" b="1" dirty="0">
              <a:solidFill>
                <a:srgbClr val="FF7900"/>
              </a:solidFill>
            </a:endParaRPr>
          </a:p>
        </p:txBody>
      </p:sp>
    </p:spTree>
    <p:extLst>
      <p:ext uri="{BB962C8B-B14F-4D97-AF65-F5344CB8AC3E}">
        <p14:creationId xmlns:p14="http://schemas.microsoft.com/office/powerpoint/2010/main" val="30341222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Seven Day Working in the NHS</a:t>
            </a:r>
            <a:endParaRPr lang="en-US" dirty="0"/>
          </a:p>
        </p:txBody>
      </p:sp>
      <p:sp>
        <p:nvSpPr>
          <p:cNvPr id="24" name="Content Placeholder 23"/>
          <p:cNvSpPr>
            <a:spLocks noGrp="1"/>
          </p:cNvSpPr>
          <p:nvPr>
            <p:ph idx="1"/>
          </p:nvPr>
        </p:nvSpPr>
        <p:spPr>
          <a:xfrm>
            <a:off x="1981200" y="1028702"/>
            <a:ext cx="8229600" cy="5172075"/>
          </a:xfrm>
        </p:spPr>
        <p:txBody>
          <a:bodyPr>
            <a:normAutofit/>
          </a:bodyPr>
          <a:lstStyle/>
          <a:p>
            <a:pPr algn="l"/>
            <a:r>
              <a:rPr lang="en-US" b="1" dirty="0" smtClean="0"/>
              <a:t>Union Responses</a:t>
            </a:r>
          </a:p>
          <a:p>
            <a:pPr algn="l"/>
            <a:endParaRPr lang="en-US" b="1" dirty="0" smtClean="0">
              <a:solidFill>
                <a:srgbClr val="FF7900"/>
              </a:solidFill>
            </a:endParaRPr>
          </a:p>
          <a:p>
            <a:r>
              <a:rPr lang="en-US" dirty="0" smtClean="0"/>
              <a:t>The trade union focus of the architecture is to:</a:t>
            </a:r>
          </a:p>
          <a:p>
            <a:pPr marL="285750" indent="-285750"/>
            <a:r>
              <a:rPr lang="en-US" dirty="0" smtClean="0"/>
              <a:t> shorten the length of the pay bands (currently there are 54 pay points across 9 pay bands); and </a:t>
            </a:r>
          </a:p>
          <a:p>
            <a:pPr marL="285750" indent="-285750"/>
            <a:r>
              <a:rPr lang="en-US" dirty="0" smtClean="0"/>
              <a:t>to determine that everything hangs from the top point of the band.</a:t>
            </a:r>
          </a:p>
          <a:p>
            <a:endParaRPr lang="en-US" dirty="0" smtClean="0"/>
          </a:p>
          <a:p>
            <a:endParaRPr lang="en-US" dirty="0"/>
          </a:p>
          <a:p>
            <a:endParaRPr lang="en-US" dirty="0"/>
          </a:p>
        </p:txBody>
      </p:sp>
      <p:graphicFrame>
        <p:nvGraphicFramePr>
          <p:cNvPr id="4" name="Diagram 3"/>
          <p:cNvGraphicFramePr/>
          <p:nvPr>
            <p:extLst/>
          </p:nvPr>
        </p:nvGraphicFramePr>
        <p:xfrm>
          <a:off x="3543301" y="3134838"/>
          <a:ext cx="4210051" cy="2889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528588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Seven Day Working in the NHS</a:t>
            </a:r>
            <a:endParaRPr lang="en-US" dirty="0"/>
          </a:p>
        </p:txBody>
      </p:sp>
      <p:sp>
        <p:nvSpPr>
          <p:cNvPr id="24" name="Content Placeholder 23"/>
          <p:cNvSpPr>
            <a:spLocks noGrp="1"/>
          </p:cNvSpPr>
          <p:nvPr>
            <p:ph idx="1"/>
          </p:nvPr>
        </p:nvSpPr>
        <p:spPr>
          <a:xfrm>
            <a:off x="1981200" y="1028702"/>
            <a:ext cx="8229600" cy="5172075"/>
          </a:xfrm>
        </p:spPr>
        <p:txBody>
          <a:bodyPr>
            <a:normAutofit/>
          </a:bodyPr>
          <a:lstStyle/>
          <a:p>
            <a:pPr algn="l"/>
            <a:r>
              <a:rPr lang="en-US" b="1" dirty="0" smtClean="0"/>
              <a:t>Union Responses</a:t>
            </a:r>
          </a:p>
          <a:p>
            <a:pPr algn="l"/>
            <a:endParaRPr lang="en-US" b="1" dirty="0" smtClean="0">
              <a:solidFill>
                <a:srgbClr val="FF7900"/>
              </a:solidFill>
            </a:endParaRPr>
          </a:p>
          <a:p>
            <a:r>
              <a:rPr lang="en-US" dirty="0" smtClean="0"/>
              <a:t>Challenges:</a:t>
            </a:r>
          </a:p>
          <a:p>
            <a:endParaRPr lang="en-US" dirty="0"/>
          </a:p>
          <a:p>
            <a:pPr marL="285750" indent="-285750"/>
            <a:r>
              <a:rPr lang="en-US" dirty="0" smtClean="0"/>
              <a:t>Different focus from the trade unions, employers and Government;</a:t>
            </a:r>
          </a:p>
          <a:p>
            <a:endParaRPr lang="en-US" dirty="0" smtClean="0"/>
          </a:p>
          <a:p>
            <a:pPr marL="285750" indent="-285750"/>
            <a:r>
              <a:rPr lang="en-US" dirty="0" smtClean="0"/>
              <a:t>The threat of unsocial hours;</a:t>
            </a:r>
          </a:p>
          <a:p>
            <a:pPr marL="285750" indent="-285750"/>
            <a:endParaRPr lang="en-US" dirty="0"/>
          </a:p>
          <a:p>
            <a:pPr marL="285750" indent="-285750"/>
            <a:r>
              <a:rPr lang="en-US" dirty="0" smtClean="0"/>
              <a:t>The new structure will need investment; and</a:t>
            </a:r>
          </a:p>
          <a:p>
            <a:pPr marL="285750" indent="-285750"/>
            <a:endParaRPr lang="en-US" dirty="0"/>
          </a:p>
          <a:p>
            <a:pPr marL="285750" indent="-285750"/>
            <a:r>
              <a:rPr lang="en-US" dirty="0" smtClean="0"/>
              <a:t>The Government has shown it is willing to reject the recommendation of the NHS Pay Review Body and that it is willing to </a:t>
            </a:r>
            <a:r>
              <a:rPr lang="en-US" smtClean="0"/>
              <a:t>impose change.</a:t>
            </a:r>
            <a:endParaRPr lang="en-US" dirty="0" smtClean="0"/>
          </a:p>
          <a:p>
            <a:endParaRPr lang="en-US" dirty="0"/>
          </a:p>
          <a:p>
            <a:endParaRPr lang="en-US" dirty="0"/>
          </a:p>
        </p:txBody>
      </p:sp>
    </p:spTree>
    <p:extLst>
      <p:ext uri="{BB962C8B-B14F-4D97-AF65-F5344CB8AC3E}">
        <p14:creationId xmlns:p14="http://schemas.microsoft.com/office/powerpoint/2010/main" val="321666899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650876"/>
            <a:ext cx="8229600" cy="1143000"/>
          </a:xfrm>
        </p:spPr>
        <p:txBody>
          <a:bodyPr>
            <a:normAutofit/>
          </a:bodyPr>
          <a:lstStyle/>
          <a:p>
            <a:r>
              <a:rPr lang="en-GB" sz="2500" dirty="0"/>
              <a:t>For further information</a:t>
            </a:r>
          </a:p>
        </p:txBody>
      </p:sp>
      <p:sp>
        <p:nvSpPr>
          <p:cNvPr id="2" name="Content Placeholder 1"/>
          <p:cNvSpPr>
            <a:spLocks noGrp="1"/>
          </p:cNvSpPr>
          <p:nvPr>
            <p:ph idx="4294967295"/>
          </p:nvPr>
        </p:nvSpPr>
        <p:spPr>
          <a:xfrm>
            <a:off x="1981200" y="1841172"/>
            <a:ext cx="8229600" cy="3289628"/>
          </a:xfrm>
        </p:spPr>
        <p:txBody>
          <a:bodyPr/>
          <a:lstStyle/>
          <a:p>
            <a:pPr marL="0" indent="0" algn="ctr">
              <a:buNone/>
            </a:pPr>
            <a:r>
              <a:rPr lang="en-GB" sz="1800" dirty="0">
                <a:solidFill>
                  <a:schemeClr val="bg1"/>
                </a:solidFill>
              </a:rPr>
              <a:t>Website: www.rcm.org.uk</a:t>
            </a:r>
          </a:p>
          <a:p>
            <a:pPr algn="ctr"/>
            <a:r>
              <a:rPr lang="en-GB" sz="1800" dirty="0">
                <a:solidFill>
                  <a:schemeClr val="bg1"/>
                </a:solidFill>
              </a:rPr>
              <a:t>Telephone: 0300 303 0444</a:t>
            </a:r>
          </a:p>
          <a:p>
            <a:pPr algn="ctr"/>
            <a:r>
              <a:rPr lang="en-GB" sz="1800" dirty="0">
                <a:solidFill>
                  <a:schemeClr val="bg1"/>
                </a:solidFill>
              </a:rPr>
              <a:t>Email: info@rcm.org.uk</a:t>
            </a:r>
          </a:p>
          <a:p>
            <a:pPr marL="0" indent="0" algn="ctr">
              <a:buNone/>
            </a:pPr>
            <a:endParaRPr lang="en-GB" sz="1800" dirty="0">
              <a:solidFill>
                <a:schemeClr val="bg1"/>
              </a:solidFill>
            </a:endParaRPr>
          </a:p>
          <a:p>
            <a:pPr marL="0" indent="0" algn="ctr">
              <a:buNone/>
            </a:pPr>
            <a:r>
              <a:rPr lang="en-GB" sz="1800" dirty="0">
                <a:solidFill>
                  <a:schemeClr val="bg1"/>
                </a:solidFill>
              </a:rPr>
              <a:t>      www.facebook.com/midwivesRCM</a:t>
            </a:r>
          </a:p>
          <a:p>
            <a:pPr marL="0" indent="0" algn="ctr">
              <a:buNone/>
            </a:pPr>
            <a:endParaRPr lang="en-GB" sz="1800" dirty="0">
              <a:solidFill>
                <a:schemeClr val="bg1"/>
              </a:solidFill>
            </a:endParaRPr>
          </a:p>
          <a:p>
            <a:pPr marL="0" indent="0" algn="ctr">
              <a:buNone/>
            </a:pPr>
            <a:r>
              <a:rPr lang="en-GB" sz="1800" dirty="0">
                <a:solidFill>
                  <a:schemeClr val="bg1"/>
                </a:solidFill>
              </a:rPr>
              <a:t>          @MidwivesRCM</a:t>
            </a:r>
          </a:p>
          <a:p>
            <a:pPr marL="0" indent="0">
              <a:buNone/>
            </a:pPr>
            <a:endParaRPr lang="en-GB" dirty="0" smtClean="0"/>
          </a:p>
          <a:p>
            <a:pPr marL="0" indent="0">
              <a:buNone/>
            </a:pPr>
            <a:endParaRPr lang="en-GB" dirty="0"/>
          </a:p>
          <a:p>
            <a:pPr marL="0" indent="0">
              <a:buNone/>
            </a:pPr>
            <a:endParaRPr lang="en-GB" dirty="0"/>
          </a:p>
        </p:txBody>
      </p:sp>
      <p:pic>
        <p:nvPicPr>
          <p:cNvPr id="4" name="Picture 3" descr="Facebook F Cya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6952" y="3086426"/>
            <a:ext cx="389517" cy="353458"/>
          </a:xfrm>
          <a:prstGeom prst="rect">
            <a:avLst/>
          </a:prstGeom>
        </p:spPr>
      </p:pic>
      <p:pic>
        <p:nvPicPr>
          <p:cNvPr id="6" name="Picture 5" descr="Twitter bird Cya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7057" y="3784925"/>
            <a:ext cx="410031" cy="372966"/>
          </a:xfrm>
          <a:prstGeom prst="rect">
            <a:avLst/>
          </a:prstGeom>
        </p:spPr>
      </p:pic>
    </p:spTree>
    <p:extLst>
      <p:ext uri="{BB962C8B-B14F-4D97-AF65-F5344CB8AC3E}">
        <p14:creationId xmlns:p14="http://schemas.microsoft.com/office/powerpoint/2010/main" val="385665961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1892" y="1606098"/>
            <a:ext cx="11101251" cy="1325563"/>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i="1" dirty="0" smtClean="0"/>
              <a:t>Tax credits and the interaction between pay &amp; welfare</a:t>
            </a:r>
            <a:r>
              <a:rPr lang="en-GB" dirty="0" smtClean="0"/>
              <a:t/>
            </a:r>
            <a:br>
              <a:rPr lang="en-GB" dirty="0" smtClean="0"/>
            </a:br>
            <a:r>
              <a:rPr lang="en-GB" dirty="0" smtClean="0"/>
              <a:t/>
            </a:r>
            <a:br>
              <a:rPr lang="en-GB" dirty="0" smtClean="0"/>
            </a:br>
            <a:r>
              <a:rPr lang="en-GB" dirty="0"/>
              <a:t/>
            </a:r>
            <a:br>
              <a:rPr lang="en-GB" dirty="0"/>
            </a:br>
            <a:r>
              <a:rPr lang="en-GB" dirty="0" smtClean="0"/>
              <a:t>Nicola Smith</a:t>
            </a:r>
            <a:br>
              <a:rPr lang="en-GB" dirty="0" smtClean="0"/>
            </a:br>
            <a:r>
              <a:rPr lang="en-GB" dirty="0" smtClean="0"/>
              <a:t>Head of Economic &amp; Social Affairs, </a:t>
            </a:r>
            <a:r>
              <a:rPr lang="en-GB" dirty="0"/>
              <a:t>TUC</a:t>
            </a:r>
            <a:br>
              <a:rPr lang="en-GB" dirty="0"/>
            </a:b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61863" y="365125"/>
            <a:ext cx="1524000" cy="1524000"/>
          </a:xfrm>
        </p:spPr>
      </p:pic>
      <p:sp>
        <p:nvSpPr>
          <p:cNvPr id="2" name="Footer Placeholder 1"/>
          <p:cNvSpPr>
            <a:spLocks noGrp="1"/>
          </p:cNvSpPr>
          <p:nvPr>
            <p:ph type="ftr" sz="quarter" idx="11"/>
          </p:nvPr>
        </p:nvSpPr>
        <p:spPr>
          <a:xfrm>
            <a:off x="981891" y="6356358"/>
            <a:ext cx="10003972" cy="365125"/>
          </a:xfrm>
        </p:spPr>
        <p:txBody>
          <a:bodyPr/>
          <a:lstStyle/>
          <a:p>
            <a:r>
              <a:rPr lang="en-GB" dirty="0" smtClean="0"/>
              <a:t>Pay Bargaining in 2016 | IDR and TUC joint conference | London | 25 February 2016</a:t>
            </a:r>
            <a:endParaRPr lang="en-GB" dirty="0"/>
          </a:p>
        </p:txBody>
      </p:sp>
    </p:spTree>
    <p:extLst>
      <p:ext uri="{BB962C8B-B14F-4D97-AF65-F5344CB8AC3E}">
        <p14:creationId xmlns:p14="http://schemas.microsoft.com/office/powerpoint/2010/main" val="40848535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The Prospects for Earnings Under the New Government</a:t>
            </a:r>
            <a:endParaRPr lang="en-GB" dirty="0"/>
          </a:p>
        </p:txBody>
      </p:sp>
      <p:sp>
        <p:nvSpPr>
          <p:cNvPr id="3" name="Subtitle 2"/>
          <p:cNvSpPr>
            <a:spLocks noGrp="1"/>
          </p:cNvSpPr>
          <p:nvPr>
            <p:ph type="subTitle" idx="1"/>
          </p:nvPr>
        </p:nvSpPr>
        <p:spPr/>
        <p:txBody>
          <a:bodyPr/>
          <a:lstStyle/>
          <a:p>
            <a:endParaRPr lang="en-GB" dirty="0" smtClean="0"/>
          </a:p>
          <a:p>
            <a:r>
              <a:rPr lang="en-GB" dirty="0" smtClean="0"/>
              <a:t>Pay Bargaining 2016 by IDR and the TUC</a:t>
            </a:r>
          </a:p>
          <a:p>
            <a:r>
              <a:rPr lang="en-GB" dirty="0" smtClean="0"/>
              <a:t>London, 25 February 2016</a:t>
            </a:r>
            <a:endParaRPr lang="en-GB" dirty="0"/>
          </a:p>
        </p:txBody>
      </p:sp>
      <p:sp>
        <p:nvSpPr>
          <p:cNvPr id="4" name="Footer Placeholder 3"/>
          <p:cNvSpPr>
            <a:spLocks noGrp="1"/>
          </p:cNvSpPr>
          <p:nvPr>
            <p:ph type="ftr" sz="quarter" idx="11"/>
          </p:nvPr>
        </p:nvSpPr>
        <p:spPr>
          <a:xfrm>
            <a:off x="1524000" y="6356358"/>
            <a:ext cx="9144000" cy="365125"/>
          </a:xfrm>
        </p:spPr>
        <p:txBody>
          <a:bodyPr/>
          <a:lstStyle/>
          <a:p>
            <a:r>
              <a:rPr lang="en-GB" dirty="0" smtClean="0">
                <a:solidFill>
                  <a:prstClr val="black">
                    <a:tint val="75000"/>
                  </a:prstClr>
                </a:solidFill>
              </a:rPr>
              <a:t>Pay Bargaining in 2016 | IDR and TUC joint conference | London | 25 February 2016</a:t>
            </a:r>
            <a:endParaRPr lang="en-GB" dirty="0">
              <a:solidFill>
                <a:prstClr val="black">
                  <a:tint val="75000"/>
                </a:prstClr>
              </a:solidFill>
            </a:endParaRP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68288"/>
            <a:ext cx="1524000" cy="1524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8359" y="613938"/>
            <a:ext cx="1283007" cy="1016850"/>
          </a:xfrm>
          <a:prstGeom prst="rect">
            <a:avLst/>
          </a:prstGeom>
        </p:spPr>
      </p:pic>
    </p:spTree>
    <p:extLst>
      <p:ext uri="{BB962C8B-B14F-4D97-AF65-F5344CB8AC3E}">
        <p14:creationId xmlns:p14="http://schemas.microsoft.com/office/powerpoint/2010/main" val="3455076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2">
                    <a:lumMod val="25000"/>
                  </a:schemeClr>
                </a:solidFill>
              </a:rPr>
              <a:t>Influences on pay in 2016?</a:t>
            </a:r>
            <a:endParaRPr lang="en-GB" dirty="0">
              <a:solidFill>
                <a:schemeClr val="bg2">
                  <a:lumMod val="25000"/>
                </a:schemeClr>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572376" y="323323"/>
            <a:ext cx="1781424" cy="1419423"/>
          </a:xfrm>
        </p:spPr>
      </p:pic>
      <p:sp>
        <p:nvSpPr>
          <p:cNvPr id="4" name="Footer Placeholder 3"/>
          <p:cNvSpPr>
            <a:spLocks noGrp="1"/>
          </p:cNvSpPr>
          <p:nvPr>
            <p:ph type="ftr" sz="quarter" idx="11"/>
          </p:nvPr>
        </p:nvSpPr>
        <p:spPr>
          <a:xfrm>
            <a:off x="838200" y="6356358"/>
            <a:ext cx="10515600" cy="365125"/>
          </a:xfrm>
        </p:spPr>
        <p:txBody>
          <a:bodyPr/>
          <a:lstStyle/>
          <a:p>
            <a:r>
              <a:rPr lang="en-GB" dirty="0" smtClean="0"/>
              <a:t>Pay Bargaining in 2016 by IDR and the TUC | London | 25 February 2016</a:t>
            </a:r>
            <a:endParaRPr lang="en-GB" dirty="0"/>
          </a:p>
        </p:txBody>
      </p:sp>
      <p:graphicFrame>
        <p:nvGraphicFramePr>
          <p:cNvPr id="9" name="Content Placeholder 8"/>
          <p:cNvGraphicFramePr>
            <a:graphicFrameLocks noGrp="1"/>
          </p:cNvGraphicFramePr>
          <p:nvPr>
            <p:ph sz="half" idx="2"/>
            <p:extLst/>
          </p:nvPr>
        </p:nvGraphicFramePr>
        <p:xfrm>
          <a:off x="838200" y="1825625"/>
          <a:ext cx="10515600" cy="2499344"/>
        </p:xfrm>
        <a:graphic>
          <a:graphicData uri="http://schemas.openxmlformats.org/drawingml/2006/table">
            <a:tbl>
              <a:tblPr firstRow="1" bandRow="1">
                <a:tableStyleId>{93296810-A885-4BE3-A3E7-6D5BEEA58F35}</a:tableStyleId>
              </a:tblPr>
              <a:tblGrid>
                <a:gridCol w="5257800">
                  <a:extLst>
                    <a:ext uri="{9D8B030D-6E8A-4147-A177-3AD203B41FA5}">
                      <a16:colId xmlns="" xmlns:a16="http://schemas.microsoft.com/office/drawing/2014/main" val="2854028432"/>
                    </a:ext>
                  </a:extLst>
                </a:gridCol>
                <a:gridCol w="5257800">
                  <a:extLst>
                    <a:ext uri="{9D8B030D-6E8A-4147-A177-3AD203B41FA5}">
                      <a16:colId xmlns="" xmlns:a16="http://schemas.microsoft.com/office/drawing/2014/main" val="124653453"/>
                    </a:ext>
                  </a:extLst>
                </a:gridCol>
              </a:tblGrid>
              <a:tr h="370840">
                <a:tc>
                  <a:txBody>
                    <a:bodyPr/>
                    <a:lstStyle/>
                    <a:p>
                      <a:r>
                        <a:rPr lang="en-GB" sz="2000" b="1" dirty="0" smtClean="0"/>
                        <a:t>Upward pressure?</a:t>
                      </a:r>
                      <a:endParaRPr lang="en-US" sz="2000" b="1" dirty="0"/>
                    </a:p>
                  </a:txBody>
                  <a:tcPr marL="91433" marR="91433" marT="45718" marB="45718"/>
                </a:tc>
                <a:tc>
                  <a:txBody>
                    <a:bodyPr/>
                    <a:lstStyle/>
                    <a:p>
                      <a:r>
                        <a:rPr lang="en-GB" sz="2000" b="1" dirty="0" smtClean="0"/>
                        <a:t>Downward pressure?</a:t>
                      </a:r>
                      <a:endParaRPr lang="en-US" sz="2000" b="1" dirty="0"/>
                    </a:p>
                  </a:txBody>
                  <a:tcPr marL="91433" marR="91433" marT="45718" marB="45718"/>
                </a:tc>
                <a:extLst>
                  <a:ext uri="{0D108BD9-81ED-4DB2-BD59-A6C34878D82A}">
                    <a16:rowId xmlns="" xmlns:a16="http://schemas.microsoft.com/office/drawing/2014/main" val="4203749004"/>
                  </a:ext>
                </a:extLst>
              </a:tr>
              <a:tr h="370840">
                <a:tc>
                  <a:txBody>
                    <a:bodyPr/>
                    <a:lstStyle/>
                    <a:p>
                      <a:r>
                        <a:rPr lang="en-GB" sz="2000" b="0" kern="1200" dirty="0" smtClean="0">
                          <a:solidFill>
                            <a:schemeClr val="bg2">
                              <a:lumMod val="25000"/>
                            </a:schemeClr>
                          </a:solidFill>
                          <a:latin typeface="+mn-lt"/>
                          <a:ea typeface="+mj-ea"/>
                          <a:cs typeface="+mj-cs"/>
                        </a:rPr>
                        <a:t>Continued economic growth</a:t>
                      </a:r>
                      <a:endParaRPr lang="en-US" sz="2000" b="0" kern="1200" dirty="0">
                        <a:solidFill>
                          <a:schemeClr val="bg2">
                            <a:lumMod val="25000"/>
                          </a:schemeClr>
                        </a:solidFill>
                        <a:latin typeface="+mn-lt"/>
                        <a:ea typeface="+mj-ea"/>
                        <a:cs typeface="+mj-cs"/>
                      </a:endParaRPr>
                    </a:p>
                  </a:txBody>
                  <a:tcPr marL="91433" marR="91433" marT="45718" marB="45718"/>
                </a:tc>
                <a:tc>
                  <a:txBody>
                    <a:bodyPr/>
                    <a:lstStyle/>
                    <a:p>
                      <a:r>
                        <a:rPr lang="en-GB" sz="2000" b="0" kern="1200" dirty="0" smtClean="0">
                          <a:solidFill>
                            <a:schemeClr val="bg2">
                              <a:lumMod val="25000"/>
                            </a:schemeClr>
                          </a:solidFill>
                          <a:latin typeface="+mn-lt"/>
                          <a:ea typeface="+mj-ea"/>
                          <a:cs typeface="+mj-cs"/>
                        </a:rPr>
                        <a:t>Risks to UK recovery from instability in EU, Middle and Far East?</a:t>
                      </a:r>
                      <a:endParaRPr lang="en-US" sz="2000" b="0" kern="1200" dirty="0">
                        <a:solidFill>
                          <a:schemeClr val="bg2">
                            <a:lumMod val="25000"/>
                          </a:schemeClr>
                        </a:solidFill>
                        <a:latin typeface="+mn-lt"/>
                        <a:ea typeface="+mj-ea"/>
                        <a:cs typeface="+mj-cs"/>
                      </a:endParaRPr>
                    </a:p>
                  </a:txBody>
                  <a:tcPr marL="91433" marR="91433" marT="45718" marB="45718"/>
                </a:tc>
                <a:extLst>
                  <a:ext uri="{0D108BD9-81ED-4DB2-BD59-A6C34878D82A}">
                    <a16:rowId xmlns="" xmlns:a16="http://schemas.microsoft.com/office/drawing/2014/main" val="2724319770"/>
                  </a:ext>
                </a:extLst>
              </a:tr>
              <a:tr h="370840">
                <a:tc>
                  <a:txBody>
                    <a:bodyPr/>
                    <a:lstStyle/>
                    <a:p>
                      <a:r>
                        <a:rPr lang="en-GB" sz="2000" b="0" kern="1200" dirty="0" smtClean="0">
                          <a:solidFill>
                            <a:schemeClr val="bg2">
                              <a:lumMod val="25000"/>
                            </a:schemeClr>
                          </a:solidFill>
                          <a:latin typeface="+mn-lt"/>
                          <a:ea typeface="+mj-ea"/>
                          <a:cs typeface="+mj-cs"/>
                        </a:rPr>
                        <a:t>A tightening labour market, on the main measures at least</a:t>
                      </a:r>
                      <a:endParaRPr lang="en-US" sz="2000" b="0" kern="1200" dirty="0">
                        <a:solidFill>
                          <a:schemeClr val="bg2">
                            <a:lumMod val="25000"/>
                          </a:schemeClr>
                        </a:solidFill>
                        <a:latin typeface="+mn-lt"/>
                        <a:ea typeface="+mj-ea"/>
                        <a:cs typeface="+mj-cs"/>
                      </a:endParaRPr>
                    </a:p>
                  </a:txBody>
                  <a:tcPr marL="91433" marR="91433" marT="45718" marB="4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bg2">
                              <a:lumMod val="25000"/>
                            </a:schemeClr>
                          </a:solidFill>
                          <a:latin typeface="+mn-lt"/>
                          <a:ea typeface="+mj-ea"/>
                          <a:cs typeface="+mj-cs"/>
                        </a:rPr>
                        <a:t>Some softness in certain parts of the </a:t>
                      </a:r>
                      <a:r>
                        <a:rPr lang="en-US" sz="2000" b="0" kern="1200" dirty="0" err="1" smtClean="0">
                          <a:solidFill>
                            <a:schemeClr val="bg2">
                              <a:lumMod val="25000"/>
                            </a:schemeClr>
                          </a:solidFill>
                          <a:latin typeface="+mn-lt"/>
                          <a:ea typeface="+mj-ea"/>
                          <a:cs typeface="+mj-cs"/>
                        </a:rPr>
                        <a:t>labour</a:t>
                      </a:r>
                      <a:r>
                        <a:rPr lang="en-US" sz="2000" b="0" kern="1200" dirty="0" smtClean="0">
                          <a:solidFill>
                            <a:schemeClr val="bg2">
                              <a:lumMod val="25000"/>
                            </a:schemeClr>
                          </a:solidFill>
                          <a:latin typeface="+mn-lt"/>
                          <a:ea typeface="+mj-ea"/>
                          <a:cs typeface="+mj-cs"/>
                        </a:rPr>
                        <a:t> market?</a:t>
                      </a:r>
                    </a:p>
                  </a:txBody>
                  <a:tcPr marL="91433" marR="91433" marT="45718" marB="45718"/>
                </a:tc>
                <a:extLst>
                  <a:ext uri="{0D108BD9-81ED-4DB2-BD59-A6C34878D82A}">
                    <a16:rowId xmlns="" xmlns:a16="http://schemas.microsoft.com/office/drawing/2014/main" val="891268147"/>
                  </a:ext>
                </a:extLst>
              </a:tr>
              <a:tr h="370840">
                <a:tc>
                  <a:txBody>
                    <a:bodyPr/>
                    <a:lstStyle/>
                    <a:p>
                      <a:r>
                        <a:rPr lang="en-GB" sz="2000" b="0" kern="1200" dirty="0" smtClean="0">
                          <a:solidFill>
                            <a:schemeClr val="bg2">
                              <a:lumMod val="25000"/>
                            </a:schemeClr>
                          </a:solidFill>
                          <a:latin typeface="+mn-lt"/>
                          <a:ea typeface="+mj-ea"/>
                          <a:cs typeface="+mj-cs"/>
                        </a:rPr>
                        <a:t>The new National Living Wage, £7.20ph for workers aged 25 or over</a:t>
                      </a:r>
                      <a:endParaRPr lang="en-US" sz="2000" b="0" kern="1200" dirty="0">
                        <a:solidFill>
                          <a:schemeClr val="bg2">
                            <a:lumMod val="25000"/>
                          </a:schemeClr>
                        </a:solidFill>
                        <a:latin typeface="+mn-lt"/>
                        <a:ea typeface="+mj-ea"/>
                        <a:cs typeface="+mj-cs"/>
                      </a:endParaRPr>
                    </a:p>
                  </a:txBody>
                  <a:tcPr marL="91433" marR="91433" marT="45718" marB="4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kern="1200" dirty="0" smtClean="0">
                          <a:solidFill>
                            <a:schemeClr val="bg2">
                              <a:lumMod val="25000"/>
                            </a:schemeClr>
                          </a:solidFill>
                          <a:latin typeface="+mn-lt"/>
                          <a:ea typeface="+mj-ea"/>
                          <a:cs typeface="+mj-cs"/>
                        </a:rPr>
                        <a:t>Inflation to remain subdued</a:t>
                      </a:r>
                      <a:endParaRPr lang="en-US" sz="2000" b="0" kern="1200" dirty="0">
                        <a:solidFill>
                          <a:schemeClr val="bg2">
                            <a:lumMod val="25000"/>
                          </a:schemeClr>
                        </a:solidFill>
                        <a:latin typeface="+mn-lt"/>
                        <a:ea typeface="+mj-ea"/>
                        <a:cs typeface="+mj-cs"/>
                      </a:endParaRPr>
                    </a:p>
                  </a:txBody>
                  <a:tcPr marL="91433" marR="91433" marT="45718" marB="45718"/>
                </a:tc>
                <a:extLst>
                  <a:ext uri="{0D108BD9-81ED-4DB2-BD59-A6C34878D82A}">
                    <a16:rowId xmlns="" xmlns:a16="http://schemas.microsoft.com/office/drawing/2014/main" val="3746136761"/>
                  </a:ext>
                </a:extLst>
              </a:tr>
            </a:tbl>
          </a:graphicData>
        </a:graphic>
      </p:graphicFrame>
    </p:spTree>
    <p:extLst>
      <p:ext uri="{BB962C8B-B14F-4D97-AF65-F5344CB8AC3E}">
        <p14:creationId xmlns:p14="http://schemas.microsoft.com/office/powerpoint/2010/main" val="1407499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2">
                    <a:lumMod val="25000"/>
                  </a:schemeClr>
                </a:solidFill>
              </a:rPr>
              <a:t>Inflation forecasts</a:t>
            </a:r>
            <a:endParaRPr lang="en-GB" dirty="0">
              <a:solidFill>
                <a:schemeClr val="bg2">
                  <a:lumMod val="25000"/>
                </a:schemeClr>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572376" y="323323"/>
            <a:ext cx="1781424" cy="1419423"/>
          </a:xfrm>
        </p:spPr>
      </p:pic>
      <p:sp>
        <p:nvSpPr>
          <p:cNvPr id="4" name="Footer Placeholder 3"/>
          <p:cNvSpPr>
            <a:spLocks noGrp="1"/>
          </p:cNvSpPr>
          <p:nvPr>
            <p:ph type="ftr" sz="quarter" idx="11"/>
          </p:nvPr>
        </p:nvSpPr>
        <p:spPr>
          <a:xfrm>
            <a:off x="838200" y="6356358"/>
            <a:ext cx="10515600" cy="365125"/>
          </a:xfrm>
        </p:spPr>
        <p:txBody>
          <a:bodyPr/>
          <a:lstStyle/>
          <a:p>
            <a:r>
              <a:rPr lang="en-GB" dirty="0" smtClean="0"/>
              <a:t>Pay Bargaining in 2016 by IDR and the TUC | London | 25 February 2016</a:t>
            </a:r>
            <a:endParaRPr lang="en-GB" dirty="0"/>
          </a:p>
        </p:txBody>
      </p:sp>
      <p:graphicFrame>
        <p:nvGraphicFramePr>
          <p:cNvPr id="8" name="Content Placeholder 7"/>
          <p:cNvGraphicFramePr>
            <a:graphicFrameLocks noGrp="1"/>
          </p:cNvGraphicFramePr>
          <p:nvPr>
            <p:ph sz="half" idx="2"/>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8869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2">
                    <a:lumMod val="25000"/>
                  </a:schemeClr>
                </a:solidFill>
              </a:rPr>
              <a:t>Issues for 2016</a:t>
            </a:r>
            <a:endParaRPr lang="en-GB" dirty="0">
              <a:solidFill>
                <a:schemeClr val="bg2">
                  <a:lumMod val="25000"/>
                </a:schemeClr>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572376" y="323323"/>
            <a:ext cx="1781424" cy="1419423"/>
          </a:xfrm>
        </p:spPr>
      </p:pic>
      <p:sp>
        <p:nvSpPr>
          <p:cNvPr id="4" name="Footer Placeholder 3"/>
          <p:cNvSpPr>
            <a:spLocks noGrp="1"/>
          </p:cNvSpPr>
          <p:nvPr>
            <p:ph type="ftr" sz="quarter" idx="11"/>
          </p:nvPr>
        </p:nvSpPr>
        <p:spPr>
          <a:xfrm>
            <a:off x="838200" y="6356358"/>
            <a:ext cx="10515600" cy="365125"/>
          </a:xfrm>
        </p:spPr>
        <p:txBody>
          <a:bodyPr/>
          <a:lstStyle/>
          <a:p>
            <a:r>
              <a:rPr lang="en-GB" dirty="0" smtClean="0"/>
              <a:t>Pay Bargaining in 2016 by IDR and the TUC | London | 25 February 2016</a:t>
            </a:r>
            <a:endParaRPr lang="en-GB" dirty="0"/>
          </a:p>
        </p:txBody>
      </p:sp>
      <p:sp>
        <p:nvSpPr>
          <p:cNvPr id="3" name="Content Placeholder 2"/>
          <p:cNvSpPr>
            <a:spLocks noGrp="1"/>
          </p:cNvSpPr>
          <p:nvPr>
            <p:ph sz="half" idx="2"/>
          </p:nvPr>
        </p:nvSpPr>
        <p:spPr>
          <a:xfrm>
            <a:off x="838200" y="1825625"/>
            <a:ext cx="10515600" cy="4351338"/>
          </a:xfrm>
        </p:spPr>
        <p:txBody>
          <a:bodyPr/>
          <a:lstStyle/>
          <a:p>
            <a:pPr marL="0" indent="0">
              <a:spcAft>
                <a:spcPts val="600"/>
              </a:spcAft>
              <a:buNone/>
            </a:pPr>
            <a:r>
              <a:rPr lang="en-GB" sz="2400" i="1" dirty="0" smtClean="0">
                <a:solidFill>
                  <a:schemeClr val="tx1">
                    <a:lumMod val="85000"/>
                    <a:lumOff val="15000"/>
                  </a:schemeClr>
                </a:solidFill>
              </a:rPr>
              <a:t>- ‘National Living Wage’</a:t>
            </a:r>
          </a:p>
          <a:p>
            <a:pPr marL="0" lvl="0" indent="0">
              <a:spcAft>
                <a:spcPts val="600"/>
              </a:spcAft>
              <a:buNone/>
            </a:pPr>
            <a:r>
              <a:rPr lang="en-GB" sz="2400" i="1" dirty="0" smtClean="0">
                <a:solidFill>
                  <a:schemeClr val="tx1">
                    <a:lumMod val="85000"/>
                    <a:lumOff val="15000"/>
                  </a:schemeClr>
                </a:solidFill>
              </a:rPr>
              <a:t>- </a:t>
            </a:r>
            <a:r>
              <a:rPr lang="en-GB" sz="2400" i="1" dirty="0">
                <a:solidFill>
                  <a:schemeClr val="tx1">
                    <a:lumMod val="85000"/>
                    <a:lumOff val="15000"/>
                  </a:schemeClr>
                </a:solidFill>
              </a:rPr>
              <a:t>Divergence in pension schemes offered</a:t>
            </a:r>
          </a:p>
          <a:p>
            <a:pPr marL="0" indent="0">
              <a:spcAft>
                <a:spcPts val="600"/>
              </a:spcAft>
              <a:buNone/>
            </a:pPr>
            <a:r>
              <a:rPr lang="en-GB" sz="2400" i="1" dirty="0" smtClean="0">
                <a:solidFill>
                  <a:schemeClr val="tx1">
                    <a:lumMod val="85000"/>
                    <a:lumOff val="15000"/>
                  </a:schemeClr>
                </a:solidFill>
              </a:rPr>
              <a:t>- Premiums and unsocial hours working</a:t>
            </a:r>
          </a:p>
          <a:p>
            <a:pPr marL="0" indent="0">
              <a:spcAft>
                <a:spcPts val="600"/>
              </a:spcAft>
              <a:buNone/>
            </a:pPr>
            <a:r>
              <a:rPr lang="en-GB" sz="2400" i="1" dirty="0" smtClean="0">
                <a:solidFill>
                  <a:schemeClr val="tx1">
                    <a:lumMod val="85000"/>
                    <a:lumOff val="15000"/>
                  </a:schemeClr>
                </a:solidFill>
              </a:rPr>
              <a:t>- Which inflation measure to use?</a:t>
            </a:r>
          </a:p>
          <a:p>
            <a:pPr marL="0" indent="0">
              <a:spcAft>
                <a:spcPts val="600"/>
              </a:spcAft>
              <a:buNone/>
            </a:pPr>
            <a:r>
              <a:rPr lang="en-GB" sz="2400" i="1" dirty="0" smtClean="0">
                <a:solidFill>
                  <a:schemeClr val="tx1">
                    <a:lumMod val="85000"/>
                    <a:lumOff val="15000"/>
                  </a:schemeClr>
                </a:solidFill>
              </a:rPr>
              <a:t>- London pay and pressures on living costs in the Capital</a:t>
            </a:r>
          </a:p>
          <a:p>
            <a:pPr>
              <a:spcAft>
                <a:spcPts val="600"/>
              </a:spcAft>
              <a:buFontTx/>
              <a:buChar char="-"/>
            </a:pPr>
            <a:r>
              <a:rPr lang="en-GB" sz="2400" i="1" dirty="0" smtClean="0">
                <a:solidFill>
                  <a:schemeClr val="tx1">
                    <a:lumMod val="85000"/>
                    <a:lumOff val="15000"/>
                  </a:schemeClr>
                </a:solidFill>
              </a:rPr>
              <a:t>Equal pay</a:t>
            </a:r>
          </a:p>
          <a:p>
            <a:pPr>
              <a:spcAft>
                <a:spcPts val="600"/>
              </a:spcAft>
              <a:buFontTx/>
              <a:buChar char="-"/>
            </a:pPr>
            <a:r>
              <a:rPr lang="en-GB" sz="2400" i="1" dirty="0" smtClean="0">
                <a:solidFill>
                  <a:schemeClr val="tx1">
                    <a:lumMod val="85000"/>
                    <a:lumOff val="15000"/>
                  </a:schemeClr>
                </a:solidFill>
              </a:rPr>
              <a:t>Achieving pay growth in a low-inflation environment</a:t>
            </a:r>
            <a:endParaRPr lang="en-GB" sz="2400" dirty="0" smtClean="0">
              <a:solidFill>
                <a:schemeClr val="tx1">
                  <a:lumMod val="85000"/>
                  <a:lumOff val="15000"/>
                </a:schemeClr>
              </a:solidFill>
            </a:endParaRP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1919360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572376" y="323323"/>
            <a:ext cx="1781424" cy="1419423"/>
          </a:xfrm>
        </p:spPr>
      </p:pic>
      <p:sp>
        <p:nvSpPr>
          <p:cNvPr id="4" name="Footer Placeholder 3"/>
          <p:cNvSpPr>
            <a:spLocks noGrp="1"/>
          </p:cNvSpPr>
          <p:nvPr>
            <p:ph type="ftr" sz="quarter" idx="11"/>
          </p:nvPr>
        </p:nvSpPr>
        <p:spPr>
          <a:xfrm>
            <a:off x="838200" y="6356358"/>
            <a:ext cx="10515600" cy="365125"/>
          </a:xfrm>
        </p:spPr>
        <p:txBody>
          <a:bodyPr/>
          <a:lstStyle/>
          <a:p>
            <a:r>
              <a:rPr lang="en-GB" dirty="0" smtClean="0"/>
              <a:t>Pay Bargaining in 2016 by IDR and the TUC | London | 25 February 2016</a:t>
            </a:r>
            <a:endParaRPr lang="en-GB" dirty="0"/>
          </a:p>
        </p:txBody>
      </p:sp>
      <p:sp>
        <p:nvSpPr>
          <p:cNvPr id="3" name="Content Placeholder 2"/>
          <p:cNvSpPr>
            <a:spLocks noGrp="1"/>
          </p:cNvSpPr>
          <p:nvPr>
            <p:ph sz="half" idx="2"/>
          </p:nvPr>
        </p:nvSpPr>
        <p:spPr>
          <a:xfrm>
            <a:off x="838200" y="1825625"/>
            <a:ext cx="10515600" cy="4351338"/>
          </a:xfrm>
        </p:spPr>
        <p:txBody>
          <a:bodyPr/>
          <a:lstStyle/>
          <a:p>
            <a:pPr marL="0" indent="0">
              <a:buNone/>
            </a:pPr>
            <a:endParaRPr lang="en-GB" i="1" dirty="0" smtClean="0"/>
          </a:p>
          <a:p>
            <a:pPr marL="0" indent="0">
              <a:buNone/>
            </a:pPr>
            <a:r>
              <a:rPr lang="en-GB" i="1" dirty="0" smtClean="0">
                <a:solidFill>
                  <a:schemeClr val="tx1">
                    <a:lumMod val="85000"/>
                    <a:lumOff val="15000"/>
                  </a:schemeClr>
                </a:solidFill>
              </a:rPr>
              <a:t>Thank you</a:t>
            </a:r>
          </a:p>
          <a:p>
            <a:pPr marL="0" indent="0">
              <a:buNone/>
            </a:pPr>
            <a:endParaRPr lang="en-GB" i="1" dirty="0">
              <a:solidFill>
                <a:schemeClr val="tx1">
                  <a:lumMod val="85000"/>
                  <a:lumOff val="15000"/>
                </a:schemeClr>
              </a:solidFill>
            </a:endParaRPr>
          </a:p>
          <a:p>
            <a:pPr marL="0" indent="0">
              <a:buNone/>
            </a:pPr>
            <a:r>
              <a:rPr lang="en-GB" i="1" dirty="0" smtClean="0">
                <a:solidFill>
                  <a:schemeClr val="tx1">
                    <a:lumMod val="85000"/>
                    <a:lumOff val="15000"/>
                  </a:schemeClr>
                </a:solidFill>
              </a:rPr>
              <a:t>	Louisa Withers</a:t>
            </a:r>
          </a:p>
          <a:p>
            <a:pPr marL="0" indent="0">
              <a:buNone/>
            </a:pPr>
            <a:r>
              <a:rPr lang="en-GB" i="1" dirty="0"/>
              <a:t>	</a:t>
            </a:r>
            <a:r>
              <a:rPr lang="en-GB" i="1" dirty="0" smtClean="0">
                <a:hlinkClick r:id="rId4"/>
              </a:rPr>
              <a:t>louisawithers@incomesdataresearch.co.uk</a:t>
            </a:r>
            <a:endParaRPr lang="en-GB" i="1" dirty="0" smtClean="0"/>
          </a:p>
          <a:p>
            <a:pPr marL="0" indent="0">
              <a:buNone/>
            </a:pPr>
            <a:endParaRPr lang="en-GB" dirty="0" smtClean="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3886385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1892" y="1606098"/>
            <a:ext cx="11101251" cy="1325563"/>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i="1" dirty="0" smtClean="0"/>
              <a:t>Economic prospects and labour market developments</a:t>
            </a:r>
            <a:r>
              <a:rPr lang="en-GB" dirty="0" smtClean="0"/>
              <a:t/>
            </a:r>
            <a:br>
              <a:rPr lang="en-GB" dirty="0" smtClean="0"/>
            </a:br>
            <a:r>
              <a:rPr lang="en-GB" dirty="0" smtClean="0"/>
              <a:t/>
            </a:r>
            <a:br>
              <a:rPr lang="en-GB" dirty="0" smtClean="0"/>
            </a:br>
            <a:r>
              <a:rPr lang="en-GB" dirty="0"/>
              <a:t/>
            </a:r>
            <a:br>
              <a:rPr lang="en-GB" dirty="0"/>
            </a:br>
            <a:r>
              <a:rPr lang="en-GB" dirty="0" smtClean="0"/>
              <a:t>Geoff </a:t>
            </a:r>
            <a:r>
              <a:rPr lang="en-GB" dirty="0" err="1" smtClean="0"/>
              <a:t>Tily</a:t>
            </a:r>
            <a:r>
              <a:rPr lang="en-GB" dirty="0" smtClean="0"/>
              <a:t/>
            </a:r>
            <a:br>
              <a:rPr lang="en-GB" dirty="0" smtClean="0"/>
            </a:br>
            <a:r>
              <a:rPr lang="en-GB" dirty="0" smtClean="0"/>
              <a:t>Senior </a:t>
            </a:r>
            <a:r>
              <a:rPr lang="en-GB" dirty="0"/>
              <a:t>Economist, TUC</a:t>
            </a:r>
            <a:br>
              <a:rPr lang="en-GB" dirty="0"/>
            </a:b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61863" y="365125"/>
            <a:ext cx="1524000" cy="1524000"/>
          </a:xfrm>
        </p:spPr>
      </p:pic>
      <p:sp>
        <p:nvSpPr>
          <p:cNvPr id="2" name="Footer Placeholder 1"/>
          <p:cNvSpPr>
            <a:spLocks noGrp="1"/>
          </p:cNvSpPr>
          <p:nvPr>
            <p:ph type="ftr" sz="quarter" idx="11"/>
          </p:nvPr>
        </p:nvSpPr>
        <p:spPr>
          <a:xfrm>
            <a:off x="981891" y="6356358"/>
            <a:ext cx="10003972" cy="365125"/>
          </a:xfrm>
        </p:spPr>
        <p:txBody>
          <a:bodyPr/>
          <a:lstStyle/>
          <a:p>
            <a:r>
              <a:rPr lang="en-GB" dirty="0" smtClean="0"/>
              <a:t>Pay Bargaining in 2016 | IDR and TUC joint conference | London | 25 February 2016</a:t>
            </a:r>
            <a:endParaRPr lang="en-GB" dirty="0"/>
          </a:p>
        </p:txBody>
      </p:sp>
    </p:spTree>
    <p:extLst>
      <p:ext uri="{BB962C8B-B14F-4D97-AF65-F5344CB8AC3E}">
        <p14:creationId xmlns:p14="http://schemas.microsoft.com/office/powerpoint/2010/main" val="2881988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1892" y="1606098"/>
            <a:ext cx="11101251" cy="1325563"/>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i="1" dirty="0" smtClean="0"/>
              <a:t>Welcome and introduction</a:t>
            </a:r>
            <a:r>
              <a:rPr lang="en-GB" dirty="0" smtClean="0"/>
              <a:t/>
            </a:r>
            <a:br>
              <a:rPr lang="en-GB" dirty="0" smtClean="0"/>
            </a:br>
            <a:r>
              <a:rPr lang="en-GB" dirty="0" smtClean="0"/>
              <a:t/>
            </a:r>
            <a:br>
              <a:rPr lang="en-GB" dirty="0" smtClean="0"/>
            </a:br>
            <a:r>
              <a:rPr lang="en-GB" dirty="0"/>
              <a:t/>
            </a:r>
            <a:br>
              <a:rPr lang="en-GB" dirty="0"/>
            </a:br>
            <a:r>
              <a:rPr lang="en-GB" dirty="0" smtClean="0"/>
              <a:t>Gail </a:t>
            </a:r>
            <a:r>
              <a:rPr lang="en-GB" dirty="0" err="1" smtClean="0"/>
              <a:t>Cartmail</a:t>
            </a:r>
            <a:r>
              <a:rPr lang="en-GB" dirty="0" smtClean="0"/>
              <a:t/>
            </a:r>
            <a:br>
              <a:rPr lang="en-GB" dirty="0" smtClean="0"/>
            </a:br>
            <a:r>
              <a:rPr lang="en-GB" dirty="0" smtClean="0"/>
              <a:t>Assistant General Secretary, Unite the Union</a:t>
            </a:r>
            <a:r>
              <a:rPr lang="en-GB" dirty="0"/>
              <a:t/>
            </a:r>
            <a:br>
              <a:rPr lang="en-GB" dirty="0"/>
            </a:b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61863" y="365125"/>
            <a:ext cx="1524000" cy="1524000"/>
          </a:xfrm>
        </p:spPr>
      </p:pic>
      <p:sp>
        <p:nvSpPr>
          <p:cNvPr id="2" name="Footer Placeholder 1"/>
          <p:cNvSpPr>
            <a:spLocks noGrp="1"/>
          </p:cNvSpPr>
          <p:nvPr>
            <p:ph type="ftr" sz="quarter" idx="11"/>
          </p:nvPr>
        </p:nvSpPr>
        <p:spPr>
          <a:xfrm>
            <a:off x="981891" y="6356358"/>
            <a:ext cx="10003972" cy="365125"/>
          </a:xfrm>
        </p:spPr>
        <p:txBody>
          <a:bodyPr/>
          <a:lstStyle/>
          <a:p>
            <a:r>
              <a:rPr lang="en-GB" dirty="0" smtClean="0">
                <a:solidFill>
                  <a:prstClr val="black">
                    <a:tint val="75000"/>
                  </a:prstClr>
                </a:solidFill>
              </a:rPr>
              <a:t>Pay Bargaining in 2016 | IDR and TUC joint conference | London | 25 February 2016</a:t>
            </a:r>
            <a:endParaRPr lang="en-GB" dirty="0">
              <a:solidFill>
                <a:prstClr val="black">
                  <a:tint val="75000"/>
                </a:prstClr>
              </a:solidFill>
            </a:endParaRPr>
          </a:p>
        </p:txBody>
      </p:sp>
    </p:spTree>
    <p:extLst>
      <p:ext uri="{BB962C8B-B14F-4D97-AF65-F5344CB8AC3E}">
        <p14:creationId xmlns:p14="http://schemas.microsoft.com/office/powerpoint/2010/main" val="4167519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400" y="461962"/>
            <a:ext cx="10515600" cy="1325563"/>
          </a:xfrm>
        </p:spPr>
        <p:txBody>
          <a:bodyPr/>
          <a:lstStyle/>
          <a:p>
            <a:r>
              <a:rPr lang="en-GB" b="1" dirty="0" smtClean="0">
                <a:latin typeface="+mn-lt"/>
              </a:rPr>
              <a:t>Outline</a:t>
            </a:r>
            <a:endParaRPr lang="en-GB" b="1" dirty="0">
              <a:latin typeface="+mn-lt"/>
            </a:endParaRPr>
          </a:p>
        </p:txBody>
      </p:sp>
      <p:sp>
        <p:nvSpPr>
          <p:cNvPr id="3" name="Content Placeholder 2"/>
          <p:cNvSpPr>
            <a:spLocks noGrp="1"/>
          </p:cNvSpPr>
          <p:nvPr>
            <p:ph idx="1"/>
          </p:nvPr>
        </p:nvSpPr>
        <p:spPr>
          <a:xfrm>
            <a:off x="1803400" y="1927225"/>
            <a:ext cx="10515600" cy="4351338"/>
          </a:xfrm>
        </p:spPr>
        <p:txBody>
          <a:bodyPr/>
          <a:lstStyle/>
          <a:p>
            <a:r>
              <a:rPr lang="en-GB" dirty="0" smtClean="0"/>
              <a:t>Slower growth</a:t>
            </a:r>
          </a:p>
          <a:p>
            <a:r>
              <a:rPr lang="en-GB" dirty="0" smtClean="0"/>
              <a:t>Financial fragilities </a:t>
            </a:r>
          </a:p>
          <a:p>
            <a:r>
              <a:rPr lang="en-GB" dirty="0" smtClean="0"/>
              <a:t>Disinflationary forces</a:t>
            </a:r>
          </a:p>
          <a:p>
            <a:r>
              <a:rPr lang="en-GB" dirty="0" smtClean="0"/>
              <a:t>Imbalances and pressures on demand and income</a:t>
            </a:r>
          </a:p>
          <a:p>
            <a:r>
              <a:rPr lang="en-GB" dirty="0" smtClean="0"/>
              <a:t>Employment v earnings</a:t>
            </a:r>
            <a:endParaRPr lang="en-GB" dirty="0"/>
          </a:p>
        </p:txBody>
      </p:sp>
    </p:spTree>
    <p:extLst>
      <p:ext uri="{BB962C8B-B14F-4D97-AF65-F5344CB8AC3E}">
        <p14:creationId xmlns:p14="http://schemas.microsoft.com/office/powerpoint/2010/main" val="1758252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14325"/>
            <a:ext cx="10515600" cy="1325563"/>
          </a:xfrm>
        </p:spPr>
        <p:txBody>
          <a:bodyPr>
            <a:normAutofit/>
          </a:bodyPr>
          <a:lstStyle/>
          <a:p>
            <a:r>
              <a:rPr lang="en-GB" sz="3600" b="1" dirty="0" smtClean="0"/>
              <a:t>GDP growth slows</a:t>
            </a:r>
            <a:endParaRPr lang="en-GB" sz="3600" b="1"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587052549"/>
              </p:ext>
            </p:extLst>
          </p:nvPr>
        </p:nvGraphicFramePr>
        <p:xfrm>
          <a:off x="342900" y="1460310"/>
          <a:ext cx="10193172" cy="47166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6378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14325"/>
            <a:ext cx="10515600" cy="1325563"/>
          </a:xfrm>
        </p:spPr>
        <p:txBody>
          <a:bodyPr>
            <a:normAutofit/>
          </a:bodyPr>
          <a:lstStyle/>
          <a:p>
            <a:r>
              <a:rPr lang="en-GB" sz="3600" b="1" dirty="0" smtClean="0"/>
              <a:t>GDP growth slows</a:t>
            </a:r>
            <a:endParaRPr lang="en-GB" sz="3600" b="1"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17893754"/>
              </p:ext>
            </p:extLst>
          </p:nvPr>
        </p:nvGraphicFramePr>
        <p:xfrm>
          <a:off x="968992" y="1639888"/>
          <a:ext cx="10011230" cy="3968750"/>
        </p:xfrm>
        <a:graphic>
          <a:graphicData uri="http://schemas.openxmlformats.org/drawingml/2006/table">
            <a:tbl>
              <a:tblPr firstRow="1" bandRow="1">
                <a:tableStyleId>{5C22544A-7EE6-4342-B048-85BDC9FD1C3A}</a:tableStyleId>
              </a:tblPr>
              <a:tblGrid>
                <a:gridCol w="2002246"/>
                <a:gridCol w="2002246"/>
                <a:gridCol w="2002246"/>
                <a:gridCol w="2002246"/>
                <a:gridCol w="2002246"/>
              </a:tblGrid>
              <a:tr h="459871">
                <a:tc>
                  <a:txBody>
                    <a:bodyPr/>
                    <a:lstStyle/>
                    <a:p>
                      <a:pPr algn="l" fontAlgn="b"/>
                      <a:endParaRPr lang="en-GB" sz="1600" b="0" i="0" u="none" strike="noStrike" dirty="0">
                        <a:effectLst/>
                        <a:latin typeface="Arial" panose="020B0604020202020204" pitchFamily="34" charset="0"/>
                      </a:endParaRPr>
                    </a:p>
                  </a:txBody>
                  <a:tcPr marL="0" marR="0" marT="0" marB="0" anchor="b"/>
                </a:tc>
                <a:tc>
                  <a:txBody>
                    <a:bodyPr/>
                    <a:lstStyle/>
                    <a:p>
                      <a:pPr algn="ctr" fontAlgn="t"/>
                      <a:r>
                        <a:rPr lang="en-GB" sz="1600" b="0" i="0" u="none" strike="noStrike">
                          <a:solidFill>
                            <a:srgbClr val="FFFFFF"/>
                          </a:solidFill>
                          <a:effectLst/>
                          <a:latin typeface="Verdana" panose="020B0604030504040204" pitchFamily="34" charset="0"/>
                        </a:rPr>
                        <a:t>Q1-2015</a:t>
                      </a:r>
                    </a:p>
                  </a:txBody>
                  <a:tcPr marL="0" marR="0" marT="0" marB="0"/>
                </a:tc>
                <a:tc>
                  <a:txBody>
                    <a:bodyPr/>
                    <a:lstStyle/>
                    <a:p>
                      <a:pPr algn="ctr" fontAlgn="t"/>
                      <a:r>
                        <a:rPr lang="en-GB" sz="1600" b="0" i="0" u="none" strike="noStrike">
                          <a:solidFill>
                            <a:srgbClr val="FFFFFF"/>
                          </a:solidFill>
                          <a:effectLst/>
                          <a:latin typeface="Verdana" panose="020B0604030504040204" pitchFamily="34" charset="0"/>
                        </a:rPr>
                        <a:t>Q2-2015</a:t>
                      </a:r>
                    </a:p>
                  </a:txBody>
                  <a:tcPr marL="0" marR="0" marT="0" marB="0"/>
                </a:tc>
                <a:tc>
                  <a:txBody>
                    <a:bodyPr/>
                    <a:lstStyle/>
                    <a:p>
                      <a:pPr algn="ctr" fontAlgn="t"/>
                      <a:r>
                        <a:rPr lang="en-GB" sz="1600" b="0" i="0" u="none" strike="noStrike" dirty="0">
                          <a:solidFill>
                            <a:srgbClr val="FFFFFF"/>
                          </a:solidFill>
                          <a:effectLst/>
                          <a:latin typeface="Verdana" panose="020B0604030504040204" pitchFamily="34" charset="0"/>
                        </a:rPr>
                        <a:t>Q3-2015</a:t>
                      </a:r>
                    </a:p>
                  </a:txBody>
                  <a:tcPr marL="0" marR="0" marT="0" marB="0"/>
                </a:tc>
                <a:tc>
                  <a:txBody>
                    <a:bodyPr/>
                    <a:lstStyle/>
                    <a:p>
                      <a:pPr algn="ctr" fontAlgn="t"/>
                      <a:r>
                        <a:rPr lang="en-GB" sz="1600" b="0" i="0" u="none" strike="noStrike" dirty="0">
                          <a:solidFill>
                            <a:srgbClr val="FFFFFF"/>
                          </a:solidFill>
                          <a:effectLst/>
                          <a:latin typeface="Verdana" panose="020B0604030504040204" pitchFamily="34" charset="0"/>
                        </a:rPr>
                        <a:t>Q4-2015</a:t>
                      </a:r>
                    </a:p>
                  </a:txBody>
                  <a:tcPr marL="0" marR="0" marT="0" marB="0"/>
                </a:tc>
              </a:tr>
              <a:tr h="459871">
                <a:tc>
                  <a:txBody>
                    <a:bodyPr/>
                    <a:lstStyle/>
                    <a:p>
                      <a:pPr algn="l" fontAlgn="b"/>
                      <a:r>
                        <a:rPr lang="en-GB" sz="1600" b="0" i="0" u="none" strike="noStrike" dirty="0">
                          <a:effectLst/>
                          <a:latin typeface="Arial" panose="020B0604020202020204" pitchFamily="34" charset="0"/>
                        </a:rPr>
                        <a:t>Japan</a:t>
                      </a:r>
                    </a:p>
                  </a:txBody>
                  <a:tcPr marL="0" marR="0" marT="0" marB="0" anchor="b"/>
                </a:tc>
                <a:tc>
                  <a:txBody>
                    <a:bodyPr/>
                    <a:lstStyle/>
                    <a:p>
                      <a:pPr algn="r" fontAlgn="b"/>
                      <a:r>
                        <a:rPr lang="en-GB" sz="1600" b="0" i="0" u="none" strike="noStrike" dirty="0">
                          <a:effectLst/>
                          <a:latin typeface="Arial" panose="020B0604020202020204" pitchFamily="34" charset="0"/>
                        </a:rPr>
                        <a:t>1.1</a:t>
                      </a:r>
                    </a:p>
                  </a:txBody>
                  <a:tcPr marL="0" marR="0" marT="0" marB="0" anchor="b"/>
                </a:tc>
                <a:tc>
                  <a:txBody>
                    <a:bodyPr/>
                    <a:lstStyle/>
                    <a:p>
                      <a:pPr algn="r" fontAlgn="b"/>
                      <a:r>
                        <a:rPr lang="en-GB" sz="1600" b="0" i="0" u="none" strike="noStrike" dirty="0">
                          <a:effectLst/>
                          <a:latin typeface="Arial" panose="020B0604020202020204" pitchFamily="34" charset="0"/>
                        </a:rPr>
                        <a:t>-0.1</a:t>
                      </a:r>
                    </a:p>
                  </a:txBody>
                  <a:tcPr marL="0" marR="0" marT="0" marB="0" anchor="b"/>
                </a:tc>
                <a:tc>
                  <a:txBody>
                    <a:bodyPr/>
                    <a:lstStyle/>
                    <a:p>
                      <a:pPr algn="r" fontAlgn="b"/>
                      <a:r>
                        <a:rPr lang="en-GB" sz="1600" b="0" i="0" u="none" strike="noStrike" dirty="0">
                          <a:effectLst/>
                          <a:latin typeface="Arial" panose="020B0604020202020204" pitchFamily="34" charset="0"/>
                        </a:rPr>
                        <a:t>0.3</a:t>
                      </a:r>
                    </a:p>
                  </a:txBody>
                  <a:tcPr marL="0" marR="0" marT="0" marB="0" anchor="b"/>
                </a:tc>
                <a:tc>
                  <a:txBody>
                    <a:bodyPr/>
                    <a:lstStyle/>
                    <a:p>
                      <a:pPr algn="r" fontAlgn="b"/>
                      <a:r>
                        <a:rPr lang="en-GB" sz="1600" b="0" i="0" u="none" strike="noStrike" dirty="0">
                          <a:effectLst/>
                          <a:latin typeface="Arial" panose="020B0604020202020204" pitchFamily="34" charset="0"/>
                        </a:rPr>
                        <a:t>-0.4</a:t>
                      </a:r>
                    </a:p>
                  </a:txBody>
                  <a:tcPr marL="0" marR="0" marT="0" marB="0" anchor="b"/>
                </a:tc>
              </a:tr>
              <a:tr h="604762">
                <a:tc>
                  <a:txBody>
                    <a:bodyPr/>
                    <a:lstStyle/>
                    <a:p>
                      <a:pPr algn="l" fontAlgn="b"/>
                      <a:r>
                        <a:rPr lang="en-GB" sz="1600" b="0" i="0" u="none" strike="noStrike" dirty="0">
                          <a:effectLst/>
                          <a:latin typeface="Arial" panose="020B0604020202020204" pitchFamily="34" charset="0"/>
                        </a:rPr>
                        <a:t>United Kingdom</a:t>
                      </a:r>
                    </a:p>
                  </a:txBody>
                  <a:tcPr marL="0" marR="0" marT="0" marB="0" anchor="b"/>
                </a:tc>
                <a:tc>
                  <a:txBody>
                    <a:bodyPr/>
                    <a:lstStyle/>
                    <a:p>
                      <a:pPr algn="r" fontAlgn="b"/>
                      <a:r>
                        <a:rPr lang="en-GB" sz="1600" b="0" i="0" u="none" strike="noStrike">
                          <a:effectLst/>
                          <a:latin typeface="Arial" panose="020B0604020202020204" pitchFamily="34" charset="0"/>
                        </a:rPr>
                        <a:t>0.4</a:t>
                      </a:r>
                    </a:p>
                  </a:txBody>
                  <a:tcPr marL="0" marR="0" marT="0" marB="0" anchor="b"/>
                </a:tc>
                <a:tc>
                  <a:txBody>
                    <a:bodyPr/>
                    <a:lstStyle/>
                    <a:p>
                      <a:pPr algn="r" fontAlgn="b"/>
                      <a:r>
                        <a:rPr lang="en-GB" sz="1600" b="0" i="0" u="none" strike="noStrike">
                          <a:effectLst/>
                          <a:latin typeface="Arial" panose="020B0604020202020204" pitchFamily="34" charset="0"/>
                        </a:rPr>
                        <a:t>0.5</a:t>
                      </a:r>
                    </a:p>
                  </a:txBody>
                  <a:tcPr marL="0" marR="0" marT="0" marB="0" anchor="b"/>
                </a:tc>
                <a:tc>
                  <a:txBody>
                    <a:bodyPr/>
                    <a:lstStyle/>
                    <a:p>
                      <a:pPr algn="r" fontAlgn="b"/>
                      <a:r>
                        <a:rPr lang="en-GB" sz="1600" b="0" i="0" u="none" strike="noStrike">
                          <a:effectLst/>
                          <a:latin typeface="Arial" panose="020B0604020202020204" pitchFamily="34" charset="0"/>
                        </a:rPr>
                        <a:t>0.4</a:t>
                      </a:r>
                    </a:p>
                  </a:txBody>
                  <a:tcPr marL="0" marR="0" marT="0" marB="0" anchor="b"/>
                </a:tc>
                <a:tc>
                  <a:txBody>
                    <a:bodyPr/>
                    <a:lstStyle/>
                    <a:p>
                      <a:pPr algn="r" fontAlgn="b"/>
                      <a:r>
                        <a:rPr lang="en-GB" sz="1600" b="0" i="0" u="none" strike="noStrike">
                          <a:effectLst/>
                          <a:latin typeface="Arial" panose="020B0604020202020204" pitchFamily="34" charset="0"/>
                        </a:rPr>
                        <a:t>0.5</a:t>
                      </a:r>
                    </a:p>
                  </a:txBody>
                  <a:tcPr marL="0" marR="0" marT="0" marB="0" anchor="b"/>
                </a:tc>
              </a:tr>
              <a:tr h="604762">
                <a:tc>
                  <a:txBody>
                    <a:bodyPr/>
                    <a:lstStyle/>
                    <a:p>
                      <a:pPr algn="l" fontAlgn="b"/>
                      <a:r>
                        <a:rPr lang="en-GB" sz="1600" b="0" i="0" u="none" strike="noStrike">
                          <a:effectLst/>
                          <a:latin typeface="Arial" panose="020B0604020202020204" pitchFamily="34" charset="0"/>
                        </a:rPr>
                        <a:t>United States</a:t>
                      </a:r>
                    </a:p>
                  </a:txBody>
                  <a:tcPr marL="0" marR="0" marT="0" marB="0" anchor="b"/>
                </a:tc>
                <a:tc>
                  <a:txBody>
                    <a:bodyPr/>
                    <a:lstStyle/>
                    <a:p>
                      <a:pPr algn="r" fontAlgn="b"/>
                      <a:r>
                        <a:rPr lang="en-GB" sz="1600" b="0" i="0" u="none" strike="noStrike">
                          <a:effectLst/>
                          <a:latin typeface="Arial" panose="020B0604020202020204" pitchFamily="34" charset="0"/>
                        </a:rPr>
                        <a:t>0.1</a:t>
                      </a:r>
                    </a:p>
                  </a:txBody>
                  <a:tcPr marL="0" marR="0" marT="0" marB="0" anchor="b"/>
                </a:tc>
                <a:tc>
                  <a:txBody>
                    <a:bodyPr/>
                    <a:lstStyle/>
                    <a:p>
                      <a:pPr algn="r" fontAlgn="b"/>
                      <a:r>
                        <a:rPr lang="en-GB" sz="1600" b="0" i="0" u="none" strike="noStrike">
                          <a:effectLst/>
                          <a:latin typeface="Arial" panose="020B0604020202020204" pitchFamily="34" charset="0"/>
                        </a:rPr>
                        <a:t>1.0</a:t>
                      </a:r>
                    </a:p>
                  </a:txBody>
                  <a:tcPr marL="0" marR="0" marT="0" marB="0" anchor="b"/>
                </a:tc>
                <a:tc>
                  <a:txBody>
                    <a:bodyPr/>
                    <a:lstStyle/>
                    <a:p>
                      <a:pPr algn="r" fontAlgn="b"/>
                      <a:r>
                        <a:rPr lang="en-GB" sz="1600" b="0" i="0" u="none" strike="noStrike">
                          <a:effectLst/>
                          <a:latin typeface="Arial" panose="020B0604020202020204" pitchFamily="34" charset="0"/>
                        </a:rPr>
                        <a:t>0.5</a:t>
                      </a:r>
                    </a:p>
                  </a:txBody>
                  <a:tcPr marL="0" marR="0" marT="0" marB="0" anchor="b"/>
                </a:tc>
                <a:tc>
                  <a:txBody>
                    <a:bodyPr/>
                    <a:lstStyle/>
                    <a:p>
                      <a:pPr algn="r" fontAlgn="b"/>
                      <a:r>
                        <a:rPr lang="en-GB" sz="1600" b="0" i="0" u="none" strike="noStrike">
                          <a:effectLst/>
                          <a:latin typeface="Arial" panose="020B0604020202020204" pitchFamily="34" charset="0"/>
                        </a:rPr>
                        <a:t>0.2</a:t>
                      </a:r>
                    </a:p>
                  </a:txBody>
                  <a:tcPr marL="0" marR="0" marT="0" marB="0" anchor="b"/>
                </a:tc>
              </a:tr>
              <a:tr h="459871">
                <a:tc>
                  <a:txBody>
                    <a:bodyPr/>
                    <a:lstStyle/>
                    <a:p>
                      <a:pPr algn="l" fontAlgn="b"/>
                      <a:r>
                        <a:rPr lang="en-GB" sz="1600" b="0" i="0" u="none" strike="noStrike">
                          <a:effectLst/>
                          <a:latin typeface="Arial" panose="020B0604020202020204" pitchFamily="34" charset="0"/>
                        </a:rPr>
                        <a:t>Euro area</a:t>
                      </a:r>
                    </a:p>
                  </a:txBody>
                  <a:tcPr marL="0" marR="0" marT="0" marB="0" anchor="b"/>
                </a:tc>
                <a:tc>
                  <a:txBody>
                    <a:bodyPr/>
                    <a:lstStyle/>
                    <a:p>
                      <a:pPr algn="r" fontAlgn="b"/>
                      <a:r>
                        <a:rPr lang="en-GB" sz="1600" b="0" i="0" u="none" strike="noStrike" dirty="0">
                          <a:effectLst/>
                          <a:latin typeface="Arial" panose="020B0604020202020204" pitchFamily="34" charset="0"/>
                        </a:rPr>
                        <a:t>0.5</a:t>
                      </a:r>
                    </a:p>
                  </a:txBody>
                  <a:tcPr marL="0" marR="0" marT="0" marB="0" anchor="b"/>
                </a:tc>
                <a:tc>
                  <a:txBody>
                    <a:bodyPr/>
                    <a:lstStyle/>
                    <a:p>
                      <a:pPr algn="r" fontAlgn="b"/>
                      <a:r>
                        <a:rPr lang="en-GB" sz="1600" b="0" i="0" u="none" strike="noStrike">
                          <a:effectLst/>
                          <a:latin typeface="Arial" panose="020B0604020202020204" pitchFamily="34" charset="0"/>
                        </a:rPr>
                        <a:t>0.4</a:t>
                      </a:r>
                    </a:p>
                  </a:txBody>
                  <a:tcPr marL="0" marR="0" marT="0" marB="0" anchor="b"/>
                </a:tc>
                <a:tc>
                  <a:txBody>
                    <a:bodyPr/>
                    <a:lstStyle/>
                    <a:p>
                      <a:pPr algn="r" fontAlgn="b"/>
                      <a:r>
                        <a:rPr lang="en-GB" sz="1600" b="0" i="0" u="none" strike="noStrike">
                          <a:effectLst/>
                          <a:latin typeface="Arial" panose="020B0604020202020204" pitchFamily="34" charset="0"/>
                        </a:rPr>
                        <a:t>0.3</a:t>
                      </a:r>
                    </a:p>
                  </a:txBody>
                  <a:tcPr marL="0" marR="0" marT="0" marB="0" anchor="b"/>
                </a:tc>
                <a:tc>
                  <a:txBody>
                    <a:bodyPr/>
                    <a:lstStyle/>
                    <a:p>
                      <a:pPr algn="r" fontAlgn="b"/>
                      <a:r>
                        <a:rPr lang="en-GB" sz="1600" b="0" i="0" u="none" strike="noStrike">
                          <a:effectLst/>
                          <a:latin typeface="Arial" panose="020B0604020202020204" pitchFamily="34" charset="0"/>
                        </a:rPr>
                        <a:t>0.3</a:t>
                      </a:r>
                    </a:p>
                  </a:txBody>
                  <a:tcPr marL="0" marR="0" marT="0" marB="0" anchor="b"/>
                </a:tc>
              </a:tr>
              <a:tr h="459871">
                <a:tc>
                  <a:txBody>
                    <a:bodyPr/>
                    <a:lstStyle/>
                    <a:p>
                      <a:pPr algn="l" fontAlgn="b"/>
                      <a:r>
                        <a:rPr lang="en-GB" sz="1600" b="0" i="1" u="none" strike="noStrike" dirty="0">
                          <a:effectLst/>
                          <a:latin typeface="Arial" panose="020B0604020202020204" pitchFamily="34" charset="0"/>
                        </a:rPr>
                        <a:t>   France</a:t>
                      </a:r>
                    </a:p>
                  </a:txBody>
                  <a:tcPr marL="0" marR="0" marT="0" marB="0" anchor="b"/>
                </a:tc>
                <a:tc>
                  <a:txBody>
                    <a:bodyPr/>
                    <a:lstStyle/>
                    <a:p>
                      <a:pPr algn="r" fontAlgn="b"/>
                      <a:r>
                        <a:rPr lang="en-GB" sz="1600" b="0" i="1" u="none" strike="noStrike" dirty="0">
                          <a:effectLst/>
                          <a:latin typeface="Arial" panose="020B0604020202020204" pitchFamily="34" charset="0"/>
                        </a:rPr>
                        <a:t>0.7</a:t>
                      </a:r>
                    </a:p>
                  </a:txBody>
                  <a:tcPr marL="0" marR="0" marT="0" marB="0" anchor="b"/>
                </a:tc>
                <a:tc>
                  <a:txBody>
                    <a:bodyPr/>
                    <a:lstStyle/>
                    <a:p>
                      <a:pPr algn="r" fontAlgn="b"/>
                      <a:r>
                        <a:rPr lang="en-GB" sz="1600" b="0" i="1" u="none" strike="noStrike">
                          <a:effectLst/>
                          <a:latin typeface="Arial" panose="020B0604020202020204" pitchFamily="34" charset="0"/>
                        </a:rPr>
                        <a:t>0.0</a:t>
                      </a:r>
                    </a:p>
                  </a:txBody>
                  <a:tcPr marL="0" marR="0" marT="0" marB="0" anchor="b"/>
                </a:tc>
                <a:tc>
                  <a:txBody>
                    <a:bodyPr/>
                    <a:lstStyle/>
                    <a:p>
                      <a:pPr algn="r" fontAlgn="b"/>
                      <a:r>
                        <a:rPr lang="en-GB" sz="1600" b="0" i="1" u="none" strike="noStrike">
                          <a:effectLst/>
                          <a:latin typeface="Arial" panose="020B0604020202020204" pitchFamily="34" charset="0"/>
                        </a:rPr>
                        <a:t>0.3</a:t>
                      </a:r>
                    </a:p>
                  </a:txBody>
                  <a:tcPr marL="0" marR="0" marT="0" marB="0" anchor="b"/>
                </a:tc>
                <a:tc>
                  <a:txBody>
                    <a:bodyPr/>
                    <a:lstStyle/>
                    <a:p>
                      <a:pPr algn="r" fontAlgn="b"/>
                      <a:r>
                        <a:rPr lang="en-GB" sz="1600" b="0" i="1" u="none" strike="noStrike">
                          <a:effectLst/>
                          <a:latin typeface="Arial" panose="020B0604020202020204" pitchFamily="34" charset="0"/>
                        </a:rPr>
                        <a:t>0.2</a:t>
                      </a:r>
                    </a:p>
                  </a:txBody>
                  <a:tcPr marL="0" marR="0" marT="0" marB="0" anchor="b"/>
                </a:tc>
              </a:tr>
              <a:tr h="459871">
                <a:tc>
                  <a:txBody>
                    <a:bodyPr/>
                    <a:lstStyle/>
                    <a:p>
                      <a:pPr algn="l" fontAlgn="b"/>
                      <a:r>
                        <a:rPr lang="en-GB" sz="1600" b="0" i="1" u="none" strike="noStrike" dirty="0">
                          <a:effectLst/>
                          <a:latin typeface="Arial" panose="020B0604020202020204" pitchFamily="34" charset="0"/>
                        </a:rPr>
                        <a:t>   Germany</a:t>
                      </a:r>
                    </a:p>
                  </a:txBody>
                  <a:tcPr marL="0" marR="0" marT="0" marB="0" anchor="b"/>
                </a:tc>
                <a:tc>
                  <a:txBody>
                    <a:bodyPr/>
                    <a:lstStyle/>
                    <a:p>
                      <a:pPr algn="r" fontAlgn="b"/>
                      <a:r>
                        <a:rPr lang="en-GB" sz="1600" b="0" i="1" u="none" strike="noStrike" dirty="0">
                          <a:effectLst/>
                          <a:latin typeface="Arial" panose="020B0604020202020204" pitchFamily="34" charset="0"/>
                        </a:rPr>
                        <a:t>0.4</a:t>
                      </a:r>
                    </a:p>
                  </a:txBody>
                  <a:tcPr marL="0" marR="0" marT="0" marB="0" anchor="b"/>
                </a:tc>
                <a:tc>
                  <a:txBody>
                    <a:bodyPr/>
                    <a:lstStyle/>
                    <a:p>
                      <a:pPr algn="r" fontAlgn="b"/>
                      <a:r>
                        <a:rPr lang="en-GB" sz="1600" b="0" i="1" u="none" strike="noStrike">
                          <a:effectLst/>
                          <a:latin typeface="Arial" panose="020B0604020202020204" pitchFamily="34" charset="0"/>
                        </a:rPr>
                        <a:t>0.4</a:t>
                      </a:r>
                    </a:p>
                  </a:txBody>
                  <a:tcPr marL="0" marR="0" marT="0" marB="0" anchor="b"/>
                </a:tc>
                <a:tc>
                  <a:txBody>
                    <a:bodyPr/>
                    <a:lstStyle/>
                    <a:p>
                      <a:pPr algn="r" fontAlgn="b"/>
                      <a:r>
                        <a:rPr lang="en-GB" sz="1600" b="0" i="1" u="none" strike="noStrike">
                          <a:effectLst/>
                          <a:latin typeface="Arial" panose="020B0604020202020204" pitchFamily="34" charset="0"/>
                        </a:rPr>
                        <a:t>0.3</a:t>
                      </a:r>
                    </a:p>
                  </a:txBody>
                  <a:tcPr marL="0" marR="0" marT="0" marB="0" anchor="b"/>
                </a:tc>
                <a:tc>
                  <a:txBody>
                    <a:bodyPr/>
                    <a:lstStyle/>
                    <a:p>
                      <a:pPr algn="r" fontAlgn="b"/>
                      <a:r>
                        <a:rPr lang="en-GB" sz="1600" b="0" i="1" u="none" strike="noStrike">
                          <a:effectLst/>
                          <a:latin typeface="Arial" panose="020B0604020202020204" pitchFamily="34" charset="0"/>
                        </a:rPr>
                        <a:t>0.3</a:t>
                      </a:r>
                    </a:p>
                  </a:txBody>
                  <a:tcPr marL="0" marR="0" marT="0" marB="0" anchor="b"/>
                </a:tc>
              </a:tr>
              <a:tr h="459871">
                <a:tc>
                  <a:txBody>
                    <a:bodyPr/>
                    <a:lstStyle/>
                    <a:p>
                      <a:pPr algn="l" fontAlgn="b"/>
                      <a:r>
                        <a:rPr lang="en-GB" sz="1600" b="0" i="1" u="none" strike="noStrike">
                          <a:effectLst/>
                          <a:latin typeface="Arial" panose="020B0604020202020204" pitchFamily="34" charset="0"/>
                        </a:rPr>
                        <a:t>   Italy</a:t>
                      </a:r>
                    </a:p>
                  </a:txBody>
                  <a:tcPr marL="0" marR="0" marT="0" marB="0" anchor="b"/>
                </a:tc>
                <a:tc>
                  <a:txBody>
                    <a:bodyPr/>
                    <a:lstStyle/>
                    <a:p>
                      <a:pPr algn="r" fontAlgn="b"/>
                      <a:r>
                        <a:rPr lang="en-GB" sz="1600" b="0" i="1" u="none" strike="noStrike" dirty="0">
                          <a:effectLst/>
                          <a:latin typeface="Arial" panose="020B0604020202020204" pitchFamily="34" charset="0"/>
                        </a:rPr>
                        <a:t>0.4</a:t>
                      </a:r>
                    </a:p>
                  </a:txBody>
                  <a:tcPr marL="0" marR="0" marT="0" marB="0" anchor="b"/>
                </a:tc>
                <a:tc>
                  <a:txBody>
                    <a:bodyPr/>
                    <a:lstStyle/>
                    <a:p>
                      <a:pPr algn="r" fontAlgn="b"/>
                      <a:r>
                        <a:rPr lang="en-GB" sz="1600" b="0" i="1" u="none" strike="noStrike" dirty="0">
                          <a:effectLst/>
                          <a:latin typeface="Arial" panose="020B0604020202020204" pitchFamily="34" charset="0"/>
                        </a:rPr>
                        <a:t>0.3</a:t>
                      </a:r>
                    </a:p>
                  </a:txBody>
                  <a:tcPr marL="0" marR="0" marT="0" marB="0" anchor="b"/>
                </a:tc>
                <a:tc>
                  <a:txBody>
                    <a:bodyPr/>
                    <a:lstStyle/>
                    <a:p>
                      <a:pPr algn="r" fontAlgn="b"/>
                      <a:r>
                        <a:rPr lang="en-GB" sz="1600" b="0" i="1" u="none" strike="noStrike" dirty="0">
                          <a:effectLst/>
                          <a:latin typeface="Arial" panose="020B0604020202020204" pitchFamily="34" charset="0"/>
                        </a:rPr>
                        <a:t>0.2</a:t>
                      </a:r>
                    </a:p>
                  </a:txBody>
                  <a:tcPr marL="0" marR="0" marT="0" marB="0" anchor="b"/>
                </a:tc>
                <a:tc>
                  <a:txBody>
                    <a:bodyPr/>
                    <a:lstStyle/>
                    <a:p>
                      <a:pPr algn="r" fontAlgn="b"/>
                      <a:r>
                        <a:rPr lang="en-GB" sz="1600" b="0" i="1" u="none" strike="noStrike" dirty="0">
                          <a:effectLst/>
                          <a:latin typeface="Arial" panose="020B0604020202020204" pitchFamily="34" charset="0"/>
                        </a:rPr>
                        <a:t>0.1</a:t>
                      </a:r>
                    </a:p>
                  </a:txBody>
                  <a:tcPr marL="0" marR="0" marT="0" marB="0" anchor="b"/>
                </a:tc>
              </a:tr>
            </a:tbl>
          </a:graphicData>
        </a:graphic>
      </p:graphicFrame>
    </p:spTree>
    <p:extLst>
      <p:ext uri="{BB962C8B-B14F-4D97-AF65-F5344CB8AC3E}">
        <p14:creationId xmlns:p14="http://schemas.microsoft.com/office/powerpoint/2010/main" val="776481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7275" y="661987"/>
            <a:ext cx="10077450" cy="5534025"/>
          </a:xfrm>
          <a:prstGeom prst="rect">
            <a:avLst/>
          </a:prstGeom>
        </p:spPr>
      </p:pic>
    </p:spTree>
    <p:extLst>
      <p:ext uri="{BB962C8B-B14F-4D97-AF65-F5344CB8AC3E}">
        <p14:creationId xmlns:p14="http://schemas.microsoft.com/office/powerpoint/2010/main" val="1991526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737" y="-270669"/>
            <a:ext cx="2760463" cy="2683669"/>
          </a:xfrm>
        </p:spPr>
        <p:txBody>
          <a:bodyPr>
            <a:normAutofit/>
          </a:bodyPr>
          <a:lstStyle/>
          <a:p>
            <a:r>
              <a:rPr lang="en-GB" sz="3600" b="1" dirty="0" smtClean="0"/>
              <a:t>Intensified financial fragilities</a:t>
            </a:r>
            <a:endParaRPr lang="en-GB" sz="3600" b="1" dirty="0"/>
          </a:p>
        </p:txBody>
      </p:sp>
      <p:pic>
        <p:nvPicPr>
          <p:cNvPr id="4" name="Picture 3"/>
          <p:cNvPicPr>
            <a:picLocks noChangeAspect="1"/>
          </p:cNvPicPr>
          <p:nvPr/>
        </p:nvPicPr>
        <p:blipFill>
          <a:blip r:embed="rId2"/>
          <a:stretch>
            <a:fillRect/>
          </a:stretch>
        </p:blipFill>
        <p:spPr>
          <a:xfrm>
            <a:off x="-33677" y="2638425"/>
            <a:ext cx="4096858" cy="4005262"/>
          </a:xfrm>
          <a:prstGeom prst="rect">
            <a:avLst/>
          </a:prstGeom>
        </p:spPr>
      </p:pic>
      <p:pic>
        <p:nvPicPr>
          <p:cNvPr id="7" name="Picture 6"/>
          <p:cNvPicPr>
            <a:picLocks noChangeAspect="1"/>
          </p:cNvPicPr>
          <p:nvPr/>
        </p:nvPicPr>
        <p:blipFill>
          <a:blip r:embed="rId3"/>
          <a:stretch>
            <a:fillRect/>
          </a:stretch>
        </p:blipFill>
        <p:spPr>
          <a:xfrm>
            <a:off x="4507681" y="3149600"/>
            <a:ext cx="4296555" cy="4672807"/>
          </a:xfrm>
          <a:prstGeom prst="rect">
            <a:avLst/>
          </a:prstGeom>
        </p:spPr>
      </p:pic>
      <p:graphicFrame>
        <p:nvGraphicFramePr>
          <p:cNvPr id="8" name="Chart 7"/>
          <p:cNvGraphicFramePr>
            <a:graphicFrameLocks/>
          </p:cNvGraphicFramePr>
          <p:nvPr>
            <p:extLst/>
          </p:nvPr>
        </p:nvGraphicFramePr>
        <p:xfrm>
          <a:off x="3277341" y="0"/>
          <a:ext cx="5085531" cy="29348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nvPr>
        </p:nvGraphicFramePr>
        <p:xfrm>
          <a:off x="8654231" y="1638300"/>
          <a:ext cx="3339658" cy="37083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369468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‘Disinflationary’ pressures across economy</a:t>
            </a:r>
            <a:endParaRPr lang="en-GB" sz="3600" b="1" dirty="0"/>
          </a:p>
        </p:txBody>
      </p:sp>
      <p:graphicFrame>
        <p:nvGraphicFramePr>
          <p:cNvPr id="4" name="Content Placeholder 3"/>
          <p:cNvGraphicFramePr>
            <a:graphicFrameLocks noGrp="1"/>
          </p:cNvGraphicFramePr>
          <p:nvPr>
            <p:ph idx="1"/>
            <p:extLst/>
          </p:nvPr>
        </p:nvGraphicFramePr>
        <p:xfrm>
          <a:off x="2108200" y="1825625"/>
          <a:ext cx="8102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86923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600" b="1" dirty="0" smtClean="0"/>
              <a:t>The usual industry imbalances</a:t>
            </a:r>
            <a:endParaRPr lang="en-GB" sz="3600" b="1" dirty="0"/>
          </a:p>
        </p:txBody>
      </p:sp>
      <p:graphicFrame>
        <p:nvGraphicFramePr>
          <p:cNvPr id="6" name="Content Placeholder 5"/>
          <p:cNvGraphicFramePr>
            <a:graphicFrameLocks noGrp="1"/>
          </p:cNvGraphicFramePr>
          <p:nvPr>
            <p:ph idx="1"/>
            <p:extLst/>
          </p:nvPr>
        </p:nvGraphicFramePr>
        <p:xfrm>
          <a:off x="2139950" y="1690688"/>
          <a:ext cx="79121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6526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z="3600" b="1" dirty="0" smtClean="0"/>
              <a:t>Subdued demand and pressures on income</a:t>
            </a:r>
            <a:endParaRPr lang="en-GB" sz="3600" b="1" dirty="0"/>
          </a:p>
        </p:txBody>
      </p:sp>
      <p:sp>
        <p:nvSpPr>
          <p:cNvPr id="7" name="Text Placeholder 6"/>
          <p:cNvSpPr>
            <a:spLocks noGrp="1"/>
          </p:cNvSpPr>
          <p:nvPr>
            <p:ph type="body" idx="1"/>
          </p:nvPr>
        </p:nvSpPr>
        <p:spPr>
          <a:xfrm>
            <a:off x="839788" y="1681163"/>
            <a:ext cx="5157787" cy="491882"/>
          </a:xfrm>
        </p:spPr>
        <p:txBody>
          <a:bodyPr>
            <a:normAutofit/>
          </a:bodyPr>
          <a:lstStyle/>
          <a:p>
            <a:r>
              <a:rPr lang="en-GB" sz="2000" dirty="0" smtClean="0"/>
              <a:t>GDP (expenditure), four quarter growth</a:t>
            </a:r>
            <a:endParaRPr lang="en-GB" sz="2000" dirty="0"/>
          </a:p>
        </p:txBody>
      </p:sp>
      <p:sp>
        <p:nvSpPr>
          <p:cNvPr id="9" name="Text Placeholder 8"/>
          <p:cNvSpPr>
            <a:spLocks noGrp="1"/>
          </p:cNvSpPr>
          <p:nvPr>
            <p:ph type="body" sz="quarter" idx="3"/>
          </p:nvPr>
        </p:nvSpPr>
        <p:spPr>
          <a:xfrm>
            <a:off x="6172200" y="1681163"/>
            <a:ext cx="5183188" cy="491882"/>
          </a:xfrm>
        </p:spPr>
        <p:txBody>
          <a:bodyPr>
            <a:normAutofit/>
          </a:bodyPr>
          <a:lstStyle/>
          <a:p>
            <a:r>
              <a:rPr lang="en-GB" sz="2000" dirty="0" smtClean="0"/>
              <a:t>GDP (income), four quarter growth</a:t>
            </a:r>
            <a:endParaRPr lang="en-GB" sz="2000" dirty="0"/>
          </a:p>
        </p:txBody>
      </p:sp>
      <p:graphicFrame>
        <p:nvGraphicFramePr>
          <p:cNvPr id="11" name="Content Placeholder 10"/>
          <p:cNvGraphicFramePr>
            <a:graphicFrameLocks noGrp="1"/>
          </p:cNvGraphicFramePr>
          <p:nvPr>
            <p:ph sz="half" idx="2"/>
            <p:extLst/>
          </p:nvPr>
        </p:nvGraphicFramePr>
        <p:xfrm>
          <a:off x="839788" y="2173045"/>
          <a:ext cx="5157787" cy="40166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quarter" idx="4"/>
            <p:extLst/>
          </p:nvPr>
        </p:nvGraphicFramePr>
        <p:xfrm>
          <a:off x="6172200" y="2173288"/>
          <a:ext cx="5183188" cy="4016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59781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600" b="1" dirty="0" smtClean="0"/>
              <a:t>Strong employment headlines</a:t>
            </a:r>
            <a:endParaRPr lang="en-GB" sz="3600" b="1" dirty="0"/>
          </a:p>
        </p:txBody>
      </p:sp>
      <p:graphicFrame>
        <p:nvGraphicFramePr>
          <p:cNvPr id="5" name="Content Placeholder 4"/>
          <p:cNvGraphicFramePr>
            <a:graphicFrameLocks noGrp="1"/>
          </p:cNvGraphicFramePr>
          <p:nvPr>
            <p:ph idx="1"/>
            <p:extLst/>
          </p:nvPr>
        </p:nvGraphicFramePr>
        <p:xfrm>
          <a:off x="2603500" y="1825625"/>
          <a:ext cx="76962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9353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But at the expense of earnings</a:t>
            </a:r>
            <a:endParaRPr lang="en-GB" sz="3600" b="1" dirty="0"/>
          </a:p>
        </p:txBody>
      </p:sp>
      <p:sp>
        <p:nvSpPr>
          <p:cNvPr id="3" name="Text Placeholder 2"/>
          <p:cNvSpPr>
            <a:spLocks noGrp="1"/>
          </p:cNvSpPr>
          <p:nvPr>
            <p:ph type="body" idx="1"/>
          </p:nvPr>
        </p:nvSpPr>
        <p:spPr>
          <a:xfrm>
            <a:off x="839788" y="1681163"/>
            <a:ext cx="5157787" cy="427037"/>
          </a:xfrm>
        </p:spPr>
        <p:txBody>
          <a:bodyPr>
            <a:normAutofit/>
          </a:bodyPr>
          <a:lstStyle/>
          <a:p>
            <a:r>
              <a:rPr lang="en-GB" sz="2000" dirty="0" smtClean="0"/>
              <a:t>Real average earnings, 2014 prices</a:t>
            </a:r>
            <a:endParaRPr lang="en-GB" sz="2000" dirty="0"/>
          </a:p>
        </p:txBody>
      </p:sp>
      <p:sp>
        <p:nvSpPr>
          <p:cNvPr id="5" name="Text Placeholder 4"/>
          <p:cNvSpPr>
            <a:spLocks noGrp="1"/>
          </p:cNvSpPr>
          <p:nvPr>
            <p:ph type="body" sz="quarter" idx="3"/>
          </p:nvPr>
        </p:nvSpPr>
        <p:spPr>
          <a:xfrm>
            <a:off x="6172200" y="1681163"/>
            <a:ext cx="5183188" cy="427037"/>
          </a:xfrm>
        </p:spPr>
        <p:txBody>
          <a:bodyPr>
            <a:normAutofit/>
          </a:bodyPr>
          <a:lstStyle/>
          <a:p>
            <a:r>
              <a:rPr lang="en-GB" sz="2000" dirty="0" smtClean="0"/>
              <a:t>AWE (regular pay), growth</a:t>
            </a:r>
            <a:endParaRPr lang="en-GB" sz="2000" dirty="0"/>
          </a:p>
        </p:txBody>
      </p:sp>
      <p:graphicFrame>
        <p:nvGraphicFramePr>
          <p:cNvPr id="7" name="Content Placeholder 6"/>
          <p:cNvGraphicFramePr>
            <a:graphicFrameLocks noGrp="1"/>
          </p:cNvGraphicFramePr>
          <p:nvPr>
            <p:ph sz="half" idx="2"/>
            <p:extLst/>
          </p:nvPr>
        </p:nvGraphicFramePr>
        <p:xfrm>
          <a:off x="839788" y="2108200"/>
          <a:ext cx="5157787" cy="40814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quarter" idx="4"/>
            <p:extLst/>
          </p:nvPr>
        </p:nvGraphicFramePr>
        <p:xfrm>
          <a:off x="6172200" y="2108200"/>
          <a:ext cx="5183188" cy="4081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1266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1892" y="1606098"/>
            <a:ext cx="11101251" cy="1325563"/>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i="1" dirty="0" smtClean="0"/>
              <a:t>Opening address</a:t>
            </a:r>
            <a:r>
              <a:rPr lang="en-GB" dirty="0" smtClean="0"/>
              <a:t/>
            </a:r>
            <a:br>
              <a:rPr lang="en-GB" dirty="0" smtClean="0"/>
            </a:br>
            <a:r>
              <a:rPr lang="en-GB" dirty="0" smtClean="0"/>
              <a:t/>
            </a:r>
            <a:br>
              <a:rPr lang="en-GB" dirty="0" smtClean="0"/>
            </a:br>
            <a:r>
              <a:rPr lang="en-GB" dirty="0"/>
              <a:t/>
            </a:r>
            <a:br>
              <a:rPr lang="en-GB" dirty="0"/>
            </a:br>
            <a:r>
              <a:rPr lang="en-GB" dirty="0" smtClean="0"/>
              <a:t>Paul Nowak</a:t>
            </a:r>
            <a:br>
              <a:rPr lang="en-GB" dirty="0" smtClean="0"/>
            </a:br>
            <a:r>
              <a:rPr lang="en-GB" dirty="0" smtClean="0"/>
              <a:t>Assistant General Secretary, </a:t>
            </a:r>
            <a:r>
              <a:rPr lang="en-GB" dirty="0"/>
              <a:t>TUC</a:t>
            </a:r>
            <a:br>
              <a:rPr lang="en-GB" dirty="0"/>
            </a:b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61863" y="365125"/>
            <a:ext cx="1524000" cy="1524000"/>
          </a:xfrm>
        </p:spPr>
      </p:pic>
      <p:sp>
        <p:nvSpPr>
          <p:cNvPr id="2" name="Footer Placeholder 1"/>
          <p:cNvSpPr>
            <a:spLocks noGrp="1"/>
          </p:cNvSpPr>
          <p:nvPr>
            <p:ph type="ftr" sz="quarter" idx="11"/>
          </p:nvPr>
        </p:nvSpPr>
        <p:spPr>
          <a:xfrm>
            <a:off x="981891" y="6356358"/>
            <a:ext cx="10003972" cy="365125"/>
          </a:xfrm>
        </p:spPr>
        <p:txBody>
          <a:bodyPr/>
          <a:lstStyle/>
          <a:p>
            <a:r>
              <a:rPr lang="en-GB" dirty="0" smtClean="0"/>
              <a:t>Pay Bargaining in 2016 | IDR and TUC joint conference | London | 25 February 2016</a:t>
            </a:r>
            <a:endParaRPr lang="en-GB" dirty="0"/>
          </a:p>
        </p:txBody>
      </p:sp>
    </p:spTree>
    <p:extLst>
      <p:ext uri="{BB962C8B-B14F-4D97-AF65-F5344CB8AC3E}">
        <p14:creationId xmlns:p14="http://schemas.microsoft.com/office/powerpoint/2010/main" val="37733910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65125"/>
            <a:ext cx="12077700" cy="1325563"/>
          </a:xfrm>
        </p:spPr>
        <p:txBody>
          <a:bodyPr>
            <a:normAutofit/>
          </a:bodyPr>
          <a:lstStyle/>
          <a:p>
            <a:r>
              <a:rPr lang="en-GB" sz="3200" b="1" dirty="0" smtClean="0"/>
              <a:t>Earnings hit govt. revenues, and hence public finances wholly unresolved</a:t>
            </a:r>
            <a:endParaRPr lang="en-GB" sz="3200" b="1" dirty="0"/>
          </a:p>
        </p:txBody>
      </p:sp>
      <p:sp>
        <p:nvSpPr>
          <p:cNvPr id="4" name="Text Placeholder 3"/>
          <p:cNvSpPr>
            <a:spLocks noGrp="1"/>
          </p:cNvSpPr>
          <p:nvPr>
            <p:ph type="body" idx="1"/>
          </p:nvPr>
        </p:nvSpPr>
        <p:spPr>
          <a:xfrm>
            <a:off x="839788" y="1681163"/>
            <a:ext cx="5157787" cy="503237"/>
          </a:xfrm>
        </p:spPr>
        <p:txBody>
          <a:bodyPr>
            <a:normAutofit/>
          </a:bodyPr>
          <a:lstStyle/>
          <a:p>
            <a:r>
              <a:rPr lang="en-GB" sz="2000" dirty="0" smtClean="0"/>
              <a:t>Government revenues, annual growth</a:t>
            </a:r>
            <a:endParaRPr lang="en-GB" sz="2000" dirty="0"/>
          </a:p>
        </p:txBody>
      </p:sp>
      <p:sp>
        <p:nvSpPr>
          <p:cNvPr id="6" name="Text Placeholder 5"/>
          <p:cNvSpPr>
            <a:spLocks noGrp="1"/>
          </p:cNvSpPr>
          <p:nvPr>
            <p:ph type="body" sz="quarter" idx="3"/>
          </p:nvPr>
        </p:nvSpPr>
        <p:spPr>
          <a:xfrm>
            <a:off x="6172200" y="1681163"/>
            <a:ext cx="5183188" cy="503237"/>
          </a:xfrm>
        </p:spPr>
        <p:txBody>
          <a:bodyPr>
            <a:normAutofit/>
          </a:bodyPr>
          <a:lstStyle/>
          <a:p>
            <a:r>
              <a:rPr lang="en-GB" sz="2000" dirty="0" smtClean="0"/>
              <a:t>Public sector debt (Maastricht), % GDP</a:t>
            </a:r>
            <a:endParaRPr lang="en-GB" sz="2000" dirty="0"/>
          </a:p>
        </p:txBody>
      </p:sp>
      <p:graphicFrame>
        <p:nvGraphicFramePr>
          <p:cNvPr id="8" name="Content Placeholder 7"/>
          <p:cNvGraphicFramePr>
            <a:graphicFrameLocks noGrp="1"/>
          </p:cNvGraphicFramePr>
          <p:nvPr>
            <p:ph sz="half" idx="2"/>
            <p:extLst/>
          </p:nvPr>
        </p:nvGraphicFramePr>
        <p:xfrm>
          <a:off x="839788" y="2184400"/>
          <a:ext cx="5157787" cy="40052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p:cNvGraphicFramePr>
            <a:graphicFrameLocks noGrp="1"/>
          </p:cNvGraphicFramePr>
          <p:nvPr>
            <p:ph sz="quarter" idx="4"/>
            <p:extLst/>
          </p:nvPr>
        </p:nvGraphicFramePr>
        <p:xfrm>
          <a:off x="6172200" y="2184400"/>
          <a:ext cx="5183188" cy="40052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20637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And CPI inflation at its lowest since the great depression</a:t>
            </a:r>
            <a:endParaRPr lang="en-GB" sz="3600" b="1" dirty="0"/>
          </a:p>
        </p:txBody>
      </p:sp>
      <p:sp>
        <p:nvSpPr>
          <p:cNvPr id="4" name="Content Placeholder 3"/>
          <p:cNvSpPr>
            <a:spLocks noGrp="1"/>
          </p:cNvSpPr>
          <p:nvPr>
            <p:ph sz="half" idx="2"/>
          </p:nvPr>
        </p:nvSpPr>
        <p:spPr/>
        <p:txBody>
          <a:bodyPr>
            <a:normAutofit fontScale="92500" lnSpcReduction="10000"/>
          </a:bodyPr>
          <a:lstStyle/>
          <a:p>
            <a:r>
              <a:rPr lang="en-GB" sz="2600" dirty="0" smtClean="0"/>
              <a:t>Precarious position</a:t>
            </a:r>
          </a:p>
          <a:p>
            <a:r>
              <a:rPr lang="en-GB" sz="2600" dirty="0" smtClean="0"/>
              <a:t>Spending cuts have bigger impact than anticipated</a:t>
            </a:r>
          </a:p>
          <a:p>
            <a:r>
              <a:rPr lang="en-GB" sz="2600" dirty="0" smtClean="0"/>
              <a:t>Major underutilisation of resources</a:t>
            </a:r>
          </a:p>
          <a:p>
            <a:r>
              <a:rPr lang="en-GB" sz="2600" dirty="0" smtClean="0"/>
              <a:t>Unresolved imbalances and public and private debt</a:t>
            </a:r>
          </a:p>
          <a:p>
            <a:r>
              <a:rPr lang="en-GB" sz="2600" dirty="0" smtClean="0"/>
              <a:t>Risk of outright deflation without positive action</a:t>
            </a:r>
          </a:p>
          <a:p>
            <a:pPr marL="0" indent="0">
              <a:buNone/>
            </a:pPr>
            <a:endParaRPr lang="en-GB" dirty="0" smtClean="0"/>
          </a:p>
          <a:p>
            <a:pPr marL="0" indent="0" algn="ctr">
              <a:buNone/>
            </a:pPr>
            <a:r>
              <a:rPr lang="en-GB" dirty="0" smtClean="0">
                <a:solidFill>
                  <a:schemeClr val="accent1">
                    <a:lumMod val="75000"/>
                  </a:schemeClr>
                </a:solidFill>
              </a:rPr>
              <a:t>@</a:t>
            </a:r>
            <a:r>
              <a:rPr lang="en-GB" dirty="0" err="1" smtClean="0">
                <a:solidFill>
                  <a:schemeClr val="accent1">
                    <a:lumMod val="75000"/>
                  </a:schemeClr>
                </a:solidFill>
              </a:rPr>
              <a:t>geofftily</a:t>
            </a:r>
            <a:r>
              <a:rPr lang="en-GB" dirty="0" smtClean="0">
                <a:solidFill>
                  <a:schemeClr val="accent1">
                    <a:lumMod val="75000"/>
                  </a:schemeClr>
                </a:solidFill>
              </a:rPr>
              <a:t> @</a:t>
            </a:r>
            <a:r>
              <a:rPr lang="en-GB" dirty="0" err="1" smtClean="0">
                <a:solidFill>
                  <a:schemeClr val="accent1">
                    <a:lumMod val="75000"/>
                  </a:schemeClr>
                </a:solidFill>
              </a:rPr>
              <a:t>TUCeconomics</a:t>
            </a:r>
            <a:endParaRPr lang="en-GB" dirty="0" smtClean="0">
              <a:solidFill>
                <a:schemeClr val="accent1">
                  <a:lumMod val="75000"/>
                </a:schemeClr>
              </a:solidFill>
            </a:endParaRPr>
          </a:p>
          <a:p>
            <a:pPr marL="0" indent="0" algn="ctr">
              <a:buNone/>
            </a:pPr>
            <a:r>
              <a:rPr lang="en-GB" dirty="0" smtClean="0">
                <a:solidFill>
                  <a:srgbClr val="FB5105"/>
                </a:solidFill>
              </a:rPr>
              <a:t>www.touchstoneblog.org.uk</a:t>
            </a:r>
            <a:endParaRPr lang="en-GB" dirty="0">
              <a:solidFill>
                <a:srgbClr val="FB5105"/>
              </a:solidFill>
            </a:endParaRPr>
          </a:p>
        </p:txBody>
      </p:sp>
      <p:graphicFrame>
        <p:nvGraphicFramePr>
          <p:cNvPr id="5" name="Content Placeholder 4"/>
          <p:cNvGraphicFramePr>
            <a:graphicFrameLocks noGrp="1"/>
          </p:cNvGraphicFramePr>
          <p:nvPr>
            <p:ph sz="half" idx="1"/>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74134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1892" y="1606098"/>
            <a:ext cx="11101251" cy="1325563"/>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i="1" dirty="0"/>
              <a:t>The new 'National Living Wage</a:t>
            </a:r>
            <a:r>
              <a:rPr lang="en-GB" i="1" dirty="0" smtClean="0"/>
              <a:t>'</a:t>
            </a:r>
            <a:r>
              <a:rPr lang="en-GB" dirty="0" smtClean="0"/>
              <a:t/>
            </a:r>
            <a:br>
              <a:rPr lang="en-GB" dirty="0" smtClean="0"/>
            </a:br>
            <a:r>
              <a:rPr lang="en-GB" dirty="0" smtClean="0"/>
              <a:t/>
            </a:r>
            <a:br>
              <a:rPr lang="en-GB" dirty="0" smtClean="0"/>
            </a:br>
            <a:r>
              <a:rPr lang="en-GB" dirty="0"/>
              <a:t/>
            </a:r>
            <a:br>
              <a:rPr lang="en-GB" dirty="0"/>
            </a:br>
            <a:r>
              <a:rPr lang="en-GB" dirty="0" smtClean="0"/>
              <a:t>Tim Butcher</a:t>
            </a:r>
            <a:br>
              <a:rPr lang="en-GB" dirty="0" smtClean="0"/>
            </a:br>
            <a:r>
              <a:rPr lang="en-GB" dirty="0" smtClean="0"/>
              <a:t>Chief Economist, Low Pay Commission</a:t>
            </a:r>
            <a:r>
              <a:rPr lang="en-GB" dirty="0"/>
              <a:t/>
            </a:r>
            <a:br>
              <a:rPr lang="en-GB" dirty="0"/>
            </a:br>
            <a:endParaRPr lang="en-GB" dirty="0"/>
          </a:p>
        </p:txBody>
      </p:sp>
      <p:pic>
        <p:nvPicPr>
          <p:cNvPr id="6" name="Content Placeholder 3"/>
          <p:cNvPicPr>
            <a:picLocks noChangeAspect="1"/>
          </p:cNvPicPr>
          <p:nvPr/>
        </p:nvPicPr>
        <p:blipFill>
          <a:blip r:embed="rId3"/>
          <a:stretch>
            <a:fillRect/>
          </a:stretch>
        </p:blipFill>
        <p:spPr>
          <a:xfrm>
            <a:off x="9811163" y="434975"/>
            <a:ext cx="1400175" cy="1390650"/>
          </a:xfrm>
          <a:prstGeom prst="rect">
            <a:avLst/>
          </a:prstGeom>
        </p:spPr>
      </p:pic>
      <p:sp>
        <p:nvSpPr>
          <p:cNvPr id="8" name="Footer Placeholder 7"/>
          <p:cNvSpPr>
            <a:spLocks noGrp="1"/>
          </p:cNvSpPr>
          <p:nvPr>
            <p:ph type="ftr" sz="quarter" idx="11"/>
          </p:nvPr>
        </p:nvSpPr>
        <p:spPr>
          <a:xfrm>
            <a:off x="981890" y="6356358"/>
            <a:ext cx="10229443" cy="365125"/>
          </a:xfrm>
        </p:spPr>
        <p:txBody>
          <a:bodyPr/>
          <a:lstStyle/>
          <a:p>
            <a:r>
              <a:rPr lang="en-GB" dirty="0" smtClean="0"/>
              <a:t>Pay Bargaining in 2016 | IDR and TUC joint conference | London | 25 February 2016</a:t>
            </a:r>
            <a:endParaRPr lang="en-GB" dirty="0"/>
          </a:p>
        </p:txBody>
      </p:sp>
    </p:spTree>
    <p:extLst>
      <p:ext uri="{BB962C8B-B14F-4D97-AF65-F5344CB8AC3E}">
        <p14:creationId xmlns:p14="http://schemas.microsoft.com/office/powerpoint/2010/main" val="24217783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3284985"/>
            <a:ext cx="9144000" cy="3573015"/>
          </a:xfrm>
          <a:prstGeom prst="rect">
            <a:avLst/>
          </a:prstGeom>
          <a:solidFill>
            <a:srgbClr val="8C0935">
              <a:alpha val="87843"/>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A20000"/>
              </a:solidFill>
            </a:endParaRPr>
          </a:p>
        </p:txBody>
      </p:sp>
      <p:sp>
        <p:nvSpPr>
          <p:cNvPr id="3" name="Subtitle 2"/>
          <p:cNvSpPr>
            <a:spLocks noGrp="1"/>
          </p:cNvSpPr>
          <p:nvPr>
            <p:ph type="subTitle" idx="1"/>
          </p:nvPr>
        </p:nvSpPr>
        <p:spPr>
          <a:xfrm>
            <a:off x="2639616" y="3717032"/>
            <a:ext cx="7272808" cy="2736304"/>
          </a:xfrm>
        </p:spPr>
        <p:txBody>
          <a:bodyPr>
            <a:normAutofit/>
          </a:bodyPr>
          <a:lstStyle/>
          <a:p>
            <a:r>
              <a:rPr lang="en-GB" sz="3600" dirty="0">
                <a:solidFill>
                  <a:schemeClr val="bg1"/>
                </a:solidFill>
              </a:rPr>
              <a:t>TUC </a:t>
            </a:r>
            <a:r>
              <a:rPr lang="en-GB" sz="3600" dirty="0">
                <a:solidFill>
                  <a:schemeClr val="bg1"/>
                </a:solidFill>
              </a:rPr>
              <a:t>and IDR Pay Bargaining Event</a:t>
            </a:r>
            <a:endParaRPr lang="en-GB" sz="3600" dirty="0">
              <a:solidFill>
                <a:schemeClr val="bg1"/>
              </a:solidFill>
            </a:endParaRPr>
          </a:p>
          <a:p>
            <a:r>
              <a:rPr lang="en-GB" sz="3600" dirty="0">
                <a:solidFill>
                  <a:schemeClr val="bg1"/>
                </a:solidFill>
              </a:rPr>
              <a:t>2</a:t>
            </a:r>
            <a:r>
              <a:rPr lang="en-GB" sz="3600" dirty="0">
                <a:solidFill>
                  <a:schemeClr val="bg1"/>
                </a:solidFill>
              </a:rPr>
              <a:t>5 February 2016</a:t>
            </a:r>
          </a:p>
          <a:p>
            <a:endParaRPr lang="en-GB" sz="3600" dirty="0">
              <a:solidFill>
                <a:schemeClr val="bg1"/>
              </a:solidFill>
            </a:endParaRPr>
          </a:p>
          <a:p>
            <a:r>
              <a:rPr lang="en-GB" sz="2800" dirty="0">
                <a:solidFill>
                  <a:schemeClr val="bg1"/>
                </a:solidFill>
              </a:rPr>
              <a:t>Tim Butcher (Deputy Secretary and Chief Economist)</a:t>
            </a:r>
            <a:endParaRPr lang="en-GB" sz="2800" dirty="0">
              <a:solidFill>
                <a:schemeClr val="bg1"/>
              </a:solidFill>
            </a:endParaRPr>
          </a:p>
          <a:p>
            <a:endParaRPr lang="en-GB" sz="3600" dirty="0">
              <a:solidFill>
                <a:schemeClr val="bg1"/>
              </a:solidFill>
            </a:endParaRPr>
          </a:p>
          <a:p>
            <a:endParaRPr lang="en-GB" sz="8000" dirty="0">
              <a:solidFill>
                <a:schemeClr val="bg1"/>
              </a:solidFill>
            </a:endParaRPr>
          </a:p>
          <a:p>
            <a:endParaRPr lang="en-GB"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2384" y="-609"/>
            <a:ext cx="1124434" cy="1139767"/>
          </a:xfrm>
          <a:prstGeom prst="rect">
            <a:avLst/>
          </a:prstGeom>
        </p:spPr>
      </p:pic>
      <p:sp>
        <p:nvSpPr>
          <p:cNvPr id="2" name="Title 1"/>
          <p:cNvSpPr>
            <a:spLocks noGrp="1"/>
          </p:cNvSpPr>
          <p:nvPr>
            <p:ph type="ctrTitle"/>
          </p:nvPr>
        </p:nvSpPr>
        <p:spPr>
          <a:xfrm>
            <a:off x="1847528" y="1340768"/>
            <a:ext cx="8424936" cy="1718182"/>
          </a:xfrm>
        </p:spPr>
        <p:txBody>
          <a:bodyPr>
            <a:normAutofit fontScale="90000"/>
          </a:bodyPr>
          <a:lstStyle/>
          <a:p>
            <a:r>
              <a:rPr lang="en-GB" b="1" dirty="0" smtClean="0">
                <a:solidFill>
                  <a:srgbClr val="8C0935"/>
                </a:solidFill>
                <a:latin typeface="Arial" panose="020B0604020202020204" pitchFamily="34" charset="0"/>
                <a:cs typeface="Arial" panose="020B0604020202020204" pitchFamily="34" charset="0"/>
              </a:rPr>
              <a:t>The </a:t>
            </a:r>
            <a:r>
              <a:rPr lang="en-GB" b="1" dirty="0">
                <a:solidFill>
                  <a:srgbClr val="8C0935"/>
                </a:solidFill>
                <a:latin typeface="Arial" panose="020B0604020202020204" pitchFamily="34" charset="0"/>
                <a:cs typeface="Arial" panose="020B0604020202020204" pitchFamily="34" charset="0"/>
              </a:rPr>
              <a:t>new </a:t>
            </a:r>
            <a:r>
              <a:rPr lang="en-GB" b="1" dirty="0" smtClean="0">
                <a:solidFill>
                  <a:srgbClr val="8C0935"/>
                </a:solidFill>
                <a:latin typeface="Arial" panose="020B0604020202020204" pitchFamily="34" charset="0"/>
                <a:cs typeface="Arial" panose="020B0604020202020204" pitchFamily="34" charset="0"/>
              </a:rPr>
              <a:t>National </a:t>
            </a:r>
            <a:r>
              <a:rPr lang="en-GB" b="1" dirty="0">
                <a:solidFill>
                  <a:srgbClr val="8C0935"/>
                </a:solidFill>
                <a:latin typeface="Arial" panose="020B0604020202020204" pitchFamily="34" charset="0"/>
                <a:cs typeface="Arial" panose="020B0604020202020204" pitchFamily="34" charset="0"/>
              </a:rPr>
              <a:t>Living </a:t>
            </a:r>
            <a:r>
              <a:rPr lang="en-GB" b="1" dirty="0" smtClean="0">
                <a:solidFill>
                  <a:srgbClr val="8C0935"/>
                </a:solidFill>
                <a:latin typeface="Arial" panose="020B0604020202020204" pitchFamily="34" charset="0"/>
                <a:cs typeface="Arial" panose="020B0604020202020204" pitchFamily="34" charset="0"/>
              </a:rPr>
              <a:t>Wage</a:t>
            </a:r>
            <a:endParaRPr lang="en-GB" b="1" dirty="0">
              <a:solidFill>
                <a:srgbClr val="8C0935"/>
              </a:solidFill>
            </a:endParaRPr>
          </a:p>
        </p:txBody>
      </p:sp>
    </p:spTree>
    <p:extLst>
      <p:ext uri="{BB962C8B-B14F-4D97-AF65-F5344CB8AC3E}">
        <p14:creationId xmlns:p14="http://schemas.microsoft.com/office/powerpoint/2010/main" val="5151190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063552" y="188640"/>
            <a:ext cx="7772400" cy="908050"/>
          </a:xfrm>
        </p:spPr>
        <p:txBody>
          <a:bodyPr/>
          <a:lstStyle/>
          <a:p>
            <a:r>
              <a:rPr lang="en-GB" altLang="en-US" b="1" dirty="0">
                <a:solidFill>
                  <a:srgbClr val="8C0935"/>
                </a:solidFill>
              </a:rPr>
              <a:t>Overview</a:t>
            </a:r>
          </a:p>
        </p:txBody>
      </p:sp>
      <p:graphicFrame>
        <p:nvGraphicFramePr>
          <p:cNvPr id="3" name="Table 2"/>
          <p:cNvGraphicFramePr>
            <a:graphicFrameLocks noGrp="1"/>
          </p:cNvGraphicFramePr>
          <p:nvPr>
            <p:extLst/>
          </p:nvPr>
        </p:nvGraphicFramePr>
        <p:xfrm>
          <a:off x="1913823" y="1124744"/>
          <a:ext cx="8553325" cy="5294002"/>
        </p:xfrm>
        <a:graphic>
          <a:graphicData uri="http://schemas.openxmlformats.org/drawingml/2006/table">
            <a:tbl>
              <a:tblPr firstRow="1" bandRow="1">
                <a:tableStyleId>{21E4AEA4-8DFA-4A89-87EB-49C32662AFE0}</a:tableStyleId>
              </a:tblPr>
              <a:tblGrid>
                <a:gridCol w="3152725"/>
                <a:gridCol w="5400600"/>
              </a:tblGrid>
              <a:tr h="1246947">
                <a:tc>
                  <a:txBody>
                    <a:bodyPr/>
                    <a:lstStyle/>
                    <a:p>
                      <a:r>
                        <a:rPr lang="en-GB" altLang="en-US" sz="2400" dirty="0" smtClean="0"/>
                        <a:t>1. Low</a:t>
                      </a:r>
                      <a:r>
                        <a:rPr lang="en-GB" altLang="en-US" sz="2400" baseline="0" dirty="0" smtClean="0"/>
                        <a:t> Pay Commission and National Minimum Wage</a:t>
                      </a:r>
                      <a:endParaRPr lang="en-GB" altLang="en-US" sz="2400" b="0" dirty="0" smtClean="0"/>
                    </a:p>
                  </a:txBody>
                  <a:tcPr>
                    <a:solidFill>
                      <a:srgbClr val="8C0935"/>
                    </a:solidFill>
                  </a:tcPr>
                </a:tc>
                <a:tc>
                  <a:txBody>
                    <a:bodyPr/>
                    <a:lstStyle/>
                    <a:p>
                      <a:pPr marL="457200" indent="-457200">
                        <a:buFont typeface="Arial" panose="020B0604020202020204" pitchFamily="34" charset="0"/>
                        <a:buChar char="•"/>
                      </a:pPr>
                      <a:r>
                        <a:rPr lang="en-GB" sz="2400" dirty="0" smtClean="0"/>
                        <a:t>The LPC: What is it? What does it do?</a:t>
                      </a:r>
                    </a:p>
                    <a:p>
                      <a:pPr marL="457200" indent="-457200">
                        <a:buFont typeface="Arial" panose="020B0604020202020204" pitchFamily="34" charset="0"/>
                        <a:buChar char="•"/>
                      </a:pPr>
                      <a:r>
                        <a:rPr lang="en-GB" sz="2400" dirty="0" smtClean="0"/>
                        <a:t>The NMW: What is it? How is it set?</a:t>
                      </a:r>
                    </a:p>
                  </a:txBody>
                  <a:tcPr>
                    <a:solidFill>
                      <a:srgbClr val="8C0935"/>
                    </a:solidFill>
                  </a:tcPr>
                </a:tc>
              </a:tr>
              <a:tr h="10961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400" dirty="0" smtClean="0">
                          <a:solidFill>
                            <a:schemeClr val="tx1"/>
                          </a:solidFill>
                        </a:rPr>
                        <a:t>2. Impact of the NMW</a:t>
                      </a:r>
                      <a:endParaRPr lang="en-GB" sz="2400" b="0" dirty="0">
                        <a:solidFill>
                          <a:schemeClr val="tx1"/>
                        </a:solidFill>
                      </a:endParaRPr>
                    </a:p>
                  </a:txBody>
                  <a:tcPr>
                    <a:solidFill>
                      <a:schemeClr val="accent2">
                        <a:lumMod val="40000"/>
                        <a:lumOff val="60000"/>
                      </a:schemeClr>
                    </a:solidFill>
                  </a:tcPr>
                </a:tc>
                <a:tc>
                  <a:txBody>
                    <a:bodyPr/>
                    <a:lstStyle/>
                    <a:p>
                      <a:pPr marL="457200" indent="-457200">
                        <a:buFont typeface="Arial" panose="020B0604020202020204" pitchFamily="34" charset="0"/>
                        <a:buChar char="•"/>
                      </a:pPr>
                      <a:r>
                        <a:rPr lang="en-GB" sz="2400" dirty="0" smtClean="0">
                          <a:solidFill>
                            <a:schemeClr val="tx1"/>
                          </a:solidFill>
                        </a:rPr>
                        <a:t>Impact on bite and coverage</a:t>
                      </a:r>
                    </a:p>
                    <a:p>
                      <a:pPr marL="457200" indent="-457200">
                        <a:buFont typeface="Arial" panose="020B0604020202020204" pitchFamily="34" charset="0"/>
                        <a:buChar char="•"/>
                      </a:pPr>
                      <a:r>
                        <a:rPr lang="en-GB" sz="2400" b="0" dirty="0" smtClean="0">
                          <a:solidFill>
                            <a:schemeClr val="tx1"/>
                          </a:solidFill>
                        </a:rPr>
                        <a:t>Impact on employment</a:t>
                      </a:r>
                    </a:p>
                  </a:txBody>
                  <a:tcPr>
                    <a:solidFill>
                      <a:schemeClr val="accent2">
                        <a:lumMod val="40000"/>
                        <a:lumOff val="60000"/>
                      </a:schemeClr>
                    </a:solidFill>
                  </a:tcPr>
                </a:tc>
              </a:tr>
              <a:tr h="12826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400" dirty="0" smtClean="0"/>
                        <a:t>3. The New Remit in the Summer Budget 2015</a:t>
                      </a:r>
                      <a:endParaRPr lang="en-GB" sz="2400" b="0" dirty="0"/>
                    </a:p>
                  </a:txBody>
                  <a:tcPr/>
                </a:tc>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2400" dirty="0" smtClean="0"/>
                        <a:t>The National</a:t>
                      </a:r>
                      <a:r>
                        <a:rPr lang="en-GB" altLang="en-US" sz="2400" baseline="0" dirty="0" smtClean="0"/>
                        <a:t> Living Wage</a:t>
                      </a:r>
                      <a:endParaRPr lang="en-GB" sz="2400" dirty="0" smtClean="0"/>
                    </a:p>
                    <a:p>
                      <a:pPr marL="457200" indent="-457200">
                        <a:buFont typeface="Arial" panose="020B0604020202020204" pitchFamily="34" charset="0"/>
                        <a:buChar char="•"/>
                      </a:pPr>
                      <a:r>
                        <a:rPr lang="en-GB" sz="2400" dirty="0" smtClean="0"/>
                        <a:t>What it says?</a:t>
                      </a:r>
                    </a:p>
                    <a:p>
                      <a:pPr marL="457200" indent="-457200">
                        <a:buFont typeface="Arial" panose="020B0604020202020204" pitchFamily="34" charset="0"/>
                        <a:buChar char="•"/>
                      </a:pPr>
                      <a:r>
                        <a:rPr lang="en-GB" sz="2400" dirty="0" smtClean="0"/>
                        <a:t>What it means for</a:t>
                      </a:r>
                      <a:r>
                        <a:rPr lang="en-GB" sz="2400" baseline="0" dirty="0" smtClean="0"/>
                        <a:t> the LPC?</a:t>
                      </a:r>
                      <a:endParaRPr lang="en-GB" sz="2400" dirty="0" smtClean="0"/>
                    </a:p>
                  </a:txBody>
                  <a:tcPr/>
                </a:tc>
              </a:tr>
              <a:tr h="8632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400" dirty="0" smtClean="0"/>
                        <a:t>4. Estimated Impact of the NLW</a:t>
                      </a:r>
                    </a:p>
                    <a:p>
                      <a:endParaRPr lang="en-GB" sz="2400" b="0" dirty="0"/>
                    </a:p>
                  </a:txBody>
                  <a:tcPr>
                    <a:solidFill>
                      <a:schemeClr val="accent2">
                        <a:lumMod val="40000"/>
                        <a:lumOff val="60000"/>
                      </a:schemeClr>
                    </a:solidFill>
                  </a:tcPr>
                </a:tc>
                <a:tc>
                  <a:txBody>
                    <a:bodyPr/>
                    <a:lstStyle/>
                    <a:p>
                      <a:pPr marL="457200" indent="-457200">
                        <a:buFont typeface="Arial" panose="020B0604020202020204" pitchFamily="34" charset="0"/>
                        <a:buChar char="•"/>
                      </a:pPr>
                      <a:r>
                        <a:rPr lang="en-GB" sz="2400" dirty="0" smtClean="0"/>
                        <a:t>Bite</a:t>
                      </a:r>
                      <a:endParaRPr lang="en-GB" sz="2400" baseline="0" dirty="0" smtClean="0"/>
                    </a:p>
                    <a:p>
                      <a:pPr marL="457200" indent="-457200">
                        <a:buFont typeface="Arial" panose="020B0604020202020204" pitchFamily="34" charset="0"/>
                        <a:buChar char="•"/>
                      </a:pPr>
                      <a:r>
                        <a:rPr lang="en-GB" sz="2400" baseline="0" dirty="0" smtClean="0"/>
                        <a:t>Coverage</a:t>
                      </a:r>
                    </a:p>
                  </a:txBody>
                  <a:tcPr>
                    <a:solidFill>
                      <a:schemeClr val="accent2">
                        <a:lumMod val="40000"/>
                        <a:lumOff val="60000"/>
                      </a:schemeClr>
                    </a:solidFill>
                  </a:tcPr>
                </a:tc>
              </a:tr>
              <a:tr h="479595">
                <a:tc>
                  <a:txBody>
                    <a:bodyPr/>
                    <a:lstStyle/>
                    <a:p>
                      <a:r>
                        <a:rPr lang="en-GB" sz="2400" dirty="0" smtClean="0"/>
                        <a:t>5. Conclusion</a:t>
                      </a:r>
                      <a:endParaRPr lang="en-GB" sz="2400" b="0" dirty="0"/>
                    </a:p>
                  </a:txBody>
                  <a:tcPr/>
                </a:tc>
                <a:tc>
                  <a:txBody>
                    <a:bodyPr/>
                    <a:lstStyle/>
                    <a:p>
                      <a:pPr marL="457200" indent="-457200">
                        <a:buFont typeface="Arial" panose="020B0604020202020204" pitchFamily="34" charset="0"/>
                        <a:buChar char="•"/>
                      </a:pPr>
                      <a:r>
                        <a:rPr lang="en-GB" sz="2400" dirty="0" smtClean="0"/>
                        <a:t>Summary</a:t>
                      </a:r>
                    </a:p>
                  </a:txBody>
                  <a:tcPr/>
                </a:tc>
              </a:tr>
            </a:tbl>
          </a:graphicData>
        </a:graphic>
      </p:graphicFrame>
      <p:sp>
        <p:nvSpPr>
          <p:cNvPr id="4" name="AutoShape 2" descr="data:image/jpeg;base64,/9j/4AAQSkZJRgABAQAAAQABAAD/2wCEAAkGBxQTEhUUEhIUFRUUFxcXFBcVFxkYFxcVFxcXFhUVFBQYHCggGBolHBQUITEhJSkrLi4uFx8zODMsNygtLisBCgoKDg0OGhAQGywkHyQtLCwsLCwsLCwsLCwsLCwsLCwsLCwsLCwsLCwsLCwsLCwsLCwsLCwsLCwsLCwsLCwsLP/AABEIALwBDAMBIgACEQEDEQH/xAAcAAAABwEBAAAAAAAAAAAAAAABAgMEBQYHAAj/xABMEAABAwEEBQYICwYFBAMAAAABAAIRAwQSITEFBkFRcRMiYYGR0RQjMlKSobHBBzNCVHJzk7LS4fAVJGJjs8JTdIKDwxY0ovFD0+L/xAAaAQADAQEBAQAAAAAAAAAAAAAAAgMBBAUG/8QAMhEAAgIBAwIEBAUDBQAAAAAAAAECEQMSITEEFCJBUWETFWJxBSMygbEzUvBCkaHB0f/aAAwDAQACEQMRAD8Ap9U4DPakuW/UJaucutIubKYUK5yLOBmI60bkylH0eaZ3FYAazaOqEBzaNZwOILaby0jodEFOXWGt81r/AGb+5XLRLyLLZhJgUWmOJJ96dcqvKy/iOibilwcc+q0yaooTrFX2Wav10n9yTFgr7aFb7Gp3LQeU6UPKnee1J80f9oneP0M4qWGt83r/AGT/AMKAWKtts9f7J/ctI5Y7z2ruXO89qPmr/tDvX6GcNsD4INCv9k/8KK+xPjChW+yf+FaUKx3ntKHlz5x7Sj5p9Id77GZeCVI+JrfZP/CgNB+XI1R/tP8AwrT/AAh3nHtKHwl3nO7St+afSHeexlzrO/8Awqv2b+5F8GflydT7N/ctT8Kd5zu0ofCnec7tK35p9Id57GVmynzan2b/AMKJyLh8l/oP/CtX8Kd5zu0rvC3+e7tKPmn0h3nsZKWHzX+g7uSJp8esEe3gtg8Lf57vSKqvwl2p5s1ElxMViMccDTJjhzV0dP1yyz0VRXF1OuWmiiFhQXP1ggp15w2pRwXonUA2nwz3hBSaZd1blxQ0MXO4BAFx0CfFs4BSmuY51DhV/wCNR+hHc1sZYKS1wxdR4Vf+NL/qQvkyvXUMI91GhUJWNrjd0LmsAyKcXUBal0m2NXBQ7vlfWn7oU68KFOb/AK0/cCJDwFtCu8ezj7lu3wbH90P11X7ywvQ48ezit0+Dlv7ofrqs+koT5KIxB2zrR7qSe/yesetOAqmHMpo1fyXcCjgpG1VOY7gVjMLpYXeJoD+TS+4D70reTWzv8XS+qpf02o99fMdR/Vl92ePlfjf3F766+kL6G8okrFryEOSF5CHLKMFryG8kLy68igF7y68kby68igFg5deSN9deTALXl15I3l19AC95Vj4Rj+6U/r2+ulV7lYL6rmv5/dG/Xs/p1V2dB/XX7/wdHTP8xFAYU+ZUkKPalrO+DG9fRHrjooKZhx4BcAg+UeAQBc9AnxbOAUzrX5VH/c/sUPoH4pnD3qd1nGNH/c/sR5oXyZAQjQlbqG6q0QsQKApV+CI4hLY3I1qKFcMX/Wn7inajVBnN/wBb/YUsikB5q62bVS+kFuXwd/8AbVP8xW9oWHaun96o/TC2z4PDFCsN1pq+xp96hMeJhVeoA5oO4n1lD4YEwtDySz6J9pSW1UNJdtpRLTWlpTC/iiVXSVjCjQ6VTmU/qqX9NqNyiZ0X+LpfVUv6bUe+vnM8fzJfdniZf1v7jrlEam6SBvIHaYTPlEpZ3EvaBneHtn3KcYW0IlbJCtZ3C8QJa0uzIBIbnhOMI9osjmnDEEgAyJkicROG1EtFuZL8TLeWAgSDymRmcIQP0kyZF7FzSZAwDWXcMcc12ZMOFRlT38i6x4/UAUnTEbtogzlB2rm0nEA7DG0ZExMJKlbGNwBcPJMwCSQMcD5KA20Rtm4B13ry82pG/Dxeo4fQcCYxAMTh7FwoumIGROYiBgcehN6ltbMifjA/Hhlml6dpa6+C4xyb5wAi8R5I2quCDlNRlwHw8bumKmzOj+K8WkYbG3pngiMszzk3MAjEYyJAG8wDgjHSjC6edBc45bCwMBid6LT0hTyN4gNa0iBDroIynmmYxXf8DB6/8i6MfqIX119NRUXcouFxOeh1fUDr0791b9ez+nVUpyigtdXzZm/XM/p1V1dDH89fv/BfpV+ailIwSaNK+gPYHzHSEA8o8EnZzgjs8o8EAXXQJ8Uzh7ypXXe0FjaLhneeMelo7lEaC+JZwPtKffCF8TQP8Z+6h8oVeZAnS7xndHFAdMuxxbhOw7M1F2psmZgQQcJ3lFIEHHOcgAcRJxngn1C6UTI0k52RbgMoKajS79zexN6AhpOOOc9GCaUn4wduHd60jGSRKnSboyamNoqRfP8ANb/TcibkW25P+sZ/Tch8BEe6u1ZtNL6YW46gv8VaP81V+6xYNq4795pfTC3PUYwy0/5qp92mozHXJglpzZw96RLsUvaHeTwj1pNtQye4JzQSFzs1xqnDuCTNQz+QQYW+npKgKdIG0UmuFNgc1xIIIEbkX9q0PnNH0j3Kh23F54JFhXLPpMcm5M55dNBuzQjpah85o+ke5d+1rP8AOaPpHuVBbU6B2BGFY7m9gS9nj9zO0h7l8/a1D5xS7T3Lv2tQ+cUu09yovLHc30Qh5c7m+iEdljDtIF6/atD5xS7T3If2tQ+c0u09yovhB3N9EIDazub6IR2WMztIF7GlaHzil2nuQHStD5xS7Xdyogth3N9EI/hB3M9EI7LGHaQLz+1qHzil2nuXDSlD5xS7Xdyo/hDvNZ6IQcu7zWeiFvZYw7TGXn9q0PnFLtPcu/a1D5zR7T3KimofNZ6IRC87m9iOxxh2kC/ftah85o+ke5Res9tovs7W06zKj+VDi1kmGhjxJJA2uCp9R07B2JSk1Pi6WGOWpDQ6eMHaBQlHjoQtauouKUDgjNPO6l0oGnnHggC66BPiWcD7SnvwhHxFA/zP7FH6v/Es6/aVIfCJ/wBvQw+X/wAZRJ7oxLkpfhAO2Rj8nv4ovhLd59Q64SBrjzAP1wQeEHYAm2MoXNrygOM9OHWEiCjNrvjYJ6EIlY9zUL3kFuyqfWU/uPRWFGt4+M+nT+5UQ+AXIOgP+4pfTC3HU13NtP8Amqn3Kaw3QbfH0/pt9q27U9xi0/5l/wBymozGXJhjzl1+1JNchquwH62lJOyCqDFSckRmJCIShace1Bg2tXlnh7kg0exLVzz/ANbkm33LDQGhCQhajOSmhBtQOKUaM+CJUGAWmIJe6UErkEpTTpRr/SUErgUAHpuk5p3Z6UnHimtIc4J/ZW49SeJjFRZB+v8A2i1LMBu7fzTttMQk7S0QFSkTtkJUzPRKladlLabnHz2t7A4qPp0rz43kqdtZ8W8fz/dUUxyOXLkBWgcgZmeC4lFHldSALnq98Szr+8VJ6/42ez/WD+k5RWrx8SyP4vvFPvhCqkWSznD4xuf1T/yRLlAvMpb2JMgBN3WonYP11oprTsC0yh5OGYSpLREOBUeKvR/5JZlrj5LPS/NbYUO7w3hDpESKg3vp/dqJmbSDmxvppatar7XmA0l1PIzk14StmpUG0JSivS+m32rbdVnx4T/mX/cprD9G2oMqNcXYNcDmNh4rXtVdKscyq8GA+s50ESRLGCDGGxSkjfMxqtUwH62lJX8EnVfMfraiByoFDhz0pZWOe4NaJc4wBvKaXk60baXsqscwFzgcGjM9CxvbY1LcfW/V6rTJvOpyIwBcTJGUhsJLSdgp0mtDXlz7svmLs7bozAHSrRpppJYQ4CnWZeaQ269odnLTuxE9CqFssT2E3hOcHYelSxuUluWyRjHhDWm3EcUu6n0IbCOdhE549Eyuq1+hNJO9iIi0Z8EnUyCO35XBEqjAJwEVy4p5ozRla0PuUKT6rtoaMh/E7IdZQA0LUVqtFTUu1sBLqQkDyQ9hPCQ6PWq0+mWuIcCCDBBEEHpC1xa5QWhSkOcFMaHsjqj4aJgEnoaJkncFEUMXBaZqFQc+zVPB2A1W32vBiXB8lpHU271Kc56VY0IanRUA9paS1wMGP11JlbS7q6lb/wDoe2Yl4pMHOIF9syYya2ccFVNJ2d1N1x4Ic2ZBTqWpCSiosYWIc9S1ti5V+v8A/tUTYvLUpbHCKv1o7fGINHejdXXVaQqcpTYHuc1ocHl0ticGtIjnBPKmpNRvlVWN285lUYHLNiuPwU0b1OhULA8Un18CWiHksAdDs4AeepDr/VNQ1KjXxBECcXAAZDPDHHoUpZJa9JkcU5Jv/YzvTugDZ2NqGqyoHOuc0OBDrpdjeAkQCocHndSvWv8AZH07DZ+Uu3nVQcCCfiXTMZKgsOI4J8UpONy5J4nJxuXJdNXviW/6vvFT+s8eD0bwBF9mz+W5V7Vw+JZxd94qf1pws1H6bf6bk8vIoig25gDzAHYEjcG5L20y8pBMjA9CxF5jIAYk7E7e5jQZAjYYCuHwc6Es1obUdXdUqOpOBNNzyKdwg3ZxkiQ6RlgN6aa96BptDBQpOADn3nNiHAxdEExhDuoqLyx1aWXjglKNoq9pYMIAxnYimngN3Mnr5XuR9JEMDGxiAAZzmBMpzYbNyr6VOY5R9Fk7rz6rZ9adNUTlBxdMS0OByrcBmtR0DA5cAAeOOX1dNP7TZrNTpXWUGNZTBBlrSTG3CXE7ZVd0PbMHluTn3hOHyWD3KOvUUlhceTHygRnNyRYV2SOUnq7amMrt5UubTeDTe5sXmNfhfbO4x1SoxHpugg7iPb0rGrNi6douWkRdtNWm4O5GiCZqHni4bhF4edhgOpQFu0o6oYDQ0DyQNg3HerbroKFGkw0zfq1GNNWoXF96oS52BdgbodAw6dioDHYpoRUUbOTYdjyMRmCjVam4cUvQoXmOdjLCMB0g4k9SZOQxBxZ7OXYCOdgJPtSNobdwOyR1jBObJarhDrs3MYnPFN7W+8ZiJJMbpxR5AFo2cvc1jPKeQBxJW86h6uUbNTJDiBceXZG+RgS8GRmAQOhZP8H1iv2hzzlSYTwc43R6r61yjU8QQwy9xDBAOJqgbNpuhwwVIR8N+orfioRttvdU5raeEkggnEdLdkAEqtaw6u07SwmAKoHMeN+xrt7VaLQzk3ODcmN5Oc5e5sPx3gl/YFH1HQJPR7YV7VewtbmN6MsrnVm04h5ddg4Q7IyejFegNWtWzQpXLI1rYgVLS/Oo4TeLQMSAcsYWN6XsDm6RcylnUcHU431Bs/1St40xam2SzUrLRzaxrBjkGQJJ6XDPiuGcLdFk6K5pGzVqboNVj3RzhGInIOxwMYqja82LxYqOaA+YBEQZzB6lf9ZHFlbkr4cWNbejzo5xMbTJPYqvrfSD7HVnNoa9p6WuHukdausUdNoi8j1UZXSdddKXrWm8H7Lzw77/AOJNXbUEqRU0TUi1upUKb2QSHVhjlzoEmMcJT3SGkqdOzw93K2h73uJMhrG5Mw27wMt6iNTHA2WPNe89ONzvKjNKV7wvb5SPGm7YynJKkF1h05y9mpsd8ZSqmSB5TCwgO6DOBVdajXplJtVBS76sfEM4v+8VOa4FwslG6CTfZgASfi37AoLVZ3iG8X/eV6raUfTp0yyi57bjZLXQRtMtjLHNLJ8AkZT4NUcSeSq4/wAtx9yM2wVTlQrfZP8AwrR/+sD/AID/ALQfhRH64O+bu+0//K3UGkqOgqtrs75p0a4a+OVBoVIc0ExLrvNiXY9Kn9J2p9epfqS2nlRpNMG4I5z3DGThlv6k8drA6uxzeTdTBgEl8yCcQIA2KAqWkuexwwDm1GgcLp/sXJmacvc+j/B8FQeSfrsRFss9PlW375plwDw2C8CYJpk7egrQ9D6MsLX2fwbnSXONSrzn8yXMaAQAyDUzAkxms90uTdD27w4cRirNodp5K9BDmtpVGkZAsHOGeAIn0lfHHXBo4PxKKx59SXuTusumRRfVokC+boAxkywEGY6kx0Lo+pyc3HkOMgkHEXW4gxiE4tllZaatIuxYXsqPe6MWNIkT5oDXDqVD0vrLWbVdyD30mOJcGNJiC43TGw3bsjeEY8PhODLmcmVYlFlGIRU5I5cQuXIAnNZq73ik803NY+mDTJGBAwMbgCCFFUoLX7CILeBwI+6epX222GrRstBr2EtdQpP5t0h3yruO0OzHSqG5jnOOBngB6gnG0SfCHdiqEMcAYmJ9aQdRCPSa69cjEolWqQYgLG1YPHJcoKacSkq7cB0JRz8HdASVQ4BYxVRdfgwGFcyBjTz3AOOPQccty0/VNpq8uaZDYqFgfGDDdAqls5wMBkJdOyFkGqWkm0LPWcYm9IHOxIZgMBG/btWjfBjrHZxYnUX1qTKl4uIc+4SX4vi9niD2qmrwpC15jy1C9PJAijTkMJzcci8k5knsAA2KMt1SG7AZGeIzVitFpa5pDS04G6GODuwDIBZ3rxpN9Gk24665zo6QACSeOSdy8OxqHGiKDa+lRUdduWWmy9OAdUJcWNA6ASf9Kv2jC60Wt1RsG5zmzkA3ClfzjnQ7fzSscslnLaDqTybz3NfUxvYZjHaYI7VtHwfWxz9Hl1OkAb9QOJF2+4OIvT8rACT0QuPXcjsy4HDGpPkhtI2OHG7iJc51R0A1XTz3BuxgOA3lV/WkfulafNGWzEYFTmsVeq1xdVNAAwMX5AZCCcYxVY1htg8DrEOY6QG80yZc4AEwcpK7IzWmjznHxGbVGwkkq8yEex2N9ao2nSYXveYa1ubjE4dQJ6lAsONF6XfRbda1pDjMmZxgbOCfW/BscexRr9FVmVLlSjUY4GCHsc2I3yOg9id6VtIN6NuHHigCKpOxXBEp5pR2a0C66qfEt+k72rRLA3xbPoj2LOtVD4gfSd7Vothf4qn9AJZoEwLRo6k4yWCejD2Ju/RVKPIHae9PnORC5I2MV7S1FlNwDRAu4gdJj3KGdQh7SMpLsMsWkHtkdamNYMXH6I7VWjaQ+qwC8bgl2PNBcIIjaf1sXJKLcrPr+mnHF02Jebrb7v8A65GVtPNqMObXYfRd/wCyprVi0MNMEvc50Fjm4mBG7zbrT1gqC0u+HXtjhdd7kx0fauTdIzxunZJbdLegkE+pdOOWlWeV18FPI4Plf4v/AAv2r1viG1RzJAcdsHB2G5UjTdEmqSGuxDTh0iVJm33ariCHNNQHDAEOdMdGccVJV6Db0XnGIyncIXXFo8HT5MoBGA/W9JpR+QRLqkMdCAjBDdKcaPspqVKbNjngH6Mi96pWDRi5SSXmaVpHSbvBqb3i66nQY1rZmHECBxJgngNyoNI49Ss+sdpvUR/E/wBTb0e5VggggQcR2jeOuVkpb7H1ufGsWjHHiKRzanOc7dgmtobMO3pVzec/ikmuwIPVxRW587lmnal6v+RMjB3BJVTzW/rclfku4JKv5Lf1sCY4hWzW26wsIkEkiDtIggjaEWyOOQMd0JrKVaYQgbLXofRNOrTfVaGsFEXTDngvqRemWnIAjAZlVy01C5zWPe4tvY3nExJAcQDlh7FP6lWnxddm8tcd8QWnHqCgdMULtVwEkbCdu/1ynkvDYsXUiy60V2cqeTgDPAzPTM4/klNWKVSpSfT8IcyOeGy4gg+WQAeHaqfZhLgOzrwV00jo8UQKtN/MdOEw5joxa4dsdBU8cNKOvquqeaV1RXrdYxfJLgYMAjGetN6lnDWyDmYiNmfcnNOpfJOzIcF2lX85o3N9Z/IBVrazkvcjHDA8fcnmgdK1bLWFWhUNN4BF5oaTdJF4Q8EYgJs1syOPsRKrbpcNxI7DCQYvOvmsdKtyBoVi+mWjlGEm+148p724AvcDn0Ko1bNyryWSKYJuyBejpAJxUeStp0PYG2ezspAXSGNvnDF5aC4nrPqRGO1GZMm9mNVqQacDKKd6t2s9npkh12XEuEgxJwOLYVVtEXjGX5JnGjFKy2aru8QPpO9q0GxmaLPohZ5qv8SI85yuGjraQAw5DAHdxU5p1sNHkmpRS5FIduQYjsCjuUIDT9AGpLpxa0DnEAYmTA96r1OjdJutGLt+ABAEx0c7tVm0604PLSQMObiZ4Diqy91+q1o5uwAhwlxymRkPaVKcJp7n03SZen+BGUa1Ln1IzSb5aZ6vyUbYLQIunI/qUbSVNwcQWwRt64wKjwwjGCOmFaMPCeR1HVXm1IeaQrOaYHHju/XQr/yhusIaIexrhnlEe4rNqj7wBPDq2e1WywV71Jl+qJDYAcW80AmGich3q8NkedkkpTbRXOX/AIGf+X4kPK/wM7HfiRn0/wA1xbKUUKax8xnTgfxKZ1ZpcpUdDWNIYcQCCJhpdM7Gl3aost9qntUmDlnHbyboG84Iq9js/D0n1ML9RXWdwa2mN198dHyR6iomlV5WzNM+MoE3hvpuMgjoBJCPrBaLxdjeutDCRiC7G9HW53YoSy1ix15ucHrBGII2gpas9br+s0dT9Nb/AOfsSFWnzS8A7L0ZcUzuqT0ZaMCNhkOHHakKrA0kTlgmR4fUTWSepKkMnjmu4JCuOa1PKsQcdibWnIQtOcawlHIsISEI0l9V7aKT6hzJpkNH8V4RPRmmumLQXuvOz6MuoImjsCeHvSdszTr9Atbiug6d60UhvcOwYn2Ka0+43jljx9YJUZq00eENJ+SHO7BHvCeaXfjjvlbFVBmP9ROaG0VSfYnVZIqte4TOEXpAI4EKsW8HlHT+sArr8HdYPZWpkQJBzx5zY/sVc1is4ZVcDnlxIJEnqha/0GX4iCpuAnr9iLVdiTvJ9a6pOJO0opUxx3oSzGraKNPz6jAfo3he9UrZ6loBfUYT8m83fhgcesdizP4O3Btrvlt4tpuDAM774aCCcBDb2PT0qS0nrGaVtZODKdQcpB+Q5tx4dwDnO7E8eLJyVuhprI8yABhM9M7VVKxIc7HafatD1v0W+8boB3c0EkHGWuzGCoFvolryDxPHaFs+LNxvYQvneULah3ntRYXQplBxyx849q4uO89qQal1hpZ9Sa2NYTAFMEYk4zdmN+Kk9N1gMxwULqGP3l42Gi+epzCE805VEmV0494Uc071lftXOI3fnHuQaUtI5JlMZiS7iSSAOqELnRBiZw4GTs3ZKMrzjOanKktisbZI6sUg60NByAe7saSoyocTxKdaLrFjr4EkeoZHtBhNnsxUxixOswngD7oQCzrRnaHoD/4h2mT600tWjbO3ymmTkGuPVOexR1ldJSfAsP10JTRNAm0UWxg54Dt1wmHdUSrlZ7DQLb5p3WASSXOyGZ4JppDSNjszRUplpqmQxskuE4Td2HvQ5OthoeGSadUUPTdWXYQM8gAIBhuATKlT2q26taLo16lbwsBtwMujlA3F14kYHHCOCsjdXbAMmj7U/iTKVbBklLI9TZm9nwcD28DmlrWBOeOXZtWh1tB2BrS65MbA9xPZexVQ0Do+z1jUfaqtyTFJt4h4g4lwIjEYdq3V5iVtRECmEe6PMb6I7loVPRliPkml6U+0o5sNlb/heiD3o+J7GaTOCweaz0R3Igojc3rAK0SpaKAyAP0aceswkTpNgypcMh2wFmp+gUii07MdjcJAJDd+UwENOwvc9wbTLoAybeicthjIq6VNLuc1zQyA7PH8lV26MrBxu1HAE7J9ZAxTqTqmK0rsd6OshpB95t17i1oBaGkNguOzLyexEfoarW57W82SJvNAwJnMoGWC0tm7L52Q6eo9Q7EA0Jabl51InES3GROM4pnLw0jEvFZZNSdHGjypLmGbg5rw6MHnGMlGa+WQcsCNox44dykdWmNszTy9RrHOe03CY5oa6CXHCSTCb65Wxj3NuPYTmQHAxsxxzTxdwFknqKfW0e4U3PumBGMjfGW1MIUvXpXhGXBN2aLeTDcSTAG0nYp0OWH4N7L42tXOVOndH0nnuae1Q+stYPrPuk3QcpJExzoB6VPV65sVjbQEcvWmpUOENGQHSQAOtV2jomtUaHNpPcDiCAcelO3UaJxVyss+r+k22iiKNWoRWpNinegtexuWJE3gMCCcgOlQenrMMAA0QJF0ADpwHvRKGg7S1wc2i+WmRhtCd6cplpBcC0mDdOBAOYMpoNNUZKNOysliU5MKRGhq0BzaT3NIlpa0kEbDggdo2rto1R/od3KNotRHNpp46zyJw/QSo0fW/wAGp9m7uUjY9E1gMaL+tp3cFjYDjUygGWhxOZpPAG+bs+qUTSzOeTEwY2p7oexVGVmucxwaL0ktMYtIxJHSmGntJcnUiJB2Hd3iFfE/A2c+S9ZEPpXjIjo3jjPuTG2WctmfO9WzFPbSC4g3SWnnCBmDuAxRzZHOZde0tBxbht3xuTOOrZDJ1yRdEkkDYnXI9CGy2J98AAkzGAnGMj0qT/Z9TzXeiVCW3JVOzRNI6bp0xgbzzkN3Hd+YTCwVGvl7zIJmMRfPnHo6OG7GA0e2/U52OF7ient9inQpaEV1MlnW1kXbrSIiDERujckPFDKz0h03G9yjyYXUzOaNKM1MkPCG/wCG3qaB7F3hLfMb2BMiYRg870aUFsdi0N81vYFzjTdnTZ6I7k15Q9HYhFToCKQWxyKdH/CZ6ISjDSGTWjqCaMx2e1LCiOlZpDUOxVpjYOwIwrt2EdgUa9glELVmkNTJdlcbx6vchNobvUQ0LiEaPc2yX5cHaEN8HCQoY8SuvHeUaA1Ew6mw5gfrim9bRVne686kwu3nOB1qPDjvKBtU70KHuGok6WjqIypM6OaPepCyUKbC8B14PHMEMaWEgyCbokDDI4qt8u7ejttLt61KSFk00QutmiXc3lZpkOutc4G6G5G8YyGc7YVks1ts7WNY2tTutaGjnDJoj3JlaKt4BrgHNGQcJA4Apu1jBlTp+gFTJcuRYJR4JZ2lLPtqt6pPuVT10Y5zmPaAaZbeDjILhlkRsj1p5pq2vptpuYQJklt1t03TllMdab6af4RSpPqgF1RoJPmyHmGeaOYMNs4zhDYo6bYuSV0h5q1pem2zta+Q5pcMAThMjHrUjU1gotx5xG3A4epQWhK5s9F/J/KIJvY4x0QgOn6x2js71OUbbKRexNnWKh/M9Eo//UFH+Z6Kq1TTVaYvDPcN35lNbXpyvhz4noHq3JNIzaLVbtYqJY4NFQyIxAAE7SZVF0lzyCS0CR1jcBtzCA6Uquwc8mcSTifWj6ApivaWMqDAuJkYHCTw2BdUdMYUc8rciWr6PLw0FwIYxrG/whoj5Ofaoe2WOrSMtN4TgRj2jYtCdoemPO7VHaz6JZTstR7S6WlsSRte0HYkWXcbQUY1H4um6dgaTN7zu5XK0guIINzAAgVHGTGJxCpmg6QfaaTXYg1GyOtaHWLAY5JnXe/Eic7e5sYn/9k="/>
          <p:cNvSpPr>
            <a:spLocks noChangeAspect="1" noChangeArrowheads="1"/>
          </p:cNvSpPr>
          <p:nvPr/>
        </p:nvSpPr>
        <p:spPr bwMode="auto">
          <a:xfrm>
            <a:off x="1630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data:image/jpeg;base64,/9j/4AAQSkZJRgABAQAAAQABAAD/2wCEAAkGBxQTEhUUEhIUFRUUFxcXFBcVFxkYFxcVFxcXFhUVFBQYHCggGBolHBQUITEhJSkrLi4uFx8zODMsNygtLisBCgoKDg0OGhAQGywkHyQtLCwsLCwsLCwsLCwsLCwsLCwsLCwsLCwsLCwsLCwsLCwsLCwsLCwsLCwsLCwsLCwsLP/AABEIALwBDAMBIgACEQEDEQH/xAAcAAAABwEBAAAAAAAAAAAAAAABAgMEBQYHAAj/xABMEAABAwEEBQYICwYFBAMAAAABAAIRAwQSITEFBkFRcRMiYYGR0RQjMlKSobHBBzNCVHJzk7LS4fAVJGJjs8JTdIKDwxY0ovFD0+L/xAAaAQADAQEBAQAAAAAAAAAAAAAAAgMBBAUG/8QAMhEAAgIBAwIEBAUDBQAAAAAAAAECEQMSITEEFCJBUWETFWJxBSMygbEzUvBCkaHB0f/aAAwDAQACEQMRAD8Ap9U4DPakuW/UJaucutIubKYUK5yLOBmI60bkylH0eaZ3FYAazaOqEBzaNZwOILaby0jodEFOXWGt81r/AGb+5XLRLyLLZhJgUWmOJJ96dcqvKy/iOibilwcc+q0yaooTrFX2Wav10n9yTFgr7aFb7Gp3LQeU6UPKnee1J80f9oneP0M4qWGt83r/AGT/AMKAWKtts9f7J/ctI5Y7z2ruXO89qPmr/tDvX6GcNsD4INCv9k/8KK+xPjChW+yf+FaUKx3ntKHlz5x7Sj5p9Id77GZeCVI+JrfZP/CgNB+XI1R/tP8AwrT/AAh3nHtKHwl3nO7St+afSHeexlzrO/8Awqv2b+5F8GflydT7N/ctT8Kd5zu0ofCnec7tK35p9Id57GVmynzan2b/AMKJyLh8l/oP/CtX8Kd5zu0rvC3+e7tKPmn0h3nsZKWHzX+g7uSJp8esEe3gtg8Lf57vSKqvwl2p5s1ElxMViMccDTJjhzV0dP1yyz0VRXF1OuWmiiFhQXP1ggp15w2pRwXonUA2nwz3hBSaZd1blxQ0MXO4BAFx0CfFs4BSmuY51DhV/wCNR+hHc1sZYKS1wxdR4Vf+NL/qQvkyvXUMI91GhUJWNrjd0LmsAyKcXUBal0m2NXBQ7vlfWn7oU68KFOb/AK0/cCJDwFtCu8ezj7lu3wbH90P11X7ywvQ48ezit0+Dlv7ofrqs+koT5KIxB2zrR7qSe/yesetOAqmHMpo1fyXcCjgpG1VOY7gVjMLpYXeJoD+TS+4D70reTWzv8XS+qpf02o99fMdR/Vl92ePlfjf3F766+kL6G8okrFryEOSF5CHLKMFryG8kLy68igF7y68kby68igFg5deSN9deTALXl15I3l19AC95Vj4Rj+6U/r2+ulV7lYL6rmv5/dG/Xs/p1V2dB/XX7/wdHTP8xFAYU+ZUkKPalrO+DG9fRHrjooKZhx4BcAg+UeAQBc9AnxbOAUzrX5VH/c/sUPoH4pnD3qd1nGNH/c/sR5oXyZAQjQlbqG6q0QsQKApV+CI4hLY3I1qKFcMX/Wn7inajVBnN/wBb/YUsikB5q62bVS+kFuXwd/8AbVP8xW9oWHaun96o/TC2z4PDFCsN1pq+xp96hMeJhVeoA5oO4n1lD4YEwtDySz6J9pSW1UNJdtpRLTWlpTC/iiVXSVjCjQ6VTmU/qqX9NqNyiZ0X+LpfVUv6bUe+vnM8fzJfdniZf1v7jrlEam6SBvIHaYTPlEpZ3EvaBneHtn3KcYW0IlbJCtZ3C8QJa0uzIBIbnhOMI9osjmnDEEgAyJkicROG1EtFuZL8TLeWAgSDymRmcIQP0kyZF7FzSZAwDWXcMcc12ZMOFRlT38i6x4/UAUnTEbtogzlB2rm0nEA7DG0ZExMJKlbGNwBcPJMwCSQMcD5KA20Rtm4B13ry82pG/Dxeo4fQcCYxAMTh7FwoumIGROYiBgcehN6ltbMifjA/Hhlml6dpa6+C4xyb5wAi8R5I2quCDlNRlwHw8bumKmzOj+K8WkYbG3pngiMszzk3MAjEYyJAG8wDgjHSjC6edBc45bCwMBid6LT0hTyN4gNa0iBDroIynmmYxXf8DB6/8i6MfqIX119NRUXcouFxOeh1fUDr0791b9ez+nVUpyigtdXzZm/XM/p1V1dDH89fv/BfpV+ailIwSaNK+gPYHzHSEA8o8EnZzgjs8o8EAXXQJ8Uzh7ypXXe0FjaLhneeMelo7lEaC+JZwPtKffCF8TQP8Z+6h8oVeZAnS7xndHFAdMuxxbhOw7M1F2psmZgQQcJ3lFIEHHOcgAcRJxngn1C6UTI0k52RbgMoKajS79zexN6AhpOOOc9GCaUn4wduHd60jGSRKnSboyamNoqRfP8ANb/TcibkW25P+sZ/Tch8BEe6u1ZtNL6YW46gv8VaP81V+6xYNq4795pfTC3PUYwy0/5qp92mozHXJglpzZw96RLsUvaHeTwj1pNtQye4JzQSFzs1xqnDuCTNQz+QQYW+npKgKdIG0UmuFNgc1xIIIEbkX9q0PnNH0j3Kh23F54JFhXLPpMcm5M55dNBuzQjpah85o+ke5d+1rP8AOaPpHuVBbU6B2BGFY7m9gS9nj9zO0h7l8/a1D5xS7T3Lv2tQ+cUu09yovLHc30Qh5c7m+iEdljDtIF6/atD5xS7T3If2tQ+c0u09yovhB3N9EIDazub6IR2WMztIF7GlaHzil2nuQHStD5xS7Xdyogth3N9EI/hB3M9EI7LGHaQLz+1qHzil2nuXDSlD5xS7Xdyo/hDvNZ6IQcu7zWeiFvZYw7TGXn9q0PnFLtPcu/a1D5zR7T3KimofNZ6IRC87m9iOxxh2kC/ftah85o+ke5Res9tovs7W06zKj+VDi1kmGhjxJJA2uCp9R07B2JSk1Pi6WGOWpDQ6eMHaBQlHjoQtauouKUDgjNPO6l0oGnnHggC66BPiWcD7SnvwhHxFA/zP7FH6v/Es6/aVIfCJ/wBvQw+X/wAZRJ7oxLkpfhAO2Rj8nv4ovhLd59Q64SBrjzAP1wQeEHYAm2MoXNrygOM9OHWEiCjNrvjYJ6EIlY9zUL3kFuyqfWU/uPRWFGt4+M+nT+5UQ+AXIOgP+4pfTC3HU13NtP8Amqn3Kaw3QbfH0/pt9q27U9xi0/5l/wBymozGXJhjzl1+1JNchquwH62lJOyCqDFSckRmJCIShace1Bg2tXlnh7kg0exLVzz/ANbkm33LDQGhCQhajOSmhBtQOKUaM+CJUGAWmIJe6UErkEpTTpRr/SUErgUAHpuk5p3Z6UnHimtIc4J/ZW49SeJjFRZB+v8A2i1LMBu7fzTttMQk7S0QFSkTtkJUzPRKladlLabnHz2t7A4qPp0rz43kqdtZ8W8fz/dUUxyOXLkBWgcgZmeC4lFHldSALnq98Szr+8VJ6/42ez/WD+k5RWrx8SyP4vvFPvhCqkWSznD4xuf1T/yRLlAvMpb2JMgBN3WonYP11oprTsC0yh5OGYSpLREOBUeKvR/5JZlrj5LPS/NbYUO7w3hDpESKg3vp/dqJmbSDmxvppatar7XmA0l1PIzk14StmpUG0JSivS+m32rbdVnx4T/mX/cprD9G2oMqNcXYNcDmNh4rXtVdKscyq8GA+s50ESRLGCDGGxSkjfMxqtUwH62lJX8EnVfMfraiByoFDhz0pZWOe4NaJc4wBvKaXk60baXsqscwFzgcGjM9CxvbY1LcfW/V6rTJvOpyIwBcTJGUhsJLSdgp0mtDXlz7svmLs7bozAHSrRpppJYQ4CnWZeaQ269odnLTuxE9CqFssT2E3hOcHYelSxuUluWyRjHhDWm3EcUu6n0IbCOdhE549Eyuq1+hNJO9iIi0Z8EnUyCO35XBEqjAJwEVy4p5ozRla0PuUKT6rtoaMh/E7IdZQA0LUVqtFTUu1sBLqQkDyQ9hPCQ6PWq0+mWuIcCCDBBEEHpC1xa5QWhSkOcFMaHsjqj4aJgEnoaJkncFEUMXBaZqFQc+zVPB2A1W32vBiXB8lpHU271Kc56VY0IanRUA9paS1wMGP11JlbS7q6lb/wDoe2Yl4pMHOIF9syYya2ccFVNJ2d1N1x4Ic2ZBTqWpCSiosYWIc9S1ti5V+v8A/tUTYvLUpbHCKv1o7fGINHejdXXVaQqcpTYHuc1ocHl0ticGtIjnBPKmpNRvlVWN285lUYHLNiuPwU0b1OhULA8Un18CWiHksAdDs4AeepDr/VNQ1KjXxBECcXAAZDPDHHoUpZJa9JkcU5Jv/YzvTugDZ2NqGqyoHOuc0OBDrpdjeAkQCocHndSvWv8AZH07DZ+Uu3nVQcCCfiXTMZKgsOI4J8UpONy5J4nJxuXJdNXviW/6vvFT+s8eD0bwBF9mz+W5V7Vw+JZxd94qf1pws1H6bf6bk8vIoig25gDzAHYEjcG5L20y8pBMjA9CxF5jIAYk7E7e5jQZAjYYCuHwc6Es1obUdXdUqOpOBNNzyKdwg3ZxkiQ6RlgN6aa96BptDBQpOADn3nNiHAxdEExhDuoqLyx1aWXjglKNoq9pYMIAxnYimngN3Mnr5XuR9JEMDGxiAAZzmBMpzYbNyr6VOY5R9Fk7rz6rZ9adNUTlBxdMS0OByrcBmtR0DA5cAAeOOX1dNP7TZrNTpXWUGNZTBBlrSTG3CXE7ZVd0PbMHluTn3hOHyWD3KOvUUlhceTHygRnNyRYV2SOUnq7amMrt5UubTeDTe5sXmNfhfbO4x1SoxHpugg7iPb0rGrNi6douWkRdtNWm4O5GiCZqHni4bhF4edhgOpQFu0o6oYDQ0DyQNg3HerbroKFGkw0zfq1GNNWoXF96oS52BdgbodAw6dioDHYpoRUUbOTYdjyMRmCjVam4cUvQoXmOdjLCMB0g4k9SZOQxBxZ7OXYCOdgJPtSNobdwOyR1jBObJarhDrs3MYnPFN7W+8ZiJJMbpxR5AFo2cvc1jPKeQBxJW86h6uUbNTJDiBceXZG+RgS8GRmAQOhZP8H1iv2hzzlSYTwc43R6r61yjU8QQwy9xDBAOJqgbNpuhwwVIR8N+orfioRttvdU5raeEkggnEdLdkAEqtaw6u07SwmAKoHMeN+xrt7VaLQzk3ODcmN5Oc5e5sPx3gl/YFH1HQJPR7YV7VewtbmN6MsrnVm04h5ddg4Q7IyejFegNWtWzQpXLI1rYgVLS/Oo4TeLQMSAcsYWN6XsDm6RcylnUcHU431Bs/1St40xam2SzUrLRzaxrBjkGQJJ6XDPiuGcLdFk6K5pGzVqboNVj3RzhGInIOxwMYqja82LxYqOaA+YBEQZzB6lf9ZHFlbkr4cWNbejzo5xMbTJPYqvrfSD7HVnNoa9p6WuHukdausUdNoi8j1UZXSdddKXrWm8H7Lzw77/AOJNXbUEqRU0TUi1upUKb2QSHVhjlzoEmMcJT3SGkqdOzw93K2h73uJMhrG5Mw27wMt6iNTHA2WPNe89ONzvKjNKV7wvb5SPGm7YynJKkF1h05y9mpsd8ZSqmSB5TCwgO6DOBVdajXplJtVBS76sfEM4v+8VOa4FwslG6CTfZgASfi37AoLVZ3iG8X/eV6raUfTp0yyi57bjZLXQRtMtjLHNLJ8AkZT4NUcSeSq4/wAtx9yM2wVTlQrfZP8AwrR/+sD/AID/ALQfhRH64O+bu+0//K3UGkqOgqtrs75p0a4a+OVBoVIc0ExLrvNiXY9Kn9J2p9epfqS2nlRpNMG4I5z3DGThlv6k8drA6uxzeTdTBgEl8yCcQIA2KAqWkuexwwDm1GgcLp/sXJmacvc+j/B8FQeSfrsRFss9PlW375plwDw2C8CYJpk7egrQ9D6MsLX2fwbnSXONSrzn8yXMaAQAyDUzAkxms90uTdD27w4cRirNodp5K9BDmtpVGkZAsHOGeAIn0lfHHXBo4PxKKx59SXuTusumRRfVokC+boAxkywEGY6kx0Lo+pyc3HkOMgkHEXW4gxiE4tllZaatIuxYXsqPe6MWNIkT5oDXDqVD0vrLWbVdyD30mOJcGNJiC43TGw3bsjeEY8PhODLmcmVYlFlGIRU5I5cQuXIAnNZq73ik803NY+mDTJGBAwMbgCCFFUoLX7CILeBwI+6epX222GrRstBr2EtdQpP5t0h3yruO0OzHSqG5jnOOBngB6gnG0SfCHdiqEMcAYmJ9aQdRCPSa69cjEolWqQYgLG1YPHJcoKacSkq7cB0JRz8HdASVQ4BYxVRdfgwGFcyBjTz3AOOPQccty0/VNpq8uaZDYqFgfGDDdAqls5wMBkJdOyFkGqWkm0LPWcYm9IHOxIZgMBG/btWjfBjrHZxYnUX1qTKl4uIc+4SX4vi9niD2qmrwpC15jy1C9PJAijTkMJzcci8k5knsAA2KMt1SG7AZGeIzVitFpa5pDS04G6GODuwDIBZ3rxpN9Gk24665zo6QACSeOSdy8OxqHGiKDa+lRUdduWWmy9OAdUJcWNA6ASf9Kv2jC60Wt1RsG5zmzkA3ClfzjnQ7fzSscslnLaDqTybz3NfUxvYZjHaYI7VtHwfWxz9Hl1OkAb9QOJF2+4OIvT8rACT0QuPXcjsy4HDGpPkhtI2OHG7iJc51R0A1XTz3BuxgOA3lV/WkfulafNGWzEYFTmsVeq1xdVNAAwMX5AZCCcYxVY1htg8DrEOY6QG80yZc4AEwcpK7IzWmjznHxGbVGwkkq8yEex2N9ao2nSYXveYa1ubjE4dQJ6lAsONF6XfRbda1pDjMmZxgbOCfW/BscexRr9FVmVLlSjUY4GCHsc2I3yOg9id6VtIN6NuHHigCKpOxXBEp5pR2a0C66qfEt+k72rRLA3xbPoj2LOtVD4gfSd7Vothf4qn9AJZoEwLRo6k4yWCejD2Ju/RVKPIHae9PnORC5I2MV7S1FlNwDRAu4gdJj3KGdQh7SMpLsMsWkHtkdamNYMXH6I7VWjaQ+qwC8bgl2PNBcIIjaf1sXJKLcrPr+mnHF02Jebrb7v8A65GVtPNqMObXYfRd/wCyprVi0MNMEvc50Fjm4mBG7zbrT1gqC0u+HXtjhdd7kx0fauTdIzxunZJbdLegkE+pdOOWlWeV18FPI4Plf4v/AAv2r1viG1RzJAcdsHB2G5UjTdEmqSGuxDTh0iVJm33ariCHNNQHDAEOdMdGccVJV6Db0XnGIyncIXXFo8HT5MoBGA/W9JpR+QRLqkMdCAjBDdKcaPspqVKbNjngH6Mi96pWDRi5SSXmaVpHSbvBqb3i66nQY1rZmHECBxJgngNyoNI49Ss+sdpvUR/E/wBTb0e5VggggQcR2jeOuVkpb7H1ufGsWjHHiKRzanOc7dgmtobMO3pVzec/ikmuwIPVxRW587lmnal6v+RMjB3BJVTzW/rclfku4JKv5Lf1sCY4hWzW26wsIkEkiDtIggjaEWyOOQMd0JrKVaYQgbLXofRNOrTfVaGsFEXTDngvqRemWnIAjAZlVy01C5zWPe4tvY3nExJAcQDlh7FP6lWnxddm8tcd8QWnHqCgdMULtVwEkbCdu/1ynkvDYsXUiy60V2cqeTgDPAzPTM4/klNWKVSpSfT8IcyOeGy4gg+WQAeHaqfZhLgOzrwV00jo8UQKtN/MdOEw5joxa4dsdBU8cNKOvquqeaV1RXrdYxfJLgYMAjGetN6lnDWyDmYiNmfcnNOpfJOzIcF2lX85o3N9Z/IBVrazkvcjHDA8fcnmgdK1bLWFWhUNN4BF5oaTdJF4Q8EYgJs1syOPsRKrbpcNxI7DCQYvOvmsdKtyBoVi+mWjlGEm+148p724AvcDn0Ko1bNyryWSKYJuyBejpAJxUeStp0PYG2ezspAXSGNvnDF5aC4nrPqRGO1GZMm9mNVqQacDKKd6t2s9npkh12XEuEgxJwOLYVVtEXjGX5JnGjFKy2aru8QPpO9q0GxmaLPohZ5qv8SI85yuGjraQAw5DAHdxU5p1sNHkmpRS5FIduQYjsCjuUIDT9AGpLpxa0DnEAYmTA96r1OjdJutGLt+ABAEx0c7tVm0604PLSQMObiZ4Diqy91+q1o5uwAhwlxymRkPaVKcJp7n03SZen+BGUa1Ln1IzSb5aZ6vyUbYLQIunI/qUbSVNwcQWwRt64wKjwwjGCOmFaMPCeR1HVXm1IeaQrOaYHHju/XQr/yhusIaIexrhnlEe4rNqj7wBPDq2e1WywV71Jl+qJDYAcW80AmGich3q8NkedkkpTbRXOX/AIGf+X4kPK/wM7HfiRn0/wA1xbKUUKax8xnTgfxKZ1ZpcpUdDWNIYcQCCJhpdM7Gl3aost9qntUmDlnHbyboG84Iq9js/D0n1ML9RXWdwa2mN198dHyR6iomlV5WzNM+MoE3hvpuMgjoBJCPrBaLxdjeutDCRiC7G9HW53YoSy1ix15ucHrBGII2gpas9br+s0dT9Nb/AOfsSFWnzS8A7L0ZcUzuqT0ZaMCNhkOHHakKrA0kTlgmR4fUTWSepKkMnjmu4JCuOa1PKsQcdibWnIQtOcawlHIsISEI0l9V7aKT6hzJpkNH8V4RPRmmumLQXuvOz6MuoImjsCeHvSdszTr9Atbiug6d60UhvcOwYn2Ka0+43jljx9YJUZq00eENJ+SHO7BHvCeaXfjjvlbFVBmP9ROaG0VSfYnVZIqte4TOEXpAI4EKsW8HlHT+sArr8HdYPZWpkQJBzx5zY/sVc1is4ZVcDnlxIJEnqha/0GX4iCpuAnr9iLVdiTvJ9a6pOJO0opUxx3oSzGraKNPz6jAfo3he9UrZ6loBfUYT8m83fhgcesdizP4O3Btrvlt4tpuDAM774aCCcBDb2PT0qS0nrGaVtZODKdQcpB+Q5tx4dwDnO7E8eLJyVuhprI8yABhM9M7VVKxIc7HafatD1v0W+8boB3c0EkHGWuzGCoFvolryDxPHaFs+LNxvYQvneULah3ntRYXQplBxyx849q4uO89qQal1hpZ9Sa2NYTAFMEYk4zdmN+Kk9N1gMxwULqGP3l42Gi+epzCE805VEmV0494Uc071lftXOI3fnHuQaUtI5JlMZiS7iSSAOqELnRBiZw4GTs3ZKMrzjOanKktisbZI6sUg60NByAe7saSoyocTxKdaLrFjr4EkeoZHtBhNnsxUxixOswngD7oQCzrRnaHoD/4h2mT600tWjbO3ymmTkGuPVOexR1ldJSfAsP10JTRNAm0UWxg54Dt1wmHdUSrlZ7DQLb5p3WASSXOyGZ4JppDSNjszRUplpqmQxskuE4Td2HvQ5OthoeGSadUUPTdWXYQM8gAIBhuATKlT2q26taLo16lbwsBtwMujlA3F14kYHHCOCsjdXbAMmj7U/iTKVbBklLI9TZm9nwcD28DmlrWBOeOXZtWh1tB2BrS65MbA9xPZexVQ0Do+z1jUfaqtyTFJt4h4g4lwIjEYdq3V5iVtRECmEe6PMb6I7loVPRliPkml6U+0o5sNlb/heiD3o+J7GaTOCweaz0R3Igojc3rAK0SpaKAyAP0aceswkTpNgypcMh2wFmp+gUii07MdjcJAJDd+UwENOwvc9wbTLoAybeicthjIq6VNLuc1zQyA7PH8lV26MrBxu1HAE7J9ZAxTqTqmK0rsd6OshpB95t17i1oBaGkNguOzLyexEfoarW57W82SJvNAwJnMoGWC0tm7L52Q6eo9Q7EA0Jabl51InES3GROM4pnLw0jEvFZZNSdHGjypLmGbg5rw6MHnGMlGa+WQcsCNox44dykdWmNszTy9RrHOe03CY5oa6CXHCSTCb65Wxj3NuPYTmQHAxsxxzTxdwFknqKfW0e4U3PumBGMjfGW1MIUvXpXhGXBN2aLeTDcSTAG0nYp0OWH4N7L42tXOVOndH0nnuae1Q+stYPrPuk3QcpJExzoB6VPV65sVjbQEcvWmpUOENGQHSQAOtV2jomtUaHNpPcDiCAcelO3UaJxVyss+r+k22iiKNWoRWpNinegtexuWJE3gMCCcgOlQenrMMAA0QJF0ADpwHvRKGg7S1wc2i+WmRhtCd6cplpBcC0mDdOBAOYMpoNNUZKNOysliU5MKRGhq0BzaT3NIlpa0kEbDggdo2rto1R/od3KNotRHNpp46zyJw/QSo0fW/wAGp9m7uUjY9E1gMaL+tp3cFjYDjUygGWhxOZpPAG+bs+qUTSzOeTEwY2p7oexVGVmucxwaL0ktMYtIxJHSmGntJcnUiJB2Hd3iFfE/A2c+S9ZEPpXjIjo3jjPuTG2WctmfO9WzFPbSC4g3SWnnCBmDuAxRzZHOZde0tBxbht3xuTOOrZDJ1yRdEkkDYnXI9CGy2J98AAkzGAnGMj0qT/Z9TzXeiVCW3JVOzRNI6bp0xgbzzkN3Hd+YTCwVGvl7zIJmMRfPnHo6OG7GA0e2/U52OF7ient9inQpaEV1MlnW1kXbrSIiDERujckPFDKz0h03G9yjyYXUzOaNKM1MkPCG/wCG3qaB7F3hLfMb2BMiYRg870aUFsdi0N81vYFzjTdnTZ6I7k15Q9HYhFToCKQWxyKdH/CZ6ISjDSGTWjqCaMx2e1LCiOlZpDUOxVpjYOwIwrt2EdgUa9glELVmkNTJdlcbx6vchNobvUQ0LiEaPc2yX5cHaEN8HCQoY8SuvHeUaA1Ew6mw5gfrim9bRVne686kwu3nOB1qPDjvKBtU70KHuGok6WjqIypM6OaPepCyUKbC8B14PHMEMaWEgyCbokDDI4qt8u7ejttLt61KSFk00QutmiXc3lZpkOutc4G6G5G8YyGc7YVks1ts7WNY2tTutaGjnDJoj3JlaKt4BrgHNGQcJA4Apu1jBlTp+gFTJcuRYJR4JZ2lLPtqt6pPuVT10Y5zmPaAaZbeDjILhlkRsj1p5pq2vptpuYQJklt1t03TllMdab6af4RSpPqgF1RoJPmyHmGeaOYMNs4zhDYo6bYuSV0h5q1pem2zta+Q5pcMAThMjHrUjU1gotx5xG3A4epQWhK5s9F/J/KIJvY4x0QgOn6x2js71OUbbKRexNnWKh/M9Eo//UFH+Z6Kq1TTVaYvDPcN35lNbXpyvhz4noHq3JNIzaLVbtYqJY4NFQyIxAAE7SZVF0lzyCS0CR1jcBtzCA6Uquwc8mcSTifWj6ApivaWMqDAuJkYHCTw2BdUdMYUc8rciWr6PLw0FwIYxrG/whoj5Ofaoe2WOrSMtN4TgRj2jYtCdoemPO7VHaz6JZTstR7S6WlsSRte0HYkWXcbQUY1H4um6dgaTN7zu5XK0guIINzAAgVHGTGJxCpmg6QfaaTXYg1GyOtaHWLAY5JnXe/Eic7e5sYn/9k="/>
          <p:cNvSpPr>
            <a:spLocks noChangeAspect="1" noChangeArrowheads="1"/>
          </p:cNvSpPr>
          <p:nvPr/>
        </p:nvSpPr>
        <p:spPr bwMode="auto">
          <a:xfrm>
            <a:off x="1782763"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Slide Number Placeholder 5"/>
          <p:cNvSpPr>
            <a:spLocks noGrp="1"/>
          </p:cNvSpPr>
          <p:nvPr>
            <p:ph type="sldNum" sz="quarter" idx="12"/>
          </p:nvPr>
        </p:nvSpPr>
        <p:spPr/>
        <p:txBody>
          <a:bodyPr/>
          <a:lstStyle/>
          <a:p>
            <a:fld id="{92977CDE-7A91-4729-A4ED-EA85E72D8081}" type="slidenum">
              <a:rPr lang="en-GB" smtClean="0"/>
              <a:t>34</a:t>
            </a:fld>
            <a:endParaRPr lang="en-GB" dirty="0"/>
          </a:p>
        </p:txBody>
      </p:sp>
    </p:spTree>
    <p:extLst>
      <p:ext uri="{BB962C8B-B14F-4D97-AF65-F5344CB8AC3E}">
        <p14:creationId xmlns:p14="http://schemas.microsoft.com/office/powerpoint/2010/main" val="29863733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ctrTitle"/>
          </p:nvPr>
        </p:nvSpPr>
        <p:spPr>
          <a:xfrm>
            <a:off x="2279576" y="1681942"/>
            <a:ext cx="7772400" cy="1757362"/>
          </a:xfrm>
        </p:spPr>
        <p:txBody>
          <a:bodyPr/>
          <a:lstStyle/>
          <a:p>
            <a:r>
              <a:rPr lang="en-GB" altLang="en-US" sz="4000" b="1" dirty="0">
                <a:solidFill>
                  <a:srgbClr val="8C0935"/>
                </a:solidFill>
              </a:rPr>
              <a:t>The </a:t>
            </a:r>
            <a:r>
              <a:rPr lang="en-GB" altLang="en-US" sz="4000" b="1" dirty="0">
                <a:solidFill>
                  <a:srgbClr val="8C0935"/>
                </a:solidFill>
              </a:rPr>
              <a:t>Low Pay Commission and the National Minimum Wage</a:t>
            </a:r>
            <a:endParaRPr lang="en-GB" altLang="en-US" sz="4000" b="1" dirty="0">
              <a:solidFill>
                <a:srgbClr val="8C0935"/>
              </a:solidFill>
            </a:endParaRPr>
          </a:p>
        </p:txBody>
      </p:sp>
      <p:sp>
        <p:nvSpPr>
          <p:cNvPr id="4" name="Rectangle 3"/>
          <p:cNvSpPr/>
          <p:nvPr/>
        </p:nvSpPr>
        <p:spPr>
          <a:xfrm>
            <a:off x="1524000" y="3429000"/>
            <a:ext cx="9144000" cy="3429000"/>
          </a:xfrm>
          <a:prstGeom prst="rect">
            <a:avLst/>
          </a:prstGeom>
          <a:solidFill>
            <a:srgbClr val="8C0935">
              <a:alpha val="88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105017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81200" y="116632"/>
            <a:ext cx="8229600" cy="720080"/>
          </a:xfrm>
        </p:spPr>
        <p:txBody>
          <a:bodyPr>
            <a:normAutofit/>
          </a:bodyPr>
          <a:lstStyle/>
          <a:p>
            <a:r>
              <a:rPr lang="en-GB" altLang="en-US" b="1" dirty="0">
                <a:solidFill>
                  <a:srgbClr val="8C0935"/>
                </a:solidFill>
              </a:rPr>
              <a:t>Low Pay Commission</a:t>
            </a:r>
          </a:p>
        </p:txBody>
      </p:sp>
      <p:sp>
        <p:nvSpPr>
          <p:cNvPr id="14339" name="Rectangle 3"/>
          <p:cNvSpPr>
            <a:spLocks noGrp="1" noChangeArrowheads="1"/>
          </p:cNvSpPr>
          <p:nvPr>
            <p:ph type="body" idx="1"/>
          </p:nvPr>
        </p:nvSpPr>
        <p:spPr>
          <a:xfrm>
            <a:off x="4367808" y="908720"/>
            <a:ext cx="6120680" cy="5616624"/>
          </a:xfrm>
        </p:spPr>
        <p:txBody>
          <a:bodyPr>
            <a:normAutofit fontScale="62500" lnSpcReduction="20000"/>
          </a:bodyPr>
          <a:lstStyle/>
          <a:p>
            <a:pPr>
              <a:lnSpc>
                <a:spcPct val="120000"/>
              </a:lnSpc>
            </a:pPr>
            <a:r>
              <a:rPr lang="en-GB" altLang="en-US" b="1" dirty="0">
                <a:latin typeface="Arial" panose="020B0604020202020204" pitchFamily="34" charset="0"/>
                <a:cs typeface="Arial" panose="020B0604020202020204" pitchFamily="34" charset="0"/>
              </a:rPr>
              <a:t>Set up in 1997</a:t>
            </a:r>
            <a:r>
              <a:rPr lang="en-GB" altLang="en-US" dirty="0">
                <a:latin typeface="Arial" panose="020B0604020202020204" pitchFamily="34" charset="0"/>
                <a:cs typeface="Arial" panose="020B0604020202020204" pitchFamily="34" charset="0"/>
              </a:rPr>
              <a:t> to define the National Minimum Wage and recommend its introductory level</a:t>
            </a:r>
            <a:r>
              <a:rPr lang="en-GB" altLang="en-US" dirty="0" smtClean="0">
                <a:latin typeface="Arial" panose="020B0604020202020204" pitchFamily="34" charset="0"/>
                <a:cs typeface="Arial" panose="020B0604020202020204" pitchFamily="34" charset="0"/>
              </a:rPr>
              <a:t>.</a:t>
            </a:r>
          </a:p>
          <a:p>
            <a:pPr>
              <a:lnSpc>
                <a:spcPct val="120000"/>
              </a:lnSpc>
            </a:pPr>
            <a:r>
              <a:rPr lang="en-GB" altLang="en-US" dirty="0">
                <a:latin typeface="Arial" panose="020B0604020202020204" pitchFamily="34" charset="0"/>
                <a:cs typeface="Arial" panose="020B0604020202020204" pitchFamily="34" charset="0"/>
              </a:rPr>
              <a:t>Independent advisory Non-Departmental Public Body (National Minimum Wage Act in 1998</a:t>
            </a:r>
            <a:r>
              <a:rPr lang="en-GB" altLang="en-US" dirty="0" smtClean="0">
                <a:latin typeface="Arial" panose="020B0604020202020204" pitchFamily="34" charset="0"/>
                <a:cs typeface="Arial" panose="020B0604020202020204" pitchFamily="34" charset="0"/>
              </a:rPr>
              <a:t>).</a:t>
            </a:r>
          </a:p>
          <a:p>
            <a:pPr>
              <a:lnSpc>
                <a:spcPct val="120000"/>
              </a:lnSpc>
            </a:pPr>
            <a:r>
              <a:rPr lang="en-GB" altLang="en-US" dirty="0">
                <a:latin typeface="Arial" panose="020B0604020202020204" pitchFamily="34" charset="0"/>
                <a:cs typeface="Arial" panose="020B0604020202020204" pitchFamily="34" charset="0"/>
              </a:rPr>
              <a:t>No specific aim/objective under the NMW Act 1998, but given specific remit by Government each year.  </a:t>
            </a:r>
            <a:r>
              <a:rPr lang="en-GB" altLang="en-US" dirty="0" smtClean="0">
                <a:latin typeface="Arial" panose="020B0604020202020204" pitchFamily="34" charset="0"/>
                <a:cs typeface="Arial" panose="020B0604020202020204" pitchFamily="34" charset="0"/>
              </a:rPr>
              <a:t>  </a:t>
            </a:r>
            <a:endParaRPr lang="en-GB" altLang="en-US" dirty="0">
              <a:latin typeface="Arial" panose="020B0604020202020204" pitchFamily="34" charset="0"/>
              <a:cs typeface="Arial" panose="020B0604020202020204" pitchFamily="34" charset="0"/>
            </a:endParaRPr>
          </a:p>
          <a:p>
            <a:pPr>
              <a:lnSpc>
                <a:spcPct val="120000"/>
              </a:lnSpc>
            </a:pPr>
            <a:r>
              <a:rPr lang="en-GB" altLang="en-US" b="1" dirty="0" smtClean="0">
                <a:latin typeface="Arial" panose="020B0604020202020204" pitchFamily="34" charset="0"/>
                <a:cs typeface="Arial" panose="020B0604020202020204" pitchFamily="34" charset="0"/>
              </a:rPr>
              <a:t>Independent </a:t>
            </a:r>
            <a:r>
              <a:rPr lang="en-GB" altLang="en-US" b="1" dirty="0">
                <a:latin typeface="Arial" panose="020B0604020202020204" pitchFamily="34" charset="0"/>
                <a:cs typeface="Arial" panose="020B0604020202020204" pitchFamily="34" charset="0"/>
              </a:rPr>
              <a:t>of Government</a:t>
            </a:r>
          </a:p>
          <a:p>
            <a:pPr>
              <a:lnSpc>
                <a:spcPct val="120000"/>
              </a:lnSpc>
            </a:pPr>
            <a:r>
              <a:rPr lang="en-GB" altLang="en-US" b="1" dirty="0">
                <a:latin typeface="Arial" panose="020B0604020202020204" pitchFamily="34" charset="0"/>
                <a:cs typeface="Arial" panose="020B0604020202020204" pitchFamily="34" charset="0"/>
              </a:rPr>
              <a:t>Social Partnership</a:t>
            </a:r>
            <a:r>
              <a:rPr lang="en-GB" altLang="en-US" dirty="0">
                <a:latin typeface="Arial" panose="020B0604020202020204" pitchFamily="34" charset="0"/>
                <a:cs typeface="Arial" panose="020B0604020202020204" pitchFamily="34" charset="0"/>
              </a:rPr>
              <a:t> </a:t>
            </a:r>
            <a:endParaRPr lang="en-GB" altLang="en-US" dirty="0" smtClean="0">
              <a:latin typeface="Arial" panose="020B0604020202020204" pitchFamily="34" charset="0"/>
              <a:cs typeface="Arial" panose="020B0604020202020204" pitchFamily="34" charset="0"/>
            </a:endParaRPr>
          </a:p>
          <a:p>
            <a:pPr lvl="1">
              <a:lnSpc>
                <a:spcPct val="120000"/>
              </a:lnSpc>
            </a:pPr>
            <a:r>
              <a:rPr lang="en-GB" altLang="en-US" sz="2600" dirty="0">
                <a:latin typeface="Arial" panose="020B0604020202020204" pitchFamily="34" charset="0"/>
                <a:cs typeface="Arial" panose="020B0604020202020204" pitchFamily="34" charset="0"/>
              </a:rPr>
              <a:t>9 Commissioners </a:t>
            </a:r>
            <a:endParaRPr lang="en-GB" altLang="en-US" sz="2600" dirty="0">
              <a:latin typeface="Arial" panose="020B0604020202020204" pitchFamily="34" charset="0"/>
              <a:cs typeface="Arial" panose="020B0604020202020204" pitchFamily="34" charset="0"/>
            </a:endParaRPr>
          </a:p>
          <a:p>
            <a:pPr lvl="1">
              <a:lnSpc>
                <a:spcPct val="120000"/>
              </a:lnSpc>
            </a:pPr>
            <a:r>
              <a:rPr lang="en-GB" altLang="en-US" sz="2600" dirty="0">
                <a:latin typeface="Arial" panose="020B0604020202020204" pitchFamily="34" charset="0"/>
                <a:cs typeface="Arial" panose="020B0604020202020204" pitchFamily="34" charset="0"/>
              </a:rPr>
              <a:t>Balance - 3 independents, 3 with employer experience and 3 with union experience</a:t>
            </a:r>
          </a:p>
          <a:p>
            <a:pPr lvl="1">
              <a:lnSpc>
                <a:spcPct val="120000"/>
              </a:lnSpc>
            </a:pPr>
            <a:r>
              <a:rPr lang="en-GB" altLang="en-US" sz="2600" dirty="0">
                <a:latin typeface="Arial" panose="020B0604020202020204" pitchFamily="34" charset="0"/>
                <a:cs typeface="Arial" panose="020B0604020202020204" pitchFamily="34" charset="0"/>
              </a:rPr>
              <a:t>Appointed as individuals (NOT MANDATED</a:t>
            </a:r>
            <a:r>
              <a:rPr lang="en-GB" altLang="en-US" sz="2600" dirty="0">
                <a:latin typeface="Arial" panose="020B0604020202020204" pitchFamily="34" charset="0"/>
                <a:cs typeface="Arial" panose="020B0604020202020204" pitchFamily="34" charset="0"/>
              </a:rPr>
              <a:t>) through advertised public appointments process</a:t>
            </a:r>
            <a:endParaRPr lang="en-GB" altLang="en-US" sz="2600" dirty="0">
              <a:latin typeface="Arial" panose="020B0604020202020204" pitchFamily="34" charset="0"/>
              <a:cs typeface="Arial" panose="020B0604020202020204" pitchFamily="34" charset="0"/>
            </a:endParaRPr>
          </a:p>
          <a:p>
            <a:pPr lvl="1">
              <a:lnSpc>
                <a:spcPct val="120000"/>
              </a:lnSpc>
            </a:pPr>
            <a:r>
              <a:rPr lang="en-GB" altLang="en-US" sz="2600" dirty="0">
                <a:latin typeface="Arial" panose="020B0604020202020204" pitchFamily="34" charset="0"/>
                <a:cs typeface="Arial" panose="020B0604020202020204" pitchFamily="34" charset="0"/>
              </a:rPr>
              <a:t>All Commissioners have equal vote </a:t>
            </a:r>
          </a:p>
          <a:p>
            <a:pPr lvl="1">
              <a:lnSpc>
                <a:spcPct val="120000"/>
              </a:lnSpc>
            </a:pPr>
            <a:r>
              <a:rPr lang="en-GB" altLang="en-US" sz="2600" dirty="0">
                <a:latin typeface="Arial" panose="020B0604020202020204" pitchFamily="34" charset="0"/>
                <a:cs typeface="Arial" panose="020B0604020202020204" pitchFamily="34" charset="0"/>
              </a:rPr>
              <a:t>To date, always unanimously agreed recommendations</a:t>
            </a:r>
            <a:endParaRPr lang="en-GB" altLang="en-US" sz="2600" dirty="0">
              <a:latin typeface="Arial" panose="020B0604020202020204" pitchFamily="34" charset="0"/>
              <a:cs typeface="Arial" panose="020B0604020202020204" pitchFamily="34" charset="0"/>
            </a:endParaRPr>
          </a:p>
          <a:p>
            <a:pPr>
              <a:lnSpc>
                <a:spcPct val="80000"/>
              </a:lnSpc>
            </a:pPr>
            <a:r>
              <a:rPr lang="en-GB" altLang="en-US" dirty="0">
                <a:latin typeface="Arial" panose="020B0604020202020204" pitchFamily="34" charset="0"/>
                <a:cs typeface="Arial" panose="020B0604020202020204" pitchFamily="34" charset="0"/>
              </a:rPr>
              <a:t>Small secretariat (Analysis, Policy and Admin)</a:t>
            </a:r>
          </a:p>
        </p:txBody>
      </p:sp>
      <p:pic>
        <p:nvPicPr>
          <p:cNvPr id="2050" name="Picture 2" descr="https://encrypted-tbn0.gstatic.com/images?q=tbn:ANd9GcRfifrZRQzYTfCyr0hX8uRf-81GCvqJjOfcktnCwN2PETl0couH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9868" y="1484784"/>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encrypted-tbn3.gstatic.com/images?q=tbn:ANd9GcQHV0QnZREDym8EoqKk22OAtvc_yVnoTyjePL-u06NoXOg5Z5l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567" y="3861048"/>
            <a:ext cx="2547975" cy="165618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2977CDE-7A91-4729-A4ED-EA85E72D8081}" type="slidenum">
              <a:rPr lang="en-GB" smtClean="0"/>
              <a:t>36</a:t>
            </a:fld>
            <a:endParaRPr lang="en-GB" dirty="0"/>
          </a:p>
        </p:txBody>
      </p:sp>
    </p:spTree>
    <p:extLst>
      <p:ext uri="{BB962C8B-B14F-4D97-AF65-F5344CB8AC3E}">
        <p14:creationId xmlns:p14="http://schemas.microsoft.com/office/powerpoint/2010/main" val="1602832824"/>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703512" y="260648"/>
            <a:ext cx="8784976" cy="865188"/>
          </a:xfrm>
        </p:spPr>
        <p:txBody>
          <a:bodyPr>
            <a:normAutofit/>
          </a:bodyPr>
          <a:lstStyle/>
          <a:p>
            <a:r>
              <a:rPr lang="en-GB" altLang="en-US" b="1" dirty="0">
                <a:solidFill>
                  <a:srgbClr val="8C0935"/>
                </a:solidFill>
              </a:rPr>
              <a:t>What is the National Minimum Wage?</a:t>
            </a:r>
          </a:p>
        </p:txBody>
      </p:sp>
      <p:sp>
        <p:nvSpPr>
          <p:cNvPr id="13315" name="Rectangle 3"/>
          <p:cNvSpPr>
            <a:spLocks noGrp="1" noChangeArrowheads="1"/>
          </p:cNvSpPr>
          <p:nvPr>
            <p:ph type="body" idx="1"/>
          </p:nvPr>
        </p:nvSpPr>
        <p:spPr>
          <a:xfrm>
            <a:off x="1847528" y="1124744"/>
            <a:ext cx="8496944" cy="5328444"/>
          </a:xfrm>
        </p:spPr>
        <p:txBody>
          <a:bodyPr>
            <a:normAutofit/>
          </a:bodyPr>
          <a:lstStyle/>
          <a:p>
            <a:pPr>
              <a:lnSpc>
                <a:spcPct val="90000"/>
              </a:lnSpc>
            </a:pPr>
            <a:r>
              <a:rPr lang="en-GB" altLang="en-US" dirty="0"/>
              <a:t>It is a </a:t>
            </a:r>
            <a:r>
              <a:rPr lang="en-GB" altLang="en-US" b="1" dirty="0"/>
              <a:t>WAGE FLOOR NOT A ‘LIVING WAGE</a:t>
            </a:r>
            <a:r>
              <a:rPr lang="en-GB" altLang="en-US" b="1" dirty="0"/>
              <a:t>’</a:t>
            </a:r>
            <a:endParaRPr lang="en-GB" altLang="en-US" dirty="0"/>
          </a:p>
          <a:p>
            <a:pPr>
              <a:lnSpc>
                <a:spcPct val="90000"/>
              </a:lnSpc>
            </a:pPr>
            <a:r>
              <a:rPr lang="en-GB" altLang="en-US" dirty="0"/>
              <a:t>It </a:t>
            </a:r>
            <a:r>
              <a:rPr lang="en-GB" altLang="en-US" dirty="0"/>
              <a:t>is </a:t>
            </a:r>
            <a:r>
              <a:rPr lang="en-GB" altLang="en-US" b="1" dirty="0"/>
              <a:t>NATIONAL</a:t>
            </a:r>
            <a:r>
              <a:rPr lang="en-GB" altLang="en-US" dirty="0"/>
              <a:t> (the same across </a:t>
            </a:r>
            <a:r>
              <a:rPr lang="en-GB" altLang="en-US" dirty="0"/>
              <a:t>England, Scotland, Wales and Northern Ireland)</a:t>
            </a:r>
          </a:p>
          <a:p>
            <a:pPr>
              <a:lnSpc>
                <a:spcPct val="90000"/>
              </a:lnSpc>
            </a:pPr>
            <a:r>
              <a:rPr lang="en-GB" altLang="en-US" dirty="0"/>
              <a:t>No differences by industry, occupation or firm size</a:t>
            </a:r>
            <a:endParaRPr lang="en-GB" altLang="en-US" dirty="0"/>
          </a:p>
          <a:p>
            <a:pPr>
              <a:lnSpc>
                <a:spcPct val="90000"/>
              </a:lnSpc>
            </a:pPr>
            <a:r>
              <a:rPr lang="en-GB" altLang="en-US" dirty="0"/>
              <a:t>It is </a:t>
            </a:r>
            <a:r>
              <a:rPr lang="en-GB" altLang="en-US" b="1" dirty="0"/>
              <a:t>HOURLY </a:t>
            </a:r>
            <a:r>
              <a:rPr lang="en-GB" altLang="en-US" dirty="0"/>
              <a:t>(with special arrangements for piece rates)</a:t>
            </a:r>
            <a:endParaRPr lang="en-GB" altLang="en-US" dirty="0"/>
          </a:p>
          <a:p>
            <a:pPr>
              <a:lnSpc>
                <a:spcPct val="90000"/>
              </a:lnSpc>
            </a:pPr>
            <a:r>
              <a:rPr lang="en-GB" altLang="en-US" dirty="0"/>
              <a:t>It is </a:t>
            </a:r>
            <a:r>
              <a:rPr lang="en-GB" altLang="en-US" b="1" dirty="0"/>
              <a:t>CASH </a:t>
            </a:r>
            <a:r>
              <a:rPr lang="en-GB" altLang="en-US" dirty="0"/>
              <a:t>(benefits-in-kind </a:t>
            </a:r>
            <a:r>
              <a:rPr lang="en-GB" altLang="en-US" dirty="0"/>
              <a:t>except accommodation offset do </a:t>
            </a:r>
            <a:r>
              <a:rPr lang="en-GB" altLang="en-US" dirty="0"/>
              <a:t>not count)</a:t>
            </a:r>
          </a:p>
          <a:p>
            <a:pPr>
              <a:lnSpc>
                <a:spcPct val="90000"/>
              </a:lnSpc>
            </a:pPr>
            <a:r>
              <a:rPr lang="en-GB" altLang="en-US" dirty="0"/>
              <a:t>It is </a:t>
            </a:r>
            <a:r>
              <a:rPr lang="en-GB" altLang="en-US" b="1" dirty="0"/>
              <a:t>SIMPLE </a:t>
            </a:r>
            <a:r>
              <a:rPr lang="en-GB" altLang="en-US" dirty="0"/>
              <a:t>(just four rates)</a:t>
            </a:r>
          </a:p>
          <a:p>
            <a:pPr>
              <a:lnSpc>
                <a:spcPct val="90000"/>
              </a:lnSpc>
            </a:pPr>
            <a:r>
              <a:rPr lang="en-GB" altLang="en-US" dirty="0"/>
              <a:t>It </a:t>
            </a:r>
            <a:r>
              <a:rPr lang="en-GB" altLang="en-US" dirty="0"/>
              <a:t>does vary </a:t>
            </a:r>
            <a:r>
              <a:rPr lang="en-GB" altLang="en-US" dirty="0"/>
              <a:t>by </a:t>
            </a:r>
            <a:r>
              <a:rPr lang="en-GB" altLang="en-US" b="1" dirty="0"/>
              <a:t>AGE </a:t>
            </a:r>
            <a:r>
              <a:rPr lang="en-GB" altLang="en-US" dirty="0"/>
              <a:t>(and apprenticeship)</a:t>
            </a:r>
          </a:p>
          <a:p>
            <a:pPr>
              <a:lnSpc>
                <a:spcPct val="90000"/>
              </a:lnSpc>
            </a:pPr>
            <a:r>
              <a:rPr lang="en-GB" altLang="en-US" dirty="0"/>
              <a:t>It is </a:t>
            </a:r>
            <a:r>
              <a:rPr lang="en-GB" altLang="en-US" b="1" dirty="0"/>
              <a:t>COMPREHENSIVE</a:t>
            </a:r>
            <a:r>
              <a:rPr lang="en-GB" altLang="en-US" dirty="0"/>
              <a:t> – it covers</a:t>
            </a:r>
            <a:r>
              <a:rPr lang="en-GB" altLang="en-US" b="1" dirty="0"/>
              <a:t> </a:t>
            </a:r>
            <a:r>
              <a:rPr lang="en-GB" altLang="en-US" dirty="0"/>
              <a:t>nearly</a:t>
            </a:r>
            <a:r>
              <a:rPr lang="en-GB" altLang="en-US" b="1" dirty="0"/>
              <a:t> </a:t>
            </a:r>
            <a:r>
              <a:rPr lang="en-GB" altLang="en-US" dirty="0"/>
              <a:t>all workers and types of contract, with few exemptions</a:t>
            </a:r>
          </a:p>
        </p:txBody>
      </p:sp>
      <p:sp>
        <p:nvSpPr>
          <p:cNvPr id="2" name="Slide Number Placeholder 1"/>
          <p:cNvSpPr>
            <a:spLocks noGrp="1"/>
          </p:cNvSpPr>
          <p:nvPr>
            <p:ph type="sldNum" sz="quarter" idx="12"/>
          </p:nvPr>
        </p:nvSpPr>
        <p:spPr/>
        <p:txBody>
          <a:bodyPr/>
          <a:lstStyle/>
          <a:p>
            <a:fld id="{92977CDE-7A91-4729-A4ED-EA85E72D8081}" type="slidenum">
              <a:rPr lang="en-GB" smtClean="0"/>
              <a:t>37</a:t>
            </a:fld>
            <a:endParaRPr lang="en-GB" dirty="0"/>
          </a:p>
        </p:txBody>
      </p:sp>
    </p:spTree>
    <p:extLst>
      <p:ext uri="{BB962C8B-B14F-4D97-AF65-F5344CB8AC3E}">
        <p14:creationId xmlns:p14="http://schemas.microsoft.com/office/powerpoint/2010/main" val="4221145435"/>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ctrTitle"/>
          </p:nvPr>
        </p:nvSpPr>
        <p:spPr>
          <a:xfrm>
            <a:off x="2279576" y="1681942"/>
            <a:ext cx="7772400" cy="1757362"/>
          </a:xfrm>
        </p:spPr>
        <p:txBody>
          <a:bodyPr/>
          <a:lstStyle/>
          <a:p>
            <a:r>
              <a:rPr lang="en-GB" altLang="en-US" sz="4000" b="1" dirty="0">
                <a:solidFill>
                  <a:srgbClr val="8C0935"/>
                </a:solidFill>
              </a:rPr>
              <a:t>Recommending the Rate</a:t>
            </a:r>
            <a:endParaRPr lang="en-GB" altLang="en-US" sz="4000" b="1" dirty="0">
              <a:solidFill>
                <a:srgbClr val="8C0935"/>
              </a:solidFill>
            </a:endParaRPr>
          </a:p>
        </p:txBody>
      </p:sp>
      <p:sp>
        <p:nvSpPr>
          <p:cNvPr id="4" name="Rectangle 3"/>
          <p:cNvSpPr/>
          <p:nvPr/>
        </p:nvSpPr>
        <p:spPr>
          <a:xfrm>
            <a:off x="1524000" y="3429000"/>
            <a:ext cx="9144000" cy="3429000"/>
          </a:xfrm>
          <a:prstGeom prst="rect">
            <a:avLst/>
          </a:prstGeom>
          <a:solidFill>
            <a:srgbClr val="8C0935">
              <a:alpha val="88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204472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097" y="188640"/>
            <a:ext cx="8823505" cy="1143000"/>
          </a:xfrm>
        </p:spPr>
        <p:txBody>
          <a:bodyPr>
            <a:noAutofit/>
          </a:bodyPr>
          <a:lstStyle/>
          <a:p>
            <a:r>
              <a:rPr lang="en-GB" sz="3600" b="1" dirty="0">
                <a:solidFill>
                  <a:srgbClr val="8C0935"/>
                </a:solidFill>
              </a:rPr>
              <a:t>The National Minimum Wage (NMW) was intended to raise pay and tackle exploitation</a:t>
            </a:r>
            <a:endParaRPr lang="en-GB" sz="3600" b="1" dirty="0">
              <a:solidFill>
                <a:srgbClr val="8C0935"/>
              </a:solidFill>
            </a:endParaRPr>
          </a:p>
        </p:txBody>
      </p:sp>
      <p:grpSp>
        <p:nvGrpSpPr>
          <p:cNvPr id="5" name="Group 4"/>
          <p:cNvGrpSpPr/>
          <p:nvPr/>
        </p:nvGrpSpPr>
        <p:grpSpPr>
          <a:xfrm>
            <a:off x="7736997" y="1715910"/>
            <a:ext cx="2070398" cy="3608642"/>
            <a:chOff x="555475" y="1617128"/>
            <a:chExt cx="2070398" cy="3608642"/>
          </a:xfrm>
        </p:grpSpPr>
        <p:sp>
          <p:nvSpPr>
            <p:cNvPr id="6" name="Up Arrow 5"/>
            <p:cNvSpPr/>
            <p:nvPr/>
          </p:nvSpPr>
          <p:spPr>
            <a:xfrm>
              <a:off x="555482" y="1617128"/>
              <a:ext cx="2070391" cy="1706531"/>
            </a:xfrm>
            <a:prstGeom prst="upArrow">
              <a:avLst>
                <a:gd name="adj1" fmla="val 77101"/>
                <a:gd name="adj2" fmla="val 34292"/>
              </a:avLst>
            </a:prstGeom>
            <a:solidFill>
              <a:srgbClr val="8C0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7" name="Up Arrow 6"/>
            <p:cNvSpPr/>
            <p:nvPr/>
          </p:nvSpPr>
          <p:spPr>
            <a:xfrm rot="10800000">
              <a:off x="555475" y="3344305"/>
              <a:ext cx="2070391" cy="1881465"/>
            </a:xfrm>
            <a:prstGeom prst="upArrow">
              <a:avLst>
                <a:gd name="adj1" fmla="val 77101"/>
                <a:gd name="adj2" fmla="val 34292"/>
              </a:avLst>
            </a:prstGeom>
            <a:solidFill>
              <a:srgbClr val="8C0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8" name="Rectangle 7"/>
            <p:cNvSpPr/>
            <p:nvPr/>
          </p:nvSpPr>
          <p:spPr>
            <a:xfrm>
              <a:off x="744538" y="3501008"/>
              <a:ext cx="1672977" cy="1323439"/>
            </a:xfrm>
            <a:prstGeom prst="rect">
              <a:avLst/>
            </a:prstGeom>
          </p:spPr>
          <p:txBody>
            <a:bodyPr wrap="square">
              <a:spAutoFit/>
            </a:bodyPr>
            <a:lstStyle/>
            <a:p>
              <a:pPr algn="ctr"/>
              <a:r>
                <a:rPr lang="en-GB" sz="1600" b="1" dirty="0">
                  <a:solidFill>
                    <a:schemeClr val="bg1"/>
                  </a:solidFill>
                  <a:latin typeface="Arial" panose="020B0604020202020204" pitchFamily="34" charset="0"/>
                  <a:cs typeface="Arial" panose="020B0604020202020204" pitchFamily="34" charset="0"/>
                </a:rPr>
                <a:t>…without any significant adverse impact on employment</a:t>
              </a:r>
              <a:endParaRPr lang="en-GB" sz="1600"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797518" y="2132856"/>
              <a:ext cx="1575209" cy="1077218"/>
            </a:xfrm>
            <a:prstGeom prst="rect">
              <a:avLst/>
            </a:prstGeom>
          </p:spPr>
          <p:txBody>
            <a:bodyPr wrap="square">
              <a:spAutoFit/>
            </a:bodyPr>
            <a:lstStyle/>
            <a:p>
              <a:pPr algn="ctr"/>
              <a:r>
                <a:rPr lang="en-GB" sz="1600" b="1" dirty="0">
                  <a:solidFill>
                    <a:schemeClr val="bg1"/>
                  </a:solidFill>
                  <a:latin typeface="Arial" panose="020B0604020202020204" pitchFamily="34" charset="0"/>
                  <a:cs typeface="Arial" panose="020B0604020202020204" pitchFamily="34" charset="0"/>
                </a:rPr>
                <a:t>To help as many low paid workers as possible…</a:t>
              </a:r>
              <a:endParaRPr lang="en-GB" sz="1400" dirty="0">
                <a:solidFill>
                  <a:schemeClr val="bg1"/>
                </a:solidFill>
                <a:latin typeface="Arial" panose="020B0604020202020204" pitchFamily="34" charset="0"/>
                <a:cs typeface="Arial" panose="020B0604020202020204" pitchFamily="34" charset="0"/>
              </a:endParaRPr>
            </a:p>
          </p:txBody>
        </p:sp>
      </p:grpSp>
      <p:sp>
        <p:nvSpPr>
          <p:cNvPr id="10" name="TextBox 9"/>
          <p:cNvSpPr txBox="1"/>
          <p:nvPr/>
        </p:nvSpPr>
        <p:spPr>
          <a:xfrm>
            <a:off x="1991544" y="1583854"/>
            <a:ext cx="5400600" cy="4401205"/>
          </a:xfrm>
          <a:prstGeom prst="rect">
            <a:avLst/>
          </a:prstGeom>
          <a:noFill/>
        </p:spPr>
        <p:txBody>
          <a:bodyPr wrap="square" rtlCol="0">
            <a:spAutoFit/>
          </a:bodyPr>
          <a:lstStyle/>
          <a:p>
            <a:pPr marL="285750" indent="-285750">
              <a:buFont typeface="Arial" panose="020B0604020202020204" pitchFamily="34" charset="0"/>
              <a:buChar char="•"/>
            </a:pPr>
            <a:r>
              <a:rPr lang="en-GB" sz="2800" dirty="0"/>
              <a:t>N</a:t>
            </a:r>
            <a:r>
              <a:rPr lang="en-GB" sz="2800" dirty="0"/>
              <a:t>o formal aim in the NMW Act but:</a:t>
            </a:r>
          </a:p>
          <a:p>
            <a:pPr marL="533400" indent="-261938">
              <a:buFont typeface="Wingdings" panose="05000000000000000000" pitchFamily="2" charset="2"/>
              <a:buChar char="ü"/>
            </a:pPr>
            <a:r>
              <a:rPr lang="en-GB" sz="2800" dirty="0"/>
              <a:t>intended </a:t>
            </a:r>
            <a:r>
              <a:rPr lang="en-GB" sz="2800" dirty="0"/>
              <a:t>both to raise pay and to prevent exploitation.  </a:t>
            </a:r>
          </a:p>
          <a:p>
            <a:pPr marL="533400" indent="-261938">
              <a:buFont typeface="Wingdings" panose="05000000000000000000" pitchFamily="2" charset="2"/>
              <a:buChar char="ü"/>
            </a:pPr>
            <a:r>
              <a:rPr lang="en-GB" sz="2800" dirty="0"/>
              <a:t>Take the NMW out of politics and build consensus</a:t>
            </a:r>
          </a:p>
          <a:p>
            <a:pPr lvl="0"/>
            <a:endParaRPr lang="en-GB" sz="2800" dirty="0"/>
          </a:p>
          <a:p>
            <a:pPr marL="285750" indent="-285750">
              <a:buFont typeface="Arial" panose="020B0604020202020204" pitchFamily="34" charset="0"/>
              <a:buChar char="•"/>
            </a:pPr>
            <a:r>
              <a:rPr lang="en-GB" sz="2800" dirty="0"/>
              <a:t>The level is determined by affordability, not need.</a:t>
            </a:r>
            <a:endParaRPr lang="en-GB" sz="2800" dirty="0"/>
          </a:p>
          <a:p>
            <a:endParaRPr lang="en-GB" sz="2800" dirty="0"/>
          </a:p>
        </p:txBody>
      </p:sp>
      <p:sp>
        <p:nvSpPr>
          <p:cNvPr id="3" name="Slide Number Placeholder 2"/>
          <p:cNvSpPr>
            <a:spLocks noGrp="1"/>
          </p:cNvSpPr>
          <p:nvPr>
            <p:ph type="sldNum" sz="quarter" idx="12"/>
          </p:nvPr>
        </p:nvSpPr>
        <p:spPr/>
        <p:txBody>
          <a:bodyPr/>
          <a:lstStyle/>
          <a:p>
            <a:fld id="{92977CDE-7A91-4729-A4ED-EA85E72D8081}" type="slidenum">
              <a:rPr lang="en-GB" smtClean="0"/>
              <a:t>39</a:t>
            </a:fld>
            <a:endParaRPr lang="en-GB" dirty="0"/>
          </a:p>
        </p:txBody>
      </p:sp>
    </p:spTree>
    <p:extLst>
      <p:ext uri="{BB962C8B-B14F-4D97-AF65-F5344CB8AC3E}">
        <p14:creationId xmlns:p14="http://schemas.microsoft.com/office/powerpoint/2010/main" val="2891848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1892" y="1606098"/>
            <a:ext cx="11101251" cy="1325563"/>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i="1" dirty="0" smtClean="0"/>
              <a:t>Pay Prospects for 2016</a:t>
            </a:r>
            <a:r>
              <a:rPr lang="en-GB" dirty="0" smtClean="0"/>
              <a:t/>
            </a:r>
            <a:br>
              <a:rPr lang="en-GB" dirty="0" smtClean="0"/>
            </a:br>
            <a:r>
              <a:rPr lang="en-GB" dirty="0" smtClean="0"/>
              <a:t/>
            </a:r>
            <a:br>
              <a:rPr lang="en-GB" dirty="0" smtClean="0"/>
            </a:br>
            <a:r>
              <a:rPr lang="en-GB" dirty="0"/>
              <a:t/>
            </a:r>
            <a:br>
              <a:rPr lang="en-GB" dirty="0"/>
            </a:br>
            <a:r>
              <a:rPr lang="en-GB" dirty="0" smtClean="0"/>
              <a:t>Louisa Withers</a:t>
            </a:r>
            <a:br>
              <a:rPr lang="en-GB" dirty="0" smtClean="0"/>
            </a:br>
            <a:r>
              <a:rPr lang="en-GB" dirty="0" smtClean="0"/>
              <a:t>Director, IDR</a:t>
            </a:r>
            <a:r>
              <a:rPr lang="en-GB" dirty="0"/>
              <a:t/>
            </a:r>
            <a:br>
              <a:rPr lang="en-GB" dirty="0"/>
            </a:br>
            <a:endParaRPr lang="en-GB" dirty="0"/>
          </a:p>
        </p:txBody>
      </p:sp>
      <p:sp>
        <p:nvSpPr>
          <p:cNvPr id="2" name="Footer Placeholder 1"/>
          <p:cNvSpPr>
            <a:spLocks noGrp="1"/>
          </p:cNvSpPr>
          <p:nvPr>
            <p:ph type="ftr" sz="quarter" idx="11"/>
          </p:nvPr>
        </p:nvSpPr>
        <p:spPr>
          <a:xfrm>
            <a:off x="981891" y="6356358"/>
            <a:ext cx="10003972" cy="365125"/>
          </a:xfrm>
        </p:spPr>
        <p:txBody>
          <a:bodyPr/>
          <a:lstStyle/>
          <a:p>
            <a:r>
              <a:rPr lang="en-GB" dirty="0" smtClean="0"/>
              <a:t>Pay Bargaining in 2016 | IDR and TUC joint conference | London | 25 February 2016</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2862" y="589246"/>
            <a:ext cx="1283007" cy="1016850"/>
          </a:xfrm>
          <a:prstGeom prst="rect">
            <a:avLst/>
          </a:prstGeom>
        </p:spPr>
      </p:pic>
    </p:spTree>
    <p:extLst>
      <p:ext uri="{BB962C8B-B14F-4D97-AF65-F5344CB8AC3E}">
        <p14:creationId xmlns:p14="http://schemas.microsoft.com/office/powerpoint/2010/main" val="7207108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onut 14"/>
          <p:cNvSpPr/>
          <p:nvPr/>
        </p:nvSpPr>
        <p:spPr>
          <a:xfrm>
            <a:off x="3150836" y="2170551"/>
            <a:ext cx="614194" cy="614194"/>
          </a:xfrm>
          <a:prstGeom prst="donut">
            <a:avLst/>
          </a:prstGeom>
          <a:solidFill>
            <a:schemeClr val="bg1">
              <a:lumMod val="7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solidFill>
                <a:schemeClr val="tx1"/>
              </a:solidFill>
            </a:endParaRPr>
          </a:p>
        </p:txBody>
      </p:sp>
      <p:sp>
        <p:nvSpPr>
          <p:cNvPr id="14" name="Trapezoid 13"/>
          <p:cNvSpPr/>
          <p:nvPr/>
        </p:nvSpPr>
        <p:spPr>
          <a:xfrm>
            <a:off x="2404042" y="2784745"/>
            <a:ext cx="2107782" cy="1783696"/>
          </a:xfrm>
          <a:prstGeom prst="trapezoid">
            <a:avLst/>
          </a:prstGeom>
          <a:solidFill>
            <a:schemeClr val="bg1">
              <a:lumMod val="6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solidFill>
                <a:srgbClr val="FFC000"/>
              </a:solidFill>
            </a:endParaRPr>
          </a:p>
        </p:txBody>
      </p:sp>
      <p:sp>
        <p:nvSpPr>
          <p:cNvPr id="17" name="Donut 16"/>
          <p:cNvSpPr/>
          <p:nvPr/>
        </p:nvSpPr>
        <p:spPr>
          <a:xfrm>
            <a:off x="8354962" y="844558"/>
            <a:ext cx="614194" cy="614194"/>
          </a:xfrm>
          <a:prstGeom prst="donut">
            <a:avLst/>
          </a:prstGeom>
          <a:solidFill>
            <a:schemeClr val="bg1">
              <a:lumMod val="7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solidFill>
                <a:schemeClr val="tx1"/>
              </a:solidFill>
            </a:endParaRPr>
          </a:p>
        </p:txBody>
      </p:sp>
      <p:sp>
        <p:nvSpPr>
          <p:cNvPr id="16" name="Trapezoid 15"/>
          <p:cNvSpPr/>
          <p:nvPr/>
        </p:nvSpPr>
        <p:spPr>
          <a:xfrm>
            <a:off x="7608168" y="1458752"/>
            <a:ext cx="2107782" cy="1783696"/>
          </a:xfrm>
          <a:prstGeom prst="trapezoid">
            <a:avLst/>
          </a:prstGeom>
          <a:solidFill>
            <a:schemeClr val="bg1">
              <a:lumMod val="6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solidFill>
                <a:srgbClr val="FFC000"/>
              </a:solidFill>
            </a:endParaRPr>
          </a:p>
        </p:txBody>
      </p:sp>
      <p:pic>
        <p:nvPicPr>
          <p:cNvPr id="12" name="Picture 7" descr="http://www.clipartbest.com/cliparts/yTk/46X/yTk46XATE.png"/>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artisticPhotocopy/>
                    </a14:imgEffect>
                    <a14:imgEffect>
                      <a14:sharpenSoften amount="96000"/>
                    </a14:imgEffect>
                    <a14:imgEffect>
                      <a14:colorTemperature colorTemp="5700"/>
                    </a14:imgEffect>
                    <a14:imgEffect>
                      <a14:saturation sat="128000"/>
                    </a14:imgEffect>
                    <a14:imgEffect>
                      <a14:brightnessContrast bright="10000" contrast="10000"/>
                    </a14:imgEffect>
                  </a14:imgLayer>
                </a14:imgProps>
              </a:ext>
              <a:ext uri="{28A0092B-C50C-407E-A947-70E740481C1C}">
                <a14:useLocalDpi xmlns:a14="http://schemas.microsoft.com/office/drawing/2010/main" val="0"/>
              </a:ext>
            </a:extLst>
          </a:blip>
          <a:srcRect/>
          <a:stretch>
            <a:fillRect/>
          </a:stretch>
        </p:blipFill>
        <p:spPr bwMode="auto">
          <a:xfrm flipH="1">
            <a:off x="2404042" y="267372"/>
            <a:ext cx="7349759" cy="6329980"/>
          </a:xfrm>
          <a:prstGeom prst="rect">
            <a:avLst/>
          </a:prstGeom>
          <a:solidFill>
            <a:schemeClr val="bg1"/>
          </a:solidFill>
          <a:extLst/>
        </p:spPr>
      </p:pic>
      <p:sp>
        <p:nvSpPr>
          <p:cNvPr id="18434" name="Rectangle 2"/>
          <p:cNvSpPr>
            <a:spLocks noGrp="1" noChangeArrowheads="1"/>
          </p:cNvSpPr>
          <p:nvPr>
            <p:ph type="title"/>
          </p:nvPr>
        </p:nvSpPr>
        <p:spPr>
          <a:xfrm>
            <a:off x="1722027" y="75642"/>
            <a:ext cx="8713787" cy="792163"/>
          </a:xfrm>
        </p:spPr>
        <p:txBody>
          <a:bodyPr/>
          <a:lstStyle/>
          <a:p>
            <a:r>
              <a:rPr lang="en-GB" altLang="en-US" b="1" dirty="0">
                <a:solidFill>
                  <a:srgbClr val="8C0935"/>
                </a:solidFill>
              </a:rPr>
              <a:t>Finding the </a:t>
            </a:r>
            <a:r>
              <a:rPr lang="en-GB" altLang="en-US" b="1" dirty="0" smtClean="0">
                <a:solidFill>
                  <a:srgbClr val="8C0935"/>
                </a:solidFill>
              </a:rPr>
              <a:t>right </a:t>
            </a:r>
            <a:r>
              <a:rPr lang="en-GB" altLang="en-US" b="1" dirty="0">
                <a:solidFill>
                  <a:srgbClr val="8C0935"/>
                </a:solidFill>
              </a:rPr>
              <a:t>l</a:t>
            </a:r>
            <a:r>
              <a:rPr lang="en-GB" altLang="en-US" b="1" dirty="0" smtClean="0">
                <a:solidFill>
                  <a:srgbClr val="8C0935"/>
                </a:solidFill>
              </a:rPr>
              <a:t>evel</a:t>
            </a:r>
            <a:endParaRPr lang="en-GB" altLang="en-US" b="1" dirty="0">
              <a:solidFill>
                <a:srgbClr val="8C0935"/>
              </a:solidFill>
            </a:endParaRPr>
          </a:p>
        </p:txBody>
      </p:sp>
      <p:sp>
        <p:nvSpPr>
          <p:cNvPr id="18435" name="Rectangle 3"/>
          <p:cNvSpPr>
            <a:spLocks noGrp="1" noChangeArrowheads="1"/>
          </p:cNvSpPr>
          <p:nvPr>
            <p:ph type="body" idx="1"/>
          </p:nvPr>
        </p:nvSpPr>
        <p:spPr>
          <a:xfrm>
            <a:off x="1722436" y="811734"/>
            <a:ext cx="8712968" cy="5785618"/>
          </a:xfrm>
          <a:noFill/>
          <a:ln/>
        </p:spPr>
        <p:txBody>
          <a:bodyPr>
            <a:normAutofit fontScale="62500" lnSpcReduction="20000"/>
          </a:bodyPr>
          <a:lstStyle/>
          <a:p>
            <a:pPr>
              <a:lnSpc>
                <a:spcPct val="90000"/>
              </a:lnSpc>
            </a:pPr>
            <a:r>
              <a:rPr lang="en-GB" altLang="en-US" sz="4400" dirty="0"/>
              <a:t>Two major </a:t>
            </a:r>
            <a:r>
              <a:rPr lang="en-GB" altLang="en-US" sz="4400" dirty="0"/>
              <a:t>concerns </a:t>
            </a:r>
            <a:r>
              <a:rPr lang="en-GB" altLang="en-US" sz="4400" dirty="0"/>
              <a:t>on NMW introduction: </a:t>
            </a:r>
            <a:endParaRPr lang="en-GB" altLang="en-US" sz="4400" dirty="0"/>
          </a:p>
          <a:p>
            <a:pPr lvl="1">
              <a:lnSpc>
                <a:spcPct val="90000"/>
              </a:lnSpc>
            </a:pPr>
            <a:r>
              <a:rPr lang="en-GB" altLang="en-US" sz="4400" dirty="0"/>
              <a:t>Job loss</a:t>
            </a:r>
          </a:p>
          <a:p>
            <a:pPr lvl="1">
              <a:lnSpc>
                <a:spcPct val="90000"/>
              </a:lnSpc>
            </a:pPr>
            <a:r>
              <a:rPr lang="en-GB" altLang="en-US" sz="4400" dirty="0"/>
              <a:t>Wage inflation (which would fuel price inflation)</a:t>
            </a:r>
          </a:p>
          <a:p>
            <a:pPr marL="0" indent="0">
              <a:buNone/>
            </a:pPr>
            <a:endParaRPr lang="en-GB" altLang="en-US" sz="4400" dirty="0"/>
          </a:p>
          <a:p>
            <a:pPr>
              <a:lnSpc>
                <a:spcPct val="90000"/>
              </a:lnSpc>
            </a:pPr>
            <a:r>
              <a:rPr lang="en-GB" altLang="en-US" sz="4400" dirty="0"/>
              <a:t>“…coming up with a minimum wage that will not seriously harm the economy, and destroy jobs, will require the wisdom of Solomon – or extraordinary luck.”</a:t>
            </a:r>
          </a:p>
          <a:p>
            <a:pPr algn="r">
              <a:lnSpc>
                <a:spcPct val="90000"/>
              </a:lnSpc>
              <a:buFontTx/>
              <a:buNone/>
            </a:pPr>
            <a:r>
              <a:rPr lang="en-GB" altLang="en-US" sz="4400" b="1" dirty="0"/>
              <a:t>The Economist</a:t>
            </a:r>
            <a:r>
              <a:rPr lang="en-GB" altLang="en-US" sz="4400" dirty="0"/>
              <a:t> (5 June 1997)</a:t>
            </a:r>
          </a:p>
          <a:p>
            <a:pPr>
              <a:lnSpc>
                <a:spcPct val="90000"/>
              </a:lnSpc>
            </a:pPr>
            <a:r>
              <a:rPr lang="en-GB" altLang="en-US" sz="4400" dirty="0"/>
              <a:t>The NMW should:</a:t>
            </a:r>
          </a:p>
          <a:p>
            <a:pPr lvl="1">
              <a:lnSpc>
                <a:spcPct val="90000"/>
              </a:lnSpc>
            </a:pPr>
            <a:r>
              <a:rPr lang="en-GB" altLang="en-US" sz="4400" dirty="0"/>
              <a:t>support a competitive economy</a:t>
            </a:r>
          </a:p>
          <a:p>
            <a:pPr lvl="1">
              <a:lnSpc>
                <a:spcPct val="90000"/>
              </a:lnSpc>
            </a:pPr>
            <a:r>
              <a:rPr lang="en-GB" altLang="en-US" sz="4400" dirty="0"/>
              <a:t>be set at a prudent level</a:t>
            </a:r>
          </a:p>
          <a:p>
            <a:pPr lvl="1">
              <a:lnSpc>
                <a:spcPct val="90000"/>
              </a:lnSpc>
            </a:pPr>
            <a:r>
              <a:rPr lang="en-GB" altLang="en-US" sz="4400" dirty="0"/>
              <a:t>Be simple and straightforward</a:t>
            </a:r>
          </a:p>
          <a:p>
            <a:pPr lvl="1">
              <a:lnSpc>
                <a:spcPct val="90000"/>
              </a:lnSpc>
            </a:pPr>
            <a:r>
              <a:rPr lang="en-GB" altLang="en-US" sz="4400" dirty="0"/>
              <a:t>Make a difference</a:t>
            </a:r>
          </a:p>
          <a:p>
            <a:pPr marL="457200" lvl="1" indent="0" algn="r">
              <a:buNone/>
            </a:pPr>
            <a:r>
              <a:rPr lang="en-GB" altLang="en-US" sz="4400" b="1" dirty="0"/>
              <a:t>Low Pay Commission First Report </a:t>
            </a:r>
            <a:r>
              <a:rPr lang="en-GB" altLang="en-US" sz="4400" dirty="0"/>
              <a:t>(1998)</a:t>
            </a:r>
            <a:endParaRPr lang="en-GB" altLang="en-US" sz="4400" dirty="0"/>
          </a:p>
        </p:txBody>
      </p:sp>
      <p:sp>
        <p:nvSpPr>
          <p:cNvPr id="13" name="Slide Number Placeholder 3"/>
          <p:cNvSpPr txBox="1">
            <a:spLocks/>
          </p:cNvSpPr>
          <p:nvPr/>
        </p:nvSpPr>
        <p:spPr>
          <a:xfrm>
            <a:off x="8077200" y="63563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A76D90-2454-4658-BC93-0350D266CC7D}" type="slidenum">
              <a:rPr lang="en-GB"/>
              <a:pPr/>
              <a:t>40</a:t>
            </a:fld>
            <a:endParaRPr lang="en-GB" dirty="0"/>
          </a:p>
        </p:txBody>
      </p:sp>
      <p:sp>
        <p:nvSpPr>
          <p:cNvPr id="2" name="Slide Number Placeholder 1"/>
          <p:cNvSpPr>
            <a:spLocks noGrp="1"/>
          </p:cNvSpPr>
          <p:nvPr>
            <p:ph type="sldNum" sz="quarter" idx="12"/>
          </p:nvPr>
        </p:nvSpPr>
        <p:spPr/>
        <p:txBody>
          <a:bodyPr/>
          <a:lstStyle/>
          <a:p>
            <a:fld id="{92977CDE-7A91-4729-A4ED-EA85E72D8081}" type="slidenum">
              <a:rPr lang="en-GB" smtClean="0"/>
              <a:t>40</a:t>
            </a:fld>
            <a:endParaRPr lang="en-GB" dirty="0"/>
          </a:p>
        </p:txBody>
      </p:sp>
    </p:spTree>
    <p:extLst>
      <p:ext uri="{BB962C8B-B14F-4D97-AF65-F5344CB8AC3E}">
        <p14:creationId xmlns:p14="http://schemas.microsoft.com/office/powerpoint/2010/main" val="3965789008"/>
      </p:ext>
    </p:extLst>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2279650" y="260350"/>
            <a:ext cx="7772400" cy="648370"/>
          </a:xfrm>
        </p:spPr>
        <p:txBody>
          <a:bodyPr>
            <a:noAutofit/>
          </a:bodyPr>
          <a:lstStyle/>
          <a:p>
            <a:r>
              <a:rPr lang="en-GB" altLang="en-US" sz="4000" b="1" dirty="0">
                <a:solidFill>
                  <a:srgbClr val="8C0935"/>
                </a:solidFill>
              </a:rPr>
              <a:t>Evidence-based</a:t>
            </a:r>
            <a:endParaRPr lang="en-GB" altLang="en-US" sz="4000" b="1" dirty="0">
              <a:solidFill>
                <a:srgbClr val="8C0935"/>
              </a:solidFill>
            </a:endParaRPr>
          </a:p>
        </p:txBody>
      </p:sp>
      <p:sp>
        <p:nvSpPr>
          <p:cNvPr id="223235" name="Rectangle 3"/>
          <p:cNvSpPr>
            <a:spLocks noGrp="1" noChangeArrowheads="1"/>
          </p:cNvSpPr>
          <p:nvPr>
            <p:ph type="body" idx="1"/>
          </p:nvPr>
        </p:nvSpPr>
        <p:spPr>
          <a:xfrm>
            <a:off x="1919289" y="1052513"/>
            <a:ext cx="8497887" cy="5573712"/>
          </a:xfrm>
        </p:spPr>
        <p:txBody>
          <a:bodyPr/>
          <a:lstStyle/>
          <a:p>
            <a:pPr>
              <a:lnSpc>
                <a:spcPct val="90000"/>
              </a:lnSpc>
            </a:pPr>
            <a:r>
              <a:rPr lang="en-GB" altLang="en-US" b="1" dirty="0"/>
              <a:t>Evidence-based judgement </a:t>
            </a:r>
            <a:r>
              <a:rPr lang="en-GB" altLang="en-US" b="1" u="sng" dirty="0"/>
              <a:t>not</a:t>
            </a:r>
            <a:r>
              <a:rPr lang="en-GB" altLang="en-US" b="1" dirty="0"/>
              <a:t> a formula</a:t>
            </a:r>
          </a:p>
          <a:p>
            <a:pPr lvl="1">
              <a:lnSpc>
                <a:spcPct val="90000"/>
              </a:lnSpc>
            </a:pPr>
            <a:r>
              <a:rPr lang="en-GB" altLang="en-US" dirty="0"/>
              <a:t>The impact so far</a:t>
            </a:r>
          </a:p>
          <a:p>
            <a:pPr lvl="1">
              <a:lnSpc>
                <a:spcPct val="90000"/>
              </a:lnSpc>
            </a:pPr>
            <a:r>
              <a:rPr lang="en-GB" altLang="en-US" dirty="0"/>
              <a:t>State of the economy</a:t>
            </a:r>
          </a:p>
          <a:p>
            <a:pPr lvl="1">
              <a:lnSpc>
                <a:spcPct val="90000"/>
              </a:lnSpc>
            </a:pPr>
            <a:r>
              <a:rPr lang="en-GB" altLang="en-US" dirty="0"/>
              <a:t>Prospects for the economy</a:t>
            </a:r>
          </a:p>
          <a:p>
            <a:pPr lvl="1">
              <a:lnSpc>
                <a:spcPct val="90000"/>
              </a:lnSpc>
            </a:pPr>
            <a:r>
              <a:rPr lang="en-GB" altLang="en-US" dirty="0"/>
              <a:t>Stakeholder views</a:t>
            </a:r>
          </a:p>
          <a:p>
            <a:pPr lvl="1">
              <a:lnSpc>
                <a:spcPct val="90000"/>
              </a:lnSpc>
            </a:pPr>
            <a:r>
              <a:rPr lang="en-GB" altLang="en-US" dirty="0"/>
              <a:t>Impact of other Government legislation</a:t>
            </a:r>
          </a:p>
          <a:p>
            <a:pPr>
              <a:lnSpc>
                <a:spcPct val="90000"/>
              </a:lnSpc>
            </a:pPr>
            <a:r>
              <a:rPr lang="en-GB" altLang="en-US" b="1" dirty="0"/>
              <a:t>Evidence gathering</a:t>
            </a:r>
          </a:p>
          <a:p>
            <a:pPr lvl="1">
              <a:lnSpc>
                <a:spcPct val="90000"/>
              </a:lnSpc>
            </a:pPr>
            <a:r>
              <a:rPr lang="en-GB" altLang="en-US" dirty="0"/>
              <a:t>In-house analysis</a:t>
            </a:r>
          </a:p>
          <a:p>
            <a:pPr lvl="1">
              <a:lnSpc>
                <a:spcPct val="90000"/>
              </a:lnSpc>
            </a:pPr>
            <a:r>
              <a:rPr lang="en-GB" altLang="en-US" dirty="0"/>
              <a:t>Commissioned and independent research</a:t>
            </a:r>
          </a:p>
          <a:p>
            <a:pPr lvl="1">
              <a:lnSpc>
                <a:spcPct val="90000"/>
              </a:lnSpc>
            </a:pPr>
            <a:r>
              <a:rPr lang="en-GB" altLang="en-US" dirty="0"/>
              <a:t>Formal consultation (Written and Oral evidence)</a:t>
            </a:r>
          </a:p>
          <a:p>
            <a:pPr lvl="1">
              <a:lnSpc>
                <a:spcPct val="90000"/>
              </a:lnSpc>
            </a:pPr>
            <a:r>
              <a:rPr lang="en-GB" altLang="en-US" dirty="0"/>
              <a:t>Visits around the UK</a:t>
            </a:r>
          </a:p>
          <a:p>
            <a:pPr lvl="1">
              <a:lnSpc>
                <a:spcPct val="90000"/>
              </a:lnSpc>
            </a:pPr>
            <a:r>
              <a:rPr lang="en-GB" altLang="en-US" dirty="0"/>
              <a:t>Secretariat meetings with stakeholders</a:t>
            </a:r>
          </a:p>
          <a:p>
            <a:pPr lvl="1">
              <a:lnSpc>
                <a:spcPct val="90000"/>
              </a:lnSpc>
            </a:pPr>
            <a:r>
              <a:rPr lang="en-GB" altLang="en-US" dirty="0"/>
              <a:t>International developments</a:t>
            </a:r>
          </a:p>
        </p:txBody>
      </p:sp>
      <p:sp>
        <p:nvSpPr>
          <p:cNvPr id="3" name="Slide Number Placeholder 2"/>
          <p:cNvSpPr>
            <a:spLocks noGrp="1"/>
          </p:cNvSpPr>
          <p:nvPr>
            <p:ph type="sldNum" sz="quarter" idx="12"/>
          </p:nvPr>
        </p:nvSpPr>
        <p:spPr/>
        <p:txBody>
          <a:bodyPr/>
          <a:lstStyle/>
          <a:p>
            <a:fld id="{92977CDE-7A91-4729-A4ED-EA85E72D8081}" type="slidenum">
              <a:rPr lang="en-GB" smtClean="0"/>
              <a:t>41</a:t>
            </a:fld>
            <a:endParaRPr lang="en-GB" dirty="0"/>
          </a:p>
        </p:txBody>
      </p:sp>
    </p:spTree>
    <p:extLst>
      <p:ext uri="{BB962C8B-B14F-4D97-AF65-F5344CB8AC3E}">
        <p14:creationId xmlns:p14="http://schemas.microsoft.com/office/powerpoint/2010/main" val="2682012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278" y="138322"/>
            <a:ext cx="8229600" cy="1143000"/>
          </a:xfrm>
        </p:spPr>
        <p:txBody>
          <a:bodyPr vert="horz" lIns="91440" tIns="45720" rIns="91440" bIns="45720" rtlCol="0" anchor="ctr">
            <a:noAutofit/>
          </a:bodyPr>
          <a:lstStyle/>
          <a:p>
            <a:r>
              <a:rPr lang="en-GB" altLang="en-US" sz="3600" b="1" dirty="0">
                <a:solidFill>
                  <a:srgbClr val="8C0935"/>
                </a:solidFill>
              </a:rPr>
              <a:t>Phases of the NMW</a:t>
            </a:r>
            <a:endParaRPr lang="en-GB" sz="3600" b="1" dirty="0">
              <a:solidFill>
                <a:srgbClr val="8C0935"/>
              </a:solidFill>
            </a:endParaRPr>
          </a:p>
        </p:txBody>
      </p:sp>
      <p:grpSp>
        <p:nvGrpSpPr>
          <p:cNvPr id="39" name="Group 38"/>
          <p:cNvGrpSpPr/>
          <p:nvPr/>
        </p:nvGrpSpPr>
        <p:grpSpPr>
          <a:xfrm>
            <a:off x="3675274" y="1165642"/>
            <a:ext cx="6584181" cy="1588685"/>
            <a:chOff x="554038" y="2023640"/>
            <a:chExt cx="6080125" cy="1198163"/>
          </a:xfrm>
        </p:grpSpPr>
        <p:grpSp>
          <p:nvGrpSpPr>
            <p:cNvPr id="40" name="Group 39"/>
            <p:cNvGrpSpPr/>
            <p:nvPr/>
          </p:nvGrpSpPr>
          <p:grpSpPr>
            <a:xfrm>
              <a:off x="554038" y="2023640"/>
              <a:ext cx="6080125" cy="1198163"/>
              <a:chOff x="554038" y="1908175"/>
              <a:chExt cx="6080125" cy="1308100"/>
            </a:xfrm>
          </p:grpSpPr>
          <p:sp>
            <p:nvSpPr>
              <p:cNvPr id="44" name="Freeform 6"/>
              <p:cNvSpPr>
                <a:spLocks/>
              </p:cNvSpPr>
              <p:nvPr/>
            </p:nvSpPr>
            <p:spPr bwMode="auto">
              <a:xfrm>
                <a:off x="554038" y="2003425"/>
                <a:ext cx="2022475" cy="1212850"/>
              </a:xfrm>
              <a:custGeom>
                <a:avLst/>
                <a:gdLst>
                  <a:gd name="T0" fmla="*/ 632 w 1274"/>
                  <a:gd name="T1" fmla="*/ 0 h 764"/>
                  <a:gd name="T2" fmla="*/ 632 w 1274"/>
                  <a:gd name="T3" fmla="*/ 0 h 764"/>
                  <a:gd name="T4" fmla="*/ 664 w 1274"/>
                  <a:gd name="T5" fmla="*/ 2 h 764"/>
                  <a:gd name="T6" fmla="*/ 696 w 1274"/>
                  <a:gd name="T7" fmla="*/ 6 h 764"/>
                  <a:gd name="T8" fmla="*/ 726 w 1274"/>
                  <a:gd name="T9" fmla="*/ 14 h 764"/>
                  <a:gd name="T10" fmla="*/ 756 w 1274"/>
                  <a:gd name="T11" fmla="*/ 24 h 764"/>
                  <a:gd name="T12" fmla="*/ 784 w 1274"/>
                  <a:gd name="T13" fmla="*/ 36 h 764"/>
                  <a:gd name="T14" fmla="*/ 810 w 1274"/>
                  <a:gd name="T15" fmla="*/ 52 h 764"/>
                  <a:gd name="T16" fmla="*/ 838 w 1274"/>
                  <a:gd name="T17" fmla="*/ 70 h 764"/>
                  <a:gd name="T18" fmla="*/ 864 w 1274"/>
                  <a:gd name="T19" fmla="*/ 90 h 764"/>
                  <a:gd name="T20" fmla="*/ 890 w 1274"/>
                  <a:gd name="T21" fmla="*/ 114 h 764"/>
                  <a:gd name="T22" fmla="*/ 916 w 1274"/>
                  <a:gd name="T23" fmla="*/ 138 h 764"/>
                  <a:gd name="T24" fmla="*/ 970 w 1274"/>
                  <a:gd name="T25" fmla="*/ 194 h 764"/>
                  <a:gd name="T26" fmla="*/ 1026 w 1274"/>
                  <a:gd name="T27" fmla="*/ 256 h 764"/>
                  <a:gd name="T28" fmla="*/ 1088 w 1274"/>
                  <a:gd name="T29" fmla="*/ 326 h 764"/>
                  <a:gd name="T30" fmla="*/ 1088 w 1274"/>
                  <a:gd name="T31" fmla="*/ 326 h 764"/>
                  <a:gd name="T32" fmla="*/ 1106 w 1274"/>
                  <a:gd name="T33" fmla="*/ 342 h 764"/>
                  <a:gd name="T34" fmla="*/ 1122 w 1274"/>
                  <a:gd name="T35" fmla="*/ 352 h 764"/>
                  <a:gd name="T36" fmla="*/ 1138 w 1274"/>
                  <a:gd name="T37" fmla="*/ 358 h 764"/>
                  <a:gd name="T38" fmla="*/ 1156 w 1274"/>
                  <a:gd name="T39" fmla="*/ 360 h 764"/>
                  <a:gd name="T40" fmla="*/ 1172 w 1274"/>
                  <a:gd name="T41" fmla="*/ 358 h 764"/>
                  <a:gd name="T42" fmla="*/ 1186 w 1274"/>
                  <a:gd name="T43" fmla="*/ 354 h 764"/>
                  <a:gd name="T44" fmla="*/ 1202 w 1274"/>
                  <a:gd name="T45" fmla="*/ 346 h 764"/>
                  <a:gd name="T46" fmla="*/ 1216 w 1274"/>
                  <a:gd name="T47" fmla="*/ 338 h 764"/>
                  <a:gd name="T48" fmla="*/ 1228 w 1274"/>
                  <a:gd name="T49" fmla="*/ 328 h 764"/>
                  <a:gd name="T50" fmla="*/ 1240 w 1274"/>
                  <a:gd name="T51" fmla="*/ 316 h 764"/>
                  <a:gd name="T52" fmla="*/ 1258 w 1274"/>
                  <a:gd name="T53" fmla="*/ 296 h 764"/>
                  <a:gd name="T54" fmla="*/ 1270 w 1274"/>
                  <a:gd name="T55" fmla="*/ 280 h 764"/>
                  <a:gd name="T56" fmla="*/ 1274 w 1274"/>
                  <a:gd name="T57" fmla="*/ 274 h 764"/>
                  <a:gd name="T58" fmla="*/ 1274 w 1274"/>
                  <a:gd name="T59" fmla="*/ 274 h 764"/>
                  <a:gd name="T60" fmla="*/ 1074 w 1274"/>
                  <a:gd name="T61" fmla="*/ 476 h 764"/>
                  <a:gd name="T62" fmla="*/ 1074 w 1274"/>
                  <a:gd name="T63" fmla="*/ 476 h 764"/>
                  <a:gd name="T64" fmla="*/ 984 w 1274"/>
                  <a:gd name="T65" fmla="*/ 566 h 764"/>
                  <a:gd name="T66" fmla="*/ 934 w 1274"/>
                  <a:gd name="T67" fmla="*/ 614 h 764"/>
                  <a:gd name="T68" fmla="*/ 908 w 1274"/>
                  <a:gd name="T69" fmla="*/ 638 h 764"/>
                  <a:gd name="T70" fmla="*/ 882 w 1274"/>
                  <a:gd name="T71" fmla="*/ 660 h 764"/>
                  <a:gd name="T72" fmla="*/ 854 w 1274"/>
                  <a:gd name="T73" fmla="*/ 680 h 764"/>
                  <a:gd name="T74" fmla="*/ 826 w 1274"/>
                  <a:gd name="T75" fmla="*/ 700 h 764"/>
                  <a:gd name="T76" fmla="*/ 796 w 1274"/>
                  <a:gd name="T77" fmla="*/ 716 h 764"/>
                  <a:gd name="T78" fmla="*/ 766 w 1274"/>
                  <a:gd name="T79" fmla="*/ 732 h 764"/>
                  <a:gd name="T80" fmla="*/ 734 w 1274"/>
                  <a:gd name="T81" fmla="*/ 744 h 764"/>
                  <a:gd name="T82" fmla="*/ 700 w 1274"/>
                  <a:gd name="T83" fmla="*/ 754 h 764"/>
                  <a:gd name="T84" fmla="*/ 666 w 1274"/>
                  <a:gd name="T85" fmla="*/ 762 h 764"/>
                  <a:gd name="T86" fmla="*/ 632 w 1274"/>
                  <a:gd name="T87" fmla="*/ 764 h 764"/>
                  <a:gd name="T88" fmla="*/ 632 w 1274"/>
                  <a:gd name="T89" fmla="*/ 764 h 764"/>
                  <a:gd name="T90" fmla="*/ 302 w 1274"/>
                  <a:gd name="T91" fmla="*/ 764 h 764"/>
                  <a:gd name="T92" fmla="*/ 0 w 1274"/>
                  <a:gd name="T93" fmla="*/ 764 h 764"/>
                  <a:gd name="T94" fmla="*/ 0 w 1274"/>
                  <a:gd name="T95" fmla="*/ 0 h 764"/>
                  <a:gd name="T96" fmla="*/ 0 w 1274"/>
                  <a:gd name="T97" fmla="*/ 0 h 764"/>
                  <a:gd name="T98" fmla="*/ 632 w 1274"/>
                  <a:gd name="T99" fmla="*/ 0 h 764"/>
                  <a:gd name="T100" fmla="*/ 632 w 1274"/>
                  <a:gd name="T101"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4" h="764">
                    <a:moveTo>
                      <a:pt x="632" y="0"/>
                    </a:moveTo>
                    <a:lnTo>
                      <a:pt x="632" y="0"/>
                    </a:lnTo>
                    <a:lnTo>
                      <a:pt x="664" y="2"/>
                    </a:lnTo>
                    <a:lnTo>
                      <a:pt x="696" y="6"/>
                    </a:lnTo>
                    <a:lnTo>
                      <a:pt x="726" y="14"/>
                    </a:lnTo>
                    <a:lnTo>
                      <a:pt x="756" y="24"/>
                    </a:lnTo>
                    <a:lnTo>
                      <a:pt x="784" y="36"/>
                    </a:lnTo>
                    <a:lnTo>
                      <a:pt x="810" y="52"/>
                    </a:lnTo>
                    <a:lnTo>
                      <a:pt x="838" y="70"/>
                    </a:lnTo>
                    <a:lnTo>
                      <a:pt x="864" y="90"/>
                    </a:lnTo>
                    <a:lnTo>
                      <a:pt x="890" y="114"/>
                    </a:lnTo>
                    <a:lnTo>
                      <a:pt x="916" y="138"/>
                    </a:lnTo>
                    <a:lnTo>
                      <a:pt x="970" y="194"/>
                    </a:lnTo>
                    <a:lnTo>
                      <a:pt x="1026" y="256"/>
                    </a:lnTo>
                    <a:lnTo>
                      <a:pt x="1088" y="326"/>
                    </a:lnTo>
                    <a:lnTo>
                      <a:pt x="1088" y="326"/>
                    </a:lnTo>
                    <a:lnTo>
                      <a:pt x="1106" y="342"/>
                    </a:lnTo>
                    <a:lnTo>
                      <a:pt x="1122" y="352"/>
                    </a:lnTo>
                    <a:lnTo>
                      <a:pt x="1138" y="358"/>
                    </a:lnTo>
                    <a:lnTo>
                      <a:pt x="1156" y="360"/>
                    </a:lnTo>
                    <a:lnTo>
                      <a:pt x="1172" y="358"/>
                    </a:lnTo>
                    <a:lnTo>
                      <a:pt x="1186" y="354"/>
                    </a:lnTo>
                    <a:lnTo>
                      <a:pt x="1202" y="346"/>
                    </a:lnTo>
                    <a:lnTo>
                      <a:pt x="1216" y="338"/>
                    </a:lnTo>
                    <a:lnTo>
                      <a:pt x="1228" y="328"/>
                    </a:lnTo>
                    <a:lnTo>
                      <a:pt x="1240" y="316"/>
                    </a:lnTo>
                    <a:lnTo>
                      <a:pt x="1258" y="296"/>
                    </a:lnTo>
                    <a:lnTo>
                      <a:pt x="1270" y="280"/>
                    </a:lnTo>
                    <a:lnTo>
                      <a:pt x="1274" y="274"/>
                    </a:lnTo>
                    <a:lnTo>
                      <a:pt x="1274" y="274"/>
                    </a:lnTo>
                    <a:lnTo>
                      <a:pt x="1074" y="476"/>
                    </a:lnTo>
                    <a:lnTo>
                      <a:pt x="1074" y="476"/>
                    </a:lnTo>
                    <a:lnTo>
                      <a:pt x="984" y="566"/>
                    </a:lnTo>
                    <a:lnTo>
                      <a:pt x="934" y="614"/>
                    </a:lnTo>
                    <a:lnTo>
                      <a:pt x="908" y="638"/>
                    </a:lnTo>
                    <a:lnTo>
                      <a:pt x="882" y="660"/>
                    </a:lnTo>
                    <a:lnTo>
                      <a:pt x="854" y="680"/>
                    </a:lnTo>
                    <a:lnTo>
                      <a:pt x="826" y="700"/>
                    </a:lnTo>
                    <a:lnTo>
                      <a:pt x="796" y="716"/>
                    </a:lnTo>
                    <a:lnTo>
                      <a:pt x="766" y="732"/>
                    </a:lnTo>
                    <a:lnTo>
                      <a:pt x="734" y="744"/>
                    </a:lnTo>
                    <a:lnTo>
                      <a:pt x="700" y="754"/>
                    </a:lnTo>
                    <a:lnTo>
                      <a:pt x="666" y="762"/>
                    </a:lnTo>
                    <a:lnTo>
                      <a:pt x="632" y="764"/>
                    </a:lnTo>
                    <a:lnTo>
                      <a:pt x="632" y="764"/>
                    </a:lnTo>
                    <a:lnTo>
                      <a:pt x="302" y="764"/>
                    </a:lnTo>
                    <a:lnTo>
                      <a:pt x="0" y="764"/>
                    </a:lnTo>
                    <a:lnTo>
                      <a:pt x="0" y="0"/>
                    </a:lnTo>
                    <a:lnTo>
                      <a:pt x="0" y="0"/>
                    </a:lnTo>
                    <a:lnTo>
                      <a:pt x="632" y="0"/>
                    </a:lnTo>
                    <a:lnTo>
                      <a:pt x="632" y="0"/>
                    </a:lnTo>
                    <a:close/>
                  </a:path>
                </a:pathLst>
              </a:custGeom>
              <a:solidFill>
                <a:schemeClr val="bg2"/>
              </a:solidFill>
              <a:ln>
                <a:solidFill>
                  <a:srgbClr val="7030A0"/>
                </a:solidFill>
              </a:ln>
            </p:spPr>
            <p:txBody>
              <a:bodyPr vert="horz" wrap="square" lIns="91440" tIns="45720" rIns="91440" bIns="45720" numCol="1" anchor="t" anchorCtr="0" compatLnSpc="1">
                <a:prstTxWarp prst="textNoShape">
                  <a:avLst/>
                </a:prstTxWarp>
              </a:bodyPr>
              <a:lstStyle/>
              <a:p>
                <a:endParaRPr lang="en-GB" dirty="0">
                  <a:solidFill>
                    <a:srgbClr val="8C0935"/>
                  </a:solidFill>
                </a:endParaRPr>
              </a:p>
            </p:txBody>
          </p:sp>
          <p:sp>
            <p:nvSpPr>
              <p:cNvPr id="45" name="Freeform 7"/>
              <p:cNvSpPr>
                <a:spLocks/>
              </p:cNvSpPr>
              <p:nvPr/>
            </p:nvSpPr>
            <p:spPr bwMode="auto">
              <a:xfrm>
                <a:off x="1919288" y="1908175"/>
                <a:ext cx="4714875" cy="1212850"/>
              </a:xfrm>
              <a:custGeom>
                <a:avLst/>
                <a:gdLst>
                  <a:gd name="T0" fmla="*/ 852 w 2970"/>
                  <a:gd name="T1" fmla="*/ 0 h 764"/>
                  <a:gd name="T2" fmla="*/ 852 w 2970"/>
                  <a:gd name="T3" fmla="*/ 0 h 764"/>
                  <a:gd name="T4" fmla="*/ 818 w 2970"/>
                  <a:gd name="T5" fmla="*/ 2 h 764"/>
                  <a:gd name="T6" fmla="*/ 784 w 2970"/>
                  <a:gd name="T7" fmla="*/ 8 h 764"/>
                  <a:gd name="T8" fmla="*/ 750 w 2970"/>
                  <a:gd name="T9" fmla="*/ 18 h 764"/>
                  <a:gd name="T10" fmla="*/ 716 w 2970"/>
                  <a:gd name="T11" fmla="*/ 32 h 764"/>
                  <a:gd name="T12" fmla="*/ 684 w 2970"/>
                  <a:gd name="T13" fmla="*/ 48 h 764"/>
                  <a:gd name="T14" fmla="*/ 652 w 2970"/>
                  <a:gd name="T15" fmla="*/ 66 h 764"/>
                  <a:gd name="T16" fmla="*/ 620 w 2970"/>
                  <a:gd name="T17" fmla="*/ 88 h 764"/>
                  <a:gd name="T18" fmla="*/ 588 w 2970"/>
                  <a:gd name="T19" fmla="*/ 110 h 764"/>
                  <a:gd name="T20" fmla="*/ 558 w 2970"/>
                  <a:gd name="T21" fmla="*/ 134 h 764"/>
                  <a:gd name="T22" fmla="*/ 528 w 2970"/>
                  <a:gd name="T23" fmla="*/ 162 h 764"/>
                  <a:gd name="T24" fmla="*/ 500 w 2970"/>
                  <a:gd name="T25" fmla="*/ 188 h 764"/>
                  <a:gd name="T26" fmla="*/ 472 w 2970"/>
                  <a:gd name="T27" fmla="*/ 216 h 764"/>
                  <a:gd name="T28" fmla="*/ 418 w 2970"/>
                  <a:gd name="T29" fmla="*/ 274 h 764"/>
                  <a:gd name="T30" fmla="*/ 370 w 2970"/>
                  <a:gd name="T31" fmla="*/ 330 h 764"/>
                  <a:gd name="T32" fmla="*/ 370 w 2970"/>
                  <a:gd name="T33" fmla="*/ 330 h 764"/>
                  <a:gd name="T34" fmla="*/ 220 w 2970"/>
                  <a:gd name="T35" fmla="*/ 498 h 764"/>
                  <a:gd name="T36" fmla="*/ 104 w 2970"/>
                  <a:gd name="T37" fmla="*/ 626 h 764"/>
                  <a:gd name="T38" fmla="*/ 26 w 2970"/>
                  <a:gd name="T39" fmla="*/ 708 h 764"/>
                  <a:gd name="T40" fmla="*/ 0 w 2970"/>
                  <a:gd name="T41" fmla="*/ 736 h 764"/>
                  <a:gd name="T42" fmla="*/ 0 w 2970"/>
                  <a:gd name="T43" fmla="*/ 736 h 764"/>
                  <a:gd name="T44" fmla="*/ 392 w 2970"/>
                  <a:gd name="T45" fmla="*/ 456 h 764"/>
                  <a:gd name="T46" fmla="*/ 392 w 2970"/>
                  <a:gd name="T47" fmla="*/ 456 h 764"/>
                  <a:gd name="T48" fmla="*/ 430 w 2970"/>
                  <a:gd name="T49" fmla="*/ 500 h 764"/>
                  <a:gd name="T50" fmla="*/ 474 w 2970"/>
                  <a:gd name="T51" fmla="*/ 548 h 764"/>
                  <a:gd name="T52" fmla="*/ 528 w 2970"/>
                  <a:gd name="T53" fmla="*/ 600 h 764"/>
                  <a:gd name="T54" fmla="*/ 556 w 2970"/>
                  <a:gd name="T55" fmla="*/ 624 h 764"/>
                  <a:gd name="T56" fmla="*/ 586 w 2970"/>
                  <a:gd name="T57" fmla="*/ 650 h 764"/>
                  <a:gd name="T58" fmla="*/ 616 w 2970"/>
                  <a:gd name="T59" fmla="*/ 672 h 764"/>
                  <a:gd name="T60" fmla="*/ 648 w 2970"/>
                  <a:gd name="T61" fmla="*/ 694 h 764"/>
                  <a:gd name="T62" fmla="*/ 682 w 2970"/>
                  <a:gd name="T63" fmla="*/ 714 h 764"/>
                  <a:gd name="T64" fmla="*/ 714 w 2970"/>
                  <a:gd name="T65" fmla="*/ 732 h 764"/>
                  <a:gd name="T66" fmla="*/ 748 w 2970"/>
                  <a:gd name="T67" fmla="*/ 746 h 764"/>
                  <a:gd name="T68" fmla="*/ 782 w 2970"/>
                  <a:gd name="T69" fmla="*/ 756 h 764"/>
                  <a:gd name="T70" fmla="*/ 818 w 2970"/>
                  <a:gd name="T71" fmla="*/ 762 h 764"/>
                  <a:gd name="T72" fmla="*/ 852 w 2970"/>
                  <a:gd name="T73" fmla="*/ 764 h 764"/>
                  <a:gd name="T74" fmla="*/ 852 w 2970"/>
                  <a:gd name="T75" fmla="*/ 764 h 764"/>
                  <a:gd name="T76" fmla="*/ 2970 w 2970"/>
                  <a:gd name="T77" fmla="*/ 764 h 764"/>
                  <a:gd name="T78" fmla="*/ 2970 w 2970"/>
                  <a:gd name="T79" fmla="*/ 0 h 764"/>
                  <a:gd name="T80" fmla="*/ 2970 w 2970"/>
                  <a:gd name="T81" fmla="*/ 0 h 764"/>
                  <a:gd name="T82" fmla="*/ 852 w 2970"/>
                  <a:gd name="T83" fmla="*/ 0 h 764"/>
                  <a:gd name="T84" fmla="*/ 852 w 2970"/>
                  <a:gd name="T8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70" h="764">
                    <a:moveTo>
                      <a:pt x="852" y="0"/>
                    </a:moveTo>
                    <a:lnTo>
                      <a:pt x="852" y="0"/>
                    </a:lnTo>
                    <a:lnTo>
                      <a:pt x="818" y="2"/>
                    </a:lnTo>
                    <a:lnTo>
                      <a:pt x="784" y="8"/>
                    </a:lnTo>
                    <a:lnTo>
                      <a:pt x="750" y="18"/>
                    </a:lnTo>
                    <a:lnTo>
                      <a:pt x="716" y="32"/>
                    </a:lnTo>
                    <a:lnTo>
                      <a:pt x="684" y="48"/>
                    </a:lnTo>
                    <a:lnTo>
                      <a:pt x="652" y="66"/>
                    </a:lnTo>
                    <a:lnTo>
                      <a:pt x="620" y="88"/>
                    </a:lnTo>
                    <a:lnTo>
                      <a:pt x="588" y="110"/>
                    </a:lnTo>
                    <a:lnTo>
                      <a:pt x="558" y="134"/>
                    </a:lnTo>
                    <a:lnTo>
                      <a:pt x="528" y="162"/>
                    </a:lnTo>
                    <a:lnTo>
                      <a:pt x="500" y="188"/>
                    </a:lnTo>
                    <a:lnTo>
                      <a:pt x="472" y="216"/>
                    </a:lnTo>
                    <a:lnTo>
                      <a:pt x="418" y="274"/>
                    </a:lnTo>
                    <a:lnTo>
                      <a:pt x="370" y="330"/>
                    </a:lnTo>
                    <a:lnTo>
                      <a:pt x="370" y="330"/>
                    </a:lnTo>
                    <a:lnTo>
                      <a:pt x="220" y="498"/>
                    </a:lnTo>
                    <a:lnTo>
                      <a:pt x="104" y="626"/>
                    </a:lnTo>
                    <a:lnTo>
                      <a:pt x="26" y="708"/>
                    </a:lnTo>
                    <a:lnTo>
                      <a:pt x="0" y="736"/>
                    </a:lnTo>
                    <a:lnTo>
                      <a:pt x="0" y="736"/>
                    </a:lnTo>
                    <a:lnTo>
                      <a:pt x="392" y="456"/>
                    </a:lnTo>
                    <a:lnTo>
                      <a:pt x="392" y="456"/>
                    </a:lnTo>
                    <a:lnTo>
                      <a:pt x="430" y="500"/>
                    </a:lnTo>
                    <a:lnTo>
                      <a:pt x="474" y="548"/>
                    </a:lnTo>
                    <a:lnTo>
                      <a:pt x="528" y="600"/>
                    </a:lnTo>
                    <a:lnTo>
                      <a:pt x="556" y="624"/>
                    </a:lnTo>
                    <a:lnTo>
                      <a:pt x="586" y="650"/>
                    </a:lnTo>
                    <a:lnTo>
                      <a:pt x="616" y="672"/>
                    </a:lnTo>
                    <a:lnTo>
                      <a:pt x="648" y="694"/>
                    </a:lnTo>
                    <a:lnTo>
                      <a:pt x="682" y="714"/>
                    </a:lnTo>
                    <a:lnTo>
                      <a:pt x="714" y="732"/>
                    </a:lnTo>
                    <a:lnTo>
                      <a:pt x="748" y="746"/>
                    </a:lnTo>
                    <a:lnTo>
                      <a:pt x="782" y="756"/>
                    </a:lnTo>
                    <a:lnTo>
                      <a:pt x="818" y="762"/>
                    </a:lnTo>
                    <a:lnTo>
                      <a:pt x="852" y="764"/>
                    </a:lnTo>
                    <a:lnTo>
                      <a:pt x="852" y="764"/>
                    </a:lnTo>
                    <a:lnTo>
                      <a:pt x="2970" y="764"/>
                    </a:lnTo>
                    <a:lnTo>
                      <a:pt x="2970" y="0"/>
                    </a:lnTo>
                    <a:lnTo>
                      <a:pt x="2970" y="0"/>
                    </a:lnTo>
                    <a:lnTo>
                      <a:pt x="852" y="0"/>
                    </a:lnTo>
                    <a:lnTo>
                      <a:pt x="852" y="0"/>
                    </a:lnTo>
                    <a:close/>
                  </a:path>
                </a:pathLst>
              </a:custGeom>
              <a:solidFill>
                <a:srgbClr val="8C0935"/>
              </a:solidFill>
              <a:ln>
                <a:solidFill>
                  <a:schemeClr val="tx2"/>
                </a:solidFill>
              </a:ln>
            </p:spPr>
            <p:txBody>
              <a:bodyPr vert="horz" wrap="square" lIns="91440" tIns="45720" rIns="91440" bIns="45720" numCol="1" anchor="t" anchorCtr="0" compatLnSpc="1">
                <a:prstTxWarp prst="textNoShape">
                  <a:avLst/>
                </a:prstTxWarp>
              </a:bodyPr>
              <a:lstStyle/>
              <a:p>
                <a:endParaRPr lang="en-GB" dirty="0"/>
              </a:p>
            </p:txBody>
          </p:sp>
        </p:grpSp>
        <p:sp>
          <p:nvSpPr>
            <p:cNvPr id="41" name="Rectangle 40"/>
            <p:cNvSpPr/>
            <p:nvPr/>
          </p:nvSpPr>
          <p:spPr>
            <a:xfrm>
              <a:off x="2681891" y="2112614"/>
              <a:ext cx="3888946" cy="960979"/>
            </a:xfrm>
            <a:prstGeom prst="rect">
              <a:avLst/>
            </a:prstGeom>
          </p:spPr>
          <p:txBody>
            <a:bodyPr wrap="square">
              <a:spAutoFit/>
            </a:bodyPr>
            <a:lstStyle/>
            <a:p>
              <a:pPr lvl="1" algn="ctr">
                <a:lnSpc>
                  <a:spcPct val="80000"/>
                </a:lnSpc>
              </a:pPr>
              <a:r>
                <a:rPr lang="en-GB" altLang="en-US" sz="1600" dirty="0">
                  <a:solidFill>
                    <a:schemeClr val="bg1"/>
                  </a:solidFill>
                </a:rPr>
                <a:t>“</a:t>
              </a:r>
              <a:r>
                <a:rPr lang="en-GB" altLang="en-US" sz="1600" dirty="0">
                  <a:solidFill>
                    <a:schemeClr val="bg1"/>
                  </a:solidFill>
                </a:rPr>
                <a:t>We have taken a prudent approach in choosing the initial rate, to find the balance between improving low pay and avoiding damage to efficient businesses and employment opportunities” </a:t>
              </a:r>
              <a:r>
                <a:rPr lang="en-GB" altLang="en-US" sz="1600" b="1" dirty="0">
                  <a:solidFill>
                    <a:schemeClr val="bg1"/>
                  </a:solidFill>
                </a:rPr>
                <a:t>George </a:t>
              </a:r>
              <a:r>
                <a:rPr lang="en-GB" altLang="en-US" sz="1600" b="1" dirty="0">
                  <a:solidFill>
                    <a:schemeClr val="bg1"/>
                  </a:solidFill>
                </a:rPr>
                <a:t>Bain, the Chair of the LPC </a:t>
              </a:r>
              <a:r>
                <a:rPr lang="en-GB" altLang="en-US" sz="1600" b="1" dirty="0">
                  <a:solidFill>
                    <a:schemeClr val="bg1"/>
                  </a:solidFill>
                </a:rPr>
                <a:t>(1998)</a:t>
              </a:r>
            </a:p>
          </p:txBody>
        </p:sp>
        <p:sp>
          <p:nvSpPr>
            <p:cNvPr id="43" name="Rectangle 42"/>
            <p:cNvSpPr/>
            <p:nvPr/>
          </p:nvSpPr>
          <p:spPr>
            <a:xfrm>
              <a:off x="630176" y="2255933"/>
              <a:ext cx="1152128" cy="557090"/>
            </a:xfrm>
            <a:prstGeom prst="rect">
              <a:avLst/>
            </a:prstGeom>
          </p:spPr>
          <p:txBody>
            <a:bodyPr wrap="square">
              <a:spAutoFit/>
            </a:bodyPr>
            <a:lstStyle/>
            <a:p>
              <a:r>
                <a:rPr lang="en-GB" sz="1400" b="1" dirty="0">
                  <a:solidFill>
                    <a:srgbClr val="8C0935"/>
                  </a:solidFill>
                  <a:latin typeface="Georgia" pitchFamily="18" charset="0"/>
                </a:rPr>
                <a:t>Initial caution, 1999-2000</a:t>
              </a:r>
              <a:endParaRPr lang="en-GB" sz="1400" dirty="0">
                <a:solidFill>
                  <a:srgbClr val="8C0935"/>
                </a:solidFill>
                <a:latin typeface="Georgia" pitchFamily="18" charset="0"/>
              </a:endParaRPr>
            </a:p>
          </p:txBody>
        </p:sp>
      </p:grpSp>
      <p:grpSp>
        <p:nvGrpSpPr>
          <p:cNvPr id="46" name="Group 45"/>
          <p:cNvGrpSpPr/>
          <p:nvPr/>
        </p:nvGrpSpPr>
        <p:grpSpPr>
          <a:xfrm>
            <a:off x="3675274" y="2754326"/>
            <a:ext cx="6628644" cy="1475944"/>
            <a:chOff x="554038" y="3276574"/>
            <a:chExt cx="6080125" cy="1254347"/>
          </a:xfrm>
        </p:grpSpPr>
        <p:grpSp>
          <p:nvGrpSpPr>
            <p:cNvPr id="47" name="Group 46"/>
            <p:cNvGrpSpPr/>
            <p:nvPr/>
          </p:nvGrpSpPr>
          <p:grpSpPr>
            <a:xfrm>
              <a:off x="554038" y="3276574"/>
              <a:ext cx="6080125" cy="1254347"/>
              <a:chOff x="554038" y="1908174"/>
              <a:chExt cx="6080125" cy="1369439"/>
            </a:xfrm>
          </p:grpSpPr>
          <p:sp>
            <p:nvSpPr>
              <p:cNvPr id="51" name="Freeform 6"/>
              <p:cNvSpPr>
                <a:spLocks/>
              </p:cNvSpPr>
              <p:nvPr/>
            </p:nvSpPr>
            <p:spPr bwMode="auto">
              <a:xfrm>
                <a:off x="554038" y="2064763"/>
                <a:ext cx="2022475" cy="1212850"/>
              </a:xfrm>
              <a:custGeom>
                <a:avLst/>
                <a:gdLst>
                  <a:gd name="T0" fmla="*/ 632 w 1274"/>
                  <a:gd name="T1" fmla="*/ 0 h 764"/>
                  <a:gd name="T2" fmla="*/ 632 w 1274"/>
                  <a:gd name="T3" fmla="*/ 0 h 764"/>
                  <a:gd name="T4" fmla="*/ 664 w 1274"/>
                  <a:gd name="T5" fmla="*/ 2 h 764"/>
                  <a:gd name="T6" fmla="*/ 696 w 1274"/>
                  <a:gd name="T7" fmla="*/ 6 h 764"/>
                  <a:gd name="T8" fmla="*/ 726 w 1274"/>
                  <a:gd name="T9" fmla="*/ 14 h 764"/>
                  <a:gd name="T10" fmla="*/ 756 w 1274"/>
                  <a:gd name="T11" fmla="*/ 24 h 764"/>
                  <a:gd name="T12" fmla="*/ 784 w 1274"/>
                  <a:gd name="T13" fmla="*/ 36 h 764"/>
                  <a:gd name="T14" fmla="*/ 810 w 1274"/>
                  <a:gd name="T15" fmla="*/ 52 h 764"/>
                  <a:gd name="T16" fmla="*/ 838 w 1274"/>
                  <a:gd name="T17" fmla="*/ 70 h 764"/>
                  <a:gd name="T18" fmla="*/ 864 w 1274"/>
                  <a:gd name="T19" fmla="*/ 90 h 764"/>
                  <a:gd name="T20" fmla="*/ 890 w 1274"/>
                  <a:gd name="T21" fmla="*/ 114 h 764"/>
                  <a:gd name="T22" fmla="*/ 916 w 1274"/>
                  <a:gd name="T23" fmla="*/ 138 h 764"/>
                  <a:gd name="T24" fmla="*/ 970 w 1274"/>
                  <a:gd name="T25" fmla="*/ 194 h 764"/>
                  <a:gd name="T26" fmla="*/ 1026 w 1274"/>
                  <a:gd name="T27" fmla="*/ 256 h 764"/>
                  <a:gd name="T28" fmla="*/ 1088 w 1274"/>
                  <a:gd name="T29" fmla="*/ 326 h 764"/>
                  <a:gd name="T30" fmla="*/ 1088 w 1274"/>
                  <a:gd name="T31" fmla="*/ 326 h 764"/>
                  <a:gd name="T32" fmla="*/ 1106 w 1274"/>
                  <a:gd name="T33" fmla="*/ 342 h 764"/>
                  <a:gd name="T34" fmla="*/ 1122 w 1274"/>
                  <a:gd name="T35" fmla="*/ 352 h 764"/>
                  <a:gd name="T36" fmla="*/ 1138 w 1274"/>
                  <a:gd name="T37" fmla="*/ 358 h 764"/>
                  <a:gd name="T38" fmla="*/ 1156 w 1274"/>
                  <a:gd name="T39" fmla="*/ 360 h 764"/>
                  <a:gd name="T40" fmla="*/ 1172 w 1274"/>
                  <a:gd name="T41" fmla="*/ 358 h 764"/>
                  <a:gd name="T42" fmla="*/ 1186 w 1274"/>
                  <a:gd name="T43" fmla="*/ 354 h 764"/>
                  <a:gd name="T44" fmla="*/ 1202 w 1274"/>
                  <a:gd name="T45" fmla="*/ 346 h 764"/>
                  <a:gd name="T46" fmla="*/ 1216 w 1274"/>
                  <a:gd name="T47" fmla="*/ 338 h 764"/>
                  <a:gd name="T48" fmla="*/ 1228 w 1274"/>
                  <a:gd name="T49" fmla="*/ 328 h 764"/>
                  <a:gd name="T50" fmla="*/ 1240 w 1274"/>
                  <a:gd name="T51" fmla="*/ 316 h 764"/>
                  <a:gd name="T52" fmla="*/ 1258 w 1274"/>
                  <a:gd name="T53" fmla="*/ 296 h 764"/>
                  <a:gd name="T54" fmla="*/ 1270 w 1274"/>
                  <a:gd name="T55" fmla="*/ 280 h 764"/>
                  <a:gd name="T56" fmla="*/ 1274 w 1274"/>
                  <a:gd name="T57" fmla="*/ 274 h 764"/>
                  <a:gd name="T58" fmla="*/ 1274 w 1274"/>
                  <a:gd name="T59" fmla="*/ 274 h 764"/>
                  <a:gd name="T60" fmla="*/ 1074 w 1274"/>
                  <a:gd name="T61" fmla="*/ 476 h 764"/>
                  <a:gd name="T62" fmla="*/ 1074 w 1274"/>
                  <a:gd name="T63" fmla="*/ 476 h 764"/>
                  <a:gd name="T64" fmla="*/ 984 w 1274"/>
                  <a:gd name="T65" fmla="*/ 566 h 764"/>
                  <a:gd name="T66" fmla="*/ 934 w 1274"/>
                  <a:gd name="T67" fmla="*/ 614 h 764"/>
                  <a:gd name="T68" fmla="*/ 908 w 1274"/>
                  <a:gd name="T69" fmla="*/ 638 h 764"/>
                  <a:gd name="T70" fmla="*/ 882 w 1274"/>
                  <a:gd name="T71" fmla="*/ 660 h 764"/>
                  <a:gd name="T72" fmla="*/ 854 w 1274"/>
                  <a:gd name="T73" fmla="*/ 680 h 764"/>
                  <a:gd name="T74" fmla="*/ 826 w 1274"/>
                  <a:gd name="T75" fmla="*/ 700 h 764"/>
                  <a:gd name="T76" fmla="*/ 796 w 1274"/>
                  <a:gd name="T77" fmla="*/ 716 h 764"/>
                  <a:gd name="T78" fmla="*/ 766 w 1274"/>
                  <a:gd name="T79" fmla="*/ 732 h 764"/>
                  <a:gd name="T80" fmla="*/ 734 w 1274"/>
                  <a:gd name="T81" fmla="*/ 744 h 764"/>
                  <a:gd name="T82" fmla="*/ 700 w 1274"/>
                  <a:gd name="T83" fmla="*/ 754 h 764"/>
                  <a:gd name="T84" fmla="*/ 666 w 1274"/>
                  <a:gd name="T85" fmla="*/ 762 h 764"/>
                  <a:gd name="T86" fmla="*/ 632 w 1274"/>
                  <a:gd name="T87" fmla="*/ 764 h 764"/>
                  <a:gd name="T88" fmla="*/ 632 w 1274"/>
                  <a:gd name="T89" fmla="*/ 764 h 764"/>
                  <a:gd name="T90" fmla="*/ 302 w 1274"/>
                  <a:gd name="T91" fmla="*/ 764 h 764"/>
                  <a:gd name="T92" fmla="*/ 0 w 1274"/>
                  <a:gd name="T93" fmla="*/ 764 h 764"/>
                  <a:gd name="T94" fmla="*/ 0 w 1274"/>
                  <a:gd name="T95" fmla="*/ 0 h 764"/>
                  <a:gd name="T96" fmla="*/ 0 w 1274"/>
                  <a:gd name="T97" fmla="*/ 0 h 764"/>
                  <a:gd name="T98" fmla="*/ 632 w 1274"/>
                  <a:gd name="T99" fmla="*/ 0 h 764"/>
                  <a:gd name="T100" fmla="*/ 632 w 1274"/>
                  <a:gd name="T101"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4" h="764">
                    <a:moveTo>
                      <a:pt x="632" y="0"/>
                    </a:moveTo>
                    <a:lnTo>
                      <a:pt x="632" y="0"/>
                    </a:lnTo>
                    <a:lnTo>
                      <a:pt x="664" y="2"/>
                    </a:lnTo>
                    <a:lnTo>
                      <a:pt x="696" y="6"/>
                    </a:lnTo>
                    <a:lnTo>
                      <a:pt x="726" y="14"/>
                    </a:lnTo>
                    <a:lnTo>
                      <a:pt x="756" y="24"/>
                    </a:lnTo>
                    <a:lnTo>
                      <a:pt x="784" y="36"/>
                    </a:lnTo>
                    <a:lnTo>
                      <a:pt x="810" y="52"/>
                    </a:lnTo>
                    <a:lnTo>
                      <a:pt x="838" y="70"/>
                    </a:lnTo>
                    <a:lnTo>
                      <a:pt x="864" y="90"/>
                    </a:lnTo>
                    <a:lnTo>
                      <a:pt x="890" y="114"/>
                    </a:lnTo>
                    <a:lnTo>
                      <a:pt x="916" y="138"/>
                    </a:lnTo>
                    <a:lnTo>
                      <a:pt x="970" y="194"/>
                    </a:lnTo>
                    <a:lnTo>
                      <a:pt x="1026" y="256"/>
                    </a:lnTo>
                    <a:lnTo>
                      <a:pt x="1088" y="326"/>
                    </a:lnTo>
                    <a:lnTo>
                      <a:pt x="1088" y="326"/>
                    </a:lnTo>
                    <a:lnTo>
                      <a:pt x="1106" y="342"/>
                    </a:lnTo>
                    <a:lnTo>
                      <a:pt x="1122" y="352"/>
                    </a:lnTo>
                    <a:lnTo>
                      <a:pt x="1138" y="358"/>
                    </a:lnTo>
                    <a:lnTo>
                      <a:pt x="1156" y="360"/>
                    </a:lnTo>
                    <a:lnTo>
                      <a:pt x="1172" y="358"/>
                    </a:lnTo>
                    <a:lnTo>
                      <a:pt x="1186" y="354"/>
                    </a:lnTo>
                    <a:lnTo>
                      <a:pt x="1202" y="346"/>
                    </a:lnTo>
                    <a:lnTo>
                      <a:pt x="1216" y="338"/>
                    </a:lnTo>
                    <a:lnTo>
                      <a:pt x="1228" y="328"/>
                    </a:lnTo>
                    <a:lnTo>
                      <a:pt x="1240" y="316"/>
                    </a:lnTo>
                    <a:lnTo>
                      <a:pt x="1258" y="296"/>
                    </a:lnTo>
                    <a:lnTo>
                      <a:pt x="1270" y="280"/>
                    </a:lnTo>
                    <a:lnTo>
                      <a:pt x="1274" y="274"/>
                    </a:lnTo>
                    <a:lnTo>
                      <a:pt x="1274" y="274"/>
                    </a:lnTo>
                    <a:lnTo>
                      <a:pt x="1074" y="476"/>
                    </a:lnTo>
                    <a:lnTo>
                      <a:pt x="1074" y="476"/>
                    </a:lnTo>
                    <a:lnTo>
                      <a:pt x="984" y="566"/>
                    </a:lnTo>
                    <a:lnTo>
                      <a:pt x="934" y="614"/>
                    </a:lnTo>
                    <a:lnTo>
                      <a:pt x="908" y="638"/>
                    </a:lnTo>
                    <a:lnTo>
                      <a:pt x="882" y="660"/>
                    </a:lnTo>
                    <a:lnTo>
                      <a:pt x="854" y="680"/>
                    </a:lnTo>
                    <a:lnTo>
                      <a:pt x="826" y="700"/>
                    </a:lnTo>
                    <a:lnTo>
                      <a:pt x="796" y="716"/>
                    </a:lnTo>
                    <a:lnTo>
                      <a:pt x="766" y="732"/>
                    </a:lnTo>
                    <a:lnTo>
                      <a:pt x="734" y="744"/>
                    </a:lnTo>
                    <a:lnTo>
                      <a:pt x="700" y="754"/>
                    </a:lnTo>
                    <a:lnTo>
                      <a:pt x="666" y="762"/>
                    </a:lnTo>
                    <a:lnTo>
                      <a:pt x="632" y="764"/>
                    </a:lnTo>
                    <a:lnTo>
                      <a:pt x="632" y="764"/>
                    </a:lnTo>
                    <a:lnTo>
                      <a:pt x="302" y="764"/>
                    </a:lnTo>
                    <a:lnTo>
                      <a:pt x="0" y="764"/>
                    </a:lnTo>
                    <a:lnTo>
                      <a:pt x="0" y="0"/>
                    </a:lnTo>
                    <a:lnTo>
                      <a:pt x="0" y="0"/>
                    </a:lnTo>
                    <a:lnTo>
                      <a:pt x="632" y="0"/>
                    </a:lnTo>
                    <a:lnTo>
                      <a:pt x="632" y="0"/>
                    </a:lnTo>
                    <a:close/>
                  </a:path>
                </a:pathLst>
              </a:custGeom>
              <a:solidFill>
                <a:schemeClr val="bg2"/>
              </a:solidFill>
              <a:ln>
                <a:solidFill>
                  <a:srgbClr val="EB8C00"/>
                </a:solidFill>
              </a:ln>
            </p:spPr>
            <p:txBody>
              <a:bodyPr vert="horz" wrap="square" lIns="91440" tIns="45720" rIns="91440" bIns="45720" numCol="1" anchor="t" anchorCtr="0" compatLnSpc="1">
                <a:prstTxWarp prst="textNoShape">
                  <a:avLst/>
                </a:prstTxWarp>
              </a:bodyPr>
              <a:lstStyle/>
              <a:p>
                <a:endParaRPr lang="en-GB" dirty="0"/>
              </a:p>
            </p:txBody>
          </p:sp>
          <p:sp>
            <p:nvSpPr>
              <p:cNvPr id="52" name="Freeform 7"/>
              <p:cNvSpPr>
                <a:spLocks/>
              </p:cNvSpPr>
              <p:nvPr/>
            </p:nvSpPr>
            <p:spPr bwMode="auto">
              <a:xfrm>
                <a:off x="1919288" y="1908174"/>
                <a:ext cx="4714875" cy="1308100"/>
              </a:xfrm>
              <a:custGeom>
                <a:avLst/>
                <a:gdLst>
                  <a:gd name="T0" fmla="*/ 852 w 2970"/>
                  <a:gd name="T1" fmla="*/ 0 h 764"/>
                  <a:gd name="T2" fmla="*/ 852 w 2970"/>
                  <a:gd name="T3" fmla="*/ 0 h 764"/>
                  <a:gd name="T4" fmla="*/ 818 w 2970"/>
                  <a:gd name="T5" fmla="*/ 2 h 764"/>
                  <a:gd name="T6" fmla="*/ 784 w 2970"/>
                  <a:gd name="T7" fmla="*/ 8 h 764"/>
                  <a:gd name="T8" fmla="*/ 750 w 2970"/>
                  <a:gd name="T9" fmla="*/ 18 h 764"/>
                  <a:gd name="T10" fmla="*/ 716 w 2970"/>
                  <a:gd name="T11" fmla="*/ 32 h 764"/>
                  <a:gd name="T12" fmla="*/ 684 w 2970"/>
                  <a:gd name="T13" fmla="*/ 48 h 764"/>
                  <a:gd name="T14" fmla="*/ 652 w 2970"/>
                  <a:gd name="T15" fmla="*/ 66 h 764"/>
                  <a:gd name="T16" fmla="*/ 620 w 2970"/>
                  <a:gd name="T17" fmla="*/ 88 h 764"/>
                  <a:gd name="T18" fmla="*/ 588 w 2970"/>
                  <a:gd name="T19" fmla="*/ 110 h 764"/>
                  <a:gd name="T20" fmla="*/ 558 w 2970"/>
                  <a:gd name="T21" fmla="*/ 134 h 764"/>
                  <a:gd name="T22" fmla="*/ 528 w 2970"/>
                  <a:gd name="T23" fmla="*/ 162 h 764"/>
                  <a:gd name="T24" fmla="*/ 500 w 2970"/>
                  <a:gd name="T25" fmla="*/ 188 h 764"/>
                  <a:gd name="T26" fmla="*/ 472 w 2970"/>
                  <a:gd name="T27" fmla="*/ 216 h 764"/>
                  <a:gd name="T28" fmla="*/ 418 w 2970"/>
                  <a:gd name="T29" fmla="*/ 274 h 764"/>
                  <a:gd name="T30" fmla="*/ 370 w 2970"/>
                  <a:gd name="T31" fmla="*/ 330 h 764"/>
                  <a:gd name="T32" fmla="*/ 370 w 2970"/>
                  <a:gd name="T33" fmla="*/ 330 h 764"/>
                  <a:gd name="T34" fmla="*/ 220 w 2970"/>
                  <a:gd name="T35" fmla="*/ 498 h 764"/>
                  <a:gd name="T36" fmla="*/ 104 w 2970"/>
                  <a:gd name="T37" fmla="*/ 626 h 764"/>
                  <a:gd name="T38" fmla="*/ 26 w 2970"/>
                  <a:gd name="T39" fmla="*/ 708 h 764"/>
                  <a:gd name="T40" fmla="*/ 0 w 2970"/>
                  <a:gd name="T41" fmla="*/ 736 h 764"/>
                  <a:gd name="T42" fmla="*/ 0 w 2970"/>
                  <a:gd name="T43" fmla="*/ 736 h 764"/>
                  <a:gd name="T44" fmla="*/ 392 w 2970"/>
                  <a:gd name="T45" fmla="*/ 456 h 764"/>
                  <a:gd name="T46" fmla="*/ 392 w 2970"/>
                  <a:gd name="T47" fmla="*/ 456 h 764"/>
                  <a:gd name="T48" fmla="*/ 430 w 2970"/>
                  <a:gd name="T49" fmla="*/ 500 h 764"/>
                  <a:gd name="T50" fmla="*/ 474 w 2970"/>
                  <a:gd name="T51" fmla="*/ 548 h 764"/>
                  <a:gd name="T52" fmla="*/ 528 w 2970"/>
                  <a:gd name="T53" fmla="*/ 600 h 764"/>
                  <a:gd name="T54" fmla="*/ 556 w 2970"/>
                  <a:gd name="T55" fmla="*/ 624 h 764"/>
                  <a:gd name="T56" fmla="*/ 586 w 2970"/>
                  <a:gd name="T57" fmla="*/ 650 h 764"/>
                  <a:gd name="T58" fmla="*/ 616 w 2970"/>
                  <a:gd name="T59" fmla="*/ 672 h 764"/>
                  <a:gd name="T60" fmla="*/ 648 w 2970"/>
                  <a:gd name="T61" fmla="*/ 694 h 764"/>
                  <a:gd name="T62" fmla="*/ 682 w 2970"/>
                  <a:gd name="T63" fmla="*/ 714 h 764"/>
                  <a:gd name="T64" fmla="*/ 714 w 2970"/>
                  <a:gd name="T65" fmla="*/ 732 h 764"/>
                  <a:gd name="T66" fmla="*/ 748 w 2970"/>
                  <a:gd name="T67" fmla="*/ 746 h 764"/>
                  <a:gd name="T68" fmla="*/ 782 w 2970"/>
                  <a:gd name="T69" fmla="*/ 756 h 764"/>
                  <a:gd name="T70" fmla="*/ 818 w 2970"/>
                  <a:gd name="T71" fmla="*/ 762 h 764"/>
                  <a:gd name="T72" fmla="*/ 852 w 2970"/>
                  <a:gd name="T73" fmla="*/ 764 h 764"/>
                  <a:gd name="T74" fmla="*/ 852 w 2970"/>
                  <a:gd name="T75" fmla="*/ 764 h 764"/>
                  <a:gd name="T76" fmla="*/ 2970 w 2970"/>
                  <a:gd name="T77" fmla="*/ 764 h 764"/>
                  <a:gd name="T78" fmla="*/ 2970 w 2970"/>
                  <a:gd name="T79" fmla="*/ 0 h 764"/>
                  <a:gd name="T80" fmla="*/ 2970 w 2970"/>
                  <a:gd name="T81" fmla="*/ 0 h 764"/>
                  <a:gd name="T82" fmla="*/ 852 w 2970"/>
                  <a:gd name="T83" fmla="*/ 0 h 764"/>
                  <a:gd name="T84" fmla="*/ 852 w 2970"/>
                  <a:gd name="T8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70" h="764">
                    <a:moveTo>
                      <a:pt x="852" y="0"/>
                    </a:moveTo>
                    <a:lnTo>
                      <a:pt x="852" y="0"/>
                    </a:lnTo>
                    <a:lnTo>
                      <a:pt x="818" y="2"/>
                    </a:lnTo>
                    <a:lnTo>
                      <a:pt x="784" y="8"/>
                    </a:lnTo>
                    <a:lnTo>
                      <a:pt x="750" y="18"/>
                    </a:lnTo>
                    <a:lnTo>
                      <a:pt x="716" y="32"/>
                    </a:lnTo>
                    <a:lnTo>
                      <a:pt x="684" y="48"/>
                    </a:lnTo>
                    <a:lnTo>
                      <a:pt x="652" y="66"/>
                    </a:lnTo>
                    <a:lnTo>
                      <a:pt x="620" y="88"/>
                    </a:lnTo>
                    <a:lnTo>
                      <a:pt x="588" y="110"/>
                    </a:lnTo>
                    <a:lnTo>
                      <a:pt x="558" y="134"/>
                    </a:lnTo>
                    <a:lnTo>
                      <a:pt x="528" y="162"/>
                    </a:lnTo>
                    <a:lnTo>
                      <a:pt x="500" y="188"/>
                    </a:lnTo>
                    <a:lnTo>
                      <a:pt x="472" y="216"/>
                    </a:lnTo>
                    <a:lnTo>
                      <a:pt x="418" y="274"/>
                    </a:lnTo>
                    <a:lnTo>
                      <a:pt x="370" y="330"/>
                    </a:lnTo>
                    <a:lnTo>
                      <a:pt x="370" y="330"/>
                    </a:lnTo>
                    <a:lnTo>
                      <a:pt x="220" y="498"/>
                    </a:lnTo>
                    <a:lnTo>
                      <a:pt x="104" y="626"/>
                    </a:lnTo>
                    <a:lnTo>
                      <a:pt x="26" y="708"/>
                    </a:lnTo>
                    <a:lnTo>
                      <a:pt x="0" y="736"/>
                    </a:lnTo>
                    <a:lnTo>
                      <a:pt x="0" y="736"/>
                    </a:lnTo>
                    <a:lnTo>
                      <a:pt x="392" y="456"/>
                    </a:lnTo>
                    <a:lnTo>
                      <a:pt x="392" y="456"/>
                    </a:lnTo>
                    <a:lnTo>
                      <a:pt x="430" y="500"/>
                    </a:lnTo>
                    <a:lnTo>
                      <a:pt x="474" y="548"/>
                    </a:lnTo>
                    <a:lnTo>
                      <a:pt x="528" y="600"/>
                    </a:lnTo>
                    <a:lnTo>
                      <a:pt x="556" y="624"/>
                    </a:lnTo>
                    <a:lnTo>
                      <a:pt x="586" y="650"/>
                    </a:lnTo>
                    <a:lnTo>
                      <a:pt x="616" y="672"/>
                    </a:lnTo>
                    <a:lnTo>
                      <a:pt x="648" y="694"/>
                    </a:lnTo>
                    <a:lnTo>
                      <a:pt x="682" y="714"/>
                    </a:lnTo>
                    <a:lnTo>
                      <a:pt x="714" y="732"/>
                    </a:lnTo>
                    <a:lnTo>
                      <a:pt x="748" y="746"/>
                    </a:lnTo>
                    <a:lnTo>
                      <a:pt x="782" y="756"/>
                    </a:lnTo>
                    <a:lnTo>
                      <a:pt x="818" y="762"/>
                    </a:lnTo>
                    <a:lnTo>
                      <a:pt x="852" y="764"/>
                    </a:lnTo>
                    <a:lnTo>
                      <a:pt x="852" y="764"/>
                    </a:lnTo>
                    <a:lnTo>
                      <a:pt x="2970" y="764"/>
                    </a:lnTo>
                    <a:lnTo>
                      <a:pt x="2970" y="0"/>
                    </a:lnTo>
                    <a:lnTo>
                      <a:pt x="2970" y="0"/>
                    </a:lnTo>
                    <a:lnTo>
                      <a:pt x="852" y="0"/>
                    </a:lnTo>
                    <a:lnTo>
                      <a:pt x="852" y="0"/>
                    </a:lnTo>
                    <a:close/>
                  </a:path>
                </a:pathLst>
              </a:custGeom>
              <a:solidFill>
                <a:schemeClr val="accent2">
                  <a:lumMod val="40000"/>
                  <a:lumOff val="60000"/>
                </a:schemeClr>
              </a:solidFill>
              <a:ln>
                <a:solidFill>
                  <a:srgbClr val="EB8C00"/>
                </a:solidFill>
              </a:ln>
            </p:spPr>
            <p:txBody>
              <a:bodyPr vert="horz" wrap="square" lIns="91440" tIns="45720" rIns="91440" bIns="45720" numCol="1" anchor="t" anchorCtr="0" compatLnSpc="1">
                <a:prstTxWarp prst="textNoShape">
                  <a:avLst/>
                </a:prstTxWarp>
              </a:bodyPr>
              <a:lstStyle/>
              <a:p>
                <a:endParaRPr lang="en-GB" dirty="0"/>
              </a:p>
            </p:txBody>
          </p:sp>
        </p:grpSp>
        <p:sp>
          <p:nvSpPr>
            <p:cNvPr id="48" name="Rectangle 47"/>
            <p:cNvSpPr/>
            <p:nvPr/>
          </p:nvSpPr>
          <p:spPr>
            <a:xfrm>
              <a:off x="2690160" y="3417913"/>
              <a:ext cx="3903219" cy="915485"/>
            </a:xfrm>
            <a:prstGeom prst="rect">
              <a:avLst/>
            </a:prstGeom>
          </p:spPr>
          <p:txBody>
            <a:bodyPr wrap="square">
              <a:spAutoFit/>
            </a:bodyPr>
            <a:lstStyle/>
            <a:p>
              <a:pPr lvl="1">
                <a:lnSpc>
                  <a:spcPct val="80000"/>
                </a:lnSpc>
              </a:pPr>
              <a:r>
                <a:rPr lang="en-GB" altLang="en-US" sz="1600" dirty="0"/>
                <a:t>“…</a:t>
              </a:r>
              <a:r>
                <a:rPr lang="en-GB" altLang="en-US" sz="1600" dirty="0"/>
                <a:t>we believe that there is a case for increasing the effective rate of the minimum wage, implying a series of increases for a number of years above average earnings</a:t>
              </a:r>
              <a:r>
                <a:rPr lang="en-GB" altLang="en-US" sz="1600" dirty="0"/>
                <a:t>…” </a:t>
              </a:r>
              <a:r>
                <a:rPr lang="en-GB" altLang="en-US" sz="1600" dirty="0"/>
                <a:t>Fourth Report (2003)  </a:t>
              </a:r>
            </a:p>
          </p:txBody>
        </p:sp>
        <p:sp>
          <p:nvSpPr>
            <p:cNvPr id="50" name="Rectangle 49"/>
            <p:cNvSpPr/>
            <p:nvPr/>
          </p:nvSpPr>
          <p:spPr>
            <a:xfrm>
              <a:off x="573725" y="3417913"/>
              <a:ext cx="1422803" cy="993956"/>
            </a:xfrm>
            <a:prstGeom prst="rect">
              <a:avLst/>
            </a:prstGeom>
          </p:spPr>
          <p:txBody>
            <a:bodyPr wrap="square">
              <a:spAutoFit/>
            </a:bodyPr>
            <a:lstStyle/>
            <a:p>
              <a:r>
                <a:rPr lang="en-GB" sz="1400" b="1" dirty="0">
                  <a:solidFill>
                    <a:schemeClr val="accent2">
                      <a:lumMod val="60000"/>
                      <a:lumOff val="40000"/>
                    </a:schemeClr>
                  </a:solidFill>
                  <a:latin typeface="Georgia" pitchFamily="18" charset="0"/>
                </a:rPr>
                <a:t>Above average earnings growth increases, 2001-6</a:t>
              </a:r>
              <a:endParaRPr lang="en-GB" sz="1400" dirty="0">
                <a:solidFill>
                  <a:schemeClr val="accent2">
                    <a:lumMod val="60000"/>
                    <a:lumOff val="40000"/>
                  </a:schemeClr>
                </a:solidFill>
                <a:latin typeface="Georgia" pitchFamily="18" charset="0"/>
              </a:endParaRPr>
            </a:p>
          </p:txBody>
        </p:sp>
      </p:grpSp>
      <p:grpSp>
        <p:nvGrpSpPr>
          <p:cNvPr id="53" name="Group 52"/>
          <p:cNvGrpSpPr/>
          <p:nvPr/>
        </p:nvGrpSpPr>
        <p:grpSpPr>
          <a:xfrm>
            <a:off x="3696737" y="4247038"/>
            <a:ext cx="6607181" cy="1368112"/>
            <a:chOff x="8038" y="4460420"/>
            <a:chExt cx="6562798" cy="1368112"/>
          </a:xfrm>
          <a:solidFill>
            <a:schemeClr val="accent2">
              <a:lumMod val="75000"/>
            </a:schemeClr>
          </a:solidFill>
        </p:grpSpPr>
        <p:grpSp>
          <p:nvGrpSpPr>
            <p:cNvPr id="54" name="Group 53"/>
            <p:cNvGrpSpPr/>
            <p:nvPr/>
          </p:nvGrpSpPr>
          <p:grpSpPr>
            <a:xfrm>
              <a:off x="8038" y="4460420"/>
              <a:ext cx="6562718" cy="1368111"/>
              <a:chOff x="8038" y="1908175"/>
              <a:chExt cx="6562718" cy="1493642"/>
            </a:xfrm>
            <a:grpFill/>
          </p:grpSpPr>
          <p:sp>
            <p:nvSpPr>
              <p:cNvPr id="59" name="Freeform 6"/>
              <p:cNvSpPr>
                <a:spLocks/>
              </p:cNvSpPr>
              <p:nvPr/>
            </p:nvSpPr>
            <p:spPr bwMode="auto">
              <a:xfrm>
                <a:off x="8038" y="2003424"/>
                <a:ext cx="2399263" cy="1259415"/>
              </a:xfrm>
              <a:custGeom>
                <a:avLst/>
                <a:gdLst>
                  <a:gd name="T0" fmla="*/ 632 w 1274"/>
                  <a:gd name="T1" fmla="*/ 0 h 764"/>
                  <a:gd name="T2" fmla="*/ 632 w 1274"/>
                  <a:gd name="T3" fmla="*/ 0 h 764"/>
                  <a:gd name="T4" fmla="*/ 664 w 1274"/>
                  <a:gd name="T5" fmla="*/ 2 h 764"/>
                  <a:gd name="T6" fmla="*/ 696 w 1274"/>
                  <a:gd name="T7" fmla="*/ 6 h 764"/>
                  <a:gd name="T8" fmla="*/ 726 w 1274"/>
                  <a:gd name="T9" fmla="*/ 14 h 764"/>
                  <a:gd name="T10" fmla="*/ 756 w 1274"/>
                  <a:gd name="T11" fmla="*/ 24 h 764"/>
                  <a:gd name="T12" fmla="*/ 784 w 1274"/>
                  <a:gd name="T13" fmla="*/ 36 h 764"/>
                  <a:gd name="T14" fmla="*/ 810 w 1274"/>
                  <a:gd name="T15" fmla="*/ 52 h 764"/>
                  <a:gd name="T16" fmla="*/ 838 w 1274"/>
                  <a:gd name="T17" fmla="*/ 70 h 764"/>
                  <a:gd name="T18" fmla="*/ 864 w 1274"/>
                  <a:gd name="T19" fmla="*/ 90 h 764"/>
                  <a:gd name="T20" fmla="*/ 890 w 1274"/>
                  <a:gd name="T21" fmla="*/ 114 h 764"/>
                  <a:gd name="T22" fmla="*/ 916 w 1274"/>
                  <a:gd name="T23" fmla="*/ 138 h 764"/>
                  <a:gd name="T24" fmla="*/ 970 w 1274"/>
                  <a:gd name="T25" fmla="*/ 194 h 764"/>
                  <a:gd name="T26" fmla="*/ 1026 w 1274"/>
                  <a:gd name="T27" fmla="*/ 256 h 764"/>
                  <a:gd name="T28" fmla="*/ 1088 w 1274"/>
                  <a:gd name="T29" fmla="*/ 326 h 764"/>
                  <a:gd name="T30" fmla="*/ 1088 w 1274"/>
                  <a:gd name="T31" fmla="*/ 326 h 764"/>
                  <a:gd name="T32" fmla="*/ 1106 w 1274"/>
                  <a:gd name="T33" fmla="*/ 342 h 764"/>
                  <a:gd name="T34" fmla="*/ 1122 w 1274"/>
                  <a:gd name="T35" fmla="*/ 352 h 764"/>
                  <a:gd name="T36" fmla="*/ 1138 w 1274"/>
                  <a:gd name="T37" fmla="*/ 358 h 764"/>
                  <a:gd name="T38" fmla="*/ 1156 w 1274"/>
                  <a:gd name="T39" fmla="*/ 360 h 764"/>
                  <a:gd name="T40" fmla="*/ 1172 w 1274"/>
                  <a:gd name="T41" fmla="*/ 358 h 764"/>
                  <a:gd name="T42" fmla="*/ 1186 w 1274"/>
                  <a:gd name="T43" fmla="*/ 354 h 764"/>
                  <a:gd name="T44" fmla="*/ 1202 w 1274"/>
                  <a:gd name="T45" fmla="*/ 346 h 764"/>
                  <a:gd name="T46" fmla="*/ 1216 w 1274"/>
                  <a:gd name="T47" fmla="*/ 338 h 764"/>
                  <a:gd name="T48" fmla="*/ 1228 w 1274"/>
                  <a:gd name="T49" fmla="*/ 328 h 764"/>
                  <a:gd name="T50" fmla="*/ 1240 w 1274"/>
                  <a:gd name="T51" fmla="*/ 316 h 764"/>
                  <a:gd name="T52" fmla="*/ 1258 w 1274"/>
                  <a:gd name="T53" fmla="*/ 296 h 764"/>
                  <a:gd name="T54" fmla="*/ 1270 w 1274"/>
                  <a:gd name="T55" fmla="*/ 280 h 764"/>
                  <a:gd name="T56" fmla="*/ 1274 w 1274"/>
                  <a:gd name="T57" fmla="*/ 274 h 764"/>
                  <a:gd name="T58" fmla="*/ 1274 w 1274"/>
                  <a:gd name="T59" fmla="*/ 274 h 764"/>
                  <a:gd name="T60" fmla="*/ 1074 w 1274"/>
                  <a:gd name="T61" fmla="*/ 476 h 764"/>
                  <a:gd name="T62" fmla="*/ 1074 w 1274"/>
                  <a:gd name="T63" fmla="*/ 476 h 764"/>
                  <a:gd name="T64" fmla="*/ 984 w 1274"/>
                  <a:gd name="T65" fmla="*/ 566 h 764"/>
                  <a:gd name="T66" fmla="*/ 934 w 1274"/>
                  <a:gd name="T67" fmla="*/ 614 h 764"/>
                  <a:gd name="T68" fmla="*/ 908 w 1274"/>
                  <a:gd name="T69" fmla="*/ 638 h 764"/>
                  <a:gd name="T70" fmla="*/ 882 w 1274"/>
                  <a:gd name="T71" fmla="*/ 660 h 764"/>
                  <a:gd name="T72" fmla="*/ 854 w 1274"/>
                  <a:gd name="T73" fmla="*/ 680 h 764"/>
                  <a:gd name="T74" fmla="*/ 826 w 1274"/>
                  <a:gd name="T75" fmla="*/ 700 h 764"/>
                  <a:gd name="T76" fmla="*/ 796 w 1274"/>
                  <a:gd name="T77" fmla="*/ 716 h 764"/>
                  <a:gd name="T78" fmla="*/ 766 w 1274"/>
                  <a:gd name="T79" fmla="*/ 732 h 764"/>
                  <a:gd name="T80" fmla="*/ 734 w 1274"/>
                  <a:gd name="T81" fmla="*/ 744 h 764"/>
                  <a:gd name="T82" fmla="*/ 700 w 1274"/>
                  <a:gd name="T83" fmla="*/ 754 h 764"/>
                  <a:gd name="T84" fmla="*/ 666 w 1274"/>
                  <a:gd name="T85" fmla="*/ 762 h 764"/>
                  <a:gd name="T86" fmla="*/ 632 w 1274"/>
                  <a:gd name="T87" fmla="*/ 764 h 764"/>
                  <a:gd name="T88" fmla="*/ 632 w 1274"/>
                  <a:gd name="T89" fmla="*/ 764 h 764"/>
                  <a:gd name="T90" fmla="*/ 302 w 1274"/>
                  <a:gd name="T91" fmla="*/ 764 h 764"/>
                  <a:gd name="T92" fmla="*/ 0 w 1274"/>
                  <a:gd name="T93" fmla="*/ 764 h 764"/>
                  <a:gd name="T94" fmla="*/ 0 w 1274"/>
                  <a:gd name="T95" fmla="*/ 0 h 764"/>
                  <a:gd name="T96" fmla="*/ 0 w 1274"/>
                  <a:gd name="T97" fmla="*/ 0 h 764"/>
                  <a:gd name="T98" fmla="*/ 632 w 1274"/>
                  <a:gd name="T99" fmla="*/ 0 h 764"/>
                  <a:gd name="T100" fmla="*/ 632 w 1274"/>
                  <a:gd name="T101"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4" h="764">
                    <a:moveTo>
                      <a:pt x="632" y="0"/>
                    </a:moveTo>
                    <a:lnTo>
                      <a:pt x="632" y="0"/>
                    </a:lnTo>
                    <a:lnTo>
                      <a:pt x="664" y="2"/>
                    </a:lnTo>
                    <a:lnTo>
                      <a:pt x="696" y="6"/>
                    </a:lnTo>
                    <a:lnTo>
                      <a:pt x="726" y="14"/>
                    </a:lnTo>
                    <a:lnTo>
                      <a:pt x="756" y="24"/>
                    </a:lnTo>
                    <a:lnTo>
                      <a:pt x="784" y="36"/>
                    </a:lnTo>
                    <a:lnTo>
                      <a:pt x="810" y="52"/>
                    </a:lnTo>
                    <a:lnTo>
                      <a:pt x="838" y="70"/>
                    </a:lnTo>
                    <a:lnTo>
                      <a:pt x="864" y="90"/>
                    </a:lnTo>
                    <a:lnTo>
                      <a:pt x="890" y="114"/>
                    </a:lnTo>
                    <a:lnTo>
                      <a:pt x="916" y="138"/>
                    </a:lnTo>
                    <a:lnTo>
                      <a:pt x="970" y="194"/>
                    </a:lnTo>
                    <a:lnTo>
                      <a:pt x="1026" y="256"/>
                    </a:lnTo>
                    <a:lnTo>
                      <a:pt x="1088" y="326"/>
                    </a:lnTo>
                    <a:lnTo>
                      <a:pt x="1088" y="326"/>
                    </a:lnTo>
                    <a:lnTo>
                      <a:pt x="1106" y="342"/>
                    </a:lnTo>
                    <a:lnTo>
                      <a:pt x="1122" y="352"/>
                    </a:lnTo>
                    <a:lnTo>
                      <a:pt x="1138" y="358"/>
                    </a:lnTo>
                    <a:lnTo>
                      <a:pt x="1156" y="360"/>
                    </a:lnTo>
                    <a:lnTo>
                      <a:pt x="1172" y="358"/>
                    </a:lnTo>
                    <a:lnTo>
                      <a:pt x="1186" y="354"/>
                    </a:lnTo>
                    <a:lnTo>
                      <a:pt x="1202" y="346"/>
                    </a:lnTo>
                    <a:lnTo>
                      <a:pt x="1216" y="338"/>
                    </a:lnTo>
                    <a:lnTo>
                      <a:pt x="1228" y="328"/>
                    </a:lnTo>
                    <a:lnTo>
                      <a:pt x="1240" y="316"/>
                    </a:lnTo>
                    <a:lnTo>
                      <a:pt x="1258" y="296"/>
                    </a:lnTo>
                    <a:lnTo>
                      <a:pt x="1270" y="280"/>
                    </a:lnTo>
                    <a:lnTo>
                      <a:pt x="1274" y="274"/>
                    </a:lnTo>
                    <a:lnTo>
                      <a:pt x="1274" y="274"/>
                    </a:lnTo>
                    <a:lnTo>
                      <a:pt x="1074" y="476"/>
                    </a:lnTo>
                    <a:lnTo>
                      <a:pt x="1074" y="476"/>
                    </a:lnTo>
                    <a:lnTo>
                      <a:pt x="984" y="566"/>
                    </a:lnTo>
                    <a:lnTo>
                      <a:pt x="934" y="614"/>
                    </a:lnTo>
                    <a:lnTo>
                      <a:pt x="908" y="638"/>
                    </a:lnTo>
                    <a:lnTo>
                      <a:pt x="882" y="660"/>
                    </a:lnTo>
                    <a:lnTo>
                      <a:pt x="854" y="680"/>
                    </a:lnTo>
                    <a:lnTo>
                      <a:pt x="826" y="700"/>
                    </a:lnTo>
                    <a:lnTo>
                      <a:pt x="796" y="716"/>
                    </a:lnTo>
                    <a:lnTo>
                      <a:pt x="766" y="732"/>
                    </a:lnTo>
                    <a:lnTo>
                      <a:pt x="734" y="744"/>
                    </a:lnTo>
                    <a:lnTo>
                      <a:pt x="700" y="754"/>
                    </a:lnTo>
                    <a:lnTo>
                      <a:pt x="666" y="762"/>
                    </a:lnTo>
                    <a:lnTo>
                      <a:pt x="632" y="764"/>
                    </a:lnTo>
                    <a:lnTo>
                      <a:pt x="632" y="764"/>
                    </a:lnTo>
                    <a:lnTo>
                      <a:pt x="302" y="764"/>
                    </a:lnTo>
                    <a:lnTo>
                      <a:pt x="0" y="764"/>
                    </a:lnTo>
                    <a:lnTo>
                      <a:pt x="0" y="0"/>
                    </a:lnTo>
                    <a:lnTo>
                      <a:pt x="0" y="0"/>
                    </a:lnTo>
                    <a:lnTo>
                      <a:pt x="632" y="0"/>
                    </a:lnTo>
                    <a:lnTo>
                      <a:pt x="632" y="0"/>
                    </a:lnTo>
                    <a:close/>
                  </a:path>
                </a:pathLst>
              </a:custGeom>
              <a:grpFill/>
              <a:ln>
                <a:solidFill>
                  <a:schemeClr val="accent4"/>
                </a:solidFill>
              </a:ln>
            </p:spPr>
            <p:txBody>
              <a:bodyPr vert="horz" wrap="square" lIns="91440" tIns="45720" rIns="91440" bIns="45720" numCol="1" anchor="t" anchorCtr="0" compatLnSpc="1">
                <a:prstTxWarp prst="textNoShape">
                  <a:avLst/>
                </a:prstTxWarp>
              </a:bodyPr>
              <a:lstStyle/>
              <a:p>
                <a:endParaRPr lang="en-GB" dirty="0"/>
              </a:p>
            </p:txBody>
          </p:sp>
          <p:sp>
            <p:nvSpPr>
              <p:cNvPr id="60" name="Freeform 7"/>
              <p:cNvSpPr>
                <a:spLocks/>
              </p:cNvSpPr>
              <p:nvPr/>
            </p:nvSpPr>
            <p:spPr bwMode="auto">
              <a:xfrm>
                <a:off x="1316666" y="1908175"/>
                <a:ext cx="5254090" cy="1493642"/>
              </a:xfrm>
              <a:custGeom>
                <a:avLst/>
                <a:gdLst>
                  <a:gd name="T0" fmla="*/ 852 w 2970"/>
                  <a:gd name="T1" fmla="*/ 0 h 764"/>
                  <a:gd name="T2" fmla="*/ 852 w 2970"/>
                  <a:gd name="T3" fmla="*/ 0 h 764"/>
                  <a:gd name="T4" fmla="*/ 818 w 2970"/>
                  <a:gd name="T5" fmla="*/ 2 h 764"/>
                  <a:gd name="T6" fmla="*/ 784 w 2970"/>
                  <a:gd name="T7" fmla="*/ 8 h 764"/>
                  <a:gd name="T8" fmla="*/ 750 w 2970"/>
                  <a:gd name="T9" fmla="*/ 18 h 764"/>
                  <a:gd name="T10" fmla="*/ 716 w 2970"/>
                  <a:gd name="T11" fmla="*/ 32 h 764"/>
                  <a:gd name="T12" fmla="*/ 684 w 2970"/>
                  <a:gd name="T13" fmla="*/ 48 h 764"/>
                  <a:gd name="T14" fmla="*/ 652 w 2970"/>
                  <a:gd name="T15" fmla="*/ 66 h 764"/>
                  <a:gd name="T16" fmla="*/ 620 w 2970"/>
                  <a:gd name="T17" fmla="*/ 88 h 764"/>
                  <a:gd name="T18" fmla="*/ 588 w 2970"/>
                  <a:gd name="T19" fmla="*/ 110 h 764"/>
                  <a:gd name="T20" fmla="*/ 558 w 2970"/>
                  <a:gd name="T21" fmla="*/ 134 h 764"/>
                  <a:gd name="T22" fmla="*/ 528 w 2970"/>
                  <a:gd name="T23" fmla="*/ 162 h 764"/>
                  <a:gd name="T24" fmla="*/ 500 w 2970"/>
                  <a:gd name="T25" fmla="*/ 188 h 764"/>
                  <a:gd name="T26" fmla="*/ 472 w 2970"/>
                  <a:gd name="T27" fmla="*/ 216 h 764"/>
                  <a:gd name="T28" fmla="*/ 418 w 2970"/>
                  <a:gd name="T29" fmla="*/ 274 h 764"/>
                  <a:gd name="T30" fmla="*/ 370 w 2970"/>
                  <a:gd name="T31" fmla="*/ 330 h 764"/>
                  <a:gd name="T32" fmla="*/ 370 w 2970"/>
                  <a:gd name="T33" fmla="*/ 330 h 764"/>
                  <a:gd name="T34" fmla="*/ 220 w 2970"/>
                  <a:gd name="T35" fmla="*/ 498 h 764"/>
                  <a:gd name="T36" fmla="*/ 104 w 2970"/>
                  <a:gd name="T37" fmla="*/ 626 h 764"/>
                  <a:gd name="T38" fmla="*/ 26 w 2970"/>
                  <a:gd name="T39" fmla="*/ 708 h 764"/>
                  <a:gd name="T40" fmla="*/ 0 w 2970"/>
                  <a:gd name="T41" fmla="*/ 736 h 764"/>
                  <a:gd name="T42" fmla="*/ 0 w 2970"/>
                  <a:gd name="T43" fmla="*/ 736 h 764"/>
                  <a:gd name="T44" fmla="*/ 392 w 2970"/>
                  <a:gd name="T45" fmla="*/ 456 h 764"/>
                  <a:gd name="T46" fmla="*/ 392 w 2970"/>
                  <a:gd name="T47" fmla="*/ 456 h 764"/>
                  <a:gd name="T48" fmla="*/ 430 w 2970"/>
                  <a:gd name="T49" fmla="*/ 500 h 764"/>
                  <a:gd name="T50" fmla="*/ 474 w 2970"/>
                  <a:gd name="T51" fmla="*/ 548 h 764"/>
                  <a:gd name="T52" fmla="*/ 528 w 2970"/>
                  <a:gd name="T53" fmla="*/ 600 h 764"/>
                  <a:gd name="T54" fmla="*/ 556 w 2970"/>
                  <a:gd name="T55" fmla="*/ 624 h 764"/>
                  <a:gd name="T56" fmla="*/ 586 w 2970"/>
                  <a:gd name="T57" fmla="*/ 650 h 764"/>
                  <a:gd name="T58" fmla="*/ 616 w 2970"/>
                  <a:gd name="T59" fmla="*/ 672 h 764"/>
                  <a:gd name="T60" fmla="*/ 648 w 2970"/>
                  <a:gd name="T61" fmla="*/ 694 h 764"/>
                  <a:gd name="T62" fmla="*/ 682 w 2970"/>
                  <a:gd name="T63" fmla="*/ 714 h 764"/>
                  <a:gd name="T64" fmla="*/ 714 w 2970"/>
                  <a:gd name="T65" fmla="*/ 732 h 764"/>
                  <a:gd name="T66" fmla="*/ 748 w 2970"/>
                  <a:gd name="T67" fmla="*/ 746 h 764"/>
                  <a:gd name="T68" fmla="*/ 782 w 2970"/>
                  <a:gd name="T69" fmla="*/ 756 h 764"/>
                  <a:gd name="T70" fmla="*/ 818 w 2970"/>
                  <a:gd name="T71" fmla="*/ 762 h 764"/>
                  <a:gd name="T72" fmla="*/ 852 w 2970"/>
                  <a:gd name="T73" fmla="*/ 764 h 764"/>
                  <a:gd name="T74" fmla="*/ 852 w 2970"/>
                  <a:gd name="T75" fmla="*/ 764 h 764"/>
                  <a:gd name="T76" fmla="*/ 2970 w 2970"/>
                  <a:gd name="T77" fmla="*/ 764 h 764"/>
                  <a:gd name="T78" fmla="*/ 2970 w 2970"/>
                  <a:gd name="T79" fmla="*/ 0 h 764"/>
                  <a:gd name="T80" fmla="*/ 2970 w 2970"/>
                  <a:gd name="T81" fmla="*/ 0 h 764"/>
                  <a:gd name="T82" fmla="*/ 852 w 2970"/>
                  <a:gd name="T83" fmla="*/ 0 h 764"/>
                  <a:gd name="T84" fmla="*/ 852 w 2970"/>
                  <a:gd name="T8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70" h="764">
                    <a:moveTo>
                      <a:pt x="852" y="0"/>
                    </a:moveTo>
                    <a:lnTo>
                      <a:pt x="852" y="0"/>
                    </a:lnTo>
                    <a:lnTo>
                      <a:pt x="818" y="2"/>
                    </a:lnTo>
                    <a:lnTo>
                      <a:pt x="784" y="8"/>
                    </a:lnTo>
                    <a:lnTo>
                      <a:pt x="750" y="18"/>
                    </a:lnTo>
                    <a:lnTo>
                      <a:pt x="716" y="32"/>
                    </a:lnTo>
                    <a:lnTo>
                      <a:pt x="684" y="48"/>
                    </a:lnTo>
                    <a:lnTo>
                      <a:pt x="652" y="66"/>
                    </a:lnTo>
                    <a:lnTo>
                      <a:pt x="620" y="88"/>
                    </a:lnTo>
                    <a:lnTo>
                      <a:pt x="588" y="110"/>
                    </a:lnTo>
                    <a:lnTo>
                      <a:pt x="558" y="134"/>
                    </a:lnTo>
                    <a:lnTo>
                      <a:pt x="528" y="162"/>
                    </a:lnTo>
                    <a:lnTo>
                      <a:pt x="500" y="188"/>
                    </a:lnTo>
                    <a:lnTo>
                      <a:pt x="472" y="216"/>
                    </a:lnTo>
                    <a:lnTo>
                      <a:pt x="418" y="274"/>
                    </a:lnTo>
                    <a:lnTo>
                      <a:pt x="370" y="330"/>
                    </a:lnTo>
                    <a:lnTo>
                      <a:pt x="370" y="330"/>
                    </a:lnTo>
                    <a:lnTo>
                      <a:pt x="220" y="498"/>
                    </a:lnTo>
                    <a:lnTo>
                      <a:pt x="104" y="626"/>
                    </a:lnTo>
                    <a:lnTo>
                      <a:pt x="26" y="708"/>
                    </a:lnTo>
                    <a:lnTo>
                      <a:pt x="0" y="736"/>
                    </a:lnTo>
                    <a:lnTo>
                      <a:pt x="0" y="736"/>
                    </a:lnTo>
                    <a:lnTo>
                      <a:pt x="392" y="456"/>
                    </a:lnTo>
                    <a:lnTo>
                      <a:pt x="392" y="456"/>
                    </a:lnTo>
                    <a:lnTo>
                      <a:pt x="430" y="500"/>
                    </a:lnTo>
                    <a:lnTo>
                      <a:pt x="474" y="548"/>
                    </a:lnTo>
                    <a:lnTo>
                      <a:pt x="528" y="600"/>
                    </a:lnTo>
                    <a:lnTo>
                      <a:pt x="556" y="624"/>
                    </a:lnTo>
                    <a:lnTo>
                      <a:pt x="586" y="650"/>
                    </a:lnTo>
                    <a:lnTo>
                      <a:pt x="616" y="672"/>
                    </a:lnTo>
                    <a:lnTo>
                      <a:pt x="648" y="694"/>
                    </a:lnTo>
                    <a:lnTo>
                      <a:pt x="682" y="714"/>
                    </a:lnTo>
                    <a:lnTo>
                      <a:pt x="714" y="732"/>
                    </a:lnTo>
                    <a:lnTo>
                      <a:pt x="748" y="746"/>
                    </a:lnTo>
                    <a:lnTo>
                      <a:pt x="782" y="756"/>
                    </a:lnTo>
                    <a:lnTo>
                      <a:pt x="818" y="762"/>
                    </a:lnTo>
                    <a:lnTo>
                      <a:pt x="852" y="764"/>
                    </a:lnTo>
                    <a:lnTo>
                      <a:pt x="852" y="764"/>
                    </a:lnTo>
                    <a:lnTo>
                      <a:pt x="2970" y="764"/>
                    </a:lnTo>
                    <a:lnTo>
                      <a:pt x="2970" y="0"/>
                    </a:lnTo>
                    <a:lnTo>
                      <a:pt x="2970" y="0"/>
                    </a:lnTo>
                    <a:lnTo>
                      <a:pt x="852" y="0"/>
                    </a:lnTo>
                    <a:lnTo>
                      <a:pt x="852" y="0"/>
                    </a:lnTo>
                    <a:close/>
                  </a:path>
                </a:pathLst>
              </a:custGeom>
              <a:grpFill/>
              <a:ln>
                <a:solidFill>
                  <a:schemeClr val="accent4"/>
                </a:solidFill>
              </a:ln>
            </p:spPr>
            <p:txBody>
              <a:bodyPr vert="horz" wrap="square" lIns="91440" tIns="45720" rIns="91440" bIns="45720" numCol="1" anchor="t" anchorCtr="0" compatLnSpc="1">
                <a:prstTxWarp prst="textNoShape">
                  <a:avLst/>
                </a:prstTxWarp>
              </a:bodyPr>
              <a:lstStyle/>
              <a:p>
                <a:endParaRPr lang="en-GB" dirty="0"/>
              </a:p>
            </p:txBody>
          </p:sp>
        </p:grpSp>
        <p:sp>
          <p:nvSpPr>
            <p:cNvPr id="55" name="Rectangle 54"/>
            <p:cNvSpPr/>
            <p:nvPr/>
          </p:nvSpPr>
          <p:spPr>
            <a:xfrm>
              <a:off x="2312294" y="4554337"/>
              <a:ext cx="4258542" cy="1274195"/>
            </a:xfrm>
            <a:prstGeom prst="rect">
              <a:avLst/>
            </a:prstGeom>
            <a:grpFill/>
          </p:spPr>
          <p:txBody>
            <a:bodyPr wrap="square">
              <a:spAutoFit/>
            </a:bodyPr>
            <a:lstStyle/>
            <a:p>
              <a:pPr lvl="1">
                <a:lnSpc>
                  <a:spcPct val="80000"/>
                </a:lnSpc>
              </a:pPr>
              <a:r>
                <a:rPr lang="en-GB" altLang="en-US" sz="1600" dirty="0">
                  <a:solidFill>
                    <a:schemeClr val="bg1"/>
                  </a:solidFill>
                </a:rPr>
                <a:t>“</a:t>
              </a:r>
              <a:r>
                <a:rPr lang="en-GB" altLang="en-US" sz="1600" dirty="0">
                  <a:solidFill>
                    <a:schemeClr val="bg1"/>
                  </a:solidFill>
                </a:rPr>
                <a:t>we have no presumption that further increases above average earnings are required” </a:t>
              </a:r>
              <a:r>
                <a:rPr lang="en-GB" altLang="en-US" sz="1600" dirty="0">
                  <a:solidFill>
                    <a:schemeClr val="bg1"/>
                  </a:solidFill>
                </a:rPr>
                <a:t>LPC </a:t>
              </a:r>
              <a:r>
                <a:rPr lang="en-GB" altLang="en-US" sz="1600" dirty="0">
                  <a:solidFill>
                    <a:schemeClr val="bg1"/>
                  </a:solidFill>
                </a:rPr>
                <a:t>2006 Report</a:t>
              </a:r>
              <a:endParaRPr lang="en-GB" altLang="en-US" sz="1600" dirty="0">
                <a:solidFill>
                  <a:schemeClr val="bg1"/>
                </a:solidFill>
              </a:endParaRPr>
            </a:p>
            <a:p>
              <a:pPr lvl="1">
                <a:lnSpc>
                  <a:spcPct val="80000"/>
                </a:lnSpc>
              </a:pPr>
              <a:r>
                <a:rPr lang="en-GB" altLang="en-US" sz="1600" dirty="0">
                  <a:solidFill>
                    <a:schemeClr val="bg1"/>
                  </a:solidFill>
                </a:rPr>
                <a:t>again little evidence of employment effects up to 2013 but awaiting further evidence of the impact of recession</a:t>
              </a:r>
              <a:endParaRPr lang="en-GB" altLang="en-US" sz="1600" dirty="0">
                <a:solidFill>
                  <a:schemeClr val="bg1"/>
                </a:solidFill>
              </a:endParaRPr>
            </a:p>
          </p:txBody>
        </p:sp>
        <p:sp>
          <p:nvSpPr>
            <p:cNvPr id="57" name="Rectangle 56"/>
            <p:cNvSpPr/>
            <p:nvPr/>
          </p:nvSpPr>
          <p:spPr>
            <a:xfrm>
              <a:off x="90487" y="4626069"/>
              <a:ext cx="1477306" cy="954107"/>
            </a:xfrm>
            <a:prstGeom prst="rect">
              <a:avLst/>
            </a:prstGeom>
            <a:grpFill/>
          </p:spPr>
          <p:txBody>
            <a:bodyPr wrap="square">
              <a:spAutoFit/>
            </a:bodyPr>
            <a:lstStyle/>
            <a:p>
              <a:r>
                <a:rPr lang="en-GB" sz="1400" b="1" dirty="0">
                  <a:solidFill>
                    <a:schemeClr val="bg1"/>
                  </a:solidFill>
                  <a:latin typeface="Georgia" pitchFamily="18" charset="0"/>
                </a:rPr>
                <a:t>Caution again in uncertain times, 2007-13</a:t>
              </a:r>
              <a:endParaRPr lang="en-GB" sz="1400" dirty="0">
                <a:solidFill>
                  <a:schemeClr val="bg1"/>
                </a:solidFill>
                <a:latin typeface="Georgia" pitchFamily="18" charset="0"/>
              </a:endParaRPr>
            </a:p>
          </p:txBody>
        </p:sp>
      </p:grpSp>
      <p:grpSp>
        <p:nvGrpSpPr>
          <p:cNvPr id="25" name="Group 24"/>
          <p:cNvGrpSpPr/>
          <p:nvPr/>
        </p:nvGrpSpPr>
        <p:grpSpPr>
          <a:xfrm>
            <a:off x="3675274" y="5594404"/>
            <a:ext cx="6628644" cy="1110918"/>
            <a:chOff x="554038" y="2110885"/>
            <a:chExt cx="6080125" cy="1110918"/>
          </a:xfrm>
        </p:grpSpPr>
        <p:grpSp>
          <p:nvGrpSpPr>
            <p:cNvPr id="26" name="Group 25"/>
            <p:cNvGrpSpPr/>
            <p:nvPr/>
          </p:nvGrpSpPr>
          <p:grpSpPr>
            <a:xfrm>
              <a:off x="554038" y="2110885"/>
              <a:ext cx="6080125" cy="1110918"/>
              <a:chOff x="554038" y="2003425"/>
              <a:chExt cx="6080125" cy="1212850"/>
            </a:xfrm>
          </p:grpSpPr>
          <p:sp>
            <p:nvSpPr>
              <p:cNvPr id="29" name="Freeform 6"/>
              <p:cNvSpPr>
                <a:spLocks/>
              </p:cNvSpPr>
              <p:nvPr/>
            </p:nvSpPr>
            <p:spPr bwMode="auto">
              <a:xfrm>
                <a:off x="554038" y="2003425"/>
                <a:ext cx="2022475" cy="1212850"/>
              </a:xfrm>
              <a:custGeom>
                <a:avLst/>
                <a:gdLst>
                  <a:gd name="T0" fmla="*/ 632 w 1274"/>
                  <a:gd name="T1" fmla="*/ 0 h 764"/>
                  <a:gd name="T2" fmla="*/ 632 w 1274"/>
                  <a:gd name="T3" fmla="*/ 0 h 764"/>
                  <a:gd name="T4" fmla="*/ 664 w 1274"/>
                  <a:gd name="T5" fmla="*/ 2 h 764"/>
                  <a:gd name="T6" fmla="*/ 696 w 1274"/>
                  <a:gd name="T7" fmla="*/ 6 h 764"/>
                  <a:gd name="T8" fmla="*/ 726 w 1274"/>
                  <a:gd name="T9" fmla="*/ 14 h 764"/>
                  <a:gd name="T10" fmla="*/ 756 w 1274"/>
                  <a:gd name="T11" fmla="*/ 24 h 764"/>
                  <a:gd name="T12" fmla="*/ 784 w 1274"/>
                  <a:gd name="T13" fmla="*/ 36 h 764"/>
                  <a:gd name="T14" fmla="*/ 810 w 1274"/>
                  <a:gd name="T15" fmla="*/ 52 h 764"/>
                  <a:gd name="T16" fmla="*/ 838 w 1274"/>
                  <a:gd name="T17" fmla="*/ 70 h 764"/>
                  <a:gd name="T18" fmla="*/ 864 w 1274"/>
                  <a:gd name="T19" fmla="*/ 90 h 764"/>
                  <a:gd name="T20" fmla="*/ 890 w 1274"/>
                  <a:gd name="T21" fmla="*/ 114 h 764"/>
                  <a:gd name="T22" fmla="*/ 916 w 1274"/>
                  <a:gd name="T23" fmla="*/ 138 h 764"/>
                  <a:gd name="T24" fmla="*/ 970 w 1274"/>
                  <a:gd name="T25" fmla="*/ 194 h 764"/>
                  <a:gd name="T26" fmla="*/ 1026 w 1274"/>
                  <a:gd name="T27" fmla="*/ 256 h 764"/>
                  <a:gd name="T28" fmla="*/ 1088 w 1274"/>
                  <a:gd name="T29" fmla="*/ 326 h 764"/>
                  <a:gd name="T30" fmla="*/ 1088 w 1274"/>
                  <a:gd name="T31" fmla="*/ 326 h 764"/>
                  <a:gd name="T32" fmla="*/ 1106 w 1274"/>
                  <a:gd name="T33" fmla="*/ 342 h 764"/>
                  <a:gd name="T34" fmla="*/ 1122 w 1274"/>
                  <a:gd name="T35" fmla="*/ 352 h 764"/>
                  <a:gd name="T36" fmla="*/ 1138 w 1274"/>
                  <a:gd name="T37" fmla="*/ 358 h 764"/>
                  <a:gd name="T38" fmla="*/ 1156 w 1274"/>
                  <a:gd name="T39" fmla="*/ 360 h 764"/>
                  <a:gd name="T40" fmla="*/ 1172 w 1274"/>
                  <a:gd name="T41" fmla="*/ 358 h 764"/>
                  <a:gd name="T42" fmla="*/ 1186 w 1274"/>
                  <a:gd name="T43" fmla="*/ 354 h 764"/>
                  <a:gd name="T44" fmla="*/ 1202 w 1274"/>
                  <a:gd name="T45" fmla="*/ 346 h 764"/>
                  <a:gd name="T46" fmla="*/ 1216 w 1274"/>
                  <a:gd name="T47" fmla="*/ 338 h 764"/>
                  <a:gd name="T48" fmla="*/ 1228 w 1274"/>
                  <a:gd name="T49" fmla="*/ 328 h 764"/>
                  <a:gd name="T50" fmla="*/ 1240 w 1274"/>
                  <a:gd name="T51" fmla="*/ 316 h 764"/>
                  <a:gd name="T52" fmla="*/ 1258 w 1274"/>
                  <a:gd name="T53" fmla="*/ 296 h 764"/>
                  <a:gd name="T54" fmla="*/ 1270 w 1274"/>
                  <a:gd name="T55" fmla="*/ 280 h 764"/>
                  <a:gd name="T56" fmla="*/ 1274 w 1274"/>
                  <a:gd name="T57" fmla="*/ 274 h 764"/>
                  <a:gd name="T58" fmla="*/ 1274 w 1274"/>
                  <a:gd name="T59" fmla="*/ 274 h 764"/>
                  <a:gd name="T60" fmla="*/ 1074 w 1274"/>
                  <a:gd name="T61" fmla="*/ 476 h 764"/>
                  <a:gd name="T62" fmla="*/ 1074 w 1274"/>
                  <a:gd name="T63" fmla="*/ 476 h 764"/>
                  <a:gd name="T64" fmla="*/ 984 w 1274"/>
                  <a:gd name="T65" fmla="*/ 566 h 764"/>
                  <a:gd name="T66" fmla="*/ 934 w 1274"/>
                  <a:gd name="T67" fmla="*/ 614 h 764"/>
                  <a:gd name="T68" fmla="*/ 908 w 1274"/>
                  <a:gd name="T69" fmla="*/ 638 h 764"/>
                  <a:gd name="T70" fmla="*/ 882 w 1274"/>
                  <a:gd name="T71" fmla="*/ 660 h 764"/>
                  <a:gd name="T72" fmla="*/ 854 w 1274"/>
                  <a:gd name="T73" fmla="*/ 680 h 764"/>
                  <a:gd name="T74" fmla="*/ 826 w 1274"/>
                  <a:gd name="T75" fmla="*/ 700 h 764"/>
                  <a:gd name="T76" fmla="*/ 796 w 1274"/>
                  <a:gd name="T77" fmla="*/ 716 h 764"/>
                  <a:gd name="T78" fmla="*/ 766 w 1274"/>
                  <a:gd name="T79" fmla="*/ 732 h 764"/>
                  <a:gd name="T80" fmla="*/ 734 w 1274"/>
                  <a:gd name="T81" fmla="*/ 744 h 764"/>
                  <a:gd name="T82" fmla="*/ 700 w 1274"/>
                  <a:gd name="T83" fmla="*/ 754 h 764"/>
                  <a:gd name="T84" fmla="*/ 666 w 1274"/>
                  <a:gd name="T85" fmla="*/ 762 h 764"/>
                  <a:gd name="T86" fmla="*/ 632 w 1274"/>
                  <a:gd name="T87" fmla="*/ 764 h 764"/>
                  <a:gd name="T88" fmla="*/ 632 w 1274"/>
                  <a:gd name="T89" fmla="*/ 764 h 764"/>
                  <a:gd name="T90" fmla="*/ 302 w 1274"/>
                  <a:gd name="T91" fmla="*/ 764 h 764"/>
                  <a:gd name="T92" fmla="*/ 0 w 1274"/>
                  <a:gd name="T93" fmla="*/ 764 h 764"/>
                  <a:gd name="T94" fmla="*/ 0 w 1274"/>
                  <a:gd name="T95" fmla="*/ 0 h 764"/>
                  <a:gd name="T96" fmla="*/ 0 w 1274"/>
                  <a:gd name="T97" fmla="*/ 0 h 764"/>
                  <a:gd name="T98" fmla="*/ 632 w 1274"/>
                  <a:gd name="T99" fmla="*/ 0 h 764"/>
                  <a:gd name="T100" fmla="*/ 632 w 1274"/>
                  <a:gd name="T101"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4" h="764">
                    <a:moveTo>
                      <a:pt x="632" y="0"/>
                    </a:moveTo>
                    <a:lnTo>
                      <a:pt x="632" y="0"/>
                    </a:lnTo>
                    <a:lnTo>
                      <a:pt x="664" y="2"/>
                    </a:lnTo>
                    <a:lnTo>
                      <a:pt x="696" y="6"/>
                    </a:lnTo>
                    <a:lnTo>
                      <a:pt x="726" y="14"/>
                    </a:lnTo>
                    <a:lnTo>
                      <a:pt x="756" y="24"/>
                    </a:lnTo>
                    <a:lnTo>
                      <a:pt x="784" y="36"/>
                    </a:lnTo>
                    <a:lnTo>
                      <a:pt x="810" y="52"/>
                    </a:lnTo>
                    <a:lnTo>
                      <a:pt x="838" y="70"/>
                    </a:lnTo>
                    <a:lnTo>
                      <a:pt x="864" y="90"/>
                    </a:lnTo>
                    <a:lnTo>
                      <a:pt x="890" y="114"/>
                    </a:lnTo>
                    <a:lnTo>
                      <a:pt x="916" y="138"/>
                    </a:lnTo>
                    <a:lnTo>
                      <a:pt x="970" y="194"/>
                    </a:lnTo>
                    <a:lnTo>
                      <a:pt x="1026" y="256"/>
                    </a:lnTo>
                    <a:lnTo>
                      <a:pt x="1088" y="326"/>
                    </a:lnTo>
                    <a:lnTo>
                      <a:pt x="1088" y="326"/>
                    </a:lnTo>
                    <a:lnTo>
                      <a:pt x="1106" y="342"/>
                    </a:lnTo>
                    <a:lnTo>
                      <a:pt x="1122" y="352"/>
                    </a:lnTo>
                    <a:lnTo>
                      <a:pt x="1138" y="358"/>
                    </a:lnTo>
                    <a:lnTo>
                      <a:pt x="1156" y="360"/>
                    </a:lnTo>
                    <a:lnTo>
                      <a:pt x="1172" y="358"/>
                    </a:lnTo>
                    <a:lnTo>
                      <a:pt x="1186" y="354"/>
                    </a:lnTo>
                    <a:lnTo>
                      <a:pt x="1202" y="346"/>
                    </a:lnTo>
                    <a:lnTo>
                      <a:pt x="1216" y="338"/>
                    </a:lnTo>
                    <a:lnTo>
                      <a:pt x="1228" y="328"/>
                    </a:lnTo>
                    <a:lnTo>
                      <a:pt x="1240" y="316"/>
                    </a:lnTo>
                    <a:lnTo>
                      <a:pt x="1258" y="296"/>
                    </a:lnTo>
                    <a:lnTo>
                      <a:pt x="1270" y="280"/>
                    </a:lnTo>
                    <a:lnTo>
                      <a:pt x="1274" y="274"/>
                    </a:lnTo>
                    <a:lnTo>
                      <a:pt x="1274" y="274"/>
                    </a:lnTo>
                    <a:lnTo>
                      <a:pt x="1074" y="476"/>
                    </a:lnTo>
                    <a:lnTo>
                      <a:pt x="1074" y="476"/>
                    </a:lnTo>
                    <a:lnTo>
                      <a:pt x="984" y="566"/>
                    </a:lnTo>
                    <a:lnTo>
                      <a:pt x="934" y="614"/>
                    </a:lnTo>
                    <a:lnTo>
                      <a:pt x="908" y="638"/>
                    </a:lnTo>
                    <a:lnTo>
                      <a:pt x="882" y="660"/>
                    </a:lnTo>
                    <a:lnTo>
                      <a:pt x="854" y="680"/>
                    </a:lnTo>
                    <a:lnTo>
                      <a:pt x="826" y="700"/>
                    </a:lnTo>
                    <a:lnTo>
                      <a:pt x="796" y="716"/>
                    </a:lnTo>
                    <a:lnTo>
                      <a:pt x="766" y="732"/>
                    </a:lnTo>
                    <a:lnTo>
                      <a:pt x="734" y="744"/>
                    </a:lnTo>
                    <a:lnTo>
                      <a:pt x="700" y="754"/>
                    </a:lnTo>
                    <a:lnTo>
                      <a:pt x="666" y="762"/>
                    </a:lnTo>
                    <a:lnTo>
                      <a:pt x="632" y="764"/>
                    </a:lnTo>
                    <a:lnTo>
                      <a:pt x="632" y="764"/>
                    </a:lnTo>
                    <a:lnTo>
                      <a:pt x="302" y="764"/>
                    </a:lnTo>
                    <a:lnTo>
                      <a:pt x="0" y="764"/>
                    </a:lnTo>
                    <a:lnTo>
                      <a:pt x="0" y="0"/>
                    </a:lnTo>
                    <a:lnTo>
                      <a:pt x="0" y="0"/>
                    </a:lnTo>
                    <a:lnTo>
                      <a:pt x="632" y="0"/>
                    </a:lnTo>
                    <a:lnTo>
                      <a:pt x="632" y="0"/>
                    </a:lnTo>
                    <a:close/>
                  </a:path>
                </a:pathLst>
              </a:custGeom>
              <a:solidFill>
                <a:schemeClr val="bg2"/>
              </a:solidFill>
              <a:ln>
                <a:solidFill>
                  <a:schemeClr val="tx2"/>
                </a:solidFill>
              </a:ln>
            </p:spPr>
            <p:txBody>
              <a:bodyPr vert="horz" wrap="square" lIns="91440" tIns="45720" rIns="91440" bIns="45720" numCol="1" anchor="t" anchorCtr="0" compatLnSpc="1">
                <a:prstTxWarp prst="textNoShape">
                  <a:avLst/>
                </a:prstTxWarp>
              </a:bodyPr>
              <a:lstStyle/>
              <a:p>
                <a:endParaRPr lang="en-GB" dirty="0"/>
              </a:p>
            </p:txBody>
          </p:sp>
          <p:sp>
            <p:nvSpPr>
              <p:cNvPr id="30" name="Freeform 7"/>
              <p:cNvSpPr>
                <a:spLocks/>
              </p:cNvSpPr>
              <p:nvPr/>
            </p:nvSpPr>
            <p:spPr bwMode="auto">
              <a:xfrm>
                <a:off x="1919288" y="2161782"/>
                <a:ext cx="4714875" cy="981421"/>
              </a:xfrm>
              <a:custGeom>
                <a:avLst/>
                <a:gdLst>
                  <a:gd name="T0" fmla="*/ 852 w 2970"/>
                  <a:gd name="T1" fmla="*/ 0 h 764"/>
                  <a:gd name="T2" fmla="*/ 852 w 2970"/>
                  <a:gd name="T3" fmla="*/ 0 h 764"/>
                  <a:gd name="T4" fmla="*/ 818 w 2970"/>
                  <a:gd name="T5" fmla="*/ 2 h 764"/>
                  <a:gd name="T6" fmla="*/ 784 w 2970"/>
                  <a:gd name="T7" fmla="*/ 8 h 764"/>
                  <a:gd name="T8" fmla="*/ 750 w 2970"/>
                  <a:gd name="T9" fmla="*/ 18 h 764"/>
                  <a:gd name="T10" fmla="*/ 716 w 2970"/>
                  <a:gd name="T11" fmla="*/ 32 h 764"/>
                  <a:gd name="T12" fmla="*/ 684 w 2970"/>
                  <a:gd name="T13" fmla="*/ 48 h 764"/>
                  <a:gd name="T14" fmla="*/ 652 w 2970"/>
                  <a:gd name="T15" fmla="*/ 66 h 764"/>
                  <a:gd name="T16" fmla="*/ 620 w 2970"/>
                  <a:gd name="T17" fmla="*/ 88 h 764"/>
                  <a:gd name="T18" fmla="*/ 588 w 2970"/>
                  <a:gd name="T19" fmla="*/ 110 h 764"/>
                  <a:gd name="T20" fmla="*/ 558 w 2970"/>
                  <a:gd name="T21" fmla="*/ 134 h 764"/>
                  <a:gd name="T22" fmla="*/ 528 w 2970"/>
                  <a:gd name="T23" fmla="*/ 162 h 764"/>
                  <a:gd name="T24" fmla="*/ 500 w 2970"/>
                  <a:gd name="T25" fmla="*/ 188 h 764"/>
                  <a:gd name="T26" fmla="*/ 472 w 2970"/>
                  <a:gd name="T27" fmla="*/ 216 h 764"/>
                  <a:gd name="T28" fmla="*/ 418 w 2970"/>
                  <a:gd name="T29" fmla="*/ 274 h 764"/>
                  <a:gd name="T30" fmla="*/ 370 w 2970"/>
                  <a:gd name="T31" fmla="*/ 330 h 764"/>
                  <a:gd name="T32" fmla="*/ 370 w 2970"/>
                  <a:gd name="T33" fmla="*/ 330 h 764"/>
                  <a:gd name="T34" fmla="*/ 220 w 2970"/>
                  <a:gd name="T35" fmla="*/ 498 h 764"/>
                  <a:gd name="T36" fmla="*/ 104 w 2970"/>
                  <a:gd name="T37" fmla="*/ 626 h 764"/>
                  <a:gd name="T38" fmla="*/ 26 w 2970"/>
                  <a:gd name="T39" fmla="*/ 708 h 764"/>
                  <a:gd name="T40" fmla="*/ 0 w 2970"/>
                  <a:gd name="T41" fmla="*/ 736 h 764"/>
                  <a:gd name="T42" fmla="*/ 0 w 2970"/>
                  <a:gd name="T43" fmla="*/ 736 h 764"/>
                  <a:gd name="T44" fmla="*/ 392 w 2970"/>
                  <a:gd name="T45" fmla="*/ 456 h 764"/>
                  <a:gd name="T46" fmla="*/ 392 w 2970"/>
                  <a:gd name="T47" fmla="*/ 456 h 764"/>
                  <a:gd name="T48" fmla="*/ 430 w 2970"/>
                  <a:gd name="T49" fmla="*/ 500 h 764"/>
                  <a:gd name="T50" fmla="*/ 474 w 2970"/>
                  <a:gd name="T51" fmla="*/ 548 h 764"/>
                  <a:gd name="T52" fmla="*/ 528 w 2970"/>
                  <a:gd name="T53" fmla="*/ 600 h 764"/>
                  <a:gd name="T54" fmla="*/ 556 w 2970"/>
                  <a:gd name="T55" fmla="*/ 624 h 764"/>
                  <a:gd name="T56" fmla="*/ 586 w 2970"/>
                  <a:gd name="T57" fmla="*/ 650 h 764"/>
                  <a:gd name="T58" fmla="*/ 616 w 2970"/>
                  <a:gd name="T59" fmla="*/ 672 h 764"/>
                  <a:gd name="T60" fmla="*/ 648 w 2970"/>
                  <a:gd name="T61" fmla="*/ 694 h 764"/>
                  <a:gd name="T62" fmla="*/ 682 w 2970"/>
                  <a:gd name="T63" fmla="*/ 714 h 764"/>
                  <a:gd name="T64" fmla="*/ 714 w 2970"/>
                  <a:gd name="T65" fmla="*/ 732 h 764"/>
                  <a:gd name="T66" fmla="*/ 748 w 2970"/>
                  <a:gd name="T67" fmla="*/ 746 h 764"/>
                  <a:gd name="T68" fmla="*/ 782 w 2970"/>
                  <a:gd name="T69" fmla="*/ 756 h 764"/>
                  <a:gd name="T70" fmla="*/ 818 w 2970"/>
                  <a:gd name="T71" fmla="*/ 762 h 764"/>
                  <a:gd name="T72" fmla="*/ 852 w 2970"/>
                  <a:gd name="T73" fmla="*/ 764 h 764"/>
                  <a:gd name="T74" fmla="*/ 852 w 2970"/>
                  <a:gd name="T75" fmla="*/ 764 h 764"/>
                  <a:gd name="T76" fmla="*/ 2970 w 2970"/>
                  <a:gd name="T77" fmla="*/ 764 h 764"/>
                  <a:gd name="T78" fmla="*/ 2970 w 2970"/>
                  <a:gd name="T79" fmla="*/ 0 h 764"/>
                  <a:gd name="T80" fmla="*/ 2970 w 2970"/>
                  <a:gd name="T81" fmla="*/ 0 h 764"/>
                  <a:gd name="T82" fmla="*/ 852 w 2970"/>
                  <a:gd name="T83" fmla="*/ 0 h 764"/>
                  <a:gd name="T84" fmla="*/ 852 w 2970"/>
                  <a:gd name="T8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70" h="764">
                    <a:moveTo>
                      <a:pt x="852" y="0"/>
                    </a:moveTo>
                    <a:lnTo>
                      <a:pt x="852" y="0"/>
                    </a:lnTo>
                    <a:lnTo>
                      <a:pt x="818" y="2"/>
                    </a:lnTo>
                    <a:lnTo>
                      <a:pt x="784" y="8"/>
                    </a:lnTo>
                    <a:lnTo>
                      <a:pt x="750" y="18"/>
                    </a:lnTo>
                    <a:lnTo>
                      <a:pt x="716" y="32"/>
                    </a:lnTo>
                    <a:lnTo>
                      <a:pt x="684" y="48"/>
                    </a:lnTo>
                    <a:lnTo>
                      <a:pt x="652" y="66"/>
                    </a:lnTo>
                    <a:lnTo>
                      <a:pt x="620" y="88"/>
                    </a:lnTo>
                    <a:lnTo>
                      <a:pt x="588" y="110"/>
                    </a:lnTo>
                    <a:lnTo>
                      <a:pt x="558" y="134"/>
                    </a:lnTo>
                    <a:lnTo>
                      <a:pt x="528" y="162"/>
                    </a:lnTo>
                    <a:lnTo>
                      <a:pt x="500" y="188"/>
                    </a:lnTo>
                    <a:lnTo>
                      <a:pt x="472" y="216"/>
                    </a:lnTo>
                    <a:lnTo>
                      <a:pt x="418" y="274"/>
                    </a:lnTo>
                    <a:lnTo>
                      <a:pt x="370" y="330"/>
                    </a:lnTo>
                    <a:lnTo>
                      <a:pt x="370" y="330"/>
                    </a:lnTo>
                    <a:lnTo>
                      <a:pt x="220" y="498"/>
                    </a:lnTo>
                    <a:lnTo>
                      <a:pt x="104" y="626"/>
                    </a:lnTo>
                    <a:lnTo>
                      <a:pt x="26" y="708"/>
                    </a:lnTo>
                    <a:lnTo>
                      <a:pt x="0" y="736"/>
                    </a:lnTo>
                    <a:lnTo>
                      <a:pt x="0" y="736"/>
                    </a:lnTo>
                    <a:lnTo>
                      <a:pt x="392" y="456"/>
                    </a:lnTo>
                    <a:lnTo>
                      <a:pt x="392" y="456"/>
                    </a:lnTo>
                    <a:lnTo>
                      <a:pt x="430" y="500"/>
                    </a:lnTo>
                    <a:lnTo>
                      <a:pt x="474" y="548"/>
                    </a:lnTo>
                    <a:lnTo>
                      <a:pt x="528" y="600"/>
                    </a:lnTo>
                    <a:lnTo>
                      <a:pt x="556" y="624"/>
                    </a:lnTo>
                    <a:lnTo>
                      <a:pt x="586" y="650"/>
                    </a:lnTo>
                    <a:lnTo>
                      <a:pt x="616" y="672"/>
                    </a:lnTo>
                    <a:lnTo>
                      <a:pt x="648" y="694"/>
                    </a:lnTo>
                    <a:lnTo>
                      <a:pt x="682" y="714"/>
                    </a:lnTo>
                    <a:lnTo>
                      <a:pt x="714" y="732"/>
                    </a:lnTo>
                    <a:lnTo>
                      <a:pt x="748" y="746"/>
                    </a:lnTo>
                    <a:lnTo>
                      <a:pt x="782" y="756"/>
                    </a:lnTo>
                    <a:lnTo>
                      <a:pt x="818" y="762"/>
                    </a:lnTo>
                    <a:lnTo>
                      <a:pt x="852" y="764"/>
                    </a:lnTo>
                    <a:lnTo>
                      <a:pt x="852" y="764"/>
                    </a:lnTo>
                    <a:lnTo>
                      <a:pt x="2970" y="764"/>
                    </a:lnTo>
                    <a:lnTo>
                      <a:pt x="2970" y="0"/>
                    </a:lnTo>
                    <a:lnTo>
                      <a:pt x="2970" y="0"/>
                    </a:lnTo>
                    <a:lnTo>
                      <a:pt x="852" y="0"/>
                    </a:lnTo>
                    <a:lnTo>
                      <a:pt x="852" y="0"/>
                    </a:lnTo>
                    <a:close/>
                  </a:path>
                </a:pathLst>
              </a:custGeom>
              <a:solidFill>
                <a:schemeClr val="accent2">
                  <a:lumMod val="60000"/>
                  <a:lumOff val="40000"/>
                </a:schemeClr>
              </a:solidFill>
              <a:ln>
                <a:solidFill>
                  <a:schemeClr val="tx2"/>
                </a:solidFill>
              </a:ln>
            </p:spPr>
            <p:txBody>
              <a:bodyPr vert="horz" wrap="square" lIns="91440" tIns="45720" rIns="91440" bIns="45720" numCol="1" anchor="t" anchorCtr="0" compatLnSpc="1">
                <a:prstTxWarp prst="textNoShape">
                  <a:avLst/>
                </a:prstTxWarp>
              </a:bodyPr>
              <a:lstStyle/>
              <a:p>
                <a:endParaRPr lang="en-GB" dirty="0"/>
              </a:p>
            </p:txBody>
          </p:sp>
        </p:grpSp>
        <p:sp>
          <p:nvSpPr>
            <p:cNvPr id="27" name="Rectangle 26"/>
            <p:cNvSpPr/>
            <p:nvPr/>
          </p:nvSpPr>
          <p:spPr>
            <a:xfrm>
              <a:off x="2667617" y="2404980"/>
              <a:ext cx="3402142" cy="486287"/>
            </a:xfrm>
            <a:prstGeom prst="rect">
              <a:avLst/>
            </a:prstGeom>
          </p:spPr>
          <p:txBody>
            <a:bodyPr wrap="square">
              <a:spAutoFit/>
            </a:bodyPr>
            <a:lstStyle/>
            <a:p>
              <a:pPr lvl="1">
                <a:lnSpc>
                  <a:spcPct val="80000"/>
                </a:lnSpc>
              </a:pPr>
              <a:r>
                <a:rPr lang="en-GB" altLang="en-US" sz="1600" dirty="0">
                  <a:solidFill>
                    <a:schemeClr val="bg1"/>
                  </a:solidFill>
                </a:rPr>
                <a:t>“a </a:t>
              </a:r>
              <a:r>
                <a:rPr lang="en-GB" altLang="en-US" sz="1600" dirty="0">
                  <a:solidFill>
                    <a:schemeClr val="bg1"/>
                  </a:solidFill>
                </a:rPr>
                <a:t>move towards restoring the real value of the </a:t>
              </a:r>
              <a:r>
                <a:rPr lang="en-GB" altLang="en-US" sz="1600" dirty="0">
                  <a:solidFill>
                    <a:schemeClr val="bg1"/>
                  </a:solidFill>
                </a:rPr>
                <a:t>NMW” LPC </a:t>
              </a:r>
              <a:r>
                <a:rPr lang="en-GB" altLang="en-US" sz="1600" dirty="0">
                  <a:solidFill>
                    <a:schemeClr val="bg1"/>
                  </a:solidFill>
                </a:rPr>
                <a:t>2014 Report </a:t>
              </a:r>
            </a:p>
          </p:txBody>
        </p:sp>
        <p:sp>
          <p:nvSpPr>
            <p:cNvPr id="28" name="Rectangle 27"/>
            <p:cNvSpPr/>
            <p:nvPr/>
          </p:nvSpPr>
          <p:spPr>
            <a:xfrm>
              <a:off x="630176" y="2255933"/>
              <a:ext cx="1152128" cy="738664"/>
            </a:xfrm>
            <a:prstGeom prst="rect">
              <a:avLst/>
            </a:prstGeom>
          </p:spPr>
          <p:txBody>
            <a:bodyPr wrap="square">
              <a:spAutoFit/>
            </a:bodyPr>
            <a:lstStyle/>
            <a:p>
              <a:r>
                <a:rPr lang="en-GB" sz="1400" b="1" dirty="0">
                  <a:solidFill>
                    <a:schemeClr val="accent2">
                      <a:lumMod val="75000"/>
                    </a:schemeClr>
                  </a:solidFill>
                  <a:latin typeface="Georgia" pitchFamily="18" charset="0"/>
                </a:rPr>
                <a:t>A new phase? 2014 - 16</a:t>
              </a:r>
              <a:endParaRPr lang="en-GB" sz="1400" dirty="0">
                <a:solidFill>
                  <a:schemeClr val="accent2">
                    <a:lumMod val="75000"/>
                  </a:schemeClr>
                </a:solidFill>
                <a:latin typeface="Georgia" pitchFamily="18" charset="0"/>
              </a:endParaRPr>
            </a:p>
          </p:txBody>
        </p:sp>
      </p:grpSp>
      <p:sp>
        <p:nvSpPr>
          <p:cNvPr id="5" name="Down Arrow 4"/>
          <p:cNvSpPr/>
          <p:nvPr/>
        </p:nvSpPr>
        <p:spPr>
          <a:xfrm>
            <a:off x="1703512" y="1165641"/>
            <a:ext cx="1800200" cy="5406122"/>
          </a:xfrm>
          <a:prstGeom prst="downArrow">
            <a:avLst/>
          </a:prstGeom>
          <a:solidFill>
            <a:srgbClr val="8C09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2279576" y="1283616"/>
            <a:ext cx="738664" cy="4455836"/>
          </a:xfrm>
          <a:prstGeom prst="rect">
            <a:avLst/>
          </a:prstGeom>
          <a:noFill/>
        </p:spPr>
        <p:txBody>
          <a:bodyPr vert="vert270" wrap="square" rtlCol="0">
            <a:spAutoFit/>
          </a:bodyPr>
          <a:lstStyle/>
          <a:p>
            <a:pPr algn="ctr"/>
            <a:r>
              <a:rPr lang="en-GB" b="1" dirty="0">
                <a:solidFill>
                  <a:schemeClr val="bg1"/>
                </a:solidFill>
              </a:rPr>
              <a:t>The NMW has been characterised by a flexible approach</a:t>
            </a:r>
            <a:endParaRPr lang="en-GB" b="1" dirty="0">
              <a:solidFill>
                <a:schemeClr val="bg1"/>
              </a:solidFill>
            </a:endParaRPr>
          </a:p>
        </p:txBody>
      </p:sp>
      <p:sp>
        <p:nvSpPr>
          <p:cNvPr id="3" name="Slide Number Placeholder 2"/>
          <p:cNvSpPr>
            <a:spLocks noGrp="1"/>
          </p:cNvSpPr>
          <p:nvPr>
            <p:ph type="sldNum" sz="quarter" idx="12"/>
          </p:nvPr>
        </p:nvSpPr>
        <p:spPr/>
        <p:txBody>
          <a:bodyPr/>
          <a:lstStyle/>
          <a:p>
            <a:fld id="{92977CDE-7A91-4729-A4ED-EA85E72D8081}" type="slidenum">
              <a:rPr lang="en-GB" smtClean="0"/>
              <a:t>42</a:t>
            </a:fld>
            <a:endParaRPr lang="en-GB" dirty="0"/>
          </a:p>
        </p:txBody>
      </p:sp>
    </p:spTree>
    <p:extLst>
      <p:ext uri="{BB962C8B-B14F-4D97-AF65-F5344CB8AC3E}">
        <p14:creationId xmlns:p14="http://schemas.microsoft.com/office/powerpoint/2010/main" val="4682891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703389" y="188914"/>
            <a:ext cx="8785225" cy="1007839"/>
          </a:xfrm>
        </p:spPr>
        <p:txBody>
          <a:bodyPr>
            <a:normAutofit/>
          </a:bodyPr>
          <a:lstStyle/>
          <a:p>
            <a:r>
              <a:rPr lang="en-GB" altLang="en-US" sz="3200" b="1" dirty="0">
                <a:solidFill>
                  <a:srgbClr val="8C0935"/>
                </a:solidFill>
              </a:rPr>
              <a:t>Between 1999 and </a:t>
            </a:r>
            <a:r>
              <a:rPr lang="en-GB" altLang="en-US" sz="3200" b="1" dirty="0">
                <a:solidFill>
                  <a:srgbClr val="8C0935"/>
                </a:solidFill>
              </a:rPr>
              <a:t>2015, </a:t>
            </a:r>
            <a:r>
              <a:rPr lang="en-GB" altLang="en-US" sz="3200" b="1" dirty="0">
                <a:solidFill>
                  <a:srgbClr val="8C0935"/>
                </a:solidFill>
              </a:rPr>
              <a:t>the adult NMW has grown faster than </a:t>
            </a:r>
            <a:r>
              <a:rPr lang="en-GB" altLang="en-US" sz="3200" b="1" dirty="0">
                <a:solidFill>
                  <a:srgbClr val="8C0935"/>
                </a:solidFill>
              </a:rPr>
              <a:t>average </a:t>
            </a:r>
            <a:r>
              <a:rPr lang="en-GB" altLang="en-US" sz="3200" b="1" dirty="0">
                <a:solidFill>
                  <a:srgbClr val="8C0935"/>
                </a:solidFill>
              </a:rPr>
              <a:t>earnings </a:t>
            </a:r>
            <a:r>
              <a:rPr lang="en-GB" altLang="en-US" sz="3200" b="1" dirty="0">
                <a:solidFill>
                  <a:srgbClr val="8C0935"/>
                </a:solidFill>
              </a:rPr>
              <a:t>and </a:t>
            </a:r>
            <a:r>
              <a:rPr lang="en-GB" altLang="en-US" sz="3200" b="1" dirty="0">
                <a:solidFill>
                  <a:srgbClr val="8C0935"/>
                </a:solidFill>
              </a:rPr>
              <a:t>price inflation</a:t>
            </a:r>
          </a:p>
        </p:txBody>
      </p:sp>
      <p:sp>
        <p:nvSpPr>
          <p:cNvPr id="25603" name="Text Box 3"/>
          <p:cNvSpPr txBox="1">
            <a:spLocks noChangeArrowheads="1"/>
          </p:cNvSpPr>
          <p:nvPr/>
        </p:nvSpPr>
        <p:spPr bwMode="auto">
          <a:xfrm>
            <a:off x="1774826" y="6218239"/>
            <a:ext cx="84248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1200" dirty="0"/>
              <a:t>Source: LPC estimates based on ONS data, AEI including bonuses (LNMQ), 1999, AWE total pay (KAB9), </a:t>
            </a:r>
            <a:r>
              <a:rPr lang="en-GB" altLang="en-US" sz="1200" dirty="0"/>
              <a:t>2000-2015, </a:t>
            </a:r>
            <a:r>
              <a:rPr lang="en-GB" altLang="en-US" sz="1200" dirty="0"/>
              <a:t>RPI (CHAW), </a:t>
            </a:r>
            <a:r>
              <a:rPr lang="en-GB" altLang="en-US" sz="1200" dirty="0"/>
              <a:t>1999-2015, </a:t>
            </a:r>
            <a:r>
              <a:rPr lang="en-GB" altLang="en-US" sz="1200" dirty="0"/>
              <a:t>and CPI (D7BT), </a:t>
            </a:r>
            <a:r>
              <a:rPr lang="en-GB" altLang="en-US" sz="1200" dirty="0"/>
              <a:t>1999-2015, </a:t>
            </a:r>
            <a:r>
              <a:rPr lang="en-GB" altLang="en-US" sz="1200" dirty="0"/>
              <a:t>monthly; and GDP (YBHA), </a:t>
            </a:r>
            <a:r>
              <a:rPr lang="en-GB" altLang="en-US" sz="1200" dirty="0"/>
              <a:t>1999-2015, </a:t>
            </a:r>
            <a:r>
              <a:rPr lang="en-GB" altLang="en-US" sz="1200" dirty="0"/>
              <a:t>quarterly, seasonally adjusted (AWE, AEI and GDP only), UK (GB for AWE and AEI).</a:t>
            </a:r>
          </a:p>
        </p:txBody>
      </p:sp>
      <p:pic>
        <p:nvPicPr>
          <p:cNvPr id="2050" name="Picture 2"/>
          <p:cNvPicPr>
            <a:picLocks noGrp="1" noChangeAspect="1" noChangeArrowheads="1"/>
          </p:cNvPicPr>
          <p:nvPr>
            <p:ph type="chart" idx="1"/>
          </p:nvPr>
        </p:nvPicPr>
        <p:blipFill>
          <a:blip r:embed="rId3" cstate="print">
            <a:extLst>
              <a:ext uri="{28A0092B-C50C-407E-A947-70E740481C1C}">
                <a14:useLocalDpi xmlns:a14="http://schemas.microsoft.com/office/drawing/2010/main" val="0"/>
              </a:ext>
            </a:extLst>
          </a:blip>
          <a:srcRect/>
          <a:stretch>
            <a:fillRect/>
          </a:stretch>
        </p:blipFill>
        <p:spPr bwMode="auto">
          <a:xfrm>
            <a:off x="1882800" y="1216590"/>
            <a:ext cx="8208912" cy="5001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0383E63-DF92-45C9-B046-93010B5CDFA0}" type="slidenum">
              <a:rPr lang="en-GB" altLang="en-US" smtClean="0"/>
              <a:pPr/>
              <a:t>43</a:t>
            </a:fld>
            <a:endParaRPr lang="en-GB" altLang="en-US" dirty="0"/>
          </a:p>
        </p:txBody>
      </p:sp>
    </p:spTree>
    <p:extLst>
      <p:ext uri="{BB962C8B-B14F-4D97-AF65-F5344CB8AC3E}">
        <p14:creationId xmlns:p14="http://schemas.microsoft.com/office/powerpoint/2010/main" val="42454909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631504" y="188640"/>
            <a:ext cx="8928992" cy="922908"/>
          </a:xfrm>
        </p:spPr>
        <p:txBody>
          <a:bodyPr>
            <a:normAutofit/>
          </a:bodyPr>
          <a:lstStyle/>
          <a:p>
            <a:r>
              <a:rPr lang="en-GB" altLang="en-US" sz="3600" b="1" dirty="0">
                <a:solidFill>
                  <a:srgbClr val="8C0935"/>
                </a:solidFill>
              </a:rPr>
              <a:t>Thus, the bite </a:t>
            </a:r>
            <a:r>
              <a:rPr lang="en-GB" altLang="en-US" sz="3600" b="1">
                <a:solidFill>
                  <a:srgbClr val="8C0935"/>
                </a:solidFill>
              </a:rPr>
              <a:t>at 54.5</a:t>
            </a:r>
            <a:r>
              <a:rPr lang="en-GB" altLang="en-US" sz="3600" b="1" dirty="0">
                <a:solidFill>
                  <a:srgbClr val="8C0935"/>
                </a:solidFill>
              </a:rPr>
              <a:t>% is its highest ever</a:t>
            </a:r>
          </a:p>
        </p:txBody>
      </p:sp>
      <p:sp>
        <p:nvSpPr>
          <p:cNvPr id="7172" name="Rectangle 3"/>
          <p:cNvSpPr>
            <a:spLocks noChangeArrowheads="1"/>
          </p:cNvSpPr>
          <p:nvPr/>
        </p:nvSpPr>
        <p:spPr bwMode="auto">
          <a:xfrm>
            <a:off x="1524001" y="6235701"/>
            <a:ext cx="83169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1000" dirty="0">
                <a:latin typeface="Arial" charset="0"/>
              </a:rPr>
              <a:t>Source: LPC estimates based on ASHE without supplementary information, April 1999-2004; ASHE with supplementary information, April 2004-2006; ASHE 2007 methodology, April 2006-2011; and ASHE 2010 methodology, April </a:t>
            </a:r>
            <a:r>
              <a:rPr lang="en-GB" altLang="en-US" sz="1000" dirty="0">
                <a:latin typeface="Arial" charset="0"/>
              </a:rPr>
              <a:t>2011-2015, </a:t>
            </a:r>
            <a:r>
              <a:rPr lang="en-GB" altLang="en-US" sz="1000" dirty="0">
                <a:latin typeface="Arial" charset="0"/>
              </a:rPr>
              <a:t>standard weights, UK.</a:t>
            </a:r>
          </a:p>
          <a:p>
            <a:pPr>
              <a:spcBef>
                <a:spcPct val="0"/>
              </a:spcBef>
              <a:buFontTx/>
              <a:buNone/>
            </a:pPr>
            <a:r>
              <a:rPr lang="en-GB" altLang="en-US" sz="1000" dirty="0">
                <a:latin typeface="Arial" charset="0"/>
              </a:rPr>
              <a:t>Note: 21 year olds became entitled to the adult rate in October 2010.</a:t>
            </a:r>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19536" y="1081107"/>
            <a:ext cx="8208912" cy="5001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92977CDE-7A91-4729-A4ED-EA85E72D8081}" type="slidenum">
              <a:rPr lang="en-GB" smtClean="0"/>
              <a:t>44</a:t>
            </a:fld>
            <a:endParaRPr lang="en-GB" dirty="0"/>
          </a:p>
        </p:txBody>
      </p:sp>
    </p:spTree>
    <p:extLst>
      <p:ext uri="{BB962C8B-B14F-4D97-AF65-F5344CB8AC3E}">
        <p14:creationId xmlns:p14="http://schemas.microsoft.com/office/powerpoint/2010/main" val="7614510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116632"/>
            <a:ext cx="8856984" cy="1008112"/>
          </a:xfrm>
        </p:spPr>
        <p:txBody>
          <a:bodyPr>
            <a:normAutofit fontScale="90000"/>
          </a:bodyPr>
          <a:lstStyle/>
          <a:p>
            <a:r>
              <a:rPr lang="en-GB" b="1" dirty="0" smtClean="0">
                <a:solidFill>
                  <a:srgbClr val="8C0935"/>
                </a:solidFill>
                <a:latin typeface="Arial" panose="020B0604020202020204" pitchFamily="34" charset="0"/>
                <a:cs typeface="Arial" panose="020B0604020202020204" pitchFamily="34" charset="0"/>
              </a:rPr>
              <a:t>The NMW has clearly affected the earnings distribution</a:t>
            </a:r>
            <a:endParaRPr lang="en-GB" b="1" dirty="0">
              <a:solidFill>
                <a:srgbClr val="8C0935"/>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2977CDE-7A91-4729-A4ED-EA85E72D8081}" type="slidenum">
              <a:rPr lang="en-GB" smtClean="0"/>
              <a:t>45</a:t>
            </a:fld>
            <a:endParaRPr lang="en-GB"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5521" y="1340769"/>
            <a:ext cx="8181607" cy="5246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43470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type="chart" idx="1"/>
          </p:nvPr>
        </p:nvPicPr>
        <p:blipFill>
          <a:blip r:embed="rId2" cstate="print">
            <a:extLst>
              <a:ext uri="{28A0092B-C50C-407E-A947-70E740481C1C}">
                <a14:useLocalDpi xmlns:a14="http://schemas.microsoft.com/office/drawing/2010/main" val="0"/>
              </a:ext>
            </a:extLst>
          </a:blip>
          <a:srcRect/>
          <a:stretch>
            <a:fillRect/>
          </a:stretch>
        </p:blipFill>
        <p:spPr bwMode="auto">
          <a:xfrm>
            <a:off x="1888590" y="1534651"/>
            <a:ext cx="8428171" cy="4801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Rectangle 4"/>
          <p:cNvSpPr>
            <a:spLocks noGrp="1" noChangeArrowheads="1"/>
          </p:cNvSpPr>
          <p:nvPr>
            <p:ph type="title"/>
          </p:nvPr>
        </p:nvSpPr>
        <p:spPr>
          <a:xfrm>
            <a:off x="1703513" y="116632"/>
            <a:ext cx="8785225" cy="864096"/>
          </a:xfrm>
        </p:spPr>
        <p:txBody>
          <a:bodyPr>
            <a:normAutofit fontScale="90000"/>
          </a:bodyPr>
          <a:lstStyle/>
          <a:p>
            <a:r>
              <a:rPr lang="en-GB" altLang="en-US" sz="3600" b="1" dirty="0">
                <a:solidFill>
                  <a:srgbClr val="8C0935"/>
                </a:solidFill>
                <a:latin typeface="Arial" panose="020B0604020202020204" pitchFamily="34" charset="0"/>
                <a:cs typeface="Arial" panose="020B0604020202020204" pitchFamily="34" charset="0"/>
              </a:rPr>
              <a:t>Indeed, the low paid have fared much better than in previous recessions and recoveries</a:t>
            </a:r>
          </a:p>
        </p:txBody>
      </p:sp>
      <p:sp>
        <p:nvSpPr>
          <p:cNvPr id="45060" name="Text Box 8"/>
          <p:cNvSpPr txBox="1">
            <a:spLocks noChangeArrowheads="1"/>
          </p:cNvSpPr>
          <p:nvPr/>
        </p:nvSpPr>
        <p:spPr bwMode="auto">
          <a:xfrm>
            <a:off x="1625936" y="6539875"/>
            <a:ext cx="72009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GB" altLang="en-US" sz="1200" dirty="0">
                <a:latin typeface="Arial" charset="0"/>
              </a:rPr>
              <a:t>Source: LPC estimates based on NES and ASHE, UK, 1975-2014.</a:t>
            </a:r>
          </a:p>
        </p:txBody>
      </p:sp>
      <p:sp>
        <p:nvSpPr>
          <p:cNvPr id="3" name="Oval 2"/>
          <p:cNvSpPr/>
          <p:nvPr/>
        </p:nvSpPr>
        <p:spPr>
          <a:xfrm>
            <a:off x="5749310" y="2924945"/>
            <a:ext cx="706730" cy="36004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5063" name="TextBox 3"/>
          <p:cNvSpPr txBox="1">
            <a:spLocks noChangeArrowheads="1"/>
          </p:cNvSpPr>
          <p:nvPr/>
        </p:nvSpPr>
        <p:spPr bwMode="auto">
          <a:xfrm>
            <a:off x="2135560" y="6159249"/>
            <a:ext cx="2540000"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GB" altLang="en-US" sz="1800" dirty="0">
                <a:latin typeface="Arial" charset="0"/>
              </a:rPr>
              <a:t>1970s Incomes policy</a:t>
            </a:r>
          </a:p>
        </p:txBody>
      </p:sp>
      <p:sp>
        <p:nvSpPr>
          <p:cNvPr id="45064" name="TextBox 10"/>
          <p:cNvSpPr txBox="1">
            <a:spLocks noChangeArrowheads="1"/>
          </p:cNvSpPr>
          <p:nvPr/>
        </p:nvSpPr>
        <p:spPr bwMode="auto">
          <a:xfrm>
            <a:off x="8357548" y="6233319"/>
            <a:ext cx="792162"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GB" altLang="en-US" sz="1800" dirty="0">
                <a:latin typeface="Arial" charset="0"/>
              </a:rPr>
              <a:t>NMW</a:t>
            </a:r>
          </a:p>
        </p:txBody>
      </p:sp>
      <p:cxnSp>
        <p:nvCxnSpPr>
          <p:cNvPr id="6" name="Straight Arrow Connector 5"/>
          <p:cNvCxnSpPr/>
          <p:nvPr/>
        </p:nvCxnSpPr>
        <p:spPr>
          <a:xfrm flipH="1" flipV="1">
            <a:off x="7248128" y="6009602"/>
            <a:ext cx="1109420" cy="22371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601071" y="4475409"/>
            <a:ext cx="1746683" cy="2127797"/>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12" name="Straight Arrow Connector 11"/>
          <p:cNvCxnSpPr/>
          <p:nvPr/>
        </p:nvCxnSpPr>
        <p:spPr>
          <a:xfrm flipV="1">
            <a:off x="3409660" y="3212977"/>
            <a:ext cx="2398309" cy="292256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C0383E63-DF92-45C9-B046-93010B5CDFA0}" type="slidenum">
              <a:rPr lang="en-GB" altLang="en-US" smtClean="0"/>
              <a:pPr/>
              <a:t>46</a:t>
            </a:fld>
            <a:endParaRPr lang="en-GB" altLang="en-US" dirty="0"/>
          </a:p>
        </p:txBody>
      </p:sp>
    </p:spTree>
    <p:extLst>
      <p:ext uri="{BB962C8B-B14F-4D97-AF65-F5344CB8AC3E}">
        <p14:creationId xmlns:p14="http://schemas.microsoft.com/office/powerpoint/2010/main" val="2370727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1991544" y="332656"/>
            <a:ext cx="8229600" cy="705420"/>
          </a:xfrm>
        </p:spPr>
        <p:txBody>
          <a:bodyPr>
            <a:normAutofit fontScale="90000"/>
          </a:bodyPr>
          <a:lstStyle/>
          <a:p>
            <a:r>
              <a:rPr lang="en-GB" altLang="en-US" sz="4000" b="1" dirty="0">
                <a:solidFill>
                  <a:srgbClr val="8C0935"/>
                </a:solidFill>
                <a:latin typeface="Arial" panose="020B0604020202020204" pitchFamily="34" charset="0"/>
                <a:cs typeface="Arial" panose="020B0604020202020204" pitchFamily="34" charset="0"/>
              </a:rPr>
              <a:t>Little impact on employment to date</a:t>
            </a:r>
            <a:endParaRPr lang="en-GB" altLang="en-US" sz="4000" b="1" dirty="0">
              <a:solidFill>
                <a:srgbClr val="8C0935"/>
              </a:solidFill>
              <a:latin typeface="Arial" panose="020B0604020202020204" pitchFamily="34" charset="0"/>
              <a:cs typeface="Arial" panose="020B0604020202020204" pitchFamily="34" charset="0"/>
            </a:endParaRPr>
          </a:p>
        </p:txBody>
      </p:sp>
      <p:sp>
        <p:nvSpPr>
          <p:cNvPr id="209923" name="Rectangle 3"/>
          <p:cNvSpPr>
            <a:spLocks noGrp="1" noChangeArrowheads="1"/>
          </p:cNvSpPr>
          <p:nvPr>
            <p:ph type="body" idx="1"/>
          </p:nvPr>
        </p:nvSpPr>
        <p:spPr>
          <a:xfrm>
            <a:off x="1847851" y="1196975"/>
            <a:ext cx="8640763" cy="5327650"/>
          </a:xfrm>
        </p:spPr>
        <p:txBody>
          <a:bodyPr>
            <a:normAutofit lnSpcReduction="10000"/>
          </a:bodyPr>
          <a:lstStyle/>
          <a:p>
            <a:pPr>
              <a:lnSpc>
                <a:spcPct val="80000"/>
              </a:lnSpc>
            </a:pPr>
            <a:r>
              <a:rPr lang="en-GB" altLang="en-US" sz="2400" dirty="0">
                <a:latin typeface="Arial" panose="020B0604020202020204" pitchFamily="34" charset="0"/>
                <a:cs typeface="Arial" panose="020B0604020202020204" pitchFamily="34" charset="0"/>
              </a:rPr>
              <a:t>In general, the lowest paid (on the minimum wage) have had higher wage increases than those at the median</a:t>
            </a:r>
          </a:p>
          <a:p>
            <a:pPr>
              <a:lnSpc>
                <a:spcPct val="80000"/>
              </a:lnSpc>
            </a:pPr>
            <a:r>
              <a:rPr lang="en-GB" altLang="en-US" sz="2400" dirty="0">
                <a:latin typeface="Arial" panose="020B0604020202020204" pitchFamily="34" charset="0"/>
                <a:cs typeface="Arial" panose="020B0604020202020204" pitchFamily="34" charset="0"/>
              </a:rPr>
              <a:t>The minimum wage has covered about 1 million workers (4-5%) every year</a:t>
            </a:r>
          </a:p>
          <a:p>
            <a:pPr>
              <a:lnSpc>
                <a:spcPct val="80000"/>
              </a:lnSpc>
            </a:pPr>
            <a:r>
              <a:rPr lang="en-GB" altLang="en-US" sz="2400" dirty="0">
                <a:latin typeface="Arial" panose="020B0604020202020204" pitchFamily="34" charset="0"/>
                <a:cs typeface="Arial" panose="020B0604020202020204" pitchFamily="34" charset="0"/>
              </a:rPr>
              <a:t>The bite, its value relative to the median is about </a:t>
            </a:r>
            <a:r>
              <a:rPr lang="en-GB" altLang="en-US" sz="2400" dirty="0">
                <a:latin typeface="Arial" panose="020B0604020202020204" pitchFamily="34" charset="0"/>
                <a:cs typeface="Arial" panose="020B0604020202020204" pitchFamily="34" charset="0"/>
              </a:rPr>
              <a:t>54%</a:t>
            </a:r>
            <a:endParaRPr lang="en-GB" altLang="en-US" sz="2400" dirty="0">
              <a:latin typeface="Arial" panose="020B0604020202020204" pitchFamily="34" charset="0"/>
              <a:cs typeface="Arial" panose="020B0604020202020204" pitchFamily="34" charset="0"/>
            </a:endParaRPr>
          </a:p>
          <a:p>
            <a:pPr>
              <a:lnSpc>
                <a:spcPct val="80000"/>
              </a:lnSpc>
            </a:pPr>
            <a:r>
              <a:rPr lang="en-GB" altLang="en-US" sz="2400" dirty="0">
                <a:latin typeface="Arial" panose="020B0604020202020204" pitchFamily="34" charset="0"/>
                <a:cs typeface="Arial" panose="020B0604020202020204" pitchFamily="34" charset="0"/>
              </a:rPr>
              <a:t>Little evidence of any adverse impact on employment of individuals or on employment levels in the lowest-paid areas, although there is some weak evidence </a:t>
            </a:r>
            <a:r>
              <a:rPr lang="en-GB" altLang="en-US" sz="2400" dirty="0">
                <a:latin typeface="Arial" panose="020B0604020202020204" pitchFamily="34" charset="0"/>
                <a:cs typeface="Arial" panose="020B0604020202020204" pitchFamily="34" charset="0"/>
              </a:rPr>
              <a:t>of slower growth rates in those areas</a:t>
            </a:r>
            <a:endParaRPr lang="en-GB" altLang="en-US" sz="2400" dirty="0">
              <a:latin typeface="Arial" panose="020B0604020202020204" pitchFamily="34" charset="0"/>
              <a:cs typeface="Arial" panose="020B0604020202020204" pitchFamily="34" charset="0"/>
            </a:endParaRPr>
          </a:p>
          <a:p>
            <a:pPr>
              <a:lnSpc>
                <a:spcPct val="80000"/>
              </a:lnSpc>
            </a:pPr>
            <a:r>
              <a:rPr lang="en-GB" altLang="en-US" sz="2400" dirty="0">
                <a:latin typeface="Arial" panose="020B0604020202020204" pitchFamily="34" charset="0"/>
                <a:cs typeface="Arial" panose="020B0604020202020204" pitchFamily="34" charset="0"/>
              </a:rPr>
              <a:t>Evidence suggests that some of the additional wage costs may have been absorbed with a small reduction in hours worked, a small increase in prices to consumers and a squeeze on profits, however, this has not led to an increase in business failure.</a:t>
            </a:r>
          </a:p>
          <a:p>
            <a:pPr>
              <a:lnSpc>
                <a:spcPct val="80000"/>
              </a:lnSpc>
            </a:pPr>
            <a:r>
              <a:rPr lang="en-GB" altLang="en-US" sz="2400" dirty="0">
                <a:latin typeface="Arial" panose="020B0604020202020204" pitchFamily="34" charset="0"/>
                <a:cs typeface="Arial" panose="020B0604020202020204" pitchFamily="34" charset="0"/>
              </a:rPr>
              <a:t>Non-wage costs may also have been cut and pay structures adjusted.</a:t>
            </a:r>
          </a:p>
        </p:txBody>
      </p:sp>
      <p:sp>
        <p:nvSpPr>
          <p:cNvPr id="3" name="Slide Number Placeholder 2"/>
          <p:cNvSpPr>
            <a:spLocks noGrp="1"/>
          </p:cNvSpPr>
          <p:nvPr>
            <p:ph type="sldNum" sz="quarter" idx="12"/>
          </p:nvPr>
        </p:nvSpPr>
        <p:spPr/>
        <p:txBody>
          <a:bodyPr/>
          <a:lstStyle/>
          <a:p>
            <a:fld id="{92977CDE-7A91-4729-A4ED-EA85E72D8081}" type="slidenum">
              <a:rPr lang="en-GB" smtClean="0"/>
              <a:t>47</a:t>
            </a:fld>
            <a:endParaRPr lang="en-GB" dirty="0"/>
          </a:p>
        </p:txBody>
      </p:sp>
    </p:spTree>
    <p:extLst>
      <p:ext uri="{BB962C8B-B14F-4D97-AF65-F5344CB8AC3E}">
        <p14:creationId xmlns:p14="http://schemas.microsoft.com/office/powerpoint/2010/main" val="23412226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r>
              <a:rPr lang="en-GB" altLang="en-US" sz="4000" b="1" dirty="0">
                <a:solidFill>
                  <a:srgbClr val="8C0935"/>
                </a:solidFill>
              </a:rPr>
              <a:t>Even </a:t>
            </a:r>
            <a:r>
              <a:rPr lang="en-GB" altLang="en-US" sz="4000" b="1" dirty="0">
                <a:solidFill>
                  <a:srgbClr val="8C0935"/>
                </a:solidFill>
              </a:rPr>
              <a:t>The </a:t>
            </a:r>
            <a:r>
              <a:rPr lang="en-GB" altLang="en-US" sz="4000" b="1" dirty="0">
                <a:solidFill>
                  <a:srgbClr val="8C0935"/>
                </a:solidFill>
              </a:rPr>
              <a:t>Economist </a:t>
            </a:r>
            <a:r>
              <a:rPr lang="en-GB" altLang="en-US" sz="4000" b="1" dirty="0">
                <a:solidFill>
                  <a:srgbClr val="8C0935"/>
                </a:solidFill>
              </a:rPr>
              <a:t>appeared </a:t>
            </a:r>
            <a:r>
              <a:rPr lang="en-GB" altLang="en-US" sz="4000" b="1" dirty="0">
                <a:solidFill>
                  <a:srgbClr val="8C0935"/>
                </a:solidFill>
              </a:rPr>
              <a:t>c</a:t>
            </a:r>
            <a:r>
              <a:rPr lang="en-GB" altLang="en-US" sz="4000" b="1" dirty="0">
                <a:solidFill>
                  <a:srgbClr val="8C0935"/>
                </a:solidFill>
              </a:rPr>
              <a:t>omfortable with minimum </a:t>
            </a:r>
            <a:r>
              <a:rPr lang="en-GB" altLang="en-US" sz="4000" b="1" dirty="0">
                <a:solidFill>
                  <a:srgbClr val="8C0935"/>
                </a:solidFill>
              </a:rPr>
              <a:t>w</a:t>
            </a:r>
            <a:r>
              <a:rPr lang="en-GB" altLang="en-US" sz="4000" b="1" dirty="0">
                <a:solidFill>
                  <a:srgbClr val="8C0935"/>
                </a:solidFill>
              </a:rPr>
              <a:t>ages</a:t>
            </a:r>
            <a:r>
              <a:rPr lang="en-GB" altLang="en-US" sz="4000" dirty="0">
                <a:solidFill>
                  <a:srgbClr val="7030A0"/>
                </a:solidFill>
              </a:rPr>
              <a:t> </a:t>
            </a:r>
            <a:endParaRPr lang="en-GB" altLang="en-US" sz="4000" dirty="0">
              <a:solidFill>
                <a:srgbClr val="7030A0"/>
              </a:solidFill>
            </a:endParaRPr>
          </a:p>
        </p:txBody>
      </p:sp>
      <p:sp>
        <p:nvSpPr>
          <p:cNvPr id="43011" name="Rectangle 3"/>
          <p:cNvSpPr>
            <a:spLocks noGrp="1" noChangeArrowheads="1"/>
          </p:cNvSpPr>
          <p:nvPr>
            <p:ph type="body" idx="1"/>
          </p:nvPr>
        </p:nvSpPr>
        <p:spPr>
          <a:xfrm>
            <a:off x="1774826" y="1628801"/>
            <a:ext cx="8137599" cy="4968851"/>
          </a:xfrm>
        </p:spPr>
        <p:txBody>
          <a:bodyPr>
            <a:normAutofit/>
          </a:bodyPr>
          <a:lstStyle/>
          <a:p>
            <a:pPr>
              <a:lnSpc>
                <a:spcPct val="90000"/>
              </a:lnSpc>
              <a:buFontTx/>
              <a:buNone/>
            </a:pPr>
            <a:r>
              <a:rPr lang="en-GB" altLang="en-US" sz="2400" i="1" dirty="0">
                <a:latin typeface="Arial" panose="020B0604020202020204" pitchFamily="34" charset="0"/>
                <a:cs typeface="Arial" panose="020B0604020202020204" pitchFamily="34" charset="0"/>
              </a:rPr>
              <a:t>	“Evidence is mounting that moderate minimum wages can do more good than harm.”</a:t>
            </a:r>
            <a:endParaRPr lang="en-GB" altLang="en-US" sz="2400" dirty="0">
              <a:latin typeface="Arial" panose="020B0604020202020204" pitchFamily="34" charset="0"/>
              <a:cs typeface="Arial" panose="020B0604020202020204" pitchFamily="34" charset="0"/>
            </a:endParaRPr>
          </a:p>
          <a:p>
            <a:pPr>
              <a:lnSpc>
                <a:spcPct val="90000"/>
              </a:lnSpc>
              <a:buFontTx/>
              <a:buNone/>
            </a:pPr>
            <a:r>
              <a:rPr lang="en-GB" altLang="en-US" sz="2400" dirty="0">
                <a:latin typeface="Arial" panose="020B0604020202020204" pitchFamily="34" charset="0"/>
                <a:cs typeface="Arial" panose="020B0604020202020204" pitchFamily="34" charset="0"/>
              </a:rPr>
              <a:t>	</a:t>
            </a:r>
          </a:p>
          <a:p>
            <a:pPr>
              <a:lnSpc>
                <a:spcPct val="90000"/>
              </a:lnSpc>
              <a:buFontTx/>
              <a:buNone/>
            </a:pPr>
            <a:r>
              <a:rPr lang="en-GB" altLang="en-US" sz="2400" dirty="0">
                <a:latin typeface="Arial" panose="020B0604020202020204" pitchFamily="34" charset="0"/>
                <a:cs typeface="Arial" panose="020B0604020202020204" pitchFamily="34" charset="0"/>
              </a:rPr>
              <a:t>	“Bastions of </a:t>
            </a:r>
            <a:r>
              <a:rPr lang="en-GB" altLang="en-US" sz="2400" dirty="0">
                <a:latin typeface="Arial" panose="020B0604020202020204" pitchFamily="34" charset="0"/>
                <a:cs typeface="Arial" panose="020B0604020202020204" pitchFamily="34" charset="0"/>
              </a:rPr>
              <a:t>orthodoxy</a:t>
            </a:r>
            <a:r>
              <a:rPr lang="en-GB" altLang="en-US" sz="2400" dirty="0">
                <a:latin typeface="Arial" panose="020B0604020202020204" pitchFamily="34" charset="0"/>
                <a:cs typeface="Arial" panose="020B0604020202020204" pitchFamily="34" charset="0"/>
              </a:rPr>
              <a:t>, such as the OECD, a rich-country think tank, and the International Monetary Fund now assert that a moderate minimum wage does not do much harm and may do some good.  Their definition of moderate is 30-40% of the median wage.  Britain's experience suggests it might even be a bit higher.  The success of the Low Pay Commission points to the importance of technocrats rather than politicians setting wage floors.”</a:t>
            </a:r>
          </a:p>
          <a:p>
            <a:pPr algn="r">
              <a:lnSpc>
                <a:spcPct val="90000"/>
              </a:lnSpc>
              <a:buFontTx/>
              <a:buNone/>
            </a:pPr>
            <a:r>
              <a:rPr lang="en-GB" altLang="en-US" sz="2400" b="1" dirty="0">
                <a:latin typeface="Arial" panose="020B0604020202020204" pitchFamily="34" charset="0"/>
                <a:cs typeface="Arial" panose="020B0604020202020204" pitchFamily="34" charset="0"/>
              </a:rPr>
              <a:t>The Economist (24 November 2012)</a:t>
            </a:r>
            <a:r>
              <a:rPr lang="en-GB" altLang="en-US" sz="2400" dirty="0">
                <a:latin typeface="Arial" panose="020B0604020202020204" pitchFamily="34" charset="0"/>
                <a:cs typeface="Arial" panose="020B0604020202020204" pitchFamily="34" charset="0"/>
              </a:rPr>
              <a:t> </a:t>
            </a:r>
          </a:p>
        </p:txBody>
      </p:sp>
      <p:sp>
        <p:nvSpPr>
          <p:cNvPr id="3" name="Slide Number Placeholder 2"/>
          <p:cNvSpPr>
            <a:spLocks noGrp="1"/>
          </p:cNvSpPr>
          <p:nvPr>
            <p:ph type="sldNum" sz="quarter" idx="12"/>
          </p:nvPr>
        </p:nvSpPr>
        <p:spPr/>
        <p:txBody>
          <a:bodyPr/>
          <a:lstStyle/>
          <a:p>
            <a:fld id="{92977CDE-7A91-4729-A4ED-EA85E72D8081}" type="slidenum">
              <a:rPr lang="en-GB" smtClean="0"/>
              <a:t>48</a:t>
            </a:fld>
            <a:endParaRPr lang="en-GB" dirty="0"/>
          </a:p>
        </p:txBody>
      </p:sp>
    </p:spTree>
    <p:extLst>
      <p:ext uri="{BB962C8B-B14F-4D97-AF65-F5344CB8AC3E}">
        <p14:creationId xmlns:p14="http://schemas.microsoft.com/office/powerpoint/2010/main" val="539590254"/>
      </p:ext>
    </p:extLst>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ctrTitle"/>
          </p:nvPr>
        </p:nvSpPr>
        <p:spPr>
          <a:xfrm>
            <a:off x="2279576" y="1681942"/>
            <a:ext cx="7772400" cy="1757362"/>
          </a:xfrm>
        </p:spPr>
        <p:txBody>
          <a:bodyPr/>
          <a:lstStyle/>
          <a:p>
            <a:r>
              <a:rPr lang="en-GB" altLang="en-US" sz="4000" b="1" dirty="0">
                <a:solidFill>
                  <a:srgbClr val="8C0935"/>
                </a:solidFill>
              </a:rPr>
              <a:t>The National Living Wage</a:t>
            </a:r>
            <a:endParaRPr lang="en-GB" altLang="en-US" sz="4000" b="1" dirty="0">
              <a:solidFill>
                <a:srgbClr val="8C0935"/>
              </a:solidFill>
            </a:endParaRPr>
          </a:p>
        </p:txBody>
      </p:sp>
      <p:sp>
        <p:nvSpPr>
          <p:cNvPr id="4" name="Rectangle 3"/>
          <p:cNvSpPr/>
          <p:nvPr/>
        </p:nvSpPr>
        <p:spPr>
          <a:xfrm>
            <a:off x="1524000" y="3429000"/>
            <a:ext cx="9144000" cy="3429000"/>
          </a:xfrm>
          <a:prstGeom prst="rect">
            <a:avLst/>
          </a:prstGeom>
          <a:solidFill>
            <a:srgbClr val="8C0935">
              <a:alpha val="88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8C0935"/>
              </a:solidFill>
            </a:endParaRPr>
          </a:p>
        </p:txBody>
      </p:sp>
    </p:spTree>
    <p:extLst>
      <p:ext uri="{BB962C8B-B14F-4D97-AF65-F5344CB8AC3E}">
        <p14:creationId xmlns:p14="http://schemas.microsoft.com/office/powerpoint/2010/main" val="2996476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81891" y="6356358"/>
            <a:ext cx="10003972" cy="365125"/>
          </a:xfrm>
        </p:spPr>
        <p:txBody>
          <a:bodyPr/>
          <a:lstStyle/>
          <a:p>
            <a:r>
              <a:rPr lang="en-GB" dirty="0" smtClean="0"/>
              <a:t>Pay Bargaining in 2016 | IDR and TUC joint conference | London | 25 February 2016</a:t>
            </a:r>
            <a:endParaRPr lang="en-GB" dirty="0"/>
          </a:p>
        </p:txBody>
      </p:sp>
      <p:pic>
        <p:nvPicPr>
          <p:cNvPr id="1026" name="Picture 2" descr="Inline images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9676" y="1964689"/>
            <a:ext cx="6916189" cy="354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838204" y="1015125"/>
            <a:ext cx="10147663" cy="4007370"/>
          </a:xfrm>
        </p:spPr>
        <p:txBody>
          <a:bodyPr/>
          <a:lstStyle/>
          <a:p>
            <a:r>
              <a:rPr lang="en-GB" i="1" dirty="0" smtClean="0"/>
              <a:t>Pay trends and prospects for 2016</a:t>
            </a:r>
            <a:br>
              <a:rPr lang="en-GB" i="1" dirty="0" smtClean="0"/>
            </a:br>
            <a:r>
              <a:rPr lang="en-GB" i="1" dirty="0"/>
              <a:t/>
            </a:r>
            <a:br>
              <a:rPr lang="en-GB" i="1" dirty="0"/>
            </a:br>
            <a:r>
              <a:rPr lang="en-GB" i="1" dirty="0" smtClean="0"/>
              <a:t/>
            </a:r>
            <a:br>
              <a:rPr lang="en-GB" i="1" dirty="0" smtClean="0"/>
            </a:br>
            <a:r>
              <a:rPr lang="en-GB" sz="3200" i="1" dirty="0" smtClean="0"/>
              <a:t>Incomes Data Research</a:t>
            </a:r>
            <a:br>
              <a:rPr lang="en-GB" sz="3200" i="1" dirty="0" smtClean="0"/>
            </a:br>
            <a:r>
              <a:rPr lang="en-GB" sz="3200" i="1" dirty="0" smtClean="0"/>
              <a:t>Louisa Withers</a:t>
            </a:r>
            <a:r>
              <a:rPr lang="en-GB" i="1" dirty="0" smtClean="0"/>
              <a:t/>
            </a:r>
            <a:br>
              <a:rPr lang="en-GB" i="1" dirty="0" smtClean="0"/>
            </a:br>
            <a:endParaRPr lang="en-GB" sz="3200" i="1" dirty="0"/>
          </a:p>
        </p:txBody>
      </p:sp>
    </p:spTree>
    <p:extLst>
      <p:ext uri="{BB962C8B-B14F-4D97-AF65-F5344CB8AC3E}">
        <p14:creationId xmlns:p14="http://schemas.microsoft.com/office/powerpoint/2010/main" val="38206619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16632"/>
            <a:ext cx="8229600" cy="922114"/>
          </a:xfrm>
        </p:spPr>
        <p:txBody>
          <a:bodyPr/>
          <a:lstStyle/>
          <a:p>
            <a:r>
              <a:rPr lang="en-GB" b="1" dirty="0" smtClean="0">
                <a:solidFill>
                  <a:srgbClr val="8C0935"/>
                </a:solidFill>
              </a:rPr>
              <a:t>Summer Budget 2015</a:t>
            </a:r>
            <a:endParaRPr lang="en-GB" b="1" dirty="0">
              <a:solidFill>
                <a:srgbClr val="8C0935"/>
              </a:solidFill>
            </a:endParaRPr>
          </a:p>
        </p:txBody>
      </p:sp>
      <p:sp>
        <p:nvSpPr>
          <p:cNvPr id="3" name="Content Placeholder 2"/>
          <p:cNvSpPr>
            <a:spLocks noGrp="1"/>
          </p:cNvSpPr>
          <p:nvPr>
            <p:ph idx="1"/>
          </p:nvPr>
        </p:nvSpPr>
        <p:spPr>
          <a:xfrm>
            <a:off x="1775520" y="1052736"/>
            <a:ext cx="8640960" cy="5616624"/>
          </a:xfrm>
        </p:spPr>
        <p:txBody>
          <a:bodyPr>
            <a:normAutofit lnSpcReduction="10000"/>
          </a:bodyPr>
          <a:lstStyle/>
          <a:p>
            <a:r>
              <a:rPr lang="en-GB" b="1" dirty="0"/>
              <a:t>The Government </a:t>
            </a:r>
            <a:r>
              <a:rPr lang="en-GB" b="1" dirty="0" smtClean="0"/>
              <a:t>introduced </a:t>
            </a:r>
            <a:r>
              <a:rPr lang="en-GB" b="1" dirty="0"/>
              <a:t>a </a:t>
            </a:r>
            <a:r>
              <a:rPr lang="en-GB" b="1" dirty="0" smtClean="0"/>
              <a:t>National Living Wage (NLW), a higher minimum wage, for </a:t>
            </a:r>
            <a:r>
              <a:rPr lang="en-GB" b="1" dirty="0"/>
              <a:t>workers aged 25 and </a:t>
            </a:r>
            <a:r>
              <a:rPr lang="en-GB" b="1" dirty="0" smtClean="0"/>
              <a:t>over.</a:t>
            </a:r>
            <a:endParaRPr lang="en-GB" b="1" dirty="0"/>
          </a:p>
          <a:p>
            <a:r>
              <a:rPr lang="en-GB" dirty="0" smtClean="0"/>
              <a:t>The </a:t>
            </a:r>
            <a:r>
              <a:rPr lang="en-GB" dirty="0"/>
              <a:t>Government </a:t>
            </a:r>
            <a:r>
              <a:rPr lang="en-GB" dirty="0" smtClean="0"/>
              <a:t>set </a:t>
            </a:r>
            <a:r>
              <a:rPr lang="en-GB" dirty="0"/>
              <a:t>the </a:t>
            </a:r>
            <a:r>
              <a:rPr lang="en-GB" dirty="0" smtClean="0"/>
              <a:t>NLW </a:t>
            </a:r>
            <a:r>
              <a:rPr lang="en-GB" dirty="0"/>
              <a:t>at </a:t>
            </a:r>
            <a:r>
              <a:rPr lang="en-GB" dirty="0" smtClean="0"/>
              <a:t>50p above the NMW, </a:t>
            </a:r>
            <a:r>
              <a:rPr lang="en-GB" dirty="0"/>
              <a:t>effective from April 2016, making the NLW £7.20 an hour for those aged 25 and </a:t>
            </a:r>
            <a:r>
              <a:rPr lang="en-GB" dirty="0" smtClean="0"/>
              <a:t>over</a:t>
            </a:r>
          </a:p>
          <a:p>
            <a:r>
              <a:rPr lang="en-GB" dirty="0"/>
              <a:t>From April 2017, in addition to </a:t>
            </a:r>
            <a:r>
              <a:rPr lang="en-GB" b="1" dirty="0"/>
              <a:t>setting</a:t>
            </a:r>
            <a:r>
              <a:rPr lang="en-GB" dirty="0"/>
              <a:t> the main NMW, the LPC </a:t>
            </a:r>
            <a:r>
              <a:rPr lang="en-GB" dirty="0" smtClean="0"/>
              <a:t>was </a:t>
            </a:r>
            <a:r>
              <a:rPr lang="en-GB" dirty="0"/>
              <a:t>tasked with </a:t>
            </a:r>
            <a:r>
              <a:rPr lang="en-GB" b="1" dirty="0"/>
              <a:t>recommending a yearly profile </a:t>
            </a:r>
            <a:r>
              <a:rPr lang="en-GB" dirty="0" smtClean="0"/>
              <a:t>that </a:t>
            </a:r>
            <a:r>
              <a:rPr lang="en-GB" dirty="0"/>
              <a:t>takes </a:t>
            </a:r>
            <a:r>
              <a:rPr lang="en-GB" b="1" dirty="0"/>
              <a:t>the hourly NLW applying to those aged 25 and over to 60 per cent of the median hourly earnings of that  group by April 2020</a:t>
            </a:r>
            <a:r>
              <a:rPr lang="en-GB" dirty="0"/>
              <a:t>.</a:t>
            </a:r>
          </a:p>
          <a:p>
            <a:r>
              <a:rPr lang="en-GB" dirty="0" smtClean="0"/>
              <a:t>The </a:t>
            </a:r>
            <a:r>
              <a:rPr lang="en-GB" dirty="0"/>
              <a:t>NMW of £6.70 an hour will continue to apply to 21-24 year </a:t>
            </a:r>
            <a:r>
              <a:rPr lang="en-GB" dirty="0" smtClean="0"/>
              <a:t>olds</a:t>
            </a:r>
          </a:p>
          <a:p>
            <a:r>
              <a:rPr lang="en-GB" b="1" dirty="0"/>
              <a:t>The main NMW will </a:t>
            </a:r>
            <a:r>
              <a:rPr lang="en-GB" b="1" dirty="0" smtClean="0"/>
              <a:t>be </a:t>
            </a:r>
            <a:r>
              <a:rPr lang="en-GB" b="1" dirty="0"/>
              <a:t>set for those aged 21 </a:t>
            </a:r>
            <a:r>
              <a:rPr lang="en-GB" b="1" dirty="0" smtClean="0"/>
              <a:t>-24</a:t>
            </a:r>
            <a:endParaRPr lang="en-GB" dirty="0"/>
          </a:p>
          <a:p>
            <a:endParaRPr lang="en-GB" dirty="0"/>
          </a:p>
        </p:txBody>
      </p:sp>
      <p:sp>
        <p:nvSpPr>
          <p:cNvPr id="4" name="Slide Number Placeholder 3"/>
          <p:cNvSpPr>
            <a:spLocks noGrp="1"/>
          </p:cNvSpPr>
          <p:nvPr>
            <p:ph type="sldNum" sz="quarter" idx="12"/>
          </p:nvPr>
        </p:nvSpPr>
        <p:spPr/>
        <p:txBody>
          <a:bodyPr/>
          <a:lstStyle/>
          <a:p>
            <a:fld id="{92977CDE-7A91-4729-A4ED-EA85E72D8081}" type="slidenum">
              <a:rPr lang="en-GB" smtClean="0"/>
              <a:t>50</a:t>
            </a:fld>
            <a:endParaRPr lang="en-GB" dirty="0"/>
          </a:p>
        </p:txBody>
      </p:sp>
    </p:spTree>
    <p:extLst>
      <p:ext uri="{BB962C8B-B14F-4D97-AF65-F5344CB8AC3E}">
        <p14:creationId xmlns:p14="http://schemas.microsoft.com/office/powerpoint/2010/main" val="1591777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116632"/>
            <a:ext cx="8229600" cy="1143000"/>
          </a:xfrm>
        </p:spPr>
        <p:txBody>
          <a:bodyPr>
            <a:noAutofit/>
          </a:bodyPr>
          <a:lstStyle/>
          <a:p>
            <a:r>
              <a:rPr lang="en-GB" sz="3600" b="1" dirty="0">
                <a:solidFill>
                  <a:srgbClr val="8C0935"/>
                </a:solidFill>
              </a:rPr>
              <a:t>A Different Role for the LPC</a:t>
            </a:r>
            <a:endParaRPr lang="en-GB" sz="3600" dirty="0"/>
          </a:p>
        </p:txBody>
      </p:sp>
      <p:sp>
        <p:nvSpPr>
          <p:cNvPr id="3" name="Content Placeholder 2"/>
          <p:cNvSpPr>
            <a:spLocks noGrp="1"/>
          </p:cNvSpPr>
          <p:nvPr>
            <p:ph idx="1"/>
          </p:nvPr>
        </p:nvSpPr>
        <p:spPr>
          <a:xfrm>
            <a:off x="6960096" y="1196752"/>
            <a:ext cx="3528392" cy="5040560"/>
          </a:xfrm>
        </p:spPr>
        <p:txBody>
          <a:bodyPr>
            <a:normAutofit lnSpcReduction="10000"/>
          </a:bodyPr>
          <a:lstStyle/>
          <a:p>
            <a:pPr marL="514350" indent="-514350">
              <a:buFont typeface="+mj-lt"/>
              <a:buAutoNum type="arabicPeriod"/>
            </a:pPr>
            <a:r>
              <a:rPr lang="en-GB" dirty="0"/>
              <a:t>T</a:t>
            </a:r>
            <a:r>
              <a:rPr lang="en-GB" dirty="0"/>
              <a:t>o calculate rate of NLW </a:t>
            </a:r>
            <a:r>
              <a:rPr lang="en-GB" dirty="0"/>
              <a:t>&amp;</a:t>
            </a:r>
            <a:r>
              <a:rPr lang="en-GB" dirty="0"/>
              <a:t> advise on path “subject to sustained economic growth” – some job loss allowed</a:t>
            </a:r>
          </a:p>
          <a:p>
            <a:pPr marL="514350" indent="-514350">
              <a:buFont typeface="+mj-lt"/>
              <a:buAutoNum type="arabicPeriod"/>
            </a:pPr>
            <a:r>
              <a:rPr lang="en-GB" dirty="0"/>
              <a:t>To recommend youth, adult and apprentice NMW rates – subject to no significant job loss</a:t>
            </a:r>
            <a:endParaRPr lang="en-GB" sz="2400" dirty="0"/>
          </a:p>
          <a:p>
            <a:endParaRPr lang="en-GB" dirty="0"/>
          </a:p>
        </p:txBody>
      </p:sp>
      <p:graphicFrame>
        <p:nvGraphicFramePr>
          <p:cNvPr id="5" name="Content Placeholder 5"/>
          <p:cNvGraphicFramePr>
            <a:graphicFrameLocks/>
          </p:cNvGraphicFramePr>
          <p:nvPr>
            <p:extLst/>
          </p:nvPr>
        </p:nvGraphicFramePr>
        <p:xfrm>
          <a:off x="1775520" y="1412777"/>
          <a:ext cx="5040560" cy="3709355"/>
        </p:xfrm>
        <a:graphic>
          <a:graphicData uri="http://schemas.openxmlformats.org/drawingml/2006/table">
            <a:tbl>
              <a:tblPr firstRow="1" bandRow="1">
                <a:tableStyleId>{00A15C55-8517-42AA-B614-E9B94910E393}</a:tableStyleId>
              </a:tblPr>
              <a:tblGrid>
                <a:gridCol w="5040560"/>
              </a:tblGrid>
              <a:tr h="481213">
                <a:tc>
                  <a:txBody>
                    <a:bodyPr/>
                    <a:lstStyle/>
                    <a:p>
                      <a:r>
                        <a:rPr lang="en-GB" sz="2800" b="0" dirty="0" smtClean="0"/>
                        <a:t>Four main sorts of evidence</a:t>
                      </a:r>
                      <a:r>
                        <a:rPr lang="en-GB" sz="2800" b="0" baseline="0" dirty="0" smtClean="0"/>
                        <a:t>:</a:t>
                      </a:r>
                      <a:endParaRPr lang="en-GB" sz="2800" b="0" dirty="0" smtClean="0"/>
                    </a:p>
                  </a:txBody>
                  <a:tcPr>
                    <a:solidFill>
                      <a:srgbClr val="8C0935"/>
                    </a:solidFill>
                  </a:tcPr>
                </a:tc>
              </a:tr>
              <a:tr h="3191195">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2800" dirty="0" smtClean="0"/>
                        <a:t>Analysis of </a:t>
                      </a:r>
                      <a:r>
                        <a:rPr lang="en-GB" sz="2800" baseline="0" dirty="0" smtClean="0"/>
                        <a:t>pay, labour market, competitiveness</a:t>
                      </a:r>
                      <a:endParaRPr lang="en-GB" sz="2800" dirty="0" smtClean="0"/>
                    </a:p>
                    <a:p>
                      <a:pPr marL="342900" indent="-342900">
                        <a:buFont typeface="+mj-lt"/>
                        <a:buAutoNum type="arabicPeriod"/>
                      </a:pPr>
                      <a:r>
                        <a:rPr lang="en-GB" sz="2800" dirty="0" smtClean="0"/>
                        <a:t>Evidence from stakeholders</a:t>
                      </a:r>
                      <a:r>
                        <a:rPr lang="en-GB" sz="2800" baseline="0" dirty="0" smtClean="0"/>
                        <a:t> and </a:t>
                      </a:r>
                      <a:r>
                        <a:rPr lang="en-GB" sz="2800" dirty="0" smtClean="0"/>
                        <a:t>experts;</a:t>
                      </a:r>
                    </a:p>
                    <a:p>
                      <a:pPr marL="342900" indent="-342900">
                        <a:buFont typeface="+mj-lt"/>
                        <a:buAutoNum type="arabicPeriod"/>
                      </a:pPr>
                      <a:r>
                        <a:rPr lang="en-GB" sz="2800" dirty="0" smtClean="0"/>
                        <a:t>Visits programme across UK;</a:t>
                      </a:r>
                    </a:p>
                    <a:p>
                      <a:pPr marL="342900" indent="-342900">
                        <a:buFont typeface="+mj-lt"/>
                        <a:buAutoNum type="arabicPeriod"/>
                      </a:pPr>
                      <a:r>
                        <a:rPr lang="en-GB" sz="2800" dirty="0" smtClean="0"/>
                        <a:t>Academic research on the impact of past NMW increases.</a:t>
                      </a:r>
                    </a:p>
                  </a:txBody>
                  <a:tcPr>
                    <a:solidFill>
                      <a:schemeClr val="accent2">
                        <a:lumMod val="20000"/>
                        <a:lumOff val="80000"/>
                      </a:schemeClr>
                    </a:solidFill>
                  </a:tcPr>
                </a:tc>
              </a:tr>
            </a:tbl>
          </a:graphicData>
        </a:graphic>
      </p:graphicFrame>
      <p:sp>
        <p:nvSpPr>
          <p:cNvPr id="6" name="Slide Number Placeholder 5"/>
          <p:cNvSpPr>
            <a:spLocks noGrp="1"/>
          </p:cNvSpPr>
          <p:nvPr>
            <p:ph type="sldNum" sz="quarter" idx="12"/>
          </p:nvPr>
        </p:nvSpPr>
        <p:spPr/>
        <p:txBody>
          <a:bodyPr/>
          <a:lstStyle/>
          <a:p>
            <a:fld id="{92977CDE-7A91-4729-A4ED-EA85E72D8081}" type="slidenum">
              <a:rPr lang="en-GB" smtClean="0"/>
              <a:t>51</a:t>
            </a:fld>
            <a:endParaRPr lang="en-GB" dirty="0"/>
          </a:p>
        </p:txBody>
      </p:sp>
    </p:spTree>
    <p:extLst>
      <p:ext uri="{BB962C8B-B14F-4D97-AF65-F5344CB8AC3E}">
        <p14:creationId xmlns:p14="http://schemas.microsoft.com/office/powerpoint/2010/main" val="3169867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3856" y="116632"/>
            <a:ext cx="8640960" cy="648072"/>
          </a:xfrm>
        </p:spPr>
        <p:txBody>
          <a:bodyPr>
            <a:noAutofit/>
          </a:bodyPr>
          <a:lstStyle/>
          <a:p>
            <a:r>
              <a:rPr lang="en-GB" sz="3600" b="1" dirty="0">
                <a:solidFill>
                  <a:srgbClr val="8C0935"/>
                </a:solidFill>
              </a:rPr>
              <a:t>Future structure</a:t>
            </a:r>
            <a:endParaRPr lang="en-GB" sz="3600" b="1" dirty="0">
              <a:solidFill>
                <a:srgbClr val="8C0935"/>
              </a:solidFill>
            </a:endParaRPr>
          </a:p>
        </p:txBody>
      </p:sp>
      <p:graphicFrame>
        <p:nvGraphicFramePr>
          <p:cNvPr id="5" name="Table 4"/>
          <p:cNvGraphicFramePr>
            <a:graphicFrameLocks noGrp="1"/>
          </p:cNvGraphicFramePr>
          <p:nvPr>
            <p:extLst/>
          </p:nvPr>
        </p:nvGraphicFramePr>
        <p:xfrm>
          <a:off x="1775520" y="836713"/>
          <a:ext cx="5472608" cy="5290649"/>
        </p:xfrm>
        <a:graphic>
          <a:graphicData uri="http://schemas.openxmlformats.org/drawingml/2006/table">
            <a:tbl>
              <a:tblPr firstRow="1" bandRow="1">
                <a:tableStyleId>{00A15C55-8517-42AA-B614-E9B94910E393}</a:tableStyleId>
              </a:tblPr>
              <a:tblGrid>
                <a:gridCol w="3192355"/>
                <a:gridCol w="2280253"/>
              </a:tblGrid>
              <a:tr h="415271">
                <a:tc gridSpan="2">
                  <a:txBody>
                    <a:bodyPr/>
                    <a:lstStyle/>
                    <a:p>
                      <a:r>
                        <a:rPr lang="en-GB" sz="2400" dirty="0" smtClean="0"/>
                        <a:t>From April 2016</a:t>
                      </a:r>
                      <a:endParaRPr lang="en-GB" sz="2400" dirty="0"/>
                    </a:p>
                  </a:txBody>
                  <a:tcPr>
                    <a:solidFill>
                      <a:srgbClr val="8C0935"/>
                    </a:solidFill>
                  </a:tcPr>
                </a:tc>
                <a:tc hMerge="1">
                  <a:txBody>
                    <a:bodyPr/>
                    <a:lstStyle/>
                    <a:p>
                      <a:endParaRPr lang="en-GB" dirty="0" smtClean="0"/>
                    </a:p>
                  </a:txBody>
                  <a:tcPr/>
                </a:tc>
              </a:tr>
              <a:tr h="14119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0" dirty="0" smtClean="0"/>
                        <a:t>National Living</a:t>
                      </a:r>
                      <a:r>
                        <a:rPr lang="en-GB" sz="2400" b="0" baseline="0" dirty="0" smtClean="0"/>
                        <a:t> Wage (</a:t>
                      </a:r>
                      <a:r>
                        <a:rPr lang="en-GB" sz="2400" b="0" kern="1200" dirty="0" smtClean="0">
                          <a:solidFill>
                            <a:schemeClr val="dk1"/>
                          </a:solidFill>
                          <a:latin typeface="+mn-lt"/>
                          <a:ea typeface="+mn-ea"/>
                          <a:cs typeface="+mn-cs"/>
                        </a:rPr>
                        <a:t>25+)</a:t>
                      </a:r>
                      <a:endParaRPr lang="en-GB" sz="2400" b="0" dirty="0" smtClean="0"/>
                    </a:p>
                  </a:txBody>
                  <a:tcPr>
                    <a:solidFill>
                      <a:schemeClr val="accent2">
                        <a:lumMod val="40000"/>
                        <a:lumOff val="60000"/>
                      </a:schemeClr>
                    </a:solidFill>
                  </a:tcPr>
                </a:tc>
                <a:tc>
                  <a:txBody>
                    <a:bodyPr/>
                    <a:lstStyle/>
                    <a:p>
                      <a:pPr algn="ctr"/>
                      <a:r>
                        <a:rPr lang="en-GB" sz="2400" b="0" dirty="0" smtClean="0"/>
                        <a:t>£7.20 –</a:t>
                      </a:r>
                      <a:r>
                        <a:rPr lang="en-GB" sz="2400" b="0" baseline="0" dirty="0" smtClean="0"/>
                        <a:t> 55% ‘bite’ (2020 target of 60% bite = &gt;£9?)</a:t>
                      </a:r>
                      <a:endParaRPr lang="en-GB" sz="2400" b="0" dirty="0" smtClean="0"/>
                    </a:p>
                  </a:txBody>
                  <a:tcPr>
                    <a:solidFill>
                      <a:schemeClr val="accent2">
                        <a:lumMod val="40000"/>
                        <a:lumOff val="60000"/>
                      </a:schemeClr>
                    </a:solidFill>
                  </a:tcPr>
                </a:tc>
              </a:tr>
              <a:tr h="103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0" dirty="0" smtClean="0"/>
                        <a:t>Adult rate of the NMW</a:t>
                      </a:r>
                      <a:r>
                        <a:rPr lang="en-GB" sz="2400" b="0" kern="1200" baseline="0" dirty="0" smtClean="0">
                          <a:solidFill>
                            <a:schemeClr val="dk1"/>
                          </a:solidFill>
                          <a:latin typeface="+mn-lt"/>
                          <a:ea typeface="+mn-ea"/>
                          <a:cs typeface="+mn-cs"/>
                        </a:rPr>
                        <a:t> (</a:t>
                      </a:r>
                      <a:r>
                        <a:rPr lang="en-GB" sz="2400" b="0" kern="1200" dirty="0" smtClean="0">
                          <a:solidFill>
                            <a:schemeClr val="dk1"/>
                          </a:solidFill>
                          <a:latin typeface="+mn-lt"/>
                          <a:ea typeface="+mn-ea"/>
                          <a:cs typeface="+mn-cs"/>
                        </a:rPr>
                        <a:t>21-24</a:t>
                      </a:r>
                      <a:r>
                        <a:rPr lang="en-GB" sz="2400" b="0" kern="1200" baseline="0" dirty="0" smtClean="0">
                          <a:solidFill>
                            <a:schemeClr val="dk1"/>
                          </a:solidFill>
                          <a:latin typeface="+mn-lt"/>
                          <a:ea typeface="+mn-ea"/>
                          <a:cs typeface="+mn-cs"/>
                        </a:rPr>
                        <a:t> year olds</a:t>
                      </a:r>
                      <a:r>
                        <a:rPr lang="en-GB" sz="2400" b="0" kern="1200" dirty="0" smtClean="0">
                          <a:solidFill>
                            <a:schemeClr val="dk1"/>
                          </a:solidFill>
                          <a:latin typeface="+mn-lt"/>
                          <a:ea typeface="+mn-ea"/>
                          <a:cs typeface="+mn-cs"/>
                        </a:rPr>
                        <a:t>)</a:t>
                      </a:r>
                      <a:endParaRPr lang="en-GB" sz="2400" b="0" dirty="0" smtClean="0"/>
                    </a:p>
                  </a:txBody>
                  <a:tcPr anchor="ctr">
                    <a:solidFill>
                      <a:schemeClr val="accent2">
                        <a:lumMod val="20000"/>
                        <a:lumOff val="80000"/>
                      </a:schemeClr>
                    </a:solidFill>
                  </a:tcPr>
                </a:tc>
                <a:tc>
                  <a:txBody>
                    <a:bodyPr/>
                    <a:lstStyle/>
                    <a:p>
                      <a:pPr algn="ctr"/>
                      <a:r>
                        <a:rPr lang="en-GB" sz="2400" b="0" dirty="0" smtClean="0"/>
                        <a:t>£6.70</a:t>
                      </a:r>
                    </a:p>
                  </a:txBody>
                  <a:tcPr anchor="ctr">
                    <a:solidFill>
                      <a:schemeClr val="accent2">
                        <a:lumMod val="20000"/>
                        <a:lumOff val="80000"/>
                      </a:schemeClr>
                    </a:solidFill>
                  </a:tcPr>
                </a:tc>
              </a:tr>
              <a:tr h="103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0" dirty="0" smtClean="0"/>
                        <a:t>Youth</a:t>
                      </a:r>
                      <a:r>
                        <a:rPr lang="en-GB" sz="2400" b="0" baseline="0" dirty="0" smtClean="0"/>
                        <a:t> Development Rate (</a:t>
                      </a:r>
                      <a:r>
                        <a:rPr lang="en-GB" sz="2400" b="0" dirty="0" smtClean="0"/>
                        <a:t>18-20 year olds)</a:t>
                      </a:r>
                    </a:p>
                  </a:txBody>
                  <a:tcPr anchor="ctr">
                    <a:solidFill>
                      <a:schemeClr val="accent2">
                        <a:lumMod val="40000"/>
                        <a:lumOff val="60000"/>
                      </a:schemeClr>
                    </a:solidFill>
                  </a:tcPr>
                </a:tc>
                <a:tc>
                  <a:txBody>
                    <a:bodyPr/>
                    <a:lstStyle/>
                    <a:p>
                      <a:pPr algn="ctr"/>
                      <a:r>
                        <a:rPr lang="en-GB" sz="2400" b="0" dirty="0" smtClean="0"/>
                        <a:t>£5.30</a:t>
                      </a:r>
                    </a:p>
                  </a:txBody>
                  <a:tcPr anchor="ctr">
                    <a:solidFill>
                      <a:schemeClr val="accent2">
                        <a:lumMod val="40000"/>
                        <a:lumOff val="60000"/>
                      </a:schemeClr>
                    </a:solidFill>
                  </a:tcPr>
                </a:tc>
              </a:tr>
              <a:tr h="715071">
                <a:tc>
                  <a:txBody>
                    <a:bodyPr/>
                    <a:lstStyle/>
                    <a:p>
                      <a:pPr marL="0" indent="0">
                        <a:buFont typeface="Arial" panose="020B0604020202020204" pitchFamily="34" charset="0"/>
                        <a:buNone/>
                      </a:pPr>
                      <a:r>
                        <a:rPr lang="en-GB" sz="2400" b="0" dirty="0" smtClean="0"/>
                        <a:t>16-17 Year Old Rate</a:t>
                      </a:r>
                    </a:p>
                  </a:txBody>
                  <a:tcPr anchor="ctr">
                    <a:solidFill>
                      <a:schemeClr val="accent2">
                        <a:lumMod val="20000"/>
                        <a:lumOff val="80000"/>
                      </a:schemeClr>
                    </a:solidFill>
                  </a:tcPr>
                </a:tc>
                <a:tc>
                  <a:txBody>
                    <a:bodyPr/>
                    <a:lstStyle/>
                    <a:p>
                      <a:pPr marL="0" indent="0" algn="ctr">
                        <a:buFont typeface="Arial" panose="020B0604020202020204" pitchFamily="34" charset="0"/>
                        <a:buNone/>
                      </a:pPr>
                      <a:r>
                        <a:rPr lang="en-GB" sz="2400" b="0" dirty="0" smtClean="0"/>
                        <a:t>£3.87</a:t>
                      </a:r>
                    </a:p>
                  </a:txBody>
                  <a:tcPr anchor="ctr">
                    <a:solidFill>
                      <a:schemeClr val="accent2">
                        <a:lumMod val="20000"/>
                        <a:lumOff val="80000"/>
                      </a:schemeClr>
                    </a:solidFill>
                  </a:tcPr>
                </a:tc>
              </a:tr>
              <a:tr h="498138">
                <a:tc>
                  <a:txBody>
                    <a:bodyPr/>
                    <a:lstStyle/>
                    <a:p>
                      <a:pPr marL="0" indent="0">
                        <a:buFont typeface="Arial" panose="020B0604020202020204" pitchFamily="34" charset="0"/>
                        <a:buNone/>
                      </a:pPr>
                      <a:r>
                        <a:rPr lang="en-GB" sz="2400" b="0" dirty="0" smtClean="0"/>
                        <a:t>Apprentice</a:t>
                      </a:r>
                      <a:r>
                        <a:rPr lang="en-GB" sz="2400" b="0" baseline="0" dirty="0" smtClean="0"/>
                        <a:t> Rate</a:t>
                      </a:r>
                      <a:endParaRPr lang="en-GB" sz="2400" b="0" dirty="0" smtClean="0"/>
                    </a:p>
                  </a:txBody>
                  <a:tcPr anchor="ctr">
                    <a:solidFill>
                      <a:schemeClr val="accent2">
                        <a:lumMod val="40000"/>
                        <a:lumOff val="60000"/>
                      </a:schemeClr>
                    </a:solidFill>
                  </a:tcPr>
                </a:tc>
                <a:tc>
                  <a:txBody>
                    <a:bodyPr/>
                    <a:lstStyle/>
                    <a:p>
                      <a:pPr marL="0" indent="0" algn="ctr">
                        <a:buFont typeface="Arial" panose="020B0604020202020204" pitchFamily="34" charset="0"/>
                        <a:buNone/>
                      </a:pPr>
                      <a:r>
                        <a:rPr lang="en-GB" sz="2400" b="0" dirty="0" smtClean="0"/>
                        <a:t>£3.30</a:t>
                      </a:r>
                    </a:p>
                  </a:txBody>
                  <a:tcPr anchor="ctr">
                    <a:solidFill>
                      <a:schemeClr val="accent2">
                        <a:lumMod val="40000"/>
                        <a:lumOff val="60000"/>
                      </a:schemeClr>
                    </a:solidFill>
                  </a:tcPr>
                </a:tc>
              </a:tr>
            </a:tbl>
          </a:graphicData>
        </a:graphic>
      </p:graphicFrame>
      <p:sp>
        <p:nvSpPr>
          <p:cNvPr id="6" name="TextBox 5"/>
          <p:cNvSpPr txBox="1"/>
          <p:nvPr/>
        </p:nvSpPr>
        <p:spPr>
          <a:xfrm>
            <a:off x="7241959" y="1075865"/>
            <a:ext cx="3312367" cy="4745915"/>
          </a:xfrm>
          <a:prstGeom prst="rect">
            <a:avLst/>
          </a:prstGeom>
          <a:noFill/>
        </p:spPr>
        <p:txBody>
          <a:bodyPr wrap="square" rtlCol="0">
            <a:spAutoFit/>
          </a:bodyPr>
          <a:lstStyle/>
          <a:p>
            <a:pPr marL="457200" indent="-457200">
              <a:lnSpc>
                <a:spcPct val="80000"/>
              </a:lnSpc>
              <a:buFont typeface="Arial" panose="020B0604020202020204" pitchFamily="34" charset="0"/>
              <a:buChar char="•"/>
            </a:pPr>
            <a:r>
              <a:rPr lang="en-GB" sz="2400" dirty="0"/>
              <a:t>A bite (not cash) target, and tolerance of employment risk  </a:t>
            </a:r>
          </a:p>
          <a:p>
            <a:pPr marL="457200" indent="-457200">
              <a:lnSpc>
                <a:spcPct val="80000"/>
              </a:lnSpc>
              <a:buFont typeface="Arial" panose="020B0604020202020204" pitchFamily="34" charset="0"/>
              <a:buChar char="•"/>
            </a:pPr>
            <a:endParaRPr lang="en-GB" sz="2400" dirty="0"/>
          </a:p>
          <a:p>
            <a:pPr marL="457200" indent="-457200">
              <a:lnSpc>
                <a:spcPct val="80000"/>
              </a:lnSpc>
              <a:buFont typeface="Arial" panose="020B0604020202020204" pitchFamily="34" charset="0"/>
              <a:buChar char="•"/>
            </a:pPr>
            <a:r>
              <a:rPr lang="en-GB" sz="2400" dirty="0"/>
              <a:t>60,000 job losses (20,000-110,000) versus 1.1 million created by 2020 (OBR).</a:t>
            </a:r>
          </a:p>
          <a:p>
            <a:pPr marL="457200" indent="-457200">
              <a:lnSpc>
                <a:spcPct val="80000"/>
              </a:lnSpc>
              <a:buFont typeface="Arial" panose="020B0604020202020204" pitchFamily="34" charset="0"/>
              <a:buChar char="•"/>
            </a:pPr>
            <a:endParaRPr lang="en-GB" sz="2400" dirty="0"/>
          </a:p>
          <a:p>
            <a:pPr marL="457200" indent="-457200">
              <a:lnSpc>
                <a:spcPct val="80000"/>
              </a:lnSpc>
              <a:buFont typeface="Arial" panose="020B0604020202020204" pitchFamily="34" charset="0"/>
              <a:buChar char="•"/>
            </a:pPr>
            <a:r>
              <a:rPr lang="en-GB" sz="2400" dirty="0"/>
              <a:t>In effect a </a:t>
            </a:r>
            <a:r>
              <a:rPr lang="en-GB" sz="2400" dirty="0"/>
              <a:t>structured approach, </a:t>
            </a:r>
            <a:r>
              <a:rPr lang="en-GB" sz="2400" dirty="0"/>
              <a:t>calculated by </a:t>
            </a:r>
            <a:r>
              <a:rPr lang="en-GB" sz="2400" dirty="0"/>
              <a:t>LPC, and ‘subject to sustained economic growth’. </a:t>
            </a:r>
            <a:endParaRPr lang="en-GB" dirty="0"/>
          </a:p>
          <a:p>
            <a:pPr lvl="0">
              <a:lnSpc>
                <a:spcPct val="80000"/>
              </a:lnSpc>
            </a:pPr>
            <a:endParaRPr lang="en-GB" dirty="0"/>
          </a:p>
        </p:txBody>
      </p:sp>
      <p:sp>
        <p:nvSpPr>
          <p:cNvPr id="9" name="Title 1"/>
          <p:cNvSpPr txBox="1">
            <a:spLocks/>
          </p:cNvSpPr>
          <p:nvPr/>
        </p:nvSpPr>
        <p:spPr>
          <a:xfrm>
            <a:off x="1919536" y="5805264"/>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solidFill>
                  <a:srgbClr val="8C0935"/>
                </a:solidFill>
              </a:rPr>
              <a:t>So what will it mean?</a:t>
            </a:r>
            <a:endParaRPr lang="en-GB" sz="3600" b="1" dirty="0">
              <a:solidFill>
                <a:srgbClr val="8C0935"/>
              </a:solidFill>
            </a:endParaRPr>
          </a:p>
        </p:txBody>
      </p:sp>
      <p:sp>
        <p:nvSpPr>
          <p:cNvPr id="3" name="Slide Number Placeholder 2"/>
          <p:cNvSpPr>
            <a:spLocks noGrp="1"/>
          </p:cNvSpPr>
          <p:nvPr>
            <p:ph type="sldNum" sz="quarter" idx="12"/>
          </p:nvPr>
        </p:nvSpPr>
        <p:spPr/>
        <p:txBody>
          <a:bodyPr/>
          <a:lstStyle/>
          <a:p>
            <a:fld id="{92977CDE-7A91-4729-A4ED-EA85E72D8081}" type="slidenum">
              <a:rPr lang="en-GB" smtClean="0"/>
              <a:t>52</a:t>
            </a:fld>
            <a:endParaRPr lang="en-GB" dirty="0"/>
          </a:p>
        </p:txBody>
      </p:sp>
    </p:spTree>
    <p:extLst>
      <p:ext uri="{BB962C8B-B14F-4D97-AF65-F5344CB8AC3E}">
        <p14:creationId xmlns:p14="http://schemas.microsoft.com/office/powerpoint/2010/main" val="366070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ctrTitle"/>
          </p:nvPr>
        </p:nvSpPr>
        <p:spPr>
          <a:xfrm>
            <a:off x="2279576" y="1681942"/>
            <a:ext cx="7772400" cy="1757362"/>
          </a:xfrm>
        </p:spPr>
        <p:txBody>
          <a:bodyPr/>
          <a:lstStyle/>
          <a:p>
            <a:r>
              <a:rPr lang="en-GB" altLang="en-US" sz="4000" b="1" dirty="0">
                <a:solidFill>
                  <a:srgbClr val="8C0935"/>
                </a:solidFill>
              </a:rPr>
              <a:t>Impact of the National Living Wage</a:t>
            </a:r>
            <a:endParaRPr lang="en-GB" altLang="en-US" sz="4000" b="1" dirty="0">
              <a:solidFill>
                <a:srgbClr val="8C0935"/>
              </a:solidFill>
            </a:endParaRPr>
          </a:p>
        </p:txBody>
      </p:sp>
      <p:sp>
        <p:nvSpPr>
          <p:cNvPr id="4" name="Rectangle 3"/>
          <p:cNvSpPr/>
          <p:nvPr/>
        </p:nvSpPr>
        <p:spPr>
          <a:xfrm>
            <a:off x="1524000" y="3429000"/>
            <a:ext cx="9144000" cy="3429000"/>
          </a:xfrm>
          <a:prstGeom prst="rect">
            <a:avLst/>
          </a:prstGeom>
          <a:solidFill>
            <a:srgbClr val="8C0935">
              <a:alpha val="88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8C0935"/>
              </a:solidFill>
            </a:endParaRPr>
          </a:p>
        </p:txBody>
      </p:sp>
    </p:spTree>
    <p:extLst>
      <p:ext uri="{BB962C8B-B14F-4D97-AF65-F5344CB8AC3E}">
        <p14:creationId xmlns:p14="http://schemas.microsoft.com/office/powerpoint/2010/main" val="14413465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8C0935"/>
                </a:solidFill>
              </a:rPr>
              <a:t>National Living Wage</a:t>
            </a:r>
            <a:endParaRPr lang="en-GB" dirty="0"/>
          </a:p>
        </p:txBody>
      </p:sp>
      <p:sp>
        <p:nvSpPr>
          <p:cNvPr id="3" name="Content Placeholder 2"/>
          <p:cNvSpPr>
            <a:spLocks noGrp="1"/>
          </p:cNvSpPr>
          <p:nvPr>
            <p:ph idx="1"/>
          </p:nvPr>
        </p:nvSpPr>
        <p:spPr>
          <a:xfrm>
            <a:off x="1991544" y="1340768"/>
            <a:ext cx="8229600" cy="5112568"/>
          </a:xfrm>
        </p:spPr>
        <p:txBody>
          <a:bodyPr>
            <a:normAutofit/>
          </a:bodyPr>
          <a:lstStyle/>
          <a:p>
            <a:r>
              <a:rPr lang="en-GB" dirty="0" smtClean="0"/>
              <a:t>Set initially at £7.20 in 2016</a:t>
            </a:r>
          </a:p>
          <a:p>
            <a:r>
              <a:rPr lang="en-GB" dirty="0" smtClean="0"/>
              <a:t>This is an increase of 7.5% on the NMW but it is an increase of 10.8% on September 2015</a:t>
            </a:r>
          </a:p>
          <a:p>
            <a:r>
              <a:rPr lang="en-GB" dirty="0" smtClean="0"/>
              <a:t>Chancellor has tasked the LPC to make recommendations on the path to a target of 60% of median earnings by 2020.  When announced in July, that implied a NLW of £9.35 (a further increase of nearly 30% over 4 years – a period when average wages were expected to rise by only 21%)</a:t>
            </a:r>
            <a:endParaRPr lang="en-GB" dirty="0"/>
          </a:p>
        </p:txBody>
      </p:sp>
      <p:sp>
        <p:nvSpPr>
          <p:cNvPr id="5" name="Slide Number Placeholder 4"/>
          <p:cNvSpPr>
            <a:spLocks noGrp="1"/>
          </p:cNvSpPr>
          <p:nvPr>
            <p:ph type="sldNum" sz="quarter" idx="12"/>
          </p:nvPr>
        </p:nvSpPr>
        <p:spPr/>
        <p:txBody>
          <a:bodyPr/>
          <a:lstStyle/>
          <a:p>
            <a:fld id="{92977CDE-7A91-4729-A4ED-EA85E72D8081}" type="slidenum">
              <a:rPr lang="en-GB" smtClean="0"/>
              <a:t>54</a:t>
            </a:fld>
            <a:endParaRPr lang="en-GB" dirty="0"/>
          </a:p>
        </p:txBody>
      </p:sp>
    </p:spTree>
    <p:extLst>
      <p:ext uri="{BB962C8B-B14F-4D97-AF65-F5344CB8AC3E}">
        <p14:creationId xmlns:p14="http://schemas.microsoft.com/office/powerpoint/2010/main" val="6330018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496" y="116632"/>
            <a:ext cx="9001000" cy="936104"/>
          </a:xfrm>
        </p:spPr>
        <p:txBody>
          <a:bodyPr>
            <a:noAutofit/>
          </a:bodyPr>
          <a:lstStyle/>
          <a:p>
            <a:r>
              <a:rPr lang="en-GB" sz="3600" b="1" dirty="0">
                <a:solidFill>
                  <a:srgbClr val="8C0935"/>
                </a:solidFill>
                <a:latin typeface="Arial" panose="020B0604020202020204" pitchFamily="34" charset="0"/>
                <a:cs typeface="Arial" panose="020B0604020202020204" pitchFamily="34" charset="0"/>
              </a:rPr>
              <a:t>New forecasts and new ASHE affect path to 2020</a:t>
            </a:r>
            <a:endParaRPr lang="en-GB" sz="3600" b="1" dirty="0">
              <a:solidFill>
                <a:srgbClr val="8C0935"/>
              </a:solidFill>
              <a:latin typeface="Arial" panose="020B0604020202020204" pitchFamily="34" charset="0"/>
              <a:cs typeface="Arial" panose="020B0604020202020204" pitchFamily="34"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95601" y="1203499"/>
            <a:ext cx="6956217" cy="5343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19536" y="6525345"/>
            <a:ext cx="8424936"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Source: ASHE 2014 Final and 2015 Provisional. OBR Supplementary Economic Tables, July 2015 and November 2015.</a:t>
            </a:r>
            <a:endParaRPr lang="en-GB" sz="1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0BEDC68C-7BA8-485D-AB57-6B402B7BB41F}" type="slidenum">
              <a:rPr lang="en-GB" smtClean="0"/>
              <a:t>55</a:t>
            </a:fld>
            <a:endParaRPr lang="en-GB" dirty="0"/>
          </a:p>
        </p:txBody>
      </p:sp>
    </p:spTree>
    <p:extLst>
      <p:ext uri="{BB962C8B-B14F-4D97-AF65-F5344CB8AC3E}">
        <p14:creationId xmlns:p14="http://schemas.microsoft.com/office/powerpoint/2010/main" val="68573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8C0935"/>
                </a:solidFill>
              </a:rPr>
              <a:t>NLW in 2020 revised down by 2%</a:t>
            </a:r>
            <a:endParaRPr lang="en-GB" b="1" dirty="0">
              <a:solidFill>
                <a:srgbClr val="8C0935"/>
              </a:solidFill>
            </a:endParaRPr>
          </a:p>
        </p:txBody>
      </p:sp>
      <p:sp>
        <p:nvSpPr>
          <p:cNvPr id="6" name="Content Placeholder 5"/>
          <p:cNvSpPr>
            <a:spLocks noGrp="1"/>
          </p:cNvSpPr>
          <p:nvPr>
            <p:ph sz="quarter" idx="4"/>
          </p:nvPr>
        </p:nvSpPr>
        <p:spPr>
          <a:xfrm>
            <a:off x="1703512" y="1412776"/>
            <a:ext cx="8856984" cy="2016224"/>
          </a:xfrm>
        </p:spPr>
        <p:txBody>
          <a:bodyPr>
            <a:normAutofit fontScale="92500"/>
          </a:bodyPr>
          <a:lstStyle/>
          <a:p>
            <a:r>
              <a:rPr lang="en-GB" dirty="0"/>
              <a:t>Using old ASHE and forecasts gave a target of </a:t>
            </a:r>
            <a:r>
              <a:rPr lang="en-GB" b="1" dirty="0"/>
              <a:t>£9.35</a:t>
            </a:r>
          </a:p>
          <a:p>
            <a:r>
              <a:rPr lang="en-GB" dirty="0"/>
              <a:t>Revised wage growth reduces target to £9.28</a:t>
            </a:r>
          </a:p>
          <a:p>
            <a:r>
              <a:rPr lang="en-GB" dirty="0"/>
              <a:t>Revised ASHE with old wage forecasts reduces target to £9.32</a:t>
            </a:r>
          </a:p>
          <a:p>
            <a:r>
              <a:rPr lang="en-GB" dirty="0"/>
              <a:t>Revised ASHE and wage growth data reduces target to </a:t>
            </a:r>
            <a:r>
              <a:rPr lang="en-GB" b="1" dirty="0">
                <a:solidFill>
                  <a:srgbClr val="8C0935"/>
                </a:solidFill>
              </a:rPr>
              <a:t>£9.16</a:t>
            </a:r>
            <a:endParaRPr lang="en-GB" b="1" dirty="0">
              <a:solidFill>
                <a:srgbClr val="8C0935"/>
              </a:solidFill>
            </a:endParaRPr>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721540" y="3717032"/>
            <a:ext cx="8820928" cy="2568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919536" y="6525345"/>
            <a:ext cx="8424936"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Source: ASHE 2014 Final and 2015 Provisional. OBR Supplementary Economic Tables, July 2015 and November 2015.</a:t>
            </a:r>
            <a:endParaRPr lang="en-GB" sz="1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0BEDC68C-7BA8-485D-AB57-6B402B7BB41F}" type="slidenum">
              <a:rPr lang="en-GB" smtClean="0"/>
              <a:t>56</a:t>
            </a:fld>
            <a:endParaRPr lang="en-GB" dirty="0"/>
          </a:p>
        </p:txBody>
      </p:sp>
    </p:spTree>
    <p:extLst>
      <p:ext uri="{BB962C8B-B14F-4D97-AF65-F5344CB8AC3E}">
        <p14:creationId xmlns:p14="http://schemas.microsoft.com/office/powerpoint/2010/main" val="26199316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2063552" y="1681163"/>
            <a:ext cx="8064896" cy="1757362"/>
          </a:xfrm>
        </p:spPr>
        <p:txBody>
          <a:bodyPr/>
          <a:lstStyle/>
          <a:p>
            <a:r>
              <a:rPr lang="en-GB" altLang="en-US" sz="4000" b="1" dirty="0">
                <a:solidFill>
                  <a:srgbClr val="8C0935"/>
                </a:solidFill>
              </a:rPr>
              <a:t>Bite and Coverage of the NLW </a:t>
            </a:r>
          </a:p>
        </p:txBody>
      </p:sp>
      <p:sp>
        <p:nvSpPr>
          <p:cNvPr id="4" name="Rectangle 3"/>
          <p:cNvSpPr/>
          <p:nvPr/>
        </p:nvSpPr>
        <p:spPr>
          <a:xfrm>
            <a:off x="1524000" y="3429000"/>
            <a:ext cx="9144000" cy="3429000"/>
          </a:xfrm>
          <a:prstGeom prst="rect">
            <a:avLst/>
          </a:prstGeom>
          <a:solidFill>
            <a:srgbClr val="8C0935">
              <a:alpha val="88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6280" y="44220"/>
            <a:ext cx="2060538" cy="2088636"/>
          </a:xfrm>
          <a:prstGeom prst="rect">
            <a:avLst/>
          </a:prstGeom>
        </p:spPr>
      </p:pic>
      <p:sp>
        <p:nvSpPr>
          <p:cNvPr id="3" name="Slide Number Placeholder 2"/>
          <p:cNvSpPr>
            <a:spLocks noGrp="1"/>
          </p:cNvSpPr>
          <p:nvPr>
            <p:ph type="sldNum" sz="quarter" idx="12"/>
          </p:nvPr>
        </p:nvSpPr>
        <p:spPr/>
        <p:txBody>
          <a:bodyPr/>
          <a:lstStyle/>
          <a:p>
            <a:fld id="{0BEDC68C-7BA8-485D-AB57-6B402B7BB41F}" type="slidenum">
              <a:rPr lang="en-GB" smtClean="0"/>
              <a:t>57</a:t>
            </a:fld>
            <a:endParaRPr lang="en-GB" dirty="0"/>
          </a:p>
        </p:txBody>
      </p:sp>
    </p:spTree>
    <p:extLst>
      <p:ext uri="{BB962C8B-B14F-4D97-AF65-F5344CB8AC3E}">
        <p14:creationId xmlns:p14="http://schemas.microsoft.com/office/powerpoint/2010/main" val="124699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274638"/>
            <a:ext cx="8784976" cy="1143000"/>
          </a:xfrm>
        </p:spPr>
        <p:txBody>
          <a:bodyPr>
            <a:normAutofit fontScale="90000"/>
          </a:bodyPr>
          <a:lstStyle/>
          <a:p>
            <a:r>
              <a:rPr lang="en-GB" b="1" dirty="0" smtClean="0">
                <a:solidFill>
                  <a:srgbClr val="8C0935"/>
                </a:solidFill>
              </a:rPr>
              <a:t>The bite is now higher in 2015 and 2016</a:t>
            </a:r>
            <a:endParaRPr lang="en-GB" b="1" dirty="0">
              <a:solidFill>
                <a:srgbClr val="8C0935"/>
              </a:solidFill>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6334" y="1412777"/>
            <a:ext cx="6811341" cy="4854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19536" y="6525345"/>
            <a:ext cx="8424936"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Source: ASHE 2014 Final and 2015 Provisional. OBR Supplementary Economic Tables, July 2015 and November 2015.</a:t>
            </a:r>
            <a:endParaRPr lang="en-GB" sz="1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0BEDC68C-7BA8-485D-AB57-6B402B7BB41F}" type="slidenum">
              <a:rPr lang="en-GB" smtClean="0"/>
              <a:t>58</a:t>
            </a:fld>
            <a:endParaRPr lang="en-GB" dirty="0"/>
          </a:p>
        </p:txBody>
      </p:sp>
    </p:spTree>
    <p:extLst>
      <p:ext uri="{BB962C8B-B14F-4D97-AF65-F5344CB8AC3E}">
        <p14:creationId xmlns:p14="http://schemas.microsoft.com/office/powerpoint/2010/main" val="14980891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8C0935"/>
                </a:solidFill>
              </a:rPr>
              <a:t>Still a significant </a:t>
            </a:r>
            <a:r>
              <a:rPr lang="en-GB" b="1" dirty="0">
                <a:solidFill>
                  <a:srgbClr val="8C0935"/>
                </a:solidFill>
              </a:rPr>
              <a:t>i</a:t>
            </a:r>
            <a:r>
              <a:rPr lang="en-GB" b="1" dirty="0" smtClean="0">
                <a:solidFill>
                  <a:srgbClr val="8C0935"/>
                </a:solidFill>
              </a:rPr>
              <a:t>ncrease in bite</a:t>
            </a:r>
            <a:endParaRPr lang="en-GB" b="1" dirty="0">
              <a:solidFill>
                <a:srgbClr val="8C0935"/>
              </a:solidFill>
            </a:endParaRPr>
          </a:p>
        </p:txBody>
      </p:sp>
      <p:sp>
        <p:nvSpPr>
          <p:cNvPr id="3" name="Content Placeholder 2"/>
          <p:cNvSpPr>
            <a:spLocks noGrp="1"/>
          </p:cNvSpPr>
          <p:nvPr>
            <p:ph idx="1"/>
          </p:nvPr>
        </p:nvSpPr>
        <p:spPr/>
        <p:txBody>
          <a:bodyPr>
            <a:normAutofit/>
          </a:bodyPr>
          <a:lstStyle/>
          <a:p>
            <a:r>
              <a:rPr lang="en-GB" dirty="0" smtClean="0"/>
              <a:t>Bite increases from 52.5% in 2015 to 55.1% in 2016 and 60.0% in 2020</a:t>
            </a:r>
          </a:p>
          <a:p>
            <a:r>
              <a:rPr lang="en-GB" dirty="0" smtClean="0"/>
              <a:t>By 2020, bite expected to be much higher in:</a:t>
            </a:r>
          </a:p>
          <a:p>
            <a:pPr lvl="1"/>
            <a:r>
              <a:rPr lang="en-GB" dirty="0" smtClean="0"/>
              <a:t>For those aged 25-30 and 60 and over (around 65%)</a:t>
            </a:r>
          </a:p>
          <a:p>
            <a:pPr lvl="1"/>
            <a:r>
              <a:rPr lang="en-GB" dirty="0" smtClean="0"/>
              <a:t>Small and micro firms (up to 76%)</a:t>
            </a:r>
          </a:p>
          <a:p>
            <a:pPr lvl="1"/>
            <a:r>
              <a:rPr lang="en-GB" dirty="0" smtClean="0"/>
              <a:t>Low-paying sectors (reaching 100% in cleaning, hospitality and retail)</a:t>
            </a:r>
          </a:p>
          <a:p>
            <a:pPr lvl="1"/>
            <a:r>
              <a:rPr lang="en-GB" dirty="0" smtClean="0"/>
              <a:t>Some regions (over 67 per cent in N. Ireland, Wales, Yorkshire &amp; Humberside, and Eat Midlands)  </a:t>
            </a:r>
            <a:endParaRPr lang="en-GB" dirty="0"/>
          </a:p>
        </p:txBody>
      </p:sp>
      <p:sp>
        <p:nvSpPr>
          <p:cNvPr id="4" name="Slide Number Placeholder 3"/>
          <p:cNvSpPr>
            <a:spLocks noGrp="1"/>
          </p:cNvSpPr>
          <p:nvPr>
            <p:ph type="sldNum" sz="quarter" idx="12"/>
          </p:nvPr>
        </p:nvSpPr>
        <p:spPr/>
        <p:txBody>
          <a:bodyPr/>
          <a:lstStyle/>
          <a:p>
            <a:fld id="{92977CDE-7A91-4729-A4ED-EA85E72D8081}" type="slidenum">
              <a:rPr lang="en-GB" smtClean="0"/>
              <a:t>59</a:t>
            </a:fld>
            <a:endParaRPr lang="en-GB" dirty="0"/>
          </a:p>
        </p:txBody>
      </p:sp>
    </p:spTree>
    <p:extLst>
      <p:ext uri="{BB962C8B-B14F-4D97-AF65-F5344CB8AC3E}">
        <p14:creationId xmlns:p14="http://schemas.microsoft.com/office/powerpoint/2010/main" val="2762237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2">
                    <a:lumMod val="25000"/>
                  </a:schemeClr>
                </a:solidFill>
              </a:rPr>
              <a:t>Pay awards last year</a:t>
            </a:r>
            <a:endParaRPr lang="en-GB" dirty="0">
              <a:solidFill>
                <a:schemeClr val="bg2">
                  <a:lumMod val="25000"/>
                </a:schemeClr>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572376" y="323323"/>
            <a:ext cx="1781424" cy="1419423"/>
          </a:xfrm>
        </p:spPr>
      </p:pic>
      <p:sp>
        <p:nvSpPr>
          <p:cNvPr id="4" name="Footer Placeholder 3"/>
          <p:cNvSpPr>
            <a:spLocks noGrp="1"/>
          </p:cNvSpPr>
          <p:nvPr>
            <p:ph type="ftr" sz="quarter" idx="11"/>
          </p:nvPr>
        </p:nvSpPr>
        <p:spPr>
          <a:xfrm>
            <a:off x="838200" y="6356358"/>
            <a:ext cx="10515600" cy="365125"/>
          </a:xfrm>
        </p:spPr>
        <p:txBody>
          <a:bodyPr/>
          <a:lstStyle/>
          <a:p>
            <a:r>
              <a:rPr lang="en-GB" dirty="0" smtClean="0"/>
              <a:t>Pay Bargaining in 2016 by IDR and the TUC | London | 25 February 2016</a:t>
            </a:r>
            <a:endParaRPr lang="en-GB" dirty="0"/>
          </a:p>
        </p:txBody>
      </p:sp>
      <p:graphicFrame>
        <p:nvGraphicFramePr>
          <p:cNvPr id="13" name="Content Placeholder 12"/>
          <p:cNvGraphicFramePr>
            <a:graphicFrameLocks noGrp="1"/>
          </p:cNvGraphicFramePr>
          <p:nvPr>
            <p:ph sz="half" idx="2"/>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678579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01063"/>
            <a:ext cx="8784976" cy="898265"/>
          </a:xfrm>
        </p:spPr>
        <p:txBody>
          <a:bodyPr>
            <a:normAutofit fontScale="90000"/>
          </a:bodyPr>
          <a:lstStyle/>
          <a:p>
            <a:r>
              <a:rPr lang="en-GB" sz="3600" b="1" dirty="0">
                <a:solidFill>
                  <a:srgbClr val="8C0935"/>
                </a:solidFill>
              </a:rPr>
              <a:t>Only London and the South East will have a bite lower than 60 per cent by 2020</a:t>
            </a:r>
            <a:endParaRPr lang="en-GB" sz="3600" b="1" dirty="0">
              <a:solidFill>
                <a:srgbClr val="8C0935"/>
              </a:solidFill>
            </a:endParaRPr>
          </a:p>
        </p:txBody>
      </p:sp>
      <p:sp>
        <p:nvSpPr>
          <p:cNvPr id="3" name="Content Placeholder 2"/>
          <p:cNvSpPr>
            <a:spLocks noGrp="1"/>
          </p:cNvSpPr>
          <p:nvPr>
            <p:ph idx="1"/>
          </p:nvPr>
        </p:nvSpPr>
        <p:spPr>
          <a:xfrm>
            <a:off x="1981200" y="836713"/>
            <a:ext cx="8229600" cy="5289450"/>
          </a:xfrm>
        </p:spPr>
        <p:txBody>
          <a:bodyPr/>
          <a:lstStyle/>
          <a:p>
            <a:endParaRPr lang="en-GB" dirty="0"/>
          </a:p>
          <a:p>
            <a:endParaRPr lang="en-GB" dirty="0" smtClean="0"/>
          </a:p>
        </p:txBody>
      </p:sp>
      <p:sp>
        <p:nvSpPr>
          <p:cNvPr id="6" name="TextBox 7"/>
          <p:cNvSpPr txBox="1">
            <a:spLocks noChangeArrowheads="1"/>
          </p:cNvSpPr>
          <p:nvPr/>
        </p:nvSpPr>
        <p:spPr bwMode="auto">
          <a:xfrm>
            <a:off x="1703512" y="6520250"/>
            <a:ext cx="66246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200" dirty="0"/>
              <a:t>Source: LPC estimates based on </a:t>
            </a:r>
            <a:r>
              <a:rPr lang="en-GB" altLang="en-US" sz="1200" dirty="0"/>
              <a:t>2015 </a:t>
            </a:r>
            <a:r>
              <a:rPr lang="en-GB" altLang="en-US" sz="1200" dirty="0"/>
              <a:t>ASHE and OBR average hourly wage </a:t>
            </a:r>
            <a:r>
              <a:rPr lang="en-GB" altLang="en-US" sz="1200" dirty="0"/>
              <a:t>index</a:t>
            </a:r>
            <a:endParaRPr lang="en-GB" altLang="en-US" sz="1200" dirty="0"/>
          </a:p>
        </p:txBody>
      </p:sp>
      <p:sp>
        <p:nvSpPr>
          <p:cNvPr id="5" name="Slide Number Placeholder 4"/>
          <p:cNvSpPr>
            <a:spLocks noGrp="1"/>
          </p:cNvSpPr>
          <p:nvPr>
            <p:ph type="sldNum" sz="quarter" idx="12"/>
          </p:nvPr>
        </p:nvSpPr>
        <p:spPr/>
        <p:txBody>
          <a:bodyPr/>
          <a:lstStyle/>
          <a:p>
            <a:fld id="{0BEDC68C-7BA8-485D-AB57-6B402B7BB41F}" type="slidenum">
              <a:rPr lang="en-GB" smtClean="0"/>
              <a:t>60</a:t>
            </a:fld>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12" y="1014898"/>
            <a:ext cx="8784976" cy="5505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725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8C0935"/>
                </a:solidFill>
              </a:rPr>
              <a:t>And significant increase in coverage</a:t>
            </a:r>
            <a:endParaRPr lang="en-GB" b="1" dirty="0">
              <a:solidFill>
                <a:srgbClr val="8C0935"/>
              </a:solidFill>
            </a:endParaRPr>
          </a:p>
        </p:txBody>
      </p:sp>
      <p:sp>
        <p:nvSpPr>
          <p:cNvPr id="3" name="Content Placeholder 2"/>
          <p:cNvSpPr>
            <a:spLocks noGrp="1"/>
          </p:cNvSpPr>
          <p:nvPr>
            <p:ph idx="1"/>
          </p:nvPr>
        </p:nvSpPr>
        <p:spPr>
          <a:xfrm>
            <a:off x="1981200" y="1412777"/>
            <a:ext cx="8229600" cy="4713387"/>
          </a:xfrm>
        </p:spPr>
        <p:txBody>
          <a:bodyPr>
            <a:normAutofit/>
          </a:bodyPr>
          <a:lstStyle/>
          <a:p>
            <a:r>
              <a:rPr lang="en-GB" dirty="0" smtClean="0"/>
              <a:t>Coverage increases from 1 million in 2015 to 1.8 million in 2016 and 3.7 million in 2020</a:t>
            </a:r>
          </a:p>
          <a:p>
            <a:r>
              <a:rPr lang="en-GB" dirty="0" smtClean="0"/>
              <a:t>That is an increase from around 5% to around 14% of all UK employees aged 25 and over</a:t>
            </a:r>
          </a:p>
          <a:p>
            <a:r>
              <a:rPr lang="en-GB" dirty="0" smtClean="0"/>
              <a:t>By 2020, coverage for those aged 25 </a:t>
            </a:r>
            <a:r>
              <a:rPr lang="en-GB" smtClean="0"/>
              <a:t>and over expected </a:t>
            </a:r>
            <a:r>
              <a:rPr lang="en-GB" dirty="0" smtClean="0"/>
              <a:t>to be much higher in:</a:t>
            </a:r>
          </a:p>
          <a:p>
            <a:pPr lvl="1"/>
            <a:r>
              <a:rPr lang="en-GB" dirty="0" smtClean="0"/>
              <a:t>Small and micro firms (up to around 25%)</a:t>
            </a:r>
          </a:p>
          <a:p>
            <a:pPr lvl="1"/>
            <a:r>
              <a:rPr lang="en-GB" dirty="0" smtClean="0"/>
              <a:t>Private sector (up from 7% to 18%)</a:t>
            </a:r>
          </a:p>
          <a:p>
            <a:pPr lvl="1"/>
            <a:r>
              <a:rPr lang="en-GB" dirty="0" smtClean="0"/>
              <a:t>Public sector (up from &lt;1% to 5%)</a:t>
            </a:r>
          </a:p>
        </p:txBody>
      </p:sp>
      <p:sp>
        <p:nvSpPr>
          <p:cNvPr id="4" name="Slide Number Placeholder 3"/>
          <p:cNvSpPr>
            <a:spLocks noGrp="1"/>
          </p:cNvSpPr>
          <p:nvPr>
            <p:ph type="sldNum" sz="quarter" idx="12"/>
          </p:nvPr>
        </p:nvSpPr>
        <p:spPr/>
        <p:txBody>
          <a:bodyPr/>
          <a:lstStyle/>
          <a:p>
            <a:fld id="{92977CDE-7A91-4729-A4ED-EA85E72D8081}" type="slidenum">
              <a:rPr lang="en-GB" smtClean="0"/>
              <a:t>61</a:t>
            </a:fld>
            <a:endParaRPr lang="en-GB" dirty="0"/>
          </a:p>
        </p:txBody>
      </p:sp>
    </p:spTree>
    <p:extLst>
      <p:ext uri="{BB962C8B-B14F-4D97-AF65-F5344CB8AC3E}">
        <p14:creationId xmlns:p14="http://schemas.microsoft.com/office/powerpoint/2010/main" val="2459032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16632"/>
            <a:ext cx="8784976" cy="936104"/>
          </a:xfrm>
        </p:spPr>
        <p:txBody>
          <a:bodyPr>
            <a:noAutofit/>
          </a:bodyPr>
          <a:lstStyle/>
          <a:p>
            <a:r>
              <a:rPr lang="en-GB" sz="3600" b="1" dirty="0">
                <a:solidFill>
                  <a:srgbClr val="8C0935"/>
                </a:solidFill>
              </a:rPr>
              <a:t>Large increase in coverage of minimum wage from 2016 due to workers aged 25 and over</a:t>
            </a:r>
            <a:endParaRPr lang="en-GB" sz="3600" b="1" dirty="0">
              <a:solidFill>
                <a:srgbClr val="8C0935"/>
              </a:solidFill>
            </a:endParaRPr>
          </a:p>
        </p:txBody>
      </p:sp>
      <p:sp>
        <p:nvSpPr>
          <p:cNvPr id="5" name="TextBox 7"/>
          <p:cNvSpPr txBox="1">
            <a:spLocks noChangeArrowheads="1"/>
          </p:cNvSpPr>
          <p:nvPr/>
        </p:nvSpPr>
        <p:spPr bwMode="auto">
          <a:xfrm>
            <a:off x="1685654" y="6324129"/>
            <a:ext cx="6624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200" dirty="0"/>
              <a:t>Source: LPC estimates based on </a:t>
            </a:r>
            <a:r>
              <a:rPr lang="en-GB" altLang="en-US" sz="1200" dirty="0"/>
              <a:t>2015 </a:t>
            </a:r>
            <a:r>
              <a:rPr lang="en-GB" altLang="en-US" sz="1200" dirty="0"/>
              <a:t>ASHE and OBR average hourly wage index; 5p </a:t>
            </a:r>
            <a:r>
              <a:rPr lang="en-GB" altLang="en-US" sz="1200" dirty="0"/>
              <a:t>band</a:t>
            </a:r>
          </a:p>
          <a:p>
            <a:pPr eaLnBrk="1" hangingPunct="1"/>
            <a:r>
              <a:rPr lang="en-GB" altLang="en-US" sz="1200" dirty="0"/>
              <a:t>Note: Mid-year NMW/NLW coverage estimates and assuming an even bite path</a:t>
            </a:r>
            <a:endParaRPr lang="en-GB" altLang="en-US" sz="1200" dirty="0"/>
          </a:p>
        </p:txBody>
      </p:sp>
      <p:pic>
        <p:nvPicPr>
          <p:cNvPr id="2051"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35560" y="1341932"/>
            <a:ext cx="7616452" cy="498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0BEDC68C-7BA8-485D-AB57-6B402B7BB41F}" type="slidenum">
              <a:rPr lang="en-GB" smtClean="0"/>
              <a:t>62</a:t>
            </a:fld>
            <a:endParaRPr lang="en-GB" dirty="0"/>
          </a:p>
        </p:txBody>
      </p:sp>
    </p:spTree>
    <p:extLst>
      <p:ext uri="{BB962C8B-B14F-4D97-AF65-F5344CB8AC3E}">
        <p14:creationId xmlns:p14="http://schemas.microsoft.com/office/powerpoint/2010/main" val="495705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8C0935"/>
                </a:solidFill>
              </a:rPr>
              <a:t>NMW coverage increases from 1.4m in 2015 to 3.7m in 2020 </a:t>
            </a:r>
            <a:endParaRPr lang="en-GB" b="1" dirty="0">
              <a:solidFill>
                <a:srgbClr val="8C0935"/>
              </a:solidFill>
            </a:endParaRPr>
          </a:p>
        </p:txBody>
      </p:sp>
      <p:graphicFrame>
        <p:nvGraphicFramePr>
          <p:cNvPr id="3" name="Table 2"/>
          <p:cNvGraphicFramePr>
            <a:graphicFrameLocks noGrp="1"/>
          </p:cNvGraphicFramePr>
          <p:nvPr>
            <p:extLst/>
          </p:nvPr>
        </p:nvGraphicFramePr>
        <p:xfrm>
          <a:off x="1919536" y="1628801"/>
          <a:ext cx="8208912" cy="4608510"/>
        </p:xfrm>
        <a:graphic>
          <a:graphicData uri="http://schemas.openxmlformats.org/drawingml/2006/table">
            <a:tbl>
              <a:tblPr/>
              <a:tblGrid>
                <a:gridCol w="1615463"/>
                <a:gridCol w="1960338"/>
                <a:gridCol w="2250756"/>
                <a:gridCol w="2382355"/>
              </a:tblGrid>
              <a:tr h="1529063">
                <a:tc>
                  <a:txBody>
                    <a:bodyPr/>
                    <a:lstStyle/>
                    <a:p>
                      <a:pPr algn="l" rtl="0" fontAlgn="ctr"/>
                      <a:r>
                        <a:rPr lang="en-GB" sz="1200" b="1" i="0" u="none" strike="noStrike" dirty="0">
                          <a:solidFill>
                            <a:srgbClr val="FFFFFF"/>
                          </a:solidFill>
                          <a:effectLst/>
                          <a:latin typeface="Calibri"/>
                        </a:rPr>
                        <a:t>Numbers (000s)</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C0935"/>
                    </a:solidFill>
                  </a:tcPr>
                </a:tc>
                <a:tc>
                  <a:txBody>
                    <a:bodyPr/>
                    <a:lstStyle/>
                    <a:p>
                      <a:pPr algn="ctr" rtl="0" fontAlgn="ctr"/>
                      <a:r>
                        <a:rPr lang="en-GB" sz="1800" b="1" i="0" u="none" strike="noStrike" dirty="0" smtClean="0">
                          <a:solidFill>
                            <a:srgbClr val="FFFFFF"/>
                          </a:solidFill>
                          <a:effectLst/>
                          <a:latin typeface="Calibri"/>
                        </a:rPr>
                        <a:t>April</a:t>
                      </a:r>
                      <a:r>
                        <a:rPr lang="en-GB" sz="1800" b="1" i="0" u="none" strike="noStrike" baseline="0" dirty="0" smtClean="0">
                          <a:solidFill>
                            <a:srgbClr val="FFFFFF"/>
                          </a:solidFill>
                          <a:effectLst/>
                          <a:latin typeface="Calibri"/>
                        </a:rPr>
                        <a:t> </a:t>
                      </a:r>
                      <a:r>
                        <a:rPr lang="en-GB" sz="1800" b="1" i="0" u="none" strike="noStrike" dirty="0" smtClean="0">
                          <a:solidFill>
                            <a:srgbClr val="FFFFFF"/>
                          </a:solidFill>
                          <a:effectLst/>
                          <a:latin typeface="Calibri"/>
                        </a:rPr>
                        <a:t>2015</a:t>
                      </a:r>
                      <a:endParaRPr lang="en-GB" sz="1800" b="1" i="0" u="none" strike="noStrike" dirty="0">
                        <a:solidFill>
                          <a:srgbClr val="FFFFFF"/>
                        </a:solidFill>
                        <a:effectLst/>
                        <a:latin typeface="Calibri"/>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C0935"/>
                    </a:solidFill>
                  </a:tcPr>
                </a:tc>
                <a:tc>
                  <a:txBody>
                    <a:bodyPr/>
                    <a:lstStyle/>
                    <a:p>
                      <a:pPr algn="ctr" rtl="0" fontAlgn="ctr"/>
                      <a:r>
                        <a:rPr lang="en-GB" sz="1800" b="1" i="0" u="none" strike="noStrike" dirty="0">
                          <a:solidFill>
                            <a:srgbClr val="FFFFFF"/>
                          </a:solidFill>
                          <a:effectLst/>
                          <a:latin typeface="Calibri"/>
                        </a:rPr>
                        <a:t>2016 </a:t>
                      </a:r>
                      <a:endParaRPr lang="en-GB" sz="1800" b="1" i="0" u="none" strike="noStrike" dirty="0" smtClean="0">
                        <a:solidFill>
                          <a:srgbClr val="FFFFFF"/>
                        </a:solidFill>
                        <a:effectLst/>
                        <a:latin typeface="Calibri"/>
                      </a:endParaRPr>
                    </a:p>
                    <a:p>
                      <a:pPr algn="ctr" rtl="0" fontAlgn="ctr"/>
                      <a:r>
                        <a:rPr lang="en-GB" sz="1800" b="1" i="0" u="none" strike="noStrike" dirty="0" smtClean="0">
                          <a:solidFill>
                            <a:srgbClr val="FFFFFF"/>
                          </a:solidFill>
                          <a:effectLst/>
                          <a:latin typeface="Calibri"/>
                        </a:rPr>
                        <a:t>(October </a:t>
                      </a:r>
                      <a:r>
                        <a:rPr lang="en-GB" sz="1800" b="1" i="0" u="none" strike="noStrike" dirty="0">
                          <a:solidFill>
                            <a:srgbClr val="FFFFFF"/>
                          </a:solidFill>
                          <a:effectLst/>
                          <a:latin typeface="Calibri"/>
                        </a:rPr>
                        <a:t>for NLW; </a:t>
                      </a:r>
                      <a:r>
                        <a:rPr lang="en-GB" sz="1800" b="1" i="0" u="none" strike="noStrike" dirty="0" smtClean="0">
                          <a:solidFill>
                            <a:srgbClr val="FFFFFF"/>
                          </a:solidFill>
                          <a:effectLst/>
                          <a:latin typeface="Calibri"/>
                        </a:rPr>
                        <a:t>April </a:t>
                      </a:r>
                      <a:r>
                        <a:rPr lang="en-GB" sz="1800" b="1" i="0" u="none" strike="noStrike" dirty="0">
                          <a:solidFill>
                            <a:srgbClr val="FFFFFF"/>
                          </a:solidFill>
                          <a:effectLst/>
                          <a:latin typeface="Calibri"/>
                        </a:rPr>
                        <a:t>for NMW)</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C0935"/>
                    </a:solidFill>
                  </a:tcPr>
                </a:tc>
                <a:tc>
                  <a:txBody>
                    <a:bodyPr/>
                    <a:lstStyle/>
                    <a:p>
                      <a:pPr algn="ctr" rtl="0" fontAlgn="ctr"/>
                      <a:r>
                        <a:rPr lang="en-GB" sz="1800" b="1" i="0" u="none" strike="noStrike" dirty="0">
                          <a:solidFill>
                            <a:srgbClr val="FFFFFF"/>
                          </a:solidFill>
                          <a:effectLst/>
                          <a:latin typeface="Calibri"/>
                        </a:rPr>
                        <a:t>2020 </a:t>
                      </a:r>
                      <a:endParaRPr lang="en-GB" sz="1800" b="1" i="0" u="none" strike="noStrike" dirty="0" smtClean="0">
                        <a:solidFill>
                          <a:srgbClr val="FFFFFF"/>
                        </a:solidFill>
                        <a:effectLst/>
                        <a:latin typeface="Calibri"/>
                      </a:endParaRPr>
                    </a:p>
                    <a:p>
                      <a:pPr algn="ctr" rtl="0" fontAlgn="ctr"/>
                      <a:r>
                        <a:rPr lang="en-GB" sz="1800" b="1" i="0" u="none" strike="noStrike" dirty="0" smtClean="0">
                          <a:solidFill>
                            <a:srgbClr val="FFFFFF"/>
                          </a:solidFill>
                          <a:effectLst/>
                          <a:latin typeface="Calibri"/>
                        </a:rPr>
                        <a:t>(October </a:t>
                      </a:r>
                      <a:r>
                        <a:rPr lang="en-GB" sz="1800" b="1" i="0" u="none" strike="noStrike" dirty="0">
                          <a:solidFill>
                            <a:srgbClr val="FFFFFF"/>
                          </a:solidFill>
                          <a:effectLst/>
                          <a:latin typeface="Calibri"/>
                        </a:rPr>
                        <a:t>for NLW; </a:t>
                      </a:r>
                      <a:r>
                        <a:rPr lang="en-GB" sz="1800" b="1" i="0" u="none" strike="noStrike" dirty="0" smtClean="0">
                          <a:solidFill>
                            <a:srgbClr val="FFFFFF"/>
                          </a:solidFill>
                          <a:effectLst/>
                          <a:latin typeface="Calibri"/>
                        </a:rPr>
                        <a:t>April </a:t>
                      </a:r>
                      <a:r>
                        <a:rPr lang="en-GB" sz="1800" b="1" i="0" u="none" strike="noStrike" dirty="0">
                          <a:solidFill>
                            <a:srgbClr val="FFFFFF"/>
                          </a:solidFill>
                          <a:effectLst/>
                          <a:latin typeface="Calibri"/>
                        </a:rPr>
                        <a:t>for NMW)</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C0935"/>
                    </a:solidFill>
                  </a:tcPr>
                </a:tc>
              </a:tr>
              <a:tr h="631191">
                <a:tc>
                  <a:txBody>
                    <a:bodyPr/>
                    <a:lstStyle/>
                    <a:p>
                      <a:pPr algn="l" rtl="0" fontAlgn="ctr"/>
                      <a:r>
                        <a:rPr lang="en-GB" sz="1800" b="0" i="0" u="none" strike="noStrike" dirty="0">
                          <a:solidFill>
                            <a:srgbClr val="000000"/>
                          </a:solidFill>
                          <a:effectLst/>
                          <a:latin typeface="Calibri"/>
                        </a:rPr>
                        <a:t>Rate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D3D5"/>
                    </a:solidFill>
                  </a:tcPr>
                </a:tc>
                <a:tc>
                  <a:txBody>
                    <a:bodyPr/>
                    <a:lstStyle/>
                    <a:p>
                      <a:pPr algn="r" rtl="0" fontAlgn="ctr"/>
                      <a:r>
                        <a:rPr lang="en-GB" sz="1800" b="1" i="0" u="none" strike="noStrike" dirty="0">
                          <a:solidFill>
                            <a:srgbClr val="000000"/>
                          </a:solidFill>
                          <a:effectLst/>
                          <a:latin typeface="Calibri"/>
                        </a:rPr>
                        <a:t>£6.50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D3D5"/>
                    </a:solidFill>
                  </a:tcPr>
                </a:tc>
                <a:tc>
                  <a:txBody>
                    <a:bodyPr/>
                    <a:lstStyle/>
                    <a:p>
                      <a:pPr algn="r" rtl="0" fontAlgn="ctr"/>
                      <a:r>
                        <a:rPr lang="en-GB" sz="1800" b="1" i="0" u="none" strike="noStrike" dirty="0">
                          <a:solidFill>
                            <a:srgbClr val="000000"/>
                          </a:solidFill>
                          <a:effectLst/>
                          <a:latin typeface="Calibri"/>
                        </a:rPr>
                        <a:t>£7.20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D3D5"/>
                    </a:solidFill>
                  </a:tcPr>
                </a:tc>
                <a:tc>
                  <a:txBody>
                    <a:bodyPr/>
                    <a:lstStyle/>
                    <a:p>
                      <a:pPr algn="r" rtl="0" fontAlgn="ctr"/>
                      <a:r>
                        <a:rPr lang="en-GB" sz="1800" b="1" i="0" u="none" strike="noStrike" dirty="0">
                          <a:solidFill>
                            <a:srgbClr val="000000"/>
                          </a:solidFill>
                          <a:effectLst/>
                          <a:latin typeface="Calibri"/>
                        </a:rPr>
                        <a:t>£9.16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D3D5"/>
                    </a:solidFill>
                  </a:tcPr>
                </a:tc>
              </a:tr>
              <a:tr h="612064">
                <a:tc>
                  <a:txBody>
                    <a:bodyPr/>
                    <a:lstStyle/>
                    <a:p>
                      <a:pPr algn="l" rtl="0" fontAlgn="ctr"/>
                      <a:r>
                        <a:rPr lang="en-GB" sz="1800" b="0" i="0" u="none" strike="noStrike" dirty="0">
                          <a:solidFill>
                            <a:srgbClr val="000000"/>
                          </a:solidFill>
                          <a:effectLst/>
                          <a:latin typeface="Calibri"/>
                        </a:rPr>
                        <a:t>16-20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7E8"/>
                    </a:solidFill>
                  </a:tcPr>
                </a:tc>
                <a:tc>
                  <a:txBody>
                    <a:bodyPr/>
                    <a:lstStyle/>
                    <a:p>
                      <a:pPr algn="r" rtl="0" fontAlgn="ctr"/>
                      <a:r>
                        <a:rPr lang="en-GB" sz="1800" b="0" i="0" u="none" strike="noStrike" dirty="0">
                          <a:solidFill>
                            <a:srgbClr val="000000"/>
                          </a:solidFill>
                          <a:effectLst/>
                          <a:latin typeface="Calibri"/>
                        </a:rPr>
                        <a:t>159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7E8"/>
                    </a:solidFill>
                  </a:tcPr>
                </a:tc>
                <a:tc>
                  <a:txBody>
                    <a:bodyPr/>
                    <a:lstStyle/>
                    <a:p>
                      <a:pPr algn="r" rtl="0" fontAlgn="ctr"/>
                      <a:r>
                        <a:rPr lang="en-GB" sz="1800" b="0" i="0" u="none" strike="noStrike" dirty="0">
                          <a:solidFill>
                            <a:srgbClr val="000000"/>
                          </a:solidFill>
                          <a:effectLst/>
                          <a:latin typeface="Calibri"/>
                        </a:rPr>
                        <a:t>159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7E8"/>
                    </a:solidFill>
                  </a:tcPr>
                </a:tc>
                <a:tc>
                  <a:txBody>
                    <a:bodyPr/>
                    <a:lstStyle/>
                    <a:p>
                      <a:pPr algn="r" rtl="0" fontAlgn="ctr"/>
                      <a:r>
                        <a:rPr lang="en-GB" sz="1800" b="0" i="0" u="none" strike="noStrike" dirty="0">
                          <a:solidFill>
                            <a:srgbClr val="000000"/>
                          </a:solidFill>
                          <a:effectLst/>
                          <a:latin typeface="Calibri"/>
                        </a:rPr>
                        <a:t>159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7E8"/>
                    </a:solidFill>
                  </a:tcPr>
                </a:tc>
              </a:tr>
              <a:tr h="612064">
                <a:tc>
                  <a:txBody>
                    <a:bodyPr/>
                    <a:lstStyle/>
                    <a:p>
                      <a:pPr algn="l" rtl="0" fontAlgn="ctr"/>
                      <a:r>
                        <a:rPr lang="en-GB" sz="1800" b="0" i="0" u="none" strike="noStrike" dirty="0">
                          <a:solidFill>
                            <a:srgbClr val="000000"/>
                          </a:solidFill>
                          <a:effectLst/>
                          <a:latin typeface="Calibri"/>
                        </a:rPr>
                        <a:t>21-24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D3D5"/>
                    </a:solidFill>
                  </a:tcPr>
                </a:tc>
                <a:tc>
                  <a:txBody>
                    <a:bodyPr/>
                    <a:lstStyle/>
                    <a:p>
                      <a:pPr algn="r" rtl="0" fontAlgn="ctr"/>
                      <a:r>
                        <a:rPr lang="en-GB" sz="1800" b="0" i="0" u="none" strike="noStrike" dirty="0">
                          <a:solidFill>
                            <a:srgbClr val="000000"/>
                          </a:solidFill>
                          <a:effectLst/>
                          <a:latin typeface="Calibri"/>
                        </a:rPr>
                        <a:t>248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D3D5"/>
                    </a:solidFill>
                  </a:tcPr>
                </a:tc>
                <a:tc>
                  <a:txBody>
                    <a:bodyPr/>
                    <a:lstStyle/>
                    <a:p>
                      <a:pPr algn="r" rtl="0" fontAlgn="ctr"/>
                      <a:r>
                        <a:rPr lang="en-GB" sz="1800" b="0" i="0" u="none" strike="noStrike" dirty="0">
                          <a:solidFill>
                            <a:srgbClr val="000000"/>
                          </a:solidFill>
                          <a:effectLst/>
                          <a:latin typeface="Calibri"/>
                        </a:rPr>
                        <a:t>248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D3D5"/>
                    </a:solidFill>
                  </a:tcPr>
                </a:tc>
                <a:tc>
                  <a:txBody>
                    <a:bodyPr/>
                    <a:lstStyle/>
                    <a:p>
                      <a:pPr algn="r" rtl="0" fontAlgn="ctr"/>
                      <a:r>
                        <a:rPr lang="en-GB" sz="1800" b="0" i="0" u="none" strike="noStrike" dirty="0">
                          <a:solidFill>
                            <a:srgbClr val="000000"/>
                          </a:solidFill>
                          <a:effectLst/>
                          <a:latin typeface="Calibri"/>
                        </a:rPr>
                        <a:t>248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D3D5"/>
                    </a:solidFill>
                  </a:tcPr>
                </a:tc>
              </a:tr>
              <a:tr h="612064">
                <a:tc>
                  <a:txBody>
                    <a:bodyPr/>
                    <a:lstStyle/>
                    <a:p>
                      <a:pPr algn="l" rtl="0" fontAlgn="ctr"/>
                      <a:r>
                        <a:rPr lang="en-GB" sz="1800" b="0" i="0" u="none" strike="noStrike" dirty="0">
                          <a:solidFill>
                            <a:srgbClr val="000000"/>
                          </a:solidFill>
                          <a:effectLst/>
                          <a:latin typeface="Calibri"/>
                        </a:rPr>
                        <a:t>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7E8"/>
                    </a:solidFill>
                  </a:tcPr>
                </a:tc>
                <a:tc>
                  <a:txBody>
                    <a:bodyPr/>
                    <a:lstStyle/>
                    <a:p>
                      <a:pPr algn="r" rtl="0" fontAlgn="ctr"/>
                      <a:r>
                        <a:rPr lang="en-GB" sz="1800" b="1" i="0" u="none" strike="noStrike" dirty="0">
                          <a:solidFill>
                            <a:srgbClr val="8C0935"/>
                          </a:solidFill>
                          <a:effectLst/>
                          <a:latin typeface="Calibri"/>
                        </a:rPr>
                        <a:t>996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7E8"/>
                    </a:solidFill>
                  </a:tcPr>
                </a:tc>
                <a:tc>
                  <a:txBody>
                    <a:bodyPr/>
                    <a:lstStyle/>
                    <a:p>
                      <a:pPr algn="r" rtl="0" fontAlgn="ctr"/>
                      <a:r>
                        <a:rPr lang="en-GB" sz="1800" b="1" i="0" u="none" strike="noStrike" dirty="0">
                          <a:solidFill>
                            <a:srgbClr val="8C0935"/>
                          </a:solidFill>
                          <a:effectLst/>
                          <a:latin typeface="Calibri"/>
                        </a:rPr>
                        <a:t>1,785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7E8"/>
                    </a:solidFill>
                  </a:tcPr>
                </a:tc>
                <a:tc>
                  <a:txBody>
                    <a:bodyPr/>
                    <a:lstStyle/>
                    <a:p>
                      <a:pPr algn="r" rtl="0" fontAlgn="ctr"/>
                      <a:r>
                        <a:rPr lang="en-GB" sz="1800" b="1" i="0" u="none" strike="noStrike" dirty="0">
                          <a:solidFill>
                            <a:srgbClr val="8C0935"/>
                          </a:solidFill>
                          <a:effectLst/>
                          <a:latin typeface="Calibri"/>
                        </a:rPr>
                        <a:t>3,278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E7E8"/>
                    </a:solidFill>
                  </a:tcPr>
                </a:tc>
              </a:tr>
              <a:tr h="612064">
                <a:tc>
                  <a:txBody>
                    <a:bodyPr/>
                    <a:lstStyle/>
                    <a:p>
                      <a:pPr algn="l" rtl="0" fontAlgn="ctr"/>
                      <a:r>
                        <a:rPr lang="en-GB" sz="1800" b="1" i="0" u="none" strike="noStrike" dirty="0">
                          <a:solidFill>
                            <a:srgbClr val="000000"/>
                          </a:solidFill>
                          <a:effectLst/>
                          <a:latin typeface="Calibri"/>
                        </a:rPr>
                        <a:t>Total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D3D5"/>
                    </a:solidFill>
                  </a:tcPr>
                </a:tc>
                <a:tc>
                  <a:txBody>
                    <a:bodyPr/>
                    <a:lstStyle/>
                    <a:p>
                      <a:pPr algn="r" rtl="0" fontAlgn="ctr"/>
                      <a:r>
                        <a:rPr lang="en-GB" sz="1800" b="1" i="0" u="none" strike="noStrike" dirty="0">
                          <a:solidFill>
                            <a:srgbClr val="000000"/>
                          </a:solidFill>
                          <a:effectLst/>
                          <a:latin typeface="Calibri"/>
                        </a:rPr>
                        <a:t>1,404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D3D5"/>
                    </a:solidFill>
                  </a:tcPr>
                </a:tc>
                <a:tc>
                  <a:txBody>
                    <a:bodyPr/>
                    <a:lstStyle/>
                    <a:p>
                      <a:pPr algn="r" rtl="0" fontAlgn="ctr"/>
                      <a:r>
                        <a:rPr lang="en-GB" sz="1800" b="1" i="0" u="none" strike="noStrike" dirty="0">
                          <a:solidFill>
                            <a:srgbClr val="000000"/>
                          </a:solidFill>
                          <a:effectLst/>
                          <a:latin typeface="Calibri"/>
                        </a:rPr>
                        <a:t>2,192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D3D5"/>
                    </a:solidFill>
                  </a:tcPr>
                </a:tc>
                <a:tc>
                  <a:txBody>
                    <a:bodyPr/>
                    <a:lstStyle/>
                    <a:p>
                      <a:pPr algn="r" rtl="0" fontAlgn="ctr"/>
                      <a:r>
                        <a:rPr lang="en-GB" sz="1800" b="1" i="0" u="none" strike="noStrike" dirty="0">
                          <a:solidFill>
                            <a:srgbClr val="000000"/>
                          </a:solidFill>
                          <a:effectLst/>
                          <a:latin typeface="Calibri"/>
                        </a:rPr>
                        <a:t>3,685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D3D5"/>
                    </a:solidFill>
                  </a:tcPr>
                </a:tc>
              </a:tr>
            </a:tbl>
          </a:graphicData>
        </a:graphic>
      </p:graphicFrame>
      <p:sp>
        <p:nvSpPr>
          <p:cNvPr id="5" name="TextBox 7"/>
          <p:cNvSpPr txBox="1">
            <a:spLocks noChangeArrowheads="1"/>
          </p:cNvSpPr>
          <p:nvPr/>
        </p:nvSpPr>
        <p:spPr bwMode="auto">
          <a:xfrm>
            <a:off x="1703512" y="6381751"/>
            <a:ext cx="6624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200" dirty="0"/>
              <a:t>Source: LPC estimates based on </a:t>
            </a:r>
            <a:r>
              <a:rPr lang="en-GB" altLang="en-US" sz="1200" dirty="0"/>
              <a:t>2015 </a:t>
            </a:r>
            <a:r>
              <a:rPr lang="en-GB" altLang="en-US" sz="1200" dirty="0"/>
              <a:t>ASHE and OBR average hourly wage index; 5p </a:t>
            </a:r>
            <a:r>
              <a:rPr lang="en-GB" altLang="en-US" sz="1200" dirty="0"/>
              <a:t>band</a:t>
            </a:r>
          </a:p>
          <a:p>
            <a:pPr eaLnBrk="1" hangingPunct="1"/>
            <a:r>
              <a:rPr lang="en-GB" altLang="en-US" sz="1200" dirty="0"/>
              <a:t>Note: Other NMW rates uprated in line with average earnings, thus implying constant coverage  </a:t>
            </a:r>
            <a:endParaRPr lang="en-GB" altLang="en-US" sz="1200" dirty="0"/>
          </a:p>
        </p:txBody>
      </p:sp>
      <p:sp>
        <p:nvSpPr>
          <p:cNvPr id="6" name="Slide Number Placeholder 5"/>
          <p:cNvSpPr>
            <a:spLocks noGrp="1"/>
          </p:cNvSpPr>
          <p:nvPr>
            <p:ph type="sldNum" sz="quarter" idx="12"/>
          </p:nvPr>
        </p:nvSpPr>
        <p:spPr/>
        <p:txBody>
          <a:bodyPr/>
          <a:lstStyle/>
          <a:p>
            <a:fld id="{0BEDC68C-7BA8-485D-AB57-6B402B7BB41F}" type="slidenum">
              <a:rPr lang="en-GB" smtClean="0"/>
              <a:t>63</a:t>
            </a:fld>
            <a:endParaRPr lang="en-GB" dirty="0"/>
          </a:p>
        </p:txBody>
      </p:sp>
    </p:spTree>
    <p:extLst>
      <p:ext uri="{BB962C8B-B14F-4D97-AF65-F5344CB8AC3E}">
        <p14:creationId xmlns:p14="http://schemas.microsoft.com/office/powerpoint/2010/main" val="2077944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08312" y="116632"/>
            <a:ext cx="8229600" cy="1224136"/>
          </a:xfrm>
        </p:spPr>
        <p:txBody>
          <a:bodyPr>
            <a:normAutofit fontScale="90000"/>
          </a:bodyPr>
          <a:lstStyle/>
          <a:p>
            <a:r>
              <a:rPr lang="en-GB" b="1" dirty="0" smtClean="0">
                <a:solidFill>
                  <a:srgbClr val="8C0935"/>
                </a:solidFill>
              </a:rPr>
              <a:t>Coverage for some NLW ages will be greater than for youths</a:t>
            </a:r>
            <a:endParaRPr lang="en-GB" b="1" dirty="0">
              <a:solidFill>
                <a:srgbClr val="8C0935"/>
              </a:solidFill>
            </a:endParaRP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47529" y="1331995"/>
            <a:ext cx="7860813" cy="513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703512" y="6471969"/>
            <a:ext cx="8534400" cy="276999"/>
          </a:xfrm>
          <a:prstGeom prst="rect">
            <a:avLst/>
          </a:prstGeom>
        </p:spPr>
        <p:txBody>
          <a:bodyPr wrap="square">
            <a:spAutoFit/>
          </a:bodyPr>
          <a:lstStyle/>
          <a:p>
            <a:r>
              <a:rPr lang="en-GB" altLang="en-US" sz="1200" dirty="0"/>
              <a:t>Source: LPC estimates based on 2015 ASHE and OBR average hourly wage index; 5p band  </a:t>
            </a:r>
          </a:p>
        </p:txBody>
      </p:sp>
    </p:spTree>
    <p:extLst>
      <p:ext uri="{BB962C8B-B14F-4D97-AF65-F5344CB8AC3E}">
        <p14:creationId xmlns:p14="http://schemas.microsoft.com/office/powerpoint/2010/main" val="1923846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31504" y="116632"/>
            <a:ext cx="8856984" cy="576064"/>
          </a:xfrm>
        </p:spPr>
        <p:txBody>
          <a:bodyPr>
            <a:normAutofit fontScale="90000"/>
          </a:bodyPr>
          <a:lstStyle/>
          <a:p>
            <a:r>
              <a:rPr lang="en-GB" altLang="en-US" sz="4000" b="1" dirty="0">
                <a:solidFill>
                  <a:srgbClr val="8C0935"/>
                </a:solidFill>
              </a:rPr>
              <a:t>Overall: </a:t>
            </a:r>
            <a:r>
              <a:rPr lang="en-GB" altLang="en-US" sz="4000" b="1" dirty="0">
                <a:solidFill>
                  <a:srgbClr val="8C0935"/>
                </a:solidFill>
              </a:rPr>
              <a:t>the LPC and NMW a </a:t>
            </a:r>
            <a:r>
              <a:rPr lang="en-GB" altLang="en-US" sz="4000" b="1" dirty="0">
                <a:solidFill>
                  <a:srgbClr val="8C0935"/>
                </a:solidFill>
              </a:rPr>
              <a:t>success story?</a:t>
            </a:r>
          </a:p>
        </p:txBody>
      </p:sp>
      <p:sp>
        <p:nvSpPr>
          <p:cNvPr id="71683" name="Rectangle 3"/>
          <p:cNvSpPr>
            <a:spLocks noGrp="1" noChangeArrowheads="1"/>
          </p:cNvSpPr>
          <p:nvPr>
            <p:ph type="body" idx="1"/>
          </p:nvPr>
        </p:nvSpPr>
        <p:spPr>
          <a:xfrm>
            <a:off x="1775521" y="764704"/>
            <a:ext cx="8785225" cy="5832648"/>
          </a:xfrm>
        </p:spPr>
        <p:txBody>
          <a:bodyPr>
            <a:noAutofit/>
          </a:bodyPr>
          <a:lstStyle/>
          <a:p>
            <a:pPr>
              <a:lnSpc>
                <a:spcPct val="80000"/>
              </a:lnSpc>
            </a:pPr>
            <a:r>
              <a:rPr lang="en-GB" altLang="en-US" sz="2400" dirty="0"/>
              <a:t>In general, the lowest paid (on the minimum wage) have had higher wage increases than those at the median</a:t>
            </a:r>
          </a:p>
          <a:p>
            <a:pPr>
              <a:lnSpc>
                <a:spcPct val="80000"/>
              </a:lnSpc>
            </a:pPr>
            <a:r>
              <a:rPr lang="en-GB" altLang="en-US" sz="2400" dirty="0"/>
              <a:t>The minimum wage has covered about 1 million workers every year (4-5% of all workers)</a:t>
            </a:r>
          </a:p>
          <a:p>
            <a:pPr>
              <a:lnSpc>
                <a:spcPct val="80000"/>
              </a:lnSpc>
            </a:pPr>
            <a:r>
              <a:rPr lang="en-GB" altLang="en-US" sz="2400" dirty="0"/>
              <a:t>The bite, its value relative to the median is now about 53</a:t>
            </a:r>
            <a:r>
              <a:rPr lang="en-GB" altLang="en-US" sz="2400" dirty="0"/>
              <a:t>%</a:t>
            </a:r>
          </a:p>
          <a:p>
            <a:pPr>
              <a:defRPr/>
            </a:pPr>
            <a:r>
              <a:rPr lang="en-GB" sz="2400" dirty="0"/>
              <a:t>Since its introduction, the </a:t>
            </a:r>
            <a:r>
              <a:rPr lang="en-GB" sz="2400" dirty="0"/>
              <a:t>adult rate of the NMW has increased faster than average earnings growth or price </a:t>
            </a:r>
            <a:r>
              <a:rPr lang="en-GB" sz="2400" dirty="0"/>
              <a:t>inflation</a:t>
            </a:r>
            <a:endParaRPr lang="en-GB" altLang="en-US" sz="2400" dirty="0"/>
          </a:p>
          <a:p>
            <a:pPr>
              <a:lnSpc>
                <a:spcPct val="80000"/>
              </a:lnSpc>
            </a:pPr>
            <a:r>
              <a:rPr lang="en-GB" altLang="en-US" sz="2400" dirty="0"/>
              <a:t>Little evidence of any adverse impact on employment of individuals or on employment levels in the lowest-paid </a:t>
            </a:r>
            <a:r>
              <a:rPr lang="en-GB" altLang="en-US" sz="2400" dirty="0"/>
              <a:t>areas</a:t>
            </a:r>
            <a:endParaRPr lang="en-GB" altLang="en-US" sz="2400" dirty="0"/>
          </a:p>
          <a:p>
            <a:pPr>
              <a:lnSpc>
                <a:spcPct val="80000"/>
              </a:lnSpc>
            </a:pPr>
            <a:r>
              <a:rPr lang="en-GB" altLang="en-US" sz="2400" dirty="0"/>
              <a:t>Evidence suggests that some of the additional wage costs may have been absorbed with a small reduction in hours worked, a small increase in prices to consumers and a squeeze on profits, however, this has not led to an increase in business failure.</a:t>
            </a:r>
          </a:p>
          <a:p>
            <a:pPr>
              <a:lnSpc>
                <a:spcPct val="80000"/>
              </a:lnSpc>
            </a:pPr>
            <a:r>
              <a:rPr lang="en-GB" altLang="en-US" sz="2400" dirty="0"/>
              <a:t>Non-wage costs may also have been cut and pay structures adjusted</a:t>
            </a:r>
            <a:r>
              <a:rPr lang="en-GB" altLang="en-US" sz="2400" dirty="0"/>
              <a:t>.</a:t>
            </a:r>
          </a:p>
          <a:p>
            <a:pPr>
              <a:lnSpc>
                <a:spcPct val="80000"/>
              </a:lnSpc>
            </a:pPr>
            <a:r>
              <a:rPr lang="en-GB" altLang="en-US" sz="2400" dirty="0"/>
              <a:t>Weathered recession and change of government</a:t>
            </a:r>
          </a:p>
          <a:p>
            <a:pPr>
              <a:lnSpc>
                <a:spcPct val="80000"/>
              </a:lnSpc>
            </a:pPr>
            <a:r>
              <a:rPr lang="en-GB" altLang="en-US" sz="2400" b="1" dirty="0">
                <a:solidFill>
                  <a:srgbClr val="8C0935"/>
                </a:solidFill>
              </a:rPr>
              <a:t>But now has to cope with National Living Wage</a:t>
            </a:r>
          </a:p>
          <a:p>
            <a:pPr>
              <a:lnSpc>
                <a:spcPct val="80000"/>
              </a:lnSpc>
            </a:pPr>
            <a:endParaRPr lang="en-GB" altLang="en-US" sz="2400" dirty="0"/>
          </a:p>
        </p:txBody>
      </p:sp>
      <p:sp>
        <p:nvSpPr>
          <p:cNvPr id="2" name="Slide Number Placeholder 1"/>
          <p:cNvSpPr>
            <a:spLocks noGrp="1"/>
          </p:cNvSpPr>
          <p:nvPr>
            <p:ph type="sldNum" sz="quarter" idx="12"/>
          </p:nvPr>
        </p:nvSpPr>
        <p:spPr/>
        <p:txBody>
          <a:bodyPr/>
          <a:lstStyle/>
          <a:p>
            <a:fld id="{92977CDE-7A91-4729-A4ED-EA85E72D8081}" type="slidenum">
              <a:rPr lang="en-GB" smtClean="0"/>
              <a:t>65</a:t>
            </a:fld>
            <a:endParaRPr lang="en-GB" dirty="0"/>
          </a:p>
        </p:txBody>
      </p:sp>
    </p:spTree>
    <p:extLst>
      <p:ext uri="{BB962C8B-B14F-4D97-AF65-F5344CB8AC3E}">
        <p14:creationId xmlns:p14="http://schemas.microsoft.com/office/powerpoint/2010/main" val="16314831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44624"/>
            <a:ext cx="8229600" cy="720080"/>
          </a:xfrm>
        </p:spPr>
        <p:txBody>
          <a:bodyPr>
            <a:normAutofit/>
          </a:bodyPr>
          <a:lstStyle/>
          <a:p>
            <a:r>
              <a:rPr lang="en-GB" b="1" dirty="0" smtClean="0">
                <a:solidFill>
                  <a:srgbClr val="8C0935"/>
                </a:solidFill>
              </a:rPr>
              <a:t>Conclusion</a:t>
            </a:r>
            <a:endParaRPr lang="en-GB" b="1" dirty="0">
              <a:solidFill>
                <a:srgbClr val="8C0935"/>
              </a:solidFill>
            </a:endParaRPr>
          </a:p>
        </p:txBody>
      </p:sp>
      <p:sp>
        <p:nvSpPr>
          <p:cNvPr id="3" name="Content Placeholder 2"/>
          <p:cNvSpPr>
            <a:spLocks noGrp="1"/>
          </p:cNvSpPr>
          <p:nvPr>
            <p:ph idx="1"/>
          </p:nvPr>
        </p:nvSpPr>
        <p:spPr>
          <a:xfrm>
            <a:off x="1631504" y="692696"/>
            <a:ext cx="8928992" cy="5904656"/>
          </a:xfrm>
        </p:spPr>
        <p:txBody>
          <a:bodyPr>
            <a:noAutofit/>
          </a:bodyPr>
          <a:lstStyle/>
          <a:p>
            <a:r>
              <a:rPr lang="en-GB" sz="2400" dirty="0">
                <a:latin typeface="Arial" panose="020B0604020202020204" pitchFamily="34" charset="0"/>
                <a:cs typeface="Arial" panose="020B0604020202020204" pitchFamily="34" charset="0"/>
              </a:rPr>
              <a:t>The NLW is, in effect, another minimum wage (for those aged 25 and over)</a:t>
            </a:r>
          </a:p>
          <a:p>
            <a:r>
              <a:rPr lang="en-GB" sz="2400" dirty="0">
                <a:latin typeface="Arial" panose="020B0604020202020204" pitchFamily="34" charset="0"/>
                <a:cs typeface="Arial" panose="020B0604020202020204" pitchFamily="34" charset="0"/>
              </a:rPr>
              <a:t>The NLW target is currently </a:t>
            </a:r>
            <a:r>
              <a:rPr lang="en-GB" sz="2400" b="1" dirty="0">
                <a:latin typeface="Arial" panose="020B0604020202020204" pitchFamily="34" charset="0"/>
                <a:cs typeface="Arial" panose="020B0604020202020204" pitchFamily="34" charset="0"/>
              </a:rPr>
              <a:t>£9.16 </a:t>
            </a:r>
            <a:r>
              <a:rPr lang="en-GB" sz="2400" dirty="0">
                <a:latin typeface="Arial" panose="020B0604020202020204" pitchFamily="34" charset="0"/>
                <a:cs typeface="Arial" panose="020B0604020202020204" pitchFamily="34" charset="0"/>
              </a:rPr>
              <a:t>in 2020, implying an increase of 27% from April 2016 to April 2020</a:t>
            </a:r>
          </a:p>
          <a:p>
            <a:r>
              <a:rPr lang="en-GB" sz="2400" dirty="0">
                <a:latin typeface="Arial" panose="020B0604020202020204" pitchFamily="34" charset="0"/>
                <a:cs typeface="Arial" panose="020B0604020202020204" pitchFamily="34" charset="0"/>
              </a:rPr>
              <a:t>The bite will increase from 52.5% in 2015 to 55.1% in 2016 to 60% in 2020 but will be higher in small firms, low-paying sectors and certain areas</a:t>
            </a:r>
          </a:p>
          <a:p>
            <a:pPr lvl="1"/>
            <a:r>
              <a:rPr lang="en-GB" dirty="0">
                <a:latin typeface="Arial" panose="020B0604020202020204" pitchFamily="34" charset="0"/>
                <a:cs typeface="Arial" panose="020B0604020202020204" pitchFamily="34" charset="0"/>
              </a:rPr>
              <a:t>It will be over 76% in micro firms</a:t>
            </a:r>
          </a:p>
          <a:p>
            <a:pPr lvl="1"/>
            <a:r>
              <a:rPr lang="en-GB" dirty="0">
                <a:latin typeface="Arial" panose="020B0604020202020204" pitchFamily="34" charset="0"/>
                <a:cs typeface="Arial" panose="020B0604020202020204" pitchFamily="34" charset="0"/>
              </a:rPr>
              <a:t>It will be over 100% in cleaning and hospitality</a:t>
            </a:r>
          </a:p>
          <a:p>
            <a:pPr lvl="1"/>
            <a:r>
              <a:rPr lang="en-GB" dirty="0">
                <a:latin typeface="Arial" panose="020B0604020202020204" pitchFamily="34" charset="0"/>
                <a:cs typeface="Arial" panose="020B0604020202020204" pitchFamily="34" charset="0"/>
              </a:rPr>
              <a:t>It will be less than 60% in the South East and </a:t>
            </a:r>
            <a:r>
              <a:rPr lang="en-GB" dirty="0">
                <a:latin typeface="Arial" panose="020B0604020202020204" pitchFamily="34" charset="0"/>
                <a:cs typeface="Arial" panose="020B0604020202020204" pitchFamily="34" charset="0"/>
              </a:rPr>
              <a:t>L</a:t>
            </a:r>
            <a:r>
              <a:rPr lang="en-GB" dirty="0">
                <a:latin typeface="Arial" panose="020B0604020202020204" pitchFamily="34" charset="0"/>
                <a:cs typeface="Arial" panose="020B0604020202020204" pitchFamily="34" charset="0"/>
              </a:rPr>
              <a:t>ondon</a:t>
            </a:r>
          </a:p>
          <a:p>
            <a:r>
              <a:rPr lang="en-GB" sz="2400" dirty="0">
                <a:latin typeface="Arial" panose="020B0604020202020204" pitchFamily="34" charset="0"/>
                <a:cs typeface="Arial" panose="020B0604020202020204" pitchFamily="34" charset="0"/>
              </a:rPr>
              <a:t>Coverage will increase from 1 million (4.2%) in 2015 to 1.8 million (7.6%) in 2016 and 3.3 million (13.9%) in 2020</a:t>
            </a:r>
          </a:p>
          <a:p>
            <a:pPr lvl="1"/>
            <a:r>
              <a:rPr lang="en-GB" dirty="0">
                <a:latin typeface="Arial" panose="020B0604020202020204" pitchFamily="34" charset="0"/>
                <a:cs typeface="Arial" panose="020B0604020202020204" pitchFamily="34" charset="0"/>
              </a:rPr>
              <a:t>Over a quarter of employees in micro firms</a:t>
            </a:r>
          </a:p>
          <a:p>
            <a:pPr lvl="1"/>
            <a:r>
              <a:rPr lang="en-GB" dirty="0">
                <a:latin typeface="Arial" panose="020B0604020202020204" pitchFamily="34" charset="0"/>
                <a:cs typeface="Arial" panose="020B0604020202020204" pitchFamily="34" charset="0"/>
              </a:rPr>
              <a:t>Around 18% of private sector employees (and 4.5% of public sector workers)</a:t>
            </a:r>
          </a:p>
        </p:txBody>
      </p:sp>
      <p:sp>
        <p:nvSpPr>
          <p:cNvPr id="4" name="Slide Number Placeholder 3"/>
          <p:cNvSpPr>
            <a:spLocks noGrp="1"/>
          </p:cNvSpPr>
          <p:nvPr>
            <p:ph type="sldNum" sz="quarter" idx="12"/>
          </p:nvPr>
        </p:nvSpPr>
        <p:spPr/>
        <p:txBody>
          <a:bodyPr/>
          <a:lstStyle/>
          <a:p>
            <a:fld id="{0BEDC68C-7BA8-485D-AB57-6B402B7BB41F}" type="slidenum">
              <a:rPr lang="en-GB" smtClean="0"/>
              <a:t>66</a:t>
            </a:fld>
            <a:endParaRPr lang="en-GB" dirty="0"/>
          </a:p>
        </p:txBody>
      </p:sp>
    </p:spTree>
    <p:extLst>
      <p:ext uri="{BB962C8B-B14F-4D97-AF65-F5344CB8AC3E}">
        <p14:creationId xmlns:p14="http://schemas.microsoft.com/office/powerpoint/2010/main" val="14774863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6632"/>
            <a:ext cx="8229600" cy="792088"/>
          </a:xfrm>
        </p:spPr>
        <p:txBody>
          <a:bodyPr>
            <a:normAutofit/>
          </a:bodyPr>
          <a:lstStyle/>
          <a:p>
            <a:r>
              <a:rPr lang="en-GB" b="1" dirty="0" smtClean="0">
                <a:solidFill>
                  <a:srgbClr val="8C0935"/>
                </a:solidFill>
                <a:latin typeface="Arial" panose="020B0604020202020204" pitchFamily="34" charset="0"/>
                <a:cs typeface="Arial" panose="020B0604020202020204" pitchFamily="34" charset="0"/>
              </a:rPr>
              <a:t>Next Steps</a:t>
            </a:r>
            <a:endParaRPr lang="en-GB" b="1" dirty="0">
              <a:solidFill>
                <a:srgbClr val="8C0935"/>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91544" y="836712"/>
            <a:ext cx="8229600" cy="5760640"/>
          </a:xfrm>
        </p:spPr>
        <p:txBody>
          <a:bodyPr>
            <a:normAutofit lnSpcReduction="10000"/>
          </a:bodyPr>
          <a:lstStyle/>
          <a:p>
            <a:r>
              <a:rPr lang="en-GB" dirty="0" smtClean="0"/>
              <a:t>The LPC will deliver its Spring 2016 report to the Government on Monday 29 February</a:t>
            </a:r>
          </a:p>
          <a:p>
            <a:pPr lvl="1"/>
            <a:r>
              <a:rPr lang="en-GB" dirty="0" smtClean="0"/>
              <a:t>Recommendations for under 25 year olds and apprentices</a:t>
            </a:r>
          </a:p>
          <a:p>
            <a:pPr lvl="1"/>
            <a:r>
              <a:rPr lang="en-GB" dirty="0" smtClean="0"/>
              <a:t>Outline proposed method for deciding upon path to 2020</a:t>
            </a:r>
          </a:p>
          <a:p>
            <a:pPr lvl="1"/>
            <a:r>
              <a:rPr lang="en-GB" dirty="0" smtClean="0"/>
              <a:t>Initial estimates of the impact of the NLW</a:t>
            </a:r>
          </a:p>
          <a:p>
            <a:r>
              <a:rPr lang="en-GB" dirty="0" smtClean="0"/>
              <a:t>The Government will publish our report before or at the time of the Budget (16 March)</a:t>
            </a:r>
          </a:p>
          <a:p>
            <a:r>
              <a:rPr lang="en-GB" dirty="0" smtClean="0"/>
              <a:t>LPC will launch consultation on the NLW in the spring</a:t>
            </a:r>
          </a:p>
          <a:p>
            <a:r>
              <a:rPr lang="en-GB" dirty="0" smtClean="0"/>
              <a:t>LPC will report to the Government – the Autumn 2016 Report – by the end of October</a:t>
            </a:r>
          </a:p>
          <a:p>
            <a:pPr lvl="1"/>
            <a:r>
              <a:rPr lang="en-GB" dirty="0" smtClean="0"/>
              <a:t>Recommendations for the 2017 NLW and indicative 2018 NLW</a:t>
            </a:r>
          </a:p>
          <a:p>
            <a:r>
              <a:rPr lang="en-GB" dirty="0" smtClean="0"/>
              <a:t>LPC awaits results of the Government Review of alignment of the NMW with the NLW.</a:t>
            </a:r>
            <a:endParaRPr lang="en-GB" dirty="0"/>
          </a:p>
        </p:txBody>
      </p:sp>
      <p:sp>
        <p:nvSpPr>
          <p:cNvPr id="4" name="Slide Number Placeholder 3"/>
          <p:cNvSpPr>
            <a:spLocks noGrp="1"/>
          </p:cNvSpPr>
          <p:nvPr>
            <p:ph type="sldNum" sz="quarter" idx="12"/>
          </p:nvPr>
        </p:nvSpPr>
        <p:spPr/>
        <p:txBody>
          <a:bodyPr/>
          <a:lstStyle/>
          <a:p>
            <a:fld id="{92977CDE-7A91-4729-A4ED-EA85E72D8081}" type="slidenum">
              <a:rPr lang="en-GB" smtClean="0"/>
              <a:t>67</a:t>
            </a:fld>
            <a:endParaRPr lang="en-GB" dirty="0"/>
          </a:p>
        </p:txBody>
      </p:sp>
    </p:spTree>
    <p:extLst>
      <p:ext uri="{BB962C8B-B14F-4D97-AF65-F5344CB8AC3E}">
        <p14:creationId xmlns:p14="http://schemas.microsoft.com/office/powerpoint/2010/main" val="40546811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1892" y="1606098"/>
            <a:ext cx="11101251" cy="1325563"/>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i="1" dirty="0"/>
              <a:t>The </a:t>
            </a:r>
            <a:r>
              <a:rPr lang="en-GB" i="1" dirty="0" smtClean="0"/>
              <a:t>experience of work in low-paid sectors</a:t>
            </a:r>
            <a:r>
              <a:rPr lang="en-GB" dirty="0" smtClean="0"/>
              <a:t/>
            </a:r>
            <a:br>
              <a:rPr lang="en-GB" dirty="0" smtClean="0"/>
            </a:br>
            <a:r>
              <a:rPr lang="en-GB" dirty="0" smtClean="0"/>
              <a:t/>
            </a:r>
            <a:br>
              <a:rPr lang="en-GB" dirty="0" smtClean="0"/>
            </a:br>
            <a:r>
              <a:rPr lang="en-GB" dirty="0"/>
              <a:t/>
            </a:r>
            <a:br>
              <a:rPr lang="en-GB" dirty="0"/>
            </a:br>
            <a:r>
              <a:rPr lang="en-GB" dirty="0" smtClean="0"/>
              <a:t>Fiona Wilson</a:t>
            </a:r>
            <a:br>
              <a:rPr lang="en-GB" dirty="0" smtClean="0"/>
            </a:br>
            <a:r>
              <a:rPr lang="en-GB" dirty="0" smtClean="0"/>
              <a:t>Head of Research, USDAW</a:t>
            </a:r>
            <a:r>
              <a:rPr lang="en-GB" dirty="0"/>
              <a:t/>
            </a:r>
            <a:br>
              <a:rPr lang="en-GB" dirty="0"/>
            </a:br>
            <a:endParaRPr lang="en-GB" dirty="0"/>
          </a:p>
        </p:txBody>
      </p:sp>
      <p:pic>
        <p:nvPicPr>
          <p:cNvPr id="2" name="Picture 1"/>
          <p:cNvPicPr>
            <a:picLocks noChangeAspect="1"/>
          </p:cNvPicPr>
          <p:nvPr/>
        </p:nvPicPr>
        <p:blipFill>
          <a:blip r:embed="rId3"/>
          <a:stretch>
            <a:fillRect/>
          </a:stretch>
        </p:blipFill>
        <p:spPr>
          <a:xfrm>
            <a:off x="9161515" y="977446"/>
            <a:ext cx="1905000" cy="628650"/>
          </a:xfrm>
          <a:prstGeom prst="rect">
            <a:avLst/>
          </a:prstGeom>
        </p:spPr>
      </p:pic>
      <p:sp>
        <p:nvSpPr>
          <p:cNvPr id="3" name="Footer Placeholder 2"/>
          <p:cNvSpPr>
            <a:spLocks noGrp="1"/>
          </p:cNvSpPr>
          <p:nvPr>
            <p:ph type="ftr" sz="quarter" idx="11"/>
          </p:nvPr>
        </p:nvSpPr>
        <p:spPr>
          <a:xfrm>
            <a:off x="981891" y="6356358"/>
            <a:ext cx="10084624" cy="365125"/>
          </a:xfrm>
        </p:spPr>
        <p:txBody>
          <a:bodyPr/>
          <a:lstStyle/>
          <a:p>
            <a:r>
              <a:rPr lang="en-GB" dirty="0" smtClean="0"/>
              <a:t>Pay Bargaining in 2016 | IDR and TUC joint conference | London | 25 February 2016</a:t>
            </a:r>
            <a:endParaRPr lang="en-GB" dirty="0"/>
          </a:p>
        </p:txBody>
      </p:sp>
    </p:spTree>
    <p:extLst>
      <p:ext uri="{BB962C8B-B14F-4D97-AF65-F5344CB8AC3E}">
        <p14:creationId xmlns:p14="http://schemas.microsoft.com/office/powerpoint/2010/main" val="2318078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1871133" y="2420938"/>
            <a:ext cx="9601200" cy="2800350"/>
            <a:chOff x="612" y="1248"/>
            <a:chExt cx="4536" cy="1764"/>
          </a:xfrm>
        </p:grpSpPr>
        <p:sp>
          <p:nvSpPr>
            <p:cNvPr id="49155" name="Oval 3"/>
            <p:cNvSpPr>
              <a:spLocks noChangeArrowheads="1"/>
            </p:cNvSpPr>
            <p:nvPr/>
          </p:nvSpPr>
          <p:spPr bwMode="auto">
            <a:xfrm>
              <a:off x="612" y="1248"/>
              <a:ext cx="4536" cy="1764"/>
            </a:xfrm>
            <a:prstGeom prst="ellipse">
              <a:avLst/>
            </a:prstGeom>
            <a:solidFill>
              <a:srgbClr val="FFFFFF"/>
            </a:solidFill>
            <a:ln w="762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56" name="Freeform 4"/>
            <p:cNvSpPr>
              <a:spLocks/>
            </p:cNvSpPr>
            <p:nvPr/>
          </p:nvSpPr>
          <p:spPr bwMode="auto">
            <a:xfrm>
              <a:off x="2521" y="1450"/>
              <a:ext cx="721" cy="129"/>
            </a:xfrm>
            <a:custGeom>
              <a:avLst/>
              <a:gdLst>
                <a:gd name="T0" fmla="*/ 1575 w 1760"/>
                <a:gd name="T1" fmla="*/ 207 h 316"/>
                <a:gd name="T2" fmla="*/ 1499 w 1760"/>
                <a:gd name="T3" fmla="*/ 192 h 316"/>
                <a:gd name="T4" fmla="*/ 1396 w 1760"/>
                <a:gd name="T5" fmla="*/ 177 h 316"/>
                <a:gd name="T6" fmla="*/ 1340 w 1760"/>
                <a:gd name="T7" fmla="*/ 172 h 316"/>
                <a:gd name="T8" fmla="*/ 1308 w 1760"/>
                <a:gd name="T9" fmla="*/ 178 h 316"/>
                <a:gd name="T10" fmla="*/ 1282 w 1760"/>
                <a:gd name="T11" fmla="*/ 196 h 316"/>
                <a:gd name="T12" fmla="*/ 1232 w 1760"/>
                <a:gd name="T13" fmla="*/ 223 h 316"/>
                <a:gd name="T14" fmla="*/ 1156 w 1760"/>
                <a:gd name="T15" fmla="*/ 219 h 316"/>
                <a:gd name="T16" fmla="*/ 1091 w 1760"/>
                <a:gd name="T17" fmla="*/ 212 h 316"/>
                <a:gd name="T18" fmla="*/ 1004 w 1760"/>
                <a:gd name="T19" fmla="*/ 205 h 316"/>
                <a:gd name="T20" fmla="*/ 915 w 1760"/>
                <a:gd name="T21" fmla="*/ 200 h 316"/>
                <a:gd name="T22" fmla="*/ 811 w 1760"/>
                <a:gd name="T23" fmla="*/ 198 h 316"/>
                <a:gd name="T24" fmla="*/ 735 w 1760"/>
                <a:gd name="T25" fmla="*/ 207 h 316"/>
                <a:gd name="T26" fmla="*/ 682 w 1760"/>
                <a:gd name="T27" fmla="*/ 230 h 316"/>
                <a:gd name="T28" fmla="*/ 696 w 1760"/>
                <a:gd name="T29" fmla="*/ 257 h 316"/>
                <a:gd name="T30" fmla="*/ 720 w 1760"/>
                <a:gd name="T31" fmla="*/ 306 h 316"/>
                <a:gd name="T32" fmla="*/ 691 w 1760"/>
                <a:gd name="T33" fmla="*/ 314 h 316"/>
                <a:gd name="T34" fmla="*/ 572 w 1760"/>
                <a:gd name="T35" fmla="*/ 302 h 316"/>
                <a:gd name="T36" fmla="*/ 495 w 1760"/>
                <a:gd name="T37" fmla="*/ 296 h 316"/>
                <a:gd name="T38" fmla="*/ 415 w 1760"/>
                <a:gd name="T39" fmla="*/ 295 h 316"/>
                <a:gd name="T40" fmla="*/ 321 w 1760"/>
                <a:gd name="T41" fmla="*/ 299 h 316"/>
                <a:gd name="T42" fmla="*/ 224 w 1760"/>
                <a:gd name="T43" fmla="*/ 308 h 316"/>
                <a:gd name="T44" fmla="*/ 162 w 1760"/>
                <a:gd name="T45" fmla="*/ 315 h 316"/>
                <a:gd name="T46" fmla="*/ 11 w 1760"/>
                <a:gd name="T47" fmla="*/ 200 h 316"/>
                <a:gd name="T48" fmla="*/ 114 w 1760"/>
                <a:gd name="T49" fmla="*/ 185 h 316"/>
                <a:gd name="T50" fmla="*/ 215 w 1760"/>
                <a:gd name="T51" fmla="*/ 173 h 316"/>
                <a:gd name="T52" fmla="*/ 295 w 1760"/>
                <a:gd name="T53" fmla="*/ 166 h 316"/>
                <a:gd name="T54" fmla="*/ 379 w 1760"/>
                <a:gd name="T55" fmla="*/ 164 h 316"/>
                <a:gd name="T56" fmla="*/ 459 w 1760"/>
                <a:gd name="T57" fmla="*/ 168 h 316"/>
                <a:gd name="T58" fmla="*/ 535 w 1760"/>
                <a:gd name="T59" fmla="*/ 178 h 316"/>
                <a:gd name="T60" fmla="*/ 599 w 1760"/>
                <a:gd name="T61" fmla="*/ 190 h 316"/>
                <a:gd name="T62" fmla="*/ 635 w 1760"/>
                <a:gd name="T63" fmla="*/ 194 h 316"/>
                <a:gd name="T64" fmla="*/ 601 w 1760"/>
                <a:gd name="T65" fmla="*/ 156 h 316"/>
                <a:gd name="T66" fmla="*/ 534 w 1760"/>
                <a:gd name="T67" fmla="*/ 89 h 316"/>
                <a:gd name="T68" fmla="*/ 527 w 1760"/>
                <a:gd name="T69" fmla="*/ 51 h 316"/>
                <a:gd name="T70" fmla="*/ 549 w 1760"/>
                <a:gd name="T71" fmla="*/ 36 h 316"/>
                <a:gd name="T72" fmla="*/ 616 w 1760"/>
                <a:gd name="T73" fmla="*/ 23 h 316"/>
                <a:gd name="T74" fmla="*/ 708 w 1760"/>
                <a:gd name="T75" fmla="*/ 15 h 316"/>
                <a:gd name="T76" fmla="*/ 800 w 1760"/>
                <a:gd name="T77" fmla="*/ 13 h 316"/>
                <a:gd name="T78" fmla="*/ 896 w 1760"/>
                <a:gd name="T79" fmla="*/ 13 h 316"/>
                <a:gd name="T80" fmla="*/ 985 w 1760"/>
                <a:gd name="T81" fmla="*/ 14 h 316"/>
                <a:gd name="T82" fmla="*/ 1080 w 1760"/>
                <a:gd name="T83" fmla="*/ 20 h 316"/>
                <a:gd name="T84" fmla="*/ 1172 w 1760"/>
                <a:gd name="T85" fmla="*/ 28 h 316"/>
                <a:gd name="T86" fmla="*/ 1271 w 1760"/>
                <a:gd name="T87" fmla="*/ 39 h 316"/>
                <a:gd name="T88" fmla="*/ 1318 w 1760"/>
                <a:gd name="T89" fmla="*/ 41 h 316"/>
                <a:gd name="T90" fmla="*/ 1344 w 1760"/>
                <a:gd name="T91" fmla="*/ 28 h 316"/>
                <a:gd name="T92" fmla="*/ 1380 w 1760"/>
                <a:gd name="T93" fmla="*/ 6 h 316"/>
                <a:gd name="T94" fmla="*/ 1411 w 1760"/>
                <a:gd name="T95" fmla="*/ 0 h 316"/>
                <a:gd name="T96" fmla="*/ 1444 w 1760"/>
                <a:gd name="T97" fmla="*/ 3 h 316"/>
                <a:gd name="T98" fmla="*/ 1529 w 1760"/>
                <a:gd name="T99" fmla="*/ 16 h 316"/>
                <a:gd name="T100" fmla="*/ 1578 w 1760"/>
                <a:gd name="T101" fmla="*/ 26 h 316"/>
                <a:gd name="T102" fmla="*/ 1654 w 1760"/>
                <a:gd name="T103" fmla="*/ 41 h 316"/>
                <a:gd name="T104" fmla="*/ 1742 w 1760"/>
                <a:gd name="T105" fmla="*/ 5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0" h="316">
                  <a:moveTo>
                    <a:pt x="1666" y="224"/>
                  </a:moveTo>
                  <a:lnTo>
                    <a:pt x="1643" y="219"/>
                  </a:lnTo>
                  <a:lnTo>
                    <a:pt x="1620" y="215"/>
                  </a:lnTo>
                  <a:lnTo>
                    <a:pt x="1597" y="211"/>
                  </a:lnTo>
                  <a:lnTo>
                    <a:pt x="1575" y="207"/>
                  </a:lnTo>
                  <a:lnTo>
                    <a:pt x="1557" y="203"/>
                  </a:lnTo>
                  <a:lnTo>
                    <a:pt x="1540" y="201"/>
                  </a:lnTo>
                  <a:lnTo>
                    <a:pt x="1527" y="197"/>
                  </a:lnTo>
                  <a:lnTo>
                    <a:pt x="1519" y="196"/>
                  </a:lnTo>
                  <a:lnTo>
                    <a:pt x="1499" y="192"/>
                  </a:lnTo>
                  <a:lnTo>
                    <a:pt x="1477" y="188"/>
                  </a:lnTo>
                  <a:lnTo>
                    <a:pt x="1456" y="185"/>
                  </a:lnTo>
                  <a:lnTo>
                    <a:pt x="1435" y="181"/>
                  </a:lnTo>
                  <a:lnTo>
                    <a:pt x="1414" y="179"/>
                  </a:lnTo>
                  <a:lnTo>
                    <a:pt x="1396" y="177"/>
                  </a:lnTo>
                  <a:lnTo>
                    <a:pt x="1380" y="174"/>
                  </a:lnTo>
                  <a:lnTo>
                    <a:pt x="1367" y="173"/>
                  </a:lnTo>
                  <a:lnTo>
                    <a:pt x="1356" y="172"/>
                  </a:lnTo>
                  <a:lnTo>
                    <a:pt x="1347" y="172"/>
                  </a:lnTo>
                  <a:lnTo>
                    <a:pt x="1340" y="172"/>
                  </a:lnTo>
                  <a:lnTo>
                    <a:pt x="1332" y="172"/>
                  </a:lnTo>
                  <a:lnTo>
                    <a:pt x="1327" y="173"/>
                  </a:lnTo>
                  <a:lnTo>
                    <a:pt x="1320" y="174"/>
                  </a:lnTo>
                  <a:lnTo>
                    <a:pt x="1314" y="175"/>
                  </a:lnTo>
                  <a:lnTo>
                    <a:pt x="1308" y="178"/>
                  </a:lnTo>
                  <a:lnTo>
                    <a:pt x="1302" y="180"/>
                  </a:lnTo>
                  <a:lnTo>
                    <a:pt x="1298" y="182"/>
                  </a:lnTo>
                  <a:lnTo>
                    <a:pt x="1293" y="187"/>
                  </a:lnTo>
                  <a:lnTo>
                    <a:pt x="1287" y="190"/>
                  </a:lnTo>
                  <a:lnTo>
                    <a:pt x="1282" y="196"/>
                  </a:lnTo>
                  <a:lnTo>
                    <a:pt x="1275" y="202"/>
                  </a:lnTo>
                  <a:lnTo>
                    <a:pt x="1267" y="208"/>
                  </a:lnTo>
                  <a:lnTo>
                    <a:pt x="1256" y="215"/>
                  </a:lnTo>
                  <a:lnTo>
                    <a:pt x="1245" y="219"/>
                  </a:lnTo>
                  <a:lnTo>
                    <a:pt x="1232" y="223"/>
                  </a:lnTo>
                  <a:lnTo>
                    <a:pt x="1218" y="224"/>
                  </a:lnTo>
                  <a:lnTo>
                    <a:pt x="1203" y="224"/>
                  </a:lnTo>
                  <a:lnTo>
                    <a:pt x="1187" y="223"/>
                  </a:lnTo>
                  <a:lnTo>
                    <a:pt x="1172" y="220"/>
                  </a:lnTo>
                  <a:lnTo>
                    <a:pt x="1156" y="219"/>
                  </a:lnTo>
                  <a:lnTo>
                    <a:pt x="1142" y="217"/>
                  </a:lnTo>
                  <a:lnTo>
                    <a:pt x="1132" y="216"/>
                  </a:lnTo>
                  <a:lnTo>
                    <a:pt x="1119" y="215"/>
                  </a:lnTo>
                  <a:lnTo>
                    <a:pt x="1106" y="213"/>
                  </a:lnTo>
                  <a:lnTo>
                    <a:pt x="1091" y="212"/>
                  </a:lnTo>
                  <a:lnTo>
                    <a:pt x="1075" y="211"/>
                  </a:lnTo>
                  <a:lnTo>
                    <a:pt x="1058" y="210"/>
                  </a:lnTo>
                  <a:lnTo>
                    <a:pt x="1041" y="208"/>
                  </a:lnTo>
                  <a:lnTo>
                    <a:pt x="1022" y="207"/>
                  </a:lnTo>
                  <a:lnTo>
                    <a:pt x="1004" y="205"/>
                  </a:lnTo>
                  <a:lnTo>
                    <a:pt x="987" y="204"/>
                  </a:lnTo>
                  <a:lnTo>
                    <a:pt x="968" y="203"/>
                  </a:lnTo>
                  <a:lnTo>
                    <a:pt x="950" y="202"/>
                  </a:lnTo>
                  <a:lnTo>
                    <a:pt x="932" y="201"/>
                  </a:lnTo>
                  <a:lnTo>
                    <a:pt x="915" y="200"/>
                  </a:lnTo>
                  <a:lnTo>
                    <a:pt x="900" y="200"/>
                  </a:lnTo>
                  <a:lnTo>
                    <a:pt x="885" y="198"/>
                  </a:lnTo>
                  <a:lnTo>
                    <a:pt x="859" y="197"/>
                  </a:lnTo>
                  <a:lnTo>
                    <a:pt x="833" y="197"/>
                  </a:lnTo>
                  <a:lnTo>
                    <a:pt x="811" y="198"/>
                  </a:lnTo>
                  <a:lnTo>
                    <a:pt x="791" y="200"/>
                  </a:lnTo>
                  <a:lnTo>
                    <a:pt x="773" y="202"/>
                  </a:lnTo>
                  <a:lnTo>
                    <a:pt x="757" y="203"/>
                  </a:lnTo>
                  <a:lnTo>
                    <a:pt x="745" y="205"/>
                  </a:lnTo>
                  <a:lnTo>
                    <a:pt x="735" y="207"/>
                  </a:lnTo>
                  <a:lnTo>
                    <a:pt x="716" y="210"/>
                  </a:lnTo>
                  <a:lnTo>
                    <a:pt x="701" y="213"/>
                  </a:lnTo>
                  <a:lnTo>
                    <a:pt x="692" y="218"/>
                  </a:lnTo>
                  <a:lnTo>
                    <a:pt x="685" y="224"/>
                  </a:lnTo>
                  <a:lnTo>
                    <a:pt x="682" y="230"/>
                  </a:lnTo>
                  <a:lnTo>
                    <a:pt x="684" y="236"/>
                  </a:lnTo>
                  <a:lnTo>
                    <a:pt x="687" y="245"/>
                  </a:lnTo>
                  <a:lnTo>
                    <a:pt x="693" y="253"/>
                  </a:lnTo>
                  <a:lnTo>
                    <a:pt x="697" y="257"/>
                  </a:lnTo>
                  <a:lnTo>
                    <a:pt x="696" y="257"/>
                  </a:lnTo>
                  <a:lnTo>
                    <a:pt x="699" y="259"/>
                  </a:lnTo>
                  <a:lnTo>
                    <a:pt x="710" y="273"/>
                  </a:lnTo>
                  <a:lnTo>
                    <a:pt x="719" y="287"/>
                  </a:lnTo>
                  <a:lnTo>
                    <a:pt x="723" y="298"/>
                  </a:lnTo>
                  <a:lnTo>
                    <a:pt x="720" y="306"/>
                  </a:lnTo>
                  <a:lnTo>
                    <a:pt x="715" y="310"/>
                  </a:lnTo>
                  <a:lnTo>
                    <a:pt x="707" y="312"/>
                  </a:lnTo>
                  <a:lnTo>
                    <a:pt x="699" y="314"/>
                  </a:lnTo>
                  <a:lnTo>
                    <a:pt x="693" y="314"/>
                  </a:lnTo>
                  <a:lnTo>
                    <a:pt x="691" y="314"/>
                  </a:lnTo>
                  <a:lnTo>
                    <a:pt x="662" y="311"/>
                  </a:lnTo>
                  <a:lnTo>
                    <a:pt x="635" y="309"/>
                  </a:lnTo>
                  <a:lnTo>
                    <a:pt x="612" y="307"/>
                  </a:lnTo>
                  <a:lnTo>
                    <a:pt x="591" y="304"/>
                  </a:lnTo>
                  <a:lnTo>
                    <a:pt x="572" y="302"/>
                  </a:lnTo>
                  <a:lnTo>
                    <a:pt x="555" y="301"/>
                  </a:lnTo>
                  <a:lnTo>
                    <a:pt x="538" y="300"/>
                  </a:lnTo>
                  <a:lnTo>
                    <a:pt x="523" y="299"/>
                  </a:lnTo>
                  <a:lnTo>
                    <a:pt x="510" y="298"/>
                  </a:lnTo>
                  <a:lnTo>
                    <a:pt x="495" y="296"/>
                  </a:lnTo>
                  <a:lnTo>
                    <a:pt x="481" y="296"/>
                  </a:lnTo>
                  <a:lnTo>
                    <a:pt x="466" y="295"/>
                  </a:lnTo>
                  <a:lnTo>
                    <a:pt x="450" y="295"/>
                  </a:lnTo>
                  <a:lnTo>
                    <a:pt x="434" y="295"/>
                  </a:lnTo>
                  <a:lnTo>
                    <a:pt x="415" y="295"/>
                  </a:lnTo>
                  <a:lnTo>
                    <a:pt x="396" y="295"/>
                  </a:lnTo>
                  <a:lnTo>
                    <a:pt x="378" y="295"/>
                  </a:lnTo>
                  <a:lnTo>
                    <a:pt x="360" y="296"/>
                  </a:lnTo>
                  <a:lnTo>
                    <a:pt x="340" y="298"/>
                  </a:lnTo>
                  <a:lnTo>
                    <a:pt x="321" y="299"/>
                  </a:lnTo>
                  <a:lnTo>
                    <a:pt x="300" y="301"/>
                  </a:lnTo>
                  <a:lnTo>
                    <a:pt x="280" y="302"/>
                  </a:lnTo>
                  <a:lnTo>
                    <a:pt x="261" y="304"/>
                  </a:lnTo>
                  <a:lnTo>
                    <a:pt x="242" y="306"/>
                  </a:lnTo>
                  <a:lnTo>
                    <a:pt x="224" y="308"/>
                  </a:lnTo>
                  <a:lnTo>
                    <a:pt x="208" y="310"/>
                  </a:lnTo>
                  <a:lnTo>
                    <a:pt x="193" y="311"/>
                  </a:lnTo>
                  <a:lnTo>
                    <a:pt x="180" y="312"/>
                  </a:lnTo>
                  <a:lnTo>
                    <a:pt x="170" y="314"/>
                  </a:lnTo>
                  <a:lnTo>
                    <a:pt x="162" y="315"/>
                  </a:lnTo>
                  <a:lnTo>
                    <a:pt x="157" y="316"/>
                  </a:lnTo>
                  <a:lnTo>
                    <a:pt x="155" y="316"/>
                  </a:lnTo>
                  <a:lnTo>
                    <a:pt x="0" y="202"/>
                  </a:lnTo>
                  <a:lnTo>
                    <a:pt x="3" y="202"/>
                  </a:lnTo>
                  <a:lnTo>
                    <a:pt x="11" y="200"/>
                  </a:lnTo>
                  <a:lnTo>
                    <a:pt x="23" y="198"/>
                  </a:lnTo>
                  <a:lnTo>
                    <a:pt x="41" y="195"/>
                  </a:lnTo>
                  <a:lnTo>
                    <a:pt x="61" y="193"/>
                  </a:lnTo>
                  <a:lnTo>
                    <a:pt x="87" y="189"/>
                  </a:lnTo>
                  <a:lnTo>
                    <a:pt x="114" y="185"/>
                  </a:lnTo>
                  <a:lnTo>
                    <a:pt x="147" y="181"/>
                  </a:lnTo>
                  <a:lnTo>
                    <a:pt x="164" y="179"/>
                  </a:lnTo>
                  <a:lnTo>
                    <a:pt x="181" y="177"/>
                  </a:lnTo>
                  <a:lnTo>
                    <a:pt x="199" y="175"/>
                  </a:lnTo>
                  <a:lnTo>
                    <a:pt x="215" y="173"/>
                  </a:lnTo>
                  <a:lnTo>
                    <a:pt x="231" y="172"/>
                  </a:lnTo>
                  <a:lnTo>
                    <a:pt x="247" y="170"/>
                  </a:lnTo>
                  <a:lnTo>
                    <a:pt x="263" y="168"/>
                  </a:lnTo>
                  <a:lnTo>
                    <a:pt x="279" y="167"/>
                  </a:lnTo>
                  <a:lnTo>
                    <a:pt x="295" y="166"/>
                  </a:lnTo>
                  <a:lnTo>
                    <a:pt x="311" y="165"/>
                  </a:lnTo>
                  <a:lnTo>
                    <a:pt x="329" y="165"/>
                  </a:lnTo>
                  <a:lnTo>
                    <a:pt x="345" y="165"/>
                  </a:lnTo>
                  <a:lnTo>
                    <a:pt x="362" y="164"/>
                  </a:lnTo>
                  <a:lnTo>
                    <a:pt x="379" y="164"/>
                  </a:lnTo>
                  <a:lnTo>
                    <a:pt x="398" y="165"/>
                  </a:lnTo>
                  <a:lnTo>
                    <a:pt x="416" y="165"/>
                  </a:lnTo>
                  <a:lnTo>
                    <a:pt x="430" y="166"/>
                  </a:lnTo>
                  <a:lnTo>
                    <a:pt x="445" y="166"/>
                  </a:lnTo>
                  <a:lnTo>
                    <a:pt x="459" y="168"/>
                  </a:lnTo>
                  <a:lnTo>
                    <a:pt x="475" y="170"/>
                  </a:lnTo>
                  <a:lnTo>
                    <a:pt x="490" y="172"/>
                  </a:lnTo>
                  <a:lnTo>
                    <a:pt x="505" y="173"/>
                  </a:lnTo>
                  <a:lnTo>
                    <a:pt x="520" y="175"/>
                  </a:lnTo>
                  <a:lnTo>
                    <a:pt x="535" y="178"/>
                  </a:lnTo>
                  <a:lnTo>
                    <a:pt x="549" y="180"/>
                  </a:lnTo>
                  <a:lnTo>
                    <a:pt x="563" y="182"/>
                  </a:lnTo>
                  <a:lnTo>
                    <a:pt x="575" y="186"/>
                  </a:lnTo>
                  <a:lnTo>
                    <a:pt x="588" y="188"/>
                  </a:lnTo>
                  <a:lnTo>
                    <a:pt x="599" y="190"/>
                  </a:lnTo>
                  <a:lnTo>
                    <a:pt x="610" y="193"/>
                  </a:lnTo>
                  <a:lnTo>
                    <a:pt x="618" y="194"/>
                  </a:lnTo>
                  <a:lnTo>
                    <a:pt x="626" y="196"/>
                  </a:lnTo>
                  <a:lnTo>
                    <a:pt x="633" y="196"/>
                  </a:lnTo>
                  <a:lnTo>
                    <a:pt x="635" y="194"/>
                  </a:lnTo>
                  <a:lnTo>
                    <a:pt x="633" y="188"/>
                  </a:lnTo>
                  <a:lnTo>
                    <a:pt x="627" y="181"/>
                  </a:lnTo>
                  <a:lnTo>
                    <a:pt x="621" y="177"/>
                  </a:lnTo>
                  <a:lnTo>
                    <a:pt x="612" y="167"/>
                  </a:lnTo>
                  <a:lnTo>
                    <a:pt x="601" y="156"/>
                  </a:lnTo>
                  <a:lnTo>
                    <a:pt x="587" y="142"/>
                  </a:lnTo>
                  <a:lnTo>
                    <a:pt x="572" y="127"/>
                  </a:lnTo>
                  <a:lnTo>
                    <a:pt x="558" y="113"/>
                  </a:lnTo>
                  <a:lnTo>
                    <a:pt x="544" y="101"/>
                  </a:lnTo>
                  <a:lnTo>
                    <a:pt x="534" y="89"/>
                  </a:lnTo>
                  <a:lnTo>
                    <a:pt x="527" y="80"/>
                  </a:lnTo>
                  <a:lnTo>
                    <a:pt x="523" y="72"/>
                  </a:lnTo>
                  <a:lnTo>
                    <a:pt x="522" y="64"/>
                  </a:lnTo>
                  <a:lnTo>
                    <a:pt x="523" y="57"/>
                  </a:lnTo>
                  <a:lnTo>
                    <a:pt x="527" y="51"/>
                  </a:lnTo>
                  <a:lnTo>
                    <a:pt x="530" y="45"/>
                  </a:lnTo>
                  <a:lnTo>
                    <a:pt x="535" y="42"/>
                  </a:lnTo>
                  <a:lnTo>
                    <a:pt x="540" y="39"/>
                  </a:lnTo>
                  <a:lnTo>
                    <a:pt x="543" y="38"/>
                  </a:lnTo>
                  <a:lnTo>
                    <a:pt x="549" y="36"/>
                  </a:lnTo>
                  <a:lnTo>
                    <a:pt x="556" y="34"/>
                  </a:lnTo>
                  <a:lnTo>
                    <a:pt x="565" y="31"/>
                  </a:lnTo>
                  <a:lnTo>
                    <a:pt x="579" y="29"/>
                  </a:lnTo>
                  <a:lnTo>
                    <a:pt x="595" y="27"/>
                  </a:lnTo>
                  <a:lnTo>
                    <a:pt x="616" y="23"/>
                  </a:lnTo>
                  <a:lnTo>
                    <a:pt x="642" y="20"/>
                  </a:lnTo>
                  <a:lnTo>
                    <a:pt x="657" y="19"/>
                  </a:lnTo>
                  <a:lnTo>
                    <a:pt x="673" y="18"/>
                  </a:lnTo>
                  <a:lnTo>
                    <a:pt x="689" y="16"/>
                  </a:lnTo>
                  <a:lnTo>
                    <a:pt x="708" y="15"/>
                  </a:lnTo>
                  <a:lnTo>
                    <a:pt x="725" y="14"/>
                  </a:lnTo>
                  <a:lnTo>
                    <a:pt x="744" y="14"/>
                  </a:lnTo>
                  <a:lnTo>
                    <a:pt x="762" y="13"/>
                  </a:lnTo>
                  <a:lnTo>
                    <a:pt x="782" y="13"/>
                  </a:lnTo>
                  <a:lnTo>
                    <a:pt x="800" y="13"/>
                  </a:lnTo>
                  <a:lnTo>
                    <a:pt x="820" y="13"/>
                  </a:lnTo>
                  <a:lnTo>
                    <a:pt x="839" y="13"/>
                  </a:lnTo>
                  <a:lnTo>
                    <a:pt x="858" y="13"/>
                  </a:lnTo>
                  <a:lnTo>
                    <a:pt x="877" y="13"/>
                  </a:lnTo>
                  <a:lnTo>
                    <a:pt x="896" y="13"/>
                  </a:lnTo>
                  <a:lnTo>
                    <a:pt x="914" y="13"/>
                  </a:lnTo>
                  <a:lnTo>
                    <a:pt x="931" y="13"/>
                  </a:lnTo>
                  <a:lnTo>
                    <a:pt x="949" y="13"/>
                  </a:lnTo>
                  <a:lnTo>
                    <a:pt x="967" y="14"/>
                  </a:lnTo>
                  <a:lnTo>
                    <a:pt x="985" y="14"/>
                  </a:lnTo>
                  <a:lnTo>
                    <a:pt x="1004" y="15"/>
                  </a:lnTo>
                  <a:lnTo>
                    <a:pt x="1024" y="16"/>
                  </a:lnTo>
                  <a:lnTo>
                    <a:pt x="1042" y="18"/>
                  </a:lnTo>
                  <a:lnTo>
                    <a:pt x="1062" y="19"/>
                  </a:lnTo>
                  <a:lnTo>
                    <a:pt x="1080" y="20"/>
                  </a:lnTo>
                  <a:lnTo>
                    <a:pt x="1098" y="21"/>
                  </a:lnTo>
                  <a:lnTo>
                    <a:pt x="1118" y="23"/>
                  </a:lnTo>
                  <a:lnTo>
                    <a:pt x="1136" y="24"/>
                  </a:lnTo>
                  <a:lnTo>
                    <a:pt x="1154" y="27"/>
                  </a:lnTo>
                  <a:lnTo>
                    <a:pt x="1172" y="28"/>
                  </a:lnTo>
                  <a:lnTo>
                    <a:pt x="1189" y="30"/>
                  </a:lnTo>
                  <a:lnTo>
                    <a:pt x="1206" y="31"/>
                  </a:lnTo>
                  <a:lnTo>
                    <a:pt x="1222" y="34"/>
                  </a:lnTo>
                  <a:lnTo>
                    <a:pt x="1249" y="37"/>
                  </a:lnTo>
                  <a:lnTo>
                    <a:pt x="1271" y="39"/>
                  </a:lnTo>
                  <a:lnTo>
                    <a:pt x="1287" y="41"/>
                  </a:lnTo>
                  <a:lnTo>
                    <a:pt x="1299" y="42"/>
                  </a:lnTo>
                  <a:lnTo>
                    <a:pt x="1308" y="42"/>
                  </a:lnTo>
                  <a:lnTo>
                    <a:pt x="1314" y="42"/>
                  </a:lnTo>
                  <a:lnTo>
                    <a:pt x="1318" y="41"/>
                  </a:lnTo>
                  <a:lnTo>
                    <a:pt x="1323" y="39"/>
                  </a:lnTo>
                  <a:lnTo>
                    <a:pt x="1328" y="37"/>
                  </a:lnTo>
                  <a:lnTo>
                    <a:pt x="1333" y="35"/>
                  </a:lnTo>
                  <a:lnTo>
                    <a:pt x="1338" y="31"/>
                  </a:lnTo>
                  <a:lnTo>
                    <a:pt x="1344" y="28"/>
                  </a:lnTo>
                  <a:lnTo>
                    <a:pt x="1351" y="24"/>
                  </a:lnTo>
                  <a:lnTo>
                    <a:pt x="1356" y="20"/>
                  </a:lnTo>
                  <a:lnTo>
                    <a:pt x="1363" y="15"/>
                  </a:lnTo>
                  <a:lnTo>
                    <a:pt x="1371" y="11"/>
                  </a:lnTo>
                  <a:lnTo>
                    <a:pt x="1380" y="6"/>
                  </a:lnTo>
                  <a:lnTo>
                    <a:pt x="1386" y="4"/>
                  </a:lnTo>
                  <a:lnTo>
                    <a:pt x="1393" y="1"/>
                  </a:lnTo>
                  <a:lnTo>
                    <a:pt x="1399" y="0"/>
                  </a:lnTo>
                  <a:lnTo>
                    <a:pt x="1405" y="0"/>
                  </a:lnTo>
                  <a:lnTo>
                    <a:pt x="1411" y="0"/>
                  </a:lnTo>
                  <a:lnTo>
                    <a:pt x="1415" y="0"/>
                  </a:lnTo>
                  <a:lnTo>
                    <a:pt x="1420" y="0"/>
                  </a:lnTo>
                  <a:lnTo>
                    <a:pt x="1426" y="0"/>
                  </a:lnTo>
                  <a:lnTo>
                    <a:pt x="1434" y="1"/>
                  </a:lnTo>
                  <a:lnTo>
                    <a:pt x="1444" y="3"/>
                  </a:lnTo>
                  <a:lnTo>
                    <a:pt x="1458" y="5"/>
                  </a:lnTo>
                  <a:lnTo>
                    <a:pt x="1473" y="7"/>
                  </a:lnTo>
                  <a:lnTo>
                    <a:pt x="1489" y="9"/>
                  </a:lnTo>
                  <a:lnTo>
                    <a:pt x="1509" y="13"/>
                  </a:lnTo>
                  <a:lnTo>
                    <a:pt x="1529" y="16"/>
                  </a:lnTo>
                  <a:lnTo>
                    <a:pt x="1536" y="18"/>
                  </a:lnTo>
                  <a:lnTo>
                    <a:pt x="1544" y="19"/>
                  </a:lnTo>
                  <a:lnTo>
                    <a:pt x="1554" y="21"/>
                  </a:lnTo>
                  <a:lnTo>
                    <a:pt x="1565" y="23"/>
                  </a:lnTo>
                  <a:lnTo>
                    <a:pt x="1578" y="26"/>
                  </a:lnTo>
                  <a:lnTo>
                    <a:pt x="1592" y="28"/>
                  </a:lnTo>
                  <a:lnTo>
                    <a:pt x="1605" y="30"/>
                  </a:lnTo>
                  <a:lnTo>
                    <a:pt x="1620" y="34"/>
                  </a:lnTo>
                  <a:lnTo>
                    <a:pt x="1636" y="37"/>
                  </a:lnTo>
                  <a:lnTo>
                    <a:pt x="1654" y="41"/>
                  </a:lnTo>
                  <a:lnTo>
                    <a:pt x="1671" y="44"/>
                  </a:lnTo>
                  <a:lnTo>
                    <a:pt x="1688" y="48"/>
                  </a:lnTo>
                  <a:lnTo>
                    <a:pt x="1706" y="51"/>
                  </a:lnTo>
                  <a:lnTo>
                    <a:pt x="1724" y="54"/>
                  </a:lnTo>
                  <a:lnTo>
                    <a:pt x="1742" y="58"/>
                  </a:lnTo>
                  <a:lnTo>
                    <a:pt x="1760" y="61"/>
                  </a:lnTo>
                  <a:lnTo>
                    <a:pt x="1666" y="224"/>
                  </a:lnTo>
                  <a:close/>
                </a:path>
              </a:pathLst>
            </a:custGeom>
            <a:solidFill>
              <a:srgbClr val="FF17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57" name="Freeform 5"/>
            <p:cNvSpPr>
              <a:spLocks/>
            </p:cNvSpPr>
            <p:nvPr/>
          </p:nvSpPr>
          <p:spPr bwMode="auto">
            <a:xfrm>
              <a:off x="2630" y="1561"/>
              <a:ext cx="552" cy="127"/>
            </a:xfrm>
            <a:custGeom>
              <a:avLst/>
              <a:gdLst>
                <a:gd name="T0" fmla="*/ 1215 w 1349"/>
                <a:gd name="T1" fmla="*/ 202 h 310"/>
                <a:gd name="T2" fmla="*/ 1156 w 1349"/>
                <a:gd name="T3" fmla="*/ 191 h 310"/>
                <a:gd name="T4" fmla="*/ 1101 w 1349"/>
                <a:gd name="T5" fmla="*/ 181 h 310"/>
                <a:gd name="T6" fmla="*/ 1065 w 1349"/>
                <a:gd name="T7" fmla="*/ 175 h 310"/>
                <a:gd name="T8" fmla="*/ 1026 w 1349"/>
                <a:gd name="T9" fmla="*/ 170 h 310"/>
                <a:gd name="T10" fmla="*/ 984 w 1349"/>
                <a:gd name="T11" fmla="*/ 172 h 310"/>
                <a:gd name="T12" fmla="*/ 965 w 1349"/>
                <a:gd name="T13" fmla="*/ 179 h 310"/>
                <a:gd name="T14" fmla="*/ 948 w 1349"/>
                <a:gd name="T15" fmla="*/ 195 h 310"/>
                <a:gd name="T16" fmla="*/ 893 w 1349"/>
                <a:gd name="T17" fmla="*/ 210 h 310"/>
                <a:gd name="T18" fmla="*/ 842 w 1349"/>
                <a:gd name="T19" fmla="*/ 206 h 310"/>
                <a:gd name="T20" fmla="*/ 789 w 1349"/>
                <a:gd name="T21" fmla="*/ 201 h 310"/>
                <a:gd name="T22" fmla="*/ 685 w 1349"/>
                <a:gd name="T23" fmla="*/ 191 h 310"/>
                <a:gd name="T24" fmla="*/ 637 w 1349"/>
                <a:gd name="T25" fmla="*/ 190 h 310"/>
                <a:gd name="T26" fmla="*/ 627 w 1349"/>
                <a:gd name="T27" fmla="*/ 205 h 310"/>
                <a:gd name="T28" fmla="*/ 647 w 1349"/>
                <a:gd name="T29" fmla="*/ 228 h 310"/>
                <a:gd name="T30" fmla="*/ 671 w 1349"/>
                <a:gd name="T31" fmla="*/ 256 h 310"/>
                <a:gd name="T32" fmla="*/ 690 w 1349"/>
                <a:gd name="T33" fmla="*/ 280 h 310"/>
                <a:gd name="T34" fmla="*/ 687 w 1349"/>
                <a:gd name="T35" fmla="*/ 294 h 310"/>
                <a:gd name="T36" fmla="*/ 666 w 1349"/>
                <a:gd name="T37" fmla="*/ 309 h 310"/>
                <a:gd name="T38" fmla="*/ 639 w 1349"/>
                <a:gd name="T39" fmla="*/ 309 h 310"/>
                <a:gd name="T40" fmla="*/ 614 w 1349"/>
                <a:gd name="T41" fmla="*/ 303 h 310"/>
                <a:gd name="T42" fmla="*/ 547 w 1349"/>
                <a:gd name="T43" fmla="*/ 292 h 310"/>
                <a:gd name="T44" fmla="*/ 474 w 1349"/>
                <a:gd name="T45" fmla="*/ 280 h 310"/>
                <a:gd name="T46" fmla="*/ 413 w 1349"/>
                <a:gd name="T47" fmla="*/ 274 h 310"/>
                <a:gd name="T48" fmla="*/ 354 w 1349"/>
                <a:gd name="T49" fmla="*/ 270 h 310"/>
                <a:gd name="T50" fmla="*/ 301 w 1349"/>
                <a:gd name="T51" fmla="*/ 269 h 310"/>
                <a:gd name="T52" fmla="*/ 226 w 1349"/>
                <a:gd name="T53" fmla="*/ 271 h 310"/>
                <a:gd name="T54" fmla="*/ 174 w 1349"/>
                <a:gd name="T55" fmla="*/ 277 h 310"/>
                <a:gd name="T56" fmla="*/ 3 w 1349"/>
                <a:gd name="T57" fmla="*/ 142 h 310"/>
                <a:gd name="T58" fmla="*/ 23 w 1349"/>
                <a:gd name="T59" fmla="*/ 138 h 310"/>
                <a:gd name="T60" fmla="*/ 64 w 1349"/>
                <a:gd name="T61" fmla="*/ 135 h 310"/>
                <a:gd name="T62" fmla="*/ 109 w 1349"/>
                <a:gd name="T63" fmla="*/ 133 h 310"/>
                <a:gd name="T64" fmla="*/ 164 w 1349"/>
                <a:gd name="T65" fmla="*/ 130 h 310"/>
                <a:gd name="T66" fmla="*/ 220 w 1349"/>
                <a:gd name="T67" fmla="*/ 130 h 310"/>
                <a:gd name="T68" fmla="*/ 276 w 1349"/>
                <a:gd name="T69" fmla="*/ 132 h 310"/>
                <a:gd name="T70" fmla="*/ 344 w 1349"/>
                <a:gd name="T71" fmla="*/ 136 h 310"/>
                <a:gd name="T72" fmla="*/ 415 w 1349"/>
                <a:gd name="T73" fmla="*/ 143 h 310"/>
                <a:gd name="T74" fmla="*/ 476 w 1349"/>
                <a:gd name="T75" fmla="*/ 151 h 310"/>
                <a:gd name="T76" fmla="*/ 519 w 1349"/>
                <a:gd name="T77" fmla="*/ 160 h 310"/>
                <a:gd name="T78" fmla="*/ 545 w 1349"/>
                <a:gd name="T79" fmla="*/ 168 h 310"/>
                <a:gd name="T80" fmla="*/ 566 w 1349"/>
                <a:gd name="T81" fmla="*/ 168 h 310"/>
                <a:gd name="T82" fmla="*/ 549 w 1349"/>
                <a:gd name="T83" fmla="*/ 145 h 310"/>
                <a:gd name="T84" fmla="*/ 501 w 1349"/>
                <a:gd name="T85" fmla="*/ 91 h 310"/>
                <a:gd name="T86" fmla="*/ 478 w 1349"/>
                <a:gd name="T87" fmla="*/ 58 h 310"/>
                <a:gd name="T88" fmla="*/ 486 w 1349"/>
                <a:gd name="T89" fmla="*/ 31 h 310"/>
                <a:gd name="T90" fmla="*/ 513 w 1349"/>
                <a:gd name="T91" fmla="*/ 20 h 310"/>
                <a:gd name="T92" fmla="*/ 554 w 1349"/>
                <a:gd name="T93" fmla="*/ 19 h 310"/>
                <a:gd name="T94" fmla="*/ 611 w 1349"/>
                <a:gd name="T95" fmla="*/ 17 h 310"/>
                <a:gd name="T96" fmla="*/ 671 w 1349"/>
                <a:gd name="T97" fmla="*/ 19 h 310"/>
                <a:gd name="T98" fmla="*/ 730 w 1349"/>
                <a:gd name="T99" fmla="*/ 21 h 310"/>
                <a:gd name="T100" fmla="*/ 798 w 1349"/>
                <a:gd name="T101" fmla="*/ 26 h 310"/>
                <a:gd name="T102" fmla="*/ 868 w 1349"/>
                <a:gd name="T103" fmla="*/ 32 h 310"/>
                <a:gd name="T104" fmla="*/ 929 w 1349"/>
                <a:gd name="T105" fmla="*/ 39 h 310"/>
                <a:gd name="T106" fmla="*/ 982 w 1349"/>
                <a:gd name="T107" fmla="*/ 44 h 310"/>
                <a:gd name="T108" fmla="*/ 1015 w 1349"/>
                <a:gd name="T109" fmla="*/ 35 h 310"/>
                <a:gd name="T110" fmla="*/ 1044 w 1349"/>
                <a:gd name="T111" fmla="*/ 19 h 310"/>
                <a:gd name="T112" fmla="*/ 1059 w 1349"/>
                <a:gd name="T113" fmla="*/ 6 h 310"/>
                <a:gd name="T114" fmla="*/ 1089 w 1349"/>
                <a:gd name="T115" fmla="*/ 0 h 310"/>
                <a:gd name="T116" fmla="*/ 1132 w 1349"/>
                <a:gd name="T117" fmla="*/ 5 h 310"/>
                <a:gd name="T118" fmla="*/ 1170 w 1349"/>
                <a:gd name="T119" fmla="*/ 12 h 310"/>
                <a:gd name="T120" fmla="*/ 1209 w 1349"/>
                <a:gd name="T121" fmla="*/ 19 h 310"/>
                <a:gd name="T122" fmla="*/ 1262 w 1349"/>
                <a:gd name="T123" fmla="*/ 28 h 310"/>
                <a:gd name="T124" fmla="*/ 1319 w 1349"/>
                <a:gd name="T125" fmla="*/ 3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9" h="310">
                  <a:moveTo>
                    <a:pt x="1254" y="209"/>
                  </a:moveTo>
                  <a:lnTo>
                    <a:pt x="1242" y="206"/>
                  </a:lnTo>
                  <a:lnTo>
                    <a:pt x="1228" y="204"/>
                  </a:lnTo>
                  <a:lnTo>
                    <a:pt x="1215" y="202"/>
                  </a:lnTo>
                  <a:lnTo>
                    <a:pt x="1201" y="199"/>
                  </a:lnTo>
                  <a:lnTo>
                    <a:pt x="1186" y="196"/>
                  </a:lnTo>
                  <a:lnTo>
                    <a:pt x="1171" y="194"/>
                  </a:lnTo>
                  <a:lnTo>
                    <a:pt x="1156" y="191"/>
                  </a:lnTo>
                  <a:lnTo>
                    <a:pt x="1141" y="188"/>
                  </a:lnTo>
                  <a:lnTo>
                    <a:pt x="1127" y="186"/>
                  </a:lnTo>
                  <a:lnTo>
                    <a:pt x="1113" y="183"/>
                  </a:lnTo>
                  <a:lnTo>
                    <a:pt x="1101" y="181"/>
                  </a:lnTo>
                  <a:lnTo>
                    <a:pt x="1090" y="180"/>
                  </a:lnTo>
                  <a:lnTo>
                    <a:pt x="1080" y="178"/>
                  </a:lnTo>
                  <a:lnTo>
                    <a:pt x="1072" y="176"/>
                  </a:lnTo>
                  <a:lnTo>
                    <a:pt x="1065" y="175"/>
                  </a:lnTo>
                  <a:lnTo>
                    <a:pt x="1060" y="174"/>
                  </a:lnTo>
                  <a:lnTo>
                    <a:pt x="1049" y="172"/>
                  </a:lnTo>
                  <a:lnTo>
                    <a:pt x="1037" y="171"/>
                  </a:lnTo>
                  <a:lnTo>
                    <a:pt x="1026" y="170"/>
                  </a:lnTo>
                  <a:lnTo>
                    <a:pt x="1014" y="170"/>
                  </a:lnTo>
                  <a:lnTo>
                    <a:pt x="1003" y="170"/>
                  </a:lnTo>
                  <a:lnTo>
                    <a:pt x="993" y="171"/>
                  </a:lnTo>
                  <a:lnTo>
                    <a:pt x="984" y="172"/>
                  </a:lnTo>
                  <a:lnTo>
                    <a:pt x="976" y="173"/>
                  </a:lnTo>
                  <a:lnTo>
                    <a:pt x="970" y="175"/>
                  </a:lnTo>
                  <a:lnTo>
                    <a:pt x="966" y="176"/>
                  </a:lnTo>
                  <a:lnTo>
                    <a:pt x="965" y="179"/>
                  </a:lnTo>
                  <a:lnTo>
                    <a:pt x="962" y="182"/>
                  </a:lnTo>
                  <a:lnTo>
                    <a:pt x="960" y="186"/>
                  </a:lnTo>
                  <a:lnTo>
                    <a:pt x="955" y="189"/>
                  </a:lnTo>
                  <a:lnTo>
                    <a:pt x="948" y="195"/>
                  </a:lnTo>
                  <a:lnTo>
                    <a:pt x="937" y="201"/>
                  </a:lnTo>
                  <a:lnTo>
                    <a:pt x="923" y="206"/>
                  </a:lnTo>
                  <a:lnTo>
                    <a:pt x="908" y="209"/>
                  </a:lnTo>
                  <a:lnTo>
                    <a:pt x="893" y="210"/>
                  </a:lnTo>
                  <a:lnTo>
                    <a:pt x="878" y="210"/>
                  </a:lnTo>
                  <a:lnTo>
                    <a:pt x="864" y="209"/>
                  </a:lnTo>
                  <a:lnTo>
                    <a:pt x="852" y="208"/>
                  </a:lnTo>
                  <a:lnTo>
                    <a:pt x="842" y="206"/>
                  </a:lnTo>
                  <a:lnTo>
                    <a:pt x="837" y="205"/>
                  </a:lnTo>
                  <a:lnTo>
                    <a:pt x="829" y="204"/>
                  </a:lnTo>
                  <a:lnTo>
                    <a:pt x="813" y="203"/>
                  </a:lnTo>
                  <a:lnTo>
                    <a:pt x="789" y="201"/>
                  </a:lnTo>
                  <a:lnTo>
                    <a:pt x="764" y="198"/>
                  </a:lnTo>
                  <a:lnTo>
                    <a:pt x="736" y="196"/>
                  </a:lnTo>
                  <a:lnTo>
                    <a:pt x="709" y="194"/>
                  </a:lnTo>
                  <a:lnTo>
                    <a:pt x="685" y="191"/>
                  </a:lnTo>
                  <a:lnTo>
                    <a:pt x="665" y="190"/>
                  </a:lnTo>
                  <a:lnTo>
                    <a:pt x="649" y="189"/>
                  </a:lnTo>
                  <a:lnTo>
                    <a:pt x="641" y="189"/>
                  </a:lnTo>
                  <a:lnTo>
                    <a:pt x="637" y="190"/>
                  </a:lnTo>
                  <a:lnTo>
                    <a:pt x="634" y="191"/>
                  </a:lnTo>
                  <a:lnTo>
                    <a:pt x="628" y="195"/>
                  </a:lnTo>
                  <a:lnTo>
                    <a:pt x="626" y="199"/>
                  </a:lnTo>
                  <a:lnTo>
                    <a:pt x="627" y="205"/>
                  </a:lnTo>
                  <a:lnTo>
                    <a:pt x="632" y="212"/>
                  </a:lnTo>
                  <a:lnTo>
                    <a:pt x="635" y="216"/>
                  </a:lnTo>
                  <a:lnTo>
                    <a:pt x="641" y="221"/>
                  </a:lnTo>
                  <a:lnTo>
                    <a:pt x="647" y="228"/>
                  </a:lnTo>
                  <a:lnTo>
                    <a:pt x="652" y="235"/>
                  </a:lnTo>
                  <a:lnTo>
                    <a:pt x="659" y="242"/>
                  </a:lnTo>
                  <a:lnTo>
                    <a:pt x="665" y="250"/>
                  </a:lnTo>
                  <a:lnTo>
                    <a:pt x="671" y="256"/>
                  </a:lnTo>
                  <a:lnTo>
                    <a:pt x="677" y="262"/>
                  </a:lnTo>
                  <a:lnTo>
                    <a:pt x="683" y="270"/>
                  </a:lnTo>
                  <a:lnTo>
                    <a:pt x="688" y="276"/>
                  </a:lnTo>
                  <a:lnTo>
                    <a:pt x="690" y="280"/>
                  </a:lnTo>
                  <a:lnTo>
                    <a:pt x="692" y="285"/>
                  </a:lnTo>
                  <a:lnTo>
                    <a:pt x="690" y="288"/>
                  </a:lnTo>
                  <a:lnTo>
                    <a:pt x="689" y="292"/>
                  </a:lnTo>
                  <a:lnTo>
                    <a:pt x="687" y="294"/>
                  </a:lnTo>
                  <a:lnTo>
                    <a:pt x="685" y="297"/>
                  </a:lnTo>
                  <a:lnTo>
                    <a:pt x="679" y="303"/>
                  </a:lnTo>
                  <a:lnTo>
                    <a:pt x="673" y="307"/>
                  </a:lnTo>
                  <a:lnTo>
                    <a:pt x="666" y="309"/>
                  </a:lnTo>
                  <a:lnTo>
                    <a:pt x="659" y="310"/>
                  </a:lnTo>
                  <a:lnTo>
                    <a:pt x="651" y="310"/>
                  </a:lnTo>
                  <a:lnTo>
                    <a:pt x="645" y="310"/>
                  </a:lnTo>
                  <a:lnTo>
                    <a:pt x="639" y="309"/>
                  </a:lnTo>
                  <a:lnTo>
                    <a:pt x="634" y="308"/>
                  </a:lnTo>
                  <a:lnTo>
                    <a:pt x="629" y="307"/>
                  </a:lnTo>
                  <a:lnTo>
                    <a:pt x="624" y="305"/>
                  </a:lnTo>
                  <a:lnTo>
                    <a:pt x="614" y="303"/>
                  </a:lnTo>
                  <a:lnTo>
                    <a:pt x="603" y="301"/>
                  </a:lnTo>
                  <a:lnTo>
                    <a:pt x="589" y="299"/>
                  </a:lnTo>
                  <a:lnTo>
                    <a:pt x="571" y="295"/>
                  </a:lnTo>
                  <a:lnTo>
                    <a:pt x="547" y="292"/>
                  </a:lnTo>
                  <a:lnTo>
                    <a:pt x="520" y="287"/>
                  </a:lnTo>
                  <a:lnTo>
                    <a:pt x="505" y="285"/>
                  </a:lnTo>
                  <a:lnTo>
                    <a:pt x="490" y="282"/>
                  </a:lnTo>
                  <a:lnTo>
                    <a:pt x="474" y="280"/>
                  </a:lnTo>
                  <a:lnTo>
                    <a:pt x="459" y="279"/>
                  </a:lnTo>
                  <a:lnTo>
                    <a:pt x="444" y="277"/>
                  </a:lnTo>
                  <a:lnTo>
                    <a:pt x="428" y="276"/>
                  </a:lnTo>
                  <a:lnTo>
                    <a:pt x="413" y="274"/>
                  </a:lnTo>
                  <a:lnTo>
                    <a:pt x="398" y="273"/>
                  </a:lnTo>
                  <a:lnTo>
                    <a:pt x="383" y="272"/>
                  </a:lnTo>
                  <a:lnTo>
                    <a:pt x="368" y="271"/>
                  </a:lnTo>
                  <a:lnTo>
                    <a:pt x="354" y="270"/>
                  </a:lnTo>
                  <a:lnTo>
                    <a:pt x="339" y="270"/>
                  </a:lnTo>
                  <a:lnTo>
                    <a:pt x="326" y="270"/>
                  </a:lnTo>
                  <a:lnTo>
                    <a:pt x="314" y="269"/>
                  </a:lnTo>
                  <a:lnTo>
                    <a:pt x="301" y="269"/>
                  </a:lnTo>
                  <a:lnTo>
                    <a:pt x="289" y="269"/>
                  </a:lnTo>
                  <a:lnTo>
                    <a:pt x="268" y="269"/>
                  </a:lnTo>
                  <a:lnTo>
                    <a:pt x="246" y="270"/>
                  </a:lnTo>
                  <a:lnTo>
                    <a:pt x="226" y="271"/>
                  </a:lnTo>
                  <a:lnTo>
                    <a:pt x="209" y="272"/>
                  </a:lnTo>
                  <a:lnTo>
                    <a:pt x="194" y="274"/>
                  </a:lnTo>
                  <a:lnTo>
                    <a:pt x="182" y="276"/>
                  </a:lnTo>
                  <a:lnTo>
                    <a:pt x="174" y="277"/>
                  </a:lnTo>
                  <a:lnTo>
                    <a:pt x="172" y="277"/>
                  </a:lnTo>
                  <a:lnTo>
                    <a:pt x="0" y="143"/>
                  </a:lnTo>
                  <a:lnTo>
                    <a:pt x="0" y="143"/>
                  </a:lnTo>
                  <a:lnTo>
                    <a:pt x="3" y="142"/>
                  </a:lnTo>
                  <a:lnTo>
                    <a:pt x="5" y="142"/>
                  </a:lnTo>
                  <a:lnTo>
                    <a:pt x="9" y="141"/>
                  </a:lnTo>
                  <a:lnTo>
                    <a:pt x="15" y="140"/>
                  </a:lnTo>
                  <a:lnTo>
                    <a:pt x="23" y="138"/>
                  </a:lnTo>
                  <a:lnTo>
                    <a:pt x="34" y="137"/>
                  </a:lnTo>
                  <a:lnTo>
                    <a:pt x="46" y="136"/>
                  </a:lnTo>
                  <a:lnTo>
                    <a:pt x="54" y="135"/>
                  </a:lnTo>
                  <a:lnTo>
                    <a:pt x="64" y="135"/>
                  </a:lnTo>
                  <a:lnTo>
                    <a:pt x="73" y="134"/>
                  </a:lnTo>
                  <a:lnTo>
                    <a:pt x="84" y="134"/>
                  </a:lnTo>
                  <a:lnTo>
                    <a:pt x="96" y="133"/>
                  </a:lnTo>
                  <a:lnTo>
                    <a:pt x="109" y="133"/>
                  </a:lnTo>
                  <a:lnTo>
                    <a:pt x="121" y="132"/>
                  </a:lnTo>
                  <a:lnTo>
                    <a:pt x="135" y="132"/>
                  </a:lnTo>
                  <a:lnTo>
                    <a:pt x="149" y="130"/>
                  </a:lnTo>
                  <a:lnTo>
                    <a:pt x="164" y="130"/>
                  </a:lnTo>
                  <a:lnTo>
                    <a:pt x="178" y="130"/>
                  </a:lnTo>
                  <a:lnTo>
                    <a:pt x="193" y="130"/>
                  </a:lnTo>
                  <a:lnTo>
                    <a:pt x="206" y="129"/>
                  </a:lnTo>
                  <a:lnTo>
                    <a:pt x="220" y="130"/>
                  </a:lnTo>
                  <a:lnTo>
                    <a:pt x="234" y="130"/>
                  </a:lnTo>
                  <a:lnTo>
                    <a:pt x="247" y="130"/>
                  </a:lnTo>
                  <a:lnTo>
                    <a:pt x="261" y="130"/>
                  </a:lnTo>
                  <a:lnTo>
                    <a:pt x="276" y="132"/>
                  </a:lnTo>
                  <a:lnTo>
                    <a:pt x="291" y="133"/>
                  </a:lnTo>
                  <a:lnTo>
                    <a:pt x="308" y="134"/>
                  </a:lnTo>
                  <a:lnTo>
                    <a:pt x="325" y="135"/>
                  </a:lnTo>
                  <a:lnTo>
                    <a:pt x="344" y="136"/>
                  </a:lnTo>
                  <a:lnTo>
                    <a:pt x="362" y="138"/>
                  </a:lnTo>
                  <a:lnTo>
                    <a:pt x="379" y="140"/>
                  </a:lnTo>
                  <a:lnTo>
                    <a:pt x="398" y="142"/>
                  </a:lnTo>
                  <a:lnTo>
                    <a:pt x="415" y="143"/>
                  </a:lnTo>
                  <a:lnTo>
                    <a:pt x="432" y="145"/>
                  </a:lnTo>
                  <a:lnTo>
                    <a:pt x="448" y="148"/>
                  </a:lnTo>
                  <a:lnTo>
                    <a:pt x="462" y="149"/>
                  </a:lnTo>
                  <a:lnTo>
                    <a:pt x="476" y="151"/>
                  </a:lnTo>
                  <a:lnTo>
                    <a:pt x="488" y="153"/>
                  </a:lnTo>
                  <a:lnTo>
                    <a:pt x="498" y="156"/>
                  </a:lnTo>
                  <a:lnTo>
                    <a:pt x="508" y="158"/>
                  </a:lnTo>
                  <a:lnTo>
                    <a:pt x="519" y="160"/>
                  </a:lnTo>
                  <a:lnTo>
                    <a:pt x="527" y="163"/>
                  </a:lnTo>
                  <a:lnTo>
                    <a:pt x="534" y="165"/>
                  </a:lnTo>
                  <a:lnTo>
                    <a:pt x="539" y="166"/>
                  </a:lnTo>
                  <a:lnTo>
                    <a:pt x="545" y="168"/>
                  </a:lnTo>
                  <a:lnTo>
                    <a:pt x="549" y="170"/>
                  </a:lnTo>
                  <a:lnTo>
                    <a:pt x="553" y="171"/>
                  </a:lnTo>
                  <a:lnTo>
                    <a:pt x="562" y="172"/>
                  </a:lnTo>
                  <a:lnTo>
                    <a:pt x="566" y="168"/>
                  </a:lnTo>
                  <a:lnTo>
                    <a:pt x="565" y="164"/>
                  </a:lnTo>
                  <a:lnTo>
                    <a:pt x="560" y="158"/>
                  </a:lnTo>
                  <a:lnTo>
                    <a:pt x="557" y="155"/>
                  </a:lnTo>
                  <a:lnTo>
                    <a:pt x="549" y="145"/>
                  </a:lnTo>
                  <a:lnTo>
                    <a:pt x="538" y="134"/>
                  </a:lnTo>
                  <a:lnTo>
                    <a:pt x="527" y="120"/>
                  </a:lnTo>
                  <a:lnTo>
                    <a:pt x="513" y="105"/>
                  </a:lnTo>
                  <a:lnTo>
                    <a:pt x="501" y="91"/>
                  </a:lnTo>
                  <a:lnTo>
                    <a:pt x="492" y="80"/>
                  </a:lnTo>
                  <a:lnTo>
                    <a:pt x="485" y="72"/>
                  </a:lnTo>
                  <a:lnTo>
                    <a:pt x="482" y="65"/>
                  </a:lnTo>
                  <a:lnTo>
                    <a:pt x="478" y="58"/>
                  </a:lnTo>
                  <a:lnTo>
                    <a:pt x="478" y="51"/>
                  </a:lnTo>
                  <a:lnTo>
                    <a:pt x="478" y="43"/>
                  </a:lnTo>
                  <a:lnTo>
                    <a:pt x="482" y="37"/>
                  </a:lnTo>
                  <a:lnTo>
                    <a:pt x="486" y="31"/>
                  </a:lnTo>
                  <a:lnTo>
                    <a:pt x="492" y="26"/>
                  </a:lnTo>
                  <a:lnTo>
                    <a:pt x="501" y="22"/>
                  </a:lnTo>
                  <a:lnTo>
                    <a:pt x="506" y="21"/>
                  </a:lnTo>
                  <a:lnTo>
                    <a:pt x="513" y="20"/>
                  </a:lnTo>
                  <a:lnTo>
                    <a:pt x="522" y="20"/>
                  </a:lnTo>
                  <a:lnTo>
                    <a:pt x="531" y="19"/>
                  </a:lnTo>
                  <a:lnTo>
                    <a:pt x="543" y="19"/>
                  </a:lnTo>
                  <a:lnTo>
                    <a:pt x="554" y="19"/>
                  </a:lnTo>
                  <a:lnTo>
                    <a:pt x="568" y="17"/>
                  </a:lnTo>
                  <a:lnTo>
                    <a:pt x="582" y="17"/>
                  </a:lnTo>
                  <a:lnTo>
                    <a:pt x="596" y="17"/>
                  </a:lnTo>
                  <a:lnTo>
                    <a:pt x="611" y="17"/>
                  </a:lnTo>
                  <a:lnTo>
                    <a:pt x="626" y="19"/>
                  </a:lnTo>
                  <a:lnTo>
                    <a:pt x="641" y="19"/>
                  </a:lnTo>
                  <a:lnTo>
                    <a:pt x="656" y="19"/>
                  </a:lnTo>
                  <a:lnTo>
                    <a:pt x="671" y="19"/>
                  </a:lnTo>
                  <a:lnTo>
                    <a:pt x="686" y="20"/>
                  </a:lnTo>
                  <a:lnTo>
                    <a:pt x="700" y="20"/>
                  </a:lnTo>
                  <a:lnTo>
                    <a:pt x="713" y="20"/>
                  </a:lnTo>
                  <a:lnTo>
                    <a:pt x="730" y="21"/>
                  </a:lnTo>
                  <a:lnTo>
                    <a:pt x="746" y="22"/>
                  </a:lnTo>
                  <a:lnTo>
                    <a:pt x="762" y="23"/>
                  </a:lnTo>
                  <a:lnTo>
                    <a:pt x="780" y="24"/>
                  </a:lnTo>
                  <a:lnTo>
                    <a:pt x="798" y="26"/>
                  </a:lnTo>
                  <a:lnTo>
                    <a:pt x="816" y="28"/>
                  </a:lnTo>
                  <a:lnTo>
                    <a:pt x="833" y="29"/>
                  </a:lnTo>
                  <a:lnTo>
                    <a:pt x="851" y="30"/>
                  </a:lnTo>
                  <a:lnTo>
                    <a:pt x="868" y="32"/>
                  </a:lnTo>
                  <a:lnTo>
                    <a:pt x="885" y="34"/>
                  </a:lnTo>
                  <a:lnTo>
                    <a:pt x="900" y="36"/>
                  </a:lnTo>
                  <a:lnTo>
                    <a:pt x="915" y="37"/>
                  </a:lnTo>
                  <a:lnTo>
                    <a:pt x="929" y="39"/>
                  </a:lnTo>
                  <a:lnTo>
                    <a:pt x="940" y="40"/>
                  </a:lnTo>
                  <a:lnTo>
                    <a:pt x="951" y="42"/>
                  </a:lnTo>
                  <a:lnTo>
                    <a:pt x="968" y="43"/>
                  </a:lnTo>
                  <a:lnTo>
                    <a:pt x="982" y="44"/>
                  </a:lnTo>
                  <a:lnTo>
                    <a:pt x="992" y="43"/>
                  </a:lnTo>
                  <a:lnTo>
                    <a:pt x="1001" y="40"/>
                  </a:lnTo>
                  <a:lnTo>
                    <a:pt x="1008" y="38"/>
                  </a:lnTo>
                  <a:lnTo>
                    <a:pt x="1015" y="35"/>
                  </a:lnTo>
                  <a:lnTo>
                    <a:pt x="1023" y="31"/>
                  </a:lnTo>
                  <a:lnTo>
                    <a:pt x="1031" y="27"/>
                  </a:lnTo>
                  <a:lnTo>
                    <a:pt x="1039" y="22"/>
                  </a:lnTo>
                  <a:lnTo>
                    <a:pt x="1044" y="19"/>
                  </a:lnTo>
                  <a:lnTo>
                    <a:pt x="1049" y="15"/>
                  </a:lnTo>
                  <a:lnTo>
                    <a:pt x="1052" y="12"/>
                  </a:lnTo>
                  <a:lnTo>
                    <a:pt x="1056" y="9"/>
                  </a:lnTo>
                  <a:lnTo>
                    <a:pt x="1059" y="6"/>
                  </a:lnTo>
                  <a:lnTo>
                    <a:pt x="1066" y="4"/>
                  </a:lnTo>
                  <a:lnTo>
                    <a:pt x="1075" y="1"/>
                  </a:lnTo>
                  <a:lnTo>
                    <a:pt x="1081" y="0"/>
                  </a:lnTo>
                  <a:lnTo>
                    <a:pt x="1089" y="0"/>
                  </a:lnTo>
                  <a:lnTo>
                    <a:pt x="1098" y="1"/>
                  </a:lnTo>
                  <a:lnTo>
                    <a:pt x="1107" y="1"/>
                  </a:lnTo>
                  <a:lnTo>
                    <a:pt x="1119" y="4"/>
                  </a:lnTo>
                  <a:lnTo>
                    <a:pt x="1132" y="5"/>
                  </a:lnTo>
                  <a:lnTo>
                    <a:pt x="1144" y="7"/>
                  </a:lnTo>
                  <a:lnTo>
                    <a:pt x="1157" y="9"/>
                  </a:lnTo>
                  <a:lnTo>
                    <a:pt x="1163" y="11"/>
                  </a:lnTo>
                  <a:lnTo>
                    <a:pt x="1170" y="12"/>
                  </a:lnTo>
                  <a:lnTo>
                    <a:pt x="1178" y="13"/>
                  </a:lnTo>
                  <a:lnTo>
                    <a:pt x="1187" y="15"/>
                  </a:lnTo>
                  <a:lnTo>
                    <a:pt x="1197" y="16"/>
                  </a:lnTo>
                  <a:lnTo>
                    <a:pt x="1209" y="19"/>
                  </a:lnTo>
                  <a:lnTo>
                    <a:pt x="1220" y="21"/>
                  </a:lnTo>
                  <a:lnTo>
                    <a:pt x="1234" y="23"/>
                  </a:lnTo>
                  <a:lnTo>
                    <a:pt x="1247" y="26"/>
                  </a:lnTo>
                  <a:lnTo>
                    <a:pt x="1262" y="28"/>
                  </a:lnTo>
                  <a:lnTo>
                    <a:pt x="1276" y="30"/>
                  </a:lnTo>
                  <a:lnTo>
                    <a:pt x="1291" y="32"/>
                  </a:lnTo>
                  <a:lnTo>
                    <a:pt x="1306" y="36"/>
                  </a:lnTo>
                  <a:lnTo>
                    <a:pt x="1319" y="38"/>
                  </a:lnTo>
                  <a:lnTo>
                    <a:pt x="1334" y="40"/>
                  </a:lnTo>
                  <a:lnTo>
                    <a:pt x="1349" y="43"/>
                  </a:lnTo>
                  <a:lnTo>
                    <a:pt x="1254" y="209"/>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58" name="Freeform 6"/>
            <p:cNvSpPr>
              <a:spLocks/>
            </p:cNvSpPr>
            <p:nvPr/>
          </p:nvSpPr>
          <p:spPr bwMode="auto">
            <a:xfrm>
              <a:off x="1176" y="1574"/>
              <a:ext cx="1105" cy="750"/>
            </a:xfrm>
            <a:custGeom>
              <a:avLst/>
              <a:gdLst>
                <a:gd name="T0" fmla="*/ 2473 w 2696"/>
                <a:gd name="T1" fmla="*/ 8 h 1833"/>
                <a:gd name="T2" fmla="*/ 2295 w 2696"/>
                <a:gd name="T3" fmla="*/ 12 h 1833"/>
                <a:gd name="T4" fmla="*/ 2047 w 2696"/>
                <a:gd name="T5" fmla="*/ 9 h 1833"/>
                <a:gd name="T6" fmla="*/ 1872 w 2696"/>
                <a:gd name="T7" fmla="*/ 85 h 1833"/>
                <a:gd name="T8" fmla="*/ 2045 w 2696"/>
                <a:gd name="T9" fmla="*/ 118 h 1833"/>
                <a:gd name="T10" fmla="*/ 2101 w 2696"/>
                <a:gd name="T11" fmla="*/ 127 h 1833"/>
                <a:gd name="T12" fmla="*/ 2095 w 2696"/>
                <a:gd name="T13" fmla="*/ 173 h 1833"/>
                <a:gd name="T14" fmla="*/ 1979 w 2696"/>
                <a:gd name="T15" fmla="*/ 386 h 1833"/>
                <a:gd name="T16" fmla="*/ 1804 w 2696"/>
                <a:gd name="T17" fmla="*/ 691 h 1833"/>
                <a:gd name="T18" fmla="*/ 1640 w 2696"/>
                <a:gd name="T19" fmla="*/ 975 h 1833"/>
                <a:gd name="T20" fmla="*/ 1486 w 2696"/>
                <a:gd name="T21" fmla="*/ 1233 h 1833"/>
                <a:gd name="T22" fmla="*/ 1273 w 2696"/>
                <a:gd name="T23" fmla="*/ 1428 h 1833"/>
                <a:gd name="T24" fmla="*/ 1026 w 2696"/>
                <a:gd name="T25" fmla="*/ 1555 h 1833"/>
                <a:gd name="T26" fmla="*/ 789 w 2696"/>
                <a:gd name="T27" fmla="*/ 1630 h 1833"/>
                <a:gd name="T28" fmla="*/ 573 w 2696"/>
                <a:gd name="T29" fmla="*/ 1652 h 1833"/>
                <a:gd name="T30" fmla="*/ 403 w 2696"/>
                <a:gd name="T31" fmla="*/ 1626 h 1833"/>
                <a:gd name="T32" fmla="*/ 295 w 2696"/>
                <a:gd name="T33" fmla="*/ 1525 h 1833"/>
                <a:gd name="T34" fmla="*/ 330 w 2696"/>
                <a:gd name="T35" fmla="*/ 1349 h 1833"/>
                <a:gd name="T36" fmla="*/ 448 w 2696"/>
                <a:gd name="T37" fmla="*/ 1135 h 1833"/>
                <a:gd name="T38" fmla="*/ 640 w 2696"/>
                <a:gd name="T39" fmla="*/ 804 h 1833"/>
                <a:gd name="T40" fmla="*/ 826 w 2696"/>
                <a:gd name="T41" fmla="*/ 496 h 1833"/>
                <a:gd name="T42" fmla="*/ 989 w 2696"/>
                <a:gd name="T43" fmla="*/ 231 h 1833"/>
                <a:gd name="T44" fmla="*/ 1133 w 2696"/>
                <a:gd name="T45" fmla="*/ 7 h 1833"/>
                <a:gd name="T46" fmla="*/ 953 w 2696"/>
                <a:gd name="T47" fmla="*/ 16 h 1833"/>
                <a:gd name="T48" fmla="*/ 817 w 2696"/>
                <a:gd name="T49" fmla="*/ 19 h 1833"/>
                <a:gd name="T50" fmla="*/ 681 w 2696"/>
                <a:gd name="T51" fmla="*/ 16 h 1833"/>
                <a:gd name="T52" fmla="*/ 519 w 2696"/>
                <a:gd name="T53" fmla="*/ 92 h 1833"/>
                <a:gd name="T54" fmla="*/ 685 w 2696"/>
                <a:gd name="T55" fmla="*/ 130 h 1833"/>
                <a:gd name="T56" fmla="*/ 736 w 2696"/>
                <a:gd name="T57" fmla="*/ 142 h 1833"/>
                <a:gd name="T58" fmla="*/ 729 w 2696"/>
                <a:gd name="T59" fmla="*/ 198 h 1833"/>
                <a:gd name="T60" fmla="*/ 582 w 2696"/>
                <a:gd name="T61" fmla="*/ 463 h 1833"/>
                <a:gd name="T62" fmla="*/ 299 w 2696"/>
                <a:gd name="T63" fmla="*/ 937 h 1833"/>
                <a:gd name="T64" fmla="*/ 137 w 2696"/>
                <a:gd name="T65" fmla="*/ 1212 h 1833"/>
                <a:gd name="T66" fmla="*/ 50 w 2696"/>
                <a:gd name="T67" fmla="*/ 1375 h 1833"/>
                <a:gd name="T68" fmla="*/ 0 w 2696"/>
                <a:gd name="T69" fmla="*/ 1550 h 1833"/>
                <a:gd name="T70" fmla="*/ 47 w 2696"/>
                <a:gd name="T71" fmla="*/ 1697 h 1833"/>
                <a:gd name="T72" fmla="*/ 211 w 2696"/>
                <a:gd name="T73" fmla="*/ 1803 h 1833"/>
                <a:gd name="T74" fmla="*/ 454 w 2696"/>
                <a:gd name="T75" fmla="*/ 1833 h 1833"/>
                <a:gd name="T76" fmla="*/ 676 w 2696"/>
                <a:gd name="T77" fmla="*/ 1801 h 1833"/>
                <a:gd name="T78" fmla="*/ 919 w 2696"/>
                <a:gd name="T79" fmla="*/ 1721 h 1833"/>
                <a:gd name="T80" fmla="*/ 1192 w 2696"/>
                <a:gd name="T81" fmla="*/ 1589 h 1833"/>
                <a:gd name="T82" fmla="*/ 1281 w 2696"/>
                <a:gd name="T83" fmla="*/ 1589 h 1833"/>
                <a:gd name="T84" fmla="*/ 1189 w 2696"/>
                <a:gd name="T85" fmla="*/ 1736 h 1833"/>
                <a:gd name="T86" fmla="*/ 1209 w 2696"/>
                <a:gd name="T87" fmla="*/ 1802 h 1833"/>
                <a:gd name="T88" fmla="*/ 1353 w 2696"/>
                <a:gd name="T89" fmla="*/ 1796 h 1833"/>
                <a:gd name="T90" fmla="*/ 1496 w 2696"/>
                <a:gd name="T91" fmla="*/ 1795 h 1833"/>
                <a:gd name="T92" fmla="*/ 1648 w 2696"/>
                <a:gd name="T93" fmla="*/ 1800 h 1833"/>
                <a:gd name="T94" fmla="*/ 1637 w 2696"/>
                <a:gd name="T95" fmla="*/ 1694 h 1833"/>
                <a:gd name="T96" fmla="*/ 1512 w 2696"/>
                <a:gd name="T97" fmla="*/ 1672 h 1833"/>
                <a:gd name="T98" fmla="*/ 1559 w 2696"/>
                <a:gd name="T99" fmla="*/ 1566 h 1833"/>
                <a:gd name="T100" fmla="*/ 1712 w 2696"/>
                <a:gd name="T101" fmla="*/ 1297 h 1833"/>
                <a:gd name="T102" fmla="*/ 1908 w 2696"/>
                <a:gd name="T103" fmla="*/ 966 h 1833"/>
                <a:gd name="T104" fmla="*/ 2083 w 2696"/>
                <a:gd name="T105" fmla="*/ 671 h 1833"/>
                <a:gd name="T106" fmla="*/ 2257 w 2696"/>
                <a:gd name="T107" fmla="*/ 377 h 1833"/>
                <a:gd name="T108" fmla="*/ 2378 w 2696"/>
                <a:gd name="T109" fmla="*/ 184 h 1833"/>
                <a:gd name="T110" fmla="*/ 2432 w 2696"/>
                <a:gd name="T111" fmla="*/ 131 h 1833"/>
                <a:gd name="T112" fmla="*/ 2476 w 2696"/>
                <a:gd name="T113" fmla="*/ 118 h 1833"/>
                <a:gd name="T114" fmla="*/ 2597 w 2696"/>
                <a:gd name="T115" fmla="*/ 107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96" h="1833">
                  <a:moveTo>
                    <a:pt x="2670" y="1"/>
                  </a:moveTo>
                  <a:lnTo>
                    <a:pt x="2643" y="2"/>
                  </a:lnTo>
                  <a:lnTo>
                    <a:pt x="2616" y="4"/>
                  </a:lnTo>
                  <a:lnTo>
                    <a:pt x="2591" y="5"/>
                  </a:lnTo>
                  <a:lnTo>
                    <a:pt x="2566" y="5"/>
                  </a:lnTo>
                  <a:lnTo>
                    <a:pt x="2541" y="6"/>
                  </a:lnTo>
                  <a:lnTo>
                    <a:pt x="2518" y="7"/>
                  </a:lnTo>
                  <a:lnTo>
                    <a:pt x="2495" y="7"/>
                  </a:lnTo>
                  <a:lnTo>
                    <a:pt x="2473" y="8"/>
                  </a:lnTo>
                  <a:lnTo>
                    <a:pt x="2453" y="9"/>
                  </a:lnTo>
                  <a:lnTo>
                    <a:pt x="2432" y="9"/>
                  </a:lnTo>
                  <a:lnTo>
                    <a:pt x="2412" y="9"/>
                  </a:lnTo>
                  <a:lnTo>
                    <a:pt x="2394" y="10"/>
                  </a:lnTo>
                  <a:lnTo>
                    <a:pt x="2375" y="10"/>
                  </a:lnTo>
                  <a:lnTo>
                    <a:pt x="2358" y="12"/>
                  </a:lnTo>
                  <a:lnTo>
                    <a:pt x="2342" y="12"/>
                  </a:lnTo>
                  <a:lnTo>
                    <a:pt x="2326" y="12"/>
                  </a:lnTo>
                  <a:lnTo>
                    <a:pt x="2295" y="12"/>
                  </a:lnTo>
                  <a:lnTo>
                    <a:pt x="2265" y="12"/>
                  </a:lnTo>
                  <a:lnTo>
                    <a:pt x="2235" y="12"/>
                  </a:lnTo>
                  <a:lnTo>
                    <a:pt x="2206" y="12"/>
                  </a:lnTo>
                  <a:lnTo>
                    <a:pt x="2177" y="10"/>
                  </a:lnTo>
                  <a:lnTo>
                    <a:pt x="2150" y="10"/>
                  </a:lnTo>
                  <a:lnTo>
                    <a:pt x="2123" y="10"/>
                  </a:lnTo>
                  <a:lnTo>
                    <a:pt x="2097" y="9"/>
                  </a:lnTo>
                  <a:lnTo>
                    <a:pt x="2071" y="9"/>
                  </a:lnTo>
                  <a:lnTo>
                    <a:pt x="2047" y="9"/>
                  </a:lnTo>
                  <a:lnTo>
                    <a:pt x="2023" y="8"/>
                  </a:lnTo>
                  <a:lnTo>
                    <a:pt x="2000" y="8"/>
                  </a:lnTo>
                  <a:lnTo>
                    <a:pt x="1978" y="7"/>
                  </a:lnTo>
                  <a:lnTo>
                    <a:pt x="1956" y="6"/>
                  </a:lnTo>
                  <a:lnTo>
                    <a:pt x="1935" y="6"/>
                  </a:lnTo>
                  <a:lnTo>
                    <a:pt x="1916" y="5"/>
                  </a:lnTo>
                  <a:lnTo>
                    <a:pt x="1904" y="4"/>
                  </a:lnTo>
                  <a:lnTo>
                    <a:pt x="1901" y="15"/>
                  </a:lnTo>
                  <a:lnTo>
                    <a:pt x="1872" y="85"/>
                  </a:lnTo>
                  <a:lnTo>
                    <a:pt x="1864" y="106"/>
                  </a:lnTo>
                  <a:lnTo>
                    <a:pt x="1887" y="107"/>
                  </a:lnTo>
                  <a:lnTo>
                    <a:pt x="1918" y="108"/>
                  </a:lnTo>
                  <a:lnTo>
                    <a:pt x="1946" y="111"/>
                  </a:lnTo>
                  <a:lnTo>
                    <a:pt x="1971" y="112"/>
                  </a:lnTo>
                  <a:lnTo>
                    <a:pt x="1993" y="113"/>
                  </a:lnTo>
                  <a:lnTo>
                    <a:pt x="2013" y="114"/>
                  </a:lnTo>
                  <a:lnTo>
                    <a:pt x="2030" y="116"/>
                  </a:lnTo>
                  <a:lnTo>
                    <a:pt x="2045" y="118"/>
                  </a:lnTo>
                  <a:lnTo>
                    <a:pt x="2057" y="119"/>
                  </a:lnTo>
                  <a:lnTo>
                    <a:pt x="2068" y="120"/>
                  </a:lnTo>
                  <a:lnTo>
                    <a:pt x="2077" y="121"/>
                  </a:lnTo>
                  <a:lnTo>
                    <a:pt x="2084" y="122"/>
                  </a:lnTo>
                  <a:lnTo>
                    <a:pt x="2090" y="123"/>
                  </a:lnTo>
                  <a:lnTo>
                    <a:pt x="2094" y="125"/>
                  </a:lnTo>
                  <a:lnTo>
                    <a:pt x="2098" y="126"/>
                  </a:lnTo>
                  <a:lnTo>
                    <a:pt x="2100" y="126"/>
                  </a:lnTo>
                  <a:lnTo>
                    <a:pt x="2101" y="127"/>
                  </a:lnTo>
                  <a:lnTo>
                    <a:pt x="2104" y="129"/>
                  </a:lnTo>
                  <a:lnTo>
                    <a:pt x="2106" y="133"/>
                  </a:lnTo>
                  <a:lnTo>
                    <a:pt x="2106" y="137"/>
                  </a:lnTo>
                  <a:lnTo>
                    <a:pt x="2106" y="142"/>
                  </a:lnTo>
                  <a:lnTo>
                    <a:pt x="2105" y="146"/>
                  </a:lnTo>
                  <a:lnTo>
                    <a:pt x="2104" y="152"/>
                  </a:lnTo>
                  <a:lnTo>
                    <a:pt x="2102" y="157"/>
                  </a:lnTo>
                  <a:lnTo>
                    <a:pt x="2100" y="163"/>
                  </a:lnTo>
                  <a:lnTo>
                    <a:pt x="2095" y="173"/>
                  </a:lnTo>
                  <a:lnTo>
                    <a:pt x="2090" y="186"/>
                  </a:lnTo>
                  <a:lnTo>
                    <a:pt x="2082" y="201"/>
                  </a:lnTo>
                  <a:lnTo>
                    <a:pt x="2072" y="219"/>
                  </a:lnTo>
                  <a:lnTo>
                    <a:pt x="2062" y="239"/>
                  </a:lnTo>
                  <a:lnTo>
                    <a:pt x="2049" y="262"/>
                  </a:lnTo>
                  <a:lnTo>
                    <a:pt x="2036" y="287"/>
                  </a:lnTo>
                  <a:lnTo>
                    <a:pt x="2019" y="315"/>
                  </a:lnTo>
                  <a:lnTo>
                    <a:pt x="2000" y="350"/>
                  </a:lnTo>
                  <a:lnTo>
                    <a:pt x="1979" y="386"/>
                  </a:lnTo>
                  <a:lnTo>
                    <a:pt x="1960" y="421"/>
                  </a:lnTo>
                  <a:lnTo>
                    <a:pt x="1940" y="455"/>
                  </a:lnTo>
                  <a:lnTo>
                    <a:pt x="1920" y="490"/>
                  </a:lnTo>
                  <a:lnTo>
                    <a:pt x="1901" y="524"/>
                  </a:lnTo>
                  <a:lnTo>
                    <a:pt x="1881" y="559"/>
                  </a:lnTo>
                  <a:lnTo>
                    <a:pt x="1862" y="592"/>
                  </a:lnTo>
                  <a:lnTo>
                    <a:pt x="1842" y="626"/>
                  </a:lnTo>
                  <a:lnTo>
                    <a:pt x="1824" y="659"/>
                  </a:lnTo>
                  <a:lnTo>
                    <a:pt x="1804" y="691"/>
                  </a:lnTo>
                  <a:lnTo>
                    <a:pt x="1786" y="724"/>
                  </a:lnTo>
                  <a:lnTo>
                    <a:pt x="1767" y="756"/>
                  </a:lnTo>
                  <a:lnTo>
                    <a:pt x="1749" y="788"/>
                  </a:lnTo>
                  <a:lnTo>
                    <a:pt x="1730" y="820"/>
                  </a:lnTo>
                  <a:lnTo>
                    <a:pt x="1712" y="852"/>
                  </a:lnTo>
                  <a:lnTo>
                    <a:pt x="1693" y="883"/>
                  </a:lnTo>
                  <a:lnTo>
                    <a:pt x="1675" y="914"/>
                  </a:lnTo>
                  <a:lnTo>
                    <a:pt x="1658" y="944"/>
                  </a:lnTo>
                  <a:lnTo>
                    <a:pt x="1640" y="975"/>
                  </a:lnTo>
                  <a:lnTo>
                    <a:pt x="1622" y="1005"/>
                  </a:lnTo>
                  <a:lnTo>
                    <a:pt x="1605" y="1034"/>
                  </a:lnTo>
                  <a:lnTo>
                    <a:pt x="1587" y="1063"/>
                  </a:lnTo>
                  <a:lnTo>
                    <a:pt x="1570" y="1092"/>
                  </a:lnTo>
                  <a:lnTo>
                    <a:pt x="1553" y="1121"/>
                  </a:lnTo>
                  <a:lnTo>
                    <a:pt x="1537" y="1150"/>
                  </a:lnTo>
                  <a:lnTo>
                    <a:pt x="1519" y="1178"/>
                  </a:lnTo>
                  <a:lnTo>
                    <a:pt x="1503" y="1205"/>
                  </a:lnTo>
                  <a:lnTo>
                    <a:pt x="1486" y="1233"/>
                  </a:lnTo>
                  <a:lnTo>
                    <a:pt x="1470" y="1260"/>
                  </a:lnTo>
                  <a:lnTo>
                    <a:pt x="1454" y="1287"/>
                  </a:lnTo>
                  <a:lnTo>
                    <a:pt x="1438" y="1313"/>
                  </a:lnTo>
                  <a:lnTo>
                    <a:pt x="1410" y="1334"/>
                  </a:lnTo>
                  <a:lnTo>
                    <a:pt x="1382" y="1354"/>
                  </a:lnTo>
                  <a:lnTo>
                    <a:pt x="1355" y="1373"/>
                  </a:lnTo>
                  <a:lnTo>
                    <a:pt x="1328" y="1392"/>
                  </a:lnTo>
                  <a:lnTo>
                    <a:pt x="1300" y="1409"/>
                  </a:lnTo>
                  <a:lnTo>
                    <a:pt x="1273" y="1428"/>
                  </a:lnTo>
                  <a:lnTo>
                    <a:pt x="1245" y="1444"/>
                  </a:lnTo>
                  <a:lnTo>
                    <a:pt x="1218" y="1460"/>
                  </a:lnTo>
                  <a:lnTo>
                    <a:pt x="1190" y="1476"/>
                  </a:lnTo>
                  <a:lnTo>
                    <a:pt x="1162" y="1490"/>
                  </a:lnTo>
                  <a:lnTo>
                    <a:pt x="1136" y="1505"/>
                  </a:lnTo>
                  <a:lnTo>
                    <a:pt x="1108" y="1519"/>
                  </a:lnTo>
                  <a:lnTo>
                    <a:pt x="1080" y="1531"/>
                  </a:lnTo>
                  <a:lnTo>
                    <a:pt x="1053" y="1543"/>
                  </a:lnTo>
                  <a:lnTo>
                    <a:pt x="1026" y="1555"/>
                  </a:lnTo>
                  <a:lnTo>
                    <a:pt x="999" y="1566"/>
                  </a:lnTo>
                  <a:lnTo>
                    <a:pt x="971" y="1576"/>
                  </a:lnTo>
                  <a:lnTo>
                    <a:pt x="944" y="1587"/>
                  </a:lnTo>
                  <a:lnTo>
                    <a:pt x="918" y="1595"/>
                  </a:lnTo>
                  <a:lnTo>
                    <a:pt x="891" y="1604"/>
                  </a:lnTo>
                  <a:lnTo>
                    <a:pt x="866" y="1612"/>
                  </a:lnTo>
                  <a:lnTo>
                    <a:pt x="840" y="1619"/>
                  </a:lnTo>
                  <a:lnTo>
                    <a:pt x="814" y="1625"/>
                  </a:lnTo>
                  <a:lnTo>
                    <a:pt x="789" y="1630"/>
                  </a:lnTo>
                  <a:lnTo>
                    <a:pt x="764" y="1636"/>
                  </a:lnTo>
                  <a:lnTo>
                    <a:pt x="739" y="1640"/>
                  </a:lnTo>
                  <a:lnTo>
                    <a:pt x="715" y="1644"/>
                  </a:lnTo>
                  <a:lnTo>
                    <a:pt x="691" y="1646"/>
                  </a:lnTo>
                  <a:lnTo>
                    <a:pt x="667" y="1649"/>
                  </a:lnTo>
                  <a:lnTo>
                    <a:pt x="643" y="1651"/>
                  </a:lnTo>
                  <a:lnTo>
                    <a:pt x="620" y="1652"/>
                  </a:lnTo>
                  <a:lnTo>
                    <a:pt x="596" y="1652"/>
                  </a:lnTo>
                  <a:lnTo>
                    <a:pt x="573" y="1652"/>
                  </a:lnTo>
                  <a:lnTo>
                    <a:pt x="550" y="1651"/>
                  </a:lnTo>
                  <a:lnTo>
                    <a:pt x="529" y="1650"/>
                  </a:lnTo>
                  <a:lnTo>
                    <a:pt x="508" y="1649"/>
                  </a:lnTo>
                  <a:lnTo>
                    <a:pt x="488" y="1646"/>
                  </a:lnTo>
                  <a:lnTo>
                    <a:pt x="470" y="1643"/>
                  </a:lnTo>
                  <a:lnTo>
                    <a:pt x="451" y="1640"/>
                  </a:lnTo>
                  <a:lnTo>
                    <a:pt x="434" y="1635"/>
                  </a:lnTo>
                  <a:lnTo>
                    <a:pt x="418" y="1630"/>
                  </a:lnTo>
                  <a:lnTo>
                    <a:pt x="403" y="1626"/>
                  </a:lnTo>
                  <a:lnTo>
                    <a:pt x="389" y="1620"/>
                  </a:lnTo>
                  <a:lnTo>
                    <a:pt x="375" y="1613"/>
                  </a:lnTo>
                  <a:lnTo>
                    <a:pt x="363" y="1606"/>
                  </a:lnTo>
                  <a:lnTo>
                    <a:pt x="351" y="1599"/>
                  </a:lnTo>
                  <a:lnTo>
                    <a:pt x="341" y="1591"/>
                  </a:lnTo>
                  <a:lnTo>
                    <a:pt x="331" y="1583"/>
                  </a:lnTo>
                  <a:lnTo>
                    <a:pt x="315" y="1565"/>
                  </a:lnTo>
                  <a:lnTo>
                    <a:pt x="304" y="1546"/>
                  </a:lnTo>
                  <a:lnTo>
                    <a:pt x="295" y="1525"/>
                  </a:lnTo>
                  <a:lnTo>
                    <a:pt x="290" y="1504"/>
                  </a:lnTo>
                  <a:lnTo>
                    <a:pt x="289" y="1479"/>
                  </a:lnTo>
                  <a:lnTo>
                    <a:pt x="291" y="1455"/>
                  </a:lnTo>
                  <a:lnTo>
                    <a:pt x="297" y="1429"/>
                  </a:lnTo>
                  <a:lnTo>
                    <a:pt x="306" y="1401"/>
                  </a:lnTo>
                  <a:lnTo>
                    <a:pt x="311" y="1391"/>
                  </a:lnTo>
                  <a:lnTo>
                    <a:pt x="317" y="1378"/>
                  </a:lnTo>
                  <a:lnTo>
                    <a:pt x="322" y="1364"/>
                  </a:lnTo>
                  <a:lnTo>
                    <a:pt x="330" y="1349"/>
                  </a:lnTo>
                  <a:lnTo>
                    <a:pt x="340" y="1332"/>
                  </a:lnTo>
                  <a:lnTo>
                    <a:pt x="349" y="1312"/>
                  </a:lnTo>
                  <a:lnTo>
                    <a:pt x="360" y="1293"/>
                  </a:lnTo>
                  <a:lnTo>
                    <a:pt x="372" y="1270"/>
                  </a:lnTo>
                  <a:lnTo>
                    <a:pt x="384" y="1247"/>
                  </a:lnTo>
                  <a:lnTo>
                    <a:pt x="398" y="1221"/>
                  </a:lnTo>
                  <a:lnTo>
                    <a:pt x="414" y="1194"/>
                  </a:lnTo>
                  <a:lnTo>
                    <a:pt x="431" y="1165"/>
                  </a:lnTo>
                  <a:lnTo>
                    <a:pt x="448" y="1135"/>
                  </a:lnTo>
                  <a:lnTo>
                    <a:pt x="465" y="1103"/>
                  </a:lnTo>
                  <a:lnTo>
                    <a:pt x="485" y="1069"/>
                  </a:lnTo>
                  <a:lnTo>
                    <a:pt x="505" y="1035"/>
                  </a:lnTo>
                  <a:lnTo>
                    <a:pt x="529" y="996"/>
                  </a:lnTo>
                  <a:lnTo>
                    <a:pt x="552" y="956"/>
                  </a:lnTo>
                  <a:lnTo>
                    <a:pt x="575" y="917"/>
                  </a:lnTo>
                  <a:lnTo>
                    <a:pt x="596" y="879"/>
                  </a:lnTo>
                  <a:lnTo>
                    <a:pt x="618" y="841"/>
                  </a:lnTo>
                  <a:lnTo>
                    <a:pt x="640" y="804"/>
                  </a:lnTo>
                  <a:lnTo>
                    <a:pt x="662" y="767"/>
                  </a:lnTo>
                  <a:lnTo>
                    <a:pt x="683" y="732"/>
                  </a:lnTo>
                  <a:lnTo>
                    <a:pt x="705" y="696"/>
                  </a:lnTo>
                  <a:lnTo>
                    <a:pt x="726" y="661"/>
                  </a:lnTo>
                  <a:lnTo>
                    <a:pt x="746" y="627"/>
                  </a:lnTo>
                  <a:lnTo>
                    <a:pt x="766" y="593"/>
                  </a:lnTo>
                  <a:lnTo>
                    <a:pt x="787" y="560"/>
                  </a:lnTo>
                  <a:lnTo>
                    <a:pt x="806" y="528"/>
                  </a:lnTo>
                  <a:lnTo>
                    <a:pt x="826" y="496"/>
                  </a:lnTo>
                  <a:lnTo>
                    <a:pt x="845" y="463"/>
                  </a:lnTo>
                  <a:lnTo>
                    <a:pt x="864" y="432"/>
                  </a:lnTo>
                  <a:lnTo>
                    <a:pt x="882" y="402"/>
                  </a:lnTo>
                  <a:lnTo>
                    <a:pt x="901" y="372"/>
                  </a:lnTo>
                  <a:lnTo>
                    <a:pt x="919" y="342"/>
                  </a:lnTo>
                  <a:lnTo>
                    <a:pt x="938" y="313"/>
                  </a:lnTo>
                  <a:lnTo>
                    <a:pt x="955" y="286"/>
                  </a:lnTo>
                  <a:lnTo>
                    <a:pt x="972" y="258"/>
                  </a:lnTo>
                  <a:lnTo>
                    <a:pt x="989" y="231"/>
                  </a:lnTo>
                  <a:lnTo>
                    <a:pt x="1007" y="204"/>
                  </a:lnTo>
                  <a:lnTo>
                    <a:pt x="1023" y="178"/>
                  </a:lnTo>
                  <a:lnTo>
                    <a:pt x="1039" y="152"/>
                  </a:lnTo>
                  <a:lnTo>
                    <a:pt x="1055" y="128"/>
                  </a:lnTo>
                  <a:lnTo>
                    <a:pt x="1071" y="103"/>
                  </a:lnTo>
                  <a:lnTo>
                    <a:pt x="1086" y="80"/>
                  </a:lnTo>
                  <a:lnTo>
                    <a:pt x="1101" y="57"/>
                  </a:lnTo>
                  <a:lnTo>
                    <a:pt x="1116" y="34"/>
                  </a:lnTo>
                  <a:lnTo>
                    <a:pt x="1133" y="7"/>
                  </a:lnTo>
                  <a:lnTo>
                    <a:pt x="1101" y="8"/>
                  </a:lnTo>
                  <a:lnTo>
                    <a:pt x="1082" y="9"/>
                  </a:lnTo>
                  <a:lnTo>
                    <a:pt x="1062" y="10"/>
                  </a:lnTo>
                  <a:lnTo>
                    <a:pt x="1042" y="12"/>
                  </a:lnTo>
                  <a:lnTo>
                    <a:pt x="1024" y="13"/>
                  </a:lnTo>
                  <a:lnTo>
                    <a:pt x="1006" y="14"/>
                  </a:lnTo>
                  <a:lnTo>
                    <a:pt x="987" y="14"/>
                  </a:lnTo>
                  <a:lnTo>
                    <a:pt x="970" y="15"/>
                  </a:lnTo>
                  <a:lnTo>
                    <a:pt x="953" y="16"/>
                  </a:lnTo>
                  <a:lnTo>
                    <a:pt x="935" y="16"/>
                  </a:lnTo>
                  <a:lnTo>
                    <a:pt x="919" y="17"/>
                  </a:lnTo>
                  <a:lnTo>
                    <a:pt x="903" y="17"/>
                  </a:lnTo>
                  <a:lnTo>
                    <a:pt x="887" y="17"/>
                  </a:lnTo>
                  <a:lnTo>
                    <a:pt x="872" y="19"/>
                  </a:lnTo>
                  <a:lnTo>
                    <a:pt x="857" y="19"/>
                  </a:lnTo>
                  <a:lnTo>
                    <a:pt x="843" y="19"/>
                  </a:lnTo>
                  <a:lnTo>
                    <a:pt x="829" y="19"/>
                  </a:lnTo>
                  <a:lnTo>
                    <a:pt x="817" y="19"/>
                  </a:lnTo>
                  <a:lnTo>
                    <a:pt x="804" y="19"/>
                  </a:lnTo>
                  <a:lnTo>
                    <a:pt x="791" y="19"/>
                  </a:lnTo>
                  <a:lnTo>
                    <a:pt x="776" y="19"/>
                  </a:lnTo>
                  <a:lnTo>
                    <a:pt x="762" y="17"/>
                  </a:lnTo>
                  <a:lnTo>
                    <a:pt x="747" y="17"/>
                  </a:lnTo>
                  <a:lnTo>
                    <a:pt x="731" y="17"/>
                  </a:lnTo>
                  <a:lnTo>
                    <a:pt x="715" y="16"/>
                  </a:lnTo>
                  <a:lnTo>
                    <a:pt x="698" y="16"/>
                  </a:lnTo>
                  <a:lnTo>
                    <a:pt x="681" y="16"/>
                  </a:lnTo>
                  <a:lnTo>
                    <a:pt x="662" y="15"/>
                  </a:lnTo>
                  <a:lnTo>
                    <a:pt x="644" y="15"/>
                  </a:lnTo>
                  <a:lnTo>
                    <a:pt x="624" y="14"/>
                  </a:lnTo>
                  <a:lnTo>
                    <a:pt x="605" y="13"/>
                  </a:lnTo>
                  <a:lnTo>
                    <a:pt x="584" y="13"/>
                  </a:lnTo>
                  <a:lnTo>
                    <a:pt x="563" y="12"/>
                  </a:lnTo>
                  <a:lnTo>
                    <a:pt x="552" y="10"/>
                  </a:lnTo>
                  <a:lnTo>
                    <a:pt x="547" y="21"/>
                  </a:lnTo>
                  <a:lnTo>
                    <a:pt x="519" y="92"/>
                  </a:lnTo>
                  <a:lnTo>
                    <a:pt x="511" y="112"/>
                  </a:lnTo>
                  <a:lnTo>
                    <a:pt x="532" y="114"/>
                  </a:lnTo>
                  <a:lnTo>
                    <a:pt x="562" y="116"/>
                  </a:lnTo>
                  <a:lnTo>
                    <a:pt x="590" y="119"/>
                  </a:lnTo>
                  <a:lnTo>
                    <a:pt x="614" y="121"/>
                  </a:lnTo>
                  <a:lnTo>
                    <a:pt x="636" y="123"/>
                  </a:lnTo>
                  <a:lnTo>
                    <a:pt x="654" y="126"/>
                  </a:lnTo>
                  <a:lnTo>
                    <a:pt x="670" y="128"/>
                  </a:lnTo>
                  <a:lnTo>
                    <a:pt x="685" y="130"/>
                  </a:lnTo>
                  <a:lnTo>
                    <a:pt x="697" y="131"/>
                  </a:lnTo>
                  <a:lnTo>
                    <a:pt x="706" y="134"/>
                  </a:lnTo>
                  <a:lnTo>
                    <a:pt x="715" y="135"/>
                  </a:lnTo>
                  <a:lnTo>
                    <a:pt x="721" y="137"/>
                  </a:lnTo>
                  <a:lnTo>
                    <a:pt x="727" y="138"/>
                  </a:lnTo>
                  <a:lnTo>
                    <a:pt x="730" y="140"/>
                  </a:lnTo>
                  <a:lnTo>
                    <a:pt x="732" y="141"/>
                  </a:lnTo>
                  <a:lnTo>
                    <a:pt x="735" y="141"/>
                  </a:lnTo>
                  <a:lnTo>
                    <a:pt x="736" y="142"/>
                  </a:lnTo>
                  <a:lnTo>
                    <a:pt x="739" y="145"/>
                  </a:lnTo>
                  <a:lnTo>
                    <a:pt x="741" y="150"/>
                  </a:lnTo>
                  <a:lnTo>
                    <a:pt x="742" y="156"/>
                  </a:lnTo>
                  <a:lnTo>
                    <a:pt x="741" y="161"/>
                  </a:lnTo>
                  <a:lnTo>
                    <a:pt x="739" y="168"/>
                  </a:lnTo>
                  <a:lnTo>
                    <a:pt x="738" y="175"/>
                  </a:lnTo>
                  <a:lnTo>
                    <a:pt x="736" y="181"/>
                  </a:lnTo>
                  <a:lnTo>
                    <a:pt x="734" y="187"/>
                  </a:lnTo>
                  <a:lnTo>
                    <a:pt x="729" y="198"/>
                  </a:lnTo>
                  <a:lnTo>
                    <a:pt x="722" y="213"/>
                  </a:lnTo>
                  <a:lnTo>
                    <a:pt x="712" y="232"/>
                  </a:lnTo>
                  <a:lnTo>
                    <a:pt x="700" y="254"/>
                  </a:lnTo>
                  <a:lnTo>
                    <a:pt x="686" y="279"/>
                  </a:lnTo>
                  <a:lnTo>
                    <a:pt x="670" y="309"/>
                  </a:lnTo>
                  <a:lnTo>
                    <a:pt x="651" y="342"/>
                  </a:lnTo>
                  <a:lnTo>
                    <a:pt x="630" y="379"/>
                  </a:lnTo>
                  <a:lnTo>
                    <a:pt x="607" y="419"/>
                  </a:lnTo>
                  <a:lnTo>
                    <a:pt x="582" y="463"/>
                  </a:lnTo>
                  <a:lnTo>
                    <a:pt x="553" y="510"/>
                  </a:lnTo>
                  <a:lnTo>
                    <a:pt x="523" y="562"/>
                  </a:lnTo>
                  <a:lnTo>
                    <a:pt x="490" y="616"/>
                  </a:lnTo>
                  <a:lnTo>
                    <a:pt x="456" y="675"/>
                  </a:lnTo>
                  <a:lnTo>
                    <a:pt x="418" y="737"/>
                  </a:lnTo>
                  <a:lnTo>
                    <a:pt x="379" y="803"/>
                  </a:lnTo>
                  <a:lnTo>
                    <a:pt x="351" y="849"/>
                  </a:lnTo>
                  <a:lnTo>
                    <a:pt x="325" y="894"/>
                  </a:lnTo>
                  <a:lnTo>
                    <a:pt x="299" y="937"/>
                  </a:lnTo>
                  <a:lnTo>
                    <a:pt x="276" y="976"/>
                  </a:lnTo>
                  <a:lnTo>
                    <a:pt x="253" y="1014"/>
                  </a:lnTo>
                  <a:lnTo>
                    <a:pt x="232" y="1049"/>
                  </a:lnTo>
                  <a:lnTo>
                    <a:pt x="213" y="1082"/>
                  </a:lnTo>
                  <a:lnTo>
                    <a:pt x="196" y="1113"/>
                  </a:lnTo>
                  <a:lnTo>
                    <a:pt x="178" y="1141"/>
                  </a:lnTo>
                  <a:lnTo>
                    <a:pt x="163" y="1167"/>
                  </a:lnTo>
                  <a:lnTo>
                    <a:pt x="149" y="1191"/>
                  </a:lnTo>
                  <a:lnTo>
                    <a:pt x="137" y="1212"/>
                  </a:lnTo>
                  <a:lnTo>
                    <a:pt x="125" y="1232"/>
                  </a:lnTo>
                  <a:lnTo>
                    <a:pt x="116" y="1249"/>
                  </a:lnTo>
                  <a:lnTo>
                    <a:pt x="108" y="1263"/>
                  </a:lnTo>
                  <a:lnTo>
                    <a:pt x="101" y="1275"/>
                  </a:lnTo>
                  <a:lnTo>
                    <a:pt x="90" y="1297"/>
                  </a:lnTo>
                  <a:lnTo>
                    <a:pt x="78" y="1318"/>
                  </a:lnTo>
                  <a:lnTo>
                    <a:pt x="69" y="1338"/>
                  </a:lnTo>
                  <a:lnTo>
                    <a:pt x="60" y="1356"/>
                  </a:lnTo>
                  <a:lnTo>
                    <a:pt x="50" y="1375"/>
                  </a:lnTo>
                  <a:lnTo>
                    <a:pt x="43" y="1392"/>
                  </a:lnTo>
                  <a:lnTo>
                    <a:pt x="37" y="1408"/>
                  </a:lnTo>
                  <a:lnTo>
                    <a:pt x="30" y="1424"/>
                  </a:lnTo>
                  <a:lnTo>
                    <a:pt x="22" y="1446"/>
                  </a:lnTo>
                  <a:lnTo>
                    <a:pt x="15" y="1468"/>
                  </a:lnTo>
                  <a:lnTo>
                    <a:pt x="9" y="1490"/>
                  </a:lnTo>
                  <a:lnTo>
                    <a:pt x="4" y="1510"/>
                  </a:lnTo>
                  <a:lnTo>
                    <a:pt x="1" y="1530"/>
                  </a:lnTo>
                  <a:lnTo>
                    <a:pt x="0" y="1550"/>
                  </a:lnTo>
                  <a:lnTo>
                    <a:pt x="0" y="1569"/>
                  </a:lnTo>
                  <a:lnTo>
                    <a:pt x="1" y="1587"/>
                  </a:lnTo>
                  <a:lnTo>
                    <a:pt x="3" y="1605"/>
                  </a:lnTo>
                  <a:lnTo>
                    <a:pt x="7" y="1622"/>
                  </a:lnTo>
                  <a:lnTo>
                    <a:pt x="12" y="1638"/>
                  </a:lnTo>
                  <a:lnTo>
                    <a:pt x="18" y="1655"/>
                  </a:lnTo>
                  <a:lnTo>
                    <a:pt x="26" y="1669"/>
                  </a:lnTo>
                  <a:lnTo>
                    <a:pt x="35" y="1683"/>
                  </a:lnTo>
                  <a:lnTo>
                    <a:pt x="47" y="1697"/>
                  </a:lnTo>
                  <a:lnTo>
                    <a:pt x="58" y="1711"/>
                  </a:lnTo>
                  <a:lnTo>
                    <a:pt x="73" y="1726"/>
                  </a:lnTo>
                  <a:lnTo>
                    <a:pt x="90" y="1740"/>
                  </a:lnTo>
                  <a:lnTo>
                    <a:pt x="107" y="1752"/>
                  </a:lnTo>
                  <a:lnTo>
                    <a:pt x="125" y="1765"/>
                  </a:lnTo>
                  <a:lnTo>
                    <a:pt x="145" y="1775"/>
                  </a:lnTo>
                  <a:lnTo>
                    <a:pt x="166" y="1786"/>
                  </a:lnTo>
                  <a:lnTo>
                    <a:pt x="187" y="1795"/>
                  </a:lnTo>
                  <a:lnTo>
                    <a:pt x="211" y="1803"/>
                  </a:lnTo>
                  <a:lnTo>
                    <a:pt x="234" y="1810"/>
                  </a:lnTo>
                  <a:lnTo>
                    <a:pt x="259" y="1817"/>
                  </a:lnTo>
                  <a:lnTo>
                    <a:pt x="284" y="1822"/>
                  </a:lnTo>
                  <a:lnTo>
                    <a:pt x="312" y="1826"/>
                  </a:lnTo>
                  <a:lnTo>
                    <a:pt x="340" y="1830"/>
                  </a:lnTo>
                  <a:lnTo>
                    <a:pt x="370" y="1832"/>
                  </a:lnTo>
                  <a:lnTo>
                    <a:pt x="399" y="1833"/>
                  </a:lnTo>
                  <a:lnTo>
                    <a:pt x="431" y="1833"/>
                  </a:lnTo>
                  <a:lnTo>
                    <a:pt x="454" y="1833"/>
                  </a:lnTo>
                  <a:lnTo>
                    <a:pt x="477" y="1832"/>
                  </a:lnTo>
                  <a:lnTo>
                    <a:pt x="501" y="1830"/>
                  </a:lnTo>
                  <a:lnTo>
                    <a:pt x="524" y="1827"/>
                  </a:lnTo>
                  <a:lnTo>
                    <a:pt x="548" y="1825"/>
                  </a:lnTo>
                  <a:lnTo>
                    <a:pt x="573" y="1822"/>
                  </a:lnTo>
                  <a:lnTo>
                    <a:pt x="599" y="1817"/>
                  </a:lnTo>
                  <a:lnTo>
                    <a:pt x="624" y="1812"/>
                  </a:lnTo>
                  <a:lnTo>
                    <a:pt x="649" y="1807"/>
                  </a:lnTo>
                  <a:lnTo>
                    <a:pt x="676" y="1801"/>
                  </a:lnTo>
                  <a:lnTo>
                    <a:pt x="702" y="1794"/>
                  </a:lnTo>
                  <a:lnTo>
                    <a:pt x="729" y="1787"/>
                  </a:lnTo>
                  <a:lnTo>
                    <a:pt x="757" y="1779"/>
                  </a:lnTo>
                  <a:lnTo>
                    <a:pt x="783" y="1771"/>
                  </a:lnTo>
                  <a:lnTo>
                    <a:pt x="812" y="1762"/>
                  </a:lnTo>
                  <a:lnTo>
                    <a:pt x="840" y="1752"/>
                  </a:lnTo>
                  <a:lnTo>
                    <a:pt x="865" y="1743"/>
                  </a:lnTo>
                  <a:lnTo>
                    <a:pt x="891" y="1733"/>
                  </a:lnTo>
                  <a:lnTo>
                    <a:pt x="919" y="1721"/>
                  </a:lnTo>
                  <a:lnTo>
                    <a:pt x="947" y="1710"/>
                  </a:lnTo>
                  <a:lnTo>
                    <a:pt x="976" y="1697"/>
                  </a:lnTo>
                  <a:lnTo>
                    <a:pt x="1004" y="1684"/>
                  </a:lnTo>
                  <a:lnTo>
                    <a:pt x="1034" y="1669"/>
                  </a:lnTo>
                  <a:lnTo>
                    <a:pt x="1064" y="1656"/>
                  </a:lnTo>
                  <a:lnTo>
                    <a:pt x="1095" y="1640"/>
                  </a:lnTo>
                  <a:lnTo>
                    <a:pt x="1126" y="1623"/>
                  </a:lnTo>
                  <a:lnTo>
                    <a:pt x="1159" y="1606"/>
                  </a:lnTo>
                  <a:lnTo>
                    <a:pt x="1192" y="1589"/>
                  </a:lnTo>
                  <a:lnTo>
                    <a:pt x="1224" y="1570"/>
                  </a:lnTo>
                  <a:lnTo>
                    <a:pt x="1259" y="1551"/>
                  </a:lnTo>
                  <a:lnTo>
                    <a:pt x="1294" y="1531"/>
                  </a:lnTo>
                  <a:lnTo>
                    <a:pt x="1328" y="1510"/>
                  </a:lnTo>
                  <a:lnTo>
                    <a:pt x="1319" y="1527"/>
                  </a:lnTo>
                  <a:lnTo>
                    <a:pt x="1310" y="1542"/>
                  </a:lnTo>
                  <a:lnTo>
                    <a:pt x="1299" y="1558"/>
                  </a:lnTo>
                  <a:lnTo>
                    <a:pt x="1290" y="1574"/>
                  </a:lnTo>
                  <a:lnTo>
                    <a:pt x="1281" y="1589"/>
                  </a:lnTo>
                  <a:lnTo>
                    <a:pt x="1271" y="1605"/>
                  </a:lnTo>
                  <a:lnTo>
                    <a:pt x="1260" y="1621"/>
                  </a:lnTo>
                  <a:lnTo>
                    <a:pt x="1251" y="1637"/>
                  </a:lnTo>
                  <a:lnTo>
                    <a:pt x="1241" y="1653"/>
                  </a:lnTo>
                  <a:lnTo>
                    <a:pt x="1230" y="1671"/>
                  </a:lnTo>
                  <a:lnTo>
                    <a:pt x="1220" y="1687"/>
                  </a:lnTo>
                  <a:lnTo>
                    <a:pt x="1209" y="1703"/>
                  </a:lnTo>
                  <a:lnTo>
                    <a:pt x="1199" y="1719"/>
                  </a:lnTo>
                  <a:lnTo>
                    <a:pt x="1189" y="1736"/>
                  </a:lnTo>
                  <a:lnTo>
                    <a:pt x="1177" y="1752"/>
                  </a:lnTo>
                  <a:lnTo>
                    <a:pt x="1167" y="1770"/>
                  </a:lnTo>
                  <a:lnTo>
                    <a:pt x="1166" y="1771"/>
                  </a:lnTo>
                  <a:lnTo>
                    <a:pt x="1166" y="1773"/>
                  </a:lnTo>
                  <a:lnTo>
                    <a:pt x="1161" y="1782"/>
                  </a:lnTo>
                  <a:lnTo>
                    <a:pt x="1152" y="1807"/>
                  </a:lnTo>
                  <a:lnTo>
                    <a:pt x="1177" y="1804"/>
                  </a:lnTo>
                  <a:lnTo>
                    <a:pt x="1193" y="1803"/>
                  </a:lnTo>
                  <a:lnTo>
                    <a:pt x="1209" y="1802"/>
                  </a:lnTo>
                  <a:lnTo>
                    <a:pt x="1226" y="1801"/>
                  </a:lnTo>
                  <a:lnTo>
                    <a:pt x="1242" y="1801"/>
                  </a:lnTo>
                  <a:lnTo>
                    <a:pt x="1257" y="1800"/>
                  </a:lnTo>
                  <a:lnTo>
                    <a:pt x="1273" y="1799"/>
                  </a:lnTo>
                  <a:lnTo>
                    <a:pt x="1289" y="1799"/>
                  </a:lnTo>
                  <a:lnTo>
                    <a:pt x="1305" y="1797"/>
                  </a:lnTo>
                  <a:lnTo>
                    <a:pt x="1321" y="1797"/>
                  </a:lnTo>
                  <a:lnTo>
                    <a:pt x="1337" y="1796"/>
                  </a:lnTo>
                  <a:lnTo>
                    <a:pt x="1353" y="1796"/>
                  </a:lnTo>
                  <a:lnTo>
                    <a:pt x="1370" y="1796"/>
                  </a:lnTo>
                  <a:lnTo>
                    <a:pt x="1385" y="1795"/>
                  </a:lnTo>
                  <a:lnTo>
                    <a:pt x="1401" y="1795"/>
                  </a:lnTo>
                  <a:lnTo>
                    <a:pt x="1417" y="1795"/>
                  </a:lnTo>
                  <a:lnTo>
                    <a:pt x="1433" y="1795"/>
                  </a:lnTo>
                  <a:lnTo>
                    <a:pt x="1449" y="1795"/>
                  </a:lnTo>
                  <a:lnTo>
                    <a:pt x="1464" y="1795"/>
                  </a:lnTo>
                  <a:lnTo>
                    <a:pt x="1480" y="1795"/>
                  </a:lnTo>
                  <a:lnTo>
                    <a:pt x="1496" y="1795"/>
                  </a:lnTo>
                  <a:lnTo>
                    <a:pt x="1512" y="1795"/>
                  </a:lnTo>
                  <a:lnTo>
                    <a:pt x="1529" y="1795"/>
                  </a:lnTo>
                  <a:lnTo>
                    <a:pt x="1546" y="1795"/>
                  </a:lnTo>
                  <a:lnTo>
                    <a:pt x="1562" y="1796"/>
                  </a:lnTo>
                  <a:lnTo>
                    <a:pt x="1579" y="1796"/>
                  </a:lnTo>
                  <a:lnTo>
                    <a:pt x="1597" y="1797"/>
                  </a:lnTo>
                  <a:lnTo>
                    <a:pt x="1614" y="1797"/>
                  </a:lnTo>
                  <a:lnTo>
                    <a:pt x="1631" y="1799"/>
                  </a:lnTo>
                  <a:lnTo>
                    <a:pt x="1648" y="1800"/>
                  </a:lnTo>
                  <a:lnTo>
                    <a:pt x="1666" y="1800"/>
                  </a:lnTo>
                  <a:lnTo>
                    <a:pt x="1683" y="1801"/>
                  </a:lnTo>
                  <a:lnTo>
                    <a:pt x="1701" y="1802"/>
                  </a:lnTo>
                  <a:lnTo>
                    <a:pt x="1712" y="1802"/>
                  </a:lnTo>
                  <a:lnTo>
                    <a:pt x="1716" y="1794"/>
                  </a:lnTo>
                  <a:lnTo>
                    <a:pt x="1756" y="1724"/>
                  </a:lnTo>
                  <a:lnTo>
                    <a:pt x="1768" y="1702"/>
                  </a:lnTo>
                  <a:lnTo>
                    <a:pt x="1743" y="1701"/>
                  </a:lnTo>
                  <a:lnTo>
                    <a:pt x="1637" y="1694"/>
                  </a:lnTo>
                  <a:lnTo>
                    <a:pt x="1603" y="1691"/>
                  </a:lnTo>
                  <a:lnTo>
                    <a:pt x="1577" y="1689"/>
                  </a:lnTo>
                  <a:lnTo>
                    <a:pt x="1556" y="1687"/>
                  </a:lnTo>
                  <a:lnTo>
                    <a:pt x="1540" y="1684"/>
                  </a:lnTo>
                  <a:lnTo>
                    <a:pt x="1530" y="1682"/>
                  </a:lnTo>
                  <a:lnTo>
                    <a:pt x="1523" y="1680"/>
                  </a:lnTo>
                  <a:lnTo>
                    <a:pt x="1518" y="1679"/>
                  </a:lnTo>
                  <a:lnTo>
                    <a:pt x="1516" y="1678"/>
                  </a:lnTo>
                  <a:lnTo>
                    <a:pt x="1512" y="1672"/>
                  </a:lnTo>
                  <a:lnTo>
                    <a:pt x="1514" y="1664"/>
                  </a:lnTo>
                  <a:lnTo>
                    <a:pt x="1515" y="1656"/>
                  </a:lnTo>
                  <a:lnTo>
                    <a:pt x="1517" y="1649"/>
                  </a:lnTo>
                  <a:lnTo>
                    <a:pt x="1521" y="1641"/>
                  </a:lnTo>
                  <a:lnTo>
                    <a:pt x="1526" y="1630"/>
                  </a:lnTo>
                  <a:lnTo>
                    <a:pt x="1532" y="1616"/>
                  </a:lnTo>
                  <a:lnTo>
                    <a:pt x="1540" y="1603"/>
                  </a:lnTo>
                  <a:lnTo>
                    <a:pt x="1549" y="1585"/>
                  </a:lnTo>
                  <a:lnTo>
                    <a:pt x="1559" y="1566"/>
                  </a:lnTo>
                  <a:lnTo>
                    <a:pt x="1571" y="1545"/>
                  </a:lnTo>
                  <a:lnTo>
                    <a:pt x="1584" y="1521"/>
                  </a:lnTo>
                  <a:lnTo>
                    <a:pt x="1598" y="1496"/>
                  </a:lnTo>
                  <a:lnTo>
                    <a:pt x="1614" y="1468"/>
                  </a:lnTo>
                  <a:lnTo>
                    <a:pt x="1631" y="1438"/>
                  </a:lnTo>
                  <a:lnTo>
                    <a:pt x="1650" y="1406"/>
                  </a:lnTo>
                  <a:lnTo>
                    <a:pt x="1669" y="1372"/>
                  </a:lnTo>
                  <a:lnTo>
                    <a:pt x="1690" y="1335"/>
                  </a:lnTo>
                  <a:lnTo>
                    <a:pt x="1712" y="1297"/>
                  </a:lnTo>
                  <a:lnTo>
                    <a:pt x="1736" y="1257"/>
                  </a:lnTo>
                  <a:lnTo>
                    <a:pt x="1739" y="1250"/>
                  </a:lnTo>
                  <a:lnTo>
                    <a:pt x="1751" y="1232"/>
                  </a:lnTo>
                  <a:lnTo>
                    <a:pt x="1768" y="1203"/>
                  </a:lnTo>
                  <a:lnTo>
                    <a:pt x="1790" y="1166"/>
                  </a:lnTo>
                  <a:lnTo>
                    <a:pt x="1815" y="1122"/>
                  </a:lnTo>
                  <a:lnTo>
                    <a:pt x="1844" y="1073"/>
                  </a:lnTo>
                  <a:lnTo>
                    <a:pt x="1875" y="1021"/>
                  </a:lnTo>
                  <a:lnTo>
                    <a:pt x="1908" y="966"/>
                  </a:lnTo>
                  <a:lnTo>
                    <a:pt x="1940" y="911"/>
                  </a:lnTo>
                  <a:lnTo>
                    <a:pt x="1971" y="860"/>
                  </a:lnTo>
                  <a:lnTo>
                    <a:pt x="2000" y="810"/>
                  </a:lnTo>
                  <a:lnTo>
                    <a:pt x="2025" y="766"/>
                  </a:lnTo>
                  <a:lnTo>
                    <a:pt x="2047" y="729"/>
                  </a:lnTo>
                  <a:lnTo>
                    <a:pt x="2064" y="701"/>
                  </a:lnTo>
                  <a:lnTo>
                    <a:pt x="2076" y="682"/>
                  </a:lnTo>
                  <a:lnTo>
                    <a:pt x="2079" y="675"/>
                  </a:lnTo>
                  <a:lnTo>
                    <a:pt x="2083" y="671"/>
                  </a:lnTo>
                  <a:lnTo>
                    <a:pt x="2091" y="657"/>
                  </a:lnTo>
                  <a:lnTo>
                    <a:pt x="2104" y="635"/>
                  </a:lnTo>
                  <a:lnTo>
                    <a:pt x="2120" y="607"/>
                  </a:lnTo>
                  <a:lnTo>
                    <a:pt x="2139" y="574"/>
                  </a:lnTo>
                  <a:lnTo>
                    <a:pt x="2162" y="537"/>
                  </a:lnTo>
                  <a:lnTo>
                    <a:pt x="2185" y="498"/>
                  </a:lnTo>
                  <a:lnTo>
                    <a:pt x="2210" y="456"/>
                  </a:lnTo>
                  <a:lnTo>
                    <a:pt x="2234" y="416"/>
                  </a:lnTo>
                  <a:lnTo>
                    <a:pt x="2257" y="377"/>
                  </a:lnTo>
                  <a:lnTo>
                    <a:pt x="2280" y="340"/>
                  </a:lnTo>
                  <a:lnTo>
                    <a:pt x="2299" y="307"/>
                  </a:lnTo>
                  <a:lnTo>
                    <a:pt x="2316" y="279"/>
                  </a:lnTo>
                  <a:lnTo>
                    <a:pt x="2328" y="257"/>
                  </a:lnTo>
                  <a:lnTo>
                    <a:pt x="2336" y="243"/>
                  </a:lnTo>
                  <a:lnTo>
                    <a:pt x="2340" y="239"/>
                  </a:lnTo>
                  <a:lnTo>
                    <a:pt x="2354" y="217"/>
                  </a:lnTo>
                  <a:lnTo>
                    <a:pt x="2366" y="199"/>
                  </a:lnTo>
                  <a:lnTo>
                    <a:pt x="2378" y="184"/>
                  </a:lnTo>
                  <a:lnTo>
                    <a:pt x="2387" y="172"/>
                  </a:lnTo>
                  <a:lnTo>
                    <a:pt x="2394" y="163"/>
                  </a:lnTo>
                  <a:lnTo>
                    <a:pt x="2401" y="155"/>
                  </a:lnTo>
                  <a:lnTo>
                    <a:pt x="2407" y="150"/>
                  </a:lnTo>
                  <a:lnTo>
                    <a:pt x="2410" y="146"/>
                  </a:lnTo>
                  <a:lnTo>
                    <a:pt x="2416" y="142"/>
                  </a:lnTo>
                  <a:lnTo>
                    <a:pt x="2420" y="138"/>
                  </a:lnTo>
                  <a:lnTo>
                    <a:pt x="2426" y="135"/>
                  </a:lnTo>
                  <a:lnTo>
                    <a:pt x="2432" y="131"/>
                  </a:lnTo>
                  <a:lnTo>
                    <a:pt x="2438" y="129"/>
                  </a:lnTo>
                  <a:lnTo>
                    <a:pt x="2443" y="126"/>
                  </a:lnTo>
                  <a:lnTo>
                    <a:pt x="2449" y="123"/>
                  </a:lnTo>
                  <a:lnTo>
                    <a:pt x="2455" y="121"/>
                  </a:lnTo>
                  <a:lnTo>
                    <a:pt x="2457" y="120"/>
                  </a:lnTo>
                  <a:lnTo>
                    <a:pt x="2461" y="120"/>
                  </a:lnTo>
                  <a:lnTo>
                    <a:pt x="2464" y="119"/>
                  </a:lnTo>
                  <a:lnTo>
                    <a:pt x="2470" y="118"/>
                  </a:lnTo>
                  <a:lnTo>
                    <a:pt x="2476" y="118"/>
                  </a:lnTo>
                  <a:lnTo>
                    <a:pt x="2483" y="116"/>
                  </a:lnTo>
                  <a:lnTo>
                    <a:pt x="2492" y="115"/>
                  </a:lnTo>
                  <a:lnTo>
                    <a:pt x="2502" y="114"/>
                  </a:lnTo>
                  <a:lnTo>
                    <a:pt x="2514" y="113"/>
                  </a:lnTo>
                  <a:lnTo>
                    <a:pt x="2526" y="112"/>
                  </a:lnTo>
                  <a:lnTo>
                    <a:pt x="2541" y="111"/>
                  </a:lnTo>
                  <a:lnTo>
                    <a:pt x="2557" y="110"/>
                  </a:lnTo>
                  <a:lnTo>
                    <a:pt x="2576" y="108"/>
                  </a:lnTo>
                  <a:lnTo>
                    <a:pt x="2597" y="107"/>
                  </a:lnTo>
                  <a:lnTo>
                    <a:pt x="2620" y="105"/>
                  </a:lnTo>
                  <a:lnTo>
                    <a:pt x="2644" y="104"/>
                  </a:lnTo>
                  <a:lnTo>
                    <a:pt x="2654" y="103"/>
                  </a:lnTo>
                  <a:lnTo>
                    <a:pt x="2658" y="93"/>
                  </a:lnTo>
                  <a:lnTo>
                    <a:pt x="2687" y="23"/>
                  </a:lnTo>
                  <a:lnTo>
                    <a:pt x="2696" y="0"/>
                  </a:lnTo>
                  <a:lnTo>
                    <a:pt x="2670" y="1"/>
                  </a:lnTo>
                  <a:close/>
                </a:path>
              </a:pathLst>
            </a:custGeom>
            <a:solidFill>
              <a:srgbClr val="FF17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59" name="Freeform 7"/>
            <p:cNvSpPr>
              <a:spLocks/>
            </p:cNvSpPr>
            <p:nvPr/>
          </p:nvSpPr>
          <p:spPr bwMode="auto">
            <a:xfrm>
              <a:off x="1976" y="1800"/>
              <a:ext cx="601" cy="520"/>
            </a:xfrm>
            <a:custGeom>
              <a:avLst/>
              <a:gdLst>
                <a:gd name="T0" fmla="*/ 1368 w 1466"/>
                <a:gd name="T1" fmla="*/ 29 h 1271"/>
                <a:gd name="T2" fmla="*/ 1266 w 1466"/>
                <a:gd name="T3" fmla="*/ 6 h 1271"/>
                <a:gd name="T4" fmla="*/ 1160 w 1466"/>
                <a:gd name="T5" fmla="*/ 0 h 1271"/>
                <a:gd name="T6" fmla="*/ 1050 w 1466"/>
                <a:gd name="T7" fmla="*/ 13 h 1271"/>
                <a:gd name="T8" fmla="*/ 936 w 1466"/>
                <a:gd name="T9" fmla="*/ 43 h 1271"/>
                <a:gd name="T10" fmla="*/ 802 w 1466"/>
                <a:gd name="T11" fmla="*/ 98 h 1271"/>
                <a:gd name="T12" fmla="*/ 669 w 1466"/>
                <a:gd name="T13" fmla="*/ 164 h 1271"/>
                <a:gd name="T14" fmla="*/ 570 w 1466"/>
                <a:gd name="T15" fmla="*/ 228 h 1271"/>
                <a:gd name="T16" fmla="*/ 498 w 1466"/>
                <a:gd name="T17" fmla="*/ 294 h 1271"/>
                <a:gd name="T18" fmla="*/ 444 w 1466"/>
                <a:gd name="T19" fmla="*/ 365 h 1271"/>
                <a:gd name="T20" fmla="*/ 405 w 1466"/>
                <a:gd name="T21" fmla="*/ 445 h 1271"/>
                <a:gd name="T22" fmla="*/ 390 w 1466"/>
                <a:gd name="T23" fmla="*/ 537 h 1271"/>
                <a:gd name="T24" fmla="*/ 413 w 1466"/>
                <a:gd name="T25" fmla="*/ 611 h 1271"/>
                <a:gd name="T26" fmla="*/ 469 w 1466"/>
                <a:gd name="T27" fmla="*/ 659 h 1271"/>
                <a:gd name="T28" fmla="*/ 566 w 1466"/>
                <a:gd name="T29" fmla="*/ 693 h 1271"/>
                <a:gd name="T30" fmla="*/ 719 w 1466"/>
                <a:gd name="T31" fmla="*/ 721 h 1271"/>
                <a:gd name="T32" fmla="*/ 881 w 1466"/>
                <a:gd name="T33" fmla="*/ 758 h 1271"/>
                <a:gd name="T34" fmla="*/ 919 w 1466"/>
                <a:gd name="T35" fmla="*/ 807 h 1271"/>
                <a:gd name="T36" fmla="*/ 897 w 1466"/>
                <a:gd name="T37" fmla="*/ 896 h 1271"/>
                <a:gd name="T38" fmla="*/ 850 w 1466"/>
                <a:gd name="T39" fmla="*/ 972 h 1271"/>
                <a:gd name="T40" fmla="*/ 783 w 1466"/>
                <a:gd name="T41" fmla="*/ 1039 h 1271"/>
                <a:gd name="T42" fmla="*/ 697 w 1466"/>
                <a:gd name="T43" fmla="*/ 1093 h 1271"/>
                <a:gd name="T44" fmla="*/ 603 w 1466"/>
                <a:gd name="T45" fmla="*/ 1129 h 1271"/>
                <a:gd name="T46" fmla="*/ 505 w 1466"/>
                <a:gd name="T47" fmla="*/ 1144 h 1271"/>
                <a:gd name="T48" fmla="*/ 390 w 1466"/>
                <a:gd name="T49" fmla="*/ 1135 h 1271"/>
                <a:gd name="T50" fmla="*/ 295 w 1466"/>
                <a:gd name="T51" fmla="*/ 1103 h 1271"/>
                <a:gd name="T52" fmla="*/ 261 w 1466"/>
                <a:gd name="T53" fmla="*/ 978 h 1271"/>
                <a:gd name="T54" fmla="*/ 301 w 1466"/>
                <a:gd name="T55" fmla="*/ 880 h 1271"/>
                <a:gd name="T56" fmla="*/ 208 w 1466"/>
                <a:gd name="T57" fmla="*/ 840 h 1271"/>
                <a:gd name="T58" fmla="*/ 144 w 1466"/>
                <a:gd name="T59" fmla="*/ 962 h 1271"/>
                <a:gd name="T60" fmla="*/ 71 w 1466"/>
                <a:gd name="T61" fmla="*/ 1085 h 1271"/>
                <a:gd name="T62" fmla="*/ 0 w 1466"/>
                <a:gd name="T63" fmla="*/ 1194 h 1271"/>
                <a:gd name="T64" fmla="*/ 100 w 1466"/>
                <a:gd name="T65" fmla="*/ 1239 h 1271"/>
                <a:gd name="T66" fmla="*/ 209 w 1466"/>
                <a:gd name="T67" fmla="*/ 1264 h 1271"/>
                <a:gd name="T68" fmla="*/ 339 w 1466"/>
                <a:gd name="T69" fmla="*/ 1270 h 1271"/>
                <a:gd name="T70" fmla="*/ 530 w 1466"/>
                <a:gd name="T71" fmla="*/ 1240 h 1271"/>
                <a:gd name="T72" fmla="*/ 723 w 1466"/>
                <a:gd name="T73" fmla="*/ 1167 h 1271"/>
                <a:gd name="T74" fmla="*/ 912 w 1466"/>
                <a:gd name="T75" fmla="*/ 1057 h 1271"/>
                <a:gd name="T76" fmla="*/ 1054 w 1466"/>
                <a:gd name="T77" fmla="*/ 936 h 1271"/>
                <a:gd name="T78" fmla="*/ 1141 w 1466"/>
                <a:gd name="T79" fmla="*/ 811 h 1271"/>
                <a:gd name="T80" fmla="*/ 1170 w 1466"/>
                <a:gd name="T81" fmla="*/ 716 h 1271"/>
                <a:gd name="T82" fmla="*/ 1162 w 1466"/>
                <a:gd name="T83" fmla="*/ 643 h 1271"/>
                <a:gd name="T84" fmla="*/ 1121 w 1466"/>
                <a:gd name="T85" fmla="*/ 591 h 1271"/>
                <a:gd name="T86" fmla="*/ 1053 w 1466"/>
                <a:gd name="T87" fmla="*/ 561 h 1271"/>
                <a:gd name="T88" fmla="*/ 942 w 1466"/>
                <a:gd name="T89" fmla="*/ 534 h 1271"/>
                <a:gd name="T90" fmla="*/ 798 w 1466"/>
                <a:gd name="T91" fmla="*/ 508 h 1271"/>
                <a:gd name="T92" fmla="*/ 705 w 1466"/>
                <a:gd name="T93" fmla="*/ 485 h 1271"/>
                <a:gd name="T94" fmla="*/ 663 w 1466"/>
                <a:gd name="T95" fmla="*/ 468 h 1271"/>
                <a:gd name="T96" fmla="*/ 637 w 1466"/>
                <a:gd name="T97" fmla="*/ 424 h 1271"/>
                <a:gd name="T98" fmla="*/ 687 w 1466"/>
                <a:gd name="T99" fmla="*/ 293 h 1271"/>
                <a:gd name="T100" fmla="*/ 802 w 1466"/>
                <a:gd name="T101" fmla="*/ 194 h 1271"/>
                <a:gd name="T102" fmla="*/ 887 w 1466"/>
                <a:gd name="T103" fmla="*/ 159 h 1271"/>
                <a:gd name="T104" fmla="*/ 982 w 1466"/>
                <a:gd name="T105" fmla="*/ 142 h 1271"/>
                <a:gd name="T106" fmla="*/ 1085 w 1466"/>
                <a:gd name="T107" fmla="*/ 141 h 1271"/>
                <a:gd name="T108" fmla="*/ 1168 w 1466"/>
                <a:gd name="T109" fmla="*/ 158 h 1271"/>
                <a:gd name="T110" fmla="*/ 1230 w 1466"/>
                <a:gd name="T111" fmla="*/ 193 h 1271"/>
                <a:gd name="T112" fmla="*/ 1243 w 1466"/>
                <a:gd name="T113" fmla="*/ 233 h 1271"/>
                <a:gd name="T114" fmla="*/ 1221 w 1466"/>
                <a:gd name="T115" fmla="*/ 295 h 1271"/>
                <a:gd name="T116" fmla="*/ 1185 w 1466"/>
                <a:gd name="T117" fmla="*/ 380 h 1271"/>
                <a:gd name="T118" fmla="*/ 1314 w 1466"/>
                <a:gd name="T119" fmla="*/ 328 h 1271"/>
                <a:gd name="T120" fmla="*/ 1376 w 1466"/>
                <a:gd name="T121" fmla="*/ 213 h 1271"/>
                <a:gd name="T122" fmla="*/ 1436 w 1466"/>
                <a:gd name="T123" fmla="*/ 115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6" h="1271">
                  <a:moveTo>
                    <a:pt x="1450" y="63"/>
                  </a:moveTo>
                  <a:lnTo>
                    <a:pt x="1434" y="55"/>
                  </a:lnTo>
                  <a:lnTo>
                    <a:pt x="1418" y="49"/>
                  </a:lnTo>
                  <a:lnTo>
                    <a:pt x="1402" y="42"/>
                  </a:lnTo>
                  <a:lnTo>
                    <a:pt x="1385" y="35"/>
                  </a:lnTo>
                  <a:lnTo>
                    <a:pt x="1368" y="29"/>
                  </a:lnTo>
                  <a:lnTo>
                    <a:pt x="1351" y="24"/>
                  </a:lnTo>
                  <a:lnTo>
                    <a:pt x="1335" y="20"/>
                  </a:lnTo>
                  <a:lnTo>
                    <a:pt x="1318" y="15"/>
                  </a:lnTo>
                  <a:lnTo>
                    <a:pt x="1300" y="12"/>
                  </a:lnTo>
                  <a:lnTo>
                    <a:pt x="1283" y="8"/>
                  </a:lnTo>
                  <a:lnTo>
                    <a:pt x="1266" y="6"/>
                  </a:lnTo>
                  <a:lnTo>
                    <a:pt x="1247" y="4"/>
                  </a:lnTo>
                  <a:lnTo>
                    <a:pt x="1230" y="2"/>
                  </a:lnTo>
                  <a:lnTo>
                    <a:pt x="1213" y="1"/>
                  </a:lnTo>
                  <a:lnTo>
                    <a:pt x="1194" y="0"/>
                  </a:lnTo>
                  <a:lnTo>
                    <a:pt x="1177" y="0"/>
                  </a:lnTo>
                  <a:lnTo>
                    <a:pt x="1160" y="0"/>
                  </a:lnTo>
                  <a:lnTo>
                    <a:pt x="1141" y="1"/>
                  </a:lnTo>
                  <a:lnTo>
                    <a:pt x="1123" y="2"/>
                  </a:lnTo>
                  <a:lnTo>
                    <a:pt x="1106" y="5"/>
                  </a:lnTo>
                  <a:lnTo>
                    <a:pt x="1087" y="7"/>
                  </a:lnTo>
                  <a:lnTo>
                    <a:pt x="1069" y="9"/>
                  </a:lnTo>
                  <a:lnTo>
                    <a:pt x="1050" y="13"/>
                  </a:lnTo>
                  <a:lnTo>
                    <a:pt x="1032" y="16"/>
                  </a:lnTo>
                  <a:lnTo>
                    <a:pt x="1012" y="21"/>
                  </a:lnTo>
                  <a:lnTo>
                    <a:pt x="994" y="25"/>
                  </a:lnTo>
                  <a:lnTo>
                    <a:pt x="974" y="31"/>
                  </a:lnTo>
                  <a:lnTo>
                    <a:pt x="956" y="37"/>
                  </a:lnTo>
                  <a:lnTo>
                    <a:pt x="936" y="43"/>
                  </a:lnTo>
                  <a:lnTo>
                    <a:pt x="918" y="50"/>
                  </a:lnTo>
                  <a:lnTo>
                    <a:pt x="898" y="57"/>
                  </a:lnTo>
                  <a:lnTo>
                    <a:pt x="879" y="65"/>
                  </a:lnTo>
                  <a:lnTo>
                    <a:pt x="852" y="76"/>
                  </a:lnTo>
                  <a:lnTo>
                    <a:pt x="826" y="87"/>
                  </a:lnTo>
                  <a:lnTo>
                    <a:pt x="802" y="98"/>
                  </a:lnTo>
                  <a:lnTo>
                    <a:pt x="777" y="110"/>
                  </a:lnTo>
                  <a:lnTo>
                    <a:pt x="753" y="120"/>
                  </a:lnTo>
                  <a:lnTo>
                    <a:pt x="731" y="131"/>
                  </a:lnTo>
                  <a:lnTo>
                    <a:pt x="709" y="143"/>
                  </a:lnTo>
                  <a:lnTo>
                    <a:pt x="689" y="153"/>
                  </a:lnTo>
                  <a:lnTo>
                    <a:pt x="669" y="164"/>
                  </a:lnTo>
                  <a:lnTo>
                    <a:pt x="651" y="175"/>
                  </a:lnTo>
                  <a:lnTo>
                    <a:pt x="632" y="186"/>
                  </a:lnTo>
                  <a:lnTo>
                    <a:pt x="616" y="196"/>
                  </a:lnTo>
                  <a:lnTo>
                    <a:pt x="600" y="207"/>
                  </a:lnTo>
                  <a:lnTo>
                    <a:pt x="585" y="218"/>
                  </a:lnTo>
                  <a:lnTo>
                    <a:pt x="570" y="228"/>
                  </a:lnTo>
                  <a:lnTo>
                    <a:pt x="557" y="239"/>
                  </a:lnTo>
                  <a:lnTo>
                    <a:pt x="545" y="249"/>
                  </a:lnTo>
                  <a:lnTo>
                    <a:pt x="532" y="260"/>
                  </a:lnTo>
                  <a:lnTo>
                    <a:pt x="520" y="272"/>
                  </a:lnTo>
                  <a:lnTo>
                    <a:pt x="509" y="282"/>
                  </a:lnTo>
                  <a:lnTo>
                    <a:pt x="498" y="294"/>
                  </a:lnTo>
                  <a:lnTo>
                    <a:pt x="488" y="305"/>
                  </a:lnTo>
                  <a:lnTo>
                    <a:pt x="479" y="317"/>
                  </a:lnTo>
                  <a:lnTo>
                    <a:pt x="470" y="330"/>
                  </a:lnTo>
                  <a:lnTo>
                    <a:pt x="460" y="341"/>
                  </a:lnTo>
                  <a:lnTo>
                    <a:pt x="452" y="353"/>
                  </a:lnTo>
                  <a:lnTo>
                    <a:pt x="444" y="365"/>
                  </a:lnTo>
                  <a:lnTo>
                    <a:pt x="436" y="378"/>
                  </a:lnTo>
                  <a:lnTo>
                    <a:pt x="429" y="390"/>
                  </a:lnTo>
                  <a:lnTo>
                    <a:pt x="424" y="402"/>
                  </a:lnTo>
                  <a:lnTo>
                    <a:pt x="418" y="415"/>
                  </a:lnTo>
                  <a:lnTo>
                    <a:pt x="412" y="428"/>
                  </a:lnTo>
                  <a:lnTo>
                    <a:pt x="405" y="445"/>
                  </a:lnTo>
                  <a:lnTo>
                    <a:pt x="401" y="461"/>
                  </a:lnTo>
                  <a:lnTo>
                    <a:pt x="396" y="478"/>
                  </a:lnTo>
                  <a:lnTo>
                    <a:pt x="394" y="493"/>
                  </a:lnTo>
                  <a:lnTo>
                    <a:pt x="391" y="508"/>
                  </a:lnTo>
                  <a:lnTo>
                    <a:pt x="390" y="523"/>
                  </a:lnTo>
                  <a:lnTo>
                    <a:pt x="390" y="537"/>
                  </a:lnTo>
                  <a:lnTo>
                    <a:pt x="391" y="551"/>
                  </a:lnTo>
                  <a:lnTo>
                    <a:pt x="394" y="563"/>
                  </a:lnTo>
                  <a:lnTo>
                    <a:pt x="397" y="576"/>
                  </a:lnTo>
                  <a:lnTo>
                    <a:pt x="402" y="589"/>
                  </a:lnTo>
                  <a:lnTo>
                    <a:pt x="407" y="600"/>
                  </a:lnTo>
                  <a:lnTo>
                    <a:pt x="413" y="611"/>
                  </a:lnTo>
                  <a:lnTo>
                    <a:pt x="421" y="621"/>
                  </a:lnTo>
                  <a:lnTo>
                    <a:pt x="429" y="631"/>
                  </a:lnTo>
                  <a:lnTo>
                    <a:pt x="440" y="641"/>
                  </a:lnTo>
                  <a:lnTo>
                    <a:pt x="448" y="648"/>
                  </a:lnTo>
                  <a:lnTo>
                    <a:pt x="458" y="653"/>
                  </a:lnTo>
                  <a:lnTo>
                    <a:pt x="469" y="659"/>
                  </a:lnTo>
                  <a:lnTo>
                    <a:pt x="481" y="665"/>
                  </a:lnTo>
                  <a:lnTo>
                    <a:pt x="495" y="671"/>
                  </a:lnTo>
                  <a:lnTo>
                    <a:pt x="511" y="676"/>
                  </a:lnTo>
                  <a:lnTo>
                    <a:pt x="528" y="682"/>
                  </a:lnTo>
                  <a:lnTo>
                    <a:pt x="547" y="688"/>
                  </a:lnTo>
                  <a:lnTo>
                    <a:pt x="566" y="693"/>
                  </a:lnTo>
                  <a:lnTo>
                    <a:pt x="588" y="698"/>
                  </a:lnTo>
                  <a:lnTo>
                    <a:pt x="611" y="703"/>
                  </a:lnTo>
                  <a:lnTo>
                    <a:pt x="636" y="707"/>
                  </a:lnTo>
                  <a:lnTo>
                    <a:pt x="662" y="712"/>
                  </a:lnTo>
                  <a:lnTo>
                    <a:pt x="690" y="717"/>
                  </a:lnTo>
                  <a:lnTo>
                    <a:pt x="719" y="721"/>
                  </a:lnTo>
                  <a:lnTo>
                    <a:pt x="750" y="726"/>
                  </a:lnTo>
                  <a:lnTo>
                    <a:pt x="787" y="732"/>
                  </a:lnTo>
                  <a:lnTo>
                    <a:pt x="819" y="739"/>
                  </a:lnTo>
                  <a:lnTo>
                    <a:pt x="844" y="744"/>
                  </a:lnTo>
                  <a:lnTo>
                    <a:pt x="865" y="751"/>
                  </a:lnTo>
                  <a:lnTo>
                    <a:pt x="881" y="758"/>
                  </a:lnTo>
                  <a:lnTo>
                    <a:pt x="894" y="765"/>
                  </a:lnTo>
                  <a:lnTo>
                    <a:pt x="903" y="772"/>
                  </a:lnTo>
                  <a:lnTo>
                    <a:pt x="909" y="778"/>
                  </a:lnTo>
                  <a:lnTo>
                    <a:pt x="913" y="786"/>
                  </a:lnTo>
                  <a:lnTo>
                    <a:pt x="917" y="795"/>
                  </a:lnTo>
                  <a:lnTo>
                    <a:pt x="919" y="807"/>
                  </a:lnTo>
                  <a:lnTo>
                    <a:pt x="919" y="819"/>
                  </a:lnTo>
                  <a:lnTo>
                    <a:pt x="917" y="833"/>
                  </a:lnTo>
                  <a:lnTo>
                    <a:pt x="914" y="848"/>
                  </a:lnTo>
                  <a:lnTo>
                    <a:pt x="910" y="864"/>
                  </a:lnTo>
                  <a:lnTo>
                    <a:pt x="903" y="883"/>
                  </a:lnTo>
                  <a:lnTo>
                    <a:pt x="897" y="896"/>
                  </a:lnTo>
                  <a:lnTo>
                    <a:pt x="891" y="910"/>
                  </a:lnTo>
                  <a:lnTo>
                    <a:pt x="884" y="923"/>
                  </a:lnTo>
                  <a:lnTo>
                    <a:pt x="876" y="936"/>
                  </a:lnTo>
                  <a:lnTo>
                    <a:pt x="868" y="948"/>
                  </a:lnTo>
                  <a:lnTo>
                    <a:pt x="859" y="961"/>
                  </a:lnTo>
                  <a:lnTo>
                    <a:pt x="850" y="972"/>
                  </a:lnTo>
                  <a:lnTo>
                    <a:pt x="841" y="984"/>
                  </a:lnTo>
                  <a:lnTo>
                    <a:pt x="830" y="996"/>
                  </a:lnTo>
                  <a:lnTo>
                    <a:pt x="819" y="1007"/>
                  </a:lnTo>
                  <a:lnTo>
                    <a:pt x="807" y="1017"/>
                  </a:lnTo>
                  <a:lnTo>
                    <a:pt x="796" y="1029"/>
                  </a:lnTo>
                  <a:lnTo>
                    <a:pt x="783" y="1039"/>
                  </a:lnTo>
                  <a:lnTo>
                    <a:pt x="769" y="1049"/>
                  </a:lnTo>
                  <a:lnTo>
                    <a:pt x="755" y="1059"/>
                  </a:lnTo>
                  <a:lnTo>
                    <a:pt x="742" y="1068"/>
                  </a:lnTo>
                  <a:lnTo>
                    <a:pt x="727" y="1077"/>
                  </a:lnTo>
                  <a:lnTo>
                    <a:pt x="712" y="1085"/>
                  </a:lnTo>
                  <a:lnTo>
                    <a:pt x="697" y="1093"/>
                  </a:lnTo>
                  <a:lnTo>
                    <a:pt x="682" y="1100"/>
                  </a:lnTo>
                  <a:lnTo>
                    <a:pt x="667" y="1107"/>
                  </a:lnTo>
                  <a:lnTo>
                    <a:pt x="651" y="1114"/>
                  </a:lnTo>
                  <a:lnTo>
                    <a:pt x="634" y="1119"/>
                  </a:lnTo>
                  <a:lnTo>
                    <a:pt x="619" y="1125"/>
                  </a:lnTo>
                  <a:lnTo>
                    <a:pt x="603" y="1129"/>
                  </a:lnTo>
                  <a:lnTo>
                    <a:pt x="587" y="1133"/>
                  </a:lnTo>
                  <a:lnTo>
                    <a:pt x="571" y="1136"/>
                  </a:lnTo>
                  <a:lnTo>
                    <a:pt x="555" y="1138"/>
                  </a:lnTo>
                  <a:lnTo>
                    <a:pt x="538" y="1141"/>
                  </a:lnTo>
                  <a:lnTo>
                    <a:pt x="522" y="1143"/>
                  </a:lnTo>
                  <a:lnTo>
                    <a:pt x="505" y="1144"/>
                  </a:lnTo>
                  <a:lnTo>
                    <a:pt x="488" y="1144"/>
                  </a:lnTo>
                  <a:lnTo>
                    <a:pt x="467" y="1144"/>
                  </a:lnTo>
                  <a:lnTo>
                    <a:pt x="448" y="1143"/>
                  </a:lnTo>
                  <a:lnTo>
                    <a:pt x="428" y="1141"/>
                  </a:lnTo>
                  <a:lnTo>
                    <a:pt x="409" y="1138"/>
                  </a:lnTo>
                  <a:lnTo>
                    <a:pt x="390" y="1135"/>
                  </a:lnTo>
                  <a:lnTo>
                    <a:pt x="373" y="1131"/>
                  </a:lnTo>
                  <a:lnTo>
                    <a:pt x="356" y="1127"/>
                  </a:lnTo>
                  <a:lnTo>
                    <a:pt x="338" y="1121"/>
                  </a:lnTo>
                  <a:lnTo>
                    <a:pt x="323" y="1115"/>
                  </a:lnTo>
                  <a:lnTo>
                    <a:pt x="308" y="1110"/>
                  </a:lnTo>
                  <a:lnTo>
                    <a:pt x="295" y="1103"/>
                  </a:lnTo>
                  <a:lnTo>
                    <a:pt x="281" y="1096"/>
                  </a:lnTo>
                  <a:lnTo>
                    <a:pt x="267" y="1088"/>
                  </a:lnTo>
                  <a:lnTo>
                    <a:pt x="254" y="1078"/>
                  </a:lnTo>
                  <a:lnTo>
                    <a:pt x="242" y="1069"/>
                  </a:lnTo>
                  <a:lnTo>
                    <a:pt x="230" y="1060"/>
                  </a:lnTo>
                  <a:lnTo>
                    <a:pt x="261" y="978"/>
                  </a:lnTo>
                  <a:lnTo>
                    <a:pt x="263" y="974"/>
                  </a:lnTo>
                  <a:lnTo>
                    <a:pt x="268" y="960"/>
                  </a:lnTo>
                  <a:lnTo>
                    <a:pt x="276" y="941"/>
                  </a:lnTo>
                  <a:lnTo>
                    <a:pt x="285" y="919"/>
                  </a:lnTo>
                  <a:lnTo>
                    <a:pt x="293" y="899"/>
                  </a:lnTo>
                  <a:lnTo>
                    <a:pt x="301" y="880"/>
                  </a:lnTo>
                  <a:lnTo>
                    <a:pt x="306" y="866"/>
                  </a:lnTo>
                  <a:lnTo>
                    <a:pt x="308" y="862"/>
                  </a:lnTo>
                  <a:lnTo>
                    <a:pt x="318" y="840"/>
                  </a:lnTo>
                  <a:lnTo>
                    <a:pt x="293" y="840"/>
                  </a:lnTo>
                  <a:lnTo>
                    <a:pt x="217" y="840"/>
                  </a:lnTo>
                  <a:lnTo>
                    <a:pt x="208" y="840"/>
                  </a:lnTo>
                  <a:lnTo>
                    <a:pt x="204" y="849"/>
                  </a:lnTo>
                  <a:lnTo>
                    <a:pt x="192" y="872"/>
                  </a:lnTo>
                  <a:lnTo>
                    <a:pt x="179" y="895"/>
                  </a:lnTo>
                  <a:lnTo>
                    <a:pt x="168" y="917"/>
                  </a:lnTo>
                  <a:lnTo>
                    <a:pt x="155" y="940"/>
                  </a:lnTo>
                  <a:lnTo>
                    <a:pt x="144" y="962"/>
                  </a:lnTo>
                  <a:lnTo>
                    <a:pt x="131" y="983"/>
                  </a:lnTo>
                  <a:lnTo>
                    <a:pt x="119" y="1005"/>
                  </a:lnTo>
                  <a:lnTo>
                    <a:pt x="107" y="1025"/>
                  </a:lnTo>
                  <a:lnTo>
                    <a:pt x="95" y="1046"/>
                  </a:lnTo>
                  <a:lnTo>
                    <a:pt x="83" y="1066"/>
                  </a:lnTo>
                  <a:lnTo>
                    <a:pt x="71" y="1085"/>
                  </a:lnTo>
                  <a:lnTo>
                    <a:pt x="58" y="1105"/>
                  </a:lnTo>
                  <a:lnTo>
                    <a:pt x="47" y="1123"/>
                  </a:lnTo>
                  <a:lnTo>
                    <a:pt x="34" y="1143"/>
                  </a:lnTo>
                  <a:lnTo>
                    <a:pt x="23" y="1160"/>
                  </a:lnTo>
                  <a:lnTo>
                    <a:pt x="10" y="1179"/>
                  </a:lnTo>
                  <a:lnTo>
                    <a:pt x="0" y="1194"/>
                  </a:lnTo>
                  <a:lnTo>
                    <a:pt x="16" y="1203"/>
                  </a:lnTo>
                  <a:lnTo>
                    <a:pt x="32" y="1211"/>
                  </a:lnTo>
                  <a:lnTo>
                    <a:pt x="48" y="1218"/>
                  </a:lnTo>
                  <a:lnTo>
                    <a:pt x="65" y="1226"/>
                  </a:lnTo>
                  <a:lnTo>
                    <a:pt x="83" y="1232"/>
                  </a:lnTo>
                  <a:lnTo>
                    <a:pt x="100" y="1239"/>
                  </a:lnTo>
                  <a:lnTo>
                    <a:pt x="118" y="1244"/>
                  </a:lnTo>
                  <a:lnTo>
                    <a:pt x="136" y="1249"/>
                  </a:lnTo>
                  <a:lnTo>
                    <a:pt x="154" y="1254"/>
                  </a:lnTo>
                  <a:lnTo>
                    <a:pt x="172" y="1258"/>
                  </a:lnTo>
                  <a:lnTo>
                    <a:pt x="191" y="1262"/>
                  </a:lnTo>
                  <a:lnTo>
                    <a:pt x="209" y="1264"/>
                  </a:lnTo>
                  <a:lnTo>
                    <a:pt x="229" y="1266"/>
                  </a:lnTo>
                  <a:lnTo>
                    <a:pt x="248" y="1269"/>
                  </a:lnTo>
                  <a:lnTo>
                    <a:pt x="268" y="1270"/>
                  </a:lnTo>
                  <a:lnTo>
                    <a:pt x="288" y="1271"/>
                  </a:lnTo>
                  <a:lnTo>
                    <a:pt x="308" y="1271"/>
                  </a:lnTo>
                  <a:lnTo>
                    <a:pt x="339" y="1270"/>
                  </a:lnTo>
                  <a:lnTo>
                    <a:pt x="371" y="1269"/>
                  </a:lnTo>
                  <a:lnTo>
                    <a:pt x="403" y="1265"/>
                  </a:lnTo>
                  <a:lnTo>
                    <a:pt x="434" y="1260"/>
                  </a:lnTo>
                  <a:lnTo>
                    <a:pt x="466" y="1255"/>
                  </a:lnTo>
                  <a:lnTo>
                    <a:pt x="497" y="1248"/>
                  </a:lnTo>
                  <a:lnTo>
                    <a:pt x="530" y="1240"/>
                  </a:lnTo>
                  <a:lnTo>
                    <a:pt x="562" y="1231"/>
                  </a:lnTo>
                  <a:lnTo>
                    <a:pt x="594" y="1221"/>
                  </a:lnTo>
                  <a:lnTo>
                    <a:pt x="626" y="1210"/>
                  </a:lnTo>
                  <a:lnTo>
                    <a:pt x="659" y="1197"/>
                  </a:lnTo>
                  <a:lnTo>
                    <a:pt x="691" y="1182"/>
                  </a:lnTo>
                  <a:lnTo>
                    <a:pt x="723" y="1167"/>
                  </a:lnTo>
                  <a:lnTo>
                    <a:pt x="755" y="1151"/>
                  </a:lnTo>
                  <a:lnTo>
                    <a:pt x="788" y="1134"/>
                  </a:lnTo>
                  <a:lnTo>
                    <a:pt x="820" y="1115"/>
                  </a:lnTo>
                  <a:lnTo>
                    <a:pt x="852" y="1096"/>
                  </a:lnTo>
                  <a:lnTo>
                    <a:pt x="882" y="1076"/>
                  </a:lnTo>
                  <a:lnTo>
                    <a:pt x="912" y="1057"/>
                  </a:lnTo>
                  <a:lnTo>
                    <a:pt x="939" y="1037"/>
                  </a:lnTo>
                  <a:lnTo>
                    <a:pt x="965" y="1016"/>
                  </a:lnTo>
                  <a:lnTo>
                    <a:pt x="989" y="997"/>
                  </a:lnTo>
                  <a:lnTo>
                    <a:pt x="1012" y="977"/>
                  </a:lnTo>
                  <a:lnTo>
                    <a:pt x="1034" y="956"/>
                  </a:lnTo>
                  <a:lnTo>
                    <a:pt x="1054" y="936"/>
                  </a:lnTo>
                  <a:lnTo>
                    <a:pt x="1072" y="916"/>
                  </a:lnTo>
                  <a:lnTo>
                    <a:pt x="1090" y="895"/>
                  </a:lnTo>
                  <a:lnTo>
                    <a:pt x="1105" y="875"/>
                  </a:lnTo>
                  <a:lnTo>
                    <a:pt x="1118" y="854"/>
                  </a:lnTo>
                  <a:lnTo>
                    <a:pt x="1131" y="833"/>
                  </a:lnTo>
                  <a:lnTo>
                    <a:pt x="1141" y="811"/>
                  </a:lnTo>
                  <a:lnTo>
                    <a:pt x="1151" y="790"/>
                  </a:lnTo>
                  <a:lnTo>
                    <a:pt x="1156" y="774"/>
                  </a:lnTo>
                  <a:lnTo>
                    <a:pt x="1162" y="759"/>
                  </a:lnTo>
                  <a:lnTo>
                    <a:pt x="1166" y="744"/>
                  </a:lnTo>
                  <a:lnTo>
                    <a:pt x="1169" y="729"/>
                  </a:lnTo>
                  <a:lnTo>
                    <a:pt x="1170" y="716"/>
                  </a:lnTo>
                  <a:lnTo>
                    <a:pt x="1171" y="703"/>
                  </a:lnTo>
                  <a:lnTo>
                    <a:pt x="1171" y="689"/>
                  </a:lnTo>
                  <a:lnTo>
                    <a:pt x="1170" y="678"/>
                  </a:lnTo>
                  <a:lnTo>
                    <a:pt x="1169" y="665"/>
                  </a:lnTo>
                  <a:lnTo>
                    <a:pt x="1166" y="655"/>
                  </a:lnTo>
                  <a:lnTo>
                    <a:pt x="1162" y="643"/>
                  </a:lnTo>
                  <a:lnTo>
                    <a:pt x="1156" y="633"/>
                  </a:lnTo>
                  <a:lnTo>
                    <a:pt x="1151" y="623"/>
                  </a:lnTo>
                  <a:lnTo>
                    <a:pt x="1144" y="614"/>
                  </a:lnTo>
                  <a:lnTo>
                    <a:pt x="1137" y="605"/>
                  </a:lnTo>
                  <a:lnTo>
                    <a:pt x="1128" y="597"/>
                  </a:lnTo>
                  <a:lnTo>
                    <a:pt x="1121" y="591"/>
                  </a:lnTo>
                  <a:lnTo>
                    <a:pt x="1111" y="587"/>
                  </a:lnTo>
                  <a:lnTo>
                    <a:pt x="1102" y="581"/>
                  </a:lnTo>
                  <a:lnTo>
                    <a:pt x="1092" y="576"/>
                  </a:lnTo>
                  <a:lnTo>
                    <a:pt x="1079" y="572"/>
                  </a:lnTo>
                  <a:lnTo>
                    <a:pt x="1067" y="566"/>
                  </a:lnTo>
                  <a:lnTo>
                    <a:pt x="1053" y="561"/>
                  </a:lnTo>
                  <a:lnTo>
                    <a:pt x="1037" y="557"/>
                  </a:lnTo>
                  <a:lnTo>
                    <a:pt x="1020" y="552"/>
                  </a:lnTo>
                  <a:lnTo>
                    <a:pt x="1002" y="547"/>
                  </a:lnTo>
                  <a:lnTo>
                    <a:pt x="984" y="543"/>
                  </a:lnTo>
                  <a:lnTo>
                    <a:pt x="963" y="538"/>
                  </a:lnTo>
                  <a:lnTo>
                    <a:pt x="942" y="534"/>
                  </a:lnTo>
                  <a:lnTo>
                    <a:pt x="919" y="530"/>
                  </a:lnTo>
                  <a:lnTo>
                    <a:pt x="895" y="525"/>
                  </a:lnTo>
                  <a:lnTo>
                    <a:pt x="869" y="521"/>
                  </a:lnTo>
                  <a:lnTo>
                    <a:pt x="844" y="516"/>
                  </a:lnTo>
                  <a:lnTo>
                    <a:pt x="820" y="512"/>
                  </a:lnTo>
                  <a:lnTo>
                    <a:pt x="798" y="508"/>
                  </a:lnTo>
                  <a:lnTo>
                    <a:pt x="778" y="504"/>
                  </a:lnTo>
                  <a:lnTo>
                    <a:pt x="760" y="500"/>
                  </a:lnTo>
                  <a:lnTo>
                    <a:pt x="744" y="496"/>
                  </a:lnTo>
                  <a:lnTo>
                    <a:pt x="730" y="492"/>
                  </a:lnTo>
                  <a:lnTo>
                    <a:pt x="716" y="489"/>
                  </a:lnTo>
                  <a:lnTo>
                    <a:pt x="705" y="485"/>
                  </a:lnTo>
                  <a:lnTo>
                    <a:pt x="696" y="482"/>
                  </a:lnTo>
                  <a:lnTo>
                    <a:pt x="686" y="478"/>
                  </a:lnTo>
                  <a:lnTo>
                    <a:pt x="679" y="476"/>
                  </a:lnTo>
                  <a:lnTo>
                    <a:pt x="672" y="472"/>
                  </a:lnTo>
                  <a:lnTo>
                    <a:pt x="668" y="470"/>
                  </a:lnTo>
                  <a:lnTo>
                    <a:pt x="663" y="468"/>
                  </a:lnTo>
                  <a:lnTo>
                    <a:pt x="660" y="466"/>
                  </a:lnTo>
                  <a:lnTo>
                    <a:pt x="655" y="462"/>
                  </a:lnTo>
                  <a:lnTo>
                    <a:pt x="651" y="456"/>
                  </a:lnTo>
                  <a:lnTo>
                    <a:pt x="645" y="448"/>
                  </a:lnTo>
                  <a:lnTo>
                    <a:pt x="640" y="438"/>
                  </a:lnTo>
                  <a:lnTo>
                    <a:pt x="637" y="424"/>
                  </a:lnTo>
                  <a:lnTo>
                    <a:pt x="637" y="407"/>
                  </a:lnTo>
                  <a:lnTo>
                    <a:pt x="641" y="386"/>
                  </a:lnTo>
                  <a:lnTo>
                    <a:pt x="649" y="361"/>
                  </a:lnTo>
                  <a:lnTo>
                    <a:pt x="660" y="337"/>
                  </a:lnTo>
                  <a:lnTo>
                    <a:pt x="672" y="313"/>
                  </a:lnTo>
                  <a:lnTo>
                    <a:pt x="687" y="293"/>
                  </a:lnTo>
                  <a:lnTo>
                    <a:pt x="704" y="272"/>
                  </a:lnTo>
                  <a:lnTo>
                    <a:pt x="722" y="252"/>
                  </a:lnTo>
                  <a:lnTo>
                    <a:pt x="743" y="234"/>
                  </a:lnTo>
                  <a:lnTo>
                    <a:pt x="765" y="218"/>
                  </a:lnTo>
                  <a:lnTo>
                    <a:pt x="789" y="202"/>
                  </a:lnTo>
                  <a:lnTo>
                    <a:pt x="802" y="194"/>
                  </a:lnTo>
                  <a:lnTo>
                    <a:pt x="815" y="187"/>
                  </a:lnTo>
                  <a:lnTo>
                    <a:pt x="829" y="181"/>
                  </a:lnTo>
                  <a:lnTo>
                    <a:pt x="843" y="174"/>
                  </a:lnTo>
                  <a:lnTo>
                    <a:pt x="857" y="169"/>
                  </a:lnTo>
                  <a:lnTo>
                    <a:pt x="872" y="164"/>
                  </a:lnTo>
                  <a:lnTo>
                    <a:pt x="887" y="159"/>
                  </a:lnTo>
                  <a:lnTo>
                    <a:pt x="902" y="155"/>
                  </a:lnTo>
                  <a:lnTo>
                    <a:pt x="918" y="151"/>
                  </a:lnTo>
                  <a:lnTo>
                    <a:pt x="933" y="149"/>
                  </a:lnTo>
                  <a:lnTo>
                    <a:pt x="949" y="145"/>
                  </a:lnTo>
                  <a:lnTo>
                    <a:pt x="966" y="143"/>
                  </a:lnTo>
                  <a:lnTo>
                    <a:pt x="982" y="142"/>
                  </a:lnTo>
                  <a:lnTo>
                    <a:pt x="1000" y="141"/>
                  </a:lnTo>
                  <a:lnTo>
                    <a:pt x="1018" y="140"/>
                  </a:lnTo>
                  <a:lnTo>
                    <a:pt x="1035" y="140"/>
                  </a:lnTo>
                  <a:lnTo>
                    <a:pt x="1053" y="140"/>
                  </a:lnTo>
                  <a:lnTo>
                    <a:pt x="1069" y="141"/>
                  </a:lnTo>
                  <a:lnTo>
                    <a:pt x="1085" y="141"/>
                  </a:lnTo>
                  <a:lnTo>
                    <a:pt x="1100" y="143"/>
                  </a:lnTo>
                  <a:lnTo>
                    <a:pt x="1115" y="145"/>
                  </a:lnTo>
                  <a:lnTo>
                    <a:pt x="1129" y="148"/>
                  </a:lnTo>
                  <a:lnTo>
                    <a:pt x="1143" y="151"/>
                  </a:lnTo>
                  <a:lnTo>
                    <a:pt x="1156" y="155"/>
                  </a:lnTo>
                  <a:lnTo>
                    <a:pt x="1168" y="158"/>
                  </a:lnTo>
                  <a:lnTo>
                    <a:pt x="1181" y="163"/>
                  </a:lnTo>
                  <a:lnTo>
                    <a:pt x="1191" y="168"/>
                  </a:lnTo>
                  <a:lnTo>
                    <a:pt x="1202" y="173"/>
                  </a:lnTo>
                  <a:lnTo>
                    <a:pt x="1212" y="180"/>
                  </a:lnTo>
                  <a:lnTo>
                    <a:pt x="1221" y="186"/>
                  </a:lnTo>
                  <a:lnTo>
                    <a:pt x="1230" y="193"/>
                  </a:lnTo>
                  <a:lnTo>
                    <a:pt x="1238" y="201"/>
                  </a:lnTo>
                  <a:lnTo>
                    <a:pt x="1242" y="205"/>
                  </a:lnTo>
                  <a:lnTo>
                    <a:pt x="1243" y="210"/>
                  </a:lnTo>
                  <a:lnTo>
                    <a:pt x="1244" y="217"/>
                  </a:lnTo>
                  <a:lnTo>
                    <a:pt x="1244" y="225"/>
                  </a:lnTo>
                  <a:lnTo>
                    <a:pt x="1243" y="233"/>
                  </a:lnTo>
                  <a:lnTo>
                    <a:pt x="1240" y="243"/>
                  </a:lnTo>
                  <a:lnTo>
                    <a:pt x="1237" y="255"/>
                  </a:lnTo>
                  <a:lnTo>
                    <a:pt x="1232" y="266"/>
                  </a:lnTo>
                  <a:lnTo>
                    <a:pt x="1229" y="275"/>
                  </a:lnTo>
                  <a:lnTo>
                    <a:pt x="1224" y="285"/>
                  </a:lnTo>
                  <a:lnTo>
                    <a:pt x="1221" y="295"/>
                  </a:lnTo>
                  <a:lnTo>
                    <a:pt x="1216" y="307"/>
                  </a:lnTo>
                  <a:lnTo>
                    <a:pt x="1211" y="318"/>
                  </a:lnTo>
                  <a:lnTo>
                    <a:pt x="1206" y="331"/>
                  </a:lnTo>
                  <a:lnTo>
                    <a:pt x="1200" y="343"/>
                  </a:lnTo>
                  <a:lnTo>
                    <a:pt x="1194" y="357"/>
                  </a:lnTo>
                  <a:lnTo>
                    <a:pt x="1185" y="380"/>
                  </a:lnTo>
                  <a:lnTo>
                    <a:pt x="1209" y="380"/>
                  </a:lnTo>
                  <a:lnTo>
                    <a:pt x="1277" y="379"/>
                  </a:lnTo>
                  <a:lnTo>
                    <a:pt x="1288" y="379"/>
                  </a:lnTo>
                  <a:lnTo>
                    <a:pt x="1292" y="371"/>
                  </a:lnTo>
                  <a:lnTo>
                    <a:pt x="1303" y="349"/>
                  </a:lnTo>
                  <a:lnTo>
                    <a:pt x="1314" y="328"/>
                  </a:lnTo>
                  <a:lnTo>
                    <a:pt x="1325" y="309"/>
                  </a:lnTo>
                  <a:lnTo>
                    <a:pt x="1335" y="288"/>
                  </a:lnTo>
                  <a:lnTo>
                    <a:pt x="1345" y="269"/>
                  </a:lnTo>
                  <a:lnTo>
                    <a:pt x="1356" y="250"/>
                  </a:lnTo>
                  <a:lnTo>
                    <a:pt x="1366" y="232"/>
                  </a:lnTo>
                  <a:lnTo>
                    <a:pt x="1376" y="213"/>
                  </a:lnTo>
                  <a:lnTo>
                    <a:pt x="1387" y="196"/>
                  </a:lnTo>
                  <a:lnTo>
                    <a:pt x="1397" y="179"/>
                  </a:lnTo>
                  <a:lnTo>
                    <a:pt x="1408" y="163"/>
                  </a:lnTo>
                  <a:lnTo>
                    <a:pt x="1417" y="146"/>
                  </a:lnTo>
                  <a:lnTo>
                    <a:pt x="1427" y="130"/>
                  </a:lnTo>
                  <a:lnTo>
                    <a:pt x="1436" y="115"/>
                  </a:lnTo>
                  <a:lnTo>
                    <a:pt x="1447" y="100"/>
                  </a:lnTo>
                  <a:lnTo>
                    <a:pt x="1456" y="87"/>
                  </a:lnTo>
                  <a:lnTo>
                    <a:pt x="1466" y="72"/>
                  </a:lnTo>
                  <a:lnTo>
                    <a:pt x="1450" y="63"/>
                  </a:lnTo>
                  <a:close/>
                </a:path>
              </a:pathLst>
            </a:custGeom>
            <a:solidFill>
              <a:srgbClr val="FF17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60" name="Freeform 8"/>
            <p:cNvSpPr>
              <a:spLocks noEditPoints="1"/>
            </p:cNvSpPr>
            <p:nvPr/>
          </p:nvSpPr>
          <p:spPr bwMode="auto">
            <a:xfrm>
              <a:off x="3065" y="1791"/>
              <a:ext cx="682" cy="527"/>
            </a:xfrm>
            <a:custGeom>
              <a:avLst/>
              <a:gdLst>
                <a:gd name="T0" fmla="*/ 1216 w 1667"/>
                <a:gd name="T1" fmla="*/ 676 h 1288"/>
                <a:gd name="T2" fmla="*/ 1322 w 1667"/>
                <a:gd name="T3" fmla="*/ 520 h 1288"/>
                <a:gd name="T4" fmla="*/ 1436 w 1667"/>
                <a:gd name="T5" fmla="*/ 353 h 1288"/>
                <a:gd name="T6" fmla="*/ 1562 w 1667"/>
                <a:gd name="T7" fmla="*/ 178 h 1288"/>
                <a:gd name="T8" fmla="*/ 1653 w 1667"/>
                <a:gd name="T9" fmla="*/ 24 h 1288"/>
                <a:gd name="T10" fmla="*/ 1458 w 1667"/>
                <a:gd name="T11" fmla="*/ 31 h 1288"/>
                <a:gd name="T12" fmla="*/ 1349 w 1667"/>
                <a:gd name="T13" fmla="*/ 9 h 1288"/>
                <a:gd name="T14" fmla="*/ 1239 w 1667"/>
                <a:gd name="T15" fmla="*/ 4 h 1288"/>
                <a:gd name="T16" fmla="*/ 1115 w 1667"/>
                <a:gd name="T17" fmla="*/ 19 h 1288"/>
                <a:gd name="T18" fmla="*/ 986 w 1667"/>
                <a:gd name="T19" fmla="*/ 58 h 1288"/>
                <a:gd name="T20" fmla="*/ 807 w 1667"/>
                <a:gd name="T21" fmla="*/ 135 h 1288"/>
                <a:gd name="T22" fmla="*/ 668 w 1667"/>
                <a:gd name="T23" fmla="*/ 213 h 1288"/>
                <a:gd name="T24" fmla="*/ 553 w 1667"/>
                <a:gd name="T25" fmla="*/ 310 h 1288"/>
                <a:gd name="T26" fmla="*/ 412 w 1667"/>
                <a:gd name="T27" fmla="*/ 468 h 1288"/>
                <a:gd name="T28" fmla="*/ 253 w 1667"/>
                <a:gd name="T29" fmla="*/ 679 h 1288"/>
                <a:gd name="T30" fmla="*/ 121 w 1667"/>
                <a:gd name="T31" fmla="*/ 884 h 1288"/>
                <a:gd name="T32" fmla="*/ 34 w 1667"/>
                <a:gd name="T33" fmla="*/ 1062 h 1288"/>
                <a:gd name="T34" fmla="*/ 1 w 1667"/>
                <a:gd name="T35" fmla="*/ 1222 h 1288"/>
                <a:gd name="T36" fmla="*/ 49 w 1667"/>
                <a:gd name="T37" fmla="*/ 1285 h 1288"/>
                <a:gd name="T38" fmla="*/ 134 w 1667"/>
                <a:gd name="T39" fmla="*/ 1278 h 1288"/>
                <a:gd name="T40" fmla="*/ 260 w 1667"/>
                <a:gd name="T41" fmla="*/ 1226 h 1288"/>
                <a:gd name="T42" fmla="*/ 457 w 1667"/>
                <a:gd name="T43" fmla="*/ 1120 h 1288"/>
                <a:gd name="T44" fmla="*/ 698 w 1667"/>
                <a:gd name="T45" fmla="*/ 963 h 1288"/>
                <a:gd name="T46" fmla="*/ 883 w 1667"/>
                <a:gd name="T47" fmla="*/ 839 h 1288"/>
                <a:gd name="T48" fmla="*/ 758 w 1667"/>
                <a:gd name="T49" fmla="*/ 1030 h 1288"/>
                <a:gd name="T50" fmla="*/ 690 w 1667"/>
                <a:gd name="T51" fmla="*/ 1154 h 1288"/>
                <a:gd name="T52" fmla="*/ 674 w 1667"/>
                <a:gd name="T53" fmla="*/ 1229 h 1288"/>
                <a:gd name="T54" fmla="*/ 712 w 1667"/>
                <a:gd name="T55" fmla="*/ 1267 h 1288"/>
                <a:gd name="T56" fmla="*/ 808 w 1667"/>
                <a:gd name="T57" fmla="*/ 1262 h 1288"/>
                <a:gd name="T58" fmla="*/ 955 w 1667"/>
                <a:gd name="T59" fmla="*/ 1206 h 1288"/>
                <a:gd name="T60" fmla="*/ 1121 w 1667"/>
                <a:gd name="T61" fmla="*/ 1126 h 1288"/>
                <a:gd name="T62" fmla="*/ 1278 w 1667"/>
                <a:gd name="T63" fmla="*/ 1038 h 1288"/>
                <a:gd name="T64" fmla="*/ 1172 w 1667"/>
                <a:gd name="T65" fmla="*/ 1006 h 1288"/>
                <a:gd name="T66" fmla="*/ 1045 w 1667"/>
                <a:gd name="T67" fmla="*/ 1066 h 1288"/>
                <a:gd name="T68" fmla="*/ 997 w 1667"/>
                <a:gd name="T69" fmla="*/ 1077 h 1288"/>
                <a:gd name="T70" fmla="*/ 992 w 1667"/>
                <a:gd name="T71" fmla="*/ 1051 h 1288"/>
                <a:gd name="T72" fmla="*/ 1031 w 1667"/>
                <a:gd name="T73" fmla="*/ 975 h 1288"/>
                <a:gd name="T74" fmla="*/ 1106 w 1667"/>
                <a:gd name="T75" fmla="*/ 848 h 1288"/>
                <a:gd name="T76" fmla="*/ 1210 w 1667"/>
                <a:gd name="T77" fmla="*/ 336 h 1288"/>
                <a:gd name="T78" fmla="*/ 1046 w 1667"/>
                <a:gd name="T79" fmla="*/ 554 h 1288"/>
                <a:gd name="T80" fmla="*/ 889 w 1667"/>
                <a:gd name="T81" fmla="*/ 716 h 1288"/>
                <a:gd name="T82" fmla="*/ 740 w 1667"/>
                <a:gd name="T83" fmla="*/ 835 h 1288"/>
                <a:gd name="T84" fmla="*/ 568 w 1667"/>
                <a:gd name="T85" fmla="*/ 952 h 1288"/>
                <a:gd name="T86" fmla="*/ 397 w 1667"/>
                <a:gd name="T87" fmla="*/ 1050 h 1288"/>
                <a:gd name="T88" fmla="*/ 315 w 1667"/>
                <a:gd name="T89" fmla="*/ 1081 h 1288"/>
                <a:gd name="T90" fmla="*/ 288 w 1667"/>
                <a:gd name="T91" fmla="*/ 1072 h 1288"/>
                <a:gd name="T92" fmla="*/ 298 w 1667"/>
                <a:gd name="T93" fmla="*/ 1022 h 1288"/>
                <a:gd name="T94" fmla="*/ 373 w 1667"/>
                <a:gd name="T95" fmla="*/ 866 h 1288"/>
                <a:gd name="T96" fmla="*/ 479 w 1667"/>
                <a:gd name="T97" fmla="*/ 690 h 1288"/>
                <a:gd name="T98" fmla="*/ 609 w 1667"/>
                <a:gd name="T99" fmla="*/ 506 h 1288"/>
                <a:gd name="T100" fmla="*/ 735 w 1667"/>
                <a:gd name="T101" fmla="*/ 349 h 1288"/>
                <a:gd name="T102" fmla="*/ 854 w 1667"/>
                <a:gd name="T103" fmla="*/ 224 h 1288"/>
                <a:gd name="T104" fmla="*/ 924 w 1667"/>
                <a:gd name="T105" fmla="*/ 186 h 1288"/>
                <a:gd name="T106" fmla="*/ 1017 w 1667"/>
                <a:gd name="T107" fmla="*/ 167 h 1288"/>
                <a:gd name="T108" fmla="*/ 1114 w 1667"/>
                <a:gd name="T109" fmla="*/ 160 h 1288"/>
                <a:gd name="T110" fmla="*/ 1202 w 1667"/>
                <a:gd name="T111" fmla="*/ 167 h 1288"/>
                <a:gd name="T112" fmla="*/ 1282 w 1667"/>
                <a:gd name="T113" fmla="*/ 186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7" h="1288">
                  <a:moveTo>
                    <a:pt x="1134" y="803"/>
                  </a:moveTo>
                  <a:lnTo>
                    <a:pt x="1147" y="782"/>
                  </a:lnTo>
                  <a:lnTo>
                    <a:pt x="1161" y="762"/>
                  </a:lnTo>
                  <a:lnTo>
                    <a:pt x="1175" y="741"/>
                  </a:lnTo>
                  <a:lnTo>
                    <a:pt x="1189" y="719"/>
                  </a:lnTo>
                  <a:lnTo>
                    <a:pt x="1202" y="698"/>
                  </a:lnTo>
                  <a:lnTo>
                    <a:pt x="1216" y="676"/>
                  </a:lnTo>
                  <a:lnTo>
                    <a:pt x="1231" y="654"/>
                  </a:lnTo>
                  <a:lnTo>
                    <a:pt x="1246" y="633"/>
                  </a:lnTo>
                  <a:lnTo>
                    <a:pt x="1260" y="610"/>
                  </a:lnTo>
                  <a:lnTo>
                    <a:pt x="1275" y="588"/>
                  </a:lnTo>
                  <a:lnTo>
                    <a:pt x="1291" y="565"/>
                  </a:lnTo>
                  <a:lnTo>
                    <a:pt x="1306" y="543"/>
                  </a:lnTo>
                  <a:lnTo>
                    <a:pt x="1322" y="520"/>
                  </a:lnTo>
                  <a:lnTo>
                    <a:pt x="1337" y="495"/>
                  </a:lnTo>
                  <a:lnTo>
                    <a:pt x="1353" y="472"/>
                  </a:lnTo>
                  <a:lnTo>
                    <a:pt x="1369" y="449"/>
                  </a:lnTo>
                  <a:lnTo>
                    <a:pt x="1387" y="425"/>
                  </a:lnTo>
                  <a:lnTo>
                    <a:pt x="1403" y="401"/>
                  </a:lnTo>
                  <a:lnTo>
                    <a:pt x="1420" y="377"/>
                  </a:lnTo>
                  <a:lnTo>
                    <a:pt x="1436" y="353"/>
                  </a:lnTo>
                  <a:lnTo>
                    <a:pt x="1454" y="328"/>
                  </a:lnTo>
                  <a:lnTo>
                    <a:pt x="1472" y="303"/>
                  </a:lnTo>
                  <a:lnTo>
                    <a:pt x="1489" y="279"/>
                  </a:lnTo>
                  <a:lnTo>
                    <a:pt x="1507" y="254"/>
                  </a:lnTo>
                  <a:lnTo>
                    <a:pt x="1525" y="228"/>
                  </a:lnTo>
                  <a:lnTo>
                    <a:pt x="1543" y="203"/>
                  </a:lnTo>
                  <a:lnTo>
                    <a:pt x="1562" y="178"/>
                  </a:lnTo>
                  <a:lnTo>
                    <a:pt x="1580" y="152"/>
                  </a:lnTo>
                  <a:lnTo>
                    <a:pt x="1599" y="126"/>
                  </a:lnTo>
                  <a:lnTo>
                    <a:pt x="1618" y="100"/>
                  </a:lnTo>
                  <a:lnTo>
                    <a:pt x="1637" y="74"/>
                  </a:lnTo>
                  <a:lnTo>
                    <a:pt x="1656" y="47"/>
                  </a:lnTo>
                  <a:lnTo>
                    <a:pt x="1667" y="33"/>
                  </a:lnTo>
                  <a:lnTo>
                    <a:pt x="1653" y="24"/>
                  </a:lnTo>
                  <a:lnTo>
                    <a:pt x="1626" y="6"/>
                  </a:lnTo>
                  <a:lnTo>
                    <a:pt x="1619" y="0"/>
                  </a:lnTo>
                  <a:lnTo>
                    <a:pt x="1611" y="4"/>
                  </a:lnTo>
                  <a:lnTo>
                    <a:pt x="1505" y="46"/>
                  </a:lnTo>
                  <a:lnTo>
                    <a:pt x="1489" y="42"/>
                  </a:lnTo>
                  <a:lnTo>
                    <a:pt x="1473" y="36"/>
                  </a:lnTo>
                  <a:lnTo>
                    <a:pt x="1458" y="31"/>
                  </a:lnTo>
                  <a:lnTo>
                    <a:pt x="1442" y="28"/>
                  </a:lnTo>
                  <a:lnTo>
                    <a:pt x="1427" y="23"/>
                  </a:lnTo>
                  <a:lnTo>
                    <a:pt x="1411" y="20"/>
                  </a:lnTo>
                  <a:lnTo>
                    <a:pt x="1396" y="16"/>
                  </a:lnTo>
                  <a:lnTo>
                    <a:pt x="1381" y="14"/>
                  </a:lnTo>
                  <a:lnTo>
                    <a:pt x="1365" y="12"/>
                  </a:lnTo>
                  <a:lnTo>
                    <a:pt x="1349" y="9"/>
                  </a:lnTo>
                  <a:lnTo>
                    <a:pt x="1334" y="8"/>
                  </a:lnTo>
                  <a:lnTo>
                    <a:pt x="1318" y="6"/>
                  </a:lnTo>
                  <a:lnTo>
                    <a:pt x="1303" y="5"/>
                  </a:lnTo>
                  <a:lnTo>
                    <a:pt x="1287" y="5"/>
                  </a:lnTo>
                  <a:lnTo>
                    <a:pt x="1272" y="4"/>
                  </a:lnTo>
                  <a:lnTo>
                    <a:pt x="1257" y="4"/>
                  </a:lnTo>
                  <a:lnTo>
                    <a:pt x="1239" y="4"/>
                  </a:lnTo>
                  <a:lnTo>
                    <a:pt x="1222" y="5"/>
                  </a:lnTo>
                  <a:lnTo>
                    <a:pt x="1205" y="6"/>
                  </a:lnTo>
                  <a:lnTo>
                    <a:pt x="1186" y="7"/>
                  </a:lnTo>
                  <a:lnTo>
                    <a:pt x="1169" y="9"/>
                  </a:lnTo>
                  <a:lnTo>
                    <a:pt x="1151" y="13"/>
                  </a:lnTo>
                  <a:lnTo>
                    <a:pt x="1133" y="15"/>
                  </a:lnTo>
                  <a:lnTo>
                    <a:pt x="1115" y="19"/>
                  </a:lnTo>
                  <a:lnTo>
                    <a:pt x="1096" y="23"/>
                  </a:lnTo>
                  <a:lnTo>
                    <a:pt x="1079" y="28"/>
                  </a:lnTo>
                  <a:lnTo>
                    <a:pt x="1061" y="32"/>
                  </a:lnTo>
                  <a:lnTo>
                    <a:pt x="1042" y="38"/>
                  </a:lnTo>
                  <a:lnTo>
                    <a:pt x="1024" y="44"/>
                  </a:lnTo>
                  <a:lnTo>
                    <a:pt x="1004" y="51"/>
                  </a:lnTo>
                  <a:lnTo>
                    <a:pt x="986" y="58"/>
                  </a:lnTo>
                  <a:lnTo>
                    <a:pt x="967" y="65"/>
                  </a:lnTo>
                  <a:lnTo>
                    <a:pt x="939" y="76"/>
                  </a:lnTo>
                  <a:lnTo>
                    <a:pt x="910" y="89"/>
                  </a:lnTo>
                  <a:lnTo>
                    <a:pt x="882" y="100"/>
                  </a:lnTo>
                  <a:lnTo>
                    <a:pt x="857" y="112"/>
                  </a:lnTo>
                  <a:lnTo>
                    <a:pt x="831" y="123"/>
                  </a:lnTo>
                  <a:lnTo>
                    <a:pt x="807" y="135"/>
                  </a:lnTo>
                  <a:lnTo>
                    <a:pt x="784" y="146"/>
                  </a:lnTo>
                  <a:lnTo>
                    <a:pt x="762" y="158"/>
                  </a:lnTo>
                  <a:lnTo>
                    <a:pt x="742" y="169"/>
                  </a:lnTo>
                  <a:lnTo>
                    <a:pt x="721" y="180"/>
                  </a:lnTo>
                  <a:lnTo>
                    <a:pt x="702" y="191"/>
                  </a:lnTo>
                  <a:lnTo>
                    <a:pt x="684" y="203"/>
                  </a:lnTo>
                  <a:lnTo>
                    <a:pt x="668" y="213"/>
                  </a:lnTo>
                  <a:lnTo>
                    <a:pt x="652" y="224"/>
                  </a:lnTo>
                  <a:lnTo>
                    <a:pt x="638" y="235"/>
                  </a:lnTo>
                  <a:lnTo>
                    <a:pt x="624" y="245"/>
                  </a:lnTo>
                  <a:lnTo>
                    <a:pt x="607" y="260"/>
                  </a:lnTo>
                  <a:lnTo>
                    <a:pt x="589" y="275"/>
                  </a:lnTo>
                  <a:lnTo>
                    <a:pt x="571" y="293"/>
                  </a:lnTo>
                  <a:lnTo>
                    <a:pt x="553" y="310"/>
                  </a:lnTo>
                  <a:lnTo>
                    <a:pt x="534" y="330"/>
                  </a:lnTo>
                  <a:lnTo>
                    <a:pt x="515" y="349"/>
                  </a:lnTo>
                  <a:lnTo>
                    <a:pt x="495" y="371"/>
                  </a:lnTo>
                  <a:lnTo>
                    <a:pt x="475" y="394"/>
                  </a:lnTo>
                  <a:lnTo>
                    <a:pt x="455" y="417"/>
                  </a:lnTo>
                  <a:lnTo>
                    <a:pt x="433" y="442"/>
                  </a:lnTo>
                  <a:lnTo>
                    <a:pt x="412" y="468"/>
                  </a:lnTo>
                  <a:lnTo>
                    <a:pt x="390" y="495"/>
                  </a:lnTo>
                  <a:lnTo>
                    <a:pt x="367" y="524"/>
                  </a:lnTo>
                  <a:lnTo>
                    <a:pt x="345" y="553"/>
                  </a:lnTo>
                  <a:lnTo>
                    <a:pt x="321" y="584"/>
                  </a:lnTo>
                  <a:lnTo>
                    <a:pt x="298" y="615"/>
                  </a:lnTo>
                  <a:lnTo>
                    <a:pt x="275" y="648"/>
                  </a:lnTo>
                  <a:lnTo>
                    <a:pt x="253" y="679"/>
                  </a:lnTo>
                  <a:lnTo>
                    <a:pt x="231" y="710"/>
                  </a:lnTo>
                  <a:lnTo>
                    <a:pt x="210" y="740"/>
                  </a:lnTo>
                  <a:lnTo>
                    <a:pt x="191" y="770"/>
                  </a:lnTo>
                  <a:lnTo>
                    <a:pt x="172" y="800"/>
                  </a:lnTo>
                  <a:lnTo>
                    <a:pt x="154" y="828"/>
                  </a:lnTo>
                  <a:lnTo>
                    <a:pt x="137" y="856"/>
                  </a:lnTo>
                  <a:lnTo>
                    <a:pt x="121" y="884"/>
                  </a:lnTo>
                  <a:lnTo>
                    <a:pt x="106" y="911"/>
                  </a:lnTo>
                  <a:lnTo>
                    <a:pt x="92" y="938"/>
                  </a:lnTo>
                  <a:lnTo>
                    <a:pt x="78" y="964"/>
                  </a:lnTo>
                  <a:lnTo>
                    <a:pt x="65" y="990"/>
                  </a:lnTo>
                  <a:lnTo>
                    <a:pt x="54" y="1014"/>
                  </a:lnTo>
                  <a:lnTo>
                    <a:pt x="43" y="1038"/>
                  </a:lnTo>
                  <a:lnTo>
                    <a:pt x="34" y="1062"/>
                  </a:lnTo>
                  <a:lnTo>
                    <a:pt x="24" y="1090"/>
                  </a:lnTo>
                  <a:lnTo>
                    <a:pt x="15" y="1116"/>
                  </a:lnTo>
                  <a:lnTo>
                    <a:pt x="9" y="1141"/>
                  </a:lnTo>
                  <a:lnTo>
                    <a:pt x="4" y="1164"/>
                  </a:lnTo>
                  <a:lnTo>
                    <a:pt x="1" y="1184"/>
                  </a:lnTo>
                  <a:lnTo>
                    <a:pt x="0" y="1204"/>
                  </a:lnTo>
                  <a:lnTo>
                    <a:pt x="1" y="1222"/>
                  </a:lnTo>
                  <a:lnTo>
                    <a:pt x="4" y="1239"/>
                  </a:lnTo>
                  <a:lnTo>
                    <a:pt x="8" y="1250"/>
                  </a:lnTo>
                  <a:lnTo>
                    <a:pt x="13" y="1260"/>
                  </a:lnTo>
                  <a:lnTo>
                    <a:pt x="20" y="1269"/>
                  </a:lnTo>
                  <a:lnTo>
                    <a:pt x="28" y="1275"/>
                  </a:lnTo>
                  <a:lnTo>
                    <a:pt x="38" y="1281"/>
                  </a:lnTo>
                  <a:lnTo>
                    <a:pt x="49" y="1285"/>
                  </a:lnTo>
                  <a:lnTo>
                    <a:pt x="61" y="1287"/>
                  </a:lnTo>
                  <a:lnTo>
                    <a:pt x="73" y="1288"/>
                  </a:lnTo>
                  <a:lnTo>
                    <a:pt x="84" y="1288"/>
                  </a:lnTo>
                  <a:lnTo>
                    <a:pt x="95" y="1286"/>
                  </a:lnTo>
                  <a:lnTo>
                    <a:pt x="107" y="1285"/>
                  </a:lnTo>
                  <a:lnTo>
                    <a:pt x="119" y="1281"/>
                  </a:lnTo>
                  <a:lnTo>
                    <a:pt x="134" y="1278"/>
                  </a:lnTo>
                  <a:lnTo>
                    <a:pt x="149" y="1272"/>
                  </a:lnTo>
                  <a:lnTo>
                    <a:pt x="165" y="1267"/>
                  </a:lnTo>
                  <a:lnTo>
                    <a:pt x="182" y="1260"/>
                  </a:lnTo>
                  <a:lnTo>
                    <a:pt x="200" y="1254"/>
                  </a:lnTo>
                  <a:lnTo>
                    <a:pt x="220" y="1244"/>
                  </a:lnTo>
                  <a:lnTo>
                    <a:pt x="239" y="1236"/>
                  </a:lnTo>
                  <a:lnTo>
                    <a:pt x="260" y="1226"/>
                  </a:lnTo>
                  <a:lnTo>
                    <a:pt x="283" y="1216"/>
                  </a:lnTo>
                  <a:lnTo>
                    <a:pt x="306" y="1203"/>
                  </a:lnTo>
                  <a:lnTo>
                    <a:pt x="330" y="1191"/>
                  </a:lnTo>
                  <a:lnTo>
                    <a:pt x="356" y="1178"/>
                  </a:lnTo>
                  <a:lnTo>
                    <a:pt x="389" y="1159"/>
                  </a:lnTo>
                  <a:lnTo>
                    <a:pt x="424" y="1139"/>
                  </a:lnTo>
                  <a:lnTo>
                    <a:pt x="457" y="1120"/>
                  </a:lnTo>
                  <a:lnTo>
                    <a:pt x="492" y="1099"/>
                  </a:lnTo>
                  <a:lnTo>
                    <a:pt x="525" y="1078"/>
                  </a:lnTo>
                  <a:lnTo>
                    <a:pt x="559" y="1057"/>
                  </a:lnTo>
                  <a:lnTo>
                    <a:pt x="594" y="1035"/>
                  </a:lnTo>
                  <a:lnTo>
                    <a:pt x="629" y="1012"/>
                  </a:lnTo>
                  <a:lnTo>
                    <a:pt x="663" y="987"/>
                  </a:lnTo>
                  <a:lnTo>
                    <a:pt x="698" y="963"/>
                  </a:lnTo>
                  <a:lnTo>
                    <a:pt x="732" y="939"/>
                  </a:lnTo>
                  <a:lnTo>
                    <a:pt x="767" y="913"/>
                  </a:lnTo>
                  <a:lnTo>
                    <a:pt x="801" y="887"/>
                  </a:lnTo>
                  <a:lnTo>
                    <a:pt x="836" y="861"/>
                  </a:lnTo>
                  <a:lnTo>
                    <a:pt x="872" y="833"/>
                  </a:lnTo>
                  <a:lnTo>
                    <a:pt x="906" y="805"/>
                  </a:lnTo>
                  <a:lnTo>
                    <a:pt x="883" y="839"/>
                  </a:lnTo>
                  <a:lnTo>
                    <a:pt x="863" y="870"/>
                  </a:lnTo>
                  <a:lnTo>
                    <a:pt x="842" y="900"/>
                  </a:lnTo>
                  <a:lnTo>
                    <a:pt x="822" y="929"/>
                  </a:lnTo>
                  <a:lnTo>
                    <a:pt x="805" y="956"/>
                  </a:lnTo>
                  <a:lnTo>
                    <a:pt x="788" y="982"/>
                  </a:lnTo>
                  <a:lnTo>
                    <a:pt x="773" y="1007"/>
                  </a:lnTo>
                  <a:lnTo>
                    <a:pt x="758" y="1030"/>
                  </a:lnTo>
                  <a:lnTo>
                    <a:pt x="745" y="1052"/>
                  </a:lnTo>
                  <a:lnTo>
                    <a:pt x="732" y="1073"/>
                  </a:lnTo>
                  <a:lnTo>
                    <a:pt x="722" y="1091"/>
                  </a:lnTo>
                  <a:lnTo>
                    <a:pt x="712" y="1110"/>
                  </a:lnTo>
                  <a:lnTo>
                    <a:pt x="704" y="1126"/>
                  </a:lnTo>
                  <a:lnTo>
                    <a:pt x="695" y="1141"/>
                  </a:lnTo>
                  <a:lnTo>
                    <a:pt x="690" y="1154"/>
                  </a:lnTo>
                  <a:lnTo>
                    <a:pt x="684" y="1167"/>
                  </a:lnTo>
                  <a:lnTo>
                    <a:pt x="679" y="1180"/>
                  </a:lnTo>
                  <a:lnTo>
                    <a:pt x="676" y="1191"/>
                  </a:lnTo>
                  <a:lnTo>
                    <a:pt x="674" y="1202"/>
                  </a:lnTo>
                  <a:lnTo>
                    <a:pt x="672" y="1212"/>
                  </a:lnTo>
                  <a:lnTo>
                    <a:pt x="672" y="1221"/>
                  </a:lnTo>
                  <a:lnTo>
                    <a:pt x="674" y="1229"/>
                  </a:lnTo>
                  <a:lnTo>
                    <a:pt x="676" y="1237"/>
                  </a:lnTo>
                  <a:lnTo>
                    <a:pt x="679" y="1244"/>
                  </a:lnTo>
                  <a:lnTo>
                    <a:pt x="684" y="1251"/>
                  </a:lnTo>
                  <a:lnTo>
                    <a:pt x="690" y="1256"/>
                  </a:lnTo>
                  <a:lnTo>
                    <a:pt x="695" y="1260"/>
                  </a:lnTo>
                  <a:lnTo>
                    <a:pt x="704" y="1264"/>
                  </a:lnTo>
                  <a:lnTo>
                    <a:pt x="712" y="1267"/>
                  </a:lnTo>
                  <a:lnTo>
                    <a:pt x="722" y="1270"/>
                  </a:lnTo>
                  <a:lnTo>
                    <a:pt x="732" y="1271"/>
                  </a:lnTo>
                  <a:lnTo>
                    <a:pt x="744" y="1271"/>
                  </a:lnTo>
                  <a:lnTo>
                    <a:pt x="759" y="1271"/>
                  </a:lnTo>
                  <a:lnTo>
                    <a:pt x="774" y="1269"/>
                  </a:lnTo>
                  <a:lnTo>
                    <a:pt x="791" y="1266"/>
                  </a:lnTo>
                  <a:lnTo>
                    <a:pt x="808" y="1262"/>
                  </a:lnTo>
                  <a:lnTo>
                    <a:pt x="827" y="1257"/>
                  </a:lnTo>
                  <a:lnTo>
                    <a:pt x="846" y="1251"/>
                  </a:lnTo>
                  <a:lnTo>
                    <a:pt x="866" y="1243"/>
                  </a:lnTo>
                  <a:lnTo>
                    <a:pt x="888" y="1235"/>
                  </a:lnTo>
                  <a:lnTo>
                    <a:pt x="910" y="1226"/>
                  </a:lnTo>
                  <a:lnTo>
                    <a:pt x="933" y="1217"/>
                  </a:lnTo>
                  <a:lnTo>
                    <a:pt x="955" y="1206"/>
                  </a:lnTo>
                  <a:lnTo>
                    <a:pt x="978" y="1196"/>
                  </a:lnTo>
                  <a:lnTo>
                    <a:pt x="1001" y="1186"/>
                  </a:lnTo>
                  <a:lnTo>
                    <a:pt x="1025" y="1174"/>
                  </a:lnTo>
                  <a:lnTo>
                    <a:pt x="1048" y="1163"/>
                  </a:lnTo>
                  <a:lnTo>
                    <a:pt x="1072" y="1151"/>
                  </a:lnTo>
                  <a:lnTo>
                    <a:pt x="1096" y="1138"/>
                  </a:lnTo>
                  <a:lnTo>
                    <a:pt x="1121" y="1126"/>
                  </a:lnTo>
                  <a:lnTo>
                    <a:pt x="1146" y="1113"/>
                  </a:lnTo>
                  <a:lnTo>
                    <a:pt x="1170" y="1099"/>
                  </a:lnTo>
                  <a:lnTo>
                    <a:pt x="1195" y="1085"/>
                  </a:lnTo>
                  <a:lnTo>
                    <a:pt x="1221" y="1072"/>
                  </a:lnTo>
                  <a:lnTo>
                    <a:pt x="1246" y="1058"/>
                  </a:lnTo>
                  <a:lnTo>
                    <a:pt x="1272" y="1043"/>
                  </a:lnTo>
                  <a:lnTo>
                    <a:pt x="1278" y="1038"/>
                  </a:lnTo>
                  <a:lnTo>
                    <a:pt x="1280" y="1030"/>
                  </a:lnTo>
                  <a:lnTo>
                    <a:pt x="1284" y="972"/>
                  </a:lnTo>
                  <a:lnTo>
                    <a:pt x="1287" y="942"/>
                  </a:lnTo>
                  <a:lnTo>
                    <a:pt x="1260" y="957"/>
                  </a:lnTo>
                  <a:lnTo>
                    <a:pt x="1228" y="975"/>
                  </a:lnTo>
                  <a:lnTo>
                    <a:pt x="1199" y="991"/>
                  </a:lnTo>
                  <a:lnTo>
                    <a:pt x="1172" y="1006"/>
                  </a:lnTo>
                  <a:lnTo>
                    <a:pt x="1147" y="1019"/>
                  </a:lnTo>
                  <a:lnTo>
                    <a:pt x="1125" y="1029"/>
                  </a:lnTo>
                  <a:lnTo>
                    <a:pt x="1106" y="1039"/>
                  </a:lnTo>
                  <a:lnTo>
                    <a:pt x="1087" y="1047"/>
                  </a:lnTo>
                  <a:lnTo>
                    <a:pt x="1072" y="1054"/>
                  </a:lnTo>
                  <a:lnTo>
                    <a:pt x="1057" y="1060"/>
                  </a:lnTo>
                  <a:lnTo>
                    <a:pt x="1045" y="1066"/>
                  </a:lnTo>
                  <a:lnTo>
                    <a:pt x="1034" y="1069"/>
                  </a:lnTo>
                  <a:lnTo>
                    <a:pt x="1025" y="1073"/>
                  </a:lnTo>
                  <a:lnTo>
                    <a:pt x="1017" y="1075"/>
                  </a:lnTo>
                  <a:lnTo>
                    <a:pt x="1011" y="1076"/>
                  </a:lnTo>
                  <a:lnTo>
                    <a:pt x="1005" y="1077"/>
                  </a:lnTo>
                  <a:lnTo>
                    <a:pt x="1001" y="1077"/>
                  </a:lnTo>
                  <a:lnTo>
                    <a:pt x="997" y="1077"/>
                  </a:lnTo>
                  <a:lnTo>
                    <a:pt x="994" y="1077"/>
                  </a:lnTo>
                  <a:lnTo>
                    <a:pt x="990" y="1076"/>
                  </a:lnTo>
                  <a:lnTo>
                    <a:pt x="988" y="1074"/>
                  </a:lnTo>
                  <a:lnTo>
                    <a:pt x="987" y="1070"/>
                  </a:lnTo>
                  <a:lnTo>
                    <a:pt x="988" y="1066"/>
                  </a:lnTo>
                  <a:lnTo>
                    <a:pt x="989" y="1059"/>
                  </a:lnTo>
                  <a:lnTo>
                    <a:pt x="992" y="1051"/>
                  </a:lnTo>
                  <a:lnTo>
                    <a:pt x="995" y="1043"/>
                  </a:lnTo>
                  <a:lnTo>
                    <a:pt x="998" y="1035"/>
                  </a:lnTo>
                  <a:lnTo>
                    <a:pt x="1003" y="1024"/>
                  </a:lnTo>
                  <a:lnTo>
                    <a:pt x="1009" y="1014"/>
                  </a:lnTo>
                  <a:lnTo>
                    <a:pt x="1016" y="1002"/>
                  </a:lnTo>
                  <a:lnTo>
                    <a:pt x="1023" y="989"/>
                  </a:lnTo>
                  <a:lnTo>
                    <a:pt x="1031" y="975"/>
                  </a:lnTo>
                  <a:lnTo>
                    <a:pt x="1039" y="960"/>
                  </a:lnTo>
                  <a:lnTo>
                    <a:pt x="1048" y="944"/>
                  </a:lnTo>
                  <a:lnTo>
                    <a:pt x="1058" y="928"/>
                  </a:lnTo>
                  <a:lnTo>
                    <a:pt x="1069" y="909"/>
                  </a:lnTo>
                  <a:lnTo>
                    <a:pt x="1080" y="889"/>
                  </a:lnTo>
                  <a:lnTo>
                    <a:pt x="1093" y="870"/>
                  </a:lnTo>
                  <a:lnTo>
                    <a:pt x="1106" y="848"/>
                  </a:lnTo>
                  <a:lnTo>
                    <a:pt x="1119" y="826"/>
                  </a:lnTo>
                  <a:lnTo>
                    <a:pt x="1134" y="803"/>
                  </a:lnTo>
                  <a:close/>
                  <a:moveTo>
                    <a:pt x="1304" y="192"/>
                  </a:moveTo>
                  <a:lnTo>
                    <a:pt x="1281" y="229"/>
                  </a:lnTo>
                  <a:lnTo>
                    <a:pt x="1258" y="266"/>
                  </a:lnTo>
                  <a:lnTo>
                    <a:pt x="1235" y="302"/>
                  </a:lnTo>
                  <a:lnTo>
                    <a:pt x="1210" y="336"/>
                  </a:lnTo>
                  <a:lnTo>
                    <a:pt x="1187" y="371"/>
                  </a:lnTo>
                  <a:lnTo>
                    <a:pt x="1164" y="403"/>
                  </a:lnTo>
                  <a:lnTo>
                    <a:pt x="1140" y="436"/>
                  </a:lnTo>
                  <a:lnTo>
                    <a:pt x="1117" y="467"/>
                  </a:lnTo>
                  <a:lnTo>
                    <a:pt x="1093" y="497"/>
                  </a:lnTo>
                  <a:lnTo>
                    <a:pt x="1070" y="525"/>
                  </a:lnTo>
                  <a:lnTo>
                    <a:pt x="1046" y="554"/>
                  </a:lnTo>
                  <a:lnTo>
                    <a:pt x="1022" y="582"/>
                  </a:lnTo>
                  <a:lnTo>
                    <a:pt x="998" y="608"/>
                  </a:lnTo>
                  <a:lnTo>
                    <a:pt x="974" y="634"/>
                  </a:lnTo>
                  <a:lnTo>
                    <a:pt x="951" y="658"/>
                  </a:lnTo>
                  <a:lnTo>
                    <a:pt x="927" y="681"/>
                  </a:lnTo>
                  <a:lnTo>
                    <a:pt x="909" y="698"/>
                  </a:lnTo>
                  <a:lnTo>
                    <a:pt x="889" y="716"/>
                  </a:lnTo>
                  <a:lnTo>
                    <a:pt x="869" y="733"/>
                  </a:lnTo>
                  <a:lnTo>
                    <a:pt x="850" y="750"/>
                  </a:lnTo>
                  <a:lnTo>
                    <a:pt x="829" y="767"/>
                  </a:lnTo>
                  <a:lnTo>
                    <a:pt x="807" y="783"/>
                  </a:lnTo>
                  <a:lnTo>
                    <a:pt x="785" y="801"/>
                  </a:lnTo>
                  <a:lnTo>
                    <a:pt x="763" y="818"/>
                  </a:lnTo>
                  <a:lnTo>
                    <a:pt x="740" y="835"/>
                  </a:lnTo>
                  <a:lnTo>
                    <a:pt x="717" y="851"/>
                  </a:lnTo>
                  <a:lnTo>
                    <a:pt x="693" y="869"/>
                  </a:lnTo>
                  <a:lnTo>
                    <a:pt x="669" y="885"/>
                  </a:lnTo>
                  <a:lnTo>
                    <a:pt x="645" y="902"/>
                  </a:lnTo>
                  <a:lnTo>
                    <a:pt x="619" y="918"/>
                  </a:lnTo>
                  <a:lnTo>
                    <a:pt x="594" y="936"/>
                  </a:lnTo>
                  <a:lnTo>
                    <a:pt x="568" y="952"/>
                  </a:lnTo>
                  <a:lnTo>
                    <a:pt x="536" y="971"/>
                  </a:lnTo>
                  <a:lnTo>
                    <a:pt x="508" y="989"/>
                  </a:lnTo>
                  <a:lnTo>
                    <a:pt x="481" y="1004"/>
                  </a:lnTo>
                  <a:lnTo>
                    <a:pt x="457" y="1017"/>
                  </a:lnTo>
                  <a:lnTo>
                    <a:pt x="435" y="1030"/>
                  </a:lnTo>
                  <a:lnTo>
                    <a:pt x="414" y="1040"/>
                  </a:lnTo>
                  <a:lnTo>
                    <a:pt x="397" y="1050"/>
                  </a:lnTo>
                  <a:lnTo>
                    <a:pt x="381" y="1058"/>
                  </a:lnTo>
                  <a:lnTo>
                    <a:pt x="366" y="1063"/>
                  </a:lnTo>
                  <a:lnTo>
                    <a:pt x="353" y="1069"/>
                  </a:lnTo>
                  <a:lnTo>
                    <a:pt x="342" y="1074"/>
                  </a:lnTo>
                  <a:lnTo>
                    <a:pt x="331" y="1077"/>
                  </a:lnTo>
                  <a:lnTo>
                    <a:pt x="322" y="1080"/>
                  </a:lnTo>
                  <a:lnTo>
                    <a:pt x="315" y="1081"/>
                  </a:lnTo>
                  <a:lnTo>
                    <a:pt x="309" y="1082"/>
                  </a:lnTo>
                  <a:lnTo>
                    <a:pt x="304" y="1082"/>
                  </a:lnTo>
                  <a:lnTo>
                    <a:pt x="297" y="1081"/>
                  </a:lnTo>
                  <a:lnTo>
                    <a:pt x="293" y="1080"/>
                  </a:lnTo>
                  <a:lnTo>
                    <a:pt x="290" y="1077"/>
                  </a:lnTo>
                  <a:lnTo>
                    <a:pt x="288" y="1074"/>
                  </a:lnTo>
                  <a:lnTo>
                    <a:pt x="288" y="1072"/>
                  </a:lnTo>
                  <a:lnTo>
                    <a:pt x="286" y="1069"/>
                  </a:lnTo>
                  <a:lnTo>
                    <a:pt x="286" y="1066"/>
                  </a:lnTo>
                  <a:lnTo>
                    <a:pt x="288" y="1060"/>
                  </a:lnTo>
                  <a:lnTo>
                    <a:pt x="289" y="1053"/>
                  </a:lnTo>
                  <a:lnTo>
                    <a:pt x="290" y="1045"/>
                  </a:lnTo>
                  <a:lnTo>
                    <a:pt x="293" y="1035"/>
                  </a:lnTo>
                  <a:lnTo>
                    <a:pt x="298" y="1022"/>
                  </a:lnTo>
                  <a:lnTo>
                    <a:pt x="306" y="1001"/>
                  </a:lnTo>
                  <a:lnTo>
                    <a:pt x="315" y="979"/>
                  </a:lnTo>
                  <a:lnTo>
                    <a:pt x="326" y="957"/>
                  </a:lnTo>
                  <a:lnTo>
                    <a:pt x="336" y="936"/>
                  </a:lnTo>
                  <a:lnTo>
                    <a:pt x="347" y="913"/>
                  </a:lnTo>
                  <a:lnTo>
                    <a:pt x="360" y="889"/>
                  </a:lnTo>
                  <a:lnTo>
                    <a:pt x="373" y="866"/>
                  </a:lnTo>
                  <a:lnTo>
                    <a:pt x="386" y="842"/>
                  </a:lnTo>
                  <a:lnTo>
                    <a:pt x="399" y="818"/>
                  </a:lnTo>
                  <a:lnTo>
                    <a:pt x="414" y="793"/>
                  </a:lnTo>
                  <a:lnTo>
                    <a:pt x="429" y="767"/>
                  </a:lnTo>
                  <a:lnTo>
                    <a:pt x="445" y="742"/>
                  </a:lnTo>
                  <a:lnTo>
                    <a:pt x="463" y="716"/>
                  </a:lnTo>
                  <a:lnTo>
                    <a:pt x="479" y="690"/>
                  </a:lnTo>
                  <a:lnTo>
                    <a:pt x="497" y="663"/>
                  </a:lnTo>
                  <a:lnTo>
                    <a:pt x="516" y="636"/>
                  </a:lnTo>
                  <a:lnTo>
                    <a:pt x="534" y="608"/>
                  </a:lnTo>
                  <a:lnTo>
                    <a:pt x="554" y="582"/>
                  </a:lnTo>
                  <a:lnTo>
                    <a:pt x="572" y="557"/>
                  </a:lnTo>
                  <a:lnTo>
                    <a:pt x="591" y="531"/>
                  </a:lnTo>
                  <a:lnTo>
                    <a:pt x="609" y="506"/>
                  </a:lnTo>
                  <a:lnTo>
                    <a:pt x="627" y="482"/>
                  </a:lnTo>
                  <a:lnTo>
                    <a:pt x="646" y="459"/>
                  </a:lnTo>
                  <a:lnTo>
                    <a:pt x="664" y="436"/>
                  </a:lnTo>
                  <a:lnTo>
                    <a:pt x="682" y="413"/>
                  </a:lnTo>
                  <a:lnTo>
                    <a:pt x="700" y="391"/>
                  </a:lnTo>
                  <a:lnTo>
                    <a:pt x="717" y="370"/>
                  </a:lnTo>
                  <a:lnTo>
                    <a:pt x="735" y="349"/>
                  </a:lnTo>
                  <a:lnTo>
                    <a:pt x="753" y="330"/>
                  </a:lnTo>
                  <a:lnTo>
                    <a:pt x="769" y="310"/>
                  </a:lnTo>
                  <a:lnTo>
                    <a:pt x="786" y="292"/>
                  </a:lnTo>
                  <a:lnTo>
                    <a:pt x="804" y="273"/>
                  </a:lnTo>
                  <a:lnTo>
                    <a:pt x="823" y="254"/>
                  </a:lnTo>
                  <a:lnTo>
                    <a:pt x="841" y="237"/>
                  </a:lnTo>
                  <a:lnTo>
                    <a:pt x="854" y="224"/>
                  </a:lnTo>
                  <a:lnTo>
                    <a:pt x="867" y="213"/>
                  </a:lnTo>
                  <a:lnTo>
                    <a:pt x="877" y="205"/>
                  </a:lnTo>
                  <a:lnTo>
                    <a:pt x="886" y="199"/>
                  </a:lnTo>
                  <a:lnTo>
                    <a:pt x="892" y="196"/>
                  </a:lnTo>
                  <a:lnTo>
                    <a:pt x="898" y="194"/>
                  </a:lnTo>
                  <a:lnTo>
                    <a:pt x="911" y="190"/>
                  </a:lnTo>
                  <a:lnTo>
                    <a:pt x="924" y="186"/>
                  </a:lnTo>
                  <a:lnTo>
                    <a:pt x="937" y="182"/>
                  </a:lnTo>
                  <a:lnTo>
                    <a:pt x="950" y="179"/>
                  </a:lnTo>
                  <a:lnTo>
                    <a:pt x="963" y="176"/>
                  </a:lnTo>
                  <a:lnTo>
                    <a:pt x="977" y="173"/>
                  </a:lnTo>
                  <a:lnTo>
                    <a:pt x="990" y="171"/>
                  </a:lnTo>
                  <a:lnTo>
                    <a:pt x="1003" y="168"/>
                  </a:lnTo>
                  <a:lnTo>
                    <a:pt x="1017" y="167"/>
                  </a:lnTo>
                  <a:lnTo>
                    <a:pt x="1031" y="165"/>
                  </a:lnTo>
                  <a:lnTo>
                    <a:pt x="1045" y="164"/>
                  </a:lnTo>
                  <a:lnTo>
                    <a:pt x="1058" y="163"/>
                  </a:lnTo>
                  <a:lnTo>
                    <a:pt x="1072" y="161"/>
                  </a:lnTo>
                  <a:lnTo>
                    <a:pt x="1086" y="160"/>
                  </a:lnTo>
                  <a:lnTo>
                    <a:pt x="1100" y="160"/>
                  </a:lnTo>
                  <a:lnTo>
                    <a:pt x="1114" y="160"/>
                  </a:lnTo>
                  <a:lnTo>
                    <a:pt x="1126" y="160"/>
                  </a:lnTo>
                  <a:lnTo>
                    <a:pt x="1139" y="160"/>
                  </a:lnTo>
                  <a:lnTo>
                    <a:pt x="1152" y="161"/>
                  </a:lnTo>
                  <a:lnTo>
                    <a:pt x="1164" y="163"/>
                  </a:lnTo>
                  <a:lnTo>
                    <a:pt x="1177" y="164"/>
                  </a:lnTo>
                  <a:lnTo>
                    <a:pt x="1190" y="165"/>
                  </a:lnTo>
                  <a:lnTo>
                    <a:pt x="1202" y="167"/>
                  </a:lnTo>
                  <a:lnTo>
                    <a:pt x="1215" y="169"/>
                  </a:lnTo>
                  <a:lnTo>
                    <a:pt x="1225" y="172"/>
                  </a:lnTo>
                  <a:lnTo>
                    <a:pt x="1237" y="174"/>
                  </a:lnTo>
                  <a:lnTo>
                    <a:pt x="1247" y="176"/>
                  </a:lnTo>
                  <a:lnTo>
                    <a:pt x="1259" y="179"/>
                  </a:lnTo>
                  <a:lnTo>
                    <a:pt x="1270" y="182"/>
                  </a:lnTo>
                  <a:lnTo>
                    <a:pt x="1282" y="186"/>
                  </a:lnTo>
                  <a:lnTo>
                    <a:pt x="1292" y="189"/>
                  </a:lnTo>
                  <a:lnTo>
                    <a:pt x="1304" y="192"/>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61" name="Freeform 9"/>
            <p:cNvSpPr>
              <a:spLocks/>
            </p:cNvSpPr>
            <p:nvPr/>
          </p:nvSpPr>
          <p:spPr bwMode="auto">
            <a:xfrm>
              <a:off x="3759" y="1798"/>
              <a:ext cx="841" cy="530"/>
            </a:xfrm>
            <a:custGeom>
              <a:avLst/>
              <a:gdLst>
                <a:gd name="T0" fmla="*/ 1748 w 2055"/>
                <a:gd name="T1" fmla="*/ 50 h 1292"/>
                <a:gd name="T2" fmla="*/ 1709 w 2055"/>
                <a:gd name="T3" fmla="*/ 103 h 1292"/>
                <a:gd name="T4" fmla="*/ 1731 w 2055"/>
                <a:gd name="T5" fmla="*/ 133 h 1292"/>
                <a:gd name="T6" fmla="*/ 1766 w 2055"/>
                <a:gd name="T7" fmla="*/ 144 h 1292"/>
                <a:gd name="T8" fmla="*/ 1790 w 2055"/>
                <a:gd name="T9" fmla="*/ 158 h 1292"/>
                <a:gd name="T10" fmla="*/ 1752 w 2055"/>
                <a:gd name="T11" fmla="*/ 260 h 1292"/>
                <a:gd name="T12" fmla="*/ 1557 w 2055"/>
                <a:gd name="T13" fmla="*/ 535 h 1292"/>
                <a:gd name="T14" fmla="*/ 1279 w 2055"/>
                <a:gd name="T15" fmla="*/ 831 h 1292"/>
                <a:gd name="T16" fmla="*/ 1202 w 2055"/>
                <a:gd name="T17" fmla="*/ 769 h 1292"/>
                <a:gd name="T18" fmla="*/ 1231 w 2055"/>
                <a:gd name="T19" fmla="*/ 571 h 1292"/>
                <a:gd name="T20" fmla="*/ 1249 w 2055"/>
                <a:gd name="T21" fmla="*/ 403 h 1292"/>
                <a:gd name="T22" fmla="*/ 1260 w 2055"/>
                <a:gd name="T23" fmla="*/ 265 h 1292"/>
                <a:gd name="T24" fmla="*/ 1261 w 2055"/>
                <a:gd name="T25" fmla="*/ 158 h 1292"/>
                <a:gd name="T26" fmla="*/ 1255 w 2055"/>
                <a:gd name="T27" fmla="*/ 78 h 1292"/>
                <a:gd name="T28" fmla="*/ 1212 w 2055"/>
                <a:gd name="T29" fmla="*/ 40 h 1292"/>
                <a:gd name="T30" fmla="*/ 1157 w 2055"/>
                <a:gd name="T31" fmla="*/ 72 h 1292"/>
                <a:gd name="T32" fmla="*/ 1066 w 2055"/>
                <a:gd name="T33" fmla="*/ 192 h 1292"/>
                <a:gd name="T34" fmla="*/ 939 w 2055"/>
                <a:gd name="T35" fmla="*/ 346 h 1292"/>
                <a:gd name="T36" fmla="*/ 798 w 2055"/>
                <a:gd name="T37" fmla="*/ 502 h 1292"/>
                <a:gd name="T38" fmla="*/ 644 w 2055"/>
                <a:gd name="T39" fmla="*/ 658 h 1292"/>
                <a:gd name="T40" fmla="*/ 482 w 2055"/>
                <a:gd name="T41" fmla="*/ 810 h 1292"/>
                <a:gd name="T42" fmla="*/ 390 w 2055"/>
                <a:gd name="T43" fmla="*/ 841 h 1292"/>
                <a:gd name="T44" fmla="*/ 444 w 2055"/>
                <a:gd name="T45" fmla="*/ 649 h 1292"/>
                <a:gd name="T46" fmla="*/ 487 w 2055"/>
                <a:gd name="T47" fmla="*/ 475 h 1292"/>
                <a:gd name="T48" fmla="*/ 514 w 2055"/>
                <a:gd name="T49" fmla="*/ 321 h 1292"/>
                <a:gd name="T50" fmla="*/ 529 w 2055"/>
                <a:gd name="T51" fmla="*/ 187 h 1292"/>
                <a:gd name="T52" fmla="*/ 530 w 2055"/>
                <a:gd name="T53" fmla="*/ 78 h 1292"/>
                <a:gd name="T54" fmla="*/ 517 w 2055"/>
                <a:gd name="T55" fmla="*/ 11 h 1292"/>
                <a:gd name="T56" fmla="*/ 439 w 2055"/>
                <a:gd name="T57" fmla="*/ 9 h 1292"/>
                <a:gd name="T58" fmla="*/ 256 w 2055"/>
                <a:gd name="T59" fmla="*/ 71 h 1292"/>
                <a:gd name="T60" fmla="*/ 45 w 2055"/>
                <a:gd name="T61" fmla="*/ 159 h 1292"/>
                <a:gd name="T62" fmla="*/ 37 w 2055"/>
                <a:gd name="T63" fmla="*/ 252 h 1292"/>
                <a:gd name="T64" fmla="*/ 185 w 2055"/>
                <a:gd name="T65" fmla="*/ 207 h 1292"/>
                <a:gd name="T66" fmla="*/ 219 w 2055"/>
                <a:gd name="T67" fmla="*/ 208 h 1292"/>
                <a:gd name="T68" fmla="*/ 233 w 2055"/>
                <a:gd name="T69" fmla="*/ 277 h 1292"/>
                <a:gd name="T70" fmla="*/ 222 w 2055"/>
                <a:gd name="T71" fmla="*/ 410 h 1292"/>
                <a:gd name="T72" fmla="*/ 187 w 2055"/>
                <a:gd name="T73" fmla="*/ 596 h 1292"/>
                <a:gd name="T74" fmla="*/ 127 w 2055"/>
                <a:gd name="T75" fmla="*/ 833 h 1292"/>
                <a:gd name="T76" fmla="*/ 42 w 2055"/>
                <a:gd name="T77" fmla="*/ 1111 h 1292"/>
                <a:gd name="T78" fmla="*/ 0 w 2055"/>
                <a:gd name="T79" fmla="*/ 1246 h 1292"/>
                <a:gd name="T80" fmla="*/ 19 w 2055"/>
                <a:gd name="T81" fmla="*/ 1288 h 1292"/>
                <a:gd name="T82" fmla="*/ 86 w 2055"/>
                <a:gd name="T83" fmla="*/ 1277 h 1292"/>
                <a:gd name="T84" fmla="*/ 158 w 2055"/>
                <a:gd name="T85" fmla="*/ 1223 h 1292"/>
                <a:gd name="T86" fmla="*/ 287 w 2055"/>
                <a:gd name="T87" fmla="*/ 1115 h 1292"/>
                <a:gd name="T88" fmla="*/ 458 w 2055"/>
                <a:gd name="T89" fmla="*/ 964 h 1292"/>
                <a:gd name="T90" fmla="*/ 644 w 2055"/>
                <a:gd name="T91" fmla="*/ 792 h 1292"/>
                <a:gd name="T92" fmla="*/ 822 w 2055"/>
                <a:gd name="T93" fmla="*/ 625 h 1292"/>
                <a:gd name="T94" fmla="*/ 964 w 2055"/>
                <a:gd name="T95" fmla="*/ 486 h 1292"/>
                <a:gd name="T96" fmla="*/ 946 w 2055"/>
                <a:gd name="T97" fmla="*/ 725 h 1292"/>
                <a:gd name="T98" fmla="*/ 897 w 2055"/>
                <a:gd name="T99" fmla="*/ 1008 h 1292"/>
                <a:gd name="T100" fmla="*/ 837 w 2055"/>
                <a:gd name="T101" fmla="*/ 1225 h 1292"/>
                <a:gd name="T102" fmla="*/ 841 w 2055"/>
                <a:gd name="T103" fmla="*/ 1274 h 1292"/>
                <a:gd name="T104" fmla="*/ 897 w 2055"/>
                <a:gd name="T105" fmla="*/ 1284 h 1292"/>
                <a:gd name="T106" fmla="*/ 964 w 2055"/>
                <a:gd name="T107" fmla="*/ 1242 h 1292"/>
                <a:gd name="T108" fmla="*/ 1306 w 2055"/>
                <a:gd name="T109" fmla="*/ 954 h 1292"/>
                <a:gd name="T110" fmla="*/ 1577 w 2055"/>
                <a:gd name="T111" fmla="*/ 686 h 1292"/>
                <a:gd name="T112" fmla="*/ 1782 w 2055"/>
                <a:gd name="T113" fmla="*/ 450 h 1292"/>
                <a:gd name="T114" fmla="*/ 1927 w 2055"/>
                <a:gd name="T115" fmla="*/ 253 h 1292"/>
                <a:gd name="T116" fmla="*/ 2021 w 2055"/>
                <a:gd name="T117" fmla="*/ 105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55" h="1292">
                  <a:moveTo>
                    <a:pt x="2028" y="43"/>
                  </a:moveTo>
                  <a:lnTo>
                    <a:pt x="1785" y="45"/>
                  </a:lnTo>
                  <a:lnTo>
                    <a:pt x="1777" y="45"/>
                  </a:lnTo>
                  <a:lnTo>
                    <a:pt x="1769" y="46"/>
                  </a:lnTo>
                  <a:lnTo>
                    <a:pt x="1759" y="47"/>
                  </a:lnTo>
                  <a:lnTo>
                    <a:pt x="1748" y="50"/>
                  </a:lnTo>
                  <a:lnTo>
                    <a:pt x="1738" y="55"/>
                  </a:lnTo>
                  <a:lnTo>
                    <a:pt x="1729" y="63"/>
                  </a:lnTo>
                  <a:lnTo>
                    <a:pt x="1719" y="73"/>
                  </a:lnTo>
                  <a:lnTo>
                    <a:pt x="1713" y="87"/>
                  </a:lnTo>
                  <a:lnTo>
                    <a:pt x="1710" y="95"/>
                  </a:lnTo>
                  <a:lnTo>
                    <a:pt x="1709" y="103"/>
                  </a:lnTo>
                  <a:lnTo>
                    <a:pt x="1710" y="110"/>
                  </a:lnTo>
                  <a:lnTo>
                    <a:pt x="1713" y="117"/>
                  </a:lnTo>
                  <a:lnTo>
                    <a:pt x="1716" y="122"/>
                  </a:lnTo>
                  <a:lnTo>
                    <a:pt x="1721" y="126"/>
                  </a:lnTo>
                  <a:lnTo>
                    <a:pt x="1725" y="130"/>
                  </a:lnTo>
                  <a:lnTo>
                    <a:pt x="1731" y="133"/>
                  </a:lnTo>
                  <a:lnTo>
                    <a:pt x="1737" y="136"/>
                  </a:lnTo>
                  <a:lnTo>
                    <a:pt x="1742" y="138"/>
                  </a:lnTo>
                  <a:lnTo>
                    <a:pt x="1748" y="139"/>
                  </a:lnTo>
                  <a:lnTo>
                    <a:pt x="1755" y="141"/>
                  </a:lnTo>
                  <a:lnTo>
                    <a:pt x="1761" y="143"/>
                  </a:lnTo>
                  <a:lnTo>
                    <a:pt x="1766" y="144"/>
                  </a:lnTo>
                  <a:lnTo>
                    <a:pt x="1771" y="146"/>
                  </a:lnTo>
                  <a:lnTo>
                    <a:pt x="1776" y="147"/>
                  </a:lnTo>
                  <a:lnTo>
                    <a:pt x="1780" y="149"/>
                  </a:lnTo>
                  <a:lnTo>
                    <a:pt x="1784" y="152"/>
                  </a:lnTo>
                  <a:lnTo>
                    <a:pt x="1787" y="154"/>
                  </a:lnTo>
                  <a:lnTo>
                    <a:pt x="1790" y="158"/>
                  </a:lnTo>
                  <a:lnTo>
                    <a:pt x="1792" y="163"/>
                  </a:lnTo>
                  <a:lnTo>
                    <a:pt x="1792" y="170"/>
                  </a:lnTo>
                  <a:lnTo>
                    <a:pt x="1790" y="179"/>
                  </a:lnTo>
                  <a:lnTo>
                    <a:pt x="1786" y="190"/>
                  </a:lnTo>
                  <a:lnTo>
                    <a:pt x="1771" y="223"/>
                  </a:lnTo>
                  <a:lnTo>
                    <a:pt x="1752" y="260"/>
                  </a:lnTo>
                  <a:lnTo>
                    <a:pt x="1729" y="300"/>
                  </a:lnTo>
                  <a:lnTo>
                    <a:pt x="1701" y="344"/>
                  </a:lnTo>
                  <a:lnTo>
                    <a:pt x="1670" y="389"/>
                  </a:lnTo>
                  <a:lnTo>
                    <a:pt x="1635" y="436"/>
                  </a:lnTo>
                  <a:lnTo>
                    <a:pt x="1597" y="486"/>
                  </a:lnTo>
                  <a:lnTo>
                    <a:pt x="1557" y="535"/>
                  </a:lnTo>
                  <a:lnTo>
                    <a:pt x="1515" y="586"/>
                  </a:lnTo>
                  <a:lnTo>
                    <a:pt x="1471" y="637"/>
                  </a:lnTo>
                  <a:lnTo>
                    <a:pt x="1424" y="687"/>
                  </a:lnTo>
                  <a:lnTo>
                    <a:pt x="1377" y="737"/>
                  </a:lnTo>
                  <a:lnTo>
                    <a:pt x="1328" y="785"/>
                  </a:lnTo>
                  <a:lnTo>
                    <a:pt x="1279" y="831"/>
                  </a:lnTo>
                  <a:lnTo>
                    <a:pt x="1229" y="876"/>
                  </a:lnTo>
                  <a:lnTo>
                    <a:pt x="1179" y="918"/>
                  </a:lnTo>
                  <a:lnTo>
                    <a:pt x="1185" y="880"/>
                  </a:lnTo>
                  <a:lnTo>
                    <a:pt x="1192" y="842"/>
                  </a:lnTo>
                  <a:lnTo>
                    <a:pt x="1197" y="805"/>
                  </a:lnTo>
                  <a:lnTo>
                    <a:pt x="1202" y="769"/>
                  </a:lnTo>
                  <a:lnTo>
                    <a:pt x="1208" y="735"/>
                  </a:lnTo>
                  <a:lnTo>
                    <a:pt x="1212" y="700"/>
                  </a:lnTo>
                  <a:lnTo>
                    <a:pt x="1217" y="667"/>
                  </a:lnTo>
                  <a:lnTo>
                    <a:pt x="1222" y="634"/>
                  </a:lnTo>
                  <a:lnTo>
                    <a:pt x="1226" y="602"/>
                  </a:lnTo>
                  <a:lnTo>
                    <a:pt x="1231" y="571"/>
                  </a:lnTo>
                  <a:lnTo>
                    <a:pt x="1234" y="541"/>
                  </a:lnTo>
                  <a:lnTo>
                    <a:pt x="1238" y="511"/>
                  </a:lnTo>
                  <a:lnTo>
                    <a:pt x="1241" y="484"/>
                  </a:lnTo>
                  <a:lnTo>
                    <a:pt x="1244" y="456"/>
                  </a:lnTo>
                  <a:lnTo>
                    <a:pt x="1247" y="429"/>
                  </a:lnTo>
                  <a:lnTo>
                    <a:pt x="1249" y="403"/>
                  </a:lnTo>
                  <a:lnTo>
                    <a:pt x="1252" y="378"/>
                  </a:lnTo>
                  <a:lnTo>
                    <a:pt x="1254" y="353"/>
                  </a:lnTo>
                  <a:lnTo>
                    <a:pt x="1255" y="330"/>
                  </a:lnTo>
                  <a:lnTo>
                    <a:pt x="1257" y="307"/>
                  </a:lnTo>
                  <a:lnTo>
                    <a:pt x="1259" y="285"/>
                  </a:lnTo>
                  <a:lnTo>
                    <a:pt x="1260" y="265"/>
                  </a:lnTo>
                  <a:lnTo>
                    <a:pt x="1261" y="245"/>
                  </a:lnTo>
                  <a:lnTo>
                    <a:pt x="1261" y="225"/>
                  </a:lnTo>
                  <a:lnTo>
                    <a:pt x="1261" y="207"/>
                  </a:lnTo>
                  <a:lnTo>
                    <a:pt x="1262" y="190"/>
                  </a:lnTo>
                  <a:lnTo>
                    <a:pt x="1262" y="172"/>
                  </a:lnTo>
                  <a:lnTo>
                    <a:pt x="1261" y="158"/>
                  </a:lnTo>
                  <a:lnTo>
                    <a:pt x="1261" y="143"/>
                  </a:lnTo>
                  <a:lnTo>
                    <a:pt x="1260" y="128"/>
                  </a:lnTo>
                  <a:lnTo>
                    <a:pt x="1259" y="115"/>
                  </a:lnTo>
                  <a:lnTo>
                    <a:pt x="1257" y="102"/>
                  </a:lnTo>
                  <a:lnTo>
                    <a:pt x="1256" y="90"/>
                  </a:lnTo>
                  <a:lnTo>
                    <a:pt x="1255" y="78"/>
                  </a:lnTo>
                  <a:lnTo>
                    <a:pt x="1253" y="68"/>
                  </a:lnTo>
                  <a:lnTo>
                    <a:pt x="1249" y="58"/>
                  </a:lnTo>
                  <a:lnTo>
                    <a:pt x="1244" y="50"/>
                  </a:lnTo>
                  <a:lnTo>
                    <a:pt x="1237" y="45"/>
                  </a:lnTo>
                  <a:lnTo>
                    <a:pt x="1226" y="41"/>
                  </a:lnTo>
                  <a:lnTo>
                    <a:pt x="1212" y="40"/>
                  </a:lnTo>
                  <a:lnTo>
                    <a:pt x="1202" y="41"/>
                  </a:lnTo>
                  <a:lnTo>
                    <a:pt x="1192" y="45"/>
                  </a:lnTo>
                  <a:lnTo>
                    <a:pt x="1183" y="49"/>
                  </a:lnTo>
                  <a:lnTo>
                    <a:pt x="1173" y="55"/>
                  </a:lnTo>
                  <a:lnTo>
                    <a:pt x="1165" y="63"/>
                  </a:lnTo>
                  <a:lnTo>
                    <a:pt x="1157" y="72"/>
                  </a:lnTo>
                  <a:lnTo>
                    <a:pt x="1149" y="81"/>
                  </a:lnTo>
                  <a:lnTo>
                    <a:pt x="1141" y="92"/>
                  </a:lnTo>
                  <a:lnTo>
                    <a:pt x="1123" y="117"/>
                  </a:lnTo>
                  <a:lnTo>
                    <a:pt x="1104" y="141"/>
                  </a:lnTo>
                  <a:lnTo>
                    <a:pt x="1086" y="167"/>
                  </a:lnTo>
                  <a:lnTo>
                    <a:pt x="1066" y="192"/>
                  </a:lnTo>
                  <a:lnTo>
                    <a:pt x="1047" y="217"/>
                  </a:lnTo>
                  <a:lnTo>
                    <a:pt x="1026" y="243"/>
                  </a:lnTo>
                  <a:lnTo>
                    <a:pt x="1005" y="269"/>
                  </a:lnTo>
                  <a:lnTo>
                    <a:pt x="983" y="295"/>
                  </a:lnTo>
                  <a:lnTo>
                    <a:pt x="961" y="320"/>
                  </a:lnTo>
                  <a:lnTo>
                    <a:pt x="939" y="346"/>
                  </a:lnTo>
                  <a:lnTo>
                    <a:pt x="916" y="372"/>
                  </a:lnTo>
                  <a:lnTo>
                    <a:pt x="893" y="398"/>
                  </a:lnTo>
                  <a:lnTo>
                    <a:pt x="870" y="424"/>
                  </a:lnTo>
                  <a:lnTo>
                    <a:pt x="846" y="450"/>
                  </a:lnTo>
                  <a:lnTo>
                    <a:pt x="822" y="477"/>
                  </a:lnTo>
                  <a:lnTo>
                    <a:pt x="798" y="502"/>
                  </a:lnTo>
                  <a:lnTo>
                    <a:pt x="773" y="528"/>
                  </a:lnTo>
                  <a:lnTo>
                    <a:pt x="748" y="554"/>
                  </a:lnTo>
                  <a:lnTo>
                    <a:pt x="723" y="580"/>
                  </a:lnTo>
                  <a:lnTo>
                    <a:pt x="696" y="606"/>
                  </a:lnTo>
                  <a:lnTo>
                    <a:pt x="671" y="632"/>
                  </a:lnTo>
                  <a:lnTo>
                    <a:pt x="644" y="658"/>
                  </a:lnTo>
                  <a:lnTo>
                    <a:pt x="618" y="683"/>
                  </a:lnTo>
                  <a:lnTo>
                    <a:pt x="591" y="708"/>
                  </a:lnTo>
                  <a:lnTo>
                    <a:pt x="564" y="735"/>
                  </a:lnTo>
                  <a:lnTo>
                    <a:pt x="536" y="759"/>
                  </a:lnTo>
                  <a:lnTo>
                    <a:pt x="510" y="784"/>
                  </a:lnTo>
                  <a:lnTo>
                    <a:pt x="482" y="810"/>
                  </a:lnTo>
                  <a:lnTo>
                    <a:pt x="453" y="834"/>
                  </a:lnTo>
                  <a:lnTo>
                    <a:pt x="426" y="859"/>
                  </a:lnTo>
                  <a:lnTo>
                    <a:pt x="398" y="883"/>
                  </a:lnTo>
                  <a:lnTo>
                    <a:pt x="369" y="908"/>
                  </a:lnTo>
                  <a:lnTo>
                    <a:pt x="379" y="874"/>
                  </a:lnTo>
                  <a:lnTo>
                    <a:pt x="390" y="841"/>
                  </a:lnTo>
                  <a:lnTo>
                    <a:pt x="400" y="807"/>
                  </a:lnTo>
                  <a:lnTo>
                    <a:pt x="409" y="775"/>
                  </a:lnTo>
                  <a:lnTo>
                    <a:pt x="419" y="743"/>
                  </a:lnTo>
                  <a:lnTo>
                    <a:pt x="428" y="710"/>
                  </a:lnTo>
                  <a:lnTo>
                    <a:pt x="436" y="679"/>
                  </a:lnTo>
                  <a:lnTo>
                    <a:pt x="444" y="649"/>
                  </a:lnTo>
                  <a:lnTo>
                    <a:pt x="452" y="618"/>
                  </a:lnTo>
                  <a:lnTo>
                    <a:pt x="460" y="590"/>
                  </a:lnTo>
                  <a:lnTo>
                    <a:pt x="467" y="560"/>
                  </a:lnTo>
                  <a:lnTo>
                    <a:pt x="474" y="531"/>
                  </a:lnTo>
                  <a:lnTo>
                    <a:pt x="480" y="503"/>
                  </a:lnTo>
                  <a:lnTo>
                    <a:pt x="487" y="475"/>
                  </a:lnTo>
                  <a:lnTo>
                    <a:pt x="492" y="448"/>
                  </a:lnTo>
                  <a:lnTo>
                    <a:pt x="497" y="421"/>
                  </a:lnTo>
                  <a:lnTo>
                    <a:pt x="503" y="396"/>
                  </a:lnTo>
                  <a:lnTo>
                    <a:pt x="507" y="369"/>
                  </a:lnTo>
                  <a:lnTo>
                    <a:pt x="511" y="345"/>
                  </a:lnTo>
                  <a:lnTo>
                    <a:pt x="514" y="321"/>
                  </a:lnTo>
                  <a:lnTo>
                    <a:pt x="518" y="297"/>
                  </a:lnTo>
                  <a:lnTo>
                    <a:pt x="521" y="274"/>
                  </a:lnTo>
                  <a:lnTo>
                    <a:pt x="523" y="251"/>
                  </a:lnTo>
                  <a:lnTo>
                    <a:pt x="526" y="229"/>
                  </a:lnTo>
                  <a:lnTo>
                    <a:pt x="528" y="208"/>
                  </a:lnTo>
                  <a:lnTo>
                    <a:pt x="529" y="187"/>
                  </a:lnTo>
                  <a:lnTo>
                    <a:pt x="530" y="168"/>
                  </a:lnTo>
                  <a:lnTo>
                    <a:pt x="532" y="148"/>
                  </a:lnTo>
                  <a:lnTo>
                    <a:pt x="532" y="130"/>
                  </a:lnTo>
                  <a:lnTo>
                    <a:pt x="532" y="111"/>
                  </a:lnTo>
                  <a:lnTo>
                    <a:pt x="532" y="94"/>
                  </a:lnTo>
                  <a:lnTo>
                    <a:pt x="530" y="78"/>
                  </a:lnTo>
                  <a:lnTo>
                    <a:pt x="530" y="75"/>
                  </a:lnTo>
                  <a:lnTo>
                    <a:pt x="529" y="58"/>
                  </a:lnTo>
                  <a:lnTo>
                    <a:pt x="528" y="43"/>
                  </a:lnTo>
                  <a:lnTo>
                    <a:pt x="526" y="31"/>
                  </a:lnTo>
                  <a:lnTo>
                    <a:pt x="522" y="20"/>
                  </a:lnTo>
                  <a:lnTo>
                    <a:pt x="517" y="11"/>
                  </a:lnTo>
                  <a:lnTo>
                    <a:pt x="508" y="5"/>
                  </a:lnTo>
                  <a:lnTo>
                    <a:pt x="498" y="1"/>
                  </a:lnTo>
                  <a:lnTo>
                    <a:pt x="484" y="0"/>
                  </a:lnTo>
                  <a:lnTo>
                    <a:pt x="474" y="1"/>
                  </a:lnTo>
                  <a:lnTo>
                    <a:pt x="459" y="4"/>
                  </a:lnTo>
                  <a:lnTo>
                    <a:pt x="439" y="9"/>
                  </a:lnTo>
                  <a:lnTo>
                    <a:pt x="415" y="16"/>
                  </a:lnTo>
                  <a:lnTo>
                    <a:pt x="389" y="25"/>
                  </a:lnTo>
                  <a:lnTo>
                    <a:pt x="359" y="34"/>
                  </a:lnTo>
                  <a:lnTo>
                    <a:pt x="326" y="46"/>
                  </a:lnTo>
                  <a:lnTo>
                    <a:pt x="292" y="57"/>
                  </a:lnTo>
                  <a:lnTo>
                    <a:pt x="256" y="71"/>
                  </a:lnTo>
                  <a:lnTo>
                    <a:pt x="219" y="85"/>
                  </a:lnTo>
                  <a:lnTo>
                    <a:pt x="184" y="99"/>
                  </a:lnTo>
                  <a:lnTo>
                    <a:pt x="147" y="114"/>
                  </a:lnTo>
                  <a:lnTo>
                    <a:pt x="111" y="129"/>
                  </a:lnTo>
                  <a:lnTo>
                    <a:pt x="78" y="144"/>
                  </a:lnTo>
                  <a:lnTo>
                    <a:pt x="45" y="159"/>
                  </a:lnTo>
                  <a:lnTo>
                    <a:pt x="15" y="174"/>
                  </a:lnTo>
                  <a:lnTo>
                    <a:pt x="5" y="179"/>
                  </a:lnTo>
                  <a:lnTo>
                    <a:pt x="6" y="191"/>
                  </a:lnTo>
                  <a:lnTo>
                    <a:pt x="15" y="239"/>
                  </a:lnTo>
                  <a:lnTo>
                    <a:pt x="20" y="258"/>
                  </a:lnTo>
                  <a:lnTo>
                    <a:pt x="37" y="252"/>
                  </a:lnTo>
                  <a:lnTo>
                    <a:pt x="67" y="240"/>
                  </a:lnTo>
                  <a:lnTo>
                    <a:pt x="96" y="231"/>
                  </a:lnTo>
                  <a:lnTo>
                    <a:pt x="121" y="223"/>
                  </a:lnTo>
                  <a:lnTo>
                    <a:pt x="146" y="216"/>
                  </a:lnTo>
                  <a:lnTo>
                    <a:pt x="166" y="210"/>
                  </a:lnTo>
                  <a:lnTo>
                    <a:pt x="185" y="207"/>
                  </a:lnTo>
                  <a:lnTo>
                    <a:pt x="200" y="205"/>
                  </a:lnTo>
                  <a:lnTo>
                    <a:pt x="212" y="204"/>
                  </a:lnTo>
                  <a:lnTo>
                    <a:pt x="214" y="204"/>
                  </a:lnTo>
                  <a:lnTo>
                    <a:pt x="215" y="204"/>
                  </a:lnTo>
                  <a:lnTo>
                    <a:pt x="217" y="206"/>
                  </a:lnTo>
                  <a:lnTo>
                    <a:pt x="219" y="208"/>
                  </a:lnTo>
                  <a:lnTo>
                    <a:pt x="223" y="215"/>
                  </a:lnTo>
                  <a:lnTo>
                    <a:pt x="226" y="224"/>
                  </a:lnTo>
                  <a:lnTo>
                    <a:pt x="229" y="235"/>
                  </a:lnTo>
                  <a:lnTo>
                    <a:pt x="231" y="247"/>
                  </a:lnTo>
                  <a:lnTo>
                    <a:pt x="232" y="261"/>
                  </a:lnTo>
                  <a:lnTo>
                    <a:pt x="233" y="277"/>
                  </a:lnTo>
                  <a:lnTo>
                    <a:pt x="233" y="296"/>
                  </a:lnTo>
                  <a:lnTo>
                    <a:pt x="232" y="314"/>
                  </a:lnTo>
                  <a:lnTo>
                    <a:pt x="231" y="336"/>
                  </a:lnTo>
                  <a:lnTo>
                    <a:pt x="229" y="359"/>
                  </a:lnTo>
                  <a:lnTo>
                    <a:pt x="225" y="383"/>
                  </a:lnTo>
                  <a:lnTo>
                    <a:pt x="222" y="410"/>
                  </a:lnTo>
                  <a:lnTo>
                    <a:pt x="218" y="436"/>
                  </a:lnTo>
                  <a:lnTo>
                    <a:pt x="214" y="466"/>
                  </a:lnTo>
                  <a:lnTo>
                    <a:pt x="208" y="496"/>
                  </a:lnTo>
                  <a:lnTo>
                    <a:pt x="202" y="528"/>
                  </a:lnTo>
                  <a:lnTo>
                    <a:pt x="195" y="562"/>
                  </a:lnTo>
                  <a:lnTo>
                    <a:pt x="187" y="596"/>
                  </a:lnTo>
                  <a:lnTo>
                    <a:pt x="179" y="633"/>
                  </a:lnTo>
                  <a:lnTo>
                    <a:pt x="170" y="670"/>
                  </a:lnTo>
                  <a:lnTo>
                    <a:pt x="161" y="709"/>
                  </a:lnTo>
                  <a:lnTo>
                    <a:pt x="150" y="750"/>
                  </a:lnTo>
                  <a:lnTo>
                    <a:pt x="139" y="790"/>
                  </a:lnTo>
                  <a:lnTo>
                    <a:pt x="127" y="833"/>
                  </a:lnTo>
                  <a:lnTo>
                    <a:pt x="114" y="876"/>
                  </a:lnTo>
                  <a:lnTo>
                    <a:pt x="102" y="921"/>
                  </a:lnTo>
                  <a:lnTo>
                    <a:pt x="88" y="967"/>
                  </a:lnTo>
                  <a:lnTo>
                    <a:pt x="73" y="1013"/>
                  </a:lnTo>
                  <a:lnTo>
                    <a:pt x="58" y="1062"/>
                  </a:lnTo>
                  <a:lnTo>
                    <a:pt x="42" y="1111"/>
                  </a:lnTo>
                  <a:lnTo>
                    <a:pt x="25" y="1161"/>
                  </a:lnTo>
                  <a:lnTo>
                    <a:pt x="7" y="1212"/>
                  </a:lnTo>
                  <a:lnTo>
                    <a:pt x="5" y="1220"/>
                  </a:lnTo>
                  <a:lnTo>
                    <a:pt x="3" y="1229"/>
                  </a:lnTo>
                  <a:lnTo>
                    <a:pt x="0" y="1238"/>
                  </a:lnTo>
                  <a:lnTo>
                    <a:pt x="0" y="1246"/>
                  </a:lnTo>
                  <a:lnTo>
                    <a:pt x="0" y="1255"/>
                  </a:lnTo>
                  <a:lnTo>
                    <a:pt x="2" y="1263"/>
                  </a:lnTo>
                  <a:lnTo>
                    <a:pt x="4" y="1272"/>
                  </a:lnTo>
                  <a:lnTo>
                    <a:pt x="7" y="1278"/>
                  </a:lnTo>
                  <a:lnTo>
                    <a:pt x="12" y="1283"/>
                  </a:lnTo>
                  <a:lnTo>
                    <a:pt x="19" y="1288"/>
                  </a:lnTo>
                  <a:lnTo>
                    <a:pt x="28" y="1291"/>
                  </a:lnTo>
                  <a:lnTo>
                    <a:pt x="40" y="1292"/>
                  </a:lnTo>
                  <a:lnTo>
                    <a:pt x="51" y="1291"/>
                  </a:lnTo>
                  <a:lnTo>
                    <a:pt x="63" y="1288"/>
                  </a:lnTo>
                  <a:lnTo>
                    <a:pt x="74" y="1283"/>
                  </a:lnTo>
                  <a:lnTo>
                    <a:pt x="86" y="1277"/>
                  </a:lnTo>
                  <a:lnTo>
                    <a:pt x="96" y="1270"/>
                  </a:lnTo>
                  <a:lnTo>
                    <a:pt x="108" y="1262"/>
                  </a:lnTo>
                  <a:lnTo>
                    <a:pt x="119" y="1254"/>
                  </a:lnTo>
                  <a:lnTo>
                    <a:pt x="129" y="1245"/>
                  </a:lnTo>
                  <a:lnTo>
                    <a:pt x="143" y="1235"/>
                  </a:lnTo>
                  <a:lnTo>
                    <a:pt x="158" y="1223"/>
                  </a:lnTo>
                  <a:lnTo>
                    <a:pt x="176" y="1209"/>
                  </a:lnTo>
                  <a:lnTo>
                    <a:pt x="195" y="1193"/>
                  </a:lnTo>
                  <a:lnTo>
                    <a:pt x="216" y="1176"/>
                  </a:lnTo>
                  <a:lnTo>
                    <a:pt x="238" y="1158"/>
                  </a:lnTo>
                  <a:lnTo>
                    <a:pt x="262" y="1137"/>
                  </a:lnTo>
                  <a:lnTo>
                    <a:pt x="287" y="1115"/>
                  </a:lnTo>
                  <a:lnTo>
                    <a:pt x="313" y="1092"/>
                  </a:lnTo>
                  <a:lnTo>
                    <a:pt x="340" y="1069"/>
                  </a:lnTo>
                  <a:lnTo>
                    <a:pt x="369" y="1043"/>
                  </a:lnTo>
                  <a:lnTo>
                    <a:pt x="398" y="1018"/>
                  </a:lnTo>
                  <a:lnTo>
                    <a:pt x="427" y="990"/>
                  </a:lnTo>
                  <a:lnTo>
                    <a:pt x="458" y="964"/>
                  </a:lnTo>
                  <a:lnTo>
                    <a:pt x="488" y="936"/>
                  </a:lnTo>
                  <a:lnTo>
                    <a:pt x="519" y="908"/>
                  </a:lnTo>
                  <a:lnTo>
                    <a:pt x="551" y="879"/>
                  </a:lnTo>
                  <a:lnTo>
                    <a:pt x="582" y="850"/>
                  </a:lnTo>
                  <a:lnTo>
                    <a:pt x="613" y="821"/>
                  </a:lnTo>
                  <a:lnTo>
                    <a:pt x="644" y="792"/>
                  </a:lnTo>
                  <a:lnTo>
                    <a:pt x="676" y="763"/>
                  </a:lnTo>
                  <a:lnTo>
                    <a:pt x="706" y="736"/>
                  </a:lnTo>
                  <a:lnTo>
                    <a:pt x="735" y="707"/>
                  </a:lnTo>
                  <a:lnTo>
                    <a:pt x="765" y="679"/>
                  </a:lnTo>
                  <a:lnTo>
                    <a:pt x="794" y="652"/>
                  </a:lnTo>
                  <a:lnTo>
                    <a:pt x="822" y="625"/>
                  </a:lnTo>
                  <a:lnTo>
                    <a:pt x="848" y="600"/>
                  </a:lnTo>
                  <a:lnTo>
                    <a:pt x="875" y="575"/>
                  </a:lnTo>
                  <a:lnTo>
                    <a:pt x="899" y="550"/>
                  </a:lnTo>
                  <a:lnTo>
                    <a:pt x="922" y="527"/>
                  </a:lnTo>
                  <a:lnTo>
                    <a:pt x="944" y="507"/>
                  </a:lnTo>
                  <a:lnTo>
                    <a:pt x="964" y="486"/>
                  </a:lnTo>
                  <a:lnTo>
                    <a:pt x="962" y="522"/>
                  </a:lnTo>
                  <a:lnTo>
                    <a:pt x="960" y="560"/>
                  </a:lnTo>
                  <a:lnTo>
                    <a:pt x="958" y="599"/>
                  </a:lnTo>
                  <a:lnTo>
                    <a:pt x="954" y="639"/>
                  </a:lnTo>
                  <a:lnTo>
                    <a:pt x="951" y="682"/>
                  </a:lnTo>
                  <a:lnTo>
                    <a:pt x="946" y="725"/>
                  </a:lnTo>
                  <a:lnTo>
                    <a:pt x="941" y="769"/>
                  </a:lnTo>
                  <a:lnTo>
                    <a:pt x="934" y="815"/>
                  </a:lnTo>
                  <a:lnTo>
                    <a:pt x="927" y="863"/>
                  </a:lnTo>
                  <a:lnTo>
                    <a:pt x="918" y="910"/>
                  </a:lnTo>
                  <a:lnTo>
                    <a:pt x="908" y="958"/>
                  </a:lnTo>
                  <a:lnTo>
                    <a:pt x="897" y="1008"/>
                  </a:lnTo>
                  <a:lnTo>
                    <a:pt x="885" y="1057"/>
                  </a:lnTo>
                  <a:lnTo>
                    <a:pt x="871" y="1107"/>
                  </a:lnTo>
                  <a:lnTo>
                    <a:pt x="856" y="1158"/>
                  </a:lnTo>
                  <a:lnTo>
                    <a:pt x="840" y="1208"/>
                  </a:lnTo>
                  <a:lnTo>
                    <a:pt x="838" y="1216"/>
                  </a:lnTo>
                  <a:lnTo>
                    <a:pt x="837" y="1225"/>
                  </a:lnTo>
                  <a:lnTo>
                    <a:pt x="835" y="1234"/>
                  </a:lnTo>
                  <a:lnTo>
                    <a:pt x="835" y="1243"/>
                  </a:lnTo>
                  <a:lnTo>
                    <a:pt x="835" y="1251"/>
                  </a:lnTo>
                  <a:lnTo>
                    <a:pt x="836" y="1259"/>
                  </a:lnTo>
                  <a:lnTo>
                    <a:pt x="838" y="1267"/>
                  </a:lnTo>
                  <a:lnTo>
                    <a:pt x="841" y="1274"/>
                  </a:lnTo>
                  <a:lnTo>
                    <a:pt x="846" y="1278"/>
                  </a:lnTo>
                  <a:lnTo>
                    <a:pt x="853" y="1283"/>
                  </a:lnTo>
                  <a:lnTo>
                    <a:pt x="862" y="1287"/>
                  </a:lnTo>
                  <a:lnTo>
                    <a:pt x="874" y="1288"/>
                  </a:lnTo>
                  <a:lnTo>
                    <a:pt x="885" y="1287"/>
                  </a:lnTo>
                  <a:lnTo>
                    <a:pt x="897" y="1284"/>
                  </a:lnTo>
                  <a:lnTo>
                    <a:pt x="908" y="1280"/>
                  </a:lnTo>
                  <a:lnTo>
                    <a:pt x="920" y="1273"/>
                  </a:lnTo>
                  <a:lnTo>
                    <a:pt x="930" y="1266"/>
                  </a:lnTo>
                  <a:lnTo>
                    <a:pt x="942" y="1259"/>
                  </a:lnTo>
                  <a:lnTo>
                    <a:pt x="953" y="1250"/>
                  </a:lnTo>
                  <a:lnTo>
                    <a:pt x="964" y="1242"/>
                  </a:lnTo>
                  <a:lnTo>
                    <a:pt x="1026" y="1192"/>
                  </a:lnTo>
                  <a:lnTo>
                    <a:pt x="1086" y="1144"/>
                  </a:lnTo>
                  <a:lnTo>
                    <a:pt x="1144" y="1095"/>
                  </a:lnTo>
                  <a:lnTo>
                    <a:pt x="1201" y="1048"/>
                  </a:lnTo>
                  <a:lnTo>
                    <a:pt x="1254" y="1001"/>
                  </a:lnTo>
                  <a:lnTo>
                    <a:pt x="1306" y="954"/>
                  </a:lnTo>
                  <a:lnTo>
                    <a:pt x="1356" y="908"/>
                  </a:lnTo>
                  <a:lnTo>
                    <a:pt x="1404" y="863"/>
                  </a:lnTo>
                  <a:lnTo>
                    <a:pt x="1450" y="818"/>
                  </a:lnTo>
                  <a:lnTo>
                    <a:pt x="1494" y="773"/>
                  </a:lnTo>
                  <a:lnTo>
                    <a:pt x="1536" y="730"/>
                  </a:lnTo>
                  <a:lnTo>
                    <a:pt x="1577" y="686"/>
                  </a:lnTo>
                  <a:lnTo>
                    <a:pt x="1615" y="645"/>
                  </a:lnTo>
                  <a:lnTo>
                    <a:pt x="1651" y="605"/>
                  </a:lnTo>
                  <a:lnTo>
                    <a:pt x="1686" y="564"/>
                  </a:lnTo>
                  <a:lnTo>
                    <a:pt x="1719" y="525"/>
                  </a:lnTo>
                  <a:lnTo>
                    <a:pt x="1752" y="487"/>
                  </a:lnTo>
                  <a:lnTo>
                    <a:pt x="1782" y="450"/>
                  </a:lnTo>
                  <a:lnTo>
                    <a:pt x="1809" y="414"/>
                  </a:lnTo>
                  <a:lnTo>
                    <a:pt x="1836" y="380"/>
                  </a:lnTo>
                  <a:lnTo>
                    <a:pt x="1861" y="345"/>
                  </a:lnTo>
                  <a:lnTo>
                    <a:pt x="1884" y="313"/>
                  </a:lnTo>
                  <a:lnTo>
                    <a:pt x="1906" y="282"/>
                  </a:lnTo>
                  <a:lnTo>
                    <a:pt x="1927" y="253"/>
                  </a:lnTo>
                  <a:lnTo>
                    <a:pt x="1946" y="224"/>
                  </a:lnTo>
                  <a:lnTo>
                    <a:pt x="1964" y="198"/>
                  </a:lnTo>
                  <a:lnTo>
                    <a:pt x="1980" y="171"/>
                  </a:lnTo>
                  <a:lnTo>
                    <a:pt x="1995" y="148"/>
                  </a:lnTo>
                  <a:lnTo>
                    <a:pt x="2009" y="125"/>
                  </a:lnTo>
                  <a:lnTo>
                    <a:pt x="2021" y="105"/>
                  </a:lnTo>
                  <a:lnTo>
                    <a:pt x="2032" y="85"/>
                  </a:lnTo>
                  <a:lnTo>
                    <a:pt x="2042" y="68"/>
                  </a:lnTo>
                  <a:lnTo>
                    <a:pt x="2055" y="43"/>
                  </a:lnTo>
                  <a:lnTo>
                    <a:pt x="2028" y="43"/>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62" name="Freeform 10"/>
            <p:cNvSpPr>
              <a:spLocks/>
            </p:cNvSpPr>
            <p:nvPr/>
          </p:nvSpPr>
          <p:spPr bwMode="auto">
            <a:xfrm>
              <a:off x="1172" y="2474"/>
              <a:ext cx="183" cy="132"/>
            </a:xfrm>
            <a:custGeom>
              <a:avLst/>
              <a:gdLst>
                <a:gd name="T0" fmla="*/ 334 w 446"/>
                <a:gd name="T1" fmla="*/ 1 h 323"/>
                <a:gd name="T2" fmla="*/ 294 w 446"/>
                <a:gd name="T3" fmla="*/ 0 h 323"/>
                <a:gd name="T4" fmla="*/ 285 w 446"/>
                <a:gd name="T5" fmla="*/ 31 h 323"/>
                <a:gd name="T6" fmla="*/ 314 w 446"/>
                <a:gd name="T7" fmla="*/ 33 h 323"/>
                <a:gd name="T8" fmla="*/ 300 w 446"/>
                <a:gd name="T9" fmla="*/ 58 h 323"/>
                <a:gd name="T10" fmla="*/ 277 w 446"/>
                <a:gd name="T11" fmla="*/ 98 h 323"/>
                <a:gd name="T12" fmla="*/ 233 w 446"/>
                <a:gd name="T13" fmla="*/ 173 h 323"/>
                <a:gd name="T14" fmla="*/ 208 w 446"/>
                <a:gd name="T15" fmla="*/ 215 h 323"/>
                <a:gd name="T16" fmla="*/ 200 w 446"/>
                <a:gd name="T17" fmla="*/ 226 h 323"/>
                <a:gd name="T18" fmla="*/ 165 w 446"/>
                <a:gd name="T19" fmla="*/ 250 h 323"/>
                <a:gd name="T20" fmla="*/ 140 w 446"/>
                <a:gd name="T21" fmla="*/ 262 h 323"/>
                <a:gd name="T22" fmla="*/ 104 w 446"/>
                <a:gd name="T23" fmla="*/ 271 h 323"/>
                <a:gd name="T24" fmla="*/ 79 w 446"/>
                <a:gd name="T25" fmla="*/ 261 h 323"/>
                <a:gd name="T26" fmla="*/ 83 w 446"/>
                <a:gd name="T27" fmla="*/ 235 h 323"/>
                <a:gd name="T28" fmla="*/ 105 w 446"/>
                <a:gd name="T29" fmla="*/ 196 h 323"/>
                <a:gd name="T30" fmla="*/ 136 w 446"/>
                <a:gd name="T31" fmla="*/ 143 h 323"/>
                <a:gd name="T32" fmla="*/ 166 w 446"/>
                <a:gd name="T33" fmla="*/ 92 h 323"/>
                <a:gd name="T34" fmla="*/ 200 w 446"/>
                <a:gd name="T35" fmla="*/ 37 h 323"/>
                <a:gd name="T36" fmla="*/ 215 w 446"/>
                <a:gd name="T37" fmla="*/ 6 h 323"/>
                <a:gd name="T38" fmla="*/ 182 w 446"/>
                <a:gd name="T39" fmla="*/ 1 h 323"/>
                <a:gd name="T40" fmla="*/ 141 w 446"/>
                <a:gd name="T41" fmla="*/ 0 h 323"/>
                <a:gd name="T42" fmla="*/ 103 w 446"/>
                <a:gd name="T43" fmla="*/ 0 h 323"/>
                <a:gd name="T44" fmla="*/ 117 w 446"/>
                <a:gd name="T45" fmla="*/ 31 h 323"/>
                <a:gd name="T46" fmla="*/ 125 w 446"/>
                <a:gd name="T47" fmla="*/ 33 h 323"/>
                <a:gd name="T48" fmla="*/ 119 w 446"/>
                <a:gd name="T49" fmla="*/ 44 h 323"/>
                <a:gd name="T50" fmla="*/ 80 w 446"/>
                <a:gd name="T51" fmla="*/ 113 h 323"/>
                <a:gd name="T52" fmla="*/ 48 w 446"/>
                <a:gd name="T53" fmla="*/ 167 h 323"/>
                <a:gd name="T54" fmla="*/ 23 w 446"/>
                <a:gd name="T55" fmla="*/ 208 h 323"/>
                <a:gd name="T56" fmla="*/ 11 w 446"/>
                <a:gd name="T57" fmla="*/ 233 h 323"/>
                <a:gd name="T58" fmla="*/ 0 w 446"/>
                <a:gd name="T59" fmla="*/ 264 h 323"/>
                <a:gd name="T60" fmla="*/ 7 w 446"/>
                <a:gd name="T61" fmla="*/ 299 h 323"/>
                <a:gd name="T62" fmla="*/ 36 w 446"/>
                <a:gd name="T63" fmla="*/ 319 h 323"/>
                <a:gd name="T64" fmla="*/ 76 w 446"/>
                <a:gd name="T65" fmla="*/ 322 h 323"/>
                <a:gd name="T66" fmla="*/ 110 w 446"/>
                <a:gd name="T67" fmla="*/ 314 h 323"/>
                <a:gd name="T68" fmla="*/ 142 w 446"/>
                <a:gd name="T69" fmla="*/ 299 h 323"/>
                <a:gd name="T70" fmla="*/ 170 w 446"/>
                <a:gd name="T71" fmla="*/ 281 h 323"/>
                <a:gd name="T72" fmla="*/ 159 w 446"/>
                <a:gd name="T73" fmla="*/ 298 h 323"/>
                <a:gd name="T74" fmla="*/ 158 w 446"/>
                <a:gd name="T75" fmla="*/ 315 h 323"/>
                <a:gd name="T76" fmla="*/ 179 w 446"/>
                <a:gd name="T77" fmla="*/ 317 h 323"/>
                <a:gd name="T78" fmla="*/ 201 w 446"/>
                <a:gd name="T79" fmla="*/ 317 h 323"/>
                <a:gd name="T80" fmla="*/ 242 w 446"/>
                <a:gd name="T81" fmla="*/ 317 h 323"/>
                <a:gd name="T82" fmla="*/ 269 w 446"/>
                <a:gd name="T83" fmla="*/ 315 h 323"/>
                <a:gd name="T84" fmla="*/ 253 w 446"/>
                <a:gd name="T85" fmla="*/ 288 h 323"/>
                <a:gd name="T86" fmla="*/ 243 w 446"/>
                <a:gd name="T87" fmla="*/ 285 h 323"/>
                <a:gd name="T88" fmla="*/ 250 w 446"/>
                <a:gd name="T89" fmla="*/ 271 h 323"/>
                <a:gd name="T90" fmla="*/ 284 w 446"/>
                <a:gd name="T91" fmla="*/ 213 h 323"/>
                <a:gd name="T92" fmla="*/ 325 w 446"/>
                <a:gd name="T93" fmla="*/ 142 h 323"/>
                <a:gd name="T94" fmla="*/ 364 w 446"/>
                <a:gd name="T95" fmla="*/ 76 h 323"/>
                <a:gd name="T96" fmla="*/ 390 w 446"/>
                <a:gd name="T97" fmla="*/ 38 h 323"/>
                <a:gd name="T98" fmla="*/ 412 w 446"/>
                <a:gd name="T99" fmla="*/ 31 h 323"/>
                <a:gd name="T100" fmla="*/ 446 w 446"/>
                <a:gd name="T101"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6" h="323">
                  <a:moveTo>
                    <a:pt x="432" y="0"/>
                  </a:moveTo>
                  <a:lnTo>
                    <a:pt x="353" y="1"/>
                  </a:lnTo>
                  <a:lnTo>
                    <a:pt x="347" y="1"/>
                  </a:lnTo>
                  <a:lnTo>
                    <a:pt x="341" y="1"/>
                  </a:lnTo>
                  <a:lnTo>
                    <a:pt x="334" y="1"/>
                  </a:lnTo>
                  <a:lnTo>
                    <a:pt x="328" y="1"/>
                  </a:lnTo>
                  <a:lnTo>
                    <a:pt x="319" y="1"/>
                  </a:lnTo>
                  <a:lnTo>
                    <a:pt x="311" y="1"/>
                  </a:lnTo>
                  <a:lnTo>
                    <a:pt x="303" y="0"/>
                  </a:lnTo>
                  <a:lnTo>
                    <a:pt x="294" y="0"/>
                  </a:lnTo>
                  <a:lnTo>
                    <a:pt x="289" y="0"/>
                  </a:lnTo>
                  <a:lnTo>
                    <a:pt x="287" y="4"/>
                  </a:lnTo>
                  <a:lnTo>
                    <a:pt x="278" y="19"/>
                  </a:lnTo>
                  <a:lnTo>
                    <a:pt x="271" y="31"/>
                  </a:lnTo>
                  <a:lnTo>
                    <a:pt x="285" y="31"/>
                  </a:lnTo>
                  <a:lnTo>
                    <a:pt x="301" y="31"/>
                  </a:lnTo>
                  <a:lnTo>
                    <a:pt x="307" y="31"/>
                  </a:lnTo>
                  <a:lnTo>
                    <a:pt x="310" y="31"/>
                  </a:lnTo>
                  <a:lnTo>
                    <a:pt x="313" y="31"/>
                  </a:lnTo>
                  <a:lnTo>
                    <a:pt x="314" y="33"/>
                  </a:lnTo>
                  <a:lnTo>
                    <a:pt x="313" y="36"/>
                  </a:lnTo>
                  <a:lnTo>
                    <a:pt x="310" y="39"/>
                  </a:lnTo>
                  <a:lnTo>
                    <a:pt x="307" y="44"/>
                  </a:lnTo>
                  <a:lnTo>
                    <a:pt x="304" y="51"/>
                  </a:lnTo>
                  <a:lnTo>
                    <a:pt x="300" y="58"/>
                  </a:lnTo>
                  <a:lnTo>
                    <a:pt x="295" y="65"/>
                  </a:lnTo>
                  <a:lnTo>
                    <a:pt x="291" y="74"/>
                  </a:lnTo>
                  <a:lnTo>
                    <a:pt x="285" y="83"/>
                  </a:lnTo>
                  <a:lnTo>
                    <a:pt x="283" y="87"/>
                  </a:lnTo>
                  <a:lnTo>
                    <a:pt x="277" y="98"/>
                  </a:lnTo>
                  <a:lnTo>
                    <a:pt x="268" y="113"/>
                  </a:lnTo>
                  <a:lnTo>
                    <a:pt x="258" y="129"/>
                  </a:lnTo>
                  <a:lnTo>
                    <a:pt x="248" y="147"/>
                  </a:lnTo>
                  <a:lnTo>
                    <a:pt x="239" y="162"/>
                  </a:lnTo>
                  <a:lnTo>
                    <a:pt x="233" y="173"/>
                  </a:lnTo>
                  <a:lnTo>
                    <a:pt x="231" y="177"/>
                  </a:lnTo>
                  <a:lnTo>
                    <a:pt x="223" y="189"/>
                  </a:lnTo>
                  <a:lnTo>
                    <a:pt x="217" y="200"/>
                  </a:lnTo>
                  <a:lnTo>
                    <a:pt x="211" y="209"/>
                  </a:lnTo>
                  <a:lnTo>
                    <a:pt x="208" y="215"/>
                  </a:lnTo>
                  <a:lnTo>
                    <a:pt x="204" y="219"/>
                  </a:lnTo>
                  <a:lnTo>
                    <a:pt x="203" y="223"/>
                  </a:lnTo>
                  <a:lnTo>
                    <a:pt x="202" y="224"/>
                  </a:lnTo>
                  <a:lnTo>
                    <a:pt x="201" y="225"/>
                  </a:lnTo>
                  <a:lnTo>
                    <a:pt x="200" y="226"/>
                  </a:lnTo>
                  <a:lnTo>
                    <a:pt x="195" y="230"/>
                  </a:lnTo>
                  <a:lnTo>
                    <a:pt x="187" y="235"/>
                  </a:lnTo>
                  <a:lnTo>
                    <a:pt x="175" y="243"/>
                  </a:lnTo>
                  <a:lnTo>
                    <a:pt x="171" y="247"/>
                  </a:lnTo>
                  <a:lnTo>
                    <a:pt x="165" y="250"/>
                  </a:lnTo>
                  <a:lnTo>
                    <a:pt x="160" y="253"/>
                  </a:lnTo>
                  <a:lnTo>
                    <a:pt x="155" y="255"/>
                  </a:lnTo>
                  <a:lnTo>
                    <a:pt x="150" y="258"/>
                  </a:lnTo>
                  <a:lnTo>
                    <a:pt x="144" y="261"/>
                  </a:lnTo>
                  <a:lnTo>
                    <a:pt x="140" y="262"/>
                  </a:lnTo>
                  <a:lnTo>
                    <a:pt x="135" y="264"/>
                  </a:lnTo>
                  <a:lnTo>
                    <a:pt x="127" y="268"/>
                  </a:lnTo>
                  <a:lnTo>
                    <a:pt x="119" y="269"/>
                  </a:lnTo>
                  <a:lnTo>
                    <a:pt x="111" y="271"/>
                  </a:lnTo>
                  <a:lnTo>
                    <a:pt x="104" y="271"/>
                  </a:lnTo>
                  <a:lnTo>
                    <a:pt x="96" y="270"/>
                  </a:lnTo>
                  <a:lnTo>
                    <a:pt x="89" y="269"/>
                  </a:lnTo>
                  <a:lnTo>
                    <a:pt x="84" y="266"/>
                  </a:lnTo>
                  <a:lnTo>
                    <a:pt x="81" y="263"/>
                  </a:lnTo>
                  <a:lnTo>
                    <a:pt x="79" y="261"/>
                  </a:lnTo>
                  <a:lnTo>
                    <a:pt x="77" y="256"/>
                  </a:lnTo>
                  <a:lnTo>
                    <a:pt x="79" y="250"/>
                  </a:lnTo>
                  <a:lnTo>
                    <a:pt x="81" y="241"/>
                  </a:lnTo>
                  <a:lnTo>
                    <a:pt x="82" y="239"/>
                  </a:lnTo>
                  <a:lnTo>
                    <a:pt x="83" y="235"/>
                  </a:lnTo>
                  <a:lnTo>
                    <a:pt x="86" y="231"/>
                  </a:lnTo>
                  <a:lnTo>
                    <a:pt x="89" y="225"/>
                  </a:lnTo>
                  <a:lnTo>
                    <a:pt x="94" y="217"/>
                  </a:lnTo>
                  <a:lnTo>
                    <a:pt x="98" y="208"/>
                  </a:lnTo>
                  <a:lnTo>
                    <a:pt x="105" y="196"/>
                  </a:lnTo>
                  <a:lnTo>
                    <a:pt x="113" y="182"/>
                  </a:lnTo>
                  <a:lnTo>
                    <a:pt x="116" y="179"/>
                  </a:lnTo>
                  <a:lnTo>
                    <a:pt x="120" y="170"/>
                  </a:lnTo>
                  <a:lnTo>
                    <a:pt x="128" y="157"/>
                  </a:lnTo>
                  <a:lnTo>
                    <a:pt x="136" y="143"/>
                  </a:lnTo>
                  <a:lnTo>
                    <a:pt x="144" y="129"/>
                  </a:lnTo>
                  <a:lnTo>
                    <a:pt x="152" y="117"/>
                  </a:lnTo>
                  <a:lnTo>
                    <a:pt x="157" y="107"/>
                  </a:lnTo>
                  <a:lnTo>
                    <a:pt x="159" y="104"/>
                  </a:lnTo>
                  <a:lnTo>
                    <a:pt x="166" y="92"/>
                  </a:lnTo>
                  <a:lnTo>
                    <a:pt x="172" y="82"/>
                  </a:lnTo>
                  <a:lnTo>
                    <a:pt x="179" y="71"/>
                  </a:lnTo>
                  <a:lnTo>
                    <a:pt x="186" y="59"/>
                  </a:lnTo>
                  <a:lnTo>
                    <a:pt x="193" y="49"/>
                  </a:lnTo>
                  <a:lnTo>
                    <a:pt x="200" y="37"/>
                  </a:lnTo>
                  <a:lnTo>
                    <a:pt x="208" y="27"/>
                  </a:lnTo>
                  <a:lnTo>
                    <a:pt x="215" y="15"/>
                  </a:lnTo>
                  <a:lnTo>
                    <a:pt x="217" y="13"/>
                  </a:lnTo>
                  <a:lnTo>
                    <a:pt x="216" y="8"/>
                  </a:lnTo>
                  <a:lnTo>
                    <a:pt x="215" y="6"/>
                  </a:lnTo>
                  <a:lnTo>
                    <a:pt x="212" y="0"/>
                  </a:lnTo>
                  <a:lnTo>
                    <a:pt x="207" y="0"/>
                  </a:lnTo>
                  <a:lnTo>
                    <a:pt x="200" y="1"/>
                  </a:lnTo>
                  <a:lnTo>
                    <a:pt x="192" y="1"/>
                  </a:lnTo>
                  <a:lnTo>
                    <a:pt x="182" y="1"/>
                  </a:lnTo>
                  <a:lnTo>
                    <a:pt x="174" y="1"/>
                  </a:lnTo>
                  <a:lnTo>
                    <a:pt x="172" y="1"/>
                  </a:lnTo>
                  <a:lnTo>
                    <a:pt x="164" y="1"/>
                  </a:lnTo>
                  <a:lnTo>
                    <a:pt x="154" y="1"/>
                  </a:lnTo>
                  <a:lnTo>
                    <a:pt x="141" y="0"/>
                  </a:lnTo>
                  <a:lnTo>
                    <a:pt x="128" y="0"/>
                  </a:lnTo>
                  <a:lnTo>
                    <a:pt x="118" y="0"/>
                  </a:lnTo>
                  <a:lnTo>
                    <a:pt x="110" y="0"/>
                  </a:lnTo>
                  <a:lnTo>
                    <a:pt x="107" y="0"/>
                  </a:lnTo>
                  <a:lnTo>
                    <a:pt x="103" y="0"/>
                  </a:lnTo>
                  <a:lnTo>
                    <a:pt x="101" y="4"/>
                  </a:lnTo>
                  <a:lnTo>
                    <a:pt x="91" y="19"/>
                  </a:lnTo>
                  <a:lnTo>
                    <a:pt x="84" y="31"/>
                  </a:lnTo>
                  <a:lnTo>
                    <a:pt x="98" y="31"/>
                  </a:lnTo>
                  <a:lnTo>
                    <a:pt x="117" y="31"/>
                  </a:lnTo>
                  <a:lnTo>
                    <a:pt x="120" y="31"/>
                  </a:lnTo>
                  <a:lnTo>
                    <a:pt x="122" y="31"/>
                  </a:lnTo>
                  <a:lnTo>
                    <a:pt x="124" y="31"/>
                  </a:lnTo>
                  <a:lnTo>
                    <a:pt x="125" y="31"/>
                  </a:lnTo>
                  <a:lnTo>
                    <a:pt x="125" y="33"/>
                  </a:lnTo>
                  <a:lnTo>
                    <a:pt x="125" y="33"/>
                  </a:lnTo>
                  <a:lnTo>
                    <a:pt x="125" y="33"/>
                  </a:lnTo>
                  <a:lnTo>
                    <a:pt x="125" y="33"/>
                  </a:lnTo>
                  <a:lnTo>
                    <a:pt x="122" y="37"/>
                  </a:lnTo>
                  <a:lnTo>
                    <a:pt x="119" y="44"/>
                  </a:lnTo>
                  <a:lnTo>
                    <a:pt x="114" y="53"/>
                  </a:lnTo>
                  <a:lnTo>
                    <a:pt x="107" y="65"/>
                  </a:lnTo>
                  <a:lnTo>
                    <a:pt x="99" y="79"/>
                  </a:lnTo>
                  <a:lnTo>
                    <a:pt x="90" y="95"/>
                  </a:lnTo>
                  <a:lnTo>
                    <a:pt x="80" y="113"/>
                  </a:lnTo>
                  <a:lnTo>
                    <a:pt x="67" y="134"/>
                  </a:lnTo>
                  <a:lnTo>
                    <a:pt x="65" y="137"/>
                  </a:lnTo>
                  <a:lnTo>
                    <a:pt x="61" y="144"/>
                  </a:lnTo>
                  <a:lnTo>
                    <a:pt x="54" y="156"/>
                  </a:lnTo>
                  <a:lnTo>
                    <a:pt x="48" y="167"/>
                  </a:lnTo>
                  <a:lnTo>
                    <a:pt x="39" y="180"/>
                  </a:lnTo>
                  <a:lnTo>
                    <a:pt x="33" y="192"/>
                  </a:lnTo>
                  <a:lnTo>
                    <a:pt x="29" y="198"/>
                  </a:lnTo>
                  <a:lnTo>
                    <a:pt x="27" y="202"/>
                  </a:lnTo>
                  <a:lnTo>
                    <a:pt x="23" y="208"/>
                  </a:lnTo>
                  <a:lnTo>
                    <a:pt x="20" y="213"/>
                  </a:lnTo>
                  <a:lnTo>
                    <a:pt x="18" y="219"/>
                  </a:lnTo>
                  <a:lnTo>
                    <a:pt x="15" y="224"/>
                  </a:lnTo>
                  <a:lnTo>
                    <a:pt x="13" y="228"/>
                  </a:lnTo>
                  <a:lnTo>
                    <a:pt x="11" y="233"/>
                  </a:lnTo>
                  <a:lnTo>
                    <a:pt x="8" y="238"/>
                  </a:lnTo>
                  <a:lnTo>
                    <a:pt x="7" y="241"/>
                  </a:lnTo>
                  <a:lnTo>
                    <a:pt x="4" y="249"/>
                  </a:lnTo>
                  <a:lnTo>
                    <a:pt x="1" y="257"/>
                  </a:lnTo>
                  <a:lnTo>
                    <a:pt x="0" y="264"/>
                  </a:lnTo>
                  <a:lnTo>
                    <a:pt x="0" y="272"/>
                  </a:lnTo>
                  <a:lnTo>
                    <a:pt x="0" y="279"/>
                  </a:lnTo>
                  <a:lnTo>
                    <a:pt x="1" y="286"/>
                  </a:lnTo>
                  <a:lnTo>
                    <a:pt x="4" y="293"/>
                  </a:lnTo>
                  <a:lnTo>
                    <a:pt x="7" y="299"/>
                  </a:lnTo>
                  <a:lnTo>
                    <a:pt x="12" y="304"/>
                  </a:lnTo>
                  <a:lnTo>
                    <a:pt x="16" y="309"/>
                  </a:lnTo>
                  <a:lnTo>
                    <a:pt x="22" y="314"/>
                  </a:lnTo>
                  <a:lnTo>
                    <a:pt x="29" y="317"/>
                  </a:lnTo>
                  <a:lnTo>
                    <a:pt x="36" y="319"/>
                  </a:lnTo>
                  <a:lnTo>
                    <a:pt x="44" y="322"/>
                  </a:lnTo>
                  <a:lnTo>
                    <a:pt x="53" y="323"/>
                  </a:lnTo>
                  <a:lnTo>
                    <a:pt x="63" y="323"/>
                  </a:lnTo>
                  <a:lnTo>
                    <a:pt x="69" y="323"/>
                  </a:lnTo>
                  <a:lnTo>
                    <a:pt x="76" y="322"/>
                  </a:lnTo>
                  <a:lnTo>
                    <a:pt x="83" y="322"/>
                  </a:lnTo>
                  <a:lnTo>
                    <a:pt x="90" y="321"/>
                  </a:lnTo>
                  <a:lnTo>
                    <a:pt x="97" y="318"/>
                  </a:lnTo>
                  <a:lnTo>
                    <a:pt x="104" y="317"/>
                  </a:lnTo>
                  <a:lnTo>
                    <a:pt x="110" y="314"/>
                  </a:lnTo>
                  <a:lnTo>
                    <a:pt x="117" y="311"/>
                  </a:lnTo>
                  <a:lnTo>
                    <a:pt x="122" y="309"/>
                  </a:lnTo>
                  <a:lnTo>
                    <a:pt x="129" y="306"/>
                  </a:lnTo>
                  <a:lnTo>
                    <a:pt x="136" y="302"/>
                  </a:lnTo>
                  <a:lnTo>
                    <a:pt x="142" y="299"/>
                  </a:lnTo>
                  <a:lnTo>
                    <a:pt x="149" y="294"/>
                  </a:lnTo>
                  <a:lnTo>
                    <a:pt x="156" y="289"/>
                  </a:lnTo>
                  <a:lnTo>
                    <a:pt x="164" y="285"/>
                  </a:lnTo>
                  <a:lnTo>
                    <a:pt x="171" y="280"/>
                  </a:lnTo>
                  <a:lnTo>
                    <a:pt x="170" y="281"/>
                  </a:lnTo>
                  <a:lnTo>
                    <a:pt x="169" y="284"/>
                  </a:lnTo>
                  <a:lnTo>
                    <a:pt x="167" y="285"/>
                  </a:lnTo>
                  <a:lnTo>
                    <a:pt x="166" y="287"/>
                  </a:lnTo>
                  <a:lnTo>
                    <a:pt x="163" y="293"/>
                  </a:lnTo>
                  <a:lnTo>
                    <a:pt x="159" y="298"/>
                  </a:lnTo>
                  <a:lnTo>
                    <a:pt x="157" y="301"/>
                  </a:lnTo>
                  <a:lnTo>
                    <a:pt x="156" y="303"/>
                  </a:lnTo>
                  <a:lnTo>
                    <a:pt x="154" y="308"/>
                  </a:lnTo>
                  <a:lnTo>
                    <a:pt x="156" y="313"/>
                  </a:lnTo>
                  <a:lnTo>
                    <a:pt x="158" y="315"/>
                  </a:lnTo>
                  <a:lnTo>
                    <a:pt x="160" y="318"/>
                  </a:lnTo>
                  <a:lnTo>
                    <a:pt x="165" y="318"/>
                  </a:lnTo>
                  <a:lnTo>
                    <a:pt x="170" y="318"/>
                  </a:lnTo>
                  <a:lnTo>
                    <a:pt x="174" y="317"/>
                  </a:lnTo>
                  <a:lnTo>
                    <a:pt x="179" y="317"/>
                  </a:lnTo>
                  <a:lnTo>
                    <a:pt x="183" y="317"/>
                  </a:lnTo>
                  <a:lnTo>
                    <a:pt x="188" y="317"/>
                  </a:lnTo>
                  <a:lnTo>
                    <a:pt x="193" y="317"/>
                  </a:lnTo>
                  <a:lnTo>
                    <a:pt x="197" y="317"/>
                  </a:lnTo>
                  <a:lnTo>
                    <a:pt x="201" y="317"/>
                  </a:lnTo>
                  <a:lnTo>
                    <a:pt x="210" y="317"/>
                  </a:lnTo>
                  <a:lnTo>
                    <a:pt x="219" y="317"/>
                  </a:lnTo>
                  <a:lnTo>
                    <a:pt x="227" y="317"/>
                  </a:lnTo>
                  <a:lnTo>
                    <a:pt x="235" y="317"/>
                  </a:lnTo>
                  <a:lnTo>
                    <a:pt x="242" y="317"/>
                  </a:lnTo>
                  <a:lnTo>
                    <a:pt x="249" y="318"/>
                  </a:lnTo>
                  <a:lnTo>
                    <a:pt x="256" y="318"/>
                  </a:lnTo>
                  <a:lnTo>
                    <a:pt x="262" y="319"/>
                  </a:lnTo>
                  <a:lnTo>
                    <a:pt x="266" y="319"/>
                  </a:lnTo>
                  <a:lnTo>
                    <a:pt x="269" y="315"/>
                  </a:lnTo>
                  <a:lnTo>
                    <a:pt x="278" y="300"/>
                  </a:lnTo>
                  <a:lnTo>
                    <a:pt x="285" y="288"/>
                  </a:lnTo>
                  <a:lnTo>
                    <a:pt x="271" y="288"/>
                  </a:lnTo>
                  <a:lnTo>
                    <a:pt x="260" y="288"/>
                  </a:lnTo>
                  <a:lnTo>
                    <a:pt x="253" y="288"/>
                  </a:lnTo>
                  <a:lnTo>
                    <a:pt x="248" y="287"/>
                  </a:lnTo>
                  <a:lnTo>
                    <a:pt x="245" y="287"/>
                  </a:lnTo>
                  <a:lnTo>
                    <a:pt x="243" y="286"/>
                  </a:lnTo>
                  <a:lnTo>
                    <a:pt x="243" y="286"/>
                  </a:lnTo>
                  <a:lnTo>
                    <a:pt x="243" y="285"/>
                  </a:lnTo>
                  <a:lnTo>
                    <a:pt x="243" y="285"/>
                  </a:lnTo>
                  <a:lnTo>
                    <a:pt x="245" y="284"/>
                  </a:lnTo>
                  <a:lnTo>
                    <a:pt x="246" y="281"/>
                  </a:lnTo>
                  <a:lnTo>
                    <a:pt x="248" y="277"/>
                  </a:lnTo>
                  <a:lnTo>
                    <a:pt x="250" y="271"/>
                  </a:lnTo>
                  <a:lnTo>
                    <a:pt x="255" y="264"/>
                  </a:lnTo>
                  <a:lnTo>
                    <a:pt x="260" y="255"/>
                  </a:lnTo>
                  <a:lnTo>
                    <a:pt x="266" y="243"/>
                  </a:lnTo>
                  <a:lnTo>
                    <a:pt x="275" y="230"/>
                  </a:lnTo>
                  <a:lnTo>
                    <a:pt x="284" y="213"/>
                  </a:lnTo>
                  <a:lnTo>
                    <a:pt x="286" y="209"/>
                  </a:lnTo>
                  <a:lnTo>
                    <a:pt x="293" y="197"/>
                  </a:lnTo>
                  <a:lnTo>
                    <a:pt x="303" y="181"/>
                  </a:lnTo>
                  <a:lnTo>
                    <a:pt x="315" y="162"/>
                  </a:lnTo>
                  <a:lnTo>
                    <a:pt x="325" y="142"/>
                  </a:lnTo>
                  <a:lnTo>
                    <a:pt x="336" y="126"/>
                  </a:lnTo>
                  <a:lnTo>
                    <a:pt x="342" y="114"/>
                  </a:lnTo>
                  <a:lnTo>
                    <a:pt x="345" y="110"/>
                  </a:lnTo>
                  <a:lnTo>
                    <a:pt x="355" y="91"/>
                  </a:lnTo>
                  <a:lnTo>
                    <a:pt x="364" y="76"/>
                  </a:lnTo>
                  <a:lnTo>
                    <a:pt x="372" y="64"/>
                  </a:lnTo>
                  <a:lnTo>
                    <a:pt x="378" y="53"/>
                  </a:lnTo>
                  <a:lnTo>
                    <a:pt x="383" y="46"/>
                  </a:lnTo>
                  <a:lnTo>
                    <a:pt x="387" y="42"/>
                  </a:lnTo>
                  <a:lnTo>
                    <a:pt x="390" y="38"/>
                  </a:lnTo>
                  <a:lnTo>
                    <a:pt x="392" y="36"/>
                  </a:lnTo>
                  <a:lnTo>
                    <a:pt x="394" y="35"/>
                  </a:lnTo>
                  <a:lnTo>
                    <a:pt x="398" y="33"/>
                  </a:lnTo>
                  <a:lnTo>
                    <a:pt x="404" y="31"/>
                  </a:lnTo>
                  <a:lnTo>
                    <a:pt x="412" y="31"/>
                  </a:lnTo>
                  <a:lnTo>
                    <a:pt x="424" y="31"/>
                  </a:lnTo>
                  <a:lnTo>
                    <a:pt x="429" y="31"/>
                  </a:lnTo>
                  <a:lnTo>
                    <a:pt x="431" y="27"/>
                  </a:lnTo>
                  <a:lnTo>
                    <a:pt x="439" y="13"/>
                  </a:lnTo>
                  <a:lnTo>
                    <a:pt x="446" y="0"/>
                  </a:lnTo>
                  <a:lnTo>
                    <a:pt x="432" y="0"/>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63" name="Freeform 11"/>
            <p:cNvSpPr>
              <a:spLocks/>
            </p:cNvSpPr>
            <p:nvPr/>
          </p:nvSpPr>
          <p:spPr bwMode="auto">
            <a:xfrm>
              <a:off x="1342" y="2511"/>
              <a:ext cx="127" cy="96"/>
            </a:xfrm>
            <a:custGeom>
              <a:avLst/>
              <a:gdLst>
                <a:gd name="T0" fmla="*/ 297 w 311"/>
                <a:gd name="T1" fmla="*/ 1 h 233"/>
                <a:gd name="T2" fmla="*/ 271 w 311"/>
                <a:gd name="T3" fmla="*/ 4 h 233"/>
                <a:gd name="T4" fmla="*/ 246 w 311"/>
                <a:gd name="T5" fmla="*/ 15 h 233"/>
                <a:gd name="T6" fmla="*/ 218 w 311"/>
                <a:gd name="T7" fmla="*/ 29 h 233"/>
                <a:gd name="T8" fmla="*/ 195 w 311"/>
                <a:gd name="T9" fmla="*/ 44 h 233"/>
                <a:gd name="T10" fmla="*/ 173 w 311"/>
                <a:gd name="T11" fmla="*/ 60 h 233"/>
                <a:gd name="T12" fmla="*/ 179 w 311"/>
                <a:gd name="T13" fmla="*/ 48 h 233"/>
                <a:gd name="T14" fmla="*/ 189 w 311"/>
                <a:gd name="T15" fmla="*/ 28 h 233"/>
                <a:gd name="T16" fmla="*/ 193 w 311"/>
                <a:gd name="T17" fmla="*/ 13 h 233"/>
                <a:gd name="T18" fmla="*/ 182 w 311"/>
                <a:gd name="T19" fmla="*/ 1 h 233"/>
                <a:gd name="T20" fmla="*/ 163 w 311"/>
                <a:gd name="T21" fmla="*/ 3 h 233"/>
                <a:gd name="T22" fmla="*/ 143 w 311"/>
                <a:gd name="T23" fmla="*/ 10 h 233"/>
                <a:gd name="T24" fmla="*/ 120 w 311"/>
                <a:gd name="T25" fmla="*/ 22 h 233"/>
                <a:gd name="T26" fmla="*/ 99 w 311"/>
                <a:gd name="T27" fmla="*/ 34 h 233"/>
                <a:gd name="T28" fmla="*/ 72 w 311"/>
                <a:gd name="T29" fmla="*/ 50 h 233"/>
                <a:gd name="T30" fmla="*/ 66 w 311"/>
                <a:gd name="T31" fmla="*/ 69 h 233"/>
                <a:gd name="T32" fmla="*/ 91 w 311"/>
                <a:gd name="T33" fmla="*/ 69 h 233"/>
                <a:gd name="T34" fmla="*/ 99 w 311"/>
                <a:gd name="T35" fmla="*/ 73 h 233"/>
                <a:gd name="T36" fmla="*/ 82 w 311"/>
                <a:gd name="T37" fmla="*/ 103 h 233"/>
                <a:gd name="T38" fmla="*/ 65 w 311"/>
                <a:gd name="T39" fmla="*/ 130 h 233"/>
                <a:gd name="T40" fmla="*/ 50 w 311"/>
                <a:gd name="T41" fmla="*/ 151 h 233"/>
                <a:gd name="T42" fmla="*/ 26 w 311"/>
                <a:gd name="T43" fmla="*/ 185 h 233"/>
                <a:gd name="T44" fmla="*/ 12 w 311"/>
                <a:gd name="T45" fmla="*/ 202 h 233"/>
                <a:gd name="T46" fmla="*/ 3 w 311"/>
                <a:gd name="T47" fmla="*/ 222 h 233"/>
                <a:gd name="T48" fmla="*/ 21 w 311"/>
                <a:gd name="T49" fmla="*/ 231 h 233"/>
                <a:gd name="T50" fmla="*/ 45 w 311"/>
                <a:gd name="T51" fmla="*/ 226 h 233"/>
                <a:gd name="T52" fmla="*/ 68 w 311"/>
                <a:gd name="T53" fmla="*/ 223 h 233"/>
                <a:gd name="T54" fmla="*/ 91 w 311"/>
                <a:gd name="T55" fmla="*/ 186 h 233"/>
                <a:gd name="T56" fmla="*/ 121 w 311"/>
                <a:gd name="T57" fmla="*/ 145 h 233"/>
                <a:gd name="T58" fmla="*/ 153 w 311"/>
                <a:gd name="T59" fmla="*/ 111 h 233"/>
                <a:gd name="T60" fmla="*/ 188 w 311"/>
                <a:gd name="T61" fmla="*/ 82 h 233"/>
                <a:gd name="T62" fmla="*/ 220 w 311"/>
                <a:gd name="T63" fmla="*/ 60 h 233"/>
                <a:gd name="T64" fmla="*/ 213 w 311"/>
                <a:gd name="T65" fmla="*/ 76 h 233"/>
                <a:gd name="T66" fmla="*/ 201 w 311"/>
                <a:gd name="T67" fmla="*/ 97 h 233"/>
                <a:gd name="T68" fmla="*/ 185 w 311"/>
                <a:gd name="T69" fmla="*/ 121 h 233"/>
                <a:gd name="T70" fmla="*/ 164 w 311"/>
                <a:gd name="T71" fmla="*/ 149 h 233"/>
                <a:gd name="T72" fmla="*/ 147 w 311"/>
                <a:gd name="T73" fmla="*/ 172 h 233"/>
                <a:gd name="T74" fmla="*/ 135 w 311"/>
                <a:gd name="T75" fmla="*/ 193 h 233"/>
                <a:gd name="T76" fmla="*/ 129 w 311"/>
                <a:gd name="T77" fmla="*/ 217 h 233"/>
                <a:gd name="T78" fmla="*/ 140 w 311"/>
                <a:gd name="T79" fmla="*/ 231 h 233"/>
                <a:gd name="T80" fmla="*/ 158 w 311"/>
                <a:gd name="T81" fmla="*/ 231 h 233"/>
                <a:gd name="T82" fmla="*/ 178 w 311"/>
                <a:gd name="T83" fmla="*/ 224 h 233"/>
                <a:gd name="T84" fmla="*/ 201 w 311"/>
                <a:gd name="T85" fmla="*/ 213 h 233"/>
                <a:gd name="T86" fmla="*/ 239 w 311"/>
                <a:gd name="T87" fmla="*/ 194 h 233"/>
                <a:gd name="T88" fmla="*/ 254 w 311"/>
                <a:gd name="T89" fmla="*/ 167 h 233"/>
                <a:gd name="T90" fmla="*/ 230 w 311"/>
                <a:gd name="T91" fmla="*/ 167 h 233"/>
                <a:gd name="T92" fmla="*/ 215 w 311"/>
                <a:gd name="T93" fmla="*/ 175 h 233"/>
                <a:gd name="T94" fmla="*/ 219 w 311"/>
                <a:gd name="T95" fmla="*/ 167 h 233"/>
                <a:gd name="T96" fmla="*/ 232 w 311"/>
                <a:gd name="T97" fmla="*/ 145 h 233"/>
                <a:gd name="T98" fmla="*/ 246 w 311"/>
                <a:gd name="T99" fmla="*/ 127 h 233"/>
                <a:gd name="T100" fmla="*/ 264 w 311"/>
                <a:gd name="T101" fmla="*/ 99 h 233"/>
                <a:gd name="T102" fmla="*/ 284 w 311"/>
                <a:gd name="T103" fmla="*/ 72 h 233"/>
                <a:gd name="T104" fmla="*/ 303 w 311"/>
                <a:gd name="T105" fmla="*/ 41 h 233"/>
                <a:gd name="T106" fmla="*/ 311 w 311"/>
                <a:gd name="T107" fmla="*/ 2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1" h="233">
                  <a:moveTo>
                    <a:pt x="309" y="11"/>
                  </a:moveTo>
                  <a:lnTo>
                    <a:pt x="307" y="7"/>
                  </a:lnTo>
                  <a:lnTo>
                    <a:pt x="303" y="4"/>
                  </a:lnTo>
                  <a:lnTo>
                    <a:pt x="297" y="1"/>
                  </a:lnTo>
                  <a:lnTo>
                    <a:pt x="291" y="0"/>
                  </a:lnTo>
                  <a:lnTo>
                    <a:pt x="285" y="0"/>
                  </a:lnTo>
                  <a:lnTo>
                    <a:pt x="278" y="1"/>
                  </a:lnTo>
                  <a:lnTo>
                    <a:pt x="271" y="4"/>
                  </a:lnTo>
                  <a:lnTo>
                    <a:pt x="263" y="7"/>
                  </a:lnTo>
                  <a:lnTo>
                    <a:pt x="257" y="10"/>
                  </a:lnTo>
                  <a:lnTo>
                    <a:pt x="251" y="12"/>
                  </a:lnTo>
                  <a:lnTo>
                    <a:pt x="246" y="15"/>
                  </a:lnTo>
                  <a:lnTo>
                    <a:pt x="239" y="18"/>
                  </a:lnTo>
                  <a:lnTo>
                    <a:pt x="232" y="21"/>
                  </a:lnTo>
                  <a:lnTo>
                    <a:pt x="225" y="24"/>
                  </a:lnTo>
                  <a:lnTo>
                    <a:pt x="218" y="29"/>
                  </a:lnTo>
                  <a:lnTo>
                    <a:pt x="211" y="34"/>
                  </a:lnTo>
                  <a:lnTo>
                    <a:pt x="205" y="37"/>
                  </a:lnTo>
                  <a:lnTo>
                    <a:pt x="200" y="41"/>
                  </a:lnTo>
                  <a:lnTo>
                    <a:pt x="195" y="44"/>
                  </a:lnTo>
                  <a:lnTo>
                    <a:pt x="189" y="49"/>
                  </a:lnTo>
                  <a:lnTo>
                    <a:pt x="183" y="52"/>
                  </a:lnTo>
                  <a:lnTo>
                    <a:pt x="179" y="57"/>
                  </a:lnTo>
                  <a:lnTo>
                    <a:pt x="173" y="60"/>
                  </a:lnTo>
                  <a:lnTo>
                    <a:pt x="167" y="65"/>
                  </a:lnTo>
                  <a:lnTo>
                    <a:pt x="171" y="59"/>
                  </a:lnTo>
                  <a:lnTo>
                    <a:pt x="175" y="53"/>
                  </a:lnTo>
                  <a:lnTo>
                    <a:pt x="179" y="48"/>
                  </a:lnTo>
                  <a:lnTo>
                    <a:pt x="182" y="41"/>
                  </a:lnTo>
                  <a:lnTo>
                    <a:pt x="185" y="36"/>
                  </a:lnTo>
                  <a:lnTo>
                    <a:pt x="187" y="33"/>
                  </a:lnTo>
                  <a:lnTo>
                    <a:pt x="189" y="28"/>
                  </a:lnTo>
                  <a:lnTo>
                    <a:pt x="190" y="24"/>
                  </a:lnTo>
                  <a:lnTo>
                    <a:pt x="191" y="22"/>
                  </a:lnTo>
                  <a:lnTo>
                    <a:pt x="193" y="18"/>
                  </a:lnTo>
                  <a:lnTo>
                    <a:pt x="193" y="13"/>
                  </a:lnTo>
                  <a:lnTo>
                    <a:pt x="191" y="7"/>
                  </a:lnTo>
                  <a:lnTo>
                    <a:pt x="189" y="5"/>
                  </a:lnTo>
                  <a:lnTo>
                    <a:pt x="187" y="3"/>
                  </a:lnTo>
                  <a:lnTo>
                    <a:pt x="182" y="1"/>
                  </a:lnTo>
                  <a:lnTo>
                    <a:pt x="177" y="0"/>
                  </a:lnTo>
                  <a:lnTo>
                    <a:pt x="172" y="0"/>
                  </a:lnTo>
                  <a:lnTo>
                    <a:pt x="167" y="1"/>
                  </a:lnTo>
                  <a:lnTo>
                    <a:pt x="163" y="3"/>
                  </a:lnTo>
                  <a:lnTo>
                    <a:pt x="158" y="4"/>
                  </a:lnTo>
                  <a:lnTo>
                    <a:pt x="153" y="6"/>
                  </a:lnTo>
                  <a:lnTo>
                    <a:pt x="149" y="7"/>
                  </a:lnTo>
                  <a:lnTo>
                    <a:pt x="143" y="10"/>
                  </a:lnTo>
                  <a:lnTo>
                    <a:pt x="138" y="13"/>
                  </a:lnTo>
                  <a:lnTo>
                    <a:pt x="133" y="15"/>
                  </a:lnTo>
                  <a:lnTo>
                    <a:pt x="126" y="19"/>
                  </a:lnTo>
                  <a:lnTo>
                    <a:pt x="120" y="22"/>
                  </a:lnTo>
                  <a:lnTo>
                    <a:pt x="113" y="26"/>
                  </a:lnTo>
                  <a:lnTo>
                    <a:pt x="111" y="27"/>
                  </a:lnTo>
                  <a:lnTo>
                    <a:pt x="106" y="29"/>
                  </a:lnTo>
                  <a:lnTo>
                    <a:pt x="99" y="34"/>
                  </a:lnTo>
                  <a:lnTo>
                    <a:pt x="91" y="38"/>
                  </a:lnTo>
                  <a:lnTo>
                    <a:pt x="83" y="43"/>
                  </a:lnTo>
                  <a:lnTo>
                    <a:pt x="76" y="48"/>
                  </a:lnTo>
                  <a:lnTo>
                    <a:pt x="72" y="50"/>
                  </a:lnTo>
                  <a:lnTo>
                    <a:pt x="69" y="51"/>
                  </a:lnTo>
                  <a:lnTo>
                    <a:pt x="65" y="53"/>
                  </a:lnTo>
                  <a:lnTo>
                    <a:pt x="66" y="58"/>
                  </a:lnTo>
                  <a:lnTo>
                    <a:pt x="66" y="69"/>
                  </a:lnTo>
                  <a:lnTo>
                    <a:pt x="67" y="83"/>
                  </a:lnTo>
                  <a:lnTo>
                    <a:pt x="79" y="76"/>
                  </a:lnTo>
                  <a:lnTo>
                    <a:pt x="84" y="73"/>
                  </a:lnTo>
                  <a:lnTo>
                    <a:pt x="91" y="69"/>
                  </a:lnTo>
                  <a:lnTo>
                    <a:pt x="98" y="66"/>
                  </a:lnTo>
                  <a:lnTo>
                    <a:pt x="105" y="63"/>
                  </a:lnTo>
                  <a:lnTo>
                    <a:pt x="103" y="67"/>
                  </a:lnTo>
                  <a:lnTo>
                    <a:pt x="99" y="73"/>
                  </a:lnTo>
                  <a:lnTo>
                    <a:pt x="95" y="80"/>
                  </a:lnTo>
                  <a:lnTo>
                    <a:pt x="90" y="89"/>
                  </a:lnTo>
                  <a:lnTo>
                    <a:pt x="85" y="96"/>
                  </a:lnTo>
                  <a:lnTo>
                    <a:pt x="82" y="103"/>
                  </a:lnTo>
                  <a:lnTo>
                    <a:pt x="77" y="110"/>
                  </a:lnTo>
                  <a:lnTo>
                    <a:pt x="73" y="117"/>
                  </a:lnTo>
                  <a:lnTo>
                    <a:pt x="68" y="124"/>
                  </a:lnTo>
                  <a:lnTo>
                    <a:pt x="65" y="130"/>
                  </a:lnTo>
                  <a:lnTo>
                    <a:pt x="60" y="136"/>
                  </a:lnTo>
                  <a:lnTo>
                    <a:pt x="56" y="143"/>
                  </a:lnTo>
                  <a:lnTo>
                    <a:pt x="54" y="145"/>
                  </a:lnTo>
                  <a:lnTo>
                    <a:pt x="50" y="151"/>
                  </a:lnTo>
                  <a:lnTo>
                    <a:pt x="44" y="159"/>
                  </a:lnTo>
                  <a:lnTo>
                    <a:pt x="38" y="167"/>
                  </a:lnTo>
                  <a:lnTo>
                    <a:pt x="31" y="177"/>
                  </a:lnTo>
                  <a:lnTo>
                    <a:pt x="26" y="185"/>
                  </a:lnTo>
                  <a:lnTo>
                    <a:pt x="21" y="190"/>
                  </a:lnTo>
                  <a:lnTo>
                    <a:pt x="20" y="193"/>
                  </a:lnTo>
                  <a:lnTo>
                    <a:pt x="16" y="197"/>
                  </a:lnTo>
                  <a:lnTo>
                    <a:pt x="12" y="202"/>
                  </a:lnTo>
                  <a:lnTo>
                    <a:pt x="8" y="208"/>
                  </a:lnTo>
                  <a:lnTo>
                    <a:pt x="4" y="213"/>
                  </a:lnTo>
                  <a:lnTo>
                    <a:pt x="0" y="217"/>
                  </a:lnTo>
                  <a:lnTo>
                    <a:pt x="3" y="222"/>
                  </a:lnTo>
                  <a:lnTo>
                    <a:pt x="6" y="227"/>
                  </a:lnTo>
                  <a:lnTo>
                    <a:pt x="9" y="233"/>
                  </a:lnTo>
                  <a:lnTo>
                    <a:pt x="15" y="232"/>
                  </a:lnTo>
                  <a:lnTo>
                    <a:pt x="21" y="231"/>
                  </a:lnTo>
                  <a:lnTo>
                    <a:pt x="27" y="228"/>
                  </a:lnTo>
                  <a:lnTo>
                    <a:pt x="32" y="227"/>
                  </a:lnTo>
                  <a:lnTo>
                    <a:pt x="38" y="226"/>
                  </a:lnTo>
                  <a:lnTo>
                    <a:pt x="45" y="226"/>
                  </a:lnTo>
                  <a:lnTo>
                    <a:pt x="51" y="225"/>
                  </a:lnTo>
                  <a:lnTo>
                    <a:pt x="58" y="224"/>
                  </a:lnTo>
                  <a:lnTo>
                    <a:pt x="65" y="224"/>
                  </a:lnTo>
                  <a:lnTo>
                    <a:pt x="68" y="223"/>
                  </a:lnTo>
                  <a:lnTo>
                    <a:pt x="71" y="219"/>
                  </a:lnTo>
                  <a:lnTo>
                    <a:pt x="77" y="208"/>
                  </a:lnTo>
                  <a:lnTo>
                    <a:pt x="84" y="196"/>
                  </a:lnTo>
                  <a:lnTo>
                    <a:pt x="91" y="186"/>
                  </a:lnTo>
                  <a:lnTo>
                    <a:pt x="99" y="175"/>
                  </a:lnTo>
                  <a:lnTo>
                    <a:pt x="106" y="165"/>
                  </a:lnTo>
                  <a:lnTo>
                    <a:pt x="114" y="155"/>
                  </a:lnTo>
                  <a:lnTo>
                    <a:pt x="121" y="145"/>
                  </a:lnTo>
                  <a:lnTo>
                    <a:pt x="129" y="136"/>
                  </a:lnTo>
                  <a:lnTo>
                    <a:pt x="137" y="127"/>
                  </a:lnTo>
                  <a:lnTo>
                    <a:pt x="145" y="119"/>
                  </a:lnTo>
                  <a:lnTo>
                    <a:pt x="153" y="111"/>
                  </a:lnTo>
                  <a:lnTo>
                    <a:pt x="162" y="103"/>
                  </a:lnTo>
                  <a:lnTo>
                    <a:pt x="171" y="96"/>
                  </a:lnTo>
                  <a:lnTo>
                    <a:pt x="179" y="89"/>
                  </a:lnTo>
                  <a:lnTo>
                    <a:pt x="188" y="82"/>
                  </a:lnTo>
                  <a:lnTo>
                    <a:pt x="196" y="75"/>
                  </a:lnTo>
                  <a:lnTo>
                    <a:pt x="206" y="68"/>
                  </a:lnTo>
                  <a:lnTo>
                    <a:pt x="215" y="64"/>
                  </a:lnTo>
                  <a:lnTo>
                    <a:pt x="220" y="60"/>
                  </a:lnTo>
                  <a:lnTo>
                    <a:pt x="225" y="59"/>
                  </a:lnTo>
                  <a:lnTo>
                    <a:pt x="223" y="64"/>
                  </a:lnTo>
                  <a:lnTo>
                    <a:pt x="218" y="69"/>
                  </a:lnTo>
                  <a:lnTo>
                    <a:pt x="213" y="76"/>
                  </a:lnTo>
                  <a:lnTo>
                    <a:pt x="208" y="87"/>
                  </a:lnTo>
                  <a:lnTo>
                    <a:pt x="205" y="90"/>
                  </a:lnTo>
                  <a:lnTo>
                    <a:pt x="203" y="94"/>
                  </a:lnTo>
                  <a:lnTo>
                    <a:pt x="201" y="97"/>
                  </a:lnTo>
                  <a:lnTo>
                    <a:pt x="197" y="102"/>
                  </a:lnTo>
                  <a:lnTo>
                    <a:pt x="194" y="107"/>
                  </a:lnTo>
                  <a:lnTo>
                    <a:pt x="189" y="114"/>
                  </a:lnTo>
                  <a:lnTo>
                    <a:pt x="185" y="121"/>
                  </a:lnTo>
                  <a:lnTo>
                    <a:pt x="179" y="128"/>
                  </a:lnTo>
                  <a:lnTo>
                    <a:pt x="177" y="132"/>
                  </a:lnTo>
                  <a:lnTo>
                    <a:pt x="171" y="140"/>
                  </a:lnTo>
                  <a:lnTo>
                    <a:pt x="164" y="149"/>
                  </a:lnTo>
                  <a:lnTo>
                    <a:pt x="162" y="152"/>
                  </a:lnTo>
                  <a:lnTo>
                    <a:pt x="156" y="159"/>
                  </a:lnTo>
                  <a:lnTo>
                    <a:pt x="151" y="166"/>
                  </a:lnTo>
                  <a:lnTo>
                    <a:pt x="147" y="172"/>
                  </a:lnTo>
                  <a:lnTo>
                    <a:pt x="143" y="178"/>
                  </a:lnTo>
                  <a:lnTo>
                    <a:pt x="140" y="183"/>
                  </a:lnTo>
                  <a:lnTo>
                    <a:pt x="137" y="188"/>
                  </a:lnTo>
                  <a:lnTo>
                    <a:pt x="135" y="193"/>
                  </a:lnTo>
                  <a:lnTo>
                    <a:pt x="134" y="197"/>
                  </a:lnTo>
                  <a:lnTo>
                    <a:pt x="132" y="204"/>
                  </a:lnTo>
                  <a:lnTo>
                    <a:pt x="129" y="211"/>
                  </a:lnTo>
                  <a:lnTo>
                    <a:pt x="129" y="217"/>
                  </a:lnTo>
                  <a:lnTo>
                    <a:pt x="129" y="222"/>
                  </a:lnTo>
                  <a:lnTo>
                    <a:pt x="130" y="225"/>
                  </a:lnTo>
                  <a:lnTo>
                    <a:pt x="134" y="228"/>
                  </a:lnTo>
                  <a:lnTo>
                    <a:pt x="140" y="231"/>
                  </a:lnTo>
                  <a:lnTo>
                    <a:pt x="147" y="232"/>
                  </a:lnTo>
                  <a:lnTo>
                    <a:pt x="150" y="232"/>
                  </a:lnTo>
                  <a:lnTo>
                    <a:pt x="153" y="231"/>
                  </a:lnTo>
                  <a:lnTo>
                    <a:pt x="158" y="231"/>
                  </a:lnTo>
                  <a:lnTo>
                    <a:pt x="163" y="230"/>
                  </a:lnTo>
                  <a:lnTo>
                    <a:pt x="167" y="227"/>
                  </a:lnTo>
                  <a:lnTo>
                    <a:pt x="172" y="226"/>
                  </a:lnTo>
                  <a:lnTo>
                    <a:pt x="178" y="224"/>
                  </a:lnTo>
                  <a:lnTo>
                    <a:pt x="183" y="222"/>
                  </a:lnTo>
                  <a:lnTo>
                    <a:pt x="188" y="219"/>
                  </a:lnTo>
                  <a:lnTo>
                    <a:pt x="194" y="217"/>
                  </a:lnTo>
                  <a:lnTo>
                    <a:pt x="201" y="213"/>
                  </a:lnTo>
                  <a:lnTo>
                    <a:pt x="209" y="209"/>
                  </a:lnTo>
                  <a:lnTo>
                    <a:pt x="218" y="204"/>
                  </a:lnTo>
                  <a:lnTo>
                    <a:pt x="227" y="200"/>
                  </a:lnTo>
                  <a:lnTo>
                    <a:pt x="239" y="194"/>
                  </a:lnTo>
                  <a:lnTo>
                    <a:pt x="250" y="187"/>
                  </a:lnTo>
                  <a:lnTo>
                    <a:pt x="254" y="185"/>
                  </a:lnTo>
                  <a:lnTo>
                    <a:pt x="254" y="180"/>
                  </a:lnTo>
                  <a:lnTo>
                    <a:pt x="254" y="167"/>
                  </a:lnTo>
                  <a:lnTo>
                    <a:pt x="254" y="152"/>
                  </a:lnTo>
                  <a:lnTo>
                    <a:pt x="241" y="160"/>
                  </a:lnTo>
                  <a:lnTo>
                    <a:pt x="236" y="164"/>
                  </a:lnTo>
                  <a:lnTo>
                    <a:pt x="230" y="167"/>
                  </a:lnTo>
                  <a:lnTo>
                    <a:pt x="223" y="171"/>
                  </a:lnTo>
                  <a:lnTo>
                    <a:pt x="215" y="175"/>
                  </a:lnTo>
                  <a:lnTo>
                    <a:pt x="215" y="175"/>
                  </a:lnTo>
                  <a:lnTo>
                    <a:pt x="215" y="175"/>
                  </a:lnTo>
                  <a:lnTo>
                    <a:pt x="215" y="175"/>
                  </a:lnTo>
                  <a:lnTo>
                    <a:pt x="215" y="175"/>
                  </a:lnTo>
                  <a:lnTo>
                    <a:pt x="217" y="171"/>
                  </a:lnTo>
                  <a:lnTo>
                    <a:pt x="219" y="167"/>
                  </a:lnTo>
                  <a:lnTo>
                    <a:pt x="223" y="162"/>
                  </a:lnTo>
                  <a:lnTo>
                    <a:pt x="225" y="157"/>
                  </a:lnTo>
                  <a:lnTo>
                    <a:pt x="228" y="151"/>
                  </a:lnTo>
                  <a:lnTo>
                    <a:pt x="232" y="145"/>
                  </a:lnTo>
                  <a:lnTo>
                    <a:pt x="236" y="140"/>
                  </a:lnTo>
                  <a:lnTo>
                    <a:pt x="241" y="133"/>
                  </a:lnTo>
                  <a:lnTo>
                    <a:pt x="242" y="132"/>
                  </a:lnTo>
                  <a:lnTo>
                    <a:pt x="246" y="127"/>
                  </a:lnTo>
                  <a:lnTo>
                    <a:pt x="250" y="120"/>
                  </a:lnTo>
                  <a:lnTo>
                    <a:pt x="255" y="113"/>
                  </a:lnTo>
                  <a:lnTo>
                    <a:pt x="259" y="106"/>
                  </a:lnTo>
                  <a:lnTo>
                    <a:pt x="264" y="99"/>
                  </a:lnTo>
                  <a:lnTo>
                    <a:pt x="268" y="95"/>
                  </a:lnTo>
                  <a:lnTo>
                    <a:pt x="269" y="94"/>
                  </a:lnTo>
                  <a:lnTo>
                    <a:pt x="277" y="82"/>
                  </a:lnTo>
                  <a:lnTo>
                    <a:pt x="284" y="72"/>
                  </a:lnTo>
                  <a:lnTo>
                    <a:pt x="289" y="63"/>
                  </a:lnTo>
                  <a:lnTo>
                    <a:pt x="295" y="54"/>
                  </a:lnTo>
                  <a:lnTo>
                    <a:pt x="299" y="48"/>
                  </a:lnTo>
                  <a:lnTo>
                    <a:pt x="303" y="41"/>
                  </a:lnTo>
                  <a:lnTo>
                    <a:pt x="306" y="36"/>
                  </a:lnTo>
                  <a:lnTo>
                    <a:pt x="308" y="31"/>
                  </a:lnTo>
                  <a:lnTo>
                    <a:pt x="310" y="26"/>
                  </a:lnTo>
                  <a:lnTo>
                    <a:pt x="311" y="20"/>
                  </a:lnTo>
                  <a:lnTo>
                    <a:pt x="311" y="15"/>
                  </a:lnTo>
                  <a:lnTo>
                    <a:pt x="309" y="11"/>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64" name="Freeform 12"/>
            <p:cNvSpPr>
              <a:spLocks/>
            </p:cNvSpPr>
            <p:nvPr/>
          </p:nvSpPr>
          <p:spPr bwMode="auto">
            <a:xfrm>
              <a:off x="1569" y="2471"/>
              <a:ext cx="32" cy="29"/>
            </a:xfrm>
            <a:custGeom>
              <a:avLst/>
              <a:gdLst>
                <a:gd name="T0" fmla="*/ 77 w 80"/>
                <a:gd name="T1" fmla="*/ 11 h 74"/>
                <a:gd name="T2" fmla="*/ 74 w 80"/>
                <a:gd name="T3" fmla="*/ 7 h 74"/>
                <a:gd name="T4" fmla="*/ 71 w 80"/>
                <a:gd name="T5" fmla="*/ 4 h 74"/>
                <a:gd name="T6" fmla="*/ 64 w 80"/>
                <a:gd name="T7" fmla="*/ 1 h 74"/>
                <a:gd name="T8" fmla="*/ 56 w 80"/>
                <a:gd name="T9" fmla="*/ 0 h 74"/>
                <a:gd name="T10" fmla="*/ 48 w 80"/>
                <a:gd name="T11" fmla="*/ 1 h 74"/>
                <a:gd name="T12" fmla="*/ 41 w 80"/>
                <a:gd name="T13" fmla="*/ 3 h 74"/>
                <a:gd name="T14" fmla="*/ 33 w 80"/>
                <a:gd name="T15" fmla="*/ 6 h 74"/>
                <a:gd name="T16" fmla="*/ 24 w 80"/>
                <a:gd name="T17" fmla="*/ 11 h 74"/>
                <a:gd name="T18" fmla="*/ 18 w 80"/>
                <a:gd name="T19" fmla="*/ 16 h 74"/>
                <a:gd name="T20" fmla="*/ 12 w 80"/>
                <a:gd name="T21" fmla="*/ 23 h 74"/>
                <a:gd name="T22" fmla="*/ 7 w 80"/>
                <a:gd name="T23" fmla="*/ 31 h 74"/>
                <a:gd name="T24" fmla="*/ 3 w 80"/>
                <a:gd name="T25" fmla="*/ 41 h 74"/>
                <a:gd name="T26" fmla="*/ 0 w 80"/>
                <a:gd name="T27" fmla="*/ 47 h 74"/>
                <a:gd name="T28" fmla="*/ 0 w 80"/>
                <a:gd name="T29" fmla="*/ 53 h 74"/>
                <a:gd name="T30" fmla="*/ 0 w 80"/>
                <a:gd name="T31" fmla="*/ 58 h 74"/>
                <a:gd name="T32" fmla="*/ 3 w 80"/>
                <a:gd name="T33" fmla="*/ 64 h 74"/>
                <a:gd name="T34" fmla="*/ 6 w 80"/>
                <a:gd name="T35" fmla="*/ 67 h 74"/>
                <a:gd name="T36" fmla="*/ 11 w 80"/>
                <a:gd name="T37" fmla="*/ 71 h 74"/>
                <a:gd name="T38" fmla="*/ 16 w 80"/>
                <a:gd name="T39" fmla="*/ 73 h 74"/>
                <a:gd name="T40" fmla="*/ 24 w 80"/>
                <a:gd name="T41" fmla="*/ 74 h 74"/>
                <a:gd name="T42" fmla="*/ 33 w 80"/>
                <a:gd name="T43" fmla="*/ 73 h 74"/>
                <a:gd name="T44" fmla="*/ 41 w 80"/>
                <a:gd name="T45" fmla="*/ 72 h 74"/>
                <a:gd name="T46" fmla="*/ 48 w 80"/>
                <a:gd name="T47" fmla="*/ 68 h 74"/>
                <a:gd name="T48" fmla="*/ 56 w 80"/>
                <a:gd name="T49" fmla="*/ 62 h 74"/>
                <a:gd name="T50" fmla="*/ 62 w 80"/>
                <a:gd name="T51" fmla="*/ 57 h 74"/>
                <a:gd name="T52" fmla="*/ 68 w 80"/>
                <a:gd name="T53" fmla="*/ 50 h 74"/>
                <a:gd name="T54" fmla="*/ 73 w 80"/>
                <a:gd name="T55" fmla="*/ 43 h 74"/>
                <a:gd name="T56" fmla="*/ 76 w 80"/>
                <a:gd name="T57" fmla="*/ 35 h 74"/>
                <a:gd name="T58" fmla="*/ 79 w 80"/>
                <a:gd name="T59" fmla="*/ 28 h 74"/>
                <a:gd name="T60" fmla="*/ 80 w 80"/>
                <a:gd name="T61" fmla="*/ 22 h 74"/>
                <a:gd name="T62" fmla="*/ 80 w 80"/>
                <a:gd name="T63" fmla="*/ 16 h 74"/>
                <a:gd name="T64" fmla="*/ 77 w 80"/>
                <a:gd name="T65" fmla="*/ 1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74">
                  <a:moveTo>
                    <a:pt x="77" y="11"/>
                  </a:moveTo>
                  <a:lnTo>
                    <a:pt x="74" y="7"/>
                  </a:lnTo>
                  <a:lnTo>
                    <a:pt x="71" y="4"/>
                  </a:lnTo>
                  <a:lnTo>
                    <a:pt x="64" y="1"/>
                  </a:lnTo>
                  <a:lnTo>
                    <a:pt x="56" y="0"/>
                  </a:lnTo>
                  <a:lnTo>
                    <a:pt x="48" y="1"/>
                  </a:lnTo>
                  <a:lnTo>
                    <a:pt x="41" y="3"/>
                  </a:lnTo>
                  <a:lnTo>
                    <a:pt x="33" y="6"/>
                  </a:lnTo>
                  <a:lnTo>
                    <a:pt x="24" y="11"/>
                  </a:lnTo>
                  <a:lnTo>
                    <a:pt x="18" y="16"/>
                  </a:lnTo>
                  <a:lnTo>
                    <a:pt x="12" y="23"/>
                  </a:lnTo>
                  <a:lnTo>
                    <a:pt x="7" y="31"/>
                  </a:lnTo>
                  <a:lnTo>
                    <a:pt x="3" y="41"/>
                  </a:lnTo>
                  <a:lnTo>
                    <a:pt x="0" y="47"/>
                  </a:lnTo>
                  <a:lnTo>
                    <a:pt x="0" y="53"/>
                  </a:lnTo>
                  <a:lnTo>
                    <a:pt x="0" y="58"/>
                  </a:lnTo>
                  <a:lnTo>
                    <a:pt x="3" y="64"/>
                  </a:lnTo>
                  <a:lnTo>
                    <a:pt x="6" y="67"/>
                  </a:lnTo>
                  <a:lnTo>
                    <a:pt x="11" y="71"/>
                  </a:lnTo>
                  <a:lnTo>
                    <a:pt x="16" y="73"/>
                  </a:lnTo>
                  <a:lnTo>
                    <a:pt x="24" y="74"/>
                  </a:lnTo>
                  <a:lnTo>
                    <a:pt x="33" y="73"/>
                  </a:lnTo>
                  <a:lnTo>
                    <a:pt x="41" y="72"/>
                  </a:lnTo>
                  <a:lnTo>
                    <a:pt x="48" y="68"/>
                  </a:lnTo>
                  <a:lnTo>
                    <a:pt x="56" y="62"/>
                  </a:lnTo>
                  <a:lnTo>
                    <a:pt x="62" y="57"/>
                  </a:lnTo>
                  <a:lnTo>
                    <a:pt x="68" y="50"/>
                  </a:lnTo>
                  <a:lnTo>
                    <a:pt x="73" y="43"/>
                  </a:lnTo>
                  <a:lnTo>
                    <a:pt x="76" y="35"/>
                  </a:lnTo>
                  <a:lnTo>
                    <a:pt x="79" y="28"/>
                  </a:lnTo>
                  <a:lnTo>
                    <a:pt x="80" y="22"/>
                  </a:lnTo>
                  <a:lnTo>
                    <a:pt x="80" y="16"/>
                  </a:lnTo>
                  <a:lnTo>
                    <a:pt x="77" y="11"/>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65" name="Freeform 13"/>
            <p:cNvSpPr>
              <a:spLocks/>
            </p:cNvSpPr>
            <p:nvPr/>
          </p:nvSpPr>
          <p:spPr bwMode="auto">
            <a:xfrm>
              <a:off x="1501" y="2511"/>
              <a:ext cx="75" cy="95"/>
            </a:xfrm>
            <a:custGeom>
              <a:avLst/>
              <a:gdLst>
                <a:gd name="T0" fmla="*/ 166 w 185"/>
                <a:gd name="T1" fmla="*/ 0 h 232"/>
                <a:gd name="T2" fmla="*/ 159 w 185"/>
                <a:gd name="T3" fmla="*/ 1 h 232"/>
                <a:gd name="T4" fmla="*/ 150 w 185"/>
                <a:gd name="T5" fmla="*/ 4 h 232"/>
                <a:gd name="T6" fmla="*/ 140 w 185"/>
                <a:gd name="T7" fmla="*/ 7 h 232"/>
                <a:gd name="T8" fmla="*/ 129 w 185"/>
                <a:gd name="T9" fmla="*/ 12 h 232"/>
                <a:gd name="T10" fmla="*/ 114 w 185"/>
                <a:gd name="T11" fmla="*/ 20 h 232"/>
                <a:gd name="T12" fmla="*/ 93 w 185"/>
                <a:gd name="T13" fmla="*/ 31 h 232"/>
                <a:gd name="T14" fmla="*/ 65 w 185"/>
                <a:gd name="T15" fmla="*/ 46 h 232"/>
                <a:gd name="T16" fmla="*/ 44 w 185"/>
                <a:gd name="T17" fmla="*/ 58 h 232"/>
                <a:gd name="T18" fmla="*/ 45 w 185"/>
                <a:gd name="T19" fmla="*/ 74 h 232"/>
                <a:gd name="T20" fmla="*/ 57 w 185"/>
                <a:gd name="T21" fmla="*/ 81 h 232"/>
                <a:gd name="T22" fmla="*/ 65 w 185"/>
                <a:gd name="T23" fmla="*/ 76 h 232"/>
                <a:gd name="T24" fmla="*/ 74 w 185"/>
                <a:gd name="T25" fmla="*/ 72 h 232"/>
                <a:gd name="T26" fmla="*/ 83 w 185"/>
                <a:gd name="T27" fmla="*/ 67 h 232"/>
                <a:gd name="T28" fmla="*/ 93 w 185"/>
                <a:gd name="T29" fmla="*/ 64 h 232"/>
                <a:gd name="T30" fmla="*/ 89 w 185"/>
                <a:gd name="T31" fmla="*/ 69 h 232"/>
                <a:gd name="T32" fmla="*/ 83 w 185"/>
                <a:gd name="T33" fmla="*/ 79 h 232"/>
                <a:gd name="T34" fmla="*/ 76 w 185"/>
                <a:gd name="T35" fmla="*/ 89 h 232"/>
                <a:gd name="T36" fmla="*/ 66 w 185"/>
                <a:gd name="T37" fmla="*/ 103 h 232"/>
                <a:gd name="T38" fmla="*/ 60 w 185"/>
                <a:gd name="T39" fmla="*/ 111 h 232"/>
                <a:gd name="T40" fmla="*/ 49 w 185"/>
                <a:gd name="T41" fmla="*/ 128 h 232"/>
                <a:gd name="T42" fmla="*/ 36 w 185"/>
                <a:gd name="T43" fmla="*/ 147 h 232"/>
                <a:gd name="T44" fmla="*/ 30 w 185"/>
                <a:gd name="T45" fmla="*/ 155 h 232"/>
                <a:gd name="T46" fmla="*/ 21 w 185"/>
                <a:gd name="T47" fmla="*/ 167 h 232"/>
                <a:gd name="T48" fmla="*/ 14 w 185"/>
                <a:gd name="T49" fmla="*/ 178 h 232"/>
                <a:gd name="T50" fmla="*/ 10 w 185"/>
                <a:gd name="T51" fmla="*/ 188 h 232"/>
                <a:gd name="T52" fmla="*/ 5 w 185"/>
                <a:gd name="T53" fmla="*/ 197 h 232"/>
                <a:gd name="T54" fmla="*/ 0 w 185"/>
                <a:gd name="T55" fmla="*/ 211 h 232"/>
                <a:gd name="T56" fmla="*/ 2 w 185"/>
                <a:gd name="T57" fmla="*/ 222 h 232"/>
                <a:gd name="T58" fmla="*/ 7 w 185"/>
                <a:gd name="T59" fmla="*/ 228 h 232"/>
                <a:gd name="T60" fmla="*/ 20 w 185"/>
                <a:gd name="T61" fmla="*/ 232 h 232"/>
                <a:gd name="T62" fmla="*/ 27 w 185"/>
                <a:gd name="T63" fmla="*/ 231 h 232"/>
                <a:gd name="T64" fmla="*/ 35 w 185"/>
                <a:gd name="T65" fmla="*/ 228 h 232"/>
                <a:gd name="T66" fmla="*/ 49 w 185"/>
                <a:gd name="T67" fmla="*/ 224 h 232"/>
                <a:gd name="T68" fmla="*/ 68 w 185"/>
                <a:gd name="T69" fmla="*/ 215 h 232"/>
                <a:gd name="T70" fmla="*/ 78 w 185"/>
                <a:gd name="T71" fmla="*/ 210 h 232"/>
                <a:gd name="T72" fmla="*/ 97 w 185"/>
                <a:gd name="T73" fmla="*/ 200 h 232"/>
                <a:gd name="T74" fmla="*/ 117 w 185"/>
                <a:gd name="T75" fmla="*/ 189 h 232"/>
                <a:gd name="T76" fmla="*/ 126 w 185"/>
                <a:gd name="T77" fmla="*/ 185 h 232"/>
                <a:gd name="T78" fmla="*/ 131 w 185"/>
                <a:gd name="T79" fmla="*/ 177 h 232"/>
                <a:gd name="T80" fmla="*/ 128 w 185"/>
                <a:gd name="T81" fmla="*/ 154 h 232"/>
                <a:gd name="T82" fmla="*/ 106 w 185"/>
                <a:gd name="T83" fmla="*/ 165 h 232"/>
                <a:gd name="T84" fmla="*/ 90 w 185"/>
                <a:gd name="T85" fmla="*/ 173 h 232"/>
                <a:gd name="T86" fmla="*/ 87 w 185"/>
                <a:gd name="T87" fmla="*/ 172 h 232"/>
                <a:gd name="T88" fmla="*/ 93 w 185"/>
                <a:gd name="T89" fmla="*/ 162 h 232"/>
                <a:gd name="T90" fmla="*/ 103 w 185"/>
                <a:gd name="T91" fmla="*/ 147 h 232"/>
                <a:gd name="T92" fmla="*/ 117 w 185"/>
                <a:gd name="T93" fmla="*/ 127 h 232"/>
                <a:gd name="T94" fmla="*/ 127 w 185"/>
                <a:gd name="T95" fmla="*/ 112 h 232"/>
                <a:gd name="T96" fmla="*/ 139 w 185"/>
                <a:gd name="T97" fmla="*/ 96 h 232"/>
                <a:gd name="T98" fmla="*/ 149 w 185"/>
                <a:gd name="T99" fmla="*/ 81 h 232"/>
                <a:gd name="T100" fmla="*/ 163 w 185"/>
                <a:gd name="T101" fmla="*/ 61 h 232"/>
                <a:gd name="T102" fmla="*/ 173 w 185"/>
                <a:gd name="T103" fmla="*/ 45 h 232"/>
                <a:gd name="T104" fmla="*/ 180 w 185"/>
                <a:gd name="T105" fmla="*/ 33 h 232"/>
                <a:gd name="T106" fmla="*/ 185 w 185"/>
                <a:gd name="T107" fmla="*/ 23 h 232"/>
                <a:gd name="T108" fmla="*/ 185 w 185"/>
                <a:gd name="T109" fmla="*/ 13 h 232"/>
                <a:gd name="T110" fmla="*/ 181 w 185"/>
                <a:gd name="T111" fmla="*/ 6 h 232"/>
                <a:gd name="T112" fmla="*/ 173 w 185"/>
                <a:gd name="T11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5" h="232">
                  <a:moveTo>
                    <a:pt x="169" y="0"/>
                  </a:moveTo>
                  <a:lnTo>
                    <a:pt x="166" y="0"/>
                  </a:lnTo>
                  <a:lnTo>
                    <a:pt x="163" y="1"/>
                  </a:lnTo>
                  <a:lnTo>
                    <a:pt x="159" y="1"/>
                  </a:lnTo>
                  <a:lnTo>
                    <a:pt x="155" y="3"/>
                  </a:lnTo>
                  <a:lnTo>
                    <a:pt x="150" y="4"/>
                  </a:lnTo>
                  <a:lnTo>
                    <a:pt x="146" y="6"/>
                  </a:lnTo>
                  <a:lnTo>
                    <a:pt x="140" y="7"/>
                  </a:lnTo>
                  <a:lnTo>
                    <a:pt x="134" y="10"/>
                  </a:lnTo>
                  <a:lnTo>
                    <a:pt x="129" y="12"/>
                  </a:lnTo>
                  <a:lnTo>
                    <a:pt x="122" y="15"/>
                  </a:lnTo>
                  <a:lnTo>
                    <a:pt x="114" y="20"/>
                  </a:lnTo>
                  <a:lnTo>
                    <a:pt x="104" y="26"/>
                  </a:lnTo>
                  <a:lnTo>
                    <a:pt x="93" y="31"/>
                  </a:lnTo>
                  <a:lnTo>
                    <a:pt x="80" y="38"/>
                  </a:lnTo>
                  <a:lnTo>
                    <a:pt x="65" y="46"/>
                  </a:lnTo>
                  <a:lnTo>
                    <a:pt x="49" y="56"/>
                  </a:lnTo>
                  <a:lnTo>
                    <a:pt x="44" y="58"/>
                  </a:lnTo>
                  <a:lnTo>
                    <a:pt x="44" y="63"/>
                  </a:lnTo>
                  <a:lnTo>
                    <a:pt x="45" y="74"/>
                  </a:lnTo>
                  <a:lnTo>
                    <a:pt x="45" y="88"/>
                  </a:lnTo>
                  <a:lnTo>
                    <a:pt x="57" y="81"/>
                  </a:lnTo>
                  <a:lnTo>
                    <a:pt x="60" y="79"/>
                  </a:lnTo>
                  <a:lnTo>
                    <a:pt x="65" y="76"/>
                  </a:lnTo>
                  <a:lnTo>
                    <a:pt x="69" y="74"/>
                  </a:lnTo>
                  <a:lnTo>
                    <a:pt x="74" y="72"/>
                  </a:lnTo>
                  <a:lnTo>
                    <a:pt x="79" y="69"/>
                  </a:lnTo>
                  <a:lnTo>
                    <a:pt x="83" y="67"/>
                  </a:lnTo>
                  <a:lnTo>
                    <a:pt x="88" y="66"/>
                  </a:lnTo>
                  <a:lnTo>
                    <a:pt x="93" y="64"/>
                  </a:lnTo>
                  <a:lnTo>
                    <a:pt x="91" y="66"/>
                  </a:lnTo>
                  <a:lnTo>
                    <a:pt x="89" y="69"/>
                  </a:lnTo>
                  <a:lnTo>
                    <a:pt x="87" y="74"/>
                  </a:lnTo>
                  <a:lnTo>
                    <a:pt x="83" y="79"/>
                  </a:lnTo>
                  <a:lnTo>
                    <a:pt x="80" y="83"/>
                  </a:lnTo>
                  <a:lnTo>
                    <a:pt x="76" y="89"/>
                  </a:lnTo>
                  <a:lnTo>
                    <a:pt x="72" y="96"/>
                  </a:lnTo>
                  <a:lnTo>
                    <a:pt x="66" y="103"/>
                  </a:lnTo>
                  <a:lnTo>
                    <a:pt x="65" y="105"/>
                  </a:lnTo>
                  <a:lnTo>
                    <a:pt x="60" y="111"/>
                  </a:lnTo>
                  <a:lnTo>
                    <a:pt x="55" y="119"/>
                  </a:lnTo>
                  <a:lnTo>
                    <a:pt x="49" y="128"/>
                  </a:lnTo>
                  <a:lnTo>
                    <a:pt x="42" y="139"/>
                  </a:lnTo>
                  <a:lnTo>
                    <a:pt x="36" y="147"/>
                  </a:lnTo>
                  <a:lnTo>
                    <a:pt x="31" y="152"/>
                  </a:lnTo>
                  <a:lnTo>
                    <a:pt x="30" y="155"/>
                  </a:lnTo>
                  <a:lnTo>
                    <a:pt x="26" y="160"/>
                  </a:lnTo>
                  <a:lnTo>
                    <a:pt x="21" y="167"/>
                  </a:lnTo>
                  <a:lnTo>
                    <a:pt x="18" y="173"/>
                  </a:lnTo>
                  <a:lnTo>
                    <a:pt x="14" y="178"/>
                  </a:lnTo>
                  <a:lnTo>
                    <a:pt x="12" y="183"/>
                  </a:lnTo>
                  <a:lnTo>
                    <a:pt x="10" y="188"/>
                  </a:lnTo>
                  <a:lnTo>
                    <a:pt x="7" y="193"/>
                  </a:lnTo>
                  <a:lnTo>
                    <a:pt x="5" y="197"/>
                  </a:lnTo>
                  <a:lnTo>
                    <a:pt x="3" y="204"/>
                  </a:lnTo>
                  <a:lnTo>
                    <a:pt x="0" y="211"/>
                  </a:lnTo>
                  <a:lnTo>
                    <a:pt x="0" y="217"/>
                  </a:lnTo>
                  <a:lnTo>
                    <a:pt x="2" y="222"/>
                  </a:lnTo>
                  <a:lnTo>
                    <a:pt x="4" y="225"/>
                  </a:lnTo>
                  <a:lnTo>
                    <a:pt x="7" y="228"/>
                  </a:lnTo>
                  <a:lnTo>
                    <a:pt x="12" y="231"/>
                  </a:lnTo>
                  <a:lnTo>
                    <a:pt x="20" y="232"/>
                  </a:lnTo>
                  <a:lnTo>
                    <a:pt x="23" y="232"/>
                  </a:lnTo>
                  <a:lnTo>
                    <a:pt x="27" y="231"/>
                  </a:lnTo>
                  <a:lnTo>
                    <a:pt x="30" y="230"/>
                  </a:lnTo>
                  <a:lnTo>
                    <a:pt x="35" y="228"/>
                  </a:lnTo>
                  <a:lnTo>
                    <a:pt x="41" y="227"/>
                  </a:lnTo>
                  <a:lnTo>
                    <a:pt x="49" y="224"/>
                  </a:lnTo>
                  <a:lnTo>
                    <a:pt x="58" y="219"/>
                  </a:lnTo>
                  <a:lnTo>
                    <a:pt x="68" y="215"/>
                  </a:lnTo>
                  <a:lnTo>
                    <a:pt x="71" y="213"/>
                  </a:lnTo>
                  <a:lnTo>
                    <a:pt x="78" y="210"/>
                  </a:lnTo>
                  <a:lnTo>
                    <a:pt x="87" y="205"/>
                  </a:lnTo>
                  <a:lnTo>
                    <a:pt x="97" y="200"/>
                  </a:lnTo>
                  <a:lnTo>
                    <a:pt x="108" y="194"/>
                  </a:lnTo>
                  <a:lnTo>
                    <a:pt x="117" y="189"/>
                  </a:lnTo>
                  <a:lnTo>
                    <a:pt x="124" y="186"/>
                  </a:lnTo>
                  <a:lnTo>
                    <a:pt x="126" y="185"/>
                  </a:lnTo>
                  <a:lnTo>
                    <a:pt x="131" y="182"/>
                  </a:lnTo>
                  <a:lnTo>
                    <a:pt x="131" y="177"/>
                  </a:lnTo>
                  <a:lnTo>
                    <a:pt x="129" y="165"/>
                  </a:lnTo>
                  <a:lnTo>
                    <a:pt x="128" y="154"/>
                  </a:lnTo>
                  <a:lnTo>
                    <a:pt x="118" y="159"/>
                  </a:lnTo>
                  <a:lnTo>
                    <a:pt x="106" y="165"/>
                  </a:lnTo>
                  <a:lnTo>
                    <a:pt x="97" y="170"/>
                  </a:lnTo>
                  <a:lnTo>
                    <a:pt x="90" y="173"/>
                  </a:lnTo>
                  <a:lnTo>
                    <a:pt x="84" y="175"/>
                  </a:lnTo>
                  <a:lnTo>
                    <a:pt x="87" y="172"/>
                  </a:lnTo>
                  <a:lnTo>
                    <a:pt x="89" y="167"/>
                  </a:lnTo>
                  <a:lnTo>
                    <a:pt x="93" y="162"/>
                  </a:lnTo>
                  <a:lnTo>
                    <a:pt x="97" y="155"/>
                  </a:lnTo>
                  <a:lnTo>
                    <a:pt x="103" y="147"/>
                  </a:lnTo>
                  <a:lnTo>
                    <a:pt x="109" y="137"/>
                  </a:lnTo>
                  <a:lnTo>
                    <a:pt x="117" y="127"/>
                  </a:lnTo>
                  <a:lnTo>
                    <a:pt x="125" y="116"/>
                  </a:lnTo>
                  <a:lnTo>
                    <a:pt x="127" y="112"/>
                  </a:lnTo>
                  <a:lnTo>
                    <a:pt x="133" y="104"/>
                  </a:lnTo>
                  <a:lnTo>
                    <a:pt x="139" y="96"/>
                  </a:lnTo>
                  <a:lnTo>
                    <a:pt x="141" y="92"/>
                  </a:lnTo>
                  <a:lnTo>
                    <a:pt x="149" y="81"/>
                  </a:lnTo>
                  <a:lnTo>
                    <a:pt x="157" y="71"/>
                  </a:lnTo>
                  <a:lnTo>
                    <a:pt x="163" y="61"/>
                  </a:lnTo>
                  <a:lnTo>
                    <a:pt x="169" y="52"/>
                  </a:lnTo>
                  <a:lnTo>
                    <a:pt x="173" y="45"/>
                  </a:lnTo>
                  <a:lnTo>
                    <a:pt x="178" y="38"/>
                  </a:lnTo>
                  <a:lnTo>
                    <a:pt x="180" y="33"/>
                  </a:lnTo>
                  <a:lnTo>
                    <a:pt x="182" y="28"/>
                  </a:lnTo>
                  <a:lnTo>
                    <a:pt x="185" y="23"/>
                  </a:lnTo>
                  <a:lnTo>
                    <a:pt x="185" y="18"/>
                  </a:lnTo>
                  <a:lnTo>
                    <a:pt x="185" y="13"/>
                  </a:lnTo>
                  <a:lnTo>
                    <a:pt x="184" y="10"/>
                  </a:lnTo>
                  <a:lnTo>
                    <a:pt x="181" y="6"/>
                  </a:lnTo>
                  <a:lnTo>
                    <a:pt x="178" y="3"/>
                  </a:lnTo>
                  <a:lnTo>
                    <a:pt x="173" y="1"/>
                  </a:lnTo>
                  <a:lnTo>
                    <a:pt x="169" y="0"/>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66" name="Freeform 14"/>
            <p:cNvSpPr>
              <a:spLocks noEditPoints="1"/>
            </p:cNvSpPr>
            <p:nvPr/>
          </p:nvSpPr>
          <p:spPr bwMode="auto">
            <a:xfrm>
              <a:off x="1611" y="2511"/>
              <a:ext cx="111" cy="95"/>
            </a:xfrm>
            <a:custGeom>
              <a:avLst/>
              <a:gdLst>
                <a:gd name="T0" fmla="*/ 264 w 270"/>
                <a:gd name="T1" fmla="*/ 21 h 232"/>
                <a:gd name="T2" fmla="*/ 248 w 270"/>
                <a:gd name="T3" fmla="*/ 7 h 232"/>
                <a:gd name="T4" fmla="*/ 234 w 270"/>
                <a:gd name="T5" fmla="*/ 3 h 232"/>
                <a:gd name="T6" fmla="*/ 217 w 270"/>
                <a:gd name="T7" fmla="*/ 0 h 232"/>
                <a:gd name="T8" fmla="*/ 191 w 270"/>
                <a:gd name="T9" fmla="*/ 1 h 232"/>
                <a:gd name="T10" fmla="*/ 162 w 270"/>
                <a:gd name="T11" fmla="*/ 10 h 232"/>
                <a:gd name="T12" fmla="*/ 131 w 270"/>
                <a:gd name="T13" fmla="*/ 22 h 232"/>
                <a:gd name="T14" fmla="*/ 101 w 270"/>
                <a:gd name="T15" fmla="*/ 39 h 232"/>
                <a:gd name="T16" fmla="*/ 77 w 270"/>
                <a:gd name="T17" fmla="*/ 57 h 232"/>
                <a:gd name="T18" fmla="*/ 55 w 270"/>
                <a:gd name="T19" fmla="*/ 80 h 232"/>
                <a:gd name="T20" fmla="*/ 32 w 270"/>
                <a:gd name="T21" fmla="*/ 111 h 232"/>
                <a:gd name="T22" fmla="*/ 14 w 270"/>
                <a:gd name="T23" fmla="*/ 143 h 232"/>
                <a:gd name="T24" fmla="*/ 3 w 270"/>
                <a:gd name="T25" fmla="*/ 172 h 232"/>
                <a:gd name="T26" fmla="*/ 0 w 270"/>
                <a:gd name="T27" fmla="*/ 194 h 232"/>
                <a:gd name="T28" fmla="*/ 5 w 270"/>
                <a:gd name="T29" fmla="*/ 211 h 232"/>
                <a:gd name="T30" fmla="*/ 17 w 270"/>
                <a:gd name="T31" fmla="*/ 224 h 232"/>
                <a:gd name="T32" fmla="*/ 38 w 270"/>
                <a:gd name="T33" fmla="*/ 231 h 232"/>
                <a:gd name="T34" fmla="*/ 63 w 270"/>
                <a:gd name="T35" fmla="*/ 232 h 232"/>
                <a:gd name="T36" fmla="*/ 84 w 270"/>
                <a:gd name="T37" fmla="*/ 230 h 232"/>
                <a:gd name="T38" fmla="*/ 105 w 270"/>
                <a:gd name="T39" fmla="*/ 223 h 232"/>
                <a:gd name="T40" fmla="*/ 131 w 270"/>
                <a:gd name="T41" fmla="*/ 212 h 232"/>
                <a:gd name="T42" fmla="*/ 157 w 270"/>
                <a:gd name="T43" fmla="*/ 200 h 232"/>
                <a:gd name="T44" fmla="*/ 179 w 270"/>
                <a:gd name="T45" fmla="*/ 186 h 232"/>
                <a:gd name="T46" fmla="*/ 196 w 270"/>
                <a:gd name="T47" fmla="*/ 173 h 232"/>
                <a:gd name="T48" fmla="*/ 213 w 270"/>
                <a:gd name="T49" fmla="*/ 155 h 232"/>
                <a:gd name="T50" fmla="*/ 230 w 270"/>
                <a:gd name="T51" fmla="*/ 133 h 232"/>
                <a:gd name="T52" fmla="*/ 245 w 270"/>
                <a:gd name="T53" fmla="*/ 110 h 232"/>
                <a:gd name="T54" fmla="*/ 258 w 270"/>
                <a:gd name="T55" fmla="*/ 87 h 232"/>
                <a:gd name="T56" fmla="*/ 266 w 270"/>
                <a:gd name="T57" fmla="*/ 67 h 232"/>
                <a:gd name="T58" fmla="*/ 270 w 270"/>
                <a:gd name="T59" fmla="*/ 51 h 232"/>
                <a:gd name="T60" fmla="*/ 270 w 270"/>
                <a:gd name="T61" fmla="*/ 37 h 232"/>
                <a:gd name="T62" fmla="*/ 70 w 270"/>
                <a:gd name="T63" fmla="*/ 179 h 232"/>
                <a:gd name="T64" fmla="*/ 81 w 270"/>
                <a:gd name="T65" fmla="*/ 148 h 232"/>
                <a:gd name="T66" fmla="*/ 94 w 270"/>
                <a:gd name="T67" fmla="*/ 122 h 232"/>
                <a:gd name="T68" fmla="*/ 113 w 270"/>
                <a:gd name="T69" fmla="*/ 94 h 232"/>
                <a:gd name="T70" fmla="*/ 131 w 270"/>
                <a:gd name="T71" fmla="*/ 71 h 232"/>
                <a:gd name="T72" fmla="*/ 144 w 270"/>
                <a:gd name="T73" fmla="*/ 54 h 232"/>
                <a:gd name="T74" fmla="*/ 157 w 270"/>
                <a:gd name="T75" fmla="*/ 45 h 232"/>
                <a:gd name="T76" fmla="*/ 179 w 270"/>
                <a:gd name="T77" fmla="*/ 36 h 232"/>
                <a:gd name="T78" fmla="*/ 197 w 270"/>
                <a:gd name="T79" fmla="*/ 38 h 232"/>
                <a:gd name="T80" fmla="*/ 202 w 270"/>
                <a:gd name="T81" fmla="*/ 46 h 232"/>
                <a:gd name="T82" fmla="*/ 196 w 270"/>
                <a:gd name="T83" fmla="*/ 73 h 232"/>
                <a:gd name="T84" fmla="*/ 183 w 270"/>
                <a:gd name="T85" fmla="*/ 98 h 232"/>
                <a:gd name="T86" fmla="*/ 168 w 270"/>
                <a:gd name="T87" fmla="*/ 125 h 232"/>
                <a:gd name="T88" fmla="*/ 150 w 270"/>
                <a:gd name="T89" fmla="*/ 149 h 232"/>
                <a:gd name="T90" fmla="*/ 132 w 270"/>
                <a:gd name="T91" fmla="*/ 169 h 232"/>
                <a:gd name="T92" fmla="*/ 117 w 270"/>
                <a:gd name="T93" fmla="*/ 183 h 232"/>
                <a:gd name="T94" fmla="*/ 101 w 270"/>
                <a:gd name="T95" fmla="*/ 193 h 232"/>
                <a:gd name="T96" fmla="*/ 82 w 270"/>
                <a:gd name="T97" fmla="*/ 195 h 232"/>
                <a:gd name="T98" fmla="*/ 70 w 270"/>
                <a:gd name="T99" fmla="*/ 18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0" h="232">
                  <a:moveTo>
                    <a:pt x="270" y="37"/>
                  </a:moveTo>
                  <a:lnTo>
                    <a:pt x="267" y="29"/>
                  </a:lnTo>
                  <a:lnTo>
                    <a:pt x="264" y="21"/>
                  </a:lnTo>
                  <a:lnTo>
                    <a:pt x="259" y="15"/>
                  </a:lnTo>
                  <a:lnTo>
                    <a:pt x="251" y="10"/>
                  </a:lnTo>
                  <a:lnTo>
                    <a:pt x="248" y="7"/>
                  </a:lnTo>
                  <a:lnTo>
                    <a:pt x="243" y="6"/>
                  </a:lnTo>
                  <a:lnTo>
                    <a:pt x="238" y="4"/>
                  </a:lnTo>
                  <a:lnTo>
                    <a:pt x="234" y="3"/>
                  </a:lnTo>
                  <a:lnTo>
                    <a:pt x="228" y="1"/>
                  </a:lnTo>
                  <a:lnTo>
                    <a:pt x="222" y="1"/>
                  </a:lnTo>
                  <a:lnTo>
                    <a:pt x="217" y="0"/>
                  </a:lnTo>
                  <a:lnTo>
                    <a:pt x="210" y="0"/>
                  </a:lnTo>
                  <a:lnTo>
                    <a:pt x="200" y="0"/>
                  </a:lnTo>
                  <a:lnTo>
                    <a:pt x="191" y="1"/>
                  </a:lnTo>
                  <a:lnTo>
                    <a:pt x="182" y="4"/>
                  </a:lnTo>
                  <a:lnTo>
                    <a:pt x="173" y="6"/>
                  </a:lnTo>
                  <a:lnTo>
                    <a:pt x="162" y="10"/>
                  </a:lnTo>
                  <a:lnTo>
                    <a:pt x="152" y="13"/>
                  </a:lnTo>
                  <a:lnTo>
                    <a:pt x="142" y="18"/>
                  </a:lnTo>
                  <a:lnTo>
                    <a:pt x="131" y="22"/>
                  </a:lnTo>
                  <a:lnTo>
                    <a:pt x="121" y="28"/>
                  </a:lnTo>
                  <a:lnTo>
                    <a:pt x="111" y="34"/>
                  </a:lnTo>
                  <a:lnTo>
                    <a:pt x="101" y="39"/>
                  </a:lnTo>
                  <a:lnTo>
                    <a:pt x="92" y="45"/>
                  </a:lnTo>
                  <a:lnTo>
                    <a:pt x="84" y="51"/>
                  </a:lnTo>
                  <a:lnTo>
                    <a:pt x="77" y="57"/>
                  </a:lnTo>
                  <a:lnTo>
                    <a:pt x="70" y="63"/>
                  </a:lnTo>
                  <a:lnTo>
                    <a:pt x="64" y="69"/>
                  </a:lnTo>
                  <a:lnTo>
                    <a:pt x="55" y="80"/>
                  </a:lnTo>
                  <a:lnTo>
                    <a:pt x="47" y="90"/>
                  </a:lnTo>
                  <a:lnTo>
                    <a:pt x="39" y="101"/>
                  </a:lnTo>
                  <a:lnTo>
                    <a:pt x="32" y="111"/>
                  </a:lnTo>
                  <a:lnTo>
                    <a:pt x="25" y="121"/>
                  </a:lnTo>
                  <a:lnTo>
                    <a:pt x="20" y="133"/>
                  </a:lnTo>
                  <a:lnTo>
                    <a:pt x="14" y="143"/>
                  </a:lnTo>
                  <a:lnTo>
                    <a:pt x="9" y="155"/>
                  </a:lnTo>
                  <a:lnTo>
                    <a:pt x="6" y="164"/>
                  </a:lnTo>
                  <a:lnTo>
                    <a:pt x="3" y="172"/>
                  </a:lnTo>
                  <a:lnTo>
                    <a:pt x="1" y="180"/>
                  </a:lnTo>
                  <a:lnTo>
                    <a:pt x="0" y="187"/>
                  </a:lnTo>
                  <a:lnTo>
                    <a:pt x="0" y="194"/>
                  </a:lnTo>
                  <a:lnTo>
                    <a:pt x="0" y="201"/>
                  </a:lnTo>
                  <a:lnTo>
                    <a:pt x="2" y="207"/>
                  </a:lnTo>
                  <a:lnTo>
                    <a:pt x="5" y="211"/>
                  </a:lnTo>
                  <a:lnTo>
                    <a:pt x="8" y="216"/>
                  </a:lnTo>
                  <a:lnTo>
                    <a:pt x="13" y="220"/>
                  </a:lnTo>
                  <a:lnTo>
                    <a:pt x="17" y="224"/>
                  </a:lnTo>
                  <a:lnTo>
                    <a:pt x="24" y="226"/>
                  </a:lnTo>
                  <a:lnTo>
                    <a:pt x="31" y="228"/>
                  </a:lnTo>
                  <a:lnTo>
                    <a:pt x="38" y="231"/>
                  </a:lnTo>
                  <a:lnTo>
                    <a:pt x="47" y="232"/>
                  </a:lnTo>
                  <a:lnTo>
                    <a:pt x="56" y="232"/>
                  </a:lnTo>
                  <a:lnTo>
                    <a:pt x="63" y="232"/>
                  </a:lnTo>
                  <a:lnTo>
                    <a:pt x="70" y="231"/>
                  </a:lnTo>
                  <a:lnTo>
                    <a:pt x="77" y="231"/>
                  </a:lnTo>
                  <a:lnTo>
                    <a:pt x="84" y="230"/>
                  </a:lnTo>
                  <a:lnTo>
                    <a:pt x="91" y="227"/>
                  </a:lnTo>
                  <a:lnTo>
                    <a:pt x="98" y="226"/>
                  </a:lnTo>
                  <a:lnTo>
                    <a:pt x="105" y="223"/>
                  </a:lnTo>
                  <a:lnTo>
                    <a:pt x="112" y="220"/>
                  </a:lnTo>
                  <a:lnTo>
                    <a:pt x="121" y="217"/>
                  </a:lnTo>
                  <a:lnTo>
                    <a:pt x="131" y="212"/>
                  </a:lnTo>
                  <a:lnTo>
                    <a:pt x="141" y="208"/>
                  </a:lnTo>
                  <a:lnTo>
                    <a:pt x="149" y="204"/>
                  </a:lnTo>
                  <a:lnTo>
                    <a:pt x="157" y="200"/>
                  </a:lnTo>
                  <a:lnTo>
                    <a:pt x="165" y="195"/>
                  </a:lnTo>
                  <a:lnTo>
                    <a:pt x="172" y="190"/>
                  </a:lnTo>
                  <a:lnTo>
                    <a:pt x="179" y="186"/>
                  </a:lnTo>
                  <a:lnTo>
                    <a:pt x="184" y="182"/>
                  </a:lnTo>
                  <a:lnTo>
                    <a:pt x="190" y="178"/>
                  </a:lnTo>
                  <a:lnTo>
                    <a:pt x="196" y="173"/>
                  </a:lnTo>
                  <a:lnTo>
                    <a:pt x="202" y="167"/>
                  </a:lnTo>
                  <a:lnTo>
                    <a:pt x="207" y="162"/>
                  </a:lnTo>
                  <a:lnTo>
                    <a:pt x="213" y="155"/>
                  </a:lnTo>
                  <a:lnTo>
                    <a:pt x="219" y="148"/>
                  </a:lnTo>
                  <a:lnTo>
                    <a:pt x="225" y="141"/>
                  </a:lnTo>
                  <a:lnTo>
                    <a:pt x="230" y="133"/>
                  </a:lnTo>
                  <a:lnTo>
                    <a:pt x="236" y="126"/>
                  </a:lnTo>
                  <a:lnTo>
                    <a:pt x="241" y="118"/>
                  </a:lnTo>
                  <a:lnTo>
                    <a:pt x="245" y="110"/>
                  </a:lnTo>
                  <a:lnTo>
                    <a:pt x="250" y="102"/>
                  </a:lnTo>
                  <a:lnTo>
                    <a:pt x="255" y="95"/>
                  </a:lnTo>
                  <a:lnTo>
                    <a:pt x="258" y="87"/>
                  </a:lnTo>
                  <a:lnTo>
                    <a:pt x="262" y="80"/>
                  </a:lnTo>
                  <a:lnTo>
                    <a:pt x="264" y="74"/>
                  </a:lnTo>
                  <a:lnTo>
                    <a:pt x="266" y="67"/>
                  </a:lnTo>
                  <a:lnTo>
                    <a:pt x="267" y="61"/>
                  </a:lnTo>
                  <a:lnTo>
                    <a:pt x="268" y="57"/>
                  </a:lnTo>
                  <a:lnTo>
                    <a:pt x="270" y="51"/>
                  </a:lnTo>
                  <a:lnTo>
                    <a:pt x="270" y="46"/>
                  </a:lnTo>
                  <a:lnTo>
                    <a:pt x="270" y="42"/>
                  </a:lnTo>
                  <a:lnTo>
                    <a:pt x="270" y="37"/>
                  </a:lnTo>
                  <a:close/>
                  <a:moveTo>
                    <a:pt x="70" y="188"/>
                  </a:moveTo>
                  <a:lnTo>
                    <a:pt x="70" y="185"/>
                  </a:lnTo>
                  <a:lnTo>
                    <a:pt x="70" y="179"/>
                  </a:lnTo>
                  <a:lnTo>
                    <a:pt x="73" y="170"/>
                  </a:lnTo>
                  <a:lnTo>
                    <a:pt x="77" y="156"/>
                  </a:lnTo>
                  <a:lnTo>
                    <a:pt x="81" y="148"/>
                  </a:lnTo>
                  <a:lnTo>
                    <a:pt x="84" y="140"/>
                  </a:lnTo>
                  <a:lnTo>
                    <a:pt x="89" y="132"/>
                  </a:lnTo>
                  <a:lnTo>
                    <a:pt x="94" y="122"/>
                  </a:lnTo>
                  <a:lnTo>
                    <a:pt x="100" y="113"/>
                  </a:lnTo>
                  <a:lnTo>
                    <a:pt x="106" y="104"/>
                  </a:lnTo>
                  <a:lnTo>
                    <a:pt x="113" y="94"/>
                  </a:lnTo>
                  <a:lnTo>
                    <a:pt x="121" y="83"/>
                  </a:lnTo>
                  <a:lnTo>
                    <a:pt x="126" y="76"/>
                  </a:lnTo>
                  <a:lnTo>
                    <a:pt x="131" y="71"/>
                  </a:lnTo>
                  <a:lnTo>
                    <a:pt x="136" y="65"/>
                  </a:lnTo>
                  <a:lnTo>
                    <a:pt x="141" y="59"/>
                  </a:lnTo>
                  <a:lnTo>
                    <a:pt x="144" y="54"/>
                  </a:lnTo>
                  <a:lnTo>
                    <a:pt x="149" y="51"/>
                  </a:lnTo>
                  <a:lnTo>
                    <a:pt x="153" y="48"/>
                  </a:lnTo>
                  <a:lnTo>
                    <a:pt x="157" y="45"/>
                  </a:lnTo>
                  <a:lnTo>
                    <a:pt x="165" y="41"/>
                  </a:lnTo>
                  <a:lnTo>
                    <a:pt x="172" y="37"/>
                  </a:lnTo>
                  <a:lnTo>
                    <a:pt x="179" y="36"/>
                  </a:lnTo>
                  <a:lnTo>
                    <a:pt x="185" y="35"/>
                  </a:lnTo>
                  <a:lnTo>
                    <a:pt x="192" y="36"/>
                  </a:lnTo>
                  <a:lnTo>
                    <a:pt x="197" y="38"/>
                  </a:lnTo>
                  <a:lnTo>
                    <a:pt x="199" y="41"/>
                  </a:lnTo>
                  <a:lnTo>
                    <a:pt x="200" y="43"/>
                  </a:lnTo>
                  <a:lnTo>
                    <a:pt x="202" y="46"/>
                  </a:lnTo>
                  <a:lnTo>
                    <a:pt x="202" y="51"/>
                  </a:lnTo>
                  <a:lnTo>
                    <a:pt x="199" y="60"/>
                  </a:lnTo>
                  <a:lnTo>
                    <a:pt x="196" y="73"/>
                  </a:lnTo>
                  <a:lnTo>
                    <a:pt x="192" y="81"/>
                  </a:lnTo>
                  <a:lnTo>
                    <a:pt x="188" y="90"/>
                  </a:lnTo>
                  <a:lnTo>
                    <a:pt x="183" y="98"/>
                  </a:lnTo>
                  <a:lnTo>
                    <a:pt x="179" y="107"/>
                  </a:lnTo>
                  <a:lnTo>
                    <a:pt x="173" y="116"/>
                  </a:lnTo>
                  <a:lnTo>
                    <a:pt x="168" y="125"/>
                  </a:lnTo>
                  <a:lnTo>
                    <a:pt x="161" y="133"/>
                  </a:lnTo>
                  <a:lnTo>
                    <a:pt x="156" y="141"/>
                  </a:lnTo>
                  <a:lnTo>
                    <a:pt x="150" y="149"/>
                  </a:lnTo>
                  <a:lnTo>
                    <a:pt x="144" y="156"/>
                  </a:lnTo>
                  <a:lnTo>
                    <a:pt x="138" y="163"/>
                  </a:lnTo>
                  <a:lnTo>
                    <a:pt x="132" y="169"/>
                  </a:lnTo>
                  <a:lnTo>
                    <a:pt x="128" y="174"/>
                  </a:lnTo>
                  <a:lnTo>
                    <a:pt x="122" y="179"/>
                  </a:lnTo>
                  <a:lnTo>
                    <a:pt x="117" y="183"/>
                  </a:lnTo>
                  <a:lnTo>
                    <a:pt x="113" y="187"/>
                  </a:lnTo>
                  <a:lnTo>
                    <a:pt x="107" y="190"/>
                  </a:lnTo>
                  <a:lnTo>
                    <a:pt x="101" y="193"/>
                  </a:lnTo>
                  <a:lnTo>
                    <a:pt x="94" y="194"/>
                  </a:lnTo>
                  <a:lnTo>
                    <a:pt x="89" y="195"/>
                  </a:lnTo>
                  <a:lnTo>
                    <a:pt x="82" y="195"/>
                  </a:lnTo>
                  <a:lnTo>
                    <a:pt x="76" y="193"/>
                  </a:lnTo>
                  <a:lnTo>
                    <a:pt x="73" y="192"/>
                  </a:lnTo>
                  <a:lnTo>
                    <a:pt x="70" y="188"/>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67" name="Freeform 15"/>
            <p:cNvSpPr>
              <a:spLocks/>
            </p:cNvSpPr>
            <p:nvPr/>
          </p:nvSpPr>
          <p:spPr bwMode="auto">
            <a:xfrm>
              <a:off x="1750" y="2511"/>
              <a:ext cx="127" cy="96"/>
            </a:xfrm>
            <a:custGeom>
              <a:avLst/>
              <a:gdLst>
                <a:gd name="T0" fmla="*/ 298 w 311"/>
                <a:gd name="T1" fmla="*/ 1 h 233"/>
                <a:gd name="T2" fmla="*/ 270 w 311"/>
                <a:gd name="T3" fmla="*/ 4 h 233"/>
                <a:gd name="T4" fmla="*/ 245 w 311"/>
                <a:gd name="T5" fmla="*/ 15 h 233"/>
                <a:gd name="T6" fmla="*/ 219 w 311"/>
                <a:gd name="T7" fmla="*/ 29 h 233"/>
                <a:gd name="T8" fmla="*/ 194 w 311"/>
                <a:gd name="T9" fmla="*/ 44 h 233"/>
                <a:gd name="T10" fmla="*/ 173 w 311"/>
                <a:gd name="T11" fmla="*/ 60 h 233"/>
                <a:gd name="T12" fmla="*/ 178 w 311"/>
                <a:gd name="T13" fmla="*/ 48 h 233"/>
                <a:gd name="T14" fmla="*/ 189 w 311"/>
                <a:gd name="T15" fmla="*/ 28 h 233"/>
                <a:gd name="T16" fmla="*/ 193 w 311"/>
                <a:gd name="T17" fmla="*/ 13 h 233"/>
                <a:gd name="T18" fmla="*/ 182 w 311"/>
                <a:gd name="T19" fmla="*/ 1 h 233"/>
                <a:gd name="T20" fmla="*/ 162 w 311"/>
                <a:gd name="T21" fmla="*/ 3 h 233"/>
                <a:gd name="T22" fmla="*/ 143 w 311"/>
                <a:gd name="T23" fmla="*/ 10 h 233"/>
                <a:gd name="T24" fmla="*/ 120 w 311"/>
                <a:gd name="T25" fmla="*/ 22 h 233"/>
                <a:gd name="T26" fmla="*/ 99 w 311"/>
                <a:gd name="T27" fmla="*/ 34 h 233"/>
                <a:gd name="T28" fmla="*/ 71 w 311"/>
                <a:gd name="T29" fmla="*/ 50 h 233"/>
                <a:gd name="T30" fmla="*/ 67 w 311"/>
                <a:gd name="T31" fmla="*/ 69 h 233"/>
                <a:gd name="T32" fmla="*/ 91 w 311"/>
                <a:gd name="T33" fmla="*/ 68 h 233"/>
                <a:gd name="T34" fmla="*/ 99 w 311"/>
                <a:gd name="T35" fmla="*/ 73 h 233"/>
                <a:gd name="T36" fmla="*/ 82 w 311"/>
                <a:gd name="T37" fmla="*/ 103 h 233"/>
                <a:gd name="T38" fmla="*/ 64 w 311"/>
                <a:gd name="T39" fmla="*/ 130 h 233"/>
                <a:gd name="T40" fmla="*/ 49 w 311"/>
                <a:gd name="T41" fmla="*/ 151 h 233"/>
                <a:gd name="T42" fmla="*/ 25 w 311"/>
                <a:gd name="T43" fmla="*/ 185 h 233"/>
                <a:gd name="T44" fmla="*/ 12 w 311"/>
                <a:gd name="T45" fmla="*/ 202 h 233"/>
                <a:gd name="T46" fmla="*/ 3 w 311"/>
                <a:gd name="T47" fmla="*/ 222 h 233"/>
                <a:gd name="T48" fmla="*/ 20 w 311"/>
                <a:gd name="T49" fmla="*/ 231 h 233"/>
                <a:gd name="T50" fmla="*/ 45 w 311"/>
                <a:gd name="T51" fmla="*/ 226 h 233"/>
                <a:gd name="T52" fmla="*/ 68 w 311"/>
                <a:gd name="T53" fmla="*/ 223 h 233"/>
                <a:gd name="T54" fmla="*/ 91 w 311"/>
                <a:gd name="T55" fmla="*/ 186 h 233"/>
                <a:gd name="T56" fmla="*/ 121 w 311"/>
                <a:gd name="T57" fmla="*/ 145 h 233"/>
                <a:gd name="T58" fmla="*/ 153 w 311"/>
                <a:gd name="T59" fmla="*/ 111 h 233"/>
                <a:gd name="T60" fmla="*/ 188 w 311"/>
                <a:gd name="T61" fmla="*/ 82 h 233"/>
                <a:gd name="T62" fmla="*/ 220 w 311"/>
                <a:gd name="T63" fmla="*/ 60 h 233"/>
                <a:gd name="T64" fmla="*/ 213 w 311"/>
                <a:gd name="T65" fmla="*/ 76 h 233"/>
                <a:gd name="T66" fmla="*/ 200 w 311"/>
                <a:gd name="T67" fmla="*/ 97 h 233"/>
                <a:gd name="T68" fmla="*/ 184 w 311"/>
                <a:gd name="T69" fmla="*/ 121 h 233"/>
                <a:gd name="T70" fmla="*/ 163 w 311"/>
                <a:gd name="T71" fmla="*/ 149 h 233"/>
                <a:gd name="T72" fmla="*/ 147 w 311"/>
                <a:gd name="T73" fmla="*/ 173 h 233"/>
                <a:gd name="T74" fmla="*/ 136 w 311"/>
                <a:gd name="T75" fmla="*/ 193 h 233"/>
                <a:gd name="T76" fmla="*/ 129 w 311"/>
                <a:gd name="T77" fmla="*/ 217 h 233"/>
                <a:gd name="T78" fmla="*/ 139 w 311"/>
                <a:gd name="T79" fmla="*/ 231 h 233"/>
                <a:gd name="T80" fmla="*/ 158 w 311"/>
                <a:gd name="T81" fmla="*/ 231 h 233"/>
                <a:gd name="T82" fmla="*/ 177 w 311"/>
                <a:gd name="T83" fmla="*/ 224 h 233"/>
                <a:gd name="T84" fmla="*/ 200 w 311"/>
                <a:gd name="T85" fmla="*/ 213 h 233"/>
                <a:gd name="T86" fmla="*/ 238 w 311"/>
                <a:gd name="T87" fmla="*/ 194 h 233"/>
                <a:gd name="T88" fmla="*/ 254 w 311"/>
                <a:gd name="T89" fmla="*/ 167 h 233"/>
                <a:gd name="T90" fmla="*/ 230 w 311"/>
                <a:gd name="T91" fmla="*/ 167 h 233"/>
                <a:gd name="T92" fmla="*/ 215 w 311"/>
                <a:gd name="T93" fmla="*/ 175 h 233"/>
                <a:gd name="T94" fmla="*/ 219 w 311"/>
                <a:gd name="T95" fmla="*/ 167 h 233"/>
                <a:gd name="T96" fmla="*/ 232 w 311"/>
                <a:gd name="T97" fmla="*/ 145 h 233"/>
                <a:gd name="T98" fmla="*/ 245 w 311"/>
                <a:gd name="T99" fmla="*/ 127 h 233"/>
                <a:gd name="T100" fmla="*/ 264 w 311"/>
                <a:gd name="T101" fmla="*/ 99 h 233"/>
                <a:gd name="T102" fmla="*/ 283 w 311"/>
                <a:gd name="T103" fmla="*/ 72 h 233"/>
                <a:gd name="T104" fmla="*/ 303 w 311"/>
                <a:gd name="T105" fmla="*/ 41 h 233"/>
                <a:gd name="T106" fmla="*/ 311 w 311"/>
                <a:gd name="T107" fmla="*/ 2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1" h="233">
                  <a:moveTo>
                    <a:pt x="310" y="11"/>
                  </a:moveTo>
                  <a:lnTo>
                    <a:pt x="307" y="7"/>
                  </a:lnTo>
                  <a:lnTo>
                    <a:pt x="304" y="4"/>
                  </a:lnTo>
                  <a:lnTo>
                    <a:pt x="298" y="1"/>
                  </a:lnTo>
                  <a:lnTo>
                    <a:pt x="290" y="0"/>
                  </a:lnTo>
                  <a:lnTo>
                    <a:pt x="284" y="0"/>
                  </a:lnTo>
                  <a:lnTo>
                    <a:pt x="279" y="1"/>
                  </a:lnTo>
                  <a:lnTo>
                    <a:pt x="270" y="4"/>
                  </a:lnTo>
                  <a:lnTo>
                    <a:pt x="262" y="7"/>
                  </a:lnTo>
                  <a:lnTo>
                    <a:pt x="257" y="10"/>
                  </a:lnTo>
                  <a:lnTo>
                    <a:pt x="251" y="12"/>
                  </a:lnTo>
                  <a:lnTo>
                    <a:pt x="245" y="15"/>
                  </a:lnTo>
                  <a:lnTo>
                    <a:pt x="238" y="18"/>
                  </a:lnTo>
                  <a:lnTo>
                    <a:pt x="232" y="21"/>
                  </a:lnTo>
                  <a:lnTo>
                    <a:pt x="226" y="24"/>
                  </a:lnTo>
                  <a:lnTo>
                    <a:pt x="219" y="29"/>
                  </a:lnTo>
                  <a:lnTo>
                    <a:pt x="212" y="34"/>
                  </a:lnTo>
                  <a:lnTo>
                    <a:pt x="206" y="37"/>
                  </a:lnTo>
                  <a:lnTo>
                    <a:pt x="200" y="41"/>
                  </a:lnTo>
                  <a:lnTo>
                    <a:pt x="194" y="44"/>
                  </a:lnTo>
                  <a:lnTo>
                    <a:pt x="190" y="49"/>
                  </a:lnTo>
                  <a:lnTo>
                    <a:pt x="184" y="52"/>
                  </a:lnTo>
                  <a:lnTo>
                    <a:pt x="178" y="57"/>
                  </a:lnTo>
                  <a:lnTo>
                    <a:pt x="173" y="60"/>
                  </a:lnTo>
                  <a:lnTo>
                    <a:pt x="167" y="65"/>
                  </a:lnTo>
                  <a:lnTo>
                    <a:pt x="170" y="59"/>
                  </a:lnTo>
                  <a:lnTo>
                    <a:pt x="175" y="53"/>
                  </a:lnTo>
                  <a:lnTo>
                    <a:pt x="178" y="48"/>
                  </a:lnTo>
                  <a:lnTo>
                    <a:pt x="182" y="41"/>
                  </a:lnTo>
                  <a:lnTo>
                    <a:pt x="185" y="36"/>
                  </a:lnTo>
                  <a:lnTo>
                    <a:pt x="188" y="33"/>
                  </a:lnTo>
                  <a:lnTo>
                    <a:pt x="189" y="28"/>
                  </a:lnTo>
                  <a:lnTo>
                    <a:pt x="191" y="24"/>
                  </a:lnTo>
                  <a:lnTo>
                    <a:pt x="192" y="22"/>
                  </a:lnTo>
                  <a:lnTo>
                    <a:pt x="193" y="18"/>
                  </a:lnTo>
                  <a:lnTo>
                    <a:pt x="193" y="13"/>
                  </a:lnTo>
                  <a:lnTo>
                    <a:pt x="191" y="7"/>
                  </a:lnTo>
                  <a:lnTo>
                    <a:pt x="190" y="5"/>
                  </a:lnTo>
                  <a:lnTo>
                    <a:pt x="186" y="3"/>
                  </a:lnTo>
                  <a:lnTo>
                    <a:pt x="182" y="1"/>
                  </a:lnTo>
                  <a:lnTo>
                    <a:pt x="176" y="0"/>
                  </a:lnTo>
                  <a:lnTo>
                    <a:pt x="173" y="0"/>
                  </a:lnTo>
                  <a:lnTo>
                    <a:pt x="168" y="1"/>
                  </a:lnTo>
                  <a:lnTo>
                    <a:pt x="162" y="3"/>
                  </a:lnTo>
                  <a:lnTo>
                    <a:pt x="158" y="4"/>
                  </a:lnTo>
                  <a:lnTo>
                    <a:pt x="153" y="6"/>
                  </a:lnTo>
                  <a:lnTo>
                    <a:pt x="148" y="7"/>
                  </a:lnTo>
                  <a:lnTo>
                    <a:pt x="143" y="10"/>
                  </a:lnTo>
                  <a:lnTo>
                    <a:pt x="138" y="13"/>
                  </a:lnTo>
                  <a:lnTo>
                    <a:pt x="132" y="15"/>
                  </a:lnTo>
                  <a:lnTo>
                    <a:pt x="125" y="19"/>
                  </a:lnTo>
                  <a:lnTo>
                    <a:pt x="120" y="22"/>
                  </a:lnTo>
                  <a:lnTo>
                    <a:pt x="113" y="26"/>
                  </a:lnTo>
                  <a:lnTo>
                    <a:pt x="110" y="27"/>
                  </a:lnTo>
                  <a:lnTo>
                    <a:pt x="106" y="29"/>
                  </a:lnTo>
                  <a:lnTo>
                    <a:pt x="99" y="34"/>
                  </a:lnTo>
                  <a:lnTo>
                    <a:pt x="91" y="38"/>
                  </a:lnTo>
                  <a:lnTo>
                    <a:pt x="83" y="43"/>
                  </a:lnTo>
                  <a:lnTo>
                    <a:pt x="76" y="48"/>
                  </a:lnTo>
                  <a:lnTo>
                    <a:pt x="71" y="50"/>
                  </a:lnTo>
                  <a:lnTo>
                    <a:pt x="69" y="51"/>
                  </a:lnTo>
                  <a:lnTo>
                    <a:pt x="65" y="53"/>
                  </a:lnTo>
                  <a:lnTo>
                    <a:pt x="65" y="58"/>
                  </a:lnTo>
                  <a:lnTo>
                    <a:pt x="67" y="69"/>
                  </a:lnTo>
                  <a:lnTo>
                    <a:pt x="67" y="83"/>
                  </a:lnTo>
                  <a:lnTo>
                    <a:pt x="78" y="76"/>
                  </a:lnTo>
                  <a:lnTo>
                    <a:pt x="84" y="72"/>
                  </a:lnTo>
                  <a:lnTo>
                    <a:pt x="91" y="68"/>
                  </a:lnTo>
                  <a:lnTo>
                    <a:pt x="98" y="65"/>
                  </a:lnTo>
                  <a:lnTo>
                    <a:pt x="105" y="63"/>
                  </a:lnTo>
                  <a:lnTo>
                    <a:pt x="102" y="67"/>
                  </a:lnTo>
                  <a:lnTo>
                    <a:pt x="99" y="73"/>
                  </a:lnTo>
                  <a:lnTo>
                    <a:pt x="95" y="80"/>
                  </a:lnTo>
                  <a:lnTo>
                    <a:pt x="90" y="89"/>
                  </a:lnTo>
                  <a:lnTo>
                    <a:pt x="85" y="96"/>
                  </a:lnTo>
                  <a:lnTo>
                    <a:pt x="82" y="103"/>
                  </a:lnTo>
                  <a:lnTo>
                    <a:pt x="77" y="110"/>
                  </a:lnTo>
                  <a:lnTo>
                    <a:pt x="72" y="117"/>
                  </a:lnTo>
                  <a:lnTo>
                    <a:pt x="68" y="124"/>
                  </a:lnTo>
                  <a:lnTo>
                    <a:pt x="64" y="130"/>
                  </a:lnTo>
                  <a:lnTo>
                    <a:pt x="60" y="136"/>
                  </a:lnTo>
                  <a:lnTo>
                    <a:pt x="55" y="143"/>
                  </a:lnTo>
                  <a:lnTo>
                    <a:pt x="54" y="145"/>
                  </a:lnTo>
                  <a:lnTo>
                    <a:pt x="49" y="151"/>
                  </a:lnTo>
                  <a:lnTo>
                    <a:pt x="43" y="159"/>
                  </a:lnTo>
                  <a:lnTo>
                    <a:pt x="38" y="167"/>
                  </a:lnTo>
                  <a:lnTo>
                    <a:pt x="31" y="177"/>
                  </a:lnTo>
                  <a:lnTo>
                    <a:pt x="25" y="185"/>
                  </a:lnTo>
                  <a:lnTo>
                    <a:pt x="20" y="190"/>
                  </a:lnTo>
                  <a:lnTo>
                    <a:pt x="19" y="193"/>
                  </a:lnTo>
                  <a:lnTo>
                    <a:pt x="16" y="197"/>
                  </a:lnTo>
                  <a:lnTo>
                    <a:pt x="12" y="202"/>
                  </a:lnTo>
                  <a:lnTo>
                    <a:pt x="8" y="208"/>
                  </a:lnTo>
                  <a:lnTo>
                    <a:pt x="3" y="213"/>
                  </a:lnTo>
                  <a:lnTo>
                    <a:pt x="0" y="217"/>
                  </a:lnTo>
                  <a:lnTo>
                    <a:pt x="3" y="222"/>
                  </a:lnTo>
                  <a:lnTo>
                    <a:pt x="5" y="227"/>
                  </a:lnTo>
                  <a:lnTo>
                    <a:pt x="9" y="233"/>
                  </a:lnTo>
                  <a:lnTo>
                    <a:pt x="15" y="232"/>
                  </a:lnTo>
                  <a:lnTo>
                    <a:pt x="20" y="231"/>
                  </a:lnTo>
                  <a:lnTo>
                    <a:pt x="26" y="228"/>
                  </a:lnTo>
                  <a:lnTo>
                    <a:pt x="32" y="227"/>
                  </a:lnTo>
                  <a:lnTo>
                    <a:pt x="38" y="226"/>
                  </a:lnTo>
                  <a:lnTo>
                    <a:pt x="45" y="226"/>
                  </a:lnTo>
                  <a:lnTo>
                    <a:pt x="50" y="225"/>
                  </a:lnTo>
                  <a:lnTo>
                    <a:pt x="57" y="224"/>
                  </a:lnTo>
                  <a:lnTo>
                    <a:pt x="64" y="224"/>
                  </a:lnTo>
                  <a:lnTo>
                    <a:pt x="68" y="223"/>
                  </a:lnTo>
                  <a:lnTo>
                    <a:pt x="70" y="219"/>
                  </a:lnTo>
                  <a:lnTo>
                    <a:pt x="77" y="208"/>
                  </a:lnTo>
                  <a:lnTo>
                    <a:pt x="84" y="196"/>
                  </a:lnTo>
                  <a:lnTo>
                    <a:pt x="91" y="186"/>
                  </a:lnTo>
                  <a:lnTo>
                    <a:pt x="99" y="175"/>
                  </a:lnTo>
                  <a:lnTo>
                    <a:pt x="106" y="165"/>
                  </a:lnTo>
                  <a:lnTo>
                    <a:pt x="114" y="155"/>
                  </a:lnTo>
                  <a:lnTo>
                    <a:pt x="121" y="145"/>
                  </a:lnTo>
                  <a:lnTo>
                    <a:pt x="129" y="136"/>
                  </a:lnTo>
                  <a:lnTo>
                    <a:pt x="137" y="127"/>
                  </a:lnTo>
                  <a:lnTo>
                    <a:pt x="145" y="119"/>
                  </a:lnTo>
                  <a:lnTo>
                    <a:pt x="153" y="111"/>
                  </a:lnTo>
                  <a:lnTo>
                    <a:pt x="161" y="103"/>
                  </a:lnTo>
                  <a:lnTo>
                    <a:pt x="170" y="96"/>
                  </a:lnTo>
                  <a:lnTo>
                    <a:pt x="178" y="89"/>
                  </a:lnTo>
                  <a:lnTo>
                    <a:pt x="188" y="82"/>
                  </a:lnTo>
                  <a:lnTo>
                    <a:pt x="196" y="75"/>
                  </a:lnTo>
                  <a:lnTo>
                    <a:pt x="206" y="68"/>
                  </a:lnTo>
                  <a:lnTo>
                    <a:pt x="214" y="64"/>
                  </a:lnTo>
                  <a:lnTo>
                    <a:pt x="220" y="60"/>
                  </a:lnTo>
                  <a:lnTo>
                    <a:pt x="224" y="59"/>
                  </a:lnTo>
                  <a:lnTo>
                    <a:pt x="222" y="64"/>
                  </a:lnTo>
                  <a:lnTo>
                    <a:pt x="219" y="69"/>
                  </a:lnTo>
                  <a:lnTo>
                    <a:pt x="213" y="76"/>
                  </a:lnTo>
                  <a:lnTo>
                    <a:pt x="207" y="87"/>
                  </a:lnTo>
                  <a:lnTo>
                    <a:pt x="205" y="90"/>
                  </a:lnTo>
                  <a:lnTo>
                    <a:pt x="202" y="94"/>
                  </a:lnTo>
                  <a:lnTo>
                    <a:pt x="200" y="97"/>
                  </a:lnTo>
                  <a:lnTo>
                    <a:pt x="197" y="102"/>
                  </a:lnTo>
                  <a:lnTo>
                    <a:pt x="193" y="107"/>
                  </a:lnTo>
                  <a:lnTo>
                    <a:pt x="189" y="114"/>
                  </a:lnTo>
                  <a:lnTo>
                    <a:pt x="184" y="121"/>
                  </a:lnTo>
                  <a:lnTo>
                    <a:pt x="178" y="128"/>
                  </a:lnTo>
                  <a:lnTo>
                    <a:pt x="176" y="132"/>
                  </a:lnTo>
                  <a:lnTo>
                    <a:pt x="170" y="140"/>
                  </a:lnTo>
                  <a:lnTo>
                    <a:pt x="163" y="149"/>
                  </a:lnTo>
                  <a:lnTo>
                    <a:pt x="161" y="152"/>
                  </a:lnTo>
                  <a:lnTo>
                    <a:pt x="156" y="159"/>
                  </a:lnTo>
                  <a:lnTo>
                    <a:pt x="152" y="166"/>
                  </a:lnTo>
                  <a:lnTo>
                    <a:pt x="147" y="173"/>
                  </a:lnTo>
                  <a:lnTo>
                    <a:pt x="144" y="179"/>
                  </a:lnTo>
                  <a:lnTo>
                    <a:pt x="140" y="183"/>
                  </a:lnTo>
                  <a:lnTo>
                    <a:pt x="138" y="189"/>
                  </a:lnTo>
                  <a:lnTo>
                    <a:pt x="136" y="193"/>
                  </a:lnTo>
                  <a:lnTo>
                    <a:pt x="133" y="197"/>
                  </a:lnTo>
                  <a:lnTo>
                    <a:pt x="131" y="204"/>
                  </a:lnTo>
                  <a:lnTo>
                    <a:pt x="129" y="211"/>
                  </a:lnTo>
                  <a:lnTo>
                    <a:pt x="129" y="217"/>
                  </a:lnTo>
                  <a:lnTo>
                    <a:pt x="130" y="222"/>
                  </a:lnTo>
                  <a:lnTo>
                    <a:pt x="131" y="225"/>
                  </a:lnTo>
                  <a:lnTo>
                    <a:pt x="135" y="228"/>
                  </a:lnTo>
                  <a:lnTo>
                    <a:pt x="139" y="231"/>
                  </a:lnTo>
                  <a:lnTo>
                    <a:pt x="147" y="232"/>
                  </a:lnTo>
                  <a:lnTo>
                    <a:pt x="151" y="232"/>
                  </a:lnTo>
                  <a:lnTo>
                    <a:pt x="154" y="231"/>
                  </a:lnTo>
                  <a:lnTo>
                    <a:pt x="158" y="231"/>
                  </a:lnTo>
                  <a:lnTo>
                    <a:pt x="162" y="230"/>
                  </a:lnTo>
                  <a:lnTo>
                    <a:pt x="167" y="227"/>
                  </a:lnTo>
                  <a:lnTo>
                    <a:pt x="173" y="226"/>
                  </a:lnTo>
                  <a:lnTo>
                    <a:pt x="177" y="224"/>
                  </a:lnTo>
                  <a:lnTo>
                    <a:pt x="183" y="222"/>
                  </a:lnTo>
                  <a:lnTo>
                    <a:pt x="188" y="219"/>
                  </a:lnTo>
                  <a:lnTo>
                    <a:pt x="193" y="217"/>
                  </a:lnTo>
                  <a:lnTo>
                    <a:pt x="200" y="213"/>
                  </a:lnTo>
                  <a:lnTo>
                    <a:pt x="208" y="209"/>
                  </a:lnTo>
                  <a:lnTo>
                    <a:pt x="217" y="204"/>
                  </a:lnTo>
                  <a:lnTo>
                    <a:pt x="227" y="200"/>
                  </a:lnTo>
                  <a:lnTo>
                    <a:pt x="238" y="194"/>
                  </a:lnTo>
                  <a:lnTo>
                    <a:pt x="250" y="187"/>
                  </a:lnTo>
                  <a:lnTo>
                    <a:pt x="254" y="185"/>
                  </a:lnTo>
                  <a:lnTo>
                    <a:pt x="254" y="180"/>
                  </a:lnTo>
                  <a:lnTo>
                    <a:pt x="254" y="167"/>
                  </a:lnTo>
                  <a:lnTo>
                    <a:pt x="254" y="152"/>
                  </a:lnTo>
                  <a:lnTo>
                    <a:pt x="242" y="160"/>
                  </a:lnTo>
                  <a:lnTo>
                    <a:pt x="236" y="164"/>
                  </a:lnTo>
                  <a:lnTo>
                    <a:pt x="230" y="167"/>
                  </a:lnTo>
                  <a:lnTo>
                    <a:pt x="223" y="171"/>
                  </a:lnTo>
                  <a:lnTo>
                    <a:pt x="215" y="175"/>
                  </a:lnTo>
                  <a:lnTo>
                    <a:pt x="215" y="175"/>
                  </a:lnTo>
                  <a:lnTo>
                    <a:pt x="215" y="175"/>
                  </a:lnTo>
                  <a:lnTo>
                    <a:pt x="214" y="175"/>
                  </a:lnTo>
                  <a:lnTo>
                    <a:pt x="214" y="175"/>
                  </a:lnTo>
                  <a:lnTo>
                    <a:pt x="216" y="171"/>
                  </a:lnTo>
                  <a:lnTo>
                    <a:pt x="219" y="167"/>
                  </a:lnTo>
                  <a:lnTo>
                    <a:pt x="222" y="162"/>
                  </a:lnTo>
                  <a:lnTo>
                    <a:pt x="226" y="157"/>
                  </a:lnTo>
                  <a:lnTo>
                    <a:pt x="229" y="151"/>
                  </a:lnTo>
                  <a:lnTo>
                    <a:pt x="232" y="145"/>
                  </a:lnTo>
                  <a:lnTo>
                    <a:pt x="236" y="140"/>
                  </a:lnTo>
                  <a:lnTo>
                    <a:pt x="241" y="133"/>
                  </a:lnTo>
                  <a:lnTo>
                    <a:pt x="242" y="132"/>
                  </a:lnTo>
                  <a:lnTo>
                    <a:pt x="245" y="127"/>
                  </a:lnTo>
                  <a:lnTo>
                    <a:pt x="250" y="120"/>
                  </a:lnTo>
                  <a:lnTo>
                    <a:pt x="254" y="113"/>
                  </a:lnTo>
                  <a:lnTo>
                    <a:pt x="259" y="106"/>
                  </a:lnTo>
                  <a:lnTo>
                    <a:pt x="264" y="99"/>
                  </a:lnTo>
                  <a:lnTo>
                    <a:pt x="267" y="95"/>
                  </a:lnTo>
                  <a:lnTo>
                    <a:pt x="268" y="94"/>
                  </a:lnTo>
                  <a:lnTo>
                    <a:pt x="276" y="82"/>
                  </a:lnTo>
                  <a:lnTo>
                    <a:pt x="283" y="72"/>
                  </a:lnTo>
                  <a:lnTo>
                    <a:pt x="289" y="63"/>
                  </a:lnTo>
                  <a:lnTo>
                    <a:pt x="295" y="54"/>
                  </a:lnTo>
                  <a:lnTo>
                    <a:pt x="299" y="48"/>
                  </a:lnTo>
                  <a:lnTo>
                    <a:pt x="303" y="41"/>
                  </a:lnTo>
                  <a:lnTo>
                    <a:pt x="305" y="36"/>
                  </a:lnTo>
                  <a:lnTo>
                    <a:pt x="307" y="31"/>
                  </a:lnTo>
                  <a:lnTo>
                    <a:pt x="310" y="26"/>
                  </a:lnTo>
                  <a:lnTo>
                    <a:pt x="311" y="20"/>
                  </a:lnTo>
                  <a:lnTo>
                    <a:pt x="311" y="15"/>
                  </a:lnTo>
                  <a:lnTo>
                    <a:pt x="310" y="11"/>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68" name="Freeform 16"/>
            <p:cNvSpPr>
              <a:spLocks noEditPoints="1"/>
            </p:cNvSpPr>
            <p:nvPr/>
          </p:nvSpPr>
          <p:spPr bwMode="auto">
            <a:xfrm>
              <a:off x="1964" y="2511"/>
              <a:ext cx="111" cy="95"/>
            </a:xfrm>
            <a:custGeom>
              <a:avLst/>
              <a:gdLst>
                <a:gd name="T0" fmla="*/ 264 w 271"/>
                <a:gd name="T1" fmla="*/ 21 h 232"/>
                <a:gd name="T2" fmla="*/ 248 w 271"/>
                <a:gd name="T3" fmla="*/ 7 h 232"/>
                <a:gd name="T4" fmla="*/ 234 w 271"/>
                <a:gd name="T5" fmla="*/ 3 h 232"/>
                <a:gd name="T6" fmla="*/ 216 w 271"/>
                <a:gd name="T7" fmla="*/ 0 h 232"/>
                <a:gd name="T8" fmla="*/ 191 w 271"/>
                <a:gd name="T9" fmla="*/ 1 h 232"/>
                <a:gd name="T10" fmla="*/ 162 w 271"/>
                <a:gd name="T11" fmla="*/ 10 h 232"/>
                <a:gd name="T12" fmla="*/ 131 w 271"/>
                <a:gd name="T13" fmla="*/ 22 h 232"/>
                <a:gd name="T14" fmla="*/ 101 w 271"/>
                <a:gd name="T15" fmla="*/ 39 h 232"/>
                <a:gd name="T16" fmla="*/ 77 w 271"/>
                <a:gd name="T17" fmla="*/ 57 h 232"/>
                <a:gd name="T18" fmla="*/ 55 w 271"/>
                <a:gd name="T19" fmla="*/ 80 h 232"/>
                <a:gd name="T20" fmla="*/ 32 w 271"/>
                <a:gd name="T21" fmla="*/ 111 h 232"/>
                <a:gd name="T22" fmla="*/ 14 w 271"/>
                <a:gd name="T23" fmla="*/ 143 h 232"/>
                <a:gd name="T24" fmla="*/ 3 w 271"/>
                <a:gd name="T25" fmla="*/ 172 h 232"/>
                <a:gd name="T26" fmla="*/ 0 w 271"/>
                <a:gd name="T27" fmla="*/ 194 h 232"/>
                <a:gd name="T28" fmla="*/ 4 w 271"/>
                <a:gd name="T29" fmla="*/ 211 h 232"/>
                <a:gd name="T30" fmla="*/ 17 w 271"/>
                <a:gd name="T31" fmla="*/ 224 h 232"/>
                <a:gd name="T32" fmla="*/ 38 w 271"/>
                <a:gd name="T33" fmla="*/ 231 h 232"/>
                <a:gd name="T34" fmla="*/ 63 w 271"/>
                <a:gd name="T35" fmla="*/ 232 h 232"/>
                <a:gd name="T36" fmla="*/ 84 w 271"/>
                <a:gd name="T37" fmla="*/ 230 h 232"/>
                <a:gd name="T38" fmla="*/ 105 w 271"/>
                <a:gd name="T39" fmla="*/ 223 h 232"/>
                <a:gd name="T40" fmla="*/ 131 w 271"/>
                <a:gd name="T41" fmla="*/ 212 h 232"/>
                <a:gd name="T42" fmla="*/ 156 w 271"/>
                <a:gd name="T43" fmla="*/ 200 h 232"/>
                <a:gd name="T44" fmla="*/ 178 w 271"/>
                <a:gd name="T45" fmla="*/ 186 h 232"/>
                <a:gd name="T46" fmla="*/ 196 w 271"/>
                <a:gd name="T47" fmla="*/ 173 h 232"/>
                <a:gd name="T48" fmla="*/ 213 w 271"/>
                <a:gd name="T49" fmla="*/ 155 h 232"/>
                <a:gd name="T50" fmla="*/ 230 w 271"/>
                <a:gd name="T51" fmla="*/ 133 h 232"/>
                <a:gd name="T52" fmla="*/ 245 w 271"/>
                <a:gd name="T53" fmla="*/ 110 h 232"/>
                <a:gd name="T54" fmla="*/ 258 w 271"/>
                <a:gd name="T55" fmla="*/ 87 h 232"/>
                <a:gd name="T56" fmla="*/ 266 w 271"/>
                <a:gd name="T57" fmla="*/ 67 h 232"/>
                <a:gd name="T58" fmla="*/ 269 w 271"/>
                <a:gd name="T59" fmla="*/ 51 h 232"/>
                <a:gd name="T60" fmla="*/ 269 w 271"/>
                <a:gd name="T61" fmla="*/ 37 h 232"/>
                <a:gd name="T62" fmla="*/ 70 w 271"/>
                <a:gd name="T63" fmla="*/ 179 h 232"/>
                <a:gd name="T64" fmla="*/ 80 w 271"/>
                <a:gd name="T65" fmla="*/ 148 h 232"/>
                <a:gd name="T66" fmla="*/ 94 w 271"/>
                <a:gd name="T67" fmla="*/ 122 h 232"/>
                <a:gd name="T68" fmla="*/ 113 w 271"/>
                <a:gd name="T69" fmla="*/ 94 h 232"/>
                <a:gd name="T70" fmla="*/ 131 w 271"/>
                <a:gd name="T71" fmla="*/ 71 h 232"/>
                <a:gd name="T72" fmla="*/ 144 w 271"/>
                <a:gd name="T73" fmla="*/ 54 h 232"/>
                <a:gd name="T74" fmla="*/ 156 w 271"/>
                <a:gd name="T75" fmla="*/ 45 h 232"/>
                <a:gd name="T76" fmla="*/ 178 w 271"/>
                <a:gd name="T77" fmla="*/ 36 h 232"/>
                <a:gd name="T78" fmla="*/ 197 w 271"/>
                <a:gd name="T79" fmla="*/ 38 h 232"/>
                <a:gd name="T80" fmla="*/ 201 w 271"/>
                <a:gd name="T81" fmla="*/ 46 h 232"/>
                <a:gd name="T82" fmla="*/ 196 w 271"/>
                <a:gd name="T83" fmla="*/ 73 h 232"/>
                <a:gd name="T84" fmla="*/ 183 w 271"/>
                <a:gd name="T85" fmla="*/ 98 h 232"/>
                <a:gd name="T86" fmla="*/ 168 w 271"/>
                <a:gd name="T87" fmla="*/ 125 h 232"/>
                <a:gd name="T88" fmla="*/ 150 w 271"/>
                <a:gd name="T89" fmla="*/ 149 h 232"/>
                <a:gd name="T90" fmla="*/ 132 w 271"/>
                <a:gd name="T91" fmla="*/ 169 h 232"/>
                <a:gd name="T92" fmla="*/ 117 w 271"/>
                <a:gd name="T93" fmla="*/ 183 h 232"/>
                <a:gd name="T94" fmla="*/ 101 w 271"/>
                <a:gd name="T95" fmla="*/ 193 h 232"/>
                <a:gd name="T96" fmla="*/ 82 w 271"/>
                <a:gd name="T97" fmla="*/ 195 h 232"/>
                <a:gd name="T98" fmla="*/ 71 w 271"/>
                <a:gd name="T99" fmla="*/ 18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1" h="232">
                  <a:moveTo>
                    <a:pt x="269" y="37"/>
                  </a:moveTo>
                  <a:lnTo>
                    <a:pt x="267" y="29"/>
                  </a:lnTo>
                  <a:lnTo>
                    <a:pt x="264" y="21"/>
                  </a:lnTo>
                  <a:lnTo>
                    <a:pt x="259" y="15"/>
                  </a:lnTo>
                  <a:lnTo>
                    <a:pt x="251" y="10"/>
                  </a:lnTo>
                  <a:lnTo>
                    <a:pt x="248" y="7"/>
                  </a:lnTo>
                  <a:lnTo>
                    <a:pt x="243" y="6"/>
                  </a:lnTo>
                  <a:lnTo>
                    <a:pt x="238" y="4"/>
                  </a:lnTo>
                  <a:lnTo>
                    <a:pt x="234" y="3"/>
                  </a:lnTo>
                  <a:lnTo>
                    <a:pt x="228" y="1"/>
                  </a:lnTo>
                  <a:lnTo>
                    <a:pt x="222" y="1"/>
                  </a:lnTo>
                  <a:lnTo>
                    <a:pt x="216" y="0"/>
                  </a:lnTo>
                  <a:lnTo>
                    <a:pt x="209" y="0"/>
                  </a:lnTo>
                  <a:lnTo>
                    <a:pt x="200" y="0"/>
                  </a:lnTo>
                  <a:lnTo>
                    <a:pt x="191" y="1"/>
                  </a:lnTo>
                  <a:lnTo>
                    <a:pt x="182" y="4"/>
                  </a:lnTo>
                  <a:lnTo>
                    <a:pt x="173" y="6"/>
                  </a:lnTo>
                  <a:lnTo>
                    <a:pt x="162" y="10"/>
                  </a:lnTo>
                  <a:lnTo>
                    <a:pt x="152" y="13"/>
                  </a:lnTo>
                  <a:lnTo>
                    <a:pt x="142" y="18"/>
                  </a:lnTo>
                  <a:lnTo>
                    <a:pt x="131" y="22"/>
                  </a:lnTo>
                  <a:lnTo>
                    <a:pt x="121" y="28"/>
                  </a:lnTo>
                  <a:lnTo>
                    <a:pt x="110" y="34"/>
                  </a:lnTo>
                  <a:lnTo>
                    <a:pt x="101" y="39"/>
                  </a:lnTo>
                  <a:lnTo>
                    <a:pt x="92" y="45"/>
                  </a:lnTo>
                  <a:lnTo>
                    <a:pt x="84" y="51"/>
                  </a:lnTo>
                  <a:lnTo>
                    <a:pt x="77" y="57"/>
                  </a:lnTo>
                  <a:lnTo>
                    <a:pt x="70" y="63"/>
                  </a:lnTo>
                  <a:lnTo>
                    <a:pt x="64" y="69"/>
                  </a:lnTo>
                  <a:lnTo>
                    <a:pt x="55" y="80"/>
                  </a:lnTo>
                  <a:lnTo>
                    <a:pt x="47" y="90"/>
                  </a:lnTo>
                  <a:lnTo>
                    <a:pt x="39" y="101"/>
                  </a:lnTo>
                  <a:lnTo>
                    <a:pt x="32" y="111"/>
                  </a:lnTo>
                  <a:lnTo>
                    <a:pt x="25" y="121"/>
                  </a:lnTo>
                  <a:lnTo>
                    <a:pt x="19" y="133"/>
                  </a:lnTo>
                  <a:lnTo>
                    <a:pt x="14" y="143"/>
                  </a:lnTo>
                  <a:lnTo>
                    <a:pt x="9" y="155"/>
                  </a:lnTo>
                  <a:lnTo>
                    <a:pt x="6" y="164"/>
                  </a:lnTo>
                  <a:lnTo>
                    <a:pt x="3" y="172"/>
                  </a:lnTo>
                  <a:lnTo>
                    <a:pt x="1" y="180"/>
                  </a:lnTo>
                  <a:lnTo>
                    <a:pt x="0" y="187"/>
                  </a:lnTo>
                  <a:lnTo>
                    <a:pt x="0" y="194"/>
                  </a:lnTo>
                  <a:lnTo>
                    <a:pt x="1" y="201"/>
                  </a:lnTo>
                  <a:lnTo>
                    <a:pt x="2" y="207"/>
                  </a:lnTo>
                  <a:lnTo>
                    <a:pt x="4" y="211"/>
                  </a:lnTo>
                  <a:lnTo>
                    <a:pt x="8" y="216"/>
                  </a:lnTo>
                  <a:lnTo>
                    <a:pt x="12" y="220"/>
                  </a:lnTo>
                  <a:lnTo>
                    <a:pt x="17" y="224"/>
                  </a:lnTo>
                  <a:lnTo>
                    <a:pt x="24" y="226"/>
                  </a:lnTo>
                  <a:lnTo>
                    <a:pt x="31" y="228"/>
                  </a:lnTo>
                  <a:lnTo>
                    <a:pt x="38" y="231"/>
                  </a:lnTo>
                  <a:lnTo>
                    <a:pt x="47" y="232"/>
                  </a:lnTo>
                  <a:lnTo>
                    <a:pt x="56" y="232"/>
                  </a:lnTo>
                  <a:lnTo>
                    <a:pt x="63" y="232"/>
                  </a:lnTo>
                  <a:lnTo>
                    <a:pt x="70" y="231"/>
                  </a:lnTo>
                  <a:lnTo>
                    <a:pt x="77" y="231"/>
                  </a:lnTo>
                  <a:lnTo>
                    <a:pt x="84" y="230"/>
                  </a:lnTo>
                  <a:lnTo>
                    <a:pt x="91" y="227"/>
                  </a:lnTo>
                  <a:lnTo>
                    <a:pt x="98" y="226"/>
                  </a:lnTo>
                  <a:lnTo>
                    <a:pt x="105" y="223"/>
                  </a:lnTo>
                  <a:lnTo>
                    <a:pt x="112" y="220"/>
                  </a:lnTo>
                  <a:lnTo>
                    <a:pt x="121" y="217"/>
                  </a:lnTo>
                  <a:lnTo>
                    <a:pt x="131" y="212"/>
                  </a:lnTo>
                  <a:lnTo>
                    <a:pt x="140" y="208"/>
                  </a:lnTo>
                  <a:lnTo>
                    <a:pt x="148" y="204"/>
                  </a:lnTo>
                  <a:lnTo>
                    <a:pt x="156" y="200"/>
                  </a:lnTo>
                  <a:lnTo>
                    <a:pt x="165" y="195"/>
                  </a:lnTo>
                  <a:lnTo>
                    <a:pt x="171" y="190"/>
                  </a:lnTo>
                  <a:lnTo>
                    <a:pt x="178" y="186"/>
                  </a:lnTo>
                  <a:lnTo>
                    <a:pt x="184" y="182"/>
                  </a:lnTo>
                  <a:lnTo>
                    <a:pt x="190" y="178"/>
                  </a:lnTo>
                  <a:lnTo>
                    <a:pt x="196" y="173"/>
                  </a:lnTo>
                  <a:lnTo>
                    <a:pt x="201" y="167"/>
                  </a:lnTo>
                  <a:lnTo>
                    <a:pt x="207" y="162"/>
                  </a:lnTo>
                  <a:lnTo>
                    <a:pt x="213" y="155"/>
                  </a:lnTo>
                  <a:lnTo>
                    <a:pt x="219" y="148"/>
                  </a:lnTo>
                  <a:lnTo>
                    <a:pt x="224" y="141"/>
                  </a:lnTo>
                  <a:lnTo>
                    <a:pt x="230" y="133"/>
                  </a:lnTo>
                  <a:lnTo>
                    <a:pt x="236" y="126"/>
                  </a:lnTo>
                  <a:lnTo>
                    <a:pt x="241" y="118"/>
                  </a:lnTo>
                  <a:lnTo>
                    <a:pt x="245" y="110"/>
                  </a:lnTo>
                  <a:lnTo>
                    <a:pt x="250" y="102"/>
                  </a:lnTo>
                  <a:lnTo>
                    <a:pt x="254" y="95"/>
                  </a:lnTo>
                  <a:lnTo>
                    <a:pt x="258" y="87"/>
                  </a:lnTo>
                  <a:lnTo>
                    <a:pt x="261" y="80"/>
                  </a:lnTo>
                  <a:lnTo>
                    <a:pt x="264" y="74"/>
                  </a:lnTo>
                  <a:lnTo>
                    <a:pt x="266" y="67"/>
                  </a:lnTo>
                  <a:lnTo>
                    <a:pt x="267" y="61"/>
                  </a:lnTo>
                  <a:lnTo>
                    <a:pt x="269" y="57"/>
                  </a:lnTo>
                  <a:lnTo>
                    <a:pt x="269" y="51"/>
                  </a:lnTo>
                  <a:lnTo>
                    <a:pt x="271" y="46"/>
                  </a:lnTo>
                  <a:lnTo>
                    <a:pt x="271" y="42"/>
                  </a:lnTo>
                  <a:lnTo>
                    <a:pt x="269" y="37"/>
                  </a:lnTo>
                  <a:close/>
                  <a:moveTo>
                    <a:pt x="71" y="188"/>
                  </a:moveTo>
                  <a:lnTo>
                    <a:pt x="70" y="185"/>
                  </a:lnTo>
                  <a:lnTo>
                    <a:pt x="70" y="179"/>
                  </a:lnTo>
                  <a:lnTo>
                    <a:pt x="72" y="170"/>
                  </a:lnTo>
                  <a:lnTo>
                    <a:pt x="77" y="156"/>
                  </a:lnTo>
                  <a:lnTo>
                    <a:pt x="80" y="148"/>
                  </a:lnTo>
                  <a:lnTo>
                    <a:pt x="84" y="140"/>
                  </a:lnTo>
                  <a:lnTo>
                    <a:pt x="89" y="132"/>
                  </a:lnTo>
                  <a:lnTo>
                    <a:pt x="94" y="122"/>
                  </a:lnTo>
                  <a:lnTo>
                    <a:pt x="100" y="113"/>
                  </a:lnTo>
                  <a:lnTo>
                    <a:pt x="106" y="104"/>
                  </a:lnTo>
                  <a:lnTo>
                    <a:pt x="113" y="94"/>
                  </a:lnTo>
                  <a:lnTo>
                    <a:pt x="121" y="83"/>
                  </a:lnTo>
                  <a:lnTo>
                    <a:pt x="125" y="76"/>
                  </a:lnTo>
                  <a:lnTo>
                    <a:pt x="131" y="71"/>
                  </a:lnTo>
                  <a:lnTo>
                    <a:pt x="136" y="65"/>
                  </a:lnTo>
                  <a:lnTo>
                    <a:pt x="140" y="59"/>
                  </a:lnTo>
                  <a:lnTo>
                    <a:pt x="144" y="54"/>
                  </a:lnTo>
                  <a:lnTo>
                    <a:pt x="148" y="51"/>
                  </a:lnTo>
                  <a:lnTo>
                    <a:pt x="153" y="48"/>
                  </a:lnTo>
                  <a:lnTo>
                    <a:pt x="156" y="45"/>
                  </a:lnTo>
                  <a:lnTo>
                    <a:pt x="165" y="41"/>
                  </a:lnTo>
                  <a:lnTo>
                    <a:pt x="171" y="37"/>
                  </a:lnTo>
                  <a:lnTo>
                    <a:pt x="178" y="36"/>
                  </a:lnTo>
                  <a:lnTo>
                    <a:pt x="185" y="35"/>
                  </a:lnTo>
                  <a:lnTo>
                    <a:pt x="192" y="36"/>
                  </a:lnTo>
                  <a:lnTo>
                    <a:pt x="197" y="38"/>
                  </a:lnTo>
                  <a:lnTo>
                    <a:pt x="199" y="41"/>
                  </a:lnTo>
                  <a:lnTo>
                    <a:pt x="200" y="43"/>
                  </a:lnTo>
                  <a:lnTo>
                    <a:pt x="201" y="46"/>
                  </a:lnTo>
                  <a:lnTo>
                    <a:pt x="201" y="51"/>
                  </a:lnTo>
                  <a:lnTo>
                    <a:pt x="199" y="60"/>
                  </a:lnTo>
                  <a:lnTo>
                    <a:pt x="196" y="73"/>
                  </a:lnTo>
                  <a:lnTo>
                    <a:pt x="192" y="81"/>
                  </a:lnTo>
                  <a:lnTo>
                    <a:pt x="188" y="90"/>
                  </a:lnTo>
                  <a:lnTo>
                    <a:pt x="183" y="98"/>
                  </a:lnTo>
                  <a:lnTo>
                    <a:pt x="178" y="107"/>
                  </a:lnTo>
                  <a:lnTo>
                    <a:pt x="173" y="116"/>
                  </a:lnTo>
                  <a:lnTo>
                    <a:pt x="168" y="125"/>
                  </a:lnTo>
                  <a:lnTo>
                    <a:pt x="161" y="133"/>
                  </a:lnTo>
                  <a:lnTo>
                    <a:pt x="155" y="141"/>
                  </a:lnTo>
                  <a:lnTo>
                    <a:pt x="150" y="149"/>
                  </a:lnTo>
                  <a:lnTo>
                    <a:pt x="144" y="156"/>
                  </a:lnTo>
                  <a:lnTo>
                    <a:pt x="138" y="163"/>
                  </a:lnTo>
                  <a:lnTo>
                    <a:pt x="132" y="169"/>
                  </a:lnTo>
                  <a:lnTo>
                    <a:pt x="128" y="174"/>
                  </a:lnTo>
                  <a:lnTo>
                    <a:pt x="122" y="179"/>
                  </a:lnTo>
                  <a:lnTo>
                    <a:pt x="117" y="183"/>
                  </a:lnTo>
                  <a:lnTo>
                    <a:pt x="113" y="187"/>
                  </a:lnTo>
                  <a:lnTo>
                    <a:pt x="107" y="190"/>
                  </a:lnTo>
                  <a:lnTo>
                    <a:pt x="101" y="193"/>
                  </a:lnTo>
                  <a:lnTo>
                    <a:pt x="94" y="194"/>
                  </a:lnTo>
                  <a:lnTo>
                    <a:pt x="89" y="195"/>
                  </a:lnTo>
                  <a:lnTo>
                    <a:pt x="82" y="195"/>
                  </a:lnTo>
                  <a:lnTo>
                    <a:pt x="77" y="193"/>
                  </a:lnTo>
                  <a:lnTo>
                    <a:pt x="74" y="192"/>
                  </a:lnTo>
                  <a:lnTo>
                    <a:pt x="71" y="188"/>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69" name="Freeform 17"/>
            <p:cNvSpPr>
              <a:spLocks/>
            </p:cNvSpPr>
            <p:nvPr/>
          </p:nvSpPr>
          <p:spPr bwMode="auto">
            <a:xfrm>
              <a:off x="2049" y="2465"/>
              <a:ext cx="194" cy="189"/>
            </a:xfrm>
            <a:custGeom>
              <a:avLst/>
              <a:gdLst>
                <a:gd name="T0" fmla="*/ 456 w 474"/>
                <a:gd name="T1" fmla="*/ 2 h 461"/>
                <a:gd name="T2" fmla="*/ 437 w 474"/>
                <a:gd name="T3" fmla="*/ 0 h 461"/>
                <a:gd name="T4" fmla="*/ 416 w 474"/>
                <a:gd name="T5" fmla="*/ 6 h 461"/>
                <a:gd name="T6" fmla="*/ 398 w 474"/>
                <a:gd name="T7" fmla="*/ 14 h 461"/>
                <a:gd name="T8" fmla="*/ 374 w 474"/>
                <a:gd name="T9" fmla="*/ 27 h 461"/>
                <a:gd name="T10" fmla="*/ 347 w 474"/>
                <a:gd name="T11" fmla="*/ 44 h 461"/>
                <a:gd name="T12" fmla="*/ 323 w 474"/>
                <a:gd name="T13" fmla="*/ 59 h 461"/>
                <a:gd name="T14" fmla="*/ 307 w 474"/>
                <a:gd name="T15" fmla="*/ 72 h 461"/>
                <a:gd name="T16" fmla="*/ 296 w 474"/>
                <a:gd name="T17" fmla="*/ 82 h 461"/>
                <a:gd name="T18" fmla="*/ 285 w 474"/>
                <a:gd name="T19" fmla="*/ 95 h 461"/>
                <a:gd name="T20" fmla="*/ 274 w 474"/>
                <a:gd name="T21" fmla="*/ 111 h 461"/>
                <a:gd name="T22" fmla="*/ 270 w 474"/>
                <a:gd name="T23" fmla="*/ 117 h 461"/>
                <a:gd name="T24" fmla="*/ 257 w 474"/>
                <a:gd name="T25" fmla="*/ 124 h 461"/>
                <a:gd name="T26" fmla="*/ 237 w 474"/>
                <a:gd name="T27" fmla="*/ 128 h 461"/>
                <a:gd name="T28" fmla="*/ 219 w 474"/>
                <a:gd name="T29" fmla="*/ 134 h 461"/>
                <a:gd name="T30" fmla="*/ 207 w 474"/>
                <a:gd name="T31" fmla="*/ 148 h 461"/>
                <a:gd name="T32" fmla="*/ 236 w 474"/>
                <a:gd name="T33" fmla="*/ 161 h 461"/>
                <a:gd name="T34" fmla="*/ 240 w 474"/>
                <a:gd name="T35" fmla="*/ 161 h 461"/>
                <a:gd name="T36" fmla="*/ 144 w 474"/>
                <a:gd name="T37" fmla="*/ 317 h 461"/>
                <a:gd name="T38" fmla="*/ 129 w 474"/>
                <a:gd name="T39" fmla="*/ 341 h 461"/>
                <a:gd name="T40" fmla="*/ 113 w 474"/>
                <a:gd name="T41" fmla="*/ 366 h 461"/>
                <a:gd name="T42" fmla="*/ 95 w 474"/>
                <a:gd name="T43" fmla="*/ 392 h 461"/>
                <a:gd name="T44" fmla="*/ 85 w 474"/>
                <a:gd name="T45" fmla="*/ 404 h 461"/>
                <a:gd name="T46" fmla="*/ 77 w 474"/>
                <a:gd name="T47" fmla="*/ 409 h 461"/>
                <a:gd name="T48" fmla="*/ 71 w 474"/>
                <a:gd name="T49" fmla="*/ 412 h 461"/>
                <a:gd name="T50" fmla="*/ 66 w 474"/>
                <a:gd name="T51" fmla="*/ 411 h 461"/>
                <a:gd name="T52" fmla="*/ 63 w 474"/>
                <a:gd name="T53" fmla="*/ 391 h 461"/>
                <a:gd name="T54" fmla="*/ 43 w 474"/>
                <a:gd name="T55" fmla="*/ 394 h 461"/>
                <a:gd name="T56" fmla="*/ 36 w 474"/>
                <a:gd name="T57" fmla="*/ 407 h 461"/>
                <a:gd name="T58" fmla="*/ 24 w 474"/>
                <a:gd name="T59" fmla="*/ 423 h 461"/>
                <a:gd name="T60" fmla="*/ 7 w 474"/>
                <a:gd name="T61" fmla="*/ 445 h 461"/>
                <a:gd name="T62" fmla="*/ 14 w 474"/>
                <a:gd name="T63" fmla="*/ 459 h 461"/>
                <a:gd name="T64" fmla="*/ 28 w 474"/>
                <a:gd name="T65" fmla="*/ 461 h 461"/>
                <a:gd name="T66" fmla="*/ 44 w 474"/>
                <a:gd name="T67" fmla="*/ 459 h 461"/>
                <a:gd name="T68" fmla="*/ 62 w 474"/>
                <a:gd name="T69" fmla="*/ 451 h 461"/>
                <a:gd name="T70" fmla="*/ 89 w 474"/>
                <a:gd name="T71" fmla="*/ 436 h 461"/>
                <a:gd name="T72" fmla="*/ 122 w 474"/>
                <a:gd name="T73" fmla="*/ 412 h 461"/>
                <a:gd name="T74" fmla="*/ 153 w 474"/>
                <a:gd name="T75" fmla="*/ 384 h 461"/>
                <a:gd name="T76" fmla="*/ 182 w 474"/>
                <a:gd name="T77" fmla="*/ 348 h 461"/>
                <a:gd name="T78" fmla="*/ 221 w 474"/>
                <a:gd name="T79" fmla="*/ 295 h 461"/>
                <a:gd name="T80" fmla="*/ 271 w 474"/>
                <a:gd name="T81" fmla="*/ 222 h 461"/>
                <a:gd name="T82" fmla="*/ 281 w 474"/>
                <a:gd name="T83" fmla="*/ 205 h 461"/>
                <a:gd name="T84" fmla="*/ 301 w 474"/>
                <a:gd name="T85" fmla="*/ 176 h 461"/>
                <a:gd name="T86" fmla="*/ 335 w 474"/>
                <a:gd name="T87" fmla="*/ 161 h 461"/>
                <a:gd name="T88" fmla="*/ 357 w 474"/>
                <a:gd name="T89" fmla="*/ 161 h 461"/>
                <a:gd name="T90" fmla="*/ 369 w 474"/>
                <a:gd name="T91" fmla="*/ 157 h 461"/>
                <a:gd name="T92" fmla="*/ 379 w 474"/>
                <a:gd name="T93" fmla="*/ 142 h 461"/>
                <a:gd name="T94" fmla="*/ 386 w 474"/>
                <a:gd name="T95" fmla="*/ 128 h 461"/>
                <a:gd name="T96" fmla="*/ 377 w 474"/>
                <a:gd name="T97" fmla="*/ 119 h 461"/>
                <a:gd name="T98" fmla="*/ 364 w 474"/>
                <a:gd name="T99" fmla="*/ 120 h 461"/>
                <a:gd name="T100" fmla="*/ 346 w 474"/>
                <a:gd name="T101" fmla="*/ 121 h 461"/>
                <a:gd name="T102" fmla="*/ 338 w 474"/>
                <a:gd name="T103" fmla="*/ 118 h 461"/>
                <a:gd name="T104" fmla="*/ 347 w 474"/>
                <a:gd name="T105" fmla="*/ 105 h 461"/>
                <a:gd name="T106" fmla="*/ 357 w 474"/>
                <a:gd name="T107" fmla="*/ 88 h 461"/>
                <a:gd name="T108" fmla="*/ 374 w 474"/>
                <a:gd name="T109" fmla="*/ 64 h 461"/>
                <a:gd name="T110" fmla="*/ 387 w 474"/>
                <a:gd name="T111" fmla="*/ 53 h 461"/>
                <a:gd name="T112" fmla="*/ 396 w 474"/>
                <a:gd name="T113" fmla="*/ 50 h 461"/>
                <a:gd name="T114" fmla="*/ 408 w 474"/>
                <a:gd name="T115" fmla="*/ 61 h 461"/>
                <a:gd name="T116" fmla="*/ 419 w 474"/>
                <a:gd name="T117" fmla="*/ 76 h 461"/>
                <a:gd name="T118" fmla="*/ 432 w 474"/>
                <a:gd name="T119" fmla="*/ 72 h 461"/>
                <a:gd name="T120" fmla="*/ 444 w 474"/>
                <a:gd name="T121" fmla="*/ 52 h 461"/>
                <a:gd name="T122" fmla="*/ 457 w 474"/>
                <a:gd name="T123" fmla="*/ 32 h 461"/>
                <a:gd name="T124" fmla="*/ 474 w 474"/>
                <a:gd name="T125" fmla="*/ 1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4" h="461">
                  <a:moveTo>
                    <a:pt x="466" y="5"/>
                  </a:moveTo>
                  <a:lnTo>
                    <a:pt x="461" y="4"/>
                  </a:lnTo>
                  <a:lnTo>
                    <a:pt x="456" y="2"/>
                  </a:lnTo>
                  <a:lnTo>
                    <a:pt x="451" y="0"/>
                  </a:lnTo>
                  <a:lnTo>
                    <a:pt x="444" y="0"/>
                  </a:lnTo>
                  <a:lnTo>
                    <a:pt x="437" y="0"/>
                  </a:lnTo>
                  <a:lnTo>
                    <a:pt x="430" y="2"/>
                  </a:lnTo>
                  <a:lnTo>
                    <a:pt x="423" y="4"/>
                  </a:lnTo>
                  <a:lnTo>
                    <a:pt x="416" y="6"/>
                  </a:lnTo>
                  <a:lnTo>
                    <a:pt x="410" y="8"/>
                  </a:lnTo>
                  <a:lnTo>
                    <a:pt x="404" y="12"/>
                  </a:lnTo>
                  <a:lnTo>
                    <a:pt x="398" y="14"/>
                  </a:lnTo>
                  <a:lnTo>
                    <a:pt x="391" y="19"/>
                  </a:lnTo>
                  <a:lnTo>
                    <a:pt x="383" y="22"/>
                  </a:lnTo>
                  <a:lnTo>
                    <a:pt x="374" y="27"/>
                  </a:lnTo>
                  <a:lnTo>
                    <a:pt x="365" y="33"/>
                  </a:lnTo>
                  <a:lnTo>
                    <a:pt x="356" y="38"/>
                  </a:lnTo>
                  <a:lnTo>
                    <a:pt x="347" y="44"/>
                  </a:lnTo>
                  <a:lnTo>
                    <a:pt x="338" y="50"/>
                  </a:lnTo>
                  <a:lnTo>
                    <a:pt x="330" y="55"/>
                  </a:lnTo>
                  <a:lnTo>
                    <a:pt x="323" y="59"/>
                  </a:lnTo>
                  <a:lnTo>
                    <a:pt x="317" y="64"/>
                  </a:lnTo>
                  <a:lnTo>
                    <a:pt x="311" y="68"/>
                  </a:lnTo>
                  <a:lnTo>
                    <a:pt x="307" y="72"/>
                  </a:lnTo>
                  <a:lnTo>
                    <a:pt x="303" y="75"/>
                  </a:lnTo>
                  <a:lnTo>
                    <a:pt x="300" y="79"/>
                  </a:lnTo>
                  <a:lnTo>
                    <a:pt x="296" y="82"/>
                  </a:lnTo>
                  <a:lnTo>
                    <a:pt x="293" y="86"/>
                  </a:lnTo>
                  <a:lnTo>
                    <a:pt x="289" y="90"/>
                  </a:lnTo>
                  <a:lnTo>
                    <a:pt x="285" y="95"/>
                  </a:lnTo>
                  <a:lnTo>
                    <a:pt x="281" y="99"/>
                  </a:lnTo>
                  <a:lnTo>
                    <a:pt x="278" y="105"/>
                  </a:lnTo>
                  <a:lnTo>
                    <a:pt x="274" y="111"/>
                  </a:lnTo>
                  <a:lnTo>
                    <a:pt x="273" y="112"/>
                  </a:lnTo>
                  <a:lnTo>
                    <a:pt x="272" y="114"/>
                  </a:lnTo>
                  <a:lnTo>
                    <a:pt x="270" y="117"/>
                  </a:lnTo>
                  <a:lnTo>
                    <a:pt x="267" y="120"/>
                  </a:lnTo>
                  <a:lnTo>
                    <a:pt x="263" y="121"/>
                  </a:lnTo>
                  <a:lnTo>
                    <a:pt x="257" y="124"/>
                  </a:lnTo>
                  <a:lnTo>
                    <a:pt x="251" y="125"/>
                  </a:lnTo>
                  <a:lnTo>
                    <a:pt x="244" y="127"/>
                  </a:lnTo>
                  <a:lnTo>
                    <a:pt x="237" y="128"/>
                  </a:lnTo>
                  <a:lnTo>
                    <a:pt x="230" y="131"/>
                  </a:lnTo>
                  <a:lnTo>
                    <a:pt x="225" y="132"/>
                  </a:lnTo>
                  <a:lnTo>
                    <a:pt x="219" y="134"/>
                  </a:lnTo>
                  <a:lnTo>
                    <a:pt x="217" y="134"/>
                  </a:lnTo>
                  <a:lnTo>
                    <a:pt x="214" y="137"/>
                  </a:lnTo>
                  <a:lnTo>
                    <a:pt x="207" y="148"/>
                  </a:lnTo>
                  <a:lnTo>
                    <a:pt x="201" y="161"/>
                  </a:lnTo>
                  <a:lnTo>
                    <a:pt x="214" y="161"/>
                  </a:lnTo>
                  <a:lnTo>
                    <a:pt x="236" y="161"/>
                  </a:lnTo>
                  <a:lnTo>
                    <a:pt x="236" y="161"/>
                  </a:lnTo>
                  <a:lnTo>
                    <a:pt x="237" y="161"/>
                  </a:lnTo>
                  <a:lnTo>
                    <a:pt x="240" y="161"/>
                  </a:lnTo>
                  <a:lnTo>
                    <a:pt x="242" y="161"/>
                  </a:lnTo>
                  <a:lnTo>
                    <a:pt x="145" y="315"/>
                  </a:lnTo>
                  <a:lnTo>
                    <a:pt x="144" y="317"/>
                  </a:lnTo>
                  <a:lnTo>
                    <a:pt x="139" y="323"/>
                  </a:lnTo>
                  <a:lnTo>
                    <a:pt x="135" y="332"/>
                  </a:lnTo>
                  <a:lnTo>
                    <a:pt x="129" y="341"/>
                  </a:lnTo>
                  <a:lnTo>
                    <a:pt x="122" y="351"/>
                  </a:lnTo>
                  <a:lnTo>
                    <a:pt x="118" y="360"/>
                  </a:lnTo>
                  <a:lnTo>
                    <a:pt x="113" y="366"/>
                  </a:lnTo>
                  <a:lnTo>
                    <a:pt x="112" y="368"/>
                  </a:lnTo>
                  <a:lnTo>
                    <a:pt x="103" y="383"/>
                  </a:lnTo>
                  <a:lnTo>
                    <a:pt x="95" y="392"/>
                  </a:lnTo>
                  <a:lnTo>
                    <a:pt x="90" y="398"/>
                  </a:lnTo>
                  <a:lnTo>
                    <a:pt x="88" y="401"/>
                  </a:lnTo>
                  <a:lnTo>
                    <a:pt x="85" y="404"/>
                  </a:lnTo>
                  <a:lnTo>
                    <a:pt x="83" y="406"/>
                  </a:lnTo>
                  <a:lnTo>
                    <a:pt x="80" y="408"/>
                  </a:lnTo>
                  <a:lnTo>
                    <a:pt x="77" y="409"/>
                  </a:lnTo>
                  <a:lnTo>
                    <a:pt x="75" y="411"/>
                  </a:lnTo>
                  <a:lnTo>
                    <a:pt x="73" y="411"/>
                  </a:lnTo>
                  <a:lnTo>
                    <a:pt x="71" y="412"/>
                  </a:lnTo>
                  <a:lnTo>
                    <a:pt x="69" y="412"/>
                  </a:lnTo>
                  <a:lnTo>
                    <a:pt x="67" y="412"/>
                  </a:lnTo>
                  <a:lnTo>
                    <a:pt x="66" y="411"/>
                  </a:lnTo>
                  <a:lnTo>
                    <a:pt x="65" y="407"/>
                  </a:lnTo>
                  <a:lnTo>
                    <a:pt x="63" y="401"/>
                  </a:lnTo>
                  <a:lnTo>
                    <a:pt x="63" y="391"/>
                  </a:lnTo>
                  <a:lnTo>
                    <a:pt x="54" y="393"/>
                  </a:lnTo>
                  <a:lnTo>
                    <a:pt x="46" y="394"/>
                  </a:lnTo>
                  <a:lnTo>
                    <a:pt x="43" y="394"/>
                  </a:lnTo>
                  <a:lnTo>
                    <a:pt x="40" y="398"/>
                  </a:lnTo>
                  <a:lnTo>
                    <a:pt x="38" y="402"/>
                  </a:lnTo>
                  <a:lnTo>
                    <a:pt x="36" y="407"/>
                  </a:lnTo>
                  <a:lnTo>
                    <a:pt x="32" y="412"/>
                  </a:lnTo>
                  <a:lnTo>
                    <a:pt x="29" y="417"/>
                  </a:lnTo>
                  <a:lnTo>
                    <a:pt x="24" y="423"/>
                  </a:lnTo>
                  <a:lnTo>
                    <a:pt x="18" y="430"/>
                  </a:lnTo>
                  <a:lnTo>
                    <a:pt x="13" y="437"/>
                  </a:lnTo>
                  <a:lnTo>
                    <a:pt x="7" y="445"/>
                  </a:lnTo>
                  <a:lnTo>
                    <a:pt x="0" y="452"/>
                  </a:lnTo>
                  <a:lnTo>
                    <a:pt x="9" y="457"/>
                  </a:lnTo>
                  <a:lnTo>
                    <a:pt x="14" y="459"/>
                  </a:lnTo>
                  <a:lnTo>
                    <a:pt x="18" y="460"/>
                  </a:lnTo>
                  <a:lnTo>
                    <a:pt x="23" y="461"/>
                  </a:lnTo>
                  <a:lnTo>
                    <a:pt x="28" y="461"/>
                  </a:lnTo>
                  <a:lnTo>
                    <a:pt x="32" y="461"/>
                  </a:lnTo>
                  <a:lnTo>
                    <a:pt x="38" y="460"/>
                  </a:lnTo>
                  <a:lnTo>
                    <a:pt x="44" y="459"/>
                  </a:lnTo>
                  <a:lnTo>
                    <a:pt x="50" y="457"/>
                  </a:lnTo>
                  <a:lnTo>
                    <a:pt x="55" y="454"/>
                  </a:lnTo>
                  <a:lnTo>
                    <a:pt x="62" y="451"/>
                  </a:lnTo>
                  <a:lnTo>
                    <a:pt x="69" y="447"/>
                  </a:lnTo>
                  <a:lnTo>
                    <a:pt x="77" y="443"/>
                  </a:lnTo>
                  <a:lnTo>
                    <a:pt x="89" y="436"/>
                  </a:lnTo>
                  <a:lnTo>
                    <a:pt x="100" y="428"/>
                  </a:lnTo>
                  <a:lnTo>
                    <a:pt x="112" y="420"/>
                  </a:lnTo>
                  <a:lnTo>
                    <a:pt x="122" y="412"/>
                  </a:lnTo>
                  <a:lnTo>
                    <a:pt x="133" y="402"/>
                  </a:lnTo>
                  <a:lnTo>
                    <a:pt x="143" y="393"/>
                  </a:lnTo>
                  <a:lnTo>
                    <a:pt x="153" y="384"/>
                  </a:lnTo>
                  <a:lnTo>
                    <a:pt x="162" y="374"/>
                  </a:lnTo>
                  <a:lnTo>
                    <a:pt x="172" y="362"/>
                  </a:lnTo>
                  <a:lnTo>
                    <a:pt x="182" y="348"/>
                  </a:lnTo>
                  <a:lnTo>
                    <a:pt x="194" y="333"/>
                  </a:lnTo>
                  <a:lnTo>
                    <a:pt x="207" y="315"/>
                  </a:lnTo>
                  <a:lnTo>
                    <a:pt x="221" y="295"/>
                  </a:lnTo>
                  <a:lnTo>
                    <a:pt x="236" y="272"/>
                  </a:lnTo>
                  <a:lnTo>
                    <a:pt x="254" y="248"/>
                  </a:lnTo>
                  <a:lnTo>
                    <a:pt x="271" y="222"/>
                  </a:lnTo>
                  <a:lnTo>
                    <a:pt x="272" y="219"/>
                  </a:lnTo>
                  <a:lnTo>
                    <a:pt x="275" y="214"/>
                  </a:lnTo>
                  <a:lnTo>
                    <a:pt x="281" y="205"/>
                  </a:lnTo>
                  <a:lnTo>
                    <a:pt x="288" y="196"/>
                  </a:lnTo>
                  <a:lnTo>
                    <a:pt x="294" y="186"/>
                  </a:lnTo>
                  <a:lnTo>
                    <a:pt x="301" y="176"/>
                  </a:lnTo>
                  <a:lnTo>
                    <a:pt x="307" y="167"/>
                  </a:lnTo>
                  <a:lnTo>
                    <a:pt x="311" y="161"/>
                  </a:lnTo>
                  <a:lnTo>
                    <a:pt x="335" y="161"/>
                  </a:lnTo>
                  <a:lnTo>
                    <a:pt x="340" y="161"/>
                  </a:lnTo>
                  <a:lnTo>
                    <a:pt x="349" y="161"/>
                  </a:lnTo>
                  <a:lnTo>
                    <a:pt x="357" y="161"/>
                  </a:lnTo>
                  <a:lnTo>
                    <a:pt x="362" y="161"/>
                  </a:lnTo>
                  <a:lnTo>
                    <a:pt x="366" y="161"/>
                  </a:lnTo>
                  <a:lnTo>
                    <a:pt x="369" y="157"/>
                  </a:lnTo>
                  <a:lnTo>
                    <a:pt x="371" y="152"/>
                  </a:lnTo>
                  <a:lnTo>
                    <a:pt x="376" y="148"/>
                  </a:lnTo>
                  <a:lnTo>
                    <a:pt x="379" y="142"/>
                  </a:lnTo>
                  <a:lnTo>
                    <a:pt x="385" y="135"/>
                  </a:lnTo>
                  <a:lnTo>
                    <a:pt x="387" y="132"/>
                  </a:lnTo>
                  <a:lnTo>
                    <a:pt x="386" y="128"/>
                  </a:lnTo>
                  <a:lnTo>
                    <a:pt x="386" y="125"/>
                  </a:lnTo>
                  <a:lnTo>
                    <a:pt x="384" y="118"/>
                  </a:lnTo>
                  <a:lnTo>
                    <a:pt x="377" y="119"/>
                  </a:lnTo>
                  <a:lnTo>
                    <a:pt x="373" y="119"/>
                  </a:lnTo>
                  <a:lnTo>
                    <a:pt x="369" y="119"/>
                  </a:lnTo>
                  <a:lnTo>
                    <a:pt x="364" y="120"/>
                  </a:lnTo>
                  <a:lnTo>
                    <a:pt x="358" y="120"/>
                  </a:lnTo>
                  <a:lnTo>
                    <a:pt x="351" y="121"/>
                  </a:lnTo>
                  <a:lnTo>
                    <a:pt x="346" y="121"/>
                  </a:lnTo>
                  <a:lnTo>
                    <a:pt x="340" y="121"/>
                  </a:lnTo>
                  <a:lnTo>
                    <a:pt x="335" y="121"/>
                  </a:lnTo>
                  <a:lnTo>
                    <a:pt x="338" y="118"/>
                  </a:lnTo>
                  <a:lnTo>
                    <a:pt x="341" y="113"/>
                  </a:lnTo>
                  <a:lnTo>
                    <a:pt x="343" y="110"/>
                  </a:lnTo>
                  <a:lnTo>
                    <a:pt x="347" y="105"/>
                  </a:lnTo>
                  <a:lnTo>
                    <a:pt x="350" y="99"/>
                  </a:lnTo>
                  <a:lnTo>
                    <a:pt x="354" y="95"/>
                  </a:lnTo>
                  <a:lnTo>
                    <a:pt x="357" y="88"/>
                  </a:lnTo>
                  <a:lnTo>
                    <a:pt x="362" y="82"/>
                  </a:lnTo>
                  <a:lnTo>
                    <a:pt x="369" y="71"/>
                  </a:lnTo>
                  <a:lnTo>
                    <a:pt x="374" y="64"/>
                  </a:lnTo>
                  <a:lnTo>
                    <a:pt x="380" y="58"/>
                  </a:lnTo>
                  <a:lnTo>
                    <a:pt x="384" y="56"/>
                  </a:lnTo>
                  <a:lnTo>
                    <a:pt x="387" y="53"/>
                  </a:lnTo>
                  <a:lnTo>
                    <a:pt x="391" y="51"/>
                  </a:lnTo>
                  <a:lnTo>
                    <a:pt x="394" y="50"/>
                  </a:lnTo>
                  <a:lnTo>
                    <a:pt x="396" y="50"/>
                  </a:lnTo>
                  <a:lnTo>
                    <a:pt x="401" y="51"/>
                  </a:lnTo>
                  <a:lnTo>
                    <a:pt x="406" y="55"/>
                  </a:lnTo>
                  <a:lnTo>
                    <a:pt x="408" y="61"/>
                  </a:lnTo>
                  <a:lnTo>
                    <a:pt x="410" y="71"/>
                  </a:lnTo>
                  <a:lnTo>
                    <a:pt x="411" y="79"/>
                  </a:lnTo>
                  <a:lnTo>
                    <a:pt x="419" y="76"/>
                  </a:lnTo>
                  <a:lnTo>
                    <a:pt x="426" y="75"/>
                  </a:lnTo>
                  <a:lnTo>
                    <a:pt x="431" y="75"/>
                  </a:lnTo>
                  <a:lnTo>
                    <a:pt x="432" y="72"/>
                  </a:lnTo>
                  <a:lnTo>
                    <a:pt x="436" y="66"/>
                  </a:lnTo>
                  <a:lnTo>
                    <a:pt x="439" y="59"/>
                  </a:lnTo>
                  <a:lnTo>
                    <a:pt x="444" y="52"/>
                  </a:lnTo>
                  <a:lnTo>
                    <a:pt x="448" y="45"/>
                  </a:lnTo>
                  <a:lnTo>
                    <a:pt x="453" y="38"/>
                  </a:lnTo>
                  <a:lnTo>
                    <a:pt x="457" y="32"/>
                  </a:lnTo>
                  <a:lnTo>
                    <a:pt x="462" y="25"/>
                  </a:lnTo>
                  <a:lnTo>
                    <a:pt x="468" y="17"/>
                  </a:lnTo>
                  <a:lnTo>
                    <a:pt x="474" y="10"/>
                  </a:lnTo>
                  <a:lnTo>
                    <a:pt x="466" y="5"/>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70" name="Freeform 18"/>
            <p:cNvSpPr>
              <a:spLocks/>
            </p:cNvSpPr>
            <p:nvPr/>
          </p:nvSpPr>
          <p:spPr bwMode="auto">
            <a:xfrm>
              <a:off x="2268" y="2472"/>
              <a:ext cx="143" cy="134"/>
            </a:xfrm>
            <a:custGeom>
              <a:avLst/>
              <a:gdLst>
                <a:gd name="T0" fmla="*/ 321 w 347"/>
                <a:gd name="T1" fmla="*/ 8 h 327"/>
                <a:gd name="T2" fmla="*/ 301 w 347"/>
                <a:gd name="T3" fmla="*/ 2 h 327"/>
                <a:gd name="T4" fmla="*/ 281 w 347"/>
                <a:gd name="T5" fmla="*/ 0 h 327"/>
                <a:gd name="T6" fmla="*/ 237 w 347"/>
                <a:gd name="T7" fmla="*/ 4 h 327"/>
                <a:gd name="T8" fmla="*/ 187 w 347"/>
                <a:gd name="T9" fmla="*/ 25 h 327"/>
                <a:gd name="T10" fmla="*/ 142 w 347"/>
                <a:gd name="T11" fmla="*/ 60 h 327"/>
                <a:gd name="T12" fmla="*/ 112 w 347"/>
                <a:gd name="T13" fmla="*/ 99 h 327"/>
                <a:gd name="T14" fmla="*/ 99 w 347"/>
                <a:gd name="T15" fmla="*/ 133 h 327"/>
                <a:gd name="T16" fmla="*/ 99 w 347"/>
                <a:gd name="T17" fmla="*/ 158 h 327"/>
                <a:gd name="T18" fmla="*/ 113 w 347"/>
                <a:gd name="T19" fmla="*/ 178 h 327"/>
                <a:gd name="T20" fmla="*/ 147 w 347"/>
                <a:gd name="T21" fmla="*/ 193 h 327"/>
                <a:gd name="T22" fmla="*/ 188 w 347"/>
                <a:gd name="T23" fmla="*/ 208 h 327"/>
                <a:gd name="T24" fmla="*/ 190 w 347"/>
                <a:gd name="T25" fmla="*/ 224 h 327"/>
                <a:gd name="T26" fmla="*/ 177 w 347"/>
                <a:gd name="T27" fmla="*/ 250 h 327"/>
                <a:gd name="T28" fmla="*/ 160 w 347"/>
                <a:gd name="T29" fmla="*/ 268 h 327"/>
                <a:gd name="T30" fmla="*/ 137 w 347"/>
                <a:gd name="T31" fmla="*/ 282 h 327"/>
                <a:gd name="T32" fmla="*/ 111 w 347"/>
                <a:gd name="T33" fmla="*/ 288 h 327"/>
                <a:gd name="T34" fmla="*/ 78 w 347"/>
                <a:gd name="T35" fmla="*/ 283 h 327"/>
                <a:gd name="T36" fmla="*/ 59 w 347"/>
                <a:gd name="T37" fmla="*/ 270 h 327"/>
                <a:gd name="T38" fmla="*/ 67 w 347"/>
                <a:gd name="T39" fmla="*/ 245 h 327"/>
                <a:gd name="T40" fmla="*/ 64 w 347"/>
                <a:gd name="T41" fmla="*/ 222 h 327"/>
                <a:gd name="T42" fmla="*/ 38 w 347"/>
                <a:gd name="T43" fmla="*/ 236 h 327"/>
                <a:gd name="T44" fmla="*/ 18 w 347"/>
                <a:gd name="T45" fmla="*/ 269 h 327"/>
                <a:gd name="T46" fmla="*/ 0 w 347"/>
                <a:gd name="T47" fmla="*/ 298 h 327"/>
                <a:gd name="T48" fmla="*/ 28 w 347"/>
                <a:gd name="T49" fmla="*/ 318 h 327"/>
                <a:gd name="T50" fmla="*/ 51 w 347"/>
                <a:gd name="T51" fmla="*/ 325 h 327"/>
                <a:gd name="T52" fmla="*/ 74 w 347"/>
                <a:gd name="T53" fmla="*/ 327 h 327"/>
                <a:gd name="T54" fmla="*/ 120 w 347"/>
                <a:gd name="T55" fmla="*/ 322 h 327"/>
                <a:gd name="T56" fmla="*/ 174 w 347"/>
                <a:gd name="T57" fmla="*/ 299 h 327"/>
                <a:gd name="T58" fmla="*/ 222 w 347"/>
                <a:gd name="T59" fmla="*/ 264 h 327"/>
                <a:gd name="T60" fmla="*/ 253 w 347"/>
                <a:gd name="T61" fmla="*/ 222 h 327"/>
                <a:gd name="T62" fmla="*/ 266 w 347"/>
                <a:gd name="T63" fmla="*/ 191 h 327"/>
                <a:gd name="T64" fmla="*/ 266 w 347"/>
                <a:gd name="T65" fmla="*/ 169 h 327"/>
                <a:gd name="T66" fmla="*/ 255 w 347"/>
                <a:gd name="T67" fmla="*/ 151 h 327"/>
                <a:gd name="T68" fmla="*/ 223 w 347"/>
                <a:gd name="T69" fmla="*/ 137 h 327"/>
                <a:gd name="T70" fmla="*/ 198 w 347"/>
                <a:gd name="T71" fmla="*/ 130 h 327"/>
                <a:gd name="T72" fmla="*/ 181 w 347"/>
                <a:gd name="T73" fmla="*/ 124 h 327"/>
                <a:gd name="T74" fmla="*/ 170 w 347"/>
                <a:gd name="T75" fmla="*/ 116 h 327"/>
                <a:gd name="T76" fmla="*/ 170 w 347"/>
                <a:gd name="T77" fmla="*/ 98 h 327"/>
                <a:gd name="T78" fmla="*/ 182 w 347"/>
                <a:gd name="T79" fmla="*/ 76 h 327"/>
                <a:gd name="T80" fmla="*/ 199 w 347"/>
                <a:gd name="T81" fmla="*/ 57 h 327"/>
                <a:gd name="T82" fmla="*/ 220 w 347"/>
                <a:gd name="T83" fmla="*/ 45 h 327"/>
                <a:gd name="T84" fmla="*/ 244 w 347"/>
                <a:gd name="T85" fmla="*/ 39 h 327"/>
                <a:gd name="T86" fmla="*/ 274 w 347"/>
                <a:gd name="T87" fmla="*/ 42 h 327"/>
                <a:gd name="T88" fmla="*/ 288 w 347"/>
                <a:gd name="T89" fmla="*/ 53 h 327"/>
                <a:gd name="T90" fmla="*/ 282 w 347"/>
                <a:gd name="T91" fmla="*/ 76 h 327"/>
                <a:gd name="T92" fmla="*/ 283 w 347"/>
                <a:gd name="T93" fmla="*/ 99 h 327"/>
                <a:gd name="T94" fmla="*/ 309 w 347"/>
                <a:gd name="T95" fmla="*/ 87 h 327"/>
                <a:gd name="T96" fmla="*/ 327 w 347"/>
                <a:gd name="T97" fmla="*/ 56 h 327"/>
                <a:gd name="T98" fmla="*/ 347 w 347"/>
                <a:gd name="T99" fmla="*/ 2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7" h="327">
                  <a:moveTo>
                    <a:pt x="342" y="20"/>
                  </a:moveTo>
                  <a:lnTo>
                    <a:pt x="336" y="16"/>
                  </a:lnTo>
                  <a:lnTo>
                    <a:pt x="329" y="11"/>
                  </a:lnTo>
                  <a:lnTo>
                    <a:pt x="321" y="8"/>
                  </a:lnTo>
                  <a:lnTo>
                    <a:pt x="313" y="5"/>
                  </a:lnTo>
                  <a:lnTo>
                    <a:pt x="310" y="4"/>
                  </a:lnTo>
                  <a:lnTo>
                    <a:pt x="305" y="3"/>
                  </a:lnTo>
                  <a:lnTo>
                    <a:pt x="301" y="2"/>
                  </a:lnTo>
                  <a:lnTo>
                    <a:pt x="296" y="1"/>
                  </a:lnTo>
                  <a:lnTo>
                    <a:pt x="291" y="1"/>
                  </a:lnTo>
                  <a:lnTo>
                    <a:pt x="287" y="0"/>
                  </a:lnTo>
                  <a:lnTo>
                    <a:pt x="281" y="0"/>
                  </a:lnTo>
                  <a:lnTo>
                    <a:pt x="276" y="0"/>
                  </a:lnTo>
                  <a:lnTo>
                    <a:pt x="264" y="0"/>
                  </a:lnTo>
                  <a:lnTo>
                    <a:pt x="251" y="2"/>
                  </a:lnTo>
                  <a:lnTo>
                    <a:pt x="237" y="4"/>
                  </a:lnTo>
                  <a:lnTo>
                    <a:pt x="225" y="8"/>
                  </a:lnTo>
                  <a:lnTo>
                    <a:pt x="212" y="12"/>
                  </a:lnTo>
                  <a:lnTo>
                    <a:pt x="199" y="18"/>
                  </a:lnTo>
                  <a:lnTo>
                    <a:pt x="187" y="25"/>
                  </a:lnTo>
                  <a:lnTo>
                    <a:pt x="174" y="33"/>
                  </a:lnTo>
                  <a:lnTo>
                    <a:pt x="162" y="41"/>
                  </a:lnTo>
                  <a:lnTo>
                    <a:pt x="152" y="50"/>
                  </a:lnTo>
                  <a:lnTo>
                    <a:pt x="142" y="60"/>
                  </a:lnTo>
                  <a:lnTo>
                    <a:pt x="132" y="69"/>
                  </a:lnTo>
                  <a:lnTo>
                    <a:pt x="124" y="78"/>
                  </a:lnTo>
                  <a:lnTo>
                    <a:pt x="117" y="88"/>
                  </a:lnTo>
                  <a:lnTo>
                    <a:pt x="112" y="99"/>
                  </a:lnTo>
                  <a:lnTo>
                    <a:pt x="106" y="110"/>
                  </a:lnTo>
                  <a:lnTo>
                    <a:pt x="102" y="118"/>
                  </a:lnTo>
                  <a:lnTo>
                    <a:pt x="100" y="126"/>
                  </a:lnTo>
                  <a:lnTo>
                    <a:pt x="99" y="133"/>
                  </a:lnTo>
                  <a:lnTo>
                    <a:pt x="98" y="140"/>
                  </a:lnTo>
                  <a:lnTo>
                    <a:pt x="98" y="146"/>
                  </a:lnTo>
                  <a:lnTo>
                    <a:pt x="98" y="152"/>
                  </a:lnTo>
                  <a:lnTo>
                    <a:pt x="99" y="158"/>
                  </a:lnTo>
                  <a:lnTo>
                    <a:pt x="100" y="163"/>
                  </a:lnTo>
                  <a:lnTo>
                    <a:pt x="102" y="168"/>
                  </a:lnTo>
                  <a:lnTo>
                    <a:pt x="107" y="174"/>
                  </a:lnTo>
                  <a:lnTo>
                    <a:pt x="113" y="178"/>
                  </a:lnTo>
                  <a:lnTo>
                    <a:pt x="120" y="182"/>
                  </a:lnTo>
                  <a:lnTo>
                    <a:pt x="127" y="186"/>
                  </a:lnTo>
                  <a:lnTo>
                    <a:pt x="137" y="190"/>
                  </a:lnTo>
                  <a:lnTo>
                    <a:pt x="147" y="193"/>
                  </a:lnTo>
                  <a:lnTo>
                    <a:pt x="159" y="197"/>
                  </a:lnTo>
                  <a:lnTo>
                    <a:pt x="174" y="201"/>
                  </a:lnTo>
                  <a:lnTo>
                    <a:pt x="183" y="205"/>
                  </a:lnTo>
                  <a:lnTo>
                    <a:pt x="188" y="208"/>
                  </a:lnTo>
                  <a:lnTo>
                    <a:pt x="190" y="209"/>
                  </a:lnTo>
                  <a:lnTo>
                    <a:pt x="191" y="213"/>
                  </a:lnTo>
                  <a:lnTo>
                    <a:pt x="191" y="217"/>
                  </a:lnTo>
                  <a:lnTo>
                    <a:pt x="190" y="224"/>
                  </a:lnTo>
                  <a:lnTo>
                    <a:pt x="188" y="231"/>
                  </a:lnTo>
                  <a:lnTo>
                    <a:pt x="184" y="237"/>
                  </a:lnTo>
                  <a:lnTo>
                    <a:pt x="181" y="244"/>
                  </a:lnTo>
                  <a:lnTo>
                    <a:pt x="177" y="250"/>
                  </a:lnTo>
                  <a:lnTo>
                    <a:pt x="174" y="254"/>
                  </a:lnTo>
                  <a:lnTo>
                    <a:pt x="169" y="260"/>
                  </a:lnTo>
                  <a:lnTo>
                    <a:pt x="165" y="265"/>
                  </a:lnTo>
                  <a:lnTo>
                    <a:pt x="160" y="268"/>
                  </a:lnTo>
                  <a:lnTo>
                    <a:pt x="154" y="273"/>
                  </a:lnTo>
                  <a:lnTo>
                    <a:pt x="149" y="276"/>
                  </a:lnTo>
                  <a:lnTo>
                    <a:pt x="143" y="278"/>
                  </a:lnTo>
                  <a:lnTo>
                    <a:pt x="137" y="282"/>
                  </a:lnTo>
                  <a:lnTo>
                    <a:pt x="131" y="283"/>
                  </a:lnTo>
                  <a:lnTo>
                    <a:pt x="124" y="285"/>
                  </a:lnTo>
                  <a:lnTo>
                    <a:pt x="117" y="287"/>
                  </a:lnTo>
                  <a:lnTo>
                    <a:pt x="111" y="288"/>
                  </a:lnTo>
                  <a:lnTo>
                    <a:pt x="104" y="288"/>
                  </a:lnTo>
                  <a:lnTo>
                    <a:pt x="94" y="288"/>
                  </a:lnTo>
                  <a:lnTo>
                    <a:pt x="86" y="285"/>
                  </a:lnTo>
                  <a:lnTo>
                    <a:pt x="78" y="283"/>
                  </a:lnTo>
                  <a:lnTo>
                    <a:pt x="71" y="280"/>
                  </a:lnTo>
                  <a:lnTo>
                    <a:pt x="67" y="277"/>
                  </a:lnTo>
                  <a:lnTo>
                    <a:pt x="62" y="274"/>
                  </a:lnTo>
                  <a:lnTo>
                    <a:pt x="59" y="270"/>
                  </a:lnTo>
                  <a:lnTo>
                    <a:pt x="56" y="267"/>
                  </a:lnTo>
                  <a:lnTo>
                    <a:pt x="61" y="257"/>
                  </a:lnTo>
                  <a:lnTo>
                    <a:pt x="62" y="253"/>
                  </a:lnTo>
                  <a:lnTo>
                    <a:pt x="67" y="245"/>
                  </a:lnTo>
                  <a:lnTo>
                    <a:pt x="70" y="237"/>
                  </a:lnTo>
                  <a:lnTo>
                    <a:pt x="71" y="234"/>
                  </a:lnTo>
                  <a:lnTo>
                    <a:pt x="76" y="222"/>
                  </a:lnTo>
                  <a:lnTo>
                    <a:pt x="64" y="222"/>
                  </a:lnTo>
                  <a:lnTo>
                    <a:pt x="49" y="222"/>
                  </a:lnTo>
                  <a:lnTo>
                    <a:pt x="45" y="222"/>
                  </a:lnTo>
                  <a:lnTo>
                    <a:pt x="43" y="227"/>
                  </a:lnTo>
                  <a:lnTo>
                    <a:pt x="38" y="236"/>
                  </a:lnTo>
                  <a:lnTo>
                    <a:pt x="33" y="244"/>
                  </a:lnTo>
                  <a:lnTo>
                    <a:pt x="28" y="253"/>
                  </a:lnTo>
                  <a:lnTo>
                    <a:pt x="23" y="261"/>
                  </a:lnTo>
                  <a:lnTo>
                    <a:pt x="18" y="269"/>
                  </a:lnTo>
                  <a:lnTo>
                    <a:pt x="13" y="277"/>
                  </a:lnTo>
                  <a:lnTo>
                    <a:pt x="8" y="285"/>
                  </a:lnTo>
                  <a:lnTo>
                    <a:pt x="3" y="292"/>
                  </a:lnTo>
                  <a:lnTo>
                    <a:pt x="0" y="298"/>
                  </a:lnTo>
                  <a:lnTo>
                    <a:pt x="5" y="303"/>
                  </a:lnTo>
                  <a:lnTo>
                    <a:pt x="11" y="308"/>
                  </a:lnTo>
                  <a:lnTo>
                    <a:pt x="20" y="313"/>
                  </a:lnTo>
                  <a:lnTo>
                    <a:pt x="28" y="318"/>
                  </a:lnTo>
                  <a:lnTo>
                    <a:pt x="37" y="321"/>
                  </a:lnTo>
                  <a:lnTo>
                    <a:pt x="41" y="322"/>
                  </a:lnTo>
                  <a:lnTo>
                    <a:pt x="46" y="323"/>
                  </a:lnTo>
                  <a:lnTo>
                    <a:pt x="51" y="325"/>
                  </a:lnTo>
                  <a:lnTo>
                    <a:pt x="56" y="326"/>
                  </a:lnTo>
                  <a:lnTo>
                    <a:pt x="62" y="326"/>
                  </a:lnTo>
                  <a:lnTo>
                    <a:pt x="68" y="327"/>
                  </a:lnTo>
                  <a:lnTo>
                    <a:pt x="74" y="327"/>
                  </a:lnTo>
                  <a:lnTo>
                    <a:pt x="79" y="327"/>
                  </a:lnTo>
                  <a:lnTo>
                    <a:pt x="93" y="327"/>
                  </a:lnTo>
                  <a:lnTo>
                    <a:pt x="106" y="325"/>
                  </a:lnTo>
                  <a:lnTo>
                    <a:pt x="120" y="322"/>
                  </a:lnTo>
                  <a:lnTo>
                    <a:pt x="134" y="318"/>
                  </a:lnTo>
                  <a:lnTo>
                    <a:pt x="147" y="313"/>
                  </a:lnTo>
                  <a:lnTo>
                    <a:pt x="161" y="307"/>
                  </a:lnTo>
                  <a:lnTo>
                    <a:pt x="174" y="299"/>
                  </a:lnTo>
                  <a:lnTo>
                    <a:pt x="188" y="291"/>
                  </a:lnTo>
                  <a:lnTo>
                    <a:pt x="200" y="282"/>
                  </a:lnTo>
                  <a:lnTo>
                    <a:pt x="212" y="273"/>
                  </a:lnTo>
                  <a:lnTo>
                    <a:pt x="222" y="264"/>
                  </a:lnTo>
                  <a:lnTo>
                    <a:pt x="232" y="253"/>
                  </a:lnTo>
                  <a:lnTo>
                    <a:pt x="240" y="244"/>
                  </a:lnTo>
                  <a:lnTo>
                    <a:pt x="248" y="234"/>
                  </a:lnTo>
                  <a:lnTo>
                    <a:pt x="253" y="222"/>
                  </a:lnTo>
                  <a:lnTo>
                    <a:pt x="259" y="212"/>
                  </a:lnTo>
                  <a:lnTo>
                    <a:pt x="261" y="205"/>
                  </a:lnTo>
                  <a:lnTo>
                    <a:pt x="264" y="198"/>
                  </a:lnTo>
                  <a:lnTo>
                    <a:pt x="266" y="191"/>
                  </a:lnTo>
                  <a:lnTo>
                    <a:pt x="267" y="185"/>
                  </a:lnTo>
                  <a:lnTo>
                    <a:pt x="267" y="179"/>
                  </a:lnTo>
                  <a:lnTo>
                    <a:pt x="267" y="174"/>
                  </a:lnTo>
                  <a:lnTo>
                    <a:pt x="266" y="169"/>
                  </a:lnTo>
                  <a:lnTo>
                    <a:pt x="265" y="164"/>
                  </a:lnTo>
                  <a:lnTo>
                    <a:pt x="263" y="160"/>
                  </a:lnTo>
                  <a:lnTo>
                    <a:pt x="259" y="155"/>
                  </a:lnTo>
                  <a:lnTo>
                    <a:pt x="255" y="151"/>
                  </a:lnTo>
                  <a:lnTo>
                    <a:pt x="249" y="147"/>
                  </a:lnTo>
                  <a:lnTo>
                    <a:pt x="242" y="143"/>
                  </a:lnTo>
                  <a:lnTo>
                    <a:pt x="233" y="139"/>
                  </a:lnTo>
                  <a:lnTo>
                    <a:pt x="223" y="137"/>
                  </a:lnTo>
                  <a:lnTo>
                    <a:pt x="213" y="133"/>
                  </a:lnTo>
                  <a:lnTo>
                    <a:pt x="208" y="132"/>
                  </a:lnTo>
                  <a:lnTo>
                    <a:pt x="203" y="131"/>
                  </a:lnTo>
                  <a:lnTo>
                    <a:pt x="198" y="130"/>
                  </a:lnTo>
                  <a:lnTo>
                    <a:pt x="194" y="128"/>
                  </a:lnTo>
                  <a:lnTo>
                    <a:pt x="189" y="126"/>
                  </a:lnTo>
                  <a:lnTo>
                    <a:pt x="185" y="125"/>
                  </a:lnTo>
                  <a:lnTo>
                    <a:pt x="181" y="124"/>
                  </a:lnTo>
                  <a:lnTo>
                    <a:pt x="177" y="123"/>
                  </a:lnTo>
                  <a:lnTo>
                    <a:pt x="174" y="121"/>
                  </a:lnTo>
                  <a:lnTo>
                    <a:pt x="172" y="118"/>
                  </a:lnTo>
                  <a:lnTo>
                    <a:pt x="170" y="116"/>
                  </a:lnTo>
                  <a:lnTo>
                    <a:pt x="169" y="113"/>
                  </a:lnTo>
                  <a:lnTo>
                    <a:pt x="169" y="108"/>
                  </a:lnTo>
                  <a:lnTo>
                    <a:pt x="169" y="103"/>
                  </a:lnTo>
                  <a:lnTo>
                    <a:pt x="170" y="98"/>
                  </a:lnTo>
                  <a:lnTo>
                    <a:pt x="173" y="92"/>
                  </a:lnTo>
                  <a:lnTo>
                    <a:pt x="175" y="86"/>
                  </a:lnTo>
                  <a:lnTo>
                    <a:pt x="179" y="80"/>
                  </a:lnTo>
                  <a:lnTo>
                    <a:pt x="182" y="76"/>
                  </a:lnTo>
                  <a:lnTo>
                    <a:pt x="185" y="70"/>
                  </a:lnTo>
                  <a:lnTo>
                    <a:pt x="190" y="65"/>
                  </a:lnTo>
                  <a:lnTo>
                    <a:pt x="195" y="62"/>
                  </a:lnTo>
                  <a:lnTo>
                    <a:pt x="199" y="57"/>
                  </a:lnTo>
                  <a:lnTo>
                    <a:pt x="204" y="54"/>
                  </a:lnTo>
                  <a:lnTo>
                    <a:pt x="210" y="50"/>
                  </a:lnTo>
                  <a:lnTo>
                    <a:pt x="214" y="48"/>
                  </a:lnTo>
                  <a:lnTo>
                    <a:pt x="220" y="45"/>
                  </a:lnTo>
                  <a:lnTo>
                    <a:pt x="226" y="42"/>
                  </a:lnTo>
                  <a:lnTo>
                    <a:pt x="233" y="41"/>
                  </a:lnTo>
                  <a:lnTo>
                    <a:pt x="238" y="40"/>
                  </a:lnTo>
                  <a:lnTo>
                    <a:pt x="244" y="39"/>
                  </a:lnTo>
                  <a:lnTo>
                    <a:pt x="251" y="39"/>
                  </a:lnTo>
                  <a:lnTo>
                    <a:pt x="259" y="39"/>
                  </a:lnTo>
                  <a:lnTo>
                    <a:pt x="267" y="40"/>
                  </a:lnTo>
                  <a:lnTo>
                    <a:pt x="274" y="42"/>
                  </a:lnTo>
                  <a:lnTo>
                    <a:pt x="280" y="45"/>
                  </a:lnTo>
                  <a:lnTo>
                    <a:pt x="283" y="47"/>
                  </a:lnTo>
                  <a:lnTo>
                    <a:pt x="286" y="50"/>
                  </a:lnTo>
                  <a:lnTo>
                    <a:pt x="288" y="53"/>
                  </a:lnTo>
                  <a:lnTo>
                    <a:pt x="290" y="56"/>
                  </a:lnTo>
                  <a:lnTo>
                    <a:pt x="287" y="65"/>
                  </a:lnTo>
                  <a:lnTo>
                    <a:pt x="286" y="69"/>
                  </a:lnTo>
                  <a:lnTo>
                    <a:pt x="282" y="76"/>
                  </a:lnTo>
                  <a:lnTo>
                    <a:pt x="278" y="84"/>
                  </a:lnTo>
                  <a:lnTo>
                    <a:pt x="276" y="87"/>
                  </a:lnTo>
                  <a:lnTo>
                    <a:pt x="271" y="99"/>
                  </a:lnTo>
                  <a:lnTo>
                    <a:pt x="283" y="99"/>
                  </a:lnTo>
                  <a:lnTo>
                    <a:pt x="298" y="99"/>
                  </a:lnTo>
                  <a:lnTo>
                    <a:pt x="303" y="99"/>
                  </a:lnTo>
                  <a:lnTo>
                    <a:pt x="305" y="94"/>
                  </a:lnTo>
                  <a:lnTo>
                    <a:pt x="309" y="87"/>
                  </a:lnTo>
                  <a:lnTo>
                    <a:pt x="313" y="80"/>
                  </a:lnTo>
                  <a:lnTo>
                    <a:pt x="318" y="72"/>
                  </a:lnTo>
                  <a:lnTo>
                    <a:pt x="323" y="64"/>
                  </a:lnTo>
                  <a:lnTo>
                    <a:pt x="327" y="56"/>
                  </a:lnTo>
                  <a:lnTo>
                    <a:pt x="333" y="48"/>
                  </a:lnTo>
                  <a:lnTo>
                    <a:pt x="338" y="40"/>
                  </a:lnTo>
                  <a:lnTo>
                    <a:pt x="343" y="31"/>
                  </a:lnTo>
                  <a:lnTo>
                    <a:pt x="347" y="25"/>
                  </a:lnTo>
                  <a:lnTo>
                    <a:pt x="342" y="20"/>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71" name="Freeform 19"/>
            <p:cNvSpPr>
              <a:spLocks/>
            </p:cNvSpPr>
            <p:nvPr/>
          </p:nvSpPr>
          <p:spPr bwMode="auto">
            <a:xfrm>
              <a:off x="2415" y="2465"/>
              <a:ext cx="129" cy="142"/>
            </a:xfrm>
            <a:custGeom>
              <a:avLst/>
              <a:gdLst>
                <a:gd name="T0" fmla="*/ 300 w 315"/>
                <a:gd name="T1" fmla="*/ 114 h 346"/>
                <a:gd name="T2" fmla="*/ 273 w 315"/>
                <a:gd name="T3" fmla="*/ 117 h 346"/>
                <a:gd name="T4" fmla="*/ 236 w 315"/>
                <a:gd name="T5" fmla="*/ 133 h 346"/>
                <a:gd name="T6" fmla="*/ 203 w 315"/>
                <a:gd name="T7" fmla="*/ 151 h 346"/>
                <a:gd name="T8" fmla="*/ 172 w 315"/>
                <a:gd name="T9" fmla="*/ 173 h 346"/>
                <a:gd name="T10" fmla="*/ 226 w 315"/>
                <a:gd name="T11" fmla="*/ 82 h 346"/>
                <a:gd name="T12" fmla="*/ 256 w 315"/>
                <a:gd name="T13" fmla="*/ 38 h 346"/>
                <a:gd name="T14" fmla="*/ 270 w 315"/>
                <a:gd name="T15" fmla="*/ 8 h 346"/>
                <a:gd name="T16" fmla="*/ 252 w 315"/>
                <a:gd name="T17" fmla="*/ 3 h 346"/>
                <a:gd name="T18" fmla="*/ 228 w 315"/>
                <a:gd name="T19" fmla="*/ 10 h 346"/>
                <a:gd name="T20" fmla="*/ 202 w 315"/>
                <a:gd name="T21" fmla="*/ 15 h 346"/>
                <a:gd name="T22" fmla="*/ 179 w 315"/>
                <a:gd name="T23" fmla="*/ 19 h 346"/>
                <a:gd name="T24" fmla="*/ 159 w 315"/>
                <a:gd name="T25" fmla="*/ 21 h 346"/>
                <a:gd name="T26" fmla="*/ 156 w 315"/>
                <a:gd name="T27" fmla="*/ 50 h 346"/>
                <a:gd name="T28" fmla="*/ 178 w 315"/>
                <a:gd name="T29" fmla="*/ 50 h 346"/>
                <a:gd name="T30" fmla="*/ 180 w 315"/>
                <a:gd name="T31" fmla="*/ 51 h 346"/>
                <a:gd name="T32" fmla="*/ 173 w 315"/>
                <a:gd name="T33" fmla="*/ 65 h 346"/>
                <a:gd name="T34" fmla="*/ 128 w 315"/>
                <a:gd name="T35" fmla="*/ 137 h 346"/>
                <a:gd name="T36" fmla="*/ 91 w 315"/>
                <a:gd name="T37" fmla="*/ 196 h 346"/>
                <a:gd name="T38" fmla="*/ 69 w 315"/>
                <a:gd name="T39" fmla="*/ 233 h 346"/>
                <a:gd name="T40" fmla="*/ 42 w 315"/>
                <a:gd name="T41" fmla="*/ 273 h 346"/>
                <a:gd name="T42" fmla="*/ 10 w 315"/>
                <a:gd name="T43" fmla="*/ 318 h 346"/>
                <a:gd name="T44" fmla="*/ 6 w 315"/>
                <a:gd name="T45" fmla="*/ 341 h 346"/>
                <a:gd name="T46" fmla="*/ 28 w 315"/>
                <a:gd name="T47" fmla="*/ 341 h 346"/>
                <a:gd name="T48" fmla="*/ 52 w 315"/>
                <a:gd name="T49" fmla="*/ 338 h 346"/>
                <a:gd name="T50" fmla="*/ 69 w 315"/>
                <a:gd name="T51" fmla="*/ 332 h 346"/>
                <a:gd name="T52" fmla="*/ 99 w 315"/>
                <a:gd name="T53" fmla="*/ 285 h 346"/>
                <a:gd name="T54" fmla="*/ 131 w 315"/>
                <a:gd name="T55" fmla="*/ 243 h 346"/>
                <a:gd name="T56" fmla="*/ 167 w 315"/>
                <a:gd name="T57" fmla="*/ 209 h 346"/>
                <a:gd name="T58" fmla="*/ 203 w 315"/>
                <a:gd name="T59" fmla="*/ 184 h 346"/>
                <a:gd name="T60" fmla="*/ 228 w 315"/>
                <a:gd name="T61" fmla="*/ 171 h 346"/>
                <a:gd name="T62" fmla="*/ 227 w 315"/>
                <a:gd name="T63" fmla="*/ 172 h 346"/>
                <a:gd name="T64" fmla="*/ 212 w 315"/>
                <a:gd name="T65" fmla="*/ 195 h 346"/>
                <a:gd name="T66" fmla="*/ 202 w 315"/>
                <a:gd name="T67" fmla="*/ 211 h 346"/>
                <a:gd name="T68" fmla="*/ 188 w 315"/>
                <a:gd name="T69" fmla="*/ 231 h 346"/>
                <a:gd name="T70" fmla="*/ 169 w 315"/>
                <a:gd name="T71" fmla="*/ 257 h 346"/>
                <a:gd name="T72" fmla="*/ 150 w 315"/>
                <a:gd name="T73" fmla="*/ 285 h 346"/>
                <a:gd name="T74" fmla="*/ 135 w 315"/>
                <a:gd name="T75" fmla="*/ 311 h 346"/>
                <a:gd name="T76" fmla="*/ 133 w 315"/>
                <a:gd name="T77" fmla="*/ 335 h 346"/>
                <a:gd name="T78" fmla="*/ 151 w 315"/>
                <a:gd name="T79" fmla="*/ 345 h 346"/>
                <a:gd name="T80" fmla="*/ 178 w 315"/>
                <a:gd name="T81" fmla="*/ 337 h 346"/>
                <a:gd name="T82" fmla="*/ 252 w 315"/>
                <a:gd name="T83" fmla="*/ 299 h 346"/>
                <a:gd name="T84" fmla="*/ 257 w 315"/>
                <a:gd name="T85" fmla="*/ 265 h 346"/>
                <a:gd name="T86" fmla="*/ 225 w 315"/>
                <a:gd name="T87" fmla="*/ 284 h 346"/>
                <a:gd name="T88" fmla="*/ 214 w 315"/>
                <a:gd name="T89" fmla="*/ 288 h 346"/>
                <a:gd name="T90" fmla="*/ 220 w 315"/>
                <a:gd name="T91" fmla="*/ 279 h 346"/>
                <a:gd name="T92" fmla="*/ 241 w 315"/>
                <a:gd name="T93" fmla="*/ 249 h 346"/>
                <a:gd name="T94" fmla="*/ 266 w 315"/>
                <a:gd name="T95" fmla="*/ 212 h 346"/>
                <a:gd name="T96" fmla="*/ 287 w 315"/>
                <a:gd name="T97" fmla="*/ 184 h 346"/>
                <a:gd name="T98" fmla="*/ 300 w 315"/>
                <a:gd name="T99" fmla="*/ 166 h 346"/>
                <a:gd name="T100" fmla="*/ 309 w 315"/>
                <a:gd name="T101" fmla="*/ 148 h 346"/>
                <a:gd name="T102" fmla="*/ 315 w 315"/>
                <a:gd name="T103" fmla="*/ 12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46">
                  <a:moveTo>
                    <a:pt x="312" y="123"/>
                  </a:moveTo>
                  <a:lnTo>
                    <a:pt x="309" y="119"/>
                  </a:lnTo>
                  <a:lnTo>
                    <a:pt x="305" y="116"/>
                  </a:lnTo>
                  <a:lnTo>
                    <a:pt x="300" y="114"/>
                  </a:lnTo>
                  <a:lnTo>
                    <a:pt x="294" y="113"/>
                  </a:lnTo>
                  <a:lnTo>
                    <a:pt x="288" y="113"/>
                  </a:lnTo>
                  <a:lnTo>
                    <a:pt x="281" y="114"/>
                  </a:lnTo>
                  <a:lnTo>
                    <a:pt x="273" y="117"/>
                  </a:lnTo>
                  <a:lnTo>
                    <a:pt x="265" y="119"/>
                  </a:lnTo>
                  <a:lnTo>
                    <a:pt x="256" y="123"/>
                  </a:lnTo>
                  <a:lnTo>
                    <a:pt x="247" y="127"/>
                  </a:lnTo>
                  <a:lnTo>
                    <a:pt x="236" y="133"/>
                  </a:lnTo>
                  <a:lnTo>
                    <a:pt x="225" y="139"/>
                  </a:lnTo>
                  <a:lnTo>
                    <a:pt x="218" y="143"/>
                  </a:lnTo>
                  <a:lnTo>
                    <a:pt x="211" y="147"/>
                  </a:lnTo>
                  <a:lnTo>
                    <a:pt x="203" y="151"/>
                  </a:lnTo>
                  <a:lnTo>
                    <a:pt x="196" y="157"/>
                  </a:lnTo>
                  <a:lnTo>
                    <a:pt x="188" y="162"/>
                  </a:lnTo>
                  <a:lnTo>
                    <a:pt x="180" y="167"/>
                  </a:lnTo>
                  <a:lnTo>
                    <a:pt x="172" y="173"/>
                  </a:lnTo>
                  <a:lnTo>
                    <a:pt x="164" y="179"/>
                  </a:lnTo>
                  <a:lnTo>
                    <a:pt x="211" y="106"/>
                  </a:lnTo>
                  <a:lnTo>
                    <a:pt x="219" y="95"/>
                  </a:lnTo>
                  <a:lnTo>
                    <a:pt x="226" y="82"/>
                  </a:lnTo>
                  <a:lnTo>
                    <a:pt x="234" y="71"/>
                  </a:lnTo>
                  <a:lnTo>
                    <a:pt x="241" y="60"/>
                  </a:lnTo>
                  <a:lnTo>
                    <a:pt x="249" y="49"/>
                  </a:lnTo>
                  <a:lnTo>
                    <a:pt x="256" y="38"/>
                  </a:lnTo>
                  <a:lnTo>
                    <a:pt x="263" y="28"/>
                  </a:lnTo>
                  <a:lnTo>
                    <a:pt x="270" y="18"/>
                  </a:lnTo>
                  <a:lnTo>
                    <a:pt x="273" y="13"/>
                  </a:lnTo>
                  <a:lnTo>
                    <a:pt x="270" y="8"/>
                  </a:lnTo>
                  <a:lnTo>
                    <a:pt x="267" y="5"/>
                  </a:lnTo>
                  <a:lnTo>
                    <a:pt x="264" y="0"/>
                  </a:lnTo>
                  <a:lnTo>
                    <a:pt x="258" y="2"/>
                  </a:lnTo>
                  <a:lnTo>
                    <a:pt x="252" y="3"/>
                  </a:lnTo>
                  <a:lnTo>
                    <a:pt x="247" y="5"/>
                  </a:lnTo>
                  <a:lnTo>
                    <a:pt x="241" y="6"/>
                  </a:lnTo>
                  <a:lnTo>
                    <a:pt x="235" y="8"/>
                  </a:lnTo>
                  <a:lnTo>
                    <a:pt x="228" y="10"/>
                  </a:lnTo>
                  <a:lnTo>
                    <a:pt x="222" y="12"/>
                  </a:lnTo>
                  <a:lnTo>
                    <a:pt x="216" y="13"/>
                  </a:lnTo>
                  <a:lnTo>
                    <a:pt x="209" y="14"/>
                  </a:lnTo>
                  <a:lnTo>
                    <a:pt x="202" y="15"/>
                  </a:lnTo>
                  <a:lnTo>
                    <a:pt x="196" y="17"/>
                  </a:lnTo>
                  <a:lnTo>
                    <a:pt x="190" y="18"/>
                  </a:lnTo>
                  <a:lnTo>
                    <a:pt x="184" y="19"/>
                  </a:lnTo>
                  <a:lnTo>
                    <a:pt x="179" y="19"/>
                  </a:lnTo>
                  <a:lnTo>
                    <a:pt x="173" y="20"/>
                  </a:lnTo>
                  <a:lnTo>
                    <a:pt x="168" y="21"/>
                  </a:lnTo>
                  <a:lnTo>
                    <a:pt x="163" y="21"/>
                  </a:lnTo>
                  <a:lnTo>
                    <a:pt x="159" y="21"/>
                  </a:lnTo>
                  <a:lnTo>
                    <a:pt x="157" y="25"/>
                  </a:lnTo>
                  <a:lnTo>
                    <a:pt x="149" y="38"/>
                  </a:lnTo>
                  <a:lnTo>
                    <a:pt x="142" y="50"/>
                  </a:lnTo>
                  <a:lnTo>
                    <a:pt x="156" y="50"/>
                  </a:lnTo>
                  <a:lnTo>
                    <a:pt x="167" y="50"/>
                  </a:lnTo>
                  <a:lnTo>
                    <a:pt x="172" y="50"/>
                  </a:lnTo>
                  <a:lnTo>
                    <a:pt x="175" y="50"/>
                  </a:lnTo>
                  <a:lnTo>
                    <a:pt x="178" y="50"/>
                  </a:lnTo>
                  <a:lnTo>
                    <a:pt x="180" y="51"/>
                  </a:lnTo>
                  <a:lnTo>
                    <a:pt x="180" y="51"/>
                  </a:lnTo>
                  <a:lnTo>
                    <a:pt x="180" y="51"/>
                  </a:lnTo>
                  <a:lnTo>
                    <a:pt x="180" y="51"/>
                  </a:lnTo>
                  <a:lnTo>
                    <a:pt x="180" y="51"/>
                  </a:lnTo>
                  <a:lnTo>
                    <a:pt x="179" y="53"/>
                  </a:lnTo>
                  <a:lnTo>
                    <a:pt x="176" y="57"/>
                  </a:lnTo>
                  <a:lnTo>
                    <a:pt x="173" y="65"/>
                  </a:lnTo>
                  <a:lnTo>
                    <a:pt x="166" y="76"/>
                  </a:lnTo>
                  <a:lnTo>
                    <a:pt x="152" y="98"/>
                  </a:lnTo>
                  <a:lnTo>
                    <a:pt x="140" y="119"/>
                  </a:lnTo>
                  <a:lnTo>
                    <a:pt x="128" y="137"/>
                  </a:lnTo>
                  <a:lnTo>
                    <a:pt x="118" y="155"/>
                  </a:lnTo>
                  <a:lnTo>
                    <a:pt x="107" y="171"/>
                  </a:lnTo>
                  <a:lnTo>
                    <a:pt x="99" y="185"/>
                  </a:lnTo>
                  <a:lnTo>
                    <a:pt x="91" y="196"/>
                  </a:lnTo>
                  <a:lnTo>
                    <a:pt x="84" y="207"/>
                  </a:lnTo>
                  <a:lnTo>
                    <a:pt x="82" y="211"/>
                  </a:lnTo>
                  <a:lnTo>
                    <a:pt x="75" y="222"/>
                  </a:lnTo>
                  <a:lnTo>
                    <a:pt x="69" y="233"/>
                  </a:lnTo>
                  <a:lnTo>
                    <a:pt x="66" y="238"/>
                  </a:lnTo>
                  <a:lnTo>
                    <a:pt x="58" y="250"/>
                  </a:lnTo>
                  <a:lnTo>
                    <a:pt x="50" y="262"/>
                  </a:lnTo>
                  <a:lnTo>
                    <a:pt x="42" y="273"/>
                  </a:lnTo>
                  <a:lnTo>
                    <a:pt x="34" y="285"/>
                  </a:lnTo>
                  <a:lnTo>
                    <a:pt x="27" y="296"/>
                  </a:lnTo>
                  <a:lnTo>
                    <a:pt x="19" y="308"/>
                  </a:lnTo>
                  <a:lnTo>
                    <a:pt x="10" y="318"/>
                  </a:lnTo>
                  <a:lnTo>
                    <a:pt x="4" y="329"/>
                  </a:lnTo>
                  <a:lnTo>
                    <a:pt x="0" y="333"/>
                  </a:lnTo>
                  <a:lnTo>
                    <a:pt x="4" y="338"/>
                  </a:lnTo>
                  <a:lnTo>
                    <a:pt x="6" y="341"/>
                  </a:lnTo>
                  <a:lnTo>
                    <a:pt x="9" y="346"/>
                  </a:lnTo>
                  <a:lnTo>
                    <a:pt x="15" y="345"/>
                  </a:lnTo>
                  <a:lnTo>
                    <a:pt x="22" y="344"/>
                  </a:lnTo>
                  <a:lnTo>
                    <a:pt x="28" y="341"/>
                  </a:lnTo>
                  <a:lnTo>
                    <a:pt x="34" y="340"/>
                  </a:lnTo>
                  <a:lnTo>
                    <a:pt x="40" y="339"/>
                  </a:lnTo>
                  <a:lnTo>
                    <a:pt x="46" y="339"/>
                  </a:lnTo>
                  <a:lnTo>
                    <a:pt x="52" y="338"/>
                  </a:lnTo>
                  <a:lnTo>
                    <a:pt x="57" y="337"/>
                  </a:lnTo>
                  <a:lnTo>
                    <a:pt x="62" y="337"/>
                  </a:lnTo>
                  <a:lnTo>
                    <a:pt x="67" y="336"/>
                  </a:lnTo>
                  <a:lnTo>
                    <a:pt x="69" y="332"/>
                  </a:lnTo>
                  <a:lnTo>
                    <a:pt x="76" y="320"/>
                  </a:lnTo>
                  <a:lnTo>
                    <a:pt x="83" y="308"/>
                  </a:lnTo>
                  <a:lnTo>
                    <a:pt x="91" y="296"/>
                  </a:lnTo>
                  <a:lnTo>
                    <a:pt x="99" y="285"/>
                  </a:lnTo>
                  <a:lnTo>
                    <a:pt x="106" y="273"/>
                  </a:lnTo>
                  <a:lnTo>
                    <a:pt x="114" y="263"/>
                  </a:lnTo>
                  <a:lnTo>
                    <a:pt x="123" y="253"/>
                  </a:lnTo>
                  <a:lnTo>
                    <a:pt x="131" y="243"/>
                  </a:lnTo>
                  <a:lnTo>
                    <a:pt x="141" y="234"/>
                  </a:lnTo>
                  <a:lnTo>
                    <a:pt x="150" y="225"/>
                  </a:lnTo>
                  <a:lnTo>
                    <a:pt x="158" y="217"/>
                  </a:lnTo>
                  <a:lnTo>
                    <a:pt x="167" y="209"/>
                  </a:lnTo>
                  <a:lnTo>
                    <a:pt x="176" y="202"/>
                  </a:lnTo>
                  <a:lnTo>
                    <a:pt x="184" y="195"/>
                  </a:lnTo>
                  <a:lnTo>
                    <a:pt x="194" y="189"/>
                  </a:lnTo>
                  <a:lnTo>
                    <a:pt x="203" y="184"/>
                  </a:lnTo>
                  <a:lnTo>
                    <a:pt x="212" y="178"/>
                  </a:lnTo>
                  <a:lnTo>
                    <a:pt x="219" y="174"/>
                  </a:lnTo>
                  <a:lnTo>
                    <a:pt x="224" y="172"/>
                  </a:lnTo>
                  <a:lnTo>
                    <a:pt x="228" y="171"/>
                  </a:lnTo>
                  <a:lnTo>
                    <a:pt x="227" y="171"/>
                  </a:lnTo>
                  <a:lnTo>
                    <a:pt x="227" y="171"/>
                  </a:lnTo>
                  <a:lnTo>
                    <a:pt x="227" y="172"/>
                  </a:lnTo>
                  <a:lnTo>
                    <a:pt x="227" y="172"/>
                  </a:lnTo>
                  <a:lnTo>
                    <a:pt x="222" y="178"/>
                  </a:lnTo>
                  <a:lnTo>
                    <a:pt x="219" y="185"/>
                  </a:lnTo>
                  <a:lnTo>
                    <a:pt x="216" y="190"/>
                  </a:lnTo>
                  <a:lnTo>
                    <a:pt x="212" y="195"/>
                  </a:lnTo>
                  <a:lnTo>
                    <a:pt x="210" y="200"/>
                  </a:lnTo>
                  <a:lnTo>
                    <a:pt x="206" y="204"/>
                  </a:lnTo>
                  <a:lnTo>
                    <a:pt x="204" y="208"/>
                  </a:lnTo>
                  <a:lnTo>
                    <a:pt x="202" y="211"/>
                  </a:lnTo>
                  <a:lnTo>
                    <a:pt x="199" y="215"/>
                  </a:lnTo>
                  <a:lnTo>
                    <a:pt x="195" y="220"/>
                  </a:lnTo>
                  <a:lnTo>
                    <a:pt x="190" y="227"/>
                  </a:lnTo>
                  <a:lnTo>
                    <a:pt x="188" y="231"/>
                  </a:lnTo>
                  <a:lnTo>
                    <a:pt x="187" y="233"/>
                  </a:lnTo>
                  <a:lnTo>
                    <a:pt x="182" y="239"/>
                  </a:lnTo>
                  <a:lnTo>
                    <a:pt x="176" y="248"/>
                  </a:lnTo>
                  <a:lnTo>
                    <a:pt x="169" y="257"/>
                  </a:lnTo>
                  <a:lnTo>
                    <a:pt x="161" y="268"/>
                  </a:lnTo>
                  <a:lnTo>
                    <a:pt x="156" y="277"/>
                  </a:lnTo>
                  <a:lnTo>
                    <a:pt x="151" y="283"/>
                  </a:lnTo>
                  <a:lnTo>
                    <a:pt x="150" y="285"/>
                  </a:lnTo>
                  <a:lnTo>
                    <a:pt x="145" y="293"/>
                  </a:lnTo>
                  <a:lnTo>
                    <a:pt x="141" y="300"/>
                  </a:lnTo>
                  <a:lnTo>
                    <a:pt x="137" y="306"/>
                  </a:lnTo>
                  <a:lnTo>
                    <a:pt x="135" y="311"/>
                  </a:lnTo>
                  <a:lnTo>
                    <a:pt x="133" y="318"/>
                  </a:lnTo>
                  <a:lnTo>
                    <a:pt x="131" y="324"/>
                  </a:lnTo>
                  <a:lnTo>
                    <a:pt x="131" y="330"/>
                  </a:lnTo>
                  <a:lnTo>
                    <a:pt x="133" y="335"/>
                  </a:lnTo>
                  <a:lnTo>
                    <a:pt x="134" y="338"/>
                  </a:lnTo>
                  <a:lnTo>
                    <a:pt x="137" y="341"/>
                  </a:lnTo>
                  <a:lnTo>
                    <a:pt x="143" y="344"/>
                  </a:lnTo>
                  <a:lnTo>
                    <a:pt x="151" y="345"/>
                  </a:lnTo>
                  <a:lnTo>
                    <a:pt x="155" y="345"/>
                  </a:lnTo>
                  <a:lnTo>
                    <a:pt x="160" y="344"/>
                  </a:lnTo>
                  <a:lnTo>
                    <a:pt x="168" y="341"/>
                  </a:lnTo>
                  <a:lnTo>
                    <a:pt x="178" y="337"/>
                  </a:lnTo>
                  <a:lnTo>
                    <a:pt x="191" y="331"/>
                  </a:lnTo>
                  <a:lnTo>
                    <a:pt x="208" y="323"/>
                  </a:lnTo>
                  <a:lnTo>
                    <a:pt x="227" y="313"/>
                  </a:lnTo>
                  <a:lnTo>
                    <a:pt x="252" y="299"/>
                  </a:lnTo>
                  <a:lnTo>
                    <a:pt x="257" y="296"/>
                  </a:lnTo>
                  <a:lnTo>
                    <a:pt x="257" y="292"/>
                  </a:lnTo>
                  <a:lnTo>
                    <a:pt x="257" y="280"/>
                  </a:lnTo>
                  <a:lnTo>
                    <a:pt x="257" y="265"/>
                  </a:lnTo>
                  <a:lnTo>
                    <a:pt x="244" y="273"/>
                  </a:lnTo>
                  <a:lnTo>
                    <a:pt x="240" y="277"/>
                  </a:lnTo>
                  <a:lnTo>
                    <a:pt x="233" y="280"/>
                  </a:lnTo>
                  <a:lnTo>
                    <a:pt x="225" y="284"/>
                  </a:lnTo>
                  <a:lnTo>
                    <a:pt x="216" y="288"/>
                  </a:lnTo>
                  <a:lnTo>
                    <a:pt x="214" y="288"/>
                  </a:lnTo>
                  <a:lnTo>
                    <a:pt x="214" y="288"/>
                  </a:lnTo>
                  <a:lnTo>
                    <a:pt x="214" y="288"/>
                  </a:lnTo>
                  <a:lnTo>
                    <a:pt x="214" y="290"/>
                  </a:lnTo>
                  <a:lnTo>
                    <a:pt x="216" y="287"/>
                  </a:lnTo>
                  <a:lnTo>
                    <a:pt x="218" y="284"/>
                  </a:lnTo>
                  <a:lnTo>
                    <a:pt x="220" y="279"/>
                  </a:lnTo>
                  <a:lnTo>
                    <a:pt x="224" y="273"/>
                  </a:lnTo>
                  <a:lnTo>
                    <a:pt x="228" y="267"/>
                  </a:lnTo>
                  <a:lnTo>
                    <a:pt x="234" y="258"/>
                  </a:lnTo>
                  <a:lnTo>
                    <a:pt x="241" y="249"/>
                  </a:lnTo>
                  <a:lnTo>
                    <a:pt x="249" y="238"/>
                  </a:lnTo>
                  <a:lnTo>
                    <a:pt x="252" y="233"/>
                  </a:lnTo>
                  <a:lnTo>
                    <a:pt x="259" y="223"/>
                  </a:lnTo>
                  <a:lnTo>
                    <a:pt x="266" y="212"/>
                  </a:lnTo>
                  <a:lnTo>
                    <a:pt x="270" y="208"/>
                  </a:lnTo>
                  <a:lnTo>
                    <a:pt x="277" y="199"/>
                  </a:lnTo>
                  <a:lnTo>
                    <a:pt x="282" y="190"/>
                  </a:lnTo>
                  <a:lnTo>
                    <a:pt x="287" y="184"/>
                  </a:lnTo>
                  <a:lnTo>
                    <a:pt x="292" y="177"/>
                  </a:lnTo>
                  <a:lnTo>
                    <a:pt x="295" y="172"/>
                  </a:lnTo>
                  <a:lnTo>
                    <a:pt x="297" y="169"/>
                  </a:lnTo>
                  <a:lnTo>
                    <a:pt x="300" y="166"/>
                  </a:lnTo>
                  <a:lnTo>
                    <a:pt x="301" y="164"/>
                  </a:lnTo>
                  <a:lnTo>
                    <a:pt x="304" y="158"/>
                  </a:lnTo>
                  <a:lnTo>
                    <a:pt x="307" y="152"/>
                  </a:lnTo>
                  <a:lnTo>
                    <a:pt x="309" y="148"/>
                  </a:lnTo>
                  <a:lnTo>
                    <a:pt x="311" y="143"/>
                  </a:lnTo>
                  <a:lnTo>
                    <a:pt x="314" y="136"/>
                  </a:lnTo>
                  <a:lnTo>
                    <a:pt x="315" y="131"/>
                  </a:lnTo>
                  <a:lnTo>
                    <a:pt x="315" y="126"/>
                  </a:lnTo>
                  <a:lnTo>
                    <a:pt x="312" y="123"/>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72" name="Freeform 20"/>
            <p:cNvSpPr>
              <a:spLocks noEditPoints="1"/>
            </p:cNvSpPr>
            <p:nvPr/>
          </p:nvSpPr>
          <p:spPr bwMode="auto">
            <a:xfrm>
              <a:off x="2576" y="2511"/>
              <a:ext cx="110" cy="95"/>
            </a:xfrm>
            <a:custGeom>
              <a:avLst/>
              <a:gdLst>
                <a:gd name="T0" fmla="*/ 264 w 270"/>
                <a:gd name="T1" fmla="*/ 21 h 232"/>
                <a:gd name="T2" fmla="*/ 247 w 270"/>
                <a:gd name="T3" fmla="*/ 7 h 232"/>
                <a:gd name="T4" fmla="*/ 233 w 270"/>
                <a:gd name="T5" fmla="*/ 3 h 232"/>
                <a:gd name="T6" fmla="*/ 215 w 270"/>
                <a:gd name="T7" fmla="*/ 0 h 232"/>
                <a:gd name="T8" fmla="*/ 191 w 270"/>
                <a:gd name="T9" fmla="*/ 1 h 232"/>
                <a:gd name="T10" fmla="*/ 162 w 270"/>
                <a:gd name="T11" fmla="*/ 10 h 232"/>
                <a:gd name="T12" fmla="*/ 130 w 270"/>
                <a:gd name="T13" fmla="*/ 22 h 232"/>
                <a:gd name="T14" fmla="*/ 100 w 270"/>
                <a:gd name="T15" fmla="*/ 39 h 232"/>
                <a:gd name="T16" fmla="*/ 77 w 270"/>
                <a:gd name="T17" fmla="*/ 57 h 232"/>
                <a:gd name="T18" fmla="*/ 55 w 270"/>
                <a:gd name="T19" fmla="*/ 80 h 232"/>
                <a:gd name="T20" fmla="*/ 31 w 270"/>
                <a:gd name="T21" fmla="*/ 111 h 232"/>
                <a:gd name="T22" fmla="*/ 13 w 270"/>
                <a:gd name="T23" fmla="*/ 143 h 232"/>
                <a:gd name="T24" fmla="*/ 2 w 270"/>
                <a:gd name="T25" fmla="*/ 172 h 232"/>
                <a:gd name="T26" fmla="*/ 0 w 270"/>
                <a:gd name="T27" fmla="*/ 194 h 232"/>
                <a:gd name="T28" fmla="*/ 5 w 270"/>
                <a:gd name="T29" fmla="*/ 211 h 232"/>
                <a:gd name="T30" fmla="*/ 17 w 270"/>
                <a:gd name="T31" fmla="*/ 224 h 232"/>
                <a:gd name="T32" fmla="*/ 38 w 270"/>
                <a:gd name="T33" fmla="*/ 231 h 232"/>
                <a:gd name="T34" fmla="*/ 63 w 270"/>
                <a:gd name="T35" fmla="*/ 232 h 232"/>
                <a:gd name="T36" fmla="*/ 83 w 270"/>
                <a:gd name="T37" fmla="*/ 230 h 232"/>
                <a:gd name="T38" fmla="*/ 105 w 270"/>
                <a:gd name="T39" fmla="*/ 223 h 232"/>
                <a:gd name="T40" fmla="*/ 131 w 270"/>
                <a:gd name="T41" fmla="*/ 212 h 232"/>
                <a:gd name="T42" fmla="*/ 157 w 270"/>
                <a:gd name="T43" fmla="*/ 200 h 232"/>
                <a:gd name="T44" fmla="*/ 179 w 270"/>
                <a:gd name="T45" fmla="*/ 186 h 232"/>
                <a:gd name="T46" fmla="*/ 195 w 270"/>
                <a:gd name="T47" fmla="*/ 173 h 232"/>
                <a:gd name="T48" fmla="*/ 212 w 270"/>
                <a:gd name="T49" fmla="*/ 155 h 232"/>
                <a:gd name="T50" fmla="*/ 229 w 270"/>
                <a:gd name="T51" fmla="*/ 133 h 232"/>
                <a:gd name="T52" fmla="*/ 245 w 270"/>
                <a:gd name="T53" fmla="*/ 110 h 232"/>
                <a:gd name="T54" fmla="*/ 257 w 270"/>
                <a:gd name="T55" fmla="*/ 87 h 232"/>
                <a:gd name="T56" fmla="*/ 265 w 270"/>
                <a:gd name="T57" fmla="*/ 67 h 232"/>
                <a:gd name="T58" fmla="*/ 270 w 270"/>
                <a:gd name="T59" fmla="*/ 51 h 232"/>
                <a:gd name="T60" fmla="*/ 270 w 270"/>
                <a:gd name="T61" fmla="*/ 37 h 232"/>
                <a:gd name="T62" fmla="*/ 70 w 270"/>
                <a:gd name="T63" fmla="*/ 179 h 232"/>
                <a:gd name="T64" fmla="*/ 81 w 270"/>
                <a:gd name="T65" fmla="*/ 148 h 232"/>
                <a:gd name="T66" fmla="*/ 94 w 270"/>
                <a:gd name="T67" fmla="*/ 122 h 232"/>
                <a:gd name="T68" fmla="*/ 113 w 270"/>
                <a:gd name="T69" fmla="*/ 94 h 232"/>
                <a:gd name="T70" fmla="*/ 130 w 270"/>
                <a:gd name="T71" fmla="*/ 71 h 232"/>
                <a:gd name="T72" fmla="*/ 144 w 270"/>
                <a:gd name="T73" fmla="*/ 54 h 232"/>
                <a:gd name="T74" fmla="*/ 157 w 270"/>
                <a:gd name="T75" fmla="*/ 45 h 232"/>
                <a:gd name="T76" fmla="*/ 179 w 270"/>
                <a:gd name="T77" fmla="*/ 36 h 232"/>
                <a:gd name="T78" fmla="*/ 197 w 270"/>
                <a:gd name="T79" fmla="*/ 38 h 232"/>
                <a:gd name="T80" fmla="*/ 202 w 270"/>
                <a:gd name="T81" fmla="*/ 46 h 232"/>
                <a:gd name="T82" fmla="*/ 195 w 270"/>
                <a:gd name="T83" fmla="*/ 73 h 232"/>
                <a:gd name="T84" fmla="*/ 182 w 270"/>
                <a:gd name="T85" fmla="*/ 98 h 232"/>
                <a:gd name="T86" fmla="*/ 167 w 270"/>
                <a:gd name="T87" fmla="*/ 125 h 232"/>
                <a:gd name="T88" fmla="*/ 150 w 270"/>
                <a:gd name="T89" fmla="*/ 149 h 232"/>
                <a:gd name="T90" fmla="*/ 133 w 270"/>
                <a:gd name="T91" fmla="*/ 169 h 232"/>
                <a:gd name="T92" fmla="*/ 118 w 270"/>
                <a:gd name="T93" fmla="*/ 183 h 232"/>
                <a:gd name="T94" fmla="*/ 100 w 270"/>
                <a:gd name="T95" fmla="*/ 193 h 232"/>
                <a:gd name="T96" fmla="*/ 82 w 270"/>
                <a:gd name="T97" fmla="*/ 195 h 232"/>
                <a:gd name="T98" fmla="*/ 70 w 270"/>
                <a:gd name="T99" fmla="*/ 18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0" h="232">
                  <a:moveTo>
                    <a:pt x="270" y="37"/>
                  </a:moveTo>
                  <a:lnTo>
                    <a:pt x="267" y="29"/>
                  </a:lnTo>
                  <a:lnTo>
                    <a:pt x="264" y="21"/>
                  </a:lnTo>
                  <a:lnTo>
                    <a:pt x="258" y="15"/>
                  </a:lnTo>
                  <a:lnTo>
                    <a:pt x="251" y="10"/>
                  </a:lnTo>
                  <a:lnTo>
                    <a:pt x="247" y="7"/>
                  </a:lnTo>
                  <a:lnTo>
                    <a:pt x="243" y="6"/>
                  </a:lnTo>
                  <a:lnTo>
                    <a:pt x="239" y="4"/>
                  </a:lnTo>
                  <a:lnTo>
                    <a:pt x="233" y="3"/>
                  </a:lnTo>
                  <a:lnTo>
                    <a:pt x="228" y="1"/>
                  </a:lnTo>
                  <a:lnTo>
                    <a:pt x="222" y="1"/>
                  </a:lnTo>
                  <a:lnTo>
                    <a:pt x="215" y="0"/>
                  </a:lnTo>
                  <a:lnTo>
                    <a:pt x="210" y="0"/>
                  </a:lnTo>
                  <a:lnTo>
                    <a:pt x="200" y="0"/>
                  </a:lnTo>
                  <a:lnTo>
                    <a:pt x="191" y="1"/>
                  </a:lnTo>
                  <a:lnTo>
                    <a:pt x="182" y="4"/>
                  </a:lnTo>
                  <a:lnTo>
                    <a:pt x="173" y="6"/>
                  </a:lnTo>
                  <a:lnTo>
                    <a:pt x="162" y="10"/>
                  </a:lnTo>
                  <a:lnTo>
                    <a:pt x="152" y="13"/>
                  </a:lnTo>
                  <a:lnTo>
                    <a:pt x="142" y="18"/>
                  </a:lnTo>
                  <a:lnTo>
                    <a:pt x="130" y="22"/>
                  </a:lnTo>
                  <a:lnTo>
                    <a:pt x="120" y="28"/>
                  </a:lnTo>
                  <a:lnTo>
                    <a:pt x="109" y="34"/>
                  </a:lnTo>
                  <a:lnTo>
                    <a:pt x="100" y="39"/>
                  </a:lnTo>
                  <a:lnTo>
                    <a:pt x="92" y="45"/>
                  </a:lnTo>
                  <a:lnTo>
                    <a:pt x="84" y="51"/>
                  </a:lnTo>
                  <a:lnTo>
                    <a:pt x="77" y="57"/>
                  </a:lnTo>
                  <a:lnTo>
                    <a:pt x="70" y="63"/>
                  </a:lnTo>
                  <a:lnTo>
                    <a:pt x="65" y="69"/>
                  </a:lnTo>
                  <a:lnTo>
                    <a:pt x="55" y="80"/>
                  </a:lnTo>
                  <a:lnTo>
                    <a:pt x="47" y="90"/>
                  </a:lnTo>
                  <a:lnTo>
                    <a:pt x="39" y="101"/>
                  </a:lnTo>
                  <a:lnTo>
                    <a:pt x="31" y="111"/>
                  </a:lnTo>
                  <a:lnTo>
                    <a:pt x="25" y="121"/>
                  </a:lnTo>
                  <a:lnTo>
                    <a:pt x="18" y="133"/>
                  </a:lnTo>
                  <a:lnTo>
                    <a:pt x="13" y="143"/>
                  </a:lnTo>
                  <a:lnTo>
                    <a:pt x="8" y="155"/>
                  </a:lnTo>
                  <a:lnTo>
                    <a:pt x="5" y="164"/>
                  </a:lnTo>
                  <a:lnTo>
                    <a:pt x="2" y="172"/>
                  </a:lnTo>
                  <a:lnTo>
                    <a:pt x="0" y="180"/>
                  </a:lnTo>
                  <a:lnTo>
                    <a:pt x="0" y="187"/>
                  </a:lnTo>
                  <a:lnTo>
                    <a:pt x="0" y="194"/>
                  </a:lnTo>
                  <a:lnTo>
                    <a:pt x="0" y="201"/>
                  </a:lnTo>
                  <a:lnTo>
                    <a:pt x="2" y="207"/>
                  </a:lnTo>
                  <a:lnTo>
                    <a:pt x="5" y="211"/>
                  </a:lnTo>
                  <a:lnTo>
                    <a:pt x="8" y="216"/>
                  </a:lnTo>
                  <a:lnTo>
                    <a:pt x="13" y="220"/>
                  </a:lnTo>
                  <a:lnTo>
                    <a:pt x="17" y="224"/>
                  </a:lnTo>
                  <a:lnTo>
                    <a:pt x="24" y="226"/>
                  </a:lnTo>
                  <a:lnTo>
                    <a:pt x="31" y="228"/>
                  </a:lnTo>
                  <a:lnTo>
                    <a:pt x="38" y="231"/>
                  </a:lnTo>
                  <a:lnTo>
                    <a:pt x="47" y="232"/>
                  </a:lnTo>
                  <a:lnTo>
                    <a:pt x="56" y="232"/>
                  </a:lnTo>
                  <a:lnTo>
                    <a:pt x="63" y="232"/>
                  </a:lnTo>
                  <a:lnTo>
                    <a:pt x="69" y="231"/>
                  </a:lnTo>
                  <a:lnTo>
                    <a:pt x="76" y="231"/>
                  </a:lnTo>
                  <a:lnTo>
                    <a:pt x="83" y="230"/>
                  </a:lnTo>
                  <a:lnTo>
                    <a:pt x="90" y="227"/>
                  </a:lnTo>
                  <a:lnTo>
                    <a:pt x="97" y="226"/>
                  </a:lnTo>
                  <a:lnTo>
                    <a:pt x="105" y="223"/>
                  </a:lnTo>
                  <a:lnTo>
                    <a:pt x="112" y="220"/>
                  </a:lnTo>
                  <a:lnTo>
                    <a:pt x="121" y="217"/>
                  </a:lnTo>
                  <a:lnTo>
                    <a:pt x="131" y="212"/>
                  </a:lnTo>
                  <a:lnTo>
                    <a:pt x="139" y="208"/>
                  </a:lnTo>
                  <a:lnTo>
                    <a:pt x="149" y="204"/>
                  </a:lnTo>
                  <a:lnTo>
                    <a:pt x="157" y="200"/>
                  </a:lnTo>
                  <a:lnTo>
                    <a:pt x="164" y="195"/>
                  </a:lnTo>
                  <a:lnTo>
                    <a:pt x="172" y="190"/>
                  </a:lnTo>
                  <a:lnTo>
                    <a:pt x="179" y="186"/>
                  </a:lnTo>
                  <a:lnTo>
                    <a:pt x="184" y="182"/>
                  </a:lnTo>
                  <a:lnTo>
                    <a:pt x="189" y="178"/>
                  </a:lnTo>
                  <a:lnTo>
                    <a:pt x="195" y="173"/>
                  </a:lnTo>
                  <a:lnTo>
                    <a:pt x="200" y="167"/>
                  </a:lnTo>
                  <a:lnTo>
                    <a:pt x="206" y="162"/>
                  </a:lnTo>
                  <a:lnTo>
                    <a:pt x="212" y="155"/>
                  </a:lnTo>
                  <a:lnTo>
                    <a:pt x="218" y="148"/>
                  </a:lnTo>
                  <a:lnTo>
                    <a:pt x="224" y="141"/>
                  </a:lnTo>
                  <a:lnTo>
                    <a:pt x="229" y="133"/>
                  </a:lnTo>
                  <a:lnTo>
                    <a:pt x="235" y="126"/>
                  </a:lnTo>
                  <a:lnTo>
                    <a:pt x="240" y="118"/>
                  </a:lnTo>
                  <a:lnTo>
                    <a:pt x="245" y="110"/>
                  </a:lnTo>
                  <a:lnTo>
                    <a:pt x="249" y="102"/>
                  </a:lnTo>
                  <a:lnTo>
                    <a:pt x="253" y="95"/>
                  </a:lnTo>
                  <a:lnTo>
                    <a:pt x="257" y="87"/>
                  </a:lnTo>
                  <a:lnTo>
                    <a:pt x="260" y="80"/>
                  </a:lnTo>
                  <a:lnTo>
                    <a:pt x="263" y="74"/>
                  </a:lnTo>
                  <a:lnTo>
                    <a:pt x="265" y="67"/>
                  </a:lnTo>
                  <a:lnTo>
                    <a:pt x="267" y="61"/>
                  </a:lnTo>
                  <a:lnTo>
                    <a:pt x="268" y="57"/>
                  </a:lnTo>
                  <a:lnTo>
                    <a:pt x="270" y="51"/>
                  </a:lnTo>
                  <a:lnTo>
                    <a:pt x="270" y="46"/>
                  </a:lnTo>
                  <a:lnTo>
                    <a:pt x="270" y="42"/>
                  </a:lnTo>
                  <a:lnTo>
                    <a:pt x="270" y="37"/>
                  </a:lnTo>
                  <a:close/>
                  <a:moveTo>
                    <a:pt x="70" y="188"/>
                  </a:moveTo>
                  <a:lnTo>
                    <a:pt x="69" y="185"/>
                  </a:lnTo>
                  <a:lnTo>
                    <a:pt x="70" y="179"/>
                  </a:lnTo>
                  <a:lnTo>
                    <a:pt x="73" y="170"/>
                  </a:lnTo>
                  <a:lnTo>
                    <a:pt x="77" y="156"/>
                  </a:lnTo>
                  <a:lnTo>
                    <a:pt x="81" y="148"/>
                  </a:lnTo>
                  <a:lnTo>
                    <a:pt x="84" y="140"/>
                  </a:lnTo>
                  <a:lnTo>
                    <a:pt x="89" y="132"/>
                  </a:lnTo>
                  <a:lnTo>
                    <a:pt x="94" y="122"/>
                  </a:lnTo>
                  <a:lnTo>
                    <a:pt x="100" y="113"/>
                  </a:lnTo>
                  <a:lnTo>
                    <a:pt x="106" y="104"/>
                  </a:lnTo>
                  <a:lnTo>
                    <a:pt x="113" y="94"/>
                  </a:lnTo>
                  <a:lnTo>
                    <a:pt x="120" y="83"/>
                  </a:lnTo>
                  <a:lnTo>
                    <a:pt x="124" y="76"/>
                  </a:lnTo>
                  <a:lnTo>
                    <a:pt x="130" y="71"/>
                  </a:lnTo>
                  <a:lnTo>
                    <a:pt x="135" y="65"/>
                  </a:lnTo>
                  <a:lnTo>
                    <a:pt x="139" y="59"/>
                  </a:lnTo>
                  <a:lnTo>
                    <a:pt x="144" y="54"/>
                  </a:lnTo>
                  <a:lnTo>
                    <a:pt x="149" y="51"/>
                  </a:lnTo>
                  <a:lnTo>
                    <a:pt x="153" y="48"/>
                  </a:lnTo>
                  <a:lnTo>
                    <a:pt x="157" y="45"/>
                  </a:lnTo>
                  <a:lnTo>
                    <a:pt x="165" y="41"/>
                  </a:lnTo>
                  <a:lnTo>
                    <a:pt x="172" y="37"/>
                  </a:lnTo>
                  <a:lnTo>
                    <a:pt x="179" y="36"/>
                  </a:lnTo>
                  <a:lnTo>
                    <a:pt x="184" y="35"/>
                  </a:lnTo>
                  <a:lnTo>
                    <a:pt x="192" y="36"/>
                  </a:lnTo>
                  <a:lnTo>
                    <a:pt x="197" y="38"/>
                  </a:lnTo>
                  <a:lnTo>
                    <a:pt x="199" y="41"/>
                  </a:lnTo>
                  <a:lnTo>
                    <a:pt x="200" y="43"/>
                  </a:lnTo>
                  <a:lnTo>
                    <a:pt x="202" y="46"/>
                  </a:lnTo>
                  <a:lnTo>
                    <a:pt x="202" y="51"/>
                  </a:lnTo>
                  <a:lnTo>
                    <a:pt x="199" y="60"/>
                  </a:lnTo>
                  <a:lnTo>
                    <a:pt x="195" y="73"/>
                  </a:lnTo>
                  <a:lnTo>
                    <a:pt x="191" y="81"/>
                  </a:lnTo>
                  <a:lnTo>
                    <a:pt x="187" y="90"/>
                  </a:lnTo>
                  <a:lnTo>
                    <a:pt x="182" y="98"/>
                  </a:lnTo>
                  <a:lnTo>
                    <a:pt x="177" y="107"/>
                  </a:lnTo>
                  <a:lnTo>
                    <a:pt x="173" y="116"/>
                  </a:lnTo>
                  <a:lnTo>
                    <a:pt x="167" y="125"/>
                  </a:lnTo>
                  <a:lnTo>
                    <a:pt x="161" y="133"/>
                  </a:lnTo>
                  <a:lnTo>
                    <a:pt x="156" y="141"/>
                  </a:lnTo>
                  <a:lnTo>
                    <a:pt x="150" y="149"/>
                  </a:lnTo>
                  <a:lnTo>
                    <a:pt x="144" y="156"/>
                  </a:lnTo>
                  <a:lnTo>
                    <a:pt x="138" y="163"/>
                  </a:lnTo>
                  <a:lnTo>
                    <a:pt x="133" y="169"/>
                  </a:lnTo>
                  <a:lnTo>
                    <a:pt x="128" y="174"/>
                  </a:lnTo>
                  <a:lnTo>
                    <a:pt x="122" y="179"/>
                  </a:lnTo>
                  <a:lnTo>
                    <a:pt x="118" y="183"/>
                  </a:lnTo>
                  <a:lnTo>
                    <a:pt x="113" y="187"/>
                  </a:lnTo>
                  <a:lnTo>
                    <a:pt x="107" y="190"/>
                  </a:lnTo>
                  <a:lnTo>
                    <a:pt x="100" y="193"/>
                  </a:lnTo>
                  <a:lnTo>
                    <a:pt x="94" y="194"/>
                  </a:lnTo>
                  <a:lnTo>
                    <a:pt x="89" y="195"/>
                  </a:lnTo>
                  <a:lnTo>
                    <a:pt x="82" y="195"/>
                  </a:lnTo>
                  <a:lnTo>
                    <a:pt x="76" y="193"/>
                  </a:lnTo>
                  <a:lnTo>
                    <a:pt x="73" y="192"/>
                  </a:lnTo>
                  <a:lnTo>
                    <a:pt x="70" y="188"/>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73" name="Freeform 21"/>
            <p:cNvSpPr>
              <a:spLocks noEditPoints="1"/>
            </p:cNvSpPr>
            <p:nvPr/>
          </p:nvSpPr>
          <p:spPr bwMode="auto">
            <a:xfrm>
              <a:off x="2685" y="2511"/>
              <a:ext cx="158" cy="143"/>
            </a:xfrm>
            <a:custGeom>
              <a:avLst/>
              <a:gdLst>
                <a:gd name="T0" fmla="*/ 371 w 385"/>
                <a:gd name="T1" fmla="*/ 1 h 347"/>
                <a:gd name="T2" fmla="*/ 341 w 385"/>
                <a:gd name="T3" fmla="*/ 4 h 347"/>
                <a:gd name="T4" fmla="*/ 302 w 385"/>
                <a:gd name="T5" fmla="*/ 21 h 347"/>
                <a:gd name="T6" fmla="*/ 276 w 385"/>
                <a:gd name="T7" fmla="*/ 37 h 347"/>
                <a:gd name="T8" fmla="*/ 252 w 385"/>
                <a:gd name="T9" fmla="*/ 52 h 347"/>
                <a:gd name="T10" fmla="*/ 259 w 385"/>
                <a:gd name="T11" fmla="*/ 39 h 347"/>
                <a:gd name="T12" fmla="*/ 265 w 385"/>
                <a:gd name="T13" fmla="*/ 27 h 347"/>
                <a:gd name="T14" fmla="*/ 269 w 385"/>
                <a:gd name="T15" fmla="*/ 12 h 347"/>
                <a:gd name="T16" fmla="*/ 259 w 385"/>
                <a:gd name="T17" fmla="*/ 1 h 347"/>
                <a:gd name="T18" fmla="*/ 231 w 385"/>
                <a:gd name="T19" fmla="*/ 6 h 347"/>
                <a:gd name="T20" fmla="*/ 199 w 385"/>
                <a:gd name="T21" fmla="*/ 19 h 347"/>
                <a:gd name="T22" fmla="*/ 156 w 385"/>
                <a:gd name="T23" fmla="*/ 43 h 347"/>
                <a:gd name="T24" fmla="*/ 140 w 385"/>
                <a:gd name="T25" fmla="*/ 69 h 347"/>
                <a:gd name="T26" fmla="*/ 170 w 385"/>
                <a:gd name="T27" fmla="*/ 66 h 347"/>
                <a:gd name="T28" fmla="*/ 171 w 385"/>
                <a:gd name="T29" fmla="*/ 79 h 347"/>
                <a:gd name="T30" fmla="*/ 138 w 385"/>
                <a:gd name="T31" fmla="*/ 129 h 347"/>
                <a:gd name="T32" fmla="*/ 95 w 385"/>
                <a:gd name="T33" fmla="*/ 196 h 347"/>
                <a:gd name="T34" fmla="*/ 62 w 385"/>
                <a:gd name="T35" fmla="*/ 245 h 347"/>
                <a:gd name="T36" fmla="*/ 42 w 385"/>
                <a:gd name="T37" fmla="*/ 276 h 347"/>
                <a:gd name="T38" fmla="*/ 17 w 385"/>
                <a:gd name="T39" fmla="*/ 311 h 347"/>
                <a:gd name="T40" fmla="*/ 5 w 385"/>
                <a:gd name="T41" fmla="*/ 340 h 347"/>
                <a:gd name="T42" fmla="*/ 22 w 385"/>
                <a:gd name="T43" fmla="*/ 345 h 347"/>
                <a:gd name="T44" fmla="*/ 49 w 385"/>
                <a:gd name="T45" fmla="*/ 339 h 347"/>
                <a:gd name="T46" fmla="*/ 74 w 385"/>
                <a:gd name="T47" fmla="*/ 337 h 347"/>
                <a:gd name="T48" fmla="*/ 83 w 385"/>
                <a:gd name="T49" fmla="*/ 316 h 347"/>
                <a:gd name="T50" fmla="*/ 93 w 385"/>
                <a:gd name="T51" fmla="*/ 298 h 347"/>
                <a:gd name="T52" fmla="*/ 112 w 385"/>
                <a:gd name="T53" fmla="*/ 270 h 347"/>
                <a:gd name="T54" fmla="*/ 127 w 385"/>
                <a:gd name="T55" fmla="*/ 249 h 347"/>
                <a:gd name="T56" fmla="*/ 136 w 385"/>
                <a:gd name="T57" fmla="*/ 234 h 347"/>
                <a:gd name="T58" fmla="*/ 155 w 385"/>
                <a:gd name="T59" fmla="*/ 232 h 347"/>
                <a:gd name="T60" fmla="*/ 175 w 385"/>
                <a:gd name="T61" fmla="*/ 231 h 347"/>
                <a:gd name="T62" fmla="*/ 195 w 385"/>
                <a:gd name="T63" fmla="*/ 226 h 347"/>
                <a:gd name="T64" fmla="*/ 218 w 385"/>
                <a:gd name="T65" fmla="*/ 217 h 347"/>
                <a:gd name="T66" fmla="*/ 243 w 385"/>
                <a:gd name="T67" fmla="*/ 204 h 347"/>
                <a:gd name="T68" fmla="*/ 270 w 385"/>
                <a:gd name="T69" fmla="*/ 190 h 347"/>
                <a:gd name="T70" fmla="*/ 292 w 385"/>
                <a:gd name="T71" fmla="*/ 174 h 347"/>
                <a:gd name="T72" fmla="*/ 311 w 385"/>
                <a:gd name="T73" fmla="*/ 156 h 347"/>
                <a:gd name="T74" fmla="*/ 334 w 385"/>
                <a:gd name="T75" fmla="*/ 129 h 347"/>
                <a:gd name="T76" fmla="*/ 356 w 385"/>
                <a:gd name="T77" fmla="*/ 97 h 347"/>
                <a:gd name="T78" fmla="*/ 372 w 385"/>
                <a:gd name="T79" fmla="*/ 67 h 347"/>
                <a:gd name="T80" fmla="*/ 382 w 385"/>
                <a:gd name="T81" fmla="*/ 42 h 347"/>
                <a:gd name="T82" fmla="*/ 385 w 385"/>
                <a:gd name="T83" fmla="*/ 21 h 347"/>
                <a:gd name="T84" fmla="*/ 242 w 385"/>
                <a:gd name="T85" fmla="*/ 94 h 347"/>
                <a:gd name="T86" fmla="*/ 271 w 385"/>
                <a:gd name="T87" fmla="*/ 71 h 347"/>
                <a:gd name="T88" fmla="*/ 301 w 385"/>
                <a:gd name="T89" fmla="*/ 53 h 347"/>
                <a:gd name="T90" fmla="*/ 308 w 385"/>
                <a:gd name="T91" fmla="*/ 56 h 347"/>
                <a:gd name="T92" fmla="*/ 297 w 385"/>
                <a:gd name="T93" fmla="*/ 80 h 347"/>
                <a:gd name="T94" fmla="*/ 277 w 385"/>
                <a:gd name="T95" fmla="*/ 116 h 347"/>
                <a:gd name="T96" fmla="*/ 249 w 385"/>
                <a:gd name="T97" fmla="*/ 154 h 347"/>
                <a:gd name="T98" fmla="*/ 225 w 385"/>
                <a:gd name="T99" fmla="*/ 179 h 347"/>
                <a:gd name="T100" fmla="*/ 203 w 385"/>
                <a:gd name="T101" fmla="*/ 192 h 347"/>
                <a:gd name="T102" fmla="*/ 179 w 385"/>
                <a:gd name="T103" fmla="*/ 192 h 347"/>
                <a:gd name="T104" fmla="*/ 178 w 385"/>
                <a:gd name="T105" fmla="*/ 170 h 347"/>
                <a:gd name="T106" fmla="*/ 205 w 385"/>
                <a:gd name="T107" fmla="*/ 13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5" h="347">
                  <a:moveTo>
                    <a:pt x="384" y="16"/>
                  </a:moveTo>
                  <a:lnTo>
                    <a:pt x="382" y="10"/>
                  </a:lnTo>
                  <a:lnTo>
                    <a:pt x="377" y="5"/>
                  </a:lnTo>
                  <a:lnTo>
                    <a:pt x="371" y="1"/>
                  </a:lnTo>
                  <a:lnTo>
                    <a:pt x="363" y="0"/>
                  </a:lnTo>
                  <a:lnTo>
                    <a:pt x="356" y="0"/>
                  </a:lnTo>
                  <a:lnTo>
                    <a:pt x="349" y="1"/>
                  </a:lnTo>
                  <a:lnTo>
                    <a:pt x="341" y="4"/>
                  </a:lnTo>
                  <a:lnTo>
                    <a:pt x="332" y="7"/>
                  </a:lnTo>
                  <a:lnTo>
                    <a:pt x="323" y="11"/>
                  </a:lnTo>
                  <a:lnTo>
                    <a:pt x="312" y="15"/>
                  </a:lnTo>
                  <a:lnTo>
                    <a:pt x="302" y="21"/>
                  </a:lnTo>
                  <a:lnTo>
                    <a:pt x="291" y="28"/>
                  </a:lnTo>
                  <a:lnTo>
                    <a:pt x="286" y="30"/>
                  </a:lnTo>
                  <a:lnTo>
                    <a:pt x="280" y="34"/>
                  </a:lnTo>
                  <a:lnTo>
                    <a:pt x="276" y="37"/>
                  </a:lnTo>
                  <a:lnTo>
                    <a:pt x="270" y="41"/>
                  </a:lnTo>
                  <a:lnTo>
                    <a:pt x="264" y="44"/>
                  </a:lnTo>
                  <a:lnTo>
                    <a:pt x="258" y="49"/>
                  </a:lnTo>
                  <a:lnTo>
                    <a:pt x="252" y="52"/>
                  </a:lnTo>
                  <a:lnTo>
                    <a:pt x="247" y="57"/>
                  </a:lnTo>
                  <a:lnTo>
                    <a:pt x="251" y="50"/>
                  </a:lnTo>
                  <a:lnTo>
                    <a:pt x="256" y="43"/>
                  </a:lnTo>
                  <a:lnTo>
                    <a:pt x="259" y="39"/>
                  </a:lnTo>
                  <a:lnTo>
                    <a:pt x="261" y="37"/>
                  </a:lnTo>
                  <a:lnTo>
                    <a:pt x="262" y="34"/>
                  </a:lnTo>
                  <a:lnTo>
                    <a:pt x="264" y="30"/>
                  </a:lnTo>
                  <a:lnTo>
                    <a:pt x="265" y="27"/>
                  </a:lnTo>
                  <a:lnTo>
                    <a:pt x="266" y="24"/>
                  </a:lnTo>
                  <a:lnTo>
                    <a:pt x="269" y="20"/>
                  </a:lnTo>
                  <a:lnTo>
                    <a:pt x="269" y="16"/>
                  </a:lnTo>
                  <a:lnTo>
                    <a:pt x="269" y="12"/>
                  </a:lnTo>
                  <a:lnTo>
                    <a:pt x="267" y="8"/>
                  </a:lnTo>
                  <a:lnTo>
                    <a:pt x="266" y="6"/>
                  </a:lnTo>
                  <a:lnTo>
                    <a:pt x="264" y="4"/>
                  </a:lnTo>
                  <a:lnTo>
                    <a:pt x="259" y="1"/>
                  </a:lnTo>
                  <a:lnTo>
                    <a:pt x="254" y="0"/>
                  </a:lnTo>
                  <a:lnTo>
                    <a:pt x="247" y="1"/>
                  </a:lnTo>
                  <a:lnTo>
                    <a:pt x="240" y="3"/>
                  </a:lnTo>
                  <a:lnTo>
                    <a:pt x="231" y="6"/>
                  </a:lnTo>
                  <a:lnTo>
                    <a:pt x="220" y="10"/>
                  </a:lnTo>
                  <a:lnTo>
                    <a:pt x="214" y="12"/>
                  </a:lnTo>
                  <a:lnTo>
                    <a:pt x="208" y="15"/>
                  </a:lnTo>
                  <a:lnTo>
                    <a:pt x="199" y="19"/>
                  </a:lnTo>
                  <a:lnTo>
                    <a:pt x="190" y="23"/>
                  </a:lnTo>
                  <a:lnTo>
                    <a:pt x="180" y="29"/>
                  </a:lnTo>
                  <a:lnTo>
                    <a:pt x="168" y="36"/>
                  </a:lnTo>
                  <a:lnTo>
                    <a:pt x="156" y="43"/>
                  </a:lnTo>
                  <a:lnTo>
                    <a:pt x="142" y="51"/>
                  </a:lnTo>
                  <a:lnTo>
                    <a:pt x="137" y="53"/>
                  </a:lnTo>
                  <a:lnTo>
                    <a:pt x="138" y="58"/>
                  </a:lnTo>
                  <a:lnTo>
                    <a:pt x="140" y="69"/>
                  </a:lnTo>
                  <a:lnTo>
                    <a:pt x="141" y="81"/>
                  </a:lnTo>
                  <a:lnTo>
                    <a:pt x="151" y="75"/>
                  </a:lnTo>
                  <a:lnTo>
                    <a:pt x="161" y="69"/>
                  </a:lnTo>
                  <a:lnTo>
                    <a:pt x="170" y="66"/>
                  </a:lnTo>
                  <a:lnTo>
                    <a:pt x="175" y="64"/>
                  </a:lnTo>
                  <a:lnTo>
                    <a:pt x="180" y="61"/>
                  </a:lnTo>
                  <a:lnTo>
                    <a:pt x="175" y="69"/>
                  </a:lnTo>
                  <a:lnTo>
                    <a:pt x="171" y="79"/>
                  </a:lnTo>
                  <a:lnTo>
                    <a:pt x="164" y="89"/>
                  </a:lnTo>
                  <a:lnTo>
                    <a:pt x="157" y="101"/>
                  </a:lnTo>
                  <a:lnTo>
                    <a:pt x="149" y="114"/>
                  </a:lnTo>
                  <a:lnTo>
                    <a:pt x="138" y="129"/>
                  </a:lnTo>
                  <a:lnTo>
                    <a:pt x="128" y="145"/>
                  </a:lnTo>
                  <a:lnTo>
                    <a:pt x="117" y="164"/>
                  </a:lnTo>
                  <a:lnTo>
                    <a:pt x="105" y="181"/>
                  </a:lnTo>
                  <a:lnTo>
                    <a:pt x="95" y="196"/>
                  </a:lnTo>
                  <a:lnTo>
                    <a:pt x="85" y="211"/>
                  </a:lnTo>
                  <a:lnTo>
                    <a:pt x="77" y="224"/>
                  </a:lnTo>
                  <a:lnTo>
                    <a:pt x="69" y="235"/>
                  </a:lnTo>
                  <a:lnTo>
                    <a:pt x="62" y="245"/>
                  </a:lnTo>
                  <a:lnTo>
                    <a:pt x="57" y="254"/>
                  </a:lnTo>
                  <a:lnTo>
                    <a:pt x="52" y="261"/>
                  </a:lnTo>
                  <a:lnTo>
                    <a:pt x="47" y="269"/>
                  </a:lnTo>
                  <a:lnTo>
                    <a:pt x="42" y="276"/>
                  </a:lnTo>
                  <a:lnTo>
                    <a:pt x="36" y="285"/>
                  </a:lnTo>
                  <a:lnTo>
                    <a:pt x="30" y="293"/>
                  </a:lnTo>
                  <a:lnTo>
                    <a:pt x="24" y="302"/>
                  </a:lnTo>
                  <a:lnTo>
                    <a:pt x="17" y="311"/>
                  </a:lnTo>
                  <a:lnTo>
                    <a:pt x="11" y="321"/>
                  </a:lnTo>
                  <a:lnTo>
                    <a:pt x="4" y="330"/>
                  </a:lnTo>
                  <a:lnTo>
                    <a:pt x="0" y="336"/>
                  </a:lnTo>
                  <a:lnTo>
                    <a:pt x="5" y="340"/>
                  </a:lnTo>
                  <a:lnTo>
                    <a:pt x="7" y="344"/>
                  </a:lnTo>
                  <a:lnTo>
                    <a:pt x="11" y="347"/>
                  </a:lnTo>
                  <a:lnTo>
                    <a:pt x="16" y="346"/>
                  </a:lnTo>
                  <a:lnTo>
                    <a:pt x="22" y="345"/>
                  </a:lnTo>
                  <a:lnTo>
                    <a:pt x="29" y="342"/>
                  </a:lnTo>
                  <a:lnTo>
                    <a:pt x="35" y="341"/>
                  </a:lnTo>
                  <a:lnTo>
                    <a:pt x="42" y="340"/>
                  </a:lnTo>
                  <a:lnTo>
                    <a:pt x="49" y="339"/>
                  </a:lnTo>
                  <a:lnTo>
                    <a:pt x="55" y="338"/>
                  </a:lnTo>
                  <a:lnTo>
                    <a:pt x="62" y="337"/>
                  </a:lnTo>
                  <a:lnTo>
                    <a:pt x="69" y="337"/>
                  </a:lnTo>
                  <a:lnTo>
                    <a:pt x="74" y="337"/>
                  </a:lnTo>
                  <a:lnTo>
                    <a:pt x="76" y="332"/>
                  </a:lnTo>
                  <a:lnTo>
                    <a:pt x="79" y="326"/>
                  </a:lnTo>
                  <a:lnTo>
                    <a:pt x="81" y="321"/>
                  </a:lnTo>
                  <a:lnTo>
                    <a:pt x="83" y="316"/>
                  </a:lnTo>
                  <a:lnTo>
                    <a:pt x="85" y="313"/>
                  </a:lnTo>
                  <a:lnTo>
                    <a:pt x="88" y="308"/>
                  </a:lnTo>
                  <a:lnTo>
                    <a:pt x="91" y="303"/>
                  </a:lnTo>
                  <a:lnTo>
                    <a:pt x="93" y="298"/>
                  </a:lnTo>
                  <a:lnTo>
                    <a:pt x="97" y="293"/>
                  </a:lnTo>
                  <a:lnTo>
                    <a:pt x="103" y="285"/>
                  </a:lnTo>
                  <a:lnTo>
                    <a:pt x="107" y="277"/>
                  </a:lnTo>
                  <a:lnTo>
                    <a:pt x="112" y="270"/>
                  </a:lnTo>
                  <a:lnTo>
                    <a:pt x="117" y="264"/>
                  </a:lnTo>
                  <a:lnTo>
                    <a:pt x="120" y="258"/>
                  </a:lnTo>
                  <a:lnTo>
                    <a:pt x="123" y="254"/>
                  </a:lnTo>
                  <a:lnTo>
                    <a:pt x="127" y="249"/>
                  </a:lnTo>
                  <a:lnTo>
                    <a:pt x="129" y="246"/>
                  </a:lnTo>
                  <a:lnTo>
                    <a:pt x="130" y="245"/>
                  </a:lnTo>
                  <a:lnTo>
                    <a:pt x="133" y="240"/>
                  </a:lnTo>
                  <a:lnTo>
                    <a:pt x="136" y="234"/>
                  </a:lnTo>
                  <a:lnTo>
                    <a:pt x="140" y="230"/>
                  </a:lnTo>
                  <a:lnTo>
                    <a:pt x="144" y="231"/>
                  </a:lnTo>
                  <a:lnTo>
                    <a:pt x="150" y="231"/>
                  </a:lnTo>
                  <a:lnTo>
                    <a:pt x="155" y="232"/>
                  </a:lnTo>
                  <a:lnTo>
                    <a:pt x="159" y="232"/>
                  </a:lnTo>
                  <a:lnTo>
                    <a:pt x="165" y="232"/>
                  </a:lnTo>
                  <a:lnTo>
                    <a:pt x="170" y="232"/>
                  </a:lnTo>
                  <a:lnTo>
                    <a:pt x="175" y="231"/>
                  </a:lnTo>
                  <a:lnTo>
                    <a:pt x="180" y="230"/>
                  </a:lnTo>
                  <a:lnTo>
                    <a:pt x="186" y="230"/>
                  </a:lnTo>
                  <a:lnTo>
                    <a:pt x="190" y="228"/>
                  </a:lnTo>
                  <a:lnTo>
                    <a:pt x="195" y="226"/>
                  </a:lnTo>
                  <a:lnTo>
                    <a:pt x="199" y="225"/>
                  </a:lnTo>
                  <a:lnTo>
                    <a:pt x="205" y="223"/>
                  </a:lnTo>
                  <a:lnTo>
                    <a:pt x="212" y="219"/>
                  </a:lnTo>
                  <a:lnTo>
                    <a:pt x="218" y="217"/>
                  </a:lnTo>
                  <a:lnTo>
                    <a:pt x="225" y="213"/>
                  </a:lnTo>
                  <a:lnTo>
                    <a:pt x="231" y="211"/>
                  </a:lnTo>
                  <a:lnTo>
                    <a:pt x="238" y="208"/>
                  </a:lnTo>
                  <a:lnTo>
                    <a:pt x="243" y="204"/>
                  </a:lnTo>
                  <a:lnTo>
                    <a:pt x="250" y="201"/>
                  </a:lnTo>
                  <a:lnTo>
                    <a:pt x="257" y="197"/>
                  </a:lnTo>
                  <a:lnTo>
                    <a:pt x="264" y="194"/>
                  </a:lnTo>
                  <a:lnTo>
                    <a:pt x="270" y="190"/>
                  </a:lnTo>
                  <a:lnTo>
                    <a:pt x="276" y="186"/>
                  </a:lnTo>
                  <a:lnTo>
                    <a:pt x="281" y="182"/>
                  </a:lnTo>
                  <a:lnTo>
                    <a:pt x="287" y="179"/>
                  </a:lnTo>
                  <a:lnTo>
                    <a:pt x="292" y="174"/>
                  </a:lnTo>
                  <a:lnTo>
                    <a:pt x="296" y="171"/>
                  </a:lnTo>
                  <a:lnTo>
                    <a:pt x="301" y="166"/>
                  </a:lnTo>
                  <a:lnTo>
                    <a:pt x="307" y="162"/>
                  </a:lnTo>
                  <a:lnTo>
                    <a:pt x="311" y="156"/>
                  </a:lnTo>
                  <a:lnTo>
                    <a:pt x="317" y="149"/>
                  </a:lnTo>
                  <a:lnTo>
                    <a:pt x="323" y="143"/>
                  </a:lnTo>
                  <a:lnTo>
                    <a:pt x="329" y="136"/>
                  </a:lnTo>
                  <a:lnTo>
                    <a:pt x="334" y="129"/>
                  </a:lnTo>
                  <a:lnTo>
                    <a:pt x="340" y="121"/>
                  </a:lnTo>
                  <a:lnTo>
                    <a:pt x="346" y="113"/>
                  </a:lnTo>
                  <a:lnTo>
                    <a:pt x="352" y="105"/>
                  </a:lnTo>
                  <a:lnTo>
                    <a:pt x="356" y="97"/>
                  </a:lnTo>
                  <a:lnTo>
                    <a:pt x="361" y="89"/>
                  </a:lnTo>
                  <a:lnTo>
                    <a:pt x="365" y="82"/>
                  </a:lnTo>
                  <a:lnTo>
                    <a:pt x="369" y="74"/>
                  </a:lnTo>
                  <a:lnTo>
                    <a:pt x="372" y="67"/>
                  </a:lnTo>
                  <a:lnTo>
                    <a:pt x="376" y="60"/>
                  </a:lnTo>
                  <a:lnTo>
                    <a:pt x="378" y="53"/>
                  </a:lnTo>
                  <a:lnTo>
                    <a:pt x="380" y="48"/>
                  </a:lnTo>
                  <a:lnTo>
                    <a:pt x="382" y="42"/>
                  </a:lnTo>
                  <a:lnTo>
                    <a:pt x="384" y="36"/>
                  </a:lnTo>
                  <a:lnTo>
                    <a:pt x="384" y="30"/>
                  </a:lnTo>
                  <a:lnTo>
                    <a:pt x="385" y="26"/>
                  </a:lnTo>
                  <a:lnTo>
                    <a:pt x="385" y="21"/>
                  </a:lnTo>
                  <a:lnTo>
                    <a:pt x="384" y="16"/>
                  </a:lnTo>
                  <a:close/>
                  <a:moveTo>
                    <a:pt x="227" y="109"/>
                  </a:moveTo>
                  <a:lnTo>
                    <a:pt x="234" y="101"/>
                  </a:lnTo>
                  <a:lnTo>
                    <a:pt x="242" y="94"/>
                  </a:lnTo>
                  <a:lnTo>
                    <a:pt x="249" y="88"/>
                  </a:lnTo>
                  <a:lnTo>
                    <a:pt x="257" y="81"/>
                  </a:lnTo>
                  <a:lnTo>
                    <a:pt x="264" y="76"/>
                  </a:lnTo>
                  <a:lnTo>
                    <a:pt x="271" y="71"/>
                  </a:lnTo>
                  <a:lnTo>
                    <a:pt x="279" y="66"/>
                  </a:lnTo>
                  <a:lnTo>
                    <a:pt x="286" y="61"/>
                  </a:lnTo>
                  <a:lnTo>
                    <a:pt x="294" y="57"/>
                  </a:lnTo>
                  <a:lnTo>
                    <a:pt x="301" y="53"/>
                  </a:lnTo>
                  <a:lnTo>
                    <a:pt x="305" y="52"/>
                  </a:lnTo>
                  <a:lnTo>
                    <a:pt x="310" y="51"/>
                  </a:lnTo>
                  <a:lnTo>
                    <a:pt x="309" y="53"/>
                  </a:lnTo>
                  <a:lnTo>
                    <a:pt x="308" y="56"/>
                  </a:lnTo>
                  <a:lnTo>
                    <a:pt x="307" y="59"/>
                  </a:lnTo>
                  <a:lnTo>
                    <a:pt x="305" y="63"/>
                  </a:lnTo>
                  <a:lnTo>
                    <a:pt x="302" y="71"/>
                  </a:lnTo>
                  <a:lnTo>
                    <a:pt x="297" y="80"/>
                  </a:lnTo>
                  <a:lnTo>
                    <a:pt x="293" y="88"/>
                  </a:lnTo>
                  <a:lnTo>
                    <a:pt x="288" y="97"/>
                  </a:lnTo>
                  <a:lnTo>
                    <a:pt x="282" y="106"/>
                  </a:lnTo>
                  <a:lnTo>
                    <a:pt x="277" y="116"/>
                  </a:lnTo>
                  <a:lnTo>
                    <a:pt x="270" y="125"/>
                  </a:lnTo>
                  <a:lnTo>
                    <a:pt x="263" y="135"/>
                  </a:lnTo>
                  <a:lnTo>
                    <a:pt x="256" y="144"/>
                  </a:lnTo>
                  <a:lnTo>
                    <a:pt x="249" y="154"/>
                  </a:lnTo>
                  <a:lnTo>
                    <a:pt x="242" y="160"/>
                  </a:lnTo>
                  <a:lnTo>
                    <a:pt x="236" y="167"/>
                  </a:lnTo>
                  <a:lnTo>
                    <a:pt x="231" y="174"/>
                  </a:lnTo>
                  <a:lnTo>
                    <a:pt x="225" y="179"/>
                  </a:lnTo>
                  <a:lnTo>
                    <a:pt x="219" y="183"/>
                  </a:lnTo>
                  <a:lnTo>
                    <a:pt x="214" y="187"/>
                  </a:lnTo>
                  <a:lnTo>
                    <a:pt x="209" y="190"/>
                  </a:lnTo>
                  <a:lnTo>
                    <a:pt x="203" y="192"/>
                  </a:lnTo>
                  <a:lnTo>
                    <a:pt x="197" y="194"/>
                  </a:lnTo>
                  <a:lnTo>
                    <a:pt x="190" y="194"/>
                  </a:lnTo>
                  <a:lnTo>
                    <a:pt x="185" y="194"/>
                  </a:lnTo>
                  <a:lnTo>
                    <a:pt x="179" y="192"/>
                  </a:lnTo>
                  <a:lnTo>
                    <a:pt x="172" y="190"/>
                  </a:lnTo>
                  <a:lnTo>
                    <a:pt x="165" y="187"/>
                  </a:lnTo>
                  <a:lnTo>
                    <a:pt x="171" y="180"/>
                  </a:lnTo>
                  <a:lnTo>
                    <a:pt x="178" y="170"/>
                  </a:lnTo>
                  <a:lnTo>
                    <a:pt x="183" y="160"/>
                  </a:lnTo>
                  <a:lnTo>
                    <a:pt x="190" y="150"/>
                  </a:lnTo>
                  <a:lnTo>
                    <a:pt x="197" y="141"/>
                  </a:lnTo>
                  <a:lnTo>
                    <a:pt x="205" y="133"/>
                  </a:lnTo>
                  <a:lnTo>
                    <a:pt x="212" y="124"/>
                  </a:lnTo>
                  <a:lnTo>
                    <a:pt x="219" y="117"/>
                  </a:lnTo>
                  <a:lnTo>
                    <a:pt x="227" y="109"/>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74" name="Freeform 22"/>
            <p:cNvSpPr>
              <a:spLocks/>
            </p:cNvSpPr>
            <p:nvPr/>
          </p:nvSpPr>
          <p:spPr bwMode="auto">
            <a:xfrm>
              <a:off x="2837" y="2570"/>
              <a:ext cx="73" cy="65"/>
            </a:xfrm>
            <a:custGeom>
              <a:avLst/>
              <a:gdLst>
                <a:gd name="T0" fmla="*/ 172 w 180"/>
                <a:gd name="T1" fmla="*/ 5 h 158"/>
                <a:gd name="T2" fmla="*/ 162 w 180"/>
                <a:gd name="T3" fmla="*/ 3 h 158"/>
                <a:gd name="T4" fmla="*/ 154 w 180"/>
                <a:gd name="T5" fmla="*/ 5 h 158"/>
                <a:gd name="T6" fmla="*/ 143 w 180"/>
                <a:gd name="T7" fmla="*/ 7 h 158"/>
                <a:gd name="T8" fmla="*/ 136 w 180"/>
                <a:gd name="T9" fmla="*/ 8 h 158"/>
                <a:gd name="T10" fmla="*/ 122 w 180"/>
                <a:gd name="T11" fmla="*/ 12 h 158"/>
                <a:gd name="T12" fmla="*/ 107 w 180"/>
                <a:gd name="T13" fmla="*/ 16 h 158"/>
                <a:gd name="T14" fmla="*/ 100 w 180"/>
                <a:gd name="T15" fmla="*/ 18 h 158"/>
                <a:gd name="T16" fmla="*/ 96 w 180"/>
                <a:gd name="T17" fmla="*/ 22 h 158"/>
                <a:gd name="T18" fmla="*/ 89 w 180"/>
                <a:gd name="T19" fmla="*/ 34 h 158"/>
                <a:gd name="T20" fmla="*/ 81 w 180"/>
                <a:gd name="T21" fmla="*/ 46 h 158"/>
                <a:gd name="T22" fmla="*/ 70 w 180"/>
                <a:gd name="T23" fmla="*/ 63 h 158"/>
                <a:gd name="T24" fmla="*/ 58 w 180"/>
                <a:gd name="T25" fmla="*/ 79 h 158"/>
                <a:gd name="T26" fmla="*/ 44 w 180"/>
                <a:gd name="T27" fmla="*/ 95 h 158"/>
                <a:gd name="T28" fmla="*/ 31 w 180"/>
                <a:gd name="T29" fmla="*/ 110 h 158"/>
                <a:gd name="T30" fmla="*/ 18 w 180"/>
                <a:gd name="T31" fmla="*/ 124 h 158"/>
                <a:gd name="T32" fmla="*/ 6 w 180"/>
                <a:gd name="T33" fmla="*/ 135 h 158"/>
                <a:gd name="T34" fmla="*/ 5 w 180"/>
                <a:gd name="T35" fmla="*/ 147 h 158"/>
                <a:gd name="T36" fmla="*/ 14 w 180"/>
                <a:gd name="T37" fmla="*/ 158 h 158"/>
                <a:gd name="T38" fmla="*/ 50 w 180"/>
                <a:gd name="T39" fmla="*/ 140 h 158"/>
                <a:gd name="T40" fmla="*/ 51 w 180"/>
                <a:gd name="T41" fmla="*/ 139 h 158"/>
                <a:gd name="T42" fmla="*/ 62 w 180"/>
                <a:gd name="T43" fmla="*/ 129 h 158"/>
                <a:gd name="T44" fmla="*/ 74 w 180"/>
                <a:gd name="T45" fmla="*/ 120 h 158"/>
                <a:gd name="T46" fmla="*/ 85 w 180"/>
                <a:gd name="T47" fmla="*/ 110 h 158"/>
                <a:gd name="T48" fmla="*/ 97 w 180"/>
                <a:gd name="T49" fmla="*/ 101 h 158"/>
                <a:gd name="T50" fmla="*/ 108 w 180"/>
                <a:gd name="T51" fmla="*/ 90 h 158"/>
                <a:gd name="T52" fmla="*/ 119 w 180"/>
                <a:gd name="T53" fmla="*/ 80 h 158"/>
                <a:gd name="T54" fmla="*/ 129 w 180"/>
                <a:gd name="T55" fmla="*/ 69 h 158"/>
                <a:gd name="T56" fmla="*/ 139 w 180"/>
                <a:gd name="T57" fmla="*/ 60 h 158"/>
                <a:gd name="T58" fmla="*/ 145 w 180"/>
                <a:gd name="T59" fmla="*/ 54 h 158"/>
                <a:gd name="T60" fmla="*/ 158 w 180"/>
                <a:gd name="T61" fmla="*/ 41 h 158"/>
                <a:gd name="T62" fmla="*/ 169 w 180"/>
                <a:gd name="T63" fmla="*/ 28 h 158"/>
                <a:gd name="T64" fmla="*/ 175 w 180"/>
                <a:gd name="T65" fmla="*/ 22 h 158"/>
                <a:gd name="T66" fmla="*/ 176 w 180"/>
                <a:gd name="T67" fmla="*/ 1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158">
                  <a:moveTo>
                    <a:pt x="176" y="12"/>
                  </a:moveTo>
                  <a:lnTo>
                    <a:pt x="172" y="5"/>
                  </a:lnTo>
                  <a:lnTo>
                    <a:pt x="168" y="0"/>
                  </a:lnTo>
                  <a:lnTo>
                    <a:pt x="162" y="3"/>
                  </a:lnTo>
                  <a:lnTo>
                    <a:pt x="159" y="4"/>
                  </a:lnTo>
                  <a:lnTo>
                    <a:pt x="154" y="5"/>
                  </a:lnTo>
                  <a:lnTo>
                    <a:pt x="149" y="6"/>
                  </a:lnTo>
                  <a:lnTo>
                    <a:pt x="143" y="7"/>
                  </a:lnTo>
                  <a:lnTo>
                    <a:pt x="141" y="7"/>
                  </a:lnTo>
                  <a:lnTo>
                    <a:pt x="136" y="8"/>
                  </a:lnTo>
                  <a:lnTo>
                    <a:pt x="129" y="11"/>
                  </a:lnTo>
                  <a:lnTo>
                    <a:pt x="122" y="12"/>
                  </a:lnTo>
                  <a:lnTo>
                    <a:pt x="114" y="14"/>
                  </a:lnTo>
                  <a:lnTo>
                    <a:pt x="107" y="16"/>
                  </a:lnTo>
                  <a:lnTo>
                    <a:pt x="103" y="18"/>
                  </a:lnTo>
                  <a:lnTo>
                    <a:pt x="100" y="18"/>
                  </a:lnTo>
                  <a:lnTo>
                    <a:pt x="97" y="19"/>
                  </a:lnTo>
                  <a:lnTo>
                    <a:pt x="96" y="22"/>
                  </a:lnTo>
                  <a:lnTo>
                    <a:pt x="92" y="28"/>
                  </a:lnTo>
                  <a:lnTo>
                    <a:pt x="89" y="34"/>
                  </a:lnTo>
                  <a:lnTo>
                    <a:pt x="84" y="41"/>
                  </a:lnTo>
                  <a:lnTo>
                    <a:pt x="81" y="46"/>
                  </a:lnTo>
                  <a:lnTo>
                    <a:pt x="75" y="54"/>
                  </a:lnTo>
                  <a:lnTo>
                    <a:pt x="70" y="63"/>
                  </a:lnTo>
                  <a:lnTo>
                    <a:pt x="63" y="71"/>
                  </a:lnTo>
                  <a:lnTo>
                    <a:pt x="58" y="79"/>
                  </a:lnTo>
                  <a:lnTo>
                    <a:pt x="51" y="87"/>
                  </a:lnTo>
                  <a:lnTo>
                    <a:pt x="44" y="95"/>
                  </a:lnTo>
                  <a:lnTo>
                    <a:pt x="37" y="103"/>
                  </a:lnTo>
                  <a:lnTo>
                    <a:pt x="31" y="110"/>
                  </a:lnTo>
                  <a:lnTo>
                    <a:pt x="24" y="117"/>
                  </a:lnTo>
                  <a:lnTo>
                    <a:pt x="18" y="124"/>
                  </a:lnTo>
                  <a:lnTo>
                    <a:pt x="12" y="129"/>
                  </a:lnTo>
                  <a:lnTo>
                    <a:pt x="6" y="135"/>
                  </a:lnTo>
                  <a:lnTo>
                    <a:pt x="0" y="141"/>
                  </a:lnTo>
                  <a:lnTo>
                    <a:pt x="5" y="147"/>
                  </a:lnTo>
                  <a:lnTo>
                    <a:pt x="10" y="152"/>
                  </a:lnTo>
                  <a:lnTo>
                    <a:pt x="14" y="158"/>
                  </a:lnTo>
                  <a:lnTo>
                    <a:pt x="20" y="155"/>
                  </a:lnTo>
                  <a:lnTo>
                    <a:pt x="50" y="140"/>
                  </a:lnTo>
                  <a:lnTo>
                    <a:pt x="50" y="140"/>
                  </a:lnTo>
                  <a:lnTo>
                    <a:pt x="51" y="139"/>
                  </a:lnTo>
                  <a:lnTo>
                    <a:pt x="56" y="134"/>
                  </a:lnTo>
                  <a:lnTo>
                    <a:pt x="62" y="129"/>
                  </a:lnTo>
                  <a:lnTo>
                    <a:pt x="68" y="125"/>
                  </a:lnTo>
                  <a:lnTo>
                    <a:pt x="74" y="120"/>
                  </a:lnTo>
                  <a:lnTo>
                    <a:pt x="80" y="116"/>
                  </a:lnTo>
                  <a:lnTo>
                    <a:pt x="85" y="110"/>
                  </a:lnTo>
                  <a:lnTo>
                    <a:pt x="91" y="105"/>
                  </a:lnTo>
                  <a:lnTo>
                    <a:pt x="97" y="101"/>
                  </a:lnTo>
                  <a:lnTo>
                    <a:pt x="103" y="96"/>
                  </a:lnTo>
                  <a:lnTo>
                    <a:pt x="108" y="90"/>
                  </a:lnTo>
                  <a:lnTo>
                    <a:pt x="114" y="86"/>
                  </a:lnTo>
                  <a:lnTo>
                    <a:pt x="119" y="80"/>
                  </a:lnTo>
                  <a:lnTo>
                    <a:pt x="124" y="75"/>
                  </a:lnTo>
                  <a:lnTo>
                    <a:pt x="129" y="69"/>
                  </a:lnTo>
                  <a:lnTo>
                    <a:pt x="135" y="65"/>
                  </a:lnTo>
                  <a:lnTo>
                    <a:pt x="139" y="60"/>
                  </a:lnTo>
                  <a:lnTo>
                    <a:pt x="141" y="59"/>
                  </a:lnTo>
                  <a:lnTo>
                    <a:pt x="145" y="54"/>
                  </a:lnTo>
                  <a:lnTo>
                    <a:pt x="151" y="49"/>
                  </a:lnTo>
                  <a:lnTo>
                    <a:pt x="158" y="41"/>
                  </a:lnTo>
                  <a:lnTo>
                    <a:pt x="164" y="34"/>
                  </a:lnTo>
                  <a:lnTo>
                    <a:pt x="169" y="28"/>
                  </a:lnTo>
                  <a:lnTo>
                    <a:pt x="174" y="23"/>
                  </a:lnTo>
                  <a:lnTo>
                    <a:pt x="175" y="22"/>
                  </a:lnTo>
                  <a:lnTo>
                    <a:pt x="180" y="18"/>
                  </a:lnTo>
                  <a:lnTo>
                    <a:pt x="176" y="12"/>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75" name="Freeform 23"/>
            <p:cNvSpPr>
              <a:spLocks noEditPoints="1"/>
            </p:cNvSpPr>
            <p:nvPr/>
          </p:nvSpPr>
          <p:spPr bwMode="auto">
            <a:xfrm>
              <a:off x="3003" y="2474"/>
              <a:ext cx="182" cy="130"/>
            </a:xfrm>
            <a:custGeom>
              <a:avLst/>
              <a:gdLst>
                <a:gd name="T0" fmla="*/ 435 w 443"/>
                <a:gd name="T1" fmla="*/ 39 h 319"/>
                <a:gd name="T2" fmla="*/ 418 w 443"/>
                <a:gd name="T3" fmla="*/ 19 h 319"/>
                <a:gd name="T4" fmla="*/ 392 w 443"/>
                <a:gd name="T5" fmla="*/ 6 h 319"/>
                <a:gd name="T6" fmla="*/ 350 w 443"/>
                <a:gd name="T7" fmla="*/ 0 h 319"/>
                <a:gd name="T8" fmla="*/ 305 w 443"/>
                <a:gd name="T9" fmla="*/ 0 h 319"/>
                <a:gd name="T10" fmla="*/ 241 w 443"/>
                <a:gd name="T11" fmla="*/ 1 h 319"/>
                <a:gd name="T12" fmla="*/ 208 w 443"/>
                <a:gd name="T13" fmla="*/ 1 h 319"/>
                <a:gd name="T14" fmla="*/ 181 w 443"/>
                <a:gd name="T15" fmla="*/ 0 h 319"/>
                <a:gd name="T16" fmla="*/ 159 w 443"/>
                <a:gd name="T17" fmla="*/ 19 h 319"/>
                <a:gd name="T18" fmla="*/ 187 w 443"/>
                <a:gd name="T19" fmla="*/ 31 h 319"/>
                <a:gd name="T20" fmla="*/ 196 w 443"/>
                <a:gd name="T21" fmla="*/ 34 h 319"/>
                <a:gd name="T22" fmla="*/ 190 w 443"/>
                <a:gd name="T23" fmla="*/ 43 h 319"/>
                <a:gd name="T24" fmla="*/ 174 w 443"/>
                <a:gd name="T25" fmla="*/ 73 h 319"/>
                <a:gd name="T26" fmla="*/ 146 w 443"/>
                <a:gd name="T27" fmla="*/ 120 h 319"/>
                <a:gd name="T28" fmla="*/ 78 w 443"/>
                <a:gd name="T29" fmla="*/ 236 h 319"/>
                <a:gd name="T30" fmla="*/ 53 w 443"/>
                <a:gd name="T31" fmla="*/ 278 h 319"/>
                <a:gd name="T32" fmla="*/ 46 w 443"/>
                <a:gd name="T33" fmla="*/ 283 h 319"/>
                <a:gd name="T34" fmla="*/ 30 w 443"/>
                <a:gd name="T35" fmla="*/ 287 h 319"/>
                <a:gd name="T36" fmla="*/ 16 w 443"/>
                <a:gd name="T37" fmla="*/ 292 h 319"/>
                <a:gd name="T38" fmla="*/ 23 w 443"/>
                <a:gd name="T39" fmla="*/ 318 h 319"/>
                <a:gd name="T40" fmla="*/ 58 w 443"/>
                <a:gd name="T41" fmla="*/ 317 h 319"/>
                <a:gd name="T42" fmla="*/ 166 w 443"/>
                <a:gd name="T43" fmla="*/ 318 h 319"/>
                <a:gd name="T44" fmla="*/ 218 w 443"/>
                <a:gd name="T45" fmla="*/ 313 h 319"/>
                <a:gd name="T46" fmla="*/ 270 w 443"/>
                <a:gd name="T47" fmla="*/ 294 h 319"/>
                <a:gd name="T48" fmla="*/ 319 w 443"/>
                <a:gd name="T49" fmla="*/ 264 h 319"/>
                <a:gd name="T50" fmla="*/ 365 w 443"/>
                <a:gd name="T51" fmla="*/ 225 h 319"/>
                <a:gd name="T52" fmla="*/ 402 w 443"/>
                <a:gd name="T53" fmla="*/ 178 h 319"/>
                <a:gd name="T54" fmla="*/ 430 w 443"/>
                <a:gd name="T55" fmla="*/ 128 h 319"/>
                <a:gd name="T56" fmla="*/ 441 w 443"/>
                <a:gd name="T57" fmla="*/ 91 h 319"/>
                <a:gd name="T58" fmla="*/ 442 w 443"/>
                <a:gd name="T59" fmla="*/ 60 h 319"/>
                <a:gd name="T60" fmla="*/ 166 w 443"/>
                <a:gd name="T61" fmla="*/ 283 h 319"/>
                <a:gd name="T62" fmla="*/ 143 w 443"/>
                <a:gd name="T63" fmla="*/ 279 h 319"/>
                <a:gd name="T64" fmla="*/ 131 w 443"/>
                <a:gd name="T65" fmla="*/ 278 h 319"/>
                <a:gd name="T66" fmla="*/ 180 w 443"/>
                <a:gd name="T67" fmla="*/ 192 h 319"/>
                <a:gd name="T68" fmla="*/ 214 w 443"/>
                <a:gd name="T69" fmla="*/ 133 h 319"/>
                <a:gd name="T70" fmla="*/ 274 w 443"/>
                <a:gd name="T71" fmla="*/ 37 h 319"/>
                <a:gd name="T72" fmla="*/ 291 w 443"/>
                <a:gd name="T73" fmla="*/ 35 h 319"/>
                <a:gd name="T74" fmla="*/ 316 w 443"/>
                <a:gd name="T75" fmla="*/ 35 h 319"/>
                <a:gd name="T76" fmla="*/ 344 w 443"/>
                <a:gd name="T77" fmla="*/ 38 h 319"/>
                <a:gd name="T78" fmla="*/ 359 w 443"/>
                <a:gd name="T79" fmla="*/ 48 h 319"/>
                <a:gd name="T80" fmla="*/ 367 w 443"/>
                <a:gd name="T81" fmla="*/ 73 h 319"/>
                <a:gd name="T82" fmla="*/ 363 w 443"/>
                <a:gd name="T83" fmla="*/ 97 h 319"/>
                <a:gd name="T84" fmla="*/ 350 w 443"/>
                <a:gd name="T85" fmla="*/ 130 h 319"/>
                <a:gd name="T86" fmla="*/ 328 w 443"/>
                <a:gd name="T87" fmla="*/ 172 h 319"/>
                <a:gd name="T88" fmla="*/ 298 w 443"/>
                <a:gd name="T89" fmla="*/ 213 h 319"/>
                <a:gd name="T90" fmla="*/ 266 w 443"/>
                <a:gd name="T91" fmla="*/ 248 h 319"/>
                <a:gd name="T92" fmla="*/ 234 w 443"/>
                <a:gd name="T93" fmla="*/ 271 h 319"/>
                <a:gd name="T94" fmla="*/ 205 w 443"/>
                <a:gd name="T95" fmla="*/ 28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3" h="319">
                  <a:moveTo>
                    <a:pt x="442" y="60"/>
                  </a:moveTo>
                  <a:lnTo>
                    <a:pt x="441" y="53"/>
                  </a:lnTo>
                  <a:lnTo>
                    <a:pt x="439" y="46"/>
                  </a:lnTo>
                  <a:lnTo>
                    <a:pt x="435" y="39"/>
                  </a:lnTo>
                  <a:lnTo>
                    <a:pt x="432" y="34"/>
                  </a:lnTo>
                  <a:lnTo>
                    <a:pt x="429" y="28"/>
                  </a:lnTo>
                  <a:lnTo>
                    <a:pt x="424" y="23"/>
                  </a:lnTo>
                  <a:lnTo>
                    <a:pt x="418" y="19"/>
                  </a:lnTo>
                  <a:lnTo>
                    <a:pt x="412" y="15"/>
                  </a:lnTo>
                  <a:lnTo>
                    <a:pt x="407" y="12"/>
                  </a:lnTo>
                  <a:lnTo>
                    <a:pt x="400" y="8"/>
                  </a:lnTo>
                  <a:lnTo>
                    <a:pt x="392" y="6"/>
                  </a:lnTo>
                  <a:lnTo>
                    <a:pt x="382" y="4"/>
                  </a:lnTo>
                  <a:lnTo>
                    <a:pt x="372" y="3"/>
                  </a:lnTo>
                  <a:lnTo>
                    <a:pt x="362" y="1"/>
                  </a:lnTo>
                  <a:lnTo>
                    <a:pt x="350" y="0"/>
                  </a:lnTo>
                  <a:lnTo>
                    <a:pt x="337" y="0"/>
                  </a:lnTo>
                  <a:lnTo>
                    <a:pt x="333" y="0"/>
                  </a:lnTo>
                  <a:lnTo>
                    <a:pt x="321" y="0"/>
                  </a:lnTo>
                  <a:lnTo>
                    <a:pt x="305" y="0"/>
                  </a:lnTo>
                  <a:lnTo>
                    <a:pt x="287" y="0"/>
                  </a:lnTo>
                  <a:lnTo>
                    <a:pt x="268" y="1"/>
                  </a:lnTo>
                  <a:lnTo>
                    <a:pt x="252" y="1"/>
                  </a:lnTo>
                  <a:lnTo>
                    <a:pt x="241" y="1"/>
                  </a:lnTo>
                  <a:lnTo>
                    <a:pt x="236" y="1"/>
                  </a:lnTo>
                  <a:lnTo>
                    <a:pt x="227" y="1"/>
                  </a:lnTo>
                  <a:lnTo>
                    <a:pt x="218" y="1"/>
                  </a:lnTo>
                  <a:lnTo>
                    <a:pt x="208" y="1"/>
                  </a:lnTo>
                  <a:lnTo>
                    <a:pt x="200" y="1"/>
                  </a:lnTo>
                  <a:lnTo>
                    <a:pt x="193" y="1"/>
                  </a:lnTo>
                  <a:lnTo>
                    <a:pt x="187" y="1"/>
                  </a:lnTo>
                  <a:lnTo>
                    <a:pt x="181" y="0"/>
                  </a:lnTo>
                  <a:lnTo>
                    <a:pt x="175" y="0"/>
                  </a:lnTo>
                  <a:lnTo>
                    <a:pt x="169" y="0"/>
                  </a:lnTo>
                  <a:lnTo>
                    <a:pt x="167" y="5"/>
                  </a:lnTo>
                  <a:lnTo>
                    <a:pt x="159" y="19"/>
                  </a:lnTo>
                  <a:lnTo>
                    <a:pt x="152" y="31"/>
                  </a:lnTo>
                  <a:lnTo>
                    <a:pt x="166" y="31"/>
                  </a:lnTo>
                  <a:lnTo>
                    <a:pt x="177" y="31"/>
                  </a:lnTo>
                  <a:lnTo>
                    <a:pt x="187" y="31"/>
                  </a:lnTo>
                  <a:lnTo>
                    <a:pt x="192" y="33"/>
                  </a:lnTo>
                  <a:lnTo>
                    <a:pt x="196" y="33"/>
                  </a:lnTo>
                  <a:lnTo>
                    <a:pt x="196" y="34"/>
                  </a:lnTo>
                  <a:lnTo>
                    <a:pt x="196" y="34"/>
                  </a:lnTo>
                  <a:lnTo>
                    <a:pt x="196" y="34"/>
                  </a:lnTo>
                  <a:lnTo>
                    <a:pt x="195" y="34"/>
                  </a:lnTo>
                  <a:lnTo>
                    <a:pt x="193" y="37"/>
                  </a:lnTo>
                  <a:lnTo>
                    <a:pt x="190" y="43"/>
                  </a:lnTo>
                  <a:lnTo>
                    <a:pt x="188" y="49"/>
                  </a:lnTo>
                  <a:lnTo>
                    <a:pt x="184" y="56"/>
                  </a:lnTo>
                  <a:lnTo>
                    <a:pt x="180" y="64"/>
                  </a:lnTo>
                  <a:lnTo>
                    <a:pt x="174" y="73"/>
                  </a:lnTo>
                  <a:lnTo>
                    <a:pt x="168" y="83"/>
                  </a:lnTo>
                  <a:lnTo>
                    <a:pt x="162" y="94"/>
                  </a:lnTo>
                  <a:lnTo>
                    <a:pt x="158" y="101"/>
                  </a:lnTo>
                  <a:lnTo>
                    <a:pt x="146" y="120"/>
                  </a:lnTo>
                  <a:lnTo>
                    <a:pt x="130" y="148"/>
                  </a:lnTo>
                  <a:lnTo>
                    <a:pt x="113" y="178"/>
                  </a:lnTo>
                  <a:lnTo>
                    <a:pt x="94" y="209"/>
                  </a:lnTo>
                  <a:lnTo>
                    <a:pt x="78" y="236"/>
                  </a:lnTo>
                  <a:lnTo>
                    <a:pt x="67" y="256"/>
                  </a:lnTo>
                  <a:lnTo>
                    <a:pt x="62" y="263"/>
                  </a:lnTo>
                  <a:lnTo>
                    <a:pt x="56" y="272"/>
                  </a:lnTo>
                  <a:lnTo>
                    <a:pt x="53" y="278"/>
                  </a:lnTo>
                  <a:lnTo>
                    <a:pt x="51" y="280"/>
                  </a:lnTo>
                  <a:lnTo>
                    <a:pt x="49" y="281"/>
                  </a:lnTo>
                  <a:lnTo>
                    <a:pt x="48" y="283"/>
                  </a:lnTo>
                  <a:lnTo>
                    <a:pt x="46" y="283"/>
                  </a:lnTo>
                  <a:lnTo>
                    <a:pt x="45" y="284"/>
                  </a:lnTo>
                  <a:lnTo>
                    <a:pt x="43" y="285"/>
                  </a:lnTo>
                  <a:lnTo>
                    <a:pt x="34" y="286"/>
                  </a:lnTo>
                  <a:lnTo>
                    <a:pt x="30" y="287"/>
                  </a:lnTo>
                  <a:lnTo>
                    <a:pt x="25" y="288"/>
                  </a:lnTo>
                  <a:lnTo>
                    <a:pt x="23" y="288"/>
                  </a:lnTo>
                  <a:lnTo>
                    <a:pt x="18" y="288"/>
                  </a:lnTo>
                  <a:lnTo>
                    <a:pt x="16" y="292"/>
                  </a:lnTo>
                  <a:lnTo>
                    <a:pt x="8" y="307"/>
                  </a:lnTo>
                  <a:lnTo>
                    <a:pt x="0" y="319"/>
                  </a:lnTo>
                  <a:lnTo>
                    <a:pt x="15" y="319"/>
                  </a:lnTo>
                  <a:lnTo>
                    <a:pt x="23" y="318"/>
                  </a:lnTo>
                  <a:lnTo>
                    <a:pt x="32" y="318"/>
                  </a:lnTo>
                  <a:lnTo>
                    <a:pt x="40" y="317"/>
                  </a:lnTo>
                  <a:lnTo>
                    <a:pt x="49" y="317"/>
                  </a:lnTo>
                  <a:lnTo>
                    <a:pt x="58" y="317"/>
                  </a:lnTo>
                  <a:lnTo>
                    <a:pt x="67" y="317"/>
                  </a:lnTo>
                  <a:lnTo>
                    <a:pt x="75" y="317"/>
                  </a:lnTo>
                  <a:lnTo>
                    <a:pt x="83" y="317"/>
                  </a:lnTo>
                  <a:lnTo>
                    <a:pt x="166" y="318"/>
                  </a:lnTo>
                  <a:lnTo>
                    <a:pt x="178" y="318"/>
                  </a:lnTo>
                  <a:lnTo>
                    <a:pt x="192" y="317"/>
                  </a:lnTo>
                  <a:lnTo>
                    <a:pt x="205" y="315"/>
                  </a:lnTo>
                  <a:lnTo>
                    <a:pt x="218" y="313"/>
                  </a:lnTo>
                  <a:lnTo>
                    <a:pt x="230" y="309"/>
                  </a:lnTo>
                  <a:lnTo>
                    <a:pt x="244" y="304"/>
                  </a:lnTo>
                  <a:lnTo>
                    <a:pt x="257" y="300"/>
                  </a:lnTo>
                  <a:lnTo>
                    <a:pt x="270" y="294"/>
                  </a:lnTo>
                  <a:lnTo>
                    <a:pt x="282" y="287"/>
                  </a:lnTo>
                  <a:lnTo>
                    <a:pt x="295" y="280"/>
                  </a:lnTo>
                  <a:lnTo>
                    <a:pt x="308" y="272"/>
                  </a:lnTo>
                  <a:lnTo>
                    <a:pt x="319" y="264"/>
                  </a:lnTo>
                  <a:lnTo>
                    <a:pt x="332" y="255"/>
                  </a:lnTo>
                  <a:lnTo>
                    <a:pt x="343" y="246"/>
                  </a:lnTo>
                  <a:lnTo>
                    <a:pt x="354" y="235"/>
                  </a:lnTo>
                  <a:lnTo>
                    <a:pt x="365" y="225"/>
                  </a:lnTo>
                  <a:lnTo>
                    <a:pt x="376" y="213"/>
                  </a:lnTo>
                  <a:lnTo>
                    <a:pt x="385" y="202"/>
                  </a:lnTo>
                  <a:lnTo>
                    <a:pt x="394" y="190"/>
                  </a:lnTo>
                  <a:lnTo>
                    <a:pt x="402" y="178"/>
                  </a:lnTo>
                  <a:lnTo>
                    <a:pt x="410" y="166"/>
                  </a:lnTo>
                  <a:lnTo>
                    <a:pt x="417" y="154"/>
                  </a:lnTo>
                  <a:lnTo>
                    <a:pt x="424" y="141"/>
                  </a:lnTo>
                  <a:lnTo>
                    <a:pt x="430" y="128"/>
                  </a:lnTo>
                  <a:lnTo>
                    <a:pt x="433" y="119"/>
                  </a:lnTo>
                  <a:lnTo>
                    <a:pt x="437" y="109"/>
                  </a:lnTo>
                  <a:lnTo>
                    <a:pt x="439" y="99"/>
                  </a:lnTo>
                  <a:lnTo>
                    <a:pt x="441" y="91"/>
                  </a:lnTo>
                  <a:lnTo>
                    <a:pt x="442" y="83"/>
                  </a:lnTo>
                  <a:lnTo>
                    <a:pt x="443" y="75"/>
                  </a:lnTo>
                  <a:lnTo>
                    <a:pt x="443" y="67"/>
                  </a:lnTo>
                  <a:lnTo>
                    <a:pt x="442" y="60"/>
                  </a:lnTo>
                  <a:close/>
                  <a:moveTo>
                    <a:pt x="181" y="284"/>
                  </a:moveTo>
                  <a:lnTo>
                    <a:pt x="176" y="284"/>
                  </a:lnTo>
                  <a:lnTo>
                    <a:pt x="172" y="284"/>
                  </a:lnTo>
                  <a:lnTo>
                    <a:pt x="166" y="283"/>
                  </a:lnTo>
                  <a:lnTo>
                    <a:pt x="161" y="283"/>
                  </a:lnTo>
                  <a:lnTo>
                    <a:pt x="155" y="281"/>
                  </a:lnTo>
                  <a:lnTo>
                    <a:pt x="149" y="280"/>
                  </a:lnTo>
                  <a:lnTo>
                    <a:pt x="143" y="279"/>
                  </a:lnTo>
                  <a:lnTo>
                    <a:pt x="136" y="278"/>
                  </a:lnTo>
                  <a:lnTo>
                    <a:pt x="135" y="278"/>
                  </a:lnTo>
                  <a:lnTo>
                    <a:pt x="134" y="278"/>
                  </a:lnTo>
                  <a:lnTo>
                    <a:pt x="131" y="278"/>
                  </a:lnTo>
                  <a:lnTo>
                    <a:pt x="129" y="277"/>
                  </a:lnTo>
                  <a:lnTo>
                    <a:pt x="172" y="205"/>
                  </a:lnTo>
                  <a:lnTo>
                    <a:pt x="174" y="202"/>
                  </a:lnTo>
                  <a:lnTo>
                    <a:pt x="180" y="192"/>
                  </a:lnTo>
                  <a:lnTo>
                    <a:pt x="188" y="178"/>
                  </a:lnTo>
                  <a:lnTo>
                    <a:pt x="197" y="162"/>
                  </a:lnTo>
                  <a:lnTo>
                    <a:pt x="206" y="147"/>
                  </a:lnTo>
                  <a:lnTo>
                    <a:pt x="214" y="133"/>
                  </a:lnTo>
                  <a:lnTo>
                    <a:pt x="220" y="122"/>
                  </a:lnTo>
                  <a:lnTo>
                    <a:pt x="222" y="119"/>
                  </a:lnTo>
                  <a:lnTo>
                    <a:pt x="270" y="38"/>
                  </a:lnTo>
                  <a:lnTo>
                    <a:pt x="274" y="37"/>
                  </a:lnTo>
                  <a:lnTo>
                    <a:pt x="279" y="37"/>
                  </a:lnTo>
                  <a:lnTo>
                    <a:pt x="283" y="36"/>
                  </a:lnTo>
                  <a:lnTo>
                    <a:pt x="288" y="36"/>
                  </a:lnTo>
                  <a:lnTo>
                    <a:pt x="291" y="35"/>
                  </a:lnTo>
                  <a:lnTo>
                    <a:pt x="296" y="35"/>
                  </a:lnTo>
                  <a:lnTo>
                    <a:pt x="301" y="35"/>
                  </a:lnTo>
                  <a:lnTo>
                    <a:pt x="305" y="35"/>
                  </a:lnTo>
                  <a:lnTo>
                    <a:pt x="316" y="35"/>
                  </a:lnTo>
                  <a:lnTo>
                    <a:pt x="325" y="36"/>
                  </a:lnTo>
                  <a:lnTo>
                    <a:pt x="333" y="36"/>
                  </a:lnTo>
                  <a:lnTo>
                    <a:pt x="340" y="37"/>
                  </a:lnTo>
                  <a:lnTo>
                    <a:pt x="344" y="38"/>
                  </a:lnTo>
                  <a:lnTo>
                    <a:pt x="349" y="41"/>
                  </a:lnTo>
                  <a:lnTo>
                    <a:pt x="352" y="42"/>
                  </a:lnTo>
                  <a:lnTo>
                    <a:pt x="355" y="43"/>
                  </a:lnTo>
                  <a:lnTo>
                    <a:pt x="359" y="48"/>
                  </a:lnTo>
                  <a:lnTo>
                    <a:pt x="363" y="52"/>
                  </a:lnTo>
                  <a:lnTo>
                    <a:pt x="366" y="59"/>
                  </a:lnTo>
                  <a:lnTo>
                    <a:pt x="367" y="68"/>
                  </a:lnTo>
                  <a:lnTo>
                    <a:pt x="367" y="73"/>
                  </a:lnTo>
                  <a:lnTo>
                    <a:pt x="367" y="79"/>
                  </a:lnTo>
                  <a:lnTo>
                    <a:pt x="366" y="84"/>
                  </a:lnTo>
                  <a:lnTo>
                    <a:pt x="365" y="90"/>
                  </a:lnTo>
                  <a:lnTo>
                    <a:pt x="363" y="97"/>
                  </a:lnTo>
                  <a:lnTo>
                    <a:pt x="361" y="104"/>
                  </a:lnTo>
                  <a:lnTo>
                    <a:pt x="358" y="112"/>
                  </a:lnTo>
                  <a:lnTo>
                    <a:pt x="355" y="120"/>
                  </a:lnTo>
                  <a:lnTo>
                    <a:pt x="350" y="130"/>
                  </a:lnTo>
                  <a:lnTo>
                    <a:pt x="346" y="141"/>
                  </a:lnTo>
                  <a:lnTo>
                    <a:pt x="341" y="151"/>
                  </a:lnTo>
                  <a:lnTo>
                    <a:pt x="334" y="162"/>
                  </a:lnTo>
                  <a:lnTo>
                    <a:pt x="328" y="172"/>
                  </a:lnTo>
                  <a:lnTo>
                    <a:pt x="321" y="182"/>
                  </a:lnTo>
                  <a:lnTo>
                    <a:pt x="314" y="193"/>
                  </a:lnTo>
                  <a:lnTo>
                    <a:pt x="306" y="203"/>
                  </a:lnTo>
                  <a:lnTo>
                    <a:pt x="298" y="213"/>
                  </a:lnTo>
                  <a:lnTo>
                    <a:pt x="290" y="223"/>
                  </a:lnTo>
                  <a:lnTo>
                    <a:pt x="282" y="232"/>
                  </a:lnTo>
                  <a:lnTo>
                    <a:pt x="274" y="240"/>
                  </a:lnTo>
                  <a:lnTo>
                    <a:pt x="266" y="248"/>
                  </a:lnTo>
                  <a:lnTo>
                    <a:pt x="258" y="255"/>
                  </a:lnTo>
                  <a:lnTo>
                    <a:pt x="249" y="262"/>
                  </a:lnTo>
                  <a:lnTo>
                    <a:pt x="241" y="268"/>
                  </a:lnTo>
                  <a:lnTo>
                    <a:pt x="234" y="271"/>
                  </a:lnTo>
                  <a:lnTo>
                    <a:pt x="227" y="274"/>
                  </a:lnTo>
                  <a:lnTo>
                    <a:pt x="220" y="277"/>
                  </a:lnTo>
                  <a:lnTo>
                    <a:pt x="213" y="279"/>
                  </a:lnTo>
                  <a:lnTo>
                    <a:pt x="205" y="281"/>
                  </a:lnTo>
                  <a:lnTo>
                    <a:pt x="197" y="283"/>
                  </a:lnTo>
                  <a:lnTo>
                    <a:pt x="189" y="284"/>
                  </a:lnTo>
                  <a:lnTo>
                    <a:pt x="181" y="284"/>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76" name="Freeform 24"/>
            <p:cNvSpPr>
              <a:spLocks/>
            </p:cNvSpPr>
            <p:nvPr/>
          </p:nvSpPr>
          <p:spPr bwMode="auto">
            <a:xfrm>
              <a:off x="3278" y="2471"/>
              <a:ext cx="33" cy="29"/>
            </a:xfrm>
            <a:custGeom>
              <a:avLst/>
              <a:gdLst>
                <a:gd name="T0" fmla="*/ 76 w 79"/>
                <a:gd name="T1" fmla="*/ 11 h 74"/>
                <a:gd name="T2" fmla="*/ 73 w 79"/>
                <a:gd name="T3" fmla="*/ 7 h 74"/>
                <a:gd name="T4" fmla="*/ 69 w 79"/>
                <a:gd name="T5" fmla="*/ 4 h 74"/>
                <a:gd name="T6" fmla="*/ 63 w 79"/>
                <a:gd name="T7" fmla="*/ 1 h 74"/>
                <a:gd name="T8" fmla="*/ 55 w 79"/>
                <a:gd name="T9" fmla="*/ 0 h 74"/>
                <a:gd name="T10" fmla="*/ 47 w 79"/>
                <a:gd name="T11" fmla="*/ 1 h 74"/>
                <a:gd name="T12" fmla="*/ 40 w 79"/>
                <a:gd name="T13" fmla="*/ 3 h 74"/>
                <a:gd name="T14" fmla="*/ 32 w 79"/>
                <a:gd name="T15" fmla="*/ 6 h 74"/>
                <a:gd name="T16" fmla="*/ 24 w 79"/>
                <a:gd name="T17" fmla="*/ 11 h 74"/>
                <a:gd name="T18" fmla="*/ 17 w 79"/>
                <a:gd name="T19" fmla="*/ 16 h 74"/>
                <a:gd name="T20" fmla="*/ 11 w 79"/>
                <a:gd name="T21" fmla="*/ 23 h 74"/>
                <a:gd name="T22" fmla="*/ 7 w 79"/>
                <a:gd name="T23" fmla="*/ 31 h 74"/>
                <a:gd name="T24" fmla="*/ 2 w 79"/>
                <a:gd name="T25" fmla="*/ 41 h 74"/>
                <a:gd name="T26" fmla="*/ 0 w 79"/>
                <a:gd name="T27" fmla="*/ 47 h 74"/>
                <a:gd name="T28" fmla="*/ 0 w 79"/>
                <a:gd name="T29" fmla="*/ 53 h 74"/>
                <a:gd name="T30" fmla="*/ 0 w 79"/>
                <a:gd name="T31" fmla="*/ 58 h 74"/>
                <a:gd name="T32" fmla="*/ 2 w 79"/>
                <a:gd name="T33" fmla="*/ 64 h 74"/>
                <a:gd name="T34" fmla="*/ 4 w 79"/>
                <a:gd name="T35" fmla="*/ 67 h 74"/>
                <a:gd name="T36" fmla="*/ 9 w 79"/>
                <a:gd name="T37" fmla="*/ 71 h 74"/>
                <a:gd name="T38" fmla="*/ 16 w 79"/>
                <a:gd name="T39" fmla="*/ 73 h 74"/>
                <a:gd name="T40" fmla="*/ 24 w 79"/>
                <a:gd name="T41" fmla="*/ 74 h 74"/>
                <a:gd name="T42" fmla="*/ 32 w 79"/>
                <a:gd name="T43" fmla="*/ 73 h 74"/>
                <a:gd name="T44" fmla="*/ 39 w 79"/>
                <a:gd name="T45" fmla="*/ 72 h 74"/>
                <a:gd name="T46" fmla="*/ 47 w 79"/>
                <a:gd name="T47" fmla="*/ 68 h 74"/>
                <a:gd name="T48" fmla="*/ 54 w 79"/>
                <a:gd name="T49" fmla="*/ 62 h 74"/>
                <a:gd name="T50" fmla="*/ 61 w 79"/>
                <a:gd name="T51" fmla="*/ 57 h 74"/>
                <a:gd name="T52" fmla="*/ 66 w 79"/>
                <a:gd name="T53" fmla="*/ 50 h 74"/>
                <a:gd name="T54" fmla="*/ 72 w 79"/>
                <a:gd name="T55" fmla="*/ 43 h 74"/>
                <a:gd name="T56" fmla="*/ 76 w 79"/>
                <a:gd name="T57" fmla="*/ 35 h 74"/>
                <a:gd name="T58" fmla="*/ 78 w 79"/>
                <a:gd name="T59" fmla="*/ 28 h 74"/>
                <a:gd name="T60" fmla="*/ 79 w 79"/>
                <a:gd name="T61" fmla="*/ 22 h 74"/>
                <a:gd name="T62" fmla="*/ 78 w 79"/>
                <a:gd name="T63" fmla="*/ 16 h 74"/>
                <a:gd name="T64" fmla="*/ 76 w 79"/>
                <a:gd name="T65" fmla="*/ 1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4">
                  <a:moveTo>
                    <a:pt x="76" y="11"/>
                  </a:moveTo>
                  <a:lnTo>
                    <a:pt x="73" y="7"/>
                  </a:lnTo>
                  <a:lnTo>
                    <a:pt x="69" y="4"/>
                  </a:lnTo>
                  <a:lnTo>
                    <a:pt x="63" y="1"/>
                  </a:lnTo>
                  <a:lnTo>
                    <a:pt x="55" y="0"/>
                  </a:lnTo>
                  <a:lnTo>
                    <a:pt x="47" y="1"/>
                  </a:lnTo>
                  <a:lnTo>
                    <a:pt x="40" y="3"/>
                  </a:lnTo>
                  <a:lnTo>
                    <a:pt x="32" y="6"/>
                  </a:lnTo>
                  <a:lnTo>
                    <a:pt x="24" y="11"/>
                  </a:lnTo>
                  <a:lnTo>
                    <a:pt x="17" y="16"/>
                  </a:lnTo>
                  <a:lnTo>
                    <a:pt x="11" y="23"/>
                  </a:lnTo>
                  <a:lnTo>
                    <a:pt x="7" y="31"/>
                  </a:lnTo>
                  <a:lnTo>
                    <a:pt x="2" y="41"/>
                  </a:lnTo>
                  <a:lnTo>
                    <a:pt x="0" y="47"/>
                  </a:lnTo>
                  <a:lnTo>
                    <a:pt x="0" y="53"/>
                  </a:lnTo>
                  <a:lnTo>
                    <a:pt x="0" y="58"/>
                  </a:lnTo>
                  <a:lnTo>
                    <a:pt x="2" y="64"/>
                  </a:lnTo>
                  <a:lnTo>
                    <a:pt x="4" y="67"/>
                  </a:lnTo>
                  <a:lnTo>
                    <a:pt x="9" y="71"/>
                  </a:lnTo>
                  <a:lnTo>
                    <a:pt x="16" y="73"/>
                  </a:lnTo>
                  <a:lnTo>
                    <a:pt x="24" y="74"/>
                  </a:lnTo>
                  <a:lnTo>
                    <a:pt x="32" y="73"/>
                  </a:lnTo>
                  <a:lnTo>
                    <a:pt x="39" y="72"/>
                  </a:lnTo>
                  <a:lnTo>
                    <a:pt x="47" y="68"/>
                  </a:lnTo>
                  <a:lnTo>
                    <a:pt x="54" y="62"/>
                  </a:lnTo>
                  <a:lnTo>
                    <a:pt x="61" y="57"/>
                  </a:lnTo>
                  <a:lnTo>
                    <a:pt x="66" y="50"/>
                  </a:lnTo>
                  <a:lnTo>
                    <a:pt x="72" y="43"/>
                  </a:lnTo>
                  <a:lnTo>
                    <a:pt x="76" y="35"/>
                  </a:lnTo>
                  <a:lnTo>
                    <a:pt x="78" y="28"/>
                  </a:lnTo>
                  <a:lnTo>
                    <a:pt x="79" y="22"/>
                  </a:lnTo>
                  <a:lnTo>
                    <a:pt x="78" y="16"/>
                  </a:lnTo>
                  <a:lnTo>
                    <a:pt x="76" y="11"/>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77" name="Freeform 25"/>
            <p:cNvSpPr>
              <a:spLocks/>
            </p:cNvSpPr>
            <p:nvPr/>
          </p:nvSpPr>
          <p:spPr bwMode="auto">
            <a:xfrm>
              <a:off x="3210" y="2511"/>
              <a:ext cx="77" cy="95"/>
            </a:xfrm>
            <a:custGeom>
              <a:avLst/>
              <a:gdLst>
                <a:gd name="T0" fmla="*/ 164 w 184"/>
                <a:gd name="T1" fmla="*/ 0 h 232"/>
                <a:gd name="T2" fmla="*/ 158 w 184"/>
                <a:gd name="T3" fmla="*/ 1 h 232"/>
                <a:gd name="T4" fmla="*/ 149 w 184"/>
                <a:gd name="T5" fmla="*/ 4 h 232"/>
                <a:gd name="T6" fmla="*/ 139 w 184"/>
                <a:gd name="T7" fmla="*/ 7 h 232"/>
                <a:gd name="T8" fmla="*/ 129 w 184"/>
                <a:gd name="T9" fmla="*/ 12 h 232"/>
                <a:gd name="T10" fmla="*/ 114 w 184"/>
                <a:gd name="T11" fmla="*/ 20 h 232"/>
                <a:gd name="T12" fmla="*/ 92 w 184"/>
                <a:gd name="T13" fmla="*/ 31 h 232"/>
                <a:gd name="T14" fmla="*/ 64 w 184"/>
                <a:gd name="T15" fmla="*/ 46 h 232"/>
                <a:gd name="T16" fmla="*/ 43 w 184"/>
                <a:gd name="T17" fmla="*/ 58 h 232"/>
                <a:gd name="T18" fmla="*/ 43 w 184"/>
                <a:gd name="T19" fmla="*/ 74 h 232"/>
                <a:gd name="T20" fmla="*/ 56 w 184"/>
                <a:gd name="T21" fmla="*/ 81 h 232"/>
                <a:gd name="T22" fmla="*/ 64 w 184"/>
                <a:gd name="T23" fmla="*/ 76 h 232"/>
                <a:gd name="T24" fmla="*/ 73 w 184"/>
                <a:gd name="T25" fmla="*/ 72 h 232"/>
                <a:gd name="T26" fmla="*/ 83 w 184"/>
                <a:gd name="T27" fmla="*/ 67 h 232"/>
                <a:gd name="T28" fmla="*/ 92 w 184"/>
                <a:gd name="T29" fmla="*/ 64 h 232"/>
                <a:gd name="T30" fmla="*/ 87 w 184"/>
                <a:gd name="T31" fmla="*/ 69 h 232"/>
                <a:gd name="T32" fmla="*/ 83 w 184"/>
                <a:gd name="T33" fmla="*/ 79 h 232"/>
                <a:gd name="T34" fmla="*/ 75 w 184"/>
                <a:gd name="T35" fmla="*/ 89 h 232"/>
                <a:gd name="T36" fmla="*/ 65 w 184"/>
                <a:gd name="T37" fmla="*/ 103 h 232"/>
                <a:gd name="T38" fmla="*/ 60 w 184"/>
                <a:gd name="T39" fmla="*/ 111 h 232"/>
                <a:gd name="T40" fmla="*/ 48 w 184"/>
                <a:gd name="T41" fmla="*/ 128 h 232"/>
                <a:gd name="T42" fmla="*/ 35 w 184"/>
                <a:gd name="T43" fmla="*/ 147 h 232"/>
                <a:gd name="T44" fmla="*/ 30 w 184"/>
                <a:gd name="T45" fmla="*/ 155 h 232"/>
                <a:gd name="T46" fmla="*/ 20 w 184"/>
                <a:gd name="T47" fmla="*/ 167 h 232"/>
                <a:gd name="T48" fmla="*/ 14 w 184"/>
                <a:gd name="T49" fmla="*/ 178 h 232"/>
                <a:gd name="T50" fmla="*/ 9 w 184"/>
                <a:gd name="T51" fmla="*/ 188 h 232"/>
                <a:gd name="T52" fmla="*/ 4 w 184"/>
                <a:gd name="T53" fmla="*/ 197 h 232"/>
                <a:gd name="T54" fmla="*/ 0 w 184"/>
                <a:gd name="T55" fmla="*/ 211 h 232"/>
                <a:gd name="T56" fmla="*/ 1 w 184"/>
                <a:gd name="T57" fmla="*/ 222 h 232"/>
                <a:gd name="T58" fmla="*/ 5 w 184"/>
                <a:gd name="T59" fmla="*/ 228 h 232"/>
                <a:gd name="T60" fmla="*/ 19 w 184"/>
                <a:gd name="T61" fmla="*/ 232 h 232"/>
                <a:gd name="T62" fmla="*/ 26 w 184"/>
                <a:gd name="T63" fmla="*/ 231 h 232"/>
                <a:gd name="T64" fmla="*/ 34 w 184"/>
                <a:gd name="T65" fmla="*/ 228 h 232"/>
                <a:gd name="T66" fmla="*/ 48 w 184"/>
                <a:gd name="T67" fmla="*/ 224 h 232"/>
                <a:gd name="T68" fmla="*/ 68 w 184"/>
                <a:gd name="T69" fmla="*/ 215 h 232"/>
                <a:gd name="T70" fmla="*/ 77 w 184"/>
                <a:gd name="T71" fmla="*/ 210 h 232"/>
                <a:gd name="T72" fmla="*/ 96 w 184"/>
                <a:gd name="T73" fmla="*/ 200 h 232"/>
                <a:gd name="T74" fmla="*/ 116 w 184"/>
                <a:gd name="T75" fmla="*/ 189 h 232"/>
                <a:gd name="T76" fmla="*/ 125 w 184"/>
                <a:gd name="T77" fmla="*/ 185 h 232"/>
                <a:gd name="T78" fmla="*/ 130 w 184"/>
                <a:gd name="T79" fmla="*/ 177 h 232"/>
                <a:gd name="T80" fmla="*/ 128 w 184"/>
                <a:gd name="T81" fmla="*/ 154 h 232"/>
                <a:gd name="T82" fmla="*/ 110 w 184"/>
                <a:gd name="T83" fmla="*/ 163 h 232"/>
                <a:gd name="T84" fmla="*/ 100 w 184"/>
                <a:gd name="T85" fmla="*/ 167 h 232"/>
                <a:gd name="T86" fmla="*/ 92 w 184"/>
                <a:gd name="T87" fmla="*/ 172 h 232"/>
                <a:gd name="T88" fmla="*/ 85 w 184"/>
                <a:gd name="T89" fmla="*/ 174 h 232"/>
                <a:gd name="T90" fmla="*/ 85 w 184"/>
                <a:gd name="T91" fmla="*/ 172 h 232"/>
                <a:gd name="T92" fmla="*/ 92 w 184"/>
                <a:gd name="T93" fmla="*/ 162 h 232"/>
                <a:gd name="T94" fmla="*/ 101 w 184"/>
                <a:gd name="T95" fmla="*/ 147 h 232"/>
                <a:gd name="T96" fmla="*/ 115 w 184"/>
                <a:gd name="T97" fmla="*/ 127 h 232"/>
                <a:gd name="T98" fmla="*/ 125 w 184"/>
                <a:gd name="T99" fmla="*/ 112 h 232"/>
                <a:gd name="T100" fmla="*/ 138 w 184"/>
                <a:gd name="T101" fmla="*/ 96 h 232"/>
                <a:gd name="T102" fmla="*/ 148 w 184"/>
                <a:gd name="T103" fmla="*/ 81 h 232"/>
                <a:gd name="T104" fmla="*/ 162 w 184"/>
                <a:gd name="T105" fmla="*/ 61 h 232"/>
                <a:gd name="T106" fmla="*/ 173 w 184"/>
                <a:gd name="T107" fmla="*/ 45 h 232"/>
                <a:gd name="T108" fmla="*/ 179 w 184"/>
                <a:gd name="T109" fmla="*/ 33 h 232"/>
                <a:gd name="T110" fmla="*/ 184 w 184"/>
                <a:gd name="T111" fmla="*/ 23 h 232"/>
                <a:gd name="T112" fmla="*/ 184 w 184"/>
                <a:gd name="T113" fmla="*/ 13 h 232"/>
                <a:gd name="T114" fmla="*/ 181 w 184"/>
                <a:gd name="T115" fmla="*/ 6 h 232"/>
                <a:gd name="T116" fmla="*/ 173 w 184"/>
                <a:gd name="T117"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 h="232">
                  <a:moveTo>
                    <a:pt x="168" y="0"/>
                  </a:moveTo>
                  <a:lnTo>
                    <a:pt x="164" y="0"/>
                  </a:lnTo>
                  <a:lnTo>
                    <a:pt x="161" y="1"/>
                  </a:lnTo>
                  <a:lnTo>
                    <a:pt x="158" y="1"/>
                  </a:lnTo>
                  <a:lnTo>
                    <a:pt x="154" y="3"/>
                  </a:lnTo>
                  <a:lnTo>
                    <a:pt x="149" y="4"/>
                  </a:lnTo>
                  <a:lnTo>
                    <a:pt x="145" y="6"/>
                  </a:lnTo>
                  <a:lnTo>
                    <a:pt x="139" y="7"/>
                  </a:lnTo>
                  <a:lnTo>
                    <a:pt x="133" y="10"/>
                  </a:lnTo>
                  <a:lnTo>
                    <a:pt x="129" y="12"/>
                  </a:lnTo>
                  <a:lnTo>
                    <a:pt x="122" y="15"/>
                  </a:lnTo>
                  <a:lnTo>
                    <a:pt x="114" y="20"/>
                  </a:lnTo>
                  <a:lnTo>
                    <a:pt x="103" y="26"/>
                  </a:lnTo>
                  <a:lnTo>
                    <a:pt x="92" y="31"/>
                  </a:lnTo>
                  <a:lnTo>
                    <a:pt x="79" y="38"/>
                  </a:lnTo>
                  <a:lnTo>
                    <a:pt x="64" y="46"/>
                  </a:lnTo>
                  <a:lnTo>
                    <a:pt x="48" y="56"/>
                  </a:lnTo>
                  <a:lnTo>
                    <a:pt x="43" y="58"/>
                  </a:lnTo>
                  <a:lnTo>
                    <a:pt x="43" y="63"/>
                  </a:lnTo>
                  <a:lnTo>
                    <a:pt x="43" y="74"/>
                  </a:lnTo>
                  <a:lnTo>
                    <a:pt x="45" y="88"/>
                  </a:lnTo>
                  <a:lnTo>
                    <a:pt x="56" y="81"/>
                  </a:lnTo>
                  <a:lnTo>
                    <a:pt x="60" y="79"/>
                  </a:lnTo>
                  <a:lnTo>
                    <a:pt x="64" y="76"/>
                  </a:lnTo>
                  <a:lnTo>
                    <a:pt x="69" y="74"/>
                  </a:lnTo>
                  <a:lnTo>
                    <a:pt x="73" y="72"/>
                  </a:lnTo>
                  <a:lnTo>
                    <a:pt x="78" y="69"/>
                  </a:lnTo>
                  <a:lnTo>
                    <a:pt x="83" y="67"/>
                  </a:lnTo>
                  <a:lnTo>
                    <a:pt x="87" y="66"/>
                  </a:lnTo>
                  <a:lnTo>
                    <a:pt x="92" y="64"/>
                  </a:lnTo>
                  <a:lnTo>
                    <a:pt x="90" y="66"/>
                  </a:lnTo>
                  <a:lnTo>
                    <a:pt x="87" y="69"/>
                  </a:lnTo>
                  <a:lnTo>
                    <a:pt x="85" y="74"/>
                  </a:lnTo>
                  <a:lnTo>
                    <a:pt x="83" y="79"/>
                  </a:lnTo>
                  <a:lnTo>
                    <a:pt x="78" y="83"/>
                  </a:lnTo>
                  <a:lnTo>
                    <a:pt x="75" y="89"/>
                  </a:lnTo>
                  <a:lnTo>
                    <a:pt x="70" y="96"/>
                  </a:lnTo>
                  <a:lnTo>
                    <a:pt x="65" y="103"/>
                  </a:lnTo>
                  <a:lnTo>
                    <a:pt x="64" y="105"/>
                  </a:lnTo>
                  <a:lnTo>
                    <a:pt x="60" y="111"/>
                  </a:lnTo>
                  <a:lnTo>
                    <a:pt x="54" y="119"/>
                  </a:lnTo>
                  <a:lnTo>
                    <a:pt x="48" y="128"/>
                  </a:lnTo>
                  <a:lnTo>
                    <a:pt x="41" y="139"/>
                  </a:lnTo>
                  <a:lnTo>
                    <a:pt x="35" y="147"/>
                  </a:lnTo>
                  <a:lnTo>
                    <a:pt x="31" y="152"/>
                  </a:lnTo>
                  <a:lnTo>
                    <a:pt x="30" y="155"/>
                  </a:lnTo>
                  <a:lnTo>
                    <a:pt x="25" y="160"/>
                  </a:lnTo>
                  <a:lnTo>
                    <a:pt x="20" y="167"/>
                  </a:lnTo>
                  <a:lnTo>
                    <a:pt x="17" y="173"/>
                  </a:lnTo>
                  <a:lnTo>
                    <a:pt x="14" y="178"/>
                  </a:lnTo>
                  <a:lnTo>
                    <a:pt x="11" y="183"/>
                  </a:lnTo>
                  <a:lnTo>
                    <a:pt x="9" y="188"/>
                  </a:lnTo>
                  <a:lnTo>
                    <a:pt x="7" y="193"/>
                  </a:lnTo>
                  <a:lnTo>
                    <a:pt x="4" y="197"/>
                  </a:lnTo>
                  <a:lnTo>
                    <a:pt x="2" y="204"/>
                  </a:lnTo>
                  <a:lnTo>
                    <a:pt x="0" y="211"/>
                  </a:lnTo>
                  <a:lnTo>
                    <a:pt x="0" y="217"/>
                  </a:lnTo>
                  <a:lnTo>
                    <a:pt x="1" y="222"/>
                  </a:lnTo>
                  <a:lnTo>
                    <a:pt x="2" y="225"/>
                  </a:lnTo>
                  <a:lnTo>
                    <a:pt x="5" y="228"/>
                  </a:lnTo>
                  <a:lnTo>
                    <a:pt x="11" y="231"/>
                  </a:lnTo>
                  <a:lnTo>
                    <a:pt x="19" y="232"/>
                  </a:lnTo>
                  <a:lnTo>
                    <a:pt x="23" y="232"/>
                  </a:lnTo>
                  <a:lnTo>
                    <a:pt x="26" y="231"/>
                  </a:lnTo>
                  <a:lnTo>
                    <a:pt x="30" y="230"/>
                  </a:lnTo>
                  <a:lnTo>
                    <a:pt x="34" y="228"/>
                  </a:lnTo>
                  <a:lnTo>
                    <a:pt x="40" y="227"/>
                  </a:lnTo>
                  <a:lnTo>
                    <a:pt x="48" y="224"/>
                  </a:lnTo>
                  <a:lnTo>
                    <a:pt x="57" y="219"/>
                  </a:lnTo>
                  <a:lnTo>
                    <a:pt x="68" y="215"/>
                  </a:lnTo>
                  <a:lnTo>
                    <a:pt x="70" y="213"/>
                  </a:lnTo>
                  <a:lnTo>
                    <a:pt x="77" y="210"/>
                  </a:lnTo>
                  <a:lnTo>
                    <a:pt x="86" y="205"/>
                  </a:lnTo>
                  <a:lnTo>
                    <a:pt x="96" y="200"/>
                  </a:lnTo>
                  <a:lnTo>
                    <a:pt x="107" y="194"/>
                  </a:lnTo>
                  <a:lnTo>
                    <a:pt x="116" y="189"/>
                  </a:lnTo>
                  <a:lnTo>
                    <a:pt x="123" y="186"/>
                  </a:lnTo>
                  <a:lnTo>
                    <a:pt x="125" y="185"/>
                  </a:lnTo>
                  <a:lnTo>
                    <a:pt x="130" y="182"/>
                  </a:lnTo>
                  <a:lnTo>
                    <a:pt x="130" y="177"/>
                  </a:lnTo>
                  <a:lnTo>
                    <a:pt x="129" y="165"/>
                  </a:lnTo>
                  <a:lnTo>
                    <a:pt x="128" y="154"/>
                  </a:lnTo>
                  <a:lnTo>
                    <a:pt x="117" y="159"/>
                  </a:lnTo>
                  <a:lnTo>
                    <a:pt x="110" y="163"/>
                  </a:lnTo>
                  <a:lnTo>
                    <a:pt x="105" y="165"/>
                  </a:lnTo>
                  <a:lnTo>
                    <a:pt x="100" y="167"/>
                  </a:lnTo>
                  <a:lnTo>
                    <a:pt x="95" y="170"/>
                  </a:lnTo>
                  <a:lnTo>
                    <a:pt x="92" y="172"/>
                  </a:lnTo>
                  <a:lnTo>
                    <a:pt x="88" y="173"/>
                  </a:lnTo>
                  <a:lnTo>
                    <a:pt x="85" y="174"/>
                  </a:lnTo>
                  <a:lnTo>
                    <a:pt x="83" y="175"/>
                  </a:lnTo>
                  <a:lnTo>
                    <a:pt x="85" y="172"/>
                  </a:lnTo>
                  <a:lnTo>
                    <a:pt x="88" y="167"/>
                  </a:lnTo>
                  <a:lnTo>
                    <a:pt x="92" y="162"/>
                  </a:lnTo>
                  <a:lnTo>
                    <a:pt x="96" y="155"/>
                  </a:lnTo>
                  <a:lnTo>
                    <a:pt x="101" y="147"/>
                  </a:lnTo>
                  <a:lnTo>
                    <a:pt x="108" y="137"/>
                  </a:lnTo>
                  <a:lnTo>
                    <a:pt x="115" y="127"/>
                  </a:lnTo>
                  <a:lnTo>
                    <a:pt x="123" y="116"/>
                  </a:lnTo>
                  <a:lnTo>
                    <a:pt x="125" y="112"/>
                  </a:lnTo>
                  <a:lnTo>
                    <a:pt x="132" y="104"/>
                  </a:lnTo>
                  <a:lnTo>
                    <a:pt x="138" y="96"/>
                  </a:lnTo>
                  <a:lnTo>
                    <a:pt x="140" y="92"/>
                  </a:lnTo>
                  <a:lnTo>
                    <a:pt x="148" y="81"/>
                  </a:lnTo>
                  <a:lnTo>
                    <a:pt x="156" y="71"/>
                  </a:lnTo>
                  <a:lnTo>
                    <a:pt x="162" y="61"/>
                  </a:lnTo>
                  <a:lnTo>
                    <a:pt x="168" y="52"/>
                  </a:lnTo>
                  <a:lnTo>
                    <a:pt x="173" y="45"/>
                  </a:lnTo>
                  <a:lnTo>
                    <a:pt x="177" y="38"/>
                  </a:lnTo>
                  <a:lnTo>
                    <a:pt x="179" y="33"/>
                  </a:lnTo>
                  <a:lnTo>
                    <a:pt x="182" y="28"/>
                  </a:lnTo>
                  <a:lnTo>
                    <a:pt x="184" y="23"/>
                  </a:lnTo>
                  <a:lnTo>
                    <a:pt x="184" y="18"/>
                  </a:lnTo>
                  <a:lnTo>
                    <a:pt x="184" y="13"/>
                  </a:lnTo>
                  <a:lnTo>
                    <a:pt x="183" y="10"/>
                  </a:lnTo>
                  <a:lnTo>
                    <a:pt x="181" y="6"/>
                  </a:lnTo>
                  <a:lnTo>
                    <a:pt x="177" y="3"/>
                  </a:lnTo>
                  <a:lnTo>
                    <a:pt x="173" y="1"/>
                  </a:lnTo>
                  <a:lnTo>
                    <a:pt x="168" y="0"/>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78" name="Freeform 26"/>
            <p:cNvSpPr>
              <a:spLocks/>
            </p:cNvSpPr>
            <p:nvPr/>
          </p:nvSpPr>
          <p:spPr bwMode="auto">
            <a:xfrm>
              <a:off x="3308" y="2511"/>
              <a:ext cx="112" cy="95"/>
            </a:xfrm>
            <a:custGeom>
              <a:avLst/>
              <a:gdLst>
                <a:gd name="T0" fmla="*/ 256 w 274"/>
                <a:gd name="T1" fmla="*/ 8 h 232"/>
                <a:gd name="T2" fmla="*/ 237 w 274"/>
                <a:gd name="T3" fmla="*/ 3 h 232"/>
                <a:gd name="T4" fmla="*/ 218 w 274"/>
                <a:gd name="T5" fmla="*/ 0 h 232"/>
                <a:gd name="T6" fmla="*/ 184 w 274"/>
                <a:gd name="T7" fmla="*/ 6 h 232"/>
                <a:gd name="T8" fmla="*/ 145 w 274"/>
                <a:gd name="T9" fmla="*/ 21 h 232"/>
                <a:gd name="T10" fmla="*/ 112 w 274"/>
                <a:gd name="T11" fmla="*/ 42 h 232"/>
                <a:gd name="T12" fmla="*/ 95 w 274"/>
                <a:gd name="T13" fmla="*/ 56 h 232"/>
                <a:gd name="T14" fmla="*/ 83 w 274"/>
                <a:gd name="T15" fmla="*/ 74 h 232"/>
                <a:gd name="T16" fmla="*/ 75 w 274"/>
                <a:gd name="T17" fmla="*/ 94 h 232"/>
                <a:gd name="T18" fmla="*/ 75 w 274"/>
                <a:gd name="T19" fmla="*/ 110 h 232"/>
                <a:gd name="T20" fmla="*/ 80 w 274"/>
                <a:gd name="T21" fmla="*/ 124 h 232"/>
                <a:gd name="T22" fmla="*/ 88 w 274"/>
                <a:gd name="T23" fmla="*/ 132 h 232"/>
                <a:gd name="T24" fmla="*/ 101 w 274"/>
                <a:gd name="T25" fmla="*/ 139 h 232"/>
                <a:gd name="T26" fmla="*/ 116 w 274"/>
                <a:gd name="T27" fmla="*/ 142 h 232"/>
                <a:gd name="T28" fmla="*/ 131 w 274"/>
                <a:gd name="T29" fmla="*/ 145 h 232"/>
                <a:gd name="T30" fmla="*/ 144 w 274"/>
                <a:gd name="T31" fmla="*/ 151 h 232"/>
                <a:gd name="T32" fmla="*/ 145 w 274"/>
                <a:gd name="T33" fmla="*/ 157 h 232"/>
                <a:gd name="T34" fmla="*/ 139 w 274"/>
                <a:gd name="T35" fmla="*/ 171 h 232"/>
                <a:gd name="T36" fmla="*/ 126 w 274"/>
                <a:gd name="T37" fmla="*/ 185 h 232"/>
                <a:gd name="T38" fmla="*/ 105 w 274"/>
                <a:gd name="T39" fmla="*/ 193 h 232"/>
                <a:gd name="T40" fmla="*/ 84 w 274"/>
                <a:gd name="T41" fmla="*/ 190 h 232"/>
                <a:gd name="T42" fmla="*/ 69 w 274"/>
                <a:gd name="T43" fmla="*/ 183 h 232"/>
                <a:gd name="T44" fmla="*/ 60 w 274"/>
                <a:gd name="T45" fmla="*/ 174 h 232"/>
                <a:gd name="T46" fmla="*/ 60 w 274"/>
                <a:gd name="T47" fmla="*/ 145 h 232"/>
                <a:gd name="T48" fmla="*/ 39 w 274"/>
                <a:gd name="T49" fmla="*/ 150 h 232"/>
                <a:gd name="T50" fmla="*/ 28 w 274"/>
                <a:gd name="T51" fmla="*/ 171 h 232"/>
                <a:gd name="T52" fmla="*/ 15 w 274"/>
                <a:gd name="T53" fmla="*/ 193 h 232"/>
                <a:gd name="T54" fmla="*/ 0 w 274"/>
                <a:gd name="T55" fmla="*/ 216 h 232"/>
                <a:gd name="T56" fmla="*/ 28 w 274"/>
                <a:gd name="T57" fmla="*/ 226 h 232"/>
                <a:gd name="T58" fmla="*/ 46 w 274"/>
                <a:gd name="T59" fmla="*/ 231 h 232"/>
                <a:gd name="T60" fmla="*/ 67 w 274"/>
                <a:gd name="T61" fmla="*/ 232 h 232"/>
                <a:gd name="T62" fmla="*/ 90 w 274"/>
                <a:gd name="T63" fmla="*/ 230 h 232"/>
                <a:gd name="T64" fmla="*/ 114 w 274"/>
                <a:gd name="T65" fmla="*/ 224 h 232"/>
                <a:gd name="T66" fmla="*/ 137 w 274"/>
                <a:gd name="T67" fmla="*/ 213 h 232"/>
                <a:gd name="T68" fmla="*/ 158 w 274"/>
                <a:gd name="T69" fmla="*/ 202 h 232"/>
                <a:gd name="T70" fmla="*/ 175 w 274"/>
                <a:gd name="T71" fmla="*/ 190 h 232"/>
                <a:gd name="T72" fmla="*/ 190 w 274"/>
                <a:gd name="T73" fmla="*/ 178 h 232"/>
                <a:gd name="T74" fmla="*/ 203 w 274"/>
                <a:gd name="T75" fmla="*/ 164 h 232"/>
                <a:gd name="T76" fmla="*/ 211 w 274"/>
                <a:gd name="T77" fmla="*/ 149 h 232"/>
                <a:gd name="T78" fmla="*/ 216 w 274"/>
                <a:gd name="T79" fmla="*/ 133 h 232"/>
                <a:gd name="T80" fmla="*/ 216 w 274"/>
                <a:gd name="T81" fmla="*/ 119 h 232"/>
                <a:gd name="T82" fmla="*/ 207 w 274"/>
                <a:gd name="T83" fmla="*/ 103 h 232"/>
                <a:gd name="T84" fmla="*/ 180 w 274"/>
                <a:gd name="T85" fmla="*/ 90 h 232"/>
                <a:gd name="T86" fmla="*/ 171 w 274"/>
                <a:gd name="T87" fmla="*/ 88 h 232"/>
                <a:gd name="T88" fmla="*/ 150 w 274"/>
                <a:gd name="T89" fmla="*/ 82 h 232"/>
                <a:gd name="T90" fmla="*/ 144 w 274"/>
                <a:gd name="T91" fmla="*/ 77 h 232"/>
                <a:gd name="T92" fmla="*/ 145 w 274"/>
                <a:gd name="T93" fmla="*/ 66 h 232"/>
                <a:gd name="T94" fmla="*/ 156 w 274"/>
                <a:gd name="T95" fmla="*/ 51 h 232"/>
                <a:gd name="T96" fmla="*/ 173 w 274"/>
                <a:gd name="T97" fmla="*/ 42 h 232"/>
                <a:gd name="T98" fmla="*/ 190 w 274"/>
                <a:gd name="T99" fmla="*/ 39 h 232"/>
                <a:gd name="T100" fmla="*/ 205 w 274"/>
                <a:gd name="T101" fmla="*/ 43 h 232"/>
                <a:gd name="T102" fmla="*/ 214 w 274"/>
                <a:gd name="T103" fmla="*/ 50 h 232"/>
                <a:gd name="T104" fmla="*/ 209 w 274"/>
                <a:gd name="T105" fmla="*/ 81 h 232"/>
                <a:gd name="T106" fmla="*/ 237 w 274"/>
                <a:gd name="T107" fmla="*/ 81 h 232"/>
                <a:gd name="T108" fmla="*/ 248 w 274"/>
                <a:gd name="T109" fmla="*/ 63 h 232"/>
                <a:gd name="T110" fmla="*/ 259 w 274"/>
                <a:gd name="T111" fmla="*/ 43 h 232"/>
                <a:gd name="T112" fmla="*/ 270 w 274"/>
                <a:gd name="T113" fmla="*/ 2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232">
                  <a:moveTo>
                    <a:pt x="267" y="14"/>
                  </a:moveTo>
                  <a:lnTo>
                    <a:pt x="262" y="11"/>
                  </a:lnTo>
                  <a:lnTo>
                    <a:pt x="256" y="8"/>
                  </a:lnTo>
                  <a:lnTo>
                    <a:pt x="250" y="6"/>
                  </a:lnTo>
                  <a:lnTo>
                    <a:pt x="244" y="4"/>
                  </a:lnTo>
                  <a:lnTo>
                    <a:pt x="237" y="3"/>
                  </a:lnTo>
                  <a:lnTo>
                    <a:pt x="232" y="1"/>
                  </a:lnTo>
                  <a:lnTo>
                    <a:pt x="225" y="0"/>
                  </a:lnTo>
                  <a:lnTo>
                    <a:pt x="218" y="0"/>
                  </a:lnTo>
                  <a:lnTo>
                    <a:pt x="207" y="1"/>
                  </a:lnTo>
                  <a:lnTo>
                    <a:pt x="196" y="3"/>
                  </a:lnTo>
                  <a:lnTo>
                    <a:pt x="184" y="6"/>
                  </a:lnTo>
                  <a:lnTo>
                    <a:pt x="172" y="10"/>
                  </a:lnTo>
                  <a:lnTo>
                    <a:pt x="159" y="15"/>
                  </a:lnTo>
                  <a:lnTo>
                    <a:pt x="145" y="21"/>
                  </a:lnTo>
                  <a:lnTo>
                    <a:pt x="131" y="29"/>
                  </a:lnTo>
                  <a:lnTo>
                    <a:pt x="118" y="37"/>
                  </a:lnTo>
                  <a:lnTo>
                    <a:pt x="112" y="42"/>
                  </a:lnTo>
                  <a:lnTo>
                    <a:pt x="105" y="45"/>
                  </a:lnTo>
                  <a:lnTo>
                    <a:pt x="100" y="51"/>
                  </a:lnTo>
                  <a:lnTo>
                    <a:pt x="95" y="56"/>
                  </a:lnTo>
                  <a:lnTo>
                    <a:pt x="90" y="61"/>
                  </a:lnTo>
                  <a:lnTo>
                    <a:pt x="86" y="68"/>
                  </a:lnTo>
                  <a:lnTo>
                    <a:pt x="83" y="74"/>
                  </a:lnTo>
                  <a:lnTo>
                    <a:pt x="80" y="81"/>
                  </a:lnTo>
                  <a:lnTo>
                    <a:pt x="77" y="87"/>
                  </a:lnTo>
                  <a:lnTo>
                    <a:pt x="75" y="94"/>
                  </a:lnTo>
                  <a:lnTo>
                    <a:pt x="74" y="99"/>
                  </a:lnTo>
                  <a:lnTo>
                    <a:pt x="74" y="104"/>
                  </a:lnTo>
                  <a:lnTo>
                    <a:pt x="75" y="110"/>
                  </a:lnTo>
                  <a:lnTo>
                    <a:pt x="75" y="114"/>
                  </a:lnTo>
                  <a:lnTo>
                    <a:pt x="77" y="119"/>
                  </a:lnTo>
                  <a:lnTo>
                    <a:pt x="80" y="124"/>
                  </a:lnTo>
                  <a:lnTo>
                    <a:pt x="82" y="127"/>
                  </a:lnTo>
                  <a:lnTo>
                    <a:pt x="84" y="129"/>
                  </a:lnTo>
                  <a:lnTo>
                    <a:pt x="88" y="132"/>
                  </a:lnTo>
                  <a:lnTo>
                    <a:pt x="92" y="134"/>
                  </a:lnTo>
                  <a:lnTo>
                    <a:pt x="97" y="136"/>
                  </a:lnTo>
                  <a:lnTo>
                    <a:pt x="101" y="139"/>
                  </a:lnTo>
                  <a:lnTo>
                    <a:pt x="107" y="140"/>
                  </a:lnTo>
                  <a:lnTo>
                    <a:pt x="114" y="142"/>
                  </a:lnTo>
                  <a:lnTo>
                    <a:pt x="116" y="142"/>
                  </a:lnTo>
                  <a:lnTo>
                    <a:pt x="123" y="143"/>
                  </a:lnTo>
                  <a:lnTo>
                    <a:pt x="129" y="145"/>
                  </a:lnTo>
                  <a:lnTo>
                    <a:pt x="131" y="145"/>
                  </a:lnTo>
                  <a:lnTo>
                    <a:pt x="138" y="148"/>
                  </a:lnTo>
                  <a:lnTo>
                    <a:pt x="142" y="149"/>
                  </a:lnTo>
                  <a:lnTo>
                    <a:pt x="144" y="151"/>
                  </a:lnTo>
                  <a:lnTo>
                    <a:pt x="144" y="152"/>
                  </a:lnTo>
                  <a:lnTo>
                    <a:pt x="145" y="155"/>
                  </a:lnTo>
                  <a:lnTo>
                    <a:pt x="145" y="157"/>
                  </a:lnTo>
                  <a:lnTo>
                    <a:pt x="144" y="160"/>
                  </a:lnTo>
                  <a:lnTo>
                    <a:pt x="143" y="164"/>
                  </a:lnTo>
                  <a:lnTo>
                    <a:pt x="139" y="171"/>
                  </a:lnTo>
                  <a:lnTo>
                    <a:pt x="136" y="175"/>
                  </a:lnTo>
                  <a:lnTo>
                    <a:pt x="131" y="181"/>
                  </a:lnTo>
                  <a:lnTo>
                    <a:pt x="126" y="185"/>
                  </a:lnTo>
                  <a:lnTo>
                    <a:pt x="120" y="188"/>
                  </a:lnTo>
                  <a:lnTo>
                    <a:pt x="113" y="190"/>
                  </a:lnTo>
                  <a:lnTo>
                    <a:pt x="105" y="193"/>
                  </a:lnTo>
                  <a:lnTo>
                    <a:pt x="96" y="193"/>
                  </a:lnTo>
                  <a:lnTo>
                    <a:pt x="90" y="193"/>
                  </a:lnTo>
                  <a:lnTo>
                    <a:pt x="84" y="190"/>
                  </a:lnTo>
                  <a:lnTo>
                    <a:pt x="78" y="189"/>
                  </a:lnTo>
                  <a:lnTo>
                    <a:pt x="73" y="186"/>
                  </a:lnTo>
                  <a:lnTo>
                    <a:pt x="69" y="183"/>
                  </a:lnTo>
                  <a:lnTo>
                    <a:pt x="66" y="181"/>
                  </a:lnTo>
                  <a:lnTo>
                    <a:pt x="62" y="178"/>
                  </a:lnTo>
                  <a:lnTo>
                    <a:pt x="60" y="174"/>
                  </a:lnTo>
                  <a:lnTo>
                    <a:pt x="67" y="157"/>
                  </a:lnTo>
                  <a:lnTo>
                    <a:pt x="71" y="145"/>
                  </a:lnTo>
                  <a:lnTo>
                    <a:pt x="60" y="145"/>
                  </a:lnTo>
                  <a:lnTo>
                    <a:pt x="46" y="145"/>
                  </a:lnTo>
                  <a:lnTo>
                    <a:pt x="42" y="145"/>
                  </a:lnTo>
                  <a:lnTo>
                    <a:pt x="39" y="150"/>
                  </a:lnTo>
                  <a:lnTo>
                    <a:pt x="36" y="157"/>
                  </a:lnTo>
                  <a:lnTo>
                    <a:pt x="32" y="164"/>
                  </a:lnTo>
                  <a:lnTo>
                    <a:pt x="28" y="171"/>
                  </a:lnTo>
                  <a:lnTo>
                    <a:pt x="24" y="179"/>
                  </a:lnTo>
                  <a:lnTo>
                    <a:pt x="20" y="186"/>
                  </a:lnTo>
                  <a:lnTo>
                    <a:pt x="15" y="193"/>
                  </a:lnTo>
                  <a:lnTo>
                    <a:pt x="10" y="201"/>
                  </a:lnTo>
                  <a:lnTo>
                    <a:pt x="6" y="208"/>
                  </a:lnTo>
                  <a:lnTo>
                    <a:pt x="0" y="216"/>
                  </a:lnTo>
                  <a:lnTo>
                    <a:pt x="9" y="219"/>
                  </a:lnTo>
                  <a:lnTo>
                    <a:pt x="18" y="223"/>
                  </a:lnTo>
                  <a:lnTo>
                    <a:pt x="28" y="226"/>
                  </a:lnTo>
                  <a:lnTo>
                    <a:pt x="35" y="227"/>
                  </a:lnTo>
                  <a:lnTo>
                    <a:pt x="40" y="230"/>
                  </a:lnTo>
                  <a:lnTo>
                    <a:pt x="46" y="231"/>
                  </a:lnTo>
                  <a:lnTo>
                    <a:pt x="52" y="231"/>
                  </a:lnTo>
                  <a:lnTo>
                    <a:pt x="59" y="232"/>
                  </a:lnTo>
                  <a:lnTo>
                    <a:pt x="67" y="232"/>
                  </a:lnTo>
                  <a:lnTo>
                    <a:pt x="75" y="232"/>
                  </a:lnTo>
                  <a:lnTo>
                    <a:pt x="83" y="231"/>
                  </a:lnTo>
                  <a:lnTo>
                    <a:pt x="90" y="230"/>
                  </a:lnTo>
                  <a:lnTo>
                    <a:pt x="98" y="228"/>
                  </a:lnTo>
                  <a:lnTo>
                    <a:pt x="106" y="226"/>
                  </a:lnTo>
                  <a:lnTo>
                    <a:pt x="114" y="224"/>
                  </a:lnTo>
                  <a:lnTo>
                    <a:pt x="122" y="220"/>
                  </a:lnTo>
                  <a:lnTo>
                    <a:pt x="130" y="217"/>
                  </a:lnTo>
                  <a:lnTo>
                    <a:pt x="137" y="213"/>
                  </a:lnTo>
                  <a:lnTo>
                    <a:pt x="144" y="210"/>
                  </a:lnTo>
                  <a:lnTo>
                    <a:pt x="151" y="207"/>
                  </a:lnTo>
                  <a:lnTo>
                    <a:pt x="158" y="202"/>
                  </a:lnTo>
                  <a:lnTo>
                    <a:pt x="164" y="198"/>
                  </a:lnTo>
                  <a:lnTo>
                    <a:pt x="169" y="195"/>
                  </a:lnTo>
                  <a:lnTo>
                    <a:pt x="175" y="190"/>
                  </a:lnTo>
                  <a:lnTo>
                    <a:pt x="181" y="187"/>
                  </a:lnTo>
                  <a:lnTo>
                    <a:pt x="186" y="182"/>
                  </a:lnTo>
                  <a:lnTo>
                    <a:pt x="190" y="178"/>
                  </a:lnTo>
                  <a:lnTo>
                    <a:pt x="195" y="173"/>
                  </a:lnTo>
                  <a:lnTo>
                    <a:pt x="199" y="169"/>
                  </a:lnTo>
                  <a:lnTo>
                    <a:pt x="203" y="164"/>
                  </a:lnTo>
                  <a:lnTo>
                    <a:pt x="206" y="159"/>
                  </a:lnTo>
                  <a:lnTo>
                    <a:pt x="209" y="154"/>
                  </a:lnTo>
                  <a:lnTo>
                    <a:pt x="211" y="149"/>
                  </a:lnTo>
                  <a:lnTo>
                    <a:pt x="213" y="143"/>
                  </a:lnTo>
                  <a:lnTo>
                    <a:pt x="214" y="139"/>
                  </a:lnTo>
                  <a:lnTo>
                    <a:pt x="216" y="133"/>
                  </a:lnTo>
                  <a:lnTo>
                    <a:pt x="217" y="128"/>
                  </a:lnTo>
                  <a:lnTo>
                    <a:pt x="217" y="124"/>
                  </a:lnTo>
                  <a:lnTo>
                    <a:pt x="216" y="119"/>
                  </a:lnTo>
                  <a:lnTo>
                    <a:pt x="214" y="114"/>
                  </a:lnTo>
                  <a:lnTo>
                    <a:pt x="213" y="111"/>
                  </a:lnTo>
                  <a:lnTo>
                    <a:pt x="207" y="103"/>
                  </a:lnTo>
                  <a:lnTo>
                    <a:pt x="201" y="97"/>
                  </a:lnTo>
                  <a:lnTo>
                    <a:pt x="191" y="92"/>
                  </a:lnTo>
                  <a:lnTo>
                    <a:pt x="180" y="90"/>
                  </a:lnTo>
                  <a:lnTo>
                    <a:pt x="179" y="90"/>
                  </a:lnTo>
                  <a:lnTo>
                    <a:pt x="175" y="89"/>
                  </a:lnTo>
                  <a:lnTo>
                    <a:pt x="171" y="88"/>
                  </a:lnTo>
                  <a:lnTo>
                    <a:pt x="169" y="88"/>
                  </a:lnTo>
                  <a:lnTo>
                    <a:pt x="158" y="86"/>
                  </a:lnTo>
                  <a:lnTo>
                    <a:pt x="150" y="82"/>
                  </a:lnTo>
                  <a:lnTo>
                    <a:pt x="145" y="80"/>
                  </a:lnTo>
                  <a:lnTo>
                    <a:pt x="144" y="79"/>
                  </a:lnTo>
                  <a:lnTo>
                    <a:pt x="144" y="77"/>
                  </a:lnTo>
                  <a:lnTo>
                    <a:pt x="143" y="75"/>
                  </a:lnTo>
                  <a:lnTo>
                    <a:pt x="144" y="72"/>
                  </a:lnTo>
                  <a:lnTo>
                    <a:pt x="145" y="66"/>
                  </a:lnTo>
                  <a:lnTo>
                    <a:pt x="148" y="60"/>
                  </a:lnTo>
                  <a:lnTo>
                    <a:pt x="152" y="56"/>
                  </a:lnTo>
                  <a:lnTo>
                    <a:pt x="156" y="51"/>
                  </a:lnTo>
                  <a:lnTo>
                    <a:pt x="161" y="48"/>
                  </a:lnTo>
                  <a:lnTo>
                    <a:pt x="167" y="44"/>
                  </a:lnTo>
                  <a:lnTo>
                    <a:pt x="173" y="42"/>
                  </a:lnTo>
                  <a:lnTo>
                    <a:pt x="179" y="39"/>
                  </a:lnTo>
                  <a:lnTo>
                    <a:pt x="186" y="39"/>
                  </a:lnTo>
                  <a:lnTo>
                    <a:pt x="190" y="39"/>
                  </a:lnTo>
                  <a:lnTo>
                    <a:pt x="196" y="41"/>
                  </a:lnTo>
                  <a:lnTo>
                    <a:pt x="201" y="42"/>
                  </a:lnTo>
                  <a:lnTo>
                    <a:pt x="205" y="43"/>
                  </a:lnTo>
                  <a:lnTo>
                    <a:pt x="209" y="45"/>
                  </a:lnTo>
                  <a:lnTo>
                    <a:pt x="212" y="48"/>
                  </a:lnTo>
                  <a:lnTo>
                    <a:pt x="214" y="50"/>
                  </a:lnTo>
                  <a:lnTo>
                    <a:pt x="218" y="53"/>
                  </a:lnTo>
                  <a:lnTo>
                    <a:pt x="212" y="71"/>
                  </a:lnTo>
                  <a:lnTo>
                    <a:pt x="209" y="81"/>
                  </a:lnTo>
                  <a:lnTo>
                    <a:pt x="220" y="81"/>
                  </a:lnTo>
                  <a:lnTo>
                    <a:pt x="233" y="81"/>
                  </a:lnTo>
                  <a:lnTo>
                    <a:pt x="237" y="81"/>
                  </a:lnTo>
                  <a:lnTo>
                    <a:pt x="240" y="76"/>
                  </a:lnTo>
                  <a:lnTo>
                    <a:pt x="243" y="69"/>
                  </a:lnTo>
                  <a:lnTo>
                    <a:pt x="248" y="63"/>
                  </a:lnTo>
                  <a:lnTo>
                    <a:pt x="251" y="56"/>
                  </a:lnTo>
                  <a:lnTo>
                    <a:pt x="255" y="50"/>
                  </a:lnTo>
                  <a:lnTo>
                    <a:pt x="259" y="43"/>
                  </a:lnTo>
                  <a:lnTo>
                    <a:pt x="263" y="37"/>
                  </a:lnTo>
                  <a:lnTo>
                    <a:pt x="266" y="31"/>
                  </a:lnTo>
                  <a:lnTo>
                    <a:pt x="270" y="26"/>
                  </a:lnTo>
                  <a:lnTo>
                    <a:pt x="274" y="19"/>
                  </a:lnTo>
                  <a:lnTo>
                    <a:pt x="267" y="14"/>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79" name="Freeform 27"/>
            <p:cNvSpPr>
              <a:spLocks/>
            </p:cNvSpPr>
            <p:nvPr/>
          </p:nvSpPr>
          <p:spPr bwMode="auto">
            <a:xfrm>
              <a:off x="3452" y="2481"/>
              <a:ext cx="99" cy="125"/>
            </a:xfrm>
            <a:custGeom>
              <a:avLst/>
              <a:gdLst>
                <a:gd name="T0" fmla="*/ 238 w 244"/>
                <a:gd name="T1" fmla="*/ 82 h 307"/>
                <a:gd name="T2" fmla="*/ 224 w 244"/>
                <a:gd name="T3" fmla="*/ 83 h 307"/>
                <a:gd name="T4" fmla="*/ 211 w 244"/>
                <a:gd name="T5" fmla="*/ 85 h 307"/>
                <a:gd name="T6" fmla="*/ 195 w 244"/>
                <a:gd name="T7" fmla="*/ 85 h 307"/>
                <a:gd name="T8" fmla="*/ 199 w 244"/>
                <a:gd name="T9" fmla="*/ 68 h 307"/>
                <a:gd name="T10" fmla="*/ 215 w 244"/>
                <a:gd name="T11" fmla="*/ 44 h 307"/>
                <a:gd name="T12" fmla="*/ 232 w 244"/>
                <a:gd name="T13" fmla="*/ 20 h 307"/>
                <a:gd name="T14" fmla="*/ 230 w 244"/>
                <a:gd name="T15" fmla="*/ 7 h 307"/>
                <a:gd name="T16" fmla="*/ 211 w 244"/>
                <a:gd name="T17" fmla="*/ 6 h 307"/>
                <a:gd name="T18" fmla="*/ 187 w 244"/>
                <a:gd name="T19" fmla="*/ 13 h 307"/>
                <a:gd name="T20" fmla="*/ 166 w 244"/>
                <a:gd name="T21" fmla="*/ 19 h 307"/>
                <a:gd name="T22" fmla="*/ 154 w 244"/>
                <a:gd name="T23" fmla="*/ 25 h 307"/>
                <a:gd name="T24" fmla="*/ 146 w 244"/>
                <a:gd name="T25" fmla="*/ 41 h 307"/>
                <a:gd name="T26" fmla="*/ 134 w 244"/>
                <a:gd name="T27" fmla="*/ 64 h 307"/>
                <a:gd name="T28" fmla="*/ 115 w 244"/>
                <a:gd name="T29" fmla="*/ 85 h 307"/>
                <a:gd name="T30" fmla="*/ 93 w 244"/>
                <a:gd name="T31" fmla="*/ 90 h 307"/>
                <a:gd name="T32" fmla="*/ 75 w 244"/>
                <a:gd name="T33" fmla="*/ 95 h 307"/>
                <a:gd name="T34" fmla="*/ 64 w 244"/>
                <a:gd name="T35" fmla="*/ 98 h 307"/>
                <a:gd name="T36" fmla="*/ 63 w 244"/>
                <a:gd name="T37" fmla="*/ 124 h 307"/>
                <a:gd name="T38" fmla="*/ 90 w 244"/>
                <a:gd name="T39" fmla="*/ 133 h 307"/>
                <a:gd name="T40" fmla="*/ 80 w 244"/>
                <a:gd name="T41" fmla="*/ 149 h 307"/>
                <a:gd name="T42" fmla="*/ 66 w 244"/>
                <a:gd name="T43" fmla="*/ 170 h 307"/>
                <a:gd name="T44" fmla="*/ 37 w 244"/>
                <a:gd name="T45" fmla="*/ 215 h 307"/>
                <a:gd name="T46" fmla="*/ 20 w 244"/>
                <a:gd name="T47" fmla="*/ 241 h 307"/>
                <a:gd name="T48" fmla="*/ 11 w 244"/>
                <a:gd name="T49" fmla="*/ 255 h 307"/>
                <a:gd name="T50" fmla="*/ 5 w 244"/>
                <a:gd name="T51" fmla="*/ 268 h 307"/>
                <a:gd name="T52" fmla="*/ 0 w 244"/>
                <a:gd name="T53" fmla="*/ 290 h 307"/>
                <a:gd name="T54" fmla="*/ 10 w 244"/>
                <a:gd name="T55" fmla="*/ 302 h 307"/>
                <a:gd name="T56" fmla="*/ 30 w 244"/>
                <a:gd name="T57" fmla="*/ 307 h 307"/>
                <a:gd name="T58" fmla="*/ 51 w 244"/>
                <a:gd name="T59" fmla="*/ 301 h 307"/>
                <a:gd name="T60" fmla="*/ 66 w 244"/>
                <a:gd name="T61" fmla="*/ 295 h 307"/>
                <a:gd name="T62" fmla="*/ 86 w 244"/>
                <a:gd name="T63" fmla="*/ 286 h 307"/>
                <a:gd name="T64" fmla="*/ 103 w 244"/>
                <a:gd name="T65" fmla="*/ 277 h 307"/>
                <a:gd name="T66" fmla="*/ 123 w 244"/>
                <a:gd name="T67" fmla="*/ 265 h 307"/>
                <a:gd name="T68" fmla="*/ 141 w 244"/>
                <a:gd name="T69" fmla="*/ 255 h 307"/>
                <a:gd name="T70" fmla="*/ 147 w 244"/>
                <a:gd name="T71" fmla="*/ 247 h 307"/>
                <a:gd name="T72" fmla="*/ 134 w 244"/>
                <a:gd name="T73" fmla="*/ 229 h 307"/>
                <a:gd name="T74" fmla="*/ 119 w 244"/>
                <a:gd name="T75" fmla="*/ 238 h 307"/>
                <a:gd name="T76" fmla="*/ 104 w 244"/>
                <a:gd name="T77" fmla="*/ 245 h 307"/>
                <a:gd name="T78" fmla="*/ 88 w 244"/>
                <a:gd name="T79" fmla="*/ 253 h 307"/>
                <a:gd name="T80" fmla="*/ 79 w 244"/>
                <a:gd name="T81" fmla="*/ 255 h 307"/>
                <a:gd name="T82" fmla="*/ 80 w 244"/>
                <a:gd name="T83" fmla="*/ 255 h 307"/>
                <a:gd name="T84" fmla="*/ 82 w 244"/>
                <a:gd name="T85" fmla="*/ 248 h 307"/>
                <a:gd name="T86" fmla="*/ 91 w 244"/>
                <a:gd name="T87" fmla="*/ 232 h 307"/>
                <a:gd name="T88" fmla="*/ 111 w 244"/>
                <a:gd name="T89" fmla="*/ 201 h 307"/>
                <a:gd name="T90" fmla="*/ 134 w 244"/>
                <a:gd name="T91" fmla="*/ 165 h 307"/>
                <a:gd name="T92" fmla="*/ 153 w 244"/>
                <a:gd name="T93" fmla="*/ 138 h 307"/>
                <a:gd name="T94" fmla="*/ 181 w 244"/>
                <a:gd name="T95" fmla="*/ 124 h 307"/>
                <a:gd name="T96" fmla="*/ 195 w 244"/>
                <a:gd name="T97" fmla="*/ 124 h 307"/>
                <a:gd name="T98" fmla="*/ 208 w 244"/>
                <a:gd name="T99" fmla="*/ 124 h 307"/>
                <a:gd name="T100" fmla="*/ 223 w 244"/>
                <a:gd name="T101" fmla="*/ 125 h 307"/>
                <a:gd name="T102" fmla="*/ 229 w 244"/>
                <a:gd name="T103" fmla="*/ 114 h 307"/>
                <a:gd name="T104" fmla="*/ 234 w 244"/>
                <a:gd name="T105" fmla="*/ 106 h 307"/>
                <a:gd name="T106" fmla="*/ 241 w 244"/>
                <a:gd name="T107" fmla="*/ 9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4" h="307">
                  <a:moveTo>
                    <a:pt x="241" y="88"/>
                  </a:moveTo>
                  <a:lnTo>
                    <a:pt x="240" y="87"/>
                  </a:lnTo>
                  <a:lnTo>
                    <a:pt x="238" y="82"/>
                  </a:lnTo>
                  <a:lnTo>
                    <a:pt x="232" y="82"/>
                  </a:lnTo>
                  <a:lnTo>
                    <a:pt x="229" y="82"/>
                  </a:lnTo>
                  <a:lnTo>
                    <a:pt x="224" y="83"/>
                  </a:lnTo>
                  <a:lnTo>
                    <a:pt x="221" y="83"/>
                  </a:lnTo>
                  <a:lnTo>
                    <a:pt x="216" y="83"/>
                  </a:lnTo>
                  <a:lnTo>
                    <a:pt x="211" y="85"/>
                  </a:lnTo>
                  <a:lnTo>
                    <a:pt x="206" y="85"/>
                  </a:lnTo>
                  <a:lnTo>
                    <a:pt x="201" y="85"/>
                  </a:lnTo>
                  <a:lnTo>
                    <a:pt x="195" y="85"/>
                  </a:lnTo>
                  <a:lnTo>
                    <a:pt x="188" y="85"/>
                  </a:lnTo>
                  <a:lnTo>
                    <a:pt x="194" y="76"/>
                  </a:lnTo>
                  <a:lnTo>
                    <a:pt x="199" y="68"/>
                  </a:lnTo>
                  <a:lnTo>
                    <a:pt x="204" y="60"/>
                  </a:lnTo>
                  <a:lnTo>
                    <a:pt x="210" y="52"/>
                  </a:lnTo>
                  <a:lnTo>
                    <a:pt x="215" y="44"/>
                  </a:lnTo>
                  <a:lnTo>
                    <a:pt x="221" y="36"/>
                  </a:lnTo>
                  <a:lnTo>
                    <a:pt x="226" y="28"/>
                  </a:lnTo>
                  <a:lnTo>
                    <a:pt x="232" y="20"/>
                  </a:lnTo>
                  <a:lnTo>
                    <a:pt x="234" y="17"/>
                  </a:lnTo>
                  <a:lnTo>
                    <a:pt x="232" y="13"/>
                  </a:lnTo>
                  <a:lnTo>
                    <a:pt x="230" y="7"/>
                  </a:lnTo>
                  <a:lnTo>
                    <a:pt x="227" y="0"/>
                  </a:lnTo>
                  <a:lnTo>
                    <a:pt x="221" y="3"/>
                  </a:lnTo>
                  <a:lnTo>
                    <a:pt x="211" y="6"/>
                  </a:lnTo>
                  <a:lnTo>
                    <a:pt x="203" y="8"/>
                  </a:lnTo>
                  <a:lnTo>
                    <a:pt x="195" y="11"/>
                  </a:lnTo>
                  <a:lnTo>
                    <a:pt x="187" y="13"/>
                  </a:lnTo>
                  <a:lnTo>
                    <a:pt x="180" y="15"/>
                  </a:lnTo>
                  <a:lnTo>
                    <a:pt x="173" y="17"/>
                  </a:lnTo>
                  <a:lnTo>
                    <a:pt x="166" y="19"/>
                  </a:lnTo>
                  <a:lnTo>
                    <a:pt x="159" y="20"/>
                  </a:lnTo>
                  <a:lnTo>
                    <a:pt x="156" y="21"/>
                  </a:lnTo>
                  <a:lnTo>
                    <a:pt x="154" y="25"/>
                  </a:lnTo>
                  <a:lnTo>
                    <a:pt x="151" y="29"/>
                  </a:lnTo>
                  <a:lnTo>
                    <a:pt x="149" y="35"/>
                  </a:lnTo>
                  <a:lnTo>
                    <a:pt x="146" y="41"/>
                  </a:lnTo>
                  <a:lnTo>
                    <a:pt x="142" y="48"/>
                  </a:lnTo>
                  <a:lnTo>
                    <a:pt x="139" y="56"/>
                  </a:lnTo>
                  <a:lnTo>
                    <a:pt x="134" y="64"/>
                  </a:lnTo>
                  <a:lnTo>
                    <a:pt x="128" y="73"/>
                  </a:lnTo>
                  <a:lnTo>
                    <a:pt x="123" y="82"/>
                  </a:lnTo>
                  <a:lnTo>
                    <a:pt x="115" y="85"/>
                  </a:lnTo>
                  <a:lnTo>
                    <a:pt x="106" y="87"/>
                  </a:lnTo>
                  <a:lnTo>
                    <a:pt x="100" y="88"/>
                  </a:lnTo>
                  <a:lnTo>
                    <a:pt x="93" y="90"/>
                  </a:lnTo>
                  <a:lnTo>
                    <a:pt x="87" y="91"/>
                  </a:lnTo>
                  <a:lnTo>
                    <a:pt x="81" y="94"/>
                  </a:lnTo>
                  <a:lnTo>
                    <a:pt x="75" y="95"/>
                  </a:lnTo>
                  <a:lnTo>
                    <a:pt x="70" y="96"/>
                  </a:lnTo>
                  <a:lnTo>
                    <a:pt x="66" y="96"/>
                  </a:lnTo>
                  <a:lnTo>
                    <a:pt x="64" y="98"/>
                  </a:lnTo>
                  <a:lnTo>
                    <a:pt x="56" y="111"/>
                  </a:lnTo>
                  <a:lnTo>
                    <a:pt x="48" y="124"/>
                  </a:lnTo>
                  <a:lnTo>
                    <a:pt x="63" y="124"/>
                  </a:lnTo>
                  <a:lnTo>
                    <a:pt x="96" y="124"/>
                  </a:lnTo>
                  <a:lnTo>
                    <a:pt x="94" y="128"/>
                  </a:lnTo>
                  <a:lnTo>
                    <a:pt x="90" y="133"/>
                  </a:lnTo>
                  <a:lnTo>
                    <a:pt x="87" y="138"/>
                  </a:lnTo>
                  <a:lnTo>
                    <a:pt x="83" y="143"/>
                  </a:lnTo>
                  <a:lnTo>
                    <a:pt x="80" y="149"/>
                  </a:lnTo>
                  <a:lnTo>
                    <a:pt x="75" y="155"/>
                  </a:lnTo>
                  <a:lnTo>
                    <a:pt x="71" y="162"/>
                  </a:lnTo>
                  <a:lnTo>
                    <a:pt x="66" y="170"/>
                  </a:lnTo>
                  <a:lnTo>
                    <a:pt x="55" y="187"/>
                  </a:lnTo>
                  <a:lnTo>
                    <a:pt x="45" y="201"/>
                  </a:lnTo>
                  <a:lnTo>
                    <a:pt x="37" y="215"/>
                  </a:lnTo>
                  <a:lnTo>
                    <a:pt x="30" y="225"/>
                  </a:lnTo>
                  <a:lnTo>
                    <a:pt x="24" y="234"/>
                  </a:lnTo>
                  <a:lnTo>
                    <a:pt x="20" y="241"/>
                  </a:lnTo>
                  <a:lnTo>
                    <a:pt x="17" y="247"/>
                  </a:lnTo>
                  <a:lnTo>
                    <a:pt x="14" y="250"/>
                  </a:lnTo>
                  <a:lnTo>
                    <a:pt x="11" y="255"/>
                  </a:lnTo>
                  <a:lnTo>
                    <a:pt x="9" y="258"/>
                  </a:lnTo>
                  <a:lnTo>
                    <a:pt x="7" y="263"/>
                  </a:lnTo>
                  <a:lnTo>
                    <a:pt x="5" y="268"/>
                  </a:lnTo>
                  <a:lnTo>
                    <a:pt x="3" y="276"/>
                  </a:lnTo>
                  <a:lnTo>
                    <a:pt x="0" y="283"/>
                  </a:lnTo>
                  <a:lnTo>
                    <a:pt x="0" y="290"/>
                  </a:lnTo>
                  <a:lnTo>
                    <a:pt x="3" y="295"/>
                  </a:lnTo>
                  <a:lnTo>
                    <a:pt x="5" y="299"/>
                  </a:lnTo>
                  <a:lnTo>
                    <a:pt x="10" y="302"/>
                  </a:lnTo>
                  <a:lnTo>
                    <a:pt x="17" y="306"/>
                  </a:lnTo>
                  <a:lnTo>
                    <a:pt x="25" y="307"/>
                  </a:lnTo>
                  <a:lnTo>
                    <a:pt x="30" y="307"/>
                  </a:lnTo>
                  <a:lnTo>
                    <a:pt x="36" y="306"/>
                  </a:lnTo>
                  <a:lnTo>
                    <a:pt x="43" y="303"/>
                  </a:lnTo>
                  <a:lnTo>
                    <a:pt x="51" y="301"/>
                  </a:lnTo>
                  <a:lnTo>
                    <a:pt x="56" y="299"/>
                  </a:lnTo>
                  <a:lnTo>
                    <a:pt x="60" y="298"/>
                  </a:lnTo>
                  <a:lnTo>
                    <a:pt x="66" y="295"/>
                  </a:lnTo>
                  <a:lnTo>
                    <a:pt x="72" y="292"/>
                  </a:lnTo>
                  <a:lnTo>
                    <a:pt x="79" y="290"/>
                  </a:lnTo>
                  <a:lnTo>
                    <a:pt x="86" y="286"/>
                  </a:lnTo>
                  <a:lnTo>
                    <a:pt x="93" y="283"/>
                  </a:lnTo>
                  <a:lnTo>
                    <a:pt x="101" y="278"/>
                  </a:lnTo>
                  <a:lnTo>
                    <a:pt x="103" y="277"/>
                  </a:lnTo>
                  <a:lnTo>
                    <a:pt x="108" y="273"/>
                  </a:lnTo>
                  <a:lnTo>
                    <a:pt x="115" y="270"/>
                  </a:lnTo>
                  <a:lnTo>
                    <a:pt x="123" y="265"/>
                  </a:lnTo>
                  <a:lnTo>
                    <a:pt x="130" y="261"/>
                  </a:lnTo>
                  <a:lnTo>
                    <a:pt x="136" y="257"/>
                  </a:lnTo>
                  <a:lnTo>
                    <a:pt x="141" y="255"/>
                  </a:lnTo>
                  <a:lnTo>
                    <a:pt x="143" y="254"/>
                  </a:lnTo>
                  <a:lnTo>
                    <a:pt x="147" y="252"/>
                  </a:lnTo>
                  <a:lnTo>
                    <a:pt x="147" y="247"/>
                  </a:lnTo>
                  <a:lnTo>
                    <a:pt x="147" y="234"/>
                  </a:lnTo>
                  <a:lnTo>
                    <a:pt x="147" y="220"/>
                  </a:lnTo>
                  <a:lnTo>
                    <a:pt x="134" y="229"/>
                  </a:lnTo>
                  <a:lnTo>
                    <a:pt x="130" y="232"/>
                  </a:lnTo>
                  <a:lnTo>
                    <a:pt x="125" y="234"/>
                  </a:lnTo>
                  <a:lnTo>
                    <a:pt x="119" y="238"/>
                  </a:lnTo>
                  <a:lnTo>
                    <a:pt x="115" y="240"/>
                  </a:lnTo>
                  <a:lnTo>
                    <a:pt x="109" y="242"/>
                  </a:lnTo>
                  <a:lnTo>
                    <a:pt x="104" y="245"/>
                  </a:lnTo>
                  <a:lnTo>
                    <a:pt x="98" y="248"/>
                  </a:lnTo>
                  <a:lnTo>
                    <a:pt x="93" y="250"/>
                  </a:lnTo>
                  <a:lnTo>
                    <a:pt x="88" y="253"/>
                  </a:lnTo>
                  <a:lnTo>
                    <a:pt x="85" y="254"/>
                  </a:lnTo>
                  <a:lnTo>
                    <a:pt x="81" y="255"/>
                  </a:lnTo>
                  <a:lnTo>
                    <a:pt x="79" y="255"/>
                  </a:lnTo>
                  <a:lnTo>
                    <a:pt x="80" y="255"/>
                  </a:lnTo>
                  <a:lnTo>
                    <a:pt x="80" y="255"/>
                  </a:lnTo>
                  <a:lnTo>
                    <a:pt x="80" y="255"/>
                  </a:lnTo>
                  <a:lnTo>
                    <a:pt x="80" y="254"/>
                  </a:lnTo>
                  <a:lnTo>
                    <a:pt x="81" y="252"/>
                  </a:lnTo>
                  <a:lnTo>
                    <a:pt x="82" y="248"/>
                  </a:lnTo>
                  <a:lnTo>
                    <a:pt x="85" y="245"/>
                  </a:lnTo>
                  <a:lnTo>
                    <a:pt x="87" y="239"/>
                  </a:lnTo>
                  <a:lnTo>
                    <a:pt x="91" y="232"/>
                  </a:lnTo>
                  <a:lnTo>
                    <a:pt x="96" y="224"/>
                  </a:lnTo>
                  <a:lnTo>
                    <a:pt x="103" y="214"/>
                  </a:lnTo>
                  <a:lnTo>
                    <a:pt x="111" y="201"/>
                  </a:lnTo>
                  <a:lnTo>
                    <a:pt x="119" y="188"/>
                  </a:lnTo>
                  <a:lnTo>
                    <a:pt x="126" y="177"/>
                  </a:lnTo>
                  <a:lnTo>
                    <a:pt x="134" y="165"/>
                  </a:lnTo>
                  <a:lnTo>
                    <a:pt x="140" y="155"/>
                  </a:lnTo>
                  <a:lnTo>
                    <a:pt x="147" y="146"/>
                  </a:lnTo>
                  <a:lnTo>
                    <a:pt x="153" y="138"/>
                  </a:lnTo>
                  <a:lnTo>
                    <a:pt x="157" y="131"/>
                  </a:lnTo>
                  <a:lnTo>
                    <a:pt x="162" y="124"/>
                  </a:lnTo>
                  <a:lnTo>
                    <a:pt x="181" y="124"/>
                  </a:lnTo>
                  <a:lnTo>
                    <a:pt x="186" y="124"/>
                  </a:lnTo>
                  <a:lnTo>
                    <a:pt x="191" y="124"/>
                  </a:lnTo>
                  <a:lnTo>
                    <a:pt x="195" y="124"/>
                  </a:lnTo>
                  <a:lnTo>
                    <a:pt x="200" y="124"/>
                  </a:lnTo>
                  <a:lnTo>
                    <a:pt x="203" y="124"/>
                  </a:lnTo>
                  <a:lnTo>
                    <a:pt x="208" y="124"/>
                  </a:lnTo>
                  <a:lnTo>
                    <a:pt x="212" y="125"/>
                  </a:lnTo>
                  <a:lnTo>
                    <a:pt x="217" y="125"/>
                  </a:lnTo>
                  <a:lnTo>
                    <a:pt x="223" y="125"/>
                  </a:lnTo>
                  <a:lnTo>
                    <a:pt x="225" y="120"/>
                  </a:lnTo>
                  <a:lnTo>
                    <a:pt x="227" y="118"/>
                  </a:lnTo>
                  <a:lnTo>
                    <a:pt x="229" y="114"/>
                  </a:lnTo>
                  <a:lnTo>
                    <a:pt x="231" y="111"/>
                  </a:lnTo>
                  <a:lnTo>
                    <a:pt x="233" y="108"/>
                  </a:lnTo>
                  <a:lnTo>
                    <a:pt x="234" y="106"/>
                  </a:lnTo>
                  <a:lnTo>
                    <a:pt x="238" y="102"/>
                  </a:lnTo>
                  <a:lnTo>
                    <a:pt x="240" y="98"/>
                  </a:lnTo>
                  <a:lnTo>
                    <a:pt x="241" y="97"/>
                  </a:lnTo>
                  <a:lnTo>
                    <a:pt x="244" y="93"/>
                  </a:lnTo>
                  <a:lnTo>
                    <a:pt x="241" y="88"/>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80" name="Freeform 28"/>
            <p:cNvSpPr>
              <a:spLocks/>
            </p:cNvSpPr>
            <p:nvPr/>
          </p:nvSpPr>
          <p:spPr bwMode="auto">
            <a:xfrm>
              <a:off x="3561" y="2511"/>
              <a:ext cx="112" cy="96"/>
            </a:xfrm>
            <a:custGeom>
              <a:avLst/>
              <a:gdLst>
                <a:gd name="T0" fmla="*/ 261 w 274"/>
                <a:gd name="T1" fmla="*/ 1 h 233"/>
                <a:gd name="T2" fmla="*/ 254 w 274"/>
                <a:gd name="T3" fmla="*/ 0 h 233"/>
                <a:gd name="T4" fmla="*/ 244 w 274"/>
                <a:gd name="T5" fmla="*/ 0 h 233"/>
                <a:gd name="T6" fmla="*/ 230 w 274"/>
                <a:gd name="T7" fmla="*/ 4 h 233"/>
                <a:gd name="T8" fmla="*/ 219 w 274"/>
                <a:gd name="T9" fmla="*/ 10 h 233"/>
                <a:gd name="T10" fmla="*/ 208 w 274"/>
                <a:gd name="T11" fmla="*/ 15 h 233"/>
                <a:gd name="T12" fmla="*/ 198 w 274"/>
                <a:gd name="T13" fmla="*/ 24 h 233"/>
                <a:gd name="T14" fmla="*/ 185 w 274"/>
                <a:gd name="T15" fmla="*/ 35 h 233"/>
                <a:gd name="T16" fmla="*/ 177 w 274"/>
                <a:gd name="T17" fmla="*/ 43 h 233"/>
                <a:gd name="T18" fmla="*/ 174 w 274"/>
                <a:gd name="T19" fmla="*/ 45 h 233"/>
                <a:gd name="T20" fmla="*/ 177 w 274"/>
                <a:gd name="T21" fmla="*/ 39 h 233"/>
                <a:gd name="T22" fmla="*/ 182 w 274"/>
                <a:gd name="T23" fmla="*/ 30 h 233"/>
                <a:gd name="T24" fmla="*/ 185 w 274"/>
                <a:gd name="T25" fmla="*/ 22 h 233"/>
                <a:gd name="T26" fmla="*/ 186 w 274"/>
                <a:gd name="T27" fmla="*/ 13 h 233"/>
                <a:gd name="T28" fmla="*/ 183 w 274"/>
                <a:gd name="T29" fmla="*/ 6 h 233"/>
                <a:gd name="T30" fmla="*/ 175 w 274"/>
                <a:gd name="T31" fmla="*/ 1 h 233"/>
                <a:gd name="T32" fmla="*/ 166 w 274"/>
                <a:gd name="T33" fmla="*/ 0 h 233"/>
                <a:gd name="T34" fmla="*/ 153 w 274"/>
                <a:gd name="T35" fmla="*/ 5 h 233"/>
                <a:gd name="T36" fmla="*/ 129 w 274"/>
                <a:gd name="T37" fmla="*/ 15 h 233"/>
                <a:gd name="T38" fmla="*/ 91 w 274"/>
                <a:gd name="T39" fmla="*/ 36 h 233"/>
                <a:gd name="T40" fmla="*/ 60 w 274"/>
                <a:gd name="T41" fmla="*/ 53 h 233"/>
                <a:gd name="T42" fmla="*/ 61 w 274"/>
                <a:gd name="T43" fmla="*/ 71 h 233"/>
                <a:gd name="T44" fmla="*/ 72 w 274"/>
                <a:gd name="T45" fmla="*/ 76 h 233"/>
                <a:gd name="T46" fmla="*/ 87 w 274"/>
                <a:gd name="T47" fmla="*/ 68 h 233"/>
                <a:gd name="T48" fmla="*/ 101 w 274"/>
                <a:gd name="T49" fmla="*/ 61 h 233"/>
                <a:gd name="T50" fmla="*/ 95 w 274"/>
                <a:gd name="T51" fmla="*/ 72 h 233"/>
                <a:gd name="T52" fmla="*/ 88 w 274"/>
                <a:gd name="T53" fmla="*/ 86 h 233"/>
                <a:gd name="T54" fmla="*/ 80 w 274"/>
                <a:gd name="T55" fmla="*/ 99 h 233"/>
                <a:gd name="T56" fmla="*/ 74 w 274"/>
                <a:gd name="T57" fmla="*/ 112 h 233"/>
                <a:gd name="T58" fmla="*/ 65 w 274"/>
                <a:gd name="T59" fmla="*/ 124 h 233"/>
                <a:gd name="T60" fmla="*/ 59 w 274"/>
                <a:gd name="T61" fmla="*/ 135 h 233"/>
                <a:gd name="T62" fmla="*/ 45 w 274"/>
                <a:gd name="T63" fmla="*/ 155 h 233"/>
                <a:gd name="T64" fmla="*/ 31 w 274"/>
                <a:gd name="T65" fmla="*/ 175 h 233"/>
                <a:gd name="T66" fmla="*/ 17 w 274"/>
                <a:gd name="T67" fmla="*/ 195 h 233"/>
                <a:gd name="T68" fmla="*/ 3 w 274"/>
                <a:gd name="T69" fmla="*/ 215 h 233"/>
                <a:gd name="T70" fmla="*/ 2 w 274"/>
                <a:gd name="T71" fmla="*/ 223 h 233"/>
                <a:gd name="T72" fmla="*/ 8 w 274"/>
                <a:gd name="T73" fmla="*/ 233 h 233"/>
                <a:gd name="T74" fmla="*/ 19 w 274"/>
                <a:gd name="T75" fmla="*/ 231 h 233"/>
                <a:gd name="T76" fmla="*/ 31 w 274"/>
                <a:gd name="T77" fmla="*/ 228 h 233"/>
                <a:gd name="T78" fmla="*/ 44 w 274"/>
                <a:gd name="T79" fmla="*/ 226 h 233"/>
                <a:gd name="T80" fmla="*/ 57 w 274"/>
                <a:gd name="T81" fmla="*/ 224 h 233"/>
                <a:gd name="T82" fmla="*/ 68 w 274"/>
                <a:gd name="T83" fmla="*/ 223 h 233"/>
                <a:gd name="T84" fmla="*/ 82 w 274"/>
                <a:gd name="T85" fmla="*/ 200 h 233"/>
                <a:gd name="T86" fmla="*/ 103 w 274"/>
                <a:gd name="T87" fmla="*/ 165 h 233"/>
                <a:gd name="T88" fmla="*/ 127 w 274"/>
                <a:gd name="T89" fmla="*/ 134 h 233"/>
                <a:gd name="T90" fmla="*/ 148 w 274"/>
                <a:gd name="T91" fmla="*/ 107 h 233"/>
                <a:gd name="T92" fmla="*/ 166 w 274"/>
                <a:gd name="T93" fmla="*/ 90 h 233"/>
                <a:gd name="T94" fmla="*/ 177 w 274"/>
                <a:gd name="T95" fmla="*/ 81 h 233"/>
                <a:gd name="T96" fmla="*/ 188 w 274"/>
                <a:gd name="T97" fmla="*/ 75 h 233"/>
                <a:gd name="T98" fmla="*/ 197 w 274"/>
                <a:gd name="T99" fmla="*/ 72 h 233"/>
                <a:gd name="T100" fmla="*/ 205 w 274"/>
                <a:gd name="T101" fmla="*/ 72 h 233"/>
                <a:gd name="T102" fmla="*/ 212 w 274"/>
                <a:gd name="T103" fmla="*/ 75 h 233"/>
                <a:gd name="T104" fmla="*/ 218 w 274"/>
                <a:gd name="T105" fmla="*/ 83 h 233"/>
                <a:gd name="T106" fmla="*/ 230 w 274"/>
                <a:gd name="T107" fmla="*/ 77 h 233"/>
                <a:gd name="T108" fmla="*/ 234 w 274"/>
                <a:gd name="T109" fmla="*/ 73 h 233"/>
                <a:gd name="T110" fmla="*/ 241 w 274"/>
                <a:gd name="T111" fmla="*/ 58 h 233"/>
                <a:gd name="T112" fmla="*/ 250 w 274"/>
                <a:gd name="T113" fmla="*/ 44 h 233"/>
                <a:gd name="T114" fmla="*/ 258 w 274"/>
                <a:gd name="T115" fmla="*/ 29 h 233"/>
                <a:gd name="T116" fmla="*/ 268 w 274"/>
                <a:gd name="T117" fmla="*/ 15 h 233"/>
                <a:gd name="T118" fmla="*/ 265 w 274"/>
                <a:gd name="T119" fmla="*/ 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33">
                  <a:moveTo>
                    <a:pt x="265" y="3"/>
                  </a:moveTo>
                  <a:lnTo>
                    <a:pt x="261" y="1"/>
                  </a:lnTo>
                  <a:lnTo>
                    <a:pt x="258" y="1"/>
                  </a:lnTo>
                  <a:lnTo>
                    <a:pt x="254" y="0"/>
                  </a:lnTo>
                  <a:lnTo>
                    <a:pt x="251" y="0"/>
                  </a:lnTo>
                  <a:lnTo>
                    <a:pt x="244" y="0"/>
                  </a:lnTo>
                  <a:lnTo>
                    <a:pt x="237" y="1"/>
                  </a:lnTo>
                  <a:lnTo>
                    <a:pt x="230" y="4"/>
                  </a:lnTo>
                  <a:lnTo>
                    <a:pt x="223" y="7"/>
                  </a:lnTo>
                  <a:lnTo>
                    <a:pt x="219" y="10"/>
                  </a:lnTo>
                  <a:lnTo>
                    <a:pt x="214" y="13"/>
                  </a:lnTo>
                  <a:lnTo>
                    <a:pt x="208" y="15"/>
                  </a:lnTo>
                  <a:lnTo>
                    <a:pt x="204" y="20"/>
                  </a:lnTo>
                  <a:lnTo>
                    <a:pt x="198" y="24"/>
                  </a:lnTo>
                  <a:lnTo>
                    <a:pt x="191" y="29"/>
                  </a:lnTo>
                  <a:lnTo>
                    <a:pt x="185" y="35"/>
                  </a:lnTo>
                  <a:lnTo>
                    <a:pt x="178" y="42"/>
                  </a:lnTo>
                  <a:lnTo>
                    <a:pt x="177" y="43"/>
                  </a:lnTo>
                  <a:lnTo>
                    <a:pt x="176" y="44"/>
                  </a:lnTo>
                  <a:lnTo>
                    <a:pt x="174" y="45"/>
                  </a:lnTo>
                  <a:lnTo>
                    <a:pt x="173" y="46"/>
                  </a:lnTo>
                  <a:lnTo>
                    <a:pt x="177" y="39"/>
                  </a:lnTo>
                  <a:lnTo>
                    <a:pt x="180" y="34"/>
                  </a:lnTo>
                  <a:lnTo>
                    <a:pt x="182" y="30"/>
                  </a:lnTo>
                  <a:lnTo>
                    <a:pt x="183" y="28"/>
                  </a:lnTo>
                  <a:lnTo>
                    <a:pt x="185" y="22"/>
                  </a:lnTo>
                  <a:lnTo>
                    <a:pt x="186" y="18"/>
                  </a:lnTo>
                  <a:lnTo>
                    <a:pt x="186" y="13"/>
                  </a:lnTo>
                  <a:lnTo>
                    <a:pt x="185" y="10"/>
                  </a:lnTo>
                  <a:lnTo>
                    <a:pt x="183" y="6"/>
                  </a:lnTo>
                  <a:lnTo>
                    <a:pt x="180" y="3"/>
                  </a:lnTo>
                  <a:lnTo>
                    <a:pt x="175" y="1"/>
                  </a:lnTo>
                  <a:lnTo>
                    <a:pt x="170" y="0"/>
                  </a:lnTo>
                  <a:lnTo>
                    <a:pt x="166" y="0"/>
                  </a:lnTo>
                  <a:lnTo>
                    <a:pt x="161" y="1"/>
                  </a:lnTo>
                  <a:lnTo>
                    <a:pt x="153" y="5"/>
                  </a:lnTo>
                  <a:lnTo>
                    <a:pt x="143" y="8"/>
                  </a:lnTo>
                  <a:lnTo>
                    <a:pt x="129" y="15"/>
                  </a:lnTo>
                  <a:lnTo>
                    <a:pt x="112" y="24"/>
                  </a:lnTo>
                  <a:lnTo>
                    <a:pt x="91" y="36"/>
                  </a:lnTo>
                  <a:lnTo>
                    <a:pt x="64" y="51"/>
                  </a:lnTo>
                  <a:lnTo>
                    <a:pt x="60" y="53"/>
                  </a:lnTo>
                  <a:lnTo>
                    <a:pt x="60" y="58"/>
                  </a:lnTo>
                  <a:lnTo>
                    <a:pt x="61" y="71"/>
                  </a:lnTo>
                  <a:lnTo>
                    <a:pt x="61" y="84"/>
                  </a:lnTo>
                  <a:lnTo>
                    <a:pt x="72" y="76"/>
                  </a:lnTo>
                  <a:lnTo>
                    <a:pt x="80" y="72"/>
                  </a:lnTo>
                  <a:lnTo>
                    <a:pt x="87" y="68"/>
                  </a:lnTo>
                  <a:lnTo>
                    <a:pt x="94" y="65"/>
                  </a:lnTo>
                  <a:lnTo>
                    <a:pt x="101" y="61"/>
                  </a:lnTo>
                  <a:lnTo>
                    <a:pt x="99" y="66"/>
                  </a:lnTo>
                  <a:lnTo>
                    <a:pt x="95" y="72"/>
                  </a:lnTo>
                  <a:lnTo>
                    <a:pt x="92" y="79"/>
                  </a:lnTo>
                  <a:lnTo>
                    <a:pt x="88" y="86"/>
                  </a:lnTo>
                  <a:lnTo>
                    <a:pt x="85" y="92"/>
                  </a:lnTo>
                  <a:lnTo>
                    <a:pt x="80" y="99"/>
                  </a:lnTo>
                  <a:lnTo>
                    <a:pt x="77" y="105"/>
                  </a:lnTo>
                  <a:lnTo>
                    <a:pt x="74" y="112"/>
                  </a:lnTo>
                  <a:lnTo>
                    <a:pt x="69" y="118"/>
                  </a:lnTo>
                  <a:lnTo>
                    <a:pt x="65" y="124"/>
                  </a:lnTo>
                  <a:lnTo>
                    <a:pt x="62" y="129"/>
                  </a:lnTo>
                  <a:lnTo>
                    <a:pt x="59" y="135"/>
                  </a:lnTo>
                  <a:lnTo>
                    <a:pt x="52" y="145"/>
                  </a:lnTo>
                  <a:lnTo>
                    <a:pt x="45" y="155"/>
                  </a:lnTo>
                  <a:lnTo>
                    <a:pt x="38" y="165"/>
                  </a:lnTo>
                  <a:lnTo>
                    <a:pt x="31" y="175"/>
                  </a:lnTo>
                  <a:lnTo>
                    <a:pt x="24" y="186"/>
                  </a:lnTo>
                  <a:lnTo>
                    <a:pt x="17" y="195"/>
                  </a:lnTo>
                  <a:lnTo>
                    <a:pt x="10" y="205"/>
                  </a:lnTo>
                  <a:lnTo>
                    <a:pt x="3" y="215"/>
                  </a:lnTo>
                  <a:lnTo>
                    <a:pt x="0" y="218"/>
                  </a:lnTo>
                  <a:lnTo>
                    <a:pt x="2" y="223"/>
                  </a:lnTo>
                  <a:lnTo>
                    <a:pt x="6" y="227"/>
                  </a:lnTo>
                  <a:lnTo>
                    <a:pt x="8" y="233"/>
                  </a:lnTo>
                  <a:lnTo>
                    <a:pt x="14" y="232"/>
                  </a:lnTo>
                  <a:lnTo>
                    <a:pt x="19" y="231"/>
                  </a:lnTo>
                  <a:lnTo>
                    <a:pt x="25" y="230"/>
                  </a:lnTo>
                  <a:lnTo>
                    <a:pt x="31" y="228"/>
                  </a:lnTo>
                  <a:lnTo>
                    <a:pt x="38" y="227"/>
                  </a:lnTo>
                  <a:lnTo>
                    <a:pt x="44" y="226"/>
                  </a:lnTo>
                  <a:lnTo>
                    <a:pt x="50" y="225"/>
                  </a:lnTo>
                  <a:lnTo>
                    <a:pt x="57" y="224"/>
                  </a:lnTo>
                  <a:lnTo>
                    <a:pt x="64" y="223"/>
                  </a:lnTo>
                  <a:lnTo>
                    <a:pt x="68" y="223"/>
                  </a:lnTo>
                  <a:lnTo>
                    <a:pt x="70" y="219"/>
                  </a:lnTo>
                  <a:lnTo>
                    <a:pt x="82" y="200"/>
                  </a:lnTo>
                  <a:lnTo>
                    <a:pt x="93" y="181"/>
                  </a:lnTo>
                  <a:lnTo>
                    <a:pt x="103" y="165"/>
                  </a:lnTo>
                  <a:lnTo>
                    <a:pt x="115" y="149"/>
                  </a:lnTo>
                  <a:lnTo>
                    <a:pt x="127" y="134"/>
                  </a:lnTo>
                  <a:lnTo>
                    <a:pt x="138" y="120"/>
                  </a:lnTo>
                  <a:lnTo>
                    <a:pt x="148" y="107"/>
                  </a:lnTo>
                  <a:lnTo>
                    <a:pt x="160" y="96"/>
                  </a:lnTo>
                  <a:lnTo>
                    <a:pt x="166" y="90"/>
                  </a:lnTo>
                  <a:lnTo>
                    <a:pt x="171" y="86"/>
                  </a:lnTo>
                  <a:lnTo>
                    <a:pt x="177" y="81"/>
                  </a:lnTo>
                  <a:lnTo>
                    <a:pt x="183" y="77"/>
                  </a:lnTo>
                  <a:lnTo>
                    <a:pt x="188" y="75"/>
                  </a:lnTo>
                  <a:lnTo>
                    <a:pt x="193" y="73"/>
                  </a:lnTo>
                  <a:lnTo>
                    <a:pt x="197" y="72"/>
                  </a:lnTo>
                  <a:lnTo>
                    <a:pt x="201" y="72"/>
                  </a:lnTo>
                  <a:lnTo>
                    <a:pt x="205" y="72"/>
                  </a:lnTo>
                  <a:lnTo>
                    <a:pt x="208" y="73"/>
                  </a:lnTo>
                  <a:lnTo>
                    <a:pt x="212" y="75"/>
                  </a:lnTo>
                  <a:lnTo>
                    <a:pt x="214" y="77"/>
                  </a:lnTo>
                  <a:lnTo>
                    <a:pt x="218" y="83"/>
                  </a:lnTo>
                  <a:lnTo>
                    <a:pt x="224" y="80"/>
                  </a:lnTo>
                  <a:lnTo>
                    <a:pt x="230" y="77"/>
                  </a:lnTo>
                  <a:lnTo>
                    <a:pt x="233" y="76"/>
                  </a:lnTo>
                  <a:lnTo>
                    <a:pt x="234" y="73"/>
                  </a:lnTo>
                  <a:lnTo>
                    <a:pt x="237" y="66"/>
                  </a:lnTo>
                  <a:lnTo>
                    <a:pt x="241" y="58"/>
                  </a:lnTo>
                  <a:lnTo>
                    <a:pt x="245" y="51"/>
                  </a:lnTo>
                  <a:lnTo>
                    <a:pt x="250" y="44"/>
                  </a:lnTo>
                  <a:lnTo>
                    <a:pt x="253" y="36"/>
                  </a:lnTo>
                  <a:lnTo>
                    <a:pt x="258" y="29"/>
                  </a:lnTo>
                  <a:lnTo>
                    <a:pt x="264" y="22"/>
                  </a:lnTo>
                  <a:lnTo>
                    <a:pt x="268" y="15"/>
                  </a:lnTo>
                  <a:lnTo>
                    <a:pt x="274" y="7"/>
                  </a:lnTo>
                  <a:lnTo>
                    <a:pt x="265" y="3"/>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81" name="Freeform 29"/>
            <p:cNvSpPr>
              <a:spLocks/>
            </p:cNvSpPr>
            <p:nvPr/>
          </p:nvSpPr>
          <p:spPr bwMode="auto">
            <a:xfrm>
              <a:off x="3755" y="2471"/>
              <a:ext cx="33" cy="29"/>
            </a:xfrm>
            <a:custGeom>
              <a:avLst/>
              <a:gdLst>
                <a:gd name="T0" fmla="*/ 76 w 80"/>
                <a:gd name="T1" fmla="*/ 11 h 74"/>
                <a:gd name="T2" fmla="*/ 74 w 80"/>
                <a:gd name="T3" fmla="*/ 7 h 74"/>
                <a:gd name="T4" fmla="*/ 69 w 80"/>
                <a:gd name="T5" fmla="*/ 4 h 74"/>
                <a:gd name="T6" fmla="*/ 64 w 80"/>
                <a:gd name="T7" fmla="*/ 1 h 74"/>
                <a:gd name="T8" fmla="*/ 56 w 80"/>
                <a:gd name="T9" fmla="*/ 0 h 74"/>
                <a:gd name="T10" fmla="*/ 48 w 80"/>
                <a:gd name="T11" fmla="*/ 1 h 74"/>
                <a:gd name="T12" fmla="*/ 41 w 80"/>
                <a:gd name="T13" fmla="*/ 3 h 74"/>
                <a:gd name="T14" fmla="*/ 33 w 80"/>
                <a:gd name="T15" fmla="*/ 6 h 74"/>
                <a:gd name="T16" fmla="*/ 25 w 80"/>
                <a:gd name="T17" fmla="*/ 11 h 74"/>
                <a:gd name="T18" fmla="*/ 18 w 80"/>
                <a:gd name="T19" fmla="*/ 16 h 74"/>
                <a:gd name="T20" fmla="*/ 12 w 80"/>
                <a:gd name="T21" fmla="*/ 23 h 74"/>
                <a:gd name="T22" fmla="*/ 7 w 80"/>
                <a:gd name="T23" fmla="*/ 31 h 74"/>
                <a:gd name="T24" fmla="*/ 3 w 80"/>
                <a:gd name="T25" fmla="*/ 41 h 74"/>
                <a:gd name="T26" fmla="*/ 0 w 80"/>
                <a:gd name="T27" fmla="*/ 47 h 74"/>
                <a:gd name="T28" fmla="*/ 0 w 80"/>
                <a:gd name="T29" fmla="*/ 53 h 74"/>
                <a:gd name="T30" fmla="*/ 0 w 80"/>
                <a:gd name="T31" fmla="*/ 58 h 74"/>
                <a:gd name="T32" fmla="*/ 3 w 80"/>
                <a:gd name="T33" fmla="*/ 64 h 74"/>
                <a:gd name="T34" fmla="*/ 5 w 80"/>
                <a:gd name="T35" fmla="*/ 67 h 74"/>
                <a:gd name="T36" fmla="*/ 10 w 80"/>
                <a:gd name="T37" fmla="*/ 71 h 74"/>
                <a:gd name="T38" fmla="*/ 16 w 80"/>
                <a:gd name="T39" fmla="*/ 73 h 74"/>
                <a:gd name="T40" fmla="*/ 25 w 80"/>
                <a:gd name="T41" fmla="*/ 74 h 74"/>
                <a:gd name="T42" fmla="*/ 33 w 80"/>
                <a:gd name="T43" fmla="*/ 73 h 74"/>
                <a:gd name="T44" fmla="*/ 39 w 80"/>
                <a:gd name="T45" fmla="*/ 72 h 74"/>
                <a:gd name="T46" fmla="*/ 48 w 80"/>
                <a:gd name="T47" fmla="*/ 68 h 74"/>
                <a:gd name="T48" fmla="*/ 54 w 80"/>
                <a:gd name="T49" fmla="*/ 62 h 74"/>
                <a:gd name="T50" fmla="*/ 61 w 80"/>
                <a:gd name="T51" fmla="*/ 57 h 74"/>
                <a:gd name="T52" fmla="*/ 67 w 80"/>
                <a:gd name="T53" fmla="*/ 50 h 74"/>
                <a:gd name="T54" fmla="*/ 73 w 80"/>
                <a:gd name="T55" fmla="*/ 43 h 74"/>
                <a:gd name="T56" fmla="*/ 76 w 80"/>
                <a:gd name="T57" fmla="*/ 35 h 74"/>
                <a:gd name="T58" fmla="*/ 79 w 80"/>
                <a:gd name="T59" fmla="*/ 28 h 74"/>
                <a:gd name="T60" fmla="*/ 80 w 80"/>
                <a:gd name="T61" fmla="*/ 22 h 74"/>
                <a:gd name="T62" fmla="*/ 79 w 80"/>
                <a:gd name="T63" fmla="*/ 16 h 74"/>
                <a:gd name="T64" fmla="*/ 76 w 80"/>
                <a:gd name="T65" fmla="*/ 1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74">
                  <a:moveTo>
                    <a:pt x="76" y="11"/>
                  </a:moveTo>
                  <a:lnTo>
                    <a:pt x="74" y="7"/>
                  </a:lnTo>
                  <a:lnTo>
                    <a:pt x="69" y="4"/>
                  </a:lnTo>
                  <a:lnTo>
                    <a:pt x="64" y="1"/>
                  </a:lnTo>
                  <a:lnTo>
                    <a:pt x="56" y="0"/>
                  </a:lnTo>
                  <a:lnTo>
                    <a:pt x="48" y="1"/>
                  </a:lnTo>
                  <a:lnTo>
                    <a:pt x="41" y="3"/>
                  </a:lnTo>
                  <a:lnTo>
                    <a:pt x="33" y="6"/>
                  </a:lnTo>
                  <a:lnTo>
                    <a:pt x="25" y="11"/>
                  </a:lnTo>
                  <a:lnTo>
                    <a:pt x="18" y="16"/>
                  </a:lnTo>
                  <a:lnTo>
                    <a:pt x="12" y="23"/>
                  </a:lnTo>
                  <a:lnTo>
                    <a:pt x="7" y="31"/>
                  </a:lnTo>
                  <a:lnTo>
                    <a:pt x="3" y="41"/>
                  </a:lnTo>
                  <a:lnTo>
                    <a:pt x="0" y="47"/>
                  </a:lnTo>
                  <a:lnTo>
                    <a:pt x="0" y="53"/>
                  </a:lnTo>
                  <a:lnTo>
                    <a:pt x="0" y="58"/>
                  </a:lnTo>
                  <a:lnTo>
                    <a:pt x="3" y="64"/>
                  </a:lnTo>
                  <a:lnTo>
                    <a:pt x="5" y="67"/>
                  </a:lnTo>
                  <a:lnTo>
                    <a:pt x="10" y="71"/>
                  </a:lnTo>
                  <a:lnTo>
                    <a:pt x="16" y="73"/>
                  </a:lnTo>
                  <a:lnTo>
                    <a:pt x="25" y="74"/>
                  </a:lnTo>
                  <a:lnTo>
                    <a:pt x="33" y="73"/>
                  </a:lnTo>
                  <a:lnTo>
                    <a:pt x="39" y="72"/>
                  </a:lnTo>
                  <a:lnTo>
                    <a:pt x="48" y="68"/>
                  </a:lnTo>
                  <a:lnTo>
                    <a:pt x="54" y="62"/>
                  </a:lnTo>
                  <a:lnTo>
                    <a:pt x="61" y="57"/>
                  </a:lnTo>
                  <a:lnTo>
                    <a:pt x="67" y="50"/>
                  </a:lnTo>
                  <a:lnTo>
                    <a:pt x="73" y="43"/>
                  </a:lnTo>
                  <a:lnTo>
                    <a:pt x="76" y="35"/>
                  </a:lnTo>
                  <a:lnTo>
                    <a:pt x="79" y="28"/>
                  </a:lnTo>
                  <a:lnTo>
                    <a:pt x="80" y="22"/>
                  </a:lnTo>
                  <a:lnTo>
                    <a:pt x="79" y="16"/>
                  </a:lnTo>
                  <a:lnTo>
                    <a:pt x="76" y="11"/>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82" name="Freeform 30"/>
            <p:cNvSpPr>
              <a:spLocks/>
            </p:cNvSpPr>
            <p:nvPr/>
          </p:nvSpPr>
          <p:spPr bwMode="auto">
            <a:xfrm>
              <a:off x="3687" y="2511"/>
              <a:ext cx="76" cy="95"/>
            </a:xfrm>
            <a:custGeom>
              <a:avLst/>
              <a:gdLst>
                <a:gd name="T0" fmla="*/ 165 w 185"/>
                <a:gd name="T1" fmla="*/ 0 h 232"/>
                <a:gd name="T2" fmla="*/ 158 w 185"/>
                <a:gd name="T3" fmla="*/ 1 h 232"/>
                <a:gd name="T4" fmla="*/ 150 w 185"/>
                <a:gd name="T5" fmla="*/ 4 h 232"/>
                <a:gd name="T6" fmla="*/ 140 w 185"/>
                <a:gd name="T7" fmla="*/ 7 h 232"/>
                <a:gd name="T8" fmla="*/ 129 w 185"/>
                <a:gd name="T9" fmla="*/ 12 h 232"/>
                <a:gd name="T10" fmla="*/ 114 w 185"/>
                <a:gd name="T11" fmla="*/ 20 h 232"/>
                <a:gd name="T12" fmla="*/ 93 w 185"/>
                <a:gd name="T13" fmla="*/ 31 h 232"/>
                <a:gd name="T14" fmla="*/ 65 w 185"/>
                <a:gd name="T15" fmla="*/ 46 h 232"/>
                <a:gd name="T16" fmla="*/ 44 w 185"/>
                <a:gd name="T17" fmla="*/ 58 h 232"/>
                <a:gd name="T18" fmla="*/ 44 w 185"/>
                <a:gd name="T19" fmla="*/ 74 h 232"/>
                <a:gd name="T20" fmla="*/ 57 w 185"/>
                <a:gd name="T21" fmla="*/ 81 h 232"/>
                <a:gd name="T22" fmla="*/ 65 w 185"/>
                <a:gd name="T23" fmla="*/ 76 h 232"/>
                <a:gd name="T24" fmla="*/ 74 w 185"/>
                <a:gd name="T25" fmla="*/ 72 h 232"/>
                <a:gd name="T26" fmla="*/ 83 w 185"/>
                <a:gd name="T27" fmla="*/ 67 h 232"/>
                <a:gd name="T28" fmla="*/ 93 w 185"/>
                <a:gd name="T29" fmla="*/ 64 h 232"/>
                <a:gd name="T30" fmla="*/ 88 w 185"/>
                <a:gd name="T31" fmla="*/ 69 h 232"/>
                <a:gd name="T32" fmla="*/ 83 w 185"/>
                <a:gd name="T33" fmla="*/ 79 h 232"/>
                <a:gd name="T34" fmla="*/ 75 w 185"/>
                <a:gd name="T35" fmla="*/ 89 h 232"/>
                <a:gd name="T36" fmla="*/ 66 w 185"/>
                <a:gd name="T37" fmla="*/ 103 h 232"/>
                <a:gd name="T38" fmla="*/ 60 w 185"/>
                <a:gd name="T39" fmla="*/ 111 h 232"/>
                <a:gd name="T40" fmla="*/ 49 w 185"/>
                <a:gd name="T41" fmla="*/ 128 h 232"/>
                <a:gd name="T42" fmla="*/ 36 w 185"/>
                <a:gd name="T43" fmla="*/ 147 h 232"/>
                <a:gd name="T44" fmla="*/ 30 w 185"/>
                <a:gd name="T45" fmla="*/ 155 h 232"/>
                <a:gd name="T46" fmla="*/ 21 w 185"/>
                <a:gd name="T47" fmla="*/ 167 h 232"/>
                <a:gd name="T48" fmla="*/ 14 w 185"/>
                <a:gd name="T49" fmla="*/ 178 h 232"/>
                <a:gd name="T50" fmla="*/ 10 w 185"/>
                <a:gd name="T51" fmla="*/ 188 h 232"/>
                <a:gd name="T52" fmla="*/ 5 w 185"/>
                <a:gd name="T53" fmla="*/ 197 h 232"/>
                <a:gd name="T54" fmla="*/ 0 w 185"/>
                <a:gd name="T55" fmla="*/ 211 h 232"/>
                <a:gd name="T56" fmla="*/ 2 w 185"/>
                <a:gd name="T57" fmla="*/ 222 h 232"/>
                <a:gd name="T58" fmla="*/ 6 w 185"/>
                <a:gd name="T59" fmla="*/ 228 h 232"/>
                <a:gd name="T60" fmla="*/ 19 w 185"/>
                <a:gd name="T61" fmla="*/ 232 h 232"/>
                <a:gd name="T62" fmla="*/ 27 w 185"/>
                <a:gd name="T63" fmla="*/ 231 h 232"/>
                <a:gd name="T64" fmla="*/ 35 w 185"/>
                <a:gd name="T65" fmla="*/ 228 h 232"/>
                <a:gd name="T66" fmla="*/ 49 w 185"/>
                <a:gd name="T67" fmla="*/ 224 h 232"/>
                <a:gd name="T68" fmla="*/ 68 w 185"/>
                <a:gd name="T69" fmla="*/ 215 h 232"/>
                <a:gd name="T70" fmla="*/ 78 w 185"/>
                <a:gd name="T71" fmla="*/ 210 h 232"/>
                <a:gd name="T72" fmla="*/ 97 w 185"/>
                <a:gd name="T73" fmla="*/ 200 h 232"/>
                <a:gd name="T74" fmla="*/ 117 w 185"/>
                <a:gd name="T75" fmla="*/ 189 h 232"/>
                <a:gd name="T76" fmla="*/ 126 w 185"/>
                <a:gd name="T77" fmla="*/ 185 h 232"/>
                <a:gd name="T78" fmla="*/ 131 w 185"/>
                <a:gd name="T79" fmla="*/ 177 h 232"/>
                <a:gd name="T80" fmla="*/ 128 w 185"/>
                <a:gd name="T81" fmla="*/ 154 h 232"/>
                <a:gd name="T82" fmla="*/ 111 w 185"/>
                <a:gd name="T83" fmla="*/ 163 h 232"/>
                <a:gd name="T84" fmla="*/ 101 w 185"/>
                <a:gd name="T85" fmla="*/ 167 h 232"/>
                <a:gd name="T86" fmla="*/ 93 w 185"/>
                <a:gd name="T87" fmla="*/ 172 h 232"/>
                <a:gd name="T88" fmla="*/ 86 w 185"/>
                <a:gd name="T89" fmla="*/ 174 h 232"/>
                <a:gd name="T90" fmla="*/ 86 w 185"/>
                <a:gd name="T91" fmla="*/ 172 h 232"/>
                <a:gd name="T92" fmla="*/ 93 w 185"/>
                <a:gd name="T93" fmla="*/ 162 h 232"/>
                <a:gd name="T94" fmla="*/ 102 w 185"/>
                <a:gd name="T95" fmla="*/ 147 h 232"/>
                <a:gd name="T96" fmla="*/ 116 w 185"/>
                <a:gd name="T97" fmla="*/ 127 h 232"/>
                <a:gd name="T98" fmla="*/ 126 w 185"/>
                <a:gd name="T99" fmla="*/ 112 h 232"/>
                <a:gd name="T100" fmla="*/ 139 w 185"/>
                <a:gd name="T101" fmla="*/ 96 h 232"/>
                <a:gd name="T102" fmla="*/ 149 w 185"/>
                <a:gd name="T103" fmla="*/ 81 h 232"/>
                <a:gd name="T104" fmla="*/ 163 w 185"/>
                <a:gd name="T105" fmla="*/ 61 h 232"/>
                <a:gd name="T106" fmla="*/ 173 w 185"/>
                <a:gd name="T107" fmla="*/ 45 h 232"/>
                <a:gd name="T108" fmla="*/ 180 w 185"/>
                <a:gd name="T109" fmla="*/ 33 h 232"/>
                <a:gd name="T110" fmla="*/ 184 w 185"/>
                <a:gd name="T111" fmla="*/ 23 h 232"/>
                <a:gd name="T112" fmla="*/ 185 w 185"/>
                <a:gd name="T113" fmla="*/ 13 h 232"/>
                <a:gd name="T114" fmla="*/ 181 w 185"/>
                <a:gd name="T115" fmla="*/ 6 h 232"/>
                <a:gd name="T116" fmla="*/ 173 w 185"/>
                <a:gd name="T117"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 h="232">
                  <a:moveTo>
                    <a:pt x="169" y="0"/>
                  </a:moveTo>
                  <a:lnTo>
                    <a:pt x="165" y="0"/>
                  </a:lnTo>
                  <a:lnTo>
                    <a:pt x="162" y="1"/>
                  </a:lnTo>
                  <a:lnTo>
                    <a:pt x="158" y="1"/>
                  </a:lnTo>
                  <a:lnTo>
                    <a:pt x="155" y="3"/>
                  </a:lnTo>
                  <a:lnTo>
                    <a:pt x="150" y="4"/>
                  </a:lnTo>
                  <a:lnTo>
                    <a:pt x="146" y="6"/>
                  </a:lnTo>
                  <a:lnTo>
                    <a:pt x="140" y="7"/>
                  </a:lnTo>
                  <a:lnTo>
                    <a:pt x="134" y="10"/>
                  </a:lnTo>
                  <a:lnTo>
                    <a:pt x="129" y="12"/>
                  </a:lnTo>
                  <a:lnTo>
                    <a:pt x="123" y="15"/>
                  </a:lnTo>
                  <a:lnTo>
                    <a:pt x="114" y="20"/>
                  </a:lnTo>
                  <a:lnTo>
                    <a:pt x="104" y="26"/>
                  </a:lnTo>
                  <a:lnTo>
                    <a:pt x="93" y="31"/>
                  </a:lnTo>
                  <a:lnTo>
                    <a:pt x="80" y="38"/>
                  </a:lnTo>
                  <a:lnTo>
                    <a:pt x="65" y="46"/>
                  </a:lnTo>
                  <a:lnTo>
                    <a:pt x="49" y="56"/>
                  </a:lnTo>
                  <a:lnTo>
                    <a:pt x="44" y="58"/>
                  </a:lnTo>
                  <a:lnTo>
                    <a:pt x="44" y="63"/>
                  </a:lnTo>
                  <a:lnTo>
                    <a:pt x="44" y="74"/>
                  </a:lnTo>
                  <a:lnTo>
                    <a:pt x="44" y="88"/>
                  </a:lnTo>
                  <a:lnTo>
                    <a:pt x="57" y="81"/>
                  </a:lnTo>
                  <a:lnTo>
                    <a:pt x="60" y="79"/>
                  </a:lnTo>
                  <a:lnTo>
                    <a:pt x="65" y="76"/>
                  </a:lnTo>
                  <a:lnTo>
                    <a:pt x="70" y="74"/>
                  </a:lnTo>
                  <a:lnTo>
                    <a:pt x="74" y="72"/>
                  </a:lnTo>
                  <a:lnTo>
                    <a:pt x="79" y="69"/>
                  </a:lnTo>
                  <a:lnTo>
                    <a:pt x="83" y="67"/>
                  </a:lnTo>
                  <a:lnTo>
                    <a:pt x="88" y="66"/>
                  </a:lnTo>
                  <a:lnTo>
                    <a:pt x="93" y="64"/>
                  </a:lnTo>
                  <a:lnTo>
                    <a:pt x="90" y="66"/>
                  </a:lnTo>
                  <a:lnTo>
                    <a:pt x="88" y="69"/>
                  </a:lnTo>
                  <a:lnTo>
                    <a:pt x="86" y="74"/>
                  </a:lnTo>
                  <a:lnTo>
                    <a:pt x="83" y="79"/>
                  </a:lnTo>
                  <a:lnTo>
                    <a:pt x="79" y="83"/>
                  </a:lnTo>
                  <a:lnTo>
                    <a:pt x="75" y="89"/>
                  </a:lnTo>
                  <a:lnTo>
                    <a:pt x="71" y="96"/>
                  </a:lnTo>
                  <a:lnTo>
                    <a:pt x="66" y="103"/>
                  </a:lnTo>
                  <a:lnTo>
                    <a:pt x="65" y="105"/>
                  </a:lnTo>
                  <a:lnTo>
                    <a:pt x="60" y="111"/>
                  </a:lnTo>
                  <a:lnTo>
                    <a:pt x="55" y="119"/>
                  </a:lnTo>
                  <a:lnTo>
                    <a:pt x="49" y="128"/>
                  </a:lnTo>
                  <a:lnTo>
                    <a:pt x="42" y="139"/>
                  </a:lnTo>
                  <a:lnTo>
                    <a:pt x="36" y="147"/>
                  </a:lnTo>
                  <a:lnTo>
                    <a:pt x="32" y="152"/>
                  </a:lnTo>
                  <a:lnTo>
                    <a:pt x="30" y="155"/>
                  </a:lnTo>
                  <a:lnTo>
                    <a:pt x="26" y="160"/>
                  </a:lnTo>
                  <a:lnTo>
                    <a:pt x="21" y="167"/>
                  </a:lnTo>
                  <a:lnTo>
                    <a:pt x="18" y="173"/>
                  </a:lnTo>
                  <a:lnTo>
                    <a:pt x="14" y="178"/>
                  </a:lnTo>
                  <a:lnTo>
                    <a:pt x="12" y="183"/>
                  </a:lnTo>
                  <a:lnTo>
                    <a:pt x="10" y="188"/>
                  </a:lnTo>
                  <a:lnTo>
                    <a:pt x="7" y="193"/>
                  </a:lnTo>
                  <a:lnTo>
                    <a:pt x="5" y="197"/>
                  </a:lnTo>
                  <a:lnTo>
                    <a:pt x="3" y="204"/>
                  </a:lnTo>
                  <a:lnTo>
                    <a:pt x="0" y="211"/>
                  </a:lnTo>
                  <a:lnTo>
                    <a:pt x="0" y="217"/>
                  </a:lnTo>
                  <a:lnTo>
                    <a:pt x="2" y="222"/>
                  </a:lnTo>
                  <a:lnTo>
                    <a:pt x="3" y="225"/>
                  </a:lnTo>
                  <a:lnTo>
                    <a:pt x="6" y="228"/>
                  </a:lnTo>
                  <a:lnTo>
                    <a:pt x="12" y="231"/>
                  </a:lnTo>
                  <a:lnTo>
                    <a:pt x="19" y="232"/>
                  </a:lnTo>
                  <a:lnTo>
                    <a:pt x="22" y="232"/>
                  </a:lnTo>
                  <a:lnTo>
                    <a:pt x="27" y="231"/>
                  </a:lnTo>
                  <a:lnTo>
                    <a:pt x="30" y="230"/>
                  </a:lnTo>
                  <a:lnTo>
                    <a:pt x="35" y="228"/>
                  </a:lnTo>
                  <a:lnTo>
                    <a:pt x="41" y="227"/>
                  </a:lnTo>
                  <a:lnTo>
                    <a:pt x="49" y="224"/>
                  </a:lnTo>
                  <a:lnTo>
                    <a:pt x="58" y="219"/>
                  </a:lnTo>
                  <a:lnTo>
                    <a:pt x="68" y="215"/>
                  </a:lnTo>
                  <a:lnTo>
                    <a:pt x="71" y="213"/>
                  </a:lnTo>
                  <a:lnTo>
                    <a:pt x="78" y="210"/>
                  </a:lnTo>
                  <a:lnTo>
                    <a:pt x="87" y="205"/>
                  </a:lnTo>
                  <a:lnTo>
                    <a:pt x="97" y="200"/>
                  </a:lnTo>
                  <a:lnTo>
                    <a:pt x="108" y="194"/>
                  </a:lnTo>
                  <a:lnTo>
                    <a:pt x="117" y="189"/>
                  </a:lnTo>
                  <a:lnTo>
                    <a:pt x="124" y="186"/>
                  </a:lnTo>
                  <a:lnTo>
                    <a:pt x="126" y="185"/>
                  </a:lnTo>
                  <a:lnTo>
                    <a:pt x="131" y="182"/>
                  </a:lnTo>
                  <a:lnTo>
                    <a:pt x="131" y="177"/>
                  </a:lnTo>
                  <a:lnTo>
                    <a:pt x="129" y="165"/>
                  </a:lnTo>
                  <a:lnTo>
                    <a:pt x="128" y="154"/>
                  </a:lnTo>
                  <a:lnTo>
                    <a:pt x="118" y="159"/>
                  </a:lnTo>
                  <a:lnTo>
                    <a:pt x="111" y="163"/>
                  </a:lnTo>
                  <a:lnTo>
                    <a:pt x="105" y="165"/>
                  </a:lnTo>
                  <a:lnTo>
                    <a:pt x="101" y="167"/>
                  </a:lnTo>
                  <a:lnTo>
                    <a:pt x="96" y="170"/>
                  </a:lnTo>
                  <a:lnTo>
                    <a:pt x="93" y="172"/>
                  </a:lnTo>
                  <a:lnTo>
                    <a:pt x="89" y="173"/>
                  </a:lnTo>
                  <a:lnTo>
                    <a:pt x="86" y="174"/>
                  </a:lnTo>
                  <a:lnTo>
                    <a:pt x="83" y="175"/>
                  </a:lnTo>
                  <a:lnTo>
                    <a:pt x="86" y="172"/>
                  </a:lnTo>
                  <a:lnTo>
                    <a:pt x="89" y="167"/>
                  </a:lnTo>
                  <a:lnTo>
                    <a:pt x="93" y="162"/>
                  </a:lnTo>
                  <a:lnTo>
                    <a:pt x="97" y="155"/>
                  </a:lnTo>
                  <a:lnTo>
                    <a:pt x="102" y="147"/>
                  </a:lnTo>
                  <a:lnTo>
                    <a:pt x="109" y="137"/>
                  </a:lnTo>
                  <a:lnTo>
                    <a:pt x="116" y="127"/>
                  </a:lnTo>
                  <a:lnTo>
                    <a:pt x="124" y="116"/>
                  </a:lnTo>
                  <a:lnTo>
                    <a:pt x="126" y="112"/>
                  </a:lnTo>
                  <a:lnTo>
                    <a:pt x="133" y="104"/>
                  </a:lnTo>
                  <a:lnTo>
                    <a:pt x="139" y="96"/>
                  </a:lnTo>
                  <a:lnTo>
                    <a:pt x="141" y="92"/>
                  </a:lnTo>
                  <a:lnTo>
                    <a:pt x="149" y="81"/>
                  </a:lnTo>
                  <a:lnTo>
                    <a:pt x="157" y="71"/>
                  </a:lnTo>
                  <a:lnTo>
                    <a:pt x="163" y="61"/>
                  </a:lnTo>
                  <a:lnTo>
                    <a:pt x="169" y="52"/>
                  </a:lnTo>
                  <a:lnTo>
                    <a:pt x="173" y="45"/>
                  </a:lnTo>
                  <a:lnTo>
                    <a:pt x="178" y="38"/>
                  </a:lnTo>
                  <a:lnTo>
                    <a:pt x="180" y="33"/>
                  </a:lnTo>
                  <a:lnTo>
                    <a:pt x="182" y="28"/>
                  </a:lnTo>
                  <a:lnTo>
                    <a:pt x="184" y="23"/>
                  </a:lnTo>
                  <a:lnTo>
                    <a:pt x="185" y="18"/>
                  </a:lnTo>
                  <a:lnTo>
                    <a:pt x="185" y="13"/>
                  </a:lnTo>
                  <a:lnTo>
                    <a:pt x="184" y="10"/>
                  </a:lnTo>
                  <a:lnTo>
                    <a:pt x="181" y="6"/>
                  </a:lnTo>
                  <a:lnTo>
                    <a:pt x="178" y="3"/>
                  </a:lnTo>
                  <a:lnTo>
                    <a:pt x="173" y="1"/>
                  </a:lnTo>
                  <a:lnTo>
                    <a:pt x="169" y="0"/>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83" name="Freeform 31"/>
            <p:cNvSpPr>
              <a:spLocks noEditPoints="1"/>
            </p:cNvSpPr>
            <p:nvPr/>
          </p:nvSpPr>
          <p:spPr bwMode="auto">
            <a:xfrm>
              <a:off x="3797" y="2464"/>
              <a:ext cx="114" cy="142"/>
            </a:xfrm>
            <a:custGeom>
              <a:avLst/>
              <a:gdLst>
                <a:gd name="T0" fmla="*/ 262 w 277"/>
                <a:gd name="T1" fmla="*/ 115 h 346"/>
                <a:gd name="T2" fmla="*/ 238 w 277"/>
                <a:gd name="T3" fmla="*/ 115 h 346"/>
                <a:gd name="T4" fmla="*/ 217 w 277"/>
                <a:gd name="T5" fmla="*/ 120 h 346"/>
                <a:gd name="T6" fmla="*/ 194 w 277"/>
                <a:gd name="T7" fmla="*/ 129 h 346"/>
                <a:gd name="T8" fmla="*/ 170 w 277"/>
                <a:gd name="T9" fmla="*/ 142 h 346"/>
                <a:gd name="T10" fmla="*/ 151 w 277"/>
                <a:gd name="T11" fmla="*/ 153 h 346"/>
                <a:gd name="T12" fmla="*/ 220 w 277"/>
                <a:gd name="T13" fmla="*/ 43 h 346"/>
                <a:gd name="T14" fmla="*/ 231 w 277"/>
                <a:gd name="T15" fmla="*/ 23 h 346"/>
                <a:gd name="T16" fmla="*/ 235 w 277"/>
                <a:gd name="T17" fmla="*/ 9 h 346"/>
                <a:gd name="T18" fmla="*/ 214 w 277"/>
                <a:gd name="T19" fmla="*/ 5 h 346"/>
                <a:gd name="T20" fmla="*/ 173 w 277"/>
                <a:gd name="T21" fmla="*/ 15 h 346"/>
                <a:gd name="T22" fmla="*/ 125 w 277"/>
                <a:gd name="T23" fmla="*/ 22 h 346"/>
                <a:gd name="T24" fmla="*/ 121 w 277"/>
                <a:gd name="T25" fmla="*/ 51 h 346"/>
                <a:gd name="T26" fmla="*/ 143 w 277"/>
                <a:gd name="T27" fmla="*/ 51 h 346"/>
                <a:gd name="T28" fmla="*/ 135 w 277"/>
                <a:gd name="T29" fmla="*/ 67 h 346"/>
                <a:gd name="T30" fmla="*/ 101 w 277"/>
                <a:gd name="T31" fmla="*/ 124 h 346"/>
                <a:gd name="T32" fmla="*/ 69 w 277"/>
                <a:gd name="T33" fmla="*/ 177 h 346"/>
                <a:gd name="T34" fmla="*/ 32 w 277"/>
                <a:gd name="T35" fmla="*/ 238 h 346"/>
                <a:gd name="T36" fmla="*/ 17 w 277"/>
                <a:gd name="T37" fmla="*/ 264 h 346"/>
                <a:gd name="T38" fmla="*/ 7 w 277"/>
                <a:gd name="T39" fmla="*/ 283 h 346"/>
                <a:gd name="T40" fmla="*/ 0 w 277"/>
                <a:gd name="T41" fmla="*/ 306 h 346"/>
                <a:gd name="T42" fmla="*/ 2 w 277"/>
                <a:gd name="T43" fmla="*/ 325 h 346"/>
                <a:gd name="T44" fmla="*/ 15 w 277"/>
                <a:gd name="T45" fmla="*/ 339 h 346"/>
                <a:gd name="T46" fmla="*/ 39 w 277"/>
                <a:gd name="T47" fmla="*/ 346 h 346"/>
                <a:gd name="T48" fmla="*/ 79 w 277"/>
                <a:gd name="T49" fmla="*/ 341 h 346"/>
                <a:gd name="T50" fmla="*/ 131 w 277"/>
                <a:gd name="T51" fmla="*/ 322 h 346"/>
                <a:gd name="T52" fmla="*/ 174 w 277"/>
                <a:gd name="T53" fmla="*/ 296 h 346"/>
                <a:gd name="T54" fmla="*/ 207 w 277"/>
                <a:gd name="T55" fmla="*/ 269 h 346"/>
                <a:gd name="T56" fmla="*/ 238 w 277"/>
                <a:gd name="T57" fmla="*/ 230 h 346"/>
                <a:gd name="T58" fmla="*/ 264 w 277"/>
                <a:gd name="T59" fmla="*/ 187 h 346"/>
                <a:gd name="T60" fmla="*/ 275 w 277"/>
                <a:gd name="T61" fmla="*/ 157 h 346"/>
                <a:gd name="T62" fmla="*/ 277 w 277"/>
                <a:gd name="T63" fmla="*/ 135 h 346"/>
                <a:gd name="T64" fmla="*/ 201 w 277"/>
                <a:gd name="T65" fmla="*/ 162 h 346"/>
                <a:gd name="T66" fmla="*/ 201 w 277"/>
                <a:gd name="T67" fmla="*/ 168 h 346"/>
                <a:gd name="T68" fmla="*/ 189 w 277"/>
                <a:gd name="T69" fmla="*/ 200 h 346"/>
                <a:gd name="T70" fmla="*/ 169 w 277"/>
                <a:gd name="T71" fmla="*/ 232 h 346"/>
                <a:gd name="T72" fmla="*/ 143 w 277"/>
                <a:gd name="T73" fmla="*/ 265 h 346"/>
                <a:gd name="T74" fmla="*/ 118 w 277"/>
                <a:gd name="T75" fmla="*/ 289 h 346"/>
                <a:gd name="T76" fmla="*/ 92 w 277"/>
                <a:gd name="T77" fmla="*/ 306 h 346"/>
                <a:gd name="T78" fmla="*/ 71 w 277"/>
                <a:gd name="T79" fmla="*/ 306 h 346"/>
                <a:gd name="T80" fmla="*/ 69 w 277"/>
                <a:gd name="T81" fmla="*/ 295 h 346"/>
                <a:gd name="T82" fmla="*/ 79 w 277"/>
                <a:gd name="T83" fmla="*/ 269 h 346"/>
                <a:gd name="T84" fmla="*/ 99 w 277"/>
                <a:gd name="T85" fmla="*/ 238 h 346"/>
                <a:gd name="T86" fmla="*/ 124 w 277"/>
                <a:gd name="T87" fmla="*/ 209 h 346"/>
                <a:gd name="T88" fmla="*/ 151 w 277"/>
                <a:gd name="T89" fmla="*/ 186 h 346"/>
                <a:gd name="T90" fmla="*/ 177 w 277"/>
                <a:gd name="T91" fmla="*/ 168 h 346"/>
                <a:gd name="T92" fmla="*/ 196 w 277"/>
                <a:gd name="T93" fmla="*/ 162 h 346"/>
                <a:gd name="T94" fmla="*/ 201 w 277"/>
                <a:gd name="T95" fmla="*/ 16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7" h="346">
                  <a:moveTo>
                    <a:pt x="276" y="130"/>
                  </a:moveTo>
                  <a:lnTo>
                    <a:pt x="274" y="126"/>
                  </a:lnTo>
                  <a:lnTo>
                    <a:pt x="270" y="120"/>
                  </a:lnTo>
                  <a:lnTo>
                    <a:pt x="262" y="115"/>
                  </a:lnTo>
                  <a:lnTo>
                    <a:pt x="252" y="114"/>
                  </a:lnTo>
                  <a:lnTo>
                    <a:pt x="247" y="114"/>
                  </a:lnTo>
                  <a:lnTo>
                    <a:pt x="243" y="114"/>
                  </a:lnTo>
                  <a:lnTo>
                    <a:pt x="238" y="115"/>
                  </a:lnTo>
                  <a:lnTo>
                    <a:pt x="234" y="117"/>
                  </a:lnTo>
                  <a:lnTo>
                    <a:pt x="229" y="118"/>
                  </a:lnTo>
                  <a:lnTo>
                    <a:pt x="223" y="119"/>
                  </a:lnTo>
                  <a:lnTo>
                    <a:pt x="217" y="120"/>
                  </a:lnTo>
                  <a:lnTo>
                    <a:pt x="212" y="122"/>
                  </a:lnTo>
                  <a:lnTo>
                    <a:pt x="206" y="125"/>
                  </a:lnTo>
                  <a:lnTo>
                    <a:pt x="200" y="127"/>
                  </a:lnTo>
                  <a:lnTo>
                    <a:pt x="194" y="129"/>
                  </a:lnTo>
                  <a:lnTo>
                    <a:pt x="189" y="132"/>
                  </a:lnTo>
                  <a:lnTo>
                    <a:pt x="183" y="135"/>
                  </a:lnTo>
                  <a:lnTo>
                    <a:pt x="176" y="138"/>
                  </a:lnTo>
                  <a:lnTo>
                    <a:pt x="170" y="142"/>
                  </a:lnTo>
                  <a:lnTo>
                    <a:pt x="164" y="145"/>
                  </a:lnTo>
                  <a:lnTo>
                    <a:pt x="160" y="148"/>
                  </a:lnTo>
                  <a:lnTo>
                    <a:pt x="155" y="151"/>
                  </a:lnTo>
                  <a:lnTo>
                    <a:pt x="151" y="153"/>
                  </a:lnTo>
                  <a:lnTo>
                    <a:pt x="146" y="157"/>
                  </a:lnTo>
                  <a:lnTo>
                    <a:pt x="211" y="57"/>
                  </a:lnTo>
                  <a:lnTo>
                    <a:pt x="215" y="50"/>
                  </a:lnTo>
                  <a:lnTo>
                    <a:pt x="220" y="43"/>
                  </a:lnTo>
                  <a:lnTo>
                    <a:pt x="223" y="37"/>
                  </a:lnTo>
                  <a:lnTo>
                    <a:pt x="227" y="33"/>
                  </a:lnTo>
                  <a:lnTo>
                    <a:pt x="229" y="28"/>
                  </a:lnTo>
                  <a:lnTo>
                    <a:pt x="231" y="23"/>
                  </a:lnTo>
                  <a:lnTo>
                    <a:pt x="234" y="21"/>
                  </a:lnTo>
                  <a:lnTo>
                    <a:pt x="235" y="19"/>
                  </a:lnTo>
                  <a:lnTo>
                    <a:pt x="238" y="14"/>
                  </a:lnTo>
                  <a:lnTo>
                    <a:pt x="235" y="9"/>
                  </a:lnTo>
                  <a:lnTo>
                    <a:pt x="231" y="5"/>
                  </a:lnTo>
                  <a:lnTo>
                    <a:pt x="228" y="0"/>
                  </a:lnTo>
                  <a:lnTo>
                    <a:pt x="222" y="3"/>
                  </a:lnTo>
                  <a:lnTo>
                    <a:pt x="214" y="5"/>
                  </a:lnTo>
                  <a:lnTo>
                    <a:pt x="206" y="7"/>
                  </a:lnTo>
                  <a:lnTo>
                    <a:pt x="196" y="11"/>
                  </a:lnTo>
                  <a:lnTo>
                    <a:pt x="184" y="13"/>
                  </a:lnTo>
                  <a:lnTo>
                    <a:pt x="173" y="15"/>
                  </a:lnTo>
                  <a:lnTo>
                    <a:pt x="159" y="18"/>
                  </a:lnTo>
                  <a:lnTo>
                    <a:pt x="144" y="20"/>
                  </a:lnTo>
                  <a:lnTo>
                    <a:pt x="129" y="22"/>
                  </a:lnTo>
                  <a:lnTo>
                    <a:pt x="125" y="22"/>
                  </a:lnTo>
                  <a:lnTo>
                    <a:pt x="123" y="26"/>
                  </a:lnTo>
                  <a:lnTo>
                    <a:pt x="114" y="38"/>
                  </a:lnTo>
                  <a:lnTo>
                    <a:pt x="106" y="51"/>
                  </a:lnTo>
                  <a:lnTo>
                    <a:pt x="121" y="51"/>
                  </a:lnTo>
                  <a:lnTo>
                    <a:pt x="137" y="51"/>
                  </a:lnTo>
                  <a:lnTo>
                    <a:pt x="139" y="51"/>
                  </a:lnTo>
                  <a:lnTo>
                    <a:pt x="141" y="51"/>
                  </a:lnTo>
                  <a:lnTo>
                    <a:pt x="143" y="51"/>
                  </a:lnTo>
                  <a:lnTo>
                    <a:pt x="144" y="51"/>
                  </a:lnTo>
                  <a:lnTo>
                    <a:pt x="141" y="54"/>
                  </a:lnTo>
                  <a:lnTo>
                    <a:pt x="139" y="59"/>
                  </a:lnTo>
                  <a:lnTo>
                    <a:pt x="135" y="67"/>
                  </a:lnTo>
                  <a:lnTo>
                    <a:pt x="130" y="76"/>
                  </a:lnTo>
                  <a:lnTo>
                    <a:pt x="122" y="89"/>
                  </a:lnTo>
                  <a:lnTo>
                    <a:pt x="113" y="105"/>
                  </a:lnTo>
                  <a:lnTo>
                    <a:pt x="101" y="124"/>
                  </a:lnTo>
                  <a:lnTo>
                    <a:pt x="87" y="147"/>
                  </a:lnTo>
                  <a:lnTo>
                    <a:pt x="85" y="151"/>
                  </a:lnTo>
                  <a:lnTo>
                    <a:pt x="78" y="162"/>
                  </a:lnTo>
                  <a:lnTo>
                    <a:pt x="69" y="177"/>
                  </a:lnTo>
                  <a:lnTo>
                    <a:pt x="58" y="194"/>
                  </a:lnTo>
                  <a:lnTo>
                    <a:pt x="48" y="212"/>
                  </a:lnTo>
                  <a:lnTo>
                    <a:pt x="39" y="227"/>
                  </a:lnTo>
                  <a:lnTo>
                    <a:pt x="32" y="238"/>
                  </a:lnTo>
                  <a:lnTo>
                    <a:pt x="30" y="242"/>
                  </a:lnTo>
                  <a:lnTo>
                    <a:pt x="25" y="250"/>
                  </a:lnTo>
                  <a:lnTo>
                    <a:pt x="22" y="257"/>
                  </a:lnTo>
                  <a:lnTo>
                    <a:pt x="17" y="264"/>
                  </a:lnTo>
                  <a:lnTo>
                    <a:pt x="15" y="269"/>
                  </a:lnTo>
                  <a:lnTo>
                    <a:pt x="11" y="274"/>
                  </a:lnTo>
                  <a:lnTo>
                    <a:pt x="9" y="279"/>
                  </a:lnTo>
                  <a:lnTo>
                    <a:pt x="7" y="283"/>
                  </a:lnTo>
                  <a:lnTo>
                    <a:pt x="5" y="286"/>
                  </a:lnTo>
                  <a:lnTo>
                    <a:pt x="3" y="293"/>
                  </a:lnTo>
                  <a:lnTo>
                    <a:pt x="1" y="300"/>
                  </a:lnTo>
                  <a:lnTo>
                    <a:pt x="0" y="306"/>
                  </a:lnTo>
                  <a:lnTo>
                    <a:pt x="0" y="311"/>
                  </a:lnTo>
                  <a:lnTo>
                    <a:pt x="0" y="317"/>
                  </a:lnTo>
                  <a:lnTo>
                    <a:pt x="1" y="322"/>
                  </a:lnTo>
                  <a:lnTo>
                    <a:pt x="2" y="325"/>
                  </a:lnTo>
                  <a:lnTo>
                    <a:pt x="4" y="330"/>
                  </a:lnTo>
                  <a:lnTo>
                    <a:pt x="8" y="333"/>
                  </a:lnTo>
                  <a:lnTo>
                    <a:pt x="11" y="337"/>
                  </a:lnTo>
                  <a:lnTo>
                    <a:pt x="15" y="339"/>
                  </a:lnTo>
                  <a:lnTo>
                    <a:pt x="20" y="341"/>
                  </a:lnTo>
                  <a:lnTo>
                    <a:pt x="26" y="344"/>
                  </a:lnTo>
                  <a:lnTo>
                    <a:pt x="32" y="345"/>
                  </a:lnTo>
                  <a:lnTo>
                    <a:pt x="39" y="346"/>
                  </a:lnTo>
                  <a:lnTo>
                    <a:pt x="47" y="346"/>
                  </a:lnTo>
                  <a:lnTo>
                    <a:pt x="57" y="346"/>
                  </a:lnTo>
                  <a:lnTo>
                    <a:pt x="68" y="344"/>
                  </a:lnTo>
                  <a:lnTo>
                    <a:pt x="79" y="341"/>
                  </a:lnTo>
                  <a:lnTo>
                    <a:pt x="92" y="338"/>
                  </a:lnTo>
                  <a:lnTo>
                    <a:pt x="105" y="333"/>
                  </a:lnTo>
                  <a:lnTo>
                    <a:pt x="117" y="327"/>
                  </a:lnTo>
                  <a:lnTo>
                    <a:pt x="131" y="322"/>
                  </a:lnTo>
                  <a:lnTo>
                    <a:pt x="145" y="314"/>
                  </a:lnTo>
                  <a:lnTo>
                    <a:pt x="155" y="308"/>
                  </a:lnTo>
                  <a:lnTo>
                    <a:pt x="164" y="302"/>
                  </a:lnTo>
                  <a:lnTo>
                    <a:pt x="174" y="296"/>
                  </a:lnTo>
                  <a:lnTo>
                    <a:pt x="183" y="289"/>
                  </a:lnTo>
                  <a:lnTo>
                    <a:pt x="191" y="283"/>
                  </a:lnTo>
                  <a:lnTo>
                    <a:pt x="199" y="276"/>
                  </a:lnTo>
                  <a:lnTo>
                    <a:pt x="207" y="269"/>
                  </a:lnTo>
                  <a:lnTo>
                    <a:pt x="214" y="261"/>
                  </a:lnTo>
                  <a:lnTo>
                    <a:pt x="223" y="250"/>
                  </a:lnTo>
                  <a:lnTo>
                    <a:pt x="231" y="240"/>
                  </a:lnTo>
                  <a:lnTo>
                    <a:pt x="238" y="230"/>
                  </a:lnTo>
                  <a:lnTo>
                    <a:pt x="245" y="219"/>
                  </a:lnTo>
                  <a:lnTo>
                    <a:pt x="252" y="209"/>
                  </a:lnTo>
                  <a:lnTo>
                    <a:pt x="258" y="198"/>
                  </a:lnTo>
                  <a:lnTo>
                    <a:pt x="264" y="187"/>
                  </a:lnTo>
                  <a:lnTo>
                    <a:pt x="268" y="177"/>
                  </a:lnTo>
                  <a:lnTo>
                    <a:pt x="270" y="170"/>
                  </a:lnTo>
                  <a:lnTo>
                    <a:pt x="273" y="163"/>
                  </a:lnTo>
                  <a:lnTo>
                    <a:pt x="275" y="157"/>
                  </a:lnTo>
                  <a:lnTo>
                    <a:pt x="276" y="150"/>
                  </a:lnTo>
                  <a:lnTo>
                    <a:pt x="277" y="145"/>
                  </a:lnTo>
                  <a:lnTo>
                    <a:pt x="277" y="140"/>
                  </a:lnTo>
                  <a:lnTo>
                    <a:pt x="277" y="135"/>
                  </a:lnTo>
                  <a:lnTo>
                    <a:pt x="276" y="130"/>
                  </a:lnTo>
                  <a:close/>
                  <a:moveTo>
                    <a:pt x="201" y="162"/>
                  </a:moveTo>
                  <a:lnTo>
                    <a:pt x="201" y="162"/>
                  </a:lnTo>
                  <a:lnTo>
                    <a:pt x="201" y="162"/>
                  </a:lnTo>
                  <a:lnTo>
                    <a:pt x="201" y="162"/>
                  </a:lnTo>
                  <a:lnTo>
                    <a:pt x="201" y="163"/>
                  </a:lnTo>
                  <a:lnTo>
                    <a:pt x="202" y="165"/>
                  </a:lnTo>
                  <a:lnTo>
                    <a:pt x="201" y="168"/>
                  </a:lnTo>
                  <a:lnTo>
                    <a:pt x="200" y="174"/>
                  </a:lnTo>
                  <a:lnTo>
                    <a:pt x="197" y="183"/>
                  </a:lnTo>
                  <a:lnTo>
                    <a:pt x="193" y="191"/>
                  </a:lnTo>
                  <a:lnTo>
                    <a:pt x="189" y="200"/>
                  </a:lnTo>
                  <a:lnTo>
                    <a:pt x="184" y="208"/>
                  </a:lnTo>
                  <a:lnTo>
                    <a:pt x="179" y="216"/>
                  </a:lnTo>
                  <a:lnTo>
                    <a:pt x="175" y="224"/>
                  </a:lnTo>
                  <a:lnTo>
                    <a:pt x="169" y="232"/>
                  </a:lnTo>
                  <a:lnTo>
                    <a:pt x="162" y="241"/>
                  </a:lnTo>
                  <a:lnTo>
                    <a:pt x="156" y="249"/>
                  </a:lnTo>
                  <a:lnTo>
                    <a:pt x="149" y="257"/>
                  </a:lnTo>
                  <a:lnTo>
                    <a:pt x="143" y="265"/>
                  </a:lnTo>
                  <a:lnTo>
                    <a:pt x="137" y="272"/>
                  </a:lnTo>
                  <a:lnTo>
                    <a:pt x="130" y="279"/>
                  </a:lnTo>
                  <a:lnTo>
                    <a:pt x="124" y="285"/>
                  </a:lnTo>
                  <a:lnTo>
                    <a:pt x="118" y="289"/>
                  </a:lnTo>
                  <a:lnTo>
                    <a:pt x="113" y="294"/>
                  </a:lnTo>
                  <a:lnTo>
                    <a:pt x="107" y="299"/>
                  </a:lnTo>
                  <a:lnTo>
                    <a:pt x="99" y="303"/>
                  </a:lnTo>
                  <a:lnTo>
                    <a:pt x="92" y="306"/>
                  </a:lnTo>
                  <a:lnTo>
                    <a:pt x="86" y="308"/>
                  </a:lnTo>
                  <a:lnTo>
                    <a:pt x="80" y="308"/>
                  </a:lnTo>
                  <a:lnTo>
                    <a:pt x="75" y="308"/>
                  </a:lnTo>
                  <a:lnTo>
                    <a:pt x="71" y="306"/>
                  </a:lnTo>
                  <a:lnTo>
                    <a:pt x="70" y="304"/>
                  </a:lnTo>
                  <a:lnTo>
                    <a:pt x="69" y="303"/>
                  </a:lnTo>
                  <a:lnTo>
                    <a:pt x="69" y="300"/>
                  </a:lnTo>
                  <a:lnTo>
                    <a:pt x="69" y="295"/>
                  </a:lnTo>
                  <a:lnTo>
                    <a:pt x="70" y="291"/>
                  </a:lnTo>
                  <a:lnTo>
                    <a:pt x="72" y="284"/>
                  </a:lnTo>
                  <a:lnTo>
                    <a:pt x="76" y="276"/>
                  </a:lnTo>
                  <a:lnTo>
                    <a:pt x="79" y="269"/>
                  </a:lnTo>
                  <a:lnTo>
                    <a:pt x="84" y="261"/>
                  </a:lnTo>
                  <a:lnTo>
                    <a:pt x="88" y="253"/>
                  </a:lnTo>
                  <a:lnTo>
                    <a:pt x="93" y="244"/>
                  </a:lnTo>
                  <a:lnTo>
                    <a:pt x="99" y="238"/>
                  </a:lnTo>
                  <a:lnTo>
                    <a:pt x="106" y="230"/>
                  </a:lnTo>
                  <a:lnTo>
                    <a:pt x="111" y="223"/>
                  </a:lnTo>
                  <a:lnTo>
                    <a:pt x="118" y="216"/>
                  </a:lnTo>
                  <a:lnTo>
                    <a:pt x="124" y="209"/>
                  </a:lnTo>
                  <a:lnTo>
                    <a:pt x="131" y="202"/>
                  </a:lnTo>
                  <a:lnTo>
                    <a:pt x="138" y="196"/>
                  </a:lnTo>
                  <a:lnTo>
                    <a:pt x="144" y="190"/>
                  </a:lnTo>
                  <a:lnTo>
                    <a:pt x="151" y="186"/>
                  </a:lnTo>
                  <a:lnTo>
                    <a:pt x="156" y="181"/>
                  </a:lnTo>
                  <a:lnTo>
                    <a:pt x="163" y="177"/>
                  </a:lnTo>
                  <a:lnTo>
                    <a:pt x="171" y="172"/>
                  </a:lnTo>
                  <a:lnTo>
                    <a:pt x="177" y="168"/>
                  </a:lnTo>
                  <a:lnTo>
                    <a:pt x="183" y="166"/>
                  </a:lnTo>
                  <a:lnTo>
                    <a:pt x="189" y="164"/>
                  </a:lnTo>
                  <a:lnTo>
                    <a:pt x="192" y="163"/>
                  </a:lnTo>
                  <a:lnTo>
                    <a:pt x="196" y="162"/>
                  </a:lnTo>
                  <a:lnTo>
                    <a:pt x="198" y="162"/>
                  </a:lnTo>
                  <a:lnTo>
                    <a:pt x="200" y="162"/>
                  </a:lnTo>
                  <a:lnTo>
                    <a:pt x="201" y="162"/>
                  </a:lnTo>
                  <a:lnTo>
                    <a:pt x="201" y="162"/>
                  </a:lnTo>
                  <a:lnTo>
                    <a:pt x="201" y="162"/>
                  </a:lnTo>
                  <a:lnTo>
                    <a:pt x="201" y="162"/>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84" name="Freeform 32"/>
            <p:cNvSpPr>
              <a:spLocks/>
            </p:cNvSpPr>
            <p:nvPr/>
          </p:nvSpPr>
          <p:spPr bwMode="auto">
            <a:xfrm>
              <a:off x="3940" y="2511"/>
              <a:ext cx="126" cy="95"/>
            </a:xfrm>
            <a:custGeom>
              <a:avLst/>
              <a:gdLst>
                <a:gd name="T0" fmla="*/ 291 w 305"/>
                <a:gd name="T1" fmla="*/ 1 h 233"/>
                <a:gd name="T2" fmla="*/ 265 w 305"/>
                <a:gd name="T3" fmla="*/ 7 h 233"/>
                <a:gd name="T4" fmla="*/ 242 w 305"/>
                <a:gd name="T5" fmla="*/ 11 h 233"/>
                <a:gd name="T6" fmla="*/ 232 w 305"/>
                <a:gd name="T7" fmla="*/ 22 h 233"/>
                <a:gd name="T8" fmla="*/ 220 w 305"/>
                <a:gd name="T9" fmla="*/ 40 h 233"/>
                <a:gd name="T10" fmla="*/ 205 w 305"/>
                <a:gd name="T11" fmla="*/ 65 h 233"/>
                <a:gd name="T12" fmla="*/ 185 w 305"/>
                <a:gd name="T13" fmla="*/ 89 h 233"/>
                <a:gd name="T14" fmla="*/ 161 w 305"/>
                <a:gd name="T15" fmla="*/ 114 h 233"/>
                <a:gd name="T16" fmla="*/ 137 w 305"/>
                <a:gd name="T17" fmla="*/ 138 h 233"/>
                <a:gd name="T18" fmla="*/ 112 w 305"/>
                <a:gd name="T19" fmla="*/ 158 h 233"/>
                <a:gd name="T20" fmla="*/ 93 w 305"/>
                <a:gd name="T21" fmla="*/ 172 h 233"/>
                <a:gd name="T22" fmla="*/ 83 w 305"/>
                <a:gd name="T23" fmla="*/ 178 h 233"/>
                <a:gd name="T24" fmla="*/ 83 w 305"/>
                <a:gd name="T25" fmla="*/ 174 h 233"/>
                <a:gd name="T26" fmla="*/ 94 w 305"/>
                <a:gd name="T27" fmla="*/ 156 h 233"/>
                <a:gd name="T28" fmla="*/ 112 w 305"/>
                <a:gd name="T29" fmla="*/ 130 h 233"/>
                <a:gd name="T30" fmla="*/ 126 w 305"/>
                <a:gd name="T31" fmla="*/ 111 h 233"/>
                <a:gd name="T32" fmla="*/ 147 w 305"/>
                <a:gd name="T33" fmla="*/ 77 h 233"/>
                <a:gd name="T34" fmla="*/ 162 w 305"/>
                <a:gd name="T35" fmla="*/ 57 h 233"/>
                <a:gd name="T36" fmla="*/ 174 w 305"/>
                <a:gd name="T37" fmla="*/ 37 h 233"/>
                <a:gd name="T38" fmla="*/ 181 w 305"/>
                <a:gd name="T39" fmla="*/ 20 h 233"/>
                <a:gd name="T40" fmla="*/ 174 w 305"/>
                <a:gd name="T41" fmla="*/ 4 h 233"/>
                <a:gd name="T42" fmla="*/ 156 w 305"/>
                <a:gd name="T43" fmla="*/ 2 h 233"/>
                <a:gd name="T44" fmla="*/ 135 w 305"/>
                <a:gd name="T45" fmla="*/ 8 h 233"/>
                <a:gd name="T46" fmla="*/ 107 w 305"/>
                <a:gd name="T47" fmla="*/ 21 h 233"/>
                <a:gd name="T48" fmla="*/ 75 w 305"/>
                <a:gd name="T49" fmla="*/ 37 h 233"/>
                <a:gd name="T50" fmla="*/ 53 w 305"/>
                <a:gd name="T51" fmla="*/ 53 h 233"/>
                <a:gd name="T52" fmla="*/ 75 w 305"/>
                <a:gd name="T53" fmla="*/ 68 h 233"/>
                <a:gd name="T54" fmla="*/ 91 w 305"/>
                <a:gd name="T55" fmla="*/ 62 h 233"/>
                <a:gd name="T56" fmla="*/ 76 w 305"/>
                <a:gd name="T57" fmla="*/ 87 h 233"/>
                <a:gd name="T58" fmla="*/ 52 w 305"/>
                <a:gd name="T59" fmla="*/ 122 h 233"/>
                <a:gd name="T60" fmla="*/ 33 w 305"/>
                <a:gd name="T61" fmla="*/ 149 h 233"/>
                <a:gd name="T62" fmla="*/ 20 w 305"/>
                <a:gd name="T63" fmla="*/ 168 h 233"/>
                <a:gd name="T64" fmla="*/ 10 w 305"/>
                <a:gd name="T65" fmla="*/ 183 h 233"/>
                <a:gd name="T66" fmla="*/ 2 w 305"/>
                <a:gd name="T67" fmla="*/ 203 h 233"/>
                <a:gd name="T68" fmla="*/ 3 w 305"/>
                <a:gd name="T69" fmla="*/ 225 h 233"/>
                <a:gd name="T70" fmla="*/ 26 w 305"/>
                <a:gd name="T71" fmla="*/ 233 h 233"/>
                <a:gd name="T72" fmla="*/ 55 w 305"/>
                <a:gd name="T73" fmla="*/ 224 h 233"/>
                <a:gd name="T74" fmla="*/ 90 w 305"/>
                <a:gd name="T75" fmla="*/ 204 h 233"/>
                <a:gd name="T76" fmla="*/ 116 w 305"/>
                <a:gd name="T77" fmla="*/ 186 h 233"/>
                <a:gd name="T78" fmla="*/ 128 w 305"/>
                <a:gd name="T79" fmla="*/ 182 h 233"/>
                <a:gd name="T80" fmla="*/ 114 w 305"/>
                <a:gd name="T81" fmla="*/ 209 h 233"/>
                <a:gd name="T82" fmla="*/ 116 w 305"/>
                <a:gd name="T83" fmla="*/ 227 h 233"/>
                <a:gd name="T84" fmla="*/ 134 w 305"/>
                <a:gd name="T85" fmla="*/ 233 h 233"/>
                <a:gd name="T86" fmla="*/ 153 w 305"/>
                <a:gd name="T87" fmla="*/ 227 h 233"/>
                <a:gd name="T88" fmla="*/ 181 w 305"/>
                <a:gd name="T89" fmla="*/ 214 h 233"/>
                <a:gd name="T90" fmla="*/ 214 w 305"/>
                <a:gd name="T91" fmla="*/ 196 h 233"/>
                <a:gd name="T92" fmla="*/ 234 w 305"/>
                <a:gd name="T93" fmla="*/ 184 h 233"/>
                <a:gd name="T94" fmla="*/ 223 w 305"/>
                <a:gd name="T95" fmla="*/ 160 h 233"/>
                <a:gd name="T96" fmla="*/ 195 w 305"/>
                <a:gd name="T97" fmla="*/ 176 h 233"/>
                <a:gd name="T98" fmla="*/ 211 w 305"/>
                <a:gd name="T99" fmla="*/ 148 h 233"/>
                <a:gd name="T100" fmla="*/ 241 w 305"/>
                <a:gd name="T101" fmla="*/ 104 h 233"/>
                <a:gd name="T102" fmla="*/ 274 w 305"/>
                <a:gd name="T103" fmla="*/ 57 h 233"/>
                <a:gd name="T104" fmla="*/ 302 w 305"/>
                <a:gd name="T105" fmla="*/ 1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5" h="233">
                  <a:moveTo>
                    <a:pt x="303" y="11"/>
                  </a:moveTo>
                  <a:lnTo>
                    <a:pt x="302" y="6"/>
                  </a:lnTo>
                  <a:lnTo>
                    <a:pt x="298" y="0"/>
                  </a:lnTo>
                  <a:lnTo>
                    <a:pt x="291" y="1"/>
                  </a:lnTo>
                  <a:lnTo>
                    <a:pt x="285" y="4"/>
                  </a:lnTo>
                  <a:lnTo>
                    <a:pt x="278" y="5"/>
                  </a:lnTo>
                  <a:lnTo>
                    <a:pt x="272" y="6"/>
                  </a:lnTo>
                  <a:lnTo>
                    <a:pt x="265" y="7"/>
                  </a:lnTo>
                  <a:lnTo>
                    <a:pt x="259" y="8"/>
                  </a:lnTo>
                  <a:lnTo>
                    <a:pt x="253" y="9"/>
                  </a:lnTo>
                  <a:lnTo>
                    <a:pt x="248" y="11"/>
                  </a:lnTo>
                  <a:lnTo>
                    <a:pt x="242" y="11"/>
                  </a:lnTo>
                  <a:lnTo>
                    <a:pt x="237" y="11"/>
                  </a:lnTo>
                  <a:lnTo>
                    <a:pt x="235" y="14"/>
                  </a:lnTo>
                  <a:lnTo>
                    <a:pt x="234" y="17"/>
                  </a:lnTo>
                  <a:lnTo>
                    <a:pt x="232" y="22"/>
                  </a:lnTo>
                  <a:lnTo>
                    <a:pt x="229" y="25"/>
                  </a:lnTo>
                  <a:lnTo>
                    <a:pt x="227" y="30"/>
                  </a:lnTo>
                  <a:lnTo>
                    <a:pt x="223" y="36"/>
                  </a:lnTo>
                  <a:lnTo>
                    <a:pt x="220" y="40"/>
                  </a:lnTo>
                  <a:lnTo>
                    <a:pt x="217" y="46"/>
                  </a:lnTo>
                  <a:lnTo>
                    <a:pt x="213" y="52"/>
                  </a:lnTo>
                  <a:lnTo>
                    <a:pt x="209" y="58"/>
                  </a:lnTo>
                  <a:lnTo>
                    <a:pt x="205" y="65"/>
                  </a:lnTo>
                  <a:lnTo>
                    <a:pt x="200" y="70"/>
                  </a:lnTo>
                  <a:lnTo>
                    <a:pt x="196" y="76"/>
                  </a:lnTo>
                  <a:lnTo>
                    <a:pt x="190" y="83"/>
                  </a:lnTo>
                  <a:lnTo>
                    <a:pt x="185" y="89"/>
                  </a:lnTo>
                  <a:lnTo>
                    <a:pt x="180" y="96"/>
                  </a:lnTo>
                  <a:lnTo>
                    <a:pt x="174" y="102"/>
                  </a:lnTo>
                  <a:lnTo>
                    <a:pt x="168" y="108"/>
                  </a:lnTo>
                  <a:lnTo>
                    <a:pt x="161" y="114"/>
                  </a:lnTo>
                  <a:lnTo>
                    <a:pt x="156" y="120"/>
                  </a:lnTo>
                  <a:lnTo>
                    <a:pt x="150" y="127"/>
                  </a:lnTo>
                  <a:lnTo>
                    <a:pt x="144" y="133"/>
                  </a:lnTo>
                  <a:lnTo>
                    <a:pt x="137" y="138"/>
                  </a:lnTo>
                  <a:lnTo>
                    <a:pt x="131" y="143"/>
                  </a:lnTo>
                  <a:lnTo>
                    <a:pt x="124" y="149"/>
                  </a:lnTo>
                  <a:lnTo>
                    <a:pt x="119" y="153"/>
                  </a:lnTo>
                  <a:lnTo>
                    <a:pt x="112" y="158"/>
                  </a:lnTo>
                  <a:lnTo>
                    <a:pt x="107" y="163"/>
                  </a:lnTo>
                  <a:lnTo>
                    <a:pt x="101" y="166"/>
                  </a:lnTo>
                  <a:lnTo>
                    <a:pt x="97" y="170"/>
                  </a:lnTo>
                  <a:lnTo>
                    <a:pt x="93" y="172"/>
                  </a:lnTo>
                  <a:lnTo>
                    <a:pt x="89" y="174"/>
                  </a:lnTo>
                  <a:lnTo>
                    <a:pt x="85" y="176"/>
                  </a:lnTo>
                  <a:lnTo>
                    <a:pt x="84" y="178"/>
                  </a:lnTo>
                  <a:lnTo>
                    <a:pt x="83" y="178"/>
                  </a:lnTo>
                  <a:lnTo>
                    <a:pt x="82" y="179"/>
                  </a:lnTo>
                  <a:lnTo>
                    <a:pt x="81" y="179"/>
                  </a:lnTo>
                  <a:lnTo>
                    <a:pt x="82" y="176"/>
                  </a:lnTo>
                  <a:lnTo>
                    <a:pt x="83" y="174"/>
                  </a:lnTo>
                  <a:lnTo>
                    <a:pt x="85" y="172"/>
                  </a:lnTo>
                  <a:lnTo>
                    <a:pt x="88" y="168"/>
                  </a:lnTo>
                  <a:lnTo>
                    <a:pt x="91" y="163"/>
                  </a:lnTo>
                  <a:lnTo>
                    <a:pt x="94" y="156"/>
                  </a:lnTo>
                  <a:lnTo>
                    <a:pt x="99" y="150"/>
                  </a:lnTo>
                  <a:lnTo>
                    <a:pt x="103" y="143"/>
                  </a:lnTo>
                  <a:lnTo>
                    <a:pt x="107" y="137"/>
                  </a:lnTo>
                  <a:lnTo>
                    <a:pt x="112" y="130"/>
                  </a:lnTo>
                  <a:lnTo>
                    <a:pt x="115" y="125"/>
                  </a:lnTo>
                  <a:lnTo>
                    <a:pt x="120" y="118"/>
                  </a:lnTo>
                  <a:lnTo>
                    <a:pt x="121" y="115"/>
                  </a:lnTo>
                  <a:lnTo>
                    <a:pt x="126" y="111"/>
                  </a:lnTo>
                  <a:lnTo>
                    <a:pt x="130" y="103"/>
                  </a:lnTo>
                  <a:lnTo>
                    <a:pt x="137" y="93"/>
                  </a:lnTo>
                  <a:lnTo>
                    <a:pt x="143" y="85"/>
                  </a:lnTo>
                  <a:lnTo>
                    <a:pt x="147" y="77"/>
                  </a:lnTo>
                  <a:lnTo>
                    <a:pt x="152" y="73"/>
                  </a:lnTo>
                  <a:lnTo>
                    <a:pt x="153" y="70"/>
                  </a:lnTo>
                  <a:lnTo>
                    <a:pt x="158" y="64"/>
                  </a:lnTo>
                  <a:lnTo>
                    <a:pt x="162" y="57"/>
                  </a:lnTo>
                  <a:lnTo>
                    <a:pt x="166" y="51"/>
                  </a:lnTo>
                  <a:lnTo>
                    <a:pt x="169" y="46"/>
                  </a:lnTo>
                  <a:lnTo>
                    <a:pt x="172" y="42"/>
                  </a:lnTo>
                  <a:lnTo>
                    <a:pt x="174" y="37"/>
                  </a:lnTo>
                  <a:lnTo>
                    <a:pt x="176" y="34"/>
                  </a:lnTo>
                  <a:lnTo>
                    <a:pt x="177" y="30"/>
                  </a:lnTo>
                  <a:lnTo>
                    <a:pt x="180" y="25"/>
                  </a:lnTo>
                  <a:lnTo>
                    <a:pt x="181" y="20"/>
                  </a:lnTo>
                  <a:lnTo>
                    <a:pt x="181" y="15"/>
                  </a:lnTo>
                  <a:lnTo>
                    <a:pt x="180" y="9"/>
                  </a:lnTo>
                  <a:lnTo>
                    <a:pt x="177" y="7"/>
                  </a:lnTo>
                  <a:lnTo>
                    <a:pt x="174" y="4"/>
                  </a:lnTo>
                  <a:lnTo>
                    <a:pt x="169" y="2"/>
                  </a:lnTo>
                  <a:lnTo>
                    <a:pt x="164" y="1"/>
                  </a:lnTo>
                  <a:lnTo>
                    <a:pt x="160" y="1"/>
                  </a:lnTo>
                  <a:lnTo>
                    <a:pt x="156" y="2"/>
                  </a:lnTo>
                  <a:lnTo>
                    <a:pt x="151" y="4"/>
                  </a:lnTo>
                  <a:lnTo>
                    <a:pt x="146" y="5"/>
                  </a:lnTo>
                  <a:lnTo>
                    <a:pt x="141" y="6"/>
                  </a:lnTo>
                  <a:lnTo>
                    <a:pt x="135" y="8"/>
                  </a:lnTo>
                  <a:lnTo>
                    <a:pt x="129" y="12"/>
                  </a:lnTo>
                  <a:lnTo>
                    <a:pt x="122" y="14"/>
                  </a:lnTo>
                  <a:lnTo>
                    <a:pt x="115" y="17"/>
                  </a:lnTo>
                  <a:lnTo>
                    <a:pt x="107" y="21"/>
                  </a:lnTo>
                  <a:lnTo>
                    <a:pt x="100" y="24"/>
                  </a:lnTo>
                  <a:lnTo>
                    <a:pt x="92" y="28"/>
                  </a:lnTo>
                  <a:lnTo>
                    <a:pt x="83" y="32"/>
                  </a:lnTo>
                  <a:lnTo>
                    <a:pt x="75" y="37"/>
                  </a:lnTo>
                  <a:lnTo>
                    <a:pt x="66" y="42"/>
                  </a:lnTo>
                  <a:lnTo>
                    <a:pt x="56" y="46"/>
                  </a:lnTo>
                  <a:lnTo>
                    <a:pt x="53" y="49"/>
                  </a:lnTo>
                  <a:lnTo>
                    <a:pt x="53" y="53"/>
                  </a:lnTo>
                  <a:lnTo>
                    <a:pt x="53" y="66"/>
                  </a:lnTo>
                  <a:lnTo>
                    <a:pt x="53" y="78"/>
                  </a:lnTo>
                  <a:lnTo>
                    <a:pt x="64" y="73"/>
                  </a:lnTo>
                  <a:lnTo>
                    <a:pt x="75" y="68"/>
                  </a:lnTo>
                  <a:lnTo>
                    <a:pt x="83" y="64"/>
                  </a:lnTo>
                  <a:lnTo>
                    <a:pt x="89" y="61"/>
                  </a:lnTo>
                  <a:lnTo>
                    <a:pt x="93" y="59"/>
                  </a:lnTo>
                  <a:lnTo>
                    <a:pt x="91" y="62"/>
                  </a:lnTo>
                  <a:lnTo>
                    <a:pt x="89" y="67"/>
                  </a:lnTo>
                  <a:lnTo>
                    <a:pt x="85" y="73"/>
                  </a:lnTo>
                  <a:lnTo>
                    <a:pt x="81" y="78"/>
                  </a:lnTo>
                  <a:lnTo>
                    <a:pt x="76" y="87"/>
                  </a:lnTo>
                  <a:lnTo>
                    <a:pt x="70" y="96"/>
                  </a:lnTo>
                  <a:lnTo>
                    <a:pt x="62" y="106"/>
                  </a:lnTo>
                  <a:lnTo>
                    <a:pt x="54" y="119"/>
                  </a:lnTo>
                  <a:lnTo>
                    <a:pt x="52" y="122"/>
                  </a:lnTo>
                  <a:lnTo>
                    <a:pt x="46" y="130"/>
                  </a:lnTo>
                  <a:lnTo>
                    <a:pt x="40" y="138"/>
                  </a:lnTo>
                  <a:lnTo>
                    <a:pt x="38" y="142"/>
                  </a:lnTo>
                  <a:lnTo>
                    <a:pt x="33" y="149"/>
                  </a:lnTo>
                  <a:lnTo>
                    <a:pt x="29" y="155"/>
                  </a:lnTo>
                  <a:lnTo>
                    <a:pt x="25" y="160"/>
                  </a:lnTo>
                  <a:lnTo>
                    <a:pt x="22" y="165"/>
                  </a:lnTo>
                  <a:lnTo>
                    <a:pt x="20" y="168"/>
                  </a:lnTo>
                  <a:lnTo>
                    <a:pt x="17" y="173"/>
                  </a:lnTo>
                  <a:lnTo>
                    <a:pt x="15" y="176"/>
                  </a:lnTo>
                  <a:lnTo>
                    <a:pt x="13" y="179"/>
                  </a:lnTo>
                  <a:lnTo>
                    <a:pt x="10" y="183"/>
                  </a:lnTo>
                  <a:lnTo>
                    <a:pt x="9" y="187"/>
                  </a:lnTo>
                  <a:lnTo>
                    <a:pt x="7" y="190"/>
                  </a:lnTo>
                  <a:lnTo>
                    <a:pt x="5" y="195"/>
                  </a:lnTo>
                  <a:lnTo>
                    <a:pt x="2" y="203"/>
                  </a:lnTo>
                  <a:lnTo>
                    <a:pt x="0" y="210"/>
                  </a:lnTo>
                  <a:lnTo>
                    <a:pt x="0" y="217"/>
                  </a:lnTo>
                  <a:lnTo>
                    <a:pt x="1" y="221"/>
                  </a:lnTo>
                  <a:lnTo>
                    <a:pt x="3" y="225"/>
                  </a:lnTo>
                  <a:lnTo>
                    <a:pt x="7" y="228"/>
                  </a:lnTo>
                  <a:lnTo>
                    <a:pt x="13" y="232"/>
                  </a:lnTo>
                  <a:lnTo>
                    <a:pt x="21" y="233"/>
                  </a:lnTo>
                  <a:lnTo>
                    <a:pt x="26" y="233"/>
                  </a:lnTo>
                  <a:lnTo>
                    <a:pt x="33" y="232"/>
                  </a:lnTo>
                  <a:lnTo>
                    <a:pt x="39" y="229"/>
                  </a:lnTo>
                  <a:lnTo>
                    <a:pt x="47" y="227"/>
                  </a:lnTo>
                  <a:lnTo>
                    <a:pt x="55" y="224"/>
                  </a:lnTo>
                  <a:lnTo>
                    <a:pt x="63" y="219"/>
                  </a:lnTo>
                  <a:lnTo>
                    <a:pt x="73" y="213"/>
                  </a:lnTo>
                  <a:lnTo>
                    <a:pt x="83" y="208"/>
                  </a:lnTo>
                  <a:lnTo>
                    <a:pt x="90" y="204"/>
                  </a:lnTo>
                  <a:lnTo>
                    <a:pt x="97" y="199"/>
                  </a:lnTo>
                  <a:lnTo>
                    <a:pt x="104" y="195"/>
                  </a:lnTo>
                  <a:lnTo>
                    <a:pt x="109" y="190"/>
                  </a:lnTo>
                  <a:lnTo>
                    <a:pt x="116" y="186"/>
                  </a:lnTo>
                  <a:lnTo>
                    <a:pt x="122" y="181"/>
                  </a:lnTo>
                  <a:lnTo>
                    <a:pt x="129" y="176"/>
                  </a:lnTo>
                  <a:lnTo>
                    <a:pt x="135" y="172"/>
                  </a:lnTo>
                  <a:lnTo>
                    <a:pt x="128" y="182"/>
                  </a:lnTo>
                  <a:lnTo>
                    <a:pt x="123" y="191"/>
                  </a:lnTo>
                  <a:lnTo>
                    <a:pt x="119" y="198"/>
                  </a:lnTo>
                  <a:lnTo>
                    <a:pt x="116" y="204"/>
                  </a:lnTo>
                  <a:lnTo>
                    <a:pt x="114" y="209"/>
                  </a:lnTo>
                  <a:lnTo>
                    <a:pt x="113" y="214"/>
                  </a:lnTo>
                  <a:lnTo>
                    <a:pt x="113" y="219"/>
                  </a:lnTo>
                  <a:lnTo>
                    <a:pt x="114" y="223"/>
                  </a:lnTo>
                  <a:lnTo>
                    <a:pt x="116" y="227"/>
                  </a:lnTo>
                  <a:lnTo>
                    <a:pt x="120" y="231"/>
                  </a:lnTo>
                  <a:lnTo>
                    <a:pt x="124" y="232"/>
                  </a:lnTo>
                  <a:lnTo>
                    <a:pt x="130" y="233"/>
                  </a:lnTo>
                  <a:lnTo>
                    <a:pt x="134" y="233"/>
                  </a:lnTo>
                  <a:lnTo>
                    <a:pt x="138" y="232"/>
                  </a:lnTo>
                  <a:lnTo>
                    <a:pt x="143" y="231"/>
                  </a:lnTo>
                  <a:lnTo>
                    <a:pt x="147" y="229"/>
                  </a:lnTo>
                  <a:lnTo>
                    <a:pt x="153" y="227"/>
                  </a:lnTo>
                  <a:lnTo>
                    <a:pt x="160" y="224"/>
                  </a:lnTo>
                  <a:lnTo>
                    <a:pt x="169" y="220"/>
                  </a:lnTo>
                  <a:lnTo>
                    <a:pt x="179" y="216"/>
                  </a:lnTo>
                  <a:lnTo>
                    <a:pt x="181" y="214"/>
                  </a:lnTo>
                  <a:lnTo>
                    <a:pt x="187" y="211"/>
                  </a:lnTo>
                  <a:lnTo>
                    <a:pt x="195" y="206"/>
                  </a:lnTo>
                  <a:lnTo>
                    <a:pt x="205" y="201"/>
                  </a:lnTo>
                  <a:lnTo>
                    <a:pt x="214" y="196"/>
                  </a:lnTo>
                  <a:lnTo>
                    <a:pt x="222" y="191"/>
                  </a:lnTo>
                  <a:lnTo>
                    <a:pt x="228" y="188"/>
                  </a:lnTo>
                  <a:lnTo>
                    <a:pt x="230" y="187"/>
                  </a:lnTo>
                  <a:lnTo>
                    <a:pt x="234" y="184"/>
                  </a:lnTo>
                  <a:lnTo>
                    <a:pt x="234" y="181"/>
                  </a:lnTo>
                  <a:lnTo>
                    <a:pt x="235" y="168"/>
                  </a:lnTo>
                  <a:lnTo>
                    <a:pt x="236" y="152"/>
                  </a:lnTo>
                  <a:lnTo>
                    <a:pt x="223" y="160"/>
                  </a:lnTo>
                  <a:lnTo>
                    <a:pt x="217" y="165"/>
                  </a:lnTo>
                  <a:lnTo>
                    <a:pt x="210" y="168"/>
                  </a:lnTo>
                  <a:lnTo>
                    <a:pt x="202" y="173"/>
                  </a:lnTo>
                  <a:lnTo>
                    <a:pt x="195" y="176"/>
                  </a:lnTo>
                  <a:lnTo>
                    <a:pt x="198" y="171"/>
                  </a:lnTo>
                  <a:lnTo>
                    <a:pt x="202" y="164"/>
                  </a:lnTo>
                  <a:lnTo>
                    <a:pt x="206" y="157"/>
                  </a:lnTo>
                  <a:lnTo>
                    <a:pt x="211" y="148"/>
                  </a:lnTo>
                  <a:lnTo>
                    <a:pt x="218" y="138"/>
                  </a:lnTo>
                  <a:lnTo>
                    <a:pt x="225" y="128"/>
                  </a:lnTo>
                  <a:lnTo>
                    <a:pt x="232" y="117"/>
                  </a:lnTo>
                  <a:lnTo>
                    <a:pt x="241" y="104"/>
                  </a:lnTo>
                  <a:lnTo>
                    <a:pt x="250" y="91"/>
                  </a:lnTo>
                  <a:lnTo>
                    <a:pt x="258" y="78"/>
                  </a:lnTo>
                  <a:lnTo>
                    <a:pt x="266" y="67"/>
                  </a:lnTo>
                  <a:lnTo>
                    <a:pt x="274" y="57"/>
                  </a:lnTo>
                  <a:lnTo>
                    <a:pt x="282" y="46"/>
                  </a:lnTo>
                  <a:lnTo>
                    <a:pt x="289" y="36"/>
                  </a:lnTo>
                  <a:lnTo>
                    <a:pt x="296" y="27"/>
                  </a:lnTo>
                  <a:lnTo>
                    <a:pt x="302" y="19"/>
                  </a:lnTo>
                  <a:lnTo>
                    <a:pt x="305" y="15"/>
                  </a:lnTo>
                  <a:lnTo>
                    <a:pt x="303" y="11"/>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85" name="Freeform 33"/>
            <p:cNvSpPr>
              <a:spLocks/>
            </p:cNvSpPr>
            <p:nvPr/>
          </p:nvSpPr>
          <p:spPr bwMode="auto">
            <a:xfrm>
              <a:off x="4094" y="2481"/>
              <a:ext cx="100" cy="125"/>
            </a:xfrm>
            <a:custGeom>
              <a:avLst/>
              <a:gdLst>
                <a:gd name="T0" fmla="*/ 237 w 243"/>
                <a:gd name="T1" fmla="*/ 82 h 307"/>
                <a:gd name="T2" fmla="*/ 224 w 243"/>
                <a:gd name="T3" fmla="*/ 83 h 307"/>
                <a:gd name="T4" fmla="*/ 211 w 243"/>
                <a:gd name="T5" fmla="*/ 85 h 307"/>
                <a:gd name="T6" fmla="*/ 194 w 243"/>
                <a:gd name="T7" fmla="*/ 85 h 307"/>
                <a:gd name="T8" fmla="*/ 198 w 243"/>
                <a:gd name="T9" fmla="*/ 68 h 307"/>
                <a:gd name="T10" fmla="*/ 214 w 243"/>
                <a:gd name="T11" fmla="*/ 44 h 307"/>
                <a:gd name="T12" fmla="*/ 231 w 243"/>
                <a:gd name="T13" fmla="*/ 20 h 307"/>
                <a:gd name="T14" fmla="*/ 230 w 243"/>
                <a:gd name="T15" fmla="*/ 7 h 307"/>
                <a:gd name="T16" fmla="*/ 212 w 243"/>
                <a:gd name="T17" fmla="*/ 6 h 307"/>
                <a:gd name="T18" fmla="*/ 188 w 243"/>
                <a:gd name="T19" fmla="*/ 13 h 307"/>
                <a:gd name="T20" fmla="*/ 166 w 243"/>
                <a:gd name="T21" fmla="*/ 19 h 307"/>
                <a:gd name="T22" fmla="*/ 153 w 243"/>
                <a:gd name="T23" fmla="*/ 25 h 307"/>
                <a:gd name="T24" fmla="*/ 145 w 243"/>
                <a:gd name="T25" fmla="*/ 41 h 307"/>
                <a:gd name="T26" fmla="*/ 133 w 243"/>
                <a:gd name="T27" fmla="*/ 64 h 307"/>
                <a:gd name="T28" fmla="*/ 114 w 243"/>
                <a:gd name="T29" fmla="*/ 85 h 307"/>
                <a:gd name="T30" fmla="*/ 93 w 243"/>
                <a:gd name="T31" fmla="*/ 90 h 307"/>
                <a:gd name="T32" fmla="*/ 75 w 243"/>
                <a:gd name="T33" fmla="*/ 95 h 307"/>
                <a:gd name="T34" fmla="*/ 63 w 243"/>
                <a:gd name="T35" fmla="*/ 98 h 307"/>
                <a:gd name="T36" fmla="*/ 62 w 243"/>
                <a:gd name="T37" fmla="*/ 124 h 307"/>
                <a:gd name="T38" fmla="*/ 90 w 243"/>
                <a:gd name="T39" fmla="*/ 133 h 307"/>
                <a:gd name="T40" fmla="*/ 79 w 243"/>
                <a:gd name="T41" fmla="*/ 149 h 307"/>
                <a:gd name="T42" fmla="*/ 65 w 243"/>
                <a:gd name="T43" fmla="*/ 170 h 307"/>
                <a:gd name="T44" fmla="*/ 37 w 243"/>
                <a:gd name="T45" fmla="*/ 215 h 307"/>
                <a:gd name="T46" fmla="*/ 19 w 243"/>
                <a:gd name="T47" fmla="*/ 241 h 307"/>
                <a:gd name="T48" fmla="*/ 11 w 243"/>
                <a:gd name="T49" fmla="*/ 255 h 307"/>
                <a:gd name="T50" fmla="*/ 4 w 243"/>
                <a:gd name="T51" fmla="*/ 268 h 307"/>
                <a:gd name="T52" fmla="*/ 0 w 243"/>
                <a:gd name="T53" fmla="*/ 290 h 307"/>
                <a:gd name="T54" fmla="*/ 10 w 243"/>
                <a:gd name="T55" fmla="*/ 302 h 307"/>
                <a:gd name="T56" fmla="*/ 30 w 243"/>
                <a:gd name="T57" fmla="*/ 307 h 307"/>
                <a:gd name="T58" fmla="*/ 52 w 243"/>
                <a:gd name="T59" fmla="*/ 301 h 307"/>
                <a:gd name="T60" fmla="*/ 65 w 243"/>
                <a:gd name="T61" fmla="*/ 295 h 307"/>
                <a:gd name="T62" fmla="*/ 85 w 243"/>
                <a:gd name="T63" fmla="*/ 286 h 307"/>
                <a:gd name="T64" fmla="*/ 102 w 243"/>
                <a:gd name="T65" fmla="*/ 277 h 307"/>
                <a:gd name="T66" fmla="*/ 122 w 243"/>
                <a:gd name="T67" fmla="*/ 265 h 307"/>
                <a:gd name="T68" fmla="*/ 140 w 243"/>
                <a:gd name="T69" fmla="*/ 255 h 307"/>
                <a:gd name="T70" fmla="*/ 146 w 243"/>
                <a:gd name="T71" fmla="*/ 247 h 307"/>
                <a:gd name="T72" fmla="*/ 135 w 243"/>
                <a:gd name="T73" fmla="*/ 229 h 307"/>
                <a:gd name="T74" fmla="*/ 118 w 243"/>
                <a:gd name="T75" fmla="*/ 238 h 307"/>
                <a:gd name="T76" fmla="*/ 103 w 243"/>
                <a:gd name="T77" fmla="*/ 245 h 307"/>
                <a:gd name="T78" fmla="*/ 87 w 243"/>
                <a:gd name="T79" fmla="*/ 253 h 307"/>
                <a:gd name="T80" fmla="*/ 79 w 243"/>
                <a:gd name="T81" fmla="*/ 255 h 307"/>
                <a:gd name="T82" fmla="*/ 79 w 243"/>
                <a:gd name="T83" fmla="*/ 255 h 307"/>
                <a:gd name="T84" fmla="*/ 82 w 243"/>
                <a:gd name="T85" fmla="*/ 248 h 307"/>
                <a:gd name="T86" fmla="*/ 92 w 243"/>
                <a:gd name="T87" fmla="*/ 232 h 307"/>
                <a:gd name="T88" fmla="*/ 110 w 243"/>
                <a:gd name="T89" fmla="*/ 201 h 307"/>
                <a:gd name="T90" fmla="*/ 133 w 243"/>
                <a:gd name="T91" fmla="*/ 165 h 307"/>
                <a:gd name="T92" fmla="*/ 152 w 243"/>
                <a:gd name="T93" fmla="*/ 138 h 307"/>
                <a:gd name="T94" fmla="*/ 181 w 243"/>
                <a:gd name="T95" fmla="*/ 124 h 307"/>
                <a:gd name="T96" fmla="*/ 194 w 243"/>
                <a:gd name="T97" fmla="*/ 124 h 307"/>
                <a:gd name="T98" fmla="*/ 207 w 243"/>
                <a:gd name="T99" fmla="*/ 124 h 307"/>
                <a:gd name="T100" fmla="*/ 222 w 243"/>
                <a:gd name="T101" fmla="*/ 125 h 307"/>
                <a:gd name="T102" fmla="*/ 228 w 243"/>
                <a:gd name="T103" fmla="*/ 114 h 307"/>
                <a:gd name="T104" fmla="*/ 234 w 243"/>
                <a:gd name="T105" fmla="*/ 106 h 307"/>
                <a:gd name="T106" fmla="*/ 241 w 243"/>
                <a:gd name="T107" fmla="*/ 9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3" h="307">
                  <a:moveTo>
                    <a:pt x="241" y="88"/>
                  </a:moveTo>
                  <a:lnTo>
                    <a:pt x="239" y="87"/>
                  </a:lnTo>
                  <a:lnTo>
                    <a:pt x="237" y="82"/>
                  </a:lnTo>
                  <a:lnTo>
                    <a:pt x="232" y="82"/>
                  </a:lnTo>
                  <a:lnTo>
                    <a:pt x="229" y="82"/>
                  </a:lnTo>
                  <a:lnTo>
                    <a:pt x="224" y="83"/>
                  </a:lnTo>
                  <a:lnTo>
                    <a:pt x="221" y="83"/>
                  </a:lnTo>
                  <a:lnTo>
                    <a:pt x="216" y="83"/>
                  </a:lnTo>
                  <a:lnTo>
                    <a:pt x="211" y="85"/>
                  </a:lnTo>
                  <a:lnTo>
                    <a:pt x="206" y="85"/>
                  </a:lnTo>
                  <a:lnTo>
                    <a:pt x="200" y="85"/>
                  </a:lnTo>
                  <a:lnTo>
                    <a:pt x="194" y="85"/>
                  </a:lnTo>
                  <a:lnTo>
                    <a:pt x="188" y="85"/>
                  </a:lnTo>
                  <a:lnTo>
                    <a:pt x="193" y="76"/>
                  </a:lnTo>
                  <a:lnTo>
                    <a:pt x="198" y="68"/>
                  </a:lnTo>
                  <a:lnTo>
                    <a:pt x="204" y="60"/>
                  </a:lnTo>
                  <a:lnTo>
                    <a:pt x="209" y="52"/>
                  </a:lnTo>
                  <a:lnTo>
                    <a:pt x="214" y="44"/>
                  </a:lnTo>
                  <a:lnTo>
                    <a:pt x="220" y="36"/>
                  </a:lnTo>
                  <a:lnTo>
                    <a:pt x="226" y="28"/>
                  </a:lnTo>
                  <a:lnTo>
                    <a:pt x="231" y="20"/>
                  </a:lnTo>
                  <a:lnTo>
                    <a:pt x="234" y="17"/>
                  </a:lnTo>
                  <a:lnTo>
                    <a:pt x="232" y="13"/>
                  </a:lnTo>
                  <a:lnTo>
                    <a:pt x="230" y="7"/>
                  </a:lnTo>
                  <a:lnTo>
                    <a:pt x="227" y="0"/>
                  </a:lnTo>
                  <a:lnTo>
                    <a:pt x="220" y="3"/>
                  </a:lnTo>
                  <a:lnTo>
                    <a:pt x="212" y="6"/>
                  </a:lnTo>
                  <a:lnTo>
                    <a:pt x="203" y="8"/>
                  </a:lnTo>
                  <a:lnTo>
                    <a:pt x="194" y="11"/>
                  </a:lnTo>
                  <a:lnTo>
                    <a:pt x="188" y="13"/>
                  </a:lnTo>
                  <a:lnTo>
                    <a:pt x="179" y="15"/>
                  </a:lnTo>
                  <a:lnTo>
                    <a:pt x="173" y="17"/>
                  </a:lnTo>
                  <a:lnTo>
                    <a:pt x="166" y="19"/>
                  </a:lnTo>
                  <a:lnTo>
                    <a:pt x="159" y="20"/>
                  </a:lnTo>
                  <a:lnTo>
                    <a:pt x="155" y="21"/>
                  </a:lnTo>
                  <a:lnTo>
                    <a:pt x="153" y="25"/>
                  </a:lnTo>
                  <a:lnTo>
                    <a:pt x="151" y="29"/>
                  </a:lnTo>
                  <a:lnTo>
                    <a:pt x="148" y="35"/>
                  </a:lnTo>
                  <a:lnTo>
                    <a:pt x="145" y="41"/>
                  </a:lnTo>
                  <a:lnTo>
                    <a:pt x="141" y="48"/>
                  </a:lnTo>
                  <a:lnTo>
                    <a:pt x="138" y="56"/>
                  </a:lnTo>
                  <a:lnTo>
                    <a:pt x="133" y="64"/>
                  </a:lnTo>
                  <a:lnTo>
                    <a:pt x="128" y="73"/>
                  </a:lnTo>
                  <a:lnTo>
                    <a:pt x="122" y="82"/>
                  </a:lnTo>
                  <a:lnTo>
                    <a:pt x="114" y="85"/>
                  </a:lnTo>
                  <a:lnTo>
                    <a:pt x="107" y="87"/>
                  </a:lnTo>
                  <a:lnTo>
                    <a:pt x="100" y="88"/>
                  </a:lnTo>
                  <a:lnTo>
                    <a:pt x="93" y="90"/>
                  </a:lnTo>
                  <a:lnTo>
                    <a:pt x="86" y="91"/>
                  </a:lnTo>
                  <a:lnTo>
                    <a:pt x="80" y="94"/>
                  </a:lnTo>
                  <a:lnTo>
                    <a:pt x="75" y="95"/>
                  </a:lnTo>
                  <a:lnTo>
                    <a:pt x="69" y="96"/>
                  </a:lnTo>
                  <a:lnTo>
                    <a:pt x="65" y="96"/>
                  </a:lnTo>
                  <a:lnTo>
                    <a:pt x="63" y="98"/>
                  </a:lnTo>
                  <a:lnTo>
                    <a:pt x="55" y="111"/>
                  </a:lnTo>
                  <a:lnTo>
                    <a:pt x="47" y="124"/>
                  </a:lnTo>
                  <a:lnTo>
                    <a:pt x="62" y="124"/>
                  </a:lnTo>
                  <a:lnTo>
                    <a:pt x="95" y="124"/>
                  </a:lnTo>
                  <a:lnTo>
                    <a:pt x="93" y="128"/>
                  </a:lnTo>
                  <a:lnTo>
                    <a:pt x="90" y="133"/>
                  </a:lnTo>
                  <a:lnTo>
                    <a:pt x="86" y="138"/>
                  </a:lnTo>
                  <a:lnTo>
                    <a:pt x="83" y="143"/>
                  </a:lnTo>
                  <a:lnTo>
                    <a:pt x="79" y="149"/>
                  </a:lnTo>
                  <a:lnTo>
                    <a:pt x="75" y="155"/>
                  </a:lnTo>
                  <a:lnTo>
                    <a:pt x="70" y="162"/>
                  </a:lnTo>
                  <a:lnTo>
                    <a:pt x="65" y="170"/>
                  </a:lnTo>
                  <a:lnTo>
                    <a:pt x="54" y="187"/>
                  </a:lnTo>
                  <a:lnTo>
                    <a:pt x="45" y="201"/>
                  </a:lnTo>
                  <a:lnTo>
                    <a:pt x="37" y="215"/>
                  </a:lnTo>
                  <a:lnTo>
                    <a:pt x="30" y="225"/>
                  </a:lnTo>
                  <a:lnTo>
                    <a:pt x="24" y="234"/>
                  </a:lnTo>
                  <a:lnTo>
                    <a:pt x="19" y="241"/>
                  </a:lnTo>
                  <a:lnTo>
                    <a:pt x="16" y="247"/>
                  </a:lnTo>
                  <a:lnTo>
                    <a:pt x="14" y="250"/>
                  </a:lnTo>
                  <a:lnTo>
                    <a:pt x="11" y="255"/>
                  </a:lnTo>
                  <a:lnTo>
                    <a:pt x="9" y="258"/>
                  </a:lnTo>
                  <a:lnTo>
                    <a:pt x="7" y="263"/>
                  </a:lnTo>
                  <a:lnTo>
                    <a:pt x="4" y="268"/>
                  </a:lnTo>
                  <a:lnTo>
                    <a:pt x="2" y="276"/>
                  </a:lnTo>
                  <a:lnTo>
                    <a:pt x="0" y="283"/>
                  </a:lnTo>
                  <a:lnTo>
                    <a:pt x="0" y="290"/>
                  </a:lnTo>
                  <a:lnTo>
                    <a:pt x="2" y="295"/>
                  </a:lnTo>
                  <a:lnTo>
                    <a:pt x="5" y="299"/>
                  </a:lnTo>
                  <a:lnTo>
                    <a:pt x="10" y="302"/>
                  </a:lnTo>
                  <a:lnTo>
                    <a:pt x="16" y="306"/>
                  </a:lnTo>
                  <a:lnTo>
                    <a:pt x="24" y="307"/>
                  </a:lnTo>
                  <a:lnTo>
                    <a:pt x="30" y="307"/>
                  </a:lnTo>
                  <a:lnTo>
                    <a:pt x="37" y="306"/>
                  </a:lnTo>
                  <a:lnTo>
                    <a:pt x="44" y="303"/>
                  </a:lnTo>
                  <a:lnTo>
                    <a:pt x="52" y="301"/>
                  </a:lnTo>
                  <a:lnTo>
                    <a:pt x="56" y="299"/>
                  </a:lnTo>
                  <a:lnTo>
                    <a:pt x="61" y="298"/>
                  </a:lnTo>
                  <a:lnTo>
                    <a:pt x="65" y="295"/>
                  </a:lnTo>
                  <a:lnTo>
                    <a:pt x="71" y="292"/>
                  </a:lnTo>
                  <a:lnTo>
                    <a:pt x="78" y="290"/>
                  </a:lnTo>
                  <a:lnTo>
                    <a:pt x="85" y="286"/>
                  </a:lnTo>
                  <a:lnTo>
                    <a:pt x="92" y="283"/>
                  </a:lnTo>
                  <a:lnTo>
                    <a:pt x="100" y="278"/>
                  </a:lnTo>
                  <a:lnTo>
                    <a:pt x="102" y="277"/>
                  </a:lnTo>
                  <a:lnTo>
                    <a:pt x="107" y="273"/>
                  </a:lnTo>
                  <a:lnTo>
                    <a:pt x="114" y="270"/>
                  </a:lnTo>
                  <a:lnTo>
                    <a:pt x="122" y="265"/>
                  </a:lnTo>
                  <a:lnTo>
                    <a:pt x="129" y="261"/>
                  </a:lnTo>
                  <a:lnTo>
                    <a:pt x="136" y="257"/>
                  </a:lnTo>
                  <a:lnTo>
                    <a:pt x="140" y="255"/>
                  </a:lnTo>
                  <a:lnTo>
                    <a:pt x="143" y="254"/>
                  </a:lnTo>
                  <a:lnTo>
                    <a:pt x="146" y="252"/>
                  </a:lnTo>
                  <a:lnTo>
                    <a:pt x="146" y="247"/>
                  </a:lnTo>
                  <a:lnTo>
                    <a:pt x="146" y="234"/>
                  </a:lnTo>
                  <a:lnTo>
                    <a:pt x="146" y="220"/>
                  </a:lnTo>
                  <a:lnTo>
                    <a:pt x="135" y="229"/>
                  </a:lnTo>
                  <a:lnTo>
                    <a:pt x="129" y="232"/>
                  </a:lnTo>
                  <a:lnTo>
                    <a:pt x="124" y="234"/>
                  </a:lnTo>
                  <a:lnTo>
                    <a:pt x="118" y="238"/>
                  </a:lnTo>
                  <a:lnTo>
                    <a:pt x="114" y="240"/>
                  </a:lnTo>
                  <a:lnTo>
                    <a:pt x="108" y="242"/>
                  </a:lnTo>
                  <a:lnTo>
                    <a:pt x="103" y="245"/>
                  </a:lnTo>
                  <a:lnTo>
                    <a:pt x="98" y="248"/>
                  </a:lnTo>
                  <a:lnTo>
                    <a:pt x="92" y="250"/>
                  </a:lnTo>
                  <a:lnTo>
                    <a:pt x="87" y="253"/>
                  </a:lnTo>
                  <a:lnTo>
                    <a:pt x="84" y="254"/>
                  </a:lnTo>
                  <a:lnTo>
                    <a:pt x="82" y="255"/>
                  </a:lnTo>
                  <a:lnTo>
                    <a:pt x="79" y="255"/>
                  </a:lnTo>
                  <a:lnTo>
                    <a:pt x="79" y="255"/>
                  </a:lnTo>
                  <a:lnTo>
                    <a:pt x="79" y="255"/>
                  </a:lnTo>
                  <a:lnTo>
                    <a:pt x="79" y="255"/>
                  </a:lnTo>
                  <a:lnTo>
                    <a:pt x="79" y="254"/>
                  </a:lnTo>
                  <a:lnTo>
                    <a:pt x="80" y="252"/>
                  </a:lnTo>
                  <a:lnTo>
                    <a:pt x="82" y="248"/>
                  </a:lnTo>
                  <a:lnTo>
                    <a:pt x="84" y="245"/>
                  </a:lnTo>
                  <a:lnTo>
                    <a:pt x="87" y="239"/>
                  </a:lnTo>
                  <a:lnTo>
                    <a:pt x="92" y="232"/>
                  </a:lnTo>
                  <a:lnTo>
                    <a:pt x="97" y="224"/>
                  </a:lnTo>
                  <a:lnTo>
                    <a:pt x="102" y="214"/>
                  </a:lnTo>
                  <a:lnTo>
                    <a:pt x="110" y="201"/>
                  </a:lnTo>
                  <a:lnTo>
                    <a:pt x="118" y="188"/>
                  </a:lnTo>
                  <a:lnTo>
                    <a:pt x="126" y="177"/>
                  </a:lnTo>
                  <a:lnTo>
                    <a:pt x="133" y="165"/>
                  </a:lnTo>
                  <a:lnTo>
                    <a:pt x="140" y="155"/>
                  </a:lnTo>
                  <a:lnTo>
                    <a:pt x="146" y="146"/>
                  </a:lnTo>
                  <a:lnTo>
                    <a:pt x="152" y="138"/>
                  </a:lnTo>
                  <a:lnTo>
                    <a:pt x="158" y="131"/>
                  </a:lnTo>
                  <a:lnTo>
                    <a:pt x="162" y="124"/>
                  </a:lnTo>
                  <a:lnTo>
                    <a:pt x="181" y="124"/>
                  </a:lnTo>
                  <a:lnTo>
                    <a:pt x="185" y="124"/>
                  </a:lnTo>
                  <a:lnTo>
                    <a:pt x="190" y="124"/>
                  </a:lnTo>
                  <a:lnTo>
                    <a:pt x="194" y="124"/>
                  </a:lnTo>
                  <a:lnTo>
                    <a:pt x="199" y="124"/>
                  </a:lnTo>
                  <a:lnTo>
                    <a:pt x="204" y="124"/>
                  </a:lnTo>
                  <a:lnTo>
                    <a:pt x="207" y="124"/>
                  </a:lnTo>
                  <a:lnTo>
                    <a:pt x="212" y="125"/>
                  </a:lnTo>
                  <a:lnTo>
                    <a:pt x="216" y="125"/>
                  </a:lnTo>
                  <a:lnTo>
                    <a:pt x="222" y="125"/>
                  </a:lnTo>
                  <a:lnTo>
                    <a:pt x="224" y="120"/>
                  </a:lnTo>
                  <a:lnTo>
                    <a:pt x="227" y="118"/>
                  </a:lnTo>
                  <a:lnTo>
                    <a:pt x="228" y="114"/>
                  </a:lnTo>
                  <a:lnTo>
                    <a:pt x="230" y="111"/>
                  </a:lnTo>
                  <a:lnTo>
                    <a:pt x="232" y="108"/>
                  </a:lnTo>
                  <a:lnTo>
                    <a:pt x="234" y="106"/>
                  </a:lnTo>
                  <a:lnTo>
                    <a:pt x="237" y="102"/>
                  </a:lnTo>
                  <a:lnTo>
                    <a:pt x="239" y="98"/>
                  </a:lnTo>
                  <a:lnTo>
                    <a:pt x="241" y="97"/>
                  </a:lnTo>
                  <a:lnTo>
                    <a:pt x="243" y="93"/>
                  </a:lnTo>
                  <a:lnTo>
                    <a:pt x="241" y="88"/>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86" name="Freeform 34"/>
            <p:cNvSpPr>
              <a:spLocks/>
            </p:cNvSpPr>
            <p:nvPr/>
          </p:nvSpPr>
          <p:spPr bwMode="auto">
            <a:xfrm>
              <a:off x="4279" y="2471"/>
              <a:ext cx="33" cy="29"/>
            </a:xfrm>
            <a:custGeom>
              <a:avLst/>
              <a:gdLst>
                <a:gd name="T0" fmla="*/ 77 w 80"/>
                <a:gd name="T1" fmla="*/ 11 h 74"/>
                <a:gd name="T2" fmla="*/ 74 w 80"/>
                <a:gd name="T3" fmla="*/ 7 h 74"/>
                <a:gd name="T4" fmla="*/ 70 w 80"/>
                <a:gd name="T5" fmla="*/ 4 h 74"/>
                <a:gd name="T6" fmla="*/ 63 w 80"/>
                <a:gd name="T7" fmla="*/ 1 h 74"/>
                <a:gd name="T8" fmla="*/ 55 w 80"/>
                <a:gd name="T9" fmla="*/ 0 h 74"/>
                <a:gd name="T10" fmla="*/ 47 w 80"/>
                <a:gd name="T11" fmla="*/ 1 h 74"/>
                <a:gd name="T12" fmla="*/ 40 w 80"/>
                <a:gd name="T13" fmla="*/ 3 h 74"/>
                <a:gd name="T14" fmla="*/ 32 w 80"/>
                <a:gd name="T15" fmla="*/ 6 h 74"/>
                <a:gd name="T16" fmla="*/ 25 w 80"/>
                <a:gd name="T17" fmla="*/ 11 h 74"/>
                <a:gd name="T18" fmla="*/ 19 w 80"/>
                <a:gd name="T19" fmla="*/ 16 h 74"/>
                <a:gd name="T20" fmla="*/ 13 w 80"/>
                <a:gd name="T21" fmla="*/ 23 h 74"/>
                <a:gd name="T22" fmla="*/ 7 w 80"/>
                <a:gd name="T23" fmla="*/ 31 h 74"/>
                <a:gd name="T24" fmla="*/ 4 w 80"/>
                <a:gd name="T25" fmla="*/ 41 h 74"/>
                <a:gd name="T26" fmla="*/ 1 w 80"/>
                <a:gd name="T27" fmla="*/ 47 h 74"/>
                <a:gd name="T28" fmla="*/ 0 w 80"/>
                <a:gd name="T29" fmla="*/ 53 h 74"/>
                <a:gd name="T30" fmla="*/ 1 w 80"/>
                <a:gd name="T31" fmla="*/ 58 h 74"/>
                <a:gd name="T32" fmla="*/ 4 w 80"/>
                <a:gd name="T33" fmla="*/ 64 h 74"/>
                <a:gd name="T34" fmla="*/ 6 w 80"/>
                <a:gd name="T35" fmla="*/ 67 h 74"/>
                <a:gd name="T36" fmla="*/ 10 w 80"/>
                <a:gd name="T37" fmla="*/ 71 h 74"/>
                <a:gd name="T38" fmla="*/ 16 w 80"/>
                <a:gd name="T39" fmla="*/ 73 h 74"/>
                <a:gd name="T40" fmla="*/ 24 w 80"/>
                <a:gd name="T41" fmla="*/ 74 h 74"/>
                <a:gd name="T42" fmla="*/ 32 w 80"/>
                <a:gd name="T43" fmla="*/ 73 h 74"/>
                <a:gd name="T44" fmla="*/ 40 w 80"/>
                <a:gd name="T45" fmla="*/ 72 h 74"/>
                <a:gd name="T46" fmla="*/ 47 w 80"/>
                <a:gd name="T47" fmla="*/ 68 h 74"/>
                <a:gd name="T48" fmla="*/ 55 w 80"/>
                <a:gd name="T49" fmla="*/ 62 h 74"/>
                <a:gd name="T50" fmla="*/ 62 w 80"/>
                <a:gd name="T51" fmla="*/ 57 h 74"/>
                <a:gd name="T52" fmla="*/ 68 w 80"/>
                <a:gd name="T53" fmla="*/ 50 h 74"/>
                <a:gd name="T54" fmla="*/ 73 w 80"/>
                <a:gd name="T55" fmla="*/ 43 h 74"/>
                <a:gd name="T56" fmla="*/ 77 w 80"/>
                <a:gd name="T57" fmla="*/ 35 h 74"/>
                <a:gd name="T58" fmla="*/ 80 w 80"/>
                <a:gd name="T59" fmla="*/ 28 h 74"/>
                <a:gd name="T60" fmla="*/ 80 w 80"/>
                <a:gd name="T61" fmla="*/ 22 h 74"/>
                <a:gd name="T62" fmla="*/ 80 w 80"/>
                <a:gd name="T63" fmla="*/ 16 h 74"/>
                <a:gd name="T64" fmla="*/ 77 w 80"/>
                <a:gd name="T65" fmla="*/ 1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74">
                  <a:moveTo>
                    <a:pt x="77" y="11"/>
                  </a:moveTo>
                  <a:lnTo>
                    <a:pt x="74" y="7"/>
                  </a:lnTo>
                  <a:lnTo>
                    <a:pt x="70" y="4"/>
                  </a:lnTo>
                  <a:lnTo>
                    <a:pt x="63" y="1"/>
                  </a:lnTo>
                  <a:lnTo>
                    <a:pt x="55" y="0"/>
                  </a:lnTo>
                  <a:lnTo>
                    <a:pt x="47" y="1"/>
                  </a:lnTo>
                  <a:lnTo>
                    <a:pt x="40" y="3"/>
                  </a:lnTo>
                  <a:lnTo>
                    <a:pt x="32" y="6"/>
                  </a:lnTo>
                  <a:lnTo>
                    <a:pt x="25" y="11"/>
                  </a:lnTo>
                  <a:lnTo>
                    <a:pt x="19" y="16"/>
                  </a:lnTo>
                  <a:lnTo>
                    <a:pt x="13" y="23"/>
                  </a:lnTo>
                  <a:lnTo>
                    <a:pt x="7" y="31"/>
                  </a:lnTo>
                  <a:lnTo>
                    <a:pt x="4" y="41"/>
                  </a:lnTo>
                  <a:lnTo>
                    <a:pt x="1" y="47"/>
                  </a:lnTo>
                  <a:lnTo>
                    <a:pt x="0" y="53"/>
                  </a:lnTo>
                  <a:lnTo>
                    <a:pt x="1" y="58"/>
                  </a:lnTo>
                  <a:lnTo>
                    <a:pt x="4" y="64"/>
                  </a:lnTo>
                  <a:lnTo>
                    <a:pt x="6" y="67"/>
                  </a:lnTo>
                  <a:lnTo>
                    <a:pt x="10" y="71"/>
                  </a:lnTo>
                  <a:lnTo>
                    <a:pt x="16" y="73"/>
                  </a:lnTo>
                  <a:lnTo>
                    <a:pt x="24" y="74"/>
                  </a:lnTo>
                  <a:lnTo>
                    <a:pt x="32" y="73"/>
                  </a:lnTo>
                  <a:lnTo>
                    <a:pt x="40" y="72"/>
                  </a:lnTo>
                  <a:lnTo>
                    <a:pt x="47" y="68"/>
                  </a:lnTo>
                  <a:lnTo>
                    <a:pt x="55" y="62"/>
                  </a:lnTo>
                  <a:lnTo>
                    <a:pt x="62" y="57"/>
                  </a:lnTo>
                  <a:lnTo>
                    <a:pt x="68" y="50"/>
                  </a:lnTo>
                  <a:lnTo>
                    <a:pt x="73" y="43"/>
                  </a:lnTo>
                  <a:lnTo>
                    <a:pt x="77" y="35"/>
                  </a:lnTo>
                  <a:lnTo>
                    <a:pt x="80" y="28"/>
                  </a:lnTo>
                  <a:lnTo>
                    <a:pt x="80" y="22"/>
                  </a:lnTo>
                  <a:lnTo>
                    <a:pt x="80" y="16"/>
                  </a:lnTo>
                  <a:lnTo>
                    <a:pt x="77" y="11"/>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87" name="Freeform 35"/>
            <p:cNvSpPr>
              <a:spLocks/>
            </p:cNvSpPr>
            <p:nvPr/>
          </p:nvSpPr>
          <p:spPr bwMode="auto">
            <a:xfrm>
              <a:off x="4212" y="2511"/>
              <a:ext cx="74" cy="95"/>
            </a:xfrm>
            <a:custGeom>
              <a:avLst/>
              <a:gdLst>
                <a:gd name="T0" fmla="*/ 162 w 184"/>
                <a:gd name="T1" fmla="*/ 1 h 232"/>
                <a:gd name="T2" fmla="*/ 145 w 184"/>
                <a:gd name="T3" fmla="*/ 6 h 232"/>
                <a:gd name="T4" fmla="*/ 129 w 184"/>
                <a:gd name="T5" fmla="*/ 12 h 232"/>
                <a:gd name="T6" fmla="*/ 113 w 184"/>
                <a:gd name="T7" fmla="*/ 20 h 232"/>
                <a:gd name="T8" fmla="*/ 92 w 184"/>
                <a:gd name="T9" fmla="*/ 31 h 232"/>
                <a:gd name="T10" fmla="*/ 64 w 184"/>
                <a:gd name="T11" fmla="*/ 46 h 232"/>
                <a:gd name="T12" fmla="*/ 43 w 184"/>
                <a:gd name="T13" fmla="*/ 58 h 232"/>
                <a:gd name="T14" fmla="*/ 44 w 184"/>
                <a:gd name="T15" fmla="*/ 74 h 232"/>
                <a:gd name="T16" fmla="*/ 56 w 184"/>
                <a:gd name="T17" fmla="*/ 81 h 232"/>
                <a:gd name="T18" fmla="*/ 65 w 184"/>
                <a:gd name="T19" fmla="*/ 76 h 232"/>
                <a:gd name="T20" fmla="*/ 73 w 184"/>
                <a:gd name="T21" fmla="*/ 72 h 232"/>
                <a:gd name="T22" fmla="*/ 82 w 184"/>
                <a:gd name="T23" fmla="*/ 67 h 232"/>
                <a:gd name="T24" fmla="*/ 92 w 184"/>
                <a:gd name="T25" fmla="*/ 64 h 232"/>
                <a:gd name="T26" fmla="*/ 88 w 184"/>
                <a:gd name="T27" fmla="*/ 69 h 232"/>
                <a:gd name="T28" fmla="*/ 83 w 184"/>
                <a:gd name="T29" fmla="*/ 79 h 232"/>
                <a:gd name="T30" fmla="*/ 75 w 184"/>
                <a:gd name="T31" fmla="*/ 89 h 232"/>
                <a:gd name="T32" fmla="*/ 66 w 184"/>
                <a:gd name="T33" fmla="*/ 103 h 232"/>
                <a:gd name="T34" fmla="*/ 60 w 184"/>
                <a:gd name="T35" fmla="*/ 111 h 232"/>
                <a:gd name="T36" fmla="*/ 48 w 184"/>
                <a:gd name="T37" fmla="*/ 128 h 232"/>
                <a:gd name="T38" fmla="*/ 35 w 184"/>
                <a:gd name="T39" fmla="*/ 147 h 232"/>
                <a:gd name="T40" fmla="*/ 29 w 184"/>
                <a:gd name="T41" fmla="*/ 155 h 232"/>
                <a:gd name="T42" fmla="*/ 21 w 184"/>
                <a:gd name="T43" fmla="*/ 167 h 232"/>
                <a:gd name="T44" fmla="*/ 14 w 184"/>
                <a:gd name="T45" fmla="*/ 178 h 232"/>
                <a:gd name="T46" fmla="*/ 8 w 184"/>
                <a:gd name="T47" fmla="*/ 188 h 232"/>
                <a:gd name="T48" fmla="*/ 4 w 184"/>
                <a:gd name="T49" fmla="*/ 197 h 232"/>
                <a:gd name="T50" fmla="*/ 0 w 184"/>
                <a:gd name="T51" fmla="*/ 211 h 232"/>
                <a:gd name="T52" fmla="*/ 1 w 184"/>
                <a:gd name="T53" fmla="*/ 222 h 232"/>
                <a:gd name="T54" fmla="*/ 6 w 184"/>
                <a:gd name="T55" fmla="*/ 228 h 232"/>
                <a:gd name="T56" fmla="*/ 19 w 184"/>
                <a:gd name="T57" fmla="*/ 232 h 232"/>
                <a:gd name="T58" fmla="*/ 26 w 184"/>
                <a:gd name="T59" fmla="*/ 231 h 232"/>
                <a:gd name="T60" fmla="*/ 34 w 184"/>
                <a:gd name="T61" fmla="*/ 228 h 232"/>
                <a:gd name="T62" fmla="*/ 39 w 184"/>
                <a:gd name="T63" fmla="*/ 227 h 232"/>
                <a:gd name="T64" fmla="*/ 48 w 184"/>
                <a:gd name="T65" fmla="*/ 224 h 232"/>
                <a:gd name="T66" fmla="*/ 57 w 184"/>
                <a:gd name="T67" fmla="*/ 219 h 232"/>
                <a:gd name="T68" fmla="*/ 68 w 184"/>
                <a:gd name="T69" fmla="*/ 215 h 232"/>
                <a:gd name="T70" fmla="*/ 78 w 184"/>
                <a:gd name="T71" fmla="*/ 210 h 232"/>
                <a:gd name="T72" fmla="*/ 97 w 184"/>
                <a:gd name="T73" fmla="*/ 200 h 232"/>
                <a:gd name="T74" fmla="*/ 116 w 184"/>
                <a:gd name="T75" fmla="*/ 189 h 232"/>
                <a:gd name="T76" fmla="*/ 125 w 184"/>
                <a:gd name="T77" fmla="*/ 185 h 232"/>
                <a:gd name="T78" fmla="*/ 129 w 184"/>
                <a:gd name="T79" fmla="*/ 177 h 232"/>
                <a:gd name="T80" fmla="*/ 127 w 184"/>
                <a:gd name="T81" fmla="*/ 154 h 232"/>
                <a:gd name="T82" fmla="*/ 105 w 184"/>
                <a:gd name="T83" fmla="*/ 165 h 232"/>
                <a:gd name="T84" fmla="*/ 89 w 184"/>
                <a:gd name="T85" fmla="*/ 173 h 232"/>
                <a:gd name="T86" fmla="*/ 86 w 184"/>
                <a:gd name="T87" fmla="*/ 172 h 232"/>
                <a:gd name="T88" fmla="*/ 91 w 184"/>
                <a:gd name="T89" fmla="*/ 162 h 232"/>
                <a:gd name="T90" fmla="*/ 102 w 184"/>
                <a:gd name="T91" fmla="*/ 147 h 232"/>
                <a:gd name="T92" fmla="*/ 116 w 184"/>
                <a:gd name="T93" fmla="*/ 127 h 232"/>
                <a:gd name="T94" fmla="*/ 126 w 184"/>
                <a:gd name="T95" fmla="*/ 112 h 232"/>
                <a:gd name="T96" fmla="*/ 137 w 184"/>
                <a:gd name="T97" fmla="*/ 96 h 232"/>
                <a:gd name="T98" fmla="*/ 148 w 184"/>
                <a:gd name="T99" fmla="*/ 81 h 232"/>
                <a:gd name="T100" fmla="*/ 163 w 184"/>
                <a:gd name="T101" fmla="*/ 61 h 232"/>
                <a:gd name="T102" fmla="*/ 172 w 184"/>
                <a:gd name="T103" fmla="*/ 45 h 232"/>
                <a:gd name="T104" fmla="*/ 179 w 184"/>
                <a:gd name="T105" fmla="*/ 33 h 232"/>
                <a:gd name="T106" fmla="*/ 184 w 184"/>
                <a:gd name="T107" fmla="*/ 23 h 232"/>
                <a:gd name="T108" fmla="*/ 184 w 184"/>
                <a:gd name="T109" fmla="*/ 13 h 232"/>
                <a:gd name="T110" fmla="*/ 180 w 184"/>
                <a:gd name="T111" fmla="*/ 6 h 232"/>
                <a:gd name="T112" fmla="*/ 172 w 184"/>
                <a:gd name="T11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4" h="232">
                  <a:moveTo>
                    <a:pt x="167" y="0"/>
                  </a:moveTo>
                  <a:lnTo>
                    <a:pt x="162" y="1"/>
                  </a:lnTo>
                  <a:lnTo>
                    <a:pt x="155" y="3"/>
                  </a:lnTo>
                  <a:lnTo>
                    <a:pt x="145" y="6"/>
                  </a:lnTo>
                  <a:lnTo>
                    <a:pt x="134" y="10"/>
                  </a:lnTo>
                  <a:lnTo>
                    <a:pt x="129" y="12"/>
                  </a:lnTo>
                  <a:lnTo>
                    <a:pt x="122" y="15"/>
                  </a:lnTo>
                  <a:lnTo>
                    <a:pt x="113" y="20"/>
                  </a:lnTo>
                  <a:lnTo>
                    <a:pt x="104" y="26"/>
                  </a:lnTo>
                  <a:lnTo>
                    <a:pt x="92" y="31"/>
                  </a:lnTo>
                  <a:lnTo>
                    <a:pt x="79" y="38"/>
                  </a:lnTo>
                  <a:lnTo>
                    <a:pt x="64" y="46"/>
                  </a:lnTo>
                  <a:lnTo>
                    <a:pt x="48" y="56"/>
                  </a:lnTo>
                  <a:lnTo>
                    <a:pt x="43" y="58"/>
                  </a:lnTo>
                  <a:lnTo>
                    <a:pt x="44" y="63"/>
                  </a:lnTo>
                  <a:lnTo>
                    <a:pt x="44" y="74"/>
                  </a:lnTo>
                  <a:lnTo>
                    <a:pt x="44" y="88"/>
                  </a:lnTo>
                  <a:lnTo>
                    <a:pt x="56" y="81"/>
                  </a:lnTo>
                  <a:lnTo>
                    <a:pt x="60" y="79"/>
                  </a:lnTo>
                  <a:lnTo>
                    <a:pt x="65" y="76"/>
                  </a:lnTo>
                  <a:lnTo>
                    <a:pt x="68" y="74"/>
                  </a:lnTo>
                  <a:lnTo>
                    <a:pt x="73" y="72"/>
                  </a:lnTo>
                  <a:lnTo>
                    <a:pt x="78" y="69"/>
                  </a:lnTo>
                  <a:lnTo>
                    <a:pt x="82" y="67"/>
                  </a:lnTo>
                  <a:lnTo>
                    <a:pt x="88" y="66"/>
                  </a:lnTo>
                  <a:lnTo>
                    <a:pt x="92" y="64"/>
                  </a:lnTo>
                  <a:lnTo>
                    <a:pt x="90" y="66"/>
                  </a:lnTo>
                  <a:lnTo>
                    <a:pt x="88" y="69"/>
                  </a:lnTo>
                  <a:lnTo>
                    <a:pt x="86" y="74"/>
                  </a:lnTo>
                  <a:lnTo>
                    <a:pt x="83" y="79"/>
                  </a:lnTo>
                  <a:lnTo>
                    <a:pt x="79" y="83"/>
                  </a:lnTo>
                  <a:lnTo>
                    <a:pt x="75" y="89"/>
                  </a:lnTo>
                  <a:lnTo>
                    <a:pt x="71" y="96"/>
                  </a:lnTo>
                  <a:lnTo>
                    <a:pt x="66" y="103"/>
                  </a:lnTo>
                  <a:lnTo>
                    <a:pt x="65" y="105"/>
                  </a:lnTo>
                  <a:lnTo>
                    <a:pt x="60" y="111"/>
                  </a:lnTo>
                  <a:lnTo>
                    <a:pt x="54" y="119"/>
                  </a:lnTo>
                  <a:lnTo>
                    <a:pt x="48" y="128"/>
                  </a:lnTo>
                  <a:lnTo>
                    <a:pt x="41" y="139"/>
                  </a:lnTo>
                  <a:lnTo>
                    <a:pt x="35" y="147"/>
                  </a:lnTo>
                  <a:lnTo>
                    <a:pt x="30" y="152"/>
                  </a:lnTo>
                  <a:lnTo>
                    <a:pt x="29" y="155"/>
                  </a:lnTo>
                  <a:lnTo>
                    <a:pt x="25" y="160"/>
                  </a:lnTo>
                  <a:lnTo>
                    <a:pt x="21" y="167"/>
                  </a:lnTo>
                  <a:lnTo>
                    <a:pt x="18" y="173"/>
                  </a:lnTo>
                  <a:lnTo>
                    <a:pt x="14" y="178"/>
                  </a:lnTo>
                  <a:lnTo>
                    <a:pt x="12" y="183"/>
                  </a:lnTo>
                  <a:lnTo>
                    <a:pt x="8" y="188"/>
                  </a:lnTo>
                  <a:lnTo>
                    <a:pt x="6" y="193"/>
                  </a:lnTo>
                  <a:lnTo>
                    <a:pt x="4" y="197"/>
                  </a:lnTo>
                  <a:lnTo>
                    <a:pt x="1" y="204"/>
                  </a:lnTo>
                  <a:lnTo>
                    <a:pt x="0" y="211"/>
                  </a:lnTo>
                  <a:lnTo>
                    <a:pt x="0" y="217"/>
                  </a:lnTo>
                  <a:lnTo>
                    <a:pt x="1" y="222"/>
                  </a:lnTo>
                  <a:lnTo>
                    <a:pt x="3" y="225"/>
                  </a:lnTo>
                  <a:lnTo>
                    <a:pt x="6" y="228"/>
                  </a:lnTo>
                  <a:lnTo>
                    <a:pt x="12" y="231"/>
                  </a:lnTo>
                  <a:lnTo>
                    <a:pt x="19" y="232"/>
                  </a:lnTo>
                  <a:lnTo>
                    <a:pt x="22" y="232"/>
                  </a:lnTo>
                  <a:lnTo>
                    <a:pt x="26" y="231"/>
                  </a:lnTo>
                  <a:lnTo>
                    <a:pt x="29" y="230"/>
                  </a:lnTo>
                  <a:lnTo>
                    <a:pt x="34" y="228"/>
                  </a:lnTo>
                  <a:lnTo>
                    <a:pt x="36" y="227"/>
                  </a:lnTo>
                  <a:lnTo>
                    <a:pt x="39" y="227"/>
                  </a:lnTo>
                  <a:lnTo>
                    <a:pt x="43" y="225"/>
                  </a:lnTo>
                  <a:lnTo>
                    <a:pt x="48" y="224"/>
                  </a:lnTo>
                  <a:lnTo>
                    <a:pt x="52" y="222"/>
                  </a:lnTo>
                  <a:lnTo>
                    <a:pt x="57" y="219"/>
                  </a:lnTo>
                  <a:lnTo>
                    <a:pt x="63" y="217"/>
                  </a:lnTo>
                  <a:lnTo>
                    <a:pt x="68" y="215"/>
                  </a:lnTo>
                  <a:lnTo>
                    <a:pt x="71" y="213"/>
                  </a:lnTo>
                  <a:lnTo>
                    <a:pt x="78" y="210"/>
                  </a:lnTo>
                  <a:lnTo>
                    <a:pt x="87" y="205"/>
                  </a:lnTo>
                  <a:lnTo>
                    <a:pt x="97" y="200"/>
                  </a:lnTo>
                  <a:lnTo>
                    <a:pt x="106" y="194"/>
                  </a:lnTo>
                  <a:lnTo>
                    <a:pt x="116" y="189"/>
                  </a:lnTo>
                  <a:lnTo>
                    <a:pt x="122" y="186"/>
                  </a:lnTo>
                  <a:lnTo>
                    <a:pt x="125" y="185"/>
                  </a:lnTo>
                  <a:lnTo>
                    <a:pt x="131" y="182"/>
                  </a:lnTo>
                  <a:lnTo>
                    <a:pt x="129" y="177"/>
                  </a:lnTo>
                  <a:lnTo>
                    <a:pt x="128" y="165"/>
                  </a:lnTo>
                  <a:lnTo>
                    <a:pt x="127" y="154"/>
                  </a:lnTo>
                  <a:lnTo>
                    <a:pt x="117" y="159"/>
                  </a:lnTo>
                  <a:lnTo>
                    <a:pt x="105" y="165"/>
                  </a:lnTo>
                  <a:lnTo>
                    <a:pt x="96" y="170"/>
                  </a:lnTo>
                  <a:lnTo>
                    <a:pt x="89" y="173"/>
                  </a:lnTo>
                  <a:lnTo>
                    <a:pt x="83" y="175"/>
                  </a:lnTo>
                  <a:lnTo>
                    <a:pt x="86" y="172"/>
                  </a:lnTo>
                  <a:lnTo>
                    <a:pt x="88" y="167"/>
                  </a:lnTo>
                  <a:lnTo>
                    <a:pt x="91" y="162"/>
                  </a:lnTo>
                  <a:lnTo>
                    <a:pt x="96" y="155"/>
                  </a:lnTo>
                  <a:lnTo>
                    <a:pt x="102" y="147"/>
                  </a:lnTo>
                  <a:lnTo>
                    <a:pt x="107" y="137"/>
                  </a:lnTo>
                  <a:lnTo>
                    <a:pt x="116" y="127"/>
                  </a:lnTo>
                  <a:lnTo>
                    <a:pt x="124" y="116"/>
                  </a:lnTo>
                  <a:lnTo>
                    <a:pt x="126" y="112"/>
                  </a:lnTo>
                  <a:lnTo>
                    <a:pt x="132" y="104"/>
                  </a:lnTo>
                  <a:lnTo>
                    <a:pt x="137" y="96"/>
                  </a:lnTo>
                  <a:lnTo>
                    <a:pt x="140" y="92"/>
                  </a:lnTo>
                  <a:lnTo>
                    <a:pt x="148" y="81"/>
                  </a:lnTo>
                  <a:lnTo>
                    <a:pt x="156" y="71"/>
                  </a:lnTo>
                  <a:lnTo>
                    <a:pt x="163" y="61"/>
                  </a:lnTo>
                  <a:lnTo>
                    <a:pt x="167" y="52"/>
                  </a:lnTo>
                  <a:lnTo>
                    <a:pt x="172" y="45"/>
                  </a:lnTo>
                  <a:lnTo>
                    <a:pt x="177" y="38"/>
                  </a:lnTo>
                  <a:lnTo>
                    <a:pt x="179" y="33"/>
                  </a:lnTo>
                  <a:lnTo>
                    <a:pt x="181" y="28"/>
                  </a:lnTo>
                  <a:lnTo>
                    <a:pt x="184" y="23"/>
                  </a:lnTo>
                  <a:lnTo>
                    <a:pt x="184" y="18"/>
                  </a:lnTo>
                  <a:lnTo>
                    <a:pt x="184" y="13"/>
                  </a:lnTo>
                  <a:lnTo>
                    <a:pt x="182" y="10"/>
                  </a:lnTo>
                  <a:lnTo>
                    <a:pt x="180" y="6"/>
                  </a:lnTo>
                  <a:lnTo>
                    <a:pt x="177" y="3"/>
                  </a:lnTo>
                  <a:lnTo>
                    <a:pt x="172" y="1"/>
                  </a:lnTo>
                  <a:lnTo>
                    <a:pt x="167" y="0"/>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88" name="Freeform 36"/>
            <p:cNvSpPr>
              <a:spLocks/>
            </p:cNvSpPr>
            <p:nvPr/>
          </p:nvSpPr>
          <p:spPr bwMode="auto">
            <a:xfrm>
              <a:off x="4329" y="2509"/>
              <a:ext cx="109" cy="97"/>
            </a:xfrm>
            <a:custGeom>
              <a:avLst/>
              <a:gdLst>
                <a:gd name="T0" fmla="*/ 250 w 267"/>
                <a:gd name="T1" fmla="*/ 5 h 237"/>
                <a:gd name="T2" fmla="*/ 229 w 267"/>
                <a:gd name="T3" fmla="*/ 4 h 237"/>
                <a:gd name="T4" fmla="*/ 219 w 267"/>
                <a:gd name="T5" fmla="*/ 10 h 237"/>
                <a:gd name="T6" fmla="*/ 199 w 267"/>
                <a:gd name="T7" fmla="*/ 26 h 237"/>
                <a:gd name="T8" fmla="*/ 177 w 267"/>
                <a:gd name="T9" fmla="*/ 39 h 237"/>
                <a:gd name="T10" fmla="*/ 191 w 267"/>
                <a:gd name="T11" fmla="*/ 59 h 237"/>
                <a:gd name="T12" fmla="*/ 204 w 267"/>
                <a:gd name="T13" fmla="*/ 54 h 237"/>
                <a:gd name="T14" fmla="*/ 207 w 267"/>
                <a:gd name="T15" fmla="*/ 55 h 237"/>
                <a:gd name="T16" fmla="*/ 205 w 267"/>
                <a:gd name="T17" fmla="*/ 69 h 237"/>
                <a:gd name="T18" fmla="*/ 189 w 267"/>
                <a:gd name="T19" fmla="*/ 97 h 237"/>
                <a:gd name="T20" fmla="*/ 164 w 267"/>
                <a:gd name="T21" fmla="*/ 131 h 237"/>
                <a:gd name="T22" fmla="*/ 136 w 267"/>
                <a:gd name="T23" fmla="*/ 161 h 237"/>
                <a:gd name="T24" fmla="*/ 110 w 267"/>
                <a:gd name="T25" fmla="*/ 182 h 237"/>
                <a:gd name="T26" fmla="*/ 78 w 267"/>
                <a:gd name="T27" fmla="*/ 193 h 237"/>
                <a:gd name="T28" fmla="*/ 70 w 267"/>
                <a:gd name="T29" fmla="*/ 187 h 237"/>
                <a:gd name="T30" fmla="*/ 75 w 267"/>
                <a:gd name="T31" fmla="*/ 162 h 237"/>
                <a:gd name="T32" fmla="*/ 86 w 267"/>
                <a:gd name="T33" fmla="*/ 140 h 237"/>
                <a:gd name="T34" fmla="*/ 100 w 267"/>
                <a:gd name="T35" fmla="*/ 117 h 237"/>
                <a:gd name="T36" fmla="*/ 120 w 267"/>
                <a:gd name="T37" fmla="*/ 92 h 237"/>
                <a:gd name="T38" fmla="*/ 143 w 267"/>
                <a:gd name="T39" fmla="*/ 66 h 237"/>
                <a:gd name="T40" fmla="*/ 167 w 267"/>
                <a:gd name="T41" fmla="*/ 43 h 237"/>
                <a:gd name="T42" fmla="*/ 189 w 267"/>
                <a:gd name="T43" fmla="*/ 25 h 237"/>
                <a:gd name="T44" fmla="*/ 188 w 267"/>
                <a:gd name="T45" fmla="*/ 0 h 237"/>
                <a:gd name="T46" fmla="*/ 168 w 267"/>
                <a:gd name="T47" fmla="*/ 6 h 237"/>
                <a:gd name="T48" fmla="*/ 150 w 267"/>
                <a:gd name="T49" fmla="*/ 9 h 237"/>
                <a:gd name="T50" fmla="*/ 136 w 267"/>
                <a:gd name="T51" fmla="*/ 9 h 237"/>
                <a:gd name="T52" fmla="*/ 120 w 267"/>
                <a:gd name="T53" fmla="*/ 6 h 237"/>
                <a:gd name="T54" fmla="*/ 105 w 267"/>
                <a:gd name="T55" fmla="*/ 5 h 237"/>
                <a:gd name="T56" fmla="*/ 77 w 267"/>
                <a:gd name="T57" fmla="*/ 8 h 237"/>
                <a:gd name="T58" fmla="*/ 18 w 267"/>
                <a:gd name="T59" fmla="*/ 69 h 237"/>
                <a:gd name="T60" fmla="*/ 42 w 267"/>
                <a:gd name="T61" fmla="*/ 82 h 237"/>
                <a:gd name="T62" fmla="*/ 62 w 267"/>
                <a:gd name="T63" fmla="*/ 59 h 237"/>
                <a:gd name="T64" fmla="*/ 84 w 267"/>
                <a:gd name="T65" fmla="*/ 51 h 237"/>
                <a:gd name="T66" fmla="*/ 110 w 267"/>
                <a:gd name="T67" fmla="*/ 51 h 237"/>
                <a:gd name="T68" fmla="*/ 113 w 267"/>
                <a:gd name="T69" fmla="*/ 51 h 237"/>
                <a:gd name="T70" fmla="*/ 91 w 267"/>
                <a:gd name="T71" fmla="*/ 68 h 237"/>
                <a:gd name="T72" fmla="*/ 69 w 267"/>
                <a:gd name="T73" fmla="*/ 86 h 237"/>
                <a:gd name="T74" fmla="*/ 50 w 267"/>
                <a:gd name="T75" fmla="*/ 103 h 237"/>
                <a:gd name="T76" fmla="*/ 33 w 267"/>
                <a:gd name="T77" fmla="*/ 122 h 237"/>
                <a:gd name="T78" fmla="*/ 21 w 267"/>
                <a:gd name="T79" fmla="*/ 140 h 237"/>
                <a:gd name="T80" fmla="*/ 10 w 267"/>
                <a:gd name="T81" fmla="*/ 160 h 237"/>
                <a:gd name="T82" fmla="*/ 1 w 267"/>
                <a:gd name="T83" fmla="*/ 187 h 237"/>
                <a:gd name="T84" fmla="*/ 1 w 267"/>
                <a:gd name="T85" fmla="*/ 212 h 237"/>
                <a:gd name="T86" fmla="*/ 12 w 267"/>
                <a:gd name="T87" fmla="*/ 227 h 237"/>
                <a:gd name="T88" fmla="*/ 35 w 267"/>
                <a:gd name="T89" fmla="*/ 237 h 237"/>
                <a:gd name="T90" fmla="*/ 66 w 267"/>
                <a:gd name="T91" fmla="*/ 233 h 237"/>
                <a:gd name="T92" fmla="*/ 104 w 267"/>
                <a:gd name="T93" fmla="*/ 218 h 237"/>
                <a:gd name="T94" fmla="*/ 145 w 267"/>
                <a:gd name="T95" fmla="*/ 192 h 237"/>
                <a:gd name="T96" fmla="*/ 189 w 267"/>
                <a:gd name="T97" fmla="*/ 154 h 237"/>
                <a:gd name="T98" fmla="*/ 228 w 267"/>
                <a:gd name="T99" fmla="*/ 109 h 237"/>
                <a:gd name="T100" fmla="*/ 255 w 267"/>
                <a:gd name="T101" fmla="*/ 68 h 237"/>
                <a:gd name="T102" fmla="*/ 265 w 267"/>
                <a:gd name="T103" fmla="*/ 41 h 237"/>
                <a:gd name="T104" fmla="*/ 266 w 267"/>
                <a:gd name="T105" fmla="*/ 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7" h="237">
                  <a:moveTo>
                    <a:pt x="265" y="19"/>
                  </a:moveTo>
                  <a:lnTo>
                    <a:pt x="263" y="13"/>
                  </a:lnTo>
                  <a:lnTo>
                    <a:pt x="257" y="9"/>
                  </a:lnTo>
                  <a:lnTo>
                    <a:pt x="250" y="5"/>
                  </a:lnTo>
                  <a:lnTo>
                    <a:pt x="239" y="4"/>
                  </a:lnTo>
                  <a:lnTo>
                    <a:pt x="235" y="4"/>
                  </a:lnTo>
                  <a:lnTo>
                    <a:pt x="233" y="4"/>
                  </a:lnTo>
                  <a:lnTo>
                    <a:pt x="229" y="4"/>
                  </a:lnTo>
                  <a:lnTo>
                    <a:pt x="226" y="5"/>
                  </a:lnTo>
                  <a:lnTo>
                    <a:pt x="224" y="6"/>
                  </a:lnTo>
                  <a:lnTo>
                    <a:pt x="222" y="8"/>
                  </a:lnTo>
                  <a:lnTo>
                    <a:pt x="219" y="10"/>
                  </a:lnTo>
                  <a:lnTo>
                    <a:pt x="216" y="13"/>
                  </a:lnTo>
                  <a:lnTo>
                    <a:pt x="211" y="17"/>
                  </a:lnTo>
                  <a:lnTo>
                    <a:pt x="205" y="21"/>
                  </a:lnTo>
                  <a:lnTo>
                    <a:pt x="199" y="26"/>
                  </a:lnTo>
                  <a:lnTo>
                    <a:pt x="194" y="29"/>
                  </a:lnTo>
                  <a:lnTo>
                    <a:pt x="188" y="33"/>
                  </a:lnTo>
                  <a:lnTo>
                    <a:pt x="182" y="36"/>
                  </a:lnTo>
                  <a:lnTo>
                    <a:pt x="177" y="39"/>
                  </a:lnTo>
                  <a:lnTo>
                    <a:pt x="179" y="43"/>
                  </a:lnTo>
                  <a:lnTo>
                    <a:pt x="179" y="53"/>
                  </a:lnTo>
                  <a:lnTo>
                    <a:pt x="180" y="66"/>
                  </a:lnTo>
                  <a:lnTo>
                    <a:pt x="191" y="59"/>
                  </a:lnTo>
                  <a:lnTo>
                    <a:pt x="196" y="57"/>
                  </a:lnTo>
                  <a:lnTo>
                    <a:pt x="199" y="55"/>
                  </a:lnTo>
                  <a:lnTo>
                    <a:pt x="202" y="54"/>
                  </a:lnTo>
                  <a:lnTo>
                    <a:pt x="204" y="54"/>
                  </a:lnTo>
                  <a:lnTo>
                    <a:pt x="206" y="54"/>
                  </a:lnTo>
                  <a:lnTo>
                    <a:pt x="207" y="54"/>
                  </a:lnTo>
                  <a:lnTo>
                    <a:pt x="207" y="55"/>
                  </a:lnTo>
                  <a:lnTo>
                    <a:pt x="207" y="55"/>
                  </a:lnTo>
                  <a:lnTo>
                    <a:pt x="207" y="56"/>
                  </a:lnTo>
                  <a:lnTo>
                    <a:pt x="207" y="58"/>
                  </a:lnTo>
                  <a:lnTo>
                    <a:pt x="207" y="62"/>
                  </a:lnTo>
                  <a:lnTo>
                    <a:pt x="205" y="69"/>
                  </a:lnTo>
                  <a:lnTo>
                    <a:pt x="202" y="76"/>
                  </a:lnTo>
                  <a:lnTo>
                    <a:pt x="198" y="82"/>
                  </a:lnTo>
                  <a:lnTo>
                    <a:pt x="194" y="91"/>
                  </a:lnTo>
                  <a:lnTo>
                    <a:pt x="189" y="97"/>
                  </a:lnTo>
                  <a:lnTo>
                    <a:pt x="183" y="106"/>
                  </a:lnTo>
                  <a:lnTo>
                    <a:pt x="177" y="114"/>
                  </a:lnTo>
                  <a:lnTo>
                    <a:pt x="171" y="123"/>
                  </a:lnTo>
                  <a:lnTo>
                    <a:pt x="164" y="131"/>
                  </a:lnTo>
                  <a:lnTo>
                    <a:pt x="157" y="139"/>
                  </a:lnTo>
                  <a:lnTo>
                    <a:pt x="150" y="147"/>
                  </a:lnTo>
                  <a:lnTo>
                    <a:pt x="143" y="154"/>
                  </a:lnTo>
                  <a:lnTo>
                    <a:pt x="136" y="161"/>
                  </a:lnTo>
                  <a:lnTo>
                    <a:pt x="129" y="167"/>
                  </a:lnTo>
                  <a:lnTo>
                    <a:pt x="122" y="172"/>
                  </a:lnTo>
                  <a:lnTo>
                    <a:pt x="116" y="177"/>
                  </a:lnTo>
                  <a:lnTo>
                    <a:pt x="110" y="182"/>
                  </a:lnTo>
                  <a:lnTo>
                    <a:pt x="101" y="187"/>
                  </a:lnTo>
                  <a:lnTo>
                    <a:pt x="93" y="191"/>
                  </a:lnTo>
                  <a:lnTo>
                    <a:pt x="85" y="192"/>
                  </a:lnTo>
                  <a:lnTo>
                    <a:pt x="78" y="193"/>
                  </a:lnTo>
                  <a:lnTo>
                    <a:pt x="75" y="193"/>
                  </a:lnTo>
                  <a:lnTo>
                    <a:pt x="73" y="192"/>
                  </a:lnTo>
                  <a:lnTo>
                    <a:pt x="70" y="190"/>
                  </a:lnTo>
                  <a:lnTo>
                    <a:pt x="70" y="187"/>
                  </a:lnTo>
                  <a:lnTo>
                    <a:pt x="69" y="185"/>
                  </a:lnTo>
                  <a:lnTo>
                    <a:pt x="69" y="179"/>
                  </a:lnTo>
                  <a:lnTo>
                    <a:pt x="71" y="172"/>
                  </a:lnTo>
                  <a:lnTo>
                    <a:pt x="75" y="162"/>
                  </a:lnTo>
                  <a:lnTo>
                    <a:pt x="77" y="156"/>
                  </a:lnTo>
                  <a:lnTo>
                    <a:pt x="80" y="152"/>
                  </a:lnTo>
                  <a:lnTo>
                    <a:pt x="83" y="146"/>
                  </a:lnTo>
                  <a:lnTo>
                    <a:pt x="86" y="140"/>
                  </a:lnTo>
                  <a:lnTo>
                    <a:pt x="89" y="134"/>
                  </a:lnTo>
                  <a:lnTo>
                    <a:pt x="92" y="129"/>
                  </a:lnTo>
                  <a:lnTo>
                    <a:pt x="97" y="123"/>
                  </a:lnTo>
                  <a:lnTo>
                    <a:pt x="100" y="117"/>
                  </a:lnTo>
                  <a:lnTo>
                    <a:pt x="105" y="111"/>
                  </a:lnTo>
                  <a:lnTo>
                    <a:pt x="110" y="104"/>
                  </a:lnTo>
                  <a:lnTo>
                    <a:pt x="114" y="99"/>
                  </a:lnTo>
                  <a:lnTo>
                    <a:pt x="120" y="92"/>
                  </a:lnTo>
                  <a:lnTo>
                    <a:pt x="126" y="86"/>
                  </a:lnTo>
                  <a:lnTo>
                    <a:pt x="131" y="79"/>
                  </a:lnTo>
                  <a:lnTo>
                    <a:pt x="137" y="73"/>
                  </a:lnTo>
                  <a:lnTo>
                    <a:pt x="143" y="66"/>
                  </a:lnTo>
                  <a:lnTo>
                    <a:pt x="149" y="61"/>
                  </a:lnTo>
                  <a:lnTo>
                    <a:pt x="154" y="55"/>
                  </a:lnTo>
                  <a:lnTo>
                    <a:pt x="161" y="49"/>
                  </a:lnTo>
                  <a:lnTo>
                    <a:pt x="167" y="43"/>
                  </a:lnTo>
                  <a:lnTo>
                    <a:pt x="173" y="39"/>
                  </a:lnTo>
                  <a:lnTo>
                    <a:pt x="179" y="33"/>
                  </a:lnTo>
                  <a:lnTo>
                    <a:pt x="183" y="29"/>
                  </a:lnTo>
                  <a:lnTo>
                    <a:pt x="189" y="25"/>
                  </a:lnTo>
                  <a:lnTo>
                    <a:pt x="194" y="21"/>
                  </a:lnTo>
                  <a:lnTo>
                    <a:pt x="192" y="17"/>
                  </a:lnTo>
                  <a:lnTo>
                    <a:pt x="190" y="8"/>
                  </a:lnTo>
                  <a:lnTo>
                    <a:pt x="188" y="0"/>
                  </a:lnTo>
                  <a:lnTo>
                    <a:pt x="179" y="3"/>
                  </a:lnTo>
                  <a:lnTo>
                    <a:pt x="175" y="4"/>
                  </a:lnTo>
                  <a:lnTo>
                    <a:pt x="172" y="5"/>
                  </a:lnTo>
                  <a:lnTo>
                    <a:pt x="168" y="6"/>
                  </a:lnTo>
                  <a:lnTo>
                    <a:pt x="164" y="8"/>
                  </a:lnTo>
                  <a:lnTo>
                    <a:pt x="159" y="8"/>
                  </a:lnTo>
                  <a:lnTo>
                    <a:pt x="154" y="9"/>
                  </a:lnTo>
                  <a:lnTo>
                    <a:pt x="150" y="9"/>
                  </a:lnTo>
                  <a:lnTo>
                    <a:pt x="144" y="9"/>
                  </a:lnTo>
                  <a:lnTo>
                    <a:pt x="142" y="9"/>
                  </a:lnTo>
                  <a:lnTo>
                    <a:pt x="139" y="9"/>
                  </a:lnTo>
                  <a:lnTo>
                    <a:pt x="136" y="9"/>
                  </a:lnTo>
                  <a:lnTo>
                    <a:pt x="134" y="8"/>
                  </a:lnTo>
                  <a:lnTo>
                    <a:pt x="130" y="8"/>
                  </a:lnTo>
                  <a:lnTo>
                    <a:pt x="126" y="6"/>
                  </a:lnTo>
                  <a:lnTo>
                    <a:pt x="120" y="6"/>
                  </a:lnTo>
                  <a:lnTo>
                    <a:pt x="118" y="6"/>
                  </a:lnTo>
                  <a:lnTo>
                    <a:pt x="114" y="5"/>
                  </a:lnTo>
                  <a:lnTo>
                    <a:pt x="110" y="5"/>
                  </a:lnTo>
                  <a:lnTo>
                    <a:pt x="105" y="5"/>
                  </a:lnTo>
                  <a:lnTo>
                    <a:pt x="100" y="5"/>
                  </a:lnTo>
                  <a:lnTo>
                    <a:pt x="93" y="5"/>
                  </a:lnTo>
                  <a:lnTo>
                    <a:pt x="85" y="6"/>
                  </a:lnTo>
                  <a:lnTo>
                    <a:pt x="77" y="8"/>
                  </a:lnTo>
                  <a:lnTo>
                    <a:pt x="68" y="9"/>
                  </a:lnTo>
                  <a:lnTo>
                    <a:pt x="65" y="9"/>
                  </a:lnTo>
                  <a:lnTo>
                    <a:pt x="62" y="11"/>
                  </a:lnTo>
                  <a:lnTo>
                    <a:pt x="18" y="69"/>
                  </a:lnTo>
                  <a:lnTo>
                    <a:pt x="9" y="81"/>
                  </a:lnTo>
                  <a:lnTo>
                    <a:pt x="25" y="82"/>
                  </a:lnTo>
                  <a:lnTo>
                    <a:pt x="38" y="82"/>
                  </a:lnTo>
                  <a:lnTo>
                    <a:pt x="42" y="82"/>
                  </a:lnTo>
                  <a:lnTo>
                    <a:pt x="44" y="79"/>
                  </a:lnTo>
                  <a:lnTo>
                    <a:pt x="50" y="73"/>
                  </a:lnTo>
                  <a:lnTo>
                    <a:pt x="55" y="66"/>
                  </a:lnTo>
                  <a:lnTo>
                    <a:pt x="62" y="59"/>
                  </a:lnTo>
                  <a:lnTo>
                    <a:pt x="69" y="53"/>
                  </a:lnTo>
                  <a:lnTo>
                    <a:pt x="74" y="53"/>
                  </a:lnTo>
                  <a:lnTo>
                    <a:pt x="78" y="51"/>
                  </a:lnTo>
                  <a:lnTo>
                    <a:pt x="84" y="51"/>
                  </a:lnTo>
                  <a:lnTo>
                    <a:pt x="89" y="51"/>
                  </a:lnTo>
                  <a:lnTo>
                    <a:pt x="92" y="51"/>
                  </a:lnTo>
                  <a:lnTo>
                    <a:pt x="101" y="51"/>
                  </a:lnTo>
                  <a:lnTo>
                    <a:pt x="110" y="51"/>
                  </a:lnTo>
                  <a:lnTo>
                    <a:pt x="113" y="51"/>
                  </a:lnTo>
                  <a:lnTo>
                    <a:pt x="113" y="51"/>
                  </a:lnTo>
                  <a:lnTo>
                    <a:pt x="113" y="51"/>
                  </a:lnTo>
                  <a:lnTo>
                    <a:pt x="113" y="51"/>
                  </a:lnTo>
                  <a:lnTo>
                    <a:pt x="113" y="51"/>
                  </a:lnTo>
                  <a:lnTo>
                    <a:pt x="105" y="57"/>
                  </a:lnTo>
                  <a:lnTo>
                    <a:pt x="98" y="63"/>
                  </a:lnTo>
                  <a:lnTo>
                    <a:pt x="91" y="68"/>
                  </a:lnTo>
                  <a:lnTo>
                    <a:pt x="84" y="73"/>
                  </a:lnTo>
                  <a:lnTo>
                    <a:pt x="78" y="78"/>
                  </a:lnTo>
                  <a:lnTo>
                    <a:pt x="74" y="81"/>
                  </a:lnTo>
                  <a:lnTo>
                    <a:pt x="69" y="86"/>
                  </a:lnTo>
                  <a:lnTo>
                    <a:pt x="65" y="89"/>
                  </a:lnTo>
                  <a:lnTo>
                    <a:pt x="60" y="94"/>
                  </a:lnTo>
                  <a:lnTo>
                    <a:pt x="54" y="99"/>
                  </a:lnTo>
                  <a:lnTo>
                    <a:pt x="50" y="103"/>
                  </a:lnTo>
                  <a:lnTo>
                    <a:pt x="46" y="108"/>
                  </a:lnTo>
                  <a:lnTo>
                    <a:pt x="42" y="112"/>
                  </a:lnTo>
                  <a:lnTo>
                    <a:pt x="37" y="117"/>
                  </a:lnTo>
                  <a:lnTo>
                    <a:pt x="33" y="122"/>
                  </a:lnTo>
                  <a:lnTo>
                    <a:pt x="30" y="126"/>
                  </a:lnTo>
                  <a:lnTo>
                    <a:pt x="27" y="131"/>
                  </a:lnTo>
                  <a:lnTo>
                    <a:pt x="23" y="135"/>
                  </a:lnTo>
                  <a:lnTo>
                    <a:pt x="21" y="140"/>
                  </a:lnTo>
                  <a:lnTo>
                    <a:pt x="17" y="145"/>
                  </a:lnTo>
                  <a:lnTo>
                    <a:pt x="15" y="149"/>
                  </a:lnTo>
                  <a:lnTo>
                    <a:pt x="13" y="155"/>
                  </a:lnTo>
                  <a:lnTo>
                    <a:pt x="10" y="160"/>
                  </a:lnTo>
                  <a:lnTo>
                    <a:pt x="8" y="164"/>
                  </a:lnTo>
                  <a:lnTo>
                    <a:pt x="5" y="172"/>
                  </a:lnTo>
                  <a:lnTo>
                    <a:pt x="2" y="179"/>
                  </a:lnTo>
                  <a:lnTo>
                    <a:pt x="1" y="187"/>
                  </a:lnTo>
                  <a:lnTo>
                    <a:pt x="0" y="193"/>
                  </a:lnTo>
                  <a:lnTo>
                    <a:pt x="0" y="200"/>
                  </a:lnTo>
                  <a:lnTo>
                    <a:pt x="0" y="206"/>
                  </a:lnTo>
                  <a:lnTo>
                    <a:pt x="1" y="212"/>
                  </a:lnTo>
                  <a:lnTo>
                    <a:pt x="4" y="216"/>
                  </a:lnTo>
                  <a:lnTo>
                    <a:pt x="6" y="220"/>
                  </a:lnTo>
                  <a:lnTo>
                    <a:pt x="8" y="223"/>
                  </a:lnTo>
                  <a:lnTo>
                    <a:pt x="12" y="227"/>
                  </a:lnTo>
                  <a:lnTo>
                    <a:pt x="16" y="230"/>
                  </a:lnTo>
                  <a:lnTo>
                    <a:pt x="21" y="232"/>
                  </a:lnTo>
                  <a:lnTo>
                    <a:pt x="27" y="235"/>
                  </a:lnTo>
                  <a:lnTo>
                    <a:pt x="35" y="237"/>
                  </a:lnTo>
                  <a:lnTo>
                    <a:pt x="43" y="237"/>
                  </a:lnTo>
                  <a:lnTo>
                    <a:pt x="50" y="237"/>
                  </a:lnTo>
                  <a:lnTo>
                    <a:pt x="58" y="236"/>
                  </a:lnTo>
                  <a:lnTo>
                    <a:pt x="66" y="233"/>
                  </a:lnTo>
                  <a:lnTo>
                    <a:pt x="74" y="231"/>
                  </a:lnTo>
                  <a:lnTo>
                    <a:pt x="83" y="228"/>
                  </a:lnTo>
                  <a:lnTo>
                    <a:pt x="93" y="223"/>
                  </a:lnTo>
                  <a:lnTo>
                    <a:pt x="104" y="218"/>
                  </a:lnTo>
                  <a:lnTo>
                    <a:pt x="114" y="213"/>
                  </a:lnTo>
                  <a:lnTo>
                    <a:pt x="124" y="206"/>
                  </a:lnTo>
                  <a:lnTo>
                    <a:pt x="135" y="199"/>
                  </a:lnTo>
                  <a:lnTo>
                    <a:pt x="145" y="192"/>
                  </a:lnTo>
                  <a:lnTo>
                    <a:pt x="157" y="183"/>
                  </a:lnTo>
                  <a:lnTo>
                    <a:pt x="167" y="174"/>
                  </a:lnTo>
                  <a:lnTo>
                    <a:pt x="177" y="164"/>
                  </a:lnTo>
                  <a:lnTo>
                    <a:pt x="189" y="154"/>
                  </a:lnTo>
                  <a:lnTo>
                    <a:pt x="199" y="142"/>
                  </a:lnTo>
                  <a:lnTo>
                    <a:pt x="210" y="131"/>
                  </a:lnTo>
                  <a:lnTo>
                    <a:pt x="219" y="121"/>
                  </a:lnTo>
                  <a:lnTo>
                    <a:pt x="228" y="109"/>
                  </a:lnTo>
                  <a:lnTo>
                    <a:pt x="236" y="99"/>
                  </a:lnTo>
                  <a:lnTo>
                    <a:pt x="243" y="88"/>
                  </a:lnTo>
                  <a:lnTo>
                    <a:pt x="250" y="78"/>
                  </a:lnTo>
                  <a:lnTo>
                    <a:pt x="255" y="68"/>
                  </a:lnTo>
                  <a:lnTo>
                    <a:pt x="259" y="58"/>
                  </a:lnTo>
                  <a:lnTo>
                    <a:pt x="262" y="53"/>
                  </a:lnTo>
                  <a:lnTo>
                    <a:pt x="264" y="46"/>
                  </a:lnTo>
                  <a:lnTo>
                    <a:pt x="265" y="41"/>
                  </a:lnTo>
                  <a:lnTo>
                    <a:pt x="266" y="35"/>
                  </a:lnTo>
                  <a:lnTo>
                    <a:pt x="267" y="31"/>
                  </a:lnTo>
                  <a:lnTo>
                    <a:pt x="266" y="27"/>
                  </a:lnTo>
                  <a:lnTo>
                    <a:pt x="266" y="23"/>
                  </a:lnTo>
                  <a:lnTo>
                    <a:pt x="265" y="19"/>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89" name="Freeform 37"/>
            <p:cNvSpPr>
              <a:spLocks noEditPoints="1"/>
            </p:cNvSpPr>
            <p:nvPr/>
          </p:nvSpPr>
          <p:spPr bwMode="auto">
            <a:xfrm>
              <a:off x="4468" y="2511"/>
              <a:ext cx="103" cy="95"/>
            </a:xfrm>
            <a:custGeom>
              <a:avLst/>
              <a:gdLst>
                <a:gd name="T0" fmla="*/ 234 w 252"/>
                <a:gd name="T1" fmla="*/ 4 h 232"/>
                <a:gd name="T2" fmla="*/ 209 w 252"/>
                <a:gd name="T3" fmla="*/ 0 h 232"/>
                <a:gd name="T4" fmla="*/ 190 w 252"/>
                <a:gd name="T5" fmla="*/ 4 h 232"/>
                <a:gd name="T6" fmla="*/ 171 w 252"/>
                <a:gd name="T7" fmla="*/ 10 h 232"/>
                <a:gd name="T8" fmla="*/ 143 w 252"/>
                <a:gd name="T9" fmla="*/ 21 h 232"/>
                <a:gd name="T10" fmla="*/ 115 w 252"/>
                <a:gd name="T11" fmla="*/ 35 h 232"/>
                <a:gd name="T12" fmla="*/ 95 w 252"/>
                <a:gd name="T13" fmla="*/ 49 h 232"/>
                <a:gd name="T14" fmla="*/ 77 w 252"/>
                <a:gd name="T15" fmla="*/ 64 h 232"/>
                <a:gd name="T16" fmla="*/ 61 w 252"/>
                <a:gd name="T17" fmla="*/ 81 h 232"/>
                <a:gd name="T18" fmla="*/ 43 w 252"/>
                <a:gd name="T19" fmla="*/ 105 h 232"/>
                <a:gd name="T20" fmla="*/ 24 w 252"/>
                <a:gd name="T21" fmla="*/ 134 h 232"/>
                <a:gd name="T22" fmla="*/ 9 w 252"/>
                <a:gd name="T23" fmla="*/ 159 h 232"/>
                <a:gd name="T24" fmla="*/ 1 w 252"/>
                <a:gd name="T25" fmla="*/ 181 h 232"/>
                <a:gd name="T26" fmla="*/ 0 w 252"/>
                <a:gd name="T27" fmla="*/ 200 h 232"/>
                <a:gd name="T28" fmla="*/ 5 w 252"/>
                <a:gd name="T29" fmla="*/ 215 h 232"/>
                <a:gd name="T30" fmla="*/ 15 w 252"/>
                <a:gd name="T31" fmla="*/ 225 h 232"/>
                <a:gd name="T32" fmla="*/ 32 w 252"/>
                <a:gd name="T33" fmla="*/ 231 h 232"/>
                <a:gd name="T34" fmla="*/ 53 w 252"/>
                <a:gd name="T35" fmla="*/ 232 h 232"/>
                <a:gd name="T36" fmla="*/ 80 w 252"/>
                <a:gd name="T37" fmla="*/ 226 h 232"/>
                <a:gd name="T38" fmla="*/ 95 w 252"/>
                <a:gd name="T39" fmla="*/ 222 h 232"/>
                <a:gd name="T40" fmla="*/ 113 w 252"/>
                <a:gd name="T41" fmla="*/ 213 h 232"/>
                <a:gd name="T42" fmla="*/ 129 w 252"/>
                <a:gd name="T43" fmla="*/ 207 h 232"/>
                <a:gd name="T44" fmla="*/ 150 w 252"/>
                <a:gd name="T45" fmla="*/ 196 h 232"/>
                <a:gd name="T46" fmla="*/ 171 w 252"/>
                <a:gd name="T47" fmla="*/ 186 h 232"/>
                <a:gd name="T48" fmla="*/ 178 w 252"/>
                <a:gd name="T49" fmla="*/ 178 h 232"/>
                <a:gd name="T50" fmla="*/ 166 w 252"/>
                <a:gd name="T51" fmla="*/ 158 h 232"/>
                <a:gd name="T52" fmla="*/ 148 w 252"/>
                <a:gd name="T53" fmla="*/ 167 h 232"/>
                <a:gd name="T54" fmla="*/ 129 w 252"/>
                <a:gd name="T55" fmla="*/ 175 h 232"/>
                <a:gd name="T56" fmla="*/ 108 w 252"/>
                <a:gd name="T57" fmla="*/ 182 h 232"/>
                <a:gd name="T58" fmla="*/ 85 w 252"/>
                <a:gd name="T59" fmla="*/ 186 h 232"/>
                <a:gd name="T60" fmla="*/ 74 w 252"/>
                <a:gd name="T61" fmla="*/ 183 h 232"/>
                <a:gd name="T62" fmla="*/ 70 w 252"/>
                <a:gd name="T63" fmla="*/ 174 h 232"/>
                <a:gd name="T64" fmla="*/ 76 w 252"/>
                <a:gd name="T65" fmla="*/ 157 h 232"/>
                <a:gd name="T66" fmla="*/ 89 w 252"/>
                <a:gd name="T67" fmla="*/ 137 h 232"/>
                <a:gd name="T68" fmla="*/ 120 w 252"/>
                <a:gd name="T69" fmla="*/ 132 h 232"/>
                <a:gd name="T70" fmla="*/ 148 w 252"/>
                <a:gd name="T71" fmla="*/ 124 h 232"/>
                <a:gd name="T72" fmla="*/ 174 w 252"/>
                <a:gd name="T73" fmla="*/ 114 h 232"/>
                <a:gd name="T74" fmla="*/ 197 w 252"/>
                <a:gd name="T75" fmla="*/ 103 h 232"/>
                <a:gd name="T76" fmla="*/ 216 w 252"/>
                <a:gd name="T77" fmla="*/ 90 h 232"/>
                <a:gd name="T78" fmla="*/ 229 w 252"/>
                <a:gd name="T79" fmla="*/ 76 h 232"/>
                <a:gd name="T80" fmla="*/ 240 w 252"/>
                <a:gd name="T81" fmla="*/ 63 h 232"/>
                <a:gd name="T82" fmla="*/ 248 w 252"/>
                <a:gd name="T83" fmla="*/ 48 h 232"/>
                <a:gd name="T84" fmla="*/ 250 w 252"/>
                <a:gd name="T85" fmla="*/ 21 h 232"/>
                <a:gd name="T86" fmla="*/ 186 w 252"/>
                <a:gd name="T87" fmla="*/ 37 h 232"/>
                <a:gd name="T88" fmla="*/ 190 w 252"/>
                <a:gd name="T89" fmla="*/ 39 h 232"/>
                <a:gd name="T90" fmla="*/ 190 w 252"/>
                <a:gd name="T91" fmla="*/ 44 h 232"/>
                <a:gd name="T92" fmla="*/ 182 w 252"/>
                <a:gd name="T93" fmla="*/ 58 h 232"/>
                <a:gd name="T94" fmla="*/ 164 w 252"/>
                <a:gd name="T95" fmla="*/ 79 h 232"/>
                <a:gd name="T96" fmla="*/ 141 w 252"/>
                <a:gd name="T97" fmla="*/ 94 h 232"/>
                <a:gd name="T98" fmla="*/ 119 w 252"/>
                <a:gd name="T99" fmla="*/ 103 h 232"/>
                <a:gd name="T100" fmla="*/ 118 w 252"/>
                <a:gd name="T101" fmla="*/ 92 h 232"/>
                <a:gd name="T102" fmla="*/ 129 w 252"/>
                <a:gd name="T103" fmla="*/ 77 h 232"/>
                <a:gd name="T104" fmla="*/ 138 w 252"/>
                <a:gd name="T105" fmla="*/ 66 h 232"/>
                <a:gd name="T106" fmla="*/ 159 w 252"/>
                <a:gd name="T107" fmla="*/ 48 h 232"/>
                <a:gd name="T108" fmla="*/ 175 w 252"/>
                <a:gd name="T109" fmla="*/ 3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2" h="232">
                  <a:moveTo>
                    <a:pt x="247" y="14"/>
                  </a:moveTo>
                  <a:lnTo>
                    <a:pt x="241" y="8"/>
                  </a:lnTo>
                  <a:lnTo>
                    <a:pt x="234" y="4"/>
                  </a:lnTo>
                  <a:lnTo>
                    <a:pt x="225" y="1"/>
                  </a:lnTo>
                  <a:lnTo>
                    <a:pt x="214" y="0"/>
                  </a:lnTo>
                  <a:lnTo>
                    <a:pt x="209" y="0"/>
                  </a:lnTo>
                  <a:lnTo>
                    <a:pt x="202" y="1"/>
                  </a:lnTo>
                  <a:lnTo>
                    <a:pt x="196" y="3"/>
                  </a:lnTo>
                  <a:lnTo>
                    <a:pt x="190" y="4"/>
                  </a:lnTo>
                  <a:lnTo>
                    <a:pt x="183" y="5"/>
                  </a:lnTo>
                  <a:lnTo>
                    <a:pt x="178" y="7"/>
                  </a:lnTo>
                  <a:lnTo>
                    <a:pt x="171" y="10"/>
                  </a:lnTo>
                  <a:lnTo>
                    <a:pt x="164" y="12"/>
                  </a:lnTo>
                  <a:lnTo>
                    <a:pt x="153" y="16"/>
                  </a:lnTo>
                  <a:lnTo>
                    <a:pt x="143" y="21"/>
                  </a:lnTo>
                  <a:lnTo>
                    <a:pt x="133" y="26"/>
                  </a:lnTo>
                  <a:lnTo>
                    <a:pt x="125" y="30"/>
                  </a:lnTo>
                  <a:lnTo>
                    <a:pt x="115" y="35"/>
                  </a:lnTo>
                  <a:lnTo>
                    <a:pt x="108" y="39"/>
                  </a:lnTo>
                  <a:lnTo>
                    <a:pt x="101" y="44"/>
                  </a:lnTo>
                  <a:lnTo>
                    <a:pt x="95" y="49"/>
                  </a:lnTo>
                  <a:lnTo>
                    <a:pt x="89" y="53"/>
                  </a:lnTo>
                  <a:lnTo>
                    <a:pt x="83" y="58"/>
                  </a:lnTo>
                  <a:lnTo>
                    <a:pt x="77" y="64"/>
                  </a:lnTo>
                  <a:lnTo>
                    <a:pt x="73" y="69"/>
                  </a:lnTo>
                  <a:lnTo>
                    <a:pt x="67" y="75"/>
                  </a:lnTo>
                  <a:lnTo>
                    <a:pt x="61" y="81"/>
                  </a:lnTo>
                  <a:lnTo>
                    <a:pt x="55" y="88"/>
                  </a:lnTo>
                  <a:lnTo>
                    <a:pt x="50" y="95"/>
                  </a:lnTo>
                  <a:lnTo>
                    <a:pt x="43" y="105"/>
                  </a:lnTo>
                  <a:lnTo>
                    <a:pt x="36" y="114"/>
                  </a:lnTo>
                  <a:lnTo>
                    <a:pt x="30" y="125"/>
                  </a:lnTo>
                  <a:lnTo>
                    <a:pt x="24" y="134"/>
                  </a:lnTo>
                  <a:lnTo>
                    <a:pt x="19" y="142"/>
                  </a:lnTo>
                  <a:lnTo>
                    <a:pt x="14" y="151"/>
                  </a:lnTo>
                  <a:lnTo>
                    <a:pt x="9" y="159"/>
                  </a:lnTo>
                  <a:lnTo>
                    <a:pt x="6" y="167"/>
                  </a:lnTo>
                  <a:lnTo>
                    <a:pt x="4" y="174"/>
                  </a:lnTo>
                  <a:lnTo>
                    <a:pt x="1" y="181"/>
                  </a:lnTo>
                  <a:lnTo>
                    <a:pt x="0" y="188"/>
                  </a:lnTo>
                  <a:lnTo>
                    <a:pt x="0" y="194"/>
                  </a:lnTo>
                  <a:lnTo>
                    <a:pt x="0" y="200"/>
                  </a:lnTo>
                  <a:lnTo>
                    <a:pt x="1" y="205"/>
                  </a:lnTo>
                  <a:lnTo>
                    <a:pt x="2" y="210"/>
                  </a:lnTo>
                  <a:lnTo>
                    <a:pt x="5" y="215"/>
                  </a:lnTo>
                  <a:lnTo>
                    <a:pt x="8" y="219"/>
                  </a:lnTo>
                  <a:lnTo>
                    <a:pt x="12" y="223"/>
                  </a:lnTo>
                  <a:lnTo>
                    <a:pt x="15" y="225"/>
                  </a:lnTo>
                  <a:lnTo>
                    <a:pt x="21" y="227"/>
                  </a:lnTo>
                  <a:lnTo>
                    <a:pt x="25" y="230"/>
                  </a:lnTo>
                  <a:lnTo>
                    <a:pt x="32" y="231"/>
                  </a:lnTo>
                  <a:lnTo>
                    <a:pt x="39" y="232"/>
                  </a:lnTo>
                  <a:lnTo>
                    <a:pt x="46" y="232"/>
                  </a:lnTo>
                  <a:lnTo>
                    <a:pt x="53" y="232"/>
                  </a:lnTo>
                  <a:lnTo>
                    <a:pt x="61" y="231"/>
                  </a:lnTo>
                  <a:lnTo>
                    <a:pt x="70" y="228"/>
                  </a:lnTo>
                  <a:lnTo>
                    <a:pt x="80" y="226"/>
                  </a:lnTo>
                  <a:lnTo>
                    <a:pt x="84" y="225"/>
                  </a:lnTo>
                  <a:lnTo>
                    <a:pt x="89" y="223"/>
                  </a:lnTo>
                  <a:lnTo>
                    <a:pt x="95" y="222"/>
                  </a:lnTo>
                  <a:lnTo>
                    <a:pt x="100" y="219"/>
                  </a:lnTo>
                  <a:lnTo>
                    <a:pt x="106" y="217"/>
                  </a:lnTo>
                  <a:lnTo>
                    <a:pt x="113" y="213"/>
                  </a:lnTo>
                  <a:lnTo>
                    <a:pt x="120" y="211"/>
                  </a:lnTo>
                  <a:lnTo>
                    <a:pt x="127" y="208"/>
                  </a:lnTo>
                  <a:lnTo>
                    <a:pt x="129" y="207"/>
                  </a:lnTo>
                  <a:lnTo>
                    <a:pt x="134" y="204"/>
                  </a:lnTo>
                  <a:lnTo>
                    <a:pt x="142" y="201"/>
                  </a:lnTo>
                  <a:lnTo>
                    <a:pt x="150" y="196"/>
                  </a:lnTo>
                  <a:lnTo>
                    <a:pt x="158" y="192"/>
                  </a:lnTo>
                  <a:lnTo>
                    <a:pt x="166" y="188"/>
                  </a:lnTo>
                  <a:lnTo>
                    <a:pt x="171" y="186"/>
                  </a:lnTo>
                  <a:lnTo>
                    <a:pt x="173" y="185"/>
                  </a:lnTo>
                  <a:lnTo>
                    <a:pt x="178" y="182"/>
                  </a:lnTo>
                  <a:lnTo>
                    <a:pt x="178" y="178"/>
                  </a:lnTo>
                  <a:lnTo>
                    <a:pt x="178" y="166"/>
                  </a:lnTo>
                  <a:lnTo>
                    <a:pt x="179" y="152"/>
                  </a:lnTo>
                  <a:lnTo>
                    <a:pt x="166" y="158"/>
                  </a:lnTo>
                  <a:lnTo>
                    <a:pt x="159" y="162"/>
                  </a:lnTo>
                  <a:lnTo>
                    <a:pt x="153" y="165"/>
                  </a:lnTo>
                  <a:lnTo>
                    <a:pt x="148" y="167"/>
                  </a:lnTo>
                  <a:lnTo>
                    <a:pt x="141" y="170"/>
                  </a:lnTo>
                  <a:lnTo>
                    <a:pt x="135" y="173"/>
                  </a:lnTo>
                  <a:lnTo>
                    <a:pt x="129" y="175"/>
                  </a:lnTo>
                  <a:lnTo>
                    <a:pt x="123" y="177"/>
                  </a:lnTo>
                  <a:lnTo>
                    <a:pt x="118" y="179"/>
                  </a:lnTo>
                  <a:lnTo>
                    <a:pt x="108" y="182"/>
                  </a:lnTo>
                  <a:lnTo>
                    <a:pt x="99" y="183"/>
                  </a:lnTo>
                  <a:lnTo>
                    <a:pt x="92" y="186"/>
                  </a:lnTo>
                  <a:lnTo>
                    <a:pt x="85" y="186"/>
                  </a:lnTo>
                  <a:lnTo>
                    <a:pt x="82" y="186"/>
                  </a:lnTo>
                  <a:lnTo>
                    <a:pt x="77" y="185"/>
                  </a:lnTo>
                  <a:lnTo>
                    <a:pt x="74" y="183"/>
                  </a:lnTo>
                  <a:lnTo>
                    <a:pt x="72" y="181"/>
                  </a:lnTo>
                  <a:lnTo>
                    <a:pt x="70" y="178"/>
                  </a:lnTo>
                  <a:lnTo>
                    <a:pt x="70" y="174"/>
                  </a:lnTo>
                  <a:lnTo>
                    <a:pt x="72" y="169"/>
                  </a:lnTo>
                  <a:lnTo>
                    <a:pt x="74" y="163"/>
                  </a:lnTo>
                  <a:lnTo>
                    <a:pt x="76" y="157"/>
                  </a:lnTo>
                  <a:lnTo>
                    <a:pt x="80" y="150"/>
                  </a:lnTo>
                  <a:lnTo>
                    <a:pt x="84" y="144"/>
                  </a:lnTo>
                  <a:lnTo>
                    <a:pt x="89" y="137"/>
                  </a:lnTo>
                  <a:lnTo>
                    <a:pt x="99" y="135"/>
                  </a:lnTo>
                  <a:lnTo>
                    <a:pt x="110" y="134"/>
                  </a:lnTo>
                  <a:lnTo>
                    <a:pt x="120" y="132"/>
                  </a:lnTo>
                  <a:lnTo>
                    <a:pt x="129" y="129"/>
                  </a:lnTo>
                  <a:lnTo>
                    <a:pt x="138" y="126"/>
                  </a:lnTo>
                  <a:lnTo>
                    <a:pt x="148" y="124"/>
                  </a:lnTo>
                  <a:lnTo>
                    <a:pt x="157" y="121"/>
                  </a:lnTo>
                  <a:lnTo>
                    <a:pt x="165" y="118"/>
                  </a:lnTo>
                  <a:lnTo>
                    <a:pt x="174" y="114"/>
                  </a:lnTo>
                  <a:lnTo>
                    <a:pt x="182" y="111"/>
                  </a:lnTo>
                  <a:lnTo>
                    <a:pt x="190" y="106"/>
                  </a:lnTo>
                  <a:lnTo>
                    <a:pt x="197" y="103"/>
                  </a:lnTo>
                  <a:lnTo>
                    <a:pt x="204" y="98"/>
                  </a:lnTo>
                  <a:lnTo>
                    <a:pt x="210" y="94"/>
                  </a:lnTo>
                  <a:lnTo>
                    <a:pt x="216" y="90"/>
                  </a:lnTo>
                  <a:lnTo>
                    <a:pt x="220" y="86"/>
                  </a:lnTo>
                  <a:lnTo>
                    <a:pt x="225" y="81"/>
                  </a:lnTo>
                  <a:lnTo>
                    <a:pt x="229" y="76"/>
                  </a:lnTo>
                  <a:lnTo>
                    <a:pt x="233" y="72"/>
                  </a:lnTo>
                  <a:lnTo>
                    <a:pt x="236" y="67"/>
                  </a:lnTo>
                  <a:lnTo>
                    <a:pt x="240" y="63"/>
                  </a:lnTo>
                  <a:lnTo>
                    <a:pt x="243" y="58"/>
                  </a:lnTo>
                  <a:lnTo>
                    <a:pt x="246" y="52"/>
                  </a:lnTo>
                  <a:lnTo>
                    <a:pt x="248" y="48"/>
                  </a:lnTo>
                  <a:lnTo>
                    <a:pt x="251" y="37"/>
                  </a:lnTo>
                  <a:lnTo>
                    <a:pt x="252" y="29"/>
                  </a:lnTo>
                  <a:lnTo>
                    <a:pt x="250" y="21"/>
                  </a:lnTo>
                  <a:lnTo>
                    <a:pt x="247" y="14"/>
                  </a:lnTo>
                  <a:close/>
                  <a:moveTo>
                    <a:pt x="184" y="37"/>
                  </a:moveTo>
                  <a:lnTo>
                    <a:pt x="186" y="37"/>
                  </a:lnTo>
                  <a:lnTo>
                    <a:pt x="188" y="37"/>
                  </a:lnTo>
                  <a:lnTo>
                    <a:pt x="189" y="38"/>
                  </a:lnTo>
                  <a:lnTo>
                    <a:pt x="190" y="39"/>
                  </a:lnTo>
                  <a:lnTo>
                    <a:pt x="190" y="41"/>
                  </a:lnTo>
                  <a:lnTo>
                    <a:pt x="190" y="42"/>
                  </a:lnTo>
                  <a:lnTo>
                    <a:pt x="190" y="44"/>
                  </a:lnTo>
                  <a:lnTo>
                    <a:pt x="189" y="46"/>
                  </a:lnTo>
                  <a:lnTo>
                    <a:pt x="186" y="52"/>
                  </a:lnTo>
                  <a:lnTo>
                    <a:pt x="182" y="58"/>
                  </a:lnTo>
                  <a:lnTo>
                    <a:pt x="176" y="65"/>
                  </a:lnTo>
                  <a:lnTo>
                    <a:pt x="171" y="72"/>
                  </a:lnTo>
                  <a:lnTo>
                    <a:pt x="164" y="79"/>
                  </a:lnTo>
                  <a:lnTo>
                    <a:pt x="156" y="84"/>
                  </a:lnTo>
                  <a:lnTo>
                    <a:pt x="149" y="89"/>
                  </a:lnTo>
                  <a:lnTo>
                    <a:pt x="141" y="94"/>
                  </a:lnTo>
                  <a:lnTo>
                    <a:pt x="135" y="96"/>
                  </a:lnTo>
                  <a:lnTo>
                    <a:pt x="127" y="99"/>
                  </a:lnTo>
                  <a:lnTo>
                    <a:pt x="119" y="103"/>
                  </a:lnTo>
                  <a:lnTo>
                    <a:pt x="108" y="105"/>
                  </a:lnTo>
                  <a:lnTo>
                    <a:pt x="113" y="99"/>
                  </a:lnTo>
                  <a:lnTo>
                    <a:pt x="118" y="92"/>
                  </a:lnTo>
                  <a:lnTo>
                    <a:pt x="121" y="87"/>
                  </a:lnTo>
                  <a:lnTo>
                    <a:pt x="126" y="82"/>
                  </a:lnTo>
                  <a:lnTo>
                    <a:pt x="129" y="77"/>
                  </a:lnTo>
                  <a:lnTo>
                    <a:pt x="133" y="73"/>
                  </a:lnTo>
                  <a:lnTo>
                    <a:pt x="136" y="69"/>
                  </a:lnTo>
                  <a:lnTo>
                    <a:pt x="138" y="66"/>
                  </a:lnTo>
                  <a:lnTo>
                    <a:pt x="145" y="59"/>
                  </a:lnTo>
                  <a:lnTo>
                    <a:pt x="152" y="52"/>
                  </a:lnTo>
                  <a:lnTo>
                    <a:pt x="159" y="48"/>
                  </a:lnTo>
                  <a:lnTo>
                    <a:pt x="165" y="43"/>
                  </a:lnTo>
                  <a:lnTo>
                    <a:pt x="169" y="41"/>
                  </a:lnTo>
                  <a:lnTo>
                    <a:pt x="175" y="38"/>
                  </a:lnTo>
                  <a:lnTo>
                    <a:pt x="180" y="37"/>
                  </a:lnTo>
                  <a:lnTo>
                    <a:pt x="184" y="37"/>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90" name="Freeform 38"/>
            <p:cNvSpPr>
              <a:spLocks noEditPoints="1"/>
            </p:cNvSpPr>
            <p:nvPr/>
          </p:nvSpPr>
          <p:spPr bwMode="auto">
            <a:xfrm>
              <a:off x="1578" y="2714"/>
              <a:ext cx="125" cy="95"/>
            </a:xfrm>
            <a:custGeom>
              <a:avLst/>
              <a:gdLst>
                <a:gd name="T0" fmla="*/ 285 w 305"/>
                <a:gd name="T1" fmla="*/ 2 h 232"/>
                <a:gd name="T2" fmla="*/ 250 w 305"/>
                <a:gd name="T3" fmla="*/ 5 h 232"/>
                <a:gd name="T4" fmla="*/ 227 w 305"/>
                <a:gd name="T5" fmla="*/ 2 h 232"/>
                <a:gd name="T6" fmla="*/ 208 w 305"/>
                <a:gd name="T7" fmla="*/ 3 h 232"/>
                <a:gd name="T8" fmla="*/ 191 w 305"/>
                <a:gd name="T9" fmla="*/ 7 h 232"/>
                <a:gd name="T10" fmla="*/ 169 w 305"/>
                <a:gd name="T11" fmla="*/ 16 h 232"/>
                <a:gd name="T12" fmla="*/ 133 w 305"/>
                <a:gd name="T13" fmla="*/ 35 h 232"/>
                <a:gd name="T14" fmla="*/ 104 w 305"/>
                <a:gd name="T15" fmla="*/ 53 h 232"/>
                <a:gd name="T16" fmla="*/ 88 w 305"/>
                <a:gd name="T17" fmla="*/ 65 h 232"/>
                <a:gd name="T18" fmla="*/ 71 w 305"/>
                <a:gd name="T19" fmla="*/ 84 h 232"/>
                <a:gd name="T20" fmla="*/ 49 w 305"/>
                <a:gd name="T21" fmla="*/ 114 h 232"/>
                <a:gd name="T22" fmla="*/ 26 w 305"/>
                <a:gd name="T23" fmla="*/ 147 h 232"/>
                <a:gd name="T24" fmla="*/ 10 w 305"/>
                <a:gd name="T25" fmla="*/ 177 h 232"/>
                <a:gd name="T26" fmla="*/ 2 w 305"/>
                <a:gd name="T27" fmla="*/ 199 h 232"/>
                <a:gd name="T28" fmla="*/ 0 w 305"/>
                <a:gd name="T29" fmla="*/ 215 h 232"/>
                <a:gd name="T30" fmla="*/ 14 w 305"/>
                <a:gd name="T31" fmla="*/ 231 h 232"/>
                <a:gd name="T32" fmla="*/ 37 w 305"/>
                <a:gd name="T33" fmla="*/ 230 h 232"/>
                <a:gd name="T34" fmla="*/ 57 w 305"/>
                <a:gd name="T35" fmla="*/ 223 h 232"/>
                <a:gd name="T36" fmla="*/ 77 w 305"/>
                <a:gd name="T37" fmla="*/ 213 h 232"/>
                <a:gd name="T38" fmla="*/ 97 w 305"/>
                <a:gd name="T39" fmla="*/ 199 h 232"/>
                <a:gd name="T40" fmla="*/ 121 w 305"/>
                <a:gd name="T41" fmla="*/ 181 h 232"/>
                <a:gd name="T42" fmla="*/ 135 w 305"/>
                <a:gd name="T43" fmla="*/ 170 h 232"/>
                <a:gd name="T44" fmla="*/ 121 w 305"/>
                <a:gd name="T45" fmla="*/ 196 h 232"/>
                <a:gd name="T46" fmla="*/ 116 w 305"/>
                <a:gd name="T47" fmla="*/ 217 h 232"/>
                <a:gd name="T48" fmla="*/ 126 w 305"/>
                <a:gd name="T49" fmla="*/ 231 h 232"/>
                <a:gd name="T50" fmla="*/ 151 w 305"/>
                <a:gd name="T51" fmla="*/ 229 h 232"/>
                <a:gd name="T52" fmla="*/ 208 w 305"/>
                <a:gd name="T53" fmla="*/ 201 h 232"/>
                <a:gd name="T54" fmla="*/ 236 w 305"/>
                <a:gd name="T55" fmla="*/ 168 h 232"/>
                <a:gd name="T56" fmla="*/ 206 w 305"/>
                <a:gd name="T57" fmla="*/ 171 h 232"/>
                <a:gd name="T58" fmla="*/ 196 w 305"/>
                <a:gd name="T59" fmla="*/ 171 h 232"/>
                <a:gd name="T60" fmla="*/ 211 w 305"/>
                <a:gd name="T61" fmla="*/ 148 h 232"/>
                <a:gd name="T62" fmla="*/ 259 w 305"/>
                <a:gd name="T63" fmla="*/ 77 h 232"/>
                <a:gd name="T64" fmla="*/ 279 w 305"/>
                <a:gd name="T65" fmla="*/ 46 h 232"/>
                <a:gd name="T66" fmla="*/ 295 w 305"/>
                <a:gd name="T67" fmla="*/ 24 h 232"/>
                <a:gd name="T68" fmla="*/ 299 w 305"/>
                <a:gd name="T69" fmla="*/ 8 h 232"/>
                <a:gd name="T70" fmla="*/ 88 w 305"/>
                <a:gd name="T71" fmla="*/ 154 h 232"/>
                <a:gd name="T72" fmla="*/ 116 w 305"/>
                <a:gd name="T73" fmla="*/ 110 h 232"/>
                <a:gd name="T74" fmla="*/ 147 w 305"/>
                <a:gd name="T75" fmla="*/ 69 h 232"/>
                <a:gd name="T76" fmla="*/ 165 w 305"/>
                <a:gd name="T77" fmla="*/ 52 h 232"/>
                <a:gd name="T78" fmla="*/ 186 w 305"/>
                <a:gd name="T79" fmla="*/ 41 h 232"/>
                <a:gd name="T80" fmla="*/ 203 w 305"/>
                <a:gd name="T81" fmla="*/ 41 h 232"/>
                <a:gd name="T82" fmla="*/ 212 w 305"/>
                <a:gd name="T83" fmla="*/ 45 h 232"/>
                <a:gd name="T84" fmla="*/ 204 w 305"/>
                <a:gd name="T85" fmla="*/ 60 h 232"/>
                <a:gd name="T86" fmla="*/ 187 w 305"/>
                <a:gd name="T87" fmla="*/ 81 h 232"/>
                <a:gd name="T88" fmla="*/ 164 w 305"/>
                <a:gd name="T89" fmla="*/ 107 h 232"/>
                <a:gd name="T90" fmla="*/ 138 w 305"/>
                <a:gd name="T91" fmla="*/ 132 h 232"/>
                <a:gd name="T92" fmla="*/ 110 w 305"/>
                <a:gd name="T93" fmla="*/ 155 h 232"/>
                <a:gd name="T94" fmla="*/ 87 w 305"/>
                <a:gd name="T95" fmla="*/ 173 h 232"/>
                <a:gd name="T96" fmla="*/ 77 w 305"/>
                <a:gd name="T97" fmla="*/ 178 h 232"/>
                <a:gd name="T98" fmla="*/ 75 w 305"/>
                <a:gd name="T99" fmla="*/ 17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5" h="232">
                  <a:moveTo>
                    <a:pt x="299" y="8"/>
                  </a:moveTo>
                  <a:lnTo>
                    <a:pt x="293" y="3"/>
                  </a:lnTo>
                  <a:lnTo>
                    <a:pt x="290" y="0"/>
                  </a:lnTo>
                  <a:lnTo>
                    <a:pt x="285" y="2"/>
                  </a:lnTo>
                  <a:lnTo>
                    <a:pt x="263" y="11"/>
                  </a:lnTo>
                  <a:lnTo>
                    <a:pt x="260" y="9"/>
                  </a:lnTo>
                  <a:lnTo>
                    <a:pt x="255" y="8"/>
                  </a:lnTo>
                  <a:lnTo>
                    <a:pt x="250" y="5"/>
                  </a:lnTo>
                  <a:lnTo>
                    <a:pt x="246" y="4"/>
                  </a:lnTo>
                  <a:lnTo>
                    <a:pt x="240" y="3"/>
                  </a:lnTo>
                  <a:lnTo>
                    <a:pt x="234" y="2"/>
                  </a:lnTo>
                  <a:lnTo>
                    <a:pt x="227" y="2"/>
                  </a:lnTo>
                  <a:lnTo>
                    <a:pt x="222" y="2"/>
                  </a:lnTo>
                  <a:lnTo>
                    <a:pt x="217" y="2"/>
                  </a:lnTo>
                  <a:lnTo>
                    <a:pt x="212" y="2"/>
                  </a:lnTo>
                  <a:lnTo>
                    <a:pt x="208" y="3"/>
                  </a:lnTo>
                  <a:lnTo>
                    <a:pt x="204" y="3"/>
                  </a:lnTo>
                  <a:lnTo>
                    <a:pt x="200" y="4"/>
                  </a:lnTo>
                  <a:lnTo>
                    <a:pt x="195" y="5"/>
                  </a:lnTo>
                  <a:lnTo>
                    <a:pt x="191" y="7"/>
                  </a:lnTo>
                  <a:lnTo>
                    <a:pt x="186" y="8"/>
                  </a:lnTo>
                  <a:lnTo>
                    <a:pt x="181" y="10"/>
                  </a:lnTo>
                  <a:lnTo>
                    <a:pt x="174" y="12"/>
                  </a:lnTo>
                  <a:lnTo>
                    <a:pt x="169" y="16"/>
                  </a:lnTo>
                  <a:lnTo>
                    <a:pt x="161" y="19"/>
                  </a:lnTo>
                  <a:lnTo>
                    <a:pt x="153" y="25"/>
                  </a:lnTo>
                  <a:lnTo>
                    <a:pt x="143" y="30"/>
                  </a:lnTo>
                  <a:lnTo>
                    <a:pt x="133" y="35"/>
                  </a:lnTo>
                  <a:lnTo>
                    <a:pt x="121" y="42"/>
                  </a:lnTo>
                  <a:lnTo>
                    <a:pt x="116" y="46"/>
                  </a:lnTo>
                  <a:lnTo>
                    <a:pt x="110" y="49"/>
                  </a:lnTo>
                  <a:lnTo>
                    <a:pt x="104" y="53"/>
                  </a:lnTo>
                  <a:lnTo>
                    <a:pt x="100" y="56"/>
                  </a:lnTo>
                  <a:lnTo>
                    <a:pt x="95" y="60"/>
                  </a:lnTo>
                  <a:lnTo>
                    <a:pt x="91" y="62"/>
                  </a:lnTo>
                  <a:lnTo>
                    <a:pt x="88" y="65"/>
                  </a:lnTo>
                  <a:lnTo>
                    <a:pt x="86" y="68"/>
                  </a:lnTo>
                  <a:lnTo>
                    <a:pt x="81" y="72"/>
                  </a:lnTo>
                  <a:lnTo>
                    <a:pt x="77" y="78"/>
                  </a:lnTo>
                  <a:lnTo>
                    <a:pt x="71" y="84"/>
                  </a:lnTo>
                  <a:lnTo>
                    <a:pt x="66" y="91"/>
                  </a:lnTo>
                  <a:lnTo>
                    <a:pt x="60" y="98"/>
                  </a:lnTo>
                  <a:lnTo>
                    <a:pt x="55" y="106"/>
                  </a:lnTo>
                  <a:lnTo>
                    <a:pt x="49" y="114"/>
                  </a:lnTo>
                  <a:lnTo>
                    <a:pt x="43" y="122"/>
                  </a:lnTo>
                  <a:lnTo>
                    <a:pt x="37" y="131"/>
                  </a:lnTo>
                  <a:lnTo>
                    <a:pt x="32" y="139"/>
                  </a:lnTo>
                  <a:lnTo>
                    <a:pt x="26" y="147"/>
                  </a:lnTo>
                  <a:lnTo>
                    <a:pt x="21" y="155"/>
                  </a:lnTo>
                  <a:lnTo>
                    <a:pt x="17" y="163"/>
                  </a:lnTo>
                  <a:lnTo>
                    <a:pt x="13" y="170"/>
                  </a:lnTo>
                  <a:lnTo>
                    <a:pt x="10" y="177"/>
                  </a:lnTo>
                  <a:lnTo>
                    <a:pt x="7" y="183"/>
                  </a:lnTo>
                  <a:lnTo>
                    <a:pt x="5" y="189"/>
                  </a:lnTo>
                  <a:lnTo>
                    <a:pt x="3" y="194"/>
                  </a:lnTo>
                  <a:lnTo>
                    <a:pt x="2" y="199"/>
                  </a:lnTo>
                  <a:lnTo>
                    <a:pt x="0" y="204"/>
                  </a:lnTo>
                  <a:lnTo>
                    <a:pt x="0" y="208"/>
                  </a:lnTo>
                  <a:lnTo>
                    <a:pt x="0" y="212"/>
                  </a:lnTo>
                  <a:lnTo>
                    <a:pt x="0" y="215"/>
                  </a:lnTo>
                  <a:lnTo>
                    <a:pt x="2" y="219"/>
                  </a:lnTo>
                  <a:lnTo>
                    <a:pt x="4" y="223"/>
                  </a:lnTo>
                  <a:lnTo>
                    <a:pt x="7" y="227"/>
                  </a:lnTo>
                  <a:lnTo>
                    <a:pt x="14" y="231"/>
                  </a:lnTo>
                  <a:lnTo>
                    <a:pt x="24" y="232"/>
                  </a:lnTo>
                  <a:lnTo>
                    <a:pt x="27" y="232"/>
                  </a:lnTo>
                  <a:lnTo>
                    <a:pt x="32" y="231"/>
                  </a:lnTo>
                  <a:lnTo>
                    <a:pt x="37" y="230"/>
                  </a:lnTo>
                  <a:lnTo>
                    <a:pt x="43" y="229"/>
                  </a:lnTo>
                  <a:lnTo>
                    <a:pt x="48" y="227"/>
                  </a:lnTo>
                  <a:lnTo>
                    <a:pt x="52" y="226"/>
                  </a:lnTo>
                  <a:lnTo>
                    <a:pt x="57" y="223"/>
                  </a:lnTo>
                  <a:lnTo>
                    <a:pt x="62" y="221"/>
                  </a:lnTo>
                  <a:lnTo>
                    <a:pt x="66" y="219"/>
                  </a:lnTo>
                  <a:lnTo>
                    <a:pt x="72" y="215"/>
                  </a:lnTo>
                  <a:lnTo>
                    <a:pt x="77" y="213"/>
                  </a:lnTo>
                  <a:lnTo>
                    <a:pt x="81" y="209"/>
                  </a:lnTo>
                  <a:lnTo>
                    <a:pt x="87" y="206"/>
                  </a:lnTo>
                  <a:lnTo>
                    <a:pt x="91" y="202"/>
                  </a:lnTo>
                  <a:lnTo>
                    <a:pt x="97" y="199"/>
                  </a:lnTo>
                  <a:lnTo>
                    <a:pt x="103" y="194"/>
                  </a:lnTo>
                  <a:lnTo>
                    <a:pt x="110" y="191"/>
                  </a:lnTo>
                  <a:lnTo>
                    <a:pt x="116" y="186"/>
                  </a:lnTo>
                  <a:lnTo>
                    <a:pt x="121" y="181"/>
                  </a:lnTo>
                  <a:lnTo>
                    <a:pt x="128" y="176"/>
                  </a:lnTo>
                  <a:lnTo>
                    <a:pt x="131" y="174"/>
                  </a:lnTo>
                  <a:lnTo>
                    <a:pt x="133" y="173"/>
                  </a:lnTo>
                  <a:lnTo>
                    <a:pt x="135" y="170"/>
                  </a:lnTo>
                  <a:lnTo>
                    <a:pt x="139" y="168"/>
                  </a:lnTo>
                  <a:lnTo>
                    <a:pt x="131" y="179"/>
                  </a:lnTo>
                  <a:lnTo>
                    <a:pt x="126" y="189"/>
                  </a:lnTo>
                  <a:lnTo>
                    <a:pt x="121" y="196"/>
                  </a:lnTo>
                  <a:lnTo>
                    <a:pt x="119" y="201"/>
                  </a:lnTo>
                  <a:lnTo>
                    <a:pt x="117" y="207"/>
                  </a:lnTo>
                  <a:lnTo>
                    <a:pt x="116" y="213"/>
                  </a:lnTo>
                  <a:lnTo>
                    <a:pt x="116" y="217"/>
                  </a:lnTo>
                  <a:lnTo>
                    <a:pt x="117" y="223"/>
                  </a:lnTo>
                  <a:lnTo>
                    <a:pt x="118" y="226"/>
                  </a:lnTo>
                  <a:lnTo>
                    <a:pt x="121" y="229"/>
                  </a:lnTo>
                  <a:lnTo>
                    <a:pt x="126" y="231"/>
                  </a:lnTo>
                  <a:lnTo>
                    <a:pt x="133" y="232"/>
                  </a:lnTo>
                  <a:lnTo>
                    <a:pt x="138" y="232"/>
                  </a:lnTo>
                  <a:lnTo>
                    <a:pt x="143" y="231"/>
                  </a:lnTo>
                  <a:lnTo>
                    <a:pt x="151" y="229"/>
                  </a:lnTo>
                  <a:lnTo>
                    <a:pt x="161" y="226"/>
                  </a:lnTo>
                  <a:lnTo>
                    <a:pt x="173" y="220"/>
                  </a:lnTo>
                  <a:lnTo>
                    <a:pt x="189" y="212"/>
                  </a:lnTo>
                  <a:lnTo>
                    <a:pt x="208" y="201"/>
                  </a:lnTo>
                  <a:lnTo>
                    <a:pt x="231" y="189"/>
                  </a:lnTo>
                  <a:lnTo>
                    <a:pt x="234" y="186"/>
                  </a:lnTo>
                  <a:lnTo>
                    <a:pt x="234" y="182"/>
                  </a:lnTo>
                  <a:lnTo>
                    <a:pt x="236" y="168"/>
                  </a:lnTo>
                  <a:lnTo>
                    <a:pt x="238" y="152"/>
                  </a:lnTo>
                  <a:lnTo>
                    <a:pt x="224" y="161"/>
                  </a:lnTo>
                  <a:lnTo>
                    <a:pt x="214" y="167"/>
                  </a:lnTo>
                  <a:lnTo>
                    <a:pt x="206" y="171"/>
                  </a:lnTo>
                  <a:lnTo>
                    <a:pt x="199" y="175"/>
                  </a:lnTo>
                  <a:lnTo>
                    <a:pt x="193" y="177"/>
                  </a:lnTo>
                  <a:lnTo>
                    <a:pt x="195" y="175"/>
                  </a:lnTo>
                  <a:lnTo>
                    <a:pt x="196" y="171"/>
                  </a:lnTo>
                  <a:lnTo>
                    <a:pt x="199" y="168"/>
                  </a:lnTo>
                  <a:lnTo>
                    <a:pt x="201" y="164"/>
                  </a:lnTo>
                  <a:lnTo>
                    <a:pt x="204" y="160"/>
                  </a:lnTo>
                  <a:lnTo>
                    <a:pt x="211" y="148"/>
                  </a:lnTo>
                  <a:lnTo>
                    <a:pt x="223" y="132"/>
                  </a:lnTo>
                  <a:lnTo>
                    <a:pt x="236" y="113"/>
                  </a:lnTo>
                  <a:lnTo>
                    <a:pt x="247" y="93"/>
                  </a:lnTo>
                  <a:lnTo>
                    <a:pt x="259" y="77"/>
                  </a:lnTo>
                  <a:lnTo>
                    <a:pt x="265" y="65"/>
                  </a:lnTo>
                  <a:lnTo>
                    <a:pt x="269" y="61"/>
                  </a:lnTo>
                  <a:lnTo>
                    <a:pt x="272" y="56"/>
                  </a:lnTo>
                  <a:lnTo>
                    <a:pt x="279" y="46"/>
                  </a:lnTo>
                  <a:lnTo>
                    <a:pt x="286" y="37"/>
                  </a:lnTo>
                  <a:lnTo>
                    <a:pt x="290" y="32"/>
                  </a:lnTo>
                  <a:lnTo>
                    <a:pt x="293" y="27"/>
                  </a:lnTo>
                  <a:lnTo>
                    <a:pt x="295" y="24"/>
                  </a:lnTo>
                  <a:lnTo>
                    <a:pt x="298" y="22"/>
                  </a:lnTo>
                  <a:lnTo>
                    <a:pt x="299" y="19"/>
                  </a:lnTo>
                  <a:lnTo>
                    <a:pt x="305" y="12"/>
                  </a:lnTo>
                  <a:lnTo>
                    <a:pt x="299" y="8"/>
                  </a:lnTo>
                  <a:close/>
                  <a:moveTo>
                    <a:pt x="77" y="176"/>
                  </a:moveTo>
                  <a:lnTo>
                    <a:pt x="80" y="169"/>
                  </a:lnTo>
                  <a:lnTo>
                    <a:pt x="83" y="162"/>
                  </a:lnTo>
                  <a:lnTo>
                    <a:pt x="88" y="154"/>
                  </a:lnTo>
                  <a:lnTo>
                    <a:pt x="94" y="144"/>
                  </a:lnTo>
                  <a:lnTo>
                    <a:pt x="101" y="133"/>
                  </a:lnTo>
                  <a:lnTo>
                    <a:pt x="108" y="123"/>
                  </a:lnTo>
                  <a:lnTo>
                    <a:pt x="116" y="110"/>
                  </a:lnTo>
                  <a:lnTo>
                    <a:pt x="125" y="98"/>
                  </a:lnTo>
                  <a:lnTo>
                    <a:pt x="133" y="86"/>
                  </a:lnTo>
                  <a:lnTo>
                    <a:pt x="141" y="77"/>
                  </a:lnTo>
                  <a:lnTo>
                    <a:pt x="147" y="69"/>
                  </a:lnTo>
                  <a:lnTo>
                    <a:pt x="153" y="63"/>
                  </a:lnTo>
                  <a:lnTo>
                    <a:pt x="157" y="58"/>
                  </a:lnTo>
                  <a:lnTo>
                    <a:pt x="162" y="54"/>
                  </a:lnTo>
                  <a:lnTo>
                    <a:pt x="165" y="52"/>
                  </a:lnTo>
                  <a:lnTo>
                    <a:pt x="168" y="49"/>
                  </a:lnTo>
                  <a:lnTo>
                    <a:pt x="173" y="46"/>
                  </a:lnTo>
                  <a:lnTo>
                    <a:pt x="180" y="43"/>
                  </a:lnTo>
                  <a:lnTo>
                    <a:pt x="186" y="41"/>
                  </a:lnTo>
                  <a:lnTo>
                    <a:pt x="193" y="41"/>
                  </a:lnTo>
                  <a:lnTo>
                    <a:pt x="196" y="41"/>
                  </a:lnTo>
                  <a:lnTo>
                    <a:pt x="200" y="41"/>
                  </a:lnTo>
                  <a:lnTo>
                    <a:pt x="203" y="41"/>
                  </a:lnTo>
                  <a:lnTo>
                    <a:pt x="207" y="42"/>
                  </a:lnTo>
                  <a:lnTo>
                    <a:pt x="209" y="43"/>
                  </a:lnTo>
                  <a:lnTo>
                    <a:pt x="210" y="43"/>
                  </a:lnTo>
                  <a:lnTo>
                    <a:pt x="212" y="45"/>
                  </a:lnTo>
                  <a:lnTo>
                    <a:pt x="214" y="46"/>
                  </a:lnTo>
                  <a:lnTo>
                    <a:pt x="211" y="49"/>
                  </a:lnTo>
                  <a:lnTo>
                    <a:pt x="208" y="54"/>
                  </a:lnTo>
                  <a:lnTo>
                    <a:pt x="204" y="60"/>
                  </a:lnTo>
                  <a:lnTo>
                    <a:pt x="201" y="64"/>
                  </a:lnTo>
                  <a:lnTo>
                    <a:pt x="196" y="70"/>
                  </a:lnTo>
                  <a:lnTo>
                    <a:pt x="192" y="76"/>
                  </a:lnTo>
                  <a:lnTo>
                    <a:pt x="187" y="81"/>
                  </a:lnTo>
                  <a:lnTo>
                    <a:pt x="183" y="87"/>
                  </a:lnTo>
                  <a:lnTo>
                    <a:pt x="177" y="94"/>
                  </a:lnTo>
                  <a:lnTo>
                    <a:pt x="171" y="101"/>
                  </a:lnTo>
                  <a:lnTo>
                    <a:pt x="164" y="107"/>
                  </a:lnTo>
                  <a:lnTo>
                    <a:pt x="158" y="114"/>
                  </a:lnTo>
                  <a:lnTo>
                    <a:pt x="151" y="120"/>
                  </a:lnTo>
                  <a:lnTo>
                    <a:pt x="144" y="126"/>
                  </a:lnTo>
                  <a:lnTo>
                    <a:pt x="138" y="132"/>
                  </a:lnTo>
                  <a:lnTo>
                    <a:pt x="131" y="139"/>
                  </a:lnTo>
                  <a:lnTo>
                    <a:pt x="124" y="145"/>
                  </a:lnTo>
                  <a:lnTo>
                    <a:pt x="117" y="151"/>
                  </a:lnTo>
                  <a:lnTo>
                    <a:pt x="110" y="155"/>
                  </a:lnTo>
                  <a:lnTo>
                    <a:pt x="104" y="160"/>
                  </a:lnTo>
                  <a:lnTo>
                    <a:pt x="98" y="164"/>
                  </a:lnTo>
                  <a:lnTo>
                    <a:pt x="93" y="169"/>
                  </a:lnTo>
                  <a:lnTo>
                    <a:pt x="87" y="173"/>
                  </a:lnTo>
                  <a:lnTo>
                    <a:pt x="82" y="176"/>
                  </a:lnTo>
                  <a:lnTo>
                    <a:pt x="78" y="178"/>
                  </a:lnTo>
                  <a:lnTo>
                    <a:pt x="77" y="178"/>
                  </a:lnTo>
                  <a:lnTo>
                    <a:pt x="77" y="178"/>
                  </a:lnTo>
                  <a:lnTo>
                    <a:pt x="75" y="178"/>
                  </a:lnTo>
                  <a:lnTo>
                    <a:pt x="75" y="179"/>
                  </a:lnTo>
                  <a:lnTo>
                    <a:pt x="75" y="178"/>
                  </a:lnTo>
                  <a:lnTo>
                    <a:pt x="75" y="177"/>
                  </a:lnTo>
                  <a:lnTo>
                    <a:pt x="75" y="177"/>
                  </a:lnTo>
                  <a:lnTo>
                    <a:pt x="77" y="176"/>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91" name="Freeform 39"/>
            <p:cNvSpPr>
              <a:spLocks/>
            </p:cNvSpPr>
            <p:nvPr/>
          </p:nvSpPr>
          <p:spPr bwMode="auto">
            <a:xfrm>
              <a:off x="1716" y="2715"/>
              <a:ext cx="127" cy="95"/>
            </a:xfrm>
            <a:custGeom>
              <a:avLst/>
              <a:gdLst>
                <a:gd name="T0" fmla="*/ 297 w 310"/>
                <a:gd name="T1" fmla="*/ 1 h 232"/>
                <a:gd name="T2" fmla="*/ 271 w 310"/>
                <a:gd name="T3" fmla="*/ 3 h 232"/>
                <a:gd name="T4" fmla="*/ 245 w 310"/>
                <a:gd name="T5" fmla="*/ 14 h 232"/>
                <a:gd name="T6" fmla="*/ 218 w 310"/>
                <a:gd name="T7" fmla="*/ 28 h 232"/>
                <a:gd name="T8" fmla="*/ 193 w 310"/>
                <a:gd name="T9" fmla="*/ 44 h 232"/>
                <a:gd name="T10" fmla="*/ 173 w 310"/>
                <a:gd name="T11" fmla="*/ 60 h 232"/>
                <a:gd name="T12" fmla="*/ 177 w 310"/>
                <a:gd name="T13" fmla="*/ 46 h 232"/>
                <a:gd name="T14" fmla="*/ 188 w 310"/>
                <a:gd name="T15" fmla="*/ 28 h 232"/>
                <a:gd name="T16" fmla="*/ 192 w 310"/>
                <a:gd name="T17" fmla="*/ 12 h 232"/>
                <a:gd name="T18" fmla="*/ 182 w 310"/>
                <a:gd name="T19" fmla="*/ 1 h 232"/>
                <a:gd name="T20" fmla="*/ 162 w 310"/>
                <a:gd name="T21" fmla="*/ 2 h 232"/>
                <a:gd name="T22" fmla="*/ 143 w 310"/>
                <a:gd name="T23" fmla="*/ 9 h 232"/>
                <a:gd name="T24" fmla="*/ 119 w 310"/>
                <a:gd name="T25" fmla="*/ 22 h 232"/>
                <a:gd name="T26" fmla="*/ 98 w 310"/>
                <a:gd name="T27" fmla="*/ 33 h 232"/>
                <a:gd name="T28" fmla="*/ 71 w 310"/>
                <a:gd name="T29" fmla="*/ 48 h 232"/>
                <a:gd name="T30" fmla="*/ 66 w 310"/>
                <a:gd name="T31" fmla="*/ 69 h 232"/>
                <a:gd name="T32" fmla="*/ 91 w 310"/>
                <a:gd name="T33" fmla="*/ 68 h 232"/>
                <a:gd name="T34" fmla="*/ 99 w 310"/>
                <a:gd name="T35" fmla="*/ 71 h 232"/>
                <a:gd name="T36" fmla="*/ 81 w 310"/>
                <a:gd name="T37" fmla="*/ 103 h 232"/>
                <a:gd name="T38" fmla="*/ 63 w 310"/>
                <a:gd name="T39" fmla="*/ 129 h 232"/>
                <a:gd name="T40" fmla="*/ 48 w 310"/>
                <a:gd name="T41" fmla="*/ 150 h 232"/>
                <a:gd name="T42" fmla="*/ 25 w 310"/>
                <a:gd name="T43" fmla="*/ 183 h 232"/>
                <a:gd name="T44" fmla="*/ 11 w 310"/>
                <a:gd name="T45" fmla="*/ 202 h 232"/>
                <a:gd name="T46" fmla="*/ 2 w 310"/>
                <a:gd name="T47" fmla="*/ 221 h 232"/>
                <a:gd name="T48" fmla="*/ 19 w 310"/>
                <a:gd name="T49" fmla="*/ 229 h 232"/>
                <a:gd name="T50" fmla="*/ 44 w 310"/>
                <a:gd name="T51" fmla="*/ 225 h 232"/>
                <a:gd name="T52" fmla="*/ 68 w 310"/>
                <a:gd name="T53" fmla="*/ 222 h 232"/>
                <a:gd name="T54" fmla="*/ 91 w 310"/>
                <a:gd name="T55" fmla="*/ 184 h 232"/>
                <a:gd name="T56" fmla="*/ 120 w 310"/>
                <a:gd name="T57" fmla="*/ 144 h 232"/>
                <a:gd name="T58" fmla="*/ 152 w 310"/>
                <a:gd name="T59" fmla="*/ 109 h 232"/>
                <a:gd name="T60" fmla="*/ 187 w 310"/>
                <a:gd name="T61" fmla="*/ 81 h 232"/>
                <a:gd name="T62" fmla="*/ 219 w 310"/>
                <a:gd name="T63" fmla="*/ 60 h 232"/>
                <a:gd name="T64" fmla="*/ 213 w 310"/>
                <a:gd name="T65" fmla="*/ 75 h 232"/>
                <a:gd name="T66" fmla="*/ 199 w 310"/>
                <a:gd name="T67" fmla="*/ 96 h 232"/>
                <a:gd name="T68" fmla="*/ 183 w 310"/>
                <a:gd name="T69" fmla="*/ 120 h 232"/>
                <a:gd name="T70" fmla="*/ 164 w 310"/>
                <a:gd name="T71" fmla="*/ 147 h 232"/>
                <a:gd name="T72" fmla="*/ 146 w 310"/>
                <a:gd name="T73" fmla="*/ 172 h 232"/>
                <a:gd name="T74" fmla="*/ 135 w 310"/>
                <a:gd name="T75" fmla="*/ 192 h 232"/>
                <a:gd name="T76" fmla="*/ 128 w 310"/>
                <a:gd name="T77" fmla="*/ 215 h 232"/>
                <a:gd name="T78" fmla="*/ 139 w 310"/>
                <a:gd name="T79" fmla="*/ 229 h 232"/>
                <a:gd name="T80" fmla="*/ 158 w 310"/>
                <a:gd name="T81" fmla="*/ 229 h 232"/>
                <a:gd name="T82" fmla="*/ 177 w 310"/>
                <a:gd name="T83" fmla="*/ 222 h 232"/>
                <a:gd name="T84" fmla="*/ 199 w 310"/>
                <a:gd name="T85" fmla="*/ 212 h 232"/>
                <a:gd name="T86" fmla="*/ 237 w 310"/>
                <a:gd name="T87" fmla="*/ 192 h 232"/>
                <a:gd name="T88" fmla="*/ 253 w 310"/>
                <a:gd name="T89" fmla="*/ 166 h 232"/>
                <a:gd name="T90" fmla="*/ 229 w 310"/>
                <a:gd name="T91" fmla="*/ 167 h 232"/>
                <a:gd name="T92" fmla="*/ 214 w 310"/>
                <a:gd name="T93" fmla="*/ 174 h 232"/>
                <a:gd name="T94" fmla="*/ 219 w 310"/>
                <a:gd name="T95" fmla="*/ 166 h 232"/>
                <a:gd name="T96" fmla="*/ 231 w 310"/>
                <a:gd name="T97" fmla="*/ 145 h 232"/>
                <a:gd name="T98" fmla="*/ 244 w 310"/>
                <a:gd name="T99" fmla="*/ 127 h 232"/>
                <a:gd name="T100" fmla="*/ 263 w 310"/>
                <a:gd name="T101" fmla="*/ 99 h 232"/>
                <a:gd name="T102" fmla="*/ 282 w 310"/>
                <a:gd name="T103" fmla="*/ 71 h 232"/>
                <a:gd name="T104" fmla="*/ 303 w 310"/>
                <a:gd name="T105" fmla="*/ 40 h 232"/>
                <a:gd name="T106" fmla="*/ 310 w 310"/>
                <a:gd name="T107" fmla="*/ 1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0" h="232">
                  <a:moveTo>
                    <a:pt x="309" y="9"/>
                  </a:moveTo>
                  <a:lnTo>
                    <a:pt x="306" y="6"/>
                  </a:lnTo>
                  <a:lnTo>
                    <a:pt x="303" y="2"/>
                  </a:lnTo>
                  <a:lnTo>
                    <a:pt x="297" y="1"/>
                  </a:lnTo>
                  <a:lnTo>
                    <a:pt x="290" y="0"/>
                  </a:lnTo>
                  <a:lnTo>
                    <a:pt x="284" y="0"/>
                  </a:lnTo>
                  <a:lnTo>
                    <a:pt x="278" y="1"/>
                  </a:lnTo>
                  <a:lnTo>
                    <a:pt x="271" y="3"/>
                  </a:lnTo>
                  <a:lnTo>
                    <a:pt x="263" y="6"/>
                  </a:lnTo>
                  <a:lnTo>
                    <a:pt x="257" y="8"/>
                  </a:lnTo>
                  <a:lnTo>
                    <a:pt x="251" y="10"/>
                  </a:lnTo>
                  <a:lnTo>
                    <a:pt x="245" y="14"/>
                  </a:lnTo>
                  <a:lnTo>
                    <a:pt x="238" y="17"/>
                  </a:lnTo>
                  <a:lnTo>
                    <a:pt x="231" y="21"/>
                  </a:lnTo>
                  <a:lnTo>
                    <a:pt x="225" y="24"/>
                  </a:lnTo>
                  <a:lnTo>
                    <a:pt x="218" y="28"/>
                  </a:lnTo>
                  <a:lnTo>
                    <a:pt x="211" y="32"/>
                  </a:lnTo>
                  <a:lnTo>
                    <a:pt x="205" y="36"/>
                  </a:lnTo>
                  <a:lnTo>
                    <a:pt x="199" y="39"/>
                  </a:lnTo>
                  <a:lnTo>
                    <a:pt x="193" y="44"/>
                  </a:lnTo>
                  <a:lnTo>
                    <a:pt x="189" y="47"/>
                  </a:lnTo>
                  <a:lnTo>
                    <a:pt x="183" y="52"/>
                  </a:lnTo>
                  <a:lnTo>
                    <a:pt x="177" y="55"/>
                  </a:lnTo>
                  <a:lnTo>
                    <a:pt x="173" y="60"/>
                  </a:lnTo>
                  <a:lnTo>
                    <a:pt x="167" y="63"/>
                  </a:lnTo>
                  <a:lnTo>
                    <a:pt x="170" y="58"/>
                  </a:lnTo>
                  <a:lnTo>
                    <a:pt x="174" y="52"/>
                  </a:lnTo>
                  <a:lnTo>
                    <a:pt x="177" y="46"/>
                  </a:lnTo>
                  <a:lnTo>
                    <a:pt x="182" y="40"/>
                  </a:lnTo>
                  <a:lnTo>
                    <a:pt x="184" y="36"/>
                  </a:lnTo>
                  <a:lnTo>
                    <a:pt x="187" y="31"/>
                  </a:lnTo>
                  <a:lnTo>
                    <a:pt x="188" y="28"/>
                  </a:lnTo>
                  <a:lnTo>
                    <a:pt x="190" y="24"/>
                  </a:lnTo>
                  <a:lnTo>
                    <a:pt x="191" y="21"/>
                  </a:lnTo>
                  <a:lnTo>
                    <a:pt x="192" y="16"/>
                  </a:lnTo>
                  <a:lnTo>
                    <a:pt x="192" y="12"/>
                  </a:lnTo>
                  <a:lnTo>
                    <a:pt x="191" y="7"/>
                  </a:lnTo>
                  <a:lnTo>
                    <a:pt x="189" y="5"/>
                  </a:lnTo>
                  <a:lnTo>
                    <a:pt x="185" y="2"/>
                  </a:lnTo>
                  <a:lnTo>
                    <a:pt x="182" y="1"/>
                  </a:lnTo>
                  <a:lnTo>
                    <a:pt x="176" y="0"/>
                  </a:lnTo>
                  <a:lnTo>
                    <a:pt x="172" y="0"/>
                  </a:lnTo>
                  <a:lnTo>
                    <a:pt x="167" y="1"/>
                  </a:lnTo>
                  <a:lnTo>
                    <a:pt x="162" y="2"/>
                  </a:lnTo>
                  <a:lnTo>
                    <a:pt x="158" y="3"/>
                  </a:lnTo>
                  <a:lnTo>
                    <a:pt x="153" y="5"/>
                  </a:lnTo>
                  <a:lnTo>
                    <a:pt x="149" y="7"/>
                  </a:lnTo>
                  <a:lnTo>
                    <a:pt x="143" y="9"/>
                  </a:lnTo>
                  <a:lnTo>
                    <a:pt x="138" y="12"/>
                  </a:lnTo>
                  <a:lnTo>
                    <a:pt x="131" y="15"/>
                  </a:lnTo>
                  <a:lnTo>
                    <a:pt x="125" y="18"/>
                  </a:lnTo>
                  <a:lnTo>
                    <a:pt x="119" y="22"/>
                  </a:lnTo>
                  <a:lnTo>
                    <a:pt x="112" y="25"/>
                  </a:lnTo>
                  <a:lnTo>
                    <a:pt x="109" y="26"/>
                  </a:lnTo>
                  <a:lnTo>
                    <a:pt x="105" y="29"/>
                  </a:lnTo>
                  <a:lnTo>
                    <a:pt x="98" y="33"/>
                  </a:lnTo>
                  <a:lnTo>
                    <a:pt x="91" y="37"/>
                  </a:lnTo>
                  <a:lnTo>
                    <a:pt x="83" y="41"/>
                  </a:lnTo>
                  <a:lnTo>
                    <a:pt x="76" y="46"/>
                  </a:lnTo>
                  <a:lnTo>
                    <a:pt x="71" y="48"/>
                  </a:lnTo>
                  <a:lnTo>
                    <a:pt x="69" y="50"/>
                  </a:lnTo>
                  <a:lnTo>
                    <a:pt x="64" y="52"/>
                  </a:lnTo>
                  <a:lnTo>
                    <a:pt x="64" y="58"/>
                  </a:lnTo>
                  <a:lnTo>
                    <a:pt x="66" y="69"/>
                  </a:lnTo>
                  <a:lnTo>
                    <a:pt x="67" y="82"/>
                  </a:lnTo>
                  <a:lnTo>
                    <a:pt x="77" y="75"/>
                  </a:lnTo>
                  <a:lnTo>
                    <a:pt x="84" y="71"/>
                  </a:lnTo>
                  <a:lnTo>
                    <a:pt x="91" y="68"/>
                  </a:lnTo>
                  <a:lnTo>
                    <a:pt x="98" y="65"/>
                  </a:lnTo>
                  <a:lnTo>
                    <a:pt x="105" y="61"/>
                  </a:lnTo>
                  <a:lnTo>
                    <a:pt x="102" y="66"/>
                  </a:lnTo>
                  <a:lnTo>
                    <a:pt x="99" y="71"/>
                  </a:lnTo>
                  <a:lnTo>
                    <a:pt x="94" y="79"/>
                  </a:lnTo>
                  <a:lnTo>
                    <a:pt x="89" y="89"/>
                  </a:lnTo>
                  <a:lnTo>
                    <a:pt x="85" y="96"/>
                  </a:lnTo>
                  <a:lnTo>
                    <a:pt x="81" y="103"/>
                  </a:lnTo>
                  <a:lnTo>
                    <a:pt x="76" y="109"/>
                  </a:lnTo>
                  <a:lnTo>
                    <a:pt x="72" y="115"/>
                  </a:lnTo>
                  <a:lnTo>
                    <a:pt x="68" y="122"/>
                  </a:lnTo>
                  <a:lnTo>
                    <a:pt x="63" y="129"/>
                  </a:lnTo>
                  <a:lnTo>
                    <a:pt x="59" y="135"/>
                  </a:lnTo>
                  <a:lnTo>
                    <a:pt x="54" y="142"/>
                  </a:lnTo>
                  <a:lnTo>
                    <a:pt x="53" y="144"/>
                  </a:lnTo>
                  <a:lnTo>
                    <a:pt x="48" y="150"/>
                  </a:lnTo>
                  <a:lnTo>
                    <a:pt x="44" y="158"/>
                  </a:lnTo>
                  <a:lnTo>
                    <a:pt x="37" y="166"/>
                  </a:lnTo>
                  <a:lnTo>
                    <a:pt x="30" y="175"/>
                  </a:lnTo>
                  <a:lnTo>
                    <a:pt x="25" y="183"/>
                  </a:lnTo>
                  <a:lnTo>
                    <a:pt x="21" y="189"/>
                  </a:lnTo>
                  <a:lnTo>
                    <a:pt x="19" y="191"/>
                  </a:lnTo>
                  <a:lnTo>
                    <a:pt x="16" y="196"/>
                  </a:lnTo>
                  <a:lnTo>
                    <a:pt x="11" y="202"/>
                  </a:lnTo>
                  <a:lnTo>
                    <a:pt x="8" y="206"/>
                  </a:lnTo>
                  <a:lnTo>
                    <a:pt x="3" y="212"/>
                  </a:lnTo>
                  <a:lnTo>
                    <a:pt x="0" y="217"/>
                  </a:lnTo>
                  <a:lnTo>
                    <a:pt x="2" y="221"/>
                  </a:lnTo>
                  <a:lnTo>
                    <a:pt x="6" y="227"/>
                  </a:lnTo>
                  <a:lnTo>
                    <a:pt x="8" y="232"/>
                  </a:lnTo>
                  <a:lnTo>
                    <a:pt x="14" y="230"/>
                  </a:lnTo>
                  <a:lnTo>
                    <a:pt x="19" y="229"/>
                  </a:lnTo>
                  <a:lnTo>
                    <a:pt x="25" y="227"/>
                  </a:lnTo>
                  <a:lnTo>
                    <a:pt x="31" y="226"/>
                  </a:lnTo>
                  <a:lnTo>
                    <a:pt x="37" y="225"/>
                  </a:lnTo>
                  <a:lnTo>
                    <a:pt x="44" y="225"/>
                  </a:lnTo>
                  <a:lnTo>
                    <a:pt x="49" y="224"/>
                  </a:lnTo>
                  <a:lnTo>
                    <a:pt x="56" y="222"/>
                  </a:lnTo>
                  <a:lnTo>
                    <a:pt x="63" y="222"/>
                  </a:lnTo>
                  <a:lnTo>
                    <a:pt x="68" y="222"/>
                  </a:lnTo>
                  <a:lnTo>
                    <a:pt x="70" y="218"/>
                  </a:lnTo>
                  <a:lnTo>
                    <a:pt x="77" y="206"/>
                  </a:lnTo>
                  <a:lnTo>
                    <a:pt x="84" y="195"/>
                  </a:lnTo>
                  <a:lnTo>
                    <a:pt x="91" y="184"/>
                  </a:lnTo>
                  <a:lnTo>
                    <a:pt x="98" y="174"/>
                  </a:lnTo>
                  <a:lnTo>
                    <a:pt x="105" y="164"/>
                  </a:lnTo>
                  <a:lnTo>
                    <a:pt x="113" y="153"/>
                  </a:lnTo>
                  <a:lnTo>
                    <a:pt x="120" y="144"/>
                  </a:lnTo>
                  <a:lnTo>
                    <a:pt x="128" y="135"/>
                  </a:lnTo>
                  <a:lnTo>
                    <a:pt x="136" y="127"/>
                  </a:lnTo>
                  <a:lnTo>
                    <a:pt x="144" y="118"/>
                  </a:lnTo>
                  <a:lnTo>
                    <a:pt x="152" y="109"/>
                  </a:lnTo>
                  <a:lnTo>
                    <a:pt x="161" y="103"/>
                  </a:lnTo>
                  <a:lnTo>
                    <a:pt x="169" y="94"/>
                  </a:lnTo>
                  <a:lnTo>
                    <a:pt x="178" y="88"/>
                  </a:lnTo>
                  <a:lnTo>
                    <a:pt x="187" y="81"/>
                  </a:lnTo>
                  <a:lnTo>
                    <a:pt x="196" y="75"/>
                  </a:lnTo>
                  <a:lnTo>
                    <a:pt x="206" y="68"/>
                  </a:lnTo>
                  <a:lnTo>
                    <a:pt x="213" y="63"/>
                  </a:lnTo>
                  <a:lnTo>
                    <a:pt x="219" y="60"/>
                  </a:lnTo>
                  <a:lnTo>
                    <a:pt x="223" y="59"/>
                  </a:lnTo>
                  <a:lnTo>
                    <a:pt x="221" y="62"/>
                  </a:lnTo>
                  <a:lnTo>
                    <a:pt x="218" y="68"/>
                  </a:lnTo>
                  <a:lnTo>
                    <a:pt x="213" y="75"/>
                  </a:lnTo>
                  <a:lnTo>
                    <a:pt x="207" y="85"/>
                  </a:lnTo>
                  <a:lnTo>
                    <a:pt x="205" y="89"/>
                  </a:lnTo>
                  <a:lnTo>
                    <a:pt x="203" y="92"/>
                  </a:lnTo>
                  <a:lnTo>
                    <a:pt x="199" y="96"/>
                  </a:lnTo>
                  <a:lnTo>
                    <a:pt x="196" y="100"/>
                  </a:lnTo>
                  <a:lnTo>
                    <a:pt x="192" y="106"/>
                  </a:lnTo>
                  <a:lnTo>
                    <a:pt x="188" y="113"/>
                  </a:lnTo>
                  <a:lnTo>
                    <a:pt x="183" y="120"/>
                  </a:lnTo>
                  <a:lnTo>
                    <a:pt x="177" y="127"/>
                  </a:lnTo>
                  <a:lnTo>
                    <a:pt x="175" y="130"/>
                  </a:lnTo>
                  <a:lnTo>
                    <a:pt x="169" y="138"/>
                  </a:lnTo>
                  <a:lnTo>
                    <a:pt x="164" y="147"/>
                  </a:lnTo>
                  <a:lnTo>
                    <a:pt x="161" y="151"/>
                  </a:lnTo>
                  <a:lnTo>
                    <a:pt x="155" y="159"/>
                  </a:lnTo>
                  <a:lnTo>
                    <a:pt x="151" y="166"/>
                  </a:lnTo>
                  <a:lnTo>
                    <a:pt x="146" y="172"/>
                  </a:lnTo>
                  <a:lnTo>
                    <a:pt x="143" y="177"/>
                  </a:lnTo>
                  <a:lnTo>
                    <a:pt x="139" y="183"/>
                  </a:lnTo>
                  <a:lnTo>
                    <a:pt x="137" y="188"/>
                  </a:lnTo>
                  <a:lnTo>
                    <a:pt x="135" y="192"/>
                  </a:lnTo>
                  <a:lnTo>
                    <a:pt x="132" y="196"/>
                  </a:lnTo>
                  <a:lnTo>
                    <a:pt x="130" y="204"/>
                  </a:lnTo>
                  <a:lnTo>
                    <a:pt x="128" y="210"/>
                  </a:lnTo>
                  <a:lnTo>
                    <a:pt x="128" y="215"/>
                  </a:lnTo>
                  <a:lnTo>
                    <a:pt x="129" y="220"/>
                  </a:lnTo>
                  <a:lnTo>
                    <a:pt x="130" y="224"/>
                  </a:lnTo>
                  <a:lnTo>
                    <a:pt x="134" y="227"/>
                  </a:lnTo>
                  <a:lnTo>
                    <a:pt x="139" y="229"/>
                  </a:lnTo>
                  <a:lnTo>
                    <a:pt x="146" y="230"/>
                  </a:lnTo>
                  <a:lnTo>
                    <a:pt x="150" y="230"/>
                  </a:lnTo>
                  <a:lnTo>
                    <a:pt x="153" y="229"/>
                  </a:lnTo>
                  <a:lnTo>
                    <a:pt x="158" y="229"/>
                  </a:lnTo>
                  <a:lnTo>
                    <a:pt x="162" y="228"/>
                  </a:lnTo>
                  <a:lnTo>
                    <a:pt x="167" y="226"/>
                  </a:lnTo>
                  <a:lnTo>
                    <a:pt x="172" y="225"/>
                  </a:lnTo>
                  <a:lnTo>
                    <a:pt x="177" y="222"/>
                  </a:lnTo>
                  <a:lnTo>
                    <a:pt x="183" y="220"/>
                  </a:lnTo>
                  <a:lnTo>
                    <a:pt x="188" y="218"/>
                  </a:lnTo>
                  <a:lnTo>
                    <a:pt x="193" y="215"/>
                  </a:lnTo>
                  <a:lnTo>
                    <a:pt x="199" y="212"/>
                  </a:lnTo>
                  <a:lnTo>
                    <a:pt x="207" y="207"/>
                  </a:lnTo>
                  <a:lnTo>
                    <a:pt x="217" y="203"/>
                  </a:lnTo>
                  <a:lnTo>
                    <a:pt x="226" y="198"/>
                  </a:lnTo>
                  <a:lnTo>
                    <a:pt x="237" y="192"/>
                  </a:lnTo>
                  <a:lnTo>
                    <a:pt x="249" y="185"/>
                  </a:lnTo>
                  <a:lnTo>
                    <a:pt x="253" y="183"/>
                  </a:lnTo>
                  <a:lnTo>
                    <a:pt x="253" y="179"/>
                  </a:lnTo>
                  <a:lnTo>
                    <a:pt x="253" y="166"/>
                  </a:lnTo>
                  <a:lnTo>
                    <a:pt x="253" y="151"/>
                  </a:lnTo>
                  <a:lnTo>
                    <a:pt x="241" y="160"/>
                  </a:lnTo>
                  <a:lnTo>
                    <a:pt x="235" y="164"/>
                  </a:lnTo>
                  <a:lnTo>
                    <a:pt x="229" y="167"/>
                  </a:lnTo>
                  <a:lnTo>
                    <a:pt x="222" y="171"/>
                  </a:lnTo>
                  <a:lnTo>
                    <a:pt x="214" y="174"/>
                  </a:lnTo>
                  <a:lnTo>
                    <a:pt x="214" y="174"/>
                  </a:lnTo>
                  <a:lnTo>
                    <a:pt x="214" y="174"/>
                  </a:lnTo>
                  <a:lnTo>
                    <a:pt x="214" y="174"/>
                  </a:lnTo>
                  <a:lnTo>
                    <a:pt x="214" y="174"/>
                  </a:lnTo>
                  <a:lnTo>
                    <a:pt x="217" y="169"/>
                  </a:lnTo>
                  <a:lnTo>
                    <a:pt x="219" y="166"/>
                  </a:lnTo>
                  <a:lnTo>
                    <a:pt x="221" y="161"/>
                  </a:lnTo>
                  <a:lnTo>
                    <a:pt x="225" y="156"/>
                  </a:lnTo>
                  <a:lnTo>
                    <a:pt x="228" y="151"/>
                  </a:lnTo>
                  <a:lnTo>
                    <a:pt x="231" y="145"/>
                  </a:lnTo>
                  <a:lnTo>
                    <a:pt x="235" y="138"/>
                  </a:lnTo>
                  <a:lnTo>
                    <a:pt x="240" y="132"/>
                  </a:lnTo>
                  <a:lnTo>
                    <a:pt x="241" y="131"/>
                  </a:lnTo>
                  <a:lnTo>
                    <a:pt x="244" y="127"/>
                  </a:lnTo>
                  <a:lnTo>
                    <a:pt x="249" y="120"/>
                  </a:lnTo>
                  <a:lnTo>
                    <a:pt x="253" y="113"/>
                  </a:lnTo>
                  <a:lnTo>
                    <a:pt x="258" y="106"/>
                  </a:lnTo>
                  <a:lnTo>
                    <a:pt x="263" y="99"/>
                  </a:lnTo>
                  <a:lnTo>
                    <a:pt x="266" y="94"/>
                  </a:lnTo>
                  <a:lnTo>
                    <a:pt x="267" y="93"/>
                  </a:lnTo>
                  <a:lnTo>
                    <a:pt x="275" y="82"/>
                  </a:lnTo>
                  <a:lnTo>
                    <a:pt x="282" y="71"/>
                  </a:lnTo>
                  <a:lnTo>
                    <a:pt x="289" y="62"/>
                  </a:lnTo>
                  <a:lnTo>
                    <a:pt x="295" y="53"/>
                  </a:lnTo>
                  <a:lnTo>
                    <a:pt x="298" y="46"/>
                  </a:lnTo>
                  <a:lnTo>
                    <a:pt x="303" y="40"/>
                  </a:lnTo>
                  <a:lnTo>
                    <a:pt x="305" y="35"/>
                  </a:lnTo>
                  <a:lnTo>
                    <a:pt x="308" y="31"/>
                  </a:lnTo>
                  <a:lnTo>
                    <a:pt x="310" y="24"/>
                  </a:lnTo>
                  <a:lnTo>
                    <a:pt x="310" y="18"/>
                  </a:lnTo>
                  <a:lnTo>
                    <a:pt x="310" y="14"/>
                  </a:lnTo>
                  <a:lnTo>
                    <a:pt x="309" y="9"/>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92" name="Freeform 40"/>
            <p:cNvSpPr>
              <a:spLocks noEditPoints="1"/>
            </p:cNvSpPr>
            <p:nvPr/>
          </p:nvSpPr>
          <p:spPr bwMode="auto">
            <a:xfrm>
              <a:off x="1871" y="2668"/>
              <a:ext cx="154" cy="141"/>
            </a:xfrm>
            <a:custGeom>
              <a:avLst/>
              <a:gdLst>
                <a:gd name="T0" fmla="*/ 358 w 375"/>
                <a:gd name="T1" fmla="*/ 1 h 344"/>
                <a:gd name="T2" fmla="*/ 305 w 375"/>
                <a:gd name="T3" fmla="*/ 16 h 344"/>
                <a:gd name="T4" fmla="*/ 261 w 375"/>
                <a:gd name="T5" fmla="*/ 21 h 344"/>
                <a:gd name="T6" fmla="*/ 239 w 375"/>
                <a:gd name="T7" fmla="*/ 51 h 344"/>
                <a:gd name="T8" fmla="*/ 267 w 375"/>
                <a:gd name="T9" fmla="*/ 49 h 344"/>
                <a:gd name="T10" fmla="*/ 277 w 375"/>
                <a:gd name="T11" fmla="*/ 49 h 344"/>
                <a:gd name="T12" fmla="*/ 271 w 375"/>
                <a:gd name="T13" fmla="*/ 64 h 344"/>
                <a:gd name="T14" fmla="*/ 259 w 375"/>
                <a:gd name="T15" fmla="*/ 84 h 344"/>
                <a:gd name="T16" fmla="*/ 244 w 375"/>
                <a:gd name="T17" fmla="*/ 111 h 344"/>
                <a:gd name="T18" fmla="*/ 224 w 375"/>
                <a:gd name="T19" fmla="*/ 113 h 344"/>
                <a:gd name="T20" fmla="*/ 205 w 375"/>
                <a:gd name="T21" fmla="*/ 114 h 344"/>
                <a:gd name="T22" fmla="*/ 188 w 375"/>
                <a:gd name="T23" fmla="*/ 119 h 344"/>
                <a:gd name="T24" fmla="*/ 162 w 375"/>
                <a:gd name="T25" fmla="*/ 129 h 344"/>
                <a:gd name="T26" fmla="*/ 125 w 375"/>
                <a:gd name="T27" fmla="*/ 147 h 344"/>
                <a:gd name="T28" fmla="*/ 92 w 375"/>
                <a:gd name="T29" fmla="*/ 168 h 344"/>
                <a:gd name="T30" fmla="*/ 68 w 375"/>
                <a:gd name="T31" fmla="*/ 195 h 344"/>
                <a:gd name="T32" fmla="*/ 47 w 375"/>
                <a:gd name="T33" fmla="*/ 222 h 344"/>
                <a:gd name="T34" fmla="*/ 26 w 375"/>
                <a:gd name="T35" fmla="*/ 253 h 344"/>
                <a:gd name="T36" fmla="*/ 10 w 375"/>
                <a:gd name="T37" fmla="*/ 281 h 344"/>
                <a:gd name="T38" fmla="*/ 2 w 375"/>
                <a:gd name="T39" fmla="*/ 306 h 344"/>
                <a:gd name="T40" fmla="*/ 0 w 375"/>
                <a:gd name="T41" fmla="*/ 325 h 344"/>
                <a:gd name="T42" fmla="*/ 16 w 375"/>
                <a:gd name="T43" fmla="*/ 343 h 344"/>
                <a:gd name="T44" fmla="*/ 42 w 375"/>
                <a:gd name="T45" fmla="*/ 341 h 344"/>
                <a:gd name="T46" fmla="*/ 77 w 375"/>
                <a:gd name="T47" fmla="*/ 325 h 344"/>
                <a:gd name="T48" fmla="*/ 107 w 375"/>
                <a:gd name="T49" fmla="*/ 305 h 344"/>
                <a:gd name="T50" fmla="*/ 132 w 375"/>
                <a:gd name="T51" fmla="*/ 286 h 344"/>
                <a:gd name="T52" fmla="*/ 130 w 375"/>
                <a:gd name="T53" fmla="*/ 295 h 344"/>
                <a:gd name="T54" fmla="*/ 122 w 375"/>
                <a:gd name="T55" fmla="*/ 309 h 344"/>
                <a:gd name="T56" fmla="*/ 117 w 375"/>
                <a:gd name="T57" fmla="*/ 329 h 344"/>
                <a:gd name="T58" fmla="*/ 130 w 375"/>
                <a:gd name="T59" fmla="*/ 343 h 344"/>
                <a:gd name="T60" fmla="*/ 147 w 375"/>
                <a:gd name="T61" fmla="*/ 343 h 344"/>
                <a:gd name="T62" fmla="*/ 174 w 375"/>
                <a:gd name="T63" fmla="*/ 333 h 344"/>
                <a:gd name="T64" fmla="*/ 199 w 375"/>
                <a:gd name="T65" fmla="*/ 319 h 344"/>
                <a:gd name="T66" fmla="*/ 231 w 375"/>
                <a:gd name="T67" fmla="*/ 301 h 344"/>
                <a:gd name="T68" fmla="*/ 239 w 375"/>
                <a:gd name="T69" fmla="*/ 281 h 344"/>
                <a:gd name="T70" fmla="*/ 211 w 375"/>
                <a:gd name="T71" fmla="*/ 282 h 344"/>
                <a:gd name="T72" fmla="*/ 207 w 375"/>
                <a:gd name="T73" fmla="*/ 275 h 344"/>
                <a:gd name="T74" fmla="*/ 234 w 375"/>
                <a:gd name="T75" fmla="*/ 233 h 344"/>
                <a:gd name="T76" fmla="*/ 311 w 375"/>
                <a:gd name="T77" fmla="*/ 112 h 344"/>
                <a:gd name="T78" fmla="*/ 340 w 375"/>
                <a:gd name="T79" fmla="*/ 64 h 344"/>
                <a:gd name="T80" fmla="*/ 362 w 375"/>
                <a:gd name="T81" fmla="*/ 32 h 344"/>
                <a:gd name="T82" fmla="*/ 371 w 375"/>
                <a:gd name="T83" fmla="*/ 8 h 344"/>
                <a:gd name="T84" fmla="*/ 90 w 375"/>
                <a:gd name="T85" fmla="*/ 263 h 344"/>
                <a:gd name="T86" fmla="*/ 116 w 375"/>
                <a:gd name="T87" fmla="*/ 222 h 344"/>
                <a:gd name="T88" fmla="*/ 148 w 375"/>
                <a:gd name="T89" fmla="*/ 177 h 344"/>
                <a:gd name="T90" fmla="*/ 168 w 375"/>
                <a:gd name="T91" fmla="*/ 158 h 344"/>
                <a:gd name="T92" fmla="*/ 188 w 375"/>
                <a:gd name="T93" fmla="*/ 150 h 344"/>
                <a:gd name="T94" fmla="*/ 213 w 375"/>
                <a:gd name="T95" fmla="*/ 152 h 344"/>
                <a:gd name="T96" fmla="*/ 201 w 375"/>
                <a:gd name="T97" fmla="*/ 177 h 344"/>
                <a:gd name="T98" fmla="*/ 183 w 375"/>
                <a:gd name="T99" fmla="*/ 202 h 344"/>
                <a:gd name="T100" fmla="*/ 161 w 375"/>
                <a:gd name="T101" fmla="*/ 226 h 344"/>
                <a:gd name="T102" fmla="*/ 135 w 375"/>
                <a:gd name="T103" fmla="*/ 250 h 344"/>
                <a:gd name="T104" fmla="*/ 109 w 375"/>
                <a:gd name="T105" fmla="*/ 272 h 344"/>
                <a:gd name="T106" fmla="*/ 91 w 375"/>
                <a:gd name="T107" fmla="*/ 283 h 344"/>
                <a:gd name="T108" fmla="*/ 78 w 375"/>
                <a:gd name="T109" fmla="*/ 290 h 344"/>
                <a:gd name="T110" fmla="*/ 76 w 375"/>
                <a:gd name="T111" fmla="*/ 29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5" h="344">
                  <a:moveTo>
                    <a:pt x="371" y="8"/>
                  </a:moveTo>
                  <a:lnTo>
                    <a:pt x="366" y="3"/>
                  </a:lnTo>
                  <a:lnTo>
                    <a:pt x="363" y="0"/>
                  </a:lnTo>
                  <a:lnTo>
                    <a:pt x="358" y="1"/>
                  </a:lnTo>
                  <a:lnTo>
                    <a:pt x="344" y="6"/>
                  </a:lnTo>
                  <a:lnTo>
                    <a:pt x="330" y="9"/>
                  </a:lnTo>
                  <a:lnTo>
                    <a:pt x="318" y="13"/>
                  </a:lnTo>
                  <a:lnTo>
                    <a:pt x="305" y="16"/>
                  </a:lnTo>
                  <a:lnTo>
                    <a:pt x="294" y="18"/>
                  </a:lnTo>
                  <a:lnTo>
                    <a:pt x="282" y="20"/>
                  </a:lnTo>
                  <a:lnTo>
                    <a:pt x="272" y="21"/>
                  </a:lnTo>
                  <a:lnTo>
                    <a:pt x="261" y="21"/>
                  </a:lnTo>
                  <a:lnTo>
                    <a:pt x="258" y="21"/>
                  </a:lnTo>
                  <a:lnTo>
                    <a:pt x="256" y="25"/>
                  </a:lnTo>
                  <a:lnTo>
                    <a:pt x="248" y="38"/>
                  </a:lnTo>
                  <a:lnTo>
                    <a:pt x="239" y="51"/>
                  </a:lnTo>
                  <a:lnTo>
                    <a:pt x="254" y="49"/>
                  </a:lnTo>
                  <a:lnTo>
                    <a:pt x="259" y="49"/>
                  </a:lnTo>
                  <a:lnTo>
                    <a:pt x="264" y="49"/>
                  </a:lnTo>
                  <a:lnTo>
                    <a:pt x="267" y="49"/>
                  </a:lnTo>
                  <a:lnTo>
                    <a:pt x="271" y="49"/>
                  </a:lnTo>
                  <a:lnTo>
                    <a:pt x="274" y="49"/>
                  </a:lnTo>
                  <a:lnTo>
                    <a:pt x="276" y="49"/>
                  </a:lnTo>
                  <a:lnTo>
                    <a:pt x="277" y="49"/>
                  </a:lnTo>
                  <a:lnTo>
                    <a:pt x="279" y="51"/>
                  </a:lnTo>
                  <a:lnTo>
                    <a:pt x="277" y="53"/>
                  </a:lnTo>
                  <a:lnTo>
                    <a:pt x="275" y="58"/>
                  </a:lnTo>
                  <a:lnTo>
                    <a:pt x="271" y="64"/>
                  </a:lnTo>
                  <a:lnTo>
                    <a:pt x="265" y="75"/>
                  </a:lnTo>
                  <a:lnTo>
                    <a:pt x="264" y="76"/>
                  </a:lnTo>
                  <a:lnTo>
                    <a:pt x="263" y="79"/>
                  </a:lnTo>
                  <a:lnTo>
                    <a:pt x="259" y="84"/>
                  </a:lnTo>
                  <a:lnTo>
                    <a:pt x="256" y="91"/>
                  </a:lnTo>
                  <a:lnTo>
                    <a:pt x="252" y="98"/>
                  </a:lnTo>
                  <a:lnTo>
                    <a:pt x="248" y="105"/>
                  </a:lnTo>
                  <a:lnTo>
                    <a:pt x="244" y="111"/>
                  </a:lnTo>
                  <a:lnTo>
                    <a:pt x="241" y="116"/>
                  </a:lnTo>
                  <a:lnTo>
                    <a:pt x="235" y="115"/>
                  </a:lnTo>
                  <a:lnTo>
                    <a:pt x="229" y="114"/>
                  </a:lnTo>
                  <a:lnTo>
                    <a:pt x="224" y="113"/>
                  </a:lnTo>
                  <a:lnTo>
                    <a:pt x="219" y="113"/>
                  </a:lnTo>
                  <a:lnTo>
                    <a:pt x="214" y="113"/>
                  </a:lnTo>
                  <a:lnTo>
                    <a:pt x="210" y="113"/>
                  </a:lnTo>
                  <a:lnTo>
                    <a:pt x="205" y="114"/>
                  </a:lnTo>
                  <a:lnTo>
                    <a:pt x="201" y="114"/>
                  </a:lnTo>
                  <a:lnTo>
                    <a:pt x="197" y="115"/>
                  </a:lnTo>
                  <a:lnTo>
                    <a:pt x="192" y="116"/>
                  </a:lnTo>
                  <a:lnTo>
                    <a:pt x="188" y="119"/>
                  </a:lnTo>
                  <a:lnTo>
                    <a:pt x="183" y="120"/>
                  </a:lnTo>
                  <a:lnTo>
                    <a:pt x="176" y="122"/>
                  </a:lnTo>
                  <a:lnTo>
                    <a:pt x="169" y="126"/>
                  </a:lnTo>
                  <a:lnTo>
                    <a:pt x="162" y="129"/>
                  </a:lnTo>
                  <a:lnTo>
                    <a:pt x="154" y="132"/>
                  </a:lnTo>
                  <a:lnTo>
                    <a:pt x="145" y="137"/>
                  </a:lnTo>
                  <a:lnTo>
                    <a:pt x="136" y="142"/>
                  </a:lnTo>
                  <a:lnTo>
                    <a:pt x="125" y="147"/>
                  </a:lnTo>
                  <a:lnTo>
                    <a:pt x="115" y="153"/>
                  </a:lnTo>
                  <a:lnTo>
                    <a:pt x="107" y="158"/>
                  </a:lnTo>
                  <a:lnTo>
                    <a:pt x="100" y="162"/>
                  </a:lnTo>
                  <a:lnTo>
                    <a:pt x="92" y="168"/>
                  </a:lnTo>
                  <a:lnTo>
                    <a:pt x="85" y="175"/>
                  </a:lnTo>
                  <a:lnTo>
                    <a:pt x="79" y="181"/>
                  </a:lnTo>
                  <a:lnTo>
                    <a:pt x="74" y="188"/>
                  </a:lnTo>
                  <a:lnTo>
                    <a:pt x="68" y="195"/>
                  </a:lnTo>
                  <a:lnTo>
                    <a:pt x="63" y="200"/>
                  </a:lnTo>
                  <a:lnTo>
                    <a:pt x="57" y="208"/>
                  </a:lnTo>
                  <a:lnTo>
                    <a:pt x="52" y="215"/>
                  </a:lnTo>
                  <a:lnTo>
                    <a:pt x="47" y="222"/>
                  </a:lnTo>
                  <a:lnTo>
                    <a:pt x="41" y="230"/>
                  </a:lnTo>
                  <a:lnTo>
                    <a:pt x="36" y="238"/>
                  </a:lnTo>
                  <a:lnTo>
                    <a:pt x="31" y="245"/>
                  </a:lnTo>
                  <a:lnTo>
                    <a:pt x="26" y="253"/>
                  </a:lnTo>
                  <a:lnTo>
                    <a:pt x="22" y="260"/>
                  </a:lnTo>
                  <a:lnTo>
                    <a:pt x="17" y="267"/>
                  </a:lnTo>
                  <a:lnTo>
                    <a:pt x="14" y="274"/>
                  </a:lnTo>
                  <a:lnTo>
                    <a:pt x="10" y="281"/>
                  </a:lnTo>
                  <a:lnTo>
                    <a:pt x="8" y="288"/>
                  </a:lnTo>
                  <a:lnTo>
                    <a:pt x="6" y="295"/>
                  </a:lnTo>
                  <a:lnTo>
                    <a:pt x="3" y="301"/>
                  </a:lnTo>
                  <a:lnTo>
                    <a:pt x="2" y="306"/>
                  </a:lnTo>
                  <a:lnTo>
                    <a:pt x="1" y="311"/>
                  </a:lnTo>
                  <a:lnTo>
                    <a:pt x="0" y="317"/>
                  </a:lnTo>
                  <a:lnTo>
                    <a:pt x="0" y="320"/>
                  </a:lnTo>
                  <a:lnTo>
                    <a:pt x="0" y="325"/>
                  </a:lnTo>
                  <a:lnTo>
                    <a:pt x="1" y="328"/>
                  </a:lnTo>
                  <a:lnTo>
                    <a:pt x="4" y="335"/>
                  </a:lnTo>
                  <a:lnTo>
                    <a:pt x="9" y="340"/>
                  </a:lnTo>
                  <a:lnTo>
                    <a:pt x="16" y="343"/>
                  </a:lnTo>
                  <a:lnTo>
                    <a:pt x="24" y="344"/>
                  </a:lnTo>
                  <a:lnTo>
                    <a:pt x="30" y="344"/>
                  </a:lnTo>
                  <a:lnTo>
                    <a:pt x="36" y="343"/>
                  </a:lnTo>
                  <a:lnTo>
                    <a:pt x="42" y="341"/>
                  </a:lnTo>
                  <a:lnTo>
                    <a:pt x="51" y="338"/>
                  </a:lnTo>
                  <a:lnTo>
                    <a:pt x="59" y="334"/>
                  </a:lnTo>
                  <a:lnTo>
                    <a:pt x="68" y="329"/>
                  </a:lnTo>
                  <a:lnTo>
                    <a:pt x="77" y="325"/>
                  </a:lnTo>
                  <a:lnTo>
                    <a:pt x="87" y="318"/>
                  </a:lnTo>
                  <a:lnTo>
                    <a:pt x="94" y="314"/>
                  </a:lnTo>
                  <a:lnTo>
                    <a:pt x="100" y="310"/>
                  </a:lnTo>
                  <a:lnTo>
                    <a:pt x="107" y="305"/>
                  </a:lnTo>
                  <a:lnTo>
                    <a:pt x="114" y="301"/>
                  </a:lnTo>
                  <a:lnTo>
                    <a:pt x="120" y="296"/>
                  </a:lnTo>
                  <a:lnTo>
                    <a:pt x="127" y="291"/>
                  </a:lnTo>
                  <a:lnTo>
                    <a:pt x="132" y="286"/>
                  </a:lnTo>
                  <a:lnTo>
                    <a:pt x="139" y="281"/>
                  </a:lnTo>
                  <a:lnTo>
                    <a:pt x="136" y="286"/>
                  </a:lnTo>
                  <a:lnTo>
                    <a:pt x="133" y="290"/>
                  </a:lnTo>
                  <a:lnTo>
                    <a:pt x="130" y="295"/>
                  </a:lnTo>
                  <a:lnTo>
                    <a:pt x="128" y="299"/>
                  </a:lnTo>
                  <a:lnTo>
                    <a:pt x="125" y="303"/>
                  </a:lnTo>
                  <a:lnTo>
                    <a:pt x="123" y="305"/>
                  </a:lnTo>
                  <a:lnTo>
                    <a:pt x="122" y="309"/>
                  </a:lnTo>
                  <a:lnTo>
                    <a:pt x="121" y="312"/>
                  </a:lnTo>
                  <a:lnTo>
                    <a:pt x="118" y="319"/>
                  </a:lnTo>
                  <a:lnTo>
                    <a:pt x="117" y="325"/>
                  </a:lnTo>
                  <a:lnTo>
                    <a:pt x="117" y="329"/>
                  </a:lnTo>
                  <a:lnTo>
                    <a:pt x="118" y="334"/>
                  </a:lnTo>
                  <a:lnTo>
                    <a:pt x="121" y="338"/>
                  </a:lnTo>
                  <a:lnTo>
                    <a:pt x="124" y="341"/>
                  </a:lnTo>
                  <a:lnTo>
                    <a:pt x="130" y="343"/>
                  </a:lnTo>
                  <a:lnTo>
                    <a:pt x="137" y="344"/>
                  </a:lnTo>
                  <a:lnTo>
                    <a:pt x="140" y="344"/>
                  </a:lnTo>
                  <a:lnTo>
                    <a:pt x="144" y="343"/>
                  </a:lnTo>
                  <a:lnTo>
                    <a:pt x="147" y="343"/>
                  </a:lnTo>
                  <a:lnTo>
                    <a:pt x="152" y="342"/>
                  </a:lnTo>
                  <a:lnTo>
                    <a:pt x="159" y="340"/>
                  </a:lnTo>
                  <a:lnTo>
                    <a:pt x="166" y="336"/>
                  </a:lnTo>
                  <a:lnTo>
                    <a:pt x="174" y="333"/>
                  </a:lnTo>
                  <a:lnTo>
                    <a:pt x="182" y="328"/>
                  </a:lnTo>
                  <a:lnTo>
                    <a:pt x="184" y="327"/>
                  </a:lnTo>
                  <a:lnTo>
                    <a:pt x="190" y="324"/>
                  </a:lnTo>
                  <a:lnTo>
                    <a:pt x="199" y="319"/>
                  </a:lnTo>
                  <a:lnTo>
                    <a:pt x="208" y="313"/>
                  </a:lnTo>
                  <a:lnTo>
                    <a:pt x="218" y="309"/>
                  </a:lnTo>
                  <a:lnTo>
                    <a:pt x="226" y="304"/>
                  </a:lnTo>
                  <a:lnTo>
                    <a:pt x="231" y="301"/>
                  </a:lnTo>
                  <a:lnTo>
                    <a:pt x="234" y="299"/>
                  </a:lnTo>
                  <a:lnTo>
                    <a:pt x="238" y="297"/>
                  </a:lnTo>
                  <a:lnTo>
                    <a:pt x="238" y="294"/>
                  </a:lnTo>
                  <a:lnTo>
                    <a:pt x="239" y="281"/>
                  </a:lnTo>
                  <a:lnTo>
                    <a:pt x="242" y="265"/>
                  </a:lnTo>
                  <a:lnTo>
                    <a:pt x="228" y="273"/>
                  </a:lnTo>
                  <a:lnTo>
                    <a:pt x="219" y="279"/>
                  </a:lnTo>
                  <a:lnTo>
                    <a:pt x="211" y="282"/>
                  </a:lnTo>
                  <a:lnTo>
                    <a:pt x="205" y="286"/>
                  </a:lnTo>
                  <a:lnTo>
                    <a:pt x="200" y="288"/>
                  </a:lnTo>
                  <a:lnTo>
                    <a:pt x="204" y="282"/>
                  </a:lnTo>
                  <a:lnTo>
                    <a:pt x="207" y="275"/>
                  </a:lnTo>
                  <a:lnTo>
                    <a:pt x="212" y="268"/>
                  </a:lnTo>
                  <a:lnTo>
                    <a:pt x="216" y="260"/>
                  </a:lnTo>
                  <a:lnTo>
                    <a:pt x="221" y="252"/>
                  </a:lnTo>
                  <a:lnTo>
                    <a:pt x="234" y="233"/>
                  </a:lnTo>
                  <a:lnTo>
                    <a:pt x="252" y="205"/>
                  </a:lnTo>
                  <a:lnTo>
                    <a:pt x="273" y="172"/>
                  </a:lnTo>
                  <a:lnTo>
                    <a:pt x="292" y="139"/>
                  </a:lnTo>
                  <a:lnTo>
                    <a:pt x="311" y="112"/>
                  </a:lnTo>
                  <a:lnTo>
                    <a:pt x="324" y="92"/>
                  </a:lnTo>
                  <a:lnTo>
                    <a:pt x="328" y="84"/>
                  </a:lnTo>
                  <a:lnTo>
                    <a:pt x="334" y="75"/>
                  </a:lnTo>
                  <a:lnTo>
                    <a:pt x="340" y="64"/>
                  </a:lnTo>
                  <a:lnTo>
                    <a:pt x="345" y="56"/>
                  </a:lnTo>
                  <a:lnTo>
                    <a:pt x="351" y="47"/>
                  </a:lnTo>
                  <a:lnTo>
                    <a:pt x="357" y="40"/>
                  </a:lnTo>
                  <a:lnTo>
                    <a:pt x="362" y="32"/>
                  </a:lnTo>
                  <a:lnTo>
                    <a:pt x="367" y="25"/>
                  </a:lnTo>
                  <a:lnTo>
                    <a:pt x="372" y="18"/>
                  </a:lnTo>
                  <a:lnTo>
                    <a:pt x="375" y="13"/>
                  </a:lnTo>
                  <a:lnTo>
                    <a:pt x="371" y="8"/>
                  </a:lnTo>
                  <a:close/>
                  <a:moveTo>
                    <a:pt x="76" y="290"/>
                  </a:moveTo>
                  <a:lnTo>
                    <a:pt x="80" y="281"/>
                  </a:lnTo>
                  <a:lnTo>
                    <a:pt x="85" y="272"/>
                  </a:lnTo>
                  <a:lnTo>
                    <a:pt x="90" y="263"/>
                  </a:lnTo>
                  <a:lnTo>
                    <a:pt x="95" y="253"/>
                  </a:lnTo>
                  <a:lnTo>
                    <a:pt x="101" y="243"/>
                  </a:lnTo>
                  <a:lnTo>
                    <a:pt x="108" y="233"/>
                  </a:lnTo>
                  <a:lnTo>
                    <a:pt x="116" y="222"/>
                  </a:lnTo>
                  <a:lnTo>
                    <a:pt x="124" y="211"/>
                  </a:lnTo>
                  <a:lnTo>
                    <a:pt x="133" y="198"/>
                  </a:lnTo>
                  <a:lnTo>
                    <a:pt x="142" y="187"/>
                  </a:lnTo>
                  <a:lnTo>
                    <a:pt x="148" y="177"/>
                  </a:lnTo>
                  <a:lnTo>
                    <a:pt x="155" y="170"/>
                  </a:lnTo>
                  <a:lnTo>
                    <a:pt x="160" y="165"/>
                  </a:lnTo>
                  <a:lnTo>
                    <a:pt x="165" y="161"/>
                  </a:lnTo>
                  <a:lnTo>
                    <a:pt x="168" y="158"/>
                  </a:lnTo>
                  <a:lnTo>
                    <a:pt x="170" y="155"/>
                  </a:lnTo>
                  <a:lnTo>
                    <a:pt x="175" y="153"/>
                  </a:lnTo>
                  <a:lnTo>
                    <a:pt x="181" y="151"/>
                  </a:lnTo>
                  <a:lnTo>
                    <a:pt x="188" y="150"/>
                  </a:lnTo>
                  <a:lnTo>
                    <a:pt x="196" y="150"/>
                  </a:lnTo>
                  <a:lnTo>
                    <a:pt x="201" y="150"/>
                  </a:lnTo>
                  <a:lnTo>
                    <a:pt x="207" y="151"/>
                  </a:lnTo>
                  <a:lnTo>
                    <a:pt x="213" y="152"/>
                  </a:lnTo>
                  <a:lnTo>
                    <a:pt x="218" y="154"/>
                  </a:lnTo>
                  <a:lnTo>
                    <a:pt x="210" y="166"/>
                  </a:lnTo>
                  <a:lnTo>
                    <a:pt x="206" y="172"/>
                  </a:lnTo>
                  <a:lnTo>
                    <a:pt x="201" y="177"/>
                  </a:lnTo>
                  <a:lnTo>
                    <a:pt x="198" y="183"/>
                  </a:lnTo>
                  <a:lnTo>
                    <a:pt x="193" y="189"/>
                  </a:lnTo>
                  <a:lnTo>
                    <a:pt x="189" y="195"/>
                  </a:lnTo>
                  <a:lnTo>
                    <a:pt x="183" y="202"/>
                  </a:lnTo>
                  <a:lnTo>
                    <a:pt x="178" y="207"/>
                  </a:lnTo>
                  <a:lnTo>
                    <a:pt x="173" y="213"/>
                  </a:lnTo>
                  <a:lnTo>
                    <a:pt x="167" y="220"/>
                  </a:lnTo>
                  <a:lnTo>
                    <a:pt x="161" y="226"/>
                  </a:lnTo>
                  <a:lnTo>
                    <a:pt x="154" y="233"/>
                  </a:lnTo>
                  <a:lnTo>
                    <a:pt x="148" y="238"/>
                  </a:lnTo>
                  <a:lnTo>
                    <a:pt x="142" y="244"/>
                  </a:lnTo>
                  <a:lnTo>
                    <a:pt x="135" y="250"/>
                  </a:lnTo>
                  <a:lnTo>
                    <a:pt x="128" y="257"/>
                  </a:lnTo>
                  <a:lnTo>
                    <a:pt x="120" y="263"/>
                  </a:lnTo>
                  <a:lnTo>
                    <a:pt x="115" y="267"/>
                  </a:lnTo>
                  <a:lnTo>
                    <a:pt x="109" y="272"/>
                  </a:lnTo>
                  <a:lnTo>
                    <a:pt x="105" y="275"/>
                  </a:lnTo>
                  <a:lnTo>
                    <a:pt x="100" y="279"/>
                  </a:lnTo>
                  <a:lnTo>
                    <a:pt x="95" y="281"/>
                  </a:lnTo>
                  <a:lnTo>
                    <a:pt x="91" y="283"/>
                  </a:lnTo>
                  <a:lnTo>
                    <a:pt x="86" y="286"/>
                  </a:lnTo>
                  <a:lnTo>
                    <a:pt x="83" y="288"/>
                  </a:lnTo>
                  <a:lnTo>
                    <a:pt x="80" y="289"/>
                  </a:lnTo>
                  <a:lnTo>
                    <a:pt x="78" y="290"/>
                  </a:lnTo>
                  <a:lnTo>
                    <a:pt x="77" y="291"/>
                  </a:lnTo>
                  <a:lnTo>
                    <a:pt x="76" y="291"/>
                  </a:lnTo>
                  <a:lnTo>
                    <a:pt x="76" y="291"/>
                  </a:lnTo>
                  <a:lnTo>
                    <a:pt x="76" y="290"/>
                  </a:lnTo>
                  <a:lnTo>
                    <a:pt x="76" y="290"/>
                  </a:lnTo>
                  <a:lnTo>
                    <a:pt x="76" y="290"/>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93" name="Freeform 41"/>
            <p:cNvSpPr>
              <a:spLocks noEditPoints="1"/>
            </p:cNvSpPr>
            <p:nvPr/>
          </p:nvSpPr>
          <p:spPr bwMode="auto">
            <a:xfrm>
              <a:off x="2054" y="2676"/>
              <a:ext cx="159" cy="132"/>
            </a:xfrm>
            <a:custGeom>
              <a:avLst/>
              <a:gdLst>
                <a:gd name="T0" fmla="*/ 331 w 390"/>
                <a:gd name="T1" fmla="*/ 2 h 321"/>
                <a:gd name="T2" fmla="*/ 309 w 390"/>
                <a:gd name="T3" fmla="*/ 24 h 321"/>
                <a:gd name="T4" fmla="*/ 275 w 390"/>
                <a:gd name="T5" fmla="*/ 58 h 321"/>
                <a:gd name="T6" fmla="*/ 244 w 390"/>
                <a:gd name="T7" fmla="*/ 88 h 321"/>
                <a:gd name="T8" fmla="*/ 177 w 390"/>
                <a:gd name="T9" fmla="*/ 155 h 321"/>
                <a:gd name="T10" fmla="*/ 110 w 390"/>
                <a:gd name="T11" fmla="*/ 223 h 321"/>
                <a:gd name="T12" fmla="*/ 79 w 390"/>
                <a:gd name="T13" fmla="*/ 253 h 321"/>
                <a:gd name="T14" fmla="*/ 49 w 390"/>
                <a:gd name="T15" fmla="*/ 282 h 321"/>
                <a:gd name="T16" fmla="*/ 40 w 390"/>
                <a:gd name="T17" fmla="*/ 288 h 321"/>
                <a:gd name="T18" fmla="*/ 27 w 390"/>
                <a:gd name="T19" fmla="*/ 289 h 321"/>
                <a:gd name="T20" fmla="*/ 5 w 390"/>
                <a:gd name="T21" fmla="*/ 308 h 321"/>
                <a:gd name="T22" fmla="*/ 25 w 390"/>
                <a:gd name="T23" fmla="*/ 319 h 321"/>
                <a:gd name="T24" fmla="*/ 51 w 390"/>
                <a:gd name="T25" fmla="*/ 318 h 321"/>
                <a:gd name="T26" fmla="*/ 77 w 390"/>
                <a:gd name="T27" fmla="*/ 318 h 321"/>
                <a:gd name="T28" fmla="*/ 102 w 390"/>
                <a:gd name="T29" fmla="*/ 319 h 321"/>
                <a:gd name="T30" fmla="*/ 123 w 390"/>
                <a:gd name="T31" fmla="*/ 317 h 321"/>
                <a:gd name="T32" fmla="*/ 115 w 390"/>
                <a:gd name="T33" fmla="*/ 289 h 321"/>
                <a:gd name="T34" fmla="*/ 100 w 390"/>
                <a:gd name="T35" fmla="*/ 285 h 321"/>
                <a:gd name="T36" fmla="*/ 118 w 390"/>
                <a:gd name="T37" fmla="*/ 264 h 321"/>
                <a:gd name="T38" fmla="*/ 153 w 390"/>
                <a:gd name="T39" fmla="*/ 228 h 321"/>
                <a:gd name="T40" fmla="*/ 239 w 390"/>
                <a:gd name="T41" fmla="*/ 201 h 321"/>
                <a:gd name="T42" fmla="*/ 263 w 390"/>
                <a:gd name="T43" fmla="*/ 201 h 321"/>
                <a:gd name="T44" fmla="*/ 246 w 390"/>
                <a:gd name="T45" fmla="*/ 261 h 321"/>
                <a:gd name="T46" fmla="*/ 240 w 390"/>
                <a:gd name="T47" fmla="*/ 277 h 321"/>
                <a:gd name="T48" fmla="*/ 235 w 390"/>
                <a:gd name="T49" fmla="*/ 287 h 321"/>
                <a:gd name="T50" fmla="*/ 221 w 390"/>
                <a:gd name="T51" fmla="*/ 289 h 321"/>
                <a:gd name="T52" fmla="*/ 197 w 390"/>
                <a:gd name="T53" fmla="*/ 293 h 321"/>
                <a:gd name="T54" fmla="*/ 206 w 390"/>
                <a:gd name="T55" fmla="*/ 320 h 321"/>
                <a:gd name="T56" fmla="*/ 240 w 390"/>
                <a:gd name="T57" fmla="*/ 318 h 321"/>
                <a:gd name="T58" fmla="*/ 280 w 390"/>
                <a:gd name="T59" fmla="*/ 318 h 321"/>
                <a:gd name="T60" fmla="*/ 311 w 390"/>
                <a:gd name="T61" fmla="*/ 319 h 321"/>
                <a:gd name="T62" fmla="*/ 336 w 390"/>
                <a:gd name="T63" fmla="*/ 320 h 321"/>
                <a:gd name="T64" fmla="*/ 337 w 390"/>
                <a:gd name="T65" fmla="*/ 289 h 321"/>
                <a:gd name="T66" fmla="*/ 328 w 390"/>
                <a:gd name="T67" fmla="*/ 289 h 321"/>
                <a:gd name="T68" fmla="*/ 319 w 390"/>
                <a:gd name="T69" fmla="*/ 288 h 321"/>
                <a:gd name="T70" fmla="*/ 314 w 390"/>
                <a:gd name="T71" fmla="*/ 288 h 321"/>
                <a:gd name="T72" fmla="*/ 315 w 390"/>
                <a:gd name="T73" fmla="*/ 282 h 321"/>
                <a:gd name="T74" fmla="*/ 318 w 390"/>
                <a:gd name="T75" fmla="*/ 268 h 321"/>
                <a:gd name="T76" fmla="*/ 324 w 390"/>
                <a:gd name="T77" fmla="*/ 243 h 321"/>
                <a:gd name="T78" fmla="*/ 333 w 390"/>
                <a:gd name="T79" fmla="*/ 213 h 321"/>
                <a:gd name="T80" fmla="*/ 350 w 390"/>
                <a:gd name="T81" fmla="*/ 148 h 321"/>
                <a:gd name="T82" fmla="*/ 367 w 390"/>
                <a:gd name="T83" fmla="*/ 84 h 321"/>
                <a:gd name="T84" fmla="*/ 375 w 390"/>
                <a:gd name="T85" fmla="*/ 54 h 321"/>
                <a:gd name="T86" fmla="*/ 381 w 390"/>
                <a:gd name="T87" fmla="*/ 31 h 321"/>
                <a:gd name="T88" fmla="*/ 387 w 390"/>
                <a:gd name="T89" fmla="*/ 9 h 321"/>
                <a:gd name="T90" fmla="*/ 269 w 390"/>
                <a:gd name="T91" fmla="*/ 163 h 321"/>
                <a:gd name="T92" fmla="*/ 246 w 390"/>
                <a:gd name="T93" fmla="*/ 164 h 321"/>
                <a:gd name="T94" fmla="*/ 214 w 390"/>
                <a:gd name="T95" fmla="*/ 16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0" h="321">
                  <a:moveTo>
                    <a:pt x="380" y="0"/>
                  </a:moveTo>
                  <a:lnTo>
                    <a:pt x="337" y="0"/>
                  </a:lnTo>
                  <a:lnTo>
                    <a:pt x="334" y="0"/>
                  </a:lnTo>
                  <a:lnTo>
                    <a:pt x="331" y="2"/>
                  </a:lnTo>
                  <a:lnTo>
                    <a:pt x="327" y="7"/>
                  </a:lnTo>
                  <a:lnTo>
                    <a:pt x="322" y="11"/>
                  </a:lnTo>
                  <a:lnTo>
                    <a:pt x="316" y="17"/>
                  </a:lnTo>
                  <a:lnTo>
                    <a:pt x="309" y="24"/>
                  </a:lnTo>
                  <a:lnTo>
                    <a:pt x="303" y="31"/>
                  </a:lnTo>
                  <a:lnTo>
                    <a:pt x="295" y="39"/>
                  </a:lnTo>
                  <a:lnTo>
                    <a:pt x="285" y="48"/>
                  </a:lnTo>
                  <a:lnTo>
                    <a:pt x="275" y="58"/>
                  </a:lnTo>
                  <a:lnTo>
                    <a:pt x="273" y="61"/>
                  </a:lnTo>
                  <a:lnTo>
                    <a:pt x="267" y="67"/>
                  </a:lnTo>
                  <a:lnTo>
                    <a:pt x="256" y="77"/>
                  </a:lnTo>
                  <a:lnTo>
                    <a:pt x="244" y="88"/>
                  </a:lnTo>
                  <a:lnTo>
                    <a:pt x="230" y="103"/>
                  </a:lnTo>
                  <a:lnTo>
                    <a:pt x="213" y="119"/>
                  </a:lnTo>
                  <a:lnTo>
                    <a:pt x="195" y="138"/>
                  </a:lnTo>
                  <a:lnTo>
                    <a:pt x="177" y="155"/>
                  </a:lnTo>
                  <a:lnTo>
                    <a:pt x="159" y="174"/>
                  </a:lnTo>
                  <a:lnTo>
                    <a:pt x="141" y="192"/>
                  </a:lnTo>
                  <a:lnTo>
                    <a:pt x="124" y="208"/>
                  </a:lnTo>
                  <a:lnTo>
                    <a:pt x="110" y="223"/>
                  </a:lnTo>
                  <a:lnTo>
                    <a:pt x="97" y="235"/>
                  </a:lnTo>
                  <a:lnTo>
                    <a:pt x="87" y="245"/>
                  </a:lnTo>
                  <a:lnTo>
                    <a:pt x="81" y="251"/>
                  </a:lnTo>
                  <a:lnTo>
                    <a:pt x="79" y="253"/>
                  </a:lnTo>
                  <a:lnTo>
                    <a:pt x="74" y="258"/>
                  </a:lnTo>
                  <a:lnTo>
                    <a:pt x="64" y="267"/>
                  </a:lnTo>
                  <a:lnTo>
                    <a:pt x="54" y="277"/>
                  </a:lnTo>
                  <a:lnTo>
                    <a:pt x="49" y="282"/>
                  </a:lnTo>
                  <a:lnTo>
                    <a:pt x="47" y="283"/>
                  </a:lnTo>
                  <a:lnTo>
                    <a:pt x="44" y="285"/>
                  </a:lnTo>
                  <a:lnTo>
                    <a:pt x="42" y="287"/>
                  </a:lnTo>
                  <a:lnTo>
                    <a:pt x="40" y="288"/>
                  </a:lnTo>
                  <a:lnTo>
                    <a:pt x="38" y="289"/>
                  </a:lnTo>
                  <a:lnTo>
                    <a:pt x="34" y="289"/>
                  </a:lnTo>
                  <a:lnTo>
                    <a:pt x="31" y="289"/>
                  </a:lnTo>
                  <a:lnTo>
                    <a:pt x="27" y="289"/>
                  </a:lnTo>
                  <a:lnTo>
                    <a:pt x="19" y="289"/>
                  </a:lnTo>
                  <a:lnTo>
                    <a:pt x="13" y="289"/>
                  </a:lnTo>
                  <a:lnTo>
                    <a:pt x="12" y="293"/>
                  </a:lnTo>
                  <a:lnTo>
                    <a:pt x="5" y="308"/>
                  </a:lnTo>
                  <a:lnTo>
                    <a:pt x="0" y="321"/>
                  </a:lnTo>
                  <a:lnTo>
                    <a:pt x="12" y="320"/>
                  </a:lnTo>
                  <a:lnTo>
                    <a:pt x="19" y="320"/>
                  </a:lnTo>
                  <a:lnTo>
                    <a:pt x="25" y="319"/>
                  </a:lnTo>
                  <a:lnTo>
                    <a:pt x="32" y="319"/>
                  </a:lnTo>
                  <a:lnTo>
                    <a:pt x="39" y="319"/>
                  </a:lnTo>
                  <a:lnTo>
                    <a:pt x="46" y="318"/>
                  </a:lnTo>
                  <a:lnTo>
                    <a:pt x="51" y="318"/>
                  </a:lnTo>
                  <a:lnTo>
                    <a:pt x="58" y="318"/>
                  </a:lnTo>
                  <a:lnTo>
                    <a:pt x="64" y="318"/>
                  </a:lnTo>
                  <a:lnTo>
                    <a:pt x="71" y="318"/>
                  </a:lnTo>
                  <a:lnTo>
                    <a:pt x="77" y="318"/>
                  </a:lnTo>
                  <a:lnTo>
                    <a:pt x="84" y="318"/>
                  </a:lnTo>
                  <a:lnTo>
                    <a:pt x="89" y="319"/>
                  </a:lnTo>
                  <a:lnTo>
                    <a:pt x="96" y="319"/>
                  </a:lnTo>
                  <a:lnTo>
                    <a:pt x="102" y="319"/>
                  </a:lnTo>
                  <a:lnTo>
                    <a:pt x="109" y="320"/>
                  </a:lnTo>
                  <a:lnTo>
                    <a:pt x="115" y="320"/>
                  </a:lnTo>
                  <a:lnTo>
                    <a:pt x="121" y="320"/>
                  </a:lnTo>
                  <a:lnTo>
                    <a:pt x="123" y="317"/>
                  </a:lnTo>
                  <a:lnTo>
                    <a:pt x="131" y="302"/>
                  </a:lnTo>
                  <a:lnTo>
                    <a:pt x="139" y="289"/>
                  </a:lnTo>
                  <a:lnTo>
                    <a:pt x="124" y="289"/>
                  </a:lnTo>
                  <a:lnTo>
                    <a:pt x="115" y="289"/>
                  </a:lnTo>
                  <a:lnTo>
                    <a:pt x="107" y="288"/>
                  </a:lnTo>
                  <a:lnTo>
                    <a:pt x="102" y="288"/>
                  </a:lnTo>
                  <a:lnTo>
                    <a:pt x="99" y="288"/>
                  </a:lnTo>
                  <a:lnTo>
                    <a:pt x="100" y="285"/>
                  </a:lnTo>
                  <a:lnTo>
                    <a:pt x="103" y="282"/>
                  </a:lnTo>
                  <a:lnTo>
                    <a:pt x="107" y="277"/>
                  </a:lnTo>
                  <a:lnTo>
                    <a:pt x="111" y="272"/>
                  </a:lnTo>
                  <a:lnTo>
                    <a:pt x="118" y="264"/>
                  </a:lnTo>
                  <a:lnTo>
                    <a:pt x="126" y="254"/>
                  </a:lnTo>
                  <a:lnTo>
                    <a:pt x="137" y="244"/>
                  </a:lnTo>
                  <a:lnTo>
                    <a:pt x="149" y="231"/>
                  </a:lnTo>
                  <a:lnTo>
                    <a:pt x="153" y="228"/>
                  </a:lnTo>
                  <a:lnTo>
                    <a:pt x="162" y="219"/>
                  </a:lnTo>
                  <a:lnTo>
                    <a:pt x="171" y="209"/>
                  </a:lnTo>
                  <a:lnTo>
                    <a:pt x="179" y="201"/>
                  </a:lnTo>
                  <a:lnTo>
                    <a:pt x="239" y="201"/>
                  </a:lnTo>
                  <a:lnTo>
                    <a:pt x="242" y="201"/>
                  </a:lnTo>
                  <a:lnTo>
                    <a:pt x="247" y="201"/>
                  </a:lnTo>
                  <a:lnTo>
                    <a:pt x="255" y="201"/>
                  </a:lnTo>
                  <a:lnTo>
                    <a:pt x="263" y="201"/>
                  </a:lnTo>
                  <a:lnTo>
                    <a:pt x="251" y="245"/>
                  </a:lnTo>
                  <a:lnTo>
                    <a:pt x="250" y="251"/>
                  </a:lnTo>
                  <a:lnTo>
                    <a:pt x="247" y="255"/>
                  </a:lnTo>
                  <a:lnTo>
                    <a:pt x="246" y="261"/>
                  </a:lnTo>
                  <a:lnTo>
                    <a:pt x="245" y="266"/>
                  </a:lnTo>
                  <a:lnTo>
                    <a:pt x="243" y="270"/>
                  </a:lnTo>
                  <a:lnTo>
                    <a:pt x="242" y="274"/>
                  </a:lnTo>
                  <a:lnTo>
                    <a:pt x="240" y="277"/>
                  </a:lnTo>
                  <a:lnTo>
                    <a:pt x="239" y="281"/>
                  </a:lnTo>
                  <a:lnTo>
                    <a:pt x="238" y="283"/>
                  </a:lnTo>
                  <a:lnTo>
                    <a:pt x="237" y="285"/>
                  </a:lnTo>
                  <a:lnTo>
                    <a:pt x="235" y="287"/>
                  </a:lnTo>
                  <a:lnTo>
                    <a:pt x="232" y="287"/>
                  </a:lnTo>
                  <a:lnTo>
                    <a:pt x="230" y="288"/>
                  </a:lnTo>
                  <a:lnTo>
                    <a:pt x="227" y="288"/>
                  </a:lnTo>
                  <a:lnTo>
                    <a:pt x="221" y="289"/>
                  </a:lnTo>
                  <a:lnTo>
                    <a:pt x="213" y="289"/>
                  </a:lnTo>
                  <a:lnTo>
                    <a:pt x="205" y="289"/>
                  </a:lnTo>
                  <a:lnTo>
                    <a:pt x="199" y="289"/>
                  </a:lnTo>
                  <a:lnTo>
                    <a:pt x="197" y="293"/>
                  </a:lnTo>
                  <a:lnTo>
                    <a:pt x="191" y="308"/>
                  </a:lnTo>
                  <a:lnTo>
                    <a:pt x="185" y="321"/>
                  </a:lnTo>
                  <a:lnTo>
                    <a:pt x="199" y="320"/>
                  </a:lnTo>
                  <a:lnTo>
                    <a:pt x="206" y="320"/>
                  </a:lnTo>
                  <a:lnTo>
                    <a:pt x="214" y="319"/>
                  </a:lnTo>
                  <a:lnTo>
                    <a:pt x="222" y="319"/>
                  </a:lnTo>
                  <a:lnTo>
                    <a:pt x="231" y="319"/>
                  </a:lnTo>
                  <a:lnTo>
                    <a:pt x="240" y="318"/>
                  </a:lnTo>
                  <a:lnTo>
                    <a:pt x="251" y="318"/>
                  </a:lnTo>
                  <a:lnTo>
                    <a:pt x="261" y="318"/>
                  </a:lnTo>
                  <a:lnTo>
                    <a:pt x="271" y="318"/>
                  </a:lnTo>
                  <a:lnTo>
                    <a:pt x="280" y="318"/>
                  </a:lnTo>
                  <a:lnTo>
                    <a:pt x="288" y="318"/>
                  </a:lnTo>
                  <a:lnTo>
                    <a:pt x="296" y="318"/>
                  </a:lnTo>
                  <a:lnTo>
                    <a:pt x="304" y="319"/>
                  </a:lnTo>
                  <a:lnTo>
                    <a:pt x="311" y="319"/>
                  </a:lnTo>
                  <a:lnTo>
                    <a:pt x="318" y="319"/>
                  </a:lnTo>
                  <a:lnTo>
                    <a:pt x="324" y="320"/>
                  </a:lnTo>
                  <a:lnTo>
                    <a:pt x="330" y="320"/>
                  </a:lnTo>
                  <a:lnTo>
                    <a:pt x="336" y="320"/>
                  </a:lnTo>
                  <a:lnTo>
                    <a:pt x="338" y="315"/>
                  </a:lnTo>
                  <a:lnTo>
                    <a:pt x="345" y="300"/>
                  </a:lnTo>
                  <a:lnTo>
                    <a:pt x="350" y="289"/>
                  </a:lnTo>
                  <a:lnTo>
                    <a:pt x="337" y="289"/>
                  </a:lnTo>
                  <a:lnTo>
                    <a:pt x="335" y="289"/>
                  </a:lnTo>
                  <a:lnTo>
                    <a:pt x="333" y="289"/>
                  </a:lnTo>
                  <a:lnTo>
                    <a:pt x="330" y="289"/>
                  </a:lnTo>
                  <a:lnTo>
                    <a:pt x="328" y="289"/>
                  </a:lnTo>
                  <a:lnTo>
                    <a:pt x="327" y="289"/>
                  </a:lnTo>
                  <a:lnTo>
                    <a:pt x="323" y="288"/>
                  </a:lnTo>
                  <a:lnTo>
                    <a:pt x="320" y="288"/>
                  </a:lnTo>
                  <a:lnTo>
                    <a:pt x="319" y="288"/>
                  </a:lnTo>
                  <a:lnTo>
                    <a:pt x="318" y="288"/>
                  </a:lnTo>
                  <a:lnTo>
                    <a:pt x="316" y="288"/>
                  </a:lnTo>
                  <a:lnTo>
                    <a:pt x="315" y="288"/>
                  </a:lnTo>
                  <a:lnTo>
                    <a:pt x="314" y="288"/>
                  </a:lnTo>
                  <a:lnTo>
                    <a:pt x="314" y="287"/>
                  </a:lnTo>
                  <a:lnTo>
                    <a:pt x="314" y="285"/>
                  </a:lnTo>
                  <a:lnTo>
                    <a:pt x="314" y="283"/>
                  </a:lnTo>
                  <a:lnTo>
                    <a:pt x="315" y="282"/>
                  </a:lnTo>
                  <a:lnTo>
                    <a:pt x="315" y="280"/>
                  </a:lnTo>
                  <a:lnTo>
                    <a:pt x="316" y="276"/>
                  </a:lnTo>
                  <a:lnTo>
                    <a:pt x="316" y="273"/>
                  </a:lnTo>
                  <a:lnTo>
                    <a:pt x="318" y="268"/>
                  </a:lnTo>
                  <a:lnTo>
                    <a:pt x="319" y="262"/>
                  </a:lnTo>
                  <a:lnTo>
                    <a:pt x="321" y="257"/>
                  </a:lnTo>
                  <a:lnTo>
                    <a:pt x="322" y="250"/>
                  </a:lnTo>
                  <a:lnTo>
                    <a:pt x="324" y="243"/>
                  </a:lnTo>
                  <a:lnTo>
                    <a:pt x="324" y="240"/>
                  </a:lnTo>
                  <a:lnTo>
                    <a:pt x="327" y="235"/>
                  </a:lnTo>
                  <a:lnTo>
                    <a:pt x="329" y="225"/>
                  </a:lnTo>
                  <a:lnTo>
                    <a:pt x="333" y="213"/>
                  </a:lnTo>
                  <a:lnTo>
                    <a:pt x="336" y="199"/>
                  </a:lnTo>
                  <a:lnTo>
                    <a:pt x="341" y="183"/>
                  </a:lnTo>
                  <a:lnTo>
                    <a:pt x="345" y="166"/>
                  </a:lnTo>
                  <a:lnTo>
                    <a:pt x="350" y="148"/>
                  </a:lnTo>
                  <a:lnTo>
                    <a:pt x="354" y="131"/>
                  </a:lnTo>
                  <a:lnTo>
                    <a:pt x="359" y="114"/>
                  </a:lnTo>
                  <a:lnTo>
                    <a:pt x="364" y="98"/>
                  </a:lnTo>
                  <a:lnTo>
                    <a:pt x="367" y="84"/>
                  </a:lnTo>
                  <a:lnTo>
                    <a:pt x="371" y="71"/>
                  </a:lnTo>
                  <a:lnTo>
                    <a:pt x="373" y="62"/>
                  </a:lnTo>
                  <a:lnTo>
                    <a:pt x="375" y="56"/>
                  </a:lnTo>
                  <a:lnTo>
                    <a:pt x="375" y="54"/>
                  </a:lnTo>
                  <a:lnTo>
                    <a:pt x="376" y="48"/>
                  </a:lnTo>
                  <a:lnTo>
                    <a:pt x="377" y="42"/>
                  </a:lnTo>
                  <a:lnTo>
                    <a:pt x="380" y="37"/>
                  </a:lnTo>
                  <a:lnTo>
                    <a:pt x="381" y="31"/>
                  </a:lnTo>
                  <a:lnTo>
                    <a:pt x="382" y="26"/>
                  </a:lnTo>
                  <a:lnTo>
                    <a:pt x="384" y="20"/>
                  </a:lnTo>
                  <a:lnTo>
                    <a:pt x="386" y="15"/>
                  </a:lnTo>
                  <a:lnTo>
                    <a:pt x="387" y="9"/>
                  </a:lnTo>
                  <a:lnTo>
                    <a:pt x="390" y="0"/>
                  </a:lnTo>
                  <a:lnTo>
                    <a:pt x="380" y="0"/>
                  </a:lnTo>
                  <a:close/>
                  <a:moveTo>
                    <a:pt x="274" y="163"/>
                  </a:moveTo>
                  <a:lnTo>
                    <a:pt x="269" y="163"/>
                  </a:lnTo>
                  <a:lnTo>
                    <a:pt x="263" y="164"/>
                  </a:lnTo>
                  <a:lnTo>
                    <a:pt x="258" y="164"/>
                  </a:lnTo>
                  <a:lnTo>
                    <a:pt x="251" y="164"/>
                  </a:lnTo>
                  <a:lnTo>
                    <a:pt x="246" y="164"/>
                  </a:lnTo>
                  <a:lnTo>
                    <a:pt x="242" y="164"/>
                  </a:lnTo>
                  <a:lnTo>
                    <a:pt x="239" y="164"/>
                  </a:lnTo>
                  <a:lnTo>
                    <a:pt x="238" y="164"/>
                  </a:lnTo>
                  <a:lnTo>
                    <a:pt x="214" y="164"/>
                  </a:lnTo>
                  <a:lnTo>
                    <a:pt x="295" y="84"/>
                  </a:lnTo>
                  <a:lnTo>
                    <a:pt x="274" y="163"/>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94" name="Freeform 42"/>
            <p:cNvSpPr>
              <a:spLocks/>
            </p:cNvSpPr>
            <p:nvPr/>
          </p:nvSpPr>
          <p:spPr bwMode="auto">
            <a:xfrm>
              <a:off x="2259" y="2668"/>
              <a:ext cx="107" cy="141"/>
            </a:xfrm>
            <a:custGeom>
              <a:avLst/>
              <a:gdLst>
                <a:gd name="T0" fmla="*/ 255 w 260"/>
                <a:gd name="T1" fmla="*/ 5 h 344"/>
                <a:gd name="T2" fmla="*/ 245 w 260"/>
                <a:gd name="T3" fmla="*/ 1 h 344"/>
                <a:gd name="T4" fmla="*/ 221 w 260"/>
                <a:gd name="T5" fmla="*/ 8 h 344"/>
                <a:gd name="T6" fmla="*/ 197 w 260"/>
                <a:gd name="T7" fmla="*/ 14 h 344"/>
                <a:gd name="T8" fmla="*/ 173 w 260"/>
                <a:gd name="T9" fmla="*/ 17 h 344"/>
                <a:gd name="T10" fmla="*/ 150 w 260"/>
                <a:gd name="T11" fmla="*/ 21 h 344"/>
                <a:gd name="T12" fmla="*/ 143 w 260"/>
                <a:gd name="T13" fmla="*/ 25 h 344"/>
                <a:gd name="T14" fmla="*/ 129 w 260"/>
                <a:gd name="T15" fmla="*/ 49 h 344"/>
                <a:gd name="T16" fmla="*/ 155 w 260"/>
                <a:gd name="T17" fmla="*/ 49 h 344"/>
                <a:gd name="T18" fmla="*/ 162 w 260"/>
                <a:gd name="T19" fmla="*/ 49 h 344"/>
                <a:gd name="T20" fmla="*/ 167 w 260"/>
                <a:gd name="T21" fmla="*/ 51 h 344"/>
                <a:gd name="T22" fmla="*/ 162 w 260"/>
                <a:gd name="T23" fmla="*/ 59 h 344"/>
                <a:gd name="T24" fmla="*/ 153 w 260"/>
                <a:gd name="T25" fmla="*/ 76 h 344"/>
                <a:gd name="T26" fmla="*/ 142 w 260"/>
                <a:gd name="T27" fmla="*/ 94 h 344"/>
                <a:gd name="T28" fmla="*/ 130 w 260"/>
                <a:gd name="T29" fmla="*/ 112 h 344"/>
                <a:gd name="T30" fmla="*/ 120 w 260"/>
                <a:gd name="T31" fmla="*/ 128 h 344"/>
                <a:gd name="T32" fmla="*/ 111 w 260"/>
                <a:gd name="T33" fmla="*/ 142 h 344"/>
                <a:gd name="T34" fmla="*/ 99 w 260"/>
                <a:gd name="T35" fmla="*/ 160 h 344"/>
                <a:gd name="T36" fmla="*/ 72 w 260"/>
                <a:gd name="T37" fmla="*/ 199 h 344"/>
                <a:gd name="T38" fmla="*/ 45 w 260"/>
                <a:gd name="T39" fmla="*/ 240 h 344"/>
                <a:gd name="T40" fmla="*/ 33 w 260"/>
                <a:gd name="T41" fmla="*/ 258 h 344"/>
                <a:gd name="T42" fmla="*/ 24 w 260"/>
                <a:gd name="T43" fmla="*/ 273 h 344"/>
                <a:gd name="T44" fmla="*/ 16 w 260"/>
                <a:gd name="T45" fmla="*/ 287 h 344"/>
                <a:gd name="T46" fmla="*/ 9 w 260"/>
                <a:gd name="T47" fmla="*/ 298 h 344"/>
                <a:gd name="T48" fmla="*/ 5 w 260"/>
                <a:gd name="T49" fmla="*/ 309 h 344"/>
                <a:gd name="T50" fmla="*/ 0 w 260"/>
                <a:gd name="T51" fmla="*/ 323 h 344"/>
                <a:gd name="T52" fmla="*/ 1 w 260"/>
                <a:gd name="T53" fmla="*/ 333 h 344"/>
                <a:gd name="T54" fmla="*/ 7 w 260"/>
                <a:gd name="T55" fmla="*/ 341 h 344"/>
                <a:gd name="T56" fmla="*/ 17 w 260"/>
                <a:gd name="T57" fmla="*/ 344 h 344"/>
                <a:gd name="T58" fmla="*/ 25 w 260"/>
                <a:gd name="T59" fmla="*/ 343 h 344"/>
                <a:gd name="T60" fmla="*/ 34 w 260"/>
                <a:gd name="T61" fmla="*/ 341 h 344"/>
                <a:gd name="T62" fmla="*/ 41 w 260"/>
                <a:gd name="T63" fmla="*/ 339 h 344"/>
                <a:gd name="T64" fmla="*/ 49 w 260"/>
                <a:gd name="T65" fmla="*/ 335 h 344"/>
                <a:gd name="T66" fmla="*/ 61 w 260"/>
                <a:gd name="T67" fmla="*/ 329 h 344"/>
                <a:gd name="T68" fmla="*/ 75 w 260"/>
                <a:gd name="T69" fmla="*/ 324 h 344"/>
                <a:gd name="T70" fmla="*/ 83 w 260"/>
                <a:gd name="T71" fmla="*/ 319 h 344"/>
                <a:gd name="T72" fmla="*/ 100 w 260"/>
                <a:gd name="T73" fmla="*/ 310 h 344"/>
                <a:gd name="T74" fmla="*/ 116 w 260"/>
                <a:gd name="T75" fmla="*/ 302 h 344"/>
                <a:gd name="T76" fmla="*/ 124 w 260"/>
                <a:gd name="T77" fmla="*/ 297 h 344"/>
                <a:gd name="T78" fmla="*/ 129 w 260"/>
                <a:gd name="T79" fmla="*/ 289 h 344"/>
                <a:gd name="T80" fmla="*/ 125 w 260"/>
                <a:gd name="T81" fmla="*/ 265 h 344"/>
                <a:gd name="T82" fmla="*/ 108 w 260"/>
                <a:gd name="T83" fmla="*/ 276 h 344"/>
                <a:gd name="T84" fmla="*/ 92 w 260"/>
                <a:gd name="T85" fmla="*/ 283 h 344"/>
                <a:gd name="T86" fmla="*/ 85 w 260"/>
                <a:gd name="T87" fmla="*/ 283 h 344"/>
                <a:gd name="T88" fmla="*/ 93 w 260"/>
                <a:gd name="T89" fmla="*/ 268 h 344"/>
                <a:gd name="T90" fmla="*/ 106 w 260"/>
                <a:gd name="T91" fmla="*/ 250 h 344"/>
                <a:gd name="T92" fmla="*/ 121 w 260"/>
                <a:gd name="T93" fmla="*/ 226 h 344"/>
                <a:gd name="T94" fmla="*/ 134 w 260"/>
                <a:gd name="T95" fmla="*/ 206 h 344"/>
                <a:gd name="T96" fmla="*/ 157 w 260"/>
                <a:gd name="T97" fmla="*/ 170 h 344"/>
                <a:gd name="T98" fmla="*/ 189 w 260"/>
                <a:gd name="T99" fmla="*/ 122 h 344"/>
                <a:gd name="T100" fmla="*/ 212 w 260"/>
                <a:gd name="T101" fmla="*/ 86 h 344"/>
                <a:gd name="T102" fmla="*/ 218 w 260"/>
                <a:gd name="T103" fmla="*/ 78 h 344"/>
                <a:gd name="T104" fmla="*/ 229 w 260"/>
                <a:gd name="T105" fmla="*/ 61 h 344"/>
                <a:gd name="T106" fmla="*/ 244 w 260"/>
                <a:gd name="T107" fmla="*/ 38 h 344"/>
                <a:gd name="T108" fmla="*/ 256 w 260"/>
                <a:gd name="T109" fmla="*/ 21 h 344"/>
                <a:gd name="T110" fmla="*/ 260 w 260"/>
                <a:gd name="T111" fmla="*/ 1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0" h="344">
                  <a:moveTo>
                    <a:pt x="258" y="9"/>
                  </a:moveTo>
                  <a:lnTo>
                    <a:pt x="255" y="5"/>
                  </a:lnTo>
                  <a:lnTo>
                    <a:pt x="251" y="0"/>
                  </a:lnTo>
                  <a:lnTo>
                    <a:pt x="245" y="1"/>
                  </a:lnTo>
                  <a:lnTo>
                    <a:pt x="234" y="5"/>
                  </a:lnTo>
                  <a:lnTo>
                    <a:pt x="221" y="8"/>
                  </a:lnTo>
                  <a:lnTo>
                    <a:pt x="210" y="11"/>
                  </a:lnTo>
                  <a:lnTo>
                    <a:pt x="197" y="14"/>
                  </a:lnTo>
                  <a:lnTo>
                    <a:pt x="185" y="16"/>
                  </a:lnTo>
                  <a:lnTo>
                    <a:pt x="173" y="17"/>
                  </a:lnTo>
                  <a:lnTo>
                    <a:pt x="161" y="20"/>
                  </a:lnTo>
                  <a:lnTo>
                    <a:pt x="150" y="21"/>
                  </a:lnTo>
                  <a:lnTo>
                    <a:pt x="145" y="22"/>
                  </a:lnTo>
                  <a:lnTo>
                    <a:pt x="143" y="25"/>
                  </a:lnTo>
                  <a:lnTo>
                    <a:pt x="136" y="38"/>
                  </a:lnTo>
                  <a:lnTo>
                    <a:pt x="129" y="49"/>
                  </a:lnTo>
                  <a:lnTo>
                    <a:pt x="143" y="49"/>
                  </a:lnTo>
                  <a:lnTo>
                    <a:pt x="155" y="49"/>
                  </a:lnTo>
                  <a:lnTo>
                    <a:pt x="159" y="49"/>
                  </a:lnTo>
                  <a:lnTo>
                    <a:pt x="162" y="49"/>
                  </a:lnTo>
                  <a:lnTo>
                    <a:pt x="165" y="51"/>
                  </a:lnTo>
                  <a:lnTo>
                    <a:pt x="167" y="51"/>
                  </a:lnTo>
                  <a:lnTo>
                    <a:pt x="165" y="54"/>
                  </a:lnTo>
                  <a:lnTo>
                    <a:pt x="162" y="59"/>
                  </a:lnTo>
                  <a:lnTo>
                    <a:pt x="159" y="66"/>
                  </a:lnTo>
                  <a:lnTo>
                    <a:pt x="153" y="76"/>
                  </a:lnTo>
                  <a:lnTo>
                    <a:pt x="147" y="85"/>
                  </a:lnTo>
                  <a:lnTo>
                    <a:pt x="142" y="94"/>
                  </a:lnTo>
                  <a:lnTo>
                    <a:pt x="136" y="104"/>
                  </a:lnTo>
                  <a:lnTo>
                    <a:pt x="130" y="112"/>
                  </a:lnTo>
                  <a:lnTo>
                    <a:pt x="124" y="120"/>
                  </a:lnTo>
                  <a:lnTo>
                    <a:pt x="120" y="128"/>
                  </a:lnTo>
                  <a:lnTo>
                    <a:pt x="115" y="135"/>
                  </a:lnTo>
                  <a:lnTo>
                    <a:pt x="111" y="142"/>
                  </a:lnTo>
                  <a:lnTo>
                    <a:pt x="107" y="146"/>
                  </a:lnTo>
                  <a:lnTo>
                    <a:pt x="99" y="160"/>
                  </a:lnTo>
                  <a:lnTo>
                    <a:pt x="86" y="179"/>
                  </a:lnTo>
                  <a:lnTo>
                    <a:pt x="72" y="199"/>
                  </a:lnTo>
                  <a:lnTo>
                    <a:pt x="58" y="221"/>
                  </a:lnTo>
                  <a:lnTo>
                    <a:pt x="45" y="240"/>
                  </a:lnTo>
                  <a:lnTo>
                    <a:pt x="37" y="253"/>
                  </a:lnTo>
                  <a:lnTo>
                    <a:pt x="33" y="258"/>
                  </a:lnTo>
                  <a:lnTo>
                    <a:pt x="29" y="266"/>
                  </a:lnTo>
                  <a:lnTo>
                    <a:pt x="24" y="273"/>
                  </a:lnTo>
                  <a:lnTo>
                    <a:pt x="19" y="280"/>
                  </a:lnTo>
                  <a:lnTo>
                    <a:pt x="16" y="287"/>
                  </a:lnTo>
                  <a:lnTo>
                    <a:pt x="13" y="293"/>
                  </a:lnTo>
                  <a:lnTo>
                    <a:pt x="9" y="298"/>
                  </a:lnTo>
                  <a:lnTo>
                    <a:pt x="7" y="304"/>
                  </a:lnTo>
                  <a:lnTo>
                    <a:pt x="5" y="309"/>
                  </a:lnTo>
                  <a:lnTo>
                    <a:pt x="2" y="316"/>
                  </a:lnTo>
                  <a:lnTo>
                    <a:pt x="0" y="323"/>
                  </a:lnTo>
                  <a:lnTo>
                    <a:pt x="0" y="328"/>
                  </a:lnTo>
                  <a:lnTo>
                    <a:pt x="1" y="333"/>
                  </a:lnTo>
                  <a:lnTo>
                    <a:pt x="3" y="338"/>
                  </a:lnTo>
                  <a:lnTo>
                    <a:pt x="7" y="341"/>
                  </a:lnTo>
                  <a:lnTo>
                    <a:pt x="11" y="343"/>
                  </a:lnTo>
                  <a:lnTo>
                    <a:pt x="17" y="344"/>
                  </a:lnTo>
                  <a:lnTo>
                    <a:pt x="21" y="344"/>
                  </a:lnTo>
                  <a:lnTo>
                    <a:pt x="25" y="343"/>
                  </a:lnTo>
                  <a:lnTo>
                    <a:pt x="30" y="342"/>
                  </a:lnTo>
                  <a:lnTo>
                    <a:pt x="34" y="341"/>
                  </a:lnTo>
                  <a:lnTo>
                    <a:pt x="38" y="340"/>
                  </a:lnTo>
                  <a:lnTo>
                    <a:pt x="41" y="339"/>
                  </a:lnTo>
                  <a:lnTo>
                    <a:pt x="45" y="336"/>
                  </a:lnTo>
                  <a:lnTo>
                    <a:pt x="49" y="335"/>
                  </a:lnTo>
                  <a:lnTo>
                    <a:pt x="55" y="333"/>
                  </a:lnTo>
                  <a:lnTo>
                    <a:pt x="61" y="329"/>
                  </a:lnTo>
                  <a:lnTo>
                    <a:pt x="68" y="327"/>
                  </a:lnTo>
                  <a:lnTo>
                    <a:pt x="75" y="324"/>
                  </a:lnTo>
                  <a:lnTo>
                    <a:pt x="77" y="323"/>
                  </a:lnTo>
                  <a:lnTo>
                    <a:pt x="83" y="319"/>
                  </a:lnTo>
                  <a:lnTo>
                    <a:pt x="91" y="316"/>
                  </a:lnTo>
                  <a:lnTo>
                    <a:pt x="100" y="310"/>
                  </a:lnTo>
                  <a:lnTo>
                    <a:pt x="108" y="305"/>
                  </a:lnTo>
                  <a:lnTo>
                    <a:pt x="116" y="302"/>
                  </a:lnTo>
                  <a:lnTo>
                    <a:pt x="122" y="298"/>
                  </a:lnTo>
                  <a:lnTo>
                    <a:pt x="124" y="297"/>
                  </a:lnTo>
                  <a:lnTo>
                    <a:pt x="130" y="295"/>
                  </a:lnTo>
                  <a:lnTo>
                    <a:pt x="129" y="289"/>
                  </a:lnTo>
                  <a:lnTo>
                    <a:pt x="128" y="278"/>
                  </a:lnTo>
                  <a:lnTo>
                    <a:pt x="125" y="265"/>
                  </a:lnTo>
                  <a:lnTo>
                    <a:pt x="115" y="272"/>
                  </a:lnTo>
                  <a:lnTo>
                    <a:pt x="108" y="276"/>
                  </a:lnTo>
                  <a:lnTo>
                    <a:pt x="100" y="280"/>
                  </a:lnTo>
                  <a:lnTo>
                    <a:pt x="92" y="283"/>
                  </a:lnTo>
                  <a:lnTo>
                    <a:pt x="83" y="288"/>
                  </a:lnTo>
                  <a:lnTo>
                    <a:pt x="85" y="283"/>
                  </a:lnTo>
                  <a:lnTo>
                    <a:pt x="89" y="276"/>
                  </a:lnTo>
                  <a:lnTo>
                    <a:pt x="93" y="268"/>
                  </a:lnTo>
                  <a:lnTo>
                    <a:pt x="99" y="260"/>
                  </a:lnTo>
                  <a:lnTo>
                    <a:pt x="106" y="250"/>
                  </a:lnTo>
                  <a:lnTo>
                    <a:pt x="113" y="238"/>
                  </a:lnTo>
                  <a:lnTo>
                    <a:pt x="121" y="226"/>
                  </a:lnTo>
                  <a:lnTo>
                    <a:pt x="130" y="212"/>
                  </a:lnTo>
                  <a:lnTo>
                    <a:pt x="134" y="206"/>
                  </a:lnTo>
                  <a:lnTo>
                    <a:pt x="144" y="191"/>
                  </a:lnTo>
                  <a:lnTo>
                    <a:pt x="157" y="170"/>
                  </a:lnTo>
                  <a:lnTo>
                    <a:pt x="173" y="146"/>
                  </a:lnTo>
                  <a:lnTo>
                    <a:pt x="189" y="122"/>
                  </a:lnTo>
                  <a:lnTo>
                    <a:pt x="202" y="101"/>
                  </a:lnTo>
                  <a:lnTo>
                    <a:pt x="212" y="86"/>
                  </a:lnTo>
                  <a:lnTo>
                    <a:pt x="215" y="81"/>
                  </a:lnTo>
                  <a:lnTo>
                    <a:pt x="218" y="78"/>
                  </a:lnTo>
                  <a:lnTo>
                    <a:pt x="222" y="71"/>
                  </a:lnTo>
                  <a:lnTo>
                    <a:pt x="229" y="61"/>
                  </a:lnTo>
                  <a:lnTo>
                    <a:pt x="237" y="49"/>
                  </a:lnTo>
                  <a:lnTo>
                    <a:pt x="244" y="38"/>
                  </a:lnTo>
                  <a:lnTo>
                    <a:pt x="251" y="28"/>
                  </a:lnTo>
                  <a:lnTo>
                    <a:pt x="256" y="21"/>
                  </a:lnTo>
                  <a:lnTo>
                    <a:pt x="258" y="18"/>
                  </a:lnTo>
                  <a:lnTo>
                    <a:pt x="260" y="14"/>
                  </a:lnTo>
                  <a:lnTo>
                    <a:pt x="258" y="9"/>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95" name="Freeform 43"/>
            <p:cNvSpPr>
              <a:spLocks/>
            </p:cNvSpPr>
            <p:nvPr/>
          </p:nvSpPr>
          <p:spPr bwMode="auto">
            <a:xfrm>
              <a:off x="2368" y="2668"/>
              <a:ext cx="107" cy="141"/>
            </a:xfrm>
            <a:custGeom>
              <a:avLst/>
              <a:gdLst>
                <a:gd name="T0" fmla="*/ 255 w 260"/>
                <a:gd name="T1" fmla="*/ 5 h 344"/>
                <a:gd name="T2" fmla="*/ 245 w 260"/>
                <a:gd name="T3" fmla="*/ 1 h 344"/>
                <a:gd name="T4" fmla="*/ 221 w 260"/>
                <a:gd name="T5" fmla="*/ 8 h 344"/>
                <a:gd name="T6" fmla="*/ 197 w 260"/>
                <a:gd name="T7" fmla="*/ 14 h 344"/>
                <a:gd name="T8" fmla="*/ 173 w 260"/>
                <a:gd name="T9" fmla="*/ 17 h 344"/>
                <a:gd name="T10" fmla="*/ 150 w 260"/>
                <a:gd name="T11" fmla="*/ 21 h 344"/>
                <a:gd name="T12" fmla="*/ 143 w 260"/>
                <a:gd name="T13" fmla="*/ 25 h 344"/>
                <a:gd name="T14" fmla="*/ 129 w 260"/>
                <a:gd name="T15" fmla="*/ 49 h 344"/>
                <a:gd name="T16" fmla="*/ 156 w 260"/>
                <a:gd name="T17" fmla="*/ 49 h 344"/>
                <a:gd name="T18" fmla="*/ 163 w 260"/>
                <a:gd name="T19" fmla="*/ 49 h 344"/>
                <a:gd name="T20" fmla="*/ 167 w 260"/>
                <a:gd name="T21" fmla="*/ 51 h 344"/>
                <a:gd name="T22" fmla="*/ 163 w 260"/>
                <a:gd name="T23" fmla="*/ 59 h 344"/>
                <a:gd name="T24" fmla="*/ 153 w 260"/>
                <a:gd name="T25" fmla="*/ 76 h 344"/>
                <a:gd name="T26" fmla="*/ 142 w 260"/>
                <a:gd name="T27" fmla="*/ 94 h 344"/>
                <a:gd name="T28" fmla="*/ 130 w 260"/>
                <a:gd name="T29" fmla="*/ 112 h 344"/>
                <a:gd name="T30" fmla="*/ 120 w 260"/>
                <a:gd name="T31" fmla="*/ 128 h 344"/>
                <a:gd name="T32" fmla="*/ 111 w 260"/>
                <a:gd name="T33" fmla="*/ 142 h 344"/>
                <a:gd name="T34" fmla="*/ 99 w 260"/>
                <a:gd name="T35" fmla="*/ 160 h 344"/>
                <a:gd name="T36" fmla="*/ 73 w 260"/>
                <a:gd name="T37" fmla="*/ 199 h 344"/>
                <a:gd name="T38" fmla="*/ 46 w 260"/>
                <a:gd name="T39" fmla="*/ 240 h 344"/>
                <a:gd name="T40" fmla="*/ 35 w 260"/>
                <a:gd name="T41" fmla="*/ 258 h 344"/>
                <a:gd name="T42" fmla="*/ 24 w 260"/>
                <a:gd name="T43" fmla="*/ 273 h 344"/>
                <a:gd name="T44" fmla="*/ 16 w 260"/>
                <a:gd name="T45" fmla="*/ 287 h 344"/>
                <a:gd name="T46" fmla="*/ 9 w 260"/>
                <a:gd name="T47" fmla="*/ 298 h 344"/>
                <a:gd name="T48" fmla="*/ 5 w 260"/>
                <a:gd name="T49" fmla="*/ 309 h 344"/>
                <a:gd name="T50" fmla="*/ 0 w 260"/>
                <a:gd name="T51" fmla="*/ 323 h 344"/>
                <a:gd name="T52" fmla="*/ 1 w 260"/>
                <a:gd name="T53" fmla="*/ 333 h 344"/>
                <a:gd name="T54" fmla="*/ 7 w 260"/>
                <a:gd name="T55" fmla="*/ 341 h 344"/>
                <a:gd name="T56" fmla="*/ 17 w 260"/>
                <a:gd name="T57" fmla="*/ 344 h 344"/>
                <a:gd name="T58" fmla="*/ 25 w 260"/>
                <a:gd name="T59" fmla="*/ 343 h 344"/>
                <a:gd name="T60" fmla="*/ 35 w 260"/>
                <a:gd name="T61" fmla="*/ 341 h 344"/>
                <a:gd name="T62" fmla="*/ 42 w 260"/>
                <a:gd name="T63" fmla="*/ 339 h 344"/>
                <a:gd name="T64" fmla="*/ 50 w 260"/>
                <a:gd name="T65" fmla="*/ 335 h 344"/>
                <a:gd name="T66" fmla="*/ 61 w 260"/>
                <a:gd name="T67" fmla="*/ 329 h 344"/>
                <a:gd name="T68" fmla="*/ 75 w 260"/>
                <a:gd name="T69" fmla="*/ 324 h 344"/>
                <a:gd name="T70" fmla="*/ 83 w 260"/>
                <a:gd name="T71" fmla="*/ 319 h 344"/>
                <a:gd name="T72" fmla="*/ 100 w 260"/>
                <a:gd name="T73" fmla="*/ 310 h 344"/>
                <a:gd name="T74" fmla="*/ 116 w 260"/>
                <a:gd name="T75" fmla="*/ 302 h 344"/>
                <a:gd name="T76" fmla="*/ 124 w 260"/>
                <a:gd name="T77" fmla="*/ 297 h 344"/>
                <a:gd name="T78" fmla="*/ 129 w 260"/>
                <a:gd name="T79" fmla="*/ 289 h 344"/>
                <a:gd name="T80" fmla="*/ 126 w 260"/>
                <a:gd name="T81" fmla="*/ 265 h 344"/>
                <a:gd name="T82" fmla="*/ 108 w 260"/>
                <a:gd name="T83" fmla="*/ 276 h 344"/>
                <a:gd name="T84" fmla="*/ 92 w 260"/>
                <a:gd name="T85" fmla="*/ 283 h 344"/>
                <a:gd name="T86" fmla="*/ 85 w 260"/>
                <a:gd name="T87" fmla="*/ 283 h 344"/>
                <a:gd name="T88" fmla="*/ 93 w 260"/>
                <a:gd name="T89" fmla="*/ 268 h 344"/>
                <a:gd name="T90" fmla="*/ 106 w 260"/>
                <a:gd name="T91" fmla="*/ 250 h 344"/>
                <a:gd name="T92" fmla="*/ 121 w 260"/>
                <a:gd name="T93" fmla="*/ 226 h 344"/>
                <a:gd name="T94" fmla="*/ 134 w 260"/>
                <a:gd name="T95" fmla="*/ 206 h 344"/>
                <a:gd name="T96" fmla="*/ 158 w 260"/>
                <a:gd name="T97" fmla="*/ 170 h 344"/>
                <a:gd name="T98" fmla="*/ 189 w 260"/>
                <a:gd name="T99" fmla="*/ 122 h 344"/>
                <a:gd name="T100" fmla="*/ 213 w 260"/>
                <a:gd name="T101" fmla="*/ 86 h 344"/>
                <a:gd name="T102" fmla="*/ 218 w 260"/>
                <a:gd name="T103" fmla="*/ 78 h 344"/>
                <a:gd name="T104" fmla="*/ 229 w 260"/>
                <a:gd name="T105" fmla="*/ 61 h 344"/>
                <a:gd name="T106" fmla="*/ 244 w 260"/>
                <a:gd name="T107" fmla="*/ 38 h 344"/>
                <a:gd name="T108" fmla="*/ 256 w 260"/>
                <a:gd name="T109" fmla="*/ 21 h 344"/>
                <a:gd name="T110" fmla="*/ 260 w 260"/>
                <a:gd name="T111" fmla="*/ 1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0" h="344">
                  <a:moveTo>
                    <a:pt x="258" y="9"/>
                  </a:moveTo>
                  <a:lnTo>
                    <a:pt x="255" y="5"/>
                  </a:lnTo>
                  <a:lnTo>
                    <a:pt x="251" y="0"/>
                  </a:lnTo>
                  <a:lnTo>
                    <a:pt x="245" y="1"/>
                  </a:lnTo>
                  <a:lnTo>
                    <a:pt x="234" y="5"/>
                  </a:lnTo>
                  <a:lnTo>
                    <a:pt x="221" y="8"/>
                  </a:lnTo>
                  <a:lnTo>
                    <a:pt x="210" y="11"/>
                  </a:lnTo>
                  <a:lnTo>
                    <a:pt x="197" y="14"/>
                  </a:lnTo>
                  <a:lnTo>
                    <a:pt x="186" y="16"/>
                  </a:lnTo>
                  <a:lnTo>
                    <a:pt x="173" y="17"/>
                  </a:lnTo>
                  <a:lnTo>
                    <a:pt x="161" y="20"/>
                  </a:lnTo>
                  <a:lnTo>
                    <a:pt x="150" y="21"/>
                  </a:lnTo>
                  <a:lnTo>
                    <a:pt x="145" y="22"/>
                  </a:lnTo>
                  <a:lnTo>
                    <a:pt x="143" y="25"/>
                  </a:lnTo>
                  <a:lnTo>
                    <a:pt x="136" y="38"/>
                  </a:lnTo>
                  <a:lnTo>
                    <a:pt x="129" y="49"/>
                  </a:lnTo>
                  <a:lnTo>
                    <a:pt x="143" y="49"/>
                  </a:lnTo>
                  <a:lnTo>
                    <a:pt x="156" y="49"/>
                  </a:lnTo>
                  <a:lnTo>
                    <a:pt x="159" y="49"/>
                  </a:lnTo>
                  <a:lnTo>
                    <a:pt x="163" y="49"/>
                  </a:lnTo>
                  <a:lnTo>
                    <a:pt x="165" y="51"/>
                  </a:lnTo>
                  <a:lnTo>
                    <a:pt x="167" y="51"/>
                  </a:lnTo>
                  <a:lnTo>
                    <a:pt x="165" y="54"/>
                  </a:lnTo>
                  <a:lnTo>
                    <a:pt x="163" y="59"/>
                  </a:lnTo>
                  <a:lnTo>
                    <a:pt x="159" y="66"/>
                  </a:lnTo>
                  <a:lnTo>
                    <a:pt x="153" y="76"/>
                  </a:lnTo>
                  <a:lnTo>
                    <a:pt x="148" y="85"/>
                  </a:lnTo>
                  <a:lnTo>
                    <a:pt x="142" y="94"/>
                  </a:lnTo>
                  <a:lnTo>
                    <a:pt x="136" y="104"/>
                  </a:lnTo>
                  <a:lnTo>
                    <a:pt x="130" y="112"/>
                  </a:lnTo>
                  <a:lnTo>
                    <a:pt x="124" y="120"/>
                  </a:lnTo>
                  <a:lnTo>
                    <a:pt x="120" y="128"/>
                  </a:lnTo>
                  <a:lnTo>
                    <a:pt x="115" y="135"/>
                  </a:lnTo>
                  <a:lnTo>
                    <a:pt x="111" y="142"/>
                  </a:lnTo>
                  <a:lnTo>
                    <a:pt x="107" y="146"/>
                  </a:lnTo>
                  <a:lnTo>
                    <a:pt x="99" y="160"/>
                  </a:lnTo>
                  <a:lnTo>
                    <a:pt x="86" y="179"/>
                  </a:lnTo>
                  <a:lnTo>
                    <a:pt x="73" y="199"/>
                  </a:lnTo>
                  <a:lnTo>
                    <a:pt x="59" y="221"/>
                  </a:lnTo>
                  <a:lnTo>
                    <a:pt x="46" y="240"/>
                  </a:lnTo>
                  <a:lnTo>
                    <a:pt x="38" y="253"/>
                  </a:lnTo>
                  <a:lnTo>
                    <a:pt x="35" y="258"/>
                  </a:lnTo>
                  <a:lnTo>
                    <a:pt x="29" y="266"/>
                  </a:lnTo>
                  <a:lnTo>
                    <a:pt x="24" y="273"/>
                  </a:lnTo>
                  <a:lnTo>
                    <a:pt x="20" y="280"/>
                  </a:lnTo>
                  <a:lnTo>
                    <a:pt x="16" y="287"/>
                  </a:lnTo>
                  <a:lnTo>
                    <a:pt x="13" y="293"/>
                  </a:lnTo>
                  <a:lnTo>
                    <a:pt x="9" y="298"/>
                  </a:lnTo>
                  <a:lnTo>
                    <a:pt x="7" y="304"/>
                  </a:lnTo>
                  <a:lnTo>
                    <a:pt x="5" y="309"/>
                  </a:lnTo>
                  <a:lnTo>
                    <a:pt x="2" y="316"/>
                  </a:lnTo>
                  <a:lnTo>
                    <a:pt x="0" y="323"/>
                  </a:lnTo>
                  <a:lnTo>
                    <a:pt x="0" y="328"/>
                  </a:lnTo>
                  <a:lnTo>
                    <a:pt x="1" y="333"/>
                  </a:lnTo>
                  <a:lnTo>
                    <a:pt x="4" y="338"/>
                  </a:lnTo>
                  <a:lnTo>
                    <a:pt x="7" y="341"/>
                  </a:lnTo>
                  <a:lnTo>
                    <a:pt x="12" y="343"/>
                  </a:lnTo>
                  <a:lnTo>
                    <a:pt x="17" y="344"/>
                  </a:lnTo>
                  <a:lnTo>
                    <a:pt x="21" y="344"/>
                  </a:lnTo>
                  <a:lnTo>
                    <a:pt x="25" y="343"/>
                  </a:lnTo>
                  <a:lnTo>
                    <a:pt x="30" y="342"/>
                  </a:lnTo>
                  <a:lnTo>
                    <a:pt x="35" y="341"/>
                  </a:lnTo>
                  <a:lnTo>
                    <a:pt x="38" y="340"/>
                  </a:lnTo>
                  <a:lnTo>
                    <a:pt x="42" y="339"/>
                  </a:lnTo>
                  <a:lnTo>
                    <a:pt x="45" y="336"/>
                  </a:lnTo>
                  <a:lnTo>
                    <a:pt x="50" y="335"/>
                  </a:lnTo>
                  <a:lnTo>
                    <a:pt x="55" y="333"/>
                  </a:lnTo>
                  <a:lnTo>
                    <a:pt x="61" y="329"/>
                  </a:lnTo>
                  <a:lnTo>
                    <a:pt x="68" y="327"/>
                  </a:lnTo>
                  <a:lnTo>
                    <a:pt x="75" y="324"/>
                  </a:lnTo>
                  <a:lnTo>
                    <a:pt x="77" y="323"/>
                  </a:lnTo>
                  <a:lnTo>
                    <a:pt x="83" y="319"/>
                  </a:lnTo>
                  <a:lnTo>
                    <a:pt x="91" y="316"/>
                  </a:lnTo>
                  <a:lnTo>
                    <a:pt x="100" y="310"/>
                  </a:lnTo>
                  <a:lnTo>
                    <a:pt x="108" y="305"/>
                  </a:lnTo>
                  <a:lnTo>
                    <a:pt x="116" y="302"/>
                  </a:lnTo>
                  <a:lnTo>
                    <a:pt x="122" y="298"/>
                  </a:lnTo>
                  <a:lnTo>
                    <a:pt x="124" y="297"/>
                  </a:lnTo>
                  <a:lnTo>
                    <a:pt x="130" y="295"/>
                  </a:lnTo>
                  <a:lnTo>
                    <a:pt x="129" y="289"/>
                  </a:lnTo>
                  <a:lnTo>
                    <a:pt x="128" y="278"/>
                  </a:lnTo>
                  <a:lnTo>
                    <a:pt x="126" y="265"/>
                  </a:lnTo>
                  <a:lnTo>
                    <a:pt x="115" y="272"/>
                  </a:lnTo>
                  <a:lnTo>
                    <a:pt x="108" y="276"/>
                  </a:lnTo>
                  <a:lnTo>
                    <a:pt x="101" y="280"/>
                  </a:lnTo>
                  <a:lnTo>
                    <a:pt x="92" y="283"/>
                  </a:lnTo>
                  <a:lnTo>
                    <a:pt x="83" y="288"/>
                  </a:lnTo>
                  <a:lnTo>
                    <a:pt x="85" y="283"/>
                  </a:lnTo>
                  <a:lnTo>
                    <a:pt x="89" y="276"/>
                  </a:lnTo>
                  <a:lnTo>
                    <a:pt x="93" y="268"/>
                  </a:lnTo>
                  <a:lnTo>
                    <a:pt x="99" y="260"/>
                  </a:lnTo>
                  <a:lnTo>
                    <a:pt x="106" y="250"/>
                  </a:lnTo>
                  <a:lnTo>
                    <a:pt x="113" y="238"/>
                  </a:lnTo>
                  <a:lnTo>
                    <a:pt x="121" y="226"/>
                  </a:lnTo>
                  <a:lnTo>
                    <a:pt x="130" y="212"/>
                  </a:lnTo>
                  <a:lnTo>
                    <a:pt x="134" y="206"/>
                  </a:lnTo>
                  <a:lnTo>
                    <a:pt x="144" y="191"/>
                  </a:lnTo>
                  <a:lnTo>
                    <a:pt x="158" y="170"/>
                  </a:lnTo>
                  <a:lnTo>
                    <a:pt x="174" y="146"/>
                  </a:lnTo>
                  <a:lnTo>
                    <a:pt x="189" y="122"/>
                  </a:lnTo>
                  <a:lnTo>
                    <a:pt x="203" y="101"/>
                  </a:lnTo>
                  <a:lnTo>
                    <a:pt x="213" y="86"/>
                  </a:lnTo>
                  <a:lnTo>
                    <a:pt x="217" y="81"/>
                  </a:lnTo>
                  <a:lnTo>
                    <a:pt x="218" y="78"/>
                  </a:lnTo>
                  <a:lnTo>
                    <a:pt x="222" y="71"/>
                  </a:lnTo>
                  <a:lnTo>
                    <a:pt x="229" y="61"/>
                  </a:lnTo>
                  <a:lnTo>
                    <a:pt x="237" y="49"/>
                  </a:lnTo>
                  <a:lnTo>
                    <a:pt x="244" y="38"/>
                  </a:lnTo>
                  <a:lnTo>
                    <a:pt x="251" y="28"/>
                  </a:lnTo>
                  <a:lnTo>
                    <a:pt x="256" y="21"/>
                  </a:lnTo>
                  <a:lnTo>
                    <a:pt x="258" y="18"/>
                  </a:lnTo>
                  <a:lnTo>
                    <a:pt x="260" y="14"/>
                  </a:lnTo>
                  <a:lnTo>
                    <a:pt x="258" y="9"/>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96" name="Freeform 44"/>
            <p:cNvSpPr>
              <a:spLocks/>
            </p:cNvSpPr>
            <p:nvPr/>
          </p:nvSpPr>
          <p:spPr bwMode="auto">
            <a:xfrm>
              <a:off x="2544" y="2674"/>
              <a:ext cx="32" cy="30"/>
            </a:xfrm>
            <a:custGeom>
              <a:avLst/>
              <a:gdLst>
                <a:gd name="T0" fmla="*/ 77 w 79"/>
                <a:gd name="T1" fmla="*/ 10 h 75"/>
                <a:gd name="T2" fmla="*/ 75 w 79"/>
                <a:gd name="T3" fmla="*/ 7 h 75"/>
                <a:gd name="T4" fmla="*/ 70 w 79"/>
                <a:gd name="T5" fmla="*/ 3 h 75"/>
                <a:gd name="T6" fmla="*/ 64 w 79"/>
                <a:gd name="T7" fmla="*/ 1 h 75"/>
                <a:gd name="T8" fmla="*/ 56 w 79"/>
                <a:gd name="T9" fmla="*/ 0 h 75"/>
                <a:gd name="T10" fmla="*/ 48 w 79"/>
                <a:gd name="T11" fmla="*/ 1 h 75"/>
                <a:gd name="T12" fmla="*/ 40 w 79"/>
                <a:gd name="T13" fmla="*/ 2 h 75"/>
                <a:gd name="T14" fmla="*/ 32 w 79"/>
                <a:gd name="T15" fmla="*/ 6 h 75"/>
                <a:gd name="T16" fmla="*/ 25 w 79"/>
                <a:gd name="T17" fmla="*/ 11 h 75"/>
                <a:gd name="T18" fmla="*/ 18 w 79"/>
                <a:gd name="T19" fmla="*/ 17 h 75"/>
                <a:gd name="T20" fmla="*/ 12 w 79"/>
                <a:gd name="T21" fmla="*/ 24 h 75"/>
                <a:gd name="T22" fmla="*/ 8 w 79"/>
                <a:gd name="T23" fmla="*/ 31 h 75"/>
                <a:gd name="T24" fmla="*/ 3 w 79"/>
                <a:gd name="T25" fmla="*/ 40 h 75"/>
                <a:gd name="T26" fmla="*/ 1 w 79"/>
                <a:gd name="T27" fmla="*/ 47 h 75"/>
                <a:gd name="T28" fmla="*/ 0 w 79"/>
                <a:gd name="T29" fmla="*/ 53 h 75"/>
                <a:gd name="T30" fmla="*/ 1 w 79"/>
                <a:gd name="T31" fmla="*/ 59 h 75"/>
                <a:gd name="T32" fmla="*/ 3 w 79"/>
                <a:gd name="T33" fmla="*/ 64 h 75"/>
                <a:gd name="T34" fmla="*/ 5 w 79"/>
                <a:gd name="T35" fmla="*/ 68 h 75"/>
                <a:gd name="T36" fmla="*/ 10 w 79"/>
                <a:gd name="T37" fmla="*/ 71 h 75"/>
                <a:gd name="T38" fmla="*/ 16 w 79"/>
                <a:gd name="T39" fmla="*/ 74 h 75"/>
                <a:gd name="T40" fmla="*/ 24 w 79"/>
                <a:gd name="T41" fmla="*/ 75 h 75"/>
                <a:gd name="T42" fmla="*/ 32 w 79"/>
                <a:gd name="T43" fmla="*/ 74 h 75"/>
                <a:gd name="T44" fmla="*/ 40 w 79"/>
                <a:gd name="T45" fmla="*/ 71 h 75"/>
                <a:gd name="T46" fmla="*/ 48 w 79"/>
                <a:gd name="T47" fmla="*/ 68 h 75"/>
                <a:gd name="T48" fmla="*/ 55 w 79"/>
                <a:gd name="T49" fmla="*/ 63 h 75"/>
                <a:gd name="T50" fmla="*/ 62 w 79"/>
                <a:gd name="T51" fmla="*/ 57 h 75"/>
                <a:gd name="T52" fmla="*/ 68 w 79"/>
                <a:gd name="T53" fmla="*/ 50 h 75"/>
                <a:gd name="T54" fmla="*/ 72 w 79"/>
                <a:gd name="T55" fmla="*/ 44 h 75"/>
                <a:gd name="T56" fmla="*/ 77 w 79"/>
                <a:gd name="T57" fmla="*/ 35 h 75"/>
                <a:gd name="T58" fmla="*/ 79 w 79"/>
                <a:gd name="T59" fmla="*/ 29 h 75"/>
                <a:gd name="T60" fmla="*/ 79 w 79"/>
                <a:gd name="T61" fmla="*/ 22 h 75"/>
                <a:gd name="T62" fmla="*/ 79 w 79"/>
                <a:gd name="T63" fmla="*/ 16 h 75"/>
                <a:gd name="T64" fmla="*/ 77 w 79"/>
                <a:gd name="T65" fmla="*/ 1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5">
                  <a:moveTo>
                    <a:pt x="77" y="10"/>
                  </a:moveTo>
                  <a:lnTo>
                    <a:pt x="75" y="7"/>
                  </a:lnTo>
                  <a:lnTo>
                    <a:pt x="70" y="3"/>
                  </a:lnTo>
                  <a:lnTo>
                    <a:pt x="64" y="1"/>
                  </a:lnTo>
                  <a:lnTo>
                    <a:pt x="56" y="0"/>
                  </a:lnTo>
                  <a:lnTo>
                    <a:pt x="48" y="1"/>
                  </a:lnTo>
                  <a:lnTo>
                    <a:pt x="40" y="2"/>
                  </a:lnTo>
                  <a:lnTo>
                    <a:pt x="32" y="6"/>
                  </a:lnTo>
                  <a:lnTo>
                    <a:pt x="25" y="11"/>
                  </a:lnTo>
                  <a:lnTo>
                    <a:pt x="18" y="17"/>
                  </a:lnTo>
                  <a:lnTo>
                    <a:pt x="12" y="24"/>
                  </a:lnTo>
                  <a:lnTo>
                    <a:pt x="8" y="31"/>
                  </a:lnTo>
                  <a:lnTo>
                    <a:pt x="3" y="40"/>
                  </a:lnTo>
                  <a:lnTo>
                    <a:pt x="1" y="47"/>
                  </a:lnTo>
                  <a:lnTo>
                    <a:pt x="0" y="53"/>
                  </a:lnTo>
                  <a:lnTo>
                    <a:pt x="1" y="59"/>
                  </a:lnTo>
                  <a:lnTo>
                    <a:pt x="3" y="64"/>
                  </a:lnTo>
                  <a:lnTo>
                    <a:pt x="5" y="68"/>
                  </a:lnTo>
                  <a:lnTo>
                    <a:pt x="10" y="71"/>
                  </a:lnTo>
                  <a:lnTo>
                    <a:pt x="16" y="74"/>
                  </a:lnTo>
                  <a:lnTo>
                    <a:pt x="24" y="75"/>
                  </a:lnTo>
                  <a:lnTo>
                    <a:pt x="32" y="74"/>
                  </a:lnTo>
                  <a:lnTo>
                    <a:pt x="40" y="71"/>
                  </a:lnTo>
                  <a:lnTo>
                    <a:pt x="48" y="68"/>
                  </a:lnTo>
                  <a:lnTo>
                    <a:pt x="55" y="63"/>
                  </a:lnTo>
                  <a:lnTo>
                    <a:pt x="62" y="57"/>
                  </a:lnTo>
                  <a:lnTo>
                    <a:pt x="68" y="50"/>
                  </a:lnTo>
                  <a:lnTo>
                    <a:pt x="72" y="44"/>
                  </a:lnTo>
                  <a:lnTo>
                    <a:pt x="77" y="35"/>
                  </a:lnTo>
                  <a:lnTo>
                    <a:pt x="79" y="29"/>
                  </a:lnTo>
                  <a:lnTo>
                    <a:pt x="79" y="22"/>
                  </a:lnTo>
                  <a:lnTo>
                    <a:pt x="79" y="16"/>
                  </a:lnTo>
                  <a:lnTo>
                    <a:pt x="77" y="10"/>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97" name="Freeform 45"/>
            <p:cNvSpPr>
              <a:spLocks/>
            </p:cNvSpPr>
            <p:nvPr/>
          </p:nvSpPr>
          <p:spPr bwMode="auto">
            <a:xfrm>
              <a:off x="2476" y="2714"/>
              <a:ext cx="76" cy="95"/>
            </a:xfrm>
            <a:custGeom>
              <a:avLst/>
              <a:gdLst>
                <a:gd name="T0" fmla="*/ 165 w 184"/>
                <a:gd name="T1" fmla="*/ 0 h 231"/>
                <a:gd name="T2" fmla="*/ 158 w 184"/>
                <a:gd name="T3" fmla="*/ 1 h 231"/>
                <a:gd name="T4" fmla="*/ 150 w 184"/>
                <a:gd name="T5" fmla="*/ 4 h 231"/>
                <a:gd name="T6" fmla="*/ 139 w 184"/>
                <a:gd name="T7" fmla="*/ 8 h 231"/>
                <a:gd name="T8" fmla="*/ 129 w 184"/>
                <a:gd name="T9" fmla="*/ 13 h 231"/>
                <a:gd name="T10" fmla="*/ 113 w 184"/>
                <a:gd name="T11" fmla="*/ 19 h 231"/>
                <a:gd name="T12" fmla="*/ 92 w 184"/>
                <a:gd name="T13" fmla="*/ 31 h 231"/>
                <a:gd name="T14" fmla="*/ 63 w 184"/>
                <a:gd name="T15" fmla="*/ 46 h 231"/>
                <a:gd name="T16" fmla="*/ 44 w 184"/>
                <a:gd name="T17" fmla="*/ 57 h 231"/>
                <a:gd name="T18" fmla="*/ 44 w 184"/>
                <a:gd name="T19" fmla="*/ 74 h 231"/>
                <a:gd name="T20" fmla="*/ 55 w 184"/>
                <a:gd name="T21" fmla="*/ 80 h 231"/>
                <a:gd name="T22" fmla="*/ 64 w 184"/>
                <a:gd name="T23" fmla="*/ 76 h 231"/>
                <a:gd name="T24" fmla="*/ 74 w 184"/>
                <a:gd name="T25" fmla="*/ 71 h 231"/>
                <a:gd name="T26" fmla="*/ 83 w 184"/>
                <a:gd name="T27" fmla="*/ 68 h 231"/>
                <a:gd name="T28" fmla="*/ 92 w 184"/>
                <a:gd name="T29" fmla="*/ 63 h 231"/>
                <a:gd name="T30" fmla="*/ 87 w 184"/>
                <a:gd name="T31" fmla="*/ 69 h 231"/>
                <a:gd name="T32" fmla="*/ 83 w 184"/>
                <a:gd name="T33" fmla="*/ 78 h 231"/>
                <a:gd name="T34" fmla="*/ 75 w 184"/>
                <a:gd name="T35" fmla="*/ 90 h 231"/>
                <a:gd name="T36" fmla="*/ 66 w 184"/>
                <a:gd name="T37" fmla="*/ 104 h 231"/>
                <a:gd name="T38" fmla="*/ 60 w 184"/>
                <a:gd name="T39" fmla="*/ 112 h 231"/>
                <a:gd name="T40" fmla="*/ 48 w 184"/>
                <a:gd name="T41" fmla="*/ 129 h 231"/>
                <a:gd name="T42" fmla="*/ 36 w 184"/>
                <a:gd name="T43" fmla="*/ 146 h 231"/>
                <a:gd name="T44" fmla="*/ 30 w 184"/>
                <a:gd name="T45" fmla="*/ 154 h 231"/>
                <a:gd name="T46" fmla="*/ 21 w 184"/>
                <a:gd name="T47" fmla="*/ 167 h 231"/>
                <a:gd name="T48" fmla="*/ 14 w 184"/>
                <a:gd name="T49" fmla="*/ 177 h 231"/>
                <a:gd name="T50" fmla="*/ 9 w 184"/>
                <a:gd name="T51" fmla="*/ 188 h 231"/>
                <a:gd name="T52" fmla="*/ 5 w 184"/>
                <a:gd name="T53" fmla="*/ 197 h 231"/>
                <a:gd name="T54" fmla="*/ 0 w 184"/>
                <a:gd name="T55" fmla="*/ 211 h 231"/>
                <a:gd name="T56" fmla="*/ 1 w 184"/>
                <a:gd name="T57" fmla="*/ 221 h 231"/>
                <a:gd name="T58" fmla="*/ 6 w 184"/>
                <a:gd name="T59" fmla="*/ 228 h 231"/>
                <a:gd name="T60" fmla="*/ 18 w 184"/>
                <a:gd name="T61" fmla="*/ 231 h 231"/>
                <a:gd name="T62" fmla="*/ 25 w 184"/>
                <a:gd name="T63" fmla="*/ 230 h 231"/>
                <a:gd name="T64" fmla="*/ 33 w 184"/>
                <a:gd name="T65" fmla="*/ 229 h 231"/>
                <a:gd name="T66" fmla="*/ 40 w 184"/>
                <a:gd name="T67" fmla="*/ 227 h 231"/>
                <a:gd name="T68" fmla="*/ 47 w 184"/>
                <a:gd name="T69" fmla="*/ 223 h 231"/>
                <a:gd name="T70" fmla="*/ 56 w 184"/>
                <a:gd name="T71" fmla="*/ 220 h 231"/>
                <a:gd name="T72" fmla="*/ 68 w 184"/>
                <a:gd name="T73" fmla="*/ 214 h 231"/>
                <a:gd name="T74" fmla="*/ 77 w 184"/>
                <a:gd name="T75" fmla="*/ 210 h 231"/>
                <a:gd name="T76" fmla="*/ 97 w 184"/>
                <a:gd name="T77" fmla="*/ 199 h 231"/>
                <a:gd name="T78" fmla="*/ 116 w 184"/>
                <a:gd name="T79" fmla="*/ 189 h 231"/>
                <a:gd name="T80" fmla="*/ 125 w 184"/>
                <a:gd name="T81" fmla="*/ 184 h 231"/>
                <a:gd name="T82" fmla="*/ 129 w 184"/>
                <a:gd name="T83" fmla="*/ 176 h 231"/>
                <a:gd name="T84" fmla="*/ 128 w 184"/>
                <a:gd name="T85" fmla="*/ 153 h 231"/>
                <a:gd name="T86" fmla="*/ 105 w 184"/>
                <a:gd name="T87" fmla="*/ 165 h 231"/>
                <a:gd name="T88" fmla="*/ 89 w 184"/>
                <a:gd name="T89" fmla="*/ 173 h 231"/>
                <a:gd name="T90" fmla="*/ 85 w 184"/>
                <a:gd name="T91" fmla="*/ 172 h 231"/>
                <a:gd name="T92" fmla="*/ 92 w 184"/>
                <a:gd name="T93" fmla="*/ 161 h 231"/>
                <a:gd name="T94" fmla="*/ 101 w 184"/>
                <a:gd name="T95" fmla="*/ 146 h 231"/>
                <a:gd name="T96" fmla="*/ 115 w 184"/>
                <a:gd name="T97" fmla="*/ 128 h 231"/>
                <a:gd name="T98" fmla="*/ 125 w 184"/>
                <a:gd name="T99" fmla="*/ 113 h 231"/>
                <a:gd name="T100" fmla="*/ 138 w 184"/>
                <a:gd name="T101" fmla="*/ 97 h 231"/>
                <a:gd name="T102" fmla="*/ 149 w 184"/>
                <a:gd name="T103" fmla="*/ 82 h 231"/>
                <a:gd name="T104" fmla="*/ 162 w 184"/>
                <a:gd name="T105" fmla="*/ 61 h 231"/>
                <a:gd name="T106" fmla="*/ 173 w 184"/>
                <a:gd name="T107" fmla="*/ 45 h 231"/>
                <a:gd name="T108" fmla="*/ 180 w 184"/>
                <a:gd name="T109" fmla="*/ 33 h 231"/>
                <a:gd name="T110" fmla="*/ 183 w 184"/>
                <a:gd name="T111" fmla="*/ 23 h 231"/>
                <a:gd name="T112" fmla="*/ 184 w 184"/>
                <a:gd name="T113" fmla="*/ 14 h 231"/>
                <a:gd name="T114" fmla="*/ 181 w 184"/>
                <a:gd name="T115" fmla="*/ 6 h 231"/>
                <a:gd name="T116" fmla="*/ 173 w 184"/>
                <a:gd name="T117" fmla="*/ 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 h="231">
                  <a:moveTo>
                    <a:pt x="168" y="0"/>
                  </a:moveTo>
                  <a:lnTo>
                    <a:pt x="165" y="0"/>
                  </a:lnTo>
                  <a:lnTo>
                    <a:pt x="161" y="1"/>
                  </a:lnTo>
                  <a:lnTo>
                    <a:pt x="158" y="1"/>
                  </a:lnTo>
                  <a:lnTo>
                    <a:pt x="154" y="2"/>
                  </a:lnTo>
                  <a:lnTo>
                    <a:pt x="150" y="4"/>
                  </a:lnTo>
                  <a:lnTo>
                    <a:pt x="145" y="6"/>
                  </a:lnTo>
                  <a:lnTo>
                    <a:pt x="139" y="8"/>
                  </a:lnTo>
                  <a:lnTo>
                    <a:pt x="134" y="10"/>
                  </a:lnTo>
                  <a:lnTo>
                    <a:pt x="129" y="13"/>
                  </a:lnTo>
                  <a:lnTo>
                    <a:pt x="122" y="16"/>
                  </a:lnTo>
                  <a:lnTo>
                    <a:pt x="113" y="19"/>
                  </a:lnTo>
                  <a:lnTo>
                    <a:pt x="104" y="25"/>
                  </a:lnTo>
                  <a:lnTo>
                    <a:pt x="92" y="31"/>
                  </a:lnTo>
                  <a:lnTo>
                    <a:pt x="78" y="38"/>
                  </a:lnTo>
                  <a:lnTo>
                    <a:pt x="63" y="46"/>
                  </a:lnTo>
                  <a:lnTo>
                    <a:pt x="47" y="55"/>
                  </a:lnTo>
                  <a:lnTo>
                    <a:pt x="44" y="57"/>
                  </a:lnTo>
                  <a:lnTo>
                    <a:pt x="44" y="62"/>
                  </a:lnTo>
                  <a:lnTo>
                    <a:pt x="44" y="74"/>
                  </a:lnTo>
                  <a:lnTo>
                    <a:pt x="44" y="87"/>
                  </a:lnTo>
                  <a:lnTo>
                    <a:pt x="55" y="80"/>
                  </a:lnTo>
                  <a:lnTo>
                    <a:pt x="60" y="78"/>
                  </a:lnTo>
                  <a:lnTo>
                    <a:pt x="64" y="76"/>
                  </a:lnTo>
                  <a:lnTo>
                    <a:pt x="69" y="74"/>
                  </a:lnTo>
                  <a:lnTo>
                    <a:pt x="74" y="71"/>
                  </a:lnTo>
                  <a:lnTo>
                    <a:pt x="78" y="70"/>
                  </a:lnTo>
                  <a:lnTo>
                    <a:pt x="83" y="68"/>
                  </a:lnTo>
                  <a:lnTo>
                    <a:pt x="87" y="66"/>
                  </a:lnTo>
                  <a:lnTo>
                    <a:pt x="92" y="63"/>
                  </a:lnTo>
                  <a:lnTo>
                    <a:pt x="90" y="66"/>
                  </a:lnTo>
                  <a:lnTo>
                    <a:pt x="87" y="69"/>
                  </a:lnTo>
                  <a:lnTo>
                    <a:pt x="85" y="74"/>
                  </a:lnTo>
                  <a:lnTo>
                    <a:pt x="83" y="78"/>
                  </a:lnTo>
                  <a:lnTo>
                    <a:pt x="78" y="84"/>
                  </a:lnTo>
                  <a:lnTo>
                    <a:pt x="75" y="90"/>
                  </a:lnTo>
                  <a:lnTo>
                    <a:pt x="70" y="97"/>
                  </a:lnTo>
                  <a:lnTo>
                    <a:pt x="66" y="104"/>
                  </a:lnTo>
                  <a:lnTo>
                    <a:pt x="64" y="106"/>
                  </a:lnTo>
                  <a:lnTo>
                    <a:pt x="60" y="112"/>
                  </a:lnTo>
                  <a:lnTo>
                    <a:pt x="54" y="120"/>
                  </a:lnTo>
                  <a:lnTo>
                    <a:pt x="48" y="129"/>
                  </a:lnTo>
                  <a:lnTo>
                    <a:pt x="41" y="138"/>
                  </a:lnTo>
                  <a:lnTo>
                    <a:pt x="36" y="146"/>
                  </a:lnTo>
                  <a:lnTo>
                    <a:pt x="31" y="152"/>
                  </a:lnTo>
                  <a:lnTo>
                    <a:pt x="30" y="154"/>
                  </a:lnTo>
                  <a:lnTo>
                    <a:pt x="25" y="160"/>
                  </a:lnTo>
                  <a:lnTo>
                    <a:pt x="21" y="167"/>
                  </a:lnTo>
                  <a:lnTo>
                    <a:pt x="17" y="173"/>
                  </a:lnTo>
                  <a:lnTo>
                    <a:pt x="14" y="177"/>
                  </a:lnTo>
                  <a:lnTo>
                    <a:pt x="11" y="183"/>
                  </a:lnTo>
                  <a:lnTo>
                    <a:pt x="9" y="188"/>
                  </a:lnTo>
                  <a:lnTo>
                    <a:pt x="7" y="192"/>
                  </a:lnTo>
                  <a:lnTo>
                    <a:pt x="5" y="197"/>
                  </a:lnTo>
                  <a:lnTo>
                    <a:pt x="2" y="204"/>
                  </a:lnTo>
                  <a:lnTo>
                    <a:pt x="0" y="211"/>
                  </a:lnTo>
                  <a:lnTo>
                    <a:pt x="0" y="216"/>
                  </a:lnTo>
                  <a:lnTo>
                    <a:pt x="1" y="221"/>
                  </a:lnTo>
                  <a:lnTo>
                    <a:pt x="2" y="225"/>
                  </a:lnTo>
                  <a:lnTo>
                    <a:pt x="6" y="228"/>
                  </a:lnTo>
                  <a:lnTo>
                    <a:pt x="11" y="230"/>
                  </a:lnTo>
                  <a:lnTo>
                    <a:pt x="18" y="231"/>
                  </a:lnTo>
                  <a:lnTo>
                    <a:pt x="22" y="231"/>
                  </a:lnTo>
                  <a:lnTo>
                    <a:pt x="25" y="230"/>
                  </a:lnTo>
                  <a:lnTo>
                    <a:pt x="29" y="230"/>
                  </a:lnTo>
                  <a:lnTo>
                    <a:pt x="33" y="229"/>
                  </a:lnTo>
                  <a:lnTo>
                    <a:pt x="37" y="228"/>
                  </a:lnTo>
                  <a:lnTo>
                    <a:pt x="40" y="227"/>
                  </a:lnTo>
                  <a:lnTo>
                    <a:pt x="44" y="226"/>
                  </a:lnTo>
                  <a:lnTo>
                    <a:pt x="47" y="223"/>
                  </a:lnTo>
                  <a:lnTo>
                    <a:pt x="52" y="222"/>
                  </a:lnTo>
                  <a:lnTo>
                    <a:pt x="56" y="220"/>
                  </a:lnTo>
                  <a:lnTo>
                    <a:pt x="62" y="216"/>
                  </a:lnTo>
                  <a:lnTo>
                    <a:pt x="68" y="214"/>
                  </a:lnTo>
                  <a:lnTo>
                    <a:pt x="70" y="213"/>
                  </a:lnTo>
                  <a:lnTo>
                    <a:pt x="77" y="210"/>
                  </a:lnTo>
                  <a:lnTo>
                    <a:pt x="86" y="205"/>
                  </a:lnTo>
                  <a:lnTo>
                    <a:pt x="97" y="199"/>
                  </a:lnTo>
                  <a:lnTo>
                    <a:pt x="107" y="193"/>
                  </a:lnTo>
                  <a:lnTo>
                    <a:pt x="116" y="189"/>
                  </a:lnTo>
                  <a:lnTo>
                    <a:pt x="123" y="185"/>
                  </a:lnTo>
                  <a:lnTo>
                    <a:pt x="125" y="184"/>
                  </a:lnTo>
                  <a:lnTo>
                    <a:pt x="130" y="182"/>
                  </a:lnTo>
                  <a:lnTo>
                    <a:pt x="129" y="176"/>
                  </a:lnTo>
                  <a:lnTo>
                    <a:pt x="129" y="166"/>
                  </a:lnTo>
                  <a:lnTo>
                    <a:pt x="128" y="153"/>
                  </a:lnTo>
                  <a:lnTo>
                    <a:pt x="116" y="159"/>
                  </a:lnTo>
                  <a:lnTo>
                    <a:pt x="105" y="165"/>
                  </a:lnTo>
                  <a:lnTo>
                    <a:pt x="96" y="169"/>
                  </a:lnTo>
                  <a:lnTo>
                    <a:pt x="89" y="173"/>
                  </a:lnTo>
                  <a:lnTo>
                    <a:pt x="83" y="175"/>
                  </a:lnTo>
                  <a:lnTo>
                    <a:pt x="85" y="172"/>
                  </a:lnTo>
                  <a:lnTo>
                    <a:pt x="89" y="167"/>
                  </a:lnTo>
                  <a:lnTo>
                    <a:pt x="92" y="161"/>
                  </a:lnTo>
                  <a:lnTo>
                    <a:pt x="97" y="154"/>
                  </a:lnTo>
                  <a:lnTo>
                    <a:pt x="101" y="146"/>
                  </a:lnTo>
                  <a:lnTo>
                    <a:pt x="108" y="138"/>
                  </a:lnTo>
                  <a:lnTo>
                    <a:pt x="115" y="128"/>
                  </a:lnTo>
                  <a:lnTo>
                    <a:pt x="123" y="116"/>
                  </a:lnTo>
                  <a:lnTo>
                    <a:pt x="125" y="113"/>
                  </a:lnTo>
                  <a:lnTo>
                    <a:pt x="132" y="105"/>
                  </a:lnTo>
                  <a:lnTo>
                    <a:pt x="138" y="97"/>
                  </a:lnTo>
                  <a:lnTo>
                    <a:pt x="140" y="93"/>
                  </a:lnTo>
                  <a:lnTo>
                    <a:pt x="149" y="82"/>
                  </a:lnTo>
                  <a:lnTo>
                    <a:pt x="157" y="70"/>
                  </a:lnTo>
                  <a:lnTo>
                    <a:pt x="162" y="61"/>
                  </a:lnTo>
                  <a:lnTo>
                    <a:pt x="168" y="52"/>
                  </a:lnTo>
                  <a:lnTo>
                    <a:pt x="173" y="45"/>
                  </a:lnTo>
                  <a:lnTo>
                    <a:pt x="177" y="38"/>
                  </a:lnTo>
                  <a:lnTo>
                    <a:pt x="180" y="33"/>
                  </a:lnTo>
                  <a:lnTo>
                    <a:pt x="182" y="29"/>
                  </a:lnTo>
                  <a:lnTo>
                    <a:pt x="183" y="23"/>
                  </a:lnTo>
                  <a:lnTo>
                    <a:pt x="184" y="18"/>
                  </a:lnTo>
                  <a:lnTo>
                    <a:pt x="184" y="14"/>
                  </a:lnTo>
                  <a:lnTo>
                    <a:pt x="183" y="9"/>
                  </a:lnTo>
                  <a:lnTo>
                    <a:pt x="181" y="6"/>
                  </a:lnTo>
                  <a:lnTo>
                    <a:pt x="177" y="2"/>
                  </a:lnTo>
                  <a:lnTo>
                    <a:pt x="173" y="1"/>
                  </a:lnTo>
                  <a:lnTo>
                    <a:pt x="168" y="0"/>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98" name="Freeform 46"/>
            <p:cNvSpPr>
              <a:spLocks noEditPoints="1"/>
            </p:cNvSpPr>
            <p:nvPr/>
          </p:nvSpPr>
          <p:spPr bwMode="auto">
            <a:xfrm>
              <a:off x="2584" y="2715"/>
              <a:ext cx="103" cy="94"/>
            </a:xfrm>
            <a:custGeom>
              <a:avLst/>
              <a:gdLst>
                <a:gd name="T0" fmla="*/ 235 w 254"/>
                <a:gd name="T1" fmla="*/ 2 h 230"/>
                <a:gd name="T2" fmla="*/ 209 w 254"/>
                <a:gd name="T3" fmla="*/ 0 h 230"/>
                <a:gd name="T4" fmla="*/ 191 w 254"/>
                <a:gd name="T5" fmla="*/ 2 h 230"/>
                <a:gd name="T6" fmla="*/ 172 w 254"/>
                <a:gd name="T7" fmla="*/ 8 h 230"/>
                <a:gd name="T8" fmla="*/ 143 w 254"/>
                <a:gd name="T9" fmla="*/ 21 h 230"/>
                <a:gd name="T10" fmla="*/ 117 w 254"/>
                <a:gd name="T11" fmla="*/ 35 h 230"/>
                <a:gd name="T12" fmla="*/ 96 w 254"/>
                <a:gd name="T13" fmla="*/ 47 h 230"/>
                <a:gd name="T14" fmla="*/ 79 w 254"/>
                <a:gd name="T15" fmla="*/ 62 h 230"/>
                <a:gd name="T16" fmla="*/ 62 w 254"/>
                <a:gd name="T17" fmla="*/ 81 h 230"/>
                <a:gd name="T18" fmla="*/ 44 w 254"/>
                <a:gd name="T19" fmla="*/ 105 h 230"/>
                <a:gd name="T20" fmla="*/ 25 w 254"/>
                <a:gd name="T21" fmla="*/ 132 h 230"/>
                <a:gd name="T22" fmla="*/ 11 w 254"/>
                <a:gd name="T23" fmla="*/ 158 h 230"/>
                <a:gd name="T24" fmla="*/ 3 w 254"/>
                <a:gd name="T25" fmla="*/ 180 h 230"/>
                <a:gd name="T26" fmla="*/ 0 w 254"/>
                <a:gd name="T27" fmla="*/ 198 h 230"/>
                <a:gd name="T28" fmla="*/ 6 w 254"/>
                <a:gd name="T29" fmla="*/ 213 h 230"/>
                <a:gd name="T30" fmla="*/ 17 w 254"/>
                <a:gd name="T31" fmla="*/ 224 h 230"/>
                <a:gd name="T32" fmla="*/ 34 w 254"/>
                <a:gd name="T33" fmla="*/ 229 h 230"/>
                <a:gd name="T34" fmla="*/ 55 w 254"/>
                <a:gd name="T35" fmla="*/ 230 h 230"/>
                <a:gd name="T36" fmla="*/ 80 w 254"/>
                <a:gd name="T37" fmla="*/ 226 h 230"/>
                <a:gd name="T38" fmla="*/ 96 w 254"/>
                <a:gd name="T39" fmla="*/ 220 h 230"/>
                <a:gd name="T40" fmla="*/ 113 w 254"/>
                <a:gd name="T41" fmla="*/ 213 h 230"/>
                <a:gd name="T42" fmla="*/ 129 w 254"/>
                <a:gd name="T43" fmla="*/ 206 h 230"/>
                <a:gd name="T44" fmla="*/ 151 w 254"/>
                <a:gd name="T45" fmla="*/ 195 h 230"/>
                <a:gd name="T46" fmla="*/ 172 w 254"/>
                <a:gd name="T47" fmla="*/ 184 h 230"/>
                <a:gd name="T48" fmla="*/ 179 w 254"/>
                <a:gd name="T49" fmla="*/ 176 h 230"/>
                <a:gd name="T50" fmla="*/ 168 w 254"/>
                <a:gd name="T51" fmla="*/ 158 h 230"/>
                <a:gd name="T52" fmla="*/ 148 w 254"/>
                <a:gd name="T53" fmla="*/ 167 h 230"/>
                <a:gd name="T54" fmla="*/ 131 w 254"/>
                <a:gd name="T55" fmla="*/ 175 h 230"/>
                <a:gd name="T56" fmla="*/ 109 w 254"/>
                <a:gd name="T57" fmla="*/ 182 h 230"/>
                <a:gd name="T58" fmla="*/ 87 w 254"/>
                <a:gd name="T59" fmla="*/ 185 h 230"/>
                <a:gd name="T60" fmla="*/ 75 w 254"/>
                <a:gd name="T61" fmla="*/ 183 h 230"/>
                <a:gd name="T62" fmla="*/ 72 w 254"/>
                <a:gd name="T63" fmla="*/ 173 h 230"/>
                <a:gd name="T64" fmla="*/ 78 w 254"/>
                <a:gd name="T65" fmla="*/ 156 h 230"/>
                <a:gd name="T66" fmla="*/ 89 w 254"/>
                <a:gd name="T67" fmla="*/ 137 h 230"/>
                <a:gd name="T68" fmla="*/ 120 w 254"/>
                <a:gd name="T69" fmla="*/ 131 h 230"/>
                <a:gd name="T70" fmla="*/ 149 w 254"/>
                <a:gd name="T71" fmla="*/ 123 h 230"/>
                <a:gd name="T72" fmla="*/ 176 w 254"/>
                <a:gd name="T73" fmla="*/ 113 h 230"/>
                <a:gd name="T74" fmla="*/ 199 w 254"/>
                <a:gd name="T75" fmla="*/ 101 h 230"/>
                <a:gd name="T76" fmla="*/ 217 w 254"/>
                <a:gd name="T77" fmla="*/ 90 h 230"/>
                <a:gd name="T78" fmla="*/ 231 w 254"/>
                <a:gd name="T79" fmla="*/ 76 h 230"/>
                <a:gd name="T80" fmla="*/ 241 w 254"/>
                <a:gd name="T81" fmla="*/ 61 h 230"/>
                <a:gd name="T82" fmla="*/ 249 w 254"/>
                <a:gd name="T83" fmla="*/ 46 h 230"/>
                <a:gd name="T84" fmla="*/ 252 w 254"/>
                <a:gd name="T85" fmla="*/ 20 h 230"/>
                <a:gd name="T86" fmla="*/ 187 w 254"/>
                <a:gd name="T87" fmla="*/ 37 h 230"/>
                <a:gd name="T88" fmla="*/ 192 w 254"/>
                <a:gd name="T89" fmla="*/ 38 h 230"/>
                <a:gd name="T90" fmla="*/ 192 w 254"/>
                <a:gd name="T91" fmla="*/ 44 h 230"/>
                <a:gd name="T92" fmla="*/ 184 w 254"/>
                <a:gd name="T93" fmla="*/ 58 h 230"/>
                <a:gd name="T94" fmla="*/ 164 w 254"/>
                <a:gd name="T95" fmla="*/ 77 h 230"/>
                <a:gd name="T96" fmla="*/ 142 w 254"/>
                <a:gd name="T97" fmla="*/ 93 h 230"/>
                <a:gd name="T98" fmla="*/ 119 w 254"/>
                <a:gd name="T99" fmla="*/ 101 h 230"/>
                <a:gd name="T100" fmla="*/ 119 w 254"/>
                <a:gd name="T101" fmla="*/ 92 h 230"/>
                <a:gd name="T102" fmla="*/ 131 w 254"/>
                <a:gd name="T103" fmla="*/ 76 h 230"/>
                <a:gd name="T104" fmla="*/ 140 w 254"/>
                <a:gd name="T105" fmla="*/ 65 h 230"/>
                <a:gd name="T106" fmla="*/ 159 w 254"/>
                <a:gd name="T107" fmla="*/ 46 h 230"/>
                <a:gd name="T108" fmla="*/ 176 w 254"/>
                <a:gd name="T109" fmla="*/ 3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 h="230">
                  <a:moveTo>
                    <a:pt x="248" y="13"/>
                  </a:moveTo>
                  <a:lnTo>
                    <a:pt x="242" y="7"/>
                  </a:lnTo>
                  <a:lnTo>
                    <a:pt x="235" y="2"/>
                  </a:lnTo>
                  <a:lnTo>
                    <a:pt x="226" y="1"/>
                  </a:lnTo>
                  <a:lnTo>
                    <a:pt x="215" y="0"/>
                  </a:lnTo>
                  <a:lnTo>
                    <a:pt x="209" y="0"/>
                  </a:lnTo>
                  <a:lnTo>
                    <a:pt x="203" y="1"/>
                  </a:lnTo>
                  <a:lnTo>
                    <a:pt x="197" y="1"/>
                  </a:lnTo>
                  <a:lnTo>
                    <a:pt x="191" y="2"/>
                  </a:lnTo>
                  <a:lnTo>
                    <a:pt x="185" y="5"/>
                  </a:lnTo>
                  <a:lnTo>
                    <a:pt x="178" y="6"/>
                  </a:lnTo>
                  <a:lnTo>
                    <a:pt x="172" y="8"/>
                  </a:lnTo>
                  <a:lnTo>
                    <a:pt x="165" y="10"/>
                  </a:lnTo>
                  <a:lnTo>
                    <a:pt x="154" y="15"/>
                  </a:lnTo>
                  <a:lnTo>
                    <a:pt x="143" y="21"/>
                  </a:lnTo>
                  <a:lnTo>
                    <a:pt x="134" y="25"/>
                  </a:lnTo>
                  <a:lnTo>
                    <a:pt x="125" y="30"/>
                  </a:lnTo>
                  <a:lnTo>
                    <a:pt x="117" y="35"/>
                  </a:lnTo>
                  <a:lnTo>
                    <a:pt x="109" y="38"/>
                  </a:lnTo>
                  <a:lnTo>
                    <a:pt x="102" y="43"/>
                  </a:lnTo>
                  <a:lnTo>
                    <a:pt x="96" y="47"/>
                  </a:lnTo>
                  <a:lnTo>
                    <a:pt x="90" y="52"/>
                  </a:lnTo>
                  <a:lnTo>
                    <a:pt x="85" y="56"/>
                  </a:lnTo>
                  <a:lnTo>
                    <a:pt x="79" y="62"/>
                  </a:lnTo>
                  <a:lnTo>
                    <a:pt x="73" y="68"/>
                  </a:lnTo>
                  <a:lnTo>
                    <a:pt x="67" y="74"/>
                  </a:lnTo>
                  <a:lnTo>
                    <a:pt x="62" y="81"/>
                  </a:lnTo>
                  <a:lnTo>
                    <a:pt x="57" y="88"/>
                  </a:lnTo>
                  <a:lnTo>
                    <a:pt x="51" y="94"/>
                  </a:lnTo>
                  <a:lnTo>
                    <a:pt x="44" y="105"/>
                  </a:lnTo>
                  <a:lnTo>
                    <a:pt x="37" y="114"/>
                  </a:lnTo>
                  <a:lnTo>
                    <a:pt x="30" y="123"/>
                  </a:lnTo>
                  <a:lnTo>
                    <a:pt x="25" y="132"/>
                  </a:lnTo>
                  <a:lnTo>
                    <a:pt x="20" y="142"/>
                  </a:lnTo>
                  <a:lnTo>
                    <a:pt x="15" y="150"/>
                  </a:lnTo>
                  <a:lnTo>
                    <a:pt x="11" y="158"/>
                  </a:lnTo>
                  <a:lnTo>
                    <a:pt x="7" y="166"/>
                  </a:lnTo>
                  <a:lnTo>
                    <a:pt x="5" y="173"/>
                  </a:lnTo>
                  <a:lnTo>
                    <a:pt x="3" y="180"/>
                  </a:lnTo>
                  <a:lnTo>
                    <a:pt x="2" y="187"/>
                  </a:lnTo>
                  <a:lnTo>
                    <a:pt x="0" y="192"/>
                  </a:lnTo>
                  <a:lnTo>
                    <a:pt x="0" y="198"/>
                  </a:lnTo>
                  <a:lnTo>
                    <a:pt x="2" y="204"/>
                  </a:lnTo>
                  <a:lnTo>
                    <a:pt x="4" y="209"/>
                  </a:lnTo>
                  <a:lnTo>
                    <a:pt x="6" y="213"/>
                  </a:lnTo>
                  <a:lnTo>
                    <a:pt x="10" y="218"/>
                  </a:lnTo>
                  <a:lnTo>
                    <a:pt x="13" y="221"/>
                  </a:lnTo>
                  <a:lnTo>
                    <a:pt x="17" y="224"/>
                  </a:lnTo>
                  <a:lnTo>
                    <a:pt x="22" y="226"/>
                  </a:lnTo>
                  <a:lnTo>
                    <a:pt x="27" y="228"/>
                  </a:lnTo>
                  <a:lnTo>
                    <a:pt x="34" y="229"/>
                  </a:lnTo>
                  <a:lnTo>
                    <a:pt x="41" y="230"/>
                  </a:lnTo>
                  <a:lnTo>
                    <a:pt x="48" y="230"/>
                  </a:lnTo>
                  <a:lnTo>
                    <a:pt x="55" y="230"/>
                  </a:lnTo>
                  <a:lnTo>
                    <a:pt x="63" y="229"/>
                  </a:lnTo>
                  <a:lnTo>
                    <a:pt x="71" y="228"/>
                  </a:lnTo>
                  <a:lnTo>
                    <a:pt x="80" y="226"/>
                  </a:lnTo>
                  <a:lnTo>
                    <a:pt x="85" y="225"/>
                  </a:lnTo>
                  <a:lnTo>
                    <a:pt x="90" y="222"/>
                  </a:lnTo>
                  <a:lnTo>
                    <a:pt x="96" y="220"/>
                  </a:lnTo>
                  <a:lnTo>
                    <a:pt x="102" y="218"/>
                  </a:lnTo>
                  <a:lnTo>
                    <a:pt x="108" y="215"/>
                  </a:lnTo>
                  <a:lnTo>
                    <a:pt x="113" y="213"/>
                  </a:lnTo>
                  <a:lnTo>
                    <a:pt x="120" y="211"/>
                  </a:lnTo>
                  <a:lnTo>
                    <a:pt x="127" y="207"/>
                  </a:lnTo>
                  <a:lnTo>
                    <a:pt x="129" y="206"/>
                  </a:lnTo>
                  <a:lnTo>
                    <a:pt x="135" y="204"/>
                  </a:lnTo>
                  <a:lnTo>
                    <a:pt x="142" y="199"/>
                  </a:lnTo>
                  <a:lnTo>
                    <a:pt x="151" y="195"/>
                  </a:lnTo>
                  <a:lnTo>
                    <a:pt x="159" y="191"/>
                  </a:lnTo>
                  <a:lnTo>
                    <a:pt x="168" y="187"/>
                  </a:lnTo>
                  <a:lnTo>
                    <a:pt x="172" y="184"/>
                  </a:lnTo>
                  <a:lnTo>
                    <a:pt x="174" y="183"/>
                  </a:lnTo>
                  <a:lnTo>
                    <a:pt x="179" y="182"/>
                  </a:lnTo>
                  <a:lnTo>
                    <a:pt x="179" y="176"/>
                  </a:lnTo>
                  <a:lnTo>
                    <a:pt x="179" y="165"/>
                  </a:lnTo>
                  <a:lnTo>
                    <a:pt x="179" y="151"/>
                  </a:lnTo>
                  <a:lnTo>
                    <a:pt x="168" y="158"/>
                  </a:lnTo>
                  <a:lnTo>
                    <a:pt x="161" y="161"/>
                  </a:lnTo>
                  <a:lnTo>
                    <a:pt x="155" y="165"/>
                  </a:lnTo>
                  <a:lnTo>
                    <a:pt x="148" y="167"/>
                  </a:lnTo>
                  <a:lnTo>
                    <a:pt x="142" y="169"/>
                  </a:lnTo>
                  <a:lnTo>
                    <a:pt x="136" y="173"/>
                  </a:lnTo>
                  <a:lnTo>
                    <a:pt x="131" y="175"/>
                  </a:lnTo>
                  <a:lnTo>
                    <a:pt x="125" y="176"/>
                  </a:lnTo>
                  <a:lnTo>
                    <a:pt x="119" y="179"/>
                  </a:lnTo>
                  <a:lnTo>
                    <a:pt x="109" y="182"/>
                  </a:lnTo>
                  <a:lnTo>
                    <a:pt x="101" y="183"/>
                  </a:lnTo>
                  <a:lnTo>
                    <a:pt x="93" y="185"/>
                  </a:lnTo>
                  <a:lnTo>
                    <a:pt x="87" y="185"/>
                  </a:lnTo>
                  <a:lnTo>
                    <a:pt x="82" y="185"/>
                  </a:lnTo>
                  <a:lnTo>
                    <a:pt x="79" y="184"/>
                  </a:lnTo>
                  <a:lnTo>
                    <a:pt x="75" y="183"/>
                  </a:lnTo>
                  <a:lnTo>
                    <a:pt x="73" y="181"/>
                  </a:lnTo>
                  <a:lnTo>
                    <a:pt x="72" y="177"/>
                  </a:lnTo>
                  <a:lnTo>
                    <a:pt x="72" y="173"/>
                  </a:lnTo>
                  <a:lnTo>
                    <a:pt x="73" y="168"/>
                  </a:lnTo>
                  <a:lnTo>
                    <a:pt x="75" y="161"/>
                  </a:lnTo>
                  <a:lnTo>
                    <a:pt x="78" y="156"/>
                  </a:lnTo>
                  <a:lnTo>
                    <a:pt x="81" y="150"/>
                  </a:lnTo>
                  <a:lnTo>
                    <a:pt x="85" y="143"/>
                  </a:lnTo>
                  <a:lnTo>
                    <a:pt x="89" y="137"/>
                  </a:lnTo>
                  <a:lnTo>
                    <a:pt x="100" y="135"/>
                  </a:lnTo>
                  <a:lnTo>
                    <a:pt x="110" y="134"/>
                  </a:lnTo>
                  <a:lnTo>
                    <a:pt x="120" y="131"/>
                  </a:lnTo>
                  <a:lnTo>
                    <a:pt x="131" y="128"/>
                  </a:lnTo>
                  <a:lnTo>
                    <a:pt x="140" y="126"/>
                  </a:lnTo>
                  <a:lnTo>
                    <a:pt x="149" y="123"/>
                  </a:lnTo>
                  <a:lnTo>
                    <a:pt x="158" y="120"/>
                  </a:lnTo>
                  <a:lnTo>
                    <a:pt x="166" y="116"/>
                  </a:lnTo>
                  <a:lnTo>
                    <a:pt x="176" y="113"/>
                  </a:lnTo>
                  <a:lnTo>
                    <a:pt x="184" y="109"/>
                  </a:lnTo>
                  <a:lnTo>
                    <a:pt x="192" y="106"/>
                  </a:lnTo>
                  <a:lnTo>
                    <a:pt x="199" y="101"/>
                  </a:lnTo>
                  <a:lnTo>
                    <a:pt x="206" y="98"/>
                  </a:lnTo>
                  <a:lnTo>
                    <a:pt x="211" y="93"/>
                  </a:lnTo>
                  <a:lnTo>
                    <a:pt x="217" y="90"/>
                  </a:lnTo>
                  <a:lnTo>
                    <a:pt x="222" y="85"/>
                  </a:lnTo>
                  <a:lnTo>
                    <a:pt x="226" y="81"/>
                  </a:lnTo>
                  <a:lnTo>
                    <a:pt x="231" y="76"/>
                  </a:lnTo>
                  <a:lnTo>
                    <a:pt x="234" y="71"/>
                  </a:lnTo>
                  <a:lnTo>
                    <a:pt x="238" y="66"/>
                  </a:lnTo>
                  <a:lnTo>
                    <a:pt x="241" y="61"/>
                  </a:lnTo>
                  <a:lnTo>
                    <a:pt x="245" y="56"/>
                  </a:lnTo>
                  <a:lnTo>
                    <a:pt x="247" y="51"/>
                  </a:lnTo>
                  <a:lnTo>
                    <a:pt x="249" y="46"/>
                  </a:lnTo>
                  <a:lnTo>
                    <a:pt x="253" y="37"/>
                  </a:lnTo>
                  <a:lnTo>
                    <a:pt x="254" y="28"/>
                  </a:lnTo>
                  <a:lnTo>
                    <a:pt x="252" y="20"/>
                  </a:lnTo>
                  <a:lnTo>
                    <a:pt x="248" y="13"/>
                  </a:lnTo>
                  <a:close/>
                  <a:moveTo>
                    <a:pt x="185" y="37"/>
                  </a:moveTo>
                  <a:lnTo>
                    <a:pt x="187" y="37"/>
                  </a:lnTo>
                  <a:lnTo>
                    <a:pt x="188" y="37"/>
                  </a:lnTo>
                  <a:lnTo>
                    <a:pt x="191" y="37"/>
                  </a:lnTo>
                  <a:lnTo>
                    <a:pt x="192" y="38"/>
                  </a:lnTo>
                  <a:lnTo>
                    <a:pt x="192" y="39"/>
                  </a:lnTo>
                  <a:lnTo>
                    <a:pt x="192" y="41"/>
                  </a:lnTo>
                  <a:lnTo>
                    <a:pt x="192" y="44"/>
                  </a:lnTo>
                  <a:lnTo>
                    <a:pt x="191" y="46"/>
                  </a:lnTo>
                  <a:lnTo>
                    <a:pt x="187" y="52"/>
                  </a:lnTo>
                  <a:lnTo>
                    <a:pt x="184" y="58"/>
                  </a:lnTo>
                  <a:lnTo>
                    <a:pt x="178" y="63"/>
                  </a:lnTo>
                  <a:lnTo>
                    <a:pt x="171" y="70"/>
                  </a:lnTo>
                  <a:lnTo>
                    <a:pt x="164" y="77"/>
                  </a:lnTo>
                  <a:lnTo>
                    <a:pt x="157" y="83"/>
                  </a:lnTo>
                  <a:lnTo>
                    <a:pt x="150" y="89"/>
                  </a:lnTo>
                  <a:lnTo>
                    <a:pt x="142" y="93"/>
                  </a:lnTo>
                  <a:lnTo>
                    <a:pt x="135" y="96"/>
                  </a:lnTo>
                  <a:lnTo>
                    <a:pt x="128" y="99"/>
                  </a:lnTo>
                  <a:lnTo>
                    <a:pt x="119" y="101"/>
                  </a:lnTo>
                  <a:lnTo>
                    <a:pt x="110" y="105"/>
                  </a:lnTo>
                  <a:lnTo>
                    <a:pt x="115" y="98"/>
                  </a:lnTo>
                  <a:lnTo>
                    <a:pt x="119" y="92"/>
                  </a:lnTo>
                  <a:lnTo>
                    <a:pt x="123" y="86"/>
                  </a:lnTo>
                  <a:lnTo>
                    <a:pt x="127" y="81"/>
                  </a:lnTo>
                  <a:lnTo>
                    <a:pt x="131" y="76"/>
                  </a:lnTo>
                  <a:lnTo>
                    <a:pt x="134" y="73"/>
                  </a:lnTo>
                  <a:lnTo>
                    <a:pt x="136" y="68"/>
                  </a:lnTo>
                  <a:lnTo>
                    <a:pt x="140" y="65"/>
                  </a:lnTo>
                  <a:lnTo>
                    <a:pt x="147" y="58"/>
                  </a:lnTo>
                  <a:lnTo>
                    <a:pt x="154" y="51"/>
                  </a:lnTo>
                  <a:lnTo>
                    <a:pt x="159" y="46"/>
                  </a:lnTo>
                  <a:lnTo>
                    <a:pt x="165" y="43"/>
                  </a:lnTo>
                  <a:lnTo>
                    <a:pt x="171" y="40"/>
                  </a:lnTo>
                  <a:lnTo>
                    <a:pt x="176" y="38"/>
                  </a:lnTo>
                  <a:lnTo>
                    <a:pt x="180" y="37"/>
                  </a:lnTo>
                  <a:lnTo>
                    <a:pt x="185" y="37"/>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199" name="Freeform 47"/>
            <p:cNvSpPr>
              <a:spLocks noEditPoints="1"/>
            </p:cNvSpPr>
            <p:nvPr/>
          </p:nvSpPr>
          <p:spPr bwMode="auto">
            <a:xfrm>
              <a:off x="2711" y="2668"/>
              <a:ext cx="153" cy="141"/>
            </a:xfrm>
            <a:custGeom>
              <a:avLst/>
              <a:gdLst>
                <a:gd name="T0" fmla="*/ 359 w 375"/>
                <a:gd name="T1" fmla="*/ 1 h 344"/>
                <a:gd name="T2" fmla="*/ 306 w 375"/>
                <a:gd name="T3" fmla="*/ 16 h 344"/>
                <a:gd name="T4" fmla="*/ 262 w 375"/>
                <a:gd name="T5" fmla="*/ 21 h 344"/>
                <a:gd name="T6" fmla="*/ 239 w 375"/>
                <a:gd name="T7" fmla="*/ 51 h 344"/>
                <a:gd name="T8" fmla="*/ 268 w 375"/>
                <a:gd name="T9" fmla="*/ 49 h 344"/>
                <a:gd name="T10" fmla="*/ 278 w 375"/>
                <a:gd name="T11" fmla="*/ 49 h 344"/>
                <a:gd name="T12" fmla="*/ 271 w 375"/>
                <a:gd name="T13" fmla="*/ 64 h 344"/>
                <a:gd name="T14" fmla="*/ 260 w 375"/>
                <a:gd name="T15" fmla="*/ 84 h 344"/>
                <a:gd name="T16" fmla="*/ 245 w 375"/>
                <a:gd name="T17" fmla="*/ 111 h 344"/>
                <a:gd name="T18" fmla="*/ 225 w 375"/>
                <a:gd name="T19" fmla="*/ 113 h 344"/>
                <a:gd name="T20" fmla="*/ 207 w 375"/>
                <a:gd name="T21" fmla="*/ 114 h 344"/>
                <a:gd name="T22" fmla="*/ 188 w 375"/>
                <a:gd name="T23" fmla="*/ 119 h 344"/>
                <a:gd name="T24" fmla="*/ 163 w 375"/>
                <a:gd name="T25" fmla="*/ 129 h 344"/>
                <a:gd name="T26" fmla="*/ 126 w 375"/>
                <a:gd name="T27" fmla="*/ 147 h 344"/>
                <a:gd name="T28" fmla="*/ 94 w 375"/>
                <a:gd name="T29" fmla="*/ 168 h 344"/>
                <a:gd name="T30" fmla="*/ 70 w 375"/>
                <a:gd name="T31" fmla="*/ 195 h 344"/>
                <a:gd name="T32" fmla="*/ 48 w 375"/>
                <a:gd name="T33" fmla="*/ 222 h 344"/>
                <a:gd name="T34" fmla="*/ 27 w 375"/>
                <a:gd name="T35" fmla="*/ 253 h 344"/>
                <a:gd name="T36" fmla="*/ 12 w 375"/>
                <a:gd name="T37" fmla="*/ 281 h 344"/>
                <a:gd name="T38" fmla="*/ 3 w 375"/>
                <a:gd name="T39" fmla="*/ 306 h 344"/>
                <a:gd name="T40" fmla="*/ 0 w 375"/>
                <a:gd name="T41" fmla="*/ 325 h 344"/>
                <a:gd name="T42" fmla="*/ 17 w 375"/>
                <a:gd name="T43" fmla="*/ 343 h 344"/>
                <a:gd name="T44" fmla="*/ 43 w 375"/>
                <a:gd name="T45" fmla="*/ 341 h 344"/>
                <a:gd name="T46" fmla="*/ 79 w 375"/>
                <a:gd name="T47" fmla="*/ 325 h 344"/>
                <a:gd name="T48" fmla="*/ 109 w 375"/>
                <a:gd name="T49" fmla="*/ 305 h 344"/>
                <a:gd name="T50" fmla="*/ 133 w 375"/>
                <a:gd name="T51" fmla="*/ 286 h 344"/>
                <a:gd name="T52" fmla="*/ 132 w 375"/>
                <a:gd name="T53" fmla="*/ 295 h 344"/>
                <a:gd name="T54" fmla="*/ 124 w 375"/>
                <a:gd name="T55" fmla="*/ 309 h 344"/>
                <a:gd name="T56" fmla="*/ 119 w 375"/>
                <a:gd name="T57" fmla="*/ 329 h 344"/>
                <a:gd name="T58" fmla="*/ 131 w 375"/>
                <a:gd name="T59" fmla="*/ 343 h 344"/>
                <a:gd name="T60" fmla="*/ 148 w 375"/>
                <a:gd name="T61" fmla="*/ 343 h 344"/>
                <a:gd name="T62" fmla="*/ 174 w 375"/>
                <a:gd name="T63" fmla="*/ 333 h 344"/>
                <a:gd name="T64" fmla="*/ 200 w 375"/>
                <a:gd name="T65" fmla="*/ 319 h 344"/>
                <a:gd name="T66" fmla="*/ 232 w 375"/>
                <a:gd name="T67" fmla="*/ 301 h 344"/>
                <a:gd name="T68" fmla="*/ 240 w 375"/>
                <a:gd name="T69" fmla="*/ 281 h 344"/>
                <a:gd name="T70" fmla="*/ 212 w 375"/>
                <a:gd name="T71" fmla="*/ 282 h 344"/>
                <a:gd name="T72" fmla="*/ 208 w 375"/>
                <a:gd name="T73" fmla="*/ 275 h 344"/>
                <a:gd name="T74" fmla="*/ 234 w 375"/>
                <a:gd name="T75" fmla="*/ 233 h 344"/>
                <a:gd name="T76" fmla="*/ 310 w 375"/>
                <a:gd name="T77" fmla="*/ 112 h 344"/>
                <a:gd name="T78" fmla="*/ 340 w 375"/>
                <a:gd name="T79" fmla="*/ 64 h 344"/>
                <a:gd name="T80" fmla="*/ 362 w 375"/>
                <a:gd name="T81" fmla="*/ 32 h 344"/>
                <a:gd name="T82" fmla="*/ 370 w 375"/>
                <a:gd name="T83" fmla="*/ 8 h 344"/>
                <a:gd name="T84" fmla="*/ 90 w 375"/>
                <a:gd name="T85" fmla="*/ 263 h 344"/>
                <a:gd name="T86" fmla="*/ 117 w 375"/>
                <a:gd name="T87" fmla="*/ 222 h 344"/>
                <a:gd name="T88" fmla="*/ 150 w 375"/>
                <a:gd name="T89" fmla="*/ 177 h 344"/>
                <a:gd name="T90" fmla="*/ 170 w 375"/>
                <a:gd name="T91" fmla="*/ 158 h 344"/>
                <a:gd name="T92" fmla="*/ 189 w 375"/>
                <a:gd name="T93" fmla="*/ 150 h 344"/>
                <a:gd name="T94" fmla="*/ 214 w 375"/>
                <a:gd name="T95" fmla="*/ 152 h 344"/>
                <a:gd name="T96" fmla="*/ 203 w 375"/>
                <a:gd name="T97" fmla="*/ 177 h 344"/>
                <a:gd name="T98" fmla="*/ 185 w 375"/>
                <a:gd name="T99" fmla="*/ 202 h 344"/>
                <a:gd name="T100" fmla="*/ 163 w 375"/>
                <a:gd name="T101" fmla="*/ 226 h 344"/>
                <a:gd name="T102" fmla="*/ 136 w 375"/>
                <a:gd name="T103" fmla="*/ 250 h 344"/>
                <a:gd name="T104" fmla="*/ 111 w 375"/>
                <a:gd name="T105" fmla="*/ 272 h 344"/>
                <a:gd name="T106" fmla="*/ 91 w 375"/>
                <a:gd name="T107" fmla="*/ 283 h 344"/>
                <a:gd name="T108" fmla="*/ 80 w 375"/>
                <a:gd name="T109" fmla="*/ 290 h 344"/>
                <a:gd name="T110" fmla="*/ 78 w 375"/>
                <a:gd name="T111" fmla="*/ 29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5" h="344">
                  <a:moveTo>
                    <a:pt x="370" y="8"/>
                  </a:moveTo>
                  <a:lnTo>
                    <a:pt x="367" y="3"/>
                  </a:lnTo>
                  <a:lnTo>
                    <a:pt x="363" y="0"/>
                  </a:lnTo>
                  <a:lnTo>
                    <a:pt x="359" y="1"/>
                  </a:lnTo>
                  <a:lnTo>
                    <a:pt x="345" y="6"/>
                  </a:lnTo>
                  <a:lnTo>
                    <a:pt x="331" y="9"/>
                  </a:lnTo>
                  <a:lnTo>
                    <a:pt x="317" y="13"/>
                  </a:lnTo>
                  <a:lnTo>
                    <a:pt x="306" y="16"/>
                  </a:lnTo>
                  <a:lnTo>
                    <a:pt x="293" y="18"/>
                  </a:lnTo>
                  <a:lnTo>
                    <a:pt x="283" y="20"/>
                  </a:lnTo>
                  <a:lnTo>
                    <a:pt x="272" y="21"/>
                  </a:lnTo>
                  <a:lnTo>
                    <a:pt x="262" y="21"/>
                  </a:lnTo>
                  <a:lnTo>
                    <a:pt x="257" y="21"/>
                  </a:lnTo>
                  <a:lnTo>
                    <a:pt x="255" y="25"/>
                  </a:lnTo>
                  <a:lnTo>
                    <a:pt x="247" y="38"/>
                  </a:lnTo>
                  <a:lnTo>
                    <a:pt x="239" y="51"/>
                  </a:lnTo>
                  <a:lnTo>
                    <a:pt x="254" y="49"/>
                  </a:lnTo>
                  <a:lnTo>
                    <a:pt x="258" y="49"/>
                  </a:lnTo>
                  <a:lnTo>
                    <a:pt x="263" y="49"/>
                  </a:lnTo>
                  <a:lnTo>
                    <a:pt x="268" y="49"/>
                  </a:lnTo>
                  <a:lnTo>
                    <a:pt x="271" y="49"/>
                  </a:lnTo>
                  <a:lnTo>
                    <a:pt x="273" y="49"/>
                  </a:lnTo>
                  <a:lnTo>
                    <a:pt x="276" y="49"/>
                  </a:lnTo>
                  <a:lnTo>
                    <a:pt x="278" y="49"/>
                  </a:lnTo>
                  <a:lnTo>
                    <a:pt x="279" y="51"/>
                  </a:lnTo>
                  <a:lnTo>
                    <a:pt x="278" y="53"/>
                  </a:lnTo>
                  <a:lnTo>
                    <a:pt x="276" y="58"/>
                  </a:lnTo>
                  <a:lnTo>
                    <a:pt x="271" y="64"/>
                  </a:lnTo>
                  <a:lnTo>
                    <a:pt x="265" y="75"/>
                  </a:lnTo>
                  <a:lnTo>
                    <a:pt x="264" y="76"/>
                  </a:lnTo>
                  <a:lnTo>
                    <a:pt x="263" y="79"/>
                  </a:lnTo>
                  <a:lnTo>
                    <a:pt x="260" y="84"/>
                  </a:lnTo>
                  <a:lnTo>
                    <a:pt x="256" y="91"/>
                  </a:lnTo>
                  <a:lnTo>
                    <a:pt x="252" y="98"/>
                  </a:lnTo>
                  <a:lnTo>
                    <a:pt x="248" y="105"/>
                  </a:lnTo>
                  <a:lnTo>
                    <a:pt x="245" y="111"/>
                  </a:lnTo>
                  <a:lnTo>
                    <a:pt x="241" y="116"/>
                  </a:lnTo>
                  <a:lnTo>
                    <a:pt x="235" y="115"/>
                  </a:lnTo>
                  <a:lnTo>
                    <a:pt x="230" y="114"/>
                  </a:lnTo>
                  <a:lnTo>
                    <a:pt x="225" y="113"/>
                  </a:lnTo>
                  <a:lnTo>
                    <a:pt x="220" y="113"/>
                  </a:lnTo>
                  <a:lnTo>
                    <a:pt x="216" y="113"/>
                  </a:lnTo>
                  <a:lnTo>
                    <a:pt x="211" y="113"/>
                  </a:lnTo>
                  <a:lnTo>
                    <a:pt x="207" y="114"/>
                  </a:lnTo>
                  <a:lnTo>
                    <a:pt x="202" y="114"/>
                  </a:lnTo>
                  <a:lnTo>
                    <a:pt x="197" y="115"/>
                  </a:lnTo>
                  <a:lnTo>
                    <a:pt x="193" y="116"/>
                  </a:lnTo>
                  <a:lnTo>
                    <a:pt x="188" y="119"/>
                  </a:lnTo>
                  <a:lnTo>
                    <a:pt x="184" y="120"/>
                  </a:lnTo>
                  <a:lnTo>
                    <a:pt x="177" y="122"/>
                  </a:lnTo>
                  <a:lnTo>
                    <a:pt x="170" y="126"/>
                  </a:lnTo>
                  <a:lnTo>
                    <a:pt x="163" y="129"/>
                  </a:lnTo>
                  <a:lnTo>
                    <a:pt x="155" y="132"/>
                  </a:lnTo>
                  <a:lnTo>
                    <a:pt x="146" y="137"/>
                  </a:lnTo>
                  <a:lnTo>
                    <a:pt x="136" y="142"/>
                  </a:lnTo>
                  <a:lnTo>
                    <a:pt x="126" y="147"/>
                  </a:lnTo>
                  <a:lnTo>
                    <a:pt x="116" y="153"/>
                  </a:lnTo>
                  <a:lnTo>
                    <a:pt x="108" y="158"/>
                  </a:lnTo>
                  <a:lnTo>
                    <a:pt x="101" y="162"/>
                  </a:lnTo>
                  <a:lnTo>
                    <a:pt x="94" y="168"/>
                  </a:lnTo>
                  <a:lnTo>
                    <a:pt x="87" y="175"/>
                  </a:lnTo>
                  <a:lnTo>
                    <a:pt x="81" y="181"/>
                  </a:lnTo>
                  <a:lnTo>
                    <a:pt x="75" y="188"/>
                  </a:lnTo>
                  <a:lnTo>
                    <a:pt x="70" y="195"/>
                  </a:lnTo>
                  <a:lnTo>
                    <a:pt x="65" y="200"/>
                  </a:lnTo>
                  <a:lnTo>
                    <a:pt x="59" y="208"/>
                  </a:lnTo>
                  <a:lnTo>
                    <a:pt x="53" y="215"/>
                  </a:lnTo>
                  <a:lnTo>
                    <a:pt x="48" y="222"/>
                  </a:lnTo>
                  <a:lnTo>
                    <a:pt x="42" y="230"/>
                  </a:lnTo>
                  <a:lnTo>
                    <a:pt x="37" y="238"/>
                  </a:lnTo>
                  <a:lnTo>
                    <a:pt x="31" y="245"/>
                  </a:lnTo>
                  <a:lnTo>
                    <a:pt x="27" y="253"/>
                  </a:lnTo>
                  <a:lnTo>
                    <a:pt x="23" y="260"/>
                  </a:lnTo>
                  <a:lnTo>
                    <a:pt x="19" y="267"/>
                  </a:lnTo>
                  <a:lnTo>
                    <a:pt x="15" y="274"/>
                  </a:lnTo>
                  <a:lnTo>
                    <a:pt x="12" y="281"/>
                  </a:lnTo>
                  <a:lnTo>
                    <a:pt x="10" y="288"/>
                  </a:lnTo>
                  <a:lnTo>
                    <a:pt x="7" y="295"/>
                  </a:lnTo>
                  <a:lnTo>
                    <a:pt x="5" y="301"/>
                  </a:lnTo>
                  <a:lnTo>
                    <a:pt x="3" y="306"/>
                  </a:lnTo>
                  <a:lnTo>
                    <a:pt x="2" y="311"/>
                  </a:lnTo>
                  <a:lnTo>
                    <a:pt x="0" y="317"/>
                  </a:lnTo>
                  <a:lnTo>
                    <a:pt x="0" y="320"/>
                  </a:lnTo>
                  <a:lnTo>
                    <a:pt x="0" y="325"/>
                  </a:lnTo>
                  <a:lnTo>
                    <a:pt x="2" y="328"/>
                  </a:lnTo>
                  <a:lnTo>
                    <a:pt x="5" y="335"/>
                  </a:lnTo>
                  <a:lnTo>
                    <a:pt x="10" y="340"/>
                  </a:lnTo>
                  <a:lnTo>
                    <a:pt x="17" y="343"/>
                  </a:lnTo>
                  <a:lnTo>
                    <a:pt x="25" y="344"/>
                  </a:lnTo>
                  <a:lnTo>
                    <a:pt x="30" y="344"/>
                  </a:lnTo>
                  <a:lnTo>
                    <a:pt x="36" y="343"/>
                  </a:lnTo>
                  <a:lnTo>
                    <a:pt x="43" y="341"/>
                  </a:lnTo>
                  <a:lnTo>
                    <a:pt x="51" y="338"/>
                  </a:lnTo>
                  <a:lnTo>
                    <a:pt x="59" y="334"/>
                  </a:lnTo>
                  <a:lnTo>
                    <a:pt x="68" y="329"/>
                  </a:lnTo>
                  <a:lnTo>
                    <a:pt x="79" y="325"/>
                  </a:lnTo>
                  <a:lnTo>
                    <a:pt x="89" y="318"/>
                  </a:lnTo>
                  <a:lnTo>
                    <a:pt x="96" y="314"/>
                  </a:lnTo>
                  <a:lnTo>
                    <a:pt x="102" y="310"/>
                  </a:lnTo>
                  <a:lnTo>
                    <a:pt x="109" y="305"/>
                  </a:lnTo>
                  <a:lnTo>
                    <a:pt x="114" y="301"/>
                  </a:lnTo>
                  <a:lnTo>
                    <a:pt x="120" y="296"/>
                  </a:lnTo>
                  <a:lnTo>
                    <a:pt x="127" y="291"/>
                  </a:lnTo>
                  <a:lnTo>
                    <a:pt x="133" y="286"/>
                  </a:lnTo>
                  <a:lnTo>
                    <a:pt x="140" y="281"/>
                  </a:lnTo>
                  <a:lnTo>
                    <a:pt x="137" y="286"/>
                  </a:lnTo>
                  <a:lnTo>
                    <a:pt x="134" y="290"/>
                  </a:lnTo>
                  <a:lnTo>
                    <a:pt x="132" y="295"/>
                  </a:lnTo>
                  <a:lnTo>
                    <a:pt x="128" y="299"/>
                  </a:lnTo>
                  <a:lnTo>
                    <a:pt x="127" y="303"/>
                  </a:lnTo>
                  <a:lnTo>
                    <a:pt x="125" y="305"/>
                  </a:lnTo>
                  <a:lnTo>
                    <a:pt x="124" y="309"/>
                  </a:lnTo>
                  <a:lnTo>
                    <a:pt x="121" y="312"/>
                  </a:lnTo>
                  <a:lnTo>
                    <a:pt x="119" y="319"/>
                  </a:lnTo>
                  <a:lnTo>
                    <a:pt x="119" y="325"/>
                  </a:lnTo>
                  <a:lnTo>
                    <a:pt x="119" y="329"/>
                  </a:lnTo>
                  <a:lnTo>
                    <a:pt x="120" y="334"/>
                  </a:lnTo>
                  <a:lnTo>
                    <a:pt x="121" y="338"/>
                  </a:lnTo>
                  <a:lnTo>
                    <a:pt x="125" y="341"/>
                  </a:lnTo>
                  <a:lnTo>
                    <a:pt x="131" y="343"/>
                  </a:lnTo>
                  <a:lnTo>
                    <a:pt x="137" y="344"/>
                  </a:lnTo>
                  <a:lnTo>
                    <a:pt x="141" y="344"/>
                  </a:lnTo>
                  <a:lnTo>
                    <a:pt x="144" y="343"/>
                  </a:lnTo>
                  <a:lnTo>
                    <a:pt x="148" y="343"/>
                  </a:lnTo>
                  <a:lnTo>
                    <a:pt x="152" y="342"/>
                  </a:lnTo>
                  <a:lnTo>
                    <a:pt x="159" y="340"/>
                  </a:lnTo>
                  <a:lnTo>
                    <a:pt x="166" y="336"/>
                  </a:lnTo>
                  <a:lnTo>
                    <a:pt x="174" y="333"/>
                  </a:lnTo>
                  <a:lnTo>
                    <a:pt x="184" y="328"/>
                  </a:lnTo>
                  <a:lnTo>
                    <a:pt x="186" y="327"/>
                  </a:lnTo>
                  <a:lnTo>
                    <a:pt x="192" y="324"/>
                  </a:lnTo>
                  <a:lnTo>
                    <a:pt x="200" y="319"/>
                  </a:lnTo>
                  <a:lnTo>
                    <a:pt x="209" y="313"/>
                  </a:lnTo>
                  <a:lnTo>
                    <a:pt x="218" y="309"/>
                  </a:lnTo>
                  <a:lnTo>
                    <a:pt x="226" y="304"/>
                  </a:lnTo>
                  <a:lnTo>
                    <a:pt x="232" y="301"/>
                  </a:lnTo>
                  <a:lnTo>
                    <a:pt x="234" y="299"/>
                  </a:lnTo>
                  <a:lnTo>
                    <a:pt x="238" y="297"/>
                  </a:lnTo>
                  <a:lnTo>
                    <a:pt x="238" y="294"/>
                  </a:lnTo>
                  <a:lnTo>
                    <a:pt x="240" y="281"/>
                  </a:lnTo>
                  <a:lnTo>
                    <a:pt x="242" y="265"/>
                  </a:lnTo>
                  <a:lnTo>
                    <a:pt x="230" y="273"/>
                  </a:lnTo>
                  <a:lnTo>
                    <a:pt x="220" y="279"/>
                  </a:lnTo>
                  <a:lnTo>
                    <a:pt x="212" y="282"/>
                  </a:lnTo>
                  <a:lnTo>
                    <a:pt x="205" y="286"/>
                  </a:lnTo>
                  <a:lnTo>
                    <a:pt x="201" y="288"/>
                  </a:lnTo>
                  <a:lnTo>
                    <a:pt x="204" y="282"/>
                  </a:lnTo>
                  <a:lnTo>
                    <a:pt x="208" y="275"/>
                  </a:lnTo>
                  <a:lnTo>
                    <a:pt x="212" y="268"/>
                  </a:lnTo>
                  <a:lnTo>
                    <a:pt x="217" y="260"/>
                  </a:lnTo>
                  <a:lnTo>
                    <a:pt x="222" y="252"/>
                  </a:lnTo>
                  <a:lnTo>
                    <a:pt x="234" y="233"/>
                  </a:lnTo>
                  <a:lnTo>
                    <a:pt x="252" y="205"/>
                  </a:lnTo>
                  <a:lnTo>
                    <a:pt x="272" y="172"/>
                  </a:lnTo>
                  <a:lnTo>
                    <a:pt x="293" y="139"/>
                  </a:lnTo>
                  <a:lnTo>
                    <a:pt x="310" y="112"/>
                  </a:lnTo>
                  <a:lnTo>
                    <a:pt x="323" y="92"/>
                  </a:lnTo>
                  <a:lnTo>
                    <a:pt x="328" y="84"/>
                  </a:lnTo>
                  <a:lnTo>
                    <a:pt x="333" y="75"/>
                  </a:lnTo>
                  <a:lnTo>
                    <a:pt x="340" y="64"/>
                  </a:lnTo>
                  <a:lnTo>
                    <a:pt x="346" y="56"/>
                  </a:lnTo>
                  <a:lnTo>
                    <a:pt x="352" y="47"/>
                  </a:lnTo>
                  <a:lnTo>
                    <a:pt x="356" y="40"/>
                  </a:lnTo>
                  <a:lnTo>
                    <a:pt x="362" y="32"/>
                  </a:lnTo>
                  <a:lnTo>
                    <a:pt x="367" y="25"/>
                  </a:lnTo>
                  <a:lnTo>
                    <a:pt x="371" y="18"/>
                  </a:lnTo>
                  <a:lnTo>
                    <a:pt x="375" y="13"/>
                  </a:lnTo>
                  <a:lnTo>
                    <a:pt x="370" y="8"/>
                  </a:lnTo>
                  <a:close/>
                  <a:moveTo>
                    <a:pt x="78" y="290"/>
                  </a:moveTo>
                  <a:lnTo>
                    <a:pt x="81" y="281"/>
                  </a:lnTo>
                  <a:lnTo>
                    <a:pt x="86" y="272"/>
                  </a:lnTo>
                  <a:lnTo>
                    <a:pt x="90" y="263"/>
                  </a:lnTo>
                  <a:lnTo>
                    <a:pt x="96" y="253"/>
                  </a:lnTo>
                  <a:lnTo>
                    <a:pt x="103" y="243"/>
                  </a:lnTo>
                  <a:lnTo>
                    <a:pt x="110" y="233"/>
                  </a:lnTo>
                  <a:lnTo>
                    <a:pt x="117" y="222"/>
                  </a:lnTo>
                  <a:lnTo>
                    <a:pt x="125" y="211"/>
                  </a:lnTo>
                  <a:lnTo>
                    <a:pt x="134" y="198"/>
                  </a:lnTo>
                  <a:lnTo>
                    <a:pt x="143" y="187"/>
                  </a:lnTo>
                  <a:lnTo>
                    <a:pt x="150" y="177"/>
                  </a:lnTo>
                  <a:lnTo>
                    <a:pt x="156" y="170"/>
                  </a:lnTo>
                  <a:lnTo>
                    <a:pt x="162" y="165"/>
                  </a:lnTo>
                  <a:lnTo>
                    <a:pt x="165" y="161"/>
                  </a:lnTo>
                  <a:lnTo>
                    <a:pt x="170" y="158"/>
                  </a:lnTo>
                  <a:lnTo>
                    <a:pt x="172" y="155"/>
                  </a:lnTo>
                  <a:lnTo>
                    <a:pt x="177" y="153"/>
                  </a:lnTo>
                  <a:lnTo>
                    <a:pt x="182" y="151"/>
                  </a:lnTo>
                  <a:lnTo>
                    <a:pt x="189" y="150"/>
                  </a:lnTo>
                  <a:lnTo>
                    <a:pt x="196" y="150"/>
                  </a:lnTo>
                  <a:lnTo>
                    <a:pt x="203" y="150"/>
                  </a:lnTo>
                  <a:lnTo>
                    <a:pt x="209" y="151"/>
                  </a:lnTo>
                  <a:lnTo>
                    <a:pt x="214" y="152"/>
                  </a:lnTo>
                  <a:lnTo>
                    <a:pt x="218" y="154"/>
                  </a:lnTo>
                  <a:lnTo>
                    <a:pt x="211" y="166"/>
                  </a:lnTo>
                  <a:lnTo>
                    <a:pt x="208" y="172"/>
                  </a:lnTo>
                  <a:lnTo>
                    <a:pt x="203" y="177"/>
                  </a:lnTo>
                  <a:lnTo>
                    <a:pt x="199" y="183"/>
                  </a:lnTo>
                  <a:lnTo>
                    <a:pt x="195" y="189"/>
                  </a:lnTo>
                  <a:lnTo>
                    <a:pt x="189" y="195"/>
                  </a:lnTo>
                  <a:lnTo>
                    <a:pt x="185" y="202"/>
                  </a:lnTo>
                  <a:lnTo>
                    <a:pt x="180" y="207"/>
                  </a:lnTo>
                  <a:lnTo>
                    <a:pt x="174" y="213"/>
                  </a:lnTo>
                  <a:lnTo>
                    <a:pt x="169" y="220"/>
                  </a:lnTo>
                  <a:lnTo>
                    <a:pt x="163" y="226"/>
                  </a:lnTo>
                  <a:lnTo>
                    <a:pt x="156" y="233"/>
                  </a:lnTo>
                  <a:lnTo>
                    <a:pt x="150" y="238"/>
                  </a:lnTo>
                  <a:lnTo>
                    <a:pt x="143" y="244"/>
                  </a:lnTo>
                  <a:lnTo>
                    <a:pt x="136" y="250"/>
                  </a:lnTo>
                  <a:lnTo>
                    <a:pt x="128" y="257"/>
                  </a:lnTo>
                  <a:lnTo>
                    <a:pt x="121" y="263"/>
                  </a:lnTo>
                  <a:lnTo>
                    <a:pt x="116" y="267"/>
                  </a:lnTo>
                  <a:lnTo>
                    <a:pt x="111" y="272"/>
                  </a:lnTo>
                  <a:lnTo>
                    <a:pt x="105" y="275"/>
                  </a:lnTo>
                  <a:lnTo>
                    <a:pt x="101" y="279"/>
                  </a:lnTo>
                  <a:lnTo>
                    <a:pt x="96" y="281"/>
                  </a:lnTo>
                  <a:lnTo>
                    <a:pt x="91" y="283"/>
                  </a:lnTo>
                  <a:lnTo>
                    <a:pt x="87" y="286"/>
                  </a:lnTo>
                  <a:lnTo>
                    <a:pt x="83" y="288"/>
                  </a:lnTo>
                  <a:lnTo>
                    <a:pt x="82" y="289"/>
                  </a:lnTo>
                  <a:lnTo>
                    <a:pt x="80" y="290"/>
                  </a:lnTo>
                  <a:lnTo>
                    <a:pt x="79" y="291"/>
                  </a:lnTo>
                  <a:lnTo>
                    <a:pt x="76" y="291"/>
                  </a:lnTo>
                  <a:lnTo>
                    <a:pt x="78" y="291"/>
                  </a:lnTo>
                  <a:lnTo>
                    <a:pt x="78" y="290"/>
                  </a:lnTo>
                  <a:lnTo>
                    <a:pt x="78" y="290"/>
                  </a:lnTo>
                  <a:lnTo>
                    <a:pt x="78" y="290"/>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200" name="Freeform 48"/>
            <p:cNvSpPr>
              <a:spLocks/>
            </p:cNvSpPr>
            <p:nvPr/>
          </p:nvSpPr>
          <p:spPr bwMode="auto">
            <a:xfrm>
              <a:off x="2938" y="2676"/>
              <a:ext cx="218" cy="132"/>
            </a:xfrm>
            <a:custGeom>
              <a:avLst/>
              <a:gdLst>
                <a:gd name="T0" fmla="*/ 501 w 533"/>
                <a:gd name="T1" fmla="*/ 6 h 324"/>
                <a:gd name="T2" fmla="*/ 480 w 533"/>
                <a:gd name="T3" fmla="*/ 7 h 324"/>
                <a:gd name="T4" fmla="*/ 463 w 533"/>
                <a:gd name="T5" fmla="*/ 7 h 324"/>
                <a:gd name="T6" fmla="*/ 432 w 533"/>
                <a:gd name="T7" fmla="*/ 5 h 324"/>
                <a:gd name="T8" fmla="*/ 405 w 533"/>
                <a:gd name="T9" fmla="*/ 24 h 324"/>
                <a:gd name="T10" fmla="*/ 431 w 533"/>
                <a:gd name="T11" fmla="*/ 36 h 324"/>
                <a:gd name="T12" fmla="*/ 438 w 533"/>
                <a:gd name="T13" fmla="*/ 38 h 324"/>
                <a:gd name="T14" fmla="*/ 426 w 533"/>
                <a:gd name="T15" fmla="*/ 57 h 324"/>
                <a:gd name="T16" fmla="*/ 408 w 533"/>
                <a:gd name="T17" fmla="*/ 81 h 324"/>
                <a:gd name="T18" fmla="*/ 391 w 533"/>
                <a:gd name="T19" fmla="*/ 102 h 324"/>
                <a:gd name="T20" fmla="*/ 340 w 533"/>
                <a:gd name="T21" fmla="*/ 167 h 324"/>
                <a:gd name="T22" fmla="*/ 309 w 533"/>
                <a:gd name="T23" fmla="*/ 115 h 324"/>
                <a:gd name="T24" fmla="*/ 314 w 533"/>
                <a:gd name="T25" fmla="*/ 81 h 324"/>
                <a:gd name="T26" fmla="*/ 319 w 533"/>
                <a:gd name="T27" fmla="*/ 46 h 324"/>
                <a:gd name="T28" fmla="*/ 324 w 533"/>
                <a:gd name="T29" fmla="*/ 19 h 324"/>
                <a:gd name="T30" fmla="*/ 324 w 533"/>
                <a:gd name="T31" fmla="*/ 9 h 324"/>
                <a:gd name="T32" fmla="*/ 298 w 533"/>
                <a:gd name="T33" fmla="*/ 0 h 324"/>
                <a:gd name="T34" fmla="*/ 193 w 533"/>
                <a:gd name="T35" fmla="*/ 118 h 324"/>
                <a:gd name="T36" fmla="*/ 136 w 533"/>
                <a:gd name="T37" fmla="*/ 181 h 324"/>
                <a:gd name="T38" fmla="*/ 129 w 533"/>
                <a:gd name="T39" fmla="*/ 143 h 324"/>
                <a:gd name="T40" fmla="*/ 153 w 533"/>
                <a:gd name="T41" fmla="*/ 71 h 324"/>
                <a:gd name="T42" fmla="*/ 163 w 533"/>
                <a:gd name="T43" fmla="*/ 43 h 324"/>
                <a:gd name="T44" fmla="*/ 169 w 533"/>
                <a:gd name="T45" fmla="*/ 37 h 324"/>
                <a:gd name="T46" fmla="*/ 197 w 533"/>
                <a:gd name="T47" fmla="*/ 36 h 324"/>
                <a:gd name="T48" fmla="*/ 215 w 533"/>
                <a:gd name="T49" fmla="*/ 5 h 324"/>
                <a:gd name="T50" fmla="*/ 179 w 533"/>
                <a:gd name="T51" fmla="*/ 6 h 324"/>
                <a:gd name="T52" fmla="*/ 148 w 533"/>
                <a:gd name="T53" fmla="*/ 6 h 324"/>
                <a:gd name="T54" fmla="*/ 118 w 533"/>
                <a:gd name="T55" fmla="*/ 6 h 324"/>
                <a:gd name="T56" fmla="*/ 84 w 533"/>
                <a:gd name="T57" fmla="*/ 5 h 324"/>
                <a:gd name="T58" fmla="*/ 60 w 533"/>
                <a:gd name="T59" fmla="*/ 24 h 324"/>
                <a:gd name="T60" fmla="*/ 82 w 533"/>
                <a:gd name="T61" fmla="*/ 36 h 324"/>
                <a:gd name="T62" fmla="*/ 87 w 533"/>
                <a:gd name="T63" fmla="*/ 38 h 324"/>
                <a:gd name="T64" fmla="*/ 82 w 533"/>
                <a:gd name="T65" fmla="*/ 60 h 324"/>
                <a:gd name="T66" fmla="*/ 70 w 533"/>
                <a:gd name="T67" fmla="*/ 102 h 324"/>
                <a:gd name="T68" fmla="*/ 59 w 533"/>
                <a:gd name="T69" fmla="*/ 140 h 324"/>
                <a:gd name="T70" fmla="*/ 20 w 533"/>
                <a:gd name="T71" fmla="*/ 256 h 324"/>
                <a:gd name="T72" fmla="*/ 0 w 533"/>
                <a:gd name="T73" fmla="*/ 324 h 324"/>
                <a:gd name="T74" fmla="*/ 10 w 533"/>
                <a:gd name="T75" fmla="*/ 324 h 324"/>
                <a:gd name="T76" fmla="*/ 52 w 533"/>
                <a:gd name="T77" fmla="*/ 323 h 324"/>
                <a:gd name="T78" fmla="*/ 214 w 533"/>
                <a:gd name="T79" fmla="*/ 263 h 324"/>
                <a:gd name="T80" fmla="*/ 211 w 533"/>
                <a:gd name="T81" fmla="*/ 291 h 324"/>
                <a:gd name="T82" fmla="*/ 206 w 533"/>
                <a:gd name="T83" fmla="*/ 315 h 324"/>
                <a:gd name="T84" fmla="*/ 256 w 533"/>
                <a:gd name="T85" fmla="*/ 324 h 324"/>
                <a:gd name="T86" fmla="*/ 274 w 533"/>
                <a:gd name="T87" fmla="*/ 301 h 324"/>
                <a:gd name="T88" fmla="*/ 303 w 533"/>
                <a:gd name="T89" fmla="*/ 265 h 324"/>
                <a:gd name="T90" fmla="*/ 342 w 533"/>
                <a:gd name="T91" fmla="*/ 217 h 324"/>
                <a:gd name="T92" fmla="*/ 404 w 533"/>
                <a:gd name="T93" fmla="*/ 140 h 324"/>
                <a:gd name="T94" fmla="*/ 461 w 533"/>
                <a:gd name="T95" fmla="*/ 74 h 324"/>
                <a:gd name="T96" fmla="*/ 487 w 533"/>
                <a:gd name="T97" fmla="*/ 43 h 324"/>
                <a:gd name="T98" fmla="*/ 500 w 533"/>
                <a:gd name="T99" fmla="*/ 36 h 324"/>
                <a:gd name="T100" fmla="*/ 516 w 533"/>
                <a:gd name="T101" fmla="*/ 3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33" h="324">
                  <a:moveTo>
                    <a:pt x="518" y="5"/>
                  </a:moveTo>
                  <a:lnTo>
                    <a:pt x="512" y="5"/>
                  </a:lnTo>
                  <a:lnTo>
                    <a:pt x="507" y="6"/>
                  </a:lnTo>
                  <a:lnTo>
                    <a:pt x="501" y="6"/>
                  </a:lnTo>
                  <a:lnTo>
                    <a:pt x="495" y="6"/>
                  </a:lnTo>
                  <a:lnTo>
                    <a:pt x="491" y="7"/>
                  </a:lnTo>
                  <a:lnTo>
                    <a:pt x="485" y="7"/>
                  </a:lnTo>
                  <a:lnTo>
                    <a:pt x="480" y="7"/>
                  </a:lnTo>
                  <a:lnTo>
                    <a:pt x="476" y="7"/>
                  </a:lnTo>
                  <a:lnTo>
                    <a:pt x="472" y="7"/>
                  </a:lnTo>
                  <a:lnTo>
                    <a:pt x="468" y="7"/>
                  </a:lnTo>
                  <a:lnTo>
                    <a:pt x="463" y="7"/>
                  </a:lnTo>
                  <a:lnTo>
                    <a:pt x="456" y="6"/>
                  </a:lnTo>
                  <a:lnTo>
                    <a:pt x="449" y="6"/>
                  </a:lnTo>
                  <a:lnTo>
                    <a:pt x="441" y="6"/>
                  </a:lnTo>
                  <a:lnTo>
                    <a:pt x="432" y="5"/>
                  </a:lnTo>
                  <a:lnTo>
                    <a:pt x="421" y="5"/>
                  </a:lnTo>
                  <a:lnTo>
                    <a:pt x="417" y="5"/>
                  </a:lnTo>
                  <a:lnTo>
                    <a:pt x="415" y="9"/>
                  </a:lnTo>
                  <a:lnTo>
                    <a:pt x="405" y="24"/>
                  </a:lnTo>
                  <a:lnTo>
                    <a:pt x="398" y="36"/>
                  </a:lnTo>
                  <a:lnTo>
                    <a:pt x="412" y="36"/>
                  </a:lnTo>
                  <a:lnTo>
                    <a:pt x="427" y="36"/>
                  </a:lnTo>
                  <a:lnTo>
                    <a:pt x="431" y="36"/>
                  </a:lnTo>
                  <a:lnTo>
                    <a:pt x="434" y="36"/>
                  </a:lnTo>
                  <a:lnTo>
                    <a:pt x="436" y="36"/>
                  </a:lnTo>
                  <a:lnTo>
                    <a:pt x="439" y="37"/>
                  </a:lnTo>
                  <a:lnTo>
                    <a:pt x="438" y="38"/>
                  </a:lnTo>
                  <a:lnTo>
                    <a:pt x="436" y="42"/>
                  </a:lnTo>
                  <a:lnTo>
                    <a:pt x="434" y="45"/>
                  </a:lnTo>
                  <a:lnTo>
                    <a:pt x="431" y="50"/>
                  </a:lnTo>
                  <a:lnTo>
                    <a:pt x="426" y="57"/>
                  </a:lnTo>
                  <a:lnTo>
                    <a:pt x="421" y="62"/>
                  </a:lnTo>
                  <a:lnTo>
                    <a:pt x="417" y="68"/>
                  </a:lnTo>
                  <a:lnTo>
                    <a:pt x="412" y="75"/>
                  </a:lnTo>
                  <a:lnTo>
                    <a:pt x="408" y="81"/>
                  </a:lnTo>
                  <a:lnTo>
                    <a:pt x="404" y="87"/>
                  </a:lnTo>
                  <a:lnTo>
                    <a:pt x="400" y="92"/>
                  </a:lnTo>
                  <a:lnTo>
                    <a:pt x="395" y="98"/>
                  </a:lnTo>
                  <a:lnTo>
                    <a:pt x="391" y="102"/>
                  </a:lnTo>
                  <a:lnTo>
                    <a:pt x="383" y="112"/>
                  </a:lnTo>
                  <a:lnTo>
                    <a:pt x="371" y="127"/>
                  </a:lnTo>
                  <a:lnTo>
                    <a:pt x="356" y="147"/>
                  </a:lnTo>
                  <a:lnTo>
                    <a:pt x="340" y="167"/>
                  </a:lnTo>
                  <a:lnTo>
                    <a:pt x="322" y="188"/>
                  </a:lnTo>
                  <a:lnTo>
                    <a:pt x="306" y="209"/>
                  </a:lnTo>
                  <a:lnTo>
                    <a:pt x="292" y="226"/>
                  </a:lnTo>
                  <a:lnTo>
                    <a:pt x="309" y="115"/>
                  </a:lnTo>
                  <a:lnTo>
                    <a:pt x="309" y="112"/>
                  </a:lnTo>
                  <a:lnTo>
                    <a:pt x="310" y="105"/>
                  </a:lnTo>
                  <a:lnTo>
                    <a:pt x="312" y="94"/>
                  </a:lnTo>
                  <a:lnTo>
                    <a:pt x="314" y="81"/>
                  </a:lnTo>
                  <a:lnTo>
                    <a:pt x="315" y="68"/>
                  </a:lnTo>
                  <a:lnTo>
                    <a:pt x="318" y="57"/>
                  </a:lnTo>
                  <a:lnTo>
                    <a:pt x="319" y="50"/>
                  </a:lnTo>
                  <a:lnTo>
                    <a:pt x="319" y="46"/>
                  </a:lnTo>
                  <a:lnTo>
                    <a:pt x="320" y="37"/>
                  </a:lnTo>
                  <a:lnTo>
                    <a:pt x="321" y="29"/>
                  </a:lnTo>
                  <a:lnTo>
                    <a:pt x="322" y="23"/>
                  </a:lnTo>
                  <a:lnTo>
                    <a:pt x="324" y="19"/>
                  </a:lnTo>
                  <a:lnTo>
                    <a:pt x="324" y="15"/>
                  </a:lnTo>
                  <a:lnTo>
                    <a:pt x="324" y="12"/>
                  </a:lnTo>
                  <a:lnTo>
                    <a:pt x="324" y="11"/>
                  </a:lnTo>
                  <a:lnTo>
                    <a:pt x="324" y="9"/>
                  </a:lnTo>
                  <a:lnTo>
                    <a:pt x="324" y="0"/>
                  </a:lnTo>
                  <a:lnTo>
                    <a:pt x="315" y="0"/>
                  </a:lnTo>
                  <a:lnTo>
                    <a:pt x="302" y="0"/>
                  </a:lnTo>
                  <a:lnTo>
                    <a:pt x="298" y="0"/>
                  </a:lnTo>
                  <a:lnTo>
                    <a:pt x="296" y="4"/>
                  </a:lnTo>
                  <a:lnTo>
                    <a:pt x="204" y="106"/>
                  </a:lnTo>
                  <a:lnTo>
                    <a:pt x="201" y="110"/>
                  </a:lnTo>
                  <a:lnTo>
                    <a:pt x="193" y="118"/>
                  </a:lnTo>
                  <a:lnTo>
                    <a:pt x="182" y="130"/>
                  </a:lnTo>
                  <a:lnTo>
                    <a:pt x="168" y="145"/>
                  </a:lnTo>
                  <a:lnTo>
                    <a:pt x="153" y="163"/>
                  </a:lnTo>
                  <a:lnTo>
                    <a:pt x="136" y="181"/>
                  </a:lnTo>
                  <a:lnTo>
                    <a:pt x="121" y="198"/>
                  </a:lnTo>
                  <a:lnTo>
                    <a:pt x="106" y="215"/>
                  </a:lnTo>
                  <a:lnTo>
                    <a:pt x="121" y="168"/>
                  </a:lnTo>
                  <a:lnTo>
                    <a:pt x="129" y="143"/>
                  </a:lnTo>
                  <a:lnTo>
                    <a:pt x="136" y="121"/>
                  </a:lnTo>
                  <a:lnTo>
                    <a:pt x="143" y="102"/>
                  </a:lnTo>
                  <a:lnTo>
                    <a:pt x="148" y="84"/>
                  </a:lnTo>
                  <a:lnTo>
                    <a:pt x="153" y="71"/>
                  </a:lnTo>
                  <a:lnTo>
                    <a:pt x="156" y="60"/>
                  </a:lnTo>
                  <a:lnTo>
                    <a:pt x="159" y="52"/>
                  </a:lnTo>
                  <a:lnTo>
                    <a:pt x="161" y="47"/>
                  </a:lnTo>
                  <a:lnTo>
                    <a:pt x="163" y="43"/>
                  </a:lnTo>
                  <a:lnTo>
                    <a:pt x="166" y="41"/>
                  </a:lnTo>
                  <a:lnTo>
                    <a:pt x="167" y="39"/>
                  </a:lnTo>
                  <a:lnTo>
                    <a:pt x="168" y="38"/>
                  </a:lnTo>
                  <a:lnTo>
                    <a:pt x="169" y="37"/>
                  </a:lnTo>
                  <a:lnTo>
                    <a:pt x="173" y="37"/>
                  </a:lnTo>
                  <a:lnTo>
                    <a:pt x="177" y="36"/>
                  </a:lnTo>
                  <a:lnTo>
                    <a:pt x="185" y="36"/>
                  </a:lnTo>
                  <a:lnTo>
                    <a:pt x="197" y="36"/>
                  </a:lnTo>
                  <a:lnTo>
                    <a:pt x="203" y="36"/>
                  </a:lnTo>
                  <a:lnTo>
                    <a:pt x="204" y="31"/>
                  </a:lnTo>
                  <a:lnTo>
                    <a:pt x="211" y="16"/>
                  </a:lnTo>
                  <a:lnTo>
                    <a:pt x="215" y="5"/>
                  </a:lnTo>
                  <a:lnTo>
                    <a:pt x="203" y="5"/>
                  </a:lnTo>
                  <a:lnTo>
                    <a:pt x="194" y="5"/>
                  </a:lnTo>
                  <a:lnTo>
                    <a:pt x="188" y="6"/>
                  </a:lnTo>
                  <a:lnTo>
                    <a:pt x="179" y="6"/>
                  </a:lnTo>
                  <a:lnTo>
                    <a:pt x="171" y="6"/>
                  </a:lnTo>
                  <a:lnTo>
                    <a:pt x="163" y="6"/>
                  </a:lnTo>
                  <a:lnTo>
                    <a:pt x="156" y="6"/>
                  </a:lnTo>
                  <a:lnTo>
                    <a:pt x="148" y="6"/>
                  </a:lnTo>
                  <a:lnTo>
                    <a:pt x="141" y="6"/>
                  </a:lnTo>
                  <a:lnTo>
                    <a:pt x="135" y="6"/>
                  </a:lnTo>
                  <a:lnTo>
                    <a:pt x="126" y="6"/>
                  </a:lnTo>
                  <a:lnTo>
                    <a:pt x="118" y="6"/>
                  </a:lnTo>
                  <a:lnTo>
                    <a:pt x="110" y="6"/>
                  </a:lnTo>
                  <a:lnTo>
                    <a:pt x="102" y="6"/>
                  </a:lnTo>
                  <a:lnTo>
                    <a:pt x="93" y="6"/>
                  </a:lnTo>
                  <a:lnTo>
                    <a:pt x="84" y="5"/>
                  </a:lnTo>
                  <a:lnTo>
                    <a:pt x="75" y="5"/>
                  </a:lnTo>
                  <a:lnTo>
                    <a:pt x="70" y="5"/>
                  </a:lnTo>
                  <a:lnTo>
                    <a:pt x="68" y="9"/>
                  </a:lnTo>
                  <a:lnTo>
                    <a:pt x="60" y="24"/>
                  </a:lnTo>
                  <a:lnTo>
                    <a:pt x="53" y="36"/>
                  </a:lnTo>
                  <a:lnTo>
                    <a:pt x="67" y="36"/>
                  </a:lnTo>
                  <a:lnTo>
                    <a:pt x="78" y="36"/>
                  </a:lnTo>
                  <a:lnTo>
                    <a:pt x="82" y="36"/>
                  </a:lnTo>
                  <a:lnTo>
                    <a:pt x="85" y="36"/>
                  </a:lnTo>
                  <a:lnTo>
                    <a:pt x="86" y="36"/>
                  </a:lnTo>
                  <a:lnTo>
                    <a:pt x="87" y="37"/>
                  </a:lnTo>
                  <a:lnTo>
                    <a:pt x="87" y="38"/>
                  </a:lnTo>
                  <a:lnTo>
                    <a:pt x="87" y="41"/>
                  </a:lnTo>
                  <a:lnTo>
                    <a:pt x="86" y="44"/>
                  </a:lnTo>
                  <a:lnTo>
                    <a:pt x="85" y="50"/>
                  </a:lnTo>
                  <a:lnTo>
                    <a:pt x="82" y="60"/>
                  </a:lnTo>
                  <a:lnTo>
                    <a:pt x="79" y="72"/>
                  </a:lnTo>
                  <a:lnTo>
                    <a:pt x="76" y="82"/>
                  </a:lnTo>
                  <a:lnTo>
                    <a:pt x="73" y="92"/>
                  </a:lnTo>
                  <a:lnTo>
                    <a:pt x="70" y="102"/>
                  </a:lnTo>
                  <a:lnTo>
                    <a:pt x="67" y="112"/>
                  </a:lnTo>
                  <a:lnTo>
                    <a:pt x="64" y="122"/>
                  </a:lnTo>
                  <a:lnTo>
                    <a:pt x="61" y="132"/>
                  </a:lnTo>
                  <a:lnTo>
                    <a:pt x="59" y="140"/>
                  </a:lnTo>
                  <a:lnTo>
                    <a:pt x="52" y="160"/>
                  </a:lnTo>
                  <a:lnTo>
                    <a:pt x="42" y="189"/>
                  </a:lnTo>
                  <a:lnTo>
                    <a:pt x="32" y="223"/>
                  </a:lnTo>
                  <a:lnTo>
                    <a:pt x="20" y="256"/>
                  </a:lnTo>
                  <a:lnTo>
                    <a:pt x="11" y="285"/>
                  </a:lnTo>
                  <a:lnTo>
                    <a:pt x="4" y="306"/>
                  </a:lnTo>
                  <a:lnTo>
                    <a:pt x="2" y="314"/>
                  </a:lnTo>
                  <a:lnTo>
                    <a:pt x="0" y="324"/>
                  </a:lnTo>
                  <a:lnTo>
                    <a:pt x="1" y="324"/>
                  </a:lnTo>
                  <a:lnTo>
                    <a:pt x="6" y="324"/>
                  </a:lnTo>
                  <a:lnTo>
                    <a:pt x="9" y="324"/>
                  </a:lnTo>
                  <a:lnTo>
                    <a:pt x="10" y="324"/>
                  </a:lnTo>
                  <a:lnTo>
                    <a:pt x="47" y="324"/>
                  </a:lnTo>
                  <a:lnTo>
                    <a:pt x="50" y="324"/>
                  </a:lnTo>
                  <a:lnTo>
                    <a:pt x="50" y="324"/>
                  </a:lnTo>
                  <a:lnTo>
                    <a:pt x="52" y="323"/>
                  </a:lnTo>
                  <a:lnTo>
                    <a:pt x="53" y="322"/>
                  </a:lnTo>
                  <a:lnTo>
                    <a:pt x="53" y="322"/>
                  </a:lnTo>
                  <a:lnTo>
                    <a:pt x="235" y="121"/>
                  </a:lnTo>
                  <a:lnTo>
                    <a:pt x="214" y="263"/>
                  </a:lnTo>
                  <a:lnTo>
                    <a:pt x="213" y="270"/>
                  </a:lnTo>
                  <a:lnTo>
                    <a:pt x="212" y="277"/>
                  </a:lnTo>
                  <a:lnTo>
                    <a:pt x="211" y="284"/>
                  </a:lnTo>
                  <a:lnTo>
                    <a:pt x="211" y="291"/>
                  </a:lnTo>
                  <a:lnTo>
                    <a:pt x="209" y="297"/>
                  </a:lnTo>
                  <a:lnTo>
                    <a:pt x="208" y="303"/>
                  </a:lnTo>
                  <a:lnTo>
                    <a:pt x="207" y="309"/>
                  </a:lnTo>
                  <a:lnTo>
                    <a:pt x="206" y="315"/>
                  </a:lnTo>
                  <a:lnTo>
                    <a:pt x="205" y="324"/>
                  </a:lnTo>
                  <a:lnTo>
                    <a:pt x="214" y="324"/>
                  </a:lnTo>
                  <a:lnTo>
                    <a:pt x="251" y="324"/>
                  </a:lnTo>
                  <a:lnTo>
                    <a:pt x="256" y="324"/>
                  </a:lnTo>
                  <a:lnTo>
                    <a:pt x="258" y="321"/>
                  </a:lnTo>
                  <a:lnTo>
                    <a:pt x="262" y="315"/>
                  </a:lnTo>
                  <a:lnTo>
                    <a:pt x="268" y="308"/>
                  </a:lnTo>
                  <a:lnTo>
                    <a:pt x="274" y="301"/>
                  </a:lnTo>
                  <a:lnTo>
                    <a:pt x="280" y="293"/>
                  </a:lnTo>
                  <a:lnTo>
                    <a:pt x="287" y="285"/>
                  </a:lnTo>
                  <a:lnTo>
                    <a:pt x="295" y="276"/>
                  </a:lnTo>
                  <a:lnTo>
                    <a:pt x="303" y="265"/>
                  </a:lnTo>
                  <a:lnTo>
                    <a:pt x="311" y="255"/>
                  </a:lnTo>
                  <a:lnTo>
                    <a:pt x="315" y="250"/>
                  </a:lnTo>
                  <a:lnTo>
                    <a:pt x="326" y="236"/>
                  </a:lnTo>
                  <a:lnTo>
                    <a:pt x="342" y="217"/>
                  </a:lnTo>
                  <a:lnTo>
                    <a:pt x="360" y="195"/>
                  </a:lnTo>
                  <a:lnTo>
                    <a:pt x="378" y="173"/>
                  </a:lnTo>
                  <a:lnTo>
                    <a:pt x="394" y="153"/>
                  </a:lnTo>
                  <a:lnTo>
                    <a:pt x="404" y="140"/>
                  </a:lnTo>
                  <a:lnTo>
                    <a:pt x="409" y="135"/>
                  </a:lnTo>
                  <a:lnTo>
                    <a:pt x="430" y="110"/>
                  </a:lnTo>
                  <a:lnTo>
                    <a:pt x="447" y="90"/>
                  </a:lnTo>
                  <a:lnTo>
                    <a:pt x="461" y="74"/>
                  </a:lnTo>
                  <a:lnTo>
                    <a:pt x="471" y="61"/>
                  </a:lnTo>
                  <a:lnTo>
                    <a:pt x="478" y="52"/>
                  </a:lnTo>
                  <a:lnTo>
                    <a:pt x="484" y="46"/>
                  </a:lnTo>
                  <a:lnTo>
                    <a:pt x="487" y="43"/>
                  </a:lnTo>
                  <a:lnTo>
                    <a:pt x="488" y="41"/>
                  </a:lnTo>
                  <a:lnTo>
                    <a:pt x="492" y="38"/>
                  </a:lnTo>
                  <a:lnTo>
                    <a:pt x="495" y="37"/>
                  </a:lnTo>
                  <a:lnTo>
                    <a:pt x="500" y="36"/>
                  </a:lnTo>
                  <a:lnTo>
                    <a:pt x="504" y="36"/>
                  </a:lnTo>
                  <a:lnTo>
                    <a:pt x="510" y="36"/>
                  </a:lnTo>
                  <a:lnTo>
                    <a:pt x="514" y="36"/>
                  </a:lnTo>
                  <a:lnTo>
                    <a:pt x="516" y="32"/>
                  </a:lnTo>
                  <a:lnTo>
                    <a:pt x="525" y="18"/>
                  </a:lnTo>
                  <a:lnTo>
                    <a:pt x="533" y="5"/>
                  </a:lnTo>
                  <a:lnTo>
                    <a:pt x="518" y="5"/>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201" name="Freeform 49"/>
            <p:cNvSpPr>
              <a:spLocks noEditPoints="1"/>
            </p:cNvSpPr>
            <p:nvPr/>
          </p:nvSpPr>
          <p:spPr bwMode="auto">
            <a:xfrm>
              <a:off x="3148" y="2715"/>
              <a:ext cx="112" cy="94"/>
            </a:xfrm>
            <a:custGeom>
              <a:avLst/>
              <a:gdLst>
                <a:gd name="T0" fmla="*/ 263 w 270"/>
                <a:gd name="T1" fmla="*/ 21 h 230"/>
                <a:gd name="T2" fmla="*/ 247 w 270"/>
                <a:gd name="T3" fmla="*/ 6 h 230"/>
                <a:gd name="T4" fmla="*/ 234 w 270"/>
                <a:gd name="T5" fmla="*/ 2 h 230"/>
                <a:gd name="T6" fmla="*/ 216 w 270"/>
                <a:gd name="T7" fmla="*/ 0 h 230"/>
                <a:gd name="T8" fmla="*/ 191 w 270"/>
                <a:gd name="T9" fmla="*/ 1 h 230"/>
                <a:gd name="T10" fmla="*/ 162 w 270"/>
                <a:gd name="T11" fmla="*/ 8 h 230"/>
                <a:gd name="T12" fmla="*/ 131 w 270"/>
                <a:gd name="T13" fmla="*/ 22 h 230"/>
                <a:gd name="T14" fmla="*/ 101 w 270"/>
                <a:gd name="T15" fmla="*/ 38 h 230"/>
                <a:gd name="T16" fmla="*/ 77 w 270"/>
                <a:gd name="T17" fmla="*/ 56 h 230"/>
                <a:gd name="T18" fmla="*/ 55 w 270"/>
                <a:gd name="T19" fmla="*/ 78 h 230"/>
                <a:gd name="T20" fmla="*/ 32 w 270"/>
                <a:gd name="T21" fmla="*/ 111 h 230"/>
                <a:gd name="T22" fmla="*/ 13 w 270"/>
                <a:gd name="T23" fmla="*/ 143 h 230"/>
                <a:gd name="T24" fmla="*/ 3 w 270"/>
                <a:gd name="T25" fmla="*/ 171 h 230"/>
                <a:gd name="T26" fmla="*/ 0 w 270"/>
                <a:gd name="T27" fmla="*/ 194 h 230"/>
                <a:gd name="T28" fmla="*/ 4 w 270"/>
                <a:gd name="T29" fmla="*/ 211 h 230"/>
                <a:gd name="T30" fmla="*/ 17 w 270"/>
                <a:gd name="T31" fmla="*/ 222 h 230"/>
                <a:gd name="T32" fmla="*/ 38 w 270"/>
                <a:gd name="T33" fmla="*/ 229 h 230"/>
                <a:gd name="T34" fmla="*/ 63 w 270"/>
                <a:gd name="T35" fmla="*/ 230 h 230"/>
                <a:gd name="T36" fmla="*/ 84 w 270"/>
                <a:gd name="T37" fmla="*/ 228 h 230"/>
                <a:gd name="T38" fmla="*/ 104 w 270"/>
                <a:gd name="T39" fmla="*/ 222 h 230"/>
                <a:gd name="T40" fmla="*/ 131 w 270"/>
                <a:gd name="T41" fmla="*/ 212 h 230"/>
                <a:gd name="T42" fmla="*/ 156 w 270"/>
                <a:gd name="T43" fmla="*/ 199 h 230"/>
                <a:gd name="T44" fmla="*/ 178 w 270"/>
                <a:gd name="T45" fmla="*/ 185 h 230"/>
                <a:gd name="T46" fmla="*/ 195 w 270"/>
                <a:gd name="T47" fmla="*/ 172 h 230"/>
                <a:gd name="T48" fmla="*/ 213 w 270"/>
                <a:gd name="T49" fmla="*/ 154 h 230"/>
                <a:gd name="T50" fmla="*/ 230 w 270"/>
                <a:gd name="T51" fmla="*/ 131 h 230"/>
                <a:gd name="T52" fmla="*/ 245 w 270"/>
                <a:gd name="T53" fmla="*/ 108 h 230"/>
                <a:gd name="T54" fmla="*/ 258 w 270"/>
                <a:gd name="T55" fmla="*/ 86 h 230"/>
                <a:gd name="T56" fmla="*/ 266 w 270"/>
                <a:gd name="T57" fmla="*/ 66 h 230"/>
                <a:gd name="T58" fmla="*/ 269 w 270"/>
                <a:gd name="T59" fmla="*/ 50 h 230"/>
                <a:gd name="T60" fmla="*/ 269 w 270"/>
                <a:gd name="T61" fmla="*/ 37 h 230"/>
                <a:gd name="T62" fmla="*/ 70 w 270"/>
                <a:gd name="T63" fmla="*/ 177 h 230"/>
                <a:gd name="T64" fmla="*/ 80 w 270"/>
                <a:gd name="T65" fmla="*/ 147 h 230"/>
                <a:gd name="T66" fmla="*/ 94 w 270"/>
                <a:gd name="T67" fmla="*/ 122 h 230"/>
                <a:gd name="T68" fmla="*/ 113 w 270"/>
                <a:gd name="T69" fmla="*/ 93 h 230"/>
                <a:gd name="T70" fmla="*/ 131 w 270"/>
                <a:gd name="T71" fmla="*/ 69 h 230"/>
                <a:gd name="T72" fmla="*/ 145 w 270"/>
                <a:gd name="T73" fmla="*/ 54 h 230"/>
                <a:gd name="T74" fmla="*/ 156 w 270"/>
                <a:gd name="T75" fmla="*/ 44 h 230"/>
                <a:gd name="T76" fmla="*/ 178 w 270"/>
                <a:gd name="T77" fmla="*/ 35 h 230"/>
                <a:gd name="T78" fmla="*/ 197 w 270"/>
                <a:gd name="T79" fmla="*/ 37 h 230"/>
                <a:gd name="T80" fmla="*/ 201 w 270"/>
                <a:gd name="T81" fmla="*/ 45 h 230"/>
                <a:gd name="T82" fmla="*/ 195 w 270"/>
                <a:gd name="T83" fmla="*/ 71 h 230"/>
                <a:gd name="T84" fmla="*/ 183 w 270"/>
                <a:gd name="T85" fmla="*/ 97 h 230"/>
                <a:gd name="T86" fmla="*/ 168 w 270"/>
                <a:gd name="T87" fmla="*/ 123 h 230"/>
                <a:gd name="T88" fmla="*/ 149 w 270"/>
                <a:gd name="T89" fmla="*/ 147 h 230"/>
                <a:gd name="T90" fmla="*/ 132 w 270"/>
                <a:gd name="T91" fmla="*/ 168 h 230"/>
                <a:gd name="T92" fmla="*/ 117 w 270"/>
                <a:gd name="T93" fmla="*/ 182 h 230"/>
                <a:gd name="T94" fmla="*/ 101 w 270"/>
                <a:gd name="T95" fmla="*/ 191 h 230"/>
                <a:gd name="T96" fmla="*/ 81 w 270"/>
                <a:gd name="T97" fmla="*/ 194 h 230"/>
                <a:gd name="T98" fmla="*/ 71 w 270"/>
                <a:gd name="T99" fmla="*/ 18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0" h="230">
                  <a:moveTo>
                    <a:pt x="269" y="37"/>
                  </a:moveTo>
                  <a:lnTo>
                    <a:pt x="267" y="28"/>
                  </a:lnTo>
                  <a:lnTo>
                    <a:pt x="263" y="21"/>
                  </a:lnTo>
                  <a:lnTo>
                    <a:pt x="259" y="14"/>
                  </a:lnTo>
                  <a:lnTo>
                    <a:pt x="251" y="8"/>
                  </a:lnTo>
                  <a:lnTo>
                    <a:pt x="247" y="6"/>
                  </a:lnTo>
                  <a:lnTo>
                    <a:pt x="243" y="5"/>
                  </a:lnTo>
                  <a:lnTo>
                    <a:pt x="238" y="3"/>
                  </a:lnTo>
                  <a:lnTo>
                    <a:pt x="234" y="2"/>
                  </a:lnTo>
                  <a:lnTo>
                    <a:pt x="228" y="1"/>
                  </a:lnTo>
                  <a:lnTo>
                    <a:pt x="222" y="0"/>
                  </a:lnTo>
                  <a:lnTo>
                    <a:pt x="216" y="0"/>
                  </a:lnTo>
                  <a:lnTo>
                    <a:pt x="209" y="0"/>
                  </a:lnTo>
                  <a:lnTo>
                    <a:pt x="200" y="0"/>
                  </a:lnTo>
                  <a:lnTo>
                    <a:pt x="191" y="1"/>
                  </a:lnTo>
                  <a:lnTo>
                    <a:pt x="182" y="3"/>
                  </a:lnTo>
                  <a:lnTo>
                    <a:pt x="172" y="6"/>
                  </a:lnTo>
                  <a:lnTo>
                    <a:pt x="162" y="8"/>
                  </a:lnTo>
                  <a:lnTo>
                    <a:pt x="152" y="13"/>
                  </a:lnTo>
                  <a:lnTo>
                    <a:pt x="141" y="16"/>
                  </a:lnTo>
                  <a:lnTo>
                    <a:pt x="131" y="22"/>
                  </a:lnTo>
                  <a:lnTo>
                    <a:pt x="121" y="28"/>
                  </a:lnTo>
                  <a:lnTo>
                    <a:pt x="110" y="32"/>
                  </a:lnTo>
                  <a:lnTo>
                    <a:pt x="101" y="38"/>
                  </a:lnTo>
                  <a:lnTo>
                    <a:pt x="92" y="44"/>
                  </a:lnTo>
                  <a:lnTo>
                    <a:pt x="84" y="50"/>
                  </a:lnTo>
                  <a:lnTo>
                    <a:pt x="77" y="56"/>
                  </a:lnTo>
                  <a:lnTo>
                    <a:pt x="70" y="62"/>
                  </a:lnTo>
                  <a:lnTo>
                    <a:pt x="64" y="68"/>
                  </a:lnTo>
                  <a:lnTo>
                    <a:pt x="55" y="78"/>
                  </a:lnTo>
                  <a:lnTo>
                    <a:pt x="47" y="89"/>
                  </a:lnTo>
                  <a:lnTo>
                    <a:pt x="39" y="99"/>
                  </a:lnTo>
                  <a:lnTo>
                    <a:pt x="32" y="111"/>
                  </a:lnTo>
                  <a:lnTo>
                    <a:pt x="25" y="121"/>
                  </a:lnTo>
                  <a:lnTo>
                    <a:pt x="19" y="131"/>
                  </a:lnTo>
                  <a:lnTo>
                    <a:pt x="13" y="143"/>
                  </a:lnTo>
                  <a:lnTo>
                    <a:pt x="9" y="153"/>
                  </a:lnTo>
                  <a:lnTo>
                    <a:pt x="5" y="162"/>
                  </a:lnTo>
                  <a:lnTo>
                    <a:pt x="3" y="171"/>
                  </a:lnTo>
                  <a:lnTo>
                    <a:pt x="1" y="179"/>
                  </a:lnTo>
                  <a:lnTo>
                    <a:pt x="0" y="187"/>
                  </a:lnTo>
                  <a:lnTo>
                    <a:pt x="0" y="194"/>
                  </a:lnTo>
                  <a:lnTo>
                    <a:pt x="1" y="199"/>
                  </a:lnTo>
                  <a:lnTo>
                    <a:pt x="2" y="205"/>
                  </a:lnTo>
                  <a:lnTo>
                    <a:pt x="4" y="211"/>
                  </a:lnTo>
                  <a:lnTo>
                    <a:pt x="8" y="215"/>
                  </a:lnTo>
                  <a:lnTo>
                    <a:pt x="12" y="219"/>
                  </a:lnTo>
                  <a:lnTo>
                    <a:pt x="17" y="222"/>
                  </a:lnTo>
                  <a:lnTo>
                    <a:pt x="24" y="226"/>
                  </a:lnTo>
                  <a:lnTo>
                    <a:pt x="31" y="228"/>
                  </a:lnTo>
                  <a:lnTo>
                    <a:pt x="38" y="229"/>
                  </a:lnTo>
                  <a:lnTo>
                    <a:pt x="47" y="230"/>
                  </a:lnTo>
                  <a:lnTo>
                    <a:pt x="56" y="230"/>
                  </a:lnTo>
                  <a:lnTo>
                    <a:pt x="63" y="230"/>
                  </a:lnTo>
                  <a:lnTo>
                    <a:pt x="70" y="229"/>
                  </a:lnTo>
                  <a:lnTo>
                    <a:pt x="77" y="229"/>
                  </a:lnTo>
                  <a:lnTo>
                    <a:pt x="84" y="228"/>
                  </a:lnTo>
                  <a:lnTo>
                    <a:pt x="91" y="226"/>
                  </a:lnTo>
                  <a:lnTo>
                    <a:pt x="98" y="225"/>
                  </a:lnTo>
                  <a:lnTo>
                    <a:pt x="104" y="222"/>
                  </a:lnTo>
                  <a:lnTo>
                    <a:pt x="111" y="220"/>
                  </a:lnTo>
                  <a:lnTo>
                    <a:pt x="121" y="217"/>
                  </a:lnTo>
                  <a:lnTo>
                    <a:pt x="131" y="212"/>
                  </a:lnTo>
                  <a:lnTo>
                    <a:pt x="140" y="207"/>
                  </a:lnTo>
                  <a:lnTo>
                    <a:pt x="148" y="204"/>
                  </a:lnTo>
                  <a:lnTo>
                    <a:pt x="156" y="199"/>
                  </a:lnTo>
                  <a:lnTo>
                    <a:pt x="164" y="195"/>
                  </a:lnTo>
                  <a:lnTo>
                    <a:pt x="171" y="190"/>
                  </a:lnTo>
                  <a:lnTo>
                    <a:pt x="178" y="185"/>
                  </a:lnTo>
                  <a:lnTo>
                    <a:pt x="184" y="181"/>
                  </a:lnTo>
                  <a:lnTo>
                    <a:pt x="190" y="176"/>
                  </a:lnTo>
                  <a:lnTo>
                    <a:pt x="195" y="172"/>
                  </a:lnTo>
                  <a:lnTo>
                    <a:pt x="201" y="166"/>
                  </a:lnTo>
                  <a:lnTo>
                    <a:pt x="207" y="160"/>
                  </a:lnTo>
                  <a:lnTo>
                    <a:pt x="213" y="154"/>
                  </a:lnTo>
                  <a:lnTo>
                    <a:pt x="219" y="147"/>
                  </a:lnTo>
                  <a:lnTo>
                    <a:pt x="224" y="139"/>
                  </a:lnTo>
                  <a:lnTo>
                    <a:pt x="230" y="131"/>
                  </a:lnTo>
                  <a:lnTo>
                    <a:pt x="236" y="124"/>
                  </a:lnTo>
                  <a:lnTo>
                    <a:pt x="240" y="116"/>
                  </a:lnTo>
                  <a:lnTo>
                    <a:pt x="245" y="108"/>
                  </a:lnTo>
                  <a:lnTo>
                    <a:pt x="250" y="101"/>
                  </a:lnTo>
                  <a:lnTo>
                    <a:pt x="254" y="93"/>
                  </a:lnTo>
                  <a:lnTo>
                    <a:pt x="258" y="86"/>
                  </a:lnTo>
                  <a:lnTo>
                    <a:pt x="261" y="78"/>
                  </a:lnTo>
                  <a:lnTo>
                    <a:pt x="263" y="73"/>
                  </a:lnTo>
                  <a:lnTo>
                    <a:pt x="266" y="66"/>
                  </a:lnTo>
                  <a:lnTo>
                    <a:pt x="267" y="60"/>
                  </a:lnTo>
                  <a:lnTo>
                    <a:pt x="269" y="55"/>
                  </a:lnTo>
                  <a:lnTo>
                    <a:pt x="269" y="50"/>
                  </a:lnTo>
                  <a:lnTo>
                    <a:pt x="270" y="45"/>
                  </a:lnTo>
                  <a:lnTo>
                    <a:pt x="270" y="41"/>
                  </a:lnTo>
                  <a:lnTo>
                    <a:pt x="269" y="37"/>
                  </a:lnTo>
                  <a:close/>
                  <a:moveTo>
                    <a:pt x="71" y="187"/>
                  </a:moveTo>
                  <a:lnTo>
                    <a:pt x="70" y="183"/>
                  </a:lnTo>
                  <a:lnTo>
                    <a:pt x="70" y="177"/>
                  </a:lnTo>
                  <a:lnTo>
                    <a:pt x="72" y="169"/>
                  </a:lnTo>
                  <a:lnTo>
                    <a:pt x="77" y="156"/>
                  </a:lnTo>
                  <a:lnTo>
                    <a:pt x="80" y="147"/>
                  </a:lnTo>
                  <a:lnTo>
                    <a:pt x="84" y="139"/>
                  </a:lnTo>
                  <a:lnTo>
                    <a:pt x="88" y="130"/>
                  </a:lnTo>
                  <a:lnTo>
                    <a:pt x="94" y="122"/>
                  </a:lnTo>
                  <a:lnTo>
                    <a:pt x="100" y="113"/>
                  </a:lnTo>
                  <a:lnTo>
                    <a:pt x="106" y="103"/>
                  </a:lnTo>
                  <a:lnTo>
                    <a:pt x="113" y="93"/>
                  </a:lnTo>
                  <a:lnTo>
                    <a:pt x="121" y="83"/>
                  </a:lnTo>
                  <a:lnTo>
                    <a:pt x="125" y="76"/>
                  </a:lnTo>
                  <a:lnTo>
                    <a:pt x="131" y="69"/>
                  </a:lnTo>
                  <a:lnTo>
                    <a:pt x="136" y="63"/>
                  </a:lnTo>
                  <a:lnTo>
                    <a:pt x="140" y="59"/>
                  </a:lnTo>
                  <a:lnTo>
                    <a:pt x="145" y="54"/>
                  </a:lnTo>
                  <a:lnTo>
                    <a:pt x="148" y="50"/>
                  </a:lnTo>
                  <a:lnTo>
                    <a:pt x="153" y="46"/>
                  </a:lnTo>
                  <a:lnTo>
                    <a:pt x="156" y="44"/>
                  </a:lnTo>
                  <a:lnTo>
                    <a:pt x="164" y="39"/>
                  </a:lnTo>
                  <a:lnTo>
                    <a:pt x="171" y="37"/>
                  </a:lnTo>
                  <a:lnTo>
                    <a:pt x="178" y="35"/>
                  </a:lnTo>
                  <a:lnTo>
                    <a:pt x="185" y="35"/>
                  </a:lnTo>
                  <a:lnTo>
                    <a:pt x="192" y="36"/>
                  </a:lnTo>
                  <a:lnTo>
                    <a:pt x="197" y="37"/>
                  </a:lnTo>
                  <a:lnTo>
                    <a:pt x="199" y="39"/>
                  </a:lnTo>
                  <a:lnTo>
                    <a:pt x="200" y="41"/>
                  </a:lnTo>
                  <a:lnTo>
                    <a:pt x="201" y="45"/>
                  </a:lnTo>
                  <a:lnTo>
                    <a:pt x="201" y="51"/>
                  </a:lnTo>
                  <a:lnTo>
                    <a:pt x="199" y="60"/>
                  </a:lnTo>
                  <a:lnTo>
                    <a:pt x="195" y="71"/>
                  </a:lnTo>
                  <a:lnTo>
                    <a:pt x="192" y="79"/>
                  </a:lnTo>
                  <a:lnTo>
                    <a:pt x="187" y="89"/>
                  </a:lnTo>
                  <a:lnTo>
                    <a:pt x="183" y="97"/>
                  </a:lnTo>
                  <a:lnTo>
                    <a:pt x="178" y="106"/>
                  </a:lnTo>
                  <a:lnTo>
                    <a:pt x="172" y="114"/>
                  </a:lnTo>
                  <a:lnTo>
                    <a:pt x="168" y="123"/>
                  </a:lnTo>
                  <a:lnTo>
                    <a:pt x="161" y="131"/>
                  </a:lnTo>
                  <a:lnTo>
                    <a:pt x="155" y="139"/>
                  </a:lnTo>
                  <a:lnTo>
                    <a:pt x="149" y="147"/>
                  </a:lnTo>
                  <a:lnTo>
                    <a:pt x="144" y="156"/>
                  </a:lnTo>
                  <a:lnTo>
                    <a:pt x="138" y="162"/>
                  </a:lnTo>
                  <a:lnTo>
                    <a:pt x="132" y="168"/>
                  </a:lnTo>
                  <a:lnTo>
                    <a:pt x="128" y="174"/>
                  </a:lnTo>
                  <a:lnTo>
                    <a:pt x="122" y="179"/>
                  </a:lnTo>
                  <a:lnTo>
                    <a:pt x="117" y="182"/>
                  </a:lnTo>
                  <a:lnTo>
                    <a:pt x="113" y="185"/>
                  </a:lnTo>
                  <a:lnTo>
                    <a:pt x="107" y="189"/>
                  </a:lnTo>
                  <a:lnTo>
                    <a:pt x="101" y="191"/>
                  </a:lnTo>
                  <a:lnTo>
                    <a:pt x="94" y="194"/>
                  </a:lnTo>
                  <a:lnTo>
                    <a:pt x="88" y="194"/>
                  </a:lnTo>
                  <a:lnTo>
                    <a:pt x="81" y="194"/>
                  </a:lnTo>
                  <a:lnTo>
                    <a:pt x="77" y="191"/>
                  </a:lnTo>
                  <a:lnTo>
                    <a:pt x="73" y="190"/>
                  </a:lnTo>
                  <a:lnTo>
                    <a:pt x="71" y="187"/>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202" name="Freeform 50"/>
            <p:cNvSpPr>
              <a:spLocks/>
            </p:cNvSpPr>
            <p:nvPr/>
          </p:nvSpPr>
          <p:spPr bwMode="auto">
            <a:xfrm>
              <a:off x="3290" y="2715"/>
              <a:ext cx="112" cy="95"/>
            </a:xfrm>
            <a:custGeom>
              <a:avLst/>
              <a:gdLst>
                <a:gd name="T0" fmla="*/ 262 w 274"/>
                <a:gd name="T1" fmla="*/ 1 h 232"/>
                <a:gd name="T2" fmla="*/ 255 w 274"/>
                <a:gd name="T3" fmla="*/ 0 h 232"/>
                <a:gd name="T4" fmla="*/ 243 w 274"/>
                <a:gd name="T5" fmla="*/ 0 h 232"/>
                <a:gd name="T6" fmla="*/ 230 w 274"/>
                <a:gd name="T7" fmla="*/ 3 h 232"/>
                <a:gd name="T8" fmla="*/ 219 w 274"/>
                <a:gd name="T9" fmla="*/ 8 h 232"/>
                <a:gd name="T10" fmla="*/ 209 w 274"/>
                <a:gd name="T11" fmla="*/ 15 h 232"/>
                <a:gd name="T12" fmla="*/ 198 w 274"/>
                <a:gd name="T13" fmla="*/ 23 h 232"/>
                <a:gd name="T14" fmla="*/ 186 w 274"/>
                <a:gd name="T15" fmla="*/ 35 h 232"/>
                <a:gd name="T16" fmla="*/ 178 w 274"/>
                <a:gd name="T17" fmla="*/ 41 h 232"/>
                <a:gd name="T18" fmla="*/ 174 w 274"/>
                <a:gd name="T19" fmla="*/ 44 h 232"/>
                <a:gd name="T20" fmla="*/ 178 w 274"/>
                <a:gd name="T21" fmla="*/ 38 h 232"/>
                <a:gd name="T22" fmla="*/ 182 w 274"/>
                <a:gd name="T23" fmla="*/ 29 h 232"/>
                <a:gd name="T24" fmla="*/ 186 w 274"/>
                <a:gd name="T25" fmla="*/ 22 h 232"/>
                <a:gd name="T26" fmla="*/ 186 w 274"/>
                <a:gd name="T27" fmla="*/ 13 h 232"/>
                <a:gd name="T28" fmla="*/ 182 w 274"/>
                <a:gd name="T29" fmla="*/ 5 h 232"/>
                <a:gd name="T30" fmla="*/ 175 w 274"/>
                <a:gd name="T31" fmla="*/ 0 h 232"/>
                <a:gd name="T32" fmla="*/ 166 w 274"/>
                <a:gd name="T33" fmla="*/ 0 h 232"/>
                <a:gd name="T34" fmla="*/ 154 w 274"/>
                <a:gd name="T35" fmla="*/ 3 h 232"/>
                <a:gd name="T36" fmla="*/ 129 w 274"/>
                <a:gd name="T37" fmla="*/ 14 h 232"/>
                <a:gd name="T38" fmla="*/ 90 w 274"/>
                <a:gd name="T39" fmla="*/ 36 h 232"/>
                <a:gd name="T40" fmla="*/ 60 w 274"/>
                <a:gd name="T41" fmla="*/ 53 h 232"/>
                <a:gd name="T42" fmla="*/ 60 w 274"/>
                <a:gd name="T43" fmla="*/ 69 h 232"/>
                <a:gd name="T44" fmla="*/ 73 w 274"/>
                <a:gd name="T45" fmla="*/ 76 h 232"/>
                <a:gd name="T46" fmla="*/ 88 w 274"/>
                <a:gd name="T47" fmla="*/ 67 h 232"/>
                <a:gd name="T48" fmla="*/ 102 w 274"/>
                <a:gd name="T49" fmla="*/ 60 h 232"/>
                <a:gd name="T50" fmla="*/ 96 w 274"/>
                <a:gd name="T51" fmla="*/ 70 h 232"/>
                <a:gd name="T52" fmla="*/ 89 w 274"/>
                <a:gd name="T53" fmla="*/ 84 h 232"/>
                <a:gd name="T54" fmla="*/ 81 w 274"/>
                <a:gd name="T55" fmla="*/ 98 h 232"/>
                <a:gd name="T56" fmla="*/ 73 w 274"/>
                <a:gd name="T57" fmla="*/ 111 h 232"/>
                <a:gd name="T58" fmla="*/ 66 w 274"/>
                <a:gd name="T59" fmla="*/ 122 h 232"/>
                <a:gd name="T60" fmla="*/ 58 w 274"/>
                <a:gd name="T61" fmla="*/ 134 h 232"/>
                <a:gd name="T62" fmla="*/ 45 w 274"/>
                <a:gd name="T63" fmla="*/ 154 h 232"/>
                <a:gd name="T64" fmla="*/ 31 w 274"/>
                <a:gd name="T65" fmla="*/ 174 h 232"/>
                <a:gd name="T66" fmla="*/ 18 w 274"/>
                <a:gd name="T67" fmla="*/ 194 h 232"/>
                <a:gd name="T68" fmla="*/ 3 w 274"/>
                <a:gd name="T69" fmla="*/ 213 h 232"/>
                <a:gd name="T70" fmla="*/ 3 w 274"/>
                <a:gd name="T71" fmla="*/ 221 h 232"/>
                <a:gd name="T72" fmla="*/ 8 w 274"/>
                <a:gd name="T73" fmla="*/ 232 h 232"/>
                <a:gd name="T74" fmla="*/ 20 w 274"/>
                <a:gd name="T75" fmla="*/ 229 h 232"/>
                <a:gd name="T76" fmla="*/ 31 w 274"/>
                <a:gd name="T77" fmla="*/ 227 h 232"/>
                <a:gd name="T78" fmla="*/ 44 w 274"/>
                <a:gd name="T79" fmla="*/ 225 h 232"/>
                <a:gd name="T80" fmla="*/ 57 w 274"/>
                <a:gd name="T81" fmla="*/ 224 h 232"/>
                <a:gd name="T82" fmla="*/ 68 w 274"/>
                <a:gd name="T83" fmla="*/ 221 h 232"/>
                <a:gd name="T84" fmla="*/ 82 w 274"/>
                <a:gd name="T85" fmla="*/ 198 h 232"/>
                <a:gd name="T86" fmla="*/ 104 w 274"/>
                <a:gd name="T87" fmla="*/ 164 h 232"/>
                <a:gd name="T88" fmla="*/ 127 w 274"/>
                <a:gd name="T89" fmla="*/ 132 h 232"/>
                <a:gd name="T90" fmla="*/ 149 w 274"/>
                <a:gd name="T91" fmla="*/ 106 h 232"/>
                <a:gd name="T92" fmla="*/ 166 w 274"/>
                <a:gd name="T93" fmla="*/ 89 h 232"/>
                <a:gd name="T94" fmla="*/ 178 w 274"/>
                <a:gd name="T95" fmla="*/ 81 h 232"/>
                <a:gd name="T96" fmla="*/ 188 w 274"/>
                <a:gd name="T97" fmla="*/ 74 h 232"/>
                <a:gd name="T98" fmla="*/ 197 w 274"/>
                <a:gd name="T99" fmla="*/ 70 h 232"/>
                <a:gd name="T100" fmla="*/ 205 w 274"/>
                <a:gd name="T101" fmla="*/ 70 h 232"/>
                <a:gd name="T102" fmla="*/ 212 w 274"/>
                <a:gd name="T103" fmla="*/ 74 h 232"/>
                <a:gd name="T104" fmla="*/ 218 w 274"/>
                <a:gd name="T105" fmla="*/ 82 h 232"/>
                <a:gd name="T106" fmla="*/ 231 w 274"/>
                <a:gd name="T107" fmla="*/ 76 h 232"/>
                <a:gd name="T108" fmla="*/ 234 w 274"/>
                <a:gd name="T109" fmla="*/ 73 h 232"/>
                <a:gd name="T110" fmla="*/ 241 w 274"/>
                <a:gd name="T111" fmla="*/ 58 h 232"/>
                <a:gd name="T112" fmla="*/ 250 w 274"/>
                <a:gd name="T113" fmla="*/ 43 h 232"/>
                <a:gd name="T114" fmla="*/ 258 w 274"/>
                <a:gd name="T115" fmla="*/ 28 h 232"/>
                <a:gd name="T116" fmla="*/ 269 w 274"/>
                <a:gd name="T117" fmla="*/ 14 h 232"/>
                <a:gd name="T118" fmla="*/ 265 w 274"/>
                <a:gd name="T119" fmla="*/ 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32">
                  <a:moveTo>
                    <a:pt x="265" y="2"/>
                  </a:moveTo>
                  <a:lnTo>
                    <a:pt x="262" y="1"/>
                  </a:lnTo>
                  <a:lnTo>
                    <a:pt x="258" y="0"/>
                  </a:lnTo>
                  <a:lnTo>
                    <a:pt x="255" y="0"/>
                  </a:lnTo>
                  <a:lnTo>
                    <a:pt x="251" y="0"/>
                  </a:lnTo>
                  <a:lnTo>
                    <a:pt x="243" y="0"/>
                  </a:lnTo>
                  <a:lnTo>
                    <a:pt x="236" y="1"/>
                  </a:lnTo>
                  <a:lnTo>
                    <a:pt x="230" y="3"/>
                  </a:lnTo>
                  <a:lnTo>
                    <a:pt x="224" y="6"/>
                  </a:lnTo>
                  <a:lnTo>
                    <a:pt x="219" y="8"/>
                  </a:lnTo>
                  <a:lnTo>
                    <a:pt x="215" y="12"/>
                  </a:lnTo>
                  <a:lnTo>
                    <a:pt x="209" y="15"/>
                  </a:lnTo>
                  <a:lnTo>
                    <a:pt x="204" y="18"/>
                  </a:lnTo>
                  <a:lnTo>
                    <a:pt x="198" y="23"/>
                  </a:lnTo>
                  <a:lnTo>
                    <a:pt x="192" y="29"/>
                  </a:lnTo>
                  <a:lnTo>
                    <a:pt x="186" y="35"/>
                  </a:lnTo>
                  <a:lnTo>
                    <a:pt x="179" y="40"/>
                  </a:lnTo>
                  <a:lnTo>
                    <a:pt x="178" y="41"/>
                  </a:lnTo>
                  <a:lnTo>
                    <a:pt x="175" y="43"/>
                  </a:lnTo>
                  <a:lnTo>
                    <a:pt x="174" y="44"/>
                  </a:lnTo>
                  <a:lnTo>
                    <a:pt x="173" y="45"/>
                  </a:lnTo>
                  <a:lnTo>
                    <a:pt x="178" y="38"/>
                  </a:lnTo>
                  <a:lnTo>
                    <a:pt x="180" y="32"/>
                  </a:lnTo>
                  <a:lnTo>
                    <a:pt x="182" y="29"/>
                  </a:lnTo>
                  <a:lnTo>
                    <a:pt x="183" y="26"/>
                  </a:lnTo>
                  <a:lnTo>
                    <a:pt x="186" y="22"/>
                  </a:lnTo>
                  <a:lnTo>
                    <a:pt x="186" y="17"/>
                  </a:lnTo>
                  <a:lnTo>
                    <a:pt x="186" y="13"/>
                  </a:lnTo>
                  <a:lnTo>
                    <a:pt x="185" y="8"/>
                  </a:lnTo>
                  <a:lnTo>
                    <a:pt x="182" y="5"/>
                  </a:lnTo>
                  <a:lnTo>
                    <a:pt x="180" y="2"/>
                  </a:lnTo>
                  <a:lnTo>
                    <a:pt x="175" y="0"/>
                  </a:lnTo>
                  <a:lnTo>
                    <a:pt x="171" y="0"/>
                  </a:lnTo>
                  <a:lnTo>
                    <a:pt x="166" y="0"/>
                  </a:lnTo>
                  <a:lnTo>
                    <a:pt x="162" y="1"/>
                  </a:lnTo>
                  <a:lnTo>
                    <a:pt x="154" y="3"/>
                  </a:lnTo>
                  <a:lnTo>
                    <a:pt x="143" y="8"/>
                  </a:lnTo>
                  <a:lnTo>
                    <a:pt x="129" y="14"/>
                  </a:lnTo>
                  <a:lnTo>
                    <a:pt x="112" y="23"/>
                  </a:lnTo>
                  <a:lnTo>
                    <a:pt x="90" y="36"/>
                  </a:lnTo>
                  <a:lnTo>
                    <a:pt x="64" y="51"/>
                  </a:lnTo>
                  <a:lnTo>
                    <a:pt x="60" y="53"/>
                  </a:lnTo>
                  <a:lnTo>
                    <a:pt x="60" y="58"/>
                  </a:lnTo>
                  <a:lnTo>
                    <a:pt x="60" y="69"/>
                  </a:lnTo>
                  <a:lnTo>
                    <a:pt x="60" y="83"/>
                  </a:lnTo>
                  <a:lnTo>
                    <a:pt x="73" y="76"/>
                  </a:lnTo>
                  <a:lnTo>
                    <a:pt x="81" y="71"/>
                  </a:lnTo>
                  <a:lnTo>
                    <a:pt x="88" y="67"/>
                  </a:lnTo>
                  <a:lnTo>
                    <a:pt x="95" y="63"/>
                  </a:lnTo>
                  <a:lnTo>
                    <a:pt x="102" y="60"/>
                  </a:lnTo>
                  <a:lnTo>
                    <a:pt x="99" y="66"/>
                  </a:lnTo>
                  <a:lnTo>
                    <a:pt x="96" y="70"/>
                  </a:lnTo>
                  <a:lnTo>
                    <a:pt x="92" y="77"/>
                  </a:lnTo>
                  <a:lnTo>
                    <a:pt x="89" y="84"/>
                  </a:lnTo>
                  <a:lnTo>
                    <a:pt x="84" y="91"/>
                  </a:lnTo>
                  <a:lnTo>
                    <a:pt x="81" y="98"/>
                  </a:lnTo>
                  <a:lnTo>
                    <a:pt x="76" y="104"/>
                  </a:lnTo>
                  <a:lnTo>
                    <a:pt x="73" y="111"/>
                  </a:lnTo>
                  <a:lnTo>
                    <a:pt x="69" y="116"/>
                  </a:lnTo>
                  <a:lnTo>
                    <a:pt x="66" y="122"/>
                  </a:lnTo>
                  <a:lnTo>
                    <a:pt x="61" y="128"/>
                  </a:lnTo>
                  <a:lnTo>
                    <a:pt x="58" y="134"/>
                  </a:lnTo>
                  <a:lnTo>
                    <a:pt x="51" y="144"/>
                  </a:lnTo>
                  <a:lnTo>
                    <a:pt x="45" y="154"/>
                  </a:lnTo>
                  <a:lnTo>
                    <a:pt x="38" y="165"/>
                  </a:lnTo>
                  <a:lnTo>
                    <a:pt x="31" y="174"/>
                  </a:lnTo>
                  <a:lnTo>
                    <a:pt x="24" y="184"/>
                  </a:lnTo>
                  <a:lnTo>
                    <a:pt x="18" y="194"/>
                  </a:lnTo>
                  <a:lnTo>
                    <a:pt x="9" y="204"/>
                  </a:lnTo>
                  <a:lnTo>
                    <a:pt x="3" y="213"/>
                  </a:lnTo>
                  <a:lnTo>
                    <a:pt x="0" y="217"/>
                  </a:lnTo>
                  <a:lnTo>
                    <a:pt x="3" y="221"/>
                  </a:lnTo>
                  <a:lnTo>
                    <a:pt x="5" y="227"/>
                  </a:lnTo>
                  <a:lnTo>
                    <a:pt x="8" y="232"/>
                  </a:lnTo>
                  <a:lnTo>
                    <a:pt x="14" y="230"/>
                  </a:lnTo>
                  <a:lnTo>
                    <a:pt x="20" y="229"/>
                  </a:lnTo>
                  <a:lnTo>
                    <a:pt x="26" y="228"/>
                  </a:lnTo>
                  <a:lnTo>
                    <a:pt x="31" y="227"/>
                  </a:lnTo>
                  <a:lnTo>
                    <a:pt x="37" y="226"/>
                  </a:lnTo>
                  <a:lnTo>
                    <a:pt x="44" y="225"/>
                  </a:lnTo>
                  <a:lnTo>
                    <a:pt x="50" y="225"/>
                  </a:lnTo>
                  <a:lnTo>
                    <a:pt x="57" y="224"/>
                  </a:lnTo>
                  <a:lnTo>
                    <a:pt x="64" y="222"/>
                  </a:lnTo>
                  <a:lnTo>
                    <a:pt x="68" y="221"/>
                  </a:lnTo>
                  <a:lnTo>
                    <a:pt x="71" y="218"/>
                  </a:lnTo>
                  <a:lnTo>
                    <a:pt x="82" y="198"/>
                  </a:lnTo>
                  <a:lnTo>
                    <a:pt x="94" y="180"/>
                  </a:lnTo>
                  <a:lnTo>
                    <a:pt x="104" y="164"/>
                  </a:lnTo>
                  <a:lnTo>
                    <a:pt x="115" y="147"/>
                  </a:lnTo>
                  <a:lnTo>
                    <a:pt x="127" y="132"/>
                  </a:lnTo>
                  <a:lnTo>
                    <a:pt x="139" y="119"/>
                  </a:lnTo>
                  <a:lnTo>
                    <a:pt x="149" y="106"/>
                  </a:lnTo>
                  <a:lnTo>
                    <a:pt x="160" y="94"/>
                  </a:lnTo>
                  <a:lnTo>
                    <a:pt x="166" y="89"/>
                  </a:lnTo>
                  <a:lnTo>
                    <a:pt x="172" y="84"/>
                  </a:lnTo>
                  <a:lnTo>
                    <a:pt x="178" y="81"/>
                  </a:lnTo>
                  <a:lnTo>
                    <a:pt x="183" y="77"/>
                  </a:lnTo>
                  <a:lnTo>
                    <a:pt x="188" y="74"/>
                  </a:lnTo>
                  <a:lnTo>
                    <a:pt x="193" y="71"/>
                  </a:lnTo>
                  <a:lnTo>
                    <a:pt x="197" y="70"/>
                  </a:lnTo>
                  <a:lnTo>
                    <a:pt x="202" y="70"/>
                  </a:lnTo>
                  <a:lnTo>
                    <a:pt x="205" y="70"/>
                  </a:lnTo>
                  <a:lnTo>
                    <a:pt x="209" y="71"/>
                  </a:lnTo>
                  <a:lnTo>
                    <a:pt x="212" y="74"/>
                  </a:lnTo>
                  <a:lnTo>
                    <a:pt x="215" y="77"/>
                  </a:lnTo>
                  <a:lnTo>
                    <a:pt x="218" y="82"/>
                  </a:lnTo>
                  <a:lnTo>
                    <a:pt x="224" y="79"/>
                  </a:lnTo>
                  <a:lnTo>
                    <a:pt x="231" y="76"/>
                  </a:lnTo>
                  <a:lnTo>
                    <a:pt x="233" y="75"/>
                  </a:lnTo>
                  <a:lnTo>
                    <a:pt x="234" y="73"/>
                  </a:lnTo>
                  <a:lnTo>
                    <a:pt x="238" y="65"/>
                  </a:lnTo>
                  <a:lnTo>
                    <a:pt x="241" y="58"/>
                  </a:lnTo>
                  <a:lnTo>
                    <a:pt x="246" y="50"/>
                  </a:lnTo>
                  <a:lnTo>
                    <a:pt x="250" y="43"/>
                  </a:lnTo>
                  <a:lnTo>
                    <a:pt x="254" y="35"/>
                  </a:lnTo>
                  <a:lnTo>
                    <a:pt x="258" y="28"/>
                  </a:lnTo>
                  <a:lnTo>
                    <a:pt x="264" y="21"/>
                  </a:lnTo>
                  <a:lnTo>
                    <a:pt x="269" y="14"/>
                  </a:lnTo>
                  <a:lnTo>
                    <a:pt x="274" y="6"/>
                  </a:lnTo>
                  <a:lnTo>
                    <a:pt x="265" y="2"/>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203" name="Freeform 51"/>
            <p:cNvSpPr>
              <a:spLocks/>
            </p:cNvSpPr>
            <p:nvPr/>
          </p:nvSpPr>
          <p:spPr bwMode="auto">
            <a:xfrm>
              <a:off x="3408" y="2668"/>
              <a:ext cx="135" cy="142"/>
            </a:xfrm>
            <a:custGeom>
              <a:avLst/>
              <a:gdLst>
                <a:gd name="T0" fmla="*/ 310 w 331"/>
                <a:gd name="T1" fmla="*/ 114 h 347"/>
                <a:gd name="T2" fmla="*/ 287 w 331"/>
                <a:gd name="T3" fmla="*/ 116 h 347"/>
                <a:gd name="T4" fmla="*/ 260 w 331"/>
                <a:gd name="T5" fmla="*/ 126 h 347"/>
                <a:gd name="T6" fmla="*/ 222 w 331"/>
                <a:gd name="T7" fmla="*/ 147 h 347"/>
                <a:gd name="T8" fmla="*/ 169 w 331"/>
                <a:gd name="T9" fmla="*/ 184 h 347"/>
                <a:gd name="T10" fmla="*/ 197 w 331"/>
                <a:gd name="T11" fmla="*/ 127 h 347"/>
                <a:gd name="T12" fmla="*/ 256 w 331"/>
                <a:gd name="T13" fmla="*/ 38 h 347"/>
                <a:gd name="T14" fmla="*/ 272 w 331"/>
                <a:gd name="T15" fmla="*/ 13 h 347"/>
                <a:gd name="T16" fmla="*/ 265 w 331"/>
                <a:gd name="T17" fmla="*/ 5 h 347"/>
                <a:gd name="T18" fmla="*/ 246 w 331"/>
                <a:gd name="T19" fmla="*/ 5 h 347"/>
                <a:gd name="T20" fmla="*/ 223 w 331"/>
                <a:gd name="T21" fmla="*/ 11 h 347"/>
                <a:gd name="T22" fmla="*/ 197 w 331"/>
                <a:gd name="T23" fmla="*/ 16 h 347"/>
                <a:gd name="T24" fmla="*/ 172 w 331"/>
                <a:gd name="T25" fmla="*/ 20 h 347"/>
                <a:gd name="T26" fmla="*/ 155 w 331"/>
                <a:gd name="T27" fmla="*/ 24 h 347"/>
                <a:gd name="T28" fmla="*/ 162 w 331"/>
                <a:gd name="T29" fmla="*/ 49 h 347"/>
                <a:gd name="T30" fmla="*/ 177 w 331"/>
                <a:gd name="T31" fmla="*/ 51 h 347"/>
                <a:gd name="T32" fmla="*/ 158 w 331"/>
                <a:gd name="T33" fmla="*/ 85 h 347"/>
                <a:gd name="T34" fmla="*/ 120 w 331"/>
                <a:gd name="T35" fmla="*/ 147 h 347"/>
                <a:gd name="T36" fmla="*/ 106 w 331"/>
                <a:gd name="T37" fmla="*/ 169 h 347"/>
                <a:gd name="T38" fmla="*/ 92 w 331"/>
                <a:gd name="T39" fmla="*/ 191 h 347"/>
                <a:gd name="T40" fmla="*/ 44 w 331"/>
                <a:gd name="T41" fmla="*/ 266 h 347"/>
                <a:gd name="T42" fmla="*/ 3 w 331"/>
                <a:gd name="T43" fmla="*/ 326 h 347"/>
                <a:gd name="T44" fmla="*/ 4 w 331"/>
                <a:gd name="T45" fmla="*/ 347 h 347"/>
                <a:gd name="T46" fmla="*/ 34 w 331"/>
                <a:gd name="T47" fmla="*/ 340 h 347"/>
                <a:gd name="T48" fmla="*/ 58 w 331"/>
                <a:gd name="T49" fmla="*/ 336 h 347"/>
                <a:gd name="T50" fmla="*/ 73 w 331"/>
                <a:gd name="T51" fmla="*/ 326 h 347"/>
                <a:gd name="T52" fmla="*/ 89 w 331"/>
                <a:gd name="T53" fmla="*/ 297 h 347"/>
                <a:gd name="T54" fmla="*/ 110 w 331"/>
                <a:gd name="T55" fmla="*/ 266 h 347"/>
                <a:gd name="T56" fmla="*/ 132 w 331"/>
                <a:gd name="T57" fmla="*/ 245 h 347"/>
                <a:gd name="T58" fmla="*/ 132 w 331"/>
                <a:gd name="T59" fmla="*/ 265 h 347"/>
                <a:gd name="T60" fmla="*/ 131 w 331"/>
                <a:gd name="T61" fmla="*/ 287 h 347"/>
                <a:gd name="T62" fmla="*/ 131 w 331"/>
                <a:gd name="T63" fmla="*/ 320 h 347"/>
                <a:gd name="T64" fmla="*/ 134 w 331"/>
                <a:gd name="T65" fmla="*/ 333 h 347"/>
                <a:gd name="T66" fmla="*/ 151 w 331"/>
                <a:gd name="T67" fmla="*/ 344 h 347"/>
                <a:gd name="T68" fmla="*/ 163 w 331"/>
                <a:gd name="T69" fmla="*/ 343 h 347"/>
                <a:gd name="T70" fmla="*/ 195 w 331"/>
                <a:gd name="T71" fmla="*/ 331 h 347"/>
                <a:gd name="T72" fmla="*/ 219 w 331"/>
                <a:gd name="T73" fmla="*/ 318 h 347"/>
                <a:gd name="T74" fmla="*/ 243 w 331"/>
                <a:gd name="T75" fmla="*/ 306 h 347"/>
                <a:gd name="T76" fmla="*/ 249 w 331"/>
                <a:gd name="T77" fmla="*/ 272 h 347"/>
                <a:gd name="T78" fmla="*/ 216 w 331"/>
                <a:gd name="T79" fmla="*/ 290 h 347"/>
                <a:gd name="T80" fmla="*/ 203 w 331"/>
                <a:gd name="T81" fmla="*/ 295 h 347"/>
                <a:gd name="T82" fmla="*/ 200 w 331"/>
                <a:gd name="T83" fmla="*/ 287 h 347"/>
                <a:gd name="T84" fmla="*/ 198 w 331"/>
                <a:gd name="T85" fmla="*/ 257 h 347"/>
                <a:gd name="T86" fmla="*/ 201 w 331"/>
                <a:gd name="T87" fmla="*/ 221 h 347"/>
                <a:gd name="T88" fmla="*/ 203 w 331"/>
                <a:gd name="T89" fmla="*/ 198 h 347"/>
                <a:gd name="T90" fmla="*/ 218 w 331"/>
                <a:gd name="T91" fmla="*/ 183 h 347"/>
                <a:gd name="T92" fmla="*/ 238 w 331"/>
                <a:gd name="T93" fmla="*/ 172 h 347"/>
                <a:gd name="T94" fmla="*/ 268 w 331"/>
                <a:gd name="T95" fmla="*/ 161 h 347"/>
                <a:gd name="T96" fmla="*/ 285 w 331"/>
                <a:gd name="T97" fmla="*/ 164 h 347"/>
                <a:gd name="T98" fmla="*/ 300 w 331"/>
                <a:gd name="T99" fmla="*/ 165 h 347"/>
                <a:gd name="T100" fmla="*/ 306 w 331"/>
                <a:gd name="T101" fmla="*/ 155 h 347"/>
                <a:gd name="T102" fmla="*/ 317 w 331"/>
                <a:gd name="T103" fmla="*/ 139 h 347"/>
                <a:gd name="T104" fmla="*/ 325 w 331"/>
                <a:gd name="T105" fmla="*/ 12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1" h="347">
                  <a:moveTo>
                    <a:pt x="321" y="114"/>
                  </a:moveTo>
                  <a:lnTo>
                    <a:pt x="317" y="114"/>
                  </a:lnTo>
                  <a:lnTo>
                    <a:pt x="314" y="114"/>
                  </a:lnTo>
                  <a:lnTo>
                    <a:pt x="310" y="114"/>
                  </a:lnTo>
                  <a:lnTo>
                    <a:pt x="307" y="114"/>
                  </a:lnTo>
                  <a:lnTo>
                    <a:pt x="301" y="114"/>
                  </a:lnTo>
                  <a:lnTo>
                    <a:pt x="294" y="115"/>
                  </a:lnTo>
                  <a:lnTo>
                    <a:pt x="287" y="116"/>
                  </a:lnTo>
                  <a:lnTo>
                    <a:pt x="281" y="117"/>
                  </a:lnTo>
                  <a:lnTo>
                    <a:pt x="273" y="120"/>
                  </a:lnTo>
                  <a:lnTo>
                    <a:pt x="266" y="122"/>
                  </a:lnTo>
                  <a:lnTo>
                    <a:pt x="260" y="126"/>
                  </a:lnTo>
                  <a:lnTo>
                    <a:pt x="251" y="129"/>
                  </a:lnTo>
                  <a:lnTo>
                    <a:pt x="242" y="135"/>
                  </a:lnTo>
                  <a:lnTo>
                    <a:pt x="232" y="140"/>
                  </a:lnTo>
                  <a:lnTo>
                    <a:pt x="222" y="147"/>
                  </a:lnTo>
                  <a:lnTo>
                    <a:pt x="210" y="155"/>
                  </a:lnTo>
                  <a:lnTo>
                    <a:pt x="196" y="164"/>
                  </a:lnTo>
                  <a:lnTo>
                    <a:pt x="184" y="174"/>
                  </a:lnTo>
                  <a:lnTo>
                    <a:pt x="169" y="184"/>
                  </a:lnTo>
                  <a:lnTo>
                    <a:pt x="154" y="196"/>
                  </a:lnTo>
                  <a:lnTo>
                    <a:pt x="185" y="147"/>
                  </a:lnTo>
                  <a:lnTo>
                    <a:pt x="188" y="142"/>
                  </a:lnTo>
                  <a:lnTo>
                    <a:pt x="197" y="127"/>
                  </a:lnTo>
                  <a:lnTo>
                    <a:pt x="211" y="107"/>
                  </a:lnTo>
                  <a:lnTo>
                    <a:pt x="227" y="83"/>
                  </a:lnTo>
                  <a:lnTo>
                    <a:pt x="242" y="59"/>
                  </a:lnTo>
                  <a:lnTo>
                    <a:pt x="256" y="38"/>
                  </a:lnTo>
                  <a:lnTo>
                    <a:pt x="265" y="24"/>
                  </a:lnTo>
                  <a:lnTo>
                    <a:pt x="269" y="18"/>
                  </a:lnTo>
                  <a:lnTo>
                    <a:pt x="272" y="14"/>
                  </a:lnTo>
                  <a:lnTo>
                    <a:pt x="272" y="13"/>
                  </a:lnTo>
                  <a:lnTo>
                    <a:pt x="271" y="11"/>
                  </a:lnTo>
                  <a:lnTo>
                    <a:pt x="269" y="10"/>
                  </a:lnTo>
                  <a:lnTo>
                    <a:pt x="269" y="9"/>
                  </a:lnTo>
                  <a:lnTo>
                    <a:pt x="265" y="5"/>
                  </a:lnTo>
                  <a:lnTo>
                    <a:pt x="262" y="0"/>
                  </a:lnTo>
                  <a:lnTo>
                    <a:pt x="256" y="1"/>
                  </a:lnTo>
                  <a:lnTo>
                    <a:pt x="251" y="2"/>
                  </a:lnTo>
                  <a:lnTo>
                    <a:pt x="246" y="5"/>
                  </a:lnTo>
                  <a:lnTo>
                    <a:pt x="240" y="6"/>
                  </a:lnTo>
                  <a:lnTo>
                    <a:pt x="235" y="8"/>
                  </a:lnTo>
                  <a:lnTo>
                    <a:pt x="228" y="9"/>
                  </a:lnTo>
                  <a:lnTo>
                    <a:pt x="223" y="11"/>
                  </a:lnTo>
                  <a:lnTo>
                    <a:pt x="217" y="13"/>
                  </a:lnTo>
                  <a:lnTo>
                    <a:pt x="210" y="14"/>
                  </a:lnTo>
                  <a:lnTo>
                    <a:pt x="203" y="15"/>
                  </a:lnTo>
                  <a:lnTo>
                    <a:pt x="197" y="16"/>
                  </a:lnTo>
                  <a:lnTo>
                    <a:pt x="190" y="17"/>
                  </a:lnTo>
                  <a:lnTo>
                    <a:pt x="185" y="18"/>
                  </a:lnTo>
                  <a:lnTo>
                    <a:pt x="178" y="18"/>
                  </a:lnTo>
                  <a:lnTo>
                    <a:pt x="172" y="20"/>
                  </a:lnTo>
                  <a:lnTo>
                    <a:pt x="166" y="21"/>
                  </a:lnTo>
                  <a:lnTo>
                    <a:pt x="160" y="21"/>
                  </a:lnTo>
                  <a:lnTo>
                    <a:pt x="157" y="22"/>
                  </a:lnTo>
                  <a:lnTo>
                    <a:pt x="155" y="24"/>
                  </a:lnTo>
                  <a:lnTo>
                    <a:pt x="145" y="37"/>
                  </a:lnTo>
                  <a:lnTo>
                    <a:pt x="136" y="49"/>
                  </a:lnTo>
                  <a:lnTo>
                    <a:pt x="152" y="49"/>
                  </a:lnTo>
                  <a:lnTo>
                    <a:pt x="162" y="49"/>
                  </a:lnTo>
                  <a:lnTo>
                    <a:pt x="167" y="49"/>
                  </a:lnTo>
                  <a:lnTo>
                    <a:pt x="171" y="49"/>
                  </a:lnTo>
                  <a:lnTo>
                    <a:pt x="174" y="51"/>
                  </a:lnTo>
                  <a:lnTo>
                    <a:pt x="177" y="51"/>
                  </a:lnTo>
                  <a:lnTo>
                    <a:pt x="174" y="56"/>
                  </a:lnTo>
                  <a:lnTo>
                    <a:pt x="170" y="64"/>
                  </a:lnTo>
                  <a:lnTo>
                    <a:pt x="164" y="74"/>
                  </a:lnTo>
                  <a:lnTo>
                    <a:pt x="158" y="85"/>
                  </a:lnTo>
                  <a:lnTo>
                    <a:pt x="150" y="98"/>
                  </a:lnTo>
                  <a:lnTo>
                    <a:pt x="141" y="113"/>
                  </a:lnTo>
                  <a:lnTo>
                    <a:pt x="132" y="129"/>
                  </a:lnTo>
                  <a:lnTo>
                    <a:pt x="120" y="147"/>
                  </a:lnTo>
                  <a:lnTo>
                    <a:pt x="119" y="150"/>
                  </a:lnTo>
                  <a:lnTo>
                    <a:pt x="116" y="154"/>
                  </a:lnTo>
                  <a:lnTo>
                    <a:pt x="111" y="161"/>
                  </a:lnTo>
                  <a:lnTo>
                    <a:pt x="106" y="169"/>
                  </a:lnTo>
                  <a:lnTo>
                    <a:pt x="102" y="177"/>
                  </a:lnTo>
                  <a:lnTo>
                    <a:pt x="97" y="184"/>
                  </a:lnTo>
                  <a:lnTo>
                    <a:pt x="94" y="189"/>
                  </a:lnTo>
                  <a:lnTo>
                    <a:pt x="92" y="191"/>
                  </a:lnTo>
                  <a:lnTo>
                    <a:pt x="80" y="211"/>
                  </a:lnTo>
                  <a:lnTo>
                    <a:pt x="67" y="230"/>
                  </a:lnTo>
                  <a:lnTo>
                    <a:pt x="56" y="249"/>
                  </a:lnTo>
                  <a:lnTo>
                    <a:pt x="44" y="266"/>
                  </a:lnTo>
                  <a:lnTo>
                    <a:pt x="33" y="282"/>
                  </a:lnTo>
                  <a:lnTo>
                    <a:pt x="22" y="298"/>
                  </a:lnTo>
                  <a:lnTo>
                    <a:pt x="12" y="312"/>
                  </a:lnTo>
                  <a:lnTo>
                    <a:pt x="3" y="326"/>
                  </a:lnTo>
                  <a:lnTo>
                    <a:pt x="0" y="329"/>
                  </a:lnTo>
                  <a:lnTo>
                    <a:pt x="0" y="332"/>
                  </a:lnTo>
                  <a:lnTo>
                    <a:pt x="1" y="338"/>
                  </a:lnTo>
                  <a:lnTo>
                    <a:pt x="4" y="347"/>
                  </a:lnTo>
                  <a:lnTo>
                    <a:pt x="12" y="344"/>
                  </a:lnTo>
                  <a:lnTo>
                    <a:pt x="20" y="343"/>
                  </a:lnTo>
                  <a:lnTo>
                    <a:pt x="27" y="341"/>
                  </a:lnTo>
                  <a:lnTo>
                    <a:pt x="34" y="340"/>
                  </a:lnTo>
                  <a:lnTo>
                    <a:pt x="41" y="339"/>
                  </a:lnTo>
                  <a:lnTo>
                    <a:pt x="46" y="338"/>
                  </a:lnTo>
                  <a:lnTo>
                    <a:pt x="52" y="338"/>
                  </a:lnTo>
                  <a:lnTo>
                    <a:pt x="58" y="336"/>
                  </a:lnTo>
                  <a:lnTo>
                    <a:pt x="63" y="336"/>
                  </a:lnTo>
                  <a:lnTo>
                    <a:pt x="68" y="336"/>
                  </a:lnTo>
                  <a:lnTo>
                    <a:pt x="69" y="332"/>
                  </a:lnTo>
                  <a:lnTo>
                    <a:pt x="73" y="326"/>
                  </a:lnTo>
                  <a:lnTo>
                    <a:pt x="76" y="319"/>
                  </a:lnTo>
                  <a:lnTo>
                    <a:pt x="80" y="312"/>
                  </a:lnTo>
                  <a:lnTo>
                    <a:pt x="84" y="305"/>
                  </a:lnTo>
                  <a:lnTo>
                    <a:pt x="89" y="297"/>
                  </a:lnTo>
                  <a:lnTo>
                    <a:pt x="94" y="289"/>
                  </a:lnTo>
                  <a:lnTo>
                    <a:pt x="99" y="281"/>
                  </a:lnTo>
                  <a:lnTo>
                    <a:pt x="105" y="273"/>
                  </a:lnTo>
                  <a:lnTo>
                    <a:pt x="110" y="266"/>
                  </a:lnTo>
                  <a:lnTo>
                    <a:pt x="117" y="259"/>
                  </a:lnTo>
                  <a:lnTo>
                    <a:pt x="124" y="252"/>
                  </a:lnTo>
                  <a:lnTo>
                    <a:pt x="132" y="245"/>
                  </a:lnTo>
                  <a:lnTo>
                    <a:pt x="132" y="245"/>
                  </a:lnTo>
                  <a:lnTo>
                    <a:pt x="133" y="245"/>
                  </a:lnTo>
                  <a:lnTo>
                    <a:pt x="133" y="245"/>
                  </a:lnTo>
                  <a:lnTo>
                    <a:pt x="133" y="244"/>
                  </a:lnTo>
                  <a:lnTo>
                    <a:pt x="132" y="265"/>
                  </a:lnTo>
                  <a:lnTo>
                    <a:pt x="132" y="268"/>
                  </a:lnTo>
                  <a:lnTo>
                    <a:pt x="132" y="275"/>
                  </a:lnTo>
                  <a:lnTo>
                    <a:pt x="131" y="283"/>
                  </a:lnTo>
                  <a:lnTo>
                    <a:pt x="131" y="287"/>
                  </a:lnTo>
                  <a:lnTo>
                    <a:pt x="131" y="297"/>
                  </a:lnTo>
                  <a:lnTo>
                    <a:pt x="131" y="306"/>
                  </a:lnTo>
                  <a:lnTo>
                    <a:pt x="131" y="313"/>
                  </a:lnTo>
                  <a:lnTo>
                    <a:pt x="131" y="320"/>
                  </a:lnTo>
                  <a:lnTo>
                    <a:pt x="132" y="325"/>
                  </a:lnTo>
                  <a:lnTo>
                    <a:pt x="133" y="328"/>
                  </a:lnTo>
                  <a:lnTo>
                    <a:pt x="133" y="331"/>
                  </a:lnTo>
                  <a:lnTo>
                    <a:pt x="134" y="333"/>
                  </a:lnTo>
                  <a:lnTo>
                    <a:pt x="137" y="338"/>
                  </a:lnTo>
                  <a:lnTo>
                    <a:pt x="141" y="341"/>
                  </a:lnTo>
                  <a:lnTo>
                    <a:pt x="145" y="343"/>
                  </a:lnTo>
                  <a:lnTo>
                    <a:pt x="151" y="344"/>
                  </a:lnTo>
                  <a:lnTo>
                    <a:pt x="154" y="344"/>
                  </a:lnTo>
                  <a:lnTo>
                    <a:pt x="157" y="344"/>
                  </a:lnTo>
                  <a:lnTo>
                    <a:pt x="159" y="344"/>
                  </a:lnTo>
                  <a:lnTo>
                    <a:pt x="163" y="343"/>
                  </a:lnTo>
                  <a:lnTo>
                    <a:pt x="170" y="341"/>
                  </a:lnTo>
                  <a:lnTo>
                    <a:pt x="177" y="339"/>
                  </a:lnTo>
                  <a:lnTo>
                    <a:pt x="186" y="335"/>
                  </a:lnTo>
                  <a:lnTo>
                    <a:pt x="195" y="331"/>
                  </a:lnTo>
                  <a:lnTo>
                    <a:pt x="197" y="329"/>
                  </a:lnTo>
                  <a:lnTo>
                    <a:pt x="203" y="327"/>
                  </a:lnTo>
                  <a:lnTo>
                    <a:pt x="210" y="323"/>
                  </a:lnTo>
                  <a:lnTo>
                    <a:pt x="219" y="318"/>
                  </a:lnTo>
                  <a:lnTo>
                    <a:pt x="228" y="314"/>
                  </a:lnTo>
                  <a:lnTo>
                    <a:pt x="235" y="310"/>
                  </a:lnTo>
                  <a:lnTo>
                    <a:pt x="241" y="308"/>
                  </a:lnTo>
                  <a:lnTo>
                    <a:pt x="243" y="306"/>
                  </a:lnTo>
                  <a:lnTo>
                    <a:pt x="248" y="304"/>
                  </a:lnTo>
                  <a:lnTo>
                    <a:pt x="248" y="299"/>
                  </a:lnTo>
                  <a:lnTo>
                    <a:pt x="248" y="287"/>
                  </a:lnTo>
                  <a:lnTo>
                    <a:pt x="249" y="272"/>
                  </a:lnTo>
                  <a:lnTo>
                    <a:pt x="237" y="279"/>
                  </a:lnTo>
                  <a:lnTo>
                    <a:pt x="228" y="283"/>
                  </a:lnTo>
                  <a:lnTo>
                    <a:pt x="222" y="287"/>
                  </a:lnTo>
                  <a:lnTo>
                    <a:pt x="216" y="290"/>
                  </a:lnTo>
                  <a:lnTo>
                    <a:pt x="211" y="291"/>
                  </a:lnTo>
                  <a:lnTo>
                    <a:pt x="208" y="294"/>
                  </a:lnTo>
                  <a:lnTo>
                    <a:pt x="205" y="294"/>
                  </a:lnTo>
                  <a:lnTo>
                    <a:pt x="203" y="295"/>
                  </a:lnTo>
                  <a:lnTo>
                    <a:pt x="202" y="295"/>
                  </a:lnTo>
                  <a:lnTo>
                    <a:pt x="201" y="294"/>
                  </a:lnTo>
                  <a:lnTo>
                    <a:pt x="201" y="290"/>
                  </a:lnTo>
                  <a:lnTo>
                    <a:pt x="200" y="287"/>
                  </a:lnTo>
                  <a:lnTo>
                    <a:pt x="200" y="282"/>
                  </a:lnTo>
                  <a:lnTo>
                    <a:pt x="198" y="275"/>
                  </a:lnTo>
                  <a:lnTo>
                    <a:pt x="198" y="267"/>
                  </a:lnTo>
                  <a:lnTo>
                    <a:pt x="198" y="257"/>
                  </a:lnTo>
                  <a:lnTo>
                    <a:pt x="200" y="245"/>
                  </a:lnTo>
                  <a:lnTo>
                    <a:pt x="200" y="236"/>
                  </a:lnTo>
                  <a:lnTo>
                    <a:pt x="201" y="228"/>
                  </a:lnTo>
                  <a:lnTo>
                    <a:pt x="201" y="221"/>
                  </a:lnTo>
                  <a:lnTo>
                    <a:pt x="202" y="214"/>
                  </a:lnTo>
                  <a:lnTo>
                    <a:pt x="202" y="208"/>
                  </a:lnTo>
                  <a:lnTo>
                    <a:pt x="202" y="203"/>
                  </a:lnTo>
                  <a:lnTo>
                    <a:pt x="203" y="198"/>
                  </a:lnTo>
                  <a:lnTo>
                    <a:pt x="203" y="193"/>
                  </a:lnTo>
                  <a:lnTo>
                    <a:pt x="208" y="190"/>
                  </a:lnTo>
                  <a:lnTo>
                    <a:pt x="213" y="187"/>
                  </a:lnTo>
                  <a:lnTo>
                    <a:pt x="218" y="183"/>
                  </a:lnTo>
                  <a:lnTo>
                    <a:pt x="223" y="180"/>
                  </a:lnTo>
                  <a:lnTo>
                    <a:pt x="228" y="176"/>
                  </a:lnTo>
                  <a:lnTo>
                    <a:pt x="233" y="174"/>
                  </a:lnTo>
                  <a:lnTo>
                    <a:pt x="238" y="172"/>
                  </a:lnTo>
                  <a:lnTo>
                    <a:pt x="242" y="169"/>
                  </a:lnTo>
                  <a:lnTo>
                    <a:pt x="251" y="166"/>
                  </a:lnTo>
                  <a:lnTo>
                    <a:pt x="261" y="164"/>
                  </a:lnTo>
                  <a:lnTo>
                    <a:pt x="268" y="161"/>
                  </a:lnTo>
                  <a:lnTo>
                    <a:pt x="275" y="161"/>
                  </a:lnTo>
                  <a:lnTo>
                    <a:pt x="278" y="161"/>
                  </a:lnTo>
                  <a:lnTo>
                    <a:pt x="281" y="162"/>
                  </a:lnTo>
                  <a:lnTo>
                    <a:pt x="285" y="164"/>
                  </a:lnTo>
                  <a:lnTo>
                    <a:pt x="290" y="166"/>
                  </a:lnTo>
                  <a:lnTo>
                    <a:pt x="293" y="168"/>
                  </a:lnTo>
                  <a:lnTo>
                    <a:pt x="296" y="166"/>
                  </a:lnTo>
                  <a:lnTo>
                    <a:pt x="300" y="165"/>
                  </a:lnTo>
                  <a:lnTo>
                    <a:pt x="302" y="164"/>
                  </a:lnTo>
                  <a:lnTo>
                    <a:pt x="303" y="161"/>
                  </a:lnTo>
                  <a:lnTo>
                    <a:pt x="304" y="159"/>
                  </a:lnTo>
                  <a:lnTo>
                    <a:pt x="306" y="155"/>
                  </a:lnTo>
                  <a:lnTo>
                    <a:pt x="308" y="153"/>
                  </a:lnTo>
                  <a:lnTo>
                    <a:pt x="310" y="150"/>
                  </a:lnTo>
                  <a:lnTo>
                    <a:pt x="313" y="146"/>
                  </a:lnTo>
                  <a:lnTo>
                    <a:pt x="317" y="139"/>
                  </a:lnTo>
                  <a:lnTo>
                    <a:pt x="322" y="132"/>
                  </a:lnTo>
                  <a:lnTo>
                    <a:pt x="324" y="129"/>
                  </a:lnTo>
                  <a:lnTo>
                    <a:pt x="325" y="129"/>
                  </a:lnTo>
                  <a:lnTo>
                    <a:pt x="325" y="128"/>
                  </a:lnTo>
                  <a:lnTo>
                    <a:pt x="326" y="126"/>
                  </a:lnTo>
                  <a:lnTo>
                    <a:pt x="331" y="116"/>
                  </a:lnTo>
                  <a:lnTo>
                    <a:pt x="321" y="114"/>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204" name="Freeform 52"/>
            <p:cNvSpPr>
              <a:spLocks noEditPoints="1"/>
            </p:cNvSpPr>
            <p:nvPr/>
          </p:nvSpPr>
          <p:spPr bwMode="auto">
            <a:xfrm>
              <a:off x="3564" y="2715"/>
              <a:ext cx="103" cy="94"/>
            </a:xfrm>
            <a:custGeom>
              <a:avLst/>
              <a:gdLst>
                <a:gd name="T0" fmla="*/ 233 w 252"/>
                <a:gd name="T1" fmla="*/ 2 h 230"/>
                <a:gd name="T2" fmla="*/ 208 w 252"/>
                <a:gd name="T3" fmla="*/ 0 h 230"/>
                <a:gd name="T4" fmla="*/ 190 w 252"/>
                <a:gd name="T5" fmla="*/ 2 h 230"/>
                <a:gd name="T6" fmla="*/ 170 w 252"/>
                <a:gd name="T7" fmla="*/ 8 h 230"/>
                <a:gd name="T8" fmla="*/ 142 w 252"/>
                <a:gd name="T9" fmla="*/ 21 h 230"/>
                <a:gd name="T10" fmla="*/ 115 w 252"/>
                <a:gd name="T11" fmla="*/ 35 h 230"/>
                <a:gd name="T12" fmla="*/ 94 w 252"/>
                <a:gd name="T13" fmla="*/ 47 h 230"/>
                <a:gd name="T14" fmla="*/ 77 w 252"/>
                <a:gd name="T15" fmla="*/ 62 h 230"/>
                <a:gd name="T16" fmla="*/ 61 w 252"/>
                <a:gd name="T17" fmla="*/ 81 h 230"/>
                <a:gd name="T18" fmla="*/ 42 w 252"/>
                <a:gd name="T19" fmla="*/ 105 h 230"/>
                <a:gd name="T20" fmla="*/ 24 w 252"/>
                <a:gd name="T21" fmla="*/ 132 h 230"/>
                <a:gd name="T22" fmla="*/ 9 w 252"/>
                <a:gd name="T23" fmla="*/ 158 h 230"/>
                <a:gd name="T24" fmla="*/ 1 w 252"/>
                <a:gd name="T25" fmla="*/ 180 h 230"/>
                <a:gd name="T26" fmla="*/ 0 w 252"/>
                <a:gd name="T27" fmla="*/ 198 h 230"/>
                <a:gd name="T28" fmla="*/ 4 w 252"/>
                <a:gd name="T29" fmla="*/ 213 h 230"/>
                <a:gd name="T30" fmla="*/ 15 w 252"/>
                <a:gd name="T31" fmla="*/ 224 h 230"/>
                <a:gd name="T32" fmla="*/ 32 w 252"/>
                <a:gd name="T33" fmla="*/ 229 h 230"/>
                <a:gd name="T34" fmla="*/ 53 w 252"/>
                <a:gd name="T35" fmla="*/ 230 h 230"/>
                <a:gd name="T36" fmla="*/ 79 w 252"/>
                <a:gd name="T37" fmla="*/ 226 h 230"/>
                <a:gd name="T38" fmla="*/ 94 w 252"/>
                <a:gd name="T39" fmla="*/ 220 h 230"/>
                <a:gd name="T40" fmla="*/ 112 w 252"/>
                <a:gd name="T41" fmla="*/ 213 h 230"/>
                <a:gd name="T42" fmla="*/ 129 w 252"/>
                <a:gd name="T43" fmla="*/ 206 h 230"/>
                <a:gd name="T44" fmla="*/ 149 w 252"/>
                <a:gd name="T45" fmla="*/ 195 h 230"/>
                <a:gd name="T46" fmla="*/ 170 w 252"/>
                <a:gd name="T47" fmla="*/ 184 h 230"/>
                <a:gd name="T48" fmla="*/ 177 w 252"/>
                <a:gd name="T49" fmla="*/ 176 h 230"/>
                <a:gd name="T50" fmla="*/ 165 w 252"/>
                <a:gd name="T51" fmla="*/ 158 h 230"/>
                <a:gd name="T52" fmla="*/ 147 w 252"/>
                <a:gd name="T53" fmla="*/ 167 h 230"/>
                <a:gd name="T54" fmla="*/ 129 w 252"/>
                <a:gd name="T55" fmla="*/ 175 h 230"/>
                <a:gd name="T56" fmla="*/ 108 w 252"/>
                <a:gd name="T57" fmla="*/ 182 h 230"/>
                <a:gd name="T58" fmla="*/ 85 w 252"/>
                <a:gd name="T59" fmla="*/ 185 h 230"/>
                <a:gd name="T60" fmla="*/ 73 w 252"/>
                <a:gd name="T61" fmla="*/ 183 h 230"/>
                <a:gd name="T62" fmla="*/ 70 w 252"/>
                <a:gd name="T63" fmla="*/ 173 h 230"/>
                <a:gd name="T64" fmla="*/ 76 w 252"/>
                <a:gd name="T65" fmla="*/ 156 h 230"/>
                <a:gd name="T66" fmla="*/ 88 w 252"/>
                <a:gd name="T67" fmla="*/ 137 h 230"/>
                <a:gd name="T68" fmla="*/ 119 w 252"/>
                <a:gd name="T69" fmla="*/ 131 h 230"/>
                <a:gd name="T70" fmla="*/ 147 w 252"/>
                <a:gd name="T71" fmla="*/ 123 h 230"/>
                <a:gd name="T72" fmla="*/ 174 w 252"/>
                <a:gd name="T73" fmla="*/ 113 h 230"/>
                <a:gd name="T74" fmla="*/ 197 w 252"/>
                <a:gd name="T75" fmla="*/ 101 h 230"/>
                <a:gd name="T76" fmla="*/ 215 w 252"/>
                <a:gd name="T77" fmla="*/ 90 h 230"/>
                <a:gd name="T78" fmla="*/ 229 w 252"/>
                <a:gd name="T79" fmla="*/ 76 h 230"/>
                <a:gd name="T80" fmla="*/ 239 w 252"/>
                <a:gd name="T81" fmla="*/ 61 h 230"/>
                <a:gd name="T82" fmla="*/ 247 w 252"/>
                <a:gd name="T83" fmla="*/ 46 h 230"/>
                <a:gd name="T84" fmla="*/ 250 w 252"/>
                <a:gd name="T85" fmla="*/ 20 h 230"/>
                <a:gd name="T86" fmla="*/ 185 w 252"/>
                <a:gd name="T87" fmla="*/ 37 h 230"/>
                <a:gd name="T88" fmla="*/ 190 w 252"/>
                <a:gd name="T89" fmla="*/ 38 h 230"/>
                <a:gd name="T90" fmla="*/ 190 w 252"/>
                <a:gd name="T91" fmla="*/ 44 h 230"/>
                <a:gd name="T92" fmla="*/ 182 w 252"/>
                <a:gd name="T93" fmla="*/ 58 h 230"/>
                <a:gd name="T94" fmla="*/ 163 w 252"/>
                <a:gd name="T95" fmla="*/ 77 h 230"/>
                <a:gd name="T96" fmla="*/ 140 w 252"/>
                <a:gd name="T97" fmla="*/ 93 h 230"/>
                <a:gd name="T98" fmla="*/ 118 w 252"/>
                <a:gd name="T99" fmla="*/ 101 h 230"/>
                <a:gd name="T100" fmla="*/ 117 w 252"/>
                <a:gd name="T101" fmla="*/ 92 h 230"/>
                <a:gd name="T102" fmla="*/ 129 w 252"/>
                <a:gd name="T103" fmla="*/ 76 h 230"/>
                <a:gd name="T104" fmla="*/ 138 w 252"/>
                <a:gd name="T105" fmla="*/ 65 h 230"/>
                <a:gd name="T106" fmla="*/ 159 w 252"/>
                <a:gd name="T107" fmla="*/ 46 h 230"/>
                <a:gd name="T108" fmla="*/ 175 w 252"/>
                <a:gd name="T109" fmla="*/ 3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2" h="230">
                  <a:moveTo>
                    <a:pt x="246" y="13"/>
                  </a:moveTo>
                  <a:lnTo>
                    <a:pt x="240" y="7"/>
                  </a:lnTo>
                  <a:lnTo>
                    <a:pt x="233" y="2"/>
                  </a:lnTo>
                  <a:lnTo>
                    <a:pt x="224" y="1"/>
                  </a:lnTo>
                  <a:lnTo>
                    <a:pt x="214" y="0"/>
                  </a:lnTo>
                  <a:lnTo>
                    <a:pt x="208" y="0"/>
                  </a:lnTo>
                  <a:lnTo>
                    <a:pt x="201" y="1"/>
                  </a:lnTo>
                  <a:lnTo>
                    <a:pt x="195" y="1"/>
                  </a:lnTo>
                  <a:lnTo>
                    <a:pt x="190" y="2"/>
                  </a:lnTo>
                  <a:lnTo>
                    <a:pt x="183" y="5"/>
                  </a:lnTo>
                  <a:lnTo>
                    <a:pt x="177" y="6"/>
                  </a:lnTo>
                  <a:lnTo>
                    <a:pt x="170" y="8"/>
                  </a:lnTo>
                  <a:lnTo>
                    <a:pt x="163" y="10"/>
                  </a:lnTo>
                  <a:lnTo>
                    <a:pt x="153" y="15"/>
                  </a:lnTo>
                  <a:lnTo>
                    <a:pt x="142" y="21"/>
                  </a:lnTo>
                  <a:lnTo>
                    <a:pt x="132" y="25"/>
                  </a:lnTo>
                  <a:lnTo>
                    <a:pt x="124" y="30"/>
                  </a:lnTo>
                  <a:lnTo>
                    <a:pt x="115" y="35"/>
                  </a:lnTo>
                  <a:lnTo>
                    <a:pt x="108" y="38"/>
                  </a:lnTo>
                  <a:lnTo>
                    <a:pt x="101" y="43"/>
                  </a:lnTo>
                  <a:lnTo>
                    <a:pt x="94" y="47"/>
                  </a:lnTo>
                  <a:lnTo>
                    <a:pt x="88" y="52"/>
                  </a:lnTo>
                  <a:lnTo>
                    <a:pt x="82" y="56"/>
                  </a:lnTo>
                  <a:lnTo>
                    <a:pt x="77" y="62"/>
                  </a:lnTo>
                  <a:lnTo>
                    <a:pt x="72" y="68"/>
                  </a:lnTo>
                  <a:lnTo>
                    <a:pt x="66" y="74"/>
                  </a:lnTo>
                  <a:lnTo>
                    <a:pt x="61" y="81"/>
                  </a:lnTo>
                  <a:lnTo>
                    <a:pt x="55" y="88"/>
                  </a:lnTo>
                  <a:lnTo>
                    <a:pt x="49" y="94"/>
                  </a:lnTo>
                  <a:lnTo>
                    <a:pt x="42" y="105"/>
                  </a:lnTo>
                  <a:lnTo>
                    <a:pt x="35" y="114"/>
                  </a:lnTo>
                  <a:lnTo>
                    <a:pt x="29" y="123"/>
                  </a:lnTo>
                  <a:lnTo>
                    <a:pt x="24" y="132"/>
                  </a:lnTo>
                  <a:lnTo>
                    <a:pt x="18" y="142"/>
                  </a:lnTo>
                  <a:lnTo>
                    <a:pt x="13" y="150"/>
                  </a:lnTo>
                  <a:lnTo>
                    <a:pt x="9" y="158"/>
                  </a:lnTo>
                  <a:lnTo>
                    <a:pt x="5" y="166"/>
                  </a:lnTo>
                  <a:lnTo>
                    <a:pt x="3" y="173"/>
                  </a:lnTo>
                  <a:lnTo>
                    <a:pt x="1" y="180"/>
                  </a:lnTo>
                  <a:lnTo>
                    <a:pt x="0" y="187"/>
                  </a:lnTo>
                  <a:lnTo>
                    <a:pt x="0" y="192"/>
                  </a:lnTo>
                  <a:lnTo>
                    <a:pt x="0" y="198"/>
                  </a:lnTo>
                  <a:lnTo>
                    <a:pt x="1" y="204"/>
                  </a:lnTo>
                  <a:lnTo>
                    <a:pt x="2" y="209"/>
                  </a:lnTo>
                  <a:lnTo>
                    <a:pt x="4" y="213"/>
                  </a:lnTo>
                  <a:lnTo>
                    <a:pt x="8" y="218"/>
                  </a:lnTo>
                  <a:lnTo>
                    <a:pt x="11" y="221"/>
                  </a:lnTo>
                  <a:lnTo>
                    <a:pt x="15" y="224"/>
                  </a:lnTo>
                  <a:lnTo>
                    <a:pt x="20" y="226"/>
                  </a:lnTo>
                  <a:lnTo>
                    <a:pt x="25" y="228"/>
                  </a:lnTo>
                  <a:lnTo>
                    <a:pt x="32" y="229"/>
                  </a:lnTo>
                  <a:lnTo>
                    <a:pt x="39" y="230"/>
                  </a:lnTo>
                  <a:lnTo>
                    <a:pt x="46" y="230"/>
                  </a:lnTo>
                  <a:lnTo>
                    <a:pt x="53" y="230"/>
                  </a:lnTo>
                  <a:lnTo>
                    <a:pt x="61" y="229"/>
                  </a:lnTo>
                  <a:lnTo>
                    <a:pt x="70" y="228"/>
                  </a:lnTo>
                  <a:lnTo>
                    <a:pt x="79" y="226"/>
                  </a:lnTo>
                  <a:lnTo>
                    <a:pt x="84" y="225"/>
                  </a:lnTo>
                  <a:lnTo>
                    <a:pt x="88" y="222"/>
                  </a:lnTo>
                  <a:lnTo>
                    <a:pt x="94" y="220"/>
                  </a:lnTo>
                  <a:lnTo>
                    <a:pt x="100" y="218"/>
                  </a:lnTo>
                  <a:lnTo>
                    <a:pt x="106" y="215"/>
                  </a:lnTo>
                  <a:lnTo>
                    <a:pt x="112" y="213"/>
                  </a:lnTo>
                  <a:lnTo>
                    <a:pt x="119" y="211"/>
                  </a:lnTo>
                  <a:lnTo>
                    <a:pt x="126" y="207"/>
                  </a:lnTo>
                  <a:lnTo>
                    <a:pt x="129" y="206"/>
                  </a:lnTo>
                  <a:lnTo>
                    <a:pt x="133" y="204"/>
                  </a:lnTo>
                  <a:lnTo>
                    <a:pt x="141" y="199"/>
                  </a:lnTo>
                  <a:lnTo>
                    <a:pt x="149" y="195"/>
                  </a:lnTo>
                  <a:lnTo>
                    <a:pt x="157" y="191"/>
                  </a:lnTo>
                  <a:lnTo>
                    <a:pt x="165" y="187"/>
                  </a:lnTo>
                  <a:lnTo>
                    <a:pt x="170" y="184"/>
                  </a:lnTo>
                  <a:lnTo>
                    <a:pt x="172" y="183"/>
                  </a:lnTo>
                  <a:lnTo>
                    <a:pt x="177" y="182"/>
                  </a:lnTo>
                  <a:lnTo>
                    <a:pt x="177" y="176"/>
                  </a:lnTo>
                  <a:lnTo>
                    <a:pt x="177" y="165"/>
                  </a:lnTo>
                  <a:lnTo>
                    <a:pt x="178" y="151"/>
                  </a:lnTo>
                  <a:lnTo>
                    <a:pt x="165" y="158"/>
                  </a:lnTo>
                  <a:lnTo>
                    <a:pt x="159" y="161"/>
                  </a:lnTo>
                  <a:lnTo>
                    <a:pt x="153" y="165"/>
                  </a:lnTo>
                  <a:lnTo>
                    <a:pt x="147" y="167"/>
                  </a:lnTo>
                  <a:lnTo>
                    <a:pt x="140" y="169"/>
                  </a:lnTo>
                  <a:lnTo>
                    <a:pt x="134" y="173"/>
                  </a:lnTo>
                  <a:lnTo>
                    <a:pt x="129" y="175"/>
                  </a:lnTo>
                  <a:lnTo>
                    <a:pt x="123" y="176"/>
                  </a:lnTo>
                  <a:lnTo>
                    <a:pt x="117" y="179"/>
                  </a:lnTo>
                  <a:lnTo>
                    <a:pt x="108" y="182"/>
                  </a:lnTo>
                  <a:lnTo>
                    <a:pt x="99" y="183"/>
                  </a:lnTo>
                  <a:lnTo>
                    <a:pt x="92" y="185"/>
                  </a:lnTo>
                  <a:lnTo>
                    <a:pt x="85" y="185"/>
                  </a:lnTo>
                  <a:lnTo>
                    <a:pt x="81" y="185"/>
                  </a:lnTo>
                  <a:lnTo>
                    <a:pt x="77" y="184"/>
                  </a:lnTo>
                  <a:lnTo>
                    <a:pt x="73" y="183"/>
                  </a:lnTo>
                  <a:lnTo>
                    <a:pt x="71" y="181"/>
                  </a:lnTo>
                  <a:lnTo>
                    <a:pt x="70" y="177"/>
                  </a:lnTo>
                  <a:lnTo>
                    <a:pt x="70" y="173"/>
                  </a:lnTo>
                  <a:lnTo>
                    <a:pt x="71" y="168"/>
                  </a:lnTo>
                  <a:lnTo>
                    <a:pt x="73" y="161"/>
                  </a:lnTo>
                  <a:lnTo>
                    <a:pt x="76" y="156"/>
                  </a:lnTo>
                  <a:lnTo>
                    <a:pt x="79" y="150"/>
                  </a:lnTo>
                  <a:lnTo>
                    <a:pt x="84" y="143"/>
                  </a:lnTo>
                  <a:lnTo>
                    <a:pt x="88" y="137"/>
                  </a:lnTo>
                  <a:lnTo>
                    <a:pt x="99" y="135"/>
                  </a:lnTo>
                  <a:lnTo>
                    <a:pt x="109" y="134"/>
                  </a:lnTo>
                  <a:lnTo>
                    <a:pt x="119" y="131"/>
                  </a:lnTo>
                  <a:lnTo>
                    <a:pt x="129" y="128"/>
                  </a:lnTo>
                  <a:lnTo>
                    <a:pt x="138" y="126"/>
                  </a:lnTo>
                  <a:lnTo>
                    <a:pt x="147" y="123"/>
                  </a:lnTo>
                  <a:lnTo>
                    <a:pt x="156" y="120"/>
                  </a:lnTo>
                  <a:lnTo>
                    <a:pt x="164" y="116"/>
                  </a:lnTo>
                  <a:lnTo>
                    <a:pt x="174" y="113"/>
                  </a:lnTo>
                  <a:lnTo>
                    <a:pt x="182" y="109"/>
                  </a:lnTo>
                  <a:lnTo>
                    <a:pt x="190" y="106"/>
                  </a:lnTo>
                  <a:lnTo>
                    <a:pt x="197" y="101"/>
                  </a:lnTo>
                  <a:lnTo>
                    <a:pt x="203" y="98"/>
                  </a:lnTo>
                  <a:lnTo>
                    <a:pt x="209" y="93"/>
                  </a:lnTo>
                  <a:lnTo>
                    <a:pt x="215" y="90"/>
                  </a:lnTo>
                  <a:lnTo>
                    <a:pt x="220" y="85"/>
                  </a:lnTo>
                  <a:lnTo>
                    <a:pt x="224" y="81"/>
                  </a:lnTo>
                  <a:lnTo>
                    <a:pt x="229" y="76"/>
                  </a:lnTo>
                  <a:lnTo>
                    <a:pt x="232" y="71"/>
                  </a:lnTo>
                  <a:lnTo>
                    <a:pt x="236" y="66"/>
                  </a:lnTo>
                  <a:lnTo>
                    <a:pt x="239" y="61"/>
                  </a:lnTo>
                  <a:lnTo>
                    <a:pt x="243" y="56"/>
                  </a:lnTo>
                  <a:lnTo>
                    <a:pt x="245" y="51"/>
                  </a:lnTo>
                  <a:lnTo>
                    <a:pt x="247" y="46"/>
                  </a:lnTo>
                  <a:lnTo>
                    <a:pt x="251" y="37"/>
                  </a:lnTo>
                  <a:lnTo>
                    <a:pt x="252" y="28"/>
                  </a:lnTo>
                  <a:lnTo>
                    <a:pt x="250" y="20"/>
                  </a:lnTo>
                  <a:lnTo>
                    <a:pt x="246" y="13"/>
                  </a:lnTo>
                  <a:close/>
                  <a:moveTo>
                    <a:pt x="184" y="37"/>
                  </a:moveTo>
                  <a:lnTo>
                    <a:pt x="185" y="37"/>
                  </a:lnTo>
                  <a:lnTo>
                    <a:pt x="187" y="37"/>
                  </a:lnTo>
                  <a:lnTo>
                    <a:pt x="188" y="37"/>
                  </a:lnTo>
                  <a:lnTo>
                    <a:pt x="190" y="38"/>
                  </a:lnTo>
                  <a:lnTo>
                    <a:pt x="190" y="39"/>
                  </a:lnTo>
                  <a:lnTo>
                    <a:pt x="190" y="41"/>
                  </a:lnTo>
                  <a:lnTo>
                    <a:pt x="190" y="44"/>
                  </a:lnTo>
                  <a:lnTo>
                    <a:pt x="188" y="46"/>
                  </a:lnTo>
                  <a:lnTo>
                    <a:pt x="185" y="52"/>
                  </a:lnTo>
                  <a:lnTo>
                    <a:pt x="182" y="58"/>
                  </a:lnTo>
                  <a:lnTo>
                    <a:pt x="176" y="63"/>
                  </a:lnTo>
                  <a:lnTo>
                    <a:pt x="170" y="70"/>
                  </a:lnTo>
                  <a:lnTo>
                    <a:pt x="163" y="77"/>
                  </a:lnTo>
                  <a:lnTo>
                    <a:pt x="155" y="83"/>
                  </a:lnTo>
                  <a:lnTo>
                    <a:pt x="148" y="89"/>
                  </a:lnTo>
                  <a:lnTo>
                    <a:pt x="140" y="93"/>
                  </a:lnTo>
                  <a:lnTo>
                    <a:pt x="134" y="96"/>
                  </a:lnTo>
                  <a:lnTo>
                    <a:pt x="126" y="99"/>
                  </a:lnTo>
                  <a:lnTo>
                    <a:pt x="118" y="101"/>
                  </a:lnTo>
                  <a:lnTo>
                    <a:pt x="108" y="105"/>
                  </a:lnTo>
                  <a:lnTo>
                    <a:pt x="112" y="98"/>
                  </a:lnTo>
                  <a:lnTo>
                    <a:pt x="117" y="92"/>
                  </a:lnTo>
                  <a:lnTo>
                    <a:pt x="121" y="86"/>
                  </a:lnTo>
                  <a:lnTo>
                    <a:pt x="125" y="81"/>
                  </a:lnTo>
                  <a:lnTo>
                    <a:pt x="129" y="76"/>
                  </a:lnTo>
                  <a:lnTo>
                    <a:pt x="132" y="73"/>
                  </a:lnTo>
                  <a:lnTo>
                    <a:pt x="135" y="68"/>
                  </a:lnTo>
                  <a:lnTo>
                    <a:pt x="138" y="65"/>
                  </a:lnTo>
                  <a:lnTo>
                    <a:pt x="145" y="58"/>
                  </a:lnTo>
                  <a:lnTo>
                    <a:pt x="152" y="51"/>
                  </a:lnTo>
                  <a:lnTo>
                    <a:pt x="159" y="46"/>
                  </a:lnTo>
                  <a:lnTo>
                    <a:pt x="164" y="43"/>
                  </a:lnTo>
                  <a:lnTo>
                    <a:pt x="169" y="40"/>
                  </a:lnTo>
                  <a:lnTo>
                    <a:pt x="175" y="38"/>
                  </a:lnTo>
                  <a:lnTo>
                    <a:pt x="179" y="37"/>
                  </a:lnTo>
                  <a:lnTo>
                    <a:pt x="184" y="37"/>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205" name="Freeform 53"/>
            <p:cNvSpPr>
              <a:spLocks/>
            </p:cNvSpPr>
            <p:nvPr/>
          </p:nvSpPr>
          <p:spPr bwMode="auto">
            <a:xfrm>
              <a:off x="3688" y="2715"/>
              <a:ext cx="112" cy="95"/>
            </a:xfrm>
            <a:custGeom>
              <a:avLst/>
              <a:gdLst>
                <a:gd name="T0" fmla="*/ 261 w 274"/>
                <a:gd name="T1" fmla="*/ 1 h 232"/>
                <a:gd name="T2" fmla="*/ 254 w 274"/>
                <a:gd name="T3" fmla="*/ 0 h 232"/>
                <a:gd name="T4" fmla="*/ 243 w 274"/>
                <a:gd name="T5" fmla="*/ 0 h 232"/>
                <a:gd name="T6" fmla="*/ 229 w 274"/>
                <a:gd name="T7" fmla="*/ 3 h 232"/>
                <a:gd name="T8" fmla="*/ 217 w 274"/>
                <a:gd name="T9" fmla="*/ 8 h 232"/>
                <a:gd name="T10" fmla="*/ 208 w 274"/>
                <a:gd name="T11" fmla="*/ 15 h 232"/>
                <a:gd name="T12" fmla="*/ 197 w 274"/>
                <a:gd name="T13" fmla="*/ 23 h 232"/>
                <a:gd name="T14" fmla="*/ 184 w 274"/>
                <a:gd name="T15" fmla="*/ 35 h 232"/>
                <a:gd name="T16" fmla="*/ 176 w 274"/>
                <a:gd name="T17" fmla="*/ 41 h 232"/>
                <a:gd name="T18" fmla="*/ 174 w 274"/>
                <a:gd name="T19" fmla="*/ 44 h 232"/>
                <a:gd name="T20" fmla="*/ 177 w 274"/>
                <a:gd name="T21" fmla="*/ 38 h 232"/>
                <a:gd name="T22" fmla="*/ 182 w 274"/>
                <a:gd name="T23" fmla="*/ 29 h 232"/>
                <a:gd name="T24" fmla="*/ 185 w 274"/>
                <a:gd name="T25" fmla="*/ 22 h 232"/>
                <a:gd name="T26" fmla="*/ 185 w 274"/>
                <a:gd name="T27" fmla="*/ 13 h 232"/>
                <a:gd name="T28" fmla="*/ 182 w 274"/>
                <a:gd name="T29" fmla="*/ 5 h 232"/>
                <a:gd name="T30" fmla="*/ 175 w 274"/>
                <a:gd name="T31" fmla="*/ 0 h 232"/>
                <a:gd name="T32" fmla="*/ 165 w 274"/>
                <a:gd name="T33" fmla="*/ 0 h 232"/>
                <a:gd name="T34" fmla="*/ 153 w 274"/>
                <a:gd name="T35" fmla="*/ 3 h 232"/>
                <a:gd name="T36" fmla="*/ 129 w 274"/>
                <a:gd name="T37" fmla="*/ 14 h 232"/>
                <a:gd name="T38" fmla="*/ 89 w 274"/>
                <a:gd name="T39" fmla="*/ 36 h 232"/>
                <a:gd name="T40" fmla="*/ 59 w 274"/>
                <a:gd name="T41" fmla="*/ 53 h 232"/>
                <a:gd name="T42" fmla="*/ 59 w 274"/>
                <a:gd name="T43" fmla="*/ 69 h 232"/>
                <a:gd name="T44" fmla="*/ 72 w 274"/>
                <a:gd name="T45" fmla="*/ 76 h 232"/>
                <a:gd name="T46" fmla="*/ 87 w 274"/>
                <a:gd name="T47" fmla="*/ 67 h 232"/>
                <a:gd name="T48" fmla="*/ 100 w 274"/>
                <a:gd name="T49" fmla="*/ 60 h 232"/>
                <a:gd name="T50" fmla="*/ 95 w 274"/>
                <a:gd name="T51" fmla="*/ 70 h 232"/>
                <a:gd name="T52" fmla="*/ 87 w 274"/>
                <a:gd name="T53" fmla="*/ 84 h 232"/>
                <a:gd name="T54" fmla="*/ 79 w 274"/>
                <a:gd name="T55" fmla="*/ 98 h 232"/>
                <a:gd name="T56" fmla="*/ 72 w 274"/>
                <a:gd name="T57" fmla="*/ 111 h 232"/>
                <a:gd name="T58" fmla="*/ 64 w 274"/>
                <a:gd name="T59" fmla="*/ 122 h 232"/>
                <a:gd name="T60" fmla="*/ 57 w 274"/>
                <a:gd name="T61" fmla="*/ 134 h 232"/>
                <a:gd name="T62" fmla="*/ 43 w 274"/>
                <a:gd name="T63" fmla="*/ 154 h 232"/>
                <a:gd name="T64" fmla="*/ 30 w 274"/>
                <a:gd name="T65" fmla="*/ 174 h 232"/>
                <a:gd name="T66" fmla="*/ 16 w 274"/>
                <a:gd name="T67" fmla="*/ 194 h 232"/>
                <a:gd name="T68" fmla="*/ 2 w 274"/>
                <a:gd name="T69" fmla="*/ 213 h 232"/>
                <a:gd name="T70" fmla="*/ 2 w 274"/>
                <a:gd name="T71" fmla="*/ 221 h 232"/>
                <a:gd name="T72" fmla="*/ 8 w 274"/>
                <a:gd name="T73" fmla="*/ 232 h 232"/>
                <a:gd name="T74" fmla="*/ 19 w 274"/>
                <a:gd name="T75" fmla="*/ 229 h 232"/>
                <a:gd name="T76" fmla="*/ 31 w 274"/>
                <a:gd name="T77" fmla="*/ 227 h 232"/>
                <a:gd name="T78" fmla="*/ 43 w 274"/>
                <a:gd name="T79" fmla="*/ 225 h 232"/>
                <a:gd name="T80" fmla="*/ 56 w 274"/>
                <a:gd name="T81" fmla="*/ 224 h 232"/>
                <a:gd name="T82" fmla="*/ 68 w 274"/>
                <a:gd name="T83" fmla="*/ 221 h 232"/>
                <a:gd name="T84" fmla="*/ 80 w 274"/>
                <a:gd name="T85" fmla="*/ 198 h 232"/>
                <a:gd name="T86" fmla="*/ 103 w 274"/>
                <a:gd name="T87" fmla="*/ 164 h 232"/>
                <a:gd name="T88" fmla="*/ 125 w 274"/>
                <a:gd name="T89" fmla="*/ 132 h 232"/>
                <a:gd name="T90" fmla="*/ 148 w 274"/>
                <a:gd name="T91" fmla="*/ 106 h 232"/>
                <a:gd name="T92" fmla="*/ 165 w 274"/>
                <a:gd name="T93" fmla="*/ 89 h 232"/>
                <a:gd name="T94" fmla="*/ 177 w 274"/>
                <a:gd name="T95" fmla="*/ 79 h 232"/>
                <a:gd name="T96" fmla="*/ 187 w 274"/>
                <a:gd name="T97" fmla="*/ 74 h 232"/>
                <a:gd name="T98" fmla="*/ 197 w 274"/>
                <a:gd name="T99" fmla="*/ 70 h 232"/>
                <a:gd name="T100" fmla="*/ 205 w 274"/>
                <a:gd name="T101" fmla="*/ 70 h 232"/>
                <a:gd name="T102" fmla="*/ 210 w 274"/>
                <a:gd name="T103" fmla="*/ 74 h 232"/>
                <a:gd name="T104" fmla="*/ 217 w 274"/>
                <a:gd name="T105" fmla="*/ 82 h 232"/>
                <a:gd name="T106" fmla="*/ 229 w 274"/>
                <a:gd name="T107" fmla="*/ 76 h 232"/>
                <a:gd name="T108" fmla="*/ 233 w 274"/>
                <a:gd name="T109" fmla="*/ 73 h 232"/>
                <a:gd name="T110" fmla="*/ 240 w 274"/>
                <a:gd name="T111" fmla="*/ 58 h 232"/>
                <a:gd name="T112" fmla="*/ 248 w 274"/>
                <a:gd name="T113" fmla="*/ 43 h 232"/>
                <a:gd name="T114" fmla="*/ 258 w 274"/>
                <a:gd name="T115" fmla="*/ 28 h 232"/>
                <a:gd name="T116" fmla="*/ 267 w 274"/>
                <a:gd name="T117" fmla="*/ 14 h 232"/>
                <a:gd name="T118" fmla="*/ 263 w 274"/>
                <a:gd name="T119" fmla="*/ 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32">
                  <a:moveTo>
                    <a:pt x="263" y="2"/>
                  </a:moveTo>
                  <a:lnTo>
                    <a:pt x="261" y="1"/>
                  </a:lnTo>
                  <a:lnTo>
                    <a:pt x="258" y="0"/>
                  </a:lnTo>
                  <a:lnTo>
                    <a:pt x="254" y="0"/>
                  </a:lnTo>
                  <a:lnTo>
                    <a:pt x="250" y="0"/>
                  </a:lnTo>
                  <a:lnTo>
                    <a:pt x="243" y="0"/>
                  </a:lnTo>
                  <a:lnTo>
                    <a:pt x="236" y="1"/>
                  </a:lnTo>
                  <a:lnTo>
                    <a:pt x="229" y="3"/>
                  </a:lnTo>
                  <a:lnTo>
                    <a:pt x="222" y="6"/>
                  </a:lnTo>
                  <a:lnTo>
                    <a:pt x="217" y="8"/>
                  </a:lnTo>
                  <a:lnTo>
                    <a:pt x="214" y="12"/>
                  </a:lnTo>
                  <a:lnTo>
                    <a:pt x="208" y="15"/>
                  </a:lnTo>
                  <a:lnTo>
                    <a:pt x="203" y="18"/>
                  </a:lnTo>
                  <a:lnTo>
                    <a:pt x="197" y="23"/>
                  </a:lnTo>
                  <a:lnTo>
                    <a:pt x="191" y="29"/>
                  </a:lnTo>
                  <a:lnTo>
                    <a:pt x="184" y="35"/>
                  </a:lnTo>
                  <a:lnTo>
                    <a:pt x="177" y="40"/>
                  </a:lnTo>
                  <a:lnTo>
                    <a:pt x="176" y="41"/>
                  </a:lnTo>
                  <a:lnTo>
                    <a:pt x="175" y="43"/>
                  </a:lnTo>
                  <a:lnTo>
                    <a:pt x="174" y="44"/>
                  </a:lnTo>
                  <a:lnTo>
                    <a:pt x="172" y="45"/>
                  </a:lnTo>
                  <a:lnTo>
                    <a:pt x="177" y="38"/>
                  </a:lnTo>
                  <a:lnTo>
                    <a:pt x="179" y="32"/>
                  </a:lnTo>
                  <a:lnTo>
                    <a:pt x="182" y="29"/>
                  </a:lnTo>
                  <a:lnTo>
                    <a:pt x="183" y="26"/>
                  </a:lnTo>
                  <a:lnTo>
                    <a:pt x="185" y="22"/>
                  </a:lnTo>
                  <a:lnTo>
                    <a:pt x="185" y="17"/>
                  </a:lnTo>
                  <a:lnTo>
                    <a:pt x="185" y="13"/>
                  </a:lnTo>
                  <a:lnTo>
                    <a:pt x="184" y="8"/>
                  </a:lnTo>
                  <a:lnTo>
                    <a:pt x="182" y="5"/>
                  </a:lnTo>
                  <a:lnTo>
                    <a:pt x="178" y="2"/>
                  </a:lnTo>
                  <a:lnTo>
                    <a:pt x="175" y="0"/>
                  </a:lnTo>
                  <a:lnTo>
                    <a:pt x="170" y="0"/>
                  </a:lnTo>
                  <a:lnTo>
                    <a:pt x="165" y="0"/>
                  </a:lnTo>
                  <a:lnTo>
                    <a:pt x="161" y="1"/>
                  </a:lnTo>
                  <a:lnTo>
                    <a:pt x="153" y="3"/>
                  </a:lnTo>
                  <a:lnTo>
                    <a:pt x="142" y="8"/>
                  </a:lnTo>
                  <a:lnTo>
                    <a:pt x="129" y="14"/>
                  </a:lnTo>
                  <a:lnTo>
                    <a:pt x="111" y="23"/>
                  </a:lnTo>
                  <a:lnTo>
                    <a:pt x="89" y="36"/>
                  </a:lnTo>
                  <a:lnTo>
                    <a:pt x="63" y="51"/>
                  </a:lnTo>
                  <a:lnTo>
                    <a:pt x="59" y="53"/>
                  </a:lnTo>
                  <a:lnTo>
                    <a:pt x="59" y="58"/>
                  </a:lnTo>
                  <a:lnTo>
                    <a:pt x="59" y="69"/>
                  </a:lnTo>
                  <a:lnTo>
                    <a:pt x="59" y="83"/>
                  </a:lnTo>
                  <a:lnTo>
                    <a:pt x="72" y="76"/>
                  </a:lnTo>
                  <a:lnTo>
                    <a:pt x="80" y="71"/>
                  </a:lnTo>
                  <a:lnTo>
                    <a:pt x="87" y="67"/>
                  </a:lnTo>
                  <a:lnTo>
                    <a:pt x="94" y="63"/>
                  </a:lnTo>
                  <a:lnTo>
                    <a:pt x="100" y="60"/>
                  </a:lnTo>
                  <a:lnTo>
                    <a:pt x="97" y="66"/>
                  </a:lnTo>
                  <a:lnTo>
                    <a:pt x="95" y="70"/>
                  </a:lnTo>
                  <a:lnTo>
                    <a:pt x="92" y="77"/>
                  </a:lnTo>
                  <a:lnTo>
                    <a:pt x="87" y="84"/>
                  </a:lnTo>
                  <a:lnTo>
                    <a:pt x="84" y="91"/>
                  </a:lnTo>
                  <a:lnTo>
                    <a:pt x="79" y="98"/>
                  </a:lnTo>
                  <a:lnTo>
                    <a:pt x="76" y="104"/>
                  </a:lnTo>
                  <a:lnTo>
                    <a:pt x="72" y="111"/>
                  </a:lnTo>
                  <a:lnTo>
                    <a:pt x="68" y="116"/>
                  </a:lnTo>
                  <a:lnTo>
                    <a:pt x="64" y="122"/>
                  </a:lnTo>
                  <a:lnTo>
                    <a:pt x="61" y="128"/>
                  </a:lnTo>
                  <a:lnTo>
                    <a:pt x="57" y="134"/>
                  </a:lnTo>
                  <a:lnTo>
                    <a:pt x="50" y="144"/>
                  </a:lnTo>
                  <a:lnTo>
                    <a:pt x="43" y="154"/>
                  </a:lnTo>
                  <a:lnTo>
                    <a:pt x="36" y="165"/>
                  </a:lnTo>
                  <a:lnTo>
                    <a:pt x="30" y="174"/>
                  </a:lnTo>
                  <a:lnTo>
                    <a:pt x="23" y="184"/>
                  </a:lnTo>
                  <a:lnTo>
                    <a:pt x="16" y="194"/>
                  </a:lnTo>
                  <a:lnTo>
                    <a:pt x="9" y="204"/>
                  </a:lnTo>
                  <a:lnTo>
                    <a:pt x="2" y="213"/>
                  </a:lnTo>
                  <a:lnTo>
                    <a:pt x="0" y="217"/>
                  </a:lnTo>
                  <a:lnTo>
                    <a:pt x="2" y="221"/>
                  </a:lnTo>
                  <a:lnTo>
                    <a:pt x="4" y="227"/>
                  </a:lnTo>
                  <a:lnTo>
                    <a:pt x="8" y="232"/>
                  </a:lnTo>
                  <a:lnTo>
                    <a:pt x="13" y="230"/>
                  </a:lnTo>
                  <a:lnTo>
                    <a:pt x="19" y="229"/>
                  </a:lnTo>
                  <a:lnTo>
                    <a:pt x="25" y="228"/>
                  </a:lnTo>
                  <a:lnTo>
                    <a:pt x="31" y="227"/>
                  </a:lnTo>
                  <a:lnTo>
                    <a:pt x="36" y="226"/>
                  </a:lnTo>
                  <a:lnTo>
                    <a:pt x="43" y="225"/>
                  </a:lnTo>
                  <a:lnTo>
                    <a:pt x="49" y="225"/>
                  </a:lnTo>
                  <a:lnTo>
                    <a:pt x="56" y="224"/>
                  </a:lnTo>
                  <a:lnTo>
                    <a:pt x="63" y="222"/>
                  </a:lnTo>
                  <a:lnTo>
                    <a:pt x="68" y="221"/>
                  </a:lnTo>
                  <a:lnTo>
                    <a:pt x="70" y="218"/>
                  </a:lnTo>
                  <a:lnTo>
                    <a:pt x="80" y="198"/>
                  </a:lnTo>
                  <a:lnTo>
                    <a:pt x="92" y="180"/>
                  </a:lnTo>
                  <a:lnTo>
                    <a:pt x="103" y="164"/>
                  </a:lnTo>
                  <a:lnTo>
                    <a:pt x="115" y="147"/>
                  </a:lnTo>
                  <a:lnTo>
                    <a:pt x="125" y="132"/>
                  </a:lnTo>
                  <a:lnTo>
                    <a:pt x="137" y="119"/>
                  </a:lnTo>
                  <a:lnTo>
                    <a:pt x="148" y="106"/>
                  </a:lnTo>
                  <a:lnTo>
                    <a:pt x="160" y="94"/>
                  </a:lnTo>
                  <a:lnTo>
                    <a:pt x="165" y="89"/>
                  </a:lnTo>
                  <a:lnTo>
                    <a:pt x="171" y="84"/>
                  </a:lnTo>
                  <a:lnTo>
                    <a:pt x="177" y="79"/>
                  </a:lnTo>
                  <a:lnTo>
                    <a:pt x="183" y="76"/>
                  </a:lnTo>
                  <a:lnTo>
                    <a:pt x="187" y="74"/>
                  </a:lnTo>
                  <a:lnTo>
                    <a:pt x="192" y="71"/>
                  </a:lnTo>
                  <a:lnTo>
                    <a:pt x="197" y="70"/>
                  </a:lnTo>
                  <a:lnTo>
                    <a:pt x="201" y="70"/>
                  </a:lnTo>
                  <a:lnTo>
                    <a:pt x="205" y="70"/>
                  </a:lnTo>
                  <a:lnTo>
                    <a:pt x="208" y="71"/>
                  </a:lnTo>
                  <a:lnTo>
                    <a:pt x="210" y="74"/>
                  </a:lnTo>
                  <a:lnTo>
                    <a:pt x="213" y="77"/>
                  </a:lnTo>
                  <a:lnTo>
                    <a:pt x="217" y="82"/>
                  </a:lnTo>
                  <a:lnTo>
                    <a:pt x="223" y="79"/>
                  </a:lnTo>
                  <a:lnTo>
                    <a:pt x="229" y="76"/>
                  </a:lnTo>
                  <a:lnTo>
                    <a:pt x="232" y="75"/>
                  </a:lnTo>
                  <a:lnTo>
                    <a:pt x="233" y="73"/>
                  </a:lnTo>
                  <a:lnTo>
                    <a:pt x="237" y="65"/>
                  </a:lnTo>
                  <a:lnTo>
                    <a:pt x="240" y="58"/>
                  </a:lnTo>
                  <a:lnTo>
                    <a:pt x="245" y="50"/>
                  </a:lnTo>
                  <a:lnTo>
                    <a:pt x="248" y="43"/>
                  </a:lnTo>
                  <a:lnTo>
                    <a:pt x="253" y="35"/>
                  </a:lnTo>
                  <a:lnTo>
                    <a:pt x="258" y="28"/>
                  </a:lnTo>
                  <a:lnTo>
                    <a:pt x="262" y="21"/>
                  </a:lnTo>
                  <a:lnTo>
                    <a:pt x="267" y="14"/>
                  </a:lnTo>
                  <a:lnTo>
                    <a:pt x="274" y="6"/>
                  </a:lnTo>
                  <a:lnTo>
                    <a:pt x="263" y="2"/>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206" name="Freeform 54"/>
            <p:cNvSpPr>
              <a:spLocks/>
            </p:cNvSpPr>
            <p:nvPr/>
          </p:nvSpPr>
          <p:spPr bwMode="auto">
            <a:xfrm>
              <a:off x="3802" y="2715"/>
              <a:ext cx="112" cy="94"/>
            </a:xfrm>
            <a:custGeom>
              <a:avLst/>
              <a:gdLst>
                <a:gd name="T0" fmla="*/ 256 w 274"/>
                <a:gd name="T1" fmla="*/ 7 h 230"/>
                <a:gd name="T2" fmla="*/ 239 w 274"/>
                <a:gd name="T3" fmla="*/ 1 h 230"/>
                <a:gd name="T4" fmla="*/ 218 w 274"/>
                <a:gd name="T5" fmla="*/ 0 h 230"/>
                <a:gd name="T6" fmla="*/ 185 w 274"/>
                <a:gd name="T7" fmla="*/ 5 h 230"/>
                <a:gd name="T8" fmla="*/ 147 w 274"/>
                <a:gd name="T9" fmla="*/ 20 h 230"/>
                <a:gd name="T10" fmla="*/ 112 w 274"/>
                <a:gd name="T11" fmla="*/ 40 h 230"/>
                <a:gd name="T12" fmla="*/ 96 w 274"/>
                <a:gd name="T13" fmla="*/ 55 h 230"/>
                <a:gd name="T14" fmla="*/ 83 w 274"/>
                <a:gd name="T15" fmla="*/ 74 h 230"/>
                <a:gd name="T16" fmla="*/ 76 w 274"/>
                <a:gd name="T17" fmla="*/ 92 h 230"/>
                <a:gd name="T18" fmla="*/ 75 w 274"/>
                <a:gd name="T19" fmla="*/ 109 h 230"/>
                <a:gd name="T20" fmla="*/ 80 w 274"/>
                <a:gd name="T21" fmla="*/ 123 h 230"/>
                <a:gd name="T22" fmla="*/ 88 w 274"/>
                <a:gd name="T23" fmla="*/ 130 h 230"/>
                <a:gd name="T24" fmla="*/ 102 w 274"/>
                <a:gd name="T25" fmla="*/ 137 h 230"/>
                <a:gd name="T26" fmla="*/ 117 w 274"/>
                <a:gd name="T27" fmla="*/ 141 h 230"/>
                <a:gd name="T28" fmla="*/ 132 w 274"/>
                <a:gd name="T29" fmla="*/ 144 h 230"/>
                <a:gd name="T30" fmla="*/ 144 w 274"/>
                <a:gd name="T31" fmla="*/ 150 h 230"/>
                <a:gd name="T32" fmla="*/ 145 w 274"/>
                <a:gd name="T33" fmla="*/ 157 h 230"/>
                <a:gd name="T34" fmla="*/ 140 w 274"/>
                <a:gd name="T35" fmla="*/ 169 h 230"/>
                <a:gd name="T36" fmla="*/ 126 w 274"/>
                <a:gd name="T37" fmla="*/ 183 h 230"/>
                <a:gd name="T38" fmla="*/ 105 w 274"/>
                <a:gd name="T39" fmla="*/ 191 h 230"/>
                <a:gd name="T40" fmla="*/ 84 w 274"/>
                <a:gd name="T41" fmla="*/ 190 h 230"/>
                <a:gd name="T42" fmla="*/ 69 w 274"/>
                <a:gd name="T43" fmla="*/ 183 h 230"/>
                <a:gd name="T44" fmla="*/ 61 w 274"/>
                <a:gd name="T45" fmla="*/ 173 h 230"/>
                <a:gd name="T46" fmla="*/ 60 w 274"/>
                <a:gd name="T47" fmla="*/ 145 h 230"/>
                <a:gd name="T48" fmla="*/ 39 w 274"/>
                <a:gd name="T49" fmla="*/ 150 h 230"/>
                <a:gd name="T50" fmla="*/ 28 w 274"/>
                <a:gd name="T51" fmla="*/ 171 h 230"/>
                <a:gd name="T52" fmla="*/ 15 w 274"/>
                <a:gd name="T53" fmla="*/ 191 h 230"/>
                <a:gd name="T54" fmla="*/ 0 w 274"/>
                <a:gd name="T55" fmla="*/ 214 h 230"/>
                <a:gd name="T56" fmla="*/ 28 w 274"/>
                <a:gd name="T57" fmla="*/ 225 h 230"/>
                <a:gd name="T58" fmla="*/ 46 w 274"/>
                <a:gd name="T59" fmla="*/ 229 h 230"/>
                <a:gd name="T60" fmla="*/ 67 w 274"/>
                <a:gd name="T61" fmla="*/ 230 h 230"/>
                <a:gd name="T62" fmla="*/ 91 w 274"/>
                <a:gd name="T63" fmla="*/ 228 h 230"/>
                <a:gd name="T64" fmla="*/ 114 w 274"/>
                <a:gd name="T65" fmla="*/ 222 h 230"/>
                <a:gd name="T66" fmla="*/ 137 w 274"/>
                <a:gd name="T67" fmla="*/ 212 h 230"/>
                <a:gd name="T68" fmla="*/ 158 w 274"/>
                <a:gd name="T69" fmla="*/ 200 h 230"/>
                <a:gd name="T70" fmla="*/ 175 w 274"/>
                <a:gd name="T71" fmla="*/ 189 h 230"/>
                <a:gd name="T72" fmla="*/ 191 w 274"/>
                <a:gd name="T73" fmla="*/ 176 h 230"/>
                <a:gd name="T74" fmla="*/ 203 w 274"/>
                <a:gd name="T75" fmla="*/ 162 h 230"/>
                <a:gd name="T76" fmla="*/ 212 w 274"/>
                <a:gd name="T77" fmla="*/ 147 h 230"/>
                <a:gd name="T78" fmla="*/ 217 w 274"/>
                <a:gd name="T79" fmla="*/ 131 h 230"/>
                <a:gd name="T80" fmla="*/ 217 w 274"/>
                <a:gd name="T81" fmla="*/ 118 h 230"/>
                <a:gd name="T82" fmla="*/ 209 w 274"/>
                <a:gd name="T83" fmla="*/ 103 h 230"/>
                <a:gd name="T84" fmla="*/ 181 w 274"/>
                <a:gd name="T85" fmla="*/ 89 h 230"/>
                <a:gd name="T86" fmla="*/ 172 w 274"/>
                <a:gd name="T87" fmla="*/ 86 h 230"/>
                <a:gd name="T88" fmla="*/ 151 w 274"/>
                <a:gd name="T89" fmla="*/ 82 h 230"/>
                <a:gd name="T90" fmla="*/ 144 w 274"/>
                <a:gd name="T91" fmla="*/ 76 h 230"/>
                <a:gd name="T92" fmla="*/ 145 w 274"/>
                <a:gd name="T93" fmla="*/ 65 h 230"/>
                <a:gd name="T94" fmla="*/ 156 w 274"/>
                <a:gd name="T95" fmla="*/ 50 h 230"/>
                <a:gd name="T96" fmla="*/ 174 w 274"/>
                <a:gd name="T97" fmla="*/ 40 h 230"/>
                <a:gd name="T98" fmla="*/ 191 w 274"/>
                <a:gd name="T99" fmla="*/ 39 h 230"/>
                <a:gd name="T100" fmla="*/ 205 w 274"/>
                <a:gd name="T101" fmla="*/ 43 h 230"/>
                <a:gd name="T102" fmla="*/ 216 w 274"/>
                <a:gd name="T103" fmla="*/ 50 h 230"/>
                <a:gd name="T104" fmla="*/ 210 w 274"/>
                <a:gd name="T105" fmla="*/ 81 h 230"/>
                <a:gd name="T106" fmla="*/ 238 w 274"/>
                <a:gd name="T107" fmla="*/ 81 h 230"/>
                <a:gd name="T108" fmla="*/ 248 w 274"/>
                <a:gd name="T109" fmla="*/ 62 h 230"/>
                <a:gd name="T110" fmla="*/ 259 w 274"/>
                <a:gd name="T111" fmla="*/ 41 h 230"/>
                <a:gd name="T112" fmla="*/ 271 w 274"/>
                <a:gd name="T113" fmla="*/ 2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230">
                  <a:moveTo>
                    <a:pt x="268" y="14"/>
                  </a:moveTo>
                  <a:lnTo>
                    <a:pt x="262" y="10"/>
                  </a:lnTo>
                  <a:lnTo>
                    <a:pt x="256" y="7"/>
                  </a:lnTo>
                  <a:lnTo>
                    <a:pt x="250" y="5"/>
                  </a:lnTo>
                  <a:lnTo>
                    <a:pt x="244" y="2"/>
                  </a:lnTo>
                  <a:lnTo>
                    <a:pt x="239" y="1"/>
                  </a:lnTo>
                  <a:lnTo>
                    <a:pt x="232" y="1"/>
                  </a:lnTo>
                  <a:lnTo>
                    <a:pt x="225" y="0"/>
                  </a:lnTo>
                  <a:lnTo>
                    <a:pt x="218" y="0"/>
                  </a:lnTo>
                  <a:lnTo>
                    <a:pt x="208" y="0"/>
                  </a:lnTo>
                  <a:lnTo>
                    <a:pt x="196" y="2"/>
                  </a:lnTo>
                  <a:lnTo>
                    <a:pt x="185" y="5"/>
                  </a:lnTo>
                  <a:lnTo>
                    <a:pt x="172" y="9"/>
                  </a:lnTo>
                  <a:lnTo>
                    <a:pt x="159" y="14"/>
                  </a:lnTo>
                  <a:lnTo>
                    <a:pt x="147" y="20"/>
                  </a:lnTo>
                  <a:lnTo>
                    <a:pt x="133" y="28"/>
                  </a:lnTo>
                  <a:lnTo>
                    <a:pt x="118" y="36"/>
                  </a:lnTo>
                  <a:lnTo>
                    <a:pt x="112" y="40"/>
                  </a:lnTo>
                  <a:lnTo>
                    <a:pt x="106" y="45"/>
                  </a:lnTo>
                  <a:lnTo>
                    <a:pt x="100" y="51"/>
                  </a:lnTo>
                  <a:lnTo>
                    <a:pt x="96" y="55"/>
                  </a:lnTo>
                  <a:lnTo>
                    <a:pt x="91" y="61"/>
                  </a:lnTo>
                  <a:lnTo>
                    <a:pt x="87" y="68"/>
                  </a:lnTo>
                  <a:lnTo>
                    <a:pt x="83" y="74"/>
                  </a:lnTo>
                  <a:lnTo>
                    <a:pt x="80" y="81"/>
                  </a:lnTo>
                  <a:lnTo>
                    <a:pt x="77" y="86"/>
                  </a:lnTo>
                  <a:lnTo>
                    <a:pt x="76" y="92"/>
                  </a:lnTo>
                  <a:lnTo>
                    <a:pt x="75" y="98"/>
                  </a:lnTo>
                  <a:lnTo>
                    <a:pt x="75" y="104"/>
                  </a:lnTo>
                  <a:lnTo>
                    <a:pt x="75" y="109"/>
                  </a:lnTo>
                  <a:lnTo>
                    <a:pt x="76" y="114"/>
                  </a:lnTo>
                  <a:lnTo>
                    <a:pt x="77" y="119"/>
                  </a:lnTo>
                  <a:lnTo>
                    <a:pt x="80" y="123"/>
                  </a:lnTo>
                  <a:lnTo>
                    <a:pt x="82" y="126"/>
                  </a:lnTo>
                  <a:lnTo>
                    <a:pt x="85" y="128"/>
                  </a:lnTo>
                  <a:lnTo>
                    <a:pt x="88" y="130"/>
                  </a:lnTo>
                  <a:lnTo>
                    <a:pt x="92" y="132"/>
                  </a:lnTo>
                  <a:lnTo>
                    <a:pt x="97" y="135"/>
                  </a:lnTo>
                  <a:lnTo>
                    <a:pt x="102" y="137"/>
                  </a:lnTo>
                  <a:lnTo>
                    <a:pt x="107" y="138"/>
                  </a:lnTo>
                  <a:lnTo>
                    <a:pt x="114" y="141"/>
                  </a:lnTo>
                  <a:lnTo>
                    <a:pt x="117" y="141"/>
                  </a:lnTo>
                  <a:lnTo>
                    <a:pt x="124" y="142"/>
                  </a:lnTo>
                  <a:lnTo>
                    <a:pt x="129" y="144"/>
                  </a:lnTo>
                  <a:lnTo>
                    <a:pt x="132" y="144"/>
                  </a:lnTo>
                  <a:lnTo>
                    <a:pt x="138" y="146"/>
                  </a:lnTo>
                  <a:lnTo>
                    <a:pt x="142" y="147"/>
                  </a:lnTo>
                  <a:lnTo>
                    <a:pt x="144" y="150"/>
                  </a:lnTo>
                  <a:lnTo>
                    <a:pt x="145" y="151"/>
                  </a:lnTo>
                  <a:lnTo>
                    <a:pt x="145" y="153"/>
                  </a:lnTo>
                  <a:lnTo>
                    <a:pt x="145" y="157"/>
                  </a:lnTo>
                  <a:lnTo>
                    <a:pt x="144" y="160"/>
                  </a:lnTo>
                  <a:lnTo>
                    <a:pt x="143" y="164"/>
                  </a:lnTo>
                  <a:lnTo>
                    <a:pt x="140" y="169"/>
                  </a:lnTo>
                  <a:lnTo>
                    <a:pt x="136" y="175"/>
                  </a:lnTo>
                  <a:lnTo>
                    <a:pt x="132" y="180"/>
                  </a:lnTo>
                  <a:lnTo>
                    <a:pt x="126" y="183"/>
                  </a:lnTo>
                  <a:lnTo>
                    <a:pt x="120" y="187"/>
                  </a:lnTo>
                  <a:lnTo>
                    <a:pt x="113" y="189"/>
                  </a:lnTo>
                  <a:lnTo>
                    <a:pt x="105" y="191"/>
                  </a:lnTo>
                  <a:lnTo>
                    <a:pt x="97" y="191"/>
                  </a:lnTo>
                  <a:lnTo>
                    <a:pt x="90" y="191"/>
                  </a:lnTo>
                  <a:lnTo>
                    <a:pt x="84" y="190"/>
                  </a:lnTo>
                  <a:lnTo>
                    <a:pt x="79" y="188"/>
                  </a:lnTo>
                  <a:lnTo>
                    <a:pt x="73" y="185"/>
                  </a:lnTo>
                  <a:lnTo>
                    <a:pt x="69" y="183"/>
                  </a:lnTo>
                  <a:lnTo>
                    <a:pt x="66" y="180"/>
                  </a:lnTo>
                  <a:lnTo>
                    <a:pt x="64" y="176"/>
                  </a:lnTo>
                  <a:lnTo>
                    <a:pt x="61" y="173"/>
                  </a:lnTo>
                  <a:lnTo>
                    <a:pt x="68" y="156"/>
                  </a:lnTo>
                  <a:lnTo>
                    <a:pt x="72" y="145"/>
                  </a:lnTo>
                  <a:lnTo>
                    <a:pt x="60" y="145"/>
                  </a:lnTo>
                  <a:lnTo>
                    <a:pt x="46" y="145"/>
                  </a:lnTo>
                  <a:lnTo>
                    <a:pt x="42" y="145"/>
                  </a:lnTo>
                  <a:lnTo>
                    <a:pt x="39" y="150"/>
                  </a:lnTo>
                  <a:lnTo>
                    <a:pt x="36" y="157"/>
                  </a:lnTo>
                  <a:lnTo>
                    <a:pt x="32" y="164"/>
                  </a:lnTo>
                  <a:lnTo>
                    <a:pt x="28" y="171"/>
                  </a:lnTo>
                  <a:lnTo>
                    <a:pt x="24" y="177"/>
                  </a:lnTo>
                  <a:lnTo>
                    <a:pt x="20" y="184"/>
                  </a:lnTo>
                  <a:lnTo>
                    <a:pt x="15" y="191"/>
                  </a:lnTo>
                  <a:lnTo>
                    <a:pt x="11" y="199"/>
                  </a:lnTo>
                  <a:lnTo>
                    <a:pt x="6" y="206"/>
                  </a:lnTo>
                  <a:lnTo>
                    <a:pt x="0" y="214"/>
                  </a:lnTo>
                  <a:lnTo>
                    <a:pt x="9" y="218"/>
                  </a:lnTo>
                  <a:lnTo>
                    <a:pt x="19" y="221"/>
                  </a:lnTo>
                  <a:lnTo>
                    <a:pt x="28" y="225"/>
                  </a:lnTo>
                  <a:lnTo>
                    <a:pt x="35" y="227"/>
                  </a:lnTo>
                  <a:lnTo>
                    <a:pt x="41" y="228"/>
                  </a:lnTo>
                  <a:lnTo>
                    <a:pt x="46" y="229"/>
                  </a:lnTo>
                  <a:lnTo>
                    <a:pt x="53" y="230"/>
                  </a:lnTo>
                  <a:lnTo>
                    <a:pt x="60" y="230"/>
                  </a:lnTo>
                  <a:lnTo>
                    <a:pt x="67" y="230"/>
                  </a:lnTo>
                  <a:lnTo>
                    <a:pt x="75" y="230"/>
                  </a:lnTo>
                  <a:lnTo>
                    <a:pt x="83" y="229"/>
                  </a:lnTo>
                  <a:lnTo>
                    <a:pt x="91" y="228"/>
                  </a:lnTo>
                  <a:lnTo>
                    <a:pt x="99" y="227"/>
                  </a:lnTo>
                  <a:lnTo>
                    <a:pt x="106" y="225"/>
                  </a:lnTo>
                  <a:lnTo>
                    <a:pt x="114" y="222"/>
                  </a:lnTo>
                  <a:lnTo>
                    <a:pt x="122" y="219"/>
                  </a:lnTo>
                  <a:lnTo>
                    <a:pt x="130" y="215"/>
                  </a:lnTo>
                  <a:lnTo>
                    <a:pt x="137" y="212"/>
                  </a:lnTo>
                  <a:lnTo>
                    <a:pt x="144" y="209"/>
                  </a:lnTo>
                  <a:lnTo>
                    <a:pt x="151" y="205"/>
                  </a:lnTo>
                  <a:lnTo>
                    <a:pt x="158" y="200"/>
                  </a:lnTo>
                  <a:lnTo>
                    <a:pt x="164" y="197"/>
                  </a:lnTo>
                  <a:lnTo>
                    <a:pt x="170" y="194"/>
                  </a:lnTo>
                  <a:lnTo>
                    <a:pt x="175" y="189"/>
                  </a:lnTo>
                  <a:lnTo>
                    <a:pt x="181" y="185"/>
                  </a:lnTo>
                  <a:lnTo>
                    <a:pt x="187" y="181"/>
                  </a:lnTo>
                  <a:lnTo>
                    <a:pt x="191" y="176"/>
                  </a:lnTo>
                  <a:lnTo>
                    <a:pt x="196" y="172"/>
                  </a:lnTo>
                  <a:lnTo>
                    <a:pt x="200" y="167"/>
                  </a:lnTo>
                  <a:lnTo>
                    <a:pt x="203" y="162"/>
                  </a:lnTo>
                  <a:lnTo>
                    <a:pt x="206" y="158"/>
                  </a:lnTo>
                  <a:lnTo>
                    <a:pt x="210" y="152"/>
                  </a:lnTo>
                  <a:lnTo>
                    <a:pt x="212" y="147"/>
                  </a:lnTo>
                  <a:lnTo>
                    <a:pt x="215" y="142"/>
                  </a:lnTo>
                  <a:lnTo>
                    <a:pt x="216" y="137"/>
                  </a:lnTo>
                  <a:lnTo>
                    <a:pt x="217" y="131"/>
                  </a:lnTo>
                  <a:lnTo>
                    <a:pt x="217" y="127"/>
                  </a:lnTo>
                  <a:lnTo>
                    <a:pt x="217" y="122"/>
                  </a:lnTo>
                  <a:lnTo>
                    <a:pt x="217" y="118"/>
                  </a:lnTo>
                  <a:lnTo>
                    <a:pt x="216" y="113"/>
                  </a:lnTo>
                  <a:lnTo>
                    <a:pt x="213" y="109"/>
                  </a:lnTo>
                  <a:lnTo>
                    <a:pt x="209" y="103"/>
                  </a:lnTo>
                  <a:lnTo>
                    <a:pt x="202" y="97"/>
                  </a:lnTo>
                  <a:lnTo>
                    <a:pt x="193" y="92"/>
                  </a:lnTo>
                  <a:lnTo>
                    <a:pt x="181" y="89"/>
                  </a:lnTo>
                  <a:lnTo>
                    <a:pt x="179" y="89"/>
                  </a:lnTo>
                  <a:lnTo>
                    <a:pt x="175" y="88"/>
                  </a:lnTo>
                  <a:lnTo>
                    <a:pt x="172" y="86"/>
                  </a:lnTo>
                  <a:lnTo>
                    <a:pt x="170" y="86"/>
                  </a:lnTo>
                  <a:lnTo>
                    <a:pt x="158" y="84"/>
                  </a:lnTo>
                  <a:lnTo>
                    <a:pt x="151" y="82"/>
                  </a:lnTo>
                  <a:lnTo>
                    <a:pt x="147" y="79"/>
                  </a:lnTo>
                  <a:lnTo>
                    <a:pt x="145" y="78"/>
                  </a:lnTo>
                  <a:lnTo>
                    <a:pt x="144" y="76"/>
                  </a:lnTo>
                  <a:lnTo>
                    <a:pt x="144" y="74"/>
                  </a:lnTo>
                  <a:lnTo>
                    <a:pt x="144" y="70"/>
                  </a:lnTo>
                  <a:lnTo>
                    <a:pt x="145" y="65"/>
                  </a:lnTo>
                  <a:lnTo>
                    <a:pt x="148" y="60"/>
                  </a:lnTo>
                  <a:lnTo>
                    <a:pt x="152" y="54"/>
                  </a:lnTo>
                  <a:lnTo>
                    <a:pt x="156" y="50"/>
                  </a:lnTo>
                  <a:lnTo>
                    <a:pt x="162" y="46"/>
                  </a:lnTo>
                  <a:lnTo>
                    <a:pt x="167" y="43"/>
                  </a:lnTo>
                  <a:lnTo>
                    <a:pt x="174" y="40"/>
                  </a:lnTo>
                  <a:lnTo>
                    <a:pt x="180" y="39"/>
                  </a:lnTo>
                  <a:lnTo>
                    <a:pt x="186" y="39"/>
                  </a:lnTo>
                  <a:lnTo>
                    <a:pt x="191" y="39"/>
                  </a:lnTo>
                  <a:lnTo>
                    <a:pt x="196" y="40"/>
                  </a:lnTo>
                  <a:lnTo>
                    <a:pt x="201" y="41"/>
                  </a:lnTo>
                  <a:lnTo>
                    <a:pt x="205" y="43"/>
                  </a:lnTo>
                  <a:lnTo>
                    <a:pt x="209" y="45"/>
                  </a:lnTo>
                  <a:lnTo>
                    <a:pt x="212" y="47"/>
                  </a:lnTo>
                  <a:lnTo>
                    <a:pt x="216" y="50"/>
                  </a:lnTo>
                  <a:lnTo>
                    <a:pt x="218" y="53"/>
                  </a:lnTo>
                  <a:lnTo>
                    <a:pt x="212" y="70"/>
                  </a:lnTo>
                  <a:lnTo>
                    <a:pt x="210" y="81"/>
                  </a:lnTo>
                  <a:lnTo>
                    <a:pt x="220" y="81"/>
                  </a:lnTo>
                  <a:lnTo>
                    <a:pt x="233" y="81"/>
                  </a:lnTo>
                  <a:lnTo>
                    <a:pt x="238" y="81"/>
                  </a:lnTo>
                  <a:lnTo>
                    <a:pt x="240" y="76"/>
                  </a:lnTo>
                  <a:lnTo>
                    <a:pt x="243" y="69"/>
                  </a:lnTo>
                  <a:lnTo>
                    <a:pt x="248" y="62"/>
                  </a:lnTo>
                  <a:lnTo>
                    <a:pt x="251" y="55"/>
                  </a:lnTo>
                  <a:lnTo>
                    <a:pt x="256" y="48"/>
                  </a:lnTo>
                  <a:lnTo>
                    <a:pt x="259" y="41"/>
                  </a:lnTo>
                  <a:lnTo>
                    <a:pt x="263" y="36"/>
                  </a:lnTo>
                  <a:lnTo>
                    <a:pt x="268" y="30"/>
                  </a:lnTo>
                  <a:lnTo>
                    <a:pt x="271" y="24"/>
                  </a:lnTo>
                  <a:lnTo>
                    <a:pt x="274" y="17"/>
                  </a:lnTo>
                  <a:lnTo>
                    <a:pt x="268" y="14"/>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49207" name="Freeform 55"/>
            <p:cNvSpPr>
              <a:spLocks noEditPoints="1"/>
            </p:cNvSpPr>
            <p:nvPr/>
          </p:nvSpPr>
          <p:spPr bwMode="auto">
            <a:xfrm>
              <a:off x="2482" y="1477"/>
              <a:ext cx="930" cy="841"/>
            </a:xfrm>
            <a:custGeom>
              <a:avLst/>
              <a:gdLst>
                <a:gd name="T0" fmla="*/ 1815 w 2270"/>
                <a:gd name="T1" fmla="*/ 178 h 2053"/>
                <a:gd name="T2" fmla="*/ 1593 w 2270"/>
                <a:gd name="T3" fmla="*/ 551 h 2053"/>
                <a:gd name="T4" fmla="*/ 1506 w 2270"/>
                <a:gd name="T5" fmla="*/ 698 h 2053"/>
                <a:gd name="T6" fmla="*/ 1425 w 2270"/>
                <a:gd name="T7" fmla="*/ 807 h 2053"/>
                <a:gd name="T8" fmla="*/ 1326 w 2270"/>
                <a:gd name="T9" fmla="*/ 788 h 2053"/>
                <a:gd name="T10" fmla="*/ 1240 w 2270"/>
                <a:gd name="T11" fmla="*/ 781 h 2053"/>
                <a:gd name="T12" fmla="*/ 1090 w 2270"/>
                <a:gd name="T13" fmla="*/ 798 h 2053"/>
                <a:gd name="T14" fmla="*/ 903 w 2270"/>
                <a:gd name="T15" fmla="*/ 862 h 2053"/>
                <a:gd name="T16" fmla="*/ 698 w 2270"/>
                <a:gd name="T17" fmla="*/ 968 h 2053"/>
                <a:gd name="T18" fmla="*/ 511 w 2270"/>
                <a:gd name="T19" fmla="*/ 1107 h 2053"/>
                <a:gd name="T20" fmla="*/ 334 w 2270"/>
                <a:gd name="T21" fmla="*/ 1297 h 2053"/>
                <a:gd name="T22" fmla="*/ 160 w 2270"/>
                <a:gd name="T23" fmla="*/ 1542 h 2053"/>
                <a:gd name="T24" fmla="*/ 39 w 2270"/>
                <a:gd name="T25" fmla="*/ 1781 h 2053"/>
                <a:gd name="T26" fmla="*/ 6 w 2270"/>
                <a:gd name="T27" fmla="*/ 1890 h 2053"/>
                <a:gd name="T28" fmla="*/ 2 w 2270"/>
                <a:gd name="T29" fmla="*/ 1971 h 2053"/>
                <a:gd name="T30" fmla="*/ 51 w 2270"/>
                <a:gd name="T31" fmla="*/ 2045 h 2053"/>
                <a:gd name="T32" fmla="*/ 158 w 2270"/>
                <a:gd name="T33" fmla="*/ 2044 h 2053"/>
                <a:gd name="T34" fmla="*/ 322 w 2270"/>
                <a:gd name="T35" fmla="*/ 1984 h 2053"/>
                <a:gd name="T36" fmla="*/ 543 w 2270"/>
                <a:gd name="T37" fmla="*/ 1875 h 2053"/>
                <a:gd name="T38" fmla="*/ 749 w 2270"/>
                <a:gd name="T39" fmla="*/ 1744 h 2053"/>
                <a:gd name="T40" fmla="*/ 956 w 2270"/>
                <a:gd name="T41" fmla="*/ 1585 h 2053"/>
                <a:gd name="T42" fmla="*/ 863 w 2270"/>
                <a:gd name="T43" fmla="*/ 1725 h 2053"/>
                <a:gd name="T44" fmla="*/ 805 w 2270"/>
                <a:gd name="T45" fmla="*/ 1813 h 2053"/>
                <a:gd name="T46" fmla="*/ 755 w 2270"/>
                <a:gd name="T47" fmla="*/ 1904 h 2053"/>
                <a:gd name="T48" fmla="*/ 727 w 2270"/>
                <a:gd name="T49" fmla="*/ 1985 h 2053"/>
                <a:gd name="T50" fmla="*/ 746 w 2270"/>
                <a:gd name="T51" fmla="*/ 2036 h 2053"/>
                <a:gd name="T52" fmla="*/ 827 w 2270"/>
                <a:gd name="T53" fmla="*/ 2046 h 2053"/>
                <a:gd name="T54" fmla="*/ 1035 w 2270"/>
                <a:gd name="T55" fmla="*/ 1971 h 2053"/>
                <a:gd name="T56" fmla="*/ 1370 w 2270"/>
                <a:gd name="T57" fmla="*/ 1800 h 2053"/>
                <a:gd name="T58" fmla="*/ 1272 w 2270"/>
                <a:gd name="T59" fmla="*/ 1760 h 2053"/>
                <a:gd name="T60" fmla="*/ 1119 w 2270"/>
                <a:gd name="T61" fmla="*/ 1830 h 2053"/>
                <a:gd name="T62" fmla="*/ 1050 w 2270"/>
                <a:gd name="T63" fmla="*/ 1847 h 2053"/>
                <a:gd name="T64" fmla="*/ 1043 w 2270"/>
                <a:gd name="T65" fmla="*/ 1828 h 2053"/>
                <a:gd name="T66" fmla="*/ 1091 w 2270"/>
                <a:gd name="T67" fmla="*/ 1735 h 2053"/>
                <a:gd name="T68" fmla="*/ 1213 w 2270"/>
                <a:gd name="T69" fmla="*/ 1537 h 2053"/>
                <a:gd name="T70" fmla="*/ 1366 w 2270"/>
                <a:gd name="T71" fmla="*/ 1293 h 2053"/>
                <a:gd name="T72" fmla="*/ 1502 w 2270"/>
                <a:gd name="T73" fmla="*/ 1072 h 2053"/>
                <a:gd name="T74" fmla="*/ 1658 w 2270"/>
                <a:gd name="T75" fmla="*/ 816 h 2053"/>
                <a:gd name="T76" fmla="*/ 1860 w 2270"/>
                <a:gd name="T77" fmla="*/ 487 h 2053"/>
                <a:gd name="T78" fmla="*/ 2048 w 2270"/>
                <a:gd name="T79" fmla="*/ 199 h 2053"/>
                <a:gd name="T80" fmla="*/ 2141 w 2270"/>
                <a:gd name="T81" fmla="*/ 143 h 2053"/>
                <a:gd name="T82" fmla="*/ 2203 w 2270"/>
                <a:gd name="T83" fmla="*/ 135 h 2053"/>
                <a:gd name="T84" fmla="*/ 2258 w 2270"/>
                <a:gd name="T85" fmla="*/ 66 h 2053"/>
                <a:gd name="T86" fmla="*/ 1248 w 2270"/>
                <a:gd name="T87" fmla="*/ 1127 h 2053"/>
                <a:gd name="T88" fmla="*/ 1099 w 2270"/>
                <a:gd name="T89" fmla="*/ 1324 h 2053"/>
                <a:gd name="T90" fmla="*/ 924 w 2270"/>
                <a:gd name="T91" fmla="*/ 1500 h 2053"/>
                <a:gd name="T92" fmla="*/ 732 w 2270"/>
                <a:gd name="T93" fmla="*/ 1653 h 2053"/>
                <a:gd name="T94" fmla="*/ 538 w 2270"/>
                <a:gd name="T95" fmla="*/ 1771 h 2053"/>
                <a:gd name="T96" fmla="*/ 409 w 2270"/>
                <a:gd name="T97" fmla="*/ 1828 h 2053"/>
                <a:gd name="T98" fmla="*/ 312 w 2270"/>
                <a:gd name="T99" fmla="*/ 1851 h 2053"/>
                <a:gd name="T100" fmla="*/ 274 w 2270"/>
                <a:gd name="T101" fmla="*/ 1828 h 2053"/>
                <a:gd name="T102" fmla="*/ 310 w 2270"/>
                <a:gd name="T103" fmla="*/ 1712 h 2053"/>
                <a:gd name="T104" fmla="*/ 379 w 2270"/>
                <a:gd name="T105" fmla="*/ 1578 h 2053"/>
                <a:gd name="T106" fmla="*/ 483 w 2270"/>
                <a:gd name="T107" fmla="*/ 1415 h 2053"/>
                <a:gd name="T108" fmla="*/ 608 w 2270"/>
                <a:gd name="T109" fmla="*/ 1242 h 2053"/>
                <a:gd name="T110" fmla="*/ 735 w 2270"/>
                <a:gd name="T111" fmla="*/ 1093 h 2053"/>
                <a:gd name="T112" fmla="*/ 847 w 2270"/>
                <a:gd name="T113" fmla="*/ 986 h 2053"/>
                <a:gd name="T114" fmla="*/ 931 w 2270"/>
                <a:gd name="T115" fmla="*/ 944 h 2053"/>
                <a:gd name="T116" fmla="*/ 1016 w 2270"/>
                <a:gd name="T117" fmla="*/ 925 h 2053"/>
                <a:gd name="T118" fmla="*/ 1113 w 2270"/>
                <a:gd name="T119" fmla="*/ 921 h 2053"/>
                <a:gd name="T120" fmla="*/ 1218 w 2270"/>
                <a:gd name="T121" fmla="*/ 934 h 2053"/>
                <a:gd name="T122" fmla="*/ 1324 w 2270"/>
                <a:gd name="T123" fmla="*/ 969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0" h="2053">
                  <a:moveTo>
                    <a:pt x="1919" y="0"/>
                  </a:moveTo>
                  <a:lnTo>
                    <a:pt x="1835" y="141"/>
                  </a:lnTo>
                  <a:lnTo>
                    <a:pt x="1834" y="143"/>
                  </a:lnTo>
                  <a:lnTo>
                    <a:pt x="1831" y="149"/>
                  </a:lnTo>
                  <a:lnTo>
                    <a:pt x="1825" y="158"/>
                  </a:lnTo>
                  <a:lnTo>
                    <a:pt x="1820" y="167"/>
                  </a:lnTo>
                  <a:lnTo>
                    <a:pt x="1815" y="178"/>
                  </a:lnTo>
                  <a:lnTo>
                    <a:pt x="1809" y="187"/>
                  </a:lnTo>
                  <a:lnTo>
                    <a:pt x="1805" y="192"/>
                  </a:lnTo>
                  <a:lnTo>
                    <a:pt x="1804" y="195"/>
                  </a:lnTo>
                  <a:lnTo>
                    <a:pt x="1606" y="529"/>
                  </a:lnTo>
                  <a:lnTo>
                    <a:pt x="1605" y="531"/>
                  </a:lnTo>
                  <a:lnTo>
                    <a:pt x="1600" y="539"/>
                  </a:lnTo>
                  <a:lnTo>
                    <a:pt x="1593" y="551"/>
                  </a:lnTo>
                  <a:lnTo>
                    <a:pt x="1584" y="566"/>
                  </a:lnTo>
                  <a:lnTo>
                    <a:pt x="1574" y="584"/>
                  </a:lnTo>
                  <a:lnTo>
                    <a:pt x="1561" y="605"/>
                  </a:lnTo>
                  <a:lnTo>
                    <a:pt x="1548" y="627"/>
                  </a:lnTo>
                  <a:lnTo>
                    <a:pt x="1535" y="650"/>
                  </a:lnTo>
                  <a:lnTo>
                    <a:pt x="1520" y="674"/>
                  </a:lnTo>
                  <a:lnTo>
                    <a:pt x="1506" y="698"/>
                  </a:lnTo>
                  <a:lnTo>
                    <a:pt x="1492" y="722"/>
                  </a:lnTo>
                  <a:lnTo>
                    <a:pt x="1478" y="744"/>
                  </a:lnTo>
                  <a:lnTo>
                    <a:pt x="1467" y="765"/>
                  </a:lnTo>
                  <a:lnTo>
                    <a:pt x="1456" y="784"/>
                  </a:lnTo>
                  <a:lnTo>
                    <a:pt x="1447" y="798"/>
                  </a:lnTo>
                  <a:lnTo>
                    <a:pt x="1440" y="810"/>
                  </a:lnTo>
                  <a:lnTo>
                    <a:pt x="1425" y="807"/>
                  </a:lnTo>
                  <a:lnTo>
                    <a:pt x="1410" y="803"/>
                  </a:lnTo>
                  <a:lnTo>
                    <a:pt x="1395" y="800"/>
                  </a:lnTo>
                  <a:lnTo>
                    <a:pt x="1381" y="797"/>
                  </a:lnTo>
                  <a:lnTo>
                    <a:pt x="1368" y="795"/>
                  </a:lnTo>
                  <a:lnTo>
                    <a:pt x="1354" y="793"/>
                  </a:lnTo>
                  <a:lnTo>
                    <a:pt x="1340" y="790"/>
                  </a:lnTo>
                  <a:lnTo>
                    <a:pt x="1326" y="788"/>
                  </a:lnTo>
                  <a:lnTo>
                    <a:pt x="1313" y="787"/>
                  </a:lnTo>
                  <a:lnTo>
                    <a:pt x="1301" y="785"/>
                  </a:lnTo>
                  <a:lnTo>
                    <a:pt x="1288" y="784"/>
                  </a:lnTo>
                  <a:lnTo>
                    <a:pt x="1275" y="784"/>
                  </a:lnTo>
                  <a:lnTo>
                    <a:pt x="1263" y="782"/>
                  </a:lnTo>
                  <a:lnTo>
                    <a:pt x="1251" y="781"/>
                  </a:lnTo>
                  <a:lnTo>
                    <a:pt x="1240" y="781"/>
                  </a:lnTo>
                  <a:lnTo>
                    <a:pt x="1228" y="781"/>
                  </a:lnTo>
                  <a:lnTo>
                    <a:pt x="1206" y="782"/>
                  </a:lnTo>
                  <a:lnTo>
                    <a:pt x="1184" y="784"/>
                  </a:lnTo>
                  <a:lnTo>
                    <a:pt x="1161" y="786"/>
                  </a:lnTo>
                  <a:lnTo>
                    <a:pt x="1138" y="789"/>
                  </a:lnTo>
                  <a:lnTo>
                    <a:pt x="1115" y="794"/>
                  </a:lnTo>
                  <a:lnTo>
                    <a:pt x="1090" y="798"/>
                  </a:lnTo>
                  <a:lnTo>
                    <a:pt x="1066" y="805"/>
                  </a:lnTo>
                  <a:lnTo>
                    <a:pt x="1039" y="812"/>
                  </a:lnTo>
                  <a:lnTo>
                    <a:pt x="1014" y="820"/>
                  </a:lnTo>
                  <a:lnTo>
                    <a:pt x="986" y="830"/>
                  </a:lnTo>
                  <a:lnTo>
                    <a:pt x="960" y="839"/>
                  </a:lnTo>
                  <a:lnTo>
                    <a:pt x="931" y="850"/>
                  </a:lnTo>
                  <a:lnTo>
                    <a:pt x="903" y="862"/>
                  </a:lnTo>
                  <a:lnTo>
                    <a:pt x="874" y="875"/>
                  </a:lnTo>
                  <a:lnTo>
                    <a:pt x="844" y="887"/>
                  </a:lnTo>
                  <a:lnTo>
                    <a:pt x="814" y="902"/>
                  </a:lnTo>
                  <a:lnTo>
                    <a:pt x="785" y="917"/>
                  </a:lnTo>
                  <a:lnTo>
                    <a:pt x="756" y="933"/>
                  </a:lnTo>
                  <a:lnTo>
                    <a:pt x="727" y="951"/>
                  </a:lnTo>
                  <a:lnTo>
                    <a:pt x="698" y="968"/>
                  </a:lnTo>
                  <a:lnTo>
                    <a:pt x="669" y="985"/>
                  </a:lnTo>
                  <a:lnTo>
                    <a:pt x="643" y="1004"/>
                  </a:lnTo>
                  <a:lnTo>
                    <a:pt x="615" y="1023"/>
                  </a:lnTo>
                  <a:lnTo>
                    <a:pt x="589" y="1044"/>
                  </a:lnTo>
                  <a:lnTo>
                    <a:pt x="562" y="1065"/>
                  </a:lnTo>
                  <a:lnTo>
                    <a:pt x="537" y="1085"/>
                  </a:lnTo>
                  <a:lnTo>
                    <a:pt x="511" y="1107"/>
                  </a:lnTo>
                  <a:lnTo>
                    <a:pt x="487" y="1130"/>
                  </a:lnTo>
                  <a:lnTo>
                    <a:pt x="462" y="1153"/>
                  </a:lnTo>
                  <a:lnTo>
                    <a:pt x="439" y="1178"/>
                  </a:lnTo>
                  <a:lnTo>
                    <a:pt x="416" y="1202"/>
                  </a:lnTo>
                  <a:lnTo>
                    <a:pt x="393" y="1227"/>
                  </a:lnTo>
                  <a:lnTo>
                    <a:pt x="363" y="1263"/>
                  </a:lnTo>
                  <a:lnTo>
                    <a:pt x="334" y="1297"/>
                  </a:lnTo>
                  <a:lnTo>
                    <a:pt x="305" y="1333"/>
                  </a:lnTo>
                  <a:lnTo>
                    <a:pt x="279" y="1368"/>
                  </a:lnTo>
                  <a:lnTo>
                    <a:pt x="252" y="1402"/>
                  </a:lnTo>
                  <a:lnTo>
                    <a:pt x="228" y="1438"/>
                  </a:lnTo>
                  <a:lnTo>
                    <a:pt x="204" y="1472"/>
                  </a:lnTo>
                  <a:lnTo>
                    <a:pt x="182" y="1507"/>
                  </a:lnTo>
                  <a:lnTo>
                    <a:pt x="160" y="1542"/>
                  </a:lnTo>
                  <a:lnTo>
                    <a:pt x="139" y="1576"/>
                  </a:lnTo>
                  <a:lnTo>
                    <a:pt x="120" y="1611"/>
                  </a:lnTo>
                  <a:lnTo>
                    <a:pt x="101" y="1645"/>
                  </a:lnTo>
                  <a:lnTo>
                    <a:pt x="84" y="1680"/>
                  </a:lnTo>
                  <a:lnTo>
                    <a:pt x="68" y="1713"/>
                  </a:lnTo>
                  <a:lnTo>
                    <a:pt x="53" y="1748"/>
                  </a:lnTo>
                  <a:lnTo>
                    <a:pt x="39" y="1781"/>
                  </a:lnTo>
                  <a:lnTo>
                    <a:pt x="32" y="1798"/>
                  </a:lnTo>
                  <a:lnTo>
                    <a:pt x="26" y="1815"/>
                  </a:lnTo>
                  <a:lnTo>
                    <a:pt x="21" y="1831"/>
                  </a:lnTo>
                  <a:lnTo>
                    <a:pt x="16" y="1847"/>
                  </a:lnTo>
                  <a:lnTo>
                    <a:pt x="13" y="1862"/>
                  </a:lnTo>
                  <a:lnTo>
                    <a:pt x="9" y="1876"/>
                  </a:lnTo>
                  <a:lnTo>
                    <a:pt x="6" y="1890"/>
                  </a:lnTo>
                  <a:lnTo>
                    <a:pt x="3" y="1903"/>
                  </a:lnTo>
                  <a:lnTo>
                    <a:pt x="2" y="1916"/>
                  </a:lnTo>
                  <a:lnTo>
                    <a:pt x="1" y="1928"/>
                  </a:lnTo>
                  <a:lnTo>
                    <a:pt x="0" y="1939"/>
                  </a:lnTo>
                  <a:lnTo>
                    <a:pt x="0" y="1951"/>
                  </a:lnTo>
                  <a:lnTo>
                    <a:pt x="1" y="1962"/>
                  </a:lnTo>
                  <a:lnTo>
                    <a:pt x="2" y="1971"/>
                  </a:lnTo>
                  <a:lnTo>
                    <a:pt x="4" y="1982"/>
                  </a:lnTo>
                  <a:lnTo>
                    <a:pt x="7" y="1991"/>
                  </a:lnTo>
                  <a:lnTo>
                    <a:pt x="13" y="2006"/>
                  </a:lnTo>
                  <a:lnTo>
                    <a:pt x="19" y="2019"/>
                  </a:lnTo>
                  <a:lnTo>
                    <a:pt x="29" y="2029"/>
                  </a:lnTo>
                  <a:lnTo>
                    <a:pt x="39" y="2038"/>
                  </a:lnTo>
                  <a:lnTo>
                    <a:pt x="51" y="2045"/>
                  </a:lnTo>
                  <a:lnTo>
                    <a:pt x="64" y="2050"/>
                  </a:lnTo>
                  <a:lnTo>
                    <a:pt x="79" y="2052"/>
                  </a:lnTo>
                  <a:lnTo>
                    <a:pt x="96" y="2053"/>
                  </a:lnTo>
                  <a:lnTo>
                    <a:pt x="109" y="2053"/>
                  </a:lnTo>
                  <a:lnTo>
                    <a:pt x="124" y="2051"/>
                  </a:lnTo>
                  <a:lnTo>
                    <a:pt x="140" y="2048"/>
                  </a:lnTo>
                  <a:lnTo>
                    <a:pt x="158" y="2044"/>
                  </a:lnTo>
                  <a:lnTo>
                    <a:pt x="177" y="2039"/>
                  </a:lnTo>
                  <a:lnTo>
                    <a:pt x="198" y="2032"/>
                  </a:lnTo>
                  <a:lnTo>
                    <a:pt x="220" y="2025"/>
                  </a:lnTo>
                  <a:lnTo>
                    <a:pt x="243" y="2016"/>
                  </a:lnTo>
                  <a:lnTo>
                    <a:pt x="268" y="2007"/>
                  </a:lnTo>
                  <a:lnTo>
                    <a:pt x="295" y="1997"/>
                  </a:lnTo>
                  <a:lnTo>
                    <a:pt x="322" y="1984"/>
                  </a:lnTo>
                  <a:lnTo>
                    <a:pt x="351" y="1971"/>
                  </a:lnTo>
                  <a:lnTo>
                    <a:pt x="382" y="1956"/>
                  </a:lnTo>
                  <a:lnTo>
                    <a:pt x="415" y="1941"/>
                  </a:lnTo>
                  <a:lnTo>
                    <a:pt x="448" y="1924"/>
                  </a:lnTo>
                  <a:lnTo>
                    <a:pt x="484" y="1907"/>
                  </a:lnTo>
                  <a:lnTo>
                    <a:pt x="514" y="1891"/>
                  </a:lnTo>
                  <a:lnTo>
                    <a:pt x="543" y="1875"/>
                  </a:lnTo>
                  <a:lnTo>
                    <a:pt x="573" y="1858"/>
                  </a:lnTo>
                  <a:lnTo>
                    <a:pt x="601" y="1840"/>
                  </a:lnTo>
                  <a:lnTo>
                    <a:pt x="631" y="1823"/>
                  </a:lnTo>
                  <a:lnTo>
                    <a:pt x="660" y="1804"/>
                  </a:lnTo>
                  <a:lnTo>
                    <a:pt x="690" y="1785"/>
                  </a:lnTo>
                  <a:lnTo>
                    <a:pt x="720" y="1765"/>
                  </a:lnTo>
                  <a:lnTo>
                    <a:pt x="749" y="1744"/>
                  </a:lnTo>
                  <a:lnTo>
                    <a:pt x="779" y="1724"/>
                  </a:lnTo>
                  <a:lnTo>
                    <a:pt x="809" y="1702"/>
                  </a:lnTo>
                  <a:lnTo>
                    <a:pt x="838" y="1680"/>
                  </a:lnTo>
                  <a:lnTo>
                    <a:pt x="867" y="1657"/>
                  </a:lnTo>
                  <a:lnTo>
                    <a:pt x="897" y="1634"/>
                  </a:lnTo>
                  <a:lnTo>
                    <a:pt x="926" y="1610"/>
                  </a:lnTo>
                  <a:lnTo>
                    <a:pt x="956" y="1585"/>
                  </a:lnTo>
                  <a:lnTo>
                    <a:pt x="941" y="1608"/>
                  </a:lnTo>
                  <a:lnTo>
                    <a:pt x="926" y="1630"/>
                  </a:lnTo>
                  <a:lnTo>
                    <a:pt x="912" y="1651"/>
                  </a:lnTo>
                  <a:lnTo>
                    <a:pt x="899" y="1672"/>
                  </a:lnTo>
                  <a:lnTo>
                    <a:pt x="886" y="1690"/>
                  </a:lnTo>
                  <a:lnTo>
                    <a:pt x="874" y="1707"/>
                  </a:lnTo>
                  <a:lnTo>
                    <a:pt x="863" y="1725"/>
                  </a:lnTo>
                  <a:lnTo>
                    <a:pt x="852" y="1741"/>
                  </a:lnTo>
                  <a:lnTo>
                    <a:pt x="843" y="1756"/>
                  </a:lnTo>
                  <a:lnTo>
                    <a:pt x="834" y="1769"/>
                  </a:lnTo>
                  <a:lnTo>
                    <a:pt x="826" y="1781"/>
                  </a:lnTo>
                  <a:lnTo>
                    <a:pt x="818" y="1793"/>
                  </a:lnTo>
                  <a:lnTo>
                    <a:pt x="812" y="1803"/>
                  </a:lnTo>
                  <a:lnTo>
                    <a:pt x="805" y="1813"/>
                  </a:lnTo>
                  <a:lnTo>
                    <a:pt x="801" y="1822"/>
                  </a:lnTo>
                  <a:lnTo>
                    <a:pt x="796" y="1828"/>
                  </a:lnTo>
                  <a:lnTo>
                    <a:pt x="787" y="1845"/>
                  </a:lnTo>
                  <a:lnTo>
                    <a:pt x="778" y="1861"/>
                  </a:lnTo>
                  <a:lnTo>
                    <a:pt x="770" y="1876"/>
                  </a:lnTo>
                  <a:lnTo>
                    <a:pt x="761" y="1891"/>
                  </a:lnTo>
                  <a:lnTo>
                    <a:pt x="755" y="1904"/>
                  </a:lnTo>
                  <a:lnTo>
                    <a:pt x="749" y="1917"/>
                  </a:lnTo>
                  <a:lnTo>
                    <a:pt x="743" y="1929"/>
                  </a:lnTo>
                  <a:lnTo>
                    <a:pt x="738" y="1940"/>
                  </a:lnTo>
                  <a:lnTo>
                    <a:pt x="734" y="1953"/>
                  </a:lnTo>
                  <a:lnTo>
                    <a:pt x="730" y="1964"/>
                  </a:lnTo>
                  <a:lnTo>
                    <a:pt x="728" y="1976"/>
                  </a:lnTo>
                  <a:lnTo>
                    <a:pt x="727" y="1985"/>
                  </a:lnTo>
                  <a:lnTo>
                    <a:pt x="727" y="1995"/>
                  </a:lnTo>
                  <a:lnTo>
                    <a:pt x="728" y="2004"/>
                  </a:lnTo>
                  <a:lnTo>
                    <a:pt x="730" y="2012"/>
                  </a:lnTo>
                  <a:lnTo>
                    <a:pt x="734" y="2020"/>
                  </a:lnTo>
                  <a:lnTo>
                    <a:pt x="737" y="2025"/>
                  </a:lnTo>
                  <a:lnTo>
                    <a:pt x="742" y="2030"/>
                  </a:lnTo>
                  <a:lnTo>
                    <a:pt x="746" y="2036"/>
                  </a:lnTo>
                  <a:lnTo>
                    <a:pt x="753" y="2040"/>
                  </a:lnTo>
                  <a:lnTo>
                    <a:pt x="760" y="2045"/>
                  </a:lnTo>
                  <a:lnTo>
                    <a:pt x="770" y="2047"/>
                  </a:lnTo>
                  <a:lnTo>
                    <a:pt x="780" y="2050"/>
                  </a:lnTo>
                  <a:lnTo>
                    <a:pt x="791" y="2051"/>
                  </a:lnTo>
                  <a:lnTo>
                    <a:pt x="809" y="2050"/>
                  </a:lnTo>
                  <a:lnTo>
                    <a:pt x="827" y="2046"/>
                  </a:lnTo>
                  <a:lnTo>
                    <a:pt x="849" y="2042"/>
                  </a:lnTo>
                  <a:lnTo>
                    <a:pt x="873" y="2035"/>
                  </a:lnTo>
                  <a:lnTo>
                    <a:pt x="901" y="2025"/>
                  </a:lnTo>
                  <a:lnTo>
                    <a:pt x="930" y="2015"/>
                  </a:lnTo>
                  <a:lnTo>
                    <a:pt x="962" y="2002"/>
                  </a:lnTo>
                  <a:lnTo>
                    <a:pt x="997" y="1987"/>
                  </a:lnTo>
                  <a:lnTo>
                    <a:pt x="1035" y="1971"/>
                  </a:lnTo>
                  <a:lnTo>
                    <a:pt x="1074" y="1953"/>
                  </a:lnTo>
                  <a:lnTo>
                    <a:pt x="1116" y="1932"/>
                  </a:lnTo>
                  <a:lnTo>
                    <a:pt x="1161" y="1910"/>
                  </a:lnTo>
                  <a:lnTo>
                    <a:pt x="1210" y="1885"/>
                  </a:lnTo>
                  <a:lnTo>
                    <a:pt x="1260" y="1858"/>
                  </a:lnTo>
                  <a:lnTo>
                    <a:pt x="1313" y="1830"/>
                  </a:lnTo>
                  <a:lnTo>
                    <a:pt x="1370" y="1800"/>
                  </a:lnTo>
                  <a:lnTo>
                    <a:pt x="1383" y="1793"/>
                  </a:lnTo>
                  <a:lnTo>
                    <a:pt x="1377" y="1780"/>
                  </a:lnTo>
                  <a:lnTo>
                    <a:pt x="1358" y="1735"/>
                  </a:lnTo>
                  <a:lnTo>
                    <a:pt x="1351" y="1719"/>
                  </a:lnTo>
                  <a:lnTo>
                    <a:pt x="1336" y="1727"/>
                  </a:lnTo>
                  <a:lnTo>
                    <a:pt x="1303" y="1744"/>
                  </a:lnTo>
                  <a:lnTo>
                    <a:pt x="1272" y="1760"/>
                  </a:lnTo>
                  <a:lnTo>
                    <a:pt x="1243" y="1775"/>
                  </a:lnTo>
                  <a:lnTo>
                    <a:pt x="1218" y="1788"/>
                  </a:lnTo>
                  <a:lnTo>
                    <a:pt x="1194" y="1798"/>
                  </a:lnTo>
                  <a:lnTo>
                    <a:pt x="1172" y="1809"/>
                  </a:lnTo>
                  <a:lnTo>
                    <a:pt x="1152" y="1817"/>
                  </a:lnTo>
                  <a:lnTo>
                    <a:pt x="1135" y="1824"/>
                  </a:lnTo>
                  <a:lnTo>
                    <a:pt x="1119" y="1830"/>
                  </a:lnTo>
                  <a:lnTo>
                    <a:pt x="1104" y="1835"/>
                  </a:lnTo>
                  <a:lnTo>
                    <a:pt x="1091" y="1839"/>
                  </a:lnTo>
                  <a:lnTo>
                    <a:pt x="1081" y="1842"/>
                  </a:lnTo>
                  <a:lnTo>
                    <a:pt x="1070" y="1845"/>
                  </a:lnTo>
                  <a:lnTo>
                    <a:pt x="1062" y="1846"/>
                  </a:lnTo>
                  <a:lnTo>
                    <a:pt x="1055" y="1847"/>
                  </a:lnTo>
                  <a:lnTo>
                    <a:pt x="1050" y="1847"/>
                  </a:lnTo>
                  <a:lnTo>
                    <a:pt x="1047" y="1847"/>
                  </a:lnTo>
                  <a:lnTo>
                    <a:pt x="1045" y="1847"/>
                  </a:lnTo>
                  <a:lnTo>
                    <a:pt x="1041" y="1846"/>
                  </a:lnTo>
                  <a:lnTo>
                    <a:pt x="1040" y="1845"/>
                  </a:lnTo>
                  <a:lnTo>
                    <a:pt x="1040" y="1843"/>
                  </a:lnTo>
                  <a:lnTo>
                    <a:pt x="1040" y="1838"/>
                  </a:lnTo>
                  <a:lnTo>
                    <a:pt x="1043" y="1828"/>
                  </a:lnTo>
                  <a:lnTo>
                    <a:pt x="1047" y="1815"/>
                  </a:lnTo>
                  <a:lnTo>
                    <a:pt x="1051" y="1808"/>
                  </a:lnTo>
                  <a:lnTo>
                    <a:pt x="1055" y="1797"/>
                  </a:lnTo>
                  <a:lnTo>
                    <a:pt x="1061" y="1786"/>
                  </a:lnTo>
                  <a:lnTo>
                    <a:pt x="1069" y="1772"/>
                  </a:lnTo>
                  <a:lnTo>
                    <a:pt x="1079" y="1755"/>
                  </a:lnTo>
                  <a:lnTo>
                    <a:pt x="1091" y="1735"/>
                  </a:lnTo>
                  <a:lnTo>
                    <a:pt x="1104" y="1714"/>
                  </a:lnTo>
                  <a:lnTo>
                    <a:pt x="1118" y="1690"/>
                  </a:lnTo>
                  <a:lnTo>
                    <a:pt x="1134" y="1665"/>
                  </a:lnTo>
                  <a:lnTo>
                    <a:pt x="1151" y="1636"/>
                  </a:lnTo>
                  <a:lnTo>
                    <a:pt x="1171" y="1605"/>
                  </a:lnTo>
                  <a:lnTo>
                    <a:pt x="1191" y="1572"/>
                  </a:lnTo>
                  <a:lnTo>
                    <a:pt x="1213" y="1537"/>
                  </a:lnTo>
                  <a:lnTo>
                    <a:pt x="1237" y="1499"/>
                  </a:lnTo>
                  <a:lnTo>
                    <a:pt x="1263" y="1459"/>
                  </a:lnTo>
                  <a:lnTo>
                    <a:pt x="1289" y="1416"/>
                  </a:lnTo>
                  <a:lnTo>
                    <a:pt x="1309" y="1385"/>
                  </a:lnTo>
                  <a:lnTo>
                    <a:pt x="1327" y="1355"/>
                  </a:lnTo>
                  <a:lnTo>
                    <a:pt x="1347" y="1324"/>
                  </a:lnTo>
                  <a:lnTo>
                    <a:pt x="1366" y="1293"/>
                  </a:lnTo>
                  <a:lnTo>
                    <a:pt x="1386" y="1262"/>
                  </a:lnTo>
                  <a:lnTo>
                    <a:pt x="1406" y="1229"/>
                  </a:lnTo>
                  <a:lnTo>
                    <a:pt x="1425" y="1198"/>
                  </a:lnTo>
                  <a:lnTo>
                    <a:pt x="1444" y="1166"/>
                  </a:lnTo>
                  <a:lnTo>
                    <a:pt x="1463" y="1135"/>
                  </a:lnTo>
                  <a:lnTo>
                    <a:pt x="1483" y="1103"/>
                  </a:lnTo>
                  <a:lnTo>
                    <a:pt x="1502" y="1072"/>
                  </a:lnTo>
                  <a:lnTo>
                    <a:pt x="1522" y="1039"/>
                  </a:lnTo>
                  <a:lnTo>
                    <a:pt x="1540" y="1008"/>
                  </a:lnTo>
                  <a:lnTo>
                    <a:pt x="1560" y="977"/>
                  </a:lnTo>
                  <a:lnTo>
                    <a:pt x="1578" y="945"/>
                  </a:lnTo>
                  <a:lnTo>
                    <a:pt x="1598" y="914"/>
                  </a:lnTo>
                  <a:lnTo>
                    <a:pt x="1628" y="864"/>
                  </a:lnTo>
                  <a:lnTo>
                    <a:pt x="1658" y="816"/>
                  </a:lnTo>
                  <a:lnTo>
                    <a:pt x="1688" y="767"/>
                  </a:lnTo>
                  <a:lnTo>
                    <a:pt x="1717" y="719"/>
                  </a:lnTo>
                  <a:lnTo>
                    <a:pt x="1745" y="672"/>
                  </a:lnTo>
                  <a:lnTo>
                    <a:pt x="1774" y="625"/>
                  </a:lnTo>
                  <a:lnTo>
                    <a:pt x="1803" y="578"/>
                  </a:lnTo>
                  <a:lnTo>
                    <a:pt x="1832" y="532"/>
                  </a:lnTo>
                  <a:lnTo>
                    <a:pt x="1860" y="487"/>
                  </a:lnTo>
                  <a:lnTo>
                    <a:pt x="1888" y="444"/>
                  </a:lnTo>
                  <a:lnTo>
                    <a:pt x="1916" y="400"/>
                  </a:lnTo>
                  <a:lnTo>
                    <a:pt x="1942" y="358"/>
                  </a:lnTo>
                  <a:lnTo>
                    <a:pt x="1970" y="317"/>
                  </a:lnTo>
                  <a:lnTo>
                    <a:pt x="1997" y="277"/>
                  </a:lnTo>
                  <a:lnTo>
                    <a:pt x="2023" y="237"/>
                  </a:lnTo>
                  <a:lnTo>
                    <a:pt x="2048" y="199"/>
                  </a:lnTo>
                  <a:lnTo>
                    <a:pt x="2063" y="186"/>
                  </a:lnTo>
                  <a:lnTo>
                    <a:pt x="2076" y="174"/>
                  </a:lnTo>
                  <a:lnTo>
                    <a:pt x="2088" y="166"/>
                  </a:lnTo>
                  <a:lnTo>
                    <a:pt x="2099" y="158"/>
                  </a:lnTo>
                  <a:lnTo>
                    <a:pt x="2111" y="152"/>
                  </a:lnTo>
                  <a:lnTo>
                    <a:pt x="2125" y="148"/>
                  </a:lnTo>
                  <a:lnTo>
                    <a:pt x="2141" y="143"/>
                  </a:lnTo>
                  <a:lnTo>
                    <a:pt x="2160" y="138"/>
                  </a:lnTo>
                  <a:lnTo>
                    <a:pt x="2169" y="136"/>
                  </a:lnTo>
                  <a:lnTo>
                    <a:pt x="2176" y="135"/>
                  </a:lnTo>
                  <a:lnTo>
                    <a:pt x="2182" y="135"/>
                  </a:lnTo>
                  <a:lnTo>
                    <a:pt x="2189" y="135"/>
                  </a:lnTo>
                  <a:lnTo>
                    <a:pt x="2195" y="135"/>
                  </a:lnTo>
                  <a:lnTo>
                    <a:pt x="2203" y="135"/>
                  </a:lnTo>
                  <a:lnTo>
                    <a:pt x="2211" y="135"/>
                  </a:lnTo>
                  <a:lnTo>
                    <a:pt x="2222" y="135"/>
                  </a:lnTo>
                  <a:lnTo>
                    <a:pt x="2227" y="135"/>
                  </a:lnTo>
                  <a:lnTo>
                    <a:pt x="2229" y="131"/>
                  </a:lnTo>
                  <a:lnTo>
                    <a:pt x="2264" y="77"/>
                  </a:lnTo>
                  <a:lnTo>
                    <a:pt x="2270" y="67"/>
                  </a:lnTo>
                  <a:lnTo>
                    <a:pt x="2258" y="66"/>
                  </a:lnTo>
                  <a:lnTo>
                    <a:pt x="1919" y="0"/>
                  </a:lnTo>
                  <a:close/>
                  <a:moveTo>
                    <a:pt x="1339" y="976"/>
                  </a:moveTo>
                  <a:lnTo>
                    <a:pt x="1321" y="1007"/>
                  </a:lnTo>
                  <a:lnTo>
                    <a:pt x="1304" y="1037"/>
                  </a:lnTo>
                  <a:lnTo>
                    <a:pt x="1286" y="1068"/>
                  </a:lnTo>
                  <a:lnTo>
                    <a:pt x="1267" y="1098"/>
                  </a:lnTo>
                  <a:lnTo>
                    <a:pt x="1248" y="1127"/>
                  </a:lnTo>
                  <a:lnTo>
                    <a:pt x="1228" y="1157"/>
                  </a:lnTo>
                  <a:lnTo>
                    <a:pt x="1207" y="1186"/>
                  </a:lnTo>
                  <a:lnTo>
                    <a:pt x="1187" y="1213"/>
                  </a:lnTo>
                  <a:lnTo>
                    <a:pt x="1166" y="1242"/>
                  </a:lnTo>
                  <a:lnTo>
                    <a:pt x="1144" y="1270"/>
                  </a:lnTo>
                  <a:lnTo>
                    <a:pt x="1121" y="1296"/>
                  </a:lnTo>
                  <a:lnTo>
                    <a:pt x="1099" y="1324"/>
                  </a:lnTo>
                  <a:lnTo>
                    <a:pt x="1075" y="1350"/>
                  </a:lnTo>
                  <a:lnTo>
                    <a:pt x="1052" y="1376"/>
                  </a:lnTo>
                  <a:lnTo>
                    <a:pt x="1028" y="1401"/>
                  </a:lnTo>
                  <a:lnTo>
                    <a:pt x="1002" y="1426"/>
                  </a:lnTo>
                  <a:lnTo>
                    <a:pt x="976" y="1452"/>
                  </a:lnTo>
                  <a:lnTo>
                    <a:pt x="950" y="1476"/>
                  </a:lnTo>
                  <a:lnTo>
                    <a:pt x="924" y="1500"/>
                  </a:lnTo>
                  <a:lnTo>
                    <a:pt x="896" y="1524"/>
                  </a:lnTo>
                  <a:lnTo>
                    <a:pt x="870" y="1547"/>
                  </a:lnTo>
                  <a:lnTo>
                    <a:pt x="842" y="1569"/>
                  </a:lnTo>
                  <a:lnTo>
                    <a:pt x="814" y="1591"/>
                  </a:lnTo>
                  <a:lnTo>
                    <a:pt x="788" y="1612"/>
                  </a:lnTo>
                  <a:lnTo>
                    <a:pt x="759" y="1633"/>
                  </a:lnTo>
                  <a:lnTo>
                    <a:pt x="732" y="1653"/>
                  </a:lnTo>
                  <a:lnTo>
                    <a:pt x="703" y="1672"/>
                  </a:lnTo>
                  <a:lnTo>
                    <a:pt x="675" y="1691"/>
                  </a:lnTo>
                  <a:lnTo>
                    <a:pt x="646" y="1709"/>
                  </a:lnTo>
                  <a:lnTo>
                    <a:pt x="617" y="1726"/>
                  </a:lnTo>
                  <a:lnTo>
                    <a:pt x="587" y="1743"/>
                  </a:lnTo>
                  <a:lnTo>
                    <a:pt x="559" y="1759"/>
                  </a:lnTo>
                  <a:lnTo>
                    <a:pt x="538" y="1771"/>
                  </a:lnTo>
                  <a:lnTo>
                    <a:pt x="517" y="1781"/>
                  </a:lnTo>
                  <a:lnTo>
                    <a:pt x="498" y="1790"/>
                  </a:lnTo>
                  <a:lnTo>
                    <a:pt x="478" y="1800"/>
                  </a:lnTo>
                  <a:lnTo>
                    <a:pt x="460" y="1808"/>
                  </a:lnTo>
                  <a:lnTo>
                    <a:pt x="442" y="1816"/>
                  </a:lnTo>
                  <a:lnTo>
                    <a:pt x="425" y="1823"/>
                  </a:lnTo>
                  <a:lnTo>
                    <a:pt x="409" y="1828"/>
                  </a:lnTo>
                  <a:lnTo>
                    <a:pt x="393" y="1834"/>
                  </a:lnTo>
                  <a:lnTo>
                    <a:pt x="378" y="1839"/>
                  </a:lnTo>
                  <a:lnTo>
                    <a:pt x="363" y="1842"/>
                  </a:lnTo>
                  <a:lnTo>
                    <a:pt x="350" y="1846"/>
                  </a:lnTo>
                  <a:lnTo>
                    <a:pt x="336" y="1848"/>
                  </a:lnTo>
                  <a:lnTo>
                    <a:pt x="325" y="1850"/>
                  </a:lnTo>
                  <a:lnTo>
                    <a:pt x="312" y="1851"/>
                  </a:lnTo>
                  <a:lnTo>
                    <a:pt x="302" y="1851"/>
                  </a:lnTo>
                  <a:lnTo>
                    <a:pt x="288" y="1850"/>
                  </a:lnTo>
                  <a:lnTo>
                    <a:pt x="280" y="1847"/>
                  </a:lnTo>
                  <a:lnTo>
                    <a:pt x="276" y="1842"/>
                  </a:lnTo>
                  <a:lnTo>
                    <a:pt x="275" y="1838"/>
                  </a:lnTo>
                  <a:lnTo>
                    <a:pt x="274" y="1834"/>
                  </a:lnTo>
                  <a:lnTo>
                    <a:pt x="274" y="1828"/>
                  </a:lnTo>
                  <a:lnTo>
                    <a:pt x="275" y="1822"/>
                  </a:lnTo>
                  <a:lnTo>
                    <a:pt x="276" y="1810"/>
                  </a:lnTo>
                  <a:lnTo>
                    <a:pt x="280" y="1796"/>
                  </a:lnTo>
                  <a:lnTo>
                    <a:pt x="286" y="1779"/>
                  </a:lnTo>
                  <a:lnTo>
                    <a:pt x="293" y="1756"/>
                  </a:lnTo>
                  <a:lnTo>
                    <a:pt x="303" y="1729"/>
                  </a:lnTo>
                  <a:lnTo>
                    <a:pt x="310" y="1712"/>
                  </a:lnTo>
                  <a:lnTo>
                    <a:pt x="318" y="1695"/>
                  </a:lnTo>
                  <a:lnTo>
                    <a:pt x="326" y="1678"/>
                  </a:lnTo>
                  <a:lnTo>
                    <a:pt x="335" y="1659"/>
                  </a:lnTo>
                  <a:lnTo>
                    <a:pt x="344" y="1640"/>
                  </a:lnTo>
                  <a:lnTo>
                    <a:pt x="355" y="1620"/>
                  </a:lnTo>
                  <a:lnTo>
                    <a:pt x="366" y="1599"/>
                  </a:lnTo>
                  <a:lnTo>
                    <a:pt x="379" y="1578"/>
                  </a:lnTo>
                  <a:lnTo>
                    <a:pt x="392" y="1557"/>
                  </a:lnTo>
                  <a:lnTo>
                    <a:pt x="404" y="1535"/>
                  </a:lnTo>
                  <a:lnTo>
                    <a:pt x="419" y="1512"/>
                  </a:lnTo>
                  <a:lnTo>
                    <a:pt x="433" y="1489"/>
                  </a:lnTo>
                  <a:lnTo>
                    <a:pt x="449" y="1464"/>
                  </a:lnTo>
                  <a:lnTo>
                    <a:pt x="465" y="1440"/>
                  </a:lnTo>
                  <a:lnTo>
                    <a:pt x="483" y="1415"/>
                  </a:lnTo>
                  <a:lnTo>
                    <a:pt x="500" y="1390"/>
                  </a:lnTo>
                  <a:lnTo>
                    <a:pt x="518" y="1364"/>
                  </a:lnTo>
                  <a:lnTo>
                    <a:pt x="536" y="1339"/>
                  </a:lnTo>
                  <a:lnTo>
                    <a:pt x="554" y="1313"/>
                  </a:lnTo>
                  <a:lnTo>
                    <a:pt x="573" y="1289"/>
                  </a:lnTo>
                  <a:lnTo>
                    <a:pt x="591" y="1265"/>
                  </a:lnTo>
                  <a:lnTo>
                    <a:pt x="608" y="1242"/>
                  </a:lnTo>
                  <a:lnTo>
                    <a:pt x="627" y="1219"/>
                  </a:lnTo>
                  <a:lnTo>
                    <a:pt x="645" y="1197"/>
                  </a:lnTo>
                  <a:lnTo>
                    <a:pt x="662" y="1175"/>
                  </a:lnTo>
                  <a:lnTo>
                    <a:pt x="681" y="1154"/>
                  </a:lnTo>
                  <a:lnTo>
                    <a:pt x="699" y="1134"/>
                  </a:lnTo>
                  <a:lnTo>
                    <a:pt x="717" y="1113"/>
                  </a:lnTo>
                  <a:lnTo>
                    <a:pt x="735" y="1093"/>
                  </a:lnTo>
                  <a:lnTo>
                    <a:pt x="752" y="1075"/>
                  </a:lnTo>
                  <a:lnTo>
                    <a:pt x="771" y="1057"/>
                  </a:lnTo>
                  <a:lnTo>
                    <a:pt x="788" y="1038"/>
                  </a:lnTo>
                  <a:lnTo>
                    <a:pt x="803" y="1023"/>
                  </a:lnTo>
                  <a:lnTo>
                    <a:pt x="818" y="1009"/>
                  </a:lnTo>
                  <a:lnTo>
                    <a:pt x="833" y="998"/>
                  </a:lnTo>
                  <a:lnTo>
                    <a:pt x="847" y="986"/>
                  </a:lnTo>
                  <a:lnTo>
                    <a:pt x="861" y="977"/>
                  </a:lnTo>
                  <a:lnTo>
                    <a:pt x="873" y="968"/>
                  </a:lnTo>
                  <a:lnTo>
                    <a:pt x="886" y="961"/>
                  </a:lnTo>
                  <a:lnTo>
                    <a:pt x="899" y="955"/>
                  </a:lnTo>
                  <a:lnTo>
                    <a:pt x="909" y="951"/>
                  </a:lnTo>
                  <a:lnTo>
                    <a:pt x="920" y="947"/>
                  </a:lnTo>
                  <a:lnTo>
                    <a:pt x="931" y="944"/>
                  </a:lnTo>
                  <a:lnTo>
                    <a:pt x="942" y="940"/>
                  </a:lnTo>
                  <a:lnTo>
                    <a:pt x="954" y="937"/>
                  </a:lnTo>
                  <a:lnTo>
                    <a:pt x="967" y="934"/>
                  </a:lnTo>
                  <a:lnTo>
                    <a:pt x="978" y="931"/>
                  </a:lnTo>
                  <a:lnTo>
                    <a:pt x="991" y="929"/>
                  </a:lnTo>
                  <a:lnTo>
                    <a:pt x="1003" y="928"/>
                  </a:lnTo>
                  <a:lnTo>
                    <a:pt x="1016" y="925"/>
                  </a:lnTo>
                  <a:lnTo>
                    <a:pt x="1029" y="924"/>
                  </a:lnTo>
                  <a:lnTo>
                    <a:pt x="1043" y="923"/>
                  </a:lnTo>
                  <a:lnTo>
                    <a:pt x="1055" y="922"/>
                  </a:lnTo>
                  <a:lnTo>
                    <a:pt x="1069" y="921"/>
                  </a:lnTo>
                  <a:lnTo>
                    <a:pt x="1084" y="921"/>
                  </a:lnTo>
                  <a:lnTo>
                    <a:pt x="1098" y="921"/>
                  </a:lnTo>
                  <a:lnTo>
                    <a:pt x="1113" y="921"/>
                  </a:lnTo>
                  <a:lnTo>
                    <a:pt x="1128" y="922"/>
                  </a:lnTo>
                  <a:lnTo>
                    <a:pt x="1143" y="923"/>
                  </a:lnTo>
                  <a:lnTo>
                    <a:pt x="1158" y="924"/>
                  </a:lnTo>
                  <a:lnTo>
                    <a:pt x="1173" y="926"/>
                  </a:lnTo>
                  <a:lnTo>
                    <a:pt x="1188" y="929"/>
                  </a:lnTo>
                  <a:lnTo>
                    <a:pt x="1203" y="931"/>
                  </a:lnTo>
                  <a:lnTo>
                    <a:pt x="1218" y="934"/>
                  </a:lnTo>
                  <a:lnTo>
                    <a:pt x="1233" y="938"/>
                  </a:lnTo>
                  <a:lnTo>
                    <a:pt x="1248" y="943"/>
                  </a:lnTo>
                  <a:lnTo>
                    <a:pt x="1263" y="947"/>
                  </a:lnTo>
                  <a:lnTo>
                    <a:pt x="1278" y="952"/>
                  </a:lnTo>
                  <a:lnTo>
                    <a:pt x="1294" y="957"/>
                  </a:lnTo>
                  <a:lnTo>
                    <a:pt x="1309" y="963"/>
                  </a:lnTo>
                  <a:lnTo>
                    <a:pt x="1324" y="969"/>
                  </a:lnTo>
                  <a:lnTo>
                    <a:pt x="1339" y="976"/>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41045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2">
                    <a:lumMod val="25000"/>
                  </a:schemeClr>
                </a:solidFill>
              </a:rPr>
              <a:t>Our latest analysis</a:t>
            </a:r>
            <a:endParaRPr lang="en-GB" dirty="0">
              <a:solidFill>
                <a:schemeClr val="bg2">
                  <a:lumMod val="25000"/>
                </a:schemeClr>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572376" y="323323"/>
            <a:ext cx="1781424" cy="1419423"/>
          </a:xfrm>
        </p:spPr>
      </p:pic>
      <p:sp>
        <p:nvSpPr>
          <p:cNvPr id="4" name="Footer Placeholder 3"/>
          <p:cNvSpPr>
            <a:spLocks noGrp="1"/>
          </p:cNvSpPr>
          <p:nvPr>
            <p:ph type="ftr" sz="quarter" idx="11"/>
          </p:nvPr>
        </p:nvSpPr>
        <p:spPr>
          <a:xfrm>
            <a:off x="838200" y="6356358"/>
            <a:ext cx="10515600" cy="365125"/>
          </a:xfrm>
        </p:spPr>
        <p:txBody>
          <a:bodyPr/>
          <a:lstStyle/>
          <a:p>
            <a:r>
              <a:rPr lang="en-GB" dirty="0" smtClean="0"/>
              <a:t>Pay Bargaining in 2016 by IDR and the TUC | London | 25 February 2016</a:t>
            </a:r>
            <a:endParaRPr lang="en-GB" dirty="0"/>
          </a:p>
        </p:txBody>
      </p:sp>
      <p:graphicFrame>
        <p:nvGraphicFramePr>
          <p:cNvPr id="6" name="Content Placeholder 5"/>
          <p:cNvGraphicFramePr>
            <a:graphicFrameLocks noGrp="1"/>
          </p:cNvGraphicFramePr>
          <p:nvPr>
            <p:ph sz="half" idx="2"/>
            <p:extLst/>
          </p:nvPr>
        </p:nvGraphicFramePr>
        <p:xfrm>
          <a:off x="838200" y="3665444"/>
          <a:ext cx="10515600" cy="2331720"/>
        </p:xfrm>
        <a:graphic>
          <a:graphicData uri="http://schemas.openxmlformats.org/drawingml/2006/table">
            <a:tbl>
              <a:tblPr firstRow="1" bandRow="1">
                <a:tableStyleId>{93296810-A885-4BE3-A3E7-6D5BEEA58F35}</a:tableStyleId>
              </a:tblPr>
              <a:tblGrid>
                <a:gridCol w="2031609">
                  <a:extLst>
                    <a:ext uri="{9D8B030D-6E8A-4147-A177-3AD203B41FA5}">
                      <a16:colId xmlns="" xmlns:a16="http://schemas.microsoft.com/office/drawing/2014/main" val="3853087599"/>
                    </a:ext>
                  </a:extLst>
                </a:gridCol>
                <a:gridCol w="1473591">
                  <a:extLst>
                    <a:ext uri="{9D8B030D-6E8A-4147-A177-3AD203B41FA5}">
                      <a16:colId xmlns="" xmlns:a16="http://schemas.microsoft.com/office/drawing/2014/main" val="985741363"/>
                    </a:ext>
                  </a:extLst>
                </a:gridCol>
                <a:gridCol w="1752600">
                  <a:extLst>
                    <a:ext uri="{9D8B030D-6E8A-4147-A177-3AD203B41FA5}">
                      <a16:colId xmlns="" xmlns:a16="http://schemas.microsoft.com/office/drawing/2014/main" val="1145005719"/>
                    </a:ext>
                  </a:extLst>
                </a:gridCol>
                <a:gridCol w="1752600">
                  <a:extLst>
                    <a:ext uri="{9D8B030D-6E8A-4147-A177-3AD203B41FA5}">
                      <a16:colId xmlns="" xmlns:a16="http://schemas.microsoft.com/office/drawing/2014/main" val="3350285126"/>
                    </a:ext>
                  </a:extLst>
                </a:gridCol>
                <a:gridCol w="1752600">
                  <a:extLst>
                    <a:ext uri="{9D8B030D-6E8A-4147-A177-3AD203B41FA5}">
                      <a16:colId xmlns="" xmlns:a16="http://schemas.microsoft.com/office/drawing/2014/main" val="3793931586"/>
                    </a:ext>
                  </a:extLst>
                </a:gridCol>
                <a:gridCol w="1752600">
                  <a:extLst>
                    <a:ext uri="{9D8B030D-6E8A-4147-A177-3AD203B41FA5}">
                      <a16:colId xmlns="" xmlns:a16="http://schemas.microsoft.com/office/drawing/2014/main" val="1365868963"/>
                    </a:ext>
                  </a:extLst>
                </a:gridCol>
              </a:tblGrid>
              <a:tr h="370840">
                <a:tc>
                  <a:txBody>
                    <a:bodyPr/>
                    <a:lstStyle/>
                    <a:p>
                      <a:pPr>
                        <a:spcAft>
                          <a:spcPts val="0"/>
                        </a:spcAft>
                      </a:pPr>
                      <a:endParaRPr lang="en-GB" sz="2000" b="0" dirty="0">
                        <a:effectLst/>
                        <a:latin typeface="+mn-lt"/>
                        <a:ea typeface="MS Mincho" panose="02020609040205080304" pitchFamily="49" charset="-128"/>
                        <a:cs typeface="Times New Roman" panose="02020603050405020304" pitchFamily="18" charset="0"/>
                      </a:endParaRPr>
                    </a:p>
                  </a:txBody>
                  <a:tcPr marL="68580" marR="68580" marT="0" marB="0" anchor="ctr"/>
                </a:tc>
                <a:tc gridSpan="5">
                  <a:txBody>
                    <a:bodyPr/>
                    <a:lstStyle/>
                    <a:p>
                      <a:pPr algn="ctr">
                        <a:spcAft>
                          <a:spcPts val="0"/>
                        </a:spcAft>
                      </a:pPr>
                      <a:r>
                        <a:rPr lang="en-GB" sz="2000" b="1" kern="1200" dirty="0" smtClean="0">
                          <a:solidFill>
                            <a:schemeClr val="bg1"/>
                          </a:solidFill>
                          <a:effectLst/>
                          <a:latin typeface="+mn-lt"/>
                          <a:ea typeface="Times New Roman" panose="02020603050405020304" pitchFamily="18" charset="0"/>
                          <a:cs typeface="Times New Roman" panose="02020603050405020304" pitchFamily="18" charset="0"/>
                        </a:rPr>
                        <a:t>IDR pay settlement data – three months to end of January 2016 </a:t>
                      </a:r>
                      <a:endParaRPr lang="en-GB" sz="2000" b="1" kern="12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pPr>
                        <a:spcAft>
                          <a:spcPts val="0"/>
                        </a:spcAft>
                      </a:pP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hMerge="1">
                  <a:txBody>
                    <a:bodyPr/>
                    <a:lstStyle/>
                    <a:p>
                      <a:pPr>
                        <a:spcAft>
                          <a:spcPts val="0"/>
                        </a:spcAft>
                      </a:pP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hMerge="1">
                  <a:txBody>
                    <a:bodyPr/>
                    <a:lstStyle/>
                    <a:p>
                      <a:pPr>
                        <a:spcAft>
                          <a:spcPts val="0"/>
                        </a:spcAft>
                      </a:pP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hMerge="1">
                  <a:txBody>
                    <a:bodyPr/>
                    <a:lstStyle/>
                    <a:p>
                      <a:pPr>
                        <a:spcAft>
                          <a:spcPts val="0"/>
                        </a:spcAft>
                      </a:pP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 xmlns:a16="http://schemas.microsoft.com/office/drawing/2014/main" val="474199361"/>
                  </a:ext>
                </a:extLst>
              </a:tr>
              <a:tr h="568967">
                <a:tc>
                  <a:txBody>
                    <a:bodyPr/>
                    <a:lstStyle/>
                    <a:p>
                      <a:pPr>
                        <a:spcAft>
                          <a:spcPts val="0"/>
                        </a:spcAft>
                      </a:pPr>
                      <a:r>
                        <a:rPr lang="en-GB" sz="2000" b="0" dirty="0">
                          <a:solidFill>
                            <a:schemeClr val="tx1">
                              <a:lumMod val="85000"/>
                              <a:lumOff val="15000"/>
                            </a:schemeClr>
                          </a:solidFill>
                          <a:effectLst/>
                          <a:latin typeface="+mn-lt"/>
                          <a:ea typeface="Times New Roman" panose="02020603050405020304" pitchFamily="18" charset="0"/>
                          <a:cs typeface="Times New Roman" panose="02020603050405020304" pitchFamily="18" charset="0"/>
                        </a:rPr>
                        <a:t> </a:t>
                      </a:r>
                      <a:endParaRPr lang="en-GB" sz="2000" b="0" dirty="0">
                        <a:solidFill>
                          <a:schemeClr val="tx1">
                            <a:lumMod val="85000"/>
                            <a:lumOff val="15000"/>
                          </a:schemeClr>
                        </a:solidFill>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GB" sz="2000" b="1" dirty="0">
                          <a:solidFill>
                            <a:schemeClr val="tx1">
                              <a:lumMod val="85000"/>
                              <a:lumOff val="15000"/>
                            </a:schemeClr>
                          </a:solidFill>
                          <a:effectLst/>
                          <a:latin typeface="+mn-lt"/>
                          <a:ea typeface="Times New Roman" panose="02020603050405020304" pitchFamily="18" charset="0"/>
                          <a:cs typeface="Times New Roman" panose="02020603050405020304" pitchFamily="18" charset="0"/>
                        </a:rPr>
                        <a:t>Whole economy</a:t>
                      </a:r>
                      <a:endParaRPr lang="en-GB" sz="2000" b="1" dirty="0">
                        <a:solidFill>
                          <a:schemeClr val="tx1">
                            <a:lumMod val="85000"/>
                            <a:lumOff val="15000"/>
                          </a:schemeClr>
                        </a:solidFill>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GB" sz="2000" b="1" dirty="0" smtClean="0">
                          <a:solidFill>
                            <a:schemeClr val="tx1">
                              <a:lumMod val="85000"/>
                              <a:lumOff val="15000"/>
                            </a:schemeClr>
                          </a:solidFill>
                          <a:effectLst/>
                          <a:latin typeface="+mn-lt"/>
                          <a:ea typeface="Times New Roman" panose="02020603050405020304" pitchFamily="18" charset="0"/>
                          <a:cs typeface="Times New Roman" panose="02020603050405020304" pitchFamily="18" charset="0"/>
                        </a:rPr>
                        <a:t>Private </a:t>
                      </a:r>
                      <a:r>
                        <a:rPr lang="en-GB" sz="2000" b="1" dirty="0">
                          <a:solidFill>
                            <a:schemeClr val="tx1">
                              <a:lumMod val="85000"/>
                              <a:lumOff val="15000"/>
                            </a:schemeClr>
                          </a:solidFill>
                          <a:effectLst/>
                          <a:latin typeface="+mn-lt"/>
                          <a:ea typeface="Times New Roman" panose="02020603050405020304" pitchFamily="18" charset="0"/>
                          <a:cs typeface="Times New Roman" panose="02020603050405020304" pitchFamily="18" charset="0"/>
                        </a:rPr>
                        <a:t>sector</a:t>
                      </a:r>
                      <a:endParaRPr lang="en-GB" sz="2000" b="1" dirty="0">
                        <a:solidFill>
                          <a:schemeClr val="tx1">
                            <a:lumMod val="85000"/>
                            <a:lumOff val="15000"/>
                          </a:schemeClr>
                        </a:solidFill>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GB" sz="2000" b="1" dirty="0">
                          <a:solidFill>
                            <a:schemeClr val="tx1">
                              <a:lumMod val="85000"/>
                              <a:lumOff val="15000"/>
                            </a:schemeClr>
                          </a:solidFill>
                          <a:effectLst/>
                          <a:latin typeface="+mn-lt"/>
                          <a:ea typeface="Times New Roman" panose="02020603050405020304" pitchFamily="18" charset="0"/>
                          <a:cs typeface="Times New Roman" panose="02020603050405020304" pitchFamily="18" charset="0"/>
                        </a:rPr>
                        <a:t>Manufacturing &amp; production</a:t>
                      </a:r>
                      <a:endParaRPr lang="en-GB" sz="2000" b="1" dirty="0">
                        <a:solidFill>
                          <a:schemeClr val="tx1">
                            <a:lumMod val="85000"/>
                            <a:lumOff val="15000"/>
                          </a:schemeClr>
                        </a:solidFill>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GB" sz="2000" b="1" dirty="0">
                          <a:solidFill>
                            <a:schemeClr val="tx1">
                              <a:lumMod val="85000"/>
                              <a:lumOff val="15000"/>
                            </a:schemeClr>
                          </a:solidFill>
                          <a:effectLst/>
                          <a:latin typeface="+mn-lt"/>
                          <a:ea typeface="Times New Roman" panose="02020603050405020304" pitchFamily="18" charset="0"/>
                          <a:cs typeface="Times New Roman" panose="02020603050405020304" pitchFamily="18" charset="0"/>
                        </a:rPr>
                        <a:t>Private services</a:t>
                      </a:r>
                      <a:endParaRPr lang="en-GB" sz="2000" b="1" dirty="0">
                        <a:solidFill>
                          <a:schemeClr val="tx1">
                            <a:lumMod val="85000"/>
                            <a:lumOff val="15000"/>
                          </a:schemeClr>
                        </a:solidFill>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GB" sz="2000" b="1" dirty="0">
                          <a:solidFill>
                            <a:schemeClr val="tx1">
                              <a:lumMod val="85000"/>
                              <a:lumOff val="15000"/>
                            </a:schemeClr>
                          </a:solidFill>
                          <a:effectLst/>
                          <a:latin typeface="+mn-lt"/>
                          <a:ea typeface="Times New Roman" panose="02020603050405020304" pitchFamily="18" charset="0"/>
                          <a:cs typeface="Times New Roman" panose="02020603050405020304" pitchFamily="18" charset="0"/>
                        </a:rPr>
                        <a:t>Not-for-profit</a:t>
                      </a:r>
                      <a:endParaRPr lang="en-GB" sz="2000" b="1" dirty="0">
                        <a:solidFill>
                          <a:schemeClr val="tx1">
                            <a:lumMod val="85000"/>
                            <a:lumOff val="15000"/>
                          </a:schemeClr>
                        </a:solidFill>
                        <a:effectLst/>
                        <a:latin typeface="+mn-lt"/>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 xmlns:a16="http://schemas.microsoft.com/office/drawing/2014/main" val="1601672440"/>
                  </a:ext>
                </a:extLst>
              </a:tr>
              <a:tr h="370840">
                <a:tc>
                  <a:txBody>
                    <a:bodyPr/>
                    <a:lstStyle/>
                    <a:p>
                      <a:pPr>
                        <a:spcAft>
                          <a:spcPts val="0"/>
                        </a:spcAft>
                      </a:pPr>
                      <a:r>
                        <a:rPr lang="en-GB" sz="2000" b="1" dirty="0">
                          <a:solidFill>
                            <a:schemeClr val="tx1">
                              <a:lumMod val="85000"/>
                              <a:lumOff val="15000"/>
                            </a:schemeClr>
                          </a:solidFill>
                          <a:effectLst/>
                          <a:latin typeface="+mn-lt"/>
                          <a:ea typeface="Times New Roman" panose="02020603050405020304" pitchFamily="18" charset="0"/>
                          <a:cs typeface="Times New Roman" panose="02020603050405020304" pitchFamily="18" charset="0"/>
                        </a:rPr>
                        <a:t>Median</a:t>
                      </a:r>
                      <a:endParaRPr lang="en-GB" sz="2000" b="1" dirty="0">
                        <a:solidFill>
                          <a:schemeClr val="tx1">
                            <a:lumMod val="85000"/>
                            <a:lumOff val="15000"/>
                          </a:schemeClr>
                        </a:solidFill>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algn="r">
                        <a:spcAft>
                          <a:spcPts val="0"/>
                        </a:spcAft>
                      </a:pPr>
                      <a:r>
                        <a:rPr lang="en-GB" sz="2000" b="0">
                          <a:solidFill>
                            <a:schemeClr val="tx1">
                              <a:lumMod val="85000"/>
                              <a:lumOff val="15000"/>
                            </a:schemeClr>
                          </a:solidFill>
                          <a:effectLst/>
                          <a:latin typeface="+mn-lt"/>
                          <a:ea typeface="Times New Roman" panose="02020603050405020304" pitchFamily="18" charset="0"/>
                          <a:cs typeface="Times New Roman" panose="02020603050405020304" pitchFamily="18" charset="0"/>
                        </a:rPr>
                        <a:t>2.0%</a:t>
                      </a:r>
                      <a:endParaRPr lang="en-GB" sz="2000" b="0">
                        <a:solidFill>
                          <a:schemeClr val="tx1">
                            <a:lumMod val="85000"/>
                            <a:lumOff val="15000"/>
                          </a:schemeClr>
                        </a:solidFill>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algn="r">
                        <a:spcAft>
                          <a:spcPts val="0"/>
                        </a:spcAft>
                      </a:pPr>
                      <a:r>
                        <a:rPr lang="en-GB" sz="2000" b="0">
                          <a:solidFill>
                            <a:schemeClr val="tx1">
                              <a:lumMod val="85000"/>
                              <a:lumOff val="15000"/>
                            </a:schemeClr>
                          </a:solidFill>
                          <a:effectLst/>
                          <a:latin typeface="+mn-lt"/>
                          <a:ea typeface="Times New Roman" panose="02020603050405020304" pitchFamily="18" charset="0"/>
                          <a:cs typeface="Times New Roman" panose="02020603050405020304" pitchFamily="18" charset="0"/>
                        </a:rPr>
                        <a:t>2.0%</a:t>
                      </a:r>
                      <a:endParaRPr lang="en-GB" sz="2000" b="0">
                        <a:solidFill>
                          <a:schemeClr val="tx1">
                            <a:lumMod val="85000"/>
                            <a:lumOff val="15000"/>
                          </a:schemeClr>
                        </a:solidFill>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algn="r">
                        <a:spcAft>
                          <a:spcPts val="0"/>
                        </a:spcAft>
                      </a:pPr>
                      <a:r>
                        <a:rPr lang="en-GB" sz="2000" b="0" dirty="0">
                          <a:solidFill>
                            <a:schemeClr val="tx1">
                              <a:lumMod val="85000"/>
                              <a:lumOff val="15000"/>
                            </a:schemeClr>
                          </a:solidFill>
                          <a:effectLst/>
                          <a:latin typeface="+mn-lt"/>
                          <a:ea typeface="Times New Roman" panose="02020603050405020304" pitchFamily="18" charset="0"/>
                          <a:cs typeface="Times New Roman" panose="02020603050405020304" pitchFamily="18" charset="0"/>
                        </a:rPr>
                        <a:t>2.0%</a:t>
                      </a:r>
                      <a:endParaRPr lang="en-GB" sz="2000" b="0" dirty="0">
                        <a:solidFill>
                          <a:schemeClr val="tx1">
                            <a:lumMod val="85000"/>
                            <a:lumOff val="15000"/>
                          </a:schemeClr>
                        </a:solidFill>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algn="r">
                        <a:spcAft>
                          <a:spcPts val="0"/>
                        </a:spcAft>
                      </a:pPr>
                      <a:r>
                        <a:rPr lang="en-GB" sz="2000" b="0" dirty="0">
                          <a:solidFill>
                            <a:schemeClr val="tx1">
                              <a:lumMod val="85000"/>
                              <a:lumOff val="15000"/>
                            </a:schemeClr>
                          </a:solidFill>
                          <a:effectLst/>
                          <a:latin typeface="+mn-lt"/>
                          <a:ea typeface="Times New Roman" panose="02020603050405020304" pitchFamily="18" charset="0"/>
                          <a:cs typeface="Times New Roman" panose="02020603050405020304" pitchFamily="18" charset="0"/>
                        </a:rPr>
                        <a:t>2.3%</a:t>
                      </a:r>
                      <a:endParaRPr lang="en-GB" sz="2000" b="0" dirty="0">
                        <a:solidFill>
                          <a:schemeClr val="tx1">
                            <a:lumMod val="85000"/>
                            <a:lumOff val="15000"/>
                          </a:schemeClr>
                        </a:solidFill>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algn="r">
                        <a:spcAft>
                          <a:spcPts val="0"/>
                        </a:spcAft>
                      </a:pPr>
                      <a:r>
                        <a:rPr lang="en-GB" sz="2000" b="0">
                          <a:solidFill>
                            <a:schemeClr val="tx1">
                              <a:lumMod val="85000"/>
                              <a:lumOff val="15000"/>
                            </a:schemeClr>
                          </a:solidFill>
                          <a:effectLst/>
                          <a:latin typeface="+mn-lt"/>
                          <a:ea typeface="Times New Roman" panose="02020603050405020304" pitchFamily="18" charset="0"/>
                          <a:cs typeface="Times New Roman" panose="02020603050405020304" pitchFamily="18" charset="0"/>
                        </a:rPr>
                        <a:t>1.4%</a:t>
                      </a:r>
                      <a:endParaRPr lang="en-GB" sz="2000" b="0">
                        <a:solidFill>
                          <a:schemeClr val="tx1">
                            <a:lumMod val="85000"/>
                            <a:lumOff val="15000"/>
                          </a:schemeClr>
                        </a:solidFill>
                        <a:effectLst/>
                        <a:latin typeface="+mn-lt"/>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 xmlns:a16="http://schemas.microsoft.com/office/drawing/2014/main" val="958797064"/>
                  </a:ext>
                </a:extLst>
              </a:tr>
              <a:tr h="370840">
                <a:tc>
                  <a:txBody>
                    <a:bodyPr/>
                    <a:lstStyle/>
                    <a:p>
                      <a:pPr>
                        <a:spcAft>
                          <a:spcPts val="0"/>
                        </a:spcAft>
                      </a:pPr>
                      <a:r>
                        <a:rPr lang="en-GB" sz="2000" b="1" dirty="0">
                          <a:solidFill>
                            <a:schemeClr val="tx1">
                              <a:lumMod val="85000"/>
                              <a:lumOff val="15000"/>
                            </a:schemeClr>
                          </a:solidFill>
                          <a:effectLst/>
                          <a:latin typeface="+mn-lt"/>
                          <a:ea typeface="Times New Roman" panose="02020603050405020304" pitchFamily="18" charset="0"/>
                          <a:cs typeface="Times New Roman" panose="02020603050405020304" pitchFamily="18" charset="0"/>
                        </a:rPr>
                        <a:t>Average</a:t>
                      </a:r>
                      <a:endParaRPr lang="en-GB" sz="2000" b="1" dirty="0">
                        <a:solidFill>
                          <a:schemeClr val="tx1">
                            <a:lumMod val="85000"/>
                            <a:lumOff val="15000"/>
                          </a:schemeClr>
                        </a:solidFill>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algn="r">
                        <a:spcAft>
                          <a:spcPts val="0"/>
                        </a:spcAft>
                      </a:pPr>
                      <a:r>
                        <a:rPr lang="en-GB" sz="2000" b="0">
                          <a:solidFill>
                            <a:schemeClr val="tx1">
                              <a:lumMod val="85000"/>
                              <a:lumOff val="15000"/>
                            </a:schemeClr>
                          </a:solidFill>
                          <a:effectLst/>
                          <a:latin typeface="+mn-lt"/>
                          <a:ea typeface="Times New Roman" panose="02020603050405020304" pitchFamily="18" charset="0"/>
                          <a:cs typeface="Times New Roman" panose="02020603050405020304" pitchFamily="18" charset="0"/>
                        </a:rPr>
                        <a:t>2.1%</a:t>
                      </a:r>
                      <a:endParaRPr lang="en-GB" sz="2000" b="0">
                        <a:solidFill>
                          <a:schemeClr val="tx1">
                            <a:lumMod val="85000"/>
                            <a:lumOff val="15000"/>
                          </a:schemeClr>
                        </a:solidFill>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algn="r">
                        <a:spcAft>
                          <a:spcPts val="0"/>
                        </a:spcAft>
                      </a:pPr>
                      <a:r>
                        <a:rPr lang="en-GB" sz="2000" b="0">
                          <a:solidFill>
                            <a:schemeClr val="tx1">
                              <a:lumMod val="85000"/>
                              <a:lumOff val="15000"/>
                            </a:schemeClr>
                          </a:solidFill>
                          <a:effectLst/>
                          <a:latin typeface="+mn-lt"/>
                          <a:ea typeface="Times New Roman" panose="02020603050405020304" pitchFamily="18" charset="0"/>
                          <a:cs typeface="Times New Roman" panose="02020603050405020304" pitchFamily="18" charset="0"/>
                        </a:rPr>
                        <a:t>2.2%</a:t>
                      </a:r>
                      <a:endParaRPr lang="en-GB" sz="2000" b="0">
                        <a:solidFill>
                          <a:schemeClr val="tx1">
                            <a:lumMod val="85000"/>
                            <a:lumOff val="15000"/>
                          </a:schemeClr>
                        </a:solidFill>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algn="r">
                        <a:spcAft>
                          <a:spcPts val="0"/>
                        </a:spcAft>
                      </a:pPr>
                      <a:r>
                        <a:rPr lang="en-GB" sz="2000" b="0">
                          <a:solidFill>
                            <a:schemeClr val="tx1">
                              <a:lumMod val="85000"/>
                              <a:lumOff val="15000"/>
                            </a:schemeClr>
                          </a:solidFill>
                          <a:effectLst/>
                          <a:latin typeface="+mn-lt"/>
                          <a:ea typeface="Times New Roman" panose="02020603050405020304" pitchFamily="18" charset="0"/>
                          <a:cs typeface="Times New Roman" panose="02020603050405020304" pitchFamily="18" charset="0"/>
                        </a:rPr>
                        <a:t>2.3%</a:t>
                      </a:r>
                      <a:endParaRPr lang="en-GB" sz="2000" b="0">
                        <a:solidFill>
                          <a:schemeClr val="tx1">
                            <a:lumMod val="85000"/>
                            <a:lumOff val="15000"/>
                          </a:schemeClr>
                        </a:solidFill>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algn="r">
                        <a:spcAft>
                          <a:spcPts val="0"/>
                        </a:spcAft>
                      </a:pPr>
                      <a:r>
                        <a:rPr lang="en-GB" sz="2000" b="0" dirty="0">
                          <a:solidFill>
                            <a:schemeClr val="tx1">
                              <a:lumMod val="85000"/>
                              <a:lumOff val="15000"/>
                            </a:schemeClr>
                          </a:solidFill>
                          <a:effectLst/>
                          <a:latin typeface="+mn-lt"/>
                          <a:ea typeface="Times New Roman" panose="02020603050405020304" pitchFamily="18" charset="0"/>
                          <a:cs typeface="Times New Roman" panose="02020603050405020304" pitchFamily="18" charset="0"/>
                        </a:rPr>
                        <a:t>2.0%</a:t>
                      </a:r>
                      <a:endParaRPr lang="en-GB" sz="2000" b="0" dirty="0">
                        <a:solidFill>
                          <a:schemeClr val="tx1">
                            <a:lumMod val="85000"/>
                            <a:lumOff val="15000"/>
                          </a:schemeClr>
                        </a:solidFill>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algn="r">
                        <a:spcAft>
                          <a:spcPts val="0"/>
                        </a:spcAft>
                      </a:pPr>
                      <a:r>
                        <a:rPr lang="en-GB" sz="2000" b="0" dirty="0">
                          <a:solidFill>
                            <a:schemeClr val="tx1">
                              <a:lumMod val="85000"/>
                              <a:lumOff val="15000"/>
                            </a:schemeClr>
                          </a:solidFill>
                          <a:effectLst/>
                          <a:latin typeface="+mn-lt"/>
                          <a:ea typeface="Times New Roman" panose="02020603050405020304" pitchFamily="18" charset="0"/>
                          <a:cs typeface="Times New Roman" panose="02020603050405020304" pitchFamily="18" charset="0"/>
                        </a:rPr>
                        <a:t>1.2%</a:t>
                      </a:r>
                      <a:endParaRPr lang="en-GB" sz="2000" b="0" dirty="0">
                        <a:solidFill>
                          <a:schemeClr val="tx1">
                            <a:lumMod val="85000"/>
                            <a:lumOff val="15000"/>
                          </a:schemeClr>
                        </a:solidFill>
                        <a:effectLst/>
                        <a:latin typeface="+mn-lt"/>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 xmlns:a16="http://schemas.microsoft.com/office/drawing/2014/main" val="3111568377"/>
                  </a:ext>
                </a:extLst>
              </a:tr>
              <a:tr h="370840">
                <a:tc>
                  <a:txBody>
                    <a:bodyPr/>
                    <a:lstStyle/>
                    <a:p>
                      <a:pPr>
                        <a:spcAft>
                          <a:spcPts val="0"/>
                        </a:spcAft>
                      </a:pPr>
                      <a:r>
                        <a:rPr lang="en-GB" sz="2000" b="1" dirty="0">
                          <a:solidFill>
                            <a:schemeClr val="tx1">
                              <a:lumMod val="85000"/>
                              <a:lumOff val="15000"/>
                            </a:schemeClr>
                          </a:solidFill>
                          <a:effectLst/>
                          <a:latin typeface="+mn-lt"/>
                          <a:ea typeface="Times New Roman" panose="02020603050405020304" pitchFamily="18" charset="0"/>
                          <a:cs typeface="Times New Roman" panose="02020603050405020304" pitchFamily="18" charset="0"/>
                        </a:rPr>
                        <a:t>Interquartile range</a:t>
                      </a:r>
                      <a:endParaRPr lang="en-GB" sz="2000" b="1" dirty="0">
                        <a:solidFill>
                          <a:schemeClr val="tx1">
                            <a:lumMod val="85000"/>
                            <a:lumOff val="15000"/>
                          </a:schemeClr>
                        </a:solidFill>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algn="r">
                        <a:spcAft>
                          <a:spcPts val="0"/>
                        </a:spcAft>
                      </a:pPr>
                      <a:r>
                        <a:rPr lang="en-GB" sz="2000" b="0">
                          <a:solidFill>
                            <a:schemeClr val="tx1">
                              <a:lumMod val="85000"/>
                              <a:lumOff val="15000"/>
                            </a:schemeClr>
                          </a:solidFill>
                          <a:effectLst/>
                          <a:latin typeface="+mn-lt"/>
                          <a:ea typeface="Times New Roman" panose="02020603050405020304" pitchFamily="18" charset="0"/>
                          <a:cs typeface="Times New Roman" panose="02020603050405020304" pitchFamily="18" charset="0"/>
                        </a:rPr>
                        <a:t>1.7 to 2.5%</a:t>
                      </a:r>
                      <a:endParaRPr lang="en-GB" sz="2000" b="0">
                        <a:solidFill>
                          <a:schemeClr val="tx1">
                            <a:lumMod val="85000"/>
                            <a:lumOff val="15000"/>
                          </a:schemeClr>
                        </a:solidFill>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algn="r">
                        <a:spcAft>
                          <a:spcPts val="0"/>
                        </a:spcAft>
                      </a:pPr>
                      <a:r>
                        <a:rPr lang="en-GB" sz="2000" b="0" dirty="0">
                          <a:solidFill>
                            <a:schemeClr val="tx1">
                              <a:lumMod val="85000"/>
                              <a:lumOff val="15000"/>
                            </a:schemeClr>
                          </a:solidFill>
                          <a:effectLst/>
                          <a:latin typeface="+mn-lt"/>
                          <a:ea typeface="Times New Roman" panose="02020603050405020304" pitchFamily="18" charset="0"/>
                          <a:cs typeface="Times New Roman" panose="02020603050405020304" pitchFamily="18" charset="0"/>
                        </a:rPr>
                        <a:t>1.9 to 2.5%</a:t>
                      </a:r>
                      <a:endParaRPr lang="en-GB" sz="2000" b="0" dirty="0">
                        <a:solidFill>
                          <a:schemeClr val="tx1">
                            <a:lumMod val="85000"/>
                            <a:lumOff val="15000"/>
                          </a:schemeClr>
                        </a:solidFill>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algn="r">
                        <a:spcAft>
                          <a:spcPts val="0"/>
                        </a:spcAft>
                      </a:pPr>
                      <a:r>
                        <a:rPr lang="en-GB" sz="2000" b="0">
                          <a:solidFill>
                            <a:schemeClr val="tx1">
                              <a:lumMod val="85000"/>
                              <a:lumOff val="15000"/>
                            </a:schemeClr>
                          </a:solidFill>
                          <a:effectLst/>
                          <a:latin typeface="+mn-lt"/>
                          <a:ea typeface="Times New Roman" panose="02020603050405020304" pitchFamily="18" charset="0"/>
                          <a:cs typeface="Times New Roman" panose="02020603050405020304" pitchFamily="18" charset="0"/>
                        </a:rPr>
                        <a:t>2.0 to 2.5%</a:t>
                      </a:r>
                      <a:endParaRPr lang="en-GB" sz="2000" b="0">
                        <a:solidFill>
                          <a:schemeClr val="tx1">
                            <a:lumMod val="85000"/>
                            <a:lumOff val="15000"/>
                          </a:schemeClr>
                        </a:solidFill>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algn="r">
                        <a:spcAft>
                          <a:spcPts val="0"/>
                        </a:spcAft>
                      </a:pPr>
                      <a:r>
                        <a:rPr lang="en-GB" sz="2000" b="0" dirty="0">
                          <a:solidFill>
                            <a:schemeClr val="tx1">
                              <a:lumMod val="85000"/>
                              <a:lumOff val="15000"/>
                            </a:schemeClr>
                          </a:solidFill>
                          <a:effectLst/>
                          <a:latin typeface="+mn-lt"/>
                          <a:ea typeface="Times New Roman" panose="02020603050405020304" pitchFamily="18" charset="0"/>
                          <a:cs typeface="Times New Roman" panose="02020603050405020304" pitchFamily="18" charset="0"/>
                        </a:rPr>
                        <a:t>1.8 to 2.5%</a:t>
                      </a:r>
                      <a:endParaRPr lang="en-GB" sz="2000" b="0" dirty="0">
                        <a:solidFill>
                          <a:schemeClr val="tx1">
                            <a:lumMod val="85000"/>
                            <a:lumOff val="15000"/>
                          </a:schemeClr>
                        </a:solidFill>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algn="r">
                        <a:spcAft>
                          <a:spcPts val="0"/>
                        </a:spcAft>
                      </a:pPr>
                      <a:r>
                        <a:rPr lang="en-GB" sz="2000" b="0" dirty="0">
                          <a:solidFill>
                            <a:schemeClr val="tx1">
                              <a:lumMod val="85000"/>
                              <a:lumOff val="15000"/>
                            </a:schemeClr>
                          </a:solidFill>
                          <a:effectLst/>
                          <a:latin typeface="+mn-lt"/>
                          <a:ea typeface="Times New Roman" panose="02020603050405020304" pitchFamily="18" charset="0"/>
                          <a:cs typeface="Times New Roman" panose="02020603050405020304" pitchFamily="18" charset="0"/>
                        </a:rPr>
                        <a:t>0.8 to 1.8%</a:t>
                      </a:r>
                      <a:endParaRPr lang="en-GB" sz="2000" b="0" dirty="0">
                        <a:solidFill>
                          <a:schemeClr val="tx1">
                            <a:lumMod val="85000"/>
                            <a:lumOff val="15000"/>
                          </a:schemeClr>
                        </a:solidFill>
                        <a:effectLst/>
                        <a:latin typeface="+mn-lt"/>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 xmlns:a16="http://schemas.microsoft.com/office/drawing/2014/main" val="2115684504"/>
                  </a:ext>
                </a:extLst>
              </a:tr>
            </a:tbl>
          </a:graphicData>
        </a:graphic>
      </p:graphicFrame>
      <p:sp>
        <p:nvSpPr>
          <p:cNvPr id="7" name="TextBox 6"/>
          <p:cNvSpPr txBox="1"/>
          <p:nvPr/>
        </p:nvSpPr>
        <p:spPr>
          <a:xfrm>
            <a:off x="838200" y="1909545"/>
            <a:ext cx="10515600" cy="1508105"/>
          </a:xfrm>
          <a:prstGeom prst="rect">
            <a:avLst/>
          </a:prstGeom>
          <a:noFill/>
        </p:spPr>
        <p:txBody>
          <a:bodyPr wrap="square" rtlCol="0">
            <a:spAutoFit/>
          </a:bodyPr>
          <a:lstStyle/>
          <a:p>
            <a:r>
              <a:rPr lang="en-GB" sz="2400" dirty="0" smtClean="0">
                <a:solidFill>
                  <a:schemeClr val="tx1">
                    <a:lumMod val="85000"/>
                    <a:lumOff val="15000"/>
                  </a:schemeClr>
                </a:solidFill>
              </a:rPr>
              <a:t>- The </a:t>
            </a:r>
            <a:r>
              <a:rPr lang="en-GB" sz="2400" dirty="0">
                <a:solidFill>
                  <a:schemeClr val="tx1">
                    <a:lumMod val="85000"/>
                    <a:lumOff val="15000"/>
                  </a:schemeClr>
                </a:solidFill>
              </a:rPr>
              <a:t>IDR median settlement level has returned to 2%, having risen temporarily at the end of 2015 under the influence of </a:t>
            </a:r>
            <a:r>
              <a:rPr lang="en-GB" sz="2400" dirty="0" smtClean="0">
                <a:solidFill>
                  <a:schemeClr val="tx1">
                    <a:lumMod val="85000"/>
                    <a:lumOff val="15000"/>
                  </a:schemeClr>
                </a:solidFill>
              </a:rPr>
              <a:t>the minimum </a:t>
            </a:r>
            <a:r>
              <a:rPr lang="en-GB" sz="2400" dirty="0">
                <a:solidFill>
                  <a:schemeClr val="tx1">
                    <a:lumMod val="85000"/>
                    <a:lumOff val="15000"/>
                  </a:schemeClr>
                </a:solidFill>
              </a:rPr>
              <a:t>wage </a:t>
            </a:r>
            <a:r>
              <a:rPr lang="en-GB" sz="2400" dirty="0" smtClean="0">
                <a:solidFill>
                  <a:schemeClr val="tx1">
                    <a:lumMod val="85000"/>
                    <a:lumOff val="15000"/>
                  </a:schemeClr>
                </a:solidFill>
              </a:rPr>
              <a:t>rise </a:t>
            </a:r>
            <a:r>
              <a:rPr lang="en-GB" sz="2400" dirty="0">
                <a:solidFill>
                  <a:schemeClr val="tx1">
                    <a:lumMod val="85000"/>
                    <a:lumOff val="15000"/>
                  </a:schemeClr>
                </a:solidFill>
              </a:rPr>
              <a:t>and a few higher-end motor industry deals</a:t>
            </a:r>
          </a:p>
          <a:p>
            <a:endParaRPr lang="en-GB" sz="2000" dirty="0"/>
          </a:p>
        </p:txBody>
      </p:sp>
    </p:spTree>
    <p:extLst>
      <p:ext uri="{BB962C8B-B14F-4D97-AF65-F5344CB8AC3E}">
        <p14:creationId xmlns:p14="http://schemas.microsoft.com/office/powerpoint/2010/main" val="10694832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lgn="ctr" eaLnBrk="1" hangingPunct="1">
              <a:defRPr/>
            </a:pPr>
            <a:r>
              <a:rPr lang="en-US" altLang="en-US" dirty="0" smtClean="0"/>
              <a:t>The Experience of </a:t>
            </a:r>
            <a:br>
              <a:rPr lang="en-US" altLang="en-US" dirty="0" smtClean="0"/>
            </a:br>
            <a:r>
              <a:rPr lang="en-US" altLang="en-US" dirty="0" smtClean="0"/>
              <a:t>Work in Low-Paid Sectors</a:t>
            </a:r>
          </a:p>
        </p:txBody>
      </p:sp>
      <p:sp>
        <p:nvSpPr>
          <p:cNvPr id="84995" name="Rectangle 3"/>
          <p:cNvSpPr>
            <a:spLocks noGrp="1" noChangeArrowheads="1"/>
          </p:cNvSpPr>
          <p:nvPr>
            <p:ph type="body" idx="1"/>
          </p:nvPr>
        </p:nvSpPr>
        <p:spPr>
          <a:xfrm>
            <a:off x="1200151" y="1989138"/>
            <a:ext cx="10058400" cy="4114800"/>
          </a:xfrm>
        </p:spPr>
        <p:txBody>
          <a:bodyPr/>
          <a:lstStyle/>
          <a:p>
            <a:pPr marL="0" indent="0" eaLnBrk="1" hangingPunct="1">
              <a:lnSpc>
                <a:spcPct val="80000"/>
              </a:lnSpc>
              <a:spcAft>
                <a:spcPct val="50000"/>
              </a:spcAft>
              <a:buFont typeface="Wingdings" pitchFamily="2" charset="2"/>
              <a:buNone/>
              <a:defRPr/>
            </a:pPr>
            <a:endParaRPr lang="en-GB" altLang="en-US" sz="1400" dirty="0" smtClean="0"/>
          </a:p>
          <a:p>
            <a:pPr marL="0" indent="0" eaLnBrk="1" hangingPunct="1">
              <a:lnSpc>
                <a:spcPct val="80000"/>
              </a:lnSpc>
              <a:spcAft>
                <a:spcPct val="50000"/>
              </a:spcAft>
              <a:buFont typeface="Wingdings" pitchFamily="2" charset="2"/>
              <a:buNone/>
              <a:defRPr/>
            </a:pPr>
            <a:endParaRPr lang="en-GB" altLang="en-US" sz="1400" dirty="0" smtClean="0"/>
          </a:p>
          <a:p>
            <a:pPr marL="0" indent="0" algn="ctr" eaLnBrk="1" hangingPunct="1">
              <a:lnSpc>
                <a:spcPct val="80000"/>
              </a:lnSpc>
              <a:spcAft>
                <a:spcPct val="50000"/>
              </a:spcAft>
              <a:buFont typeface="Wingdings" pitchFamily="2" charset="2"/>
              <a:buNone/>
              <a:defRPr/>
            </a:pPr>
            <a:r>
              <a:rPr lang="en-GB" altLang="en-US" dirty="0" smtClean="0"/>
              <a:t>FIONA WILSON </a:t>
            </a:r>
          </a:p>
          <a:p>
            <a:pPr marL="0" indent="0" algn="ctr" eaLnBrk="1" hangingPunct="1">
              <a:lnSpc>
                <a:spcPct val="80000"/>
              </a:lnSpc>
              <a:spcAft>
                <a:spcPct val="50000"/>
              </a:spcAft>
              <a:buFont typeface="Wingdings" pitchFamily="2" charset="2"/>
              <a:buNone/>
              <a:defRPr/>
            </a:pPr>
            <a:r>
              <a:rPr lang="en-GB" altLang="en-US" dirty="0" smtClean="0"/>
              <a:t>Head of Research and Economics</a:t>
            </a:r>
          </a:p>
          <a:p>
            <a:pPr marL="0" indent="0" algn="ctr" eaLnBrk="1" hangingPunct="1">
              <a:lnSpc>
                <a:spcPct val="80000"/>
              </a:lnSpc>
              <a:spcAft>
                <a:spcPct val="50000"/>
              </a:spcAft>
              <a:buFont typeface="Wingdings" pitchFamily="2" charset="2"/>
              <a:buNone/>
              <a:defRPr/>
            </a:pPr>
            <a:r>
              <a:rPr lang="en-GB" altLang="en-US" dirty="0" smtClean="0"/>
              <a:t>Union of Shop, Distributive &amp; Allied Workers</a:t>
            </a:r>
          </a:p>
        </p:txBody>
      </p:sp>
    </p:spTree>
    <p:extLst>
      <p:ext uri="{BB962C8B-B14F-4D97-AF65-F5344CB8AC3E}">
        <p14:creationId xmlns:p14="http://schemas.microsoft.com/office/powerpoint/2010/main" val="39203621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defRPr/>
            </a:pPr>
            <a:r>
              <a:rPr lang="en-GB" altLang="en-US" sz="3200" dirty="0"/>
              <a:t>Introduction</a:t>
            </a:r>
            <a:br>
              <a:rPr lang="en-GB" altLang="en-US" sz="3200" dirty="0"/>
            </a:br>
            <a:endParaRPr lang="en-GB" altLang="en-US" sz="3200" dirty="0" smtClean="0"/>
          </a:p>
        </p:txBody>
      </p:sp>
      <p:sp>
        <p:nvSpPr>
          <p:cNvPr id="14339" name="Rectangle 3"/>
          <p:cNvSpPr>
            <a:spLocks noGrp="1" noChangeArrowheads="1"/>
          </p:cNvSpPr>
          <p:nvPr>
            <p:ph type="body" idx="1"/>
          </p:nvPr>
        </p:nvSpPr>
        <p:spPr>
          <a:xfrm>
            <a:off x="1583267" y="2133606"/>
            <a:ext cx="10058400" cy="4437063"/>
          </a:xfrm>
        </p:spPr>
        <p:txBody>
          <a:bodyPr/>
          <a:lstStyle/>
          <a:p>
            <a:pPr eaLnBrk="1" hangingPunct="1">
              <a:lnSpc>
                <a:spcPct val="80000"/>
              </a:lnSpc>
              <a:spcAft>
                <a:spcPct val="50000"/>
              </a:spcAft>
              <a:defRPr/>
            </a:pPr>
            <a:endParaRPr lang="en-GB" altLang="en-US" dirty="0" smtClean="0"/>
          </a:p>
          <a:p>
            <a:pPr eaLnBrk="1" hangingPunct="1">
              <a:lnSpc>
                <a:spcPct val="80000"/>
              </a:lnSpc>
              <a:spcAft>
                <a:spcPct val="50000"/>
              </a:spcAft>
              <a:defRPr/>
            </a:pPr>
            <a:r>
              <a:rPr lang="en-GB" altLang="en-US" dirty="0" smtClean="0"/>
              <a:t>About </a:t>
            </a:r>
            <a:r>
              <a:rPr lang="en-GB" altLang="en-US" dirty="0" err="1" smtClean="0"/>
              <a:t>Usdaw</a:t>
            </a:r>
            <a:endParaRPr lang="en-GB" altLang="en-US" dirty="0" smtClean="0"/>
          </a:p>
          <a:p>
            <a:pPr eaLnBrk="1" hangingPunct="1">
              <a:lnSpc>
                <a:spcPct val="80000"/>
              </a:lnSpc>
              <a:spcAft>
                <a:spcPct val="50000"/>
              </a:spcAft>
              <a:defRPr/>
            </a:pPr>
            <a:r>
              <a:rPr lang="en-GB" altLang="en-US" dirty="0" smtClean="0"/>
              <a:t>Our Sectors</a:t>
            </a:r>
          </a:p>
          <a:p>
            <a:pPr eaLnBrk="1" hangingPunct="1">
              <a:lnSpc>
                <a:spcPct val="80000"/>
              </a:lnSpc>
              <a:spcAft>
                <a:spcPct val="50000"/>
              </a:spcAft>
              <a:defRPr/>
            </a:pPr>
            <a:r>
              <a:rPr lang="en-GB" altLang="en-US" dirty="0" smtClean="0"/>
              <a:t>Collective Bargaining Overview</a:t>
            </a:r>
          </a:p>
          <a:p>
            <a:pPr eaLnBrk="1" hangingPunct="1">
              <a:lnSpc>
                <a:spcPct val="80000"/>
              </a:lnSpc>
              <a:spcAft>
                <a:spcPct val="50000"/>
              </a:spcAft>
              <a:defRPr/>
            </a:pPr>
            <a:endParaRPr lang="en-GB" altLang="en-US" dirty="0" smtClean="0"/>
          </a:p>
          <a:p>
            <a:pPr eaLnBrk="1" hangingPunct="1">
              <a:lnSpc>
                <a:spcPct val="80000"/>
              </a:lnSpc>
              <a:spcAft>
                <a:spcPct val="50000"/>
              </a:spcAft>
              <a:defRPr/>
            </a:pPr>
            <a:endParaRPr lang="en-GB" altLang="en-US" dirty="0" smtClean="0"/>
          </a:p>
          <a:p>
            <a:pPr eaLnBrk="1" hangingPunct="1">
              <a:lnSpc>
                <a:spcPct val="80000"/>
              </a:lnSpc>
              <a:spcAft>
                <a:spcPct val="50000"/>
              </a:spcAft>
              <a:defRPr/>
            </a:pPr>
            <a:endParaRPr lang="en-GB" altLang="en-US" dirty="0" smtClean="0"/>
          </a:p>
          <a:p>
            <a:pPr eaLnBrk="1" hangingPunct="1">
              <a:lnSpc>
                <a:spcPct val="80000"/>
              </a:lnSpc>
              <a:spcAft>
                <a:spcPct val="50000"/>
              </a:spcAft>
              <a:buFont typeface="Wingdings" pitchFamily="2" charset="2"/>
              <a:buNone/>
              <a:defRPr/>
            </a:pPr>
            <a:endParaRPr lang="en-GB" altLang="en-US" b="1" dirty="0" smtClean="0"/>
          </a:p>
        </p:txBody>
      </p:sp>
    </p:spTree>
    <p:extLst>
      <p:ext uri="{BB962C8B-B14F-4D97-AF65-F5344CB8AC3E}">
        <p14:creationId xmlns:p14="http://schemas.microsoft.com/office/powerpoint/2010/main" val="2757231258"/>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gn="ctr" eaLnBrk="1" hangingPunct="1">
              <a:defRPr/>
            </a:pPr>
            <a:r>
              <a:rPr lang="en-GB" altLang="en-US" sz="2800" dirty="0" smtClean="0"/>
              <a:t/>
            </a:r>
            <a:br>
              <a:rPr lang="en-GB" altLang="en-US" sz="2800" dirty="0" smtClean="0"/>
            </a:br>
            <a:r>
              <a:rPr lang="en-GB" altLang="en-US" sz="2800" dirty="0" smtClean="0"/>
              <a:t>Collective Bargaining in 2016</a:t>
            </a:r>
            <a:br>
              <a:rPr lang="en-GB" altLang="en-US" sz="2800" dirty="0" smtClean="0"/>
            </a:br>
            <a:endParaRPr lang="en-US" altLang="en-US" sz="2800" dirty="0" smtClean="0"/>
          </a:p>
        </p:txBody>
      </p:sp>
      <p:sp>
        <p:nvSpPr>
          <p:cNvPr id="90115" name="Rectangle 3"/>
          <p:cNvSpPr>
            <a:spLocks noGrp="1" noChangeArrowheads="1"/>
          </p:cNvSpPr>
          <p:nvPr>
            <p:ph type="body" idx="1"/>
          </p:nvPr>
        </p:nvSpPr>
        <p:spPr/>
        <p:txBody>
          <a:bodyPr/>
          <a:lstStyle/>
          <a:p>
            <a:pPr>
              <a:defRPr/>
            </a:pPr>
            <a:endParaRPr lang="en-GB" sz="2400" dirty="0" smtClean="0">
              <a:effectLst/>
            </a:endParaRPr>
          </a:p>
          <a:p>
            <a:pPr>
              <a:defRPr/>
            </a:pPr>
            <a:endParaRPr lang="en-GB" sz="2400" dirty="0">
              <a:effectLst/>
            </a:endParaRPr>
          </a:p>
          <a:p>
            <a:pPr>
              <a:defRPr/>
            </a:pPr>
            <a:r>
              <a:rPr lang="en-GB" sz="2400" dirty="0" smtClean="0">
                <a:effectLst/>
              </a:rPr>
              <a:t>Pay </a:t>
            </a:r>
            <a:r>
              <a:rPr lang="en-GB" sz="2400" dirty="0">
                <a:effectLst/>
              </a:rPr>
              <a:t>settlements and trends in the retail </a:t>
            </a:r>
            <a:r>
              <a:rPr lang="en-GB" sz="2400" dirty="0" smtClean="0">
                <a:effectLst/>
              </a:rPr>
              <a:t>sector</a:t>
            </a:r>
          </a:p>
          <a:p>
            <a:pPr marL="0" indent="0">
              <a:buFont typeface="Wingdings" pitchFamily="2" charset="2"/>
              <a:buNone/>
              <a:defRPr/>
            </a:pPr>
            <a:endParaRPr lang="en-GB" sz="2400" dirty="0">
              <a:effectLst/>
            </a:endParaRPr>
          </a:p>
          <a:p>
            <a:pPr>
              <a:defRPr/>
            </a:pPr>
            <a:r>
              <a:rPr lang="en-GB" sz="2400" dirty="0">
                <a:effectLst/>
              </a:rPr>
              <a:t>What has influenced pay deals</a:t>
            </a:r>
            <a:r>
              <a:rPr lang="en-GB" sz="2400" dirty="0" smtClean="0">
                <a:effectLst/>
              </a:rPr>
              <a:t>?</a:t>
            </a:r>
          </a:p>
          <a:p>
            <a:pPr marL="0" indent="0">
              <a:buFont typeface="Wingdings" pitchFamily="2" charset="2"/>
              <a:buNone/>
              <a:defRPr/>
            </a:pPr>
            <a:endParaRPr lang="en-GB" sz="2400" dirty="0">
              <a:effectLst/>
            </a:endParaRPr>
          </a:p>
          <a:p>
            <a:pPr>
              <a:defRPr/>
            </a:pPr>
            <a:r>
              <a:rPr lang="en-GB" sz="2400" dirty="0">
                <a:effectLst/>
              </a:rPr>
              <a:t>Non-pay issues – flexibility and work-life balance</a:t>
            </a:r>
          </a:p>
          <a:p>
            <a:pPr marL="0" indent="0" eaLnBrk="1" hangingPunct="1">
              <a:buFont typeface="Wingdings" pitchFamily="2" charset="2"/>
              <a:buNone/>
              <a:defRPr/>
            </a:pPr>
            <a:endParaRPr lang="en-GB" altLang="en-US" sz="2400" dirty="0" smtClean="0"/>
          </a:p>
          <a:p>
            <a:pPr eaLnBrk="1" hangingPunct="1">
              <a:defRPr/>
            </a:pPr>
            <a:endParaRPr lang="en-GB" altLang="en-US" sz="2400" dirty="0" smtClean="0"/>
          </a:p>
          <a:p>
            <a:pPr eaLnBrk="1" hangingPunct="1">
              <a:defRPr/>
            </a:pPr>
            <a:endParaRPr lang="en-GB" altLang="en-US" sz="2400" dirty="0" smtClean="0"/>
          </a:p>
          <a:p>
            <a:pPr eaLnBrk="1" hangingPunct="1">
              <a:lnSpc>
                <a:spcPct val="80000"/>
              </a:lnSpc>
              <a:spcAft>
                <a:spcPct val="50000"/>
              </a:spcAft>
              <a:defRPr/>
            </a:pPr>
            <a:endParaRPr lang="en-GB" altLang="en-US" sz="2800" dirty="0" smtClean="0"/>
          </a:p>
          <a:p>
            <a:pPr marL="0" indent="0" eaLnBrk="1" hangingPunct="1">
              <a:lnSpc>
                <a:spcPct val="80000"/>
              </a:lnSpc>
              <a:spcAft>
                <a:spcPct val="50000"/>
              </a:spcAft>
              <a:buFont typeface="Wingdings" pitchFamily="2" charset="2"/>
              <a:buNone/>
              <a:defRPr/>
            </a:pPr>
            <a:endParaRPr lang="en-GB" altLang="en-US" sz="2800" dirty="0" smtClean="0"/>
          </a:p>
          <a:p>
            <a:pPr eaLnBrk="1" hangingPunct="1">
              <a:lnSpc>
                <a:spcPct val="80000"/>
              </a:lnSpc>
              <a:spcAft>
                <a:spcPct val="50000"/>
              </a:spcAft>
              <a:defRPr/>
            </a:pPr>
            <a:endParaRPr lang="en-GB" altLang="en-US" sz="2800" dirty="0"/>
          </a:p>
        </p:txBody>
      </p:sp>
    </p:spTree>
    <p:extLst>
      <p:ext uri="{BB962C8B-B14F-4D97-AF65-F5344CB8AC3E}">
        <p14:creationId xmlns:p14="http://schemas.microsoft.com/office/powerpoint/2010/main" val="22136012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eaLnBrk="1" hangingPunct="1">
              <a:defRPr/>
            </a:pPr>
            <a:r>
              <a:rPr lang="en-GB" altLang="en-US" dirty="0" smtClean="0"/>
              <a:t/>
            </a:r>
            <a:br>
              <a:rPr lang="en-GB" altLang="en-US" dirty="0" smtClean="0"/>
            </a:br>
            <a:r>
              <a:rPr lang="en-GB" altLang="en-US" dirty="0" smtClean="0"/>
              <a:t>Impact of the </a:t>
            </a:r>
            <a:br>
              <a:rPr lang="en-GB" altLang="en-US" dirty="0" smtClean="0"/>
            </a:br>
            <a:r>
              <a:rPr lang="en-GB" altLang="en-US" dirty="0" smtClean="0"/>
              <a:t>‘National Living Wage’ </a:t>
            </a:r>
            <a:br>
              <a:rPr lang="en-GB" altLang="en-US" dirty="0" smtClean="0"/>
            </a:br>
            <a:r>
              <a:rPr lang="en-GB" altLang="en-US" dirty="0" smtClean="0"/>
              <a:t> </a:t>
            </a:r>
            <a:endParaRPr lang="en-US" altLang="en-US" dirty="0" smtClean="0"/>
          </a:p>
        </p:txBody>
      </p:sp>
      <p:sp>
        <p:nvSpPr>
          <p:cNvPr id="87043" name="Rectangle 3"/>
          <p:cNvSpPr>
            <a:spLocks noGrp="1" noChangeArrowheads="1"/>
          </p:cNvSpPr>
          <p:nvPr>
            <p:ph type="body" idx="1"/>
          </p:nvPr>
        </p:nvSpPr>
        <p:spPr/>
        <p:txBody>
          <a:bodyPr/>
          <a:lstStyle/>
          <a:p>
            <a:pPr>
              <a:defRPr/>
            </a:pPr>
            <a:endParaRPr lang="en-GB" sz="2400" dirty="0" smtClean="0">
              <a:effectLst/>
            </a:endParaRPr>
          </a:p>
          <a:p>
            <a:pPr>
              <a:defRPr/>
            </a:pPr>
            <a:r>
              <a:rPr lang="en-GB" sz="2400" dirty="0" smtClean="0">
                <a:effectLst/>
              </a:rPr>
              <a:t>Extent </a:t>
            </a:r>
            <a:r>
              <a:rPr lang="en-GB" sz="2400" dirty="0">
                <a:effectLst/>
              </a:rPr>
              <a:t>of </a:t>
            </a:r>
            <a:r>
              <a:rPr lang="en-GB" sz="2400" dirty="0" smtClean="0">
                <a:effectLst/>
              </a:rPr>
              <a:t>coverage in Retail</a:t>
            </a:r>
            <a:endParaRPr lang="en-GB" sz="2400" dirty="0">
              <a:effectLst/>
            </a:endParaRPr>
          </a:p>
          <a:p>
            <a:pPr>
              <a:defRPr/>
            </a:pPr>
            <a:r>
              <a:rPr lang="en-GB" sz="2400" dirty="0">
                <a:effectLst/>
              </a:rPr>
              <a:t>Young workers</a:t>
            </a:r>
          </a:p>
          <a:p>
            <a:pPr>
              <a:defRPr/>
            </a:pPr>
            <a:r>
              <a:rPr lang="en-GB" sz="2400" dirty="0">
                <a:effectLst/>
              </a:rPr>
              <a:t>Hours of work</a:t>
            </a:r>
          </a:p>
          <a:p>
            <a:pPr>
              <a:defRPr/>
            </a:pPr>
            <a:r>
              <a:rPr lang="en-GB" sz="2400" dirty="0">
                <a:effectLst/>
              </a:rPr>
              <a:t>Premium payments and other benefits</a:t>
            </a:r>
          </a:p>
          <a:p>
            <a:pPr>
              <a:defRPr/>
            </a:pPr>
            <a:r>
              <a:rPr lang="en-GB" sz="2400" dirty="0">
                <a:effectLst/>
              </a:rPr>
              <a:t>Cuts to in-work support </a:t>
            </a:r>
          </a:p>
          <a:p>
            <a:pPr>
              <a:defRPr/>
            </a:pPr>
            <a:r>
              <a:rPr lang="en-GB" sz="2400" dirty="0">
                <a:effectLst/>
              </a:rPr>
              <a:t>Cost of living for low-paid workers</a:t>
            </a:r>
          </a:p>
          <a:p>
            <a:pPr>
              <a:defRPr/>
            </a:pPr>
            <a:r>
              <a:rPr lang="en-GB" sz="2400" dirty="0">
                <a:effectLst/>
              </a:rPr>
              <a:t>Pay differentials – rewarding skills and responsibility</a:t>
            </a:r>
          </a:p>
          <a:p>
            <a:pPr marL="0" indent="0" eaLnBrk="1" hangingPunct="1">
              <a:buFont typeface="Wingdings" pitchFamily="2" charset="2"/>
              <a:buNone/>
              <a:defRPr/>
            </a:pPr>
            <a:endParaRPr lang="en-GB" altLang="en-US" sz="2400" dirty="0" smtClean="0"/>
          </a:p>
        </p:txBody>
      </p:sp>
    </p:spTree>
    <p:extLst>
      <p:ext uri="{BB962C8B-B14F-4D97-AF65-F5344CB8AC3E}">
        <p14:creationId xmlns:p14="http://schemas.microsoft.com/office/powerpoint/2010/main" val="2136857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algn="ctr" eaLnBrk="1" hangingPunct="1">
              <a:defRPr/>
            </a:pPr>
            <a:r>
              <a:rPr lang="en-GB" altLang="en-US" dirty="0" smtClean="0"/>
              <a:t> A New Landscape for Collective Bargaining?</a:t>
            </a:r>
          </a:p>
        </p:txBody>
      </p:sp>
      <p:sp>
        <p:nvSpPr>
          <p:cNvPr id="139267" name="Rectangle 3"/>
          <p:cNvSpPr>
            <a:spLocks noGrp="1" noChangeArrowheads="1"/>
          </p:cNvSpPr>
          <p:nvPr>
            <p:ph type="body" idx="1"/>
          </p:nvPr>
        </p:nvSpPr>
        <p:spPr>
          <a:xfrm>
            <a:off x="1295400" y="1989138"/>
            <a:ext cx="10896600" cy="4114800"/>
          </a:xfrm>
        </p:spPr>
        <p:txBody>
          <a:bodyPr/>
          <a:lstStyle/>
          <a:p>
            <a:pPr marL="457200" indent="-457200" eaLnBrk="1" hangingPunct="1">
              <a:lnSpc>
                <a:spcPct val="120000"/>
              </a:lnSpc>
              <a:tabLst>
                <a:tab pos="363538" algn="l"/>
              </a:tabLst>
              <a:defRPr/>
            </a:pPr>
            <a:endParaRPr lang="en-GB" altLang="en-US" sz="2400" dirty="0" smtClean="0"/>
          </a:p>
          <a:p>
            <a:pPr>
              <a:defRPr/>
            </a:pPr>
            <a:r>
              <a:rPr lang="en-GB" sz="2400" dirty="0">
                <a:effectLst/>
              </a:rPr>
              <a:t>Working towards a real Living Wage </a:t>
            </a:r>
            <a:endParaRPr lang="en-GB" sz="2400" dirty="0" smtClean="0">
              <a:effectLst/>
            </a:endParaRPr>
          </a:p>
          <a:p>
            <a:pPr>
              <a:defRPr/>
            </a:pPr>
            <a:r>
              <a:rPr lang="en-GB" sz="2400" dirty="0" smtClean="0">
                <a:effectLst/>
              </a:rPr>
              <a:t>Bargaining for Young Workers</a:t>
            </a:r>
          </a:p>
          <a:p>
            <a:pPr>
              <a:defRPr/>
            </a:pPr>
            <a:r>
              <a:rPr lang="en-GB" sz="2400" dirty="0" smtClean="0">
                <a:effectLst/>
              </a:rPr>
              <a:t>Measuring </a:t>
            </a:r>
            <a:r>
              <a:rPr lang="en-GB" sz="2400" dirty="0">
                <a:effectLst/>
              </a:rPr>
              <a:t>pay increases -the overall employment </a:t>
            </a:r>
            <a:r>
              <a:rPr lang="en-GB" sz="2400" dirty="0" smtClean="0">
                <a:effectLst/>
              </a:rPr>
              <a:t>deal</a:t>
            </a:r>
          </a:p>
          <a:p>
            <a:pPr>
              <a:defRPr/>
            </a:pPr>
            <a:r>
              <a:rPr lang="en-GB" sz="2400" dirty="0" smtClean="0">
                <a:effectLst/>
              </a:rPr>
              <a:t>The </a:t>
            </a:r>
            <a:r>
              <a:rPr lang="en-GB" sz="2400" dirty="0">
                <a:effectLst/>
              </a:rPr>
              <a:t>true cost of </a:t>
            </a:r>
            <a:r>
              <a:rPr lang="en-GB" sz="2400" dirty="0" smtClean="0">
                <a:effectLst/>
              </a:rPr>
              <a:t>living</a:t>
            </a:r>
          </a:p>
          <a:p>
            <a:pPr>
              <a:defRPr/>
            </a:pPr>
            <a:r>
              <a:rPr lang="en-GB" sz="2400" dirty="0" smtClean="0">
                <a:effectLst/>
              </a:rPr>
              <a:t>Analysing </a:t>
            </a:r>
            <a:r>
              <a:rPr lang="en-GB" sz="2400" dirty="0">
                <a:effectLst/>
              </a:rPr>
              <a:t>company performance</a:t>
            </a:r>
          </a:p>
          <a:p>
            <a:pPr>
              <a:defRPr/>
            </a:pPr>
            <a:r>
              <a:rPr lang="en-GB" sz="2400" dirty="0">
                <a:effectLst/>
              </a:rPr>
              <a:t>Productivity and ‘good work’</a:t>
            </a:r>
          </a:p>
          <a:p>
            <a:pPr>
              <a:defRPr/>
            </a:pPr>
            <a:r>
              <a:rPr lang="en-GB" sz="2400" dirty="0">
                <a:effectLst/>
              </a:rPr>
              <a:t>Focus on organising</a:t>
            </a:r>
          </a:p>
          <a:p>
            <a:pPr marL="0" indent="0" eaLnBrk="1" hangingPunct="1">
              <a:lnSpc>
                <a:spcPct val="120000"/>
              </a:lnSpc>
              <a:buFont typeface="Wingdings" pitchFamily="2" charset="2"/>
              <a:buNone/>
              <a:tabLst>
                <a:tab pos="363538" algn="l"/>
              </a:tabLst>
              <a:defRPr/>
            </a:pPr>
            <a:endParaRPr lang="en-GB" altLang="en-US" sz="2400" dirty="0" smtClean="0"/>
          </a:p>
          <a:p>
            <a:pPr marL="457200" indent="-457200" eaLnBrk="1" hangingPunct="1">
              <a:lnSpc>
                <a:spcPct val="120000"/>
              </a:lnSpc>
              <a:tabLst>
                <a:tab pos="363538" algn="l"/>
              </a:tabLst>
              <a:defRPr/>
            </a:pPr>
            <a:endParaRPr lang="en-GB" altLang="en-US" sz="2400" dirty="0"/>
          </a:p>
          <a:p>
            <a:pPr marL="457200" indent="-457200" eaLnBrk="1" hangingPunct="1">
              <a:lnSpc>
                <a:spcPct val="120000"/>
              </a:lnSpc>
              <a:tabLst>
                <a:tab pos="363538" algn="l"/>
              </a:tabLst>
              <a:defRPr/>
            </a:pPr>
            <a:endParaRPr lang="en-GB" altLang="en-US" sz="2400" dirty="0" smtClean="0">
              <a:cs typeface="Arial" charset="0"/>
            </a:endParaRPr>
          </a:p>
          <a:p>
            <a:pPr marL="457200" indent="-457200" eaLnBrk="1" hangingPunct="1">
              <a:lnSpc>
                <a:spcPct val="120000"/>
              </a:lnSpc>
              <a:tabLst>
                <a:tab pos="363538" algn="l"/>
              </a:tabLst>
              <a:defRPr/>
            </a:pPr>
            <a:endParaRPr lang="en-GB" altLang="en-US" sz="2400" dirty="0" smtClean="0">
              <a:cs typeface="Arial" charset="0"/>
            </a:endParaRPr>
          </a:p>
          <a:p>
            <a:pPr marL="457200" indent="-457200" eaLnBrk="1" hangingPunct="1">
              <a:lnSpc>
                <a:spcPct val="120000"/>
              </a:lnSpc>
              <a:tabLst>
                <a:tab pos="363538" algn="l"/>
              </a:tabLst>
              <a:defRPr/>
            </a:pPr>
            <a:endParaRPr lang="en-GB" altLang="en-US" sz="2400" dirty="0" smtClean="0">
              <a:cs typeface="Arial" charset="0"/>
            </a:endParaRPr>
          </a:p>
          <a:p>
            <a:pPr marL="457200" indent="-457200" eaLnBrk="1" hangingPunct="1">
              <a:lnSpc>
                <a:spcPct val="120000"/>
              </a:lnSpc>
              <a:tabLst>
                <a:tab pos="363538" algn="l"/>
              </a:tabLst>
              <a:defRPr/>
            </a:pPr>
            <a:endParaRPr lang="en-GB" altLang="en-US" sz="2400" dirty="0" smtClean="0">
              <a:cs typeface="Arial" charset="0"/>
            </a:endParaRPr>
          </a:p>
          <a:p>
            <a:pPr marL="457200" indent="-457200" eaLnBrk="1" hangingPunct="1">
              <a:lnSpc>
                <a:spcPct val="120000"/>
              </a:lnSpc>
              <a:tabLst>
                <a:tab pos="363538" algn="l"/>
              </a:tabLst>
              <a:defRPr/>
            </a:pPr>
            <a:endParaRPr lang="en-GB" altLang="en-US" sz="2400" dirty="0" smtClean="0">
              <a:cs typeface="Arial" charset="0"/>
            </a:endParaRPr>
          </a:p>
        </p:txBody>
      </p:sp>
    </p:spTree>
    <p:extLst>
      <p:ext uri="{BB962C8B-B14F-4D97-AF65-F5344CB8AC3E}">
        <p14:creationId xmlns:p14="http://schemas.microsoft.com/office/powerpoint/2010/main" val="380466911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1871133" y="2420938"/>
            <a:ext cx="9601200" cy="2800350"/>
            <a:chOff x="612" y="1248"/>
            <a:chExt cx="4536" cy="1764"/>
          </a:xfrm>
        </p:grpSpPr>
        <p:sp>
          <p:nvSpPr>
            <p:cNvPr id="51203" name="Oval 3"/>
            <p:cNvSpPr>
              <a:spLocks noChangeArrowheads="1"/>
            </p:cNvSpPr>
            <p:nvPr/>
          </p:nvSpPr>
          <p:spPr bwMode="auto">
            <a:xfrm>
              <a:off x="612" y="1248"/>
              <a:ext cx="4536" cy="1764"/>
            </a:xfrm>
            <a:prstGeom prst="ellipse">
              <a:avLst/>
            </a:prstGeom>
            <a:solidFill>
              <a:srgbClr val="FFFFFF"/>
            </a:solidFill>
            <a:ln w="762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04" name="Freeform 4"/>
            <p:cNvSpPr>
              <a:spLocks/>
            </p:cNvSpPr>
            <p:nvPr/>
          </p:nvSpPr>
          <p:spPr bwMode="auto">
            <a:xfrm>
              <a:off x="2521" y="1450"/>
              <a:ext cx="721" cy="129"/>
            </a:xfrm>
            <a:custGeom>
              <a:avLst/>
              <a:gdLst>
                <a:gd name="T0" fmla="*/ 1575 w 1760"/>
                <a:gd name="T1" fmla="*/ 207 h 316"/>
                <a:gd name="T2" fmla="*/ 1499 w 1760"/>
                <a:gd name="T3" fmla="*/ 192 h 316"/>
                <a:gd name="T4" fmla="*/ 1396 w 1760"/>
                <a:gd name="T5" fmla="*/ 177 h 316"/>
                <a:gd name="T6" fmla="*/ 1340 w 1760"/>
                <a:gd name="T7" fmla="*/ 172 h 316"/>
                <a:gd name="T8" fmla="*/ 1308 w 1760"/>
                <a:gd name="T9" fmla="*/ 178 h 316"/>
                <a:gd name="T10" fmla="*/ 1282 w 1760"/>
                <a:gd name="T11" fmla="*/ 196 h 316"/>
                <a:gd name="T12" fmla="*/ 1232 w 1760"/>
                <a:gd name="T13" fmla="*/ 223 h 316"/>
                <a:gd name="T14" fmla="*/ 1156 w 1760"/>
                <a:gd name="T15" fmla="*/ 219 h 316"/>
                <a:gd name="T16" fmla="*/ 1091 w 1760"/>
                <a:gd name="T17" fmla="*/ 212 h 316"/>
                <a:gd name="T18" fmla="*/ 1004 w 1760"/>
                <a:gd name="T19" fmla="*/ 205 h 316"/>
                <a:gd name="T20" fmla="*/ 915 w 1760"/>
                <a:gd name="T21" fmla="*/ 200 h 316"/>
                <a:gd name="T22" fmla="*/ 811 w 1760"/>
                <a:gd name="T23" fmla="*/ 198 h 316"/>
                <a:gd name="T24" fmla="*/ 735 w 1760"/>
                <a:gd name="T25" fmla="*/ 207 h 316"/>
                <a:gd name="T26" fmla="*/ 682 w 1760"/>
                <a:gd name="T27" fmla="*/ 230 h 316"/>
                <a:gd name="T28" fmla="*/ 696 w 1760"/>
                <a:gd name="T29" fmla="*/ 257 h 316"/>
                <a:gd name="T30" fmla="*/ 720 w 1760"/>
                <a:gd name="T31" fmla="*/ 306 h 316"/>
                <a:gd name="T32" fmla="*/ 691 w 1760"/>
                <a:gd name="T33" fmla="*/ 314 h 316"/>
                <a:gd name="T34" fmla="*/ 572 w 1760"/>
                <a:gd name="T35" fmla="*/ 302 h 316"/>
                <a:gd name="T36" fmla="*/ 495 w 1760"/>
                <a:gd name="T37" fmla="*/ 296 h 316"/>
                <a:gd name="T38" fmla="*/ 415 w 1760"/>
                <a:gd name="T39" fmla="*/ 295 h 316"/>
                <a:gd name="T40" fmla="*/ 321 w 1760"/>
                <a:gd name="T41" fmla="*/ 299 h 316"/>
                <a:gd name="T42" fmla="*/ 224 w 1760"/>
                <a:gd name="T43" fmla="*/ 308 h 316"/>
                <a:gd name="T44" fmla="*/ 162 w 1760"/>
                <a:gd name="T45" fmla="*/ 315 h 316"/>
                <a:gd name="T46" fmla="*/ 11 w 1760"/>
                <a:gd name="T47" fmla="*/ 200 h 316"/>
                <a:gd name="T48" fmla="*/ 114 w 1760"/>
                <a:gd name="T49" fmla="*/ 185 h 316"/>
                <a:gd name="T50" fmla="*/ 215 w 1760"/>
                <a:gd name="T51" fmla="*/ 173 h 316"/>
                <a:gd name="T52" fmla="*/ 295 w 1760"/>
                <a:gd name="T53" fmla="*/ 166 h 316"/>
                <a:gd name="T54" fmla="*/ 379 w 1760"/>
                <a:gd name="T55" fmla="*/ 164 h 316"/>
                <a:gd name="T56" fmla="*/ 459 w 1760"/>
                <a:gd name="T57" fmla="*/ 168 h 316"/>
                <a:gd name="T58" fmla="*/ 535 w 1760"/>
                <a:gd name="T59" fmla="*/ 178 h 316"/>
                <a:gd name="T60" fmla="*/ 599 w 1760"/>
                <a:gd name="T61" fmla="*/ 190 h 316"/>
                <a:gd name="T62" fmla="*/ 635 w 1760"/>
                <a:gd name="T63" fmla="*/ 194 h 316"/>
                <a:gd name="T64" fmla="*/ 601 w 1760"/>
                <a:gd name="T65" fmla="*/ 156 h 316"/>
                <a:gd name="T66" fmla="*/ 534 w 1760"/>
                <a:gd name="T67" fmla="*/ 89 h 316"/>
                <a:gd name="T68" fmla="*/ 527 w 1760"/>
                <a:gd name="T69" fmla="*/ 51 h 316"/>
                <a:gd name="T70" fmla="*/ 549 w 1760"/>
                <a:gd name="T71" fmla="*/ 36 h 316"/>
                <a:gd name="T72" fmla="*/ 616 w 1760"/>
                <a:gd name="T73" fmla="*/ 23 h 316"/>
                <a:gd name="T74" fmla="*/ 708 w 1760"/>
                <a:gd name="T75" fmla="*/ 15 h 316"/>
                <a:gd name="T76" fmla="*/ 800 w 1760"/>
                <a:gd name="T77" fmla="*/ 13 h 316"/>
                <a:gd name="T78" fmla="*/ 896 w 1760"/>
                <a:gd name="T79" fmla="*/ 13 h 316"/>
                <a:gd name="T80" fmla="*/ 985 w 1760"/>
                <a:gd name="T81" fmla="*/ 14 h 316"/>
                <a:gd name="T82" fmla="*/ 1080 w 1760"/>
                <a:gd name="T83" fmla="*/ 20 h 316"/>
                <a:gd name="T84" fmla="*/ 1172 w 1760"/>
                <a:gd name="T85" fmla="*/ 28 h 316"/>
                <a:gd name="T86" fmla="*/ 1271 w 1760"/>
                <a:gd name="T87" fmla="*/ 39 h 316"/>
                <a:gd name="T88" fmla="*/ 1318 w 1760"/>
                <a:gd name="T89" fmla="*/ 41 h 316"/>
                <a:gd name="T90" fmla="*/ 1344 w 1760"/>
                <a:gd name="T91" fmla="*/ 28 h 316"/>
                <a:gd name="T92" fmla="*/ 1380 w 1760"/>
                <a:gd name="T93" fmla="*/ 6 h 316"/>
                <a:gd name="T94" fmla="*/ 1411 w 1760"/>
                <a:gd name="T95" fmla="*/ 0 h 316"/>
                <a:gd name="T96" fmla="*/ 1444 w 1760"/>
                <a:gd name="T97" fmla="*/ 3 h 316"/>
                <a:gd name="T98" fmla="*/ 1529 w 1760"/>
                <a:gd name="T99" fmla="*/ 16 h 316"/>
                <a:gd name="T100" fmla="*/ 1578 w 1760"/>
                <a:gd name="T101" fmla="*/ 26 h 316"/>
                <a:gd name="T102" fmla="*/ 1654 w 1760"/>
                <a:gd name="T103" fmla="*/ 41 h 316"/>
                <a:gd name="T104" fmla="*/ 1742 w 1760"/>
                <a:gd name="T105" fmla="*/ 5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0" h="316">
                  <a:moveTo>
                    <a:pt x="1666" y="224"/>
                  </a:moveTo>
                  <a:lnTo>
                    <a:pt x="1643" y="219"/>
                  </a:lnTo>
                  <a:lnTo>
                    <a:pt x="1620" y="215"/>
                  </a:lnTo>
                  <a:lnTo>
                    <a:pt x="1597" y="211"/>
                  </a:lnTo>
                  <a:lnTo>
                    <a:pt x="1575" y="207"/>
                  </a:lnTo>
                  <a:lnTo>
                    <a:pt x="1557" y="203"/>
                  </a:lnTo>
                  <a:lnTo>
                    <a:pt x="1540" y="201"/>
                  </a:lnTo>
                  <a:lnTo>
                    <a:pt x="1527" y="197"/>
                  </a:lnTo>
                  <a:lnTo>
                    <a:pt x="1519" y="196"/>
                  </a:lnTo>
                  <a:lnTo>
                    <a:pt x="1499" y="192"/>
                  </a:lnTo>
                  <a:lnTo>
                    <a:pt x="1477" y="188"/>
                  </a:lnTo>
                  <a:lnTo>
                    <a:pt x="1456" y="185"/>
                  </a:lnTo>
                  <a:lnTo>
                    <a:pt x="1435" y="181"/>
                  </a:lnTo>
                  <a:lnTo>
                    <a:pt x="1414" y="179"/>
                  </a:lnTo>
                  <a:lnTo>
                    <a:pt x="1396" y="177"/>
                  </a:lnTo>
                  <a:lnTo>
                    <a:pt x="1380" y="174"/>
                  </a:lnTo>
                  <a:lnTo>
                    <a:pt x="1367" y="173"/>
                  </a:lnTo>
                  <a:lnTo>
                    <a:pt x="1356" y="172"/>
                  </a:lnTo>
                  <a:lnTo>
                    <a:pt x="1347" y="172"/>
                  </a:lnTo>
                  <a:lnTo>
                    <a:pt x="1340" y="172"/>
                  </a:lnTo>
                  <a:lnTo>
                    <a:pt x="1332" y="172"/>
                  </a:lnTo>
                  <a:lnTo>
                    <a:pt x="1327" y="173"/>
                  </a:lnTo>
                  <a:lnTo>
                    <a:pt x="1320" y="174"/>
                  </a:lnTo>
                  <a:lnTo>
                    <a:pt x="1314" y="175"/>
                  </a:lnTo>
                  <a:lnTo>
                    <a:pt x="1308" y="178"/>
                  </a:lnTo>
                  <a:lnTo>
                    <a:pt x="1302" y="180"/>
                  </a:lnTo>
                  <a:lnTo>
                    <a:pt x="1298" y="182"/>
                  </a:lnTo>
                  <a:lnTo>
                    <a:pt x="1293" y="187"/>
                  </a:lnTo>
                  <a:lnTo>
                    <a:pt x="1287" y="190"/>
                  </a:lnTo>
                  <a:lnTo>
                    <a:pt x="1282" y="196"/>
                  </a:lnTo>
                  <a:lnTo>
                    <a:pt x="1275" y="202"/>
                  </a:lnTo>
                  <a:lnTo>
                    <a:pt x="1267" y="208"/>
                  </a:lnTo>
                  <a:lnTo>
                    <a:pt x="1256" y="215"/>
                  </a:lnTo>
                  <a:lnTo>
                    <a:pt x="1245" y="219"/>
                  </a:lnTo>
                  <a:lnTo>
                    <a:pt x="1232" y="223"/>
                  </a:lnTo>
                  <a:lnTo>
                    <a:pt x="1218" y="224"/>
                  </a:lnTo>
                  <a:lnTo>
                    <a:pt x="1203" y="224"/>
                  </a:lnTo>
                  <a:lnTo>
                    <a:pt x="1187" y="223"/>
                  </a:lnTo>
                  <a:lnTo>
                    <a:pt x="1172" y="220"/>
                  </a:lnTo>
                  <a:lnTo>
                    <a:pt x="1156" y="219"/>
                  </a:lnTo>
                  <a:lnTo>
                    <a:pt x="1142" y="217"/>
                  </a:lnTo>
                  <a:lnTo>
                    <a:pt x="1132" y="216"/>
                  </a:lnTo>
                  <a:lnTo>
                    <a:pt x="1119" y="215"/>
                  </a:lnTo>
                  <a:lnTo>
                    <a:pt x="1106" y="213"/>
                  </a:lnTo>
                  <a:lnTo>
                    <a:pt x="1091" y="212"/>
                  </a:lnTo>
                  <a:lnTo>
                    <a:pt x="1075" y="211"/>
                  </a:lnTo>
                  <a:lnTo>
                    <a:pt x="1058" y="210"/>
                  </a:lnTo>
                  <a:lnTo>
                    <a:pt x="1041" y="208"/>
                  </a:lnTo>
                  <a:lnTo>
                    <a:pt x="1022" y="207"/>
                  </a:lnTo>
                  <a:lnTo>
                    <a:pt x="1004" y="205"/>
                  </a:lnTo>
                  <a:lnTo>
                    <a:pt x="987" y="204"/>
                  </a:lnTo>
                  <a:lnTo>
                    <a:pt x="968" y="203"/>
                  </a:lnTo>
                  <a:lnTo>
                    <a:pt x="950" y="202"/>
                  </a:lnTo>
                  <a:lnTo>
                    <a:pt x="932" y="201"/>
                  </a:lnTo>
                  <a:lnTo>
                    <a:pt x="915" y="200"/>
                  </a:lnTo>
                  <a:lnTo>
                    <a:pt x="900" y="200"/>
                  </a:lnTo>
                  <a:lnTo>
                    <a:pt x="885" y="198"/>
                  </a:lnTo>
                  <a:lnTo>
                    <a:pt x="859" y="197"/>
                  </a:lnTo>
                  <a:lnTo>
                    <a:pt x="833" y="197"/>
                  </a:lnTo>
                  <a:lnTo>
                    <a:pt x="811" y="198"/>
                  </a:lnTo>
                  <a:lnTo>
                    <a:pt x="791" y="200"/>
                  </a:lnTo>
                  <a:lnTo>
                    <a:pt x="773" y="202"/>
                  </a:lnTo>
                  <a:lnTo>
                    <a:pt x="757" y="203"/>
                  </a:lnTo>
                  <a:lnTo>
                    <a:pt x="745" y="205"/>
                  </a:lnTo>
                  <a:lnTo>
                    <a:pt x="735" y="207"/>
                  </a:lnTo>
                  <a:lnTo>
                    <a:pt x="716" y="210"/>
                  </a:lnTo>
                  <a:lnTo>
                    <a:pt x="701" y="213"/>
                  </a:lnTo>
                  <a:lnTo>
                    <a:pt x="692" y="218"/>
                  </a:lnTo>
                  <a:lnTo>
                    <a:pt x="685" y="224"/>
                  </a:lnTo>
                  <a:lnTo>
                    <a:pt x="682" y="230"/>
                  </a:lnTo>
                  <a:lnTo>
                    <a:pt x="684" y="236"/>
                  </a:lnTo>
                  <a:lnTo>
                    <a:pt x="687" y="245"/>
                  </a:lnTo>
                  <a:lnTo>
                    <a:pt x="693" y="253"/>
                  </a:lnTo>
                  <a:lnTo>
                    <a:pt x="697" y="257"/>
                  </a:lnTo>
                  <a:lnTo>
                    <a:pt x="696" y="257"/>
                  </a:lnTo>
                  <a:lnTo>
                    <a:pt x="699" y="259"/>
                  </a:lnTo>
                  <a:lnTo>
                    <a:pt x="710" y="273"/>
                  </a:lnTo>
                  <a:lnTo>
                    <a:pt x="719" y="287"/>
                  </a:lnTo>
                  <a:lnTo>
                    <a:pt x="723" y="298"/>
                  </a:lnTo>
                  <a:lnTo>
                    <a:pt x="720" y="306"/>
                  </a:lnTo>
                  <a:lnTo>
                    <a:pt x="715" y="310"/>
                  </a:lnTo>
                  <a:lnTo>
                    <a:pt x="707" y="312"/>
                  </a:lnTo>
                  <a:lnTo>
                    <a:pt x="699" y="314"/>
                  </a:lnTo>
                  <a:lnTo>
                    <a:pt x="693" y="314"/>
                  </a:lnTo>
                  <a:lnTo>
                    <a:pt x="691" y="314"/>
                  </a:lnTo>
                  <a:lnTo>
                    <a:pt x="662" y="311"/>
                  </a:lnTo>
                  <a:lnTo>
                    <a:pt x="635" y="309"/>
                  </a:lnTo>
                  <a:lnTo>
                    <a:pt x="612" y="307"/>
                  </a:lnTo>
                  <a:lnTo>
                    <a:pt x="591" y="304"/>
                  </a:lnTo>
                  <a:lnTo>
                    <a:pt x="572" y="302"/>
                  </a:lnTo>
                  <a:lnTo>
                    <a:pt x="555" y="301"/>
                  </a:lnTo>
                  <a:lnTo>
                    <a:pt x="538" y="300"/>
                  </a:lnTo>
                  <a:lnTo>
                    <a:pt x="523" y="299"/>
                  </a:lnTo>
                  <a:lnTo>
                    <a:pt x="510" y="298"/>
                  </a:lnTo>
                  <a:lnTo>
                    <a:pt x="495" y="296"/>
                  </a:lnTo>
                  <a:lnTo>
                    <a:pt x="481" y="296"/>
                  </a:lnTo>
                  <a:lnTo>
                    <a:pt x="466" y="295"/>
                  </a:lnTo>
                  <a:lnTo>
                    <a:pt x="450" y="295"/>
                  </a:lnTo>
                  <a:lnTo>
                    <a:pt x="434" y="295"/>
                  </a:lnTo>
                  <a:lnTo>
                    <a:pt x="415" y="295"/>
                  </a:lnTo>
                  <a:lnTo>
                    <a:pt x="396" y="295"/>
                  </a:lnTo>
                  <a:lnTo>
                    <a:pt x="378" y="295"/>
                  </a:lnTo>
                  <a:lnTo>
                    <a:pt x="360" y="296"/>
                  </a:lnTo>
                  <a:lnTo>
                    <a:pt x="340" y="298"/>
                  </a:lnTo>
                  <a:lnTo>
                    <a:pt x="321" y="299"/>
                  </a:lnTo>
                  <a:lnTo>
                    <a:pt x="300" y="301"/>
                  </a:lnTo>
                  <a:lnTo>
                    <a:pt x="280" y="302"/>
                  </a:lnTo>
                  <a:lnTo>
                    <a:pt x="261" y="304"/>
                  </a:lnTo>
                  <a:lnTo>
                    <a:pt x="242" y="306"/>
                  </a:lnTo>
                  <a:lnTo>
                    <a:pt x="224" y="308"/>
                  </a:lnTo>
                  <a:lnTo>
                    <a:pt x="208" y="310"/>
                  </a:lnTo>
                  <a:lnTo>
                    <a:pt x="193" y="311"/>
                  </a:lnTo>
                  <a:lnTo>
                    <a:pt x="180" y="312"/>
                  </a:lnTo>
                  <a:lnTo>
                    <a:pt x="170" y="314"/>
                  </a:lnTo>
                  <a:lnTo>
                    <a:pt x="162" y="315"/>
                  </a:lnTo>
                  <a:lnTo>
                    <a:pt x="157" y="316"/>
                  </a:lnTo>
                  <a:lnTo>
                    <a:pt x="155" y="316"/>
                  </a:lnTo>
                  <a:lnTo>
                    <a:pt x="0" y="202"/>
                  </a:lnTo>
                  <a:lnTo>
                    <a:pt x="3" y="202"/>
                  </a:lnTo>
                  <a:lnTo>
                    <a:pt x="11" y="200"/>
                  </a:lnTo>
                  <a:lnTo>
                    <a:pt x="23" y="198"/>
                  </a:lnTo>
                  <a:lnTo>
                    <a:pt x="41" y="195"/>
                  </a:lnTo>
                  <a:lnTo>
                    <a:pt x="61" y="193"/>
                  </a:lnTo>
                  <a:lnTo>
                    <a:pt x="87" y="189"/>
                  </a:lnTo>
                  <a:lnTo>
                    <a:pt x="114" y="185"/>
                  </a:lnTo>
                  <a:lnTo>
                    <a:pt x="147" y="181"/>
                  </a:lnTo>
                  <a:lnTo>
                    <a:pt x="164" y="179"/>
                  </a:lnTo>
                  <a:lnTo>
                    <a:pt x="181" y="177"/>
                  </a:lnTo>
                  <a:lnTo>
                    <a:pt x="199" y="175"/>
                  </a:lnTo>
                  <a:lnTo>
                    <a:pt x="215" y="173"/>
                  </a:lnTo>
                  <a:lnTo>
                    <a:pt x="231" y="172"/>
                  </a:lnTo>
                  <a:lnTo>
                    <a:pt x="247" y="170"/>
                  </a:lnTo>
                  <a:lnTo>
                    <a:pt x="263" y="168"/>
                  </a:lnTo>
                  <a:lnTo>
                    <a:pt x="279" y="167"/>
                  </a:lnTo>
                  <a:lnTo>
                    <a:pt x="295" y="166"/>
                  </a:lnTo>
                  <a:lnTo>
                    <a:pt x="311" y="165"/>
                  </a:lnTo>
                  <a:lnTo>
                    <a:pt x="329" y="165"/>
                  </a:lnTo>
                  <a:lnTo>
                    <a:pt x="345" y="165"/>
                  </a:lnTo>
                  <a:lnTo>
                    <a:pt x="362" y="164"/>
                  </a:lnTo>
                  <a:lnTo>
                    <a:pt x="379" y="164"/>
                  </a:lnTo>
                  <a:lnTo>
                    <a:pt x="398" y="165"/>
                  </a:lnTo>
                  <a:lnTo>
                    <a:pt x="416" y="165"/>
                  </a:lnTo>
                  <a:lnTo>
                    <a:pt x="430" y="166"/>
                  </a:lnTo>
                  <a:lnTo>
                    <a:pt x="445" y="166"/>
                  </a:lnTo>
                  <a:lnTo>
                    <a:pt x="459" y="168"/>
                  </a:lnTo>
                  <a:lnTo>
                    <a:pt x="475" y="170"/>
                  </a:lnTo>
                  <a:lnTo>
                    <a:pt x="490" y="172"/>
                  </a:lnTo>
                  <a:lnTo>
                    <a:pt x="505" y="173"/>
                  </a:lnTo>
                  <a:lnTo>
                    <a:pt x="520" y="175"/>
                  </a:lnTo>
                  <a:lnTo>
                    <a:pt x="535" y="178"/>
                  </a:lnTo>
                  <a:lnTo>
                    <a:pt x="549" y="180"/>
                  </a:lnTo>
                  <a:lnTo>
                    <a:pt x="563" y="182"/>
                  </a:lnTo>
                  <a:lnTo>
                    <a:pt x="575" y="186"/>
                  </a:lnTo>
                  <a:lnTo>
                    <a:pt x="588" y="188"/>
                  </a:lnTo>
                  <a:lnTo>
                    <a:pt x="599" y="190"/>
                  </a:lnTo>
                  <a:lnTo>
                    <a:pt x="610" y="193"/>
                  </a:lnTo>
                  <a:lnTo>
                    <a:pt x="618" y="194"/>
                  </a:lnTo>
                  <a:lnTo>
                    <a:pt x="626" y="196"/>
                  </a:lnTo>
                  <a:lnTo>
                    <a:pt x="633" y="196"/>
                  </a:lnTo>
                  <a:lnTo>
                    <a:pt x="635" y="194"/>
                  </a:lnTo>
                  <a:lnTo>
                    <a:pt x="633" y="188"/>
                  </a:lnTo>
                  <a:lnTo>
                    <a:pt x="627" y="181"/>
                  </a:lnTo>
                  <a:lnTo>
                    <a:pt x="621" y="177"/>
                  </a:lnTo>
                  <a:lnTo>
                    <a:pt x="612" y="167"/>
                  </a:lnTo>
                  <a:lnTo>
                    <a:pt x="601" y="156"/>
                  </a:lnTo>
                  <a:lnTo>
                    <a:pt x="587" y="142"/>
                  </a:lnTo>
                  <a:lnTo>
                    <a:pt x="572" y="127"/>
                  </a:lnTo>
                  <a:lnTo>
                    <a:pt x="558" y="113"/>
                  </a:lnTo>
                  <a:lnTo>
                    <a:pt x="544" y="101"/>
                  </a:lnTo>
                  <a:lnTo>
                    <a:pt x="534" y="89"/>
                  </a:lnTo>
                  <a:lnTo>
                    <a:pt x="527" y="80"/>
                  </a:lnTo>
                  <a:lnTo>
                    <a:pt x="523" y="72"/>
                  </a:lnTo>
                  <a:lnTo>
                    <a:pt x="522" y="64"/>
                  </a:lnTo>
                  <a:lnTo>
                    <a:pt x="523" y="57"/>
                  </a:lnTo>
                  <a:lnTo>
                    <a:pt x="527" y="51"/>
                  </a:lnTo>
                  <a:lnTo>
                    <a:pt x="530" y="45"/>
                  </a:lnTo>
                  <a:lnTo>
                    <a:pt x="535" y="42"/>
                  </a:lnTo>
                  <a:lnTo>
                    <a:pt x="540" y="39"/>
                  </a:lnTo>
                  <a:lnTo>
                    <a:pt x="543" y="38"/>
                  </a:lnTo>
                  <a:lnTo>
                    <a:pt x="549" y="36"/>
                  </a:lnTo>
                  <a:lnTo>
                    <a:pt x="556" y="34"/>
                  </a:lnTo>
                  <a:lnTo>
                    <a:pt x="565" y="31"/>
                  </a:lnTo>
                  <a:lnTo>
                    <a:pt x="579" y="29"/>
                  </a:lnTo>
                  <a:lnTo>
                    <a:pt x="595" y="27"/>
                  </a:lnTo>
                  <a:lnTo>
                    <a:pt x="616" y="23"/>
                  </a:lnTo>
                  <a:lnTo>
                    <a:pt x="642" y="20"/>
                  </a:lnTo>
                  <a:lnTo>
                    <a:pt x="657" y="19"/>
                  </a:lnTo>
                  <a:lnTo>
                    <a:pt x="673" y="18"/>
                  </a:lnTo>
                  <a:lnTo>
                    <a:pt x="689" y="16"/>
                  </a:lnTo>
                  <a:lnTo>
                    <a:pt x="708" y="15"/>
                  </a:lnTo>
                  <a:lnTo>
                    <a:pt x="725" y="14"/>
                  </a:lnTo>
                  <a:lnTo>
                    <a:pt x="744" y="14"/>
                  </a:lnTo>
                  <a:lnTo>
                    <a:pt x="762" y="13"/>
                  </a:lnTo>
                  <a:lnTo>
                    <a:pt x="782" y="13"/>
                  </a:lnTo>
                  <a:lnTo>
                    <a:pt x="800" y="13"/>
                  </a:lnTo>
                  <a:lnTo>
                    <a:pt x="820" y="13"/>
                  </a:lnTo>
                  <a:lnTo>
                    <a:pt x="839" y="13"/>
                  </a:lnTo>
                  <a:lnTo>
                    <a:pt x="858" y="13"/>
                  </a:lnTo>
                  <a:lnTo>
                    <a:pt x="877" y="13"/>
                  </a:lnTo>
                  <a:lnTo>
                    <a:pt x="896" y="13"/>
                  </a:lnTo>
                  <a:lnTo>
                    <a:pt x="914" y="13"/>
                  </a:lnTo>
                  <a:lnTo>
                    <a:pt x="931" y="13"/>
                  </a:lnTo>
                  <a:lnTo>
                    <a:pt x="949" y="13"/>
                  </a:lnTo>
                  <a:lnTo>
                    <a:pt x="967" y="14"/>
                  </a:lnTo>
                  <a:lnTo>
                    <a:pt x="985" y="14"/>
                  </a:lnTo>
                  <a:lnTo>
                    <a:pt x="1004" y="15"/>
                  </a:lnTo>
                  <a:lnTo>
                    <a:pt x="1024" y="16"/>
                  </a:lnTo>
                  <a:lnTo>
                    <a:pt x="1042" y="18"/>
                  </a:lnTo>
                  <a:lnTo>
                    <a:pt x="1062" y="19"/>
                  </a:lnTo>
                  <a:lnTo>
                    <a:pt x="1080" y="20"/>
                  </a:lnTo>
                  <a:lnTo>
                    <a:pt x="1098" y="21"/>
                  </a:lnTo>
                  <a:lnTo>
                    <a:pt x="1118" y="23"/>
                  </a:lnTo>
                  <a:lnTo>
                    <a:pt x="1136" y="24"/>
                  </a:lnTo>
                  <a:lnTo>
                    <a:pt x="1154" y="27"/>
                  </a:lnTo>
                  <a:lnTo>
                    <a:pt x="1172" y="28"/>
                  </a:lnTo>
                  <a:lnTo>
                    <a:pt x="1189" y="30"/>
                  </a:lnTo>
                  <a:lnTo>
                    <a:pt x="1206" y="31"/>
                  </a:lnTo>
                  <a:lnTo>
                    <a:pt x="1222" y="34"/>
                  </a:lnTo>
                  <a:lnTo>
                    <a:pt x="1249" y="37"/>
                  </a:lnTo>
                  <a:lnTo>
                    <a:pt x="1271" y="39"/>
                  </a:lnTo>
                  <a:lnTo>
                    <a:pt x="1287" y="41"/>
                  </a:lnTo>
                  <a:lnTo>
                    <a:pt x="1299" y="42"/>
                  </a:lnTo>
                  <a:lnTo>
                    <a:pt x="1308" y="42"/>
                  </a:lnTo>
                  <a:lnTo>
                    <a:pt x="1314" y="42"/>
                  </a:lnTo>
                  <a:lnTo>
                    <a:pt x="1318" y="41"/>
                  </a:lnTo>
                  <a:lnTo>
                    <a:pt x="1323" y="39"/>
                  </a:lnTo>
                  <a:lnTo>
                    <a:pt x="1328" y="37"/>
                  </a:lnTo>
                  <a:lnTo>
                    <a:pt x="1333" y="35"/>
                  </a:lnTo>
                  <a:lnTo>
                    <a:pt x="1338" y="31"/>
                  </a:lnTo>
                  <a:lnTo>
                    <a:pt x="1344" y="28"/>
                  </a:lnTo>
                  <a:lnTo>
                    <a:pt x="1351" y="24"/>
                  </a:lnTo>
                  <a:lnTo>
                    <a:pt x="1356" y="20"/>
                  </a:lnTo>
                  <a:lnTo>
                    <a:pt x="1363" y="15"/>
                  </a:lnTo>
                  <a:lnTo>
                    <a:pt x="1371" y="11"/>
                  </a:lnTo>
                  <a:lnTo>
                    <a:pt x="1380" y="6"/>
                  </a:lnTo>
                  <a:lnTo>
                    <a:pt x="1386" y="4"/>
                  </a:lnTo>
                  <a:lnTo>
                    <a:pt x="1393" y="1"/>
                  </a:lnTo>
                  <a:lnTo>
                    <a:pt x="1399" y="0"/>
                  </a:lnTo>
                  <a:lnTo>
                    <a:pt x="1405" y="0"/>
                  </a:lnTo>
                  <a:lnTo>
                    <a:pt x="1411" y="0"/>
                  </a:lnTo>
                  <a:lnTo>
                    <a:pt x="1415" y="0"/>
                  </a:lnTo>
                  <a:lnTo>
                    <a:pt x="1420" y="0"/>
                  </a:lnTo>
                  <a:lnTo>
                    <a:pt x="1426" y="0"/>
                  </a:lnTo>
                  <a:lnTo>
                    <a:pt x="1434" y="1"/>
                  </a:lnTo>
                  <a:lnTo>
                    <a:pt x="1444" y="3"/>
                  </a:lnTo>
                  <a:lnTo>
                    <a:pt x="1458" y="5"/>
                  </a:lnTo>
                  <a:lnTo>
                    <a:pt x="1473" y="7"/>
                  </a:lnTo>
                  <a:lnTo>
                    <a:pt x="1489" y="9"/>
                  </a:lnTo>
                  <a:lnTo>
                    <a:pt x="1509" y="13"/>
                  </a:lnTo>
                  <a:lnTo>
                    <a:pt x="1529" y="16"/>
                  </a:lnTo>
                  <a:lnTo>
                    <a:pt x="1536" y="18"/>
                  </a:lnTo>
                  <a:lnTo>
                    <a:pt x="1544" y="19"/>
                  </a:lnTo>
                  <a:lnTo>
                    <a:pt x="1554" y="21"/>
                  </a:lnTo>
                  <a:lnTo>
                    <a:pt x="1565" y="23"/>
                  </a:lnTo>
                  <a:lnTo>
                    <a:pt x="1578" y="26"/>
                  </a:lnTo>
                  <a:lnTo>
                    <a:pt x="1592" y="28"/>
                  </a:lnTo>
                  <a:lnTo>
                    <a:pt x="1605" y="30"/>
                  </a:lnTo>
                  <a:lnTo>
                    <a:pt x="1620" y="34"/>
                  </a:lnTo>
                  <a:lnTo>
                    <a:pt x="1636" y="37"/>
                  </a:lnTo>
                  <a:lnTo>
                    <a:pt x="1654" y="41"/>
                  </a:lnTo>
                  <a:lnTo>
                    <a:pt x="1671" y="44"/>
                  </a:lnTo>
                  <a:lnTo>
                    <a:pt x="1688" y="48"/>
                  </a:lnTo>
                  <a:lnTo>
                    <a:pt x="1706" y="51"/>
                  </a:lnTo>
                  <a:lnTo>
                    <a:pt x="1724" y="54"/>
                  </a:lnTo>
                  <a:lnTo>
                    <a:pt x="1742" y="58"/>
                  </a:lnTo>
                  <a:lnTo>
                    <a:pt x="1760" y="61"/>
                  </a:lnTo>
                  <a:lnTo>
                    <a:pt x="1666" y="224"/>
                  </a:lnTo>
                  <a:close/>
                </a:path>
              </a:pathLst>
            </a:custGeom>
            <a:solidFill>
              <a:srgbClr val="FF17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05" name="Freeform 5"/>
            <p:cNvSpPr>
              <a:spLocks/>
            </p:cNvSpPr>
            <p:nvPr/>
          </p:nvSpPr>
          <p:spPr bwMode="auto">
            <a:xfrm>
              <a:off x="2630" y="1561"/>
              <a:ext cx="552" cy="127"/>
            </a:xfrm>
            <a:custGeom>
              <a:avLst/>
              <a:gdLst>
                <a:gd name="T0" fmla="*/ 1215 w 1349"/>
                <a:gd name="T1" fmla="*/ 202 h 310"/>
                <a:gd name="T2" fmla="*/ 1156 w 1349"/>
                <a:gd name="T3" fmla="*/ 191 h 310"/>
                <a:gd name="T4" fmla="*/ 1101 w 1349"/>
                <a:gd name="T5" fmla="*/ 181 h 310"/>
                <a:gd name="T6" fmla="*/ 1065 w 1349"/>
                <a:gd name="T7" fmla="*/ 175 h 310"/>
                <a:gd name="T8" fmla="*/ 1026 w 1349"/>
                <a:gd name="T9" fmla="*/ 170 h 310"/>
                <a:gd name="T10" fmla="*/ 984 w 1349"/>
                <a:gd name="T11" fmla="*/ 172 h 310"/>
                <a:gd name="T12" fmla="*/ 965 w 1349"/>
                <a:gd name="T13" fmla="*/ 179 h 310"/>
                <a:gd name="T14" fmla="*/ 948 w 1349"/>
                <a:gd name="T15" fmla="*/ 195 h 310"/>
                <a:gd name="T16" fmla="*/ 893 w 1349"/>
                <a:gd name="T17" fmla="*/ 210 h 310"/>
                <a:gd name="T18" fmla="*/ 842 w 1349"/>
                <a:gd name="T19" fmla="*/ 206 h 310"/>
                <a:gd name="T20" fmla="*/ 789 w 1349"/>
                <a:gd name="T21" fmla="*/ 201 h 310"/>
                <a:gd name="T22" fmla="*/ 685 w 1349"/>
                <a:gd name="T23" fmla="*/ 191 h 310"/>
                <a:gd name="T24" fmla="*/ 637 w 1349"/>
                <a:gd name="T25" fmla="*/ 190 h 310"/>
                <a:gd name="T26" fmla="*/ 627 w 1349"/>
                <a:gd name="T27" fmla="*/ 205 h 310"/>
                <a:gd name="T28" fmla="*/ 647 w 1349"/>
                <a:gd name="T29" fmla="*/ 228 h 310"/>
                <a:gd name="T30" fmla="*/ 671 w 1349"/>
                <a:gd name="T31" fmla="*/ 256 h 310"/>
                <a:gd name="T32" fmla="*/ 690 w 1349"/>
                <a:gd name="T33" fmla="*/ 280 h 310"/>
                <a:gd name="T34" fmla="*/ 687 w 1349"/>
                <a:gd name="T35" fmla="*/ 294 h 310"/>
                <a:gd name="T36" fmla="*/ 666 w 1349"/>
                <a:gd name="T37" fmla="*/ 309 h 310"/>
                <a:gd name="T38" fmla="*/ 639 w 1349"/>
                <a:gd name="T39" fmla="*/ 309 h 310"/>
                <a:gd name="T40" fmla="*/ 614 w 1349"/>
                <a:gd name="T41" fmla="*/ 303 h 310"/>
                <a:gd name="T42" fmla="*/ 547 w 1349"/>
                <a:gd name="T43" fmla="*/ 292 h 310"/>
                <a:gd name="T44" fmla="*/ 474 w 1349"/>
                <a:gd name="T45" fmla="*/ 280 h 310"/>
                <a:gd name="T46" fmla="*/ 413 w 1349"/>
                <a:gd name="T47" fmla="*/ 274 h 310"/>
                <a:gd name="T48" fmla="*/ 354 w 1349"/>
                <a:gd name="T49" fmla="*/ 270 h 310"/>
                <a:gd name="T50" fmla="*/ 301 w 1349"/>
                <a:gd name="T51" fmla="*/ 269 h 310"/>
                <a:gd name="T52" fmla="*/ 226 w 1349"/>
                <a:gd name="T53" fmla="*/ 271 h 310"/>
                <a:gd name="T54" fmla="*/ 174 w 1349"/>
                <a:gd name="T55" fmla="*/ 277 h 310"/>
                <a:gd name="T56" fmla="*/ 3 w 1349"/>
                <a:gd name="T57" fmla="*/ 142 h 310"/>
                <a:gd name="T58" fmla="*/ 23 w 1349"/>
                <a:gd name="T59" fmla="*/ 138 h 310"/>
                <a:gd name="T60" fmla="*/ 64 w 1349"/>
                <a:gd name="T61" fmla="*/ 135 h 310"/>
                <a:gd name="T62" fmla="*/ 109 w 1349"/>
                <a:gd name="T63" fmla="*/ 133 h 310"/>
                <a:gd name="T64" fmla="*/ 164 w 1349"/>
                <a:gd name="T65" fmla="*/ 130 h 310"/>
                <a:gd name="T66" fmla="*/ 220 w 1349"/>
                <a:gd name="T67" fmla="*/ 130 h 310"/>
                <a:gd name="T68" fmla="*/ 276 w 1349"/>
                <a:gd name="T69" fmla="*/ 132 h 310"/>
                <a:gd name="T70" fmla="*/ 344 w 1349"/>
                <a:gd name="T71" fmla="*/ 136 h 310"/>
                <a:gd name="T72" fmla="*/ 415 w 1349"/>
                <a:gd name="T73" fmla="*/ 143 h 310"/>
                <a:gd name="T74" fmla="*/ 476 w 1349"/>
                <a:gd name="T75" fmla="*/ 151 h 310"/>
                <a:gd name="T76" fmla="*/ 519 w 1349"/>
                <a:gd name="T77" fmla="*/ 160 h 310"/>
                <a:gd name="T78" fmla="*/ 545 w 1349"/>
                <a:gd name="T79" fmla="*/ 168 h 310"/>
                <a:gd name="T80" fmla="*/ 566 w 1349"/>
                <a:gd name="T81" fmla="*/ 168 h 310"/>
                <a:gd name="T82" fmla="*/ 549 w 1349"/>
                <a:gd name="T83" fmla="*/ 145 h 310"/>
                <a:gd name="T84" fmla="*/ 501 w 1349"/>
                <a:gd name="T85" fmla="*/ 91 h 310"/>
                <a:gd name="T86" fmla="*/ 478 w 1349"/>
                <a:gd name="T87" fmla="*/ 58 h 310"/>
                <a:gd name="T88" fmla="*/ 486 w 1349"/>
                <a:gd name="T89" fmla="*/ 31 h 310"/>
                <a:gd name="T90" fmla="*/ 513 w 1349"/>
                <a:gd name="T91" fmla="*/ 20 h 310"/>
                <a:gd name="T92" fmla="*/ 554 w 1349"/>
                <a:gd name="T93" fmla="*/ 19 h 310"/>
                <a:gd name="T94" fmla="*/ 611 w 1349"/>
                <a:gd name="T95" fmla="*/ 17 h 310"/>
                <a:gd name="T96" fmla="*/ 671 w 1349"/>
                <a:gd name="T97" fmla="*/ 19 h 310"/>
                <a:gd name="T98" fmla="*/ 730 w 1349"/>
                <a:gd name="T99" fmla="*/ 21 h 310"/>
                <a:gd name="T100" fmla="*/ 798 w 1349"/>
                <a:gd name="T101" fmla="*/ 26 h 310"/>
                <a:gd name="T102" fmla="*/ 868 w 1349"/>
                <a:gd name="T103" fmla="*/ 32 h 310"/>
                <a:gd name="T104" fmla="*/ 929 w 1349"/>
                <a:gd name="T105" fmla="*/ 39 h 310"/>
                <a:gd name="T106" fmla="*/ 982 w 1349"/>
                <a:gd name="T107" fmla="*/ 44 h 310"/>
                <a:gd name="T108" fmla="*/ 1015 w 1349"/>
                <a:gd name="T109" fmla="*/ 35 h 310"/>
                <a:gd name="T110" fmla="*/ 1044 w 1349"/>
                <a:gd name="T111" fmla="*/ 19 h 310"/>
                <a:gd name="T112" fmla="*/ 1059 w 1349"/>
                <a:gd name="T113" fmla="*/ 6 h 310"/>
                <a:gd name="T114" fmla="*/ 1089 w 1349"/>
                <a:gd name="T115" fmla="*/ 0 h 310"/>
                <a:gd name="T116" fmla="*/ 1132 w 1349"/>
                <a:gd name="T117" fmla="*/ 5 h 310"/>
                <a:gd name="T118" fmla="*/ 1170 w 1349"/>
                <a:gd name="T119" fmla="*/ 12 h 310"/>
                <a:gd name="T120" fmla="*/ 1209 w 1349"/>
                <a:gd name="T121" fmla="*/ 19 h 310"/>
                <a:gd name="T122" fmla="*/ 1262 w 1349"/>
                <a:gd name="T123" fmla="*/ 28 h 310"/>
                <a:gd name="T124" fmla="*/ 1319 w 1349"/>
                <a:gd name="T125" fmla="*/ 3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9" h="310">
                  <a:moveTo>
                    <a:pt x="1254" y="209"/>
                  </a:moveTo>
                  <a:lnTo>
                    <a:pt x="1242" y="206"/>
                  </a:lnTo>
                  <a:lnTo>
                    <a:pt x="1228" y="204"/>
                  </a:lnTo>
                  <a:lnTo>
                    <a:pt x="1215" y="202"/>
                  </a:lnTo>
                  <a:lnTo>
                    <a:pt x="1201" y="199"/>
                  </a:lnTo>
                  <a:lnTo>
                    <a:pt x="1186" y="196"/>
                  </a:lnTo>
                  <a:lnTo>
                    <a:pt x="1171" y="194"/>
                  </a:lnTo>
                  <a:lnTo>
                    <a:pt x="1156" y="191"/>
                  </a:lnTo>
                  <a:lnTo>
                    <a:pt x="1141" y="188"/>
                  </a:lnTo>
                  <a:lnTo>
                    <a:pt x="1127" y="186"/>
                  </a:lnTo>
                  <a:lnTo>
                    <a:pt x="1113" y="183"/>
                  </a:lnTo>
                  <a:lnTo>
                    <a:pt x="1101" y="181"/>
                  </a:lnTo>
                  <a:lnTo>
                    <a:pt x="1090" y="180"/>
                  </a:lnTo>
                  <a:lnTo>
                    <a:pt x="1080" y="178"/>
                  </a:lnTo>
                  <a:lnTo>
                    <a:pt x="1072" y="176"/>
                  </a:lnTo>
                  <a:lnTo>
                    <a:pt x="1065" y="175"/>
                  </a:lnTo>
                  <a:lnTo>
                    <a:pt x="1060" y="174"/>
                  </a:lnTo>
                  <a:lnTo>
                    <a:pt x="1049" y="172"/>
                  </a:lnTo>
                  <a:lnTo>
                    <a:pt x="1037" y="171"/>
                  </a:lnTo>
                  <a:lnTo>
                    <a:pt x="1026" y="170"/>
                  </a:lnTo>
                  <a:lnTo>
                    <a:pt x="1014" y="170"/>
                  </a:lnTo>
                  <a:lnTo>
                    <a:pt x="1003" y="170"/>
                  </a:lnTo>
                  <a:lnTo>
                    <a:pt x="993" y="171"/>
                  </a:lnTo>
                  <a:lnTo>
                    <a:pt x="984" y="172"/>
                  </a:lnTo>
                  <a:lnTo>
                    <a:pt x="976" y="173"/>
                  </a:lnTo>
                  <a:lnTo>
                    <a:pt x="970" y="175"/>
                  </a:lnTo>
                  <a:lnTo>
                    <a:pt x="966" y="176"/>
                  </a:lnTo>
                  <a:lnTo>
                    <a:pt x="965" y="179"/>
                  </a:lnTo>
                  <a:lnTo>
                    <a:pt x="962" y="182"/>
                  </a:lnTo>
                  <a:lnTo>
                    <a:pt x="960" y="186"/>
                  </a:lnTo>
                  <a:lnTo>
                    <a:pt x="955" y="189"/>
                  </a:lnTo>
                  <a:lnTo>
                    <a:pt x="948" y="195"/>
                  </a:lnTo>
                  <a:lnTo>
                    <a:pt x="937" y="201"/>
                  </a:lnTo>
                  <a:lnTo>
                    <a:pt x="923" y="206"/>
                  </a:lnTo>
                  <a:lnTo>
                    <a:pt x="908" y="209"/>
                  </a:lnTo>
                  <a:lnTo>
                    <a:pt x="893" y="210"/>
                  </a:lnTo>
                  <a:lnTo>
                    <a:pt x="878" y="210"/>
                  </a:lnTo>
                  <a:lnTo>
                    <a:pt x="864" y="209"/>
                  </a:lnTo>
                  <a:lnTo>
                    <a:pt x="852" y="208"/>
                  </a:lnTo>
                  <a:lnTo>
                    <a:pt x="842" y="206"/>
                  </a:lnTo>
                  <a:lnTo>
                    <a:pt x="837" y="205"/>
                  </a:lnTo>
                  <a:lnTo>
                    <a:pt x="829" y="204"/>
                  </a:lnTo>
                  <a:lnTo>
                    <a:pt x="813" y="203"/>
                  </a:lnTo>
                  <a:lnTo>
                    <a:pt x="789" y="201"/>
                  </a:lnTo>
                  <a:lnTo>
                    <a:pt x="764" y="198"/>
                  </a:lnTo>
                  <a:lnTo>
                    <a:pt x="736" y="196"/>
                  </a:lnTo>
                  <a:lnTo>
                    <a:pt x="709" y="194"/>
                  </a:lnTo>
                  <a:lnTo>
                    <a:pt x="685" y="191"/>
                  </a:lnTo>
                  <a:lnTo>
                    <a:pt x="665" y="190"/>
                  </a:lnTo>
                  <a:lnTo>
                    <a:pt x="649" y="189"/>
                  </a:lnTo>
                  <a:lnTo>
                    <a:pt x="641" y="189"/>
                  </a:lnTo>
                  <a:lnTo>
                    <a:pt x="637" y="190"/>
                  </a:lnTo>
                  <a:lnTo>
                    <a:pt x="634" y="191"/>
                  </a:lnTo>
                  <a:lnTo>
                    <a:pt x="628" y="195"/>
                  </a:lnTo>
                  <a:lnTo>
                    <a:pt x="626" y="199"/>
                  </a:lnTo>
                  <a:lnTo>
                    <a:pt x="627" y="205"/>
                  </a:lnTo>
                  <a:lnTo>
                    <a:pt x="632" y="212"/>
                  </a:lnTo>
                  <a:lnTo>
                    <a:pt x="635" y="216"/>
                  </a:lnTo>
                  <a:lnTo>
                    <a:pt x="641" y="221"/>
                  </a:lnTo>
                  <a:lnTo>
                    <a:pt x="647" y="228"/>
                  </a:lnTo>
                  <a:lnTo>
                    <a:pt x="652" y="235"/>
                  </a:lnTo>
                  <a:lnTo>
                    <a:pt x="659" y="242"/>
                  </a:lnTo>
                  <a:lnTo>
                    <a:pt x="665" y="250"/>
                  </a:lnTo>
                  <a:lnTo>
                    <a:pt x="671" y="256"/>
                  </a:lnTo>
                  <a:lnTo>
                    <a:pt x="677" y="262"/>
                  </a:lnTo>
                  <a:lnTo>
                    <a:pt x="683" y="270"/>
                  </a:lnTo>
                  <a:lnTo>
                    <a:pt x="688" y="276"/>
                  </a:lnTo>
                  <a:lnTo>
                    <a:pt x="690" y="280"/>
                  </a:lnTo>
                  <a:lnTo>
                    <a:pt x="692" y="285"/>
                  </a:lnTo>
                  <a:lnTo>
                    <a:pt x="690" y="288"/>
                  </a:lnTo>
                  <a:lnTo>
                    <a:pt x="689" y="292"/>
                  </a:lnTo>
                  <a:lnTo>
                    <a:pt x="687" y="294"/>
                  </a:lnTo>
                  <a:lnTo>
                    <a:pt x="685" y="297"/>
                  </a:lnTo>
                  <a:lnTo>
                    <a:pt x="679" y="303"/>
                  </a:lnTo>
                  <a:lnTo>
                    <a:pt x="673" y="307"/>
                  </a:lnTo>
                  <a:lnTo>
                    <a:pt x="666" y="309"/>
                  </a:lnTo>
                  <a:lnTo>
                    <a:pt x="659" y="310"/>
                  </a:lnTo>
                  <a:lnTo>
                    <a:pt x="651" y="310"/>
                  </a:lnTo>
                  <a:lnTo>
                    <a:pt x="645" y="310"/>
                  </a:lnTo>
                  <a:lnTo>
                    <a:pt x="639" y="309"/>
                  </a:lnTo>
                  <a:lnTo>
                    <a:pt x="634" y="308"/>
                  </a:lnTo>
                  <a:lnTo>
                    <a:pt x="629" y="307"/>
                  </a:lnTo>
                  <a:lnTo>
                    <a:pt x="624" y="305"/>
                  </a:lnTo>
                  <a:lnTo>
                    <a:pt x="614" y="303"/>
                  </a:lnTo>
                  <a:lnTo>
                    <a:pt x="603" y="301"/>
                  </a:lnTo>
                  <a:lnTo>
                    <a:pt x="589" y="299"/>
                  </a:lnTo>
                  <a:lnTo>
                    <a:pt x="571" y="295"/>
                  </a:lnTo>
                  <a:lnTo>
                    <a:pt x="547" y="292"/>
                  </a:lnTo>
                  <a:lnTo>
                    <a:pt x="520" y="287"/>
                  </a:lnTo>
                  <a:lnTo>
                    <a:pt x="505" y="285"/>
                  </a:lnTo>
                  <a:lnTo>
                    <a:pt x="490" y="282"/>
                  </a:lnTo>
                  <a:lnTo>
                    <a:pt x="474" y="280"/>
                  </a:lnTo>
                  <a:lnTo>
                    <a:pt x="459" y="279"/>
                  </a:lnTo>
                  <a:lnTo>
                    <a:pt x="444" y="277"/>
                  </a:lnTo>
                  <a:lnTo>
                    <a:pt x="428" y="276"/>
                  </a:lnTo>
                  <a:lnTo>
                    <a:pt x="413" y="274"/>
                  </a:lnTo>
                  <a:lnTo>
                    <a:pt x="398" y="273"/>
                  </a:lnTo>
                  <a:lnTo>
                    <a:pt x="383" y="272"/>
                  </a:lnTo>
                  <a:lnTo>
                    <a:pt x="368" y="271"/>
                  </a:lnTo>
                  <a:lnTo>
                    <a:pt x="354" y="270"/>
                  </a:lnTo>
                  <a:lnTo>
                    <a:pt x="339" y="270"/>
                  </a:lnTo>
                  <a:lnTo>
                    <a:pt x="326" y="270"/>
                  </a:lnTo>
                  <a:lnTo>
                    <a:pt x="314" y="269"/>
                  </a:lnTo>
                  <a:lnTo>
                    <a:pt x="301" y="269"/>
                  </a:lnTo>
                  <a:lnTo>
                    <a:pt x="289" y="269"/>
                  </a:lnTo>
                  <a:lnTo>
                    <a:pt x="268" y="269"/>
                  </a:lnTo>
                  <a:lnTo>
                    <a:pt x="246" y="270"/>
                  </a:lnTo>
                  <a:lnTo>
                    <a:pt x="226" y="271"/>
                  </a:lnTo>
                  <a:lnTo>
                    <a:pt x="209" y="272"/>
                  </a:lnTo>
                  <a:lnTo>
                    <a:pt x="194" y="274"/>
                  </a:lnTo>
                  <a:lnTo>
                    <a:pt x="182" y="276"/>
                  </a:lnTo>
                  <a:lnTo>
                    <a:pt x="174" y="277"/>
                  </a:lnTo>
                  <a:lnTo>
                    <a:pt x="172" y="277"/>
                  </a:lnTo>
                  <a:lnTo>
                    <a:pt x="0" y="143"/>
                  </a:lnTo>
                  <a:lnTo>
                    <a:pt x="0" y="143"/>
                  </a:lnTo>
                  <a:lnTo>
                    <a:pt x="3" y="142"/>
                  </a:lnTo>
                  <a:lnTo>
                    <a:pt x="5" y="142"/>
                  </a:lnTo>
                  <a:lnTo>
                    <a:pt x="9" y="141"/>
                  </a:lnTo>
                  <a:lnTo>
                    <a:pt x="15" y="140"/>
                  </a:lnTo>
                  <a:lnTo>
                    <a:pt x="23" y="138"/>
                  </a:lnTo>
                  <a:lnTo>
                    <a:pt x="34" y="137"/>
                  </a:lnTo>
                  <a:lnTo>
                    <a:pt x="46" y="136"/>
                  </a:lnTo>
                  <a:lnTo>
                    <a:pt x="54" y="135"/>
                  </a:lnTo>
                  <a:lnTo>
                    <a:pt x="64" y="135"/>
                  </a:lnTo>
                  <a:lnTo>
                    <a:pt x="73" y="134"/>
                  </a:lnTo>
                  <a:lnTo>
                    <a:pt x="84" y="134"/>
                  </a:lnTo>
                  <a:lnTo>
                    <a:pt x="96" y="133"/>
                  </a:lnTo>
                  <a:lnTo>
                    <a:pt x="109" y="133"/>
                  </a:lnTo>
                  <a:lnTo>
                    <a:pt x="121" y="132"/>
                  </a:lnTo>
                  <a:lnTo>
                    <a:pt x="135" y="132"/>
                  </a:lnTo>
                  <a:lnTo>
                    <a:pt x="149" y="130"/>
                  </a:lnTo>
                  <a:lnTo>
                    <a:pt x="164" y="130"/>
                  </a:lnTo>
                  <a:lnTo>
                    <a:pt x="178" y="130"/>
                  </a:lnTo>
                  <a:lnTo>
                    <a:pt x="193" y="130"/>
                  </a:lnTo>
                  <a:lnTo>
                    <a:pt x="206" y="129"/>
                  </a:lnTo>
                  <a:lnTo>
                    <a:pt x="220" y="130"/>
                  </a:lnTo>
                  <a:lnTo>
                    <a:pt x="234" y="130"/>
                  </a:lnTo>
                  <a:lnTo>
                    <a:pt x="247" y="130"/>
                  </a:lnTo>
                  <a:lnTo>
                    <a:pt x="261" y="130"/>
                  </a:lnTo>
                  <a:lnTo>
                    <a:pt x="276" y="132"/>
                  </a:lnTo>
                  <a:lnTo>
                    <a:pt x="291" y="133"/>
                  </a:lnTo>
                  <a:lnTo>
                    <a:pt x="308" y="134"/>
                  </a:lnTo>
                  <a:lnTo>
                    <a:pt x="325" y="135"/>
                  </a:lnTo>
                  <a:lnTo>
                    <a:pt x="344" y="136"/>
                  </a:lnTo>
                  <a:lnTo>
                    <a:pt x="362" y="138"/>
                  </a:lnTo>
                  <a:lnTo>
                    <a:pt x="379" y="140"/>
                  </a:lnTo>
                  <a:lnTo>
                    <a:pt x="398" y="142"/>
                  </a:lnTo>
                  <a:lnTo>
                    <a:pt x="415" y="143"/>
                  </a:lnTo>
                  <a:lnTo>
                    <a:pt x="432" y="145"/>
                  </a:lnTo>
                  <a:lnTo>
                    <a:pt x="448" y="148"/>
                  </a:lnTo>
                  <a:lnTo>
                    <a:pt x="462" y="149"/>
                  </a:lnTo>
                  <a:lnTo>
                    <a:pt x="476" y="151"/>
                  </a:lnTo>
                  <a:lnTo>
                    <a:pt x="488" y="153"/>
                  </a:lnTo>
                  <a:lnTo>
                    <a:pt x="498" y="156"/>
                  </a:lnTo>
                  <a:lnTo>
                    <a:pt x="508" y="158"/>
                  </a:lnTo>
                  <a:lnTo>
                    <a:pt x="519" y="160"/>
                  </a:lnTo>
                  <a:lnTo>
                    <a:pt x="527" y="163"/>
                  </a:lnTo>
                  <a:lnTo>
                    <a:pt x="534" y="165"/>
                  </a:lnTo>
                  <a:lnTo>
                    <a:pt x="539" y="166"/>
                  </a:lnTo>
                  <a:lnTo>
                    <a:pt x="545" y="168"/>
                  </a:lnTo>
                  <a:lnTo>
                    <a:pt x="549" y="170"/>
                  </a:lnTo>
                  <a:lnTo>
                    <a:pt x="553" y="171"/>
                  </a:lnTo>
                  <a:lnTo>
                    <a:pt x="562" y="172"/>
                  </a:lnTo>
                  <a:lnTo>
                    <a:pt x="566" y="168"/>
                  </a:lnTo>
                  <a:lnTo>
                    <a:pt x="565" y="164"/>
                  </a:lnTo>
                  <a:lnTo>
                    <a:pt x="560" y="158"/>
                  </a:lnTo>
                  <a:lnTo>
                    <a:pt x="557" y="155"/>
                  </a:lnTo>
                  <a:lnTo>
                    <a:pt x="549" y="145"/>
                  </a:lnTo>
                  <a:lnTo>
                    <a:pt x="538" y="134"/>
                  </a:lnTo>
                  <a:lnTo>
                    <a:pt x="527" y="120"/>
                  </a:lnTo>
                  <a:lnTo>
                    <a:pt x="513" y="105"/>
                  </a:lnTo>
                  <a:lnTo>
                    <a:pt x="501" y="91"/>
                  </a:lnTo>
                  <a:lnTo>
                    <a:pt x="492" y="80"/>
                  </a:lnTo>
                  <a:lnTo>
                    <a:pt x="485" y="72"/>
                  </a:lnTo>
                  <a:lnTo>
                    <a:pt x="482" y="65"/>
                  </a:lnTo>
                  <a:lnTo>
                    <a:pt x="478" y="58"/>
                  </a:lnTo>
                  <a:lnTo>
                    <a:pt x="478" y="51"/>
                  </a:lnTo>
                  <a:lnTo>
                    <a:pt x="478" y="43"/>
                  </a:lnTo>
                  <a:lnTo>
                    <a:pt x="482" y="37"/>
                  </a:lnTo>
                  <a:lnTo>
                    <a:pt x="486" y="31"/>
                  </a:lnTo>
                  <a:lnTo>
                    <a:pt x="492" y="26"/>
                  </a:lnTo>
                  <a:lnTo>
                    <a:pt x="501" y="22"/>
                  </a:lnTo>
                  <a:lnTo>
                    <a:pt x="506" y="21"/>
                  </a:lnTo>
                  <a:lnTo>
                    <a:pt x="513" y="20"/>
                  </a:lnTo>
                  <a:lnTo>
                    <a:pt x="522" y="20"/>
                  </a:lnTo>
                  <a:lnTo>
                    <a:pt x="531" y="19"/>
                  </a:lnTo>
                  <a:lnTo>
                    <a:pt x="543" y="19"/>
                  </a:lnTo>
                  <a:lnTo>
                    <a:pt x="554" y="19"/>
                  </a:lnTo>
                  <a:lnTo>
                    <a:pt x="568" y="17"/>
                  </a:lnTo>
                  <a:lnTo>
                    <a:pt x="582" y="17"/>
                  </a:lnTo>
                  <a:lnTo>
                    <a:pt x="596" y="17"/>
                  </a:lnTo>
                  <a:lnTo>
                    <a:pt x="611" y="17"/>
                  </a:lnTo>
                  <a:lnTo>
                    <a:pt x="626" y="19"/>
                  </a:lnTo>
                  <a:lnTo>
                    <a:pt x="641" y="19"/>
                  </a:lnTo>
                  <a:lnTo>
                    <a:pt x="656" y="19"/>
                  </a:lnTo>
                  <a:lnTo>
                    <a:pt x="671" y="19"/>
                  </a:lnTo>
                  <a:lnTo>
                    <a:pt x="686" y="20"/>
                  </a:lnTo>
                  <a:lnTo>
                    <a:pt x="700" y="20"/>
                  </a:lnTo>
                  <a:lnTo>
                    <a:pt x="713" y="20"/>
                  </a:lnTo>
                  <a:lnTo>
                    <a:pt x="730" y="21"/>
                  </a:lnTo>
                  <a:lnTo>
                    <a:pt x="746" y="22"/>
                  </a:lnTo>
                  <a:lnTo>
                    <a:pt x="762" y="23"/>
                  </a:lnTo>
                  <a:lnTo>
                    <a:pt x="780" y="24"/>
                  </a:lnTo>
                  <a:lnTo>
                    <a:pt x="798" y="26"/>
                  </a:lnTo>
                  <a:lnTo>
                    <a:pt x="816" y="28"/>
                  </a:lnTo>
                  <a:lnTo>
                    <a:pt x="833" y="29"/>
                  </a:lnTo>
                  <a:lnTo>
                    <a:pt x="851" y="30"/>
                  </a:lnTo>
                  <a:lnTo>
                    <a:pt x="868" y="32"/>
                  </a:lnTo>
                  <a:lnTo>
                    <a:pt x="885" y="34"/>
                  </a:lnTo>
                  <a:lnTo>
                    <a:pt x="900" y="36"/>
                  </a:lnTo>
                  <a:lnTo>
                    <a:pt x="915" y="37"/>
                  </a:lnTo>
                  <a:lnTo>
                    <a:pt x="929" y="39"/>
                  </a:lnTo>
                  <a:lnTo>
                    <a:pt x="940" y="40"/>
                  </a:lnTo>
                  <a:lnTo>
                    <a:pt x="951" y="42"/>
                  </a:lnTo>
                  <a:lnTo>
                    <a:pt x="968" y="43"/>
                  </a:lnTo>
                  <a:lnTo>
                    <a:pt x="982" y="44"/>
                  </a:lnTo>
                  <a:lnTo>
                    <a:pt x="992" y="43"/>
                  </a:lnTo>
                  <a:lnTo>
                    <a:pt x="1001" y="40"/>
                  </a:lnTo>
                  <a:lnTo>
                    <a:pt x="1008" y="38"/>
                  </a:lnTo>
                  <a:lnTo>
                    <a:pt x="1015" y="35"/>
                  </a:lnTo>
                  <a:lnTo>
                    <a:pt x="1023" y="31"/>
                  </a:lnTo>
                  <a:lnTo>
                    <a:pt x="1031" y="27"/>
                  </a:lnTo>
                  <a:lnTo>
                    <a:pt x="1039" y="22"/>
                  </a:lnTo>
                  <a:lnTo>
                    <a:pt x="1044" y="19"/>
                  </a:lnTo>
                  <a:lnTo>
                    <a:pt x="1049" y="15"/>
                  </a:lnTo>
                  <a:lnTo>
                    <a:pt x="1052" y="12"/>
                  </a:lnTo>
                  <a:lnTo>
                    <a:pt x="1056" y="9"/>
                  </a:lnTo>
                  <a:lnTo>
                    <a:pt x="1059" y="6"/>
                  </a:lnTo>
                  <a:lnTo>
                    <a:pt x="1066" y="4"/>
                  </a:lnTo>
                  <a:lnTo>
                    <a:pt x="1075" y="1"/>
                  </a:lnTo>
                  <a:lnTo>
                    <a:pt x="1081" y="0"/>
                  </a:lnTo>
                  <a:lnTo>
                    <a:pt x="1089" y="0"/>
                  </a:lnTo>
                  <a:lnTo>
                    <a:pt x="1098" y="1"/>
                  </a:lnTo>
                  <a:lnTo>
                    <a:pt x="1107" y="1"/>
                  </a:lnTo>
                  <a:lnTo>
                    <a:pt x="1119" y="4"/>
                  </a:lnTo>
                  <a:lnTo>
                    <a:pt x="1132" y="5"/>
                  </a:lnTo>
                  <a:lnTo>
                    <a:pt x="1144" y="7"/>
                  </a:lnTo>
                  <a:lnTo>
                    <a:pt x="1157" y="9"/>
                  </a:lnTo>
                  <a:lnTo>
                    <a:pt x="1163" y="11"/>
                  </a:lnTo>
                  <a:lnTo>
                    <a:pt x="1170" y="12"/>
                  </a:lnTo>
                  <a:lnTo>
                    <a:pt x="1178" y="13"/>
                  </a:lnTo>
                  <a:lnTo>
                    <a:pt x="1187" y="15"/>
                  </a:lnTo>
                  <a:lnTo>
                    <a:pt x="1197" y="16"/>
                  </a:lnTo>
                  <a:lnTo>
                    <a:pt x="1209" y="19"/>
                  </a:lnTo>
                  <a:lnTo>
                    <a:pt x="1220" y="21"/>
                  </a:lnTo>
                  <a:lnTo>
                    <a:pt x="1234" y="23"/>
                  </a:lnTo>
                  <a:lnTo>
                    <a:pt x="1247" y="26"/>
                  </a:lnTo>
                  <a:lnTo>
                    <a:pt x="1262" y="28"/>
                  </a:lnTo>
                  <a:lnTo>
                    <a:pt x="1276" y="30"/>
                  </a:lnTo>
                  <a:lnTo>
                    <a:pt x="1291" y="32"/>
                  </a:lnTo>
                  <a:lnTo>
                    <a:pt x="1306" y="36"/>
                  </a:lnTo>
                  <a:lnTo>
                    <a:pt x="1319" y="38"/>
                  </a:lnTo>
                  <a:lnTo>
                    <a:pt x="1334" y="40"/>
                  </a:lnTo>
                  <a:lnTo>
                    <a:pt x="1349" y="43"/>
                  </a:lnTo>
                  <a:lnTo>
                    <a:pt x="1254" y="209"/>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06" name="Freeform 6"/>
            <p:cNvSpPr>
              <a:spLocks/>
            </p:cNvSpPr>
            <p:nvPr/>
          </p:nvSpPr>
          <p:spPr bwMode="auto">
            <a:xfrm>
              <a:off x="1176" y="1574"/>
              <a:ext cx="1105" cy="750"/>
            </a:xfrm>
            <a:custGeom>
              <a:avLst/>
              <a:gdLst>
                <a:gd name="T0" fmla="*/ 2473 w 2696"/>
                <a:gd name="T1" fmla="*/ 8 h 1833"/>
                <a:gd name="T2" fmla="*/ 2295 w 2696"/>
                <a:gd name="T3" fmla="*/ 12 h 1833"/>
                <a:gd name="T4" fmla="*/ 2047 w 2696"/>
                <a:gd name="T5" fmla="*/ 9 h 1833"/>
                <a:gd name="T6" fmla="*/ 1872 w 2696"/>
                <a:gd name="T7" fmla="*/ 85 h 1833"/>
                <a:gd name="T8" fmla="*/ 2045 w 2696"/>
                <a:gd name="T9" fmla="*/ 118 h 1833"/>
                <a:gd name="T10" fmla="*/ 2101 w 2696"/>
                <a:gd name="T11" fmla="*/ 127 h 1833"/>
                <a:gd name="T12" fmla="*/ 2095 w 2696"/>
                <a:gd name="T13" fmla="*/ 173 h 1833"/>
                <a:gd name="T14" fmla="*/ 1979 w 2696"/>
                <a:gd name="T15" fmla="*/ 386 h 1833"/>
                <a:gd name="T16" fmla="*/ 1804 w 2696"/>
                <a:gd name="T17" fmla="*/ 691 h 1833"/>
                <a:gd name="T18" fmla="*/ 1640 w 2696"/>
                <a:gd name="T19" fmla="*/ 975 h 1833"/>
                <a:gd name="T20" fmla="*/ 1486 w 2696"/>
                <a:gd name="T21" fmla="*/ 1233 h 1833"/>
                <a:gd name="T22" fmla="*/ 1273 w 2696"/>
                <a:gd name="T23" fmla="*/ 1428 h 1833"/>
                <a:gd name="T24" fmla="*/ 1026 w 2696"/>
                <a:gd name="T25" fmla="*/ 1555 h 1833"/>
                <a:gd name="T26" fmla="*/ 789 w 2696"/>
                <a:gd name="T27" fmla="*/ 1630 h 1833"/>
                <a:gd name="T28" fmla="*/ 573 w 2696"/>
                <a:gd name="T29" fmla="*/ 1652 h 1833"/>
                <a:gd name="T30" fmla="*/ 403 w 2696"/>
                <a:gd name="T31" fmla="*/ 1626 h 1833"/>
                <a:gd name="T32" fmla="*/ 295 w 2696"/>
                <a:gd name="T33" fmla="*/ 1525 h 1833"/>
                <a:gd name="T34" fmla="*/ 330 w 2696"/>
                <a:gd name="T35" fmla="*/ 1349 h 1833"/>
                <a:gd name="T36" fmla="*/ 448 w 2696"/>
                <a:gd name="T37" fmla="*/ 1135 h 1833"/>
                <a:gd name="T38" fmla="*/ 640 w 2696"/>
                <a:gd name="T39" fmla="*/ 804 h 1833"/>
                <a:gd name="T40" fmla="*/ 826 w 2696"/>
                <a:gd name="T41" fmla="*/ 496 h 1833"/>
                <a:gd name="T42" fmla="*/ 989 w 2696"/>
                <a:gd name="T43" fmla="*/ 231 h 1833"/>
                <a:gd name="T44" fmla="*/ 1133 w 2696"/>
                <a:gd name="T45" fmla="*/ 7 h 1833"/>
                <a:gd name="T46" fmla="*/ 953 w 2696"/>
                <a:gd name="T47" fmla="*/ 16 h 1833"/>
                <a:gd name="T48" fmla="*/ 817 w 2696"/>
                <a:gd name="T49" fmla="*/ 19 h 1833"/>
                <a:gd name="T50" fmla="*/ 681 w 2696"/>
                <a:gd name="T51" fmla="*/ 16 h 1833"/>
                <a:gd name="T52" fmla="*/ 519 w 2696"/>
                <a:gd name="T53" fmla="*/ 92 h 1833"/>
                <a:gd name="T54" fmla="*/ 685 w 2696"/>
                <a:gd name="T55" fmla="*/ 130 h 1833"/>
                <a:gd name="T56" fmla="*/ 736 w 2696"/>
                <a:gd name="T57" fmla="*/ 142 h 1833"/>
                <a:gd name="T58" fmla="*/ 729 w 2696"/>
                <a:gd name="T59" fmla="*/ 198 h 1833"/>
                <a:gd name="T60" fmla="*/ 582 w 2696"/>
                <a:gd name="T61" fmla="*/ 463 h 1833"/>
                <a:gd name="T62" fmla="*/ 299 w 2696"/>
                <a:gd name="T63" fmla="*/ 937 h 1833"/>
                <a:gd name="T64" fmla="*/ 137 w 2696"/>
                <a:gd name="T65" fmla="*/ 1212 h 1833"/>
                <a:gd name="T66" fmla="*/ 50 w 2696"/>
                <a:gd name="T67" fmla="*/ 1375 h 1833"/>
                <a:gd name="T68" fmla="*/ 0 w 2696"/>
                <a:gd name="T69" fmla="*/ 1550 h 1833"/>
                <a:gd name="T70" fmla="*/ 47 w 2696"/>
                <a:gd name="T71" fmla="*/ 1697 h 1833"/>
                <a:gd name="T72" fmla="*/ 211 w 2696"/>
                <a:gd name="T73" fmla="*/ 1803 h 1833"/>
                <a:gd name="T74" fmla="*/ 454 w 2696"/>
                <a:gd name="T75" fmla="*/ 1833 h 1833"/>
                <a:gd name="T76" fmla="*/ 676 w 2696"/>
                <a:gd name="T77" fmla="*/ 1801 h 1833"/>
                <a:gd name="T78" fmla="*/ 919 w 2696"/>
                <a:gd name="T79" fmla="*/ 1721 h 1833"/>
                <a:gd name="T80" fmla="*/ 1192 w 2696"/>
                <a:gd name="T81" fmla="*/ 1589 h 1833"/>
                <a:gd name="T82" fmla="*/ 1281 w 2696"/>
                <a:gd name="T83" fmla="*/ 1589 h 1833"/>
                <a:gd name="T84" fmla="*/ 1189 w 2696"/>
                <a:gd name="T85" fmla="*/ 1736 h 1833"/>
                <a:gd name="T86" fmla="*/ 1209 w 2696"/>
                <a:gd name="T87" fmla="*/ 1802 h 1833"/>
                <a:gd name="T88" fmla="*/ 1353 w 2696"/>
                <a:gd name="T89" fmla="*/ 1796 h 1833"/>
                <a:gd name="T90" fmla="*/ 1496 w 2696"/>
                <a:gd name="T91" fmla="*/ 1795 h 1833"/>
                <a:gd name="T92" fmla="*/ 1648 w 2696"/>
                <a:gd name="T93" fmla="*/ 1800 h 1833"/>
                <a:gd name="T94" fmla="*/ 1637 w 2696"/>
                <a:gd name="T95" fmla="*/ 1694 h 1833"/>
                <a:gd name="T96" fmla="*/ 1512 w 2696"/>
                <a:gd name="T97" fmla="*/ 1672 h 1833"/>
                <a:gd name="T98" fmla="*/ 1559 w 2696"/>
                <a:gd name="T99" fmla="*/ 1566 h 1833"/>
                <a:gd name="T100" fmla="*/ 1712 w 2696"/>
                <a:gd name="T101" fmla="*/ 1297 h 1833"/>
                <a:gd name="T102" fmla="*/ 1908 w 2696"/>
                <a:gd name="T103" fmla="*/ 966 h 1833"/>
                <a:gd name="T104" fmla="*/ 2083 w 2696"/>
                <a:gd name="T105" fmla="*/ 671 h 1833"/>
                <a:gd name="T106" fmla="*/ 2257 w 2696"/>
                <a:gd name="T107" fmla="*/ 377 h 1833"/>
                <a:gd name="T108" fmla="*/ 2378 w 2696"/>
                <a:gd name="T109" fmla="*/ 184 h 1833"/>
                <a:gd name="T110" fmla="*/ 2432 w 2696"/>
                <a:gd name="T111" fmla="*/ 131 h 1833"/>
                <a:gd name="T112" fmla="*/ 2476 w 2696"/>
                <a:gd name="T113" fmla="*/ 118 h 1833"/>
                <a:gd name="T114" fmla="*/ 2597 w 2696"/>
                <a:gd name="T115" fmla="*/ 107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96" h="1833">
                  <a:moveTo>
                    <a:pt x="2670" y="1"/>
                  </a:moveTo>
                  <a:lnTo>
                    <a:pt x="2643" y="2"/>
                  </a:lnTo>
                  <a:lnTo>
                    <a:pt x="2616" y="4"/>
                  </a:lnTo>
                  <a:lnTo>
                    <a:pt x="2591" y="5"/>
                  </a:lnTo>
                  <a:lnTo>
                    <a:pt x="2566" y="5"/>
                  </a:lnTo>
                  <a:lnTo>
                    <a:pt x="2541" y="6"/>
                  </a:lnTo>
                  <a:lnTo>
                    <a:pt x="2518" y="7"/>
                  </a:lnTo>
                  <a:lnTo>
                    <a:pt x="2495" y="7"/>
                  </a:lnTo>
                  <a:lnTo>
                    <a:pt x="2473" y="8"/>
                  </a:lnTo>
                  <a:lnTo>
                    <a:pt x="2453" y="9"/>
                  </a:lnTo>
                  <a:lnTo>
                    <a:pt x="2432" y="9"/>
                  </a:lnTo>
                  <a:lnTo>
                    <a:pt x="2412" y="9"/>
                  </a:lnTo>
                  <a:lnTo>
                    <a:pt x="2394" y="10"/>
                  </a:lnTo>
                  <a:lnTo>
                    <a:pt x="2375" y="10"/>
                  </a:lnTo>
                  <a:lnTo>
                    <a:pt x="2358" y="12"/>
                  </a:lnTo>
                  <a:lnTo>
                    <a:pt x="2342" y="12"/>
                  </a:lnTo>
                  <a:lnTo>
                    <a:pt x="2326" y="12"/>
                  </a:lnTo>
                  <a:lnTo>
                    <a:pt x="2295" y="12"/>
                  </a:lnTo>
                  <a:lnTo>
                    <a:pt x="2265" y="12"/>
                  </a:lnTo>
                  <a:lnTo>
                    <a:pt x="2235" y="12"/>
                  </a:lnTo>
                  <a:lnTo>
                    <a:pt x="2206" y="12"/>
                  </a:lnTo>
                  <a:lnTo>
                    <a:pt x="2177" y="10"/>
                  </a:lnTo>
                  <a:lnTo>
                    <a:pt x="2150" y="10"/>
                  </a:lnTo>
                  <a:lnTo>
                    <a:pt x="2123" y="10"/>
                  </a:lnTo>
                  <a:lnTo>
                    <a:pt x="2097" y="9"/>
                  </a:lnTo>
                  <a:lnTo>
                    <a:pt x="2071" y="9"/>
                  </a:lnTo>
                  <a:lnTo>
                    <a:pt x="2047" y="9"/>
                  </a:lnTo>
                  <a:lnTo>
                    <a:pt x="2023" y="8"/>
                  </a:lnTo>
                  <a:lnTo>
                    <a:pt x="2000" y="8"/>
                  </a:lnTo>
                  <a:lnTo>
                    <a:pt x="1978" y="7"/>
                  </a:lnTo>
                  <a:lnTo>
                    <a:pt x="1956" y="6"/>
                  </a:lnTo>
                  <a:lnTo>
                    <a:pt x="1935" y="6"/>
                  </a:lnTo>
                  <a:lnTo>
                    <a:pt x="1916" y="5"/>
                  </a:lnTo>
                  <a:lnTo>
                    <a:pt x="1904" y="4"/>
                  </a:lnTo>
                  <a:lnTo>
                    <a:pt x="1901" y="15"/>
                  </a:lnTo>
                  <a:lnTo>
                    <a:pt x="1872" y="85"/>
                  </a:lnTo>
                  <a:lnTo>
                    <a:pt x="1864" y="106"/>
                  </a:lnTo>
                  <a:lnTo>
                    <a:pt x="1887" y="107"/>
                  </a:lnTo>
                  <a:lnTo>
                    <a:pt x="1918" y="108"/>
                  </a:lnTo>
                  <a:lnTo>
                    <a:pt x="1946" y="111"/>
                  </a:lnTo>
                  <a:lnTo>
                    <a:pt x="1971" y="112"/>
                  </a:lnTo>
                  <a:lnTo>
                    <a:pt x="1993" y="113"/>
                  </a:lnTo>
                  <a:lnTo>
                    <a:pt x="2013" y="114"/>
                  </a:lnTo>
                  <a:lnTo>
                    <a:pt x="2030" y="116"/>
                  </a:lnTo>
                  <a:lnTo>
                    <a:pt x="2045" y="118"/>
                  </a:lnTo>
                  <a:lnTo>
                    <a:pt x="2057" y="119"/>
                  </a:lnTo>
                  <a:lnTo>
                    <a:pt x="2068" y="120"/>
                  </a:lnTo>
                  <a:lnTo>
                    <a:pt x="2077" y="121"/>
                  </a:lnTo>
                  <a:lnTo>
                    <a:pt x="2084" y="122"/>
                  </a:lnTo>
                  <a:lnTo>
                    <a:pt x="2090" y="123"/>
                  </a:lnTo>
                  <a:lnTo>
                    <a:pt x="2094" y="125"/>
                  </a:lnTo>
                  <a:lnTo>
                    <a:pt x="2098" y="126"/>
                  </a:lnTo>
                  <a:lnTo>
                    <a:pt x="2100" y="126"/>
                  </a:lnTo>
                  <a:lnTo>
                    <a:pt x="2101" y="127"/>
                  </a:lnTo>
                  <a:lnTo>
                    <a:pt x="2104" y="129"/>
                  </a:lnTo>
                  <a:lnTo>
                    <a:pt x="2106" y="133"/>
                  </a:lnTo>
                  <a:lnTo>
                    <a:pt x="2106" y="137"/>
                  </a:lnTo>
                  <a:lnTo>
                    <a:pt x="2106" y="142"/>
                  </a:lnTo>
                  <a:lnTo>
                    <a:pt x="2105" y="146"/>
                  </a:lnTo>
                  <a:lnTo>
                    <a:pt x="2104" y="152"/>
                  </a:lnTo>
                  <a:lnTo>
                    <a:pt x="2102" y="157"/>
                  </a:lnTo>
                  <a:lnTo>
                    <a:pt x="2100" y="163"/>
                  </a:lnTo>
                  <a:lnTo>
                    <a:pt x="2095" y="173"/>
                  </a:lnTo>
                  <a:lnTo>
                    <a:pt x="2090" y="186"/>
                  </a:lnTo>
                  <a:lnTo>
                    <a:pt x="2082" y="201"/>
                  </a:lnTo>
                  <a:lnTo>
                    <a:pt x="2072" y="219"/>
                  </a:lnTo>
                  <a:lnTo>
                    <a:pt x="2062" y="239"/>
                  </a:lnTo>
                  <a:lnTo>
                    <a:pt x="2049" y="262"/>
                  </a:lnTo>
                  <a:lnTo>
                    <a:pt x="2036" y="287"/>
                  </a:lnTo>
                  <a:lnTo>
                    <a:pt x="2019" y="315"/>
                  </a:lnTo>
                  <a:lnTo>
                    <a:pt x="2000" y="350"/>
                  </a:lnTo>
                  <a:lnTo>
                    <a:pt x="1979" y="386"/>
                  </a:lnTo>
                  <a:lnTo>
                    <a:pt x="1960" y="421"/>
                  </a:lnTo>
                  <a:lnTo>
                    <a:pt x="1940" y="455"/>
                  </a:lnTo>
                  <a:lnTo>
                    <a:pt x="1920" y="490"/>
                  </a:lnTo>
                  <a:lnTo>
                    <a:pt x="1901" y="524"/>
                  </a:lnTo>
                  <a:lnTo>
                    <a:pt x="1881" y="559"/>
                  </a:lnTo>
                  <a:lnTo>
                    <a:pt x="1862" y="592"/>
                  </a:lnTo>
                  <a:lnTo>
                    <a:pt x="1842" y="626"/>
                  </a:lnTo>
                  <a:lnTo>
                    <a:pt x="1824" y="659"/>
                  </a:lnTo>
                  <a:lnTo>
                    <a:pt x="1804" y="691"/>
                  </a:lnTo>
                  <a:lnTo>
                    <a:pt x="1786" y="724"/>
                  </a:lnTo>
                  <a:lnTo>
                    <a:pt x="1767" y="756"/>
                  </a:lnTo>
                  <a:lnTo>
                    <a:pt x="1749" y="788"/>
                  </a:lnTo>
                  <a:lnTo>
                    <a:pt x="1730" y="820"/>
                  </a:lnTo>
                  <a:lnTo>
                    <a:pt x="1712" y="852"/>
                  </a:lnTo>
                  <a:lnTo>
                    <a:pt x="1693" y="883"/>
                  </a:lnTo>
                  <a:lnTo>
                    <a:pt x="1675" y="914"/>
                  </a:lnTo>
                  <a:lnTo>
                    <a:pt x="1658" y="944"/>
                  </a:lnTo>
                  <a:lnTo>
                    <a:pt x="1640" y="975"/>
                  </a:lnTo>
                  <a:lnTo>
                    <a:pt x="1622" y="1005"/>
                  </a:lnTo>
                  <a:lnTo>
                    <a:pt x="1605" y="1034"/>
                  </a:lnTo>
                  <a:lnTo>
                    <a:pt x="1587" y="1063"/>
                  </a:lnTo>
                  <a:lnTo>
                    <a:pt x="1570" y="1092"/>
                  </a:lnTo>
                  <a:lnTo>
                    <a:pt x="1553" y="1121"/>
                  </a:lnTo>
                  <a:lnTo>
                    <a:pt x="1537" y="1150"/>
                  </a:lnTo>
                  <a:lnTo>
                    <a:pt x="1519" y="1178"/>
                  </a:lnTo>
                  <a:lnTo>
                    <a:pt x="1503" y="1205"/>
                  </a:lnTo>
                  <a:lnTo>
                    <a:pt x="1486" y="1233"/>
                  </a:lnTo>
                  <a:lnTo>
                    <a:pt x="1470" y="1260"/>
                  </a:lnTo>
                  <a:lnTo>
                    <a:pt x="1454" y="1287"/>
                  </a:lnTo>
                  <a:lnTo>
                    <a:pt x="1438" y="1313"/>
                  </a:lnTo>
                  <a:lnTo>
                    <a:pt x="1410" y="1334"/>
                  </a:lnTo>
                  <a:lnTo>
                    <a:pt x="1382" y="1354"/>
                  </a:lnTo>
                  <a:lnTo>
                    <a:pt x="1355" y="1373"/>
                  </a:lnTo>
                  <a:lnTo>
                    <a:pt x="1328" y="1392"/>
                  </a:lnTo>
                  <a:lnTo>
                    <a:pt x="1300" y="1409"/>
                  </a:lnTo>
                  <a:lnTo>
                    <a:pt x="1273" y="1428"/>
                  </a:lnTo>
                  <a:lnTo>
                    <a:pt x="1245" y="1444"/>
                  </a:lnTo>
                  <a:lnTo>
                    <a:pt x="1218" y="1460"/>
                  </a:lnTo>
                  <a:lnTo>
                    <a:pt x="1190" y="1476"/>
                  </a:lnTo>
                  <a:lnTo>
                    <a:pt x="1162" y="1490"/>
                  </a:lnTo>
                  <a:lnTo>
                    <a:pt x="1136" y="1505"/>
                  </a:lnTo>
                  <a:lnTo>
                    <a:pt x="1108" y="1519"/>
                  </a:lnTo>
                  <a:lnTo>
                    <a:pt x="1080" y="1531"/>
                  </a:lnTo>
                  <a:lnTo>
                    <a:pt x="1053" y="1543"/>
                  </a:lnTo>
                  <a:lnTo>
                    <a:pt x="1026" y="1555"/>
                  </a:lnTo>
                  <a:lnTo>
                    <a:pt x="999" y="1566"/>
                  </a:lnTo>
                  <a:lnTo>
                    <a:pt x="971" y="1576"/>
                  </a:lnTo>
                  <a:lnTo>
                    <a:pt x="944" y="1587"/>
                  </a:lnTo>
                  <a:lnTo>
                    <a:pt x="918" y="1595"/>
                  </a:lnTo>
                  <a:lnTo>
                    <a:pt x="891" y="1604"/>
                  </a:lnTo>
                  <a:lnTo>
                    <a:pt x="866" y="1612"/>
                  </a:lnTo>
                  <a:lnTo>
                    <a:pt x="840" y="1619"/>
                  </a:lnTo>
                  <a:lnTo>
                    <a:pt x="814" y="1625"/>
                  </a:lnTo>
                  <a:lnTo>
                    <a:pt x="789" y="1630"/>
                  </a:lnTo>
                  <a:lnTo>
                    <a:pt x="764" y="1636"/>
                  </a:lnTo>
                  <a:lnTo>
                    <a:pt x="739" y="1640"/>
                  </a:lnTo>
                  <a:lnTo>
                    <a:pt x="715" y="1644"/>
                  </a:lnTo>
                  <a:lnTo>
                    <a:pt x="691" y="1646"/>
                  </a:lnTo>
                  <a:lnTo>
                    <a:pt x="667" y="1649"/>
                  </a:lnTo>
                  <a:lnTo>
                    <a:pt x="643" y="1651"/>
                  </a:lnTo>
                  <a:lnTo>
                    <a:pt x="620" y="1652"/>
                  </a:lnTo>
                  <a:lnTo>
                    <a:pt x="596" y="1652"/>
                  </a:lnTo>
                  <a:lnTo>
                    <a:pt x="573" y="1652"/>
                  </a:lnTo>
                  <a:lnTo>
                    <a:pt x="550" y="1651"/>
                  </a:lnTo>
                  <a:lnTo>
                    <a:pt x="529" y="1650"/>
                  </a:lnTo>
                  <a:lnTo>
                    <a:pt x="508" y="1649"/>
                  </a:lnTo>
                  <a:lnTo>
                    <a:pt x="488" y="1646"/>
                  </a:lnTo>
                  <a:lnTo>
                    <a:pt x="470" y="1643"/>
                  </a:lnTo>
                  <a:lnTo>
                    <a:pt x="451" y="1640"/>
                  </a:lnTo>
                  <a:lnTo>
                    <a:pt x="434" y="1635"/>
                  </a:lnTo>
                  <a:lnTo>
                    <a:pt x="418" y="1630"/>
                  </a:lnTo>
                  <a:lnTo>
                    <a:pt x="403" y="1626"/>
                  </a:lnTo>
                  <a:lnTo>
                    <a:pt x="389" y="1620"/>
                  </a:lnTo>
                  <a:lnTo>
                    <a:pt x="375" y="1613"/>
                  </a:lnTo>
                  <a:lnTo>
                    <a:pt x="363" y="1606"/>
                  </a:lnTo>
                  <a:lnTo>
                    <a:pt x="351" y="1599"/>
                  </a:lnTo>
                  <a:lnTo>
                    <a:pt x="341" y="1591"/>
                  </a:lnTo>
                  <a:lnTo>
                    <a:pt x="331" y="1583"/>
                  </a:lnTo>
                  <a:lnTo>
                    <a:pt x="315" y="1565"/>
                  </a:lnTo>
                  <a:lnTo>
                    <a:pt x="304" y="1546"/>
                  </a:lnTo>
                  <a:lnTo>
                    <a:pt x="295" y="1525"/>
                  </a:lnTo>
                  <a:lnTo>
                    <a:pt x="290" y="1504"/>
                  </a:lnTo>
                  <a:lnTo>
                    <a:pt x="289" y="1479"/>
                  </a:lnTo>
                  <a:lnTo>
                    <a:pt x="291" y="1455"/>
                  </a:lnTo>
                  <a:lnTo>
                    <a:pt x="297" y="1429"/>
                  </a:lnTo>
                  <a:lnTo>
                    <a:pt x="306" y="1401"/>
                  </a:lnTo>
                  <a:lnTo>
                    <a:pt x="311" y="1391"/>
                  </a:lnTo>
                  <a:lnTo>
                    <a:pt x="317" y="1378"/>
                  </a:lnTo>
                  <a:lnTo>
                    <a:pt x="322" y="1364"/>
                  </a:lnTo>
                  <a:lnTo>
                    <a:pt x="330" y="1349"/>
                  </a:lnTo>
                  <a:lnTo>
                    <a:pt x="340" y="1332"/>
                  </a:lnTo>
                  <a:lnTo>
                    <a:pt x="349" y="1312"/>
                  </a:lnTo>
                  <a:lnTo>
                    <a:pt x="360" y="1293"/>
                  </a:lnTo>
                  <a:lnTo>
                    <a:pt x="372" y="1270"/>
                  </a:lnTo>
                  <a:lnTo>
                    <a:pt x="384" y="1247"/>
                  </a:lnTo>
                  <a:lnTo>
                    <a:pt x="398" y="1221"/>
                  </a:lnTo>
                  <a:lnTo>
                    <a:pt x="414" y="1194"/>
                  </a:lnTo>
                  <a:lnTo>
                    <a:pt x="431" y="1165"/>
                  </a:lnTo>
                  <a:lnTo>
                    <a:pt x="448" y="1135"/>
                  </a:lnTo>
                  <a:lnTo>
                    <a:pt x="465" y="1103"/>
                  </a:lnTo>
                  <a:lnTo>
                    <a:pt x="485" y="1069"/>
                  </a:lnTo>
                  <a:lnTo>
                    <a:pt x="505" y="1035"/>
                  </a:lnTo>
                  <a:lnTo>
                    <a:pt x="529" y="996"/>
                  </a:lnTo>
                  <a:lnTo>
                    <a:pt x="552" y="956"/>
                  </a:lnTo>
                  <a:lnTo>
                    <a:pt x="575" y="917"/>
                  </a:lnTo>
                  <a:lnTo>
                    <a:pt x="596" y="879"/>
                  </a:lnTo>
                  <a:lnTo>
                    <a:pt x="618" y="841"/>
                  </a:lnTo>
                  <a:lnTo>
                    <a:pt x="640" y="804"/>
                  </a:lnTo>
                  <a:lnTo>
                    <a:pt x="662" y="767"/>
                  </a:lnTo>
                  <a:lnTo>
                    <a:pt x="683" y="732"/>
                  </a:lnTo>
                  <a:lnTo>
                    <a:pt x="705" y="696"/>
                  </a:lnTo>
                  <a:lnTo>
                    <a:pt x="726" y="661"/>
                  </a:lnTo>
                  <a:lnTo>
                    <a:pt x="746" y="627"/>
                  </a:lnTo>
                  <a:lnTo>
                    <a:pt x="766" y="593"/>
                  </a:lnTo>
                  <a:lnTo>
                    <a:pt x="787" y="560"/>
                  </a:lnTo>
                  <a:lnTo>
                    <a:pt x="806" y="528"/>
                  </a:lnTo>
                  <a:lnTo>
                    <a:pt x="826" y="496"/>
                  </a:lnTo>
                  <a:lnTo>
                    <a:pt x="845" y="463"/>
                  </a:lnTo>
                  <a:lnTo>
                    <a:pt x="864" y="432"/>
                  </a:lnTo>
                  <a:lnTo>
                    <a:pt x="882" y="402"/>
                  </a:lnTo>
                  <a:lnTo>
                    <a:pt x="901" y="372"/>
                  </a:lnTo>
                  <a:lnTo>
                    <a:pt x="919" y="342"/>
                  </a:lnTo>
                  <a:lnTo>
                    <a:pt x="938" y="313"/>
                  </a:lnTo>
                  <a:lnTo>
                    <a:pt x="955" y="286"/>
                  </a:lnTo>
                  <a:lnTo>
                    <a:pt x="972" y="258"/>
                  </a:lnTo>
                  <a:lnTo>
                    <a:pt x="989" y="231"/>
                  </a:lnTo>
                  <a:lnTo>
                    <a:pt x="1007" y="204"/>
                  </a:lnTo>
                  <a:lnTo>
                    <a:pt x="1023" y="178"/>
                  </a:lnTo>
                  <a:lnTo>
                    <a:pt x="1039" y="152"/>
                  </a:lnTo>
                  <a:lnTo>
                    <a:pt x="1055" y="128"/>
                  </a:lnTo>
                  <a:lnTo>
                    <a:pt x="1071" y="103"/>
                  </a:lnTo>
                  <a:lnTo>
                    <a:pt x="1086" y="80"/>
                  </a:lnTo>
                  <a:lnTo>
                    <a:pt x="1101" y="57"/>
                  </a:lnTo>
                  <a:lnTo>
                    <a:pt x="1116" y="34"/>
                  </a:lnTo>
                  <a:lnTo>
                    <a:pt x="1133" y="7"/>
                  </a:lnTo>
                  <a:lnTo>
                    <a:pt x="1101" y="8"/>
                  </a:lnTo>
                  <a:lnTo>
                    <a:pt x="1082" y="9"/>
                  </a:lnTo>
                  <a:lnTo>
                    <a:pt x="1062" y="10"/>
                  </a:lnTo>
                  <a:lnTo>
                    <a:pt x="1042" y="12"/>
                  </a:lnTo>
                  <a:lnTo>
                    <a:pt x="1024" y="13"/>
                  </a:lnTo>
                  <a:lnTo>
                    <a:pt x="1006" y="14"/>
                  </a:lnTo>
                  <a:lnTo>
                    <a:pt x="987" y="14"/>
                  </a:lnTo>
                  <a:lnTo>
                    <a:pt x="970" y="15"/>
                  </a:lnTo>
                  <a:lnTo>
                    <a:pt x="953" y="16"/>
                  </a:lnTo>
                  <a:lnTo>
                    <a:pt x="935" y="16"/>
                  </a:lnTo>
                  <a:lnTo>
                    <a:pt x="919" y="17"/>
                  </a:lnTo>
                  <a:lnTo>
                    <a:pt x="903" y="17"/>
                  </a:lnTo>
                  <a:lnTo>
                    <a:pt x="887" y="17"/>
                  </a:lnTo>
                  <a:lnTo>
                    <a:pt x="872" y="19"/>
                  </a:lnTo>
                  <a:lnTo>
                    <a:pt x="857" y="19"/>
                  </a:lnTo>
                  <a:lnTo>
                    <a:pt x="843" y="19"/>
                  </a:lnTo>
                  <a:lnTo>
                    <a:pt x="829" y="19"/>
                  </a:lnTo>
                  <a:lnTo>
                    <a:pt x="817" y="19"/>
                  </a:lnTo>
                  <a:lnTo>
                    <a:pt x="804" y="19"/>
                  </a:lnTo>
                  <a:lnTo>
                    <a:pt x="791" y="19"/>
                  </a:lnTo>
                  <a:lnTo>
                    <a:pt x="776" y="19"/>
                  </a:lnTo>
                  <a:lnTo>
                    <a:pt x="762" y="17"/>
                  </a:lnTo>
                  <a:lnTo>
                    <a:pt x="747" y="17"/>
                  </a:lnTo>
                  <a:lnTo>
                    <a:pt x="731" y="17"/>
                  </a:lnTo>
                  <a:lnTo>
                    <a:pt x="715" y="16"/>
                  </a:lnTo>
                  <a:lnTo>
                    <a:pt x="698" y="16"/>
                  </a:lnTo>
                  <a:lnTo>
                    <a:pt x="681" y="16"/>
                  </a:lnTo>
                  <a:lnTo>
                    <a:pt x="662" y="15"/>
                  </a:lnTo>
                  <a:lnTo>
                    <a:pt x="644" y="15"/>
                  </a:lnTo>
                  <a:lnTo>
                    <a:pt x="624" y="14"/>
                  </a:lnTo>
                  <a:lnTo>
                    <a:pt x="605" y="13"/>
                  </a:lnTo>
                  <a:lnTo>
                    <a:pt x="584" y="13"/>
                  </a:lnTo>
                  <a:lnTo>
                    <a:pt x="563" y="12"/>
                  </a:lnTo>
                  <a:lnTo>
                    <a:pt x="552" y="10"/>
                  </a:lnTo>
                  <a:lnTo>
                    <a:pt x="547" y="21"/>
                  </a:lnTo>
                  <a:lnTo>
                    <a:pt x="519" y="92"/>
                  </a:lnTo>
                  <a:lnTo>
                    <a:pt x="511" y="112"/>
                  </a:lnTo>
                  <a:lnTo>
                    <a:pt x="532" y="114"/>
                  </a:lnTo>
                  <a:lnTo>
                    <a:pt x="562" y="116"/>
                  </a:lnTo>
                  <a:lnTo>
                    <a:pt x="590" y="119"/>
                  </a:lnTo>
                  <a:lnTo>
                    <a:pt x="614" y="121"/>
                  </a:lnTo>
                  <a:lnTo>
                    <a:pt x="636" y="123"/>
                  </a:lnTo>
                  <a:lnTo>
                    <a:pt x="654" y="126"/>
                  </a:lnTo>
                  <a:lnTo>
                    <a:pt x="670" y="128"/>
                  </a:lnTo>
                  <a:lnTo>
                    <a:pt x="685" y="130"/>
                  </a:lnTo>
                  <a:lnTo>
                    <a:pt x="697" y="131"/>
                  </a:lnTo>
                  <a:lnTo>
                    <a:pt x="706" y="134"/>
                  </a:lnTo>
                  <a:lnTo>
                    <a:pt x="715" y="135"/>
                  </a:lnTo>
                  <a:lnTo>
                    <a:pt x="721" y="137"/>
                  </a:lnTo>
                  <a:lnTo>
                    <a:pt x="727" y="138"/>
                  </a:lnTo>
                  <a:lnTo>
                    <a:pt x="730" y="140"/>
                  </a:lnTo>
                  <a:lnTo>
                    <a:pt x="732" y="141"/>
                  </a:lnTo>
                  <a:lnTo>
                    <a:pt x="735" y="141"/>
                  </a:lnTo>
                  <a:lnTo>
                    <a:pt x="736" y="142"/>
                  </a:lnTo>
                  <a:lnTo>
                    <a:pt x="739" y="145"/>
                  </a:lnTo>
                  <a:lnTo>
                    <a:pt x="741" y="150"/>
                  </a:lnTo>
                  <a:lnTo>
                    <a:pt x="742" y="156"/>
                  </a:lnTo>
                  <a:lnTo>
                    <a:pt x="741" y="161"/>
                  </a:lnTo>
                  <a:lnTo>
                    <a:pt x="739" y="168"/>
                  </a:lnTo>
                  <a:lnTo>
                    <a:pt x="738" y="175"/>
                  </a:lnTo>
                  <a:lnTo>
                    <a:pt x="736" y="181"/>
                  </a:lnTo>
                  <a:lnTo>
                    <a:pt x="734" y="187"/>
                  </a:lnTo>
                  <a:lnTo>
                    <a:pt x="729" y="198"/>
                  </a:lnTo>
                  <a:lnTo>
                    <a:pt x="722" y="213"/>
                  </a:lnTo>
                  <a:lnTo>
                    <a:pt x="712" y="232"/>
                  </a:lnTo>
                  <a:lnTo>
                    <a:pt x="700" y="254"/>
                  </a:lnTo>
                  <a:lnTo>
                    <a:pt x="686" y="279"/>
                  </a:lnTo>
                  <a:lnTo>
                    <a:pt x="670" y="309"/>
                  </a:lnTo>
                  <a:lnTo>
                    <a:pt x="651" y="342"/>
                  </a:lnTo>
                  <a:lnTo>
                    <a:pt x="630" y="379"/>
                  </a:lnTo>
                  <a:lnTo>
                    <a:pt x="607" y="419"/>
                  </a:lnTo>
                  <a:lnTo>
                    <a:pt x="582" y="463"/>
                  </a:lnTo>
                  <a:lnTo>
                    <a:pt x="553" y="510"/>
                  </a:lnTo>
                  <a:lnTo>
                    <a:pt x="523" y="562"/>
                  </a:lnTo>
                  <a:lnTo>
                    <a:pt x="490" y="616"/>
                  </a:lnTo>
                  <a:lnTo>
                    <a:pt x="456" y="675"/>
                  </a:lnTo>
                  <a:lnTo>
                    <a:pt x="418" y="737"/>
                  </a:lnTo>
                  <a:lnTo>
                    <a:pt x="379" y="803"/>
                  </a:lnTo>
                  <a:lnTo>
                    <a:pt x="351" y="849"/>
                  </a:lnTo>
                  <a:lnTo>
                    <a:pt x="325" y="894"/>
                  </a:lnTo>
                  <a:lnTo>
                    <a:pt x="299" y="937"/>
                  </a:lnTo>
                  <a:lnTo>
                    <a:pt x="276" y="976"/>
                  </a:lnTo>
                  <a:lnTo>
                    <a:pt x="253" y="1014"/>
                  </a:lnTo>
                  <a:lnTo>
                    <a:pt x="232" y="1049"/>
                  </a:lnTo>
                  <a:lnTo>
                    <a:pt x="213" y="1082"/>
                  </a:lnTo>
                  <a:lnTo>
                    <a:pt x="196" y="1113"/>
                  </a:lnTo>
                  <a:lnTo>
                    <a:pt x="178" y="1141"/>
                  </a:lnTo>
                  <a:lnTo>
                    <a:pt x="163" y="1167"/>
                  </a:lnTo>
                  <a:lnTo>
                    <a:pt x="149" y="1191"/>
                  </a:lnTo>
                  <a:lnTo>
                    <a:pt x="137" y="1212"/>
                  </a:lnTo>
                  <a:lnTo>
                    <a:pt x="125" y="1232"/>
                  </a:lnTo>
                  <a:lnTo>
                    <a:pt x="116" y="1249"/>
                  </a:lnTo>
                  <a:lnTo>
                    <a:pt x="108" y="1263"/>
                  </a:lnTo>
                  <a:lnTo>
                    <a:pt x="101" y="1275"/>
                  </a:lnTo>
                  <a:lnTo>
                    <a:pt x="90" y="1297"/>
                  </a:lnTo>
                  <a:lnTo>
                    <a:pt x="78" y="1318"/>
                  </a:lnTo>
                  <a:lnTo>
                    <a:pt x="69" y="1338"/>
                  </a:lnTo>
                  <a:lnTo>
                    <a:pt x="60" y="1356"/>
                  </a:lnTo>
                  <a:lnTo>
                    <a:pt x="50" y="1375"/>
                  </a:lnTo>
                  <a:lnTo>
                    <a:pt x="43" y="1392"/>
                  </a:lnTo>
                  <a:lnTo>
                    <a:pt x="37" y="1408"/>
                  </a:lnTo>
                  <a:lnTo>
                    <a:pt x="30" y="1424"/>
                  </a:lnTo>
                  <a:lnTo>
                    <a:pt x="22" y="1446"/>
                  </a:lnTo>
                  <a:lnTo>
                    <a:pt x="15" y="1468"/>
                  </a:lnTo>
                  <a:lnTo>
                    <a:pt x="9" y="1490"/>
                  </a:lnTo>
                  <a:lnTo>
                    <a:pt x="4" y="1510"/>
                  </a:lnTo>
                  <a:lnTo>
                    <a:pt x="1" y="1530"/>
                  </a:lnTo>
                  <a:lnTo>
                    <a:pt x="0" y="1550"/>
                  </a:lnTo>
                  <a:lnTo>
                    <a:pt x="0" y="1569"/>
                  </a:lnTo>
                  <a:lnTo>
                    <a:pt x="1" y="1587"/>
                  </a:lnTo>
                  <a:lnTo>
                    <a:pt x="3" y="1605"/>
                  </a:lnTo>
                  <a:lnTo>
                    <a:pt x="7" y="1622"/>
                  </a:lnTo>
                  <a:lnTo>
                    <a:pt x="12" y="1638"/>
                  </a:lnTo>
                  <a:lnTo>
                    <a:pt x="18" y="1655"/>
                  </a:lnTo>
                  <a:lnTo>
                    <a:pt x="26" y="1669"/>
                  </a:lnTo>
                  <a:lnTo>
                    <a:pt x="35" y="1683"/>
                  </a:lnTo>
                  <a:lnTo>
                    <a:pt x="47" y="1697"/>
                  </a:lnTo>
                  <a:lnTo>
                    <a:pt x="58" y="1711"/>
                  </a:lnTo>
                  <a:lnTo>
                    <a:pt x="73" y="1726"/>
                  </a:lnTo>
                  <a:lnTo>
                    <a:pt x="90" y="1740"/>
                  </a:lnTo>
                  <a:lnTo>
                    <a:pt x="107" y="1752"/>
                  </a:lnTo>
                  <a:lnTo>
                    <a:pt x="125" y="1765"/>
                  </a:lnTo>
                  <a:lnTo>
                    <a:pt x="145" y="1775"/>
                  </a:lnTo>
                  <a:lnTo>
                    <a:pt x="166" y="1786"/>
                  </a:lnTo>
                  <a:lnTo>
                    <a:pt x="187" y="1795"/>
                  </a:lnTo>
                  <a:lnTo>
                    <a:pt x="211" y="1803"/>
                  </a:lnTo>
                  <a:lnTo>
                    <a:pt x="234" y="1810"/>
                  </a:lnTo>
                  <a:lnTo>
                    <a:pt x="259" y="1817"/>
                  </a:lnTo>
                  <a:lnTo>
                    <a:pt x="284" y="1822"/>
                  </a:lnTo>
                  <a:lnTo>
                    <a:pt x="312" y="1826"/>
                  </a:lnTo>
                  <a:lnTo>
                    <a:pt x="340" y="1830"/>
                  </a:lnTo>
                  <a:lnTo>
                    <a:pt x="370" y="1832"/>
                  </a:lnTo>
                  <a:lnTo>
                    <a:pt x="399" y="1833"/>
                  </a:lnTo>
                  <a:lnTo>
                    <a:pt x="431" y="1833"/>
                  </a:lnTo>
                  <a:lnTo>
                    <a:pt x="454" y="1833"/>
                  </a:lnTo>
                  <a:lnTo>
                    <a:pt x="477" y="1832"/>
                  </a:lnTo>
                  <a:lnTo>
                    <a:pt x="501" y="1830"/>
                  </a:lnTo>
                  <a:lnTo>
                    <a:pt x="524" y="1827"/>
                  </a:lnTo>
                  <a:lnTo>
                    <a:pt x="548" y="1825"/>
                  </a:lnTo>
                  <a:lnTo>
                    <a:pt x="573" y="1822"/>
                  </a:lnTo>
                  <a:lnTo>
                    <a:pt x="599" y="1817"/>
                  </a:lnTo>
                  <a:lnTo>
                    <a:pt x="624" y="1812"/>
                  </a:lnTo>
                  <a:lnTo>
                    <a:pt x="649" y="1807"/>
                  </a:lnTo>
                  <a:lnTo>
                    <a:pt x="676" y="1801"/>
                  </a:lnTo>
                  <a:lnTo>
                    <a:pt x="702" y="1794"/>
                  </a:lnTo>
                  <a:lnTo>
                    <a:pt x="729" y="1787"/>
                  </a:lnTo>
                  <a:lnTo>
                    <a:pt x="757" y="1779"/>
                  </a:lnTo>
                  <a:lnTo>
                    <a:pt x="783" y="1771"/>
                  </a:lnTo>
                  <a:lnTo>
                    <a:pt x="812" y="1762"/>
                  </a:lnTo>
                  <a:lnTo>
                    <a:pt x="840" y="1752"/>
                  </a:lnTo>
                  <a:lnTo>
                    <a:pt x="865" y="1743"/>
                  </a:lnTo>
                  <a:lnTo>
                    <a:pt x="891" y="1733"/>
                  </a:lnTo>
                  <a:lnTo>
                    <a:pt x="919" y="1721"/>
                  </a:lnTo>
                  <a:lnTo>
                    <a:pt x="947" y="1710"/>
                  </a:lnTo>
                  <a:lnTo>
                    <a:pt x="976" y="1697"/>
                  </a:lnTo>
                  <a:lnTo>
                    <a:pt x="1004" y="1684"/>
                  </a:lnTo>
                  <a:lnTo>
                    <a:pt x="1034" y="1669"/>
                  </a:lnTo>
                  <a:lnTo>
                    <a:pt x="1064" y="1656"/>
                  </a:lnTo>
                  <a:lnTo>
                    <a:pt x="1095" y="1640"/>
                  </a:lnTo>
                  <a:lnTo>
                    <a:pt x="1126" y="1623"/>
                  </a:lnTo>
                  <a:lnTo>
                    <a:pt x="1159" y="1606"/>
                  </a:lnTo>
                  <a:lnTo>
                    <a:pt x="1192" y="1589"/>
                  </a:lnTo>
                  <a:lnTo>
                    <a:pt x="1224" y="1570"/>
                  </a:lnTo>
                  <a:lnTo>
                    <a:pt x="1259" y="1551"/>
                  </a:lnTo>
                  <a:lnTo>
                    <a:pt x="1294" y="1531"/>
                  </a:lnTo>
                  <a:lnTo>
                    <a:pt x="1328" y="1510"/>
                  </a:lnTo>
                  <a:lnTo>
                    <a:pt x="1319" y="1527"/>
                  </a:lnTo>
                  <a:lnTo>
                    <a:pt x="1310" y="1542"/>
                  </a:lnTo>
                  <a:lnTo>
                    <a:pt x="1299" y="1558"/>
                  </a:lnTo>
                  <a:lnTo>
                    <a:pt x="1290" y="1574"/>
                  </a:lnTo>
                  <a:lnTo>
                    <a:pt x="1281" y="1589"/>
                  </a:lnTo>
                  <a:lnTo>
                    <a:pt x="1271" y="1605"/>
                  </a:lnTo>
                  <a:lnTo>
                    <a:pt x="1260" y="1621"/>
                  </a:lnTo>
                  <a:lnTo>
                    <a:pt x="1251" y="1637"/>
                  </a:lnTo>
                  <a:lnTo>
                    <a:pt x="1241" y="1653"/>
                  </a:lnTo>
                  <a:lnTo>
                    <a:pt x="1230" y="1671"/>
                  </a:lnTo>
                  <a:lnTo>
                    <a:pt x="1220" y="1687"/>
                  </a:lnTo>
                  <a:lnTo>
                    <a:pt x="1209" y="1703"/>
                  </a:lnTo>
                  <a:lnTo>
                    <a:pt x="1199" y="1719"/>
                  </a:lnTo>
                  <a:lnTo>
                    <a:pt x="1189" y="1736"/>
                  </a:lnTo>
                  <a:lnTo>
                    <a:pt x="1177" y="1752"/>
                  </a:lnTo>
                  <a:lnTo>
                    <a:pt x="1167" y="1770"/>
                  </a:lnTo>
                  <a:lnTo>
                    <a:pt x="1166" y="1771"/>
                  </a:lnTo>
                  <a:lnTo>
                    <a:pt x="1166" y="1773"/>
                  </a:lnTo>
                  <a:lnTo>
                    <a:pt x="1161" y="1782"/>
                  </a:lnTo>
                  <a:lnTo>
                    <a:pt x="1152" y="1807"/>
                  </a:lnTo>
                  <a:lnTo>
                    <a:pt x="1177" y="1804"/>
                  </a:lnTo>
                  <a:lnTo>
                    <a:pt x="1193" y="1803"/>
                  </a:lnTo>
                  <a:lnTo>
                    <a:pt x="1209" y="1802"/>
                  </a:lnTo>
                  <a:lnTo>
                    <a:pt x="1226" y="1801"/>
                  </a:lnTo>
                  <a:lnTo>
                    <a:pt x="1242" y="1801"/>
                  </a:lnTo>
                  <a:lnTo>
                    <a:pt x="1257" y="1800"/>
                  </a:lnTo>
                  <a:lnTo>
                    <a:pt x="1273" y="1799"/>
                  </a:lnTo>
                  <a:lnTo>
                    <a:pt x="1289" y="1799"/>
                  </a:lnTo>
                  <a:lnTo>
                    <a:pt x="1305" y="1797"/>
                  </a:lnTo>
                  <a:lnTo>
                    <a:pt x="1321" y="1797"/>
                  </a:lnTo>
                  <a:lnTo>
                    <a:pt x="1337" y="1796"/>
                  </a:lnTo>
                  <a:lnTo>
                    <a:pt x="1353" y="1796"/>
                  </a:lnTo>
                  <a:lnTo>
                    <a:pt x="1370" y="1796"/>
                  </a:lnTo>
                  <a:lnTo>
                    <a:pt x="1385" y="1795"/>
                  </a:lnTo>
                  <a:lnTo>
                    <a:pt x="1401" y="1795"/>
                  </a:lnTo>
                  <a:lnTo>
                    <a:pt x="1417" y="1795"/>
                  </a:lnTo>
                  <a:lnTo>
                    <a:pt x="1433" y="1795"/>
                  </a:lnTo>
                  <a:lnTo>
                    <a:pt x="1449" y="1795"/>
                  </a:lnTo>
                  <a:lnTo>
                    <a:pt x="1464" y="1795"/>
                  </a:lnTo>
                  <a:lnTo>
                    <a:pt x="1480" y="1795"/>
                  </a:lnTo>
                  <a:lnTo>
                    <a:pt x="1496" y="1795"/>
                  </a:lnTo>
                  <a:lnTo>
                    <a:pt x="1512" y="1795"/>
                  </a:lnTo>
                  <a:lnTo>
                    <a:pt x="1529" y="1795"/>
                  </a:lnTo>
                  <a:lnTo>
                    <a:pt x="1546" y="1795"/>
                  </a:lnTo>
                  <a:lnTo>
                    <a:pt x="1562" y="1796"/>
                  </a:lnTo>
                  <a:lnTo>
                    <a:pt x="1579" y="1796"/>
                  </a:lnTo>
                  <a:lnTo>
                    <a:pt x="1597" y="1797"/>
                  </a:lnTo>
                  <a:lnTo>
                    <a:pt x="1614" y="1797"/>
                  </a:lnTo>
                  <a:lnTo>
                    <a:pt x="1631" y="1799"/>
                  </a:lnTo>
                  <a:lnTo>
                    <a:pt x="1648" y="1800"/>
                  </a:lnTo>
                  <a:lnTo>
                    <a:pt x="1666" y="1800"/>
                  </a:lnTo>
                  <a:lnTo>
                    <a:pt x="1683" y="1801"/>
                  </a:lnTo>
                  <a:lnTo>
                    <a:pt x="1701" y="1802"/>
                  </a:lnTo>
                  <a:lnTo>
                    <a:pt x="1712" y="1802"/>
                  </a:lnTo>
                  <a:lnTo>
                    <a:pt x="1716" y="1794"/>
                  </a:lnTo>
                  <a:lnTo>
                    <a:pt x="1756" y="1724"/>
                  </a:lnTo>
                  <a:lnTo>
                    <a:pt x="1768" y="1702"/>
                  </a:lnTo>
                  <a:lnTo>
                    <a:pt x="1743" y="1701"/>
                  </a:lnTo>
                  <a:lnTo>
                    <a:pt x="1637" y="1694"/>
                  </a:lnTo>
                  <a:lnTo>
                    <a:pt x="1603" y="1691"/>
                  </a:lnTo>
                  <a:lnTo>
                    <a:pt x="1577" y="1689"/>
                  </a:lnTo>
                  <a:lnTo>
                    <a:pt x="1556" y="1687"/>
                  </a:lnTo>
                  <a:lnTo>
                    <a:pt x="1540" y="1684"/>
                  </a:lnTo>
                  <a:lnTo>
                    <a:pt x="1530" y="1682"/>
                  </a:lnTo>
                  <a:lnTo>
                    <a:pt x="1523" y="1680"/>
                  </a:lnTo>
                  <a:lnTo>
                    <a:pt x="1518" y="1679"/>
                  </a:lnTo>
                  <a:lnTo>
                    <a:pt x="1516" y="1678"/>
                  </a:lnTo>
                  <a:lnTo>
                    <a:pt x="1512" y="1672"/>
                  </a:lnTo>
                  <a:lnTo>
                    <a:pt x="1514" y="1664"/>
                  </a:lnTo>
                  <a:lnTo>
                    <a:pt x="1515" y="1656"/>
                  </a:lnTo>
                  <a:lnTo>
                    <a:pt x="1517" y="1649"/>
                  </a:lnTo>
                  <a:lnTo>
                    <a:pt x="1521" y="1641"/>
                  </a:lnTo>
                  <a:lnTo>
                    <a:pt x="1526" y="1630"/>
                  </a:lnTo>
                  <a:lnTo>
                    <a:pt x="1532" y="1616"/>
                  </a:lnTo>
                  <a:lnTo>
                    <a:pt x="1540" y="1603"/>
                  </a:lnTo>
                  <a:lnTo>
                    <a:pt x="1549" y="1585"/>
                  </a:lnTo>
                  <a:lnTo>
                    <a:pt x="1559" y="1566"/>
                  </a:lnTo>
                  <a:lnTo>
                    <a:pt x="1571" y="1545"/>
                  </a:lnTo>
                  <a:lnTo>
                    <a:pt x="1584" y="1521"/>
                  </a:lnTo>
                  <a:lnTo>
                    <a:pt x="1598" y="1496"/>
                  </a:lnTo>
                  <a:lnTo>
                    <a:pt x="1614" y="1468"/>
                  </a:lnTo>
                  <a:lnTo>
                    <a:pt x="1631" y="1438"/>
                  </a:lnTo>
                  <a:lnTo>
                    <a:pt x="1650" y="1406"/>
                  </a:lnTo>
                  <a:lnTo>
                    <a:pt x="1669" y="1372"/>
                  </a:lnTo>
                  <a:lnTo>
                    <a:pt x="1690" y="1335"/>
                  </a:lnTo>
                  <a:lnTo>
                    <a:pt x="1712" y="1297"/>
                  </a:lnTo>
                  <a:lnTo>
                    <a:pt x="1736" y="1257"/>
                  </a:lnTo>
                  <a:lnTo>
                    <a:pt x="1739" y="1250"/>
                  </a:lnTo>
                  <a:lnTo>
                    <a:pt x="1751" y="1232"/>
                  </a:lnTo>
                  <a:lnTo>
                    <a:pt x="1768" y="1203"/>
                  </a:lnTo>
                  <a:lnTo>
                    <a:pt x="1790" y="1166"/>
                  </a:lnTo>
                  <a:lnTo>
                    <a:pt x="1815" y="1122"/>
                  </a:lnTo>
                  <a:lnTo>
                    <a:pt x="1844" y="1073"/>
                  </a:lnTo>
                  <a:lnTo>
                    <a:pt x="1875" y="1021"/>
                  </a:lnTo>
                  <a:lnTo>
                    <a:pt x="1908" y="966"/>
                  </a:lnTo>
                  <a:lnTo>
                    <a:pt x="1940" y="911"/>
                  </a:lnTo>
                  <a:lnTo>
                    <a:pt x="1971" y="860"/>
                  </a:lnTo>
                  <a:lnTo>
                    <a:pt x="2000" y="810"/>
                  </a:lnTo>
                  <a:lnTo>
                    <a:pt x="2025" y="766"/>
                  </a:lnTo>
                  <a:lnTo>
                    <a:pt x="2047" y="729"/>
                  </a:lnTo>
                  <a:lnTo>
                    <a:pt x="2064" y="701"/>
                  </a:lnTo>
                  <a:lnTo>
                    <a:pt x="2076" y="682"/>
                  </a:lnTo>
                  <a:lnTo>
                    <a:pt x="2079" y="675"/>
                  </a:lnTo>
                  <a:lnTo>
                    <a:pt x="2083" y="671"/>
                  </a:lnTo>
                  <a:lnTo>
                    <a:pt x="2091" y="657"/>
                  </a:lnTo>
                  <a:lnTo>
                    <a:pt x="2104" y="635"/>
                  </a:lnTo>
                  <a:lnTo>
                    <a:pt x="2120" y="607"/>
                  </a:lnTo>
                  <a:lnTo>
                    <a:pt x="2139" y="574"/>
                  </a:lnTo>
                  <a:lnTo>
                    <a:pt x="2162" y="537"/>
                  </a:lnTo>
                  <a:lnTo>
                    <a:pt x="2185" y="498"/>
                  </a:lnTo>
                  <a:lnTo>
                    <a:pt x="2210" y="456"/>
                  </a:lnTo>
                  <a:lnTo>
                    <a:pt x="2234" y="416"/>
                  </a:lnTo>
                  <a:lnTo>
                    <a:pt x="2257" y="377"/>
                  </a:lnTo>
                  <a:lnTo>
                    <a:pt x="2280" y="340"/>
                  </a:lnTo>
                  <a:lnTo>
                    <a:pt x="2299" y="307"/>
                  </a:lnTo>
                  <a:lnTo>
                    <a:pt x="2316" y="279"/>
                  </a:lnTo>
                  <a:lnTo>
                    <a:pt x="2328" y="257"/>
                  </a:lnTo>
                  <a:lnTo>
                    <a:pt x="2336" y="243"/>
                  </a:lnTo>
                  <a:lnTo>
                    <a:pt x="2340" y="239"/>
                  </a:lnTo>
                  <a:lnTo>
                    <a:pt x="2354" y="217"/>
                  </a:lnTo>
                  <a:lnTo>
                    <a:pt x="2366" y="199"/>
                  </a:lnTo>
                  <a:lnTo>
                    <a:pt x="2378" y="184"/>
                  </a:lnTo>
                  <a:lnTo>
                    <a:pt x="2387" y="172"/>
                  </a:lnTo>
                  <a:lnTo>
                    <a:pt x="2394" y="163"/>
                  </a:lnTo>
                  <a:lnTo>
                    <a:pt x="2401" y="155"/>
                  </a:lnTo>
                  <a:lnTo>
                    <a:pt x="2407" y="150"/>
                  </a:lnTo>
                  <a:lnTo>
                    <a:pt x="2410" y="146"/>
                  </a:lnTo>
                  <a:lnTo>
                    <a:pt x="2416" y="142"/>
                  </a:lnTo>
                  <a:lnTo>
                    <a:pt x="2420" y="138"/>
                  </a:lnTo>
                  <a:lnTo>
                    <a:pt x="2426" y="135"/>
                  </a:lnTo>
                  <a:lnTo>
                    <a:pt x="2432" y="131"/>
                  </a:lnTo>
                  <a:lnTo>
                    <a:pt x="2438" y="129"/>
                  </a:lnTo>
                  <a:lnTo>
                    <a:pt x="2443" y="126"/>
                  </a:lnTo>
                  <a:lnTo>
                    <a:pt x="2449" y="123"/>
                  </a:lnTo>
                  <a:lnTo>
                    <a:pt x="2455" y="121"/>
                  </a:lnTo>
                  <a:lnTo>
                    <a:pt x="2457" y="120"/>
                  </a:lnTo>
                  <a:lnTo>
                    <a:pt x="2461" y="120"/>
                  </a:lnTo>
                  <a:lnTo>
                    <a:pt x="2464" y="119"/>
                  </a:lnTo>
                  <a:lnTo>
                    <a:pt x="2470" y="118"/>
                  </a:lnTo>
                  <a:lnTo>
                    <a:pt x="2476" y="118"/>
                  </a:lnTo>
                  <a:lnTo>
                    <a:pt x="2483" y="116"/>
                  </a:lnTo>
                  <a:lnTo>
                    <a:pt x="2492" y="115"/>
                  </a:lnTo>
                  <a:lnTo>
                    <a:pt x="2502" y="114"/>
                  </a:lnTo>
                  <a:lnTo>
                    <a:pt x="2514" y="113"/>
                  </a:lnTo>
                  <a:lnTo>
                    <a:pt x="2526" y="112"/>
                  </a:lnTo>
                  <a:lnTo>
                    <a:pt x="2541" y="111"/>
                  </a:lnTo>
                  <a:lnTo>
                    <a:pt x="2557" y="110"/>
                  </a:lnTo>
                  <a:lnTo>
                    <a:pt x="2576" y="108"/>
                  </a:lnTo>
                  <a:lnTo>
                    <a:pt x="2597" y="107"/>
                  </a:lnTo>
                  <a:lnTo>
                    <a:pt x="2620" y="105"/>
                  </a:lnTo>
                  <a:lnTo>
                    <a:pt x="2644" y="104"/>
                  </a:lnTo>
                  <a:lnTo>
                    <a:pt x="2654" y="103"/>
                  </a:lnTo>
                  <a:lnTo>
                    <a:pt x="2658" y="93"/>
                  </a:lnTo>
                  <a:lnTo>
                    <a:pt x="2687" y="23"/>
                  </a:lnTo>
                  <a:lnTo>
                    <a:pt x="2696" y="0"/>
                  </a:lnTo>
                  <a:lnTo>
                    <a:pt x="2670" y="1"/>
                  </a:lnTo>
                  <a:close/>
                </a:path>
              </a:pathLst>
            </a:custGeom>
            <a:solidFill>
              <a:srgbClr val="FF17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07" name="Freeform 7"/>
            <p:cNvSpPr>
              <a:spLocks/>
            </p:cNvSpPr>
            <p:nvPr/>
          </p:nvSpPr>
          <p:spPr bwMode="auto">
            <a:xfrm>
              <a:off x="1976" y="1800"/>
              <a:ext cx="601" cy="520"/>
            </a:xfrm>
            <a:custGeom>
              <a:avLst/>
              <a:gdLst>
                <a:gd name="T0" fmla="*/ 1368 w 1466"/>
                <a:gd name="T1" fmla="*/ 29 h 1271"/>
                <a:gd name="T2" fmla="*/ 1266 w 1466"/>
                <a:gd name="T3" fmla="*/ 6 h 1271"/>
                <a:gd name="T4" fmla="*/ 1160 w 1466"/>
                <a:gd name="T5" fmla="*/ 0 h 1271"/>
                <a:gd name="T6" fmla="*/ 1050 w 1466"/>
                <a:gd name="T7" fmla="*/ 13 h 1271"/>
                <a:gd name="T8" fmla="*/ 936 w 1466"/>
                <a:gd name="T9" fmla="*/ 43 h 1271"/>
                <a:gd name="T10" fmla="*/ 802 w 1466"/>
                <a:gd name="T11" fmla="*/ 98 h 1271"/>
                <a:gd name="T12" fmla="*/ 669 w 1466"/>
                <a:gd name="T13" fmla="*/ 164 h 1271"/>
                <a:gd name="T14" fmla="*/ 570 w 1466"/>
                <a:gd name="T15" fmla="*/ 228 h 1271"/>
                <a:gd name="T16" fmla="*/ 498 w 1466"/>
                <a:gd name="T17" fmla="*/ 294 h 1271"/>
                <a:gd name="T18" fmla="*/ 444 w 1466"/>
                <a:gd name="T19" fmla="*/ 365 h 1271"/>
                <a:gd name="T20" fmla="*/ 405 w 1466"/>
                <a:gd name="T21" fmla="*/ 445 h 1271"/>
                <a:gd name="T22" fmla="*/ 390 w 1466"/>
                <a:gd name="T23" fmla="*/ 537 h 1271"/>
                <a:gd name="T24" fmla="*/ 413 w 1466"/>
                <a:gd name="T25" fmla="*/ 611 h 1271"/>
                <a:gd name="T26" fmla="*/ 469 w 1466"/>
                <a:gd name="T27" fmla="*/ 659 h 1271"/>
                <a:gd name="T28" fmla="*/ 566 w 1466"/>
                <a:gd name="T29" fmla="*/ 693 h 1271"/>
                <a:gd name="T30" fmla="*/ 719 w 1466"/>
                <a:gd name="T31" fmla="*/ 721 h 1271"/>
                <a:gd name="T32" fmla="*/ 881 w 1466"/>
                <a:gd name="T33" fmla="*/ 758 h 1271"/>
                <a:gd name="T34" fmla="*/ 919 w 1466"/>
                <a:gd name="T35" fmla="*/ 807 h 1271"/>
                <a:gd name="T36" fmla="*/ 897 w 1466"/>
                <a:gd name="T37" fmla="*/ 896 h 1271"/>
                <a:gd name="T38" fmla="*/ 850 w 1466"/>
                <a:gd name="T39" fmla="*/ 972 h 1271"/>
                <a:gd name="T40" fmla="*/ 783 w 1466"/>
                <a:gd name="T41" fmla="*/ 1039 h 1271"/>
                <a:gd name="T42" fmla="*/ 697 w 1466"/>
                <a:gd name="T43" fmla="*/ 1093 h 1271"/>
                <a:gd name="T44" fmla="*/ 603 w 1466"/>
                <a:gd name="T45" fmla="*/ 1129 h 1271"/>
                <a:gd name="T46" fmla="*/ 505 w 1466"/>
                <a:gd name="T47" fmla="*/ 1144 h 1271"/>
                <a:gd name="T48" fmla="*/ 390 w 1466"/>
                <a:gd name="T49" fmla="*/ 1135 h 1271"/>
                <a:gd name="T50" fmla="*/ 295 w 1466"/>
                <a:gd name="T51" fmla="*/ 1103 h 1271"/>
                <a:gd name="T52" fmla="*/ 261 w 1466"/>
                <a:gd name="T53" fmla="*/ 978 h 1271"/>
                <a:gd name="T54" fmla="*/ 301 w 1466"/>
                <a:gd name="T55" fmla="*/ 880 h 1271"/>
                <a:gd name="T56" fmla="*/ 208 w 1466"/>
                <a:gd name="T57" fmla="*/ 840 h 1271"/>
                <a:gd name="T58" fmla="*/ 144 w 1466"/>
                <a:gd name="T59" fmla="*/ 962 h 1271"/>
                <a:gd name="T60" fmla="*/ 71 w 1466"/>
                <a:gd name="T61" fmla="*/ 1085 h 1271"/>
                <a:gd name="T62" fmla="*/ 0 w 1466"/>
                <a:gd name="T63" fmla="*/ 1194 h 1271"/>
                <a:gd name="T64" fmla="*/ 100 w 1466"/>
                <a:gd name="T65" fmla="*/ 1239 h 1271"/>
                <a:gd name="T66" fmla="*/ 209 w 1466"/>
                <a:gd name="T67" fmla="*/ 1264 h 1271"/>
                <a:gd name="T68" fmla="*/ 339 w 1466"/>
                <a:gd name="T69" fmla="*/ 1270 h 1271"/>
                <a:gd name="T70" fmla="*/ 530 w 1466"/>
                <a:gd name="T71" fmla="*/ 1240 h 1271"/>
                <a:gd name="T72" fmla="*/ 723 w 1466"/>
                <a:gd name="T73" fmla="*/ 1167 h 1271"/>
                <a:gd name="T74" fmla="*/ 912 w 1466"/>
                <a:gd name="T75" fmla="*/ 1057 h 1271"/>
                <a:gd name="T76" fmla="*/ 1054 w 1466"/>
                <a:gd name="T77" fmla="*/ 936 h 1271"/>
                <a:gd name="T78" fmla="*/ 1141 w 1466"/>
                <a:gd name="T79" fmla="*/ 811 h 1271"/>
                <a:gd name="T80" fmla="*/ 1170 w 1466"/>
                <a:gd name="T81" fmla="*/ 716 h 1271"/>
                <a:gd name="T82" fmla="*/ 1162 w 1466"/>
                <a:gd name="T83" fmla="*/ 643 h 1271"/>
                <a:gd name="T84" fmla="*/ 1121 w 1466"/>
                <a:gd name="T85" fmla="*/ 591 h 1271"/>
                <a:gd name="T86" fmla="*/ 1053 w 1466"/>
                <a:gd name="T87" fmla="*/ 561 h 1271"/>
                <a:gd name="T88" fmla="*/ 942 w 1466"/>
                <a:gd name="T89" fmla="*/ 534 h 1271"/>
                <a:gd name="T90" fmla="*/ 798 w 1466"/>
                <a:gd name="T91" fmla="*/ 508 h 1271"/>
                <a:gd name="T92" fmla="*/ 705 w 1466"/>
                <a:gd name="T93" fmla="*/ 485 h 1271"/>
                <a:gd name="T94" fmla="*/ 663 w 1466"/>
                <a:gd name="T95" fmla="*/ 468 h 1271"/>
                <a:gd name="T96" fmla="*/ 637 w 1466"/>
                <a:gd name="T97" fmla="*/ 424 h 1271"/>
                <a:gd name="T98" fmla="*/ 687 w 1466"/>
                <a:gd name="T99" fmla="*/ 293 h 1271"/>
                <a:gd name="T100" fmla="*/ 802 w 1466"/>
                <a:gd name="T101" fmla="*/ 194 h 1271"/>
                <a:gd name="T102" fmla="*/ 887 w 1466"/>
                <a:gd name="T103" fmla="*/ 159 h 1271"/>
                <a:gd name="T104" fmla="*/ 982 w 1466"/>
                <a:gd name="T105" fmla="*/ 142 h 1271"/>
                <a:gd name="T106" fmla="*/ 1085 w 1466"/>
                <a:gd name="T107" fmla="*/ 141 h 1271"/>
                <a:gd name="T108" fmla="*/ 1168 w 1466"/>
                <a:gd name="T109" fmla="*/ 158 h 1271"/>
                <a:gd name="T110" fmla="*/ 1230 w 1466"/>
                <a:gd name="T111" fmla="*/ 193 h 1271"/>
                <a:gd name="T112" fmla="*/ 1243 w 1466"/>
                <a:gd name="T113" fmla="*/ 233 h 1271"/>
                <a:gd name="T114" fmla="*/ 1221 w 1466"/>
                <a:gd name="T115" fmla="*/ 295 h 1271"/>
                <a:gd name="T116" fmla="*/ 1185 w 1466"/>
                <a:gd name="T117" fmla="*/ 380 h 1271"/>
                <a:gd name="T118" fmla="*/ 1314 w 1466"/>
                <a:gd name="T119" fmla="*/ 328 h 1271"/>
                <a:gd name="T120" fmla="*/ 1376 w 1466"/>
                <a:gd name="T121" fmla="*/ 213 h 1271"/>
                <a:gd name="T122" fmla="*/ 1436 w 1466"/>
                <a:gd name="T123" fmla="*/ 115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6" h="1271">
                  <a:moveTo>
                    <a:pt x="1450" y="63"/>
                  </a:moveTo>
                  <a:lnTo>
                    <a:pt x="1434" y="55"/>
                  </a:lnTo>
                  <a:lnTo>
                    <a:pt x="1418" y="49"/>
                  </a:lnTo>
                  <a:lnTo>
                    <a:pt x="1402" y="42"/>
                  </a:lnTo>
                  <a:lnTo>
                    <a:pt x="1385" y="35"/>
                  </a:lnTo>
                  <a:lnTo>
                    <a:pt x="1368" y="29"/>
                  </a:lnTo>
                  <a:lnTo>
                    <a:pt x="1351" y="24"/>
                  </a:lnTo>
                  <a:lnTo>
                    <a:pt x="1335" y="20"/>
                  </a:lnTo>
                  <a:lnTo>
                    <a:pt x="1318" y="15"/>
                  </a:lnTo>
                  <a:lnTo>
                    <a:pt x="1300" y="12"/>
                  </a:lnTo>
                  <a:lnTo>
                    <a:pt x="1283" y="8"/>
                  </a:lnTo>
                  <a:lnTo>
                    <a:pt x="1266" y="6"/>
                  </a:lnTo>
                  <a:lnTo>
                    <a:pt x="1247" y="4"/>
                  </a:lnTo>
                  <a:lnTo>
                    <a:pt x="1230" y="2"/>
                  </a:lnTo>
                  <a:lnTo>
                    <a:pt x="1213" y="1"/>
                  </a:lnTo>
                  <a:lnTo>
                    <a:pt x="1194" y="0"/>
                  </a:lnTo>
                  <a:lnTo>
                    <a:pt x="1177" y="0"/>
                  </a:lnTo>
                  <a:lnTo>
                    <a:pt x="1160" y="0"/>
                  </a:lnTo>
                  <a:lnTo>
                    <a:pt x="1141" y="1"/>
                  </a:lnTo>
                  <a:lnTo>
                    <a:pt x="1123" y="2"/>
                  </a:lnTo>
                  <a:lnTo>
                    <a:pt x="1106" y="5"/>
                  </a:lnTo>
                  <a:lnTo>
                    <a:pt x="1087" y="7"/>
                  </a:lnTo>
                  <a:lnTo>
                    <a:pt x="1069" y="9"/>
                  </a:lnTo>
                  <a:lnTo>
                    <a:pt x="1050" y="13"/>
                  </a:lnTo>
                  <a:lnTo>
                    <a:pt x="1032" y="16"/>
                  </a:lnTo>
                  <a:lnTo>
                    <a:pt x="1012" y="21"/>
                  </a:lnTo>
                  <a:lnTo>
                    <a:pt x="994" y="25"/>
                  </a:lnTo>
                  <a:lnTo>
                    <a:pt x="974" y="31"/>
                  </a:lnTo>
                  <a:lnTo>
                    <a:pt x="956" y="37"/>
                  </a:lnTo>
                  <a:lnTo>
                    <a:pt x="936" y="43"/>
                  </a:lnTo>
                  <a:lnTo>
                    <a:pt x="918" y="50"/>
                  </a:lnTo>
                  <a:lnTo>
                    <a:pt x="898" y="57"/>
                  </a:lnTo>
                  <a:lnTo>
                    <a:pt x="879" y="65"/>
                  </a:lnTo>
                  <a:lnTo>
                    <a:pt x="852" y="76"/>
                  </a:lnTo>
                  <a:lnTo>
                    <a:pt x="826" y="87"/>
                  </a:lnTo>
                  <a:lnTo>
                    <a:pt x="802" y="98"/>
                  </a:lnTo>
                  <a:lnTo>
                    <a:pt x="777" y="110"/>
                  </a:lnTo>
                  <a:lnTo>
                    <a:pt x="753" y="120"/>
                  </a:lnTo>
                  <a:lnTo>
                    <a:pt x="731" y="131"/>
                  </a:lnTo>
                  <a:lnTo>
                    <a:pt x="709" y="143"/>
                  </a:lnTo>
                  <a:lnTo>
                    <a:pt x="689" y="153"/>
                  </a:lnTo>
                  <a:lnTo>
                    <a:pt x="669" y="164"/>
                  </a:lnTo>
                  <a:lnTo>
                    <a:pt x="651" y="175"/>
                  </a:lnTo>
                  <a:lnTo>
                    <a:pt x="632" y="186"/>
                  </a:lnTo>
                  <a:lnTo>
                    <a:pt x="616" y="196"/>
                  </a:lnTo>
                  <a:lnTo>
                    <a:pt x="600" y="207"/>
                  </a:lnTo>
                  <a:lnTo>
                    <a:pt x="585" y="218"/>
                  </a:lnTo>
                  <a:lnTo>
                    <a:pt x="570" y="228"/>
                  </a:lnTo>
                  <a:lnTo>
                    <a:pt x="557" y="239"/>
                  </a:lnTo>
                  <a:lnTo>
                    <a:pt x="545" y="249"/>
                  </a:lnTo>
                  <a:lnTo>
                    <a:pt x="532" y="260"/>
                  </a:lnTo>
                  <a:lnTo>
                    <a:pt x="520" y="272"/>
                  </a:lnTo>
                  <a:lnTo>
                    <a:pt x="509" y="282"/>
                  </a:lnTo>
                  <a:lnTo>
                    <a:pt x="498" y="294"/>
                  </a:lnTo>
                  <a:lnTo>
                    <a:pt x="488" y="305"/>
                  </a:lnTo>
                  <a:lnTo>
                    <a:pt x="479" y="317"/>
                  </a:lnTo>
                  <a:lnTo>
                    <a:pt x="470" y="330"/>
                  </a:lnTo>
                  <a:lnTo>
                    <a:pt x="460" y="341"/>
                  </a:lnTo>
                  <a:lnTo>
                    <a:pt x="452" y="353"/>
                  </a:lnTo>
                  <a:lnTo>
                    <a:pt x="444" y="365"/>
                  </a:lnTo>
                  <a:lnTo>
                    <a:pt x="436" y="378"/>
                  </a:lnTo>
                  <a:lnTo>
                    <a:pt x="429" y="390"/>
                  </a:lnTo>
                  <a:lnTo>
                    <a:pt x="424" y="402"/>
                  </a:lnTo>
                  <a:lnTo>
                    <a:pt x="418" y="415"/>
                  </a:lnTo>
                  <a:lnTo>
                    <a:pt x="412" y="428"/>
                  </a:lnTo>
                  <a:lnTo>
                    <a:pt x="405" y="445"/>
                  </a:lnTo>
                  <a:lnTo>
                    <a:pt x="401" y="461"/>
                  </a:lnTo>
                  <a:lnTo>
                    <a:pt x="396" y="478"/>
                  </a:lnTo>
                  <a:lnTo>
                    <a:pt x="394" y="493"/>
                  </a:lnTo>
                  <a:lnTo>
                    <a:pt x="391" y="508"/>
                  </a:lnTo>
                  <a:lnTo>
                    <a:pt x="390" y="523"/>
                  </a:lnTo>
                  <a:lnTo>
                    <a:pt x="390" y="537"/>
                  </a:lnTo>
                  <a:lnTo>
                    <a:pt x="391" y="551"/>
                  </a:lnTo>
                  <a:lnTo>
                    <a:pt x="394" y="563"/>
                  </a:lnTo>
                  <a:lnTo>
                    <a:pt x="397" y="576"/>
                  </a:lnTo>
                  <a:lnTo>
                    <a:pt x="402" y="589"/>
                  </a:lnTo>
                  <a:lnTo>
                    <a:pt x="407" y="600"/>
                  </a:lnTo>
                  <a:lnTo>
                    <a:pt x="413" y="611"/>
                  </a:lnTo>
                  <a:lnTo>
                    <a:pt x="421" y="621"/>
                  </a:lnTo>
                  <a:lnTo>
                    <a:pt x="429" y="631"/>
                  </a:lnTo>
                  <a:lnTo>
                    <a:pt x="440" y="641"/>
                  </a:lnTo>
                  <a:lnTo>
                    <a:pt x="448" y="648"/>
                  </a:lnTo>
                  <a:lnTo>
                    <a:pt x="458" y="653"/>
                  </a:lnTo>
                  <a:lnTo>
                    <a:pt x="469" y="659"/>
                  </a:lnTo>
                  <a:lnTo>
                    <a:pt x="481" y="665"/>
                  </a:lnTo>
                  <a:lnTo>
                    <a:pt x="495" y="671"/>
                  </a:lnTo>
                  <a:lnTo>
                    <a:pt x="511" y="676"/>
                  </a:lnTo>
                  <a:lnTo>
                    <a:pt x="528" y="682"/>
                  </a:lnTo>
                  <a:lnTo>
                    <a:pt x="547" y="688"/>
                  </a:lnTo>
                  <a:lnTo>
                    <a:pt x="566" y="693"/>
                  </a:lnTo>
                  <a:lnTo>
                    <a:pt x="588" y="698"/>
                  </a:lnTo>
                  <a:lnTo>
                    <a:pt x="611" y="703"/>
                  </a:lnTo>
                  <a:lnTo>
                    <a:pt x="636" y="707"/>
                  </a:lnTo>
                  <a:lnTo>
                    <a:pt x="662" y="712"/>
                  </a:lnTo>
                  <a:lnTo>
                    <a:pt x="690" y="717"/>
                  </a:lnTo>
                  <a:lnTo>
                    <a:pt x="719" y="721"/>
                  </a:lnTo>
                  <a:lnTo>
                    <a:pt x="750" y="726"/>
                  </a:lnTo>
                  <a:lnTo>
                    <a:pt x="787" y="732"/>
                  </a:lnTo>
                  <a:lnTo>
                    <a:pt x="819" y="739"/>
                  </a:lnTo>
                  <a:lnTo>
                    <a:pt x="844" y="744"/>
                  </a:lnTo>
                  <a:lnTo>
                    <a:pt x="865" y="751"/>
                  </a:lnTo>
                  <a:lnTo>
                    <a:pt x="881" y="758"/>
                  </a:lnTo>
                  <a:lnTo>
                    <a:pt x="894" y="765"/>
                  </a:lnTo>
                  <a:lnTo>
                    <a:pt x="903" y="772"/>
                  </a:lnTo>
                  <a:lnTo>
                    <a:pt x="909" y="778"/>
                  </a:lnTo>
                  <a:lnTo>
                    <a:pt x="913" y="786"/>
                  </a:lnTo>
                  <a:lnTo>
                    <a:pt x="917" y="795"/>
                  </a:lnTo>
                  <a:lnTo>
                    <a:pt x="919" y="807"/>
                  </a:lnTo>
                  <a:lnTo>
                    <a:pt x="919" y="819"/>
                  </a:lnTo>
                  <a:lnTo>
                    <a:pt x="917" y="833"/>
                  </a:lnTo>
                  <a:lnTo>
                    <a:pt x="914" y="848"/>
                  </a:lnTo>
                  <a:lnTo>
                    <a:pt x="910" y="864"/>
                  </a:lnTo>
                  <a:lnTo>
                    <a:pt x="903" y="883"/>
                  </a:lnTo>
                  <a:lnTo>
                    <a:pt x="897" y="896"/>
                  </a:lnTo>
                  <a:lnTo>
                    <a:pt x="891" y="910"/>
                  </a:lnTo>
                  <a:lnTo>
                    <a:pt x="884" y="923"/>
                  </a:lnTo>
                  <a:lnTo>
                    <a:pt x="876" y="936"/>
                  </a:lnTo>
                  <a:lnTo>
                    <a:pt x="868" y="948"/>
                  </a:lnTo>
                  <a:lnTo>
                    <a:pt x="859" y="961"/>
                  </a:lnTo>
                  <a:lnTo>
                    <a:pt x="850" y="972"/>
                  </a:lnTo>
                  <a:lnTo>
                    <a:pt x="841" y="984"/>
                  </a:lnTo>
                  <a:lnTo>
                    <a:pt x="830" y="996"/>
                  </a:lnTo>
                  <a:lnTo>
                    <a:pt x="819" y="1007"/>
                  </a:lnTo>
                  <a:lnTo>
                    <a:pt x="807" y="1017"/>
                  </a:lnTo>
                  <a:lnTo>
                    <a:pt x="796" y="1029"/>
                  </a:lnTo>
                  <a:lnTo>
                    <a:pt x="783" y="1039"/>
                  </a:lnTo>
                  <a:lnTo>
                    <a:pt x="769" y="1049"/>
                  </a:lnTo>
                  <a:lnTo>
                    <a:pt x="755" y="1059"/>
                  </a:lnTo>
                  <a:lnTo>
                    <a:pt x="742" y="1068"/>
                  </a:lnTo>
                  <a:lnTo>
                    <a:pt x="727" y="1077"/>
                  </a:lnTo>
                  <a:lnTo>
                    <a:pt x="712" y="1085"/>
                  </a:lnTo>
                  <a:lnTo>
                    <a:pt x="697" y="1093"/>
                  </a:lnTo>
                  <a:lnTo>
                    <a:pt x="682" y="1100"/>
                  </a:lnTo>
                  <a:lnTo>
                    <a:pt x="667" y="1107"/>
                  </a:lnTo>
                  <a:lnTo>
                    <a:pt x="651" y="1114"/>
                  </a:lnTo>
                  <a:lnTo>
                    <a:pt x="634" y="1119"/>
                  </a:lnTo>
                  <a:lnTo>
                    <a:pt x="619" y="1125"/>
                  </a:lnTo>
                  <a:lnTo>
                    <a:pt x="603" y="1129"/>
                  </a:lnTo>
                  <a:lnTo>
                    <a:pt x="587" y="1133"/>
                  </a:lnTo>
                  <a:lnTo>
                    <a:pt x="571" y="1136"/>
                  </a:lnTo>
                  <a:lnTo>
                    <a:pt x="555" y="1138"/>
                  </a:lnTo>
                  <a:lnTo>
                    <a:pt x="538" y="1141"/>
                  </a:lnTo>
                  <a:lnTo>
                    <a:pt x="522" y="1143"/>
                  </a:lnTo>
                  <a:lnTo>
                    <a:pt x="505" y="1144"/>
                  </a:lnTo>
                  <a:lnTo>
                    <a:pt x="488" y="1144"/>
                  </a:lnTo>
                  <a:lnTo>
                    <a:pt x="467" y="1144"/>
                  </a:lnTo>
                  <a:lnTo>
                    <a:pt x="448" y="1143"/>
                  </a:lnTo>
                  <a:lnTo>
                    <a:pt x="428" y="1141"/>
                  </a:lnTo>
                  <a:lnTo>
                    <a:pt x="409" y="1138"/>
                  </a:lnTo>
                  <a:lnTo>
                    <a:pt x="390" y="1135"/>
                  </a:lnTo>
                  <a:lnTo>
                    <a:pt x="373" y="1131"/>
                  </a:lnTo>
                  <a:lnTo>
                    <a:pt x="356" y="1127"/>
                  </a:lnTo>
                  <a:lnTo>
                    <a:pt x="338" y="1121"/>
                  </a:lnTo>
                  <a:lnTo>
                    <a:pt x="323" y="1115"/>
                  </a:lnTo>
                  <a:lnTo>
                    <a:pt x="308" y="1110"/>
                  </a:lnTo>
                  <a:lnTo>
                    <a:pt x="295" y="1103"/>
                  </a:lnTo>
                  <a:lnTo>
                    <a:pt x="281" y="1096"/>
                  </a:lnTo>
                  <a:lnTo>
                    <a:pt x="267" y="1088"/>
                  </a:lnTo>
                  <a:lnTo>
                    <a:pt x="254" y="1078"/>
                  </a:lnTo>
                  <a:lnTo>
                    <a:pt x="242" y="1069"/>
                  </a:lnTo>
                  <a:lnTo>
                    <a:pt x="230" y="1060"/>
                  </a:lnTo>
                  <a:lnTo>
                    <a:pt x="261" y="978"/>
                  </a:lnTo>
                  <a:lnTo>
                    <a:pt x="263" y="974"/>
                  </a:lnTo>
                  <a:lnTo>
                    <a:pt x="268" y="960"/>
                  </a:lnTo>
                  <a:lnTo>
                    <a:pt x="276" y="941"/>
                  </a:lnTo>
                  <a:lnTo>
                    <a:pt x="285" y="919"/>
                  </a:lnTo>
                  <a:lnTo>
                    <a:pt x="293" y="899"/>
                  </a:lnTo>
                  <a:lnTo>
                    <a:pt x="301" y="880"/>
                  </a:lnTo>
                  <a:lnTo>
                    <a:pt x="306" y="866"/>
                  </a:lnTo>
                  <a:lnTo>
                    <a:pt x="308" y="862"/>
                  </a:lnTo>
                  <a:lnTo>
                    <a:pt x="318" y="840"/>
                  </a:lnTo>
                  <a:lnTo>
                    <a:pt x="293" y="840"/>
                  </a:lnTo>
                  <a:lnTo>
                    <a:pt x="217" y="840"/>
                  </a:lnTo>
                  <a:lnTo>
                    <a:pt x="208" y="840"/>
                  </a:lnTo>
                  <a:lnTo>
                    <a:pt x="204" y="849"/>
                  </a:lnTo>
                  <a:lnTo>
                    <a:pt x="192" y="872"/>
                  </a:lnTo>
                  <a:lnTo>
                    <a:pt x="179" y="895"/>
                  </a:lnTo>
                  <a:lnTo>
                    <a:pt x="168" y="917"/>
                  </a:lnTo>
                  <a:lnTo>
                    <a:pt x="155" y="940"/>
                  </a:lnTo>
                  <a:lnTo>
                    <a:pt x="144" y="962"/>
                  </a:lnTo>
                  <a:lnTo>
                    <a:pt x="131" y="983"/>
                  </a:lnTo>
                  <a:lnTo>
                    <a:pt x="119" y="1005"/>
                  </a:lnTo>
                  <a:lnTo>
                    <a:pt x="107" y="1025"/>
                  </a:lnTo>
                  <a:lnTo>
                    <a:pt x="95" y="1046"/>
                  </a:lnTo>
                  <a:lnTo>
                    <a:pt x="83" y="1066"/>
                  </a:lnTo>
                  <a:lnTo>
                    <a:pt x="71" y="1085"/>
                  </a:lnTo>
                  <a:lnTo>
                    <a:pt x="58" y="1105"/>
                  </a:lnTo>
                  <a:lnTo>
                    <a:pt x="47" y="1123"/>
                  </a:lnTo>
                  <a:lnTo>
                    <a:pt x="34" y="1143"/>
                  </a:lnTo>
                  <a:lnTo>
                    <a:pt x="23" y="1160"/>
                  </a:lnTo>
                  <a:lnTo>
                    <a:pt x="10" y="1179"/>
                  </a:lnTo>
                  <a:lnTo>
                    <a:pt x="0" y="1194"/>
                  </a:lnTo>
                  <a:lnTo>
                    <a:pt x="16" y="1203"/>
                  </a:lnTo>
                  <a:lnTo>
                    <a:pt x="32" y="1211"/>
                  </a:lnTo>
                  <a:lnTo>
                    <a:pt x="48" y="1218"/>
                  </a:lnTo>
                  <a:lnTo>
                    <a:pt x="65" y="1226"/>
                  </a:lnTo>
                  <a:lnTo>
                    <a:pt x="83" y="1232"/>
                  </a:lnTo>
                  <a:lnTo>
                    <a:pt x="100" y="1239"/>
                  </a:lnTo>
                  <a:lnTo>
                    <a:pt x="118" y="1244"/>
                  </a:lnTo>
                  <a:lnTo>
                    <a:pt x="136" y="1249"/>
                  </a:lnTo>
                  <a:lnTo>
                    <a:pt x="154" y="1254"/>
                  </a:lnTo>
                  <a:lnTo>
                    <a:pt x="172" y="1258"/>
                  </a:lnTo>
                  <a:lnTo>
                    <a:pt x="191" y="1262"/>
                  </a:lnTo>
                  <a:lnTo>
                    <a:pt x="209" y="1264"/>
                  </a:lnTo>
                  <a:lnTo>
                    <a:pt x="229" y="1266"/>
                  </a:lnTo>
                  <a:lnTo>
                    <a:pt x="248" y="1269"/>
                  </a:lnTo>
                  <a:lnTo>
                    <a:pt x="268" y="1270"/>
                  </a:lnTo>
                  <a:lnTo>
                    <a:pt x="288" y="1271"/>
                  </a:lnTo>
                  <a:lnTo>
                    <a:pt x="308" y="1271"/>
                  </a:lnTo>
                  <a:lnTo>
                    <a:pt x="339" y="1270"/>
                  </a:lnTo>
                  <a:lnTo>
                    <a:pt x="371" y="1269"/>
                  </a:lnTo>
                  <a:lnTo>
                    <a:pt x="403" y="1265"/>
                  </a:lnTo>
                  <a:lnTo>
                    <a:pt x="434" y="1260"/>
                  </a:lnTo>
                  <a:lnTo>
                    <a:pt x="466" y="1255"/>
                  </a:lnTo>
                  <a:lnTo>
                    <a:pt x="497" y="1248"/>
                  </a:lnTo>
                  <a:lnTo>
                    <a:pt x="530" y="1240"/>
                  </a:lnTo>
                  <a:lnTo>
                    <a:pt x="562" y="1231"/>
                  </a:lnTo>
                  <a:lnTo>
                    <a:pt x="594" y="1221"/>
                  </a:lnTo>
                  <a:lnTo>
                    <a:pt x="626" y="1210"/>
                  </a:lnTo>
                  <a:lnTo>
                    <a:pt x="659" y="1197"/>
                  </a:lnTo>
                  <a:lnTo>
                    <a:pt x="691" y="1182"/>
                  </a:lnTo>
                  <a:lnTo>
                    <a:pt x="723" y="1167"/>
                  </a:lnTo>
                  <a:lnTo>
                    <a:pt x="755" y="1151"/>
                  </a:lnTo>
                  <a:lnTo>
                    <a:pt x="788" y="1134"/>
                  </a:lnTo>
                  <a:lnTo>
                    <a:pt x="820" y="1115"/>
                  </a:lnTo>
                  <a:lnTo>
                    <a:pt x="852" y="1096"/>
                  </a:lnTo>
                  <a:lnTo>
                    <a:pt x="882" y="1076"/>
                  </a:lnTo>
                  <a:lnTo>
                    <a:pt x="912" y="1057"/>
                  </a:lnTo>
                  <a:lnTo>
                    <a:pt x="939" y="1037"/>
                  </a:lnTo>
                  <a:lnTo>
                    <a:pt x="965" y="1016"/>
                  </a:lnTo>
                  <a:lnTo>
                    <a:pt x="989" y="997"/>
                  </a:lnTo>
                  <a:lnTo>
                    <a:pt x="1012" y="977"/>
                  </a:lnTo>
                  <a:lnTo>
                    <a:pt x="1034" y="956"/>
                  </a:lnTo>
                  <a:lnTo>
                    <a:pt x="1054" y="936"/>
                  </a:lnTo>
                  <a:lnTo>
                    <a:pt x="1072" y="916"/>
                  </a:lnTo>
                  <a:lnTo>
                    <a:pt x="1090" y="895"/>
                  </a:lnTo>
                  <a:lnTo>
                    <a:pt x="1105" y="875"/>
                  </a:lnTo>
                  <a:lnTo>
                    <a:pt x="1118" y="854"/>
                  </a:lnTo>
                  <a:lnTo>
                    <a:pt x="1131" y="833"/>
                  </a:lnTo>
                  <a:lnTo>
                    <a:pt x="1141" y="811"/>
                  </a:lnTo>
                  <a:lnTo>
                    <a:pt x="1151" y="790"/>
                  </a:lnTo>
                  <a:lnTo>
                    <a:pt x="1156" y="774"/>
                  </a:lnTo>
                  <a:lnTo>
                    <a:pt x="1162" y="759"/>
                  </a:lnTo>
                  <a:lnTo>
                    <a:pt x="1166" y="744"/>
                  </a:lnTo>
                  <a:lnTo>
                    <a:pt x="1169" y="729"/>
                  </a:lnTo>
                  <a:lnTo>
                    <a:pt x="1170" y="716"/>
                  </a:lnTo>
                  <a:lnTo>
                    <a:pt x="1171" y="703"/>
                  </a:lnTo>
                  <a:lnTo>
                    <a:pt x="1171" y="689"/>
                  </a:lnTo>
                  <a:lnTo>
                    <a:pt x="1170" y="678"/>
                  </a:lnTo>
                  <a:lnTo>
                    <a:pt x="1169" y="665"/>
                  </a:lnTo>
                  <a:lnTo>
                    <a:pt x="1166" y="655"/>
                  </a:lnTo>
                  <a:lnTo>
                    <a:pt x="1162" y="643"/>
                  </a:lnTo>
                  <a:lnTo>
                    <a:pt x="1156" y="633"/>
                  </a:lnTo>
                  <a:lnTo>
                    <a:pt x="1151" y="623"/>
                  </a:lnTo>
                  <a:lnTo>
                    <a:pt x="1144" y="614"/>
                  </a:lnTo>
                  <a:lnTo>
                    <a:pt x="1137" y="605"/>
                  </a:lnTo>
                  <a:lnTo>
                    <a:pt x="1128" y="597"/>
                  </a:lnTo>
                  <a:lnTo>
                    <a:pt x="1121" y="591"/>
                  </a:lnTo>
                  <a:lnTo>
                    <a:pt x="1111" y="587"/>
                  </a:lnTo>
                  <a:lnTo>
                    <a:pt x="1102" y="581"/>
                  </a:lnTo>
                  <a:lnTo>
                    <a:pt x="1092" y="576"/>
                  </a:lnTo>
                  <a:lnTo>
                    <a:pt x="1079" y="572"/>
                  </a:lnTo>
                  <a:lnTo>
                    <a:pt x="1067" y="566"/>
                  </a:lnTo>
                  <a:lnTo>
                    <a:pt x="1053" y="561"/>
                  </a:lnTo>
                  <a:lnTo>
                    <a:pt x="1037" y="557"/>
                  </a:lnTo>
                  <a:lnTo>
                    <a:pt x="1020" y="552"/>
                  </a:lnTo>
                  <a:lnTo>
                    <a:pt x="1002" y="547"/>
                  </a:lnTo>
                  <a:lnTo>
                    <a:pt x="984" y="543"/>
                  </a:lnTo>
                  <a:lnTo>
                    <a:pt x="963" y="538"/>
                  </a:lnTo>
                  <a:lnTo>
                    <a:pt x="942" y="534"/>
                  </a:lnTo>
                  <a:lnTo>
                    <a:pt x="919" y="530"/>
                  </a:lnTo>
                  <a:lnTo>
                    <a:pt x="895" y="525"/>
                  </a:lnTo>
                  <a:lnTo>
                    <a:pt x="869" y="521"/>
                  </a:lnTo>
                  <a:lnTo>
                    <a:pt x="844" y="516"/>
                  </a:lnTo>
                  <a:lnTo>
                    <a:pt x="820" y="512"/>
                  </a:lnTo>
                  <a:lnTo>
                    <a:pt x="798" y="508"/>
                  </a:lnTo>
                  <a:lnTo>
                    <a:pt x="778" y="504"/>
                  </a:lnTo>
                  <a:lnTo>
                    <a:pt x="760" y="500"/>
                  </a:lnTo>
                  <a:lnTo>
                    <a:pt x="744" y="496"/>
                  </a:lnTo>
                  <a:lnTo>
                    <a:pt x="730" y="492"/>
                  </a:lnTo>
                  <a:lnTo>
                    <a:pt x="716" y="489"/>
                  </a:lnTo>
                  <a:lnTo>
                    <a:pt x="705" y="485"/>
                  </a:lnTo>
                  <a:lnTo>
                    <a:pt x="696" y="482"/>
                  </a:lnTo>
                  <a:lnTo>
                    <a:pt x="686" y="478"/>
                  </a:lnTo>
                  <a:lnTo>
                    <a:pt x="679" y="476"/>
                  </a:lnTo>
                  <a:lnTo>
                    <a:pt x="672" y="472"/>
                  </a:lnTo>
                  <a:lnTo>
                    <a:pt x="668" y="470"/>
                  </a:lnTo>
                  <a:lnTo>
                    <a:pt x="663" y="468"/>
                  </a:lnTo>
                  <a:lnTo>
                    <a:pt x="660" y="466"/>
                  </a:lnTo>
                  <a:lnTo>
                    <a:pt x="655" y="462"/>
                  </a:lnTo>
                  <a:lnTo>
                    <a:pt x="651" y="456"/>
                  </a:lnTo>
                  <a:lnTo>
                    <a:pt x="645" y="448"/>
                  </a:lnTo>
                  <a:lnTo>
                    <a:pt x="640" y="438"/>
                  </a:lnTo>
                  <a:lnTo>
                    <a:pt x="637" y="424"/>
                  </a:lnTo>
                  <a:lnTo>
                    <a:pt x="637" y="407"/>
                  </a:lnTo>
                  <a:lnTo>
                    <a:pt x="641" y="386"/>
                  </a:lnTo>
                  <a:lnTo>
                    <a:pt x="649" y="361"/>
                  </a:lnTo>
                  <a:lnTo>
                    <a:pt x="660" y="337"/>
                  </a:lnTo>
                  <a:lnTo>
                    <a:pt x="672" y="313"/>
                  </a:lnTo>
                  <a:lnTo>
                    <a:pt x="687" y="293"/>
                  </a:lnTo>
                  <a:lnTo>
                    <a:pt x="704" y="272"/>
                  </a:lnTo>
                  <a:lnTo>
                    <a:pt x="722" y="252"/>
                  </a:lnTo>
                  <a:lnTo>
                    <a:pt x="743" y="234"/>
                  </a:lnTo>
                  <a:lnTo>
                    <a:pt x="765" y="218"/>
                  </a:lnTo>
                  <a:lnTo>
                    <a:pt x="789" y="202"/>
                  </a:lnTo>
                  <a:lnTo>
                    <a:pt x="802" y="194"/>
                  </a:lnTo>
                  <a:lnTo>
                    <a:pt x="815" y="187"/>
                  </a:lnTo>
                  <a:lnTo>
                    <a:pt x="829" y="181"/>
                  </a:lnTo>
                  <a:lnTo>
                    <a:pt x="843" y="174"/>
                  </a:lnTo>
                  <a:lnTo>
                    <a:pt x="857" y="169"/>
                  </a:lnTo>
                  <a:lnTo>
                    <a:pt x="872" y="164"/>
                  </a:lnTo>
                  <a:lnTo>
                    <a:pt x="887" y="159"/>
                  </a:lnTo>
                  <a:lnTo>
                    <a:pt x="902" y="155"/>
                  </a:lnTo>
                  <a:lnTo>
                    <a:pt x="918" y="151"/>
                  </a:lnTo>
                  <a:lnTo>
                    <a:pt x="933" y="149"/>
                  </a:lnTo>
                  <a:lnTo>
                    <a:pt x="949" y="145"/>
                  </a:lnTo>
                  <a:lnTo>
                    <a:pt x="966" y="143"/>
                  </a:lnTo>
                  <a:lnTo>
                    <a:pt x="982" y="142"/>
                  </a:lnTo>
                  <a:lnTo>
                    <a:pt x="1000" y="141"/>
                  </a:lnTo>
                  <a:lnTo>
                    <a:pt x="1018" y="140"/>
                  </a:lnTo>
                  <a:lnTo>
                    <a:pt x="1035" y="140"/>
                  </a:lnTo>
                  <a:lnTo>
                    <a:pt x="1053" y="140"/>
                  </a:lnTo>
                  <a:lnTo>
                    <a:pt x="1069" y="141"/>
                  </a:lnTo>
                  <a:lnTo>
                    <a:pt x="1085" y="141"/>
                  </a:lnTo>
                  <a:lnTo>
                    <a:pt x="1100" y="143"/>
                  </a:lnTo>
                  <a:lnTo>
                    <a:pt x="1115" y="145"/>
                  </a:lnTo>
                  <a:lnTo>
                    <a:pt x="1129" y="148"/>
                  </a:lnTo>
                  <a:lnTo>
                    <a:pt x="1143" y="151"/>
                  </a:lnTo>
                  <a:lnTo>
                    <a:pt x="1156" y="155"/>
                  </a:lnTo>
                  <a:lnTo>
                    <a:pt x="1168" y="158"/>
                  </a:lnTo>
                  <a:lnTo>
                    <a:pt x="1181" y="163"/>
                  </a:lnTo>
                  <a:lnTo>
                    <a:pt x="1191" y="168"/>
                  </a:lnTo>
                  <a:lnTo>
                    <a:pt x="1202" y="173"/>
                  </a:lnTo>
                  <a:lnTo>
                    <a:pt x="1212" y="180"/>
                  </a:lnTo>
                  <a:lnTo>
                    <a:pt x="1221" y="186"/>
                  </a:lnTo>
                  <a:lnTo>
                    <a:pt x="1230" y="193"/>
                  </a:lnTo>
                  <a:lnTo>
                    <a:pt x="1238" y="201"/>
                  </a:lnTo>
                  <a:lnTo>
                    <a:pt x="1242" y="205"/>
                  </a:lnTo>
                  <a:lnTo>
                    <a:pt x="1243" y="210"/>
                  </a:lnTo>
                  <a:lnTo>
                    <a:pt x="1244" y="217"/>
                  </a:lnTo>
                  <a:lnTo>
                    <a:pt x="1244" y="225"/>
                  </a:lnTo>
                  <a:lnTo>
                    <a:pt x="1243" y="233"/>
                  </a:lnTo>
                  <a:lnTo>
                    <a:pt x="1240" y="243"/>
                  </a:lnTo>
                  <a:lnTo>
                    <a:pt x="1237" y="255"/>
                  </a:lnTo>
                  <a:lnTo>
                    <a:pt x="1232" y="266"/>
                  </a:lnTo>
                  <a:lnTo>
                    <a:pt x="1229" y="275"/>
                  </a:lnTo>
                  <a:lnTo>
                    <a:pt x="1224" y="285"/>
                  </a:lnTo>
                  <a:lnTo>
                    <a:pt x="1221" y="295"/>
                  </a:lnTo>
                  <a:lnTo>
                    <a:pt x="1216" y="307"/>
                  </a:lnTo>
                  <a:lnTo>
                    <a:pt x="1211" y="318"/>
                  </a:lnTo>
                  <a:lnTo>
                    <a:pt x="1206" y="331"/>
                  </a:lnTo>
                  <a:lnTo>
                    <a:pt x="1200" y="343"/>
                  </a:lnTo>
                  <a:lnTo>
                    <a:pt x="1194" y="357"/>
                  </a:lnTo>
                  <a:lnTo>
                    <a:pt x="1185" y="380"/>
                  </a:lnTo>
                  <a:lnTo>
                    <a:pt x="1209" y="380"/>
                  </a:lnTo>
                  <a:lnTo>
                    <a:pt x="1277" y="379"/>
                  </a:lnTo>
                  <a:lnTo>
                    <a:pt x="1288" y="379"/>
                  </a:lnTo>
                  <a:lnTo>
                    <a:pt x="1292" y="371"/>
                  </a:lnTo>
                  <a:lnTo>
                    <a:pt x="1303" y="349"/>
                  </a:lnTo>
                  <a:lnTo>
                    <a:pt x="1314" y="328"/>
                  </a:lnTo>
                  <a:lnTo>
                    <a:pt x="1325" y="309"/>
                  </a:lnTo>
                  <a:lnTo>
                    <a:pt x="1335" y="288"/>
                  </a:lnTo>
                  <a:lnTo>
                    <a:pt x="1345" y="269"/>
                  </a:lnTo>
                  <a:lnTo>
                    <a:pt x="1356" y="250"/>
                  </a:lnTo>
                  <a:lnTo>
                    <a:pt x="1366" y="232"/>
                  </a:lnTo>
                  <a:lnTo>
                    <a:pt x="1376" y="213"/>
                  </a:lnTo>
                  <a:lnTo>
                    <a:pt x="1387" y="196"/>
                  </a:lnTo>
                  <a:lnTo>
                    <a:pt x="1397" y="179"/>
                  </a:lnTo>
                  <a:lnTo>
                    <a:pt x="1408" y="163"/>
                  </a:lnTo>
                  <a:lnTo>
                    <a:pt x="1417" y="146"/>
                  </a:lnTo>
                  <a:lnTo>
                    <a:pt x="1427" y="130"/>
                  </a:lnTo>
                  <a:lnTo>
                    <a:pt x="1436" y="115"/>
                  </a:lnTo>
                  <a:lnTo>
                    <a:pt x="1447" y="100"/>
                  </a:lnTo>
                  <a:lnTo>
                    <a:pt x="1456" y="87"/>
                  </a:lnTo>
                  <a:lnTo>
                    <a:pt x="1466" y="72"/>
                  </a:lnTo>
                  <a:lnTo>
                    <a:pt x="1450" y="63"/>
                  </a:lnTo>
                  <a:close/>
                </a:path>
              </a:pathLst>
            </a:custGeom>
            <a:solidFill>
              <a:srgbClr val="FF17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08" name="Freeform 8"/>
            <p:cNvSpPr>
              <a:spLocks noEditPoints="1"/>
            </p:cNvSpPr>
            <p:nvPr/>
          </p:nvSpPr>
          <p:spPr bwMode="auto">
            <a:xfrm>
              <a:off x="3065" y="1791"/>
              <a:ext cx="682" cy="527"/>
            </a:xfrm>
            <a:custGeom>
              <a:avLst/>
              <a:gdLst>
                <a:gd name="T0" fmla="*/ 1216 w 1667"/>
                <a:gd name="T1" fmla="*/ 676 h 1288"/>
                <a:gd name="T2" fmla="*/ 1322 w 1667"/>
                <a:gd name="T3" fmla="*/ 520 h 1288"/>
                <a:gd name="T4" fmla="*/ 1436 w 1667"/>
                <a:gd name="T5" fmla="*/ 353 h 1288"/>
                <a:gd name="T6" fmla="*/ 1562 w 1667"/>
                <a:gd name="T7" fmla="*/ 178 h 1288"/>
                <a:gd name="T8" fmla="*/ 1653 w 1667"/>
                <a:gd name="T9" fmla="*/ 24 h 1288"/>
                <a:gd name="T10" fmla="*/ 1458 w 1667"/>
                <a:gd name="T11" fmla="*/ 31 h 1288"/>
                <a:gd name="T12" fmla="*/ 1349 w 1667"/>
                <a:gd name="T13" fmla="*/ 9 h 1288"/>
                <a:gd name="T14" fmla="*/ 1239 w 1667"/>
                <a:gd name="T15" fmla="*/ 4 h 1288"/>
                <a:gd name="T16" fmla="*/ 1115 w 1667"/>
                <a:gd name="T17" fmla="*/ 19 h 1288"/>
                <a:gd name="T18" fmla="*/ 986 w 1667"/>
                <a:gd name="T19" fmla="*/ 58 h 1288"/>
                <a:gd name="T20" fmla="*/ 807 w 1667"/>
                <a:gd name="T21" fmla="*/ 135 h 1288"/>
                <a:gd name="T22" fmla="*/ 668 w 1667"/>
                <a:gd name="T23" fmla="*/ 213 h 1288"/>
                <a:gd name="T24" fmla="*/ 553 w 1667"/>
                <a:gd name="T25" fmla="*/ 310 h 1288"/>
                <a:gd name="T26" fmla="*/ 412 w 1667"/>
                <a:gd name="T27" fmla="*/ 468 h 1288"/>
                <a:gd name="T28" fmla="*/ 253 w 1667"/>
                <a:gd name="T29" fmla="*/ 679 h 1288"/>
                <a:gd name="T30" fmla="*/ 121 w 1667"/>
                <a:gd name="T31" fmla="*/ 884 h 1288"/>
                <a:gd name="T32" fmla="*/ 34 w 1667"/>
                <a:gd name="T33" fmla="*/ 1062 h 1288"/>
                <a:gd name="T34" fmla="*/ 1 w 1667"/>
                <a:gd name="T35" fmla="*/ 1222 h 1288"/>
                <a:gd name="T36" fmla="*/ 49 w 1667"/>
                <a:gd name="T37" fmla="*/ 1285 h 1288"/>
                <a:gd name="T38" fmla="*/ 134 w 1667"/>
                <a:gd name="T39" fmla="*/ 1278 h 1288"/>
                <a:gd name="T40" fmla="*/ 260 w 1667"/>
                <a:gd name="T41" fmla="*/ 1226 h 1288"/>
                <a:gd name="T42" fmla="*/ 457 w 1667"/>
                <a:gd name="T43" fmla="*/ 1120 h 1288"/>
                <a:gd name="T44" fmla="*/ 698 w 1667"/>
                <a:gd name="T45" fmla="*/ 963 h 1288"/>
                <a:gd name="T46" fmla="*/ 883 w 1667"/>
                <a:gd name="T47" fmla="*/ 839 h 1288"/>
                <a:gd name="T48" fmla="*/ 758 w 1667"/>
                <a:gd name="T49" fmla="*/ 1030 h 1288"/>
                <a:gd name="T50" fmla="*/ 690 w 1667"/>
                <a:gd name="T51" fmla="*/ 1154 h 1288"/>
                <a:gd name="T52" fmla="*/ 674 w 1667"/>
                <a:gd name="T53" fmla="*/ 1229 h 1288"/>
                <a:gd name="T54" fmla="*/ 712 w 1667"/>
                <a:gd name="T55" fmla="*/ 1267 h 1288"/>
                <a:gd name="T56" fmla="*/ 808 w 1667"/>
                <a:gd name="T57" fmla="*/ 1262 h 1288"/>
                <a:gd name="T58" fmla="*/ 955 w 1667"/>
                <a:gd name="T59" fmla="*/ 1206 h 1288"/>
                <a:gd name="T60" fmla="*/ 1121 w 1667"/>
                <a:gd name="T61" fmla="*/ 1126 h 1288"/>
                <a:gd name="T62" fmla="*/ 1278 w 1667"/>
                <a:gd name="T63" fmla="*/ 1038 h 1288"/>
                <a:gd name="T64" fmla="*/ 1172 w 1667"/>
                <a:gd name="T65" fmla="*/ 1006 h 1288"/>
                <a:gd name="T66" fmla="*/ 1045 w 1667"/>
                <a:gd name="T67" fmla="*/ 1066 h 1288"/>
                <a:gd name="T68" fmla="*/ 997 w 1667"/>
                <a:gd name="T69" fmla="*/ 1077 h 1288"/>
                <a:gd name="T70" fmla="*/ 992 w 1667"/>
                <a:gd name="T71" fmla="*/ 1051 h 1288"/>
                <a:gd name="T72" fmla="*/ 1031 w 1667"/>
                <a:gd name="T73" fmla="*/ 975 h 1288"/>
                <a:gd name="T74" fmla="*/ 1106 w 1667"/>
                <a:gd name="T75" fmla="*/ 848 h 1288"/>
                <a:gd name="T76" fmla="*/ 1210 w 1667"/>
                <a:gd name="T77" fmla="*/ 336 h 1288"/>
                <a:gd name="T78" fmla="*/ 1046 w 1667"/>
                <a:gd name="T79" fmla="*/ 554 h 1288"/>
                <a:gd name="T80" fmla="*/ 889 w 1667"/>
                <a:gd name="T81" fmla="*/ 716 h 1288"/>
                <a:gd name="T82" fmla="*/ 740 w 1667"/>
                <a:gd name="T83" fmla="*/ 835 h 1288"/>
                <a:gd name="T84" fmla="*/ 568 w 1667"/>
                <a:gd name="T85" fmla="*/ 952 h 1288"/>
                <a:gd name="T86" fmla="*/ 397 w 1667"/>
                <a:gd name="T87" fmla="*/ 1050 h 1288"/>
                <a:gd name="T88" fmla="*/ 315 w 1667"/>
                <a:gd name="T89" fmla="*/ 1081 h 1288"/>
                <a:gd name="T90" fmla="*/ 288 w 1667"/>
                <a:gd name="T91" fmla="*/ 1072 h 1288"/>
                <a:gd name="T92" fmla="*/ 298 w 1667"/>
                <a:gd name="T93" fmla="*/ 1022 h 1288"/>
                <a:gd name="T94" fmla="*/ 373 w 1667"/>
                <a:gd name="T95" fmla="*/ 866 h 1288"/>
                <a:gd name="T96" fmla="*/ 479 w 1667"/>
                <a:gd name="T97" fmla="*/ 690 h 1288"/>
                <a:gd name="T98" fmla="*/ 609 w 1667"/>
                <a:gd name="T99" fmla="*/ 506 h 1288"/>
                <a:gd name="T100" fmla="*/ 735 w 1667"/>
                <a:gd name="T101" fmla="*/ 349 h 1288"/>
                <a:gd name="T102" fmla="*/ 854 w 1667"/>
                <a:gd name="T103" fmla="*/ 224 h 1288"/>
                <a:gd name="T104" fmla="*/ 924 w 1667"/>
                <a:gd name="T105" fmla="*/ 186 h 1288"/>
                <a:gd name="T106" fmla="*/ 1017 w 1667"/>
                <a:gd name="T107" fmla="*/ 167 h 1288"/>
                <a:gd name="T108" fmla="*/ 1114 w 1667"/>
                <a:gd name="T109" fmla="*/ 160 h 1288"/>
                <a:gd name="T110" fmla="*/ 1202 w 1667"/>
                <a:gd name="T111" fmla="*/ 167 h 1288"/>
                <a:gd name="T112" fmla="*/ 1282 w 1667"/>
                <a:gd name="T113" fmla="*/ 186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7" h="1288">
                  <a:moveTo>
                    <a:pt x="1134" y="803"/>
                  </a:moveTo>
                  <a:lnTo>
                    <a:pt x="1147" y="782"/>
                  </a:lnTo>
                  <a:lnTo>
                    <a:pt x="1161" y="762"/>
                  </a:lnTo>
                  <a:lnTo>
                    <a:pt x="1175" y="741"/>
                  </a:lnTo>
                  <a:lnTo>
                    <a:pt x="1189" y="719"/>
                  </a:lnTo>
                  <a:lnTo>
                    <a:pt x="1202" y="698"/>
                  </a:lnTo>
                  <a:lnTo>
                    <a:pt x="1216" y="676"/>
                  </a:lnTo>
                  <a:lnTo>
                    <a:pt x="1231" y="654"/>
                  </a:lnTo>
                  <a:lnTo>
                    <a:pt x="1246" y="633"/>
                  </a:lnTo>
                  <a:lnTo>
                    <a:pt x="1260" y="610"/>
                  </a:lnTo>
                  <a:lnTo>
                    <a:pt x="1275" y="588"/>
                  </a:lnTo>
                  <a:lnTo>
                    <a:pt x="1291" y="565"/>
                  </a:lnTo>
                  <a:lnTo>
                    <a:pt x="1306" y="543"/>
                  </a:lnTo>
                  <a:lnTo>
                    <a:pt x="1322" y="520"/>
                  </a:lnTo>
                  <a:lnTo>
                    <a:pt x="1337" y="495"/>
                  </a:lnTo>
                  <a:lnTo>
                    <a:pt x="1353" y="472"/>
                  </a:lnTo>
                  <a:lnTo>
                    <a:pt x="1369" y="449"/>
                  </a:lnTo>
                  <a:lnTo>
                    <a:pt x="1387" y="425"/>
                  </a:lnTo>
                  <a:lnTo>
                    <a:pt x="1403" y="401"/>
                  </a:lnTo>
                  <a:lnTo>
                    <a:pt x="1420" y="377"/>
                  </a:lnTo>
                  <a:lnTo>
                    <a:pt x="1436" y="353"/>
                  </a:lnTo>
                  <a:lnTo>
                    <a:pt x="1454" y="328"/>
                  </a:lnTo>
                  <a:lnTo>
                    <a:pt x="1472" y="303"/>
                  </a:lnTo>
                  <a:lnTo>
                    <a:pt x="1489" y="279"/>
                  </a:lnTo>
                  <a:lnTo>
                    <a:pt x="1507" y="254"/>
                  </a:lnTo>
                  <a:lnTo>
                    <a:pt x="1525" y="228"/>
                  </a:lnTo>
                  <a:lnTo>
                    <a:pt x="1543" y="203"/>
                  </a:lnTo>
                  <a:lnTo>
                    <a:pt x="1562" y="178"/>
                  </a:lnTo>
                  <a:lnTo>
                    <a:pt x="1580" y="152"/>
                  </a:lnTo>
                  <a:lnTo>
                    <a:pt x="1599" y="126"/>
                  </a:lnTo>
                  <a:lnTo>
                    <a:pt x="1618" y="100"/>
                  </a:lnTo>
                  <a:lnTo>
                    <a:pt x="1637" y="74"/>
                  </a:lnTo>
                  <a:lnTo>
                    <a:pt x="1656" y="47"/>
                  </a:lnTo>
                  <a:lnTo>
                    <a:pt x="1667" y="33"/>
                  </a:lnTo>
                  <a:lnTo>
                    <a:pt x="1653" y="24"/>
                  </a:lnTo>
                  <a:lnTo>
                    <a:pt x="1626" y="6"/>
                  </a:lnTo>
                  <a:lnTo>
                    <a:pt x="1619" y="0"/>
                  </a:lnTo>
                  <a:lnTo>
                    <a:pt x="1611" y="4"/>
                  </a:lnTo>
                  <a:lnTo>
                    <a:pt x="1505" y="46"/>
                  </a:lnTo>
                  <a:lnTo>
                    <a:pt x="1489" y="42"/>
                  </a:lnTo>
                  <a:lnTo>
                    <a:pt x="1473" y="36"/>
                  </a:lnTo>
                  <a:lnTo>
                    <a:pt x="1458" y="31"/>
                  </a:lnTo>
                  <a:lnTo>
                    <a:pt x="1442" y="28"/>
                  </a:lnTo>
                  <a:lnTo>
                    <a:pt x="1427" y="23"/>
                  </a:lnTo>
                  <a:lnTo>
                    <a:pt x="1411" y="20"/>
                  </a:lnTo>
                  <a:lnTo>
                    <a:pt x="1396" y="16"/>
                  </a:lnTo>
                  <a:lnTo>
                    <a:pt x="1381" y="14"/>
                  </a:lnTo>
                  <a:lnTo>
                    <a:pt x="1365" y="12"/>
                  </a:lnTo>
                  <a:lnTo>
                    <a:pt x="1349" y="9"/>
                  </a:lnTo>
                  <a:lnTo>
                    <a:pt x="1334" y="8"/>
                  </a:lnTo>
                  <a:lnTo>
                    <a:pt x="1318" y="6"/>
                  </a:lnTo>
                  <a:lnTo>
                    <a:pt x="1303" y="5"/>
                  </a:lnTo>
                  <a:lnTo>
                    <a:pt x="1287" y="5"/>
                  </a:lnTo>
                  <a:lnTo>
                    <a:pt x="1272" y="4"/>
                  </a:lnTo>
                  <a:lnTo>
                    <a:pt x="1257" y="4"/>
                  </a:lnTo>
                  <a:lnTo>
                    <a:pt x="1239" y="4"/>
                  </a:lnTo>
                  <a:lnTo>
                    <a:pt x="1222" y="5"/>
                  </a:lnTo>
                  <a:lnTo>
                    <a:pt x="1205" y="6"/>
                  </a:lnTo>
                  <a:lnTo>
                    <a:pt x="1186" y="7"/>
                  </a:lnTo>
                  <a:lnTo>
                    <a:pt x="1169" y="9"/>
                  </a:lnTo>
                  <a:lnTo>
                    <a:pt x="1151" y="13"/>
                  </a:lnTo>
                  <a:lnTo>
                    <a:pt x="1133" y="15"/>
                  </a:lnTo>
                  <a:lnTo>
                    <a:pt x="1115" y="19"/>
                  </a:lnTo>
                  <a:lnTo>
                    <a:pt x="1096" y="23"/>
                  </a:lnTo>
                  <a:lnTo>
                    <a:pt x="1079" y="28"/>
                  </a:lnTo>
                  <a:lnTo>
                    <a:pt x="1061" y="32"/>
                  </a:lnTo>
                  <a:lnTo>
                    <a:pt x="1042" y="38"/>
                  </a:lnTo>
                  <a:lnTo>
                    <a:pt x="1024" y="44"/>
                  </a:lnTo>
                  <a:lnTo>
                    <a:pt x="1004" y="51"/>
                  </a:lnTo>
                  <a:lnTo>
                    <a:pt x="986" y="58"/>
                  </a:lnTo>
                  <a:lnTo>
                    <a:pt x="967" y="65"/>
                  </a:lnTo>
                  <a:lnTo>
                    <a:pt x="939" y="76"/>
                  </a:lnTo>
                  <a:lnTo>
                    <a:pt x="910" y="89"/>
                  </a:lnTo>
                  <a:lnTo>
                    <a:pt x="882" y="100"/>
                  </a:lnTo>
                  <a:lnTo>
                    <a:pt x="857" y="112"/>
                  </a:lnTo>
                  <a:lnTo>
                    <a:pt x="831" y="123"/>
                  </a:lnTo>
                  <a:lnTo>
                    <a:pt x="807" y="135"/>
                  </a:lnTo>
                  <a:lnTo>
                    <a:pt x="784" y="146"/>
                  </a:lnTo>
                  <a:lnTo>
                    <a:pt x="762" y="158"/>
                  </a:lnTo>
                  <a:lnTo>
                    <a:pt x="742" y="169"/>
                  </a:lnTo>
                  <a:lnTo>
                    <a:pt x="721" y="180"/>
                  </a:lnTo>
                  <a:lnTo>
                    <a:pt x="702" y="191"/>
                  </a:lnTo>
                  <a:lnTo>
                    <a:pt x="684" y="203"/>
                  </a:lnTo>
                  <a:lnTo>
                    <a:pt x="668" y="213"/>
                  </a:lnTo>
                  <a:lnTo>
                    <a:pt x="652" y="224"/>
                  </a:lnTo>
                  <a:lnTo>
                    <a:pt x="638" y="235"/>
                  </a:lnTo>
                  <a:lnTo>
                    <a:pt x="624" y="245"/>
                  </a:lnTo>
                  <a:lnTo>
                    <a:pt x="607" y="260"/>
                  </a:lnTo>
                  <a:lnTo>
                    <a:pt x="589" y="275"/>
                  </a:lnTo>
                  <a:lnTo>
                    <a:pt x="571" y="293"/>
                  </a:lnTo>
                  <a:lnTo>
                    <a:pt x="553" y="310"/>
                  </a:lnTo>
                  <a:lnTo>
                    <a:pt x="534" y="330"/>
                  </a:lnTo>
                  <a:lnTo>
                    <a:pt x="515" y="349"/>
                  </a:lnTo>
                  <a:lnTo>
                    <a:pt x="495" y="371"/>
                  </a:lnTo>
                  <a:lnTo>
                    <a:pt x="475" y="394"/>
                  </a:lnTo>
                  <a:lnTo>
                    <a:pt x="455" y="417"/>
                  </a:lnTo>
                  <a:lnTo>
                    <a:pt x="433" y="442"/>
                  </a:lnTo>
                  <a:lnTo>
                    <a:pt x="412" y="468"/>
                  </a:lnTo>
                  <a:lnTo>
                    <a:pt x="390" y="495"/>
                  </a:lnTo>
                  <a:lnTo>
                    <a:pt x="367" y="524"/>
                  </a:lnTo>
                  <a:lnTo>
                    <a:pt x="345" y="553"/>
                  </a:lnTo>
                  <a:lnTo>
                    <a:pt x="321" y="584"/>
                  </a:lnTo>
                  <a:lnTo>
                    <a:pt x="298" y="615"/>
                  </a:lnTo>
                  <a:lnTo>
                    <a:pt x="275" y="648"/>
                  </a:lnTo>
                  <a:lnTo>
                    <a:pt x="253" y="679"/>
                  </a:lnTo>
                  <a:lnTo>
                    <a:pt x="231" y="710"/>
                  </a:lnTo>
                  <a:lnTo>
                    <a:pt x="210" y="740"/>
                  </a:lnTo>
                  <a:lnTo>
                    <a:pt x="191" y="770"/>
                  </a:lnTo>
                  <a:lnTo>
                    <a:pt x="172" y="800"/>
                  </a:lnTo>
                  <a:lnTo>
                    <a:pt x="154" y="828"/>
                  </a:lnTo>
                  <a:lnTo>
                    <a:pt x="137" y="856"/>
                  </a:lnTo>
                  <a:lnTo>
                    <a:pt x="121" y="884"/>
                  </a:lnTo>
                  <a:lnTo>
                    <a:pt x="106" y="911"/>
                  </a:lnTo>
                  <a:lnTo>
                    <a:pt x="92" y="938"/>
                  </a:lnTo>
                  <a:lnTo>
                    <a:pt x="78" y="964"/>
                  </a:lnTo>
                  <a:lnTo>
                    <a:pt x="65" y="990"/>
                  </a:lnTo>
                  <a:lnTo>
                    <a:pt x="54" y="1014"/>
                  </a:lnTo>
                  <a:lnTo>
                    <a:pt x="43" y="1038"/>
                  </a:lnTo>
                  <a:lnTo>
                    <a:pt x="34" y="1062"/>
                  </a:lnTo>
                  <a:lnTo>
                    <a:pt x="24" y="1090"/>
                  </a:lnTo>
                  <a:lnTo>
                    <a:pt x="15" y="1116"/>
                  </a:lnTo>
                  <a:lnTo>
                    <a:pt x="9" y="1141"/>
                  </a:lnTo>
                  <a:lnTo>
                    <a:pt x="4" y="1164"/>
                  </a:lnTo>
                  <a:lnTo>
                    <a:pt x="1" y="1184"/>
                  </a:lnTo>
                  <a:lnTo>
                    <a:pt x="0" y="1204"/>
                  </a:lnTo>
                  <a:lnTo>
                    <a:pt x="1" y="1222"/>
                  </a:lnTo>
                  <a:lnTo>
                    <a:pt x="4" y="1239"/>
                  </a:lnTo>
                  <a:lnTo>
                    <a:pt x="8" y="1250"/>
                  </a:lnTo>
                  <a:lnTo>
                    <a:pt x="13" y="1260"/>
                  </a:lnTo>
                  <a:lnTo>
                    <a:pt x="20" y="1269"/>
                  </a:lnTo>
                  <a:lnTo>
                    <a:pt x="28" y="1275"/>
                  </a:lnTo>
                  <a:lnTo>
                    <a:pt x="38" y="1281"/>
                  </a:lnTo>
                  <a:lnTo>
                    <a:pt x="49" y="1285"/>
                  </a:lnTo>
                  <a:lnTo>
                    <a:pt x="61" y="1287"/>
                  </a:lnTo>
                  <a:lnTo>
                    <a:pt x="73" y="1288"/>
                  </a:lnTo>
                  <a:lnTo>
                    <a:pt x="84" y="1288"/>
                  </a:lnTo>
                  <a:lnTo>
                    <a:pt x="95" y="1286"/>
                  </a:lnTo>
                  <a:lnTo>
                    <a:pt x="107" y="1285"/>
                  </a:lnTo>
                  <a:lnTo>
                    <a:pt x="119" y="1281"/>
                  </a:lnTo>
                  <a:lnTo>
                    <a:pt x="134" y="1278"/>
                  </a:lnTo>
                  <a:lnTo>
                    <a:pt x="149" y="1272"/>
                  </a:lnTo>
                  <a:lnTo>
                    <a:pt x="165" y="1267"/>
                  </a:lnTo>
                  <a:lnTo>
                    <a:pt x="182" y="1260"/>
                  </a:lnTo>
                  <a:lnTo>
                    <a:pt x="200" y="1254"/>
                  </a:lnTo>
                  <a:lnTo>
                    <a:pt x="220" y="1244"/>
                  </a:lnTo>
                  <a:lnTo>
                    <a:pt x="239" y="1236"/>
                  </a:lnTo>
                  <a:lnTo>
                    <a:pt x="260" y="1226"/>
                  </a:lnTo>
                  <a:lnTo>
                    <a:pt x="283" y="1216"/>
                  </a:lnTo>
                  <a:lnTo>
                    <a:pt x="306" y="1203"/>
                  </a:lnTo>
                  <a:lnTo>
                    <a:pt x="330" y="1191"/>
                  </a:lnTo>
                  <a:lnTo>
                    <a:pt x="356" y="1178"/>
                  </a:lnTo>
                  <a:lnTo>
                    <a:pt x="389" y="1159"/>
                  </a:lnTo>
                  <a:lnTo>
                    <a:pt x="424" y="1139"/>
                  </a:lnTo>
                  <a:lnTo>
                    <a:pt x="457" y="1120"/>
                  </a:lnTo>
                  <a:lnTo>
                    <a:pt x="492" y="1099"/>
                  </a:lnTo>
                  <a:lnTo>
                    <a:pt x="525" y="1078"/>
                  </a:lnTo>
                  <a:lnTo>
                    <a:pt x="559" y="1057"/>
                  </a:lnTo>
                  <a:lnTo>
                    <a:pt x="594" y="1035"/>
                  </a:lnTo>
                  <a:lnTo>
                    <a:pt x="629" y="1012"/>
                  </a:lnTo>
                  <a:lnTo>
                    <a:pt x="663" y="987"/>
                  </a:lnTo>
                  <a:lnTo>
                    <a:pt x="698" y="963"/>
                  </a:lnTo>
                  <a:lnTo>
                    <a:pt x="732" y="939"/>
                  </a:lnTo>
                  <a:lnTo>
                    <a:pt x="767" y="913"/>
                  </a:lnTo>
                  <a:lnTo>
                    <a:pt x="801" y="887"/>
                  </a:lnTo>
                  <a:lnTo>
                    <a:pt x="836" y="861"/>
                  </a:lnTo>
                  <a:lnTo>
                    <a:pt x="872" y="833"/>
                  </a:lnTo>
                  <a:lnTo>
                    <a:pt x="906" y="805"/>
                  </a:lnTo>
                  <a:lnTo>
                    <a:pt x="883" y="839"/>
                  </a:lnTo>
                  <a:lnTo>
                    <a:pt x="863" y="870"/>
                  </a:lnTo>
                  <a:lnTo>
                    <a:pt x="842" y="900"/>
                  </a:lnTo>
                  <a:lnTo>
                    <a:pt x="822" y="929"/>
                  </a:lnTo>
                  <a:lnTo>
                    <a:pt x="805" y="956"/>
                  </a:lnTo>
                  <a:lnTo>
                    <a:pt x="788" y="982"/>
                  </a:lnTo>
                  <a:lnTo>
                    <a:pt x="773" y="1007"/>
                  </a:lnTo>
                  <a:lnTo>
                    <a:pt x="758" y="1030"/>
                  </a:lnTo>
                  <a:lnTo>
                    <a:pt x="745" y="1052"/>
                  </a:lnTo>
                  <a:lnTo>
                    <a:pt x="732" y="1073"/>
                  </a:lnTo>
                  <a:lnTo>
                    <a:pt x="722" y="1091"/>
                  </a:lnTo>
                  <a:lnTo>
                    <a:pt x="712" y="1110"/>
                  </a:lnTo>
                  <a:lnTo>
                    <a:pt x="704" y="1126"/>
                  </a:lnTo>
                  <a:lnTo>
                    <a:pt x="695" y="1141"/>
                  </a:lnTo>
                  <a:lnTo>
                    <a:pt x="690" y="1154"/>
                  </a:lnTo>
                  <a:lnTo>
                    <a:pt x="684" y="1167"/>
                  </a:lnTo>
                  <a:lnTo>
                    <a:pt x="679" y="1180"/>
                  </a:lnTo>
                  <a:lnTo>
                    <a:pt x="676" y="1191"/>
                  </a:lnTo>
                  <a:lnTo>
                    <a:pt x="674" y="1202"/>
                  </a:lnTo>
                  <a:lnTo>
                    <a:pt x="672" y="1212"/>
                  </a:lnTo>
                  <a:lnTo>
                    <a:pt x="672" y="1221"/>
                  </a:lnTo>
                  <a:lnTo>
                    <a:pt x="674" y="1229"/>
                  </a:lnTo>
                  <a:lnTo>
                    <a:pt x="676" y="1237"/>
                  </a:lnTo>
                  <a:lnTo>
                    <a:pt x="679" y="1244"/>
                  </a:lnTo>
                  <a:lnTo>
                    <a:pt x="684" y="1251"/>
                  </a:lnTo>
                  <a:lnTo>
                    <a:pt x="690" y="1256"/>
                  </a:lnTo>
                  <a:lnTo>
                    <a:pt x="695" y="1260"/>
                  </a:lnTo>
                  <a:lnTo>
                    <a:pt x="704" y="1264"/>
                  </a:lnTo>
                  <a:lnTo>
                    <a:pt x="712" y="1267"/>
                  </a:lnTo>
                  <a:lnTo>
                    <a:pt x="722" y="1270"/>
                  </a:lnTo>
                  <a:lnTo>
                    <a:pt x="732" y="1271"/>
                  </a:lnTo>
                  <a:lnTo>
                    <a:pt x="744" y="1271"/>
                  </a:lnTo>
                  <a:lnTo>
                    <a:pt x="759" y="1271"/>
                  </a:lnTo>
                  <a:lnTo>
                    <a:pt x="774" y="1269"/>
                  </a:lnTo>
                  <a:lnTo>
                    <a:pt x="791" y="1266"/>
                  </a:lnTo>
                  <a:lnTo>
                    <a:pt x="808" y="1262"/>
                  </a:lnTo>
                  <a:lnTo>
                    <a:pt x="827" y="1257"/>
                  </a:lnTo>
                  <a:lnTo>
                    <a:pt x="846" y="1251"/>
                  </a:lnTo>
                  <a:lnTo>
                    <a:pt x="866" y="1243"/>
                  </a:lnTo>
                  <a:lnTo>
                    <a:pt x="888" y="1235"/>
                  </a:lnTo>
                  <a:lnTo>
                    <a:pt x="910" y="1226"/>
                  </a:lnTo>
                  <a:lnTo>
                    <a:pt x="933" y="1217"/>
                  </a:lnTo>
                  <a:lnTo>
                    <a:pt x="955" y="1206"/>
                  </a:lnTo>
                  <a:lnTo>
                    <a:pt x="978" y="1196"/>
                  </a:lnTo>
                  <a:lnTo>
                    <a:pt x="1001" y="1186"/>
                  </a:lnTo>
                  <a:lnTo>
                    <a:pt x="1025" y="1174"/>
                  </a:lnTo>
                  <a:lnTo>
                    <a:pt x="1048" y="1163"/>
                  </a:lnTo>
                  <a:lnTo>
                    <a:pt x="1072" y="1151"/>
                  </a:lnTo>
                  <a:lnTo>
                    <a:pt x="1096" y="1138"/>
                  </a:lnTo>
                  <a:lnTo>
                    <a:pt x="1121" y="1126"/>
                  </a:lnTo>
                  <a:lnTo>
                    <a:pt x="1146" y="1113"/>
                  </a:lnTo>
                  <a:lnTo>
                    <a:pt x="1170" y="1099"/>
                  </a:lnTo>
                  <a:lnTo>
                    <a:pt x="1195" y="1085"/>
                  </a:lnTo>
                  <a:lnTo>
                    <a:pt x="1221" y="1072"/>
                  </a:lnTo>
                  <a:lnTo>
                    <a:pt x="1246" y="1058"/>
                  </a:lnTo>
                  <a:lnTo>
                    <a:pt x="1272" y="1043"/>
                  </a:lnTo>
                  <a:lnTo>
                    <a:pt x="1278" y="1038"/>
                  </a:lnTo>
                  <a:lnTo>
                    <a:pt x="1280" y="1030"/>
                  </a:lnTo>
                  <a:lnTo>
                    <a:pt x="1284" y="972"/>
                  </a:lnTo>
                  <a:lnTo>
                    <a:pt x="1287" y="942"/>
                  </a:lnTo>
                  <a:lnTo>
                    <a:pt x="1260" y="957"/>
                  </a:lnTo>
                  <a:lnTo>
                    <a:pt x="1228" y="975"/>
                  </a:lnTo>
                  <a:lnTo>
                    <a:pt x="1199" y="991"/>
                  </a:lnTo>
                  <a:lnTo>
                    <a:pt x="1172" y="1006"/>
                  </a:lnTo>
                  <a:lnTo>
                    <a:pt x="1147" y="1019"/>
                  </a:lnTo>
                  <a:lnTo>
                    <a:pt x="1125" y="1029"/>
                  </a:lnTo>
                  <a:lnTo>
                    <a:pt x="1106" y="1039"/>
                  </a:lnTo>
                  <a:lnTo>
                    <a:pt x="1087" y="1047"/>
                  </a:lnTo>
                  <a:lnTo>
                    <a:pt x="1072" y="1054"/>
                  </a:lnTo>
                  <a:lnTo>
                    <a:pt x="1057" y="1060"/>
                  </a:lnTo>
                  <a:lnTo>
                    <a:pt x="1045" y="1066"/>
                  </a:lnTo>
                  <a:lnTo>
                    <a:pt x="1034" y="1069"/>
                  </a:lnTo>
                  <a:lnTo>
                    <a:pt x="1025" y="1073"/>
                  </a:lnTo>
                  <a:lnTo>
                    <a:pt x="1017" y="1075"/>
                  </a:lnTo>
                  <a:lnTo>
                    <a:pt x="1011" y="1076"/>
                  </a:lnTo>
                  <a:lnTo>
                    <a:pt x="1005" y="1077"/>
                  </a:lnTo>
                  <a:lnTo>
                    <a:pt x="1001" y="1077"/>
                  </a:lnTo>
                  <a:lnTo>
                    <a:pt x="997" y="1077"/>
                  </a:lnTo>
                  <a:lnTo>
                    <a:pt x="994" y="1077"/>
                  </a:lnTo>
                  <a:lnTo>
                    <a:pt x="990" y="1076"/>
                  </a:lnTo>
                  <a:lnTo>
                    <a:pt x="988" y="1074"/>
                  </a:lnTo>
                  <a:lnTo>
                    <a:pt x="987" y="1070"/>
                  </a:lnTo>
                  <a:lnTo>
                    <a:pt x="988" y="1066"/>
                  </a:lnTo>
                  <a:lnTo>
                    <a:pt x="989" y="1059"/>
                  </a:lnTo>
                  <a:lnTo>
                    <a:pt x="992" y="1051"/>
                  </a:lnTo>
                  <a:lnTo>
                    <a:pt x="995" y="1043"/>
                  </a:lnTo>
                  <a:lnTo>
                    <a:pt x="998" y="1035"/>
                  </a:lnTo>
                  <a:lnTo>
                    <a:pt x="1003" y="1024"/>
                  </a:lnTo>
                  <a:lnTo>
                    <a:pt x="1009" y="1014"/>
                  </a:lnTo>
                  <a:lnTo>
                    <a:pt x="1016" y="1002"/>
                  </a:lnTo>
                  <a:lnTo>
                    <a:pt x="1023" y="989"/>
                  </a:lnTo>
                  <a:lnTo>
                    <a:pt x="1031" y="975"/>
                  </a:lnTo>
                  <a:lnTo>
                    <a:pt x="1039" y="960"/>
                  </a:lnTo>
                  <a:lnTo>
                    <a:pt x="1048" y="944"/>
                  </a:lnTo>
                  <a:lnTo>
                    <a:pt x="1058" y="928"/>
                  </a:lnTo>
                  <a:lnTo>
                    <a:pt x="1069" y="909"/>
                  </a:lnTo>
                  <a:lnTo>
                    <a:pt x="1080" y="889"/>
                  </a:lnTo>
                  <a:lnTo>
                    <a:pt x="1093" y="870"/>
                  </a:lnTo>
                  <a:lnTo>
                    <a:pt x="1106" y="848"/>
                  </a:lnTo>
                  <a:lnTo>
                    <a:pt x="1119" y="826"/>
                  </a:lnTo>
                  <a:lnTo>
                    <a:pt x="1134" y="803"/>
                  </a:lnTo>
                  <a:close/>
                  <a:moveTo>
                    <a:pt x="1304" y="192"/>
                  </a:moveTo>
                  <a:lnTo>
                    <a:pt x="1281" y="229"/>
                  </a:lnTo>
                  <a:lnTo>
                    <a:pt x="1258" y="266"/>
                  </a:lnTo>
                  <a:lnTo>
                    <a:pt x="1235" y="302"/>
                  </a:lnTo>
                  <a:lnTo>
                    <a:pt x="1210" y="336"/>
                  </a:lnTo>
                  <a:lnTo>
                    <a:pt x="1187" y="371"/>
                  </a:lnTo>
                  <a:lnTo>
                    <a:pt x="1164" y="403"/>
                  </a:lnTo>
                  <a:lnTo>
                    <a:pt x="1140" y="436"/>
                  </a:lnTo>
                  <a:lnTo>
                    <a:pt x="1117" y="467"/>
                  </a:lnTo>
                  <a:lnTo>
                    <a:pt x="1093" y="497"/>
                  </a:lnTo>
                  <a:lnTo>
                    <a:pt x="1070" y="525"/>
                  </a:lnTo>
                  <a:lnTo>
                    <a:pt x="1046" y="554"/>
                  </a:lnTo>
                  <a:lnTo>
                    <a:pt x="1022" y="582"/>
                  </a:lnTo>
                  <a:lnTo>
                    <a:pt x="998" y="608"/>
                  </a:lnTo>
                  <a:lnTo>
                    <a:pt x="974" y="634"/>
                  </a:lnTo>
                  <a:lnTo>
                    <a:pt x="951" y="658"/>
                  </a:lnTo>
                  <a:lnTo>
                    <a:pt x="927" y="681"/>
                  </a:lnTo>
                  <a:lnTo>
                    <a:pt x="909" y="698"/>
                  </a:lnTo>
                  <a:lnTo>
                    <a:pt x="889" y="716"/>
                  </a:lnTo>
                  <a:lnTo>
                    <a:pt x="869" y="733"/>
                  </a:lnTo>
                  <a:lnTo>
                    <a:pt x="850" y="750"/>
                  </a:lnTo>
                  <a:lnTo>
                    <a:pt x="829" y="767"/>
                  </a:lnTo>
                  <a:lnTo>
                    <a:pt x="807" y="783"/>
                  </a:lnTo>
                  <a:lnTo>
                    <a:pt x="785" y="801"/>
                  </a:lnTo>
                  <a:lnTo>
                    <a:pt x="763" y="818"/>
                  </a:lnTo>
                  <a:lnTo>
                    <a:pt x="740" y="835"/>
                  </a:lnTo>
                  <a:lnTo>
                    <a:pt x="717" y="851"/>
                  </a:lnTo>
                  <a:lnTo>
                    <a:pt x="693" y="869"/>
                  </a:lnTo>
                  <a:lnTo>
                    <a:pt x="669" y="885"/>
                  </a:lnTo>
                  <a:lnTo>
                    <a:pt x="645" y="902"/>
                  </a:lnTo>
                  <a:lnTo>
                    <a:pt x="619" y="918"/>
                  </a:lnTo>
                  <a:lnTo>
                    <a:pt x="594" y="936"/>
                  </a:lnTo>
                  <a:lnTo>
                    <a:pt x="568" y="952"/>
                  </a:lnTo>
                  <a:lnTo>
                    <a:pt x="536" y="971"/>
                  </a:lnTo>
                  <a:lnTo>
                    <a:pt x="508" y="989"/>
                  </a:lnTo>
                  <a:lnTo>
                    <a:pt x="481" y="1004"/>
                  </a:lnTo>
                  <a:lnTo>
                    <a:pt x="457" y="1017"/>
                  </a:lnTo>
                  <a:lnTo>
                    <a:pt x="435" y="1030"/>
                  </a:lnTo>
                  <a:lnTo>
                    <a:pt x="414" y="1040"/>
                  </a:lnTo>
                  <a:lnTo>
                    <a:pt x="397" y="1050"/>
                  </a:lnTo>
                  <a:lnTo>
                    <a:pt x="381" y="1058"/>
                  </a:lnTo>
                  <a:lnTo>
                    <a:pt x="366" y="1063"/>
                  </a:lnTo>
                  <a:lnTo>
                    <a:pt x="353" y="1069"/>
                  </a:lnTo>
                  <a:lnTo>
                    <a:pt x="342" y="1074"/>
                  </a:lnTo>
                  <a:lnTo>
                    <a:pt x="331" y="1077"/>
                  </a:lnTo>
                  <a:lnTo>
                    <a:pt x="322" y="1080"/>
                  </a:lnTo>
                  <a:lnTo>
                    <a:pt x="315" y="1081"/>
                  </a:lnTo>
                  <a:lnTo>
                    <a:pt x="309" y="1082"/>
                  </a:lnTo>
                  <a:lnTo>
                    <a:pt x="304" y="1082"/>
                  </a:lnTo>
                  <a:lnTo>
                    <a:pt x="297" y="1081"/>
                  </a:lnTo>
                  <a:lnTo>
                    <a:pt x="293" y="1080"/>
                  </a:lnTo>
                  <a:lnTo>
                    <a:pt x="290" y="1077"/>
                  </a:lnTo>
                  <a:lnTo>
                    <a:pt x="288" y="1074"/>
                  </a:lnTo>
                  <a:lnTo>
                    <a:pt x="288" y="1072"/>
                  </a:lnTo>
                  <a:lnTo>
                    <a:pt x="286" y="1069"/>
                  </a:lnTo>
                  <a:lnTo>
                    <a:pt x="286" y="1066"/>
                  </a:lnTo>
                  <a:lnTo>
                    <a:pt x="288" y="1060"/>
                  </a:lnTo>
                  <a:lnTo>
                    <a:pt x="289" y="1053"/>
                  </a:lnTo>
                  <a:lnTo>
                    <a:pt x="290" y="1045"/>
                  </a:lnTo>
                  <a:lnTo>
                    <a:pt x="293" y="1035"/>
                  </a:lnTo>
                  <a:lnTo>
                    <a:pt x="298" y="1022"/>
                  </a:lnTo>
                  <a:lnTo>
                    <a:pt x="306" y="1001"/>
                  </a:lnTo>
                  <a:lnTo>
                    <a:pt x="315" y="979"/>
                  </a:lnTo>
                  <a:lnTo>
                    <a:pt x="326" y="957"/>
                  </a:lnTo>
                  <a:lnTo>
                    <a:pt x="336" y="936"/>
                  </a:lnTo>
                  <a:lnTo>
                    <a:pt x="347" y="913"/>
                  </a:lnTo>
                  <a:lnTo>
                    <a:pt x="360" y="889"/>
                  </a:lnTo>
                  <a:lnTo>
                    <a:pt x="373" y="866"/>
                  </a:lnTo>
                  <a:lnTo>
                    <a:pt x="386" y="842"/>
                  </a:lnTo>
                  <a:lnTo>
                    <a:pt x="399" y="818"/>
                  </a:lnTo>
                  <a:lnTo>
                    <a:pt x="414" y="793"/>
                  </a:lnTo>
                  <a:lnTo>
                    <a:pt x="429" y="767"/>
                  </a:lnTo>
                  <a:lnTo>
                    <a:pt x="445" y="742"/>
                  </a:lnTo>
                  <a:lnTo>
                    <a:pt x="463" y="716"/>
                  </a:lnTo>
                  <a:lnTo>
                    <a:pt x="479" y="690"/>
                  </a:lnTo>
                  <a:lnTo>
                    <a:pt x="497" y="663"/>
                  </a:lnTo>
                  <a:lnTo>
                    <a:pt x="516" y="636"/>
                  </a:lnTo>
                  <a:lnTo>
                    <a:pt x="534" y="608"/>
                  </a:lnTo>
                  <a:lnTo>
                    <a:pt x="554" y="582"/>
                  </a:lnTo>
                  <a:lnTo>
                    <a:pt x="572" y="557"/>
                  </a:lnTo>
                  <a:lnTo>
                    <a:pt x="591" y="531"/>
                  </a:lnTo>
                  <a:lnTo>
                    <a:pt x="609" y="506"/>
                  </a:lnTo>
                  <a:lnTo>
                    <a:pt x="627" y="482"/>
                  </a:lnTo>
                  <a:lnTo>
                    <a:pt x="646" y="459"/>
                  </a:lnTo>
                  <a:lnTo>
                    <a:pt x="664" y="436"/>
                  </a:lnTo>
                  <a:lnTo>
                    <a:pt x="682" y="413"/>
                  </a:lnTo>
                  <a:lnTo>
                    <a:pt x="700" y="391"/>
                  </a:lnTo>
                  <a:lnTo>
                    <a:pt x="717" y="370"/>
                  </a:lnTo>
                  <a:lnTo>
                    <a:pt x="735" y="349"/>
                  </a:lnTo>
                  <a:lnTo>
                    <a:pt x="753" y="330"/>
                  </a:lnTo>
                  <a:lnTo>
                    <a:pt x="769" y="310"/>
                  </a:lnTo>
                  <a:lnTo>
                    <a:pt x="786" y="292"/>
                  </a:lnTo>
                  <a:lnTo>
                    <a:pt x="804" y="273"/>
                  </a:lnTo>
                  <a:lnTo>
                    <a:pt x="823" y="254"/>
                  </a:lnTo>
                  <a:lnTo>
                    <a:pt x="841" y="237"/>
                  </a:lnTo>
                  <a:lnTo>
                    <a:pt x="854" y="224"/>
                  </a:lnTo>
                  <a:lnTo>
                    <a:pt x="867" y="213"/>
                  </a:lnTo>
                  <a:lnTo>
                    <a:pt x="877" y="205"/>
                  </a:lnTo>
                  <a:lnTo>
                    <a:pt x="886" y="199"/>
                  </a:lnTo>
                  <a:lnTo>
                    <a:pt x="892" y="196"/>
                  </a:lnTo>
                  <a:lnTo>
                    <a:pt x="898" y="194"/>
                  </a:lnTo>
                  <a:lnTo>
                    <a:pt x="911" y="190"/>
                  </a:lnTo>
                  <a:lnTo>
                    <a:pt x="924" y="186"/>
                  </a:lnTo>
                  <a:lnTo>
                    <a:pt x="937" y="182"/>
                  </a:lnTo>
                  <a:lnTo>
                    <a:pt x="950" y="179"/>
                  </a:lnTo>
                  <a:lnTo>
                    <a:pt x="963" y="176"/>
                  </a:lnTo>
                  <a:lnTo>
                    <a:pt x="977" y="173"/>
                  </a:lnTo>
                  <a:lnTo>
                    <a:pt x="990" y="171"/>
                  </a:lnTo>
                  <a:lnTo>
                    <a:pt x="1003" y="168"/>
                  </a:lnTo>
                  <a:lnTo>
                    <a:pt x="1017" y="167"/>
                  </a:lnTo>
                  <a:lnTo>
                    <a:pt x="1031" y="165"/>
                  </a:lnTo>
                  <a:lnTo>
                    <a:pt x="1045" y="164"/>
                  </a:lnTo>
                  <a:lnTo>
                    <a:pt x="1058" y="163"/>
                  </a:lnTo>
                  <a:lnTo>
                    <a:pt x="1072" y="161"/>
                  </a:lnTo>
                  <a:lnTo>
                    <a:pt x="1086" y="160"/>
                  </a:lnTo>
                  <a:lnTo>
                    <a:pt x="1100" y="160"/>
                  </a:lnTo>
                  <a:lnTo>
                    <a:pt x="1114" y="160"/>
                  </a:lnTo>
                  <a:lnTo>
                    <a:pt x="1126" y="160"/>
                  </a:lnTo>
                  <a:lnTo>
                    <a:pt x="1139" y="160"/>
                  </a:lnTo>
                  <a:lnTo>
                    <a:pt x="1152" y="161"/>
                  </a:lnTo>
                  <a:lnTo>
                    <a:pt x="1164" y="163"/>
                  </a:lnTo>
                  <a:lnTo>
                    <a:pt x="1177" y="164"/>
                  </a:lnTo>
                  <a:lnTo>
                    <a:pt x="1190" y="165"/>
                  </a:lnTo>
                  <a:lnTo>
                    <a:pt x="1202" y="167"/>
                  </a:lnTo>
                  <a:lnTo>
                    <a:pt x="1215" y="169"/>
                  </a:lnTo>
                  <a:lnTo>
                    <a:pt x="1225" y="172"/>
                  </a:lnTo>
                  <a:lnTo>
                    <a:pt x="1237" y="174"/>
                  </a:lnTo>
                  <a:lnTo>
                    <a:pt x="1247" y="176"/>
                  </a:lnTo>
                  <a:lnTo>
                    <a:pt x="1259" y="179"/>
                  </a:lnTo>
                  <a:lnTo>
                    <a:pt x="1270" y="182"/>
                  </a:lnTo>
                  <a:lnTo>
                    <a:pt x="1282" y="186"/>
                  </a:lnTo>
                  <a:lnTo>
                    <a:pt x="1292" y="189"/>
                  </a:lnTo>
                  <a:lnTo>
                    <a:pt x="1304" y="192"/>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09" name="Freeform 9"/>
            <p:cNvSpPr>
              <a:spLocks/>
            </p:cNvSpPr>
            <p:nvPr/>
          </p:nvSpPr>
          <p:spPr bwMode="auto">
            <a:xfrm>
              <a:off x="3759" y="1798"/>
              <a:ext cx="841" cy="530"/>
            </a:xfrm>
            <a:custGeom>
              <a:avLst/>
              <a:gdLst>
                <a:gd name="T0" fmla="*/ 1748 w 2055"/>
                <a:gd name="T1" fmla="*/ 50 h 1292"/>
                <a:gd name="T2" fmla="*/ 1709 w 2055"/>
                <a:gd name="T3" fmla="*/ 103 h 1292"/>
                <a:gd name="T4" fmla="*/ 1731 w 2055"/>
                <a:gd name="T5" fmla="*/ 133 h 1292"/>
                <a:gd name="T6" fmla="*/ 1766 w 2055"/>
                <a:gd name="T7" fmla="*/ 144 h 1292"/>
                <a:gd name="T8" fmla="*/ 1790 w 2055"/>
                <a:gd name="T9" fmla="*/ 158 h 1292"/>
                <a:gd name="T10" fmla="*/ 1752 w 2055"/>
                <a:gd name="T11" fmla="*/ 260 h 1292"/>
                <a:gd name="T12" fmla="*/ 1557 w 2055"/>
                <a:gd name="T13" fmla="*/ 535 h 1292"/>
                <a:gd name="T14" fmla="*/ 1279 w 2055"/>
                <a:gd name="T15" fmla="*/ 831 h 1292"/>
                <a:gd name="T16" fmla="*/ 1202 w 2055"/>
                <a:gd name="T17" fmla="*/ 769 h 1292"/>
                <a:gd name="T18" fmla="*/ 1231 w 2055"/>
                <a:gd name="T19" fmla="*/ 571 h 1292"/>
                <a:gd name="T20" fmla="*/ 1249 w 2055"/>
                <a:gd name="T21" fmla="*/ 403 h 1292"/>
                <a:gd name="T22" fmla="*/ 1260 w 2055"/>
                <a:gd name="T23" fmla="*/ 265 h 1292"/>
                <a:gd name="T24" fmla="*/ 1261 w 2055"/>
                <a:gd name="T25" fmla="*/ 158 h 1292"/>
                <a:gd name="T26" fmla="*/ 1255 w 2055"/>
                <a:gd name="T27" fmla="*/ 78 h 1292"/>
                <a:gd name="T28" fmla="*/ 1212 w 2055"/>
                <a:gd name="T29" fmla="*/ 40 h 1292"/>
                <a:gd name="T30" fmla="*/ 1157 w 2055"/>
                <a:gd name="T31" fmla="*/ 72 h 1292"/>
                <a:gd name="T32" fmla="*/ 1066 w 2055"/>
                <a:gd name="T33" fmla="*/ 192 h 1292"/>
                <a:gd name="T34" fmla="*/ 939 w 2055"/>
                <a:gd name="T35" fmla="*/ 346 h 1292"/>
                <a:gd name="T36" fmla="*/ 798 w 2055"/>
                <a:gd name="T37" fmla="*/ 502 h 1292"/>
                <a:gd name="T38" fmla="*/ 644 w 2055"/>
                <a:gd name="T39" fmla="*/ 658 h 1292"/>
                <a:gd name="T40" fmla="*/ 482 w 2055"/>
                <a:gd name="T41" fmla="*/ 810 h 1292"/>
                <a:gd name="T42" fmla="*/ 390 w 2055"/>
                <a:gd name="T43" fmla="*/ 841 h 1292"/>
                <a:gd name="T44" fmla="*/ 444 w 2055"/>
                <a:gd name="T45" fmla="*/ 649 h 1292"/>
                <a:gd name="T46" fmla="*/ 487 w 2055"/>
                <a:gd name="T47" fmla="*/ 475 h 1292"/>
                <a:gd name="T48" fmla="*/ 514 w 2055"/>
                <a:gd name="T49" fmla="*/ 321 h 1292"/>
                <a:gd name="T50" fmla="*/ 529 w 2055"/>
                <a:gd name="T51" fmla="*/ 187 h 1292"/>
                <a:gd name="T52" fmla="*/ 530 w 2055"/>
                <a:gd name="T53" fmla="*/ 78 h 1292"/>
                <a:gd name="T54" fmla="*/ 517 w 2055"/>
                <a:gd name="T55" fmla="*/ 11 h 1292"/>
                <a:gd name="T56" fmla="*/ 439 w 2055"/>
                <a:gd name="T57" fmla="*/ 9 h 1292"/>
                <a:gd name="T58" fmla="*/ 256 w 2055"/>
                <a:gd name="T59" fmla="*/ 71 h 1292"/>
                <a:gd name="T60" fmla="*/ 45 w 2055"/>
                <a:gd name="T61" fmla="*/ 159 h 1292"/>
                <a:gd name="T62" fmla="*/ 37 w 2055"/>
                <a:gd name="T63" fmla="*/ 252 h 1292"/>
                <a:gd name="T64" fmla="*/ 185 w 2055"/>
                <a:gd name="T65" fmla="*/ 207 h 1292"/>
                <a:gd name="T66" fmla="*/ 219 w 2055"/>
                <a:gd name="T67" fmla="*/ 208 h 1292"/>
                <a:gd name="T68" fmla="*/ 233 w 2055"/>
                <a:gd name="T69" fmla="*/ 277 h 1292"/>
                <a:gd name="T70" fmla="*/ 222 w 2055"/>
                <a:gd name="T71" fmla="*/ 410 h 1292"/>
                <a:gd name="T72" fmla="*/ 187 w 2055"/>
                <a:gd name="T73" fmla="*/ 596 h 1292"/>
                <a:gd name="T74" fmla="*/ 127 w 2055"/>
                <a:gd name="T75" fmla="*/ 833 h 1292"/>
                <a:gd name="T76" fmla="*/ 42 w 2055"/>
                <a:gd name="T77" fmla="*/ 1111 h 1292"/>
                <a:gd name="T78" fmla="*/ 0 w 2055"/>
                <a:gd name="T79" fmla="*/ 1246 h 1292"/>
                <a:gd name="T80" fmla="*/ 19 w 2055"/>
                <a:gd name="T81" fmla="*/ 1288 h 1292"/>
                <a:gd name="T82" fmla="*/ 86 w 2055"/>
                <a:gd name="T83" fmla="*/ 1277 h 1292"/>
                <a:gd name="T84" fmla="*/ 158 w 2055"/>
                <a:gd name="T85" fmla="*/ 1223 h 1292"/>
                <a:gd name="T86" fmla="*/ 287 w 2055"/>
                <a:gd name="T87" fmla="*/ 1115 h 1292"/>
                <a:gd name="T88" fmla="*/ 458 w 2055"/>
                <a:gd name="T89" fmla="*/ 964 h 1292"/>
                <a:gd name="T90" fmla="*/ 644 w 2055"/>
                <a:gd name="T91" fmla="*/ 792 h 1292"/>
                <a:gd name="T92" fmla="*/ 822 w 2055"/>
                <a:gd name="T93" fmla="*/ 625 h 1292"/>
                <a:gd name="T94" fmla="*/ 964 w 2055"/>
                <a:gd name="T95" fmla="*/ 486 h 1292"/>
                <a:gd name="T96" fmla="*/ 946 w 2055"/>
                <a:gd name="T97" fmla="*/ 725 h 1292"/>
                <a:gd name="T98" fmla="*/ 897 w 2055"/>
                <a:gd name="T99" fmla="*/ 1008 h 1292"/>
                <a:gd name="T100" fmla="*/ 837 w 2055"/>
                <a:gd name="T101" fmla="*/ 1225 h 1292"/>
                <a:gd name="T102" fmla="*/ 841 w 2055"/>
                <a:gd name="T103" fmla="*/ 1274 h 1292"/>
                <a:gd name="T104" fmla="*/ 897 w 2055"/>
                <a:gd name="T105" fmla="*/ 1284 h 1292"/>
                <a:gd name="T106" fmla="*/ 964 w 2055"/>
                <a:gd name="T107" fmla="*/ 1242 h 1292"/>
                <a:gd name="T108" fmla="*/ 1306 w 2055"/>
                <a:gd name="T109" fmla="*/ 954 h 1292"/>
                <a:gd name="T110" fmla="*/ 1577 w 2055"/>
                <a:gd name="T111" fmla="*/ 686 h 1292"/>
                <a:gd name="T112" fmla="*/ 1782 w 2055"/>
                <a:gd name="T113" fmla="*/ 450 h 1292"/>
                <a:gd name="T114" fmla="*/ 1927 w 2055"/>
                <a:gd name="T115" fmla="*/ 253 h 1292"/>
                <a:gd name="T116" fmla="*/ 2021 w 2055"/>
                <a:gd name="T117" fmla="*/ 105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55" h="1292">
                  <a:moveTo>
                    <a:pt x="2028" y="43"/>
                  </a:moveTo>
                  <a:lnTo>
                    <a:pt x="1785" y="45"/>
                  </a:lnTo>
                  <a:lnTo>
                    <a:pt x="1777" y="45"/>
                  </a:lnTo>
                  <a:lnTo>
                    <a:pt x="1769" y="46"/>
                  </a:lnTo>
                  <a:lnTo>
                    <a:pt x="1759" y="47"/>
                  </a:lnTo>
                  <a:lnTo>
                    <a:pt x="1748" y="50"/>
                  </a:lnTo>
                  <a:lnTo>
                    <a:pt x="1738" y="55"/>
                  </a:lnTo>
                  <a:lnTo>
                    <a:pt x="1729" y="63"/>
                  </a:lnTo>
                  <a:lnTo>
                    <a:pt x="1719" y="73"/>
                  </a:lnTo>
                  <a:lnTo>
                    <a:pt x="1713" y="87"/>
                  </a:lnTo>
                  <a:lnTo>
                    <a:pt x="1710" y="95"/>
                  </a:lnTo>
                  <a:lnTo>
                    <a:pt x="1709" y="103"/>
                  </a:lnTo>
                  <a:lnTo>
                    <a:pt x="1710" y="110"/>
                  </a:lnTo>
                  <a:lnTo>
                    <a:pt x="1713" y="117"/>
                  </a:lnTo>
                  <a:lnTo>
                    <a:pt x="1716" y="122"/>
                  </a:lnTo>
                  <a:lnTo>
                    <a:pt x="1721" y="126"/>
                  </a:lnTo>
                  <a:lnTo>
                    <a:pt x="1725" y="130"/>
                  </a:lnTo>
                  <a:lnTo>
                    <a:pt x="1731" y="133"/>
                  </a:lnTo>
                  <a:lnTo>
                    <a:pt x="1737" y="136"/>
                  </a:lnTo>
                  <a:lnTo>
                    <a:pt x="1742" y="138"/>
                  </a:lnTo>
                  <a:lnTo>
                    <a:pt x="1748" y="139"/>
                  </a:lnTo>
                  <a:lnTo>
                    <a:pt x="1755" y="141"/>
                  </a:lnTo>
                  <a:lnTo>
                    <a:pt x="1761" y="143"/>
                  </a:lnTo>
                  <a:lnTo>
                    <a:pt x="1766" y="144"/>
                  </a:lnTo>
                  <a:lnTo>
                    <a:pt x="1771" y="146"/>
                  </a:lnTo>
                  <a:lnTo>
                    <a:pt x="1776" y="147"/>
                  </a:lnTo>
                  <a:lnTo>
                    <a:pt x="1780" y="149"/>
                  </a:lnTo>
                  <a:lnTo>
                    <a:pt x="1784" y="152"/>
                  </a:lnTo>
                  <a:lnTo>
                    <a:pt x="1787" y="154"/>
                  </a:lnTo>
                  <a:lnTo>
                    <a:pt x="1790" y="158"/>
                  </a:lnTo>
                  <a:lnTo>
                    <a:pt x="1792" y="163"/>
                  </a:lnTo>
                  <a:lnTo>
                    <a:pt x="1792" y="170"/>
                  </a:lnTo>
                  <a:lnTo>
                    <a:pt x="1790" y="179"/>
                  </a:lnTo>
                  <a:lnTo>
                    <a:pt x="1786" y="190"/>
                  </a:lnTo>
                  <a:lnTo>
                    <a:pt x="1771" y="223"/>
                  </a:lnTo>
                  <a:lnTo>
                    <a:pt x="1752" y="260"/>
                  </a:lnTo>
                  <a:lnTo>
                    <a:pt x="1729" y="300"/>
                  </a:lnTo>
                  <a:lnTo>
                    <a:pt x="1701" y="344"/>
                  </a:lnTo>
                  <a:lnTo>
                    <a:pt x="1670" y="389"/>
                  </a:lnTo>
                  <a:lnTo>
                    <a:pt x="1635" y="436"/>
                  </a:lnTo>
                  <a:lnTo>
                    <a:pt x="1597" y="486"/>
                  </a:lnTo>
                  <a:lnTo>
                    <a:pt x="1557" y="535"/>
                  </a:lnTo>
                  <a:lnTo>
                    <a:pt x="1515" y="586"/>
                  </a:lnTo>
                  <a:lnTo>
                    <a:pt x="1471" y="637"/>
                  </a:lnTo>
                  <a:lnTo>
                    <a:pt x="1424" y="687"/>
                  </a:lnTo>
                  <a:lnTo>
                    <a:pt x="1377" y="737"/>
                  </a:lnTo>
                  <a:lnTo>
                    <a:pt x="1328" y="785"/>
                  </a:lnTo>
                  <a:lnTo>
                    <a:pt x="1279" y="831"/>
                  </a:lnTo>
                  <a:lnTo>
                    <a:pt x="1229" y="876"/>
                  </a:lnTo>
                  <a:lnTo>
                    <a:pt x="1179" y="918"/>
                  </a:lnTo>
                  <a:lnTo>
                    <a:pt x="1185" y="880"/>
                  </a:lnTo>
                  <a:lnTo>
                    <a:pt x="1192" y="842"/>
                  </a:lnTo>
                  <a:lnTo>
                    <a:pt x="1197" y="805"/>
                  </a:lnTo>
                  <a:lnTo>
                    <a:pt x="1202" y="769"/>
                  </a:lnTo>
                  <a:lnTo>
                    <a:pt x="1208" y="735"/>
                  </a:lnTo>
                  <a:lnTo>
                    <a:pt x="1212" y="700"/>
                  </a:lnTo>
                  <a:lnTo>
                    <a:pt x="1217" y="667"/>
                  </a:lnTo>
                  <a:lnTo>
                    <a:pt x="1222" y="634"/>
                  </a:lnTo>
                  <a:lnTo>
                    <a:pt x="1226" y="602"/>
                  </a:lnTo>
                  <a:lnTo>
                    <a:pt x="1231" y="571"/>
                  </a:lnTo>
                  <a:lnTo>
                    <a:pt x="1234" y="541"/>
                  </a:lnTo>
                  <a:lnTo>
                    <a:pt x="1238" y="511"/>
                  </a:lnTo>
                  <a:lnTo>
                    <a:pt x="1241" y="484"/>
                  </a:lnTo>
                  <a:lnTo>
                    <a:pt x="1244" y="456"/>
                  </a:lnTo>
                  <a:lnTo>
                    <a:pt x="1247" y="429"/>
                  </a:lnTo>
                  <a:lnTo>
                    <a:pt x="1249" y="403"/>
                  </a:lnTo>
                  <a:lnTo>
                    <a:pt x="1252" y="378"/>
                  </a:lnTo>
                  <a:lnTo>
                    <a:pt x="1254" y="353"/>
                  </a:lnTo>
                  <a:lnTo>
                    <a:pt x="1255" y="330"/>
                  </a:lnTo>
                  <a:lnTo>
                    <a:pt x="1257" y="307"/>
                  </a:lnTo>
                  <a:lnTo>
                    <a:pt x="1259" y="285"/>
                  </a:lnTo>
                  <a:lnTo>
                    <a:pt x="1260" y="265"/>
                  </a:lnTo>
                  <a:lnTo>
                    <a:pt x="1261" y="245"/>
                  </a:lnTo>
                  <a:lnTo>
                    <a:pt x="1261" y="225"/>
                  </a:lnTo>
                  <a:lnTo>
                    <a:pt x="1261" y="207"/>
                  </a:lnTo>
                  <a:lnTo>
                    <a:pt x="1262" y="190"/>
                  </a:lnTo>
                  <a:lnTo>
                    <a:pt x="1262" y="172"/>
                  </a:lnTo>
                  <a:lnTo>
                    <a:pt x="1261" y="158"/>
                  </a:lnTo>
                  <a:lnTo>
                    <a:pt x="1261" y="143"/>
                  </a:lnTo>
                  <a:lnTo>
                    <a:pt x="1260" y="128"/>
                  </a:lnTo>
                  <a:lnTo>
                    <a:pt x="1259" y="115"/>
                  </a:lnTo>
                  <a:lnTo>
                    <a:pt x="1257" y="102"/>
                  </a:lnTo>
                  <a:lnTo>
                    <a:pt x="1256" y="90"/>
                  </a:lnTo>
                  <a:lnTo>
                    <a:pt x="1255" y="78"/>
                  </a:lnTo>
                  <a:lnTo>
                    <a:pt x="1253" y="68"/>
                  </a:lnTo>
                  <a:lnTo>
                    <a:pt x="1249" y="58"/>
                  </a:lnTo>
                  <a:lnTo>
                    <a:pt x="1244" y="50"/>
                  </a:lnTo>
                  <a:lnTo>
                    <a:pt x="1237" y="45"/>
                  </a:lnTo>
                  <a:lnTo>
                    <a:pt x="1226" y="41"/>
                  </a:lnTo>
                  <a:lnTo>
                    <a:pt x="1212" y="40"/>
                  </a:lnTo>
                  <a:lnTo>
                    <a:pt x="1202" y="41"/>
                  </a:lnTo>
                  <a:lnTo>
                    <a:pt x="1192" y="45"/>
                  </a:lnTo>
                  <a:lnTo>
                    <a:pt x="1183" y="49"/>
                  </a:lnTo>
                  <a:lnTo>
                    <a:pt x="1173" y="55"/>
                  </a:lnTo>
                  <a:lnTo>
                    <a:pt x="1165" y="63"/>
                  </a:lnTo>
                  <a:lnTo>
                    <a:pt x="1157" y="72"/>
                  </a:lnTo>
                  <a:lnTo>
                    <a:pt x="1149" y="81"/>
                  </a:lnTo>
                  <a:lnTo>
                    <a:pt x="1141" y="92"/>
                  </a:lnTo>
                  <a:lnTo>
                    <a:pt x="1123" y="117"/>
                  </a:lnTo>
                  <a:lnTo>
                    <a:pt x="1104" y="141"/>
                  </a:lnTo>
                  <a:lnTo>
                    <a:pt x="1086" y="167"/>
                  </a:lnTo>
                  <a:lnTo>
                    <a:pt x="1066" y="192"/>
                  </a:lnTo>
                  <a:lnTo>
                    <a:pt x="1047" y="217"/>
                  </a:lnTo>
                  <a:lnTo>
                    <a:pt x="1026" y="243"/>
                  </a:lnTo>
                  <a:lnTo>
                    <a:pt x="1005" y="269"/>
                  </a:lnTo>
                  <a:lnTo>
                    <a:pt x="983" y="295"/>
                  </a:lnTo>
                  <a:lnTo>
                    <a:pt x="961" y="320"/>
                  </a:lnTo>
                  <a:lnTo>
                    <a:pt x="939" y="346"/>
                  </a:lnTo>
                  <a:lnTo>
                    <a:pt x="916" y="372"/>
                  </a:lnTo>
                  <a:lnTo>
                    <a:pt x="893" y="398"/>
                  </a:lnTo>
                  <a:lnTo>
                    <a:pt x="870" y="424"/>
                  </a:lnTo>
                  <a:lnTo>
                    <a:pt x="846" y="450"/>
                  </a:lnTo>
                  <a:lnTo>
                    <a:pt x="822" y="477"/>
                  </a:lnTo>
                  <a:lnTo>
                    <a:pt x="798" y="502"/>
                  </a:lnTo>
                  <a:lnTo>
                    <a:pt x="773" y="528"/>
                  </a:lnTo>
                  <a:lnTo>
                    <a:pt x="748" y="554"/>
                  </a:lnTo>
                  <a:lnTo>
                    <a:pt x="723" y="580"/>
                  </a:lnTo>
                  <a:lnTo>
                    <a:pt x="696" y="606"/>
                  </a:lnTo>
                  <a:lnTo>
                    <a:pt x="671" y="632"/>
                  </a:lnTo>
                  <a:lnTo>
                    <a:pt x="644" y="658"/>
                  </a:lnTo>
                  <a:lnTo>
                    <a:pt x="618" y="683"/>
                  </a:lnTo>
                  <a:lnTo>
                    <a:pt x="591" y="708"/>
                  </a:lnTo>
                  <a:lnTo>
                    <a:pt x="564" y="735"/>
                  </a:lnTo>
                  <a:lnTo>
                    <a:pt x="536" y="759"/>
                  </a:lnTo>
                  <a:lnTo>
                    <a:pt x="510" y="784"/>
                  </a:lnTo>
                  <a:lnTo>
                    <a:pt x="482" y="810"/>
                  </a:lnTo>
                  <a:lnTo>
                    <a:pt x="453" y="834"/>
                  </a:lnTo>
                  <a:lnTo>
                    <a:pt x="426" y="859"/>
                  </a:lnTo>
                  <a:lnTo>
                    <a:pt x="398" y="883"/>
                  </a:lnTo>
                  <a:lnTo>
                    <a:pt x="369" y="908"/>
                  </a:lnTo>
                  <a:lnTo>
                    <a:pt x="379" y="874"/>
                  </a:lnTo>
                  <a:lnTo>
                    <a:pt x="390" y="841"/>
                  </a:lnTo>
                  <a:lnTo>
                    <a:pt x="400" y="807"/>
                  </a:lnTo>
                  <a:lnTo>
                    <a:pt x="409" y="775"/>
                  </a:lnTo>
                  <a:lnTo>
                    <a:pt x="419" y="743"/>
                  </a:lnTo>
                  <a:lnTo>
                    <a:pt x="428" y="710"/>
                  </a:lnTo>
                  <a:lnTo>
                    <a:pt x="436" y="679"/>
                  </a:lnTo>
                  <a:lnTo>
                    <a:pt x="444" y="649"/>
                  </a:lnTo>
                  <a:lnTo>
                    <a:pt x="452" y="618"/>
                  </a:lnTo>
                  <a:lnTo>
                    <a:pt x="460" y="590"/>
                  </a:lnTo>
                  <a:lnTo>
                    <a:pt x="467" y="560"/>
                  </a:lnTo>
                  <a:lnTo>
                    <a:pt x="474" y="531"/>
                  </a:lnTo>
                  <a:lnTo>
                    <a:pt x="480" y="503"/>
                  </a:lnTo>
                  <a:lnTo>
                    <a:pt x="487" y="475"/>
                  </a:lnTo>
                  <a:lnTo>
                    <a:pt x="492" y="448"/>
                  </a:lnTo>
                  <a:lnTo>
                    <a:pt x="497" y="421"/>
                  </a:lnTo>
                  <a:lnTo>
                    <a:pt x="503" y="396"/>
                  </a:lnTo>
                  <a:lnTo>
                    <a:pt x="507" y="369"/>
                  </a:lnTo>
                  <a:lnTo>
                    <a:pt x="511" y="345"/>
                  </a:lnTo>
                  <a:lnTo>
                    <a:pt x="514" y="321"/>
                  </a:lnTo>
                  <a:lnTo>
                    <a:pt x="518" y="297"/>
                  </a:lnTo>
                  <a:lnTo>
                    <a:pt x="521" y="274"/>
                  </a:lnTo>
                  <a:lnTo>
                    <a:pt x="523" y="251"/>
                  </a:lnTo>
                  <a:lnTo>
                    <a:pt x="526" y="229"/>
                  </a:lnTo>
                  <a:lnTo>
                    <a:pt x="528" y="208"/>
                  </a:lnTo>
                  <a:lnTo>
                    <a:pt x="529" y="187"/>
                  </a:lnTo>
                  <a:lnTo>
                    <a:pt x="530" y="168"/>
                  </a:lnTo>
                  <a:lnTo>
                    <a:pt x="532" y="148"/>
                  </a:lnTo>
                  <a:lnTo>
                    <a:pt x="532" y="130"/>
                  </a:lnTo>
                  <a:lnTo>
                    <a:pt x="532" y="111"/>
                  </a:lnTo>
                  <a:lnTo>
                    <a:pt x="532" y="94"/>
                  </a:lnTo>
                  <a:lnTo>
                    <a:pt x="530" y="78"/>
                  </a:lnTo>
                  <a:lnTo>
                    <a:pt x="530" y="75"/>
                  </a:lnTo>
                  <a:lnTo>
                    <a:pt x="529" y="58"/>
                  </a:lnTo>
                  <a:lnTo>
                    <a:pt x="528" y="43"/>
                  </a:lnTo>
                  <a:lnTo>
                    <a:pt x="526" y="31"/>
                  </a:lnTo>
                  <a:lnTo>
                    <a:pt x="522" y="20"/>
                  </a:lnTo>
                  <a:lnTo>
                    <a:pt x="517" y="11"/>
                  </a:lnTo>
                  <a:lnTo>
                    <a:pt x="508" y="5"/>
                  </a:lnTo>
                  <a:lnTo>
                    <a:pt x="498" y="1"/>
                  </a:lnTo>
                  <a:lnTo>
                    <a:pt x="484" y="0"/>
                  </a:lnTo>
                  <a:lnTo>
                    <a:pt x="474" y="1"/>
                  </a:lnTo>
                  <a:lnTo>
                    <a:pt x="459" y="4"/>
                  </a:lnTo>
                  <a:lnTo>
                    <a:pt x="439" y="9"/>
                  </a:lnTo>
                  <a:lnTo>
                    <a:pt x="415" y="16"/>
                  </a:lnTo>
                  <a:lnTo>
                    <a:pt x="389" y="25"/>
                  </a:lnTo>
                  <a:lnTo>
                    <a:pt x="359" y="34"/>
                  </a:lnTo>
                  <a:lnTo>
                    <a:pt x="326" y="46"/>
                  </a:lnTo>
                  <a:lnTo>
                    <a:pt x="292" y="57"/>
                  </a:lnTo>
                  <a:lnTo>
                    <a:pt x="256" y="71"/>
                  </a:lnTo>
                  <a:lnTo>
                    <a:pt x="219" y="85"/>
                  </a:lnTo>
                  <a:lnTo>
                    <a:pt x="184" y="99"/>
                  </a:lnTo>
                  <a:lnTo>
                    <a:pt x="147" y="114"/>
                  </a:lnTo>
                  <a:lnTo>
                    <a:pt x="111" y="129"/>
                  </a:lnTo>
                  <a:lnTo>
                    <a:pt x="78" y="144"/>
                  </a:lnTo>
                  <a:lnTo>
                    <a:pt x="45" y="159"/>
                  </a:lnTo>
                  <a:lnTo>
                    <a:pt x="15" y="174"/>
                  </a:lnTo>
                  <a:lnTo>
                    <a:pt x="5" y="179"/>
                  </a:lnTo>
                  <a:lnTo>
                    <a:pt x="6" y="191"/>
                  </a:lnTo>
                  <a:lnTo>
                    <a:pt x="15" y="239"/>
                  </a:lnTo>
                  <a:lnTo>
                    <a:pt x="20" y="258"/>
                  </a:lnTo>
                  <a:lnTo>
                    <a:pt x="37" y="252"/>
                  </a:lnTo>
                  <a:lnTo>
                    <a:pt x="67" y="240"/>
                  </a:lnTo>
                  <a:lnTo>
                    <a:pt x="96" y="231"/>
                  </a:lnTo>
                  <a:lnTo>
                    <a:pt x="121" y="223"/>
                  </a:lnTo>
                  <a:lnTo>
                    <a:pt x="146" y="216"/>
                  </a:lnTo>
                  <a:lnTo>
                    <a:pt x="166" y="210"/>
                  </a:lnTo>
                  <a:lnTo>
                    <a:pt x="185" y="207"/>
                  </a:lnTo>
                  <a:lnTo>
                    <a:pt x="200" y="205"/>
                  </a:lnTo>
                  <a:lnTo>
                    <a:pt x="212" y="204"/>
                  </a:lnTo>
                  <a:lnTo>
                    <a:pt x="214" y="204"/>
                  </a:lnTo>
                  <a:lnTo>
                    <a:pt x="215" y="204"/>
                  </a:lnTo>
                  <a:lnTo>
                    <a:pt x="217" y="206"/>
                  </a:lnTo>
                  <a:lnTo>
                    <a:pt x="219" y="208"/>
                  </a:lnTo>
                  <a:lnTo>
                    <a:pt x="223" y="215"/>
                  </a:lnTo>
                  <a:lnTo>
                    <a:pt x="226" y="224"/>
                  </a:lnTo>
                  <a:lnTo>
                    <a:pt x="229" y="235"/>
                  </a:lnTo>
                  <a:lnTo>
                    <a:pt x="231" y="247"/>
                  </a:lnTo>
                  <a:lnTo>
                    <a:pt x="232" y="261"/>
                  </a:lnTo>
                  <a:lnTo>
                    <a:pt x="233" y="277"/>
                  </a:lnTo>
                  <a:lnTo>
                    <a:pt x="233" y="296"/>
                  </a:lnTo>
                  <a:lnTo>
                    <a:pt x="232" y="314"/>
                  </a:lnTo>
                  <a:lnTo>
                    <a:pt x="231" y="336"/>
                  </a:lnTo>
                  <a:lnTo>
                    <a:pt x="229" y="359"/>
                  </a:lnTo>
                  <a:lnTo>
                    <a:pt x="225" y="383"/>
                  </a:lnTo>
                  <a:lnTo>
                    <a:pt x="222" y="410"/>
                  </a:lnTo>
                  <a:lnTo>
                    <a:pt x="218" y="436"/>
                  </a:lnTo>
                  <a:lnTo>
                    <a:pt x="214" y="466"/>
                  </a:lnTo>
                  <a:lnTo>
                    <a:pt x="208" y="496"/>
                  </a:lnTo>
                  <a:lnTo>
                    <a:pt x="202" y="528"/>
                  </a:lnTo>
                  <a:lnTo>
                    <a:pt x="195" y="562"/>
                  </a:lnTo>
                  <a:lnTo>
                    <a:pt x="187" y="596"/>
                  </a:lnTo>
                  <a:lnTo>
                    <a:pt x="179" y="633"/>
                  </a:lnTo>
                  <a:lnTo>
                    <a:pt x="170" y="670"/>
                  </a:lnTo>
                  <a:lnTo>
                    <a:pt x="161" y="709"/>
                  </a:lnTo>
                  <a:lnTo>
                    <a:pt x="150" y="750"/>
                  </a:lnTo>
                  <a:lnTo>
                    <a:pt x="139" y="790"/>
                  </a:lnTo>
                  <a:lnTo>
                    <a:pt x="127" y="833"/>
                  </a:lnTo>
                  <a:lnTo>
                    <a:pt x="114" y="876"/>
                  </a:lnTo>
                  <a:lnTo>
                    <a:pt x="102" y="921"/>
                  </a:lnTo>
                  <a:lnTo>
                    <a:pt x="88" y="967"/>
                  </a:lnTo>
                  <a:lnTo>
                    <a:pt x="73" y="1013"/>
                  </a:lnTo>
                  <a:lnTo>
                    <a:pt x="58" y="1062"/>
                  </a:lnTo>
                  <a:lnTo>
                    <a:pt x="42" y="1111"/>
                  </a:lnTo>
                  <a:lnTo>
                    <a:pt x="25" y="1161"/>
                  </a:lnTo>
                  <a:lnTo>
                    <a:pt x="7" y="1212"/>
                  </a:lnTo>
                  <a:lnTo>
                    <a:pt x="5" y="1220"/>
                  </a:lnTo>
                  <a:lnTo>
                    <a:pt x="3" y="1229"/>
                  </a:lnTo>
                  <a:lnTo>
                    <a:pt x="0" y="1238"/>
                  </a:lnTo>
                  <a:lnTo>
                    <a:pt x="0" y="1246"/>
                  </a:lnTo>
                  <a:lnTo>
                    <a:pt x="0" y="1255"/>
                  </a:lnTo>
                  <a:lnTo>
                    <a:pt x="2" y="1263"/>
                  </a:lnTo>
                  <a:lnTo>
                    <a:pt x="4" y="1272"/>
                  </a:lnTo>
                  <a:lnTo>
                    <a:pt x="7" y="1278"/>
                  </a:lnTo>
                  <a:lnTo>
                    <a:pt x="12" y="1283"/>
                  </a:lnTo>
                  <a:lnTo>
                    <a:pt x="19" y="1288"/>
                  </a:lnTo>
                  <a:lnTo>
                    <a:pt x="28" y="1291"/>
                  </a:lnTo>
                  <a:lnTo>
                    <a:pt x="40" y="1292"/>
                  </a:lnTo>
                  <a:lnTo>
                    <a:pt x="51" y="1291"/>
                  </a:lnTo>
                  <a:lnTo>
                    <a:pt x="63" y="1288"/>
                  </a:lnTo>
                  <a:lnTo>
                    <a:pt x="74" y="1283"/>
                  </a:lnTo>
                  <a:lnTo>
                    <a:pt x="86" y="1277"/>
                  </a:lnTo>
                  <a:lnTo>
                    <a:pt x="96" y="1270"/>
                  </a:lnTo>
                  <a:lnTo>
                    <a:pt x="108" y="1262"/>
                  </a:lnTo>
                  <a:lnTo>
                    <a:pt x="119" y="1254"/>
                  </a:lnTo>
                  <a:lnTo>
                    <a:pt x="129" y="1245"/>
                  </a:lnTo>
                  <a:lnTo>
                    <a:pt x="143" y="1235"/>
                  </a:lnTo>
                  <a:lnTo>
                    <a:pt x="158" y="1223"/>
                  </a:lnTo>
                  <a:lnTo>
                    <a:pt x="176" y="1209"/>
                  </a:lnTo>
                  <a:lnTo>
                    <a:pt x="195" y="1193"/>
                  </a:lnTo>
                  <a:lnTo>
                    <a:pt x="216" y="1176"/>
                  </a:lnTo>
                  <a:lnTo>
                    <a:pt x="238" y="1158"/>
                  </a:lnTo>
                  <a:lnTo>
                    <a:pt x="262" y="1137"/>
                  </a:lnTo>
                  <a:lnTo>
                    <a:pt x="287" y="1115"/>
                  </a:lnTo>
                  <a:lnTo>
                    <a:pt x="313" y="1092"/>
                  </a:lnTo>
                  <a:lnTo>
                    <a:pt x="340" y="1069"/>
                  </a:lnTo>
                  <a:lnTo>
                    <a:pt x="369" y="1043"/>
                  </a:lnTo>
                  <a:lnTo>
                    <a:pt x="398" y="1018"/>
                  </a:lnTo>
                  <a:lnTo>
                    <a:pt x="427" y="990"/>
                  </a:lnTo>
                  <a:lnTo>
                    <a:pt x="458" y="964"/>
                  </a:lnTo>
                  <a:lnTo>
                    <a:pt x="488" y="936"/>
                  </a:lnTo>
                  <a:lnTo>
                    <a:pt x="519" y="908"/>
                  </a:lnTo>
                  <a:lnTo>
                    <a:pt x="551" y="879"/>
                  </a:lnTo>
                  <a:lnTo>
                    <a:pt x="582" y="850"/>
                  </a:lnTo>
                  <a:lnTo>
                    <a:pt x="613" y="821"/>
                  </a:lnTo>
                  <a:lnTo>
                    <a:pt x="644" y="792"/>
                  </a:lnTo>
                  <a:lnTo>
                    <a:pt x="676" y="763"/>
                  </a:lnTo>
                  <a:lnTo>
                    <a:pt x="706" y="736"/>
                  </a:lnTo>
                  <a:lnTo>
                    <a:pt x="735" y="707"/>
                  </a:lnTo>
                  <a:lnTo>
                    <a:pt x="765" y="679"/>
                  </a:lnTo>
                  <a:lnTo>
                    <a:pt x="794" y="652"/>
                  </a:lnTo>
                  <a:lnTo>
                    <a:pt x="822" y="625"/>
                  </a:lnTo>
                  <a:lnTo>
                    <a:pt x="848" y="600"/>
                  </a:lnTo>
                  <a:lnTo>
                    <a:pt x="875" y="575"/>
                  </a:lnTo>
                  <a:lnTo>
                    <a:pt x="899" y="550"/>
                  </a:lnTo>
                  <a:lnTo>
                    <a:pt x="922" y="527"/>
                  </a:lnTo>
                  <a:lnTo>
                    <a:pt x="944" y="507"/>
                  </a:lnTo>
                  <a:lnTo>
                    <a:pt x="964" y="486"/>
                  </a:lnTo>
                  <a:lnTo>
                    <a:pt x="962" y="522"/>
                  </a:lnTo>
                  <a:lnTo>
                    <a:pt x="960" y="560"/>
                  </a:lnTo>
                  <a:lnTo>
                    <a:pt x="958" y="599"/>
                  </a:lnTo>
                  <a:lnTo>
                    <a:pt x="954" y="639"/>
                  </a:lnTo>
                  <a:lnTo>
                    <a:pt x="951" y="682"/>
                  </a:lnTo>
                  <a:lnTo>
                    <a:pt x="946" y="725"/>
                  </a:lnTo>
                  <a:lnTo>
                    <a:pt x="941" y="769"/>
                  </a:lnTo>
                  <a:lnTo>
                    <a:pt x="934" y="815"/>
                  </a:lnTo>
                  <a:lnTo>
                    <a:pt x="927" y="863"/>
                  </a:lnTo>
                  <a:lnTo>
                    <a:pt x="918" y="910"/>
                  </a:lnTo>
                  <a:lnTo>
                    <a:pt x="908" y="958"/>
                  </a:lnTo>
                  <a:lnTo>
                    <a:pt x="897" y="1008"/>
                  </a:lnTo>
                  <a:lnTo>
                    <a:pt x="885" y="1057"/>
                  </a:lnTo>
                  <a:lnTo>
                    <a:pt x="871" y="1107"/>
                  </a:lnTo>
                  <a:lnTo>
                    <a:pt x="856" y="1158"/>
                  </a:lnTo>
                  <a:lnTo>
                    <a:pt x="840" y="1208"/>
                  </a:lnTo>
                  <a:lnTo>
                    <a:pt x="838" y="1216"/>
                  </a:lnTo>
                  <a:lnTo>
                    <a:pt x="837" y="1225"/>
                  </a:lnTo>
                  <a:lnTo>
                    <a:pt x="835" y="1234"/>
                  </a:lnTo>
                  <a:lnTo>
                    <a:pt x="835" y="1243"/>
                  </a:lnTo>
                  <a:lnTo>
                    <a:pt x="835" y="1251"/>
                  </a:lnTo>
                  <a:lnTo>
                    <a:pt x="836" y="1259"/>
                  </a:lnTo>
                  <a:lnTo>
                    <a:pt x="838" y="1267"/>
                  </a:lnTo>
                  <a:lnTo>
                    <a:pt x="841" y="1274"/>
                  </a:lnTo>
                  <a:lnTo>
                    <a:pt x="846" y="1278"/>
                  </a:lnTo>
                  <a:lnTo>
                    <a:pt x="853" y="1283"/>
                  </a:lnTo>
                  <a:lnTo>
                    <a:pt x="862" y="1287"/>
                  </a:lnTo>
                  <a:lnTo>
                    <a:pt x="874" y="1288"/>
                  </a:lnTo>
                  <a:lnTo>
                    <a:pt x="885" y="1287"/>
                  </a:lnTo>
                  <a:lnTo>
                    <a:pt x="897" y="1284"/>
                  </a:lnTo>
                  <a:lnTo>
                    <a:pt x="908" y="1280"/>
                  </a:lnTo>
                  <a:lnTo>
                    <a:pt x="920" y="1273"/>
                  </a:lnTo>
                  <a:lnTo>
                    <a:pt x="930" y="1266"/>
                  </a:lnTo>
                  <a:lnTo>
                    <a:pt x="942" y="1259"/>
                  </a:lnTo>
                  <a:lnTo>
                    <a:pt x="953" y="1250"/>
                  </a:lnTo>
                  <a:lnTo>
                    <a:pt x="964" y="1242"/>
                  </a:lnTo>
                  <a:lnTo>
                    <a:pt x="1026" y="1192"/>
                  </a:lnTo>
                  <a:lnTo>
                    <a:pt x="1086" y="1144"/>
                  </a:lnTo>
                  <a:lnTo>
                    <a:pt x="1144" y="1095"/>
                  </a:lnTo>
                  <a:lnTo>
                    <a:pt x="1201" y="1048"/>
                  </a:lnTo>
                  <a:lnTo>
                    <a:pt x="1254" y="1001"/>
                  </a:lnTo>
                  <a:lnTo>
                    <a:pt x="1306" y="954"/>
                  </a:lnTo>
                  <a:lnTo>
                    <a:pt x="1356" y="908"/>
                  </a:lnTo>
                  <a:lnTo>
                    <a:pt x="1404" y="863"/>
                  </a:lnTo>
                  <a:lnTo>
                    <a:pt x="1450" y="818"/>
                  </a:lnTo>
                  <a:lnTo>
                    <a:pt x="1494" y="773"/>
                  </a:lnTo>
                  <a:lnTo>
                    <a:pt x="1536" y="730"/>
                  </a:lnTo>
                  <a:lnTo>
                    <a:pt x="1577" y="686"/>
                  </a:lnTo>
                  <a:lnTo>
                    <a:pt x="1615" y="645"/>
                  </a:lnTo>
                  <a:lnTo>
                    <a:pt x="1651" y="605"/>
                  </a:lnTo>
                  <a:lnTo>
                    <a:pt x="1686" y="564"/>
                  </a:lnTo>
                  <a:lnTo>
                    <a:pt x="1719" y="525"/>
                  </a:lnTo>
                  <a:lnTo>
                    <a:pt x="1752" y="487"/>
                  </a:lnTo>
                  <a:lnTo>
                    <a:pt x="1782" y="450"/>
                  </a:lnTo>
                  <a:lnTo>
                    <a:pt x="1809" y="414"/>
                  </a:lnTo>
                  <a:lnTo>
                    <a:pt x="1836" y="380"/>
                  </a:lnTo>
                  <a:lnTo>
                    <a:pt x="1861" y="345"/>
                  </a:lnTo>
                  <a:lnTo>
                    <a:pt x="1884" y="313"/>
                  </a:lnTo>
                  <a:lnTo>
                    <a:pt x="1906" y="282"/>
                  </a:lnTo>
                  <a:lnTo>
                    <a:pt x="1927" y="253"/>
                  </a:lnTo>
                  <a:lnTo>
                    <a:pt x="1946" y="224"/>
                  </a:lnTo>
                  <a:lnTo>
                    <a:pt x="1964" y="198"/>
                  </a:lnTo>
                  <a:lnTo>
                    <a:pt x="1980" y="171"/>
                  </a:lnTo>
                  <a:lnTo>
                    <a:pt x="1995" y="148"/>
                  </a:lnTo>
                  <a:lnTo>
                    <a:pt x="2009" y="125"/>
                  </a:lnTo>
                  <a:lnTo>
                    <a:pt x="2021" y="105"/>
                  </a:lnTo>
                  <a:lnTo>
                    <a:pt x="2032" y="85"/>
                  </a:lnTo>
                  <a:lnTo>
                    <a:pt x="2042" y="68"/>
                  </a:lnTo>
                  <a:lnTo>
                    <a:pt x="2055" y="43"/>
                  </a:lnTo>
                  <a:lnTo>
                    <a:pt x="2028" y="43"/>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10" name="Freeform 10"/>
            <p:cNvSpPr>
              <a:spLocks/>
            </p:cNvSpPr>
            <p:nvPr/>
          </p:nvSpPr>
          <p:spPr bwMode="auto">
            <a:xfrm>
              <a:off x="1172" y="2474"/>
              <a:ext cx="183" cy="132"/>
            </a:xfrm>
            <a:custGeom>
              <a:avLst/>
              <a:gdLst>
                <a:gd name="T0" fmla="*/ 334 w 446"/>
                <a:gd name="T1" fmla="*/ 1 h 323"/>
                <a:gd name="T2" fmla="*/ 294 w 446"/>
                <a:gd name="T3" fmla="*/ 0 h 323"/>
                <a:gd name="T4" fmla="*/ 285 w 446"/>
                <a:gd name="T5" fmla="*/ 31 h 323"/>
                <a:gd name="T6" fmla="*/ 314 w 446"/>
                <a:gd name="T7" fmla="*/ 33 h 323"/>
                <a:gd name="T8" fmla="*/ 300 w 446"/>
                <a:gd name="T9" fmla="*/ 58 h 323"/>
                <a:gd name="T10" fmla="*/ 277 w 446"/>
                <a:gd name="T11" fmla="*/ 98 h 323"/>
                <a:gd name="T12" fmla="*/ 233 w 446"/>
                <a:gd name="T13" fmla="*/ 173 h 323"/>
                <a:gd name="T14" fmla="*/ 208 w 446"/>
                <a:gd name="T15" fmla="*/ 215 h 323"/>
                <a:gd name="T16" fmla="*/ 200 w 446"/>
                <a:gd name="T17" fmla="*/ 226 h 323"/>
                <a:gd name="T18" fmla="*/ 165 w 446"/>
                <a:gd name="T19" fmla="*/ 250 h 323"/>
                <a:gd name="T20" fmla="*/ 140 w 446"/>
                <a:gd name="T21" fmla="*/ 262 h 323"/>
                <a:gd name="T22" fmla="*/ 104 w 446"/>
                <a:gd name="T23" fmla="*/ 271 h 323"/>
                <a:gd name="T24" fmla="*/ 79 w 446"/>
                <a:gd name="T25" fmla="*/ 261 h 323"/>
                <a:gd name="T26" fmla="*/ 83 w 446"/>
                <a:gd name="T27" fmla="*/ 235 h 323"/>
                <a:gd name="T28" fmla="*/ 105 w 446"/>
                <a:gd name="T29" fmla="*/ 196 h 323"/>
                <a:gd name="T30" fmla="*/ 136 w 446"/>
                <a:gd name="T31" fmla="*/ 143 h 323"/>
                <a:gd name="T32" fmla="*/ 166 w 446"/>
                <a:gd name="T33" fmla="*/ 92 h 323"/>
                <a:gd name="T34" fmla="*/ 200 w 446"/>
                <a:gd name="T35" fmla="*/ 37 h 323"/>
                <a:gd name="T36" fmla="*/ 215 w 446"/>
                <a:gd name="T37" fmla="*/ 6 h 323"/>
                <a:gd name="T38" fmla="*/ 182 w 446"/>
                <a:gd name="T39" fmla="*/ 1 h 323"/>
                <a:gd name="T40" fmla="*/ 141 w 446"/>
                <a:gd name="T41" fmla="*/ 0 h 323"/>
                <a:gd name="T42" fmla="*/ 103 w 446"/>
                <a:gd name="T43" fmla="*/ 0 h 323"/>
                <a:gd name="T44" fmla="*/ 117 w 446"/>
                <a:gd name="T45" fmla="*/ 31 h 323"/>
                <a:gd name="T46" fmla="*/ 125 w 446"/>
                <a:gd name="T47" fmla="*/ 33 h 323"/>
                <a:gd name="T48" fmla="*/ 119 w 446"/>
                <a:gd name="T49" fmla="*/ 44 h 323"/>
                <a:gd name="T50" fmla="*/ 80 w 446"/>
                <a:gd name="T51" fmla="*/ 113 h 323"/>
                <a:gd name="T52" fmla="*/ 48 w 446"/>
                <a:gd name="T53" fmla="*/ 167 h 323"/>
                <a:gd name="T54" fmla="*/ 23 w 446"/>
                <a:gd name="T55" fmla="*/ 208 h 323"/>
                <a:gd name="T56" fmla="*/ 11 w 446"/>
                <a:gd name="T57" fmla="*/ 233 h 323"/>
                <a:gd name="T58" fmla="*/ 0 w 446"/>
                <a:gd name="T59" fmla="*/ 264 h 323"/>
                <a:gd name="T60" fmla="*/ 7 w 446"/>
                <a:gd name="T61" fmla="*/ 299 h 323"/>
                <a:gd name="T62" fmla="*/ 36 w 446"/>
                <a:gd name="T63" fmla="*/ 319 h 323"/>
                <a:gd name="T64" fmla="*/ 76 w 446"/>
                <a:gd name="T65" fmla="*/ 322 h 323"/>
                <a:gd name="T66" fmla="*/ 110 w 446"/>
                <a:gd name="T67" fmla="*/ 314 h 323"/>
                <a:gd name="T68" fmla="*/ 142 w 446"/>
                <a:gd name="T69" fmla="*/ 299 h 323"/>
                <a:gd name="T70" fmla="*/ 170 w 446"/>
                <a:gd name="T71" fmla="*/ 281 h 323"/>
                <a:gd name="T72" fmla="*/ 159 w 446"/>
                <a:gd name="T73" fmla="*/ 298 h 323"/>
                <a:gd name="T74" fmla="*/ 158 w 446"/>
                <a:gd name="T75" fmla="*/ 315 h 323"/>
                <a:gd name="T76" fmla="*/ 179 w 446"/>
                <a:gd name="T77" fmla="*/ 317 h 323"/>
                <a:gd name="T78" fmla="*/ 201 w 446"/>
                <a:gd name="T79" fmla="*/ 317 h 323"/>
                <a:gd name="T80" fmla="*/ 242 w 446"/>
                <a:gd name="T81" fmla="*/ 317 h 323"/>
                <a:gd name="T82" fmla="*/ 269 w 446"/>
                <a:gd name="T83" fmla="*/ 315 h 323"/>
                <a:gd name="T84" fmla="*/ 253 w 446"/>
                <a:gd name="T85" fmla="*/ 288 h 323"/>
                <a:gd name="T86" fmla="*/ 243 w 446"/>
                <a:gd name="T87" fmla="*/ 285 h 323"/>
                <a:gd name="T88" fmla="*/ 250 w 446"/>
                <a:gd name="T89" fmla="*/ 271 h 323"/>
                <a:gd name="T90" fmla="*/ 284 w 446"/>
                <a:gd name="T91" fmla="*/ 213 h 323"/>
                <a:gd name="T92" fmla="*/ 325 w 446"/>
                <a:gd name="T93" fmla="*/ 142 h 323"/>
                <a:gd name="T94" fmla="*/ 364 w 446"/>
                <a:gd name="T95" fmla="*/ 76 h 323"/>
                <a:gd name="T96" fmla="*/ 390 w 446"/>
                <a:gd name="T97" fmla="*/ 38 h 323"/>
                <a:gd name="T98" fmla="*/ 412 w 446"/>
                <a:gd name="T99" fmla="*/ 31 h 323"/>
                <a:gd name="T100" fmla="*/ 446 w 446"/>
                <a:gd name="T101"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6" h="323">
                  <a:moveTo>
                    <a:pt x="432" y="0"/>
                  </a:moveTo>
                  <a:lnTo>
                    <a:pt x="353" y="1"/>
                  </a:lnTo>
                  <a:lnTo>
                    <a:pt x="347" y="1"/>
                  </a:lnTo>
                  <a:lnTo>
                    <a:pt x="341" y="1"/>
                  </a:lnTo>
                  <a:lnTo>
                    <a:pt x="334" y="1"/>
                  </a:lnTo>
                  <a:lnTo>
                    <a:pt x="328" y="1"/>
                  </a:lnTo>
                  <a:lnTo>
                    <a:pt x="319" y="1"/>
                  </a:lnTo>
                  <a:lnTo>
                    <a:pt x="311" y="1"/>
                  </a:lnTo>
                  <a:lnTo>
                    <a:pt x="303" y="0"/>
                  </a:lnTo>
                  <a:lnTo>
                    <a:pt x="294" y="0"/>
                  </a:lnTo>
                  <a:lnTo>
                    <a:pt x="289" y="0"/>
                  </a:lnTo>
                  <a:lnTo>
                    <a:pt x="287" y="4"/>
                  </a:lnTo>
                  <a:lnTo>
                    <a:pt x="278" y="19"/>
                  </a:lnTo>
                  <a:lnTo>
                    <a:pt x="271" y="31"/>
                  </a:lnTo>
                  <a:lnTo>
                    <a:pt x="285" y="31"/>
                  </a:lnTo>
                  <a:lnTo>
                    <a:pt x="301" y="31"/>
                  </a:lnTo>
                  <a:lnTo>
                    <a:pt x="307" y="31"/>
                  </a:lnTo>
                  <a:lnTo>
                    <a:pt x="310" y="31"/>
                  </a:lnTo>
                  <a:lnTo>
                    <a:pt x="313" y="31"/>
                  </a:lnTo>
                  <a:lnTo>
                    <a:pt x="314" y="33"/>
                  </a:lnTo>
                  <a:lnTo>
                    <a:pt x="313" y="36"/>
                  </a:lnTo>
                  <a:lnTo>
                    <a:pt x="310" y="39"/>
                  </a:lnTo>
                  <a:lnTo>
                    <a:pt x="307" y="44"/>
                  </a:lnTo>
                  <a:lnTo>
                    <a:pt x="304" y="51"/>
                  </a:lnTo>
                  <a:lnTo>
                    <a:pt x="300" y="58"/>
                  </a:lnTo>
                  <a:lnTo>
                    <a:pt x="295" y="65"/>
                  </a:lnTo>
                  <a:lnTo>
                    <a:pt x="291" y="74"/>
                  </a:lnTo>
                  <a:lnTo>
                    <a:pt x="285" y="83"/>
                  </a:lnTo>
                  <a:lnTo>
                    <a:pt x="283" y="87"/>
                  </a:lnTo>
                  <a:lnTo>
                    <a:pt x="277" y="98"/>
                  </a:lnTo>
                  <a:lnTo>
                    <a:pt x="268" y="113"/>
                  </a:lnTo>
                  <a:lnTo>
                    <a:pt x="258" y="129"/>
                  </a:lnTo>
                  <a:lnTo>
                    <a:pt x="248" y="147"/>
                  </a:lnTo>
                  <a:lnTo>
                    <a:pt x="239" y="162"/>
                  </a:lnTo>
                  <a:lnTo>
                    <a:pt x="233" y="173"/>
                  </a:lnTo>
                  <a:lnTo>
                    <a:pt x="231" y="177"/>
                  </a:lnTo>
                  <a:lnTo>
                    <a:pt x="223" y="189"/>
                  </a:lnTo>
                  <a:lnTo>
                    <a:pt x="217" y="200"/>
                  </a:lnTo>
                  <a:lnTo>
                    <a:pt x="211" y="209"/>
                  </a:lnTo>
                  <a:lnTo>
                    <a:pt x="208" y="215"/>
                  </a:lnTo>
                  <a:lnTo>
                    <a:pt x="204" y="219"/>
                  </a:lnTo>
                  <a:lnTo>
                    <a:pt x="203" y="223"/>
                  </a:lnTo>
                  <a:lnTo>
                    <a:pt x="202" y="224"/>
                  </a:lnTo>
                  <a:lnTo>
                    <a:pt x="201" y="225"/>
                  </a:lnTo>
                  <a:lnTo>
                    <a:pt x="200" y="226"/>
                  </a:lnTo>
                  <a:lnTo>
                    <a:pt x="195" y="230"/>
                  </a:lnTo>
                  <a:lnTo>
                    <a:pt x="187" y="235"/>
                  </a:lnTo>
                  <a:lnTo>
                    <a:pt x="175" y="243"/>
                  </a:lnTo>
                  <a:lnTo>
                    <a:pt x="171" y="247"/>
                  </a:lnTo>
                  <a:lnTo>
                    <a:pt x="165" y="250"/>
                  </a:lnTo>
                  <a:lnTo>
                    <a:pt x="160" y="253"/>
                  </a:lnTo>
                  <a:lnTo>
                    <a:pt x="155" y="255"/>
                  </a:lnTo>
                  <a:lnTo>
                    <a:pt x="150" y="258"/>
                  </a:lnTo>
                  <a:lnTo>
                    <a:pt x="144" y="261"/>
                  </a:lnTo>
                  <a:lnTo>
                    <a:pt x="140" y="262"/>
                  </a:lnTo>
                  <a:lnTo>
                    <a:pt x="135" y="264"/>
                  </a:lnTo>
                  <a:lnTo>
                    <a:pt x="127" y="268"/>
                  </a:lnTo>
                  <a:lnTo>
                    <a:pt x="119" y="269"/>
                  </a:lnTo>
                  <a:lnTo>
                    <a:pt x="111" y="271"/>
                  </a:lnTo>
                  <a:lnTo>
                    <a:pt x="104" y="271"/>
                  </a:lnTo>
                  <a:lnTo>
                    <a:pt x="96" y="270"/>
                  </a:lnTo>
                  <a:lnTo>
                    <a:pt x="89" y="269"/>
                  </a:lnTo>
                  <a:lnTo>
                    <a:pt x="84" y="266"/>
                  </a:lnTo>
                  <a:lnTo>
                    <a:pt x="81" y="263"/>
                  </a:lnTo>
                  <a:lnTo>
                    <a:pt x="79" y="261"/>
                  </a:lnTo>
                  <a:lnTo>
                    <a:pt x="77" y="256"/>
                  </a:lnTo>
                  <a:lnTo>
                    <a:pt x="79" y="250"/>
                  </a:lnTo>
                  <a:lnTo>
                    <a:pt x="81" y="241"/>
                  </a:lnTo>
                  <a:lnTo>
                    <a:pt x="82" y="239"/>
                  </a:lnTo>
                  <a:lnTo>
                    <a:pt x="83" y="235"/>
                  </a:lnTo>
                  <a:lnTo>
                    <a:pt x="86" y="231"/>
                  </a:lnTo>
                  <a:lnTo>
                    <a:pt x="89" y="225"/>
                  </a:lnTo>
                  <a:lnTo>
                    <a:pt x="94" y="217"/>
                  </a:lnTo>
                  <a:lnTo>
                    <a:pt x="98" y="208"/>
                  </a:lnTo>
                  <a:lnTo>
                    <a:pt x="105" y="196"/>
                  </a:lnTo>
                  <a:lnTo>
                    <a:pt x="113" y="182"/>
                  </a:lnTo>
                  <a:lnTo>
                    <a:pt x="116" y="179"/>
                  </a:lnTo>
                  <a:lnTo>
                    <a:pt x="120" y="170"/>
                  </a:lnTo>
                  <a:lnTo>
                    <a:pt x="128" y="157"/>
                  </a:lnTo>
                  <a:lnTo>
                    <a:pt x="136" y="143"/>
                  </a:lnTo>
                  <a:lnTo>
                    <a:pt x="144" y="129"/>
                  </a:lnTo>
                  <a:lnTo>
                    <a:pt x="152" y="117"/>
                  </a:lnTo>
                  <a:lnTo>
                    <a:pt x="157" y="107"/>
                  </a:lnTo>
                  <a:lnTo>
                    <a:pt x="159" y="104"/>
                  </a:lnTo>
                  <a:lnTo>
                    <a:pt x="166" y="92"/>
                  </a:lnTo>
                  <a:lnTo>
                    <a:pt x="172" y="82"/>
                  </a:lnTo>
                  <a:lnTo>
                    <a:pt x="179" y="71"/>
                  </a:lnTo>
                  <a:lnTo>
                    <a:pt x="186" y="59"/>
                  </a:lnTo>
                  <a:lnTo>
                    <a:pt x="193" y="49"/>
                  </a:lnTo>
                  <a:lnTo>
                    <a:pt x="200" y="37"/>
                  </a:lnTo>
                  <a:lnTo>
                    <a:pt x="208" y="27"/>
                  </a:lnTo>
                  <a:lnTo>
                    <a:pt x="215" y="15"/>
                  </a:lnTo>
                  <a:lnTo>
                    <a:pt x="217" y="13"/>
                  </a:lnTo>
                  <a:lnTo>
                    <a:pt x="216" y="8"/>
                  </a:lnTo>
                  <a:lnTo>
                    <a:pt x="215" y="6"/>
                  </a:lnTo>
                  <a:lnTo>
                    <a:pt x="212" y="0"/>
                  </a:lnTo>
                  <a:lnTo>
                    <a:pt x="207" y="0"/>
                  </a:lnTo>
                  <a:lnTo>
                    <a:pt x="200" y="1"/>
                  </a:lnTo>
                  <a:lnTo>
                    <a:pt x="192" y="1"/>
                  </a:lnTo>
                  <a:lnTo>
                    <a:pt x="182" y="1"/>
                  </a:lnTo>
                  <a:lnTo>
                    <a:pt x="174" y="1"/>
                  </a:lnTo>
                  <a:lnTo>
                    <a:pt x="172" y="1"/>
                  </a:lnTo>
                  <a:lnTo>
                    <a:pt x="164" y="1"/>
                  </a:lnTo>
                  <a:lnTo>
                    <a:pt x="154" y="1"/>
                  </a:lnTo>
                  <a:lnTo>
                    <a:pt x="141" y="0"/>
                  </a:lnTo>
                  <a:lnTo>
                    <a:pt x="128" y="0"/>
                  </a:lnTo>
                  <a:lnTo>
                    <a:pt x="118" y="0"/>
                  </a:lnTo>
                  <a:lnTo>
                    <a:pt x="110" y="0"/>
                  </a:lnTo>
                  <a:lnTo>
                    <a:pt x="107" y="0"/>
                  </a:lnTo>
                  <a:lnTo>
                    <a:pt x="103" y="0"/>
                  </a:lnTo>
                  <a:lnTo>
                    <a:pt x="101" y="4"/>
                  </a:lnTo>
                  <a:lnTo>
                    <a:pt x="91" y="19"/>
                  </a:lnTo>
                  <a:lnTo>
                    <a:pt x="84" y="31"/>
                  </a:lnTo>
                  <a:lnTo>
                    <a:pt x="98" y="31"/>
                  </a:lnTo>
                  <a:lnTo>
                    <a:pt x="117" y="31"/>
                  </a:lnTo>
                  <a:lnTo>
                    <a:pt x="120" y="31"/>
                  </a:lnTo>
                  <a:lnTo>
                    <a:pt x="122" y="31"/>
                  </a:lnTo>
                  <a:lnTo>
                    <a:pt x="124" y="31"/>
                  </a:lnTo>
                  <a:lnTo>
                    <a:pt x="125" y="31"/>
                  </a:lnTo>
                  <a:lnTo>
                    <a:pt x="125" y="33"/>
                  </a:lnTo>
                  <a:lnTo>
                    <a:pt x="125" y="33"/>
                  </a:lnTo>
                  <a:lnTo>
                    <a:pt x="125" y="33"/>
                  </a:lnTo>
                  <a:lnTo>
                    <a:pt x="125" y="33"/>
                  </a:lnTo>
                  <a:lnTo>
                    <a:pt x="122" y="37"/>
                  </a:lnTo>
                  <a:lnTo>
                    <a:pt x="119" y="44"/>
                  </a:lnTo>
                  <a:lnTo>
                    <a:pt x="114" y="53"/>
                  </a:lnTo>
                  <a:lnTo>
                    <a:pt x="107" y="65"/>
                  </a:lnTo>
                  <a:lnTo>
                    <a:pt x="99" y="79"/>
                  </a:lnTo>
                  <a:lnTo>
                    <a:pt x="90" y="95"/>
                  </a:lnTo>
                  <a:lnTo>
                    <a:pt x="80" y="113"/>
                  </a:lnTo>
                  <a:lnTo>
                    <a:pt x="67" y="134"/>
                  </a:lnTo>
                  <a:lnTo>
                    <a:pt x="65" y="137"/>
                  </a:lnTo>
                  <a:lnTo>
                    <a:pt x="61" y="144"/>
                  </a:lnTo>
                  <a:lnTo>
                    <a:pt x="54" y="156"/>
                  </a:lnTo>
                  <a:lnTo>
                    <a:pt x="48" y="167"/>
                  </a:lnTo>
                  <a:lnTo>
                    <a:pt x="39" y="180"/>
                  </a:lnTo>
                  <a:lnTo>
                    <a:pt x="33" y="192"/>
                  </a:lnTo>
                  <a:lnTo>
                    <a:pt x="29" y="198"/>
                  </a:lnTo>
                  <a:lnTo>
                    <a:pt x="27" y="202"/>
                  </a:lnTo>
                  <a:lnTo>
                    <a:pt x="23" y="208"/>
                  </a:lnTo>
                  <a:lnTo>
                    <a:pt x="20" y="213"/>
                  </a:lnTo>
                  <a:lnTo>
                    <a:pt x="18" y="219"/>
                  </a:lnTo>
                  <a:lnTo>
                    <a:pt x="15" y="224"/>
                  </a:lnTo>
                  <a:lnTo>
                    <a:pt x="13" y="228"/>
                  </a:lnTo>
                  <a:lnTo>
                    <a:pt x="11" y="233"/>
                  </a:lnTo>
                  <a:lnTo>
                    <a:pt x="8" y="238"/>
                  </a:lnTo>
                  <a:lnTo>
                    <a:pt x="7" y="241"/>
                  </a:lnTo>
                  <a:lnTo>
                    <a:pt x="4" y="249"/>
                  </a:lnTo>
                  <a:lnTo>
                    <a:pt x="1" y="257"/>
                  </a:lnTo>
                  <a:lnTo>
                    <a:pt x="0" y="264"/>
                  </a:lnTo>
                  <a:lnTo>
                    <a:pt x="0" y="272"/>
                  </a:lnTo>
                  <a:lnTo>
                    <a:pt x="0" y="279"/>
                  </a:lnTo>
                  <a:lnTo>
                    <a:pt x="1" y="286"/>
                  </a:lnTo>
                  <a:lnTo>
                    <a:pt x="4" y="293"/>
                  </a:lnTo>
                  <a:lnTo>
                    <a:pt x="7" y="299"/>
                  </a:lnTo>
                  <a:lnTo>
                    <a:pt x="12" y="304"/>
                  </a:lnTo>
                  <a:lnTo>
                    <a:pt x="16" y="309"/>
                  </a:lnTo>
                  <a:lnTo>
                    <a:pt x="22" y="314"/>
                  </a:lnTo>
                  <a:lnTo>
                    <a:pt x="29" y="317"/>
                  </a:lnTo>
                  <a:lnTo>
                    <a:pt x="36" y="319"/>
                  </a:lnTo>
                  <a:lnTo>
                    <a:pt x="44" y="322"/>
                  </a:lnTo>
                  <a:lnTo>
                    <a:pt x="53" y="323"/>
                  </a:lnTo>
                  <a:lnTo>
                    <a:pt x="63" y="323"/>
                  </a:lnTo>
                  <a:lnTo>
                    <a:pt x="69" y="323"/>
                  </a:lnTo>
                  <a:lnTo>
                    <a:pt x="76" y="322"/>
                  </a:lnTo>
                  <a:lnTo>
                    <a:pt x="83" y="322"/>
                  </a:lnTo>
                  <a:lnTo>
                    <a:pt x="90" y="321"/>
                  </a:lnTo>
                  <a:lnTo>
                    <a:pt x="97" y="318"/>
                  </a:lnTo>
                  <a:lnTo>
                    <a:pt x="104" y="317"/>
                  </a:lnTo>
                  <a:lnTo>
                    <a:pt x="110" y="314"/>
                  </a:lnTo>
                  <a:lnTo>
                    <a:pt x="117" y="311"/>
                  </a:lnTo>
                  <a:lnTo>
                    <a:pt x="122" y="309"/>
                  </a:lnTo>
                  <a:lnTo>
                    <a:pt x="129" y="306"/>
                  </a:lnTo>
                  <a:lnTo>
                    <a:pt x="136" y="302"/>
                  </a:lnTo>
                  <a:lnTo>
                    <a:pt x="142" y="299"/>
                  </a:lnTo>
                  <a:lnTo>
                    <a:pt x="149" y="294"/>
                  </a:lnTo>
                  <a:lnTo>
                    <a:pt x="156" y="289"/>
                  </a:lnTo>
                  <a:lnTo>
                    <a:pt x="164" y="285"/>
                  </a:lnTo>
                  <a:lnTo>
                    <a:pt x="171" y="280"/>
                  </a:lnTo>
                  <a:lnTo>
                    <a:pt x="170" y="281"/>
                  </a:lnTo>
                  <a:lnTo>
                    <a:pt x="169" y="284"/>
                  </a:lnTo>
                  <a:lnTo>
                    <a:pt x="167" y="285"/>
                  </a:lnTo>
                  <a:lnTo>
                    <a:pt x="166" y="287"/>
                  </a:lnTo>
                  <a:lnTo>
                    <a:pt x="163" y="293"/>
                  </a:lnTo>
                  <a:lnTo>
                    <a:pt x="159" y="298"/>
                  </a:lnTo>
                  <a:lnTo>
                    <a:pt x="157" y="301"/>
                  </a:lnTo>
                  <a:lnTo>
                    <a:pt x="156" y="303"/>
                  </a:lnTo>
                  <a:lnTo>
                    <a:pt x="154" y="308"/>
                  </a:lnTo>
                  <a:lnTo>
                    <a:pt x="156" y="313"/>
                  </a:lnTo>
                  <a:lnTo>
                    <a:pt x="158" y="315"/>
                  </a:lnTo>
                  <a:lnTo>
                    <a:pt x="160" y="318"/>
                  </a:lnTo>
                  <a:lnTo>
                    <a:pt x="165" y="318"/>
                  </a:lnTo>
                  <a:lnTo>
                    <a:pt x="170" y="318"/>
                  </a:lnTo>
                  <a:lnTo>
                    <a:pt x="174" y="317"/>
                  </a:lnTo>
                  <a:lnTo>
                    <a:pt x="179" y="317"/>
                  </a:lnTo>
                  <a:lnTo>
                    <a:pt x="183" y="317"/>
                  </a:lnTo>
                  <a:lnTo>
                    <a:pt x="188" y="317"/>
                  </a:lnTo>
                  <a:lnTo>
                    <a:pt x="193" y="317"/>
                  </a:lnTo>
                  <a:lnTo>
                    <a:pt x="197" y="317"/>
                  </a:lnTo>
                  <a:lnTo>
                    <a:pt x="201" y="317"/>
                  </a:lnTo>
                  <a:lnTo>
                    <a:pt x="210" y="317"/>
                  </a:lnTo>
                  <a:lnTo>
                    <a:pt x="219" y="317"/>
                  </a:lnTo>
                  <a:lnTo>
                    <a:pt x="227" y="317"/>
                  </a:lnTo>
                  <a:lnTo>
                    <a:pt x="235" y="317"/>
                  </a:lnTo>
                  <a:lnTo>
                    <a:pt x="242" y="317"/>
                  </a:lnTo>
                  <a:lnTo>
                    <a:pt x="249" y="318"/>
                  </a:lnTo>
                  <a:lnTo>
                    <a:pt x="256" y="318"/>
                  </a:lnTo>
                  <a:lnTo>
                    <a:pt x="262" y="319"/>
                  </a:lnTo>
                  <a:lnTo>
                    <a:pt x="266" y="319"/>
                  </a:lnTo>
                  <a:lnTo>
                    <a:pt x="269" y="315"/>
                  </a:lnTo>
                  <a:lnTo>
                    <a:pt x="278" y="300"/>
                  </a:lnTo>
                  <a:lnTo>
                    <a:pt x="285" y="288"/>
                  </a:lnTo>
                  <a:lnTo>
                    <a:pt x="271" y="288"/>
                  </a:lnTo>
                  <a:lnTo>
                    <a:pt x="260" y="288"/>
                  </a:lnTo>
                  <a:lnTo>
                    <a:pt x="253" y="288"/>
                  </a:lnTo>
                  <a:lnTo>
                    <a:pt x="248" y="287"/>
                  </a:lnTo>
                  <a:lnTo>
                    <a:pt x="245" y="287"/>
                  </a:lnTo>
                  <a:lnTo>
                    <a:pt x="243" y="286"/>
                  </a:lnTo>
                  <a:lnTo>
                    <a:pt x="243" y="286"/>
                  </a:lnTo>
                  <a:lnTo>
                    <a:pt x="243" y="285"/>
                  </a:lnTo>
                  <a:lnTo>
                    <a:pt x="243" y="285"/>
                  </a:lnTo>
                  <a:lnTo>
                    <a:pt x="245" y="284"/>
                  </a:lnTo>
                  <a:lnTo>
                    <a:pt x="246" y="281"/>
                  </a:lnTo>
                  <a:lnTo>
                    <a:pt x="248" y="277"/>
                  </a:lnTo>
                  <a:lnTo>
                    <a:pt x="250" y="271"/>
                  </a:lnTo>
                  <a:lnTo>
                    <a:pt x="255" y="264"/>
                  </a:lnTo>
                  <a:lnTo>
                    <a:pt x="260" y="255"/>
                  </a:lnTo>
                  <a:lnTo>
                    <a:pt x="266" y="243"/>
                  </a:lnTo>
                  <a:lnTo>
                    <a:pt x="275" y="230"/>
                  </a:lnTo>
                  <a:lnTo>
                    <a:pt x="284" y="213"/>
                  </a:lnTo>
                  <a:lnTo>
                    <a:pt x="286" y="209"/>
                  </a:lnTo>
                  <a:lnTo>
                    <a:pt x="293" y="197"/>
                  </a:lnTo>
                  <a:lnTo>
                    <a:pt x="303" y="181"/>
                  </a:lnTo>
                  <a:lnTo>
                    <a:pt x="315" y="162"/>
                  </a:lnTo>
                  <a:lnTo>
                    <a:pt x="325" y="142"/>
                  </a:lnTo>
                  <a:lnTo>
                    <a:pt x="336" y="126"/>
                  </a:lnTo>
                  <a:lnTo>
                    <a:pt x="342" y="114"/>
                  </a:lnTo>
                  <a:lnTo>
                    <a:pt x="345" y="110"/>
                  </a:lnTo>
                  <a:lnTo>
                    <a:pt x="355" y="91"/>
                  </a:lnTo>
                  <a:lnTo>
                    <a:pt x="364" y="76"/>
                  </a:lnTo>
                  <a:lnTo>
                    <a:pt x="372" y="64"/>
                  </a:lnTo>
                  <a:lnTo>
                    <a:pt x="378" y="53"/>
                  </a:lnTo>
                  <a:lnTo>
                    <a:pt x="383" y="46"/>
                  </a:lnTo>
                  <a:lnTo>
                    <a:pt x="387" y="42"/>
                  </a:lnTo>
                  <a:lnTo>
                    <a:pt x="390" y="38"/>
                  </a:lnTo>
                  <a:lnTo>
                    <a:pt x="392" y="36"/>
                  </a:lnTo>
                  <a:lnTo>
                    <a:pt x="394" y="35"/>
                  </a:lnTo>
                  <a:lnTo>
                    <a:pt x="398" y="33"/>
                  </a:lnTo>
                  <a:lnTo>
                    <a:pt x="404" y="31"/>
                  </a:lnTo>
                  <a:lnTo>
                    <a:pt x="412" y="31"/>
                  </a:lnTo>
                  <a:lnTo>
                    <a:pt x="424" y="31"/>
                  </a:lnTo>
                  <a:lnTo>
                    <a:pt x="429" y="31"/>
                  </a:lnTo>
                  <a:lnTo>
                    <a:pt x="431" y="27"/>
                  </a:lnTo>
                  <a:lnTo>
                    <a:pt x="439" y="13"/>
                  </a:lnTo>
                  <a:lnTo>
                    <a:pt x="446" y="0"/>
                  </a:lnTo>
                  <a:lnTo>
                    <a:pt x="432" y="0"/>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11" name="Freeform 11"/>
            <p:cNvSpPr>
              <a:spLocks/>
            </p:cNvSpPr>
            <p:nvPr/>
          </p:nvSpPr>
          <p:spPr bwMode="auto">
            <a:xfrm>
              <a:off x="1342" y="2511"/>
              <a:ext cx="127" cy="96"/>
            </a:xfrm>
            <a:custGeom>
              <a:avLst/>
              <a:gdLst>
                <a:gd name="T0" fmla="*/ 297 w 311"/>
                <a:gd name="T1" fmla="*/ 1 h 233"/>
                <a:gd name="T2" fmla="*/ 271 w 311"/>
                <a:gd name="T3" fmla="*/ 4 h 233"/>
                <a:gd name="T4" fmla="*/ 246 w 311"/>
                <a:gd name="T5" fmla="*/ 15 h 233"/>
                <a:gd name="T6" fmla="*/ 218 w 311"/>
                <a:gd name="T7" fmla="*/ 29 h 233"/>
                <a:gd name="T8" fmla="*/ 195 w 311"/>
                <a:gd name="T9" fmla="*/ 44 h 233"/>
                <a:gd name="T10" fmla="*/ 173 w 311"/>
                <a:gd name="T11" fmla="*/ 60 h 233"/>
                <a:gd name="T12" fmla="*/ 179 w 311"/>
                <a:gd name="T13" fmla="*/ 48 h 233"/>
                <a:gd name="T14" fmla="*/ 189 w 311"/>
                <a:gd name="T15" fmla="*/ 28 h 233"/>
                <a:gd name="T16" fmla="*/ 193 w 311"/>
                <a:gd name="T17" fmla="*/ 13 h 233"/>
                <a:gd name="T18" fmla="*/ 182 w 311"/>
                <a:gd name="T19" fmla="*/ 1 h 233"/>
                <a:gd name="T20" fmla="*/ 163 w 311"/>
                <a:gd name="T21" fmla="*/ 3 h 233"/>
                <a:gd name="T22" fmla="*/ 143 w 311"/>
                <a:gd name="T23" fmla="*/ 10 h 233"/>
                <a:gd name="T24" fmla="*/ 120 w 311"/>
                <a:gd name="T25" fmla="*/ 22 h 233"/>
                <a:gd name="T26" fmla="*/ 99 w 311"/>
                <a:gd name="T27" fmla="*/ 34 h 233"/>
                <a:gd name="T28" fmla="*/ 72 w 311"/>
                <a:gd name="T29" fmla="*/ 50 h 233"/>
                <a:gd name="T30" fmla="*/ 66 w 311"/>
                <a:gd name="T31" fmla="*/ 69 h 233"/>
                <a:gd name="T32" fmla="*/ 91 w 311"/>
                <a:gd name="T33" fmla="*/ 69 h 233"/>
                <a:gd name="T34" fmla="*/ 99 w 311"/>
                <a:gd name="T35" fmla="*/ 73 h 233"/>
                <a:gd name="T36" fmla="*/ 82 w 311"/>
                <a:gd name="T37" fmla="*/ 103 h 233"/>
                <a:gd name="T38" fmla="*/ 65 w 311"/>
                <a:gd name="T39" fmla="*/ 130 h 233"/>
                <a:gd name="T40" fmla="*/ 50 w 311"/>
                <a:gd name="T41" fmla="*/ 151 h 233"/>
                <a:gd name="T42" fmla="*/ 26 w 311"/>
                <a:gd name="T43" fmla="*/ 185 h 233"/>
                <a:gd name="T44" fmla="*/ 12 w 311"/>
                <a:gd name="T45" fmla="*/ 202 h 233"/>
                <a:gd name="T46" fmla="*/ 3 w 311"/>
                <a:gd name="T47" fmla="*/ 222 h 233"/>
                <a:gd name="T48" fmla="*/ 21 w 311"/>
                <a:gd name="T49" fmla="*/ 231 h 233"/>
                <a:gd name="T50" fmla="*/ 45 w 311"/>
                <a:gd name="T51" fmla="*/ 226 h 233"/>
                <a:gd name="T52" fmla="*/ 68 w 311"/>
                <a:gd name="T53" fmla="*/ 223 h 233"/>
                <a:gd name="T54" fmla="*/ 91 w 311"/>
                <a:gd name="T55" fmla="*/ 186 h 233"/>
                <a:gd name="T56" fmla="*/ 121 w 311"/>
                <a:gd name="T57" fmla="*/ 145 h 233"/>
                <a:gd name="T58" fmla="*/ 153 w 311"/>
                <a:gd name="T59" fmla="*/ 111 h 233"/>
                <a:gd name="T60" fmla="*/ 188 w 311"/>
                <a:gd name="T61" fmla="*/ 82 h 233"/>
                <a:gd name="T62" fmla="*/ 220 w 311"/>
                <a:gd name="T63" fmla="*/ 60 h 233"/>
                <a:gd name="T64" fmla="*/ 213 w 311"/>
                <a:gd name="T65" fmla="*/ 76 h 233"/>
                <a:gd name="T66" fmla="*/ 201 w 311"/>
                <a:gd name="T67" fmla="*/ 97 h 233"/>
                <a:gd name="T68" fmla="*/ 185 w 311"/>
                <a:gd name="T69" fmla="*/ 121 h 233"/>
                <a:gd name="T70" fmla="*/ 164 w 311"/>
                <a:gd name="T71" fmla="*/ 149 h 233"/>
                <a:gd name="T72" fmla="*/ 147 w 311"/>
                <a:gd name="T73" fmla="*/ 172 h 233"/>
                <a:gd name="T74" fmla="*/ 135 w 311"/>
                <a:gd name="T75" fmla="*/ 193 h 233"/>
                <a:gd name="T76" fmla="*/ 129 w 311"/>
                <a:gd name="T77" fmla="*/ 217 h 233"/>
                <a:gd name="T78" fmla="*/ 140 w 311"/>
                <a:gd name="T79" fmla="*/ 231 h 233"/>
                <a:gd name="T80" fmla="*/ 158 w 311"/>
                <a:gd name="T81" fmla="*/ 231 h 233"/>
                <a:gd name="T82" fmla="*/ 178 w 311"/>
                <a:gd name="T83" fmla="*/ 224 h 233"/>
                <a:gd name="T84" fmla="*/ 201 w 311"/>
                <a:gd name="T85" fmla="*/ 213 h 233"/>
                <a:gd name="T86" fmla="*/ 239 w 311"/>
                <a:gd name="T87" fmla="*/ 194 h 233"/>
                <a:gd name="T88" fmla="*/ 254 w 311"/>
                <a:gd name="T89" fmla="*/ 167 h 233"/>
                <a:gd name="T90" fmla="*/ 230 w 311"/>
                <a:gd name="T91" fmla="*/ 167 h 233"/>
                <a:gd name="T92" fmla="*/ 215 w 311"/>
                <a:gd name="T93" fmla="*/ 175 h 233"/>
                <a:gd name="T94" fmla="*/ 219 w 311"/>
                <a:gd name="T95" fmla="*/ 167 h 233"/>
                <a:gd name="T96" fmla="*/ 232 w 311"/>
                <a:gd name="T97" fmla="*/ 145 h 233"/>
                <a:gd name="T98" fmla="*/ 246 w 311"/>
                <a:gd name="T99" fmla="*/ 127 h 233"/>
                <a:gd name="T100" fmla="*/ 264 w 311"/>
                <a:gd name="T101" fmla="*/ 99 h 233"/>
                <a:gd name="T102" fmla="*/ 284 w 311"/>
                <a:gd name="T103" fmla="*/ 72 h 233"/>
                <a:gd name="T104" fmla="*/ 303 w 311"/>
                <a:gd name="T105" fmla="*/ 41 h 233"/>
                <a:gd name="T106" fmla="*/ 311 w 311"/>
                <a:gd name="T107" fmla="*/ 2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1" h="233">
                  <a:moveTo>
                    <a:pt x="309" y="11"/>
                  </a:moveTo>
                  <a:lnTo>
                    <a:pt x="307" y="7"/>
                  </a:lnTo>
                  <a:lnTo>
                    <a:pt x="303" y="4"/>
                  </a:lnTo>
                  <a:lnTo>
                    <a:pt x="297" y="1"/>
                  </a:lnTo>
                  <a:lnTo>
                    <a:pt x="291" y="0"/>
                  </a:lnTo>
                  <a:lnTo>
                    <a:pt x="285" y="0"/>
                  </a:lnTo>
                  <a:lnTo>
                    <a:pt x="278" y="1"/>
                  </a:lnTo>
                  <a:lnTo>
                    <a:pt x="271" y="4"/>
                  </a:lnTo>
                  <a:lnTo>
                    <a:pt x="263" y="7"/>
                  </a:lnTo>
                  <a:lnTo>
                    <a:pt x="257" y="10"/>
                  </a:lnTo>
                  <a:lnTo>
                    <a:pt x="251" y="12"/>
                  </a:lnTo>
                  <a:lnTo>
                    <a:pt x="246" y="15"/>
                  </a:lnTo>
                  <a:lnTo>
                    <a:pt x="239" y="18"/>
                  </a:lnTo>
                  <a:lnTo>
                    <a:pt x="232" y="21"/>
                  </a:lnTo>
                  <a:lnTo>
                    <a:pt x="225" y="24"/>
                  </a:lnTo>
                  <a:lnTo>
                    <a:pt x="218" y="29"/>
                  </a:lnTo>
                  <a:lnTo>
                    <a:pt x="211" y="34"/>
                  </a:lnTo>
                  <a:lnTo>
                    <a:pt x="205" y="37"/>
                  </a:lnTo>
                  <a:lnTo>
                    <a:pt x="200" y="41"/>
                  </a:lnTo>
                  <a:lnTo>
                    <a:pt x="195" y="44"/>
                  </a:lnTo>
                  <a:lnTo>
                    <a:pt x="189" y="49"/>
                  </a:lnTo>
                  <a:lnTo>
                    <a:pt x="183" y="52"/>
                  </a:lnTo>
                  <a:lnTo>
                    <a:pt x="179" y="57"/>
                  </a:lnTo>
                  <a:lnTo>
                    <a:pt x="173" y="60"/>
                  </a:lnTo>
                  <a:lnTo>
                    <a:pt x="167" y="65"/>
                  </a:lnTo>
                  <a:lnTo>
                    <a:pt x="171" y="59"/>
                  </a:lnTo>
                  <a:lnTo>
                    <a:pt x="175" y="53"/>
                  </a:lnTo>
                  <a:lnTo>
                    <a:pt x="179" y="48"/>
                  </a:lnTo>
                  <a:lnTo>
                    <a:pt x="182" y="41"/>
                  </a:lnTo>
                  <a:lnTo>
                    <a:pt x="185" y="36"/>
                  </a:lnTo>
                  <a:lnTo>
                    <a:pt x="187" y="33"/>
                  </a:lnTo>
                  <a:lnTo>
                    <a:pt x="189" y="28"/>
                  </a:lnTo>
                  <a:lnTo>
                    <a:pt x="190" y="24"/>
                  </a:lnTo>
                  <a:lnTo>
                    <a:pt x="191" y="22"/>
                  </a:lnTo>
                  <a:lnTo>
                    <a:pt x="193" y="18"/>
                  </a:lnTo>
                  <a:lnTo>
                    <a:pt x="193" y="13"/>
                  </a:lnTo>
                  <a:lnTo>
                    <a:pt x="191" y="7"/>
                  </a:lnTo>
                  <a:lnTo>
                    <a:pt x="189" y="5"/>
                  </a:lnTo>
                  <a:lnTo>
                    <a:pt x="187" y="3"/>
                  </a:lnTo>
                  <a:lnTo>
                    <a:pt x="182" y="1"/>
                  </a:lnTo>
                  <a:lnTo>
                    <a:pt x="177" y="0"/>
                  </a:lnTo>
                  <a:lnTo>
                    <a:pt x="172" y="0"/>
                  </a:lnTo>
                  <a:lnTo>
                    <a:pt x="167" y="1"/>
                  </a:lnTo>
                  <a:lnTo>
                    <a:pt x="163" y="3"/>
                  </a:lnTo>
                  <a:lnTo>
                    <a:pt x="158" y="4"/>
                  </a:lnTo>
                  <a:lnTo>
                    <a:pt x="153" y="6"/>
                  </a:lnTo>
                  <a:lnTo>
                    <a:pt x="149" y="7"/>
                  </a:lnTo>
                  <a:lnTo>
                    <a:pt x="143" y="10"/>
                  </a:lnTo>
                  <a:lnTo>
                    <a:pt x="138" y="13"/>
                  </a:lnTo>
                  <a:lnTo>
                    <a:pt x="133" y="15"/>
                  </a:lnTo>
                  <a:lnTo>
                    <a:pt x="126" y="19"/>
                  </a:lnTo>
                  <a:lnTo>
                    <a:pt x="120" y="22"/>
                  </a:lnTo>
                  <a:lnTo>
                    <a:pt x="113" y="26"/>
                  </a:lnTo>
                  <a:lnTo>
                    <a:pt x="111" y="27"/>
                  </a:lnTo>
                  <a:lnTo>
                    <a:pt x="106" y="29"/>
                  </a:lnTo>
                  <a:lnTo>
                    <a:pt x="99" y="34"/>
                  </a:lnTo>
                  <a:lnTo>
                    <a:pt x="91" y="38"/>
                  </a:lnTo>
                  <a:lnTo>
                    <a:pt x="83" y="43"/>
                  </a:lnTo>
                  <a:lnTo>
                    <a:pt x="76" y="48"/>
                  </a:lnTo>
                  <a:lnTo>
                    <a:pt x="72" y="50"/>
                  </a:lnTo>
                  <a:lnTo>
                    <a:pt x="69" y="51"/>
                  </a:lnTo>
                  <a:lnTo>
                    <a:pt x="65" y="53"/>
                  </a:lnTo>
                  <a:lnTo>
                    <a:pt x="66" y="58"/>
                  </a:lnTo>
                  <a:lnTo>
                    <a:pt x="66" y="69"/>
                  </a:lnTo>
                  <a:lnTo>
                    <a:pt x="67" y="83"/>
                  </a:lnTo>
                  <a:lnTo>
                    <a:pt x="79" y="76"/>
                  </a:lnTo>
                  <a:lnTo>
                    <a:pt x="84" y="73"/>
                  </a:lnTo>
                  <a:lnTo>
                    <a:pt x="91" y="69"/>
                  </a:lnTo>
                  <a:lnTo>
                    <a:pt x="98" y="66"/>
                  </a:lnTo>
                  <a:lnTo>
                    <a:pt x="105" y="63"/>
                  </a:lnTo>
                  <a:lnTo>
                    <a:pt x="103" y="67"/>
                  </a:lnTo>
                  <a:lnTo>
                    <a:pt x="99" y="73"/>
                  </a:lnTo>
                  <a:lnTo>
                    <a:pt x="95" y="80"/>
                  </a:lnTo>
                  <a:lnTo>
                    <a:pt x="90" y="89"/>
                  </a:lnTo>
                  <a:lnTo>
                    <a:pt x="85" y="96"/>
                  </a:lnTo>
                  <a:lnTo>
                    <a:pt x="82" y="103"/>
                  </a:lnTo>
                  <a:lnTo>
                    <a:pt x="77" y="110"/>
                  </a:lnTo>
                  <a:lnTo>
                    <a:pt x="73" y="117"/>
                  </a:lnTo>
                  <a:lnTo>
                    <a:pt x="68" y="124"/>
                  </a:lnTo>
                  <a:lnTo>
                    <a:pt x="65" y="130"/>
                  </a:lnTo>
                  <a:lnTo>
                    <a:pt x="60" y="136"/>
                  </a:lnTo>
                  <a:lnTo>
                    <a:pt x="56" y="143"/>
                  </a:lnTo>
                  <a:lnTo>
                    <a:pt x="54" y="145"/>
                  </a:lnTo>
                  <a:lnTo>
                    <a:pt x="50" y="151"/>
                  </a:lnTo>
                  <a:lnTo>
                    <a:pt x="44" y="159"/>
                  </a:lnTo>
                  <a:lnTo>
                    <a:pt x="38" y="167"/>
                  </a:lnTo>
                  <a:lnTo>
                    <a:pt x="31" y="177"/>
                  </a:lnTo>
                  <a:lnTo>
                    <a:pt x="26" y="185"/>
                  </a:lnTo>
                  <a:lnTo>
                    <a:pt x="21" y="190"/>
                  </a:lnTo>
                  <a:lnTo>
                    <a:pt x="20" y="193"/>
                  </a:lnTo>
                  <a:lnTo>
                    <a:pt x="16" y="197"/>
                  </a:lnTo>
                  <a:lnTo>
                    <a:pt x="12" y="202"/>
                  </a:lnTo>
                  <a:lnTo>
                    <a:pt x="8" y="208"/>
                  </a:lnTo>
                  <a:lnTo>
                    <a:pt x="4" y="213"/>
                  </a:lnTo>
                  <a:lnTo>
                    <a:pt x="0" y="217"/>
                  </a:lnTo>
                  <a:lnTo>
                    <a:pt x="3" y="222"/>
                  </a:lnTo>
                  <a:lnTo>
                    <a:pt x="6" y="227"/>
                  </a:lnTo>
                  <a:lnTo>
                    <a:pt x="9" y="233"/>
                  </a:lnTo>
                  <a:lnTo>
                    <a:pt x="15" y="232"/>
                  </a:lnTo>
                  <a:lnTo>
                    <a:pt x="21" y="231"/>
                  </a:lnTo>
                  <a:lnTo>
                    <a:pt x="27" y="228"/>
                  </a:lnTo>
                  <a:lnTo>
                    <a:pt x="32" y="227"/>
                  </a:lnTo>
                  <a:lnTo>
                    <a:pt x="38" y="226"/>
                  </a:lnTo>
                  <a:lnTo>
                    <a:pt x="45" y="226"/>
                  </a:lnTo>
                  <a:lnTo>
                    <a:pt x="51" y="225"/>
                  </a:lnTo>
                  <a:lnTo>
                    <a:pt x="58" y="224"/>
                  </a:lnTo>
                  <a:lnTo>
                    <a:pt x="65" y="224"/>
                  </a:lnTo>
                  <a:lnTo>
                    <a:pt x="68" y="223"/>
                  </a:lnTo>
                  <a:lnTo>
                    <a:pt x="71" y="219"/>
                  </a:lnTo>
                  <a:lnTo>
                    <a:pt x="77" y="208"/>
                  </a:lnTo>
                  <a:lnTo>
                    <a:pt x="84" y="196"/>
                  </a:lnTo>
                  <a:lnTo>
                    <a:pt x="91" y="186"/>
                  </a:lnTo>
                  <a:lnTo>
                    <a:pt x="99" y="175"/>
                  </a:lnTo>
                  <a:lnTo>
                    <a:pt x="106" y="165"/>
                  </a:lnTo>
                  <a:lnTo>
                    <a:pt x="114" y="155"/>
                  </a:lnTo>
                  <a:lnTo>
                    <a:pt x="121" y="145"/>
                  </a:lnTo>
                  <a:lnTo>
                    <a:pt x="129" y="136"/>
                  </a:lnTo>
                  <a:lnTo>
                    <a:pt x="137" y="127"/>
                  </a:lnTo>
                  <a:lnTo>
                    <a:pt x="145" y="119"/>
                  </a:lnTo>
                  <a:lnTo>
                    <a:pt x="153" y="111"/>
                  </a:lnTo>
                  <a:lnTo>
                    <a:pt x="162" y="103"/>
                  </a:lnTo>
                  <a:lnTo>
                    <a:pt x="171" y="96"/>
                  </a:lnTo>
                  <a:lnTo>
                    <a:pt x="179" y="89"/>
                  </a:lnTo>
                  <a:lnTo>
                    <a:pt x="188" y="82"/>
                  </a:lnTo>
                  <a:lnTo>
                    <a:pt x="196" y="75"/>
                  </a:lnTo>
                  <a:lnTo>
                    <a:pt x="206" y="68"/>
                  </a:lnTo>
                  <a:lnTo>
                    <a:pt x="215" y="64"/>
                  </a:lnTo>
                  <a:lnTo>
                    <a:pt x="220" y="60"/>
                  </a:lnTo>
                  <a:lnTo>
                    <a:pt x="225" y="59"/>
                  </a:lnTo>
                  <a:lnTo>
                    <a:pt x="223" y="64"/>
                  </a:lnTo>
                  <a:lnTo>
                    <a:pt x="218" y="69"/>
                  </a:lnTo>
                  <a:lnTo>
                    <a:pt x="213" y="76"/>
                  </a:lnTo>
                  <a:lnTo>
                    <a:pt x="208" y="87"/>
                  </a:lnTo>
                  <a:lnTo>
                    <a:pt x="205" y="90"/>
                  </a:lnTo>
                  <a:lnTo>
                    <a:pt x="203" y="94"/>
                  </a:lnTo>
                  <a:lnTo>
                    <a:pt x="201" y="97"/>
                  </a:lnTo>
                  <a:lnTo>
                    <a:pt x="197" y="102"/>
                  </a:lnTo>
                  <a:lnTo>
                    <a:pt x="194" y="107"/>
                  </a:lnTo>
                  <a:lnTo>
                    <a:pt x="189" y="114"/>
                  </a:lnTo>
                  <a:lnTo>
                    <a:pt x="185" y="121"/>
                  </a:lnTo>
                  <a:lnTo>
                    <a:pt x="179" y="128"/>
                  </a:lnTo>
                  <a:lnTo>
                    <a:pt x="177" y="132"/>
                  </a:lnTo>
                  <a:lnTo>
                    <a:pt x="171" y="140"/>
                  </a:lnTo>
                  <a:lnTo>
                    <a:pt x="164" y="149"/>
                  </a:lnTo>
                  <a:lnTo>
                    <a:pt x="162" y="152"/>
                  </a:lnTo>
                  <a:lnTo>
                    <a:pt x="156" y="159"/>
                  </a:lnTo>
                  <a:lnTo>
                    <a:pt x="151" y="166"/>
                  </a:lnTo>
                  <a:lnTo>
                    <a:pt x="147" y="172"/>
                  </a:lnTo>
                  <a:lnTo>
                    <a:pt x="143" y="178"/>
                  </a:lnTo>
                  <a:lnTo>
                    <a:pt x="140" y="183"/>
                  </a:lnTo>
                  <a:lnTo>
                    <a:pt x="137" y="188"/>
                  </a:lnTo>
                  <a:lnTo>
                    <a:pt x="135" y="193"/>
                  </a:lnTo>
                  <a:lnTo>
                    <a:pt x="134" y="197"/>
                  </a:lnTo>
                  <a:lnTo>
                    <a:pt x="132" y="204"/>
                  </a:lnTo>
                  <a:lnTo>
                    <a:pt x="129" y="211"/>
                  </a:lnTo>
                  <a:lnTo>
                    <a:pt x="129" y="217"/>
                  </a:lnTo>
                  <a:lnTo>
                    <a:pt x="129" y="222"/>
                  </a:lnTo>
                  <a:lnTo>
                    <a:pt x="130" y="225"/>
                  </a:lnTo>
                  <a:lnTo>
                    <a:pt x="134" y="228"/>
                  </a:lnTo>
                  <a:lnTo>
                    <a:pt x="140" y="231"/>
                  </a:lnTo>
                  <a:lnTo>
                    <a:pt x="147" y="232"/>
                  </a:lnTo>
                  <a:lnTo>
                    <a:pt x="150" y="232"/>
                  </a:lnTo>
                  <a:lnTo>
                    <a:pt x="153" y="231"/>
                  </a:lnTo>
                  <a:lnTo>
                    <a:pt x="158" y="231"/>
                  </a:lnTo>
                  <a:lnTo>
                    <a:pt x="163" y="230"/>
                  </a:lnTo>
                  <a:lnTo>
                    <a:pt x="167" y="227"/>
                  </a:lnTo>
                  <a:lnTo>
                    <a:pt x="172" y="226"/>
                  </a:lnTo>
                  <a:lnTo>
                    <a:pt x="178" y="224"/>
                  </a:lnTo>
                  <a:lnTo>
                    <a:pt x="183" y="222"/>
                  </a:lnTo>
                  <a:lnTo>
                    <a:pt x="188" y="219"/>
                  </a:lnTo>
                  <a:lnTo>
                    <a:pt x="194" y="217"/>
                  </a:lnTo>
                  <a:lnTo>
                    <a:pt x="201" y="213"/>
                  </a:lnTo>
                  <a:lnTo>
                    <a:pt x="209" y="209"/>
                  </a:lnTo>
                  <a:lnTo>
                    <a:pt x="218" y="204"/>
                  </a:lnTo>
                  <a:lnTo>
                    <a:pt x="227" y="200"/>
                  </a:lnTo>
                  <a:lnTo>
                    <a:pt x="239" y="194"/>
                  </a:lnTo>
                  <a:lnTo>
                    <a:pt x="250" y="187"/>
                  </a:lnTo>
                  <a:lnTo>
                    <a:pt x="254" y="185"/>
                  </a:lnTo>
                  <a:lnTo>
                    <a:pt x="254" y="180"/>
                  </a:lnTo>
                  <a:lnTo>
                    <a:pt x="254" y="167"/>
                  </a:lnTo>
                  <a:lnTo>
                    <a:pt x="254" y="152"/>
                  </a:lnTo>
                  <a:lnTo>
                    <a:pt x="241" y="160"/>
                  </a:lnTo>
                  <a:lnTo>
                    <a:pt x="236" y="164"/>
                  </a:lnTo>
                  <a:lnTo>
                    <a:pt x="230" y="167"/>
                  </a:lnTo>
                  <a:lnTo>
                    <a:pt x="223" y="171"/>
                  </a:lnTo>
                  <a:lnTo>
                    <a:pt x="215" y="175"/>
                  </a:lnTo>
                  <a:lnTo>
                    <a:pt x="215" y="175"/>
                  </a:lnTo>
                  <a:lnTo>
                    <a:pt x="215" y="175"/>
                  </a:lnTo>
                  <a:lnTo>
                    <a:pt x="215" y="175"/>
                  </a:lnTo>
                  <a:lnTo>
                    <a:pt x="215" y="175"/>
                  </a:lnTo>
                  <a:lnTo>
                    <a:pt x="217" y="171"/>
                  </a:lnTo>
                  <a:lnTo>
                    <a:pt x="219" y="167"/>
                  </a:lnTo>
                  <a:lnTo>
                    <a:pt x="223" y="162"/>
                  </a:lnTo>
                  <a:lnTo>
                    <a:pt x="225" y="157"/>
                  </a:lnTo>
                  <a:lnTo>
                    <a:pt x="228" y="151"/>
                  </a:lnTo>
                  <a:lnTo>
                    <a:pt x="232" y="145"/>
                  </a:lnTo>
                  <a:lnTo>
                    <a:pt x="236" y="140"/>
                  </a:lnTo>
                  <a:lnTo>
                    <a:pt x="241" y="133"/>
                  </a:lnTo>
                  <a:lnTo>
                    <a:pt x="242" y="132"/>
                  </a:lnTo>
                  <a:lnTo>
                    <a:pt x="246" y="127"/>
                  </a:lnTo>
                  <a:lnTo>
                    <a:pt x="250" y="120"/>
                  </a:lnTo>
                  <a:lnTo>
                    <a:pt x="255" y="113"/>
                  </a:lnTo>
                  <a:lnTo>
                    <a:pt x="259" y="106"/>
                  </a:lnTo>
                  <a:lnTo>
                    <a:pt x="264" y="99"/>
                  </a:lnTo>
                  <a:lnTo>
                    <a:pt x="268" y="95"/>
                  </a:lnTo>
                  <a:lnTo>
                    <a:pt x="269" y="94"/>
                  </a:lnTo>
                  <a:lnTo>
                    <a:pt x="277" y="82"/>
                  </a:lnTo>
                  <a:lnTo>
                    <a:pt x="284" y="72"/>
                  </a:lnTo>
                  <a:lnTo>
                    <a:pt x="289" y="63"/>
                  </a:lnTo>
                  <a:lnTo>
                    <a:pt x="295" y="54"/>
                  </a:lnTo>
                  <a:lnTo>
                    <a:pt x="299" y="48"/>
                  </a:lnTo>
                  <a:lnTo>
                    <a:pt x="303" y="41"/>
                  </a:lnTo>
                  <a:lnTo>
                    <a:pt x="306" y="36"/>
                  </a:lnTo>
                  <a:lnTo>
                    <a:pt x="308" y="31"/>
                  </a:lnTo>
                  <a:lnTo>
                    <a:pt x="310" y="26"/>
                  </a:lnTo>
                  <a:lnTo>
                    <a:pt x="311" y="20"/>
                  </a:lnTo>
                  <a:lnTo>
                    <a:pt x="311" y="15"/>
                  </a:lnTo>
                  <a:lnTo>
                    <a:pt x="309" y="11"/>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12" name="Freeform 12"/>
            <p:cNvSpPr>
              <a:spLocks/>
            </p:cNvSpPr>
            <p:nvPr/>
          </p:nvSpPr>
          <p:spPr bwMode="auto">
            <a:xfrm>
              <a:off x="1569" y="2471"/>
              <a:ext cx="32" cy="29"/>
            </a:xfrm>
            <a:custGeom>
              <a:avLst/>
              <a:gdLst>
                <a:gd name="T0" fmla="*/ 77 w 80"/>
                <a:gd name="T1" fmla="*/ 11 h 74"/>
                <a:gd name="T2" fmla="*/ 74 w 80"/>
                <a:gd name="T3" fmla="*/ 7 h 74"/>
                <a:gd name="T4" fmla="*/ 71 w 80"/>
                <a:gd name="T5" fmla="*/ 4 h 74"/>
                <a:gd name="T6" fmla="*/ 64 w 80"/>
                <a:gd name="T7" fmla="*/ 1 h 74"/>
                <a:gd name="T8" fmla="*/ 56 w 80"/>
                <a:gd name="T9" fmla="*/ 0 h 74"/>
                <a:gd name="T10" fmla="*/ 48 w 80"/>
                <a:gd name="T11" fmla="*/ 1 h 74"/>
                <a:gd name="T12" fmla="*/ 41 w 80"/>
                <a:gd name="T13" fmla="*/ 3 h 74"/>
                <a:gd name="T14" fmla="*/ 33 w 80"/>
                <a:gd name="T15" fmla="*/ 6 h 74"/>
                <a:gd name="T16" fmla="*/ 24 w 80"/>
                <a:gd name="T17" fmla="*/ 11 h 74"/>
                <a:gd name="T18" fmla="*/ 18 w 80"/>
                <a:gd name="T19" fmla="*/ 16 h 74"/>
                <a:gd name="T20" fmla="*/ 12 w 80"/>
                <a:gd name="T21" fmla="*/ 23 h 74"/>
                <a:gd name="T22" fmla="*/ 7 w 80"/>
                <a:gd name="T23" fmla="*/ 31 h 74"/>
                <a:gd name="T24" fmla="*/ 3 w 80"/>
                <a:gd name="T25" fmla="*/ 41 h 74"/>
                <a:gd name="T26" fmla="*/ 0 w 80"/>
                <a:gd name="T27" fmla="*/ 47 h 74"/>
                <a:gd name="T28" fmla="*/ 0 w 80"/>
                <a:gd name="T29" fmla="*/ 53 h 74"/>
                <a:gd name="T30" fmla="*/ 0 w 80"/>
                <a:gd name="T31" fmla="*/ 58 h 74"/>
                <a:gd name="T32" fmla="*/ 3 w 80"/>
                <a:gd name="T33" fmla="*/ 64 h 74"/>
                <a:gd name="T34" fmla="*/ 6 w 80"/>
                <a:gd name="T35" fmla="*/ 67 h 74"/>
                <a:gd name="T36" fmla="*/ 11 w 80"/>
                <a:gd name="T37" fmla="*/ 71 h 74"/>
                <a:gd name="T38" fmla="*/ 16 w 80"/>
                <a:gd name="T39" fmla="*/ 73 h 74"/>
                <a:gd name="T40" fmla="*/ 24 w 80"/>
                <a:gd name="T41" fmla="*/ 74 h 74"/>
                <a:gd name="T42" fmla="*/ 33 w 80"/>
                <a:gd name="T43" fmla="*/ 73 h 74"/>
                <a:gd name="T44" fmla="*/ 41 w 80"/>
                <a:gd name="T45" fmla="*/ 72 h 74"/>
                <a:gd name="T46" fmla="*/ 48 w 80"/>
                <a:gd name="T47" fmla="*/ 68 h 74"/>
                <a:gd name="T48" fmla="*/ 56 w 80"/>
                <a:gd name="T49" fmla="*/ 62 h 74"/>
                <a:gd name="T50" fmla="*/ 62 w 80"/>
                <a:gd name="T51" fmla="*/ 57 h 74"/>
                <a:gd name="T52" fmla="*/ 68 w 80"/>
                <a:gd name="T53" fmla="*/ 50 h 74"/>
                <a:gd name="T54" fmla="*/ 73 w 80"/>
                <a:gd name="T55" fmla="*/ 43 h 74"/>
                <a:gd name="T56" fmla="*/ 76 w 80"/>
                <a:gd name="T57" fmla="*/ 35 h 74"/>
                <a:gd name="T58" fmla="*/ 79 w 80"/>
                <a:gd name="T59" fmla="*/ 28 h 74"/>
                <a:gd name="T60" fmla="*/ 80 w 80"/>
                <a:gd name="T61" fmla="*/ 22 h 74"/>
                <a:gd name="T62" fmla="*/ 80 w 80"/>
                <a:gd name="T63" fmla="*/ 16 h 74"/>
                <a:gd name="T64" fmla="*/ 77 w 80"/>
                <a:gd name="T65" fmla="*/ 1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74">
                  <a:moveTo>
                    <a:pt x="77" y="11"/>
                  </a:moveTo>
                  <a:lnTo>
                    <a:pt x="74" y="7"/>
                  </a:lnTo>
                  <a:lnTo>
                    <a:pt x="71" y="4"/>
                  </a:lnTo>
                  <a:lnTo>
                    <a:pt x="64" y="1"/>
                  </a:lnTo>
                  <a:lnTo>
                    <a:pt x="56" y="0"/>
                  </a:lnTo>
                  <a:lnTo>
                    <a:pt x="48" y="1"/>
                  </a:lnTo>
                  <a:lnTo>
                    <a:pt x="41" y="3"/>
                  </a:lnTo>
                  <a:lnTo>
                    <a:pt x="33" y="6"/>
                  </a:lnTo>
                  <a:lnTo>
                    <a:pt x="24" y="11"/>
                  </a:lnTo>
                  <a:lnTo>
                    <a:pt x="18" y="16"/>
                  </a:lnTo>
                  <a:lnTo>
                    <a:pt x="12" y="23"/>
                  </a:lnTo>
                  <a:lnTo>
                    <a:pt x="7" y="31"/>
                  </a:lnTo>
                  <a:lnTo>
                    <a:pt x="3" y="41"/>
                  </a:lnTo>
                  <a:lnTo>
                    <a:pt x="0" y="47"/>
                  </a:lnTo>
                  <a:lnTo>
                    <a:pt x="0" y="53"/>
                  </a:lnTo>
                  <a:lnTo>
                    <a:pt x="0" y="58"/>
                  </a:lnTo>
                  <a:lnTo>
                    <a:pt x="3" y="64"/>
                  </a:lnTo>
                  <a:lnTo>
                    <a:pt x="6" y="67"/>
                  </a:lnTo>
                  <a:lnTo>
                    <a:pt x="11" y="71"/>
                  </a:lnTo>
                  <a:lnTo>
                    <a:pt x="16" y="73"/>
                  </a:lnTo>
                  <a:lnTo>
                    <a:pt x="24" y="74"/>
                  </a:lnTo>
                  <a:lnTo>
                    <a:pt x="33" y="73"/>
                  </a:lnTo>
                  <a:lnTo>
                    <a:pt x="41" y="72"/>
                  </a:lnTo>
                  <a:lnTo>
                    <a:pt x="48" y="68"/>
                  </a:lnTo>
                  <a:lnTo>
                    <a:pt x="56" y="62"/>
                  </a:lnTo>
                  <a:lnTo>
                    <a:pt x="62" y="57"/>
                  </a:lnTo>
                  <a:lnTo>
                    <a:pt x="68" y="50"/>
                  </a:lnTo>
                  <a:lnTo>
                    <a:pt x="73" y="43"/>
                  </a:lnTo>
                  <a:lnTo>
                    <a:pt x="76" y="35"/>
                  </a:lnTo>
                  <a:lnTo>
                    <a:pt x="79" y="28"/>
                  </a:lnTo>
                  <a:lnTo>
                    <a:pt x="80" y="22"/>
                  </a:lnTo>
                  <a:lnTo>
                    <a:pt x="80" y="16"/>
                  </a:lnTo>
                  <a:lnTo>
                    <a:pt x="77" y="11"/>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13" name="Freeform 13"/>
            <p:cNvSpPr>
              <a:spLocks/>
            </p:cNvSpPr>
            <p:nvPr/>
          </p:nvSpPr>
          <p:spPr bwMode="auto">
            <a:xfrm>
              <a:off x="1501" y="2511"/>
              <a:ext cx="75" cy="95"/>
            </a:xfrm>
            <a:custGeom>
              <a:avLst/>
              <a:gdLst>
                <a:gd name="T0" fmla="*/ 166 w 185"/>
                <a:gd name="T1" fmla="*/ 0 h 232"/>
                <a:gd name="T2" fmla="*/ 159 w 185"/>
                <a:gd name="T3" fmla="*/ 1 h 232"/>
                <a:gd name="T4" fmla="*/ 150 w 185"/>
                <a:gd name="T5" fmla="*/ 4 h 232"/>
                <a:gd name="T6" fmla="*/ 140 w 185"/>
                <a:gd name="T7" fmla="*/ 7 h 232"/>
                <a:gd name="T8" fmla="*/ 129 w 185"/>
                <a:gd name="T9" fmla="*/ 12 h 232"/>
                <a:gd name="T10" fmla="*/ 114 w 185"/>
                <a:gd name="T11" fmla="*/ 20 h 232"/>
                <a:gd name="T12" fmla="*/ 93 w 185"/>
                <a:gd name="T13" fmla="*/ 31 h 232"/>
                <a:gd name="T14" fmla="*/ 65 w 185"/>
                <a:gd name="T15" fmla="*/ 46 h 232"/>
                <a:gd name="T16" fmla="*/ 44 w 185"/>
                <a:gd name="T17" fmla="*/ 58 h 232"/>
                <a:gd name="T18" fmla="*/ 45 w 185"/>
                <a:gd name="T19" fmla="*/ 74 h 232"/>
                <a:gd name="T20" fmla="*/ 57 w 185"/>
                <a:gd name="T21" fmla="*/ 81 h 232"/>
                <a:gd name="T22" fmla="*/ 65 w 185"/>
                <a:gd name="T23" fmla="*/ 76 h 232"/>
                <a:gd name="T24" fmla="*/ 74 w 185"/>
                <a:gd name="T25" fmla="*/ 72 h 232"/>
                <a:gd name="T26" fmla="*/ 83 w 185"/>
                <a:gd name="T27" fmla="*/ 67 h 232"/>
                <a:gd name="T28" fmla="*/ 93 w 185"/>
                <a:gd name="T29" fmla="*/ 64 h 232"/>
                <a:gd name="T30" fmla="*/ 89 w 185"/>
                <a:gd name="T31" fmla="*/ 69 h 232"/>
                <a:gd name="T32" fmla="*/ 83 w 185"/>
                <a:gd name="T33" fmla="*/ 79 h 232"/>
                <a:gd name="T34" fmla="*/ 76 w 185"/>
                <a:gd name="T35" fmla="*/ 89 h 232"/>
                <a:gd name="T36" fmla="*/ 66 w 185"/>
                <a:gd name="T37" fmla="*/ 103 h 232"/>
                <a:gd name="T38" fmla="*/ 60 w 185"/>
                <a:gd name="T39" fmla="*/ 111 h 232"/>
                <a:gd name="T40" fmla="*/ 49 w 185"/>
                <a:gd name="T41" fmla="*/ 128 h 232"/>
                <a:gd name="T42" fmla="*/ 36 w 185"/>
                <a:gd name="T43" fmla="*/ 147 h 232"/>
                <a:gd name="T44" fmla="*/ 30 w 185"/>
                <a:gd name="T45" fmla="*/ 155 h 232"/>
                <a:gd name="T46" fmla="*/ 21 w 185"/>
                <a:gd name="T47" fmla="*/ 167 h 232"/>
                <a:gd name="T48" fmla="*/ 14 w 185"/>
                <a:gd name="T49" fmla="*/ 178 h 232"/>
                <a:gd name="T50" fmla="*/ 10 w 185"/>
                <a:gd name="T51" fmla="*/ 188 h 232"/>
                <a:gd name="T52" fmla="*/ 5 w 185"/>
                <a:gd name="T53" fmla="*/ 197 h 232"/>
                <a:gd name="T54" fmla="*/ 0 w 185"/>
                <a:gd name="T55" fmla="*/ 211 h 232"/>
                <a:gd name="T56" fmla="*/ 2 w 185"/>
                <a:gd name="T57" fmla="*/ 222 h 232"/>
                <a:gd name="T58" fmla="*/ 7 w 185"/>
                <a:gd name="T59" fmla="*/ 228 h 232"/>
                <a:gd name="T60" fmla="*/ 20 w 185"/>
                <a:gd name="T61" fmla="*/ 232 h 232"/>
                <a:gd name="T62" fmla="*/ 27 w 185"/>
                <a:gd name="T63" fmla="*/ 231 h 232"/>
                <a:gd name="T64" fmla="*/ 35 w 185"/>
                <a:gd name="T65" fmla="*/ 228 h 232"/>
                <a:gd name="T66" fmla="*/ 49 w 185"/>
                <a:gd name="T67" fmla="*/ 224 h 232"/>
                <a:gd name="T68" fmla="*/ 68 w 185"/>
                <a:gd name="T69" fmla="*/ 215 h 232"/>
                <a:gd name="T70" fmla="*/ 78 w 185"/>
                <a:gd name="T71" fmla="*/ 210 h 232"/>
                <a:gd name="T72" fmla="*/ 97 w 185"/>
                <a:gd name="T73" fmla="*/ 200 h 232"/>
                <a:gd name="T74" fmla="*/ 117 w 185"/>
                <a:gd name="T75" fmla="*/ 189 h 232"/>
                <a:gd name="T76" fmla="*/ 126 w 185"/>
                <a:gd name="T77" fmla="*/ 185 h 232"/>
                <a:gd name="T78" fmla="*/ 131 w 185"/>
                <a:gd name="T79" fmla="*/ 177 h 232"/>
                <a:gd name="T80" fmla="*/ 128 w 185"/>
                <a:gd name="T81" fmla="*/ 154 h 232"/>
                <a:gd name="T82" fmla="*/ 106 w 185"/>
                <a:gd name="T83" fmla="*/ 165 h 232"/>
                <a:gd name="T84" fmla="*/ 90 w 185"/>
                <a:gd name="T85" fmla="*/ 173 h 232"/>
                <a:gd name="T86" fmla="*/ 87 w 185"/>
                <a:gd name="T87" fmla="*/ 172 h 232"/>
                <a:gd name="T88" fmla="*/ 93 w 185"/>
                <a:gd name="T89" fmla="*/ 162 h 232"/>
                <a:gd name="T90" fmla="*/ 103 w 185"/>
                <a:gd name="T91" fmla="*/ 147 h 232"/>
                <a:gd name="T92" fmla="*/ 117 w 185"/>
                <a:gd name="T93" fmla="*/ 127 h 232"/>
                <a:gd name="T94" fmla="*/ 127 w 185"/>
                <a:gd name="T95" fmla="*/ 112 h 232"/>
                <a:gd name="T96" fmla="*/ 139 w 185"/>
                <a:gd name="T97" fmla="*/ 96 h 232"/>
                <a:gd name="T98" fmla="*/ 149 w 185"/>
                <a:gd name="T99" fmla="*/ 81 h 232"/>
                <a:gd name="T100" fmla="*/ 163 w 185"/>
                <a:gd name="T101" fmla="*/ 61 h 232"/>
                <a:gd name="T102" fmla="*/ 173 w 185"/>
                <a:gd name="T103" fmla="*/ 45 h 232"/>
                <a:gd name="T104" fmla="*/ 180 w 185"/>
                <a:gd name="T105" fmla="*/ 33 h 232"/>
                <a:gd name="T106" fmla="*/ 185 w 185"/>
                <a:gd name="T107" fmla="*/ 23 h 232"/>
                <a:gd name="T108" fmla="*/ 185 w 185"/>
                <a:gd name="T109" fmla="*/ 13 h 232"/>
                <a:gd name="T110" fmla="*/ 181 w 185"/>
                <a:gd name="T111" fmla="*/ 6 h 232"/>
                <a:gd name="T112" fmla="*/ 173 w 185"/>
                <a:gd name="T11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5" h="232">
                  <a:moveTo>
                    <a:pt x="169" y="0"/>
                  </a:moveTo>
                  <a:lnTo>
                    <a:pt x="166" y="0"/>
                  </a:lnTo>
                  <a:lnTo>
                    <a:pt x="163" y="1"/>
                  </a:lnTo>
                  <a:lnTo>
                    <a:pt x="159" y="1"/>
                  </a:lnTo>
                  <a:lnTo>
                    <a:pt x="155" y="3"/>
                  </a:lnTo>
                  <a:lnTo>
                    <a:pt x="150" y="4"/>
                  </a:lnTo>
                  <a:lnTo>
                    <a:pt x="146" y="6"/>
                  </a:lnTo>
                  <a:lnTo>
                    <a:pt x="140" y="7"/>
                  </a:lnTo>
                  <a:lnTo>
                    <a:pt x="134" y="10"/>
                  </a:lnTo>
                  <a:lnTo>
                    <a:pt x="129" y="12"/>
                  </a:lnTo>
                  <a:lnTo>
                    <a:pt x="122" y="15"/>
                  </a:lnTo>
                  <a:lnTo>
                    <a:pt x="114" y="20"/>
                  </a:lnTo>
                  <a:lnTo>
                    <a:pt x="104" y="26"/>
                  </a:lnTo>
                  <a:lnTo>
                    <a:pt x="93" y="31"/>
                  </a:lnTo>
                  <a:lnTo>
                    <a:pt x="80" y="38"/>
                  </a:lnTo>
                  <a:lnTo>
                    <a:pt x="65" y="46"/>
                  </a:lnTo>
                  <a:lnTo>
                    <a:pt x="49" y="56"/>
                  </a:lnTo>
                  <a:lnTo>
                    <a:pt x="44" y="58"/>
                  </a:lnTo>
                  <a:lnTo>
                    <a:pt x="44" y="63"/>
                  </a:lnTo>
                  <a:lnTo>
                    <a:pt x="45" y="74"/>
                  </a:lnTo>
                  <a:lnTo>
                    <a:pt x="45" y="88"/>
                  </a:lnTo>
                  <a:lnTo>
                    <a:pt x="57" y="81"/>
                  </a:lnTo>
                  <a:lnTo>
                    <a:pt x="60" y="79"/>
                  </a:lnTo>
                  <a:lnTo>
                    <a:pt x="65" y="76"/>
                  </a:lnTo>
                  <a:lnTo>
                    <a:pt x="69" y="74"/>
                  </a:lnTo>
                  <a:lnTo>
                    <a:pt x="74" y="72"/>
                  </a:lnTo>
                  <a:lnTo>
                    <a:pt x="79" y="69"/>
                  </a:lnTo>
                  <a:lnTo>
                    <a:pt x="83" y="67"/>
                  </a:lnTo>
                  <a:lnTo>
                    <a:pt x="88" y="66"/>
                  </a:lnTo>
                  <a:lnTo>
                    <a:pt x="93" y="64"/>
                  </a:lnTo>
                  <a:lnTo>
                    <a:pt x="91" y="66"/>
                  </a:lnTo>
                  <a:lnTo>
                    <a:pt x="89" y="69"/>
                  </a:lnTo>
                  <a:lnTo>
                    <a:pt x="87" y="74"/>
                  </a:lnTo>
                  <a:lnTo>
                    <a:pt x="83" y="79"/>
                  </a:lnTo>
                  <a:lnTo>
                    <a:pt x="80" y="83"/>
                  </a:lnTo>
                  <a:lnTo>
                    <a:pt x="76" y="89"/>
                  </a:lnTo>
                  <a:lnTo>
                    <a:pt x="72" y="96"/>
                  </a:lnTo>
                  <a:lnTo>
                    <a:pt x="66" y="103"/>
                  </a:lnTo>
                  <a:lnTo>
                    <a:pt x="65" y="105"/>
                  </a:lnTo>
                  <a:lnTo>
                    <a:pt x="60" y="111"/>
                  </a:lnTo>
                  <a:lnTo>
                    <a:pt x="55" y="119"/>
                  </a:lnTo>
                  <a:lnTo>
                    <a:pt x="49" y="128"/>
                  </a:lnTo>
                  <a:lnTo>
                    <a:pt x="42" y="139"/>
                  </a:lnTo>
                  <a:lnTo>
                    <a:pt x="36" y="147"/>
                  </a:lnTo>
                  <a:lnTo>
                    <a:pt x="31" y="152"/>
                  </a:lnTo>
                  <a:lnTo>
                    <a:pt x="30" y="155"/>
                  </a:lnTo>
                  <a:lnTo>
                    <a:pt x="26" y="160"/>
                  </a:lnTo>
                  <a:lnTo>
                    <a:pt x="21" y="167"/>
                  </a:lnTo>
                  <a:lnTo>
                    <a:pt x="18" y="173"/>
                  </a:lnTo>
                  <a:lnTo>
                    <a:pt x="14" y="178"/>
                  </a:lnTo>
                  <a:lnTo>
                    <a:pt x="12" y="183"/>
                  </a:lnTo>
                  <a:lnTo>
                    <a:pt x="10" y="188"/>
                  </a:lnTo>
                  <a:lnTo>
                    <a:pt x="7" y="193"/>
                  </a:lnTo>
                  <a:lnTo>
                    <a:pt x="5" y="197"/>
                  </a:lnTo>
                  <a:lnTo>
                    <a:pt x="3" y="204"/>
                  </a:lnTo>
                  <a:lnTo>
                    <a:pt x="0" y="211"/>
                  </a:lnTo>
                  <a:lnTo>
                    <a:pt x="0" y="217"/>
                  </a:lnTo>
                  <a:lnTo>
                    <a:pt x="2" y="222"/>
                  </a:lnTo>
                  <a:lnTo>
                    <a:pt x="4" y="225"/>
                  </a:lnTo>
                  <a:lnTo>
                    <a:pt x="7" y="228"/>
                  </a:lnTo>
                  <a:lnTo>
                    <a:pt x="12" y="231"/>
                  </a:lnTo>
                  <a:lnTo>
                    <a:pt x="20" y="232"/>
                  </a:lnTo>
                  <a:lnTo>
                    <a:pt x="23" y="232"/>
                  </a:lnTo>
                  <a:lnTo>
                    <a:pt x="27" y="231"/>
                  </a:lnTo>
                  <a:lnTo>
                    <a:pt x="30" y="230"/>
                  </a:lnTo>
                  <a:lnTo>
                    <a:pt x="35" y="228"/>
                  </a:lnTo>
                  <a:lnTo>
                    <a:pt x="41" y="227"/>
                  </a:lnTo>
                  <a:lnTo>
                    <a:pt x="49" y="224"/>
                  </a:lnTo>
                  <a:lnTo>
                    <a:pt x="58" y="219"/>
                  </a:lnTo>
                  <a:lnTo>
                    <a:pt x="68" y="215"/>
                  </a:lnTo>
                  <a:lnTo>
                    <a:pt x="71" y="213"/>
                  </a:lnTo>
                  <a:lnTo>
                    <a:pt x="78" y="210"/>
                  </a:lnTo>
                  <a:lnTo>
                    <a:pt x="87" y="205"/>
                  </a:lnTo>
                  <a:lnTo>
                    <a:pt x="97" y="200"/>
                  </a:lnTo>
                  <a:lnTo>
                    <a:pt x="108" y="194"/>
                  </a:lnTo>
                  <a:lnTo>
                    <a:pt x="117" y="189"/>
                  </a:lnTo>
                  <a:lnTo>
                    <a:pt x="124" y="186"/>
                  </a:lnTo>
                  <a:lnTo>
                    <a:pt x="126" y="185"/>
                  </a:lnTo>
                  <a:lnTo>
                    <a:pt x="131" y="182"/>
                  </a:lnTo>
                  <a:lnTo>
                    <a:pt x="131" y="177"/>
                  </a:lnTo>
                  <a:lnTo>
                    <a:pt x="129" y="165"/>
                  </a:lnTo>
                  <a:lnTo>
                    <a:pt x="128" y="154"/>
                  </a:lnTo>
                  <a:lnTo>
                    <a:pt x="118" y="159"/>
                  </a:lnTo>
                  <a:lnTo>
                    <a:pt x="106" y="165"/>
                  </a:lnTo>
                  <a:lnTo>
                    <a:pt x="97" y="170"/>
                  </a:lnTo>
                  <a:lnTo>
                    <a:pt x="90" y="173"/>
                  </a:lnTo>
                  <a:lnTo>
                    <a:pt x="84" y="175"/>
                  </a:lnTo>
                  <a:lnTo>
                    <a:pt x="87" y="172"/>
                  </a:lnTo>
                  <a:lnTo>
                    <a:pt x="89" y="167"/>
                  </a:lnTo>
                  <a:lnTo>
                    <a:pt x="93" y="162"/>
                  </a:lnTo>
                  <a:lnTo>
                    <a:pt x="97" y="155"/>
                  </a:lnTo>
                  <a:lnTo>
                    <a:pt x="103" y="147"/>
                  </a:lnTo>
                  <a:lnTo>
                    <a:pt x="109" y="137"/>
                  </a:lnTo>
                  <a:lnTo>
                    <a:pt x="117" y="127"/>
                  </a:lnTo>
                  <a:lnTo>
                    <a:pt x="125" y="116"/>
                  </a:lnTo>
                  <a:lnTo>
                    <a:pt x="127" y="112"/>
                  </a:lnTo>
                  <a:lnTo>
                    <a:pt x="133" y="104"/>
                  </a:lnTo>
                  <a:lnTo>
                    <a:pt x="139" y="96"/>
                  </a:lnTo>
                  <a:lnTo>
                    <a:pt x="141" y="92"/>
                  </a:lnTo>
                  <a:lnTo>
                    <a:pt x="149" y="81"/>
                  </a:lnTo>
                  <a:lnTo>
                    <a:pt x="157" y="71"/>
                  </a:lnTo>
                  <a:lnTo>
                    <a:pt x="163" y="61"/>
                  </a:lnTo>
                  <a:lnTo>
                    <a:pt x="169" y="52"/>
                  </a:lnTo>
                  <a:lnTo>
                    <a:pt x="173" y="45"/>
                  </a:lnTo>
                  <a:lnTo>
                    <a:pt x="178" y="38"/>
                  </a:lnTo>
                  <a:lnTo>
                    <a:pt x="180" y="33"/>
                  </a:lnTo>
                  <a:lnTo>
                    <a:pt x="182" y="28"/>
                  </a:lnTo>
                  <a:lnTo>
                    <a:pt x="185" y="23"/>
                  </a:lnTo>
                  <a:lnTo>
                    <a:pt x="185" y="18"/>
                  </a:lnTo>
                  <a:lnTo>
                    <a:pt x="185" y="13"/>
                  </a:lnTo>
                  <a:lnTo>
                    <a:pt x="184" y="10"/>
                  </a:lnTo>
                  <a:lnTo>
                    <a:pt x="181" y="6"/>
                  </a:lnTo>
                  <a:lnTo>
                    <a:pt x="178" y="3"/>
                  </a:lnTo>
                  <a:lnTo>
                    <a:pt x="173" y="1"/>
                  </a:lnTo>
                  <a:lnTo>
                    <a:pt x="169" y="0"/>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14" name="Freeform 14"/>
            <p:cNvSpPr>
              <a:spLocks noEditPoints="1"/>
            </p:cNvSpPr>
            <p:nvPr/>
          </p:nvSpPr>
          <p:spPr bwMode="auto">
            <a:xfrm>
              <a:off x="1611" y="2511"/>
              <a:ext cx="111" cy="95"/>
            </a:xfrm>
            <a:custGeom>
              <a:avLst/>
              <a:gdLst>
                <a:gd name="T0" fmla="*/ 264 w 270"/>
                <a:gd name="T1" fmla="*/ 21 h 232"/>
                <a:gd name="T2" fmla="*/ 248 w 270"/>
                <a:gd name="T3" fmla="*/ 7 h 232"/>
                <a:gd name="T4" fmla="*/ 234 w 270"/>
                <a:gd name="T5" fmla="*/ 3 h 232"/>
                <a:gd name="T6" fmla="*/ 217 w 270"/>
                <a:gd name="T7" fmla="*/ 0 h 232"/>
                <a:gd name="T8" fmla="*/ 191 w 270"/>
                <a:gd name="T9" fmla="*/ 1 h 232"/>
                <a:gd name="T10" fmla="*/ 162 w 270"/>
                <a:gd name="T11" fmla="*/ 10 h 232"/>
                <a:gd name="T12" fmla="*/ 131 w 270"/>
                <a:gd name="T13" fmla="*/ 22 h 232"/>
                <a:gd name="T14" fmla="*/ 101 w 270"/>
                <a:gd name="T15" fmla="*/ 39 h 232"/>
                <a:gd name="T16" fmla="*/ 77 w 270"/>
                <a:gd name="T17" fmla="*/ 57 h 232"/>
                <a:gd name="T18" fmla="*/ 55 w 270"/>
                <a:gd name="T19" fmla="*/ 80 h 232"/>
                <a:gd name="T20" fmla="*/ 32 w 270"/>
                <a:gd name="T21" fmla="*/ 111 h 232"/>
                <a:gd name="T22" fmla="*/ 14 w 270"/>
                <a:gd name="T23" fmla="*/ 143 h 232"/>
                <a:gd name="T24" fmla="*/ 3 w 270"/>
                <a:gd name="T25" fmla="*/ 172 h 232"/>
                <a:gd name="T26" fmla="*/ 0 w 270"/>
                <a:gd name="T27" fmla="*/ 194 h 232"/>
                <a:gd name="T28" fmla="*/ 5 w 270"/>
                <a:gd name="T29" fmla="*/ 211 h 232"/>
                <a:gd name="T30" fmla="*/ 17 w 270"/>
                <a:gd name="T31" fmla="*/ 224 h 232"/>
                <a:gd name="T32" fmla="*/ 38 w 270"/>
                <a:gd name="T33" fmla="*/ 231 h 232"/>
                <a:gd name="T34" fmla="*/ 63 w 270"/>
                <a:gd name="T35" fmla="*/ 232 h 232"/>
                <a:gd name="T36" fmla="*/ 84 w 270"/>
                <a:gd name="T37" fmla="*/ 230 h 232"/>
                <a:gd name="T38" fmla="*/ 105 w 270"/>
                <a:gd name="T39" fmla="*/ 223 h 232"/>
                <a:gd name="T40" fmla="*/ 131 w 270"/>
                <a:gd name="T41" fmla="*/ 212 h 232"/>
                <a:gd name="T42" fmla="*/ 157 w 270"/>
                <a:gd name="T43" fmla="*/ 200 h 232"/>
                <a:gd name="T44" fmla="*/ 179 w 270"/>
                <a:gd name="T45" fmla="*/ 186 h 232"/>
                <a:gd name="T46" fmla="*/ 196 w 270"/>
                <a:gd name="T47" fmla="*/ 173 h 232"/>
                <a:gd name="T48" fmla="*/ 213 w 270"/>
                <a:gd name="T49" fmla="*/ 155 h 232"/>
                <a:gd name="T50" fmla="*/ 230 w 270"/>
                <a:gd name="T51" fmla="*/ 133 h 232"/>
                <a:gd name="T52" fmla="*/ 245 w 270"/>
                <a:gd name="T53" fmla="*/ 110 h 232"/>
                <a:gd name="T54" fmla="*/ 258 w 270"/>
                <a:gd name="T55" fmla="*/ 87 h 232"/>
                <a:gd name="T56" fmla="*/ 266 w 270"/>
                <a:gd name="T57" fmla="*/ 67 h 232"/>
                <a:gd name="T58" fmla="*/ 270 w 270"/>
                <a:gd name="T59" fmla="*/ 51 h 232"/>
                <a:gd name="T60" fmla="*/ 270 w 270"/>
                <a:gd name="T61" fmla="*/ 37 h 232"/>
                <a:gd name="T62" fmla="*/ 70 w 270"/>
                <a:gd name="T63" fmla="*/ 179 h 232"/>
                <a:gd name="T64" fmla="*/ 81 w 270"/>
                <a:gd name="T65" fmla="*/ 148 h 232"/>
                <a:gd name="T66" fmla="*/ 94 w 270"/>
                <a:gd name="T67" fmla="*/ 122 h 232"/>
                <a:gd name="T68" fmla="*/ 113 w 270"/>
                <a:gd name="T69" fmla="*/ 94 h 232"/>
                <a:gd name="T70" fmla="*/ 131 w 270"/>
                <a:gd name="T71" fmla="*/ 71 h 232"/>
                <a:gd name="T72" fmla="*/ 144 w 270"/>
                <a:gd name="T73" fmla="*/ 54 h 232"/>
                <a:gd name="T74" fmla="*/ 157 w 270"/>
                <a:gd name="T75" fmla="*/ 45 h 232"/>
                <a:gd name="T76" fmla="*/ 179 w 270"/>
                <a:gd name="T77" fmla="*/ 36 h 232"/>
                <a:gd name="T78" fmla="*/ 197 w 270"/>
                <a:gd name="T79" fmla="*/ 38 h 232"/>
                <a:gd name="T80" fmla="*/ 202 w 270"/>
                <a:gd name="T81" fmla="*/ 46 h 232"/>
                <a:gd name="T82" fmla="*/ 196 w 270"/>
                <a:gd name="T83" fmla="*/ 73 h 232"/>
                <a:gd name="T84" fmla="*/ 183 w 270"/>
                <a:gd name="T85" fmla="*/ 98 h 232"/>
                <a:gd name="T86" fmla="*/ 168 w 270"/>
                <a:gd name="T87" fmla="*/ 125 h 232"/>
                <a:gd name="T88" fmla="*/ 150 w 270"/>
                <a:gd name="T89" fmla="*/ 149 h 232"/>
                <a:gd name="T90" fmla="*/ 132 w 270"/>
                <a:gd name="T91" fmla="*/ 169 h 232"/>
                <a:gd name="T92" fmla="*/ 117 w 270"/>
                <a:gd name="T93" fmla="*/ 183 h 232"/>
                <a:gd name="T94" fmla="*/ 101 w 270"/>
                <a:gd name="T95" fmla="*/ 193 h 232"/>
                <a:gd name="T96" fmla="*/ 82 w 270"/>
                <a:gd name="T97" fmla="*/ 195 h 232"/>
                <a:gd name="T98" fmla="*/ 70 w 270"/>
                <a:gd name="T99" fmla="*/ 18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0" h="232">
                  <a:moveTo>
                    <a:pt x="270" y="37"/>
                  </a:moveTo>
                  <a:lnTo>
                    <a:pt x="267" y="29"/>
                  </a:lnTo>
                  <a:lnTo>
                    <a:pt x="264" y="21"/>
                  </a:lnTo>
                  <a:lnTo>
                    <a:pt x="259" y="15"/>
                  </a:lnTo>
                  <a:lnTo>
                    <a:pt x="251" y="10"/>
                  </a:lnTo>
                  <a:lnTo>
                    <a:pt x="248" y="7"/>
                  </a:lnTo>
                  <a:lnTo>
                    <a:pt x="243" y="6"/>
                  </a:lnTo>
                  <a:lnTo>
                    <a:pt x="238" y="4"/>
                  </a:lnTo>
                  <a:lnTo>
                    <a:pt x="234" y="3"/>
                  </a:lnTo>
                  <a:lnTo>
                    <a:pt x="228" y="1"/>
                  </a:lnTo>
                  <a:lnTo>
                    <a:pt x="222" y="1"/>
                  </a:lnTo>
                  <a:lnTo>
                    <a:pt x="217" y="0"/>
                  </a:lnTo>
                  <a:lnTo>
                    <a:pt x="210" y="0"/>
                  </a:lnTo>
                  <a:lnTo>
                    <a:pt x="200" y="0"/>
                  </a:lnTo>
                  <a:lnTo>
                    <a:pt x="191" y="1"/>
                  </a:lnTo>
                  <a:lnTo>
                    <a:pt x="182" y="4"/>
                  </a:lnTo>
                  <a:lnTo>
                    <a:pt x="173" y="6"/>
                  </a:lnTo>
                  <a:lnTo>
                    <a:pt x="162" y="10"/>
                  </a:lnTo>
                  <a:lnTo>
                    <a:pt x="152" y="13"/>
                  </a:lnTo>
                  <a:lnTo>
                    <a:pt x="142" y="18"/>
                  </a:lnTo>
                  <a:lnTo>
                    <a:pt x="131" y="22"/>
                  </a:lnTo>
                  <a:lnTo>
                    <a:pt x="121" y="28"/>
                  </a:lnTo>
                  <a:lnTo>
                    <a:pt x="111" y="34"/>
                  </a:lnTo>
                  <a:lnTo>
                    <a:pt x="101" y="39"/>
                  </a:lnTo>
                  <a:lnTo>
                    <a:pt x="92" y="45"/>
                  </a:lnTo>
                  <a:lnTo>
                    <a:pt x="84" y="51"/>
                  </a:lnTo>
                  <a:lnTo>
                    <a:pt x="77" y="57"/>
                  </a:lnTo>
                  <a:lnTo>
                    <a:pt x="70" y="63"/>
                  </a:lnTo>
                  <a:lnTo>
                    <a:pt x="64" y="69"/>
                  </a:lnTo>
                  <a:lnTo>
                    <a:pt x="55" y="80"/>
                  </a:lnTo>
                  <a:lnTo>
                    <a:pt x="47" y="90"/>
                  </a:lnTo>
                  <a:lnTo>
                    <a:pt x="39" y="101"/>
                  </a:lnTo>
                  <a:lnTo>
                    <a:pt x="32" y="111"/>
                  </a:lnTo>
                  <a:lnTo>
                    <a:pt x="25" y="121"/>
                  </a:lnTo>
                  <a:lnTo>
                    <a:pt x="20" y="133"/>
                  </a:lnTo>
                  <a:lnTo>
                    <a:pt x="14" y="143"/>
                  </a:lnTo>
                  <a:lnTo>
                    <a:pt x="9" y="155"/>
                  </a:lnTo>
                  <a:lnTo>
                    <a:pt x="6" y="164"/>
                  </a:lnTo>
                  <a:lnTo>
                    <a:pt x="3" y="172"/>
                  </a:lnTo>
                  <a:lnTo>
                    <a:pt x="1" y="180"/>
                  </a:lnTo>
                  <a:lnTo>
                    <a:pt x="0" y="187"/>
                  </a:lnTo>
                  <a:lnTo>
                    <a:pt x="0" y="194"/>
                  </a:lnTo>
                  <a:lnTo>
                    <a:pt x="0" y="201"/>
                  </a:lnTo>
                  <a:lnTo>
                    <a:pt x="2" y="207"/>
                  </a:lnTo>
                  <a:lnTo>
                    <a:pt x="5" y="211"/>
                  </a:lnTo>
                  <a:lnTo>
                    <a:pt x="8" y="216"/>
                  </a:lnTo>
                  <a:lnTo>
                    <a:pt x="13" y="220"/>
                  </a:lnTo>
                  <a:lnTo>
                    <a:pt x="17" y="224"/>
                  </a:lnTo>
                  <a:lnTo>
                    <a:pt x="24" y="226"/>
                  </a:lnTo>
                  <a:lnTo>
                    <a:pt x="31" y="228"/>
                  </a:lnTo>
                  <a:lnTo>
                    <a:pt x="38" y="231"/>
                  </a:lnTo>
                  <a:lnTo>
                    <a:pt x="47" y="232"/>
                  </a:lnTo>
                  <a:lnTo>
                    <a:pt x="56" y="232"/>
                  </a:lnTo>
                  <a:lnTo>
                    <a:pt x="63" y="232"/>
                  </a:lnTo>
                  <a:lnTo>
                    <a:pt x="70" y="231"/>
                  </a:lnTo>
                  <a:lnTo>
                    <a:pt x="77" y="231"/>
                  </a:lnTo>
                  <a:lnTo>
                    <a:pt x="84" y="230"/>
                  </a:lnTo>
                  <a:lnTo>
                    <a:pt x="91" y="227"/>
                  </a:lnTo>
                  <a:lnTo>
                    <a:pt x="98" y="226"/>
                  </a:lnTo>
                  <a:lnTo>
                    <a:pt x="105" y="223"/>
                  </a:lnTo>
                  <a:lnTo>
                    <a:pt x="112" y="220"/>
                  </a:lnTo>
                  <a:lnTo>
                    <a:pt x="121" y="217"/>
                  </a:lnTo>
                  <a:lnTo>
                    <a:pt x="131" y="212"/>
                  </a:lnTo>
                  <a:lnTo>
                    <a:pt x="141" y="208"/>
                  </a:lnTo>
                  <a:lnTo>
                    <a:pt x="149" y="204"/>
                  </a:lnTo>
                  <a:lnTo>
                    <a:pt x="157" y="200"/>
                  </a:lnTo>
                  <a:lnTo>
                    <a:pt x="165" y="195"/>
                  </a:lnTo>
                  <a:lnTo>
                    <a:pt x="172" y="190"/>
                  </a:lnTo>
                  <a:lnTo>
                    <a:pt x="179" y="186"/>
                  </a:lnTo>
                  <a:lnTo>
                    <a:pt x="184" y="182"/>
                  </a:lnTo>
                  <a:lnTo>
                    <a:pt x="190" y="178"/>
                  </a:lnTo>
                  <a:lnTo>
                    <a:pt x="196" y="173"/>
                  </a:lnTo>
                  <a:lnTo>
                    <a:pt x="202" y="167"/>
                  </a:lnTo>
                  <a:lnTo>
                    <a:pt x="207" y="162"/>
                  </a:lnTo>
                  <a:lnTo>
                    <a:pt x="213" y="155"/>
                  </a:lnTo>
                  <a:lnTo>
                    <a:pt x="219" y="148"/>
                  </a:lnTo>
                  <a:lnTo>
                    <a:pt x="225" y="141"/>
                  </a:lnTo>
                  <a:lnTo>
                    <a:pt x="230" y="133"/>
                  </a:lnTo>
                  <a:lnTo>
                    <a:pt x="236" y="126"/>
                  </a:lnTo>
                  <a:lnTo>
                    <a:pt x="241" y="118"/>
                  </a:lnTo>
                  <a:lnTo>
                    <a:pt x="245" y="110"/>
                  </a:lnTo>
                  <a:lnTo>
                    <a:pt x="250" y="102"/>
                  </a:lnTo>
                  <a:lnTo>
                    <a:pt x="255" y="95"/>
                  </a:lnTo>
                  <a:lnTo>
                    <a:pt x="258" y="87"/>
                  </a:lnTo>
                  <a:lnTo>
                    <a:pt x="262" y="80"/>
                  </a:lnTo>
                  <a:lnTo>
                    <a:pt x="264" y="74"/>
                  </a:lnTo>
                  <a:lnTo>
                    <a:pt x="266" y="67"/>
                  </a:lnTo>
                  <a:lnTo>
                    <a:pt x="267" y="61"/>
                  </a:lnTo>
                  <a:lnTo>
                    <a:pt x="268" y="57"/>
                  </a:lnTo>
                  <a:lnTo>
                    <a:pt x="270" y="51"/>
                  </a:lnTo>
                  <a:lnTo>
                    <a:pt x="270" y="46"/>
                  </a:lnTo>
                  <a:lnTo>
                    <a:pt x="270" y="42"/>
                  </a:lnTo>
                  <a:lnTo>
                    <a:pt x="270" y="37"/>
                  </a:lnTo>
                  <a:close/>
                  <a:moveTo>
                    <a:pt x="70" y="188"/>
                  </a:moveTo>
                  <a:lnTo>
                    <a:pt x="70" y="185"/>
                  </a:lnTo>
                  <a:lnTo>
                    <a:pt x="70" y="179"/>
                  </a:lnTo>
                  <a:lnTo>
                    <a:pt x="73" y="170"/>
                  </a:lnTo>
                  <a:lnTo>
                    <a:pt x="77" y="156"/>
                  </a:lnTo>
                  <a:lnTo>
                    <a:pt x="81" y="148"/>
                  </a:lnTo>
                  <a:lnTo>
                    <a:pt x="84" y="140"/>
                  </a:lnTo>
                  <a:lnTo>
                    <a:pt x="89" y="132"/>
                  </a:lnTo>
                  <a:lnTo>
                    <a:pt x="94" y="122"/>
                  </a:lnTo>
                  <a:lnTo>
                    <a:pt x="100" y="113"/>
                  </a:lnTo>
                  <a:lnTo>
                    <a:pt x="106" y="104"/>
                  </a:lnTo>
                  <a:lnTo>
                    <a:pt x="113" y="94"/>
                  </a:lnTo>
                  <a:lnTo>
                    <a:pt x="121" y="83"/>
                  </a:lnTo>
                  <a:lnTo>
                    <a:pt x="126" y="76"/>
                  </a:lnTo>
                  <a:lnTo>
                    <a:pt x="131" y="71"/>
                  </a:lnTo>
                  <a:lnTo>
                    <a:pt x="136" y="65"/>
                  </a:lnTo>
                  <a:lnTo>
                    <a:pt x="141" y="59"/>
                  </a:lnTo>
                  <a:lnTo>
                    <a:pt x="144" y="54"/>
                  </a:lnTo>
                  <a:lnTo>
                    <a:pt x="149" y="51"/>
                  </a:lnTo>
                  <a:lnTo>
                    <a:pt x="153" y="48"/>
                  </a:lnTo>
                  <a:lnTo>
                    <a:pt x="157" y="45"/>
                  </a:lnTo>
                  <a:lnTo>
                    <a:pt x="165" y="41"/>
                  </a:lnTo>
                  <a:lnTo>
                    <a:pt x="172" y="37"/>
                  </a:lnTo>
                  <a:lnTo>
                    <a:pt x="179" y="36"/>
                  </a:lnTo>
                  <a:lnTo>
                    <a:pt x="185" y="35"/>
                  </a:lnTo>
                  <a:lnTo>
                    <a:pt x="192" y="36"/>
                  </a:lnTo>
                  <a:lnTo>
                    <a:pt x="197" y="38"/>
                  </a:lnTo>
                  <a:lnTo>
                    <a:pt x="199" y="41"/>
                  </a:lnTo>
                  <a:lnTo>
                    <a:pt x="200" y="43"/>
                  </a:lnTo>
                  <a:lnTo>
                    <a:pt x="202" y="46"/>
                  </a:lnTo>
                  <a:lnTo>
                    <a:pt x="202" y="51"/>
                  </a:lnTo>
                  <a:lnTo>
                    <a:pt x="199" y="60"/>
                  </a:lnTo>
                  <a:lnTo>
                    <a:pt x="196" y="73"/>
                  </a:lnTo>
                  <a:lnTo>
                    <a:pt x="192" y="81"/>
                  </a:lnTo>
                  <a:lnTo>
                    <a:pt x="188" y="90"/>
                  </a:lnTo>
                  <a:lnTo>
                    <a:pt x="183" y="98"/>
                  </a:lnTo>
                  <a:lnTo>
                    <a:pt x="179" y="107"/>
                  </a:lnTo>
                  <a:lnTo>
                    <a:pt x="173" y="116"/>
                  </a:lnTo>
                  <a:lnTo>
                    <a:pt x="168" y="125"/>
                  </a:lnTo>
                  <a:lnTo>
                    <a:pt x="161" y="133"/>
                  </a:lnTo>
                  <a:lnTo>
                    <a:pt x="156" y="141"/>
                  </a:lnTo>
                  <a:lnTo>
                    <a:pt x="150" y="149"/>
                  </a:lnTo>
                  <a:lnTo>
                    <a:pt x="144" y="156"/>
                  </a:lnTo>
                  <a:lnTo>
                    <a:pt x="138" y="163"/>
                  </a:lnTo>
                  <a:lnTo>
                    <a:pt x="132" y="169"/>
                  </a:lnTo>
                  <a:lnTo>
                    <a:pt x="128" y="174"/>
                  </a:lnTo>
                  <a:lnTo>
                    <a:pt x="122" y="179"/>
                  </a:lnTo>
                  <a:lnTo>
                    <a:pt x="117" y="183"/>
                  </a:lnTo>
                  <a:lnTo>
                    <a:pt x="113" y="187"/>
                  </a:lnTo>
                  <a:lnTo>
                    <a:pt x="107" y="190"/>
                  </a:lnTo>
                  <a:lnTo>
                    <a:pt x="101" y="193"/>
                  </a:lnTo>
                  <a:lnTo>
                    <a:pt x="94" y="194"/>
                  </a:lnTo>
                  <a:lnTo>
                    <a:pt x="89" y="195"/>
                  </a:lnTo>
                  <a:lnTo>
                    <a:pt x="82" y="195"/>
                  </a:lnTo>
                  <a:lnTo>
                    <a:pt x="76" y="193"/>
                  </a:lnTo>
                  <a:lnTo>
                    <a:pt x="73" y="192"/>
                  </a:lnTo>
                  <a:lnTo>
                    <a:pt x="70" y="188"/>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15" name="Freeform 15"/>
            <p:cNvSpPr>
              <a:spLocks/>
            </p:cNvSpPr>
            <p:nvPr/>
          </p:nvSpPr>
          <p:spPr bwMode="auto">
            <a:xfrm>
              <a:off x="1750" y="2511"/>
              <a:ext cx="127" cy="96"/>
            </a:xfrm>
            <a:custGeom>
              <a:avLst/>
              <a:gdLst>
                <a:gd name="T0" fmla="*/ 298 w 311"/>
                <a:gd name="T1" fmla="*/ 1 h 233"/>
                <a:gd name="T2" fmla="*/ 270 w 311"/>
                <a:gd name="T3" fmla="*/ 4 h 233"/>
                <a:gd name="T4" fmla="*/ 245 w 311"/>
                <a:gd name="T5" fmla="*/ 15 h 233"/>
                <a:gd name="T6" fmla="*/ 219 w 311"/>
                <a:gd name="T7" fmla="*/ 29 h 233"/>
                <a:gd name="T8" fmla="*/ 194 w 311"/>
                <a:gd name="T9" fmla="*/ 44 h 233"/>
                <a:gd name="T10" fmla="*/ 173 w 311"/>
                <a:gd name="T11" fmla="*/ 60 h 233"/>
                <a:gd name="T12" fmla="*/ 178 w 311"/>
                <a:gd name="T13" fmla="*/ 48 h 233"/>
                <a:gd name="T14" fmla="*/ 189 w 311"/>
                <a:gd name="T15" fmla="*/ 28 h 233"/>
                <a:gd name="T16" fmla="*/ 193 w 311"/>
                <a:gd name="T17" fmla="*/ 13 h 233"/>
                <a:gd name="T18" fmla="*/ 182 w 311"/>
                <a:gd name="T19" fmla="*/ 1 h 233"/>
                <a:gd name="T20" fmla="*/ 162 w 311"/>
                <a:gd name="T21" fmla="*/ 3 h 233"/>
                <a:gd name="T22" fmla="*/ 143 w 311"/>
                <a:gd name="T23" fmla="*/ 10 h 233"/>
                <a:gd name="T24" fmla="*/ 120 w 311"/>
                <a:gd name="T25" fmla="*/ 22 h 233"/>
                <a:gd name="T26" fmla="*/ 99 w 311"/>
                <a:gd name="T27" fmla="*/ 34 h 233"/>
                <a:gd name="T28" fmla="*/ 71 w 311"/>
                <a:gd name="T29" fmla="*/ 50 h 233"/>
                <a:gd name="T30" fmla="*/ 67 w 311"/>
                <a:gd name="T31" fmla="*/ 69 h 233"/>
                <a:gd name="T32" fmla="*/ 91 w 311"/>
                <a:gd name="T33" fmla="*/ 68 h 233"/>
                <a:gd name="T34" fmla="*/ 99 w 311"/>
                <a:gd name="T35" fmla="*/ 73 h 233"/>
                <a:gd name="T36" fmla="*/ 82 w 311"/>
                <a:gd name="T37" fmla="*/ 103 h 233"/>
                <a:gd name="T38" fmla="*/ 64 w 311"/>
                <a:gd name="T39" fmla="*/ 130 h 233"/>
                <a:gd name="T40" fmla="*/ 49 w 311"/>
                <a:gd name="T41" fmla="*/ 151 h 233"/>
                <a:gd name="T42" fmla="*/ 25 w 311"/>
                <a:gd name="T43" fmla="*/ 185 h 233"/>
                <a:gd name="T44" fmla="*/ 12 w 311"/>
                <a:gd name="T45" fmla="*/ 202 h 233"/>
                <a:gd name="T46" fmla="*/ 3 w 311"/>
                <a:gd name="T47" fmla="*/ 222 h 233"/>
                <a:gd name="T48" fmla="*/ 20 w 311"/>
                <a:gd name="T49" fmla="*/ 231 h 233"/>
                <a:gd name="T50" fmla="*/ 45 w 311"/>
                <a:gd name="T51" fmla="*/ 226 h 233"/>
                <a:gd name="T52" fmla="*/ 68 w 311"/>
                <a:gd name="T53" fmla="*/ 223 h 233"/>
                <a:gd name="T54" fmla="*/ 91 w 311"/>
                <a:gd name="T55" fmla="*/ 186 h 233"/>
                <a:gd name="T56" fmla="*/ 121 w 311"/>
                <a:gd name="T57" fmla="*/ 145 h 233"/>
                <a:gd name="T58" fmla="*/ 153 w 311"/>
                <a:gd name="T59" fmla="*/ 111 h 233"/>
                <a:gd name="T60" fmla="*/ 188 w 311"/>
                <a:gd name="T61" fmla="*/ 82 h 233"/>
                <a:gd name="T62" fmla="*/ 220 w 311"/>
                <a:gd name="T63" fmla="*/ 60 h 233"/>
                <a:gd name="T64" fmla="*/ 213 w 311"/>
                <a:gd name="T65" fmla="*/ 76 h 233"/>
                <a:gd name="T66" fmla="*/ 200 w 311"/>
                <a:gd name="T67" fmla="*/ 97 h 233"/>
                <a:gd name="T68" fmla="*/ 184 w 311"/>
                <a:gd name="T69" fmla="*/ 121 h 233"/>
                <a:gd name="T70" fmla="*/ 163 w 311"/>
                <a:gd name="T71" fmla="*/ 149 h 233"/>
                <a:gd name="T72" fmla="*/ 147 w 311"/>
                <a:gd name="T73" fmla="*/ 173 h 233"/>
                <a:gd name="T74" fmla="*/ 136 w 311"/>
                <a:gd name="T75" fmla="*/ 193 h 233"/>
                <a:gd name="T76" fmla="*/ 129 w 311"/>
                <a:gd name="T77" fmla="*/ 217 h 233"/>
                <a:gd name="T78" fmla="*/ 139 w 311"/>
                <a:gd name="T79" fmla="*/ 231 h 233"/>
                <a:gd name="T80" fmla="*/ 158 w 311"/>
                <a:gd name="T81" fmla="*/ 231 h 233"/>
                <a:gd name="T82" fmla="*/ 177 w 311"/>
                <a:gd name="T83" fmla="*/ 224 h 233"/>
                <a:gd name="T84" fmla="*/ 200 w 311"/>
                <a:gd name="T85" fmla="*/ 213 h 233"/>
                <a:gd name="T86" fmla="*/ 238 w 311"/>
                <a:gd name="T87" fmla="*/ 194 h 233"/>
                <a:gd name="T88" fmla="*/ 254 w 311"/>
                <a:gd name="T89" fmla="*/ 167 h 233"/>
                <a:gd name="T90" fmla="*/ 230 w 311"/>
                <a:gd name="T91" fmla="*/ 167 h 233"/>
                <a:gd name="T92" fmla="*/ 215 w 311"/>
                <a:gd name="T93" fmla="*/ 175 h 233"/>
                <a:gd name="T94" fmla="*/ 219 w 311"/>
                <a:gd name="T95" fmla="*/ 167 h 233"/>
                <a:gd name="T96" fmla="*/ 232 w 311"/>
                <a:gd name="T97" fmla="*/ 145 h 233"/>
                <a:gd name="T98" fmla="*/ 245 w 311"/>
                <a:gd name="T99" fmla="*/ 127 h 233"/>
                <a:gd name="T100" fmla="*/ 264 w 311"/>
                <a:gd name="T101" fmla="*/ 99 h 233"/>
                <a:gd name="T102" fmla="*/ 283 w 311"/>
                <a:gd name="T103" fmla="*/ 72 h 233"/>
                <a:gd name="T104" fmla="*/ 303 w 311"/>
                <a:gd name="T105" fmla="*/ 41 h 233"/>
                <a:gd name="T106" fmla="*/ 311 w 311"/>
                <a:gd name="T107" fmla="*/ 2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1" h="233">
                  <a:moveTo>
                    <a:pt x="310" y="11"/>
                  </a:moveTo>
                  <a:lnTo>
                    <a:pt x="307" y="7"/>
                  </a:lnTo>
                  <a:lnTo>
                    <a:pt x="304" y="4"/>
                  </a:lnTo>
                  <a:lnTo>
                    <a:pt x="298" y="1"/>
                  </a:lnTo>
                  <a:lnTo>
                    <a:pt x="290" y="0"/>
                  </a:lnTo>
                  <a:lnTo>
                    <a:pt x="284" y="0"/>
                  </a:lnTo>
                  <a:lnTo>
                    <a:pt x="279" y="1"/>
                  </a:lnTo>
                  <a:lnTo>
                    <a:pt x="270" y="4"/>
                  </a:lnTo>
                  <a:lnTo>
                    <a:pt x="262" y="7"/>
                  </a:lnTo>
                  <a:lnTo>
                    <a:pt x="257" y="10"/>
                  </a:lnTo>
                  <a:lnTo>
                    <a:pt x="251" y="12"/>
                  </a:lnTo>
                  <a:lnTo>
                    <a:pt x="245" y="15"/>
                  </a:lnTo>
                  <a:lnTo>
                    <a:pt x="238" y="18"/>
                  </a:lnTo>
                  <a:lnTo>
                    <a:pt x="232" y="21"/>
                  </a:lnTo>
                  <a:lnTo>
                    <a:pt x="226" y="24"/>
                  </a:lnTo>
                  <a:lnTo>
                    <a:pt x="219" y="29"/>
                  </a:lnTo>
                  <a:lnTo>
                    <a:pt x="212" y="34"/>
                  </a:lnTo>
                  <a:lnTo>
                    <a:pt x="206" y="37"/>
                  </a:lnTo>
                  <a:lnTo>
                    <a:pt x="200" y="41"/>
                  </a:lnTo>
                  <a:lnTo>
                    <a:pt x="194" y="44"/>
                  </a:lnTo>
                  <a:lnTo>
                    <a:pt x="190" y="49"/>
                  </a:lnTo>
                  <a:lnTo>
                    <a:pt x="184" y="52"/>
                  </a:lnTo>
                  <a:lnTo>
                    <a:pt x="178" y="57"/>
                  </a:lnTo>
                  <a:lnTo>
                    <a:pt x="173" y="60"/>
                  </a:lnTo>
                  <a:lnTo>
                    <a:pt x="167" y="65"/>
                  </a:lnTo>
                  <a:lnTo>
                    <a:pt x="170" y="59"/>
                  </a:lnTo>
                  <a:lnTo>
                    <a:pt x="175" y="53"/>
                  </a:lnTo>
                  <a:lnTo>
                    <a:pt x="178" y="48"/>
                  </a:lnTo>
                  <a:lnTo>
                    <a:pt x="182" y="41"/>
                  </a:lnTo>
                  <a:lnTo>
                    <a:pt x="185" y="36"/>
                  </a:lnTo>
                  <a:lnTo>
                    <a:pt x="188" y="33"/>
                  </a:lnTo>
                  <a:lnTo>
                    <a:pt x="189" y="28"/>
                  </a:lnTo>
                  <a:lnTo>
                    <a:pt x="191" y="24"/>
                  </a:lnTo>
                  <a:lnTo>
                    <a:pt x="192" y="22"/>
                  </a:lnTo>
                  <a:lnTo>
                    <a:pt x="193" y="18"/>
                  </a:lnTo>
                  <a:lnTo>
                    <a:pt x="193" y="13"/>
                  </a:lnTo>
                  <a:lnTo>
                    <a:pt x="191" y="7"/>
                  </a:lnTo>
                  <a:lnTo>
                    <a:pt x="190" y="5"/>
                  </a:lnTo>
                  <a:lnTo>
                    <a:pt x="186" y="3"/>
                  </a:lnTo>
                  <a:lnTo>
                    <a:pt x="182" y="1"/>
                  </a:lnTo>
                  <a:lnTo>
                    <a:pt x="176" y="0"/>
                  </a:lnTo>
                  <a:lnTo>
                    <a:pt x="173" y="0"/>
                  </a:lnTo>
                  <a:lnTo>
                    <a:pt x="168" y="1"/>
                  </a:lnTo>
                  <a:lnTo>
                    <a:pt x="162" y="3"/>
                  </a:lnTo>
                  <a:lnTo>
                    <a:pt x="158" y="4"/>
                  </a:lnTo>
                  <a:lnTo>
                    <a:pt x="153" y="6"/>
                  </a:lnTo>
                  <a:lnTo>
                    <a:pt x="148" y="7"/>
                  </a:lnTo>
                  <a:lnTo>
                    <a:pt x="143" y="10"/>
                  </a:lnTo>
                  <a:lnTo>
                    <a:pt x="138" y="13"/>
                  </a:lnTo>
                  <a:lnTo>
                    <a:pt x="132" y="15"/>
                  </a:lnTo>
                  <a:lnTo>
                    <a:pt x="125" y="19"/>
                  </a:lnTo>
                  <a:lnTo>
                    <a:pt x="120" y="22"/>
                  </a:lnTo>
                  <a:lnTo>
                    <a:pt x="113" y="26"/>
                  </a:lnTo>
                  <a:lnTo>
                    <a:pt x="110" y="27"/>
                  </a:lnTo>
                  <a:lnTo>
                    <a:pt x="106" y="29"/>
                  </a:lnTo>
                  <a:lnTo>
                    <a:pt x="99" y="34"/>
                  </a:lnTo>
                  <a:lnTo>
                    <a:pt x="91" y="38"/>
                  </a:lnTo>
                  <a:lnTo>
                    <a:pt x="83" y="43"/>
                  </a:lnTo>
                  <a:lnTo>
                    <a:pt x="76" y="48"/>
                  </a:lnTo>
                  <a:lnTo>
                    <a:pt x="71" y="50"/>
                  </a:lnTo>
                  <a:lnTo>
                    <a:pt x="69" y="51"/>
                  </a:lnTo>
                  <a:lnTo>
                    <a:pt x="65" y="53"/>
                  </a:lnTo>
                  <a:lnTo>
                    <a:pt x="65" y="58"/>
                  </a:lnTo>
                  <a:lnTo>
                    <a:pt x="67" y="69"/>
                  </a:lnTo>
                  <a:lnTo>
                    <a:pt x="67" y="83"/>
                  </a:lnTo>
                  <a:lnTo>
                    <a:pt x="78" y="76"/>
                  </a:lnTo>
                  <a:lnTo>
                    <a:pt x="84" y="72"/>
                  </a:lnTo>
                  <a:lnTo>
                    <a:pt x="91" y="68"/>
                  </a:lnTo>
                  <a:lnTo>
                    <a:pt x="98" y="65"/>
                  </a:lnTo>
                  <a:lnTo>
                    <a:pt x="105" y="63"/>
                  </a:lnTo>
                  <a:lnTo>
                    <a:pt x="102" y="67"/>
                  </a:lnTo>
                  <a:lnTo>
                    <a:pt x="99" y="73"/>
                  </a:lnTo>
                  <a:lnTo>
                    <a:pt x="95" y="80"/>
                  </a:lnTo>
                  <a:lnTo>
                    <a:pt x="90" y="89"/>
                  </a:lnTo>
                  <a:lnTo>
                    <a:pt x="85" y="96"/>
                  </a:lnTo>
                  <a:lnTo>
                    <a:pt x="82" y="103"/>
                  </a:lnTo>
                  <a:lnTo>
                    <a:pt x="77" y="110"/>
                  </a:lnTo>
                  <a:lnTo>
                    <a:pt x="72" y="117"/>
                  </a:lnTo>
                  <a:lnTo>
                    <a:pt x="68" y="124"/>
                  </a:lnTo>
                  <a:lnTo>
                    <a:pt x="64" y="130"/>
                  </a:lnTo>
                  <a:lnTo>
                    <a:pt x="60" y="136"/>
                  </a:lnTo>
                  <a:lnTo>
                    <a:pt x="55" y="143"/>
                  </a:lnTo>
                  <a:lnTo>
                    <a:pt x="54" y="145"/>
                  </a:lnTo>
                  <a:lnTo>
                    <a:pt x="49" y="151"/>
                  </a:lnTo>
                  <a:lnTo>
                    <a:pt x="43" y="159"/>
                  </a:lnTo>
                  <a:lnTo>
                    <a:pt x="38" y="167"/>
                  </a:lnTo>
                  <a:lnTo>
                    <a:pt x="31" y="177"/>
                  </a:lnTo>
                  <a:lnTo>
                    <a:pt x="25" y="185"/>
                  </a:lnTo>
                  <a:lnTo>
                    <a:pt x="20" y="190"/>
                  </a:lnTo>
                  <a:lnTo>
                    <a:pt x="19" y="193"/>
                  </a:lnTo>
                  <a:lnTo>
                    <a:pt x="16" y="197"/>
                  </a:lnTo>
                  <a:lnTo>
                    <a:pt x="12" y="202"/>
                  </a:lnTo>
                  <a:lnTo>
                    <a:pt x="8" y="208"/>
                  </a:lnTo>
                  <a:lnTo>
                    <a:pt x="3" y="213"/>
                  </a:lnTo>
                  <a:lnTo>
                    <a:pt x="0" y="217"/>
                  </a:lnTo>
                  <a:lnTo>
                    <a:pt x="3" y="222"/>
                  </a:lnTo>
                  <a:lnTo>
                    <a:pt x="5" y="227"/>
                  </a:lnTo>
                  <a:lnTo>
                    <a:pt x="9" y="233"/>
                  </a:lnTo>
                  <a:lnTo>
                    <a:pt x="15" y="232"/>
                  </a:lnTo>
                  <a:lnTo>
                    <a:pt x="20" y="231"/>
                  </a:lnTo>
                  <a:lnTo>
                    <a:pt x="26" y="228"/>
                  </a:lnTo>
                  <a:lnTo>
                    <a:pt x="32" y="227"/>
                  </a:lnTo>
                  <a:lnTo>
                    <a:pt x="38" y="226"/>
                  </a:lnTo>
                  <a:lnTo>
                    <a:pt x="45" y="226"/>
                  </a:lnTo>
                  <a:lnTo>
                    <a:pt x="50" y="225"/>
                  </a:lnTo>
                  <a:lnTo>
                    <a:pt x="57" y="224"/>
                  </a:lnTo>
                  <a:lnTo>
                    <a:pt x="64" y="224"/>
                  </a:lnTo>
                  <a:lnTo>
                    <a:pt x="68" y="223"/>
                  </a:lnTo>
                  <a:lnTo>
                    <a:pt x="70" y="219"/>
                  </a:lnTo>
                  <a:lnTo>
                    <a:pt x="77" y="208"/>
                  </a:lnTo>
                  <a:lnTo>
                    <a:pt x="84" y="196"/>
                  </a:lnTo>
                  <a:lnTo>
                    <a:pt x="91" y="186"/>
                  </a:lnTo>
                  <a:lnTo>
                    <a:pt x="99" y="175"/>
                  </a:lnTo>
                  <a:lnTo>
                    <a:pt x="106" y="165"/>
                  </a:lnTo>
                  <a:lnTo>
                    <a:pt x="114" y="155"/>
                  </a:lnTo>
                  <a:lnTo>
                    <a:pt x="121" y="145"/>
                  </a:lnTo>
                  <a:lnTo>
                    <a:pt x="129" y="136"/>
                  </a:lnTo>
                  <a:lnTo>
                    <a:pt x="137" y="127"/>
                  </a:lnTo>
                  <a:lnTo>
                    <a:pt x="145" y="119"/>
                  </a:lnTo>
                  <a:lnTo>
                    <a:pt x="153" y="111"/>
                  </a:lnTo>
                  <a:lnTo>
                    <a:pt x="161" y="103"/>
                  </a:lnTo>
                  <a:lnTo>
                    <a:pt x="170" y="96"/>
                  </a:lnTo>
                  <a:lnTo>
                    <a:pt x="178" y="89"/>
                  </a:lnTo>
                  <a:lnTo>
                    <a:pt x="188" y="82"/>
                  </a:lnTo>
                  <a:lnTo>
                    <a:pt x="196" y="75"/>
                  </a:lnTo>
                  <a:lnTo>
                    <a:pt x="206" y="68"/>
                  </a:lnTo>
                  <a:lnTo>
                    <a:pt x="214" y="64"/>
                  </a:lnTo>
                  <a:lnTo>
                    <a:pt x="220" y="60"/>
                  </a:lnTo>
                  <a:lnTo>
                    <a:pt x="224" y="59"/>
                  </a:lnTo>
                  <a:lnTo>
                    <a:pt x="222" y="64"/>
                  </a:lnTo>
                  <a:lnTo>
                    <a:pt x="219" y="69"/>
                  </a:lnTo>
                  <a:lnTo>
                    <a:pt x="213" y="76"/>
                  </a:lnTo>
                  <a:lnTo>
                    <a:pt x="207" y="87"/>
                  </a:lnTo>
                  <a:lnTo>
                    <a:pt x="205" y="90"/>
                  </a:lnTo>
                  <a:lnTo>
                    <a:pt x="202" y="94"/>
                  </a:lnTo>
                  <a:lnTo>
                    <a:pt x="200" y="97"/>
                  </a:lnTo>
                  <a:lnTo>
                    <a:pt x="197" y="102"/>
                  </a:lnTo>
                  <a:lnTo>
                    <a:pt x="193" y="107"/>
                  </a:lnTo>
                  <a:lnTo>
                    <a:pt x="189" y="114"/>
                  </a:lnTo>
                  <a:lnTo>
                    <a:pt x="184" y="121"/>
                  </a:lnTo>
                  <a:lnTo>
                    <a:pt x="178" y="128"/>
                  </a:lnTo>
                  <a:lnTo>
                    <a:pt x="176" y="132"/>
                  </a:lnTo>
                  <a:lnTo>
                    <a:pt x="170" y="140"/>
                  </a:lnTo>
                  <a:lnTo>
                    <a:pt x="163" y="149"/>
                  </a:lnTo>
                  <a:lnTo>
                    <a:pt x="161" y="152"/>
                  </a:lnTo>
                  <a:lnTo>
                    <a:pt x="156" y="159"/>
                  </a:lnTo>
                  <a:lnTo>
                    <a:pt x="152" y="166"/>
                  </a:lnTo>
                  <a:lnTo>
                    <a:pt x="147" y="173"/>
                  </a:lnTo>
                  <a:lnTo>
                    <a:pt x="144" y="179"/>
                  </a:lnTo>
                  <a:lnTo>
                    <a:pt x="140" y="183"/>
                  </a:lnTo>
                  <a:lnTo>
                    <a:pt x="138" y="189"/>
                  </a:lnTo>
                  <a:lnTo>
                    <a:pt x="136" y="193"/>
                  </a:lnTo>
                  <a:lnTo>
                    <a:pt x="133" y="197"/>
                  </a:lnTo>
                  <a:lnTo>
                    <a:pt x="131" y="204"/>
                  </a:lnTo>
                  <a:lnTo>
                    <a:pt x="129" y="211"/>
                  </a:lnTo>
                  <a:lnTo>
                    <a:pt x="129" y="217"/>
                  </a:lnTo>
                  <a:lnTo>
                    <a:pt x="130" y="222"/>
                  </a:lnTo>
                  <a:lnTo>
                    <a:pt x="131" y="225"/>
                  </a:lnTo>
                  <a:lnTo>
                    <a:pt x="135" y="228"/>
                  </a:lnTo>
                  <a:lnTo>
                    <a:pt x="139" y="231"/>
                  </a:lnTo>
                  <a:lnTo>
                    <a:pt x="147" y="232"/>
                  </a:lnTo>
                  <a:lnTo>
                    <a:pt x="151" y="232"/>
                  </a:lnTo>
                  <a:lnTo>
                    <a:pt x="154" y="231"/>
                  </a:lnTo>
                  <a:lnTo>
                    <a:pt x="158" y="231"/>
                  </a:lnTo>
                  <a:lnTo>
                    <a:pt x="162" y="230"/>
                  </a:lnTo>
                  <a:lnTo>
                    <a:pt x="167" y="227"/>
                  </a:lnTo>
                  <a:lnTo>
                    <a:pt x="173" y="226"/>
                  </a:lnTo>
                  <a:lnTo>
                    <a:pt x="177" y="224"/>
                  </a:lnTo>
                  <a:lnTo>
                    <a:pt x="183" y="222"/>
                  </a:lnTo>
                  <a:lnTo>
                    <a:pt x="188" y="219"/>
                  </a:lnTo>
                  <a:lnTo>
                    <a:pt x="193" y="217"/>
                  </a:lnTo>
                  <a:lnTo>
                    <a:pt x="200" y="213"/>
                  </a:lnTo>
                  <a:lnTo>
                    <a:pt x="208" y="209"/>
                  </a:lnTo>
                  <a:lnTo>
                    <a:pt x="217" y="204"/>
                  </a:lnTo>
                  <a:lnTo>
                    <a:pt x="227" y="200"/>
                  </a:lnTo>
                  <a:lnTo>
                    <a:pt x="238" y="194"/>
                  </a:lnTo>
                  <a:lnTo>
                    <a:pt x="250" y="187"/>
                  </a:lnTo>
                  <a:lnTo>
                    <a:pt x="254" y="185"/>
                  </a:lnTo>
                  <a:lnTo>
                    <a:pt x="254" y="180"/>
                  </a:lnTo>
                  <a:lnTo>
                    <a:pt x="254" y="167"/>
                  </a:lnTo>
                  <a:lnTo>
                    <a:pt x="254" y="152"/>
                  </a:lnTo>
                  <a:lnTo>
                    <a:pt x="242" y="160"/>
                  </a:lnTo>
                  <a:lnTo>
                    <a:pt x="236" y="164"/>
                  </a:lnTo>
                  <a:lnTo>
                    <a:pt x="230" y="167"/>
                  </a:lnTo>
                  <a:lnTo>
                    <a:pt x="223" y="171"/>
                  </a:lnTo>
                  <a:lnTo>
                    <a:pt x="215" y="175"/>
                  </a:lnTo>
                  <a:lnTo>
                    <a:pt x="215" y="175"/>
                  </a:lnTo>
                  <a:lnTo>
                    <a:pt x="215" y="175"/>
                  </a:lnTo>
                  <a:lnTo>
                    <a:pt x="214" y="175"/>
                  </a:lnTo>
                  <a:lnTo>
                    <a:pt x="214" y="175"/>
                  </a:lnTo>
                  <a:lnTo>
                    <a:pt x="216" y="171"/>
                  </a:lnTo>
                  <a:lnTo>
                    <a:pt x="219" y="167"/>
                  </a:lnTo>
                  <a:lnTo>
                    <a:pt x="222" y="162"/>
                  </a:lnTo>
                  <a:lnTo>
                    <a:pt x="226" y="157"/>
                  </a:lnTo>
                  <a:lnTo>
                    <a:pt x="229" y="151"/>
                  </a:lnTo>
                  <a:lnTo>
                    <a:pt x="232" y="145"/>
                  </a:lnTo>
                  <a:lnTo>
                    <a:pt x="236" y="140"/>
                  </a:lnTo>
                  <a:lnTo>
                    <a:pt x="241" y="133"/>
                  </a:lnTo>
                  <a:lnTo>
                    <a:pt x="242" y="132"/>
                  </a:lnTo>
                  <a:lnTo>
                    <a:pt x="245" y="127"/>
                  </a:lnTo>
                  <a:lnTo>
                    <a:pt x="250" y="120"/>
                  </a:lnTo>
                  <a:lnTo>
                    <a:pt x="254" y="113"/>
                  </a:lnTo>
                  <a:lnTo>
                    <a:pt x="259" y="106"/>
                  </a:lnTo>
                  <a:lnTo>
                    <a:pt x="264" y="99"/>
                  </a:lnTo>
                  <a:lnTo>
                    <a:pt x="267" y="95"/>
                  </a:lnTo>
                  <a:lnTo>
                    <a:pt x="268" y="94"/>
                  </a:lnTo>
                  <a:lnTo>
                    <a:pt x="276" y="82"/>
                  </a:lnTo>
                  <a:lnTo>
                    <a:pt x="283" y="72"/>
                  </a:lnTo>
                  <a:lnTo>
                    <a:pt x="289" y="63"/>
                  </a:lnTo>
                  <a:lnTo>
                    <a:pt x="295" y="54"/>
                  </a:lnTo>
                  <a:lnTo>
                    <a:pt x="299" y="48"/>
                  </a:lnTo>
                  <a:lnTo>
                    <a:pt x="303" y="41"/>
                  </a:lnTo>
                  <a:lnTo>
                    <a:pt x="305" y="36"/>
                  </a:lnTo>
                  <a:lnTo>
                    <a:pt x="307" y="31"/>
                  </a:lnTo>
                  <a:lnTo>
                    <a:pt x="310" y="26"/>
                  </a:lnTo>
                  <a:lnTo>
                    <a:pt x="311" y="20"/>
                  </a:lnTo>
                  <a:lnTo>
                    <a:pt x="311" y="15"/>
                  </a:lnTo>
                  <a:lnTo>
                    <a:pt x="310" y="11"/>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16" name="Freeform 16"/>
            <p:cNvSpPr>
              <a:spLocks noEditPoints="1"/>
            </p:cNvSpPr>
            <p:nvPr/>
          </p:nvSpPr>
          <p:spPr bwMode="auto">
            <a:xfrm>
              <a:off x="1964" y="2511"/>
              <a:ext cx="111" cy="95"/>
            </a:xfrm>
            <a:custGeom>
              <a:avLst/>
              <a:gdLst>
                <a:gd name="T0" fmla="*/ 264 w 271"/>
                <a:gd name="T1" fmla="*/ 21 h 232"/>
                <a:gd name="T2" fmla="*/ 248 w 271"/>
                <a:gd name="T3" fmla="*/ 7 h 232"/>
                <a:gd name="T4" fmla="*/ 234 w 271"/>
                <a:gd name="T5" fmla="*/ 3 h 232"/>
                <a:gd name="T6" fmla="*/ 216 w 271"/>
                <a:gd name="T7" fmla="*/ 0 h 232"/>
                <a:gd name="T8" fmla="*/ 191 w 271"/>
                <a:gd name="T9" fmla="*/ 1 h 232"/>
                <a:gd name="T10" fmla="*/ 162 w 271"/>
                <a:gd name="T11" fmla="*/ 10 h 232"/>
                <a:gd name="T12" fmla="*/ 131 w 271"/>
                <a:gd name="T13" fmla="*/ 22 h 232"/>
                <a:gd name="T14" fmla="*/ 101 w 271"/>
                <a:gd name="T15" fmla="*/ 39 h 232"/>
                <a:gd name="T16" fmla="*/ 77 w 271"/>
                <a:gd name="T17" fmla="*/ 57 h 232"/>
                <a:gd name="T18" fmla="*/ 55 w 271"/>
                <a:gd name="T19" fmla="*/ 80 h 232"/>
                <a:gd name="T20" fmla="*/ 32 w 271"/>
                <a:gd name="T21" fmla="*/ 111 h 232"/>
                <a:gd name="T22" fmla="*/ 14 w 271"/>
                <a:gd name="T23" fmla="*/ 143 h 232"/>
                <a:gd name="T24" fmla="*/ 3 w 271"/>
                <a:gd name="T25" fmla="*/ 172 h 232"/>
                <a:gd name="T26" fmla="*/ 0 w 271"/>
                <a:gd name="T27" fmla="*/ 194 h 232"/>
                <a:gd name="T28" fmla="*/ 4 w 271"/>
                <a:gd name="T29" fmla="*/ 211 h 232"/>
                <a:gd name="T30" fmla="*/ 17 w 271"/>
                <a:gd name="T31" fmla="*/ 224 h 232"/>
                <a:gd name="T32" fmla="*/ 38 w 271"/>
                <a:gd name="T33" fmla="*/ 231 h 232"/>
                <a:gd name="T34" fmla="*/ 63 w 271"/>
                <a:gd name="T35" fmla="*/ 232 h 232"/>
                <a:gd name="T36" fmla="*/ 84 w 271"/>
                <a:gd name="T37" fmla="*/ 230 h 232"/>
                <a:gd name="T38" fmla="*/ 105 w 271"/>
                <a:gd name="T39" fmla="*/ 223 h 232"/>
                <a:gd name="T40" fmla="*/ 131 w 271"/>
                <a:gd name="T41" fmla="*/ 212 h 232"/>
                <a:gd name="T42" fmla="*/ 156 w 271"/>
                <a:gd name="T43" fmla="*/ 200 h 232"/>
                <a:gd name="T44" fmla="*/ 178 w 271"/>
                <a:gd name="T45" fmla="*/ 186 h 232"/>
                <a:gd name="T46" fmla="*/ 196 w 271"/>
                <a:gd name="T47" fmla="*/ 173 h 232"/>
                <a:gd name="T48" fmla="*/ 213 w 271"/>
                <a:gd name="T49" fmla="*/ 155 h 232"/>
                <a:gd name="T50" fmla="*/ 230 w 271"/>
                <a:gd name="T51" fmla="*/ 133 h 232"/>
                <a:gd name="T52" fmla="*/ 245 w 271"/>
                <a:gd name="T53" fmla="*/ 110 h 232"/>
                <a:gd name="T54" fmla="*/ 258 w 271"/>
                <a:gd name="T55" fmla="*/ 87 h 232"/>
                <a:gd name="T56" fmla="*/ 266 w 271"/>
                <a:gd name="T57" fmla="*/ 67 h 232"/>
                <a:gd name="T58" fmla="*/ 269 w 271"/>
                <a:gd name="T59" fmla="*/ 51 h 232"/>
                <a:gd name="T60" fmla="*/ 269 w 271"/>
                <a:gd name="T61" fmla="*/ 37 h 232"/>
                <a:gd name="T62" fmla="*/ 70 w 271"/>
                <a:gd name="T63" fmla="*/ 179 h 232"/>
                <a:gd name="T64" fmla="*/ 80 w 271"/>
                <a:gd name="T65" fmla="*/ 148 h 232"/>
                <a:gd name="T66" fmla="*/ 94 w 271"/>
                <a:gd name="T67" fmla="*/ 122 h 232"/>
                <a:gd name="T68" fmla="*/ 113 w 271"/>
                <a:gd name="T69" fmla="*/ 94 h 232"/>
                <a:gd name="T70" fmla="*/ 131 w 271"/>
                <a:gd name="T71" fmla="*/ 71 h 232"/>
                <a:gd name="T72" fmla="*/ 144 w 271"/>
                <a:gd name="T73" fmla="*/ 54 h 232"/>
                <a:gd name="T74" fmla="*/ 156 w 271"/>
                <a:gd name="T75" fmla="*/ 45 h 232"/>
                <a:gd name="T76" fmla="*/ 178 w 271"/>
                <a:gd name="T77" fmla="*/ 36 h 232"/>
                <a:gd name="T78" fmla="*/ 197 w 271"/>
                <a:gd name="T79" fmla="*/ 38 h 232"/>
                <a:gd name="T80" fmla="*/ 201 w 271"/>
                <a:gd name="T81" fmla="*/ 46 h 232"/>
                <a:gd name="T82" fmla="*/ 196 w 271"/>
                <a:gd name="T83" fmla="*/ 73 h 232"/>
                <a:gd name="T84" fmla="*/ 183 w 271"/>
                <a:gd name="T85" fmla="*/ 98 h 232"/>
                <a:gd name="T86" fmla="*/ 168 w 271"/>
                <a:gd name="T87" fmla="*/ 125 h 232"/>
                <a:gd name="T88" fmla="*/ 150 w 271"/>
                <a:gd name="T89" fmla="*/ 149 h 232"/>
                <a:gd name="T90" fmla="*/ 132 w 271"/>
                <a:gd name="T91" fmla="*/ 169 h 232"/>
                <a:gd name="T92" fmla="*/ 117 w 271"/>
                <a:gd name="T93" fmla="*/ 183 h 232"/>
                <a:gd name="T94" fmla="*/ 101 w 271"/>
                <a:gd name="T95" fmla="*/ 193 h 232"/>
                <a:gd name="T96" fmla="*/ 82 w 271"/>
                <a:gd name="T97" fmla="*/ 195 h 232"/>
                <a:gd name="T98" fmla="*/ 71 w 271"/>
                <a:gd name="T99" fmla="*/ 18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1" h="232">
                  <a:moveTo>
                    <a:pt x="269" y="37"/>
                  </a:moveTo>
                  <a:lnTo>
                    <a:pt x="267" y="29"/>
                  </a:lnTo>
                  <a:lnTo>
                    <a:pt x="264" y="21"/>
                  </a:lnTo>
                  <a:lnTo>
                    <a:pt x="259" y="15"/>
                  </a:lnTo>
                  <a:lnTo>
                    <a:pt x="251" y="10"/>
                  </a:lnTo>
                  <a:lnTo>
                    <a:pt x="248" y="7"/>
                  </a:lnTo>
                  <a:lnTo>
                    <a:pt x="243" y="6"/>
                  </a:lnTo>
                  <a:lnTo>
                    <a:pt x="238" y="4"/>
                  </a:lnTo>
                  <a:lnTo>
                    <a:pt x="234" y="3"/>
                  </a:lnTo>
                  <a:lnTo>
                    <a:pt x="228" y="1"/>
                  </a:lnTo>
                  <a:lnTo>
                    <a:pt x="222" y="1"/>
                  </a:lnTo>
                  <a:lnTo>
                    <a:pt x="216" y="0"/>
                  </a:lnTo>
                  <a:lnTo>
                    <a:pt x="209" y="0"/>
                  </a:lnTo>
                  <a:lnTo>
                    <a:pt x="200" y="0"/>
                  </a:lnTo>
                  <a:lnTo>
                    <a:pt x="191" y="1"/>
                  </a:lnTo>
                  <a:lnTo>
                    <a:pt x="182" y="4"/>
                  </a:lnTo>
                  <a:lnTo>
                    <a:pt x="173" y="6"/>
                  </a:lnTo>
                  <a:lnTo>
                    <a:pt x="162" y="10"/>
                  </a:lnTo>
                  <a:lnTo>
                    <a:pt x="152" y="13"/>
                  </a:lnTo>
                  <a:lnTo>
                    <a:pt x="142" y="18"/>
                  </a:lnTo>
                  <a:lnTo>
                    <a:pt x="131" y="22"/>
                  </a:lnTo>
                  <a:lnTo>
                    <a:pt x="121" y="28"/>
                  </a:lnTo>
                  <a:lnTo>
                    <a:pt x="110" y="34"/>
                  </a:lnTo>
                  <a:lnTo>
                    <a:pt x="101" y="39"/>
                  </a:lnTo>
                  <a:lnTo>
                    <a:pt x="92" y="45"/>
                  </a:lnTo>
                  <a:lnTo>
                    <a:pt x="84" y="51"/>
                  </a:lnTo>
                  <a:lnTo>
                    <a:pt x="77" y="57"/>
                  </a:lnTo>
                  <a:lnTo>
                    <a:pt x="70" y="63"/>
                  </a:lnTo>
                  <a:lnTo>
                    <a:pt x="64" y="69"/>
                  </a:lnTo>
                  <a:lnTo>
                    <a:pt x="55" y="80"/>
                  </a:lnTo>
                  <a:lnTo>
                    <a:pt x="47" y="90"/>
                  </a:lnTo>
                  <a:lnTo>
                    <a:pt x="39" y="101"/>
                  </a:lnTo>
                  <a:lnTo>
                    <a:pt x="32" y="111"/>
                  </a:lnTo>
                  <a:lnTo>
                    <a:pt x="25" y="121"/>
                  </a:lnTo>
                  <a:lnTo>
                    <a:pt x="19" y="133"/>
                  </a:lnTo>
                  <a:lnTo>
                    <a:pt x="14" y="143"/>
                  </a:lnTo>
                  <a:lnTo>
                    <a:pt x="9" y="155"/>
                  </a:lnTo>
                  <a:lnTo>
                    <a:pt x="6" y="164"/>
                  </a:lnTo>
                  <a:lnTo>
                    <a:pt x="3" y="172"/>
                  </a:lnTo>
                  <a:lnTo>
                    <a:pt x="1" y="180"/>
                  </a:lnTo>
                  <a:lnTo>
                    <a:pt x="0" y="187"/>
                  </a:lnTo>
                  <a:lnTo>
                    <a:pt x="0" y="194"/>
                  </a:lnTo>
                  <a:lnTo>
                    <a:pt x="1" y="201"/>
                  </a:lnTo>
                  <a:lnTo>
                    <a:pt x="2" y="207"/>
                  </a:lnTo>
                  <a:lnTo>
                    <a:pt x="4" y="211"/>
                  </a:lnTo>
                  <a:lnTo>
                    <a:pt x="8" y="216"/>
                  </a:lnTo>
                  <a:lnTo>
                    <a:pt x="12" y="220"/>
                  </a:lnTo>
                  <a:lnTo>
                    <a:pt x="17" y="224"/>
                  </a:lnTo>
                  <a:lnTo>
                    <a:pt x="24" y="226"/>
                  </a:lnTo>
                  <a:lnTo>
                    <a:pt x="31" y="228"/>
                  </a:lnTo>
                  <a:lnTo>
                    <a:pt x="38" y="231"/>
                  </a:lnTo>
                  <a:lnTo>
                    <a:pt x="47" y="232"/>
                  </a:lnTo>
                  <a:lnTo>
                    <a:pt x="56" y="232"/>
                  </a:lnTo>
                  <a:lnTo>
                    <a:pt x="63" y="232"/>
                  </a:lnTo>
                  <a:lnTo>
                    <a:pt x="70" y="231"/>
                  </a:lnTo>
                  <a:lnTo>
                    <a:pt x="77" y="231"/>
                  </a:lnTo>
                  <a:lnTo>
                    <a:pt x="84" y="230"/>
                  </a:lnTo>
                  <a:lnTo>
                    <a:pt x="91" y="227"/>
                  </a:lnTo>
                  <a:lnTo>
                    <a:pt x="98" y="226"/>
                  </a:lnTo>
                  <a:lnTo>
                    <a:pt x="105" y="223"/>
                  </a:lnTo>
                  <a:lnTo>
                    <a:pt x="112" y="220"/>
                  </a:lnTo>
                  <a:lnTo>
                    <a:pt x="121" y="217"/>
                  </a:lnTo>
                  <a:lnTo>
                    <a:pt x="131" y="212"/>
                  </a:lnTo>
                  <a:lnTo>
                    <a:pt x="140" y="208"/>
                  </a:lnTo>
                  <a:lnTo>
                    <a:pt x="148" y="204"/>
                  </a:lnTo>
                  <a:lnTo>
                    <a:pt x="156" y="200"/>
                  </a:lnTo>
                  <a:lnTo>
                    <a:pt x="165" y="195"/>
                  </a:lnTo>
                  <a:lnTo>
                    <a:pt x="171" y="190"/>
                  </a:lnTo>
                  <a:lnTo>
                    <a:pt x="178" y="186"/>
                  </a:lnTo>
                  <a:lnTo>
                    <a:pt x="184" y="182"/>
                  </a:lnTo>
                  <a:lnTo>
                    <a:pt x="190" y="178"/>
                  </a:lnTo>
                  <a:lnTo>
                    <a:pt x="196" y="173"/>
                  </a:lnTo>
                  <a:lnTo>
                    <a:pt x="201" y="167"/>
                  </a:lnTo>
                  <a:lnTo>
                    <a:pt x="207" y="162"/>
                  </a:lnTo>
                  <a:lnTo>
                    <a:pt x="213" y="155"/>
                  </a:lnTo>
                  <a:lnTo>
                    <a:pt x="219" y="148"/>
                  </a:lnTo>
                  <a:lnTo>
                    <a:pt x="224" y="141"/>
                  </a:lnTo>
                  <a:lnTo>
                    <a:pt x="230" y="133"/>
                  </a:lnTo>
                  <a:lnTo>
                    <a:pt x="236" y="126"/>
                  </a:lnTo>
                  <a:lnTo>
                    <a:pt x="241" y="118"/>
                  </a:lnTo>
                  <a:lnTo>
                    <a:pt x="245" y="110"/>
                  </a:lnTo>
                  <a:lnTo>
                    <a:pt x="250" y="102"/>
                  </a:lnTo>
                  <a:lnTo>
                    <a:pt x="254" y="95"/>
                  </a:lnTo>
                  <a:lnTo>
                    <a:pt x="258" y="87"/>
                  </a:lnTo>
                  <a:lnTo>
                    <a:pt x="261" y="80"/>
                  </a:lnTo>
                  <a:lnTo>
                    <a:pt x="264" y="74"/>
                  </a:lnTo>
                  <a:lnTo>
                    <a:pt x="266" y="67"/>
                  </a:lnTo>
                  <a:lnTo>
                    <a:pt x="267" y="61"/>
                  </a:lnTo>
                  <a:lnTo>
                    <a:pt x="269" y="57"/>
                  </a:lnTo>
                  <a:lnTo>
                    <a:pt x="269" y="51"/>
                  </a:lnTo>
                  <a:lnTo>
                    <a:pt x="271" y="46"/>
                  </a:lnTo>
                  <a:lnTo>
                    <a:pt x="271" y="42"/>
                  </a:lnTo>
                  <a:lnTo>
                    <a:pt x="269" y="37"/>
                  </a:lnTo>
                  <a:close/>
                  <a:moveTo>
                    <a:pt x="71" y="188"/>
                  </a:moveTo>
                  <a:lnTo>
                    <a:pt x="70" y="185"/>
                  </a:lnTo>
                  <a:lnTo>
                    <a:pt x="70" y="179"/>
                  </a:lnTo>
                  <a:lnTo>
                    <a:pt x="72" y="170"/>
                  </a:lnTo>
                  <a:lnTo>
                    <a:pt x="77" y="156"/>
                  </a:lnTo>
                  <a:lnTo>
                    <a:pt x="80" y="148"/>
                  </a:lnTo>
                  <a:lnTo>
                    <a:pt x="84" y="140"/>
                  </a:lnTo>
                  <a:lnTo>
                    <a:pt x="89" y="132"/>
                  </a:lnTo>
                  <a:lnTo>
                    <a:pt x="94" y="122"/>
                  </a:lnTo>
                  <a:lnTo>
                    <a:pt x="100" y="113"/>
                  </a:lnTo>
                  <a:lnTo>
                    <a:pt x="106" y="104"/>
                  </a:lnTo>
                  <a:lnTo>
                    <a:pt x="113" y="94"/>
                  </a:lnTo>
                  <a:lnTo>
                    <a:pt x="121" y="83"/>
                  </a:lnTo>
                  <a:lnTo>
                    <a:pt x="125" y="76"/>
                  </a:lnTo>
                  <a:lnTo>
                    <a:pt x="131" y="71"/>
                  </a:lnTo>
                  <a:lnTo>
                    <a:pt x="136" y="65"/>
                  </a:lnTo>
                  <a:lnTo>
                    <a:pt x="140" y="59"/>
                  </a:lnTo>
                  <a:lnTo>
                    <a:pt x="144" y="54"/>
                  </a:lnTo>
                  <a:lnTo>
                    <a:pt x="148" y="51"/>
                  </a:lnTo>
                  <a:lnTo>
                    <a:pt x="153" y="48"/>
                  </a:lnTo>
                  <a:lnTo>
                    <a:pt x="156" y="45"/>
                  </a:lnTo>
                  <a:lnTo>
                    <a:pt x="165" y="41"/>
                  </a:lnTo>
                  <a:lnTo>
                    <a:pt x="171" y="37"/>
                  </a:lnTo>
                  <a:lnTo>
                    <a:pt x="178" y="36"/>
                  </a:lnTo>
                  <a:lnTo>
                    <a:pt x="185" y="35"/>
                  </a:lnTo>
                  <a:lnTo>
                    <a:pt x="192" y="36"/>
                  </a:lnTo>
                  <a:lnTo>
                    <a:pt x="197" y="38"/>
                  </a:lnTo>
                  <a:lnTo>
                    <a:pt x="199" y="41"/>
                  </a:lnTo>
                  <a:lnTo>
                    <a:pt x="200" y="43"/>
                  </a:lnTo>
                  <a:lnTo>
                    <a:pt x="201" y="46"/>
                  </a:lnTo>
                  <a:lnTo>
                    <a:pt x="201" y="51"/>
                  </a:lnTo>
                  <a:lnTo>
                    <a:pt x="199" y="60"/>
                  </a:lnTo>
                  <a:lnTo>
                    <a:pt x="196" y="73"/>
                  </a:lnTo>
                  <a:lnTo>
                    <a:pt x="192" y="81"/>
                  </a:lnTo>
                  <a:lnTo>
                    <a:pt x="188" y="90"/>
                  </a:lnTo>
                  <a:lnTo>
                    <a:pt x="183" y="98"/>
                  </a:lnTo>
                  <a:lnTo>
                    <a:pt x="178" y="107"/>
                  </a:lnTo>
                  <a:lnTo>
                    <a:pt x="173" y="116"/>
                  </a:lnTo>
                  <a:lnTo>
                    <a:pt x="168" y="125"/>
                  </a:lnTo>
                  <a:lnTo>
                    <a:pt x="161" y="133"/>
                  </a:lnTo>
                  <a:lnTo>
                    <a:pt x="155" y="141"/>
                  </a:lnTo>
                  <a:lnTo>
                    <a:pt x="150" y="149"/>
                  </a:lnTo>
                  <a:lnTo>
                    <a:pt x="144" y="156"/>
                  </a:lnTo>
                  <a:lnTo>
                    <a:pt x="138" y="163"/>
                  </a:lnTo>
                  <a:lnTo>
                    <a:pt x="132" y="169"/>
                  </a:lnTo>
                  <a:lnTo>
                    <a:pt x="128" y="174"/>
                  </a:lnTo>
                  <a:lnTo>
                    <a:pt x="122" y="179"/>
                  </a:lnTo>
                  <a:lnTo>
                    <a:pt x="117" y="183"/>
                  </a:lnTo>
                  <a:lnTo>
                    <a:pt x="113" y="187"/>
                  </a:lnTo>
                  <a:lnTo>
                    <a:pt x="107" y="190"/>
                  </a:lnTo>
                  <a:lnTo>
                    <a:pt x="101" y="193"/>
                  </a:lnTo>
                  <a:lnTo>
                    <a:pt x="94" y="194"/>
                  </a:lnTo>
                  <a:lnTo>
                    <a:pt x="89" y="195"/>
                  </a:lnTo>
                  <a:lnTo>
                    <a:pt x="82" y="195"/>
                  </a:lnTo>
                  <a:lnTo>
                    <a:pt x="77" y="193"/>
                  </a:lnTo>
                  <a:lnTo>
                    <a:pt x="74" y="192"/>
                  </a:lnTo>
                  <a:lnTo>
                    <a:pt x="71" y="188"/>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17" name="Freeform 17"/>
            <p:cNvSpPr>
              <a:spLocks/>
            </p:cNvSpPr>
            <p:nvPr/>
          </p:nvSpPr>
          <p:spPr bwMode="auto">
            <a:xfrm>
              <a:off x="2049" y="2465"/>
              <a:ext cx="194" cy="189"/>
            </a:xfrm>
            <a:custGeom>
              <a:avLst/>
              <a:gdLst>
                <a:gd name="T0" fmla="*/ 456 w 474"/>
                <a:gd name="T1" fmla="*/ 2 h 461"/>
                <a:gd name="T2" fmla="*/ 437 w 474"/>
                <a:gd name="T3" fmla="*/ 0 h 461"/>
                <a:gd name="T4" fmla="*/ 416 w 474"/>
                <a:gd name="T5" fmla="*/ 6 h 461"/>
                <a:gd name="T6" fmla="*/ 398 w 474"/>
                <a:gd name="T7" fmla="*/ 14 h 461"/>
                <a:gd name="T8" fmla="*/ 374 w 474"/>
                <a:gd name="T9" fmla="*/ 27 h 461"/>
                <a:gd name="T10" fmla="*/ 347 w 474"/>
                <a:gd name="T11" fmla="*/ 44 h 461"/>
                <a:gd name="T12" fmla="*/ 323 w 474"/>
                <a:gd name="T13" fmla="*/ 59 h 461"/>
                <a:gd name="T14" fmla="*/ 307 w 474"/>
                <a:gd name="T15" fmla="*/ 72 h 461"/>
                <a:gd name="T16" fmla="*/ 296 w 474"/>
                <a:gd name="T17" fmla="*/ 82 h 461"/>
                <a:gd name="T18" fmla="*/ 285 w 474"/>
                <a:gd name="T19" fmla="*/ 95 h 461"/>
                <a:gd name="T20" fmla="*/ 274 w 474"/>
                <a:gd name="T21" fmla="*/ 111 h 461"/>
                <a:gd name="T22" fmla="*/ 270 w 474"/>
                <a:gd name="T23" fmla="*/ 117 h 461"/>
                <a:gd name="T24" fmla="*/ 257 w 474"/>
                <a:gd name="T25" fmla="*/ 124 h 461"/>
                <a:gd name="T26" fmla="*/ 237 w 474"/>
                <a:gd name="T27" fmla="*/ 128 h 461"/>
                <a:gd name="T28" fmla="*/ 219 w 474"/>
                <a:gd name="T29" fmla="*/ 134 h 461"/>
                <a:gd name="T30" fmla="*/ 207 w 474"/>
                <a:gd name="T31" fmla="*/ 148 h 461"/>
                <a:gd name="T32" fmla="*/ 236 w 474"/>
                <a:gd name="T33" fmla="*/ 161 h 461"/>
                <a:gd name="T34" fmla="*/ 240 w 474"/>
                <a:gd name="T35" fmla="*/ 161 h 461"/>
                <a:gd name="T36" fmla="*/ 144 w 474"/>
                <a:gd name="T37" fmla="*/ 317 h 461"/>
                <a:gd name="T38" fmla="*/ 129 w 474"/>
                <a:gd name="T39" fmla="*/ 341 h 461"/>
                <a:gd name="T40" fmla="*/ 113 w 474"/>
                <a:gd name="T41" fmla="*/ 366 h 461"/>
                <a:gd name="T42" fmla="*/ 95 w 474"/>
                <a:gd name="T43" fmla="*/ 392 h 461"/>
                <a:gd name="T44" fmla="*/ 85 w 474"/>
                <a:gd name="T45" fmla="*/ 404 h 461"/>
                <a:gd name="T46" fmla="*/ 77 w 474"/>
                <a:gd name="T47" fmla="*/ 409 h 461"/>
                <a:gd name="T48" fmla="*/ 71 w 474"/>
                <a:gd name="T49" fmla="*/ 412 h 461"/>
                <a:gd name="T50" fmla="*/ 66 w 474"/>
                <a:gd name="T51" fmla="*/ 411 h 461"/>
                <a:gd name="T52" fmla="*/ 63 w 474"/>
                <a:gd name="T53" fmla="*/ 391 h 461"/>
                <a:gd name="T54" fmla="*/ 43 w 474"/>
                <a:gd name="T55" fmla="*/ 394 h 461"/>
                <a:gd name="T56" fmla="*/ 36 w 474"/>
                <a:gd name="T57" fmla="*/ 407 h 461"/>
                <a:gd name="T58" fmla="*/ 24 w 474"/>
                <a:gd name="T59" fmla="*/ 423 h 461"/>
                <a:gd name="T60" fmla="*/ 7 w 474"/>
                <a:gd name="T61" fmla="*/ 445 h 461"/>
                <a:gd name="T62" fmla="*/ 14 w 474"/>
                <a:gd name="T63" fmla="*/ 459 h 461"/>
                <a:gd name="T64" fmla="*/ 28 w 474"/>
                <a:gd name="T65" fmla="*/ 461 h 461"/>
                <a:gd name="T66" fmla="*/ 44 w 474"/>
                <a:gd name="T67" fmla="*/ 459 h 461"/>
                <a:gd name="T68" fmla="*/ 62 w 474"/>
                <a:gd name="T69" fmla="*/ 451 h 461"/>
                <a:gd name="T70" fmla="*/ 89 w 474"/>
                <a:gd name="T71" fmla="*/ 436 h 461"/>
                <a:gd name="T72" fmla="*/ 122 w 474"/>
                <a:gd name="T73" fmla="*/ 412 h 461"/>
                <a:gd name="T74" fmla="*/ 153 w 474"/>
                <a:gd name="T75" fmla="*/ 384 h 461"/>
                <a:gd name="T76" fmla="*/ 182 w 474"/>
                <a:gd name="T77" fmla="*/ 348 h 461"/>
                <a:gd name="T78" fmla="*/ 221 w 474"/>
                <a:gd name="T79" fmla="*/ 295 h 461"/>
                <a:gd name="T80" fmla="*/ 271 w 474"/>
                <a:gd name="T81" fmla="*/ 222 h 461"/>
                <a:gd name="T82" fmla="*/ 281 w 474"/>
                <a:gd name="T83" fmla="*/ 205 h 461"/>
                <a:gd name="T84" fmla="*/ 301 w 474"/>
                <a:gd name="T85" fmla="*/ 176 h 461"/>
                <a:gd name="T86" fmla="*/ 335 w 474"/>
                <a:gd name="T87" fmla="*/ 161 h 461"/>
                <a:gd name="T88" fmla="*/ 357 w 474"/>
                <a:gd name="T89" fmla="*/ 161 h 461"/>
                <a:gd name="T90" fmla="*/ 369 w 474"/>
                <a:gd name="T91" fmla="*/ 157 h 461"/>
                <a:gd name="T92" fmla="*/ 379 w 474"/>
                <a:gd name="T93" fmla="*/ 142 h 461"/>
                <a:gd name="T94" fmla="*/ 386 w 474"/>
                <a:gd name="T95" fmla="*/ 128 h 461"/>
                <a:gd name="T96" fmla="*/ 377 w 474"/>
                <a:gd name="T97" fmla="*/ 119 h 461"/>
                <a:gd name="T98" fmla="*/ 364 w 474"/>
                <a:gd name="T99" fmla="*/ 120 h 461"/>
                <a:gd name="T100" fmla="*/ 346 w 474"/>
                <a:gd name="T101" fmla="*/ 121 h 461"/>
                <a:gd name="T102" fmla="*/ 338 w 474"/>
                <a:gd name="T103" fmla="*/ 118 h 461"/>
                <a:gd name="T104" fmla="*/ 347 w 474"/>
                <a:gd name="T105" fmla="*/ 105 h 461"/>
                <a:gd name="T106" fmla="*/ 357 w 474"/>
                <a:gd name="T107" fmla="*/ 88 h 461"/>
                <a:gd name="T108" fmla="*/ 374 w 474"/>
                <a:gd name="T109" fmla="*/ 64 h 461"/>
                <a:gd name="T110" fmla="*/ 387 w 474"/>
                <a:gd name="T111" fmla="*/ 53 h 461"/>
                <a:gd name="T112" fmla="*/ 396 w 474"/>
                <a:gd name="T113" fmla="*/ 50 h 461"/>
                <a:gd name="T114" fmla="*/ 408 w 474"/>
                <a:gd name="T115" fmla="*/ 61 h 461"/>
                <a:gd name="T116" fmla="*/ 419 w 474"/>
                <a:gd name="T117" fmla="*/ 76 h 461"/>
                <a:gd name="T118" fmla="*/ 432 w 474"/>
                <a:gd name="T119" fmla="*/ 72 h 461"/>
                <a:gd name="T120" fmla="*/ 444 w 474"/>
                <a:gd name="T121" fmla="*/ 52 h 461"/>
                <a:gd name="T122" fmla="*/ 457 w 474"/>
                <a:gd name="T123" fmla="*/ 32 h 461"/>
                <a:gd name="T124" fmla="*/ 474 w 474"/>
                <a:gd name="T125" fmla="*/ 1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4" h="461">
                  <a:moveTo>
                    <a:pt x="466" y="5"/>
                  </a:moveTo>
                  <a:lnTo>
                    <a:pt x="461" y="4"/>
                  </a:lnTo>
                  <a:lnTo>
                    <a:pt x="456" y="2"/>
                  </a:lnTo>
                  <a:lnTo>
                    <a:pt x="451" y="0"/>
                  </a:lnTo>
                  <a:lnTo>
                    <a:pt x="444" y="0"/>
                  </a:lnTo>
                  <a:lnTo>
                    <a:pt x="437" y="0"/>
                  </a:lnTo>
                  <a:lnTo>
                    <a:pt x="430" y="2"/>
                  </a:lnTo>
                  <a:lnTo>
                    <a:pt x="423" y="4"/>
                  </a:lnTo>
                  <a:lnTo>
                    <a:pt x="416" y="6"/>
                  </a:lnTo>
                  <a:lnTo>
                    <a:pt x="410" y="8"/>
                  </a:lnTo>
                  <a:lnTo>
                    <a:pt x="404" y="12"/>
                  </a:lnTo>
                  <a:lnTo>
                    <a:pt x="398" y="14"/>
                  </a:lnTo>
                  <a:lnTo>
                    <a:pt x="391" y="19"/>
                  </a:lnTo>
                  <a:lnTo>
                    <a:pt x="383" y="22"/>
                  </a:lnTo>
                  <a:lnTo>
                    <a:pt x="374" y="27"/>
                  </a:lnTo>
                  <a:lnTo>
                    <a:pt x="365" y="33"/>
                  </a:lnTo>
                  <a:lnTo>
                    <a:pt x="356" y="38"/>
                  </a:lnTo>
                  <a:lnTo>
                    <a:pt x="347" y="44"/>
                  </a:lnTo>
                  <a:lnTo>
                    <a:pt x="338" y="50"/>
                  </a:lnTo>
                  <a:lnTo>
                    <a:pt x="330" y="55"/>
                  </a:lnTo>
                  <a:lnTo>
                    <a:pt x="323" y="59"/>
                  </a:lnTo>
                  <a:lnTo>
                    <a:pt x="317" y="64"/>
                  </a:lnTo>
                  <a:lnTo>
                    <a:pt x="311" y="68"/>
                  </a:lnTo>
                  <a:lnTo>
                    <a:pt x="307" y="72"/>
                  </a:lnTo>
                  <a:lnTo>
                    <a:pt x="303" y="75"/>
                  </a:lnTo>
                  <a:lnTo>
                    <a:pt x="300" y="79"/>
                  </a:lnTo>
                  <a:lnTo>
                    <a:pt x="296" y="82"/>
                  </a:lnTo>
                  <a:lnTo>
                    <a:pt x="293" y="86"/>
                  </a:lnTo>
                  <a:lnTo>
                    <a:pt x="289" y="90"/>
                  </a:lnTo>
                  <a:lnTo>
                    <a:pt x="285" y="95"/>
                  </a:lnTo>
                  <a:lnTo>
                    <a:pt x="281" y="99"/>
                  </a:lnTo>
                  <a:lnTo>
                    <a:pt x="278" y="105"/>
                  </a:lnTo>
                  <a:lnTo>
                    <a:pt x="274" y="111"/>
                  </a:lnTo>
                  <a:lnTo>
                    <a:pt x="273" y="112"/>
                  </a:lnTo>
                  <a:lnTo>
                    <a:pt x="272" y="114"/>
                  </a:lnTo>
                  <a:lnTo>
                    <a:pt x="270" y="117"/>
                  </a:lnTo>
                  <a:lnTo>
                    <a:pt x="267" y="120"/>
                  </a:lnTo>
                  <a:lnTo>
                    <a:pt x="263" y="121"/>
                  </a:lnTo>
                  <a:lnTo>
                    <a:pt x="257" y="124"/>
                  </a:lnTo>
                  <a:lnTo>
                    <a:pt x="251" y="125"/>
                  </a:lnTo>
                  <a:lnTo>
                    <a:pt x="244" y="127"/>
                  </a:lnTo>
                  <a:lnTo>
                    <a:pt x="237" y="128"/>
                  </a:lnTo>
                  <a:lnTo>
                    <a:pt x="230" y="131"/>
                  </a:lnTo>
                  <a:lnTo>
                    <a:pt x="225" y="132"/>
                  </a:lnTo>
                  <a:lnTo>
                    <a:pt x="219" y="134"/>
                  </a:lnTo>
                  <a:lnTo>
                    <a:pt x="217" y="134"/>
                  </a:lnTo>
                  <a:lnTo>
                    <a:pt x="214" y="137"/>
                  </a:lnTo>
                  <a:lnTo>
                    <a:pt x="207" y="148"/>
                  </a:lnTo>
                  <a:lnTo>
                    <a:pt x="201" y="161"/>
                  </a:lnTo>
                  <a:lnTo>
                    <a:pt x="214" y="161"/>
                  </a:lnTo>
                  <a:lnTo>
                    <a:pt x="236" y="161"/>
                  </a:lnTo>
                  <a:lnTo>
                    <a:pt x="236" y="161"/>
                  </a:lnTo>
                  <a:lnTo>
                    <a:pt x="237" y="161"/>
                  </a:lnTo>
                  <a:lnTo>
                    <a:pt x="240" y="161"/>
                  </a:lnTo>
                  <a:lnTo>
                    <a:pt x="242" y="161"/>
                  </a:lnTo>
                  <a:lnTo>
                    <a:pt x="145" y="315"/>
                  </a:lnTo>
                  <a:lnTo>
                    <a:pt x="144" y="317"/>
                  </a:lnTo>
                  <a:lnTo>
                    <a:pt x="139" y="323"/>
                  </a:lnTo>
                  <a:lnTo>
                    <a:pt x="135" y="332"/>
                  </a:lnTo>
                  <a:lnTo>
                    <a:pt x="129" y="341"/>
                  </a:lnTo>
                  <a:lnTo>
                    <a:pt x="122" y="351"/>
                  </a:lnTo>
                  <a:lnTo>
                    <a:pt x="118" y="360"/>
                  </a:lnTo>
                  <a:lnTo>
                    <a:pt x="113" y="366"/>
                  </a:lnTo>
                  <a:lnTo>
                    <a:pt x="112" y="368"/>
                  </a:lnTo>
                  <a:lnTo>
                    <a:pt x="103" y="383"/>
                  </a:lnTo>
                  <a:lnTo>
                    <a:pt x="95" y="392"/>
                  </a:lnTo>
                  <a:lnTo>
                    <a:pt x="90" y="398"/>
                  </a:lnTo>
                  <a:lnTo>
                    <a:pt x="88" y="401"/>
                  </a:lnTo>
                  <a:lnTo>
                    <a:pt x="85" y="404"/>
                  </a:lnTo>
                  <a:lnTo>
                    <a:pt x="83" y="406"/>
                  </a:lnTo>
                  <a:lnTo>
                    <a:pt x="80" y="408"/>
                  </a:lnTo>
                  <a:lnTo>
                    <a:pt x="77" y="409"/>
                  </a:lnTo>
                  <a:lnTo>
                    <a:pt x="75" y="411"/>
                  </a:lnTo>
                  <a:lnTo>
                    <a:pt x="73" y="411"/>
                  </a:lnTo>
                  <a:lnTo>
                    <a:pt x="71" y="412"/>
                  </a:lnTo>
                  <a:lnTo>
                    <a:pt x="69" y="412"/>
                  </a:lnTo>
                  <a:lnTo>
                    <a:pt x="67" y="412"/>
                  </a:lnTo>
                  <a:lnTo>
                    <a:pt x="66" y="411"/>
                  </a:lnTo>
                  <a:lnTo>
                    <a:pt x="65" y="407"/>
                  </a:lnTo>
                  <a:lnTo>
                    <a:pt x="63" y="401"/>
                  </a:lnTo>
                  <a:lnTo>
                    <a:pt x="63" y="391"/>
                  </a:lnTo>
                  <a:lnTo>
                    <a:pt x="54" y="393"/>
                  </a:lnTo>
                  <a:lnTo>
                    <a:pt x="46" y="394"/>
                  </a:lnTo>
                  <a:lnTo>
                    <a:pt x="43" y="394"/>
                  </a:lnTo>
                  <a:lnTo>
                    <a:pt x="40" y="398"/>
                  </a:lnTo>
                  <a:lnTo>
                    <a:pt x="38" y="402"/>
                  </a:lnTo>
                  <a:lnTo>
                    <a:pt x="36" y="407"/>
                  </a:lnTo>
                  <a:lnTo>
                    <a:pt x="32" y="412"/>
                  </a:lnTo>
                  <a:lnTo>
                    <a:pt x="29" y="417"/>
                  </a:lnTo>
                  <a:lnTo>
                    <a:pt x="24" y="423"/>
                  </a:lnTo>
                  <a:lnTo>
                    <a:pt x="18" y="430"/>
                  </a:lnTo>
                  <a:lnTo>
                    <a:pt x="13" y="437"/>
                  </a:lnTo>
                  <a:lnTo>
                    <a:pt x="7" y="445"/>
                  </a:lnTo>
                  <a:lnTo>
                    <a:pt x="0" y="452"/>
                  </a:lnTo>
                  <a:lnTo>
                    <a:pt x="9" y="457"/>
                  </a:lnTo>
                  <a:lnTo>
                    <a:pt x="14" y="459"/>
                  </a:lnTo>
                  <a:lnTo>
                    <a:pt x="18" y="460"/>
                  </a:lnTo>
                  <a:lnTo>
                    <a:pt x="23" y="461"/>
                  </a:lnTo>
                  <a:lnTo>
                    <a:pt x="28" y="461"/>
                  </a:lnTo>
                  <a:lnTo>
                    <a:pt x="32" y="461"/>
                  </a:lnTo>
                  <a:lnTo>
                    <a:pt x="38" y="460"/>
                  </a:lnTo>
                  <a:lnTo>
                    <a:pt x="44" y="459"/>
                  </a:lnTo>
                  <a:lnTo>
                    <a:pt x="50" y="457"/>
                  </a:lnTo>
                  <a:lnTo>
                    <a:pt x="55" y="454"/>
                  </a:lnTo>
                  <a:lnTo>
                    <a:pt x="62" y="451"/>
                  </a:lnTo>
                  <a:lnTo>
                    <a:pt x="69" y="447"/>
                  </a:lnTo>
                  <a:lnTo>
                    <a:pt x="77" y="443"/>
                  </a:lnTo>
                  <a:lnTo>
                    <a:pt x="89" y="436"/>
                  </a:lnTo>
                  <a:lnTo>
                    <a:pt x="100" y="428"/>
                  </a:lnTo>
                  <a:lnTo>
                    <a:pt x="112" y="420"/>
                  </a:lnTo>
                  <a:lnTo>
                    <a:pt x="122" y="412"/>
                  </a:lnTo>
                  <a:lnTo>
                    <a:pt x="133" y="402"/>
                  </a:lnTo>
                  <a:lnTo>
                    <a:pt x="143" y="393"/>
                  </a:lnTo>
                  <a:lnTo>
                    <a:pt x="153" y="384"/>
                  </a:lnTo>
                  <a:lnTo>
                    <a:pt x="162" y="374"/>
                  </a:lnTo>
                  <a:lnTo>
                    <a:pt x="172" y="362"/>
                  </a:lnTo>
                  <a:lnTo>
                    <a:pt x="182" y="348"/>
                  </a:lnTo>
                  <a:lnTo>
                    <a:pt x="194" y="333"/>
                  </a:lnTo>
                  <a:lnTo>
                    <a:pt x="207" y="315"/>
                  </a:lnTo>
                  <a:lnTo>
                    <a:pt x="221" y="295"/>
                  </a:lnTo>
                  <a:lnTo>
                    <a:pt x="236" y="272"/>
                  </a:lnTo>
                  <a:lnTo>
                    <a:pt x="254" y="248"/>
                  </a:lnTo>
                  <a:lnTo>
                    <a:pt x="271" y="222"/>
                  </a:lnTo>
                  <a:lnTo>
                    <a:pt x="272" y="219"/>
                  </a:lnTo>
                  <a:lnTo>
                    <a:pt x="275" y="214"/>
                  </a:lnTo>
                  <a:lnTo>
                    <a:pt x="281" y="205"/>
                  </a:lnTo>
                  <a:lnTo>
                    <a:pt x="288" y="196"/>
                  </a:lnTo>
                  <a:lnTo>
                    <a:pt x="294" y="186"/>
                  </a:lnTo>
                  <a:lnTo>
                    <a:pt x="301" y="176"/>
                  </a:lnTo>
                  <a:lnTo>
                    <a:pt x="307" y="167"/>
                  </a:lnTo>
                  <a:lnTo>
                    <a:pt x="311" y="161"/>
                  </a:lnTo>
                  <a:lnTo>
                    <a:pt x="335" y="161"/>
                  </a:lnTo>
                  <a:lnTo>
                    <a:pt x="340" y="161"/>
                  </a:lnTo>
                  <a:lnTo>
                    <a:pt x="349" y="161"/>
                  </a:lnTo>
                  <a:lnTo>
                    <a:pt x="357" y="161"/>
                  </a:lnTo>
                  <a:lnTo>
                    <a:pt x="362" y="161"/>
                  </a:lnTo>
                  <a:lnTo>
                    <a:pt x="366" y="161"/>
                  </a:lnTo>
                  <a:lnTo>
                    <a:pt x="369" y="157"/>
                  </a:lnTo>
                  <a:lnTo>
                    <a:pt x="371" y="152"/>
                  </a:lnTo>
                  <a:lnTo>
                    <a:pt x="376" y="148"/>
                  </a:lnTo>
                  <a:lnTo>
                    <a:pt x="379" y="142"/>
                  </a:lnTo>
                  <a:lnTo>
                    <a:pt x="385" y="135"/>
                  </a:lnTo>
                  <a:lnTo>
                    <a:pt x="387" y="132"/>
                  </a:lnTo>
                  <a:lnTo>
                    <a:pt x="386" y="128"/>
                  </a:lnTo>
                  <a:lnTo>
                    <a:pt x="386" y="125"/>
                  </a:lnTo>
                  <a:lnTo>
                    <a:pt x="384" y="118"/>
                  </a:lnTo>
                  <a:lnTo>
                    <a:pt x="377" y="119"/>
                  </a:lnTo>
                  <a:lnTo>
                    <a:pt x="373" y="119"/>
                  </a:lnTo>
                  <a:lnTo>
                    <a:pt x="369" y="119"/>
                  </a:lnTo>
                  <a:lnTo>
                    <a:pt x="364" y="120"/>
                  </a:lnTo>
                  <a:lnTo>
                    <a:pt x="358" y="120"/>
                  </a:lnTo>
                  <a:lnTo>
                    <a:pt x="351" y="121"/>
                  </a:lnTo>
                  <a:lnTo>
                    <a:pt x="346" y="121"/>
                  </a:lnTo>
                  <a:lnTo>
                    <a:pt x="340" y="121"/>
                  </a:lnTo>
                  <a:lnTo>
                    <a:pt x="335" y="121"/>
                  </a:lnTo>
                  <a:lnTo>
                    <a:pt x="338" y="118"/>
                  </a:lnTo>
                  <a:lnTo>
                    <a:pt x="341" y="113"/>
                  </a:lnTo>
                  <a:lnTo>
                    <a:pt x="343" y="110"/>
                  </a:lnTo>
                  <a:lnTo>
                    <a:pt x="347" y="105"/>
                  </a:lnTo>
                  <a:lnTo>
                    <a:pt x="350" y="99"/>
                  </a:lnTo>
                  <a:lnTo>
                    <a:pt x="354" y="95"/>
                  </a:lnTo>
                  <a:lnTo>
                    <a:pt x="357" y="88"/>
                  </a:lnTo>
                  <a:lnTo>
                    <a:pt x="362" y="82"/>
                  </a:lnTo>
                  <a:lnTo>
                    <a:pt x="369" y="71"/>
                  </a:lnTo>
                  <a:lnTo>
                    <a:pt x="374" y="64"/>
                  </a:lnTo>
                  <a:lnTo>
                    <a:pt x="380" y="58"/>
                  </a:lnTo>
                  <a:lnTo>
                    <a:pt x="384" y="56"/>
                  </a:lnTo>
                  <a:lnTo>
                    <a:pt x="387" y="53"/>
                  </a:lnTo>
                  <a:lnTo>
                    <a:pt x="391" y="51"/>
                  </a:lnTo>
                  <a:lnTo>
                    <a:pt x="394" y="50"/>
                  </a:lnTo>
                  <a:lnTo>
                    <a:pt x="396" y="50"/>
                  </a:lnTo>
                  <a:lnTo>
                    <a:pt x="401" y="51"/>
                  </a:lnTo>
                  <a:lnTo>
                    <a:pt x="406" y="55"/>
                  </a:lnTo>
                  <a:lnTo>
                    <a:pt x="408" y="61"/>
                  </a:lnTo>
                  <a:lnTo>
                    <a:pt x="410" y="71"/>
                  </a:lnTo>
                  <a:lnTo>
                    <a:pt x="411" y="79"/>
                  </a:lnTo>
                  <a:lnTo>
                    <a:pt x="419" y="76"/>
                  </a:lnTo>
                  <a:lnTo>
                    <a:pt x="426" y="75"/>
                  </a:lnTo>
                  <a:lnTo>
                    <a:pt x="431" y="75"/>
                  </a:lnTo>
                  <a:lnTo>
                    <a:pt x="432" y="72"/>
                  </a:lnTo>
                  <a:lnTo>
                    <a:pt x="436" y="66"/>
                  </a:lnTo>
                  <a:lnTo>
                    <a:pt x="439" y="59"/>
                  </a:lnTo>
                  <a:lnTo>
                    <a:pt x="444" y="52"/>
                  </a:lnTo>
                  <a:lnTo>
                    <a:pt x="448" y="45"/>
                  </a:lnTo>
                  <a:lnTo>
                    <a:pt x="453" y="38"/>
                  </a:lnTo>
                  <a:lnTo>
                    <a:pt x="457" y="32"/>
                  </a:lnTo>
                  <a:lnTo>
                    <a:pt x="462" y="25"/>
                  </a:lnTo>
                  <a:lnTo>
                    <a:pt x="468" y="17"/>
                  </a:lnTo>
                  <a:lnTo>
                    <a:pt x="474" y="10"/>
                  </a:lnTo>
                  <a:lnTo>
                    <a:pt x="466" y="5"/>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18" name="Freeform 18"/>
            <p:cNvSpPr>
              <a:spLocks/>
            </p:cNvSpPr>
            <p:nvPr/>
          </p:nvSpPr>
          <p:spPr bwMode="auto">
            <a:xfrm>
              <a:off x="2268" y="2472"/>
              <a:ext cx="143" cy="134"/>
            </a:xfrm>
            <a:custGeom>
              <a:avLst/>
              <a:gdLst>
                <a:gd name="T0" fmla="*/ 321 w 347"/>
                <a:gd name="T1" fmla="*/ 8 h 327"/>
                <a:gd name="T2" fmla="*/ 301 w 347"/>
                <a:gd name="T3" fmla="*/ 2 h 327"/>
                <a:gd name="T4" fmla="*/ 281 w 347"/>
                <a:gd name="T5" fmla="*/ 0 h 327"/>
                <a:gd name="T6" fmla="*/ 237 w 347"/>
                <a:gd name="T7" fmla="*/ 4 h 327"/>
                <a:gd name="T8" fmla="*/ 187 w 347"/>
                <a:gd name="T9" fmla="*/ 25 h 327"/>
                <a:gd name="T10" fmla="*/ 142 w 347"/>
                <a:gd name="T11" fmla="*/ 60 h 327"/>
                <a:gd name="T12" fmla="*/ 112 w 347"/>
                <a:gd name="T13" fmla="*/ 99 h 327"/>
                <a:gd name="T14" fmla="*/ 99 w 347"/>
                <a:gd name="T15" fmla="*/ 133 h 327"/>
                <a:gd name="T16" fmla="*/ 99 w 347"/>
                <a:gd name="T17" fmla="*/ 158 h 327"/>
                <a:gd name="T18" fmla="*/ 113 w 347"/>
                <a:gd name="T19" fmla="*/ 178 h 327"/>
                <a:gd name="T20" fmla="*/ 147 w 347"/>
                <a:gd name="T21" fmla="*/ 193 h 327"/>
                <a:gd name="T22" fmla="*/ 188 w 347"/>
                <a:gd name="T23" fmla="*/ 208 h 327"/>
                <a:gd name="T24" fmla="*/ 190 w 347"/>
                <a:gd name="T25" fmla="*/ 224 h 327"/>
                <a:gd name="T26" fmla="*/ 177 w 347"/>
                <a:gd name="T27" fmla="*/ 250 h 327"/>
                <a:gd name="T28" fmla="*/ 160 w 347"/>
                <a:gd name="T29" fmla="*/ 268 h 327"/>
                <a:gd name="T30" fmla="*/ 137 w 347"/>
                <a:gd name="T31" fmla="*/ 282 h 327"/>
                <a:gd name="T32" fmla="*/ 111 w 347"/>
                <a:gd name="T33" fmla="*/ 288 h 327"/>
                <a:gd name="T34" fmla="*/ 78 w 347"/>
                <a:gd name="T35" fmla="*/ 283 h 327"/>
                <a:gd name="T36" fmla="*/ 59 w 347"/>
                <a:gd name="T37" fmla="*/ 270 h 327"/>
                <a:gd name="T38" fmla="*/ 67 w 347"/>
                <a:gd name="T39" fmla="*/ 245 h 327"/>
                <a:gd name="T40" fmla="*/ 64 w 347"/>
                <a:gd name="T41" fmla="*/ 222 h 327"/>
                <a:gd name="T42" fmla="*/ 38 w 347"/>
                <a:gd name="T43" fmla="*/ 236 h 327"/>
                <a:gd name="T44" fmla="*/ 18 w 347"/>
                <a:gd name="T45" fmla="*/ 269 h 327"/>
                <a:gd name="T46" fmla="*/ 0 w 347"/>
                <a:gd name="T47" fmla="*/ 298 h 327"/>
                <a:gd name="T48" fmla="*/ 28 w 347"/>
                <a:gd name="T49" fmla="*/ 318 h 327"/>
                <a:gd name="T50" fmla="*/ 51 w 347"/>
                <a:gd name="T51" fmla="*/ 325 h 327"/>
                <a:gd name="T52" fmla="*/ 74 w 347"/>
                <a:gd name="T53" fmla="*/ 327 h 327"/>
                <a:gd name="T54" fmla="*/ 120 w 347"/>
                <a:gd name="T55" fmla="*/ 322 h 327"/>
                <a:gd name="T56" fmla="*/ 174 w 347"/>
                <a:gd name="T57" fmla="*/ 299 h 327"/>
                <a:gd name="T58" fmla="*/ 222 w 347"/>
                <a:gd name="T59" fmla="*/ 264 h 327"/>
                <a:gd name="T60" fmla="*/ 253 w 347"/>
                <a:gd name="T61" fmla="*/ 222 h 327"/>
                <a:gd name="T62" fmla="*/ 266 w 347"/>
                <a:gd name="T63" fmla="*/ 191 h 327"/>
                <a:gd name="T64" fmla="*/ 266 w 347"/>
                <a:gd name="T65" fmla="*/ 169 h 327"/>
                <a:gd name="T66" fmla="*/ 255 w 347"/>
                <a:gd name="T67" fmla="*/ 151 h 327"/>
                <a:gd name="T68" fmla="*/ 223 w 347"/>
                <a:gd name="T69" fmla="*/ 137 h 327"/>
                <a:gd name="T70" fmla="*/ 198 w 347"/>
                <a:gd name="T71" fmla="*/ 130 h 327"/>
                <a:gd name="T72" fmla="*/ 181 w 347"/>
                <a:gd name="T73" fmla="*/ 124 h 327"/>
                <a:gd name="T74" fmla="*/ 170 w 347"/>
                <a:gd name="T75" fmla="*/ 116 h 327"/>
                <a:gd name="T76" fmla="*/ 170 w 347"/>
                <a:gd name="T77" fmla="*/ 98 h 327"/>
                <a:gd name="T78" fmla="*/ 182 w 347"/>
                <a:gd name="T79" fmla="*/ 76 h 327"/>
                <a:gd name="T80" fmla="*/ 199 w 347"/>
                <a:gd name="T81" fmla="*/ 57 h 327"/>
                <a:gd name="T82" fmla="*/ 220 w 347"/>
                <a:gd name="T83" fmla="*/ 45 h 327"/>
                <a:gd name="T84" fmla="*/ 244 w 347"/>
                <a:gd name="T85" fmla="*/ 39 h 327"/>
                <a:gd name="T86" fmla="*/ 274 w 347"/>
                <a:gd name="T87" fmla="*/ 42 h 327"/>
                <a:gd name="T88" fmla="*/ 288 w 347"/>
                <a:gd name="T89" fmla="*/ 53 h 327"/>
                <a:gd name="T90" fmla="*/ 282 w 347"/>
                <a:gd name="T91" fmla="*/ 76 h 327"/>
                <a:gd name="T92" fmla="*/ 283 w 347"/>
                <a:gd name="T93" fmla="*/ 99 h 327"/>
                <a:gd name="T94" fmla="*/ 309 w 347"/>
                <a:gd name="T95" fmla="*/ 87 h 327"/>
                <a:gd name="T96" fmla="*/ 327 w 347"/>
                <a:gd name="T97" fmla="*/ 56 h 327"/>
                <a:gd name="T98" fmla="*/ 347 w 347"/>
                <a:gd name="T99" fmla="*/ 2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7" h="327">
                  <a:moveTo>
                    <a:pt x="342" y="20"/>
                  </a:moveTo>
                  <a:lnTo>
                    <a:pt x="336" y="16"/>
                  </a:lnTo>
                  <a:lnTo>
                    <a:pt x="329" y="11"/>
                  </a:lnTo>
                  <a:lnTo>
                    <a:pt x="321" y="8"/>
                  </a:lnTo>
                  <a:lnTo>
                    <a:pt x="313" y="5"/>
                  </a:lnTo>
                  <a:lnTo>
                    <a:pt x="310" y="4"/>
                  </a:lnTo>
                  <a:lnTo>
                    <a:pt x="305" y="3"/>
                  </a:lnTo>
                  <a:lnTo>
                    <a:pt x="301" y="2"/>
                  </a:lnTo>
                  <a:lnTo>
                    <a:pt x="296" y="1"/>
                  </a:lnTo>
                  <a:lnTo>
                    <a:pt x="291" y="1"/>
                  </a:lnTo>
                  <a:lnTo>
                    <a:pt x="287" y="0"/>
                  </a:lnTo>
                  <a:lnTo>
                    <a:pt x="281" y="0"/>
                  </a:lnTo>
                  <a:lnTo>
                    <a:pt x="276" y="0"/>
                  </a:lnTo>
                  <a:lnTo>
                    <a:pt x="264" y="0"/>
                  </a:lnTo>
                  <a:lnTo>
                    <a:pt x="251" y="2"/>
                  </a:lnTo>
                  <a:lnTo>
                    <a:pt x="237" y="4"/>
                  </a:lnTo>
                  <a:lnTo>
                    <a:pt x="225" y="8"/>
                  </a:lnTo>
                  <a:lnTo>
                    <a:pt x="212" y="12"/>
                  </a:lnTo>
                  <a:lnTo>
                    <a:pt x="199" y="18"/>
                  </a:lnTo>
                  <a:lnTo>
                    <a:pt x="187" y="25"/>
                  </a:lnTo>
                  <a:lnTo>
                    <a:pt x="174" y="33"/>
                  </a:lnTo>
                  <a:lnTo>
                    <a:pt x="162" y="41"/>
                  </a:lnTo>
                  <a:lnTo>
                    <a:pt x="152" y="50"/>
                  </a:lnTo>
                  <a:lnTo>
                    <a:pt x="142" y="60"/>
                  </a:lnTo>
                  <a:lnTo>
                    <a:pt x="132" y="69"/>
                  </a:lnTo>
                  <a:lnTo>
                    <a:pt x="124" y="78"/>
                  </a:lnTo>
                  <a:lnTo>
                    <a:pt x="117" y="88"/>
                  </a:lnTo>
                  <a:lnTo>
                    <a:pt x="112" y="99"/>
                  </a:lnTo>
                  <a:lnTo>
                    <a:pt x="106" y="110"/>
                  </a:lnTo>
                  <a:lnTo>
                    <a:pt x="102" y="118"/>
                  </a:lnTo>
                  <a:lnTo>
                    <a:pt x="100" y="126"/>
                  </a:lnTo>
                  <a:lnTo>
                    <a:pt x="99" y="133"/>
                  </a:lnTo>
                  <a:lnTo>
                    <a:pt x="98" y="140"/>
                  </a:lnTo>
                  <a:lnTo>
                    <a:pt x="98" y="146"/>
                  </a:lnTo>
                  <a:lnTo>
                    <a:pt x="98" y="152"/>
                  </a:lnTo>
                  <a:lnTo>
                    <a:pt x="99" y="158"/>
                  </a:lnTo>
                  <a:lnTo>
                    <a:pt x="100" y="163"/>
                  </a:lnTo>
                  <a:lnTo>
                    <a:pt x="102" y="168"/>
                  </a:lnTo>
                  <a:lnTo>
                    <a:pt x="107" y="174"/>
                  </a:lnTo>
                  <a:lnTo>
                    <a:pt x="113" y="178"/>
                  </a:lnTo>
                  <a:lnTo>
                    <a:pt x="120" y="182"/>
                  </a:lnTo>
                  <a:lnTo>
                    <a:pt x="127" y="186"/>
                  </a:lnTo>
                  <a:lnTo>
                    <a:pt x="137" y="190"/>
                  </a:lnTo>
                  <a:lnTo>
                    <a:pt x="147" y="193"/>
                  </a:lnTo>
                  <a:lnTo>
                    <a:pt x="159" y="197"/>
                  </a:lnTo>
                  <a:lnTo>
                    <a:pt x="174" y="201"/>
                  </a:lnTo>
                  <a:lnTo>
                    <a:pt x="183" y="205"/>
                  </a:lnTo>
                  <a:lnTo>
                    <a:pt x="188" y="208"/>
                  </a:lnTo>
                  <a:lnTo>
                    <a:pt x="190" y="209"/>
                  </a:lnTo>
                  <a:lnTo>
                    <a:pt x="191" y="213"/>
                  </a:lnTo>
                  <a:lnTo>
                    <a:pt x="191" y="217"/>
                  </a:lnTo>
                  <a:lnTo>
                    <a:pt x="190" y="224"/>
                  </a:lnTo>
                  <a:lnTo>
                    <a:pt x="188" y="231"/>
                  </a:lnTo>
                  <a:lnTo>
                    <a:pt x="184" y="237"/>
                  </a:lnTo>
                  <a:lnTo>
                    <a:pt x="181" y="244"/>
                  </a:lnTo>
                  <a:lnTo>
                    <a:pt x="177" y="250"/>
                  </a:lnTo>
                  <a:lnTo>
                    <a:pt x="174" y="254"/>
                  </a:lnTo>
                  <a:lnTo>
                    <a:pt x="169" y="260"/>
                  </a:lnTo>
                  <a:lnTo>
                    <a:pt x="165" y="265"/>
                  </a:lnTo>
                  <a:lnTo>
                    <a:pt x="160" y="268"/>
                  </a:lnTo>
                  <a:lnTo>
                    <a:pt x="154" y="273"/>
                  </a:lnTo>
                  <a:lnTo>
                    <a:pt x="149" y="276"/>
                  </a:lnTo>
                  <a:lnTo>
                    <a:pt x="143" y="278"/>
                  </a:lnTo>
                  <a:lnTo>
                    <a:pt x="137" y="282"/>
                  </a:lnTo>
                  <a:lnTo>
                    <a:pt x="131" y="283"/>
                  </a:lnTo>
                  <a:lnTo>
                    <a:pt x="124" y="285"/>
                  </a:lnTo>
                  <a:lnTo>
                    <a:pt x="117" y="287"/>
                  </a:lnTo>
                  <a:lnTo>
                    <a:pt x="111" y="288"/>
                  </a:lnTo>
                  <a:lnTo>
                    <a:pt x="104" y="288"/>
                  </a:lnTo>
                  <a:lnTo>
                    <a:pt x="94" y="288"/>
                  </a:lnTo>
                  <a:lnTo>
                    <a:pt x="86" y="285"/>
                  </a:lnTo>
                  <a:lnTo>
                    <a:pt x="78" y="283"/>
                  </a:lnTo>
                  <a:lnTo>
                    <a:pt x="71" y="280"/>
                  </a:lnTo>
                  <a:lnTo>
                    <a:pt x="67" y="277"/>
                  </a:lnTo>
                  <a:lnTo>
                    <a:pt x="62" y="274"/>
                  </a:lnTo>
                  <a:lnTo>
                    <a:pt x="59" y="270"/>
                  </a:lnTo>
                  <a:lnTo>
                    <a:pt x="56" y="267"/>
                  </a:lnTo>
                  <a:lnTo>
                    <a:pt x="61" y="257"/>
                  </a:lnTo>
                  <a:lnTo>
                    <a:pt x="62" y="253"/>
                  </a:lnTo>
                  <a:lnTo>
                    <a:pt x="67" y="245"/>
                  </a:lnTo>
                  <a:lnTo>
                    <a:pt x="70" y="237"/>
                  </a:lnTo>
                  <a:lnTo>
                    <a:pt x="71" y="234"/>
                  </a:lnTo>
                  <a:lnTo>
                    <a:pt x="76" y="222"/>
                  </a:lnTo>
                  <a:lnTo>
                    <a:pt x="64" y="222"/>
                  </a:lnTo>
                  <a:lnTo>
                    <a:pt x="49" y="222"/>
                  </a:lnTo>
                  <a:lnTo>
                    <a:pt x="45" y="222"/>
                  </a:lnTo>
                  <a:lnTo>
                    <a:pt x="43" y="227"/>
                  </a:lnTo>
                  <a:lnTo>
                    <a:pt x="38" y="236"/>
                  </a:lnTo>
                  <a:lnTo>
                    <a:pt x="33" y="244"/>
                  </a:lnTo>
                  <a:lnTo>
                    <a:pt x="28" y="253"/>
                  </a:lnTo>
                  <a:lnTo>
                    <a:pt x="23" y="261"/>
                  </a:lnTo>
                  <a:lnTo>
                    <a:pt x="18" y="269"/>
                  </a:lnTo>
                  <a:lnTo>
                    <a:pt x="13" y="277"/>
                  </a:lnTo>
                  <a:lnTo>
                    <a:pt x="8" y="285"/>
                  </a:lnTo>
                  <a:lnTo>
                    <a:pt x="3" y="292"/>
                  </a:lnTo>
                  <a:lnTo>
                    <a:pt x="0" y="298"/>
                  </a:lnTo>
                  <a:lnTo>
                    <a:pt x="5" y="303"/>
                  </a:lnTo>
                  <a:lnTo>
                    <a:pt x="11" y="308"/>
                  </a:lnTo>
                  <a:lnTo>
                    <a:pt x="20" y="313"/>
                  </a:lnTo>
                  <a:lnTo>
                    <a:pt x="28" y="318"/>
                  </a:lnTo>
                  <a:lnTo>
                    <a:pt x="37" y="321"/>
                  </a:lnTo>
                  <a:lnTo>
                    <a:pt x="41" y="322"/>
                  </a:lnTo>
                  <a:lnTo>
                    <a:pt x="46" y="323"/>
                  </a:lnTo>
                  <a:lnTo>
                    <a:pt x="51" y="325"/>
                  </a:lnTo>
                  <a:lnTo>
                    <a:pt x="56" y="326"/>
                  </a:lnTo>
                  <a:lnTo>
                    <a:pt x="62" y="326"/>
                  </a:lnTo>
                  <a:lnTo>
                    <a:pt x="68" y="327"/>
                  </a:lnTo>
                  <a:lnTo>
                    <a:pt x="74" y="327"/>
                  </a:lnTo>
                  <a:lnTo>
                    <a:pt x="79" y="327"/>
                  </a:lnTo>
                  <a:lnTo>
                    <a:pt x="93" y="327"/>
                  </a:lnTo>
                  <a:lnTo>
                    <a:pt x="106" y="325"/>
                  </a:lnTo>
                  <a:lnTo>
                    <a:pt x="120" y="322"/>
                  </a:lnTo>
                  <a:lnTo>
                    <a:pt x="134" y="318"/>
                  </a:lnTo>
                  <a:lnTo>
                    <a:pt x="147" y="313"/>
                  </a:lnTo>
                  <a:lnTo>
                    <a:pt x="161" y="307"/>
                  </a:lnTo>
                  <a:lnTo>
                    <a:pt x="174" y="299"/>
                  </a:lnTo>
                  <a:lnTo>
                    <a:pt x="188" y="291"/>
                  </a:lnTo>
                  <a:lnTo>
                    <a:pt x="200" y="282"/>
                  </a:lnTo>
                  <a:lnTo>
                    <a:pt x="212" y="273"/>
                  </a:lnTo>
                  <a:lnTo>
                    <a:pt x="222" y="264"/>
                  </a:lnTo>
                  <a:lnTo>
                    <a:pt x="232" y="253"/>
                  </a:lnTo>
                  <a:lnTo>
                    <a:pt x="240" y="244"/>
                  </a:lnTo>
                  <a:lnTo>
                    <a:pt x="248" y="234"/>
                  </a:lnTo>
                  <a:lnTo>
                    <a:pt x="253" y="222"/>
                  </a:lnTo>
                  <a:lnTo>
                    <a:pt x="259" y="212"/>
                  </a:lnTo>
                  <a:lnTo>
                    <a:pt x="261" y="205"/>
                  </a:lnTo>
                  <a:lnTo>
                    <a:pt x="264" y="198"/>
                  </a:lnTo>
                  <a:lnTo>
                    <a:pt x="266" y="191"/>
                  </a:lnTo>
                  <a:lnTo>
                    <a:pt x="267" y="185"/>
                  </a:lnTo>
                  <a:lnTo>
                    <a:pt x="267" y="179"/>
                  </a:lnTo>
                  <a:lnTo>
                    <a:pt x="267" y="174"/>
                  </a:lnTo>
                  <a:lnTo>
                    <a:pt x="266" y="169"/>
                  </a:lnTo>
                  <a:lnTo>
                    <a:pt x="265" y="164"/>
                  </a:lnTo>
                  <a:lnTo>
                    <a:pt x="263" y="160"/>
                  </a:lnTo>
                  <a:lnTo>
                    <a:pt x="259" y="155"/>
                  </a:lnTo>
                  <a:lnTo>
                    <a:pt x="255" y="151"/>
                  </a:lnTo>
                  <a:lnTo>
                    <a:pt x="249" y="147"/>
                  </a:lnTo>
                  <a:lnTo>
                    <a:pt x="242" y="143"/>
                  </a:lnTo>
                  <a:lnTo>
                    <a:pt x="233" y="139"/>
                  </a:lnTo>
                  <a:lnTo>
                    <a:pt x="223" y="137"/>
                  </a:lnTo>
                  <a:lnTo>
                    <a:pt x="213" y="133"/>
                  </a:lnTo>
                  <a:lnTo>
                    <a:pt x="208" y="132"/>
                  </a:lnTo>
                  <a:lnTo>
                    <a:pt x="203" y="131"/>
                  </a:lnTo>
                  <a:lnTo>
                    <a:pt x="198" y="130"/>
                  </a:lnTo>
                  <a:lnTo>
                    <a:pt x="194" y="128"/>
                  </a:lnTo>
                  <a:lnTo>
                    <a:pt x="189" y="126"/>
                  </a:lnTo>
                  <a:lnTo>
                    <a:pt x="185" y="125"/>
                  </a:lnTo>
                  <a:lnTo>
                    <a:pt x="181" y="124"/>
                  </a:lnTo>
                  <a:lnTo>
                    <a:pt x="177" y="123"/>
                  </a:lnTo>
                  <a:lnTo>
                    <a:pt x="174" y="121"/>
                  </a:lnTo>
                  <a:lnTo>
                    <a:pt x="172" y="118"/>
                  </a:lnTo>
                  <a:lnTo>
                    <a:pt x="170" y="116"/>
                  </a:lnTo>
                  <a:lnTo>
                    <a:pt x="169" y="113"/>
                  </a:lnTo>
                  <a:lnTo>
                    <a:pt x="169" y="108"/>
                  </a:lnTo>
                  <a:lnTo>
                    <a:pt x="169" y="103"/>
                  </a:lnTo>
                  <a:lnTo>
                    <a:pt x="170" y="98"/>
                  </a:lnTo>
                  <a:lnTo>
                    <a:pt x="173" y="92"/>
                  </a:lnTo>
                  <a:lnTo>
                    <a:pt x="175" y="86"/>
                  </a:lnTo>
                  <a:lnTo>
                    <a:pt x="179" y="80"/>
                  </a:lnTo>
                  <a:lnTo>
                    <a:pt x="182" y="76"/>
                  </a:lnTo>
                  <a:lnTo>
                    <a:pt x="185" y="70"/>
                  </a:lnTo>
                  <a:lnTo>
                    <a:pt x="190" y="65"/>
                  </a:lnTo>
                  <a:lnTo>
                    <a:pt x="195" y="62"/>
                  </a:lnTo>
                  <a:lnTo>
                    <a:pt x="199" y="57"/>
                  </a:lnTo>
                  <a:lnTo>
                    <a:pt x="204" y="54"/>
                  </a:lnTo>
                  <a:lnTo>
                    <a:pt x="210" y="50"/>
                  </a:lnTo>
                  <a:lnTo>
                    <a:pt x="214" y="48"/>
                  </a:lnTo>
                  <a:lnTo>
                    <a:pt x="220" y="45"/>
                  </a:lnTo>
                  <a:lnTo>
                    <a:pt x="226" y="42"/>
                  </a:lnTo>
                  <a:lnTo>
                    <a:pt x="233" y="41"/>
                  </a:lnTo>
                  <a:lnTo>
                    <a:pt x="238" y="40"/>
                  </a:lnTo>
                  <a:lnTo>
                    <a:pt x="244" y="39"/>
                  </a:lnTo>
                  <a:lnTo>
                    <a:pt x="251" y="39"/>
                  </a:lnTo>
                  <a:lnTo>
                    <a:pt x="259" y="39"/>
                  </a:lnTo>
                  <a:lnTo>
                    <a:pt x="267" y="40"/>
                  </a:lnTo>
                  <a:lnTo>
                    <a:pt x="274" y="42"/>
                  </a:lnTo>
                  <a:lnTo>
                    <a:pt x="280" y="45"/>
                  </a:lnTo>
                  <a:lnTo>
                    <a:pt x="283" y="47"/>
                  </a:lnTo>
                  <a:lnTo>
                    <a:pt x="286" y="50"/>
                  </a:lnTo>
                  <a:lnTo>
                    <a:pt x="288" y="53"/>
                  </a:lnTo>
                  <a:lnTo>
                    <a:pt x="290" y="56"/>
                  </a:lnTo>
                  <a:lnTo>
                    <a:pt x="287" y="65"/>
                  </a:lnTo>
                  <a:lnTo>
                    <a:pt x="286" y="69"/>
                  </a:lnTo>
                  <a:lnTo>
                    <a:pt x="282" y="76"/>
                  </a:lnTo>
                  <a:lnTo>
                    <a:pt x="278" y="84"/>
                  </a:lnTo>
                  <a:lnTo>
                    <a:pt x="276" y="87"/>
                  </a:lnTo>
                  <a:lnTo>
                    <a:pt x="271" y="99"/>
                  </a:lnTo>
                  <a:lnTo>
                    <a:pt x="283" y="99"/>
                  </a:lnTo>
                  <a:lnTo>
                    <a:pt x="298" y="99"/>
                  </a:lnTo>
                  <a:lnTo>
                    <a:pt x="303" y="99"/>
                  </a:lnTo>
                  <a:lnTo>
                    <a:pt x="305" y="94"/>
                  </a:lnTo>
                  <a:lnTo>
                    <a:pt x="309" y="87"/>
                  </a:lnTo>
                  <a:lnTo>
                    <a:pt x="313" y="80"/>
                  </a:lnTo>
                  <a:lnTo>
                    <a:pt x="318" y="72"/>
                  </a:lnTo>
                  <a:lnTo>
                    <a:pt x="323" y="64"/>
                  </a:lnTo>
                  <a:lnTo>
                    <a:pt x="327" y="56"/>
                  </a:lnTo>
                  <a:lnTo>
                    <a:pt x="333" y="48"/>
                  </a:lnTo>
                  <a:lnTo>
                    <a:pt x="338" y="40"/>
                  </a:lnTo>
                  <a:lnTo>
                    <a:pt x="343" y="31"/>
                  </a:lnTo>
                  <a:lnTo>
                    <a:pt x="347" y="25"/>
                  </a:lnTo>
                  <a:lnTo>
                    <a:pt x="342" y="20"/>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19" name="Freeform 19"/>
            <p:cNvSpPr>
              <a:spLocks/>
            </p:cNvSpPr>
            <p:nvPr/>
          </p:nvSpPr>
          <p:spPr bwMode="auto">
            <a:xfrm>
              <a:off x="2415" y="2465"/>
              <a:ext cx="129" cy="142"/>
            </a:xfrm>
            <a:custGeom>
              <a:avLst/>
              <a:gdLst>
                <a:gd name="T0" fmla="*/ 300 w 315"/>
                <a:gd name="T1" fmla="*/ 114 h 346"/>
                <a:gd name="T2" fmla="*/ 273 w 315"/>
                <a:gd name="T3" fmla="*/ 117 h 346"/>
                <a:gd name="T4" fmla="*/ 236 w 315"/>
                <a:gd name="T5" fmla="*/ 133 h 346"/>
                <a:gd name="T6" fmla="*/ 203 w 315"/>
                <a:gd name="T7" fmla="*/ 151 h 346"/>
                <a:gd name="T8" fmla="*/ 172 w 315"/>
                <a:gd name="T9" fmla="*/ 173 h 346"/>
                <a:gd name="T10" fmla="*/ 226 w 315"/>
                <a:gd name="T11" fmla="*/ 82 h 346"/>
                <a:gd name="T12" fmla="*/ 256 w 315"/>
                <a:gd name="T13" fmla="*/ 38 h 346"/>
                <a:gd name="T14" fmla="*/ 270 w 315"/>
                <a:gd name="T15" fmla="*/ 8 h 346"/>
                <a:gd name="T16" fmla="*/ 252 w 315"/>
                <a:gd name="T17" fmla="*/ 3 h 346"/>
                <a:gd name="T18" fmla="*/ 228 w 315"/>
                <a:gd name="T19" fmla="*/ 10 h 346"/>
                <a:gd name="T20" fmla="*/ 202 w 315"/>
                <a:gd name="T21" fmla="*/ 15 h 346"/>
                <a:gd name="T22" fmla="*/ 179 w 315"/>
                <a:gd name="T23" fmla="*/ 19 h 346"/>
                <a:gd name="T24" fmla="*/ 159 w 315"/>
                <a:gd name="T25" fmla="*/ 21 h 346"/>
                <a:gd name="T26" fmla="*/ 156 w 315"/>
                <a:gd name="T27" fmla="*/ 50 h 346"/>
                <a:gd name="T28" fmla="*/ 178 w 315"/>
                <a:gd name="T29" fmla="*/ 50 h 346"/>
                <a:gd name="T30" fmla="*/ 180 w 315"/>
                <a:gd name="T31" fmla="*/ 51 h 346"/>
                <a:gd name="T32" fmla="*/ 173 w 315"/>
                <a:gd name="T33" fmla="*/ 65 h 346"/>
                <a:gd name="T34" fmla="*/ 128 w 315"/>
                <a:gd name="T35" fmla="*/ 137 h 346"/>
                <a:gd name="T36" fmla="*/ 91 w 315"/>
                <a:gd name="T37" fmla="*/ 196 h 346"/>
                <a:gd name="T38" fmla="*/ 69 w 315"/>
                <a:gd name="T39" fmla="*/ 233 h 346"/>
                <a:gd name="T40" fmla="*/ 42 w 315"/>
                <a:gd name="T41" fmla="*/ 273 h 346"/>
                <a:gd name="T42" fmla="*/ 10 w 315"/>
                <a:gd name="T43" fmla="*/ 318 h 346"/>
                <a:gd name="T44" fmla="*/ 6 w 315"/>
                <a:gd name="T45" fmla="*/ 341 h 346"/>
                <a:gd name="T46" fmla="*/ 28 w 315"/>
                <a:gd name="T47" fmla="*/ 341 h 346"/>
                <a:gd name="T48" fmla="*/ 52 w 315"/>
                <a:gd name="T49" fmla="*/ 338 h 346"/>
                <a:gd name="T50" fmla="*/ 69 w 315"/>
                <a:gd name="T51" fmla="*/ 332 h 346"/>
                <a:gd name="T52" fmla="*/ 99 w 315"/>
                <a:gd name="T53" fmla="*/ 285 h 346"/>
                <a:gd name="T54" fmla="*/ 131 w 315"/>
                <a:gd name="T55" fmla="*/ 243 h 346"/>
                <a:gd name="T56" fmla="*/ 167 w 315"/>
                <a:gd name="T57" fmla="*/ 209 h 346"/>
                <a:gd name="T58" fmla="*/ 203 w 315"/>
                <a:gd name="T59" fmla="*/ 184 h 346"/>
                <a:gd name="T60" fmla="*/ 228 w 315"/>
                <a:gd name="T61" fmla="*/ 171 h 346"/>
                <a:gd name="T62" fmla="*/ 227 w 315"/>
                <a:gd name="T63" fmla="*/ 172 h 346"/>
                <a:gd name="T64" fmla="*/ 212 w 315"/>
                <a:gd name="T65" fmla="*/ 195 h 346"/>
                <a:gd name="T66" fmla="*/ 202 w 315"/>
                <a:gd name="T67" fmla="*/ 211 h 346"/>
                <a:gd name="T68" fmla="*/ 188 w 315"/>
                <a:gd name="T69" fmla="*/ 231 h 346"/>
                <a:gd name="T70" fmla="*/ 169 w 315"/>
                <a:gd name="T71" fmla="*/ 257 h 346"/>
                <a:gd name="T72" fmla="*/ 150 w 315"/>
                <a:gd name="T73" fmla="*/ 285 h 346"/>
                <a:gd name="T74" fmla="*/ 135 w 315"/>
                <a:gd name="T75" fmla="*/ 311 h 346"/>
                <a:gd name="T76" fmla="*/ 133 w 315"/>
                <a:gd name="T77" fmla="*/ 335 h 346"/>
                <a:gd name="T78" fmla="*/ 151 w 315"/>
                <a:gd name="T79" fmla="*/ 345 h 346"/>
                <a:gd name="T80" fmla="*/ 178 w 315"/>
                <a:gd name="T81" fmla="*/ 337 h 346"/>
                <a:gd name="T82" fmla="*/ 252 w 315"/>
                <a:gd name="T83" fmla="*/ 299 h 346"/>
                <a:gd name="T84" fmla="*/ 257 w 315"/>
                <a:gd name="T85" fmla="*/ 265 h 346"/>
                <a:gd name="T86" fmla="*/ 225 w 315"/>
                <a:gd name="T87" fmla="*/ 284 h 346"/>
                <a:gd name="T88" fmla="*/ 214 w 315"/>
                <a:gd name="T89" fmla="*/ 288 h 346"/>
                <a:gd name="T90" fmla="*/ 220 w 315"/>
                <a:gd name="T91" fmla="*/ 279 h 346"/>
                <a:gd name="T92" fmla="*/ 241 w 315"/>
                <a:gd name="T93" fmla="*/ 249 h 346"/>
                <a:gd name="T94" fmla="*/ 266 w 315"/>
                <a:gd name="T95" fmla="*/ 212 h 346"/>
                <a:gd name="T96" fmla="*/ 287 w 315"/>
                <a:gd name="T97" fmla="*/ 184 h 346"/>
                <a:gd name="T98" fmla="*/ 300 w 315"/>
                <a:gd name="T99" fmla="*/ 166 h 346"/>
                <a:gd name="T100" fmla="*/ 309 w 315"/>
                <a:gd name="T101" fmla="*/ 148 h 346"/>
                <a:gd name="T102" fmla="*/ 315 w 315"/>
                <a:gd name="T103" fmla="*/ 12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346">
                  <a:moveTo>
                    <a:pt x="312" y="123"/>
                  </a:moveTo>
                  <a:lnTo>
                    <a:pt x="309" y="119"/>
                  </a:lnTo>
                  <a:lnTo>
                    <a:pt x="305" y="116"/>
                  </a:lnTo>
                  <a:lnTo>
                    <a:pt x="300" y="114"/>
                  </a:lnTo>
                  <a:lnTo>
                    <a:pt x="294" y="113"/>
                  </a:lnTo>
                  <a:lnTo>
                    <a:pt x="288" y="113"/>
                  </a:lnTo>
                  <a:lnTo>
                    <a:pt x="281" y="114"/>
                  </a:lnTo>
                  <a:lnTo>
                    <a:pt x="273" y="117"/>
                  </a:lnTo>
                  <a:lnTo>
                    <a:pt x="265" y="119"/>
                  </a:lnTo>
                  <a:lnTo>
                    <a:pt x="256" y="123"/>
                  </a:lnTo>
                  <a:lnTo>
                    <a:pt x="247" y="127"/>
                  </a:lnTo>
                  <a:lnTo>
                    <a:pt x="236" y="133"/>
                  </a:lnTo>
                  <a:lnTo>
                    <a:pt x="225" y="139"/>
                  </a:lnTo>
                  <a:lnTo>
                    <a:pt x="218" y="143"/>
                  </a:lnTo>
                  <a:lnTo>
                    <a:pt x="211" y="147"/>
                  </a:lnTo>
                  <a:lnTo>
                    <a:pt x="203" y="151"/>
                  </a:lnTo>
                  <a:lnTo>
                    <a:pt x="196" y="157"/>
                  </a:lnTo>
                  <a:lnTo>
                    <a:pt x="188" y="162"/>
                  </a:lnTo>
                  <a:lnTo>
                    <a:pt x="180" y="167"/>
                  </a:lnTo>
                  <a:lnTo>
                    <a:pt x="172" y="173"/>
                  </a:lnTo>
                  <a:lnTo>
                    <a:pt x="164" y="179"/>
                  </a:lnTo>
                  <a:lnTo>
                    <a:pt x="211" y="106"/>
                  </a:lnTo>
                  <a:lnTo>
                    <a:pt x="219" y="95"/>
                  </a:lnTo>
                  <a:lnTo>
                    <a:pt x="226" y="82"/>
                  </a:lnTo>
                  <a:lnTo>
                    <a:pt x="234" y="71"/>
                  </a:lnTo>
                  <a:lnTo>
                    <a:pt x="241" y="60"/>
                  </a:lnTo>
                  <a:lnTo>
                    <a:pt x="249" y="49"/>
                  </a:lnTo>
                  <a:lnTo>
                    <a:pt x="256" y="38"/>
                  </a:lnTo>
                  <a:lnTo>
                    <a:pt x="263" y="28"/>
                  </a:lnTo>
                  <a:lnTo>
                    <a:pt x="270" y="18"/>
                  </a:lnTo>
                  <a:lnTo>
                    <a:pt x="273" y="13"/>
                  </a:lnTo>
                  <a:lnTo>
                    <a:pt x="270" y="8"/>
                  </a:lnTo>
                  <a:lnTo>
                    <a:pt x="267" y="5"/>
                  </a:lnTo>
                  <a:lnTo>
                    <a:pt x="264" y="0"/>
                  </a:lnTo>
                  <a:lnTo>
                    <a:pt x="258" y="2"/>
                  </a:lnTo>
                  <a:lnTo>
                    <a:pt x="252" y="3"/>
                  </a:lnTo>
                  <a:lnTo>
                    <a:pt x="247" y="5"/>
                  </a:lnTo>
                  <a:lnTo>
                    <a:pt x="241" y="6"/>
                  </a:lnTo>
                  <a:lnTo>
                    <a:pt x="235" y="8"/>
                  </a:lnTo>
                  <a:lnTo>
                    <a:pt x="228" y="10"/>
                  </a:lnTo>
                  <a:lnTo>
                    <a:pt x="222" y="12"/>
                  </a:lnTo>
                  <a:lnTo>
                    <a:pt x="216" y="13"/>
                  </a:lnTo>
                  <a:lnTo>
                    <a:pt x="209" y="14"/>
                  </a:lnTo>
                  <a:lnTo>
                    <a:pt x="202" y="15"/>
                  </a:lnTo>
                  <a:lnTo>
                    <a:pt x="196" y="17"/>
                  </a:lnTo>
                  <a:lnTo>
                    <a:pt x="190" y="18"/>
                  </a:lnTo>
                  <a:lnTo>
                    <a:pt x="184" y="19"/>
                  </a:lnTo>
                  <a:lnTo>
                    <a:pt x="179" y="19"/>
                  </a:lnTo>
                  <a:lnTo>
                    <a:pt x="173" y="20"/>
                  </a:lnTo>
                  <a:lnTo>
                    <a:pt x="168" y="21"/>
                  </a:lnTo>
                  <a:lnTo>
                    <a:pt x="163" y="21"/>
                  </a:lnTo>
                  <a:lnTo>
                    <a:pt x="159" y="21"/>
                  </a:lnTo>
                  <a:lnTo>
                    <a:pt x="157" y="25"/>
                  </a:lnTo>
                  <a:lnTo>
                    <a:pt x="149" y="38"/>
                  </a:lnTo>
                  <a:lnTo>
                    <a:pt x="142" y="50"/>
                  </a:lnTo>
                  <a:lnTo>
                    <a:pt x="156" y="50"/>
                  </a:lnTo>
                  <a:lnTo>
                    <a:pt x="167" y="50"/>
                  </a:lnTo>
                  <a:lnTo>
                    <a:pt x="172" y="50"/>
                  </a:lnTo>
                  <a:lnTo>
                    <a:pt x="175" y="50"/>
                  </a:lnTo>
                  <a:lnTo>
                    <a:pt x="178" y="50"/>
                  </a:lnTo>
                  <a:lnTo>
                    <a:pt x="180" y="51"/>
                  </a:lnTo>
                  <a:lnTo>
                    <a:pt x="180" y="51"/>
                  </a:lnTo>
                  <a:lnTo>
                    <a:pt x="180" y="51"/>
                  </a:lnTo>
                  <a:lnTo>
                    <a:pt x="180" y="51"/>
                  </a:lnTo>
                  <a:lnTo>
                    <a:pt x="180" y="51"/>
                  </a:lnTo>
                  <a:lnTo>
                    <a:pt x="179" y="53"/>
                  </a:lnTo>
                  <a:lnTo>
                    <a:pt x="176" y="57"/>
                  </a:lnTo>
                  <a:lnTo>
                    <a:pt x="173" y="65"/>
                  </a:lnTo>
                  <a:lnTo>
                    <a:pt x="166" y="76"/>
                  </a:lnTo>
                  <a:lnTo>
                    <a:pt x="152" y="98"/>
                  </a:lnTo>
                  <a:lnTo>
                    <a:pt x="140" y="119"/>
                  </a:lnTo>
                  <a:lnTo>
                    <a:pt x="128" y="137"/>
                  </a:lnTo>
                  <a:lnTo>
                    <a:pt x="118" y="155"/>
                  </a:lnTo>
                  <a:lnTo>
                    <a:pt x="107" y="171"/>
                  </a:lnTo>
                  <a:lnTo>
                    <a:pt x="99" y="185"/>
                  </a:lnTo>
                  <a:lnTo>
                    <a:pt x="91" y="196"/>
                  </a:lnTo>
                  <a:lnTo>
                    <a:pt x="84" y="207"/>
                  </a:lnTo>
                  <a:lnTo>
                    <a:pt x="82" y="211"/>
                  </a:lnTo>
                  <a:lnTo>
                    <a:pt x="75" y="222"/>
                  </a:lnTo>
                  <a:lnTo>
                    <a:pt x="69" y="233"/>
                  </a:lnTo>
                  <a:lnTo>
                    <a:pt x="66" y="238"/>
                  </a:lnTo>
                  <a:lnTo>
                    <a:pt x="58" y="250"/>
                  </a:lnTo>
                  <a:lnTo>
                    <a:pt x="50" y="262"/>
                  </a:lnTo>
                  <a:lnTo>
                    <a:pt x="42" y="273"/>
                  </a:lnTo>
                  <a:lnTo>
                    <a:pt x="34" y="285"/>
                  </a:lnTo>
                  <a:lnTo>
                    <a:pt x="27" y="296"/>
                  </a:lnTo>
                  <a:lnTo>
                    <a:pt x="19" y="308"/>
                  </a:lnTo>
                  <a:lnTo>
                    <a:pt x="10" y="318"/>
                  </a:lnTo>
                  <a:lnTo>
                    <a:pt x="4" y="329"/>
                  </a:lnTo>
                  <a:lnTo>
                    <a:pt x="0" y="333"/>
                  </a:lnTo>
                  <a:lnTo>
                    <a:pt x="4" y="338"/>
                  </a:lnTo>
                  <a:lnTo>
                    <a:pt x="6" y="341"/>
                  </a:lnTo>
                  <a:lnTo>
                    <a:pt x="9" y="346"/>
                  </a:lnTo>
                  <a:lnTo>
                    <a:pt x="15" y="345"/>
                  </a:lnTo>
                  <a:lnTo>
                    <a:pt x="22" y="344"/>
                  </a:lnTo>
                  <a:lnTo>
                    <a:pt x="28" y="341"/>
                  </a:lnTo>
                  <a:lnTo>
                    <a:pt x="34" y="340"/>
                  </a:lnTo>
                  <a:lnTo>
                    <a:pt x="40" y="339"/>
                  </a:lnTo>
                  <a:lnTo>
                    <a:pt x="46" y="339"/>
                  </a:lnTo>
                  <a:lnTo>
                    <a:pt x="52" y="338"/>
                  </a:lnTo>
                  <a:lnTo>
                    <a:pt x="57" y="337"/>
                  </a:lnTo>
                  <a:lnTo>
                    <a:pt x="62" y="337"/>
                  </a:lnTo>
                  <a:lnTo>
                    <a:pt x="67" y="336"/>
                  </a:lnTo>
                  <a:lnTo>
                    <a:pt x="69" y="332"/>
                  </a:lnTo>
                  <a:lnTo>
                    <a:pt x="76" y="320"/>
                  </a:lnTo>
                  <a:lnTo>
                    <a:pt x="83" y="308"/>
                  </a:lnTo>
                  <a:lnTo>
                    <a:pt x="91" y="296"/>
                  </a:lnTo>
                  <a:lnTo>
                    <a:pt x="99" y="285"/>
                  </a:lnTo>
                  <a:lnTo>
                    <a:pt x="106" y="273"/>
                  </a:lnTo>
                  <a:lnTo>
                    <a:pt x="114" y="263"/>
                  </a:lnTo>
                  <a:lnTo>
                    <a:pt x="123" y="253"/>
                  </a:lnTo>
                  <a:lnTo>
                    <a:pt x="131" y="243"/>
                  </a:lnTo>
                  <a:lnTo>
                    <a:pt x="141" y="234"/>
                  </a:lnTo>
                  <a:lnTo>
                    <a:pt x="150" y="225"/>
                  </a:lnTo>
                  <a:lnTo>
                    <a:pt x="158" y="217"/>
                  </a:lnTo>
                  <a:lnTo>
                    <a:pt x="167" y="209"/>
                  </a:lnTo>
                  <a:lnTo>
                    <a:pt x="176" y="202"/>
                  </a:lnTo>
                  <a:lnTo>
                    <a:pt x="184" y="195"/>
                  </a:lnTo>
                  <a:lnTo>
                    <a:pt x="194" y="189"/>
                  </a:lnTo>
                  <a:lnTo>
                    <a:pt x="203" y="184"/>
                  </a:lnTo>
                  <a:lnTo>
                    <a:pt x="212" y="178"/>
                  </a:lnTo>
                  <a:lnTo>
                    <a:pt x="219" y="174"/>
                  </a:lnTo>
                  <a:lnTo>
                    <a:pt x="224" y="172"/>
                  </a:lnTo>
                  <a:lnTo>
                    <a:pt x="228" y="171"/>
                  </a:lnTo>
                  <a:lnTo>
                    <a:pt x="227" y="171"/>
                  </a:lnTo>
                  <a:lnTo>
                    <a:pt x="227" y="171"/>
                  </a:lnTo>
                  <a:lnTo>
                    <a:pt x="227" y="172"/>
                  </a:lnTo>
                  <a:lnTo>
                    <a:pt x="227" y="172"/>
                  </a:lnTo>
                  <a:lnTo>
                    <a:pt x="222" y="178"/>
                  </a:lnTo>
                  <a:lnTo>
                    <a:pt x="219" y="185"/>
                  </a:lnTo>
                  <a:lnTo>
                    <a:pt x="216" y="190"/>
                  </a:lnTo>
                  <a:lnTo>
                    <a:pt x="212" y="195"/>
                  </a:lnTo>
                  <a:lnTo>
                    <a:pt x="210" y="200"/>
                  </a:lnTo>
                  <a:lnTo>
                    <a:pt x="206" y="204"/>
                  </a:lnTo>
                  <a:lnTo>
                    <a:pt x="204" y="208"/>
                  </a:lnTo>
                  <a:lnTo>
                    <a:pt x="202" y="211"/>
                  </a:lnTo>
                  <a:lnTo>
                    <a:pt x="199" y="215"/>
                  </a:lnTo>
                  <a:lnTo>
                    <a:pt x="195" y="220"/>
                  </a:lnTo>
                  <a:lnTo>
                    <a:pt x="190" y="227"/>
                  </a:lnTo>
                  <a:lnTo>
                    <a:pt x="188" y="231"/>
                  </a:lnTo>
                  <a:lnTo>
                    <a:pt x="187" y="233"/>
                  </a:lnTo>
                  <a:lnTo>
                    <a:pt x="182" y="239"/>
                  </a:lnTo>
                  <a:lnTo>
                    <a:pt x="176" y="248"/>
                  </a:lnTo>
                  <a:lnTo>
                    <a:pt x="169" y="257"/>
                  </a:lnTo>
                  <a:lnTo>
                    <a:pt x="161" y="268"/>
                  </a:lnTo>
                  <a:lnTo>
                    <a:pt x="156" y="277"/>
                  </a:lnTo>
                  <a:lnTo>
                    <a:pt x="151" y="283"/>
                  </a:lnTo>
                  <a:lnTo>
                    <a:pt x="150" y="285"/>
                  </a:lnTo>
                  <a:lnTo>
                    <a:pt x="145" y="293"/>
                  </a:lnTo>
                  <a:lnTo>
                    <a:pt x="141" y="300"/>
                  </a:lnTo>
                  <a:lnTo>
                    <a:pt x="137" y="306"/>
                  </a:lnTo>
                  <a:lnTo>
                    <a:pt x="135" y="311"/>
                  </a:lnTo>
                  <a:lnTo>
                    <a:pt x="133" y="318"/>
                  </a:lnTo>
                  <a:lnTo>
                    <a:pt x="131" y="324"/>
                  </a:lnTo>
                  <a:lnTo>
                    <a:pt x="131" y="330"/>
                  </a:lnTo>
                  <a:lnTo>
                    <a:pt x="133" y="335"/>
                  </a:lnTo>
                  <a:lnTo>
                    <a:pt x="134" y="338"/>
                  </a:lnTo>
                  <a:lnTo>
                    <a:pt x="137" y="341"/>
                  </a:lnTo>
                  <a:lnTo>
                    <a:pt x="143" y="344"/>
                  </a:lnTo>
                  <a:lnTo>
                    <a:pt x="151" y="345"/>
                  </a:lnTo>
                  <a:lnTo>
                    <a:pt x="155" y="345"/>
                  </a:lnTo>
                  <a:lnTo>
                    <a:pt x="160" y="344"/>
                  </a:lnTo>
                  <a:lnTo>
                    <a:pt x="168" y="341"/>
                  </a:lnTo>
                  <a:lnTo>
                    <a:pt x="178" y="337"/>
                  </a:lnTo>
                  <a:lnTo>
                    <a:pt x="191" y="331"/>
                  </a:lnTo>
                  <a:lnTo>
                    <a:pt x="208" y="323"/>
                  </a:lnTo>
                  <a:lnTo>
                    <a:pt x="227" y="313"/>
                  </a:lnTo>
                  <a:lnTo>
                    <a:pt x="252" y="299"/>
                  </a:lnTo>
                  <a:lnTo>
                    <a:pt x="257" y="296"/>
                  </a:lnTo>
                  <a:lnTo>
                    <a:pt x="257" y="292"/>
                  </a:lnTo>
                  <a:lnTo>
                    <a:pt x="257" y="280"/>
                  </a:lnTo>
                  <a:lnTo>
                    <a:pt x="257" y="265"/>
                  </a:lnTo>
                  <a:lnTo>
                    <a:pt x="244" y="273"/>
                  </a:lnTo>
                  <a:lnTo>
                    <a:pt x="240" y="277"/>
                  </a:lnTo>
                  <a:lnTo>
                    <a:pt x="233" y="280"/>
                  </a:lnTo>
                  <a:lnTo>
                    <a:pt x="225" y="284"/>
                  </a:lnTo>
                  <a:lnTo>
                    <a:pt x="216" y="288"/>
                  </a:lnTo>
                  <a:lnTo>
                    <a:pt x="214" y="288"/>
                  </a:lnTo>
                  <a:lnTo>
                    <a:pt x="214" y="288"/>
                  </a:lnTo>
                  <a:lnTo>
                    <a:pt x="214" y="288"/>
                  </a:lnTo>
                  <a:lnTo>
                    <a:pt x="214" y="290"/>
                  </a:lnTo>
                  <a:lnTo>
                    <a:pt x="216" y="287"/>
                  </a:lnTo>
                  <a:lnTo>
                    <a:pt x="218" y="284"/>
                  </a:lnTo>
                  <a:lnTo>
                    <a:pt x="220" y="279"/>
                  </a:lnTo>
                  <a:lnTo>
                    <a:pt x="224" y="273"/>
                  </a:lnTo>
                  <a:lnTo>
                    <a:pt x="228" y="267"/>
                  </a:lnTo>
                  <a:lnTo>
                    <a:pt x="234" y="258"/>
                  </a:lnTo>
                  <a:lnTo>
                    <a:pt x="241" y="249"/>
                  </a:lnTo>
                  <a:lnTo>
                    <a:pt x="249" y="238"/>
                  </a:lnTo>
                  <a:lnTo>
                    <a:pt x="252" y="233"/>
                  </a:lnTo>
                  <a:lnTo>
                    <a:pt x="259" y="223"/>
                  </a:lnTo>
                  <a:lnTo>
                    <a:pt x="266" y="212"/>
                  </a:lnTo>
                  <a:lnTo>
                    <a:pt x="270" y="208"/>
                  </a:lnTo>
                  <a:lnTo>
                    <a:pt x="277" y="199"/>
                  </a:lnTo>
                  <a:lnTo>
                    <a:pt x="282" y="190"/>
                  </a:lnTo>
                  <a:lnTo>
                    <a:pt x="287" y="184"/>
                  </a:lnTo>
                  <a:lnTo>
                    <a:pt x="292" y="177"/>
                  </a:lnTo>
                  <a:lnTo>
                    <a:pt x="295" y="172"/>
                  </a:lnTo>
                  <a:lnTo>
                    <a:pt x="297" y="169"/>
                  </a:lnTo>
                  <a:lnTo>
                    <a:pt x="300" y="166"/>
                  </a:lnTo>
                  <a:lnTo>
                    <a:pt x="301" y="164"/>
                  </a:lnTo>
                  <a:lnTo>
                    <a:pt x="304" y="158"/>
                  </a:lnTo>
                  <a:lnTo>
                    <a:pt x="307" y="152"/>
                  </a:lnTo>
                  <a:lnTo>
                    <a:pt x="309" y="148"/>
                  </a:lnTo>
                  <a:lnTo>
                    <a:pt x="311" y="143"/>
                  </a:lnTo>
                  <a:lnTo>
                    <a:pt x="314" y="136"/>
                  </a:lnTo>
                  <a:lnTo>
                    <a:pt x="315" y="131"/>
                  </a:lnTo>
                  <a:lnTo>
                    <a:pt x="315" y="126"/>
                  </a:lnTo>
                  <a:lnTo>
                    <a:pt x="312" y="123"/>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20" name="Freeform 20"/>
            <p:cNvSpPr>
              <a:spLocks noEditPoints="1"/>
            </p:cNvSpPr>
            <p:nvPr/>
          </p:nvSpPr>
          <p:spPr bwMode="auto">
            <a:xfrm>
              <a:off x="2576" y="2511"/>
              <a:ext cx="110" cy="95"/>
            </a:xfrm>
            <a:custGeom>
              <a:avLst/>
              <a:gdLst>
                <a:gd name="T0" fmla="*/ 264 w 270"/>
                <a:gd name="T1" fmla="*/ 21 h 232"/>
                <a:gd name="T2" fmla="*/ 247 w 270"/>
                <a:gd name="T3" fmla="*/ 7 h 232"/>
                <a:gd name="T4" fmla="*/ 233 w 270"/>
                <a:gd name="T5" fmla="*/ 3 h 232"/>
                <a:gd name="T6" fmla="*/ 215 w 270"/>
                <a:gd name="T7" fmla="*/ 0 h 232"/>
                <a:gd name="T8" fmla="*/ 191 w 270"/>
                <a:gd name="T9" fmla="*/ 1 h 232"/>
                <a:gd name="T10" fmla="*/ 162 w 270"/>
                <a:gd name="T11" fmla="*/ 10 h 232"/>
                <a:gd name="T12" fmla="*/ 130 w 270"/>
                <a:gd name="T13" fmla="*/ 22 h 232"/>
                <a:gd name="T14" fmla="*/ 100 w 270"/>
                <a:gd name="T15" fmla="*/ 39 h 232"/>
                <a:gd name="T16" fmla="*/ 77 w 270"/>
                <a:gd name="T17" fmla="*/ 57 h 232"/>
                <a:gd name="T18" fmla="*/ 55 w 270"/>
                <a:gd name="T19" fmla="*/ 80 h 232"/>
                <a:gd name="T20" fmla="*/ 31 w 270"/>
                <a:gd name="T21" fmla="*/ 111 h 232"/>
                <a:gd name="T22" fmla="*/ 13 w 270"/>
                <a:gd name="T23" fmla="*/ 143 h 232"/>
                <a:gd name="T24" fmla="*/ 2 w 270"/>
                <a:gd name="T25" fmla="*/ 172 h 232"/>
                <a:gd name="T26" fmla="*/ 0 w 270"/>
                <a:gd name="T27" fmla="*/ 194 h 232"/>
                <a:gd name="T28" fmla="*/ 5 w 270"/>
                <a:gd name="T29" fmla="*/ 211 h 232"/>
                <a:gd name="T30" fmla="*/ 17 w 270"/>
                <a:gd name="T31" fmla="*/ 224 h 232"/>
                <a:gd name="T32" fmla="*/ 38 w 270"/>
                <a:gd name="T33" fmla="*/ 231 h 232"/>
                <a:gd name="T34" fmla="*/ 63 w 270"/>
                <a:gd name="T35" fmla="*/ 232 h 232"/>
                <a:gd name="T36" fmla="*/ 83 w 270"/>
                <a:gd name="T37" fmla="*/ 230 h 232"/>
                <a:gd name="T38" fmla="*/ 105 w 270"/>
                <a:gd name="T39" fmla="*/ 223 h 232"/>
                <a:gd name="T40" fmla="*/ 131 w 270"/>
                <a:gd name="T41" fmla="*/ 212 h 232"/>
                <a:gd name="T42" fmla="*/ 157 w 270"/>
                <a:gd name="T43" fmla="*/ 200 h 232"/>
                <a:gd name="T44" fmla="*/ 179 w 270"/>
                <a:gd name="T45" fmla="*/ 186 h 232"/>
                <a:gd name="T46" fmla="*/ 195 w 270"/>
                <a:gd name="T47" fmla="*/ 173 h 232"/>
                <a:gd name="T48" fmla="*/ 212 w 270"/>
                <a:gd name="T49" fmla="*/ 155 h 232"/>
                <a:gd name="T50" fmla="*/ 229 w 270"/>
                <a:gd name="T51" fmla="*/ 133 h 232"/>
                <a:gd name="T52" fmla="*/ 245 w 270"/>
                <a:gd name="T53" fmla="*/ 110 h 232"/>
                <a:gd name="T54" fmla="*/ 257 w 270"/>
                <a:gd name="T55" fmla="*/ 87 h 232"/>
                <a:gd name="T56" fmla="*/ 265 w 270"/>
                <a:gd name="T57" fmla="*/ 67 h 232"/>
                <a:gd name="T58" fmla="*/ 270 w 270"/>
                <a:gd name="T59" fmla="*/ 51 h 232"/>
                <a:gd name="T60" fmla="*/ 270 w 270"/>
                <a:gd name="T61" fmla="*/ 37 h 232"/>
                <a:gd name="T62" fmla="*/ 70 w 270"/>
                <a:gd name="T63" fmla="*/ 179 h 232"/>
                <a:gd name="T64" fmla="*/ 81 w 270"/>
                <a:gd name="T65" fmla="*/ 148 h 232"/>
                <a:gd name="T66" fmla="*/ 94 w 270"/>
                <a:gd name="T67" fmla="*/ 122 h 232"/>
                <a:gd name="T68" fmla="*/ 113 w 270"/>
                <a:gd name="T69" fmla="*/ 94 h 232"/>
                <a:gd name="T70" fmla="*/ 130 w 270"/>
                <a:gd name="T71" fmla="*/ 71 h 232"/>
                <a:gd name="T72" fmla="*/ 144 w 270"/>
                <a:gd name="T73" fmla="*/ 54 h 232"/>
                <a:gd name="T74" fmla="*/ 157 w 270"/>
                <a:gd name="T75" fmla="*/ 45 h 232"/>
                <a:gd name="T76" fmla="*/ 179 w 270"/>
                <a:gd name="T77" fmla="*/ 36 h 232"/>
                <a:gd name="T78" fmla="*/ 197 w 270"/>
                <a:gd name="T79" fmla="*/ 38 h 232"/>
                <a:gd name="T80" fmla="*/ 202 w 270"/>
                <a:gd name="T81" fmla="*/ 46 h 232"/>
                <a:gd name="T82" fmla="*/ 195 w 270"/>
                <a:gd name="T83" fmla="*/ 73 h 232"/>
                <a:gd name="T84" fmla="*/ 182 w 270"/>
                <a:gd name="T85" fmla="*/ 98 h 232"/>
                <a:gd name="T86" fmla="*/ 167 w 270"/>
                <a:gd name="T87" fmla="*/ 125 h 232"/>
                <a:gd name="T88" fmla="*/ 150 w 270"/>
                <a:gd name="T89" fmla="*/ 149 h 232"/>
                <a:gd name="T90" fmla="*/ 133 w 270"/>
                <a:gd name="T91" fmla="*/ 169 h 232"/>
                <a:gd name="T92" fmla="*/ 118 w 270"/>
                <a:gd name="T93" fmla="*/ 183 h 232"/>
                <a:gd name="T94" fmla="*/ 100 w 270"/>
                <a:gd name="T95" fmla="*/ 193 h 232"/>
                <a:gd name="T96" fmla="*/ 82 w 270"/>
                <a:gd name="T97" fmla="*/ 195 h 232"/>
                <a:gd name="T98" fmla="*/ 70 w 270"/>
                <a:gd name="T99" fmla="*/ 18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0" h="232">
                  <a:moveTo>
                    <a:pt x="270" y="37"/>
                  </a:moveTo>
                  <a:lnTo>
                    <a:pt x="267" y="29"/>
                  </a:lnTo>
                  <a:lnTo>
                    <a:pt x="264" y="21"/>
                  </a:lnTo>
                  <a:lnTo>
                    <a:pt x="258" y="15"/>
                  </a:lnTo>
                  <a:lnTo>
                    <a:pt x="251" y="10"/>
                  </a:lnTo>
                  <a:lnTo>
                    <a:pt x="247" y="7"/>
                  </a:lnTo>
                  <a:lnTo>
                    <a:pt x="243" y="6"/>
                  </a:lnTo>
                  <a:lnTo>
                    <a:pt x="239" y="4"/>
                  </a:lnTo>
                  <a:lnTo>
                    <a:pt x="233" y="3"/>
                  </a:lnTo>
                  <a:lnTo>
                    <a:pt x="228" y="1"/>
                  </a:lnTo>
                  <a:lnTo>
                    <a:pt x="222" y="1"/>
                  </a:lnTo>
                  <a:lnTo>
                    <a:pt x="215" y="0"/>
                  </a:lnTo>
                  <a:lnTo>
                    <a:pt x="210" y="0"/>
                  </a:lnTo>
                  <a:lnTo>
                    <a:pt x="200" y="0"/>
                  </a:lnTo>
                  <a:lnTo>
                    <a:pt x="191" y="1"/>
                  </a:lnTo>
                  <a:lnTo>
                    <a:pt x="182" y="4"/>
                  </a:lnTo>
                  <a:lnTo>
                    <a:pt x="173" y="6"/>
                  </a:lnTo>
                  <a:lnTo>
                    <a:pt x="162" y="10"/>
                  </a:lnTo>
                  <a:lnTo>
                    <a:pt x="152" y="13"/>
                  </a:lnTo>
                  <a:lnTo>
                    <a:pt x="142" y="18"/>
                  </a:lnTo>
                  <a:lnTo>
                    <a:pt x="130" y="22"/>
                  </a:lnTo>
                  <a:lnTo>
                    <a:pt x="120" y="28"/>
                  </a:lnTo>
                  <a:lnTo>
                    <a:pt x="109" y="34"/>
                  </a:lnTo>
                  <a:lnTo>
                    <a:pt x="100" y="39"/>
                  </a:lnTo>
                  <a:lnTo>
                    <a:pt x="92" y="45"/>
                  </a:lnTo>
                  <a:lnTo>
                    <a:pt x="84" y="51"/>
                  </a:lnTo>
                  <a:lnTo>
                    <a:pt x="77" y="57"/>
                  </a:lnTo>
                  <a:lnTo>
                    <a:pt x="70" y="63"/>
                  </a:lnTo>
                  <a:lnTo>
                    <a:pt x="65" y="69"/>
                  </a:lnTo>
                  <a:lnTo>
                    <a:pt x="55" y="80"/>
                  </a:lnTo>
                  <a:lnTo>
                    <a:pt x="47" y="90"/>
                  </a:lnTo>
                  <a:lnTo>
                    <a:pt x="39" y="101"/>
                  </a:lnTo>
                  <a:lnTo>
                    <a:pt x="31" y="111"/>
                  </a:lnTo>
                  <a:lnTo>
                    <a:pt x="25" y="121"/>
                  </a:lnTo>
                  <a:lnTo>
                    <a:pt x="18" y="133"/>
                  </a:lnTo>
                  <a:lnTo>
                    <a:pt x="13" y="143"/>
                  </a:lnTo>
                  <a:lnTo>
                    <a:pt x="8" y="155"/>
                  </a:lnTo>
                  <a:lnTo>
                    <a:pt x="5" y="164"/>
                  </a:lnTo>
                  <a:lnTo>
                    <a:pt x="2" y="172"/>
                  </a:lnTo>
                  <a:lnTo>
                    <a:pt x="0" y="180"/>
                  </a:lnTo>
                  <a:lnTo>
                    <a:pt x="0" y="187"/>
                  </a:lnTo>
                  <a:lnTo>
                    <a:pt x="0" y="194"/>
                  </a:lnTo>
                  <a:lnTo>
                    <a:pt x="0" y="201"/>
                  </a:lnTo>
                  <a:lnTo>
                    <a:pt x="2" y="207"/>
                  </a:lnTo>
                  <a:lnTo>
                    <a:pt x="5" y="211"/>
                  </a:lnTo>
                  <a:lnTo>
                    <a:pt x="8" y="216"/>
                  </a:lnTo>
                  <a:lnTo>
                    <a:pt x="13" y="220"/>
                  </a:lnTo>
                  <a:lnTo>
                    <a:pt x="17" y="224"/>
                  </a:lnTo>
                  <a:lnTo>
                    <a:pt x="24" y="226"/>
                  </a:lnTo>
                  <a:lnTo>
                    <a:pt x="31" y="228"/>
                  </a:lnTo>
                  <a:lnTo>
                    <a:pt x="38" y="231"/>
                  </a:lnTo>
                  <a:lnTo>
                    <a:pt x="47" y="232"/>
                  </a:lnTo>
                  <a:lnTo>
                    <a:pt x="56" y="232"/>
                  </a:lnTo>
                  <a:lnTo>
                    <a:pt x="63" y="232"/>
                  </a:lnTo>
                  <a:lnTo>
                    <a:pt x="69" y="231"/>
                  </a:lnTo>
                  <a:lnTo>
                    <a:pt x="76" y="231"/>
                  </a:lnTo>
                  <a:lnTo>
                    <a:pt x="83" y="230"/>
                  </a:lnTo>
                  <a:lnTo>
                    <a:pt x="90" y="227"/>
                  </a:lnTo>
                  <a:lnTo>
                    <a:pt x="97" y="226"/>
                  </a:lnTo>
                  <a:lnTo>
                    <a:pt x="105" y="223"/>
                  </a:lnTo>
                  <a:lnTo>
                    <a:pt x="112" y="220"/>
                  </a:lnTo>
                  <a:lnTo>
                    <a:pt x="121" y="217"/>
                  </a:lnTo>
                  <a:lnTo>
                    <a:pt x="131" y="212"/>
                  </a:lnTo>
                  <a:lnTo>
                    <a:pt x="139" y="208"/>
                  </a:lnTo>
                  <a:lnTo>
                    <a:pt x="149" y="204"/>
                  </a:lnTo>
                  <a:lnTo>
                    <a:pt x="157" y="200"/>
                  </a:lnTo>
                  <a:lnTo>
                    <a:pt x="164" y="195"/>
                  </a:lnTo>
                  <a:lnTo>
                    <a:pt x="172" y="190"/>
                  </a:lnTo>
                  <a:lnTo>
                    <a:pt x="179" y="186"/>
                  </a:lnTo>
                  <a:lnTo>
                    <a:pt x="184" y="182"/>
                  </a:lnTo>
                  <a:lnTo>
                    <a:pt x="189" y="178"/>
                  </a:lnTo>
                  <a:lnTo>
                    <a:pt x="195" y="173"/>
                  </a:lnTo>
                  <a:lnTo>
                    <a:pt x="200" y="167"/>
                  </a:lnTo>
                  <a:lnTo>
                    <a:pt x="206" y="162"/>
                  </a:lnTo>
                  <a:lnTo>
                    <a:pt x="212" y="155"/>
                  </a:lnTo>
                  <a:lnTo>
                    <a:pt x="218" y="148"/>
                  </a:lnTo>
                  <a:lnTo>
                    <a:pt x="224" y="141"/>
                  </a:lnTo>
                  <a:lnTo>
                    <a:pt x="229" y="133"/>
                  </a:lnTo>
                  <a:lnTo>
                    <a:pt x="235" y="126"/>
                  </a:lnTo>
                  <a:lnTo>
                    <a:pt x="240" y="118"/>
                  </a:lnTo>
                  <a:lnTo>
                    <a:pt x="245" y="110"/>
                  </a:lnTo>
                  <a:lnTo>
                    <a:pt x="249" y="102"/>
                  </a:lnTo>
                  <a:lnTo>
                    <a:pt x="253" y="95"/>
                  </a:lnTo>
                  <a:lnTo>
                    <a:pt x="257" y="87"/>
                  </a:lnTo>
                  <a:lnTo>
                    <a:pt x="260" y="80"/>
                  </a:lnTo>
                  <a:lnTo>
                    <a:pt x="263" y="74"/>
                  </a:lnTo>
                  <a:lnTo>
                    <a:pt x="265" y="67"/>
                  </a:lnTo>
                  <a:lnTo>
                    <a:pt x="267" y="61"/>
                  </a:lnTo>
                  <a:lnTo>
                    <a:pt x="268" y="57"/>
                  </a:lnTo>
                  <a:lnTo>
                    <a:pt x="270" y="51"/>
                  </a:lnTo>
                  <a:lnTo>
                    <a:pt x="270" y="46"/>
                  </a:lnTo>
                  <a:lnTo>
                    <a:pt x="270" y="42"/>
                  </a:lnTo>
                  <a:lnTo>
                    <a:pt x="270" y="37"/>
                  </a:lnTo>
                  <a:close/>
                  <a:moveTo>
                    <a:pt x="70" y="188"/>
                  </a:moveTo>
                  <a:lnTo>
                    <a:pt x="69" y="185"/>
                  </a:lnTo>
                  <a:lnTo>
                    <a:pt x="70" y="179"/>
                  </a:lnTo>
                  <a:lnTo>
                    <a:pt x="73" y="170"/>
                  </a:lnTo>
                  <a:lnTo>
                    <a:pt x="77" y="156"/>
                  </a:lnTo>
                  <a:lnTo>
                    <a:pt x="81" y="148"/>
                  </a:lnTo>
                  <a:lnTo>
                    <a:pt x="84" y="140"/>
                  </a:lnTo>
                  <a:lnTo>
                    <a:pt x="89" y="132"/>
                  </a:lnTo>
                  <a:lnTo>
                    <a:pt x="94" y="122"/>
                  </a:lnTo>
                  <a:lnTo>
                    <a:pt x="100" y="113"/>
                  </a:lnTo>
                  <a:lnTo>
                    <a:pt x="106" y="104"/>
                  </a:lnTo>
                  <a:lnTo>
                    <a:pt x="113" y="94"/>
                  </a:lnTo>
                  <a:lnTo>
                    <a:pt x="120" y="83"/>
                  </a:lnTo>
                  <a:lnTo>
                    <a:pt x="124" y="76"/>
                  </a:lnTo>
                  <a:lnTo>
                    <a:pt x="130" y="71"/>
                  </a:lnTo>
                  <a:lnTo>
                    <a:pt x="135" y="65"/>
                  </a:lnTo>
                  <a:lnTo>
                    <a:pt x="139" y="59"/>
                  </a:lnTo>
                  <a:lnTo>
                    <a:pt x="144" y="54"/>
                  </a:lnTo>
                  <a:lnTo>
                    <a:pt x="149" y="51"/>
                  </a:lnTo>
                  <a:lnTo>
                    <a:pt x="153" y="48"/>
                  </a:lnTo>
                  <a:lnTo>
                    <a:pt x="157" y="45"/>
                  </a:lnTo>
                  <a:lnTo>
                    <a:pt x="165" y="41"/>
                  </a:lnTo>
                  <a:lnTo>
                    <a:pt x="172" y="37"/>
                  </a:lnTo>
                  <a:lnTo>
                    <a:pt x="179" y="36"/>
                  </a:lnTo>
                  <a:lnTo>
                    <a:pt x="184" y="35"/>
                  </a:lnTo>
                  <a:lnTo>
                    <a:pt x="192" y="36"/>
                  </a:lnTo>
                  <a:lnTo>
                    <a:pt x="197" y="38"/>
                  </a:lnTo>
                  <a:lnTo>
                    <a:pt x="199" y="41"/>
                  </a:lnTo>
                  <a:lnTo>
                    <a:pt x="200" y="43"/>
                  </a:lnTo>
                  <a:lnTo>
                    <a:pt x="202" y="46"/>
                  </a:lnTo>
                  <a:lnTo>
                    <a:pt x="202" y="51"/>
                  </a:lnTo>
                  <a:lnTo>
                    <a:pt x="199" y="60"/>
                  </a:lnTo>
                  <a:lnTo>
                    <a:pt x="195" y="73"/>
                  </a:lnTo>
                  <a:lnTo>
                    <a:pt x="191" y="81"/>
                  </a:lnTo>
                  <a:lnTo>
                    <a:pt x="187" y="90"/>
                  </a:lnTo>
                  <a:lnTo>
                    <a:pt x="182" y="98"/>
                  </a:lnTo>
                  <a:lnTo>
                    <a:pt x="177" y="107"/>
                  </a:lnTo>
                  <a:lnTo>
                    <a:pt x="173" y="116"/>
                  </a:lnTo>
                  <a:lnTo>
                    <a:pt x="167" y="125"/>
                  </a:lnTo>
                  <a:lnTo>
                    <a:pt x="161" y="133"/>
                  </a:lnTo>
                  <a:lnTo>
                    <a:pt x="156" y="141"/>
                  </a:lnTo>
                  <a:lnTo>
                    <a:pt x="150" y="149"/>
                  </a:lnTo>
                  <a:lnTo>
                    <a:pt x="144" y="156"/>
                  </a:lnTo>
                  <a:lnTo>
                    <a:pt x="138" y="163"/>
                  </a:lnTo>
                  <a:lnTo>
                    <a:pt x="133" y="169"/>
                  </a:lnTo>
                  <a:lnTo>
                    <a:pt x="128" y="174"/>
                  </a:lnTo>
                  <a:lnTo>
                    <a:pt x="122" y="179"/>
                  </a:lnTo>
                  <a:lnTo>
                    <a:pt x="118" y="183"/>
                  </a:lnTo>
                  <a:lnTo>
                    <a:pt x="113" y="187"/>
                  </a:lnTo>
                  <a:lnTo>
                    <a:pt x="107" y="190"/>
                  </a:lnTo>
                  <a:lnTo>
                    <a:pt x="100" y="193"/>
                  </a:lnTo>
                  <a:lnTo>
                    <a:pt x="94" y="194"/>
                  </a:lnTo>
                  <a:lnTo>
                    <a:pt x="89" y="195"/>
                  </a:lnTo>
                  <a:lnTo>
                    <a:pt x="82" y="195"/>
                  </a:lnTo>
                  <a:lnTo>
                    <a:pt x="76" y="193"/>
                  </a:lnTo>
                  <a:lnTo>
                    <a:pt x="73" y="192"/>
                  </a:lnTo>
                  <a:lnTo>
                    <a:pt x="70" y="188"/>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21" name="Freeform 21"/>
            <p:cNvSpPr>
              <a:spLocks noEditPoints="1"/>
            </p:cNvSpPr>
            <p:nvPr/>
          </p:nvSpPr>
          <p:spPr bwMode="auto">
            <a:xfrm>
              <a:off x="2685" y="2511"/>
              <a:ext cx="158" cy="143"/>
            </a:xfrm>
            <a:custGeom>
              <a:avLst/>
              <a:gdLst>
                <a:gd name="T0" fmla="*/ 371 w 385"/>
                <a:gd name="T1" fmla="*/ 1 h 347"/>
                <a:gd name="T2" fmla="*/ 341 w 385"/>
                <a:gd name="T3" fmla="*/ 4 h 347"/>
                <a:gd name="T4" fmla="*/ 302 w 385"/>
                <a:gd name="T5" fmla="*/ 21 h 347"/>
                <a:gd name="T6" fmla="*/ 276 w 385"/>
                <a:gd name="T7" fmla="*/ 37 h 347"/>
                <a:gd name="T8" fmla="*/ 252 w 385"/>
                <a:gd name="T9" fmla="*/ 52 h 347"/>
                <a:gd name="T10" fmla="*/ 259 w 385"/>
                <a:gd name="T11" fmla="*/ 39 h 347"/>
                <a:gd name="T12" fmla="*/ 265 w 385"/>
                <a:gd name="T13" fmla="*/ 27 h 347"/>
                <a:gd name="T14" fmla="*/ 269 w 385"/>
                <a:gd name="T15" fmla="*/ 12 h 347"/>
                <a:gd name="T16" fmla="*/ 259 w 385"/>
                <a:gd name="T17" fmla="*/ 1 h 347"/>
                <a:gd name="T18" fmla="*/ 231 w 385"/>
                <a:gd name="T19" fmla="*/ 6 h 347"/>
                <a:gd name="T20" fmla="*/ 199 w 385"/>
                <a:gd name="T21" fmla="*/ 19 h 347"/>
                <a:gd name="T22" fmla="*/ 156 w 385"/>
                <a:gd name="T23" fmla="*/ 43 h 347"/>
                <a:gd name="T24" fmla="*/ 140 w 385"/>
                <a:gd name="T25" fmla="*/ 69 h 347"/>
                <a:gd name="T26" fmla="*/ 170 w 385"/>
                <a:gd name="T27" fmla="*/ 66 h 347"/>
                <a:gd name="T28" fmla="*/ 171 w 385"/>
                <a:gd name="T29" fmla="*/ 79 h 347"/>
                <a:gd name="T30" fmla="*/ 138 w 385"/>
                <a:gd name="T31" fmla="*/ 129 h 347"/>
                <a:gd name="T32" fmla="*/ 95 w 385"/>
                <a:gd name="T33" fmla="*/ 196 h 347"/>
                <a:gd name="T34" fmla="*/ 62 w 385"/>
                <a:gd name="T35" fmla="*/ 245 h 347"/>
                <a:gd name="T36" fmla="*/ 42 w 385"/>
                <a:gd name="T37" fmla="*/ 276 h 347"/>
                <a:gd name="T38" fmla="*/ 17 w 385"/>
                <a:gd name="T39" fmla="*/ 311 h 347"/>
                <a:gd name="T40" fmla="*/ 5 w 385"/>
                <a:gd name="T41" fmla="*/ 340 h 347"/>
                <a:gd name="T42" fmla="*/ 22 w 385"/>
                <a:gd name="T43" fmla="*/ 345 h 347"/>
                <a:gd name="T44" fmla="*/ 49 w 385"/>
                <a:gd name="T45" fmla="*/ 339 h 347"/>
                <a:gd name="T46" fmla="*/ 74 w 385"/>
                <a:gd name="T47" fmla="*/ 337 h 347"/>
                <a:gd name="T48" fmla="*/ 83 w 385"/>
                <a:gd name="T49" fmla="*/ 316 h 347"/>
                <a:gd name="T50" fmla="*/ 93 w 385"/>
                <a:gd name="T51" fmla="*/ 298 h 347"/>
                <a:gd name="T52" fmla="*/ 112 w 385"/>
                <a:gd name="T53" fmla="*/ 270 h 347"/>
                <a:gd name="T54" fmla="*/ 127 w 385"/>
                <a:gd name="T55" fmla="*/ 249 h 347"/>
                <a:gd name="T56" fmla="*/ 136 w 385"/>
                <a:gd name="T57" fmla="*/ 234 h 347"/>
                <a:gd name="T58" fmla="*/ 155 w 385"/>
                <a:gd name="T59" fmla="*/ 232 h 347"/>
                <a:gd name="T60" fmla="*/ 175 w 385"/>
                <a:gd name="T61" fmla="*/ 231 h 347"/>
                <a:gd name="T62" fmla="*/ 195 w 385"/>
                <a:gd name="T63" fmla="*/ 226 h 347"/>
                <a:gd name="T64" fmla="*/ 218 w 385"/>
                <a:gd name="T65" fmla="*/ 217 h 347"/>
                <a:gd name="T66" fmla="*/ 243 w 385"/>
                <a:gd name="T67" fmla="*/ 204 h 347"/>
                <a:gd name="T68" fmla="*/ 270 w 385"/>
                <a:gd name="T69" fmla="*/ 190 h 347"/>
                <a:gd name="T70" fmla="*/ 292 w 385"/>
                <a:gd name="T71" fmla="*/ 174 h 347"/>
                <a:gd name="T72" fmla="*/ 311 w 385"/>
                <a:gd name="T73" fmla="*/ 156 h 347"/>
                <a:gd name="T74" fmla="*/ 334 w 385"/>
                <a:gd name="T75" fmla="*/ 129 h 347"/>
                <a:gd name="T76" fmla="*/ 356 w 385"/>
                <a:gd name="T77" fmla="*/ 97 h 347"/>
                <a:gd name="T78" fmla="*/ 372 w 385"/>
                <a:gd name="T79" fmla="*/ 67 h 347"/>
                <a:gd name="T80" fmla="*/ 382 w 385"/>
                <a:gd name="T81" fmla="*/ 42 h 347"/>
                <a:gd name="T82" fmla="*/ 385 w 385"/>
                <a:gd name="T83" fmla="*/ 21 h 347"/>
                <a:gd name="T84" fmla="*/ 242 w 385"/>
                <a:gd name="T85" fmla="*/ 94 h 347"/>
                <a:gd name="T86" fmla="*/ 271 w 385"/>
                <a:gd name="T87" fmla="*/ 71 h 347"/>
                <a:gd name="T88" fmla="*/ 301 w 385"/>
                <a:gd name="T89" fmla="*/ 53 h 347"/>
                <a:gd name="T90" fmla="*/ 308 w 385"/>
                <a:gd name="T91" fmla="*/ 56 h 347"/>
                <a:gd name="T92" fmla="*/ 297 w 385"/>
                <a:gd name="T93" fmla="*/ 80 h 347"/>
                <a:gd name="T94" fmla="*/ 277 w 385"/>
                <a:gd name="T95" fmla="*/ 116 h 347"/>
                <a:gd name="T96" fmla="*/ 249 w 385"/>
                <a:gd name="T97" fmla="*/ 154 h 347"/>
                <a:gd name="T98" fmla="*/ 225 w 385"/>
                <a:gd name="T99" fmla="*/ 179 h 347"/>
                <a:gd name="T100" fmla="*/ 203 w 385"/>
                <a:gd name="T101" fmla="*/ 192 h 347"/>
                <a:gd name="T102" fmla="*/ 179 w 385"/>
                <a:gd name="T103" fmla="*/ 192 h 347"/>
                <a:gd name="T104" fmla="*/ 178 w 385"/>
                <a:gd name="T105" fmla="*/ 170 h 347"/>
                <a:gd name="T106" fmla="*/ 205 w 385"/>
                <a:gd name="T107" fmla="*/ 13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5" h="347">
                  <a:moveTo>
                    <a:pt x="384" y="16"/>
                  </a:moveTo>
                  <a:lnTo>
                    <a:pt x="382" y="10"/>
                  </a:lnTo>
                  <a:lnTo>
                    <a:pt x="377" y="5"/>
                  </a:lnTo>
                  <a:lnTo>
                    <a:pt x="371" y="1"/>
                  </a:lnTo>
                  <a:lnTo>
                    <a:pt x="363" y="0"/>
                  </a:lnTo>
                  <a:lnTo>
                    <a:pt x="356" y="0"/>
                  </a:lnTo>
                  <a:lnTo>
                    <a:pt x="349" y="1"/>
                  </a:lnTo>
                  <a:lnTo>
                    <a:pt x="341" y="4"/>
                  </a:lnTo>
                  <a:lnTo>
                    <a:pt x="332" y="7"/>
                  </a:lnTo>
                  <a:lnTo>
                    <a:pt x="323" y="11"/>
                  </a:lnTo>
                  <a:lnTo>
                    <a:pt x="312" y="15"/>
                  </a:lnTo>
                  <a:lnTo>
                    <a:pt x="302" y="21"/>
                  </a:lnTo>
                  <a:lnTo>
                    <a:pt x="291" y="28"/>
                  </a:lnTo>
                  <a:lnTo>
                    <a:pt x="286" y="30"/>
                  </a:lnTo>
                  <a:lnTo>
                    <a:pt x="280" y="34"/>
                  </a:lnTo>
                  <a:lnTo>
                    <a:pt x="276" y="37"/>
                  </a:lnTo>
                  <a:lnTo>
                    <a:pt x="270" y="41"/>
                  </a:lnTo>
                  <a:lnTo>
                    <a:pt x="264" y="44"/>
                  </a:lnTo>
                  <a:lnTo>
                    <a:pt x="258" y="49"/>
                  </a:lnTo>
                  <a:lnTo>
                    <a:pt x="252" y="52"/>
                  </a:lnTo>
                  <a:lnTo>
                    <a:pt x="247" y="57"/>
                  </a:lnTo>
                  <a:lnTo>
                    <a:pt x="251" y="50"/>
                  </a:lnTo>
                  <a:lnTo>
                    <a:pt x="256" y="43"/>
                  </a:lnTo>
                  <a:lnTo>
                    <a:pt x="259" y="39"/>
                  </a:lnTo>
                  <a:lnTo>
                    <a:pt x="261" y="37"/>
                  </a:lnTo>
                  <a:lnTo>
                    <a:pt x="262" y="34"/>
                  </a:lnTo>
                  <a:lnTo>
                    <a:pt x="264" y="30"/>
                  </a:lnTo>
                  <a:lnTo>
                    <a:pt x="265" y="27"/>
                  </a:lnTo>
                  <a:lnTo>
                    <a:pt x="266" y="24"/>
                  </a:lnTo>
                  <a:lnTo>
                    <a:pt x="269" y="20"/>
                  </a:lnTo>
                  <a:lnTo>
                    <a:pt x="269" y="16"/>
                  </a:lnTo>
                  <a:lnTo>
                    <a:pt x="269" y="12"/>
                  </a:lnTo>
                  <a:lnTo>
                    <a:pt x="267" y="8"/>
                  </a:lnTo>
                  <a:lnTo>
                    <a:pt x="266" y="6"/>
                  </a:lnTo>
                  <a:lnTo>
                    <a:pt x="264" y="4"/>
                  </a:lnTo>
                  <a:lnTo>
                    <a:pt x="259" y="1"/>
                  </a:lnTo>
                  <a:lnTo>
                    <a:pt x="254" y="0"/>
                  </a:lnTo>
                  <a:lnTo>
                    <a:pt x="247" y="1"/>
                  </a:lnTo>
                  <a:lnTo>
                    <a:pt x="240" y="3"/>
                  </a:lnTo>
                  <a:lnTo>
                    <a:pt x="231" y="6"/>
                  </a:lnTo>
                  <a:lnTo>
                    <a:pt x="220" y="10"/>
                  </a:lnTo>
                  <a:lnTo>
                    <a:pt x="214" y="12"/>
                  </a:lnTo>
                  <a:lnTo>
                    <a:pt x="208" y="15"/>
                  </a:lnTo>
                  <a:lnTo>
                    <a:pt x="199" y="19"/>
                  </a:lnTo>
                  <a:lnTo>
                    <a:pt x="190" y="23"/>
                  </a:lnTo>
                  <a:lnTo>
                    <a:pt x="180" y="29"/>
                  </a:lnTo>
                  <a:lnTo>
                    <a:pt x="168" y="36"/>
                  </a:lnTo>
                  <a:lnTo>
                    <a:pt x="156" y="43"/>
                  </a:lnTo>
                  <a:lnTo>
                    <a:pt x="142" y="51"/>
                  </a:lnTo>
                  <a:lnTo>
                    <a:pt x="137" y="53"/>
                  </a:lnTo>
                  <a:lnTo>
                    <a:pt x="138" y="58"/>
                  </a:lnTo>
                  <a:lnTo>
                    <a:pt x="140" y="69"/>
                  </a:lnTo>
                  <a:lnTo>
                    <a:pt x="141" y="81"/>
                  </a:lnTo>
                  <a:lnTo>
                    <a:pt x="151" y="75"/>
                  </a:lnTo>
                  <a:lnTo>
                    <a:pt x="161" y="69"/>
                  </a:lnTo>
                  <a:lnTo>
                    <a:pt x="170" y="66"/>
                  </a:lnTo>
                  <a:lnTo>
                    <a:pt x="175" y="64"/>
                  </a:lnTo>
                  <a:lnTo>
                    <a:pt x="180" y="61"/>
                  </a:lnTo>
                  <a:lnTo>
                    <a:pt x="175" y="69"/>
                  </a:lnTo>
                  <a:lnTo>
                    <a:pt x="171" y="79"/>
                  </a:lnTo>
                  <a:lnTo>
                    <a:pt x="164" y="89"/>
                  </a:lnTo>
                  <a:lnTo>
                    <a:pt x="157" y="101"/>
                  </a:lnTo>
                  <a:lnTo>
                    <a:pt x="149" y="114"/>
                  </a:lnTo>
                  <a:lnTo>
                    <a:pt x="138" y="129"/>
                  </a:lnTo>
                  <a:lnTo>
                    <a:pt x="128" y="145"/>
                  </a:lnTo>
                  <a:lnTo>
                    <a:pt x="117" y="164"/>
                  </a:lnTo>
                  <a:lnTo>
                    <a:pt x="105" y="181"/>
                  </a:lnTo>
                  <a:lnTo>
                    <a:pt x="95" y="196"/>
                  </a:lnTo>
                  <a:lnTo>
                    <a:pt x="85" y="211"/>
                  </a:lnTo>
                  <a:lnTo>
                    <a:pt x="77" y="224"/>
                  </a:lnTo>
                  <a:lnTo>
                    <a:pt x="69" y="235"/>
                  </a:lnTo>
                  <a:lnTo>
                    <a:pt x="62" y="245"/>
                  </a:lnTo>
                  <a:lnTo>
                    <a:pt x="57" y="254"/>
                  </a:lnTo>
                  <a:lnTo>
                    <a:pt x="52" y="261"/>
                  </a:lnTo>
                  <a:lnTo>
                    <a:pt x="47" y="269"/>
                  </a:lnTo>
                  <a:lnTo>
                    <a:pt x="42" y="276"/>
                  </a:lnTo>
                  <a:lnTo>
                    <a:pt x="36" y="285"/>
                  </a:lnTo>
                  <a:lnTo>
                    <a:pt x="30" y="293"/>
                  </a:lnTo>
                  <a:lnTo>
                    <a:pt x="24" y="302"/>
                  </a:lnTo>
                  <a:lnTo>
                    <a:pt x="17" y="311"/>
                  </a:lnTo>
                  <a:lnTo>
                    <a:pt x="11" y="321"/>
                  </a:lnTo>
                  <a:lnTo>
                    <a:pt x="4" y="330"/>
                  </a:lnTo>
                  <a:lnTo>
                    <a:pt x="0" y="336"/>
                  </a:lnTo>
                  <a:lnTo>
                    <a:pt x="5" y="340"/>
                  </a:lnTo>
                  <a:lnTo>
                    <a:pt x="7" y="344"/>
                  </a:lnTo>
                  <a:lnTo>
                    <a:pt x="11" y="347"/>
                  </a:lnTo>
                  <a:lnTo>
                    <a:pt x="16" y="346"/>
                  </a:lnTo>
                  <a:lnTo>
                    <a:pt x="22" y="345"/>
                  </a:lnTo>
                  <a:lnTo>
                    <a:pt x="29" y="342"/>
                  </a:lnTo>
                  <a:lnTo>
                    <a:pt x="35" y="341"/>
                  </a:lnTo>
                  <a:lnTo>
                    <a:pt x="42" y="340"/>
                  </a:lnTo>
                  <a:lnTo>
                    <a:pt x="49" y="339"/>
                  </a:lnTo>
                  <a:lnTo>
                    <a:pt x="55" y="338"/>
                  </a:lnTo>
                  <a:lnTo>
                    <a:pt x="62" y="337"/>
                  </a:lnTo>
                  <a:lnTo>
                    <a:pt x="69" y="337"/>
                  </a:lnTo>
                  <a:lnTo>
                    <a:pt x="74" y="337"/>
                  </a:lnTo>
                  <a:lnTo>
                    <a:pt x="76" y="332"/>
                  </a:lnTo>
                  <a:lnTo>
                    <a:pt x="79" y="326"/>
                  </a:lnTo>
                  <a:lnTo>
                    <a:pt x="81" y="321"/>
                  </a:lnTo>
                  <a:lnTo>
                    <a:pt x="83" y="316"/>
                  </a:lnTo>
                  <a:lnTo>
                    <a:pt x="85" y="313"/>
                  </a:lnTo>
                  <a:lnTo>
                    <a:pt x="88" y="308"/>
                  </a:lnTo>
                  <a:lnTo>
                    <a:pt x="91" y="303"/>
                  </a:lnTo>
                  <a:lnTo>
                    <a:pt x="93" y="298"/>
                  </a:lnTo>
                  <a:lnTo>
                    <a:pt x="97" y="293"/>
                  </a:lnTo>
                  <a:lnTo>
                    <a:pt x="103" y="285"/>
                  </a:lnTo>
                  <a:lnTo>
                    <a:pt x="107" y="277"/>
                  </a:lnTo>
                  <a:lnTo>
                    <a:pt x="112" y="270"/>
                  </a:lnTo>
                  <a:lnTo>
                    <a:pt x="117" y="264"/>
                  </a:lnTo>
                  <a:lnTo>
                    <a:pt x="120" y="258"/>
                  </a:lnTo>
                  <a:lnTo>
                    <a:pt x="123" y="254"/>
                  </a:lnTo>
                  <a:lnTo>
                    <a:pt x="127" y="249"/>
                  </a:lnTo>
                  <a:lnTo>
                    <a:pt x="129" y="246"/>
                  </a:lnTo>
                  <a:lnTo>
                    <a:pt x="130" y="245"/>
                  </a:lnTo>
                  <a:lnTo>
                    <a:pt x="133" y="240"/>
                  </a:lnTo>
                  <a:lnTo>
                    <a:pt x="136" y="234"/>
                  </a:lnTo>
                  <a:lnTo>
                    <a:pt x="140" y="230"/>
                  </a:lnTo>
                  <a:lnTo>
                    <a:pt x="144" y="231"/>
                  </a:lnTo>
                  <a:lnTo>
                    <a:pt x="150" y="231"/>
                  </a:lnTo>
                  <a:lnTo>
                    <a:pt x="155" y="232"/>
                  </a:lnTo>
                  <a:lnTo>
                    <a:pt x="159" y="232"/>
                  </a:lnTo>
                  <a:lnTo>
                    <a:pt x="165" y="232"/>
                  </a:lnTo>
                  <a:lnTo>
                    <a:pt x="170" y="232"/>
                  </a:lnTo>
                  <a:lnTo>
                    <a:pt x="175" y="231"/>
                  </a:lnTo>
                  <a:lnTo>
                    <a:pt x="180" y="230"/>
                  </a:lnTo>
                  <a:lnTo>
                    <a:pt x="186" y="230"/>
                  </a:lnTo>
                  <a:lnTo>
                    <a:pt x="190" y="228"/>
                  </a:lnTo>
                  <a:lnTo>
                    <a:pt x="195" y="226"/>
                  </a:lnTo>
                  <a:lnTo>
                    <a:pt x="199" y="225"/>
                  </a:lnTo>
                  <a:lnTo>
                    <a:pt x="205" y="223"/>
                  </a:lnTo>
                  <a:lnTo>
                    <a:pt x="212" y="219"/>
                  </a:lnTo>
                  <a:lnTo>
                    <a:pt x="218" y="217"/>
                  </a:lnTo>
                  <a:lnTo>
                    <a:pt x="225" y="213"/>
                  </a:lnTo>
                  <a:lnTo>
                    <a:pt x="231" y="211"/>
                  </a:lnTo>
                  <a:lnTo>
                    <a:pt x="238" y="208"/>
                  </a:lnTo>
                  <a:lnTo>
                    <a:pt x="243" y="204"/>
                  </a:lnTo>
                  <a:lnTo>
                    <a:pt x="250" y="201"/>
                  </a:lnTo>
                  <a:lnTo>
                    <a:pt x="257" y="197"/>
                  </a:lnTo>
                  <a:lnTo>
                    <a:pt x="264" y="194"/>
                  </a:lnTo>
                  <a:lnTo>
                    <a:pt x="270" y="190"/>
                  </a:lnTo>
                  <a:lnTo>
                    <a:pt x="276" y="186"/>
                  </a:lnTo>
                  <a:lnTo>
                    <a:pt x="281" y="182"/>
                  </a:lnTo>
                  <a:lnTo>
                    <a:pt x="287" y="179"/>
                  </a:lnTo>
                  <a:lnTo>
                    <a:pt x="292" y="174"/>
                  </a:lnTo>
                  <a:lnTo>
                    <a:pt x="296" y="171"/>
                  </a:lnTo>
                  <a:lnTo>
                    <a:pt x="301" y="166"/>
                  </a:lnTo>
                  <a:lnTo>
                    <a:pt x="307" y="162"/>
                  </a:lnTo>
                  <a:lnTo>
                    <a:pt x="311" y="156"/>
                  </a:lnTo>
                  <a:lnTo>
                    <a:pt x="317" y="149"/>
                  </a:lnTo>
                  <a:lnTo>
                    <a:pt x="323" y="143"/>
                  </a:lnTo>
                  <a:lnTo>
                    <a:pt x="329" y="136"/>
                  </a:lnTo>
                  <a:lnTo>
                    <a:pt x="334" y="129"/>
                  </a:lnTo>
                  <a:lnTo>
                    <a:pt x="340" y="121"/>
                  </a:lnTo>
                  <a:lnTo>
                    <a:pt x="346" y="113"/>
                  </a:lnTo>
                  <a:lnTo>
                    <a:pt x="352" y="105"/>
                  </a:lnTo>
                  <a:lnTo>
                    <a:pt x="356" y="97"/>
                  </a:lnTo>
                  <a:lnTo>
                    <a:pt x="361" y="89"/>
                  </a:lnTo>
                  <a:lnTo>
                    <a:pt x="365" y="82"/>
                  </a:lnTo>
                  <a:lnTo>
                    <a:pt x="369" y="74"/>
                  </a:lnTo>
                  <a:lnTo>
                    <a:pt x="372" y="67"/>
                  </a:lnTo>
                  <a:lnTo>
                    <a:pt x="376" y="60"/>
                  </a:lnTo>
                  <a:lnTo>
                    <a:pt x="378" y="53"/>
                  </a:lnTo>
                  <a:lnTo>
                    <a:pt x="380" y="48"/>
                  </a:lnTo>
                  <a:lnTo>
                    <a:pt x="382" y="42"/>
                  </a:lnTo>
                  <a:lnTo>
                    <a:pt x="384" y="36"/>
                  </a:lnTo>
                  <a:lnTo>
                    <a:pt x="384" y="30"/>
                  </a:lnTo>
                  <a:lnTo>
                    <a:pt x="385" y="26"/>
                  </a:lnTo>
                  <a:lnTo>
                    <a:pt x="385" y="21"/>
                  </a:lnTo>
                  <a:lnTo>
                    <a:pt x="384" y="16"/>
                  </a:lnTo>
                  <a:close/>
                  <a:moveTo>
                    <a:pt x="227" y="109"/>
                  </a:moveTo>
                  <a:lnTo>
                    <a:pt x="234" y="101"/>
                  </a:lnTo>
                  <a:lnTo>
                    <a:pt x="242" y="94"/>
                  </a:lnTo>
                  <a:lnTo>
                    <a:pt x="249" y="88"/>
                  </a:lnTo>
                  <a:lnTo>
                    <a:pt x="257" y="81"/>
                  </a:lnTo>
                  <a:lnTo>
                    <a:pt x="264" y="76"/>
                  </a:lnTo>
                  <a:lnTo>
                    <a:pt x="271" y="71"/>
                  </a:lnTo>
                  <a:lnTo>
                    <a:pt x="279" y="66"/>
                  </a:lnTo>
                  <a:lnTo>
                    <a:pt x="286" y="61"/>
                  </a:lnTo>
                  <a:lnTo>
                    <a:pt x="294" y="57"/>
                  </a:lnTo>
                  <a:lnTo>
                    <a:pt x="301" y="53"/>
                  </a:lnTo>
                  <a:lnTo>
                    <a:pt x="305" y="52"/>
                  </a:lnTo>
                  <a:lnTo>
                    <a:pt x="310" y="51"/>
                  </a:lnTo>
                  <a:lnTo>
                    <a:pt x="309" y="53"/>
                  </a:lnTo>
                  <a:lnTo>
                    <a:pt x="308" y="56"/>
                  </a:lnTo>
                  <a:lnTo>
                    <a:pt x="307" y="59"/>
                  </a:lnTo>
                  <a:lnTo>
                    <a:pt x="305" y="63"/>
                  </a:lnTo>
                  <a:lnTo>
                    <a:pt x="302" y="71"/>
                  </a:lnTo>
                  <a:lnTo>
                    <a:pt x="297" y="80"/>
                  </a:lnTo>
                  <a:lnTo>
                    <a:pt x="293" y="88"/>
                  </a:lnTo>
                  <a:lnTo>
                    <a:pt x="288" y="97"/>
                  </a:lnTo>
                  <a:lnTo>
                    <a:pt x="282" y="106"/>
                  </a:lnTo>
                  <a:lnTo>
                    <a:pt x="277" y="116"/>
                  </a:lnTo>
                  <a:lnTo>
                    <a:pt x="270" y="125"/>
                  </a:lnTo>
                  <a:lnTo>
                    <a:pt x="263" y="135"/>
                  </a:lnTo>
                  <a:lnTo>
                    <a:pt x="256" y="144"/>
                  </a:lnTo>
                  <a:lnTo>
                    <a:pt x="249" y="154"/>
                  </a:lnTo>
                  <a:lnTo>
                    <a:pt x="242" y="160"/>
                  </a:lnTo>
                  <a:lnTo>
                    <a:pt x="236" y="167"/>
                  </a:lnTo>
                  <a:lnTo>
                    <a:pt x="231" y="174"/>
                  </a:lnTo>
                  <a:lnTo>
                    <a:pt x="225" y="179"/>
                  </a:lnTo>
                  <a:lnTo>
                    <a:pt x="219" y="183"/>
                  </a:lnTo>
                  <a:lnTo>
                    <a:pt x="214" y="187"/>
                  </a:lnTo>
                  <a:lnTo>
                    <a:pt x="209" y="190"/>
                  </a:lnTo>
                  <a:lnTo>
                    <a:pt x="203" y="192"/>
                  </a:lnTo>
                  <a:lnTo>
                    <a:pt x="197" y="194"/>
                  </a:lnTo>
                  <a:lnTo>
                    <a:pt x="190" y="194"/>
                  </a:lnTo>
                  <a:lnTo>
                    <a:pt x="185" y="194"/>
                  </a:lnTo>
                  <a:lnTo>
                    <a:pt x="179" y="192"/>
                  </a:lnTo>
                  <a:lnTo>
                    <a:pt x="172" y="190"/>
                  </a:lnTo>
                  <a:lnTo>
                    <a:pt x="165" y="187"/>
                  </a:lnTo>
                  <a:lnTo>
                    <a:pt x="171" y="180"/>
                  </a:lnTo>
                  <a:lnTo>
                    <a:pt x="178" y="170"/>
                  </a:lnTo>
                  <a:lnTo>
                    <a:pt x="183" y="160"/>
                  </a:lnTo>
                  <a:lnTo>
                    <a:pt x="190" y="150"/>
                  </a:lnTo>
                  <a:lnTo>
                    <a:pt x="197" y="141"/>
                  </a:lnTo>
                  <a:lnTo>
                    <a:pt x="205" y="133"/>
                  </a:lnTo>
                  <a:lnTo>
                    <a:pt x="212" y="124"/>
                  </a:lnTo>
                  <a:lnTo>
                    <a:pt x="219" y="117"/>
                  </a:lnTo>
                  <a:lnTo>
                    <a:pt x="227" y="109"/>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22" name="Freeform 22"/>
            <p:cNvSpPr>
              <a:spLocks/>
            </p:cNvSpPr>
            <p:nvPr/>
          </p:nvSpPr>
          <p:spPr bwMode="auto">
            <a:xfrm>
              <a:off x="2837" y="2570"/>
              <a:ext cx="73" cy="65"/>
            </a:xfrm>
            <a:custGeom>
              <a:avLst/>
              <a:gdLst>
                <a:gd name="T0" fmla="*/ 172 w 180"/>
                <a:gd name="T1" fmla="*/ 5 h 158"/>
                <a:gd name="T2" fmla="*/ 162 w 180"/>
                <a:gd name="T3" fmla="*/ 3 h 158"/>
                <a:gd name="T4" fmla="*/ 154 w 180"/>
                <a:gd name="T5" fmla="*/ 5 h 158"/>
                <a:gd name="T6" fmla="*/ 143 w 180"/>
                <a:gd name="T7" fmla="*/ 7 h 158"/>
                <a:gd name="T8" fmla="*/ 136 w 180"/>
                <a:gd name="T9" fmla="*/ 8 h 158"/>
                <a:gd name="T10" fmla="*/ 122 w 180"/>
                <a:gd name="T11" fmla="*/ 12 h 158"/>
                <a:gd name="T12" fmla="*/ 107 w 180"/>
                <a:gd name="T13" fmla="*/ 16 h 158"/>
                <a:gd name="T14" fmla="*/ 100 w 180"/>
                <a:gd name="T15" fmla="*/ 18 h 158"/>
                <a:gd name="T16" fmla="*/ 96 w 180"/>
                <a:gd name="T17" fmla="*/ 22 h 158"/>
                <a:gd name="T18" fmla="*/ 89 w 180"/>
                <a:gd name="T19" fmla="*/ 34 h 158"/>
                <a:gd name="T20" fmla="*/ 81 w 180"/>
                <a:gd name="T21" fmla="*/ 46 h 158"/>
                <a:gd name="T22" fmla="*/ 70 w 180"/>
                <a:gd name="T23" fmla="*/ 63 h 158"/>
                <a:gd name="T24" fmla="*/ 58 w 180"/>
                <a:gd name="T25" fmla="*/ 79 h 158"/>
                <a:gd name="T26" fmla="*/ 44 w 180"/>
                <a:gd name="T27" fmla="*/ 95 h 158"/>
                <a:gd name="T28" fmla="*/ 31 w 180"/>
                <a:gd name="T29" fmla="*/ 110 h 158"/>
                <a:gd name="T30" fmla="*/ 18 w 180"/>
                <a:gd name="T31" fmla="*/ 124 h 158"/>
                <a:gd name="T32" fmla="*/ 6 w 180"/>
                <a:gd name="T33" fmla="*/ 135 h 158"/>
                <a:gd name="T34" fmla="*/ 5 w 180"/>
                <a:gd name="T35" fmla="*/ 147 h 158"/>
                <a:gd name="T36" fmla="*/ 14 w 180"/>
                <a:gd name="T37" fmla="*/ 158 h 158"/>
                <a:gd name="T38" fmla="*/ 50 w 180"/>
                <a:gd name="T39" fmla="*/ 140 h 158"/>
                <a:gd name="T40" fmla="*/ 51 w 180"/>
                <a:gd name="T41" fmla="*/ 139 h 158"/>
                <a:gd name="T42" fmla="*/ 62 w 180"/>
                <a:gd name="T43" fmla="*/ 129 h 158"/>
                <a:gd name="T44" fmla="*/ 74 w 180"/>
                <a:gd name="T45" fmla="*/ 120 h 158"/>
                <a:gd name="T46" fmla="*/ 85 w 180"/>
                <a:gd name="T47" fmla="*/ 110 h 158"/>
                <a:gd name="T48" fmla="*/ 97 w 180"/>
                <a:gd name="T49" fmla="*/ 101 h 158"/>
                <a:gd name="T50" fmla="*/ 108 w 180"/>
                <a:gd name="T51" fmla="*/ 90 h 158"/>
                <a:gd name="T52" fmla="*/ 119 w 180"/>
                <a:gd name="T53" fmla="*/ 80 h 158"/>
                <a:gd name="T54" fmla="*/ 129 w 180"/>
                <a:gd name="T55" fmla="*/ 69 h 158"/>
                <a:gd name="T56" fmla="*/ 139 w 180"/>
                <a:gd name="T57" fmla="*/ 60 h 158"/>
                <a:gd name="T58" fmla="*/ 145 w 180"/>
                <a:gd name="T59" fmla="*/ 54 h 158"/>
                <a:gd name="T60" fmla="*/ 158 w 180"/>
                <a:gd name="T61" fmla="*/ 41 h 158"/>
                <a:gd name="T62" fmla="*/ 169 w 180"/>
                <a:gd name="T63" fmla="*/ 28 h 158"/>
                <a:gd name="T64" fmla="*/ 175 w 180"/>
                <a:gd name="T65" fmla="*/ 22 h 158"/>
                <a:gd name="T66" fmla="*/ 176 w 180"/>
                <a:gd name="T67" fmla="*/ 1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158">
                  <a:moveTo>
                    <a:pt x="176" y="12"/>
                  </a:moveTo>
                  <a:lnTo>
                    <a:pt x="172" y="5"/>
                  </a:lnTo>
                  <a:lnTo>
                    <a:pt x="168" y="0"/>
                  </a:lnTo>
                  <a:lnTo>
                    <a:pt x="162" y="3"/>
                  </a:lnTo>
                  <a:lnTo>
                    <a:pt x="159" y="4"/>
                  </a:lnTo>
                  <a:lnTo>
                    <a:pt x="154" y="5"/>
                  </a:lnTo>
                  <a:lnTo>
                    <a:pt x="149" y="6"/>
                  </a:lnTo>
                  <a:lnTo>
                    <a:pt x="143" y="7"/>
                  </a:lnTo>
                  <a:lnTo>
                    <a:pt x="141" y="7"/>
                  </a:lnTo>
                  <a:lnTo>
                    <a:pt x="136" y="8"/>
                  </a:lnTo>
                  <a:lnTo>
                    <a:pt x="129" y="11"/>
                  </a:lnTo>
                  <a:lnTo>
                    <a:pt x="122" y="12"/>
                  </a:lnTo>
                  <a:lnTo>
                    <a:pt x="114" y="14"/>
                  </a:lnTo>
                  <a:lnTo>
                    <a:pt x="107" y="16"/>
                  </a:lnTo>
                  <a:lnTo>
                    <a:pt x="103" y="18"/>
                  </a:lnTo>
                  <a:lnTo>
                    <a:pt x="100" y="18"/>
                  </a:lnTo>
                  <a:lnTo>
                    <a:pt x="97" y="19"/>
                  </a:lnTo>
                  <a:lnTo>
                    <a:pt x="96" y="22"/>
                  </a:lnTo>
                  <a:lnTo>
                    <a:pt x="92" y="28"/>
                  </a:lnTo>
                  <a:lnTo>
                    <a:pt x="89" y="34"/>
                  </a:lnTo>
                  <a:lnTo>
                    <a:pt x="84" y="41"/>
                  </a:lnTo>
                  <a:lnTo>
                    <a:pt x="81" y="46"/>
                  </a:lnTo>
                  <a:lnTo>
                    <a:pt x="75" y="54"/>
                  </a:lnTo>
                  <a:lnTo>
                    <a:pt x="70" y="63"/>
                  </a:lnTo>
                  <a:lnTo>
                    <a:pt x="63" y="71"/>
                  </a:lnTo>
                  <a:lnTo>
                    <a:pt x="58" y="79"/>
                  </a:lnTo>
                  <a:lnTo>
                    <a:pt x="51" y="87"/>
                  </a:lnTo>
                  <a:lnTo>
                    <a:pt x="44" y="95"/>
                  </a:lnTo>
                  <a:lnTo>
                    <a:pt x="37" y="103"/>
                  </a:lnTo>
                  <a:lnTo>
                    <a:pt x="31" y="110"/>
                  </a:lnTo>
                  <a:lnTo>
                    <a:pt x="24" y="117"/>
                  </a:lnTo>
                  <a:lnTo>
                    <a:pt x="18" y="124"/>
                  </a:lnTo>
                  <a:lnTo>
                    <a:pt x="12" y="129"/>
                  </a:lnTo>
                  <a:lnTo>
                    <a:pt x="6" y="135"/>
                  </a:lnTo>
                  <a:lnTo>
                    <a:pt x="0" y="141"/>
                  </a:lnTo>
                  <a:lnTo>
                    <a:pt x="5" y="147"/>
                  </a:lnTo>
                  <a:lnTo>
                    <a:pt x="10" y="152"/>
                  </a:lnTo>
                  <a:lnTo>
                    <a:pt x="14" y="158"/>
                  </a:lnTo>
                  <a:lnTo>
                    <a:pt x="20" y="155"/>
                  </a:lnTo>
                  <a:lnTo>
                    <a:pt x="50" y="140"/>
                  </a:lnTo>
                  <a:lnTo>
                    <a:pt x="50" y="140"/>
                  </a:lnTo>
                  <a:lnTo>
                    <a:pt x="51" y="139"/>
                  </a:lnTo>
                  <a:lnTo>
                    <a:pt x="56" y="134"/>
                  </a:lnTo>
                  <a:lnTo>
                    <a:pt x="62" y="129"/>
                  </a:lnTo>
                  <a:lnTo>
                    <a:pt x="68" y="125"/>
                  </a:lnTo>
                  <a:lnTo>
                    <a:pt x="74" y="120"/>
                  </a:lnTo>
                  <a:lnTo>
                    <a:pt x="80" y="116"/>
                  </a:lnTo>
                  <a:lnTo>
                    <a:pt x="85" y="110"/>
                  </a:lnTo>
                  <a:lnTo>
                    <a:pt x="91" y="105"/>
                  </a:lnTo>
                  <a:lnTo>
                    <a:pt x="97" y="101"/>
                  </a:lnTo>
                  <a:lnTo>
                    <a:pt x="103" y="96"/>
                  </a:lnTo>
                  <a:lnTo>
                    <a:pt x="108" y="90"/>
                  </a:lnTo>
                  <a:lnTo>
                    <a:pt x="114" y="86"/>
                  </a:lnTo>
                  <a:lnTo>
                    <a:pt x="119" y="80"/>
                  </a:lnTo>
                  <a:lnTo>
                    <a:pt x="124" y="75"/>
                  </a:lnTo>
                  <a:lnTo>
                    <a:pt x="129" y="69"/>
                  </a:lnTo>
                  <a:lnTo>
                    <a:pt x="135" y="65"/>
                  </a:lnTo>
                  <a:lnTo>
                    <a:pt x="139" y="60"/>
                  </a:lnTo>
                  <a:lnTo>
                    <a:pt x="141" y="59"/>
                  </a:lnTo>
                  <a:lnTo>
                    <a:pt x="145" y="54"/>
                  </a:lnTo>
                  <a:lnTo>
                    <a:pt x="151" y="49"/>
                  </a:lnTo>
                  <a:lnTo>
                    <a:pt x="158" y="41"/>
                  </a:lnTo>
                  <a:lnTo>
                    <a:pt x="164" y="34"/>
                  </a:lnTo>
                  <a:lnTo>
                    <a:pt x="169" y="28"/>
                  </a:lnTo>
                  <a:lnTo>
                    <a:pt x="174" y="23"/>
                  </a:lnTo>
                  <a:lnTo>
                    <a:pt x="175" y="22"/>
                  </a:lnTo>
                  <a:lnTo>
                    <a:pt x="180" y="18"/>
                  </a:lnTo>
                  <a:lnTo>
                    <a:pt x="176" y="12"/>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23" name="Freeform 23"/>
            <p:cNvSpPr>
              <a:spLocks noEditPoints="1"/>
            </p:cNvSpPr>
            <p:nvPr/>
          </p:nvSpPr>
          <p:spPr bwMode="auto">
            <a:xfrm>
              <a:off x="3003" y="2474"/>
              <a:ext cx="182" cy="130"/>
            </a:xfrm>
            <a:custGeom>
              <a:avLst/>
              <a:gdLst>
                <a:gd name="T0" fmla="*/ 435 w 443"/>
                <a:gd name="T1" fmla="*/ 39 h 319"/>
                <a:gd name="T2" fmla="*/ 418 w 443"/>
                <a:gd name="T3" fmla="*/ 19 h 319"/>
                <a:gd name="T4" fmla="*/ 392 w 443"/>
                <a:gd name="T5" fmla="*/ 6 h 319"/>
                <a:gd name="T6" fmla="*/ 350 w 443"/>
                <a:gd name="T7" fmla="*/ 0 h 319"/>
                <a:gd name="T8" fmla="*/ 305 w 443"/>
                <a:gd name="T9" fmla="*/ 0 h 319"/>
                <a:gd name="T10" fmla="*/ 241 w 443"/>
                <a:gd name="T11" fmla="*/ 1 h 319"/>
                <a:gd name="T12" fmla="*/ 208 w 443"/>
                <a:gd name="T13" fmla="*/ 1 h 319"/>
                <a:gd name="T14" fmla="*/ 181 w 443"/>
                <a:gd name="T15" fmla="*/ 0 h 319"/>
                <a:gd name="T16" fmla="*/ 159 w 443"/>
                <a:gd name="T17" fmla="*/ 19 h 319"/>
                <a:gd name="T18" fmla="*/ 187 w 443"/>
                <a:gd name="T19" fmla="*/ 31 h 319"/>
                <a:gd name="T20" fmla="*/ 196 w 443"/>
                <a:gd name="T21" fmla="*/ 34 h 319"/>
                <a:gd name="T22" fmla="*/ 190 w 443"/>
                <a:gd name="T23" fmla="*/ 43 h 319"/>
                <a:gd name="T24" fmla="*/ 174 w 443"/>
                <a:gd name="T25" fmla="*/ 73 h 319"/>
                <a:gd name="T26" fmla="*/ 146 w 443"/>
                <a:gd name="T27" fmla="*/ 120 h 319"/>
                <a:gd name="T28" fmla="*/ 78 w 443"/>
                <a:gd name="T29" fmla="*/ 236 h 319"/>
                <a:gd name="T30" fmla="*/ 53 w 443"/>
                <a:gd name="T31" fmla="*/ 278 h 319"/>
                <a:gd name="T32" fmla="*/ 46 w 443"/>
                <a:gd name="T33" fmla="*/ 283 h 319"/>
                <a:gd name="T34" fmla="*/ 30 w 443"/>
                <a:gd name="T35" fmla="*/ 287 h 319"/>
                <a:gd name="T36" fmla="*/ 16 w 443"/>
                <a:gd name="T37" fmla="*/ 292 h 319"/>
                <a:gd name="T38" fmla="*/ 23 w 443"/>
                <a:gd name="T39" fmla="*/ 318 h 319"/>
                <a:gd name="T40" fmla="*/ 58 w 443"/>
                <a:gd name="T41" fmla="*/ 317 h 319"/>
                <a:gd name="T42" fmla="*/ 166 w 443"/>
                <a:gd name="T43" fmla="*/ 318 h 319"/>
                <a:gd name="T44" fmla="*/ 218 w 443"/>
                <a:gd name="T45" fmla="*/ 313 h 319"/>
                <a:gd name="T46" fmla="*/ 270 w 443"/>
                <a:gd name="T47" fmla="*/ 294 h 319"/>
                <a:gd name="T48" fmla="*/ 319 w 443"/>
                <a:gd name="T49" fmla="*/ 264 h 319"/>
                <a:gd name="T50" fmla="*/ 365 w 443"/>
                <a:gd name="T51" fmla="*/ 225 h 319"/>
                <a:gd name="T52" fmla="*/ 402 w 443"/>
                <a:gd name="T53" fmla="*/ 178 h 319"/>
                <a:gd name="T54" fmla="*/ 430 w 443"/>
                <a:gd name="T55" fmla="*/ 128 h 319"/>
                <a:gd name="T56" fmla="*/ 441 w 443"/>
                <a:gd name="T57" fmla="*/ 91 h 319"/>
                <a:gd name="T58" fmla="*/ 442 w 443"/>
                <a:gd name="T59" fmla="*/ 60 h 319"/>
                <a:gd name="T60" fmla="*/ 166 w 443"/>
                <a:gd name="T61" fmla="*/ 283 h 319"/>
                <a:gd name="T62" fmla="*/ 143 w 443"/>
                <a:gd name="T63" fmla="*/ 279 h 319"/>
                <a:gd name="T64" fmla="*/ 131 w 443"/>
                <a:gd name="T65" fmla="*/ 278 h 319"/>
                <a:gd name="T66" fmla="*/ 180 w 443"/>
                <a:gd name="T67" fmla="*/ 192 h 319"/>
                <a:gd name="T68" fmla="*/ 214 w 443"/>
                <a:gd name="T69" fmla="*/ 133 h 319"/>
                <a:gd name="T70" fmla="*/ 274 w 443"/>
                <a:gd name="T71" fmla="*/ 37 h 319"/>
                <a:gd name="T72" fmla="*/ 291 w 443"/>
                <a:gd name="T73" fmla="*/ 35 h 319"/>
                <a:gd name="T74" fmla="*/ 316 w 443"/>
                <a:gd name="T75" fmla="*/ 35 h 319"/>
                <a:gd name="T76" fmla="*/ 344 w 443"/>
                <a:gd name="T77" fmla="*/ 38 h 319"/>
                <a:gd name="T78" fmla="*/ 359 w 443"/>
                <a:gd name="T79" fmla="*/ 48 h 319"/>
                <a:gd name="T80" fmla="*/ 367 w 443"/>
                <a:gd name="T81" fmla="*/ 73 h 319"/>
                <a:gd name="T82" fmla="*/ 363 w 443"/>
                <a:gd name="T83" fmla="*/ 97 h 319"/>
                <a:gd name="T84" fmla="*/ 350 w 443"/>
                <a:gd name="T85" fmla="*/ 130 h 319"/>
                <a:gd name="T86" fmla="*/ 328 w 443"/>
                <a:gd name="T87" fmla="*/ 172 h 319"/>
                <a:gd name="T88" fmla="*/ 298 w 443"/>
                <a:gd name="T89" fmla="*/ 213 h 319"/>
                <a:gd name="T90" fmla="*/ 266 w 443"/>
                <a:gd name="T91" fmla="*/ 248 h 319"/>
                <a:gd name="T92" fmla="*/ 234 w 443"/>
                <a:gd name="T93" fmla="*/ 271 h 319"/>
                <a:gd name="T94" fmla="*/ 205 w 443"/>
                <a:gd name="T95" fmla="*/ 28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3" h="319">
                  <a:moveTo>
                    <a:pt x="442" y="60"/>
                  </a:moveTo>
                  <a:lnTo>
                    <a:pt x="441" y="53"/>
                  </a:lnTo>
                  <a:lnTo>
                    <a:pt x="439" y="46"/>
                  </a:lnTo>
                  <a:lnTo>
                    <a:pt x="435" y="39"/>
                  </a:lnTo>
                  <a:lnTo>
                    <a:pt x="432" y="34"/>
                  </a:lnTo>
                  <a:lnTo>
                    <a:pt x="429" y="28"/>
                  </a:lnTo>
                  <a:lnTo>
                    <a:pt x="424" y="23"/>
                  </a:lnTo>
                  <a:lnTo>
                    <a:pt x="418" y="19"/>
                  </a:lnTo>
                  <a:lnTo>
                    <a:pt x="412" y="15"/>
                  </a:lnTo>
                  <a:lnTo>
                    <a:pt x="407" y="12"/>
                  </a:lnTo>
                  <a:lnTo>
                    <a:pt x="400" y="8"/>
                  </a:lnTo>
                  <a:lnTo>
                    <a:pt x="392" y="6"/>
                  </a:lnTo>
                  <a:lnTo>
                    <a:pt x="382" y="4"/>
                  </a:lnTo>
                  <a:lnTo>
                    <a:pt x="372" y="3"/>
                  </a:lnTo>
                  <a:lnTo>
                    <a:pt x="362" y="1"/>
                  </a:lnTo>
                  <a:lnTo>
                    <a:pt x="350" y="0"/>
                  </a:lnTo>
                  <a:lnTo>
                    <a:pt x="337" y="0"/>
                  </a:lnTo>
                  <a:lnTo>
                    <a:pt x="333" y="0"/>
                  </a:lnTo>
                  <a:lnTo>
                    <a:pt x="321" y="0"/>
                  </a:lnTo>
                  <a:lnTo>
                    <a:pt x="305" y="0"/>
                  </a:lnTo>
                  <a:lnTo>
                    <a:pt x="287" y="0"/>
                  </a:lnTo>
                  <a:lnTo>
                    <a:pt x="268" y="1"/>
                  </a:lnTo>
                  <a:lnTo>
                    <a:pt x="252" y="1"/>
                  </a:lnTo>
                  <a:lnTo>
                    <a:pt x="241" y="1"/>
                  </a:lnTo>
                  <a:lnTo>
                    <a:pt x="236" y="1"/>
                  </a:lnTo>
                  <a:lnTo>
                    <a:pt x="227" y="1"/>
                  </a:lnTo>
                  <a:lnTo>
                    <a:pt x="218" y="1"/>
                  </a:lnTo>
                  <a:lnTo>
                    <a:pt x="208" y="1"/>
                  </a:lnTo>
                  <a:lnTo>
                    <a:pt x="200" y="1"/>
                  </a:lnTo>
                  <a:lnTo>
                    <a:pt x="193" y="1"/>
                  </a:lnTo>
                  <a:lnTo>
                    <a:pt x="187" y="1"/>
                  </a:lnTo>
                  <a:lnTo>
                    <a:pt x="181" y="0"/>
                  </a:lnTo>
                  <a:lnTo>
                    <a:pt x="175" y="0"/>
                  </a:lnTo>
                  <a:lnTo>
                    <a:pt x="169" y="0"/>
                  </a:lnTo>
                  <a:lnTo>
                    <a:pt x="167" y="5"/>
                  </a:lnTo>
                  <a:lnTo>
                    <a:pt x="159" y="19"/>
                  </a:lnTo>
                  <a:lnTo>
                    <a:pt x="152" y="31"/>
                  </a:lnTo>
                  <a:lnTo>
                    <a:pt x="166" y="31"/>
                  </a:lnTo>
                  <a:lnTo>
                    <a:pt x="177" y="31"/>
                  </a:lnTo>
                  <a:lnTo>
                    <a:pt x="187" y="31"/>
                  </a:lnTo>
                  <a:lnTo>
                    <a:pt x="192" y="33"/>
                  </a:lnTo>
                  <a:lnTo>
                    <a:pt x="196" y="33"/>
                  </a:lnTo>
                  <a:lnTo>
                    <a:pt x="196" y="34"/>
                  </a:lnTo>
                  <a:lnTo>
                    <a:pt x="196" y="34"/>
                  </a:lnTo>
                  <a:lnTo>
                    <a:pt x="196" y="34"/>
                  </a:lnTo>
                  <a:lnTo>
                    <a:pt x="195" y="34"/>
                  </a:lnTo>
                  <a:lnTo>
                    <a:pt x="193" y="37"/>
                  </a:lnTo>
                  <a:lnTo>
                    <a:pt x="190" y="43"/>
                  </a:lnTo>
                  <a:lnTo>
                    <a:pt x="188" y="49"/>
                  </a:lnTo>
                  <a:lnTo>
                    <a:pt x="184" y="56"/>
                  </a:lnTo>
                  <a:lnTo>
                    <a:pt x="180" y="64"/>
                  </a:lnTo>
                  <a:lnTo>
                    <a:pt x="174" y="73"/>
                  </a:lnTo>
                  <a:lnTo>
                    <a:pt x="168" y="83"/>
                  </a:lnTo>
                  <a:lnTo>
                    <a:pt x="162" y="94"/>
                  </a:lnTo>
                  <a:lnTo>
                    <a:pt x="158" y="101"/>
                  </a:lnTo>
                  <a:lnTo>
                    <a:pt x="146" y="120"/>
                  </a:lnTo>
                  <a:lnTo>
                    <a:pt x="130" y="148"/>
                  </a:lnTo>
                  <a:lnTo>
                    <a:pt x="113" y="178"/>
                  </a:lnTo>
                  <a:lnTo>
                    <a:pt x="94" y="209"/>
                  </a:lnTo>
                  <a:lnTo>
                    <a:pt x="78" y="236"/>
                  </a:lnTo>
                  <a:lnTo>
                    <a:pt x="67" y="256"/>
                  </a:lnTo>
                  <a:lnTo>
                    <a:pt x="62" y="263"/>
                  </a:lnTo>
                  <a:lnTo>
                    <a:pt x="56" y="272"/>
                  </a:lnTo>
                  <a:lnTo>
                    <a:pt x="53" y="278"/>
                  </a:lnTo>
                  <a:lnTo>
                    <a:pt x="51" y="280"/>
                  </a:lnTo>
                  <a:lnTo>
                    <a:pt x="49" y="281"/>
                  </a:lnTo>
                  <a:lnTo>
                    <a:pt x="48" y="283"/>
                  </a:lnTo>
                  <a:lnTo>
                    <a:pt x="46" y="283"/>
                  </a:lnTo>
                  <a:lnTo>
                    <a:pt x="45" y="284"/>
                  </a:lnTo>
                  <a:lnTo>
                    <a:pt x="43" y="285"/>
                  </a:lnTo>
                  <a:lnTo>
                    <a:pt x="34" y="286"/>
                  </a:lnTo>
                  <a:lnTo>
                    <a:pt x="30" y="287"/>
                  </a:lnTo>
                  <a:lnTo>
                    <a:pt x="25" y="288"/>
                  </a:lnTo>
                  <a:lnTo>
                    <a:pt x="23" y="288"/>
                  </a:lnTo>
                  <a:lnTo>
                    <a:pt x="18" y="288"/>
                  </a:lnTo>
                  <a:lnTo>
                    <a:pt x="16" y="292"/>
                  </a:lnTo>
                  <a:lnTo>
                    <a:pt x="8" y="307"/>
                  </a:lnTo>
                  <a:lnTo>
                    <a:pt x="0" y="319"/>
                  </a:lnTo>
                  <a:lnTo>
                    <a:pt x="15" y="319"/>
                  </a:lnTo>
                  <a:lnTo>
                    <a:pt x="23" y="318"/>
                  </a:lnTo>
                  <a:lnTo>
                    <a:pt x="32" y="318"/>
                  </a:lnTo>
                  <a:lnTo>
                    <a:pt x="40" y="317"/>
                  </a:lnTo>
                  <a:lnTo>
                    <a:pt x="49" y="317"/>
                  </a:lnTo>
                  <a:lnTo>
                    <a:pt x="58" y="317"/>
                  </a:lnTo>
                  <a:lnTo>
                    <a:pt x="67" y="317"/>
                  </a:lnTo>
                  <a:lnTo>
                    <a:pt x="75" y="317"/>
                  </a:lnTo>
                  <a:lnTo>
                    <a:pt x="83" y="317"/>
                  </a:lnTo>
                  <a:lnTo>
                    <a:pt x="166" y="318"/>
                  </a:lnTo>
                  <a:lnTo>
                    <a:pt x="178" y="318"/>
                  </a:lnTo>
                  <a:lnTo>
                    <a:pt x="192" y="317"/>
                  </a:lnTo>
                  <a:lnTo>
                    <a:pt x="205" y="315"/>
                  </a:lnTo>
                  <a:lnTo>
                    <a:pt x="218" y="313"/>
                  </a:lnTo>
                  <a:lnTo>
                    <a:pt x="230" y="309"/>
                  </a:lnTo>
                  <a:lnTo>
                    <a:pt x="244" y="304"/>
                  </a:lnTo>
                  <a:lnTo>
                    <a:pt x="257" y="300"/>
                  </a:lnTo>
                  <a:lnTo>
                    <a:pt x="270" y="294"/>
                  </a:lnTo>
                  <a:lnTo>
                    <a:pt x="282" y="287"/>
                  </a:lnTo>
                  <a:lnTo>
                    <a:pt x="295" y="280"/>
                  </a:lnTo>
                  <a:lnTo>
                    <a:pt x="308" y="272"/>
                  </a:lnTo>
                  <a:lnTo>
                    <a:pt x="319" y="264"/>
                  </a:lnTo>
                  <a:lnTo>
                    <a:pt x="332" y="255"/>
                  </a:lnTo>
                  <a:lnTo>
                    <a:pt x="343" y="246"/>
                  </a:lnTo>
                  <a:lnTo>
                    <a:pt x="354" y="235"/>
                  </a:lnTo>
                  <a:lnTo>
                    <a:pt x="365" y="225"/>
                  </a:lnTo>
                  <a:lnTo>
                    <a:pt x="376" y="213"/>
                  </a:lnTo>
                  <a:lnTo>
                    <a:pt x="385" y="202"/>
                  </a:lnTo>
                  <a:lnTo>
                    <a:pt x="394" y="190"/>
                  </a:lnTo>
                  <a:lnTo>
                    <a:pt x="402" y="178"/>
                  </a:lnTo>
                  <a:lnTo>
                    <a:pt x="410" y="166"/>
                  </a:lnTo>
                  <a:lnTo>
                    <a:pt x="417" y="154"/>
                  </a:lnTo>
                  <a:lnTo>
                    <a:pt x="424" y="141"/>
                  </a:lnTo>
                  <a:lnTo>
                    <a:pt x="430" y="128"/>
                  </a:lnTo>
                  <a:lnTo>
                    <a:pt x="433" y="119"/>
                  </a:lnTo>
                  <a:lnTo>
                    <a:pt x="437" y="109"/>
                  </a:lnTo>
                  <a:lnTo>
                    <a:pt x="439" y="99"/>
                  </a:lnTo>
                  <a:lnTo>
                    <a:pt x="441" y="91"/>
                  </a:lnTo>
                  <a:lnTo>
                    <a:pt x="442" y="83"/>
                  </a:lnTo>
                  <a:lnTo>
                    <a:pt x="443" y="75"/>
                  </a:lnTo>
                  <a:lnTo>
                    <a:pt x="443" y="67"/>
                  </a:lnTo>
                  <a:lnTo>
                    <a:pt x="442" y="60"/>
                  </a:lnTo>
                  <a:close/>
                  <a:moveTo>
                    <a:pt x="181" y="284"/>
                  </a:moveTo>
                  <a:lnTo>
                    <a:pt x="176" y="284"/>
                  </a:lnTo>
                  <a:lnTo>
                    <a:pt x="172" y="284"/>
                  </a:lnTo>
                  <a:lnTo>
                    <a:pt x="166" y="283"/>
                  </a:lnTo>
                  <a:lnTo>
                    <a:pt x="161" y="283"/>
                  </a:lnTo>
                  <a:lnTo>
                    <a:pt x="155" y="281"/>
                  </a:lnTo>
                  <a:lnTo>
                    <a:pt x="149" y="280"/>
                  </a:lnTo>
                  <a:lnTo>
                    <a:pt x="143" y="279"/>
                  </a:lnTo>
                  <a:lnTo>
                    <a:pt x="136" y="278"/>
                  </a:lnTo>
                  <a:lnTo>
                    <a:pt x="135" y="278"/>
                  </a:lnTo>
                  <a:lnTo>
                    <a:pt x="134" y="278"/>
                  </a:lnTo>
                  <a:lnTo>
                    <a:pt x="131" y="278"/>
                  </a:lnTo>
                  <a:lnTo>
                    <a:pt x="129" y="277"/>
                  </a:lnTo>
                  <a:lnTo>
                    <a:pt x="172" y="205"/>
                  </a:lnTo>
                  <a:lnTo>
                    <a:pt x="174" y="202"/>
                  </a:lnTo>
                  <a:lnTo>
                    <a:pt x="180" y="192"/>
                  </a:lnTo>
                  <a:lnTo>
                    <a:pt x="188" y="178"/>
                  </a:lnTo>
                  <a:lnTo>
                    <a:pt x="197" y="162"/>
                  </a:lnTo>
                  <a:lnTo>
                    <a:pt x="206" y="147"/>
                  </a:lnTo>
                  <a:lnTo>
                    <a:pt x="214" y="133"/>
                  </a:lnTo>
                  <a:lnTo>
                    <a:pt x="220" y="122"/>
                  </a:lnTo>
                  <a:lnTo>
                    <a:pt x="222" y="119"/>
                  </a:lnTo>
                  <a:lnTo>
                    <a:pt x="270" y="38"/>
                  </a:lnTo>
                  <a:lnTo>
                    <a:pt x="274" y="37"/>
                  </a:lnTo>
                  <a:lnTo>
                    <a:pt x="279" y="37"/>
                  </a:lnTo>
                  <a:lnTo>
                    <a:pt x="283" y="36"/>
                  </a:lnTo>
                  <a:lnTo>
                    <a:pt x="288" y="36"/>
                  </a:lnTo>
                  <a:lnTo>
                    <a:pt x="291" y="35"/>
                  </a:lnTo>
                  <a:lnTo>
                    <a:pt x="296" y="35"/>
                  </a:lnTo>
                  <a:lnTo>
                    <a:pt x="301" y="35"/>
                  </a:lnTo>
                  <a:lnTo>
                    <a:pt x="305" y="35"/>
                  </a:lnTo>
                  <a:lnTo>
                    <a:pt x="316" y="35"/>
                  </a:lnTo>
                  <a:lnTo>
                    <a:pt x="325" y="36"/>
                  </a:lnTo>
                  <a:lnTo>
                    <a:pt x="333" y="36"/>
                  </a:lnTo>
                  <a:lnTo>
                    <a:pt x="340" y="37"/>
                  </a:lnTo>
                  <a:lnTo>
                    <a:pt x="344" y="38"/>
                  </a:lnTo>
                  <a:lnTo>
                    <a:pt x="349" y="41"/>
                  </a:lnTo>
                  <a:lnTo>
                    <a:pt x="352" y="42"/>
                  </a:lnTo>
                  <a:lnTo>
                    <a:pt x="355" y="43"/>
                  </a:lnTo>
                  <a:lnTo>
                    <a:pt x="359" y="48"/>
                  </a:lnTo>
                  <a:lnTo>
                    <a:pt x="363" y="52"/>
                  </a:lnTo>
                  <a:lnTo>
                    <a:pt x="366" y="59"/>
                  </a:lnTo>
                  <a:lnTo>
                    <a:pt x="367" y="68"/>
                  </a:lnTo>
                  <a:lnTo>
                    <a:pt x="367" y="73"/>
                  </a:lnTo>
                  <a:lnTo>
                    <a:pt x="367" y="79"/>
                  </a:lnTo>
                  <a:lnTo>
                    <a:pt x="366" y="84"/>
                  </a:lnTo>
                  <a:lnTo>
                    <a:pt x="365" y="90"/>
                  </a:lnTo>
                  <a:lnTo>
                    <a:pt x="363" y="97"/>
                  </a:lnTo>
                  <a:lnTo>
                    <a:pt x="361" y="104"/>
                  </a:lnTo>
                  <a:lnTo>
                    <a:pt x="358" y="112"/>
                  </a:lnTo>
                  <a:lnTo>
                    <a:pt x="355" y="120"/>
                  </a:lnTo>
                  <a:lnTo>
                    <a:pt x="350" y="130"/>
                  </a:lnTo>
                  <a:lnTo>
                    <a:pt x="346" y="141"/>
                  </a:lnTo>
                  <a:lnTo>
                    <a:pt x="341" y="151"/>
                  </a:lnTo>
                  <a:lnTo>
                    <a:pt x="334" y="162"/>
                  </a:lnTo>
                  <a:lnTo>
                    <a:pt x="328" y="172"/>
                  </a:lnTo>
                  <a:lnTo>
                    <a:pt x="321" y="182"/>
                  </a:lnTo>
                  <a:lnTo>
                    <a:pt x="314" y="193"/>
                  </a:lnTo>
                  <a:lnTo>
                    <a:pt x="306" y="203"/>
                  </a:lnTo>
                  <a:lnTo>
                    <a:pt x="298" y="213"/>
                  </a:lnTo>
                  <a:lnTo>
                    <a:pt x="290" y="223"/>
                  </a:lnTo>
                  <a:lnTo>
                    <a:pt x="282" y="232"/>
                  </a:lnTo>
                  <a:lnTo>
                    <a:pt x="274" y="240"/>
                  </a:lnTo>
                  <a:lnTo>
                    <a:pt x="266" y="248"/>
                  </a:lnTo>
                  <a:lnTo>
                    <a:pt x="258" y="255"/>
                  </a:lnTo>
                  <a:lnTo>
                    <a:pt x="249" y="262"/>
                  </a:lnTo>
                  <a:lnTo>
                    <a:pt x="241" y="268"/>
                  </a:lnTo>
                  <a:lnTo>
                    <a:pt x="234" y="271"/>
                  </a:lnTo>
                  <a:lnTo>
                    <a:pt x="227" y="274"/>
                  </a:lnTo>
                  <a:lnTo>
                    <a:pt x="220" y="277"/>
                  </a:lnTo>
                  <a:lnTo>
                    <a:pt x="213" y="279"/>
                  </a:lnTo>
                  <a:lnTo>
                    <a:pt x="205" y="281"/>
                  </a:lnTo>
                  <a:lnTo>
                    <a:pt x="197" y="283"/>
                  </a:lnTo>
                  <a:lnTo>
                    <a:pt x="189" y="284"/>
                  </a:lnTo>
                  <a:lnTo>
                    <a:pt x="181" y="284"/>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24" name="Freeform 24"/>
            <p:cNvSpPr>
              <a:spLocks/>
            </p:cNvSpPr>
            <p:nvPr/>
          </p:nvSpPr>
          <p:spPr bwMode="auto">
            <a:xfrm>
              <a:off x="3278" y="2471"/>
              <a:ext cx="33" cy="29"/>
            </a:xfrm>
            <a:custGeom>
              <a:avLst/>
              <a:gdLst>
                <a:gd name="T0" fmla="*/ 76 w 79"/>
                <a:gd name="T1" fmla="*/ 11 h 74"/>
                <a:gd name="T2" fmla="*/ 73 w 79"/>
                <a:gd name="T3" fmla="*/ 7 h 74"/>
                <a:gd name="T4" fmla="*/ 69 w 79"/>
                <a:gd name="T5" fmla="*/ 4 h 74"/>
                <a:gd name="T6" fmla="*/ 63 w 79"/>
                <a:gd name="T7" fmla="*/ 1 h 74"/>
                <a:gd name="T8" fmla="*/ 55 w 79"/>
                <a:gd name="T9" fmla="*/ 0 h 74"/>
                <a:gd name="T10" fmla="*/ 47 w 79"/>
                <a:gd name="T11" fmla="*/ 1 h 74"/>
                <a:gd name="T12" fmla="*/ 40 w 79"/>
                <a:gd name="T13" fmla="*/ 3 h 74"/>
                <a:gd name="T14" fmla="*/ 32 w 79"/>
                <a:gd name="T15" fmla="*/ 6 h 74"/>
                <a:gd name="T16" fmla="*/ 24 w 79"/>
                <a:gd name="T17" fmla="*/ 11 h 74"/>
                <a:gd name="T18" fmla="*/ 17 w 79"/>
                <a:gd name="T19" fmla="*/ 16 h 74"/>
                <a:gd name="T20" fmla="*/ 11 w 79"/>
                <a:gd name="T21" fmla="*/ 23 h 74"/>
                <a:gd name="T22" fmla="*/ 7 w 79"/>
                <a:gd name="T23" fmla="*/ 31 h 74"/>
                <a:gd name="T24" fmla="*/ 2 w 79"/>
                <a:gd name="T25" fmla="*/ 41 h 74"/>
                <a:gd name="T26" fmla="*/ 0 w 79"/>
                <a:gd name="T27" fmla="*/ 47 h 74"/>
                <a:gd name="T28" fmla="*/ 0 w 79"/>
                <a:gd name="T29" fmla="*/ 53 h 74"/>
                <a:gd name="T30" fmla="*/ 0 w 79"/>
                <a:gd name="T31" fmla="*/ 58 h 74"/>
                <a:gd name="T32" fmla="*/ 2 w 79"/>
                <a:gd name="T33" fmla="*/ 64 h 74"/>
                <a:gd name="T34" fmla="*/ 4 w 79"/>
                <a:gd name="T35" fmla="*/ 67 h 74"/>
                <a:gd name="T36" fmla="*/ 9 w 79"/>
                <a:gd name="T37" fmla="*/ 71 h 74"/>
                <a:gd name="T38" fmla="*/ 16 w 79"/>
                <a:gd name="T39" fmla="*/ 73 h 74"/>
                <a:gd name="T40" fmla="*/ 24 w 79"/>
                <a:gd name="T41" fmla="*/ 74 h 74"/>
                <a:gd name="T42" fmla="*/ 32 w 79"/>
                <a:gd name="T43" fmla="*/ 73 h 74"/>
                <a:gd name="T44" fmla="*/ 39 w 79"/>
                <a:gd name="T45" fmla="*/ 72 h 74"/>
                <a:gd name="T46" fmla="*/ 47 w 79"/>
                <a:gd name="T47" fmla="*/ 68 h 74"/>
                <a:gd name="T48" fmla="*/ 54 w 79"/>
                <a:gd name="T49" fmla="*/ 62 h 74"/>
                <a:gd name="T50" fmla="*/ 61 w 79"/>
                <a:gd name="T51" fmla="*/ 57 h 74"/>
                <a:gd name="T52" fmla="*/ 66 w 79"/>
                <a:gd name="T53" fmla="*/ 50 h 74"/>
                <a:gd name="T54" fmla="*/ 72 w 79"/>
                <a:gd name="T55" fmla="*/ 43 h 74"/>
                <a:gd name="T56" fmla="*/ 76 w 79"/>
                <a:gd name="T57" fmla="*/ 35 h 74"/>
                <a:gd name="T58" fmla="*/ 78 w 79"/>
                <a:gd name="T59" fmla="*/ 28 h 74"/>
                <a:gd name="T60" fmla="*/ 79 w 79"/>
                <a:gd name="T61" fmla="*/ 22 h 74"/>
                <a:gd name="T62" fmla="*/ 78 w 79"/>
                <a:gd name="T63" fmla="*/ 16 h 74"/>
                <a:gd name="T64" fmla="*/ 76 w 79"/>
                <a:gd name="T65" fmla="*/ 1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4">
                  <a:moveTo>
                    <a:pt x="76" y="11"/>
                  </a:moveTo>
                  <a:lnTo>
                    <a:pt x="73" y="7"/>
                  </a:lnTo>
                  <a:lnTo>
                    <a:pt x="69" y="4"/>
                  </a:lnTo>
                  <a:lnTo>
                    <a:pt x="63" y="1"/>
                  </a:lnTo>
                  <a:lnTo>
                    <a:pt x="55" y="0"/>
                  </a:lnTo>
                  <a:lnTo>
                    <a:pt x="47" y="1"/>
                  </a:lnTo>
                  <a:lnTo>
                    <a:pt x="40" y="3"/>
                  </a:lnTo>
                  <a:lnTo>
                    <a:pt x="32" y="6"/>
                  </a:lnTo>
                  <a:lnTo>
                    <a:pt x="24" y="11"/>
                  </a:lnTo>
                  <a:lnTo>
                    <a:pt x="17" y="16"/>
                  </a:lnTo>
                  <a:lnTo>
                    <a:pt x="11" y="23"/>
                  </a:lnTo>
                  <a:lnTo>
                    <a:pt x="7" y="31"/>
                  </a:lnTo>
                  <a:lnTo>
                    <a:pt x="2" y="41"/>
                  </a:lnTo>
                  <a:lnTo>
                    <a:pt x="0" y="47"/>
                  </a:lnTo>
                  <a:lnTo>
                    <a:pt x="0" y="53"/>
                  </a:lnTo>
                  <a:lnTo>
                    <a:pt x="0" y="58"/>
                  </a:lnTo>
                  <a:lnTo>
                    <a:pt x="2" y="64"/>
                  </a:lnTo>
                  <a:lnTo>
                    <a:pt x="4" y="67"/>
                  </a:lnTo>
                  <a:lnTo>
                    <a:pt x="9" y="71"/>
                  </a:lnTo>
                  <a:lnTo>
                    <a:pt x="16" y="73"/>
                  </a:lnTo>
                  <a:lnTo>
                    <a:pt x="24" y="74"/>
                  </a:lnTo>
                  <a:lnTo>
                    <a:pt x="32" y="73"/>
                  </a:lnTo>
                  <a:lnTo>
                    <a:pt x="39" y="72"/>
                  </a:lnTo>
                  <a:lnTo>
                    <a:pt x="47" y="68"/>
                  </a:lnTo>
                  <a:lnTo>
                    <a:pt x="54" y="62"/>
                  </a:lnTo>
                  <a:lnTo>
                    <a:pt x="61" y="57"/>
                  </a:lnTo>
                  <a:lnTo>
                    <a:pt x="66" y="50"/>
                  </a:lnTo>
                  <a:lnTo>
                    <a:pt x="72" y="43"/>
                  </a:lnTo>
                  <a:lnTo>
                    <a:pt x="76" y="35"/>
                  </a:lnTo>
                  <a:lnTo>
                    <a:pt x="78" y="28"/>
                  </a:lnTo>
                  <a:lnTo>
                    <a:pt x="79" y="22"/>
                  </a:lnTo>
                  <a:lnTo>
                    <a:pt x="78" y="16"/>
                  </a:lnTo>
                  <a:lnTo>
                    <a:pt x="76" y="11"/>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25" name="Freeform 25"/>
            <p:cNvSpPr>
              <a:spLocks/>
            </p:cNvSpPr>
            <p:nvPr/>
          </p:nvSpPr>
          <p:spPr bwMode="auto">
            <a:xfrm>
              <a:off x="3210" y="2511"/>
              <a:ext cx="77" cy="95"/>
            </a:xfrm>
            <a:custGeom>
              <a:avLst/>
              <a:gdLst>
                <a:gd name="T0" fmla="*/ 164 w 184"/>
                <a:gd name="T1" fmla="*/ 0 h 232"/>
                <a:gd name="T2" fmla="*/ 158 w 184"/>
                <a:gd name="T3" fmla="*/ 1 h 232"/>
                <a:gd name="T4" fmla="*/ 149 w 184"/>
                <a:gd name="T5" fmla="*/ 4 h 232"/>
                <a:gd name="T6" fmla="*/ 139 w 184"/>
                <a:gd name="T7" fmla="*/ 7 h 232"/>
                <a:gd name="T8" fmla="*/ 129 w 184"/>
                <a:gd name="T9" fmla="*/ 12 h 232"/>
                <a:gd name="T10" fmla="*/ 114 w 184"/>
                <a:gd name="T11" fmla="*/ 20 h 232"/>
                <a:gd name="T12" fmla="*/ 92 w 184"/>
                <a:gd name="T13" fmla="*/ 31 h 232"/>
                <a:gd name="T14" fmla="*/ 64 w 184"/>
                <a:gd name="T15" fmla="*/ 46 h 232"/>
                <a:gd name="T16" fmla="*/ 43 w 184"/>
                <a:gd name="T17" fmla="*/ 58 h 232"/>
                <a:gd name="T18" fmla="*/ 43 w 184"/>
                <a:gd name="T19" fmla="*/ 74 h 232"/>
                <a:gd name="T20" fmla="*/ 56 w 184"/>
                <a:gd name="T21" fmla="*/ 81 h 232"/>
                <a:gd name="T22" fmla="*/ 64 w 184"/>
                <a:gd name="T23" fmla="*/ 76 h 232"/>
                <a:gd name="T24" fmla="*/ 73 w 184"/>
                <a:gd name="T25" fmla="*/ 72 h 232"/>
                <a:gd name="T26" fmla="*/ 83 w 184"/>
                <a:gd name="T27" fmla="*/ 67 h 232"/>
                <a:gd name="T28" fmla="*/ 92 w 184"/>
                <a:gd name="T29" fmla="*/ 64 h 232"/>
                <a:gd name="T30" fmla="*/ 87 w 184"/>
                <a:gd name="T31" fmla="*/ 69 h 232"/>
                <a:gd name="T32" fmla="*/ 83 w 184"/>
                <a:gd name="T33" fmla="*/ 79 h 232"/>
                <a:gd name="T34" fmla="*/ 75 w 184"/>
                <a:gd name="T35" fmla="*/ 89 h 232"/>
                <a:gd name="T36" fmla="*/ 65 w 184"/>
                <a:gd name="T37" fmla="*/ 103 h 232"/>
                <a:gd name="T38" fmla="*/ 60 w 184"/>
                <a:gd name="T39" fmla="*/ 111 h 232"/>
                <a:gd name="T40" fmla="*/ 48 w 184"/>
                <a:gd name="T41" fmla="*/ 128 h 232"/>
                <a:gd name="T42" fmla="*/ 35 w 184"/>
                <a:gd name="T43" fmla="*/ 147 h 232"/>
                <a:gd name="T44" fmla="*/ 30 w 184"/>
                <a:gd name="T45" fmla="*/ 155 h 232"/>
                <a:gd name="T46" fmla="*/ 20 w 184"/>
                <a:gd name="T47" fmla="*/ 167 h 232"/>
                <a:gd name="T48" fmla="*/ 14 w 184"/>
                <a:gd name="T49" fmla="*/ 178 h 232"/>
                <a:gd name="T50" fmla="*/ 9 w 184"/>
                <a:gd name="T51" fmla="*/ 188 h 232"/>
                <a:gd name="T52" fmla="*/ 4 w 184"/>
                <a:gd name="T53" fmla="*/ 197 h 232"/>
                <a:gd name="T54" fmla="*/ 0 w 184"/>
                <a:gd name="T55" fmla="*/ 211 h 232"/>
                <a:gd name="T56" fmla="*/ 1 w 184"/>
                <a:gd name="T57" fmla="*/ 222 h 232"/>
                <a:gd name="T58" fmla="*/ 5 w 184"/>
                <a:gd name="T59" fmla="*/ 228 h 232"/>
                <a:gd name="T60" fmla="*/ 19 w 184"/>
                <a:gd name="T61" fmla="*/ 232 h 232"/>
                <a:gd name="T62" fmla="*/ 26 w 184"/>
                <a:gd name="T63" fmla="*/ 231 h 232"/>
                <a:gd name="T64" fmla="*/ 34 w 184"/>
                <a:gd name="T65" fmla="*/ 228 h 232"/>
                <a:gd name="T66" fmla="*/ 48 w 184"/>
                <a:gd name="T67" fmla="*/ 224 h 232"/>
                <a:gd name="T68" fmla="*/ 68 w 184"/>
                <a:gd name="T69" fmla="*/ 215 h 232"/>
                <a:gd name="T70" fmla="*/ 77 w 184"/>
                <a:gd name="T71" fmla="*/ 210 h 232"/>
                <a:gd name="T72" fmla="*/ 96 w 184"/>
                <a:gd name="T73" fmla="*/ 200 h 232"/>
                <a:gd name="T74" fmla="*/ 116 w 184"/>
                <a:gd name="T75" fmla="*/ 189 h 232"/>
                <a:gd name="T76" fmla="*/ 125 w 184"/>
                <a:gd name="T77" fmla="*/ 185 h 232"/>
                <a:gd name="T78" fmla="*/ 130 w 184"/>
                <a:gd name="T79" fmla="*/ 177 h 232"/>
                <a:gd name="T80" fmla="*/ 128 w 184"/>
                <a:gd name="T81" fmla="*/ 154 h 232"/>
                <a:gd name="T82" fmla="*/ 110 w 184"/>
                <a:gd name="T83" fmla="*/ 163 h 232"/>
                <a:gd name="T84" fmla="*/ 100 w 184"/>
                <a:gd name="T85" fmla="*/ 167 h 232"/>
                <a:gd name="T86" fmla="*/ 92 w 184"/>
                <a:gd name="T87" fmla="*/ 172 h 232"/>
                <a:gd name="T88" fmla="*/ 85 w 184"/>
                <a:gd name="T89" fmla="*/ 174 h 232"/>
                <a:gd name="T90" fmla="*/ 85 w 184"/>
                <a:gd name="T91" fmla="*/ 172 h 232"/>
                <a:gd name="T92" fmla="*/ 92 w 184"/>
                <a:gd name="T93" fmla="*/ 162 h 232"/>
                <a:gd name="T94" fmla="*/ 101 w 184"/>
                <a:gd name="T95" fmla="*/ 147 h 232"/>
                <a:gd name="T96" fmla="*/ 115 w 184"/>
                <a:gd name="T97" fmla="*/ 127 h 232"/>
                <a:gd name="T98" fmla="*/ 125 w 184"/>
                <a:gd name="T99" fmla="*/ 112 h 232"/>
                <a:gd name="T100" fmla="*/ 138 w 184"/>
                <a:gd name="T101" fmla="*/ 96 h 232"/>
                <a:gd name="T102" fmla="*/ 148 w 184"/>
                <a:gd name="T103" fmla="*/ 81 h 232"/>
                <a:gd name="T104" fmla="*/ 162 w 184"/>
                <a:gd name="T105" fmla="*/ 61 h 232"/>
                <a:gd name="T106" fmla="*/ 173 w 184"/>
                <a:gd name="T107" fmla="*/ 45 h 232"/>
                <a:gd name="T108" fmla="*/ 179 w 184"/>
                <a:gd name="T109" fmla="*/ 33 h 232"/>
                <a:gd name="T110" fmla="*/ 184 w 184"/>
                <a:gd name="T111" fmla="*/ 23 h 232"/>
                <a:gd name="T112" fmla="*/ 184 w 184"/>
                <a:gd name="T113" fmla="*/ 13 h 232"/>
                <a:gd name="T114" fmla="*/ 181 w 184"/>
                <a:gd name="T115" fmla="*/ 6 h 232"/>
                <a:gd name="T116" fmla="*/ 173 w 184"/>
                <a:gd name="T117"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 h="232">
                  <a:moveTo>
                    <a:pt x="168" y="0"/>
                  </a:moveTo>
                  <a:lnTo>
                    <a:pt x="164" y="0"/>
                  </a:lnTo>
                  <a:lnTo>
                    <a:pt x="161" y="1"/>
                  </a:lnTo>
                  <a:lnTo>
                    <a:pt x="158" y="1"/>
                  </a:lnTo>
                  <a:lnTo>
                    <a:pt x="154" y="3"/>
                  </a:lnTo>
                  <a:lnTo>
                    <a:pt x="149" y="4"/>
                  </a:lnTo>
                  <a:lnTo>
                    <a:pt x="145" y="6"/>
                  </a:lnTo>
                  <a:lnTo>
                    <a:pt x="139" y="7"/>
                  </a:lnTo>
                  <a:lnTo>
                    <a:pt x="133" y="10"/>
                  </a:lnTo>
                  <a:lnTo>
                    <a:pt x="129" y="12"/>
                  </a:lnTo>
                  <a:lnTo>
                    <a:pt x="122" y="15"/>
                  </a:lnTo>
                  <a:lnTo>
                    <a:pt x="114" y="20"/>
                  </a:lnTo>
                  <a:lnTo>
                    <a:pt x="103" y="26"/>
                  </a:lnTo>
                  <a:lnTo>
                    <a:pt x="92" y="31"/>
                  </a:lnTo>
                  <a:lnTo>
                    <a:pt x="79" y="38"/>
                  </a:lnTo>
                  <a:lnTo>
                    <a:pt x="64" y="46"/>
                  </a:lnTo>
                  <a:lnTo>
                    <a:pt x="48" y="56"/>
                  </a:lnTo>
                  <a:lnTo>
                    <a:pt x="43" y="58"/>
                  </a:lnTo>
                  <a:lnTo>
                    <a:pt x="43" y="63"/>
                  </a:lnTo>
                  <a:lnTo>
                    <a:pt x="43" y="74"/>
                  </a:lnTo>
                  <a:lnTo>
                    <a:pt x="45" y="88"/>
                  </a:lnTo>
                  <a:lnTo>
                    <a:pt x="56" y="81"/>
                  </a:lnTo>
                  <a:lnTo>
                    <a:pt x="60" y="79"/>
                  </a:lnTo>
                  <a:lnTo>
                    <a:pt x="64" y="76"/>
                  </a:lnTo>
                  <a:lnTo>
                    <a:pt x="69" y="74"/>
                  </a:lnTo>
                  <a:lnTo>
                    <a:pt x="73" y="72"/>
                  </a:lnTo>
                  <a:lnTo>
                    <a:pt x="78" y="69"/>
                  </a:lnTo>
                  <a:lnTo>
                    <a:pt x="83" y="67"/>
                  </a:lnTo>
                  <a:lnTo>
                    <a:pt x="87" y="66"/>
                  </a:lnTo>
                  <a:lnTo>
                    <a:pt x="92" y="64"/>
                  </a:lnTo>
                  <a:lnTo>
                    <a:pt x="90" y="66"/>
                  </a:lnTo>
                  <a:lnTo>
                    <a:pt x="87" y="69"/>
                  </a:lnTo>
                  <a:lnTo>
                    <a:pt x="85" y="74"/>
                  </a:lnTo>
                  <a:lnTo>
                    <a:pt x="83" y="79"/>
                  </a:lnTo>
                  <a:lnTo>
                    <a:pt x="78" y="83"/>
                  </a:lnTo>
                  <a:lnTo>
                    <a:pt x="75" y="89"/>
                  </a:lnTo>
                  <a:lnTo>
                    <a:pt x="70" y="96"/>
                  </a:lnTo>
                  <a:lnTo>
                    <a:pt x="65" y="103"/>
                  </a:lnTo>
                  <a:lnTo>
                    <a:pt x="64" y="105"/>
                  </a:lnTo>
                  <a:lnTo>
                    <a:pt x="60" y="111"/>
                  </a:lnTo>
                  <a:lnTo>
                    <a:pt x="54" y="119"/>
                  </a:lnTo>
                  <a:lnTo>
                    <a:pt x="48" y="128"/>
                  </a:lnTo>
                  <a:lnTo>
                    <a:pt x="41" y="139"/>
                  </a:lnTo>
                  <a:lnTo>
                    <a:pt x="35" y="147"/>
                  </a:lnTo>
                  <a:lnTo>
                    <a:pt x="31" y="152"/>
                  </a:lnTo>
                  <a:lnTo>
                    <a:pt x="30" y="155"/>
                  </a:lnTo>
                  <a:lnTo>
                    <a:pt x="25" y="160"/>
                  </a:lnTo>
                  <a:lnTo>
                    <a:pt x="20" y="167"/>
                  </a:lnTo>
                  <a:lnTo>
                    <a:pt x="17" y="173"/>
                  </a:lnTo>
                  <a:lnTo>
                    <a:pt x="14" y="178"/>
                  </a:lnTo>
                  <a:lnTo>
                    <a:pt x="11" y="183"/>
                  </a:lnTo>
                  <a:lnTo>
                    <a:pt x="9" y="188"/>
                  </a:lnTo>
                  <a:lnTo>
                    <a:pt x="7" y="193"/>
                  </a:lnTo>
                  <a:lnTo>
                    <a:pt x="4" y="197"/>
                  </a:lnTo>
                  <a:lnTo>
                    <a:pt x="2" y="204"/>
                  </a:lnTo>
                  <a:lnTo>
                    <a:pt x="0" y="211"/>
                  </a:lnTo>
                  <a:lnTo>
                    <a:pt x="0" y="217"/>
                  </a:lnTo>
                  <a:lnTo>
                    <a:pt x="1" y="222"/>
                  </a:lnTo>
                  <a:lnTo>
                    <a:pt x="2" y="225"/>
                  </a:lnTo>
                  <a:lnTo>
                    <a:pt x="5" y="228"/>
                  </a:lnTo>
                  <a:lnTo>
                    <a:pt x="11" y="231"/>
                  </a:lnTo>
                  <a:lnTo>
                    <a:pt x="19" y="232"/>
                  </a:lnTo>
                  <a:lnTo>
                    <a:pt x="23" y="232"/>
                  </a:lnTo>
                  <a:lnTo>
                    <a:pt x="26" y="231"/>
                  </a:lnTo>
                  <a:lnTo>
                    <a:pt x="30" y="230"/>
                  </a:lnTo>
                  <a:lnTo>
                    <a:pt x="34" y="228"/>
                  </a:lnTo>
                  <a:lnTo>
                    <a:pt x="40" y="227"/>
                  </a:lnTo>
                  <a:lnTo>
                    <a:pt x="48" y="224"/>
                  </a:lnTo>
                  <a:lnTo>
                    <a:pt x="57" y="219"/>
                  </a:lnTo>
                  <a:lnTo>
                    <a:pt x="68" y="215"/>
                  </a:lnTo>
                  <a:lnTo>
                    <a:pt x="70" y="213"/>
                  </a:lnTo>
                  <a:lnTo>
                    <a:pt x="77" y="210"/>
                  </a:lnTo>
                  <a:lnTo>
                    <a:pt x="86" y="205"/>
                  </a:lnTo>
                  <a:lnTo>
                    <a:pt x="96" y="200"/>
                  </a:lnTo>
                  <a:lnTo>
                    <a:pt x="107" y="194"/>
                  </a:lnTo>
                  <a:lnTo>
                    <a:pt x="116" y="189"/>
                  </a:lnTo>
                  <a:lnTo>
                    <a:pt x="123" y="186"/>
                  </a:lnTo>
                  <a:lnTo>
                    <a:pt x="125" y="185"/>
                  </a:lnTo>
                  <a:lnTo>
                    <a:pt x="130" y="182"/>
                  </a:lnTo>
                  <a:lnTo>
                    <a:pt x="130" y="177"/>
                  </a:lnTo>
                  <a:lnTo>
                    <a:pt x="129" y="165"/>
                  </a:lnTo>
                  <a:lnTo>
                    <a:pt x="128" y="154"/>
                  </a:lnTo>
                  <a:lnTo>
                    <a:pt x="117" y="159"/>
                  </a:lnTo>
                  <a:lnTo>
                    <a:pt x="110" y="163"/>
                  </a:lnTo>
                  <a:lnTo>
                    <a:pt x="105" y="165"/>
                  </a:lnTo>
                  <a:lnTo>
                    <a:pt x="100" y="167"/>
                  </a:lnTo>
                  <a:lnTo>
                    <a:pt x="95" y="170"/>
                  </a:lnTo>
                  <a:lnTo>
                    <a:pt x="92" y="172"/>
                  </a:lnTo>
                  <a:lnTo>
                    <a:pt x="88" y="173"/>
                  </a:lnTo>
                  <a:lnTo>
                    <a:pt x="85" y="174"/>
                  </a:lnTo>
                  <a:lnTo>
                    <a:pt x="83" y="175"/>
                  </a:lnTo>
                  <a:lnTo>
                    <a:pt x="85" y="172"/>
                  </a:lnTo>
                  <a:lnTo>
                    <a:pt x="88" y="167"/>
                  </a:lnTo>
                  <a:lnTo>
                    <a:pt x="92" y="162"/>
                  </a:lnTo>
                  <a:lnTo>
                    <a:pt x="96" y="155"/>
                  </a:lnTo>
                  <a:lnTo>
                    <a:pt x="101" y="147"/>
                  </a:lnTo>
                  <a:lnTo>
                    <a:pt x="108" y="137"/>
                  </a:lnTo>
                  <a:lnTo>
                    <a:pt x="115" y="127"/>
                  </a:lnTo>
                  <a:lnTo>
                    <a:pt x="123" y="116"/>
                  </a:lnTo>
                  <a:lnTo>
                    <a:pt x="125" y="112"/>
                  </a:lnTo>
                  <a:lnTo>
                    <a:pt x="132" y="104"/>
                  </a:lnTo>
                  <a:lnTo>
                    <a:pt x="138" y="96"/>
                  </a:lnTo>
                  <a:lnTo>
                    <a:pt x="140" y="92"/>
                  </a:lnTo>
                  <a:lnTo>
                    <a:pt x="148" y="81"/>
                  </a:lnTo>
                  <a:lnTo>
                    <a:pt x="156" y="71"/>
                  </a:lnTo>
                  <a:lnTo>
                    <a:pt x="162" y="61"/>
                  </a:lnTo>
                  <a:lnTo>
                    <a:pt x="168" y="52"/>
                  </a:lnTo>
                  <a:lnTo>
                    <a:pt x="173" y="45"/>
                  </a:lnTo>
                  <a:lnTo>
                    <a:pt x="177" y="38"/>
                  </a:lnTo>
                  <a:lnTo>
                    <a:pt x="179" y="33"/>
                  </a:lnTo>
                  <a:lnTo>
                    <a:pt x="182" y="28"/>
                  </a:lnTo>
                  <a:lnTo>
                    <a:pt x="184" y="23"/>
                  </a:lnTo>
                  <a:lnTo>
                    <a:pt x="184" y="18"/>
                  </a:lnTo>
                  <a:lnTo>
                    <a:pt x="184" y="13"/>
                  </a:lnTo>
                  <a:lnTo>
                    <a:pt x="183" y="10"/>
                  </a:lnTo>
                  <a:lnTo>
                    <a:pt x="181" y="6"/>
                  </a:lnTo>
                  <a:lnTo>
                    <a:pt x="177" y="3"/>
                  </a:lnTo>
                  <a:lnTo>
                    <a:pt x="173" y="1"/>
                  </a:lnTo>
                  <a:lnTo>
                    <a:pt x="168" y="0"/>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26" name="Freeform 26"/>
            <p:cNvSpPr>
              <a:spLocks/>
            </p:cNvSpPr>
            <p:nvPr/>
          </p:nvSpPr>
          <p:spPr bwMode="auto">
            <a:xfrm>
              <a:off x="3308" y="2511"/>
              <a:ext cx="112" cy="95"/>
            </a:xfrm>
            <a:custGeom>
              <a:avLst/>
              <a:gdLst>
                <a:gd name="T0" fmla="*/ 256 w 274"/>
                <a:gd name="T1" fmla="*/ 8 h 232"/>
                <a:gd name="T2" fmla="*/ 237 w 274"/>
                <a:gd name="T3" fmla="*/ 3 h 232"/>
                <a:gd name="T4" fmla="*/ 218 w 274"/>
                <a:gd name="T5" fmla="*/ 0 h 232"/>
                <a:gd name="T6" fmla="*/ 184 w 274"/>
                <a:gd name="T7" fmla="*/ 6 h 232"/>
                <a:gd name="T8" fmla="*/ 145 w 274"/>
                <a:gd name="T9" fmla="*/ 21 h 232"/>
                <a:gd name="T10" fmla="*/ 112 w 274"/>
                <a:gd name="T11" fmla="*/ 42 h 232"/>
                <a:gd name="T12" fmla="*/ 95 w 274"/>
                <a:gd name="T13" fmla="*/ 56 h 232"/>
                <a:gd name="T14" fmla="*/ 83 w 274"/>
                <a:gd name="T15" fmla="*/ 74 h 232"/>
                <a:gd name="T16" fmla="*/ 75 w 274"/>
                <a:gd name="T17" fmla="*/ 94 h 232"/>
                <a:gd name="T18" fmla="*/ 75 w 274"/>
                <a:gd name="T19" fmla="*/ 110 h 232"/>
                <a:gd name="T20" fmla="*/ 80 w 274"/>
                <a:gd name="T21" fmla="*/ 124 h 232"/>
                <a:gd name="T22" fmla="*/ 88 w 274"/>
                <a:gd name="T23" fmla="*/ 132 h 232"/>
                <a:gd name="T24" fmla="*/ 101 w 274"/>
                <a:gd name="T25" fmla="*/ 139 h 232"/>
                <a:gd name="T26" fmla="*/ 116 w 274"/>
                <a:gd name="T27" fmla="*/ 142 h 232"/>
                <a:gd name="T28" fmla="*/ 131 w 274"/>
                <a:gd name="T29" fmla="*/ 145 h 232"/>
                <a:gd name="T30" fmla="*/ 144 w 274"/>
                <a:gd name="T31" fmla="*/ 151 h 232"/>
                <a:gd name="T32" fmla="*/ 145 w 274"/>
                <a:gd name="T33" fmla="*/ 157 h 232"/>
                <a:gd name="T34" fmla="*/ 139 w 274"/>
                <a:gd name="T35" fmla="*/ 171 h 232"/>
                <a:gd name="T36" fmla="*/ 126 w 274"/>
                <a:gd name="T37" fmla="*/ 185 h 232"/>
                <a:gd name="T38" fmla="*/ 105 w 274"/>
                <a:gd name="T39" fmla="*/ 193 h 232"/>
                <a:gd name="T40" fmla="*/ 84 w 274"/>
                <a:gd name="T41" fmla="*/ 190 h 232"/>
                <a:gd name="T42" fmla="*/ 69 w 274"/>
                <a:gd name="T43" fmla="*/ 183 h 232"/>
                <a:gd name="T44" fmla="*/ 60 w 274"/>
                <a:gd name="T45" fmla="*/ 174 h 232"/>
                <a:gd name="T46" fmla="*/ 60 w 274"/>
                <a:gd name="T47" fmla="*/ 145 h 232"/>
                <a:gd name="T48" fmla="*/ 39 w 274"/>
                <a:gd name="T49" fmla="*/ 150 h 232"/>
                <a:gd name="T50" fmla="*/ 28 w 274"/>
                <a:gd name="T51" fmla="*/ 171 h 232"/>
                <a:gd name="T52" fmla="*/ 15 w 274"/>
                <a:gd name="T53" fmla="*/ 193 h 232"/>
                <a:gd name="T54" fmla="*/ 0 w 274"/>
                <a:gd name="T55" fmla="*/ 216 h 232"/>
                <a:gd name="T56" fmla="*/ 28 w 274"/>
                <a:gd name="T57" fmla="*/ 226 h 232"/>
                <a:gd name="T58" fmla="*/ 46 w 274"/>
                <a:gd name="T59" fmla="*/ 231 h 232"/>
                <a:gd name="T60" fmla="*/ 67 w 274"/>
                <a:gd name="T61" fmla="*/ 232 h 232"/>
                <a:gd name="T62" fmla="*/ 90 w 274"/>
                <a:gd name="T63" fmla="*/ 230 h 232"/>
                <a:gd name="T64" fmla="*/ 114 w 274"/>
                <a:gd name="T65" fmla="*/ 224 h 232"/>
                <a:gd name="T66" fmla="*/ 137 w 274"/>
                <a:gd name="T67" fmla="*/ 213 h 232"/>
                <a:gd name="T68" fmla="*/ 158 w 274"/>
                <a:gd name="T69" fmla="*/ 202 h 232"/>
                <a:gd name="T70" fmla="*/ 175 w 274"/>
                <a:gd name="T71" fmla="*/ 190 h 232"/>
                <a:gd name="T72" fmla="*/ 190 w 274"/>
                <a:gd name="T73" fmla="*/ 178 h 232"/>
                <a:gd name="T74" fmla="*/ 203 w 274"/>
                <a:gd name="T75" fmla="*/ 164 h 232"/>
                <a:gd name="T76" fmla="*/ 211 w 274"/>
                <a:gd name="T77" fmla="*/ 149 h 232"/>
                <a:gd name="T78" fmla="*/ 216 w 274"/>
                <a:gd name="T79" fmla="*/ 133 h 232"/>
                <a:gd name="T80" fmla="*/ 216 w 274"/>
                <a:gd name="T81" fmla="*/ 119 h 232"/>
                <a:gd name="T82" fmla="*/ 207 w 274"/>
                <a:gd name="T83" fmla="*/ 103 h 232"/>
                <a:gd name="T84" fmla="*/ 180 w 274"/>
                <a:gd name="T85" fmla="*/ 90 h 232"/>
                <a:gd name="T86" fmla="*/ 171 w 274"/>
                <a:gd name="T87" fmla="*/ 88 h 232"/>
                <a:gd name="T88" fmla="*/ 150 w 274"/>
                <a:gd name="T89" fmla="*/ 82 h 232"/>
                <a:gd name="T90" fmla="*/ 144 w 274"/>
                <a:gd name="T91" fmla="*/ 77 h 232"/>
                <a:gd name="T92" fmla="*/ 145 w 274"/>
                <a:gd name="T93" fmla="*/ 66 h 232"/>
                <a:gd name="T94" fmla="*/ 156 w 274"/>
                <a:gd name="T95" fmla="*/ 51 h 232"/>
                <a:gd name="T96" fmla="*/ 173 w 274"/>
                <a:gd name="T97" fmla="*/ 42 h 232"/>
                <a:gd name="T98" fmla="*/ 190 w 274"/>
                <a:gd name="T99" fmla="*/ 39 h 232"/>
                <a:gd name="T100" fmla="*/ 205 w 274"/>
                <a:gd name="T101" fmla="*/ 43 h 232"/>
                <a:gd name="T102" fmla="*/ 214 w 274"/>
                <a:gd name="T103" fmla="*/ 50 h 232"/>
                <a:gd name="T104" fmla="*/ 209 w 274"/>
                <a:gd name="T105" fmla="*/ 81 h 232"/>
                <a:gd name="T106" fmla="*/ 237 w 274"/>
                <a:gd name="T107" fmla="*/ 81 h 232"/>
                <a:gd name="T108" fmla="*/ 248 w 274"/>
                <a:gd name="T109" fmla="*/ 63 h 232"/>
                <a:gd name="T110" fmla="*/ 259 w 274"/>
                <a:gd name="T111" fmla="*/ 43 h 232"/>
                <a:gd name="T112" fmla="*/ 270 w 274"/>
                <a:gd name="T113" fmla="*/ 2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232">
                  <a:moveTo>
                    <a:pt x="267" y="14"/>
                  </a:moveTo>
                  <a:lnTo>
                    <a:pt x="262" y="11"/>
                  </a:lnTo>
                  <a:lnTo>
                    <a:pt x="256" y="8"/>
                  </a:lnTo>
                  <a:lnTo>
                    <a:pt x="250" y="6"/>
                  </a:lnTo>
                  <a:lnTo>
                    <a:pt x="244" y="4"/>
                  </a:lnTo>
                  <a:lnTo>
                    <a:pt x="237" y="3"/>
                  </a:lnTo>
                  <a:lnTo>
                    <a:pt x="232" y="1"/>
                  </a:lnTo>
                  <a:lnTo>
                    <a:pt x="225" y="0"/>
                  </a:lnTo>
                  <a:lnTo>
                    <a:pt x="218" y="0"/>
                  </a:lnTo>
                  <a:lnTo>
                    <a:pt x="207" y="1"/>
                  </a:lnTo>
                  <a:lnTo>
                    <a:pt x="196" y="3"/>
                  </a:lnTo>
                  <a:lnTo>
                    <a:pt x="184" y="6"/>
                  </a:lnTo>
                  <a:lnTo>
                    <a:pt x="172" y="10"/>
                  </a:lnTo>
                  <a:lnTo>
                    <a:pt x="159" y="15"/>
                  </a:lnTo>
                  <a:lnTo>
                    <a:pt x="145" y="21"/>
                  </a:lnTo>
                  <a:lnTo>
                    <a:pt x="131" y="29"/>
                  </a:lnTo>
                  <a:lnTo>
                    <a:pt x="118" y="37"/>
                  </a:lnTo>
                  <a:lnTo>
                    <a:pt x="112" y="42"/>
                  </a:lnTo>
                  <a:lnTo>
                    <a:pt x="105" y="45"/>
                  </a:lnTo>
                  <a:lnTo>
                    <a:pt x="100" y="51"/>
                  </a:lnTo>
                  <a:lnTo>
                    <a:pt x="95" y="56"/>
                  </a:lnTo>
                  <a:lnTo>
                    <a:pt x="90" y="61"/>
                  </a:lnTo>
                  <a:lnTo>
                    <a:pt x="86" y="68"/>
                  </a:lnTo>
                  <a:lnTo>
                    <a:pt x="83" y="74"/>
                  </a:lnTo>
                  <a:lnTo>
                    <a:pt x="80" y="81"/>
                  </a:lnTo>
                  <a:lnTo>
                    <a:pt x="77" y="87"/>
                  </a:lnTo>
                  <a:lnTo>
                    <a:pt x="75" y="94"/>
                  </a:lnTo>
                  <a:lnTo>
                    <a:pt x="74" y="99"/>
                  </a:lnTo>
                  <a:lnTo>
                    <a:pt x="74" y="104"/>
                  </a:lnTo>
                  <a:lnTo>
                    <a:pt x="75" y="110"/>
                  </a:lnTo>
                  <a:lnTo>
                    <a:pt x="75" y="114"/>
                  </a:lnTo>
                  <a:lnTo>
                    <a:pt x="77" y="119"/>
                  </a:lnTo>
                  <a:lnTo>
                    <a:pt x="80" y="124"/>
                  </a:lnTo>
                  <a:lnTo>
                    <a:pt x="82" y="127"/>
                  </a:lnTo>
                  <a:lnTo>
                    <a:pt x="84" y="129"/>
                  </a:lnTo>
                  <a:lnTo>
                    <a:pt x="88" y="132"/>
                  </a:lnTo>
                  <a:lnTo>
                    <a:pt x="92" y="134"/>
                  </a:lnTo>
                  <a:lnTo>
                    <a:pt x="97" y="136"/>
                  </a:lnTo>
                  <a:lnTo>
                    <a:pt x="101" y="139"/>
                  </a:lnTo>
                  <a:lnTo>
                    <a:pt x="107" y="140"/>
                  </a:lnTo>
                  <a:lnTo>
                    <a:pt x="114" y="142"/>
                  </a:lnTo>
                  <a:lnTo>
                    <a:pt x="116" y="142"/>
                  </a:lnTo>
                  <a:lnTo>
                    <a:pt x="123" y="143"/>
                  </a:lnTo>
                  <a:lnTo>
                    <a:pt x="129" y="145"/>
                  </a:lnTo>
                  <a:lnTo>
                    <a:pt x="131" y="145"/>
                  </a:lnTo>
                  <a:lnTo>
                    <a:pt x="138" y="148"/>
                  </a:lnTo>
                  <a:lnTo>
                    <a:pt x="142" y="149"/>
                  </a:lnTo>
                  <a:lnTo>
                    <a:pt x="144" y="151"/>
                  </a:lnTo>
                  <a:lnTo>
                    <a:pt x="144" y="152"/>
                  </a:lnTo>
                  <a:lnTo>
                    <a:pt x="145" y="155"/>
                  </a:lnTo>
                  <a:lnTo>
                    <a:pt x="145" y="157"/>
                  </a:lnTo>
                  <a:lnTo>
                    <a:pt x="144" y="160"/>
                  </a:lnTo>
                  <a:lnTo>
                    <a:pt x="143" y="164"/>
                  </a:lnTo>
                  <a:lnTo>
                    <a:pt x="139" y="171"/>
                  </a:lnTo>
                  <a:lnTo>
                    <a:pt x="136" y="175"/>
                  </a:lnTo>
                  <a:lnTo>
                    <a:pt x="131" y="181"/>
                  </a:lnTo>
                  <a:lnTo>
                    <a:pt x="126" y="185"/>
                  </a:lnTo>
                  <a:lnTo>
                    <a:pt x="120" y="188"/>
                  </a:lnTo>
                  <a:lnTo>
                    <a:pt x="113" y="190"/>
                  </a:lnTo>
                  <a:lnTo>
                    <a:pt x="105" y="193"/>
                  </a:lnTo>
                  <a:lnTo>
                    <a:pt x="96" y="193"/>
                  </a:lnTo>
                  <a:lnTo>
                    <a:pt x="90" y="193"/>
                  </a:lnTo>
                  <a:lnTo>
                    <a:pt x="84" y="190"/>
                  </a:lnTo>
                  <a:lnTo>
                    <a:pt x="78" y="189"/>
                  </a:lnTo>
                  <a:lnTo>
                    <a:pt x="73" y="186"/>
                  </a:lnTo>
                  <a:lnTo>
                    <a:pt x="69" y="183"/>
                  </a:lnTo>
                  <a:lnTo>
                    <a:pt x="66" y="181"/>
                  </a:lnTo>
                  <a:lnTo>
                    <a:pt x="62" y="178"/>
                  </a:lnTo>
                  <a:lnTo>
                    <a:pt x="60" y="174"/>
                  </a:lnTo>
                  <a:lnTo>
                    <a:pt x="67" y="157"/>
                  </a:lnTo>
                  <a:lnTo>
                    <a:pt x="71" y="145"/>
                  </a:lnTo>
                  <a:lnTo>
                    <a:pt x="60" y="145"/>
                  </a:lnTo>
                  <a:lnTo>
                    <a:pt x="46" y="145"/>
                  </a:lnTo>
                  <a:lnTo>
                    <a:pt x="42" y="145"/>
                  </a:lnTo>
                  <a:lnTo>
                    <a:pt x="39" y="150"/>
                  </a:lnTo>
                  <a:lnTo>
                    <a:pt x="36" y="157"/>
                  </a:lnTo>
                  <a:lnTo>
                    <a:pt x="32" y="164"/>
                  </a:lnTo>
                  <a:lnTo>
                    <a:pt x="28" y="171"/>
                  </a:lnTo>
                  <a:lnTo>
                    <a:pt x="24" y="179"/>
                  </a:lnTo>
                  <a:lnTo>
                    <a:pt x="20" y="186"/>
                  </a:lnTo>
                  <a:lnTo>
                    <a:pt x="15" y="193"/>
                  </a:lnTo>
                  <a:lnTo>
                    <a:pt x="10" y="201"/>
                  </a:lnTo>
                  <a:lnTo>
                    <a:pt x="6" y="208"/>
                  </a:lnTo>
                  <a:lnTo>
                    <a:pt x="0" y="216"/>
                  </a:lnTo>
                  <a:lnTo>
                    <a:pt x="9" y="219"/>
                  </a:lnTo>
                  <a:lnTo>
                    <a:pt x="18" y="223"/>
                  </a:lnTo>
                  <a:lnTo>
                    <a:pt x="28" y="226"/>
                  </a:lnTo>
                  <a:lnTo>
                    <a:pt x="35" y="227"/>
                  </a:lnTo>
                  <a:lnTo>
                    <a:pt x="40" y="230"/>
                  </a:lnTo>
                  <a:lnTo>
                    <a:pt x="46" y="231"/>
                  </a:lnTo>
                  <a:lnTo>
                    <a:pt x="52" y="231"/>
                  </a:lnTo>
                  <a:lnTo>
                    <a:pt x="59" y="232"/>
                  </a:lnTo>
                  <a:lnTo>
                    <a:pt x="67" y="232"/>
                  </a:lnTo>
                  <a:lnTo>
                    <a:pt x="75" y="232"/>
                  </a:lnTo>
                  <a:lnTo>
                    <a:pt x="83" y="231"/>
                  </a:lnTo>
                  <a:lnTo>
                    <a:pt x="90" y="230"/>
                  </a:lnTo>
                  <a:lnTo>
                    <a:pt x="98" y="228"/>
                  </a:lnTo>
                  <a:lnTo>
                    <a:pt x="106" y="226"/>
                  </a:lnTo>
                  <a:lnTo>
                    <a:pt x="114" y="224"/>
                  </a:lnTo>
                  <a:lnTo>
                    <a:pt x="122" y="220"/>
                  </a:lnTo>
                  <a:lnTo>
                    <a:pt x="130" y="217"/>
                  </a:lnTo>
                  <a:lnTo>
                    <a:pt x="137" y="213"/>
                  </a:lnTo>
                  <a:lnTo>
                    <a:pt x="144" y="210"/>
                  </a:lnTo>
                  <a:lnTo>
                    <a:pt x="151" y="207"/>
                  </a:lnTo>
                  <a:lnTo>
                    <a:pt x="158" y="202"/>
                  </a:lnTo>
                  <a:lnTo>
                    <a:pt x="164" y="198"/>
                  </a:lnTo>
                  <a:lnTo>
                    <a:pt x="169" y="195"/>
                  </a:lnTo>
                  <a:lnTo>
                    <a:pt x="175" y="190"/>
                  </a:lnTo>
                  <a:lnTo>
                    <a:pt x="181" y="187"/>
                  </a:lnTo>
                  <a:lnTo>
                    <a:pt x="186" y="182"/>
                  </a:lnTo>
                  <a:lnTo>
                    <a:pt x="190" y="178"/>
                  </a:lnTo>
                  <a:lnTo>
                    <a:pt x="195" y="173"/>
                  </a:lnTo>
                  <a:lnTo>
                    <a:pt x="199" y="169"/>
                  </a:lnTo>
                  <a:lnTo>
                    <a:pt x="203" y="164"/>
                  </a:lnTo>
                  <a:lnTo>
                    <a:pt x="206" y="159"/>
                  </a:lnTo>
                  <a:lnTo>
                    <a:pt x="209" y="154"/>
                  </a:lnTo>
                  <a:lnTo>
                    <a:pt x="211" y="149"/>
                  </a:lnTo>
                  <a:lnTo>
                    <a:pt x="213" y="143"/>
                  </a:lnTo>
                  <a:lnTo>
                    <a:pt x="214" y="139"/>
                  </a:lnTo>
                  <a:lnTo>
                    <a:pt x="216" y="133"/>
                  </a:lnTo>
                  <a:lnTo>
                    <a:pt x="217" y="128"/>
                  </a:lnTo>
                  <a:lnTo>
                    <a:pt x="217" y="124"/>
                  </a:lnTo>
                  <a:lnTo>
                    <a:pt x="216" y="119"/>
                  </a:lnTo>
                  <a:lnTo>
                    <a:pt x="214" y="114"/>
                  </a:lnTo>
                  <a:lnTo>
                    <a:pt x="213" y="111"/>
                  </a:lnTo>
                  <a:lnTo>
                    <a:pt x="207" y="103"/>
                  </a:lnTo>
                  <a:lnTo>
                    <a:pt x="201" y="97"/>
                  </a:lnTo>
                  <a:lnTo>
                    <a:pt x="191" y="92"/>
                  </a:lnTo>
                  <a:lnTo>
                    <a:pt x="180" y="90"/>
                  </a:lnTo>
                  <a:lnTo>
                    <a:pt x="179" y="90"/>
                  </a:lnTo>
                  <a:lnTo>
                    <a:pt x="175" y="89"/>
                  </a:lnTo>
                  <a:lnTo>
                    <a:pt x="171" y="88"/>
                  </a:lnTo>
                  <a:lnTo>
                    <a:pt x="169" y="88"/>
                  </a:lnTo>
                  <a:lnTo>
                    <a:pt x="158" y="86"/>
                  </a:lnTo>
                  <a:lnTo>
                    <a:pt x="150" y="82"/>
                  </a:lnTo>
                  <a:lnTo>
                    <a:pt x="145" y="80"/>
                  </a:lnTo>
                  <a:lnTo>
                    <a:pt x="144" y="79"/>
                  </a:lnTo>
                  <a:lnTo>
                    <a:pt x="144" y="77"/>
                  </a:lnTo>
                  <a:lnTo>
                    <a:pt x="143" y="75"/>
                  </a:lnTo>
                  <a:lnTo>
                    <a:pt x="144" y="72"/>
                  </a:lnTo>
                  <a:lnTo>
                    <a:pt x="145" y="66"/>
                  </a:lnTo>
                  <a:lnTo>
                    <a:pt x="148" y="60"/>
                  </a:lnTo>
                  <a:lnTo>
                    <a:pt x="152" y="56"/>
                  </a:lnTo>
                  <a:lnTo>
                    <a:pt x="156" y="51"/>
                  </a:lnTo>
                  <a:lnTo>
                    <a:pt x="161" y="48"/>
                  </a:lnTo>
                  <a:lnTo>
                    <a:pt x="167" y="44"/>
                  </a:lnTo>
                  <a:lnTo>
                    <a:pt x="173" y="42"/>
                  </a:lnTo>
                  <a:lnTo>
                    <a:pt x="179" y="39"/>
                  </a:lnTo>
                  <a:lnTo>
                    <a:pt x="186" y="39"/>
                  </a:lnTo>
                  <a:lnTo>
                    <a:pt x="190" y="39"/>
                  </a:lnTo>
                  <a:lnTo>
                    <a:pt x="196" y="41"/>
                  </a:lnTo>
                  <a:lnTo>
                    <a:pt x="201" y="42"/>
                  </a:lnTo>
                  <a:lnTo>
                    <a:pt x="205" y="43"/>
                  </a:lnTo>
                  <a:lnTo>
                    <a:pt x="209" y="45"/>
                  </a:lnTo>
                  <a:lnTo>
                    <a:pt x="212" y="48"/>
                  </a:lnTo>
                  <a:lnTo>
                    <a:pt x="214" y="50"/>
                  </a:lnTo>
                  <a:lnTo>
                    <a:pt x="218" y="53"/>
                  </a:lnTo>
                  <a:lnTo>
                    <a:pt x="212" y="71"/>
                  </a:lnTo>
                  <a:lnTo>
                    <a:pt x="209" y="81"/>
                  </a:lnTo>
                  <a:lnTo>
                    <a:pt x="220" y="81"/>
                  </a:lnTo>
                  <a:lnTo>
                    <a:pt x="233" y="81"/>
                  </a:lnTo>
                  <a:lnTo>
                    <a:pt x="237" y="81"/>
                  </a:lnTo>
                  <a:lnTo>
                    <a:pt x="240" y="76"/>
                  </a:lnTo>
                  <a:lnTo>
                    <a:pt x="243" y="69"/>
                  </a:lnTo>
                  <a:lnTo>
                    <a:pt x="248" y="63"/>
                  </a:lnTo>
                  <a:lnTo>
                    <a:pt x="251" y="56"/>
                  </a:lnTo>
                  <a:lnTo>
                    <a:pt x="255" y="50"/>
                  </a:lnTo>
                  <a:lnTo>
                    <a:pt x="259" y="43"/>
                  </a:lnTo>
                  <a:lnTo>
                    <a:pt x="263" y="37"/>
                  </a:lnTo>
                  <a:lnTo>
                    <a:pt x="266" y="31"/>
                  </a:lnTo>
                  <a:lnTo>
                    <a:pt x="270" y="26"/>
                  </a:lnTo>
                  <a:lnTo>
                    <a:pt x="274" y="19"/>
                  </a:lnTo>
                  <a:lnTo>
                    <a:pt x="267" y="14"/>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27" name="Freeform 27"/>
            <p:cNvSpPr>
              <a:spLocks/>
            </p:cNvSpPr>
            <p:nvPr/>
          </p:nvSpPr>
          <p:spPr bwMode="auto">
            <a:xfrm>
              <a:off x="3452" y="2481"/>
              <a:ext cx="99" cy="125"/>
            </a:xfrm>
            <a:custGeom>
              <a:avLst/>
              <a:gdLst>
                <a:gd name="T0" fmla="*/ 238 w 244"/>
                <a:gd name="T1" fmla="*/ 82 h 307"/>
                <a:gd name="T2" fmla="*/ 224 w 244"/>
                <a:gd name="T3" fmla="*/ 83 h 307"/>
                <a:gd name="T4" fmla="*/ 211 w 244"/>
                <a:gd name="T5" fmla="*/ 85 h 307"/>
                <a:gd name="T6" fmla="*/ 195 w 244"/>
                <a:gd name="T7" fmla="*/ 85 h 307"/>
                <a:gd name="T8" fmla="*/ 199 w 244"/>
                <a:gd name="T9" fmla="*/ 68 h 307"/>
                <a:gd name="T10" fmla="*/ 215 w 244"/>
                <a:gd name="T11" fmla="*/ 44 h 307"/>
                <a:gd name="T12" fmla="*/ 232 w 244"/>
                <a:gd name="T13" fmla="*/ 20 h 307"/>
                <a:gd name="T14" fmla="*/ 230 w 244"/>
                <a:gd name="T15" fmla="*/ 7 h 307"/>
                <a:gd name="T16" fmla="*/ 211 w 244"/>
                <a:gd name="T17" fmla="*/ 6 h 307"/>
                <a:gd name="T18" fmla="*/ 187 w 244"/>
                <a:gd name="T19" fmla="*/ 13 h 307"/>
                <a:gd name="T20" fmla="*/ 166 w 244"/>
                <a:gd name="T21" fmla="*/ 19 h 307"/>
                <a:gd name="T22" fmla="*/ 154 w 244"/>
                <a:gd name="T23" fmla="*/ 25 h 307"/>
                <a:gd name="T24" fmla="*/ 146 w 244"/>
                <a:gd name="T25" fmla="*/ 41 h 307"/>
                <a:gd name="T26" fmla="*/ 134 w 244"/>
                <a:gd name="T27" fmla="*/ 64 h 307"/>
                <a:gd name="T28" fmla="*/ 115 w 244"/>
                <a:gd name="T29" fmla="*/ 85 h 307"/>
                <a:gd name="T30" fmla="*/ 93 w 244"/>
                <a:gd name="T31" fmla="*/ 90 h 307"/>
                <a:gd name="T32" fmla="*/ 75 w 244"/>
                <a:gd name="T33" fmla="*/ 95 h 307"/>
                <a:gd name="T34" fmla="*/ 64 w 244"/>
                <a:gd name="T35" fmla="*/ 98 h 307"/>
                <a:gd name="T36" fmla="*/ 63 w 244"/>
                <a:gd name="T37" fmla="*/ 124 h 307"/>
                <a:gd name="T38" fmla="*/ 90 w 244"/>
                <a:gd name="T39" fmla="*/ 133 h 307"/>
                <a:gd name="T40" fmla="*/ 80 w 244"/>
                <a:gd name="T41" fmla="*/ 149 h 307"/>
                <a:gd name="T42" fmla="*/ 66 w 244"/>
                <a:gd name="T43" fmla="*/ 170 h 307"/>
                <a:gd name="T44" fmla="*/ 37 w 244"/>
                <a:gd name="T45" fmla="*/ 215 h 307"/>
                <a:gd name="T46" fmla="*/ 20 w 244"/>
                <a:gd name="T47" fmla="*/ 241 h 307"/>
                <a:gd name="T48" fmla="*/ 11 w 244"/>
                <a:gd name="T49" fmla="*/ 255 h 307"/>
                <a:gd name="T50" fmla="*/ 5 w 244"/>
                <a:gd name="T51" fmla="*/ 268 h 307"/>
                <a:gd name="T52" fmla="*/ 0 w 244"/>
                <a:gd name="T53" fmla="*/ 290 h 307"/>
                <a:gd name="T54" fmla="*/ 10 w 244"/>
                <a:gd name="T55" fmla="*/ 302 h 307"/>
                <a:gd name="T56" fmla="*/ 30 w 244"/>
                <a:gd name="T57" fmla="*/ 307 h 307"/>
                <a:gd name="T58" fmla="*/ 51 w 244"/>
                <a:gd name="T59" fmla="*/ 301 h 307"/>
                <a:gd name="T60" fmla="*/ 66 w 244"/>
                <a:gd name="T61" fmla="*/ 295 h 307"/>
                <a:gd name="T62" fmla="*/ 86 w 244"/>
                <a:gd name="T63" fmla="*/ 286 h 307"/>
                <a:gd name="T64" fmla="*/ 103 w 244"/>
                <a:gd name="T65" fmla="*/ 277 h 307"/>
                <a:gd name="T66" fmla="*/ 123 w 244"/>
                <a:gd name="T67" fmla="*/ 265 h 307"/>
                <a:gd name="T68" fmla="*/ 141 w 244"/>
                <a:gd name="T69" fmla="*/ 255 h 307"/>
                <a:gd name="T70" fmla="*/ 147 w 244"/>
                <a:gd name="T71" fmla="*/ 247 h 307"/>
                <a:gd name="T72" fmla="*/ 134 w 244"/>
                <a:gd name="T73" fmla="*/ 229 h 307"/>
                <a:gd name="T74" fmla="*/ 119 w 244"/>
                <a:gd name="T75" fmla="*/ 238 h 307"/>
                <a:gd name="T76" fmla="*/ 104 w 244"/>
                <a:gd name="T77" fmla="*/ 245 h 307"/>
                <a:gd name="T78" fmla="*/ 88 w 244"/>
                <a:gd name="T79" fmla="*/ 253 h 307"/>
                <a:gd name="T80" fmla="*/ 79 w 244"/>
                <a:gd name="T81" fmla="*/ 255 h 307"/>
                <a:gd name="T82" fmla="*/ 80 w 244"/>
                <a:gd name="T83" fmla="*/ 255 h 307"/>
                <a:gd name="T84" fmla="*/ 82 w 244"/>
                <a:gd name="T85" fmla="*/ 248 h 307"/>
                <a:gd name="T86" fmla="*/ 91 w 244"/>
                <a:gd name="T87" fmla="*/ 232 h 307"/>
                <a:gd name="T88" fmla="*/ 111 w 244"/>
                <a:gd name="T89" fmla="*/ 201 h 307"/>
                <a:gd name="T90" fmla="*/ 134 w 244"/>
                <a:gd name="T91" fmla="*/ 165 h 307"/>
                <a:gd name="T92" fmla="*/ 153 w 244"/>
                <a:gd name="T93" fmla="*/ 138 h 307"/>
                <a:gd name="T94" fmla="*/ 181 w 244"/>
                <a:gd name="T95" fmla="*/ 124 h 307"/>
                <a:gd name="T96" fmla="*/ 195 w 244"/>
                <a:gd name="T97" fmla="*/ 124 h 307"/>
                <a:gd name="T98" fmla="*/ 208 w 244"/>
                <a:gd name="T99" fmla="*/ 124 h 307"/>
                <a:gd name="T100" fmla="*/ 223 w 244"/>
                <a:gd name="T101" fmla="*/ 125 h 307"/>
                <a:gd name="T102" fmla="*/ 229 w 244"/>
                <a:gd name="T103" fmla="*/ 114 h 307"/>
                <a:gd name="T104" fmla="*/ 234 w 244"/>
                <a:gd name="T105" fmla="*/ 106 h 307"/>
                <a:gd name="T106" fmla="*/ 241 w 244"/>
                <a:gd name="T107" fmla="*/ 9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4" h="307">
                  <a:moveTo>
                    <a:pt x="241" y="88"/>
                  </a:moveTo>
                  <a:lnTo>
                    <a:pt x="240" y="87"/>
                  </a:lnTo>
                  <a:lnTo>
                    <a:pt x="238" y="82"/>
                  </a:lnTo>
                  <a:lnTo>
                    <a:pt x="232" y="82"/>
                  </a:lnTo>
                  <a:lnTo>
                    <a:pt x="229" y="82"/>
                  </a:lnTo>
                  <a:lnTo>
                    <a:pt x="224" y="83"/>
                  </a:lnTo>
                  <a:lnTo>
                    <a:pt x="221" y="83"/>
                  </a:lnTo>
                  <a:lnTo>
                    <a:pt x="216" y="83"/>
                  </a:lnTo>
                  <a:lnTo>
                    <a:pt x="211" y="85"/>
                  </a:lnTo>
                  <a:lnTo>
                    <a:pt x="206" y="85"/>
                  </a:lnTo>
                  <a:lnTo>
                    <a:pt x="201" y="85"/>
                  </a:lnTo>
                  <a:lnTo>
                    <a:pt x="195" y="85"/>
                  </a:lnTo>
                  <a:lnTo>
                    <a:pt x="188" y="85"/>
                  </a:lnTo>
                  <a:lnTo>
                    <a:pt x="194" y="76"/>
                  </a:lnTo>
                  <a:lnTo>
                    <a:pt x="199" y="68"/>
                  </a:lnTo>
                  <a:lnTo>
                    <a:pt x="204" y="60"/>
                  </a:lnTo>
                  <a:lnTo>
                    <a:pt x="210" y="52"/>
                  </a:lnTo>
                  <a:lnTo>
                    <a:pt x="215" y="44"/>
                  </a:lnTo>
                  <a:lnTo>
                    <a:pt x="221" y="36"/>
                  </a:lnTo>
                  <a:lnTo>
                    <a:pt x="226" y="28"/>
                  </a:lnTo>
                  <a:lnTo>
                    <a:pt x="232" y="20"/>
                  </a:lnTo>
                  <a:lnTo>
                    <a:pt x="234" y="17"/>
                  </a:lnTo>
                  <a:lnTo>
                    <a:pt x="232" y="13"/>
                  </a:lnTo>
                  <a:lnTo>
                    <a:pt x="230" y="7"/>
                  </a:lnTo>
                  <a:lnTo>
                    <a:pt x="227" y="0"/>
                  </a:lnTo>
                  <a:lnTo>
                    <a:pt x="221" y="3"/>
                  </a:lnTo>
                  <a:lnTo>
                    <a:pt x="211" y="6"/>
                  </a:lnTo>
                  <a:lnTo>
                    <a:pt x="203" y="8"/>
                  </a:lnTo>
                  <a:lnTo>
                    <a:pt x="195" y="11"/>
                  </a:lnTo>
                  <a:lnTo>
                    <a:pt x="187" y="13"/>
                  </a:lnTo>
                  <a:lnTo>
                    <a:pt x="180" y="15"/>
                  </a:lnTo>
                  <a:lnTo>
                    <a:pt x="173" y="17"/>
                  </a:lnTo>
                  <a:lnTo>
                    <a:pt x="166" y="19"/>
                  </a:lnTo>
                  <a:lnTo>
                    <a:pt x="159" y="20"/>
                  </a:lnTo>
                  <a:lnTo>
                    <a:pt x="156" y="21"/>
                  </a:lnTo>
                  <a:lnTo>
                    <a:pt x="154" y="25"/>
                  </a:lnTo>
                  <a:lnTo>
                    <a:pt x="151" y="29"/>
                  </a:lnTo>
                  <a:lnTo>
                    <a:pt x="149" y="35"/>
                  </a:lnTo>
                  <a:lnTo>
                    <a:pt x="146" y="41"/>
                  </a:lnTo>
                  <a:lnTo>
                    <a:pt x="142" y="48"/>
                  </a:lnTo>
                  <a:lnTo>
                    <a:pt x="139" y="56"/>
                  </a:lnTo>
                  <a:lnTo>
                    <a:pt x="134" y="64"/>
                  </a:lnTo>
                  <a:lnTo>
                    <a:pt x="128" y="73"/>
                  </a:lnTo>
                  <a:lnTo>
                    <a:pt x="123" y="82"/>
                  </a:lnTo>
                  <a:lnTo>
                    <a:pt x="115" y="85"/>
                  </a:lnTo>
                  <a:lnTo>
                    <a:pt x="106" y="87"/>
                  </a:lnTo>
                  <a:lnTo>
                    <a:pt x="100" y="88"/>
                  </a:lnTo>
                  <a:lnTo>
                    <a:pt x="93" y="90"/>
                  </a:lnTo>
                  <a:lnTo>
                    <a:pt x="87" y="91"/>
                  </a:lnTo>
                  <a:lnTo>
                    <a:pt x="81" y="94"/>
                  </a:lnTo>
                  <a:lnTo>
                    <a:pt x="75" y="95"/>
                  </a:lnTo>
                  <a:lnTo>
                    <a:pt x="70" y="96"/>
                  </a:lnTo>
                  <a:lnTo>
                    <a:pt x="66" y="96"/>
                  </a:lnTo>
                  <a:lnTo>
                    <a:pt x="64" y="98"/>
                  </a:lnTo>
                  <a:lnTo>
                    <a:pt x="56" y="111"/>
                  </a:lnTo>
                  <a:lnTo>
                    <a:pt x="48" y="124"/>
                  </a:lnTo>
                  <a:lnTo>
                    <a:pt x="63" y="124"/>
                  </a:lnTo>
                  <a:lnTo>
                    <a:pt x="96" y="124"/>
                  </a:lnTo>
                  <a:lnTo>
                    <a:pt x="94" y="128"/>
                  </a:lnTo>
                  <a:lnTo>
                    <a:pt x="90" y="133"/>
                  </a:lnTo>
                  <a:lnTo>
                    <a:pt x="87" y="138"/>
                  </a:lnTo>
                  <a:lnTo>
                    <a:pt x="83" y="143"/>
                  </a:lnTo>
                  <a:lnTo>
                    <a:pt x="80" y="149"/>
                  </a:lnTo>
                  <a:lnTo>
                    <a:pt x="75" y="155"/>
                  </a:lnTo>
                  <a:lnTo>
                    <a:pt x="71" y="162"/>
                  </a:lnTo>
                  <a:lnTo>
                    <a:pt x="66" y="170"/>
                  </a:lnTo>
                  <a:lnTo>
                    <a:pt x="55" y="187"/>
                  </a:lnTo>
                  <a:lnTo>
                    <a:pt x="45" y="201"/>
                  </a:lnTo>
                  <a:lnTo>
                    <a:pt x="37" y="215"/>
                  </a:lnTo>
                  <a:lnTo>
                    <a:pt x="30" y="225"/>
                  </a:lnTo>
                  <a:lnTo>
                    <a:pt x="24" y="234"/>
                  </a:lnTo>
                  <a:lnTo>
                    <a:pt x="20" y="241"/>
                  </a:lnTo>
                  <a:lnTo>
                    <a:pt x="17" y="247"/>
                  </a:lnTo>
                  <a:lnTo>
                    <a:pt x="14" y="250"/>
                  </a:lnTo>
                  <a:lnTo>
                    <a:pt x="11" y="255"/>
                  </a:lnTo>
                  <a:lnTo>
                    <a:pt x="9" y="258"/>
                  </a:lnTo>
                  <a:lnTo>
                    <a:pt x="7" y="263"/>
                  </a:lnTo>
                  <a:lnTo>
                    <a:pt x="5" y="268"/>
                  </a:lnTo>
                  <a:lnTo>
                    <a:pt x="3" y="276"/>
                  </a:lnTo>
                  <a:lnTo>
                    <a:pt x="0" y="283"/>
                  </a:lnTo>
                  <a:lnTo>
                    <a:pt x="0" y="290"/>
                  </a:lnTo>
                  <a:lnTo>
                    <a:pt x="3" y="295"/>
                  </a:lnTo>
                  <a:lnTo>
                    <a:pt x="5" y="299"/>
                  </a:lnTo>
                  <a:lnTo>
                    <a:pt x="10" y="302"/>
                  </a:lnTo>
                  <a:lnTo>
                    <a:pt x="17" y="306"/>
                  </a:lnTo>
                  <a:lnTo>
                    <a:pt x="25" y="307"/>
                  </a:lnTo>
                  <a:lnTo>
                    <a:pt x="30" y="307"/>
                  </a:lnTo>
                  <a:lnTo>
                    <a:pt x="36" y="306"/>
                  </a:lnTo>
                  <a:lnTo>
                    <a:pt x="43" y="303"/>
                  </a:lnTo>
                  <a:lnTo>
                    <a:pt x="51" y="301"/>
                  </a:lnTo>
                  <a:lnTo>
                    <a:pt x="56" y="299"/>
                  </a:lnTo>
                  <a:lnTo>
                    <a:pt x="60" y="298"/>
                  </a:lnTo>
                  <a:lnTo>
                    <a:pt x="66" y="295"/>
                  </a:lnTo>
                  <a:lnTo>
                    <a:pt x="72" y="292"/>
                  </a:lnTo>
                  <a:lnTo>
                    <a:pt x="79" y="290"/>
                  </a:lnTo>
                  <a:lnTo>
                    <a:pt x="86" y="286"/>
                  </a:lnTo>
                  <a:lnTo>
                    <a:pt x="93" y="283"/>
                  </a:lnTo>
                  <a:lnTo>
                    <a:pt x="101" y="278"/>
                  </a:lnTo>
                  <a:lnTo>
                    <a:pt x="103" y="277"/>
                  </a:lnTo>
                  <a:lnTo>
                    <a:pt x="108" y="273"/>
                  </a:lnTo>
                  <a:lnTo>
                    <a:pt x="115" y="270"/>
                  </a:lnTo>
                  <a:lnTo>
                    <a:pt x="123" y="265"/>
                  </a:lnTo>
                  <a:lnTo>
                    <a:pt x="130" y="261"/>
                  </a:lnTo>
                  <a:lnTo>
                    <a:pt x="136" y="257"/>
                  </a:lnTo>
                  <a:lnTo>
                    <a:pt x="141" y="255"/>
                  </a:lnTo>
                  <a:lnTo>
                    <a:pt x="143" y="254"/>
                  </a:lnTo>
                  <a:lnTo>
                    <a:pt x="147" y="252"/>
                  </a:lnTo>
                  <a:lnTo>
                    <a:pt x="147" y="247"/>
                  </a:lnTo>
                  <a:lnTo>
                    <a:pt x="147" y="234"/>
                  </a:lnTo>
                  <a:lnTo>
                    <a:pt x="147" y="220"/>
                  </a:lnTo>
                  <a:lnTo>
                    <a:pt x="134" y="229"/>
                  </a:lnTo>
                  <a:lnTo>
                    <a:pt x="130" y="232"/>
                  </a:lnTo>
                  <a:lnTo>
                    <a:pt x="125" y="234"/>
                  </a:lnTo>
                  <a:lnTo>
                    <a:pt x="119" y="238"/>
                  </a:lnTo>
                  <a:lnTo>
                    <a:pt x="115" y="240"/>
                  </a:lnTo>
                  <a:lnTo>
                    <a:pt x="109" y="242"/>
                  </a:lnTo>
                  <a:lnTo>
                    <a:pt x="104" y="245"/>
                  </a:lnTo>
                  <a:lnTo>
                    <a:pt x="98" y="248"/>
                  </a:lnTo>
                  <a:lnTo>
                    <a:pt x="93" y="250"/>
                  </a:lnTo>
                  <a:lnTo>
                    <a:pt x="88" y="253"/>
                  </a:lnTo>
                  <a:lnTo>
                    <a:pt x="85" y="254"/>
                  </a:lnTo>
                  <a:lnTo>
                    <a:pt x="81" y="255"/>
                  </a:lnTo>
                  <a:lnTo>
                    <a:pt x="79" y="255"/>
                  </a:lnTo>
                  <a:lnTo>
                    <a:pt x="80" y="255"/>
                  </a:lnTo>
                  <a:lnTo>
                    <a:pt x="80" y="255"/>
                  </a:lnTo>
                  <a:lnTo>
                    <a:pt x="80" y="255"/>
                  </a:lnTo>
                  <a:lnTo>
                    <a:pt x="80" y="254"/>
                  </a:lnTo>
                  <a:lnTo>
                    <a:pt x="81" y="252"/>
                  </a:lnTo>
                  <a:lnTo>
                    <a:pt x="82" y="248"/>
                  </a:lnTo>
                  <a:lnTo>
                    <a:pt x="85" y="245"/>
                  </a:lnTo>
                  <a:lnTo>
                    <a:pt x="87" y="239"/>
                  </a:lnTo>
                  <a:lnTo>
                    <a:pt x="91" y="232"/>
                  </a:lnTo>
                  <a:lnTo>
                    <a:pt x="96" y="224"/>
                  </a:lnTo>
                  <a:lnTo>
                    <a:pt x="103" y="214"/>
                  </a:lnTo>
                  <a:lnTo>
                    <a:pt x="111" y="201"/>
                  </a:lnTo>
                  <a:lnTo>
                    <a:pt x="119" y="188"/>
                  </a:lnTo>
                  <a:lnTo>
                    <a:pt x="126" y="177"/>
                  </a:lnTo>
                  <a:lnTo>
                    <a:pt x="134" y="165"/>
                  </a:lnTo>
                  <a:lnTo>
                    <a:pt x="140" y="155"/>
                  </a:lnTo>
                  <a:lnTo>
                    <a:pt x="147" y="146"/>
                  </a:lnTo>
                  <a:lnTo>
                    <a:pt x="153" y="138"/>
                  </a:lnTo>
                  <a:lnTo>
                    <a:pt x="157" y="131"/>
                  </a:lnTo>
                  <a:lnTo>
                    <a:pt x="162" y="124"/>
                  </a:lnTo>
                  <a:lnTo>
                    <a:pt x="181" y="124"/>
                  </a:lnTo>
                  <a:lnTo>
                    <a:pt x="186" y="124"/>
                  </a:lnTo>
                  <a:lnTo>
                    <a:pt x="191" y="124"/>
                  </a:lnTo>
                  <a:lnTo>
                    <a:pt x="195" y="124"/>
                  </a:lnTo>
                  <a:lnTo>
                    <a:pt x="200" y="124"/>
                  </a:lnTo>
                  <a:lnTo>
                    <a:pt x="203" y="124"/>
                  </a:lnTo>
                  <a:lnTo>
                    <a:pt x="208" y="124"/>
                  </a:lnTo>
                  <a:lnTo>
                    <a:pt x="212" y="125"/>
                  </a:lnTo>
                  <a:lnTo>
                    <a:pt x="217" y="125"/>
                  </a:lnTo>
                  <a:lnTo>
                    <a:pt x="223" y="125"/>
                  </a:lnTo>
                  <a:lnTo>
                    <a:pt x="225" y="120"/>
                  </a:lnTo>
                  <a:lnTo>
                    <a:pt x="227" y="118"/>
                  </a:lnTo>
                  <a:lnTo>
                    <a:pt x="229" y="114"/>
                  </a:lnTo>
                  <a:lnTo>
                    <a:pt x="231" y="111"/>
                  </a:lnTo>
                  <a:lnTo>
                    <a:pt x="233" y="108"/>
                  </a:lnTo>
                  <a:lnTo>
                    <a:pt x="234" y="106"/>
                  </a:lnTo>
                  <a:lnTo>
                    <a:pt x="238" y="102"/>
                  </a:lnTo>
                  <a:lnTo>
                    <a:pt x="240" y="98"/>
                  </a:lnTo>
                  <a:lnTo>
                    <a:pt x="241" y="97"/>
                  </a:lnTo>
                  <a:lnTo>
                    <a:pt x="244" y="93"/>
                  </a:lnTo>
                  <a:lnTo>
                    <a:pt x="241" y="88"/>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28" name="Freeform 28"/>
            <p:cNvSpPr>
              <a:spLocks/>
            </p:cNvSpPr>
            <p:nvPr/>
          </p:nvSpPr>
          <p:spPr bwMode="auto">
            <a:xfrm>
              <a:off x="3561" y="2511"/>
              <a:ext cx="112" cy="96"/>
            </a:xfrm>
            <a:custGeom>
              <a:avLst/>
              <a:gdLst>
                <a:gd name="T0" fmla="*/ 261 w 274"/>
                <a:gd name="T1" fmla="*/ 1 h 233"/>
                <a:gd name="T2" fmla="*/ 254 w 274"/>
                <a:gd name="T3" fmla="*/ 0 h 233"/>
                <a:gd name="T4" fmla="*/ 244 w 274"/>
                <a:gd name="T5" fmla="*/ 0 h 233"/>
                <a:gd name="T6" fmla="*/ 230 w 274"/>
                <a:gd name="T7" fmla="*/ 4 h 233"/>
                <a:gd name="T8" fmla="*/ 219 w 274"/>
                <a:gd name="T9" fmla="*/ 10 h 233"/>
                <a:gd name="T10" fmla="*/ 208 w 274"/>
                <a:gd name="T11" fmla="*/ 15 h 233"/>
                <a:gd name="T12" fmla="*/ 198 w 274"/>
                <a:gd name="T13" fmla="*/ 24 h 233"/>
                <a:gd name="T14" fmla="*/ 185 w 274"/>
                <a:gd name="T15" fmla="*/ 35 h 233"/>
                <a:gd name="T16" fmla="*/ 177 w 274"/>
                <a:gd name="T17" fmla="*/ 43 h 233"/>
                <a:gd name="T18" fmla="*/ 174 w 274"/>
                <a:gd name="T19" fmla="*/ 45 h 233"/>
                <a:gd name="T20" fmla="*/ 177 w 274"/>
                <a:gd name="T21" fmla="*/ 39 h 233"/>
                <a:gd name="T22" fmla="*/ 182 w 274"/>
                <a:gd name="T23" fmla="*/ 30 h 233"/>
                <a:gd name="T24" fmla="*/ 185 w 274"/>
                <a:gd name="T25" fmla="*/ 22 h 233"/>
                <a:gd name="T26" fmla="*/ 186 w 274"/>
                <a:gd name="T27" fmla="*/ 13 h 233"/>
                <a:gd name="T28" fmla="*/ 183 w 274"/>
                <a:gd name="T29" fmla="*/ 6 h 233"/>
                <a:gd name="T30" fmla="*/ 175 w 274"/>
                <a:gd name="T31" fmla="*/ 1 h 233"/>
                <a:gd name="T32" fmla="*/ 166 w 274"/>
                <a:gd name="T33" fmla="*/ 0 h 233"/>
                <a:gd name="T34" fmla="*/ 153 w 274"/>
                <a:gd name="T35" fmla="*/ 5 h 233"/>
                <a:gd name="T36" fmla="*/ 129 w 274"/>
                <a:gd name="T37" fmla="*/ 15 h 233"/>
                <a:gd name="T38" fmla="*/ 91 w 274"/>
                <a:gd name="T39" fmla="*/ 36 h 233"/>
                <a:gd name="T40" fmla="*/ 60 w 274"/>
                <a:gd name="T41" fmla="*/ 53 h 233"/>
                <a:gd name="T42" fmla="*/ 61 w 274"/>
                <a:gd name="T43" fmla="*/ 71 h 233"/>
                <a:gd name="T44" fmla="*/ 72 w 274"/>
                <a:gd name="T45" fmla="*/ 76 h 233"/>
                <a:gd name="T46" fmla="*/ 87 w 274"/>
                <a:gd name="T47" fmla="*/ 68 h 233"/>
                <a:gd name="T48" fmla="*/ 101 w 274"/>
                <a:gd name="T49" fmla="*/ 61 h 233"/>
                <a:gd name="T50" fmla="*/ 95 w 274"/>
                <a:gd name="T51" fmla="*/ 72 h 233"/>
                <a:gd name="T52" fmla="*/ 88 w 274"/>
                <a:gd name="T53" fmla="*/ 86 h 233"/>
                <a:gd name="T54" fmla="*/ 80 w 274"/>
                <a:gd name="T55" fmla="*/ 99 h 233"/>
                <a:gd name="T56" fmla="*/ 74 w 274"/>
                <a:gd name="T57" fmla="*/ 112 h 233"/>
                <a:gd name="T58" fmla="*/ 65 w 274"/>
                <a:gd name="T59" fmla="*/ 124 h 233"/>
                <a:gd name="T60" fmla="*/ 59 w 274"/>
                <a:gd name="T61" fmla="*/ 135 h 233"/>
                <a:gd name="T62" fmla="*/ 45 w 274"/>
                <a:gd name="T63" fmla="*/ 155 h 233"/>
                <a:gd name="T64" fmla="*/ 31 w 274"/>
                <a:gd name="T65" fmla="*/ 175 h 233"/>
                <a:gd name="T66" fmla="*/ 17 w 274"/>
                <a:gd name="T67" fmla="*/ 195 h 233"/>
                <a:gd name="T68" fmla="*/ 3 w 274"/>
                <a:gd name="T69" fmla="*/ 215 h 233"/>
                <a:gd name="T70" fmla="*/ 2 w 274"/>
                <a:gd name="T71" fmla="*/ 223 h 233"/>
                <a:gd name="T72" fmla="*/ 8 w 274"/>
                <a:gd name="T73" fmla="*/ 233 h 233"/>
                <a:gd name="T74" fmla="*/ 19 w 274"/>
                <a:gd name="T75" fmla="*/ 231 h 233"/>
                <a:gd name="T76" fmla="*/ 31 w 274"/>
                <a:gd name="T77" fmla="*/ 228 h 233"/>
                <a:gd name="T78" fmla="*/ 44 w 274"/>
                <a:gd name="T79" fmla="*/ 226 h 233"/>
                <a:gd name="T80" fmla="*/ 57 w 274"/>
                <a:gd name="T81" fmla="*/ 224 h 233"/>
                <a:gd name="T82" fmla="*/ 68 w 274"/>
                <a:gd name="T83" fmla="*/ 223 h 233"/>
                <a:gd name="T84" fmla="*/ 82 w 274"/>
                <a:gd name="T85" fmla="*/ 200 h 233"/>
                <a:gd name="T86" fmla="*/ 103 w 274"/>
                <a:gd name="T87" fmla="*/ 165 h 233"/>
                <a:gd name="T88" fmla="*/ 127 w 274"/>
                <a:gd name="T89" fmla="*/ 134 h 233"/>
                <a:gd name="T90" fmla="*/ 148 w 274"/>
                <a:gd name="T91" fmla="*/ 107 h 233"/>
                <a:gd name="T92" fmla="*/ 166 w 274"/>
                <a:gd name="T93" fmla="*/ 90 h 233"/>
                <a:gd name="T94" fmla="*/ 177 w 274"/>
                <a:gd name="T95" fmla="*/ 81 h 233"/>
                <a:gd name="T96" fmla="*/ 188 w 274"/>
                <a:gd name="T97" fmla="*/ 75 h 233"/>
                <a:gd name="T98" fmla="*/ 197 w 274"/>
                <a:gd name="T99" fmla="*/ 72 h 233"/>
                <a:gd name="T100" fmla="*/ 205 w 274"/>
                <a:gd name="T101" fmla="*/ 72 h 233"/>
                <a:gd name="T102" fmla="*/ 212 w 274"/>
                <a:gd name="T103" fmla="*/ 75 h 233"/>
                <a:gd name="T104" fmla="*/ 218 w 274"/>
                <a:gd name="T105" fmla="*/ 83 h 233"/>
                <a:gd name="T106" fmla="*/ 230 w 274"/>
                <a:gd name="T107" fmla="*/ 77 h 233"/>
                <a:gd name="T108" fmla="*/ 234 w 274"/>
                <a:gd name="T109" fmla="*/ 73 h 233"/>
                <a:gd name="T110" fmla="*/ 241 w 274"/>
                <a:gd name="T111" fmla="*/ 58 h 233"/>
                <a:gd name="T112" fmla="*/ 250 w 274"/>
                <a:gd name="T113" fmla="*/ 44 h 233"/>
                <a:gd name="T114" fmla="*/ 258 w 274"/>
                <a:gd name="T115" fmla="*/ 29 h 233"/>
                <a:gd name="T116" fmla="*/ 268 w 274"/>
                <a:gd name="T117" fmla="*/ 15 h 233"/>
                <a:gd name="T118" fmla="*/ 265 w 274"/>
                <a:gd name="T119" fmla="*/ 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33">
                  <a:moveTo>
                    <a:pt x="265" y="3"/>
                  </a:moveTo>
                  <a:lnTo>
                    <a:pt x="261" y="1"/>
                  </a:lnTo>
                  <a:lnTo>
                    <a:pt x="258" y="1"/>
                  </a:lnTo>
                  <a:lnTo>
                    <a:pt x="254" y="0"/>
                  </a:lnTo>
                  <a:lnTo>
                    <a:pt x="251" y="0"/>
                  </a:lnTo>
                  <a:lnTo>
                    <a:pt x="244" y="0"/>
                  </a:lnTo>
                  <a:lnTo>
                    <a:pt x="237" y="1"/>
                  </a:lnTo>
                  <a:lnTo>
                    <a:pt x="230" y="4"/>
                  </a:lnTo>
                  <a:lnTo>
                    <a:pt x="223" y="7"/>
                  </a:lnTo>
                  <a:lnTo>
                    <a:pt x="219" y="10"/>
                  </a:lnTo>
                  <a:lnTo>
                    <a:pt x="214" y="13"/>
                  </a:lnTo>
                  <a:lnTo>
                    <a:pt x="208" y="15"/>
                  </a:lnTo>
                  <a:lnTo>
                    <a:pt x="204" y="20"/>
                  </a:lnTo>
                  <a:lnTo>
                    <a:pt x="198" y="24"/>
                  </a:lnTo>
                  <a:lnTo>
                    <a:pt x="191" y="29"/>
                  </a:lnTo>
                  <a:lnTo>
                    <a:pt x="185" y="35"/>
                  </a:lnTo>
                  <a:lnTo>
                    <a:pt x="178" y="42"/>
                  </a:lnTo>
                  <a:lnTo>
                    <a:pt x="177" y="43"/>
                  </a:lnTo>
                  <a:lnTo>
                    <a:pt x="176" y="44"/>
                  </a:lnTo>
                  <a:lnTo>
                    <a:pt x="174" y="45"/>
                  </a:lnTo>
                  <a:lnTo>
                    <a:pt x="173" y="46"/>
                  </a:lnTo>
                  <a:lnTo>
                    <a:pt x="177" y="39"/>
                  </a:lnTo>
                  <a:lnTo>
                    <a:pt x="180" y="34"/>
                  </a:lnTo>
                  <a:lnTo>
                    <a:pt x="182" y="30"/>
                  </a:lnTo>
                  <a:lnTo>
                    <a:pt x="183" y="28"/>
                  </a:lnTo>
                  <a:lnTo>
                    <a:pt x="185" y="22"/>
                  </a:lnTo>
                  <a:lnTo>
                    <a:pt x="186" y="18"/>
                  </a:lnTo>
                  <a:lnTo>
                    <a:pt x="186" y="13"/>
                  </a:lnTo>
                  <a:lnTo>
                    <a:pt x="185" y="10"/>
                  </a:lnTo>
                  <a:lnTo>
                    <a:pt x="183" y="6"/>
                  </a:lnTo>
                  <a:lnTo>
                    <a:pt x="180" y="3"/>
                  </a:lnTo>
                  <a:lnTo>
                    <a:pt x="175" y="1"/>
                  </a:lnTo>
                  <a:lnTo>
                    <a:pt x="170" y="0"/>
                  </a:lnTo>
                  <a:lnTo>
                    <a:pt x="166" y="0"/>
                  </a:lnTo>
                  <a:lnTo>
                    <a:pt x="161" y="1"/>
                  </a:lnTo>
                  <a:lnTo>
                    <a:pt x="153" y="5"/>
                  </a:lnTo>
                  <a:lnTo>
                    <a:pt x="143" y="8"/>
                  </a:lnTo>
                  <a:lnTo>
                    <a:pt x="129" y="15"/>
                  </a:lnTo>
                  <a:lnTo>
                    <a:pt x="112" y="24"/>
                  </a:lnTo>
                  <a:lnTo>
                    <a:pt x="91" y="36"/>
                  </a:lnTo>
                  <a:lnTo>
                    <a:pt x="64" y="51"/>
                  </a:lnTo>
                  <a:lnTo>
                    <a:pt x="60" y="53"/>
                  </a:lnTo>
                  <a:lnTo>
                    <a:pt x="60" y="58"/>
                  </a:lnTo>
                  <a:lnTo>
                    <a:pt x="61" y="71"/>
                  </a:lnTo>
                  <a:lnTo>
                    <a:pt x="61" y="84"/>
                  </a:lnTo>
                  <a:lnTo>
                    <a:pt x="72" y="76"/>
                  </a:lnTo>
                  <a:lnTo>
                    <a:pt x="80" y="72"/>
                  </a:lnTo>
                  <a:lnTo>
                    <a:pt x="87" y="68"/>
                  </a:lnTo>
                  <a:lnTo>
                    <a:pt x="94" y="65"/>
                  </a:lnTo>
                  <a:lnTo>
                    <a:pt x="101" y="61"/>
                  </a:lnTo>
                  <a:lnTo>
                    <a:pt x="99" y="66"/>
                  </a:lnTo>
                  <a:lnTo>
                    <a:pt x="95" y="72"/>
                  </a:lnTo>
                  <a:lnTo>
                    <a:pt x="92" y="79"/>
                  </a:lnTo>
                  <a:lnTo>
                    <a:pt x="88" y="86"/>
                  </a:lnTo>
                  <a:lnTo>
                    <a:pt x="85" y="92"/>
                  </a:lnTo>
                  <a:lnTo>
                    <a:pt x="80" y="99"/>
                  </a:lnTo>
                  <a:lnTo>
                    <a:pt x="77" y="105"/>
                  </a:lnTo>
                  <a:lnTo>
                    <a:pt x="74" y="112"/>
                  </a:lnTo>
                  <a:lnTo>
                    <a:pt x="69" y="118"/>
                  </a:lnTo>
                  <a:lnTo>
                    <a:pt x="65" y="124"/>
                  </a:lnTo>
                  <a:lnTo>
                    <a:pt x="62" y="129"/>
                  </a:lnTo>
                  <a:lnTo>
                    <a:pt x="59" y="135"/>
                  </a:lnTo>
                  <a:lnTo>
                    <a:pt x="52" y="145"/>
                  </a:lnTo>
                  <a:lnTo>
                    <a:pt x="45" y="155"/>
                  </a:lnTo>
                  <a:lnTo>
                    <a:pt x="38" y="165"/>
                  </a:lnTo>
                  <a:lnTo>
                    <a:pt x="31" y="175"/>
                  </a:lnTo>
                  <a:lnTo>
                    <a:pt x="24" y="186"/>
                  </a:lnTo>
                  <a:lnTo>
                    <a:pt x="17" y="195"/>
                  </a:lnTo>
                  <a:lnTo>
                    <a:pt x="10" y="205"/>
                  </a:lnTo>
                  <a:lnTo>
                    <a:pt x="3" y="215"/>
                  </a:lnTo>
                  <a:lnTo>
                    <a:pt x="0" y="218"/>
                  </a:lnTo>
                  <a:lnTo>
                    <a:pt x="2" y="223"/>
                  </a:lnTo>
                  <a:lnTo>
                    <a:pt x="6" y="227"/>
                  </a:lnTo>
                  <a:lnTo>
                    <a:pt x="8" y="233"/>
                  </a:lnTo>
                  <a:lnTo>
                    <a:pt x="14" y="232"/>
                  </a:lnTo>
                  <a:lnTo>
                    <a:pt x="19" y="231"/>
                  </a:lnTo>
                  <a:lnTo>
                    <a:pt x="25" y="230"/>
                  </a:lnTo>
                  <a:lnTo>
                    <a:pt x="31" y="228"/>
                  </a:lnTo>
                  <a:lnTo>
                    <a:pt x="38" y="227"/>
                  </a:lnTo>
                  <a:lnTo>
                    <a:pt x="44" y="226"/>
                  </a:lnTo>
                  <a:lnTo>
                    <a:pt x="50" y="225"/>
                  </a:lnTo>
                  <a:lnTo>
                    <a:pt x="57" y="224"/>
                  </a:lnTo>
                  <a:lnTo>
                    <a:pt x="64" y="223"/>
                  </a:lnTo>
                  <a:lnTo>
                    <a:pt x="68" y="223"/>
                  </a:lnTo>
                  <a:lnTo>
                    <a:pt x="70" y="219"/>
                  </a:lnTo>
                  <a:lnTo>
                    <a:pt x="82" y="200"/>
                  </a:lnTo>
                  <a:lnTo>
                    <a:pt x="93" y="181"/>
                  </a:lnTo>
                  <a:lnTo>
                    <a:pt x="103" y="165"/>
                  </a:lnTo>
                  <a:lnTo>
                    <a:pt x="115" y="149"/>
                  </a:lnTo>
                  <a:lnTo>
                    <a:pt x="127" y="134"/>
                  </a:lnTo>
                  <a:lnTo>
                    <a:pt x="138" y="120"/>
                  </a:lnTo>
                  <a:lnTo>
                    <a:pt x="148" y="107"/>
                  </a:lnTo>
                  <a:lnTo>
                    <a:pt x="160" y="96"/>
                  </a:lnTo>
                  <a:lnTo>
                    <a:pt x="166" y="90"/>
                  </a:lnTo>
                  <a:lnTo>
                    <a:pt x="171" y="86"/>
                  </a:lnTo>
                  <a:lnTo>
                    <a:pt x="177" y="81"/>
                  </a:lnTo>
                  <a:lnTo>
                    <a:pt x="183" y="77"/>
                  </a:lnTo>
                  <a:lnTo>
                    <a:pt x="188" y="75"/>
                  </a:lnTo>
                  <a:lnTo>
                    <a:pt x="193" y="73"/>
                  </a:lnTo>
                  <a:lnTo>
                    <a:pt x="197" y="72"/>
                  </a:lnTo>
                  <a:lnTo>
                    <a:pt x="201" y="72"/>
                  </a:lnTo>
                  <a:lnTo>
                    <a:pt x="205" y="72"/>
                  </a:lnTo>
                  <a:lnTo>
                    <a:pt x="208" y="73"/>
                  </a:lnTo>
                  <a:lnTo>
                    <a:pt x="212" y="75"/>
                  </a:lnTo>
                  <a:lnTo>
                    <a:pt x="214" y="77"/>
                  </a:lnTo>
                  <a:lnTo>
                    <a:pt x="218" y="83"/>
                  </a:lnTo>
                  <a:lnTo>
                    <a:pt x="224" y="80"/>
                  </a:lnTo>
                  <a:lnTo>
                    <a:pt x="230" y="77"/>
                  </a:lnTo>
                  <a:lnTo>
                    <a:pt x="233" y="76"/>
                  </a:lnTo>
                  <a:lnTo>
                    <a:pt x="234" y="73"/>
                  </a:lnTo>
                  <a:lnTo>
                    <a:pt x="237" y="66"/>
                  </a:lnTo>
                  <a:lnTo>
                    <a:pt x="241" y="58"/>
                  </a:lnTo>
                  <a:lnTo>
                    <a:pt x="245" y="51"/>
                  </a:lnTo>
                  <a:lnTo>
                    <a:pt x="250" y="44"/>
                  </a:lnTo>
                  <a:lnTo>
                    <a:pt x="253" y="36"/>
                  </a:lnTo>
                  <a:lnTo>
                    <a:pt x="258" y="29"/>
                  </a:lnTo>
                  <a:lnTo>
                    <a:pt x="264" y="22"/>
                  </a:lnTo>
                  <a:lnTo>
                    <a:pt x="268" y="15"/>
                  </a:lnTo>
                  <a:lnTo>
                    <a:pt x="274" y="7"/>
                  </a:lnTo>
                  <a:lnTo>
                    <a:pt x="265" y="3"/>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29" name="Freeform 29"/>
            <p:cNvSpPr>
              <a:spLocks/>
            </p:cNvSpPr>
            <p:nvPr/>
          </p:nvSpPr>
          <p:spPr bwMode="auto">
            <a:xfrm>
              <a:off x="3755" y="2471"/>
              <a:ext cx="33" cy="29"/>
            </a:xfrm>
            <a:custGeom>
              <a:avLst/>
              <a:gdLst>
                <a:gd name="T0" fmla="*/ 76 w 80"/>
                <a:gd name="T1" fmla="*/ 11 h 74"/>
                <a:gd name="T2" fmla="*/ 74 w 80"/>
                <a:gd name="T3" fmla="*/ 7 h 74"/>
                <a:gd name="T4" fmla="*/ 69 w 80"/>
                <a:gd name="T5" fmla="*/ 4 h 74"/>
                <a:gd name="T6" fmla="*/ 64 w 80"/>
                <a:gd name="T7" fmla="*/ 1 h 74"/>
                <a:gd name="T8" fmla="*/ 56 w 80"/>
                <a:gd name="T9" fmla="*/ 0 h 74"/>
                <a:gd name="T10" fmla="*/ 48 w 80"/>
                <a:gd name="T11" fmla="*/ 1 h 74"/>
                <a:gd name="T12" fmla="*/ 41 w 80"/>
                <a:gd name="T13" fmla="*/ 3 h 74"/>
                <a:gd name="T14" fmla="*/ 33 w 80"/>
                <a:gd name="T15" fmla="*/ 6 h 74"/>
                <a:gd name="T16" fmla="*/ 25 w 80"/>
                <a:gd name="T17" fmla="*/ 11 h 74"/>
                <a:gd name="T18" fmla="*/ 18 w 80"/>
                <a:gd name="T19" fmla="*/ 16 h 74"/>
                <a:gd name="T20" fmla="*/ 12 w 80"/>
                <a:gd name="T21" fmla="*/ 23 h 74"/>
                <a:gd name="T22" fmla="*/ 7 w 80"/>
                <a:gd name="T23" fmla="*/ 31 h 74"/>
                <a:gd name="T24" fmla="*/ 3 w 80"/>
                <a:gd name="T25" fmla="*/ 41 h 74"/>
                <a:gd name="T26" fmla="*/ 0 w 80"/>
                <a:gd name="T27" fmla="*/ 47 h 74"/>
                <a:gd name="T28" fmla="*/ 0 w 80"/>
                <a:gd name="T29" fmla="*/ 53 h 74"/>
                <a:gd name="T30" fmla="*/ 0 w 80"/>
                <a:gd name="T31" fmla="*/ 58 h 74"/>
                <a:gd name="T32" fmla="*/ 3 w 80"/>
                <a:gd name="T33" fmla="*/ 64 h 74"/>
                <a:gd name="T34" fmla="*/ 5 w 80"/>
                <a:gd name="T35" fmla="*/ 67 h 74"/>
                <a:gd name="T36" fmla="*/ 10 w 80"/>
                <a:gd name="T37" fmla="*/ 71 h 74"/>
                <a:gd name="T38" fmla="*/ 16 w 80"/>
                <a:gd name="T39" fmla="*/ 73 h 74"/>
                <a:gd name="T40" fmla="*/ 25 w 80"/>
                <a:gd name="T41" fmla="*/ 74 h 74"/>
                <a:gd name="T42" fmla="*/ 33 w 80"/>
                <a:gd name="T43" fmla="*/ 73 h 74"/>
                <a:gd name="T44" fmla="*/ 39 w 80"/>
                <a:gd name="T45" fmla="*/ 72 h 74"/>
                <a:gd name="T46" fmla="*/ 48 w 80"/>
                <a:gd name="T47" fmla="*/ 68 h 74"/>
                <a:gd name="T48" fmla="*/ 54 w 80"/>
                <a:gd name="T49" fmla="*/ 62 h 74"/>
                <a:gd name="T50" fmla="*/ 61 w 80"/>
                <a:gd name="T51" fmla="*/ 57 h 74"/>
                <a:gd name="T52" fmla="*/ 67 w 80"/>
                <a:gd name="T53" fmla="*/ 50 h 74"/>
                <a:gd name="T54" fmla="*/ 73 w 80"/>
                <a:gd name="T55" fmla="*/ 43 h 74"/>
                <a:gd name="T56" fmla="*/ 76 w 80"/>
                <a:gd name="T57" fmla="*/ 35 h 74"/>
                <a:gd name="T58" fmla="*/ 79 w 80"/>
                <a:gd name="T59" fmla="*/ 28 h 74"/>
                <a:gd name="T60" fmla="*/ 80 w 80"/>
                <a:gd name="T61" fmla="*/ 22 h 74"/>
                <a:gd name="T62" fmla="*/ 79 w 80"/>
                <a:gd name="T63" fmla="*/ 16 h 74"/>
                <a:gd name="T64" fmla="*/ 76 w 80"/>
                <a:gd name="T65" fmla="*/ 1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74">
                  <a:moveTo>
                    <a:pt x="76" y="11"/>
                  </a:moveTo>
                  <a:lnTo>
                    <a:pt x="74" y="7"/>
                  </a:lnTo>
                  <a:lnTo>
                    <a:pt x="69" y="4"/>
                  </a:lnTo>
                  <a:lnTo>
                    <a:pt x="64" y="1"/>
                  </a:lnTo>
                  <a:lnTo>
                    <a:pt x="56" y="0"/>
                  </a:lnTo>
                  <a:lnTo>
                    <a:pt x="48" y="1"/>
                  </a:lnTo>
                  <a:lnTo>
                    <a:pt x="41" y="3"/>
                  </a:lnTo>
                  <a:lnTo>
                    <a:pt x="33" y="6"/>
                  </a:lnTo>
                  <a:lnTo>
                    <a:pt x="25" y="11"/>
                  </a:lnTo>
                  <a:lnTo>
                    <a:pt x="18" y="16"/>
                  </a:lnTo>
                  <a:lnTo>
                    <a:pt x="12" y="23"/>
                  </a:lnTo>
                  <a:lnTo>
                    <a:pt x="7" y="31"/>
                  </a:lnTo>
                  <a:lnTo>
                    <a:pt x="3" y="41"/>
                  </a:lnTo>
                  <a:lnTo>
                    <a:pt x="0" y="47"/>
                  </a:lnTo>
                  <a:lnTo>
                    <a:pt x="0" y="53"/>
                  </a:lnTo>
                  <a:lnTo>
                    <a:pt x="0" y="58"/>
                  </a:lnTo>
                  <a:lnTo>
                    <a:pt x="3" y="64"/>
                  </a:lnTo>
                  <a:lnTo>
                    <a:pt x="5" y="67"/>
                  </a:lnTo>
                  <a:lnTo>
                    <a:pt x="10" y="71"/>
                  </a:lnTo>
                  <a:lnTo>
                    <a:pt x="16" y="73"/>
                  </a:lnTo>
                  <a:lnTo>
                    <a:pt x="25" y="74"/>
                  </a:lnTo>
                  <a:lnTo>
                    <a:pt x="33" y="73"/>
                  </a:lnTo>
                  <a:lnTo>
                    <a:pt x="39" y="72"/>
                  </a:lnTo>
                  <a:lnTo>
                    <a:pt x="48" y="68"/>
                  </a:lnTo>
                  <a:lnTo>
                    <a:pt x="54" y="62"/>
                  </a:lnTo>
                  <a:lnTo>
                    <a:pt x="61" y="57"/>
                  </a:lnTo>
                  <a:lnTo>
                    <a:pt x="67" y="50"/>
                  </a:lnTo>
                  <a:lnTo>
                    <a:pt x="73" y="43"/>
                  </a:lnTo>
                  <a:lnTo>
                    <a:pt x="76" y="35"/>
                  </a:lnTo>
                  <a:lnTo>
                    <a:pt x="79" y="28"/>
                  </a:lnTo>
                  <a:lnTo>
                    <a:pt x="80" y="22"/>
                  </a:lnTo>
                  <a:lnTo>
                    <a:pt x="79" y="16"/>
                  </a:lnTo>
                  <a:lnTo>
                    <a:pt x="76" y="11"/>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30" name="Freeform 30"/>
            <p:cNvSpPr>
              <a:spLocks/>
            </p:cNvSpPr>
            <p:nvPr/>
          </p:nvSpPr>
          <p:spPr bwMode="auto">
            <a:xfrm>
              <a:off x="3687" y="2511"/>
              <a:ext cx="76" cy="95"/>
            </a:xfrm>
            <a:custGeom>
              <a:avLst/>
              <a:gdLst>
                <a:gd name="T0" fmla="*/ 165 w 185"/>
                <a:gd name="T1" fmla="*/ 0 h 232"/>
                <a:gd name="T2" fmla="*/ 158 w 185"/>
                <a:gd name="T3" fmla="*/ 1 h 232"/>
                <a:gd name="T4" fmla="*/ 150 w 185"/>
                <a:gd name="T5" fmla="*/ 4 h 232"/>
                <a:gd name="T6" fmla="*/ 140 w 185"/>
                <a:gd name="T7" fmla="*/ 7 h 232"/>
                <a:gd name="T8" fmla="*/ 129 w 185"/>
                <a:gd name="T9" fmla="*/ 12 h 232"/>
                <a:gd name="T10" fmla="*/ 114 w 185"/>
                <a:gd name="T11" fmla="*/ 20 h 232"/>
                <a:gd name="T12" fmla="*/ 93 w 185"/>
                <a:gd name="T13" fmla="*/ 31 h 232"/>
                <a:gd name="T14" fmla="*/ 65 w 185"/>
                <a:gd name="T15" fmla="*/ 46 h 232"/>
                <a:gd name="T16" fmla="*/ 44 w 185"/>
                <a:gd name="T17" fmla="*/ 58 h 232"/>
                <a:gd name="T18" fmla="*/ 44 w 185"/>
                <a:gd name="T19" fmla="*/ 74 h 232"/>
                <a:gd name="T20" fmla="*/ 57 w 185"/>
                <a:gd name="T21" fmla="*/ 81 h 232"/>
                <a:gd name="T22" fmla="*/ 65 w 185"/>
                <a:gd name="T23" fmla="*/ 76 h 232"/>
                <a:gd name="T24" fmla="*/ 74 w 185"/>
                <a:gd name="T25" fmla="*/ 72 h 232"/>
                <a:gd name="T26" fmla="*/ 83 w 185"/>
                <a:gd name="T27" fmla="*/ 67 h 232"/>
                <a:gd name="T28" fmla="*/ 93 w 185"/>
                <a:gd name="T29" fmla="*/ 64 h 232"/>
                <a:gd name="T30" fmla="*/ 88 w 185"/>
                <a:gd name="T31" fmla="*/ 69 h 232"/>
                <a:gd name="T32" fmla="*/ 83 w 185"/>
                <a:gd name="T33" fmla="*/ 79 h 232"/>
                <a:gd name="T34" fmla="*/ 75 w 185"/>
                <a:gd name="T35" fmla="*/ 89 h 232"/>
                <a:gd name="T36" fmla="*/ 66 w 185"/>
                <a:gd name="T37" fmla="*/ 103 h 232"/>
                <a:gd name="T38" fmla="*/ 60 w 185"/>
                <a:gd name="T39" fmla="*/ 111 h 232"/>
                <a:gd name="T40" fmla="*/ 49 w 185"/>
                <a:gd name="T41" fmla="*/ 128 h 232"/>
                <a:gd name="T42" fmla="*/ 36 w 185"/>
                <a:gd name="T43" fmla="*/ 147 h 232"/>
                <a:gd name="T44" fmla="*/ 30 w 185"/>
                <a:gd name="T45" fmla="*/ 155 h 232"/>
                <a:gd name="T46" fmla="*/ 21 w 185"/>
                <a:gd name="T47" fmla="*/ 167 h 232"/>
                <a:gd name="T48" fmla="*/ 14 w 185"/>
                <a:gd name="T49" fmla="*/ 178 h 232"/>
                <a:gd name="T50" fmla="*/ 10 w 185"/>
                <a:gd name="T51" fmla="*/ 188 h 232"/>
                <a:gd name="T52" fmla="*/ 5 w 185"/>
                <a:gd name="T53" fmla="*/ 197 h 232"/>
                <a:gd name="T54" fmla="*/ 0 w 185"/>
                <a:gd name="T55" fmla="*/ 211 h 232"/>
                <a:gd name="T56" fmla="*/ 2 w 185"/>
                <a:gd name="T57" fmla="*/ 222 h 232"/>
                <a:gd name="T58" fmla="*/ 6 w 185"/>
                <a:gd name="T59" fmla="*/ 228 h 232"/>
                <a:gd name="T60" fmla="*/ 19 w 185"/>
                <a:gd name="T61" fmla="*/ 232 h 232"/>
                <a:gd name="T62" fmla="*/ 27 w 185"/>
                <a:gd name="T63" fmla="*/ 231 h 232"/>
                <a:gd name="T64" fmla="*/ 35 w 185"/>
                <a:gd name="T65" fmla="*/ 228 h 232"/>
                <a:gd name="T66" fmla="*/ 49 w 185"/>
                <a:gd name="T67" fmla="*/ 224 h 232"/>
                <a:gd name="T68" fmla="*/ 68 w 185"/>
                <a:gd name="T69" fmla="*/ 215 h 232"/>
                <a:gd name="T70" fmla="*/ 78 w 185"/>
                <a:gd name="T71" fmla="*/ 210 h 232"/>
                <a:gd name="T72" fmla="*/ 97 w 185"/>
                <a:gd name="T73" fmla="*/ 200 h 232"/>
                <a:gd name="T74" fmla="*/ 117 w 185"/>
                <a:gd name="T75" fmla="*/ 189 h 232"/>
                <a:gd name="T76" fmla="*/ 126 w 185"/>
                <a:gd name="T77" fmla="*/ 185 h 232"/>
                <a:gd name="T78" fmla="*/ 131 w 185"/>
                <a:gd name="T79" fmla="*/ 177 h 232"/>
                <a:gd name="T80" fmla="*/ 128 w 185"/>
                <a:gd name="T81" fmla="*/ 154 h 232"/>
                <a:gd name="T82" fmla="*/ 111 w 185"/>
                <a:gd name="T83" fmla="*/ 163 h 232"/>
                <a:gd name="T84" fmla="*/ 101 w 185"/>
                <a:gd name="T85" fmla="*/ 167 h 232"/>
                <a:gd name="T86" fmla="*/ 93 w 185"/>
                <a:gd name="T87" fmla="*/ 172 h 232"/>
                <a:gd name="T88" fmla="*/ 86 w 185"/>
                <a:gd name="T89" fmla="*/ 174 h 232"/>
                <a:gd name="T90" fmla="*/ 86 w 185"/>
                <a:gd name="T91" fmla="*/ 172 h 232"/>
                <a:gd name="T92" fmla="*/ 93 w 185"/>
                <a:gd name="T93" fmla="*/ 162 h 232"/>
                <a:gd name="T94" fmla="*/ 102 w 185"/>
                <a:gd name="T95" fmla="*/ 147 h 232"/>
                <a:gd name="T96" fmla="*/ 116 w 185"/>
                <a:gd name="T97" fmla="*/ 127 h 232"/>
                <a:gd name="T98" fmla="*/ 126 w 185"/>
                <a:gd name="T99" fmla="*/ 112 h 232"/>
                <a:gd name="T100" fmla="*/ 139 w 185"/>
                <a:gd name="T101" fmla="*/ 96 h 232"/>
                <a:gd name="T102" fmla="*/ 149 w 185"/>
                <a:gd name="T103" fmla="*/ 81 h 232"/>
                <a:gd name="T104" fmla="*/ 163 w 185"/>
                <a:gd name="T105" fmla="*/ 61 h 232"/>
                <a:gd name="T106" fmla="*/ 173 w 185"/>
                <a:gd name="T107" fmla="*/ 45 h 232"/>
                <a:gd name="T108" fmla="*/ 180 w 185"/>
                <a:gd name="T109" fmla="*/ 33 h 232"/>
                <a:gd name="T110" fmla="*/ 184 w 185"/>
                <a:gd name="T111" fmla="*/ 23 h 232"/>
                <a:gd name="T112" fmla="*/ 185 w 185"/>
                <a:gd name="T113" fmla="*/ 13 h 232"/>
                <a:gd name="T114" fmla="*/ 181 w 185"/>
                <a:gd name="T115" fmla="*/ 6 h 232"/>
                <a:gd name="T116" fmla="*/ 173 w 185"/>
                <a:gd name="T117"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 h="232">
                  <a:moveTo>
                    <a:pt x="169" y="0"/>
                  </a:moveTo>
                  <a:lnTo>
                    <a:pt x="165" y="0"/>
                  </a:lnTo>
                  <a:lnTo>
                    <a:pt x="162" y="1"/>
                  </a:lnTo>
                  <a:lnTo>
                    <a:pt x="158" y="1"/>
                  </a:lnTo>
                  <a:lnTo>
                    <a:pt x="155" y="3"/>
                  </a:lnTo>
                  <a:lnTo>
                    <a:pt x="150" y="4"/>
                  </a:lnTo>
                  <a:lnTo>
                    <a:pt x="146" y="6"/>
                  </a:lnTo>
                  <a:lnTo>
                    <a:pt x="140" y="7"/>
                  </a:lnTo>
                  <a:lnTo>
                    <a:pt x="134" y="10"/>
                  </a:lnTo>
                  <a:lnTo>
                    <a:pt x="129" y="12"/>
                  </a:lnTo>
                  <a:lnTo>
                    <a:pt x="123" y="15"/>
                  </a:lnTo>
                  <a:lnTo>
                    <a:pt x="114" y="20"/>
                  </a:lnTo>
                  <a:lnTo>
                    <a:pt x="104" y="26"/>
                  </a:lnTo>
                  <a:lnTo>
                    <a:pt x="93" y="31"/>
                  </a:lnTo>
                  <a:lnTo>
                    <a:pt x="80" y="38"/>
                  </a:lnTo>
                  <a:lnTo>
                    <a:pt x="65" y="46"/>
                  </a:lnTo>
                  <a:lnTo>
                    <a:pt x="49" y="56"/>
                  </a:lnTo>
                  <a:lnTo>
                    <a:pt x="44" y="58"/>
                  </a:lnTo>
                  <a:lnTo>
                    <a:pt x="44" y="63"/>
                  </a:lnTo>
                  <a:lnTo>
                    <a:pt x="44" y="74"/>
                  </a:lnTo>
                  <a:lnTo>
                    <a:pt x="44" y="88"/>
                  </a:lnTo>
                  <a:lnTo>
                    <a:pt x="57" y="81"/>
                  </a:lnTo>
                  <a:lnTo>
                    <a:pt x="60" y="79"/>
                  </a:lnTo>
                  <a:lnTo>
                    <a:pt x="65" y="76"/>
                  </a:lnTo>
                  <a:lnTo>
                    <a:pt x="70" y="74"/>
                  </a:lnTo>
                  <a:lnTo>
                    <a:pt x="74" y="72"/>
                  </a:lnTo>
                  <a:lnTo>
                    <a:pt x="79" y="69"/>
                  </a:lnTo>
                  <a:lnTo>
                    <a:pt x="83" y="67"/>
                  </a:lnTo>
                  <a:lnTo>
                    <a:pt x="88" y="66"/>
                  </a:lnTo>
                  <a:lnTo>
                    <a:pt x="93" y="64"/>
                  </a:lnTo>
                  <a:lnTo>
                    <a:pt x="90" y="66"/>
                  </a:lnTo>
                  <a:lnTo>
                    <a:pt x="88" y="69"/>
                  </a:lnTo>
                  <a:lnTo>
                    <a:pt x="86" y="74"/>
                  </a:lnTo>
                  <a:lnTo>
                    <a:pt x="83" y="79"/>
                  </a:lnTo>
                  <a:lnTo>
                    <a:pt x="79" y="83"/>
                  </a:lnTo>
                  <a:lnTo>
                    <a:pt x="75" y="89"/>
                  </a:lnTo>
                  <a:lnTo>
                    <a:pt x="71" y="96"/>
                  </a:lnTo>
                  <a:lnTo>
                    <a:pt x="66" y="103"/>
                  </a:lnTo>
                  <a:lnTo>
                    <a:pt x="65" y="105"/>
                  </a:lnTo>
                  <a:lnTo>
                    <a:pt x="60" y="111"/>
                  </a:lnTo>
                  <a:lnTo>
                    <a:pt x="55" y="119"/>
                  </a:lnTo>
                  <a:lnTo>
                    <a:pt x="49" y="128"/>
                  </a:lnTo>
                  <a:lnTo>
                    <a:pt x="42" y="139"/>
                  </a:lnTo>
                  <a:lnTo>
                    <a:pt x="36" y="147"/>
                  </a:lnTo>
                  <a:lnTo>
                    <a:pt x="32" y="152"/>
                  </a:lnTo>
                  <a:lnTo>
                    <a:pt x="30" y="155"/>
                  </a:lnTo>
                  <a:lnTo>
                    <a:pt x="26" y="160"/>
                  </a:lnTo>
                  <a:lnTo>
                    <a:pt x="21" y="167"/>
                  </a:lnTo>
                  <a:lnTo>
                    <a:pt x="18" y="173"/>
                  </a:lnTo>
                  <a:lnTo>
                    <a:pt x="14" y="178"/>
                  </a:lnTo>
                  <a:lnTo>
                    <a:pt x="12" y="183"/>
                  </a:lnTo>
                  <a:lnTo>
                    <a:pt x="10" y="188"/>
                  </a:lnTo>
                  <a:lnTo>
                    <a:pt x="7" y="193"/>
                  </a:lnTo>
                  <a:lnTo>
                    <a:pt x="5" y="197"/>
                  </a:lnTo>
                  <a:lnTo>
                    <a:pt x="3" y="204"/>
                  </a:lnTo>
                  <a:lnTo>
                    <a:pt x="0" y="211"/>
                  </a:lnTo>
                  <a:lnTo>
                    <a:pt x="0" y="217"/>
                  </a:lnTo>
                  <a:lnTo>
                    <a:pt x="2" y="222"/>
                  </a:lnTo>
                  <a:lnTo>
                    <a:pt x="3" y="225"/>
                  </a:lnTo>
                  <a:lnTo>
                    <a:pt x="6" y="228"/>
                  </a:lnTo>
                  <a:lnTo>
                    <a:pt x="12" y="231"/>
                  </a:lnTo>
                  <a:lnTo>
                    <a:pt x="19" y="232"/>
                  </a:lnTo>
                  <a:lnTo>
                    <a:pt x="22" y="232"/>
                  </a:lnTo>
                  <a:lnTo>
                    <a:pt x="27" y="231"/>
                  </a:lnTo>
                  <a:lnTo>
                    <a:pt x="30" y="230"/>
                  </a:lnTo>
                  <a:lnTo>
                    <a:pt x="35" y="228"/>
                  </a:lnTo>
                  <a:lnTo>
                    <a:pt x="41" y="227"/>
                  </a:lnTo>
                  <a:lnTo>
                    <a:pt x="49" y="224"/>
                  </a:lnTo>
                  <a:lnTo>
                    <a:pt x="58" y="219"/>
                  </a:lnTo>
                  <a:lnTo>
                    <a:pt x="68" y="215"/>
                  </a:lnTo>
                  <a:lnTo>
                    <a:pt x="71" y="213"/>
                  </a:lnTo>
                  <a:lnTo>
                    <a:pt x="78" y="210"/>
                  </a:lnTo>
                  <a:lnTo>
                    <a:pt x="87" y="205"/>
                  </a:lnTo>
                  <a:lnTo>
                    <a:pt x="97" y="200"/>
                  </a:lnTo>
                  <a:lnTo>
                    <a:pt x="108" y="194"/>
                  </a:lnTo>
                  <a:lnTo>
                    <a:pt x="117" y="189"/>
                  </a:lnTo>
                  <a:lnTo>
                    <a:pt x="124" y="186"/>
                  </a:lnTo>
                  <a:lnTo>
                    <a:pt x="126" y="185"/>
                  </a:lnTo>
                  <a:lnTo>
                    <a:pt x="131" y="182"/>
                  </a:lnTo>
                  <a:lnTo>
                    <a:pt x="131" y="177"/>
                  </a:lnTo>
                  <a:lnTo>
                    <a:pt x="129" y="165"/>
                  </a:lnTo>
                  <a:lnTo>
                    <a:pt x="128" y="154"/>
                  </a:lnTo>
                  <a:lnTo>
                    <a:pt x="118" y="159"/>
                  </a:lnTo>
                  <a:lnTo>
                    <a:pt x="111" y="163"/>
                  </a:lnTo>
                  <a:lnTo>
                    <a:pt x="105" y="165"/>
                  </a:lnTo>
                  <a:lnTo>
                    <a:pt x="101" y="167"/>
                  </a:lnTo>
                  <a:lnTo>
                    <a:pt x="96" y="170"/>
                  </a:lnTo>
                  <a:lnTo>
                    <a:pt x="93" y="172"/>
                  </a:lnTo>
                  <a:lnTo>
                    <a:pt x="89" y="173"/>
                  </a:lnTo>
                  <a:lnTo>
                    <a:pt x="86" y="174"/>
                  </a:lnTo>
                  <a:lnTo>
                    <a:pt x="83" y="175"/>
                  </a:lnTo>
                  <a:lnTo>
                    <a:pt x="86" y="172"/>
                  </a:lnTo>
                  <a:lnTo>
                    <a:pt x="89" y="167"/>
                  </a:lnTo>
                  <a:lnTo>
                    <a:pt x="93" y="162"/>
                  </a:lnTo>
                  <a:lnTo>
                    <a:pt x="97" y="155"/>
                  </a:lnTo>
                  <a:lnTo>
                    <a:pt x="102" y="147"/>
                  </a:lnTo>
                  <a:lnTo>
                    <a:pt x="109" y="137"/>
                  </a:lnTo>
                  <a:lnTo>
                    <a:pt x="116" y="127"/>
                  </a:lnTo>
                  <a:lnTo>
                    <a:pt x="124" y="116"/>
                  </a:lnTo>
                  <a:lnTo>
                    <a:pt x="126" y="112"/>
                  </a:lnTo>
                  <a:lnTo>
                    <a:pt x="133" y="104"/>
                  </a:lnTo>
                  <a:lnTo>
                    <a:pt x="139" y="96"/>
                  </a:lnTo>
                  <a:lnTo>
                    <a:pt x="141" y="92"/>
                  </a:lnTo>
                  <a:lnTo>
                    <a:pt x="149" y="81"/>
                  </a:lnTo>
                  <a:lnTo>
                    <a:pt x="157" y="71"/>
                  </a:lnTo>
                  <a:lnTo>
                    <a:pt x="163" y="61"/>
                  </a:lnTo>
                  <a:lnTo>
                    <a:pt x="169" y="52"/>
                  </a:lnTo>
                  <a:lnTo>
                    <a:pt x="173" y="45"/>
                  </a:lnTo>
                  <a:lnTo>
                    <a:pt x="178" y="38"/>
                  </a:lnTo>
                  <a:lnTo>
                    <a:pt x="180" y="33"/>
                  </a:lnTo>
                  <a:lnTo>
                    <a:pt x="182" y="28"/>
                  </a:lnTo>
                  <a:lnTo>
                    <a:pt x="184" y="23"/>
                  </a:lnTo>
                  <a:lnTo>
                    <a:pt x="185" y="18"/>
                  </a:lnTo>
                  <a:lnTo>
                    <a:pt x="185" y="13"/>
                  </a:lnTo>
                  <a:lnTo>
                    <a:pt x="184" y="10"/>
                  </a:lnTo>
                  <a:lnTo>
                    <a:pt x="181" y="6"/>
                  </a:lnTo>
                  <a:lnTo>
                    <a:pt x="178" y="3"/>
                  </a:lnTo>
                  <a:lnTo>
                    <a:pt x="173" y="1"/>
                  </a:lnTo>
                  <a:lnTo>
                    <a:pt x="169" y="0"/>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31" name="Freeform 31"/>
            <p:cNvSpPr>
              <a:spLocks noEditPoints="1"/>
            </p:cNvSpPr>
            <p:nvPr/>
          </p:nvSpPr>
          <p:spPr bwMode="auto">
            <a:xfrm>
              <a:off x="3797" y="2464"/>
              <a:ext cx="114" cy="142"/>
            </a:xfrm>
            <a:custGeom>
              <a:avLst/>
              <a:gdLst>
                <a:gd name="T0" fmla="*/ 262 w 277"/>
                <a:gd name="T1" fmla="*/ 115 h 346"/>
                <a:gd name="T2" fmla="*/ 238 w 277"/>
                <a:gd name="T3" fmla="*/ 115 h 346"/>
                <a:gd name="T4" fmla="*/ 217 w 277"/>
                <a:gd name="T5" fmla="*/ 120 h 346"/>
                <a:gd name="T6" fmla="*/ 194 w 277"/>
                <a:gd name="T7" fmla="*/ 129 h 346"/>
                <a:gd name="T8" fmla="*/ 170 w 277"/>
                <a:gd name="T9" fmla="*/ 142 h 346"/>
                <a:gd name="T10" fmla="*/ 151 w 277"/>
                <a:gd name="T11" fmla="*/ 153 h 346"/>
                <a:gd name="T12" fmla="*/ 220 w 277"/>
                <a:gd name="T13" fmla="*/ 43 h 346"/>
                <a:gd name="T14" fmla="*/ 231 w 277"/>
                <a:gd name="T15" fmla="*/ 23 h 346"/>
                <a:gd name="T16" fmla="*/ 235 w 277"/>
                <a:gd name="T17" fmla="*/ 9 h 346"/>
                <a:gd name="T18" fmla="*/ 214 w 277"/>
                <a:gd name="T19" fmla="*/ 5 h 346"/>
                <a:gd name="T20" fmla="*/ 173 w 277"/>
                <a:gd name="T21" fmla="*/ 15 h 346"/>
                <a:gd name="T22" fmla="*/ 125 w 277"/>
                <a:gd name="T23" fmla="*/ 22 h 346"/>
                <a:gd name="T24" fmla="*/ 121 w 277"/>
                <a:gd name="T25" fmla="*/ 51 h 346"/>
                <a:gd name="T26" fmla="*/ 143 w 277"/>
                <a:gd name="T27" fmla="*/ 51 h 346"/>
                <a:gd name="T28" fmla="*/ 135 w 277"/>
                <a:gd name="T29" fmla="*/ 67 h 346"/>
                <a:gd name="T30" fmla="*/ 101 w 277"/>
                <a:gd name="T31" fmla="*/ 124 h 346"/>
                <a:gd name="T32" fmla="*/ 69 w 277"/>
                <a:gd name="T33" fmla="*/ 177 h 346"/>
                <a:gd name="T34" fmla="*/ 32 w 277"/>
                <a:gd name="T35" fmla="*/ 238 h 346"/>
                <a:gd name="T36" fmla="*/ 17 w 277"/>
                <a:gd name="T37" fmla="*/ 264 h 346"/>
                <a:gd name="T38" fmla="*/ 7 w 277"/>
                <a:gd name="T39" fmla="*/ 283 h 346"/>
                <a:gd name="T40" fmla="*/ 0 w 277"/>
                <a:gd name="T41" fmla="*/ 306 h 346"/>
                <a:gd name="T42" fmla="*/ 2 w 277"/>
                <a:gd name="T43" fmla="*/ 325 h 346"/>
                <a:gd name="T44" fmla="*/ 15 w 277"/>
                <a:gd name="T45" fmla="*/ 339 h 346"/>
                <a:gd name="T46" fmla="*/ 39 w 277"/>
                <a:gd name="T47" fmla="*/ 346 h 346"/>
                <a:gd name="T48" fmla="*/ 79 w 277"/>
                <a:gd name="T49" fmla="*/ 341 h 346"/>
                <a:gd name="T50" fmla="*/ 131 w 277"/>
                <a:gd name="T51" fmla="*/ 322 h 346"/>
                <a:gd name="T52" fmla="*/ 174 w 277"/>
                <a:gd name="T53" fmla="*/ 296 h 346"/>
                <a:gd name="T54" fmla="*/ 207 w 277"/>
                <a:gd name="T55" fmla="*/ 269 h 346"/>
                <a:gd name="T56" fmla="*/ 238 w 277"/>
                <a:gd name="T57" fmla="*/ 230 h 346"/>
                <a:gd name="T58" fmla="*/ 264 w 277"/>
                <a:gd name="T59" fmla="*/ 187 h 346"/>
                <a:gd name="T60" fmla="*/ 275 w 277"/>
                <a:gd name="T61" fmla="*/ 157 h 346"/>
                <a:gd name="T62" fmla="*/ 277 w 277"/>
                <a:gd name="T63" fmla="*/ 135 h 346"/>
                <a:gd name="T64" fmla="*/ 201 w 277"/>
                <a:gd name="T65" fmla="*/ 162 h 346"/>
                <a:gd name="T66" fmla="*/ 201 w 277"/>
                <a:gd name="T67" fmla="*/ 168 h 346"/>
                <a:gd name="T68" fmla="*/ 189 w 277"/>
                <a:gd name="T69" fmla="*/ 200 h 346"/>
                <a:gd name="T70" fmla="*/ 169 w 277"/>
                <a:gd name="T71" fmla="*/ 232 h 346"/>
                <a:gd name="T72" fmla="*/ 143 w 277"/>
                <a:gd name="T73" fmla="*/ 265 h 346"/>
                <a:gd name="T74" fmla="*/ 118 w 277"/>
                <a:gd name="T75" fmla="*/ 289 h 346"/>
                <a:gd name="T76" fmla="*/ 92 w 277"/>
                <a:gd name="T77" fmla="*/ 306 h 346"/>
                <a:gd name="T78" fmla="*/ 71 w 277"/>
                <a:gd name="T79" fmla="*/ 306 h 346"/>
                <a:gd name="T80" fmla="*/ 69 w 277"/>
                <a:gd name="T81" fmla="*/ 295 h 346"/>
                <a:gd name="T82" fmla="*/ 79 w 277"/>
                <a:gd name="T83" fmla="*/ 269 h 346"/>
                <a:gd name="T84" fmla="*/ 99 w 277"/>
                <a:gd name="T85" fmla="*/ 238 h 346"/>
                <a:gd name="T86" fmla="*/ 124 w 277"/>
                <a:gd name="T87" fmla="*/ 209 h 346"/>
                <a:gd name="T88" fmla="*/ 151 w 277"/>
                <a:gd name="T89" fmla="*/ 186 h 346"/>
                <a:gd name="T90" fmla="*/ 177 w 277"/>
                <a:gd name="T91" fmla="*/ 168 h 346"/>
                <a:gd name="T92" fmla="*/ 196 w 277"/>
                <a:gd name="T93" fmla="*/ 162 h 346"/>
                <a:gd name="T94" fmla="*/ 201 w 277"/>
                <a:gd name="T95" fmla="*/ 16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7" h="346">
                  <a:moveTo>
                    <a:pt x="276" y="130"/>
                  </a:moveTo>
                  <a:lnTo>
                    <a:pt x="274" y="126"/>
                  </a:lnTo>
                  <a:lnTo>
                    <a:pt x="270" y="120"/>
                  </a:lnTo>
                  <a:lnTo>
                    <a:pt x="262" y="115"/>
                  </a:lnTo>
                  <a:lnTo>
                    <a:pt x="252" y="114"/>
                  </a:lnTo>
                  <a:lnTo>
                    <a:pt x="247" y="114"/>
                  </a:lnTo>
                  <a:lnTo>
                    <a:pt x="243" y="114"/>
                  </a:lnTo>
                  <a:lnTo>
                    <a:pt x="238" y="115"/>
                  </a:lnTo>
                  <a:lnTo>
                    <a:pt x="234" y="117"/>
                  </a:lnTo>
                  <a:lnTo>
                    <a:pt x="229" y="118"/>
                  </a:lnTo>
                  <a:lnTo>
                    <a:pt x="223" y="119"/>
                  </a:lnTo>
                  <a:lnTo>
                    <a:pt x="217" y="120"/>
                  </a:lnTo>
                  <a:lnTo>
                    <a:pt x="212" y="122"/>
                  </a:lnTo>
                  <a:lnTo>
                    <a:pt x="206" y="125"/>
                  </a:lnTo>
                  <a:lnTo>
                    <a:pt x="200" y="127"/>
                  </a:lnTo>
                  <a:lnTo>
                    <a:pt x="194" y="129"/>
                  </a:lnTo>
                  <a:lnTo>
                    <a:pt x="189" y="132"/>
                  </a:lnTo>
                  <a:lnTo>
                    <a:pt x="183" y="135"/>
                  </a:lnTo>
                  <a:lnTo>
                    <a:pt x="176" y="138"/>
                  </a:lnTo>
                  <a:lnTo>
                    <a:pt x="170" y="142"/>
                  </a:lnTo>
                  <a:lnTo>
                    <a:pt x="164" y="145"/>
                  </a:lnTo>
                  <a:lnTo>
                    <a:pt x="160" y="148"/>
                  </a:lnTo>
                  <a:lnTo>
                    <a:pt x="155" y="151"/>
                  </a:lnTo>
                  <a:lnTo>
                    <a:pt x="151" y="153"/>
                  </a:lnTo>
                  <a:lnTo>
                    <a:pt x="146" y="157"/>
                  </a:lnTo>
                  <a:lnTo>
                    <a:pt x="211" y="57"/>
                  </a:lnTo>
                  <a:lnTo>
                    <a:pt x="215" y="50"/>
                  </a:lnTo>
                  <a:lnTo>
                    <a:pt x="220" y="43"/>
                  </a:lnTo>
                  <a:lnTo>
                    <a:pt x="223" y="37"/>
                  </a:lnTo>
                  <a:lnTo>
                    <a:pt x="227" y="33"/>
                  </a:lnTo>
                  <a:lnTo>
                    <a:pt x="229" y="28"/>
                  </a:lnTo>
                  <a:lnTo>
                    <a:pt x="231" y="23"/>
                  </a:lnTo>
                  <a:lnTo>
                    <a:pt x="234" y="21"/>
                  </a:lnTo>
                  <a:lnTo>
                    <a:pt x="235" y="19"/>
                  </a:lnTo>
                  <a:lnTo>
                    <a:pt x="238" y="14"/>
                  </a:lnTo>
                  <a:lnTo>
                    <a:pt x="235" y="9"/>
                  </a:lnTo>
                  <a:lnTo>
                    <a:pt x="231" y="5"/>
                  </a:lnTo>
                  <a:lnTo>
                    <a:pt x="228" y="0"/>
                  </a:lnTo>
                  <a:lnTo>
                    <a:pt x="222" y="3"/>
                  </a:lnTo>
                  <a:lnTo>
                    <a:pt x="214" y="5"/>
                  </a:lnTo>
                  <a:lnTo>
                    <a:pt x="206" y="7"/>
                  </a:lnTo>
                  <a:lnTo>
                    <a:pt x="196" y="11"/>
                  </a:lnTo>
                  <a:lnTo>
                    <a:pt x="184" y="13"/>
                  </a:lnTo>
                  <a:lnTo>
                    <a:pt x="173" y="15"/>
                  </a:lnTo>
                  <a:lnTo>
                    <a:pt x="159" y="18"/>
                  </a:lnTo>
                  <a:lnTo>
                    <a:pt x="144" y="20"/>
                  </a:lnTo>
                  <a:lnTo>
                    <a:pt x="129" y="22"/>
                  </a:lnTo>
                  <a:lnTo>
                    <a:pt x="125" y="22"/>
                  </a:lnTo>
                  <a:lnTo>
                    <a:pt x="123" y="26"/>
                  </a:lnTo>
                  <a:lnTo>
                    <a:pt x="114" y="38"/>
                  </a:lnTo>
                  <a:lnTo>
                    <a:pt x="106" y="51"/>
                  </a:lnTo>
                  <a:lnTo>
                    <a:pt x="121" y="51"/>
                  </a:lnTo>
                  <a:lnTo>
                    <a:pt x="137" y="51"/>
                  </a:lnTo>
                  <a:lnTo>
                    <a:pt x="139" y="51"/>
                  </a:lnTo>
                  <a:lnTo>
                    <a:pt x="141" y="51"/>
                  </a:lnTo>
                  <a:lnTo>
                    <a:pt x="143" y="51"/>
                  </a:lnTo>
                  <a:lnTo>
                    <a:pt x="144" y="51"/>
                  </a:lnTo>
                  <a:lnTo>
                    <a:pt x="141" y="54"/>
                  </a:lnTo>
                  <a:lnTo>
                    <a:pt x="139" y="59"/>
                  </a:lnTo>
                  <a:lnTo>
                    <a:pt x="135" y="67"/>
                  </a:lnTo>
                  <a:lnTo>
                    <a:pt x="130" y="76"/>
                  </a:lnTo>
                  <a:lnTo>
                    <a:pt x="122" y="89"/>
                  </a:lnTo>
                  <a:lnTo>
                    <a:pt x="113" y="105"/>
                  </a:lnTo>
                  <a:lnTo>
                    <a:pt x="101" y="124"/>
                  </a:lnTo>
                  <a:lnTo>
                    <a:pt x="87" y="147"/>
                  </a:lnTo>
                  <a:lnTo>
                    <a:pt x="85" y="151"/>
                  </a:lnTo>
                  <a:lnTo>
                    <a:pt x="78" y="162"/>
                  </a:lnTo>
                  <a:lnTo>
                    <a:pt x="69" y="177"/>
                  </a:lnTo>
                  <a:lnTo>
                    <a:pt x="58" y="194"/>
                  </a:lnTo>
                  <a:lnTo>
                    <a:pt x="48" y="212"/>
                  </a:lnTo>
                  <a:lnTo>
                    <a:pt x="39" y="227"/>
                  </a:lnTo>
                  <a:lnTo>
                    <a:pt x="32" y="238"/>
                  </a:lnTo>
                  <a:lnTo>
                    <a:pt x="30" y="242"/>
                  </a:lnTo>
                  <a:lnTo>
                    <a:pt x="25" y="250"/>
                  </a:lnTo>
                  <a:lnTo>
                    <a:pt x="22" y="257"/>
                  </a:lnTo>
                  <a:lnTo>
                    <a:pt x="17" y="264"/>
                  </a:lnTo>
                  <a:lnTo>
                    <a:pt x="15" y="269"/>
                  </a:lnTo>
                  <a:lnTo>
                    <a:pt x="11" y="274"/>
                  </a:lnTo>
                  <a:lnTo>
                    <a:pt x="9" y="279"/>
                  </a:lnTo>
                  <a:lnTo>
                    <a:pt x="7" y="283"/>
                  </a:lnTo>
                  <a:lnTo>
                    <a:pt x="5" y="286"/>
                  </a:lnTo>
                  <a:lnTo>
                    <a:pt x="3" y="293"/>
                  </a:lnTo>
                  <a:lnTo>
                    <a:pt x="1" y="300"/>
                  </a:lnTo>
                  <a:lnTo>
                    <a:pt x="0" y="306"/>
                  </a:lnTo>
                  <a:lnTo>
                    <a:pt x="0" y="311"/>
                  </a:lnTo>
                  <a:lnTo>
                    <a:pt x="0" y="317"/>
                  </a:lnTo>
                  <a:lnTo>
                    <a:pt x="1" y="322"/>
                  </a:lnTo>
                  <a:lnTo>
                    <a:pt x="2" y="325"/>
                  </a:lnTo>
                  <a:lnTo>
                    <a:pt x="4" y="330"/>
                  </a:lnTo>
                  <a:lnTo>
                    <a:pt x="8" y="333"/>
                  </a:lnTo>
                  <a:lnTo>
                    <a:pt x="11" y="337"/>
                  </a:lnTo>
                  <a:lnTo>
                    <a:pt x="15" y="339"/>
                  </a:lnTo>
                  <a:lnTo>
                    <a:pt x="20" y="341"/>
                  </a:lnTo>
                  <a:lnTo>
                    <a:pt x="26" y="344"/>
                  </a:lnTo>
                  <a:lnTo>
                    <a:pt x="32" y="345"/>
                  </a:lnTo>
                  <a:lnTo>
                    <a:pt x="39" y="346"/>
                  </a:lnTo>
                  <a:lnTo>
                    <a:pt x="47" y="346"/>
                  </a:lnTo>
                  <a:lnTo>
                    <a:pt x="57" y="346"/>
                  </a:lnTo>
                  <a:lnTo>
                    <a:pt x="68" y="344"/>
                  </a:lnTo>
                  <a:lnTo>
                    <a:pt x="79" y="341"/>
                  </a:lnTo>
                  <a:lnTo>
                    <a:pt x="92" y="338"/>
                  </a:lnTo>
                  <a:lnTo>
                    <a:pt x="105" y="333"/>
                  </a:lnTo>
                  <a:lnTo>
                    <a:pt x="117" y="327"/>
                  </a:lnTo>
                  <a:lnTo>
                    <a:pt x="131" y="322"/>
                  </a:lnTo>
                  <a:lnTo>
                    <a:pt x="145" y="314"/>
                  </a:lnTo>
                  <a:lnTo>
                    <a:pt x="155" y="308"/>
                  </a:lnTo>
                  <a:lnTo>
                    <a:pt x="164" y="302"/>
                  </a:lnTo>
                  <a:lnTo>
                    <a:pt x="174" y="296"/>
                  </a:lnTo>
                  <a:lnTo>
                    <a:pt x="183" y="289"/>
                  </a:lnTo>
                  <a:lnTo>
                    <a:pt x="191" y="283"/>
                  </a:lnTo>
                  <a:lnTo>
                    <a:pt x="199" y="276"/>
                  </a:lnTo>
                  <a:lnTo>
                    <a:pt x="207" y="269"/>
                  </a:lnTo>
                  <a:lnTo>
                    <a:pt x="214" y="261"/>
                  </a:lnTo>
                  <a:lnTo>
                    <a:pt x="223" y="250"/>
                  </a:lnTo>
                  <a:lnTo>
                    <a:pt x="231" y="240"/>
                  </a:lnTo>
                  <a:lnTo>
                    <a:pt x="238" y="230"/>
                  </a:lnTo>
                  <a:lnTo>
                    <a:pt x="245" y="219"/>
                  </a:lnTo>
                  <a:lnTo>
                    <a:pt x="252" y="209"/>
                  </a:lnTo>
                  <a:lnTo>
                    <a:pt x="258" y="198"/>
                  </a:lnTo>
                  <a:lnTo>
                    <a:pt x="264" y="187"/>
                  </a:lnTo>
                  <a:lnTo>
                    <a:pt x="268" y="177"/>
                  </a:lnTo>
                  <a:lnTo>
                    <a:pt x="270" y="170"/>
                  </a:lnTo>
                  <a:lnTo>
                    <a:pt x="273" y="163"/>
                  </a:lnTo>
                  <a:lnTo>
                    <a:pt x="275" y="157"/>
                  </a:lnTo>
                  <a:lnTo>
                    <a:pt x="276" y="150"/>
                  </a:lnTo>
                  <a:lnTo>
                    <a:pt x="277" y="145"/>
                  </a:lnTo>
                  <a:lnTo>
                    <a:pt x="277" y="140"/>
                  </a:lnTo>
                  <a:lnTo>
                    <a:pt x="277" y="135"/>
                  </a:lnTo>
                  <a:lnTo>
                    <a:pt x="276" y="130"/>
                  </a:lnTo>
                  <a:close/>
                  <a:moveTo>
                    <a:pt x="201" y="162"/>
                  </a:moveTo>
                  <a:lnTo>
                    <a:pt x="201" y="162"/>
                  </a:lnTo>
                  <a:lnTo>
                    <a:pt x="201" y="162"/>
                  </a:lnTo>
                  <a:lnTo>
                    <a:pt x="201" y="162"/>
                  </a:lnTo>
                  <a:lnTo>
                    <a:pt x="201" y="163"/>
                  </a:lnTo>
                  <a:lnTo>
                    <a:pt x="202" y="165"/>
                  </a:lnTo>
                  <a:lnTo>
                    <a:pt x="201" y="168"/>
                  </a:lnTo>
                  <a:lnTo>
                    <a:pt x="200" y="174"/>
                  </a:lnTo>
                  <a:lnTo>
                    <a:pt x="197" y="183"/>
                  </a:lnTo>
                  <a:lnTo>
                    <a:pt x="193" y="191"/>
                  </a:lnTo>
                  <a:lnTo>
                    <a:pt x="189" y="200"/>
                  </a:lnTo>
                  <a:lnTo>
                    <a:pt x="184" y="208"/>
                  </a:lnTo>
                  <a:lnTo>
                    <a:pt x="179" y="216"/>
                  </a:lnTo>
                  <a:lnTo>
                    <a:pt x="175" y="224"/>
                  </a:lnTo>
                  <a:lnTo>
                    <a:pt x="169" y="232"/>
                  </a:lnTo>
                  <a:lnTo>
                    <a:pt x="162" y="241"/>
                  </a:lnTo>
                  <a:lnTo>
                    <a:pt x="156" y="249"/>
                  </a:lnTo>
                  <a:lnTo>
                    <a:pt x="149" y="257"/>
                  </a:lnTo>
                  <a:lnTo>
                    <a:pt x="143" y="265"/>
                  </a:lnTo>
                  <a:lnTo>
                    <a:pt x="137" y="272"/>
                  </a:lnTo>
                  <a:lnTo>
                    <a:pt x="130" y="279"/>
                  </a:lnTo>
                  <a:lnTo>
                    <a:pt x="124" y="285"/>
                  </a:lnTo>
                  <a:lnTo>
                    <a:pt x="118" y="289"/>
                  </a:lnTo>
                  <a:lnTo>
                    <a:pt x="113" y="294"/>
                  </a:lnTo>
                  <a:lnTo>
                    <a:pt x="107" y="299"/>
                  </a:lnTo>
                  <a:lnTo>
                    <a:pt x="99" y="303"/>
                  </a:lnTo>
                  <a:lnTo>
                    <a:pt x="92" y="306"/>
                  </a:lnTo>
                  <a:lnTo>
                    <a:pt x="86" y="308"/>
                  </a:lnTo>
                  <a:lnTo>
                    <a:pt x="80" y="308"/>
                  </a:lnTo>
                  <a:lnTo>
                    <a:pt x="75" y="308"/>
                  </a:lnTo>
                  <a:lnTo>
                    <a:pt x="71" y="306"/>
                  </a:lnTo>
                  <a:lnTo>
                    <a:pt x="70" y="304"/>
                  </a:lnTo>
                  <a:lnTo>
                    <a:pt x="69" y="303"/>
                  </a:lnTo>
                  <a:lnTo>
                    <a:pt x="69" y="300"/>
                  </a:lnTo>
                  <a:lnTo>
                    <a:pt x="69" y="295"/>
                  </a:lnTo>
                  <a:lnTo>
                    <a:pt x="70" y="291"/>
                  </a:lnTo>
                  <a:lnTo>
                    <a:pt x="72" y="284"/>
                  </a:lnTo>
                  <a:lnTo>
                    <a:pt x="76" y="276"/>
                  </a:lnTo>
                  <a:lnTo>
                    <a:pt x="79" y="269"/>
                  </a:lnTo>
                  <a:lnTo>
                    <a:pt x="84" y="261"/>
                  </a:lnTo>
                  <a:lnTo>
                    <a:pt x="88" y="253"/>
                  </a:lnTo>
                  <a:lnTo>
                    <a:pt x="93" y="244"/>
                  </a:lnTo>
                  <a:lnTo>
                    <a:pt x="99" y="238"/>
                  </a:lnTo>
                  <a:lnTo>
                    <a:pt x="106" y="230"/>
                  </a:lnTo>
                  <a:lnTo>
                    <a:pt x="111" y="223"/>
                  </a:lnTo>
                  <a:lnTo>
                    <a:pt x="118" y="216"/>
                  </a:lnTo>
                  <a:lnTo>
                    <a:pt x="124" y="209"/>
                  </a:lnTo>
                  <a:lnTo>
                    <a:pt x="131" y="202"/>
                  </a:lnTo>
                  <a:lnTo>
                    <a:pt x="138" y="196"/>
                  </a:lnTo>
                  <a:lnTo>
                    <a:pt x="144" y="190"/>
                  </a:lnTo>
                  <a:lnTo>
                    <a:pt x="151" y="186"/>
                  </a:lnTo>
                  <a:lnTo>
                    <a:pt x="156" y="181"/>
                  </a:lnTo>
                  <a:lnTo>
                    <a:pt x="163" y="177"/>
                  </a:lnTo>
                  <a:lnTo>
                    <a:pt x="171" y="172"/>
                  </a:lnTo>
                  <a:lnTo>
                    <a:pt x="177" y="168"/>
                  </a:lnTo>
                  <a:lnTo>
                    <a:pt x="183" y="166"/>
                  </a:lnTo>
                  <a:lnTo>
                    <a:pt x="189" y="164"/>
                  </a:lnTo>
                  <a:lnTo>
                    <a:pt x="192" y="163"/>
                  </a:lnTo>
                  <a:lnTo>
                    <a:pt x="196" y="162"/>
                  </a:lnTo>
                  <a:lnTo>
                    <a:pt x="198" y="162"/>
                  </a:lnTo>
                  <a:lnTo>
                    <a:pt x="200" y="162"/>
                  </a:lnTo>
                  <a:lnTo>
                    <a:pt x="201" y="162"/>
                  </a:lnTo>
                  <a:lnTo>
                    <a:pt x="201" y="162"/>
                  </a:lnTo>
                  <a:lnTo>
                    <a:pt x="201" y="162"/>
                  </a:lnTo>
                  <a:lnTo>
                    <a:pt x="201" y="162"/>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32" name="Freeform 32"/>
            <p:cNvSpPr>
              <a:spLocks/>
            </p:cNvSpPr>
            <p:nvPr/>
          </p:nvSpPr>
          <p:spPr bwMode="auto">
            <a:xfrm>
              <a:off x="3940" y="2511"/>
              <a:ext cx="126" cy="95"/>
            </a:xfrm>
            <a:custGeom>
              <a:avLst/>
              <a:gdLst>
                <a:gd name="T0" fmla="*/ 291 w 305"/>
                <a:gd name="T1" fmla="*/ 1 h 233"/>
                <a:gd name="T2" fmla="*/ 265 w 305"/>
                <a:gd name="T3" fmla="*/ 7 h 233"/>
                <a:gd name="T4" fmla="*/ 242 w 305"/>
                <a:gd name="T5" fmla="*/ 11 h 233"/>
                <a:gd name="T6" fmla="*/ 232 w 305"/>
                <a:gd name="T7" fmla="*/ 22 h 233"/>
                <a:gd name="T8" fmla="*/ 220 w 305"/>
                <a:gd name="T9" fmla="*/ 40 h 233"/>
                <a:gd name="T10" fmla="*/ 205 w 305"/>
                <a:gd name="T11" fmla="*/ 65 h 233"/>
                <a:gd name="T12" fmla="*/ 185 w 305"/>
                <a:gd name="T13" fmla="*/ 89 h 233"/>
                <a:gd name="T14" fmla="*/ 161 w 305"/>
                <a:gd name="T15" fmla="*/ 114 h 233"/>
                <a:gd name="T16" fmla="*/ 137 w 305"/>
                <a:gd name="T17" fmla="*/ 138 h 233"/>
                <a:gd name="T18" fmla="*/ 112 w 305"/>
                <a:gd name="T19" fmla="*/ 158 h 233"/>
                <a:gd name="T20" fmla="*/ 93 w 305"/>
                <a:gd name="T21" fmla="*/ 172 h 233"/>
                <a:gd name="T22" fmla="*/ 83 w 305"/>
                <a:gd name="T23" fmla="*/ 178 h 233"/>
                <a:gd name="T24" fmla="*/ 83 w 305"/>
                <a:gd name="T25" fmla="*/ 174 h 233"/>
                <a:gd name="T26" fmla="*/ 94 w 305"/>
                <a:gd name="T27" fmla="*/ 156 h 233"/>
                <a:gd name="T28" fmla="*/ 112 w 305"/>
                <a:gd name="T29" fmla="*/ 130 h 233"/>
                <a:gd name="T30" fmla="*/ 126 w 305"/>
                <a:gd name="T31" fmla="*/ 111 h 233"/>
                <a:gd name="T32" fmla="*/ 147 w 305"/>
                <a:gd name="T33" fmla="*/ 77 h 233"/>
                <a:gd name="T34" fmla="*/ 162 w 305"/>
                <a:gd name="T35" fmla="*/ 57 h 233"/>
                <a:gd name="T36" fmla="*/ 174 w 305"/>
                <a:gd name="T37" fmla="*/ 37 h 233"/>
                <a:gd name="T38" fmla="*/ 181 w 305"/>
                <a:gd name="T39" fmla="*/ 20 h 233"/>
                <a:gd name="T40" fmla="*/ 174 w 305"/>
                <a:gd name="T41" fmla="*/ 4 h 233"/>
                <a:gd name="T42" fmla="*/ 156 w 305"/>
                <a:gd name="T43" fmla="*/ 2 h 233"/>
                <a:gd name="T44" fmla="*/ 135 w 305"/>
                <a:gd name="T45" fmla="*/ 8 h 233"/>
                <a:gd name="T46" fmla="*/ 107 w 305"/>
                <a:gd name="T47" fmla="*/ 21 h 233"/>
                <a:gd name="T48" fmla="*/ 75 w 305"/>
                <a:gd name="T49" fmla="*/ 37 h 233"/>
                <a:gd name="T50" fmla="*/ 53 w 305"/>
                <a:gd name="T51" fmla="*/ 53 h 233"/>
                <a:gd name="T52" fmla="*/ 75 w 305"/>
                <a:gd name="T53" fmla="*/ 68 h 233"/>
                <a:gd name="T54" fmla="*/ 91 w 305"/>
                <a:gd name="T55" fmla="*/ 62 h 233"/>
                <a:gd name="T56" fmla="*/ 76 w 305"/>
                <a:gd name="T57" fmla="*/ 87 h 233"/>
                <a:gd name="T58" fmla="*/ 52 w 305"/>
                <a:gd name="T59" fmla="*/ 122 h 233"/>
                <a:gd name="T60" fmla="*/ 33 w 305"/>
                <a:gd name="T61" fmla="*/ 149 h 233"/>
                <a:gd name="T62" fmla="*/ 20 w 305"/>
                <a:gd name="T63" fmla="*/ 168 h 233"/>
                <a:gd name="T64" fmla="*/ 10 w 305"/>
                <a:gd name="T65" fmla="*/ 183 h 233"/>
                <a:gd name="T66" fmla="*/ 2 w 305"/>
                <a:gd name="T67" fmla="*/ 203 h 233"/>
                <a:gd name="T68" fmla="*/ 3 w 305"/>
                <a:gd name="T69" fmla="*/ 225 h 233"/>
                <a:gd name="T70" fmla="*/ 26 w 305"/>
                <a:gd name="T71" fmla="*/ 233 h 233"/>
                <a:gd name="T72" fmla="*/ 55 w 305"/>
                <a:gd name="T73" fmla="*/ 224 h 233"/>
                <a:gd name="T74" fmla="*/ 90 w 305"/>
                <a:gd name="T75" fmla="*/ 204 h 233"/>
                <a:gd name="T76" fmla="*/ 116 w 305"/>
                <a:gd name="T77" fmla="*/ 186 h 233"/>
                <a:gd name="T78" fmla="*/ 128 w 305"/>
                <a:gd name="T79" fmla="*/ 182 h 233"/>
                <a:gd name="T80" fmla="*/ 114 w 305"/>
                <a:gd name="T81" fmla="*/ 209 h 233"/>
                <a:gd name="T82" fmla="*/ 116 w 305"/>
                <a:gd name="T83" fmla="*/ 227 h 233"/>
                <a:gd name="T84" fmla="*/ 134 w 305"/>
                <a:gd name="T85" fmla="*/ 233 h 233"/>
                <a:gd name="T86" fmla="*/ 153 w 305"/>
                <a:gd name="T87" fmla="*/ 227 h 233"/>
                <a:gd name="T88" fmla="*/ 181 w 305"/>
                <a:gd name="T89" fmla="*/ 214 h 233"/>
                <a:gd name="T90" fmla="*/ 214 w 305"/>
                <a:gd name="T91" fmla="*/ 196 h 233"/>
                <a:gd name="T92" fmla="*/ 234 w 305"/>
                <a:gd name="T93" fmla="*/ 184 h 233"/>
                <a:gd name="T94" fmla="*/ 223 w 305"/>
                <a:gd name="T95" fmla="*/ 160 h 233"/>
                <a:gd name="T96" fmla="*/ 195 w 305"/>
                <a:gd name="T97" fmla="*/ 176 h 233"/>
                <a:gd name="T98" fmla="*/ 211 w 305"/>
                <a:gd name="T99" fmla="*/ 148 h 233"/>
                <a:gd name="T100" fmla="*/ 241 w 305"/>
                <a:gd name="T101" fmla="*/ 104 h 233"/>
                <a:gd name="T102" fmla="*/ 274 w 305"/>
                <a:gd name="T103" fmla="*/ 57 h 233"/>
                <a:gd name="T104" fmla="*/ 302 w 305"/>
                <a:gd name="T105" fmla="*/ 1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5" h="233">
                  <a:moveTo>
                    <a:pt x="303" y="11"/>
                  </a:moveTo>
                  <a:lnTo>
                    <a:pt x="302" y="6"/>
                  </a:lnTo>
                  <a:lnTo>
                    <a:pt x="298" y="0"/>
                  </a:lnTo>
                  <a:lnTo>
                    <a:pt x="291" y="1"/>
                  </a:lnTo>
                  <a:lnTo>
                    <a:pt x="285" y="4"/>
                  </a:lnTo>
                  <a:lnTo>
                    <a:pt x="278" y="5"/>
                  </a:lnTo>
                  <a:lnTo>
                    <a:pt x="272" y="6"/>
                  </a:lnTo>
                  <a:lnTo>
                    <a:pt x="265" y="7"/>
                  </a:lnTo>
                  <a:lnTo>
                    <a:pt x="259" y="8"/>
                  </a:lnTo>
                  <a:lnTo>
                    <a:pt x="253" y="9"/>
                  </a:lnTo>
                  <a:lnTo>
                    <a:pt x="248" y="11"/>
                  </a:lnTo>
                  <a:lnTo>
                    <a:pt x="242" y="11"/>
                  </a:lnTo>
                  <a:lnTo>
                    <a:pt x="237" y="11"/>
                  </a:lnTo>
                  <a:lnTo>
                    <a:pt x="235" y="14"/>
                  </a:lnTo>
                  <a:lnTo>
                    <a:pt x="234" y="17"/>
                  </a:lnTo>
                  <a:lnTo>
                    <a:pt x="232" y="22"/>
                  </a:lnTo>
                  <a:lnTo>
                    <a:pt x="229" y="25"/>
                  </a:lnTo>
                  <a:lnTo>
                    <a:pt x="227" y="30"/>
                  </a:lnTo>
                  <a:lnTo>
                    <a:pt x="223" y="36"/>
                  </a:lnTo>
                  <a:lnTo>
                    <a:pt x="220" y="40"/>
                  </a:lnTo>
                  <a:lnTo>
                    <a:pt x="217" y="46"/>
                  </a:lnTo>
                  <a:lnTo>
                    <a:pt x="213" y="52"/>
                  </a:lnTo>
                  <a:lnTo>
                    <a:pt x="209" y="58"/>
                  </a:lnTo>
                  <a:lnTo>
                    <a:pt x="205" y="65"/>
                  </a:lnTo>
                  <a:lnTo>
                    <a:pt x="200" y="70"/>
                  </a:lnTo>
                  <a:lnTo>
                    <a:pt x="196" y="76"/>
                  </a:lnTo>
                  <a:lnTo>
                    <a:pt x="190" y="83"/>
                  </a:lnTo>
                  <a:lnTo>
                    <a:pt x="185" y="89"/>
                  </a:lnTo>
                  <a:lnTo>
                    <a:pt x="180" y="96"/>
                  </a:lnTo>
                  <a:lnTo>
                    <a:pt x="174" y="102"/>
                  </a:lnTo>
                  <a:lnTo>
                    <a:pt x="168" y="108"/>
                  </a:lnTo>
                  <a:lnTo>
                    <a:pt x="161" y="114"/>
                  </a:lnTo>
                  <a:lnTo>
                    <a:pt x="156" y="120"/>
                  </a:lnTo>
                  <a:lnTo>
                    <a:pt x="150" y="127"/>
                  </a:lnTo>
                  <a:lnTo>
                    <a:pt x="144" y="133"/>
                  </a:lnTo>
                  <a:lnTo>
                    <a:pt x="137" y="138"/>
                  </a:lnTo>
                  <a:lnTo>
                    <a:pt x="131" y="143"/>
                  </a:lnTo>
                  <a:lnTo>
                    <a:pt x="124" y="149"/>
                  </a:lnTo>
                  <a:lnTo>
                    <a:pt x="119" y="153"/>
                  </a:lnTo>
                  <a:lnTo>
                    <a:pt x="112" y="158"/>
                  </a:lnTo>
                  <a:lnTo>
                    <a:pt x="107" y="163"/>
                  </a:lnTo>
                  <a:lnTo>
                    <a:pt x="101" y="166"/>
                  </a:lnTo>
                  <a:lnTo>
                    <a:pt x="97" y="170"/>
                  </a:lnTo>
                  <a:lnTo>
                    <a:pt x="93" y="172"/>
                  </a:lnTo>
                  <a:lnTo>
                    <a:pt x="89" y="174"/>
                  </a:lnTo>
                  <a:lnTo>
                    <a:pt x="85" y="176"/>
                  </a:lnTo>
                  <a:lnTo>
                    <a:pt x="84" y="178"/>
                  </a:lnTo>
                  <a:lnTo>
                    <a:pt x="83" y="178"/>
                  </a:lnTo>
                  <a:lnTo>
                    <a:pt x="82" y="179"/>
                  </a:lnTo>
                  <a:lnTo>
                    <a:pt x="81" y="179"/>
                  </a:lnTo>
                  <a:lnTo>
                    <a:pt x="82" y="176"/>
                  </a:lnTo>
                  <a:lnTo>
                    <a:pt x="83" y="174"/>
                  </a:lnTo>
                  <a:lnTo>
                    <a:pt x="85" y="172"/>
                  </a:lnTo>
                  <a:lnTo>
                    <a:pt x="88" y="168"/>
                  </a:lnTo>
                  <a:lnTo>
                    <a:pt x="91" y="163"/>
                  </a:lnTo>
                  <a:lnTo>
                    <a:pt x="94" y="156"/>
                  </a:lnTo>
                  <a:lnTo>
                    <a:pt x="99" y="150"/>
                  </a:lnTo>
                  <a:lnTo>
                    <a:pt x="103" y="143"/>
                  </a:lnTo>
                  <a:lnTo>
                    <a:pt x="107" y="137"/>
                  </a:lnTo>
                  <a:lnTo>
                    <a:pt x="112" y="130"/>
                  </a:lnTo>
                  <a:lnTo>
                    <a:pt x="115" y="125"/>
                  </a:lnTo>
                  <a:lnTo>
                    <a:pt x="120" y="118"/>
                  </a:lnTo>
                  <a:lnTo>
                    <a:pt x="121" y="115"/>
                  </a:lnTo>
                  <a:lnTo>
                    <a:pt x="126" y="111"/>
                  </a:lnTo>
                  <a:lnTo>
                    <a:pt x="130" y="103"/>
                  </a:lnTo>
                  <a:lnTo>
                    <a:pt x="137" y="93"/>
                  </a:lnTo>
                  <a:lnTo>
                    <a:pt x="143" y="85"/>
                  </a:lnTo>
                  <a:lnTo>
                    <a:pt x="147" y="77"/>
                  </a:lnTo>
                  <a:lnTo>
                    <a:pt x="152" y="73"/>
                  </a:lnTo>
                  <a:lnTo>
                    <a:pt x="153" y="70"/>
                  </a:lnTo>
                  <a:lnTo>
                    <a:pt x="158" y="64"/>
                  </a:lnTo>
                  <a:lnTo>
                    <a:pt x="162" y="57"/>
                  </a:lnTo>
                  <a:lnTo>
                    <a:pt x="166" y="51"/>
                  </a:lnTo>
                  <a:lnTo>
                    <a:pt x="169" y="46"/>
                  </a:lnTo>
                  <a:lnTo>
                    <a:pt x="172" y="42"/>
                  </a:lnTo>
                  <a:lnTo>
                    <a:pt x="174" y="37"/>
                  </a:lnTo>
                  <a:lnTo>
                    <a:pt x="176" y="34"/>
                  </a:lnTo>
                  <a:lnTo>
                    <a:pt x="177" y="30"/>
                  </a:lnTo>
                  <a:lnTo>
                    <a:pt x="180" y="25"/>
                  </a:lnTo>
                  <a:lnTo>
                    <a:pt x="181" y="20"/>
                  </a:lnTo>
                  <a:lnTo>
                    <a:pt x="181" y="15"/>
                  </a:lnTo>
                  <a:lnTo>
                    <a:pt x="180" y="9"/>
                  </a:lnTo>
                  <a:lnTo>
                    <a:pt x="177" y="7"/>
                  </a:lnTo>
                  <a:lnTo>
                    <a:pt x="174" y="4"/>
                  </a:lnTo>
                  <a:lnTo>
                    <a:pt x="169" y="2"/>
                  </a:lnTo>
                  <a:lnTo>
                    <a:pt x="164" y="1"/>
                  </a:lnTo>
                  <a:lnTo>
                    <a:pt x="160" y="1"/>
                  </a:lnTo>
                  <a:lnTo>
                    <a:pt x="156" y="2"/>
                  </a:lnTo>
                  <a:lnTo>
                    <a:pt x="151" y="4"/>
                  </a:lnTo>
                  <a:lnTo>
                    <a:pt x="146" y="5"/>
                  </a:lnTo>
                  <a:lnTo>
                    <a:pt x="141" y="6"/>
                  </a:lnTo>
                  <a:lnTo>
                    <a:pt x="135" y="8"/>
                  </a:lnTo>
                  <a:lnTo>
                    <a:pt x="129" y="12"/>
                  </a:lnTo>
                  <a:lnTo>
                    <a:pt x="122" y="14"/>
                  </a:lnTo>
                  <a:lnTo>
                    <a:pt x="115" y="17"/>
                  </a:lnTo>
                  <a:lnTo>
                    <a:pt x="107" y="21"/>
                  </a:lnTo>
                  <a:lnTo>
                    <a:pt x="100" y="24"/>
                  </a:lnTo>
                  <a:lnTo>
                    <a:pt x="92" y="28"/>
                  </a:lnTo>
                  <a:lnTo>
                    <a:pt x="83" y="32"/>
                  </a:lnTo>
                  <a:lnTo>
                    <a:pt x="75" y="37"/>
                  </a:lnTo>
                  <a:lnTo>
                    <a:pt x="66" y="42"/>
                  </a:lnTo>
                  <a:lnTo>
                    <a:pt x="56" y="46"/>
                  </a:lnTo>
                  <a:lnTo>
                    <a:pt x="53" y="49"/>
                  </a:lnTo>
                  <a:lnTo>
                    <a:pt x="53" y="53"/>
                  </a:lnTo>
                  <a:lnTo>
                    <a:pt x="53" y="66"/>
                  </a:lnTo>
                  <a:lnTo>
                    <a:pt x="53" y="78"/>
                  </a:lnTo>
                  <a:lnTo>
                    <a:pt x="64" y="73"/>
                  </a:lnTo>
                  <a:lnTo>
                    <a:pt x="75" y="68"/>
                  </a:lnTo>
                  <a:lnTo>
                    <a:pt x="83" y="64"/>
                  </a:lnTo>
                  <a:lnTo>
                    <a:pt x="89" y="61"/>
                  </a:lnTo>
                  <a:lnTo>
                    <a:pt x="93" y="59"/>
                  </a:lnTo>
                  <a:lnTo>
                    <a:pt x="91" y="62"/>
                  </a:lnTo>
                  <a:lnTo>
                    <a:pt x="89" y="67"/>
                  </a:lnTo>
                  <a:lnTo>
                    <a:pt x="85" y="73"/>
                  </a:lnTo>
                  <a:lnTo>
                    <a:pt x="81" y="78"/>
                  </a:lnTo>
                  <a:lnTo>
                    <a:pt x="76" y="87"/>
                  </a:lnTo>
                  <a:lnTo>
                    <a:pt x="70" y="96"/>
                  </a:lnTo>
                  <a:lnTo>
                    <a:pt x="62" y="106"/>
                  </a:lnTo>
                  <a:lnTo>
                    <a:pt x="54" y="119"/>
                  </a:lnTo>
                  <a:lnTo>
                    <a:pt x="52" y="122"/>
                  </a:lnTo>
                  <a:lnTo>
                    <a:pt x="46" y="130"/>
                  </a:lnTo>
                  <a:lnTo>
                    <a:pt x="40" y="138"/>
                  </a:lnTo>
                  <a:lnTo>
                    <a:pt x="38" y="142"/>
                  </a:lnTo>
                  <a:lnTo>
                    <a:pt x="33" y="149"/>
                  </a:lnTo>
                  <a:lnTo>
                    <a:pt x="29" y="155"/>
                  </a:lnTo>
                  <a:lnTo>
                    <a:pt x="25" y="160"/>
                  </a:lnTo>
                  <a:lnTo>
                    <a:pt x="22" y="165"/>
                  </a:lnTo>
                  <a:lnTo>
                    <a:pt x="20" y="168"/>
                  </a:lnTo>
                  <a:lnTo>
                    <a:pt x="17" y="173"/>
                  </a:lnTo>
                  <a:lnTo>
                    <a:pt x="15" y="176"/>
                  </a:lnTo>
                  <a:lnTo>
                    <a:pt x="13" y="179"/>
                  </a:lnTo>
                  <a:lnTo>
                    <a:pt x="10" y="183"/>
                  </a:lnTo>
                  <a:lnTo>
                    <a:pt x="9" y="187"/>
                  </a:lnTo>
                  <a:lnTo>
                    <a:pt x="7" y="190"/>
                  </a:lnTo>
                  <a:lnTo>
                    <a:pt x="5" y="195"/>
                  </a:lnTo>
                  <a:lnTo>
                    <a:pt x="2" y="203"/>
                  </a:lnTo>
                  <a:lnTo>
                    <a:pt x="0" y="210"/>
                  </a:lnTo>
                  <a:lnTo>
                    <a:pt x="0" y="217"/>
                  </a:lnTo>
                  <a:lnTo>
                    <a:pt x="1" y="221"/>
                  </a:lnTo>
                  <a:lnTo>
                    <a:pt x="3" y="225"/>
                  </a:lnTo>
                  <a:lnTo>
                    <a:pt x="7" y="228"/>
                  </a:lnTo>
                  <a:lnTo>
                    <a:pt x="13" y="232"/>
                  </a:lnTo>
                  <a:lnTo>
                    <a:pt x="21" y="233"/>
                  </a:lnTo>
                  <a:lnTo>
                    <a:pt x="26" y="233"/>
                  </a:lnTo>
                  <a:lnTo>
                    <a:pt x="33" y="232"/>
                  </a:lnTo>
                  <a:lnTo>
                    <a:pt x="39" y="229"/>
                  </a:lnTo>
                  <a:lnTo>
                    <a:pt x="47" y="227"/>
                  </a:lnTo>
                  <a:lnTo>
                    <a:pt x="55" y="224"/>
                  </a:lnTo>
                  <a:lnTo>
                    <a:pt x="63" y="219"/>
                  </a:lnTo>
                  <a:lnTo>
                    <a:pt x="73" y="213"/>
                  </a:lnTo>
                  <a:lnTo>
                    <a:pt x="83" y="208"/>
                  </a:lnTo>
                  <a:lnTo>
                    <a:pt x="90" y="204"/>
                  </a:lnTo>
                  <a:lnTo>
                    <a:pt x="97" y="199"/>
                  </a:lnTo>
                  <a:lnTo>
                    <a:pt x="104" y="195"/>
                  </a:lnTo>
                  <a:lnTo>
                    <a:pt x="109" y="190"/>
                  </a:lnTo>
                  <a:lnTo>
                    <a:pt x="116" y="186"/>
                  </a:lnTo>
                  <a:lnTo>
                    <a:pt x="122" y="181"/>
                  </a:lnTo>
                  <a:lnTo>
                    <a:pt x="129" y="176"/>
                  </a:lnTo>
                  <a:lnTo>
                    <a:pt x="135" y="172"/>
                  </a:lnTo>
                  <a:lnTo>
                    <a:pt x="128" y="182"/>
                  </a:lnTo>
                  <a:lnTo>
                    <a:pt x="123" y="191"/>
                  </a:lnTo>
                  <a:lnTo>
                    <a:pt x="119" y="198"/>
                  </a:lnTo>
                  <a:lnTo>
                    <a:pt x="116" y="204"/>
                  </a:lnTo>
                  <a:lnTo>
                    <a:pt x="114" y="209"/>
                  </a:lnTo>
                  <a:lnTo>
                    <a:pt x="113" y="214"/>
                  </a:lnTo>
                  <a:lnTo>
                    <a:pt x="113" y="219"/>
                  </a:lnTo>
                  <a:lnTo>
                    <a:pt x="114" y="223"/>
                  </a:lnTo>
                  <a:lnTo>
                    <a:pt x="116" y="227"/>
                  </a:lnTo>
                  <a:lnTo>
                    <a:pt x="120" y="231"/>
                  </a:lnTo>
                  <a:lnTo>
                    <a:pt x="124" y="232"/>
                  </a:lnTo>
                  <a:lnTo>
                    <a:pt x="130" y="233"/>
                  </a:lnTo>
                  <a:lnTo>
                    <a:pt x="134" y="233"/>
                  </a:lnTo>
                  <a:lnTo>
                    <a:pt x="138" y="232"/>
                  </a:lnTo>
                  <a:lnTo>
                    <a:pt x="143" y="231"/>
                  </a:lnTo>
                  <a:lnTo>
                    <a:pt x="147" y="229"/>
                  </a:lnTo>
                  <a:lnTo>
                    <a:pt x="153" y="227"/>
                  </a:lnTo>
                  <a:lnTo>
                    <a:pt x="160" y="224"/>
                  </a:lnTo>
                  <a:lnTo>
                    <a:pt x="169" y="220"/>
                  </a:lnTo>
                  <a:lnTo>
                    <a:pt x="179" y="216"/>
                  </a:lnTo>
                  <a:lnTo>
                    <a:pt x="181" y="214"/>
                  </a:lnTo>
                  <a:lnTo>
                    <a:pt x="187" y="211"/>
                  </a:lnTo>
                  <a:lnTo>
                    <a:pt x="195" y="206"/>
                  </a:lnTo>
                  <a:lnTo>
                    <a:pt x="205" y="201"/>
                  </a:lnTo>
                  <a:lnTo>
                    <a:pt x="214" y="196"/>
                  </a:lnTo>
                  <a:lnTo>
                    <a:pt x="222" y="191"/>
                  </a:lnTo>
                  <a:lnTo>
                    <a:pt x="228" y="188"/>
                  </a:lnTo>
                  <a:lnTo>
                    <a:pt x="230" y="187"/>
                  </a:lnTo>
                  <a:lnTo>
                    <a:pt x="234" y="184"/>
                  </a:lnTo>
                  <a:lnTo>
                    <a:pt x="234" y="181"/>
                  </a:lnTo>
                  <a:lnTo>
                    <a:pt x="235" y="168"/>
                  </a:lnTo>
                  <a:lnTo>
                    <a:pt x="236" y="152"/>
                  </a:lnTo>
                  <a:lnTo>
                    <a:pt x="223" y="160"/>
                  </a:lnTo>
                  <a:lnTo>
                    <a:pt x="217" y="165"/>
                  </a:lnTo>
                  <a:lnTo>
                    <a:pt x="210" y="168"/>
                  </a:lnTo>
                  <a:lnTo>
                    <a:pt x="202" y="173"/>
                  </a:lnTo>
                  <a:lnTo>
                    <a:pt x="195" y="176"/>
                  </a:lnTo>
                  <a:lnTo>
                    <a:pt x="198" y="171"/>
                  </a:lnTo>
                  <a:lnTo>
                    <a:pt x="202" y="164"/>
                  </a:lnTo>
                  <a:lnTo>
                    <a:pt x="206" y="157"/>
                  </a:lnTo>
                  <a:lnTo>
                    <a:pt x="211" y="148"/>
                  </a:lnTo>
                  <a:lnTo>
                    <a:pt x="218" y="138"/>
                  </a:lnTo>
                  <a:lnTo>
                    <a:pt x="225" y="128"/>
                  </a:lnTo>
                  <a:lnTo>
                    <a:pt x="232" y="117"/>
                  </a:lnTo>
                  <a:lnTo>
                    <a:pt x="241" y="104"/>
                  </a:lnTo>
                  <a:lnTo>
                    <a:pt x="250" y="91"/>
                  </a:lnTo>
                  <a:lnTo>
                    <a:pt x="258" y="78"/>
                  </a:lnTo>
                  <a:lnTo>
                    <a:pt x="266" y="67"/>
                  </a:lnTo>
                  <a:lnTo>
                    <a:pt x="274" y="57"/>
                  </a:lnTo>
                  <a:lnTo>
                    <a:pt x="282" y="46"/>
                  </a:lnTo>
                  <a:lnTo>
                    <a:pt x="289" y="36"/>
                  </a:lnTo>
                  <a:lnTo>
                    <a:pt x="296" y="27"/>
                  </a:lnTo>
                  <a:lnTo>
                    <a:pt x="302" y="19"/>
                  </a:lnTo>
                  <a:lnTo>
                    <a:pt x="305" y="15"/>
                  </a:lnTo>
                  <a:lnTo>
                    <a:pt x="303" y="11"/>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33" name="Freeform 33"/>
            <p:cNvSpPr>
              <a:spLocks/>
            </p:cNvSpPr>
            <p:nvPr/>
          </p:nvSpPr>
          <p:spPr bwMode="auto">
            <a:xfrm>
              <a:off x="4094" y="2481"/>
              <a:ext cx="100" cy="125"/>
            </a:xfrm>
            <a:custGeom>
              <a:avLst/>
              <a:gdLst>
                <a:gd name="T0" fmla="*/ 237 w 243"/>
                <a:gd name="T1" fmla="*/ 82 h 307"/>
                <a:gd name="T2" fmla="*/ 224 w 243"/>
                <a:gd name="T3" fmla="*/ 83 h 307"/>
                <a:gd name="T4" fmla="*/ 211 w 243"/>
                <a:gd name="T5" fmla="*/ 85 h 307"/>
                <a:gd name="T6" fmla="*/ 194 w 243"/>
                <a:gd name="T7" fmla="*/ 85 h 307"/>
                <a:gd name="T8" fmla="*/ 198 w 243"/>
                <a:gd name="T9" fmla="*/ 68 h 307"/>
                <a:gd name="T10" fmla="*/ 214 w 243"/>
                <a:gd name="T11" fmla="*/ 44 h 307"/>
                <a:gd name="T12" fmla="*/ 231 w 243"/>
                <a:gd name="T13" fmla="*/ 20 h 307"/>
                <a:gd name="T14" fmla="*/ 230 w 243"/>
                <a:gd name="T15" fmla="*/ 7 h 307"/>
                <a:gd name="T16" fmla="*/ 212 w 243"/>
                <a:gd name="T17" fmla="*/ 6 h 307"/>
                <a:gd name="T18" fmla="*/ 188 w 243"/>
                <a:gd name="T19" fmla="*/ 13 h 307"/>
                <a:gd name="T20" fmla="*/ 166 w 243"/>
                <a:gd name="T21" fmla="*/ 19 h 307"/>
                <a:gd name="T22" fmla="*/ 153 w 243"/>
                <a:gd name="T23" fmla="*/ 25 h 307"/>
                <a:gd name="T24" fmla="*/ 145 w 243"/>
                <a:gd name="T25" fmla="*/ 41 h 307"/>
                <a:gd name="T26" fmla="*/ 133 w 243"/>
                <a:gd name="T27" fmla="*/ 64 h 307"/>
                <a:gd name="T28" fmla="*/ 114 w 243"/>
                <a:gd name="T29" fmla="*/ 85 h 307"/>
                <a:gd name="T30" fmla="*/ 93 w 243"/>
                <a:gd name="T31" fmla="*/ 90 h 307"/>
                <a:gd name="T32" fmla="*/ 75 w 243"/>
                <a:gd name="T33" fmla="*/ 95 h 307"/>
                <a:gd name="T34" fmla="*/ 63 w 243"/>
                <a:gd name="T35" fmla="*/ 98 h 307"/>
                <a:gd name="T36" fmla="*/ 62 w 243"/>
                <a:gd name="T37" fmla="*/ 124 h 307"/>
                <a:gd name="T38" fmla="*/ 90 w 243"/>
                <a:gd name="T39" fmla="*/ 133 h 307"/>
                <a:gd name="T40" fmla="*/ 79 w 243"/>
                <a:gd name="T41" fmla="*/ 149 h 307"/>
                <a:gd name="T42" fmla="*/ 65 w 243"/>
                <a:gd name="T43" fmla="*/ 170 h 307"/>
                <a:gd name="T44" fmla="*/ 37 w 243"/>
                <a:gd name="T45" fmla="*/ 215 h 307"/>
                <a:gd name="T46" fmla="*/ 19 w 243"/>
                <a:gd name="T47" fmla="*/ 241 h 307"/>
                <a:gd name="T48" fmla="*/ 11 w 243"/>
                <a:gd name="T49" fmla="*/ 255 h 307"/>
                <a:gd name="T50" fmla="*/ 4 w 243"/>
                <a:gd name="T51" fmla="*/ 268 h 307"/>
                <a:gd name="T52" fmla="*/ 0 w 243"/>
                <a:gd name="T53" fmla="*/ 290 h 307"/>
                <a:gd name="T54" fmla="*/ 10 w 243"/>
                <a:gd name="T55" fmla="*/ 302 h 307"/>
                <a:gd name="T56" fmla="*/ 30 w 243"/>
                <a:gd name="T57" fmla="*/ 307 h 307"/>
                <a:gd name="T58" fmla="*/ 52 w 243"/>
                <a:gd name="T59" fmla="*/ 301 h 307"/>
                <a:gd name="T60" fmla="*/ 65 w 243"/>
                <a:gd name="T61" fmla="*/ 295 h 307"/>
                <a:gd name="T62" fmla="*/ 85 w 243"/>
                <a:gd name="T63" fmla="*/ 286 h 307"/>
                <a:gd name="T64" fmla="*/ 102 w 243"/>
                <a:gd name="T65" fmla="*/ 277 h 307"/>
                <a:gd name="T66" fmla="*/ 122 w 243"/>
                <a:gd name="T67" fmla="*/ 265 h 307"/>
                <a:gd name="T68" fmla="*/ 140 w 243"/>
                <a:gd name="T69" fmla="*/ 255 h 307"/>
                <a:gd name="T70" fmla="*/ 146 w 243"/>
                <a:gd name="T71" fmla="*/ 247 h 307"/>
                <a:gd name="T72" fmla="*/ 135 w 243"/>
                <a:gd name="T73" fmla="*/ 229 h 307"/>
                <a:gd name="T74" fmla="*/ 118 w 243"/>
                <a:gd name="T75" fmla="*/ 238 h 307"/>
                <a:gd name="T76" fmla="*/ 103 w 243"/>
                <a:gd name="T77" fmla="*/ 245 h 307"/>
                <a:gd name="T78" fmla="*/ 87 w 243"/>
                <a:gd name="T79" fmla="*/ 253 h 307"/>
                <a:gd name="T80" fmla="*/ 79 w 243"/>
                <a:gd name="T81" fmla="*/ 255 h 307"/>
                <a:gd name="T82" fmla="*/ 79 w 243"/>
                <a:gd name="T83" fmla="*/ 255 h 307"/>
                <a:gd name="T84" fmla="*/ 82 w 243"/>
                <a:gd name="T85" fmla="*/ 248 h 307"/>
                <a:gd name="T86" fmla="*/ 92 w 243"/>
                <a:gd name="T87" fmla="*/ 232 h 307"/>
                <a:gd name="T88" fmla="*/ 110 w 243"/>
                <a:gd name="T89" fmla="*/ 201 h 307"/>
                <a:gd name="T90" fmla="*/ 133 w 243"/>
                <a:gd name="T91" fmla="*/ 165 h 307"/>
                <a:gd name="T92" fmla="*/ 152 w 243"/>
                <a:gd name="T93" fmla="*/ 138 h 307"/>
                <a:gd name="T94" fmla="*/ 181 w 243"/>
                <a:gd name="T95" fmla="*/ 124 h 307"/>
                <a:gd name="T96" fmla="*/ 194 w 243"/>
                <a:gd name="T97" fmla="*/ 124 h 307"/>
                <a:gd name="T98" fmla="*/ 207 w 243"/>
                <a:gd name="T99" fmla="*/ 124 h 307"/>
                <a:gd name="T100" fmla="*/ 222 w 243"/>
                <a:gd name="T101" fmla="*/ 125 h 307"/>
                <a:gd name="T102" fmla="*/ 228 w 243"/>
                <a:gd name="T103" fmla="*/ 114 h 307"/>
                <a:gd name="T104" fmla="*/ 234 w 243"/>
                <a:gd name="T105" fmla="*/ 106 h 307"/>
                <a:gd name="T106" fmla="*/ 241 w 243"/>
                <a:gd name="T107" fmla="*/ 9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3" h="307">
                  <a:moveTo>
                    <a:pt x="241" y="88"/>
                  </a:moveTo>
                  <a:lnTo>
                    <a:pt x="239" y="87"/>
                  </a:lnTo>
                  <a:lnTo>
                    <a:pt x="237" y="82"/>
                  </a:lnTo>
                  <a:lnTo>
                    <a:pt x="232" y="82"/>
                  </a:lnTo>
                  <a:lnTo>
                    <a:pt x="229" y="82"/>
                  </a:lnTo>
                  <a:lnTo>
                    <a:pt x="224" y="83"/>
                  </a:lnTo>
                  <a:lnTo>
                    <a:pt x="221" y="83"/>
                  </a:lnTo>
                  <a:lnTo>
                    <a:pt x="216" y="83"/>
                  </a:lnTo>
                  <a:lnTo>
                    <a:pt x="211" y="85"/>
                  </a:lnTo>
                  <a:lnTo>
                    <a:pt x="206" y="85"/>
                  </a:lnTo>
                  <a:lnTo>
                    <a:pt x="200" y="85"/>
                  </a:lnTo>
                  <a:lnTo>
                    <a:pt x="194" y="85"/>
                  </a:lnTo>
                  <a:lnTo>
                    <a:pt x="188" y="85"/>
                  </a:lnTo>
                  <a:lnTo>
                    <a:pt x="193" y="76"/>
                  </a:lnTo>
                  <a:lnTo>
                    <a:pt x="198" y="68"/>
                  </a:lnTo>
                  <a:lnTo>
                    <a:pt x="204" y="60"/>
                  </a:lnTo>
                  <a:lnTo>
                    <a:pt x="209" y="52"/>
                  </a:lnTo>
                  <a:lnTo>
                    <a:pt x="214" y="44"/>
                  </a:lnTo>
                  <a:lnTo>
                    <a:pt x="220" y="36"/>
                  </a:lnTo>
                  <a:lnTo>
                    <a:pt x="226" y="28"/>
                  </a:lnTo>
                  <a:lnTo>
                    <a:pt x="231" y="20"/>
                  </a:lnTo>
                  <a:lnTo>
                    <a:pt x="234" y="17"/>
                  </a:lnTo>
                  <a:lnTo>
                    <a:pt x="232" y="13"/>
                  </a:lnTo>
                  <a:lnTo>
                    <a:pt x="230" y="7"/>
                  </a:lnTo>
                  <a:lnTo>
                    <a:pt x="227" y="0"/>
                  </a:lnTo>
                  <a:lnTo>
                    <a:pt x="220" y="3"/>
                  </a:lnTo>
                  <a:lnTo>
                    <a:pt x="212" y="6"/>
                  </a:lnTo>
                  <a:lnTo>
                    <a:pt x="203" y="8"/>
                  </a:lnTo>
                  <a:lnTo>
                    <a:pt x="194" y="11"/>
                  </a:lnTo>
                  <a:lnTo>
                    <a:pt x="188" y="13"/>
                  </a:lnTo>
                  <a:lnTo>
                    <a:pt x="179" y="15"/>
                  </a:lnTo>
                  <a:lnTo>
                    <a:pt x="173" y="17"/>
                  </a:lnTo>
                  <a:lnTo>
                    <a:pt x="166" y="19"/>
                  </a:lnTo>
                  <a:lnTo>
                    <a:pt x="159" y="20"/>
                  </a:lnTo>
                  <a:lnTo>
                    <a:pt x="155" y="21"/>
                  </a:lnTo>
                  <a:lnTo>
                    <a:pt x="153" y="25"/>
                  </a:lnTo>
                  <a:lnTo>
                    <a:pt x="151" y="29"/>
                  </a:lnTo>
                  <a:lnTo>
                    <a:pt x="148" y="35"/>
                  </a:lnTo>
                  <a:lnTo>
                    <a:pt x="145" y="41"/>
                  </a:lnTo>
                  <a:lnTo>
                    <a:pt x="141" y="48"/>
                  </a:lnTo>
                  <a:lnTo>
                    <a:pt x="138" y="56"/>
                  </a:lnTo>
                  <a:lnTo>
                    <a:pt x="133" y="64"/>
                  </a:lnTo>
                  <a:lnTo>
                    <a:pt x="128" y="73"/>
                  </a:lnTo>
                  <a:lnTo>
                    <a:pt x="122" y="82"/>
                  </a:lnTo>
                  <a:lnTo>
                    <a:pt x="114" y="85"/>
                  </a:lnTo>
                  <a:lnTo>
                    <a:pt x="107" y="87"/>
                  </a:lnTo>
                  <a:lnTo>
                    <a:pt x="100" y="88"/>
                  </a:lnTo>
                  <a:lnTo>
                    <a:pt x="93" y="90"/>
                  </a:lnTo>
                  <a:lnTo>
                    <a:pt x="86" y="91"/>
                  </a:lnTo>
                  <a:lnTo>
                    <a:pt x="80" y="94"/>
                  </a:lnTo>
                  <a:lnTo>
                    <a:pt x="75" y="95"/>
                  </a:lnTo>
                  <a:lnTo>
                    <a:pt x="69" y="96"/>
                  </a:lnTo>
                  <a:lnTo>
                    <a:pt x="65" y="96"/>
                  </a:lnTo>
                  <a:lnTo>
                    <a:pt x="63" y="98"/>
                  </a:lnTo>
                  <a:lnTo>
                    <a:pt x="55" y="111"/>
                  </a:lnTo>
                  <a:lnTo>
                    <a:pt x="47" y="124"/>
                  </a:lnTo>
                  <a:lnTo>
                    <a:pt x="62" y="124"/>
                  </a:lnTo>
                  <a:lnTo>
                    <a:pt x="95" y="124"/>
                  </a:lnTo>
                  <a:lnTo>
                    <a:pt x="93" y="128"/>
                  </a:lnTo>
                  <a:lnTo>
                    <a:pt x="90" y="133"/>
                  </a:lnTo>
                  <a:lnTo>
                    <a:pt x="86" y="138"/>
                  </a:lnTo>
                  <a:lnTo>
                    <a:pt x="83" y="143"/>
                  </a:lnTo>
                  <a:lnTo>
                    <a:pt x="79" y="149"/>
                  </a:lnTo>
                  <a:lnTo>
                    <a:pt x="75" y="155"/>
                  </a:lnTo>
                  <a:lnTo>
                    <a:pt x="70" y="162"/>
                  </a:lnTo>
                  <a:lnTo>
                    <a:pt x="65" y="170"/>
                  </a:lnTo>
                  <a:lnTo>
                    <a:pt x="54" y="187"/>
                  </a:lnTo>
                  <a:lnTo>
                    <a:pt x="45" y="201"/>
                  </a:lnTo>
                  <a:lnTo>
                    <a:pt x="37" y="215"/>
                  </a:lnTo>
                  <a:lnTo>
                    <a:pt x="30" y="225"/>
                  </a:lnTo>
                  <a:lnTo>
                    <a:pt x="24" y="234"/>
                  </a:lnTo>
                  <a:lnTo>
                    <a:pt x="19" y="241"/>
                  </a:lnTo>
                  <a:lnTo>
                    <a:pt x="16" y="247"/>
                  </a:lnTo>
                  <a:lnTo>
                    <a:pt x="14" y="250"/>
                  </a:lnTo>
                  <a:lnTo>
                    <a:pt x="11" y="255"/>
                  </a:lnTo>
                  <a:lnTo>
                    <a:pt x="9" y="258"/>
                  </a:lnTo>
                  <a:lnTo>
                    <a:pt x="7" y="263"/>
                  </a:lnTo>
                  <a:lnTo>
                    <a:pt x="4" y="268"/>
                  </a:lnTo>
                  <a:lnTo>
                    <a:pt x="2" y="276"/>
                  </a:lnTo>
                  <a:lnTo>
                    <a:pt x="0" y="283"/>
                  </a:lnTo>
                  <a:lnTo>
                    <a:pt x="0" y="290"/>
                  </a:lnTo>
                  <a:lnTo>
                    <a:pt x="2" y="295"/>
                  </a:lnTo>
                  <a:lnTo>
                    <a:pt x="5" y="299"/>
                  </a:lnTo>
                  <a:lnTo>
                    <a:pt x="10" y="302"/>
                  </a:lnTo>
                  <a:lnTo>
                    <a:pt x="16" y="306"/>
                  </a:lnTo>
                  <a:lnTo>
                    <a:pt x="24" y="307"/>
                  </a:lnTo>
                  <a:lnTo>
                    <a:pt x="30" y="307"/>
                  </a:lnTo>
                  <a:lnTo>
                    <a:pt x="37" y="306"/>
                  </a:lnTo>
                  <a:lnTo>
                    <a:pt x="44" y="303"/>
                  </a:lnTo>
                  <a:lnTo>
                    <a:pt x="52" y="301"/>
                  </a:lnTo>
                  <a:lnTo>
                    <a:pt x="56" y="299"/>
                  </a:lnTo>
                  <a:lnTo>
                    <a:pt x="61" y="298"/>
                  </a:lnTo>
                  <a:lnTo>
                    <a:pt x="65" y="295"/>
                  </a:lnTo>
                  <a:lnTo>
                    <a:pt x="71" y="292"/>
                  </a:lnTo>
                  <a:lnTo>
                    <a:pt x="78" y="290"/>
                  </a:lnTo>
                  <a:lnTo>
                    <a:pt x="85" y="286"/>
                  </a:lnTo>
                  <a:lnTo>
                    <a:pt x="92" y="283"/>
                  </a:lnTo>
                  <a:lnTo>
                    <a:pt x="100" y="278"/>
                  </a:lnTo>
                  <a:lnTo>
                    <a:pt x="102" y="277"/>
                  </a:lnTo>
                  <a:lnTo>
                    <a:pt x="107" y="273"/>
                  </a:lnTo>
                  <a:lnTo>
                    <a:pt x="114" y="270"/>
                  </a:lnTo>
                  <a:lnTo>
                    <a:pt x="122" y="265"/>
                  </a:lnTo>
                  <a:lnTo>
                    <a:pt x="129" y="261"/>
                  </a:lnTo>
                  <a:lnTo>
                    <a:pt x="136" y="257"/>
                  </a:lnTo>
                  <a:lnTo>
                    <a:pt x="140" y="255"/>
                  </a:lnTo>
                  <a:lnTo>
                    <a:pt x="143" y="254"/>
                  </a:lnTo>
                  <a:lnTo>
                    <a:pt x="146" y="252"/>
                  </a:lnTo>
                  <a:lnTo>
                    <a:pt x="146" y="247"/>
                  </a:lnTo>
                  <a:lnTo>
                    <a:pt x="146" y="234"/>
                  </a:lnTo>
                  <a:lnTo>
                    <a:pt x="146" y="220"/>
                  </a:lnTo>
                  <a:lnTo>
                    <a:pt x="135" y="229"/>
                  </a:lnTo>
                  <a:lnTo>
                    <a:pt x="129" y="232"/>
                  </a:lnTo>
                  <a:lnTo>
                    <a:pt x="124" y="234"/>
                  </a:lnTo>
                  <a:lnTo>
                    <a:pt x="118" y="238"/>
                  </a:lnTo>
                  <a:lnTo>
                    <a:pt x="114" y="240"/>
                  </a:lnTo>
                  <a:lnTo>
                    <a:pt x="108" y="242"/>
                  </a:lnTo>
                  <a:lnTo>
                    <a:pt x="103" y="245"/>
                  </a:lnTo>
                  <a:lnTo>
                    <a:pt x="98" y="248"/>
                  </a:lnTo>
                  <a:lnTo>
                    <a:pt x="92" y="250"/>
                  </a:lnTo>
                  <a:lnTo>
                    <a:pt x="87" y="253"/>
                  </a:lnTo>
                  <a:lnTo>
                    <a:pt x="84" y="254"/>
                  </a:lnTo>
                  <a:lnTo>
                    <a:pt x="82" y="255"/>
                  </a:lnTo>
                  <a:lnTo>
                    <a:pt x="79" y="255"/>
                  </a:lnTo>
                  <a:lnTo>
                    <a:pt x="79" y="255"/>
                  </a:lnTo>
                  <a:lnTo>
                    <a:pt x="79" y="255"/>
                  </a:lnTo>
                  <a:lnTo>
                    <a:pt x="79" y="255"/>
                  </a:lnTo>
                  <a:lnTo>
                    <a:pt x="79" y="254"/>
                  </a:lnTo>
                  <a:lnTo>
                    <a:pt x="80" y="252"/>
                  </a:lnTo>
                  <a:lnTo>
                    <a:pt x="82" y="248"/>
                  </a:lnTo>
                  <a:lnTo>
                    <a:pt x="84" y="245"/>
                  </a:lnTo>
                  <a:lnTo>
                    <a:pt x="87" y="239"/>
                  </a:lnTo>
                  <a:lnTo>
                    <a:pt x="92" y="232"/>
                  </a:lnTo>
                  <a:lnTo>
                    <a:pt x="97" y="224"/>
                  </a:lnTo>
                  <a:lnTo>
                    <a:pt x="102" y="214"/>
                  </a:lnTo>
                  <a:lnTo>
                    <a:pt x="110" y="201"/>
                  </a:lnTo>
                  <a:lnTo>
                    <a:pt x="118" y="188"/>
                  </a:lnTo>
                  <a:lnTo>
                    <a:pt x="126" y="177"/>
                  </a:lnTo>
                  <a:lnTo>
                    <a:pt x="133" y="165"/>
                  </a:lnTo>
                  <a:lnTo>
                    <a:pt x="140" y="155"/>
                  </a:lnTo>
                  <a:lnTo>
                    <a:pt x="146" y="146"/>
                  </a:lnTo>
                  <a:lnTo>
                    <a:pt x="152" y="138"/>
                  </a:lnTo>
                  <a:lnTo>
                    <a:pt x="158" y="131"/>
                  </a:lnTo>
                  <a:lnTo>
                    <a:pt x="162" y="124"/>
                  </a:lnTo>
                  <a:lnTo>
                    <a:pt x="181" y="124"/>
                  </a:lnTo>
                  <a:lnTo>
                    <a:pt x="185" y="124"/>
                  </a:lnTo>
                  <a:lnTo>
                    <a:pt x="190" y="124"/>
                  </a:lnTo>
                  <a:lnTo>
                    <a:pt x="194" y="124"/>
                  </a:lnTo>
                  <a:lnTo>
                    <a:pt x="199" y="124"/>
                  </a:lnTo>
                  <a:lnTo>
                    <a:pt x="204" y="124"/>
                  </a:lnTo>
                  <a:lnTo>
                    <a:pt x="207" y="124"/>
                  </a:lnTo>
                  <a:lnTo>
                    <a:pt x="212" y="125"/>
                  </a:lnTo>
                  <a:lnTo>
                    <a:pt x="216" y="125"/>
                  </a:lnTo>
                  <a:lnTo>
                    <a:pt x="222" y="125"/>
                  </a:lnTo>
                  <a:lnTo>
                    <a:pt x="224" y="120"/>
                  </a:lnTo>
                  <a:lnTo>
                    <a:pt x="227" y="118"/>
                  </a:lnTo>
                  <a:lnTo>
                    <a:pt x="228" y="114"/>
                  </a:lnTo>
                  <a:lnTo>
                    <a:pt x="230" y="111"/>
                  </a:lnTo>
                  <a:lnTo>
                    <a:pt x="232" y="108"/>
                  </a:lnTo>
                  <a:lnTo>
                    <a:pt x="234" y="106"/>
                  </a:lnTo>
                  <a:lnTo>
                    <a:pt x="237" y="102"/>
                  </a:lnTo>
                  <a:lnTo>
                    <a:pt x="239" y="98"/>
                  </a:lnTo>
                  <a:lnTo>
                    <a:pt x="241" y="97"/>
                  </a:lnTo>
                  <a:lnTo>
                    <a:pt x="243" y="93"/>
                  </a:lnTo>
                  <a:lnTo>
                    <a:pt x="241" y="88"/>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34" name="Freeform 34"/>
            <p:cNvSpPr>
              <a:spLocks/>
            </p:cNvSpPr>
            <p:nvPr/>
          </p:nvSpPr>
          <p:spPr bwMode="auto">
            <a:xfrm>
              <a:off x="4279" y="2471"/>
              <a:ext cx="33" cy="29"/>
            </a:xfrm>
            <a:custGeom>
              <a:avLst/>
              <a:gdLst>
                <a:gd name="T0" fmla="*/ 77 w 80"/>
                <a:gd name="T1" fmla="*/ 11 h 74"/>
                <a:gd name="T2" fmla="*/ 74 w 80"/>
                <a:gd name="T3" fmla="*/ 7 h 74"/>
                <a:gd name="T4" fmla="*/ 70 w 80"/>
                <a:gd name="T5" fmla="*/ 4 h 74"/>
                <a:gd name="T6" fmla="*/ 63 w 80"/>
                <a:gd name="T7" fmla="*/ 1 h 74"/>
                <a:gd name="T8" fmla="*/ 55 w 80"/>
                <a:gd name="T9" fmla="*/ 0 h 74"/>
                <a:gd name="T10" fmla="*/ 47 w 80"/>
                <a:gd name="T11" fmla="*/ 1 h 74"/>
                <a:gd name="T12" fmla="*/ 40 w 80"/>
                <a:gd name="T13" fmla="*/ 3 h 74"/>
                <a:gd name="T14" fmla="*/ 32 w 80"/>
                <a:gd name="T15" fmla="*/ 6 h 74"/>
                <a:gd name="T16" fmla="*/ 25 w 80"/>
                <a:gd name="T17" fmla="*/ 11 h 74"/>
                <a:gd name="T18" fmla="*/ 19 w 80"/>
                <a:gd name="T19" fmla="*/ 16 h 74"/>
                <a:gd name="T20" fmla="*/ 13 w 80"/>
                <a:gd name="T21" fmla="*/ 23 h 74"/>
                <a:gd name="T22" fmla="*/ 7 w 80"/>
                <a:gd name="T23" fmla="*/ 31 h 74"/>
                <a:gd name="T24" fmla="*/ 4 w 80"/>
                <a:gd name="T25" fmla="*/ 41 h 74"/>
                <a:gd name="T26" fmla="*/ 1 w 80"/>
                <a:gd name="T27" fmla="*/ 47 h 74"/>
                <a:gd name="T28" fmla="*/ 0 w 80"/>
                <a:gd name="T29" fmla="*/ 53 h 74"/>
                <a:gd name="T30" fmla="*/ 1 w 80"/>
                <a:gd name="T31" fmla="*/ 58 h 74"/>
                <a:gd name="T32" fmla="*/ 4 w 80"/>
                <a:gd name="T33" fmla="*/ 64 h 74"/>
                <a:gd name="T34" fmla="*/ 6 w 80"/>
                <a:gd name="T35" fmla="*/ 67 h 74"/>
                <a:gd name="T36" fmla="*/ 10 w 80"/>
                <a:gd name="T37" fmla="*/ 71 h 74"/>
                <a:gd name="T38" fmla="*/ 16 w 80"/>
                <a:gd name="T39" fmla="*/ 73 h 74"/>
                <a:gd name="T40" fmla="*/ 24 w 80"/>
                <a:gd name="T41" fmla="*/ 74 h 74"/>
                <a:gd name="T42" fmla="*/ 32 w 80"/>
                <a:gd name="T43" fmla="*/ 73 h 74"/>
                <a:gd name="T44" fmla="*/ 40 w 80"/>
                <a:gd name="T45" fmla="*/ 72 h 74"/>
                <a:gd name="T46" fmla="*/ 47 w 80"/>
                <a:gd name="T47" fmla="*/ 68 h 74"/>
                <a:gd name="T48" fmla="*/ 55 w 80"/>
                <a:gd name="T49" fmla="*/ 62 h 74"/>
                <a:gd name="T50" fmla="*/ 62 w 80"/>
                <a:gd name="T51" fmla="*/ 57 h 74"/>
                <a:gd name="T52" fmla="*/ 68 w 80"/>
                <a:gd name="T53" fmla="*/ 50 h 74"/>
                <a:gd name="T54" fmla="*/ 73 w 80"/>
                <a:gd name="T55" fmla="*/ 43 h 74"/>
                <a:gd name="T56" fmla="*/ 77 w 80"/>
                <a:gd name="T57" fmla="*/ 35 h 74"/>
                <a:gd name="T58" fmla="*/ 80 w 80"/>
                <a:gd name="T59" fmla="*/ 28 h 74"/>
                <a:gd name="T60" fmla="*/ 80 w 80"/>
                <a:gd name="T61" fmla="*/ 22 h 74"/>
                <a:gd name="T62" fmla="*/ 80 w 80"/>
                <a:gd name="T63" fmla="*/ 16 h 74"/>
                <a:gd name="T64" fmla="*/ 77 w 80"/>
                <a:gd name="T65" fmla="*/ 1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74">
                  <a:moveTo>
                    <a:pt x="77" y="11"/>
                  </a:moveTo>
                  <a:lnTo>
                    <a:pt x="74" y="7"/>
                  </a:lnTo>
                  <a:lnTo>
                    <a:pt x="70" y="4"/>
                  </a:lnTo>
                  <a:lnTo>
                    <a:pt x="63" y="1"/>
                  </a:lnTo>
                  <a:lnTo>
                    <a:pt x="55" y="0"/>
                  </a:lnTo>
                  <a:lnTo>
                    <a:pt x="47" y="1"/>
                  </a:lnTo>
                  <a:lnTo>
                    <a:pt x="40" y="3"/>
                  </a:lnTo>
                  <a:lnTo>
                    <a:pt x="32" y="6"/>
                  </a:lnTo>
                  <a:lnTo>
                    <a:pt x="25" y="11"/>
                  </a:lnTo>
                  <a:lnTo>
                    <a:pt x="19" y="16"/>
                  </a:lnTo>
                  <a:lnTo>
                    <a:pt x="13" y="23"/>
                  </a:lnTo>
                  <a:lnTo>
                    <a:pt x="7" y="31"/>
                  </a:lnTo>
                  <a:lnTo>
                    <a:pt x="4" y="41"/>
                  </a:lnTo>
                  <a:lnTo>
                    <a:pt x="1" y="47"/>
                  </a:lnTo>
                  <a:lnTo>
                    <a:pt x="0" y="53"/>
                  </a:lnTo>
                  <a:lnTo>
                    <a:pt x="1" y="58"/>
                  </a:lnTo>
                  <a:lnTo>
                    <a:pt x="4" y="64"/>
                  </a:lnTo>
                  <a:lnTo>
                    <a:pt x="6" y="67"/>
                  </a:lnTo>
                  <a:lnTo>
                    <a:pt x="10" y="71"/>
                  </a:lnTo>
                  <a:lnTo>
                    <a:pt x="16" y="73"/>
                  </a:lnTo>
                  <a:lnTo>
                    <a:pt x="24" y="74"/>
                  </a:lnTo>
                  <a:lnTo>
                    <a:pt x="32" y="73"/>
                  </a:lnTo>
                  <a:lnTo>
                    <a:pt x="40" y="72"/>
                  </a:lnTo>
                  <a:lnTo>
                    <a:pt x="47" y="68"/>
                  </a:lnTo>
                  <a:lnTo>
                    <a:pt x="55" y="62"/>
                  </a:lnTo>
                  <a:lnTo>
                    <a:pt x="62" y="57"/>
                  </a:lnTo>
                  <a:lnTo>
                    <a:pt x="68" y="50"/>
                  </a:lnTo>
                  <a:lnTo>
                    <a:pt x="73" y="43"/>
                  </a:lnTo>
                  <a:lnTo>
                    <a:pt x="77" y="35"/>
                  </a:lnTo>
                  <a:lnTo>
                    <a:pt x="80" y="28"/>
                  </a:lnTo>
                  <a:lnTo>
                    <a:pt x="80" y="22"/>
                  </a:lnTo>
                  <a:lnTo>
                    <a:pt x="80" y="16"/>
                  </a:lnTo>
                  <a:lnTo>
                    <a:pt x="77" y="11"/>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35" name="Freeform 35"/>
            <p:cNvSpPr>
              <a:spLocks/>
            </p:cNvSpPr>
            <p:nvPr/>
          </p:nvSpPr>
          <p:spPr bwMode="auto">
            <a:xfrm>
              <a:off x="4212" y="2511"/>
              <a:ext cx="74" cy="95"/>
            </a:xfrm>
            <a:custGeom>
              <a:avLst/>
              <a:gdLst>
                <a:gd name="T0" fmla="*/ 162 w 184"/>
                <a:gd name="T1" fmla="*/ 1 h 232"/>
                <a:gd name="T2" fmla="*/ 145 w 184"/>
                <a:gd name="T3" fmla="*/ 6 h 232"/>
                <a:gd name="T4" fmla="*/ 129 w 184"/>
                <a:gd name="T5" fmla="*/ 12 h 232"/>
                <a:gd name="T6" fmla="*/ 113 w 184"/>
                <a:gd name="T7" fmla="*/ 20 h 232"/>
                <a:gd name="T8" fmla="*/ 92 w 184"/>
                <a:gd name="T9" fmla="*/ 31 h 232"/>
                <a:gd name="T10" fmla="*/ 64 w 184"/>
                <a:gd name="T11" fmla="*/ 46 h 232"/>
                <a:gd name="T12" fmla="*/ 43 w 184"/>
                <a:gd name="T13" fmla="*/ 58 h 232"/>
                <a:gd name="T14" fmla="*/ 44 w 184"/>
                <a:gd name="T15" fmla="*/ 74 h 232"/>
                <a:gd name="T16" fmla="*/ 56 w 184"/>
                <a:gd name="T17" fmla="*/ 81 h 232"/>
                <a:gd name="T18" fmla="*/ 65 w 184"/>
                <a:gd name="T19" fmla="*/ 76 h 232"/>
                <a:gd name="T20" fmla="*/ 73 w 184"/>
                <a:gd name="T21" fmla="*/ 72 h 232"/>
                <a:gd name="T22" fmla="*/ 82 w 184"/>
                <a:gd name="T23" fmla="*/ 67 h 232"/>
                <a:gd name="T24" fmla="*/ 92 w 184"/>
                <a:gd name="T25" fmla="*/ 64 h 232"/>
                <a:gd name="T26" fmla="*/ 88 w 184"/>
                <a:gd name="T27" fmla="*/ 69 h 232"/>
                <a:gd name="T28" fmla="*/ 83 w 184"/>
                <a:gd name="T29" fmla="*/ 79 h 232"/>
                <a:gd name="T30" fmla="*/ 75 w 184"/>
                <a:gd name="T31" fmla="*/ 89 h 232"/>
                <a:gd name="T32" fmla="*/ 66 w 184"/>
                <a:gd name="T33" fmla="*/ 103 h 232"/>
                <a:gd name="T34" fmla="*/ 60 w 184"/>
                <a:gd name="T35" fmla="*/ 111 h 232"/>
                <a:gd name="T36" fmla="*/ 48 w 184"/>
                <a:gd name="T37" fmla="*/ 128 h 232"/>
                <a:gd name="T38" fmla="*/ 35 w 184"/>
                <a:gd name="T39" fmla="*/ 147 h 232"/>
                <a:gd name="T40" fmla="*/ 29 w 184"/>
                <a:gd name="T41" fmla="*/ 155 h 232"/>
                <a:gd name="T42" fmla="*/ 21 w 184"/>
                <a:gd name="T43" fmla="*/ 167 h 232"/>
                <a:gd name="T44" fmla="*/ 14 w 184"/>
                <a:gd name="T45" fmla="*/ 178 h 232"/>
                <a:gd name="T46" fmla="*/ 8 w 184"/>
                <a:gd name="T47" fmla="*/ 188 h 232"/>
                <a:gd name="T48" fmla="*/ 4 w 184"/>
                <a:gd name="T49" fmla="*/ 197 h 232"/>
                <a:gd name="T50" fmla="*/ 0 w 184"/>
                <a:gd name="T51" fmla="*/ 211 h 232"/>
                <a:gd name="T52" fmla="*/ 1 w 184"/>
                <a:gd name="T53" fmla="*/ 222 h 232"/>
                <a:gd name="T54" fmla="*/ 6 w 184"/>
                <a:gd name="T55" fmla="*/ 228 h 232"/>
                <a:gd name="T56" fmla="*/ 19 w 184"/>
                <a:gd name="T57" fmla="*/ 232 h 232"/>
                <a:gd name="T58" fmla="*/ 26 w 184"/>
                <a:gd name="T59" fmla="*/ 231 h 232"/>
                <a:gd name="T60" fmla="*/ 34 w 184"/>
                <a:gd name="T61" fmla="*/ 228 h 232"/>
                <a:gd name="T62" fmla="*/ 39 w 184"/>
                <a:gd name="T63" fmla="*/ 227 h 232"/>
                <a:gd name="T64" fmla="*/ 48 w 184"/>
                <a:gd name="T65" fmla="*/ 224 h 232"/>
                <a:gd name="T66" fmla="*/ 57 w 184"/>
                <a:gd name="T67" fmla="*/ 219 h 232"/>
                <a:gd name="T68" fmla="*/ 68 w 184"/>
                <a:gd name="T69" fmla="*/ 215 h 232"/>
                <a:gd name="T70" fmla="*/ 78 w 184"/>
                <a:gd name="T71" fmla="*/ 210 h 232"/>
                <a:gd name="T72" fmla="*/ 97 w 184"/>
                <a:gd name="T73" fmla="*/ 200 h 232"/>
                <a:gd name="T74" fmla="*/ 116 w 184"/>
                <a:gd name="T75" fmla="*/ 189 h 232"/>
                <a:gd name="T76" fmla="*/ 125 w 184"/>
                <a:gd name="T77" fmla="*/ 185 h 232"/>
                <a:gd name="T78" fmla="*/ 129 w 184"/>
                <a:gd name="T79" fmla="*/ 177 h 232"/>
                <a:gd name="T80" fmla="*/ 127 w 184"/>
                <a:gd name="T81" fmla="*/ 154 h 232"/>
                <a:gd name="T82" fmla="*/ 105 w 184"/>
                <a:gd name="T83" fmla="*/ 165 h 232"/>
                <a:gd name="T84" fmla="*/ 89 w 184"/>
                <a:gd name="T85" fmla="*/ 173 h 232"/>
                <a:gd name="T86" fmla="*/ 86 w 184"/>
                <a:gd name="T87" fmla="*/ 172 h 232"/>
                <a:gd name="T88" fmla="*/ 91 w 184"/>
                <a:gd name="T89" fmla="*/ 162 h 232"/>
                <a:gd name="T90" fmla="*/ 102 w 184"/>
                <a:gd name="T91" fmla="*/ 147 h 232"/>
                <a:gd name="T92" fmla="*/ 116 w 184"/>
                <a:gd name="T93" fmla="*/ 127 h 232"/>
                <a:gd name="T94" fmla="*/ 126 w 184"/>
                <a:gd name="T95" fmla="*/ 112 h 232"/>
                <a:gd name="T96" fmla="*/ 137 w 184"/>
                <a:gd name="T97" fmla="*/ 96 h 232"/>
                <a:gd name="T98" fmla="*/ 148 w 184"/>
                <a:gd name="T99" fmla="*/ 81 h 232"/>
                <a:gd name="T100" fmla="*/ 163 w 184"/>
                <a:gd name="T101" fmla="*/ 61 h 232"/>
                <a:gd name="T102" fmla="*/ 172 w 184"/>
                <a:gd name="T103" fmla="*/ 45 h 232"/>
                <a:gd name="T104" fmla="*/ 179 w 184"/>
                <a:gd name="T105" fmla="*/ 33 h 232"/>
                <a:gd name="T106" fmla="*/ 184 w 184"/>
                <a:gd name="T107" fmla="*/ 23 h 232"/>
                <a:gd name="T108" fmla="*/ 184 w 184"/>
                <a:gd name="T109" fmla="*/ 13 h 232"/>
                <a:gd name="T110" fmla="*/ 180 w 184"/>
                <a:gd name="T111" fmla="*/ 6 h 232"/>
                <a:gd name="T112" fmla="*/ 172 w 184"/>
                <a:gd name="T11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4" h="232">
                  <a:moveTo>
                    <a:pt x="167" y="0"/>
                  </a:moveTo>
                  <a:lnTo>
                    <a:pt x="162" y="1"/>
                  </a:lnTo>
                  <a:lnTo>
                    <a:pt x="155" y="3"/>
                  </a:lnTo>
                  <a:lnTo>
                    <a:pt x="145" y="6"/>
                  </a:lnTo>
                  <a:lnTo>
                    <a:pt x="134" y="10"/>
                  </a:lnTo>
                  <a:lnTo>
                    <a:pt x="129" y="12"/>
                  </a:lnTo>
                  <a:lnTo>
                    <a:pt x="122" y="15"/>
                  </a:lnTo>
                  <a:lnTo>
                    <a:pt x="113" y="20"/>
                  </a:lnTo>
                  <a:lnTo>
                    <a:pt x="104" y="26"/>
                  </a:lnTo>
                  <a:lnTo>
                    <a:pt x="92" y="31"/>
                  </a:lnTo>
                  <a:lnTo>
                    <a:pt x="79" y="38"/>
                  </a:lnTo>
                  <a:lnTo>
                    <a:pt x="64" y="46"/>
                  </a:lnTo>
                  <a:lnTo>
                    <a:pt x="48" y="56"/>
                  </a:lnTo>
                  <a:lnTo>
                    <a:pt x="43" y="58"/>
                  </a:lnTo>
                  <a:lnTo>
                    <a:pt x="44" y="63"/>
                  </a:lnTo>
                  <a:lnTo>
                    <a:pt x="44" y="74"/>
                  </a:lnTo>
                  <a:lnTo>
                    <a:pt x="44" y="88"/>
                  </a:lnTo>
                  <a:lnTo>
                    <a:pt x="56" y="81"/>
                  </a:lnTo>
                  <a:lnTo>
                    <a:pt x="60" y="79"/>
                  </a:lnTo>
                  <a:lnTo>
                    <a:pt x="65" y="76"/>
                  </a:lnTo>
                  <a:lnTo>
                    <a:pt x="68" y="74"/>
                  </a:lnTo>
                  <a:lnTo>
                    <a:pt x="73" y="72"/>
                  </a:lnTo>
                  <a:lnTo>
                    <a:pt x="78" y="69"/>
                  </a:lnTo>
                  <a:lnTo>
                    <a:pt x="82" y="67"/>
                  </a:lnTo>
                  <a:lnTo>
                    <a:pt x="88" y="66"/>
                  </a:lnTo>
                  <a:lnTo>
                    <a:pt x="92" y="64"/>
                  </a:lnTo>
                  <a:lnTo>
                    <a:pt x="90" y="66"/>
                  </a:lnTo>
                  <a:lnTo>
                    <a:pt x="88" y="69"/>
                  </a:lnTo>
                  <a:lnTo>
                    <a:pt x="86" y="74"/>
                  </a:lnTo>
                  <a:lnTo>
                    <a:pt x="83" y="79"/>
                  </a:lnTo>
                  <a:lnTo>
                    <a:pt x="79" y="83"/>
                  </a:lnTo>
                  <a:lnTo>
                    <a:pt x="75" y="89"/>
                  </a:lnTo>
                  <a:lnTo>
                    <a:pt x="71" y="96"/>
                  </a:lnTo>
                  <a:lnTo>
                    <a:pt x="66" y="103"/>
                  </a:lnTo>
                  <a:lnTo>
                    <a:pt x="65" y="105"/>
                  </a:lnTo>
                  <a:lnTo>
                    <a:pt x="60" y="111"/>
                  </a:lnTo>
                  <a:lnTo>
                    <a:pt x="54" y="119"/>
                  </a:lnTo>
                  <a:lnTo>
                    <a:pt x="48" y="128"/>
                  </a:lnTo>
                  <a:lnTo>
                    <a:pt x="41" y="139"/>
                  </a:lnTo>
                  <a:lnTo>
                    <a:pt x="35" y="147"/>
                  </a:lnTo>
                  <a:lnTo>
                    <a:pt x="30" y="152"/>
                  </a:lnTo>
                  <a:lnTo>
                    <a:pt x="29" y="155"/>
                  </a:lnTo>
                  <a:lnTo>
                    <a:pt x="25" y="160"/>
                  </a:lnTo>
                  <a:lnTo>
                    <a:pt x="21" y="167"/>
                  </a:lnTo>
                  <a:lnTo>
                    <a:pt x="18" y="173"/>
                  </a:lnTo>
                  <a:lnTo>
                    <a:pt x="14" y="178"/>
                  </a:lnTo>
                  <a:lnTo>
                    <a:pt x="12" y="183"/>
                  </a:lnTo>
                  <a:lnTo>
                    <a:pt x="8" y="188"/>
                  </a:lnTo>
                  <a:lnTo>
                    <a:pt x="6" y="193"/>
                  </a:lnTo>
                  <a:lnTo>
                    <a:pt x="4" y="197"/>
                  </a:lnTo>
                  <a:lnTo>
                    <a:pt x="1" y="204"/>
                  </a:lnTo>
                  <a:lnTo>
                    <a:pt x="0" y="211"/>
                  </a:lnTo>
                  <a:lnTo>
                    <a:pt x="0" y="217"/>
                  </a:lnTo>
                  <a:lnTo>
                    <a:pt x="1" y="222"/>
                  </a:lnTo>
                  <a:lnTo>
                    <a:pt x="3" y="225"/>
                  </a:lnTo>
                  <a:lnTo>
                    <a:pt x="6" y="228"/>
                  </a:lnTo>
                  <a:lnTo>
                    <a:pt x="12" y="231"/>
                  </a:lnTo>
                  <a:lnTo>
                    <a:pt x="19" y="232"/>
                  </a:lnTo>
                  <a:lnTo>
                    <a:pt x="22" y="232"/>
                  </a:lnTo>
                  <a:lnTo>
                    <a:pt x="26" y="231"/>
                  </a:lnTo>
                  <a:lnTo>
                    <a:pt x="29" y="230"/>
                  </a:lnTo>
                  <a:lnTo>
                    <a:pt x="34" y="228"/>
                  </a:lnTo>
                  <a:lnTo>
                    <a:pt x="36" y="227"/>
                  </a:lnTo>
                  <a:lnTo>
                    <a:pt x="39" y="227"/>
                  </a:lnTo>
                  <a:lnTo>
                    <a:pt x="43" y="225"/>
                  </a:lnTo>
                  <a:lnTo>
                    <a:pt x="48" y="224"/>
                  </a:lnTo>
                  <a:lnTo>
                    <a:pt x="52" y="222"/>
                  </a:lnTo>
                  <a:lnTo>
                    <a:pt x="57" y="219"/>
                  </a:lnTo>
                  <a:lnTo>
                    <a:pt x="63" y="217"/>
                  </a:lnTo>
                  <a:lnTo>
                    <a:pt x="68" y="215"/>
                  </a:lnTo>
                  <a:lnTo>
                    <a:pt x="71" y="213"/>
                  </a:lnTo>
                  <a:lnTo>
                    <a:pt x="78" y="210"/>
                  </a:lnTo>
                  <a:lnTo>
                    <a:pt x="87" y="205"/>
                  </a:lnTo>
                  <a:lnTo>
                    <a:pt x="97" y="200"/>
                  </a:lnTo>
                  <a:lnTo>
                    <a:pt x="106" y="194"/>
                  </a:lnTo>
                  <a:lnTo>
                    <a:pt x="116" y="189"/>
                  </a:lnTo>
                  <a:lnTo>
                    <a:pt x="122" y="186"/>
                  </a:lnTo>
                  <a:lnTo>
                    <a:pt x="125" y="185"/>
                  </a:lnTo>
                  <a:lnTo>
                    <a:pt x="131" y="182"/>
                  </a:lnTo>
                  <a:lnTo>
                    <a:pt x="129" y="177"/>
                  </a:lnTo>
                  <a:lnTo>
                    <a:pt x="128" y="165"/>
                  </a:lnTo>
                  <a:lnTo>
                    <a:pt x="127" y="154"/>
                  </a:lnTo>
                  <a:lnTo>
                    <a:pt x="117" y="159"/>
                  </a:lnTo>
                  <a:lnTo>
                    <a:pt x="105" y="165"/>
                  </a:lnTo>
                  <a:lnTo>
                    <a:pt x="96" y="170"/>
                  </a:lnTo>
                  <a:lnTo>
                    <a:pt x="89" y="173"/>
                  </a:lnTo>
                  <a:lnTo>
                    <a:pt x="83" y="175"/>
                  </a:lnTo>
                  <a:lnTo>
                    <a:pt x="86" y="172"/>
                  </a:lnTo>
                  <a:lnTo>
                    <a:pt x="88" y="167"/>
                  </a:lnTo>
                  <a:lnTo>
                    <a:pt x="91" y="162"/>
                  </a:lnTo>
                  <a:lnTo>
                    <a:pt x="96" y="155"/>
                  </a:lnTo>
                  <a:lnTo>
                    <a:pt x="102" y="147"/>
                  </a:lnTo>
                  <a:lnTo>
                    <a:pt x="107" y="137"/>
                  </a:lnTo>
                  <a:lnTo>
                    <a:pt x="116" y="127"/>
                  </a:lnTo>
                  <a:lnTo>
                    <a:pt x="124" y="116"/>
                  </a:lnTo>
                  <a:lnTo>
                    <a:pt x="126" y="112"/>
                  </a:lnTo>
                  <a:lnTo>
                    <a:pt x="132" y="104"/>
                  </a:lnTo>
                  <a:lnTo>
                    <a:pt x="137" y="96"/>
                  </a:lnTo>
                  <a:lnTo>
                    <a:pt x="140" y="92"/>
                  </a:lnTo>
                  <a:lnTo>
                    <a:pt x="148" y="81"/>
                  </a:lnTo>
                  <a:lnTo>
                    <a:pt x="156" y="71"/>
                  </a:lnTo>
                  <a:lnTo>
                    <a:pt x="163" y="61"/>
                  </a:lnTo>
                  <a:lnTo>
                    <a:pt x="167" y="52"/>
                  </a:lnTo>
                  <a:lnTo>
                    <a:pt x="172" y="45"/>
                  </a:lnTo>
                  <a:lnTo>
                    <a:pt x="177" y="38"/>
                  </a:lnTo>
                  <a:lnTo>
                    <a:pt x="179" y="33"/>
                  </a:lnTo>
                  <a:lnTo>
                    <a:pt x="181" y="28"/>
                  </a:lnTo>
                  <a:lnTo>
                    <a:pt x="184" y="23"/>
                  </a:lnTo>
                  <a:lnTo>
                    <a:pt x="184" y="18"/>
                  </a:lnTo>
                  <a:lnTo>
                    <a:pt x="184" y="13"/>
                  </a:lnTo>
                  <a:lnTo>
                    <a:pt x="182" y="10"/>
                  </a:lnTo>
                  <a:lnTo>
                    <a:pt x="180" y="6"/>
                  </a:lnTo>
                  <a:lnTo>
                    <a:pt x="177" y="3"/>
                  </a:lnTo>
                  <a:lnTo>
                    <a:pt x="172" y="1"/>
                  </a:lnTo>
                  <a:lnTo>
                    <a:pt x="167" y="0"/>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36" name="Freeform 36"/>
            <p:cNvSpPr>
              <a:spLocks/>
            </p:cNvSpPr>
            <p:nvPr/>
          </p:nvSpPr>
          <p:spPr bwMode="auto">
            <a:xfrm>
              <a:off x="4329" y="2509"/>
              <a:ext cx="109" cy="97"/>
            </a:xfrm>
            <a:custGeom>
              <a:avLst/>
              <a:gdLst>
                <a:gd name="T0" fmla="*/ 250 w 267"/>
                <a:gd name="T1" fmla="*/ 5 h 237"/>
                <a:gd name="T2" fmla="*/ 229 w 267"/>
                <a:gd name="T3" fmla="*/ 4 h 237"/>
                <a:gd name="T4" fmla="*/ 219 w 267"/>
                <a:gd name="T5" fmla="*/ 10 h 237"/>
                <a:gd name="T6" fmla="*/ 199 w 267"/>
                <a:gd name="T7" fmla="*/ 26 h 237"/>
                <a:gd name="T8" fmla="*/ 177 w 267"/>
                <a:gd name="T9" fmla="*/ 39 h 237"/>
                <a:gd name="T10" fmla="*/ 191 w 267"/>
                <a:gd name="T11" fmla="*/ 59 h 237"/>
                <a:gd name="T12" fmla="*/ 204 w 267"/>
                <a:gd name="T13" fmla="*/ 54 h 237"/>
                <a:gd name="T14" fmla="*/ 207 w 267"/>
                <a:gd name="T15" fmla="*/ 55 h 237"/>
                <a:gd name="T16" fmla="*/ 205 w 267"/>
                <a:gd name="T17" fmla="*/ 69 h 237"/>
                <a:gd name="T18" fmla="*/ 189 w 267"/>
                <a:gd name="T19" fmla="*/ 97 h 237"/>
                <a:gd name="T20" fmla="*/ 164 w 267"/>
                <a:gd name="T21" fmla="*/ 131 h 237"/>
                <a:gd name="T22" fmla="*/ 136 w 267"/>
                <a:gd name="T23" fmla="*/ 161 h 237"/>
                <a:gd name="T24" fmla="*/ 110 w 267"/>
                <a:gd name="T25" fmla="*/ 182 h 237"/>
                <a:gd name="T26" fmla="*/ 78 w 267"/>
                <a:gd name="T27" fmla="*/ 193 h 237"/>
                <a:gd name="T28" fmla="*/ 70 w 267"/>
                <a:gd name="T29" fmla="*/ 187 h 237"/>
                <a:gd name="T30" fmla="*/ 75 w 267"/>
                <a:gd name="T31" fmla="*/ 162 h 237"/>
                <a:gd name="T32" fmla="*/ 86 w 267"/>
                <a:gd name="T33" fmla="*/ 140 h 237"/>
                <a:gd name="T34" fmla="*/ 100 w 267"/>
                <a:gd name="T35" fmla="*/ 117 h 237"/>
                <a:gd name="T36" fmla="*/ 120 w 267"/>
                <a:gd name="T37" fmla="*/ 92 h 237"/>
                <a:gd name="T38" fmla="*/ 143 w 267"/>
                <a:gd name="T39" fmla="*/ 66 h 237"/>
                <a:gd name="T40" fmla="*/ 167 w 267"/>
                <a:gd name="T41" fmla="*/ 43 h 237"/>
                <a:gd name="T42" fmla="*/ 189 w 267"/>
                <a:gd name="T43" fmla="*/ 25 h 237"/>
                <a:gd name="T44" fmla="*/ 188 w 267"/>
                <a:gd name="T45" fmla="*/ 0 h 237"/>
                <a:gd name="T46" fmla="*/ 168 w 267"/>
                <a:gd name="T47" fmla="*/ 6 h 237"/>
                <a:gd name="T48" fmla="*/ 150 w 267"/>
                <a:gd name="T49" fmla="*/ 9 h 237"/>
                <a:gd name="T50" fmla="*/ 136 w 267"/>
                <a:gd name="T51" fmla="*/ 9 h 237"/>
                <a:gd name="T52" fmla="*/ 120 w 267"/>
                <a:gd name="T53" fmla="*/ 6 h 237"/>
                <a:gd name="T54" fmla="*/ 105 w 267"/>
                <a:gd name="T55" fmla="*/ 5 h 237"/>
                <a:gd name="T56" fmla="*/ 77 w 267"/>
                <a:gd name="T57" fmla="*/ 8 h 237"/>
                <a:gd name="T58" fmla="*/ 18 w 267"/>
                <a:gd name="T59" fmla="*/ 69 h 237"/>
                <a:gd name="T60" fmla="*/ 42 w 267"/>
                <a:gd name="T61" fmla="*/ 82 h 237"/>
                <a:gd name="T62" fmla="*/ 62 w 267"/>
                <a:gd name="T63" fmla="*/ 59 h 237"/>
                <a:gd name="T64" fmla="*/ 84 w 267"/>
                <a:gd name="T65" fmla="*/ 51 h 237"/>
                <a:gd name="T66" fmla="*/ 110 w 267"/>
                <a:gd name="T67" fmla="*/ 51 h 237"/>
                <a:gd name="T68" fmla="*/ 113 w 267"/>
                <a:gd name="T69" fmla="*/ 51 h 237"/>
                <a:gd name="T70" fmla="*/ 91 w 267"/>
                <a:gd name="T71" fmla="*/ 68 h 237"/>
                <a:gd name="T72" fmla="*/ 69 w 267"/>
                <a:gd name="T73" fmla="*/ 86 h 237"/>
                <a:gd name="T74" fmla="*/ 50 w 267"/>
                <a:gd name="T75" fmla="*/ 103 h 237"/>
                <a:gd name="T76" fmla="*/ 33 w 267"/>
                <a:gd name="T77" fmla="*/ 122 h 237"/>
                <a:gd name="T78" fmla="*/ 21 w 267"/>
                <a:gd name="T79" fmla="*/ 140 h 237"/>
                <a:gd name="T80" fmla="*/ 10 w 267"/>
                <a:gd name="T81" fmla="*/ 160 h 237"/>
                <a:gd name="T82" fmla="*/ 1 w 267"/>
                <a:gd name="T83" fmla="*/ 187 h 237"/>
                <a:gd name="T84" fmla="*/ 1 w 267"/>
                <a:gd name="T85" fmla="*/ 212 h 237"/>
                <a:gd name="T86" fmla="*/ 12 w 267"/>
                <a:gd name="T87" fmla="*/ 227 h 237"/>
                <a:gd name="T88" fmla="*/ 35 w 267"/>
                <a:gd name="T89" fmla="*/ 237 h 237"/>
                <a:gd name="T90" fmla="*/ 66 w 267"/>
                <a:gd name="T91" fmla="*/ 233 h 237"/>
                <a:gd name="T92" fmla="*/ 104 w 267"/>
                <a:gd name="T93" fmla="*/ 218 h 237"/>
                <a:gd name="T94" fmla="*/ 145 w 267"/>
                <a:gd name="T95" fmla="*/ 192 h 237"/>
                <a:gd name="T96" fmla="*/ 189 w 267"/>
                <a:gd name="T97" fmla="*/ 154 h 237"/>
                <a:gd name="T98" fmla="*/ 228 w 267"/>
                <a:gd name="T99" fmla="*/ 109 h 237"/>
                <a:gd name="T100" fmla="*/ 255 w 267"/>
                <a:gd name="T101" fmla="*/ 68 h 237"/>
                <a:gd name="T102" fmla="*/ 265 w 267"/>
                <a:gd name="T103" fmla="*/ 41 h 237"/>
                <a:gd name="T104" fmla="*/ 266 w 267"/>
                <a:gd name="T105" fmla="*/ 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7" h="237">
                  <a:moveTo>
                    <a:pt x="265" y="19"/>
                  </a:moveTo>
                  <a:lnTo>
                    <a:pt x="263" y="13"/>
                  </a:lnTo>
                  <a:lnTo>
                    <a:pt x="257" y="9"/>
                  </a:lnTo>
                  <a:lnTo>
                    <a:pt x="250" y="5"/>
                  </a:lnTo>
                  <a:lnTo>
                    <a:pt x="239" y="4"/>
                  </a:lnTo>
                  <a:lnTo>
                    <a:pt x="235" y="4"/>
                  </a:lnTo>
                  <a:lnTo>
                    <a:pt x="233" y="4"/>
                  </a:lnTo>
                  <a:lnTo>
                    <a:pt x="229" y="4"/>
                  </a:lnTo>
                  <a:lnTo>
                    <a:pt x="226" y="5"/>
                  </a:lnTo>
                  <a:lnTo>
                    <a:pt x="224" y="6"/>
                  </a:lnTo>
                  <a:lnTo>
                    <a:pt x="222" y="8"/>
                  </a:lnTo>
                  <a:lnTo>
                    <a:pt x="219" y="10"/>
                  </a:lnTo>
                  <a:lnTo>
                    <a:pt x="216" y="13"/>
                  </a:lnTo>
                  <a:lnTo>
                    <a:pt x="211" y="17"/>
                  </a:lnTo>
                  <a:lnTo>
                    <a:pt x="205" y="21"/>
                  </a:lnTo>
                  <a:lnTo>
                    <a:pt x="199" y="26"/>
                  </a:lnTo>
                  <a:lnTo>
                    <a:pt x="194" y="29"/>
                  </a:lnTo>
                  <a:lnTo>
                    <a:pt x="188" y="33"/>
                  </a:lnTo>
                  <a:lnTo>
                    <a:pt x="182" y="36"/>
                  </a:lnTo>
                  <a:lnTo>
                    <a:pt x="177" y="39"/>
                  </a:lnTo>
                  <a:lnTo>
                    <a:pt x="179" y="43"/>
                  </a:lnTo>
                  <a:lnTo>
                    <a:pt x="179" y="53"/>
                  </a:lnTo>
                  <a:lnTo>
                    <a:pt x="180" y="66"/>
                  </a:lnTo>
                  <a:lnTo>
                    <a:pt x="191" y="59"/>
                  </a:lnTo>
                  <a:lnTo>
                    <a:pt x="196" y="57"/>
                  </a:lnTo>
                  <a:lnTo>
                    <a:pt x="199" y="55"/>
                  </a:lnTo>
                  <a:lnTo>
                    <a:pt x="202" y="54"/>
                  </a:lnTo>
                  <a:lnTo>
                    <a:pt x="204" y="54"/>
                  </a:lnTo>
                  <a:lnTo>
                    <a:pt x="206" y="54"/>
                  </a:lnTo>
                  <a:lnTo>
                    <a:pt x="207" y="54"/>
                  </a:lnTo>
                  <a:lnTo>
                    <a:pt x="207" y="55"/>
                  </a:lnTo>
                  <a:lnTo>
                    <a:pt x="207" y="55"/>
                  </a:lnTo>
                  <a:lnTo>
                    <a:pt x="207" y="56"/>
                  </a:lnTo>
                  <a:lnTo>
                    <a:pt x="207" y="58"/>
                  </a:lnTo>
                  <a:lnTo>
                    <a:pt x="207" y="62"/>
                  </a:lnTo>
                  <a:lnTo>
                    <a:pt x="205" y="69"/>
                  </a:lnTo>
                  <a:lnTo>
                    <a:pt x="202" y="76"/>
                  </a:lnTo>
                  <a:lnTo>
                    <a:pt x="198" y="82"/>
                  </a:lnTo>
                  <a:lnTo>
                    <a:pt x="194" y="91"/>
                  </a:lnTo>
                  <a:lnTo>
                    <a:pt x="189" y="97"/>
                  </a:lnTo>
                  <a:lnTo>
                    <a:pt x="183" y="106"/>
                  </a:lnTo>
                  <a:lnTo>
                    <a:pt x="177" y="114"/>
                  </a:lnTo>
                  <a:lnTo>
                    <a:pt x="171" y="123"/>
                  </a:lnTo>
                  <a:lnTo>
                    <a:pt x="164" y="131"/>
                  </a:lnTo>
                  <a:lnTo>
                    <a:pt x="157" y="139"/>
                  </a:lnTo>
                  <a:lnTo>
                    <a:pt x="150" y="147"/>
                  </a:lnTo>
                  <a:lnTo>
                    <a:pt x="143" y="154"/>
                  </a:lnTo>
                  <a:lnTo>
                    <a:pt x="136" y="161"/>
                  </a:lnTo>
                  <a:lnTo>
                    <a:pt x="129" y="167"/>
                  </a:lnTo>
                  <a:lnTo>
                    <a:pt x="122" y="172"/>
                  </a:lnTo>
                  <a:lnTo>
                    <a:pt x="116" y="177"/>
                  </a:lnTo>
                  <a:lnTo>
                    <a:pt x="110" y="182"/>
                  </a:lnTo>
                  <a:lnTo>
                    <a:pt x="101" y="187"/>
                  </a:lnTo>
                  <a:lnTo>
                    <a:pt x="93" y="191"/>
                  </a:lnTo>
                  <a:lnTo>
                    <a:pt x="85" y="192"/>
                  </a:lnTo>
                  <a:lnTo>
                    <a:pt x="78" y="193"/>
                  </a:lnTo>
                  <a:lnTo>
                    <a:pt x="75" y="193"/>
                  </a:lnTo>
                  <a:lnTo>
                    <a:pt x="73" y="192"/>
                  </a:lnTo>
                  <a:lnTo>
                    <a:pt x="70" y="190"/>
                  </a:lnTo>
                  <a:lnTo>
                    <a:pt x="70" y="187"/>
                  </a:lnTo>
                  <a:lnTo>
                    <a:pt x="69" y="185"/>
                  </a:lnTo>
                  <a:lnTo>
                    <a:pt x="69" y="179"/>
                  </a:lnTo>
                  <a:lnTo>
                    <a:pt x="71" y="172"/>
                  </a:lnTo>
                  <a:lnTo>
                    <a:pt x="75" y="162"/>
                  </a:lnTo>
                  <a:lnTo>
                    <a:pt x="77" y="156"/>
                  </a:lnTo>
                  <a:lnTo>
                    <a:pt x="80" y="152"/>
                  </a:lnTo>
                  <a:lnTo>
                    <a:pt x="83" y="146"/>
                  </a:lnTo>
                  <a:lnTo>
                    <a:pt x="86" y="140"/>
                  </a:lnTo>
                  <a:lnTo>
                    <a:pt x="89" y="134"/>
                  </a:lnTo>
                  <a:lnTo>
                    <a:pt x="92" y="129"/>
                  </a:lnTo>
                  <a:lnTo>
                    <a:pt x="97" y="123"/>
                  </a:lnTo>
                  <a:lnTo>
                    <a:pt x="100" y="117"/>
                  </a:lnTo>
                  <a:lnTo>
                    <a:pt x="105" y="111"/>
                  </a:lnTo>
                  <a:lnTo>
                    <a:pt x="110" y="104"/>
                  </a:lnTo>
                  <a:lnTo>
                    <a:pt x="114" y="99"/>
                  </a:lnTo>
                  <a:lnTo>
                    <a:pt x="120" y="92"/>
                  </a:lnTo>
                  <a:lnTo>
                    <a:pt x="126" y="86"/>
                  </a:lnTo>
                  <a:lnTo>
                    <a:pt x="131" y="79"/>
                  </a:lnTo>
                  <a:lnTo>
                    <a:pt x="137" y="73"/>
                  </a:lnTo>
                  <a:lnTo>
                    <a:pt x="143" y="66"/>
                  </a:lnTo>
                  <a:lnTo>
                    <a:pt x="149" y="61"/>
                  </a:lnTo>
                  <a:lnTo>
                    <a:pt x="154" y="55"/>
                  </a:lnTo>
                  <a:lnTo>
                    <a:pt x="161" y="49"/>
                  </a:lnTo>
                  <a:lnTo>
                    <a:pt x="167" y="43"/>
                  </a:lnTo>
                  <a:lnTo>
                    <a:pt x="173" y="39"/>
                  </a:lnTo>
                  <a:lnTo>
                    <a:pt x="179" y="33"/>
                  </a:lnTo>
                  <a:lnTo>
                    <a:pt x="183" y="29"/>
                  </a:lnTo>
                  <a:lnTo>
                    <a:pt x="189" y="25"/>
                  </a:lnTo>
                  <a:lnTo>
                    <a:pt x="194" y="21"/>
                  </a:lnTo>
                  <a:lnTo>
                    <a:pt x="192" y="17"/>
                  </a:lnTo>
                  <a:lnTo>
                    <a:pt x="190" y="8"/>
                  </a:lnTo>
                  <a:lnTo>
                    <a:pt x="188" y="0"/>
                  </a:lnTo>
                  <a:lnTo>
                    <a:pt x="179" y="3"/>
                  </a:lnTo>
                  <a:lnTo>
                    <a:pt x="175" y="4"/>
                  </a:lnTo>
                  <a:lnTo>
                    <a:pt x="172" y="5"/>
                  </a:lnTo>
                  <a:lnTo>
                    <a:pt x="168" y="6"/>
                  </a:lnTo>
                  <a:lnTo>
                    <a:pt x="164" y="8"/>
                  </a:lnTo>
                  <a:lnTo>
                    <a:pt x="159" y="8"/>
                  </a:lnTo>
                  <a:lnTo>
                    <a:pt x="154" y="9"/>
                  </a:lnTo>
                  <a:lnTo>
                    <a:pt x="150" y="9"/>
                  </a:lnTo>
                  <a:lnTo>
                    <a:pt x="144" y="9"/>
                  </a:lnTo>
                  <a:lnTo>
                    <a:pt x="142" y="9"/>
                  </a:lnTo>
                  <a:lnTo>
                    <a:pt x="139" y="9"/>
                  </a:lnTo>
                  <a:lnTo>
                    <a:pt x="136" y="9"/>
                  </a:lnTo>
                  <a:lnTo>
                    <a:pt x="134" y="8"/>
                  </a:lnTo>
                  <a:lnTo>
                    <a:pt x="130" y="8"/>
                  </a:lnTo>
                  <a:lnTo>
                    <a:pt x="126" y="6"/>
                  </a:lnTo>
                  <a:lnTo>
                    <a:pt x="120" y="6"/>
                  </a:lnTo>
                  <a:lnTo>
                    <a:pt x="118" y="6"/>
                  </a:lnTo>
                  <a:lnTo>
                    <a:pt x="114" y="5"/>
                  </a:lnTo>
                  <a:lnTo>
                    <a:pt x="110" y="5"/>
                  </a:lnTo>
                  <a:lnTo>
                    <a:pt x="105" y="5"/>
                  </a:lnTo>
                  <a:lnTo>
                    <a:pt x="100" y="5"/>
                  </a:lnTo>
                  <a:lnTo>
                    <a:pt x="93" y="5"/>
                  </a:lnTo>
                  <a:lnTo>
                    <a:pt x="85" y="6"/>
                  </a:lnTo>
                  <a:lnTo>
                    <a:pt x="77" y="8"/>
                  </a:lnTo>
                  <a:lnTo>
                    <a:pt x="68" y="9"/>
                  </a:lnTo>
                  <a:lnTo>
                    <a:pt x="65" y="9"/>
                  </a:lnTo>
                  <a:lnTo>
                    <a:pt x="62" y="11"/>
                  </a:lnTo>
                  <a:lnTo>
                    <a:pt x="18" y="69"/>
                  </a:lnTo>
                  <a:lnTo>
                    <a:pt x="9" y="81"/>
                  </a:lnTo>
                  <a:lnTo>
                    <a:pt x="25" y="82"/>
                  </a:lnTo>
                  <a:lnTo>
                    <a:pt x="38" y="82"/>
                  </a:lnTo>
                  <a:lnTo>
                    <a:pt x="42" y="82"/>
                  </a:lnTo>
                  <a:lnTo>
                    <a:pt x="44" y="79"/>
                  </a:lnTo>
                  <a:lnTo>
                    <a:pt x="50" y="73"/>
                  </a:lnTo>
                  <a:lnTo>
                    <a:pt x="55" y="66"/>
                  </a:lnTo>
                  <a:lnTo>
                    <a:pt x="62" y="59"/>
                  </a:lnTo>
                  <a:lnTo>
                    <a:pt x="69" y="53"/>
                  </a:lnTo>
                  <a:lnTo>
                    <a:pt x="74" y="53"/>
                  </a:lnTo>
                  <a:lnTo>
                    <a:pt x="78" y="51"/>
                  </a:lnTo>
                  <a:lnTo>
                    <a:pt x="84" y="51"/>
                  </a:lnTo>
                  <a:lnTo>
                    <a:pt x="89" y="51"/>
                  </a:lnTo>
                  <a:lnTo>
                    <a:pt x="92" y="51"/>
                  </a:lnTo>
                  <a:lnTo>
                    <a:pt x="101" y="51"/>
                  </a:lnTo>
                  <a:lnTo>
                    <a:pt x="110" y="51"/>
                  </a:lnTo>
                  <a:lnTo>
                    <a:pt x="113" y="51"/>
                  </a:lnTo>
                  <a:lnTo>
                    <a:pt x="113" y="51"/>
                  </a:lnTo>
                  <a:lnTo>
                    <a:pt x="113" y="51"/>
                  </a:lnTo>
                  <a:lnTo>
                    <a:pt x="113" y="51"/>
                  </a:lnTo>
                  <a:lnTo>
                    <a:pt x="113" y="51"/>
                  </a:lnTo>
                  <a:lnTo>
                    <a:pt x="105" y="57"/>
                  </a:lnTo>
                  <a:lnTo>
                    <a:pt x="98" y="63"/>
                  </a:lnTo>
                  <a:lnTo>
                    <a:pt x="91" y="68"/>
                  </a:lnTo>
                  <a:lnTo>
                    <a:pt x="84" y="73"/>
                  </a:lnTo>
                  <a:lnTo>
                    <a:pt x="78" y="78"/>
                  </a:lnTo>
                  <a:lnTo>
                    <a:pt x="74" y="81"/>
                  </a:lnTo>
                  <a:lnTo>
                    <a:pt x="69" y="86"/>
                  </a:lnTo>
                  <a:lnTo>
                    <a:pt x="65" y="89"/>
                  </a:lnTo>
                  <a:lnTo>
                    <a:pt x="60" y="94"/>
                  </a:lnTo>
                  <a:lnTo>
                    <a:pt x="54" y="99"/>
                  </a:lnTo>
                  <a:lnTo>
                    <a:pt x="50" y="103"/>
                  </a:lnTo>
                  <a:lnTo>
                    <a:pt x="46" y="108"/>
                  </a:lnTo>
                  <a:lnTo>
                    <a:pt x="42" y="112"/>
                  </a:lnTo>
                  <a:lnTo>
                    <a:pt x="37" y="117"/>
                  </a:lnTo>
                  <a:lnTo>
                    <a:pt x="33" y="122"/>
                  </a:lnTo>
                  <a:lnTo>
                    <a:pt x="30" y="126"/>
                  </a:lnTo>
                  <a:lnTo>
                    <a:pt x="27" y="131"/>
                  </a:lnTo>
                  <a:lnTo>
                    <a:pt x="23" y="135"/>
                  </a:lnTo>
                  <a:lnTo>
                    <a:pt x="21" y="140"/>
                  </a:lnTo>
                  <a:lnTo>
                    <a:pt x="17" y="145"/>
                  </a:lnTo>
                  <a:lnTo>
                    <a:pt x="15" y="149"/>
                  </a:lnTo>
                  <a:lnTo>
                    <a:pt x="13" y="155"/>
                  </a:lnTo>
                  <a:lnTo>
                    <a:pt x="10" y="160"/>
                  </a:lnTo>
                  <a:lnTo>
                    <a:pt x="8" y="164"/>
                  </a:lnTo>
                  <a:lnTo>
                    <a:pt x="5" y="172"/>
                  </a:lnTo>
                  <a:lnTo>
                    <a:pt x="2" y="179"/>
                  </a:lnTo>
                  <a:lnTo>
                    <a:pt x="1" y="187"/>
                  </a:lnTo>
                  <a:lnTo>
                    <a:pt x="0" y="193"/>
                  </a:lnTo>
                  <a:lnTo>
                    <a:pt x="0" y="200"/>
                  </a:lnTo>
                  <a:lnTo>
                    <a:pt x="0" y="206"/>
                  </a:lnTo>
                  <a:lnTo>
                    <a:pt x="1" y="212"/>
                  </a:lnTo>
                  <a:lnTo>
                    <a:pt x="4" y="216"/>
                  </a:lnTo>
                  <a:lnTo>
                    <a:pt x="6" y="220"/>
                  </a:lnTo>
                  <a:lnTo>
                    <a:pt x="8" y="223"/>
                  </a:lnTo>
                  <a:lnTo>
                    <a:pt x="12" y="227"/>
                  </a:lnTo>
                  <a:lnTo>
                    <a:pt x="16" y="230"/>
                  </a:lnTo>
                  <a:lnTo>
                    <a:pt x="21" y="232"/>
                  </a:lnTo>
                  <a:lnTo>
                    <a:pt x="27" y="235"/>
                  </a:lnTo>
                  <a:lnTo>
                    <a:pt x="35" y="237"/>
                  </a:lnTo>
                  <a:lnTo>
                    <a:pt x="43" y="237"/>
                  </a:lnTo>
                  <a:lnTo>
                    <a:pt x="50" y="237"/>
                  </a:lnTo>
                  <a:lnTo>
                    <a:pt x="58" y="236"/>
                  </a:lnTo>
                  <a:lnTo>
                    <a:pt x="66" y="233"/>
                  </a:lnTo>
                  <a:lnTo>
                    <a:pt x="74" y="231"/>
                  </a:lnTo>
                  <a:lnTo>
                    <a:pt x="83" y="228"/>
                  </a:lnTo>
                  <a:lnTo>
                    <a:pt x="93" y="223"/>
                  </a:lnTo>
                  <a:lnTo>
                    <a:pt x="104" y="218"/>
                  </a:lnTo>
                  <a:lnTo>
                    <a:pt x="114" y="213"/>
                  </a:lnTo>
                  <a:lnTo>
                    <a:pt x="124" y="206"/>
                  </a:lnTo>
                  <a:lnTo>
                    <a:pt x="135" y="199"/>
                  </a:lnTo>
                  <a:lnTo>
                    <a:pt x="145" y="192"/>
                  </a:lnTo>
                  <a:lnTo>
                    <a:pt x="157" y="183"/>
                  </a:lnTo>
                  <a:lnTo>
                    <a:pt x="167" y="174"/>
                  </a:lnTo>
                  <a:lnTo>
                    <a:pt x="177" y="164"/>
                  </a:lnTo>
                  <a:lnTo>
                    <a:pt x="189" y="154"/>
                  </a:lnTo>
                  <a:lnTo>
                    <a:pt x="199" y="142"/>
                  </a:lnTo>
                  <a:lnTo>
                    <a:pt x="210" y="131"/>
                  </a:lnTo>
                  <a:lnTo>
                    <a:pt x="219" y="121"/>
                  </a:lnTo>
                  <a:lnTo>
                    <a:pt x="228" y="109"/>
                  </a:lnTo>
                  <a:lnTo>
                    <a:pt x="236" y="99"/>
                  </a:lnTo>
                  <a:lnTo>
                    <a:pt x="243" y="88"/>
                  </a:lnTo>
                  <a:lnTo>
                    <a:pt x="250" y="78"/>
                  </a:lnTo>
                  <a:lnTo>
                    <a:pt x="255" y="68"/>
                  </a:lnTo>
                  <a:lnTo>
                    <a:pt x="259" y="58"/>
                  </a:lnTo>
                  <a:lnTo>
                    <a:pt x="262" y="53"/>
                  </a:lnTo>
                  <a:lnTo>
                    <a:pt x="264" y="46"/>
                  </a:lnTo>
                  <a:lnTo>
                    <a:pt x="265" y="41"/>
                  </a:lnTo>
                  <a:lnTo>
                    <a:pt x="266" y="35"/>
                  </a:lnTo>
                  <a:lnTo>
                    <a:pt x="267" y="31"/>
                  </a:lnTo>
                  <a:lnTo>
                    <a:pt x="266" y="27"/>
                  </a:lnTo>
                  <a:lnTo>
                    <a:pt x="266" y="23"/>
                  </a:lnTo>
                  <a:lnTo>
                    <a:pt x="265" y="19"/>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37" name="Freeform 37"/>
            <p:cNvSpPr>
              <a:spLocks noEditPoints="1"/>
            </p:cNvSpPr>
            <p:nvPr/>
          </p:nvSpPr>
          <p:spPr bwMode="auto">
            <a:xfrm>
              <a:off x="4468" y="2511"/>
              <a:ext cx="103" cy="95"/>
            </a:xfrm>
            <a:custGeom>
              <a:avLst/>
              <a:gdLst>
                <a:gd name="T0" fmla="*/ 234 w 252"/>
                <a:gd name="T1" fmla="*/ 4 h 232"/>
                <a:gd name="T2" fmla="*/ 209 w 252"/>
                <a:gd name="T3" fmla="*/ 0 h 232"/>
                <a:gd name="T4" fmla="*/ 190 w 252"/>
                <a:gd name="T5" fmla="*/ 4 h 232"/>
                <a:gd name="T6" fmla="*/ 171 w 252"/>
                <a:gd name="T7" fmla="*/ 10 h 232"/>
                <a:gd name="T8" fmla="*/ 143 w 252"/>
                <a:gd name="T9" fmla="*/ 21 h 232"/>
                <a:gd name="T10" fmla="*/ 115 w 252"/>
                <a:gd name="T11" fmla="*/ 35 h 232"/>
                <a:gd name="T12" fmla="*/ 95 w 252"/>
                <a:gd name="T13" fmla="*/ 49 h 232"/>
                <a:gd name="T14" fmla="*/ 77 w 252"/>
                <a:gd name="T15" fmla="*/ 64 h 232"/>
                <a:gd name="T16" fmla="*/ 61 w 252"/>
                <a:gd name="T17" fmla="*/ 81 h 232"/>
                <a:gd name="T18" fmla="*/ 43 w 252"/>
                <a:gd name="T19" fmla="*/ 105 h 232"/>
                <a:gd name="T20" fmla="*/ 24 w 252"/>
                <a:gd name="T21" fmla="*/ 134 h 232"/>
                <a:gd name="T22" fmla="*/ 9 w 252"/>
                <a:gd name="T23" fmla="*/ 159 h 232"/>
                <a:gd name="T24" fmla="*/ 1 w 252"/>
                <a:gd name="T25" fmla="*/ 181 h 232"/>
                <a:gd name="T26" fmla="*/ 0 w 252"/>
                <a:gd name="T27" fmla="*/ 200 h 232"/>
                <a:gd name="T28" fmla="*/ 5 w 252"/>
                <a:gd name="T29" fmla="*/ 215 h 232"/>
                <a:gd name="T30" fmla="*/ 15 w 252"/>
                <a:gd name="T31" fmla="*/ 225 h 232"/>
                <a:gd name="T32" fmla="*/ 32 w 252"/>
                <a:gd name="T33" fmla="*/ 231 h 232"/>
                <a:gd name="T34" fmla="*/ 53 w 252"/>
                <a:gd name="T35" fmla="*/ 232 h 232"/>
                <a:gd name="T36" fmla="*/ 80 w 252"/>
                <a:gd name="T37" fmla="*/ 226 h 232"/>
                <a:gd name="T38" fmla="*/ 95 w 252"/>
                <a:gd name="T39" fmla="*/ 222 h 232"/>
                <a:gd name="T40" fmla="*/ 113 w 252"/>
                <a:gd name="T41" fmla="*/ 213 h 232"/>
                <a:gd name="T42" fmla="*/ 129 w 252"/>
                <a:gd name="T43" fmla="*/ 207 h 232"/>
                <a:gd name="T44" fmla="*/ 150 w 252"/>
                <a:gd name="T45" fmla="*/ 196 h 232"/>
                <a:gd name="T46" fmla="*/ 171 w 252"/>
                <a:gd name="T47" fmla="*/ 186 h 232"/>
                <a:gd name="T48" fmla="*/ 178 w 252"/>
                <a:gd name="T49" fmla="*/ 178 h 232"/>
                <a:gd name="T50" fmla="*/ 166 w 252"/>
                <a:gd name="T51" fmla="*/ 158 h 232"/>
                <a:gd name="T52" fmla="*/ 148 w 252"/>
                <a:gd name="T53" fmla="*/ 167 h 232"/>
                <a:gd name="T54" fmla="*/ 129 w 252"/>
                <a:gd name="T55" fmla="*/ 175 h 232"/>
                <a:gd name="T56" fmla="*/ 108 w 252"/>
                <a:gd name="T57" fmla="*/ 182 h 232"/>
                <a:gd name="T58" fmla="*/ 85 w 252"/>
                <a:gd name="T59" fmla="*/ 186 h 232"/>
                <a:gd name="T60" fmla="*/ 74 w 252"/>
                <a:gd name="T61" fmla="*/ 183 h 232"/>
                <a:gd name="T62" fmla="*/ 70 w 252"/>
                <a:gd name="T63" fmla="*/ 174 h 232"/>
                <a:gd name="T64" fmla="*/ 76 w 252"/>
                <a:gd name="T65" fmla="*/ 157 h 232"/>
                <a:gd name="T66" fmla="*/ 89 w 252"/>
                <a:gd name="T67" fmla="*/ 137 h 232"/>
                <a:gd name="T68" fmla="*/ 120 w 252"/>
                <a:gd name="T69" fmla="*/ 132 h 232"/>
                <a:gd name="T70" fmla="*/ 148 w 252"/>
                <a:gd name="T71" fmla="*/ 124 h 232"/>
                <a:gd name="T72" fmla="*/ 174 w 252"/>
                <a:gd name="T73" fmla="*/ 114 h 232"/>
                <a:gd name="T74" fmla="*/ 197 w 252"/>
                <a:gd name="T75" fmla="*/ 103 h 232"/>
                <a:gd name="T76" fmla="*/ 216 w 252"/>
                <a:gd name="T77" fmla="*/ 90 h 232"/>
                <a:gd name="T78" fmla="*/ 229 w 252"/>
                <a:gd name="T79" fmla="*/ 76 h 232"/>
                <a:gd name="T80" fmla="*/ 240 w 252"/>
                <a:gd name="T81" fmla="*/ 63 h 232"/>
                <a:gd name="T82" fmla="*/ 248 w 252"/>
                <a:gd name="T83" fmla="*/ 48 h 232"/>
                <a:gd name="T84" fmla="*/ 250 w 252"/>
                <a:gd name="T85" fmla="*/ 21 h 232"/>
                <a:gd name="T86" fmla="*/ 186 w 252"/>
                <a:gd name="T87" fmla="*/ 37 h 232"/>
                <a:gd name="T88" fmla="*/ 190 w 252"/>
                <a:gd name="T89" fmla="*/ 39 h 232"/>
                <a:gd name="T90" fmla="*/ 190 w 252"/>
                <a:gd name="T91" fmla="*/ 44 h 232"/>
                <a:gd name="T92" fmla="*/ 182 w 252"/>
                <a:gd name="T93" fmla="*/ 58 h 232"/>
                <a:gd name="T94" fmla="*/ 164 w 252"/>
                <a:gd name="T95" fmla="*/ 79 h 232"/>
                <a:gd name="T96" fmla="*/ 141 w 252"/>
                <a:gd name="T97" fmla="*/ 94 h 232"/>
                <a:gd name="T98" fmla="*/ 119 w 252"/>
                <a:gd name="T99" fmla="*/ 103 h 232"/>
                <a:gd name="T100" fmla="*/ 118 w 252"/>
                <a:gd name="T101" fmla="*/ 92 h 232"/>
                <a:gd name="T102" fmla="*/ 129 w 252"/>
                <a:gd name="T103" fmla="*/ 77 h 232"/>
                <a:gd name="T104" fmla="*/ 138 w 252"/>
                <a:gd name="T105" fmla="*/ 66 h 232"/>
                <a:gd name="T106" fmla="*/ 159 w 252"/>
                <a:gd name="T107" fmla="*/ 48 h 232"/>
                <a:gd name="T108" fmla="*/ 175 w 252"/>
                <a:gd name="T109" fmla="*/ 3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2" h="232">
                  <a:moveTo>
                    <a:pt x="247" y="14"/>
                  </a:moveTo>
                  <a:lnTo>
                    <a:pt x="241" y="8"/>
                  </a:lnTo>
                  <a:lnTo>
                    <a:pt x="234" y="4"/>
                  </a:lnTo>
                  <a:lnTo>
                    <a:pt x="225" y="1"/>
                  </a:lnTo>
                  <a:lnTo>
                    <a:pt x="214" y="0"/>
                  </a:lnTo>
                  <a:lnTo>
                    <a:pt x="209" y="0"/>
                  </a:lnTo>
                  <a:lnTo>
                    <a:pt x="202" y="1"/>
                  </a:lnTo>
                  <a:lnTo>
                    <a:pt x="196" y="3"/>
                  </a:lnTo>
                  <a:lnTo>
                    <a:pt x="190" y="4"/>
                  </a:lnTo>
                  <a:lnTo>
                    <a:pt x="183" y="5"/>
                  </a:lnTo>
                  <a:lnTo>
                    <a:pt x="178" y="7"/>
                  </a:lnTo>
                  <a:lnTo>
                    <a:pt x="171" y="10"/>
                  </a:lnTo>
                  <a:lnTo>
                    <a:pt x="164" y="12"/>
                  </a:lnTo>
                  <a:lnTo>
                    <a:pt x="153" y="16"/>
                  </a:lnTo>
                  <a:lnTo>
                    <a:pt x="143" y="21"/>
                  </a:lnTo>
                  <a:lnTo>
                    <a:pt x="133" y="26"/>
                  </a:lnTo>
                  <a:lnTo>
                    <a:pt x="125" y="30"/>
                  </a:lnTo>
                  <a:lnTo>
                    <a:pt x="115" y="35"/>
                  </a:lnTo>
                  <a:lnTo>
                    <a:pt x="108" y="39"/>
                  </a:lnTo>
                  <a:lnTo>
                    <a:pt x="101" y="44"/>
                  </a:lnTo>
                  <a:lnTo>
                    <a:pt x="95" y="49"/>
                  </a:lnTo>
                  <a:lnTo>
                    <a:pt x="89" y="53"/>
                  </a:lnTo>
                  <a:lnTo>
                    <a:pt x="83" y="58"/>
                  </a:lnTo>
                  <a:lnTo>
                    <a:pt x="77" y="64"/>
                  </a:lnTo>
                  <a:lnTo>
                    <a:pt x="73" y="69"/>
                  </a:lnTo>
                  <a:lnTo>
                    <a:pt x="67" y="75"/>
                  </a:lnTo>
                  <a:lnTo>
                    <a:pt x="61" y="81"/>
                  </a:lnTo>
                  <a:lnTo>
                    <a:pt x="55" y="88"/>
                  </a:lnTo>
                  <a:lnTo>
                    <a:pt x="50" y="95"/>
                  </a:lnTo>
                  <a:lnTo>
                    <a:pt x="43" y="105"/>
                  </a:lnTo>
                  <a:lnTo>
                    <a:pt x="36" y="114"/>
                  </a:lnTo>
                  <a:lnTo>
                    <a:pt x="30" y="125"/>
                  </a:lnTo>
                  <a:lnTo>
                    <a:pt x="24" y="134"/>
                  </a:lnTo>
                  <a:lnTo>
                    <a:pt x="19" y="142"/>
                  </a:lnTo>
                  <a:lnTo>
                    <a:pt x="14" y="151"/>
                  </a:lnTo>
                  <a:lnTo>
                    <a:pt x="9" y="159"/>
                  </a:lnTo>
                  <a:lnTo>
                    <a:pt x="6" y="167"/>
                  </a:lnTo>
                  <a:lnTo>
                    <a:pt x="4" y="174"/>
                  </a:lnTo>
                  <a:lnTo>
                    <a:pt x="1" y="181"/>
                  </a:lnTo>
                  <a:lnTo>
                    <a:pt x="0" y="188"/>
                  </a:lnTo>
                  <a:lnTo>
                    <a:pt x="0" y="194"/>
                  </a:lnTo>
                  <a:lnTo>
                    <a:pt x="0" y="200"/>
                  </a:lnTo>
                  <a:lnTo>
                    <a:pt x="1" y="205"/>
                  </a:lnTo>
                  <a:lnTo>
                    <a:pt x="2" y="210"/>
                  </a:lnTo>
                  <a:lnTo>
                    <a:pt x="5" y="215"/>
                  </a:lnTo>
                  <a:lnTo>
                    <a:pt x="8" y="219"/>
                  </a:lnTo>
                  <a:lnTo>
                    <a:pt x="12" y="223"/>
                  </a:lnTo>
                  <a:lnTo>
                    <a:pt x="15" y="225"/>
                  </a:lnTo>
                  <a:lnTo>
                    <a:pt x="21" y="227"/>
                  </a:lnTo>
                  <a:lnTo>
                    <a:pt x="25" y="230"/>
                  </a:lnTo>
                  <a:lnTo>
                    <a:pt x="32" y="231"/>
                  </a:lnTo>
                  <a:lnTo>
                    <a:pt x="39" y="232"/>
                  </a:lnTo>
                  <a:lnTo>
                    <a:pt x="46" y="232"/>
                  </a:lnTo>
                  <a:lnTo>
                    <a:pt x="53" y="232"/>
                  </a:lnTo>
                  <a:lnTo>
                    <a:pt x="61" y="231"/>
                  </a:lnTo>
                  <a:lnTo>
                    <a:pt x="70" y="228"/>
                  </a:lnTo>
                  <a:lnTo>
                    <a:pt x="80" y="226"/>
                  </a:lnTo>
                  <a:lnTo>
                    <a:pt x="84" y="225"/>
                  </a:lnTo>
                  <a:lnTo>
                    <a:pt x="89" y="223"/>
                  </a:lnTo>
                  <a:lnTo>
                    <a:pt x="95" y="222"/>
                  </a:lnTo>
                  <a:lnTo>
                    <a:pt x="100" y="219"/>
                  </a:lnTo>
                  <a:lnTo>
                    <a:pt x="106" y="217"/>
                  </a:lnTo>
                  <a:lnTo>
                    <a:pt x="113" y="213"/>
                  </a:lnTo>
                  <a:lnTo>
                    <a:pt x="120" y="211"/>
                  </a:lnTo>
                  <a:lnTo>
                    <a:pt x="127" y="208"/>
                  </a:lnTo>
                  <a:lnTo>
                    <a:pt x="129" y="207"/>
                  </a:lnTo>
                  <a:lnTo>
                    <a:pt x="134" y="204"/>
                  </a:lnTo>
                  <a:lnTo>
                    <a:pt x="142" y="201"/>
                  </a:lnTo>
                  <a:lnTo>
                    <a:pt x="150" y="196"/>
                  </a:lnTo>
                  <a:lnTo>
                    <a:pt x="158" y="192"/>
                  </a:lnTo>
                  <a:lnTo>
                    <a:pt x="166" y="188"/>
                  </a:lnTo>
                  <a:lnTo>
                    <a:pt x="171" y="186"/>
                  </a:lnTo>
                  <a:lnTo>
                    <a:pt x="173" y="185"/>
                  </a:lnTo>
                  <a:lnTo>
                    <a:pt x="178" y="182"/>
                  </a:lnTo>
                  <a:lnTo>
                    <a:pt x="178" y="178"/>
                  </a:lnTo>
                  <a:lnTo>
                    <a:pt x="178" y="166"/>
                  </a:lnTo>
                  <a:lnTo>
                    <a:pt x="179" y="152"/>
                  </a:lnTo>
                  <a:lnTo>
                    <a:pt x="166" y="158"/>
                  </a:lnTo>
                  <a:lnTo>
                    <a:pt x="159" y="162"/>
                  </a:lnTo>
                  <a:lnTo>
                    <a:pt x="153" y="165"/>
                  </a:lnTo>
                  <a:lnTo>
                    <a:pt x="148" y="167"/>
                  </a:lnTo>
                  <a:lnTo>
                    <a:pt x="141" y="170"/>
                  </a:lnTo>
                  <a:lnTo>
                    <a:pt x="135" y="173"/>
                  </a:lnTo>
                  <a:lnTo>
                    <a:pt x="129" y="175"/>
                  </a:lnTo>
                  <a:lnTo>
                    <a:pt x="123" y="177"/>
                  </a:lnTo>
                  <a:lnTo>
                    <a:pt x="118" y="179"/>
                  </a:lnTo>
                  <a:lnTo>
                    <a:pt x="108" y="182"/>
                  </a:lnTo>
                  <a:lnTo>
                    <a:pt x="99" y="183"/>
                  </a:lnTo>
                  <a:lnTo>
                    <a:pt x="92" y="186"/>
                  </a:lnTo>
                  <a:lnTo>
                    <a:pt x="85" y="186"/>
                  </a:lnTo>
                  <a:lnTo>
                    <a:pt x="82" y="186"/>
                  </a:lnTo>
                  <a:lnTo>
                    <a:pt x="77" y="185"/>
                  </a:lnTo>
                  <a:lnTo>
                    <a:pt x="74" y="183"/>
                  </a:lnTo>
                  <a:lnTo>
                    <a:pt x="72" y="181"/>
                  </a:lnTo>
                  <a:lnTo>
                    <a:pt x="70" y="178"/>
                  </a:lnTo>
                  <a:lnTo>
                    <a:pt x="70" y="174"/>
                  </a:lnTo>
                  <a:lnTo>
                    <a:pt x="72" y="169"/>
                  </a:lnTo>
                  <a:lnTo>
                    <a:pt x="74" y="163"/>
                  </a:lnTo>
                  <a:lnTo>
                    <a:pt x="76" y="157"/>
                  </a:lnTo>
                  <a:lnTo>
                    <a:pt x="80" y="150"/>
                  </a:lnTo>
                  <a:lnTo>
                    <a:pt x="84" y="144"/>
                  </a:lnTo>
                  <a:lnTo>
                    <a:pt x="89" y="137"/>
                  </a:lnTo>
                  <a:lnTo>
                    <a:pt x="99" y="135"/>
                  </a:lnTo>
                  <a:lnTo>
                    <a:pt x="110" y="134"/>
                  </a:lnTo>
                  <a:lnTo>
                    <a:pt x="120" y="132"/>
                  </a:lnTo>
                  <a:lnTo>
                    <a:pt x="129" y="129"/>
                  </a:lnTo>
                  <a:lnTo>
                    <a:pt x="138" y="126"/>
                  </a:lnTo>
                  <a:lnTo>
                    <a:pt x="148" y="124"/>
                  </a:lnTo>
                  <a:lnTo>
                    <a:pt x="157" y="121"/>
                  </a:lnTo>
                  <a:lnTo>
                    <a:pt x="165" y="118"/>
                  </a:lnTo>
                  <a:lnTo>
                    <a:pt x="174" y="114"/>
                  </a:lnTo>
                  <a:lnTo>
                    <a:pt x="182" y="111"/>
                  </a:lnTo>
                  <a:lnTo>
                    <a:pt x="190" y="106"/>
                  </a:lnTo>
                  <a:lnTo>
                    <a:pt x="197" y="103"/>
                  </a:lnTo>
                  <a:lnTo>
                    <a:pt x="204" y="98"/>
                  </a:lnTo>
                  <a:lnTo>
                    <a:pt x="210" y="94"/>
                  </a:lnTo>
                  <a:lnTo>
                    <a:pt x="216" y="90"/>
                  </a:lnTo>
                  <a:lnTo>
                    <a:pt x="220" y="86"/>
                  </a:lnTo>
                  <a:lnTo>
                    <a:pt x="225" y="81"/>
                  </a:lnTo>
                  <a:lnTo>
                    <a:pt x="229" y="76"/>
                  </a:lnTo>
                  <a:lnTo>
                    <a:pt x="233" y="72"/>
                  </a:lnTo>
                  <a:lnTo>
                    <a:pt x="236" y="67"/>
                  </a:lnTo>
                  <a:lnTo>
                    <a:pt x="240" y="63"/>
                  </a:lnTo>
                  <a:lnTo>
                    <a:pt x="243" y="58"/>
                  </a:lnTo>
                  <a:lnTo>
                    <a:pt x="246" y="52"/>
                  </a:lnTo>
                  <a:lnTo>
                    <a:pt x="248" y="48"/>
                  </a:lnTo>
                  <a:lnTo>
                    <a:pt x="251" y="37"/>
                  </a:lnTo>
                  <a:lnTo>
                    <a:pt x="252" y="29"/>
                  </a:lnTo>
                  <a:lnTo>
                    <a:pt x="250" y="21"/>
                  </a:lnTo>
                  <a:lnTo>
                    <a:pt x="247" y="14"/>
                  </a:lnTo>
                  <a:close/>
                  <a:moveTo>
                    <a:pt x="184" y="37"/>
                  </a:moveTo>
                  <a:lnTo>
                    <a:pt x="186" y="37"/>
                  </a:lnTo>
                  <a:lnTo>
                    <a:pt x="188" y="37"/>
                  </a:lnTo>
                  <a:lnTo>
                    <a:pt x="189" y="38"/>
                  </a:lnTo>
                  <a:lnTo>
                    <a:pt x="190" y="39"/>
                  </a:lnTo>
                  <a:lnTo>
                    <a:pt x="190" y="41"/>
                  </a:lnTo>
                  <a:lnTo>
                    <a:pt x="190" y="42"/>
                  </a:lnTo>
                  <a:lnTo>
                    <a:pt x="190" y="44"/>
                  </a:lnTo>
                  <a:lnTo>
                    <a:pt x="189" y="46"/>
                  </a:lnTo>
                  <a:lnTo>
                    <a:pt x="186" y="52"/>
                  </a:lnTo>
                  <a:lnTo>
                    <a:pt x="182" y="58"/>
                  </a:lnTo>
                  <a:lnTo>
                    <a:pt x="176" y="65"/>
                  </a:lnTo>
                  <a:lnTo>
                    <a:pt x="171" y="72"/>
                  </a:lnTo>
                  <a:lnTo>
                    <a:pt x="164" y="79"/>
                  </a:lnTo>
                  <a:lnTo>
                    <a:pt x="156" y="84"/>
                  </a:lnTo>
                  <a:lnTo>
                    <a:pt x="149" y="89"/>
                  </a:lnTo>
                  <a:lnTo>
                    <a:pt x="141" y="94"/>
                  </a:lnTo>
                  <a:lnTo>
                    <a:pt x="135" y="96"/>
                  </a:lnTo>
                  <a:lnTo>
                    <a:pt x="127" y="99"/>
                  </a:lnTo>
                  <a:lnTo>
                    <a:pt x="119" y="103"/>
                  </a:lnTo>
                  <a:lnTo>
                    <a:pt x="108" y="105"/>
                  </a:lnTo>
                  <a:lnTo>
                    <a:pt x="113" y="99"/>
                  </a:lnTo>
                  <a:lnTo>
                    <a:pt x="118" y="92"/>
                  </a:lnTo>
                  <a:lnTo>
                    <a:pt x="121" y="87"/>
                  </a:lnTo>
                  <a:lnTo>
                    <a:pt x="126" y="82"/>
                  </a:lnTo>
                  <a:lnTo>
                    <a:pt x="129" y="77"/>
                  </a:lnTo>
                  <a:lnTo>
                    <a:pt x="133" y="73"/>
                  </a:lnTo>
                  <a:lnTo>
                    <a:pt x="136" y="69"/>
                  </a:lnTo>
                  <a:lnTo>
                    <a:pt x="138" y="66"/>
                  </a:lnTo>
                  <a:lnTo>
                    <a:pt x="145" y="59"/>
                  </a:lnTo>
                  <a:lnTo>
                    <a:pt x="152" y="52"/>
                  </a:lnTo>
                  <a:lnTo>
                    <a:pt x="159" y="48"/>
                  </a:lnTo>
                  <a:lnTo>
                    <a:pt x="165" y="43"/>
                  </a:lnTo>
                  <a:lnTo>
                    <a:pt x="169" y="41"/>
                  </a:lnTo>
                  <a:lnTo>
                    <a:pt x="175" y="38"/>
                  </a:lnTo>
                  <a:lnTo>
                    <a:pt x="180" y="37"/>
                  </a:lnTo>
                  <a:lnTo>
                    <a:pt x="184" y="37"/>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38" name="Freeform 38"/>
            <p:cNvSpPr>
              <a:spLocks noEditPoints="1"/>
            </p:cNvSpPr>
            <p:nvPr/>
          </p:nvSpPr>
          <p:spPr bwMode="auto">
            <a:xfrm>
              <a:off x="1578" y="2714"/>
              <a:ext cx="125" cy="95"/>
            </a:xfrm>
            <a:custGeom>
              <a:avLst/>
              <a:gdLst>
                <a:gd name="T0" fmla="*/ 285 w 305"/>
                <a:gd name="T1" fmla="*/ 2 h 232"/>
                <a:gd name="T2" fmla="*/ 250 w 305"/>
                <a:gd name="T3" fmla="*/ 5 h 232"/>
                <a:gd name="T4" fmla="*/ 227 w 305"/>
                <a:gd name="T5" fmla="*/ 2 h 232"/>
                <a:gd name="T6" fmla="*/ 208 w 305"/>
                <a:gd name="T7" fmla="*/ 3 h 232"/>
                <a:gd name="T8" fmla="*/ 191 w 305"/>
                <a:gd name="T9" fmla="*/ 7 h 232"/>
                <a:gd name="T10" fmla="*/ 169 w 305"/>
                <a:gd name="T11" fmla="*/ 16 h 232"/>
                <a:gd name="T12" fmla="*/ 133 w 305"/>
                <a:gd name="T13" fmla="*/ 35 h 232"/>
                <a:gd name="T14" fmla="*/ 104 w 305"/>
                <a:gd name="T15" fmla="*/ 53 h 232"/>
                <a:gd name="T16" fmla="*/ 88 w 305"/>
                <a:gd name="T17" fmla="*/ 65 h 232"/>
                <a:gd name="T18" fmla="*/ 71 w 305"/>
                <a:gd name="T19" fmla="*/ 84 h 232"/>
                <a:gd name="T20" fmla="*/ 49 w 305"/>
                <a:gd name="T21" fmla="*/ 114 h 232"/>
                <a:gd name="T22" fmla="*/ 26 w 305"/>
                <a:gd name="T23" fmla="*/ 147 h 232"/>
                <a:gd name="T24" fmla="*/ 10 w 305"/>
                <a:gd name="T25" fmla="*/ 177 h 232"/>
                <a:gd name="T26" fmla="*/ 2 w 305"/>
                <a:gd name="T27" fmla="*/ 199 h 232"/>
                <a:gd name="T28" fmla="*/ 0 w 305"/>
                <a:gd name="T29" fmla="*/ 215 h 232"/>
                <a:gd name="T30" fmla="*/ 14 w 305"/>
                <a:gd name="T31" fmla="*/ 231 h 232"/>
                <a:gd name="T32" fmla="*/ 37 w 305"/>
                <a:gd name="T33" fmla="*/ 230 h 232"/>
                <a:gd name="T34" fmla="*/ 57 w 305"/>
                <a:gd name="T35" fmla="*/ 223 h 232"/>
                <a:gd name="T36" fmla="*/ 77 w 305"/>
                <a:gd name="T37" fmla="*/ 213 h 232"/>
                <a:gd name="T38" fmla="*/ 97 w 305"/>
                <a:gd name="T39" fmla="*/ 199 h 232"/>
                <a:gd name="T40" fmla="*/ 121 w 305"/>
                <a:gd name="T41" fmla="*/ 181 h 232"/>
                <a:gd name="T42" fmla="*/ 135 w 305"/>
                <a:gd name="T43" fmla="*/ 170 h 232"/>
                <a:gd name="T44" fmla="*/ 121 w 305"/>
                <a:gd name="T45" fmla="*/ 196 h 232"/>
                <a:gd name="T46" fmla="*/ 116 w 305"/>
                <a:gd name="T47" fmla="*/ 217 h 232"/>
                <a:gd name="T48" fmla="*/ 126 w 305"/>
                <a:gd name="T49" fmla="*/ 231 h 232"/>
                <a:gd name="T50" fmla="*/ 151 w 305"/>
                <a:gd name="T51" fmla="*/ 229 h 232"/>
                <a:gd name="T52" fmla="*/ 208 w 305"/>
                <a:gd name="T53" fmla="*/ 201 h 232"/>
                <a:gd name="T54" fmla="*/ 236 w 305"/>
                <a:gd name="T55" fmla="*/ 168 h 232"/>
                <a:gd name="T56" fmla="*/ 206 w 305"/>
                <a:gd name="T57" fmla="*/ 171 h 232"/>
                <a:gd name="T58" fmla="*/ 196 w 305"/>
                <a:gd name="T59" fmla="*/ 171 h 232"/>
                <a:gd name="T60" fmla="*/ 211 w 305"/>
                <a:gd name="T61" fmla="*/ 148 h 232"/>
                <a:gd name="T62" fmla="*/ 259 w 305"/>
                <a:gd name="T63" fmla="*/ 77 h 232"/>
                <a:gd name="T64" fmla="*/ 279 w 305"/>
                <a:gd name="T65" fmla="*/ 46 h 232"/>
                <a:gd name="T66" fmla="*/ 295 w 305"/>
                <a:gd name="T67" fmla="*/ 24 h 232"/>
                <a:gd name="T68" fmla="*/ 299 w 305"/>
                <a:gd name="T69" fmla="*/ 8 h 232"/>
                <a:gd name="T70" fmla="*/ 88 w 305"/>
                <a:gd name="T71" fmla="*/ 154 h 232"/>
                <a:gd name="T72" fmla="*/ 116 w 305"/>
                <a:gd name="T73" fmla="*/ 110 h 232"/>
                <a:gd name="T74" fmla="*/ 147 w 305"/>
                <a:gd name="T75" fmla="*/ 69 h 232"/>
                <a:gd name="T76" fmla="*/ 165 w 305"/>
                <a:gd name="T77" fmla="*/ 52 h 232"/>
                <a:gd name="T78" fmla="*/ 186 w 305"/>
                <a:gd name="T79" fmla="*/ 41 h 232"/>
                <a:gd name="T80" fmla="*/ 203 w 305"/>
                <a:gd name="T81" fmla="*/ 41 h 232"/>
                <a:gd name="T82" fmla="*/ 212 w 305"/>
                <a:gd name="T83" fmla="*/ 45 h 232"/>
                <a:gd name="T84" fmla="*/ 204 w 305"/>
                <a:gd name="T85" fmla="*/ 60 h 232"/>
                <a:gd name="T86" fmla="*/ 187 w 305"/>
                <a:gd name="T87" fmla="*/ 81 h 232"/>
                <a:gd name="T88" fmla="*/ 164 w 305"/>
                <a:gd name="T89" fmla="*/ 107 h 232"/>
                <a:gd name="T90" fmla="*/ 138 w 305"/>
                <a:gd name="T91" fmla="*/ 132 h 232"/>
                <a:gd name="T92" fmla="*/ 110 w 305"/>
                <a:gd name="T93" fmla="*/ 155 h 232"/>
                <a:gd name="T94" fmla="*/ 87 w 305"/>
                <a:gd name="T95" fmla="*/ 173 h 232"/>
                <a:gd name="T96" fmla="*/ 77 w 305"/>
                <a:gd name="T97" fmla="*/ 178 h 232"/>
                <a:gd name="T98" fmla="*/ 75 w 305"/>
                <a:gd name="T99" fmla="*/ 17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5" h="232">
                  <a:moveTo>
                    <a:pt x="299" y="8"/>
                  </a:moveTo>
                  <a:lnTo>
                    <a:pt x="293" y="3"/>
                  </a:lnTo>
                  <a:lnTo>
                    <a:pt x="290" y="0"/>
                  </a:lnTo>
                  <a:lnTo>
                    <a:pt x="285" y="2"/>
                  </a:lnTo>
                  <a:lnTo>
                    <a:pt x="263" y="11"/>
                  </a:lnTo>
                  <a:lnTo>
                    <a:pt x="260" y="9"/>
                  </a:lnTo>
                  <a:lnTo>
                    <a:pt x="255" y="8"/>
                  </a:lnTo>
                  <a:lnTo>
                    <a:pt x="250" y="5"/>
                  </a:lnTo>
                  <a:lnTo>
                    <a:pt x="246" y="4"/>
                  </a:lnTo>
                  <a:lnTo>
                    <a:pt x="240" y="3"/>
                  </a:lnTo>
                  <a:lnTo>
                    <a:pt x="234" y="2"/>
                  </a:lnTo>
                  <a:lnTo>
                    <a:pt x="227" y="2"/>
                  </a:lnTo>
                  <a:lnTo>
                    <a:pt x="222" y="2"/>
                  </a:lnTo>
                  <a:lnTo>
                    <a:pt x="217" y="2"/>
                  </a:lnTo>
                  <a:lnTo>
                    <a:pt x="212" y="2"/>
                  </a:lnTo>
                  <a:lnTo>
                    <a:pt x="208" y="3"/>
                  </a:lnTo>
                  <a:lnTo>
                    <a:pt x="204" y="3"/>
                  </a:lnTo>
                  <a:lnTo>
                    <a:pt x="200" y="4"/>
                  </a:lnTo>
                  <a:lnTo>
                    <a:pt x="195" y="5"/>
                  </a:lnTo>
                  <a:lnTo>
                    <a:pt x="191" y="7"/>
                  </a:lnTo>
                  <a:lnTo>
                    <a:pt x="186" y="8"/>
                  </a:lnTo>
                  <a:lnTo>
                    <a:pt x="181" y="10"/>
                  </a:lnTo>
                  <a:lnTo>
                    <a:pt x="174" y="12"/>
                  </a:lnTo>
                  <a:lnTo>
                    <a:pt x="169" y="16"/>
                  </a:lnTo>
                  <a:lnTo>
                    <a:pt x="161" y="19"/>
                  </a:lnTo>
                  <a:lnTo>
                    <a:pt x="153" y="25"/>
                  </a:lnTo>
                  <a:lnTo>
                    <a:pt x="143" y="30"/>
                  </a:lnTo>
                  <a:lnTo>
                    <a:pt x="133" y="35"/>
                  </a:lnTo>
                  <a:lnTo>
                    <a:pt x="121" y="42"/>
                  </a:lnTo>
                  <a:lnTo>
                    <a:pt x="116" y="46"/>
                  </a:lnTo>
                  <a:lnTo>
                    <a:pt x="110" y="49"/>
                  </a:lnTo>
                  <a:lnTo>
                    <a:pt x="104" y="53"/>
                  </a:lnTo>
                  <a:lnTo>
                    <a:pt x="100" y="56"/>
                  </a:lnTo>
                  <a:lnTo>
                    <a:pt x="95" y="60"/>
                  </a:lnTo>
                  <a:lnTo>
                    <a:pt x="91" y="62"/>
                  </a:lnTo>
                  <a:lnTo>
                    <a:pt x="88" y="65"/>
                  </a:lnTo>
                  <a:lnTo>
                    <a:pt x="86" y="68"/>
                  </a:lnTo>
                  <a:lnTo>
                    <a:pt x="81" y="72"/>
                  </a:lnTo>
                  <a:lnTo>
                    <a:pt x="77" y="78"/>
                  </a:lnTo>
                  <a:lnTo>
                    <a:pt x="71" y="84"/>
                  </a:lnTo>
                  <a:lnTo>
                    <a:pt x="66" y="91"/>
                  </a:lnTo>
                  <a:lnTo>
                    <a:pt x="60" y="98"/>
                  </a:lnTo>
                  <a:lnTo>
                    <a:pt x="55" y="106"/>
                  </a:lnTo>
                  <a:lnTo>
                    <a:pt x="49" y="114"/>
                  </a:lnTo>
                  <a:lnTo>
                    <a:pt x="43" y="122"/>
                  </a:lnTo>
                  <a:lnTo>
                    <a:pt x="37" y="131"/>
                  </a:lnTo>
                  <a:lnTo>
                    <a:pt x="32" y="139"/>
                  </a:lnTo>
                  <a:lnTo>
                    <a:pt x="26" y="147"/>
                  </a:lnTo>
                  <a:lnTo>
                    <a:pt x="21" y="155"/>
                  </a:lnTo>
                  <a:lnTo>
                    <a:pt x="17" y="163"/>
                  </a:lnTo>
                  <a:lnTo>
                    <a:pt x="13" y="170"/>
                  </a:lnTo>
                  <a:lnTo>
                    <a:pt x="10" y="177"/>
                  </a:lnTo>
                  <a:lnTo>
                    <a:pt x="7" y="183"/>
                  </a:lnTo>
                  <a:lnTo>
                    <a:pt x="5" y="189"/>
                  </a:lnTo>
                  <a:lnTo>
                    <a:pt x="3" y="194"/>
                  </a:lnTo>
                  <a:lnTo>
                    <a:pt x="2" y="199"/>
                  </a:lnTo>
                  <a:lnTo>
                    <a:pt x="0" y="204"/>
                  </a:lnTo>
                  <a:lnTo>
                    <a:pt x="0" y="208"/>
                  </a:lnTo>
                  <a:lnTo>
                    <a:pt x="0" y="212"/>
                  </a:lnTo>
                  <a:lnTo>
                    <a:pt x="0" y="215"/>
                  </a:lnTo>
                  <a:lnTo>
                    <a:pt x="2" y="219"/>
                  </a:lnTo>
                  <a:lnTo>
                    <a:pt x="4" y="223"/>
                  </a:lnTo>
                  <a:lnTo>
                    <a:pt x="7" y="227"/>
                  </a:lnTo>
                  <a:lnTo>
                    <a:pt x="14" y="231"/>
                  </a:lnTo>
                  <a:lnTo>
                    <a:pt x="24" y="232"/>
                  </a:lnTo>
                  <a:lnTo>
                    <a:pt x="27" y="232"/>
                  </a:lnTo>
                  <a:lnTo>
                    <a:pt x="32" y="231"/>
                  </a:lnTo>
                  <a:lnTo>
                    <a:pt x="37" y="230"/>
                  </a:lnTo>
                  <a:lnTo>
                    <a:pt x="43" y="229"/>
                  </a:lnTo>
                  <a:lnTo>
                    <a:pt x="48" y="227"/>
                  </a:lnTo>
                  <a:lnTo>
                    <a:pt x="52" y="226"/>
                  </a:lnTo>
                  <a:lnTo>
                    <a:pt x="57" y="223"/>
                  </a:lnTo>
                  <a:lnTo>
                    <a:pt x="62" y="221"/>
                  </a:lnTo>
                  <a:lnTo>
                    <a:pt x="66" y="219"/>
                  </a:lnTo>
                  <a:lnTo>
                    <a:pt x="72" y="215"/>
                  </a:lnTo>
                  <a:lnTo>
                    <a:pt x="77" y="213"/>
                  </a:lnTo>
                  <a:lnTo>
                    <a:pt x="81" y="209"/>
                  </a:lnTo>
                  <a:lnTo>
                    <a:pt x="87" y="206"/>
                  </a:lnTo>
                  <a:lnTo>
                    <a:pt x="91" y="202"/>
                  </a:lnTo>
                  <a:lnTo>
                    <a:pt x="97" y="199"/>
                  </a:lnTo>
                  <a:lnTo>
                    <a:pt x="103" y="194"/>
                  </a:lnTo>
                  <a:lnTo>
                    <a:pt x="110" y="191"/>
                  </a:lnTo>
                  <a:lnTo>
                    <a:pt x="116" y="186"/>
                  </a:lnTo>
                  <a:lnTo>
                    <a:pt x="121" y="181"/>
                  </a:lnTo>
                  <a:lnTo>
                    <a:pt x="128" y="176"/>
                  </a:lnTo>
                  <a:lnTo>
                    <a:pt x="131" y="174"/>
                  </a:lnTo>
                  <a:lnTo>
                    <a:pt x="133" y="173"/>
                  </a:lnTo>
                  <a:lnTo>
                    <a:pt x="135" y="170"/>
                  </a:lnTo>
                  <a:lnTo>
                    <a:pt x="139" y="168"/>
                  </a:lnTo>
                  <a:lnTo>
                    <a:pt x="131" y="179"/>
                  </a:lnTo>
                  <a:lnTo>
                    <a:pt x="126" y="189"/>
                  </a:lnTo>
                  <a:lnTo>
                    <a:pt x="121" y="196"/>
                  </a:lnTo>
                  <a:lnTo>
                    <a:pt x="119" y="201"/>
                  </a:lnTo>
                  <a:lnTo>
                    <a:pt x="117" y="207"/>
                  </a:lnTo>
                  <a:lnTo>
                    <a:pt x="116" y="213"/>
                  </a:lnTo>
                  <a:lnTo>
                    <a:pt x="116" y="217"/>
                  </a:lnTo>
                  <a:lnTo>
                    <a:pt x="117" y="223"/>
                  </a:lnTo>
                  <a:lnTo>
                    <a:pt x="118" y="226"/>
                  </a:lnTo>
                  <a:lnTo>
                    <a:pt x="121" y="229"/>
                  </a:lnTo>
                  <a:lnTo>
                    <a:pt x="126" y="231"/>
                  </a:lnTo>
                  <a:lnTo>
                    <a:pt x="133" y="232"/>
                  </a:lnTo>
                  <a:lnTo>
                    <a:pt x="138" y="232"/>
                  </a:lnTo>
                  <a:lnTo>
                    <a:pt x="143" y="231"/>
                  </a:lnTo>
                  <a:lnTo>
                    <a:pt x="151" y="229"/>
                  </a:lnTo>
                  <a:lnTo>
                    <a:pt x="161" y="226"/>
                  </a:lnTo>
                  <a:lnTo>
                    <a:pt x="173" y="220"/>
                  </a:lnTo>
                  <a:lnTo>
                    <a:pt x="189" y="212"/>
                  </a:lnTo>
                  <a:lnTo>
                    <a:pt x="208" y="201"/>
                  </a:lnTo>
                  <a:lnTo>
                    <a:pt x="231" y="189"/>
                  </a:lnTo>
                  <a:lnTo>
                    <a:pt x="234" y="186"/>
                  </a:lnTo>
                  <a:lnTo>
                    <a:pt x="234" y="182"/>
                  </a:lnTo>
                  <a:lnTo>
                    <a:pt x="236" y="168"/>
                  </a:lnTo>
                  <a:lnTo>
                    <a:pt x="238" y="152"/>
                  </a:lnTo>
                  <a:lnTo>
                    <a:pt x="224" y="161"/>
                  </a:lnTo>
                  <a:lnTo>
                    <a:pt x="214" y="167"/>
                  </a:lnTo>
                  <a:lnTo>
                    <a:pt x="206" y="171"/>
                  </a:lnTo>
                  <a:lnTo>
                    <a:pt x="199" y="175"/>
                  </a:lnTo>
                  <a:lnTo>
                    <a:pt x="193" y="177"/>
                  </a:lnTo>
                  <a:lnTo>
                    <a:pt x="195" y="175"/>
                  </a:lnTo>
                  <a:lnTo>
                    <a:pt x="196" y="171"/>
                  </a:lnTo>
                  <a:lnTo>
                    <a:pt x="199" y="168"/>
                  </a:lnTo>
                  <a:lnTo>
                    <a:pt x="201" y="164"/>
                  </a:lnTo>
                  <a:lnTo>
                    <a:pt x="204" y="160"/>
                  </a:lnTo>
                  <a:lnTo>
                    <a:pt x="211" y="148"/>
                  </a:lnTo>
                  <a:lnTo>
                    <a:pt x="223" y="132"/>
                  </a:lnTo>
                  <a:lnTo>
                    <a:pt x="236" y="113"/>
                  </a:lnTo>
                  <a:lnTo>
                    <a:pt x="247" y="93"/>
                  </a:lnTo>
                  <a:lnTo>
                    <a:pt x="259" y="77"/>
                  </a:lnTo>
                  <a:lnTo>
                    <a:pt x="265" y="65"/>
                  </a:lnTo>
                  <a:lnTo>
                    <a:pt x="269" y="61"/>
                  </a:lnTo>
                  <a:lnTo>
                    <a:pt x="272" y="56"/>
                  </a:lnTo>
                  <a:lnTo>
                    <a:pt x="279" y="46"/>
                  </a:lnTo>
                  <a:lnTo>
                    <a:pt x="286" y="37"/>
                  </a:lnTo>
                  <a:lnTo>
                    <a:pt x="290" y="32"/>
                  </a:lnTo>
                  <a:lnTo>
                    <a:pt x="293" y="27"/>
                  </a:lnTo>
                  <a:lnTo>
                    <a:pt x="295" y="24"/>
                  </a:lnTo>
                  <a:lnTo>
                    <a:pt x="298" y="22"/>
                  </a:lnTo>
                  <a:lnTo>
                    <a:pt x="299" y="19"/>
                  </a:lnTo>
                  <a:lnTo>
                    <a:pt x="305" y="12"/>
                  </a:lnTo>
                  <a:lnTo>
                    <a:pt x="299" y="8"/>
                  </a:lnTo>
                  <a:close/>
                  <a:moveTo>
                    <a:pt x="77" y="176"/>
                  </a:moveTo>
                  <a:lnTo>
                    <a:pt x="80" y="169"/>
                  </a:lnTo>
                  <a:lnTo>
                    <a:pt x="83" y="162"/>
                  </a:lnTo>
                  <a:lnTo>
                    <a:pt x="88" y="154"/>
                  </a:lnTo>
                  <a:lnTo>
                    <a:pt x="94" y="144"/>
                  </a:lnTo>
                  <a:lnTo>
                    <a:pt x="101" y="133"/>
                  </a:lnTo>
                  <a:lnTo>
                    <a:pt x="108" y="123"/>
                  </a:lnTo>
                  <a:lnTo>
                    <a:pt x="116" y="110"/>
                  </a:lnTo>
                  <a:lnTo>
                    <a:pt x="125" y="98"/>
                  </a:lnTo>
                  <a:lnTo>
                    <a:pt x="133" y="86"/>
                  </a:lnTo>
                  <a:lnTo>
                    <a:pt x="141" y="77"/>
                  </a:lnTo>
                  <a:lnTo>
                    <a:pt x="147" y="69"/>
                  </a:lnTo>
                  <a:lnTo>
                    <a:pt x="153" y="63"/>
                  </a:lnTo>
                  <a:lnTo>
                    <a:pt x="157" y="58"/>
                  </a:lnTo>
                  <a:lnTo>
                    <a:pt x="162" y="54"/>
                  </a:lnTo>
                  <a:lnTo>
                    <a:pt x="165" y="52"/>
                  </a:lnTo>
                  <a:lnTo>
                    <a:pt x="168" y="49"/>
                  </a:lnTo>
                  <a:lnTo>
                    <a:pt x="173" y="46"/>
                  </a:lnTo>
                  <a:lnTo>
                    <a:pt x="180" y="43"/>
                  </a:lnTo>
                  <a:lnTo>
                    <a:pt x="186" y="41"/>
                  </a:lnTo>
                  <a:lnTo>
                    <a:pt x="193" y="41"/>
                  </a:lnTo>
                  <a:lnTo>
                    <a:pt x="196" y="41"/>
                  </a:lnTo>
                  <a:lnTo>
                    <a:pt x="200" y="41"/>
                  </a:lnTo>
                  <a:lnTo>
                    <a:pt x="203" y="41"/>
                  </a:lnTo>
                  <a:lnTo>
                    <a:pt x="207" y="42"/>
                  </a:lnTo>
                  <a:lnTo>
                    <a:pt x="209" y="43"/>
                  </a:lnTo>
                  <a:lnTo>
                    <a:pt x="210" y="43"/>
                  </a:lnTo>
                  <a:lnTo>
                    <a:pt x="212" y="45"/>
                  </a:lnTo>
                  <a:lnTo>
                    <a:pt x="214" y="46"/>
                  </a:lnTo>
                  <a:lnTo>
                    <a:pt x="211" y="49"/>
                  </a:lnTo>
                  <a:lnTo>
                    <a:pt x="208" y="54"/>
                  </a:lnTo>
                  <a:lnTo>
                    <a:pt x="204" y="60"/>
                  </a:lnTo>
                  <a:lnTo>
                    <a:pt x="201" y="64"/>
                  </a:lnTo>
                  <a:lnTo>
                    <a:pt x="196" y="70"/>
                  </a:lnTo>
                  <a:lnTo>
                    <a:pt x="192" y="76"/>
                  </a:lnTo>
                  <a:lnTo>
                    <a:pt x="187" y="81"/>
                  </a:lnTo>
                  <a:lnTo>
                    <a:pt x="183" y="87"/>
                  </a:lnTo>
                  <a:lnTo>
                    <a:pt x="177" y="94"/>
                  </a:lnTo>
                  <a:lnTo>
                    <a:pt x="171" y="101"/>
                  </a:lnTo>
                  <a:lnTo>
                    <a:pt x="164" y="107"/>
                  </a:lnTo>
                  <a:lnTo>
                    <a:pt x="158" y="114"/>
                  </a:lnTo>
                  <a:lnTo>
                    <a:pt x="151" y="120"/>
                  </a:lnTo>
                  <a:lnTo>
                    <a:pt x="144" y="126"/>
                  </a:lnTo>
                  <a:lnTo>
                    <a:pt x="138" y="132"/>
                  </a:lnTo>
                  <a:lnTo>
                    <a:pt x="131" y="139"/>
                  </a:lnTo>
                  <a:lnTo>
                    <a:pt x="124" y="145"/>
                  </a:lnTo>
                  <a:lnTo>
                    <a:pt x="117" y="151"/>
                  </a:lnTo>
                  <a:lnTo>
                    <a:pt x="110" y="155"/>
                  </a:lnTo>
                  <a:lnTo>
                    <a:pt x="104" y="160"/>
                  </a:lnTo>
                  <a:lnTo>
                    <a:pt x="98" y="164"/>
                  </a:lnTo>
                  <a:lnTo>
                    <a:pt x="93" y="169"/>
                  </a:lnTo>
                  <a:lnTo>
                    <a:pt x="87" y="173"/>
                  </a:lnTo>
                  <a:lnTo>
                    <a:pt x="82" y="176"/>
                  </a:lnTo>
                  <a:lnTo>
                    <a:pt x="78" y="178"/>
                  </a:lnTo>
                  <a:lnTo>
                    <a:pt x="77" y="178"/>
                  </a:lnTo>
                  <a:lnTo>
                    <a:pt x="77" y="178"/>
                  </a:lnTo>
                  <a:lnTo>
                    <a:pt x="75" y="178"/>
                  </a:lnTo>
                  <a:lnTo>
                    <a:pt x="75" y="179"/>
                  </a:lnTo>
                  <a:lnTo>
                    <a:pt x="75" y="178"/>
                  </a:lnTo>
                  <a:lnTo>
                    <a:pt x="75" y="177"/>
                  </a:lnTo>
                  <a:lnTo>
                    <a:pt x="75" y="177"/>
                  </a:lnTo>
                  <a:lnTo>
                    <a:pt x="77" y="176"/>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39" name="Freeform 39"/>
            <p:cNvSpPr>
              <a:spLocks/>
            </p:cNvSpPr>
            <p:nvPr/>
          </p:nvSpPr>
          <p:spPr bwMode="auto">
            <a:xfrm>
              <a:off x="1716" y="2715"/>
              <a:ext cx="127" cy="95"/>
            </a:xfrm>
            <a:custGeom>
              <a:avLst/>
              <a:gdLst>
                <a:gd name="T0" fmla="*/ 297 w 310"/>
                <a:gd name="T1" fmla="*/ 1 h 232"/>
                <a:gd name="T2" fmla="*/ 271 w 310"/>
                <a:gd name="T3" fmla="*/ 3 h 232"/>
                <a:gd name="T4" fmla="*/ 245 w 310"/>
                <a:gd name="T5" fmla="*/ 14 h 232"/>
                <a:gd name="T6" fmla="*/ 218 w 310"/>
                <a:gd name="T7" fmla="*/ 28 h 232"/>
                <a:gd name="T8" fmla="*/ 193 w 310"/>
                <a:gd name="T9" fmla="*/ 44 h 232"/>
                <a:gd name="T10" fmla="*/ 173 w 310"/>
                <a:gd name="T11" fmla="*/ 60 h 232"/>
                <a:gd name="T12" fmla="*/ 177 w 310"/>
                <a:gd name="T13" fmla="*/ 46 h 232"/>
                <a:gd name="T14" fmla="*/ 188 w 310"/>
                <a:gd name="T15" fmla="*/ 28 h 232"/>
                <a:gd name="T16" fmla="*/ 192 w 310"/>
                <a:gd name="T17" fmla="*/ 12 h 232"/>
                <a:gd name="T18" fmla="*/ 182 w 310"/>
                <a:gd name="T19" fmla="*/ 1 h 232"/>
                <a:gd name="T20" fmla="*/ 162 w 310"/>
                <a:gd name="T21" fmla="*/ 2 h 232"/>
                <a:gd name="T22" fmla="*/ 143 w 310"/>
                <a:gd name="T23" fmla="*/ 9 h 232"/>
                <a:gd name="T24" fmla="*/ 119 w 310"/>
                <a:gd name="T25" fmla="*/ 22 h 232"/>
                <a:gd name="T26" fmla="*/ 98 w 310"/>
                <a:gd name="T27" fmla="*/ 33 h 232"/>
                <a:gd name="T28" fmla="*/ 71 w 310"/>
                <a:gd name="T29" fmla="*/ 48 h 232"/>
                <a:gd name="T30" fmla="*/ 66 w 310"/>
                <a:gd name="T31" fmla="*/ 69 h 232"/>
                <a:gd name="T32" fmla="*/ 91 w 310"/>
                <a:gd name="T33" fmla="*/ 68 h 232"/>
                <a:gd name="T34" fmla="*/ 99 w 310"/>
                <a:gd name="T35" fmla="*/ 71 h 232"/>
                <a:gd name="T36" fmla="*/ 81 w 310"/>
                <a:gd name="T37" fmla="*/ 103 h 232"/>
                <a:gd name="T38" fmla="*/ 63 w 310"/>
                <a:gd name="T39" fmla="*/ 129 h 232"/>
                <a:gd name="T40" fmla="*/ 48 w 310"/>
                <a:gd name="T41" fmla="*/ 150 h 232"/>
                <a:gd name="T42" fmla="*/ 25 w 310"/>
                <a:gd name="T43" fmla="*/ 183 h 232"/>
                <a:gd name="T44" fmla="*/ 11 w 310"/>
                <a:gd name="T45" fmla="*/ 202 h 232"/>
                <a:gd name="T46" fmla="*/ 2 w 310"/>
                <a:gd name="T47" fmla="*/ 221 h 232"/>
                <a:gd name="T48" fmla="*/ 19 w 310"/>
                <a:gd name="T49" fmla="*/ 229 h 232"/>
                <a:gd name="T50" fmla="*/ 44 w 310"/>
                <a:gd name="T51" fmla="*/ 225 h 232"/>
                <a:gd name="T52" fmla="*/ 68 w 310"/>
                <a:gd name="T53" fmla="*/ 222 h 232"/>
                <a:gd name="T54" fmla="*/ 91 w 310"/>
                <a:gd name="T55" fmla="*/ 184 h 232"/>
                <a:gd name="T56" fmla="*/ 120 w 310"/>
                <a:gd name="T57" fmla="*/ 144 h 232"/>
                <a:gd name="T58" fmla="*/ 152 w 310"/>
                <a:gd name="T59" fmla="*/ 109 h 232"/>
                <a:gd name="T60" fmla="*/ 187 w 310"/>
                <a:gd name="T61" fmla="*/ 81 h 232"/>
                <a:gd name="T62" fmla="*/ 219 w 310"/>
                <a:gd name="T63" fmla="*/ 60 h 232"/>
                <a:gd name="T64" fmla="*/ 213 w 310"/>
                <a:gd name="T65" fmla="*/ 75 h 232"/>
                <a:gd name="T66" fmla="*/ 199 w 310"/>
                <a:gd name="T67" fmla="*/ 96 h 232"/>
                <a:gd name="T68" fmla="*/ 183 w 310"/>
                <a:gd name="T69" fmla="*/ 120 h 232"/>
                <a:gd name="T70" fmla="*/ 164 w 310"/>
                <a:gd name="T71" fmla="*/ 147 h 232"/>
                <a:gd name="T72" fmla="*/ 146 w 310"/>
                <a:gd name="T73" fmla="*/ 172 h 232"/>
                <a:gd name="T74" fmla="*/ 135 w 310"/>
                <a:gd name="T75" fmla="*/ 192 h 232"/>
                <a:gd name="T76" fmla="*/ 128 w 310"/>
                <a:gd name="T77" fmla="*/ 215 h 232"/>
                <a:gd name="T78" fmla="*/ 139 w 310"/>
                <a:gd name="T79" fmla="*/ 229 h 232"/>
                <a:gd name="T80" fmla="*/ 158 w 310"/>
                <a:gd name="T81" fmla="*/ 229 h 232"/>
                <a:gd name="T82" fmla="*/ 177 w 310"/>
                <a:gd name="T83" fmla="*/ 222 h 232"/>
                <a:gd name="T84" fmla="*/ 199 w 310"/>
                <a:gd name="T85" fmla="*/ 212 h 232"/>
                <a:gd name="T86" fmla="*/ 237 w 310"/>
                <a:gd name="T87" fmla="*/ 192 h 232"/>
                <a:gd name="T88" fmla="*/ 253 w 310"/>
                <a:gd name="T89" fmla="*/ 166 h 232"/>
                <a:gd name="T90" fmla="*/ 229 w 310"/>
                <a:gd name="T91" fmla="*/ 167 h 232"/>
                <a:gd name="T92" fmla="*/ 214 w 310"/>
                <a:gd name="T93" fmla="*/ 174 h 232"/>
                <a:gd name="T94" fmla="*/ 219 w 310"/>
                <a:gd name="T95" fmla="*/ 166 h 232"/>
                <a:gd name="T96" fmla="*/ 231 w 310"/>
                <a:gd name="T97" fmla="*/ 145 h 232"/>
                <a:gd name="T98" fmla="*/ 244 w 310"/>
                <a:gd name="T99" fmla="*/ 127 h 232"/>
                <a:gd name="T100" fmla="*/ 263 w 310"/>
                <a:gd name="T101" fmla="*/ 99 h 232"/>
                <a:gd name="T102" fmla="*/ 282 w 310"/>
                <a:gd name="T103" fmla="*/ 71 h 232"/>
                <a:gd name="T104" fmla="*/ 303 w 310"/>
                <a:gd name="T105" fmla="*/ 40 h 232"/>
                <a:gd name="T106" fmla="*/ 310 w 310"/>
                <a:gd name="T107" fmla="*/ 1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0" h="232">
                  <a:moveTo>
                    <a:pt x="309" y="9"/>
                  </a:moveTo>
                  <a:lnTo>
                    <a:pt x="306" y="6"/>
                  </a:lnTo>
                  <a:lnTo>
                    <a:pt x="303" y="2"/>
                  </a:lnTo>
                  <a:lnTo>
                    <a:pt x="297" y="1"/>
                  </a:lnTo>
                  <a:lnTo>
                    <a:pt x="290" y="0"/>
                  </a:lnTo>
                  <a:lnTo>
                    <a:pt x="284" y="0"/>
                  </a:lnTo>
                  <a:lnTo>
                    <a:pt x="278" y="1"/>
                  </a:lnTo>
                  <a:lnTo>
                    <a:pt x="271" y="3"/>
                  </a:lnTo>
                  <a:lnTo>
                    <a:pt x="263" y="6"/>
                  </a:lnTo>
                  <a:lnTo>
                    <a:pt x="257" y="8"/>
                  </a:lnTo>
                  <a:lnTo>
                    <a:pt x="251" y="10"/>
                  </a:lnTo>
                  <a:lnTo>
                    <a:pt x="245" y="14"/>
                  </a:lnTo>
                  <a:lnTo>
                    <a:pt x="238" y="17"/>
                  </a:lnTo>
                  <a:lnTo>
                    <a:pt x="231" y="21"/>
                  </a:lnTo>
                  <a:lnTo>
                    <a:pt x="225" y="24"/>
                  </a:lnTo>
                  <a:lnTo>
                    <a:pt x="218" y="28"/>
                  </a:lnTo>
                  <a:lnTo>
                    <a:pt x="211" y="32"/>
                  </a:lnTo>
                  <a:lnTo>
                    <a:pt x="205" y="36"/>
                  </a:lnTo>
                  <a:lnTo>
                    <a:pt x="199" y="39"/>
                  </a:lnTo>
                  <a:lnTo>
                    <a:pt x="193" y="44"/>
                  </a:lnTo>
                  <a:lnTo>
                    <a:pt x="189" y="47"/>
                  </a:lnTo>
                  <a:lnTo>
                    <a:pt x="183" y="52"/>
                  </a:lnTo>
                  <a:lnTo>
                    <a:pt x="177" y="55"/>
                  </a:lnTo>
                  <a:lnTo>
                    <a:pt x="173" y="60"/>
                  </a:lnTo>
                  <a:lnTo>
                    <a:pt x="167" y="63"/>
                  </a:lnTo>
                  <a:lnTo>
                    <a:pt x="170" y="58"/>
                  </a:lnTo>
                  <a:lnTo>
                    <a:pt x="174" y="52"/>
                  </a:lnTo>
                  <a:lnTo>
                    <a:pt x="177" y="46"/>
                  </a:lnTo>
                  <a:lnTo>
                    <a:pt x="182" y="40"/>
                  </a:lnTo>
                  <a:lnTo>
                    <a:pt x="184" y="36"/>
                  </a:lnTo>
                  <a:lnTo>
                    <a:pt x="187" y="31"/>
                  </a:lnTo>
                  <a:lnTo>
                    <a:pt x="188" y="28"/>
                  </a:lnTo>
                  <a:lnTo>
                    <a:pt x="190" y="24"/>
                  </a:lnTo>
                  <a:lnTo>
                    <a:pt x="191" y="21"/>
                  </a:lnTo>
                  <a:lnTo>
                    <a:pt x="192" y="16"/>
                  </a:lnTo>
                  <a:lnTo>
                    <a:pt x="192" y="12"/>
                  </a:lnTo>
                  <a:lnTo>
                    <a:pt x="191" y="7"/>
                  </a:lnTo>
                  <a:lnTo>
                    <a:pt x="189" y="5"/>
                  </a:lnTo>
                  <a:lnTo>
                    <a:pt x="185" y="2"/>
                  </a:lnTo>
                  <a:lnTo>
                    <a:pt x="182" y="1"/>
                  </a:lnTo>
                  <a:lnTo>
                    <a:pt x="176" y="0"/>
                  </a:lnTo>
                  <a:lnTo>
                    <a:pt x="172" y="0"/>
                  </a:lnTo>
                  <a:lnTo>
                    <a:pt x="167" y="1"/>
                  </a:lnTo>
                  <a:lnTo>
                    <a:pt x="162" y="2"/>
                  </a:lnTo>
                  <a:lnTo>
                    <a:pt x="158" y="3"/>
                  </a:lnTo>
                  <a:lnTo>
                    <a:pt x="153" y="5"/>
                  </a:lnTo>
                  <a:lnTo>
                    <a:pt x="149" y="7"/>
                  </a:lnTo>
                  <a:lnTo>
                    <a:pt x="143" y="9"/>
                  </a:lnTo>
                  <a:lnTo>
                    <a:pt x="138" y="12"/>
                  </a:lnTo>
                  <a:lnTo>
                    <a:pt x="131" y="15"/>
                  </a:lnTo>
                  <a:lnTo>
                    <a:pt x="125" y="18"/>
                  </a:lnTo>
                  <a:lnTo>
                    <a:pt x="119" y="22"/>
                  </a:lnTo>
                  <a:lnTo>
                    <a:pt x="112" y="25"/>
                  </a:lnTo>
                  <a:lnTo>
                    <a:pt x="109" y="26"/>
                  </a:lnTo>
                  <a:lnTo>
                    <a:pt x="105" y="29"/>
                  </a:lnTo>
                  <a:lnTo>
                    <a:pt x="98" y="33"/>
                  </a:lnTo>
                  <a:lnTo>
                    <a:pt x="91" y="37"/>
                  </a:lnTo>
                  <a:lnTo>
                    <a:pt x="83" y="41"/>
                  </a:lnTo>
                  <a:lnTo>
                    <a:pt x="76" y="46"/>
                  </a:lnTo>
                  <a:lnTo>
                    <a:pt x="71" y="48"/>
                  </a:lnTo>
                  <a:lnTo>
                    <a:pt x="69" y="50"/>
                  </a:lnTo>
                  <a:lnTo>
                    <a:pt x="64" y="52"/>
                  </a:lnTo>
                  <a:lnTo>
                    <a:pt x="64" y="58"/>
                  </a:lnTo>
                  <a:lnTo>
                    <a:pt x="66" y="69"/>
                  </a:lnTo>
                  <a:lnTo>
                    <a:pt x="67" y="82"/>
                  </a:lnTo>
                  <a:lnTo>
                    <a:pt x="77" y="75"/>
                  </a:lnTo>
                  <a:lnTo>
                    <a:pt x="84" y="71"/>
                  </a:lnTo>
                  <a:lnTo>
                    <a:pt x="91" y="68"/>
                  </a:lnTo>
                  <a:lnTo>
                    <a:pt x="98" y="65"/>
                  </a:lnTo>
                  <a:lnTo>
                    <a:pt x="105" y="61"/>
                  </a:lnTo>
                  <a:lnTo>
                    <a:pt x="102" y="66"/>
                  </a:lnTo>
                  <a:lnTo>
                    <a:pt x="99" y="71"/>
                  </a:lnTo>
                  <a:lnTo>
                    <a:pt x="94" y="79"/>
                  </a:lnTo>
                  <a:lnTo>
                    <a:pt x="89" y="89"/>
                  </a:lnTo>
                  <a:lnTo>
                    <a:pt x="85" y="96"/>
                  </a:lnTo>
                  <a:lnTo>
                    <a:pt x="81" y="103"/>
                  </a:lnTo>
                  <a:lnTo>
                    <a:pt x="76" y="109"/>
                  </a:lnTo>
                  <a:lnTo>
                    <a:pt x="72" y="115"/>
                  </a:lnTo>
                  <a:lnTo>
                    <a:pt x="68" y="122"/>
                  </a:lnTo>
                  <a:lnTo>
                    <a:pt x="63" y="129"/>
                  </a:lnTo>
                  <a:lnTo>
                    <a:pt x="59" y="135"/>
                  </a:lnTo>
                  <a:lnTo>
                    <a:pt x="54" y="142"/>
                  </a:lnTo>
                  <a:lnTo>
                    <a:pt x="53" y="144"/>
                  </a:lnTo>
                  <a:lnTo>
                    <a:pt x="48" y="150"/>
                  </a:lnTo>
                  <a:lnTo>
                    <a:pt x="44" y="158"/>
                  </a:lnTo>
                  <a:lnTo>
                    <a:pt x="37" y="166"/>
                  </a:lnTo>
                  <a:lnTo>
                    <a:pt x="30" y="175"/>
                  </a:lnTo>
                  <a:lnTo>
                    <a:pt x="25" y="183"/>
                  </a:lnTo>
                  <a:lnTo>
                    <a:pt x="21" y="189"/>
                  </a:lnTo>
                  <a:lnTo>
                    <a:pt x="19" y="191"/>
                  </a:lnTo>
                  <a:lnTo>
                    <a:pt x="16" y="196"/>
                  </a:lnTo>
                  <a:lnTo>
                    <a:pt x="11" y="202"/>
                  </a:lnTo>
                  <a:lnTo>
                    <a:pt x="8" y="206"/>
                  </a:lnTo>
                  <a:lnTo>
                    <a:pt x="3" y="212"/>
                  </a:lnTo>
                  <a:lnTo>
                    <a:pt x="0" y="217"/>
                  </a:lnTo>
                  <a:lnTo>
                    <a:pt x="2" y="221"/>
                  </a:lnTo>
                  <a:lnTo>
                    <a:pt x="6" y="227"/>
                  </a:lnTo>
                  <a:lnTo>
                    <a:pt x="8" y="232"/>
                  </a:lnTo>
                  <a:lnTo>
                    <a:pt x="14" y="230"/>
                  </a:lnTo>
                  <a:lnTo>
                    <a:pt x="19" y="229"/>
                  </a:lnTo>
                  <a:lnTo>
                    <a:pt x="25" y="227"/>
                  </a:lnTo>
                  <a:lnTo>
                    <a:pt x="31" y="226"/>
                  </a:lnTo>
                  <a:lnTo>
                    <a:pt x="37" y="225"/>
                  </a:lnTo>
                  <a:lnTo>
                    <a:pt x="44" y="225"/>
                  </a:lnTo>
                  <a:lnTo>
                    <a:pt x="49" y="224"/>
                  </a:lnTo>
                  <a:lnTo>
                    <a:pt x="56" y="222"/>
                  </a:lnTo>
                  <a:lnTo>
                    <a:pt x="63" y="222"/>
                  </a:lnTo>
                  <a:lnTo>
                    <a:pt x="68" y="222"/>
                  </a:lnTo>
                  <a:lnTo>
                    <a:pt x="70" y="218"/>
                  </a:lnTo>
                  <a:lnTo>
                    <a:pt x="77" y="206"/>
                  </a:lnTo>
                  <a:lnTo>
                    <a:pt x="84" y="195"/>
                  </a:lnTo>
                  <a:lnTo>
                    <a:pt x="91" y="184"/>
                  </a:lnTo>
                  <a:lnTo>
                    <a:pt x="98" y="174"/>
                  </a:lnTo>
                  <a:lnTo>
                    <a:pt x="105" y="164"/>
                  </a:lnTo>
                  <a:lnTo>
                    <a:pt x="113" y="153"/>
                  </a:lnTo>
                  <a:lnTo>
                    <a:pt x="120" y="144"/>
                  </a:lnTo>
                  <a:lnTo>
                    <a:pt x="128" y="135"/>
                  </a:lnTo>
                  <a:lnTo>
                    <a:pt x="136" y="127"/>
                  </a:lnTo>
                  <a:lnTo>
                    <a:pt x="144" y="118"/>
                  </a:lnTo>
                  <a:lnTo>
                    <a:pt x="152" y="109"/>
                  </a:lnTo>
                  <a:lnTo>
                    <a:pt x="161" y="103"/>
                  </a:lnTo>
                  <a:lnTo>
                    <a:pt x="169" y="94"/>
                  </a:lnTo>
                  <a:lnTo>
                    <a:pt x="178" y="88"/>
                  </a:lnTo>
                  <a:lnTo>
                    <a:pt x="187" y="81"/>
                  </a:lnTo>
                  <a:lnTo>
                    <a:pt x="196" y="75"/>
                  </a:lnTo>
                  <a:lnTo>
                    <a:pt x="206" y="68"/>
                  </a:lnTo>
                  <a:lnTo>
                    <a:pt x="213" y="63"/>
                  </a:lnTo>
                  <a:lnTo>
                    <a:pt x="219" y="60"/>
                  </a:lnTo>
                  <a:lnTo>
                    <a:pt x="223" y="59"/>
                  </a:lnTo>
                  <a:lnTo>
                    <a:pt x="221" y="62"/>
                  </a:lnTo>
                  <a:lnTo>
                    <a:pt x="218" y="68"/>
                  </a:lnTo>
                  <a:lnTo>
                    <a:pt x="213" y="75"/>
                  </a:lnTo>
                  <a:lnTo>
                    <a:pt x="207" y="85"/>
                  </a:lnTo>
                  <a:lnTo>
                    <a:pt x="205" y="89"/>
                  </a:lnTo>
                  <a:lnTo>
                    <a:pt x="203" y="92"/>
                  </a:lnTo>
                  <a:lnTo>
                    <a:pt x="199" y="96"/>
                  </a:lnTo>
                  <a:lnTo>
                    <a:pt x="196" y="100"/>
                  </a:lnTo>
                  <a:lnTo>
                    <a:pt x="192" y="106"/>
                  </a:lnTo>
                  <a:lnTo>
                    <a:pt x="188" y="113"/>
                  </a:lnTo>
                  <a:lnTo>
                    <a:pt x="183" y="120"/>
                  </a:lnTo>
                  <a:lnTo>
                    <a:pt x="177" y="127"/>
                  </a:lnTo>
                  <a:lnTo>
                    <a:pt x="175" y="130"/>
                  </a:lnTo>
                  <a:lnTo>
                    <a:pt x="169" y="138"/>
                  </a:lnTo>
                  <a:lnTo>
                    <a:pt x="164" y="147"/>
                  </a:lnTo>
                  <a:lnTo>
                    <a:pt x="161" y="151"/>
                  </a:lnTo>
                  <a:lnTo>
                    <a:pt x="155" y="159"/>
                  </a:lnTo>
                  <a:lnTo>
                    <a:pt x="151" y="166"/>
                  </a:lnTo>
                  <a:lnTo>
                    <a:pt x="146" y="172"/>
                  </a:lnTo>
                  <a:lnTo>
                    <a:pt x="143" y="177"/>
                  </a:lnTo>
                  <a:lnTo>
                    <a:pt x="139" y="183"/>
                  </a:lnTo>
                  <a:lnTo>
                    <a:pt x="137" y="188"/>
                  </a:lnTo>
                  <a:lnTo>
                    <a:pt x="135" y="192"/>
                  </a:lnTo>
                  <a:lnTo>
                    <a:pt x="132" y="196"/>
                  </a:lnTo>
                  <a:lnTo>
                    <a:pt x="130" y="204"/>
                  </a:lnTo>
                  <a:lnTo>
                    <a:pt x="128" y="210"/>
                  </a:lnTo>
                  <a:lnTo>
                    <a:pt x="128" y="215"/>
                  </a:lnTo>
                  <a:lnTo>
                    <a:pt x="129" y="220"/>
                  </a:lnTo>
                  <a:lnTo>
                    <a:pt x="130" y="224"/>
                  </a:lnTo>
                  <a:lnTo>
                    <a:pt x="134" y="227"/>
                  </a:lnTo>
                  <a:lnTo>
                    <a:pt x="139" y="229"/>
                  </a:lnTo>
                  <a:lnTo>
                    <a:pt x="146" y="230"/>
                  </a:lnTo>
                  <a:lnTo>
                    <a:pt x="150" y="230"/>
                  </a:lnTo>
                  <a:lnTo>
                    <a:pt x="153" y="229"/>
                  </a:lnTo>
                  <a:lnTo>
                    <a:pt x="158" y="229"/>
                  </a:lnTo>
                  <a:lnTo>
                    <a:pt x="162" y="228"/>
                  </a:lnTo>
                  <a:lnTo>
                    <a:pt x="167" y="226"/>
                  </a:lnTo>
                  <a:lnTo>
                    <a:pt x="172" y="225"/>
                  </a:lnTo>
                  <a:lnTo>
                    <a:pt x="177" y="222"/>
                  </a:lnTo>
                  <a:lnTo>
                    <a:pt x="183" y="220"/>
                  </a:lnTo>
                  <a:lnTo>
                    <a:pt x="188" y="218"/>
                  </a:lnTo>
                  <a:lnTo>
                    <a:pt x="193" y="215"/>
                  </a:lnTo>
                  <a:lnTo>
                    <a:pt x="199" y="212"/>
                  </a:lnTo>
                  <a:lnTo>
                    <a:pt x="207" y="207"/>
                  </a:lnTo>
                  <a:lnTo>
                    <a:pt x="217" y="203"/>
                  </a:lnTo>
                  <a:lnTo>
                    <a:pt x="226" y="198"/>
                  </a:lnTo>
                  <a:lnTo>
                    <a:pt x="237" y="192"/>
                  </a:lnTo>
                  <a:lnTo>
                    <a:pt x="249" y="185"/>
                  </a:lnTo>
                  <a:lnTo>
                    <a:pt x="253" y="183"/>
                  </a:lnTo>
                  <a:lnTo>
                    <a:pt x="253" y="179"/>
                  </a:lnTo>
                  <a:lnTo>
                    <a:pt x="253" y="166"/>
                  </a:lnTo>
                  <a:lnTo>
                    <a:pt x="253" y="151"/>
                  </a:lnTo>
                  <a:lnTo>
                    <a:pt x="241" y="160"/>
                  </a:lnTo>
                  <a:lnTo>
                    <a:pt x="235" y="164"/>
                  </a:lnTo>
                  <a:lnTo>
                    <a:pt x="229" y="167"/>
                  </a:lnTo>
                  <a:lnTo>
                    <a:pt x="222" y="171"/>
                  </a:lnTo>
                  <a:lnTo>
                    <a:pt x="214" y="174"/>
                  </a:lnTo>
                  <a:lnTo>
                    <a:pt x="214" y="174"/>
                  </a:lnTo>
                  <a:lnTo>
                    <a:pt x="214" y="174"/>
                  </a:lnTo>
                  <a:lnTo>
                    <a:pt x="214" y="174"/>
                  </a:lnTo>
                  <a:lnTo>
                    <a:pt x="214" y="174"/>
                  </a:lnTo>
                  <a:lnTo>
                    <a:pt x="217" y="169"/>
                  </a:lnTo>
                  <a:lnTo>
                    <a:pt x="219" y="166"/>
                  </a:lnTo>
                  <a:lnTo>
                    <a:pt x="221" y="161"/>
                  </a:lnTo>
                  <a:lnTo>
                    <a:pt x="225" y="156"/>
                  </a:lnTo>
                  <a:lnTo>
                    <a:pt x="228" y="151"/>
                  </a:lnTo>
                  <a:lnTo>
                    <a:pt x="231" y="145"/>
                  </a:lnTo>
                  <a:lnTo>
                    <a:pt x="235" y="138"/>
                  </a:lnTo>
                  <a:lnTo>
                    <a:pt x="240" y="132"/>
                  </a:lnTo>
                  <a:lnTo>
                    <a:pt x="241" y="131"/>
                  </a:lnTo>
                  <a:lnTo>
                    <a:pt x="244" y="127"/>
                  </a:lnTo>
                  <a:lnTo>
                    <a:pt x="249" y="120"/>
                  </a:lnTo>
                  <a:lnTo>
                    <a:pt x="253" y="113"/>
                  </a:lnTo>
                  <a:lnTo>
                    <a:pt x="258" y="106"/>
                  </a:lnTo>
                  <a:lnTo>
                    <a:pt x="263" y="99"/>
                  </a:lnTo>
                  <a:lnTo>
                    <a:pt x="266" y="94"/>
                  </a:lnTo>
                  <a:lnTo>
                    <a:pt x="267" y="93"/>
                  </a:lnTo>
                  <a:lnTo>
                    <a:pt x="275" y="82"/>
                  </a:lnTo>
                  <a:lnTo>
                    <a:pt x="282" y="71"/>
                  </a:lnTo>
                  <a:lnTo>
                    <a:pt x="289" y="62"/>
                  </a:lnTo>
                  <a:lnTo>
                    <a:pt x="295" y="53"/>
                  </a:lnTo>
                  <a:lnTo>
                    <a:pt x="298" y="46"/>
                  </a:lnTo>
                  <a:lnTo>
                    <a:pt x="303" y="40"/>
                  </a:lnTo>
                  <a:lnTo>
                    <a:pt x="305" y="35"/>
                  </a:lnTo>
                  <a:lnTo>
                    <a:pt x="308" y="31"/>
                  </a:lnTo>
                  <a:lnTo>
                    <a:pt x="310" y="24"/>
                  </a:lnTo>
                  <a:lnTo>
                    <a:pt x="310" y="18"/>
                  </a:lnTo>
                  <a:lnTo>
                    <a:pt x="310" y="14"/>
                  </a:lnTo>
                  <a:lnTo>
                    <a:pt x="309" y="9"/>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40" name="Freeform 40"/>
            <p:cNvSpPr>
              <a:spLocks noEditPoints="1"/>
            </p:cNvSpPr>
            <p:nvPr/>
          </p:nvSpPr>
          <p:spPr bwMode="auto">
            <a:xfrm>
              <a:off x="1871" y="2668"/>
              <a:ext cx="154" cy="141"/>
            </a:xfrm>
            <a:custGeom>
              <a:avLst/>
              <a:gdLst>
                <a:gd name="T0" fmla="*/ 358 w 375"/>
                <a:gd name="T1" fmla="*/ 1 h 344"/>
                <a:gd name="T2" fmla="*/ 305 w 375"/>
                <a:gd name="T3" fmla="*/ 16 h 344"/>
                <a:gd name="T4" fmla="*/ 261 w 375"/>
                <a:gd name="T5" fmla="*/ 21 h 344"/>
                <a:gd name="T6" fmla="*/ 239 w 375"/>
                <a:gd name="T7" fmla="*/ 51 h 344"/>
                <a:gd name="T8" fmla="*/ 267 w 375"/>
                <a:gd name="T9" fmla="*/ 49 h 344"/>
                <a:gd name="T10" fmla="*/ 277 w 375"/>
                <a:gd name="T11" fmla="*/ 49 h 344"/>
                <a:gd name="T12" fmla="*/ 271 w 375"/>
                <a:gd name="T13" fmla="*/ 64 h 344"/>
                <a:gd name="T14" fmla="*/ 259 w 375"/>
                <a:gd name="T15" fmla="*/ 84 h 344"/>
                <a:gd name="T16" fmla="*/ 244 w 375"/>
                <a:gd name="T17" fmla="*/ 111 h 344"/>
                <a:gd name="T18" fmla="*/ 224 w 375"/>
                <a:gd name="T19" fmla="*/ 113 h 344"/>
                <a:gd name="T20" fmla="*/ 205 w 375"/>
                <a:gd name="T21" fmla="*/ 114 h 344"/>
                <a:gd name="T22" fmla="*/ 188 w 375"/>
                <a:gd name="T23" fmla="*/ 119 h 344"/>
                <a:gd name="T24" fmla="*/ 162 w 375"/>
                <a:gd name="T25" fmla="*/ 129 h 344"/>
                <a:gd name="T26" fmla="*/ 125 w 375"/>
                <a:gd name="T27" fmla="*/ 147 h 344"/>
                <a:gd name="T28" fmla="*/ 92 w 375"/>
                <a:gd name="T29" fmla="*/ 168 h 344"/>
                <a:gd name="T30" fmla="*/ 68 w 375"/>
                <a:gd name="T31" fmla="*/ 195 h 344"/>
                <a:gd name="T32" fmla="*/ 47 w 375"/>
                <a:gd name="T33" fmla="*/ 222 h 344"/>
                <a:gd name="T34" fmla="*/ 26 w 375"/>
                <a:gd name="T35" fmla="*/ 253 h 344"/>
                <a:gd name="T36" fmla="*/ 10 w 375"/>
                <a:gd name="T37" fmla="*/ 281 h 344"/>
                <a:gd name="T38" fmla="*/ 2 w 375"/>
                <a:gd name="T39" fmla="*/ 306 h 344"/>
                <a:gd name="T40" fmla="*/ 0 w 375"/>
                <a:gd name="T41" fmla="*/ 325 h 344"/>
                <a:gd name="T42" fmla="*/ 16 w 375"/>
                <a:gd name="T43" fmla="*/ 343 h 344"/>
                <a:gd name="T44" fmla="*/ 42 w 375"/>
                <a:gd name="T45" fmla="*/ 341 h 344"/>
                <a:gd name="T46" fmla="*/ 77 w 375"/>
                <a:gd name="T47" fmla="*/ 325 h 344"/>
                <a:gd name="T48" fmla="*/ 107 w 375"/>
                <a:gd name="T49" fmla="*/ 305 h 344"/>
                <a:gd name="T50" fmla="*/ 132 w 375"/>
                <a:gd name="T51" fmla="*/ 286 h 344"/>
                <a:gd name="T52" fmla="*/ 130 w 375"/>
                <a:gd name="T53" fmla="*/ 295 h 344"/>
                <a:gd name="T54" fmla="*/ 122 w 375"/>
                <a:gd name="T55" fmla="*/ 309 h 344"/>
                <a:gd name="T56" fmla="*/ 117 w 375"/>
                <a:gd name="T57" fmla="*/ 329 h 344"/>
                <a:gd name="T58" fmla="*/ 130 w 375"/>
                <a:gd name="T59" fmla="*/ 343 h 344"/>
                <a:gd name="T60" fmla="*/ 147 w 375"/>
                <a:gd name="T61" fmla="*/ 343 h 344"/>
                <a:gd name="T62" fmla="*/ 174 w 375"/>
                <a:gd name="T63" fmla="*/ 333 h 344"/>
                <a:gd name="T64" fmla="*/ 199 w 375"/>
                <a:gd name="T65" fmla="*/ 319 h 344"/>
                <a:gd name="T66" fmla="*/ 231 w 375"/>
                <a:gd name="T67" fmla="*/ 301 h 344"/>
                <a:gd name="T68" fmla="*/ 239 w 375"/>
                <a:gd name="T69" fmla="*/ 281 h 344"/>
                <a:gd name="T70" fmla="*/ 211 w 375"/>
                <a:gd name="T71" fmla="*/ 282 h 344"/>
                <a:gd name="T72" fmla="*/ 207 w 375"/>
                <a:gd name="T73" fmla="*/ 275 h 344"/>
                <a:gd name="T74" fmla="*/ 234 w 375"/>
                <a:gd name="T75" fmla="*/ 233 h 344"/>
                <a:gd name="T76" fmla="*/ 311 w 375"/>
                <a:gd name="T77" fmla="*/ 112 h 344"/>
                <a:gd name="T78" fmla="*/ 340 w 375"/>
                <a:gd name="T79" fmla="*/ 64 h 344"/>
                <a:gd name="T80" fmla="*/ 362 w 375"/>
                <a:gd name="T81" fmla="*/ 32 h 344"/>
                <a:gd name="T82" fmla="*/ 371 w 375"/>
                <a:gd name="T83" fmla="*/ 8 h 344"/>
                <a:gd name="T84" fmla="*/ 90 w 375"/>
                <a:gd name="T85" fmla="*/ 263 h 344"/>
                <a:gd name="T86" fmla="*/ 116 w 375"/>
                <a:gd name="T87" fmla="*/ 222 h 344"/>
                <a:gd name="T88" fmla="*/ 148 w 375"/>
                <a:gd name="T89" fmla="*/ 177 h 344"/>
                <a:gd name="T90" fmla="*/ 168 w 375"/>
                <a:gd name="T91" fmla="*/ 158 h 344"/>
                <a:gd name="T92" fmla="*/ 188 w 375"/>
                <a:gd name="T93" fmla="*/ 150 h 344"/>
                <a:gd name="T94" fmla="*/ 213 w 375"/>
                <a:gd name="T95" fmla="*/ 152 h 344"/>
                <a:gd name="T96" fmla="*/ 201 w 375"/>
                <a:gd name="T97" fmla="*/ 177 h 344"/>
                <a:gd name="T98" fmla="*/ 183 w 375"/>
                <a:gd name="T99" fmla="*/ 202 h 344"/>
                <a:gd name="T100" fmla="*/ 161 w 375"/>
                <a:gd name="T101" fmla="*/ 226 h 344"/>
                <a:gd name="T102" fmla="*/ 135 w 375"/>
                <a:gd name="T103" fmla="*/ 250 h 344"/>
                <a:gd name="T104" fmla="*/ 109 w 375"/>
                <a:gd name="T105" fmla="*/ 272 h 344"/>
                <a:gd name="T106" fmla="*/ 91 w 375"/>
                <a:gd name="T107" fmla="*/ 283 h 344"/>
                <a:gd name="T108" fmla="*/ 78 w 375"/>
                <a:gd name="T109" fmla="*/ 290 h 344"/>
                <a:gd name="T110" fmla="*/ 76 w 375"/>
                <a:gd name="T111" fmla="*/ 29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5" h="344">
                  <a:moveTo>
                    <a:pt x="371" y="8"/>
                  </a:moveTo>
                  <a:lnTo>
                    <a:pt x="366" y="3"/>
                  </a:lnTo>
                  <a:lnTo>
                    <a:pt x="363" y="0"/>
                  </a:lnTo>
                  <a:lnTo>
                    <a:pt x="358" y="1"/>
                  </a:lnTo>
                  <a:lnTo>
                    <a:pt x="344" y="6"/>
                  </a:lnTo>
                  <a:lnTo>
                    <a:pt x="330" y="9"/>
                  </a:lnTo>
                  <a:lnTo>
                    <a:pt x="318" y="13"/>
                  </a:lnTo>
                  <a:lnTo>
                    <a:pt x="305" y="16"/>
                  </a:lnTo>
                  <a:lnTo>
                    <a:pt x="294" y="18"/>
                  </a:lnTo>
                  <a:lnTo>
                    <a:pt x="282" y="20"/>
                  </a:lnTo>
                  <a:lnTo>
                    <a:pt x="272" y="21"/>
                  </a:lnTo>
                  <a:lnTo>
                    <a:pt x="261" y="21"/>
                  </a:lnTo>
                  <a:lnTo>
                    <a:pt x="258" y="21"/>
                  </a:lnTo>
                  <a:lnTo>
                    <a:pt x="256" y="25"/>
                  </a:lnTo>
                  <a:lnTo>
                    <a:pt x="248" y="38"/>
                  </a:lnTo>
                  <a:lnTo>
                    <a:pt x="239" y="51"/>
                  </a:lnTo>
                  <a:lnTo>
                    <a:pt x="254" y="49"/>
                  </a:lnTo>
                  <a:lnTo>
                    <a:pt x="259" y="49"/>
                  </a:lnTo>
                  <a:lnTo>
                    <a:pt x="264" y="49"/>
                  </a:lnTo>
                  <a:lnTo>
                    <a:pt x="267" y="49"/>
                  </a:lnTo>
                  <a:lnTo>
                    <a:pt x="271" y="49"/>
                  </a:lnTo>
                  <a:lnTo>
                    <a:pt x="274" y="49"/>
                  </a:lnTo>
                  <a:lnTo>
                    <a:pt x="276" y="49"/>
                  </a:lnTo>
                  <a:lnTo>
                    <a:pt x="277" y="49"/>
                  </a:lnTo>
                  <a:lnTo>
                    <a:pt x="279" y="51"/>
                  </a:lnTo>
                  <a:lnTo>
                    <a:pt x="277" y="53"/>
                  </a:lnTo>
                  <a:lnTo>
                    <a:pt x="275" y="58"/>
                  </a:lnTo>
                  <a:lnTo>
                    <a:pt x="271" y="64"/>
                  </a:lnTo>
                  <a:lnTo>
                    <a:pt x="265" y="75"/>
                  </a:lnTo>
                  <a:lnTo>
                    <a:pt x="264" y="76"/>
                  </a:lnTo>
                  <a:lnTo>
                    <a:pt x="263" y="79"/>
                  </a:lnTo>
                  <a:lnTo>
                    <a:pt x="259" y="84"/>
                  </a:lnTo>
                  <a:lnTo>
                    <a:pt x="256" y="91"/>
                  </a:lnTo>
                  <a:lnTo>
                    <a:pt x="252" y="98"/>
                  </a:lnTo>
                  <a:lnTo>
                    <a:pt x="248" y="105"/>
                  </a:lnTo>
                  <a:lnTo>
                    <a:pt x="244" y="111"/>
                  </a:lnTo>
                  <a:lnTo>
                    <a:pt x="241" y="116"/>
                  </a:lnTo>
                  <a:lnTo>
                    <a:pt x="235" y="115"/>
                  </a:lnTo>
                  <a:lnTo>
                    <a:pt x="229" y="114"/>
                  </a:lnTo>
                  <a:lnTo>
                    <a:pt x="224" y="113"/>
                  </a:lnTo>
                  <a:lnTo>
                    <a:pt x="219" y="113"/>
                  </a:lnTo>
                  <a:lnTo>
                    <a:pt x="214" y="113"/>
                  </a:lnTo>
                  <a:lnTo>
                    <a:pt x="210" y="113"/>
                  </a:lnTo>
                  <a:lnTo>
                    <a:pt x="205" y="114"/>
                  </a:lnTo>
                  <a:lnTo>
                    <a:pt x="201" y="114"/>
                  </a:lnTo>
                  <a:lnTo>
                    <a:pt x="197" y="115"/>
                  </a:lnTo>
                  <a:lnTo>
                    <a:pt x="192" y="116"/>
                  </a:lnTo>
                  <a:lnTo>
                    <a:pt x="188" y="119"/>
                  </a:lnTo>
                  <a:lnTo>
                    <a:pt x="183" y="120"/>
                  </a:lnTo>
                  <a:lnTo>
                    <a:pt x="176" y="122"/>
                  </a:lnTo>
                  <a:lnTo>
                    <a:pt x="169" y="126"/>
                  </a:lnTo>
                  <a:lnTo>
                    <a:pt x="162" y="129"/>
                  </a:lnTo>
                  <a:lnTo>
                    <a:pt x="154" y="132"/>
                  </a:lnTo>
                  <a:lnTo>
                    <a:pt x="145" y="137"/>
                  </a:lnTo>
                  <a:lnTo>
                    <a:pt x="136" y="142"/>
                  </a:lnTo>
                  <a:lnTo>
                    <a:pt x="125" y="147"/>
                  </a:lnTo>
                  <a:lnTo>
                    <a:pt x="115" y="153"/>
                  </a:lnTo>
                  <a:lnTo>
                    <a:pt x="107" y="158"/>
                  </a:lnTo>
                  <a:lnTo>
                    <a:pt x="100" y="162"/>
                  </a:lnTo>
                  <a:lnTo>
                    <a:pt x="92" y="168"/>
                  </a:lnTo>
                  <a:lnTo>
                    <a:pt x="85" y="175"/>
                  </a:lnTo>
                  <a:lnTo>
                    <a:pt x="79" y="181"/>
                  </a:lnTo>
                  <a:lnTo>
                    <a:pt x="74" y="188"/>
                  </a:lnTo>
                  <a:lnTo>
                    <a:pt x="68" y="195"/>
                  </a:lnTo>
                  <a:lnTo>
                    <a:pt x="63" y="200"/>
                  </a:lnTo>
                  <a:lnTo>
                    <a:pt x="57" y="208"/>
                  </a:lnTo>
                  <a:lnTo>
                    <a:pt x="52" y="215"/>
                  </a:lnTo>
                  <a:lnTo>
                    <a:pt x="47" y="222"/>
                  </a:lnTo>
                  <a:lnTo>
                    <a:pt x="41" y="230"/>
                  </a:lnTo>
                  <a:lnTo>
                    <a:pt x="36" y="238"/>
                  </a:lnTo>
                  <a:lnTo>
                    <a:pt x="31" y="245"/>
                  </a:lnTo>
                  <a:lnTo>
                    <a:pt x="26" y="253"/>
                  </a:lnTo>
                  <a:lnTo>
                    <a:pt x="22" y="260"/>
                  </a:lnTo>
                  <a:lnTo>
                    <a:pt x="17" y="267"/>
                  </a:lnTo>
                  <a:lnTo>
                    <a:pt x="14" y="274"/>
                  </a:lnTo>
                  <a:lnTo>
                    <a:pt x="10" y="281"/>
                  </a:lnTo>
                  <a:lnTo>
                    <a:pt x="8" y="288"/>
                  </a:lnTo>
                  <a:lnTo>
                    <a:pt x="6" y="295"/>
                  </a:lnTo>
                  <a:lnTo>
                    <a:pt x="3" y="301"/>
                  </a:lnTo>
                  <a:lnTo>
                    <a:pt x="2" y="306"/>
                  </a:lnTo>
                  <a:lnTo>
                    <a:pt x="1" y="311"/>
                  </a:lnTo>
                  <a:lnTo>
                    <a:pt x="0" y="317"/>
                  </a:lnTo>
                  <a:lnTo>
                    <a:pt x="0" y="320"/>
                  </a:lnTo>
                  <a:lnTo>
                    <a:pt x="0" y="325"/>
                  </a:lnTo>
                  <a:lnTo>
                    <a:pt x="1" y="328"/>
                  </a:lnTo>
                  <a:lnTo>
                    <a:pt x="4" y="335"/>
                  </a:lnTo>
                  <a:lnTo>
                    <a:pt x="9" y="340"/>
                  </a:lnTo>
                  <a:lnTo>
                    <a:pt x="16" y="343"/>
                  </a:lnTo>
                  <a:lnTo>
                    <a:pt x="24" y="344"/>
                  </a:lnTo>
                  <a:lnTo>
                    <a:pt x="30" y="344"/>
                  </a:lnTo>
                  <a:lnTo>
                    <a:pt x="36" y="343"/>
                  </a:lnTo>
                  <a:lnTo>
                    <a:pt x="42" y="341"/>
                  </a:lnTo>
                  <a:lnTo>
                    <a:pt x="51" y="338"/>
                  </a:lnTo>
                  <a:lnTo>
                    <a:pt x="59" y="334"/>
                  </a:lnTo>
                  <a:lnTo>
                    <a:pt x="68" y="329"/>
                  </a:lnTo>
                  <a:lnTo>
                    <a:pt x="77" y="325"/>
                  </a:lnTo>
                  <a:lnTo>
                    <a:pt x="87" y="318"/>
                  </a:lnTo>
                  <a:lnTo>
                    <a:pt x="94" y="314"/>
                  </a:lnTo>
                  <a:lnTo>
                    <a:pt x="100" y="310"/>
                  </a:lnTo>
                  <a:lnTo>
                    <a:pt x="107" y="305"/>
                  </a:lnTo>
                  <a:lnTo>
                    <a:pt x="114" y="301"/>
                  </a:lnTo>
                  <a:lnTo>
                    <a:pt x="120" y="296"/>
                  </a:lnTo>
                  <a:lnTo>
                    <a:pt x="127" y="291"/>
                  </a:lnTo>
                  <a:lnTo>
                    <a:pt x="132" y="286"/>
                  </a:lnTo>
                  <a:lnTo>
                    <a:pt x="139" y="281"/>
                  </a:lnTo>
                  <a:lnTo>
                    <a:pt x="136" y="286"/>
                  </a:lnTo>
                  <a:lnTo>
                    <a:pt x="133" y="290"/>
                  </a:lnTo>
                  <a:lnTo>
                    <a:pt x="130" y="295"/>
                  </a:lnTo>
                  <a:lnTo>
                    <a:pt x="128" y="299"/>
                  </a:lnTo>
                  <a:lnTo>
                    <a:pt x="125" y="303"/>
                  </a:lnTo>
                  <a:lnTo>
                    <a:pt x="123" y="305"/>
                  </a:lnTo>
                  <a:lnTo>
                    <a:pt x="122" y="309"/>
                  </a:lnTo>
                  <a:lnTo>
                    <a:pt x="121" y="312"/>
                  </a:lnTo>
                  <a:lnTo>
                    <a:pt x="118" y="319"/>
                  </a:lnTo>
                  <a:lnTo>
                    <a:pt x="117" y="325"/>
                  </a:lnTo>
                  <a:lnTo>
                    <a:pt x="117" y="329"/>
                  </a:lnTo>
                  <a:lnTo>
                    <a:pt x="118" y="334"/>
                  </a:lnTo>
                  <a:lnTo>
                    <a:pt x="121" y="338"/>
                  </a:lnTo>
                  <a:lnTo>
                    <a:pt x="124" y="341"/>
                  </a:lnTo>
                  <a:lnTo>
                    <a:pt x="130" y="343"/>
                  </a:lnTo>
                  <a:lnTo>
                    <a:pt x="137" y="344"/>
                  </a:lnTo>
                  <a:lnTo>
                    <a:pt x="140" y="344"/>
                  </a:lnTo>
                  <a:lnTo>
                    <a:pt x="144" y="343"/>
                  </a:lnTo>
                  <a:lnTo>
                    <a:pt x="147" y="343"/>
                  </a:lnTo>
                  <a:lnTo>
                    <a:pt x="152" y="342"/>
                  </a:lnTo>
                  <a:lnTo>
                    <a:pt x="159" y="340"/>
                  </a:lnTo>
                  <a:lnTo>
                    <a:pt x="166" y="336"/>
                  </a:lnTo>
                  <a:lnTo>
                    <a:pt x="174" y="333"/>
                  </a:lnTo>
                  <a:lnTo>
                    <a:pt x="182" y="328"/>
                  </a:lnTo>
                  <a:lnTo>
                    <a:pt x="184" y="327"/>
                  </a:lnTo>
                  <a:lnTo>
                    <a:pt x="190" y="324"/>
                  </a:lnTo>
                  <a:lnTo>
                    <a:pt x="199" y="319"/>
                  </a:lnTo>
                  <a:lnTo>
                    <a:pt x="208" y="313"/>
                  </a:lnTo>
                  <a:lnTo>
                    <a:pt x="218" y="309"/>
                  </a:lnTo>
                  <a:lnTo>
                    <a:pt x="226" y="304"/>
                  </a:lnTo>
                  <a:lnTo>
                    <a:pt x="231" y="301"/>
                  </a:lnTo>
                  <a:lnTo>
                    <a:pt x="234" y="299"/>
                  </a:lnTo>
                  <a:lnTo>
                    <a:pt x="238" y="297"/>
                  </a:lnTo>
                  <a:lnTo>
                    <a:pt x="238" y="294"/>
                  </a:lnTo>
                  <a:lnTo>
                    <a:pt x="239" y="281"/>
                  </a:lnTo>
                  <a:lnTo>
                    <a:pt x="242" y="265"/>
                  </a:lnTo>
                  <a:lnTo>
                    <a:pt x="228" y="273"/>
                  </a:lnTo>
                  <a:lnTo>
                    <a:pt x="219" y="279"/>
                  </a:lnTo>
                  <a:lnTo>
                    <a:pt x="211" y="282"/>
                  </a:lnTo>
                  <a:lnTo>
                    <a:pt x="205" y="286"/>
                  </a:lnTo>
                  <a:lnTo>
                    <a:pt x="200" y="288"/>
                  </a:lnTo>
                  <a:lnTo>
                    <a:pt x="204" y="282"/>
                  </a:lnTo>
                  <a:lnTo>
                    <a:pt x="207" y="275"/>
                  </a:lnTo>
                  <a:lnTo>
                    <a:pt x="212" y="268"/>
                  </a:lnTo>
                  <a:lnTo>
                    <a:pt x="216" y="260"/>
                  </a:lnTo>
                  <a:lnTo>
                    <a:pt x="221" y="252"/>
                  </a:lnTo>
                  <a:lnTo>
                    <a:pt x="234" y="233"/>
                  </a:lnTo>
                  <a:lnTo>
                    <a:pt x="252" y="205"/>
                  </a:lnTo>
                  <a:lnTo>
                    <a:pt x="273" y="172"/>
                  </a:lnTo>
                  <a:lnTo>
                    <a:pt x="292" y="139"/>
                  </a:lnTo>
                  <a:lnTo>
                    <a:pt x="311" y="112"/>
                  </a:lnTo>
                  <a:lnTo>
                    <a:pt x="324" y="92"/>
                  </a:lnTo>
                  <a:lnTo>
                    <a:pt x="328" y="84"/>
                  </a:lnTo>
                  <a:lnTo>
                    <a:pt x="334" y="75"/>
                  </a:lnTo>
                  <a:lnTo>
                    <a:pt x="340" y="64"/>
                  </a:lnTo>
                  <a:lnTo>
                    <a:pt x="345" y="56"/>
                  </a:lnTo>
                  <a:lnTo>
                    <a:pt x="351" y="47"/>
                  </a:lnTo>
                  <a:lnTo>
                    <a:pt x="357" y="40"/>
                  </a:lnTo>
                  <a:lnTo>
                    <a:pt x="362" y="32"/>
                  </a:lnTo>
                  <a:lnTo>
                    <a:pt x="367" y="25"/>
                  </a:lnTo>
                  <a:lnTo>
                    <a:pt x="372" y="18"/>
                  </a:lnTo>
                  <a:lnTo>
                    <a:pt x="375" y="13"/>
                  </a:lnTo>
                  <a:lnTo>
                    <a:pt x="371" y="8"/>
                  </a:lnTo>
                  <a:close/>
                  <a:moveTo>
                    <a:pt x="76" y="290"/>
                  </a:moveTo>
                  <a:lnTo>
                    <a:pt x="80" y="281"/>
                  </a:lnTo>
                  <a:lnTo>
                    <a:pt x="85" y="272"/>
                  </a:lnTo>
                  <a:lnTo>
                    <a:pt x="90" y="263"/>
                  </a:lnTo>
                  <a:lnTo>
                    <a:pt x="95" y="253"/>
                  </a:lnTo>
                  <a:lnTo>
                    <a:pt x="101" y="243"/>
                  </a:lnTo>
                  <a:lnTo>
                    <a:pt x="108" y="233"/>
                  </a:lnTo>
                  <a:lnTo>
                    <a:pt x="116" y="222"/>
                  </a:lnTo>
                  <a:lnTo>
                    <a:pt x="124" y="211"/>
                  </a:lnTo>
                  <a:lnTo>
                    <a:pt x="133" y="198"/>
                  </a:lnTo>
                  <a:lnTo>
                    <a:pt x="142" y="187"/>
                  </a:lnTo>
                  <a:lnTo>
                    <a:pt x="148" y="177"/>
                  </a:lnTo>
                  <a:lnTo>
                    <a:pt x="155" y="170"/>
                  </a:lnTo>
                  <a:lnTo>
                    <a:pt x="160" y="165"/>
                  </a:lnTo>
                  <a:lnTo>
                    <a:pt x="165" y="161"/>
                  </a:lnTo>
                  <a:lnTo>
                    <a:pt x="168" y="158"/>
                  </a:lnTo>
                  <a:lnTo>
                    <a:pt x="170" y="155"/>
                  </a:lnTo>
                  <a:lnTo>
                    <a:pt x="175" y="153"/>
                  </a:lnTo>
                  <a:lnTo>
                    <a:pt x="181" y="151"/>
                  </a:lnTo>
                  <a:lnTo>
                    <a:pt x="188" y="150"/>
                  </a:lnTo>
                  <a:lnTo>
                    <a:pt x="196" y="150"/>
                  </a:lnTo>
                  <a:lnTo>
                    <a:pt x="201" y="150"/>
                  </a:lnTo>
                  <a:lnTo>
                    <a:pt x="207" y="151"/>
                  </a:lnTo>
                  <a:lnTo>
                    <a:pt x="213" y="152"/>
                  </a:lnTo>
                  <a:lnTo>
                    <a:pt x="218" y="154"/>
                  </a:lnTo>
                  <a:lnTo>
                    <a:pt x="210" y="166"/>
                  </a:lnTo>
                  <a:lnTo>
                    <a:pt x="206" y="172"/>
                  </a:lnTo>
                  <a:lnTo>
                    <a:pt x="201" y="177"/>
                  </a:lnTo>
                  <a:lnTo>
                    <a:pt x="198" y="183"/>
                  </a:lnTo>
                  <a:lnTo>
                    <a:pt x="193" y="189"/>
                  </a:lnTo>
                  <a:lnTo>
                    <a:pt x="189" y="195"/>
                  </a:lnTo>
                  <a:lnTo>
                    <a:pt x="183" y="202"/>
                  </a:lnTo>
                  <a:lnTo>
                    <a:pt x="178" y="207"/>
                  </a:lnTo>
                  <a:lnTo>
                    <a:pt x="173" y="213"/>
                  </a:lnTo>
                  <a:lnTo>
                    <a:pt x="167" y="220"/>
                  </a:lnTo>
                  <a:lnTo>
                    <a:pt x="161" y="226"/>
                  </a:lnTo>
                  <a:lnTo>
                    <a:pt x="154" y="233"/>
                  </a:lnTo>
                  <a:lnTo>
                    <a:pt x="148" y="238"/>
                  </a:lnTo>
                  <a:lnTo>
                    <a:pt x="142" y="244"/>
                  </a:lnTo>
                  <a:lnTo>
                    <a:pt x="135" y="250"/>
                  </a:lnTo>
                  <a:lnTo>
                    <a:pt x="128" y="257"/>
                  </a:lnTo>
                  <a:lnTo>
                    <a:pt x="120" y="263"/>
                  </a:lnTo>
                  <a:lnTo>
                    <a:pt x="115" y="267"/>
                  </a:lnTo>
                  <a:lnTo>
                    <a:pt x="109" y="272"/>
                  </a:lnTo>
                  <a:lnTo>
                    <a:pt x="105" y="275"/>
                  </a:lnTo>
                  <a:lnTo>
                    <a:pt x="100" y="279"/>
                  </a:lnTo>
                  <a:lnTo>
                    <a:pt x="95" y="281"/>
                  </a:lnTo>
                  <a:lnTo>
                    <a:pt x="91" y="283"/>
                  </a:lnTo>
                  <a:lnTo>
                    <a:pt x="86" y="286"/>
                  </a:lnTo>
                  <a:lnTo>
                    <a:pt x="83" y="288"/>
                  </a:lnTo>
                  <a:lnTo>
                    <a:pt x="80" y="289"/>
                  </a:lnTo>
                  <a:lnTo>
                    <a:pt x="78" y="290"/>
                  </a:lnTo>
                  <a:lnTo>
                    <a:pt x="77" y="291"/>
                  </a:lnTo>
                  <a:lnTo>
                    <a:pt x="76" y="291"/>
                  </a:lnTo>
                  <a:lnTo>
                    <a:pt x="76" y="291"/>
                  </a:lnTo>
                  <a:lnTo>
                    <a:pt x="76" y="290"/>
                  </a:lnTo>
                  <a:lnTo>
                    <a:pt x="76" y="290"/>
                  </a:lnTo>
                  <a:lnTo>
                    <a:pt x="76" y="290"/>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41" name="Freeform 41"/>
            <p:cNvSpPr>
              <a:spLocks noEditPoints="1"/>
            </p:cNvSpPr>
            <p:nvPr/>
          </p:nvSpPr>
          <p:spPr bwMode="auto">
            <a:xfrm>
              <a:off x="2054" y="2676"/>
              <a:ext cx="159" cy="132"/>
            </a:xfrm>
            <a:custGeom>
              <a:avLst/>
              <a:gdLst>
                <a:gd name="T0" fmla="*/ 331 w 390"/>
                <a:gd name="T1" fmla="*/ 2 h 321"/>
                <a:gd name="T2" fmla="*/ 309 w 390"/>
                <a:gd name="T3" fmla="*/ 24 h 321"/>
                <a:gd name="T4" fmla="*/ 275 w 390"/>
                <a:gd name="T5" fmla="*/ 58 h 321"/>
                <a:gd name="T6" fmla="*/ 244 w 390"/>
                <a:gd name="T7" fmla="*/ 88 h 321"/>
                <a:gd name="T8" fmla="*/ 177 w 390"/>
                <a:gd name="T9" fmla="*/ 155 h 321"/>
                <a:gd name="T10" fmla="*/ 110 w 390"/>
                <a:gd name="T11" fmla="*/ 223 h 321"/>
                <a:gd name="T12" fmla="*/ 79 w 390"/>
                <a:gd name="T13" fmla="*/ 253 h 321"/>
                <a:gd name="T14" fmla="*/ 49 w 390"/>
                <a:gd name="T15" fmla="*/ 282 h 321"/>
                <a:gd name="T16" fmla="*/ 40 w 390"/>
                <a:gd name="T17" fmla="*/ 288 h 321"/>
                <a:gd name="T18" fmla="*/ 27 w 390"/>
                <a:gd name="T19" fmla="*/ 289 h 321"/>
                <a:gd name="T20" fmla="*/ 5 w 390"/>
                <a:gd name="T21" fmla="*/ 308 h 321"/>
                <a:gd name="T22" fmla="*/ 25 w 390"/>
                <a:gd name="T23" fmla="*/ 319 h 321"/>
                <a:gd name="T24" fmla="*/ 51 w 390"/>
                <a:gd name="T25" fmla="*/ 318 h 321"/>
                <a:gd name="T26" fmla="*/ 77 w 390"/>
                <a:gd name="T27" fmla="*/ 318 h 321"/>
                <a:gd name="T28" fmla="*/ 102 w 390"/>
                <a:gd name="T29" fmla="*/ 319 h 321"/>
                <a:gd name="T30" fmla="*/ 123 w 390"/>
                <a:gd name="T31" fmla="*/ 317 h 321"/>
                <a:gd name="T32" fmla="*/ 115 w 390"/>
                <a:gd name="T33" fmla="*/ 289 h 321"/>
                <a:gd name="T34" fmla="*/ 100 w 390"/>
                <a:gd name="T35" fmla="*/ 285 h 321"/>
                <a:gd name="T36" fmla="*/ 118 w 390"/>
                <a:gd name="T37" fmla="*/ 264 h 321"/>
                <a:gd name="T38" fmla="*/ 153 w 390"/>
                <a:gd name="T39" fmla="*/ 228 h 321"/>
                <a:gd name="T40" fmla="*/ 239 w 390"/>
                <a:gd name="T41" fmla="*/ 201 h 321"/>
                <a:gd name="T42" fmla="*/ 263 w 390"/>
                <a:gd name="T43" fmla="*/ 201 h 321"/>
                <a:gd name="T44" fmla="*/ 246 w 390"/>
                <a:gd name="T45" fmla="*/ 261 h 321"/>
                <a:gd name="T46" fmla="*/ 240 w 390"/>
                <a:gd name="T47" fmla="*/ 277 h 321"/>
                <a:gd name="T48" fmla="*/ 235 w 390"/>
                <a:gd name="T49" fmla="*/ 287 h 321"/>
                <a:gd name="T50" fmla="*/ 221 w 390"/>
                <a:gd name="T51" fmla="*/ 289 h 321"/>
                <a:gd name="T52" fmla="*/ 197 w 390"/>
                <a:gd name="T53" fmla="*/ 293 h 321"/>
                <a:gd name="T54" fmla="*/ 206 w 390"/>
                <a:gd name="T55" fmla="*/ 320 h 321"/>
                <a:gd name="T56" fmla="*/ 240 w 390"/>
                <a:gd name="T57" fmla="*/ 318 h 321"/>
                <a:gd name="T58" fmla="*/ 280 w 390"/>
                <a:gd name="T59" fmla="*/ 318 h 321"/>
                <a:gd name="T60" fmla="*/ 311 w 390"/>
                <a:gd name="T61" fmla="*/ 319 h 321"/>
                <a:gd name="T62" fmla="*/ 336 w 390"/>
                <a:gd name="T63" fmla="*/ 320 h 321"/>
                <a:gd name="T64" fmla="*/ 337 w 390"/>
                <a:gd name="T65" fmla="*/ 289 h 321"/>
                <a:gd name="T66" fmla="*/ 328 w 390"/>
                <a:gd name="T67" fmla="*/ 289 h 321"/>
                <a:gd name="T68" fmla="*/ 319 w 390"/>
                <a:gd name="T69" fmla="*/ 288 h 321"/>
                <a:gd name="T70" fmla="*/ 314 w 390"/>
                <a:gd name="T71" fmla="*/ 288 h 321"/>
                <a:gd name="T72" fmla="*/ 315 w 390"/>
                <a:gd name="T73" fmla="*/ 282 h 321"/>
                <a:gd name="T74" fmla="*/ 318 w 390"/>
                <a:gd name="T75" fmla="*/ 268 h 321"/>
                <a:gd name="T76" fmla="*/ 324 w 390"/>
                <a:gd name="T77" fmla="*/ 243 h 321"/>
                <a:gd name="T78" fmla="*/ 333 w 390"/>
                <a:gd name="T79" fmla="*/ 213 h 321"/>
                <a:gd name="T80" fmla="*/ 350 w 390"/>
                <a:gd name="T81" fmla="*/ 148 h 321"/>
                <a:gd name="T82" fmla="*/ 367 w 390"/>
                <a:gd name="T83" fmla="*/ 84 h 321"/>
                <a:gd name="T84" fmla="*/ 375 w 390"/>
                <a:gd name="T85" fmla="*/ 54 h 321"/>
                <a:gd name="T86" fmla="*/ 381 w 390"/>
                <a:gd name="T87" fmla="*/ 31 h 321"/>
                <a:gd name="T88" fmla="*/ 387 w 390"/>
                <a:gd name="T89" fmla="*/ 9 h 321"/>
                <a:gd name="T90" fmla="*/ 269 w 390"/>
                <a:gd name="T91" fmla="*/ 163 h 321"/>
                <a:gd name="T92" fmla="*/ 246 w 390"/>
                <a:gd name="T93" fmla="*/ 164 h 321"/>
                <a:gd name="T94" fmla="*/ 214 w 390"/>
                <a:gd name="T95" fmla="*/ 16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0" h="321">
                  <a:moveTo>
                    <a:pt x="380" y="0"/>
                  </a:moveTo>
                  <a:lnTo>
                    <a:pt x="337" y="0"/>
                  </a:lnTo>
                  <a:lnTo>
                    <a:pt x="334" y="0"/>
                  </a:lnTo>
                  <a:lnTo>
                    <a:pt x="331" y="2"/>
                  </a:lnTo>
                  <a:lnTo>
                    <a:pt x="327" y="7"/>
                  </a:lnTo>
                  <a:lnTo>
                    <a:pt x="322" y="11"/>
                  </a:lnTo>
                  <a:lnTo>
                    <a:pt x="316" y="17"/>
                  </a:lnTo>
                  <a:lnTo>
                    <a:pt x="309" y="24"/>
                  </a:lnTo>
                  <a:lnTo>
                    <a:pt x="303" y="31"/>
                  </a:lnTo>
                  <a:lnTo>
                    <a:pt x="295" y="39"/>
                  </a:lnTo>
                  <a:lnTo>
                    <a:pt x="285" y="48"/>
                  </a:lnTo>
                  <a:lnTo>
                    <a:pt x="275" y="58"/>
                  </a:lnTo>
                  <a:lnTo>
                    <a:pt x="273" y="61"/>
                  </a:lnTo>
                  <a:lnTo>
                    <a:pt x="267" y="67"/>
                  </a:lnTo>
                  <a:lnTo>
                    <a:pt x="256" y="77"/>
                  </a:lnTo>
                  <a:lnTo>
                    <a:pt x="244" y="88"/>
                  </a:lnTo>
                  <a:lnTo>
                    <a:pt x="230" y="103"/>
                  </a:lnTo>
                  <a:lnTo>
                    <a:pt x="213" y="119"/>
                  </a:lnTo>
                  <a:lnTo>
                    <a:pt x="195" y="138"/>
                  </a:lnTo>
                  <a:lnTo>
                    <a:pt x="177" y="155"/>
                  </a:lnTo>
                  <a:lnTo>
                    <a:pt x="159" y="174"/>
                  </a:lnTo>
                  <a:lnTo>
                    <a:pt x="141" y="192"/>
                  </a:lnTo>
                  <a:lnTo>
                    <a:pt x="124" y="208"/>
                  </a:lnTo>
                  <a:lnTo>
                    <a:pt x="110" y="223"/>
                  </a:lnTo>
                  <a:lnTo>
                    <a:pt x="97" y="235"/>
                  </a:lnTo>
                  <a:lnTo>
                    <a:pt x="87" y="245"/>
                  </a:lnTo>
                  <a:lnTo>
                    <a:pt x="81" y="251"/>
                  </a:lnTo>
                  <a:lnTo>
                    <a:pt x="79" y="253"/>
                  </a:lnTo>
                  <a:lnTo>
                    <a:pt x="74" y="258"/>
                  </a:lnTo>
                  <a:lnTo>
                    <a:pt x="64" y="267"/>
                  </a:lnTo>
                  <a:lnTo>
                    <a:pt x="54" y="277"/>
                  </a:lnTo>
                  <a:lnTo>
                    <a:pt x="49" y="282"/>
                  </a:lnTo>
                  <a:lnTo>
                    <a:pt x="47" y="283"/>
                  </a:lnTo>
                  <a:lnTo>
                    <a:pt x="44" y="285"/>
                  </a:lnTo>
                  <a:lnTo>
                    <a:pt x="42" y="287"/>
                  </a:lnTo>
                  <a:lnTo>
                    <a:pt x="40" y="288"/>
                  </a:lnTo>
                  <a:lnTo>
                    <a:pt x="38" y="289"/>
                  </a:lnTo>
                  <a:lnTo>
                    <a:pt x="34" y="289"/>
                  </a:lnTo>
                  <a:lnTo>
                    <a:pt x="31" y="289"/>
                  </a:lnTo>
                  <a:lnTo>
                    <a:pt x="27" y="289"/>
                  </a:lnTo>
                  <a:lnTo>
                    <a:pt x="19" y="289"/>
                  </a:lnTo>
                  <a:lnTo>
                    <a:pt x="13" y="289"/>
                  </a:lnTo>
                  <a:lnTo>
                    <a:pt x="12" y="293"/>
                  </a:lnTo>
                  <a:lnTo>
                    <a:pt x="5" y="308"/>
                  </a:lnTo>
                  <a:lnTo>
                    <a:pt x="0" y="321"/>
                  </a:lnTo>
                  <a:lnTo>
                    <a:pt x="12" y="320"/>
                  </a:lnTo>
                  <a:lnTo>
                    <a:pt x="19" y="320"/>
                  </a:lnTo>
                  <a:lnTo>
                    <a:pt x="25" y="319"/>
                  </a:lnTo>
                  <a:lnTo>
                    <a:pt x="32" y="319"/>
                  </a:lnTo>
                  <a:lnTo>
                    <a:pt x="39" y="319"/>
                  </a:lnTo>
                  <a:lnTo>
                    <a:pt x="46" y="318"/>
                  </a:lnTo>
                  <a:lnTo>
                    <a:pt x="51" y="318"/>
                  </a:lnTo>
                  <a:lnTo>
                    <a:pt x="58" y="318"/>
                  </a:lnTo>
                  <a:lnTo>
                    <a:pt x="64" y="318"/>
                  </a:lnTo>
                  <a:lnTo>
                    <a:pt x="71" y="318"/>
                  </a:lnTo>
                  <a:lnTo>
                    <a:pt x="77" y="318"/>
                  </a:lnTo>
                  <a:lnTo>
                    <a:pt x="84" y="318"/>
                  </a:lnTo>
                  <a:lnTo>
                    <a:pt x="89" y="319"/>
                  </a:lnTo>
                  <a:lnTo>
                    <a:pt x="96" y="319"/>
                  </a:lnTo>
                  <a:lnTo>
                    <a:pt x="102" y="319"/>
                  </a:lnTo>
                  <a:lnTo>
                    <a:pt x="109" y="320"/>
                  </a:lnTo>
                  <a:lnTo>
                    <a:pt x="115" y="320"/>
                  </a:lnTo>
                  <a:lnTo>
                    <a:pt x="121" y="320"/>
                  </a:lnTo>
                  <a:lnTo>
                    <a:pt x="123" y="317"/>
                  </a:lnTo>
                  <a:lnTo>
                    <a:pt x="131" y="302"/>
                  </a:lnTo>
                  <a:lnTo>
                    <a:pt x="139" y="289"/>
                  </a:lnTo>
                  <a:lnTo>
                    <a:pt x="124" y="289"/>
                  </a:lnTo>
                  <a:lnTo>
                    <a:pt x="115" y="289"/>
                  </a:lnTo>
                  <a:lnTo>
                    <a:pt x="107" y="288"/>
                  </a:lnTo>
                  <a:lnTo>
                    <a:pt x="102" y="288"/>
                  </a:lnTo>
                  <a:lnTo>
                    <a:pt x="99" y="288"/>
                  </a:lnTo>
                  <a:lnTo>
                    <a:pt x="100" y="285"/>
                  </a:lnTo>
                  <a:lnTo>
                    <a:pt x="103" y="282"/>
                  </a:lnTo>
                  <a:lnTo>
                    <a:pt x="107" y="277"/>
                  </a:lnTo>
                  <a:lnTo>
                    <a:pt x="111" y="272"/>
                  </a:lnTo>
                  <a:lnTo>
                    <a:pt x="118" y="264"/>
                  </a:lnTo>
                  <a:lnTo>
                    <a:pt x="126" y="254"/>
                  </a:lnTo>
                  <a:lnTo>
                    <a:pt x="137" y="244"/>
                  </a:lnTo>
                  <a:lnTo>
                    <a:pt x="149" y="231"/>
                  </a:lnTo>
                  <a:lnTo>
                    <a:pt x="153" y="228"/>
                  </a:lnTo>
                  <a:lnTo>
                    <a:pt x="162" y="219"/>
                  </a:lnTo>
                  <a:lnTo>
                    <a:pt x="171" y="209"/>
                  </a:lnTo>
                  <a:lnTo>
                    <a:pt x="179" y="201"/>
                  </a:lnTo>
                  <a:lnTo>
                    <a:pt x="239" y="201"/>
                  </a:lnTo>
                  <a:lnTo>
                    <a:pt x="242" y="201"/>
                  </a:lnTo>
                  <a:lnTo>
                    <a:pt x="247" y="201"/>
                  </a:lnTo>
                  <a:lnTo>
                    <a:pt x="255" y="201"/>
                  </a:lnTo>
                  <a:lnTo>
                    <a:pt x="263" y="201"/>
                  </a:lnTo>
                  <a:lnTo>
                    <a:pt x="251" y="245"/>
                  </a:lnTo>
                  <a:lnTo>
                    <a:pt x="250" y="251"/>
                  </a:lnTo>
                  <a:lnTo>
                    <a:pt x="247" y="255"/>
                  </a:lnTo>
                  <a:lnTo>
                    <a:pt x="246" y="261"/>
                  </a:lnTo>
                  <a:lnTo>
                    <a:pt x="245" y="266"/>
                  </a:lnTo>
                  <a:lnTo>
                    <a:pt x="243" y="270"/>
                  </a:lnTo>
                  <a:lnTo>
                    <a:pt x="242" y="274"/>
                  </a:lnTo>
                  <a:lnTo>
                    <a:pt x="240" y="277"/>
                  </a:lnTo>
                  <a:lnTo>
                    <a:pt x="239" y="281"/>
                  </a:lnTo>
                  <a:lnTo>
                    <a:pt x="238" y="283"/>
                  </a:lnTo>
                  <a:lnTo>
                    <a:pt x="237" y="285"/>
                  </a:lnTo>
                  <a:lnTo>
                    <a:pt x="235" y="287"/>
                  </a:lnTo>
                  <a:lnTo>
                    <a:pt x="232" y="287"/>
                  </a:lnTo>
                  <a:lnTo>
                    <a:pt x="230" y="288"/>
                  </a:lnTo>
                  <a:lnTo>
                    <a:pt x="227" y="288"/>
                  </a:lnTo>
                  <a:lnTo>
                    <a:pt x="221" y="289"/>
                  </a:lnTo>
                  <a:lnTo>
                    <a:pt x="213" y="289"/>
                  </a:lnTo>
                  <a:lnTo>
                    <a:pt x="205" y="289"/>
                  </a:lnTo>
                  <a:lnTo>
                    <a:pt x="199" y="289"/>
                  </a:lnTo>
                  <a:lnTo>
                    <a:pt x="197" y="293"/>
                  </a:lnTo>
                  <a:lnTo>
                    <a:pt x="191" y="308"/>
                  </a:lnTo>
                  <a:lnTo>
                    <a:pt x="185" y="321"/>
                  </a:lnTo>
                  <a:lnTo>
                    <a:pt x="199" y="320"/>
                  </a:lnTo>
                  <a:lnTo>
                    <a:pt x="206" y="320"/>
                  </a:lnTo>
                  <a:lnTo>
                    <a:pt x="214" y="319"/>
                  </a:lnTo>
                  <a:lnTo>
                    <a:pt x="222" y="319"/>
                  </a:lnTo>
                  <a:lnTo>
                    <a:pt x="231" y="319"/>
                  </a:lnTo>
                  <a:lnTo>
                    <a:pt x="240" y="318"/>
                  </a:lnTo>
                  <a:lnTo>
                    <a:pt x="251" y="318"/>
                  </a:lnTo>
                  <a:lnTo>
                    <a:pt x="261" y="318"/>
                  </a:lnTo>
                  <a:lnTo>
                    <a:pt x="271" y="318"/>
                  </a:lnTo>
                  <a:lnTo>
                    <a:pt x="280" y="318"/>
                  </a:lnTo>
                  <a:lnTo>
                    <a:pt x="288" y="318"/>
                  </a:lnTo>
                  <a:lnTo>
                    <a:pt x="296" y="318"/>
                  </a:lnTo>
                  <a:lnTo>
                    <a:pt x="304" y="319"/>
                  </a:lnTo>
                  <a:lnTo>
                    <a:pt x="311" y="319"/>
                  </a:lnTo>
                  <a:lnTo>
                    <a:pt x="318" y="319"/>
                  </a:lnTo>
                  <a:lnTo>
                    <a:pt x="324" y="320"/>
                  </a:lnTo>
                  <a:lnTo>
                    <a:pt x="330" y="320"/>
                  </a:lnTo>
                  <a:lnTo>
                    <a:pt x="336" y="320"/>
                  </a:lnTo>
                  <a:lnTo>
                    <a:pt x="338" y="315"/>
                  </a:lnTo>
                  <a:lnTo>
                    <a:pt x="345" y="300"/>
                  </a:lnTo>
                  <a:lnTo>
                    <a:pt x="350" y="289"/>
                  </a:lnTo>
                  <a:lnTo>
                    <a:pt x="337" y="289"/>
                  </a:lnTo>
                  <a:lnTo>
                    <a:pt x="335" y="289"/>
                  </a:lnTo>
                  <a:lnTo>
                    <a:pt x="333" y="289"/>
                  </a:lnTo>
                  <a:lnTo>
                    <a:pt x="330" y="289"/>
                  </a:lnTo>
                  <a:lnTo>
                    <a:pt x="328" y="289"/>
                  </a:lnTo>
                  <a:lnTo>
                    <a:pt x="327" y="289"/>
                  </a:lnTo>
                  <a:lnTo>
                    <a:pt x="323" y="288"/>
                  </a:lnTo>
                  <a:lnTo>
                    <a:pt x="320" y="288"/>
                  </a:lnTo>
                  <a:lnTo>
                    <a:pt x="319" y="288"/>
                  </a:lnTo>
                  <a:lnTo>
                    <a:pt x="318" y="288"/>
                  </a:lnTo>
                  <a:lnTo>
                    <a:pt x="316" y="288"/>
                  </a:lnTo>
                  <a:lnTo>
                    <a:pt x="315" y="288"/>
                  </a:lnTo>
                  <a:lnTo>
                    <a:pt x="314" y="288"/>
                  </a:lnTo>
                  <a:lnTo>
                    <a:pt x="314" y="287"/>
                  </a:lnTo>
                  <a:lnTo>
                    <a:pt x="314" y="285"/>
                  </a:lnTo>
                  <a:lnTo>
                    <a:pt x="314" y="283"/>
                  </a:lnTo>
                  <a:lnTo>
                    <a:pt x="315" y="282"/>
                  </a:lnTo>
                  <a:lnTo>
                    <a:pt x="315" y="280"/>
                  </a:lnTo>
                  <a:lnTo>
                    <a:pt x="316" y="276"/>
                  </a:lnTo>
                  <a:lnTo>
                    <a:pt x="316" y="273"/>
                  </a:lnTo>
                  <a:lnTo>
                    <a:pt x="318" y="268"/>
                  </a:lnTo>
                  <a:lnTo>
                    <a:pt x="319" y="262"/>
                  </a:lnTo>
                  <a:lnTo>
                    <a:pt x="321" y="257"/>
                  </a:lnTo>
                  <a:lnTo>
                    <a:pt x="322" y="250"/>
                  </a:lnTo>
                  <a:lnTo>
                    <a:pt x="324" y="243"/>
                  </a:lnTo>
                  <a:lnTo>
                    <a:pt x="324" y="240"/>
                  </a:lnTo>
                  <a:lnTo>
                    <a:pt x="327" y="235"/>
                  </a:lnTo>
                  <a:lnTo>
                    <a:pt x="329" y="225"/>
                  </a:lnTo>
                  <a:lnTo>
                    <a:pt x="333" y="213"/>
                  </a:lnTo>
                  <a:lnTo>
                    <a:pt x="336" y="199"/>
                  </a:lnTo>
                  <a:lnTo>
                    <a:pt x="341" y="183"/>
                  </a:lnTo>
                  <a:lnTo>
                    <a:pt x="345" y="166"/>
                  </a:lnTo>
                  <a:lnTo>
                    <a:pt x="350" y="148"/>
                  </a:lnTo>
                  <a:lnTo>
                    <a:pt x="354" y="131"/>
                  </a:lnTo>
                  <a:lnTo>
                    <a:pt x="359" y="114"/>
                  </a:lnTo>
                  <a:lnTo>
                    <a:pt x="364" y="98"/>
                  </a:lnTo>
                  <a:lnTo>
                    <a:pt x="367" y="84"/>
                  </a:lnTo>
                  <a:lnTo>
                    <a:pt x="371" y="71"/>
                  </a:lnTo>
                  <a:lnTo>
                    <a:pt x="373" y="62"/>
                  </a:lnTo>
                  <a:lnTo>
                    <a:pt x="375" y="56"/>
                  </a:lnTo>
                  <a:lnTo>
                    <a:pt x="375" y="54"/>
                  </a:lnTo>
                  <a:lnTo>
                    <a:pt x="376" y="48"/>
                  </a:lnTo>
                  <a:lnTo>
                    <a:pt x="377" y="42"/>
                  </a:lnTo>
                  <a:lnTo>
                    <a:pt x="380" y="37"/>
                  </a:lnTo>
                  <a:lnTo>
                    <a:pt x="381" y="31"/>
                  </a:lnTo>
                  <a:lnTo>
                    <a:pt x="382" y="26"/>
                  </a:lnTo>
                  <a:lnTo>
                    <a:pt x="384" y="20"/>
                  </a:lnTo>
                  <a:lnTo>
                    <a:pt x="386" y="15"/>
                  </a:lnTo>
                  <a:lnTo>
                    <a:pt x="387" y="9"/>
                  </a:lnTo>
                  <a:lnTo>
                    <a:pt x="390" y="0"/>
                  </a:lnTo>
                  <a:lnTo>
                    <a:pt x="380" y="0"/>
                  </a:lnTo>
                  <a:close/>
                  <a:moveTo>
                    <a:pt x="274" y="163"/>
                  </a:moveTo>
                  <a:lnTo>
                    <a:pt x="269" y="163"/>
                  </a:lnTo>
                  <a:lnTo>
                    <a:pt x="263" y="164"/>
                  </a:lnTo>
                  <a:lnTo>
                    <a:pt x="258" y="164"/>
                  </a:lnTo>
                  <a:lnTo>
                    <a:pt x="251" y="164"/>
                  </a:lnTo>
                  <a:lnTo>
                    <a:pt x="246" y="164"/>
                  </a:lnTo>
                  <a:lnTo>
                    <a:pt x="242" y="164"/>
                  </a:lnTo>
                  <a:lnTo>
                    <a:pt x="239" y="164"/>
                  </a:lnTo>
                  <a:lnTo>
                    <a:pt x="238" y="164"/>
                  </a:lnTo>
                  <a:lnTo>
                    <a:pt x="214" y="164"/>
                  </a:lnTo>
                  <a:lnTo>
                    <a:pt x="295" y="84"/>
                  </a:lnTo>
                  <a:lnTo>
                    <a:pt x="274" y="163"/>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42" name="Freeform 42"/>
            <p:cNvSpPr>
              <a:spLocks/>
            </p:cNvSpPr>
            <p:nvPr/>
          </p:nvSpPr>
          <p:spPr bwMode="auto">
            <a:xfrm>
              <a:off x="2259" y="2668"/>
              <a:ext cx="107" cy="141"/>
            </a:xfrm>
            <a:custGeom>
              <a:avLst/>
              <a:gdLst>
                <a:gd name="T0" fmla="*/ 255 w 260"/>
                <a:gd name="T1" fmla="*/ 5 h 344"/>
                <a:gd name="T2" fmla="*/ 245 w 260"/>
                <a:gd name="T3" fmla="*/ 1 h 344"/>
                <a:gd name="T4" fmla="*/ 221 w 260"/>
                <a:gd name="T5" fmla="*/ 8 h 344"/>
                <a:gd name="T6" fmla="*/ 197 w 260"/>
                <a:gd name="T7" fmla="*/ 14 h 344"/>
                <a:gd name="T8" fmla="*/ 173 w 260"/>
                <a:gd name="T9" fmla="*/ 17 h 344"/>
                <a:gd name="T10" fmla="*/ 150 w 260"/>
                <a:gd name="T11" fmla="*/ 21 h 344"/>
                <a:gd name="T12" fmla="*/ 143 w 260"/>
                <a:gd name="T13" fmla="*/ 25 h 344"/>
                <a:gd name="T14" fmla="*/ 129 w 260"/>
                <a:gd name="T15" fmla="*/ 49 h 344"/>
                <a:gd name="T16" fmla="*/ 155 w 260"/>
                <a:gd name="T17" fmla="*/ 49 h 344"/>
                <a:gd name="T18" fmla="*/ 162 w 260"/>
                <a:gd name="T19" fmla="*/ 49 h 344"/>
                <a:gd name="T20" fmla="*/ 167 w 260"/>
                <a:gd name="T21" fmla="*/ 51 h 344"/>
                <a:gd name="T22" fmla="*/ 162 w 260"/>
                <a:gd name="T23" fmla="*/ 59 h 344"/>
                <a:gd name="T24" fmla="*/ 153 w 260"/>
                <a:gd name="T25" fmla="*/ 76 h 344"/>
                <a:gd name="T26" fmla="*/ 142 w 260"/>
                <a:gd name="T27" fmla="*/ 94 h 344"/>
                <a:gd name="T28" fmla="*/ 130 w 260"/>
                <a:gd name="T29" fmla="*/ 112 h 344"/>
                <a:gd name="T30" fmla="*/ 120 w 260"/>
                <a:gd name="T31" fmla="*/ 128 h 344"/>
                <a:gd name="T32" fmla="*/ 111 w 260"/>
                <a:gd name="T33" fmla="*/ 142 h 344"/>
                <a:gd name="T34" fmla="*/ 99 w 260"/>
                <a:gd name="T35" fmla="*/ 160 h 344"/>
                <a:gd name="T36" fmla="*/ 72 w 260"/>
                <a:gd name="T37" fmla="*/ 199 h 344"/>
                <a:gd name="T38" fmla="*/ 45 w 260"/>
                <a:gd name="T39" fmla="*/ 240 h 344"/>
                <a:gd name="T40" fmla="*/ 33 w 260"/>
                <a:gd name="T41" fmla="*/ 258 h 344"/>
                <a:gd name="T42" fmla="*/ 24 w 260"/>
                <a:gd name="T43" fmla="*/ 273 h 344"/>
                <a:gd name="T44" fmla="*/ 16 w 260"/>
                <a:gd name="T45" fmla="*/ 287 h 344"/>
                <a:gd name="T46" fmla="*/ 9 w 260"/>
                <a:gd name="T47" fmla="*/ 298 h 344"/>
                <a:gd name="T48" fmla="*/ 5 w 260"/>
                <a:gd name="T49" fmla="*/ 309 h 344"/>
                <a:gd name="T50" fmla="*/ 0 w 260"/>
                <a:gd name="T51" fmla="*/ 323 h 344"/>
                <a:gd name="T52" fmla="*/ 1 w 260"/>
                <a:gd name="T53" fmla="*/ 333 h 344"/>
                <a:gd name="T54" fmla="*/ 7 w 260"/>
                <a:gd name="T55" fmla="*/ 341 h 344"/>
                <a:gd name="T56" fmla="*/ 17 w 260"/>
                <a:gd name="T57" fmla="*/ 344 h 344"/>
                <a:gd name="T58" fmla="*/ 25 w 260"/>
                <a:gd name="T59" fmla="*/ 343 h 344"/>
                <a:gd name="T60" fmla="*/ 34 w 260"/>
                <a:gd name="T61" fmla="*/ 341 h 344"/>
                <a:gd name="T62" fmla="*/ 41 w 260"/>
                <a:gd name="T63" fmla="*/ 339 h 344"/>
                <a:gd name="T64" fmla="*/ 49 w 260"/>
                <a:gd name="T65" fmla="*/ 335 h 344"/>
                <a:gd name="T66" fmla="*/ 61 w 260"/>
                <a:gd name="T67" fmla="*/ 329 h 344"/>
                <a:gd name="T68" fmla="*/ 75 w 260"/>
                <a:gd name="T69" fmla="*/ 324 h 344"/>
                <a:gd name="T70" fmla="*/ 83 w 260"/>
                <a:gd name="T71" fmla="*/ 319 h 344"/>
                <a:gd name="T72" fmla="*/ 100 w 260"/>
                <a:gd name="T73" fmla="*/ 310 h 344"/>
                <a:gd name="T74" fmla="*/ 116 w 260"/>
                <a:gd name="T75" fmla="*/ 302 h 344"/>
                <a:gd name="T76" fmla="*/ 124 w 260"/>
                <a:gd name="T77" fmla="*/ 297 h 344"/>
                <a:gd name="T78" fmla="*/ 129 w 260"/>
                <a:gd name="T79" fmla="*/ 289 h 344"/>
                <a:gd name="T80" fmla="*/ 125 w 260"/>
                <a:gd name="T81" fmla="*/ 265 h 344"/>
                <a:gd name="T82" fmla="*/ 108 w 260"/>
                <a:gd name="T83" fmla="*/ 276 h 344"/>
                <a:gd name="T84" fmla="*/ 92 w 260"/>
                <a:gd name="T85" fmla="*/ 283 h 344"/>
                <a:gd name="T86" fmla="*/ 85 w 260"/>
                <a:gd name="T87" fmla="*/ 283 h 344"/>
                <a:gd name="T88" fmla="*/ 93 w 260"/>
                <a:gd name="T89" fmla="*/ 268 h 344"/>
                <a:gd name="T90" fmla="*/ 106 w 260"/>
                <a:gd name="T91" fmla="*/ 250 h 344"/>
                <a:gd name="T92" fmla="*/ 121 w 260"/>
                <a:gd name="T93" fmla="*/ 226 h 344"/>
                <a:gd name="T94" fmla="*/ 134 w 260"/>
                <a:gd name="T95" fmla="*/ 206 h 344"/>
                <a:gd name="T96" fmla="*/ 157 w 260"/>
                <a:gd name="T97" fmla="*/ 170 h 344"/>
                <a:gd name="T98" fmla="*/ 189 w 260"/>
                <a:gd name="T99" fmla="*/ 122 h 344"/>
                <a:gd name="T100" fmla="*/ 212 w 260"/>
                <a:gd name="T101" fmla="*/ 86 h 344"/>
                <a:gd name="T102" fmla="*/ 218 w 260"/>
                <a:gd name="T103" fmla="*/ 78 h 344"/>
                <a:gd name="T104" fmla="*/ 229 w 260"/>
                <a:gd name="T105" fmla="*/ 61 h 344"/>
                <a:gd name="T106" fmla="*/ 244 w 260"/>
                <a:gd name="T107" fmla="*/ 38 h 344"/>
                <a:gd name="T108" fmla="*/ 256 w 260"/>
                <a:gd name="T109" fmla="*/ 21 h 344"/>
                <a:gd name="T110" fmla="*/ 260 w 260"/>
                <a:gd name="T111" fmla="*/ 1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0" h="344">
                  <a:moveTo>
                    <a:pt x="258" y="9"/>
                  </a:moveTo>
                  <a:lnTo>
                    <a:pt x="255" y="5"/>
                  </a:lnTo>
                  <a:lnTo>
                    <a:pt x="251" y="0"/>
                  </a:lnTo>
                  <a:lnTo>
                    <a:pt x="245" y="1"/>
                  </a:lnTo>
                  <a:lnTo>
                    <a:pt x="234" y="5"/>
                  </a:lnTo>
                  <a:lnTo>
                    <a:pt x="221" y="8"/>
                  </a:lnTo>
                  <a:lnTo>
                    <a:pt x="210" y="11"/>
                  </a:lnTo>
                  <a:lnTo>
                    <a:pt x="197" y="14"/>
                  </a:lnTo>
                  <a:lnTo>
                    <a:pt x="185" y="16"/>
                  </a:lnTo>
                  <a:lnTo>
                    <a:pt x="173" y="17"/>
                  </a:lnTo>
                  <a:lnTo>
                    <a:pt x="161" y="20"/>
                  </a:lnTo>
                  <a:lnTo>
                    <a:pt x="150" y="21"/>
                  </a:lnTo>
                  <a:lnTo>
                    <a:pt x="145" y="22"/>
                  </a:lnTo>
                  <a:lnTo>
                    <a:pt x="143" y="25"/>
                  </a:lnTo>
                  <a:lnTo>
                    <a:pt x="136" y="38"/>
                  </a:lnTo>
                  <a:lnTo>
                    <a:pt x="129" y="49"/>
                  </a:lnTo>
                  <a:lnTo>
                    <a:pt x="143" y="49"/>
                  </a:lnTo>
                  <a:lnTo>
                    <a:pt x="155" y="49"/>
                  </a:lnTo>
                  <a:lnTo>
                    <a:pt x="159" y="49"/>
                  </a:lnTo>
                  <a:lnTo>
                    <a:pt x="162" y="49"/>
                  </a:lnTo>
                  <a:lnTo>
                    <a:pt x="165" y="51"/>
                  </a:lnTo>
                  <a:lnTo>
                    <a:pt x="167" y="51"/>
                  </a:lnTo>
                  <a:lnTo>
                    <a:pt x="165" y="54"/>
                  </a:lnTo>
                  <a:lnTo>
                    <a:pt x="162" y="59"/>
                  </a:lnTo>
                  <a:lnTo>
                    <a:pt x="159" y="66"/>
                  </a:lnTo>
                  <a:lnTo>
                    <a:pt x="153" y="76"/>
                  </a:lnTo>
                  <a:lnTo>
                    <a:pt x="147" y="85"/>
                  </a:lnTo>
                  <a:lnTo>
                    <a:pt x="142" y="94"/>
                  </a:lnTo>
                  <a:lnTo>
                    <a:pt x="136" y="104"/>
                  </a:lnTo>
                  <a:lnTo>
                    <a:pt x="130" y="112"/>
                  </a:lnTo>
                  <a:lnTo>
                    <a:pt x="124" y="120"/>
                  </a:lnTo>
                  <a:lnTo>
                    <a:pt x="120" y="128"/>
                  </a:lnTo>
                  <a:lnTo>
                    <a:pt x="115" y="135"/>
                  </a:lnTo>
                  <a:lnTo>
                    <a:pt x="111" y="142"/>
                  </a:lnTo>
                  <a:lnTo>
                    <a:pt x="107" y="146"/>
                  </a:lnTo>
                  <a:lnTo>
                    <a:pt x="99" y="160"/>
                  </a:lnTo>
                  <a:lnTo>
                    <a:pt x="86" y="179"/>
                  </a:lnTo>
                  <a:lnTo>
                    <a:pt x="72" y="199"/>
                  </a:lnTo>
                  <a:lnTo>
                    <a:pt x="58" y="221"/>
                  </a:lnTo>
                  <a:lnTo>
                    <a:pt x="45" y="240"/>
                  </a:lnTo>
                  <a:lnTo>
                    <a:pt x="37" y="253"/>
                  </a:lnTo>
                  <a:lnTo>
                    <a:pt x="33" y="258"/>
                  </a:lnTo>
                  <a:lnTo>
                    <a:pt x="29" y="266"/>
                  </a:lnTo>
                  <a:lnTo>
                    <a:pt x="24" y="273"/>
                  </a:lnTo>
                  <a:lnTo>
                    <a:pt x="19" y="280"/>
                  </a:lnTo>
                  <a:lnTo>
                    <a:pt x="16" y="287"/>
                  </a:lnTo>
                  <a:lnTo>
                    <a:pt x="13" y="293"/>
                  </a:lnTo>
                  <a:lnTo>
                    <a:pt x="9" y="298"/>
                  </a:lnTo>
                  <a:lnTo>
                    <a:pt x="7" y="304"/>
                  </a:lnTo>
                  <a:lnTo>
                    <a:pt x="5" y="309"/>
                  </a:lnTo>
                  <a:lnTo>
                    <a:pt x="2" y="316"/>
                  </a:lnTo>
                  <a:lnTo>
                    <a:pt x="0" y="323"/>
                  </a:lnTo>
                  <a:lnTo>
                    <a:pt x="0" y="328"/>
                  </a:lnTo>
                  <a:lnTo>
                    <a:pt x="1" y="333"/>
                  </a:lnTo>
                  <a:lnTo>
                    <a:pt x="3" y="338"/>
                  </a:lnTo>
                  <a:lnTo>
                    <a:pt x="7" y="341"/>
                  </a:lnTo>
                  <a:lnTo>
                    <a:pt x="11" y="343"/>
                  </a:lnTo>
                  <a:lnTo>
                    <a:pt x="17" y="344"/>
                  </a:lnTo>
                  <a:lnTo>
                    <a:pt x="21" y="344"/>
                  </a:lnTo>
                  <a:lnTo>
                    <a:pt x="25" y="343"/>
                  </a:lnTo>
                  <a:lnTo>
                    <a:pt x="30" y="342"/>
                  </a:lnTo>
                  <a:lnTo>
                    <a:pt x="34" y="341"/>
                  </a:lnTo>
                  <a:lnTo>
                    <a:pt x="38" y="340"/>
                  </a:lnTo>
                  <a:lnTo>
                    <a:pt x="41" y="339"/>
                  </a:lnTo>
                  <a:lnTo>
                    <a:pt x="45" y="336"/>
                  </a:lnTo>
                  <a:lnTo>
                    <a:pt x="49" y="335"/>
                  </a:lnTo>
                  <a:lnTo>
                    <a:pt x="55" y="333"/>
                  </a:lnTo>
                  <a:lnTo>
                    <a:pt x="61" y="329"/>
                  </a:lnTo>
                  <a:lnTo>
                    <a:pt x="68" y="327"/>
                  </a:lnTo>
                  <a:lnTo>
                    <a:pt x="75" y="324"/>
                  </a:lnTo>
                  <a:lnTo>
                    <a:pt x="77" y="323"/>
                  </a:lnTo>
                  <a:lnTo>
                    <a:pt x="83" y="319"/>
                  </a:lnTo>
                  <a:lnTo>
                    <a:pt x="91" y="316"/>
                  </a:lnTo>
                  <a:lnTo>
                    <a:pt x="100" y="310"/>
                  </a:lnTo>
                  <a:lnTo>
                    <a:pt x="108" y="305"/>
                  </a:lnTo>
                  <a:lnTo>
                    <a:pt x="116" y="302"/>
                  </a:lnTo>
                  <a:lnTo>
                    <a:pt x="122" y="298"/>
                  </a:lnTo>
                  <a:lnTo>
                    <a:pt x="124" y="297"/>
                  </a:lnTo>
                  <a:lnTo>
                    <a:pt x="130" y="295"/>
                  </a:lnTo>
                  <a:lnTo>
                    <a:pt x="129" y="289"/>
                  </a:lnTo>
                  <a:lnTo>
                    <a:pt x="128" y="278"/>
                  </a:lnTo>
                  <a:lnTo>
                    <a:pt x="125" y="265"/>
                  </a:lnTo>
                  <a:lnTo>
                    <a:pt x="115" y="272"/>
                  </a:lnTo>
                  <a:lnTo>
                    <a:pt x="108" y="276"/>
                  </a:lnTo>
                  <a:lnTo>
                    <a:pt x="100" y="280"/>
                  </a:lnTo>
                  <a:lnTo>
                    <a:pt x="92" y="283"/>
                  </a:lnTo>
                  <a:lnTo>
                    <a:pt x="83" y="288"/>
                  </a:lnTo>
                  <a:lnTo>
                    <a:pt x="85" y="283"/>
                  </a:lnTo>
                  <a:lnTo>
                    <a:pt x="89" y="276"/>
                  </a:lnTo>
                  <a:lnTo>
                    <a:pt x="93" y="268"/>
                  </a:lnTo>
                  <a:lnTo>
                    <a:pt x="99" y="260"/>
                  </a:lnTo>
                  <a:lnTo>
                    <a:pt x="106" y="250"/>
                  </a:lnTo>
                  <a:lnTo>
                    <a:pt x="113" y="238"/>
                  </a:lnTo>
                  <a:lnTo>
                    <a:pt x="121" y="226"/>
                  </a:lnTo>
                  <a:lnTo>
                    <a:pt x="130" y="212"/>
                  </a:lnTo>
                  <a:lnTo>
                    <a:pt x="134" y="206"/>
                  </a:lnTo>
                  <a:lnTo>
                    <a:pt x="144" y="191"/>
                  </a:lnTo>
                  <a:lnTo>
                    <a:pt x="157" y="170"/>
                  </a:lnTo>
                  <a:lnTo>
                    <a:pt x="173" y="146"/>
                  </a:lnTo>
                  <a:lnTo>
                    <a:pt x="189" y="122"/>
                  </a:lnTo>
                  <a:lnTo>
                    <a:pt x="202" y="101"/>
                  </a:lnTo>
                  <a:lnTo>
                    <a:pt x="212" y="86"/>
                  </a:lnTo>
                  <a:lnTo>
                    <a:pt x="215" y="81"/>
                  </a:lnTo>
                  <a:lnTo>
                    <a:pt x="218" y="78"/>
                  </a:lnTo>
                  <a:lnTo>
                    <a:pt x="222" y="71"/>
                  </a:lnTo>
                  <a:lnTo>
                    <a:pt x="229" y="61"/>
                  </a:lnTo>
                  <a:lnTo>
                    <a:pt x="237" y="49"/>
                  </a:lnTo>
                  <a:lnTo>
                    <a:pt x="244" y="38"/>
                  </a:lnTo>
                  <a:lnTo>
                    <a:pt x="251" y="28"/>
                  </a:lnTo>
                  <a:lnTo>
                    <a:pt x="256" y="21"/>
                  </a:lnTo>
                  <a:lnTo>
                    <a:pt x="258" y="18"/>
                  </a:lnTo>
                  <a:lnTo>
                    <a:pt x="260" y="14"/>
                  </a:lnTo>
                  <a:lnTo>
                    <a:pt x="258" y="9"/>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43" name="Freeform 43"/>
            <p:cNvSpPr>
              <a:spLocks/>
            </p:cNvSpPr>
            <p:nvPr/>
          </p:nvSpPr>
          <p:spPr bwMode="auto">
            <a:xfrm>
              <a:off x="2368" y="2668"/>
              <a:ext cx="107" cy="141"/>
            </a:xfrm>
            <a:custGeom>
              <a:avLst/>
              <a:gdLst>
                <a:gd name="T0" fmla="*/ 255 w 260"/>
                <a:gd name="T1" fmla="*/ 5 h 344"/>
                <a:gd name="T2" fmla="*/ 245 w 260"/>
                <a:gd name="T3" fmla="*/ 1 h 344"/>
                <a:gd name="T4" fmla="*/ 221 w 260"/>
                <a:gd name="T5" fmla="*/ 8 h 344"/>
                <a:gd name="T6" fmla="*/ 197 w 260"/>
                <a:gd name="T7" fmla="*/ 14 h 344"/>
                <a:gd name="T8" fmla="*/ 173 w 260"/>
                <a:gd name="T9" fmla="*/ 17 h 344"/>
                <a:gd name="T10" fmla="*/ 150 w 260"/>
                <a:gd name="T11" fmla="*/ 21 h 344"/>
                <a:gd name="T12" fmla="*/ 143 w 260"/>
                <a:gd name="T13" fmla="*/ 25 h 344"/>
                <a:gd name="T14" fmla="*/ 129 w 260"/>
                <a:gd name="T15" fmla="*/ 49 h 344"/>
                <a:gd name="T16" fmla="*/ 156 w 260"/>
                <a:gd name="T17" fmla="*/ 49 h 344"/>
                <a:gd name="T18" fmla="*/ 163 w 260"/>
                <a:gd name="T19" fmla="*/ 49 h 344"/>
                <a:gd name="T20" fmla="*/ 167 w 260"/>
                <a:gd name="T21" fmla="*/ 51 h 344"/>
                <a:gd name="T22" fmla="*/ 163 w 260"/>
                <a:gd name="T23" fmla="*/ 59 h 344"/>
                <a:gd name="T24" fmla="*/ 153 w 260"/>
                <a:gd name="T25" fmla="*/ 76 h 344"/>
                <a:gd name="T26" fmla="*/ 142 w 260"/>
                <a:gd name="T27" fmla="*/ 94 h 344"/>
                <a:gd name="T28" fmla="*/ 130 w 260"/>
                <a:gd name="T29" fmla="*/ 112 h 344"/>
                <a:gd name="T30" fmla="*/ 120 w 260"/>
                <a:gd name="T31" fmla="*/ 128 h 344"/>
                <a:gd name="T32" fmla="*/ 111 w 260"/>
                <a:gd name="T33" fmla="*/ 142 h 344"/>
                <a:gd name="T34" fmla="*/ 99 w 260"/>
                <a:gd name="T35" fmla="*/ 160 h 344"/>
                <a:gd name="T36" fmla="*/ 73 w 260"/>
                <a:gd name="T37" fmla="*/ 199 h 344"/>
                <a:gd name="T38" fmla="*/ 46 w 260"/>
                <a:gd name="T39" fmla="*/ 240 h 344"/>
                <a:gd name="T40" fmla="*/ 35 w 260"/>
                <a:gd name="T41" fmla="*/ 258 h 344"/>
                <a:gd name="T42" fmla="*/ 24 w 260"/>
                <a:gd name="T43" fmla="*/ 273 h 344"/>
                <a:gd name="T44" fmla="*/ 16 w 260"/>
                <a:gd name="T45" fmla="*/ 287 h 344"/>
                <a:gd name="T46" fmla="*/ 9 w 260"/>
                <a:gd name="T47" fmla="*/ 298 h 344"/>
                <a:gd name="T48" fmla="*/ 5 w 260"/>
                <a:gd name="T49" fmla="*/ 309 h 344"/>
                <a:gd name="T50" fmla="*/ 0 w 260"/>
                <a:gd name="T51" fmla="*/ 323 h 344"/>
                <a:gd name="T52" fmla="*/ 1 w 260"/>
                <a:gd name="T53" fmla="*/ 333 h 344"/>
                <a:gd name="T54" fmla="*/ 7 w 260"/>
                <a:gd name="T55" fmla="*/ 341 h 344"/>
                <a:gd name="T56" fmla="*/ 17 w 260"/>
                <a:gd name="T57" fmla="*/ 344 h 344"/>
                <a:gd name="T58" fmla="*/ 25 w 260"/>
                <a:gd name="T59" fmla="*/ 343 h 344"/>
                <a:gd name="T60" fmla="*/ 35 w 260"/>
                <a:gd name="T61" fmla="*/ 341 h 344"/>
                <a:gd name="T62" fmla="*/ 42 w 260"/>
                <a:gd name="T63" fmla="*/ 339 h 344"/>
                <a:gd name="T64" fmla="*/ 50 w 260"/>
                <a:gd name="T65" fmla="*/ 335 h 344"/>
                <a:gd name="T66" fmla="*/ 61 w 260"/>
                <a:gd name="T67" fmla="*/ 329 h 344"/>
                <a:gd name="T68" fmla="*/ 75 w 260"/>
                <a:gd name="T69" fmla="*/ 324 h 344"/>
                <a:gd name="T70" fmla="*/ 83 w 260"/>
                <a:gd name="T71" fmla="*/ 319 h 344"/>
                <a:gd name="T72" fmla="*/ 100 w 260"/>
                <a:gd name="T73" fmla="*/ 310 h 344"/>
                <a:gd name="T74" fmla="*/ 116 w 260"/>
                <a:gd name="T75" fmla="*/ 302 h 344"/>
                <a:gd name="T76" fmla="*/ 124 w 260"/>
                <a:gd name="T77" fmla="*/ 297 h 344"/>
                <a:gd name="T78" fmla="*/ 129 w 260"/>
                <a:gd name="T79" fmla="*/ 289 h 344"/>
                <a:gd name="T80" fmla="*/ 126 w 260"/>
                <a:gd name="T81" fmla="*/ 265 h 344"/>
                <a:gd name="T82" fmla="*/ 108 w 260"/>
                <a:gd name="T83" fmla="*/ 276 h 344"/>
                <a:gd name="T84" fmla="*/ 92 w 260"/>
                <a:gd name="T85" fmla="*/ 283 h 344"/>
                <a:gd name="T86" fmla="*/ 85 w 260"/>
                <a:gd name="T87" fmla="*/ 283 h 344"/>
                <a:gd name="T88" fmla="*/ 93 w 260"/>
                <a:gd name="T89" fmla="*/ 268 h 344"/>
                <a:gd name="T90" fmla="*/ 106 w 260"/>
                <a:gd name="T91" fmla="*/ 250 h 344"/>
                <a:gd name="T92" fmla="*/ 121 w 260"/>
                <a:gd name="T93" fmla="*/ 226 h 344"/>
                <a:gd name="T94" fmla="*/ 134 w 260"/>
                <a:gd name="T95" fmla="*/ 206 h 344"/>
                <a:gd name="T96" fmla="*/ 158 w 260"/>
                <a:gd name="T97" fmla="*/ 170 h 344"/>
                <a:gd name="T98" fmla="*/ 189 w 260"/>
                <a:gd name="T99" fmla="*/ 122 h 344"/>
                <a:gd name="T100" fmla="*/ 213 w 260"/>
                <a:gd name="T101" fmla="*/ 86 h 344"/>
                <a:gd name="T102" fmla="*/ 218 w 260"/>
                <a:gd name="T103" fmla="*/ 78 h 344"/>
                <a:gd name="T104" fmla="*/ 229 w 260"/>
                <a:gd name="T105" fmla="*/ 61 h 344"/>
                <a:gd name="T106" fmla="*/ 244 w 260"/>
                <a:gd name="T107" fmla="*/ 38 h 344"/>
                <a:gd name="T108" fmla="*/ 256 w 260"/>
                <a:gd name="T109" fmla="*/ 21 h 344"/>
                <a:gd name="T110" fmla="*/ 260 w 260"/>
                <a:gd name="T111" fmla="*/ 1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0" h="344">
                  <a:moveTo>
                    <a:pt x="258" y="9"/>
                  </a:moveTo>
                  <a:lnTo>
                    <a:pt x="255" y="5"/>
                  </a:lnTo>
                  <a:lnTo>
                    <a:pt x="251" y="0"/>
                  </a:lnTo>
                  <a:lnTo>
                    <a:pt x="245" y="1"/>
                  </a:lnTo>
                  <a:lnTo>
                    <a:pt x="234" y="5"/>
                  </a:lnTo>
                  <a:lnTo>
                    <a:pt x="221" y="8"/>
                  </a:lnTo>
                  <a:lnTo>
                    <a:pt x="210" y="11"/>
                  </a:lnTo>
                  <a:lnTo>
                    <a:pt x="197" y="14"/>
                  </a:lnTo>
                  <a:lnTo>
                    <a:pt x="186" y="16"/>
                  </a:lnTo>
                  <a:lnTo>
                    <a:pt x="173" y="17"/>
                  </a:lnTo>
                  <a:lnTo>
                    <a:pt x="161" y="20"/>
                  </a:lnTo>
                  <a:lnTo>
                    <a:pt x="150" y="21"/>
                  </a:lnTo>
                  <a:lnTo>
                    <a:pt x="145" y="22"/>
                  </a:lnTo>
                  <a:lnTo>
                    <a:pt x="143" y="25"/>
                  </a:lnTo>
                  <a:lnTo>
                    <a:pt x="136" y="38"/>
                  </a:lnTo>
                  <a:lnTo>
                    <a:pt x="129" y="49"/>
                  </a:lnTo>
                  <a:lnTo>
                    <a:pt x="143" y="49"/>
                  </a:lnTo>
                  <a:lnTo>
                    <a:pt x="156" y="49"/>
                  </a:lnTo>
                  <a:lnTo>
                    <a:pt x="159" y="49"/>
                  </a:lnTo>
                  <a:lnTo>
                    <a:pt x="163" y="49"/>
                  </a:lnTo>
                  <a:lnTo>
                    <a:pt x="165" y="51"/>
                  </a:lnTo>
                  <a:lnTo>
                    <a:pt x="167" y="51"/>
                  </a:lnTo>
                  <a:lnTo>
                    <a:pt x="165" y="54"/>
                  </a:lnTo>
                  <a:lnTo>
                    <a:pt x="163" y="59"/>
                  </a:lnTo>
                  <a:lnTo>
                    <a:pt x="159" y="66"/>
                  </a:lnTo>
                  <a:lnTo>
                    <a:pt x="153" y="76"/>
                  </a:lnTo>
                  <a:lnTo>
                    <a:pt x="148" y="85"/>
                  </a:lnTo>
                  <a:lnTo>
                    <a:pt x="142" y="94"/>
                  </a:lnTo>
                  <a:lnTo>
                    <a:pt x="136" y="104"/>
                  </a:lnTo>
                  <a:lnTo>
                    <a:pt x="130" y="112"/>
                  </a:lnTo>
                  <a:lnTo>
                    <a:pt x="124" y="120"/>
                  </a:lnTo>
                  <a:lnTo>
                    <a:pt x="120" y="128"/>
                  </a:lnTo>
                  <a:lnTo>
                    <a:pt x="115" y="135"/>
                  </a:lnTo>
                  <a:lnTo>
                    <a:pt x="111" y="142"/>
                  </a:lnTo>
                  <a:lnTo>
                    <a:pt x="107" y="146"/>
                  </a:lnTo>
                  <a:lnTo>
                    <a:pt x="99" y="160"/>
                  </a:lnTo>
                  <a:lnTo>
                    <a:pt x="86" y="179"/>
                  </a:lnTo>
                  <a:lnTo>
                    <a:pt x="73" y="199"/>
                  </a:lnTo>
                  <a:lnTo>
                    <a:pt x="59" y="221"/>
                  </a:lnTo>
                  <a:lnTo>
                    <a:pt x="46" y="240"/>
                  </a:lnTo>
                  <a:lnTo>
                    <a:pt x="38" y="253"/>
                  </a:lnTo>
                  <a:lnTo>
                    <a:pt x="35" y="258"/>
                  </a:lnTo>
                  <a:lnTo>
                    <a:pt x="29" y="266"/>
                  </a:lnTo>
                  <a:lnTo>
                    <a:pt x="24" y="273"/>
                  </a:lnTo>
                  <a:lnTo>
                    <a:pt x="20" y="280"/>
                  </a:lnTo>
                  <a:lnTo>
                    <a:pt x="16" y="287"/>
                  </a:lnTo>
                  <a:lnTo>
                    <a:pt x="13" y="293"/>
                  </a:lnTo>
                  <a:lnTo>
                    <a:pt x="9" y="298"/>
                  </a:lnTo>
                  <a:lnTo>
                    <a:pt x="7" y="304"/>
                  </a:lnTo>
                  <a:lnTo>
                    <a:pt x="5" y="309"/>
                  </a:lnTo>
                  <a:lnTo>
                    <a:pt x="2" y="316"/>
                  </a:lnTo>
                  <a:lnTo>
                    <a:pt x="0" y="323"/>
                  </a:lnTo>
                  <a:lnTo>
                    <a:pt x="0" y="328"/>
                  </a:lnTo>
                  <a:lnTo>
                    <a:pt x="1" y="333"/>
                  </a:lnTo>
                  <a:lnTo>
                    <a:pt x="4" y="338"/>
                  </a:lnTo>
                  <a:lnTo>
                    <a:pt x="7" y="341"/>
                  </a:lnTo>
                  <a:lnTo>
                    <a:pt x="12" y="343"/>
                  </a:lnTo>
                  <a:lnTo>
                    <a:pt x="17" y="344"/>
                  </a:lnTo>
                  <a:lnTo>
                    <a:pt x="21" y="344"/>
                  </a:lnTo>
                  <a:lnTo>
                    <a:pt x="25" y="343"/>
                  </a:lnTo>
                  <a:lnTo>
                    <a:pt x="30" y="342"/>
                  </a:lnTo>
                  <a:lnTo>
                    <a:pt x="35" y="341"/>
                  </a:lnTo>
                  <a:lnTo>
                    <a:pt x="38" y="340"/>
                  </a:lnTo>
                  <a:lnTo>
                    <a:pt x="42" y="339"/>
                  </a:lnTo>
                  <a:lnTo>
                    <a:pt x="45" y="336"/>
                  </a:lnTo>
                  <a:lnTo>
                    <a:pt x="50" y="335"/>
                  </a:lnTo>
                  <a:lnTo>
                    <a:pt x="55" y="333"/>
                  </a:lnTo>
                  <a:lnTo>
                    <a:pt x="61" y="329"/>
                  </a:lnTo>
                  <a:lnTo>
                    <a:pt x="68" y="327"/>
                  </a:lnTo>
                  <a:lnTo>
                    <a:pt x="75" y="324"/>
                  </a:lnTo>
                  <a:lnTo>
                    <a:pt x="77" y="323"/>
                  </a:lnTo>
                  <a:lnTo>
                    <a:pt x="83" y="319"/>
                  </a:lnTo>
                  <a:lnTo>
                    <a:pt x="91" y="316"/>
                  </a:lnTo>
                  <a:lnTo>
                    <a:pt x="100" y="310"/>
                  </a:lnTo>
                  <a:lnTo>
                    <a:pt x="108" y="305"/>
                  </a:lnTo>
                  <a:lnTo>
                    <a:pt x="116" y="302"/>
                  </a:lnTo>
                  <a:lnTo>
                    <a:pt x="122" y="298"/>
                  </a:lnTo>
                  <a:lnTo>
                    <a:pt x="124" y="297"/>
                  </a:lnTo>
                  <a:lnTo>
                    <a:pt x="130" y="295"/>
                  </a:lnTo>
                  <a:lnTo>
                    <a:pt x="129" y="289"/>
                  </a:lnTo>
                  <a:lnTo>
                    <a:pt x="128" y="278"/>
                  </a:lnTo>
                  <a:lnTo>
                    <a:pt x="126" y="265"/>
                  </a:lnTo>
                  <a:lnTo>
                    <a:pt x="115" y="272"/>
                  </a:lnTo>
                  <a:lnTo>
                    <a:pt x="108" y="276"/>
                  </a:lnTo>
                  <a:lnTo>
                    <a:pt x="101" y="280"/>
                  </a:lnTo>
                  <a:lnTo>
                    <a:pt x="92" y="283"/>
                  </a:lnTo>
                  <a:lnTo>
                    <a:pt x="83" y="288"/>
                  </a:lnTo>
                  <a:lnTo>
                    <a:pt x="85" y="283"/>
                  </a:lnTo>
                  <a:lnTo>
                    <a:pt x="89" y="276"/>
                  </a:lnTo>
                  <a:lnTo>
                    <a:pt x="93" y="268"/>
                  </a:lnTo>
                  <a:lnTo>
                    <a:pt x="99" y="260"/>
                  </a:lnTo>
                  <a:lnTo>
                    <a:pt x="106" y="250"/>
                  </a:lnTo>
                  <a:lnTo>
                    <a:pt x="113" y="238"/>
                  </a:lnTo>
                  <a:lnTo>
                    <a:pt x="121" y="226"/>
                  </a:lnTo>
                  <a:lnTo>
                    <a:pt x="130" y="212"/>
                  </a:lnTo>
                  <a:lnTo>
                    <a:pt x="134" y="206"/>
                  </a:lnTo>
                  <a:lnTo>
                    <a:pt x="144" y="191"/>
                  </a:lnTo>
                  <a:lnTo>
                    <a:pt x="158" y="170"/>
                  </a:lnTo>
                  <a:lnTo>
                    <a:pt x="174" y="146"/>
                  </a:lnTo>
                  <a:lnTo>
                    <a:pt x="189" y="122"/>
                  </a:lnTo>
                  <a:lnTo>
                    <a:pt x="203" y="101"/>
                  </a:lnTo>
                  <a:lnTo>
                    <a:pt x="213" y="86"/>
                  </a:lnTo>
                  <a:lnTo>
                    <a:pt x="217" y="81"/>
                  </a:lnTo>
                  <a:lnTo>
                    <a:pt x="218" y="78"/>
                  </a:lnTo>
                  <a:lnTo>
                    <a:pt x="222" y="71"/>
                  </a:lnTo>
                  <a:lnTo>
                    <a:pt x="229" y="61"/>
                  </a:lnTo>
                  <a:lnTo>
                    <a:pt x="237" y="49"/>
                  </a:lnTo>
                  <a:lnTo>
                    <a:pt x="244" y="38"/>
                  </a:lnTo>
                  <a:lnTo>
                    <a:pt x="251" y="28"/>
                  </a:lnTo>
                  <a:lnTo>
                    <a:pt x="256" y="21"/>
                  </a:lnTo>
                  <a:lnTo>
                    <a:pt x="258" y="18"/>
                  </a:lnTo>
                  <a:lnTo>
                    <a:pt x="260" y="14"/>
                  </a:lnTo>
                  <a:lnTo>
                    <a:pt x="258" y="9"/>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44" name="Freeform 44"/>
            <p:cNvSpPr>
              <a:spLocks/>
            </p:cNvSpPr>
            <p:nvPr/>
          </p:nvSpPr>
          <p:spPr bwMode="auto">
            <a:xfrm>
              <a:off x="2544" y="2674"/>
              <a:ext cx="32" cy="30"/>
            </a:xfrm>
            <a:custGeom>
              <a:avLst/>
              <a:gdLst>
                <a:gd name="T0" fmla="*/ 77 w 79"/>
                <a:gd name="T1" fmla="*/ 10 h 75"/>
                <a:gd name="T2" fmla="*/ 75 w 79"/>
                <a:gd name="T3" fmla="*/ 7 h 75"/>
                <a:gd name="T4" fmla="*/ 70 w 79"/>
                <a:gd name="T5" fmla="*/ 3 h 75"/>
                <a:gd name="T6" fmla="*/ 64 w 79"/>
                <a:gd name="T7" fmla="*/ 1 h 75"/>
                <a:gd name="T8" fmla="*/ 56 w 79"/>
                <a:gd name="T9" fmla="*/ 0 h 75"/>
                <a:gd name="T10" fmla="*/ 48 w 79"/>
                <a:gd name="T11" fmla="*/ 1 h 75"/>
                <a:gd name="T12" fmla="*/ 40 w 79"/>
                <a:gd name="T13" fmla="*/ 2 h 75"/>
                <a:gd name="T14" fmla="*/ 32 w 79"/>
                <a:gd name="T15" fmla="*/ 6 h 75"/>
                <a:gd name="T16" fmla="*/ 25 w 79"/>
                <a:gd name="T17" fmla="*/ 11 h 75"/>
                <a:gd name="T18" fmla="*/ 18 w 79"/>
                <a:gd name="T19" fmla="*/ 17 h 75"/>
                <a:gd name="T20" fmla="*/ 12 w 79"/>
                <a:gd name="T21" fmla="*/ 24 h 75"/>
                <a:gd name="T22" fmla="*/ 8 w 79"/>
                <a:gd name="T23" fmla="*/ 31 h 75"/>
                <a:gd name="T24" fmla="*/ 3 w 79"/>
                <a:gd name="T25" fmla="*/ 40 h 75"/>
                <a:gd name="T26" fmla="*/ 1 w 79"/>
                <a:gd name="T27" fmla="*/ 47 h 75"/>
                <a:gd name="T28" fmla="*/ 0 w 79"/>
                <a:gd name="T29" fmla="*/ 53 h 75"/>
                <a:gd name="T30" fmla="*/ 1 w 79"/>
                <a:gd name="T31" fmla="*/ 59 h 75"/>
                <a:gd name="T32" fmla="*/ 3 w 79"/>
                <a:gd name="T33" fmla="*/ 64 h 75"/>
                <a:gd name="T34" fmla="*/ 5 w 79"/>
                <a:gd name="T35" fmla="*/ 68 h 75"/>
                <a:gd name="T36" fmla="*/ 10 w 79"/>
                <a:gd name="T37" fmla="*/ 71 h 75"/>
                <a:gd name="T38" fmla="*/ 16 w 79"/>
                <a:gd name="T39" fmla="*/ 74 h 75"/>
                <a:gd name="T40" fmla="*/ 24 w 79"/>
                <a:gd name="T41" fmla="*/ 75 h 75"/>
                <a:gd name="T42" fmla="*/ 32 w 79"/>
                <a:gd name="T43" fmla="*/ 74 h 75"/>
                <a:gd name="T44" fmla="*/ 40 w 79"/>
                <a:gd name="T45" fmla="*/ 71 h 75"/>
                <a:gd name="T46" fmla="*/ 48 w 79"/>
                <a:gd name="T47" fmla="*/ 68 h 75"/>
                <a:gd name="T48" fmla="*/ 55 w 79"/>
                <a:gd name="T49" fmla="*/ 63 h 75"/>
                <a:gd name="T50" fmla="*/ 62 w 79"/>
                <a:gd name="T51" fmla="*/ 57 h 75"/>
                <a:gd name="T52" fmla="*/ 68 w 79"/>
                <a:gd name="T53" fmla="*/ 50 h 75"/>
                <a:gd name="T54" fmla="*/ 72 w 79"/>
                <a:gd name="T55" fmla="*/ 44 h 75"/>
                <a:gd name="T56" fmla="*/ 77 w 79"/>
                <a:gd name="T57" fmla="*/ 35 h 75"/>
                <a:gd name="T58" fmla="*/ 79 w 79"/>
                <a:gd name="T59" fmla="*/ 29 h 75"/>
                <a:gd name="T60" fmla="*/ 79 w 79"/>
                <a:gd name="T61" fmla="*/ 22 h 75"/>
                <a:gd name="T62" fmla="*/ 79 w 79"/>
                <a:gd name="T63" fmla="*/ 16 h 75"/>
                <a:gd name="T64" fmla="*/ 77 w 79"/>
                <a:gd name="T65" fmla="*/ 1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5">
                  <a:moveTo>
                    <a:pt x="77" y="10"/>
                  </a:moveTo>
                  <a:lnTo>
                    <a:pt x="75" y="7"/>
                  </a:lnTo>
                  <a:lnTo>
                    <a:pt x="70" y="3"/>
                  </a:lnTo>
                  <a:lnTo>
                    <a:pt x="64" y="1"/>
                  </a:lnTo>
                  <a:lnTo>
                    <a:pt x="56" y="0"/>
                  </a:lnTo>
                  <a:lnTo>
                    <a:pt x="48" y="1"/>
                  </a:lnTo>
                  <a:lnTo>
                    <a:pt x="40" y="2"/>
                  </a:lnTo>
                  <a:lnTo>
                    <a:pt x="32" y="6"/>
                  </a:lnTo>
                  <a:lnTo>
                    <a:pt x="25" y="11"/>
                  </a:lnTo>
                  <a:lnTo>
                    <a:pt x="18" y="17"/>
                  </a:lnTo>
                  <a:lnTo>
                    <a:pt x="12" y="24"/>
                  </a:lnTo>
                  <a:lnTo>
                    <a:pt x="8" y="31"/>
                  </a:lnTo>
                  <a:lnTo>
                    <a:pt x="3" y="40"/>
                  </a:lnTo>
                  <a:lnTo>
                    <a:pt x="1" y="47"/>
                  </a:lnTo>
                  <a:lnTo>
                    <a:pt x="0" y="53"/>
                  </a:lnTo>
                  <a:lnTo>
                    <a:pt x="1" y="59"/>
                  </a:lnTo>
                  <a:lnTo>
                    <a:pt x="3" y="64"/>
                  </a:lnTo>
                  <a:lnTo>
                    <a:pt x="5" y="68"/>
                  </a:lnTo>
                  <a:lnTo>
                    <a:pt x="10" y="71"/>
                  </a:lnTo>
                  <a:lnTo>
                    <a:pt x="16" y="74"/>
                  </a:lnTo>
                  <a:lnTo>
                    <a:pt x="24" y="75"/>
                  </a:lnTo>
                  <a:lnTo>
                    <a:pt x="32" y="74"/>
                  </a:lnTo>
                  <a:lnTo>
                    <a:pt x="40" y="71"/>
                  </a:lnTo>
                  <a:lnTo>
                    <a:pt x="48" y="68"/>
                  </a:lnTo>
                  <a:lnTo>
                    <a:pt x="55" y="63"/>
                  </a:lnTo>
                  <a:lnTo>
                    <a:pt x="62" y="57"/>
                  </a:lnTo>
                  <a:lnTo>
                    <a:pt x="68" y="50"/>
                  </a:lnTo>
                  <a:lnTo>
                    <a:pt x="72" y="44"/>
                  </a:lnTo>
                  <a:lnTo>
                    <a:pt x="77" y="35"/>
                  </a:lnTo>
                  <a:lnTo>
                    <a:pt x="79" y="29"/>
                  </a:lnTo>
                  <a:lnTo>
                    <a:pt x="79" y="22"/>
                  </a:lnTo>
                  <a:lnTo>
                    <a:pt x="79" y="16"/>
                  </a:lnTo>
                  <a:lnTo>
                    <a:pt x="77" y="10"/>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45" name="Freeform 45"/>
            <p:cNvSpPr>
              <a:spLocks/>
            </p:cNvSpPr>
            <p:nvPr/>
          </p:nvSpPr>
          <p:spPr bwMode="auto">
            <a:xfrm>
              <a:off x="2476" y="2714"/>
              <a:ext cx="76" cy="95"/>
            </a:xfrm>
            <a:custGeom>
              <a:avLst/>
              <a:gdLst>
                <a:gd name="T0" fmla="*/ 165 w 184"/>
                <a:gd name="T1" fmla="*/ 0 h 231"/>
                <a:gd name="T2" fmla="*/ 158 w 184"/>
                <a:gd name="T3" fmla="*/ 1 h 231"/>
                <a:gd name="T4" fmla="*/ 150 w 184"/>
                <a:gd name="T5" fmla="*/ 4 h 231"/>
                <a:gd name="T6" fmla="*/ 139 w 184"/>
                <a:gd name="T7" fmla="*/ 8 h 231"/>
                <a:gd name="T8" fmla="*/ 129 w 184"/>
                <a:gd name="T9" fmla="*/ 13 h 231"/>
                <a:gd name="T10" fmla="*/ 113 w 184"/>
                <a:gd name="T11" fmla="*/ 19 h 231"/>
                <a:gd name="T12" fmla="*/ 92 w 184"/>
                <a:gd name="T13" fmla="*/ 31 h 231"/>
                <a:gd name="T14" fmla="*/ 63 w 184"/>
                <a:gd name="T15" fmla="*/ 46 h 231"/>
                <a:gd name="T16" fmla="*/ 44 w 184"/>
                <a:gd name="T17" fmla="*/ 57 h 231"/>
                <a:gd name="T18" fmla="*/ 44 w 184"/>
                <a:gd name="T19" fmla="*/ 74 h 231"/>
                <a:gd name="T20" fmla="*/ 55 w 184"/>
                <a:gd name="T21" fmla="*/ 80 h 231"/>
                <a:gd name="T22" fmla="*/ 64 w 184"/>
                <a:gd name="T23" fmla="*/ 76 h 231"/>
                <a:gd name="T24" fmla="*/ 74 w 184"/>
                <a:gd name="T25" fmla="*/ 71 h 231"/>
                <a:gd name="T26" fmla="*/ 83 w 184"/>
                <a:gd name="T27" fmla="*/ 68 h 231"/>
                <a:gd name="T28" fmla="*/ 92 w 184"/>
                <a:gd name="T29" fmla="*/ 63 h 231"/>
                <a:gd name="T30" fmla="*/ 87 w 184"/>
                <a:gd name="T31" fmla="*/ 69 h 231"/>
                <a:gd name="T32" fmla="*/ 83 w 184"/>
                <a:gd name="T33" fmla="*/ 78 h 231"/>
                <a:gd name="T34" fmla="*/ 75 w 184"/>
                <a:gd name="T35" fmla="*/ 90 h 231"/>
                <a:gd name="T36" fmla="*/ 66 w 184"/>
                <a:gd name="T37" fmla="*/ 104 h 231"/>
                <a:gd name="T38" fmla="*/ 60 w 184"/>
                <a:gd name="T39" fmla="*/ 112 h 231"/>
                <a:gd name="T40" fmla="*/ 48 w 184"/>
                <a:gd name="T41" fmla="*/ 129 h 231"/>
                <a:gd name="T42" fmla="*/ 36 w 184"/>
                <a:gd name="T43" fmla="*/ 146 h 231"/>
                <a:gd name="T44" fmla="*/ 30 w 184"/>
                <a:gd name="T45" fmla="*/ 154 h 231"/>
                <a:gd name="T46" fmla="*/ 21 w 184"/>
                <a:gd name="T47" fmla="*/ 167 h 231"/>
                <a:gd name="T48" fmla="*/ 14 w 184"/>
                <a:gd name="T49" fmla="*/ 177 h 231"/>
                <a:gd name="T50" fmla="*/ 9 w 184"/>
                <a:gd name="T51" fmla="*/ 188 h 231"/>
                <a:gd name="T52" fmla="*/ 5 w 184"/>
                <a:gd name="T53" fmla="*/ 197 h 231"/>
                <a:gd name="T54" fmla="*/ 0 w 184"/>
                <a:gd name="T55" fmla="*/ 211 h 231"/>
                <a:gd name="T56" fmla="*/ 1 w 184"/>
                <a:gd name="T57" fmla="*/ 221 h 231"/>
                <a:gd name="T58" fmla="*/ 6 w 184"/>
                <a:gd name="T59" fmla="*/ 228 h 231"/>
                <a:gd name="T60" fmla="*/ 18 w 184"/>
                <a:gd name="T61" fmla="*/ 231 h 231"/>
                <a:gd name="T62" fmla="*/ 25 w 184"/>
                <a:gd name="T63" fmla="*/ 230 h 231"/>
                <a:gd name="T64" fmla="*/ 33 w 184"/>
                <a:gd name="T65" fmla="*/ 229 h 231"/>
                <a:gd name="T66" fmla="*/ 40 w 184"/>
                <a:gd name="T67" fmla="*/ 227 h 231"/>
                <a:gd name="T68" fmla="*/ 47 w 184"/>
                <a:gd name="T69" fmla="*/ 223 h 231"/>
                <a:gd name="T70" fmla="*/ 56 w 184"/>
                <a:gd name="T71" fmla="*/ 220 h 231"/>
                <a:gd name="T72" fmla="*/ 68 w 184"/>
                <a:gd name="T73" fmla="*/ 214 h 231"/>
                <a:gd name="T74" fmla="*/ 77 w 184"/>
                <a:gd name="T75" fmla="*/ 210 h 231"/>
                <a:gd name="T76" fmla="*/ 97 w 184"/>
                <a:gd name="T77" fmla="*/ 199 h 231"/>
                <a:gd name="T78" fmla="*/ 116 w 184"/>
                <a:gd name="T79" fmla="*/ 189 h 231"/>
                <a:gd name="T80" fmla="*/ 125 w 184"/>
                <a:gd name="T81" fmla="*/ 184 h 231"/>
                <a:gd name="T82" fmla="*/ 129 w 184"/>
                <a:gd name="T83" fmla="*/ 176 h 231"/>
                <a:gd name="T84" fmla="*/ 128 w 184"/>
                <a:gd name="T85" fmla="*/ 153 h 231"/>
                <a:gd name="T86" fmla="*/ 105 w 184"/>
                <a:gd name="T87" fmla="*/ 165 h 231"/>
                <a:gd name="T88" fmla="*/ 89 w 184"/>
                <a:gd name="T89" fmla="*/ 173 h 231"/>
                <a:gd name="T90" fmla="*/ 85 w 184"/>
                <a:gd name="T91" fmla="*/ 172 h 231"/>
                <a:gd name="T92" fmla="*/ 92 w 184"/>
                <a:gd name="T93" fmla="*/ 161 h 231"/>
                <a:gd name="T94" fmla="*/ 101 w 184"/>
                <a:gd name="T95" fmla="*/ 146 h 231"/>
                <a:gd name="T96" fmla="*/ 115 w 184"/>
                <a:gd name="T97" fmla="*/ 128 h 231"/>
                <a:gd name="T98" fmla="*/ 125 w 184"/>
                <a:gd name="T99" fmla="*/ 113 h 231"/>
                <a:gd name="T100" fmla="*/ 138 w 184"/>
                <a:gd name="T101" fmla="*/ 97 h 231"/>
                <a:gd name="T102" fmla="*/ 149 w 184"/>
                <a:gd name="T103" fmla="*/ 82 h 231"/>
                <a:gd name="T104" fmla="*/ 162 w 184"/>
                <a:gd name="T105" fmla="*/ 61 h 231"/>
                <a:gd name="T106" fmla="*/ 173 w 184"/>
                <a:gd name="T107" fmla="*/ 45 h 231"/>
                <a:gd name="T108" fmla="*/ 180 w 184"/>
                <a:gd name="T109" fmla="*/ 33 h 231"/>
                <a:gd name="T110" fmla="*/ 183 w 184"/>
                <a:gd name="T111" fmla="*/ 23 h 231"/>
                <a:gd name="T112" fmla="*/ 184 w 184"/>
                <a:gd name="T113" fmla="*/ 14 h 231"/>
                <a:gd name="T114" fmla="*/ 181 w 184"/>
                <a:gd name="T115" fmla="*/ 6 h 231"/>
                <a:gd name="T116" fmla="*/ 173 w 184"/>
                <a:gd name="T117" fmla="*/ 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 h="231">
                  <a:moveTo>
                    <a:pt x="168" y="0"/>
                  </a:moveTo>
                  <a:lnTo>
                    <a:pt x="165" y="0"/>
                  </a:lnTo>
                  <a:lnTo>
                    <a:pt x="161" y="1"/>
                  </a:lnTo>
                  <a:lnTo>
                    <a:pt x="158" y="1"/>
                  </a:lnTo>
                  <a:lnTo>
                    <a:pt x="154" y="2"/>
                  </a:lnTo>
                  <a:lnTo>
                    <a:pt x="150" y="4"/>
                  </a:lnTo>
                  <a:lnTo>
                    <a:pt x="145" y="6"/>
                  </a:lnTo>
                  <a:lnTo>
                    <a:pt x="139" y="8"/>
                  </a:lnTo>
                  <a:lnTo>
                    <a:pt x="134" y="10"/>
                  </a:lnTo>
                  <a:lnTo>
                    <a:pt x="129" y="13"/>
                  </a:lnTo>
                  <a:lnTo>
                    <a:pt x="122" y="16"/>
                  </a:lnTo>
                  <a:lnTo>
                    <a:pt x="113" y="19"/>
                  </a:lnTo>
                  <a:lnTo>
                    <a:pt x="104" y="25"/>
                  </a:lnTo>
                  <a:lnTo>
                    <a:pt x="92" y="31"/>
                  </a:lnTo>
                  <a:lnTo>
                    <a:pt x="78" y="38"/>
                  </a:lnTo>
                  <a:lnTo>
                    <a:pt x="63" y="46"/>
                  </a:lnTo>
                  <a:lnTo>
                    <a:pt x="47" y="55"/>
                  </a:lnTo>
                  <a:lnTo>
                    <a:pt x="44" y="57"/>
                  </a:lnTo>
                  <a:lnTo>
                    <a:pt x="44" y="62"/>
                  </a:lnTo>
                  <a:lnTo>
                    <a:pt x="44" y="74"/>
                  </a:lnTo>
                  <a:lnTo>
                    <a:pt x="44" y="87"/>
                  </a:lnTo>
                  <a:lnTo>
                    <a:pt x="55" y="80"/>
                  </a:lnTo>
                  <a:lnTo>
                    <a:pt x="60" y="78"/>
                  </a:lnTo>
                  <a:lnTo>
                    <a:pt x="64" y="76"/>
                  </a:lnTo>
                  <a:lnTo>
                    <a:pt x="69" y="74"/>
                  </a:lnTo>
                  <a:lnTo>
                    <a:pt x="74" y="71"/>
                  </a:lnTo>
                  <a:lnTo>
                    <a:pt x="78" y="70"/>
                  </a:lnTo>
                  <a:lnTo>
                    <a:pt x="83" y="68"/>
                  </a:lnTo>
                  <a:lnTo>
                    <a:pt x="87" y="66"/>
                  </a:lnTo>
                  <a:lnTo>
                    <a:pt x="92" y="63"/>
                  </a:lnTo>
                  <a:lnTo>
                    <a:pt x="90" y="66"/>
                  </a:lnTo>
                  <a:lnTo>
                    <a:pt x="87" y="69"/>
                  </a:lnTo>
                  <a:lnTo>
                    <a:pt x="85" y="74"/>
                  </a:lnTo>
                  <a:lnTo>
                    <a:pt x="83" y="78"/>
                  </a:lnTo>
                  <a:lnTo>
                    <a:pt x="78" y="84"/>
                  </a:lnTo>
                  <a:lnTo>
                    <a:pt x="75" y="90"/>
                  </a:lnTo>
                  <a:lnTo>
                    <a:pt x="70" y="97"/>
                  </a:lnTo>
                  <a:lnTo>
                    <a:pt x="66" y="104"/>
                  </a:lnTo>
                  <a:lnTo>
                    <a:pt x="64" y="106"/>
                  </a:lnTo>
                  <a:lnTo>
                    <a:pt x="60" y="112"/>
                  </a:lnTo>
                  <a:lnTo>
                    <a:pt x="54" y="120"/>
                  </a:lnTo>
                  <a:lnTo>
                    <a:pt x="48" y="129"/>
                  </a:lnTo>
                  <a:lnTo>
                    <a:pt x="41" y="138"/>
                  </a:lnTo>
                  <a:lnTo>
                    <a:pt x="36" y="146"/>
                  </a:lnTo>
                  <a:lnTo>
                    <a:pt x="31" y="152"/>
                  </a:lnTo>
                  <a:lnTo>
                    <a:pt x="30" y="154"/>
                  </a:lnTo>
                  <a:lnTo>
                    <a:pt x="25" y="160"/>
                  </a:lnTo>
                  <a:lnTo>
                    <a:pt x="21" y="167"/>
                  </a:lnTo>
                  <a:lnTo>
                    <a:pt x="17" y="173"/>
                  </a:lnTo>
                  <a:lnTo>
                    <a:pt x="14" y="177"/>
                  </a:lnTo>
                  <a:lnTo>
                    <a:pt x="11" y="183"/>
                  </a:lnTo>
                  <a:lnTo>
                    <a:pt x="9" y="188"/>
                  </a:lnTo>
                  <a:lnTo>
                    <a:pt x="7" y="192"/>
                  </a:lnTo>
                  <a:lnTo>
                    <a:pt x="5" y="197"/>
                  </a:lnTo>
                  <a:lnTo>
                    <a:pt x="2" y="204"/>
                  </a:lnTo>
                  <a:lnTo>
                    <a:pt x="0" y="211"/>
                  </a:lnTo>
                  <a:lnTo>
                    <a:pt x="0" y="216"/>
                  </a:lnTo>
                  <a:lnTo>
                    <a:pt x="1" y="221"/>
                  </a:lnTo>
                  <a:lnTo>
                    <a:pt x="2" y="225"/>
                  </a:lnTo>
                  <a:lnTo>
                    <a:pt x="6" y="228"/>
                  </a:lnTo>
                  <a:lnTo>
                    <a:pt x="11" y="230"/>
                  </a:lnTo>
                  <a:lnTo>
                    <a:pt x="18" y="231"/>
                  </a:lnTo>
                  <a:lnTo>
                    <a:pt x="22" y="231"/>
                  </a:lnTo>
                  <a:lnTo>
                    <a:pt x="25" y="230"/>
                  </a:lnTo>
                  <a:lnTo>
                    <a:pt x="29" y="230"/>
                  </a:lnTo>
                  <a:lnTo>
                    <a:pt x="33" y="229"/>
                  </a:lnTo>
                  <a:lnTo>
                    <a:pt x="37" y="228"/>
                  </a:lnTo>
                  <a:lnTo>
                    <a:pt x="40" y="227"/>
                  </a:lnTo>
                  <a:lnTo>
                    <a:pt x="44" y="226"/>
                  </a:lnTo>
                  <a:lnTo>
                    <a:pt x="47" y="223"/>
                  </a:lnTo>
                  <a:lnTo>
                    <a:pt x="52" y="222"/>
                  </a:lnTo>
                  <a:lnTo>
                    <a:pt x="56" y="220"/>
                  </a:lnTo>
                  <a:lnTo>
                    <a:pt x="62" y="216"/>
                  </a:lnTo>
                  <a:lnTo>
                    <a:pt x="68" y="214"/>
                  </a:lnTo>
                  <a:lnTo>
                    <a:pt x="70" y="213"/>
                  </a:lnTo>
                  <a:lnTo>
                    <a:pt x="77" y="210"/>
                  </a:lnTo>
                  <a:lnTo>
                    <a:pt x="86" y="205"/>
                  </a:lnTo>
                  <a:lnTo>
                    <a:pt x="97" y="199"/>
                  </a:lnTo>
                  <a:lnTo>
                    <a:pt x="107" y="193"/>
                  </a:lnTo>
                  <a:lnTo>
                    <a:pt x="116" y="189"/>
                  </a:lnTo>
                  <a:lnTo>
                    <a:pt x="123" y="185"/>
                  </a:lnTo>
                  <a:lnTo>
                    <a:pt x="125" y="184"/>
                  </a:lnTo>
                  <a:lnTo>
                    <a:pt x="130" y="182"/>
                  </a:lnTo>
                  <a:lnTo>
                    <a:pt x="129" y="176"/>
                  </a:lnTo>
                  <a:lnTo>
                    <a:pt x="129" y="166"/>
                  </a:lnTo>
                  <a:lnTo>
                    <a:pt x="128" y="153"/>
                  </a:lnTo>
                  <a:lnTo>
                    <a:pt x="116" y="159"/>
                  </a:lnTo>
                  <a:lnTo>
                    <a:pt x="105" y="165"/>
                  </a:lnTo>
                  <a:lnTo>
                    <a:pt x="96" y="169"/>
                  </a:lnTo>
                  <a:lnTo>
                    <a:pt x="89" y="173"/>
                  </a:lnTo>
                  <a:lnTo>
                    <a:pt x="83" y="175"/>
                  </a:lnTo>
                  <a:lnTo>
                    <a:pt x="85" y="172"/>
                  </a:lnTo>
                  <a:lnTo>
                    <a:pt x="89" y="167"/>
                  </a:lnTo>
                  <a:lnTo>
                    <a:pt x="92" y="161"/>
                  </a:lnTo>
                  <a:lnTo>
                    <a:pt x="97" y="154"/>
                  </a:lnTo>
                  <a:lnTo>
                    <a:pt x="101" y="146"/>
                  </a:lnTo>
                  <a:lnTo>
                    <a:pt x="108" y="138"/>
                  </a:lnTo>
                  <a:lnTo>
                    <a:pt x="115" y="128"/>
                  </a:lnTo>
                  <a:lnTo>
                    <a:pt x="123" y="116"/>
                  </a:lnTo>
                  <a:lnTo>
                    <a:pt x="125" y="113"/>
                  </a:lnTo>
                  <a:lnTo>
                    <a:pt x="132" y="105"/>
                  </a:lnTo>
                  <a:lnTo>
                    <a:pt x="138" y="97"/>
                  </a:lnTo>
                  <a:lnTo>
                    <a:pt x="140" y="93"/>
                  </a:lnTo>
                  <a:lnTo>
                    <a:pt x="149" y="82"/>
                  </a:lnTo>
                  <a:lnTo>
                    <a:pt x="157" y="70"/>
                  </a:lnTo>
                  <a:lnTo>
                    <a:pt x="162" y="61"/>
                  </a:lnTo>
                  <a:lnTo>
                    <a:pt x="168" y="52"/>
                  </a:lnTo>
                  <a:lnTo>
                    <a:pt x="173" y="45"/>
                  </a:lnTo>
                  <a:lnTo>
                    <a:pt x="177" y="38"/>
                  </a:lnTo>
                  <a:lnTo>
                    <a:pt x="180" y="33"/>
                  </a:lnTo>
                  <a:lnTo>
                    <a:pt x="182" y="29"/>
                  </a:lnTo>
                  <a:lnTo>
                    <a:pt x="183" y="23"/>
                  </a:lnTo>
                  <a:lnTo>
                    <a:pt x="184" y="18"/>
                  </a:lnTo>
                  <a:lnTo>
                    <a:pt x="184" y="14"/>
                  </a:lnTo>
                  <a:lnTo>
                    <a:pt x="183" y="9"/>
                  </a:lnTo>
                  <a:lnTo>
                    <a:pt x="181" y="6"/>
                  </a:lnTo>
                  <a:lnTo>
                    <a:pt x="177" y="2"/>
                  </a:lnTo>
                  <a:lnTo>
                    <a:pt x="173" y="1"/>
                  </a:lnTo>
                  <a:lnTo>
                    <a:pt x="168" y="0"/>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46" name="Freeform 46"/>
            <p:cNvSpPr>
              <a:spLocks noEditPoints="1"/>
            </p:cNvSpPr>
            <p:nvPr/>
          </p:nvSpPr>
          <p:spPr bwMode="auto">
            <a:xfrm>
              <a:off x="2584" y="2715"/>
              <a:ext cx="103" cy="94"/>
            </a:xfrm>
            <a:custGeom>
              <a:avLst/>
              <a:gdLst>
                <a:gd name="T0" fmla="*/ 235 w 254"/>
                <a:gd name="T1" fmla="*/ 2 h 230"/>
                <a:gd name="T2" fmla="*/ 209 w 254"/>
                <a:gd name="T3" fmla="*/ 0 h 230"/>
                <a:gd name="T4" fmla="*/ 191 w 254"/>
                <a:gd name="T5" fmla="*/ 2 h 230"/>
                <a:gd name="T6" fmla="*/ 172 w 254"/>
                <a:gd name="T7" fmla="*/ 8 h 230"/>
                <a:gd name="T8" fmla="*/ 143 w 254"/>
                <a:gd name="T9" fmla="*/ 21 h 230"/>
                <a:gd name="T10" fmla="*/ 117 w 254"/>
                <a:gd name="T11" fmla="*/ 35 h 230"/>
                <a:gd name="T12" fmla="*/ 96 w 254"/>
                <a:gd name="T13" fmla="*/ 47 h 230"/>
                <a:gd name="T14" fmla="*/ 79 w 254"/>
                <a:gd name="T15" fmla="*/ 62 h 230"/>
                <a:gd name="T16" fmla="*/ 62 w 254"/>
                <a:gd name="T17" fmla="*/ 81 h 230"/>
                <a:gd name="T18" fmla="*/ 44 w 254"/>
                <a:gd name="T19" fmla="*/ 105 h 230"/>
                <a:gd name="T20" fmla="*/ 25 w 254"/>
                <a:gd name="T21" fmla="*/ 132 h 230"/>
                <a:gd name="T22" fmla="*/ 11 w 254"/>
                <a:gd name="T23" fmla="*/ 158 h 230"/>
                <a:gd name="T24" fmla="*/ 3 w 254"/>
                <a:gd name="T25" fmla="*/ 180 h 230"/>
                <a:gd name="T26" fmla="*/ 0 w 254"/>
                <a:gd name="T27" fmla="*/ 198 h 230"/>
                <a:gd name="T28" fmla="*/ 6 w 254"/>
                <a:gd name="T29" fmla="*/ 213 h 230"/>
                <a:gd name="T30" fmla="*/ 17 w 254"/>
                <a:gd name="T31" fmla="*/ 224 h 230"/>
                <a:gd name="T32" fmla="*/ 34 w 254"/>
                <a:gd name="T33" fmla="*/ 229 h 230"/>
                <a:gd name="T34" fmla="*/ 55 w 254"/>
                <a:gd name="T35" fmla="*/ 230 h 230"/>
                <a:gd name="T36" fmla="*/ 80 w 254"/>
                <a:gd name="T37" fmla="*/ 226 h 230"/>
                <a:gd name="T38" fmla="*/ 96 w 254"/>
                <a:gd name="T39" fmla="*/ 220 h 230"/>
                <a:gd name="T40" fmla="*/ 113 w 254"/>
                <a:gd name="T41" fmla="*/ 213 h 230"/>
                <a:gd name="T42" fmla="*/ 129 w 254"/>
                <a:gd name="T43" fmla="*/ 206 h 230"/>
                <a:gd name="T44" fmla="*/ 151 w 254"/>
                <a:gd name="T45" fmla="*/ 195 h 230"/>
                <a:gd name="T46" fmla="*/ 172 w 254"/>
                <a:gd name="T47" fmla="*/ 184 h 230"/>
                <a:gd name="T48" fmla="*/ 179 w 254"/>
                <a:gd name="T49" fmla="*/ 176 h 230"/>
                <a:gd name="T50" fmla="*/ 168 w 254"/>
                <a:gd name="T51" fmla="*/ 158 h 230"/>
                <a:gd name="T52" fmla="*/ 148 w 254"/>
                <a:gd name="T53" fmla="*/ 167 h 230"/>
                <a:gd name="T54" fmla="*/ 131 w 254"/>
                <a:gd name="T55" fmla="*/ 175 h 230"/>
                <a:gd name="T56" fmla="*/ 109 w 254"/>
                <a:gd name="T57" fmla="*/ 182 h 230"/>
                <a:gd name="T58" fmla="*/ 87 w 254"/>
                <a:gd name="T59" fmla="*/ 185 h 230"/>
                <a:gd name="T60" fmla="*/ 75 w 254"/>
                <a:gd name="T61" fmla="*/ 183 h 230"/>
                <a:gd name="T62" fmla="*/ 72 w 254"/>
                <a:gd name="T63" fmla="*/ 173 h 230"/>
                <a:gd name="T64" fmla="*/ 78 w 254"/>
                <a:gd name="T65" fmla="*/ 156 h 230"/>
                <a:gd name="T66" fmla="*/ 89 w 254"/>
                <a:gd name="T67" fmla="*/ 137 h 230"/>
                <a:gd name="T68" fmla="*/ 120 w 254"/>
                <a:gd name="T69" fmla="*/ 131 h 230"/>
                <a:gd name="T70" fmla="*/ 149 w 254"/>
                <a:gd name="T71" fmla="*/ 123 h 230"/>
                <a:gd name="T72" fmla="*/ 176 w 254"/>
                <a:gd name="T73" fmla="*/ 113 h 230"/>
                <a:gd name="T74" fmla="*/ 199 w 254"/>
                <a:gd name="T75" fmla="*/ 101 h 230"/>
                <a:gd name="T76" fmla="*/ 217 w 254"/>
                <a:gd name="T77" fmla="*/ 90 h 230"/>
                <a:gd name="T78" fmla="*/ 231 w 254"/>
                <a:gd name="T79" fmla="*/ 76 h 230"/>
                <a:gd name="T80" fmla="*/ 241 w 254"/>
                <a:gd name="T81" fmla="*/ 61 h 230"/>
                <a:gd name="T82" fmla="*/ 249 w 254"/>
                <a:gd name="T83" fmla="*/ 46 h 230"/>
                <a:gd name="T84" fmla="*/ 252 w 254"/>
                <a:gd name="T85" fmla="*/ 20 h 230"/>
                <a:gd name="T86" fmla="*/ 187 w 254"/>
                <a:gd name="T87" fmla="*/ 37 h 230"/>
                <a:gd name="T88" fmla="*/ 192 w 254"/>
                <a:gd name="T89" fmla="*/ 38 h 230"/>
                <a:gd name="T90" fmla="*/ 192 w 254"/>
                <a:gd name="T91" fmla="*/ 44 h 230"/>
                <a:gd name="T92" fmla="*/ 184 w 254"/>
                <a:gd name="T93" fmla="*/ 58 h 230"/>
                <a:gd name="T94" fmla="*/ 164 w 254"/>
                <a:gd name="T95" fmla="*/ 77 h 230"/>
                <a:gd name="T96" fmla="*/ 142 w 254"/>
                <a:gd name="T97" fmla="*/ 93 h 230"/>
                <a:gd name="T98" fmla="*/ 119 w 254"/>
                <a:gd name="T99" fmla="*/ 101 h 230"/>
                <a:gd name="T100" fmla="*/ 119 w 254"/>
                <a:gd name="T101" fmla="*/ 92 h 230"/>
                <a:gd name="T102" fmla="*/ 131 w 254"/>
                <a:gd name="T103" fmla="*/ 76 h 230"/>
                <a:gd name="T104" fmla="*/ 140 w 254"/>
                <a:gd name="T105" fmla="*/ 65 h 230"/>
                <a:gd name="T106" fmla="*/ 159 w 254"/>
                <a:gd name="T107" fmla="*/ 46 h 230"/>
                <a:gd name="T108" fmla="*/ 176 w 254"/>
                <a:gd name="T109" fmla="*/ 3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 h="230">
                  <a:moveTo>
                    <a:pt x="248" y="13"/>
                  </a:moveTo>
                  <a:lnTo>
                    <a:pt x="242" y="7"/>
                  </a:lnTo>
                  <a:lnTo>
                    <a:pt x="235" y="2"/>
                  </a:lnTo>
                  <a:lnTo>
                    <a:pt x="226" y="1"/>
                  </a:lnTo>
                  <a:lnTo>
                    <a:pt x="215" y="0"/>
                  </a:lnTo>
                  <a:lnTo>
                    <a:pt x="209" y="0"/>
                  </a:lnTo>
                  <a:lnTo>
                    <a:pt x="203" y="1"/>
                  </a:lnTo>
                  <a:lnTo>
                    <a:pt x="197" y="1"/>
                  </a:lnTo>
                  <a:lnTo>
                    <a:pt x="191" y="2"/>
                  </a:lnTo>
                  <a:lnTo>
                    <a:pt x="185" y="5"/>
                  </a:lnTo>
                  <a:lnTo>
                    <a:pt x="178" y="6"/>
                  </a:lnTo>
                  <a:lnTo>
                    <a:pt x="172" y="8"/>
                  </a:lnTo>
                  <a:lnTo>
                    <a:pt x="165" y="10"/>
                  </a:lnTo>
                  <a:lnTo>
                    <a:pt x="154" y="15"/>
                  </a:lnTo>
                  <a:lnTo>
                    <a:pt x="143" y="21"/>
                  </a:lnTo>
                  <a:lnTo>
                    <a:pt x="134" y="25"/>
                  </a:lnTo>
                  <a:lnTo>
                    <a:pt x="125" y="30"/>
                  </a:lnTo>
                  <a:lnTo>
                    <a:pt x="117" y="35"/>
                  </a:lnTo>
                  <a:lnTo>
                    <a:pt x="109" y="38"/>
                  </a:lnTo>
                  <a:lnTo>
                    <a:pt x="102" y="43"/>
                  </a:lnTo>
                  <a:lnTo>
                    <a:pt x="96" y="47"/>
                  </a:lnTo>
                  <a:lnTo>
                    <a:pt x="90" y="52"/>
                  </a:lnTo>
                  <a:lnTo>
                    <a:pt x="85" y="56"/>
                  </a:lnTo>
                  <a:lnTo>
                    <a:pt x="79" y="62"/>
                  </a:lnTo>
                  <a:lnTo>
                    <a:pt x="73" y="68"/>
                  </a:lnTo>
                  <a:lnTo>
                    <a:pt x="67" y="74"/>
                  </a:lnTo>
                  <a:lnTo>
                    <a:pt x="62" y="81"/>
                  </a:lnTo>
                  <a:lnTo>
                    <a:pt x="57" y="88"/>
                  </a:lnTo>
                  <a:lnTo>
                    <a:pt x="51" y="94"/>
                  </a:lnTo>
                  <a:lnTo>
                    <a:pt x="44" y="105"/>
                  </a:lnTo>
                  <a:lnTo>
                    <a:pt x="37" y="114"/>
                  </a:lnTo>
                  <a:lnTo>
                    <a:pt x="30" y="123"/>
                  </a:lnTo>
                  <a:lnTo>
                    <a:pt x="25" y="132"/>
                  </a:lnTo>
                  <a:lnTo>
                    <a:pt x="20" y="142"/>
                  </a:lnTo>
                  <a:lnTo>
                    <a:pt x="15" y="150"/>
                  </a:lnTo>
                  <a:lnTo>
                    <a:pt x="11" y="158"/>
                  </a:lnTo>
                  <a:lnTo>
                    <a:pt x="7" y="166"/>
                  </a:lnTo>
                  <a:lnTo>
                    <a:pt x="5" y="173"/>
                  </a:lnTo>
                  <a:lnTo>
                    <a:pt x="3" y="180"/>
                  </a:lnTo>
                  <a:lnTo>
                    <a:pt x="2" y="187"/>
                  </a:lnTo>
                  <a:lnTo>
                    <a:pt x="0" y="192"/>
                  </a:lnTo>
                  <a:lnTo>
                    <a:pt x="0" y="198"/>
                  </a:lnTo>
                  <a:lnTo>
                    <a:pt x="2" y="204"/>
                  </a:lnTo>
                  <a:lnTo>
                    <a:pt x="4" y="209"/>
                  </a:lnTo>
                  <a:lnTo>
                    <a:pt x="6" y="213"/>
                  </a:lnTo>
                  <a:lnTo>
                    <a:pt x="10" y="218"/>
                  </a:lnTo>
                  <a:lnTo>
                    <a:pt x="13" y="221"/>
                  </a:lnTo>
                  <a:lnTo>
                    <a:pt x="17" y="224"/>
                  </a:lnTo>
                  <a:lnTo>
                    <a:pt x="22" y="226"/>
                  </a:lnTo>
                  <a:lnTo>
                    <a:pt x="27" y="228"/>
                  </a:lnTo>
                  <a:lnTo>
                    <a:pt x="34" y="229"/>
                  </a:lnTo>
                  <a:lnTo>
                    <a:pt x="41" y="230"/>
                  </a:lnTo>
                  <a:lnTo>
                    <a:pt x="48" y="230"/>
                  </a:lnTo>
                  <a:lnTo>
                    <a:pt x="55" y="230"/>
                  </a:lnTo>
                  <a:lnTo>
                    <a:pt x="63" y="229"/>
                  </a:lnTo>
                  <a:lnTo>
                    <a:pt x="71" y="228"/>
                  </a:lnTo>
                  <a:lnTo>
                    <a:pt x="80" y="226"/>
                  </a:lnTo>
                  <a:lnTo>
                    <a:pt x="85" y="225"/>
                  </a:lnTo>
                  <a:lnTo>
                    <a:pt x="90" y="222"/>
                  </a:lnTo>
                  <a:lnTo>
                    <a:pt x="96" y="220"/>
                  </a:lnTo>
                  <a:lnTo>
                    <a:pt x="102" y="218"/>
                  </a:lnTo>
                  <a:lnTo>
                    <a:pt x="108" y="215"/>
                  </a:lnTo>
                  <a:lnTo>
                    <a:pt x="113" y="213"/>
                  </a:lnTo>
                  <a:lnTo>
                    <a:pt x="120" y="211"/>
                  </a:lnTo>
                  <a:lnTo>
                    <a:pt x="127" y="207"/>
                  </a:lnTo>
                  <a:lnTo>
                    <a:pt x="129" y="206"/>
                  </a:lnTo>
                  <a:lnTo>
                    <a:pt x="135" y="204"/>
                  </a:lnTo>
                  <a:lnTo>
                    <a:pt x="142" y="199"/>
                  </a:lnTo>
                  <a:lnTo>
                    <a:pt x="151" y="195"/>
                  </a:lnTo>
                  <a:lnTo>
                    <a:pt x="159" y="191"/>
                  </a:lnTo>
                  <a:lnTo>
                    <a:pt x="168" y="187"/>
                  </a:lnTo>
                  <a:lnTo>
                    <a:pt x="172" y="184"/>
                  </a:lnTo>
                  <a:lnTo>
                    <a:pt x="174" y="183"/>
                  </a:lnTo>
                  <a:lnTo>
                    <a:pt x="179" y="182"/>
                  </a:lnTo>
                  <a:lnTo>
                    <a:pt x="179" y="176"/>
                  </a:lnTo>
                  <a:lnTo>
                    <a:pt x="179" y="165"/>
                  </a:lnTo>
                  <a:lnTo>
                    <a:pt x="179" y="151"/>
                  </a:lnTo>
                  <a:lnTo>
                    <a:pt x="168" y="158"/>
                  </a:lnTo>
                  <a:lnTo>
                    <a:pt x="161" y="161"/>
                  </a:lnTo>
                  <a:lnTo>
                    <a:pt x="155" y="165"/>
                  </a:lnTo>
                  <a:lnTo>
                    <a:pt x="148" y="167"/>
                  </a:lnTo>
                  <a:lnTo>
                    <a:pt x="142" y="169"/>
                  </a:lnTo>
                  <a:lnTo>
                    <a:pt x="136" y="173"/>
                  </a:lnTo>
                  <a:lnTo>
                    <a:pt x="131" y="175"/>
                  </a:lnTo>
                  <a:lnTo>
                    <a:pt x="125" y="176"/>
                  </a:lnTo>
                  <a:lnTo>
                    <a:pt x="119" y="179"/>
                  </a:lnTo>
                  <a:lnTo>
                    <a:pt x="109" y="182"/>
                  </a:lnTo>
                  <a:lnTo>
                    <a:pt x="101" y="183"/>
                  </a:lnTo>
                  <a:lnTo>
                    <a:pt x="93" y="185"/>
                  </a:lnTo>
                  <a:lnTo>
                    <a:pt x="87" y="185"/>
                  </a:lnTo>
                  <a:lnTo>
                    <a:pt x="82" y="185"/>
                  </a:lnTo>
                  <a:lnTo>
                    <a:pt x="79" y="184"/>
                  </a:lnTo>
                  <a:lnTo>
                    <a:pt x="75" y="183"/>
                  </a:lnTo>
                  <a:lnTo>
                    <a:pt x="73" y="181"/>
                  </a:lnTo>
                  <a:lnTo>
                    <a:pt x="72" y="177"/>
                  </a:lnTo>
                  <a:lnTo>
                    <a:pt x="72" y="173"/>
                  </a:lnTo>
                  <a:lnTo>
                    <a:pt x="73" y="168"/>
                  </a:lnTo>
                  <a:lnTo>
                    <a:pt x="75" y="161"/>
                  </a:lnTo>
                  <a:lnTo>
                    <a:pt x="78" y="156"/>
                  </a:lnTo>
                  <a:lnTo>
                    <a:pt x="81" y="150"/>
                  </a:lnTo>
                  <a:lnTo>
                    <a:pt x="85" y="143"/>
                  </a:lnTo>
                  <a:lnTo>
                    <a:pt x="89" y="137"/>
                  </a:lnTo>
                  <a:lnTo>
                    <a:pt x="100" y="135"/>
                  </a:lnTo>
                  <a:lnTo>
                    <a:pt x="110" y="134"/>
                  </a:lnTo>
                  <a:lnTo>
                    <a:pt x="120" y="131"/>
                  </a:lnTo>
                  <a:lnTo>
                    <a:pt x="131" y="128"/>
                  </a:lnTo>
                  <a:lnTo>
                    <a:pt x="140" y="126"/>
                  </a:lnTo>
                  <a:lnTo>
                    <a:pt x="149" y="123"/>
                  </a:lnTo>
                  <a:lnTo>
                    <a:pt x="158" y="120"/>
                  </a:lnTo>
                  <a:lnTo>
                    <a:pt x="166" y="116"/>
                  </a:lnTo>
                  <a:lnTo>
                    <a:pt x="176" y="113"/>
                  </a:lnTo>
                  <a:lnTo>
                    <a:pt x="184" y="109"/>
                  </a:lnTo>
                  <a:lnTo>
                    <a:pt x="192" y="106"/>
                  </a:lnTo>
                  <a:lnTo>
                    <a:pt x="199" y="101"/>
                  </a:lnTo>
                  <a:lnTo>
                    <a:pt x="206" y="98"/>
                  </a:lnTo>
                  <a:lnTo>
                    <a:pt x="211" y="93"/>
                  </a:lnTo>
                  <a:lnTo>
                    <a:pt x="217" y="90"/>
                  </a:lnTo>
                  <a:lnTo>
                    <a:pt x="222" y="85"/>
                  </a:lnTo>
                  <a:lnTo>
                    <a:pt x="226" y="81"/>
                  </a:lnTo>
                  <a:lnTo>
                    <a:pt x="231" y="76"/>
                  </a:lnTo>
                  <a:lnTo>
                    <a:pt x="234" y="71"/>
                  </a:lnTo>
                  <a:lnTo>
                    <a:pt x="238" y="66"/>
                  </a:lnTo>
                  <a:lnTo>
                    <a:pt x="241" y="61"/>
                  </a:lnTo>
                  <a:lnTo>
                    <a:pt x="245" y="56"/>
                  </a:lnTo>
                  <a:lnTo>
                    <a:pt x="247" y="51"/>
                  </a:lnTo>
                  <a:lnTo>
                    <a:pt x="249" y="46"/>
                  </a:lnTo>
                  <a:lnTo>
                    <a:pt x="253" y="37"/>
                  </a:lnTo>
                  <a:lnTo>
                    <a:pt x="254" y="28"/>
                  </a:lnTo>
                  <a:lnTo>
                    <a:pt x="252" y="20"/>
                  </a:lnTo>
                  <a:lnTo>
                    <a:pt x="248" y="13"/>
                  </a:lnTo>
                  <a:close/>
                  <a:moveTo>
                    <a:pt x="185" y="37"/>
                  </a:moveTo>
                  <a:lnTo>
                    <a:pt x="187" y="37"/>
                  </a:lnTo>
                  <a:lnTo>
                    <a:pt x="188" y="37"/>
                  </a:lnTo>
                  <a:lnTo>
                    <a:pt x="191" y="37"/>
                  </a:lnTo>
                  <a:lnTo>
                    <a:pt x="192" y="38"/>
                  </a:lnTo>
                  <a:lnTo>
                    <a:pt x="192" y="39"/>
                  </a:lnTo>
                  <a:lnTo>
                    <a:pt x="192" y="41"/>
                  </a:lnTo>
                  <a:lnTo>
                    <a:pt x="192" y="44"/>
                  </a:lnTo>
                  <a:lnTo>
                    <a:pt x="191" y="46"/>
                  </a:lnTo>
                  <a:lnTo>
                    <a:pt x="187" y="52"/>
                  </a:lnTo>
                  <a:lnTo>
                    <a:pt x="184" y="58"/>
                  </a:lnTo>
                  <a:lnTo>
                    <a:pt x="178" y="63"/>
                  </a:lnTo>
                  <a:lnTo>
                    <a:pt x="171" y="70"/>
                  </a:lnTo>
                  <a:lnTo>
                    <a:pt x="164" y="77"/>
                  </a:lnTo>
                  <a:lnTo>
                    <a:pt x="157" y="83"/>
                  </a:lnTo>
                  <a:lnTo>
                    <a:pt x="150" y="89"/>
                  </a:lnTo>
                  <a:lnTo>
                    <a:pt x="142" y="93"/>
                  </a:lnTo>
                  <a:lnTo>
                    <a:pt x="135" y="96"/>
                  </a:lnTo>
                  <a:lnTo>
                    <a:pt x="128" y="99"/>
                  </a:lnTo>
                  <a:lnTo>
                    <a:pt x="119" y="101"/>
                  </a:lnTo>
                  <a:lnTo>
                    <a:pt x="110" y="105"/>
                  </a:lnTo>
                  <a:lnTo>
                    <a:pt x="115" y="98"/>
                  </a:lnTo>
                  <a:lnTo>
                    <a:pt x="119" y="92"/>
                  </a:lnTo>
                  <a:lnTo>
                    <a:pt x="123" y="86"/>
                  </a:lnTo>
                  <a:lnTo>
                    <a:pt x="127" y="81"/>
                  </a:lnTo>
                  <a:lnTo>
                    <a:pt x="131" y="76"/>
                  </a:lnTo>
                  <a:lnTo>
                    <a:pt x="134" y="73"/>
                  </a:lnTo>
                  <a:lnTo>
                    <a:pt x="136" y="68"/>
                  </a:lnTo>
                  <a:lnTo>
                    <a:pt x="140" y="65"/>
                  </a:lnTo>
                  <a:lnTo>
                    <a:pt x="147" y="58"/>
                  </a:lnTo>
                  <a:lnTo>
                    <a:pt x="154" y="51"/>
                  </a:lnTo>
                  <a:lnTo>
                    <a:pt x="159" y="46"/>
                  </a:lnTo>
                  <a:lnTo>
                    <a:pt x="165" y="43"/>
                  </a:lnTo>
                  <a:lnTo>
                    <a:pt x="171" y="40"/>
                  </a:lnTo>
                  <a:lnTo>
                    <a:pt x="176" y="38"/>
                  </a:lnTo>
                  <a:lnTo>
                    <a:pt x="180" y="37"/>
                  </a:lnTo>
                  <a:lnTo>
                    <a:pt x="185" y="37"/>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47" name="Freeform 47"/>
            <p:cNvSpPr>
              <a:spLocks noEditPoints="1"/>
            </p:cNvSpPr>
            <p:nvPr/>
          </p:nvSpPr>
          <p:spPr bwMode="auto">
            <a:xfrm>
              <a:off x="2711" y="2668"/>
              <a:ext cx="153" cy="141"/>
            </a:xfrm>
            <a:custGeom>
              <a:avLst/>
              <a:gdLst>
                <a:gd name="T0" fmla="*/ 359 w 375"/>
                <a:gd name="T1" fmla="*/ 1 h 344"/>
                <a:gd name="T2" fmla="*/ 306 w 375"/>
                <a:gd name="T3" fmla="*/ 16 h 344"/>
                <a:gd name="T4" fmla="*/ 262 w 375"/>
                <a:gd name="T5" fmla="*/ 21 h 344"/>
                <a:gd name="T6" fmla="*/ 239 w 375"/>
                <a:gd name="T7" fmla="*/ 51 h 344"/>
                <a:gd name="T8" fmla="*/ 268 w 375"/>
                <a:gd name="T9" fmla="*/ 49 h 344"/>
                <a:gd name="T10" fmla="*/ 278 w 375"/>
                <a:gd name="T11" fmla="*/ 49 h 344"/>
                <a:gd name="T12" fmla="*/ 271 w 375"/>
                <a:gd name="T13" fmla="*/ 64 h 344"/>
                <a:gd name="T14" fmla="*/ 260 w 375"/>
                <a:gd name="T15" fmla="*/ 84 h 344"/>
                <a:gd name="T16" fmla="*/ 245 w 375"/>
                <a:gd name="T17" fmla="*/ 111 h 344"/>
                <a:gd name="T18" fmla="*/ 225 w 375"/>
                <a:gd name="T19" fmla="*/ 113 h 344"/>
                <a:gd name="T20" fmla="*/ 207 w 375"/>
                <a:gd name="T21" fmla="*/ 114 h 344"/>
                <a:gd name="T22" fmla="*/ 188 w 375"/>
                <a:gd name="T23" fmla="*/ 119 h 344"/>
                <a:gd name="T24" fmla="*/ 163 w 375"/>
                <a:gd name="T25" fmla="*/ 129 h 344"/>
                <a:gd name="T26" fmla="*/ 126 w 375"/>
                <a:gd name="T27" fmla="*/ 147 h 344"/>
                <a:gd name="T28" fmla="*/ 94 w 375"/>
                <a:gd name="T29" fmla="*/ 168 h 344"/>
                <a:gd name="T30" fmla="*/ 70 w 375"/>
                <a:gd name="T31" fmla="*/ 195 h 344"/>
                <a:gd name="T32" fmla="*/ 48 w 375"/>
                <a:gd name="T33" fmla="*/ 222 h 344"/>
                <a:gd name="T34" fmla="*/ 27 w 375"/>
                <a:gd name="T35" fmla="*/ 253 h 344"/>
                <a:gd name="T36" fmla="*/ 12 w 375"/>
                <a:gd name="T37" fmla="*/ 281 h 344"/>
                <a:gd name="T38" fmla="*/ 3 w 375"/>
                <a:gd name="T39" fmla="*/ 306 h 344"/>
                <a:gd name="T40" fmla="*/ 0 w 375"/>
                <a:gd name="T41" fmla="*/ 325 h 344"/>
                <a:gd name="T42" fmla="*/ 17 w 375"/>
                <a:gd name="T43" fmla="*/ 343 h 344"/>
                <a:gd name="T44" fmla="*/ 43 w 375"/>
                <a:gd name="T45" fmla="*/ 341 h 344"/>
                <a:gd name="T46" fmla="*/ 79 w 375"/>
                <a:gd name="T47" fmla="*/ 325 h 344"/>
                <a:gd name="T48" fmla="*/ 109 w 375"/>
                <a:gd name="T49" fmla="*/ 305 h 344"/>
                <a:gd name="T50" fmla="*/ 133 w 375"/>
                <a:gd name="T51" fmla="*/ 286 h 344"/>
                <a:gd name="T52" fmla="*/ 132 w 375"/>
                <a:gd name="T53" fmla="*/ 295 h 344"/>
                <a:gd name="T54" fmla="*/ 124 w 375"/>
                <a:gd name="T55" fmla="*/ 309 h 344"/>
                <a:gd name="T56" fmla="*/ 119 w 375"/>
                <a:gd name="T57" fmla="*/ 329 h 344"/>
                <a:gd name="T58" fmla="*/ 131 w 375"/>
                <a:gd name="T59" fmla="*/ 343 h 344"/>
                <a:gd name="T60" fmla="*/ 148 w 375"/>
                <a:gd name="T61" fmla="*/ 343 h 344"/>
                <a:gd name="T62" fmla="*/ 174 w 375"/>
                <a:gd name="T63" fmla="*/ 333 h 344"/>
                <a:gd name="T64" fmla="*/ 200 w 375"/>
                <a:gd name="T65" fmla="*/ 319 h 344"/>
                <a:gd name="T66" fmla="*/ 232 w 375"/>
                <a:gd name="T67" fmla="*/ 301 h 344"/>
                <a:gd name="T68" fmla="*/ 240 w 375"/>
                <a:gd name="T69" fmla="*/ 281 h 344"/>
                <a:gd name="T70" fmla="*/ 212 w 375"/>
                <a:gd name="T71" fmla="*/ 282 h 344"/>
                <a:gd name="T72" fmla="*/ 208 w 375"/>
                <a:gd name="T73" fmla="*/ 275 h 344"/>
                <a:gd name="T74" fmla="*/ 234 w 375"/>
                <a:gd name="T75" fmla="*/ 233 h 344"/>
                <a:gd name="T76" fmla="*/ 310 w 375"/>
                <a:gd name="T77" fmla="*/ 112 h 344"/>
                <a:gd name="T78" fmla="*/ 340 w 375"/>
                <a:gd name="T79" fmla="*/ 64 h 344"/>
                <a:gd name="T80" fmla="*/ 362 w 375"/>
                <a:gd name="T81" fmla="*/ 32 h 344"/>
                <a:gd name="T82" fmla="*/ 370 w 375"/>
                <a:gd name="T83" fmla="*/ 8 h 344"/>
                <a:gd name="T84" fmla="*/ 90 w 375"/>
                <a:gd name="T85" fmla="*/ 263 h 344"/>
                <a:gd name="T86" fmla="*/ 117 w 375"/>
                <a:gd name="T87" fmla="*/ 222 h 344"/>
                <a:gd name="T88" fmla="*/ 150 w 375"/>
                <a:gd name="T89" fmla="*/ 177 h 344"/>
                <a:gd name="T90" fmla="*/ 170 w 375"/>
                <a:gd name="T91" fmla="*/ 158 h 344"/>
                <a:gd name="T92" fmla="*/ 189 w 375"/>
                <a:gd name="T93" fmla="*/ 150 h 344"/>
                <a:gd name="T94" fmla="*/ 214 w 375"/>
                <a:gd name="T95" fmla="*/ 152 h 344"/>
                <a:gd name="T96" fmla="*/ 203 w 375"/>
                <a:gd name="T97" fmla="*/ 177 h 344"/>
                <a:gd name="T98" fmla="*/ 185 w 375"/>
                <a:gd name="T99" fmla="*/ 202 h 344"/>
                <a:gd name="T100" fmla="*/ 163 w 375"/>
                <a:gd name="T101" fmla="*/ 226 h 344"/>
                <a:gd name="T102" fmla="*/ 136 w 375"/>
                <a:gd name="T103" fmla="*/ 250 h 344"/>
                <a:gd name="T104" fmla="*/ 111 w 375"/>
                <a:gd name="T105" fmla="*/ 272 h 344"/>
                <a:gd name="T106" fmla="*/ 91 w 375"/>
                <a:gd name="T107" fmla="*/ 283 h 344"/>
                <a:gd name="T108" fmla="*/ 80 w 375"/>
                <a:gd name="T109" fmla="*/ 290 h 344"/>
                <a:gd name="T110" fmla="*/ 78 w 375"/>
                <a:gd name="T111" fmla="*/ 29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5" h="344">
                  <a:moveTo>
                    <a:pt x="370" y="8"/>
                  </a:moveTo>
                  <a:lnTo>
                    <a:pt x="367" y="3"/>
                  </a:lnTo>
                  <a:lnTo>
                    <a:pt x="363" y="0"/>
                  </a:lnTo>
                  <a:lnTo>
                    <a:pt x="359" y="1"/>
                  </a:lnTo>
                  <a:lnTo>
                    <a:pt x="345" y="6"/>
                  </a:lnTo>
                  <a:lnTo>
                    <a:pt x="331" y="9"/>
                  </a:lnTo>
                  <a:lnTo>
                    <a:pt x="317" y="13"/>
                  </a:lnTo>
                  <a:lnTo>
                    <a:pt x="306" y="16"/>
                  </a:lnTo>
                  <a:lnTo>
                    <a:pt x="293" y="18"/>
                  </a:lnTo>
                  <a:lnTo>
                    <a:pt x="283" y="20"/>
                  </a:lnTo>
                  <a:lnTo>
                    <a:pt x="272" y="21"/>
                  </a:lnTo>
                  <a:lnTo>
                    <a:pt x="262" y="21"/>
                  </a:lnTo>
                  <a:lnTo>
                    <a:pt x="257" y="21"/>
                  </a:lnTo>
                  <a:lnTo>
                    <a:pt x="255" y="25"/>
                  </a:lnTo>
                  <a:lnTo>
                    <a:pt x="247" y="38"/>
                  </a:lnTo>
                  <a:lnTo>
                    <a:pt x="239" y="51"/>
                  </a:lnTo>
                  <a:lnTo>
                    <a:pt x="254" y="49"/>
                  </a:lnTo>
                  <a:lnTo>
                    <a:pt x="258" y="49"/>
                  </a:lnTo>
                  <a:lnTo>
                    <a:pt x="263" y="49"/>
                  </a:lnTo>
                  <a:lnTo>
                    <a:pt x="268" y="49"/>
                  </a:lnTo>
                  <a:lnTo>
                    <a:pt x="271" y="49"/>
                  </a:lnTo>
                  <a:lnTo>
                    <a:pt x="273" y="49"/>
                  </a:lnTo>
                  <a:lnTo>
                    <a:pt x="276" y="49"/>
                  </a:lnTo>
                  <a:lnTo>
                    <a:pt x="278" y="49"/>
                  </a:lnTo>
                  <a:lnTo>
                    <a:pt x="279" y="51"/>
                  </a:lnTo>
                  <a:lnTo>
                    <a:pt x="278" y="53"/>
                  </a:lnTo>
                  <a:lnTo>
                    <a:pt x="276" y="58"/>
                  </a:lnTo>
                  <a:lnTo>
                    <a:pt x="271" y="64"/>
                  </a:lnTo>
                  <a:lnTo>
                    <a:pt x="265" y="75"/>
                  </a:lnTo>
                  <a:lnTo>
                    <a:pt x="264" y="76"/>
                  </a:lnTo>
                  <a:lnTo>
                    <a:pt x="263" y="79"/>
                  </a:lnTo>
                  <a:lnTo>
                    <a:pt x="260" y="84"/>
                  </a:lnTo>
                  <a:lnTo>
                    <a:pt x="256" y="91"/>
                  </a:lnTo>
                  <a:lnTo>
                    <a:pt x="252" y="98"/>
                  </a:lnTo>
                  <a:lnTo>
                    <a:pt x="248" y="105"/>
                  </a:lnTo>
                  <a:lnTo>
                    <a:pt x="245" y="111"/>
                  </a:lnTo>
                  <a:lnTo>
                    <a:pt x="241" y="116"/>
                  </a:lnTo>
                  <a:lnTo>
                    <a:pt x="235" y="115"/>
                  </a:lnTo>
                  <a:lnTo>
                    <a:pt x="230" y="114"/>
                  </a:lnTo>
                  <a:lnTo>
                    <a:pt x="225" y="113"/>
                  </a:lnTo>
                  <a:lnTo>
                    <a:pt x="220" y="113"/>
                  </a:lnTo>
                  <a:lnTo>
                    <a:pt x="216" y="113"/>
                  </a:lnTo>
                  <a:lnTo>
                    <a:pt x="211" y="113"/>
                  </a:lnTo>
                  <a:lnTo>
                    <a:pt x="207" y="114"/>
                  </a:lnTo>
                  <a:lnTo>
                    <a:pt x="202" y="114"/>
                  </a:lnTo>
                  <a:lnTo>
                    <a:pt x="197" y="115"/>
                  </a:lnTo>
                  <a:lnTo>
                    <a:pt x="193" y="116"/>
                  </a:lnTo>
                  <a:lnTo>
                    <a:pt x="188" y="119"/>
                  </a:lnTo>
                  <a:lnTo>
                    <a:pt x="184" y="120"/>
                  </a:lnTo>
                  <a:lnTo>
                    <a:pt x="177" y="122"/>
                  </a:lnTo>
                  <a:lnTo>
                    <a:pt x="170" y="126"/>
                  </a:lnTo>
                  <a:lnTo>
                    <a:pt x="163" y="129"/>
                  </a:lnTo>
                  <a:lnTo>
                    <a:pt x="155" y="132"/>
                  </a:lnTo>
                  <a:lnTo>
                    <a:pt x="146" y="137"/>
                  </a:lnTo>
                  <a:lnTo>
                    <a:pt x="136" y="142"/>
                  </a:lnTo>
                  <a:lnTo>
                    <a:pt x="126" y="147"/>
                  </a:lnTo>
                  <a:lnTo>
                    <a:pt x="116" y="153"/>
                  </a:lnTo>
                  <a:lnTo>
                    <a:pt x="108" y="158"/>
                  </a:lnTo>
                  <a:lnTo>
                    <a:pt x="101" y="162"/>
                  </a:lnTo>
                  <a:lnTo>
                    <a:pt x="94" y="168"/>
                  </a:lnTo>
                  <a:lnTo>
                    <a:pt x="87" y="175"/>
                  </a:lnTo>
                  <a:lnTo>
                    <a:pt x="81" y="181"/>
                  </a:lnTo>
                  <a:lnTo>
                    <a:pt x="75" y="188"/>
                  </a:lnTo>
                  <a:lnTo>
                    <a:pt x="70" y="195"/>
                  </a:lnTo>
                  <a:lnTo>
                    <a:pt x="65" y="200"/>
                  </a:lnTo>
                  <a:lnTo>
                    <a:pt x="59" y="208"/>
                  </a:lnTo>
                  <a:lnTo>
                    <a:pt x="53" y="215"/>
                  </a:lnTo>
                  <a:lnTo>
                    <a:pt x="48" y="222"/>
                  </a:lnTo>
                  <a:lnTo>
                    <a:pt x="42" y="230"/>
                  </a:lnTo>
                  <a:lnTo>
                    <a:pt x="37" y="238"/>
                  </a:lnTo>
                  <a:lnTo>
                    <a:pt x="31" y="245"/>
                  </a:lnTo>
                  <a:lnTo>
                    <a:pt x="27" y="253"/>
                  </a:lnTo>
                  <a:lnTo>
                    <a:pt x="23" y="260"/>
                  </a:lnTo>
                  <a:lnTo>
                    <a:pt x="19" y="267"/>
                  </a:lnTo>
                  <a:lnTo>
                    <a:pt x="15" y="274"/>
                  </a:lnTo>
                  <a:lnTo>
                    <a:pt x="12" y="281"/>
                  </a:lnTo>
                  <a:lnTo>
                    <a:pt x="10" y="288"/>
                  </a:lnTo>
                  <a:lnTo>
                    <a:pt x="7" y="295"/>
                  </a:lnTo>
                  <a:lnTo>
                    <a:pt x="5" y="301"/>
                  </a:lnTo>
                  <a:lnTo>
                    <a:pt x="3" y="306"/>
                  </a:lnTo>
                  <a:lnTo>
                    <a:pt x="2" y="311"/>
                  </a:lnTo>
                  <a:lnTo>
                    <a:pt x="0" y="317"/>
                  </a:lnTo>
                  <a:lnTo>
                    <a:pt x="0" y="320"/>
                  </a:lnTo>
                  <a:lnTo>
                    <a:pt x="0" y="325"/>
                  </a:lnTo>
                  <a:lnTo>
                    <a:pt x="2" y="328"/>
                  </a:lnTo>
                  <a:lnTo>
                    <a:pt x="5" y="335"/>
                  </a:lnTo>
                  <a:lnTo>
                    <a:pt x="10" y="340"/>
                  </a:lnTo>
                  <a:lnTo>
                    <a:pt x="17" y="343"/>
                  </a:lnTo>
                  <a:lnTo>
                    <a:pt x="25" y="344"/>
                  </a:lnTo>
                  <a:lnTo>
                    <a:pt x="30" y="344"/>
                  </a:lnTo>
                  <a:lnTo>
                    <a:pt x="36" y="343"/>
                  </a:lnTo>
                  <a:lnTo>
                    <a:pt x="43" y="341"/>
                  </a:lnTo>
                  <a:lnTo>
                    <a:pt x="51" y="338"/>
                  </a:lnTo>
                  <a:lnTo>
                    <a:pt x="59" y="334"/>
                  </a:lnTo>
                  <a:lnTo>
                    <a:pt x="68" y="329"/>
                  </a:lnTo>
                  <a:lnTo>
                    <a:pt x="79" y="325"/>
                  </a:lnTo>
                  <a:lnTo>
                    <a:pt x="89" y="318"/>
                  </a:lnTo>
                  <a:lnTo>
                    <a:pt x="96" y="314"/>
                  </a:lnTo>
                  <a:lnTo>
                    <a:pt x="102" y="310"/>
                  </a:lnTo>
                  <a:lnTo>
                    <a:pt x="109" y="305"/>
                  </a:lnTo>
                  <a:lnTo>
                    <a:pt x="114" y="301"/>
                  </a:lnTo>
                  <a:lnTo>
                    <a:pt x="120" y="296"/>
                  </a:lnTo>
                  <a:lnTo>
                    <a:pt x="127" y="291"/>
                  </a:lnTo>
                  <a:lnTo>
                    <a:pt x="133" y="286"/>
                  </a:lnTo>
                  <a:lnTo>
                    <a:pt x="140" y="281"/>
                  </a:lnTo>
                  <a:lnTo>
                    <a:pt x="137" y="286"/>
                  </a:lnTo>
                  <a:lnTo>
                    <a:pt x="134" y="290"/>
                  </a:lnTo>
                  <a:lnTo>
                    <a:pt x="132" y="295"/>
                  </a:lnTo>
                  <a:lnTo>
                    <a:pt x="128" y="299"/>
                  </a:lnTo>
                  <a:lnTo>
                    <a:pt x="127" y="303"/>
                  </a:lnTo>
                  <a:lnTo>
                    <a:pt x="125" y="305"/>
                  </a:lnTo>
                  <a:lnTo>
                    <a:pt x="124" y="309"/>
                  </a:lnTo>
                  <a:lnTo>
                    <a:pt x="121" y="312"/>
                  </a:lnTo>
                  <a:lnTo>
                    <a:pt x="119" y="319"/>
                  </a:lnTo>
                  <a:lnTo>
                    <a:pt x="119" y="325"/>
                  </a:lnTo>
                  <a:lnTo>
                    <a:pt x="119" y="329"/>
                  </a:lnTo>
                  <a:lnTo>
                    <a:pt x="120" y="334"/>
                  </a:lnTo>
                  <a:lnTo>
                    <a:pt x="121" y="338"/>
                  </a:lnTo>
                  <a:lnTo>
                    <a:pt x="125" y="341"/>
                  </a:lnTo>
                  <a:lnTo>
                    <a:pt x="131" y="343"/>
                  </a:lnTo>
                  <a:lnTo>
                    <a:pt x="137" y="344"/>
                  </a:lnTo>
                  <a:lnTo>
                    <a:pt x="141" y="344"/>
                  </a:lnTo>
                  <a:lnTo>
                    <a:pt x="144" y="343"/>
                  </a:lnTo>
                  <a:lnTo>
                    <a:pt x="148" y="343"/>
                  </a:lnTo>
                  <a:lnTo>
                    <a:pt x="152" y="342"/>
                  </a:lnTo>
                  <a:lnTo>
                    <a:pt x="159" y="340"/>
                  </a:lnTo>
                  <a:lnTo>
                    <a:pt x="166" y="336"/>
                  </a:lnTo>
                  <a:lnTo>
                    <a:pt x="174" y="333"/>
                  </a:lnTo>
                  <a:lnTo>
                    <a:pt x="184" y="328"/>
                  </a:lnTo>
                  <a:lnTo>
                    <a:pt x="186" y="327"/>
                  </a:lnTo>
                  <a:lnTo>
                    <a:pt x="192" y="324"/>
                  </a:lnTo>
                  <a:lnTo>
                    <a:pt x="200" y="319"/>
                  </a:lnTo>
                  <a:lnTo>
                    <a:pt x="209" y="313"/>
                  </a:lnTo>
                  <a:lnTo>
                    <a:pt x="218" y="309"/>
                  </a:lnTo>
                  <a:lnTo>
                    <a:pt x="226" y="304"/>
                  </a:lnTo>
                  <a:lnTo>
                    <a:pt x="232" y="301"/>
                  </a:lnTo>
                  <a:lnTo>
                    <a:pt x="234" y="299"/>
                  </a:lnTo>
                  <a:lnTo>
                    <a:pt x="238" y="297"/>
                  </a:lnTo>
                  <a:lnTo>
                    <a:pt x="238" y="294"/>
                  </a:lnTo>
                  <a:lnTo>
                    <a:pt x="240" y="281"/>
                  </a:lnTo>
                  <a:lnTo>
                    <a:pt x="242" y="265"/>
                  </a:lnTo>
                  <a:lnTo>
                    <a:pt x="230" y="273"/>
                  </a:lnTo>
                  <a:lnTo>
                    <a:pt x="220" y="279"/>
                  </a:lnTo>
                  <a:lnTo>
                    <a:pt x="212" y="282"/>
                  </a:lnTo>
                  <a:lnTo>
                    <a:pt x="205" y="286"/>
                  </a:lnTo>
                  <a:lnTo>
                    <a:pt x="201" y="288"/>
                  </a:lnTo>
                  <a:lnTo>
                    <a:pt x="204" y="282"/>
                  </a:lnTo>
                  <a:lnTo>
                    <a:pt x="208" y="275"/>
                  </a:lnTo>
                  <a:lnTo>
                    <a:pt x="212" y="268"/>
                  </a:lnTo>
                  <a:lnTo>
                    <a:pt x="217" y="260"/>
                  </a:lnTo>
                  <a:lnTo>
                    <a:pt x="222" y="252"/>
                  </a:lnTo>
                  <a:lnTo>
                    <a:pt x="234" y="233"/>
                  </a:lnTo>
                  <a:lnTo>
                    <a:pt x="252" y="205"/>
                  </a:lnTo>
                  <a:lnTo>
                    <a:pt x="272" y="172"/>
                  </a:lnTo>
                  <a:lnTo>
                    <a:pt x="293" y="139"/>
                  </a:lnTo>
                  <a:lnTo>
                    <a:pt x="310" y="112"/>
                  </a:lnTo>
                  <a:lnTo>
                    <a:pt x="323" y="92"/>
                  </a:lnTo>
                  <a:lnTo>
                    <a:pt x="328" y="84"/>
                  </a:lnTo>
                  <a:lnTo>
                    <a:pt x="333" y="75"/>
                  </a:lnTo>
                  <a:lnTo>
                    <a:pt x="340" y="64"/>
                  </a:lnTo>
                  <a:lnTo>
                    <a:pt x="346" y="56"/>
                  </a:lnTo>
                  <a:lnTo>
                    <a:pt x="352" y="47"/>
                  </a:lnTo>
                  <a:lnTo>
                    <a:pt x="356" y="40"/>
                  </a:lnTo>
                  <a:lnTo>
                    <a:pt x="362" y="32"/>
                  </a:lnTo>
                  <a:lnTo>
                    <a:pt x="367" y="25"/>
                  </a:lnTo>
                  <a:lnTo>
                    <a:pt x="371" y="18"/>
                  </a:lnTo>
                  <a:lnTo>
                    <a:pt x="375" y="13"/>
                  </a:lnTo>
                  <a:lnTo>
                    <a:pt x="370" y="8"/>
                  </a:lnTo>
                  <a:close/>
                  <a:moveTo>
                    <a:pt x="78" y="290"/>
                  </a:moveTo>
                  <a:lnTo>
                    <a:pt x="81" y="281"/>
                  </a:lnTo>
                  <a:lnTo>
                    <a:pt x="86" y="272"/>
                  </a:lnTo>
                  <a:lnTo>
                    <a:pt x="90" y="263"/>
                  </a:lnTo>
                  <a:lnTo>
                    <a:pt x="96" y="253"/>
                  </a:lnTo>
                  <a:lnTo>
                    <a:pt x="103" y="243"/>
                  </a:lnTo>
                  <a:lnTo>
                    <a:pt x="110" y="233"/>
                  </a:lnTo>
                  <a:lnTo>
                    <a:pt x="117" y="222"/>
                  </a:lnTo>
                  <a:lnTo>
                    <a:pt x="125" y="211"/>
                  </a:lnTo>
                  <a:lnTo>
                    <a:pt x="134" y="198"/>
                  </a:lnTo>
                  <a:lnTo>
                    <a:pt x="143" y="187"/>
                  </a:lnTo>
                  <a:lnTo>
                    <a:pt x="150" y="177"/>
                  </a:lnTo>
                  <a:lnTo>
                    <a:pt x="156" y="170"/>
                  </a:lnTo>
                  <a:lnTo>
                    <a:pt x="162" y="165"/>
                  </a:lnTo>
                  <a:lnTo>
                    <a:pt x="165" y="161"/>
                  </a:lnTo>
                  <a:lnTo>
                    <a:pt x="170" y="158"/>
                  </a:lnTo>
                  <a:lnTo>
                    <a:pt x="172" y="155"/>
                  </a:lnTo>
                  <a:lnTo>
                    <a:pt x="177" y="153"/>
                  </a:lnTo>
                  <a:lnTo>
                    <a:pt x="182" y="151"/>
                  </a:lnTo>
                  <a:lnTo>
                    <a:pt x="189" y="150"/>
                  </a:lnTo>
                  <a:lnTo>
                    <a:pt x="196" y="150"/>
                  </a:lnTo>
                  <a:lnTo>
                    <a:pt x="203" y="150"/>
                  </a:lnTo>
                  <a:lnTo>
                    <a:pt x="209" y="151"/>
                  </a:lnTo>
                  <a:lnTo>
                    <a:pt x="214" y="152"/>
                  </a:lnTo>
                  <a:lnTo>
                    <a:pt x="218" y="154"/>
                  </a:lnTo>
                  <a:lnTo>
                    <a:pt x="211" y="166"/>
                  </a:lnTo>
                  <a:lnTo>
                    <a:pt x="208" y="172"/>
                  </a:lnTo>
                  <a:lnTo>
                    <a:pt x="203" y="177"/>
                  </a:lnTo>
                  <a:lnTo>
                    <a:pt x="199" y="183"/>
                  </a:lnTo>
                  <a:lnTo>
                    <a:pt x="195" y="189"/>
                  </a:lnTo>
                  <a:lnTo>
                    <a:pt x="189" y="195"/>
                  </a:lnTo>
                  <a:lnTo>
                    <a:pt x="185" y="202"/>
                  </a:lnTo>
                  <a:lnTo>
                    <a:pt x="180" y="207"/>
                  </a:lnTo>
                  <a:lnTo>
                    <a:pt x="174" y="213"/>
                  </a:lnTo>
                  <a:lnTo>
                    <a:pt x="169" y="220"/>
                  </a:lnTo>
                  <a:lnTo>
                    <a:pt x="163" y="226"/>
                  </a:lnTo>
                  <a:lnTo>
                    <a:pt x="156" y="233"/>
                  </a:lnTo>
                  <a:lnTo>
                    <a:pt x="150" y="238"/>
                  </a:lnTo>
                  <a:lnTo>
                    <a:pt x="143" y="244"/>
                  </a:lnTo>
                  <a:lnTo>
                    <a:pt x="136" y="250"/>
                  </a:lnTo>
                  <a:lnTo>
                    <a:pt x="128" y="257"/>
                  </a:lnTo>
                  <a:lnTo>
                    <a:pt x="121" y="263"/>
                  </a:lnTo>
                  <a:lnTo>
                    <a:pt x="116" y="267"/>
                  </a:lnTo>
                  <a:lnTo>
                    <a:pt x="111" y="272"/>
                  </a:lnTo>
                  <a:lnTo>
                    <a:pt x="105" y="275"/>
                  </a:lnTo>
                  <a:lnTo>
                    <a:pt x="101" y="279"/>
                  </a:lnTo>
                  <a:lnTo>
                    <a:pt x="96" y="281"/>
                  </a:lnTo>
                  <a:lnTo>
                    <a:pt x="91" y="283"/>
                  </a:lnTo>
                  <a:lnTo>
                    <a:pt x="87" y="286"/>
                  </a:lnTo>
                  <a:lnTo>
                    <a:pt x="83" y="288"/>
                  </a:lnTo>
                  <a:lnTo>
                    <a:pt x="82" y="289"/>
                  </a:lnTo>
                  <a:lnTo>
                    <a:pt x="80" y="290"/>
                  </a:lnTo>
                  <a:lnTo>
                    <a:pt x="79" y="291"/>
                  </a:lnTo>
                  <a:lnTo>
                    <a:pt x="76" y="291"/>
                  </a:lnTo>
                  <a:lnTo>
                    <a:pt x="78" y="291"/>
                  </a:lnTo>
                  <a:lnTo>
                    <a:pt x="78" y="290"/>
                  </a:lnTo>
                  <a:lnTo>
                    <a:pt x="78" y="290"/>
                  </a:lnTo>
                  <a:lnTo>
                    <a:pt x="78" y="290"/>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48" name="Freeform 48"/>
            <p:cNvSpPr>
              <a:spLocks/>
            </p:cNvSpPr>
            <p:nvPr/>
          </p:nvSpPr>
          <p:spPr bwMode="auto">
            <a:xfrm>
              <a:off x="2938" y="2676"/>
              <a:ext cx="218" cy="132"/>
            </a:xfrm>
            <a:custGeom>
              <a:avLst/>
              <a:gdLst>
                <a:gd name="T0" fmla="*/ 501 w 533"/>
                <a:gd name="T1" fmla="*/ 6 h 324"/>
                <a:gd name="T2" fmla="*/ 480 w 533"/>
                <a:gd name="T3" fmla="*/ 7 h 324"/>
                <a:gd name="T4" fmla="*/ 463 w 533"/>
                <a:gd name="T5" fmla="*/ 7 h 324"/>
                <a:gd name="T6" fmla="*/ 432 w 533"/>
                <a:gd name="T7" fmla="*/ 5 h 324"/>
                <a:gd name="T8" fmla="*/ 405 w 533"/>
                <a:gd name="T9" fmla="*/ 24 h 324"/>
                <a:gd name="T10" fmla="*/ 431 w 533"/>
                <a:gd name="T11" fmla="*/ 36 h 324"/>
                <a:gd name="T12" fmla="*/ 438 w 533"/>
                <a:gd name="T13" fmla="*/ 38 h 324"/>
                <a:gd name="T14" fmla="*/ 426 w 533"/>
                <a:gd name="T15" fmla="*/ 57 h 324"/>
                <a:gd name="T16" fmla="*/ 408 w 533"/>
                <a:gd name="T17" fmla="*/ 81 h 324"/>
                <a:gd name="T18" fmla="*/ 391 w 533"/>
                <a:gd name="T19" fmla="*/ 102 h 324"/>
                <a:gd name="T20" fmla="*/ 340 w 533"/>
                <a:gd name="T21" fmla="*/ 167 h 324"/>
                <a:gd name="T22" fmla="*/ 309 w 533"/>
                <a:gd name="T23" fmla="*/ 115 h 324"/>
                <a:gd name="T24" fmla="*/ 314 w 533"/>
                <a:gd name="T25" fmla="*/ 81 h 324"/>
                <a:gd name="T26" fmla="*/ 319 w 533"/>
                <a:gd name="T27" fmla="*/ 46 h 324"/>
                <a:gd name="T28" fmla="*/ 324 w 533"/>
                <a:gd name="T29" fmla="*/ 19 h 324"/>
                <a:gd name="T30" fmla="*/ 324 w 533"/>
                <a:gd name="T31" fmla="*/ 9 h 324"/>
                <a:gd name="T32" fmla="*/ 298 w 533"/>
                <a:gd name="T33" fmla="*/ 0 h 324"/>
                <a:gd name="T34" fmla="*/ 193 w 533"/>
                <a:gd name="T35" fmla="*/ 118 h 324"/>
                <a:gd name="T36" fmla="*/ 136 w 533"/>
                <a:gd name="T37" fmla="*/ 181 h 324"/>
                <a:gd name="T38" fmla="*/ 129 w 533"/>
                <a:gd name="T39" fmla="*/ 143 h 324"/>
                <a:gd name="T40" fmla="*/ 153 w 533"/>
                <a:gd name="T41" fmla="*/ 71 h 324"/>
                <a:gd name="T42" fmla="*/ 163 w 533"/>
                <a:gd name="T43" fmla="*/ 43 h 324"/>
                <a:gd name="T44" fmla="*/ 169 w 533"/>
                <a:gd name="T45" fmla="*/ 37 h 324"/>
                <a:gd name="T46" fmla="*/ 197 w 533"/>
                <a:gd name="T47" fmla="*/ 36 h 324"/>
                <a:gd name="T48" fmla="*/ 215 w 533"/>
                <a:gd name="T49" fmla="*/ 5 h 324"/>
                <a:gd name="T50" fmla="*/ 179 w 533"/>
                <a:gd name="T51" fmla="*/ 6 h 324"/>
                <a:gd name="T52" fmla="*/ 148 w 533"/>
                <a:gd name="T53" fmla="*/ 6 h 324"/>
                <a:gd name="T54" fmla="*/ 118 w 533"/>
                <a:gd name="T55" fmla="*/ 6 h 324"/>
                <a:gd name="T56" fmla="*/ 84 w 533"/>
                <a:gd name="T57" fmla="*/ 5 h 324"/>
                <a:gd name="T58" fmla="*/ 60 w 533"/>
                <a:gd name="T59" fmla="*/ 24 h 324"/>
                <a:gd name="T60" fmla="*/ 82 w 533"/>
                <a:gd name="T61" fmla="*/ 36 h 324"/>
                <a:gd name="T62" fmla="*/ 87 w 533"/>
                <a:gd name="T63" fmla="*/ 38 h 324"/>
                <a:gd name="T64" fmla="*/ 82 w 533"/>
                <a:gd name="T65" fmla="*/ 60 h 324"/>
                <a:gd name="T66" fmla="*/ 70 w 533"/>
                <a:gd name="T67" fmla="*/ 102 h 324"/>
                <a:gd name="T68" fmla="*/ 59 w 533"/>
                <a:gd name="T69" fmla="*/ 140 h 324"/>
                <a:gd name="T70" fmla="*/ 20 w 533"/>
                <a:gd name="T71" fmla="*/ 256 h 324"/>
                <a:gd name="T72" fmla="*/ 0 w 533"/>
                <a:gd name="T73" fmla="*/ 324 h 324"/>
                <a:gd name="T74" fmla="*/ 10 w 533"/>
                <a:gd name="T75" fmla="*/ 324 h 324"/>
                <a:gd name="T76" fmla="*/ 52 w 533"/>
                <a:gd name="T77" fmla="*/ 323 h 324"/>
                <a:gd name="T78" fmla="*/ 214 w 533"/>
                <a:gd name="T79" fmla="*/ 263 h 324"/>
                <a:gd name="T80" fmla="*/ 211 w 533"/>
                <a:gd name="T81" fmla="*/ 291 h 324"/>
                <a:gd name="T82" fmla="*/ 206 w 533"/>
                <a:gd name="T83" fmla="*/ 315 h 324"/>
                <a:gd name="T84" fmla="*/ 256 w 533"/>
                <a:gd name="T85" fmla="*/ 324 h 324"/>
                <a:gd name="T86" fmla="*/ 274 w 533"/>
                <a:gd name="T87" fmla="*/ 301 h 324"/>
                <a:gd name="T88" fmla="*/ 303 w 533"/>
                <a:gd name="T89" fmla="*/ 265 h 324"/>
                <a:gd name="T90" fmla="*/ 342 w 533"/>
                <a:gd name="T91" fmla="*/ 217 h 324"/>
                <a:gd name="T92" fmla="*/ 404 w 533"/>
                <a:gd name="T93" fmla="*/ 140 h 324"/>
                <a:gd name="T94" fmla="*/ 461 w 533"/>
                <a:gd name="T95" fmla="*/ 74 h 324"/>
                <a:gd name="T96" fmla="*/ 487 w 533"/>
                <a:gd name="T97" fmla="*/ 43 h 324"/>
                <a:gd name="T98" fmla="*/ 500 w 533"/>
                <a:gd name="T99" fmla="*/ 36 h 324"/>
                <a:gd name="T100" fmla="*/ 516 w 533"/>
                <a:gd name="T101" fmla="*/ 3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33" h="324">
                  <a:moveTo>
                    <a:pt x="518" y="5"/>
                  </a:moveTo>
                  <a:lnTo>
                    <a:pt x="512" y="5"/>
                  </a:lnTo>
                  <a:lnTo>
                    <a:pt x="507" y="6"/>
                  </a:lnTo>
                  <a:lnTo>
                    <a:pt x="501" y="6"/>
                  </a:lnTo>
                  <a:lnTo>
                    <a:pt x="495" y="6"/>
                  </a:lnTo>
                  <a:lnTo>
                    <a:pt x="491" y="7"/>
                  </a:lnTo>
                  <a:lnTo>
                    <a:pt x="485" y="7"/>
                  </a:lnTo>
                  <a:lnTo>
                    <a:pt x="480" y="7"/>
                  </a:lnTo>
                  <a:lnTo>
                    <a:pt x="476" y="7"/>
                  </a:lnTo>
                  <a:lnTo>
                    <a:pt x="472" y="7"/>
                  </a:lnTo>
                  <a:lnTo>
                    <a:pt x="468" y="7"/>
                  </a:lnTo>
                  <a:lnTo>
                    <a:pt x="463" y="7"/>
                  </a:lnTo>
                  <a:lnTo>
                    <a:pt x="456" y="6"/>
                  </a:lnTo>
                  <a:lnTo>
                    <a:pt x="449" y="6"/>
                  </a:lnTo>
                  <a:lnTo>
                    <a:pt x="441" y="6"/>
                  </a:lnTo>
                  <a:lnTo>
                    <a:pt x="432" y="5"/>
                  </a:lnTo>
                  <a:lnTo>
                    <a:pt x="421" y="5"/>
                  </a:lnTo>
                  <a:lnTo>
                    <a:pt x="417" y="5"/>
                  </a:lnTo>
                  <a:lnTo>
                    <a:pt x="415" y="9"/>
                  </a:lnTo>
                  <a:lnTo>
                    <a:pt x="405" y="24"/>
                  </a:lnTo>
                  <a:lnTo>
                    <a:pt x="398" y="36"/>
                  </a:lnTo>
                  <a:lnTo>
                    <a:pt x="412" y="36"/>
                  </a:lnTo>
                  <a:lnTo>
                    <a:pt x="427" y="36"/>
                  </a:lnTo>
                  <a:lnTo>
                    <a:pt x="431" y="36"/>
                  </a:lnTo>
                  <a:lnTo>
                    <a:pt x="434" y="36"/>
                  </a:lnTo>
                  <a:lnTo>
                    <a:pt x="436" y="36"/>
                  </a:lnTo>
                  <a:lnTo>
                    <a:pt x="439" y="37"/>
                  </a:lnTo>
                  <a:lnTo>
                    <a:pt x="438" y="38"/>
                  </a:lnTo>
                  <a:lnTo>
                    <a:pt x="436" y="42"/>
                  </a:lnTo>
                  <a:lnTo>
                    <a:pt x="434" y="45"/>
                  </a:lnTo>
                  <a:lnTo>
                    <a:pt x="431" y="50"/>
                  </a:lnTo>
                  <a:lnTo>
                    <a:pt x="426" y="57"/>
                  </a:lnTo>
                  <a:lnTo>
                    <a:pt x="421" y="62"/>
                  </a:lnTo>
                  <a:lnTo>
                    <a:pt x="417" y="68"/>
                  </a:lnTo>
                  <a:lnTo>
                    <a:pt x="412" y="75"/>
                  </a:lnTo>
                  <a:lnTo>
                    <a:pt x="408" y="81"/>
                  </a:lnTo>
                  <a:lnTo>
                    <a:pt x="404" y="87"/>
                  </a:lnTo>
                  <a:lnTo>
                    <a:pt x="400" y="92"/>
                  </a:lnTo>
                  <a:lnTo>
                    <a:pt x="395" y="98"/>
                  </a:lnTo>
                  <a:lnTo>
                    <a:pt x="391" y="102"/>
                  </a:lnTo>
                  <a:lnTo>
                    <a:pt x="383" y="112"/>
                  </a:lnTo>
                  <a:lnTo>
                    <a:pt x="371" y="127"/>
                  </a:lnTo>
                  <a:lnTo>
                    <a:pt x="356" y="147"/>
                  </a:lnTo>
                  <a:lnTo>
                    <a:pt x="340" y="167"/>
                  </a:lnTo>
                  <a:lnTo>
                    <a:pt x="322" y="188"/>
                  </a:lnTo>
                  <a:lnTo>
                    <a:pt x="306" y="209"/>
                  </a:lnTo>
                  <a:lnTo>
                    <a:pt x="292" y="226"/>
                  </a:lnTo>
                  <a:lnTo>
                    <a:pt x="309" y="115"/>
                  </a:lnTo>
                  <a:lnTo>
                    <a:pt x="309" y="112"/>
                  </a:lnTo>
                  <a:lnTo>
                    <a:pt x="310" y="105"/>
                  </a:lnTo>
                  <a:lnTo>
                    <a:pt x="312" y="94"/>
                  </a:lnTo>
                  <a:lnTo>
                    <a:pt x="314" y="81"/>
                  </a:lnTo>
                  <a:lnTo>
                    <a:pt x="315" y="68"/>
                  </a:lnTo>
                  <a:lnTo>
                    <a:pt x="318" y="57"/>
                  </a:lnTo>
                  <a:lnTo>
                    <a:pt x="319" y="50"/>
                  </a:lnTo>
                  <a:lnTo>
                    <a:pt x="319" y="46"/>
                  </a:lnTo>
                  <a:lnTo>
                    <a:pt x="320" y="37"/>
                  </a:lnTo>
                  <a:lnTo>
                    <a:pt x="321" y="29"/>
                  </a:lnTo>
                  <a:lnTo>
                    <a:pt x="322" y="23"/>
                  </a:lnTo>
                  <a:lnTo>
                    <a:pt x="324" y="19"/>
                  </a:lnTo>
                  <a:lnTo>
                    <a:pt x="324" y="15"/>
                  </a:lnTo>
                  <a:lnTo>
                    <a:pt x="324" y="12"/>
                  </a:lnTo>
                  <a:lnTo>
                    <a:pt x="324" y="11"/>
                  </a:lnTo>
                  <a:lnTo>
                    <a:pt x="324" y="9"/>
                  </a:lnTo>
                  <a:lnTo>
                    <a:pt x="324" y="0"/>
                  </a:lnTo>
                  <a:lnTo>
                    <a:pt x="315" y="0"/>
                  </a:lnTo>
                  <a:lnTo>
                    <a:pt x="302" y="0"/>
                  </a:lnTo>
                  <a:lnTo>
                    <a:pt x="298" y="0"/>
                  </a:lnTo>
                  <a:lnTo>
                    <a:pt x="296" y="4"/>
                  </a:lnTo>
                  <a:lnTo>
                    <a:pt x="204" y="106"/>
                  </a:lnTo>
                  <a:lnTo>
                    <a:pt x="201" y="110"/>
                  </a:lnTo>
                  <a:lnTo>
                    <a:pt x="193" y="118"/>
                  </a:lnTo>
                  <a:lnTo>
                    <a:pt x="182" y="130"/>
                  </a:lnTo>
                  <a:lnTo>
                    <a:pt x="168" y="145"/>
                  </a:lnTo>
                  <a:lnTo>
                    <a:pt x="153" y="163"/>
                  </a:lnTo>
                  <a:lnTo>
                    <a:pt x="136" y="181"/>
                  </a:lnTo>
                  <a:lnTo>
                    <a:pt x="121" y="198"/>
                  </a:lnTo>
                  <a:lnTo>
                    <a:pt x="106" y="215"/>
                  </a:lnTo>
                  <a:lnTo>
                    <a:pt x="121" y="168"/>
                  </a:lnTo>
                  <a:lnTo>
                    <a:pt x="129" y="143"/>
                  </a:lnTo>
                  <a:lnTo>
                    <a:pt x="136" y="121"/>
                  </a:lnTo>
                  <a:lnTo>
                    <a:pt x="143" y="102"/>
                  </a:lnTo>
                  <a:lnTo>
                    <a:pt x="148" y="84"/>
                  </a:lnTo>
                  <a:lnTo>
                    <a:pt x="153" y="71"/>
                  </a:lnTo>
                  <a:lnTo>
                    <a:pt x="156" y="60"/>
                  </a:lnTo>
                  <a:lnTo>
                    <a:pt x="159" y="52"/>
                  </a:lnTo>
                  <a:lnTo>
                    <a:pt x="161" y="47"/>
                  </a:lnTo>
                  <a:lnTo>
                    <a:pt x="163" y="43"/>
                  </a:lnTo>
                  <a:lnTo>
                    <a:pt x="166" y="41"/>
                  </a:lnTo>
                  <a:lnTo>
                    <a:pt x="167" y="39"/>
                  </a:lnTo>
                  <a:lnTo>
                    <a:pt x="168" y="38"/>
                  </a:lnTo>
                  <a:lnTo>
                    <a:pt x="169" y="37"/>
                  </a:lnTo>
                  <a:lnTo>
                    <a:pt x="173" y="37"/>
                  </a:lnTo>
                  <a:lnTo>
                    <a:pt x="177" y="36"/>
                  </a:lnTo>
                  <a:lnTo>
                    <a:pt x="185" y="36"/>
                  </a:lnTo>
                  <a:lnTo>
                    <a:pt x="197" y="36"/>
                  </a:lnTo>
                  <a:lnTo>
                    <a:pt x="203" y="36"/>
                  </a:lnTo>
                  <a:lnTo>
                    <a:pt x="204" y="31"/>
                  </a:lnTo>
                  <a:lnTo>
                    <a:pt x="211" y="16"/>
                  </a:lnTo>
                  <a:lnTo>
                    <a:pt x="215" y="5"/>
                  </a:lnTo>
                  <a:lnTo>
                    <a:pt x="203" y="5"/>
                  </a:lnTo>
                  <a:lnTo>
                    <a:pt x="194" y="5"/>
                  </a:lnTo>
                  <a:lnTo>
                    <a:pt x="188" y="6"/>
                  </a:lnTo>
                  <a:lnTo>
                    <a:pt x="179" y="6"/>
                  </a:lnTo>
                  <a:lnTo>
                    <a:pt x="171" y="6"/>
                  </a:lnTo>
                  <a:lnTo>
                    <a:pt x="163" y="6"/>
                  </a:lnTo>
                  <a:lnTo>
                    <a:pt x="156" y="6"/>
                  </a:lnTo>
                  <a:lnTo>
                    <a:pt x="148" y="6"/>
                  </a:lnTo>
                  <a:lnTo>
                    <a:pt x="141" y="6"/>
                  </a:lnTo>
                  <a:lnTo>
                    <a:pt x="135" y="6"/>
                  </a:lnTo>
                  <a:lnTo>
                    <a:pt x="126" y="6"/>
                  </a:lnTo>
                  <a:lnTo>
                    <a:pt x="118" y="6"/>
                  </a:lnTo>
                  <a:lnTo>
                    <a:pt x="110" y="6"/>
                  </a:lnTo>
                  <a:lnTo>
                    <a:pt x="102" y="6"/>
                  </a:lnTo>
                  <a:lnTo>
                    <a:pt x="93" y="6"/>
                  </a:lnTo>
                  <a:lnTo>
                    <a:pt x="84" y="5"/>
                  </a:lnTo>
                  <a:lnTo>
                    <a:pt x="75" y="5"/>
                  </a:lnTo>
                  <a:lnTo>
                    <a:pt x="70" y="5"/>
                  </a:lnTo>
                  <a:lnTo>
                    <a:pt x="68" y="9"/>
                  </a:lnTo>
                  <a:lnTo>
                    <a:pt x="60" y="24"/>
                  </a:lnTo>
                  <a:lnTo>
                    <a:pt x="53" y="36"/>
                  </a:lnTo>
                  <a:lnTo>
                    <a:pt x="67" y="36"/>
                  </a:lnTo>
                  <a:lnTo>
                    <a:pt x="78" y="36"/>
                  </a:lnTo>
                  <a:lnTo>
                    <a:pt x="82" y="36"/>
                  </a:lnTo>
                  <a:lnTo>
                    <a:pt x="85" y="36"/>
                  </a:lnTo>
                  <a:lnTo>
                    <a:pt x="86" y="36"/>
                  </a:lnTo>
                  <a:lnTo>
                    <a:pt x="87" y="37"/>
                  </a:lnTo>
                  <a:lnTo>
                    <a:pt x="87" y="38"/>
                  </a:lnTo>
                  <a:lnTo>
                    <a:pt x="87" y="41"/>
                  </a:lnTo>
                  <a:lnTo>
                    <a:pt x="86" y="44"/>
                  </a:lnTo>
                  <a:lnTo>
                    <a:pt x="85" y="50"/>
                  </a:lnTo>
                  <a:lnTo>
                    <a:pt x="82" y="60"/>
                  </a:lnTo>
                  <a:lnTo>
                    <a:pt x="79" y="72"/>
                  </a:lnTo>
                  <a:lnTo>
                    <a:pt x="76" y="82"/>
                  </a:lnTo>
                  <a:lnTo>
                    <a:pt x="73" y="92"/>
                  </a:lnTo>
                  <a:lnTo>
                    <a:pt x="70" y="102"/>
                  </a:lnTo>
                  <a:lnTo>
                    <a:pt x="67" y="112"/>
                  </a:lnTo>
                  <a:lnTo>
                    <a:pt x="64" y="122"/>
                  </a:lnTo>
                  <a:lnTo>
                    <a:pt x="61" y="132"/>
                  </a:lnTo>
                  <a:lnTo>
                    <a:pt x="59" y="140"/>
                  </a:lnTo>
                  <a:lnTo>
                    <a:pt x="52" y="160"/>
                  </a:lnTo>
                  <a:lnTo>
                    <a:pt x="42" y="189"/>
                  </a:lnTo>
                  <a:lnTo>
                    <a:pt x="32" y="223"/>
                  </a:lnTo>
                  <a:lnTo>
                    <a:pt x="20" y="256"/>
                  </a:lnTo>
                  <a:lnTo>
                    <a:pt x="11" y="285"/>
                  </a:lnTo>
                  <a:lnTo>
                    <a:pt x="4" y="306"/>
                  </a:lnTo>
                  <a:lnTo>
                    <a:pt x="2" y="314"/>
                  </a:lnTo>
                  <a:lnTo>
                    <a:pt x="0" y="324"/>
                  </a:lnTo>
                  <a:lnTo>
                    <a:pt x="1" y="324"/>
                  </a:lnTo>
                  <a:lnTo>
                    <a:pt x="6" y="324"/>
                  </a:lnTo>
                  <a:lnTo>
                    <a:pt x="9" y="324"/>
                  </a:lnTo>
                  <a:lnTo>
                    <a:pt x="10" y="324"/>
                  </a:lnTo>
                  <a:lnTo>
                    <a:pt x="47" y="324"/>
                  </a:lnTo>
                  <a:lnTo>
                    <a:pt x="50" y="324"/>
                  </a:lnTo>
                  <a:lnTo>
                    <a:pt x="50" y="324"/>
                  </a:lnTo>
                  <a:lnTo>
                    <a:pt x="52" y="323"/>
                  </a:lnTo>
                  <a:lnTo>
                    <a:pt x="53" y="322"/>
                  </a:lnTo>
                  <a:lnTo>
                    <a:pt x="53" y="322"/>
                  </a:lnTo>
                  <a:lnTo>
                    <a:pt x="235" y="121"/>
                  </a:lnTo>
                  <a:lnTo>
                    <a:pt x="214" y="263"/>
                  </a:lnTo>
                  <a:lnTo>
                    <a:pt x="213" y="270"/>
                  </a:lnTo>
                  <a:lnTo>
                    <a:pt x="212" y="277"/>
                  </a:lnTo>
                  <a:lnTo>
                    <a:pt x="211" y="284"/>
                  </a:lnTo>
                  <a:lnTo>
                    <a:pt x="211" y="291"/>
                  </a:lnTo>
                  <a:lnTo>
                    <a:pt x="209" y="297"/>
                  </a:lnTo>
                  <a:lnTo>
                    <a:pt x="208" y="303"/>
                  </a:lnTo>
                  <a:lnTo>
                    <a:pt x="207" y="309"/>
                  </a:lnTo>
                  <a:lnTo>
                    <a:pt x="206" y="315"/>
                  </a:lnTo>
                  <a:lnTo>
                    <a:pt x="205" y="324"/>
                  </a:lnTo>
                  <a:lnTo>
                    <a:pt x="214" y="324"/>
                  </a:lnTo>
                  <a:lnTo>
                    <a:pt x="251" y="324"/>
                  </a:lnTo>
                  <a:lnTo>
                    <a:pt x="256" y="324"/>
                  </a:lnTo>
                  <a:lnTo>
                    <a:pt x="258" y="321"/>
                  </a:lnTo>
                  <a:lnTo>
                    <a:pt x="262" y="315"/>
                  </a:lnTo>
                  <a:lnTo>
                    <a:pt x="268" y="308"/>
                  </a:lnTo>
                  <a:lnTo>
                    <a:pt x="274" y="301"/>
                  </a:lnTo>
                  <a:lnTo>
                    <a:pt x="280" y="293"/>
                  </a:lnTo>
                  <a:lnTo>
                    <a:pt x="287" y="285"/>
                  </a:lnTo>
                  <a:lnTo>
                    <a:pt x="295" y="276"/>
                  </a:lnTo>
                  <a:lnTo>
                    <a:pt x="303" y="265"/>
                  </a:lnTo>
                  <a:lnTo>
                    <a:pt x="311" y="255"/>
                  </a:lnTo>
                  <a:lnTo>
                    <a:pt x="315" y="250"/>
                  </a:lnTo>
                  <a:lnTo>
                    <a:pt x="326" y="236"/>
                  </a:lnTo>
                  <a:lnTo>
                    <a:pt x="342" y="217"/>
                  </a:lnTo>
                  <a:lnTo>
                    <a:pt x="360" y="195"/>
                  </a:lnTo>
                  <a:lnTo>
                    <a:pt x="378" y="173"/>
                  </a:lnTo>
                  <a:lnTo>
                    <a:pt x="394" y="153"/>
                  </a:lnTo>
                  <a:lnTo>
                    <a:pt x="404" y="140"/>
                  </a:lnTo>
                  <a:lnTo>
                    <a:pt x="409" y="135"/>
                  </a:lnTo>
                  <a:lnTo>
                    <a:pt x="430" y="110"/>
                  </a:lnTo>
                  <a:lnTo>
                    <a:pt x="447" y="90"/>
                  </a:lnTo>
                  <a:lnTo>
                    <a:pt x="461" y="74"/>
                  </a:lnTo>
                  <a:lnTo>
                    <a:pt x="471" y="61"/>
                  </a:lnTo>
                  <a:lnTo>
                    <a:pt x="478" y="52"/>
                  </a:lnTo>
                  <a:lnTo>
                    <a:pt x="484" y="46"/>
                  </a:lnTo>
                  <a:lnTo>
                    <a:pt x="487" y="43"/>
                  </a:lnTo>
                  <a:lnTo>
                    <a:pt x="488" y="41"/>
                  </a:lnTo>
                  <a:lnTo>
                    <a:pt x="492" y="38"/>
                  </a:lnTo>
                  <a:lnTo>
                    <a:pt x="495" y="37"/>
                  </a:lnTo>
                  <a:lnTo>
                    <a:pt x="500" y="36"/>
                  </a:lnTo>
                  <a:lnTo>
                    <a:pt x="504" y="36"/>
                  </a:lnTo>
                  <a:lnTo>
                    <a:pt x="510" y="36"/>
                  </a:lnTo>
                  <a:lnTo>
                    <a:pt x="514" y="36"/>
                  </a:lnTo>
                  <a:lnTo>
                    <a:pt x="516" y="32"/>
                  </a:lnTo>
                  <a:lnTo>
                    <a:pt x="525" y="18"/>
                  </a:lnTo>
                  <a:lnTo>
                    <a:pt x="533" y="5"/>
                  </a:lnTo>
                  <a:lnTo>
                    <a:pt x="518" y="5"/>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49" name="Freeform 49"/>
            <p:cNvSpPr>
              <a:spLocks noEditPoints="1"/>
            </p:cNvSpPr>
            <p:nvPr/>
          </p:nvSpPr>
          <p:spPr bwMode="auto">
            <a:xfrm>
              <a:off x="3148" y="2715"/>
              <a:ext cx="112" cy="94"/>
            </a:xfrm>
            <a:custGeom>
              <a:avLst/>
              <a:gdLst>
                <a:gd name="T0" fmla="*/ 263 w 270"/>
                <a:gd name="T1" fmla="*/ 21 h 230"/>
                <a:gd name="T2" fmla="*/ 247 w 270"/>
                <a:gd name="T3" fmla="*/ 6 h 230"/>
                <a:gd name="T4" fmla="*/ 234 w 270"/>
                <a:gd name="T5" fmla="*/ 2 h 230"/>
                <a:gd name="T6" fmla="*/ 216 w 270"/>
                <a:gd name="T7" fmla="*/ 0 h 230"/>
                <a:gd name="T8" fmla="*/ 191 w 270"/>
                <a:gd name="T9" fmla="*/ 1 h 230"/>
                <a:gd name="T10" fmla="*/ 162 w 270"/>
                <a:gd name="T11" fmla="*/ 8 h 230"/>
                <a:gd name="T12" fmla="*/ 131 w 270"/>
                <a:gd name="T13" fmla="*/ 22 h 230"/>
                <a:gd name="T14" fmla="*/ 101 w 270"/>
                <a:gd name="T15" fmla="*/ 38 h 230"/>
                <a:gd name="T16" fmla="*/ 77 w 270"/>
                <a:gd name="T17" fmla="*/ 56 h 230"/>
                <a:gd name="T18" fmla="*/ 55 w 270"/>
                <a:gd name="T19" fmla="*/ 78 h 230"/>
                <a:gd name="T20" fmla="*/ 32 w 270"/>
                <a:gd name="T21" fmla="*/ 111 h 230"/>
                <a:gd name="T22" fmla="*/ 13 w 270"/>
                <a:gd name="T23" fmla="*/ 143 h 230"/>
                <a:gd name="T24" fmla="*/ 3 w 270"/>
                <a:gd name="T25" fmla="*/ 171 h 230"/>
                <a:gd name="T26" fmla="*/ 0 w 270"/>
                <a:gd name="T27" fmla="*/ 194 h 230"/>
                <a:gd name="T28" fmla="*/ 4 w 270"/>
                <a:gd name="T29" fmla="*/ 211 h 230"/>
                <a:gd name="T30" fmla="*/ 17 w 270"/>
                <a:gd name="T31" fmla="*/ 222 h 230"/>
                <a:gd name="T32" fmla="*/ 38 w 270"/>
                <a:gd name="T33" fmla="*/ 229 h 230"/>
                <a:gd name="T34" fmla="*/ 63 w 270"/>
                <a:gd name="T35" fmla="*/ 230 h 230"/>
                <a:gd name="T36" fmla="*/ 84 w 270"/>
                <a:gd name="T37" fmla="*/ 228 h 230"/>
                <a:gd name="T38" fmla="*/ 104 w 270"/>
                <a:gd name="T39" fmla="*/ 222 h 230"/>
                <a:gd name="T40" fmla="*/ 131 w 270"/>
                <a:gd name="T41" fmla="*/ 212 h 230"/>
                <a:gd name="T42" fmla="*/ 156 w 270"/>
                <a:gd name="T43" fmla="*/ 199 h 230"/>
                <a:gd name="T44" fmla="*/ 178 w 270"/>
                <a:gd name="T45" fmla="*/ 185 h 230"/>
                <a:gd name="T46" fmla="*/ 195 w 270"/>
                <a:gd name="T47" fmla="*/ 172 h 230"/>
                <a:gd name="T48" fmla="*/ 213 w 270"/>
                <a:gd name="T49" fmla="*/ 154 h 230"/>
                <a:gd name="T50" fmla="*/ 230 w 270"/>
                <a:gd name="T51" fmla="*/ 131 h 230"/>
                <a:gd name="T52" fmla="*/ 245 w 270"/>
                <a:gd name="T53" fmla="*/ 108 h 230"/>
                <a:gd name="T54" fmla="*/ 258 w 270"/>
                <a:gd name="T55" fmla="*/ 86 h 230"/>
                <a:gd name="T56" fmla="*/ 266 w 270"/>
                <a:gd name="T57" fmla="*/ 66 h 230"/>
                <a:gd name="T58" fmla="*/ 269 w 270"/>
                <a:gd name="T59" fmla="*/ 50 h 230"/>
                <a:gd name="T60" fmla="*/ 269 w 270"/>
                <a:gd name="T61" fmla="*/ 37 h 230"/>
                <a:gd name="T62" fmla="*/ 70 w 270"/>
                <a:gd name="T63" fmla="*/ 177 h 230"/>
                <a:gd name="T64" fmla="*/ 80 w 270"/>
                <a:gd name="T65" fmla="*/ 147 h 230"/>
                <a:gd name="T66" fmla="*/ 94 w 270"/>
                <a:gd name="T67" fmla="*/ 122 h 230"/>
                <a:gd name="T68" fmla="*/ 113 w 270"/>
                <a:gd name="T69" fmla="*/ 93 h 230"/>
                <a:gd name="T70" fmla="*/ 131 w 270"/>
                <a:gd name="T71" fmla="*/ 69 h 230"/>
                <a:gd name="T72" fmla="*/ 145 w 270"/>
                <a:gd name="T73" fmla="*/ 54 h 230"/>
                <a:gd name="T74" fmla="*/ 156 w 270"/>
                <a:gd name="T75" fmla="*/ 44 h 230"/>
                <a:gd name="T76" fmla="*/ 178 w 270"/>
                <a:gd name="T77" fmla="*/ 35 h 230"/>
                <a:gd name="T78" fmla="*/ 197 w 270"/>
                <a:gd name="T79" fmla="*/ 37 h 230"/>
                <a:gd name="T80" fmla="*/ 201 w 270"/>
                <a:gd name="T81" fmla="*/ 45 h 230"/>
                <a:gd name="T82" fmla="*/ 195 w 270"/>
                <a:gd name="T83" fmla="*/ 71 h 230"/>
                <a:gd name="T84" fmla="*/ 183 w 270"/>
                <a:gd name="T85" fmla="*/ 97 h 230"/>
                <a:gd name="T86" fmla="*/ 168 w 270"/>
                <a:gd name="T87" fmla="*/ 123 h 230"/>
                <a:gd name="T88" fmla="*/ 149 w 270"/>
                <a:gd name="T89" fmla="*/ 147 h 230"/>
                <a:gd name="T90" fmla="*/ 132 w 270"/>
                <a:gd name="T91" fmla="*/ 168 h 230"/>
                <a:gd name="T92" fmla="*/ 117 w 270"/>
                <a:gd name="T93" fmla="*/ 182 h 230"/>
                <a:gd name="T94" fmla="*/ 101 w 270"/>
                <a:gd name="T95" fmla="*/ 191 h 230"/>
                <a:gd name="T96" fmla="*/ 81 w 270"/>
                <a:gd name="T97" fmla="*/ 194 h 230"/>
                <a:gd name="T98" fmla="*/ 71 w 270"/>
                <a:gd name="T99" fmla="*/ 18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0" h="230">
                  <a:moveTo>
                    <a:pt x="269" y="37"/>
                  </a:moveTo>
                  <a:lnTo>
                    <a:pt x="267" y="28"/>
                  </a:lnTo>
                  <a:lnTo>
                    <a:pt x="263" y="21"/>
                  </a:lnTo>
                  <a:lnTo>
                    <a:pt x="259" y="14"/>
                  </a:lnTo>
                  <a:lnTo>
                    <a:pt x="251" y="8"/>
                  </a:lnTo>
                  <a:lnTo>
                    <a:pt x="247" y="6"/>
                  </a:lnTo>
                  <a:lnTo>
                    <a:pt x="243" y="5"/>
                  </a:lnTo>
                  <a:lnTo>
                    <a:pt x="238" y="3"/>
                  </a:lnTo>
                  <a:lnTo>
                    <a:pt x="234" y="2"/>
                  </a:lnTo>
                  <a:lnTo>
                    <a:pt x="228" y="1"/>
                  </a:lnTo>
                  <a:lnTo>
                    <a:pt x="222" y="0"/>
                  </a:lnTo>
                  <a:lnTo>
                    <a:pt x="216" y="0"/>
                  </a:lnTo>
                  <a:lnTo>
                    <a:pt x="209" y="0"/>
                  </a:lnTo>
                  <a:lnTo>
                    <a:pt x="200" y="0"/>
                  </a:lnTo>
                  <a:lnTo>
                    <a:pt x="191" y="1"/>
                  </a:lnTo>
                  <a:lnTo>
                    <a:pt x="182" y="3"/>
                  </a:lnTo>
                  <a:lnTo>
                    <a:pt x="172" y="6"/>
                  </a:lnTo>
                  <a:lnTo>
                    <a:pt x="162" y="8"/>
                  </a:lnTo>
                  <a:lnTo>
                    <a:pt x="152" y="13"/>
                  </a:lnTo>
                  <a:lnTo>
                    <a:pt x="141" y="16"/>
                  </a:lnTo>
                  <a:lnTo>
                    <a:pt x="131" y="22"/>
                  </a:lnTo>
                  <a:lnTo>
                    <a:pt x="121" y="28"/>
                  </a:lnTo>
                  <a:lnTo>
                    <a:pt x="110" y="32"/>
                  </a:lnTo>
                  <a:lnTo>
                    <a:pt x="101" y="38"/>
                  </a:lnTo>
                  <a:lnTo>
                    <a:pt x="92" y="44"/>
                  </a:lnTo>
                  <a:lnTo>
                    <a:pt x="84" y="50"/>
                  </a:lnTo>
                  <a:lnTo>
                    <a:pt x="77" y="56"/>
                  </a:lnTo>
                  <a:lnTo>
                    <a:pt x="70" y="62"/>
                  </a:lnTo>
                  <a:lnTo>
                    <a:pt x="64" y="68"/>
                  </a:lnTo>
                  <a:lnTo>
                    <a:pt x="55" y="78"/>
                  </a:lnTo>
                  <a:lnTo>
                    <a:pt x="47" y="89"/>
                  </a:lnTo>
                  <a:lnTo>
                    <a:pt x="39" y="99"/>
                  </a:lnTo>
                  <a:lnTo>
                    <a:pt x="32" y="111"/>
                  </a:lnTo>
                  <a:lnTo>
                    <a:pt x="25" y="121"/>
                  </a:lnTo>
                  <a:lnTo>
                    <a:pt x="19" y="131"/>
                  </a:lnTo>
                  <a:lnTo>
                    <a:pt x="13" y="143"/>
                  </a:lnTo>
                  <a:lnTo>
                    <a:pt x="9" y="153"/>
                  </a:lnTo>
                  <a:lnTo>
                    <a:pt x="5" y="162"/>
                  </a:lnTo>
                  <a:lnTo>
                    <a:pt x="3" y="171"/>
                  </a:lnTo>
                  <a:lnTo>
                    <a:pt x="1" y="179"/>
                  </a:lnTo>
                  <a:lnTo>
                    <a:pt x="0" y="187"/>
                  </a:lnTo>
                  <a:lnTo>
                    <a:pt x="0" y="194"/>
                  </a:lnTo>
                  <a:lnTo>
                    <a:pt x="1" y="199"/>
                  </a:lnTo>
                  <a:lnTo>
                    <a:pt x="2" y="205"/>
                  </a:lnTo>
                  <a:lnTo>
                    <a:pt x="4" y="211"/>
                  </a:lnTo>
                  <a:lnTo>
                    <a:pt x="8" y="215"/>
                  </a:lnTo>
                  <a:lnTo>
                    <a:pt x="12" y="219"/>
                  </a:lnTo>
                  <a:lnTo>
                    <a:pt x="17" y="222"/>
                  </a:lnTo>
                  <a:lnTo>
                    <a:pt x="24" y="226"/>
                  </a:lnTo>
                  <a:lnTo>
                    <a:pt x="31" y="228"/>
                  </a:lnTo>
                  <a:lnTo>
                    <a:pt x="38" y="229"/>
                  </a:lnTo>
                  <a:lnTo>
                    <a:pt x="47" y="230"/>
                  </a:lnTo>
                  <a:lnTo>
                    <a:pt x="56" y="230"/>
                  </a:lnTo>
                  <a:lnTo>
                    <a:pt x="63" y="230"/>
                  </a:lnTo>
                  <a:lnTo>
                    <a:pt x="70" y="229"/>
                  </a:lnTo>
                  <a:lnTo>
                    <a:pt x="77" y="229"/>
                  </a:lnTo>
                  <a:lnTo>
                    <a:pt x="84" y="228"/>
                  </a:lnTo>
                  <a:lnTo>
                    <a:pt x="91" y="226"/>
                  </a:lnTo>
                  <a:lnTo>
                    <a:pt x="98" y="225"/>
                  </a:lnTo>
                  <a:lnTo>
                    <a:pt x="104" y="222"/>
                  </a:lnTo>
                  <a:lnTo>
                    <a:pt x="111" y="220"/>
                  </a:lnTo>
                  <a:lnTo>
                    <a:pt x="121" y="217"/>
                  </a:lnTo>
                  <a:lnTo>
                    <a:pt x="131" y="212"/>
                  </a:lnTo>
                  <a:lnTo>
                    <a:pt x="140" y="207"/>
                  </a:lnTo>
                  <a:lnTo>
                    <a:pt x="148" y="204"/>
                  </a:lnTo>
                  <a:lnTo>
                    <a:pt x="156" y="199"/>
                  </a:lnTo>
                  <a:lnTo>
                    <a:pt x="164" y="195"/>
                  </a:lnTo>
                  <a:lnTo>
                    <a:pt x="171" y="190"/>
                  </a:lnTo>
                  <a:lnTo>
                    <a:pt x="178" y="185"/>
                  </a:lnTo>
                  <a:lnTo>
                    <a:pt x="184" y="181"/>
                  </a:lnTo>
                  <a:lnTo>
                    <a:pt x="190" y="176"/>
                  </a:lnTo>
                  <a:lnTo>
                    <a:pt x="195" y="172"/>
                  </a:lnTo>
                  <a:lnTo>
                    <a:pt x="201" y="166"/>
                  </a:lnTo>
                  <a:lnTo>
                    <a:pt x="207" y="160"/>
                  </a:lnTo>
                  <a:lnTo>
                    <a:pt x="213" y="154"/>
                  </a:lnTo>
                  <a:lnTo>
                    <a:pt x="219" y="147"/>
                  </a:lnTo>
                  <a:lnTo>
                    <a:pt x="224" y="139"/>
                  </a:lnTo>
                  <a:lnTo>
                    <a:pt x="230" y="131"/>
                  </a:lnTo>
                  <a:lnTo>
                    <a:pt x="236" y="124"/>
                  </a:lnTo>
                  <a:lnTo>
                    <a:pt x="240" y="116"/>
                  </a:lnTo>
                  <a:lnTo>
                    <a:pt x="245" y="108"/>
                  </a:lnTo>
                  <a:lnTo>
                    <a:pt x="250" y="101"/>
                  </a:lnTo>
                  <a:lnTo>
                    <a:pt x="254" y="93"/>
                  </a:lnTo>
                  <a:lnTo>
                    <a:pt x="258" y="86"/>
                  </a:lnTo>
                  <a:lnTo>
                    <a:pt x="261" y="78"/>
                  </a:lnTo>
                  <a:lnTo>
                    <a:pt x="263" y="73"/>
                  </a:lnTo>
                  <a:lnTo>
                    <a:pt x="266" y="66"/>
                  </a:lnTo>
                  <a:lnTo>
                    <a:pt x="267" y="60"/>
                  </a:lnTo>
                  <a:lnTo>
                    <a:pt x="269" y="55"/>
                  </a:lnTo>
                  <a:lnTo>
                    <a:pt x="269" y="50"/>
                  </a:lnTo>
                  <a:lnTo>
                    <a:pt x="270" y="45"/>
                  </a:lnTo>
                  <a:lnTo>
                    <a:pt x="270" y="41"/>
                  </a:lnTo>
                  <a:lnTo>
                    <a:pt x="269" y="37"/>
                  </a:lnTo>
                  <a:close/>
                  <a:moveTo>
                    <a:pt x="71" y="187"/>
                  </a:moveTo>
                  <a:lnTo>
                    <a:pt x="70" y="183"/>
                  </a:lnTo>
                  <a:lnTo>
                    <a:pt x="70" y="177"/>
                  </a:lnTo>
                  <a:lnTo>
                    <a:pt x="72" y="169"/>
                  </a:lnTo>
                  <a:lnTo>
                    <a:pt x="77" y="156"/>
                  </a:lnTo>
                  <a:lnTo>
                    <a:pt x="80" y="147"/>
                  </a:lnTo>
                  <a:lnTo>
                    <a:pt x="84" y="139"/>
                  </a:lnTo>
                  <a:lnTo>
                    <a:pt x="88" y="130"/>
                  </a:lnTo>
                  <a:lnTo>
                    <a:pt x="94" y="122"/>
                  </a:lnTo>
                  <a:lnTo>
                    <a:pt x="100" y="113"/>
                  </a:lnTo>
                  <a:lnTo>
                    <a:pt x="106" y="103"/>
                  </a:lnTo>
                  <a:lnTo>
                    <a:pt x="113" y="93"/>
                  </a:lnTo>
                  <a:lnTo>
                    <a:pt x="121" y="83"/>
                  </a:lnTo>
                  <a:lnTo>
                    <a:pt x="125" y="76"/>
                  </a:lnTo>
                  <a:lnTo>
                    <a:pt x="131" y="69"/>
                  </a:lnTo>
                  <a:lnTo>
                    <a:pt x="136" y="63"/>
                  </a:lnTo>
                  <a:lnTo>
                    <a:pt x="140" y="59"/>
                  </a:lnTo>
                  <a:lnTo>
                    <a:pt x="145" y="54"/>
                  </a:lnTo>
                  <a:lnTo>
                    <a:pt x="148" y="50"/>
                  </a:lnTo>
                  <a:lnTo>
                    <a:pt x="153" y="46"/>
                  </a:lnTo>
                  <a:lnTo>
                    <a:pt x="156" y="44"/>
                  </a:lnTo>
                  <a:lnTo>
                    <a:pt x="164" y="39"/>
                  </a:lnTo>
                  <a:lnTo>
                    <a:pt x="171" y="37"/>
                  </a:lnTo>
                  <a:lnTo>
                    <a:pt x="178" y="35"/>
                  </a:lnTo>
                  <a:lnTo>
                    <a:pt x="185" y="35"/>
                  </a:lnTo>
                  <a:lnTo>
                    <a:pt x="192" y="36"/>
                  </a:lnTo>
                  <a:lnTo>
                    <a:pt x="197" y="37"/>
                  </a:lnTo>
                  <a:lnTo>
                    <a:pt x="199" y="39"/>
                  </a:lnTo>
                  <a:lnTo>
                    <a:pt x="200" y="41"/>
                  </a:lnTo>
                  <a:lnTo>
                    <a:pt x="201" y="45"/>
                  </a:lnTo>
                  <a:lnTo>
                    <a:pt x="201" y="51"/>
                  </a:lnTo>
                  <a:lnTo>
                    <a:pt x="199" y="60"/>
                  </a:lnTo>
                  <a:lnTo>
                    <a:pt x="195" y="71"/>
                  </a:lnTo>
                  <a:lnTo>
                    <a:pt x="192" y="79"/>
                  </a:lnTo>
                  <a:lnTo>
                    <a:pt x="187" y="89"/>
                  </a:lnTo>
                  <a:lnTo>
                    <a:pt x="183" y="97"/>
                  </a:lnTo>
                  <a:lnTo>
                    <a:pt x="178" y="106"/>
                  </a:lnTo>
                  <a:lnTo>
                    <a:pt x="172" y="114"/>
                  </a:lnTo>
                  <a:lnTo>
                    <a:pt x="168" y="123"/>
                  </a:lnTo>
                  <a:lnTo>
                    <a:pt x="161" y="131"/>
                  </a:lnTo>
                  <a:lnTo>
                    <a:pt x="155" y="139"/>
                  </a:lnTo>
                  <a:lnTo>
                    <a:pt x="149" y="147"/>
                  </a:lnTo>
                  <a:lnTo>
                    <a:pt x="144" y="156"/>
                  </a:lnTo>
                  <a:lnTo>
                    <a:pt x="138" y="162"/>
                  </a:lnTo>
                  <a:lnTo>
                    <a:pt x="132" y="168"/>
                  </a:lnTo>
                  <a:lnTo>
                    <a:pt x="128" y="174"/>
                  </a:lnTo>
                  <a:lnTo>
                    <a:pt x="122" y="179"/>
                  </a:lnTo>
                  <a:lnTo>
                    <a:pt x="117" y="182"/>
                  </a:lnTo>
                  <a:lnTo>
                    <a:pt x="113" y="185"/>
                  </a:lnTo>
                  <a:lnTo>
                    <a:pt x="107" y="189"/>
                  </a:lnTo>
                  <a:lnTo>
                    <a:pt x="101" y="191"/>
                  </a:lnTo>
                  <a:lnTo>
                    <a:pt x="94" y="194"/>
                  </a:lnTo>
                  <a:lnTo>
                    <a:pt x="88" y="194"/>
                  </a:lnTo>
                  <a:lnTo>
                    <a:pt x="81" y="194"/>
                  </a:lnTo>
                  <a:lnTo>
                    <a:pt x="77" y="191"/>
                  </a:lnTo>
                  <a:lnTo>
                    <a:pt x="73" y="190"/>
                  </a:lnTo>
                  <a:lnTo>
                    <a:pt x="71" y="187"/>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50" name="Freeform 50"/>
            <p:cNvSpPr>
              <a:spLocks/>
            </p:cNvSpPr>
            <p:nvPr/>
          </p:nvSpPr>
          <p:spPr bwMode="auto">
            <a:xfrm>
              <a:off x="3290" y="2715"/>
              <a:ext cx="112" cy="95"/>
            </a:xfrm>
            <a:custGeom>
              <a:avLst/>
              <a:gdLst>
                <a:gd name="T0" fmla="*/ 262 w 274"/>
                <a:gd name="T1" fmla="*/ 1 h 232"/>
                <a:gd name="T2" fmla="*/ 255 w 274"/>
                <a:gd name="T3" fmla="*/ 0 h 232"/>
                <a:gd name="T4" fmla="*/ 243 w 274"/>
                <a:gd name="T5" fmla="*/ 0 h 232"/>
                <a:gd name="T6" fmla="*/ 230 w 274"/>
                <a:gd name="T7" fmla="*/ 3 h 232"/>
                <a:gd name="T8" fmla="*/ 219 w 274"/>
                <a:gd name="T9" fmla="*/ 8 h 232"/>
                <a:gd name="T10" fmla="*/ 209 w 274"/>
                <a:gd name="T11" fmla="*/ 15 h 232"/>
                <a:gd name="T12" fmla="*/ 198 w 274"/>
                <a:gd name="T13" fmla="*/ 23 h 232"/>
                <a:gd name="T14" fmla="*/ 186 w 274"/>
                <a:gd name="T15" fmla="*/ 35 h 232"/>
                <a:gd name="T16" fmla="*/ 178 w 274"/>
                <a:gd name="T17" fmla="*/ 41 h 232"/>
                <a:gd name="T18" fmla="*/ 174 w 274"/>
                <a:gd name="T19" fmla="*/ 44 h 232"/>
                <a:gd name="T20" fmla="*/ 178 w 274"/>
                <a:gd name="T21" fmla="*/ 38 h 232"/>
                <a:gd name="T22" fmla="*/ 182 w 274"/>
                <a:gd name="T23" fmla="*/ 29 h 232"/>
                <a:gd name="T24" fmla="*/ 186 w 274"/>
                <a:gd name="T25" fmla="*/ 22 h 232"/>
                <a:gd name="T26" fmla="*/ 186 w 274"/>
                <a:gd name="T27" fmla="*/ 13 h 232"/>
                <a:gd name="T28" fmla="*/ 182 w 274"/>
                <a:gd name="T29" fmla="*/ 5 h 232"/>
                <a:gd name="T30" fmla="*/ 175 w 274"/>
                <a:gd name="T31" fmla="*/ 0 h 232"/>
                <a:gd name="T32" fmla="*/ 166 w 274"/>
                <a:gd name="T33" fmla="*/ 0 h 232"/>
                <a:gd name="T34" fmla="*/ 154 w 274"/>
                <a:gd name="T35" fmla="*/ 3 h 232"/>
                <a:gd name="T36" fmla="*/ 129 w 274"/>
                <a:gd name="T37" fmla="*/ 14 h 232"/>
                <a:gd name="T38" fmla="*/ 90 w 274"/>
                <a:gd name="T39" fmla="*/ 36 h 232"/>
                <a:gd name="T40" fmla="*/ 60 w 274"/>
                <a:gd name="T41" fmla="*/ 53 h 232"/>
                <a:gd name="T42" fmla="*/ 60 w 274"/>
                <a:gd name="T43" fmla="*/ 69 h 232"/>
                <a:gd name="T44" fmla="*/ 73 w 274"/>
                <a:gd name="T45" fmla="*/ 76 h 232"/>
                <a:gd name="T46" fmla="*/ 88 w 274"/>
                <a:gd name="T47" fmla="*/ 67 h 232"/>
                <a:gd name="T48" fmla="*/ 102 w 274"/>
                <a:gd name="T49" fmla="*/ 60 h 232"/>
                <a:gd name="T50" fmla="*/ 96 w 274"/>
                <a:gd name="T51" fmla="*/ 70 h 232"/>
                <a:gd name="T52" fmla="*/ 89 w 274"/>
                <a:gd name="T53" fmla="*/ 84 h 232"/>
                <a:gd name="T54" fmla="*/ 81 w 274"/>
                <a:gd name="T55" fmla="*/ 98 h 232"/>
                <a:gd name="T56" fmla="*/ 73 w 274"/>
                <a:gd name="T57" fmla="*/ 111 h 232"/>
                <a:gd name="T58" fmla="*/ 66 w 274"/>
                <a:gd name="T59" fmla="*/ 122 h 232"/>
                <a:gd name="T60" fmla="*/ 58 w 274"/>
                <a:gd name="T61" fmla="*/ 134 h 232"/>
                <a:gd name="T62" fmla="*/ 45 w 274"/>
                <a:gd name="T63" fmla="*/ 154 h 232"/>
                <a:gd name="T64" fmla="*/ 31 w 274"/>
                <a:gd name="T65" fmla="*/ 174 h 232"/>
                <a:gd name="T66" fmla="*/ 18 w 274"/>
                <a:gd name="T67" fmla="*/ 194 h 232"/>
                <a:gd name="T68" fmla="*/ 3 w 274"/>
                <a:gd name="T69" fmla="*/ 213 h 232"/>
                <a:gd name="T70" fmla="*/ 3 w 274"/>
                <a:gd name="T71" fmla="*/ 221 h 232"/>
                <a:gd name="T72" fmla="*/ 8 w 274"/>
                <a:gd name="T73" fmla="*/ 232 h 232"/>
                <a:gd name="T74" fmla="*/ 20 w 274"/>
                <a:gd name="T75" fmla="*/ 229 h 232"/>
                <a:gd name="T76" fmla="*/ 31 w 274"/>
                <a:gd name="T77" fmla="*/ 227 h 232"/>
                <a:gd name="T78" fmla="*/ 44 w 274"/>
                <a:gd name="T79" fmla="*/ 225 h 232"/>
                <a:gd name="T80" fmla="*/ 57 w 274"/>
                <a:gd name="T81" fmla="*/ 224 h 232"/>
                <a:gd name="T82" fmla="*/ 68 w 274"/>
                <a:gd name="T83" fmla="*/ 221 h 232"/>
                <a:gd name="T84" fmla="*/ 82 w 274"/>
                <a:gd name="T85" fmla="*/ 198 h 232"/>
                <a:gd name="T86" fmla="*/ 104 w 274"/>
                <a:gd name="T87" fmla="*/ 164 h 232"/>
                <a:gd name="T88" fmla="*/ 127 w 274"/>
                <a:gd name="T89" fmla="*/ 132 h 232"/>
                <a:gd name="T90" fmla="*/ 149 w 274"/>
                <a:gd name="T91" fmla="*/ 106 h 232"/>
                <a:gd name="T92" fmla="*/ 166 w 274"/>
                <a:gd name="T93" fmla="*/ 89 h 232"/>
                <a:gd name="T94" fmla="*/ 178 w 274"/>
                <a:gd name="T95" fmla="*/ 81 h 232"/>
                <a:gd name="T96" fmla="*/ 188 w 274"/>
                <a:gd name="T97" fmla="*/ 74 h 232"/>
                <a:gd name="T98" fmla="*/ 197 w 274"/>
                <a:gd name="T99" fmla="*/ 70 h 232"/>
                <a:gd name="T100" fmla="*/ 205 w 274"/>
                <a:gd name="T101" fmla="*/ 70 h 232"/>
                <a:gd name="T102" fmla="*/ 212 w 274"/>
                <a:gd name="T103" fmla="*/ 74 h 232"/>
                <a:gd name="T104" fmla="*/ 218 w 274"/>
                <a:gd name="T105" fmla="*/ 82 h 232"/>
                <a:gd name="T106" fmla="*/ 231 w 274"/>
                <a:gd name="T107" fmla="*/ 76 h 232"/>
                <a:gd name="T108" fmla="*/ 234 w 274"/>
                <a:gd name="T109" fmla="*/ 73 h 232"/>
                <a:gd name="T110" fmla="*/ 241 w 274"/>
                <a:gd name="T111" fmla="*/ 58 h 232"/>
                <a:gd name="T112" fmla="*/ 250 w 274"/>
                <a:gd name="T113" fmla="*/ 43 h 232"/>
                <a:gd name="T114" fmla="*/ 258 w 274"/>
                <a:gd name="T115" fmla="*/ 28 h 232"/>
                <a:gd name="T116" fmla="*/ 269 w 274"/>
                <a:gd name="T117" fmla="*/ 14 h 232"/>
                <a:gd name="T118" fmla="*/ 265 w 274"/>
                <a:gd name="T119" fmla="*/ 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32">
                  <a:moveTo>
                    <a:pt x="265" y="2"/>
                  </a:moveTo>
                  <a:lnTo>
                    <a:pt x="262" y="1"/>
                  </a:lnTo>
                  <a:lnTo>
                    <a:pt x="258" y="0"/>
                  </a:lnTo>
                  <a:lnTo>
                    <a:pt x="255" y="0"/>
                  </a:lnTo>
                  <a:lnTo>
                    <a:pt x="251" y="0"/>
                  </a:lnTo>
                  <a:lnTo>
                    <a:pt x="243" y="0"/>
                  </a:lnTo>
                  <a:lnTo>
                    <a:pt x="236" y="1"/>
                  </a:lnTo>
                  <a:lnTo>
                    <a:pt x="230" y="3"/>
                  </a:lnTo>
                  <a:lnTo>
                    <a:pt x="224" y="6"/>
                  </a:lnTo>
                  <a:lnTo>
                    <a:pt x="219" y="8"/>
                  </a:lnTo>
                  <a:lnTo>
                    <a:pt x="215" y="12"/>
                  </a:lnTo>
                  <a:lnTo>
                    <a:pt x="209" y="15"/>
                  </a:lnTo>
                  <a:lnTo>
                    <a:pt x="204" y="18"/>
                  </a:lnTo>
                  <a:lnTo>
                    <a:pt x="198" y="23"/>
                  </a:lnTo>
                  <a:lnTo>
                    <a:pt x="192" y="29"/>
                  </a:lnTo>
                  <a:lnTo>
                    <a:pt x="186" y="35"/>
                  </a:lnTo>
                  <a:lnTo>
                    <a:pt x="179" y="40"/>
                  </a:lnTo>
                  <a:lnTo>
                    <a:pt x="178" y="41"/>
                  </a:lnTo>
                  <a:lnTo>
                    <a:pt x="175" y="43"/>
                  </a:lnTo>
                  <a:lnTo>
                    <a:pt x="174" y="44"/>
                  </a:lnTo>
                  <a:lnTo>
                    <a:pt x="173" y="45"/>
                  </a:lnTo>
                  <a:lnTo>
                    <a:pt x="178" y="38"/>
                  </a:lnTo>
                  <a:lnTo>
                    <a:pt x="180" y="32"/>
                  </a:lnTo>
                  <a:lnTo>
                    <a:pt x="182" y="29"/>
                  </a:lnTo>
                  <a:lnTo>
                    <a:pt x="183" y="26"/>
                  </a:lnTo>
                  <a:lnTo>
                    <a:pt x="186" y="22"/>
                  </a:lnTo>
                  <a:lnTo>
                    <a:pt x="186" y="17"/>
                  </a:lnTo>
                  <a:lnTo>
                    <a:pt x="186" y="13"/>
                  </a:lnTo>
                  <a:lnTo>
                    <a:pt x="185" y="8"/>
                  </a:lnTo>
                  <a:lnTo>
                    <a:pt x="182" y="5"/>
                  </a:lnTo>
                  <a:lnTo>
                    <a:pt x="180" y="2"/>
                  </a:lnTo>
                  <a:lnTo>
                    <a:pt x="175" y="0"/>
                  </a:lnTo>
                  <a:lnTo>
                    <a:pt x="171" y="0"/>
                  </a:lnTo>
                  <a:lnTo>
                    <a:pt x="166" y="0"/>
                  </a:lnTo>
                  <a:lnTo>
                    <a:pt x="162" y="1"/>
                  </a:lnTo>
                  <a:lnTo>
                    <a:pt x="154" y="3"/>
                  </a:lnTo>
                  <a:lnTo>
                    <a:pt x="143" y="8"/>
                  </a:lnTo>
                  <a:lnTo>
                    <a:pt x="129" y="14"/>
                  </a:lnTo>
                  <a:lnTo>
                    <a:pt x="112" y="23"/>
                  </a:lnTo>
                  <a:lnTo>
                    <a:pt x="90" y="36"/>
                  </a:lnTo>
                  <a:lnTo>
                    <a:pt x="64" y="51"/>
                  </a:lnTo>
                  <a:lnTo>
                    <a:pt x="60" y="53"/>
                  </a:lnTo>
                  <a:lnTo>
                    <a:pt x="60" y="58"/>
                  </a:lnTo>
                  <a:lnTo>
                    <a:pt x="60" y="69"/>
                  </a:lnTo>
                  <a:lnTo>
                    <a:pt x="60" y="83"/>
                  </a:lnTo>
                  <a:lnTo>
                    <a:pt x="73" y="76"/>
                  </a:lnTo>
                  <a:lnTo>
                    <a:pt x="81" y="71"/>
                  </a:lnTo>
                  <a:lnTo>
                    <a:pt x="88" y="67"/>
                  </a:lnTo>
                  <a:lnTo>
                    <a:pt x="95" y="63"/>
                  </a:lnTo>
                  <a:lnTo>
                    <a:pt x="102" y="60"/>
                  </a:lnTo>
                  <a:lnTo>
                    <a:pt x="99" y="66"/>
                  </a:lnTo>
                  <a:lnTo>
                    <a:pt x="96" y="70"/>
                  </a:lnTo>
                  <a:lnTo>
                    <a:pt x="92" y="77"/>
                  </a:lnTo>
                  <a:lnTo>
                    <a:pt x="89" y="84"/>
                  </a:lnTo>
                  <a:lnTo>
                    <a:pt x="84" y="91"/>
                  </a:lnTo>
                  <a:lnTo>
                    <a:pt x="81" y="98"/>
                  </a:lnTo>
                  <a:lnTo>
                    <a:pt x="76" y="104"/>
                  </a:lnTo>
                  <a:lnTo>
                    <a:pt x="73" y="111"/>
                  </a:lnTo>
                  <a:lnTo>
                    <a:pt x="69" y="116"/>
                  </a:lnTo>
                  <a:lnTo>
                    <a:pt x="66" y="122"/>
                  </a:lnTo>
                  <a:lnTo>
                    <a:pt x="61" y="128"/>
                  </a:lnTo>
                  <a:lnTo>
                    <a:pt x="58" y="134"/>
                  </a:lnTo>
                  <a:lnTo>
                    <a:pt x="51" y="144"/>
                  </a:lnTo>
                  <a:lnTo>
                    <a:pt x="45" y="154"/>
                  </a:lnTo>
                  <a:lnTo>
                    <a:pt x="38" y="165"/>
                  </a:lnTo>
                  <a:lnTo>
                    <a:pt x="31" y="174"/>
                  </a:lnTo>
                  <a:lnTo>
                    <a:pt x="24" y="184"/>
                  </a:lnTo>
                  <a:lnTo>
                    <a:pt x="18" y="194"/>
                  </a:lnTo>
                  <a:lnTo>
                    <a:pt x="9" y="204"/>
                  </a:lnTo>
                  <a:lnTo>
                    <a:pt x="3" y="213"/>
                  </a:lnTo>
                  <a:lnTo>
                    <a:pt x="0" y="217"/>
                  </a:lnTo>
                  <a:lnTo>
                    <a:pt x="3" y="221"/>
                  </a:lnTo>
                  <a:lnTo>
                    <a:pt x="5" y="227"/>
                  </a:lnTo>
                  <a:lnTo>
                    <a:pt x="8" y="232"/>
                  </a:lnTo>
                  <a:lnTo>
                    <a:pt x="14" y="230"/>
                  </a:lnTo>
                  <a:lnTo>
                    <a:pt x="20" y="229"/>
                  </a:lnTo>
                  <a:lnTo>
                    <a:pt x="26" y="228"/>
                  </a:lnTo>
                  <a:lnTo>
                    <a:pt x="31" y="227"/>
                  </a:lnTo>
                  <a:lnTo>
                    <a:pt x="37" y="226"/>
                  </a:lnTo>
                  <a:lnTo>
                    <a:pt x="44" y="225"/>
                  </a:lnTo>
                  <a:lnTo>
                    <a:pt x="50" y="225"/>
                  </a:lnTo>
                  <a:lnTo>
                    <a:pt x="57" y="224"/>
                  </a:lnTo>
                  <a:lnTo>
                    <a:pt x="64" y="222"/>
                  </a:lnTo>
                  <a:lnTo>
                    <a:pt x="68" y="221"/>
                  </a:lnTo>
                  <a:lnTo>
                    <a:pt x="71" y="218"/>
                  </a:lnTo>
                  <a:lnTo>
                    <a:pt x="82" y="198"/>
                  </a:lnTo>
                  <a:lnTo>
                    <a:pt x="94" y="180"/>
                  </a:lnTo>
                  <a:lnTo>
                    <a:pt x="104" y="164"/>
                  </a:lnTo>
                  <a:lnTo>
                    <a:pt x="115" y="147"/>
                  </a:lnTo>
                  <a:lnTo>
                    <a:pt x="127" y="132"/>
                  </a:lnTo>
                  <a:lnTo>
                    <a:pt x="139" y="119"/>
                  </a:lnTo>
                  <a:lnTo>
                    <a:pt x="149" y="106"/>
                  </a:lnTo>
                  <a:lnTo>
                    <a:pt x="160" y="94"/>
                  </a:lnTo>
                  <a:lnTo>
                    <a:pt x="166" y="89"/>
                  </a:lnTo>
                  <a:lnTo>
                    <a:pt x="172" y="84"/>
                  </a:lnTo>
                  <a:lnTo>
                    <a:pt x="178" y="81"/>
                  </a:lnTo>
                  <a:lnTo>
                    <a:pt x="183" y="77"/>
                  </a:lnTo>
                  <a:lnTo>
                    <a:pt x="188" y="74"/>
                  </a:lnTo>
                  <a:lnTo>
                    <a:pt x="193" y="71"/>
                  </a:lnTo>
                  <a:lnTo>
                    <a:pt x="197" y="70"/>
                  </a:lnTo>
                  <a:lnTo>
                    <a:pt x="202" y="70"/>
                  </a:lnTo>
                  <a:lnTo>
                    <a:pt x="205" y="70"/>
                  </a:lnTo>
                  <a:lnTo>
                    <a:pt x="209" y="71"/>
                  </a:lnTo>
                  <a:lnTo>
                    <a:pt x="212" y="74"/>
                  </a:lnTo>
                  <a:lnTo>
                    <a:pt x="215" y="77"/>
                  </a:lnTo>
                  <a:lnTo>
                    <a:pt x="218" y="82"/>
                  </a:lnTo>
                  <a:lnTo>
                    <a:pt x="224" y="79"/>
                  </a:lnTo>
                  <a:lnTo>
                    <a:pt x="231" y="76"/>
                  </a:lnTo>
                  <a:lnTo>
                    <a:pt x="233" y="75"/>
                  </a:lnTo>
                  <a:lnTo>
                    <a:pt x="234" y="73"/>
                  </a:lnTo>
                  <a:lnTo>
                    <a:pt x="238" y="65"/>
                  </a:lnTo>
                  <a:lnTo>
                    <a:pt x="241" y="58"/>
                  </a:lnTo>
                  <a:lnTo>
                    <a:pt x="246" y="50"/>
                  </a:lnTo>
                  <a:lnTo>
                    <a:pt x="250" y="43"/>
                  </a:lnTo>
                  <a:lnTo>
                    <a:pt x="254" y="35"/>
                  </a:lnTo>
                  <a:lnTo>
                    <a:pt x="258" y="28"/>
                  </a:lnTo>
                  <a:lnTo>
                    <a:pt x="264" y="21"/>
                  </a:lnTo>
                  <a:lnTo>
                    <a:pt x="269" y="14"/>
                  </a:lnTo>
                  <a:lnTo>
                    <a:pt x="274" y="6"/>
                  </a:lnTo>
                  <a:lnTo>
                    <a:pt x="265" y="2"/>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51" name="Freeform 51"/>
            <p:cNvSpPr>
              <a:spLocks/>
            </p:cNvSpPr>
            <p:nvPr/>
          </p:nvSpPr>
          <p:spPr bwMode="auto">
            <a:xfrm>
              <a:off x="3408" y="2668"/>
              <a:ext cx="135" cy="142"/>
            </a:xfrm>
            <a:custGeom>
              <a:avLst/>
              <a:gdLst>
                <a:gd name="T0" fmla="*/ 310 w 331"/>
                <a:gd name="T1" fmla="*/ 114 h 347"/>
                <a:gd name="T2" fmla="*/ 287 w 331"/>
                <a:gd name="T3" fmla="*/ 116 h 347"/>
                <a:gd name="T4" fmla="*/ 260 w 331"/>
                <a:gd name="T5" fmla="*/ 126 h 347"/>
                <a:gd name="T6" fmla="*/ 222 w 331"/>
                <a:gd name="T7" fmla="*/ 147 h 347"/>
                <a:gd name="T8" fmla="*/ 169 w 331"/>
                <a:gd name="T9" fmla="*/ 184 h 347"/>
                <a:gd name="T10" fmla="*/ 197 w 331"/>
                <a:gd name="T11" fmla="*/ 127 h 347"/>
                <a:gd name="T12" fmla="*/ 256 w 331"/>
                <a:gd name="T13" fmla="*/ 38 h 347"/>
                <a:gd name="T14" fmla="*/ 272 w 331"/>
                <a:gd name="T15" fmla="*/ 13 h 347"/>
                <a:gd name="T16" fmla="*/ 265 w 331"/>
                <a:gd name="T17" fmla="*/ 5 h 347"/>
                <a:gd name="T18" fmla="*/ 246 w 331"/>
                <a:gd name="T19" fmla="*/ 5 h 347"/>
                <a:gd name="T20" fmla="*/ 223 w 331"/>
                <a:gd name="T21" fmla="*/ 11 h 347"/>
                <a:gd name="T22" fmla="*/ 197 w 331"/>
                <a:gd name="T23" fmla="*/ 16 h 347"/>
                <a:gd name="T24" fmla="*/ 172 w 331"/>
                <a:gd name="T25" fmla="*/ 20 h 347"/>
                <a:gd name="T26" fmla="*/ 155 w 331"/>
                <a:gd name="T27" fmla="*/ 24 h 347"/>
                <a:gd name="T28" fmla="*/ 162 w 331"/>
                <a:gd name="T29" fmla="*/ 49 h 347"/>
                <a:gd name="T30" fmla="*/ 177 w 331"/>
                <a:gd name="T31" fmla="*/ 51 h 347"/>
                <a:gd name="T32" fmla="*/ 158 w 331"/>
                <a:gd name="T33" fmla="*/ 85 h 347"/>
                <a:gd name="T34" fmla="*/ 120 w 331"/>
                <a:gd name="T35" fmla="*/ 147 h 347"/>
                <a:gd name="T36" fmla="*/ 106 w 331"/>
                <a:gd name="T37" fmla="*/ 169 h 347"/>
                <a:gd name="T38" fmla="*/ 92 w 331"/>
                <a:gd name="T39" fmla="*/ 191 h 347"/>
                <a:gd name="T40" fmla="*/ 44 w 331"/>
                <a:gd name="T41" fmla="*/ 266 h 347"/>
                <a:gd name="T42" fmla="*/ 3 w 331"/>
                <a:gd name="T43" fmla="*/ 326 h 347"/>
                <a:gd name="T44" fmla="*/ 4 w 331"/>
                <a:gd name="T45" fmla="*/ 347 h 347"/>
                <a:gd name="T46" fmla="*/ 34 w 331"/>
                <a:gd name="T47" fmla="*/ 340 h 347"/>
                <a:gd name="T48" fmla="*/ 58 w 331"/>
                <a:gd name="T49" fmla="*/ 336 h 347"/>
                <a:gd name="T50" fmla="*/ 73 w 331"/>
                <a:gd name="T51" fmla="*/ 326 h 347"/>
                <a:gd name="T52" fmla="*/ 89 w 331"/>
                <a:gd name="T53" fmla="*/ 297 h 347"/>
                <a:gd name="T54" fmla="*/ 110 w 331"/>
                <a:gd name="T55" fmla="*/ 266 h 347"/>
                <a:gd name="T56" fmla="*/ 132 w 331"/>
                <a:gd name="T57" fmla="*/ 245 h 347"/>
                <a:gd name="T58" fmla="*/ 132 w 331"/>
                <a:gd name="T59" fmla="*/ 265 h 347"/>
                <a:gd name="T60" fmla="*/ 131 w 331"/>
                <a:gd name="T61" fmla="*/ 287 h 347"/>
                <a:gd name="T62" fmla="*/ 131 w 331"/>
                <a:gd name="T63" fmla="*/ 320 h 347"/>
                <a:gd name="T64" fmla="*/ 134 w 331"/>
                <a:gd name="T65" fmla="*/ 333 h 347"/>
                <a:gd name="T66" fmla="*/ 151 w 331"/>
                <a:gd name="T67" fmla="*/ 344 h 347"/>
                <a:gd name="T68" fmla="*/ 163 w 331"/>
                <a:gd name="T69" fmla="*/ 343 h 347"/>
                <a:gd name="T70" fmla="*/ 195 w 331"/>
                <a:gd name="T71" fmla="*/ 331 h 347"/>
                <a:gd name="T72" fmla="*/ 219 w 331"/>
                <a:gd name="T73" fmla="*/ 318 h 347"/>
                <a:gd name="T74" fmla="*/ 243 w 331"/>
                <a:gd name="T75" fmla="*/ 306 h 347"/>
                <a:gd name="T76" fmla="*/ 249 w 331"/>
                <a:gd name="T77" fmla="*/ 272 h 347"/>
                <a:gd name="T78" fmla="*/ 216 w 331"/>
                <a:gd name="T79" fmla="*/ 290 h 347"/>
                <a:gd name="T80" fmla="*/ 203 w 331"/>
                <a:gd name="T81" fmla="*/ 295 h 347"/>
                <a:gd name="T82" fmla="*/ 200 w 331"/>
                <a:gd name="T83" fmla="*/ 287 h 347"/>
                <a:gd name="T84" fmla="*/ 198 w 331"/>
                <a:gd name="T85" fmla="*/ 257 h 347"/>
                <a:gd name="T86" fmla="*/ 201 w 331"/>
                <a:gd name="T87" fmla="*/ 221 h 347"/>
                <a:gd name="T88" fmla="*/ 203 w 331"/>
                <a:gd name="T89" fmla="*/ 198 h 347"/>
                <a:gd name="T90" fmla="*/ 218 w 331"/>
                <a:gd name="T91" fmla="*/ 183 h 347"/>
                <a:gd name="T92" fmla="*/ 238 w 331"/>
                <a:gd name="T93" fmla="*/ 172 h 347"/>
                <a:gd name="T94" fmla="*/ 268 w 331"/>
                <a:gd name="T95" fmla="*/ 161 h 347"/>
                <a:gd name="T96" fmla="*/ 285 w 331"/>
                <a:gd name="T97" fmla="*/ 164 h 347"/>
                <a:gd name="T98" fmla="*/ 300 w 331"/>
                <a:gd name="T99" fmla="*/ 165 h 347"/>
                <a:gd name="T100" fmla="*/ 306 w 331"/>
                <a:gd name="T101" fmla="*/ 155 h 347"/>
                <a:gd name="T102" fmla="*/ 317 w 331"/>
                <a:gd name="T103" fmla="*/ 139 h 347"/>
                <a:gd name="T104" fmla="*/ 325 w 331"/>
                <a:gd name="T105" fmla="*/ 12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1" h="347">
                  <a:moveTo>
                    <a:pt x="321" y="114"/>
                  </a:moveTo>
                  <a:lnTo>
                    <a:pt x="317" y="114"/>
                  </a:lnTo>
                  <a:lnTo>
                    <a:pt x="314" y="114"/>
                  </a:lnTo>
                  <a:lnTo>
                    <a:pt x="310" y="114"/>
                  </a:lnTo>
                  <a:lnTo>
                    <a:pt x="307" y="114"/>
                  </a:lnTo>
                  <a:lnTo>
                    <a:pt x="301" y="114"/>
                  </a:lnTo>
                  <a:lnTo>
                    <a:pt x="294" y="115"/>
                  </a:lnTo>
                  <a:lnTo>
                    <a:pt x="287" y="116"/>
                  </a:lnTo>
                  <a:lnTo>
                    <a:pt x="281" y="117"/>
                  </a:lnTo>
                  <a:lnTo>
                    <a:pt x="273" y="120"/>
                  </a:lnTo>
                  <a:lnTo>
                    <a:pt x="266" y="122"/>
                  </a:lnTo>
                  <a:lnTo>
                    <a:pt x="260" y="126"/>
                  </a:lnTo>
                  <a:lnTo>
                    <a:pt x="251" y="129"/>
                  </a:lnTo>
                  <a:lnTo>
                    <a:pt x="242" y="135"/>
                  </a:lnTo>
                  <a:lnTo>
                    <a:pt x="232" y="140"/>
                  </a:lnTo>
                  <a:lnTo>
                    <a:pt x="222" y="147"/>
                  </a:lnTo>
                  <a:lnTo>
                    <a:pt x="210" y="155"/>
                  </a:lnTo>
                  <a:lnTo>
                    <a:pt x="196" y="164"/>
                  </a:lnTo>
                  <a:lnTo>
                    <a:pt x="184" y="174"/>
                  </a:lnTo>
                  <a:lnTo>
                    <a:pt x="169" y="184"/>
                  </a:lnTo>
                  <a:lnTo>
                    <a:pt x="154" y="196"/>
                  </a:lnTo>
                  <a:lnTo>
                    <a:pt x="185" y="147"/>
                  </a:lnTo>
                  <a:lnTo>
                    <a:pt x="188" y="142"/>
                  </a:lnTo>
                  <a:lnTo>
                    <a:pt x="197" y="127"/>
                  </a:lnTo>
                  <a:lnTo>
                    <a:pt x="211" y="107"/>
                  </a:lnTo>
                  <a:lnTo>
                    <a:pt x="227" y="83"/>
                  </a:lnTo>
                  <a:lnTo>
                    <a:pt x="242" y="59"/>
                  </a:lnTo>
                  <a:lnTo>
                    <a:pt x="256" y="38"/>
                  </a:lnTo>
                  <a:lnTo>
                    <a:pt x="265" y="24"/>
                  </a:lnTo>
                  <a:lnTo>
                    <a:pt x="269" y="18"/>
                  </a:lnTo>
                  <a:lnTo>
                    <a:pt x="272" y="14"/>
                  </a:lnTo>
                  <a:lnTo>
                    <a:pt x="272" y="13"/>
                  </a:lnTo>
                  <a:lnTo>
                    <a:pt x="271" y="11"/>
                  </a:lnTo>
                  <a:lnTo>
                    <a:pt x="269" y="10"/>
                  </a:lnTo>
                  <a:lnTo>
                    <a:pt x="269" y="9"/>
                  </a:lnTo>
                  <a:lnTo>
                    <a:pt x="265" y="5"/>
                  </a:lnTo>
                  <a:lnTo>
                    <a:pt x="262" y="0"/>
                  </a:lnTo>
                  <a:lnTo>
                    <a:pt x="256" y="1"/>
                  </a:lnTo>
                  <a:lnTo>
                    <a:pt x="251" y="2"/>
                  </a:lnTo>
                  <a:lnTo>
                    <a:pt x="246" y="5"/>
                  </a:lnTo>
                  <a:lnTo>
                    <a:pt x="240" y="6"/>
                  </a:lnTo>
                  <a:lnTo>
                    <a:pt x="235" y="8"/>
                  </a:lnTo>
                  <a:lnTo>
                    <a:pt x="228" y="9"/>
                  </a:lnTo>
                  <a:lnTo>
                    <a:pt x="223" y="11"/>
                  </a:lnTo>
                  <a:lnTo>
                    <a:pt x="217" y="13"/>
                  </a:lnTo>
                  <a:lnTo>
                    <a:pt x="210" y="14"/>
                  </a:lnTo>
                  <a:lnTo>
                    <a:pt x="203" y="15"/>
                  </a:lnTo>
                  <a:lnTo>
                    <a:pt x="197" y="16"/>
                  </a:lnTo>
                  <a:lnTo>
                    <a:pt x="190" y="17"/>
                  </a:lnTo>
                  <a:lnTo>
                    <a:pt x="185" y="18"/>
                  </a:lnTo>
                  <a:lnTo>
                    <a:pt x="178" y="18"/>
                  </a:lnTo>
                  <a:lnTo>
                    <a:pt x="172" y="20"/>
                  </a:lnTo>
                  <a:lnTo>
                    <a:pt x="166" y="21"/>
                  </a:lnTo>
                  <a:lnTo>
                    <a:pt x="160" y="21"/>
                  </a:lnTo>
                  <a:lnTo>
                    <a:pt x="157" y="22"/>
                  </a:lnTo>
                  <a:lnTo>
                    <a:pt x="155" y="24"/>
                  </a:lnTo>
                  <a:lnTo>
                    <a:pt x="145" y="37"/>
                  </a:lnTo>
                  <a:lnTo>
                    <a:pt x="136" y="49"/>
                  </a:lnTo>
                  <a:lnTo>
                    <a:pt x="152" y="49"/>
                  </a:lnTo>
                  <a:lnTo>
                    <a:pt x="162" y="49"/>
                  </a:lnTo>
                  <a:lnTo>
                    <a:pt x="167" y="49"/>
                  </a:lnTo>
                  <a:lnTo>
                    <a:pt x="171" y="49"/>
                  </a:lnTo>
                  <a:lnTo>
                    <a:pt x="174" y="51"/>
                  </a:lnTo>
                  <a:lnTo>
                    <a:pt x="177" y="51"/>
                  </a:lnTo>
                  <a:lnTo>
                    <a:pt x="174" y="56"/>
                  </a:lnTo>
                  <a:lnTo>
                    <a:pt x="170" y="64"/>
                  </a:lnTo>
                  <a:lnTo>
                    <a:pt x="164" y="74"/>
                  </a:lnTo>
                  <a:lnTo>
                    <a:pt x="158" y="85"/>
                  </a:lnTo>
                  <a:lnTo>
                    <a:pt x="150" y="98"/>
                  </a:lnTo>
                  <a:lnTo>
                    <a:pt x="141" y="113"/>
                  </a:lnTo>
                  <a:lnTo>
                    <a:pt x="132" y="129"/>
                  </a:lnTo>
                  <a:lnTo>
                    <a:pt x="120" y="147"/>
                  </a:lnTo>
                  <a:lnTo>
                    <a:pt x="119" y="150"/>
                  </a:lnTo>
                  <a:lnTo>
                    <a:pt x="116" y="154"/>
                  </a:lnTo>
                  <a:lnTo>
                    <a:pt x="111" y="161"/>
                  </a:lnTo>
                  <a:lnTo>
                    <a:pt x="106" y="169"/>
                  </a:lnTo>
                  <a:lnTo>
                    <a:pt x="102" y="177"/>
                  </a:lnTo>
                  <a:lnTo>
                    <a:pt x="97" y="184"/>
                  </a:lnTo>
                  <a:lnTo>
                    <a:pt x="94" y="189"/>
                  </a:lnTo>
                  <a:lnTo>
                    <a:pt x="92" y="191"/>
                  </a:lnTo>
                  <a:lnTo>
                    <a:pt x="80" y="211"/>
                  </a:lnTo>
                  <a:lnTo>
                    <a:pt x="67" y="230"/>
                  </a:lnTo>
                  <a:lnTo>
                    <a:pt x="56" y="249"/>
                  </a:lnTo>
                  <a:lnTo>
                    <a:pt x="44" y="266"/>
                  </a:lnTo>
                  <a:lnTo>
                    <a:pt x="33" y="282"/>
                  </a:lnTo>
                  <a:lnTo>
                    <a:pt x="22" y="298"/>
                  </a:lnTo>
                  <a:lnTo>
                    <a:pt x="12" y="312"/>
                  </a:lnTo>
                  <a:lnTo>
                    <a:pt x="3" y="326"/>
                  </a:lnTo>
                  <a:lnTo>
                    <a:pt x="0" y="329"/>
                  </a:lnTo>
                  <a:lnTo>
                    <a:pt x="0" y="332"/>
                  </a:lnTo>
                  <a:lnTo>
                    <a:pt x="1" y="338"/>
                  </a:lnTo>
                  <a:lnTo>
                    <a:pt x="4" y="347"/>
                  </a:lnTo>
                  <a:lnTo>
                    <a:pt x="12" y="344"/>
                  </a:lnTo>
                  <a:lnTo>
                    <a:pt x="20" y="343"/>
                  </a:lnTo>
                  <a:lnTo>
                    <a:pt x="27" y="341"/>
                  </a:lnTo>
                  <a:lnTo>
                    <a:pt x="34" y="340"/>
                  </a:lnTo>
                  <a:lnTo>
                    <a:pt x="41" y="339"/>
                  </a:lnTo>
                  <a:lnTo>
                    <a:pt x="46" y="338"/>
                  </a:lnTo>
                  <a:lnTo>
                    <a:pt x="52" y="338"/>
                  </a:lnTo>
                  <a:lnTo>
                    <a:pt x="58" y="336"/>
                  </a:lnTo>
                  <a:lnTo>
                    <a:pt x="63" y="336"/>
                  </a:lnTo>
                  <a:lnTo>
                    <a:pt x="68" y="336"/>
                  </a:lnTo>
                  <a:lnTo>
                    <a:pt x="69" y="332"/>
                  </a:lnTo>
                  <a:lnTo>
                    <a:pt x="73" y="326"/>
                  </a:lnTo>
                  <a:lnTo>
                    <a:pt x="76" y="319"/>
                  </a:lnTo>
                  <a:lnTo>
                    <a:pt x="80" y="312"/>
                  </a:lnTo>
                  <a:lnTo>
                    <a:pt x="84" y="305"/>
                  </a:lnTo>
                  <a:lnTo>
                    <a:pt x="89" y="297"/>
                  </a:lnTo>
                  <a:lnTo>
                    <a:pt x="94" y="289"/>
                  </a:lnTo>
                  <a:lnTo>
                    <a:pt x="99" y="281"/>
                  </a:lnTo>
                  <a:lnTo>
                    <a:pt x="105" y="273"/>
                  </a:lnTo>
                  <a:lnTo>
                    <a:pt x="110" y="266"/>
                  </a:lnTo>
                  <a:lnTo>
                    <a:pt x="117" y="259"/>
                  </a:lnTo>
                  <a:lnTo>
                    <a:pt x="124" y="252"/>
                  </a:lnTo>
                  <a:lnTo>
                    <a:pt x="132" y="245"/>
                  </a:lnTo>
                  <a:lnTo>
                    <a:pt x="132" y="245"/>
                  </a:lnTo>
                  <a:lnTo>
                    <a:pt x="133" y="245"/>
                  </a:lnTo>
                  <a:lnTo>
                    <a:pt x="133" y="245"/>
                  </a:lnTo>
                  <a:lnTo>
                    <a:pt x="133" y="244"/>
                  </a:lnTo>
                  <a:lnTo>
                    <a:pt x="132" y="265"/>
                  </a:lnTo>
                  <a:lnTo>
                    <a:pt x="132" y="268"/>
                  </a:lnTo>
                  <a:lnTo>
                    <a:pt x="132" y="275"/>
                  </a:lnTo>
                  <a:lnTo>
                    <a:pt x="131" y="283"/>
                  </a:lnTo>
                  <a:lnTo>
                    <a:pt x="131" y="287"/>
                  </a:lnTo>
                  <a:lnTo>
                    <a:pt x="131" y="297"/>
                  </a:lnTo>
                  <a:lnTo>
                    <a:pt x="131" y="306"/>
                  </a:lnTo>
                  <a:lnTo>
                    <a:pt x="131" y="313"/>
                  </a:lnTo>
                  <a:lnTo>
                    <a:pt x="131" y="320"/>
                  </a:lnTo>
                  <a:lnTo>
                    <a:pt x="132" y="325"/>
                  </a:lnTo>
                  <a:lnTo>
                    <a:pt x="133" y="328"/>
                  </a:lnTo>
                  <a:lnTo>
                    <a:pt x="133" y="331"/>
                  </a:lnTo>
                  <a:lnTo>
                    <a:pt x="134" y="333"/>
                  </a:lnTo>
                  <a:lnTo>
                    <a:pt x="137" y="338"/>
                  </a:lnTo>
                  <a:lnTo>
                    <a:pt x="141" y="341"/>
                  </a:lnTo>
                  <a:lnTo>
                    <a:pt x="145" y="343"/>
                  </a:lnTo>
                  <a:lnTo>
                    <a:pt x="151" y="344"/>
                  </a:lnTo>
                  <a:lnTo>
                    <a:pt x="154" y="344"/>
                  </a:lnTo>
                  <a:lnTo>
                    <a:pt x="157" y="344"/>
                  </a:lnTo>
                  <a:lnTo>
                    <a:pt x="159" y="344"/>
                  </a:lnTo>
                  <a:lnTo>
                    <a:pt x="163" y="343"/>
                  </a:lnTo>
                  <a:lnTo>
                    <a:pt x="170" y="341"/>
                  </a:lnTo>
                  <a:lnTo>
                    <a:pt x="177" y="339"/>
                  </a:lnTo>
                  <a:lnTo>
                    <a:pt x="186" y="335"/>
                  </a:lnTo>
                  <a:lnTo>
                    <a:pt x="195" y="331"/>
                  </a:lnTo>
                  <a:lnTo>
                    <a:pt x="197" y="329"/>
                  </a:lnTo>
                  <a:lnTo>
                    <a:pt x="203" y="327"/>
                  </a:lnTo>
                  <a:lnTo>
                    <a:pt x="210" y="323"/>
                  </a:lnTo>
                  <a:lnTo>
                    <a:pt x="219" y="318"/>
                  </a:lnTo>
                  <a:lnTo>
                    <a:pt x="228" y="314"/>
                  </a:lnTo>
                  <a:lnTo>
                    <a:pt x="235" y="310"/>
                  </a:lnTo>
                  <a:lnTo>
                    <a:pt x="241" y="308"/>
                  </a:lnTo>
                  <a:lnTo>
                    <a:pt x="243" y="306"/>
                  </a:lnTo>
                  <a:lnTo>
                    <a:pt x="248" y="304"/>
                  </a:lnTo>
                  <a:lnTo>
                    <a:pt x="248" y="299"/>
                  </a:lnTo>
                  <a:lnTo>
                    <a:pt x="248" y="287"/>
                  </a:lnTo>
                  <a:lnTo>
                    <a:pt x="249" y="272"/>
                  </a:lnTo>
                  <a:lnTo>
                    <a:pt x="237" y="279"/>
                  </a:lnTo>
                  <a:lnTo>
                    <a:pt x="228" y="283"/>
                  </a:lnTo>
                  <a:lnTo>
                    <a:pt x="222" y="287"/>
                  </a:lnTo>
                  <a:lnTo>
                    <a:pt x="216" y="290"/>
                  </a:lnTo>
                  <a:lnTo>
                    <a:pt x="211" y="291"/>
                  </a:lnTo>
                  <a:lnTo>
                    <a:pt x="208" y="294"/>
                  </a:lnTo>
                  <a:lnTo>
                    <a:pt x="205" y="294"/>
                  </a:lnTo>
                  <a:lnTo>
                    <a:pt x="203" y="295"/>
                  </a:lnTo>
                  <a:lnTo>
                    <a:pt x="202" y="295"/>
                  </a:lnTo>
                  <a:lnTo>
                    <a:pt x="201" y="294"/>
                  </a:lnTo>
                  <a:lnTo>
                    <a:pt x="201" y="290"/>
                  </a:lnTo>
                  <a:lnTo>
                    <a:pt x="200" y="287"/>
                  </a:lnTo>
                  <a:lnTo>
                    <a:pt x="200" y="282"/>
                  </a:lnTo>
                  <a:lnTo>
                    <a:pt x="198" y="275"/>
                  </a:lnTo>
                  <a:lnTo>
                    <a:pt x="198" y="267"/>
                  </a:lnTo>
                  <a:lnTo>
                    <a:pt x="198" y="257"/>
                  </a:lnTo>
                  <a:lnTo>
                    <a:pt x="200" y="245"/>
                  </a:lnTo>
                  <a:lnTo>
                    <a:pt x="200" y="236"/>
                  </a:lnTo>
                  <a:lnTo>
                    <a:pt x="201" y="228"/>
                  </a:lnTo>
                  <a:lnTo>
                    <a:pt x="201" y="221"/>
                  </a:lnTo>
                  <a:lnTo>
                    <a:pt x="202" y="214"/>
                  </a:lnTo>
                  <a:lnTo>
                    <a:pt x="202" y="208"/>
                  </a:lnTo>
                  <a:lnTo>
                    <a:pt x="202" y="203"/>
                  </a:lnTo>
                  <a:lnTo>
                    <a:pt x="203" y="198"/>
                  </a:lnTo>
                  <a:lnTo>
                    <a:pt x="203" y="193"/>
                  </a:lnTo>
                  <a:lnTo>
                    <a:pt x="208" y="190"/>
                  </a:lnTo>
                  <a:lnTo>
                    <a:pt x="213" y="187"/>
                  </a:lnTo>
                  <a:lnTo>
                    <a:pt x="218" y="183"/>
                  </a:lnTo>
                  <a:lnTo>
                    <a:pt x="223" y="180"/>
                  </a:lnTo>
                  <a:lnTo>
                    <a:pt x="228" y="176"/>
                  </a:lnTo>
                  <a:lnTo>
                    <a:pt x="233" y="174"/>
                  </a:lnTo>
                  <a:lnTo>
                    <a:pt x="238" y="172"/>
                  </a:lnTo>
                  <a:lnTo>
                    <a:pt x="242" y="169"/>
                  </a:lnTo>
                  <a:lnTo>
                    <a:pt x="251" y="166"/>
                  </a:lnTo>
                  <a:lnTo>
                    <a:pt x="261" y="164"/>
                  </a:lnTo>
                  <a:lnTo>
                    <a:pt x="268" y="161"/>
                  </a:lnTo>
                  <a:lnTo>
                    <a:pt x="275" y="161"/>
                  </a:lnTo>
                  <a:lnTo>
                    <a:pt x="278" y="161"/>
                  </a:lnTo>
                  <a:lnTo>
                    <a:pt x="281" y="162"/>
                  </a:lnTo>
                  <a:lnTo>
                    <a:pt x="285" y="164"/>
                  </a:lnTo>
                  <a:lnTo>
                    <a:pt x="290" y="166"/>
                  </a:lnTo>
                  <a:lnTo>
                    <a:pt x="293" y="168"/>
                  </a:lnTo>
                  <a:lnTo>
                    <a:pt x="296" y="166"/>
                  </a:lnTo>
                  <a:lnTo>
                    <a:pt x="300" y="165"/>
                  </a:lnTo>
                  <a:lnTo>
                    <a:pt x="302" y="164"/>
                  </a:lnTo>
                  <a:lnTo>
                    <a:pt x="303" y="161"/>
                  </a:lnTo>
                  <a:lnTo>
                    <a:pt x="304" y="159"/>
                  </a:lnTo>
                  <a:lnTo>
                    <a:pt x="306" y="155"/>
                  </a:lnTo>
                  <a:lnTo>
                    <a:pt x="308" y="153"/>
                  </a:lnTo>
                  <a:lnTo>
                    <a:pt x="310" y="150"/>
                  </a:lnTo>
                  <a:lnTo>
                    <a:pt x="313" y="146"/>
                  </a:lnTo>
                  <a:lnTo>
                    <a:pt x="317" y="139"/>
                  </a:lnTo>
                  <a:lnTo>
                    <a:pt x="322" y="132"/>
                  </a:lnTo>
                  <a:lnTo>
                    <a:pt x="324" y="129"/>
                  </a:lnTo>
                  <a:lnTo>
                    <a:pt x="325" y="129"/>
                  </a:lnTo>
                  <a:lnTo>
                    <a:pt x="325" y="128"/>
                  </a:lnTo>
                  <a:lnTo>
                    <a:pt x="326" y="126"/>
                  </a:lnTo>
                  <a:lnTo>
                    <a:pt x="331" y="116"/>
                  </a:lnTo>
                  <a:lnTo>
                    <a:pt x="321" y="114"/>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52" name="Freeform 52"/>
            <p:cNvSpPr>
              <a:spLocks noEditPoints="1"/>
            </p:cNvSpPr>
            <p:nvPr/>
          </p:nvSpPr>
          <p:spPr bwMode="auto">
            <a:xfrm>
              <a:off x="3564" y="2715"/>
              <a:ext cx="103" cy="94"/>
            </a:xfrm>
            <a:custGeom>
              <a:avLst/>
              <a:gdLst>
                <a:gd name="T0" fmla="*/ 233 w 252"/>
                <a:gd name="T1" fmla="*/ 2 h 230"/>
                <a:gd name="T2" fmla="*/ 208 w 252"/>
                <a:gd name="T3" fmla="*/ 0 h 230"/>
                <a:gd name="T4" fmla="*/ 190 w 252"/>
                <a:gd name="T5" fmla="*/ 2 h 230"/>
                <a:gd name="T6" fmla="*/ 170 w 252"/>
                <a:gd name="T7" fmla="*/ 8 h 230"/>
                <a:gd name="T8" fmla="*/ 142 w 252"/>
                <a:gd name="T9" fmla="*/ 21 h 230"/>
                <a:gd name="T10" fmla="*/ 115 w 252"/>
                <a:gd name="T11" fmla="*/ 35 h 230"/>
                <a:gd name="T12" fmla="*/ 94 w 252"/>
                <a:gd name="T13" fmla="*/ 47 h 230"/>
                <a:gd name="T14" fmla="*/ 77 w 252"/>
                <a:gd name="T15" fmla="*/ 62 h 230"/>
                <a:gd name="T16" fmla="*/ 61 w 252"/>
                <a:gd name="T17" fmla="*/ 81 h 230"/>
                <a:gd name="T18" fmla="*/ 42 w 252"/>
                <a:gd name="T19" fmla="*/ 105 h 230"/>
                <a:gd name="T20" fmla="*/ 24 w 252"/>
                <a:gd name="T21" fmla="*/ 132 h 230"/>
                <a:gd name="T22" fmla="*/ 9 w 252"/>
                <a:gd name="T23" fmla="*/ 158 h 230"/>
                <a:gd name="T24" fmla="*/ 1 w 252"/>
                <a:gd name="T25" fmla="*/ 180 h 230"/>
                <a:gd name="T26" fmla="*/ 0 w 252"/>
                <a:gd name="T27" fmla="*/ 198 h 230"/>
                <a:gd name="T28" fmla="*/ 4 w 252"/>
                <a:gd name="T29" fmla="*/ 213 h 230"/>
                <a:gd name="T30" fmla="*/ 15 w 252"/>
                <a:gd name="T31" fmla="*/ 224 h 230"/>
                <a:gd name="T32" fmla="*/ 32 w 252"/>
                <a:gd name="T33" fmla="*/ 229 h 230"/>
                <a:gd name="T34" fmla="*/ 53 w 252"/>
                <a:gd name="T35" fmla="*/ 230 h 230"/>
                <a:gd name="T36" fmla="*/ 79 w 252"/>
                <a:gd name="T37" fmla="*/ 226 h 230"/>
                <a:gd name="T38" fmla="*/ 94 w 252"/>
                <a:gd name="T39" fmla="*/ 220 h 230"/>
                <a:gd name="T40" fmla="*/ 112 w 252"/>
                <a:gd name="T41" fmla="*/ 213 h 230"/>
                <a:gd name="T42" fmla="*/ 129 w 252"/>
                <a:gd name="T43" fmla="*/ 206 h 230"/>
                <a:gd name="T44" fmla="*/ 149 w 252"/>
                <a:gd name="T45" fmla="*/ 195 h 230"/>
                <a:gd name="T46" fmla="*/ 170 w 252"/>
                <a:gd name="T47" fmla="*/ 184 h 230"/>
                <a:gd name="T48" fmla="*/ 177 w 252"/>
                <a:gd name="T49" fmla="*/ 176 h 230"/>
                <a:gd name="T50" fmla="*/ 165 w 252"/>
                <a:gd name="T51" fmla="*/ 158 h 230"/>
                <a:gd name="T52" fmla="*/ 147 w 252"/>
                <a:gd name="T53" fmla="*/ 167 h 230"/>
                <a:gd name="T54" fmla="*/ 129 w 252"/>
                <a:gd name="T55" fmla="*/ 175 h 230"/>
                <a:gd name="T56" fmla="*/ 108 w 252"/>
                <a:gd name="T57" fmla="*/ 182 h 230"/>
                <a:gd name="T58" fmla="*/ 85 w 252"/>
                <a:gd name="T59" fmla="*/ 185 h 230"/>
                <a:gd name="T60" fmla="*/ 73 w 252"/>
                <a:gd name="T61" fmla="*/ 183 h 230"/>
                <a:gd name="T62" fmla="*/ 70 w 252"/>
                <a:gd name="T63" fmla="*/ 173 h 230"/>
                <a:gd name="T64" fmla="*/ 76 w 252"/>
                <a:gd name="T65" fmla="*/ 156 h 230"/>
                <a:gd name="T66" fmla="*/ 88 w 252"/>
                <a:gd name="T67" fmla="*/ 137 h 230"/>
                <a:gd name="T68" fmla="*/ 119 w 252"/>
                <a:gd name="T69" fmla="*/ 131 h 230"/>
                <a:gd name="T70" fmla="*/ 147 w 252"/>
                <a:gd name="T71" fmla="*/ 123 h 230"/>
                <a:gd name="T72" fmla="*/ 174 w 252"/>
                <a:gd name="T73" fmla="*/ 113 h 230"/>
                <a:gd name="T74" fmla="*/ 197 w 252"/>
                <a:gd name="T75" fmla="*/ 101 h 230"/>
                <a:gd name="T76" fmla="*/ 215 w 252"/>
                <a:gd name="T77" fmla="*/ 90 h 230"/>
                <a:gd name="T78" fmla="*/ 229 w 252"/>
                <a:gd name="T79" fmla="*/ 76 h 230"/>
                <a:gd name="T80" fmla="*/ 239 w 252"/>
                <a:gd name="T81" fmla="*/ 61 h 230"/>
                <a:gd name="T82" fmla="*/ 247 w 252"/>
                <a:gd name="T83" fmla="*/ 46 h 230"/>
                <a:gd name="T84" fmla="*/ 250 w 252"/>
                <a:gd name="T85" fmla="*/ 20 h 230"/>
                <a:gd name="T86" fmla="*/ 185 w 252"/>
                <a:gd name="T87" fmla="*/ 37 h 230"/>
                <a:gd name="T88" fmla="*/ 190 w 252"/>
                <a:gd name="T89" fmla="*/ 38 h 230"/>
                <a:gd name="T90" fmla="*/ 190 w 252"/>
                <a:gd name="T91" fmla="*/ 44 h 230"/>
                <a:gd name="T92" fmla="*/ 182 w 252"/>
                <a:gd name="T93" fmla="*/ 58 h 230"/>
                <a:gd name="T94" fmla="*/ 163 w 252"/>
                <a:gd name="T95" fmla="*/ 77 h 230"/>
                <a:gd name="T96" fmla="*/ 140 w 252"/>
                <a:gd name="T97" fmla="*/ 93 h 230"/>
                <a:gd name="T98" fmla="*/ 118 w 252"/>
                <a:gd name="T99" fmla="*/ 101 h 230"/>
                <a:gd name="T100" fmla="*/ 117 w 252"/>
                <a:gd name="T101" fmla="*/ 92 h 230"/>
                <a:gd name="T102" fmla="*/ 129 w 252"/>
                <a:gd name="T103" fmla="*/ 76 h 230"/>
                <a:gd name="T104" fmla="*/ 138 w 252"/>
                <a:gd name="T105" fmla="*/ 65 h 230"/>
                <a:gd name="T106" fmla="*/ 159 w 252"/>
                <a:gd name="T107" fmla="*/ 46 h 230"/>
                <a:gd name="T108" fmla="*/ 175 w 252"/>
                <a:gd name="T109" fmla="*/ 3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2" h="230">
                  <a:moveTo>
                    <a:pt x="246" y="13"/>
                  </a:moveTo>
                  <a:lnTo>
                    <a:pt x="240" y="7"/>
                  </a:lnTo>
                  <a:lnTo>
                    <a:pt x="233" y="2"/>
                  </a:lnTo>
                  <a:lnTo>
                    <a:pt x="224" y="1"/>
                  </a:lnTo>
                  <a:lnTo>
                    <a:pt x="214" y="0"/>
                  </a:lnTo>
                  <a:lnTo>
                    <a:pt x="208" y="0"/>
                  </a:lnTo>
                  <a:lnTo>
                    <a:pt x="201" y="1"/>
                  </a:lnTo>
                  <a:lnTo>
                    <a:pt x="195" y="1"/>
                  </a:lnTo>
                  <a:lnTo>
                    <a:pt x="190" y="2"/>
                  </a:lnTo>
                  <a:lnTo>
                    <a:pt x="183" y="5"/>
                  </a:lnTo>
                  <a:lnTo>
                    <a:pt x="177" y="6"/>
                  </a:lnTo>
                  <a:lnTo>
                    <a:pt x="170" y="8"/>
                  </a:lnTo>
                  <a:lnTo>
                    <a:pt x="163" y="10"/>
                  </a:lnTo>
                  <a:lnTo>
                    <a:pt x="153" y="15"/>
                  </a:lnTo>
                  <a:lnTo>
                    <a:pt x="142" y="21"/>
                  </a:lnTo>
                  <a:lnTo>
                    <a:pt x="132" y="25"/>
                  </a:lnTo>
                  <a:lnTo>
                    <a:pt x="124" y="30"/>
                  </a:lnTo>
                  <a:lnTo>
                    <a:pt x="115" y="35"/>
                  </a:lnTo>
                  <a:lnTo>
                    <a:pt x="108" y="38"/>
                  </a:lnTo>
                  <a:lnTo>
                    <a:pt x="101" y="43"/>
                  </a:lnTo>
                  <a:lnTo>
                    <a:pt x="94" y="47"/>
                  </a:lnTo>
                  <a:lnTo>
                    <a:pt x="88" y="52"/>
                  </a:lnTo>
                  <a:lnTo>
                    <a:pt x="82" y="56"/>
                  </a:lnTo>
                  <a:lnTo>
                    <a:pt x="77" y="62"/>
                  </a:lnTo>
                  <a:lnTo>
                    <a:pt x="72" y="68"/>
                  </a:lnTo>
                  <a:lnTo>
                    <a:pt x="66" y="74"/>
                  </a:lnTo>
                  <a:lnTo>
                    <a:pt x="61" y="81"/>
                  </a:lnTo>
                  <a:lnTo>
                    <a:pt x="55" y="88"/>
                  </a:lnTo>
                  <a:lnTo>
                    <a:pt x="49" y="94"/>
                  </a:lnTo>
                  <a:lnTo>
                    <a:pt x="42" y="105"/>
                  </a:lnTo>
                  <a:lnTo>
                    <a:pt x="35" y="114"/>
                  </a:lnTo>
                  <a:lnTo>
                    <a:pt x="29" y="123"/>
                  </a:lnTo>
                  <a:lnTo>
                    <a:pt x="24" y="132"/>
                  </a:lnTo>
                  <a:lnTo>
                    <a:pt x="18" y="142"/>
                  </a:lnTo>
                  <a:lnTo>
                    <a:pt x="13" y="150"/>
                  </a:lnTo>
                  <a:lnTo>
                    <a:pt x="9" y="158"/>
                  </a:lnTo>
                  <a:lnTo>
                    <a:pt x="5" y="166"/>
                  </a:lnTo>
                  <a:lnTo>
                    <a:pt x="3" y="173"/>
                  </a:lnTo>
                  <a:lnTo>
                    <a:pt x="1" y="180"/>
                  </a:lnTo>
                  <a:lnTo>
                    <a:pt x="0" y="187"/>
                  </a:lnTo>
                  <a:lnTo>
                    <a:pt x="0" y="192"/>
                  </a:lnTo>
                  <a:lnTo>
                    <a:pt x="0" y="198"/>
                  </a:lnTo>
                  <a:lnTo>
                    <a:pt x="1" y="204"/>
                  </a:lnTo>
                  <a:lnTo>
                    <a:pt x="2" y="209"/>
                  </a:lnTo>
                  <a:lnTo>
                    <a:pt x="4" y="213"/>
                  </a:lnTo>
                  <a:lnTo>
                    <a:pt x="8" y="218"/>
                  </a:lnTo>
                  <a:lnTo>
                    <a:pt x="11" y="221"/>
                  </a:lnTo>
                  <a:lnTo>
                    <a:pt x="15" y="224"/>
                  </a:lnTo>
                  <a:lnTo>
                    <a:pt x="20" y="226"/>
                  </a:lnTo>
                  <a:lnTo>
                    <a:pt x="25" y="228"/>
                  </a:lnTo>
                  <a:lnTo>
                    <a:pt x="32" y="229"/>
                  </a:lnTo>
                  <a:lnTo>
                    <a:pt x="39" y="230"/>
                  </a:lnTo>
                  <a:lnTo>
                    <a:pt x="46" y="230"/>
                  </a:lnTo>
                  <a:lnTo>
                    <a:pt x="53" y="230"/>
                  </a:lnTo>
                  <a:lnTo>
                    <a:pt x="61" y="229"/>
                  </a:lnTo>
                  <a:lnTo>
                    <a:pt x="70" y="228"/>
                  </a:lnTo>
                  <a:lnTo>
                    <a:pt x="79" y="226"/>
                  </a:lnTo>
                  <a:lnTo>
                    <a:pt x="84" y="225"/>
                  </a:lnTo>
                  <a:lnTo>
                    <a:pt x="88" y="222"/>
                  </a:lnTo>
                  <a:lnTo>
                    <a:pt x="94" y="220"/>
                  </a:lnTo>
                  <a:lnTo>
                    <a:pt x="100" y="218"/>
                  </a:lnTo>
                  <a:lnTo>
                    <a:pt x="106" y="215"/>
                  </a:lnTo>
                  <a:lnTo>
                    <a:pt x="112" y="213"/>
                  </a:lnTo>
                  <a:lnTo>
                    <a:pt x="119" y="211"/>
                  </a:lnTo>
                  <a:lnTo>
                    <a:pt x="126" y="207"/>
                  </a:lnTo>
                  <a:lnTo>
                    <a:pt x="129" y="206"/>
                  </a:lnTo>
                  <a:lnTo>
                    <a:pt x="133" y="204"/>
                  </a:lnTo>
                  <a:lnTo>
                    <a:pt x="141" y="199"/>
                  </a:lnTo>
                  <a:lnTo>
                    <a:pt x="149" y="195"/>
                  </a:lnTo>
                  <a:lnTo>
                    <a:pt x="157" y="191"/>
                  </a:lnTo>
                  <a:lnTo>
                    <a:pt x="165" y="187"/>
                  </a:lnTo>
                  <a:lnTo>
                    <a:pt x="170" y="184"/>
                  </a:lnTo>
                  <a:lnTo>
                    <a:pt x="172" y="183"/>
                  </a:lnTo>
                  <a:lnTo>
                    <a:pt x="177" y="182"/>
                  </a:lnTo>
                  <a:lnTo>
                    <a:pt x="177" y="176"/>
                  </a:lnTo>
                  <a:lnTo>
                    <a:pt x="177" y="165"/>
                  </a:lnTo>
                  <a:lnTo>
                    <a:pt x="178" y="151"/>
                  </a:lnTo>
                  <a:lnTo>
                    <a:pt x="165" y="158"/>
                  </a:lnTo>
                  <a:lnTo>
                    <a:pt x="159" y="161"/>
                  </a:lnTo>
                  <a:lnTo>
                    <a:pt x="153" y="165"/>
                  </a:lnTo>
                  <a:lnTo>
                    <a:pt x="147" y="167"/>
                  </a:lnTo>
                  <a:lnTo>
                    <a:pt x="140" y="169"/>
                  </a:lnTo>
                  <a:lnTo>
                    <a:pt x="134" y="173"/>
                  </a:lnTo>
                  <a:lnTo>
                    <a:pt x="129" y="175"/>
                  </a:lnTo>
                  <a:lnTo>
                    <a:pt x="123" y="176"/>
                  </a:lnTo>
                  <a:lnTo>
                    <a:pt x="117" y="179"/>
                  </a:lnTo>
                  <a:lnTo>
                    <a:pt x="108" y="182"/>
                  </a:lnTo>
                  <a:lnTo>
                    <a:pt x="99" y="183"/>
                  </a:lnTo>
                  <a:lnTo>
                    <a:pt x="92" y="185"/>
                  </a:lnTo>
                  <a:lnTo>
                    <a:pt x="85" y="185"/>
                  </a:lnTo>
                  <a:lnTo>
                    <a:pt x="81" y="185"/>
                  </a:lnTo>
                  <a:lnTo>
                    <a:pt x="77" y="184"/>
                  </a:lnTo>
                  <a:lnTo>
                    <a:pt x="73" y="183"/>
                  </a:lnTo>
                  <a:lnTo>
                    <a:pt x="71" y="181"/>
                  </a:lnTo>
                  <a:lnTo>
                    <a:pt x="70" y="177"/>
                  </a:lnTo>
                  <a:lnTo>
                    <a:pt x="70" y="173"/>
                  </a:lnTo>
                  <a:lnTo>
                    <a:pt x="71" y="168"/>
                  </a:lnTo>
                  <a:lnTo>
                    <a:pt x="73" y="161"/>
                  </a:lnTo>
                  <a:lnTo>
                    <a:pt x="76" y="156"/>
                  </a:lnTo>
                  <a:lnTo>
                    <a:pt x="79" y="150"/>
                  </a:lnTo>
                  <a:lnTo>
                    <a:pt x="84" y="143"/>
                  </a:lnTo>
                  <a:lnTo>
                    <a:pt x="88" y="137"/>
                  </a:lnTo>
                  <a:lnTo>
                    <a:pt x="99" y="135"/>
                  </a:lnTo>
                  <a:lnTo>
                    <a:pt x="109" y="134"/>
                  </a:lnTo>
                  <a:lnTo>
                    <a:pt x="119" y="131"/>
                  </a:lnTo>
                  <a:lnTo>
                    <a:pt x="129" y="128"/>
                  </a:lnTo>
                  <a:lnTo>
                    <a:pt x="138" y="126"/>
                  </a:lnTo>
                  <a:lnTo>
                    <a:pt x="147" y="123"/>
                  </a:lnTo>
                  <a:lnTo>
                    <a:pt x="156" y="120"/>
                  </a:lnTo>
                  <a:lnTo>
                    <a:pt x="164" y="116"/>
                  </a:lnTo>
                  <a:lnTo>
                    <a:pt x="174" y="113"/>
                  </a:lnTo>
                  <a:lnTo>
                    <a:pt x="182" y="109"/>
                  </a:lnTo>
                  <a:lnTo>
                    <a:pt x="190" y="106"/>
                  </a:lnTo>
                  <a:lnTo>
                    <a:pt x="197" y="101"/>
                  </a:lnTo>
                  <a:lnTo>
                    <a:pt x="203" y="98"/>
                  </a:lnTo>
                  <a:lnTo>
                    <a:pt x="209" y="93"/>
                  </a:lnTo>
                  <a:lnTo>
                    <a:pt x="215" y="90"/>
                  </a:lnTo>
                  <a:lnTo>
                    <a:pt x="220" y="85"/>
                  </a:lnTo>
                  <a:lnTo>
                    <a:pt x="224" y="81"/>
                  </a:lnTo>
                  <a:lnTo>
                    <a:pt x="229" y="76"/>
                  </a:lnTo>
                  <a:lnTo>
                    <a:pt x="232" y="71"/>
                  </a:lnTo>
                  <a:lnTo>
                    <a:pt x="236" y="66"/>
                  </a:lnTo>
                  <a:lnTo>
                    <a:pt x="239" y="61"/>
                  </a:lnTo>
                  <a:lnTo>
                    <a:pt x="243" y="56"/>
                  </a:lnTo>
                  <a:lnTo>
                    <a:pt x="245" y="51"/>
                  </a:lnTo>
                  <a:lnTo>
                    <a:pt x="247" y="46"/>
                  </a:lnTo>
                  <a:lnTo>
                    <a:pt x="251" y="37"/>
                  </a:lnTo>
                  <a:lnTo>
                    <a:pt x="252" y="28"/>
                  </a:lnTo>
                  <a:lnTo>
                    <a:pt x="250" y="20"/>
                  </a:lnTo>
                  <a:lnTo>
                    <a:pt x="246" y="13"/>
                  </a:lnTo>
                  <a:close/>
                  <a:moveTo>
                    <a:pt x="184" y="37"/>
                  </a:moveTo>
                  <a:lnTo>
                    <a:pt x="185" y="37"/>
                  </a:lnTo>
                  <a:lnTo>
                    <a:pt x="187" y="37"/>
                  </a:lnTo>
                  <a:lnTo>
                    <a:pt x="188" y="37"/>
                  </a:lnTo>
                  <a:lnTo>
                    <a:pt x="190" y="38"/>
                  </a:lnTo>
                  <a:lnTo>
                    <a:pt x="190" y="39"/>
                  </a:lnTo>
                  <a:lnTo>
                    <a:pt x="190" y="41"/>
                  </a:lnTo>
                  <a:lnTo>
                    <a:pt x="190" y="44"/>
                  </a:lnTo>
                  <a:lnTo>
                    <a:pt x="188" y="46"/>
                  </a:lnTo>
                  <a:lnTo>
                    <a:pt x="185" y="52"/>
                  </a:lnTo>
                  <a:lnTo>
                    <a:pt x="182" y="58"/>
                  </a:lnTo>
                  <a:lnTo>
                    <a:pt x="176" y="63"/>
                  </a:lnTo>
                  <a:lnTo>
                    <a:pt x="170" y="70"/>
                  </a:lnTo>
                  <a:lnTo>
                    <a:pt x="163" y="77"/>
                  </a:lnTo>
                  <a:lnTo>
                    <a:pt x="155" y="83"/>
                  </a:lnTo>
                  <a:lnTo>
                    <a:pt x="148" y="89"/>
                  </a:lnTo>
                  <a:lnTo>
                    <a:pt x="140" y="93"/>
                  </a:lnTo>
                  <a:lnTo>
                    <a:pt x="134" y="96"/>
                  </a:lnTo>
                  <a:lnTo>
                    <a:pt x="126" y="99"/>
                  </a:lnTo>
                  <a:lnTo>
                    <a:pt x="118" y="101"/>
                  </a:lnTo>
                  <a:lnTo>
                    <a:pt x="108" y="105"/>
                  </a:lnTo>
                  <a:lnTo>
                    <a:pt x="112" y="98"/>
                  </a:lnTo>
                  <a:lnTo>
                    <a:pt x="117" y="92"/>
                  </a:lnTo>
                  <a:lnTo>
                    <a:pt x="121" y="86"/>
                  </a:lnTo>
                  <a:lnTo>
                    <a:pt x="125" y="81"/>
                  </a:lnTo>
                  <a:lnTo>
                    <a:pt x="129" y="76"/>
                  </a:lnTo>
                  <a:lnTo>
                    <a:pt x="132" y="73"/>
                  </a:lnTo>
                  <a:lnTo>
                    <a:pt x="135" y="68"/>
                  </a:lnTo>
                  <a:lnTo>
                    <a:pt x="138" y="65"/>
                  </a:lnTo>
                  <a:lnTo>
                    <a:pt x="145" y="58"/>
                  </a:lnTo>
                  <a:lnTo>
                    <a:pt x="152" y="51"/>
                  </a:lnTo>
                  <a:lnTo>
                    <a:pt x="159" y="46"/>
                  </a:lnTo>
                  <a:lnTo>
                    <a:pt x="164" y="43"/>
                  </a:lnTo>
                  <a:lnTo>
                    <a:pt x="169" y="40"/>
                  </a:lnTo>
                  <a:lnTo>
                    <a:pt x="175" y="38"/>
                  </a:lnTo>
                  <a:lnTo>
                    <a:pt x="179" y="37"/>
                  </a:lnTo>
                  <a:lnTo>
                    <a:pt x="184" y="37"/>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53" name="Freeform 53"/>
            <p:cNvSpPr>
              <a:spLocks/>
            </p:cNvSpPr>
            <p:nvPr/>
          </p:nvSpPr>
          <p:spPr bwMode="auto">
            <a:xfrm>
              <a:off x="3688" y="2715"/>
              <a:ext cx="112" cy="95"/>
            </a:xfrm>
            <a:custGeom>
              <a:avLst/>
              <a:gdLst>
                <a:gd name="T0" fmla="*/ 261 w 274"/>
                <a:gd name="T1" fmla="*/ 1 h 232"/>
                <a:gd name="T2" fmla="*/ 254 w 274"/>
                <a:gd name="T3" fmla="*/ 0 h 232"/>
                <a:gd name="T4" fmla="*/ 243 w 274"/>
                <a:gd name="T5" fmla="*/ 0 h 232"/>
                <a:gd name="T6" fmla="*/ 229 w 274"/>
                <a:gd name="T7" fmla="*/ 3 h 232"/>
                <a:gd name="T8" fmla="*/ 217 w 274"/>
                <a:gd name="T9" fmla="*/ 8 h 232"/>
                <a:gd name="T10" fmla="*/ 208 w 274"/>
                <a:gd name="T11" fmla="*/ 15 h 232"/>
                <a:gd name="T12" fmla="*/ 197 w 274"/>
                <a:gd name="T13" fmla="*/ 23 h 232"/>
                <a:gd name="T14" fmla="*/ 184 w 274"/>
                <a:gd name="T15" fmla="*/ 35 h 232"/>
                <a:gd name="T16" fmla="*/ 176 w 274"/>
                <a:gd name="T17" fmla="*/ 41 h 232"/>
                <a:gd name="T18" fmla="*/ 174 w 274"/>
                <a:gd name="T19" fmla="*/ 44 h 232"/>
                <a:gd name="T20" fmla="*/ 177 w 274"/>
                <a:gd name="T21" fmla="*/ 38 h 232"/>
                <a:gd name="T22" fmla="*/ 182 w 274"/>
                <a:gd name="T23" fmla="*/ 29 h 232"/>
                <a:gd name="T24" fmla="*/ 185 w 274"/>
                <a:gd name="T25" fmla="*/ 22 h 232"/>
                <a:gd name="T26" fmla="*/ 185 w 274"/>
                <a:gd name="T27" fmla="*/ 13 h 232"/>
                <a:gd name="T28" fmla="*/ 182 w 274"/>
                <a:gd name="T29" fmla="*/ 5 h 232"/>
                <a:gd name="T30" fmla="*/ 175 w 274"/>
                <a:gd name="T31" fmla="*/ 0 h 232"/>
                <a:gd name="T32" fmla="*/ 165 w 274"/>
                <a:gd name="T33" fmla="*/ 0 h 232"/>
                <a:gd name="T34" fmla="*/ 153 w 274"/>
                <a:gd name="T35" fmla="*/ 3 h 232"/>
                <a:gd name="T36" fmla="*/ 129 w 274"/>
                <a:gd name="T37" fmla="*/ 14 h 232"/>
                <a:gd name="T38" fmla="*/ 89 w 274"/>
                <a:gd name="T39" fmla="*/ 36 h 232"/>
                <a:gd name="T40" fmla="*/ 59 w 274"/>
                <a:gd name="T41" fmla="*/ 53 h 232"/>
                <a:gd name="T42" fmla="*/ 59 w 274"/>
                <a:gd name="T43" fmla="*/ 69 h 232"/>
                <a:gd name="T44" fmla="*/ 72 w 274"/>
                <a:gd name="T45" fmla="*/ 76 h 232"/>
                <a:gd name="T46" fmla="*/ 87 w 274"/>
                <a:gd name="T47" fmla="*/ 67 h 232"/>
                <a:gd name="T48" fmla="*/ 100 w 274"/>
                <a:gd name="T49" fmla="*/ 60 h 232"/>
                <a:gd name="T50" fmla="*/ 95 w 274"/>
                <a:gd name="T51" fmla="*/ 70 h 232"/>
                <a:gd name="T52" fmla="*/ 87 w 274"/>
                <a:gd name="T53" fmla="*/ 84 h 232"/>
                <a:gd name="T54" fmla="*/ 79 w 274"/>
                <a:gd name="T55" fmla="*/ 98 h 232"/>
                <a:gd name="T56" fmla="*/ 72 w 274"/>
                <a:gd name="T57" fmla="*/ 111 h 232"/>
                <a:gd name="T58" fmla="*/ 64 w 274"/>
                <a:gd name="T59" fmla="*/ 122 h 232"/>
                <a:gd name="T60" fmla="*/ 57 w 274"/>
                <a:gd name="T61" fmla="*/ 134 h 232"/>
                <a:gd name="T62" fmla="*/ 43 w 274"/>
                <a:gd name="T63" fmla="*/ 154 h 232"/>
                <a:gd name="T64" fmla="*/ 30 w 274"/>
                <a:gd name="T65" fmla="*/ 174 h 232"/>
                <a:gd name="T66" fmla="*/ 16 w 274"/>
                <a:gd name="T67" fmla="*/ 194 h 232"/>
                <a:gd name="T68" fmla="*/ 2 w 274"/>
                <a:gd name="T69" fmla="*/ 213 h 232"/>
                <a:gd name="T70" fmla="*/ 2 w 274"/>
                <a:gd name="T71" fmla="*/ 221 h 232"/>
                <a:gd name="T72" fmla="*/ 8 w 274"/>
                <a:gd name="T73" fmla="*/ 232 h 232"/>
                <a:gd name="T74" fmla="*/ 19 w 274"/>
                <a:gd name="T75" fmla="*/ 229 h 232"/>
                <a:gd name="T76" fmla="*/ 31 w 274"/>
                <a:gd name="T77" fmla="*/ 227 h 232"/>
                <a:gd name="T78" fmla="*/ 43 w 274"/>
                <a:gd name="T79" fmla="*/ 225 h 232"/>
                <a:gd name="T80" fmla="*/ 56 w 274"/>
                <a:gd name="T81" fmla="*/ 224 h 232"/>
                <a:gd name="T82" fmla="*/ 68 w 274"/>
                <a:gd name="T83" fmla="*/ 221 h 232"/>
                <a:gd name="T84" fmla="*/ 80 w 274"/>
                <a:gd name="T85" fmla="*/ 198 h 232"/>
                <a:gd name="T86" fmla="*/ 103 w 274"/>
                <a:gd name="T87" fmla="*/ 164 h 232"/>
                <a:gd name="T88" fmla="*/ 125 w 274"/>
                <a:gd name="T89" fmla="*/ 132 h 232"/>
                <a:gd name="T90" fmla="*/ 148 w 274"/>
                <a:gd name="T91" fmla="*/ 106 h 232"/>
                <a:gd name="T92" fmla="*/ 165 w 274"/>
                <a:gd name="T93" fmla="*/ 89 h 232"/>
                <a:gd name="T94" fmla="*/ 177 w 274"/>
                <a:gd name="T95" fmla="*/ 79 h 232"/>
                <a:gd name="T96" fmla="*/ 187 w 274"/>
                <a:gd name="T97" fmla="*/ 74 h 232"/>
                <a:gd name="T98" fmla="*/ 197 w 274"/>
                <a:gd name="T99" fmla="*/ 70 h 232"/>
                <a:gd name="T100" fmla="*/ 205 w 274"/>
                <a:gd name="T101" fmla="*/ 70 h 232"/>
                <a:gd name="T102" fmla="*/ 210 w 274"/>
                <a:gd name="T103" fmla="*/ 74 h 232"/>
                <a:gd name="T104" fmla="*/ 217 w 274"/>
                <a:gd name="T105" fmla="*/ 82 h 232"/>
                <a:gd name="T106" fmla="*/ 229 w 274"/>
                <a:gd name="T107" fmla="*/ 76 h 232"/>
                <a:gd name="T108" fmla="*/ 233 w 274"/>
                <a:gd name="T109" fmla="*/ 73 h 232"/>
                <a:gd name="T110" fmla="*/ 240 w 274"/>
                <a:gd name="T111" fmla="*/ 58 h 232"/>
                <a:gd name="T112" fmla="*/ 248 w 274"/>
                <a:gd name="T113" fmla="*/ 43 h 232"/>
                <a:gd name="T114" fmla="*/ 258 w 274"/>
                <a:gd name="T115" fmla="*/ 28 h 232"/>
                <a:gd name="T116" fmla="*/ 267 w 274"/>
                <a:gd name="T117" fmla="*/ 14 h 232"/>
                <a:gd name="T118" fmla="*/ 263 w 274"/>
                <a:gd name="T119" fmla="*/ 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32">
                  <a:moveTo>
                    <a:pt x="263" y="2"/>
                  </a:moveTo>
                  <a:lnTo>
                    <a:pt x="261" y="1"/>
                  </a:lnTo>
                  <a:lnTo>
                    <a:pt x="258" y="0"/>
                  </a:lnTo>
                  <a:lnTo>
                    <a:pt x="254" y="0"/>
                  </a:lnTo>
                  <a:lnTo>
                    <a:pt x="250" y="0"/>
                  </a:lnTo>
                  <a:lnTo>
                    <a:pt x="243" y="0"/>
                  </a:lnTo>
                  <a:lnTo>
                    <a:pt x="236" y="1"/>
                  </a:lnTo>
                  <a:lnTo>
                    <a:pt x="229" y="3"/>
                  </a:lnTo>
                  <a:lnTo>
                    <a:pt x="222" y="6"/>
                  </a:lnTo>
                  <a:lnTo>
                    <a:pt x="217" y="8"/>
                  </a:lnTo>
                  <a:lnTo>
                    <a:pt x="214" y="12"/>
                  </a:lnTo>
                  <a:lnTo>
                    <a:pt x="208" y="15"/>
                  </a:lnTo>
                  <a:lnTo>
                    <a:pt x="203" y="18"/>
                  </a:lnTo>
                  <a:lnTo>
                    <a:pt x="197" y="23"/>
                  </a:lnTo>
                  <a:lnTo>
                    <a:pt x="191" y="29"/>
                  </a:lnTo>
                  <a:lnTo>
                    <a:pt x="184" y="35"/>
                  </a:lnTo>
                  <a:lnTo>
                    <a:pt x="177" y="40"/>
                  </a:lnTo>
                  <a:lnTo>
                    <a:pt x="176" y="41"/>
                  </a:lnTo>
                  <a:lnTo>
                    <a:pt x="175" y="43"/>
                  </a:lnTo>
                  <a:lnTo>
                    <a:pt x="174" y="44"/>
                  </a:lnTo>
                  <a:lnTo>
                    <a:pt x="172" y="45"/>
                  </a:lnTo>
                  <a:lnTo>
                    <a:pt x="177" y="38"/>
                  </a:lnTo>
                  <a:lnTo>
                    <a:pt x="179" y="32"/>
                  </a:lnTo>
                  <a:lnTo>
                    <a:pt x="182" y="29"/>
                  </a:lnTo>
                  <a:lnTo>
                    <a:pt x="183" y="26"/>
                  </a:lnTo>
                  <a:lnTo>
                    <a:pt x="185" y="22"/>
                  </a:lnTo>
                  <a:lnTo>
                    <a:pt x="185" y="17"/>
                  </a:lnTo>
                  <a:lnTo>
                    <a:pt x="185" y="13"/>
                  </a:lnTo>
                  <a:lnTo>
                    <a:pt x="184" y="8"/>
                  </a:lnTo>
                  <a:lnTo>
                    <a:pt x="182" y="5"/>
                  </a:lnTo>
                  <a:lnTo>
                    <a:pt x="178" y="2"/>
                  </a:lnTo>
                  <a:lnTo>
                    <a:pt x="175" y="0"/>
                  </a:lnTo>
                  <a:lnTo>
                    <a:pt x="170" y="0"/>
                  </a:lnTo>
                  <a:lnTo>
                    <a:pt x="165" y="0"/>
                  </a:lnTo>
                  <a:lnTo>
                    <a:pt x="161" y="1"/>
                  </a:lnTo>
                  <a:lnTo>
                    <a:pt x="153" y="3"/>
                  </a:lnTo>
                  <a:lnTo>
                    <a:pt x="142" y="8"/>
                  </a:lnTo>
                  <a:lnTo>
                    <a:pt x="129" y="14"/>
                  </a:lnTo>
                  <a:lnTo>
                    <a:pt x="111" y="23"/>
                  </a:lnTo>
                  <a:lnTo>
                    <a:pt x="89" y="36"/>
                  </a:lnTo>
                  <a:lnTo>
                    <a:pt x="63" y="51"/>
                  </a:lnTo>
                  <a:lnTo>
                    <a:pt x="59" y="53"/>
                  </a:lnTo>
                  <a:lnTo>
                    <a:pt x="59" y="58"/>
                  </a:lnTo>
                  <a:lnTo>
                    <a:pt x="59" y="69"/>
                  </a:lnTo>
                  <a:lnTo>
                    <a:pt x="59" y="83"/>
                  </a:lnTo>
                  <a:lnTo>
                    <a:pt x="72" y="76"/>
                  </a:lnTo>
                  <a:lnTo>
                    <a:pt x="80" y="71"/>
                  </a:lnTo>
                  <a:lnTo>
                    <a:pt x="87" y="67"/>
                  </a:lnTo>
                  <a:lnTo>
                    <a:pt x="94" y="63"/>
                  </a:lnTo>
                  <a:lnTo>
                    <a:pt x="100" y="60"/>
                  </a:lnTo>
                  <a:lnTo>
                    <a:pt x="97" y="66"/>
                  </a:lnTo>
                  <a:lnTo>
                    <a:pt x="95" y="70"/>
                  </a:lnTo>
                  <a:lnTo>
                    <a:pt x="92" y="77"/>
                  </a:lnTo>
                  <a:lnTo>
                    <a:pt x="87" y="84"/>
                  </a:lnTo>
                  <a:lnTo>
                    <a:pt x="84" y="91"/>
                  </a:lnTo>
                  <a:lnTo>
                    <a:pt x="79" y="98"/>
                  </a:lnTo>
                  <a:lnTo>
                    <a:pt x="76" y="104"/>
                  </a:lnTo>
                  <a:lnTo>
                    <a:pt x="72" y="111"/>
                  </a:lnTo>
                  <a:lnTo>
                    <a:pt x="68" y="116"/>
                  </a:lnTo>
                  <a:lnTo>
                    <a:pt x="64" y="122"/>
                  </a:lnTo>
                  <a:lnTo>
                    <a:pt x="61" y="128"/>
                  </a:lnTo>
                  <a:lnTo>
                    <a:pt x="57" y="134"/>
                  </a:lnTo>
                  <a:lnTo>
                    <a:pt x="50" y="144"/>
                  </a:lnTo>
                  <a:lnTo>
                    <a:pt x="43" y="154"/>
                  </a:lnTo>
                  <a:lnTo>
                    <a:pt x="36" y="165"/>
                  </a:lnTo>
                  <a:lnTo>
                    <a:pt x="30" y="174"/>
                  </a:lnTo>
                  <a:lnTo>
                    <a:pt x="23" y="184"/>
                  </a:lnTo>
                  <a:lnTo>
                    <a:pt x="16" y="194"/>
                  </a:lnTo>
                  <a:lnTo>
                    <a:pt x="9" y="204"/>
                  </a:lnTo>
                  <a:lnTo>
                    <a:pt x="2" y="213"/>
                  </a:lnTo>
                  <a:lnTo>
                    <a:pt x="0" y="217"/>
                  </a:lnTo>
                  <a:lnTo>
                    <a:pt x="2" y="221"/>
                  </a:lnTo>
                  <a:lnTo>
                    <a:pt x="4" y="227"/>
                  </a:lnTo>
                  <a:lnTo>
                    <a:pt x="8" y="232"/>
                  </a:lnTo>
                  <a:lnTo>
                    <a:pt x="13" y="230"/>
                  </a:lnTo>
                  <a:lnTo>
                    <a:pt x="19" y="229"/>
                  </a:lnTo>
                  <a:lnTo>
                    <a:pt x="25" y="228"/>
                  </a:lnTo>
                  <a:lnTo>
                    <a:pt x="31" y="227"/>
                  </a:lnTo>
                  <a:lnTo>
                    <a:pt x="36" y="226"/>
                  </a:lnTo>
                  <a:lnTo>
                    <a:pt x="43" y="225"/>
                  </a:lnTo>
                  <a:lnTo>
                    <a:pt x="49" y="225"/>
                  </a:lnTo>
                  <a:lnTo>
                    <a:pt x="56" y="224"/>
                  </a:lnTo>
                  <a:lnTo>
                    <a:pt x="63" y="222"/>
                  </a:lnTo>
                  <a:lnTo>
                    <a:pt x="68" y="221"/>
                  </a:lnTo>
                  <a:lnTo>
                    <a:pt x="70" y="218"/>
                  </a:lnTo>
                  <a:lnTo>
                    <a:pt x="80" y="198"/>
                  </a:lnTo>
                  <a:lnTo>
                    <a:pt x="92" y="180"/>
                  </a:lnTo>
                  <a:lnTo>
                    <a:pt x="103" y="164"/>
                  </a:lnTo>
                  <a:lnTo>
                    <a:pt x="115" y="147"/>
                  </a:lnTo>
                  <a:lnTo>
                    <a:pt x="125" y="132"/>
                  </a:lnTo>
                  <a:lnTo>
                    <a:pt x="137" y="119"/>
                  </a:lnTo>
                  <a:lnTo>
                    <a:pt x="148" y="106"/>
                  </a:lnTo>
                  <a:lnTo>
                    <a:pt x="160" y="94"/>
                  </a:lnTo>
                  <a:lnTo>
                    <a:pt x="165" y="89"/>
                  </a:lnTo>
                  <a:lnTo>
                    <a:pt x="171" y="84"/>
                  </a:lnTo>
                  <a:lnTo>
                    <a:pt x="177" y="79"/>
                  </a:lnTo>
                  <a:lnTo>
                    <a:pt x="183" y="76"/>
                  </a:lnTo>
                  <a:lnTo>
                    <a:pt x="187" y="74"/>
                  </a:lnTo>
                  <a:lnTo>
                    <a:pt x="192" y="71"/>
                  </a:lnTo>
                  <a:lnTo>
                    <a:pt x="197" y="70"/>
                  </a:lnTo>
                  <a:lnTo>
                    <a:pt x="201" y="70"/>
                  </a:lnTo>
                  <a:lnTo>
                    <a:pt x="205" y="70"/>
                  </a:lnTo>
                  <a:lnTo>
                    <a:pt x="208" y="71"/>
                  </a:lnTo>
                  <a:lnTo>
                    <a:pt x="210" y="74"/>
                  </a:lnTo>
                  <a:lnTo>
                    <a:pt x="213" y="77"/>
                  </a:lnTo>
                  <a:lnTo>
                    <a:pt x="217" y="82"/>
                  </a:lnTo>
                  <a:lnTo>
                    <a:pt x="223" y="79"/>
                  </a:lnTo>
                  <a:lnTo>
                    <a:pt x="229" y="76"/>
                  </a:lnTo>
                  <a:lnTo>
                    <a:pt x="232" y="75"/>
                  </a:lnTo>
                  <a:lnTo>
                    <a:pt x="233" y="73"/>
                  </a:lnTo>
                  <a:lnTo>
                    <a:pt x="237" y="65"/>
                  </a:lnTo>
                  <a:lnTo>
                    <a:pt x="240" y="58"/>
                  </a:lnTo>
                  <a:lnTo>
                    <a:pt x="245" y="50"/>
                  </a:lnTo>
                  <a:lnTo>
                    <a:pt x="248" y="43"/>
                  </a:lnTo>
                  <a:lnTo>
                    <a:pt x="253" y="35"/>
                  </a:lnTo>
                  <a:lnTo>
                    <a:pt x="258" y="28"/>
                  </a:lnTo>
                  <a:lnTo>
                    <a:pt x="262" y="21"/>
                  </a:lnTo>
                  <a:lnTo>
                    <a:pt x="267" y="14"/>
                  </a:lnTo>
                  <a:lnTo>
                    <a:pt x="274" y="6"/>
                  </a:lnTo>
                  <a:lnTo>
                    <a:pt x="263" y="2"/>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54" name="Freeform 54"/>
            <p:cNvSpPr>
              <a:spLocks/>
            </p:cNvSpPr>
            <p:nvPr/>
          </p:nvSpPr>
          <p:spPr bwMode="auto">
            <a:xfrm>
              <a:off x="3802" y="2715"/>
              <a:ext cx="112" cy="94"/>
            </a:xfrm>
            <a:custGeom>
              <a:avLst/>
              <a:gdLst>
                <a:gd name="T0" fmla="*/ 256 w 274"/>
                <a:gd name="T1" fmla="*/ 7 h 230"/>
                <a:gd name="T2" fmla="*/ 239 w 274"/>
                <a:gd name="T3" fmla="*/ 1 h 230"/>
                <a:gd name="T4" fmla="*/ 218 w 274"/>
                <a:gd name="T5" fmla="*/ 0 h 230"/>
                <a:gd name="T6" fmla="*/ 185 w 274"/>
                <a:gd name="T7" fmla="*/ 5 h 230"/>
                <a:gd name="T8" fmla="*/ 147 w 274"/>
                <a:gd name="T9" fmla="*/ 20 h 230"/>
                <a:gd name="T10" fmla="*/ 112 w 274"/>
                <a:gd name="T11" fmla="*/ 40 h 230"/>
                <a:gd name="T12" fmla="*/ 96 w 274"/>
                <a:gd name="T13" fmla="*/ 55 h 230"/>
                <a:gd name="T14" fmla="*/ 83 w 274"/>
                <a:gd name="T15" fmla="*/ 74 h 230"/>
                <a:gd name="T16" fmla="*/ 76 w 274"/>
                <a:gd name="T17" fmla="*/ 92 h 230"/>
                <a:gd name="T18" fmla="*/ 75 w 274"/>
                <a:gd name="T19" fmla="*/ 109 h 230"/>
                <a:gd name="T20" fmla="*/ 80 w 274"/>
                <a:gd name="T21" fmla="*/ 123 h 230"/>
                <a:gd name="T22" fmla="*/ 88 w 274"/>
                <a:gd name="T23" fmla="*/ 130 h 230"/>
                <a:gd name="T24" fmla="*/ 102 w 274"/>
                <a:gd name="T25" fmla="*/ 137 h 230"/>
                <a:gd name="T26" fmla="*/ 117 w 274"/>
                <a:gd name="T27" fmla="*/ 141 h 230"/>
                <a:gd name="T28" fmla="*/ 132 w 274"/>
                <a:gd name="T29" fmla="*/ 144 h 230"/>
                <a:gd name="T30" fmla="*/ 144 w 274"/>
                <a:gd name="T31" fmla="*/ 150 h 230"/>
                <a:gd name="T32" fmla="*/ 145 w 274"/>
                <a:gd name="T33" fmla="*/ 157 h 230"/>
                <a:gd name="T34" fmla="*/ 140 w 274"/>
                <a:gd name="T35" fmla="*/ 169 h 230"/>
                <a:gd name="T36" fmla="*/ 126 w 274"/>
                <a:gd name="T37" fmla="*/ 183 h 230"/>
                <a:gd name="T38" fmla="*/ 105 w 274"/>
                <a:gd name="T39" fmla="*/ 191 h 230"/>
                <a:gd name="T40" fmla="*/ 84 w 274"/>
                <a:gd name="T41" fmla="*/ 190 h 230"/>
                <a:gd name="T42" fmla="*/ 69 w 274"/>
                <a:gd name="T43" fmla="*/ 183 h 230"/>
                <a:gd name="T44" fmla="*/ 61 w 274"/>
                <a:gd name="T45" fmla="*/ 173 h 230"/>
                <a:gd name="T46" fmla="*/ 60 w 274"/>
                <a:gd name="T47" fmla="*/ 145 h 230"/>
                <a:gd name="T48" fmla="*/ 39 w 274"/>
                <a:gd name="T49" fmla="*/ 150 h 230"/>
                <a:gd name="T50" fmla="*/ 28 w 274"/>
                <a:gd name="T51" fmla="*/ 171 h 230"/>
                <a:gd name="T52" fmla="*/ 15 w 274"/>
                <a:gd name="T53" fmla="*/ 191 h 230"/>
                <a:gd name="T54" fmla="*/ 0 w 274"/>
                <a:gd name="T55" fmla="*/ 214 h 230"/>
                <a:gd name="T56" fmla="*/ 28 w 274"/>
                <a:gd name="T57" fmla="*/ 225 h 230"/>
                <a:gd name="T58" fmla="*/ 46 w 274"/>
                <a:gd name="T59" fmla="*/ 229 h 230"/>
                <a:gd name="T60" fmla="*/ 67 w 274"/>
                <a:gd name="T61" fmla="*/ 230 h 230"/>
                <a:gd name="T62" fmla="*/ 91 w 274"/>
                <a:gd name="T63" fmla="*/ 228 h 230"/>
                <a:gd name="T64" fmla="*/ 114 w 274"/>
                <a:gd name="T65" fmla="*/ 222 h 230"/>
                <a:gd name="T66" fmla="*/ 137 w 274"/>
                <a:gd name="T67" fmla="*/ 212 h 230"/>
                <a:gd name="T68" fmla="*/ 158 w 274"/>
                <a:gd name="T69" fmla="*/ 200 h 230"/>
                <a:gd name="T70" fmla="*/ 175 w 274"/>
                <a:gd name="T71" fmla="*/ 189 h 230"/>
                <a:gd name="T72" fmla="*/ 191 w 274"/>
                <a:gd name="T73" fmla="*/ 176 h 230"/>
                <a:gd name="T74" fmla="*/ 203 w 274"/>
                <a:gd name="T75" fmla="*/ 162 h 230"/>
                <a:gd name="T76" fmla="*/ 212 w 274"/>
                <a:gd name="T77" fmla="*/ 147 h 230"/>
                <a:gd name="T78" fmla="*/ 217 w 274"/>
                <a:gd name="T79" fmla="*/ 131 h 230"/>
                <a:gd name="T80" fmla="*/ 217 w 274"/>
                <a:gd name="T81" fmla="*/ 118 h 230"/>
                <a:gd name="T82" fmla="*/ 209 w 274"/>
                <a:gd name="T83" fmla="*/ 103 h 230"/>
                <a:gd name="T84" fmla="*/ 181 w 274"/>
                <a:gd name="T85" fmla="*/ 89 h 230"/>
                <a:gd name="T86" fmla="*/ 172 w 274"/>
                <a:gd name="T87" fmla="*/ 86 h 230"/>
                <a:gd name="T88" fmla="*/ 151 w 274"/>
                <a:gd name="T89" fmla="*/ 82 h 230"/>
                <a:gd name="T90" fmla="*/ 144 w 274"/>
                <a:gd name="T91" fmla="*/ 76 h 230"/>
                <a:gd name="T92" fmla="*/ 145 w 274"/>
                <a:gd name="T93" fmla="*/ 65 h 230"/>
                <a:gd name="T94" fmla="*/ 156 w 274"/>
                <a:gd name="T95" fmla="*/ 50 h 230"/>
                <a:gd name="T96" fmla="*/ 174 w 274"/>
                <a:gd name="T97" fmla="*/ 40 h 230"/>
                <a:gd name="T98" fmla="*/ 191 w 274"/>
                <a:gd name="T99" fmla="*/ 39 h 230"/>
                <a:gd name="T100" fmla="*/ 205 w 274"/>
                <a:gd name="T101" fmla="*/ 43 h 230"/>
                <a:gd name="T102" fmla="*/ 216 w 274"/>
                <a:gd name="T103" fmla="*/ 50 h 230"/>
                <a:gd name="T104" fmla="*/ 210 w 274"/>
                <a:gd name="T105" fmla="*/ 81 h 230"/>
                <a:gd name="T106" fmla="*/ 238 w 274"/>
                <a:gd name="T107" fmla="*/ 81 h 230"/>
                <a:gd name="T108" fmla="*/ 248 w 274"/>
                <a:gd name="T109" fmla="*/ 62 h 230"/>
                <a:gd name="T110" fmla="*/ 259 w 274"/>
                <a:gd name="T111" fmla="*/ 41 h 230"/>
                <a:gd name="T112" fmla="*/ 271 w 274"/>
                <a:gd name="T113" fmla="*/ 2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230">
                  <a:moveTo>
                    <a:pt x="268" y="14"/>
                  </a:moveTo>
                  <a:lnTo>
                    <a:pt x="262" y="10"/>
                  </a:lnTo>
                  <a:lnTo>
                    <a:pt x="256" y="7"/>
                  </a:lnTo>
                  <a:lnTo>
                    <a:pt x="250" y="5"/>
                  </a:lnTo>
                  <a:lnTo>
                    <a:pt x="244" y="2"/>
                  </a:lnTo>
                  <a:lnTo>
                    <a:pt x="239" y="1"/>
                  </a:lnTo>
                  <a:lnTo>
                    <a:pt x="232" y="1"/>
                  </a:lnTo>
                  <a:lnTo>
                    <a:pt x="225" y="0"/>
                  </a:lnTo>
                  <a:lnTo>
                    <a:pt x="218" y="0"/>
                  </a:lnTo>
                  <a:lnTo>
                    <a:pt x="208" y="0"/>
                  </a:lnTo>
                  <a:lnTo>
                    <a:pt x="196" y="2"/>
                  </a:lnTo>
                  <a:lnTo>
                    <a:pt x="185" y="5"/>
                  </a:lnTo>
                  <a:lnTo>
                    <a:pt x="172" y="9"/>
                  </a:lnTo>
                  <a:lnTo>
                    <a:pt x="159" y="14"/>
                  </a:lnTo>
                  <a:lnTo>
                    <a:pt x="147" y="20"/>
                  </a:lnTo>
                  <a:lnTo>
                    <a:pt x="133" y="28"/>
                  </a:lnTo>
                  <a:lnTo>
                    <a:pt x="118" y="36"/>
                  </a:lnTo>
                  <a:lnTo>
                    <a:pt x="112" y="40"/>
                  </a:lnTo>
                  <a:lnTo>
                    <a:pt x="106" y="45"/>
                  </a:lnTo>
                  <a:lnTo>
                    <a:pt x="100" y="51"/>
                  </a:lnTo>
                  <a:lnTo>
                    <a:pt x="96" y="55"/>
                  </a:lnTo>
                  <a:lnTo>
                    <a:pt x="91" y="61"/>
                  </a:lnTo>
                  <a:lnTo>
                    <a:pt x="87" y="68"/>
                  </a:lnTo>
                  <a:lnTo>
                    <a:pt x="83" y="74"/>
                  </a:lnTo>
                  <a:lnTo>
                    <a:pt x="80" y="81"/>
                  </a:lnTo>
                  <a:lnTo>
                    <a:pt x="77" y="86"/>
                  </a:lnTo>
                  <a:lnTo>
                    <a:pt x="76" y="92"/>
                  </a:lnTo>
                  <a:lnTo>
                    <a:pt x="75" y="98"/>
                  </a:lnTo>
                  <a:lnTo>
                    <a:pt x="75" y="104"/>
                  </a:lnTo>
                  <a:lnTo>
                    <a:pt x="75" y="109"/>
                  </a:lnTo>
                  <a:lnTo>
                    <a:pt x="76" y="114"/>
                  </a:lnTo>
                  <a:lnTo>
                    <a:pt x="77" y="119"/>
                  </a:lnTo>
                  <a:lnTo>
                    <a:pt x="80" y="123"/>
                  </a:lnTo>
                  <a:lnTo>
                    <a:pt x="82" y="126"/>
                  </a:lnTo>
                  <a:lnTo>
                    <a:pt x="85" y="128"/>
                  </a:lnTo>
                  <a:lnTo>
                    <a:pt x="88" y="130"/>
                  </a:lnTo>
                  <a:lnTo>
                    <a:pt x="92" y="132"/>
                  </a:lnTo>
                  <a:lnTo>
                    <a:pt x="97" y="135"/>
                  </a:lnTo>
                  <a:lnTo>
                    <a:pt x="102" y="137"/>
                  </a:lnTo>
                  <a:lnTo>
                    <a:pt x="107" y="138"/>
                  </a:lnTo>
                  <a:lnTo>
                    <a:pt x="114" y="141"/>
                  </a:lnTo>
                  <a:lnTo>
                    <a:pt x="117" y="141"/>
                  </a:lnTo>
                  <a:lnTo>
                    <a:pt x="124" y="142"/>
                  </a:lnTo>
                  <a:lnTo>
                    <a:pt x="129" y="144"/>
                  </a:lnTo>
                  <a:lnTo>
                    <a:pt x="132" y="144"/>
                  </a:lnTo>
                  <a:lnTo>
                    <a:pt x="138" y="146"/>
                  </a:lnTo>
                  <a:lnTo>
                    <a:pt x="142" y="147"/>
                  </a:lnTo>
                  <a:lnTo>
                    <a:pt x="144" y="150"/>
                  </a:lnTo>
                  <a:lnTo>
                    <a:pt x="145" y="151"/>
                  </a:lnTo>
                  <a:lnTo>
                    <a:pt x="145" y="153"/>
                  </a:lnTo>
                  <a:lnTo>
                    <a:pt x="145" y="157"/>
                  </a:lnTo>
                  <a:lnTo>
                    <a:pt x="144" y="160"/>
                  </a:lnTo>
                  <a:lnTo>
                    <a:pt x="143" y="164"/>
                  </a:lnTo>
                  <a:lnTo>
                    <a:pt x="140" y="169"/>
                  </a:lnTo>
                  <a:lnTo>
                    <a:pt x="136" y="175"/>
                  </a:lnTo>
                  <a:lnTo>
                    <a:pt x="132" y="180"/>
                  </a:lnTo>
                  <a:lnTo>
                    <a:pt x="126" y="183"/>
                  </a:lnTo>
                  <a:lnTo>
                    <a:pt x="120" y="187"/>
                  </a:lnTo>
                  <a:lnTo>
                    <a:pt x="113" y="189"/>
                  </a:lnTo>
                  <a:lnTo>
                    <a:pt x="105" y="191"/>
                  </a:lnTo>
                  <a:lnTo>
                    <a:pt x="97" y="191"/>
                  </a:lnTo>
                  <a:lnTo>
                    <a:pt x="90" y="191"/>
                  </a:lnTo>
                  <a:lnTo>
                    <a:pt x="84" y="190"/>
                  </a:lnTo>
                  <a:lnTo>
                    <a:pt x="79" y="188"/>
                  </a:lnTo>
                  <a:lnTo>
                    <a:pt x="73" y="185"/>
                  </a:lnTo>
                  <a:lnTo>
                    <a:pt x="69" y="183"/>
                  </a:lnTo>
                  <a:lnTo>
                    <a:pt x="66" y="180"/>
                  </a:lnTo>
                  <a:lnTo>
                    <a:pt x="64" y="176"/>
                  </a:lnTo>
                  <a:lnTo>
                    <a:pt x="61" y="173"/>
                  </a:lnTo>
                  <a:lnTo>
                    <a:pt x="68" y="156"/>
                  </a:lnTo>
                  <a:lnTo>
                    <a:pt x="72" y="145"/>
                  </a:lnTo>
                  <a:lnTo>
                    <a:pt x="60" y="145"/>
                  </a:lnTo>
                  <a:lnTo>
                    <a:pt x="46" y="145"/>
                  </a:lnTo>
                  <a:lnTo>
                    <a:pt x="42" y="145"/>
                  </a:lnTo>
                  <a:lnTo>
                    <a:pt x="39" y="150"/>
                  </a:lnTo>
                  <a:lnTo>
                    <a:pt x="36" y="157"/>
                  </a:lnTo>
                  <a:lnTo>
                    <a:pt x="32" y="164"/>
                  </a:lnTo>
                  <a:lnTo>
                    <a:pt x="28" y="171"/>
                  </a:lnTo>
                  <a:lnTo>
                    <a:pt x="24" y="177"/>
                  </a:lnTo>
                  <a:lnTo>
                    <a:pt x="20" y="184"/>
                  </a:lnTo>
                  <a:lnTo>
                    <a:pt x="15" y="191"/>
                  </a:lnTo>
                  <a:lnTo>
                    <a:pt x="11" y="199"/>
                  </a:lnTo>
                  <a:lnTo>
                    <a:pt x="6" y="206"/>
                  </a:lnTo>
                  <a:lnTo>
                    <a:pt x="0" y="214"/>
                  </a:lnTo>
                  <a:lnTo>
                    <a:pt x="9" y="218"/>
                  </a:lnTo>
                  <a:lnTo>
                    <a:pt x="19" y="221"/>
                  </a:lnTo>
                  <a:lnTo>
                    <a:pt x="28" y="225"/>
                  </a:lnTo>
                  <a:lnTo>
                    <a:pt x="35" y="227"/>
                  </a:lnTo>
                  <a:lnTo>
                    <a:pt x="41" y="228"/>
                  </a:lnTo>
                  <a:lnTo>
                    <a:pt x="46" y="229"/>
                  </a:lnTo>
                  <a:lnTo>
                    <a:pt x="53" y="230"/>
                  </a:lnTo>
                  <a:lnTo>
                    <a:pt x="60" y="230"/>
                  </a:lnTo>
                  <a:lnTo>
                    <a:pt x="67" y="230"/>
                  </a:lnTo>
                  <a:lnTo>
                    <a:pt x="75" y="230"/>
                  </a:lnTo>
                  <a:lnTo>
                    <a:pt x="83" y="229"/>
                  </a:lnTo>
                  <a:lnTo>
                    <a:pt x="91" y="228"/>
                  </a:lnTo>
                  <a:lnTo>
                    <a:pt x="99" y="227"/>
                  </a:lnTo>
                  <a:lnTo>
                    <a:pt x="106" y="225"/>
                  </a:lnTo>
                  <a:lnTo>
                    <a:pt x="114" y="222"/>
                  </a:lnTo>
                  <a:lnTo>
                    <a:pt x="122" y="219"/>
                  </a:lnTo>
                  <a:lnTo>
                    <a:pt x="130" y="215"/>
                  </a:lnTo>
                  <a:lnTo>
                    <a:pt x="137" y="212"/>
                  </a:lnTo>
                  <a:lnTo>
                    <a:pt x="144" y="209"/>
                  </a:lnTo>
                  <a:lnTo>
                    <a:pt x="151" y="205"/>
                  </a:lnTo>
                  <a:lnTo>
                    <a:pt x="158" y="200"/>
                  </a:lnTo>
                  <a:lnTo>
                    <a:pt x="164" y="197"/>
                  </a:lnTo>
                  <a:lnTo>
                    <a:pt x="170" y="194"/>
                  </a:lnTo>
                  <a:lnTo>
                    <a:pt x="175" y="189"/>
                  </a:lnTo>
                  <a:lnTo>
                    <a:pt x="181" y="185"/>
                  </a:lnTo>
                  <a:lnTo>
                    <a:pt x="187" y="181"/>
                  </a:lnTo>
                  <a:lnTo>
                    <a:pt x="191" y="176"/>
                  </a:lnTo>
                  <a:lnTo>
                    <a:pt x="196" y="172"/>
                  </a:lnTo>
                  <a:lnTo>
                    <a:pt x="200" y="167"/>
                  </a:lnTo>
                  <a:lnTo>
                    <a:pt x="203" y="162"/>
                  </a:lnTo>
                  <a:lnTo>
                    <a:pt x="206" y="158"/>
                  </a:lnTo>
                  <a:lnTo>
                    <a:pt x="210" y="152"/>
                  </a:lnTo>
                  <a:lnTo>
                    <a:pt x="212" y="147"/>
                  </a:lnTo>
                  <a:lnTo>
                    <a:pt x="215" y="142"/>
                  </a:lnTo>
                  <a:lnTo>
                    <a:pt x="216" y="137"/>
                  </a:lnTo>
                  <a:lnTo>
                    <a:pt x="217" y="131"/>
                  </a:lnTo>
                  <a:lnTo>
                    <a:pt x="217" y="127"/>
                  </a:lnTo>
                  <a:lnTo>
                    <a:pt x="217" y="122"/>
                  </a:lnTo>
                  <a:lnTo>
                    <a:pt x="217" y="118"/>
                  </a:lnTo>
                  <a:lnTo>
                    <a:pt x="216" y="113"/>
                  </a:lnTo>
                  <a:lnTo>
                    <a:pt x="213" y="109"/>
                  </a:lnTo>
                  <a:lnTo>
                    <a:pt x="209" y="103"/>
                  </a:lnTo>
                  <a:lnTo>
                    <a:pt x="202" y="97"/>
                  </a:lnTo>
                  <a:lnTo>
                    <a:pt x="193" y="92"/>
                  </a:lnTo>
                  <a:lnTo>
                    <a:pt x="181" y="89"/>
                  </a:lnTo>
                  <a:lnTo>
                    <a:pt x="179" y="89"/>
                  </a:lnTo>
                  <a:lnTo>
                    <a:pt x="175" y="88"/>
                  </a:lnTo>
                  <a:lnTo>
                    <a:pt x="172" y="86"/>
                  </a:lnTo>
                  <a:lnTo>
                    <a:pt x="170" y="86"/>
                  </a:lnTo>
                  <a:lnTo>
                    <a:pt x="158" y="84"/>
                  </a:lnTo>
                  <a:lnTo>
                    <a:pt x="151" y="82"/>
                  </a:lnTo>
                  <a:lnTo>
                    <a:pt x="147" y="79"/>
                  </a:lnTo>
                  <a:lnTo>
                    <a:pt x="145" y="78"/>
                  </a:lnTo>
                  <a:lnTo>
                    <a:pt x="144" y="76"/>
                  </a:lnTo>
                  <a:lnTo>
                    <a:pt x="144" y="74"/>
                  </a:lnTo>
                  <a:lnTo>
                    <a:pt x="144" y="70"/>
                  </a:lnTo>
                  <a:lnTo>
                    <a:pt x="145" y="65"/>
                  </a:lnTo>
                  <a:lnTo>
                    <a:pt x="148" y="60"/>
                  </a:lnTo>
                  <a:lnTo>
                    <a:pt x="152" y="54"/>
                  </a:lnTo>
                  <a:lnTo>
                    <a:pt x="156" y="50"/>
                  </a:lnTo>
                  <a:lnTo>
                    <a:pt x="162" y="46"/>
                  </a:lnTo>
                  <a:lnTo>
                    <a:pt x="167" y="43"/>
                  </a:lnTo>
                  <a:lnTo>
                    <a:pt x="174" y="40"/>
                  </a:lnTo>
                  <a:lnTo>
                    <a:pt x="180" y="39"/>
                  </a:lnTo>
                  <a:lnTo>
                    <a:pt x="186" y="39"/>
                  </a:lnTo>
                  <a:lnTo>
                    <a:pt x="191" y="39"/>
                  </a:lnTo>
                  <a:lnTo>
                    <a:pt x="196" y="40"/>
                  </a:lnTo>
                  <a:lnTo>
                    <a:pt x="201" y="41"/>
                  </a:lnTo>
                  <a:lnTo>
                    <a:pt x="205" y="43"/>
                  </a:lnTo>
                  <a:lnTo>
                    <a:pt x="209" y="45"/>
                  </a:lnTo>
                  <a:lnTo>
                    <a:pt x="212" y="47"/>
                  </a:lnTo>
                  <a:lnTo>
                    <a:pt x="216" y="50"/>
                  </a:lnTo>
                  <a:lnTo>
                    <a:pt x="218" y="53"/>
                  </a:lnTo>
                  <a:lnTo>
                    <a:pt x="212" y="70"/>
                  </a:lnTo>
                  <a:lnTo>
                    <a:pt x="210" y="81"/>
                  </a:lnTo>
                  <a:lnTo>
                    <a:pt x="220" y="81"/>
                  </a:lnTo>
                  <a:lnTo>
                    <a:pt x="233" y="81"/>
                  </a:lnTo>
                  <a:lnTo>
                    <a:pt x="238" y="81"/>
                  </a:lnTo>
                  <a:lnTo>
                    <a:pt x="240" y="76"/>
                  </a:lnTo>
                  <a:lnTo>
                    <a:pt x="243" y="69"/>
                  </a:lnTo>
                  <a:lnTo>
                    <a:pt x="248" y="62"/>
                  </a:lnTo>
                  <a:lnTo>
                    <a:pt x="251" y="55"/>
                  </a:lnTo>
                  <a:lnTo>
                    <a:pt x="256" y="48"/>
                  </a:lnTo>
                  <a:lnTo>
                    <a:pt x="259" y="41"/>
                  </a:lnTo>
                  <a:lnTo>
                    <a:pt x="263" y="36"/>
                  </a:lnTo>
                  <a:lnTo>
                    <a:pt x="268" y="30"/>
                  </a:lnTo>
                  <a:lnTo>
                    <a:pt x="271" y="24"/>
                  </a:lnTo>
                  <a:lnTo>
                    <a:pt x="274" y="17"/>
                  </a:lnTo>
                  <a:lnTo>
                    <a:pt x="268" y="14"/>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sp>
          <p:nvSpPr>
            <p:cNvPr id="51255" name="Freeform 55"/>
            <p:cNvSpPr>
              <a:spLocks noEditPoints="1"/>
            </p:cNvSpPr>
            <p:nvPr/>
          </p:nvSpPr>
          <p:spPr bwMode="auto">
            <a:xfrm>
              <a:off x="2482" y="1477"/>
              <a:ext cx="930" cy="841"/>
            </a:xfrm>
            <a:custGeom>
              <a:avLst/>
              <a:gdLst>
                <a:gd name="T0" fmla="*/ 1815 w 2270"/>
                <a:gd name="T1" fmla="*/ 178 h 2053"/>
                <a:gd name="T2" fmla="*/ 1593 w 2270"/>
                <a:gd name="T3" fmla="*/ 551 h 2053"/>
                <a:gd name="T4" fmla="*/ 1506 w 2270"/>
                <a:gd name="T5" fmla="*/ 698 h 2053"/>
                <a:gd name="T6" fmla="*/ 1425 w 2270"/>
                <a:gd name="T7" fmla="*/ 807 h 2053"/>
                <a:gd name="T8" fmla="*/ 1326 w 2270"/>
                <a:gd name="T9" fmla="*/ 788 h 2053"/>
                <a:gd name="T10" fmla="*/ 1240 w 2270"/>
                <a:gd name="T11" fmla="*/ 781 h 2053"/>
                <a:gd name="T12" fmla="*/ 1090 w 2270"/>
                <a:gd name="T13" fmla="*/ 798 h 2053"/>
                <a:gd name="T14" fmla="*/ 903 w 2270"/>
                <a:gd name="T15" fmla="*/ 862 h 2053"/>
                <a:gd name="T16" fmla="*/ 698 w 2270"/>
                <a:gd name="T17" fmla="*/ 968 h 2053"/>
                <a:gd name="T18" fmla="*/ 511 w 2270"/>
                <a:gd name="T19" fmla="*/ 1107 h 2053"/>
                <a:gd name="T20" fmla="*/ 334 w 2270"/>
                <a:gd name="T21" fmla="*/ 1297 h 2053"/>
                <a:gd name="T22" fmla="*/ 160 w 2270"/>
                <a:gd name="T23" fmla="*/ 1542 h 2053"/>
                <a:gd name="T24" fmla="*/ 39 w 2270"/>
                <a:gd name="T25" fmla="*/ 1781 h 2053"/>
                <a:gd name="T26" fmla="*/ 6 w 2270"/>
                <a:gd name="T27" fmla="*/ 1890 h 2053"/>
                <a:gd name="T28" fmla="*/ 2 w 2270"/>
                <a:gd name="T29" fmla="*/ 1971 h 2053"/>
                <a:gd name="T30" fmla="*/ 51 w 2270"/>
                <a:gd name="T31" fmla="*/ 2045 h 2053"/>
                <a:gd name="T32" fmla="*/ 158 w 2270"/>
                <a:gd name="T33" fmla="*/ 2044 h 2053"/>
                <a:gd name="T34" fmla="*/ 322 w 2270"/>
                <a:gd name="T35" fmla="*/ 1984 h 2053"/>
                <a:gd name="T36" fmla="*/ 543 w 2270"/>
                <a:gd name="T37" fmla="*/ 1875 h 2053"/>
                <a:gd name="T38" fmla="*/ 749 w 2270"/>
                <a:gd name="T39" fmla="*/ 1744 h 2053"/>
                <a:gd name="T40" fmla="*/ 956 w 2270"/>
                <a:gd name="T41" fmla="*/ 1585 h 2053"/>
                <a:gd name="T42" fmla="*/ 863 w 2270"/>
                <a:gd name="T43" fmla="*/ 1725 h 2053"/>
                <a:gd name="T44" fmla="*/ 805 w 2270"/>
                <a:gd name="T45" fmla="*/ 1813 h 2053"/>
                <a:gd name="T46" fmla="*/ 755 w 2270"/>
                <a:gd name="T47" fmla="*/ 1904 h 2053"/>
                <a:gd name="T48" fmla="*/ 727 w 2270"/>
                <a:gd name="T49" fmla="*/ 1985 h 2053"/>
                <a:gd name="T50" fmla="*/ 746 w 2270"/>
                <a:gd name="T51" fmla="*/ 2036 h 2053"/>
                <a:gd name="T52" fmla="*/ 827 w 2270"/>
                <a:gd name="T53" fmla="*/ 2046 h 2053"/>
                <a:gd name="T54" fmla="*/ 1035 w 2270"/>
                <a:gd name="T55" fmla="*/ 1971 h 2053"/>
                <a:gd name="T56" fmla="*/ 1370 w 2270"/>
                <a:gd name="T57" fmla="*/ 1800 h 2053"/>
                <a:gd name="T58" fmla="*/ 1272 w 2270"/>
                <a:gd name="T59" fmla="*/ 1760 h 2053"/>
                <a:gd name="T60" fmla="*/ 1119 w 2270"/>
                <a:gd name="T61" fmla="*/ 1830 h 2053"/>
                <a:gd name="T62" fmla="*/ 1050 w 2270"/>
                <a:gd name="T63" fmla="*/ 1847 h 2053"/>
                <a:gd name="T64" fmla="*/ 1043 w 2270"/>
                <a:gd name="T65" fmla="*/ 1828 h 2053"/>
                <a:gd name="T66" fmla="*/ 1091 w 2270"/>
                <a:gd name="T67" fmla="*/ 1735 h 2053"/>
                <a:gd name="T68" fmla="*/ 1213 w 2270"/>
                <a:gd name="T69" fmla="*/ 1537 h 2053"/>
                <a:gd name="T70" fmla="*/ 1366 w 2270"/>
                <a:gd name="T71" fmla="*/ 1293 h 2053"/>
                <a:gd name="T72" fmla="*/ 1502 w 2270"/>
                <a:gd name="T73" fmla="*/ 1072 h 2053"/>
                <a:gd name="T74" fmla="*/ 1658 w 2270"/>
                <a:gd name="T75" fmla="*/ 816 h 2053"/>
                <a:gd name="T76" fmla="*/ 1860 w 2270"/>
                <a:gd name="T77" fmla="*/ 487 h 2053"/>
                <a:gd name="T78" fmla="*/ 2048 w 2270"/>
                <a:gd name="T79" fmla="*/ 199 h 2053"/>
                <a:gd name="T80" fmla="*/ 2141 w 2270"/>
                <a:gd name="T81" fmla="*/ 143 h 2053"/>
                <a:gd name="T82" fmla="*/ 2203 w 2270"/>
                <a:gd name="T83" fmla="*/ 135 h 2053"/>
                <a:gd name="T84" fmla="*/ 2258 w 2270"/>
                <a:gd name="T85" fmla="*/ 66 h 2053"/>
                <a:gd name="T86" fmla="*/ 1248 w 2270"/>
                <a:gd name="T87" fmla="*/ 1127 h 2053"/>
                <a:gd name="T88" fmla="*/ 1099 w 2270"/>
                <a:gd name="T89" fmla="*/ 1324 h 2053"/>
                <a:gd name="T90" fmla="*/ 924 w 2270"/>
                <a:gd name="T91" fmla="*/ 1500 h 2053"/>
                <a:gd name="T92" fmla="*/ 732 w 2270"/>
                <a:gd name="T93" fmla="*/ 1653 h 2053"/>
                <a:gd name="T94" fmla="*/ 538 w 2270"/>
                <a:gd name="T95" fmla="*/ 1771 h 2053"/>
                <a:gd name="T96" fmla="*/ 409 w 2270"/>
                <a:gd name="T97" fmla="*/ 1828 h 2053"/>
                <a:gd name="T98" fmla="*/ 312 w 2270"/>
                <a:gd name="T99" fmla="*/ 1851 h 2053"/>
                <a:gd name="T100" fmla="*/ 274 w 2270"/>
                <a:gd name="T101" fmla="*/ 1828 h 2053"/>
                <a:gd name="T102" fmla="*/ 310 w 2270"/>
                <a:gd name="T103" fmla="*/ 1712 h 2053"/>
                <a:gd name="T104" fmla="*/ 379 w 2270"/>
                <a:gd name="T105" fmla="*/ 1578 h 2053"/>
                <a:gd name="T106" fmla="*/ 483 w 2270"/>
                <a:gd name="T107" fmla="*/ 1415 h 2053"/>
                <a:gd name="T108" fmla="*/ 608 w 2270"/>
                <a:gd name="T109" fmla="*/ 1242 h 2053"/>
                <a:gd name="T110" fmla="*/ 735 w 2270"/>
                <a:gd name="T111" fmla="*/ 1093 h 2053"/>
                <a:gd name="T112" fmla="*/ 847 w 2270"/>
                <a:gd name="T113" fmla="*/ 986 h 2053"/>
                <a:gd name="T114" fmla="*/ 931 w 2270"/>
                <a:gd name="T115" fmla="*/ 944 h 2053"/>
                <a:gd name="T116" fmla="*/ 1016 w 2270"/>
                <a:gd name="T117" fmla="*/ 925 h 2053"/>
                <a:gd name="T118" fmla="*/ 1113 w 2270"/>
                <a:gd name="T119" fmla="*/ 921 h 2053"/>
                <a:gd name="T120" fmla="*/ 1218 w 2270"/>
                <a:gd name="T121" fmla="*/ 934 h 2053"/>
                <a:gd name="T122" fmla="*/ 1324 w 2270"/>
                <a:gd name="T123" fmla="*/ 969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0" h="2053">
                  <a:moveTo>
                    <a:pt x="1919" y="0"/>
                  </a:moveTo>
                  <a:lnTo>
                    <a:pt x="1835" y="141"/>
                  </a:lnTo>
                  <a:lnTo>
                    <a:pt x="1834" y="143"/>
                  </a:lnTo>
                  <a:lnTo>
                    <a:pt x="1831" y="149"/>
                  </a:lnTo>
                  <a:lnTo>
                    <a:pt x="1825" y="158"/>
                  </a:lnTo>
                  <a:lnTo>
                    <a:pt x="1820" y="167"/>
                  </a:lnTo>
                  <a:lnTo>
                    <a:pt x="1815" y="178"/>
                  </a:lnTo>
                  <a:lnTo>
                    <a:pt x="1809" y="187"/>
                  </a:lnTo>
                  <a:lnTo>
                    <a:pt x="1805" y="192"/>
                  </a:lnTo>
                  <a:lnTo>
                    <a:pt x="1804" y="195"/>
                  </a:lnTo>
                  <a:lnTo>
                    <a:pt x="1606" y="529"/>
                  </a:lnTo>
                  <a:lnTo>
                    <a:pt x="1605" y="531"/>
                  </a:lnTo>
                  <a:lnTo>
                    <a:pt x="1600" y="539"/>
                  </a:lnTo>
                  <a:lnTo>
                    <a:pt x="1593" y="551"/>
                  </a:lnTo>
                  <a:lnTo>
                    <a:pt x="1584" y="566"/>
                  </a:lnTo>
                  <a:lnTo>
                    <a:pt x="1574" y="584"/>
                  </a:lnTo>
                  <a:lnTo>
                    <a:pt x="1561" y="605"/>
                  </a:lnTo>
                  <a:lnTo>
                    <a:pt x="1548" y="627"/>
                  </a:lnTo>
                  <a:lnTo>
                    <a:pt x="1535" y="650"/>
                  </a:lnTo>
                  <a:lnTo>
                    <a:pt x="1520" y="674"/>
                  </a:lnTo>
                  <a:lnTo>
                    <a:pt x="1506" y="698"/>
                  </a:lnTo>
                  <a:lnTo>
                    <a:pt x="1492" y="722"/>
                  </a:lnTo>
                  <a:lnTo>
                    <a:pt x="1478" y="744"/>
                  </a:lnTo>
                  <a:lnTo>
                    <a:pt x="1467" y="765"/>
                  </a:lnTo>
                  <a:lnTo>
                    <a:pt x="1456" y="784"/>
                  </a:lnTo>
                  <a:lnTo>
                    <a:pt x="1447" y="798"/>
                  </a:lnTo>
                  <a:lnTo>
                    <a:pt x="1440" y="810"/>
                  </a:lnTo>
                  <a:lnTo>
                    <a:pt x="1425" y="807"/>
                  </a:lnTo>
                  <a:lnTo>
                    <a:pt x="1410" y="803"/>
                  </a:lnTo>
                  <a:lnTo>
                    <a:pt x="1395" y="800"/>
                  </a:lnTo>
                  <a:lnTo>
                    <a:pt x="1381" y="797"/>
                  </a:lnTo>
                  <a:lnTo>
                    <a:pt x="1368" y="795"/>
                  </a:lnTo>
                  <a:lnTo>
                    <a:pt x="1354" y="793"/>
                  </a:lnTo>
                  <a:lnTo>
                    <a:pt x="1340" y="790"/>
                  </a:lnTo>
                  <a:lnTo>
                    <a:pt x="1326" y="788"/>
                  </a:lnTo>
                  <a:lnTo>
                    <a:pt x="1313" y="787"/>
                  </a:lnTo>
                  <a:lnTo>
                    <a:pt x="1301" y="785"/>
                  </a:lnTo>
                  <a:lnTo>
                    <a:pt x="1288" y="784"/>
                  </a:lnTo>
                  <a:lnTo>
                    <a:pt x="1275" y="784"/>
                  </a:lnTo>
                  <a:lnTo>
                    <a:pt x="1263" y="782"/>
                  </a:lnTo>
                  <a:lnTo>
                    <a:pt x="1251" y="781"/>
                  </a:lnTo>
                  <a:lnTo>
                    <a:pt x="1240" y="781"/>
                  </a:lnTo>
                  <a:lnTo>
                    <a:pt x="1228" y="781"/>
                  </a:lnTo>
                  <a:lnTo>
                    <a:pt x="1206" y="782"/>
                  </a:lnTo>
                  <a:lnTo>
                    <a:pt x="1184" y="784"/>
                  </a:lnTo>
                  <a:lnTo>
                    <a:pt x="1161" y="786"/>
                  </a:lnTo>
                  <a:lnTo>
                    <a:pt x="1138" y="789"/>
                  </a:lnTo>
                  <a:lnTo>
                    <a:pt x="1115" y="794"/>
                  </a:lnTo>
                  <a:lnTo>
                    <a:pt x="1090" y="798"/>
                  </a:lnTo>
                  <a:lnTo>
                    <a:pt x="1066" y="805"/>
                  </a:lnTo>
                  <a:lnTo>
                    <a:pt x="1039" y="812"/>
                  </a:lnTo>
                  <a:lnTo>
                    <a:pt x="1014" y="820"/>
                  </a:lnTo>
                  <a:lnTo>
                    <a:pt x="986" y="830"/>
                  </a:lnTo>
                  <a:lnTo>
                    <a:pt x="960" y="839"/>
                  </a:lnTo>
                  <a:lnTo>
                    <a:pt x="931" y="850"/>
                  </a:lnTo>
                  <a:lnTo>
                    <a:pt x="903" y="862"/>
                  </a:lnTo>
                  <a:lnTo>
                    <a:pt x="874" y="875"/>
                  </a:lnTo>
                  <a:lnTo>
                    <a:pt x="844" y="887"/>
                  </a:lnTo>
                  <a:lnTo>
                    <a:pt x="814" y="902"/>
                  </a:lnTo>
                  <a:lnTo>
                    <a:pt x="785" y="917"/>
                  </a:lnTo>
                  <a:lnTo>
                    <a:pt x="756" y="933"/>
                  </a:lnTo>
                  <a:lnTo>
                    <a:pt x="727" y="951"/>
                  </a:lnTo>
                  <a:lnTo>
                    <a:pt x="698" y="968"/>
                  </a:lnTo>
                  <a:lnTo>
                    <a:pt x="669" y="985"/>
                  </a:lnTo>
                  <a:lnTo>
                    <a:pt x="643" y="1004"/>
                  </a:lnTo>
                  <a:lnTo>
                    <a:pt x="615" y="1023"/>
                  </a:lnTo>
                  <a:lnTo>
                    <a:pt x="589" y="1044"/>
                  </a:lnTo>
                  <a:lnTo>
                    <a:pt x="562" y="1065"/>
                  </a:lnTo>
                  <a:lnTo>
                    <a:pt x="537" y="1085"/>
                  </a:lnTo>
                  <a:lnTo>
                    <a:pt x="511" y="1107"/>
                  </a:lnTo>
                  <a:lnTo>
                    <a:pt x="487" y="1130"/>
                  </a:lnTo>
                  <a:lnTo>
                    <a:pt x="462" y="1153"/>
                  </a:lnTo>
                  <a:lnTo>
                    <a:pt x="439" y="1178"/>
                  </a:lnTo>
                  <a:lnTo>
                    <a:pt x="416" y="1202"/>
                  </a:lnTo>
                  <a:lnTo>
                    <a:pt x="393" y="1227"/>
                  </a:lnTo>
                  <a:lnTo>
                    <a:pt x="363" y="1263"/>
                  </a:lnTo>
                  <a:lnTo>
                    <a:pt x="334" y="1297"/>
                  </a:lnTo>
                  <a:lnTo>
                    <a:pt x="305" y="1333"/>
                  </a:lnTo>
                  <a:lnTo>
                    <a:pt x="279" y="1368"/>
                  </a:lnTo>
                  <a:lnTo>
                    <a:pt x="252" y="1402"/>
                  </a:lnTo>
                  <a:lnTo>
                    <a:pt x="228" y="1438"/>
                  </a:lnTo>
                  <a:lnTo>
                    <a:pt x="204" y="1472"/>
                  </a:lnTo>
                  <a:lnTo>
                    <a:pt x="182" y="1507"/>
                  </a:lnTo>
                  <a:lnTo>
                    <a:pt x="160" y="1542"/>
                  </a:lnTo>
                  <a:lnTo>
                    <a:pt x="139" y="1576"/>
                  </a:lnTo>
                  <a:lnTo>
                    <a:pt x="120" y="1611"/>
                  </a:lnTo>
                  <a:lnTo>
                    <a:pt x="101" y="1645"/>
                  </a:lnTo>
                  <a:lnTo>
                    <a:pt x="84" y="1680"/>
                  </a:lnTo>
                  <a:lnTo>
                    <a:pt x="68" y="1713"/>
                  </a:lnTo>
                  <a:lnTo>
                    <a:pt x="53" y="1748"/>
                  </a:lnTo>
                  <a:lnTo>
                    <a:pt x="39" y="1781"/>
                  </a:lnTo>
                  <a:lnTo>
                    <a:pt x="32" y="1798"/>
                  </a:lnTo>
                  <a:lnTo>
                    <a:pt x="26" y="1815"/>
                  </a:lnTo>
                  <a:lnTo>
                    <a:pt x="21" y="1831"/>
                  </a:lnTo>
                  <a:lnTo>
                    <a:pt x="16" y="1847"/>
                  </a:lnTo>
                  <a:lnTo>
                    <a:pt x="13" y="1862"/>
                  </a:lnTo>
                  <a:lnTo>
                    <a:pt x="9" y="1876"/>
                  </a:lnTo>
                  <a:lnTo>
                    <a:pt x="6" y="1890"/>
                  </a:lnTo>
                  <a:lnTo>
                    <a:pt x="3" y="1903"/>
                  </a:lnTo>
                  <a:lnTo>
                    <a:pt x="2" y="1916"/>
                  </a:lnTo>
                  <a:lnTo>
                    <a:pt x="1" y="1928"/>
                  </a:lnTo>
                  <a:lnTo>
                    <a:pt x="0" y="1939"/>
                  </a:lnTo>
                  <a:lnTo>
                    <a:pt x="0" y="1951"/>
                  </a:lnTo>
                  <a:lnTo>
                    <a:pt x="1" y="1962"/>
                  </a:lnTo>
                  <a:lnTo>
                    <a:pt x="2" y="1971"/>
                  </a:lnTo>
                  <a:lnTo>
                    <a:pt x="4" y="1982"/>
                  </a:lnTo>
                  <a:lnTo>
                    <a:pt x="7" y="1991"/>
                  </a:lnTo>
                  <a:lnTo>
                    <a:pt x="13" y="2006"/>
                  </a:lnTo>
                  <a:lnTo>
                    <a:pt x="19" y="2019"/>
                  </a:lnTo>
                  <a:lnTo>
                    <a:pt x="29" y="2029"/>
                  </a:lnTo>
                  <a:lnTo>
                    <a:pt x="39" y="2038"/>
                  </a:lnTo>
                  <a:lnTo>
                    <a:pt x="51" y="2045"/>
                  </a:lnTo>
                  <a:lnTo>
                    <a:pt x="64" y="2050"/>
                  </a:lnTo>
                  <a:lnTo>
                    <a:pt x="79" y="2052"/>
                  </a:lnTo>
                  <a:lnTo>
                    <a:pt x="96" y="2053"/>
                  </a:lnTo>
                  <a:lnTo>
                    <a:pt x="109" y="2053"/>
                  </a:lnTo>
                  <a:lnTo>
                    <a:pt x="124" y="2051"/>
                  </a:lnTo>
                  <a:lnTo>
                    <a:pt x="140" y="2048"/>
                  </a:lnTo>
                  <a:lnTo>
                    <a:pt x="158" y="2044"/>
                  </a:lnTo>
                  <a:lnTo>
                    <a:pt x="177" y="2039"/>
                  </a:lnTo>
                  <a:lnTo>
                    <a:pt x="198" y="2032"/>
                  </a:lnTo>
                  <a:lnTo>
                    <a:pt x="220" y="2025"/>
                  </a:lnTo>
                  <a:lnTo>
                    <a:pt x="243" y="2016"/>
                  </a:lnTo>
                  <a:lnTo>
                    <a:pt x="268" y="2007"/>
                  </a:lnTo>
                  <a:lnTo>
                    <a:pt x="295" y="1997"/>
                  </a:lnTo>
                  <a:lnTo>
                    <a:pt x="322" y="1984"/>
                  </a:lnTo>
                  <a:lnTo>
                    <a:pt x="351" y="1971"/>
                  </a:lnTo>
                  <a:lnTo>
                    <a:pt x="382" y="1956"/>
                  </a:lnTo>
                  <a:lnTo>
                    <a:pt x="415" y="1941"/>
                  </a:lnTo>
                  <a:lnTo>
                    <a:pt x="448" y="1924"/>
                  </a:lnTo>
                  <a:lnTo>
                    <a:pt x="484" y="1907"/>
                  </a:lnTo>
                  <a:lnTo>
                    <a:pt x="514" y="1891"/>
                  </a:lnTo>
                  <a:lnTo>
                    <a:pt x="543" y="1875"/>
                  </a:lnTo>
                  <a:lnTo>
                    <a:pt x="573" y="1858"/>
                  </a:lnTo>
                  <a:lnTo>
                    <a:pt x="601" y="1840"/>
                  </a:lnTo>
                  <a:lnTo>
                    <a:pt x="631" y="1823"/>
                  </a:lnTo>
                  <a:lnTo>
                    <a:pt x="660" y="1804"/>
                  </a:lnTo>
                  <a:lnTo>
                    <a:pt x="690" y="1785"/>
                  </a:lnTo>
                  <a:lnTo>
                    <a:pt x="720" y="1765"/>
                  </a:lnTo>
                  <a:lnTo>
                    <a:pt x="749" y="1744"/>
                  </a:lnTo>
                  <a:lnTo>
                    <a:pt x="779" y="1724"/>
                  </a:lnTo>
                  <a:lnTo>
                    <a:pt x="809" y="1702"/>
                  </a:lnTo>
                  <a:lnTo>
                    <a:pt x="838" y="1680"/>
                  </a:lnTo>
                  <a:lnTo>
                    <a:pt x="867" y="1657"/>
                  </a:lnTo>
                  <a:lnTo>
                    <a:pt x="897" y="1634"/>
                  </a:lnTo>
                  <a:lnTo>
                    <a:pt x="926" y="1610"/>
                  </a:lnTo>
                  <a:lnTo>
                    <a:pt x="956" y="1585"/>
                  </a:lnTo>
                  <a:lnTo>
                    <a:pt x="941" y="1608"/>
                  </a:lnTo>
                  <a:lnTo>
                    <a:pt x="926" y="1630"/>
                  </a:lnTo>
                  <a:lnTo>
                    <a:pt x="912" y="1651"/>
                  </a:lnTo>
                  <a:lnTo>
                    <a:pt x="899" y="1672"/>
                  </a:lnTo>
                  <a:lnTo>
                    <a:pt x="886" y="1690"/>
                  </a:lnTo>
                  <a:lnTo>
                    <a:pt x="874" y="1707"/>
                  </a:lnTo>
                  <a:lnTo>
                    <a:pt x="863" y="1725"/>
                  </a:lnTo>
                  <a:lnTo>
                    <a:pt x="852" y="1741"/>
                  </a:lnTo>
                  <a:lnTo>
                    <a:pt x="843" y="1756"/>
                  </a:lnTo>
                  <a:lnTo>
                    <a:pt x="834" y="1769"/>
                  </a:lnTo>
                  <a:lnTo>
                    <a:pt x="826" y="1781"/>
                  </a:lnTo>
                  <a:lnTo>
                    <a:pt x="818" y="1793"/>
                  </a:lnTo>
                  <a:lnTo>
                    <a:pt x="812" y="1803"/>
                  </a:lnTo>
                  <a:lnTo>
                    <a:pt x="805" y="1813"/>
                  </a:lnTo>
                  <a:lnTo>
                    <a:pt x="801" y="1822"/>
                  </a:lnTo>
                  <a:lnTo>
                    <a:pt x="796" y="1828"/>
                  </a:lnTo>
                  <a:lnTo>
                    <a:pt x="787" y="1845"/>
                  </a:lnTo>
                  <a:lnTo>
                    <a:pt x="778" y="1861"/>
                  </a:lnTo>
                  <a:lnTo>
                    <a:pt x="770" y="1876"/>
                  </a:lnTo>
                  <a:lnTo>
                    <a:pt x="761" y="1891"/>
                  </a:lnTo>
                  <a:lnTo>
                    <a:pt x="755" y="1904"/>
                  </a:lnTo>
                  <a:lnTo>
                    <a:pt x="749" y="1917"/>
                  </a:lnTo>
                  <a:lnTo>
                    <a:pt x="743" y="1929"/>
                  </a:lnTo>
                  <a:lnTo>
                    <a:pt x="738" y="1940"/>
                  </a:lnTo>
                  <a:lnTo>
                    <a:pt x="734" y="1953"/>
                  </a:lnTo>
                  <a:lnTo>
                    <a:pt x="730" y="1964"/>
                  </a:lnTo>
                  <a:lnTo>
                    <a:pt x="728" y="1976"/>
                  </a:lnTo>
                  <a:lnTo>
                    <a:pt x="727" y="1985"/>
                  </a:lnTo>
                  <a:lnTo>
                    <a:pt x="727" y="1995"/>
                  </a:lnTo>
                  <a:lnTo>
                    <a:pt x="728" y="2004"/>
                  </a:lnTo>
                  <a:lnTo>
                    <a:pt x="730" y="2012"/>
                  </a:lnTo>
                  <a:lnTo>
                    <a:pt x="734" y="2020"/>
                  </a:lnTo>
                  <a:lnTo>
                    <a:pt x="737" y="2025"/>
                  </a:lnTo>
                  <a:lnTo>
                    <a:pt x="742" y="2030"/>
                  </a:lnTo>
                  <a:lnTo>
                    <a:pt x="746" y="2036"/>
                  </a:lnTo>
                  <a:lnTo>
                    <a:pt x="753" y="2040"/>
                  </a:lnTo>
                  <a:lnTo>
                    <a:pt x="760" y="2045"/>
                  </a:lnTo>
                  <a:lnTo>
                    <a:pt x="770" y="2047"/>
                  </a:lnTo>
                  <a:lnTo>
                    <a:pt x="780" y="2050"/>
                  </a:lnTo>
                  <a:lnTo>
                    <a:pt x="791" y="2051"/>
                  </a:lnTo>
                  <a:lnTo>
                    <a:pt x="809" y="2050"/>
                  </a:lnTo>
                  <a:lnTo>
                    <a:pt x="827" y="2046"/>
                  </a:lnTo>
                  <a:lnTo>
                    <a:pt x="849" y="2042"/>
                  </a:lnTo>
                  <a:lnTo>
                    <a:pt x="873" y="2035"/>
                  </a:lnTo>
                  <a:lnTo>
                    <a:pt x="901" y="2025"/>
                  </a:lnTo>
                  <a:lnTo>
                    <a:pt x="930" y="2015"/>
                  </a:lnTo>
                  <a:lnTo>
                    <a:pt x="962" y="2002"/>
                  </a:lnTo>
                  <a:lnTo>
                    <a:pt x="997" y="1987"/>
                  </a:lnTo>
                  <a:lnTo>
                    <a:pt x="1035" y="1971"/>
                  </a:lnTo>
                  <a:lnTo>
                    <a:pt x="1074" y="1953"/>
                  </a:lnTo>
                  <a:lnTo>
                    <a:pt x="1116" y="1932"/>
                  </a:lnTo>
                  <a:lnTo>
                    <a:pt x="1161" y="1910"/>
                  </a:lnTo>
                  <a:lnTo>
                    <a:pt x="1210" y="1885"/>
                  </a:lnTo>
                  <a:lnTo>
                    <a:pt x="1260" y="1858"/>
                  </a:lnTo>
                  <a:lnTo>
                    <a:pt x="1313" y="1830"/>
                  </a:lnTo>
                  <a:lnTo>
                    <a:pt x="1370" y="1800"/>
                  </a:lnTo>
                  <a:lnTo>
                    <a:pt x="1383" y="1793"/>
                  </a:lnTo>
                  <a:lnTo>
                    <a:pt x="1377" y="1780"/>
                  </a:lnTo>
                  <a:lnTo>
                    <a:pt x="1358" y="1735"/>
                  </a:lnTo>
                  <a:lnTo>
                    <a:pt x="1351" y="1719"/>
                  </a:lnTo>
                  <a:lnTo>
                    <a:pt x="1336" y="1727"/>
                  </a:lnTo>
                  <a:lnTo>
                    <a:pt x="1303" y="1744"/>
                  </a:lnTo>
                  <a:lnTo>
                    <a:pt x="1272" y="1760"/>
                  </a:lnTo>
                  <a:lnTo>
                    <a:pt x="1243" y="1775"/>
                  </a:lnTo>
                  <a:lnTo>
                    <a:pt x="1218" y="1788"/>
                  </a:lnTo>
                  <a:lnTo>
                    <a:pt x="1194" y="1798"/>
                  </a:lnTo>
                  <a:lnTo>
                    <a:pt x="1172" y="1809"/>
                  </a:lnTo>
                  <a:lnTo>
                    <a:pt x="1152" y="1817"/>
                  </a:lnTo>
                  <a:lnTo>
                    <a:pt x="1135" y="1824"/>
                  </a:lnTo>
                  <a:lnTo>
                    <a:pt x="1119" y="1830"/>
                  </a:lnTo>
                  <a:lnTo>
                    <a:pt x="1104" y="1835"/>
                  </a:lnTo>
                  <a:lnTo>
                    <a:pt x="1091" y="1839"/>
                  </a:lnTo>
                  <a:lnTo>
                    <a:pt x="1081" y="1842"/>
                  </a:lnTo>
                  <a:lnTo>
                    <a:pt x="1070" y="1845"/>
                  </a:lnTo>
                  <a:lnTo>
                    <a:pt x="1062" y="1846"/>
                  </a:lnTo>
                  <a:lnTo>
                    <a:pt x="1055" y="1847"/>
                  </a:lnTo>
                  <a:lnTo>
                    <a:pt x="1050" y="1847"/>
                  </a:lnTo>
                  <a:lnTo>
                    <a:pt x="1047" y="1847"/>
                  </a:lnTo>
                  <a:lnTo>
                    <a:pt x="1045" y="1847"/>
                  </a:lnTo>
                  <a:lnTo>
                    <a:pt x="1041" y="1846"/>
                  </a:lnTo>
                  <a:lnTo>
                    <a:pt x="1040" y="1845"/>
                  </a:lnTo>
                  <a:lnTo>
                    <a:pt x="1040" y="1843"/>
                  </a:lnTo>
                  <a:lnTo>
                    <a:pt x="1040" y="1838"/>
                  </a:lnTo>
                  <a:lnTo>
                    <a:pt x="1043" y="1828"/>
                  </a:lnTo>
                  <a:lnTo>
                    <a:pt x="1047" y="1815"/>
                  </a:lnTo>
                  <a:lnTo>
                    <a:pt x="1051" y="1808"/>
                  </a:lnTo>
                  <a:lnTo>
                    <a:pt x="1055" y="1797"/>
                  </a:lnTo>
                  <a:lnTo>
                    <a:pt x="1061" y="1786"/>
                  </a:lnTo>
                  <a:lnTo>
                    <a:pt x="1069" y="1772"/>
                  </a:lnTo>
                  <a:lnTo>
                    <a:pt x="1079" y="1755"/>
                  </a:lnTo>
                  <a:lnTo>
                    <a:pt x="1091" y="1735"/>
                  </a:lnTo>
                  <a:lnTo>
                    <a:pt x="1104" y="1714"/>
                  </a:lnTo>
                  <a:lnTo>
                    <a:pt x="1118" y="1690"/>
                  </a:lnTo>
                  <a:lnTo>
                    <a:pt x="1134" y="1665"/>
                  </a:lnTo>
                  <a:lnTo>
                    <a:pt x="1151" y="1636"/>
                  </a:lnTo>
                  <a:lnTo>
                    <a:pt x="1171" y="1605"/>
                  </a:lnTo>
                  <a:lnTo>
                    <a:pt x="1191" y="1572"/>
                  </a:lnTo>
                  <a:lnTo>
                    <a:pt x="1213" y="1537"/>
                  </a:lnTo>
                  <a:lnTo>
                    <a:pt x="1237" y="1499"/>
                  </a:lnTo>
                  <a:lnTo>
                    <a:pt x="1263" y="1459"/>
                  </a:lnTo>
                  <a:lnTo>
                    <a:pt x="1289" y="1416"/>
                  </a:lnTo>
                  <a:lnTo>
                    <a:pt x="1309" y="1385"/>
                  </a:lnTo>
                  <a:lnTo>
                    <a:pt x="1327" y="1355"/>
                  </a:lnTo>
                  <a:lnTo>
                    <a:pt x="1347" y="1324"/>
                  </a:lnTo>
                  <a:lnTo>
                    <a:pt x="1366" y="1293"/>
                  </a:lnTo>
                  <a:lnTo>
                    <a:pt x="1386" y="1262"/>
                  </a:lnTo>
                  <a:lnTo>
                    <a:pt x="1406" y="1229"/>
                  </a:lnTo>
                  <a:lnTo>
                    <a:pt x="1425" y="1198"/>
                  </a:lnTo>
                  <a:lnTo>
                    <a:pt x="1444" y="1166"/>
                  </a:lnTo>
                  <a:lnTo>
                    <a:pt x="1463" y="1135"/>
                  </a:lnTo>
                  <a:lnTo>
                    <a:pt x="1483" y="1103"/>
                  </a:lnTo>
                  <a:lnTo>
                    <a:pt x="1502" y="1072"/>
                  </a:lnTo>
                  <a:lnTo>
                    <a:pt x="1522" y="1039"/>
                  </a:lnTo>
                  <a:lnTo>
                    <a:pt x="1540" y="1008"/>
                  </a:lnTo>
                  <a:lnTo>
                    <a:pt x="1560" y="977"/>
                  </a:lnTo>
                  <a:lnTo>
                    <a:pt x="1578" y="945"/>
                  </a:lnTo>
                  <a:lnTo>
                    <a:pt x="1598" y="914"/>
                  </a:lnTo>
                  <a:lnTo>
                    <a:pt x="1628" y="864"/>
                  </a:lnTo>
                  <a:lnTo>
                    <a:pt x="1658" y="816"/>
                  </a:lnTo>
                  <a:lnTo>
                    <a:pt x="1688" y="767"/>
                  </a:lnTo>
                  <a:lnTo>
                    <a:pt x="1717" y="719"/>
                  </a:lnTo>
                  <a:lnTo>
                    <a:pt x="1745" y="672"/>
                  </a:lnTo>
                  <a:lnTo>
                    <a:pt x="1774" y="625"/>
                  </a:lnTo>
                  <a:lnTo>
                    <a:pt x="1803" y="578"/>
                  </a:lnTo>
                  <a:lnTo>
                    <a:pt x="1832" y="532"/>
                  </a:lnTo>
                  <a:lnTo>
                    <a:pt x="1860" y="487"/>
                  </a:lnTo>
                  <a:lnTo>
                    <a:pt x="1888" y="444"/>
                  </a:lnTo>
                  <a:lnTo>
                    <a:pt x="1916" y="400"/>
                  </a:lnTo>
                  <a:lnTo>
                    <a:pt x="1942" y="358"/>
                  </a:lnTo>
                  <a:lnTo>
                    <a:pt x="1970" y="317"/>
                  </a:lnTo>
                  <a:lnTo>
                    <a:pt x="1997" y="277"/>
                  </a:lnTo>
                  <a:lnTo>
                    <a:pt x="2023" y="237"/>
                  </a:lnTo>
                  <a:lnTo>
                    <a:pt x="2048" y="199"/>
                  </a:lnTo>
                  <a:lnTo>
                    <a:pt x="2063" y="186"/>
                  </a:lnTo>
                  <a:lnTo>
                    <a:pt x="2076" y="174"/>
                  </a:lnTo>
                  <a:lnTo>
                    <a:pt x="2088" y="166"/>
                  </a:lnTo>
                  <a:lnTo>
                    <a:pt x="2099" y="158"/>
                  </a:lnTo>
                  <a:lnTo>
                    <a:pt x="2111" y="152"/>
                  </a:lnTo>
                  <a:lnTo>
                    <a:pt x="2125" y="148"/>
                  </a:lnTo>
                  <a:lnTo>
                    <a:pt x="2141" y="143"/>
                  </a:lnTo>
                  <a:lnTo>
                    <a:pt x="2160" y="138"/>
                  </a:lnTo>
                  <a:lnTo>
                    <a:pt x="2169" y="136"/>
                  </a:lnTo>
                  <a:lnTo>
                    <a:pt x="2176" y="135"/>
                  </a:lnTo>
                  <a:lnTo>
                    <a:pt x="2182" y="135"/>
                  </a:lnTo>
                  <a:lnTo>
                    <a:pt x="2189" y="135"/>
                  </a:lnTo>
                  <a:lnTo>
                    <a:pt x="2195" y="135"/>
                  </a:lnTo>
                  <a:lnTo>
                    <a:pt x="2203" y="135"/>
                  </a:lnTo>
                  <a:lnTo>
                    <a:pt x="2211" y="135"/>
                  </a:lnTo>
                  <a:lnTo>
                    <a:pt x="2222" y="135"/>
                  </a:lnTo>
                  <a:lnTo>
                    <a:pt x="2227" y="135"/>
                  </a:lnTo>
                  <a:lnTo>
                    <a:pt x="2229" y="131"/>
                  </a:lnTo>
                  <a:lnTo>
                    <a:pt x="2264" y="77"/>
                  </a:lnTo>
                  <a:lnTo>
                    <a:pt x="2270" y="67"/>
                  </a:lnTo>
                  <a:lnTo>
                    <a:pt x="2258" y="66"/>
                  </a:lnTo>
                  <a:lnTo>
                    <a:pt x="1919" y="0"/>
                  </a:lnTo>
                  <a:close/>
                  <a:moveTo>
                    <a:pt x="1339" y="976"/>
                  </a:moveTo>
                  <a:lnTo>
                    <a:pt x="1321" y="1007"/>
                  </a:lnTo>
                  <a:lnTo>
                    <a:pt x="1304" y="1037"/>
                  </a:lnTo>
                  <a:lnTo>
                    <a:pt x="1286" y="1068"/>
                  </a:lnTo>
                  <a:lnTo>
                    <a:pt x="1267" y="1098"/>
                  </a:lnTo>
                  <a:lnTo>
                    <a:pt x="1248" y="1127"/>
                  </a:lnTo>
                  <a:lnTo>
                    <a:pt x="1228" y="1157"/>
                  </a:lnTo>
                  <a:lnTo>
                    <a:pt x="1207" y="1186"/>
                  </a:lnTo>
                  <a:lnTo>
                    <a:pt x="1187" y="1213"/>
                  </a:lnTo>
                  <a:lnTo>
                    <a:pt x="1166" y="1242"/>
                  </a:lnTo>
                  <a:lnTo>
                    <a:pt x="1144" y="1270"/>
                  </a:lnTo>
                  <a:lnTo>
                    <a:pt x="1121" y="1296"/>
                  </a:lnTo>
                  <a:lnTo>
                    <a:pt x="1099" y="1324"/>
                  </a:lnTo>
                  <a:lnTo>
                    <a:pt x="1075" y="1350"/>
                  </a:lnTo>
                  <a:lnTo>
                    <a:pt x="1052" y="1376"/>
                  </a:lnTo>
                  <a:lnTo>
                    <a:pt x="1028" y="1401"/>
                  </a:lnTo>
                  <a:lnTo>
                    <a:pt x="1002" y="1426"/>
                  </a:lnTo>
                  <a:lnTo>
                    <a:pt x="976" y="1452"/>
                  </a:lnTo>
                  <a:lnTo>
                    <a:pt x="950" y="1476"/>
                  </a:lnTo>
                  <a:lnTo>
                    <a:pt x="924" y="1500"/>
                  </a:lnTo>
                  <a:lnTo>
                    <a:pt x="896" y="1524"/>
                  </a:lnTo>
                  <a:lnTo>
                    <a:pt x="870" y="1547"/>
                  </a:lnTo>
                  <a:lnTo>
                    <a:pt x="842" y="1569"/>
                  </a:lnTo>
                  <a:lnTo>
                    <a:pt x="814" y="1591"/>
                  </a:lnTo>
                  <a:lnTo>
                    <a:pt x="788" y="1612"/>
                  </a:lnTo>
                  <a:lnTo>
                    <a:pt x="759" y="1633"/>
                  </a:lnTo>
                  <a:lnTo>
                    <a:pt x="732" y="1653"/>
                  </a:lnTo>
                  <a:lnTo>
                    <a:pt x="703" y="1672"/>
                  </a:lnTo>
                  <a:lnTo>
                    <a:pt x="675" y="1691"/>
                  </a:lnTo>
                  <a:lnTo>
                    <a:pt x="646" y="1709"/>
                  </a:lnTo>
                  <a:lnTo>
                    <a:pt x="617" y="1726"/>
                  </a:lnTo>
                  <a:lnTo>
                    <a:pt x="587" y="1743"/>
                  </a:lnTo>
                  <a:lnTo>
                    <a:pt x="559" y="1759"/>
                  </a:lnTo>
                  <a:lnTo>
                    <a:pt x="538" y="1771"/>
                  </a:lnTo>
                  <a:lnTo>
                    <a:pt x="517" y="1781"/>
                  </a:lnTo>
                  <a:lnTo>
                    <a:pt x="498" y="1790"/>
                  </a:lnTo>
                  <a:lnTo>
                    <a:pt x="478" y="1800"/>
                  </a:lnTo>
                  <a:lnTo>
                    <a:pt x="460" y="1808"/>
                  </a:lnTo>
                  <a:lnTo>
                    <a:pt x="442" y="1816"/>
                  </a:lnTo>
                  <a:lnTo>
                    <a:pt x="425" y="1823"/>
                  </a:lnTo>
                  <a:lnTo>
                    <a:pt x="409" y="1828"/>
                  </a:lnTo>
                  <a:lnTo>
                    <a:pt x="393" y="1834"/>
                  </a:lnTo>
                  <a:lnTo>
                    <a:pt x="378" y="1839"/>
                  </a:lnTo>
                  <a:lnTo>
                    <a:pt x="363" y="1842"/>
                  </a:lnTo>
                  <a:lnTo>
                    <a:pt x="350" y="1846"/>
                  </a:lnTo>
                  <a:lnTo>
                    <a:pt x="336" y="1848"/>
                  </a:lnTo>
                  <a:lnTo>
                    <a:pt x="325" y="1850"/>
                  </a:lnTo>
                  <a:lnTo>
                    <a:pt x="312" y="1851"/>
                  </a:lnTo>
                  <a:lnTo>
                    <a:pt x="302" y="1851"/>
                  </a:lnTo>
                  <a:lnTo>
                    <a:pt x="288" y="1850"/>
                  </a:lnTo>
                  <a:lnTo>
                    <a:pt x="280" y="1847"/>
                  </a:lnTo>
                  <a:lnTo>
                    <a:pt x="276" y="1842"/>
                  </a:lnTo>
                  <a:lnTo>
                    <a:pt x="275" y="1838"/>
                  </a:lnTo>
                  <a:lnTo>
                    <a:pt x="274" y="1834"/>
                  </a:lnTo>
                  <a:lnTo>
                    <a:pt x="274" y="1828"/>
                  </a:lnTo>
                  <a:lnTo>
                    <a:pt x="275" y="1822"/>
                  </a:lnTo>
                  <a:lnTo>
                    <a:pt x="276" y="1810"/>
                  </a:lnTo>
                  <a:lnTo>
                    <a:pt x="280" y="1796"/>
                  </a:lnTo>
                  <a:lnTo>
                    <a:pt x="286" y="1779"/>
                  </a:lnTo>
                  <a:lnTo>
                    <a:pt x="293" y="1756"/>
                  </a:lnTo>
                  <a:lnTo>
                    <a:pt x="303" y="1729"/>
                  </a:lnTo>
                  <a:lnTo>
                    <a:pt x="310" y="1712"/>
                  </a:lnTo>
                  <a:lnTo>
                    <a:pt x="318" y="1695"/>
                  </a:lnTo>
                  <a:lnTo>
                    <a:pt x="326" y="1678"/>
                  </a:lnTo>
                  <a:lnTo>
                    <a:pt x="335" y="1659"/>
                  </a:lnTo>
                  <a:lnTo>
                    <a:pt x="344" y="1640"/>
                  </a:lnTo>
                  <a:lnTo>
                    <a:pt x="355" y="1620"/>
                  </a:lnTo>
                  <a:lnTo>
                    <a:pt x="366" y="1599"/>
                  </a:lnTo>
                  <a:lnTo>
                    <a:pt x="379" y="1578"/>
                  </a:lnTo>
                  <a:lnTo>
                    <a:pt x="392" y="1557"/>
                  </a:lnTo>
                  <a:lnTo>
                    <a:pt x="404" y="1535"/>
                  </a:lnTo>
                  <a:lnTo>
                    <a:pt x="419" y="1512"/>
                  </a:lnTo>
                  <a:lnTo>
                    <a:pt x="433" y="1489"/>
                  </a:lnTo>
                  <a:lnTo>
                    <a:pt x="449" y="1464"/>
                  </a:lnTo>
                  <a:lnTo>
                    <a:pt x="465" y="1440"/>
                  </a:lnTo>
                  <a:lnTo>
                    <a:pt x="483" y="1415"/>
                  </a:lnTo>
                  <a:lnTo>
                    <a:pt x="500" y="1390"/>
                  </a:lnTo>
                  <a:lnTo>
                    <a:pt x="518" y="1364"/>
                  </a:lnTo>
                  <a:lnTo>
                    <a:pt x="536" y="1339"/>
                  </a:lnTo>
                  <a:lnTo>
                    <a:pt x="554" y="1313"/>
                  </a:lnTo>
                  <a:lnTo>
                    <a:pt x="573" y="1289"/>
                  </a:lnTo>
                  <a:lnTo>
                    <a:pt x="591" y="1265"/>
                  </a:lnTo>
                  <a:lnTo>
                    <a:pt x="608" y="1242"/>
                  </a:lnTo>
                  <a:lnTo>
                    <a:pt x="627" y="1219"/>
                  </a:lnTo>
                  <a:lnTo>
                    <a:pt x="645" y="1197"/>
                  </a:lnTo>
                  <a:lnTo>
                    <a:pt x="662" y="1175"/>
                  </a:lnTo>
                  <a:lnTo>
                    <a:pt x="681" y="1154"/>
                  </a:lnTo>
                  <a:lnTo>
                    <a:pt x="699" y="1134"/>
                  </a:lnTo>
                  <a:lnTo>
                    <a:pt x="717" y="1113"/>
                  </a:lnTo>
                  <a:lnTo>
                    <a:pt x="735" y="1093"/>
                  </a:lnTo>
                  <a:lnTo>
                    <a:pt x="752" y="1075"/>
                  </a:lnTo>
                  <a:lnTo>
                    <a:pt x="771" y="1057"/>
                  </a:lnTo>
                  <a:lnTo>
                    <a:pt x="788" y="1038"/>
                  </a:lnTo>
                  <a:lnTo>
                    <a:pt x="803" y="1023"/>
                  </a:lnTo>
                  <a:lnTo>
                    <a:pt x="818" y="1009"/>
                  </a:lnTo>
                  <a:lnTo>
                    <a:pt x="833" y="998"/>
                  </a:lnTo>
                  <a:lnTo>
                    <a:pt x="847" y="986"/>
                  </a:lnTo>
                  <a:lnTo>
                    <a:pt x="861" y="977"/>
                  </a:lnTo>
                  <a:lnTo>
                    <a:pt x="873" y="968"/>
                  </a:lnTo>
                  <a:lnTo>
                    <a:pt x="886" y="961"/>
                  </a:lnTo>
                  <a:lnTo>
                    <a:pt x="899" y="955"/>
                  </a:lnTo>
                  <a:lnTo>
                    <a:pt x="909" y="951"/>
                  </a:lnTo>
                  <a:lnTo>
                    <a:pt x="920" y="947"/>
                  </a:lnTo>
                  <a:lnTo>
                    <a:pt x="931" y="944"/>
                  </a:lnTo>
                  <a:lnTo>
                    <a:pt x="942" y="940"/>
                  </a:lnTo>
                  <a:lnTo>
                    <a:pt x="954" y="937"/>
                  </a:lnTo>
                  <a:lnTo>
                    <a:pt x="967" y="934"/>
                  </a:lnTo>
                  <a:lnTo>
                    <a:pt x="978" y="931"/>
                  </a:lnTo>
                  <a:lnTo>
                    <a:pt x="991" y="929"/>
                  </a:lnTo>
                  <a:lnTo>
                    <a:pt x="1003" y="928"/>
                  </a:lnTo>
                  <a:lnTo>
                    <a:pt x="1016" y="925"/>
                  </a:lnTo>
                  <a:lnTo>
                    <a:pt x="1029" y="924"/>
                  </a:lnTo>
                  <a:lnTo>
                    <a:pt x="1043" y="923"/>
                  </a:lnTo>
                  <a:lnTo>
                    <a:pt x="1055" y="922"/>
                  </a:lnTo>
                  <a:lnTo>
                    <a:pt x="1069" y="921"/>
                  </a:lnTo>
                  <a:lnTo>
                    <a:pt x="1084" y="921"/>
                  </a:lnTo>
                  <a:lnTo>
                    <a:pt x="1098" y="921"/>
                  </a:lnTo>
                  <a:lnTo>
                    <a:pt x="1113" y="921"/>
                  </a:lnTo>
                  <a:lnTo>
                    <a:pt x="1128" y="922"/>
                  </a:lnTo>
                  <a:lnTo>
                    <a:pt x="1143" y="923"/>
                  </a:lnTo>
                  <a:lnTo>
                    <a:pt x="1158" y="924"/>
                  </a:lnTo>
                  <a:lnTo>
                    <a:pt x="1173" y="926"/>
                  </a:lnTo>
                  <a:lnTo>
                    <a:pt x="1188" y="929"/>
                  </a:lnTo>
                  <a:lnTo>
                    <a:pt x="1203" y="931"/>
                  </a:lnTo>
                  <a:lnTo>
                    <a:pt x="1218" y="934"/>
                  </a:lnTo>
                  <a:lnTo>
                    <a:pt x="1233" y="938"/>
                  </a:lnTo>
                  <a:lnTo>
                    <a:pt x="1248" y="943"/>
                  </a:lnTo>
                  <a:lnTo>
                    <a:pt x="1263" y="947"/>
                  </a:lnTo>
                  <a:lnTo>
                    <a:pt x="1278" y="952"/>
                  </a:lnTo>
                  <a:lnTo>
                    <a:pt x="1294" y="957"/>
                  </a:lnTo>
                  <a:lnTo>
                    <a:pt x="1309" y="963"/>
                  </a:lnTo>
                  <a:lnTo>
                    <a:pt x="1324" y="969"/>
                  </a:lnTo>
                  <a:lnTo>
                    <a:pt x="1339" y="976"/>
                  </a:lnTo>
                  <a:close/>
                </a:path>
              </a:pathLst>
            </a:custGeom>
            <a:solidFill>
              <a:srgbClr val="000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20000"/>
                </a:spcBef>
                <a:spcAft>
                  <a:spcPct val="0"/>
                </a:spcAft>
                <a:buClr>
                  <a:srgbClr val="FFFFCC"/>
                </a:buClr>
                <a:buSzPct val="70000"/>
                <a:buFont typeface="Wingdings" pitchFamily="2" charset="2"/>
                <a:buChar char="n"/>
                <a:defRPr/>
              </a:pPr>
              <a:endParaRPr lang="en-GB" sz="4000">
                <a:solidFill>
                  <a:srgbClr val="FFFFFF"/>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6075852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1892" y="1606098"/>
            <a:ext cx="11101251" cy="1325563"/>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i="1" dirty="0"/>
              <a:t>What the official earnings figures </a:t>
            </a:r>
            <a:r>
              <a:rPr lang="en-GB" i="1" dirty="0" smtClean="0"/>
              <a:t>show</a:t>
            </a:r>
            <a:r>
              <a:rPr lang="en-GB" dirty="0" smtClean="0"/>
              <a:t/>
            </a:r>
            <a:br>
              <a:rPr lang="en-GB" dirty="0" smtClean="0"/>
            </a:br>
            <a:r>
              <a:rPr lang="en-GB" dirty="0" smtClean="0"/>
              <a:t/>
            </a:r>
            <a:br>
              <a:rPr lang="en-GB" dirty="0" smtClean="0"/>
            </a:br>
            <a:r>
              <a:rPr lang="en-GB" dirty="0"/>
              <a:t/>
            </a:r>
            <a:br>
              <a:rPr lang="en-GB" dirty="0"/>
            </a:br>
            <a:r>
              <a:rPr lang="en-GB" dirty="0" smtClean="0"/>
              <a:t>Alastair Hatchett</a:t>
            </a:r>
            <a:br>
              <a:rPr lang="en-GB" dirty="0" smtClean="0"/>
            </a:br>
            <a:r>
              <a:rPr lang="en-GB" dirty="0" smtClean="0"/>
              <a:t>Visiting Fellow, Greenwich University</a:t>
            </a:r>
            <a:endParaRPr lang="en-GB" dirty="0"/>
          </a:p>
        </p:txBody>
      </p:sp>
      <p:sp>
        <p:nvSpPr>
          <p:cNvPr id="3" name="Footer Placeholder 2"/>
          <p:cNvSpPr>
            <a:spLocks noGrp="1"/>
          </p:cNvSpPr>
          <p:nvPr>
            <p:ph type="ftr" sz="quarter" idx="11"/>
          </p:nvPr>
        </p:nvSpPr>
        <p:spPr>
          <a:xfrm>
            <a:off x="981891" y="6356358"/>
            <a:ext cx="10084624" cy="365125"/>
          </a:xfrm>
        </p:spPr>
        <p:txBody>
          <a:bodyPr/>
          <a:lstStyle/>
          <a:p>
            <a:r>
              <a:rPr lang="en-GB" dirty="0" smtClean="0"/>
              <a:t>Pay Bargaining in 2016 | IDR and TUC joint conference | London | 25 February 2016</a:t>
            </a:r>
            <a:endParaRPr lang="en-GB" dirty="0"/>
          </a:p>
        </p:txBody>
      </p:sp>
      <p:pic>
        <p:nvPicPr>
          <p:cNvPr id="4" name="Picture 3"/>
          <p:cNvPicPr>
            <a:picLocks noChangeAspect="1"/>
          </p:cNvPicPr>
          <p:nvPr/>
        </p:nvPicPr>
        <p:blipFill>
          <a:blip r:embed="rId3"/>
          <a:stretch>
            <a:fillRect/>
          </a:stretch>
        </p:blipFill>
        <p:spPr>
          <a:xfrm>
            <a:off x="9132946" y="996496"/>
            <a:ext cx="1933575" cy="609600"/>
          </a:xfrm>
          <a:prstGeom prst="rect">
            <a:avLst/>
          </a:prstGeom>
        </p:spPr>
      </p:pic>
    </p:spTree>
    <p:extLst>
      <p:ext uri="{BB962C8B-B14F-4D97-AF65-F5344CB8AC3E}">
        <p14:creationId xmlns:p14="http://schemas.microsoft.com/office/powerpoint/2010/main" val="3696687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628801"/>
            <a:ext cx="7772400" cy="1971650"/>
          </a:xfrm>
        </p:spPr>
        <p:txBody>
          <a:bodyPr>
            <a:normAutofit/>
          </a:bodyPr>
          <a:lstStyle/>
          <a:p>
            <a:r>
              <a:rPr lang="en-GB" dirty="0" smtClean="0"/>
              <a:t>What do the official earnings figures show?</a:t>
            </a:r>
            <a:endParaRPr lang="en-GB" dirty="0"/>
          </a:p>
        </p:txBody>
      </p:sp>
      <p:sp>
        <p:nvSpPr>
          <p:cNvPr id="3" name="Subtitle 2"/>
          <p:cNvSpPr>
            <a:spLocks noGrp="1"/>
          </p:cNvSpPr>
          <p:nvPr>
            <p:ph type="subTitle" idx="1"/>
          </p:nvPr>
        </p:nvSpPr>
        <p:spPr/>
        <p:txBody>
          <a:bodyPr>
            <a:normAutofit fontScale="92500" lnSpcReduction="10000"/>
          </a:bodyPr>
          <a:lstStyle/>
          <a:p>
            <a:r>
              <a:rPr lang="en-GB" sz="2800" dirty="0"/>
              <a:t>Alastair Hatchett </a:t>
            </a:r>
          </a:p>
          <a:p>
            <a:r>
              <a:rPr lang="en-GB" sz="2800" dirty="0"/>
              <a:t>Visiting Fellow, University of Greenwich, and associate of Incomes Data Research</a:t>
            </a:r>
          </a:p>
          <a:p>
            <a:r>
              <a:rPr lang="en-GB" sz="2800" dirty="0"/>
              <a:t>25 February 2016</a:t>
            </a:r>
          </a:p>
          <a:p>
            <a:endParaRPr lang="en-GB" sz="2800" dirty="0"/>
          </a:p>
        </p:txBody>
      </p:sp>
    </p:spTree>
    <p:extLst>
      <p:ext uri="{BB962C8B-B14F-4D97-AF65-F5344CB8AC3E}">
        <p14:creationId xmlns:p14="http://schemas.microsoft.com/office/powerpoint/2010/main" val="38305371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normAutofit/>
          </a:bodyPr>
          <a:lstStyle/>
          <a:p>
            <a:r>
              <a:rPr lang="en-GB" dirty="0" smtClean="0"/>
              <a:t>Official earnings data frequently </a:t>
            </a:r>
            <a:r>
              <a:rPr lang="en-GB" dirty="0" err="1" smtClean="0"/>
              <a:t>mis</a:t>
            </a:r>
            <a:r>
              <a:rPr lang="en-GB" dirty="0" smtClean="0"/>
              <a:t>-interpreted: monthly AWE regularly misquoted as showing pay rises</a:t>
            </a:r>
          </a:p>
          <a:p>
            <a:r>
              <a:rPr lang="en-GB" dirty="0" smtClean="0"/>
              <a:t>AWE 2010-15 can be difficult to interpret</a:t>
            </a:r>
          </a:p>
          <a:p>
            <a:r>
              <a:rPr lang="en-GB" dirty="0" smtClean="0"/>
              <a:t>However, official data can illuminate arguments </a:t>
            </a:r>
            <a:r>
              <a:rPr lang="en-GB" dirty="0" err="1" smtClean="0"/>
              <a:t>eg</a:t>
            </a:r>
            <a:r>
              <a:rPr lang="en-GB" dirty="0" smtClean="0"/>
              <a:t> on regional pay, public sector pay or progression pay</a:t>
            </a:r>
          </a:p>
          <a:p>
            <a:r>
              <a:rPr lang="en-GB" dirty="0" smtClean="0"/>
              <a:t>Why official data is poor on highest paid</a:t>
            </a:r>
            <a:endParaRPr lang="en-GB" dirty="0"/>
          </a:p>
        </p:txBody>
      </p:sp>
    </p:spTree>
    <p:extLst>
      <p:ext uri="{BB962C8B-B14F-4D97-AF65-F5344CB8AC3E}">
        <p14:creationId xmlns:p14="http://schemas.microsoft.com/office/powerpoint/2010/main" val="122938503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AWE 2010 to 2015</a:t>
            </a:r>
            <a:endParaRPr lang="en-GB" dirty="0"/>
          </a:p>
        </p:txBody>
      </p:sp>
      <p:graphicFrame>
        <p:nvGraphicFramePr>
          <p:cNvPr id="4" name="Content Placeholder 3"/>
          <p:cNvGraphicFramePr>
            <a:graphicFrameLocks noGrp="1"/>
          </p:cNvGraphicFramePr>
          <p:nvPr>
            <p:ph idx="1"/>
            <p:extLst/>
          </p:nvPr>
        </p:nvGraphicFramePr>
        <p:xfrm>
          <a:off x="1981200" y="1600204"/>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4416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2">
                    <a:lumMod val="25000"/>
                  </a:schemeClr>
                </a:solidFill>
              </a:rPr>
              <a:t>Pay awards this year</a:t>
            </a:r>
            <a:endParaRPr lang="en-GB" dirty="0">
              <a:solidFill>
                <a:schemeClr val="bg2">
                  <a:lumMod val="25000"/>
                </a:schemeClr>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572376" y="323323"/>
            <a:ext cx="1781424" cy="1419423"/>
          </a:xfrm>
        </p:spPr>
      </p:pic>
      <p:sp>
        <p:nvSpPr>
          <p:cNvPr id="4" name="Footer Placeholder 3"/>
          <p:cNvSpPr>
            <a:spLocks noGrp="1"/>
          </p:cNvSpPr>
          <p:nvPr>
            <p:ph type="ftr" sz="quarter" idx="11"/>
          </p:nvPr>
        </p:nvSpPr>
        <p:spPr>
          <a:xfrm>
            <a:off x="838200" y="6356358"/>
            <a:ext cx="10515600" cy="365125"/>
          </a:xfrm>
        </p:spPr>
        <p:txBody>
          <a:bodyPr/>
          <a:lstStyle/>
          <a:p>
            <a:r>
              <a:rPr lang="en-GB" dirty="0" smtClean="0"/>
              <a:t>Pay Bargaining in 2016 by IDR and the TUC | London | 25 February 2016</a:t>
            </a:r>
            <a:endParaRPr lang="en-GB" dirty="0"/>
          </a:p>
        </p:txBody>
      </p:sp>
      <p:graphicFrame>
        <p:nvGraphicFramePr>
          <p:cNvPr id="8" name="Content Placeholder 7"/>
          <p:cNvGraphicFramePr>
            <a:graphicFrameLocks noGrp="1"/>
          </p:cNvGraphicFramePr>
          <p:nvPr>
            <p:ph sz="half" idx="2"/>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3208122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Different measures, different methods</a:t>
            </a:r>
            <a:endParaRPr lang="en-GB" dirty="0"/>
          </a:p>
        </p:txBody>
      </p:sp>
      <p:sp>
        <p:nvSpPr>
          <p:cNvPr id="3" name="Content Placeholder 2"/>
          <p:cNvSpPr>
            <a:spLocks noGrp="1"/>
          </p:cNvSpPr>
          <p:nvPr>
            <p:ph idx="1"/>
          </p:nvPr>
        </p:nvSpPr>
        <p:spPr/>
        <p:txBody>
          <a:bodyPr>
            <a:normAutofit/>
          </a:bodyPr>
          <a:lstStyle/>
          <a:p>
            <a:r>
              <a:rPr lang="en-GB" dirty="0" smtClean="0"/>
              <a:t>Average Weekly Earnings(monthly): a crude but useful economic indicator. A survey of companies and workforce size</a:t>
            </a:r>
          </a:p>
          <a:p>
            <a:r>
              <a:rPr lang="en-GB" dirty="0" smtClean="0"/>
              <a:t>Annual Survey of Hours and Earnings (ASHE) </a:t>
            </a:r>
            <a:r>
              <a:rPr lang="en-GB" dirty="0"/>
              <a:t>(</a:t>
            </a:r>
            <a:r>
              <a:rPr lang="en-GB" dirty="0" smtClean="0"/>
              <a:t>annual) a very large survey of employees’ earnings. Poor on bonuses not paid in April</a:t>
            </a:r>
          </a:p>
          <a:p>
            <a:r>
              <a:rPr lang="en-GB" dirty="0" smtClean="0"/>
              <a:t>Labour Force Survey: a smaller survey of individuals. </a:t>
            </a:r>
            <a:r>
              <a:rPr lang="en-GB" dirty="0"/>
              <a:t>L</a:t>
            </a:r>
            <a:r>
              <a:rPr lang="en-GB" dirty="0" smtClean="0"/>
              <a:t>arge proportion of proxy answers</a:t>
            </a:r>
          </a:p>
          <a:p>
            <a:r>
              <a:rPr lang="en-GB" dirty="0" smtClean="0"/>
              <a:t>IDS/IDR measure of pay settlements </a:t>
            </a:r>
            <a:endParaRPr lang="en-GB" dirty="0"/>
          </a:p>
        </p:txBody>
      </p:sp>
    </p:spTree>
    <p:extLst>
      <p:ext uri="{BB962C8B-B14F-4D97-AF65-F5344CB8AC3E}">
        <p14:creationId xmlns:p14="http://schemas.microsoft.com/office/powerpoint/2010/main" val="29665443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ONS Average Weekly Earnings</a:t>
            </a:r>
            <a:endParaRPr lang="en-GB" dirty="0"/>
          </a:p>
        </p:txBody>
      </p:sp>
      <p:sp>
        <p:nvSpPr>
          <p:cNvPr id="3" name="Content Placeholder 2"/>
          <p:cNvSpPr>
            <a:spLocks noGrp="1"/>
          </p:cNvSpPr>
          <p:nvPr>
            <p:ph idx="1"/>
          </p:nvPr>
        </p:nvSpPr>
        <p:spPr/>
        <p:txBody>
          <a:bodyPr>
            <a:normAutofit/>
          </a:bodyPr>
          <a:lstStyle/>
          <a:p>
            <a:r>
              <a:rPr lang="en-GB" dirty="0" smtClean="0"/>
              <a:t>It is a measure of the average of weekly earnings: it is calculated from data from 8,000 companies and organisations providing their monthly </a:t>
            </a:r>
            <a:r>
              <a:rPr lang="en-GB" dirty="0" err="1" smtClean="0"/>
              <a:t>paybill</a:t>
            </a:r>
            <a:r>
              <a:rPr lang="en-GB" dirty="0" smtClean="0"/>
              <a:t>. This is divided by the number of employees</a:t>
            </a:r>
          </a:p>
          <a:p>
            <a:r>
              <a:rPr lang="en-GB" dirty="0" smtClean="0"/>
              <a:t>If the overall workforce becomes less well paid and there is more part-time working then the average is reduced</a:t>
            </a:r>
          </a:p>
          <a:p>
            <a:r>
              <a:rPr lang="en-GB" dirty="0" smtClean="0"/>
              <a:t>Between 2008-13 a 20% fall in jobs in finance pushed down the average</a:t>
            </a:r>
            <a:endParaRPr lang="en-GB" dirty="0"/>
          </a:p>
        </p:txBody>
      </p:sp>
    </p:spTree>
    <p:extLst>
      <p:ext uri="{BB962C8B-B14F-4D97-AF65-F5344CB8AC3E}">
        <p14:creationId xmlns:p14="http://schemas.microsoft.com/office/powerpoint/2010/main" val="116278099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Annual Survey of Hours and Earnings</a:t>
            </a:r>
            <a:endParaRPr lang="en-GB" dirty="0"/>
          </a:p>
        </p:txBody>
      </p:sp>
      <p:sp>
        <p:nvSpPr>
          <p:cNvPr id="3" name="Content Placeholder 2"/>
          <p:cNvSpPr>
            <a:spLocks noGrp="1"/>
          </p:cNvSpPr>
          <p:nvPr>
            <p:ph idx="1"/>
          </p:nvPr>
        </p:nvSpPr>
        <p:spPr/>
        <p:txBody>
          <a:bodyPr>
            <a:normAutofit/>
          </a:bodyPr>
          <a:lstStyle/>
          <a:p>
            <a:r>
              <a:rPr lang="en-GB" dirty="0" smtClean="0"/>
              <a:t>Strengths: large sample (180,000 employees) based on HMRC PAYE records each April: data on earnings &amp; hours obtained from employers</a:t>
            </a:r>
          </a:p>
          <a:p>
            <a:r>
              <a:rPr lang="en-GB" dirty="0" smtClean="0"/>
              <a:t>Very good data for standard jobs (electrician)</a:t>
            </a:r>
          </a:p>
          <a:p>
            <a:r>
              <a:rPr lang="en-GB" dirty="0" smtClean="0"/>
              <a:t>Weak data for small samples (paramedics)</a:t>
            </a:r>
          </a:p>
          <a:p>
            <a:r>
              <a:rPr lang="en-GB" dirty="0" smtClean="0"/>
              <a:t>Good data for regular earnings but poor on bonuses as it is an April survey</a:t>
            </a:r>
          </a:p>
          <a:p>
            <a:r>
              <a:rPr lang="en-GB" dirty="0" smtClean="0"/>
              <a:t>Does not include self-employed so very weak on the pay of the highest earners </a:t>
            </a:r>
            <a:endParaRPr lang="en-GB" dirty="0"/>
          </a:p>
        </p:txBody>
      </p:sp>
    </p:spTree>
    <p:extLst>
      <p:ext uri="{BB962C8B-B14F-4D97-AF65-F5344CB8AC3E}">
        <p14:creationId xmlns:p14="http://schemas.microsoft.com/office/powerpoint/2010/main" val="996002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Different measures, different results</a:t>
            </a:r>
            <a:endParaRPr lang="en-GB" dirty="0"/>
          </a:p>
        </p:txBody>
      </p:sp>
      <p:sp>
        <p:nvSpPr>
          <p:cNvPr id="3" name="Content Placeholder 2"/>
          <p:cNvSpPr>
            <a:spLocks noGrp="1"/>
          </p:cNvSpPr>
          <p:nvPr>
            <p:ph idx="1"/>
          </p:nvPr>
        </p:nvSpPr>
        <p:spPr/>
        <p:txBody>
          <a:bodyPr/>
          <a:lstStyle/>
          <a:p>
            <a:r>
              <a:rPr lang="en-GB" dirty="0"/>
              <a:t>ONS Average Weekly Earnings (AWE) shows</a:t>
            </a:r>
            <a:r>
              <a:rPr lang="en-GB" dirty="0" smtClean="0"/>
              <a:t>: </a:t>
            </a:r>
            <a:r>
              <a:rPr lang="en-GB" dirty="0"/>
              <a:t>pay growth of 2.4% in year to Oct 2015, and </a:t>
            </a:r>
          </a:p>
          <a:p>
            <a:r>
              <a:rPr lang="en-GB" dirty="0"/>
              <a:t>pay growth of 2.1% in year to Dec 2014</a:t>
            </a:r>
          </a:p>
          <a:p>
            <a:r>
              <a:rPr lang="en-GB" dirty="0"/>
              <a:t>ONS ASHE shows median annual earnings growth for full-time employees</a:t>
            </a:r>
          </a:p>
          <a:p>
            <a:pPr marL="0" indent="0">
              <a:buNone/>
            </a:pPr>
            <a:r>
              <a:rPr lang="en-GB" dirty="0"/>
              <a:t>	</a:t>
            </a:r>
            <a:r>
              <a:rPr lang="en-GB" dirty="0" smtClean="0"/>
              <a:t>+ </a:t>
            </a:r>
            <a:r>
              <a:rPr lang="en-GB" dirty="0"/>
              <a:t>1.8% in year to April 2015</a:t>
            </a:r>
          </a:p>
          <a:p>
            <a:pPr marL="0" indent="0">
              <a:buNone/>
            </a:pPr>
            <a:r>
              <a:rPr lang="en-GB" dirty="0" smtClean="0"/>
              <a:t>	+ </a:t>
            </a:r>
            <a:r>
              <a:rPr lang="en-GB" dirty="0"/>
              <a:t>0.2% in year to April 2014</a:t>
            </a:r>
          </a:p>
          <a:p>
            <a:r>
              <a:rPr lang="en-GB" dirty="0"/>
              <a:t>IDS/IDR median for settlements 2 to 2.5%</a:t>
            </a:r>
          </a:p>
          <a:p>
            <a:pPr marL="0" indent="0">
              <a:buNone/>
            </a:pPr>
            <a:endParaRPr lang="en-GB" dirty="0" smtClean="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81011083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Factors contributing to lower earnings</a:t>
            </a:r>
            <a:endParaRPr lang="en-GB" dirty="0"/>
          </a:p>
        </p:txBody>
      </p:sp>
      <p:sp>
        <p:nvSpPr>
          <p:cNvPr id="3" name="Content Placeholder 2"/>
          <p:cNvSpPr>
            <a:spLocks noGrp="1"/>
          </p:cNvSpPr>
          <p:nvPr>
            <p:ph idx="1"/>
          </p:nvPr>
        </p:nvSpPr>
        <p:spPr/>
        <p:txBody>
          <a:bodyPr/>
          <a:lstStyle/>
          <a:p>
            <a:r>
              <a:rPr lang="en-GB" dirty="0" smtClean="0"/>
              <a:t>Fewer hours worked: full-time and part-time</a:t>
            </a:r>
          </a:p>
          <a:p>
            <a:r>
              <a:rPr lang="en-GB" dirty="0" smtClean="0"/>
              <a:t>Underemployment: since recession many would prefer more paid work</a:t>
            </a:r>
          </a:p>
          <a:p>
            <a:r>
              <a:rPr lang="en-GB" dirty="0" smtClean="0"/>
              <a:t>Reduction in variable bonus pay</a:t>
            </a:r>
          </a:p>
          <a:p>
            <a:r>
              <a:rPr lang="en-GB" dirty="0" smtClean="0"/>
              <a:t>Government pay freeze and attempts to abolish progression pay</a:t>
            </a:r>
          </a:p>
          <a:p>
            <a:r>
              <a:rPr lang="en-GB" dirty="0" smtClean="0"/>
              <a:t>Wider use of zero-hours contracts/unpaid working time/cuts in pay for unsocial hours</a:t>
            </a:r>
          </a:p>
          <a:p>
            <a:endParaRPr lang="en-GB" dirty="0"/>
          </a:p>
          <a:p>
            <a:endParaRPr lang="en-GB" dirty="0" smtClean="0"/>
          </a:p>
          <a:p>
            <a:endParaRPr lang="en-GB" dirty="0"/>
          </a:p>
        </p:txBody>
      </p:sp>
    </p:spTree>
    <p:extLst>
      <p:ext uri="{BB962C8B-B14F-4D97-AF65-F5344CB8AC3E}">
        <p14:creationId xmlns:p14="http://schemas.microsoft.com/office/powerpoint/2010/main" val="407814014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The changing labour market </a:t>
            </a:r>
            <a:endParaRPr lang="en-GB" dirty="0"/>
          </a:p>
        </p:txBody>
      </p:sp>
      <p:sp>
        <p:nvSpPr>
          <p:cNvPr id="3" name="Content Placeholder 2"/>
          <p:cNvSpPr>
            <a:spLocks noGrp="1"/>
          </p:cNvSpPr>
          <p:nvPr>
            <p:ph idx="1"/>
          </p:nvPr>
        </p:nvSpPr>
        <p:spPr/>
        <p:txBody>
          <a:bodyPr>
            <a:normAutofit/>
          </a:bodyPr>
          <a:lstStyle/>
          <a:p>
            <a:r>
              <a:rPr lang="en-GB" dirty="0" smtClean="0"/>
              <a:t>The recession led to widespread redundancies</a:t>
            </a:r>
          </a:p>
          <a:p>
            <a:r>
              <a:rPr lang="en-GB" dirty="0" smtClean="0"/>
              <a:t>Many workers found new jobs but at lower skill and pay levels and mostly part-time</a:t>
            </a:r>
          </a:p>
          <a:p>
            <a:r>
              <a:rPr lang="en-GB" dirty="0" smtClean="0"/>
              <a:t>J</a:t>
            </a:r>
            <a:r>
              <a:rPr lang="en-GB" dirty="0"/>
              <a:t>o</a:t>
            </a:r>
            <a:r>
              <a:rPr lang="en-GB" dirty="0" smtClean="0"/>
              <a:t>bs lost in finance and manufacturing</a:t>
            </a:r>
          </a:p>
          <a:p>
            <a:r>
              <a:rPr lang="en-GB" dirty="0" smtClean="0"/>
              <a:t>Many new jobs in lower paying sectors and P/T, but also jobs growth in IT (better paid)</a:t>
            </a:r>
          </a:p>
          <a:p>
            <a:r>
              <a:rPr lang="en-GB" dirty="0" smtClean="0"/>
              <a:t>Large growth in self-employed who are not necessarily in the statistics (people made redundant who go freelance)</a:t>
            </a:r>
          </a:p>
          <a:p>
            <a:pPr marL="0" indent="0">
              <a:buNone/>
            </a:pPr>
            <a:endParaRPr lang="en-GB" dirty="0" smtClean="0"/>
          </a:p>
          <a:p>
            <a:endParaRPr lang="en-GB" dirty="0" smtClean="0"/>
          </a:p>
          <a:p>
            <a:endParaRPr lang="en-GB" dirty="0"/>
          </a:p>
        </p:txBody>
      </p:sp>
    </p:spTree>
    <p:extLst>
      <p:ext uri="{BB962C8B-B14F-4D97-AF65-F5344CB8AC3E}">
        <p14:creationId xmlns:p14="http://schemas.microsoft.com/office/powerpoint/2010/main" val="167836105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AWE by sector (October 2015)</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a:t>			Amount    Rise    Weight in index</a:t>
            </a:r>
          </a:p>
          <a:p>
            <a:pPr marL="0" indent="0">
              <a:buNone/>
            </a:pPr>
            <a:r>
              <a:rPr lang="en-GB" dirty="0"/>
              <a:t>Whole economy     £493         2.4%         100%</a:t>
            </a:r>
          </a:p>
          <a:p>
            <a:pPr marL="0" indent="0">
              <a:buNone/>
            </a:pPr>
            <a:r>
              <a:rPr lang="en-GB" dirty="0"/>
              <a:t>Private sector          £493         2.7%          82%</a:t>
            </a:r>
          </a:p>
          <a:p>
            <a:pPr marL="0" indent="0">
              <a:buNone/>
            </a:pPr>
            <a:r>
              <a:rPr lang="en-GB" dirty="0"/>
              <a:t>Public sector           £494          1.6%          18%</a:t>
            </a:r>
          </a:p>
          <a:p>
            <a:pPr marL="0" indent="0">
              <a:buNone/>
            </a:pPr>
            <a:r>
              <a:rPr lang="en-GB" dirty="0"/>
              <a:t>Finance +business  £630         1.8%           21%</a:t>
            </a:r>
          </a:p>
          <a:p>
            <a:pPr marL="0" indent="0">
              <a:buNone/>
            </a:pPr>
            <a:r>
              <a:rPr lang="en-GB" dirty="0"/>
              <a:t>Manufacturing        £575         1.5%             9%</a:t>
            </a:r>
          </a:p>
          <a:p>
            <a:pPr marL="0" indent="0">
              <a:buNone/>
            </a:pPr>
            <a:r>
              <a:rPr lang="en-GB" dirty="0"/>
              <a:t>Construction           £596         6.1%             4%</a:t>
            </a:r>
          </a:p>
          <a:p>
            <a:pPr marL="0" indent="0">
              <a:buNone/>
            </a:pPr>
            <a:r>
              <a:rPr lang="en-GB" dirty="0"/>
              <a:t>Retail, hotels </a:t>
            </a:r>
            <a:r>
              <a:rPr lang="en-GB" dirty="0" err="1"/>
              <a:t>etc</a:t>
            </a:r>
            <a:r>
              <a:rPr lang="en-GB" dirty="0"/>
              <a:t>     £332         3.3%           24%</a:t>
            </a:r>
          </a:p>
          <a:p>
            <a:pPr marL="0" indent="0">
              <a:buNone/>
            </a:pPr>
            <a:r>
              <a:rPr lang="en-GB" dirty="0"/>
              <a:t>(annual growth rates: Published December 2015)     </a:t>
            </a:r>
          </a:p>
        </p:txBody>
      </p:sp>
    </p:spTree>
    <p:extLst>
      <p:ext uri="{BB962C8B-B14F-4D97-AF65-F5344CB8AC3E}">
        <p14:creationId xmlns:p14="http://schemas.microsoft.com/office/powerpoint/2010/main" val="16450895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AWE by sector</a:t>
            </a:r>
            <a:endParaRPr lang="en-GB" dirty="0"/>
          </a:p>
        </p:txBody>
      </p:sp>
      <p:graphicFrame>
        <p:nvGraphicFramePr>
          <p:cNvPr id="4" name="Content Placeholder 3"/>
          <p:cNvGraphicFramePr>
            <a:graphicFrameLocks noGrp="1"/>
          </p:cNvGraphicFramePr>
          <p:nvPr>
            <p:ph idx="1"/>
            <p:extLst/>
          </p:nvPr>
        </p:nvGraphicFramePr>
        <p:xfrm>
          <a:off x="1981200" y="1600204"/>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58568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AWE data on public and private sectors</a:t>
            </a:r>
            <a:endParaRPr lang="en-GB" dirty="0"/>
          </a:p>
        </p:txBody>
      </p:sp>
      <p:sp>
        <p:nvSpPr>
          <p:cNvPr id="3" name="Content Placeholder 2"/>
          <p:cNvSpPr>
            <a:spLocks noGrp="1"/>
          </p:cNvSpPr>
          <p:nvPr>
            <p:ph idx="1"/>
          </p:nvPr>
        </p:nvSpPr>
        <p:spPr/>
        <p:txBody>
          <a:bodyPr>
            <a:normAutofit/>
          </a:bodyPr>
          <a:lstStyle/>
          <a:p>
            <a:r>
              <a:rPr lang="en-GB" dirty="0" smtClean="0"/>
              <a:t>Since 2010 a large number of lower-paid jobs have been cut/outsourced from the public sector</a:t>
            </a:r>
          </a:p>
          <a:p>
            <a:r>
              <a:rPr lang="en-GB" dirty="0" smtClean="0"/>
              <a:t>The effect of this is to raise average pay in the public sector and lower the average in the private </a:t>
            </a:r>
          </a:p>
          <a:p>
            <a:r>
              <a:rPr lang="en-GB" dirty="0" smtClean="0"/>
              <a:t>Pay growth in public sector is 1.6%. It would be closer to zero but for job cuts and outsourcing</a:t>
            </a:r>
          </a:p>
          <a:p>
            <a:r>
              <a:rPr lang="en-GB" dirty="0" smtClean="0"/>
              <a:t>Much of the jobs growth in the private sector has been in low paid jobs, but also in high tech jobs.</a:t>
            </a:r>
            <a:endParaRPr lang="en-GB" dirty="0"/>
          </a:p>
        </p:txBody>
      </p:sp>
    </p:spTree>
    <p:extLst>
      <p:ext uri="{BB962C8B-B14F-4D97-AF65-F5344CB8AC3E}">
        <p14:creationId xmlns:p14="http://schemas.microsoft.com/office/powerpoint/2010/main" val="258572404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ASHE results for April 2015</a:t>
            </a:r>
            <a:endParaRPr lang="en-GB" dirty="0"/>
          </a:p>
        </p:txBody>
      </p:sp>
      <p:sp>
        <p:nvSpPr>
          <p:cNvPr id="3" name="Content Placeholder 2"/>
          <p:cNvSpPr>
            <a:spLocks noGrp="1"/>
          </p:cNvSpPr>
          <p:nvPr>
            <p:ph idx="1"/>
          </p:nvPr>
        </p:nvSpPr>
        <p:spPr/>
        <p:txBody>
          <a:bodyPr/>
          <a:lstStyle/>
          <a:p>
            <a:r>
              <a:rPr lang="en-GB" dirty="0" smtClean="0"/>
              <a:t>Weekly earnings up 1.8%: adjusted for CPI = 1.9%, ‘first real increase since 2008’ (ONS)</a:t>
            </a:r>
          </a:p>
          <a:p>
            <a:r>
              <a:rPr lang="en-GB" dirty="0" smtClean="0"/>
              <a:t>Median gross weekly earnings £528 (F/T)</a:t>
            </a:r>
          </a:p>
          <a:p>
            <a:r>
              <a:rPr lang="en-GB" dirty="0" smtClean="0"/>
              <a:t>Median gross annual earnings £27,600 (F/T)</a:t>
            </a:r>
          </a:p>
          <a:p>
            <a:r>
              <a:rPr lang="en-GB" dirty="0" smtClean="0"/>
              <a:t>Top decile £1,035 a week</a:t>
            </a:r>
          </a:p>
          <a:p>
            <a:r>
              <a:rPr lang="en-GB" dirty="0" smtClean="0"/>
              <a:t>Lowest decile £297 a week</a:t>
            </a:r>
          </a:p>
          <a:p>
            <a:r>
              <a:rPr lang="en-GB" dirty="0" smtClean="0"/>
              <a:t>Gender gap, median earnings 9.4% (F/T)</a:t>
            </a:r>
            <a:endParaRPr lang="en-GB" dirty="0"/>
          </a:p>
        </p:txBody>
      </p:sp>
    </p:spTree>
    <p:extLst>
      <p:ext uri="{BB962C8B-B14F-4D97-AF65-F5344CB8AC3E}">
        <p14:creationId xmlns:p14="http://schemas.microsoft.com/office/powerpoint/2010/main" val="1865051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2">
                    <a:lumMod val="25000"/>
                  </a:schemeClr>
                </a:solidFill>
              </a:rPr>
              <a:t>Median pay awards versus inflation</a:t>
            </a:r>
            <a:endParaRPr lang="en-GB" dirty="0">
              <a:solidFill>
                <a:schemeClr val="bg2">
                  <a:lumMod val="25000"/>
                </a:schemeClr>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572376" y="323323"/>
            <a:ext cx="1781424" cy="1419423"/>
          </a:xfrm>
        </p:spPr>
      </p:pic>
      <p:sp>
        <p:nvSpPr>
          <p:cNvPr id="4" name="Footer Placeholder 3"/>
          <p:cNvSpPr>
            <a:spLocks noGrp="1"/>
          </p:cNvSpPr>
          <p:nvPr>
            <p:ph type="ftr" sz="quarter" idx="11"/>
          </p:nvPr>
        </p:nvSpPr>
        <p:spPr>
          <a:xfrm>
            <a:off x="838200" y="6356358"/>
            <a:ext cx="10515600" cy="365125"/>
          </a:xfrm>
        </p:spPr>
        <p:txBody>
          <a:bodyPr/>
          <a:lstStyle/>
          <a:p>
            <a:r>
              <a:rPr lang="en-GB" dirty="0" smtClean="0"/>
              <a:t>Pay Bargaining in 2016 by IDR and the TUC | London | 25 February 2016</a:t>
            </a:r>
            <a:endParaRPr lang="en-GB" dirty="0"/>
          </a:p>
        </p:txBody>
      </p:sp>
      <p:graphicFrame>
        <p:nvGraphicFramePr>
          <p:cNvPr id="8" name="Content Placeholder 7"/>
          <p:cNvGraphicFramePr>
            <a:graphicFrameLocks noGrp="1"/>
          </p:cNvGraphicFramePr>
          <p:nvPr>
            <p:ph sz="half" idx="2"/>
            <p:extLst/>
          </p:nvPr>
        </p:nvGraphicFramePr>
        <p:xfrm>
          <a:off x="838201" y="1825625"/>
          <a:ext cx="10515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5408112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ASHE 2015: higher pay growth for those in continuous employment</a:t>
            </a:r>
            <a:endParaRPr lang="en-GB" dirty="0"/>
          </a:p>
        </p:txBody>
      </p:sp>
      <p:sp>
        <p:nvSpPr>
          <p:cNvPr id="3" name="Content Placeholder 2"/>
          <p:cNvSpPr>
            <a:spLocks noGrp="1"/>
          </p:cNvSpPr>
          <p:nvPr>
            <p:ph idx="1"/>
          </p:nvPr>
        </p:nvSpPr>
        <p:spPr/>
        <p:txBody>
          <a:bodyPr>
            <a:normAutofit/>
          </a:bodyPr>
          <a:lstStyle/>
          <a:p>
            <a:r>
              <a:rPr lang="en-GB" dirty="0" smtClean="0"/>
              <a:t>For full-time employees +4.3% compared to April 2014</a:t>
            </a:r>
          </a:p>
          <a:p>
            <a:r>
              <a:rPr lang="en-GB" dirty="0" err="1" smtClean="0"/>
              <a:t>Approx</a:t>
            </a:r>
            <a:r>
              <a:rPr lang="en-GB" dirty="0" smtClean="0"/>
              <a:t> 80% of full-time workforce in same job between April 2014 and April 2015</a:t>
            </a:r>
          </a:p>
          <a:p>
            <a:r>
              <a:rPr lang="en-GB" dirty="0" smtClean="0"/>
              <a:t>‘Can experience pay increases from progression, higher min wage and pay settlements’ (ONS)</a:t>
            </a:r>
          </a:p>
          <a:p>
            <a:r>
              <a:rPr lang="en-GB" dirty="0" smtClean="0"/>
              <a:t>NB Not necessarily typical of majority of those in </a:t>
            </a:r>
            <a:r>
              <a:rPr lang="en-GB" smtClean="0"/>
              <a:t>continuous employment </a:t>
            </a:r>
            <a:endParaRPr lang="en-GB" dirty="0"/>
          </a:p>
        </p:txBody>
      </p:sp>
    </p:spTree>
    <p:extLst>
      <p:ext uri="{BB962C8B-B14F-4D97-AF65-F5344CB8AC3E}">
        <p14:creationId xmlns:p14="http://schemas.microsoft.com/office/powerpoint/2010/main" val="274329428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Key arguments where earnings data can shed light</a:t>
            </a:r>
            <a:endParaRPr lang="en-GB" dirty="0"/>
          </a:p>
        </p:txBody>
      </p:sp>
      <p:sp>
        <p:nvSpPr>
          <p:cNvPr id="3" name="Content Placeholder 2"/>
          <p:cNvSpPr>
            <a:spLocks noGrp="1"/>
          </p:cNvSpPr>
          <p:nvPr>
            <p:ph idx="1"/>
          </p:nvPr>
        </p:nvSpPr>
        <p:spPr/>
        <p:txBody>
          <a:bodyPr>
            <a:normAutofit/>
          </a:bodyPr>
          <a:lstStyle/>
          <a:p>
            <a:r>
              <a:rPr lang="en-GB" dirty="0" smtClean="0"/>
              <a:t>Public versus private sector pay</a:t>
            </a:r>
          </a:p>
          <a:p>
            <a:r>
              <a:rPr lang="en-GB" dirty="0" smtClean="0"/>
              <a:t>Regional pay: fact or fiction</a:t>
            </a:r>
          </a:p>
          <a:p>
            <a:r>
              <a:rPr lang="en-GB" dirty="0" smtClean="0"/>
              <a:t>Pay for progression</a:t>
            </a:r>
          </a:p>
          <a:p>
            <a:r>
              <a:rPr lang="en-GB" dirty="0" smtClean="0"/>
              <a:t>ASHE provides data showing age is a key factor affecting earnings (age as a proxy for experience and the acquisition of new skills)</a:t>
            </a:r>
          </a:p>
          <a:p>
            <a:pPr marL="0" indent="0">
              <a:buNone/>
            </a:pPr>
            <a:endParaRPr lang="en-GB" dirty="0" smtClean="0"/>
          </a:p>
          <a:p>
            <a:pPr marL="0" indent="0">
              <a:buNone/>
            </a:pPr>
            <a:endParaRPr lang="en-GB" dirty="0" smtClean="0"/>
          </a:p>
          <a:p>
            <a:pPr marL="0" indent="0">
              <a:buNone/>
            </a:pPr>
            <a:endParaRPr lang="en-GB" dirty="0" smtClean="0"/>
          </a:p>
        </p:txBody>
      </p:sp>
    </p:spTree>
    <p:extLst>
      <p:ext uri="{BB962C8B-B14F-4D97-AF65-F5344CB8AC3E}">
        <p14:creationId xmlns:p14="http://schemas.microsoft.com/office/powerpoint/2010/main" val="341411074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Pay for experience/progression exists in the private sector</a:t>
            </a:r>
            <a:endParaRPr lang="en-GB" dirty="0"/>
          </a:p>
        </p:txBody>
      </p:sp>
      <p:sp>
        <p:nvSpPr>
          <p:cNvPr id="3" name="Content Placeholder 2"/>
          <p:cNvSpPr>
            <a:spLocks noGrp="1"/>
          </p:cNvSpPr>
          <p:nvPr>
            <p:ph idx="1"/>
          </p:nvPr>
        </p:nvSpPr>
        <p:spPr/>
        <p:txBody>
          <a:bodyPr>
            <a:normAutofit/>
          </a:bodyPr>
          <a:lstStyle/>
          <a:p>
            <a:r>
              <a:rPr lang="en-GB" dirty="0" smtClean="0"/>
              <a:t>Contrary to Government thinking pay for progression/experience/build up of new skills exists in the private sector</a:t>
            </a:r>
          </a:p>
          <a:p>
            <a:r>
              <a:rPr lang="en-GB" dirty="0" smtClean="0"/>
              <a:t>IDS/IDR research on progression for the OME</a:t>
            </a:r>
          </a:p>
          <a:p>
            <a:r>
              <a:rPr lang="en-GB" dirty="0" smtClean="0"/>
              <a:t>Government seeks to end progression pay in teaching, NHS and junior doctors</a:t>
            </a:r>
          </a:p>
          <a:p>
            <a:r>
              <a:rPr lang="en-GB" dirty="0" smtClean="0"/>
              <a:t>ASHE data shows that the hourly pay of all employees rises sharply between the ages of 17 and 42, as job-related skills and experience is rewarded </a:t>
            </a:r>
            <a:endParaRPr lang="en-GB" dirty="0"/>
          </a:p>
        </p:txBody>
      </p:sp>
    </p:spTree>
    <p:extLst>
      <p:ext uri="{BB962C8B-B14F-4D97-AF65-F5344CB8AC3E}">
        <p14:creationId xmlns:p14="http://schemas.microsoft.com/office/powerpoint/2010/main" val="382494532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Mean hourly earnings for all employees by age and sector </a:t>
            </a:r>
            <a:endParaRPr lang="en-GB" dirty="0"/>
          </a:p>
        </p:txBody>
      </p:sp>
      <p:graphicFrame>
        <p:nvGraphicFramePr>
          <p:cNvPr id="4" name="Content Placeholder 3"/>
          <p:cNvGraphicFramePr>
            <a:graphicFrameLocks noGrp="1"/>
          </p:cNvGraphicFramePr>
          <p:nvPr>
            <p:ph idx="1"/>
          </p:nvPr>
        </p:nvGraphicFramePr>
        <p:xfrm>
          <a:off x="1981200" y="1600204"/>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242976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Mean hourly earnings for all employees by age and sector </a:t>
            </a:r>
            <a:endParaRPr lang="en-GB" dirty="0"/>
          </a:p>
        </p:txBody>
      </p:sp>
      <p:graphicFrame>
        <p:nvGraphicFramePr>
          <p:cNvPr id="4" name="Content Placeholder 3"/>
          <p:cNvGraphicFramePr>
            <a:graphicFrameLocks noGrp="1"/>
          </p:cNvGraphicFramePr>
          <p:nvPr>
            <p:ph idx="1"/>
          </p:nvPr>
        </p:nvGraphicFramePr>
        <p:xfrm>
          <a:off x="1981200" y="1600204"/>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202497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normAutofit/>
          </a:bodyPr>
          <a:lstStyle/>
          <a:p>
            <a:r>
              <a:rPr lang="en-GB" dirty="0" smtClean="0"/>
              <a:t>Changing labour markets and occupational changes have had a big impact on earnings</a:t>
            </a:r>
          </a:p>
          <a:p>
            <a:r>
              <a:rPr lang="en-GB" dirty="0" smtClean="0"/>
              <a:t>We need to be aware of what is being measured and what is not</a:t>
            </a:r>
          </a:p>
          <a:p>
            <a:r>
              <a:rPr lang="en-GB" dirty="0" smtClean="0"/>
              <a:t>Government assault on public sector followed erroneous research by hostile think tanks</a:t>
            </a:r>
          </a:p>
          <a:p>
            <a:r>
              <a:rPr lang="en-GB" dirty="0" smtClean="0"/>
              <a:t>Challenge on pay progression and new skills</a:t>
            </a:r>
          </a:p>
          <a:p>
            <a:r>
              <a:rPr lang="en-GB" dirty="0" smtClean="0"/>
              <a:t>We need a return </a:t>
            </a:r>
            <a:r>
              <a:rPr lang="en-GB" smtClean="0"/>
              <a:t>to evidence-based </a:t>
            </a:r>
            <a:r>
              <a:rPr lang="en-GB" dirty="0" smtClean="0"/>
              <a:t>pay research</a:t>
            </a:r>
          </a:p>
          <a:p>
            <a:endParaRPr lang="en-GB" dirty="0"/>
          </a:p>
        </p:txBody>
      </p:sp>
    </p:spTree>
    <p:extLst>
      <p:ext uri="{BB962C8B-B14F-4D97-AF65-F5344CB8AC3E}">
        <p14:creationId xmlns:p14="http://schemas.microsoft.com/office/powerpoint/2010/main" val="216949282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1892" y="1606098"/>
            <a:ext cx="11101251" cy="1325563"/>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i="1" dirty="0" smtClean="0"/>
              <a:t>Public sector pay policy</a:t>
            </a:r>
            <a:r>
              <a:rPr lang="en-GB" dirty="0" smtClean="0"/>
              <a:t/>
            </a:r>
            <a:br>
              <a:rPr lang="en-GB" dirty="0" smtClean="0"/>
            </a:br>
            <a:r>
              <a:rPr lang="en-GB" dirty="0" smtClean="0"/>
              <a:t/>
            </a:r>
            <a:br>
              <a:rPr lang="en-GB" dirty="0" smtClean="0"/>
            </a:br>
            <a:r>
              <a:rPr lang="en-GB" dirty="0"/>
              <a:t/>
            </a:r>
            <a:br>
              <a:rPr lang="en-GB" dirty="0"/>
            </a:br>
            <a:r>
              <a:rPr lang="en-GB" dirty="0" smtClean="0"/>
              <a:t>Professor Stephen Bach</a:t>
            </a:r>
            <a:br>
              <a:rPr lang="en-GB" dirty="0" smtClean="0"/>
            </a:br>
            <a:r>
              <a:rPr lang="en-GB" dirty="0" smtClean="0"/>
              <a:t>Employment Relations, King’s College London</a:t>
            </a:r>
            <a:r>
              <a:rPr lang="en-GB" dirty="0"/>
              <a:t/>
            </a:r>
            <a:br>
              <a:rPr lang="en-GB" dirty="0"/>
            </a:br>
            <a:endParaRPr lang="en-GB" dirty="0"/>
          </a:p>
        </p:txBody>
      </p:sp>
      <p:sp>
        <p:nvSpPr>
          <p:cNvPr id="3" name="Footer Placeholder 2"/>
          <p:cNvSpPr>
            <a:spLocks noGrp="1"/>
          </p:cNvSpPr>
          <p:nvPr>
            <p:ph type="ftr" sz="quarter" idx="11"/>
          </p:nvPr>
        </p:nvSpPr>
        <p:spPr>
          <a:xfrm>
            <a:off x="981891" y="6356358"/>
            <a:ext cx="10084624" cy="365125"/>
          </a:xfrm>
        </p:spPr>
        <p:txBody>
          <a:bodyPr/>
          <a:lstStyle/>
          <a:p>
            <a:r>
              <a:rPr lang="en-GB" dirty="0" smtClean="0"/>
              <a:t>Pay Bargaining in 2016 | IDR and TUC joint conference | London | 25 February 2016</a:t>
            </a:r>
            <a:endParaRPr lang="en-GB" dirty="0"/>
          </a:p>
        </p:txBody>
      </p:sp>
      <p:pic>
        <p:nvPicPr>
          <p:cNvPr id="4" name="Picture 3"/>
          <p:cNvPicPr>
            <a:picLocks noChangeAspect="1"/>
          </p:cNvPicPr>
          <p:nvPr/>
        </p:nvPicPr>
        <p:blipFill>
          <a:blip r:embed="rId3"/>
          <a:stretch>
            <a:fillRect/>
          </a:stretch>
        </p:blipFill>
        <p:spPr>
          <a:xfrm>
            <a:off x="9818746" y="663124"/>
            <a:ext cx="1247775" cy="942975"/>
          </a:xfrm>
          <a:prstGeom prst="rect">
            <a:avLst/>
          </a:prstGeom>
        </p:spPr>
      </p:pic>
    </p:spTree>
    <p:extLst>
      <p:ext uri="{BB962C8B-B14F-4D97-AF65-F5344CB8AC3E}">
        <p14:creationId xmlns:p14="http://schemas.microsoft.com/office/powerpoint/2010/main" val="257638710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3200" b="1" dirty="0" smtClean="0"/>
              <a:t/>
            </a:r>
            <a:br>
              <a:rPr lang="en-GB" sz="3200" b="1" dirty="0" smtClean="0"/>
            </a:br>
            <a:r>
              <a:rPr lang="en-GB" sz="3200" b="1" dirty="0"/>
              <a:t/>
            </a:r>
            <a:br>
              <a:rPr lang="en-GB" sz="3200" b="1" dirty="0"/>
            </a:br>
            <a:r>
              <a:rPr lang="en-GB" sz="3200" b="1" dirty="0" smtClean="0"/>
              <a:t/>
            </a:r>
            <a:br>
              <a:rPr lang="en-GB" sz="3200" b="1" dirty="0" smtClean="0"/>
            </a:br>
            <a:r>
              <a:rPr lang="en-GB" sz="3200" b="1" dirty="0"/>
              <a:t/>
            </a:r>
            <a:br>
              <a:rPr lang="en-GB" sz="3200" b="1" dirty="0"/>
            </a:br>
            <a:r>
              <a:rPr lang="en-GB" sz="3200" b="1" dirty="0" smtClean="0"/>
              <a:t/>
            </a:r>
            <a:br>
              <a:rPr lang="en-GB" sz="3200" b="1" dirty="0" smtClean="0"/>
            </a:br>
            <a:r>
              <a:rPr lang="en-GB" sz="3200" b="1" dirty="0" smtClean="0"/>
              <a:t>Stephen Bach </a:t>
            </a:r>
            <a:br>
              <a:rPr lang="en-GB" sz="3200" b="1" dirty="0" smtClean="0"/>
            </a:br>
            <a:r>
              <a:rPr lang="en-GB" sz="3200" b="1" dirty="0" smtClean="0">
                <a:solidFill>
                  <a:srgbClr val="FF0000"/>
                </a:solidFill>
              </a:rPr>
              <a:t>Public Sector Pay Policy </a:t>
            </a:r>
            <a:r>
              <a:rPr lang="en-GB" sz="3200" b="1" dirty="0"/>
              <a:t/>
            </a:r>
            <a:br>
              <a:rPr lang="en-GB" sz="3200" b="1" dirty="0"/>
            </a:br>
            <a:r>
              <a:rPr lang="en-GB" sz="3200" b="1" dirty="0" smtClean="0"/>
              <a:t/>
            </a:r>
            <a:br>
              <a:rPr lang="en-GB" sz="3200" b="1" dirty="0" smtClean="0"/>
            </a:br>
            <a:r>
              <a:rPr lang="en-GB" sz="3200" b="1" dirty="0" smtClean="0"/>
              <a:t>Professor of Employment Relations  King’s College London</a:t>
            </a:r>
            <a:br>
              <a:rPr lang="en-GB" sz="3200" b="1" dirty="0" smtClean="0"/>
            </a:br>
            <a:r>
              <a:rPr lang="en-GB" sz="3200" b="1" dirty="0" smtClean="0"/>
              <a:t/>
            </a:r>
            <a:br>
              <a:rPr lang="en-GB" sz="3200" b="1" dirty="0" smtClean="0"/>
            </a:br>
            <a:r>
              <a:rPr lang="en-GB" sz="3200" b="1" dirty="0"/>
              <a:t/>
            </a:r>
            <a:br>
              <a:rPr lang="en-GB" sz="3200" b="1" dirty="0"/>
            </a:br>
            <a:r>
              <a:rPr lang="en-GB" sz="3200" b="1" dirty="0" smtClean="0"/>
              <a:t>IDR/TUC Pay Bargaining in 2016</a:t>
            </a:r>
            <a:br>
              <a:rPr lang="en-GB" sz="3200" b="1" dirty="0" smtClean="0"/>
            </a:br>
            <a:r>
              <a:rPr lang="en-GB" sz="3200" b="1" dirty="0" smtClean="0"/>
              <a:t>TUC, 25th February 2016    </a:t>
            </a:r>
            <a:br>
              <a:rPr lang="en-GB" sz="3200" b="1" dirty="0" smtClean="0"/>
            </a:br>
            <a:r>
              <a:rPr lang="en-GB" sz="3200" b="1" dirty="0"/>
              <a:t/>
            </a:r>
            <a:br>
              <a:rPr lang="en-GB" sz="3200" b="1" dirty="0"/>
            </a:br>
            <a:endParaRPr lang="en-GB" sz="3200" b="1" dirty="0"/>
          </a:p>
        </p:txBody>
      </p:sp>
      <p:sp>
        <p:nvSpPr>
          <p:cNvPr id="5" name="Content Placeholder 4"/>
          <p:cNvSpPr>
            <a:spLocks noGrp="1"/>
          </p:cNvSpPr>
          <p:nvPr>
            <p:ph type="subTitle" idx="1"/>
          </p:nvPr>
        </p:nvSpPr>
        <p:spPr/>
        <p:txBody>
          <a:bodyPr/>
          <a:lstStyle/>
          <a:p>
            <a:r>
              <a:rPr lang="en-GB" sz="2800" b="0" dirty="0" smtClean="0">
                <a:hlinkClick r:id="rId2"/>
              </a:rPr>
              <a:t>Stephen.bach@kcl.ac.uk</a:t>
            </a:r>
            <a:endParaRPr lang="en-GB" sz="2800" b="0" dirty="0" smtClean="0"/>
          </a:p>
          <a:p>
            <a:endParaRPr lang="en-GB" sz="2800" b="0" dirty="0"/>
          </a:p>
        </p:txBody>
      </p:sp>
    </p:spTree>
    <p:extLst>
      <p:ext uri="{BB962C8B-B14F-4D97-AF65-F5344CB8AC3E}">
        <p14:creationId xmlns:p14="http://schemas.microsoft.com/office/powerpoint/2010/main" val="238811005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b="1" dirty="0" smtClean="0"/>
              <a:t>Outline</a:t>
            </a:r>
            <a:r>
              <a:rPr lang="en-GB" b="1" dirty="0" smtClean="0"/>
              <a:t> </a:t>
            </a:r>
            <a:endParaRPr lang="en-GB" b="1" dirty="0"/>
          </a:p>
        </p:txBody>
      </p:sp>
      <p:sp>
        <p:nvSpPr>
          <p:cNvPr id="5" name="Content Placeholder 4"/>
          <p:cNvSpPr>
            <a:spLocks noGrp="1"/>
          </p:cNvSpPr>
          <p:nvPr>
            <p:ph idx="1"/>
          </p:nvPr>
        </p:nvSpPr>
        <p:spPr/>
        <p:txBody>
          <a:bodyPr/>
          <a:lstStyle/>
          <a:p>
            <a:r>
              <a:rPr lang="en-GB" sz="2400" b="0" dirty="0" smtClean="0"/>
              <a:t>Context for public sector pay policy:</a:t>
            </a:r>
            <a:br>
              <a:rPr lang="en-GB" sz="2400" b="0" dirty="0" smtClean="0"/>
            </a:br>
            <a:r>
              <a:rPr lang="en-GB" sz="2400" b="0" dirty="0" smtClean="0"/>
              <a:t>- austerity</a:t>
            </a:r>
            <a:br>
              <a:rPr lang="en-GB" sz="2400" b="0" dirty="0" smtClean="0"/>
            </a:br>
            <a:r>
              <a:rPr lang="en-GB" sz="2400" b="0" dirty="0" smtClean="0"/>
              <a:t>- the smarter state  </a:t>
            </a:r>
          </a:p>
          <a:p>
            <a:endParaRPr lang="en-GB" sz="2400" b="0" dirty="0" smtClean="0"/>
          </a:p>
          <a:p>
            <a:r>
              <a:rPr lang="en-GB" sz="2400" b="0" dirty="0" smtClean="0"/>
              <a:t>The UK in comparative perspective: EU experience </a:t>
            </a:r>
          </a:p>
          <a:p>
            <a:endParaRPr lang="en-GB" sz="2400" b="0" dirty="0" smtClean="0"/>
          </a:p>
          <a:p>
            <a:r>
              <a:rPr lang="en-GB" sz="2400" b="0" dirty="0" smtClean="0"/>
              <a:t>Public sector pay policy </a:t>
            </a:r>
          </a:p>
          <a:p>
            <a:endParaRPr lang="en-GB" sz="2400" b="0" dirty="0"/>
          </a:p>
          <a:p>
            <a:r>
              <a:rPr lang="en-GB" sz="2400" b="0" dirty="0" smtClean="0"/>
              <a:t>Key themes and issues  </a:t>
            </a:r>
          </a:p>
          <a:p>
            <a:endParaRPr lang="en-GB" dirty="0"/>
          </a:p>
        </p:txBody>
      </p:sp>
    </p:spTree>
    <p:extLst>
      <p:ext uri="{BB962C8B-B14F-4D97-AF65-F5344CB8AC3E}">
        <p14:creationId xmlns:p14="http://schemas.microsoft.com/office/powerpoint/2010/main" val="216541315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4638"/>
            <a:ext cx="10972800" cy="850106"/>
          </a:xfrm>
        </p:spPr>
        <p:txBody>
          <a:bodyPr/>
          <a:lstStyle/>
          <a:p>
            <a:r>
              <a:rPr lang="en-GB" sz="3200" b="1" dirty="0" smtClean="0"/>
              <a:t>Public Expenditure reductions </a:t>
            </a:r>
            <a:endParaRPr lang="en-GB" sz="3200" b="1" dirty="0"/>
          </a:p>
        </p:txBody>
      </p:sp>
      <p:sp>
        <p:nvSpPr>
          <p:cNvPr id="4" name="Content Placeholder 3"/>
          <p:cNvSpPr>
            <a:spLocks noGrp="1"/>
          </p:cNvSpPr>
          <p:nvPr>
            <p:ph idx="1"/>
          </p:nvPr>
        </p:nvSpPr>
        <p:spPr>
          <a:xfrm>
            <a:off x="609600" y="1268760"/>
            <a:ext cx="10972800" cy="4857403"/>
          </a:xfrm>
        </p:spPr>
        <p:txBody>
          <a:bodyPr/>
          <a:lstStyle/>
          <a:p>
            <a:r>
              <a:rPr lang="en-GB" sz="2400" b="0" dirty="0" smtClean="0"/>
              <a:t>Austerity measures 2010-2020: </a:t>
            </a:r>
            <a:br>
              <a:rPr lang="en-GB" sz="2400" b="0" dirty="0" smtClean="0"/>
            </a:br>
            <a:r>
              <a:rPr lang="en-GB" sz="2400" b="0" dirty="0" smtClean="0"/>
              <a:t>- austerity time-period extended </a:t>
            </a:r>
            <a:br>
              <a:rPr lang="en-GB" sz="2400" b="0" dirty="0" smtClean="0"/>
            </a:br>
            <a:r>
              <a:rPr lang="en-GB" sz="2400" b="0" dirty="0" smtClean="0"/>
              <a:t>- aim budget surplus by 2019 </a:t>
            </a:r>
          </a:p>
          <a:p>
            <a:endParaRPr lang="en-GB" sz="2400" b="0" dirty="0" smtClean="0"/>
          </a:p>
          <a:p>
            <a:r>
              <a:rPr lang="en-GB" sz="2400" b="0" dirty="0" smtClean="0"/>
              <a:t>Public expenditure as share of GDP:</a:t>
            </a:r>
            <a:br>
              <a:rPr lang="en-GB" sz="2400" b="0" dirty="0" smtClean="0"/>
            </a:br>
            <a:r>
              <a:rPr lang="en-GB" sz="2400" b="0" dirty="0" smtClean="0"/>
              <a:t>- 41.7% 2013/14 </a:t>
            </a:r>
            <a:br>
              <a:rPr lang="en-GB" sz="2400" b="0" dirty="0" smtClean="0"/>
            </a:br>
            <a:r>
              <a:rPr lang="en-GB" sz="2400" b="0" dirty="0" smtClean="0"/>
              <a:t>- 36.1% 2019/20</a:t>
            </a:r>
          </a:p>
          <a:p>
            <a:endParaRPr lang="en-GB" sz="2400" b="0" dirty="0"/>
          </a:p>
          <a:p>
            <a:r>
              <a:rPr lang="en-GB" sz="2400" b="0" dirty="0" smtClean="0"/>
              <a:t>Public service expenditure lowest level since 1948 (if exclude health)</a:t>
            </a:r>
            <a:br>
              <a:rPr lang="en-GB" sz="2400" b="0" dirty="0" smtClean="0"/>
            </a:br>
            <a:endParaRPr lang="en-GB" sz="2400" b="0" dirty="0"/>
          </a:p>
          <a:p>
            <a:r>
              <a:rPr lang="en-GB" sz="2400" b="0" dirty="0" smtClean="0"/>
              <a:t>Variability by department</a:t>
            </a:r>
            <a:br>
              <a:rPr lang="en-GB" sz="2400" b="0" dirty="0" smtClean="0"/>
            </a:br>
            <a:r>
              <a:rPr lang="en-GB" sz="2400" b="0" dirty="0" smtClean="0"/>
              <a:t>- limited protections  </a:t>
            </a:r>
          </a:p>
          <a:p>
            <a:endParaRPr lang="en-GB" sz="2400" b="0" dirty="0"/>
          </a:p>
          <a:p>
            <a:endParaRPr lang="en-GB" sz="2800" b="0" dirty="0"/>
          </a:p>
        </p:txBody>
      </p:sp>
    </p:spTree>
    <p:extLst>
      <p:ext uri="{BB962C8B-B14F-4D97-AF65-F5344CB8AC3E}">
        <p14:creationId xmlns:p14="http://schemas.microsoft.com/office/powerpoint/2010/main" val="3137182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usdawmainslidenew">
  <a:themeElements>
    <a:clrScheme name="usdawmainslidenew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usdawmainslide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defRPr kumimoji="0" lang="en-GB" altLang="en-US" sz="40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defRPr kumimoji="0" lang="en-GB" altLang="en-US" sz="40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usdawmainslidenew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usdawmainslidenew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usdawmainslidenew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usdawmainslidenew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usdawmainslidenew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usdawmainslidenew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usdawmainslidenew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usdawmainslidenew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usdawmainslidenew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160</TotalTime>
  <Words>10059</Words>
  <Application>Microsoft Office PowerPoint</Application>
  <PresentationFormat>Widescreen</PresentationFormat>
  <Paragraphs>1499</Paragraphs>
  <Slides>147</Slides>
  <Notes>87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147</vt:i4>
      </vt:variant>
    </vt:vector>
  </HeadingPairs>
  <TitlesOfParts>
    <vt:vector size="160" baseType="lpstr">
      <vt:lpstr>MS Mincho</vt:lpstr>
      <vt:lpstr>ＭＳ Ｐゴシック</vt:lpstr>
      <vt:lpstr>Arial</vt:lpstr>
      <vt:lpstr>Calibri</vt:lpstr>
      <vt:lpstr>Calibri Light</vt:lpstr>
      <vt:lpstr>Georgia</vt:lpstr>
      <vt:lpstr>Times New Roman</vt:lpstr>
      <vt:lpstr>Verdana</vt:lpstr>
      <vt:lpstr>Wingdings</vt:lpstr>
      <vt:lpstr>Office Theme</vt:lpstr>
      <vt:lpstr>1_Office Theme</vt:lpstr>
      <vt:lpstr>usdawmainslidenew</vt:lpstr>
      <vt:lpstr>2_Office Theme</vt:lpstr>
      <vt:lpstr>The Prospects for Earnings Under the New Government</vt:lpstr>
      <vt:lpstr>     Welcome and introduction   Gail Cartmail Assistant General Secretary, Unite the Union </vt:lpstr>
      <vt:lpstr>     Opening address   Paul Nowak Assistant General Secretary, TUC </vt:lpstr>
      <vt:lpstr>     Pay Prospects for 2016   Louisa Withers Director, IDR </vt:lpstr>
      <vt:lpstr>Pay trends and prospects for 2016   Incomes Data Research Louisa Withers </vt:lpstr>
      <vt:lpstr>Pay awards last year</vt:lpstr>
      <vt:lpstr>Our latest analysis</vt:lpstr>
      <vt:lpstr>Pay awards this year</vt:lpstr>
      <vt:lpstr>Median pay awards versus inflation</vt:lpstr>
      <vt:lpstr>Real-terms pay rises</vt:lpstr>
      <vt:lpstr>New pay deals</vt:lpstr>
      <vt:lpstr>Findings from IDR research (1)</vt:lpstr>
      <vt:lpstr>Findings from IDR research (2)</vt:lpstr>
      <vt:lpstr>Employers’ intentions for 2016</vt:lpstr>
      <vt:lpstr>Influences on pay in 2016?</vt:lpstr>
      <vt:lpstr>Inflation forecasts</vt:lpstr>
      <vt:lpstr>Issues for 2016</vt:lpstr>
      <vt:lpstr>PowerPoint Presentation</vt:lpstr>
      <vt:lpstr>     Economic prospects and labour market developments   Geoff Tily Senior Economist, TUC </vt:lpstr>
      <vt:lpstr>Outline</vt:lpstr>
      <vt:lpstr>GDP growth slows</vt:lpstr>
      <vt:lpstr>GDP growth slows</vt:lpstr>
      <vt:lpstr>PowerPoint Presentation</vt:lpstr>
      <vt:lpstr>Intensified financial fragilities</vt:lpstr>
      <vt:lpstr>‘Disinflationary’ pressures across economy</vt:lpstr>
      <vt:lpstr>The usual industry imbalances</vt:lpstr>
      <vt:lpstr>Subdued demand and pressures on income</vt:lpstr>
      <vt:lpstr>Strong employment headlines</vt:lpstr>
      <vt:lpstr>But at the expense of earnings</vt:lpstr>
      <vt:lpstr>Earnings hit govt. revenues, and hence public finances wholly unresolved</vt:lpstr>
      <vt:lpstr>And CPI inflation at its lowest since the great depression</vt:lpstr>
      <vt:lpstr>     The new 'National Living Wage'   Tim Butcher Chief Economist, Low Pay Commission </vt:lpstr>
      <vt:lpstr>The new National Living Wage</vt:lpstr>
      <vt:lpstr>Overview</vt:lpstr>
      <vt:lpstr>The Low Pay Commission and the National Minimum Wage</vt:lpstr>
      <vt:lpstr>Low Pay Commission</vt:lpstr>
      <vt:lpstr>What is the National Minimum Wage?</vt:lpstr>
      <vt:lpstr>Recommending the Rate</vt:lpstr>
      <vt:lpstr>The National Minimum Wage (NMW) was intended to raise pay and tackle exploitation</vt:lpstr>
      <vt:lpstr>Finding the right level</vt:lpstr>
      <vt:lpstr>Evidence-based</vt:lpstr>
      <vt:lpstr>Phases of the NMW</vt:lpstr>
      <vt:lpstr>Between 1999 and 2015, the adult NMW has grown faster than average earnings and price inflation</vt:lpstr>
      <vt:lpstr>Thus, the bite at 54.5% is its highest ever</vt:lpstr>
      <vt:lpstr>The NMW has clearly affected the earnings distribution</vt:lpstr>
      <vt:lpstr>Indeed, the low paid have fared much better than in previous recessions and recoveries</vt:lpstr>
      <vt:lpstr>Little impact on employment to date</vt:lpstr>
      <vt:lpstr>Even The Economist appeared comfortable with minimum wages </vt:lpstr>
      <vt:lpstr>The National Living Wage</vt:lpstr>
      <vt:lpstr>Summer Budget 2015</vt:lpstr>
      <vt:lpstr>A Different Role for the LPC</vt:lpstr>
      <vt:lpstr>Future structure</vt:lpstr>
      <vt:lpstr>Impact of the National Living Wage</vt:lpstr>
      <vt:lpstr>National Living Wage</vt:lpstr>
      <vt:lpstr>New forecasts and new ASHE affect path to 2020</vt:lpstr>
      <vt:lpstr>NLW in 2020 revised down by 2%</vt:lpstr>
      <vt:lpstr>Bite and Coverage of the NLW </vt:lpstr>
      <vt:lpstr>The bite is now higher in 2015 and 2016</vt:lpstr>
      <vt:lpstr>Still a significant increase in bite</vt:lpstr>
      <vt:lpstr>Only London and the South East will have a bite lower than 60 per cent by 2020</vt:lpstr>
      <vt:lpstr>And significant increase in coverage</vt:lpstr>
      <vt:lpstr>Large increase in coverage of minimum wage from 2016 due to workers aged 25 and over</vt:lpstr>
      <vt:lpstr>NMW coverage increases from 1.4m in 2015 to 3.7m in 2020 </vt:lpstr>
      <vt:lpstr>Coverage for some NLW ages will be greater than for youths</vt:lpstr>
      <vt:lpstr>Overall: the LPC and NMW a success story?</vt:lpstr>
      <vt:lpstr>Conclusion</vt:lpstr>
      <vt:lpstr>Next Steps</vt:lpstr>
      <vt:lpstr>     The experience of work in low-paid sectors   Fiona Wilson Head of Research, USDAW </vt:lpstr>
      <vt:lpstr>PowerPoint Presentation</vt:lpstr>
      <vt:lpstr>The Experience of  Work in Low-Paid Sectors</vt:lpstr>
      <vt:lpstr>Introduction </vt:lpstr>
      <vt:lpstr> Collective Bargaining in 2016 </vt:lpstr>
      <vt:lpstr> Impact of the  ‘National Living Wage’   </vt:lpstr>
      <vt:lpstr> A New Landscape for Collective Bargaining?</vt:lpstr>
      <vt:lpstr>PowerPoint Presentation</vt:lpstr>
      <vt:lpstr>     What the official earnings figures show   Alastair Hatchett Visiting Fellow, Greenwich University</vt:lpstr>
      <vt:lpstr>What do the official earnings figures show?</vt:lpstr>
      <vt:lpstr>Introduction</vt:lpstr>
      <vt:lpstr>AWE 2010 to 2015</vt:lpstr>
      <vt:lpstr>Different measures, different methods</vt:lpstr>
      <vt:lpstr>ONS Average Weekly Earnings</vt:lpstr>
      <vt:lpstr>Annual Survey of Hours and Earnings</vt:lpstr>
      <vt:lpstr>Different measures, different results</vt:lpstr>
      <vt:lpstr>Factors contributing to lower earnings</vt:lpstr>
      <vt:lpstr> The changing labour market </vt:lpstr>
      <vt:lpstr>AWE by sector (October 2015)</vt:lpstr>
      <vt:lpstr>AWE by sector</vt:lpstr>
      <vt:lpstr>AWE data on public and private sectors</vt:lpstr>
      <vt:lpstr>ASHE results for April 2015</vt:lpstr>
      <vt:lpstr>ASHE 2015: higher pay growth for those in continuous employment</vt:lpstr>
      <vt:lpstr>Key arguments where earnings data can shed light</vt:lpstr>
      <vt:lpstr>Pay for experience/progression exists in the private sector</vt:lpstr>
      <vt:lpstr>Mean hourly earnings for all employees by age and sector </vt:lpstr>
      <vt:lpstr>Mean hourly earnings for all employees by age and sector </vt:lpstr>
      <vt:lpstr>Conclusions</vt:lpstr>
      <vt:lpstr>     Public sector pay policy   Professor Stephen Bach Employment Relations, King’s College London </vt:lpstr>
      <vt:lpstr>     Stephen Bach  Public Sector Pay Policy   Professor of Employment Relations  King’s College London   IDR/TUC Pay Bargaining in 2016 TUC, 25th February 2016      </vt:lpstr>
      <vt:lpstr>Outline </vt:lpstr>
      <vt:lpstr>Public Expenditure reductions </vt:lpstr>
      <vt:lpstr>PowerPoint Presentation</vt:lpstr>
      <vt:lpstr>Workforce responses (2010-2015)</vt:lpstr>
      <vt:lpstr> 2015- A smarter state – principles    </vt:lpstr>
      <vt:lpstr>The Smarter State – Prospects  </vt:lpstr>
      <vt:lpstr>EU: Economic crisis and the public sector – a shock effect</vt:lpstr>
      <vt:lpstr>EU: New economic governance 2010-  (Bach and Bordogna, 2013,2016)  </vt:lpstr>
      <vt:lpstr> Degree of Financial Vulnerability (= GDP growth + public deficit + public debt) (Bach and Bordogna 2016) </vt:lpstr>
      <vt:lpstr>EU Change in Employment levels 2007-14  Public Administration v Economy </vt:lpstr>
      <vt:lpstr>EU Experience  Implications for the UK </vt:lpstr>
      <vt:lpstr>Consequences: UK Strikes (2000-15)</vt:lpstr>
      <vt:lpstr>Public sector pay policy: 2010- </vt:lpstr>
      <vt:lpstr>Pay Review Bodies  - Evolution   </vt:lpstr>
      <vt:lpstr>Pay Review Bodies –Prospects  </vt:lpstr>
      <vt:lpstr>Progression: performance related pay  Schools </vt:lpstr>
      <vt:lpstr>OECD 2015  Building on Basics </vt:lpstr>
      <vt:lpstr> Prospects for local pay determination (Bach and Winchester, 1994)  </vt:lpstr>
      <vt:lpstr>Arguments still hold? </vt:lpstr>
      <vt:lpstr>Conclusions </vt:lpstr>
      <vt:lpstr>References  </vt:lpstr>
      <vt:lpstr>     Seven-day working in the NHS   Jon Skewes Director of Policy &amp; Employment Relations, RCM </vt:lpstr>
      <vt:lpstr>Seven Day Working in the NHS Jon Skewes, Director for Policy, Employment Relations and Communications</vt:lpstr>
      <vt:lpstr>Seven Day Working in the NHS</vt:lpstr>
      <vt:lpstr>Seven Day Working in the NHS</vt:lpstr>
      <vt:lpstr>Seven Day Working in the NHS</vt:lpstr>
      <vt:lpstr>Seven Day Working in the NHS</vt:lpstr>
      <vt:lpstr>Seven Day Working in the NHS</vt:lpstr>
      <vt:lpstr>Seven Day Working in the NHS</vt:lpstr>
      <vt:lpstr>Seven Day Working in the NHS</vt:lpstr>
      <vt:lpstr>Seven Day Working in the NHS</vt:lpstr>
      <vt:lpstr>Seven Day Working in the NHS</vt:lpstr>
      <vt:lpstr>Seven Day Working in the NHS</vt:lpstr>
      <vt:lpstr>Seven Day Working in the NHS</vt:lpstr>
      <vt:lpstr>Seven Day Working in the NHS</vt:lpstr>
      <vt:lpstr>Seven Day Working in the NHS</vt:lpstr>
      <vt:lpstr>Seven Day Working in the NHS</vt:lpstr>
      <vt:lpstr>Seven Day Working in the NHS</vt:lpstr>
      <vt:lpstr>Seven Day Working in the NHS</vt:lpstr>
      <vt:lpstr>Seven Day Working in the NHS</vt:lpstr>
      <vt:lpstr>Seven Day Working in the NHS</vt:lpstr>
      <vt:lpstr>Seven Day Working in the NHS</vt:lpstr>
      <vt:lpstr>Seven Day Working in the NHS</vt:lpstr>
      <vt:lpstr>Seven Day Working in the NHS</vt:lpstr>
      <vt:lpstr>Seven Day Working in the NHS</vt:lpstr>
      <vt:lpstr>Seven Day Working in the NHS</vt:lpstr>
      <vt:lpstr>Seven Day Working in the NHS</vt:lpstr>
      <vt:lpstr>For further information</vt:lpstr>
      <vt:lpstr>     Tax credits and the interaction between pay &amp; welfare   Nicola Smith Head of Economic &amp; Social Affairs, TUC </vt:lpstr>
      <vt:lpstr>The Prospects for Earnings Under the New Government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Emma Hendy</cp:lastModifiedBy>
  <cp:revision>27</cp:revision>
  <cp:lastPrinted>2016-02-24T10:09:38Z</cp:lastPrinted>
  <dcterms:created xsi:type="dcterms:W3CDTF">2016-02-22T11:13:49Z</dcterms:created>
  <dcterms:modified xsi:type="dcterms:W3CDTF">2016-03-08T14:41:02Z</dcterms:modified>
</cp:coreProperties>
</file>