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7" r:id="rId3"/>
    <p:sldId id="258" r:id="rId4"/>
    <p:sldId id="259" r:id="rId5"/>
    <p:sldId id="260" r:id="rId6"/>
    <p:sldId id="265" r:id="rId7"/>
    <p:sldId id="27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1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9105156819426347E-2"/>
          <c:y val="0.11369635873462611"/>
          <c:w val="0.54541078947865329"/>
          <c:h val="0.77260728253074773"/>
        </c:manualLayout>
      </c:layout>
      <c:pieChart>
        <c:varyColors val="1"/>
        <c:ser>
          <c:idx val="0"/>
          <c:order val="0"/>
          <c:explosion val="16"/>
          <c:dPt>
            <c:idx val="0"/>
            <c:bubble3D val="0"/>
            <c:spPr>
              <a:solidFill>
                <a:schemeClr val="accent4">
                  <a:lumMod val="75000"/>
                </a:schemeClr>
              </a:solidFill>
            </c:spPr>
          </c:dPt>
          <c:dPt>
            <c:idx val="1"/>
            <c:bubble3D val="0"/>
            <c:spPr>
              <a:solidFill>
                <a:schemeClr val="accent4">
                  <a:lumMod val="20000"/>
                  <a:lumOff val="80000"/>
                </a:schemeClr>
              </a:solidFill>
            </c:spPr>
          </c:dPt>
          <c:dPt>
            <c:idx val="2"/>
            <c:bubble3D val="0"/>
            <c:spPr>
              <a:solidFill>
                <a:schemeClr val="accent4">
                  <a:lumMod val="60000"/>
                  <a:lumOff val="40000"/>
                </a:schemeClr>
              </a:solidFill>
            </c:spPr>
          </c:dPt>
          <c:dLbls>
            <c:spPr>
              <a:noFill/>
              <a:ln>
                <a:noFill/>
              </a:ln>
              <a:effectLst/>
            </c:spPr>
            <c:txPr>
              <a:bodyPr/>
              <a:lstStyle/>
              <a:p>
                <a:pPr>
                  <a:defRPr sz="1800"/>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Sheet1!$A$1:$C$1</c:f>
              <c:strCache>
                <c:ptCount val="3"/>
                <c:pt idx="0">
                  <c:v>SUPPORT</c:v>
                </c:pt>
                <c:pt idx="1">
                  <c:v>NO FEELING S EITHER WAY</c:v>
                </c:pt>
                <c:pt idx="2">
                  <c:v>OPPOSE</c:v>
                </c:pt>
              </c:strCache>
            </c:strRef>
          </c:cat>
          <c:val>
            <c:numRef>
              <c:f>Sheet1!$A$3:$C$3</c:f>
              <c:numCache>
                <c:formatCode>0.00%</c:formatCode>
                <c:ptCount val="3"/>
                <c:pt idx="0">
                  <c:v>0.64220647773279349</c:v>
                </c:pt>
                <c:pt idx="1">
                  <c:v>0.20192307692307693</c:v>
                </c:pt>
                <c:pt idx="2">
                  <c:v>0.15587044534412955</c:v>
                </c:pt>
              </c:numCache>
            </c:numRef>
          </c:val>
        </c:ser>
        <c:dLbls>
          <c:showLegendKey val="0"/>
          <c:showVal val="0"/>
          <c:showCatName val="0"/>
          <c:showSerName val="0"/>
          <c:showPercent val="0"/>
          <c:showBubbleSize val="0"/>
          <c:showLeaderLines val="1"/>
        </c:dLbls>
        <c:firstSliceAng val="0"/>
      </c:pieChart>
    </c:plotArea>
    <c:legend>
      <c:legendPos val="r"/>
      <c:overlay val="0"/>
      <c:txPr>
        <a:bodyPr/>
        <a:lstStyle/>
        <a:p>
          <a:pPr>
            <a:defRPr sz="1200"/>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DB8708-61E8-4BB7-B414-A8B170D4A4F1}" type="datetimeFigureOut">
              <a:rPr lang="en-GB" smtClean="0"/>
              <a:t>08/02/2016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819241-55A0-4DF1-B36F-B70D636B26DF}" type="slidenum">
              <a:rPr lang="en-GB" smtClean="0"/>
              <a:t>‹#›</a:t>
            </a:fld>
            <a:endParaRPr lang="en-GB"/>
          </a:p>
        </p:txBody>
      </p:sp>
    </p:spTree>
    <p:extLst>
      <p:ext uri="{BB962C8B-B14F-4D97-AF65-F5344CB8AC3E}">
        <p14:creationId xmlns:p14="http://schemas.microsoft.com/office/powerpoint/2010/main" val="3642549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3511B33-7105-4F72-B2EC-588099D83A09}" type="slidenum">
              <a:rPr lang="en-GB" smtClean="0"/>
              <a:t>2</a:t>
            </a:fld>
            <a:endParaRPr lang="en-GB"/>
          </a:p>
        </p:txBody>
      </p:sp>
    </p:spTree>
    <p:extLst>
      <p:ext uri="{BB962C8B-B14F-4D97-AF65-F5344CB8AC3E}">
        <p14:creationId xmlns:p14="http://schemas.microsoft.com/office/powerpoint/2010/main" val="383532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A04AAB1-2A7B-49F0-A319-114876108A12}" type="datetimeFigureOut">
              <a:rPr lang="en-GB" smtClean="0"/>
              <a:t>08/02/2016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2973080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4AAB1-2A7B-49F0-A319-114876108A12}" type="datetimeFigureOut">
              <a:rPr lang="en-GB" smtClean="0"/>
              <a:t>08/02/2016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870704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4AAB1-2A7B-49F0-A319-114876108A12}" type="datetimeFigureOut">
              <a:rPr lang="en-GB" smtClean="0"/>
              <a:t>08/02/2016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263093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4AAB1-2A7B-49F0-A319-114876108A12}" type="datetimeFigureOut">
              <a:rPr lang="en-GB" smtClean="0"/>
              <a:t>08/02/2016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4189175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04AAB1-2A7B-49F0-A319-114876108A12}" type="datetimeFigureOut">
              <a:rPr lang="en-GB" smtClean="0"/>
              <a:t>08/02/2016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935768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A04AAB1-2A7B-49F0-A319-114876108A12}" type="datetimeFigureOut">
              <a:rPr lang="en-GB" smtClean="0"/>
              <a:t>08/02/2016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28356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A04AAB1-2A7B-49F0-A319-114876108A12}" type="datetimeFigureOut">
              <a:rPr lang="en-GB" smtClean="0"/>
              <a:t>08/02/2016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1286539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A04AAB1-2A7B-49F0-A319-114876108A12}" type="datetimeFigureOut">
              <a:rPr lang="en-GB" smtClean="0"/>
              <a:t>08/02/2016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270811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4AAB1-2A7B-49F0-A319-114876108A12}" type="datetimeFigureOut">
              <a:rPr lang="en-GB" smtClean="0"/>
              <a:t>08/02/2016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302631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4AAB1-2A7B-49F0-A319-114876108A12}" type="datetimeFigureOut">
              <a:rPr lang="en-GB" smtClean="0"/>
              <a:t>08/02/2016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272230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04AAB1-2A7B-49F0-A319-114876108A12}" type="datetimeFigureOut">
              <a:rPr lang="en-GB" smtClean="0"/>
              <a:t>08/02/2016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B25142-A811-474C-95C0-66C0D4E83B7E}" type="slidenum">
              <a:rPr lang="en-GB" smtClean="0"/>
              <a:t>‹#›</a:t>
            </a:fld>
            <a:endParaRPr lang="en-GB"/>
          </a:p>
        </p:txBody>
      </p:sp>
    </p:spTree>
    <p:extLst>
      <p:ext uri="{BB962C8B-B14F-4D97-AF65-F5344CB8AC3E}">
        <p14:creationId xmlns:p14="http://schemas.microsoft.com/office/powerpoint/2010/main" val="31809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4AAB1-2A7B-49F0-A319-114876108A12}" type="datetimeFigureOut">
              <a:rPr lang="en-GB" smtClean="0"/>
              <a:t>08/02/2016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25142-A811-474C-95C0-66C0D4E83B7E}" type="slidenum">
              <a:rPr lang="en-GB" smtClean="0"/>
              <a:t>‹#›</a:t>
            </a:fld>
            <a:endParaRPr lang="en-GB"/>
          </a:p>
        </p:txBody>
      </p:sp>
    </p:spTree>
    <p:extLst>
      <p:ext uri="{BB962C8B-B14F-4D97-AF65-F5344CB8AC3E}">
        <p14:creationId xmlns:p14="http://schemas.microsoft.com/office/powerpoint/2010/main" val="3139947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20688"/>
            <a:ext cx="9144000" cy="1143000"/>
          </a:xfrm>
          <a:prstGeom prst="rect">
            <a:avLst/>
          </a:prstGeom>
        </p:spPr>
      </p:pic>
      <p:sp>
        <p:nvSpPr>
          <p:cNvPr id="9" name="TextBox 8"/>
          <p:cNvSpPr txBox="1"/>
          <p:nvPr/>
        </p:nvSpPr>
        <p:spPr>
          <a:xfrm>
            <a:off x="575556" y="2753633"/>
            <a:ext cx="7992888" cy="2000548"/>
          </a:xfrm>
          <a:prstGeom prst="rect">
            <a:avLst/>
          </a:prstGeom>
          <a:noFill/>
        </p:spPr>
        <p:txBody>
          <a:bodyPr wrap="square" rtlCol="0">
            <a:spAutoFit/>
          </a:bodyPr>
          <a:lstStyle/>
          <a:p>
            <a:pPr algn="ctr">
              <a:tabLst>
                <a:tab pos="2962275" algn="l"/>
              </a:tabLst>
            </a:pPr>
            <a:r>
              <a:rPr lang="en-GB" sz="4400" b="1" dirty="0" smtClean="0">
                <a:solidFill>
                  <a:schemeClr val="bg1"/>
                </a:solidFill>
                <a:latin typeface="Bell MT" pitchFamily="18" charset="0"/>
              </a:rPr>
              <a:t>The ‘Dying to Work’ campaign</a:t>
            </a:r>
          </a:p>
          <a:p>
            <a:pPr algn="ctr">
              <a:tabLst>
                <a:tab pos="2962275" algn="l"/>
              </a:tabLst>
            </a:pPr>
            <a:r>
              <a:rPr lang="en-GB" sz="4000" dirty="0" smtClean="0">
                <a:solidFill>
                  <a:schemeClr val="bg1"/>
                </a:solidFill>
                <a:latin typeface="Bell MT" pitchFamily="18" charset="0"/>
              </a:rPr>
              <a:t>Employment protection for terminally ill workers.</a:t>
            </a:r>
          </a:p>
        </p:txBody>
      </p:sp>
      <p:sp>
        <p:nvSpPr>
          <p:cNvPr id="7" name="Text Box 15"/>
          <p:cNvSpPr txBox="1">
            <a:spLocks noChangeArrowheads="1"/>
          </p:cNvSpPr>
          <p:nvPr/>
        </p:nvSpPr>
        <p:spPr bwMode="auto">
          <a:xfrm>
            <a:off x="2420938" y="5827713"/>
            <a:ext cx="6255518" cy="1030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GB" altLang="en-US" sz="3600" b="0" i="0" u="none" strike="noStrike" cap="none" normalizeH="0" baseline="0" dirty="0" smtClean="0">
                <a:ln>
                  <a:noFill/>
                </a:ln>
                <a:solidFill>
                  <a:schemeClr val="bg1"/>
                </a:solidFill>
                <a:effectLst/>
                <a:latin typeface="Neo Sans Std" pitchFamily="34" charset="0"/>
                <a:cs typeface="Arial" pitchFamily="34" charset="0"/>
              </a:rPr>
              <a:t>www.</a:t>
            </a:r>
            <a:r>
              <a:rPr kumimoji="0" lang="en-GB" altLang="en-US" sz="3600" b="0" i="0" u="none" strike="noStrike" cap="none" normalizeH="0" baseline="0" dirty="0" smtClean="0">
                <a:ln>
                  <a:noFill/>
                </a:ln>
                <a:solidFill>
                  <a:schemeClr val="bg1"/>
                </a:solidFill>
                <a:effectLst/>
                <a:latin typeface="Neo Sans Std Medium" pitchFamily="34" charset="0"/>
                <a:cs typeface="Arial" pitchFamily="34" charset="0"/>
              </a:rPr>
              <a:t>dyingtowork</a:t>
            </a:r>
            <a:r>
              <a:rPr kumimoji="0" lang="en-GB" altLang="en-US" sz="3600" b="0" i="0" u="none" strike="noStrike" cap="none" normalizeH="0" baseline="0" dirty="0" smtClean="0">
                <a:ln>
                  <a:noFill/>
                </a:ln>
                <a:solidFill>
                  <a:schemeClr val="bg1"/>
                </a:solidFill>
                <a:effectLst/>
                <a:latin typeface="Neo Sans Std" pitchFamily="34" charset="0"/>
                <a:cs typeface="Arial" pitchFamily="34" charset="0"/>
              </a:rPr>
              <a:t>.co.uk</a:t>
            </a:r>
            <a:endParaRPr kumimoji="0" lang="en-US" altLang="en-US" sz="1800" b="0" i="0" u="none" strike="noStrike" cap="none" normalizeH="0" baseline="0" dirty="0" smtClean="0">
              <a:ln>
                <a:noFill/>
              </a:ln>
              <a:solidFill>
                <a:schemeClr val="bg1"/>
              </a:solidFill>
              <a:effectLst/>
              <a:latin typeface="Arial" pitchFamily="34" charset="0"/>
              <a:cs typeface="Arial"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5330904"/>
            <a:ext cx="1757382" cy="957886"/>
          </a:xfrm>
          <a:prstGeom prst="rect">
            <a:avLst/>
          </a:prstGeom>
        </p:spPr>
      </p:pic>
    </p:spTree>
    <p:extLst>
      <p:ext uri="{BB962C8B-B14F-4D97-AF65-F5344CB8AC3E}">
        <p14:creationId xmlns:p14="http://schemas.microsoft.com/office/powerpoint/2010/main" val="2638524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Tree>
    <p:extLst>
      <p:ext uri="{BB962C8B-B14F-4D97-AF65-F5344CB8AC3E}">
        <p14:creationId xmlns:p14="http://schemas.microsoft.com/office/powerpoint/2010/main" val="190587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TextBox 6"/>
          <p:cNvSpPr txBox="1"/>
          <p:nvPr/>
        </p:nvSpPr>
        <p:spPr>
          <a:xfrm>
            <a:off x="594120" y="1463873"/>
            <a:ext cx="7560840" cy="3693319"/>
          </a:xfrm>
          <a:prstGeom prst="rect">
            <a:avLst/>
          </a:prstGeom>
          <a:noFill/>
        </p:spPr>
        <p:txBody>
          <a:bodyPr wrap="square" rtlCol="0">
            <a:spAutoFit/>
          </a:bodyPr>
          <a:lstStyle/>
          <a:p>
            <a:pPr marL="342900" indent="-342900">
              <a:buAutoNum type="arabicPeriod"/>
            </a:pPr>
            <a:r>
              <a:rPr lang="en-GB" dirty="0" smtClean="0">
                <a:solidFill>
                  <a:schemeClr val="bg1"/>
                </a:solidFill>
                <a:latin typeface="Bell MT" pitchFamily="18" charset="0"/>
              </a:rPr>
              <a:t>Terminally ill employees often don’t have the time to reskill or adapt to the “reasonable adjustments” that could be put in place by an employer.</a:t>
            </a:r>
          </a:p>
          <a:p>
            <a:pPr marL="342900" indent="-342900">
              <a:buAutoNum type="arabicPeriod"/>
            </a:pPr>
            <a:endParaRPr lang="en-GB" dirty="0">
              <a:solidFill>
                <a:schemeClr val="bg1"/>
              </a:solidFill>
              <a:latin typeface="Bell MT" pitchFamily="18" charset="0"/>
            </a:endParaRPr>
          </a:p>
          <a:p>
            <a:pPr marL="342900" indent="-342900">
              <a:buAutoNum type="arabicPeriod"/>
            </a:pPr>
            <a:r>
              <a:rPr lang="en-GB" dirty="0" smtClean="0">
                <a:solidFill>
                  <a:schemeClr val="bg1"/>
                </a:solidFill>
                <a:latin typeface="Bell MT" pitchFamily="18" charset="0"/>
              </a:rPr>
              <a:t>A terminally ill employee can be forced to undergo stressful HR procedures and risks losing the positive stimulation and distraction of work. </a:t>
            </a:r>
          </a:p>
          <a:p>
            <a:pPr marL="342900" indent="-342900">
              <a:buAutoNum type="arabicPeriod"/>
            </a:pPr>
            <a:endParaRPr lang="en-GB" dirty="0">
              <a:solidFill>
                <a:schemeClr val="bg1"/>
              </a:solidFill>
              <a:latin typeface="Bell MT" pitchFamily="18" charset="0"/>
            </a:endParaRPr>
          </a:p>
          <a:p>
            <a:pPr marL="342900" indent="-342900">
              <a:buAutoNum type="arabicPeriod"/>
            </a:pPr>
            <a:r>
              <a:rPr lang="en-GB" dirty="0" smtClean="0">
                <a:solidFill>
                  <a:schemeClr val="bg1"/>
                </a:solidFill>
                <a:latin typeface="Bell MT" pitchFamily="18" charset="0"/>
              </a:rPr>
              <a:t>By losing their job, they not only lose their income but also the dignity of dying in work.</a:t>
            </a:r>
          </a:p>
          <a:p>
            <a:pPr marL="342900" indent="-342900">
              <a:buAutoNum type="arabicPeriod"/>
            </a:pPr>
            <a:endParaRPr lang="en-GB" dirty="0">
              <a:solidFill>
                <a:schemeClr val="bg1"/>
              </a:solidFill>
              <a:latin typeface="Bell MT" pitchFamily="18" charset="0"/>
            </a:endParaRPr>
          </a:p>
          <a:p>
            <a:pPr marL="342900" indent="-342900">
              <a:buAutoNum type="arabicPeriod"/>
            </a:pPr>
            <a:r>
              <a:rPr lang="en-GB" dirty="0" smtClean="0">
                <a:solidFill>
                  <a:schemeClr val="bg1"/>
                </a:solidFill>
                <a:latin typeface="Bell MT" pitchFamily="18" charset="0"/>
              </a:rPr>
              <a:t>Furthermore, termination of their employment will also mean the loss of death in service payments that the employee has planned for and earned through a life-time of work.</a:t>
            </a:r>
          </a:p>
          <a:p>
            <a:pPr marL="342900" indent="-342900">
              <a:buAutoNum type="arabicPeriod"/>
            </a:pPr>
            <a:endParaRPr lang="en-GB" dirty="0" smtClean="0">
              <a:solidFill>
                <a:schemeClr val="bg1"/>
              </a:solidFill>
              <a:latin typeface="Bell MT" pitchFamily="18" charset="0"/>
            </a:endParaRPr>
          </a:p>
        </p:txBody>
      </p:sp>
      <p:sp>
        <p:nvSpPr>
          <p:cNvPr id="8" name="Rectangle 7"/>
          <p:cNvSpPr/>
          <p:nvPr/>
        </p:nvSpPr>
        <p:spPr>
          <a:xfrm>
            <a:off x="-180528" y="604497"/>
            <a:ext cx="9433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94018" y="627126"/>
            <a:ext cx="8198461" cy="369332"/>
          </a:xfrm>
          <a:prstGeom prst="rect">
            <a:avLst/>
          </a:prstGeom>
          <a:noFill/>
        </p:spPr>
        <p:txBody>
          <a:bodyPr wrap="square" rtlCol="0">
            <a:spAutoFit/>
          </a:bodyPr>
          <a:lstStyle/>
          <a:p>
            <a:r>
              <a:rPr lang="en-GB" dirty="0" smtClean="0">
                <a:solidFill>
                  <a:schemeClr val="tx1">
                    <a:lumMod val="50000"/>
                    <a:lumOff val="50000"/>
                  </a:schemeClr>
                </a:solidFill>
                <a:latin typeface="Bell MT" pitchFamily="18" charset="0"/>
              </a:rPr>
              <a:t>Why do terminally ill employees require additional employment protection?</a:t>
            </a:r>
            <a:endParaRPr lang="en-GB" dirty="0">
              <a:solidFill>
                <a:schemeClr val="tx1">
                  <a:lumMod val="50000"/>
                  <a:lumOff val="50000"/>
                </a:schemeClr>
              </a:solidFill>
              <a:latin typeface="Bell MT" pitchFamily="18" charset="0"/>
            </a:endParaRPr>
          </a:p>
        </p:txBody>
      </p:sp>
    </p:spTree>
    <p:extLst>
      <p:ext uri="{BB962C8B-B14F-4D97-AF65-F5344CB8AC3E}">
        <p14:creationId xmlns:p14="http://schemas.microsoft.com/office/powerpoint/2010/main" val="4080681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TextBox 6"/>
          <p:cNvSpPr txBox="1"/>
          <p:nvPr/>
        </p:nvSpPr>
        <p:spPr>
          <a:xfrm>
            <a:off x="573959" y="1772816"/>
            <a:ext cx="7560840" cy="2862322"/>
          </a:xfrm>
          <a:prstGeom prst="rect">
            <a:avLst/>
          </a:prstGeom>
          <a:noFill/>
        </p:spPr>
        <p:txBody>
          <a:bodyPr wrap="square" rtlCol="0">
            <a:spAutoFit/>
          </a:bodyPr>
          <a:lstStyle/>
          <a:p>
            <a:pPr marL="342900" indent="-342900">
              <a:buAutoNum type="arabicPeriod"/>
            </a:pPr>
            <a:r>
              <a:rPr lang="en-GB" dirty="0" smtClean="0">
                <a:solidFill>
                  <a:schemeClr val="bg1"/>
                </a:solidFill>
                <a:latin typeface="Bell MT" pitchFamily="18" charset="0"/>
              </a:rPr>
              <a:t>As retirement ages are increasing and Cancer Research UK are projecting that 1 in 3 people will be diagnosed by cancer, more people will be receiving terminal diagnosis’ during their working life.  </a:t>
            </a:r>
          </a:p>
          <a:p>
            <a:pPr marL="342900" indent="-342900">
              <a:buAutoNum type="arabicPeriod"/>
            </a:pPr>
            <a:endParaRPr lang="en-GB" dirty="0">
              <a:solidFill>
                <a:schemeClr val="bg1"/>
              </a:solidFill>
              <a:latin typeface="Bell MT" pitchFamily="18" charset="0"/>
            </a:endParaRPr>
          </a:p>
          <a:p>
            <a:pPr marL="342900" indent="-342900">
              <a:buAutoNum type="arabicPeriod"/>
            </a:pPr>
            <a:r>
              <a:rPr lang="en-GB" dirty="0" smtClean="0">
                <a:solidFill>
                  <a:schemeClr val="bg1"/>
                </a:solidFill>
                <a:latin typeface="Bell MT" pitchFamily="18" charset="0"/>
              </a:rPr>
              <a:t>Currently 1 in 10 new cancer cases are found in people aged under 50 </a:t>
            </a:r>
            <a:r>
              <a:rPr lang="en-GB" b="1" dirty="0" smtClean="0">
                <a:solidFill>
                  <a:schemeClr val="bg1"/>
                </a:solidFill>
                <a:latin typeface="Bell MT" pitchFamily="18" charset="0"/>
              </a:rPr>
              <a:t>(Over 33k cases each year)</a:t>
            </a:r>
            <a:endParaRPr lang="en-GB" b="1" dirty="0">
              <a:solidFill>
                <a:schemeClr val="bg1"/>
              </a:solidFill>
              <a:latin typeface="Bell MT" pitchFamily="18" charset="0"/>
            </a:endParaRPr>
          </a:p>
          <a:p>
            <a:pPr marL="342900" indent="-342900">
              <a:buAutoNum type="arabicPeriod"/>
            </a:pPr>
            <a:endParaRPr lang="en-GB" dirty="0" smtClean="0">
              <a:solidFill>
                <a:schemeClr val="bg1"/>
              </a:solidFill>
              <a:latin typeface="Bell MT" pitchFamily="18" charset="0"/>
            </a:endParaRPr>
          </a:p>
          <a:p>
            <a:pPr marL="342900" indent="-342900">
              <a:buAutoNum type="arabicPeriod"/>
            </a:pPr>
            <a:r>
              <a:rPr lang="en-GB" dirty="0" smtClean="0">
                <a:solidFill>
                  <a:schemeClr val="bg1"/>
                </a:solidFill>
                <a:latin typeface="Bell MT" pitchFamily="18" charset="0"/>
              </a:rPr>
              <a:t>An internal McMillan Survey showed that 37% of cancer patients “experienced discrimination” on their return to work.</a:t>
            </a:r>
          </a:p>
          <a:p>
            <a:pPr marL="342900" indent="-342900">
              <a:buAutoNum type="arabicPeriod"/>
            </a:pPr>
            <a:endParaRPr lang="en-GB" dirty="0" smtClean="0">
              <a:solidFill>
                <a:schemeClr val="bg1"/>
              </a:solidFill>
              <a:latin typeface="Bell MT" pitchFamily="18" charset="0"/>
            </a:endParaRPr>
          </a:p>
        </p:txBody>
      </p:sp>
      <p:sp>
        <p:nvSpPr>
          <p:cNvPr id="8" name="Rectangle 7"/>
          <p:cNvSpPr/>
          <p:nvPr/>
        </p:nvSpPr>
        <p:spPr>
          <a:xfrm>
            <a:off x="-180528" y="604497"/>
            <a:ext cx="9433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611560" y="619477"/>
            <a:ext cx="4278222" cy="369332"/>
          </a:xfrm>
          <a:prstGeom prst="rect">
            <a:avLst/>
          </a:prstGeom>
          <a:noFill/>
        </p:spPr>
        <p:txBody>
          <a:bodyPr wrap="square" rtlCol="0">
            <a:spAutoFit/>
          </a:bodyPr>
          <a:lstStyle/>
          <a:p>
            <a:r>
              <a:rPr lang="en-GB" dirty="0" smtClean="0">
                <a:solidFill>
                  <a:schemeClr val="tx1">
                    <a:lumMod val="50000"/>
                    <a:lumOff val="50000"/>
                  </a:schemeClr>
                </a:solidFill>
                <a:latin typeface="Bell MT" pitchFamily="18" charset="0"/>
              </a:rPr>
              <a:t>A growing issue?</a:t>
            </a:r>
            <a:endParaRPr lang="en-GB" dirty="0">
              <a:solidFill>
                <a:schemeClr val="tx1">
                  <a:lumMod val="50000"/>
                  <a:lumOff val="50000"/>
                </a:schemeClr>
              </a:solidFill>
              <a:latin typeface="Bell MT" pitchFamily="18" charset="0"/>
            </a:endParaRPr>
          </a:p>
        </p:txBody>
      </p:sp>
    </p:spTree>
    <p:extLst>
      <p:ext uri="{BB962C8B-B14F-4D97-AF65-F5344CB8AC3E}">
        <p14:creationId xmlns:p14="http://schemas.microsoft.com/office/powerpoint/2010/main" val="1130795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TextBox 6"/>
          <p:cNvSpPr txBox="1"/>
          <p:nvPr/>
        </p:nvSpPr>
        <p:spPr>
          <a:xfrm>
            <a:off x="573959" y="1772816"/>
            <a:ext cx="7560840" cy="3693319"/>
          </a:xfrm>
          <a:prstGeom prst="rect">
            <a:avLst/>
          </a:prstGeom>
          <a:noFill/>
        </p:spPr>
        <p:txBody>
          <a:bodyPr wrap="square" rtlCol="0">
            <a:spAutoFit/>
          </a:bodyPr>
          <a:lstStyle/>
          <a:p>
            <a:r>
              <a:rPr lang="en-GB" dirty="0" smtClean="0">
                <a:solidFill>
                  <a:schemeClr val="bg1"/>
                </a:solidFill>
                <a:latin typeface="Bell MT" pitchFamily="18" charset="0"/>
              </a:rPr>
              <a:t>The “Dying to Work” campaign is calling for terminal conditions to be made a </a:t>
            </a:r>
            <a:r>
              <a:rPr lang="en-GB" b="1" dirty="0" smtClean="0">
                <a:solidFill>
                  <a:schemeClr val="bg1"/>
                </a:solidFill>
                <a:latin typeface="Bell MT" pitchFamily="18" charset="0"/>
              </a:rPr>
              <a:t>‘protected characteristic’. </a:t>
            </a:r>
            <a:r>
              <a:rPr lang="en-GB" dirty="0" smtClean="0">
                <a:solidFill>
                  <a:schemeClr val="bg1"/>
                </a:solidFill>
                <a:latin typeface="Bell MT" pitchFamily="18" charset="0"/>
              </a:rPr>
              <a:t>This would mean that all employees battling terminal conditions would enter a </a:t>
            </a:r>
            <a:r>
              <a:rPr lang="en-GB" b="1" dirty="0" smtClean="0">
                <a:solidFill>
                  <a:schemeClr val="bg1"/>
                </a:solidFill>
                <a:latin typeface="Bell MT" pitchFamily="18" charset="0"/>
              </a:rPr>
              <a:t>protected period </a:t>
            </a:r>
            <a:r>
              <a:rPr lang="en-GB" dirty="0" smtClean="0">
                <a:solidFill>
                  <a:schemeClr val="bg1"/>
                </a:solidFill>
                <a:latin typeface="Bell MT" pitchFamily="18" charset="0"/>
              </a:rPr>
              <a:t>within which they could not be dismissed as a result of their condition.</a:t>
            </a:r>
          </a:p>
          <a:p>
            <a:pPr marL="342900" indent="-342900">
              <a:buAutoNum type="arabicPeriod"/>
            </a:pPr>
            <a:endParaRPr lang="en-GB" dirty="0">
              <a:solidFill>
                <a:schemeClr val="bg1"/>
              </a:solidFill>
              <a:latin typeface="Bell MT" pitchFamily="18" charset="0"/>
            </a:endParaRPr>
          </a:p>
          <a:p>
            <a:r>
              <a:rPr lang="en-GB" dirty="0" smtClean="0">
                <a:solidFill>
                  <a:schemeClr val="bg1"/>
                </a:solidFill>
                <a:latin typeface="Bell MT" pitchFamily="18" charset="0"/>
              </a:rPr>
              <a:t>This would ensure that the employee was able to take an appropriate amount of time for rest and the care they require without the fear of stressful HR procedures, loss of financial security, stimulation and dignity from work. </a:t>
            </a:r>
          </a:p>
          <a:p>
            <a:endParaRPr lang="en-GB" dirty="0">
              <a:solidFill>
                <a:schemeClr val="bg1"/>
              </a:solidFill>
              <a:latin typeface="Bell MT" pitchFamily="18" charset="0"/>
            </a:endParaRPr>
          </a:p>
          <a:p>
            <a:r>
              <a:rPr lang="en-GB" dirty="0" smtClean="0">
                <a:solidFill>
                  <a:schemeClr val="bg1"/>
                </a:solidFill>
                <a:latin typeface="Bell MT" pitchFamily="18" charset="0"/>
              </a:rPr>
              <a:t>Furthermore, it would ensure that they would be secure in the knowledge that their family would be provided for after their death.</a:t>
            </a:r>
          </a:p>
          <a:p>
            <a:pPr marL="342900" indent="-342900">
              <a:buAutoNum type="arabicPeriod"/>
            </a:pPr>
            <a:endParaRPr lang="en-GB" dirty="0">
              <a:solidFill>
                <a:schemeClr val="bg1"/>
              </a:solidFill>
              <a:latin typeface="Bell MT" pitchFamily="18" charset="0"/>
            </a:endParaRPr>
          </a:p>
          <a:p>
            <a:pPr marL="342900" indent="-342900">
              <a:buAutoNum type="arabicPeriod"/>
            </a:pPr>
            <a:endParaRPr lang="en-GB" dirty="0" smtClean="0">
              <a:solidFill>
                <a:schemeClr val="bg1"/>
              </a:solidFill>
              <a:latin typeface="Bell MT" pitchFamily="18" charset="0"/>
            </a:endParaRPr>
          </a:p>
        </p:txBody>
      </p:sp>
      <p:sp>
        <p:nvSpPr>
          <p:cNvPr id="8" name="Rectangle 7"/>
          <p:cNvSpPr/>
          <p:nvPr/>
        </p:nvSpPr>
        <p:spPr>
          <a:xfrm>
            <a:off x="-180528" y="604497"/>
            <a:ext cx="9433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39552" y="619477"/>
            <a:ext cx="6120680" cy="369332"/>
          </a:xfrm>
          <a:prstGeom prst="rect">
            <a:avLst/>
          </a:prstGeom>
          <a:noFill/>
        </p:spPr>
        <p:txBody>
          <a:bodyPr wrap="square" rtlCol="0">
            <a:spAutoFit/>
          </a:bodyPr>
          <a:lstStyle/>
          <a:p>
            <a:r>
              <a:rPr lang="en-GB" dirty="0" smtClean="0">
                <a:solidFill>
                  <a:schemeClr val="tx1">
                    <a:lumMod val="50000"/>
                    <a:lumOff val="50000"/>
                  </a:schemeClr>
                </a:solidFill>
                <a:latin typeface="Bell MT" pitchFamily="18" charset="0"/>
              </a:rPr>
              <a:t>The campaign - What do we want to achieve?</a:t>
            </a:r>
            <a:endParaRPr lang="en-GB" dirty="0">
              <a:solidFill>
                <a:schemeClr val="tx1">
                  <a:lumMod val="50000"/>
                  <a:lumOff val="50000"/>
                </a:schemeClr>
              </a:solidFill>
              <a:latin typeface="Bell MT" pitchFamily="18" charset="0"/>
            </a:endParaRPr>
          </a:p>
        </p:txBody>
      </p:sp>
    </p:spTree>
    <p:extLst>
      <p:ext uri="{BB962C8B-B14F-4D97-AF65-F5344CB8AC3E}">
        <p14:creationId xmlns:p14="http://schemas.microsoft.com/office/powerpoint/2010/main" val="2626344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 name="TextBox 5"/>
          <p:cNvSpPr txBox="1"/>
          <p:nvPr/>
        </p:nvSpPr>
        <p:spPr>
          <a:xfrm>
            <a:off x="611560" y="1182762"/>
            <a:ext cx="7560840" cy="3108543"/>
          </a:xfrm>
          <a:prstGeom prst="rect">
            <a:avLst/>
          </a:prstGeom>
          <a:noFill/>
        </p:spPr>
        <p:txBody>
          <a:bodyPr wrap="square" rtlCol="0">
            <a:spAutoFit/>
          </a:bodyPr>
          <a:lstStyle/>
          <a:p>
            <a:r>
              <a:rPr lang="en-GB" sz="1600" dirty="0" smtClean="0">
                <a:solidFill>
                  <a:schemeClr val="bg1"/>
                </a:solidFill>
                <a:latin typeface="Bell MT" pitchFamily="18" charset="0"/>
              </a:rPr>
              <a:t>The GMB commissioned a poll from IPSOS Mori to determine public understanding of the issue and support for a change to the legislation. </a:t>
            </a:r>
          </a:p>
          <a:p>
            <a:endParaRPr lang="en-GB" sz="1600" dirty="0">
              <a:solidFill>
                <a:schemeClr val="bg1"/>
              </a:solidFill>
              <a:latin typeface="Bell MT" pitchFamily="18" charset="0"/>
            </a:endParaRPr>
          </a:p>
          <a:p>
            <a:r>
              <a:rPr lang="en-GB" sz="1600" dirty="0" smtClean="0">
                <a:solidFill>
                  <a:schemeClr val="bg1"/>
                </a:solidFill>
                <a:latin typeface="Bell MT" pitchFamily="18" charset="0"/>
              </a:rPr>
              <a:t>The poll produced some striking results. Firstly, over half of all people interviewed believe the protection already exists in law to prevent an employee being dismissed after receiving a terminal diagnosis. Secondly, just shy of 65% of people would support a law which would mean that workers with a terminal illness could not have their contacts terminated after diagnosis with under 16% of people opposing such a measure.</a:t>
            </a:r>
          </a:p>
          <a:p>
            <a:endParaRPr lang="en-GB" sz="1600" dirty="0">
              <a:solidFill>
                <a:schemeClr val="bg1"/>
              </a:solidFill>
              <a:latin typeface="Bell MT" pitchFamily="18" charset="0"/>
            </a:endParaRPr>
          </a:p>
          <a:p>
            <a:endParaRPr lang="en-GB" sz="1600" dirty="0" smtClean="0">
              <a:solidFill>
                <a:schemeClr val="bg1"/>
              </a:solidFill>
              <a:latin typeface="Bell MT" pitchFamily="18" charset="0"/>
            </a:endParaRPr>
          </a:p>
          <a:p>
            <a:endParaRPr lang="en-GB" dirty="0" smtClean="0">
              <a:solidFill>
                <a:schemeClr val="bg1"/>
              </a:solidFill>
              <a:latin typeface="Bell MT" pitchFamily="18" charset="0"/>
            </a:endParaRPr>
          </a:p>
          <a:p>
            <a:endParaRPr lang="en-GB" dirty="0" smtClean="0">
              <a:solidFill>
                <a:schemeClr val="bg1"/>
              </a:solidFill>
              <a:latin typeface="Bell MT" pitchFamily="18" charset="0"/>
            </a:endParaRPr>
          </a:p>
        </p:txBody>
      </p:sp>
      <p:sp>
        <p:nvSpPr>
          <p:cNvPr id="8" name="Rectangle 7"/>
          <p:cNvSpPr/>
          <p:nvPr/>
        </p:nvSpPr>
        <p:spPr>
          <a:xfrm>
            <a:off x="-180528" y="604497"/>
            <a:ext cx="9433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581810" y="620688"/>
            <a:ext cx="4278222" cy="369332"/>
          </a:xfrm>
          <a:prstGeom prst="rect">
            <a:avLst/>
          </a:prstGeom>
          <a:noFill/>
        </p:spPr>
        <p:txBody>
          <a:bodyPr wrap="square" rtlCol="0">
            <a:spAutoFit/>
          </a:bodyPr>
          <a:lstStyle/>
          <a:p>
            <a:r>
              <a:rPr lang="en-GB" dirty="0" smtClean="0">
                <a:solidFill>
                  <a:schemeClr val="tx1">
                    <a:lumMod val="50000"/>
                    <a:lumOff val="50000"/>
                  </a:schemeClr>
                </a:solidFill>
                <a:latin typeface="Bell MT" pitchFamily="18" charset="0"/>
              </a:rPr>
              <a:t>Public support</a:t>
            </a:r>
            <a:endParaRPr lang="en-GB" dirty="0">
              <a:solidFill>
                <a:schemeClr val="tx1">
                  <a:lumMod val="50000"/>
                  <a:lumOff val="50000"/>
                </a:schemeClr>
              </a:solidFill>
              <a:latin typeface="Bell MT" pitchFamily="18" charset="0"/>
            </a:endParaRPr>
          </a:p>
        </p:txBody>
      </p:sp>
      <p:graphicFrame>
        <p:nvGraphicFramePr>
          <p:cNvPr id="16" name="Chart 15"/>
          <p:cNvGraphicFramePr>
            <a:graphicFrameLocks/>
          </p:cNvGraphicFramePr>
          <p:nvPr>
            <p:extLst>
              <p:ext uri="{D42A27DB-BD31-4B8C-83A1-F6EECF244321}">
                <p14:modId xmlns:p14="http://schemas.microsoft.com/office/powerpoint/2010/main" val="2988929184"/>
              </p:ext>
            </p:extLst>
          </p:nvPr>
        </p:nvGraphicFramePr>
        <p:xfrm>
          <a:off x="1744030" y="3228329"/>
          <a:ext cx="5780298" cy="3738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18404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 name="Rectangle 4"/>
          <p:cNvSpPr/>
          <p:nvPr/>
        </p:nvSpPr>
        <p:spPr>
          <a:xfrm>
            <a:off x="-180528" y="604497"/>
            <a:ext cx="9433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39552" y="1566659"/>
            <a:ext cx="7992888" cy="4585871"/>
          </a:xfrm>
          <a:prstGeom prst="rect">
            <a:avLst/>
          </a:prstGeom>
          <a:noFill/>
        </p:spPr>
        <p:txBody>
          <a:bodyPr wrap="square" rtlCol="0">
            <a:spAutoFit/>
          </a:bodyPr>
          <a:lstStyle/>
          <a:p>
            <a:pPr>
              <a:tabLst>
                <a:tab pos="2962275" algn="l"/>
              </a:tabLst>
            </a:pPr>
            <a:r>
              <a:rPr lang="en-GB" sz="2800" b="1" dirty="0" smtClean="0">
                <a:solidFill>
                  <a:schemeClr val="bg1"/>
                </a:solidFill>
                <a:latin typeface="Bell MT" pitchFamily="18" charset="0"/>
              </a:rPr>
              <a:t>Media &amp; public launch</a:t>
            </a:r>
          </a:p>
          <a:p>
            <a:pPr>
              <a:tabLst>
                <a:tab pos="2962275" algn="l"/>
              </a:tabLst>
            </a:pPr>
            <a:endParaRPr lang="en-GB" sz="2800" b="1" dirty="0" smtClean="0">
              <a:solidFill>
                <a:schemeClr val="bg1"/>
              </a:solidFill>
              <a:latin typeface="Bell MT" pitchFamily="18" charset="0"/>
            </a:endParaRPr>
          </a:p>
          <a:p>
            <a:pPr>
              <a:tabLst>
                <a:tab pos="2962275" algn="l"/>
              </a:tabLst>
            </a:pPr>
            <a:r>
              <a:rPr lang="en-GB" sz="2800" b="1" dirty="0" smtClean="0">
                <a:solidFill>
                  <a:schemeClr val="bg1"/>
                </a:solidFill>
                <a:latin typeface="Bell MT" pitchFamily="18" charset="0"/>
              </a:rPr>
              <a:t>European Parliament</a:t>
            </a:r>
          </a:p>
          <a:p>
            <a:pPr>
              <a:tabLst>
                <a:tab pos="2962275" algn="l"/>
              </a:tabLst>
            </a:pPr>
            <a:endParaRPr lang="en-GB" sz="2800" b="1" dirty="0" smtClean="0">
              <a:solidFill>
                <a:schemeClr val="bg1"/>
              </a:solidFill>
              <a:latin typeface="Bell MT" pitchFamily="18" charset="0"/>
            </a:endParaRPr>
          </a:p>
          <a:p>
            <a:pPr>
              <a:tabLst>
                <a:tab pos="2962275" algn="l"/>
              </a:tabLst>
            </a:pPr>
            <a:r>
              <a:rPr lang="en-GB" sz="2800" b="1" dirty="0" smtClean="0">
                <a:solidFill>
                  <a:schemeClr val="bg1"/>
                </a:solidFill>
                <a:latin typeface="Bell MT" pitchFamily="18" charset="0"/>
              </a:rPr>
              <a:t>UK Parliament</a:t>
            </a:r>
          </a:p>
          <a:p>
            <a:pPr>
              <a:tabLst>
                <a:tab pos="2962275" algn="l"/>
              </a:tabLst>
            </a:pPr>
            <a:endParaRPr lang="en-GB" sz="2800" b="1" dirty="0" smtClean="0">
              <a:solidFill>
                <a:schemeClr val="bg1"/>
              </a:solidFill>
              <a:latin typeface="Bell MT" pitchFamily="18" charset="0"/>
            </a:endParaRPr>
          </a:p>
          <a:p>
            <a:pPr>
              <a:tabLst>
                <a:tab pos="2962275" algn="l"/>
              </a:tabLst>
            </a:pPr>
            <a:r>
              <a:rPr lang="en-GB" sz="2800" b="1" dirty="0" smtClean="0">
                <a:solidFill>
                  <a:schemeClr val="bg1"/>
                </a:solidFill>
                <a:latin typeface="Bell MT" pitchFamily="18" charset="0"/>
              </a:rPr>
              <a:t>Employer charter &amp; support from business</a:t>
            </a:r>
          </a:p>
          <a:p>
            <a:pPr>
              <a:tabLst>
                <a:tab pos="2962275" algn="l"/>
              </a:tabLst>
            </a:pPr>
            <a:endParaRPr lang="en-GB" sz="2800" b="1" dirty="0" smtClean="0">
              <a:solidFill>
                <a:schemeClr val="bg1"/>
              </a:solidFill>
              <a:latin typeface="Bell MT" pitchFamily="18" charset="0"/>
            </a:endParaRPr>
          </a:p>
          <a:p>
            <a:pPr>
              <a:tabLst>
                <a:tab pos="2962275" algn="l"/>
              </a:tabLst>
            </a:pPr>
            <a:r>
              <a:rPr lang="en-GB" sz="2800" b="1" dirty="0" smtClean="0">
                <a:solidFill>
                  <a:schemeClr val="bg1"/>
                </a:solidFill>
                <a:latin typeface="Bell MT" pitchFamily="18" charset="0"/>
              </a:rPr>
              <a:t>Third sector support</a:t>
            </a:r>
          </a:p>
          <a:p>
            <a:pPr>
              <a:tabLst>
                <a:tab pos="2962275" algn="l"/>
              </a:tabLst>
            </a:pPr>
            <a:endParaRPr lang="en-GB" sz="4000" b="1" dirty="0" smtClean="0">
              <a:solidFill>
                <a:schemeClr val="bg1"/>
              </a:solidFill>
              <a:latin typeface="Bell MT" pitchFamily="18" charset="0"/>
            </a:endParaRPr>
          </a:p>
        </p:txBody>
      </p:sp>
      <p:sp>
        <p:nvSpPr>
          <p:cNvPr id="7" name="TextBox 6"/>
          <p:cNvSpPr txBox="1"/>
          <p:nvPr/>
        </p:nvSpPr>
        <p:spPr>
          <a:xfrm>
            <a:off x="581810" y="620688"/>
            <a:ext cx="4278222" cy="369332"/>
          </a:xfrm>
          <a:prstGeom prst="rect">
            <a:avLst/>
          </a:prstGeom>
          <a:noFill/>
        </p:spPr>
        <p:txBody>
          <a:bodyPr wrap="square" rtlCol="0">
            <a:spAutoFit/>
          </a:bodyPr>
          <a:lstStyle/>
          <a:p>
            <a:r>
              <a:rPr lang="en-GB" dirty="0" smtClean="0">
                <a:solidFill>
                  <a:schemeClr val="tx1">
                    <a:lumMod val="50000"/>
                    <a:lumOff val="50000"/>
                  </a:schemeClr>
                </a:solidFill>
                <a:latin typeface="Bell MT" pitchFamily="18" charset="0"/>
              </a:rPr>
              <a:t>What’s next?</a:t>
            </a:r>
            <a:endParaRPr lang="en-GB" dirty="0">
              <a:solidFill>
                <a:schemeClr val="tx1">
                  <a:lumMod val="50000"/>
                  <a:lumOff val="50000"/>
                </a:schemeClr>
              </a:solidFill>
              <a:latin typeface="Bell MT" pitchFamily="18" charset="0"/>
            </a:endParaRPr>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6576" r="14106"/>
          <a:stretch/>
        </p:blipFill>
        <p:spPr>
          <a:xfrm rot="629288">
            <a:off x="6180159" y="810199"/>
            <a:ext cx="2227132" cy="15794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Content Placeholder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247739">
            <a:off x="4506923" y="2281963"/>
            <a:ext cx="2208953" cy="165671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9374" t="9624" r="21563" b="4167"/>
          <a:stretch/>
        </p:blipFill>
        <p:spPr bwMode="auto">
          <a:xfrm rot="786323">
            <a:off x="6586522" y="4947922"/>
            <a:ext cx="2137420" cy="15008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1810" y="5465578"/>
            <a:ext cx="1037862" cy="830289"/>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63688" y="5465578"/>
            <a:ext cx="1177676" cy="753993"/>
          </a:xfrm>
          <a:prstGeom prst="rect">
            <a:avLst/>
          </a:prstGeom>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1840" y="5465578"/>
            <a:ext cx="1080197" cy="1095807"/>
          </a:xfrm>
          <a:prstGeom prst="rect">
            <a:avLst/>
          </a:prstGeom>
        </p:spPr>
      </p:pic>
    </p:spTree>
    <p:extLst>
      <p:ext uri="{BB962C8B-B14F-4D97-AF65-F5344CB8AC3E}">
        <p14:creationId xmlns:p14="http://schemas.microsoft.com/office/powerpoint/2010/main" val="3685739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Rectangle 2"/>
          <p:cNvSpPr>
            <a:spLocks noChangeArrowheads="1"/>
          </p:cNvSpPr>
          <p:nvPr/>
        </p:nvSpPr>
        <p:spPr bwMode="auto">
          <a:xfrm>
            <a:off x="-180528" y="-383282"/>
            <a:ext cx="9433048" cy="7340674"/>
          </a:xfrm>
          <a:prstGeom prst="rect">
            <a:avLst/>
          </a:prstGeom>
          <a:solidFill>
            <a:srgbClr val="C189A6"/>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 name="TextBox 4"/>
          <p:cNvSpPr txBox="1"/>
          <p:nvPr/>
        </p:nvSpPr>
        <p:spPr>
          <a:xfrm>
            <a:off x="575556" y="2865130"/>
            <a:ext cx="7992888" cy="707886"/>
          </a:xfrm>
          <a:prstGeom prst="rect">
            <a:avLst/>
          </a:prstGeom>
          <a:noFill/>
        </p:spPr>
        <p:txBody>
          <a:bodyPr wrap="square" rtlCol="0">
            <a:spAutoFit/>
          </a:bodyPr>
          <a:lstStyle/>
          <a:p>
            <a:pPr algn="ctr"/>
            <a:r>
              <a:rPr lang="en-GB" sz="4000" b="1" dirty="0" smtClean="0">
                <a:solidFill>
                  <a:schemeClr val="bg1"/>
                </a:solidFill>
                <a:latin typeface="Bell MT" pitchFamily="18" charset="0"/>
              </a:rPr>
              <a:t>Questions?</a:t>
            </a:r>
            <a:endParaRPr lang="en-GB" sz="1200" b="1" dirty="0">
              <a:solidFill>
                <a:schemeClr val="bg1"/>
              </a:solidFill>
              <a:latin typeface="Bell MT" pitchFamily="18" charset="0"/>
            </a:endParaRPr>
          </a:p>
        </p:txBody>
      </p:sp>
    </p:spTree>
    <p:extLst>
      <p:ext uri="{BB962C8B-B14F-4D97-AF65-F5344CB8AC3E}">
        <p14:creationId xmlns:p14="http://schemas.microsoft.com/office/powerpoint/2010/main" val="2697550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19036</TotalTime>
  <Words>454</Words>
  <Application>Microsoft Office PowerPoint</Application>
  <PresentationFormat>On-screen Show (4:3)</PresentationFormat>
  <Paragraphs>41</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Bell MT</vt:lpstr>
      <vt:lpstr>Calibri</vt:lpstr>
      <vt:lpstr>Neo Sans Std</vt:lpstr>
      <vt:lpstr>Neo Sans Std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Oliver (MI)</dc:creator>
  <cp:lastModifiedBy>Melanie Lowden</cp:lastModifiedBy>
  <cp:revision>47</cp:revision>
  <dcterms:created xsi:type="dcterms:W3CDTF">2014-10-09T10:01:09Z</dcterms:created>
  <dcterms:modified xsi:type="dcterms:W3CDTF">2016-02-08T17:20:22Z</dcterms:modified>
</cp:coreProperties>
</file>