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33"/>
  </p:notesMasterIdLst>
  <p:handoutMasterIdLst>
    <p:handoutMasterId r:id="rId34"/>
  </p:handoutMasterIdLst>
  <p:sldIdLst>
    <p:sldId id="256" r:id="rId2"/>
    <p:sldId id="301" r:id="rId3"/>
    <p:sldId id="357" r:id="rId4"/>
    <p:sldId id="302" r:id="rId5"/>
    <p:sldId id="356" r:id="rId6"/>
    <p:sldId id="355" r:id="rId7"/>
    <p:sldId id="340" r:id="rId8"/>
    <p:sldId id="351" r:id="rId9"/>
    <p:sldId id="367" r:id="rId10"/>
    <p:sldId id="366" r:id="rId11"/>
    <p:sldId id="345" r:id="rId12"/>
    <p:sldId id="347" r:id="rId13"/>
    <p:sldId id="358" r:id="rId14"/>
    <p:sldId id="348" r:id="rId15"/>
    <p:sldId id="334" r:id="rId16"/>
    <p:sldId id="313" r:id="rId17"/>
    <p:sldId id="360" r:id="rId18"/>
    <p:sldId id="316" r:id="rId19"/>
    <p:sldId id="359" r:id="rId20"/>
    <p:sldId id="350" r:id="rId21"/>
    <p:sldId id="335" r:id="rId22"/>
    <p:sldId id="322" r:id="rId23"/>
    <p:sldId id="323" r:id="rId24"/>
    <p:sldId id="352" r:id="rId25"/>
    <p:sldId id="325" r:id="rId26"/>
    <p:sldId id="361" r:id="rId27"/>
    <p:sldId id="336" r:id="rId28"/>
    <p:sldId id="328" r:id="rId29"/>
    <p:sldId id="337" r:id="rId30"/>
    <p:sldId id="368" r:id="rId31"/>
    <p:sldId id="286" r:id="rId32"/>
  </p:sldIdLst>
  <p:sldSz cx="9906000" cy="6858000" type="A4"/>
  <p:notesSz cx="7099300" cy="10234613"/>
  <p:defaultTextStyle>
    <a:defPPr>
      <a:defRPr lang="en-GB"/>
    </a:defPPr>
    <a:lvl1pPr algn="ctr"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ctr"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ctr"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ctr"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ctr"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B00"/>
    <a:srgbClr val="7AB800"/>
    <a:srgbClr val="4F4525"/>
    <a:srgbClr val="91E7FF"/>
    <a:srgbClr val="0039A6"/>
    <a:srgbClr val="B3FF1B"/>
    <a:srgbClr val="D1E0FF"/>
    <a:srgbClr val="75A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710" autoAdjust="0"/>
    <p:restoredTop sz="85768" autoAdjust="0"/>
  </p:normalViewPr>
  <p:slideViewPr>
    <p:cSldViewPr>
      <p:cViewPr>
        <p:scale>
          <a:sx n="66" d="100"/>
          <a:sy n="66" d="100"/>
        </p:scale>
        <p:origin x="-892" y="840"/>
      </p:cViewPr>
      <p:guideLst>
        <p:guide orient="horz" pos="2024"/>
        <p:guide orient="horz" pos="527"/>
        <p:guide pos="5932"/>
        <p:guide pos="2349"/>
        <p:guide pos="3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912"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900">
                <a:solidFill>
                  <a:srgbClr val="313232"/>
                </a:solidFill>
              </a:defRPr>
            </a:lvl1pPr>
          </a:lstStyle>
          <a:p>
            <a:endParaRPr lang="en-GB"/>
          </a:p>
        </p:txBody>
      </p:sp>
      <p:sp>
        <p:nvSpPr>
          <p:cNvPr id="3481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900">
                <a:solidFill>
                  <a:srgbClr val="313232"/>
                </a:solidFill>
              </a:defRPr>
            </a:lvl1pPr>
          </a:lstStyle>
          <a:p>
            <a:endParaRPr lang="en-GB"/>
          </a:p>
        </p:txBody>
      </p:sp>
      <p:sp>
        <p:nvSpPr>
          <p:cNvPr id="3482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900">
                <a:solidFill>
                  <a:srgbClr val="313232"/>
                </a:solidFill>
              </a:defRPr>
            </a:lvl1pPr>
          </a:lstStyle>
          <a:p>
            <a:endParaRPr lang="en-GB"/>
          </a:p>
        </p:txBody>
      </p:sp>
      <p:sp>
        <p:nvSpPr>
          <p:cNvPr id="3482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900">
                <a:solidFill>
                  <a:srgbClr val="313232"/>
                </a:solidFill>
              </a:defRPr>
            </a:lvl1pPr>
          </a:lstStyle>
          <a:p>
            <a:fld id="{90BF1E02-8C38-4E41-956D-289036431F56}"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l" defTabSz="990600">
              <a:defRPr sz="900">
                <a:solidFill>
                  <a:srgbClr val="313232"/>
                </a:solidFill>
              </a:defRPr>
            </a:lvl1pPr>
          </a:lstStyle>
          <a:p>
            <a:endParaRPr lang="en-GB"/>
          </a:p>
        </p:txBody>
      </p:sp>
      <p:sp>
        <p:nvSpPr>
          <p:cNvPr id="3075"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900">
                <a:solidFill>
                  <a:srgbClr val="313232"/>
                </a:solidFill>
              </a:defRPr>
            </a:lvl1pPr>
          </a:lstStyle>
          <a:p>
            <a:endParaRPr lang="en-GB"/>
          </a:p>
        </p:txBody>
      </p:sp>
      <p:sp>
        <p:nvSpPr>
          <p:cNvPr id="3076" name="Rectangle 4"/>
          <p:cNvSpPr>
            <a:spLocks noChangeArrowheads="1" noTextEdit="1"/>
          </p:cNvSpPr>
          <p:nvPr>
            <p:ph type="sldImg" idx="2"/>
          </p:nvPr>
        </p:nvSpPr>
        <p:spPr bwMode="auto">
          <a:xfrm>
            <a:off x="777875" y="768350"/>
            <a:ext cx="5543550" cy="383698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l" defTabSz="990600">
              <a:defRPr sz="900">
                <a:solidFill>
                  <a:srgbClr val="313232"/>
                </a:solidFill>
              </a:defRPr>
            </a:lvl1pPr>
          </a:lstStyle>
          <a:p>
            <a:endParaRPr lang="en-GB"/>
          </a:p>
        </p:txBody>
      </p:sp>
      <p:sp>
        <p:nvSpPr>
          <p:cNvPr id="307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900">
                <a:solidFill>
                  <a:srgbClr val="313232"/>
                </a:solidFill>
              </a:defRPr>
            </a:lvl1pPr>
          </a:lstStyle>
          <a:p>
            <a:fld id="{D7546CF4-3558-44F8-8210-137380EC65E4}"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1F427A-2D09-444D-A65D-989E53094944}" type="slidenum">
              <a:rPr lang="en-GB"/>
              <a:pPr/>
              <a:t>0</a:t>
            </a:fld>
            <a:endParaRPr lang="en-GB"/>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87BD2-A734-420C-B28B-3326AB399BD6}" type="slidenum">
              <a:rPr lang="en-GB"/>
              <a:pPr/>
              <a:t>10</a:t>
            </a:fld>
            <a:endParaRPr lang="en-GB"/>
          </a:p>
        </p:txBody>
      </p:sp>
      <p:sp>
        <p:nvSpPr>
          <p:cNvPr id="288770" name="Rectangle 2"/>
          <p:cNvSpPr>
            <a:spLocks noChangeArrowheads="1" noTextEdit="1"/>
          </p:cNvSpPr>
          <p:nvPr>
            <p:ph type="sldImg"/>
          </p:nvPr>
        </p:nvSpPr>
        <p:spPr>
          <a:xfrm>
            <a:off x="777875" y="768350"/>
            <a:ext cx="5541963" cy="3836988"/>
          </a:xfrm>
          <a:ln/>
        </p:spPr>
      </p:sp>
      <p:sp>
        <p:nvSpPr>
          <p:cNvPr id="288771" name="Rectangle 3"/>
          <p:cNvSpPr>
            <a:spLocks noGrp="1" noChangeArrowheads="1"/>
          </p:cNvSpPr>
          <p:nvPr>
            <p:ph type="body" idx="1"/>
          </p:nvPr>
        </p:nvSpPr>
        <p:spPr/>
        <p:txBody>
          <a:bodyPr/>
          <a:lstStyle/>
          <a:p>
            <a:r>
              <a:rPr lang="en-GB"/>
              <a:t>Message 4 : Triggers are common now, with 30% doing them and more on the way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DA45B-D4D4-4E2C-B396-D9246E8AB882}" type="slidenum">
              <a:rPr lang="en-GB"/>
              <a:pPr/>
              <a:t>11</a:t>
            </a:fld>
            <a:endParaRPr lang="en-GB"/>
          </a:p>
        </p:txBody>
      </p:sp>
      <p:sp>
        <p:nvSpPr>
          <p:cNvPr id="336898" name="Rectangle 2"/>
          <p:cNvSpPr>
            <a:spLocks noChangeArrowheads="1" noTextEdit="1"/>
          </p:cNvSpPr>
          <p:nvPr>
            <p:ph type="sldImg"/>
          </p:nvPr>
        </p:nvSpPr>
        <p:spPr>
          <a:ln/>
        </p:spPr>
      </p:sp>
      <p:sp>
        <p:nvSpPr>
          <p:cNvPr id="336899" name="Rectangle 3"/>
          <p:cNvSpPr>
            <a:spLocks noGrp="1" noChangeArrowheads="1"/>
          </p:cNvSpPr>
          <p:nvPr>
            <p:ph type="body" idx="1"/>
          </p:nvPr>
        </p:nvSpPr>
        <p:spPr/>
        <p:txBody>
          <a:bodyPr/>
          <a:lstStyle/>
          <a:p>
            <a:pPr marL="228600" indent="-228600"/>
            <a:r>
              <a:rPr lang="en-GB"/>
              <a:t>Flight plans are typically used as the framework to manage de-risking.</a:t>
            </a:r>
          </a:p>
          <a:p>
            <a:pPr marL="228600" indent="-228600"/>
            <a:endParaRPr lang="en-GB"/>
          </a:p>
          <a:p>
            <a:pPr marL="228600" indent="-228600"/>
            <a:r>
              <a:rPr lang="en-GB"/>
              <a:t>If experience is good then derisking (for example reducing investment risk) is not the only option you could:</a:t>
            </a:r>
          </a:p>
          <a:p>
            <a:pPr marL="228600" indent="-228600"/>
            <a:endParaRPr lang="en-GB"/>
          </a:p>
          <a:p>
            <a:pPr marL="228600" indent="-228600">
              <a:buFontTx/>
              <a:buAutoNum type="arabicParenR"/>
            </a:pPr>
            <a:r>
              <a:rPr lang="en-GB"/>
              <a:t> Look to reduce the deficit contributions (unlikely)</a:t>
            </a:r>
          </a:p>
          <a:p>
            <a:pPr marL="228600" indent="-228600">
              <a:buFontTx/>
              <a:buAutoNum type="arabicParenR"/>
            </a:pPr>
            <a:r>
              <a:rPr lang="en-GB"/>
              <a:t> Strengthen your target (i.e. aim to remove even more risk eventually)</a:t>
            </a:r>
          </a:p>
          <a:p>
            <a:pPr marL="228600" indent="-228600">
              <a:buFontTx/>
              <a:buAutoNum type="arabicParenR"/>
            </a:pPr>
            <a:r>
              <a:rPr lang="en-GB"/>
              <a:t> Reduce the time period for you to reach your target</a:t>
            </a:r>
          </a:p>
          <a:p>
            <a:pPr marL="228600" indent="-228600">
              <a:buFontTx/>
              <a:buAutoNum type="arabicParenR"/>
            </a:pPr>
            <a:r>
              <a:rPr lang="en-GB"/>
              <a:t> Increase the certainty of you getting to your target</a:t>
            </a:r>
          </a:p>
          <a:p>
            <a:pPr marL="228600" indent="-228600"/>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9D191-76A1-485A-819D-92584F634EC7}" type="slidenum">
              <a:rPr lang="en-GB"/>
              <a:pPr/>
              <a:t>12</a:t>
            </a:fld>
            <a:endParaRPr lang="en-GB"/>
          </a:p>
        </p:txBody>
      </p:sp>
      <p:sp>
        <p:nvSpPr>
          <p:cNvPr id="314370" name="Rectangle 2"/>
          <p:cNvSpPr>
            <a:spLocks noChangeArrowheads="1" noTextEdit="1"/>
          </p:cNvSpPr>
          <p:nvPr>
            <p:ph type="sldImg"/>
          </p:nvPr>
        </p:nvSpPr>
        <p:spPr>
          <a:xfrm>
            <a:off x="779463" y="768350"/>
            <a:ext cx="5541962" cy="3836988"/>
          </a:xfrm>
          <a:ln/>
        </p:spPr>
      </p:sp>
      <p:sp>
        <p:nvSpPr>
          <p:cNvPr id="314371" name="Rectangle 3"/>
          <p:cNvSpPr>
            <a:spLocks noGrp="1" noChangeArrowheads="1"/>
          </p:cNvSpPr>
          <p:nvPr>
            <p:ph type="body" idx="1"/>
          </p:nvPr>
        </p:nvSpPr>
        <p:spPr/>
        <p:txBody>
          <a:bodyPr/>
          <a:lstStyle/>
          <a:p>
            <a:r>
              <a:rPr lang="en-GB"/>
              <a:t>Whether you like it or not, you are in competition for opportunities with every other DB pension scheme in the UK – and some other people as well</a:t>
            </a:r>
          </a:p>
          <a:p>
            <a:r>
              <a:rPr lang="en-GB"/>
              <a:t>What do I mean by that?</a:t>
            </a:r>
          </a:p>
          <a:p>
            <a:pPr>
              <a:buFontTx/>
              <a:buChar char="•"/>
            </a:pPr>
            <a:r>
              <a:rPr lang="en-GB"/>
              <a:t>Look at gilt yields.  What do you think will happen when yields rise?  Pension schemes around the country will start to buy gilts, demand will increase, prices will rise and yields will fall.  The schemes who are slow to act may miss the opportunity.</a:t>
            </a:r>
          </a:p>
          <a:p>
            <a:pPr>
              <a:buFontTx/>
              <a:buChar char="•"/>
            </a:pPr>
            <a:r>
              <a:rPr lang="en-GB"/>
              <a:t>Look at annuities.  We’re already seeing providers exit the market on the basis that the capital providers are not finding the returns attractive.  There is a distinct possibility that pent-up demand will outstrip supply for many year</a:t>
            </a:r>
          </a:p>
          <a:p>
            <a:pPr>
              <a:buFontTx/>
              <a:buChar char="•"/>
            </a:pPr>
            <a:r>
              <a:rPr lang="en-GB"/>
              <a:t>Look at incentive exercises.  One of the biggest obstacles at the moment is lack of IFAs to provide advice.  A scheme at the back of the queue could be waiting a long time to get advice to its members.</a:t>
            </a:r>
          </a:p>
          <a:p>
            <a:pPr>
              <a:buFontTx/>
              <a:buChar char="•"/>
            </a:pPr>
            <a:r>
              <a:rPr lang="en-GB"/>
              <a:t>Even look at something as simple as cash.  If the Company has strong cashflow then you’re not in competition with other schemes – unless you have more than one scheme in your business in which case you are – but you’re in competition with the banks (who will want loans repaid), shareholders (who will want dividends) and the management (who will want to use it for new projects).</a:t>
            </a:r>
          </a:p>
          <a:p>
            <a:r>
              <a:rPr lang="en-GB"/>
              <a:t>What all of that means is that your reaction to these opportunities is important – they may not stay opportunities for long.</a:t>
            </a:r>
          </a:p>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6B263-1D72-48CC-8292-5824556FC24E}" type="slidenum">
              <a:rPr lang="en-GB"/>
              <a:pPr/>
              <a:t>14</a:t>
            </a:fld>
            <a:endParaRPr lang="en-GB"/>
          </a:p>
        </p:txBody>
      </p:sp>
      <p:sp>
        <p:nvSpPr>
          <p:cNvPr id="263170" name="Rectangle 2"/>
          <p:cNvSpPr>
            <a:spLocks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D9FEDB-0224-46D7-ABEB-61BEE94C0A2C}" type="slidenum">
              <a:rPr lang="en-GB"/>
              <a:pPr/>
              <a:t>15</a:t>
            </a:fld>
            <a:endParaRPr lang="en-GB"/>
          </a:p>
        </p:txBody>
      </p:sp>
      <p:sp>
        <p:nvSpPr>
          <p:cNvPr id="222210" name="Rectangle 2"/>
          <p:cNvSpPr>
            <a:spLocks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GB"/>
              <a:t>… As well as de-risking assets, many schemes and sponsors are interested in what other levers can be pulled, to smooth or accelerate the journey</a:t>
            </a:r>
          </a:p>
          <a:p>
            <a:endParaRPr lang="en-GB"/>
          </a:p>
          <a:p>
            <a:r>
              <a:rPr lang="en-GB"/>
              <a:t>In this session, I’ll provide some further detail on how two of these options– liability management and pensioner buy-ins – can be worked into a flight plan, and will then talk in more general terms about weaving in wider opportunities</a:t>
            </a:r>
          </a:p>
          <a:p>
            <a:endParaRPr lang="en-GB"/>
          </a:p>
          <a:p>
            <a:r>
              <a:rPr lang="en-GB"/>
              <a:t>Let’s start though by looking at how popular these other actions are</a:t>
            </a:r>
          </a:p>
          <a:p>
            <a:endParaRPr lang="en-GB"/>
          </a:p>
          <a:p>
            <a:r>
              <a:rPr lang="en-GB"/>
              <a:t>{explain table}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4663A-836C-42A9-8947-1CDF1EEABDE2}" type="slidenum">
              <a:rPr lang="en-GB"/>
              <a:pPr/>
              <a:t>16</a:t>
            </a:fld>
            <a:endParaRPr lang="en-GB"/>
          </a:p>
        </p:txBody>
      </p:sp>
      <p:sp>
        <p:nvSpPr>
          <p:cNvPr id="319490" name="Rectangle 2"/>
          <p:cNvSpPr>
            <a:spLocks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GB" sz="900"/>
              <a:t>PIE at retirement might not be for all but companies are looking at this very seriously as a way to reduce risk (and particularly inflation risk) in scheme</a:t>
            </a:r>
          </a:p>
          <a:p>
            <a:endParaRPr lang="en-GB" sz="900"/>
          </a:p>
          <a:p>
            <a:r>
              <a:rPr lang="en-GB" sz="900" b="1"/>
              <a:t>Example: </a:t>
            </a:r>
          </a:p>
          <a:p>
            <a:r>
              <a:rPr lang="en-GB" sz="900"/>
              <a:t>Current Option - Retirement pension of £10,000 p.a. increasing with inflation increases each year</a:t>
            </a:r>
          </a:p>
          <a:p>
            <a:r>
              <a:rPr lang="en-GB" sz="900"/>
              <a:t>PIE Option - Retirement pension of £15,000 p.a. which does not increase in payment.</a:t>
            </a:r>
          </a:p>
          <a:p>
            <a:r>
              <a:rPr lang="en-GB" sz="900"/>
              <a:t>The member receives a higher pension in the first few years but then a lower pension</a:t>
            </a:r>
          </a:p>
          <a:p>
            <a:endParaRPr lang="en-GB" sz="9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B06EA0-79F8-4AD9-9789-5C75E46F3118}" type="slidenum">
              <a:rPr lang="en-GB"/>
              <a:pPr/>
              <a:t>17</a:t>
            </a:fld>
            <a:endParaRPr lang="en-GB"/>
          </a:p>
        </p:txBody>
      </p:sp>
      <p:sp>
        <p:nvSpPr>
          <p:cNvPr id="228354" name="Rectangle 2"/>
          <p:cNvSpPr>
            <a:spLocks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GB"/>
              <a:t>Can trigger an annuity purchase using BAMM – just look for when the index is at the right level.</a:t>
            </a:r>
          </a:p>
          <a:p>
            <a:endParaRPr lang="en-GB"/>
          </a:p>
          <a:p>
            <a:r>
              <a:rPr lang="en-GB"/>
              <a:t>Orange is cost of annuity and purple are your technical provisions.  So good value if orange close to or below purple.  Also Although the nominal amount has gone up if your are invested in gilts these will also have risen in value.</a:t>
            </a:r>
          </a:p>
          <a:p>
            <a:endParaRPr lang="en-GB"/>
          </a:p>
          <a:p>
            <a:r>
              <a:rPr lang="en-GB"/>
              <a:t>It’s topical because terms look reasonably priced right now.</a:t>
            </a:r>
          </a:p>
          <a:p>
            <a:endParaRPr lang="en-GB"/>
          </a:p>
          <a:p>
            <a:r>
              <a:rPr lang="en-GB"/>
              <a:t>Need to act fast when trigger hit because:</a:t>
            </a:r>
          </a:p>
          <a:p>
            <a:pPr>
              <a:buFontTx/>
              <a:buChar char="-"/>
            </a:pPr>
            <a:r>
              <a:rPr lang="en-GB"/>
              <a:t>The market price can move 10% in a short period</a:t>
            </a:r>
          </a:p>
          <a:p>
            <a:pPr>
              <a:buFontTx/>
              <a:buChar char="-"/>
            </a:pPr>
            <a:r>
              <a:rPr lang="en-GB"/>
              <a:t>There is limited capacity and lots of demand chasing it, so a big first mover advantage</a:t>
            </a:r>
          </a:p>
          <a:p>
            <a:r>
              <a:rPr lang="en-GB"/>
              <a:t>The theory is easy, in practice it needs a lot of planning.  It all about the ‘How’</a:t>
            </a:r>
          </a:p>
          <a:p>
            <a:endParaRPr lang="en-GB"/>
          </a:p>
          <a:p>
            <a:r>
              <a:rPr lang="en-GB"/>
              <a:t>{explain table}</a:t>
            </a:r>
          </a:p>
          <a:p>
            <a:endParaRPr lang="en-GB"/>
          </a:p>
          <a:p>
            <a:r>
              <a:rPr lang="en-GB"/>
              <a:t>Strong project management is required.</a:t>
            </a:r>
          </a:p>
          <a:p>
            <a:r>
              <a:rPr lang="en-GB"/>
              <a:t>In fact, the list of who’s involved is simplified…</a:t>
            </a:r>
          </a:p>
          <a:p>
            <a:r>
              <a:rPr lang="en-GB"/>
              <a:t>The reality is that there are 20-30 stakeholders that need to be included in the project plan in order to successfully implement a deal.</a:t>
            </a:r>
          </a:p>
          <a:p>
            <a:endParaRPr lang="en-GB"/>
          </a:p>
          <a:p>
            <a:r>
              <a:rPr lang="en-GB"/>
              <a:t>Certainly not impossible, but it needs careful planning and good lines of communication.</a:t>
            </a:r>
          </a:p>
          <a:p>
            <a:endParaRPr lang="en-GB"/>
          </a:p>
          <a:p>
            <a:endParaRPr lang="en-GB"/>
          </a:p>
          <a:p>
            <a:r>
              <a:rPr lang="en-GB"/>
              <a:t>As products standardise it gets easier and more standard and less people involved up front. E.g. PRAG writing guidance for those preparing accounts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D643-347C-411A-B2EC-F0914916A6DC}" type="slidenum">
              <a:rPr lang="en-GB"/>
              <a:pPr/>
              <a:t>18</a:t>
            </a:fld>
            <a:endParaRPr lang="en-GB"/>
          </a:p>
        </p:txBody>
      </p:sp>
      <p:sp>
        <p:nvSpPr>
          <p:cNvPr id="317442" name="Rectangle 2"/>
          <p:cNvSpPr>
            <a:spLocks noChangeArrowheads="1" noTextEdit="1"/>
          </p:cNvSpPr>
          <p:nvPr>
            <p:ph type="sldImg"/>
          </p:nvPr>
        </p:nvSpPr>
        <p:spPr>
          <a:xfrm>
            <a:off x="779463" y="768350"/>
            <a:ext cx="5541962" cy="3836988"/>
          </a:xfrm>
          <a:ln/>
        </p:spPr>
      </p:sp>
      <p:sp>
        <p:nvSpPr>
          <p:cNvPr id="317443" name="Rectangle 3"/>
          <p:cNvSpPr>
            <a:spLocks noGrp="1" noChangeArrowheads="1"/>
          </p:cNvSpPr>
          <p:nvPr>
            <p:ph type="body" idx="1"/>
          </p:nvPr>
        </p:nvSpPr>
        <p:spPr/>
        <p:txBody>
          <a:bodyPr/>
          <a:lstStyle/>
          <a:p>
            <a:r>
              <a:rPr lang="en-GB"/>
              <a:t>Whether you like it or not, you are in competition for opportunities with every other DB pension scheme in the UK – and some other people as well</a:t>
            </a:r>
          </a:p>
          <a:p>
            <a:r>
              <a:rPr lang="en-GB"/>
              <a:t>What do I mean by that?</a:t>
            </a:r>
          </a:p>
          <a:p>
            <a:pPr>
              <a:buFontTx/>
              <a:buChar char="•"/>
            </a:pPr>
            <a:r>
              <a:rPr lang="en-GB"/>
              <a:t>Look at gilt yields.  What do you think will happen when yields rise?  Pension schemes around the country will start to buy gilts, demand will increase, prices will rise and yields will fall.  The schemes who are slow to act may miss the opportunity.</a:t>
            </a:r>
          </a:p>
          <a:p>
            <a:pPr>
              <a:buFontTx/>
              <a:buChar char="•"/>
            </a:pPr>
            <a:r>
              <a:rPr lang="en-GB"/>
              <a:t>Look at annuities.  We’re already seeing providers exit the market on the basis that the capital providers are not finding the returns attractive.  There is a distinct possibility that pent-up demand will outstrip supply for many year</a:t>
            </a:r>
          </a:p>
          <a:p>
            <a:pPr>
              <a:buFontTx/>
              <a:buChar char="•"/>
            </a:pPr>
            <a:r>
              <a:rPr lang="en-GB"/>
              <a:t>Look at incentive exercises.  One of the biggest obstacles at the moment is lack of IFAs to provide advice.  A scheme at the back of the queue could be waiting a long time to get advice to its members.</a:t>
            </a:r>
          </a:p>
          <a:p>
            <a:pPr>
              <a:buFontTx/>
              <a:buChar char="•"/>
            </a:pPr>
            <a:r>
              <a:rPr lang="en-GB"/>
              <a:t>Even look at something as simple as cash.  If the Company has strong cashflow then you’re not in competition with other schemes – unless you have more than one scheme in your business in which case you are – but you’re in competition with the banks (who will want loans repaid), shareholders (who will want dividends) and the management (who will want to use it for new projects).</a:t>
            </a:r>
          </a:p>
          <a:p>
            <a:r>
              <a:rPr lang="en-GB"/>
              <a:t>What all of that means is that your reaction to these opportunities is important – they may not stay opportunities for long.</a:t>
            </a:r>
          </a:p>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7F77F-517A-4EAC-B440-87D82F869592}" type="slidenum">
              <a:rPr lang="en-GB"/>
              <a:pPr/>
              <a:t>20</a:t>
            </a:fld>
            <a:endParaRPr lang="en-GB"/>
          </a:p>
        </p:txBody>
      </p:sp>
      <p:sp>
        <p:nvSpPr>
          <p:cNvPr id="267266" name="Rectangle 2"/>
          <p:cNvSpPr>
            <a:spLocks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63E62D-29E2-40A2-9C2D-7D0C29B60BC3}" type="slidenum">
              <a:rPr lang="en-GB"/>
              <a:pPr/>
              <a:t>21</a:t>
            </a:fld>
            <a:endParaRPr lang="en-GB"/>
          </a:p>
        </p:txBody>
      </p:sp>
      <p:sp>
        <p:nvSpPr>
          <p:cNvPr id="239618" name="Rectangle 2"/>
          <p:cNvSpPr>
            <a:spLocks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GB"/>
              <a:t>Sum up Xmas shopping experience:</a:t>
            </a:r>
          </a:p>
          <a:p>
            <a:r>
              <a:rPr lang="en-GB"/>
              <a:t>1 – You need a plan or you might forgot someone</a:t>
            </a:r>
          </a:p>
          <a:p>
            <a:r>
              <a:rPr lang="en-GB"/>
              <a:t>2 – Agree with others what you are getting (to avoid duplicate presents)</a:t>
            </a:r>
          </a:p>
          <a:p>
            <a:r>
              <a:rPr lang="en-GB"/>
              <a:t>3 – Actually go and buy them – or delegate the shopping to someone else</a:t>
            </a:r>
          </a:p>
          <a:p>
            <a:endParaRPr lang="en-GB"/>
          </a:p>
          <a:p>
            <a:r>
              <a:rPr lang="en-GB"/>
              <a:t>In our context:</a:t>
            </a:r>
          </a:p>
          <a:p>
            <a:r>
              <a:rPr lang="en-GB"/>
              <a:t>1 – need a plan itself (ie a destination and how to get there)</a:t>
            </a:r>
          </a:p>
          <a:p>
            <a:endParaRPr lang="en-GB"/>
          </a:p>
          <a:p>
            <a:r>
              <a:rPr lang="en-GB"/>
              <a:t>2 – you can lose as much on poor execution as you can gain through de-risking actions</a:t>
            </a:r>
          </a:p>
          <a:p>
            <a:endParaRPr lang="en-GB"/>
          </a:p>
          <a:p>
            <a:r>
              <a:rPr lang="en-GB"/>
              <a:t>3 – eg the stakeholders need good lines of communication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8F1AC3-56A2-4CC8-B39A-45AC6BA59C39}" type="slidenum">
              <a:rPr lang="en-GB"/>
              <a:pPr/>
              <a:t>1</a:t>
            </a:fld>
            <a:endParaRPr lang="en-GB"/>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GB"/>
              <a:t>Not all schemes want to de-risk but many do.</a:t>
            </a:r>
          </a:p>
          <a:p>
            <a:r>
              <a:rPr lang="en-GB"/>
              <a:t>Session is all about de-risking unrewarded risks and</a:t>
            </a:r>
          </a:p>
          <a:p>
            <a:r>
              <a:rPr lang="en-GB"/>
              <a:t>Limiting downside, not maximising the upside</a:t>
            </a:r>
          </a:p>
          <a:p>
            <a:endParaRPr lang="en-GB"/>
          </a:p>
          <a:p>
            <a:r>
              <a:rPr lang="en-GB" b="1" u="sng"/>
              <a:t>Link to Xmas</a:t>
            </a:r>
          </a:p>
          <a:p>
            <a:r>
              <a:rPr lang="en-GB"/>
              <a:t>Why is there a picture of Christmas presents?</a:t>
            </a:r>
          </a:p>
          <a:p>
            <a:r>
              <a:rPr lang="en-GB"/>
              <a:t>Lets take the obligation of buying xmas presents for your loved ones and whether to leave this to the last minute or plan ahead and make sure that you get a good present for everyone.</a:t>
            </a:r>
          </a:p>
          <a:p>
            <a:endParaRPr lang="en-GB"/>
          </a:p>
          <a:p>
            <a:r>
              <a:rPr lang="en-GB"/>
              <a:t>You could risk leaving buying presents to the last minute, going out on Xmas eve to see if you can snap up a bargain…… However, the down side risk here is that you could miss out on getting a present for a loved one, the consequences of which could be disastrous</a:t>
            </a:r>
          </a:p>
          <a:p>
            <a:endParaRPr lang="en-GB"/>
          </a:p>
          <a:p>
            <a:r>
              <a:rPr lang="en-GB"/>
              <a:t>OR, you could plan ahead give yourself sufficient time to ensure you have a great present for everyone. You may pay slightly more and not be able to pick up a potential bargain but you have limited the downside risk of a very awkward Christmas meal!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E97E7-EA1D-43C9-A9DD-DED9C6E0B5CB}" type="slidenum">
              <a:rPr lang="en-GB"/>
              <a:pPr/>
              <a:t>22</a:t>
            </a:fld>
            <a:endParaRPr lang="en-GB"/>
          </a:p>
        </p:txBody>
      </p:sp>
      <p:sp>
        <p:nvSpPr>
          <p:cNvPr id="241666" name="Rectangle 2"/>
          <p:cNvSpPr>
            <a:spLocks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GB"/>
              <a:t>Three themes from these concerns:</a:t>
            </a:r>
          </a:p>
          <a:p>
            <a:endParaRPr lang="en-GB"/>
          </a:p>
          <a:p>
            <a:r>
              <a:rPr lang="en-GB"/>
              <a:t>1 – are there activities that are unnecessary or could be automated?</a:t>
            </a:r>
          </a:p>
          <a:p>
            <a:r>
              <a:rPr lang="en-GB"/>
              <a:t>2, 3 and 5– changes to operational model/resourcing</a:t>
            </a:r>
          </a:p>
          <a:p>
            <a:r>
              <a:rPr lang="en-GB"/>
              <a:t>4 – put scheme in a state of readiness for action</a:t>
            </a:r>
          </a:p>
          <a:p>
            <a:endParaRPr lang="en-GB"/>
          </a:p>
          <a:p>
            <a:r>
              <a:rPr lang="en-GB"/>
              <a:t>So the next three subsections cover:</a:t>
            </a:r>
          </a:p>
          <a:p>
            <a:r>
              <a:rPr lang="en-GB"/>
              <a:t>investment to reduce costs, </a:t>
            </a:r>
          </a:p>
          <a:p>
            <a:r>
              <a:rPr lang="en-GB"/>
              <a:t>being ready for action and </a:t>
            </a:r>
          </a:p>
          <a:p>
            <a:r>
              <a:rPr lang="en-GB"/>
              <a:t>the evolving operational model</a:t>
            </a:r>
          </a:p>
          <a:p>
            <a:endParaRPr lang="en-GB"/>
          </a:p>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E4EFB-CD1C-400B-9003-9828988C3FEF}" type="slidenum">
              <a:rPr lang="en-GB"/>
              <a:pPr/>
              <a:t>23</a:t>
            </a:fld>
            <a:endParaRPr lang="en-GB"/>
          </a:p>
        </p:txBody>
      </p:sp>
      <p:sp>
        <p:nvSpPr>
          <p:cNvPr id="300034" name="Rectangle 2"/>
          <p:cNvSpPr>
            <a:spLocks noChangeArrowheads="1" noTextEdit="1"/>
          </p:cNvSpPr>
          <p:nvPr>
            <p:ph type="sldImg"/>
          </p:nvPr>
        </p:nvSpPr>
        <p:spPr>
          <a:ln/>
        </p:spPr>
      </p:sp>
      <p:sp>
        <p:nvSpPr>
          <p:cNvPr id="300035" name="Rectangle 3"/>
          <p:cNvSpPr>
            <a:spLocks noGrp="1" noChangeArrowheads="1"/>
          </p:cNvSpPr>
          <p:nvPr>
            <p:ph type="body" idx="1"/>
          </p:nvPr>
        </p:nvSpPr>
        <p:spPr/>
        <p:txBody>
          <a:bodyPr/>
          <a:lstStyle/>
          <a:p>
            <a:r>
              <a:rPr lang="en-GB"/>
              <a:t>In the survey we asked whether schemes would be prepared to invest now (either time or money) to reduce ongoing costs.  Overall, the answer was a resounding “yes”, with twice as many respondents saying that they would be prepared to invest to get reduce costs as would not.</a:t>
            </a:r>
          </a:p>
          <a:p>
            <a:endParaRPr lang="en-GB"/>
          </a:p>
          <a:p>
            <a:r>
              <a:rPr lang="en-GB"/>
              <a:t>Also, this actions don’t just reduce costs but also risks: ie being ready to act</a:t>
            </a:r>
          </a:p>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135E8-03FB-405C-9CCF-48D6C0B7E707}" type="slidenum">
              <a:rPr lang="en-GB"/>
              <a:pPr/>
              <a:t>24</a:t>
            </a:fld>
            <a:endParaRPr lang="en-GB"/>
          </a:p>
        </p:txBody>
      </p:sp>
      <p:sp>
        <p:nvSpPr>
          <p:cNvPr id="245762" name="Rectangle 2"/>
          <p:cNvSpPr>
            <a:spLocks noChangeArrowheads="1" noTextEdit="1"/>
          </p:cNvSpPr>
          <p:nvPr>
            <p:ph type="sldImg"/>
          </p:nvPr>
        </p:nvSpPr>
        <p:spPr>
          <a:ln/>
        </p:spPr>
      </p:sp>
      <p:sp>
        <p:nvSpPr>
          <p:cNvPr id="245763" name="Rectangle 3"/>
          <p:cNvSpPr>
            <a:spLocks noGrp="1" noChangeArrowheads="1"/>
          </p:cNvSpPr>
          <p:nvPr>
            <p:ph type="body" idx="1"/>
          </p:nvPr>
        </p:nvSpPr>
        <p:spPr/>
        <p:txBody>
          <a:bodyPr/>
          <a:lstStyle/>
          <a:p>
            <a:pPr eaLnBrk="0" hangingPunct="0">
              <a:spcBef>
                <a:spcPct val="50000"/>
              </a:spcBef>
            </a:pPr>
            <a:endParaRPr lang="en-GB"/>
          </a:p>
          <a:p>
            <a:pPr eaLnBrk="0" hangingPunct="0">
              <a:spcBef>
                <a:spcPct val="50000"/>
              </a:spcBef>
            </a:pPr>
            <a:r>
              <a:rPr lang="en-GB"/>
              <a:t>This list represents our view of what steps are required to be ready for a de-risking project.</a:t>
            </a:r>
          </a:p>
          <a:p>
            <a:pPr eaLnBrk="0" hangingPunct="0">
              <a:spcBef>
                <a:spcPct val="50000"/>
              </a:spcBef>
            </a:pPr>
            <a:r>
              <a:rPr lang="en-GB"/>
              <a:t>We asked our clients for their state of readiness.</a:t>
            </a:r>
          </a:p>
          <a:p>
            <a:pPr eaLnBrk="0" hangingPunct="0">
              <a:spcBef>
                <a:spcPct val="50000"/>
              </a:spcBef>
            </a:pPr>
            <a:r>
              <a:rPr lang="en-GB"/>
              <a:t>Many schemes are now well placed, but a significant minority are not.  </a:t>
            </a:r>
          </a:p>
          <a:p>
            <a:pPr eaLnBrk="0" hangingPunct="0">
              <a:spcBef>
                <a:spcPct val="50000"/>
              </a:spcBef>
            </a:pPr>
            <a:r>
              <a:rPr lang="en-GB"/>
              <a:t>Staggering that only half of schemes have cracked equalisation – is this GMPs?</a:t>
            </a:r>
          </a:p>
          <a:p>
            <a:pPr eaLnBrk="0" hangingPunct="0">
              <a:spcBef>
                <a:spcPct val="50000"/>
              </a:spcBef>
            </a:pPr>
            <a:r>
              <a:rPr lang="en-GB"/>
              <a:t>These issues don’t get better over time – the reverse, as knowledge gets lost.</a:t>
            </a:r>
          </a:p>
          <a:p>
            <a:pPr eaLnBrk="0" hangingPunct="0">
              <a:spcBef>
                <a:spcPct val="50000"/>
              </a:spcBef>
            </a:pPr>
            <a:endParaRPr lang="en-GB"/>
          </a:p>
          <a:p>
            <a:pPr eaLnBrk="0" hangingPunct="0">
              <a:spcBef>
                <a:spcPct val="50000"/>
              </a:spcBef>
            </a:pPr>
            <a:endParaRPr lang="en-GB"/>
          </a:p>
          <a:p>
            <a:pPr eaLnBrk="0" hangingPunct="0">
              <a:spcBef>
                <a:spcPct val="50000"/>
              </a:spcBef>
            </a:pPr>
            <a:r>
              <a:rPr lang="en-GB"/>
              <a:t>House sale analogy</a:t>
            </a:r>
          </a:p>
          <a:p>
            <a:pPr eaLnBrk="0" hangingPunct="0">
              <a:spcBef>
                <a:spcPct val="50000"/>
              </a:spcBef>
            </a:pPr>
            <a:endParaRPr lang="en-GB"/>
          </a:p>
          <a:p>
            <a:pPr eaLnBrk="0" hangingPunct="0">
              <a:spcBef>
                <a:spcPct val="50000"/>
              </a:spcBef>
            </a:pPr>
            <a:endParaRPr lang="en-GB"/>
          </a:p>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3003A-CA38-43BF-BC11-3E6078B7E8AC}" type="slidenum">
              <a:rPr lang="en-GB"/>
              <a:pPr/>
              <a:t>27</a:t>
            </a:fld>
            <a:endParaRPr lang="en-GB"/>
          </a:p>
        </p:txBody>
      </p:sp>
      <p:sp>
        <p:nvSpPr>
          <p:cNvPr id="251906" name="Rectangle 2"/>
          <p:cNvSpPr>
            <a:spLocks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GB" b="1"/>
              <a:t>Operational model – aligned with the strategy</a:t>
            </a:r>
          </a:p>
          <a:p>
            <a:endParaRPr lang="en-GB"/>
          </a:p>
          <a:p>
            <a:r>
              <a:rPr lang="en-GB"/>
              <a:t>Based on our research, this diagram represents how we see the operational model evolving over time.</a:t>
            </a:r>
          </a:p>
          <a:p>
            <a:endParaRPr lang="en-GB"/>
          </a:p>
          <a:p>
            <a:r>
              <a:rPr lang="en-GB"/>
              <a:t>Some schemes have already moved some way along this chart</a:t>
            </a:r>
          </a:p>
          <a:p>
            <a:endParaRPr lang="en-GB"/>
          </a:p>
          <a:p>
            <a:r>
              <a:rPr lang="en-GB"/>
              <a:t>Speed</a:t>
            </a:r>
          </a:p>
          <a:p>
            <a:r>
              <a:rPr lang="en-GB"/>
              <a:t>Access</a:t>
            </a:r>
          </a:p>
          <a:p>
            <a:r>
              <a:rPr lang="en-GB"/>
              <a:t>Resources</a:t>
            </a:r>
          </a:p>
          <a:p>
            <a:r>
              <a:rPr lang="en-GB"/>
              <a:t>Focus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CD512-8365-4D4F-993A-14CEB109FA7E}" type="slidenum">
              <a:rPr lang="en-GB"/>
              <a:pPr/>
              <a:t>28</a:t>
            </a:fld>
            <a:endParaRPr lang="en-GB"/>
          </a:p>
        </p:txBody>
      </p:sp>
      <p:sp>
        <p:nvSpPr>
          <p:cNvPr id="272386" name="Rectangle 2"/>
          <p:cNvSpPr>
            <a:spLocks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GB"/>
              <a:t>1 – need a flight plan (ie a destination and how to get there under different circumstances)</a:t>
            </a:r>
          </a:p>
          <a:p>
            <a:endParaRPr lang="en-GB"/>
          </a:p>
          <a:p>
            <a:r>
              <a:rPr lang="en-GB"/>
              <a:t>2 – what actions might you take to speed up/smooth the journey?</a:t>
            </a:r>
          </a:p>
          <a:p>
            <a:r>
              <a:rPr lang="en-GB"/>
              <a:t>you can lose as much on poor execution as you can gain through de-risking actions</a:t>
            </a:r>
          </a:p>
          <a:p>
            <a:endParaRPr lang="en-GB"/>
          </a:p>
          <a:p>
            <a:r>
              <a:rPr lang="en-GB"/>
              <a:t>3 – define the hand offs and ensure the stakeholders have good lines of communication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7A879-0852-4955-832A-A463ED377851}" type="slidenum">
              <a:rPr lang="en-GB"/>
              <a:pPr/>
              <a:t>29</a:t>
            </a:fld>
            <a:endParaRPr lang="en-GB"/>
          </a:p>
        </p:txBody>
      </p:sp>
      <p:sp>
        <p:nvSpPr>
          <p:cNvPr id="340994" name="Rectangle 2"/>
          <p:cNvSpPr>
            <a:spLocks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7BE0CF-5990-4A6D-AE59-5BE2835DFA01}" type="slidenum">
              <a:rPr lang="en-GB"/>
              <a:pPr/>
              <a:t>30</a:t>
            </a:fld>
            <a:endParaRPr lang="en-GB"/>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7C5CD-C52C-4343-9483-EB8811ECB630}" type="slidenum">
              <a:rPr lang="en-GB"/>
              <a:pPr/>
              <a:t>2</a:t>
            </a:fld>
            <a:endParaRPr lang="en-GB"/>
          </a:p>
        </p:txBody>
      </p:sp>
      <p:sp>
        <p:nvSpPr>
          <p:cNvPr id="312322" name="Rectangle 2"/>
          <p:cNvSpPr>
            <a:spLocks noChangeArrowheads="1" noTextEdit="1"/>
          </p:cNvSpPr>
          <p:nvPr>
            <p:ph type="sldImg"/>
          </p:nvPr>
        </p:nvSpPr>
        <p:spPr>
          <a:ln/>
        </p:spPr>
      </p:sp>
      <p:sp>
        <p:nvSpPr>
          <p:cNvPr id="312323" name="Rectangle 3"/>
          <p:cNvSpPr>
            <a:spLocks noGrp="1" noChangeArrowheads="1"/>
          </p:cNvSpPr>
          <p:nvPr>
            <p:ph type="body" idx="1"/>
          </p:nvPr>
        </p:nvSpPr>
        <p:spPr/>
        <p:txBody>
          <a:bodyPr/>
          <a:lstStyle/>
          <a:p>
            <a:pPr marL="228600" indent="-228600"/>
            <a:r>
              <a:rPr lang="en-GB"/>
              <a:t>In a pension scheme context, there are lots of different risks to consider.</a:t>
            </a:r>
          </a:p>
          <a:p>
            <a:pPr marL="228600" indent="-228600"/>
            <a:endParaRPr lang="en-GB"/>
          </a:p>
          <a:p>
            <a:pPr marL="228600" indent="-228600"/>
            <a:r>
              <a:rPr lang="en-GB"/>
              <a:t>This is just a sample!</a:t>
            </a:r>
          </a:p>
          <a:p>
            <a:pPr marL="228600" indent="-228600"/>
            <a:endParaRPr lang="en-GB"/>
          </a:p>
          <a:p>
            <a:pPr marL="228600" indent="-228600">
              <a:buFontTx/>
              <a:buAutoNum type="arabicPeriod"/>
            </a:pPr>
            <a:r>
              <a:rPr lang="en-GB"/>
              <a:t>How do you pull all these risks together in a risk management plan, </a:t>
            </a:r>
          </a:p>
          <a:p>
            <a:pPr marL="228600" indent="-228600">
              <a:buFontTx/>
              <a:buAutoNum type="arabicPeriod"/>
            </a:pPr>
            <a:r>
              <a:rPr lang="en-GB"/>
              <a:t>in a way that can actually be implemented.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18C5C-252E-40BA-A4BB-8FC449A21702}" type="slidenum">
              <a:rPr lang="en-GB"/>
              <a:pPr/>
              <a:t>3</a:t>
            </a:fld>
            <a:endParaRPr lang="en-GB"/>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pPr marL="228600" indent="-228600"/>
            <a:r>
              <a:rPr lang="en-GB"/>
              <a:t>Talk through these risks.</a:t>
            </a:r>
          </a:p>
          <a:p>
            <a:pPr marL="228600" indent="-228600"/>
            <a:endParaRPr lang="en-GB"/>
          </a:p>
          <a:p>
            <a:pPr marL="228600" indent="-228600"/>
            <a:r>
              <a:rPr lang="en-GB"/>
              <a:t>Like the concept of buying out a pension scheme with an insurance company, removing your lifetime obligation of buying xmas presents for your loved one would be very expensive (just like pensions the present this year has to be slightly bigger and better than the present last year!)</a:t>
            </a:r>
          </a:p>
          <a:p>
            <a:pPr marL="228600" indent="-228600"/>
            <a:endParaRPr lang="en-GB"/>
          </a:p>
          <a:p>
            <a:pPr marL="228600" indent="-228600"/>
            <a:r>
              <a:rPr lang="en-GB"/>
              <a:t>Even if you could afford to buy all future Xmas presents you would probably prefer to spread the cost across? Having a plan to buy your presents gradually as the pay cheques come in is likely to be less painful on the bank balance.</a:t>
            </a:r>
          </a:p>
          <a:p>
            <a:pPr marL="228600" indent="-228600"/>
            <a:endParaRPr lang="en-GB"/>
          </a:p>
          <a:p>
            <a:pPr marL="228600" indent="-228600"/>
            <a:endParaRPr lang="en-GB"/>
          </a:p>
          <a:p>
            <a:pPr marL="228600" indent="-228600"/>
            <a:endParaRPr lang="en-GB"/>
          </a:p>
          <a:p>
            <a:pPr marL="228600" indent="-228600"/>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72853-7C4B-409C-A552-AA3C7D060F3F}" type="slidenum">
              <a:rPr lang="en-GB"/>
              <a:pPr/>
              <a:t>4</a:t>
            </a:fld>
            <a:endParaRPr lang="en-GB"/>
          </a:p>
        </p:txBody>
      </p:sp>
      <p:sp>
        <p:nvSpPr>
          <p:cNvPr id="307202" name="Rectangle 2"/>
          <p:cNvSpPr>
            <a:spLocks noChangeArrowheads="1" noTextEdit="1"/>
          </p:cNvSpPr>
          <p:nvPr>
            <p:ph type="sldImg"/>
          </p:nvPr>
        </p:nvSpPr>
        <p:spPr>
          <a:ln/>
        </p:spPr>
      </p:sp>
      <p:sp>
        <p:nvSpPr>
          <p:cNvPr id="307203" name="Rectangle 3"/>
          <p:cNvSpPr>
            <a:spLocks noGrp="1" noChangeArrowheads="1"/>
          </p:cNvSpPr>
          <p:nvPr>
            <p:ph type="body" idx="1"/>
          </p:nvPr>
        </p:nvSpPr>
        <p:spPr/>
        <p:txBody>
          <a:bodyPr/>
          <a:lstStyle/>
          <a:p>
            <a:pPr marL="228600" indent="-228600">
              <a:buFontTx/>
              <a:buAutoNum type="arabicParenR"/>
            </a:pPr>
            <a:r>
              <a:rPr lang="en-GB"/>
              <a:t> Are you trying to remove all risks? If so then you may want to target the buyout liabilities. Unless your scheme is very well funded the target with this is usually a long time in the future.</a:t>
            </a:r>
          </a:p>
          <a:p>
            <a:pPr marL="228600" indent="-228600">
              <a:buFontTx/>
              <a:buAutoNum type="arabicParenR"/>
            </a:pPr>
            <a:endParaRPr lang="en-GB"/>
          </a:p>
          <a:p>
            <a:pPr marL="228600" indent="-228600">
              <a:buFontTx/>
              <a:buAutoNum type="arabicParenR"/>
            </a:pPr>
            <a:r>
              <a:rPr lang="en-GB"/>
              <a:t> Are you trying to reduce investment risk? If so then a lower risk target might be appropriate over possibly a shorter time frame</a:t>
            </a:r>
          </a:p>
          <a:p>
            <a:pPr marL="228600" indent="-228600">
              <a:buFontTx/>
              <a:buAutoNum type="arabicParenR"/>
            </a:pPr>
            <a:endParaRPr lang="en-GB"/>
          </a:p>
          <a:p>
            <a:pPr marL="228600" indent="-228600"/>
            <a:r>
              <a:rPr lang="en-GB"/>
              <a:t>But how are you going to reach these targets? Are you going to request additional contributions from the company or sponsor or are you going to try and capture positive movements in the investment markets?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2ECFD-A535-4574-A713-5F42F93DF761}" type="slidenum">
              <a:rPr lang="en-GB"/>
              <a:pPr/>
              <a:t>5</a:t>
            </a:fld>
            <a:endParaRPr lang="en-GB"/>
          </a:p>
        </p:txBody>
      </p:sp>
      <p:sp>
        <p:nvSpPr>
          <p:cNvPr id="304130" name="Rectangle 2"/>
          <p:cNvSpPr>
            <a:spLocks noChangeArrowheads="1" noTextEdit="1"/>
          </p:cNvSpPr>
          <p:nvPr>
            <p:ph type="sldImg"/>
          </p:nvPr>
        </p:nvSpPr>
        <p:spPr>
          <a:ln/>
        </p:spPr>
      </p:sp>
      <p:sp>
        <p:nvSpPr>
          <p:cNvPr id="304131" name="Rectangle 3"/>
          <p:cNvSpPr>
            <a:spLocks noGrp="1" noChangeArrowheads="1"/>
          </p:cNvSpPr>
          <p:nvPr>
            <p:ph type="body" idx="1"/>
          </p:nvPr>
        </p:nvSpPr>
        <p:spPr/>
        <p:txBody>
          <a:bodyPr/>
          <a:lstStyle/>
          <a:p>
            <a:pPr marL="228600" indent="-228600"/>
            <a:r>
              <a:rPr lang="en-GB"/>
              <a:t>Agenda today we are going to focus on the three key sources of risk in a pension scheme.</a:t>
            </a:r>
          </a:p>
          <a:p>
            <a:pPr marL="228600" indent="-228600"/>
            <a:endParaRPr lang="en-GB"/>
          </a:p>
          <a:p>
            <a:pPr marL="228600" indent="-228600"/>
            <a:r>
              <a:rPr lang="en-GB"/>
              <a:t>Asset risk – the risk of your assets not delivering the returns that are required</a:t>
            </a:r>
          </a:p>
          <a:p>
            <a:pPr marL="228600" indent="-228600"/>
            <a:endParaRPr lang="en-GB"/>
          </a:p>
          <a:p>
            <a:pPr marL="228600" indent="-228600"/>
            <a:r>
              <a:rPr lang="en-GB"/>
              <a:t>Liability risk – The risk that the liabilities continue to increase overtime (for example your actuary telling you that life expectancy has increased again!)</a:t>
            </a:r>
          </a:p>
          <a:p>
            <a:pPr marL="228600" indent="-228600"/>
            <a:endParaRPr lang="en-GB"/>
          </a:p>
          <a:p>
            <a:pPr marL="228600" indent="-228600"/>
            <a:r>
              <a:rPr lang="en-GB"/>
              <a:t>Operation risks – covering both the operation of the scheme as a whole and the implementation of de-risking exercises</a:t>
            </a:r>
          </a:p>
          <a:p>
            <a:pPr marL="228600" indent="-228600"/>
            <a:endParaRPr lang="en-GB"/>
          </a:p>
          <a:p>
            <a:pPr marL="228600" indent="-228600"/>
            <a:r>
              <a:rPr lang="en-GB"/>
              <a:t>Although we show the risks as separate in reality many of these risks are intermingled.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4E9F42-2F5D-4A74-9D04-00B0C955130C}" type="slidenum">
              <a:rPr lang="en-GB"/>
              <a:pPr/>
              <a:t>6</a:t>
            </a:fld>
            <a:endParaRPr lang="en-GB"/>
          </a:p>
        </p:txBody>
      </p:sp>
      <p:sp>
        <p:nvSpPr>
          <p:cNvPr id="280578" name="Rectangle 2"/>
          <p:cNvSpPr>
            <a:spLocks noChangeArrowheads="1" noTextEdit="1"/>
          </p:cNvSpPr>
          <p:nvPr>
            <p:ph type="sldImg"/>
          </p:nvPr>
        </p:nvSpPr>
        <p:spPr>
          <a:xfrm>
            <a:off x="777875" y="768350"/>
            <a:ext cx="5541963" cy="3836988"/>
          </a:xfrm>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F2CF3-03CB-4C22-BF36-E1B04154C833}" type="slidenum">
              <a:rPr lang="en-GB"/>
              <a:pPr/>
              <a:t>7</a:t>
            </a:fld>
            <a:endParaRPr lang="en-GB"/>
          </a:p>
        </p:txBody>
      </p:sp>
      <p:sp>
        <p:nvSpPr>
          <p:cNvPr id="333826" name="Rectangle 2"/>
          <p:cNvSpPr>
            <a:spLocks noChangeArrowheads="1" noTextEdit="1"/>
          </p:cNvSpPr>
          <p:nvPr>
            <p:ph type="sldImg"/>
          </p:nvPr>
        </p:nvSpPr>
        <p:spPr>
          <a:ln/>
        </p:spPr>
      </p:sp>
      <p:sp>
        <p:nvSpPr>
          <p:cNvPr id="333827" name="Rectangle 3"/>
          <p:cNvSpPr>
            <a:spLocks noGrp="1" noChangeArrowheads="1"/>
          </p:cNvSpPr>
          <p:nvPr>
            <p:ph type="body" idx="1"/>
          </p:nvPr>
        </p:nvSpPr>
        <p:spPr/>
        <p:txBody>
          <a:bodyPr/>
          <a:lstStyle/>
          <a:p>
            <a:pPr marL="228600" indent="-228600"/>
            <a:r>
              <a:rPr lang="en-GB"/>
              <a:t>Historically the only target that most pension schemes had was their ongoing funding target.  Usually that would be calculated based on expected returns on the growth assets that were being held, and it’s shown in the first coloured bars on the left hand side.  Assets are less than liabilities, but even when contributions are added and the scheme is fully funded, it is still a long way from buyout.</a:t>
            </a:r>
          </a:p>
          <a:p>
            <a:pPr marL="228600" indent="-228600"/>
            <a:r>
              <a:rPr lang="en-GB"/>
              <a:t>A substantial part of the difference is made up of expected returns on the assets over the remaining lifetime of the scheme.  But even then the scheme would be short of buyout.</a:t>
            </a:r>
          </a:p>
          <a:p>
            <a:pPr marL="228600" indent="-228600"/>
            <a:r>
              <a:rPr lang="en-GB"/>
              <a:t>At the other end is a full buyout target, which is the orange bar.  That represents a target where the scheme genuinely has enough money to buy out the benefits with an insurer, and that might be equivalent to assuming investment returns of less than gilts.</a:t>
            </a:r>
          </a:p>
          <a:p>
            <a:pPr marL="228600" indent="-228600"/>
            <a:r>
              <a:rPr lang="en-GB"/>
              <a:t>What we’re seeing as a popular target nowadays is the bar in the middle, which is often called “self-sufficiency”.  Typically it will be along the lines of “enough money that the pension scheme no longer needs to invest in growth assets but can invest wholly in matching assets and expect to be able to run the scheme without additional contribution”.  It’s still not full buyout funding, but it’s close.  And that means two things:</a:t>
            </a:r>
          </a:p>
          <a:p>
            <a:pPr marL="228600" indent="-228600">
              <a:buFontTx/>
              <a:buAutoNum type="alphaLcParenR"/>
            </a:pPr>
            <a:r>
              <a:rPr lang="en-GB"/>
              <a:t>That it is within “cheque-writing distance” – ie it’s close enough that the Company could probably afford to bridge the gap and extinguish the liability from your books</a:t>
            </a:r>
          </a:p>
          <a:p>
            <a:pPr marL="228600" indent="-228600"/>
            <a:r>
              <a:rPr lang="en-GB"/>
              <a:t>b) It’s close enough that from time to time when annuity pricing is competitive you may be able to buy out for very little additional funding</a:t>
            </a:r>
          </a:p>
          <a:p>
            <a:pPr marL="228600" indent="-228600"/>
            <a:r>
              <a:rPr lang="en-GB"/>
              <a:t>The charts here show clearly that different targets involve different amounts of money.  But they also feel very different when you get there.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FA281-206F-49A4-9679-CADFD37D1EA9}" type="slidenum">
              <a:rPr lang="en-GB"/>
              <a:pPr/>
              <a:t>8</a:t>
            </a:fld>
            <a:endParaRPr lang="en-GB"/>
          </a:p>
        </p:txBody>
      </p:sp>
      <p:sp>
        <p:nvSpPr>
          <p:cNvPr id="335874" name="Rectangle 2"/>
          <p:cNvSpPr>
            <a:spLocks noChangeArrowheads="1" noTextEdit="1"/>
          </p:cNvSpPr>
          <p:nvPr>
            <p:ph type="sldImg"/>
          </p:nvPr>
        </p:nvSpPr>
        <p:spPr>
          <a:ln/>
        </p:spPr>
      </p:sp>
      <p:sp>
        <p:nvSpPr>
          <p:cNvPr id="335875" name="Rectangle 3"/>
          <p:cNvSpPr>
            <a:spLocks noGrp="1" noChangeArrowheads="1"/>
          </p:cNvSpPr>
          <p:nvPr>
            <p:ph type="body" idx="1"/>
          </p:nvPr>
        </p:nvSpPr>
        <p:spPr/>
        <p:txBody>
          <a:bodyPr/>
          <a:lstStyle/>
          <a:p>
            <a:pPr marL="228600" indent="-228600"/>
            <a:r>
              <a:rPr lang="en-GB"/>
              <a:t>Your path to full funding needs to balance various parameters – the key ones are shown here:</a:t>
            </a:r>
          </a:p>
          <a:p>
            <a:pPr marL="228600" indent="-228600">
              <a:buFontTx/>
              <a:buChar char="•"/>
            </a:pPr>
            <a:r>
              <a:rPr lang="en-GB"/>
              <a:t>Contributions</a:t>
            </a:r>
          </a:p>
          <a:p>
            <a:pPr marL="228600" indent="-228600">
              <a:buFontTx/>
              <a:buChar char="•"/>
            </a:pPr>
            <a:r>
              <a:rPr lang="en-GB"/>
              <a:t>Investment strategy</a:t>
            </a:r>
          </a:p>
          <a:p>
            <a:pPr marL="228600" indent="-228600">
              <a:buFontTx/>
              <a:buChar char="•"/>
            </a:pPr>
            <a:r>
              <a:rPr lang="en-GB"/>
              <a:t>Timescale</a:t>
            </a:r>
          </a:p>
          <a:p>
            <a:pPr marL="228600" indent="-228600">
              <a:buFontTx/>
              <a:buChar char="•"/>
            </a:pPr>
            <a:r>
              <a:rPr lang="en-GB"/>
              <a:t>And of course the target</a:t>
            </a:r>
          </a:p>
          <a:p>
            <a:pPr marL="228600" indent="-228600"/>
            <a:r>
              <a:rPr lang="en-GB"/>
              <a:t>Your plan will be unique to you, but what will have in common with all other plans are two things:</a:t>
            </a:r>
          </a:p>
          <a:p>
            <a:pPr marL="228600" indent="-228600">
              <a:buFontTx/>
              <a:buAutoNum type="alphaLcParenR"/>
            </a:pPr>
            <a:r>
              <a:rPr lang="en-GB"/>
              <a:t>That there will be compromises in what you want to do, need to do and are able to do</a:t>
            </a:r>
          </a:p>
          <a:p>
            <a:pPr marL="228600" indent="-228600">
              <a:buFontTx/>
              <a:buAutoNum type="alphaLcParenR"/>
            </a:pPr>
            <a:r>
              <a:rPr lang="en-GB"/>
              <a:t> That it has to balance – in the end the combination you chose has to have a reasonable chance of working</a:t>
            </a:r>
          </a:p>
          <a:p>
            <a:pPr marL="228600" indent="-228600">
              <a:buFontTx/>
              <a:buAutoNum type="alphaLcParenR"/>
            </a:pPr>
            <a:endParaRPr lang="en-GB"/>
          </a:p>
          <a:p>
            <a:pPr marL="228600" indent="-228600"/>
            <a:r>
              <a:rPr lang="en-GB"/>
              <a:t>Both of those can be difficult, and there are times that it genuinely feels as though there is no combination that works.  In the end, though, there has to be.  If there isn’t then your scheme is destined for the PPF.</a:t>
            </a:r>
          </a:p>
          <a:p>
            <a:pPr marL="228600" indent="-228600"/>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29" name="Picture 33"/>
          <p:cNvPicPr>
            <a:picLocks noChangeAspect="1" noChangeArrowheads="1"/>
          </p:cNvPicPr>
          <p:nvPr userDrawn="1"/>
        </p:nvPicPr>
        <p:blipFill>
          <a:blip r:embed="rId2" cstate="print"/>
          <a:srcRect/>
          <a:stretch>
            <a:fillRect/>
          </a:stretch>
        </p:blipFill>
        <p:spPr bwMode="auto">
          <a:xfrm>
            <a:off x="0" y="0"/>
            <a:ext cx="6680200" cy="6858000"/>
          </a:xfrm>
          <a:prstGeom prst="rect">
            <a:avLst/>
          </a:prstGeom>
          <a:noFill/>
        </p:spPr>
      </p:pic>
      <p:pic>
        <p:nvPicPr>
          <p:cNvPr id="4122" name="Picture 26" descr="color_title"/>
          <p:cNvPicPr>
            <a:picLocks noChangeAspect="1" noChangeArrowheads="1"/>
          </p:cNvPicPr>
          <p:nvPr/>
        </p:nvPicPr>
        <p:blipFill>
          <a:blip r:embed="rId3" cstate="print"/>
          <a:srcRect/>
          <a:stretch>
            <a:fillRect/>
          </a:stretch>
        </p:blipFill>
        <p:spPr bwMode="auto">
          <a:xfrm>
            <a:off x="7185025" y="188913"/>
            <a:ext cx="2560638" cy="628650"/>
          </a:xfrm>
          <a:prstGeom prst="rect">
            <a:avLst/>
          </a:prstGeom>
          <a:noFill/>
        </p:spPr>
      </p:pic>
      <p:pic>
        <p:nvPicPr>
          <p:cNvPr id="4125" name="Picture 29"/>
          <p:cNvPicPr>
            <a:picLocks noChangeAspect="1" noChangeArrowheads="1"/>
          </p:cNvPicPr>
          <p:nvPr userDrawn="1"/>
        </p:nvPicPr>
        <p:blipFill>
          <a:blip r:embed="rId4" cstate="print"/>
          <a:srcRect/>
          <a:stretch>
            <a:fillRect/>
          </a:stretch>
        </p:blipFill>
        <p:spPr bwMode="auto">
          <a:xfrm>
            <a:off x="5745163" y="5851525"/>
            <a:ext cx="649287" cy="635000"/>
          </a:xfrm>
          <a:prstGeom prst="rect">
            <a:avLst/>
          </a:prstGeom>
          <a:noFill/>
          <a:ln w="9525" algn="ctr">
            <a:noFill/>
            <a:miter lim="800000"/>
            <a:headEnd/>
            <a:tailEnd/>
          </a:ln>
          <a:effectLst/>
        </p:spPr>
      </p:pic>
      <p:grpSp>
        <p:nvGrpSpPr>
          <p:cNvPr id="4126" name="Group 30"/>
          <p:cNvGrpSpPr>
            <a:grpSpLocks/>
          </p:cNvGrpSpPr>
          <p:nvPr userDrawn="1"/>
        </p:nvGrpSpPr>
        <p:grpSpPr bwMode="auto">
          <a:xfrm>
            <a:off x="6410325" y="5805488"/>
            <a:ext cx="4256088" cy="727075"/>
            <a:chOff x="4118" y="3657"/>
            <a:chExt cx="2681" cy="458"/>
          </a:xfrm>
        </p:grpSpPr>
        <p:sp>
          <p:nvSpPr>
            <p:cNvPr id="4127" name="Text Box 31"/>
            <p:cNvSpPr txBox="1">
              <a:spLocks noChangeArrowheads="1"/>
            </p:cNvSpPr>
            <p:nvPr userDrawn="1"/>
          </p:nvSpPr>
          <p:spPr bwMode="auto">
            <a:xfrm>
              <a:off x="4118" y="3657"/>
              <a:ext cx="2676" cy="231"/>
            </a:xfrm>
            <a:prstGeom prst="rect">
              <a:avLst/>
            </a:prstGeom>
            <a:noFill/>
            <a:ln w="9525" algn="ctr">
              <a:noFill/>
              <a:miter lim="800000"/>
              <a:headEnd/>
              <a:tailEnd/>
            </a:ln>
            <a:effectLst/>
          </p:spPr>
          <p:txBody>
            <a:bodyPr>
              <a:spAutoFit/>
            </a:bodyPr>
            <a:lstStyle/>
            <a:p>
              <a:pPr algn="l">
                <a:spcBef>
                  <a:spcPct val="50000"/>
                </a:spcBef>
              </a:pPr>
              <a:r>
                <a:rPr lang="en-GB" sz="1800" b="1"/>
                <a:t>Aon Hewitt has joined Twitter</a:t>
              </a:r>
            </a:p>
          </p:txBody>
        </p:sp>
        <p:sp>
          <p:nvSpPr>
            <p:cNvPr id="4128" name="Text Box 32"/>
            <p:cNvSpPr txBox="1">
              <a:spLocks noChangeArrowheads="1"/>
            </p:cNvSpPr>
            <p:nvPr userDrawn="1"/>
          </p:nvSpPr>
          <p:spPr bwMode="auto">
            <a:xfrm>
              <a:off x="4123" y="3884"/>
              <a:ext cx="2676" cy="231"/>
            </a:xfrm>
            <a:prstGeom prst="rect">
              <a:avLst/>
            </a:prstGeom>
            <a:noFill/>
            <a:ln w="9525" algn="ctr">
              <a:noFill/>
              <a:miter lim="800000"/>
              <a:headEnd/>
              <a:tailEnd/>
            </a:ln>
            <a:effectLst/>
          </p:spPr>
          <p:txBody>
            <a:bodyPr>
              <a:spAutoFit/>
            </a:bodyPr>
            <a:lstStyle/>
            <a:p>
              <a:pPr algn="l">
                <a:spcBef>
                  <a:spcPct val="50000"/>
                </a:spcBef>
              </a:pPr>
              <a:r>
                <a:rPr lang="en-GB" sz="1800"/>
                <a:t>follow us: #aonhewittuk</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43F4264-7D85-4A46-9808-F5EFA2D899C4}"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04800"/>
            <a:ext cx="22288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304800"/>
            <a:ext cx="65341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C2BE6D6-3101-46A1-AB88-FBCE086916A2}"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95300" y="1144588"/>
            <a:ext cx="4381500" cy="4951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144588"/>
            <a:ext cx="4381500" cy="4951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6611938" y="6327775"/>
            <a:ext cx="320675" cy="301625"/>
          </a:xfrm>
        </p:spPr>
        <p:txBody>
          <a:bodyPr/>
          <a:lstStyle>
            <a:lvl1pPr>
              <a:defRPr/>
            </a:lvl1pPr>
          </a:lstStyle>
          <a:p>
            <a:fld id="{433FA506-ED66-4823-8E55-3DAA6905E4E2}"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95300" y="1144588"/>
            <a:ext cx="8915400" cy="4951412"/>
          </a:xfrm>
        </p:spPr>
        <p:txBody>
          <a:bodyPr/>
          <a:lstStyle/>
          <a:p>
            <a:endParaRPr lang="en-GB"/>
          </a:p>
        </p:txBody>
      </p:sp>
      <p:sp>
        <p:nvSpPr>
          <p:cNvPr id="4" name="Slide Number Placeholder 3"/>
          <p:cNvSpPr>
            <a:spLocks noGrp="1"/>
          </p:cNvSpPr>
          <p:nvPr>
            <p:ph type="sldNum" sz="quarter" idx="10"/>
          </p:nvPr>
        </p:nvSpPr>
        <p:spPr>
          <a:xfrm>
            <a:off x="6611938" y="6327775"/>
            <a:ext cx="320675" cy="301625"/>
          </a:xfrm>
        </p:spPr>
        <p:txBody>
          <a:bodyPr/>
          <a:lstStyle>
            <a:lvl1pPr>
              <a:defRPr/>
            </a:lvl1pPr>
          </a:lstStyle>
          <a:p>
            <a:fld id="{71EBBD3C-6DAD-4817-8466-09C1CD844FD1}"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8462513-9983-45DC-B8FC-9A163103213C}"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ECD7156-3D69-4196-AF27-431BE5D2DE94}"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144588"/>
            <a:ext cx="4381500" cy="4951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144588"/>
            <a:ext cx="4381500" cy="4951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78DD3D3E-B17B-4F1C-85CF-7EFFE56F09AC}"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3E4D5D02-ABF9-4A17-8B0C-28F522520BFD}"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717AE680-5AB7-4C14-B6E6-19054D39A5F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29138BB-18D8-4747-B131-F1273C75872B}"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3E7A1A1-9F5B-4072-A10F-CC87F4668324}"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D945423-EC0B-4F4F-AD1F-4FAA5CC395F7}"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304800"/>
            <a:ext cx="89154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95300" y="1144588"/>
            <a:ext cx="8915400" cy="4951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6611938" y="6327775"/>
            <a:ext cx="320675" cy="301625"/>
          </a:xfrm>
          <a:prstGeom prst="rect">
            <a:avLst/>
          </a:prstGeom>
          <a:noFill/>
          <a:ln w="9525">
            <a:noFill/>
            <a:miter lim="800000"/>
            <a:headEnd/>
            <a:tailEnd/>
          </a:ln>
        </p:spPr>
        <p:txBody>
          <a:bodyPr vert="horz" wrap="none" lIns="0" tIns="0" rIns="0" bIns="0" numCol="1" anchor="b" anchorCtr="0" compatLnSpc="1">
            <a:prstTxWarp prst="textNoShape">
              <a:avLst/>
            </a:prstTxWarp>
          </a:bodyPr>
          <a:lstStyle>
            <a:lvl1pPr algn="r">
              <a:defRPr sz="800">
                <a:solidFill>
                  <a:schemeClr val="bg2"/>
                </a:solidFill>
              </a:defRPr>
            </a:lvl1pPr>
          </a:lstStyle>
          <a:p>
            <a:fld id="{2C0C1827-BA0D-489A-9637-43D41D618BFD}" type="slidenum">
              <a:rPr lang="en-GB"/>
              <a:pPr/>
              <a:t>‹#›</a:t>
            </a:fld>
            <a:endParaRPr lang="en-GB"/>
          </a:p>
        </p:txBody>
      </p:sp>
      <p:sp>
        <p:nvSpPr>
          <p:cNvPr id="1034" name="Line 10"/>
          <p:cNvSpPr>
            <a:spLocks noChangeShapeType="1"/>
          </p:cNvSpPr>
          <p:nvPr/>
        </p:nvSpPr>
        <p:spPr bwMode="auto">
          <a:xfrm>
            <a:off x="495300" y="914400"/>
            <a:ext cx="8915400" cy="1588"/>
          </a:xfrm>
          <a:prstGeom prst="line">
            <a:avLst/>
          </a:prstGeom>
          <a:noFill/>
          <a:ln w="9525">
            <a:solidFill>
              <a:schemeClr val="bg2"/>
            </a:solidFill>
            <a:round/>
            <a:headEnd/>
            <a:tailEnd/>
          </a:ln>
        </p:spPr>
        <p:txBody>
          <a:bodyPr wrap="none" anchor="ctr"/>
          <a:lstStyle/>
          <a:p>
            <a:endParaRPr lang="en-GB"/>
          </a:p>
        </p:txBody>
      </p:sp>
      <p:sp>
        <p:nvSpPr>
          <p:cNvPr id="1061" name="Rectangle 37"/>
          <p:cNvSpPr>
            <a:spLocks noChangeArrowheads="1"/>
          </p:cNvSpPr>
          <p:nvPr/>
        </p:nvSpPr>
        <p:spPr bwMode="auto">
          <a:xfrm>
            <a:off x="457200" y="6324600"/>
            <a:ext cx="4556125" cy="304800"/>
          </a:xfrm>
          <a:prstGeom prst="rect">
            <a:avLst/>
          </a:prstGeom>
          <a:noFill/>
          <a:ln w="9525">
            <a:noFill/>
            <a:miter lim="800000"/>
            <a:headEnd/>
            <a:tailEnd/>
          </a:ln>
          <a:effectLst/>
        </p:spPr>
        <p:txBody>
          <a:bodyPr lIns="0" tIns="0" rIns="0" bIns="0" anchor="b"/>
          <a:lstStyle/>
          <a:p>
            <a:pPr algn="l"/>
            <a:r>
              <a:rPr lang="en-GB" sz="700" b="1"/>
              <a:t>Aon Hewitt</a:t>
            </a:r>
            <a:r>
              <a:rPr lang="en-GB" sz="700">
                <a:solidFill>
                  <a:schemeClr val="bg2"/>
                </a:solidFill>
              </a:rPr>
              <a:t>  |  TUC Trustee Conference</a:t>
            </a:r>
          </a:p>
        </p:txBody>
      </p:sp>
      <p:pic>
        <p:nvPicPr>
          <p:cNvPr id="1062" name="Picture 38" descr="color_slide"/>
          <p:cNvPicPr>
            <a:picLocks noChangeAspect="1" noChangeArrowheads="1"/>
          </p:cNvPicPr>
          <p:nvPr/>
        </p:nvPicPr>
        <p:blipFill>
          <a:blip r:embed="rId15" cstate="print"/>
          <a:srcRect/>
          <a:stretch>
            <a:fillRect/>
          </a:stretch>
        </p:blipFill>
        <p:spPr bwMode="auto">
          <a:xfrm>
            <a:off x="8077200" y="6294438"/>
            <a:ext cx="1371600" cy="33496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fontAlgn="base">
        <a:spcBef>
          <a:spcPct val="0"/>
        </a:spcBef>
        <a:spcAft>
          <a:spcPct val="0"/>
        </a:spcAft>
        <a:defRPr sz="2000">
          <a:solidFill>
            <a:srgbClr val="E11B22"/>
          </a:solidFill>
          <a:latin typeface="+mj-lt"/>
          <a:ea typeface="+mj-ea"/>
          <a:cs typeface="+mj-cs"/>
        </a:defRPr>
      </a:lvl1pPr>
      <a:lvl2pPr algn="l" rtl="0" fontAlgn="base">
        <a:spcBef>
          <a:spcPct val="0"/>
        </a:spcBef>
        <a:spcAft>
          <a:spcPct val="0"/>
        </a:spcAft>
        <a:defRPr sz="2000">
          <a:solidFill>
            <a:srgbClr val="E11B22"/>
          </a:solidFill>
          <a:latin typeface="Arial" charset="0"/>
          <a:ea typeface="ＭＳ Ｐゴシック" pitchFamily="16" charset="-128"/>
        </a:defRPr>
      </a:lvl2pPr>
      <a:lvl3pPr algn="l" rtl="0" fontAlgn="base">
        <a:spcBef>
          <a:spcPct val="0"/>
        </a:spcBef>
        <a:spcAft>
          <a:spcPct val="0"/>
        </a:spcAft>
        <a:defRPr sz="2000">
          <a:solidFill>
            <a:srgbClr val="E11B22"/>
          </a:solidFill>
          <a:latin typeface="Arial" charset="0"/>
          <a:ea typeface="ＭＳ Ｐゴシック" pitchFamily="16" charset="-128"/>
        </a:defRPr>
      </a:lvl3pPr>
      <a:lvl4pPr algn="l" rtl="0" fontAlgn="base">
        <a:spcBef>
          <a:spcPct val="0"/>
        </a:spcBef>
        <a:spcAft>
          <a:spcPct val="0"/>
        </a:spcAft>
        <a:defRPr sz="2000">
          <a:solidFill>
            <a:srgbClr val="E11B22"/>
          </a:solidFill>
          <a:latin typeface="Arial" charset="0"/>
          <a:ea typeface="ＭＳ Ｐゴシック" pitchFamily="16" charset="-128"/>
        </a:defRPr>
      </a:lvl4pPr>
      <a:lvl5pPr algn="l" rtl="0" fontAlgn="base">
        <a:spcBef>
          <a:spcPct val="0"/>
        </a:spcBef>
        <a:spcAft>
          <a:spcPct val="0"/>
        </a:spcAft>
        <a:defRPr sz="2000">
          <a:solidFill>
            <a:srgbClr val="E11B22"/>
          </a:solidFill>
          <a:latin typeface="Arial" charset="0"/>
          <a:ea typeface="ＭＳ Ｐゴシック" pitchFamily="16" charset="-128"/>
        </a:defRPr>
      </a:lvl5pPr>
      <a:lvl6pPr marL="457200" algn="l" rtl="0" fontAlgn="base">
        <a:spcBef>
          <a:spcPct val="0"/>
        </a:spcBef>
        <a:spcAft>
          <a:spcPct val="0"/>
        </a:spcAft>
        <a:defRPr sz="2000">
          <a:solidFill>
            <a:srgbClr val="E11B22"/>
          </a:solidFill>
          <a:latin typeface="Arial" charset="0"/>
          <a:ea typeface="ＭＳ Ｐゴシック" pitchFamily="16" charset="-128"/>
        </a:defRPr>
      </a:lvl6pPr>
      <a:lvl7pPr marL="914400" algn="l" rtl="0" fontAlgn="base">
        <a:spcBef>
          <a:spcPct val="0"/>
        </a:spcBef>
        <a:spcAft>
          <a:spcPct val="0"/>
        </a:spcAft>
        <a:defRPr sz="2000">
          <a:solidFill>
            <a:srgbClr val="E11B22"/>
          </a:solidFill>
          <a:latin typeface="Arial" charset="0"/>
          <a:ea typeface="ＭＳ Ｐゴシック" pitchFamily="16" charset="-128"/>
        </a:defRPr>
      </a:lvl7pPr>
      <a:lvl8pPr marL="1371600" algn="l" rtl="0" fontAlgn="base">
        <a:spcBef>
          <a:spcPct val="0"/>
        </a:spcBef>
        <a:spcAft>
          <a:spcPct val="0"/>
        </a:spcAft>
        <a:defRPr sz="2000">
          <a:solidFill>
            <a:srgbClr val="E11B22"/>
          </a:solidFill>
          <a:latin typeface="Arial" charset="0"/>
          <a:ea typeface="ＭＳ Ｐゴシック" pitchFamily="16" charset="-128"/>
        </a:defRPr>
      </a:lvl8pPr>
      <a:lvl9pPr marL="1828800" algn="l" rtl="0" fontAlgn="base">
        <a:spcBef>
          <a:spcPct val="0"/>
        </a:spcBef>
        <a:spcAft>
          <a:spcPct val="0"/>
        </a:spcAft>
        <a:defRPr sz="2000">
          <a:solidFill>
            <a:srgbClr val="E11B22"/>
          </a:solidFill>
          <a:latin typeface="Arial" charset="0"/>
          <a:ea typeface="ＭＳ Ｐゴシック" pitchFamily="16" charset="-128"/>
        </a:defRPr>
      </a:lvl9pPr>
    </p:titleStyle>
    <p:bodyStyle>
      <a:lvl1pPr marL="228600" indent="-228600" algn="l" rtl="0" fontAlgn="base">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fontAlgn="base">
        <a:spcBef>
          <a:spcPct val="25000"/>
        </a:spcBef>
        <a:spcAft>
          <a:spcPct val="0"/>
        </a:spcAft>
        <a:buClr>
          <a:schemeClr val="tx1"/>
        </a:buClr>
        <a:buChar char="–"/>
        <a:defRPr sz="1400">
          <a:solidFill>
            <a:schemeClr val="tx1"/>
          </a:solidFill>
          <a:latin typeface="+mn-lt"/>
          <a:ea typeface="+mn-ea"/>
        </a:defRPr>
      </a:lvl2pPr>
      <a:lvl3pPr marL="914400" indent="-228600" algn="l" rtl="0" fontAlgn="base">
        <a:spcBef>
          <a:spcPct val="25000"/>
        </a:spcBef>
        <a:spcAft>
          <a:spcPct val="0"/>
        </a:spcAft>
        <a:buClr>
          <a:schemeClr val="tx1"/>
        </a:buClr>
        <a:buChar char="•"/>
        <a:defRPr sz="1400">
          <a:solidFill>
            <a:schemeClr val="tx1"/>
          </a:solidFill>
          <a:latin typeface="+mn-lt"/>
          <a:ea typeface="+mn-ea"/>
        </a:defRPr>
      </a:lvl3pPr>
      <a:lvl4pPr marL="1254125" indent="-225425" algn="l" rtl="0" fontAlgn="base">
        <a:spcBef>
          <a:spcPct val="25000"/>
        </a:spcBef>
        <a:spcAft>
          <a:spcPct val="0"/>
        </a:spcAft>
        <a:buClr>
          <a:schemeClr val="tx1"/>
        </a:buClr>
        <a:buFont typeface="Wingdings" pitchFamily="2" charset="2"/>
        <a:buChar char="s"/>
        <a:defRPr sz="1400">
          <a:solidFill>
            <a:schemeClr val="tx1"/>
          </a:solidFill>
          <a:latin typeface="+mn-lt"/>
          <a:ea typeface="+mn-ea"/>
        </a:defRPr>
      </a:lvl4pPr>
      <a:lvl5pPr marL="1600200" indent="-231775" algn="l" rtl="0" fontAlgn="base">
        <a:spcBef>
          <a:spcPct val="25000"/>
        </a:spcBef>
        <a:spcAft>
          <a:spcPct val="0"/>
        </a:spcAft>
        <a:buClr>
          <a:schemeClr val="tx1"/>
        </a:buClr>
        <a:buFont typeface="Arial" charset="0"/>
        <a:buChar char="-"/>
        <a:defRPr sz="1400">
          <a:solidFill>
            <a:schemeClr val="tx1"/>
          </a:solidFill>
          <a:latin typeface="+mn-lt"/>
          <a:ea typeface="+mn-ea"/>
        </a:defRPr>
      </a:lvl5pPr>
      <a:lvl6pPr marL="2057400" indent="-231775" algn="l" rtl="0" fontAlgn="base">
        <a:spcBef>
          <a:spcPct val="25000"/>
        </a:spcBef>
        <a:spcAft>
          <a:spcPct val="0"/>
        </a:spcAft>
        <a:buClr>
          <a:schemeClr val="tx1"/>
        </a:buClr>
        <a:buFont typeface="Arial" charset="0"/>
        <a:buChar char="-"/>
        <a:defRPr sz="1400">
          <a:solidFill>
            <a:schemeClr val="tx1"/>
          </a:solidFill>
          <a:latin typeface="+mn-lt"/>
          <a:ea typeface="+mn-ea"/>
        </a:defRPr>
      </a:lvl6pPr>
      <a:lvl7pPr marL="2514600" indent="-231775" algn="l" rtl="0" fontAlgn="base">
        <a:spcBef>
          <a:spcPct val="25000"/>
        </a:spcBef>
        <a:spcAft>
          <a:spcPct val="0"/>
        </a:spcAft>
        <a:buClr>
          <a:schemeClr val="tx1"/>
        </a:buClr>
        <a:buFont typeface="Arial" charset="0"/>
        <a:buChar char="-"/>
        <a:defRPr sz="1400">
          <a:solidFill>
            <a:schemeClr val="tx1"/>
          </a:solidFill>
          <a:latin typeface="+mn-lt"/>
          <a:ea typeface="+mn-ea"/>
        </a:defRPr>
      </a:lvl7pPr>
      <a:lvl8pPr marL="2971800" indent="-231775" algn="l" rtl="0" fontAlgn="base">
        <a:spcBef>
          <a:spcPct val="25000"/>
        </a:spcBef>
        <a:spcAft>
          <a:spcPct val="0"/>
        </a:spcAft>
        <a:buClr>
          <a:schemeClr val="tx1"/>
        </a:buClr>
        <a:buFont typeface="Arial" charset="0"/>
        <a:buChar char="-"/>
        <a:defRPr sz="1400">
          <a:solidFill>
            <a:schemeClr val="tx1"/>
          </a:solidFill>
          <a:latin typeface="+mn-lt"/>
          <a:ea typeface="+mn-ea"/>
        </a:defRPr>
      </a:lvl8pPr>
      <a:lvl9pPr marL="3429000" indent="-231775" algn="l" rtl="0" fontAlgn="base">
        <a:spcBef>
          <a:spcPct val="25000"/>
        </a:spcBef>
        <a:spcAft>
          <a:spcPct val="0"/>
        </a:spcAft>
        <a:buClr>
          <a:schemeClr val="tx1"/>
        </a:buClr>
        <a:buFont typeface="Arial"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atthew.arends@aonhewitt.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mailto:john.hardern@aonhewitt.com" TargetMode="Externa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6" name="Text Box 20"/>
          <p:cNvSpPr txBox="1">
            <a:spLocks noChangeArrowheads="1"/>
          </p:cNvSpPr>
          <p:nvPr/>
        </p:nvSpPr>
        <p:spPr bwMode="auto">
          <a:xfrm>
            <a:off x="3008313" y="1196975"/>
            <a:ext cx="6667500" cy="1431925"/>
          </a:xfrm>
          <a:prstGeom prst="rect">
            <a:avLst/>
          </a:prstGeom>
          <a:noFill/>
          <a:ln w="9525">
            <a:noFill/>
            <a:miter lim="800000"/>
            <a:headEnd/>
            <a:tailEnd/>
          </a:ln>
          <a:effectLst/>
        </p:spPr>
        <p:txBody>
          <a:bodyPr>
            <a:spAutoFit/>
          </a:bodyPr>
          <a:lstStyle/>
          <a:p>
            <a:pPr algn="l">
              <a:spcBef>
                <a:spcPct val="50000"/>
              </a:spcBef>
            </a:pPr>
            <a:r>
              <a:rPr lang="en-GB" sz="4400"/>
              <a:t>TUC Trustee Conference</a:t>
            </a:r>
            <a:br>
              <a:rPr lang="en-GB" sz="4400"/>
            </a:br>
            <a:r>
              <a:rPr lang="en-GB" sz="4400"/>
              <a:t>   - De-risking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10"/>
          </p:nvPr>
        </p:nvSpPr>
        <p:spPr/>
        <p:txBody>
          <a:bodyPr/>
          <a:lstStyle/>
          <a:p>
            <a:fld id="{B1FB15C1-9769-4E20-8B03-2EEDE576DEE1}" type="slidenum">
              <a:rPr lang="en-GB"/>
              <a:pPr/>
              <a:t>9</a:t>
            </a:fld>
            <a:endParaRPr lang="en-GB"/>
          </a:p>
        </p:txBody>
      </p:sp>
      <p:sp>
        <p:nvSpPr>
          <p:cNvPr id="332802" name="Rectangle 2"/>
          <p:cNvSpPr>
            <a:spLocks noGrp="1" noChangeArrowheads="1"/>
          </p:cNvSpPr>
          <p:nvPr>
            <p:ph type="title"/>
          </p:nvPr>
        </p:nvSpPr>
        <p:spPr/>
        <p:txBody>
          <a:bodyPr/>
          <a:lstStyle/>
          <a:p>
            <a:r>
              <a:rPr lang="en-GB"/>
              <a:t>Sample flight plan – managing asset risk</a:t>
            </a:r>
          </a:p>
        </p:txBody>
      </p:sp>
      <p:sp>
        <p:nvSpPr>
          <p:cNvPr id="332803" name="AutoShape 3"/>
          <p:cNvSpPr>
            <a:spLocks noChangeArrowheads="1"/>
          </p:cNvSpPr>
          <p:nvPr/>
        </p:nvSpPr>
        <p:spPr bwMode="auto">
          <a:xfrm>
            <a:off x="8394700" y="260350"/>
            <a:ext cx="946150" cy="576263"/>
          </a:xfrm>
          <a:prstGeom prst="chevron">
            <a:avLst>
              <a:gd name="adj" fmla="val 35262"/>
            </a:avLst>
          </a:prstGeom>
          <a:solidFill>
            <a:srgbClr val="0039A6"/>
          </a:solidFill>
          <a:ln w="9525">
            <a:noFill/>
            <a:miter lim="800000"/>
            <a:headEnd/>
            <a:tailEnd/>
          </a:ln>
          <a:effectLst/>
        </p:spPr>
        <p:txBody>
          <a:bodyPr wrap="none" anchor="ctr"/>
          <a:lstStyle/>
          <a:p>
            <a:endParaRPr lang="en-GB"/>
          </a:p>
        </p:txBody>
      </p:sp>
      <p:sp>
        <p:nvSpPr>
          <p:cNvPr id="332804" name="Text Box 4"/>
          <p:cNvSpPr txBox="1">
            <a:spLocks noChangeArrowheads="1"/>
          </p:cNvSpPr>
          <p:nvPr/>
        </p:nvSpPr>
        <p:spPr bwMode="auto">
          <a:xfrm>
            <a:off x="85486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operations</a:t>
            </a:r>
          </a:p>
        </p:txBody>
      </p:sp>
      <p:sp>
        <p:nvSpPr>
          <p:cNvPr id="332805" name="AutoShape 5"/>
          <p:cNvSpPr>
            <a:spLocks noChangeArrowheads="1"/>
          </p:cNvSpPr>
          <p:nvPr/>
        </p:nvSpPr>
        <p:spPr bwMode="auto">
          <a:xfrm>
            <a:off x="7546975" y="260350"/>
            <a:ext cx="946150" cy="576263"/>
          </a:xfrm>
          <a:prstGeom prst="chevron">
            <a:avLst>
              <a:gd name="adj" fmla="val 37740"/>
            </a:avLst>
          </a:prstGeom>
          <a:solidFill>
            <a:srgbClr val="0039A6"/>
          </a:solidFill>
          <a:ln w="9525">
            <a:noFill/>
            <a:miter lim="800000"/>
            <a:headEnd/>
            <a:tailEnd/>
          </a:ln>
          <a:effectLst/>
        </p:spPr>
        <p:txBody>
          <a:bodyPr wrap="none" anchor="ctr"/>
          <a:lstStyle/>
          <a:p>
            <a:endParaRPr lang="en-GB"/>
          </a:p>
        </p:txBody>
      </p:sp>
      <p:sp>
        <p:nvSpPr>
          <p:cNvPr id="332806" name="AutoShape 6"/>
          <p:cNvSpPr>
            <a:spLocks noChangeArrowheads="1"/>
          </p:cNvSpPr>
          <p:nvPr/>
        </p:nvSpPr>
        <p:spPr bwMode="auto">
          <a:xfrm>
            <a:off x="6697663" y="260350"/>
            <a:ext cx="946150" cy="576263"/>
          </a:xfrm>
          <a:prstGeom prst="chevron">
            <a:avLst>
              <a:gd name="adj" fmla="val 33605"/>
            </a:avLst>
          </a:prstGeom>
          <a:solidFill>
            <a:schemeClr val="hlink"/>
          </a:solidFill>
          <a:ln w="9525">
            <a:noFill/>
            <a:miter lim="800000"/>
            <a:headEnd/>
            <a:tailEnd/>
          </a:ln>
          <a:effectLst/>
        </p:spPr>
        <p:txBody>
          <a:bodyPr wrap="none" anchor="ctr"/>
          <a:lstStyle/>
          <a:p>
            <a:endParaRPr lang="en-GB"/>
          </a:p>
        </p:txBody>
      </p:sp>
      <p:sp>
        <p:nvSpPr>
          <p:cNvPr id="332807" name="Text Box 7"/>
          <p:cNvSpPr txBox="1">
            <a:spLocks noChangeArrowheads="1"/>
          </p:cNvSpPr>
          <p:nvPr/>
        </p:nvSpPr>
        <p:spPr bwMode="auto">
          <a:xfrm>
            <a:off x="7689850" y="404813"/>
            <a:ext cx="792163"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liabilities</a:t>
            </a:r>
          </a:p>
        </p:txBody>
      </p:sp>
      <p:sp>
        <p:nvSpPr>
          <p:cNvPr id="332808" name="Text Box 8"/>
          <p:cNvSpPr txBox="1">
            <a:spLocks noChangeArrowheads="1"/>
          </p:cNvSpPr>
          <p:nvPr/>
        </p:nvSpPr>
        <p:spPr bwMode="auto">
          <a:xfrm>
            <a:off x="6840538" y="404813"/>
            <a:ext cx="792162"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assets</a:t>
            </a:r>
          </a:p>
        </p:txBody>
      </p:sp>
      <p:sp>
        <p:nvSpPr>
          <p:cNvPr id="332809" name="AutoShape 9"/>
          <p:cNvSpPr>
            <a:spLocks noChangeArrowheads="1"/>
          </p:cNvSpPr>
          <p:nvPr/>
        </p:nvSpPr>
        <p:spPr bwMode="auto">
          <a:xfrm>
            <a:off x="92011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332810" name="AutoShape 10"/>
          <p:cNvSpPr>
            <a:spLocks noChangeArrowheads="1"/>
          </p:cNvSpPr>
          <p:nvPr/>
        </p:nvSpPr>
        <p:spPr bwMode="auto">
          <a:xfrm>
            <a:off x="83375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332811" name="AutoShape 11"/>
          <p:cNvSpPr>
            <a:spLocks noChangeArrowheads="1"/>
          </p:cNvSpPr>
          <p:nvPr/>
        </p:nvSpPr>
        <p:spPr bwMode="auto">
          <a:xfrm>
            <a:off x="7493000" y="260350"/>
            <a:ext cx="215900" cy="576263"/>
          </a:xfrm>
          <a:prstGeom prst="chevron">
            <a:avLst>
              <a:gd name="adj" fmla="val 89704"/>
            </a:avLst>
          </a:prstGeom>
          <a:solidFill>
            <a:schemeClr val="hlink"/>
          </a:solidFill>
          <a:ln w="9525">
            <a:noFill/>
            <a:miter lim="800000"/>
            <a:headEnd/>
            <a:tailEnd/>
          </a:ln>
          <a:effectLst/>
        </p:spPr>
        <p:txBody>
          <a:bodyPr wrap="none" anchor="ctr"/>
          <a:lstStyle/>
          <a:p>
            <a:endParaRPr lang="en-GB"/>
          </a:p>
        </p:txBody>
      </p:sp>
      <p:sp>
        <p:nvSpPr>
          <p:cNvPr id="332812" name="Rectangle 12"/>
          <p:cNvSpPr>
            <a:spLocks noChangeArrowheads="1"/>
          </p:cNvSpPr>
          <p:nvPr/>
        </p:nvSpPr>
        <p:spPr bwMode="auto">
          <a:xfrm>
            <a:off x="2865438" y="5030788"/>
            <a:ext cx="3382962" cy="287337"/>
          </a:xfrm>
          <a:prstGeom prst="rect">
            <a:avLst/>
          </a:prstGeom>
          <a:solidFill>
            <a:srgbClr val="0039A6"/>
          </a:solidFill>
          <a:ln w="9525" algn="ctr">
            <a:solidFill>
              <a:srgbClr val="0039A6"/>
            </a:solidFill>
            <a:miter lim="800000"/>
            <a:headEnd/>
            <a:tailEnd/>
          </a:ln>
          <a:effectLst/>
        </p:spPr>
        <p:txBody>
          <a:bodyPr wrap="none" anchor="ctr"/>
          <a:lstStyle/>
          <a:p>
            <a:endParaRPr lang="en-GB"/>
          </a:p>
        </p:txBody>
      </p:sp>
      <p:sp>
        <p:nvSpPr>
          <p:cNvPr id="332813" name="Text Box 13"/>
          <p:cNvSpPr txBox="1">
            <a:spLocks noChangeArrowheads="1"/>
          </p:cNvSpPr>
          <p:nvPr/>
        </p:nvSpPr>
        <p:spPr bwMode="auto">
          <a:xfrm>
            <a:off x="2865438" y="1501775"/>
            <a:ext cx="4103687" cy="881063"/>
          </a:xfrm>
          <a:prstGeom prst="rect">
            <a:avLst/>
          </a:prstGeom>
          <a:noFill/>
          <a:ln w="9525" algn="ctr">
            <a:noFill/>
            <a:miter lim="800000"/>
            <a:headEnd/>
            <a:tailEnd/>
          </a:ln>
          <a:effectLst/>
        </p:spPr>
        <p:txBody>
          <a:bodyPr>
            <a:spAutoFit/>
          </a:bodyPr>
          <a:lstStyle/>
          <a:p>
            <a:pPr marL="177800" indent="-177800" algn="l">
              <a:lnSpc>
                <a:spcPct val="90000"/>
              </a:lnSpc>
              <a:spcBef>
                <a:spcPct val="50000"/>
              </a:spcBef>
              <a:buClr>
                <a:schemeClr val="folHlink"/>
              </a:buClr>
              <a:buFont typeface="Wingdings" pitchFamily="2" charset="2"/>
              <a:buChar char="§"/>
            </a:pPr>
            <a:r>
              <a:rPr lang="en-GB" sz="1400">
                <a:solidFill>
                  <a:schemeClr val="folHlink"/>
                </a:solidFill>
              </a:rPr>
              <a:t>60% growth, 40% matching</a:t>
            </a:r>
          </a:p>
          <a:p>
            <a:pPr marL="177800" indent="-177800" algn="l">
              <a:lnSpc>
                <a:spcPct val="90000"/>
              </a:lnSpc>
              <a:spcBef>
                <a:spcPct val="50000"/>
              </a:spcBef>
              <a:buClr>
                <a:schemeClr val="folHlink"/>
              </a:buClr>
              <a:buFont typeface="Wingdings" pitchFamily="2" charset="2"/>
              <a:buChar char="§"/>
            </a:pPr>
            <a:r>
              <a:rPr lang="en-GB" sz="1400">
                <a:solidFill>
                  <a:schemeClr val="folHlink"/>
                </a:solidFill>
              </a:rPr>
              <a:t>Recovery Plan for Gilts 1.5% p.a. target</a:t>
            </a:r>
          </a:p>
          <a:p>
            <a:pPr marL="177800" indent="-177800" algn="l">
              <a:lnSpc>
                <a:spcPct val="90000"/>
              </a:lnSpc>
              <a:spcBef>
                <a:spcPct val="50000"/>
              </a:spcBef>
              <a:buClr>
                <a:schemeClr val="folHlink"/>
              </a:buClr>
              <a:buFont typeface="Wingdings" pitchFamily="2" charset="2"/>
              <a:buChar char="§"/>
            </a:pPr>
            <a:r>
              <a:rPr lang="en-GB" sz="1400">
                <a:solidFill>
                  <a:schemeClr val="folHlink"/>
                </a:solidFill>
              </a:rPr>
              <a:t>Contributions of £1m p.a.</a:t>
            </a:r>
          </a:p>
        </p:txBody>
      </p:sp>
      <p:sp>
        <p:nvSpPr>
          <p:cNvPr id="332814" name="AutoShape 14"/>
          <p:cNvSpPr>
            <a:spLocks noChangeArrowheads="1"/>
          </p:cNvSpPr>
          <p:nvPr/>
        </p:nvSpPr>
        <p:spPr bwMode="auto">
          <a:xfrm rot="5400000">
            <a:off x="4124325" y="2546351"/>
            <a:ext cx="936625" cy="863600"/>
          </a:xfrm>
          <a:prstGeom prst="chevron">
            <a:avLst>
              <a:gd name="adj" fmla="val 73715"/>
            </a:avLst>
          </a:prstGeom>
          <a:solidFill>
            <a:schemeClr val="bg2"/>
          </a:solidFill>
          <a:ln w="9525" algn="ctr">
            <a:noFill/>
            <a:miter lim="800000"/>
            <a:headEnd/>
            <a:tailEnd/>
          </a:ln>
          <a:effectLst/>
        </p:spPr>
        <p:txBody>
          <a:bodyPr wrap="none" anchor="ctr"/>
          <a:lstStyle/>
          <a:p>
            <a:endParaRPr lang="en-GB"/>
          </a:p>
        </p:txBody>
      </p:sp>
      <p:sp>
        <p:nvSpPr>
          <p:cNvPr id="332815" name="AutoShape 15"/>
          <p:cNvSpPr>
            <a:spLocks noChangeArrowheads="1"/>
          </p:cNvSpPr>
          <p:nvPr/>
        </p:nvSpPr>
        <p:spPr bwMode="auto">
          <a:xfrm rot="5400000">
            <a:off x="4124325" y="3014663"/>
            <a:ext cx="936625" cy="863600"/>
          </a:xfrm>
          <a:prstGeom prst="chevron">
            <a:avLst>
              <a:gd name="adj" fmla="val 73715"/>
            </a:avLst>
          </a:prstGeom>
          <a:solidFill>
            <a:schemeClr val="folHlink"/>
          </a:solidFill>
          <a:ln w="9525" algn="ctr">
            <a:noFill/>
            <a:miter lim="800000"/>
            <a:headEnd/>
            <a:tailEnd/>
          </a:ln>
          <a:effectLst/>
        </p:spPr>
        <p:txBody>
          <a:bodyPr wrap="none" anchor="ctr"/>
          <a:lstStyle/>
          <a:p>
            <a:endParaRPr lang="en-GB"/>
          </a:p>
        </p:txBody>
      </p:sp>
      <p:sp>
        <p:nvSpPr>
          <p:cNvPr id="332816" name="AutoShape 16"/>
          <p:cNvSpPr>
            <a:spLocks noChangeArrowheads="1"/>
          </p:cNvSpPr>
          <p:nvPr/>
        </p:nvSpPr>
        <p:spPr bwMode="auto">
          <a:xfrm rot="5400000">
            <a:off x="4124325" y="3446463"/>
            <a:ext cx="936625" cy="863600"/>
          </a:xfrm>
          <a:prstGeom prst="chevron">
            <a:avLst>
              <a:gd name="adj" fmla="val 73715"/>
            </a:avLst>
          </a:prstGeom>
          <a:solidFill>
            <a:srgbClr val="D1E0FF"/>
          </a:solidFill>
          <a:ln w="9525" algn="ctr">
            <a:noFill/>
            <a:miter lim="800000"/>
            <a:headEnd/>
            <a:tailEnd/>
          </a:ln>
          <a:effectLst/>
        </p:spPr>
        <p:txBody>
          <a:bodyPr wrap="none" anchor="ctr"/>
          <a:lstStyle/>
          <a:p>
            <a:endParaRPr lang="en-GB"/>
          </a:p>
        </p:txBody>
      </p:sp>
      <p:sp>
        <p:nvSpPr>
          <p:cNvPr id="332817" name="AutoShape 17"/>
          <p:cNvSpPr>
            <a:spLocks noChangeArrowheads="1"/>
          </p:cNvSpPr>
          <p:nvPr/>
        </p:nvSpPr>
        <p:spPr bwMode="auto">
          <a:xfrm rot="5400000">
            <a:off x="4124325" y="3914776"/>
            <a:ext cx="936625" cy="863600"/>
          </a:xfrm>
          <a:prstGeom prst="chevron">
            <a:avLst>
              <a:gd name="adj" fmla="val 73715"/>
            </a:avLst>
          </a:prstGeom>
          <a:solidFill>
            <a:srgbClr val="0039A6"/>
          </a:solidFill>
          <a:ln w="9525" algn="ctr">
            <a:noFill/>
            <a:miter lim="800000"/>
            <a:headEnd/>
            <a:tailEnd/>
          </a:ln>
          <a:effectLst/>
        </p:spPr>
        <p:txBody>
          <a:bodyPr wrap="none" anchor="ctr"/>
          <a:lstStyle/>
          <a:p>
            <a:endParaRPr lang="en-GB"/>
          </a:p>
        </p:txBody>
      </p:sp>
      <p:sp>
        <p:nvSpPr>
          <p:cNvPr id="332818" name="Text Box 18"/>
          <p:cNvSpPr txBox="1">
            <a:spLocks noChangeArrowheads="1"/>
          </p:cNvSpPr>
          <p:nvPr/>
        </p:nvSpPr>
        <p:spPr bwMode="auto">
          <a:xfrm>
            <a:off x="2865438" y="4997450"/>
            <a:ext cx="3095625" cy="336550"/>
          </a:xfrm>
          <a:prstGeom prst="rect">
            <a:avLst/>
          </a:prstGeom>
          <a:noFill/>
          <a:ln w="9525" algn="ctr">
            <a:noFill/>
            <a:miter lim="800000"/>
            <a:headEnd/>
            <a:tailEnd/>
          </a:ln>
          <a:effectLst/>
        </p:spPr>
        <p:txBody>
          <a:bodyPr>
            <a:spAutoFit/>
          </a:bodyPr>
          <a:lstStyle/>
          <a:p>
            <a:pPr algn="l">
              <a:spcBef>
                <a:spcPct val="50000"/>
              </a:spcBef>
            </a:pPr>
            <a:r>
              <a:rPr lang="en-GB" sz="1600" b="1">
                <a:solidFill>
                  <a:schemeClr val="bg1"/>
                </a:solidFill>
              </a:rPr>
              <a:t>Long term target</a:t>
            </a:r>
          </a:p>
        </p:txBody>
      </p:sp>
      <p:sp>
        <p:nvSpPr>
          <p:cNvPr id="332819" name="Text Box 19"/>
          <p:cNvSpPr txBox="1">
            <a:spLocks noChangeArrowheads="1"/>
          </p:cNvSpPr>
          <p:nvPr/>
        </p:nvSpPr>
        <p:spPr bwMode="auto">
          <a:xfrm>
            <a:off x="2865438" y="5373688"/>
            <a:ext cx="4103687" cy="881062"/>
          </a:xfrm>
          <a:prstGeom prst="rect">
            <a:avLst/>
          </a:prstGeom>
          <a:noFill/>
          <a:ln w="9525" algn="ctr">
            <a:noFill/>
            <a:miter lim="800000"/>
            <a:headEnd/>
            <a:tailEnd/>
          </a:ln>
          <a:effectLst/>
        </p:spPr>
        <p:txBody>
          <a:bodyPr>
            <a:spAutoFit/>
          </a:bodyPr>
          <a:lstStyle/>
          <a:p>
            <a:pPr marL="177800" indent="-177800" algn="l">
              <a:lnSpc>
                <a:spcPct val="90000"/>
              </a:lnSpc>
              <a:spcBef>
                <a:spcPct val="50000"/>
              </a:spcBef>
              <a:buClr>
                <a:srgbClr val="0039A6"/>
              </a:buClr>
              <a:buFont typeface="Wingdings" pitchFamily="2" charset="2"/>
              <a:buChar char="§"/>
            </a:pPr>
            <a:r>
              <a:rPr lang="en-GB" sz="1400">
                <a:solidFill>
                  <a:srgbClr val="0039A6"/>
                </a:solidFill>
              </a:rPr>
              <a:t>20% growth, 80% matching</a:t>
            </a:r>
          </a:p>
          <a:p>
            <a:pPr marL="177800" indent="-177800" algn="l">
              <a:lnSpc>
                <a:spcPct val="90000"/>
              </a:lnSpc>
              <a:spcBef>
                <a:spcPct val="50000"/>
              </a:spcBef>
              <a:buClr>
                <a:srgbClr val="0039A6"/>
              </a:buClr>
              <a:buFont typeface="Wingdings" pitchFamily="2" charset="2"/>
              <a:buChar char="§"/>
            </a:pPr>
            <a:r>
              <a:rPr lang="en-GB" sz="1400">
                <a:solidFill>
                  <a:srgbClr val="0039A6"/>
                </a:solidFill>
              </a:rPr>
              <a:t>Gilts + 0.5% p.a.</a:t>
            </a:r>
          </a:p>
          <a:p>
            <a:pPr marL="177800" indent="-177800" algn="l">
              <a:lnSpc>
                <a:spcPct val="90000"/>
              </a:lnSpc>
              <a:spcBef>
                <a:spcPct val="50000"/>
              </a:spcBef>
              <a:buClr>
                <a:srgbClr val="0039A6"/>
              </a:buClr>
              <a:buFont typeface="Wingdings" pitchFamily="2" charset="2"/>
              <a:buChar char="§"/>
            </a:pPr>
            <a:r>
              <a:rPr lang="en-GB" sz="1400">
                <a:solidFill>
                  <a:srgbClr val="0039A6"/>
                </a:solidFill>
              </a:rPr>
              <a:t>70% chance of reaching by 2030</a:t>
            </a:r>
          </a:p>
        </p:txBody>
      </p:sp>
      <p:sp>
        <p:nvSpPr>
          <p:cNvPr id="332820" name="Rectangle 20"/>
          <p:cNvSpPr>
            <a:spLocks noChangeArrowheads="1"/>
          </p:cNvSpPr>
          <p:nvPr/>
        </p:nvSpPr>
        <p:spPr bwMode="auto">
          <a:xfrm>
            <a:off x="2865438" y="1143000"/>
            <a:ext cx="3382962" cy="287338"/>
          </a:xfrm>
          <a:prstGeom prst="rect">
            <a:avLst/>
          </a:prstGeom>
          <a:solidFill>
            <a:schemeClr val="folHlink"/>
          </a:solidFill>
          <a:ln w="9525" algn="ctr">
            <a:solidFill>
              <a:schemeClr val="folHlink"/>
            </a:solidFill>
            <a:miter lim="800000"/>
            <a:headEnd/>
            <a:tailEnd/>
          </a:ln>
          <a:effectLst/>
        </p:spPr>
        <p:txBody>
          <a:bodyPr wrap="none" anchor="ctr"/>
          <a:lstStyle/>
          <a:p>
            <a:endParaRPr lang="en-GB"/>
          </a:p>
        </p:txBody>
      </p:sp>
      <p:sp>
        <p:nvSpPr>
          <p:cNvPr id="332821" name="Text Box 21"/>
          <p:cNvSpPr txBox="1">
            <a:spLocks noChangeArrowheads="1"/>
          </p:cNvSpPr>
          <p:nvPr/>
        </p:nvSpPr>
        <p:spPr bwMode="auto">
          <a:xfrm>
            <a:off x="2865438" y="1114425"/>
            <a:ext cx="3095625" cy="336550"/>
          </a:xfrm>
          <a:prstGeom prst="rect">
            <a:avLst/>
          </a:prstGeom>
          <a:noFill/>
          <a:ln w="9525" algn="ctr">
            <a:noFill/>
            <a:miter lim="800000"/>
            <a:headEnd/>
            <a:tailEnd/>
          </a:ln>
          <a:effectLst/>
        </p:spPr>
        <p:txBody>
          <a:bodyPr>
            <a:spAutoFit/>
          </a:bodyPr>
          <a:lstStyle/>
          <a:p>
            <a:pPr algn="l">
              <a:spcBef>
                <a:spcPct val="50000"/>
              </a:spcBef>
            </a:pPr>
            <a:r>
              <a:rPr lang="en-GB" sz="1600" b="1">
                <a:solidFill>
                  <a:schemeClr val="bg1"/>
                </a:solidFill>
              </a:rPr>
              <a:t>Current position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77B115DB-D693-4A29-8BC1-4996443569B0}" type="slidenum">
              <a:rPr lang="en-GB"/>
              <a:pPr/>
              <a:t>10</a:t>
            </a:fld>
            <a:endParaRPr lang="en-GB"/>
          </a:p>
        </p:txBody>
      </p:sp>
      <p:sp>
        <p:nvSpPr>
          <p:cNvPr id="287747" name="Rectangle 3"/>
          <p:cNvSpPr>
            <a:spLocks noGrp="1" noChangeArrowheads="1"/>
          </p:cNvSpPr>
          <p:nvPr>
            <p:ph type="title"/>
          </p:nvPr>
        </p:nvSpPr>
        <p:spPr/>
        <p:txBody>
          <a:bodyPr/>
          <a:lstStyle/>
          <a:p>
            <a:r>
              <a:rPr lang="en-GB"/>
              <a:t>De-risking triggers – what are others doing?</a:t>
            </a:r>
          </a:p>
        </p:txBody>
      </p:sp>
      <p:sp>
        <p:nvSpPr>
          <p:cNvPr id="287749" name="Text Box 5"/>
          <p:cNvSpPr txBox="1">
            <a:spLocks noChangeArrowheads="1"/>
          </p:cNvSpPr>
          <p:nvPr/>
        </p:nvSpPr>
        <p:spPr bwMode="auto">
          <a:xfrm>
            <a:off x="1708150" y="5661025"/>
            <a:ext cx="7772400" cy="366713"/>
          </a:xfrm>
          <a:prstGeom prst="rect">
            <a:avLst/>
          </a:prstGeom>
          <a:noFill/>
          <a:ln w="9525">
            <a:noFill/>
            <a:miter lim="800000"/>
            <a:headEnd/>
            <a:tailEnd/>
          </a:ln>
          <a:effectLst/>
        </p:spPr>
        <p:txBody>
          <a:bodyPr>
            <a:spAutoFit/>
          </a:bodyPr>
          <a:lstStyle/>
          <a:p>
            <a:pPr algn="l">
              <a:spcBef>
                <a:spcPct val="50000"/>
              </a:spcBef>
            </a:pPr>
            <a:r>
              <a:rPr lang="en-GB" sz="1800">
                <a:solidFill>
                  <a:srgbClr val="0039A6"/>
                </a:solidFill>
                <a:cs typeface="Arial" charset="0"/>
              </a:rPr>
              <a:t>Triggers are now mainstream, and increasing in use</a:t>
            </a:r>
            <a:endParaRPr lang="en-GB" sz="1400" i="1">
              <a:solidFill>
                <a:srgbClr val="0039A6"/>
              </a:solidFill>
              <a:cs typeface="Arial" charset="0"/>
            </a:endParaRPr>
          </a:p>
        </p:txBody>
      </p:sp>
      <p:grpSp>
        <p:nvGrpSpPr>
          <p:cNvPr id="287750" name="Group 6"/>
          <p:cNvGrpSpPr>
            <a:grpSpLocks/>
          </p:cNvGrpSpPr>
          <p:nvPr/>
        </p:nvGrpSpPr>
        <p:grpSpPr bwMode="auto">
          <a:xfrm>
            <a:off x="488950" y="5508625"/>
            <a:ext cx="1143000" cy="609600"/>
            <a:chOff x="336" y="3456"/>
            <a:chExt cx="720" cy="384"/>
          </a:xfrm>
        </p:grpSpPr>
        <p:sp>
          <p:nvSpPr>
            <p:cNvPr id="287751" name="AutoShape 7"/>
            <p:cNvSpPr>
              <a:spLocks noChangeArrowheads="1"/>
            </p:cNvSpPr>
            <p:nvPr/>
          </p:nvSpPr>
          <p:spPr bwMode="auto">
            <a:xfrm>
              <a:off x="336" y="3456"/>
              <a:ext cx="240" cy="384"/>
            </a:xfrm>
            <a:prstGeom prst="homePlate">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87752" name="AutoShape 8"/>
            <p:cNvSpPr>
              <a:spLocks noChangeArrowheads="1"/>
            </p:cNvSpPr>
            <p:nvPr/>
          </p:nvSpPr>
          <p:spPr bwMode="auto">
            <a:xfrm>
              <a:off x="57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87753" name="AutoShape 9"/>
            <p:cNvSpPr>
              <a:spLocks noChangeArrowheads="1"/>
            </p:cNvSpPr>
            <p:nvPr/>
          </p:nvSpPr>
          <p:spPr bwMode="auto">
            <a:xfrm>
              <a:off x="81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grpSp>
      <p:sp>
        <p:nvSpPr>
          <p:cNvPr id="287771" name="AutoShape 27"/>
          <p:cNvSpPr>
            <a:spLocks noChangeArrowheads="1"/>
          </p:cNvSpPr>
          <p:nvPr/>
        </p:nvSpPr>
        <p:spPr bwMode="auto">
          <a:xfrm>
            <a:off x="8394700" y="260350"/>
            <a:ext cx="946150" cy="576263"/>
          </a:xfrm>
          <a:prstGeom prst="chevron">
            <a:avLst>
              <a:gd name="adj" fmla="val 35262"/>
            </a:avLst>
          </a:prstGeom>
          <a:solidFill>
            <a:srgbClr val="0039A6"/>
          </a:solidFill>
          <a:ln w="9525">
            <a:noFill/>
            <a:miter lim="800000"/>
            <a:headEnd/>
            <a:tailEnd/>
          </a:ln>
          <a:effectLst/>
        </p:spPr>
        <p:txBody>
          <a:bodyPr wrap="none" anchor="ctr"/>
          <a:lstStyle/>
          <a:p>
            <a:endParaRPr lang="en-GB"/>
          </a:p>
        </p:txBody>
      </p:sp>
      <p:sp>
        <p:nvSpPr>
          <p:cNvPr id="287772" name="Text Box 28"/>
          <p:cNvSpPr txBox="1">
            <a:spLocks noChangeArrowheads="1"/>
          </p:cNvSpPr>
          <p:nvPr/>
        </p:nvSpPr>
        <p:spPr bwMode="auto">
          <a:xfrm>
            <a:off x="85486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operations</a:t>
            </a:r>
          </a:p>
        </p:txBody>
      </p:sp>
      <p:sp>
        <p:nvSpPr>
          <p:cNvPr id="287773" name="AutoShape 29"/>
          <p:cNvSpPr>
            <a:spLocks noChangeArrowheads="1"/>
          </p:cNvSpPr>
          <p:nvPr/>
        </p:nvSpPr>
        <p:spPr bwMode="auto">
          <a:xfrm>
            <a:off x="7546975" y="260350"/>
            <a:ext cx="946150" cy="576263"/>
          </a:xfrm>
          <a:prstGeom prst="chevron">
            <a:avLst>
              <a:gd name="adj" fmla="val 37740"/>
            </a:avLst>
          </a:prstGeom>
          <a:solidFill>
            <a:srgbClr val="0039A6"/>
          </a:solidFill>
          <a:ln w="9525">
            <a:noFill/>
            <a:miter lim="800000"/>
            <a:headEnd/>
            <a:tailEnd/>
          </a:ln>
          <a:effectLst/>
        </p:spPr>
        <p:txBody>
          <a:bodyPr wrap="none" anchor="ctr"/>
          <a:lstStyle/>
          <a:p>
            <a:endParaRPr lang="en-GB"/>
          </a:p>
        </p:txBody>
      </p:sp>
      <p:sp>
        <p:nvSpPr>
          <p:cNvPr id="287774" name="AutoShape 30"/>
          <p:cNvSpPr>
            <a:spLocks noChangeArrowheads="1"/>
          </p:cNvSpPr>
          <p:nvPr/>
        </p:nvSpPr>
        <p:spPr bwMode="auto">
          <a:xfrm>
            <a:off x="6697663" y="260350"/>
            <a:ext cx="946150" cy="576263"/>
          </a:xfrm>
          <a:prstGeom prst="chevron">
            <a:avLst>
              <a:gd name="adj" fmla="val 33605"/>
            </a:avLst>
          </a:prstGeom>
          <a:solidFill>
            <a:schemeClr val="hlink"/>
          </a:solidFill>
          <a:ln w="9525">
            <a:noFill/>
            <a:miter lim="800000"/>
            <a:headEnd/>
            <a:tailEnd/>
          </a:ln>
          <a:effectLst/>
        </p:spPr>
        <p:txBody>
          <a:bodyPr wrap="none" anchor="ctr"/>
          <a:lstStyle/>
          <a:p>
            <a:endParaRPr lang="en-GB"/>
          </a:p>
        </p:txBody>
      </p:sp>
      <p:sp>
        <p:nvSpPr>
          <p:cNvPr id="287775" name="Text Box 31"/>
          <p:cNvSpPr txBox="1">
            <a:spLocks noChangeArrowheads="1"/>
          </p:cNvSpPr>
          <p:nvPr/>
        </p:nvSpPr>
        <p:spPr bwMode="auto">
          <a:xfrm>
            <a:off x="7689850" y="404813"/>
            <a:ext cx="792163"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liabilities</a:t>
            </a:r>
          </a:p>
        </p:txBody>
      </p:sp>
      <p:sp>
        <p:nvSpPr>
          <p:cNvPr id="287776" name="Text Box 32"/>
          <p:cNvSpPr txBox="1">
            <a:spLocks noChangeArrowheads="1"/>
          </p:cNvSpPr>
          <p:nvPr/>
        </p:nvSpPr>
        <p:spPr bwMode="auto">
          <a:xfrm>
            <a:off x="6840538" y="404813"/>
            <a:ext cx="792162"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assets</a:t>
            </a:r>
          </a:p>
        </p:txBody>
      </p:sp>
      <p:sp>
        <p:nvSpPr>
          <p:cNvPr id="287777" name="AutoShape 33"/>
          <p:cNvSpPr>
            <a:spLocks noChangeArrowheads="1"/>
          </p:cNvSpPr>
          <p:nvPr/>
        </p:nvSpPr>
        <p:spPr bwMode="auto">
          <a:xfrm>
            <a:off x="92011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287778" name="AutoShape 34"/>
          <p:cNvSpPr>
            <a:spLocks noChangeArrowheads="1"/>
          </p:cNvSpPr>
          <p:nvPr/>
        </p:nvSpPr>
        <p:spPr bwMode="auto">
          <a:xfrm>
            <a:off x="83375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287779" name="AutoShape 35"/>
          <p:cNvSpPr>
            <a:spLocks noChangeArrowheads="1"/>
          </p:cNvSpPr>
          <p:nvPr/>
        </p:nvSpPr>
        <p:spPr bwMode="auto">
          <a:xfrm>
            <a:off x="7493000" y="260350"/>
            <a:ext cx="215900" cy="576263"/>
          </a:xfrm>
          <a:prstGeom prst="chevron">
            <a:avLst>
              <a:gd name="adj" fmla="val 89704"/>
            </a:avLst>
          </a:prstGeom>
          <a:solidFill>
            <a:schemeClr val="hlink"/>
          </a:solidFill>
          <a:ln w="9525">
            <a:noFill/>
            <a:miter lim="800000"/>
            <a:headEnd/>
            <a:tailEnd/>
          </a:ln>
          <a:effectLst/>
        </p:spPr>
        <p:txBody>
          <a:bodyPr wrap="none" anchor="ctr"/>
          <a:lstStyle/>
          <a:p>
            <a:endParaRPr lang="en-GB"/>
          </a:p>
        </p:txBody>
      </p:sp>
      <p:sp>
        <p:nvSpPr>
          <p:cNvPr id="287782" name="Text Box 38"/>
          <p:cNvSpPr txBox="1">
            <a:spLocks noChangeArrowheads="1"/>
          </p:cNvSpPr>
          <p:nvPr/>
        </p:nvSpPr>
        <p:spPr bwMode="auto">
          <a:xfrm>
            <a:off x="415925" y="1052513"/>
            <a:ext cx="8064500" cy="641350"/>
          </a:xfrm>
          <a:prstGeom prst="rect">
            <a:avLst/>
          </a:prstGeom>
          <a:noFill/>
          <a:ln w="9525">
            <a:noFill/>
            <a:miter lim="800000"/>
            <a:headEnd/>
            <a:tailEnd/>
          </a:ln>
          <a:effectLst/>
        </p:spPr>
        <p:txBody>
          <a:bodyPr>
            <a:spAutoFit/>
          </a:bodyPr>
          <a:lstStyle/>
          <a:p>
            <a:pPr algn="l">
              <a:spcBef>
                <a:spcPct val="50000"/>
              </a:spcBef>
            </a:pPr>
            <a:r>
              <a:rPr lang="en-GB" sz="1800"/>
              <a:t>Our tool for monitoring funding levels daily is used to track progress against triggers</a:t>
            </a:r>
          </a:p>
        </p:txBody>
      </p:sp>
      <p:sp>
        <p:nvSpPr>
          <p:cNvPr id="287787" name="Text Box 43"/>
          <p:cNvSpPr txBox="1">
            <a:spLocks noChangeArrowheads="1"/>
          </p:cNvSpPr>
          <p:nvPr/>
        </p:nvSpPr>
        <p:spPr bwMode="auto">
          <a:xfrm>
            <a:off x="8121650" y="2205038"/>
            <a:ext cx="1512888" cy="942975"/>
          </a:xfrm>
          <a:prstGeom prst="rect">
            <a:avLst/>
          </a:prstGeom>
          <a:noFill/>
          <a:ln w="9525" algn="ctr">
            <a:noFill/>
            <a:miter lim="800000"/>
            <a:headEnd/>
            <a:tailEnd/>
          </a:ln>
          <a:effectLst/>
        </p:spPr>
        <p:txBody>
          <a:bodyPr>
            <a:spAutoFit/>
          </a:bodyPr>
          <a:lstStyle/>
          <a:p>
            <a:pPr>
              <a:spcBef>
                <a:spcPct val="50000"/>
              </a:spcBef>
            </a:pPr>
            <a:r>
              <a:rPr lang="en-GB" sz="1400"/>
              <a:t>Trigger to sell 10% of equities to lower risk assets breached</a:t>
            </a:r>
          </a:p>
        </p:txBody>
      </p:sp>
      <p:grpSp>
        <p:nvGrpSpPr>
          <p:cNvPr id="287791" name="Group 47"/>
          <p:cNvGrpSpPr>
            <a:grpSpLocks/>
          </p:cNvGrpSpPr>
          <p:nvPr/>
        </p:nvGrpSpPr>
        <p:grpSpPr bwMode="auto">
          <a:xfrm>
            <a:off x="704850" y="1844675"/>
            <a:ext cx="7561263" cy="3257550"/>
            <a:chOff x="489" y="527"/>
            <a:chExt cx="4763" cy="2052"/>
          </a:xfrm>
        </p:grpSpPr>
        <p:pic>
          <p:nvPicPr>
            <p:cNvPr id="287789" name="Picture 45"/>
            <p:cNvPicPr>
              <a:picLocks noChangeAspect="1" noChangeArrowheads="1"/>
            </p:cNvPicPr>
            <p:nvPr/>
          </p:nvPicPr>
          <p:blipFill>
            <a:blip r:embed="rId4" cstate="print"/>
            <a:srcRect l="7706" r="3642"/>
            <a:stretch>
              <a:fillRect/>
            </a:stretch>
          </p:blipFill>
          <p:spPr bwMode="auto">
            <a:xfrm>
              <a:off x="489" y="527"/>
              <a:ext cx="4581" cy="2052"/>
            </a:xfrm>
            <a:prstGeom prst="rect">
              <a:avLst/>
            </a:prstGeom>
            <a:noFill/>
            <a:ln w="9525" algn="ctr">
              <a:noFill/>
              <a:miter lim="800000"/>
              <a:headEnd/>
              <a:tailEnd/>
            </a:ln>
            <a:effectLst/>
          </p:spPr>
        </p:pic>
        <p:sp>
          <p:nvSpPr>
            <p:cNvPr id="287786" name="Oval 42"/>
            <p:cNvSpPr>
              <a:spLocks noChangeArrowheads="1"/>
            </p:cNvSpPr>
            <p:nvPr/>
          </p:nvSpPr>
          <p:spPr bwMode="auto">
            <a:xfrm>
              <a:off x="4390" y="1116"/>
              <a:ext cx="227" cy="183"/>
            </a:xfrm>
            <a:prstGeom prst="ellipse">
              <a:avLst/>
            </a:prstGeom>
            <a:noFill/>
            <a:ln w="9525" algn="ctr">
              <a:solidFill>
                <a:schemeClr val="tx1"/>
              </a:solidFill>
              <a:round/>
              <a:headEnd/>
              <a:tailEnd/>
            </a:ln>
            <a:effectLst/>
          </p:spPr>
          <p:txBody>
            <a:bodyPr wrap="none" anchor="ctr"/>
            <a:lstStyle/>
            <a:p>
              <a:endParaRPr lang="en-GB"/>
            </a:p>
          </p:txBody>
        </p:sp>
        <p:sp>
          <p:nvSpPr>
            <p:cNvPr id="287788" name="Line 44"/>
            <p:cNvSpPr>
              <a:spLocks noChangeShapeType="1"/>
            </p:cNvSpPr>
            <p:nvPr/>
          </p:nvSpPr>
          <p:spPr bwMode="auto">
            <a:xfrm flipH="1">
              <a:off x="4571" y="845"/>
              <a:ext cx="681" cy="317"/>
            </a:xfrm>
            <a:prstGeom prst="line">
              <a:avLst/>
            </a:prstGeom>
            <a:noFill/>
            <a:ln w="9525">
              <a:solidFill>
                <a:schemeClr val="tx1"/>
              </a:solidFill>
              <a:round/>
              <a:headEnd/>
              <a:tailEnd type="triangle" w="med" len="med"/>
            </a:ln>
            <a:effectLst/>
          </p:spPr>
          <p:txBody>
            <a:bodyPr wrap="none" anchor="ctr"/>
            <a:lstStyle/>
            <a:p>
              <a:endParaRPr lang="en-GB"/>
            </a:p>
          </p:txBody>
        </p:sp>
      </p:gr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0"/>
          </p:nvPr>
        </p:nvSpPr>
        <p:spPr/>
        <p:txBody>
          <a:bodyPr/>
          <a:lstStyle/>
          <a:p>
            <a:fld id="{D69A9DA8-92B2-46B0-8BE2-0F74B5534337}" type="slidenum">
              <a:rPr lang="en-GB"/>
              <a:pPr/>
              <a:t>11</a:t>
            </a:fld>
            <a:endParaRPr lang="en-GB"/>
          </a:p>
        </p:txBody>
      </p:sp>
      <p:sp>
        <p:nvSpPr>
          <p:cNvPr id="291842" name="Rectangle 2"/>
          <p:cNvSpPr>
            <a:spLocks noGrp="1" noChangeArrowheads="1"/>
          </p:cNvSpPr>
          <p:nvPr>
            <p:ph type="title"/>
          </p:nvPr>
        </p:nvSpPr>
        <p:spPr/>
        <p:txBody>
          <a:bodyPr/>
          <a:lstStyle/>
          <a:p>
            <a:r>
              <a:rPr lang="en-GB"/>
              <a:t>Taking the opportunities to de-risk over the long term </a:t>
            </a:r>
          </a:p>
        </p:txBody>
      </p:sp>
      <p:sp>
        <p:nvSpPr>
          <p:cNvPr id="291864" name="AutoShape 24"/>
          <p:cNvSpPr>
            <a:spLocks noChangeArrowheads="1"/>
          </p:cNvSpPr>
          <p:nvPr/>
        </p:nvSpPr>
        <p:spPr bwMode="auto">
          <a:xfrm>
            <a:off x="8394700" y="260350"/>
            <a:ext cx="946150" cy="576263"/>
          </a:xfrm>
          <a:prstGeom prst="chevron">
            <a:avLst>
              <a:gd name="adj" fmla="val 35262"/>
            </a:avLst>
          </a:prstGeom>
          <a:solidFill>
            <a:srgbClr val="0039A6"/>
          </a:solidFill>
          <a:ln w="9525">
            <a:noFill/>
            <a:miter lim="800000"/>
            <a:headEnd/>
            <a:tailEnd/>
          </a:ln>
          <a:effectLst/>
        </p:spPr>
        <p:txBody>
          <a:bodyPr wrap="none" anchor="ctr"/>
          <a:lstStyle/>
          <a:p>
            <a:endParaRPr lang="en-GB"/>
          </a:p>
        </p:txBody>
      </p:sp>
      <p:sp>
        <p:nvSpPr>
          <p:cNvPr id="291865" name="Text Box 25"/>
          <p:cNvSpPr txBox="1">
            <a:spLocks noChangeArrowheads="1"/>
          </p:cNvSpPr>
          <p:nvPr/>
        </p:nvSpPr>
        <p:spPr bwMode="auto">
          <a:xfrm>
            <a:off x="85486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operations</a:t>
            </a:r>
          </a:p>
        </p:txBody>
      </p:sp>
      <p:sp>
        <p:nvSpPr>
          <p:cNvPr id="291866" name="AutoShape 26"/>
          <p:cNvSpPr>
            <a:spLocks noChangeArrowheads="1"/>
          </p:cNvSpPr>
          <p:nvPr/>
        </p:nvSpPr>
        <p:spPr bwMode="auto">
          <a:xfrm>
            <a:off x="7546975" y="260350"/>
            <a:ext cx="946150" cy="576263"/>
          </a:xfrm>
          <a:prstGeom prst="chevron">
            <a:avLst>
              <a:gd name="adj" fmla="val 37740"/>
            </a:avLst>
          </a:prstGeom>
          <a:solidFill>
            <a:srgbClr val="0039A6"/>
          </a:solidFill>
          <a:ln w="9525">
            <a:noFill/>
            <a:miter lim="800000"/>
            <a:headEnd/>
            <a:tailEnd/>
          </a:ln>
          <a:effectLst/>
        </p:spPr>
        <p:txBody>
          <a:bodyPr wrap="none" anchor="ctr"/>
          <a:lstStyle/>
          <a:p>
            <a:endParaRPr lang="en-GB"/>
          </a:p>
        </p:txBody>
      </p:sp>
      <p:sp>
        <p:nvSpPr>
          <p:cNvPr id="291867" name="AutoShape 27"/>
          <p:cNvSpPr>
            <a:spLocks noChangeArrowheads="1"/>
          </p:cNvSpPr>
          <p:nvPr/>
        </p:nvSpPr>
        <p:spPr bwMode="auto">
          <a:xfrm>
            <a:off x="6697663" y="260350"/>
            <a:ext cx="946150" cy="576263"/>
          </a:xfrm>
          <a:prstGeom prst="chevron">
            <a:avLst>
              <a:gd name="adj" fmla="val 33605"/>
            </a:avLst>
          </a:prstGeom>
          <a:solidFill>
            <a:schemeClr val="hlink"/>
          </a:solidFill>
          <a:ln w="9525">
            <a:noFill/>
            <a:miter lim="800000"/>
            <a:headEnd/>
            <a:tailEnd/>
          </a:ln>
          <a:effectLst/>
        </p:spPr>
        <p:txBody>
          <a:bodyPr wrap="none" anchor="ctr"/>
          <a:lstStyle/>
          <a:p>
            <a:endParaRPr lang="en-GB"/>
          </a:p>
        </p:txBody>
      </p:sp>
      <p:sp>
        <p:nvSpPr>
          <p:cNvPr id="291868" name="Text Box 28"/>
          <p:cNvSpPr txBox="1">
            <a:spLocks noChangeArrowheads="1"/>
          </p:cNvSpPr>
          <p:nvPr/>
        </p:nvSpPr>
        <p:spPr bwMode="auto">
          <a:xfrm>
            <a:off x="7689850" y="404813"/>
            <a:ext cx="792163"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liabilities</a:t>
            </a:r>
          </a:p>
        </p:txBody>
      </p:sp>
      <p:sp>
        <p:nvSpPr>
          <p:cNvPr id="291869" name="Text Box 29"/>
          <p:cNvSpPr txBox="1">
            <a:spLocks noChangeArrowheads="1"/>
          </p:cNvSpPr>
          <p:nvPr/>
        </p:nvSpPr>
        <p:spPr bwMode="auto">
          <a:xfrm>
            <a:off x="6840538" y="404813"/>
            <a:ext cx="792162"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assets</a:t>
            </a:r>
          </a:p>
        </p:txBody>
      </p:sp>
      <p:sp>
        <p:nvSpPr>
          <p:cNvPr id="291870" name="AutoShape 30"/>
          <p:cNvSpPr>
            <a:spLocks noChangeArrowheads="1"/>
          </p:cNvSpPr>
          <p:nvPr/>
        </p:nvSpPr>
        <p:spPr bwMode="auto">
          <a:xfrm>
            <a:off x="92011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291871" name="AutoShape 31"/>
          <p:cNvSpPr>
            <a:spLocks noChangeArrowheads="1"/>
          </p:cNvSpPr>
          <p:nvPr/>
        </p:nvSpPr>
        <p:spPr bwMode="auto">
          <a:xfrm>
            <a:off x="83375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291872" name="AutoShape 32"/>
          <p:cNvSpPr>
            <a:spLocks noChangeArrowheads="1"/>
          </p:cNvSpPr>
          <p:nvPr/>
        </p:nvSpPr>
        <p:spPr bwMode="auto">
          <a:xfrm>
            <a:off x="7493000" y="260350"/>
            <a:ext cx="215900" cy="576263"/>
          </a:xfrm>
          <a:prstGeom prst="chevron">
            <a:avLst>
              <a:gd name="adj" fmla="val 89704"/>
            </a:avLst>
          </a:prstGeom>
          <a:solidFill>
            <a:schemeClr val="hlink"/>
          </a:solidFill>
          <a:ln w="9525">
            <a:noFill/>
            <a:miter lim="800000"/>
            <a:headEnd/>
            <a:tailEnd/>
          </a:ln>
          <a:effectLst/>
        </p:spPr>
        <p:txBody>
          <a:bodyPr wrap="none" anchor="ctr"/>
          <a:lstStyle/>
          <a:p>
            <a:endParaRPr lang="en-GB"/>
          </a:p>
        </p:txBody>
      </p:sp>
      <p:pic>
        <p:nvPicPr>
          <p:cNvPr id="291891" name="Picture 51"/>
          <p:cNvPicPr>
            <a:picLocks noChangeAspect="1" noChangeArrowheads="1"/>
          </p:cNvPicPr>
          <p:nvPr/>
        </p:nvPicPr>
        <p:blipFill>
          <a:blip r:embed="rId3" cstate="print"/>
          <a:srcRect l="1379" r="12997" b="1140"/>
          <a:stretch>
            <a:fillRect/>
          </a:stretch>
        </p:blipFill>
        <p:spPr bwMode="auto">
          <a:xfrm>
            <a:off x="631825" y="1071563"/>
            <a:ext cx="7345363" cy="4370387"/>
          </a:xfrm>
          <a:prstGeom prst="rect">
            <a:avLst/>
          </a:prstGeom>
          <a:noFill/>
          <a:ln w="9525" algn="ctr">
            <a:noFill/>
            <a:miter lim="800000"/>
            <a:headEnd/>
            <a:tailEnd/>
          </a:ln>
          <a:effectLst/>
        </p:spPr>
      </p:pic>
      <p:sp>
        <p:nvSpPr>
          <p:cNvPr id="291897" name="Text Box 57"/>
          <p:cNvSpPr txBox="1">
            <a:spLocks noChangeArrowheads="1"/>
          </p:cNvSpPr>
          <p:nvPr/>
        </p:nvSpPr>
        <p:spPr bwMode="auto">
          <a:xfrm>
            <a:off x="1497013" y="5661025"/>
            <a:ext cx="7772400" cy="779463"/>
          </a:xfrm>
          <a:prstGeom prst="rect">
            <a:avLst/>
          </a:prstGeom>
          <a:noFill/>
          <a:ln w="9525">
            <a:noFill/>
            <a:miter lim="800000"/>
            <a:headEnd/>
            <a:tailEnd/>
          </a:ln>
          <a:effectLst/>
        </p:spPr>
        <p:txBody>
          <a:bodyPr>
            <a:spAutoFit/>
          </a:bodyPr>
          <a:lstStyle/>
          <a:p>
            <a:pPr algn="l">
              <a:spcBef>
                <a:spcPct val="50000"/>
              </a:spcBef>
            </a:pPr>
            <a:r>
              <a:rPr lang="en-GB" sz="1800">
                <a:solidFill>
                  <a:srgbClr val="0039A6"/>
                </a:solidFill>
                <a:cs typeface="Arial" charset="0"/>
              </a:rPr>
              <a:t>Flight plans: A long term business plan for the pension scheme</a:t>
            </a:r>
          </a:p>
          <a:p>
            <a:pPr algn="l">
              <a:spcBef>
                <a:spcPct val="50000"/>
              </a:spcBef>
            </a:pPr>
            <a:endParaRPr lang="en-GB" sz="1800">
              <a:solidFill>
                <a:srgbClr val="0039A6"/>
              </a:solidFill>
              <a:cs typeface="Arial" charset="0"/>
            </a:endParaRPr>
          </a:p>
        </p:txBody>
      </p:sp>
      <p:grpSp>
        <p:nvGrpSpPr>
          <p:cNvPr id="291898" name="Group 58"/>
          <p:cNvGrpSpPr>
            <a:grpSpLocks/>
          </p:cNvGrpSpPr>
          <p:nvPr/>
        </p:nvGrpSpPr>
        <p:grpSpPr bwMode="auto">
          <a:xfrm>
            <a:off x="277813" y="5581650"/>
            <a:ext cx="1143000" cy="609600"/>
            <a:chOff x="336" y="3456"/>
            <a:chExt cx="720" cy="384"/>
          </a:xfrm>
        </p:grpSpPr>
        <p:sp>
          <p:nvSpPr>
            <p:cNvPr id="291899" name="AutoShape 59"/>
            <p:cNvSpPr>
              <a:spLocks noChangeArrowheads="1"/>
            </p:cNvSpPr>
            <p:nvPr/>
          </p:nvSpPr>
          <p:spPr bwMode="auto">
            <a:xfrm>
              <a:off x="336" y="3456"/>
              <a:ext cx="240" cy="384"/>
            </a:xfrm>
            <a:prstGeom prst="homePlate">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91900" name="AutoShape 60"/>
            <p:cNvSpPr>
              <a:spLocks noChangeArrowheads="1"/>
            </p:cNvSpPr>
            <p:nvPr/>
          </p:nvSpPr>
          <p:spPr bwMode="auto">
            <a:xfrm>
              <a:off x="57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91901" name="AutoShape 61"/>
            <p:cNvSpPr>
              <a:spLocks noChangeArrowheads="1"/>
            </p:cNvSpPr>
            <p:nvPr/>
          </p:nvSpPr>
          <p:spPr bwMode="auto">
            <a:xfrm>
              <a:off x="81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99871755-0C69-4062-ABFF-920A63069C91}" type="slidenum">
              <a:rPr lang="en-GB"/>
              <a:pPr/>
              <a:t>12</a:t>
            </a:fld>
            <a:endParaRPr lang="en-GB"/>
          </a:p>
        </p:txBody>
      </p:sp>
      <p:sp>
        <p:nvSpPr>
          <p:cNvPr id="313346" name="Rectangle 2"/>
          <p:cNvSpPr>
            <a:spLocks noChangeArrowheads="1"/>
          </p:cNvSpPr>
          <p:nvPr/>
        </p:nvSpPr>
        <p:spPr bwMode="auto">
          <a:xfrm>
            <a:off x="0" y="0"/>
            <a:ext cx="9906000" cy="6858000"/>
          </a:xfrm>
          <a:prstGeom prst="rect">
            <a:avLst/>
          </a:prstGeom>
          <a:solidFill>
            <a:srgbClr val="FFFF00"/>
          </a:solidFill>
          <a:ln w="9525" algn="ctr">
            <a:noFill/>
            <a:miter lim="800000"/>
            <a:headEnd/>
            <a:tailEnd/>
          </a:ln>
          <a:effectLst/>
        </p:spPr>
        <p:txBody>
          <a:bodyPr wrap="none" anchor="ctr"/>
          <a:lstStyle/>
          <a:p>
            <a:endParaRPr lang="en-GB"/>
          </a:p>
        </p:txBody>
      </p:sp>
      <p:sp>
        <p:nvSpPr>
          <p:cNvPr id="313347" name="Rectangle 3"/>
          <p:cNvSpPr>
            <a:spLocks noGrp="1" noChangeArrowheads="1"/>
          </p:cNvSpPr>
          <p:nvPr>
            <p:ph type="title"/>
          </p:nvPr>
        </p:nvSpPr>
        <p:spPr/>
        <p:txBody>
          <a:bodyPr/>
          <a:lstStyle/>
          <a:p>
            <a:endParaRPr lang="en-US"/>
          </a:p>
        </p:txBody>
      </p:sp>
      <p:sp>
        <p:nvSpPr>
          <p:cNvPr id="313348" name="AutoShape 4"/>
          <p:cNvSpPr>
            <a:spLocks noChangeArrowheads="1"/>
          </p:cNvSpPr>
          <p:nvPr/>
        </p:nvSpPr>
        <p:spPr bwMode="auto">
          <a:xfrm>
            <a:off x="200025" y="260350"/>
            <a:ext cx="9432925" cy="6597650"/>
          </a:xfrm>
          <a:prstGeom prst="irregularSeal1">
            <a:avLst/>
          </a:prstGeom>
          <a:solidFill>
            <a:schemeClr val="hlink"/>
          </a:solidFill>
          <a:ln w="9525" algn="ctr">
            <a:noFill/>
            <a:miter lim="800000"/>
            <a:headEnd/>
            <a:tailEnd/>
          </a:ln>
          <a:effectLst/>
        </p:spPr>
        <p:txBody>
          <a:bodyPr anchor="ctr"/>
          <a:lstStyle/>
          <a:p>
            <a:pPr eaLnBrk="1" hangingPunct="1">
              <a:spcBef>
                <a:spcPct val="25000"/>
              </a:spcBef>
              <a:buClr>
                <a:schemeClr val="tx1"/>
              </a:buClr>
              <a:buFont typeface="Wingdings" pitchFamily="2" charset="2"/>
              <a:buNone/>
            </a:pPr>
            <a:r>
              <a:rPr lang="en-GB" sz="2800">
                <a:solidFill>
                  <a:schemeClr val="bg1"/>
                </a:solidFill>
              </a:rPr>
              <a:t>You are in competition for opportunities with every other DB pension scheme in the UK</a:t>
            </a:r>
            <a:br>
              <a:rPr lang="en-GB" sz="2800">
                <a:solidFill>
                  <a:schemeClr val="bg1"/>
                </a:solidFill>
              </a:rPr>
            </a:br>
            <a:r>
              <a:rPr lang="en-GB" sz="2800">
                <a:solidFill>
                  <a:schemeClr val="bg1"/>
                </a:solidFill>
              </a:rPr>
              <a:t>(and some other parties as well)</a:t>
            </a:r>
            <a:br>
              <a:rPr lang="en-GB" sz="2800">
                <a:solidFill>
                  <a:schemeClr val="bg1"/>
                </a:solidFill>
              </a:rPr>
            </a:br>
            <a:r>
              <a:rPr lang="en-GB" sz="2800">
                <a:solidFill>
                  <a:schemeClr val="bg1"/>
                </a:solidFill>
              </a:rPr>
              <a:t>… whether you like it or not.</a:t>
            </a:r>
          </a:p>
        </p:txBody>
      </p:sp>
      <p:pic>
        <p:nvPicPr>
          <p:cNvPr id="313349" name="Picture 5" descr="color_slid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77200" y="6294438"/>
            <a:ext cx="1371600" cy="33496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
          <p:cNvSpPr>
            <a:spLocks noGrp="1"/>
          </p:cNvSpPr>
          <p:nvPr>
            <p:ph type="sldNum" sz="quarter" idx="10"/>
          </p:nvPr>
        </p:nvSpPr>
        <p:spPr/>
        <p:txBody>
          <a:bodyPr/>
          <a:lstStyle/>
          <a:p>
            <a:fld id="{8B45E3BB-B9C7-427E-A965-0E3E5AB09A22}" type="slidenum">
              <a:rPr lang="en-GB"/>
              <a:pPr/>
              <a:t>13</a:t>
            </a:fld>
            <a:endParaRPr lang="en-GB"/>
          </a:p>
        </p:txBody>
      </p:sp>
      <p:sp>
        <p:nvSpPr>
          <p:cNvPr id="292866" name="Rectangle 2"/>
          <p:cNvSpPr>
            <a:spLocks noGrp="1" noChangeArrowheads="1"/>
          </p:cNvSpPr>
          <p:nvPr>
            <p:ph type="title"/>
          </p:nvPr>
        </p:nvSpPr>
        <p:spPr/>
        <p:txBody>
          <a:bodyPr/>
          <a:lstStyle/>
          <a:p>
            <a:r>
              <a:rPr lang="en-GB"/>
              <a:t>Summary</a:t>
            </a:r>
          </a:p>
        </p:txBody>
      </p:sp>
      <p:sp>
        <p:nvSpPr>
          <p:cNvPr id="292867" name="Text Box 3"/>
          <p:cNvSpPr txBox="1">
            <a:spLocks noChangeArrowheads="1"/>
          </p:cNvSpPr>
          <p:nvPr/>
        </p:nvSpPr>
        <p:spPr bwMode="auto">
          <a:xfrm>
            <a:off x="1352550" y="1627188"/>
            <a:ext cx="8064500" cy="366712"/>
          </a:xfrm>
          <a:prstGeom prst="rect">
            <a:avLst/>
          </a:prstGeom>
          <a:noFill/>
          <a:ln w="9525">
            <a:noFill/>
            <a:miter lim="800000"/>
            <a:headEnd/>
            <a:tailEnd/>
          </a:ln>
          <a:effectLst/>
        </p:spPr>
        <p:txBody>
          <a:bodyPr>
            <a:spAutoFit/>
          </a:bodyPr>
          <a:lstStyle/>
          <a:p>
            <a:pPr algn="l">
              <a:spcBef>
                <a:spcPct val="50000"/>
              </a:spcBef>
            </a:pPr>
            <a:r>
              <a:rPr lang="en-GB" sz="1800"/>
              <a:t>A Flight Plan is a long term business plan for the pension scheme</a:t>
            </a:r>
          </a:p>
        </p:txBody>
      </p:sp>
      <p:sp>
        <p:nvSpPr>
          <p:cNvPr id="292868" name="AutoShape 4" descr="Light vertical"/>
          <p:cNvSpPr>
            <a:spLocks noChangeArrowheads="1"/>
          </p:cNvSpPr>
          <p:nvPr/>
        </p:nvSpPr>
        <p:spPr bwMode="auto">
          <a:xfrm>
            <a:off x="488950" y="1473200"/>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92869" name="Text Box 5"/>
          <p:cNvSpPr txBox="1">
            <a:spLocks noChangeArrowheads="1"/>
          </p:cNvSpPr>
          <p:nvPr/>
        </p:nvSpPr>
        <p:spPr bwMode="auto">
          <a:xfrm>
            <a:off x="1352550" y="2281238"/>
            <a:ext cx="8064500" cy="366712"/>
          </a:xfrm>
          <a:prstGeom prst="rect">
            <a:avLst/>
          </a:prstGeom>
          <a:noFill/>
          <a:ln w="9525">
            <a:noFill/>
            <a:miter lim="800000"/>
            <a:headEnd/>
            <a:tailEnd/>
          </a:ln>
          <a:effectLst/>
        </p:spPr>
        <p:txBody>
          <a:bodyPr>
            <a:spAutoFit/>
          </a:bodyPr>
          <a:lstStyle/>
          <a:p>
            <a:pPr algn="l">
              <a:spcBef>
                <a:spcPct val="50000"/>
              </a:spcBef>
            </a:pPr>
            <a:r>
              <a:rPr lang="en-GB" sz="1800"/>
              <a:t>Strong desire for lower risk position, but not always a robust plan to get there</a:t>
            </a:r>
          </a:p>
        </p:txBody>
      </p:sp>
      <p:sp>
        <p:nvSpPr>
          <p:cNvPr id="292870" name="AutoShape 6" descr="Light vertical"/>
          <p:cNvSpPr>
            <a:spLocks noChangeArrowheads="1"/>
          </p:cNvSpPr>
          <p:nvPr/>
        </p:nvSpPr>
        <p:spPr bwMode="auto">
          <a:xfrm>
            <a:off x="488950" y="2193925"/>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92871" name="Text Box 7"/>
          <p:cNvSpPr txBox="1">
            <a:spLocks noChangeArrowheads="1"/>
          </p:cNvSpPr>
          <p:nvPr/>
        </p:nvSpPr>
        <p:spPr bwMode="auto">
          <a:xfrm>
            <a:off x="1352550" y="3000375"/>
            <a:ext cx="8064500" cy="366713"/>
          </a:xfrm>
          <a:prstGeom prst="rect">
            <a:avLst/>
          </a:prstGeom>
          <a:noFill/>
          <a:ln w="9525">
            <a:noFill/>
            <a:miter lim="800000"/>
            <a:headEnd/>
            <a:tailEnd/>
          </a:ln>
          <a:effectLst/>
        </p:spPr>
        <p:txBody>
          <a:bodyPr>
            <a:spAutoFit/>
          </a:bodyPr>
          <a:lstStyle/>
          <a:p>
            <a:pPr algn="l">
              <a:spcBef>
                <a:spcPct val="50000"/>
              </a:spcBef>
            </a:pPr>
            <a:r>
              <a:rPr lang="en-GB" sz="1800"/>
              <a:t>A robust plan will commonly include some form of trigger</a:t>
            </a:r>
          </a:p>
        </p:txBody>
      </p:sp>
      <p:sp>
        <p:nvSpPr>
          <p:cNvPr id="292872" name="AutoShape 8" descr="Light vertical"/>
          <p:cNvSpPr>
            <a:spLocks noChangeArrowheads="1"/>
          </p:cNvSpPr>
          <p:nvPr/>
        </p:nvSpPr>
        <p:spPr bwMode="auto">
          <a:xfrm>
            <a:off x="488950" y="2913063"/>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92873" name="Text Box 9"/>
          <p:cNvSpPr txBox="1">
            <a:spLocks noChangeArrowheads="1"/>
          </p:cNvSpPr>
          <p:nvPr/>
        </p:nvSpPr>
        <p:spPr bwMode="auto">
          <a:xfrm>
            <a:off x="1352550" y="3749675"/>
            <a:ext cx="7561263" cy="366713"/>
          </a:xfrm>
          <a:prstGeom prst="rect">
            <a:avLst/>
          </a:prstGeom>
          <a:noFill/>
          <a:ln w="9525">
            <a:noFill/>
            <a:miter lim="800000"/>
            <a:headEnd/>
            <a:tailEnd/>
          </a:ln>
          <a:effectLst/>
        </p:spPr>
        <p:txBody>
          <a:bodyPr>
            <a:spAutoFit/>
          </a:bodyPr>
          <a:lstStyle/>
          <a:p>
            <a:pPr algn="l">
              <a:spcBef>
                <a:spcPct val="50000"/>
              </a:spcBef>
            </a:pPr>
            <a:r>
              <a:rPr lang="en-GB" sz="1800"/>
              <a:t>Triggers are now mainstream, and increasing in use</a:t>
            </a:r>
          </a:p>
        </p:txBody>
      </p:sp>
      <p:sp>
        <p:nvSpPr>
          <p:cNvPr id="292874" name="AutoShape 10" descr="Light vertical"/>
          <p:cNvSpPr>
            <a:spLocks noChangeArrowheads="1"/>
          </p:cNvSpPr>
          <p:nvPr/>
        </p:nvSpPr>
        <p:spPr bwMode="auto">
          <a:xfrm>
            <a:off x="488950" y="3643313"/>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92875" name="Text Box 11"/>
          <p:cNvSpPr txBox="1">
            <a:spLocks noChangeArrowheads="1"/>
          </p:cNvSpPr>
          <p:nvPr/>
        </p:nvSpPr>
        <p:spPr bwMode="auto">
          <a:xfrm>
            <a:off x="1352550" y="4397375"/>
            <a:ext cx="8064500" cy="396875"/>
          </a:xfrm>
          <a:prstGeom prst="rect">
            <a:avLst/>
          </a:prstGeom>
          <a:noFill/>
          <a:ln w="9525">
            <a:noFill/>
            <a:miter lim="800000"/>
            <a:headEnd/>
            <a:tailEnd/>
          </a:ln>
          <a:effectLst/>
        </p:spPr>
        <p:txBody>
          <a:bodyPr>
            <a:spAutoFit/>
          </a:bodyPr>
          <a:lstStyle/>
          <a:p>
            <a:pPr algn="l">
              <a:spcBef>
                <a:spcPct val="50000"/>
              </a:spcBef>
            </a:pPr>
            <a:r>
              <a:rPr lang="en-GB" sz="2000" b="1">
                <a:solidFill>
                  <a:srgbClr val="0039A6"/>
                </a:solidFill>
              </a:rPr>
              <a:t>Inefficient execution can result in some of your gains being lost</a:t>
            </a:r>
          </a:p>
        </p:txBody>
      </p:sp>
      <p:sp>
        <p:nvSpPr>
          <p:cNvPr id="292876" name="AutoShape 12" descr="Light vertical"/>
          <p:cNvSpPr>
            <a:spLocks noChangeArrowheads="1"/>
          </p:cNvSpPr>
          <p:nvPr/>
        </p:nvSpPr>
        <p:spPr bwMode="auto">
          <a:xfrm>
            <a:off x="488950" y="4364038"/>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92877" name="Line 13"/>
          <p:cNvSpPr>
            <a:spLocks noChangeShapeType="1"/>
          </p:cNvSpPr>
          <p:nvPr/>
        </p:nvSpPr>
        <p:spPr bwMode="auto">
          <a:xfrm>
            <a:off x="488950" y="2058988"/>
            <a:ext cx="8928100" cy="0"/>
          </a:xfrm>
          <a:prstGeom prst="line">
            <a:avLst/>
          </a:prstGeom>
          <a:noFill/>
          <a:ln w="9525">
            <a:solidFill>
              <a:srgbClr val="0039A6"/>
            </a:solidFill>
            <a:prstDash val="dash"/>
            <a:round/>
            <a:headEnd/>
            <a:tailEnd/>
          </a:ln>
          <a:effectLst/>
        </p:spPr>
        <p:txBody>
          <a:bodyPr/>
          <a:lstStyle/>
          <a:p>
            <a:endParaRPr lang="en-GB"/>
          </a:p>
        </p:txBody>
      </p:sp>
      <p:sp>
        <p:nvSpPr>
          <p:cNvPr id="292878" name="Line 14"/>
          <p:cNvSpPr>
            <a:spLocks noChangeShapeType="1"/>
          </p:cNvSpPr>
          <p:nvPr/>
        </p:nvSpPr>
        <p:spPr bwMode="auto">
          <a:xfrm>
            <a:off x="488950" y="2778125"/>
            <a:ext cx="8928100" cy="0"/>
          </a:xfrm>
          <a:prstGeom prst="line">
            <a:avLst/>
          </a:prstGeom>
          <a:noFill/>
          <a:ln w="9525">
            <a:solidFill>
              <a:srgbClr val="0039A6"/>
            </a:solidFill>
            <a:prstDash val="dash"/>
            <a:round/>
            <a:headEnd/>
            <a:tailEnd/>
          </a:ln>
          <a:effectLst/>
        </p:spPr>
        <p:txBody>
          <a:bodyPr/>
          <a:lstStyle/>
          <a:p>
            <a:endParaRPr lang="en-GB"/>
          </a:p>
        </p:txBody>
      </p:sp>
      <p:sp>
        <p:nvSpPr>
          <p:cNvPr id="292879" name="Line 15"/>
          <p:cNvSpPr>
            <a:spLocks noChangeShapeType="1"/>
          </p:cNvSpPr>
          <p:nvPr/>
        </p:nvSpPr>
        <p:spPr bwMode="auto">
          <a:xfrm>
            <a:off x="488950" y="3498850"/>
            <a:ext cx="8928100" cy="0"/>
          </a:xfrm>
          <a:prstGeom prst="line">
            <a:avLst/>
          </a:prstGeom>
          <a:noFill/>
          <a:ln w="9525">
            <a:solidFill>
              <a:srgbClr val="0039A6"/>
            </a:solidFill>
            <a:prstDash val="dash"/>
            <a:round/>
            <a:headEnd/>
            <a:tailEnd/>
          </a:ln>
          <a:effectLst/>
        </p:spPr>
        <p:txBody>
          <a:bodyPr/>
          <a:lstStyle/>
          <a:p>
            <a:endParaRPr lang="en-GB"/>
          </a:p>
        </p:txBody>
      </p:sp>
      <p:sp>
        <p:nvSpPr>
          <p:cNvPr id="292880" name="Line 16"/>
          <p:cNvSpPr>
            <a:spLocks noChangeShapeType="1"/>
          </p:cNvSpPr>
          <p:nvPr/>
        </p:nvSpPr>
        <p:spPr bwMode="auto">
          <a:xfrm>
            <a:off x="488950" y="4291013"/>
            <a:ext cx="8928100" cy="0"/>
          </a:xfrm>
          <a:prstGeom prst="line">
            <a:avLst/>
          </a:prstGeom>
          <a:noFill/>
          <a:ln w="9525">
            <a:solidFill>
              <a:srgbClr val="0039A6"/>
            </a:solidFill>
            <a:prstDash val="dash"/>
            <a:round/>
            <a:headEnd/>
            <a:tailEnd/>
          </a:ln>
          <a:effectLst/>
        </p:spPr>
        <p:txBody>
          <a:bodyPr/>
          <a:lstStyle/>
          <a:p>
            <a:endParaRPr lang="en-GB"/>
          </a:p>
        </p:txBody>
      </p:sp>
      <p:sp>
        <p:nvSpPr>
          <p:cNvPr id="292881" name="Line 17"/>
          <p:cNvSpPr>
            <a:spLocks noChangeShapeType="1"/>
          </p:cNvSpPr>
          <p:nvPr/>
        </p:nvSpPr>
        <p:spPr bwMode="auto">
          <a:xfrm>
            <a:off x="488950" y="5013325"/>
            <a:ext cx="8928100" cy="0"/>
          </a:xfrm>
          <a:prstGeom prst="line">
            <a:avLst/>
          </a:prstGeom>
          <a:noFill/>
          <a:ln w="9525">
            <a:solidFill>
              <a:srgbClr val="0039A6"/>
            </a:solidFill>
            <a:prstDash val="dash"/>
            <a:round/>
            <a:headEnd/>
            <a:tailEnd/>
          </a:ln>
          <a:effectLst/>
        </p:spPr>
        <p:txBody>
          <a:bodyPr/>
          <a:lstStyle/>
          <a:p>
            <a:endParaRPr lang="en-GB"/>
          </a:p>
        </p:txBody>
      </p:sp>
      <p:sp>
        <p:nvSpPr>
          <p:cNvPr id="292882" name="Oval 18"/>
          <p:cNvSpPr>
            <a:spLocks noChangeArrowheads="1"/>
          </p:cNvSpPr>
          <p:nvPr/>
        </p:nvSpPr>
        <p:spPr bwMode="auto">
          <a:xfrm>
            <a:off x="704850" y="1501775"/>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92883" name="Text Box 19"/>
          <p:cNvSpPr txBox="1">
            <a:spLocks noChangeArrowheads="1"/>
          </p:cNvSpPr>
          <p:nvPr/>
        </p:nvSpPr>
        <p:spPr bwMode="auto">
          <a:xfrm>
            <a:off x="704850" y="1527175"/>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92884" name="Oval 20"/>
          <p:cNvSpPr>
            <a:spLocks noChangeArrowheads="1"/>
          </p:cNvSpPr>
          <p:nvPr/>
        </p:nvSpPr>
        <p:spPr bwMode="auto">
          <a:xfrm>
            <a:off x="704850" y="2228850"/>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92885" name="Text Box 21"/>
          <p:cNvSpPr txBox="1">
            <a:spLocks noChangeArrowheads="1"/>
          </p:cNvSpPr>
          <p:nvPr/>
        </p:nvSpPr>
        <p:spPr bwMode="auto">
          <a:xfrm>
            <a:off x="704850" y="2254250"/>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92886" name="Oval 22"/>
          <p:cNvSpPr>
            <a:spLocks noChangeArrowheads="1"/>
          </p:cNvSpPr>
          <p:nvPr/>
        </p:nvSpPr>
        <p:spPr bwMode="auto">
          <a:xfrm>
            <a:off x="704850" y="2941638"/>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92887" name="Text Box 23"/>
          <p:cNvSpPr txBox="1">
            <a:spLocks noChangeArrowheads="1"/>
          </p:cNvSpPr>
          <p:nvPr/>
        </p:nvSpPr>
        <p:spPr bwMode="auto">
          <a:xfrm>
            <a:off x="704850" y="2967038"/>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92888" name="Oval 24"/>
          <p:cNvSpPr>
            <a:spLocks noChangeArrowheads="1"/>
          </p:cNvSpPr>
          <p:nvPr/>
        </p:nvSpPr>
        <p:spPr bwMode="auto">
          <a:xfrm>
            <a:off x="704850" y="3683000"/>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92889" name="Text Box 25"/>
          <p:cNvSpPr txBox="1">
            <a:spLocks noChangeArrowheads="1"/>
          </p:cNvSpPr>
          <p:nvPr/>
        </p:nvSpPr>
        <p:spPr bwMode="auto">
          <a:xfrm>
            <a:off x="704850" y="3708400"/>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92890" name="Oval 26"/>
          <p:cNvSpPr>
            <a:spLocks noChangeArrowheads="1"/>
          </p:cNvSpPr>
          <p:nvPr/>
        </p:nvSpPr>
        <p:spPr bwMode="auto">
          <a:xfrm>
            <a:off x="704850" y="4395788"/>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92891" name="Text Box 27"/>
          <p:cNvSpPr txBox="1">
            <a:spLocks noChangeArrowheads="1"/>
          </p:cNvSpPr>
          <p:nvPr/>
        </p:nvSpPr>
        <p:spPr bwMode="auto">
          <a:xfrm>
            <a:off x="704850" y="4421188"/>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92899" name="AutoShape 35"/>
          <p:cNvSpPr>
            <a:spLocks noChangeArrowheads="1"/>
          </p:cNvSpPr>
          <p:nvPr/>
        </p:nvSpPr>
        <p:spPr bwMode="auto">
          <a:xfrm>
            <a:off x="8394700" y="260350"/>
            <a:ext cx="946150" cy="576263"/>
          </a:xfrm>
          <a:prstGeom prst="chevron">
            <a:avLst>
              <a:gd name="adj" fmla="val 35262"/>
            </a:avLst>
          </a:prstGeom>
          <a:solidFill>
            <a:srgbClr val="0039A6"/>
          </a:solidFill>
          <a:ln w="9525">
            <a:noFill/>
            <a:miter lim="800000"/>
            <a:headEnd/>
            <a:tailEnd/>
          </a:ln>
          <a:effectLst/>
        </p:spPr>
        <p:txBody>
          <a:bodyPr wrap="none" anchor="ctr"/>
          <a:lstStyle/>
          <a:p>
            <a:endParaRPr lang="en-GB"/>
          </a:p>
        </p:txBody>
      </p:sp>
      <p:sp>
        <p:nvSpPr>
          <p:cNvPr id="292900" name="Text Box 36"/>
          <p:cNvSpPr txBox="1">
            <a:spLocks noChangeArrowheads="1"/>
          </p:cNvSpPr>
          <p:nvPr/>
        </p:nvSpPr>
        <p:spPr bwMode="auto">
          <a:xfrm>
            <a:off x="85486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operations</a:t>
            </a:r>
          </a:p>
        </p:txBody>
      </p:sp>
      <p:sp>
        <p:nvSpPr>
          <p:cNvPr id="292901" name="AutoShape 37"/>
          <p:cNvSpPr>
            <a:spLocks noChangeArrowheads="1"/>
          </p:cNvSpPr>
          <p:nvPr/>
        </p:nvSpPr>
        <p:spPr bwMode="auto">
          <a:xfrm>
            <a:off x="7546975" y="260350"/>
            <a:ext cx="946150" cy="576263"/>
          </a:xfrm>
          <a:prstGeom prst="chevron">
            <a:avLst>
              <a:gd name="adj" fmla="val 37740"/>
            </a:avLst>
          </a:prstGeom>
          <a:solidFill>
            <a:srgbClr val="0039A6"/>
          </a:solidFill>
          <a:ln w="9525">
            <a:noFill/>
            <a:miter lim="800000"/>
            <a:headEnd/>
            <a:tailEnd/>
          </a:ln>
          <a:effectLst/>
        </p:spPr>
        <p:txBody>
          <a:bodyPr wrap="none" anchor="ctr"/>
          <a:lstStyle/>
          <a:p>
            <a:endParaRPr lang="en-GB"/>
          </a:p>
        </p:txBody>
      </p:sp>
      <p:sp>
        <p:nvSpPr>
          <p:cNvPr id="292902" name="AutoShape 38"/>
          <p:cNvSpPr>
            <a:spLocks noChangeArrowheads="1"/>
          </p:cNvSpPr>
          <p:nvPr/>
        </p:nvSpPr>
        <p:spPr bwMode="auto">
          <a:xfrm>
            <a:off x="6697663" y="260350"/>
            <a:ext cx="946150" cy="576263"/>
          </a:xfrm>
          <a:prstGeom prst="chevron">
            <a:avLst>
              <a:gd name="adj" fmla="val 33605"/>
            </a:avLst>
          </a:prstGeom>
          <a:solidFill>
            <a:schemeClr val="hlink"/>
          </a:solidFill>
          <a:ln w="9525">
            <a:noFill/>
            <a:miter lim="800000"/>
            <a:headEnd/>
            <a:tailEnd/>
          </a:ln>
          <a:effectLst/>
        </p:spPr>
        <p:txBody>
          <a:bodyPr wrap="none" anchor="ctr"/>
          <a:lstStyle/>
          <a:p>
            <a:endParaRPr lang="en-GB"/>
          </a:p>
        </p:txBody>
      </p:sp>
      <p:sp>
        <p:nvSpPr>
          <p:cNvPr id="292903" name="Text Box 39"/>
          <p:cNvSpPr txBox="1">
            <a:spLocks noChangeArrowheads="1"/>
          </p:cNvSpPr>
          <p:nvPr/>
        </p:nvSpPr>
        <p:spPr bwMode="auto">
          <a:xfrm>
            <a:off x="7689850" y="404813"/>
            <a:ext cx="792163"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liabilities</a:t>
            </a:r>
          </a:p>
        </p:txBody>
      </p:sp>
      <p:sp>
        <p:nvSpPr>
          <p:cNvPr id="292904" name="Text Box 40"/>
          <p:cNvSpPr txBox="1">
            <a:spLocks noChangeArrowheads="1"/>
          </p:cNvSpPr>
          <p:nvPr/>
        </p:nvSpPr>
        <p:spPr bwMode="auto">
          <a:xfrm>
            <a:off x="6840538" y="404813"/>
            <a:ext cx="792162"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assets</a:t>
            </a:r>
          </a:p>
        </p:txBody>
      </p:sp>
      <p:sp>
        <p:nvSpPr>
          <p:cNvPr id="292905" name="AutoShape 41"/>
          <p:cNvSpPr>
            <a:spLocks noChangeArrowheads="1"/>
          </p:cNvSpPr>
          <p:nvPr/>
        </p:nvSpPr>
        <p:spPr bwMode="auto">
          <a:xfrm>
            <a:off x="92011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292906" name="AutoShape 42"/>
          <p:cNvSpPr>
            <a:spLocks noChangeArrowheads="1"/>
          </p:cNvSpPr>
          <p:nvPr/>
        </p:nvSpPr>
        <p:spPr bwMode="auto">
          <a:xfrm>
            <a:off x="83375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292907" name="AutoShape 43"/>
          <p:cNvSpPr>
            <a:spLocks noChangeArrowheads="1"/>
          </p:cNvSpPr>
          <p:nvPr/>
        </p:nvSpPr>
        <p:spPr bwMode="auto">
          <a:xfrm>
            <a:off x="7493000" y="260350"/>
            <a:ext cx="215900" cy="576263"/>
          </a:xfrm>
          <a:prstGeom prst="chevron">
            <a:avLst>
              <a:gd name="adj" fmla="val 89704"/>
            </a:avLst>
          </a:prstGeom>
          <a:solidFill>
            <a:schemeClr val="hlink"/>
          </a:solidFill>
          <a:ln w="9525">
            <a:no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fld id="{C56EE899-3C00-43AD-A8CD-45794F89F32A}" type="slidenum">
              <a:rPr lang="en-GB"/>
              <a:pPr/>
              <a:t>14</a:t>
            </a:fld>
            <a:endParaRPr lang="en-GB"/>
          </a:p>
        </p:txBody>
      </p:sp>
      <p:sp>
        <p:nvSpPr>
          <p:cNvPr id="262146" name="Rectangle 2"/>
          <p:cNvSpPr>
            <a:spLocks noChangeArrowheads="1"/>
          </p:cNvSpPr>
          <p:nvPr/>
        </p:nvSpPr>
        <p:spPr bwMode="auto">
          <a:xfrm>
            <a:off x="-592138" y="0"/>
            <a:ext cx="11449051" cy="7100888"/>
          </a:xfrm>
          <a:prstGeom prst="rect">
            <a:avLst/>
          </a:prstGeom>
          <a:solidFill>
            <a:schemeClr val="bg1"/>
          </a:solidFill>
          <a:ln w="9525">
            <a:solidFill>
              <a:schemeClr val="tx1"/>
            </a:solidFill>
            <a:miter lim="800000"/>
            <a:headEnd/>
            <a:tailEnd/>
          </a:ln>
          <a:effectLst/>
        </p:spPr>
        <p:txBody>
          <a:bodyPr wrap="none" anchor="ctr"/>
          <a:lstStyle/>
          <a:p>
            <a:endParaRPr lang="en-GB"/>
          </a:p>
        </p:txBody>
      </p:sp>
      <p:pic>
        <p:nvPicPr>
          <p:cNvPr id="262147" name="Picture 3" descr="Image 3_red"/>
          <p:cNvPicPr>
            <a:picLocks noChangeAspect="1" noChangeArrowheads="1"/>
          </p:cNvPicPr>
          <p:nvPr>
            <p:ph sz="half" idx="2"/>
          </p:nvPr>
        </p:nvPicPr>
        <p:blipFill>
          <a:blip r:embed="rId3" cstate="print"/>
          <a:srcRect/>
          <a:stretch>
            <a:fillRect/>
          </a:stretch>
        </p:blipFill>
        <p:spPr>
          <a:xfrm>
            <a:off x="0" y="-1328738"/>
            <a:ext cx="9906000" cy="6937376"/>
          </a:xfrm>
          <a:noFill/>
          <a:ln/>
        </p:spPr>
      </p:pic>
      <p:sp>
        <p:nvSpPr>
          <p:cNvPr id="262148" name="Text Box 4"/>
          <p:cNvSpPr txBox="1">
            <a:spLocks noChangeArrowheads="1"/>
          </p:cNvSpPr>
          <p:nvPr/>
        </p:nvSpPr>
        <p:spPr bwMode="auto">
          <a:xfrm>
            <a:off x="1712913" y="4221163"/>
            <a:ext cx="9274175" cy="1311275"/>
          </a:xfrm>
          <a:prstGeom prst="rect">
            <a:avLst/>
          </a:prstGeom>
          <a:noFill/>
          <a:ln w="9525">
            <a:noFill/>
            <a:miter lim="800000"/>
            <a:headEnd/>
            <a:tailEnd/>
          </a:ln>
          <a:effectLst/>
        </p:spPr>
        <p:txBody>
          <a:bodyPr>
            <a:spAutoFit/>
          </a:bodyPr>
          <a:lstStyle/>
          <a:p>
            <a:pPr algn="l">
              <a:spcBef>
                <a:spcPct val="50000"/>
              </a:spcBef>
            </a:pPr>
            <a:r>
              <a:rPr lang="en-GB" sz="4000"/>
              <a:t>I already have a plan to de-risk my assets. What about the liabilities?</a:t>
            </a:r>
          </a:p>
        </p:txBody>
      </p:sp>
      <p:grpSp>
        <p:nvGrpSpPr>
          <p:cNvPr id="262149" name="Group 5"/>
          <p:cNvGrpSpPr>
            <a:grpSpLocks/>
          </p:cNvGrpSpPr>
          <p:nvPr/>
        </p:nvGrpSpPr>
        <p:grpSpPr bwMode="auto">
          <a:xfrm>
            <a:off x="488950" y="4294188"/>
            <a:ext cx="1223963" cy="811212"/>
            <a:chOff x="308" y="890"/>
            <a:chExt cx="771" cy="511"/>
          </a:xfrm>
        </p:grpSpPr>
        <p:sp>
          <p:nvSpPr>
            <p:cNvPr id="262150" name="AutoShape 6" descr="Light vertical"/>
            <p:cNvSpPr>
              <a:spLocks noChangeArrowheads="1"/>
            </p:cNvSpPr>
            <p:nvPr/>
          </p:nvSpPr>
          <p:spPr bwMode="auto">
            <a:xfrm>
              <a:off x="308" y="890"/>
              <a:ext cx="771" cy="511"/>
            </a:xfrm>
            <a:prstGeom prst="chevron">
              <a:avLst>
                <a:gd name="adj" fmla="val 37720"/>
              </a:avLst>
            </a:prstGeom>
            <a:pattFill prst="ltVert">
              <a:fgClr>
                <a:srgbClr val="808080"/>
              </a:fgClr>
              <a:bgClr>
                <a:srgbClr val="FFFFFF"/>
              </a:bgClr>
            </a:pattFill>
            <a:ln w="9525">
              <a:noFill/>
              <a:miter lim="800000"/>
              <a:headEnd/>
              <a:tailEnd/>
            </a:ln>
            <a:effectLst/>
          </p:spPr>
          <p:txBody>
            <a:bodyPr wrap="none" anchor="ctr"/>
            <a:lstStyle/>
            <a:p>
              <a:endParaRPr lang="en-GB"/>
            </a:p>
          </p:txBody>
        </p:sp>
        <p:sp>
          <p:nvSpPr>
            <p:cNvPr id="262151" name="Oval 7"/>
            <p:cNvSpPr>
              <a:spLocks noChangeArrowheads="1"/>
            </p:cNvSpPr>
            <p:nvPr/>
          </p:nvSpPr>
          <p:spPr bwMode="auto">
            <a:xfrm>
              <a:off x="535" y="981"/>
              <a:ext cx="317" cy="339"/>
            </a:xfrm>
            <a:prstGeom prst="ellipse">
              <a:avLst/>
            </a:prstGeom>
            <a:solidFill>
              <a:srgbClr val="0039A6"/>
            </a:solidFill>
            <a:ln w="9525">
              <a:noFill/>
              <a:round/>
              <a:headEnd/>
              <a:tailEnd/>
            </a:ln>
            <a:effectLst/>
          </p:spPr>
          <p:txBody>
            <a:bodyPr wrap="none" anchor="ctr"/>
            <a:lstStyle/>
            <a:p>
              <a:endParaRPr lang="en-GB"/>
            </a:p>
          </p:txBody>
        </p:sp>
        <p:sp>
          <p:nvSpPr>
            <p:cNvPr id="262152" name="Text Box 8"/>
            <p:cNvSpPr txBox="1">
              <a:spLocks noChangeArrowheads="1"/>
            </p:cNvSpPr>
            <p:nvPr/>
          </p:nvSpPr>
          <p:spPr bwMode="auto">
            <a:xfrm>
              <a:off x="559" y="981"/>
              <a:ext cx="358" cy="327"/>
            </a:xfrm>
            <a:prstGeom prst="rect">
              <a:avLst/>
            </a:prstGeom>
            <a:noFill/>
            <a:ln w="9525">
              <a:noFill/>
              <a:miter lim="800000"/>
              <a:headEnd/>
              <a:tailEnd/>
            </a:ln>
            <a:effectLst/>
          </p:spPr>
          <p:txBody>
            <a:bodyPr>
              <a:spAutoFit/>
            </a:bodyPr>
            <a:lstStyle/>
            <a:p>
              <a:pPr algn="l">
                <a:spcBef>
                  <a:spcPct val="50000"/>
                </a:spcBef>
              </a:pPr>
              <a:r>
                <a:rPr lang="en-GB" sz="2800">
                  <a:solidFill>
                    <a:schemeClr val="bg1"/>
                  </a:solidFill>
                  <a:cs typeface="Arial" charset="0"/>
                  <a:sym typeface="Wingdings" pitchFamily="2" charset="2"/>
                </a:rPr>
                <a:t>2</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0"/>
          </p:nvPr>
        </p:nvSpPr>
        <p:spPr/>
        <p:txBody>
          <a:bodyPr/>
          <a:lstStyle/>
          <a:p>
            <a:fld id="{DA8E6CD9-FFD8-42E1-92FE-966DFC356690}" type="slidenum">
              <a:rPr lang="en-GB"/>
              <a:pPr/>
              <a:t>15</a:t>
            </a:fld>
            <a:endParaRPr lang="en-GB"/>
          </a:p>
        </p:txBody>
      </p:sp>
      <p:sp>
        <p:nvSpPr>
          <p:cNvPr id="221187" name="Rectangle 3"/>
          <p:cNvSpPr>
            <a:spLocks noGrp="1" noChangeArrowheads="1"/>
          </p:cNvSpPr>
          <p:nvPr>
            <p:ph type="title"/>
          </p:nvPr>
        </p:nvSpPr>
        <p:spPr/>
        <p:txBody>
          <a:bodyPr/>
          <a:lstStyle/>
          <a:p>
            <a:r>
              <a:rPr lang="en-GB"/>
              <a:t>Survey findings</a:t>
            </a:r>
          </a:p>
        </p:txBody>
      </p:sp>
      <p:sp>
        <p:nvSpPr>
          <p:cNvPr id="221190" name="Text Box 6"/>
          <p:cNvSpPr txBox="1">
            <a:spLocks noChangeArrowheads="1"/>
          </p:cNvSpPr>
          <p:nvPr/>
        </p:nvSpPr>
        <p:spPr bwMode="auto">
          <a:xfrm>
            <a:off x="488950" y="981075"/>
            <a:ext cx="8534400" cy="366713"/>
          </a:xfrm>
          <a:prstGeom prst="rect">
            <a:avLst/>
          </a:prstGeom>
          <a:solidFill>
            <a:schemeClr val="bg1"/>
          </a:solidFill>
          <a:ln w="9525">
            <a:noFill/>
            <a:miter lim="800000"/>
            <a:headEnd/>
            <a:tailEnd/>
          </a:ln>
          <a:effectLst/>
        </p:spPr>
        <p:txBody>
          <a:bodyPr>
            <a:spAutoFit/>
          </a:bodyPr>
          <a:lstStyle/>
          <a:p>
            <a:pPr algn="l">
              <a:spcBef>
                <a:spcPct val="50000"/>
              </a:spcBef>
            </a:pPr>
            <a:r>
              <a:rPr lang="en-GB" sz="1800" b="1">
                <a:cs typeface="Arial" charset="0"/>
              </a:rPr>
              <a:t>Status of liability management</a:t>
            </a:r>
          </a:p>
        </p:txBody>
      </p:sp>
      <p:sp>
        <p:nvSpPr>
          <p:cNvPr id="221191" name="Text Box 7"/>
          <p:cNvSpPr txBox="1">
            <a:spLocks noChangeArrowheads="1"/>
          </p:cNvSpPr>
          <p:nvPr/>
        </p:nvSpPr>
        <p:spPr bwMode="auto">
          <a:xfrm>
            <a:off x="1752600" y="5638800"/>
            <a:ext cx="7772400" cy="366713"/>
          </a:xfrm>
          <a:prstGeom prst="rect">
            <a:avLst/>
          </a:prstGeom>
          <a:noFill/>
          <a:ln w="9525">
            <a:noFill/>
            <a:miter lim="800000"/>
            <a:headEnd/>
            <a:tailEnd/>
          </a:ln>
          <a:effectLst/>
        </p:spPr>
        <p:txBody>
          <a:bodyPr>
            <a:spAutoFit/>
          </a:bodyPr>
          <a:lstStyle/>
          <a:p>
            <a:pPr algn="l">
              <a:spcBef>
                <a:spcPct val="50000"/>
              </a:spcBef>
            </a:pPr>
            <a:r>
              <a:rPr lang="en-GB" sz="1800">
                <a:solidFill>
                  <a:srgbClr val="0039A6"/>
                </a:solidFill>
                <a:cs typeface="Arial" charset="0"/>
              </a:rPr>
              <a:t>Additional member options becoming more mainstream</a:t>
            </a:r>
            <a:endParaRPr lang="en-GB" sz="1400" i="1">
              <a:solidFill>
                <a:srgbClr val="0039A6"/>
              </a:solidFill>
              <a:cs typeface="Arial" charset="0"/>
            </a:endParaRPr>
          </a:p>
        </p:txBody>
      </p:sp>
      <p:grpSp>
        <p:nvGrpSpPr>
          <p:cNvPr id="221193" name="Group 9"/>
          <p:cNvGrpSpPr>
            <a:grpSpLocks/>
          </p:cNvGrpSpPr>
          <p:nvPr/>
        </p:nvGrpSpPr>
        <p:grpSpPr bwMode="auto">
          <a:xfrm>
            <a:off x="533400" y="5486400"/>
            <a:ext cx="1143000" cy="609600"/>
            <a:chOff x="336" y="3456"/>
            <a:chExt cx="720" cy="384"/>
          </a:xfrm>
        </p:grpSpPr>
        <p:sp>
          <p:nvSpPr>
            <p:cNvPr id="221194" name="AutoShape 10"/>
            <p:cNvSpPr>
              <a:spLocks noChangeArrowheads="1"/>
            </p:cNvSpPr>
            <p:nvPr/>
          </p:nvSpPr>
          <p:spPr bwMode="auto">
            <a:xfrm>
              <a:off x="336" y="3456"/>
              <a:ext cx="240" cy="384"/>
            </a:xfrm>
            <a:prstGeom prst="homePlate">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21195" name="AutoShape 11"/>
            <p:cNvSpPr>
              <a:spLocks noChangeArrowheads="1"/>
            </p:cNvSpPr>
            <p:nvPr/>
          </p:nvSpPr>
          <p:spPr bwMode="auto">
            <a:xfrm>
              <a:off x="57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21196" name="AutoShape 12"/>
            <p:cNvSpPr>
              <a:spLocks noChangeArrowheads="1"/>
            </p:cNvSpPr>
            <p:nvPr/>
          </p:nvSpPr>
          <p:spPr bwMode="auto">
            <a:xfrm>
              <a:off x="81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grpSp>
      <p:sp>
        <p:nvSpPr>
          <p:cNvPr id="221379" name="AutoShape 195"/>
          <p:cNvSpPr>
            <a:spLocks noChangeArrowheads="1"/>
          </p:cNvSpPr>
          <p:nvPr/>
        </p:nvSpPr>
        <p:spPr bwMode="auto">
          <a:xfrm>
            <a:off x="8394700" y="260350"/>
            <a:ext cx="946150" cy="576263"/>
          </a:xfrm>
          <a:prstGeom prst="chevron">
            <a:avLst>
              <a:gd name="adj" fmla="val 35262"/>
            </a:avLst>
          </a:prstGeom>
          <a:solidFill>
            <a:srgbClr val="0039A6"/>
          </a:solidFill>
          <a:ln w="9525">
            <a:noFill/>
            <a:miter lim="800000"/>
            <a:headEnd/>
            <a:tailEnd/>
          </a:ln>
          <a:effectLst/>
        </p:spPr>
        <p:txBody>
          <a:bodyPr wrap="none" anchor="ctr"/>
          <a:lstStyle/>
          <a:p>
            <a:endParaRPr lang="en-GB"/>
          </a:p>
        </p:txBody>
      </p:sp>
      <p:sp>
        <p:nvSpPr>
          <p:cNvPr id="221380" name="Text Box 196"/>
          <p:cNvSpPr txBox="1">
            <a:spLocks noChangeArrowheads="1"/>
          </p:cNvSpPr>
          <p:nvPr/>
        </p:nvSpPr>
        <p:spPr bwMode="auto">
          <a:xfrm>
            <a:off x="85486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operations</a:t>
            </a:r>
          </a:p>
        </p:txBody>
      </p:sp>
      <p:sp>
        <p:nvSpPr>
          <p:cNvPr id="221381" name="AutoShape 197"/>
          <p:cNvSpPr>
            <a:spLocks noChangeArrowheads="1"/>
          </p:cNvSpPr>
          <p:nvPr/>
        </p:nvSpPr>
        <p:spPr bwMode="auto">
          <a:xfrm>
            <a:off x="7546975" y="260350"/>
            <a:ext cx="946150" cy="576263"/>
          </a:xfrm>
          <a:prstGeom prst="chevron">
            <a:avLst>
              <a:gd name="adj" fmla="val 37740"/>
            </a:avLst>
          </a:prstGeom>
          <a:solidFill>
            <a:schemeClr val="hlink"/>
          </a:solidFill>
          <a:ln w="9525">
            <a:noFill/>
            <a:miter lim="800000"/>
            <a:headEnd/>
            <a:tailEnd/>
          </a:ln>
          <a:effectLst/>
        </p:spPr>
        <p:txBody>
          <a:bodyPr wrap="none" anchor="ctr"/>
          <a:lstStyle/>
          <a:p>
            <a:endParaRPr lang="en-GB"/>
          </a:p>
        </p:txBody>
      </p:sp>
      <p:sp>
        <p:nvSpPr>
          <p:cNvPr id="221382" name="AutoShape 198"/>
          <p:cNvSpPr>
            <a:spLocks noChangeArrowheads="1"/>
          </p:cNvSpPr>
          <p:nvPr/>
        </p:nvSpPr>
        <p:spPr bwMode="auto">
          <a:xfrm>
            <a:off x="6697663" y="260350"/>
            <a:ext cx="946150" cy="576263"/>
          </a:xfrm>
          <a:prstGeom prst="chevron">
            <a:avLst>
              <a:gd name="adj" fmla="val 33605"/>
            </a:avLst>
          </a:prstGeom>
          <a:solidFill>
            <a:srgbClr val="0039A6"/>
          </a:solidFill>
          <a:ln w="9525">
            <a:noFill/>
            <a:miter lim="800000"/>
            <a:headEnd/>
            <a:tailEnd/>
          </a:ln>
          <a:effectLst/>
        </p:spPr>
        <p:txBody>
          <a:bodyPr wrap="none" anchor="ctr"/>
          <a:lstStyle/>
          <a:p>
            <a:endParaRPr lang="en-GB"/>
          </a:p>
        </p:txBody>
      </p:sp>
      <p:sp>
        <p:nvSpPr>
          <p:cNvPr id="221383" name="Text Box 199"/>
          <p:cNvSpPr txBox="1">
            <a:spLocks noChangeArrowheads="1"/>
          </p:cNvSpPr>
          <p:nvPr/>
        </p:nvSpPr>
        <p:spPr bwMode="auto">
          <a:xfrm>
            <a:off x="7689850" y="404813"/>
            <a:ext cx="792163"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liabilities</a:t>
            </a:r>
          </a:p>
        </p:txBody>
      </p:sp>
      <p:sp>
        <p:nvSpPr>
          <p:cNvPr id="221384" name="Text Box 200"/>
          <p:cNvSpPr txBox="1">
            <a:spLocks noChangeArrowheads="1"/>
          </p:cNvSpPr>
          <p:nvPr/>
        </p:nvSpPr>
        <p:spPr bwMode="auto">
          <a:xfrm>
            <a:off x="684053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assets</a:t>
            </a:r>
          </a:p>
        </p:txBody>
      </p:sp>
      <p:sp>
        <p:nvSpPr>
          <p:cNvPr id="221385" name="AutoShape 201"/>
          <p:cNvSpPr>
            <a:spLocks noChangeArrowheads="1"/>
          </p:cNvSpPr>
          <p:nvPr/>
        </p:nvSpPr>
        <p:spPr bwMode="auto">
          <a:xfrm>
            <a:off x="92011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221386" name="AutoShape 202"/>
          <p:cNvSpPr>
            <a:spLocks noChangeArrowheads="1"/>
          </p:cNvSpPr>
          <p:nvPr/>
        </p:nvSpPr>
        <p:spPr bwMode="auto">
          <a:xfrm>
            <a:off x="8337550" y="260350"/>
            <a:ext cx="215900" cy="576263"/>
          </a:xfrm>
          <a:prstGeom prst="chevron">
            <a:avLst>
              <a:gd name="adj" fmla="val 89704"/>
            </a:avLst>
          </a:prstGeom>
          <a:solidFill>
            <a:schemeClr val="hlink"/>
          </a:solidFill>
          <a:ln w="9525">
            <a:solidFill>
              <a:schemeClr val="hlink"/>
            </a:solidFill>
            <a:miter lim="800000"/>
            <a:headEnd/>
            <a:tailEnd/>
          </a:ln>
          <a:effectLst/>
        </p:spPr>
        <p:txBody>
          <a:bodyPr wrap="none" anchor="ctr"/>
          <a:lstStyle/>
          <a:p>
            <a:endParaRPr lang="en-GB"/>
          </a:p>
        </p:txBody>
      </p:sp>
      <p:sp>
        <p:nvSpPr>
          <p:cNvPr id="221387" name="AutoShape 203"/>
          <p:cNvSpPr>
            <a:spLocks noChangeArrowheads="1"/>
          </p:cNvSpPr>
          <p:nvPr/>
        </p:nvSpPr>
        <p:spPr bwMode="auto">
          <a:xfrm>
            <a:off x="749300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graphicFrame>
        <p:nvGraphicFramePr>
          <p:cNvPr id="221390" name="Object 206"/>
          <p:cNvGraphicFramePr>
            <a:graphicFrameLocks noChangeAspect="1"/>
          </p:cNvGraphicFramePr>
          <p:nvPr>
            <p:ph idx="1"/>
          </p:nvPr>
        </p:nvGraphicFramePr>
        <p:xfrm>
          <a:off x="1136650" y="1484313"/>
          <a:ext cx="7632700" cy="3402012"/>
        </p:xfrm>
        <a:graphic>
          <a:graphicData uri="http://schemas.openxmlformats.org/presentationml/2006/ole">
            <p:oleObj spid="_x0000_s221390" name="Photo Editor Photo" r:id="rId4" imgW="8228571" imgH="3666667" progId="MSPhotoEd.3">
              <p:embed/>
            </p:oleObj>
          </a:graphicData>
        </a:graphic>
      </p:graphicFrame>
      <p:sp>
        <p:nvSpPr>
          <p:cNvPr id="221392" name="Text Box 208"/>
          <p:cNvSpPr txBox="1">
            <a:spLocks noChangeArrowheads="1"/>
          </p:cNvSpPr>
          <p:nvPr/>
        </p:nvSpPr>
        <p:spPr bwMode="auto">
          <a:xfrm>
            <a:off x="3297238" y="5013325"/>
            <a:ext cx="3240087" cy="244475"/>
          </a:xfrm>
          <a:prstGeom prst="rect">
            <a:avLst/>
          </a:prstGeom>
          <a:noFill/>
          <a:ln w="9525">
            <a:noFill/>
            <a:miter lim="800000"/>
            <a:headEnd/>
            <a:tailEnd/>
          </a:ln>
          <a:effectLst/>
        </p:spPr>
        <p:txBody>
          <a:bodyPr>
            <a:spAutoFit/>
          </a:bodyPr>
          <a:lstStyle/>
          <a:p>
            <a:pPr algn="l">
              <a:spcBef>
                <a:spcPct val="50000"/>
              </a:spcBef>
            </a:pPr>
            <a:r>
              <a:rPr lang="en-GB" sz="1000" i="1">
                <a:cs typeface="Arial" charset="0"/>
              </a:rPr>
              <a:t>Source : Aon Hewitt Global Risk Survey 2013</a:t>
            </a:r>
          </a:p>
        </p:txBody>
      </p:sp>
      <p:sp>
        <p:nvSpPr>
          <p:cNvPr id="221393" name="Oval 209"/>
          <p:cNvSpPr>
            <a:spLocks noChangeArrowheads="1"/>
          </p:cNvSpPr>
          <p:nvPr/>
        </p:nvSpPr>
        <p:spPr bwMode="auto">
          <a:xfrm>
            <a:off x="2000250" y="2492375"/>
            <a:ext cx="1873250" cy="576263"/>
          </a:xfrm>
          <a:prstGeom prst="ellipse">
            <a:avLst/>
          </a:prstGeom>
          <a:noFill/>
          <a:ln w="9525" algn="ctr">
            <a:solidFill>
              <a:srgbClr val="FF0000"/>
            </a:solidFill>
            <a:round/>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0"/>
          </p:nvPr>
        </p:nvSpPr>
        <p:spPr/>
        <p:txBody>
          <a:bodyPr/>
          <a:lstStyle/>
          <a:p>
            <a:fld id="{8F417E1A-4CD1-4E29-865A-1A8FAB9A3B13}" type="slidenum">
              <a:rPr lang="en-GB"/>
              <a:pPr/>
              <a:t>16</a:t>
            </a:fld>
            <a:endParaRPr lang="en-GB"/>
          </a:p>
        </p:txBody>
      </p:sp>
      <p:sp>
        <p:nvSpPr>
          <p:cNvPr id="318466" name="Rectangle 2"/>
          <p:cNvSpPr>
            <a:spLocks noGrp="1" noChangeArrowheads="1"/>
          </p:cNvSpPr>
          <p:nvPr>
            <p:ph type="title"/>
          </p:nvPr>
        </p:nvSpPr>
        <p:spPr/>
        <p:txBody>
          <a:bodyPr/>
          <a:lstStyle/>
          <a:p>
            <a:r>
              <a:rPr lang="en-GB" u="sng"/>
              <a:t>P</a:t>
            </a:r>
            <a:r>
              <a:rPr lang="en-GB"/>
              <a:t>ension </a:t>
            </a:r>
            <a:r>
              <a:rPr lang="en-GB" u="sng"/>
              <a:t>I</a:t>
            </a:r>
            <a:r>
              <a:rPr lang="en-GB"/>
              <a:t>ncrease </a:t>
            </a:r>
            <a:r>
              <a:rPr lang="en-GB" u="sng"/>
              <a:t>E</a:t>
            </a:r>
            <a:r>
              <a:rPr lang="en-GB"/>
              <a:t>xchange at retirement</a:t>
            </a:r>
          </a:p>
        </p:txBody>
      </p:sp>
      <p:sp>
        <p:nvSpPr>
          <p:cNvPr id="318515" name="Text Box 51"/>
          <p:cNvSpPr txBox="1">
            <a:spLocks noChangeArrowheads="1"/>
          </p:cNvSpPr>
          <p:nvPr/>
        </p:nvSpPr>
        <p:spPr bwMode="auto">
          <a:xfrm>
            <a:off x="1712913" y="5805488"/>
            <a:ext cx="7772400" cy="366712"/>
          </a:xfrm>
          <a:prstGeom prst="rect">
            <a:avLst/>
          </a:prstGeom>
          <a:noFill/>
          <a:ln w="9525">
            <a:noFill/>
            <a:miter lim="800000"/>
            <a:headEnd/>
            <a:tailEnd/>
          </a:ln>
          <a:effectLst/>
        </p:spPr>
        <p:txBody>
          <a:bodyPr>
            <a:spAutoFit/>
          </a:bodyPr>
          <a:lstStyle/>
          <a:p>
            <a:pPr algn="l">
              <a:spcBef>
                <a:spcPct val="50000"/>
              </a:spcBef>
            </a:pPr>
            <a:r>
              <a:rPr lang="en-GB" sz="1800">
                <a:solidFill>
                  <a:srgbClr val="0039A6"/>
                </a:solidFill>
                <a:cs typeface="Arial" charset="0"/>
              </a:rPr>
              <a:t>This option is becoming more mainstream</a:t>
            </a:r>
            <a:endParaRPr lang="en-GB" sz="1400" i="1">
              <a:solidFill>
                <a:srgbClr val="0039A6"/>
              </a:solidFill>
              <a:cs typeface="Arial" charset="0"/>
            </a:endParaRPr>
          </a:p>
        </p:txBody>
      </p:sp>
      <p:grpSp>
        <p:nvGrpSpPr>
          <p:cNvPr id="318516" name="Group 52"/>
          <p:cNvGrpSpPr>
            <a:grpSpLocks/>
          </p:cNvGrpSpPr>
          <p:nvPr/>
        </p:nvGrpSpPr>
        <p:grpSpPr bwMode="auto">
          <a:xfrm>
            <a:off x="493713" y="5653088"/>
            <a:ext cx="1143000" cy="609600"/>
            <a:chOff x="336" y="3456"/>
            <a:chExt cx="720" cy="384"/>
          </a:xfrm>
        </p:grpSpPr>
        <p:sp>
          <p:nvSpPr>
            <p:cNvPr id="318517" name="AutoShape 53"/>
            <p:cNvSpPr>
              <a:spLocks noChangeArrowheads="1"/>
            </p:cNvSpPr>
            <p:nvPr/>
          </p:nvSpPr>
          <p:spPr bwMode="auto">
            <a:xfrm>
              <a:off x="336" y="3456"/>
              <a:ext cx="240" cy="384"/>
            </a:xfrm>
            <a:prstGeom prst="homePlate">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318518" name="AutoShape 54"/>
            <p:cNvSpPr>
              <a:spLocks noChangeArrowheads="1"/>
            </p:cNvSpPr>
            <p:nvPr/>
          </p:nvSpPr>
          <p:spPr bwMode="auto">
            <a:xfrm>
              <a:off x="57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318519" name="AutoShape 55"/>
            <p:cNvSpPr>
              <a:spLocks noChangeArrowheads="1"/>
            </p:cNvSpPr>
            <p:nvPr/>
          </p:nvSpPr>
          <p:spPr bwMode="auto">
            <a:xfrm>
              <a:off x="81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grpSp>
      <p:sp>
        <p:nvSpPr>
          <p:cNvPr id="318520" name="AutoShape 56"/>
          <p:cNvSpPr>
            <a:spLocks noChangeArrowheads="1"/>
          </p:cNvSpPr>
          <p:nvPr/>
        </p:nvSpPr>
        <p:spPr bwMode="auto">
          <a:xfrm>
            <a:off x="8394700" y="260350"/>
            <a:ext cx="946150" cy="576263"/>
          </a:xfrm>
          <a:prstGeom prst="chevron">
            <a:avLst>
              <a:gd name="adj" fmla="val 35262"/>
            </a:avLst>
          </a:prstGeom>
          <a:solidFill>
            <a:srgbClr val="0039A6"/>
          </a:solidFill>
          <a:ln w="9525">
            <a:noFill/>
            <a:miter lim="800000"/>
            <a:headEnd/>
            <a:tailEnd/>
          </a:ln>
          <a:effectLst/>
        </p:spPr>
        <p:txBody>
          <a:bodyPr wrap="none" anchor="ctr"/>
          <a:lstStyle/>
          <a:p>
            <a:endParaRPr lang="en-GB"/>
          </a:p>
        </p:txBody>
      </p:sp>
      <p:sp>
        <p:nvSpPr>
          <p:cNvPr id="318521" name="Text Box 57"/>
          <p:cNvSpPr txBox="1">
            <a:spLocks noChangeArrowheads="1"/>
          </p:cNvSpPr>
          <p:nvPr/>
        </p:nvSpPr>
        <p:spPr bwMode="auto">
          <a:xfrm>
            <a:off x="85486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operations</a:t>
            </a:r>
          </a:p>
        </p:txBody>
      </p:sp>
      <p:sp>
        <p:nvSpPr>
          <p:cNvPr id="318522" name="AutoShape 58"/>
          <p:cNvSpPr>
            <a:spLocks noChangeArrowheads="1"/>
          </p:cNvSpPr>
          <p:nvPr/>
        </p:nvSpPr>
        <p:spPr bwMode="auto">
          <a:xfrm>
            <a:off x="7546975" y="260350"/>
            <a:ext cx="946150" cy="576263"/>
          </a:xfrm>
          <a:prstGeom prst="chevron">
            <a:avLst>
              <a:gd name="adj" fmla="val 37740"/>
            </a:avLst>
          </a:prstGeom>
          <a:solidFill>
            <a:schemeClr val="hlink"/>
          </a:solidFill>
          <a:ln w="9525">
            <a:noFill/>
            <a:miter lim="800000"/>
            <a:headEnd/>
            <a:tailEnd/>
          </a:ln>
          <a:effectLst/>
        </p:spPr>
        <p:txBody>
          <a:bodyPr wrap="none" anchor="ctr"/>
          <a:lstStyle/>
          <a:p>
            <a:endParaRPr lang="en-GB"/>
          </a:p>
        </p:txBody>
      </p:sp>
      <p:sp>
        <p:nvSpPr>
          <p:cNvPr id="318523" name="AutoShape 59"/>
          <p:cNvSpPr>
            <a:spLocks noChangeArrowheads="1"/>
          </p:cNvSpPr>
          <p:nvPr/>
        </p:nvSpPr>
        <p:spPr bwMode="auto">
          <a:xfrm>
            <a:off x="6697663" y="260350"/>
            <a:ext cx="946150" cy="576263"/>
          </a:xfrm>
          <a:prstGeom prst="chevron">
            <a:avLst>
              <a:gd name="adj" fmla="val 33605"/>
            </a:avLst>
          </a:prstGeom>
          <a:solidFill>
            <a:srgbClr val="0039A6"/>
          </a:solidFill>
          <a:ln w="9525">
            <a:noFill/>
            <a:miter lim="800000"/>
            <a:headEnd/>
            <a:tailEnd/>
          </a:ln>
          <a:effectLst/>
        </p:spPr>
        <p:txBody>
          <a:bodyPr wrap="none" anchor="ctr"/>
          <a:lstStyle/>
          <a:p>
            <a:endParaRPr lang="en-GB"/>
          </a:p>
        </p:txBody>
      </p:sp>
      <p:sp>
        <p:nvSpPr>
          <p:cNvPr id="318524" name="Text Box 60"/>
          <p:cNvSpPr txBox="1">
            <a:spLocks noChangeArrowheads="1"/>
          </p:cNvSpPr>
          <p:nvPr/>
        </p:nvSpPr>
        <p:spPr bwMode="auto">
          <a:xfrm>
            <a:off x="7689850" y="404813"/>
            <a:ext cx="792163"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liabilities</a:t>
            </a:r>
          </a:p>
        </p:txBody>
      </p:sp>
      <p:sp>
        <p:nvSpPr>
          <p:cNvPr id="318525" name="Text Box 61"/>
          <p:cNvSpPr txBox="1">
            <a:spLocks noChangeArrowheads="1"/>
          </p:cNvSpPr>
          <p:nvPr/>
        </p:nvSpPr>
        <p:spPr bwMode="auto">
          <a:xfrm>
            <a:off x="684053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assets</a:t>
            </a:r>
          </a:p>
        </p:txBody>
      </p:sp>
      <p:sp>
        <p:nvSpPr>
          <p:cNvPr id="318526" name="AutoShape 62"/>
          <p:cNvSpPr>
            <a:spLocks noChangeArrowheads="1"/>
          </p:cNvSpPr>
          <p:nvPr/>
        </p:nvSpPr>
        <p:spPr bwMode="auto">
          <a:xfrm>
            <a:off x="92011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318527" name="AutoShape 63"/>
          <p:cNvSpPr>
            <a:spLocks noChangeArrowheads="1"/>
          </p:cNvSpPr>
          <p:nvPr/>
        </p:nvSpPr>
        <p:spPr bwMode="auto">
          <a:xfrm>
            <a:off x="8337550" y="260350"/>
            <a:ext cx="215900" cy="576263"/>
          </a:xfrm>
          <a:prstGeom prst="chevron">
            <a:avLst>
              <a:gd name="adj" fmla="val 89704"/>
            </a:avLst>
          </a:prstGeom>
          <a:solidFill>
            <a:schemeClr val="hlink"/>
          </a:solidFill>
          <a:ln w="9525">
            <a:solidFill>
              <a:schemeClr val="hlink"/>
            </a:solidFill>
            <a:miter lim="800000"/>
            <a:headEnd/>
            <a:tailEnd/>
          </a:ln>
          <a:effectLst/>
        </p:spPr>
        <p:txBody>
          <a:bodyPr wrap="none" anchor="ctr"/>
          <a:lstStyle/>
          <a:p>
            <a:endParaRPr lang="en-GB"/>
          </a:p>
        </p:txBody>
      </p:sp>
      <p:sp>
        <p:nvSpPr>
          <p:cNvPr id="318528" name="AutoShape 64"/>
          <p:cNvSpPr>
            <a:spLocks noChangeArrowheads="1"/>
          </p:cNvSpPr>
          <p:nvPr/>
        </p:nvSpPr>
        <p:spPr bwMode="auto">
          <a:xfrm>
            <a:off x="749300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
        <p:nvSpPr>
          <p:cNvPr id="318531" name="Rectangle 67"/>
          <p:cNvSpPr>
            <a:spLocks noChangeArrowheads="1"/>
          </p:cNvSpPr>
          <p:nvPr/>
        </p:nvSpPr>
        <p:spPr bwMode="auto">
          <a:xfrm>
            <a:off x="1874838" y="1663700"/>
            <a:ext cx="5529262" cy="1371600"/>
          </a:xfrm>
          <a:prstGeom prst="rect">
            <a:avLst/>
          </a:prstGeom>
          <a:solidFill>
            <a:srgbClr val="F4F4F4"/>
          </a:solidFill>
          <a:ln w="9525">
            <a:noFill/>
            <a:miter lim="800000"/>
            <a:headEnd/>
            <a:tailEnd/>
          </a:ln>
          <a:effectLst/>
        </p:spPr>
        <p:txBody>
          <a:bodyPr wrap="none" anchor="ctr"/>
          <a:lstStyle/>
          <a:p>
            <a:endParaRPr lang="en-GB"/>
          </a:p>
        </p:txBody>
      </p:sp>
      <p:grpSp>
        <p:nvGrpSpPr>
          <p:cNvPr id="318532" name="Group 68"/>
          <p:cNvGrpSpPr>
            <a:grpSpLocks/>
          </p:cNvGrpSpPr>
          <p:nvPr/>
        </p:nvGrpSpPr>
        <p:grpSpPr bwMode="auto">
          <a:xfrm>
            <a:off x="1901825" y="1108075"/>
            <a:ext cx="5478463" cy="457200"/>
            <a:chOff x="336" y="864"/>
            <a:chExt cx="2976" cy="288"/>
          </a:xfrm>
        </p:grpSpPr>
        <p:sp>
          <p:nvSpPr>
            <p:cNvPr id="318533" name="Rectangle 69"/>
            <p:cNvSpPr>
              <a:spLocks noChangeArrowheads="1"/>
            </p:cNvSpPr>
            <p:nvPr/>
          </p:nvSpPr>
          <p:spPr bwMode="auto">
            <a:xfrm>
              <a:off x="336" y="864"/>
              <a:ext cx="2976" cy="288"/>
            </a:xfrm>
            <a:prstGeom prst="rect">
              <a:avLst/>
            </a:prstGeom>
            <a:solidFill>
              <a:srgbClr val="0039A6"/>
            </a:solidFill>
            <a:ln w="9525">
              <a:noFill/>
              <a:miter lim="800000"/>
              <a:headEnd/>
              <a:tailEnd/>
            </a:ln>
            <a:effectLst/>
          </p:spPr>
          <p:txBody>
            <a:bodyPr wrap="none" anchor="ctr"/>
            <a:lstStyle/>
            <a:p>
              <a:endParaRPr lang="en-GB"/>
            </a:p>
          </p:txBody>
        </p:sp>
        <p:sp>
          <p:nvSpPr>
            <p:cNvPr id="318534" name="Text Box 70"/>
            <p:cNvSpPr txBox="1">
              <a:spLocks noChangeArrowheads="1"/>
            </p:cNvSpPr>
            <p:nvPr/>
          </p:nvSpPr>
          <p:spPr bwMode="auto">
            <a:xfrm>
              <a:off x="336" y="912"/>
              <a:ext cx="2592" cy="192"/>
            </a:xfrm>
            <a:prstGeom prst="rect">
              <a:avLst/>
            </a:prstGeom>
            <a:solidFill>
              <a:srgbClr val="0039A6"/>
            </a:solidFill>
            <a:ln w="9525">
              <a:noFill/>
              <a:miter lim="800000"/>
              <a:headEnd/>
              <a:tailEnd/>
            </a:ln>
            <a:effectLst/>
          </p:spPr>
          <p:txBody>
            <a:bodyPr>
              <a:spAutoFit/>
            </a:bodyPr>
            <a:lstStyle/>
            <a:p>
              <a:pPr algn="l">
                <a:spcBef>
                  <a:spcPct val="50000"/>
                </a:spcBef>
              </a:pPr>
              <a:r>
                <a:rPr lang="en-GB" sz="1400">
                  <a:solidFill>
                    <a:schemeClr val="bg1"/>
                  </a:solidFill>
                  <a:cs typeface="Arial" charset="0"/>
                </a:rPr>
                <a:t>What is PIE at retirement?</a:t>
              </a:r>
            </a:p>
          </p:txBody>
        </p:sp>
      </p:grpSp>
      <p:sp>
        <p:nvSpPr>
          <p:cNvPr id="318535" name="Text Box 71"/>
          <p:cNvSpPr txBox="1">
            <a:spLocks noChangeArrowheads="1"/>
          </p:cNvSpPr>
          <p:nvPr/>
        </p:nvSpPr>
        <p:spPr bwMode="auto">
          <a:xfrm>
            <a:off x="1874838" y="1739900"/>
            <a:ext cx="5424487" cy="1049338"/>
          </a:xfrm>
          <a:prstGeom prst="rect">
            <a:avLst/>
          </a:prstGeom>
          <a:noFill/>
          <a:ln w="9525">
            <a:noFill/>
            <a:miter lim="800000"/>
            <a:headEnd/>
            <a:tailEnd/>
          </a:ln>
          <a:effectLst/>
        </p:spPr>
        <p:txBody>
          <a:bodyPr>
            <a:spAutoFit/>
          </a:bodyPr>
          <a:lstStyle/>
          <a:p>
            <a:pPr marL="266700" indent="-266700" algn="l">
              <a:spcBef>
                <a:spcPct val="50000"/>
              </a:spcBef>
              <a:buClr>
                <a:srgbClr val="0039A6"/>
              </a:buClr>
              <a:buFont typeface="Wingdings" pitchFamily="2" charset="2"/>
              <a:buChar char="§"/>
            </a:pPr>
            <a:r>
              <a:rPr lang="en-GB" sz="1400">
                <a:cs typeface="Arial" charset="0"/>
              </a:rPr>
              <a:t>Member option to reshape benefits (a bit like exchanging pension for a cash lump sum at retirement)</a:t>
            </a:r>
          </a:p>
          <a:p>
            <a:pPr marL="266700" indent="-266700" algn="l">
              <a:spcBef>
                <a:spcPct val="50000"/>
              </a:spcBef>
              <a:buClr>
                <a:srgbClr val="0039A6"/>
              </a:buClr>
              <a:buFont typeface="Wingdings" pitchFamily="2" charset="2"/>
              <a:buChar char="§"/>
            </a:pPr>
            <a:r>
              <a:rPr lang="en-GB" sz="1400">
                <a:cs typeface="Arial" charset="0"/>
              </a:rPr>
              <a:t>Inflationary pension increases are exchanged for a higher non-increasing pension</a:t>
            </a:r>
          </a:p>
        </p:txBody>
      </p:sp>
      <p:sp>
        <p:nvSpPr>
          <p:cNvPr id="318541" name="Rectangle 77"/>
          <p:cNvSpPr>
            <a:spLocks noChangeArrowheads="1"/>
          </p:cNvSpPr>
          <p:nvPr/>
        </p:nvSpPr>
        <p:spPr bwMode="auto">
          <a:xfrm>
            <a:off x="1830388" y="3840163"/>
            <a:ext cx="5529262" cy="1589087"/>
          </a:xfrm>
          <a:prstGeom prst="rect">
            <a:avLst/>
          </a:prstGeom>
          <a:solidFill>
            <a:srgbClr val="F4F4F4"/>
          </a:solidFill>
          <a:ln w="9525">
            <a:noFill/>
            <a:miter lim="800000"/>
            <a:headEnd/>
            <a:tailEnd/>
          </a:ln>
          <a:effectLst/>
        </p:spPr>
        <p:txBody>
          <a:bodyPr wrap="none" anchor="ctr"/>
          <a:lstStyle/>
          <a:p>
            <a:endParaRPr lang="en-GB"/>
          </a:p>
        </p:txBody>
      </p:sp>
      <p:grpSp>
        <p:nvGrpSpPr>
          <p:cNvPr id="318542" name="Group 78"/>
          <p:cNvGrpSpPr>
            <a:grpSpLocks/>
          </p:cNvGrpSpPr>
          <p:nvPr/>
        </p:nvGrpSpPr>
        <p:grpSpPr bwMode="auto">
          <a:xfrm>
            <a:off x="1857375" y="3284538"/>
            <a:ext cx="5445125" cy="457200"/>
            <a:chOff x="336" y="864"/>
            <a:chExt cx="2976" cy="288"/>
          </a:xfrm>
        </p:grpSpPr>
        <p:sp>
          <p:nvSpPr>
            <p:cNvPr id="318543" name="Rectangle 79"/>
            <p:cNvSpPr>
              <a:spLocks noChangeArrowheads="1"/>
            </p:cNvSpPr>
            <p:nvPr/>
          </p:nvSpPr>
          <p:spPr bwMode="auto">
            <a:xfrm>
              <a:off x="336" y="864"/>
              <a:ext cx="2976" cy="288"/>
            </a:xfrm>
            <a:prstGeom prst="rect">
              <a:avLst/>
            </a:prstGeom>
            <a:solidFill>
              <a:srgbClr val="0039A6"/>
            </a:solidFill>
            <a:ln w="9525">
              <a:noFill/>
              <a:miter lim="800000"/>
              <a:headEnd/>
              <a:tailEnd/>
            </a:ln>
            <a:effectLst/>
          </p:spPr>
          <p:txBody>
            <a:bodyPr wrap="none" anchor="ctr"/>
            <a:lstStyle/>
            <a:p>
              <a:endParaRPr lang="en-GB"/>
            </a:p>
          </p:txBody>
        </p:sp>
        <p:sp>
          <p:nvSpPr>
            <p:cNvPr id="318544" name="Text Box 80"/>
            <p:cNvSpPr txBox="1">
              <a:spLocks noChangeArrowheads="1"/>
            </p:cNvSpPr>
            <p:nvPr/>
          </p:nvSpPr>
          <p:spPr bwMode="auto">
            <a:xfrm>
              <a:off x="336" y="912"/>
              <a:ext cx="2592" cy="192"/>
            </a:xfrm>
            <a:prstGeom prst="rect">
              <a:avLst/>
            </a:prstGeom>
            <a:solidFill>
              <a:srgbClr val="0039A6"/>
            </a:solidFill>
            <a:ln w="9525">
              <a:noFill/>
              <a:miter lim="800000"/>
              <a:headEnd/>
              <a:tailEnd/>
            </a:ln>
            <a:effectLst/>
          </p:spPr>
          <p:txBody>
            <a:bodyPr>
              <a:spAutoFit/>
            </a:bodyPr>
            <a:lstStyle/>
            <a:p>
              <a:pPr algn="l">
                <a:spcBef>
                  <a:spcPct val="50000"/>
                </a:spcBef>
              </a:pPr>
              <a:r>
                <a:rPr lang="en-GB" sz="1400">
                  <a:solidFill>
                    <a:schemeClr val="bg1"/>
                  </a:solidFill>
                  <a:cs typeface="Arial" charset="0"/>
                </a:rPr>
                <a:t>Why do it?</a:t>
              </a:r>
            </a:p>
          </p:txBody>
        </p:sp>
      </p:grpSp>
      <p:sp>
        <p:nvSpPr>
          <p:cNvPr id="318545" name="Text Box 81"/>
          <p:cNvSpPr txBox="1">
            <a:spLocks noChangeArrowheads="1"/>
          </p:cNvSpPr>
          <p:nvPr/>
        </p:nvSpPr>
        <p:spPr bwMode="auto">
          <a:xfrm>
            <a:off x="1830388" y="3916363"/>
            <a:ext cx="5424487" cy="1581150"/>
          </a:xfrm>
          <a:prstGeom prst="rect">
            <a:avLst/>
          </a:prstGeom>
          <a:noFill/>
          <a:ln w="9525">
            <a:noFill/>
            <a:miter lim="800000"/>
            <a:headEnd/>
            <a:tailEnd/>
          </a:ln>
          <a:effectLst/>
        </p:spPr>
        <p:txBody>
          <a:bodyPr>
            <a:spAutoFit/>
          </a:bodyPr>
          <a:lstStyle/>
          <a:p>
            <a:pPr marL="266700" indent="-266700" algn="l">
              <a:spcBef>
                <a:spcPct val="50000"/>
              </a:spcBef>
              <a:buClr>
                <a:srgbClr val="0039A6"/>
              </a:buClr>
              <a:buFont typeface="Wingdings" pitchFamily="2" charset="2"/>
              <a:buChar char="§"/>
            </a:pPr>
            <a:r>
              <a:rPr lang="en-GB" sz="1400">
                <a:cs typeface="Arial" charset="0"/>
              </a:rPr>
              <a:t>Allows members to reshape their benefits</a:t>
            </a:r>
          </a:p>
          <a:p>
            <a:pPr marL="266700" indent="-266700" algn="l">
              <a:spcBef>
                <a:spcPct val="50000"/>
              </a:spcBef>
              <a:buClr>
                <a:srgbClr val="0039A6"/>
              </a:buClr>
              <a:buFont typeface="Wingdings" pitchFamily="2" charset="2"/>
              <a:buChar char="§"/>
            </a:pPr>
            <a:r>
              <a:rPr lang="en-GB" sz="1400">
                <a:cs typeface="Arial" charset="0"/>
              </a:rPr>
              <a:t>Reduces inflation risk</a:t>
            </a:r>
          </a:p>
          <a:p>
            <a:pPr marL="266700" indent="-266700" algn="l">
              <a:spcBef>
                <a:spcPct val="50000"/>
              </a:spcBef>
              <a:buClr>
                <a:srgbClr val="0039A6"/>
              </a:buClr>
              <a:buFont typeface="Wingdings" pitchFamily="2" charset="2"/>
              <a:buChar char="§"/>
            </a:pPr>
            <a:r>
              <a:rPr lang="en-GB" sz="1400">
                <a:cs typeface="Arial" charset="0"/>
              </a:rPr>
              <a:t>Reduces longevity risk</a:t>
            </a:r>
          </a:p>
          <a:p>
            <a:pPr marL="266700" indent="-266700" algn="l">
              <a:spcBef>
                <a:spcPct val="50000"/>
              </a:spcBef>
              <a:buClr>
                <a:srgbClr val="0039A6"/>
              </a:buClr>
              <a:buFont typeface="Wingdings" pitchFamily="2" charset="2"/>
              <a:buChar char="§"/>
            </a:pPr>
            <a:r>
              <a:rPr lang="en-GB" sz="1400">
                <a:cs typeface="Arial" charset="0"/>
              </a:rPr>
              <a:t>Conversion terms often structured to create a ‘saving’</a:t>
            </a:r>
          </a:p>
          <a:p>
            <a:pPr marL="266700" indent="-266700" algn="l">
              <a:spcBef>
                <a:spcPct val="50000"/>
              </a:spcBef>
              <a:buClr>
                <a:srgbClr val="0039A6"/>
              </a:buClr>
              <a:buFont typeface="Wingdings" pitchFamily="2" charset="2"/>
              <a:buChar char="§"/>
            </a:pPr>
            <a:r>
              <a:rPr lang="en-GB" sz="1400">
                <a:cs typeface="Arial" charset="0"/>
              </a:rPr>
              <a:t>Post conversion liabilities can usually be better matched</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1BE205F1-9C3D-4E37-9C66-3BB6981689F1}" type="slidenum">
              <a:rPr lang="en-GB"/>
              <a:pPr/>
              <a:t>17</a:t>
            </a:fld>
            <a:endParaRPr lang="en-GB"/>
          </a:p>
        </p:txBody>
      </p:sp>
      <p:sp>
        <p:nvSpPr>
          <p:cNvPr id="227330" name="Rectangle 2"/>
          <p:cNvSpPr>
            <a:spLocks noGrp="1" noChangeArrowheads="1"/>
          </p:cNvSpPr>
          <p:nvPr>
            <p:ph type="title"/>
          </p:nvPr>
        </p:nvSpPr>
        <p:spPr/>
        <p:txBody>
          <a:bodyPr/>
          <a:lstStyle/>
          <a:p>
            <a:r>
              <a:rPr lang="en-GB"/>
              <a:t>Annuity purchase - when is the right time?</a:t>
            </a:r>
          </a:p>
        </p:txBody>
      </p:sp>
      <p:sp>
        <p:nvSpPr>
          <p:cNvPr id="227342" name="AutoShape 14"/>
          <p:cNvSpPr>
            <a:spLocks noChangeArrowheads="1"/>
          </p:cNvSpPr>
          <p:nvPr/>
        </p:nvSpPr>
        <p:spPr bwMode="auto">
          <a:xfrm>
            <a:off x="8394700" y="260350"/>
            <a:ext cx="946150" cy="576263"/>
          </a:xfrm>
          <a:prstGeom prst="chevron">
            <a:avLst>
              <a:gd name="adj" fmla="val 35262"/>
            </a:avLst>
          </a:prstGeom>
          <a:solidFill>
            <a:srgbClr val="0039A6"/>
          </a:solidFill>
          <a:ln w="9525">
            <a:noFill/>
            <a:miter lim="800000"/>
            <a:headEnd/>
            <a:tailEnd/>
          </a:ln>
          <a:effectLst/>
        </p:spPr>
        <p:txBody>
          <a:bodyPr wrap="none" anchor="ctr"/>
          <a:lstStyle/>
          <a:p>
            <a:endParaRPr lang="en-GB"/>
          </a:p>
        </p:txBody>
      </p:sp>
      <p:sp>
        <p:nvSpPr>
          <p:cNvPr id="227343" name="Text Box 15"/>
          <p:cNvSpPr txBox="1">
            <a:spLocks noChangeArrowheads="1"/>
          </p:cNvSpPr>
          <p:nvPr/>
        </p:nvSpPr>
        <p:spPr bwMode="auto">
          <a:xfrm>
            <a:off x="85486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operations</a:t>
            </a:r>
          </a:p>
        </p:txBody>
      </p:sp>
      <p:sp>
        <p:nvSpPr>
          <p:cNvPr id="227344" name="AutoShape 16"/>
          <p:cNvSpPr>
            <a:spLocks noChangeArrowheads="1"/>
          </p:cNvSpPr>
          <p:nvPr/>
        </p:nvSpPr>
        <p:spPr bwMode="auto">
          <a:xfrm>
            <a:off x="7546975" y="260350"/>
            <a:ext cx="946150" cy="576263"/>
          </a:xfrm>
          <a:prstGeom prst="chevron">
            <a:avLst>
              <a:gd name="adj" fmla="val 37740"/>
            </a:avLst>
          </a:prstGeom>
          <a:solidFill>
            <a:schemeClr val="hlink"/>
          </a:solidFill>
          <a:ln w="9525">
            <a:noFill/>
            <a:miter lim="800000"/>
            <a:headEnd/>
            <a:tailEnd/>
          </a:ln>
          <a:effectLst/>
        </p:spPr>
        <p:txBody>
          <a:bodyPr wrap="none" anchor="ctr"/>
          <a:lstStyle/>
          <a:p>
            <a:endParaRPr lang="en-GB"/>
          </a:p>
        </p:txBody>
      </p:sp>
      <p:sp>
        <p:nvSpPr>
          <p:cNvPr id="227345" name="AutoShape 17"/>
          <p:cNvSpPr>
            <a:spLocks noChangeArrowheads="1"/>
          </p:cNvSpPr>
          <p:nvPr/>
        </p:nvSpPr>
        <p:spPr bwMode="auto">
          <a:xfrm>
            <a:off x="6697663" y="260350"/>
            <a:ext cx="946150" cy="576263"/>
          </a:xfrm>
          <a:prstGeom prst="chevron">
            <a:avLst>
              <a:gd name="adj" fmla="val 33605"/>
            </a:avLst>
          </a:prstGeom>
          <a:solidFill>
            <a:srgbClr val="0039A6"/>
          </a:solidFill>
          <a:ln w="9525">
            <a:noFill/>
            <a:miter lim="800000"/>
            <a:headEnd/>
            <a:tailEnd/>
          </a:ln>
          <a:effectLst/>
        </p:spPr>
        <p:txBody>
          <a:bodyPr wrap="none" anchor="ctr"/>
          <a:lstStyle/>
          <a:p>
            <a:endParaRPr lang="en-GB"/>
          </a:p>
        </p:txBody>
      </p:sp>
      <p:sp>
        <p:nvSpPr>
          <p:cNvPr id="227346" name="Text Box 18"/>
          <p:cNvSpPr txBox="1">
            <a:spLocks noChangeArrowheads="1"/>
          </p:cNvSpPr>
          <p:nvPr/>
        </p:nvSpPr>
        <p:spPr bwMode="auto">
          <a:xfrm>
            <a:off x="7689850" y="404813"/>
            <a:ext cx="792163"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liabilities</a:t>
            </a:r>
          </a:p>
        </p:txBody>
      </p:sp>
      <p:sp>
        <p:nvSpPr>
          <p:cNvPr id="227347" name="Text Box 19"/>
          <p:cNvSpPr txBox="1">
            <a:spLocks noChangeArrowheads="1"/>
          </p:cNvSpPr>
          <p:nvPr/>
        </p:nvSpPr>
        <p:spPr bwMode="auto">
          <a:xfrm>
            <a:off x="684053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assets</a:t>
            </a:r>
          </a:p>
        </p:txBody>
      </p:sp>
      <p:sp>
        <p:nvSpPr>
          <p:cNvPr id="227348" name="AutoShape 20"/>
          <p:cNvSpPr>
            <a:spLocks noChangeArrowheads="1"/>
          </p:cNvSpPr>
          <p:nvPr/>
        </p:nvSpPr>
        <p:spPr bwMode="auto">
          <a:xfrm>
            <a:off x="92011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227349" name="AutoShape 21"/>
          <p:cNvSpPr>
            <a:spLocks noChangeArrowheads="1"/>
          </p:cNvSpPr>
          <p:nvPr/>
        </p:nvSpPr>
        <p:spPr bwMode="auto">
          <a:xfrm>
            <a:off x="8337550" y="260350"/>
            <a:ext cx="215900" cy="576263"/>
          </a:xfrm>
          <a:prstGeom prst="chevron">
            <a:avLst>
              <a:gd name="adj" fmla="val 89704"/>
            </a:avLst>
          </a:prstGeom>
          <a:solidFill>
            <a:schemeClr val="hlink"/>
          </a:solidFill>
          <a:ln w="9525">
            <a:solidFill>
              <a:schemeClr val="hlink"/>
            </a:solidFill>
            <a:miter lim="800000"/>
            <a:headEnd/>
            <a:tailEnd/>
          </a:ln>
          <a:effectLst/>
        </p:spPr>
        <p:txBody>
          <a:bodyPr wrap="none" anchor="ctr"/>
          <a:lstStyle/>
          <a:p>
            <a:endParaRPr lang="en-GB"/>
          </a:p>
        </p:txBody>
      </p:sp>
      <p:sp>
        <p:nvSpPr>
          <p:cNvPr id="227350" name="AutoShape 22"/>
          <p:cNvSpPr>
            <a:spLocks noChangeArrowheads="1"/>
          </p:cNvSpPr>
          <p:nvPr/>
        </p:nvSpPr>
        <p:spPr bwMode="auto">
          <a:xfrm>
            <a:off x="749300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graphicFrame>
        <p:nvGraphicFramePr>
          <p:cNvPr id="227352" name="Object 24"/>
          <p:cNvGraphicFramePr>
            <a:graphicFrameLocks noChangeAspect="1"/>
          </p:cNvGraphicFramePr>
          <p:nvPr>
            <p:ph idx="1"/>
          </p:nvPr>
        </p:nvGraphicFramePr>
        <p:xfrm>
          <a:off x="1784350" y="981075"/>
          <a:ext cx="5768975" cy="2471738"/>
        </p:xfrm>
        <a:graphic>
          <a:graphicData uri="http://schemas.openxmlformats.org/presentationml/2006/ole">
            <p:oleObj spid="_x0000_s227352" name="Photo Editor Photo" r:id="rId4" imgW="8228571" imgH="3524742" progId="MSPhotoEd.3">
              <p:embed/>
            </p:oleObj>
          </a:graphicData>
        </a:graphic>
      </p:graphicFrame>
      <p:pic>
        <p:nvPicPr>
          <p:cNvPr id="227354" name="Picture 26"/>
          <p:cNvPicPr>
            <a:picLocks noChangeAspect="1" noChangeArrowheads="1"/>
          </p:cNvPicPr>
          <p:nvPr/>
        </p:nvPicPr>
        <p:blipFill>
          <a:blip r:embed="rId5" cstate="print"/>
          <a:srcRect/>
          <a:stretch>
            <a:fillRect/>
          </a:stretch>
        </p:blipFill>
        <p:spPr bwMode="auto">
          <a:xfrm>
            <a:off x="415925" y="3429000"/>
            <a:ext cx="8890000" cy="283368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8E09510-C10F-484B-9F25-2FD5DF2B9437}" type="slidenum">
              <a:rPr lang="en-GB"/>
              <a:pPr/>
              <a:t>18</a:t>
            </a:fld>
            <a:endParaRPr lang="en-GB"/>
          </a:p>
        </p:txBody>
      </p:sp>
      <p:sp>
        <p:nvSpPr>
          <p:cNvPr id="316418" name="Rectangle 2"/>
          <p:cNvSpPr>
            <a:spLocks noChangeArrowheads="1"/>
          </p:cNvSpPr>
          <p:nvPr/>
        </p:nvSpPr>
        <p:spPr bwMode="auto">
          <a:xfrm>
            <a:off x="0" y="0"/>
            <a:ext cx="9906000" cy="6858000"/>
          </a:xfrm>
          <a:prstGeom prst="rect">
            <a:avLst/>
          </a:prstGeom>
          <a:solidFill>
            <a:srgbClr val="FFFF00"/>
          </a:solidFill>
          <a:ln w="9525" algn="ctr">
            <a:noFill/>
            <a:miter lim="800000"/>
            <a:headEnd/>
            <a:tailEnd/>
          </a:ln>
          <a:effectLst/>
        </p:spPr>
        <p:txBody>
          <a:bodyPr wrap="none" anchor="ctr"/>
          <a:lstStyle/>
          <a:p>
            <a:endParaRPr lang="en-GB"/>
          </a:p>
        </p:txBody>
      </p:sp>
      <p:sp>
        <p:nvSpPr>
          <p:cNvPr id="316419" name="Rectangle 3"/>
          <p:cNvSpPr>
            <a:spLocks noGrp="1" noChangeArrowheads="1"/>
          </p:cNvSpPr>
          <p:nvPr>
            <p:ph type="title"/>
          </p:nvPr>
        </p:nvSpPr>
        <p:spPr/>
        <p:txBody>
          <a:bodyPr/>
          <a:lstStyle/>
          <a:p>
            <a:endParaRPr lang="en-US"/>
          </a:p>
        </p:txBody>
      </p:sp>
      <p:sp>
        <p:nvSpPr>
          <p:cNvPr id="316420" name="AutoShape 4"/>
          <p:cNvSpPr>
            <a:spLocks noChangeArrowheads="1"/>
          </p:cNvSpPr>
          <p:nvPr/>
        </p:nvSpPr>
        <p:spPr bwMode="auto">
          <a:xfrm>
            <a:off x="200025" y="260350"/>
            <a:ext cx="9432925" cy="6597650"/>
          </a:xfrm>
          <a:prstGeom prst="irregularSeal1">
            <a:avLst/>
          </a:prstGeom>
          <a:solidFill>
            <a:schemeClr val="hlink"/>
          </a:solidFill>
          <a:ln w="9525" algn="ctr">
            <a:noFill/>
            <a:miter lim="800000"/>
            <a:headEnd/>
            <a:tailEnd/>
          </a:ln>
          <a:effectLst/>
        </p:spPr>
        <p:txBody>
          <a:bodyPr anchor="ctr"/>
          <a:lstStyle/>
          <a:p>
            <a:pPr eaLnBrk="1" hangingPunct="1">
              <a:spcBef>
                <a:spcPct val="25000"/>
              </a:spcBef>
              <a:buClr>
                <a:schemeClr val="tx1"/>
              </a:buClr>
              <a:buFont typeface="Wingdings" pitchFamily="2" charset="2"/>
              <a:buNone/>
            </a:pPr>
            <a:r>
              <a:rPr lang="en-GB" sz="2800">
                <a:solidFill>
                  <a:schemeClr val="bg1"/>
                </a:solidFill>
              </a:rPr>
              <a:t>You are in competition for opportunities with every other DB pension scheme in the UK</a:t>
            </a:r>
            <a:br>
              <a:rPr lang="en-GB" sz="2800">
                <a:solidFill>
                  <a:schemeClr val="bg1"/>
                </a:solidFill>
              </a:rPr>
            </a:br>
            <a:r>
              <a:rPr lang="en-GB" sz="2800">
                <a:solidFill>
                  <a:schemeClr val="bg1"/>
                </a:solidFill>
              </a:rPr>
              <a:t>(and some other parties as well)</a:t>
            </a:r>
            <a:br>
              <a:rPr lang="en-GB" sz="2800">
                <a:solidFill>
                  <a:schemeClr val="bg1"/>
                </a:solidFill>
              </a:rPr>
            </a:br>
            <a:r>
              <a:rPr lang="en-GB" sz="2800">
                <a:solidFill>
                  <a:schemeClr val="bg1"/>
                </a:solidFill>
              </a:rPr>
              <a:t>… whether you like it or not.</a:t>
            </a:r>
          </a:p>
        </p:txBody>
      </p:sp>
      <p:pic>
        <p:nvPicPr>
          <p:cNvPr id="316421" name="Picture 5" descr="color_slid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77200" y="6294438"/>
            <a:ext cx="1371600" cy="3349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0"/>
          </p:nvPr>
        </p:nvSpPr>
        <p:spPr/>
        <p:txBody>
          <a:bodyPr/>
          <a:lstStyle/>
          <a:p>
            <a:fld id="{559F72FD-2942-4D0A-A2D6-03159ED43287}" type="slidenum">
              <a:rPr lang="en-GB"/>
              <a:pPr/>
              <a:t>1</a:t>
            </a:fld>
            <a:endParaRPr lang="en-GB"/>
          </a:p>
        </p:txBody>
      </p:sp>
      <p:sp>
        <p:nvSpPr>
          <p:cNvPr id="197634" name="Rectangle 2"/>
          <p:cNvSpPr>
            <a:spLocks noChangeArrowheads="1"/>
          </p:cNvSpPr>
          <p:nvPr/>
        </p:nvSpPr>
        <p:spPr bwMode="auto">
          <a:xfrm>
            <a:off x="533400" y="3886200"/>
            <a:ext cx="4724400" cy="1371600"/>
          </a:xfrm>
          <a:prstGeom prst="rect">
            <a:avLst/>
          </a:prstGeom>
          <a:solidFill>
            <a:srgbClr val="F4F4F4"/>
          </a:solidFill>
          <a:ln w="9525">
            <a:noFill/>
            <a:miter lim="800000"/>
            <a:headEnd/>
            <a:tailEnd/>
          </a:ln>
          <a:effectLst/>
        </p:spPr>
        <p:txBody>
          <a:bodyPr wrap="none" anchor="ctr"/>
          <a:lstStyle/>
          <a:p>
            <a:endParaRPr lang="en-GB"/>
          </a:p>
        </p:txBody>
      </p:sp>
      <p:sp>
        <p:nvSpPr>
          <p:cNvPr id="197635" name="Rectangle 3"/>
          <p:cNvSpPr>
            <a:spLocks noChangeArrowheads="1"/>
          </p:cNvSpPr>
          <p:nvPr/>
        </p:nvSpPr>
        <p:spPr bwMode="auto">
          <a:xfrm>
            <a:off x="533400" y="1752600"/>
            <a:ext cx="4724400" cy="1371600"/>
          </a:xfrm>
          <a:prstGeom prst="rect">
            <a:avLst/>
          </a:prstGeom>
          <a:solidFill>
            <a:srgbClr val="F4F4F4"/>
          </a:solidFill>
          <a:ln w="9525">
            <a:noFill/>
            <a:miter lim="800000"/>
            <a:headEnd/>
            <a:tailEnd/>
          </a:ln>
          <a:effectLst/>
        </p:spPr>
        <p:txBody>
          <a:bodyPr wrap="none" anchor="ctr"/>
          <a:lstStyle/>
          <a:p>
            <a:endParaRPr lang="en-GB"/>
          </a:p>
        </p:txBody>
      </p:sp>
      <p:sp>
        <p:nvSpPr>
          <p:cNvPr id="197636" name="Rectangle 4"/>
          <p:cNvSpPr>
            <a:spLocks noGrp="1" noChangeArrowheads="1"/>
          </p:cNvSpPr>
          <p:nvPr>
            <p:ph type="title"/>
          </p:nvPr>
        </p:nvSpPr>
        <p:spPr/>
        <p:txBody>
          <a:bodyPr/>
          <a:lstStyle/>
          <a:p>
            <a:r>
              <a:rPr lang="en-GB"/>
              <a:t>DB pension risk is asymmetric</a:t>
            </a:r>
          </a:p>
        </p:txBody>
      </p:sp>
      <p:grpSp>
        <p:nvGrpSpPr>
          <p:cNvPr id="197638" name="Group 6"/>
          <p:cNvGrpSpPr>
            <a:grpSpLocks/>
          </p:cNvGrpSpPr>
          <p:nvPr/>
        </p:nvGrpSpPr>
        <p:grpSpPr bwMode="auto">
          <a:xfrm>
            <a:off x="560388" y="1196975"/>
            <a:ext cx="4724400" cy="457200"/>
            <a:chOff x="336" y="864"/>
            <a:chExt cx="2976" cy="288"/>
          </a:xfrm>
        </p:grpSpPr>
        <p:sp>
          <p:nvSpPr>
            <p:cNvPr id="197639" name="Rectangle 7"/>
            <p:cNvSpPr>
              <a:spLocks noChangeArrowheads="1"/>
            </p:cNvSpPr>
            <p:nvPr/>
          </p:nvSpPr>
          <p:spPr bwMode="auto">
            <a:xfrm>
              <a:off x="336" y="864"/>
              <a:ext cx="2976" cy="288"/>
            </a:xfrm>
            <a:prstGeom prst="rect">
              <a:avLst/>
            </a:prstGeom>
            <a:solidFill>
              <a:srgbClr val="0039A6"/>
            </a:solidFill>
            <a:ln w="9525">
              <a:noFill/>
              <a:miter lim="800000"/>
              <a:headEnd/>
              <a:tailEnd/>
            </a:ln>
            <a:effectLst/>
          </p:spPr>
          <p:txBody>
            <a:bodyPr wrap="none" anchor="ctr"/>
            <a:lstStyle/>
            <a:p>
              <a:endParaRPr lang="en-GB"/>
            </a:p>
          </p:txBody>
        </p:sp>
        <p:sp>
          <p:nvSpPr>
            <p:cNvPr id="197640" name="Text Box 8"/>
            <p:cNvSpPr txBox="1">
              <a:spLocks noChangeArrowheads="1"/>
            </p:cNvSpPr>
            <p:nvPr/>
          </p:nvSpPr>
          <p:spPr bwMode="auto">
            <a:xfrm>
              <a:off x="336" y="912"/>
              <a:ext cx="2592" cy="192"/>
            </a:xfrm>
            <a:prstGeom prst="rect">
              <a:avLst/>
            </a:prstGeom>
            <a:solidFill>
              <a:srgbClr val="0039A6"/>
            </a:solidFill>
            <a:ln w="9525">
              <a:noFill/>
              <a:miter lim="800000"/>
              <a:headEnd/>
              <a:tailEnd/>
            </a:ln>
            <a:effectLst/>
          </p:spPr>
          <p:txBody>
            <a:bodyPr>
              <a:spAutoFit/>
            </a:bodyPr>
            <a:lstStyle/>
            <a:p>
              <a:pPr algn="l">
                <a:spcBef>
                  <a:spcPct val="50000"/>
                </a:spcBef>
              </a:pPr>
              <a:r>
                <a:rPr lang="en-GB" sz="1400">
                  <a:solidFill>
                    <a:schemeClr val="bg1"/>
                  </a:solidFill>
                  <a:cs typeface="Arial" charset="0"/>
                </a:rPr>
                <a:t>Downside potential</a:t>
              </a:r>
            </a:p>
          </p:txBody>
        </p:sp>
      </p:grpSp>
      <p:sp>
        <p:nvSpPr>
          <p:cNvPr id="197641" name="Text Box 9"/>
          <p:cNvSpPr txBox="1">
            <a:spLocks noChangeArrowheads="1"/>
          </p:cNvSpPr>
          <p:nvPr/>
        </p:nvSpPr>
        <p:spPr bwMode="auto">
          <a:xfrm>
            <a:off x="533400" y="1828800"/>
            <a:ext cx="4800600" cy="1155700"/>
          </a:xfrm>
          <a:prstGeom prst="rect">
            <a:avLst/>
          </a:prstGeom>
          <a:noFill/>
          <a:ln w="9525">
            <a:noFill/>
            <a:miter lim="800000"/>
            <a:headEnd/>
            <a:tailEnd/>
          </a:ln>
          <a:effectLst/>
        </p:spPr>
        <p:txBody>
          <a:bodyPr>
            <a:spAutoFit/>
          </a:bodyPr>
          <a:lstStyle/>
          <a:p>
            <a:pPr marL="266700" indent="-266700" algn="l">
              <a:spcBef>
                <a:spcPct val="50000"/>
              </a:spcBef>
              <a:buClr>
                <a:srgbClr val="0039A6"/>
              </a:buClr>
              <a:buFont typeface="Wingdings" pitchFamily="2" charset="2"/>
              <a:buChar char="§"/>
            </a:pPr>
            <a:r>
              <a:rPr lang="en-GB" sz="1400">
                <a:cs typeface="Arial" charset="0"/>
              </a:rPr>
              <a:t>Members’ benefits are reduced</a:t>
            </a:r>
          </a:p>
          <a:p>
            <a:pPr marL="266700" indent="-266700" algn="l">
              <a:spcBef>
                <a:spcPct val="50000"/>
              </a:spcBef>
              <a:buClr>
                <a:srgbClr val="0039A6"/>
              </a:buClr>
              <a:buFont typeface="Wingdings" pitchFamily="2" charset="2"/>
              <a:buChar char="§"/>
            </a:pPr>
            <a:r>
              <a:rPr lang="en-GB" sz="1400">
                <a:cs typeface="Arial" charset="0"/>
              </a:rPr>
              <a:t>Employers face unsupportable costs</a:t>
            </a:r>
          </a:p>
          <a:p>
            <a:pPr marL="266700" indent="-266700" algn="l">
              <a:spcBef>
                <a:spcPct val="50000"/>
              </a:spcBef>
              <a:buClr>
                <a:srgbClr val="0039A6"/>
              </a:buClr>
              <a:buFont typeface="Wingdings" pitchFamily="2" charset="2"/>
              <a:buChar char="§"/>
            </a:pPr>
            <a:r>
              <a:rPr lang="en-GB" sz="1400">
                <a:cs typeface="Arial" charset="0"/>
              </a:rPr>
              <a:t>Trustees have to balance member and employer interests</a:t>
            </a:r>
          </a:p>
        </p:txBody>
      </p:sp>
      <p:sp>
        <p:nvSpPr>
          <p:cNvPr id="197642" name="AutoShape 10"/>
          <p:cNvSpPr>
            <a:spLocks noChangeArrowheads="1"/>
          </p:cNvSpPr>
          <p:nvPr/>
        </p:nvSpPr>
        <p:spPr bwMode="auto">
          <a:xfrm>
            <a:off x="3440113" y="1052513"/>
            <a:ext cx="2089150" cy="1152525"/>
          </a:xfrm>
          <a:custGeom>
            <a:avLst/>
            <a:gdLst>
              <a:gd name="G0" fmla="+- 0 0 0"/>
              <a:gd name="G1" fmla="+- 11791310 0 0"/>
              <a:gd name="G2" fmla="+- 0 0 11791310"/>
              <a:gd name="G3" fmla="+- 10800 0 0"/>
              <a:gd name="G4" fmla="+- 0 0 0"/>
              <a:gd name="T0" fmla="*/ 360 256 1"/>
              <a:gd name="T1" fmla="*/ 0 256 1"/>
              <a:gd name="G5" fmla="+- G2 T0 T1"/>
              <a:gd name="G6" fmla="?: G2 G2 G5"/>
              <a:gd name="G7" fmla="+- 0 0 G6"/>
              <a:gd name="G8" fmla="+- 5400 0 0"/>
              <a:gd name="G9" fmla="+- 0 0 117913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1310"/>
              <a:gd name="G36" fmla="sin G34 11791310"/>
              <a:gd name="G37" fmla="+/ 117913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2 w 21600"/>
              <a:gd name="T5" fmla="*/ 0 h 21600"/>
              <a:gd name="T6" fmla="*/ 2700 w 21600"/>
              <a:gd name="T7" fmla="*/ 10811 h 21600"/>
              <a:gd name="T8" fmla="*/ 10796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399" y="10802"/>
                  <a:pt x="5400" y="10804"/>
                  <a:pt x="5400" y="10807"/>
                </a:cubicBezTo>
                <a:lnTo>
                  <a:pt x="0" y="10814"/>
                </a:lnTo>
                <a:cubicBezTo>
                  <a:pt x="0" y="10809"/>
                  <a:pt x="0" y="10804"/>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C9CAC8"/>
          </a:solidFill>
          <a:ln w="9525">
            <a:solidFill>
              <a:schemeClr val="bg1"/>
            </a:solidFill>
            <a:miter lim="800000"/>
            <a:headEnd/>
            <a:tailEnd/>
          </a:ln>
          <a:effectLst/>
        </p:spPr>
        <p:txBody>
          <a:bodyPr wrap="none" anchor="ctr"/>
          <a:lstStyle/>
          <a:p>
            <a:endParaRPr lang="en-GB"/>
          </a:p>
        </p:txBody>
      </p:sp>
      <p:grpSp>
        <p:nvGrpSpPr>
          <p:cNvPr id="197643" name="Group 11"/>
          <p:cNvGrpSpPr>
            <a:grpSpLocks/>
          </p:cNvGrpSpPr>
          <p:nvPr/>
        </p:nvGrpSpPr>
        <p:grpSpPr bwMode="auto">
          <a:xfrm>
            <a:off x="533400" y="3352800"/>
            <a:ext cx="4724400" cy="457200"/>
            <a:chOff x="336" y="864"/>
            <a:chExt cx="2976" cy="288"/>
          </a:xfrm>
        </p:grpSpPr>
        <p:sp>
          <p:nvSpPr>
            <p:cNvPr id="197644" name="Rectangle 12"/>
            <p:cNvSpPr>
              <a:spLocks noChangeArrowheads="1"/>
            </p:cNvSpPr>
            <p:nvPr/>
          </p:nvSpPr>
          <p:spPr bwMode="auto">
            <a:xfrm>
              <a:off x="336" y="864"/>
              <a:ext cx="2976" cy="288"/>
            </a:xfrm>
            <a:prstGeom prst="rect">
              <a:avLst/>
            </a:prstGeom>
            <a:solidFill>
              <a:srgbClr val="0039A6"/>
            </a:solidFill>
            <a:ln w="9525">
              <a:noFill/>
              <a:miter lim="800000"/>
              <a:headEnd/>
              <a:tailEnd/>
            </a:ln>
            <a:effectLst/>
          </p:spPr>
          <p:txBody>
            <a:bodyPr wrap="none" anchor="ctr"/>
            <a:lstStyle/>
            <a:p>
              <a:endParaRPr lang="en-GB"/>
            </a:p>
          </p:txBody>
        </p:sp>
        <p:sp>
          <p:nvSpPr>
            <p:cNvPr id="197645" name="Text Box 13"/>
            <p:cNvSpPr txBox="1">
              <a:spLocks noChangeArrowheads="1"/>
            </p:cNvSpPr>
            <p:nvPr/>
          </p:nvSpPr>
          <p:spPr bwMode="auto">
            <a:xfrm>
              <a:off x="336" y="912"/>
              <a:ext cx="2592" cy="192"/>
            </a:xfrm>
            <a:prstGeom prst="rect">
              <a:avLst/>
            </a:prstGeom>
            <a:solidFill>
              <a:srgbClr val="0039A6"/>
            </a:solidFill>
            <a:ln w="9525">
              <a:noFill/>
              <a:miter lim="800000"/>
              <a:headEnd/>
              <a:tailEnd/>
            </a:ln>
            <a:effectLst/>
          </p:spPr>
          <p:txBody>
            <a:bodyPr>
              <a:spAutoFit/>
            </a:bodyPr>
            <a:lstStyle/>
            <a:p>
              <a:pPr algn="l">
                <a:spcBef>
                  <a:spcPct val="50000"/>
                </a:spcBef>
              </a:pPr>
              <a:r>
                <a:rPr lang="en-GB" sz="1400">
                  <a:solidFill>
                    <a:schemeClr val="bg1"/>
                  </a:solidFill>
                  <a:cs typeface="Arial" charset="0"/>
                </a:rPr>
                <a:t>Upside potential</a:t>
              </a:r>
            </a:p>
          </p:txBody>
        </p:sp>
      </p:grpSp>
      <p:sp>
        <p:nvSpPr>
          <p:cNvPr id="197646" name="AutoShape 14"/>
          <p:cNvSpPr>
            <a:spLocks noChangeArrowheads="1"/>
          </p:cNvSpPr>
          <p:nvPr/>
        </p:nvSpPr>
        <p:spPr bwMode="auto">
          <a:xfrm rot="10800000">
            <a:off x="4448175" y="3213100"/>
            <a:ext cx="766763" cy="54133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9CAC8"/>
          </a:solidFill>
          <a:ln w="9525">
            <a:solidFill>
              <a:schemeClr val="bg1"/>
            </a:solidFill>
            <a:miter lim="800000"/>
            <a:headEnd/>
            <a:tailEnd/>
          </a:ln>
          <a:effectLst/>
        </p:spPr>
        <p:txBody>
          <a:bodyPr wrap="none" anchor="ctr"/>
          <a:lstStyle/>
          <a:p>
            <a:endParaRPr lang="en-GB"/>
          </a:p>
        </p:txBody>
      </p:sp>
      <p:sp>
        <p:nvSpPr>
          <p:cNvPr id="197647" name="Text Box 15"/>
          <p:cNvSpPr txBox="1">
            <a:spLocks noChangeArrowheads="1"/>
          </p:cNvSpPr>
          <p:nvPr/>
        </p:nvSpPr>
        <p:spPr bwMode="auto">
          <a:xfrm>
            <a:off x="533400" y="3962400"/>
            <a:ext cx="4800600" cy="942975"/>
          </a:xfrm>
          <a:prstGeom prst="rect">
            <a:avLst/>
          </a:prstGeom>
          <a:noFill/>
          <a:ln w="9525">
            <a:noFill/>
            <a:miter lim="800000"/>
            <a:headEnd/>
            <a:tailEnd/>
          </a:ln>
          <a:effectLst/>
        </p:spPr>
        <p:txBody>
          <a:bodyPr>
            <a:spAutoFit/>
          </a:bodyPr>
          <a:lstStyle/>
          <a:p>
            <a:pPr marL="266700" indent="-266700" algn="l">
              <a:spcBef>
                <a:spcPct val="50000"/>
              </a:spcBef>
              <a:buClr>
                <a:srgbClr val="0039A6"/>
              </a:buClr>
              <a:buFont typeface="Wingdings" pitchFamily="2" charset="2"/>
              <a:buChar char="§"/>
            </a:pPr>
            <a:r>
              <a:rPr lang="en-GB" sz="1400">
                <a:cs typeface="Arial" charset="0"/>
              </a:rPr>
              <a:t>Members looking for enhanced benefits?</a:t>
            </a:r>
          </a:p>
          <a:p>
            <a:pPr marL="266700" indent="-266700" algn="l">
              <a:spcBef>
                <a:spcPct val="50000"/>
              </a:spcBef>
              <a:buClr>
                <a:srgbClr val="0039A6"/>
              </a:buClr>
              <a:buFont typeface="Wingdings" pitchFamily="2" charset="2"/>
              <a:buChar char="§"/>
            </a:pPr>
            <a:r>
              <a:rPr lang="en-GB" sz="1400">
                <a:cs typeface="Arial" charset="0"/>
              </a:rPr>
              <a:t>Employers looking for a return of surplus?</a:t>
            </a:r>
          </a:p>
          <a:p>
            <a:pPr marL="266700" indent="-266700" algn="l">
              <a:spcBef>
                <a:spcPct val="50000"/>
              </a:spcBef>
              <a:buClr>
                <a:srgbClr val="0039A6"/>
              </a:buClr>
              <a:buFont typeface="Wingdings" pitchFamily="2" charset="2"/>
              <a:buChar char="§"/>
            </a:pPr>
            <a:r>
              <a:rPr lang="en-GB" sz="1400">
                <a:cs typeface="Arial" charset="0"/>
              </a:rPr>
              <a:t>Trustees not looking for either of these</a:t>
            </a:r>
          </a:p>
        </p:txBody>
      </p:sp>
      <p:sp>
        <p:nvSpPr>
          <p:cNvPr id="197648" name="AutoShape 16"/>
          <p:cNvSpPr>
            <a:spLocks noChangeArrowheads="1"/>
          </p:cNvSpPr>
          <p:nvPr/>
        </p:nvSpPr>
        <p:spPr bwMode="auto">
          <a:xfrm>
            <a:off x="533400" y="5486400"/>
            <a:ext cx="381000" cy="609600"/>
          </a:xfrm>
          <a:prstGeom prst="homePlate">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197649" name="Text Box 17"/>
          <p:cNvSpPr txBox="1">
            <a:spLocks noChangeArrowheads="1"/>
          </p:cNvSpPr>
          <p:nvPr/>
        </p:nvSpPr>
        <p:spPr bwMode="auto">
          <a:xfrm>
            <a:off x="1712913" y="5589588"/>
            <a:ext cx="7740650" cy="396875"/>
          </a:xfrm>
          <a:prstGeom prst="rect">
            <a:avLst/>
          </a:prstGeom>
          <a:noFill/>
          <a:ln w="9525">
            <a:noFill/>
            <a:miter lim="800000"/>
            <a:headEnd/>
            <a:tailEnd/>
          </a:ln>
          <a:effectLst/>
        </p:spPr>
        <p:txBody>
          <a:bodyPr>
            <a:spAutoFit/>
          </a:bodyPr>
          <a:lstStyle/>
          <a:p>
            <a:pPr algn="l">
              <a:spcBef>
                <a:spcPct val="50000"/>
              </a:spcBef>
            </a:pPr>
            <a:r>
              <a:rPr lang="en-GB" sz="2000">
                <a:solidFill>
                  <a:srgbClr val="0039A6"/>
                </a:solidFill>
                <a:cs typeface="Arial" charset="0"/>
              </a:rPr>
              <a:t>Trading some upside potential to protect downside risk</a:t>
            </a:r>
          </a:p>
        </p:txBody>
      </p:sp>
      <p:sp>
        <p:nvSpPr>
          <p:cNvPr id="197650" name="AutoShape 18"/>
          <p:cNvSpPr>
            <a:spLocks noChangeArrowheads="1"/>
          </p:cNvSpPr>
          <p:nvPr/>
        </p:nvSpPr>
        <p:spPr bwMode="auto">
          <a:xfrm>
            <a:off x="914400" y="5486400"/>
            <a:ext cx="381000" cy="609600"/>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197651" name="AutoShape 19"/>
          <p:cNvSpPr>
            <a:spLocks noChangeArrowheads="1"/>
          </p:cNvSpPr>
          <p:nvPr/>
        </p:nvSpPr>
        <p:spPr bwMode="auto">
          <a:xfrm>
            <a:off x="1295400" y="5486400"/>
            <a:ext cx="381000" cy="609600"/>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197652" name="Rectangle 20"/>
          <p:cNvSpPr>
            <a:spLocks noGrp="1" noChangeArrowheads="1"/>
          </p:cNvSpPr>
          <p:nvPr>
            <p:ph sz="half" idx="2"/>
          </p:nvPr>
        </p:nvSpPr>
        <p:spPr/>
        <p:txBody>
          <a:bodyPr/>
          <a:lstStyle/>
          <a:p>
            <a:endParaRPr lang="en-US" sz="1200"/>
          </a:p>
        </p:txBody>
      </p:sp>
      <p:pic>
        <p:nvPicPr>
          <p:cNvPr id="197656" name="Picture 24" descr="silver_christmas_presents"/>
          <p:cNvPicPr>
            <a:picLocks noChangeAspect="1" noChangeArrowheads="1"/>
          </p:cNvPicPr>
          <p:nvPr/>
        </p:nvPicPr>
        <p:blipFill>
          <a:blip r:embed="rId3" cstate="print"/>
          <a:srcRect/>
          <a:stretch>
            <a:fillRect/>
          </a:stretch>
        </p:blipFill>
        <p:spPr bwMode="auto">
          <a:xfrm>
            <a:off x="5240338" y="1989138"/>
            <a:ext cx="4665662" cy="313213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fld id="{336A15CB-6425-4238-81B0-3C2D6CE185E9}" type="slidenum">
              <a:rPr lang="en-GB"/>
              <a:pPr/>
              <a:t>19</a:t>
            </a:fld>
            <a:endParaRPr lang="en-GB"/>
          </a:p>
        </p:txBody>
      </p:sp>
      <p:sp>
        <p:nvSpPr>
          <p:cNvPr id="294914" name="Rectangle 2"/>
          <p:cNvSpPr>
            <a:spLocks noGrp="1" noChangeArrowheads="1"/>
          </p:cNvSpPr>
          <p:nvPr>
            <p:ph type="title"/>
          </p:nvPr>
        </p:nvSpPr>
        <p:spPr/>
        <p:txBody>
          <a:bodyPr/>
          <a:lstStyle/>
          <a:p>
            <a:r>
              <a:rPr lang="en-GB"/>
              <a:t>Summary</a:t>
            </a:r>
          </a:p>
        </p:txBody>
      </p:sp>
      <p:sp>
        <p:nvSpPr>
          <p:cNvPr id="294915" name="Text Box 3"/>
          <p:cNvSpPr txBox="1">
            <a:spLocks noChangeArrowheads="1"/>
          </p:cNvSpPr>
          <p:nvPr/>
        </p:nvSpPr>
        <p:spPr bwMode="auto">
          <a:xfrm>
            <a:off x="1352550" y="1557338"/>
            <a:ext cx="8064500" cy="366712"/>
          </a:xfrm>
          <a:prstGeom prst="rect">
            <a:avLst/>
          </a:prstGeom>
          <a:noFill/>
          <a:ln w="9525">
            <a:noFill/>
            <a:miter lim="800000"/>
            <a:headEnd/>
            <a:tailEnd/>
          </a:ln>
          <a:effectLst/>
        </p:spPr>
        <p:txBody>
          <a:bodyPr>
            <a:spAutoFit/>
          </a:bodyPr>
          <a:lstStyle/>
          <a:p>
            <a:pPr algn="l">
              <a:spcBef>
                <a:spcPct val="50000"/>
              </a:spcBef>
            </a:pPr>
            <a:r>
              <a:rPr lang="en-GB" sz="1800"/>
              <a:t>Liability management actions are integral to the flight plan</a:t>
            </a:r>
          </a:p>
        </p:txBody>
      </p:sp>
      <p:sp>
        <p:nvSpPr>
          <p:cNvPr id="294916" name="AutoShape 4" descr="Light vertical"/>
          <p:cNvSpPr>
            <a:spLocks noChangeArrowheads="1"/>
          </p:cNvSpPr>
          <p:nvPr/>
        </p:nvSpPr>
        <p:spPr bwMode="auto">
          <a:xfrm>
            <a:off x="488950" y="1473200"/>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94917" name="Text Box 5"/>
          <p:cNvSpPr txBox="1">
            <a:spLocks noChangeArrowheads="1"/>
          </p:cNvSpPr>
          <p:nvPr/>
        </p:nvSpPr>
        <p:spPr bwMode="auto">
          <a:xfrm>
            <a:off x="1352550" y="2281238"/>
            <a:ext cx="8064500" cy="366712"/>
          </a:xfrm>
          <a:prstGeom prst="rect">
            <a:avLst/>
          </a:prstGeom>
          <a:noFill/>
          <a:ln w="9525">
            <a:noFill/>
            <a:miter lim="800000"/>
            <a:headEnd/>
            <a:tailEnd/>
          </a:ln>
          <a:effectLst/>
        </p:spPr>
        <p:txBody>
          <a:bodyPr>
            <a:spAutoFit/>
          </a:bodyPr>
          <a:lstStyle/>
          <a:p>
            <a:pPr algn="l">
              <a:spcBef>
                <a:spcPct val="50000"/>
              </a:spcBef>
            </a:pPr>
            <a:r>
              <a:rPr lang="en-GB" sz="1800"/>
              <a:t>These exercises are increasingly popular (especially at retirement options)</a:t>
            </a:r>
          </a:p>
        </p:txBody>
      </p:sp>
      <p:sp>
        <p:nvSpPr>
          <p:cNvPr id="294918" name="AutoShape 6" descr="Light vertical"/>
          <p:cNvSpPr>
            <a:spLocks noChangeArrowheads="1"/>
          </p:cNvSpPr>
          <p:nvPr/>
        </p:nvSpPr>
        <p:spPr bwMode="auto">
          <a:xfrm>
            <a:off x="488950" y="2193925"/>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94919" name="Text Box 7"/>
          <p:cNvSpPr txBox="1">
            <a:spLocks noChangeArrowheads="1"/>
          </p:cNvSpPr>
          <p:nvPr/>
        </p:nvSpPr>
        <p:spPr bwMode="auto">
          <a:xfrm>
            <a:off x="1352550" y="2924175"/>
            <a:ext cx="8064500" cy="641350"/>
          </a:xfrm>
          <a:prstGeom prst="rect">
            <a:avLst/>
          </a:prstGeom>
          <a:noFill/>
          <a:ln w="9525">
            <a:noFill/>
            <a:miter lim="800000"/>
            <a:headEnd/>
            <a:tailEnd/>
          </a:ln>
          <a:effectLst/>
        </p:spPr>
        <p:txBody>
          <a:bodyPr>
            <a:spAutoFit/>
          </a:bodyPr>
          <a:lstStyle/>
          <a:p>
            <a:pPr algn="l">
              <a:spcBef>
                <a:spcPct val="50000"/>
              </a:spcBef>
            </a:pPr>
            <a:r>
              <a:rPr lang="en-GB" sz="1800"/>
              <a:t>Understand the impact on the flight plan</a:t>
            </a:r>
            <a:br>
              <a:rPr lang="en-GB" sz="1800"/>
            </a:br>
            <a:r>
              <a:rPr lang="en-GB" sz="1800"/>
              <a:t>(arrival time versus risk reduction versus contribution reduction)</a:t>
            </a:r>
          </a:p>
        </p:txBody>
      </p:sp>
      <p:sp>
        <p:nvSpPr>
          <p:cNvPr id="294920" name="AutoShape 8" descr="Light vertical"/>
          <p:cNvSpPr>
            <a:spLocks noChangeArrowheads="1"/>
          </p:cNvSpPr>
          <p:nvPr/>
        </p:nvSpPr>
        <p:spPr bwMode="auto">
          <a:xfrm>
            <a:off x="488950" y="2913063"/>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94921" name="Text Box 9"/>
          <p:cNvSpPr txBox="1">
            <a:spLocks noChangeArrowheads="1"/>
          </p:cNvSpPr>
          <p:nvPr/>
        </p:nvSpPr>
        <p:spPr bwMode="auto">
          <a:xfrm>
            <a:off x="1352550" y="3965575"/>
            <a:ext cx="7561263" cy="366713"/>
          </a:xfrm>
          <a:prstGeom prst="rect">
            <a:avLst/>
          </a:prstGeom>
          <a:noFill/>
          <a:ln w="9525">
            <a:noFill/>
            <a:miter lim="800000"/>
            <a:headEnd/>
            <a:tailEnd/>
          </a:ln>
          <a:effectLst/>
        </p:spPr>
        <p:txBody>
          <a:bodyPr>
            <a:spAutoFit/>
          </a:bodyPr>
          <a:lstStyle/>
          <a:p>
            <a:pPr algn="l">
              <a:spcBef>
                <a:spcPct val="50000"/>
              </a:spcBef>
            </a:pPr>
            <a:r>
              <a:rPr lang="en-GB" sz="1800"/>
              <a:t>Plan in advance for implementation</a:t>
            </a:r>
          </a:p>
        </p:txBody>
      </p:sp>
      <p:sp>
        <p:nvSpPr>
          <p:cNvPr id="294922" name="AutoShape 10" descr="Light vertical"/>
          <p:cNvSpPr>
            <a:spLocks noChangeArrowheads="1"/>
          </p:cNvSpPr>
          <p:nvPr/>
        </p:nvSpPr>
        <p:spPr bwMode="auto">
          <a:xfrm>
            <a:off x="488950" y="3859213"/>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94925" name="Line 13"/>
          <p:cNvSpPr>
            <a:spLocks noChangeShapeType="1"/>
          </p:cNvSpPr>
          <p:nvPr/>
        </p:nvSpPr>
        <p:spPr bwMode="auto">
          <a:xfrm>
            <a:off x="488950" y="2058988"/>
            <a:ext cx="8928100" cy="0"/>
          </a:xfrm>
          <a:prstGeom prst="line">
            <a:avLst/>
          </a:prstGeom>
          <a:noFill/>
          <a:ln w="9525">
            <a:solidFill>
              <a:srgbClr val="0039A6"/>
            </a:solidFill>
            <a:prstDash val="dash"/>
            <a:round/>
            <a:headEnd/>
            <a:tailEnd/>
          </a:ln>
          <a:effectLst/>
        </p:spPr>
        <p:txBody>
          <a:bodyPr/>
          <a:lstStyle/>
          <a:p>
            <a:endParaRPr lang="en-GB"/>
          </a:p>
        </p:txBody>
      </p:sp>
      <p:sp>
        <p:nvSpPr>
          <p:cNvPr id="294926" name="Line 14"/>
          <p:cNvSpPr>
            <a:spLocks noChangeShapeType="1"/>
          </p:cNvSpPr>
          <p:nvPr/>
        </p:nvSpPr>
        <p:spPr bwMode="auto">
          <a:xfrm>
            <a:off x="488950" y="2778125"/>
            <a:ext cx="8928100" cy="0"/>
          </a:xfrm>
          <a:prstGeom prst="line">
            <a:avLst/>
          </a:prstGeom>
          <a:noFill/>
          <a:ln w="9525">
            <a:solidFill>
              <a:srgbClr val="0039A6"/>
            </a:solidFill>
            <a:prstDash val="dash"/>
            <a:round/>
            <a:headEnd/>
            <a:tailEnd/>
          </a:ln>
          <a:effectLst/>
        </p:spPr>
        <p:txBody>
          <a:bodyPr/>
          <a:lstStyle/>
          <a:p>
            <a:endParaRPr lang="en-GB"/>
          </a:p>
        </p:txBody>
      </p:sp>
      <p:sp>
        <p:nvSpPr>
          <p:cNvPr id="294927" name="Line 15"/>
          <p:cNvSpPr>
            <a:spLocks noChangeShapeType="1"/>
          </p:cNvSpPr>
          <p:nvPr/>
        </p:nvSpPr>
        <p:spPr bwMode="auto">
          <a:xfrm>
            <a:off x="488950" y="3714750"/>
            <a:ext cx="8928100" cy="0"/>
          </a:xfrm>
          <a:prstGeom prst="line">
            <a:avLst/>
          </a:prstGeom>
          <a:noFill/>
          <a:ln w="9525">
            <a:solidFill>
              <a:srgbClr val="0039A6"/>
            </a:solidFill>
            <a:prstDash val="dash"/>
            <a:round/>
            <a:headEnd/>
            <a:tailEnd/>
          </a:ln>
          <a:effectLst/>
        </p:spPr>
        <p:txBody>
          <a:bodyPr/>
          <a:lstStyle/>
          <a:p>
            <a:endParaRPr lang="en-GB"/>
          </a:p>
        </p:txBody>
      </p:sp>
      <p:sp>
        <p:nvSpPr>
          <p:cNvPr id="294928" name="Line 16"/>
          <p:cNvSpPr>
            <a:spLocks noChangeShapeType="1"/>
          </p:cNvSpPr>
          <p:nvPr/>
        </p:nvSpPr>
        <p:spPr bwMode="auto">
          <a:xfrm>
            <a:off x="488950" y="4506913"/>
            <a:ext cx="8928100" cy="0"/>
          </a:xfrm>
          <a:prstGeom prst="line">
            <a:avLst/>
          </a:prstGeom>
          <a:noFill/>
          <a:ln w="9525">
            <a:solidFill>
              <a:srgbClr val="0039A6"/>
            </a:solidFill>
            <a:prstDash val="dash"/>
            <a:round/>
            <a:headEnd/>
            <a:tailEnd/>
          </a:ln>
          <a:effectLst/>
        </p:spPr>
        <p:txBody>
          <a:bodyPr/>
          <a:lstStyle/>
          <a:p>
            <a:endParaRPr lang="en-GB"/>
          </a:p>
        </p:txBody>
      </p:sp>
      <p:sp>
        <p:nvSpPr>
          <p:cNvPr id="294930" name="Oval 18"/>
          <p:cNvSpPr>
            <a:spLocks noChangeArrowheads="1"/>
          </p:cNvSpPr>
          <p:nvPr/>
        </p:nvSpPr>
        <p:spPr bwMode="auto">
          <a:xfrm>
            <a:off x="704850" y="1501775"/>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94931" name="Text Box 19"/>
          <p:cNvSpPr txBox="1">
            <a:spLocks noChangeArrowheads="1"/>
          </p:cNvSpPr>
          <p:nvPr/>
        </p:nvSpPr>
        <p:spPr bwMode="auto">
          <a:xfrm>
            <a:off x="704850" y="1527175"/>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94932" name="Oval 20"/>
          <p:cNvSpPr>
            <a:spLocks noChangeArrowheads="1"/>
          </p:cNvSpPr>
          <p:nvPr/>
        </p:nvSpPr>
        <p:spPr bwMode="auto">
          <a:xfrm>
            <a:off x="704850" y="2228850"/>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94933" name="Text Box 21"/>
          <p:cNvSpPr txBox="1">
            <a:spLocks noChangeArrowheads="1"/>
          </p:cNvSpPr>
          <p:nvPr/>
        </p:nvSpPr>
        <p:spPr bwMode="auto">
          <a:xfrm>
            <a:off x="704850" y="2254250"/>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94934" name="Oval 22"/>
          <p:cNvSpPr>
            <a:spLocks noChangeArrowheads="1"/>
          </p:cNvSpPr>
          <p:nvPr/>
        </p:nvSpPr>
        <p:spPr bwMode="auto">
          <a:xfrm>
            <a:off x="704850" y="2941638"/>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94935" name="Text Box 23"/>
          <p:cNvSpPr txBox="1">
            <a:spLocks noChangeArrowheads="1"/>
          </p:cNvSpPr>
          <p:nvPr/>
        </p:nvSpPr>
        <p:spPr bwMode="auto">
          <a:xfrm>
            <a:off x="704850" y="2967038"/>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94936" name="Oval 24"/>
          <p:cNvSpPr>
            <a:spLocks noChangeArrowheads="1"/>
          </p:cNvSpPr>
          <p:nvPr/>
        </p:nvSpPr>
        <p:spPr bwMode="auto">
          <a:xfrm>
            <a:off x="704850" y="3898900"/>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94937" name="Text Box 25"/>
          <p:cNvSpPr txBox="1">
            <a:spLocks noChangeArrowheads="1"/>
          </p:cNvSpPr>
          <p:nvPr/>
        </p:nvSpPr>
        <p:spPr bwMode="auto">
          <a:xfrm>
            <a:off x="704850" y="3924300"/>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94954" name="AutoShape 42"/>
          <p:cNvSpPr>
            <a:spLocks noChangeArrowheads="1"/>
          </p:cNvSpPr>
          <p:nvPr/>
        </p:nvSpPr>
        <p:spPr bwMode="auto">
          <a:xfrm>
            <a:off x="8394700" y="260350"/>
            <a:ext cx="946150" cy="576263"/>
          </a:xfrm>
          <a:prstGeom prst="chevron">
            <a:avLst>
              <a:gd name="adj" fmla="val 35262"/>
            </a:avLst>
          </a:prstGeom>
          <a:solidFill>
            <a:srgbClr val="0039A6"/>
          </a:solidFill>
          <a:ln w="9525">
            <a:noFill/>
            <a:miter lim="800000"/>
            <a:headEnd/>
            <a:tailEnd/>
          </a:ln>
          <a:effectLst/>
        </p:spPr>
        <p:txBody>
          <a:bodyPr wrap="none" anchor="ctr"/>
          <a:lstStyle/>
          <a:p>
            <a:endParaRPr lang="en-GB"/>
          </a:p>
        </p:txBody>
      </p:sp>
      <p:sp>
        <p:nvSpPr>
          <p:cNvPr id="294955" name="Text Box 43"/>
          <p:cNvSpPr txBox="1">
            <a:spLocks noChangeArrowheads="1"/>
          </p:cNvSpPr>
          <p:nvPr/>
        </p:nvSpPr>
        <p:spPr bwMode="auto">
          <a:xfrm>
            <a:off x="85486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operations</a:t>
            </a:r>
          </a:p>
        </p:txBody>
      </p:sp>
      <p:sp>
        <p:nvSpPr>
          <p:cNvPr id="294956" name="AutoShape 44"/>
          <p:cNvSpPr>
            <a:spLocks noChangeArrowheads="1"/>
          </p:cNvSpPr>
          <p:nvPr/>
        </p:nvSpPr>
        <p:spPr bwMode="auto">
          <a:xfrm>
            <a:off x="7546975" y="260350"/>
            <a:ext cx="946150" cy="576263"/>
          </a:xfrm>
          <a:prstGeom prst="chevron">
            <a:avLst>
              <a:gd name="adj" fmla="val 37740"/>
            </a:avLst>
          </a:prstGeom>
          <a:solidFill>
            <a:schemeClr val="hlink"/>
          </a:solidFill>
          <a:ln w="9525">
            <a:noFill/>
            <a:miter lim="800000"/>
            <a:headEnd/>
            <a:tailEnd/>
          </a:ln>
          <a:effectLst/>
        </p:spPr>
        <p:txBody>
          <a:bodyPr wrap="none" anchor="ctr"/>
          <a:lstStyle/>
          <a:p>
            <a:endParaRPr lang="en-GB"/>
          </a:p>
        </p:txBody>
      </p:sp>
      <p:sp>
        <p:nvSpPr>
          <p:cNvPr id="294957" name="AutoShape 45"/>
          <p:cNvSpPr>
            <a:spLocks noChangeArrowheads="1"/>
          </p:cNvSpPr>
          <p:nvPr/>
        </p:nvSpPr>
        <p:spPr bwMode="auto">
          <a:xfrm>
            <a:off x="6697663" y="260350"/>
            <a:ext cx="946150" cy="576263"/>
          </a:xfrm>
          <a:prstGeom prst="chevron">
            <a:avLst>
              <a:gd name="adj" fmla="val 33605"/>
            </a:avLst>
          </a:prstGeom>
          <a:solidFill>
            <a:srgbClr val="0039A6"/>
          </a:solidFill>
          <a:ln w="9525">
            <a:noFill/>
            <a:miter lim="800000"/>
            <a:headEnd/>
            <a:tailEnd/>
          </a:ln>
          <a:effectLst/>
        </p:spPr>
        <p:txBody>
          <a:bodyPr wrap="none" anchor="ctr"/>
          <a:lstStyle/>
          <a:p>
            <a:endParaRPr lang="en-GB"/>
          </a:p>
        </p:txBody>
      </p:sp>
      <p:sp>
        <p:nvSpPr>
          <p:cNvPr id="294958" name="Text Box 46"/>
          <p:cNvSpPr txBox="1">
            <a:spLocks noChangeArrowheads="1"/>
          </p:cNvSpPr>
          <p:nvPr/>
        </p:nvSpPr>
        <p:spPr bwMode="auto">
          <a:xfrm>
            <a:off x="7689850" y="404813"/>
            <a:ext cx="792163"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liabilities</a:t>
            </a:r>
          </a:p>
        </p:txBody>
      </p:sp>
      <p:sp>
        <p:nvSpPr>
          <p:cNvPr id="294959" name="Text Box 47"/>
          <p:cNvSpPr txBox="1">
            <a:spLocks noChangeArrowheads="1"/>
          </p:cNvSpPr>
          <p:nvPr/>
        </p:nvSpPr>
        <p:spPr bwMode="auto">
          <a:xfrm>
            <a:off x="684053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assets</a:t>
            </a:r>
          </a:p>
        </p:txBody>
      </p:sp>
      <p:sp>
        <p:nvSpPr>
          <p:cNvPr id="294960" name="AutoShape 48"/>
          <p:cNvSpPr>
            <a:spLocks noChangeArrowheads="1"/>
          </p:cNvSpPr>
          <p:nvPr/>
        </p:nvSpPr>
        <p:spPr bwMode="auto">
          <a:xfrm>
            <a:off x="92011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294961" name="AutoShape 49"/>
          <p:cNvSpPr>
            <a:spLocks noChangeArrowheads="1"/>
          </p:cNvSpPr>
          <p:nvPr/>
        </p:nvSpPr>
        <p:spPr bwMode="auto">
          <a:xfrm>
            <a:off x="8337550" y="260350"/>
            <a:ext cx="215900" cy="576263"/>
          </a:xfrm>
          <a:prstGeom prst="chevron">
            <a:avLst>
              <a:gd name="adj" fmla="val 89704"/>
            </a:avLst>
          </a:prstGeom>
          <a:solidFill>
            <a:schemeClr val="hlink"/>
          </a:solidFill>
          <a:ln w="9525">
            <a:solidFill>
              <a:schemeClr val="hlink"/>
            </a:solidFill>
            <a:miter lim="800000"/>
            <a:headEnd/>
            <a:tailEnd/>
          </a:ln>
          <a:effectLst/>
        </p:spPr>
        <p:txBody>
          <a:bodyPr wrap="none" anchor="ctr"/>
          <a:lstStyle/>
          <a:p>
            <a:endParaRPr lang="en-GB"/>
          </a:p>
        </p:txBody>
      </p:sp>
      <p:sp>
        <p:nvSpPr>
          <p:cNvPr id="294962" name="AutoShape 50"/>
          <p:cNvSpPr>
            <a:spLocks noChangeArrowheads="1"/>
          </p:cNvSpPr>
          <p:nvPr/>
        </p:nvSpPr>
        <p:spPr bwMode="auto">
          <a:xfrm>
            <a:off x="749300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fld id="{BCE690A1-7761-4831-A069-198F50FA1F8C}" type="slidenum">
              <a:rPr lang="en-GB"/>
              <a:pPr/>
              <a:t>20</a:t>
            </a:fld>
            <a:endParaRPr lang="en-GB"/>
          </a:p>
        </p:txBody>
      </p:sp>
      <p:sp>
        <p:nvSpPr>
          <p:cNvPr id="266242" name="Rectangle 2"/>
          <p:cNvSpPr>
            <a:spLocks noChangeArrowheads="1"/>
          </p:cNvSpPr>
          <p:nvPr/>
        </p:nvSpPr>
        <p:spPr bwMode="auto">
          <a:xfrm>
            <a:off x="0" y="0"/>
            <a:ext cx="11577638" cy="7316788"/>
          </a:xfrm>
          <a:prstGeom prst="rect">
            <a:avLst/>
          </a:prstGeom>
          <a:solidFill>
            <a:schemeClr val="bg1"/>
          </a:solidFill>
          <a:ln w="9525">
            <a:noFill/>
            <a:miter lim="800000"/>
            <a:headEnd/>
            <a:tailEnd/>
          </a:ln>
          <a:effectLst/>
        </p:spPr>
        <p:txBody>
          <a:bodyPr wrap="none" anchor="ctr"/>
          <a:lstStyle/>
          <a:p>
            <a:endParaRPr lang="en-GB"/>
          </a:p>
        </p:txBody>
      </p:sp>
      <p:pic>
        <p:nvPicPr>
          <p:cNvPr id="266243" name="Picture 3" descr="Image 3_red"/>
          <p:cNvPicPr>
            <a:picLocks noChangeAspect="1" noChangeArrowheads="1"/>
          </p:cNvPicPr>
          <p:nvPr>
            <p:ph sz="half" idx="2"/>
          </p:nvPr>
        </p:nvPicPr>
        <p:blipFill>
          <a:blip r:embed="rId3" cstate="print"/>
          <a:srcRect/>
          <a:stretch>
            <a:fillRect/>
          </a:stretch>
        </p:blipFill>
        <p:spPr>
          <a:xfrm>
            <a:off x="0" y="-1328738"/>
            <a:ext cx="9906000" cy="6937376"/>
          </a:xfrm>
          <a:noFill/>
          <a:ln/>
        </p:spPr>
      </p:pic>
      <p:sp>
        <p:nvSpPr>
          <p:cNvPr id="266244" name="Text Box 4"/>
          <p:cNvSpPr txBox="1">
            <a:spLocks noChangeArrowheads="1"/>
          </p:cNvSpPr>
          <p:nvPr/>
        </p:nvSpPr>
        <p:spPr bwMode="auto">
          <a:xfrm>
            <a:off x="1712913" y="4221163"/>
            <a:ext cx="9274175" cy="1311275"/>
          </a:xfrm>
          <a:prstGeom prst="rect">
            <a:avLst/>
          </a:prstGeom>
          <a:noFill/>
          <a:ln w="9525">
            <a:noFill/>
            <a:miter lim="800000"/>
            <a:headEnd/>
            <a:tailEnd/>
          </a:ln>
          <a:effectLst/>
        </p:spPr>
        <p:txBody>
          <a:bodyPr>
            <a:spAutoFit/>
          </a:bodyPr>
          <a:lstStyle/>
          <a:p>
            <a:pPr algn="l">
              <a:spcBef>
                <a:spcPct val="50000"/>
              </a:spcBef>
            </a:pPr>
            <a:r>
              <a:rPr lang="en-GB" sz="4000"/>
              <a:t>What about the operational </a:t>
            </a:r>
            <a:br>
              <a:rPr lang="en-GB" sz="4000"/>
            </a:br>
            <a:r>
              <a:rPr lang="en-GB" sz="4000"/>
              <a:t>aspects of de-risking?</a:t>
            </a:r>
          </a:p>
        </p:txBody>
      </p:sp>
      <p:grpSp>
        <p:nvGrpSpPr>
          <p:cNvPr id="266245" name="Group 5"/>
          <p:cNvGrpSpPr>
            <a:grpSpLocks/>
          </p:cNvGrpSpPr>
          <p:nvPr/>
        </p:nvGrpSpPr>
        <p:grpSpPr bwMode="auto">
          <a:xfrm>
            <a:off x="488950" y="4294188"/>
            <a:ext cx="1223963" cy="811212"/>
            <a:chOff x="308" y="890"/>
            <a:chExt cx="771" cy="511"/>
          </a:xfrm>
        </p:grpSpPr>
        <p:sp>
          <p:nvSpPr>
            <p:cNvPr id="266246" name="AutoShape 6" descr="Light vertical"/>
            <p:cNvSpPr>
              <a:spLocks noChangeArrowheads="1"/>
            </p:cNvSpPr>
            <p:nvPr/>
          </p:nvSpPr>
          <p:spPr bwMode="auto">
            <a:xfrm>
              <a:off x="308" y="890"/>
              <a:ext cx="771" cy="511"/>
            </a:xfrm>
            <a:prstGeom prst="chevron">
              <a:avLst>
                <a:gd name="adj" fmla="val 37720"/>
              </a:avLst>
            </a:prstGeom>
            <a:pattFill prst="ltVert">
              <a:fgClr>
                <a:srgbClr val="808080"/>
              </a:fgClr>
              <a:bgClr>
                <a:srgbClr val="FFFFFF"/>
              </a:bgClr>
            </a:pattFill>
            <a:ln w="9525">
              <a:noFill/>
              <a:miter lim="800000"/>
              <a:headEnd/>
              <a:tailEnd/>
            </a:ln>
            <a:effectLst/>
          </p:spPr>
          <p:txBody>
            <a:bodyPr wrap="none" anchor="ctr"/>
            <a:lstStyle/>
            <a:p>
              <a:endParaRPr lang="en-GB"/>
            </a:p>
          </p:txBody>
        </p:sp>
        <p:sp>
          <p:nvSpPr>
            <p:cNvPr id="266247" name="Oval 7"/>
            <p:cNvSpPr>
              <a:spLocks noChangeArrowheads="1"/>
            </p:cNvSpPr>
            <p:nvPr/>
          </p:nvSpPr>
          <p:spPr bwMode="auto">
            <a:xfrm>
              <a:off x="535" y="981"/>
              <a:ext cx="317" cy="339"/>
            </a:xfrm>
            <a:prstGeom prst="ellipse">
              <a:avLst/>
            </a:prstGeom>
            <a:solidFill>
              <a:srgbClr val="0039A6"/>
            </a:solidFill>
            <a:ln w="9525">
              <a:noFill/>
              <a:round/>
              <a:headEnd/>
              <a:tailEnd/>
            </a:ln>
            <a:effectLst/>
          </p:spPr>
          <p:txBody>
            <a:bodyPr wrap="none" anchor="ctr"/>
            <a:lstStyle/>
            <a:p>
              <a:endParaRPr lang="en-GB"/>
            </a:p>
          </p:txBody>
        </p:sp>
        <p:sp>
          <p:nvSpPr>
            <p:cNvPr id="266248" name="Text Box 8"/>
            <p:cNvSpPr txBox="1">
              <a:spLocks noChangeArrowheads="1"/>
            </p:cNvSpPr>
            <p:nvPr/>
          </p:nvSpPr>
          <p:spPr bwMode="auto">
            <a:xfrm>
              <a:off x="559" y="981"/>
              <a:ext cx="358" cy="327"/>
            </a:xfrm>
            <a:prstGeom prst="rect">
              <a:avLst/>
            </a:prstGeom>
            <a:noFill/>
            <a:ln w="9525">
              <a:noFill/>
              <a:miter lim="800000"/>
              <a:headEnd/>
              <a:tailEnd/>
            </a:ln>
            <a:effectLst/>
          </p:spPr>
          <p:txBody>
            <a:bodyPr>
              <a:spAutoFit/>
            </a:bodyPr>
            <a:lstStyle/>
            <a:p>
              <a:pPr algn="l">
                <a:spcBef>
                  <a:spcPct val="50000"/>
                </a:spcBef>
              </a:pPr>
              <a:r>
                <a:rPr lang="en-GB" sz="2800">
                  <a:solidFill>
                    <a:schemeClr val="bg1"/>
                  </a:solidFill>
                  <a:cs typeface="Arial" charset="0"/>
                  <a:sym typeface="Wingdings" pitchFamily="2" charset="2"/>
                </a:rPr>
                <a:t>3</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0"/>
          </p:nvPr>
        </p:nvSpPr>
        <p:spPr/>
        <p:txBody>
          <a:bodyPr/>
          <a:lstStyle/>
          <a:p>
            <a:fld id="{E687B83B-CF89-4FC8-84CC-E0D68AA37A66}" type="slidenum">
              <a:rPr lang="en-GB"/>
              <a:pPr/>
              <a:t>21</a:t>
            </a:fld>
            <a:endParaRPr lang="en-GB"/>
          </a:p>
        </p:txBody>
      </p:sp>
      <p:sp>
        <p:nvSpPr>
          <p:cNvPr id="238594" name="Rectangle 2"/>
          <p:cNvSpPr>
            <a:spLocks noGrp="1" noChangeArrowheads="1"/>
          </p:cNvSpPr>
          <p:nvPr>
            <p:ph type="title"/>
          </p:nvPr>
        </p:nvSpPr>
        <p:spPr/>
        <p:txBody>
          <a:bodyPr/>
          <a:lstStyle/>
          <a:p>
            <a:r>
              <a:rPr lang="en-GB"/>
              <a:t>What can we learn from past experience?</a:t>
            </a:r>
          </a:p>
        </p:txBody>
      </p:sp>
      <p:sp>
        <p:nvSpPr>
          <p:cNvPr id="238611" name="Text Box 19"/>
          <p:cNvSpPr txBox="1">
            <a:spLocks noChangeArrowheads="1"/>
          </p:cNvSpPr>
          <p:nvPr/>
        </p:nvSpPr>
        <p:spPr bwMode="auto">
          <a:xfrm>
            <a:off x="1352550" y="1504950"/>
            <a:ext cx="7921625" cy="366713"/>
          </a:xfrm>
          <a:prstGeom prst="rect">
            <a:avLst/>
          </a:prstGeom>
          <a:noFill/>
          <a:ln w="9525">
            <a:noFill/>
            <a:miter lim="800000"/>
            <a:headEnd/>
            <a:tailEnd/>
          </a:ln>
          <a:effectLst/>
        </p:spPr>
        <p:txBody>
          <a:bodyPr>
            <a:spAutoFit/>
          </a:bodyPr>
          <a:lstStyle/>
          <a:p>
            <a:pPr algn="l">
              <a:spcBef>
                <a:spcPct val="50000"/>
              </a:spcBef>
            </a:pPr>
            <a:r>
              <a:rPr lang="en-GB" sz="1800"/>
              <a:t>Plan ahead and identify actions in advance</a:t>
            </a:r>
          </a:p>
        </p:txBody>
      </p:sp>
      <p:sp>
        <p:nvSpPr>
          <p:cNvPr id="238612" name="AutoShape 20" descr="Light vertical"/>
          <p:cNvSpPr>
            <a:spLocks noChangeArrowheads="1"/>
          </p:cNvSpPr>
          <p:nvPr/>
        </p:nvSpPr>
        <p:spPr bwMode="auto">
          <a:xfrm>
            <a:off x="488950" y="1474788"/>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38614" name="Oval 22"/>
          <p:cNvSpPr>
            <a:spLocks noChangeArrowheads="1"/>
          </p:cNvSpPr>
          <p:nvPr/>
        </p:nvSpPr>
        <p:spPr bwMode="auto">
          <a:xfrm>
            <a:off x="704850" y="1503363"/>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38615" name="Text Box 23"/>
          <p:cNvSpPr txBox="1">
            <a:spLocks noChangeArrowheads="1"/>
          </p:cNvSpPr>
          <p:nvPr/>
        </p:nvSpPr>
        <p:spPr bwMode="auto">
          <a:xfrm>
            <a:off x="704850" y="1528763"/>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38618" name="Text Box 26"/>
          <p:cNvSpPr txBox="1">
            <a:spLocks noChangeArrowheads="1"/>
          </p:cNvSpPr>
          <p:nvPr/>
        </p:nvSpPr>
        <p:spPr bwMode="auto">
          <a:xfrm>
            <a:off x="1352550" y="2852738"/>
            <a:ext cx="10945813" cy="366712"/>
          </a:xfrm>
          <a:prstGeom prst="rect">
            <a:avLst/>
          </a:prstGeom>
          <a:noFill/>
          <a:ln w="9525">
            <a:noFill/>
            <a:miter lim="800000"/>
            <a:headEnd/>
            <a:tailEnd/>
          </a:ln>
          <a:effectLst/>
        </p:spPr>
        <p:txBody>
          <a:bodyPr>
            <a:spAutoFit/>
          </a:bodyPr>
          <a:lstStyle/>
          <a:p>
            <a:pPr algn="l">
              <a:spcBef>
                <a:spcPct val="50000"/>
              </a:spcBef>
            </a:pPr>
            <a:r>
              <a:rPr lang="en-GB" sz="1800"/>
              <a:t>Align operational model with the strategy</a:t>
            </a:r>
          </a:p>
        </p:txBody>
      </p:sp>
      <p:sp>
        <p:nvSpPr>
          <p:cNvPr id="238619" name="AutoShape 27" descr="Light vertical"/>
          <p:cNvSpPr>
            <a:spLocks noChangeArrowheads="1"/>
          </p:cNvSpPr>
          <p:nvPr/>
        </p:nvSpPr>
        <p:spPr bwMode="auto">
          <a:xfrm>
            <a:off x="488950" y="2822575"/>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38621" name="Oval 29"/>
          <p:cNvSpPr>
            <a:spLocks noChangeArrowheads="1"/>
          </p:cNvSpPr>
          <p:nvPr/>
        </p:nvSpPr>
        <p:spPr bwMode="auto">
          <a:xfrm>
            <a:off x="704850" y="2851150"/>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38622" name="Text Box 30"/>
          <p:cNvSpPr txBox="1">
            <a:spLocks noChangeArrowheads="1"/>
          </p:cNvSpPr>
          <p:nvPr/>
        </p:nvSpPr>
        <p:spPr bwMode="auto">
          <a:xfrm>
            <a:off x="704850" y="2876550"/>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38623" name="Text Box 31"/>
          <p:cNvSpPr txBox="1">
            <a:spLocks noChangeArrowheads="1"/>
          </p:cNvSpPr>
          <p:nvPr/>
        </p:nvSpPr>
        <p:spPr bwMode="auto">
          <a:xfrm>
            <a:off x="1352550" y="4149725"/>
            <a:ext cx="8553450" cy="366713"/>
          </a:xfrm>
          <a:prstGeom prst="rect">
            <a:avLst/>
          </a:prstGeom>
          <a:noFill/>
          <a:ln w="9525">
            <a:noFill/>
            <a:miter lim="800000"/>
            <a:headEnd/>
            <a:tailEnd/>
          </a:ln>
          <a:effectLst/>
        </p:spPr>
        <p:txBody>
          <a:bodyPr>
            <a:spAutoFit/>
          </a:bodyPr>
          <a:lstStyle/>
          <a:p>
            <a:pPr algn="l">
              <a:spcBef>
                <a:spcPct val="50000"/>
              </a:spcBef>
            </a:pPr>
            <a:r>
              <a:rPr lang="en-GB" sz="1800"/>
              <a:t>Intelligent implementation</a:t>
            </a:r>
          </a:p>
        </p:txBody>
      </p:sp>
      <p:sp>
        <p:nvSpPr>
          <p:cNvPr id="238624" name="AutoShape 32" descr="Light vertical"/>
          <p:cNvSpPr>
            <a:spLocks noChangeArrowheads="1"/>
          </p:cNvSpPr>
          <p:nvPr/>
        </p:nvSpPr>
        <p:spPr bwMode="auto">
          <a:xfrm>
            <a:off x="488950" y="4119563"/>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38625" name="Line 33"/>
          <p:cNvSpPr>
            <a:spLocks noChangeShapeType="1"/>
          </p:cNvSpPr>
          <p:nvPr/>
        </p:nvSpPr>
        <p:spPr bwMode="auto">
          <a:xfrm flipV="1">
            <a:off x="488950" y="5013325"/>
            <a:ext cx="7920038" cy="0"/>
          </a:xfrm>
          <a:prstGeom prst="line">
            <a:avLst/>
          </a:prstGeom>
          <a:noFill/>
          <a:ln w="9525">
            <a:solidFill>
              <a:srgbClr val="0039A6"/>
            </a:solidFill>
            <a:prstDash val="dash"/>
            <a:round/>
            <a:headEnd/>
            <a:tailEnd/>
          </a:ln>
          <a:effectLst/>
        </p:spPr>
        <p:txBody>
          <a:bodyPr/>
          <a:lstStyle/>
          <a:p>
            <a:endParaRPr lang="en-GB"/>
          </a:p>
        </p:txBody>
      </p:sp>
      <p:sp>
        <p:nvSpPr>
          <p:cNvPr id="238626" name="Oval 34"/>
          <p:cNvSpPr>
            <a:spLocks noChangeArrowheads="1"/>
          </p:cNvSpPr>
          <p:nvPr/>
        </p:nvSpPr>
        <p:spPr bwMode="auto">
          <a:xfrm>
            <a:off x="704850" y="4148138"/>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38627" name="Text Box 35"/>
          <p:cNvSpPr txBox="1">
            <a:spLocks noChangeArrowheads="1"/>
          </p:cNvSpPr>
          <p:nvPr/>
        </p:nvSpPr>
        <p:spPr bwMode="auto">
          <a:xfrm>
            <a:off x="704850" y="4173538"/>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38644" name="AutoShape 52"/>
          <p:cNvSpPr>
            <a:spLocks noChangeArrowheads="1"/>
          </p:cNvSpPr>
          <p:nvPr/>
        </p:nvSpPr>
        <p:spPr bwMode="auto">
          <a:xfrm>
            <a:off x="8337550" y="260350"/>
            <a:ext cx="1003300" cy="576263"/>
          </a:xfrm>
          <a:prstGeom prst="chevron">
            <a:avLst>
              <a:gd name="adj" fmla="val 37392"/>
            </a:avLst>
          </a:prstGeom>
          <a:solidFill>
            <a:schemeClr val="hlink"/>
          </a:solidFill>
          <a:ln w="9525">
            <a:noFill/>
            <a:miter lim="800000"/>
            <a:headEnd/>
            <a:tailEnd/>
          </a:ln>
          <a:effectLst/>
        </p:spPr>
        <p:txBody>
          <a:bodyPr wrap="none" anchor="ctr"/>
          <a:lstStyle/>
          <a:p>
            <a:endParaRPr lang="en-GB"/>
          </a:p>
        </p:txBody>
      </p:sp>
      <p:sp>
        <p:nvSpPr>
          <p:cNvPr id="238645" name="Text Box 53"/>
          <p:cNvSpPr txBox="1">
            <a:spLocks noChangeArrowheads="1"/>
          </p:cNvSpPr>
          <p:nvPr/>
        </p:nvSpPr>
        <p:spPr bwMode="auto">
          <a:xfrm>
            <a:off x="8408988" y="404813"/>
            <a:ext cx="1008062"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operations</a:t>
            </a:r>
          </a:p>
        </p:txBody>
      </p:sp>
      <p:sp>
        <p:nvSpPr>
          <p:cNvPr id="238646" name="AutoShape 54"/>
          <p:cNvSpPr>
            <a:spLocks noChangeArrowheads="1"/>
          </p:cNvSpPr>
          <p:nvPr/>
        </p:nvSpPr>
        <p:spPr bwMode="auto">
          <a:xfrm>
            <a:off x="7489825" y="260350"/>
            <a:ext cx="946150" cy="576263"/>
          </a:xfrm>
          <a:prstGeom prst="chevron">
            <a:avLst>
              <a:gd name="adj" fmla="val 37740"/>
            </a:avLst>
          </a:prstGeom>
          <a:solidFill>
            <a:srgbClr val="0039A6"/>
          </a:solidFill>
          <a:ln w="9525">
            <a:noFill/>
            <a:miter lim="800000"/>
            <a:headEnd/>
            <a:tailEnd/>
          </a:ln>
          <a:effectLst/>
        </p:spPr>
        <p:txBody>
          <a:bodyPr wrap="none" anchor="ctr"/>
          <a:lstStyle/>
          <a:p>
            <a:endParaRPr lang="en-GB"/>
          </a:p>
        </p:txBody>
      </p:sp>
      <p:sp>
        <p:nvSpPr>
          <p:cNvPr id="238647" name="AutoShape 55"/>
          <p:cNvSpPr>
            <a:spLocks noChangeArrowheads="1"/>
          </p:cNvSpPr>
          <p:nvPr/>
        </p:nvSpPr>
        <p:spPr bwMode="auto">
          <a:xfrm>
            <a:off x="6640513" y="260350"/>
            <a:ext cx="946150" cy="576263"/>
          </a:xfrm>
          <a:prstGeom prst="chevron">
            <a:avLst>
              <a:gd name="adj" fmla="val 33605"/>
            </a:avLst>
          </a:prstGeom>
          <a:solidFill>
            <a:srgbClr val="0039A6"/>
          </a:solidFill>
          <a:ln w="9525">
            <a:noFill/>
            <a:miter lim="800000"/>
            <a:headEnd/>
            <a:tailEnd/>
          </a:ln>
          <a:effectLst/>
        </p:spPr>
        <p:txBody>
          <a:bodyPr wrap="none" anchor="ctr"/>
          <a:lstStyle/>
          <a:p>
            <a:endParaRPr lang="en-GB"/>
          </a:p>
        </p:txBody>
      </p:sp>
      <p:sp>
        <p:nvSpPr>
          <p:cNvPr id="238648" name="Text Box 56"/>
          <p:cNvSpPr txBox="1">
            <a:spLocks noChangeArrowheads="1"/>
          </p:cNvSpPr>
          <p:nvPr/>
        </p:nvSpPr>
        <p:spPr bwMode="auto">
          <a:xfrm>
            <a:off x="7632700" y="404813"/>
            <a:ext cx="792163"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liabilities</a:t>
            </a:r>
          </a:p>
        </p:txBody>
      </p:sp>
      <p:sp>
        <p:nvSpPr>
          <p:cNvPr id="238649" name="Text Box 57"/>
          <p:cNvSpPr txBox="1">
            <a:spLocks noChangeArrowheads="1"/>
          </p:cNvSpPr>
          <p:nvPr/>
        </p:nvSpPr>
        <p:spPr bwMode="auto">
          <a:xfrm>
            <a:off x="67833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assets</a:t>
            </a:r>
          </a:p>
        </p:txBody>
      </p:sp>
      <p:sp>
        <p:nvSpPr>
          <p:cNvPr id="238650" name="AutoShape 58"/>
          <p:cNvSpPr>
            <a:spLocks noChangeArrowheads="1"/>
          </p:cNvSpPr>
          <p:nvPr/>
        </p:nvSpPr>
        <p:spPr bwMode="auto">
          <a:xfrm>
            <a:off x="9201150" y="260350"/>
            <a:ext cx="215900" cy="576263"/>
          </a:xfrm>
          <a:prstGeom prst="chevron">
            <a:avLst>
              <a:gd name="adj" fmla="val 89704"/>
            </a:avLst>
          </a:prstGeom>
          <a:solidFill>
            <a:schemeClr val="hlink"/>
          </a:solidFill>
          <a:ln w="9525">
            <a:solidFill>
              <a:schemeClr val="hlink"/>
            </a:solidFill>
            <a:miter lim="800000"/>
            <a:headEnd/>
            <a:tailEnd/>
          </a:ln>
          <a:effectLst/>
        </p:spPr>
        <p:txBody>
          <a:bodyPr wrap="none" anchor="ctr"/>
          <a:lstStyle/>
          <a:p>
            <a:endParaRPr lang="en-GB"/>
          </a:p>
        </p:txBody>
      </p:sp>
      <p:sp>
        <p:nvSpPr>
          <p:cNvPr id="238651" name="AutoShape 59"/>
          <p:cNvSpPr>
            <a:spLocks noChangeArrowheads="1"/>
          </p:cNvSpPr>
          <p:nvPr/>
        </p:nvSpPr>
        <p:spPr bwMode="auto">
          <a:xfrm>
            <a:off x="828040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
        <p:nvSpPr>
          <p:cNvPr id="238652" name="AutoShape 60"/>
          <p:cNvSpPr>
            <a:spLocks noChangeArrowheads="1"/>
          </p:cNvSpPr>
          <p:nvPr/>
        </p:nvSpPr>
        <p:spPr bwMode="auto">
          <a:xfrm>
            <a:off x="743585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
        <p:nvSpPr>
          <p:cNvPr id="238654" name="Line 62"/>
          <p:cNvSpPr>
            <a:spLocks noChangeShapeType="1"/>
          </p:cNvSpPr>
          <p:nvPr/>
        </p:nvSpPr>
        <p:spPr bwMode="auto">
          <a:xfrm flipV="1">
            <a:off x="488950" y="3789363"/>
            <a:ext cx="7920038" cy="0"/>
          </a:xfrm>
          <a:prstGeom prst="line">
            <a:avLst/>
          </a:prstGeom>
          <a:noFill/>
          <a:ln w="9525">
            <a:solidFill>
              <a:srgbClr val="0039A6"/>
            </a:solidFill>
            <a:prstDash val="dash"/>
            <a:round/>
            <a:headEnd/>
            <a:tailEnd/>
          </a:ln>
          <a:effectLst/>
        </p:spPr>
        <p:txBody>
          <a:bodyPr/>
          <a:lstStyle/>
          <a:p>
            <a:endParaRPr lang="en-GB"/>
          </a:p>
        </p:txBody>
      </p:sp>
      <p:sp>
        <p:nvSpPr>
          <p:cNvPr id="238655" name="Line 63"/>
          <p:cNvSpPr>
            <a:spLocks noChangeShapeType="1"/>
          </p:cNvSpPr>
          <p:nvPr/>
        </p:nvSpPr>
        <p:spPr bwMode="auto">
          <a:xfrm flipV="1">
            <a:off x="488950" y="2420938"/>
            <a:ext cx="7920038" cy="0"/>
          </a:xfrm>
          <a:prstGeom prst="line">
            <a:avLst/>
          </a:prstGeom>
          <a:noFill/>
          <a:ln w="9525">
            <a:solidFill>
              <a:srgbClr val="0039A6"/>
            </a:solidFill>
            <a:prstDash val="dash"/>
            <a:round/>
            <a:headEnd/>
            <a:tailEnd/>
          </a:ln>
          <a:effectLst/>
        </p:spPr>
        <p:txBody>
          <a:bodyP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3"/>
          <p:cNvSpPr>
            <a:spLocks noGrp="1"/>
          </p:cNvSpPr>
          <p:nvPr>
            <p:ph type="sldNum" sz="quarter" idx="10"/>
          </p:nvPr>
        </p:nvSpPr>
        <p:spPr/>
        <p:txBody>
          <a:bodyPr/>
          <a:lstStyle/>
          <a:p>
            <a:fld id="{A03841C6-4B7D-4CE0-A9F3-9EF94CF91C6A}" type="slidenum">
              <a:rPr lang="en-GB"/>
              <a:pPr/>
              <a:t>22</a:t>
            </a:fld>
            <a:endParaRPr lang="en-GB"/>
          </a:p>
        </p:txBody>
      </p:sp>
      <p:sp>
        <p:nvSpPr>
          <p:cNvPr id="240642" name="Rectangle 2"/>
          <p:cNvSpPr>
            <a:spLocks noChangeArrowheads="1"/>
          </p:cNvSpPr>
          <p:nvPr/>
        </p:nvSpPr>
        <p:spPr bwMode="auto">
          <a:xfrm>
            <a:off x="533400" y="990600"/>
            <a:ext cx="1524000" cy="4724400"/>
          </a:xfrm>
          <a:prstGeom prst="rect">
            <a:avLst/>
          </a:prstGeom>
          <a:solidFill>
            <a:srgbClr val="E11B22"/>
          </a:solidFill>
          <a:ln w="9525">
            <a:noFill/>
            <a:miter lim="800000"/>
            <a:headEnd/>
            <a:tailEnd/>
          </a:ln>
          <a:effectLst/>
        </p:spPr>
        <p:txBody>
          <a:bodyPr wrap="none" anchor="ctr"/>
          <a:lstStyle/>
          <a:p>
            <a:endParaRPr lang="en-GB"/>
          </a:p>
        </p:txBody>
      </p:sp>
      <p:sp>
        <p:nvSpPr>
          <p:cNvPr id="240643" name="Rectangle 3"/>
          <p:cNvSpPr>
            <a:spLocks noGrp="1" noChangeArrowheads="1"/>
          </p:cNvSpPr>
          <p:nvPr>
            <p:ph type="title"/>
          </p:nvPr>
        </p:nvSpPr>
        <p:spPr/>
        <p:txBody>
          <a:bodyPr/>
          <a:lstStyle/>
          <a:p>
            <a:r>
              <a:rPr lang="en-GB"/>
              <a:t>What is keeping you awake at night?</a:t>
            </a:r>
          </a:p>
        </p:txBody>
      </p:sp>
      <p:sp>
        <p:nvSpPr>
          <p:cNvPr id="240644" name="Oval 4"/>
          <p:cNvSpPr>
            <a:spLocks noChangeArrowheads="1"/>
          </p:cNvSpPr>
          <p:nvPr/>
        </p:nvSpPr>
        <p:spPr bwMode="auto">
          <a:xfrm>
            <a:off x="990600" y="1143000"/>
            <a:ext cx="533400" cy="533400"/>
          </a:xfrm>
          <a:prstGeom prst="ellipse">
            <a:avLst/>
          </a:prstGeom>
          <a:solidFill>
            <a:schemeClr val="bg1"/>
          </a:solidFill>
          <a:ln w="9525">
            <a:noFill/>
            <a:round/>
            <a:headEnd/>
            <a:tailEnd/>
          </a:ln>
          <a:effectLst/>
        </p:spPr>
        <p:txBody>
          <a:bodyPr wrap="none" anchor="ctr"/>
          <a:lstStyle/>
          <a:p>
            <a:endParaRPr lang="en-GB"/>
          </a:p>
        </p:txBody>
      </p:sp>
      <p:sp>
        <p:nvSpPr>
          <p:cNvPr id="240645" name="Text Box 5"/>
          <p:cNvSpPr txBox="1">
            <a:spLocks noChangeArrowheads="1"/>
          </p:cNvSpPr>
          <p:nvPr/>
        </p:nvSpPr>
        <p:spPr bwMode="auto">
          <a:xfrm>
            <a:off x="990600" y="1219200"/>
            <a:ext cx="496888" cy="396875"/>
          </a:xfrm>
          <a:prstGeom prst="rect">
            <a:avLst/>
          </a:prstGeom>
          <a:noFill/>
          <a:ln w="9525">
            <a:noFill/>
            <a:miter lim="800000"/>
            <a:headEnd/>
            <a:tailEnd/>
          </a:ln>
          <a:effectLst/>
        </p:spPr>
        <p:txBody>
          <a:bodyPr>
            <a:spAutoFit/>
          </a:bodyPr>
          <a:lstStyle/>
          <a:p>
            <a:pPr>
              <a:spcBef>
                <a:spcPct val="50000"/>
              </a:spcBef>
            </a:pPr>
            <a:r>
              <a:rPr lang="en-GB" sz="2000">
                <a:solidFill>
                  <a:srgbClr val="E11B22"/>
                </a:solidFill>
                <a:cs typeface="Arial" charset="0"/>
                <a:sym typeface="Wingdings" pitchFamily="2" charset="2"/>
              </a:rPr>
              <a:t>1</a:t>
            </a:r>
          </a:p>
        </p:txBody>
      </p:sp>
      <p:sp>
        <p:nvSpPr>
          <p:cNvPr id="240646" name="Text Box 6"/>
          <p:cNvSpPr txBox="1">
            <a:spLocks noChangeArrowheads="1"/>
          </p:cNvSpPr>
          <p:nvPr/>
        </p:nvSpPr>
        <p:spPr bwMode="auto">
          <a:xfrm>
            <a:off x="533400" y="2057400"/>
            <a:ext cx="1524000" cy="1069975"/>
          </a:xfrm>
          <a:prstGeom prst="rect">
            <a:avLst/>
          </a:prstGeom>
          <a:noFill/>
          <a:ln w="9525">
            <a:noFill/>
            <a:miter lim="800000"/>
            <a:headEnd/>
            <a:tailEnd/>
          </a:ln>
          <a:effectLst/>
        </p:spPr>
        <p:txBody>
          <a:bodyPr>
            <a:spAutoFit/>
          </a:bodyPr>
          <a:lstStyle/>
          <a:p>
            <a:pPr>
              <a:spcBef>
                <a:spcPct val="50000"/>
              </a:spcBef>
            </a:pPr>
            <a:r>
              <a:rPr lang="en-GB" sz="1600">
                <a:solidFill>
                  <a:schemeClr val="bg1"/>
                </a:solidFill>
                <a:cs typeface="Arial" charset="0"/>
              </a:rPr>
              <a:t>External costs of running the </a:t>
            </a:r>
            <a:br>
              <a:rPr lang="en-GB" sz="1600">
                <a:solidFill>
                  <a:schemeClr val="bg1"/>
                </a:solidFill>
                <a:cs typeface="Arial" charset="0"/>
              </a:rPr>
            </a:br>
            <a:r>
              <a:rPr lang="en-GB" sz="1600">
                <a:solidFill>
                  <a:schemeClr val="bg1"/>
                </a:solidFill>
                <a:cs typeface="Arial" charset="0"/>
              </a:rPr>
              <a:t>pension scheme</a:t>
            </a:r>
          </a:p>
        </p:txBody>
      </p:sp>
      <p:sp>
        <p:nvSpPr>
          <p:cNvPr id="240648" name="Rectangle 8"/>
          <p:cNvSpPr>
            <a:spLocks noChangeArrowheads="1"/>
          </p:cNvSpPr>
          <p:nvPr/>
        </p:nvSpPr>
        <p:spPr bwMode="auto">
          <a:xfrm>
            <a:off x="2362200" y="1447800"/>
            <a:ext cx="1524000" cy="4267200"/>
          </a:xfrm>
          <a:prstGeom prst="rect">
            <a:avLst/>
          </a:prstGeom>
          <a:solidFill>
            <a:srgbClr val="0039A6"/>
          </a:solidFill>
          <a:ln w="9525">
            <a:noFill/>
            <a:miter lim="800000"/>
            <a:headEnd/>
            <a:tailEnd/>
          </a:ln>
          <a:effectLst/>
        </p:spPr>
        <p:txBody>
          <a:bodyPr wrap="none" anchor="ctr"/>
          <a:lstStyle/>
          <a:p>
            <a:endParaRPr lang="en-GB"/>
          </a:p>
        </p:txBody>
      </p:sp>
      <p:sp>
        <p:nvSpPr>
          <p:cNvPr id="240649" name="Rectangle 9"/>
          <p:cNvSpPr>
            <a:spLocks noChangeArrowheads="1"/>
          </p:cNvSpPr>
          <p:nvPr/>
        </p:nvSpPr>
        <p:spPr bwMode="auto">
          <a:xfrm>
            <a:off x="4191000" y="2133600"/>
            <a:ext cx="1524000" cy="3581400"/>
          </a:xfrm>
          <a:prstGeom prst="rect">
            <a:avLst/>
          </a:prstGeom>
          <a:solidFill>
            <a:schemeClr val="accent2"/>
          </a:solidFill>
          <a:ln w="9525">
            <a:noFill/>
            <a:miter lim="800000"/>
            <a:headEnd/>
            <a:tailEnd/>
          </a:ln>
          <a:effectLst/>
        </p:spPr>
        <p:txBody>
          <a:bodyPr wrap="none" anchor="ctr"/>
          <a:lstStyle/>
          <a:p>
            <a:endParaRPr lang="en-GB"/>
          </a:p>
        </p:txBody>
      </p:sp>
      <p:sp>
        <p:nvSpPr>
          <p:cNvPr id="240650" name="Rectangle 10"/>
          <p:cNvSpPr>
            <a:spLocks noChangeArrowheads="1"/>
          </p:cNvSpPr>
          <p:nvPr/>
        </p:nvSpPr>
        <p:spPr bwMode="auto">
          <a:xfrm>
            <a:off x="6096000" y="2590800"/>
            <a:ext cx="1524000" cy="3124200"/>
          </a:xfrm>
          <a:prstGeom prst="rect">
            <a:avLst/>
          </a:prstGeom>
          <a:solidFill>
            <a:schemeClr val="folHlink"/>
          </a:solidFill>
          <a:ln w="9525">
            <a:noFill/>
            <a:miter lim="800000"/>
            <a:headEnd/>
            <a:tailEnd/>
          </a:ln>
          <a:effectLst/>
        </p:spPr>
        <p:txBody>
          <a:bodyPr wrap="none" anchor="ctr"/>
          <a:lstStyle/>
          <a:p>
            <a:endParaRPr lang="en-GB"/>
          </a:p>
        </p:txBody>
      </p:sp>
      <p:sp>
        <p:nvSpPr>
          <p:cNvPr id="240651" name="Rectangle 11"/>
          <p:cNvSpPr>
            <a:spLocks noChangeArrowheads="1"/>
          </p:cNvSpPr>
          <p:nvPr/>
        </p:nvSpPr>
        <p:spPr bwMode="auto">
          <a:xfrm>
            <a:off x="7924800" y="3200400"/>
            <a:ext cx="1524000" cy="2514600"/>
          </a:xfrm>
          <a:prstGeom prst="rect">
            <a:avLst/>
          </a:prstGeom>
          <a:solidFill>
            <a:srgbClr val="F0AB00"/>
          </a:solidFill>
          <a:ln w="9525">
            <a:noFill/>
            <a:miter lim="800000"/>
            <a:headEnd/>
            <a:tailEnd/>
          </a:ln>
          <a:effectLst/>
        </p:spPr>
        <p:txBody>
          <a:bodyPr wrap="none" anchor="ctr"/>
          <a:lstStyle/>
          <a:p>
            <a:endParaRPr lang="en-GB"/>
          </a:p>
        </p:txBody>
      </p:sp>
      <p:sp>
        <p:nvSpPr>
          <p:cNvPr id="240652" name="Oval 12"/>
          <p:cNvSpPr>
            <a:spLocks noChangeArrowheads="1"/>
          </p:cNvSpPr>
          <p:nvPr/>
        </p:nvSpPr>
        <p:spPr bwMode="auto">
          <a:xfrm>
            <a:off x="2895600" y="1600200"/>
            <a:ext cx="533400" cy="533400"/>
          </a:xfrm>
          <a:prstGeom prst="ellipse">
            <a:avLst/>
          </a:prstGeom>
          <a:solidFill>
            <a:schemeClr val="bg1"/>
          </a:solidFill>
          <a:ln w="9525">
            <a:noFill/>
            <a:round/>
            <a:headEnd/>
            <a:tailEnd/>
          </a:ln>
          <a:effectLst/>
        </p:spPr>
        <p:txBody>
          <a:bodyPr wrap="none" anchor="ctr"/>
          <a:lstStyle/>
          <a:p>
            <a:endParaRPr lang="en-GB"/>
          </a:p>
        </p:txBody>
      </p:sp>
      <p:sp>
        <p:nvSpPr>
          <p:cNvPr id="240653" name="Text Box 13"/>
          <p:cNvSpPr txBox="1">
            <a:spLocks noChangeArrowheads="1"/>
          </p:cNvSpPr>
          <p:nvPr/>
        </p:nvSpPr>
        <p:spPr bwMode="auto">
          <a:xfrm>
            <a:off x="2895600" y="1676400"/>
            <a:ext cx="496888" cy="396875"/>
          </a:xfrm>
          <a:prstGeom prst="rect">
            <a:avLst/>
          </a:prstGeom>
          <a:noFill/>
          <a:ln w="9525">
            <a:noFill/>
            <a:miter lim="800000"/>
            <a:headEnd/>
            <a:tailEnd/>
          </a:ln>
          <a:effectLst/>
        </p:spPr>
        <p:txBody>
          <a:bodyPr>
            <a:spAutoFit/>
          </a:bodyPr>
          <a:lstStyle/>
          <a:p>
            <a:pPr>
              <a:spcBef>
                <a:spcPct val="50000"/>
              </a:spcBef>
            </a:pPr>
            <a:r>
              <a:rPr lang="en-GB" sz="2000">
                <a:solidFill>
                  <a:srgbClr val="0039A6"/>
                </a:solidFill>
                <a:cs typeface="Arial" charset="0"/>
                <a:sym typeface="Wingdings" pitchFamily="2" charset="2"/>
              </a:rPr>
              <a:t>2</a:t>
            </a:r>
          </a:p>
        </p:txBody>
      </p:sp>
      <p:sp>
        <p:nvSpPr>
          <p:cNvPr id="240654" name="Oval 14"/>
          <p:cNvSpPr>
            <a:spLocks noChangeArrowheads="1"/>
          </p:cNvSpPr>
          <p:nvPr/>
        </p:nvSpPr>
        <p:spPr bwMode="auto">
          <a:xfrm>
            <a:off x="4648200" y="2286000"/>
            <a:ext cx="533400" cy="533400"/>
          </a:xfrm>
          <a:prstGeom prst="ellipse">
            <a:avLst/>
          </a:prstGeom>
          <a:solidFill>
            <a:schemeClr val="bg1"/>
          </a:solidFill>
          <a:ln w="9525">
            <a:noFill/>
            <a:round/>
            <a:headEnd/>
            <a:tailEnd/>
          </a:ln>
          <a:effectLst/>
        </p:spPr>
        <p:txBody>
          <a:bodyPr wrap="none" anchor="ctr"/>
          <a:lstStyle/>
          <a:p>
            <a:endParaRPr lang="en-GB"/>
          </a:p>
        </p:txBody>
      </p:sp>
      <p:sp>
        <p:nvSpPr>
          <p:cNvPr id="240655" name="Text Box 15"/>
          <p:cNvSpPr txBox="1">
            <a:spLocks noChangeArrowheads="1"/>
          </p:cNvSpPr>
          <p:nvPr/>
        </p:nvSpPr>
        <p:spPr bwMode="auto">
          <a:xfrm>
            <a:off x="4648200" y="2362200"/>
            <a:ext cx="496888" cy="396875"/>
          </a:xfrm>
          <a:prstGeom prst="rect">
            <a:avLst/>
          </a:prstGeom>
          <a:noFill/>
          <a:ln w="9525">
            <a:noFill/>
            <a:miter lim="800000"/>
            <a:headEnd/>
            <a:tailEnd/>
          </a:ln>
          <a:effectLst/>
        </p:spPr>
        <p:txBody>
          <a:bodyPr>
            <a:spAutoFit/>
          </a:bodyPr>
          <a:lstStyle/>
          <a:p>
            <a:pPr>
              <a:spcBef>
                <a:spcPct val="50000"/>
              </a:spcBef>
            </a:pPr>
            <a:r>
              <a:rPr lang="en-GB" sz="2000">
                <a:solidFill>
                  <a:schemeClr val="accent2"/>
                </a:solidFill>
                <a:cs typeface="Arial" charset="0"/>
                <a:sym typeface="Wingdings" pitchFamily="2" charset="2"/>
              </a:rPr>
              <a:t>3</a:t>
            </a:r>
          </a:p>
        </p:txBody>
      </p:sp>
      <p:sp>
        <p:nvSpPr>
          <p:cNvPr id="240656" name="Oval 16"/>
          <p:cNvSpPr>
            <a:spLocks noChangeArrowheads="1"/>
          </p:cNvSpPr>
          <p:nvPr/>
        </p:nvSpPr>
        <p:spPr bwMode="auto">
          <a:xfrm>
            <a:off x="6553200" y="2819400"/>
            <a:ext cx="533400" cy="533400"/>
          </a:xfrm>
          <a:prstGeom prst="ellipse">
            <a:avLst/>
          </a:prstGeom>
          <a:solidFill>
            <a:schemeClr val="bg1"/>
          </a:solidFill>
          <a:ln w="9525">
            <a:noFill/>
            <a:round/>
            <a:headEnd/>
            <a:tailEnd/>
          </a:ln>
          <a:effectLst/>
        </p:spPr>
        <p:txBody>
          <a:bodyPr wrap="none" anchor="ctr"/>
          <a:lstStyle/>
          <a:p>
            <a:endParaRPr lang="en-GB"/>
          </a:p>
        </p:txBody>
      </p:sp>
      <p:sp>
        <p:nvSpPr>
          <p:cNvPr id="240657" name="Text Box 17"/>
          <p:cNvSpPr txBox="1">
            <a:spLocks noChangeArrowheads="1"/>
          </p:cNvSpPr>
          <p:nvPr/>
        </p:nvSpPr>
        <p:spPr bwMode="auto">
          <a:xfrm>
            <a:off x="6553200" y="2895600"/>
            <a:ext cx="496888" cy="396875"/>
          </a:xfrm>
          <a:prstGeom prst="rect">
            <a:avLst/>
          </a:prstGeom>
          <a:noFill/>
          <a:ln w="9525">
            <a:noFill/>
            <a:miter lim="800000"/>
            <a:headEnd/>
            <a:tailEnd/>
          </a:ln>
          <a:effectLst/>
        </p:spPr>
        <p:txBody>
          <a:bodyPr>
            <a:spAutoFit/>
          </a:bodyPr>
          <a:lstStyle/>
          <a:p>
            <a:pPr>
              <a:spcBef>
                <a:spcPct val="50000"/>
              </a:spcBef>
            </a:pPr>
            <a:r>
              <a:rPr lang="en-GB" sz="2000">
                <a:solidFill>
                  <a:schemeClr val="folHlink"/>
                </a:solidFill>
                <a:cs typeface="Arial" charset="0"/>
                <a:sym typeface="Wingdings" pitchFamily="2" charset="2"/>
              </a:rPr>
              <a:t>4</a:t>
            </a:r>
          </a:p>
        </p:txBody>
      </p:sp>
      <p:sp>
        <p:nvSpPr>
          <p:cNvPr id="240658" name="Oval 18"/>
          <p:cNvSpPr>
            <a:spLocks noChangeArrowheads="1"/>
          </p:cNvSpPr>
          <p:nvPr/>
        </p:nvSpPr>
        <p:spPr bwMode="auto">
          <a:xfrm>
            <a:off x="8382000" y="3352800"/>
            <a:ext cx="533400" cy="533400"/>
          </a:xfrm>
          <a:prstGeom prst="ellipse">
            <a:avLst/>
          </a:prstGeom>
          <a:solidFill>
            <a:schemeClr val="bg1"/>
          </a:solidFill>
          <a:ln w="9525">
            <a:noFill/>
            <a:round/>
            <a:headEnd/>
            <a:tailEnd/>
          </a:ln>
          <a:effectLst/>
        </p:spPr>
        <p:txBody>
          <a:bodyPr wrap="none" anchor="ctr"/>
          <a:lstStyle/>
          <a:p>
            <a:endParaRPr lang="en-GB"/>
          </a:p>
        </p:txBody>
      </p:sp>
      <p:sp>
        <p:nvSpPr>
          <p:cNvPr id="240659" name="Text Box 19"/>
          <p:cNvSpPr txBox="1">
            <a:spLocks noChangeArrowheads="1"/>
          </p:cNvSpPr>
          <p:nvPr/>
        </p:nvSpPr>
        <p:spPr bwMode="auto">
          <a:xfrm>
            <a:off x="8382000" y="3429000"/>
            <a:ext cx="496888" cy="396875"/>
          </a:xfrm>
          <a:prstGeom prst="rect">
            <a:avLst/>
          </a:prstGeom>
          <a:noFill/>
          <a:ln w="9525">
            <a:noFill/>
            <a:miter lim="800000"/>
            <a:headEnd/>
            <a:tailEnd/>
          </a:ln>
          <a:effectLst/>
        </p:spPr>
        <p:txBody>
          <a:bodyPr>
            <a:spAutoFit/>
          </a:bodyPr>
          <a:lstStyle/>
          <a:p>
            <a:pPr>
              <a:spcBef>
                <a:spcPct val="50000"/>
              </a:spcBef>
            </a:pPr>
            <a:r>
              <a:rPr lang="en-GB" sz="2000">
                <a:solidFill>
                  <a:srgbClr val="F0AB00"/>
                </a:solidFill>
                <a:cs typeface="Arial" charset="0"/>
                <a:sym typeface="Wingdings" pitchFamily="2" charset="2"/>
              </a:rPr>
              <a:t>5</a:t>
            </a:r>
          </a:p>
        </p:txBody>
      </p:sp>
      <p:sp>
        <p:nvSpPr>
          <p:cNvPr id="240660" name="Text Box 20"/>
          <p:cNvSpPr txBox="1">
            <a:spLocks noChangeArrowheads="1"/>
          </p:cNvSpPr>
          <p:nvPr/>
        </p:nvSpPr>
        <p:spPr bwMode="auto">
          <a:xfrm>
            <a:off x="2362200" y="2895600"/>
            <a:ext cx="1524000" cy="1314450"/>
          </a:xfrm>
          <a:prstGeom prst="rect">
            <a:avLst/>
          </a:prstGeom>
          <a:noFill/>
          <a:ln w="9525">
            <a:noFill/>
            <a:miter lim="800000"/>
            <a:headEnd/>
            <a:tailEnd/>
          </a:ln>
          <a:effectLst/>
        </p:spPr>
        <p:txBody>
          <a:bodyPr>
            <a:spAutoFit/>
          </a:bodyPr>
          <a:lstStyle/>
          <a:p>
            <a:pPr eaLnBrk="1" hangingPunct="1">
              <a:spcBef>
                <a:spcPct val="25000"/>
              </a:spcBef>
              <a:buClr>
                <a:schemeClr val="tx1"/>
              </a:buClr>
              <a:buFont typeface="Wingdings" pitchFamily="2" charset="2"/>
              <a:buNone/>
            </a:pPr>
            <a:r>
              <a:rPr lang="en-GB" sz="1600">
                <a:solidFill>
                  <a:schemeClr val="bg1"/>
                </a:solidFill>
                <a:cs typeface="Arial" charset="0"/>
              </a:rPr>
              <a:t>Concentration of knowledge in a small number of individuals</a:t>
            </a:r>
          </a:p>
        </p:txBody>
      </p:sp>
      <p:sp>
        <p:nvSpPr>
          <p:cNvPr id="240661" name="Text Box 21"/>
          <p:cNvSpPr txBox="1">
            <a:spLocks noChangeArrowheads="1"/>
          </p:cNvSpPr>
          <p:nvPr/>
        </p:nvSpPr>
        <p:spPr bwMode="auto">
          <a:xfrm>
            <a:off x="4191000" y="3200400"/>
            <a:ext cx="1524000" cy="825500"/>
          </a:xfrm>
          <a:prstGeom prst="rect">
            <a:avLst/>
          </a:prstGeom>
          <a:noFill/>
          <a:ln w="9525">
            <a:noFill/>
            <a:miter lim="800000"/>
            <a:headEnd/>
            <a:tailEnd/>
          </a:ln>
          <a:effectLst/>
        </p:spPr>
        <p:txBody>
          <a:bodyPr>
            <a:spAutoFit/>
          </a:bodyPr>
          <a:lstStyle/>
          <a:p>
            <a:pPr>
              <a:spcBef>
                <a:spcPct val="50000"/>
              </a:spcBef>
            </a:pPr>
            <a:r>
              <a:rPr lang="en-GB" sz="1600">
                <a:solidFill>
                  <a:schemeClr val="bg1"/>
                </a:solidFill>
                <a:cs typeface="Arial" charset="0"/>
              </a:rPr>
              <a:t>Availability of MNT candidates</a:t>
            </a:r>
          </a:p>
        </p:txBody>
      </p:sp>
      <p:sp>
        <p:nvSpPr>
          <p:cNvPr id="240662" name="Text Box 22"/>
          <p:cNvSpPr txBox="1">
            <a:spLocks noChangeArrowheads="1"/>
          </p:cNvSpPr>
          <p:nvPr/>
        </p:nvSpPr>
        <p:spPr bwMode="auto">
          <a:xfrm>
            <a:off x="6096000" y="3505200"/>
            <a:ext cx="1524000" cy="1558925"/>
          </a:xfrm>
          <a:prstGeom prst="rect">
            <a:avLst/>
          </a:prstGeom>
          <a:noFill/>
          <a:ln w="9525">
            <a:noFill/>
            <a:miter lim="800000"/>
            <a:headEnd/>
            <a:tailEnd/>
          </a:ln>
          <a:effectLst/>
        </p:spPr>
        <p:txBody>
          <a:bodyPr>
            <a:spAutoFit/>
          </a:bodyPr>
          <a:lstStyle/>
          <a:p>
            <a:pPr>
              <a:spcBef>
                <a:spcPct val="50000"/>
              </a:spcBef>
            </a:pPr>
            <a:r>
              <a:rPr lang="en-GB" sz="1600">
                <a:solidFill>
                  <a:schemeClr val="bg1"/>
                </a:solidFill>
                <a:cs typeface="Arial" charset="0"/>
              </a:rPr>
              <a:t>Ability of the scheme to react quickly to opportunities / threats</a:t>
            </a:r>
          </a:p>
        </p:txBody>
      </p:sp>
      <p:sp>
        <p:nvSpPr>
          <p:cNvPr id="240663" name="Text Box 23"/>
          <p:cNvSpPr txBox="1">
            <a:spLocks noChangeArrowheads="1"/>
          </p:cNvSpPr>
          <p:nvPr/>
        </p:nvSpPr>
        <p:spPr bwMode="auto">
          <a:xfrm>
            <a:off x="7924800" y="4114800"/>
            <a:ext cx="1524000" cy="1069975"/>
          </a:xfrm>
          <a:prstGeom prst="rect">
            <a:avLst/>
          </a:prstGeom>
          <a:noFill/>
          <a:ln w="9525">
            <a:noFill/>
            <a:miter lim="800000"/>
            <a:headEnd/>
            <a:tailEnd/>
          </a:ln>
          <a:effectLst/>
        </p:spPr>
        <p:txBody>
          <a:bodyPr>
            <a:spAutoFit/>
          </a:bodyPr>
          <a:lstStyle/>
          <a:p>
            <a:pPr>
              <a:spcBef>
                <a:spcPct val="50000"/>
              </a:spcBef>
            </a:pPr>
            <a:r>
              <a:rPr lang="en-GB" sz="1600">
                <a:solidFill>
                  <a:schemeClr val="bg1"/>
                </a:solidFill>
                <a:cs typeface="Arial" charset="0"/>
              </a:rPr>
              <a:t>Availability of resources for ad hoc projects</a:t>
            </a:r>
          </a:p>
        </p:txBody>
      </p:sp>
      <p:sp>
        <p:nvSpPr>
          <p:cNvPr id="240664" name="Text Box 24"/>
          <p:cNvSpPr txBox="1">
            <a:spLocks noChangeArrowheads="1"/>
          </p:cNvSpPr>
          <p:nvPr/>
        </p:nvSpPr>
        <p:spPr bwMode="auto">
          <a:xfrm>
            <a:off x="533400" y="5243513"/>
            <a:ext cx="1524000" cy="336550"/>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cs typeface="Arial" charset="0"/>
              </a:rPr>
              <a:t>RANK 1</a:t>
            </a:r>
          </a:p>
        </p:txBody>
      </p:sp>
      <p:sp>
        <p:nvSpPr>
          <p:cNvPr id="240665" name="Line 25"/>
          <p:cNvSpPr>
            <a:spLocks noChangeShapeType="1"/>
          </p:cNvSpPr>
          <p:nvPr/>
        </p:nvSpPr>
        <p:spPr bwMode="auto">
          <a:xfrm>
            <a:off x="533400" y="5181600"/>
            <a:ext cx="8915400" cy="0"/>
          </a:xfrm>
          <a:prstGeom prst="line">
            <a:avLst/>
          </a:prstGeom>
          <a:noFill/>
          <a:ln w="28575">
            <a:solidFill>
              <a:schemeClr val="bg1"/>
            </a:solidFill>
            <a:round/>
            <a:headEnd/>
            <a:tailEnd/>
          </a:ln>
          <a:effectLst/>
        </p:spPr>
        <p:txBody>
          <a:bodyPr/>
          <a:lstStyle/>
          <a:p>
            <a:endParaRPr lang="en-GB"/>
          </a:p>
        </p:txBody>
      </p:sp>
      <p:sp>
        <p:nvSpPr>
          <p:cNvPr id="240666" name="Text Box 26"/>
          <p:cNvSpPr txBox="1">
            <a:spLocks noChangeArrowheads="1"/>
          </p:cNvSpPr>
          <p:nvPr/>
        </p:nvSpPr>
        <p:spPr bwMode="auto">
          <a:xfrm>
            <a:off x="2362200" y="5257800"/>
            <a:ext cx="1524000" cy="336550"/>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cs typeface="Arial" charset="0"/>
              </a:rPr>
              <a:t>RANK 2</a:t>
            </a:r>
          </a:p>
        </p:txBody>
      </p:sp>
      <p:sp>
        <p:nvSpPr>
          <p:cNvPr id="240667" name="Text Box 27"/>
          <p:cNvSpPr txBox="1">
            <a:spLocks noChangeArrowheads="1"/>
          </p:cNvSpPr>
          <p:nvPr/>
        </p:nvSpPr>
        <p:spPr bwMode="auto">
          <a:xfrm>
            <a:off x="4191000" y="5257800"/>
            <a:ext cx="1524000" cy="336550"/>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cs typeface="Arial" charset="0"/>
              </a:rPr>
              <a:t>RANK 3</a:t>
            </a:r>
          </a:p>
        </p:txBody>
      </p:sp>
      <p:sp>
        <p:nvSpPr>
          <p:cNvPr id="240668" name="Text Box 28"/>
          <p:cNvSpPr txBox="1">
            <a:spLocks noChangeArrowheads="1"/>
          </p:cNvSpPr>
          <p:nvPr/>
        </p:nvSpPr>
        <p:spPr bwMode="auto">
          <a:xfrm>
            <a:off x="6096000" y="5257800"/>
            <a:ext cx="1524000" cy="336550"/>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cs typeface="Arial" charset="0"/>
              </a:rPr>
              <a:t>RANK 4</a:t>
            </a:r>
          </a:p>
        </p:txBody>
      </p:sp>
      <p:sp>
        <p:nvSpPr>
          <p:cNvPr id="240669" name="Text Box 29"/>
          <p:cNvSpPr txBox="1">
            <a:spLocks noChangeArrowheads="1"/>
          </p:cNvSpPr>
          <p:nvPr/>
        </p:nvSpPr>
        <p:spPr bwMode="auto">
          <a:xfrm>
            <a:off x="7924800" y="5257800"/>
            <a:ext cx="1524000" cy="336550"/>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cs typeface="Arial" charset="0"/>
              </a:rPr>
              <a:t>RANK 5</a:t>
            </a:r>
          </a:p>
        </p:txBody>
      </p:sp>
      <p:sp>
        <p:nvSpPr>
          <p:cNvPr id="240670" name="Text Box 30"/>
          <p:cNvSpPr txBox="1">
            <a:spLocks noChangeArrowheads="1"/>
          </p:cNvSpPr>
          <p:nvPr/>
        </p:nvSpPr>
        <p:spPr bwMode="auto">
          <a:xfrm>
            <a:off x="1752600" y="5943600"/>
            <a:ext cx="7772400" cy="366713"/>
          </a:xfrm>
          <a:prstGeom prst="rect">
            <a:avLst/>
          </a:prstGeom>
          <a:noFill/>
          <a:ln w="9525">
            <a:noFill/>
            <a:miter lim="800000"/>
            <a:headEnd/>
            <a:tailEnd/>
          </a:ln>
          <a:effectLst/>
        </p:spPr>
        <p:txBody>
          <a:bodyPr>
            <a:spAutoFit/>
          </a:bodyPr>
          <a:lstStyle/>
          <a:p>
            <a:pPr algn="l">
              <a:spcBef>
                <a:spcPct val="50000"/>
              </a:spcBef>
            </a:pPr>
            <a:r>
              <a:rPr lang="en-GB" sz="1800">
                <a:solidFill>
                  <a:srgbClr val="0039A6"/>
                </a:solidFill>
                <a:cs typeface="Arial" charset="0"/>
              </a:rPr>
              <a:t>Concerns over costs, readiness for action and resourcing</a:t>
            </a:r>
            <a:endParaRPr lang="en-GB" sz="1400" i="1">
              <a:solidFill>
                <a:srgbClr val="0039A6"/>
              </a:solidFill>
              <a:cs typeface="Arial" charset="0"/>
            </a:endParaRPr>
          </a:p>
        </p:txBody>
      </p:sp>
      <p:grpSp>
        <p:nvGrpSpPr>
          <p:cNvPr id="240671" name="Group 31"/>
          <p:cNvGrpSpPr>
            <a:grpSpLocks/>
          </p:cNvGrpSpPr>
          <p:nvPr/>
        </p:nvGrpSpPr>
        <p:grpSpPr bwMode="auto">
          <a:xfrm>
            <a:off x="533400" y="5791200"/>
            <a:ext cx="1143000" cy="609600"/>
            <a:chOff x="336" y="3456"/>
            <a:chExt cx="720" cy="384"/>
          </a:xfrm>
        </p:grpSpPr>
        <p:sp>
          <p:nvSpPr>
            <p:cNvPr id="240672" name="AutoShape 32"/>
            <p:cNvSpPr>
              <a:spLocks noChangeArrowheads="1"/>
            </p:cNvSpPr>
            <p:nvPr/>
          </p:nvSpPr>
          <p:spPr bwMode="auto">
            <a:xfrm>
              <a:off x="336" y="3456"/>
              <a:ext cx="240" cy="384"/>
            </a:xfrm>
            <a:prstGeom prst="homePlate">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40673" name="AutoShape 33"/>
            <p:cNvSpPr>
              <a:spLocks noChangeArrowheads="1"/>
            </p:cNvSpPr>
            <p:nvPr/>
          </p:nvSpPr>
          <p:spPr bwMode="auto">
            <a:xfrm>
              <a:off x="57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40674" name="AutoShape 34"/>
            <p:cNvSpPr>
              <a:spLocks noChangeArrowheads="1"/>
            </p:cNvSpPr>
            <p:nvPr/>
          </p:nvSpPr>
          <p:spPr bwMode="auto">
            <a:xfrm>
              <a:off x="81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grpSp>
      <p:sp>
        <p:nvSpPr>
          <p:cNvPr id="240693" name="AutoShape 53"/>
          <p:cNvSpPr>
            <a:spLocks noChangeArrowheads="1"/>
          </p:cNvSpPr>
          <p:nvPr/>
        </p:nvSpPr>
        <p:spPr bwMode="auto">
          <a:xfrm>
            <a:off x="8337550" y="260350"/>
            <a:ext cx="1003300" cy="576263"/>
          </a:xfrm>
          <a:prstGeom prst="chevron">
            <a:avLst>
              <a:gd name="adj" fmla="val 37392"/>
            </a:avLst>
          </a:prstGeom>
          <a:solidFill>
            <a:schemeClr val="hlink"/>
          </a:solidFill>
          <a:ln w="9525">
            <a:noFill/>
            <a:miter lim="800000"/>
            <a:headEnd/>
            <a:tailEnd/>
          </a:ln>
          <a:effectLst/>
        </p:spPr>
        <p:txBody>
          <a:bodyPr wrap="none" anchor="ctr"/>
          <a:lstStyle/>
          <a:p>
            <a:endParaRPr lang="en-GB"/>
          </a:p>
        </p:txBody>
      </p:sp>
      <p:sp>
        <p:nvSpPr>
          <p:cNvPr id="240694" name="Text Box 54"/>
          <p:cNvSpPr txBox="1">
            <a:spLocks noChangeArrowheads="1"/>
          </p:cNvSpPr>
          <p:nvPr/>
        </p:nvSpPr>
        <p:spPr bwMode="auto">
          <a:xfrm>
            <a:off x="8408988" y="404813"/>
            <a:ext cx="1008062"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operations</a:t>
            </a:r>
          </a:p>
        </p:txBody>
      </p:sp>
      <p:sp>
        <p:nvSpPr>
          <p:cNvPr id="240695" name="AutoShape 55"/>
          <p:cNvSpPr>
            <a:spLocks noChangeArrowheads="1"/>
          </p:cNvSpPr>
          <p:nvPr/>
        </p:nvSpPr>
        <p:spPr bwMode="auto">
          <a:xfrm>
            <a:off x="7489825" y="260350"/>
            <a:ext cx="946150" cy="576263"/>
          </a:xfrm>
          <a:prstGeom prst="chevron">
            <a:avLst>
              <a:gd name="adj" fmla="val 37740"/>
            </a:avLst>
          </a:prstGeom>
          <a:solidFill>
            <a:srgbClr val="0039A6"/>
          </a:solidFill>
          <a:ln w="9525">
            <a:noFill/>
            <a:miter lim="800000"/>
            <a:headEnd/>
            <a:tailEnd/>
          </a:ln>
          <a:effectLst/>
        </p:spPr>
        <p:txBody>
          <a:bodyPr wrap="none" anchor="ctr"/>
          <a:lstStyle/>
          <a:p>
            <a:endParaRPr lang="en-GB"/>
          </a:p>
        </p:txBody>
      </p:sp>
      <p:sp>
        <p:nvSpPr>
          <p:cNvPr id="240696" name="AutoShape 56"/>
          <p:cNvSpPr>
            <a:spLocks noChangeArrowheads="1"/>
          </p:cNvSpPr>
          <p:nvPr/>
        </p:nvSpPr>
        <p:spPr bwMode="auto">
          <a:xfrm>
            <a:off x="6640513" y="260350"/>
            <a:ext cx="946150" cy="576263"/>
          </a:xfrm>
          <a:prstGeom prst="chevron">
            <a:avLst>
              <a:gd name="adj" fmla="val 33605"/>
            </a:avLst>
          </a:prstGeom>
          <a:solidFill>
            <a:srgbClr val="0039A6"/>
          </a:solidFill>
          <a:ln w="9525">
            <a:noFill/>
            <a:miter lim="800000"/>
            <a:headEnd/>
            <a:tailEnd/>
          </a:ln>
          <a:effectLst/>
        </p:spPr>
        <p:txBody>
          <a:bodyPr wrap="none" anchor="ctr"/>
          <a:lstStyle/>
          <a:p>
            <a:endParaRPr lang="en-GB"/>
          </a:p>
        </p:txBody>
      </p:sp>
      <p:sp>
        <p:nvSpPr>
          <p:cNvPr id="240697" name="Text Box 57"/>
          <p:cNvSpPr txBox="1">
            <a:spLocks noChangeArrowheads="1"/>
          </p:cNvSpPr>
          <p:nvPr/>
        </p:nvSpPr>
        <p:spPr bwMode="auto">
          <a:xfrm>
            <a:off x="7632700" y="404813"/>
            <a:ext cx="792163"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liabilities</a:t>
            </a:r>
          </a:p>
        </p:txBody>
      </p:sp>
      <p:sp>
        <p:nvSpPr>
          <p:cNvPr id="240698" name="Text Box 58"/>
          <p:cNvSpPr txBox="1">
            <a:spLocks noChangeArrowheads="1"/>
          </p:cNvSpPr>
          <p:nvPr/>
        </p:nvSpPr>
        <p:spPr bwMode="auto">
          <a:xfrm>
            <a:off x="67833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assets</a:t>
            </a:r>
          </a:p>
        </p:txBody>
      </p:sp>
      <p:sp>
        <p:nvSpPr>
          <p:cNvPr id="240699" name="AutoShape 59"/>
          <p:cNvSpPr>
            <a:spLocks noChangeArrowheads="1"/>
          </p:cNvSpPr>
          <p:nvPr/>
        </p:nvSpPr>
        <p:spPr bwMode="auto">
          <a:xfrm>
            <a:off x="9201150" y="260350"/>
            <a:ext cx="215900" cy="576263"/>
          </a:xfrm>
          <a:prstGeom prst="chevron">
            <a:avLst>
              <a:gd name="adj" fmla="val 89704"/>
            </a:avLst>
          </a:prstGeom>
          <a:solidFill>
            <a:schemeClr val="hlink"/>
          </a:solidFill>
          <a:ln w="9525">
            <a:solidFill>
              <a:schemeClr val="hlink"/>
            </a:solidFill>
            <a:miter lim="800000"/>
            <a:headEnd/>
            <a:tailEnd/>
          </a:ln>
          <a:effectLst/>
        </p:spPr>
        <p:txBody>
          <a:bodyPr wrap="none" anchor="ctr"/>
          <a:lstStyle/>
          <a:p>
            <a:endParaRPr lang="en-GB"/>
          </a:p>
        </p:txBody>
      </p:sp>
      <p:sp>
        <p:nvSpPr>
          <p:cNvPr id="240700" name="AutoShape 60"/>
          <p:cNvSpPr>
            <a:spLocks noChangeArrowheads="1"/>
          </p:cNvSpPr>
          <p:nvPr/>
        </p:nvSpPr>
        <p:spPr bwMode="auto">
          <a:xfrm>
            <a:off x="828040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
        <p:nvSpPr>
          <p:cNvPr id="240701" name="AutoShape 61"/>
          <p:cNvSpPr>
            <a:spLocks noChangeArrowheads="1"/>
          </p:cNvSpPr>
          <p:nvPr/>
        </p:nvSpPr>
        <p:spPr bwMode="auto">
          <a:xfrm>
            <a:off x="743585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3"/>
          <p:cNvSpPr>
            <a:spLocks noGrp="1"/>
          </p:cNvSpPr>
          <p:nvPr>
            <p:ph type="sldNum" sz="quarter" idx="10"/>
          </p:nvPr>
        </p:nvSpPr>
        <p:spPr/>
        <p:txBody>
          <a:bodyPr/>
          <a:lstStyle/>
          <a:p>
            <a:fld id="{31AEBD90-27E9-471E-896A-2705E25F3A7E}" type="slidenum">
              <a:rPr lang="en-GB"/>
              <a:pPr/>
              <a:t>23</a:t>
            </a:fld>
            <a:endParaRPr lang="en-GB"/>
          </a:p>
        </p:txBody>
      </p:sp>
      <p:sp>
        <p:nvSpPr>
          <p:cNvPr id="299010" name="Rectangle 2"/>
          <p:cNvSpPr>
            <a:spLocks noGrp="1" noChangeArrowheads="1"/>
          </p:cNvSpPr>
          <p:nvPr>
            <p:ph type="title"/>
          </p:nvPr>
        </p:nvSpPr>
        <p:spPr/>
        <p:txBody>
          <a:bodyPr/>
          <a:lstStyle/>
          <a:p>
            <a:r>
              <a:rPr lang="en-GB"/>
              <a:t>Cost: Investment in administration to reduce costs</a:t>
            </a:r>
          </a:p>
        </p:txBody>
      </p:sp>
      <p:sp>
        <p:nvSpPr>
          <p:cNvPr id="299011" name="Text Box 3"/>
          <p:cNvSpPr txBox="1">
            <a:spLocks noChangeArrowheads="1"/>
          </p:cNvSpPr>
          <p:nvPr/>
        </p:nvSpPr>
        <p:spPr bwMode="auto">
          <a:xfrm>
            <a:off x="1752600" y="5943600"/>
            <a:ext cx="7772400" cy="366713"/>
          </a:xfrm>
          <a:prstGeom prst="rect">
            <a:avLst/>
          </a:prstGeom>
          <a:noFill/>
          <a:ln w="9525">
            <a:noFill/>
            <a:miter lim="800000"/>
            <a:headEnd/>
            <a:tailEnd/>
          </a:ln>
          <a:effectLst/>
        </p:spPr>
        <p:txBody>
          <a:bodyPr>
            <a:spAutoFit/>
          </a:bodyPr>
          <a:lstStyle/>
          <a:p>
            <a:pPr algn="l">
              <a:spcBef>
                <a:spcPct val="50000"/>
              </a:spcBef>
            </a:pPr>
            <a:r>
              <a:rPr lang="en-GB" sz="1800">
                <a:solidFill>
                  <a:srgbClr val="0039A6"/>
                </a:solidFill>
                <a:cs typeface="Arial" charset="0"/>
              </a:rPr>
              <a:t>Support for reducing costs and being ready to move</a:t>
            </a:r>
            <a:endParaRPr lang="en-GB" sz="1400" i="1">
              <a:solidFill>
                <a:srgbClr val="0039A6"/>
              </a:solidFill>
              <a:cs typeface="Arial" charset="0"/>
            </a:endParaRPr>
          </a:p>
        </p:txBody>
      </p:sp>
      <p:grpSp>
        <p:nvGrpSpPr>
          <p:cNvPr id="299012" name="Group 4"/>
          <p:cNvGrpSpPr>
            <a:grpSpLocks/>
          </p:cNvGrpSpPr>
          <p:nvPr/>
        </p:nvGrpSpPr>
        <p:grpSpPr bwMode="auto">
          <a:xfrm>
            <a:off x="533400" y="5791200"/>
            <a:ext cx="1143000" cy="609600"/>
            <a:chOff x="336" y="3456"/>
            <a:chExt cx="720" cy="384"/>
          </a:xfrm>
        </p:grpSpPr>
        <p:sp>
          <p:nvSpPr>
            <p:cNvPr id="299013" name="AutoShape 5"/>
            <p:cNvSpPr>
              <a:spLocks noChangeArrowheads="1"/>
            </p:cNvSpPr>
            <p:nvPr/>
          </p:nvSpPr>
          <p:spPr bwMode="auto">
            <a:xfrm>
              <a:off x="336" y="3456"/>
              <a:ext cx="240" cy="384"/>
            </a:xfrm>
            <a:prstGeom prst="homePlate">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99014" name="AutoShape 6"/>
            <p:cNvSpPr>
              <a:spLocks noChangeArrowheads="1"/>
            </p:cNvSpPr>
            <p:nvPr/>
          </p:nvSpPr>
          <p:spPr bwMode="auto">
            <a:xfrm>
              <a:off x="57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99015" name="AutoShape 7"/>
            <p:cNvSpPr>
              <a:spLocks noChangeArrowheads="1"/>
            </p:cNvSpPr>
            <p:nvPr/>
          </p:nvSpPr>
          <p:spPr bwMode="auto">
            <a:xfrm>
              <a:off x="81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grpSp>
      <p:sp>
        <p:nvSpPr>
          <p:cNvPr id="299016" name="Text Box 8"/>
          <p:cNvSpPr txBox="1">
            <a:spLocks noChangeArrowheads="1"/>
          </p:cNvSpPr>
          <p:nvPr/>
        </p:nvSpPr>
        <p:spPr bwMode="auto">
          <a:xfrm>
            <a:off x="5816600" y="5373688"/>
            <a:ext cx="2678113" cy="244475"/>
          </a:xfrm>
          <a:prstGeom prst="rect">
            <a:avLst/>
          </a:prstGeom>
          <a:noFill/>
          <a:ln w="9525">
            <a:noFill/>
            <a:miter lim="800000"/>
            <a:headEnd/>
            <a:tailEnd/>
          </a:ln>
          <a:effectLst/>
        </p:spPr>
        <p:txBody>
          <a:bodyPr wrap="none">
            <a:spAutoFit/>
          </a:bodyPr>
          <a:lstStyle/>
          <a:p>
            <a:pPr algn="r"/>
            <a:r>
              <a:rPr lang="en-GB" sz="1000" i="1">
                <a:cs typeface="Arial" charset="0"/>
              </a:rPr>
              <a:t>Source: Aon Hewitt Mid-Market Survey 2012</a:t>
            </a:r>
          </a:p>
        </p:txBody>
      </p:sp>
      <p:sp>
        <p:nvSpPr>
          <p:cNvPr id="299017" name="AutoShape 9"/>
          <p:cNvSpPr>
            <a:spLocks noChangeArrowheads="1"/>
          </p:cNvSpPr>
          <p:nvPr/>
        </p:nvSpPr>
        <p:spPr bwMode="auto">
          <a:xfrm>
            <a:off x="8337550" y="260350"/>
            <a:ext cx="1003300" cy="576263"/>
          </a:xfrm>
          <a:prstGeom prst="chevron">
            <a:avLst>
              <a:gd name="adj" fmla="val 37392"/>
            </a:avLst>
          </a:prstGeom>
          <a:solidFill>
            <a:schemeClr val="hlink"/>
          </a:solidFill>
          <a:ln w="9525">
            <a:noFill/>
            <a:miter lim="800000"/>
            <a:headEnd/>
            <a:tailEnd/>
          </a:ln>
          <a:effectLst/>
        </p:spPr>
        <p:txBody>
          <a:bodyPr wrap="none" anchor="ctr"/>
          <a:lstStyle/>
          <a:p>
            <a:endParaRPr lang="en-GB"/>
          </a:p>
        </p:txBody>
      </p:sp>
      <p:sp>
        <p:nvSpPr>
          <p:cNvPr id="299018" name="Text Box 10"/>
          <p:cNvSpPr txBox="1">
            <a:spLocks noChangeArrowheads="1"/>
          </p:cNvSpPr>
          <p:nvPr/>
        </p:nvSpPr>
        <p:spPr bwMode="auto">
          <a:xfrm>
            <a:off x="8408988" y="404813"/>
            <a:ext cx="1008062"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operations</a:t>
            </a:r>
          </a:p>
        </p:txBody>
      </p:sp>
      <p:sp>
        <p:nvSpPr>
          <p:cNvPr id="299019" name="AutoShape 11"/>
          <p:cNvSpPr>
            <a:spLocks noChangeArrowheads="1"/>
          </p:cNvSpPr>
          <p:nvPr/>
        </p:nvSpPr>
        <p:spPr bwMode="auto">
          <a:xfrm>
            <a:off x="7489825" y="260350"/>
            <a:ext cx="946150" cy="576263"/>
          </a:xfrm>
          <a:prstGeom prst="chevron">
            <a:avLst>
              <a:gd name="adj" fmla="val 37740"/>
            </a:avLst>
          </a:prstGeom>
          <a:solidFill>
            <a:srgbClr val="0039A6"/>
          </a:solidFill>
          <a:ln w="9525">
            <a:noFill/>
            <a:miter lim="800000"/>
            <a:headEnd/>
            <a:tailEnd/>
          </a:ln>
          <a:effectLst/>
        </p:spPr>
        <p:txBody>
          <a:bodyPr wrap="none" anchor="ctr"/>
          <a:lstStyle/>
          <a:p>
            <a:endParaRPr lang="en-GB"/>
          </a:p>
        </p:txBody>
      </p:sp>
      <p:sp>
        <p:nvSpPr>
          <p:cNvPr id="299020" name="AutoShape 12"/>
          <p:cNvSpPr>
            <a:spLocks noChangeArrowheads="1"/>
          </p:cNvSpPr>
          <p:nvPr/>
        </p:nvSpPr>
        <p:spPr bwMode="auto">
          <a:xfrm>
            <a:off x="6640513" y="260350"/>
            <a:ext cx="946150" cy="576263"/>
          </a:xfrm>
          <a:prstGeom prst="chevron">
            <a:avLst>
              <a:gd name="adj" fmla="val 33605"/>
            </a:avLst>
          </a:prstGeom>
          <a:solidFill>
            <a:srgbClr val="0039A6"/>
          </a:solidFill>
          <a:ln w="9525">
            <a:noFill/>
            <a:miter lim="800000"/>
            <a:headEnd/>
            <a:tailEnd/>
          </a:ln>
          <a:effectLst/>
        </p:spPr>
        <p:txBody>
          <a:bodyPr wrap="none" anchor="ctr"/>
          <a:lstStyle/>
          <a:p>
            <a:endParaRPr lang="en-GB"/>
          </a:p>
        </p:txBody>
      </p:sp>
      <p:sp>
        <p:nvSpPr>
          <p:cNvPr id="299021" name="Text Box 13"/>
          <p:cNvSpPr txBox="1">
            <a:spLocks noChangeArrowheads="1"/>
          </p:cNvSpPr>
          <p:nvPr/>
        </p:nvSpPr>
        <p:spPr bwMode="auto">
          <a:xfrm>
            <a:off x="7632700" y="404813"/>
            <a:ext cx="792163"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liabilities</a:t>
            </a:r>
          </a:p>
        </p:txBody>
      </p:sp>
      <p:sp>
        <p:nvSpPr>
          <p:cNvPr id="299022" name="Text Box 14"/>
          <p:cNvSpPr txBox="1">
            <a:spLocks noChangeArrowheads="1"/>
          </p:cNvSpPr>
          <p:nvPr/>
        </p:nvSpPr>
        <p:spPr bwMode="auto">
          <a:xfrm>
            <a:off x="67833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assets</a:t>
            </a:r>
          </a:p>
        </p:txBody>
      </p:sp>
      <p:sp>
        <p:nvSpPr>
          <p:cNvPr id="299023" name="AutoShape 15"/>
          <p:cNvSpPr>
            <a:spLocks noChangeArrowheads="1"/>
          </p:cNvSpPr>
          <p:nvPr/>
        </p:nvSpPr>
        <p:spPr bwMode="auto">
          <a:xfrm>
            <a:off x="9201150" y="260350"/>
            <a:ext cx="215900" cy="576263"/>
          </a:xfrm>
          <a:prstGeom prst="chevron">
            <a:avLst>
              <a:gd name="adj" fmla="val 89704"/>
            </a:avLst>
          </a:prstGeom>
          <a:solidFill>
            <a:schemeClr val="hlink"/>
          </a:solidFill>
          <a:ln w="9525">
            <a:solidFill>
              <a:schemeClr val="hlink"/>
            </a:solidFill>
            <a:miter lim="800000"/>
            <a:headEnd/>
            <a:tailEnd/>
          </a:ln>
          <a:effectLst/>
        </p:spPr>
        <p:txBody>
          <a:bodyPr wrap="none" anchor="ctr"/>
          <a:lstStyle/>
          <a:p>
            <a:endParaRPr lang="en-GB"/>
          </a:p>
        </p:txBody>
      </p:sp>
      <p:sp>
        <p:nvSpPr>
          <p:cNvPr id="299024" name="AutoShape 16"/>
          <p:cNvSpPr>
            <a:spLocks noChangeArrowheads="1"/>
          </p:cNvSpPr>
          <p:nvPr/>
        </p:nvSpPr>
        <p:spPr bwMode="auto">
          <a:xfrm>
            <a:off x="828040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
        <p:nvSpPr>
          <p:cNvPr id="299025" name="AutoShape 17"/>
          <p:cNvSpPr>
            <a:spLocks noChangeArrowheads="1"/>
          </p:cNvSpPr>
          <p:nvPr/>
        </p:nvSpPr>
        <p:spPr bwMode="auto">
          <a:xfrm>
            <a:off x="743585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
        <p:nvSpPr>
          <p:cNvPr id="299026" name="AutoShape 18"/>
          <p:cNvSpPr>
            <a:spLocks noChangeAspect="1" noChangeArrowheads="1" noTextEdit="1"/>
          </p:cNvSpPr>
          <p:nvPr/>
        </p:nvSpPr>
        <p:spPr bwMode="auto">
          <a:xfrm>
            <a:off x="0" y="692150"/>
            <a:ext cx="10291763" cy="4741863"/>
          </a:xfrm>
          <a:prstGeom prst="rect">
            <a:avLst/>
          </a:prstGeom>
          <a:noFill/>
          <a:ln w="9525">
            <a:noFill/>
            <a:miter lim="800000"/>
            <a:headEnd/>
            <a:tailEnd/>
          </a:ln>
        </p:spPr>
        <p:txBody>
          <a:bodyPr/>
          <a:lstStyle/>
          <a:p>
            <a:endParaRPr lang="en-GB"/>
          </a:p>
        </p:txBody>
      </p:sp>
      <p:grpSp>
        <p:nvGrpSpPr>
          <p:cNvPr id="299027" name="Group 19"/>
          <p:cNvGrpSpPr>
            <a:grpSpLocks/>
          </p:cNvGrpSpPr>
          <p:nvPr/>
        </p:nvGrpSpPr>
        <p:grpSpPr bwMode="auto">
          <a:xfrm>
            <a:off x="488950" y="1700213"/>
            <a:ext cx="8653463" cy="3568700"/>
            <a:chOff x="353" y="924"/>
            <a:chExt cx="5451" cy="2248"/>
          </a:xfrm>
        </p:grpSpPr>
        <p:sp>
          <p:nvSpPr>
            <p:cNvPr id="299028" name="Rectangle 20"/>
            <p:cNvSpPr>
              <a:spLocks noChangeArrowheads="1"/>
            </p:cNvSpPr>
            <p:nvPr/>
          </p:nvSpPr>
          <p:spPr bwMode="auto">
            <a:xfrm>
              <a:off x="1055" y="924"/>
              <a:ext cx="4322" cy="2054"/>
            </a:xfrm>
            <a:prstGeom prst="rect">
              <a:avLst/>
            </a:prstGeom>
            <a:solidFill>
              <a:srgbClr val="FFFFFF"/>
            </a:solidFill>
            <a:ln w="9525">
              <a:noFill/>
              <a:miter lim="800000"/>
              <a:headEnd/>
              <a:tailEnd/>
            </a:ln>
          </p:spPr>
          <p:txBody>
            <a:bodyPr/>
            <a:lstStyle/>
            <a:p>
              <a:endParaRPr lang="en-GB"/>
            </a:p>
          </p:txBody>
        </p:sp>
        <p:sp>
          <p:nvSpPr>
            <p:cNvPr id="299029" name="Line 21"/>
            <p:cNvSpPr>
              <a:spLocks noChangeShapeType="1"/>
            </p:cNvSpPr>
            <p:nvPr/>
          </p:nvSpPr>
          <p:spPr bwMode="auto">
            <a:xfrm>
              <a:off x="1594" y="924"/>
              <a:ext cx="1" cy="2054"/>
            </a:xfrm>
            <a:prstGeom prst="line">
              <a:avLst/>
            </a:prstGeom>
            <a:noFill/>
            <a:ln w="11113">
              <a:solidFill>
                <a:srgbClr val="C9CAC8"/>
              </a:solidFill>
              <a:round/>
              <a:headEnd/>
              <a:tailEnd/>
            </a:ln>
          </p:spPr>
          <p:txBody>
            <a:bodyPr/>
            <a:lstStyle/>
            <a:p>
              <a:endParaRPr lang="en-GB"/>
            </a:p>
          </p:txBody>
        </p:sp>
        <p:sp>
          <p:nvSpPr>
            <p:cNvPr id="299030" name="Line 22"/>
            <p:cNvSpPr>
              <a:spLocks noChangeShapeType="1"/>
            </p:cNvSpPr>
            <p:nvPr/>
          </p:nvSpPr>
          <p:spPr bwMode="auto">
            <a:xfrm>
              <a:off x="2139" y="924"/>
              <a:ext cx="1" cy="2054"/>
            </a:xfrm>
            <a:prstGeom prst="line">
              <a:avLst/>
            </a:prstGeom>
            <a:noFill/>
            <a:ln w="11113">
              <a:solidFill>
                <a:srgbClr val="C9CAC8"/>
              </a:solidFill>
              <a:round/>
              <a:headEnd/>
              <a:tailEnd/>
            </a:ln>
          </p:spPr>
          <p:txBody>
            <a:bodyPr/>
            <a:lstStyle/>
            <a:p>
              <a:endParaRPr lang="en-GB"/>
            </a:p>
          </p:txBody>
        </p:sp>
        <p:sp>
          <p:nvSpPr>
            <p:cNvPr id="299031" name="Line 23"/>
            <p:cNvSpPr>
              <a:spLocks noChangeShapeType="1"/>
            </p:cNvSpPr>
            <p:nvPr/>
          </p:nvSpPr>
          <p:spPr bwMode="auto">
            <a:xfrm>
              <a:off x="2678" y="924"/>
              <a:ext cx="1" cy="2054"/>
            </a:xfrm>
            <a:prstGeom prst="line">
              <a:avLst/>
            </a:prstGeom>
            <a:noFill/>
            <a:ln w="11113">
              <a:solidFill>
                <a:srgbClr val="C9CAC8"/>
              </a:solidFill>
              <a:round/>
              <a:headEnd/>
              <a:tailEnd/>
            </a:ln>
          </p:spPr>
          <p:txBody>
            <a:bodyPr/>
            <a:lstStyle/>
            <a:p>
              <a:endParaRPr lang="en-GB"/>
            </a:p>
          </p:txBody>
        </p:sp>
        <p:sp>
          <p:nvSpPr>
            <p:cNvPr id="299032" name="Line 24"/>
            <p:cNvSpPr>
              <a:spLocks noChangeShapeType="1"/>
            </p:cNvSpPr>
            <p:nvPr/>
          </p:nvSpPr>
          <p:spPr bwMode="auto">
            <a:xfrm>
              <a:off x="3216" y="924"/>
              <a:ext cx="1" cy="2054"/>
            </a:xfrm>
            <a:prstGeom prst="line">
              <a:avLst/>
            </a:prstGeom>
            <a:noFill/>
            <a:ln w="11113">
              <a:solidFill>
                <a:srgbClr val="C9CAC8"/>
              </a:solidFill>
              <a:round/>
              <a:headEnd/>
              <a:tailEnd/>
            </a:ln>
          </p:spPr>
          <p:txBody>
            <a:bodyPr/>
            <a:lstStyle/>
            <a:p>
              <a:endParaRPr lang="en-GB"/>
            </a:p>
          </p:txBody>
        </p:sp>
        <p:sp>
          <p:nvSpPr>
            <p:cNvPr id="299033" name="Line 25"/>
            <p:cNvSpPr>
              <a:spLocks noChangeShapeType="1"/>
            </p:cNvSpPr>
            <p:nvPr/>
          </p:nvSpPr>
          <p:spPr bwMode="auto">
            <a:xfrm>
              <a:off x="3755" y="924"/>
              <a:ext cx="1" cy="2054"/>
            </a:xfrm>
            <a:prstGeom prst="line">
              <a:avLst/>
            </a:prstGeom>
            <a:noFill/>
            <a:ln w="11113">
              <a:solidFill>
                <a:srgbClr val="C9CAC8"/>
              </a:solidFill>
              <a:round/>
              <a:headEnd/>
              <a:tailEnd/>
            </a:ln>
          </p:spPr>
          <p:txBody>
            <a:bodyPr/>
            <a:lstStyle/>
            <a:p>
              <a:endParaRPr lang="en-GB"/>
            </a:p>
          </p:txBody>
        </p:sp>
        <p:sp>
          <p:nvSpPr>
            <p:cNvPr id="299034" name="Line 26"/>
            <p:cNvSpPr>
              <a:spLocks noChangeShapeType="1"/>
            </p:cNvSpPr>
            <p:nvPr/>
          </p:nvSpPr>
          <p:spPr bwMode="auto">
            <a:xfrm>
              <a:off x="4300" y="924"/>
              <a:ext cx="1" cy="2054"/>
            </a:xfrm>
            <a:prstGeom prst="line">
              <a:avLst/>
            </a:prstGeom>
            <a:noFill/>
            <a:ln w="11113">
              <a:solidFill>
                <a:srgbClr val="C9CAC8"/>
              </a:solidFill>
              <a:round/>
              <a:headEnd/>
              <a:tailEnd/>
            </a:ln>
          </p:spPr>
          <p:txBody>
            <a:bodyPr/>
            <a:lstStyle/>
            <a:p>
              <a:endParaRPr lang="en-GB"/>
            </a:p>
          </p:txBody>
        </p:sp>
        <p:sp>
          <p:nvSpPr>
            <p:cNvPr id="299035" name="Line 27"/>
            <p:cNvSpPr>
              <a:spLocks noChangeShapeType="1"/>
            </p:cNvSpPr>
            <p:nvPr/>
          </p:nvSpPr>
          <p:spPr bwMode="auto">
            <a:xfrm>
              <a:off x="4839" y="924"/>
              <a:ext cx="1" cy="2054"/>
            </a:xfrm>
            <a:prstGeom prst="line">
              <a:avLst/>
            </a:prstGeom>
            <a:noFill/>
            <a:ln w="11113">
              <a:solidFill>
                <a:srgbClr val="C9CAC8"/>
              </a:solidFill>
              <a:round/>
              <a:headEnd/>
              <a:tailEnd/>
            </a:ln>
          </p:spPr>
          <p:txBody>
            <a:bodyPr/>
            <a:lstStyle/>
            <a:p>
              <a:endParaRPr lang="en-GB"/>
            </a:p>
          </p:txBody>
        </p:sp>
        <p:sp>
          <p:nvSpPr>
            <p:cNvPr id="299036" name="Line 28"/>
            <p:cNvSpPr>
              <a:spLocks noChangeShapeType="1"/>
            </p:cNvSpPr>
            <p:nvPr/>
          </p:nvSpPr>
          <p:spPr bwMode="auto">
            <a:xfrm>
              <a:off x="5377" y="924"/>
              <a:ext cx="1" cy="2054"/>
            </a:xfrm>
            <a:prstGeom prst="line">
              <a:avLst/>
            </a:prstGeom>
            <a:noFill/>
            <a:ln w="11113">
              <a:solidFill>
                <a:srgbClr val="C9CAC8"/>
              </a:solidFill>
              <a:round/>
              <a:headEnd/>
              <a:tailEnd/>
            </a:ln>
          </p:spPr>
          <p:txBody>
            <a:bodyPr/>
            <a:lstStyle/>
            <a:p>
              <a:endParaRPr lang="en-GB"/>
            </a:p>
          </p:txBody>
        </p:sp>
        <p:sp>
          <p:nvSpPr>
            <p:cNvPr id="299037" name="Rectangle 29"/>
            <p:cNvSpPr>
              <a:spLocks noChangeArrowheads="1"/>
            </p:cNvSpPr>
            <p:nvPr/>
          </p:nvSpPr>
          <p:spPr bwMode="auto">
            <a:xfrm>
              <a:off x="1055" y="924"/>
              <a:ext cx="4322" cy="2054"/>
            </a:xfrm>
            <a:prstGeom prst="rect">
              <a:avLst/>
            </a:prstGeom>
            <a:noFill/>
            <a:ln w="11113">
              <a:solidFill>
                <a:srgbClr val="FFFFFF"/>
              </a:solidFill>
              <a:miter lim="800000"/>
              <a:headEnd/>
              <a:tailEnd/>
            </a:ln>
          </p:spPr>
          <p:txBody>
            <a:bodyPr/>
            <a:lstStyle/>
            <a:p>
              <a:endParaRPr lang="en-GB"/>
            </a:p>
          </p:txBody>
        </p:sp>
        <p:sp>
          <p:nvSpPr>
            <p:cNvPr id="299038" name="Rectangle 30"/>
            <p:cNvSpPr>
              <a:spLocks noChangeArrowheads="1"/>
            </p:cNvSpPr>
            <p:nvPr/>
          </p:nvSpPr>
          <p:spPr bwMode="auto">
            <a:xfrm>
              <a:off x="2678" y="2504"/>
              <a:ext cx="1464" cy="273"/>
            </a:xfrm>
            <a:prstGeom prst="rect">
              <a:avLst/>
            </a:prstGeom>
            <a:solidFill>
              <a:srgbClr val="7AB800"/>
            </a:solidFill>
            <a:ln w="9525">
              <a:noFill/>
              <a:miter lim="800000"/>
              <a:headEnd/>
              <a:tailEnd/>
            </a:ln>
          </p:spPr>
          <p:txBody>
            <a:bodyPr/>
            <a:lstStyle/>
            <a:p>
              <a:endParaRPr lang="en-GB"/>
            </a:p>
          </p:txBody>
        </p:sp>
        <p:sp>
          <p:nvSpPr>
            <p:cNvPr id="299039" name="Rectangle 31"/>
            <p:cNvSpPr>
              <a:spLocks noChangeArrowheads="1"/>
            </p:cNvSpPr>
            <p:nvPr/>
          </p:nvSpPr>
          <p:spPr bwMode="auto">
            <a:xfrm>
              <a:off x="2678" y="1815"/>
              <a:ext cx="1637" cy="280"/>
            </a:xfrm>
            <a:prstGeom prst="rect">
              <a:avLst/>
            </a:prstGeom>
            <a:solidFill>
              <a:srgbClr val="7AB800"/>
            </a:solidFill>
            <a:ln w="9525">
              <a:noFill/>
              <a:miter lim="800000"/>
              <a:headEnd/>
              <a:tailEnd/>
            </a:ln>
          </p:spPr>
          <p:txBody>
            <a:bodyPr/>
            <a:lstStyle/>
            <a:p>
              <a:endParaRPr lang="en-GB"/>
            </a:p>
          </p:txBody>
        </p:sp>
        <p:sp>
          <p:nvSpPr>
            <p:cNvPr id="299040" name="Rectangle 32"/>
            <p:cNvSpPr>
              <a:spLocks noChangeArrowheads="1"/>
            </p:cNvSpPr>
            <p:nvPr/>
          </p:nvSpPr>
          <p:spPr bwMode="auto">
            <a:xfrm>
              <a:off x="2678" y="1132"/>
              <a:ext cx="1615" cy="273"/>
            </a:xfrm>
            <a:prstGeom prst="rect">
              <a:avLst/>
            </a:prstGeom>
            <a:solidFill>
              <a:srgbClr val="7AB800"/>
            </a:solidFill>
            <a:ln w="9525">
              <a:noFill/>
              <a:miter lim="800000"/>
              <a:headEnd/>
              <a:tailEnd/>
            </a:ln>
          </p:spPr>
          <p:txBody>
            <a:bodyPr/>
            <a:lstStyle/>
            <a:p>
              <a:endParaRPr lang="en-GB"/>
            </a:p>
          </p:txBody>
        </p:sp>
        <p:sp>
          <p:nvSpPr>
            <p:cNvPr id="299041" name="Rectangle 33"/>
            <p:cNvSpPr>
              <a:spLocks noChangeArrowheads="1"/>
            </p:cNvSpPr>
            <p:nvPr/>
          </p:nvSpPr>
          <p:spPr bwMode="auto">
            <a:xfrm>
              <a:off x="4142" y="2504"/>
              <a:ext cx="259" cy="273"/>
            </a:xfrm>
            <a:prstGeom prst="rect">
              <a:avLst/>
            </a:prstGeom>
            <a:solidFill>
              <a:srgbClr val="0083A9"/>
            </a:solidFill>
            <a:ln w="9525">
              <a:noFill/>
              <a:miter lim="800000"/>
              <a:headEnd/>
              <a:tailEnd/>
            </a:ln>
          </p:spPr>
          <p:txBody>
            <a:bodyPr/>
            <a:lstStyle/>
            <a:p>
              <a:endParaRPr lang="en-GB"/>
            </a:p>
          </p:txBody>
        </p:sp>
        <p:sp>
          <p:nvSpPr>
            <p:cNvPr id="299042" name="Rectangle 34"/>
            <p:cNvSpPr>
              <a:spLocks noChangeArrowheads="1"/>
            </p:cNvSpPr>
            <p:nvPr/>
          </p:nvSpPr>
          <p:spPr bwMode="auto">
            <a:xfrm>
              <a:off x="4315" y="1815"/>
              <a:ext cx="409" cy="280"/>
            </a:xfrm>
            <a:prstGeom prst="rect">
              <a:avLst/>
            </a:prstGeom>
            <a:solidFill>
              <a:srgbClr val="0083A9"/>
            </a:solidFill>
            <a:ln w="9525">
              <a:noFill/>
              <a:miter lim="800000"/>
              <a:headEnd/>
              <a:tailEnd/>
            </a:ln>
          </p:spPr>
          <p:txBody>
            <a:bodyPr/>
            <a:lstStyle/>
            <a:p>
              <a:endParaRPr lang="en-GB"/>
            </a:p>
          </p:txBody>
        </p:sp>
        <p:sp>
          <p:nvSpPr>
            <p:cNvPr id="299043" name="Rectangle 35"/>
            <p:cNvSpPr>
              <a:spLocks noChangeArrowheads="1"/>
            </p:cNvSpPr>
            <p:nvPr/>
          </p:nvSpPr>
          <p:spPr bwMode="auto">
            <a:xfrm>
              <a:off x="4293" y="1132"/>
              <a:ext cx="216" cy="273"/>
            </a:xfrm>
            <a:prstGeom prst="rect">
              <a:avLst/>
            </a:prstGeom>
            <a:solidFill>
              <a:srgbClr val="0083A9"/>
            </a:solidFill>
            <a:ln w="9525">
              <a:noFill/>
              <a:miter lim="800000"/>
              <a:headEnd/>
              <a:tailEnd/>
            </a:ln>
          </p:spPr>
          <p:txBody>
            <a:bodyPr/>
            <a:lstStyle/>
            <a:p>
              <a:endParaRPr lang="en-GB"/>
            </a:p>
          </p:txBody>
        </p:sp>
        <p:sp>
          <p:nvSpPr>
            <p:cNvPr id="299044" name="Rectangle 36"/>
            <p:cNvSpPr>
              <a:spLocks noChangeArrowheads="1"/>
            </p:cNvSpPr>
            <p:nvPr/>
          </p:nvSpPr>
          <p:spPr bwMode="auto">
            <a:xfrm>
              <a:off x="1852" y="2504"/>
              <a:ext cx="826" cy="273"/>
            </a:xfrm>
            <a:prstGeom prst="rect">
              <a:avLst/>
            </a:prstGeom>
            <a:solidFill>
              <a:srgbClr val="F0AB00"/>
            </a:solidFill>
            <a:ln w="9525">
              <a:noFill/>
              <a:miter lim="800000"/>
              <a:headEnd/>
              <a:tailEnd/>
            </a:ln>
          </p:spPr>
          <p:txBody>
            <a:bodyPr/>
            <a:lstStyle/>
            <a:p>
              <a:endParaRPr lang="en-GB"/>
            </a:p>
          </p:txBody>
        </p:sp>
        <p:sp>
          <p:nvSpPr>
            <p:cNvPr id="299045" name="Rectangle 37"/>
            <p:cNvSpPr>
              <a:spLocks noChangeArrowheads="1"/>
            </p:cNvSpPr>
            <p:nvPr/>
          </p:nvSpPr>
          <p:spPr bwMode="auto">
            <a:xfrm>
              <a:off x="2118" y="1815"/>
              <a:ext cx="560" cy="280"/>
            </a:xfrm>
            <a:prstGeom prst="rect">
              <a:avLst/>
            </a:prstGeom>
            <a:solidFill>
              <a:srgbClr val="F0AB00"/>
            </a:solidFill>
            <a:ln w="9525">
              <a:noFill/>
              <a:miter lim="800000"/>
              <a:headEnd/>
              <a:tailEnd/>
            </a:ln>
          </p:spPr>
          <p:txBody>
            <a:bodyPr/>
            <a:lstStyle/>
            <a:p>
              <a:endParaRPr lang="en-GB"/>
            </a:p>
          </p:txBody>
        </p:sp>
        <p:sp>
          <p:nvSpPr>
            <p:cNvPr id="299046" name="Rectangle 38"/>
            <p:cNvSpPr>
              <a:spLocks noChangeArrowheads="1"/>
            </p:cNvSpPr>
            <p:nvPr/>
          </p:nvSpPr>
          <p:spPr bwMode="auto">
            <a:xfrm>
              <a:off x="1924" y="1132"/>
              <a:ext cx="754" cy="273"/>
            </a:xfrm>
            <a:prstGeom prst="rect">
              <a:avLst/>
            </a:prstGeom>
            <a:solidFill>
              <a:srgbClr val="F0AB00"/>
            </a:solidFill>
            <a:ln w="9525">
              <a:noFill/>
              <a:miter lim="800000"/>
              <a:headEnd/>
              <a:tailEnd/>
            </a:ln>
          </p:spPr>
          <p:txBody>
            <a:bodyPr/>
            <a:lstStyle/>
            <a:p>
              <a:endParaRPr lang="en-GB"/>
            </a:p>
          </p:txBody>
        </p:sp>
        <p:sp>
          <p:nvSpPr>
            <p:cNvPr id="299047" name="Rectangle 39"/>
            <p:cNvSpPr>
              <a:spLocks noChangeArrowheads="1"/>
            </p:cNvSpPr>
            <p:nvPr/>
          </p:nvSpPr>
          <p:spPr bwMode="auto">
            <a:xfrm>
              <a:off x="1702" y="2504"/>
              <a:ext cx="150" cy="273"/>
            </a:xfrm>
            <a:prstGeom prst="rect">
              <a:avLst/>
            </a:prstGeom>
            <a:solidFill>
              <a:srgbClr val="00338D"/>
            </a:solidFill>
            <a:ln w="9525">
              <a:noFill/>
              <a:miter lim="800000"/>
              <a:headEnd/>
              <a:tailEnd/>
            </a:ln>
          </p:spPr>
          <p:txBody>
            <a:bodyPr/>
            <a:lstStyle/>
            <a:p>
              <a:endParaRPr lang="en-GB"/>
            </a:p>
          </p:txBody>
        </p:sp>
        <p:sp>
          <p:nvSpPr>
            <p:cNvPr id="299048" name="Rectangle 40"/>
            <p:cNvSpPr>
              <a:spLocks noChangeArrowheads="1"/>
            </p:cNvSpPr>
            <p:nvPr/>
          </p:nvSpPr>
          <p:spPr bwMode="auto">
            <a:xfrm>
              <a:off x="2025" y="1815"/>
              <a:ext cx="93" cy="280"/>
            </a:xfrm>
            <a:prstGeom prst="rect">
              <a:avLst/>
            </a:prstGeom>
            <a:solidFill>
              <a:srgbClr val="00338D"/>
            </a:solidFill>
            <a:ln w="9525">
              <a:noFill/>
              <a:miter lim="800000"/>
              <a:headEnd/>
              <a:tailEnd/>
            </a:ln>
          </p:spPr>
          <p:txBody>
            <a:bodyPr/>
            <a:lstStyle/>
            <a:p>
              <a:endParaRPr lang="en-GB"/>
            </a:p>
          </p:txBody>
        </p:sp>
        <p:sp>
          <p:nvSpPr>
            <p:cNvPr id="299049" name="Rectangle 41"/>
            <p:cNvSpPr>
              <a:spLocks noChangeArrowheads="1"/>
            </p:cNvSpPr>
            <p:nvPr/>
          </p:nvSpPr>
          <p:spPr bwMode="auto">
            <a:xfrm>
              <a:off x="1824" y="1132"/>
              <a:ext cx="100" cy="273"/>
            </a:xfrm>
            <a:prstGeom prst="rect">
              <a:avLst/>
            </a:prstGeom>
            <a:solidFill>
              <a:srgbClr val="00338D"/>
            </a:solidFill>
            <a:ln w="9525">
              <a:noFill/>
              <a:miter lim="800000"/>
              <a:headEnd/>
              <a:tailEnd/>
            </a:ln>
          </p:spPr>
          <p:txBody>
            <a:bodyPr/>
            <a:lstStyle/>
            <a:p>
              <a:endParaRPr lang="en-GB"/>
            </a:p>
          </p:txBody>
        </p:sp>
        <p:sp>
          <p:nvSpPr>
            <p:cNvPr id="299050" name="Line 42"/>
            <p:cNvSpPr>
              <a:spLocks noChangeShapeType="1"/>
            </p:cNvSpPr>
            <p:nvPr/>
          </p:nvSpPr>
          <p:spPr bwMode="auto">
            <a:xfrm>
              <a:off x="1055" y="2978"/>
              <a:ext cx="4322" cy="1"/>
            </a:xfrm>
            <a:prstGeom prst="line">
              <a:avLst/>
            </a:prstGeom>
            <a:noFill/>
            <a:ln w="0">
              <a:solidFill>
                <a:srgbClr val="4D4F53"/>
              </a:solidFill>
              <a:round/>
              <a:headEnd/>
              <a:tailEnd/>
            </a:ln>
          </p:spPr>
          <p:txBody>
            <a:bodyPr/>
            <a:lstStyle/>
            <a:p>
              <a:endParaRPr lang="en-GB"/>
            </a:p>
          </p:txBody>
        </p:sp>
        <p:sp>
          <p:nvSpPr>
            <p:cNvPr id="299051" name="Line 43"/>
            <p:cNvSpPr>
              <a:spLocks noChangeShapeType="1"/>
            </p:cNvSpPr>
            <p:nvPr/>
          </p:nvSpPr>
          <p:spPr bwMode="auto">
            <a:xfrm flipV="1">
              <a:off x="1055" y="2978"/>
              <a:ext cx="1" cy="29"/>
            </a:xfrm>
            <a:prstGeom prst="line">
              <a:avLst/>
            </a:prstGeom>
            <a:noFill/>
            <a:ln w="0">
              <a:solidFill>
                <a:srgbClr val="4D4F53"/>
              </a:solidFill>
              <a:round/>
              <a:headEnd/>
              <a:tailEnd/>
            </a:ln>
          </p:spPr>
          <p:txBody>
            <a:bodyPr/>
            <a:lstStyle/>
            <a:p>
              <a:endParaRPr lang="en-GB"/>
            </a:p>
          </p:txBody>
        </p:sp>
        <p:sp>
          <p:nvSpPr>
            <p:cNvPr id="299052" name="Line 44"/>
            <p:cNvSpPr>
              <a:spLocks noChangeShapeType="1"/>
            </p:cNvSpPr>
            <p:nvPr/>
          </p:nvSpPr>
          <p:spPr bwMode="auto">
            <a:xfrm flipV="1">
              <a:off x="1594" y="2978"/>
              <a:ext cx="1" cy="29"/>
            </a:xfrm>
            <a:prstGeom prst="line">
              <a:avLst/>
            </a:prstGeom>
            <a:noFill/>
            <a:ln w="0">
              <a:solidFill>
                <a:srgbClr val="4D4F53"/>
              </a:solidFill>
              <a:round/>
              <a:headEnd/>
              <a:tailEnd/>
            </a:ln>
          </p:spPr>
          <p:txBody>
            <a:bodyPr/>
            <a:lstStyle/>
            <a:p>
              <a:endParaRPr lang="en-GB"/>
            </a:p>
          </p:txBody>
        </p:sp>
        <p:sp>
          <p:nvSpPr>
            <p:cNvPr id="299053" name="Line 45"/>
            <p:cNvSpPr>
              <a:spLocks noChangeShapeType="1"/>
            </p:cNvSpPr>
            <p:nvPr/>
          </p:nvSpPr>
          <p:spPr bwMode="auto">
            <a:xfrm flipV="1">
              <a:off x="2139" y="2978"/>
              <a:ext cx="1" cy="29"/>
            </a:xfrm>
            <a:prstGeom prst="line">
              <a:avLst/>
            </a:prstGeom>
            <a:noFill/>
            <a:ln w="0">
              <a:solidFill>
                <a:srgbClr val="4D4F53"/>
              </a:solidFill>
              <a:round/>
              <a:headEnd/>
              <a:tailEnd/>
            </a:ln>
          </p:spPr>
          <p:txBody>
            <a:bodyPr/>
            <a:lstStyle/>
            <a:p>
              <a:endParaRPr lang="en-GB"/>
            </a:p>
          </p:txBody>
        </p:sp>
        <p:sp>
          <p:nvSpPr>
            <p:cNvPr id="299054" name="Line 46"/>
            <p:cNvSpPr>
              <a:spLocks noChangeShapeType="1"/>
            </p:cNvSpPr>
            <p:nvPr/>
          </p:nvSpPr>
          <p:spPr bwMode="auto">
            <a:xfrm flipV="1">
              <a:off x="2678" y="2978"/>
              <a:ext cx="1" cy="29"/>
            </a:xfrm>
            <a:prstGeom prst="line">
              <a:avLst/>
            </a:prstGeom>
            <a:noFill/>
            <a:ln w="0">
              <a:solidFill>
                <a:srgbClr val="4D4F53"/>
              </a:solidFill>
              <a:round/>
              <a:headEnd/>
              <a:tailEnd/>
            </a:ln>
          </p:spPr>
          <p:txBody>
            <a:bodyPr/>
            <a:lstStyle/>
            <a:p>
              <a:endParaRPr lang="en-GB"/>
            </a:p>
          </p:txBody>
        </p:sp>
        <p:sp>
          <p:nvSpPr>
            <p:cNvPr id="299055" name="Line 47"/>
            <p:cNvSpPr>
              <a:spLocks noChangeShapeType="1"/>
            </p:cNvSpPr>
            <p:nvPr/>
          </p:nvSpPr>
          <p:spPr bwMode="auto">
            <a:xfrm flipV="1">
              <a:off x="3216" y="2978"/>
              <a:ext cx="1" cy="29"/>
            </a:xfrm>
            <a:prstGeom prst="line">
              <a:avLst/>
            </a:prstGeom>
            <a:noFill/>
            <a:ln w="0">
              <a:solidFill>
                <a:srgbClr val="4D4F53"/>
              </a:solidFill>
              <a:round/>
              <a:headEnd/>
              <a:tailEnd/>
            </a:ln>
          </p:spPr>
          <p:txBody>
            <a:bodyPr/>
            <a:lstStyle/>
            <a:p>
              <a:endParaRPr lang="en-GB"/>
            </a:p>
          </p:txBody>
        </p:sp>
        <p:sp>
          <p:nvSpPr>
            <p:cNvPr id="299056" name="Line 48"/>
            <p:cNvSpPr>
              <a:spLocks noChangeShapeType="1"/>
            </p:cNvSpPr>
            <p:nvPr/>
          </p:nvSpPr>
          <p:spPr bwMode="auto">
            <a:xfrm flipV="1">
              <a:off x="3755" y="2978"/>
              <a:ext cx="1" cy="29"/>
            </a:xfrm>
            <a:prstGeom prst="line">
              <a:avLst/>
            </a:prstGeom>
            <a:noFill/>
            <a:ln w="0">
              <a:solidFill>
                <a:srgbClr val="4D4F53"/>
              </a:solidFill>
              <a:round/>
              <a:headEnd/>
              <a:tailEnd/>
            </a:ln>
          </p:spPr>
          <p:txBody>
            <a:bodyPr/>
            <a:lstStyle/>
            <a:p>
              <a:endParaRPr lang="en-GB"/>
            </a:p>
          </p:txBody>
        </p:sp>
        <p:sp>
          <p:nvSpPr>
            <p:cNvPr id="299057" name="Line 49"/>
            <p:cNvSpPr>
              <a:spLocks noChangeShapeType="1"/>
            </p:cNvSpPr>
            <p:nvPr/>
          </p:nvSpPr>
          <p:spPr bwMode="auto">
            <a:xfrm flipV="1">
              <a:off x="4300" y="2978"/>
              <a:ext cx="1" cy="29"/>
            </a:xfrm>
            <a:prstGeom prst="line">
              <a:avLst/>
            </a:prstGeom>
            <a:noFill/>
            <a:ln w="0">
              <a:solidFill>
                <a:srgbClr val="4D4F53"/>
              </a:solidFill>
              <a:round/>
              <a:headEnd/>
              <a:tailEnd/>
            </a:ln>
          </p:spPr>
          <p:txBody>
            <a:bodyPr/>
            <a:lstStyle/>
            <a:p>
              <a:endParaRPr lang="en-GB"/>
            </a:p>
          </p:txBody>
        </p:sp>
        <p:sp>
          <p:nvSpPr>
            <p:cNvPr id="299058" name="Line 50"/>
            <p:cNvSpPr>
              <a:spLocks noChangeShapeType="1"/>
            </p:cNvSpPr>
            <p:nvPr/>
          </p:nvSpPr>
          <p:spPr bwMode="auto">
            <a:xfrm flipV="1">
              <a:off x="4839" y="2978"/>
              <a:ext cx="1" cy="29"/>
            </a:xfrm>
            <a:prstGeom prst="line">
              <a:avLst/>
            </a:prstGeom>
            <a:noFill/>
            <a:ln w="0">
              <a:solidFill>
                <a:srgbClr val="4D4F53"/>
              </a:solidFill>
              <a:round/>
              <a:headEnd/>
              <a:tailEnd/>
            </a:ln>
          </p:spPr>
          <p:txBody>
            <a:bodyPr/>
            <a:lstStyle/>
            <a:p>
              <a:endParaRPr lang="en-GB"/>
            </a:p>
          </p:txBody>
        </p:sp>
        <p:sp>
          <p:nvSpPr>
            <p:cNvPr id="299059" name="Line 51"/>
            <p:cNvSpPr>
              <a:spLocks noChangeShapeType="1"/>
            </p:cNvSpPr>
            <p:nvPr/>
          </p:nvSpPr>
          <p:spPr bwMode="auto">
            <a:xfrm flipV="1">
              <a:off x="5377" y="2978"/>
              <a:ext cx="1" cy="29"/>
            </a:xfrm>
            <a:prstGeom prst="line">
              <a:avLst/>
            </a:prstGeom>
            <a:noFill/>
            <a:ln w="0">
              <a:solidFill>
                <a:srgbClr val="4D4F53"/>
              </a:solidFill>
              <a:round/>
              <a:headEnd/>
              <a:tailEnd/>
            </a:ln>
          </p:spPr>
          <p:txBody>
            <a:bodyPr/>
            <a:lstStyle/>
            <a:p>
              <a:endParaRPr lang="en-GB"/>
            </a:p>
          </p:txBody>
        </p:sp>
        <p:sp>
          <p:nvSpPr>
            <p:cNvPr id="299060" name="Line 52"/>
            <p:cNvSpPr>
              <a:spLocks noChangeShapeType="1"/>
            </p:cNvSpPr>
            <p:nvPr/>
          </p:nvSpPr>
          <p:spPr bwMode="auto">
            <a:xfrm>
              <a:off x="1055" y="924"/>
              <a:ext cx="1" cy="2054"/>
            </a:xfrm>
            <a:prstGeom prst="line">
              <a:avLst/>
            </a:prstGeom>
            <a:noFill/>
            <a:ln w="0">
              <a:solidFill>
                <a:srgbClr val="4D4F53"/>
              </a:solidFill>
              <a:round/>
              <a:headEnd/>
              <a:tailEnd/>
            </a:ln>
          </p:spPr>
          <p:txBody>
            <a:bodyPr/>
            <a:lstStyle/>
            <a:p>
              <a:endParaRPr lang="en-GB"/>
            </a:p>
          </p:txBody>
        </p:sp>
        <p:sp>
          <p:nvSpPr>
            <p:cNvPr id="299061" name="Line 53"/>
            <p:cNvSpPr>
              <a:spLocks noChangeShapeType="1"/>
            </p:cNvSpPr>
            <p:nvPr/>
          </p:nvSpPr>
          <p:spPr bwMode="auto">
            <a:xfrm>
              <a:off x="1027" y="2978"/>
              <a:ext cx="28" cy="1"/>
            </a:xfrm>
            <a:prstGeom prst="line">
              <a:avLst/>
            </a:prstGeom>
            <a:noFill/>
            <a:ln w="0">
              <a:solidFill>
                <a:srgbClr val="4D4F53"/>
              </a:solidFill>
              <a:round/>
              <a:headEnd/>
              <a:tailEnd/>
            </a:ln>
          </p:spPr>
          <p:txBody>
            <a:bodyPr/>
            <a:lstStyle/>
            <a:p>
              <a:endParaRPr lang="en-GB"/>
            </a:p>
          </p:txBody>
        </p:sp>
        <p:sp>
          <p:nvSpPr>
            <p:cNvPr id="299062" name="Line 54"/>
            <p:cNvSpPr>
              <a:spLocks noChangeShapeType="1"/>
            </p:cNvSpPr>
            <p:nvPr/>
          </p:nvSpPr>
          <p:spPr bwMode="auto">
            <a:xfrm>
              <a:off x="1027" y="2296"/>
              <a:ext cx="28" cy="1"/>
            </a:xfrm>
            <a:prstGeom prst="line">
              <a:avLst/>
            </a:prstGeom>
            <a:noFill/>
            <a:ln w="0">
              <a:solidFill>
                <a:srgbClr val="4D4F53"/>
              </a:solidFill>
              <a:round/>
              <a:headEnd/>
              <a:tailEnd/>
            </a:ln>
          </p:spPr>
          <p:txBody>
            <a:bodyPr/>
            <a:lstStyle/>
            <a:p>
              <a:endParaRPr lang="en-GB"/>
            </a:p>
          </p:txBody>
        </p:sp>
        <p:sp>
          <p:nvSpPr>
            <p:cNvPr id="299063" name="Line 55"/>
            <p:cNvSpPr>
              <a:spLocks noChangeShapeType="1"/>
            </p:cNvSpPr>
            <p:nvPr/>
          </p:nvSpPr>
          <p:spPr bwMode="auto">
            <a:xfrm>
              <a:off x="1027" y="1606"/>
              <a:ext cx="28" cy="1"/>
            </a:xfrm>
            <a:prstGeom prst="line">
              <a:avLst/>
            </a:prstGeom>
            <a:noFill/>
            <a:ln w="0">
              <a:solidFill>
                <a:srgbClr val="4D4F53"/>
              </a:solidFill>
              <a:round/>
              <a:headEnd/>
              <a:tailEnd/>
            </a:ln>
          </p:spPr>
          <p:txBody>
            <a:bodyPr/>
            <a:lstStyle/>
            <a:p>
              <a:endParaRPr lang="en-GB"/>
            </a:p>
          </p:txBody>
        </p:sp>
        <p:sp>
          <p:nvSpPr>
            <p:cNvPr id="299064" name="Line 56"/>
            <p:cNvSpPr>
              <a:spLocks noChangeShapeType="1"/>
            </p:cNvSpPr>
            <p:nvPr/>
          </p:nvSpPr>
          <p:spPr bwMode="auto">
            <a:xfrm>
              <a:off x="1027" y="924"/>
              <a:ext cx="28" cy="1"/>
            </a:xfrm>
            <a:prstGeom prst="line">
              <a:avLst/>
            </a:prstGeom>
            <a:noFill/>
            <a:ln w="0">
              <a:solidFill>
                <a:srgbClr val="4D4F53"/>
              </a:solidFill>
              <a:round/>
              <a:headEnd/>
              <a:tailEnd/>
            </a:ln>
          </p:spPr>
          <p:txBody>
            <a:bodyPr/>
            <a:lstStyle/>
            <a:p>
              <a:endParaRPr lang="en-GB"/>
            </a:p>
          </p:txBody>
        </p:sp>
        <p:sp>
          <p:nvSpPr>
            <p:cNvPr id="299065" name="Rectangle 57"/>
            <p:cNvSpPr>
              <a:spLocks noChangeArrowheads="1"/>
            </p:cNvSpPr>
            <p:nvPr/>
          </p:nvSpPr>
          <p:spPr bwMode="auto">
            <a:xfrm>
              <a:off x="965" y="3057"/>
              <a:ext cx="223" cy="115"/>
            </a:xfrm>
            <a:prstGeom prst="rect">
              <a:avLst/>
            </a:prstGeom>
            <a:noFill/>
            <a:ln w="9525">
              <a:noFill/>
              <a:miter lim="800000"/>
              <a:headEnd/>
              <a:tailEnd/>
            </a:ln>
          </p:spPr>
          <p:txBody>
            <a:bodyPr wrap="none" lIns="0" tIns="0" rIns="0" bIns="0">
              <a:spAutoFit/>
            </a:bodyPr>
            <a:lstStyle/>
            <a:p>
              <a:r>
                <a:rPr lang="en-GB" sz="1200">
                  <a:solidFill>
                    <a:srgbClr val="4D4F53"/>
                  </a:solidFill>
                </a:rPr>
                <a:t>-60%</a:t>
              </a:r>
              <a:endParaRPr lang="en-GB"/>
            </a:p>
          </p:txBody>
        </p:sp>
        <p:sp>
          <p:nvSpPr>
            <p:cNvPr id="299066" name="Rectangle 58"/>
            <p:cNvSpPr>
              <a:spLocks noChangeArrowheads="1"/>
            </p:cNvSpPr>
            <p:nvPr/>
          </p:nvSpPr>
          <p:spPr bwMode="auto">
            <a:xfrm>
              <a:off x="1503" y="3057"/>
              <a:ext cx="223" cy="115"/>
            </a:xfrm>
            <a:prstGeom prst="rect">
              <a:avLst/>
            </a:prstGeom>
            <a:noFill/>
            <a:ln w="9525">
              <a:noFill/>
              <a:miter lim="800000"/>
              <a:headEnd/>
              <a:tailEnd/>
            </a:ln>
          </p:spPr>
          <p:txBody>
            <a:bodyPr wrap="none" lIns="0" tIns="0" rIns="0" bIns="0">
              <a:spAutoFit/>
            </a:bodyPr>
            <a:lstStyle/>
            <a:p>
              <a:r>
                <a:rPr lang="en-GB" sz="1200">
                  <a:solidFill>
                    <a:srgbClr val="4D4F53"/>
                  </a:solidFill>
                </a:rPr>
                <a:t>-40%</a:t>
              </a:r>
              <a:endParaRPr lang="en-GB"/>
            </a:p>
          </p:txBody>
        </p:sp>
        <p:sp>
          <p:nvSpPr>
            <p:cNvPr id="299067" name="Rectangle 59"/>
            <p:cNvSpPr>
              <a:spLocks noChangeArrowheads="1"/>
            </p:cNvSpPr>
            <p:nvPr/>
          </p:nvSpPr>
          <p:spPr bwMode="auto">
            <a:xfrm>
              <a:off x="2049" y="3057"/>
              <a:ext cx="223" cy="115"/>
            </a:xfrm>
            <a:prstGeom prst="rect">
              <a:avLst/>
            </a:prstGeom>
            <a:noFill/>
            <a:ln w="9525">
              <a:noFill/>
              <a:miter lim="800000"/>
              <a:headEnd/>
              <a:tailEnd/>
            </a:ln>
          </p:spPr>
          <p:txBody>
            <a:bodyPr wrap="none" lIns="0" tIns="0" rIns="0" bIns="0">
              <a:spAutoFit/>
            </a:bodyPr>
            <a:lstStyle/>
            <a:p>
              <a:r>
                <a:rPr lang="en-GB" sz="1200">
                  <a:solidFill>
                    <a:srgbClr val="4D4F53"/>
                  </a:solidFill>
                </a:rPr>
                <a:t>-20%</a:t>
              </a:r>
              <a:endParaRPr lang="en-GB"/>
            </a:p>
          </p:txBody>
        </p:sp>
        <p:sp>
          <p:nvSpPr>
            <p:cNvPr id="299068" name="Rectangle 60"/>
            <p:cNvSpPr>
              <a:spLocks noChangeArrowheads="1"/>
            </p:cNvSpPr>
            <p:nvPr/>
          </p:nvSpPr>
          <p:spPr bwMode="auto">
            <a:xfrm>
              <a:off x="2633" y="3057"/>
              <a:ext cx="138" cy="115"/>
            </a:xfrm>
            <a:prstGeom prst="rect">
              <a:avLst/>
            </a:prstGeom>
            <a:noFill/>
            <a:ln w="9525">
              <a:noFill/>
              <a:miter lim="800000"/>
              <a:headEnd/>
              <a:tailEnd/>
            </a:ln>
          </p:spPr>
          <p:txBody>
            <a:bodyPr wrap="none" lIns="0" tIns="0" rIns="0" bIns="0">
              <a:spAutoFit/>
            </a:bodyPr>
            <a:lstStyle/>
            <a:p>
              <a:r>
                <a:rPr lang="en-GB" sz="1200">
                  <a:solidFill>
                    <a:srgbClr val="4D4F53"/>
                  </a:solidFill>
                </a:rPr>
                <a:t>0%</a:t>
              </a:r>
              <a:endParaRPr lang="en-GB"/>
            </a:p>
          </p:txBody>
        </p:sp>
        <p:sp>
          <p:nvSpPr>
            <p:cNvPr id="299069" name="Rectangle 61"/>
            <p:cNvSpPr>
              <a:spLocks noChangeArrowheads="1"/>
            </p:cNvSpPr>
            <p:nvPr/>
          </p:nvSpPr>
          <p:spPr bwMode="auto">
            <a:xfrm>
              <a:off x="3142" y="3057"/>
              <a:ext cx="191" cy="115"/>
            </a:xfrm>
            <a:prstGeom prst="rect">
              <a:avLst/>
            </a:prstGeom>
            <a:noFill/>
            <a:ln w="9525">
              <a:noFill/>
              <a:miter lim="800000"/>
              <a:headEnd/>
              <a:tailEnd/>
            </a:ln>
          </p:spPr>
          <p:txBody>
            <a:bodyPr wrap="none" lIns="0" tIns="0" rIns="0" bIns="0">
              <a:spAutoFit/>
            </a:bodyPr>
            <a:lstStyle/>
            <a:p>
              <a:r>
                <a:rPr lang="en-GB" sz="1200">
                  <a:solidFill>
                    <a:srgbClr val="4D4F53"/>
                  </a:solidFill>
                </a:rPr>
                <a:t>20%</a:t>
              </a:r>
              <a:endParaRPr lang="en-GB"/>
            </a:p>
          </p:txBody>
        </p:sp>
        <p:sp>
          <p:nvSpPr>
            <p:cNvPr id="299070" name="Rectangle 62"/>
            <p:cNvSpPr>
              <a:spLocks noChangeArrowheads="1"/>
            </p:cNvSpPr>
            <p:nvPr/>
          </p:nvSpPr>
          <p:spPr bwMode="auto">
            <a:xfrm>
              <a:off x="3680" y="3057"/>
              <a:ext cx="191" cy="115"/>
            </a:xfrm>
            <a:prstGeom prst="rect">
              <a:avLst/>
            </a:prstGeom>
            <a:noFill/>
            <a:ln w="9525">
              <a:noFill/>
              <a:miter lim="800000"/>
              <a:headEnd/>
              <a:tailEnd/>
            </a:ln>
          </p:spPr>
          <p:txBody>
            <a:bodyPr wrap="none" lIns="0" tIns="0" rIns="0" bIns="0">
              <a:spAutoFit/>
            </a:bodyPr>
            <a:lstStyle/>
            <a:p>
              <a:r>
                <a:rPr lang="en-GB" sz="1200">
                  <a:solidFill>
                    <a:srgbClr val="4D4F53"/>
                  </a:solidFill>
                </a:rPr>
                <a:t>40%</a:t>
              </a:r>
              <a:endParaRPr lang="en-GB"/>
            </a:p>
          </p:txBody>
        </p:sp>
        <p:sp>
          <p:nvSpPr>
            <p:cNvPr id="299071" name="Rectangle 63"/>
            <p:cNvSpPr>
              <a:spLocks noChangeArrowheads="1"/>
            </p:cNvSpPr>
            <p:nvPr/>
          </p:nvSpPr>
          <p:spPr bwMode="auto">
            <a:xfrm>
              <a:off x="4226" y="3057"/>
              <a:ext cx="191" cy="115"/>
            </a:xfrm>
            <a:prstGeom prst="rect">
              <a:avLst/>
            </a:prstGeom>
            <a:noFill/>
            <a:ln w="9525">
              <a:noFill/>
              <a:miter lim="800000"/>
              <a:headEnd/>
              <a:tailEnd/>
            </a:ln>
          </p:spPr>
          <p:txBody>
            <a:bodyPr wrap="none" lIns="0" tIns="0" rIns="0" bIns="0">
              <a:spAutoFit/>
            </a:bodyPr>
            <a:lstStyle/>
            <a:p>
              <a:r>
                <a:rPr lang="en-GB" sz="1200">
                  <a:solidFill>
                    <a:srgbClr val="4D4F53"/>
                  </a:solidFill>
                </a:rPr>
                <a:t>60%</a:t>
              </a:r>
              <a:endParaRPr lang="en-GB"/>
            </a:p>
          </p:txBody>
        </p:sp>
        <p:sp>
          <p:nvSpPr>
            <p:cNvPr id="299072" name="Rectangle 64"/>
            <p:cNvSpPr>
              <a:spLocks noChangeArrowheads="1"/>
            </p:cNvSpPr>
            <p:nvPr/>
          </p:nvSpPr>
          <p:spPr bwMode="auto">
            <a:xfrm>
              <a:off x="4765" y="3057"/>
              <a:ext cx="191" cy="115"/>
            </a:xfrm>
            <a:prstGeom prst="rect">
              <a:avLst/>
            </a:prstGeom>
            <a:noFill/>
            <a:ln w="9525">
              <a:noFill/>
              <a:miter lim="800000"/>
              <a:headEnd/>
              <a:tailEnd/>
            </a:ln>
          </p:spPr>
          <p:txBody>
            <a:bodyPr wrap="none" lIns="0" tIns="0" rIns="0" bIns="0">
              <a:spAutoFit/>
            </a:bodyPr>
            <a:lstStyle/>
            <a:p>
              <a:r>
                <a:rPr lang="en-GB" sz="1200">
                  <a:solidFill>
                    <a:srgbClr val="4D4F53"/>
                  </a:solidFill>
                </a:rPr>
                <a:t>80%</a:t>
              </a:r>
              <a:endParaRPr lang="en-GB"/>
            </a:p>
          </p:txBody>
        </p:sp>
        <p:sp>
          <p:nvSpPr>
            <p:cNvPr id="299073" name="Rectangle 65"/>
            <p:cNvSpPr>
              <a:spLocks noChangeArrowheads="1"/>
            </p:cNvSpPr>
            <p:nvPr/>
          </p:nvSpPr>
          <p:spPr bwMode="auto">
            <a:xfrm>
              <a:off x="5280" y="3057"/>
              <a:ext cx="244" cy="115"/>
            </a:xfrm>
            <a:prstGeom prst="rect">
              <a:avLst/>
            </a:prstGeom>
            <a:noFill/>
            <a:ln w="9525">
              <a:noFill/>
              <a:miter lim="800000"/>
              <a:headEnd/>
              <a:tailEnd/>
            </a:ln>
          </p:spPr>
          <p:txBody>
            <a:bodyPr wrap="none" lIns="0" tIns="0" rIns="0" bIns="0">
              <a:spAutoFit/>
            </a:bodyPr>
            <a:lstStyle/>
            <a:p>
              <a:r>
                <a:rPr lang="en-GB" sz="1200">
                  <a:solidFill>
                    <a:srgbClr val="4D4F53"/>
                  </a:solidFill>
                </a:rPr>
                <a:t>100%</a:t>
              </a:r>
              <a:endParaRPr lang="en-GB"/>
            </a:p>
          </p:txBody>
        </p:sp>
        <p:sp>
          <p:nvSpPr>
            <p:cNvPr id="299074" name="Rectangle 66"/>
            <p:cNvSpPr>
              <a:spLocks noChangeArrowheads="1"/>
            </p:cNvSpPr>
            <p:nvPr/>
          </p:nvSpPr>
          <p:spPr bwMode="auto">
            <a:xfrm>
              <a:off x="353" y="2576"/>
              <a:ext cx="664" cy="115"/>
            </a:xfrm>
            <a:prstGeom prst="rect">
              <a:avLst/>
            </a:prstGeom>
            <a:noFill/>
            <a:ln w="9525">
              <a:noFill/>
              <a:miter lim="800000"/>
              <a:headEnd/>
              <a:tailEnd/>
            </a:ln>
          </p:spPr>
          <p:txBody>
            <a:bodyPr wrap="none" lIns="0" tIns="0" rIns="0" bIns="0">
              <a:spAutoFit/>
            </a:bodyPr>
            <a:lstStyle/>
            <a:p>
              <a:r>
                <a:rPr lang="en-GB" sz="1200">
                  <a:solidFill>
                    <a:srgbClr val="4D4F53"/>
                  </a:solidFill>
                </a:rPr>
                <a:t>Standardisation</a:t>
              </a:r>
              <a:endParaRPr lang="en-GB"/>
            </a:p>
          </p:txBody>
        </p:sp>
        <p:sp>
          <p:nvSpPr>
            <p:cNvPr id="299075" name="Rectangle 67"/>
            <p:cNvSpPr>
              <a:spLocks noChangeArrowheads="1"/>
            </p:cNvSpPr>
            <p:nvPr/>
          </p:nvSpPr>
          <p:spPr bwMode="auto">
            <a:xfrm>
              <a:off x="510" y="1894"/>
              <a:ext cx="516" cy="115"/>
            </a:xfrm>
            <a:prstGeom prst="rect">
              <a:avLst/>
            </a:prstGeom>
            <a:noFill/>
            <a:ln w="9525">
              <a:noFill/>
              <a:miter lim="800000"/>
              <a:headEnd/>
              <a:tailEnd/>
            </a:ln>
          </p:spPr>
          <p:txBody>
            <a:bodyPr wrap="none" lIns="0" tIns="0" rIns="0" bIns="0">
              <a:spAutoFit/>
            </a:bodyPr>
            <a:lstStyle/>
            <a:p>
              <a:r>
                <a:rPr lang="en-GB" sz="1200">
                  <a:solidFill>
                    <a:srgbClr val="4D4F53"/>
                  </a:solidFill>
                </a:rPr>
                <a:t>Self-Service</a:t>
              </a:r>
              <a:endParaRPr lang="en-GB"/>
            </a:p>
          </p:txBody>
        </p:sp>
        <p:sp>
          <p:nvSpPr>
            <p:cNvPr id="299076" name="Rectangle 68"/>
            <p:cNvSpPr>
              <a:spLocks noChangeArrowheads="1"/>
            </p:cNvSpPr>
            <p:nvPr/>
          </p:nvSpPr>
          <p:spPr bwMode="auto">
            <a:xfrm>
              <a:off x="439" y="1211"/>
              <a:ext cx="579" cy="115"/>
            </a:xfrm>
            <a:prstGeom prst="rect">
              <a:avLst/>
            </a:prstGeom>
            <a:noFill/>
            <a:ln w="9525">
              <a:noFill/>
              <a:miter lim="800000"/>
              <a:headEnd/>
              <a:tailEnd/>
            </a:ln>
          </p:spPr>
          <p:txBody>
            <a:bodyPr wrap="none" lIns="0" tIns="0" rIns="0" bIns="0">
              <a:spAutoFit/>
            </a:bodyPr>
            <a:lstStyle/>
            <a:p>
              <a:r>
                <a:rPr lang="en-GB" sz="1200">
                  <a:solidFill>
                    <a:srgbClr val="4D4F53"/>
                  </a:solidFill>
                </a:rPr>
                <a:t>Data Cleanse</a:t>
              </a:r>
              <a:endParaRPr lang="en-GB"/>
            </a:p>
          </p:txBody>
        </p:sp>
        <p:sp>
          <p:nvSpPr>
            <p:cNvPr id="299077" name="Rectangle 69"/>
            <p:cNvSpPr>
              <a:spLocks noChangeArrowheads="1"/>
            </p:cNvSpPr>
            <p:nvPr/>
          </p:nvSpPr>
          <p:spPr bwMode="auto">
            <a:xfrm>
              <a:off x="4918" y="1772"/>
              <a:ext cx="883" cy="610"/>
            </a:xfrm>
            <a:prstGeom prst="rect">
              <a:avLst/>
            </a:prstGeom>
            <a:solidFill>
              <a:srgbClr val="FFFFFF"/>
            </a:solidFill>
            <a:ln w="9525">
              <a:noFill/>
              <a:miter lim="800000"/>
              <a:headEnd/>
              <a:tailEnd/>
            </a:ln>
          </p:spPr>
          <p:txBody>
            <a:bodyPr/>
            <a:lstStyle/>
            <a:p>
              <a:endParaRPr lang="en-GB"/>
            </a:p>
          </p:txBody>
        </p:sp>
        <p:sp>
          <p:nvSpPr>
            <p:cNvPr id="299078" name="Rectangle 70"/>
            <p:cNvSpPr>
              <a:spLocks noChangeArrowheads="1"/>
            </p:cNvSpPr>
            <p:nvPr/>
          </p:nvSpPr>
          <p:spPr bwMode="auto">
            <a:xfrm>
              <a:off x="4954" y="1829"/>
              <a:ext cx="57" cy="57"/>
            </a:xfrm>
            <a:prstGeom prst="rect">
              <a:avLst/>
            </a:prstGeom>
            <a:solidFill>
              <a:srgbClr val="7AB800"/>
            </a:solidFill>
            <a:ln w="9525">
              <a:noFill/>
              <a:miter lim="800000"/>
              <a:headEnd/>
              <a:tailEnd/>
            </a:ln>
          </p:spPr>
          <p:txBody>
            <a:bodyPr/>
            <a:lstStyle/>
            <a:p>
              <a:endParaRPr lang="en-GB"/>
            </a:p>
          </p:txBody>
        </p:sp>
        <p:sp>
          <p:nvSpPr>
            <p:cNvPr id="299079" name="Rectangle 71"/>
            <p:cNvSpPr>
              <a:spLocks noChangeArrowheads="1"/>
            </p:cNvSpPr>
            <p:nvPr/>
          </p:nvSpPr>
          <p:spPr bwMode="auto">
            <a:xfrm>
              <a:off x="5052" y="1793"/>
              <a:ext cx="255" cy="115"/>
            </a:xfrm>
            <a:prstGeom prst="rect">
              <a:avLst/>
            </a:prstGeom>
            <a:noFill/>
            <a:ln w="9525">
              <a:noFill/>
              <a:miter lim="800000"/>
              <a:headEnd/>
              <a:tailEnd/>
            </a:ln>
          </p:spPr>
          <p:txBody>
            <a:bodyPr wrap="none" lIns="0" tIns="0" rIns="0" bIns="0">
              <a:spAutoFit/>
            </a:bodyPr>
            <a:lstStyle/>
            <a:p>
              <a:r>
                <a:rPr lang="en-GB" sz="1200">
                  <a:solidFill>
                    <a:srgbClr val="000000"/>
                  </a:solidFill>
                </a:rPr>
                <a:t>Agree</a:t>
              </a:r>
              <a:endParaRPr lang="en-GB"/>
            </a:p>
          </p:txBody>
        </p:sp>
        <p:sp>
          <p:nvSpPr>
            <p:cNvPr id="299080" name="Rectangle 72"/>
            <p:cNvSpPr>
              <a:spLocks noChangeArrowheads="1"/>
            </p:cNvSpPr>
            <p:nvPr/>
          </p:nvSpPr>
          <p:spPr bwMode="auto">
            <a:xfrm>
              <a:off x="4954" y="1980"/>
              <a:ext cx="57" cy="57"/>
            </a:xfrm>
            <a:prstGeom prst="rect">
              <a:avLst/>
            </a:prstGeom>
            <a:solidFill>
              <a:srgbClr val="0083A9"/>
            </a:solidFill>
            <a:ln w="9525">
              <a:noFill/>
              <a:miter lim="800000"/>
              <a:headEnd/>
              <a:tailEnd/>
            </a:ln>
          </p:spPr>
          <p:txBody>
            <a:bodyPr/>
            <a:lstStyle/>
            <a:p>
              <a:endParaRPr lang="en-GB"/>
            </a:p>
          </p:txBody>
        </p:sp>
        <p:sp>
          <p:nvSpPr>
            <p:cNvPr id="299081" name="Rectangle 73"/>
            <p:cNvSpPr>
              <a:spLocks noChangeArrowheads="1"/>
            </p:cNvSpPr>
            <p:nvPr/>
          </p:nvSpPr>
          <p:spPr bwMode="auto">
            <a:xfrm>
              <a:off x="5045" y="1944"/>
              <a:ext cx="622" cy="115"/>
            </a:xfrm>
            <a:prstGeom prst="rect">
              <a:avLst/>
            </a:prstGeom>
            <a:noFill/>
            <a:ln w="9525">
              <a:noFill/>
              <a:miter lim="800000"/>
              <a:headEnd/>
              <a:tailEnd/>
            </a:ln>
          </p:spPr>
          <p:txBody>
            <a:bodyPr wrap="none" lIns="0" tIns="0" rIns="0" bIns="0">
              <a:spAutoFit/>
            </a:bodyPr>
            <a:lstStyle/>
            <a:p>
              <a:r>
                <a:rPr lang="en-GB" sz="1200">
                  <a:solidFill>
                    <a:srgbClr val="000000"/>
                  </a:solidFill>
                </a:rPr>
                <a:t>Strongly agree</a:t>
              </a:r>
              <a:endParaRPr lang="en-GB"/>
            </a:p>
          </p:txBody>
        </p:sp>
        <p:sp>
          <p:nvSpPr>
            <p:cNvPr id="299082" name="Rectangle 74"/>
            <p:cNvSpPr>
              <a:spLocks noChangeArrowheads="1"/>
            </p:cNvSpPr>
            <p:nvPr/>
          </p:nvSpPr>
          <p:spPr bwMode="auto">
            <a:xfrm>
              <a:off x="4954" y="2131"/>
              <a:ext cx="57" cy="57"/>
            </a:xfrm>
            <a:prstGeom prst="rect">
              <a:avLst/>
            </a:prstGeom>
            <a:solidFill>
              <a:srgbClr val="F0AB00"/>
            </a:solidFill>
            <a:ln w="9525">
              <a:noFill/>
              <a:miter lim="800000"/>
              <a:headEnd/>
              <a:tailEnd/>
            </a:ln>
          </p:spPr>
          <p:txBody>
            <a:bodyPr/>
            <a:lstStyle/>
            <a:p>
              <a:endParaRPr lang="en-GB"/>
            </a:p>
          </p:txBody>
        </p:sp>
        <p:sp>
          <p:nvSpPr>
            <p:cNvPr id="299083" name="Rectangle 75"/>
            <p:cNvSpPr>
              <a:spLocks noChangeArrowheads="1"/>
            </p:cNvSpPr>
            <p:nvPr/>
          </p:nvSpPr>
          <p:spPr bwMode="auto">
            <a:xfrm>
              <a:off x="5050" y="2095"/>
              <a:ext cx="382" cy="115"/>
            </a:xfrm>
            <a:prstGeom prst="rect">
              <a:avLst/>
            </a:prstGeom>
            <a:noFill/>
            <a:ln w="9525">
              <a:noFill/>
              <a:miter lim="800000"/>
              <a:headEnd/>
              <a:tailEnd/>
            </a:ln>
          </p:spPr>
          <p:txBody>
            <a:bodyPr wrap="none" lIns="0" tIns="0" rIns="0" bIns="0">
              <a:spAutoFit/>
            </a:bodyPr>
            <a:lstStyle/>
            <a:p>
              <a:r>
                <a:rPr lang="en-GB" sz="1200">
                  <a:solidFill>
                    <a:srgbClr val="000000"/>
                  </a:solidFill>
                </a:rPr>
                <a:t>Disagree</a:t>
              </a:r>
              <a:endParaRPr lang="en-GB"/>
            </a:p>
          </p:txBody>
        </p:sp>
        <p:sp>
          <p:nvSpPr>
            <p:cNvPr id="299084" name="Rectangle 76"/>
            <p:cNvSpPr>
              <a:spLocks noChangeArrowheads="1"/>
            </p:cNvSpPr>
            <p:nvPr/>
          </p:nvSpPr>
          <p:spPr bwMode="auto">
            <a:xfrm>
              <a:off x="4954" y="2281"/>
              <a:ext cx="57" cy="58"/>
            </a:xfrm>
            <a:prstGeom prst="rect">
              <a:avLst/>
            </a:prstGeom>
            <a:solidFill>
              <a:srgbClr val="00338D"/>
            </a:solidFill>
            <a:ln w="9525">
              <a:noFill/>
              <a:miter lim="800000"/>
              <a:headEnd/>
              <a:tailEnd/>
            </a:ln>
          </p:spPr>
          <p:txBody>
            <a:bodyPr/>
            <a:lstStyle/>
            <a:p>
              <a:endParaRPr lang="en-GB"/>
            </a:p>
          </p:txBody>
        </p:sp>
        <p:sp>
          <p:nvSpPr>
            <p:cNvPr id="299085" name="Rectangle 77"/>
            <p:cNvSpPr>
              <a:spLocks noChangeArrowheads="1"/>
            </p:cNvSpPr>
            <p:nvPr/>
          </p:nvSpPr>
          <p:spPr bwMode="auto">
            <a:xfrm>
              <a:off x="5044" y="2245"/>
              <a:ext cx="760" cy="115"/>
            </a:xfrm>
            <a:prstGeom prst="rect">
              <a:avLst/>
            </a:prstGeom>
            <a:noFill/>
            <a:ln w="9525">
              <a:noFill/>
              <a:miter lim="800000"/>
              <a:headEnd/>
              <a:tailEnd/>
            </a:ln>
          </p:spPr>
          <p:txBody>
            <a:bodyPr wrap="none" lIns="0" tIns="0" rIns="0" bIns="0">
              <a:spAutoFit/>
            </a:bodyPr>
            <a:lstStyle/>
            <a:p>
              <a:r>
                <a:rPr lang="en-GB" sz="1200">
                  <a:solidFill>
                    <a:srgbClr val="000000"/>
                  </a:solidFill>
                </a:rPr>
                <a:t>Strongly Disagree</a:t>
              </a:r>
              <a:endParaRPr lang="en-GB"/>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3"/>
          <p:cNvSpPr>
            <a:spLocks noGrp="1"/>
          </p:cNvSpPr>
          <p:nvPr>
            <p:ph type="sldNum" sz="quarter" idx="10"/>
          </p:nvPr>
        </p:nvSpPr>
        <p:spPr/>
        <p:txBody>
          <a:bodyPr/>
          <a:lstStyle/>
          <a:p>
            <a:fld id="{52762289-E27D-47C7-A9BD-986ADDCA7E55}" type="slidenum">
              <a:rPr lang="en-GB"/>
              <a:pPr/>
              <a:t>24</a:t>
            </a:fld>
            <a:endParaRPr lang="en-GB"/>
          </a:p>
        </p:txBody>
      </p:sp>
      <p:sp>
        <p:nvSpPr>
          <p:cNvPr id="244738" name="Rectangle 2"/>
          <p:cNvSpPr>
            <a:spLocks noGrp="1" noChangeArrowheads="1"/>
          </p:cNvSpPr>
          <p:nvPr>
            <p:ph type="title"/>
          </p:nvPr>
        </p:nvSpPr>
        <p:spPr/>
        <p:txBody>
          <a:bodyPr/>
          <a:lstStyle/>
          <a:p>
            <a:r>
              <a:rPr lang="en-GB"/>
              <a:t>Readiness: Clean scheme</a:t>
            </a:r>
          </a:p>
        </p:txBody>
      </p:sp>
      <p:graphicFrame>
        <p:nvGraphicFramePr>
          <p:cNvPr id="244786" name="Group 50"/>
          <p:cNvGraphicFramePr>
            <a:graphicFrameLocks noGrp="1"/>
          </p:cNvGraphicFramePr>
          <p:nvPr/>
        </p:nvGraphicFramePr>
        <p:xfrm>
          <a:off x="2209800" y="1295400"/>
          <a:ext cx="5181600" cy="3642044"/>
        </p:xfrm>
        <a:graphic>
          <a:graphicData uri="http://schemas.openxmlformats.org/drawingml/2006/table">
            <a:tbl>
              <a:tblPr/>
              <a:tblGrid>
                <a:gridCol w="2895600"/>
                <a:gridCol w="2286000"/>
              </a:tblGrid>
              <a:tr h="369888">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endParaRPr kumimoji="0" lang="en-US" sz="1200" b="0" i="0" u="none" strike="noStrike" cap="none" normalizeH="0" baseline="0" smtClean="0">
                        <a:ln>
                          <a:noFill/>
                        </a:ln>
                        <a:solidFill>
                          <a:schemeClr val="tx1"/>
                        </a:solidFill>
                        <a:effectLst/>
                        <a:latin typeface="Arial" charset="0"/>
                        <a:ea typeface="ＭＳ Ｐゴシック" pitchFamily="1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bg1"/>
                          </a:solidFill>
                          <a:effectLst/>
                          <a:latin typeface="Arial" charset="0"/>
                          <a:ea typeface="ＭＳ Ｐゴシック" pitchFamily="16" charset="-128"/>
                        </a:rPr>
                        <a:t>% done </a:t>
                      </a:r>
                    </a:p>
                    <a:p>
                      <a:pPr marL="0" marR="0" lvl="0" indent="0" algn="ctr"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bg1"/>
                          </a:solidFill>
                          <a:effectLst/>
                          <a:latin typeface="Arial" charset="0"/>
                          <a:ea typeface="ＭＳ Ｐゴシック" pitchFamily="16" charset="-128"/>
                        </a:rPr>
                        <a:t>or in progress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9A6"/>
                    </a:solidFill>
                  </a:tcPr>
                </a:tc>
              </a:tr>
              <a:tr h="368300">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bg1"/>
                          </a:solidFill>
                          <a:effectLst/>
                          <a:latin typeface="Arial" charset="0"/>
                          <a:ea typeface="ＭＳ Ｐゴシック" pitchFamily="16" charset="-128"/>
                        </a:rPr>
                        <a:t>Clean member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3A9"/>
                    </a:solidFill>
                  </a:tcPr>
                </a:tc>
                <a:tc>
                  <a:txBody>
                    <a:bodyPr/>
                    <a:lstStyle/>
                    <a:p>
                      <a:pPr marL="0" marR="0" lvl="0" indent="0" algn="ctr"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tx1"/>
                          </a:solidFill>
                          <a:effectLst/>
                          <a:latin typeface="Arial" charset="0"/>
                          <a:ea typeface="ＭＳ Ｐゴシック" pitchFamily="16" charset="-128"/>
                        </a:rPr>
                        <a:t>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69888">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bg1"/>
                          </a:solidFill>
                          <a:effectLst/>
                          <a:latin typeface="Arial" charset="0"/>
                          <a:ea typeface="ＭＳ Ｐゴシック" pitchFamily="16" charset="-128"/>
                        </a:rPr>
                        <a:t>Confirmed benefits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3A9"/>
                    </a:solidFill>
                  </a:tcPr>
                </a:tc>
                <a:tc>
                  <a:txBody>
                    <a:bodyPr/>
                    <a:lstStyle/>
                    <a:p>
                      <a:pPr marL="0" marR="0" lvl="0" indent="0" algn="ctr"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tx1"/>
                          </a:solidFill>
                          <a:effectLst/>
                          <a:latin typeface="Arial" charset="0"/>
                          <a:ea typeface="ＭＳ Ｐゴシック" pitchFamily="16" charset="-128"/>
                        </a:rPr>
                        <a:t>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415925">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bg1"/>
                          </a:solidFill>
                          <a:effectLst/>
                          <a:latin typeface="Arial" charset="0"/>
                          <a:ea typeface="ＭＳ Ｐゴシック" pitchFamily="16" charset="-128"/>
                        </a:rPr>
                        <a:t>Member resolution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3A9"/>
                    </a:solidFill>
                  </a:tcPr>
                </a:tc>
                <a:tc>
                  <a:txBody>
                    <a:bodyPr/>
                    <a:lstStyle/>
                    <a:p>
                      <a:pPr marL="0" marR="0" lvl="0" indent="0" algn="ctr"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tx1"/>
                          </a:solidFill>
                          <a:effectLst/>
                          <a:latin typeface="Arial" charset="0"/>
                          <a:ea typeface="ＭＳ Ｐゴシック" pitchFamily="16" charset="-128"/>
                        </a:rPr>
                        <a:t>79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69888">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bg1"/>
                          </a:solidFill>
                          <a:effectLst/>
                          <a:latin typeface="Arial" charset="0"/>
                          <a:ea typeface="ＭＳ Ｐゴシック" pitchFamily="16" charset="-128"/>
                        </a:rPr>
                        <a:t>Deed review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3A9"/>
                    </a:solidFill>
                  </a:tcPr>
                </a:tc>
                <a:tc>
                  <a:txBody>
                    <a:bodyPr/>
                    <a:lstStyle/>
                    <a:p>
                      <a:pPr marL="0" marR="0" lvl="0" indent="0" algn="ctr"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tx1"/>
                          </a:solidFill>
                          <a:effectLst/>
                          <a:latin typeface="Arial" charset="0"/>
                          <a:ea typeface="ＭＳ Ｐゴシック" pitchFamily="16" charset="-128"/>
                        </a:rPr>
                        <a:t>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71475">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bg1"/>
                          </a:solidFill>
                          <a:effectLst/>
                          <a:latin typeface="Arial" charset="0"/>
                          <a:ea typeface="ＭＳ Ｐゴシック" pitchFamily="16" charset="-128"/>
                        </a:rPr>
                        <a:t>Employer history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3A9"/>
                    </a:solidFill>
                  </a:tcPr>
                </a:tc>
                <a:tc>
                  <a:txBody>
                    <a:bodyPr/>
                    <a:lstStyle/>
                    <a:p>
                      <a:pPr marL="0" marR="0" lvl="0" indent="0" algn="ctr"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tx1"/>
                          </a:solidFill>
                          <a:effectLst/>
                          <a:latin typeface="Arial" charset="0"/>
                          <a:ea typeface="ＭＳ Ｐゴシック" pitchFamily="16" charset="-128"/>
                        </a:rPr>
                        <a:t>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68300">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bg1"/>
                          </a:solidFill>
                          <a:effectLst/>
                          <a:latin typeface="Arial" charset="0"/>
                          <a:ea typeface="ＭＳ Ｐゴシック" pitchFamily="16" charset="-128"/>
                        </a:rPr>
                        <a:t>Processes and procedures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3A9"/>
                    </a:solidFill>
                  </a:tcPr>
                </a:tc>
                <a:tc>
                  <a:txBody>
                    <a:bodyPr/>
                    <a:lstStyle/>
                    <a:p>
                      <a:pPr marL="0" marR="0" lvl="0" indent="0" algn="ctr"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tx1"/>
                          </a:solidFill>
                          <a:effectLst/>
                          <a:latin typeface="Arial" charset="0"/>
                          <a:ea typeface="ＭＳ Ｐゴシック" pitchFamily="16" charset="-128"/>
                        </a:rPr>
                        <a:t>61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69888">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bg1"/>
                          </a:solidFill>
                          <a:effectLst/>
                          <a:latin typeface="Arial" charset="0"/>
                          <a:ea typeface="ＭＳ Ｐゴシック" pitchFamily="16" charset="-128"/>
                        </a:rPr>
                        <a:t>Equalisation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3A9"/>
                    </a:solidFill>
                  </a:tcPr>
                </a:tc>
                <a:tc>
                  <a:txBody>
                    <a:bodyPr/>
                    <a:lstStyle/>
                    <a:p>
                      <a:pPr marL="0" marR="0" lvl="0" indent="0" algn="ctr"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tx1"/>
                          </a:solidFill>
                          <a:effectLst/>
                          <a:latin typeface="Arial" charset="0"/>
                          <a:ea typeface="ＭＳ Ｐゴシック" pitchFamily="16" charset="-128"/>
                        </a:rPr>
                        <a:t>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68300">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bg1"/>
                          </a:solidFill>
                          <a:effectLst/>
                          <a:latin typeface="Arial" charset="0"/>
                          <a:ea typeface="ＭＳ Ｐゴシック" pitchFamily="16" charset="-128"/>
                        </a:rPr>
                        <a:t>Asset readiness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3A9"/>
                    </a:solidFill>
                  </a:tcPr>
                </a:tc>
                <a:tc>
                  <a:txBody>
                    <a:bodyPr/>
                    <a:lstStyle/>
                    <a:p>
                      <a:pPr marL="0" marR="0" lvl="0" indent="0" algn="ctr" defTabSz="914400" rtl="0" eaLnBrk="1" fontAlgn="base" latinLnBrk="0" hangingPunct="1">
                        <a:lnSpc>
                          <a:spcPct val="100000"/>
                        </a:lnSpc>
                        <a:spcBef>
                          <a:spcPct val="25000"/>
                        </a:spcBef>
                        <a:spcAft>
                          <a:spcPct val="0"/>
                        </a:spcAft>
                        <a:buClr>
                          <a:schemeClr val="tx1"/>
                        </a:buClr>
                        <a:buSzTx/>
                        <a:buFont typeface="Wingdings" pitchFamily="2" charset="2"/>
                        <a:buNone/>
                        <a:tabLst/>
                      </a:pPr>
                      <a:r>
                        <a:rPr kumimoji="0" lang="en-GB" sz="1600" b="0" i="0" u="none" strike="noStrike" cap="none" normalizeH="0" baseline="0" smtClean="0">
                          <a:ln>
                            <a:noFill/>
                          </a:ln>
                          <a:solidFill>
                            <a:schemeClr val="tx1"/>
                          </a:solidFill>
                          <a:effectLst/>
                          <a:latin typeface="Arial" charset="0"/>
                          <a:ea typeface="ＭＳ Ｐゴシック" pitchFamily="16" charset="-128"/>
                        </a:rPr>
                        <a:t>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bl>
          </a:graphicData>
        </a:graphic>
      </p:graphicFrame>
      <p:sp>
        <p:nvSpPr>
          <p:cNvPr id="244771" name="AutoShape 35" descr="Light vertical"/>
          <p:cNvSpPr>
            <a:spLocks noChangeArrowheads="1"/>
          </p:cNvSpPr>
          <p:nvPr/>
        </p:nvSpPr>
        <p:spPr bwMode="auto">
          <a:xfrm>
            <a:off x="1600200" y="1981200"/>
            <a:ext cx="457200" cy="303213"/>
          </a:xfrm>
          <a:prstGeom prst="chevron">
            <a:avLst>
              <a:gd name="adj" fmla="val 37696"/>
            </a:avLst>
          </a:prstGeom>
          <a:pattFill prst="ltVert">
            <a:fgClr>
              <a:srgbClr val="808080"/>
            </a:fgClr>
            <a:bgClr>
              <a:srgbClr val="FFFFFF"/>
            </a:bgClr>
          </a:pattFill>
          <a:ln w="9525">
            <a:noFill/>
            <a:miter lim="800000"/>
            <a:headEnd/>
            <a:tailEnd/>
          </a:ln>
          <a:effectLst/>
        </p:spPr>
        <p:txBody>
          <a:bodyPr wrap="none" anchor="ctr"/>
          <a:lstStyle/>
          <a:p>
            <a:endParaRPr lang="en-GB"/>
          </a:p>
        </p:txBody>
      </p:sp>
      <p:sp>
        <p:nvSpPr>
          <p:cNvPr id="244772" name="AutoShape 36" descr="Light vertical"/>
          <p:cNvSpPr>
            <a:spLocks noChangeArrowheads="1"/>
          </p:cNvSpPr>
          <p:nvPr/>
        </p:nvSpPr>
        <p:spPr bwMode="auto">
          <a:xfrm>
            <a:off x="1600200" y="2362200"/>
            <a:ext cx="457200" cy="303213"/>
          </a:xfrm>
          <a:prstGeom prst="chevron">
            <a:avLst>
              <a:gd name="adj" fmla="val 37696"/>
            </a:avLst>
          </a:prstGeom>
          <a:pattFill prst="ltVert">
            <a:fgClr>
              <a:srgbClr val="808080"/>
            </a:fgClr>
            <a:bgClr>
              <a:srgbClr val="FFFFFF"/>
            </a:bgClr>
          </a:pattFill>
          <a:ln w="9525">
            <a:noFill/>
            <a:miter lim="800000"/>
            <a:headEnd/>
            <a:tailEnd/>
          </a:ln>
          <a:effectLst/>
        </p:spPr>
        <p:txBody>
          <a:bodyPr wrap="none" anchor="ctr"/>
          <a:lstStyle/>
          <a:p>
            <a:endParaRPr lang="en-GB"/>
          </a:p>
        </p:txBody>
      </p:sp>
      <p:sp>
        <p:nvSpPr>
          <p:cNvPr id="244773" name="AutoShape 37" descr="Light vertical"/>
          <p:cNvSpPr>
            <a:spLocks noChangeArrowheads="1"/>
          </p:cNvSpPr>
          <p:nvPr/>
        </p:nvSpPr>
        <p:spPr bwMode="auto">
          <a:xfrm>
            <a:off x="1600200" y="2743200"/>
            <a:ext cx="457200" cy="303213"/>
          </a:xfrm>
          <a:prstGeom prst="chevron">
            <a:avLst>
              <a:gd name="adj" fmla="val 37696"/>
            </a:avLst>
          </a:prstGeom>
          <a:pattFill prst="ltVert">
            <a:fgClr>
              <a:srgbClr val="808080"/>
            </a:fgClr>
            <a:bgClr>
              <a:srgbClr val="FFFFFF"/>
            </a:bgClr>
          </a:pattFill>
          <a:ln w="9525">
            <a:noFill/>
            <a:miter lim="800000"/>
            <a:headEnd/>
            <a:tailEnd/>
          </a:ln>
          <a:effectLst/>
        </p:spPr>
        <p:txBody>
          <a:bodyPr wrap="none" anchor="ctr"/>
          <a:lstStyle/>
          <a:p>
            <a:endParaRPr lang="en-GB"/>
          </a:p>
        </p:txBody>
      </p:sp>
      <p:sp>
        <p:nvSpPr>
          <p:cNvPr id="244774" name="AutoShape 38" descr="Light vertical"/>
          <p:cNvSpPr>
            <a:spLocks noChangeArrowheads="1"/>
          </p:cNvSpPr>
          <p:nvPr/>
        </p:nvSpPr>
        <p:spPr bwMode="auto">
          <a:xfrm>
            <a:off x="1600200" y="3124200"/>
            <a:ext cx="457200" cy="303213"/>
          </a:xfrm>
          <a:prstGeom prst="chevron">
            <a:avLst>
              <a:gd name="adj" fmla="val 37696"/>
            </a:avLst>
          </a:prstGeom>
          <a:pattFill prst="ltVert">
            <a:fgClr>
              <a:srgbClr val="808080"/>
            </a:fgClr>
            <a:bgClr>
              <a:srgbClr val="FFFFFF"/>
            </a:bgClr>
          </a:pattFill>
          <a:ln w="9525">
            <a:noFill/>
            <a:miter lim="800000"/>
            <a:headEnd/>
            <a:tailEnd/>
          </a:ln>
          <a:effectLst/>
        </p:spPr>
        <p:txBody>
          <a:bodyPr wrap="none" anchor="ctr"/>
          <a:lstStyle/>
          <a:p>
            <a:endParaRPr lang="en-GB"/>
          </a:p>
        </p:txBody>
      </p:sp>
      <p:sp>
        <p:nvSpPr>
          <p:cNvPr id="244775" name="AutoShape 39" descr="Light vertical"/>
          <p:cNvSpPr>
            <a:spLocks noChangeArrowheads="1"/>
          </p:cNvSpPr>
          <p:nvPr/>
        </p:nvSpPr>
        <p:spPr bwMode="auto">
          <a:xfrm>
            <a:off x="1600200" y="3505200"/>
            <a:ext cx="457200" cy="303213"/>
          </a:xfrm>
          <a:prstGeom prst="chevron">
            <a:avLst>
              <a:gd name="adj" fmla="val 37696"/>
            </a:avLst>
          </a:prstGeom>
          <a:pattFill prst="ltVert">
            <a:fgClr>
              <a:srgbClr val="808080"/>
            </a:fgClr>
            <a:bgClr>
              <a:srgbClr val="FFFFFF"/>
            </a:bgClr>
          </a:pattFill>
          <a:ln w="9525">
            <a:noFill/>
            <a:miter lim="800000"/>
            <a:headEnd/>
            <a:tailEnd/>
          </a:ln>
          <a:effectLst/>
        </p:spPr>
        <p:txBody>
          <a:bodyPr wrap="none" anchor="ctr"/>
          <a:lstStyle/>
          <a:p>
            <a:endParaRPr lang="en-GB"/>
          </a:p>
        </p:txBody>
      </p:sp>
      <p:sp>
        <p:nvSpPr>
          <p:cNvPr id="244776" name="AutoShape 40" descr="Light vertical"/>
          <p:cNvSpPr>
            <a:spLocks noChangeArrowheads="1"/>
          </p:cNvSpPr>
          <p:nvPr/>
        </p:nvSpPr>
        <p:spPr bwMode="auto">
          <a:xfrm>
            <a:off x="1600200" y="3886200"/>
            <a:ext cx="457200" cy="303213"/>
          </a:xfrm>
          <a:prstGeom prst="chevron">
            <a:avLst>
              <a:gd name="adj" fmla="val 37696"/>
            </a:avLst>
          </a:prstGeom>
          <a:pattFill prst="ltVert">
            <a:fgClr>
              <a:srgbClr val="808080"/>
            </a:fgClr>
            <a:bgClr>
              <a:srgbClr val="FFFFFF"/>
            </a:bgClr>
          </a:pattFill>
          <a:ln w="9525">
            <a:noFill/>
            <a:miter lim="800000"/>
            <a:headEnd/>
            <a:tailEnd/>
          </a:ln>
          <a:effectLst/>
        </p:spPr>
        <p:txBody>
          <a:bodyPr wrap="none" anchor="ctr"/>
          <a:lstStyle/>
          <a:p>
            <a:endParaRPr lang="en-GB"/>
          </a:p>
        </p:txBody>
      </p:sp>
      <p:sp>
        <p:nvSpPr>
          <p:cNvPr id="244777" name="AutoShape 41" descr="Light vertical"/>
          <p:cNvSpPr>
            <a:spLocks noChangeArrowheads="1"/>
          </p:cNvSpPr>
          <p:nvPr/>
        </p:nvSpPr>
        <p:spPr bwMode="auto">
          <a:xfrm>
            <a:off x="1600200" y="4267200"/>
            <a:ext cx="457200" cy="303213"/>
          </a:xfrm>
          <a:prstGeom prst="chevron">
            <a:avLst>
              <a:gd name="adj" fmla="val 37696"/>
            </a:avLst>
          </a:prstGeom>
          <a:pattFill prst="ltVert">
            <a:fgClr>
              <a:srgbClr val="808080"/>
            </a:fgClr>
            <a:bgClr>
              <a:srgbClr val="FFFFFF"/>
            </a:bgClr>
          </a:pattFill>
          <a:ln w="9525">
            <a:noFill/>
            <a:miter lim="800000"/>
            <a:headEnd/>
            <a:tailEnd/>
          </a:ln>
          <a:effectLst/>
        </p:spPr>
        <p:txBody>
          <a:bodyPr wrap="none" anchor="ctr"/>
          <a:lstStyle/>
          <a:p>
            <a:endParaRPr lang="en-GB"/>
          </a:p>
        </p:txBody>
      </p:sp>
      <p:sp>
        <p:nvSpPr>
          <p:cNvPr id="244778" name="AutoShape 42" descr="Light vertical"/>
          <p:cNvSpPr>
            <a:spLocks noChangeArrowheads="1"/>
          </p:cNvSpPr>
          <p:nvPr/>
        </p:nvSpPr>
        <p:spPr bwMode="auto">
          <a:xfrm>
            <a:off x="1600200" y="4648200"/>
            <a:ext cx="457200" cy="303213"/>
          </a:xfrm>
          <a:prstGeom prst="chevron">
            <a:avLst>
              <a:gd name="adj" fmla="val 37696"/>
            </a:avLst>
          </a:prstGeom>
          <a:pattFill prst="ltVert">
            <a:fgClr>
              <a:srgbClr val="808080"/>
            </a:fgClr>
            <a:bgClr>
              <a:srgbClr val="FFFFFF"/>
            </a:bgClr>
          </a:pattFill>
          <a:ln w="9525">
            <a:noFill/>
            <a:miter lim="800000"/>
            <a:headEnd/>
            <a:tailEnd/>
          </a:ln>
          <a:effectLst/>
        </p:spPr>
        <p:txBody>
          <a:bodyPr wrap="none" anchor="ctr"/>
          <a:lstStyle/>
          <a:p>
            <a:endParaRPr lang="en-GB"/>
          </a:p>
        </p:txBody>
      </p:sp>
      <p:sp>
        <p:nvSpPr>
          <p:cNvPr id="244779" name="Text Box 43"/>
          <p:cNvSpPr txBox="1">
            <a:spLocks noChangeArrowheads="1"/>
          </p:cNvSpPr>
          <p:nvPr/>
        </p:nvSpPr>
        <p:spPr bwMode="auto">
          <a:xfrm>
            <a:off x="1676400" y="5867400"/>
            <a:ext cx="7772400" cy="366713"/>
          </a:xfrm>
          <a:prstGeom prst="rect">
            <a:avLst/>
          </a:prstGeom>
          <a:noFill/>
          <a:ln w="9525">
            <a:noFill/>
            <a:miter lim="800000"/>
            <a:headEnd/>
            <a:tailEnd/>
          </a:ln>
          <a:effectLst/>
        </p:spPr>
        <p:txBody>
          <a:bodyPr>
            <a:spAutoFit/>
          </a:bodyPr>
          <a:lstStyle/>
          <a:p>
            <a:pPr algn="l">
              <a:spcBef>
                <a:spcPct val="50000"/>
              </a:spcBef>
            </a:pPr>
            <a:r>
              <a:rPr lang="en-GB" sz="1800">
                <a:solidFill>
                  <a:srgbClr val="0039A6"/>
                </a:solidFill>
                <a:cs typeface="Arial" charset="0"/>
              </a:rPr>
              <a:t>Delaying ‘clean scheme’ can delay opportunities or increase the price</a:t>
            </a:r>
            <a:endParaRPr lang="en-GB" sz="1400" i="1">
              <a:solidFill>
                <a:srgbClr val="0039A6"/>
              </a:solidFill>
              <a:cs typeface="Arial" charset="0"/>
            </a:endParaRPr>
          </a:p>
        </p:txBody>
      </p:sp>
      <p:grpSp>
        <p:nvGrpSpPr>
          <p:cNvPr id="244780" name="Group 44"/>
          <p:cNvGrpSpPr>
            <a:grpSpLocks/>
          </p:cNvGrpSpPr>
          <p:nvPr/>
        </p:nvGrpSpPr>
        <p:grpSpPr bwMode="auto">
          <a:xfrm>
            <a:off x="533400" y="5791200"/>
            <a:ext cx="1143000" cy="609600"/>
            <a:chOff x="336" y="3456"/>
            <a:chExt cx="720" cy="384"/>
          </a:xfrm>
        </p:grpSpPr>
        <p:sp>
          <p:nvSpPr>
            <p:cNvPr id="244781" name="AutoShape 45"/>
            <p:cNvSpPr>
              <a:spLocks noChangeArrowheads="1"/>
            </p:cNvSpPr>
            <p:nvPr/>
          </p:nvSpPr>
          <p:spPr bwMode="auto">
            <a:xfrm>
              <a:off x="336" y="3456"/>
              <a:ext cx="240" cy="384"/>
            </a:xfrm>
            <a:prstGeom prst="homePlate">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44782" name="AutoShape 46"/>
            <p:cNvSpPr>
              <a:spLocks noChangeArrowheads="1"/>
            </p:cNvSpPr>
            <p:nvPr/>
          </p:nvSpPr>
          <p:spPr bwMode="auto">
            <a:xfrm>
              <a:off x="57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44783" name="AutoShape 47"/>
            <p:cNvSpPr>
              <a:spLocks noChangeArrowheads="1"/>
            </p:cNvSpPr>
            <p:nvPr/>
          </p:nvSpPr>
          <p:spPr bwMode="auto">
            <a:xfrm>
              <a:off x="81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grpSp>
      <p:sp>
        <p:nvSpPr>
          <p:cNvPr id="244784" name="Text Box 48"/>
          <p:cNvSpPr txBox="1">
            <a:spLocks noChangeArrowheads="1"/>
          </p:cNvSpPr>
          <p:nvPr/>
        </p:nvSpPr>
        <p:spPr bwMode="auto">
          <a:xfrm>
            <a:off x="4808538" y="5157788"/>
            <a:ext cx="2678112" cy="244475"/>
          </a:xfrm>
          <a:prstGeom prst="rect">
            <a:avLst/>
          </a:prstGeom>
          <a:noFill/>
          <a:ln w="9525">
            <a:noFill/>
            <a:miter lim="800000"/>
            <a:headEnd/>
            <a:tailEnd/>
          </a:ln>
          <a:effectLst/>
        </p:spPr>
        <p:txBody>
          <a:bodyPr wrap="none">
            <a:spAutoFit/>
          </a:bodyPr>
          <a:lstStyle/>
          <a:p>
            <a:pPr algn="l"/>
            <a:r>
              <a:rPr lang="en-GB" sz="1000" i="1">
                <a:cs typeface="Arial" charset="0"/>
              </a:rPr>
              <a:t>Source: Aon Hewitt Mid-Market Survey 2012</a:t>
            </a:r>
          </a:p>
        </p:txBody>
      </p:sp>
      <p:sp>
        <p:nvSpPr>
          <p:cNvPr id="244803" name="AutoShape 67"/>
          <p:cNvSpPr>
            <a:spLocks noChangeArrowheads="1"/>
          </p:cNvSpPr>
          <p:nvPr/>
        </p:nvSpPr>
        <p:spPr bwMode="auto">
          <a:xfrm>
            <a:off x="8337550" y="260350"/>
            <a:ext cx="1003300" cy="576263"/>
          </a:xfrm>
          <a:prstGeom prst="chevron">
            <a:avLst>
              <a:gd name="adj" fmla="val 37392"/>
            </a:avLst>
          </a:prstGeom>
          <a:solidFill>
            <a:schemeClr val="hlink"/>
          </a:solidFill>
          <a:ln w="9525">
            <a:noFill/>
            <a:miter lim="800000"/>
            <a:headEnd/>
            <a:tailEnd/>
          </a:ln>
          <a:effectLst/>
        </p:spPr>
        <p:txBody>
          <a:bodyPr wrap="none" anchor="ctr"/>
          <a:lstStyle/>
          <a:p>
            <a:endParaRPr lang="en-GB"/>
          </a:p>
        </p:txBody>
      </p:sp>
      <p:sp>
        <p:nvSpPr>
          <p:cNvPr id="244804" name="Text Box 68"/>
          <p:cNvSpPr txBox="1">
            <a:spLocks noChangeArrowheads="1"/>
          </p:cNvSpPr>
          <p:nvPr/>
        </p:nvSpPr>
        <p:spPr bwMode="auto">
          <a:xfrm>
            <a:off x="8408988" y="404813"/>
            <a:ext cx="1008062"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operations</a:t>
            </a:r>
          </a:p>
        </p:txBody>
      </p:sp>
      <p:sp>
        <p:nvSpPr>
          <p:cNvPr id="244805" name="AutoShape 69"/>
          <p:cNvSpPr>
            <a:spLocks noChangeArrowheads="1"/>
          </p:cNvSpPr>
          <p:nvPr/>
        </p:nvSpPr>
        <p:spPr bwMode="auto">
          <a:xfrm>
            <a:off x="7489825" y="260350"/>
            <a:ext cx="946150" cy="576263"/>
          </a:xfrm>
          <a:prstGeom prst="chevron">
            <a:avLst>
              <a:gd name="adj" fmla="val 37740"/>
            </a:avLst>
          </a:prstGeom>
          <a:solidFill>
            <a:srgbClr val="0039A6"/>
          </a:solidFill>
          <a:ln w="9525">
            <a:noFill/>
            <a:miter lim="800000"/>
            <a:headEnd/>
            <a:tailEnd/>
          </a:ln>
          <a:effectLst/>
        </p:spPr>
        <p:txBody>
          <a:bodyPr wrap="none" anchor="ctr"/>
          <a:lstStyle/>
          <a:p>
            <a:endParaRPr lang="en-GB"/>
          </a:p>
        </p:txBody>
      </p:sp>
      <p:sp>
        <p:nvSpPr>
          <p:cNvPr id="244806" name="AutoShape 70"/>
          <p:cNvSpPr>
            <a:spLocks noChangeArrowheads="1"/>
          </p:cNvSpPr>
          <p:nvPr/>
        </p:nvSpPr>
        <p:spPr bwMode="auto">
          <a:xfrm>
            <a:off x="6640513" y="260350"/>
            <a:ext cx="946150" cy="576263"/>
          </a:xfrm>
          <a:prstGeom prst="chevron">
            <a:avLst>
              <a:gd name="adj" fmla="val 33605"/>
            </a:avLst>
          </a:prstGeom>
          <a:solidFill>
            <a:srgbClr val="0039A6"/>
          </a:solidFill>
          <a:ln w="9525">
            <a:noFill/>
            <a:miter lim="800000"/>
            <a:headEnd/>
            <a:tailEnd/>
          </a:ln>
          <a:effectLst/>
        </p:spPr>
        <p:txBody>
          <a:bodyPr wrap="none" anchor="ctr"/>
          <a:lstStyle/>
          <a:p>
            <a:endParaRPr lang="en-GB"/>
          </a:p>
        </p:txBody>
      </p:sp>
      <p:sp>
        <p:nvSpPr>
          <p:cNvPr id="244807" name="Text Box 71"/>
          <p:cNvSpPr txBox="1">
            <a:spLocks noChangeArrowheads="1"/>
          </p:cNvSpPr>
          <p:nvPr/>
        </p:nvSpPr>
        <p:spPr bwMode="auto">
          <a:xfrm>
            <a:off x="7632700" y="404813"/>
            <a:ext cx="792163"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liabilities</a:t>
            </a:r>
          </a:p>
        </p:txBody>
      </p:sp>
      <p:sp>
        <p:nvSpPr>
          <p:cNvPr id="244808" name="Text Box 72"/>
          <p:cNvSpPr txBox="1">
            <a:spLocks noChangeArrowheads="1"/>
          </p:cNvSpPr>
          <p:nvPr/>
        </p:nvSpPr>
        <p:spPr bwMode="auto">
          <a:xfrm>
            <a:off x="67833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assets</a:t>
            </a:r>
          </a:p>
        </p:txBody>
      </p:sp>
      <p:sp>
        <p:nvSpPr>
          <p:cNvPr id="244809" name="AutoShape 73"/>
          <p:cNvSpPr>
            <a:spLocks noChangeArrowheads="1"/>
          </p:cNvSpPr>
          <p:nvPr/>
        </p:nvSpPr>
        <p:spPr bwMode="auto">
          <a:xfrm>
            <a:off x="9201150" y="260350"/>
            <a:ext cx="215900" cy="576263"/>
          </a:xfrm>
          <a:prstGeom prst="chevron">
            <a:avLst>
              <a:gd name="adj" fmla="val 89704"/>
            </a:avLst>
          </a:prstGeom>
          <a:solidFill>
            <a:schemeClr val="hlink"/>
          </a:solidFill>
          <a:ln w="9525">
            <a:solidFill>
              <a:schemeClr val="hlink"/>
            </a:solidFill>
            <a:miter lim="800000"/>
            <a:headEnd/>
            <a:tailEnd/>
          </a:ln>
          <a:effectLst/>
        </p:spPr>
        <p:txBody>
          <a:bodyPr wrap="none" anchor="ctr"/>
          <a:lstStyle/>
          <a:p>
            <a:endParaRPr lang="en-GB"/>
          </a:p>
        </p:txBody>
      </p:sp>
      <p:sp>
        <p:nvSpPr>
          <p:cNvPr id="244810" name="AutoShape 74"/>
          <p:cNvSpPr>
            <a:spLocks noChangeArrowheads="1"/>
          </p:cNvSpPr>
          <p:nvPr/>
        </p:nvSpPr>
        <p:spPr bwMode="auto">
          <a:xfrm>
            <a:off x="828040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
        <p:nvSpPr>
          <p:cNvPr id="244811" name="AutoShape 75"/>
          <p:cNvSpPr>
            <a:spLocks noChangeArrowheads="1"/>
          </p:cNvSpPr>
          <p:nvPr/>
        </p:nvSpPr>
        <p:spPr bwMode="auto">
          <a:xfrm>
            <a:off x="743585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3"/>
          <p:cNvSpPr>
            <a:spLocks noGrp="1"/>
          </p:cNvSpPr>
          <p:nvPr>
            <p:ph type="sldNum" sz="quarter" idx="10"/>
          </p:nvPr>
        </p:nvSpPr>
        <p:spPr/>
        <p:txBody>
          <a:bodyPr/>
          <a:lstStyle/>
          <a:p>
            <a:fld id="{59BB8042-A242-428D-8C94-FC436274C4F9}" type="slidenum">
              <a:rPr lang="en-GB"/>
              <a:pPr/>
              <a:t>25</a:t>
            </a:fld>
            <a:endParaRPr lang="en-GB"/>
          </a:p>
        </p:txBody>
      </p:sp>
      <p:pic>
        <p:nvPicPr>
          <p:cNvPr id="320514" name="Picture 2" descr="chains2"/>
          <p:cNvPicPr>
            <a:picLocks noChangeAspect="1" noChangeArrowheads="1"/>
          </p:cNvPicPr>
          <p:nvPr/>
        </p:nvPicPr>
        <p:blipFill>
          <a:blip r:embed="rId2" cstate="print"/>
          <a:srcRect/>
          <a:stretch>
            <a:fillRect/>
          </a:stretch>
        </p:blipFill>
        <p:spPr bwMode="auto">
          <a:xfrm>
            <a:off x="3511550" y="1916113"/>
            <a:ext cx="5040313" cy="1801812"/>
          </a:xfrm>
          <a:prstGeom prst="rect">
            <a:avLst/>
          </a:prstGeom>
          <a:noFill/>
        </p:spPr>
      </p:pic>
      <p:sp>
        <p:nvSpPr>
          <p:cNvPr id="320515" name="Rectangle 3"/>
          <p:cNvSpPr>
            <a:spLocks noGrp="1" noChangeArrowheads="1"/>
          </p:cNvSpPr>
          <p:nvPr>
            <p:ph type="title"/>
          </p:nvPr>
        </p:nvSpPr>
        <p:spPr/>
        <p:txBody>
          <a:bodyPr/>
          <a:lstStyle/>
          <a:p>
            <a:r>
              <a:rPr lang="en-GB"/>
              <a:t>Resources: Reviewing the operational model</a:t>
            </a:r>
          </a:p>
        </p:txBody>
      </p:sp>
      <p:sp>
        <p:nvSpPr>
          <p:cNvPr id="320516" name="AutoShape 4"/>
          <p:cNvSpPr>
            <a:spLocks noChangeArrowheads="1"/>
          </p:cNvSpPr>
          <p:nvPr/>
        </p:nvSpPr>
        <p:spPr bwMode="auto">
          <a:xfrm>
            <a:off x="992188" y="1482725"/>
            <a:ext cx="2592387" cy="2376488"/>
          </a:xfrm>
          <a:prstGeom prst="roundRect">
            <a:avLst>
              <a:gd name="adj" fmla="val 9769"/>
            </a:avLst>
          </a:prstGeom>
          <a:solidFill>
            <a:srgbClr val="E4E4E4"/>
          </a:solidFill>
          <a:ln w="57150" cmpd="thickThin" algn="ctr">
            <a:solidFill>
              <a:schemeClr val="bg2"/>
            </a:solidFill>
            <a:round/>
            <a:headEnd/>
            <a:tailEnd/>
          </a:ln>
          <a:effectLst/>
        </p:spPr>
        <p:txBody>
          <a:bodyPr wrap="none" anchor="ctr"/>
          <a:lstStyle/>
          <a:p>
            <a:endParaRPr lang="en-GB"/>
          </a:p>
        </p:txBody>
      </p:sp>
      <p:sp>
        <p:nvSpPr>
          <p:cNvPr id="320517" name="Text Box 5"/>
          <p:cNvSpPr txBox="1">
            <a:spLocks noChangeArrowheads="1"/>
          </p:cNvSpPr>
          <p:nvPr/>
        </p:nvSpPr>
        <p:spPr bwMode="auto">
          <a:xfrm>
            <a:off x="1639888" y="1555750"/>
            <a:ext cx="1871662" cy="519113"/>
          </a:xfrm>
          <a:prstGeom prst="rect">
            <a:avLst/>
          </a:prstGeom>
          <a:noFill/>
          <a:ln w="9525" algn="ctr">
            <a:noFill/>
            <a:miter lim="800000"/>
            <a:headEnd/>
            <a:tailEnd/>
          </a:ln>
          <a:effectLst/>
        </p:spPr>
        <p:txBody>
          <a:bodyPr>
            <a:spAutoFit/>
          </a:bodyPr>
          <a:lstStyle/>
          <a:p>
            <a:pPr algn="l">
              <a:spcBef>
                <a:spcPct val="50000"/>
              </a:spcBef>
            </a:pPr>
            <a:r>
              <a:rPr lang="en-GB" sz="2800"/>
              <a:t>speed</a:t>
            </a:r>
          </a:p>
        </p:txBody>
      </p:sp>
      <p:sp>
        <p:nvSpPr>
          <p:cNvPr id="320518" name="Text Box 6"/>
          <p:cNvSpPr txBox="1">
            <a:spLocks noChangeArrowheads="1"/>
          </p:cNvSpPr>
          <p:nvPr/>
        </p:nvSpPr>
        <p:spPr bwMode="auto">
          <a:xfrm>
            <a:off x="1639888" y="2132013"/>
            <a:ext cx="1871662" cy="519112"/>
          </a:xfrm>
          <a:prstGeom prst="rect">
            <a:avLst/>
          </a:prstGeom>
          <a:noFill/>
          <a:ln w="9525" algn="ctr">
            <a:noFill/>
            <a:miter lim="800000"/>
            <a:headEnd/>
            <a:tailEnd/>
          </a:ln>
          <a:effectLst/>
        </p:spPr>
        <p:txBody>
          <a:bodyPr>
            <a:spAutoFit/>
          </a:bodyPr>
          <a:lstStyle/>
          <a:p>
            <a:pPr algn="l">
              <a:spcBef>
                <a:spcPct val="50000"/>
              </a:spcBef>
            </a:pPr>
            <a:r>
              <a:rPr lang="en-GB" sz="2800"/>
              <a:t>access</a:t>
            </a:r>
          </a:p>
        </p:txBody>
      </p:sp>
      <p:sp>
        <p:nvSpPr>
          <p:cNvPr id="320519" name="Text Box 7"/>
          <p:cNvSpPr txBox="1">
            <a:spLocks noChangeArrowheads="1"/>
          </p:cNvSpPr>
          <p:nvPr/>
        </p:nvSpPr>
        <p:spPr bwMode="auto">
          <a:xfrm>
            <a:off x="1639888" y="2660650"/>
            <a:ext cx="1944687" cy="519113"/>
          </a:xfrm>
          <a:prstGeom prst="rect">
            <a:avLst/>
          </a:prstGeom>
          <a:noFill/>
          <a:ln w="9525" algn="ctr">
            <a:noFill/>
            <a:miter lim="800000"/>
            <a:headEnd/>
            <a:tailEnd/>
          </a:ln>
          <a:effectLst/>
        </p:spPr>
        <p:txBody>
          <a:bodyPr>
            <a:spAutoFit/>
          </a:bodyPr>
          <a:lstStyle/>
          <a:p>
            <a:pPr algn="l">
              <a:spcBef>
                <a:spcPct val="50000"/>
              </a:spcBef>
            </a:pPr>
            <a:r>
              <a:rPr lang="en-GB" sz="2800"/>
              <a:t>resources</a:t>
            </a:r>
          </a:p>
        </p:txBody>
      </p:sp>
      <p:sp>
        <p:nvSpPr>
          <p:cNvPr id="320520" name="Text Box 8"/>
          <p:cNvSpPr txBox="1">
            <a:spLocks noChangeArrowheads="1"/>
          </p:cNvSpPr>
          <p:nvPr/>
        </p:nvSpPr>
        <p:spPr bwMode="auto">
          <a:xfrm>
            <a:off x="1639888" y="3211513"/>
            <a:ext cx="1871662" cy="519112"/>
          </a:xfrm>
          <a:prstGeom prst="rect">
            <a:avLst/>
          </a:prstGeom>
          <a:noFill/>
          <a:ln w="9525" algn="ctr">
            <a:noFill/>
            <a:miter lim="800000"/>
            <a:headEnd/>
            <a:tailEnd/>
          </a:ln>
          <a:effectLst/>
        </p:spPr>
        <p:txBody>
          <a:bodyPr>
            <a:spAutoFit/>
          </a:bodyPr>
          <a:lstStyle/>
          <a:p>
            <a:pPr algn="l">
              <a:spcBef>
                <a:spcPct val="50000"/>
              </a:spcBef>
            </a:pPr>
            <a:r>
              <a:rPr lang="en-GB" sz="2800"/>
              <a:t>focus</a:t>
            </a:r>
          </a:p>
        </p:txBody>
      </p:sp>
      <p:sp>
        <p:nvSpPr>
          <p:cNvPr id="320521" name="AutoShape 9"/>
          <p:cNvSpPr>
            <a:spLocks noChangeArrowheads="1"/>
          </p:cNvSpPr>
          <p:nvPr/>
        </p:nvSpPr>
        <p:spPr bwMode="auto">
          <a:xfrm>
            <a:off x="6176963" y="1844675"/>
            <a:ext cx="2592387" cy="1512888"/>
          </a:xfrm>
          <a:prstGeom prst="roundRect">
            <a:avLst>
              <a:gd name="adj" fmla="val 9769"/>
            </a:avLst>
          </a:prstGeom>
          <a:solidFill>
            <a:srgbClr val="E4E4E4"/>
          </a:solidFill>
          <a:ln w="57150" cmpd="thickThin" algn="ctr">
            <a:solidFill>
              <a:schemeClr val="folHlink"/>
            </a:solidFill>
            <a:round/>
            <a:headEnd/>
            <a:tailEnd/>
          </a:ln>
          <a:effectLst/>
        </p:spPr>
        <p:txBody>
          <a:bodyPr wrap="none" anchor="ctr"/>
          <a:lstStyle/>
          <a:p>
            <a:endParaRPr lang="en-GB"/>
          </a:p>
        </p:txBody>
      </p:sp>
      <p:sp>
        <p:nvSpPr>
          <p:cNvPr id="320522" name="Text Box 10"/>
          <p:cNvSpPr txBox="1">
            <a:spLocks noChangeArrowheads="1"/>
          </p:cNvSpPr>
          <p:nvPr/>
        </p:nvSpPr>
        <p:spPr bwMode="auto">
          <a:xfrm>
            <a:off x="6249988" y="2132013"/>
            <a:ext cx="2519362" cy="946150"/>
          </a:xfrm>
          <a:prstGeom prst="rect">
            <a:avLst/>
          </a:prstGeom>
          <a:noFill/>
          <a:ln w="9525" algn="ctr">
            <a:noFill/>
            <a:miter lim="800000"/>
            <a:headEnd/>
            <a:tailEnd/>
          </a:ln>
          <a:effectLst/>
        </p:spPr>
        <p:txBody>
          <a:bodyPr>
            <a:spAutoFit/>
          </a:bodyPr>
          <a:lstStyle/>
          <a:p>
            <a:pPr>
              <a:spcBef>
                <a:spcPct val="50000"/>
              </a:spcBef>
            </a:pPr>
            <a:r>
              <a:rPr lang="en-GB" sz="2800"/>
              <a:t>day to day running</a:t>
            </a:r>
          </a:p>
        </p:txBody>
      </p:sp>
      <p:grpSp>
        <p:nvGrpSpPr>
          <p:cNvPr id="320523" name="Group 11"/>
          <p:cNvGrpSpPr>
            <a:grpSpLocks/>
          </p:cNvGrpSpPr>
          <p:nvPr/>
        </p:nvGrpSpPr>
        <p:grpSpPr bwMode="auto">
          <a:xfrm>
            <a:off x="1131888" y="1628775"/>
            <a:ext cx="568325" cy="482600"/>
            <a:chOff x="3211" y="1146"/>
            <a:chExt cx="358" cy="304"/>
          </a:xfrm>
        </p:grpSpPr>
        <p:sp>
          <p:nvSpPr>
            <p:cNvPr id="320524" name="Oval 12"/>
            <p:cNvSpPr>
              <a:spLocks noChangeArrowheads="1"/>
            </p:cNvSpPr>
            <p:nvPr/>
          </p:nvSpPr>
          <p:spPr bwMode="auto">
            <a:xfrm>
              <a:off x="3211" y="1146"/>
              <a:ext cx="254" cy="272"/>
            </a:xfrm>
            <a:prstGeom prst="ellipse">
              <a:avLst/>
            </a:prstGeom>
            <a:solidFill>
              <a:srgbClr val="0039A6"/>
            </a:solidFill>
            <a:ln w="9525">
              <a:noFill/>
              <a:round/>
              <a:headEnd/>
              <a:tailEnd/>
            </a:ln>
            <a:effectLst/>
          </p:spPr>
          <p:txBody>
            <a:bodyPr wrap="none" anchor="ctr"/>
            <a:lstStyle/>
            <a:p>
              <a:endParaRPr lang="en-GB"/>
            </a:p>
          </p:txBody>
        </p:sp>
        <p:sp>
          <p:nvSpPr>
            <p:cNvPr id="320525" name="Text Box 13"/>
            <p:cNvSpPr txBox="1">
              <a:spLocks noChangeArrowheads="1"/>
            </p:cNvSpPr>
            <p:nvPr/>
          </p:nvSpPr>
          <p:spPr bwMode="auto">
            <a:xfrm>
              <a:off x="3211" y="1162"/>
              <a:ext cx="358" cy="288"/>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grpSp>
      <p:grpSp>
        <p:nvGrpSpPr>
          <p:cNvPr id="320526" name="Group 14"/>
          <p:cNvGrpSpPr>
            <a:grpSpLocks/>
          </p:cNvGrpSpPr>
          <p:nvPr/>
        </p:nvGrpSpPr>
        <p:grpSpPr bwMode="auto">
          <a:xfrm>
            <a:off x="1135063" y="2203450"/>
            <a:ext cx="568325" cy="482600"/>
            <a:chOff x="3211" y="1146"/>
            <a:chExt cx="358" cy="304"/>
          </a:xfrm>
        </p:grpSpPr>
        <p:sp>
          <p:nvSpPr>
            <p:cNvPr id="320527" name="Oval 15"/>
            <p:cNvSpPr>
              <a:spLocks noChangeArrowheads="1"/>
            </p:cNvSpPr>
            <p:nvPr/>
          </p:nvSpPr>
          <p:spPr bwMode="auto">
            <a:xfrm>
              <a:off x="3211" y="1146"/>
              <a:ext cx="254" cy="272"/>
            </a:xfrm>
            <a:prstGeom prst="ellipse">
              <a:avLst/>
            </a:prstGeom>
            <a:solidFill>
              <a:srgbClr val="0039A6"/>
            </a:solidFill>
            <a:ln w="9525">
              <a:noFill/>
              <a:round/>
              <a:headEnd/>
              <a:tailEnd/>
            </a:ln>
            <a:effectLst/>
          </p:spPr>
          <p:txBody>
            <a:bodyPr wrap="none" anchor="ctr"/>
            <a:lstStyle/>
            <a:p>
              <a:endParaRPr lang="en-GB"/>
            </a:p>
          </p:txBody>
        </p:sp>
        <p:sp>
          <p:nvSpPr>
            <p:cNvPr id="320528" name="Text Box 16"/>
            <p:cNvSpPr txBox="1">
              <a:spLocks noChangeArrowheads="1"/>
            </p:cNvSpPr>
            <p:nvPr/>
          </p:nvSpPr>
          <p:spPr bwMode="auto">
            <a:xfrm>
              <a:off x="3211" y="1162"/>
              <a:ext cx="358" cy="288"/>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grpSp>
      <p:grpSp>
        <p:nvGrpSpPr>
          <p:cNvPr id="320529" name="Group 17"/>
          <p:cNvGrpSpPr>
            <a:grpSpLocks/>
          </p:cNvGrpSpPr>
          <p:nvPr/>
        </p:nvGrpSpPr>
        <p:grpSpPr bwMode="auto">
          <a:xfrm>
            <a:off x="1135063" y="2708275"/>
            <a:ext cx="568325" cy="482600"/>
            <a:chOff x="3211" y="1146"/>
            <a:chExt cx="358" cy="304"/>
          </a:xfrm>
        </p:grpSpPr>
        <p:sp>
          <p:nvSpPr>
            <p:cNvPr id="320530" name="Oval 18"/>
            <p:cNvSpPr>
              <a:spLocks noChangeArrowheads="1"/>
            </p:cNvSpPr>
            <p:nvPr/>
          </p:nvSpPr>
          <p:spPr bwMode="auto">
            <a:xfrm>
              <a:off x="3211" y="1146"/>
              <a:ext cx="254" cy="272"/>
            </a:xfrm>
            <a:prstGeom prst="ellipse">
              <a:avLst/>
            </a:prstGeom>
            <a:solidFill>
              <a:srgbClr val="0039A6"/>
            </a:solidFill>
            <a:ln w="9525">
              <a:noFill/>
              <a:round/>
              <a:headEnd/>
              <a:tailEnd/>
            </a:ln>
            <a:effectLst/>
          </p:spPr>
          <p:txBody>
            <a:bodyPr wrap="none" anchor="ctr"/>
            <a:lstStyle/>
            <a:p>
              <a:endParaRPr lang="en-GB"/>
            </a:p>
          </p:txBody>
        </p:sp>
        <p:sp>
          <p:nvSpPr>
            <p:cNvPr id="320531" name="Text Box 19"/>
            <p:cNvSpPr txBox="1">
              <a:spLocks noChangeArrowheads="1"/>
            </p:cNvSpPr>
            <p:nvPr/>
          </p:nvSpPr>
          <p:spPr bwMode="auto">
            <a:xfrm>
              <a:off x="3211" y="1162"/>
              <a:ext cx="358" cy="288"/>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grpSp>
      <p:grpSp>
        <p:nvGrpSpPr>
          <p:cNvPr id="320532" name="Group 20"/>
          <p:cNvGrpSpPr>
            <a:grpSpLocks/>
          </p:cNvGrpSpPr>
          <p:nvPr/>
        </p:nvGrpSpPr>
        <p:grpSpPr bwMode="auto">
          <a:xfrm>
            <a:off x="1135063" y="3211513"/>
            <a:ext cx="568325" cy="482600"/>
            <a:chOff x="3211" y="1146"/>
            <a:chExt cx="358" cy="304"/>
          </a:xfrm>
        </p:grpSpPr>
        <p:sp>
          <p:nvSpPr>
            <p:cNvPr id="320533" name="Oval 21"/>
            <p:cNvSpPr>
              <a:spLocks noChangeArrowheads="1"/>
            </p:cNvSpPr>
            <p:nvPr/>
          </p:nvSpPr>
          <p:spPr bwMode="auto">
            <a:xfrm>
              <a:off x="3211" y="1146"/>
              <a:ext cx="254" cy="272"/>
            </a:xfrm>
            <a:prstGeom prst="ellipse">
              <a:avLst/>
            </a:prstGeom>
            <a:solidFill>
              <a:srgbClr val="0039A6"/>
            </a:solidFill>
            <a:ln w="9525">
              <a:noFill/>
              <a:round/>
              <a:headEnd/>
              <a:tailEnd/>
            </a:ln>
            <a:effectLst/>
          </p:spPr>
          <p:txBody>
            <a:bodyPr wrap="none" anchor="ctr"/>
            <a:lstStyle/>
            <a:p>
              <a:endParaRPr lang="en-GB"/>
            </a:p>
          </p:txBody>
        </p:sp>
        <p:sp>
          <p:nvSpPr>
            <p:cNvPr id="320534" name="Text Box 22"/>
            <p:cNvSpPr txBox="1">
              <a:spLocks noChangeArrowheads="1"/>
            </p:cNvSpPr>
            <p:nvPr/>
          </p:nvSpPr>
          <p:spPr bwMode="auto">
            <a:xfrm>
              <a:off x="3211" y="1162"/>
              <a:ext cx="358" cy="288"/>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grpSp>
      <p:sp>
        <p:nvSpPr>
          <p:cNvPr id="320535" name="Text Box 23"/>
          <p:cNvSpPr txBox="1">
            <a:spLocks noChangeArrowheads="1"/>
          </p:cNvSpPr>
          <p:nvPr/>
        </p:nvSpPr>
        <p:spPr bwMode="auto">
          <a:xfrm>
            <a:off x="1758950" y="5734050"/>
            <a:ext cx="7772400" cy="366713"/>
          </a:xfrm>
          <a:prstGeom prst="rect">
            <a:avLst/>
          </a:prstGeom>
          <a:noFill/>
          <a:ln w="9525">
            <a:noFill/>
            <a:miter lim="800000"/>
            <a:headEnd/>
            <a:tailEnd/>
          </a:ln>
          <a:effectLst/>
        </p:spPr>
        <p:txBody>
          <a:bodyPr>
            <a:spAutoFit/>
          </a:bodyPr>
          <a:lstStyle/>
          <a:p>
            <a:pPr algn="l">
              <a:spcBef>
                <a:spcPct val="50000"/>
              </a:spcBef>
            </a:pPr>
            <a:r>
              <a:rPr lang="en-GB" sz="1800">
                <a:solidFill>
                  <a:srgbClr val="0039A6"/>
                </a:solidFill>
                <a:cs typeface="Arial" charset="0"/>
              </a:rPr>
              <a:t>Simplify the operational model via delegation</a:t>
            </a:r>
            <a:endParaRPr lang="en-GB" sz="1400" i="1">
              <a:solidFill>
                <a:srgbClr val="0039A6"/>
              </a:solidFill>
              <a:cs typeface="Arial" charset="0"/>
            </a:endParaRPr>
          </a:p>
        </p:txBody>
      </p:sp>
      <p:grpSp>
        <p:nvGrpSpPr>
          <p:cNvPr id="320536" name="Group 24"/>
          <p:cNvGrpSpPr>
            <a:grpSpLocks/>
          </p:cNvGrpSpPr>
          <p:nvPr/>
        </p:nvGrpSpPr>
        <p:grpSpPr bwMode="auto">
          <a:xfrm>
            <a:off x="539750" y="5581650"/>
            <a:ext cx="1143000" cy="609600"/>
            <a:chOff x="336" y="3456"/>
            <a:chExt cx="720" cy="384"/>
          </a:xfrm>
        </p:grpSpPr>
        <p:sp>
          <p:nvSpPr>
            <p:cNvPr id="320537" name="AutoShape 25"/>
            <p:cNvSpPr>
              <a:spLocks noChangeArrowheads="1"/>
            </p:cNvSpPr>
            <p:nvPr/>
          </p:nvSpPr>
          <p:spPr bwMode="auto">
            <a:xfrm>
              <a:off x="336" y="3456"/>
              <a:ext cx="240" cy="384"/>
            </a:xfrm>
            <a:prstGeom prst="homePlate">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320538" name="AutoShape 26"/>
            <p:cNvSpPr>
              <a:spLocks noChangeArrowheads="1"/>
            </p:cNvSpPr>
            <p:nvPr/>
          </p:nvSpPr>
          <p:spPr bwMode="auto">
            <a:xfrm>
              <a:off x="57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320539" name="AutoShape 27"/>
            <p:cNvSpPr>
              <a:spLocks noChangeArrowheads="1"/>
            </p:cNvSpPr>
            <p:nvPr/>
          </p:nvSpPr>
          <p:spPr bwMode="auto">
            <a:xfrm>
              <a:off x="81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grpSp>
      <p:sp>
        <p:nvSpPr>
          <p:cNvPr id="320540" name="Line 28"/>
          <p:cNvSpPr>
            <a:spLocks noChangeShapeType="1"/>
          </p:cNvSpPr>
          <p:nvPr/>
        </p:nvSpPr>
        <p:spPr bwMode="auto">
          <a:xfrm>
            <a:off x="1136650" y="4219575"/>
            <a:ext cx="7705725" cy="0"/>
          </a:xfrm>
          <a:prstGeom prst="line">
            <a:avLst/>
          </a:prstGeom>
          <a:noFill/>
          <a:ln w="38100">
            <a:solidFill>
              <a:schemeClr val="bg2"/>
            </a:solidFill>
            <a:round/>
            <a:headEnd type="arrow" w="med" len="med"/>
            <a:tailEnd type="arrow" w="med" len="med"/>
          </a:ln>
          <a:effectLst/>
        </p:spPr>
        <p:txBody>
          <a:bodyPr wrap="none" anchor="ctr"/>
          <a:lstStyle/>
          <a:p>
            <a:endParaRPr lang="en-GB"/>
          </a:p>
        </p:txBody>
      </p:sp>
      <p:sp>
        <p:nvSpPr>
          <p:cNvPr id="320541" name="Text Box 29"/>
          <p:cNvSpPr txBox="1">
            <a:spLocks noChangeArrowheads="1"/>
          </p:cNvSpPr>
          <p:nvPr/>
        </p:nvSpPr>
        <p:spPr bwMode="auto">
          <a:xfrm>
            <a:off x="3224213" y="4364038"/>
            <a:ext cx="3671887" cy="336550"/>
          </a:xfrm>
          <a:prstGeom prst="rect">
            <a:avLst/>
          </a:prstGeom>
          <a:noFill/>
          <a:ln w="9525" algn="ctr">
            <a:noFill/>
            <a:miter lim="800000"/>
            <a:headEnd/>
            <a:tailEnd/>
          </a:ln>
          <a:effectLst/>
        </p:spPr>
        <p:txBody>
          <a:bodyPr>
            <a:spAutoFit/>
          </a:bodyPr>
          <a:lstStyle/>
          <a:p>
            <a:pPr>
              <a:spcBef>
                <a:spcPct val="50000"/>
              </a:spcBef>
            </a:pPr>
            <a:r>
              <a:rPr lang="en-GB" sz="1600" b="1">
                <a:solidFill>
                  <a:schemeClr val="bg2"/>
                </a:solidFill>
              </a:rPr>
              <a:t>COMMUNICATIONS</a:t>
            </a:r>
          </a:p>
        </p:txBody>
      </p:sp>
      <p:sp>
        <p:nvSpPr>
          <p:cNvPr id="320543" name="AutoShape 31"/>
          <p:cNvSpPr>
            <a:spLocks noChangeArrowheads="1"/>
          </p:cNvSpPr>
          <p:nvPr/>
        </p:nvSpPr>
        <p:spPr bwMode="auto">
          <a:xfrm>
            <a:off x="8337550" y="260350"/>
            <a:ext cx="1003300" cy="576263"/>
          </a:xfrm>
          <a:prstGeom prst="chevron">
            <a:avLst>
              <a:gd name="adj" fmla="val 37392"/>
            </a:avLst>
          </a:prstGeom>
          <a:solidFill>
            <a:schemeClr val="hlink"/>
          </a:solidFill>
          <a:ln w="9525">
            <a:noFill/>
            <a:miter lim="800000"/>
            <a:headEnd/>
            <a:tailEnd/>
          </a:ln>
          <a:effectLst/>
        </p:spPr>
        <p:txBody>
          <a:bodyPr wrap="none" anchor="ctr"/>
          <a:lstStyle/>
          <a:p>
            <a:endParaRPr lang="en-GB"/>
          </a:p>
        </p:txBody>
      </p:sp>
      <p:sp>
        <p:nvSpPr>
          <p:cNvPr id="320544" name="Text Box 32"/>
          <p:cNvSpPr txBox="1">
            <a:spLocks noChangeArrowheads="1"/>
          </p:cNvSpPr>
          <p:nvPr/>
        </p:nvSpPr>
        <p:spPr bwMode="auto">
          <a:xfrm>
            <a:off x="8408988" y="404813"/>
            <a:ext cx="1008062"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operations</a:t>
            </a:r>
          </a:p>
        </p:txBody>
      </p:sp>
      <p:sp>
        <p:nvSpPr>
          <p:cNvPr id="320545" name="AutoShape 33"/>
          <p:cNvSpPr>
            <a:spLocks noChangeArrowheads="1"/>
          </p:cNvSpPr>
          <p:nvPr/>
        </p:nvSpPr>
        <p:spPr bwMode="auto">
          <a:xfrm>
            <a:off x="7489825" y="260350"/>
            <a:ext cx="946150" cy="576263"/>
          </a:xfrm>
          <a:prstGeom prst="chevron">
            <a:avLst>
              <a:gd name="adj" fmla="val 37740"/>
            </a:avLst>
          </a:prstGeom>
          <a:solidFill>
            <a:srgbClr val="0039A6"/>
          </a:solidFill>
          <a:ln w="9525">
            <a:noFill/>
            <a:miter lim="800000"/>
            <a:headEnd/>
            <a:tailEnd/>
          </a:ln>
          <a:effectLst/>
        </p:spPr>
        <p:txBody>
          <a:bodyPr wrap="none" anchor="ctr"/>
          <a:lstStyle/>
          <a:p>
            <a:endParaRPr lang="en-GB"/>
          </a:p>
        </p:txBody>
      </p:sp>
      <p:sp>
        <p:nvSpPr>
          <p:cNvPr id="320546" name="AutoShape 34"/>
          <p:cNvSpPr>
            <a:spLocks noChangeArrowheads="1"/>
          </p:cNvSpPr>
          <p:nvPr/>
        </p:nvSpPr>
        <p:spPr bwMode="auto">
          <a:xfrm>
            <a:off x="6640513" y="260350"/>
            <a:ext cx="946150" cy="576263"/>
          </a:xfrm>
          <a:prstGeom prst="chevron">
            <a:avLst>
              <a:gd name="adj" fmla="val 33605"/>
            </a:avLst>
          </a:prstGeom>
          <a:solidFill>
            <a:srgbClr val="0039A6"/>
          </a:solidFill>
          <a:ln w="9525">
            <a:noFill/>
            <a:miter lim="800000"/>
            <a:headEnd/>
            <a:tailEnd/>
          </a:ln>
          <a:effectLst/>
        </p:spPr>
        <p:txBody>
          <a:bodyPr wrap="none" anchor="ctr"/>
          <a:lstStyle/>
          <a:p>
            <a:endParaRPr lang="en-GB"/>
          </a:p>
        </p:txBody>
      </p:sp>
      <p:sp>
        <p:nvSpPr>
          <p:cNvPr id="320547" name="Text Box 35"/>
          <p:cNvSpPr txBox="1">
            <a:spLocks noChangeArrowheads="1"/>
          </p:cNvSpPr>
          <p:nvPr/>
        </p:nvSpPr>
        <p:spPr bwMode="auto">
          <a:xfrm>
            <a:off x="7632700" y="404813"/>
            <a:ext cx="792163"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liabilities</a:t>
            </a:r>
          </a:p>
        </p:txBody>
      </p:sp>
      <p:sp>
        <p:nvSpPr>
          <p:cNvPr id="320548" name="Text Box 36"/>
          <p:cNvSpPr txBox="1">
            <a:spLocks noChangeArrowheads="1"/>
          </p:cNvSpPr>
          <p:nvPr/>
        </p:nvSpPr>
        <p:spPr bwMode="auto">
          <a:xfrm>
            <a:off x="67833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assets</a:t>
            </a:r>
          </a:p>
        </p:txBody>
      </p:sp>
      <p:sp>
        <p:nvSpPr>
          <p:cNvPr id="320549" name="AutoShape 37"/>
          <p:cNvSpPr>
            <a:spLocks noChangeArrowheads="1"/>
          </p:cNvSpPr>
          <p:nvPr/>
        </p:nvSpPr>
        <p:spPr bwMode="auto">
          <a:xfrm>
            <a:off x="9201150" y="260350"/>
            <a:ext cx="215900" cy="576263"/>
          </a:xfrm>
          <a:prstGeom prst="chevron">
            <a:avLst>
              <a:gd name="adj" fmla="val 89704"/>
            </a:avLst>
          </a:prstGeom>
          <a:solidFill>
            <a:schemeClr val="hlink"/>
          </a:solidFill>
          <a:ln w="9525">
            <a:solidFill>
              <a:schemeClr val="hlink"/>
            </a:solidFill>
            <a:miter lim="800000"/>
            <a:headEnd/>
            <a:tailEnd/>
          </a:ln>
          <a:effectLst/>
        </p:spPr>
        <p:txBody>
          <a:bodyPr wrap="none" anchor="ctr"/>
          <a:lstStyle/>
          <a:p>
            <a:endParaRPr lang="en-GB"/>
          </a:p>
        </p:txBody>
      </p:sp>
      <p:sp>
        <p:nvSpPr>
          <p:cNvPr id="320550" name="AutoShape 38"/>
          <p:cNvSpPr>
            <a:spLocks noChangeArrowheads="1"/>
          </p:cNvSpPr>
          <p:nvPr/>
        </p:nvSpPr>
        <p:spPr bwMode="auto">
          <a:xfrm>
            <a:off x="828040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
        <p:nvSpPr>
          <p:cNvPr id="320551" name="AutoShape 39"/>
          <p:cNvSpPr>
            <a:spLocks noChangeArrowheads="1"/>
          </p:cNvSpPr>
          <p:nvPr/>
        </p:nvSpPr>
        <p:spPr bwMode="auto">
          <a:xfrm>
            <a:off x="743585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0E24B8E9-660F-40F7-906E-F04EBE148AD4}" type="slidenum">
              <a:rPr lang="en-GB"/>
              <a:pPr/>
              <a:t>26</a:t>
            </a:fld>
            <a:endParaRPr lang="en-GB"/>
          </a:p>
        </p:txBody>
      </p:sp>
      <p:sp>
        <p:nvSpPr>
          <p:cNvPr id="270338" name="Rectangle 2"/>
          <p:cNvSpPr>
            <a:spLocks noGrp="1" noChangeArrowheads="1"/>
          </p:cNvSpPr>
          <p:nvPr>
            <p:ph type="title"/>
          </p:nvPr>
        </p:nvSpPr>
        <p:spPr/>
        <p:txBody>
          <a:bodyPr/>
          <a:lstStyle/>
          <a:p>
            <a:r>
              <a:rPr lang="en-GB"/>
              <a:t>Resources: Reviewing the operational model</a:t>
            </a:r>
          </a:p>
        </p:txBody>
      </p:sp>
      <p:sp>
        <p:nvSpPr>
          <p:cNvPr id="270363" name="Text Box 27"/>
          <p:cNvSpPr txBox="1">
            <a:spLocks noChangeArrowheads="1"/>
          </p:cNvSpPr>
          <p:nvPr/>
        </p:nvSpPr>
        <p:spPr bwMode="auto">
          <a:xfrm>
            <a:off x="1758950" y="5734050"/>
            <a:ext cx="7772400" cy="366713"/>
          </a:xfrm>
          <a:prstGeom prst="rect">
            <a:avLst/>
          </a:prstGeom>
          <a:noFill/>
          <a:ln w="9525">
            <a:noFill/>
            <a:miter lim="800000"/>
            <a:headEnd/>
            <a:tailEnd/>
          </a:ln>
          <a:effectLst/>
        </p:spPr>
        <p:txBody>
          <a:bodyPr>
            <a:spAutoFit/>
          </a:bodyPr>
          <a:lstStyle/>
          <a:p>
            <a:pPr algn="l">
              <a:spcBef>
                <a:spcPct val="50000"/>
              </a:spcBef>
            </a:pPr>
            <a:r>
              <a:rPr lang="en-GB" sz="1800">
                <a:solidFill>
                  <a:srgbClr val="0039A6"/>
                </a:solidFill>
                <a:cs typeface="Arial" charset="0"/>
              </a:rPr>
              <a:t>An increasing focus towards delegation of day to day activities</a:t>
            </a:r>
            <a:endParaRPr lang="en-GB" sz="1400" i="1">
              <a:solidFill>
                <a:srgbClr val="0039A6"/>
              </a:solidFill>
              <a:cs typeface="Arial" charset="0"/>
            </a:endParaRPr>
          </a:p>
        </p:txBody>
      </p:sp>
      <p:grpSp>
        <p:nvGrpSpPr>
          <p:cNvPr id="270364" name="Group 28"/>
          <p:cNvGrpSpPr>
            <a:grpSpLocks/>
          </p:cNvGrpSpPr>
          <p:nvPr/>
        </p:nvGrpSpPr>
        <p:grpSpPr bwMode="auto">
          <a:xfrm>
            <a:off x="539750" y="5581650"/>
            <a:ext cx="1143000" cy="609600"/>
            <a:chOff x="336" y="3456"/>
            <a:chExt cx="720" cy="384"/>
          </a:xfrm>
        </p:grpSpPr>
        <p:sp>
          <p:nvSpPr>
            <p:cNvPr id="270365" name="AutoShape 29"/>
            <p:cNvSpPr>
              <a:spLocks noChangeArrowheads="1"/>
            </p:cNvSpPr>
            <p:nvPr/>
          </p:nvSpPr>
          <p:spPr bwMode="auto">
            <a:xfrm>
              <a:off x="336" y="3456"/>
              <a:ext cx="240" cy="384"/>
            </a:xfrm>
            <a:prstGeom prst="homePlate">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70366" name="AutoShape 30"/>
            <p:cNvSpPr>
              <a:spLocks noChangeArrowheads="1"/>
            </p:cNvSpPr>
            <p:nvPr/>
          </p:nvSpPr>
          <p:spPr bwMode="auto">
            <a:xfrm>
              <a:off x="57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70367" name="AutoShape 31"/>
            <p:cNvSpPr>
              <a:spLocks noChangeArrowheads="1"/>
            </p:cNvSpPr>
            <p:nvPr/>
          </p:nvSpPr>
          <p:spPr bwMode="auto">
            <a:xfrm>
              <a:off x="81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grpSp>
      <p:sp>
        <p:nvSpPr>
          <p:cNvPr id="270370" name="Text Box 34"/>
          <p:cNvSpPr txBox="1">
            <a:spLocks noChangeArrowheads="1"/>
          </p:cNvSpPr>
          <p:nvPr/>
        </p:nvSpPr>
        <p:spPr bwMode="auto">
          <a:xfrm>
            <a:off x="488950" y="1125538"/>
            <a:ext cx="7993063" cy="366712"/>
          </a:xfrm>
          <a:prstGeom prst="rect">
            <a:avLst/>
          </a:prstGeom>
          <a:noFill/>
          <a:ln w="9525">
            <a:noFill/>
            <a:miter lim="800000"/>
            <a:headEnd/>
            <a:tailEnd/>
          </a:ln>
          <a:effectLst/>
        </p:spPr>
        <p:txBody>
          <a:bodyPr>
            <a:spAutoFit/>
          </a:bodyPr>
          <a:lstStyle/>
          <a:p>
            <a:pPr algn="l">
              <a:spcBef>
                <a:spcPct val="50000"/>
              </a:spcBef>
            </a:pPr>
            <a:r>
              <a:rPr lang="en-GB" sz="1800" b="1">
                <a:cs typeface="Arial" charset="0"/>
              </a:rPr>
              <a:t>Example: delegated investment</a:t>
            </a:r>
          </a:p>
        </p:txBody>
      </p:sp>
      <p:sp>
        <p:nvSpPr>
          <p:cNvPr id="270387" name="AutoShape 51"/>
          <p:cNvSpPr>
            <a:spLocks noChangeArrowheads="1"/>
          </p:cNvSpPr>
          <p:nvPr/>
        </p:nvSpPr>
        <p:spPr bwMode="auto">
          <a:xfrm>
            <a:off x="8337550" y="260350"/>
            <a:ext cx="1003300" cy="576263"/>
          </a:xfrm>
          <a:prstGeom prst="chevron">
            <a:avLst>
              <a:gd name="adj" fmla="val 37392"/>
            </a:avLst>
          </a:prstGeom>
          <a:solidFill>
            <a:schemeClr val="hlink"/>
          </a:solidFill>
          <a:ln w="9525">
            <a:noFill/>
            <a:miter lim="800000"/>
            <a:headEnd/>
            <a:tailEnd/>
          </a:ln>
          <a:effectLst/>
        </p:spPr>
        <p:txBody>
          <a:bodyPr wrap="none" anchor="ctr"/>
          <a:lstStyle/>
          <a:p>
            <a:endParaRPr lang="en-GB"/>
          </a:p>
        </p:txBody>
      </p:sp>
      <p:sp>
        <p:nvSpPr>
          <p:cNvPr id="270388" name="Text Box 52"/>
          <p:cNvSpPr txBox="1">
            <a:spLocks noChangeArrowheads="1"/>
          </p:cNvSpPr>
          <p:nvPr/>
        </p:nvSpPr>
        <p:spPr bwMode="auto">
          <a:xfrm>
            <a:off x="8408988" y="404813"/>
            <a:ext cx="1008062"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operations</a:t>
            </a:r>
          </a:p>
        </p:txBody>
      </p:sp>
      <p:sp>
        <p:nvSpPr>
          <p:cNvPr id="270389" name="AutoShape 53"/>
          <p:cNvSpPr>
            <a:spLocks noChangeArrowheads="1"/>
          </p:cNvSpPr>
          <p:nvPr/>
        </p:nvSpPr>
        <p:spPr bwMode="auto">
          <a:xfrm>
            <a:off x="7489825" y="260350"/>
            <a:ext cx="946150" cy="576263"/>
          </a:xfrm>
          <a:prstGeom prst="chevron">
            <a:avLst>
              <a:gd name="adj" fmla="val 37740"/>
            </a:avLst>
          </a:prstGeom>
          <a:solidFill>
            <a:srgbClr val="0039A6"/>
          </a:solidFill>
          <a:ln w="9525">
            <a:noFill/>
            <a:miter lim="800000"/>
            <a:headEnd/>
            <a:tailEnd/>
          </a:ln>
          <a:effectLst/>
        </p:spPr>
        <p:txBody>
          <a:bodyPr wrap="none" anchor="ctr"/>
          <a:lstStyle/>
          <a:p>
            <a:endParaRPr lang="en-GB"/>
          </a:p>
        </p:txBody>
      </p:sp>
      <p:sp>
        <p:nvSpPr>
          <p:cNvPr id="270390" name="AutoShape 54"/>
          <p:cNvSpPr>
            <a:spLocks noChangeArrowheads="1"/>
          </p:cNvSpPr>
          <p:nvPr/>
        </p:nvSpPr>
        <p:spPr bwMode="auto">
          <a:xfrm>
            <a:off x="6640513" y="260350"/>
            <a:ext cx="946150" cy="576263"/>
          </a:xfrm>
          <a:prstGeom prst="chevron">
            <a:avLst>
              <a:gd name="adj" fmla="val 33605"/>
            </a:avLst>
          </a:prstGeom>
          <a:solidFill>
            <a:srgbClr val="0039A6"/>
          </a:solidFill>
          <a:ln w="9525">
            <a:noFill/>
            <a:miter lim="800000"/>
            <a:headEnd/>
            <a:tailEnd/>
          </a:ln>
          <a:effectLst/>
        </p:spPr>
        <p:txBody>
          <a:bodyPr wrap="none" anchor="ctr"/>
          <a:lstStyle/>
          <a:p>
            <a:endParaRPr lang="en-GB"/>
          </a:p>
        </p:txBody>
      </p:sp>
      <p:sp>
        <p:nvSpPr>
          <p:cNvPr id="270391" name="Text Box 55"/>
          <p:cNvSpPr txBox="1">
            <a:spLocks noChangeArrowheads="1"/>
          </p:cNvSpPr>
          <p:nvPr/>
        </p:nvSpPr>
        <p:spPr bwMode="auto">
          <a:xfrm>
            <a:off x="7632700" y="404813"/>
            <a:ext cx="792163"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liabilities</a:t>
            </a:r>
          </a:p>
        </p:txBody>
      </p:sp>
      <p:sp>
        <p:nvSpPr>
          <p:cNvPr id="270392" name="Text Box 56"/>
          <p:cNvSpPr txBox="1">
            <a:spLocks noChangeArrowheads="1"/>
          </p:cNvSpPr>
          <p:nvPr/>
        </p:nvSpPr>
        <p:spPr bwMode="auto">
          <a:xfrm>
            <a:off x="67833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assets</a:t>
            </a:r>
          </a:p>
        </p:txBody>
      </p:sp>
      <p:sp>
        <p:nvSpPr>
          <p:cNvPr id="270393" name="AutoShape 57"/>
          <p:cNvSpPr>
            <a:spLocks noChangeArrowheads="1"/>
          </p:cNvSpPr>
          <p:nvPr/>
        </p:nvSpPr>
        <p:spPr bwMode="auto">
          <a:xfrm>
            <a:off x="9201150" y="260350"/>
            <a:ext cx="215900" cy="576263"/>
          </a:xfrm>
          <a:prstGeom prst="chevron">
            <a:avLst>
              <a:gd name="adj" fmla="val 89704"/>
            </a:avLst>
          </a:prstGeom>
          <a:solidFill>
            <a:schemeClr val="hlink"/>
          </a:solidFill>
          <a:ln w="9525">
            <a:solidFill>
              <a:schemeClr val="hlink"/>
            </a:solidFill>
            <a:miter lim="800000"/>
            <a:headEnd/>
            <a:tailEnd/>
          </a:ln>
          <a:effectLst/>
        </p:spPr>
        <p:txBody>
          <a:bodyPr wrap="none" anchor="ctr"/>
          <a:lstStyle/>
          <a:p>
            <a:endParaRPr lang="en-GB"/>
          </a:p>
        </p:txBody>
      </p:sp>
      <p:sp>
        <p:nvSpPr>
          <p:cNvPr id="270394" name="AutoShape 58"/>
          <p:cNvSpPr>
            <a:spLocks noChangeArrowheads="1"/>
          </p:cNvSpPr>
          <p:nvPr/>
        </p:nvSpPr>
        <p:spPr bwMode="auto">
          <a:xfrm>
            <a:off x="828040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
        <p:nvSpPr>
          <p:cNvPr id="270395" name="AutoShape 59"/>
          <p:cNvSpPr>
            <a:spLocks noChangeArrowheads="1"/>
          </p:cNvSpPr>
          <p:nvPr/>
        </p:nvSpPr>
        <p:spPr bwMode="auto">
          <a:xfrm>
            <a:off x="743585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pic>
        <p:nvPicPr>
          <p:cNvPr id="270398" name="Picture 62" descr="Aon Hewitt Delegated Investment Survey 2013 final_Page_06"/>
          <p:cNvPicPr>
            <a:picLocks noChangeAspect="1" noChangeArrowheads="1"/>
          </p:cNvPicPr>
          <p:nvPr/>
        </p:nvPicPr>
        <p:blipFill>
          <a:blip r:embed="rId2" cstate="print"/>
          <a:srcRect l="5247" t="25089" r="32872" b="47981"/>
          <a:stretch>
            <a:fillRect/>
          </a:stretch>
        </p:blipFill>
        <p:spPr bwMode="auto">
          <a:xfrm>
            <a:off x="1639888" y="1557338"/>
            <a:ext cx="6335712" cy="38989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3"/>
          <p:cNvSpPr>
            <a:spLocks noGrp="1"/>
          </p:cNvSpPr>
          <p:nvPr>
            <p:ph type="sldNum" sz="quarter" idx="10"/>
          </p:nvPr>
        </p:nvSpPr>
        <p:spPr/>
        <p:txBody>
          <a:bodyPr/>
          <a:lstStyle/>
          <a:p>
            <a:fld id="{FE16A9C8-CF24-4412-A694-14D36C3327B7}" type="slidenum">
              <a:rPr lang="en-GB"/>
              <a:pPr/>
              <a:t>27</a:t>
            </a:fld>
            <a:endParaRPr lang="en-GB"/>
          </a:p>
        </p:txBody>
      </p:sp>
      <p:sp>
        <p:nvSpPr>
          <p:cNvPr id="250882" name="Rectangle 2"/>
          <p:cNvSpPr>
            <a:spLocks noChangeArrowheads="1"/>
          </p:cNvSpPr>
          <p:nvPr/>
        </p:nvSpPr>
        <p:spPr bwMode="auto">
          <a:xfrm>
            <a:off x="1957388" y="3273425"/>
            <a:ext cx="2520950" cy="1668463"/>
          </a:xfrm>
          <a:prstGeom prst="rect">
            <a:avLst/>
          </a:prstGeom>
          <a:solidFill>
            <a:srgbClr val="FDFDFD"/>
          </a:solidFill>
          <a:ln w="19050">
            <a:solidFill>
              <a:srgbClr val="0083A9"/>
            </a:solidFill>
            <a:miter lim="800000"/>
            <a:headEnd/>
            <a:tailEnd/>
          </a:ln>
          <a:effectLst/>
        </p:spPr>
        <p:txBody>
          <a:bodyPr wrap="none" anchor="ctr"/>
          <a:lstStyle/>
          <a:p>
            <a:endParaRPr lang="en-GB"/>
          </a:p>
        </p:txBody>
      </p:sp>
      <p:sp>
        <p:nvSpPr>
          <p:cNvPr id="250883" name="Text Box 3"/>
          <p:cNvSpPr txBox="1">
            <a:spLocks noChangeArrowheads="1"/>
          </p:cNvSpPr>
          <p:nvPr/>
        </p:nvSpPr>
        <p:spPr bwMode="auto">
          <a:xfrm>
            <a:off x="1976438" y="3260725"/>
            <a:ext cx="2584450" cy="836613"/>
          </a:xfrm>
          <a:prstGeom prst="rect">
            <a:avLst/>
          </a:prstGeom>
          <a:noFill/>
          <a:ln w="9525">
            <a:noFill/>
            <a:miter lim="800000"/>
            <a:headEnd/>
            <a:tailEnd/>
          </a:ln>
          <a:effectLst/>
        </p:spPr>
        <p:txBody>
          <a:bodyPr>
            <a:spAutoFit/>
          </a:bodyPr>
          <a:lstStyle/>
          <a:p>
            <a:pPr marL="180975" indent="-180975" algn="l">
              <a:spcBef>
                <a:spcPct val="25000"/>
              </a:spcBef>
              <a:buClr>
                <a:srgbClr val="0083A9"/>
              </a:buClr>
              <a:buFont typeface="Wingdings" pitchFamily="2" charset="2"/>
              <a:buChar char="§"/>
            </a:pPr>
            <a:r>
              <a:rPr lang="en-GB" sz="1400">
                <a:cs typeface="Arial" charset="0"/>
              </a:rPr>
              <a:t>Complete control retained by trustees and sponsors</a:t>
            </a:r>
          </a:p>
          <a:p>
            <a:pPr marL="180975" indent="-180975" algn="l">
              <a:spcBef>
                <a:spcPct val="50000"/>
              </a:spcBef>
              <a:buClr>
                <a:srgbClr val="0083A9"/>
              </a:buClr>
              <a:buFont typeface="Wingdings" pitchFamily="2" charset="2"/>
              <a:buChar char="§"/>
            </a:pPr>
            <a:r>
              <a:rPr lang="en-GB" sz="1400">
                <a:cs typeface="Arial" charset="0"/>
              </a:rPr>
              <a:t>Multiple hand-offs</a:t>
            </a:r>
          </a:p>
        </p:txBody>
      </p:sp>
      <p:sp>
        <p:nvSpPr>
          <p:cNvPr id="250885" name="Rectangle 5"/>
          <p:cNvSpPr>
            <a:spLocks noGrp="1" noChangeArrowheads="1"/>
          </p:cNvSpPr>
          <p:nvPr>
            <p:ph type="title"/>
          </p:nvPr>
        </p:nvSpPr>
        <p:spPr/>
        <p:txBody>
          <a:bodyPr/>
          <a:lstStyle/>
          <a:p>
            <a:r>
              <a:rPr lang="en-GB"/>
              <a:t>Where is the world heading?</a:t>
            </a:r>
          </a:p>
        </p:txBody>
      </p:sp>
      <p:sp>
        <p:nvSpPr>
          <p:cNvPr id="250887" name="Text Box 7"/>
          <p:cNvSpPr txBox="1">
            <a:spLocks noChangeArrowheads="1"/>
          </p:cNvSpPr>
          <p:nvPr/>
        </p:nvSpPr>
        <p:spPr bwMode="auto">
          <a:xfrm>
            <a:off x="1752600" y="5943600"/>
            <a:ext cx="7772400" cy="366713"/>
          </a:xfrm>
          <a:prstGeom prst="rect">
            <a:avLst/>
          </a:prstGeom>
          <a:noFill/>
          <a:ln w="9525">
            <a:noFill/>
            <a:miter lim="800000"/>
            <a:headEnd/>
            <a:tailEnd/>
          </a:ln>
          <a:effectLst/>
        </p:spPr>
        <p:txBody>
          <a:bodyPr>
            <a:spAutoFit/>
          </a:bodyPr>
          <a:lstStyle/>
          <a:p>
            <a:pPr algn="l">
              <a:spcBef>
                <a:spcPct val="50000"/>
              </a:spcBef>
            </a:pPr>
            <a:r>
              <a:rPr lang="en-GB" sz="1800">
                <a:solidFill>
                  <a:srgbClr val="0039A6"/>
                </a:solidFill>
                <a:cs typeface="Arial" charset="0"/>
              </a:rPr>
              <a:t>Operational plan needs to adapt to changing risk profile</a:t>
            </a:r>
            <a:endParaRPr lang="en-GB" sz="1400" i="1">
              <a:solidFill>
                <a:srgbClr val="0039A6"/>
              </a:solidFill>
              <a:cs typeface="Arial" charset="0"/>
            </a:endParaRPr>
          </a:p>
        </p:txBody>
      </p:sp>
      <p:grpSp>
        <p:nvGrpSpPr>
          <p:cNvPr id="250888" name="Group 8"/>
          <p:cNvGrpSpPr>
            <a:grpSpLocks/>
          </p:cNvGrpSpPr>
          <p:nvPr/>
        </p:nvGrpSpPr>
        <p:grpSpPr bwMode="auto">
          <a:xfrm>
            <a:off x="533400" y="5867400"/>
            <a:ext cx="1143000" cy="609600"/>
            <a:chOff x="336" y="3456"/>
            <a:chExt cx="720" cy="384"/>
          </a:xfrm>
        </p:grpSpPr>
        <p:sp>
          <p:nvSpPr>
            <p:cNvPr id="250889" name="AutoShape 9"/>
            <p:cNvSpPr>
              <a:spLocks noChangeArrowheads="1"/>
            </p:cNvSpPr>
            <p:nvPr/>
          </p:nvSpPr>
          <p:spPr bwMode="auto">
            <a:xfrm>
              <a:off x="336" y="3456"/>
              <a:ext cx="240" cy="384"/>
            </a:xfrm>
            <a:prstGeom prst="homePlate">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50890" name="AutoShape 10"/>
            <p:cNvSpPr>
              <a:spLocks noChangeArrowheads="1"/>
            </p:cNvSpPr>
            <p:nvPr/>
          </p:nvSpPr>
          <p:spPr bwMode="auto">
            <a:xfrm>
              <a:off x="57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sp>
          <p:nvSpPr>
            <p:cNvPr id="250891" name="AutoShape 11"/>
            <p:cNvSpPr>
              <a:spLocks noChangeArrowheads="1"/>
            </p:cNvSpPr>
            <p:nvPr/>
          </p:nvSpPr>
          <p:spPr bwMode="auto">
            <a:xfrm>
              <a:off x="816" y="3456"/>
              <a:ext cx="240" cy="384"/>
            </a:xfrm>
            <a:prstGeom prst="chevron">
              <a:avLst>
                <a:gd name="adj" fmla="val 25000"/>
              </a:avLst>
            </a:prstGeom>
            <a:solidFill>
              <a:srgbClr val="0039A6"/>
            </a:solidFill>
            <a:ln w="9525">
              <a:solidFill>
                <a:srgbClr val="0039A6"/>
              </a:solidFill>
              <a:miter lim="800000"/>
              <a:headEnd/>
              <a:tailEnd/>
            </a:ln>
            <a:effectLst/>
          </p:spPr>
          <p:txBody>
            <a:bodyPr wrap="none" anchor="ctr"/>
            <a:lstStyle/>
            <a:p>
              <a:endParaRPr lang="en-GB"/>
            </a:p>
          </p:txBody>
        </p:sp>
      </p:grpSp>
      <p:sp>
        <p:nvSpPr>
          <p:cNvPr id="250894" name="Rectangle 14"/>
          <p:cNvSpPr>
            <a:spLocks noChangeArrowheads="1"/>
          </p:cNvSpPr>
          <p:nvPr/>
        </p:nvSpPr>
        <p:spPr bwMode="auto">
          <a:xfrm>
            <a:off x="4592638" y="3273425"/>
            <a:ext cx="2332037" cy="1668463"/>
          </a:xfrm>
          <a:prstGeom prst="rect">
            <a:avLst/>
          </a:prstGeom>
          <a:solidFill>
            <a:srgbClr val="FDFDFD"/>
          </a:solidFill>
          <a:ln w="19050">
            <a:solidFill>
              <a:srgbClr val="0083A9"/>
            </a:solidFill>
            <a:miter lim="800000"/>
            <a:headEnd/>
            <a:tailEnd/>
          </a:ln>
          <a:effectLst/>
        </p:spPr>
        <p:txBody>
          <a:bodyPr wrap="none" anchor="ctr"/>
          <a:lstStyle/>
          <a:p>
            <a:endParaRPr lang="en-GB"/>
          </a:p>
        </p:txBody>
      </p:sp>
      <p:sp>
        <p:nvSpPr>
          <p:cNvPr id="250897" name="Text Box 17"/>
          <p:cNvSpPr txBox="1">
            <a:spLocks noChangeArrowheads="1"/>
          </p:cNvSpPr>
          <p:nvPr/>
        </p:nvSpPr>
        <p:spPr bwMode="auto">
          <a:xfrm>
            <a:off x="4595813" y="3273425"/>
            <a:ext cx="2546350" cy="1581150"/>
          </a:xfrm>
          <a:prstGeom prst="rect">
            <a:avLst/>
          </a:prstGeom>
          <a:noFill/>
          <a:ln w="9525">
            <a:noFill/>
            <a:miter lim="800000"/>
            <a:headEnd/>
            <a:tailEnd/>
          </a:ln>
          <a:effectLst/>
        </p:spPr>
        <p:txBody>
          <a:bodyPr>
            <a:spAutoFit/>
          </a:bodyPr>
          <a:lstStyle/>
          <a:p>
            <a:pPr marL="180975" indent="-180975" algn="l">
              <a:spcBef>
                <a:spcPct val="50000"/>
              </a:spcBef>
              <a:buClr>
                <a:srgbClr val="0083A9"/>
              </a:buClr>
              <a:buFont typeface="Wingdings" pitchFamily="2" charset="2"/>
              <a:buChar char="§"/>
            </a:pPr>
            <a:r>
              <a:rPr lang="en-GB" sz="1400">
                <a:cs typeface="Arial" charset="0"/>
              </a:rPr>
              <a:t>More reliance on </a:t>
            </a:r>
            <a:br>
              <a:rPr lang="en-GB" sz="1400">
                <a:cs typeface="Arial" charset="0"/>
              </a:rPr>
            </a:br>
            <a:r>
              <a:rPr lang="en-GB" sz="1400">
                <a:cs typeface="Arial" charset="0"/>
              </a:rPr>
              <a:t>sub-committees</a:t>
            </a:r>
          </a:p>
          <a:p>
            <a:pPr marL="180975" indent="-180975" algn="l">
              <a:spcBef>
                <a:spcPct val="50000"/>
              </a:spcBef>
              <a:buClr>
                <a:srgbClr val="0083A9"/>
              </a:buClr>
              <a:buFont typeface="Wingdings" pitchFamily="2" charset="2"/>
              <a:buChar char="§"/>
            </a:pPr>
            <a:r>
              <a:rPr lang="en-GB" sz="1400">
                <a:cs typeface="Arial" charset="0"/>
              </a:rPr>
              <a:t>Streamlined governance processes</a:t>
            </a:r>
          </a:p>
          <a:p>
            <a:pPr marL="180975" indent="-180975" algn="l">
              <a:spcBef>
                <a:spcPct val="50000"/>
              </a:spcBef>
              <a:buClr>
                <a:srgbClr val="0083A9"/>
              </a:buClr>
              <a:buFont typeface="Wingdings" pitchFamily="2" charset="2"/>
              <a:buChar char="§"/>
            </a:pPr>
            <a:r>
              <a:rPr lang="en-GB" sz="1400">
                <a:cs typeface="Arial" charset="0"/>
              </a:rPr>
              <a:t>‘Light touch’ </a:t>
            </a:r>
            <a:br>
              <a:rPr lang="en-GB" sz="1400">
                <a:cs typeface="Arial" charset="0"/>
              </a:rPr>
            </a:br>
            <a:r>
              <a:rPr lang="en-GB" sz="1400">
                <a:cs typeface="Arial" charset="0"/>
              </a:rPr>
              <a:t>management</a:t>
            </a:r>
          </a:p>
        </p:txBody>
      </p:sp>
      <p:sp>
        <p:nvSpPr>
          <p:cNvPr id="250898" name="Rectangle 18"/>
          <p:cNvSpPr>
            <a:spLocks noChangeArrowheads="1"/>
          </p:cNvSpPr>
          <p:nvPr/>
        </p:nvSpPr>
        <p:spPr bwMode="auto">
          <a:xfrm>
            <a:off x="7040563" y="3284538"/>
            <a:ext cx="2376487" cy="1657350"/>
          </a:xfrm>
          <a:prstGeom prst="rect">
            <a:avLst/>
          </a:prstGeom>
          <a:solidFill>
            <a:srgbClr val="FDFDFD"/>
          </a:solidFill>
          <a:ln w="19050">
            <a:solidFill>
              <a:srgbClr val="0083A9"/>
            </a:solidFill>
            <a:miter lim="800000"/>
            <a:headEnd/>
            <a:tailEnd/>
          </a:ln>
          <a:effectLst/>
        </p:spPr>
        <p:txBody>
          <a:bodyPr wrap="none" anchor="ctr"/>
          <a:lstStyle/>
          <a:p>
            <a:endParaRPr lang="en-GB"/>
          </a:p>
        </p:txBody>
      </p:sp>
      <p:sp>
        <p:nvSpPr>
          <p:cNvPr id="250905" name="Rectangle 25"/>
          <p:cNvSpPr>
            <a:spLocks noChangeArrowheads="1"/>
          </p:cNvSpPr>
          <p:nvPr/>
        </p:nvSpPr>
        <p:spPr bwMode="auto">
          <a:xfrm>
            <a:off x="5121275" y="1647825"/>
            <a:ext cx="136525" cy="76200"/>
          </a:xfrm>
          <a:prstGeom prst="rect">
            <a:avLst/>
          </a:prstGeom>
          <a:solidFill>
            <a:schemeClr val="bg1"/>
          </a:solidFill>
          <a:ln w="9525">
            <a:noFill/>
            <a:miter lim="800000"/>
            <a:headEnd/>
            <a:tailEnd/>
          </a:ln>
          <a:effectLst/>
        </p:spPr>
        <p:txBody>
          <a:bodyPr wrap="none" anchor="ctr"/>
          <a:lstStyle/>
          <a:p>
            <a:endParaRPr lang="en-GB"/>
          </a:p>
        </p:txBody>
      </p:sp>
      <p:sp>
        <p:nvSpPr>
          <p:cNvPr id="250906" name="Rectangle 26"/>
          <p:cNvSpPr>
            <a:spLocks noChangeArrowheads="1"/>
          </p:cNvSpPr>
          <p:nvPr/>
        </p:nvSpPr>
        <p:spPr bwMode="auto">
          <a:xfrm>
            <a:off x="2767013" y="1647825"/>
            <a:ext cx="128587" cy="76200"/>
          </a:xfrm>
          <a:prstGeom prst="rect">
            <a:avLst/>
          </a:prstGeom>
          <a:solidFill>
            <a:schemeClr val="bg1"/>
          </a:solidFill>
          <a:ln w="9525">
            <a:noFill/>
            <a:miter lim="800000"/>
            <a:headEnd/>
            <a:tailEnd/>
          </a:ln>
          <a:effectLst/>
        </p:spPr>
        <p:txBody>
          <a:bodyPr wrap="none" anchor="ctr"/>
          <a:lstStyle/>
          <a:p>
            <a:endParaRPr lang="en-GB"/>
          </a:p>
        </p:txBody>
      </p:sp>
      <p:sp>
        <p:nvSpPr>
          <p:cNvPr id="250908" name="Rectangle 28"/>
          <p:cNvSpPr>
            <a:spLocks noChangeArrowheads="1"/>
          </p:cNvSpPr>
          <p:nvPr/>
        </p:nvSpPr>
        <p:spPr bwMode="auto">
          <a:xfrm>
            <a:off x="2614613" y="1985963"/>
            <a:ext cx="1535112" cy="152400"/>
          </a:xfrm>
          <a:prstGeom prst="rect">
            <a:avLst/>
          </a:prstGeom>
          <a:solidFill>
            <a:schemeClr val="bg1"/>
          </a:solidFill>
          <a:ln w="9525">
            <a:noFill/>
            <a:miter lim="800000"/>
            <a:headEnd/>
            <a:tailEnd/>
          </a:ln>
          <a:effectLst/>
        </p:spPr>
        <p:txBody>
          <a:bodyPr wrap="none" anchor="ctr"/>
          <a:lstStyle/>
          <a:p>
            <a:endParaRPr lang="en-GB"/>
          </a:p>
        </p:txBody>
      </p:sp>
      <p:sp>
        <p:nvSpPr>
          <p:cNvPr id="250910" name="Rectangle 30"/>
          <p:cNvSpPr>
            <a:spLocks noChangeArrowheads="1"/>
          </p:cNvSpPr>
          <p:nvPr/>
        </p:nvSpPr>
        <p:spPr bwMode="auto">
          <a:xfrm>
            <a:off x="1957388" y="1917700"/>
            <a:ext cx="2520950" cy="576263"/>
          </a:xfrm>
          <a:prstGeom prst="rect">
            <a:avLst/>
          </a:prstGeom>
          <a:solidFill>
            <a:srgbClr val="0039A6"/>
          </a:solidFill>
          <a:ln w="9525">
            <a:noFill/>
            <a:miter lim="800000"/>
            <a:headEnd/>
            <a:tailEnd/>
          </a:ln>
          <a:effectLst/>
        </p:spPr>
        <p:txBody>
          <a:bodyPr wrap="none" anchor="ctr"/>
          <a:lstStyle/>
          <a:p>
            <a:endParaRPr lang="en-GB"/>
          </a:p>
        </p:txBody>
      </p:sp>
      <p:sp>
        <p:nvSpPr>
          <p:cNvPr id="250911" name="Text Box 31"/>
          <p:cNvSpPr txBox="1">
            <a:spLocks noChangeArrowheads="1"/>
          </p:cNvSpPr>
          <p:nvPr/>
        </p:nvSpPr>
        <p:spPr bwMode="auto">
          <a:xfrm>
            <a:off x="1957388" y="1917700"/>
            <a:ext cx="2520950" cy="581025"/>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cs typeface="Arial" charset="0"/>
              </a:rPr>
              <a:t>Current </a:t>
            </a:r>
            <a:br>
              <a:rPr lang="en-GB" sz="1600" b="1">
                <a:solidFill>
                  <a:schemeClr val="bg1"/>
                </a:solidFill>
                <a:cs typeface="Arial" charset="0"/>
              </a:rPr>
            </a:br>
            <a:r>
              <a:rPr lang="en-GB" sz="1600" b="1">
                <a:solidFill>
                  <a:schemeClr val="bg1"/>
                </a:solidFill>
                <a:cs typeface="Arial" charset="0"/>
              </a:rPr>
              <a:t>position</a:t>
            </a:r>
          </a:p>
        </p:txBody>
      </p:sp>
      <p:sp>
        <p:nvSpPr>
          <p:cNvPr id="250918" name="Rectangle 38"/>
          <p:cNvSpPr>
            <a:spLocks noChangeArrowheads="1"/>
          </p:cNvSpPr>
          <p:nvPr/>
        </p:nvSpPr>
        <p:spPr bwMode="auto">
          <a:xfrm>
            <a:off x="4592638" y="1917700"/>
            <a:ext cx="2332037" cy="568325"/>
          </a:xfrm>
          <a:prstGeom prst="rect">
            <a:avLst/>
          </a:prstGeom>
          <a:solidFill>
            <a:srgbClr val="0039A6"/>
          </a:solidFill>
          <a:ln w="9525">
            <a:noFill/>
            <a:miter lim="800000"/>
            <a:headEnd/>
            <a:tailEnd/>
          </a:ln>
          <a:effectLst/>
        </p:spPr>
        <p:txBody>
          <a:bodyPr wrap="none" anchor="ctr"/>
          <a:lstStyle/>
          <a:p>
            <a:endParaRPr lang="en-GB"/>
          </a:p>
        </p:txBody>
      </p:sp>
      <p:sp>
        <p:nvSpPr>
          <p:cNvPr id="250919" name="Rectangle 39"/>
          <p:cNvSpPr>
            <a:spLocks noChangeArrowheads="1"/>
          </p:cNvSpPr>
          <p:nvPr/>
        </p:nvSpPr>
        <p:spPr bwMode="auto">
          <a:xfrm>
            <a:off x="7040563" y="1917700"/>
            <a:ext cx="2376487" cy="579438"/>
          </a:xfrm>
          <a:prstGeom prst="rect">
            <a:avLst/>
          </a:prstGeom>
          <a:solidFill>
            <a:srgbClr val="0039A6"/>
          </a:solidFill>
          <a:ln w="9525">
            <a:noFill/>
            <a:miter lim="800000"/>
            <a:headEnd/>
            <a:tailEnd/>
          </a:ln>
          <a:effectLst/>
        </p:spPr>
        <p:txBody>
          <a:bodyPr wrap="none" anchor="ctr"/>
          <a:lstStyle/>
          <a:p>
            <a:endParaRPr lang="en-GB"/>
          </a:p>
        </p:txBody>
      </p:sp>
      <p:sp>
        <p:nvSpPr>
          <p:cNvPr id="250913" name="Text Box 33"/>
          <p:cNvSpPr txBox="1">
            <a:spLocks noChangeArrowheads="1"/>
          </p:cNvSpPr>
          <p:nvPr/>
        </p:nvSpPr>
        <p:spPr bwMode="auto">
          <a:xfrm>
            <a:off x="4592638" y="1912938"/>
            <a:ext cx="2332037" cy="581025"/>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cs typeface="Arial" charset="0"/>
              </a:rPr>
              <a:t>Risks systematically</a:t>
            </a:r>
            <a:br>
              <a:rPr lang="en-GB" sz="1600" b="1">
                <a:solidFill>
                  <a:schemeClr val="bg1"/>
                </a:solidFill>
                <a:cs typeface="Arial" charset="0"/>
              </a:rPr>
            </a:br>
            <a:r>
              <a:rPr lang="en-GB" sz="1600" b="1">
                <a:solidFill>
                  <a:schemeClr val="bg1"/>
                </a:solidFill>
                <a:cs typeface="Arial" charset="0"/>
              </a:rPr>
              <a:t>reduced</a:t>
            </a:r>
          </a:p>
        </p:txBody>
      </p:sp>
      <p:sp>
        <p:nvSpPr>
          <p:cNvPr id="250915" name="Text Box 35"/>
          <p:cNvSpPr txBox="1">
            <a:spLocks noChangeArrowheads="1"/>
          </p:cNvSpPr>
          <p:nvPr/>
        </p:nvSpPr>
        <p:spPr bwMode="auto">
          <a:xfrm>
            <a:off x="7040563" y="1912938"/>
            <a:ext cx="2376487" cy="581025"/>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cs typeface="Arial" charset="0"/>
              </a:rPr>
              <a:t>Low </a:t>
            </a:r>
            <a:br>
              <a:rPr lang="en-GB" sz="1600" b="1">
                <a:solidFill>
                  <a:schemeClr val="bg1"/>
                </a:solidFill>
                <a:cs typeface="Arial" charset="0"/>
              </a:rPr>
            </a:br>
            <a:r>
              <a:rPr lang="en-GB" sz="1600" b="1">
                <a:solidFill>
                  <a:schemeClr val="bg1"/>
                </a:solidFill>
                <a:cs typeface="Arial" charset="0"/>
              </a:rPr>
              <a:t>risk target</a:t>
            </a:r>
          </a:p>
        </p:txBody>
      </p:sp>
      <p:sp>
        <p:nvSpPr>
          <p:cNvPr id="250920" name="Rectangle 40"/>
          <p:cNvSpPr>
            <a:spLocks noChangeArrowheads="1"/>
          </p:cNvSpPr>
          <p:nvPr/>
        </p:nvSpPr>
        <p:spPr bwMode="auto">
          <a:xfrm>
            <a:off x="1957388" y="2552700"/>
            <a:ext cx="2520950" cy="660400"/>
          </a:xfrm>
          <a:prstGeom prst="rect">
            <a:avLst/>
          </a:prstGeom>
          <a:solidFill>
            <a:schemeClr val="folHlink"/>
          </a:solidFill>
          <a:ln w="9525">
            <a:noFill/>
            <a:miter lim="800000"/>
            <a:headEnd/>
            <a:tailEnd/>
          </a:ln>
          <a:effectLst/>
        </p:spPr>
        <p:txBody>
          <a:bodyPr wrap="none" anchor="ctr"/>
          <a:lstStyle/>
          <a:p>
            <a:endParaRPr lang="en-GB"/>
          </a:p>
        </p:txBody>
      </p:sp>
      <p:sp>
        <p:nvSpPr>
          <p:cNvPr id="250921" name="Rectangle 41"/>
          <p:cNvSpPr>
            <a:spLocks noChangeArrowheads="1"/>
          </p:cNvSpPr>
          <p:nvPr/>
        </p:nvSpPr>
        <p:spPr bwMode="auto">
          <a:xfrm>
            <a:off x="4592638" y="2552700"/>
            <a:ext cx="2332037" cy="660400"/>
          </a:xfrm>
          <a:prstGeom prst="rect">
            <a:avLst/>
          </a:prstGeom>
          <a:solidFill>
            <a:schemeClr val="folHlink"/>
          </a:solidFill>
          <a:ln w="9525">
            <a:noFill/>
            <a:miter lim="800000"/>
            <a:headEnd/>
            <a:tailEnd/>
          </a:ln>
          <a:effectLst/>
        </p:spPr>
        <p:txBody>
          <a:bodyPr wrap="none" anchor="ctr"/>
          <a:lstStyle/>
          <a:p>
            <a:endParaRPr lang="en-GB"/>
          </a:p>
        </p:txBody>
      </p:sp>
      <p:sp>
        <p:nvSpPr>
          <p:cNvPr id="250922" name="Rectangle 42"/>
          <p:cNvSpPr>
            <a:spLocks noChangeArrowheads="1"/>
          </p:cNvSpPr>
          <p:nvPr/>
        </p:nvSpPr>
        <p:spPr bwMode="auto">
          <a:xfrm>
            <a:off x="7040563" y="2552700"/>
            <a:ext cx="2376487" cy="660400"/>
          </a:xfrm>
          <a:prstGeom prst="rect">
            <a:avLst/>
          </a:prstGeom>
          <a:solidFill>
            <a:schemeClr val="folHlink"/>
          </a:solidFill>
          <a:ln w="9525">
            <a:noFill/>
            <a:miter lim="800000"/>
            <a:headEnd/>
            <a:tailEnd/>
          </a:ln>
          <a:effectLst/>
        </p:spPr>
        <p:txBody>
          <a:bodyPr wrap="none" anchor="ctr"/>
          <a:lstStyle/>
          <a:p>
            <a:endParaRPr lang="en-GB"/>
          </a:p>
        </p:txBody>
      </p:sp>
      <p:sp>
        <p:nvSpPr>
          <p:cNvPr id="250893" name="Text Box 13"/>
          <p:cNvSpPr txBox="1">
            <a:spLocks noChangeArrowheads="1"/>
          </p:cNvSpPr>
          <p:nvPr/>
        </p:nvSpPr>
        <p:spPr bwMode="auto">
          <a:xfrm>
            <a:off x="1957388" y="2552700"/>
            <a:ext cx="2520950" cy="581025"/>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cs typeface="Arial" charset="0"/>
              </a:rPr>
              <a:t>Insourced </a:t>
            </a:r>
            <a:br>
              <a:rPr lang="en-GB" sz="1600" b="1">
                <a:solidFill>
                  <a:schemeClr val="bg1"/>
                </a:solidFill>
                <a:cs typeface="Arial" charset="0"/>
              </a:rPr>
            </a:br>
            <a:r>
              <a:rPr lang="en-GB" sz="1600" b="1">
                <a:solidFill>
                  <a:schemeClr val="bg1"/>
                </a:solidFill>
                <a:cs typeface="Arial" charset="0"/>
              </a:rPr>
              <a:t>management</a:t>
            </a:r>
          </a:p>
        </p:txBody>
      </p:sp>
      <p:sp>
        <p:nvSpPr>
          <p:cNvPr id="250896" name="Text Box 16"/>
          <p:cNvSpPr txBox="1">
            <a:spLocks noChangeArrowheads="1"/>
          </p:cNvSpPr>
          <p:nvPr/>
        </p:nvSpPr>
        <p:spPr bwMode="auto">
          <a:xfrm>
            <a:off x="4592638" y="2552700"/>
            <a:ext cx="2332037" cy="581025"/>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cs typeface="Arial" charset="0"/>
              </a:rPr>
              <a:t>Focused </a:t>
            </a:r>
            <a:br>
              <a:rPr lang="en-GB" sz="1600" b="1">
                <a:solidFill>
                  <a:schemeClr val="bg1"/>
                </a:solidFill>
                <a:cs typeface="Arial" charset="0"/>
              </a:rPr>
            </a:br>
            <a:r>
              <a:rPr lang="en-GB" sz="1600" b="1">
                <a:solidFill>
                  <a:schemeClr val="bg1"/>
                </a:solidFill>
                <a:cs typeface="Arial" charset="0"/>
              </a:rPr>
              <a:t>working</a:t>
            </a:r>
          </a:p>
        </p:txBody>
      </p:sp>
      <p:sp>
        <p:nvSpPr>
          <p:cNvPr id="250900" name="Text Box 20"/>
          <p:cNvSpPr txBox="1">
            <a:spLocks noChangeArrowheads="1"/>
          </p:cNvSpPr>
          <p:nvPr/>
        </p:nvSpPr>
        <p:spPr bwMode="auto">
          <a:xfrm>
            <a:off x="7040563" y="2552700"/>
            <a:ext cx="2376487" cy="581025"/>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cs typeface="Arial" charset="0"/>
              </a:rPr>
              <a:t>Outsourced operations</a:t>
            </a:r>
          </a:p>
        </p:txBody>
      </p:sp>
      <p:sp>
        <p:nvSpPr>
          <p:cNvPr id="250923" name="AutoShape 43"/>
          <p:cNvSpPr>
            <a:spLocks noChangeArrowheads="1"/>
          </p:cNvSpPr>
          <p:nvPr/>
        </p:nvSpPr>
        <p:spPr bwMode="auto">
          <a:xfrm>
            <a:off x="1928813" y="1125538"/>
            <a:ext cx="7488237" cy="647700"/>
          </a:xfrm>
          <a:prstGeom prst="rightArrow">
            <a:avLst>
              <a:gd name="adj1" fmla="val 44611"/>
              <a:gd name="adj2" fmla="val 41160"/>
            </a:avLst>
          </a:prstGeom>
          <a:solidFill>
            <a:srgbClr val="7AB800"/>
          </a:solidFill>
          <a:ln w="9525" algn="ctr">
            <a:noFill/>
            <a:miter lim="800000"/>
            <a:headEnd/>
            <a:tailEnd/>
          </a:ln>
          <a:effectLst/>
        </p:spPr>
        <p:txBody>
          <a:bodyPr wrap="none" anchor="ctr"/>
          <a:lstStyle/>
          <a:p>
            <a:endParaRPr lang="en-GB"/>
          </a:p>
        </p:txBody>
      </p:sp>
      <p:sp>
        <p:nvSpPr>
          <p:cNvPr id="250924" name="Text Box 44"/>
          <p:cNvSpPr txBox="1">
            <a:spLocks noChangeArrowheads="1"/>
          </p:cNvSpPr>
          <p:nvPr/>
        </p:nvSpPr>
        <p:spPr bwMode="auto">
          <a:xfrm>
            <a:off x="1895475" y="1281113"/>
            <a:ext cx="7521575" cy="336550"/>
          </a:xfrm>
          <a:prstGeom prst="rect">
            <a:avLst/>
          </a:prstGeom>
          <a:noFill/>
          <a:ln w="9525" algn="ctr">
            <a:noFill/>
            <a:miter lim="800000"/>
            <a:headEnd/>
            <a:tailEnd/>
          </a:ln>
          <a:effectLst/>
        </p:spPr>
        <p:txBody>
          <a:bodyPr>
            <a:spAutoFit/>
          </a:bodyPr>
          <a:lstStyle/>
          <a:p>
            <a:pPr>
              <a:spcBef>
                <a:spcPct val="50000"/>
              </a:spcBef>
            </a:pPr>
            <a:r>
              <a:rPr lang="en-GB" sz="1600" b="1">
                <a:solidFill>
                  <a:schemeClr val="bg1"/>
                </a:solidFill>
              </a:rPr>
              <a:t>Path to de-risking</a:t>
            </a:r>
          </a:p>
        </p:txBody>
      </p:sp>
      <p:sp>
        <p:nvSpPr>
          <p:cNvPr id="250932" name="Rectangle 52"/>
          <p:cNvSpPr>
            <a:spLocks noChangeArrowheads="1"/>
          </p:cNvSpPr>
          <p:nvPr/>
        </p:nvSpPr>
        <p:spPr bwMode="auto">
          <a:xfrm>
            <a:off x="415925" y="1922463"/>
            <a:ext cx="1441450" cy="576262"/>
          </a:xfrm>
          <a:prstGeom prst="rect">
            <a:avLst/>
          </a:prstGeom>
          <a:solidFill>
            <a:srgbClr val="0039A6"/>
          </a:solidFill>
          <a:ln w="9525">
            <a:noFill/>
            <a:miter lim="800000"/>
            <a:headEnd/>
            <a:tailEnd/>
          </a:ln>
          <a:effectLst/>
        </p:spPr>
        <p:txBody>
          <a:bodyPr wrap="none" anchor="ctr"/>
          <a:lstStyle/>
          <a:p>
            <a:endParaRPr lang="en-GB"/>
          </a:p>
        </p:txBody>
      </p:sp>
      <p:sp>
        <p:nvSpPr>
          <p:cNvPr id="250934" name="Rectangle 54"/>
          <p:cNvSpPr>
            <a:spLocks noChangeArrowheads="1"/>
          </p:cNvSpPr>
          <p:nvPr/>
        </p:nvSpPr>
        <p:spPr bwMode="auto">
          <a:xfrm>
            <a:off x="415925" y="2559050"/>
            <a:ext cx="1441450" cy="654050"/>
          </a:xfrm>
          <a:prstGeom prst="rect">
            <a:avLst/>
          </a:prstGeom>
          <a:solidFill>
            <a:schemeClr val="folHlink"/>
          </a:solidFill>
          <a:ln w="9525">
            <a:noFill/>
            <a:miter lim="800000"/>
            <a:headEnd/>
            <a:tailEnd/>
          </a:ln>
          <a:effectLst/>
        </p:spPr>
        <p:txBody>
          <a:bodyPr wrap="none" anchor="ctr"/>
          <a:lstStyle/>
          <a:p>
            <a:endParaRPr lang="en-GB"/>
          </a:p>
        </p:txBody>
      </p:sp>
      <p:sp>
        <p:nvSpPr>
          <p:cNvPr id="250936" name="Text Box 56"/>
          <p:cNvSpPr txBox="1">
            <a:spLocks noChangeArrowheads="1"/>
          </p:cNvSpPr>
          <p:nvPr/>
        </p:nvSpPr>
        <p:spPr bwMode="auto">
          <a:xfrm>
            <a:off x="344488" y="1928813"/>
            <a:ext cx="1584325" cy="581025"/>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cs typeface="Arial" charset="0"/>
              </a:rPr>
              <a:t>Assets and liabilities</a:t>
            </a:r>
          </a:p>
        </p:txBody>
      </p:sp>
      <p:sp>
        <p:nvSpPr>
          <p:cNvPr id="250937" name="Text Box 57"/>
          <p:cNvSpPr txBox="1">
            <a:spLocks noChangeArrowheads="1"/>
          </p:cNvSpPr>
          <p:nvPr/>
        </p:nvSpPr>
        <p:spPr bwMode="auto">
          <a:xfrm>
            <a:off x="415925" y="2559050"/>
            <a:ext cx="1441450" cy="336550"/>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cs typeface="Arial" charset="0"/>
              </a:rPr>
              <a:t>Operations</a:t>
            </a:r>
          </a:p>
        </p:txBody>
      </p:sp>
      <p:sp>
        <p:nvSpPr>
          <p:cNvPr id="250901" name="Text Box 21"/>
          <p:cNvSpPr txBox="1">
            <a:spLocks noChangeArrowheads="1"/>
          </p:cNvSpPr>
          <p:nvPr/>
        </p:nvSpPr>
        <p:spPr bwMode="auto">
          <a:xfrm>
            <a:off x="7040563" y="3273425"/>
            <a:ext cx="2305050" cy="1049338"/>
          </a:xfrm>
          <a:prstGeom prst="rect">
            <a:avLst/>
          </a:prstGeom>
          <a:noFill/>
          <a:ln w="9525">
            <a:noFill/>
            <a:miter lim="800000"/>
            <a:headEnd/>
            <a:tailEnd/>
          </a:ln>
          <a:effectLst/>
        </p:spPr>
        <p:txBody>
          <a:bodyPr>
            <a:spAutoFit/>
          </a:bodyPr>
          <a:lstStyle/>
          <a:p>
            <a:pPr marL="180975" indent="-180975" algn="l">
              <a:spcBef>
                <a:spcPct val="50000"/>
              </a:spcBef>
              <a:buClr>
                <a:srgbClr val="0083A9"/>
              </a:buClr>
              <a:buFont typeface="Wingdings" pitchFamily="2" charset="2"/>
              <a:buChar char="§"/>
            </a:pPr>
            <a:r>
              <a:rPr lang="en-GB" sz="1400">
                <a:cs typeface="Arial" charset="0"/>
              </a:rPr>
              <a:t>Third parties tasked with implementation</a:t>
            </a:r>
          </a:p>
          <a:p>
            <a:pPr marL="180975" indent="-180975" algn="l">
              <a:spcBef>
                <a:spcPct val="50000"/>
              </a:spcBef>
              <a:buClr>
                <a:srgbClr val="0083A9"/>
              </a:buClr>
              <a:buFont typeface="Wingdings" pitchFamily="2" charset="2"/>
              <a:buChar char="§"/>
            </a:pPr>
            <a:r>
              <a:rPr lang="en-GB" sz="1400">
                <a:cs typeface="Arial" charset="0"/>
              </a:rPr>
              <a:t>Pre-determined actions when conditions met</a:t>
            </a:r>
          </a:p>
        </p:txBody>
      </p:sp>
      <p:sp>
        <p:nvSpPr>
          <p:cNvPr id="250956" name="AutoShape 76"/>
          <p:cNvSpPr>
            <a:spLocks noChangeArrowheads="1"/>
          </p:cNvSpPr>
          <p:nvPr/>
        </p:nvSpPr>
        <p:spPr bwMode="auto">
          <a:xfrm>
            <a:off x="8337550" y="260350"/>
            <a:ext cx="1003300" cy="576263"/>
          </a:xfrm>
          <a:prstGeom prst="chevron">
            <a:avLst>
              <a:gd name="adj" fmla="val 37392"/>
            </a:avLst>
          </a:prstGeom>
          <a:solidFill>
            <a:schemeClr val="hlink"/>
          </a:solidFill>
          <a:ln w="9525">
            <a:noFill/>
            <a:miter lim="800000"/>
            <a:headEnd/>
            <a:tailEnd/>
          </a:ln>
          <a:effectLst/>
        </p:spPr>
        <p:txBody>
          <a:bodyPr wrap="none" anchor="ctr"/>
          <a:lstStyle/>
          <a:p>
            <a:endParaRPr lang="en-GB"/>
          </a:p>
        </p:txBody>
      </p:sp>
      <p:sp>
        <p:nvSpPr>
          <p:cNvPr id="250957" name="Text Box 77"/>
          <p:cNvSpPr txBox="1">
            <a:spLocks noChangeArrowheads="1"/>
          </p:cNvSpPr>
          <p:nvPr/>
        </p:nvSpPr>
        <p:spPr bwMode="auto">
          <a:xfrm>
            <a:off x="8408988" y="404813"/>
            <a:ext cx="1008062"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operations</a:t>
            </a:r>
          </a:p>
        </p:txBody>
      </p:sp>
      <p:sp>
        <p:nvSpPr>
          <p:cNvPr id="250958" name="AutoShape 78"/>
          <p:cNvSpPr>
            <a:spLocks noChangeArrowheads="1"/>
          </p:cNvSpPr>
          <p:nvPr/>
        </p:nvSpPr>
        <p:spPr bwMode="auto">
          <a:xfrm>
            <a:off x="7489825" y="260350"/>
            <a:ext cx="946150" cy="576263"/>
          </a:xfrm>
          <a:prstGeom prst="chevron">
            <a:avLst>
              <a:gd name="adj" fmla="val 37740"/>
            </a:avLst>
          </a:prstGeom>
          <a:solidFill>
            <a:srgbClr val="0039A6"/>
          </a:solidFill>
          <a:ln w="9525">
            <a:noFill/>
            <a:miter lim="800000"/>
            <a:headEnd/>
            <a:tailEnd/>
          </a:ln>
          <a:effectLst/>
        </p:spPr>
        <p:txBody>
          <a:bodyPr wrap="none" anchor="ctr"/>
          <a:lstStyle/>
          <a:p>
            <a:endParaRPr lang="en-GB"/>
          </a:p>
        </p:txBody>
      </p:sp>
      <p:sp>
        <p:nvSpPr>
          <p:cNvPr id="250959" name="AutoShape 79"/>
          <p:cNvSpPr>
            <a:spLocks noChangeArrowheads="1"/>
          </p:cNvSpPr>
          <p:nvPr/>
        </p:nvSpPr>
        <p:spPr bwMode="auto">
          <a:xfrm>
            <a:off x="6640513" y="260350"/>
            <a:ext cx="946150" cy="576263"/>
          </a:xfrm>
          <a:prstGeom prst="chevron">
            <a:avLst>
              <a:gd name="adj" fmla="val 33605"/>
            </a:avLst>
          </a:prstGeom>
          <a:solidFill>
            <a:srgbClr val="0039A6"/>
          </a:solidFill>
          <a:ln w="9525">
            <a:noFill/>
            <a:miter lim="800000"/>
            <a:headEnd/>
            <a:tailEnd/>
          </a:ln>
          <a:effectLst/>
        </p:spPr>
        <p:txBody>
          <a:bodyPr wrap="none" anchor="ctr"/>
          <a:lstStyle/>
          <a:p>
            <a:endParaRPr lang="en-GB"/>
          </a:p>
        </p:txBody>
      </p:sp>
      <p:sp>
        <p:nvSpPr>
          <p:cNvPr id="250960" name="Text Box 80"/>
          <p:cNvSpPr txBox="1">
            <a:spLocks noChangeArrowheads="1"/>
          </p:cNvSpPr>
          <p:nvPr/>
        </p:nvSpPr>
        <p:spPr bwMode="auto">
          <a:xfrm>
            <a:off x="7632700" y="404813"/>
            <a:ext cx="792163"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liabilities</a:t>
            </a:r>
          </a:p>
        </p:txBody>
      </p:sp>
      <p:sp>
        <p:nvSpPr>
          <p:cNvPr id="250961" name="Text Box 81"/>
          <p:cNvSpPr txBox="1">
            <a:spLocks noChangeArrowheads="1"/>
          </p:cNvSpPr>
          <p:nvPr/>
        </p:nvSpPr>
        <p:spPr bwMode="auto">
          <a:xfrm>
            <a:off x="67833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assets</a:t>
            </a:r>
          </a:p>
        </p:txBody>
      </p:sp>
      <p:sp>
        <p:nvSpPr>
          <p:cNvPr id="250962" name="AutoShape 82"/>
          <p:cNvSpPr>
            <a:spLocks noChangeArrowheads="1"/>
          </p:cNvSpPr>
          <p:nvPr/>
        </p:nvSpPr>
        <p:spPr bwMode="auto">
          <a:xfrm>
            <a:off x="9201150" y="260350"/>
            <a:ext cx="215900" cy="576263"/>
          </a:xfrm>
          <a:prstGeom prst="chevron">
            <a:avLst>
              <a:gd name="adj" fmla="val 89704"/>
            </a:avLst>
          </a:prstGeom>
          <a:solidFill>
            <a:schemeClr val="hlink"/>
          </a:solidFill>
          <a:ln w="9525">
            <a:solidFill>
              <a:schemeClr val="hlink"/>
            </a:solidFill>
            <a:miter lim="800000"/>
            <a:headEnd/>
            <a:tailEnd/>
          </a:ln>
          <a:effectLst/>
        </p:spPr>
        <p:txBody>
          <a:bodyPr wrap="none" anchor="ctr"/>
          <a:lstStyle/>
          <a:p>
            <a:endParaRPr lang="en-GB"/>
          </a:p>
        </p:txBody>
      </p:sp>
      <p:sp>
        <p:nvSpPr>
          <p:cNvPr id="250963" name="AutoShape 83"/>
          <p:cNvSpPr>
            <a:spLocks noChangeArrowheads="1"/>
          </p:cNvSpPr>
          <p:nvPr/>
        </p:nvSpPr>
        <p:spPr bwMode="auto">
          <a:xfrm>
            <a:off x="828040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
        <p:nvSpPr>
          <p:cNvPr id="250964" name="AutoShape 84"/>
          <p:cNvSpPr>
            <a:spLocks noChangeArrowheads="1"/>
          </p:cNvSpPr>
          <p:nvPr/>
        </p:nvSpPr>
        <p:spPr bwMode="auto">
          <a:xfrm>
            <a:off x="7435850" y="260350"/>
            <a:ext cx="215900" cy="576263"/>
          </a:xfrm>
          <a:prstGeom prst="chevron">
            <a:avLst>
              <a:gd name="adj" fmla="val 89704"/>
            </a:avLst>
          </a:prstGeom>
          <a:solidFill>
            <a:srgbClr val="0039A6"/>
          </a:solidFill>
          <a:ln w="9525">
            <a:solidFill>
              <a:srgbClr val="0039A6"/>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E1684176-E8E1-4946-B22B-2DD158EF3985}" type="slidenum">
              <a:rPr lang="en-GB"/>
              <a:pPr/>
              <a:t>28</a:t>
            </a:fld>
            <a:endParaRPr lang="en-GB"/>
          </a:p>
        </p:txBody>
      </p:sp>
      <p:sp>
        <p:nvSpPr>
          <p:cNvPr id="271362" name="Rectangle 2"/>
          <p:cNvSpPr>
            <a:spLocks noGrp="1" noChangeArrowheads="1"/>
          </p:cNvSpPr>
          <p:nvPr>
            <p:ph type="title"/>
          </p:nvPr>
        </p:nvSpPr>
        <p:spPr/>
        <p:txBody>
          <a:bodyPr/>
          <a:lstStyle/>
          <a:p>
            <a:r>
              <a:rPr lang="en-GB"/>
              <a:t>Conclusions</a:t>
            </a:r>
          </a:p>
        </p:txBody>
      </p:sp>
      <p:sp>
        <p:nvSpPr>
          <p:cNvPr id="271363" name="Text Box 3"/>
          <p:cNvSpPr txBox="1">
            <a:spLocks noChangeArrowheads="1"/>
          </p:cNvSpPr>
          <p:nvPr/>
        </p:nvSpPr>
        <p:spPr bwMode="auto">
          <a:xfrm>
            <a:off x="1352550" y="1844675"/>
            <a:ext cx="6624638" cy="366713"/>
          </a:xfrm>
          <a:prstGeom prst="rect">
            <a:avLst/>
          </a:prstGeom>
          <a:noFill/>
          <a:ln w="9525">
            <a:noFill/>
            <a:miter lim="800000"/>
            <a:headEnd/>
            <a:tailEnd/>
          </a:ln>
          <a:effectLst/>
        </p:spPr>
        <p:txBody>
          <a:bodyPr>
            <a:spAutoFit/>
          </a:bodyPr>
          <a:lstStyle/>
          <a:p>
            <a:pPr algn="l">
              <a:spcBef>
                <a:spcPct val="50000"/>
              </a:spcBef>
            </a:pPr>
            <a:r>
              <a:rPr lang="en-GB" sz="1800"/>
              <a:t>De-risking flight plans are increasingly commonplace</a:t>
            </a:r>
          </a:p>
        </p:txBody>
      </p:sp>
      <p:sp>
        <p:nvSpPr>
          <p:cNvPr id="271364" name="AutoShape 4" descr="Light vertical"/>
          <p:cNvSpPr>
            <a:spLocks noChangeArrowheads="1"/>
          </p:cNvSpPr>
          <p:nvPr/>
        </p:nvSpPr>
        <p:spPr bwMode="auto">
          <a:xfrm>
            <a:off x="488950" y="1814513"/>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71365" name="Line 5"/>
          <p:cNvSpPr>
            <a:spLocks noChangeShapeType="1"/>
          </p:cNvSpPr>
          <p:nvPr/>
        </p:nvSpPr>
        <p:spPr bwMode="auto">
          <a:xfrm>
            <a:off x="488950" y="2565400"/>
            <a:ext cx="8496300" cy="0"/>
          </a:xfrm>
          <a:prstGeom prst="line">
            <a:avLst/>
          </a:prstGeom>
          <a:noFill/>
          <a:ln w="9525">
            <a:solidFill>
              <a:srgbClr val="0039A6"/>
            </a:solidFill>
            <a:prstDash val="dash"/>
            <a:round/>
            <a:headEnd/>
            <a:tailEnd/>
          </a:ln>
          <a:effectLst/>
        </p:spPr>
        <p:txBody>
          <a:bodyPr/>
          <a:lstStyle/>
          <a:p>
            <a:endParaRPr lang="en-GB"/>
          </a:p>
        </p:txBody>
      </p:sp>
      <p:sp>
        <p:nvSpPr>
          <p:cNvPr id="271366" name="Oval 6"/>
          <p:cNvSpPr>
            <a:spLocks noChangeArrowheads="1"/>
          </p:cNvSpPr>
          <p:nvPr/>
        </p:nvSpPr>
        <p:spPr bwMode="auto">
          <a:xfrm>
            <a:off x="704850" y="1843088"/>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71367" name="Text Box 7"/>
          <p:cNvSpPr txBox="1">
            <a:spLocks noChangeArrowheads="1"/>
          </p:cNvSpPr>
          <p:nvPr/>
        </p:nvSpPr>
        <p:spPr bwMode="auto">
          <a:xfrm>
            <a:off x="704850" y="1868488"/>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71369" name="Text Box 9"/>
          <p:cNvSpPr txBox="1">
            <a:spLocks noChangeArrowheads="1"/>
          </p:cNvSpPr>
          <p:nvPr/>
        </p:nvSpPr>
        <p:spPr bwMode="auto">
          <a:xfrm>
            <a:off x="1352550" y="2852738"/>
            <a:ext cx="7561263" cy="366712"/>
          </a:xfrm>
          <a:prstGeom prst="rect">
            <a:avLst/>
          </a:prstGeom>
          <a:noFill/>
          <a:ln w="9525">
            <a:noFill/>
            <a:miter lim="800000"/>
            <a:headEnd/>
            <a:tailEnd/>
          </a:ln>
          <a:effectLst/>
        </p:spPr>
        <p:txBody>
          <a:bodyPr>
            <a:spAutoFit/>
          </a:bodyPr>
          <a:lstStyle/>
          <a:p>
            <a:pPr algn="l">
              <a:spcBef>
                <a:spcPct val="50000"/>
              </a:spcBef>
            </a:pPr>
            <a:r>
              <a:rPr lang="en-GB" sz="1800"/>
              <a:t>They are a powerful framework for asset and liability de-risking actions</a:t>
            </a:r>
          </a:p>
        </p:txBody>
      </p:sp>
      <p:sp>
        <p:nvSpPr>
          <p:cNvPr id="271370" name="AutoShape 10" descr="Light vertical"/>
          <p:cNvSpPr>
            <a:spLocks noChangeArrowheads="1"/>
          </p:cNvSpPr>
          <p:nvPr/>
        </p:nvSpPr>
        <p:spPr bwMode="auto">
          <a:xfrm>
            <a:off x="488950" y="2822575"/>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71371" name="Line 11"/>
          <p:cNvSpPr>
            <a:spLocks noChangeShapeType="1"/>
          </p:cNvSpPr>
          <p:nvPr/>
        </p:nvSpPr>
        <p:spPr bwMode="auto">
          <a:xfrm>
            <a:off x="488950" y="3644900"/>
            <a:ext cx="8496300" cy="0"/>
          </a:xfrm>
          <a:prstGeom prst="line">
            <a:avLst/>
          </a:prstGeom>
          <a:noFill/>
          <a:ln w="9525">
            <a:solidFill>
              <a:srgbClr val="0039A6"/>
            </a:solidFill>
            <a:prstDash val="dash"/>
            <a:round/>
            <a:headEnd/>
            <a:tailEnd/>
          </a:ln>
          <a:effectLst/>
        </p:spPr>
        <p:txBody>
          <a:bodyPr/>
          <a:lstStyle/>
          <a:p>
            <a:endParaRPr lang="en-GB"/>
          </a:p>
        </p:txBody>
      </p:sp>
      <p:sp>
        <p:nvSpPr>
          <p:cNvPr id="271372" name="Oval 12"/>
          <p:cNvSpPr>
            <a:spLocks noChangeArrowheads="1"/>
          </p:cNvSpPr>
          <p:nvPr/>
        </p:nvSpPr>
        <p:spPr bwMode="auto">
          <a:xfrm>
            <a:off x="704850" y="2851150"/>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71373" name="Text Box 13"/>
          <p:cNvSpPr txBox="1">
            <a:spLocks noChangeArrowheads="1"/>
          </p:cNvSpPr>
          <p:nvPr/>
        </p:nvSpPr>
        <p:spPr bwMode="auto">
          <a:xfrm>
            <a:off x="704850" y="2876550"/>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71374" name="Text Box 14"/>
          <p:cNvSpPr txBox="1">
            <a:spLocks noChangeArrowheads="1"/>
          </p:cNvSpPr>
          <p:nvPr/>
        </p:nvSpPr>
        <p:spPr bwMode="auto">
          <a:xfrm>
            <a:off x="1352550" y="3854450"/>
            <a:ext cx="7848600" cy="366713"/>
          </a:xfrm>
          <a:prstGeom prst="rect">
            <a:avLst/>
          </a:prstGeom>
          <a:noFill/>
          <a:ln w="9525">
            <a:noFill/>
            <a:miter lim="800000"/>
            <a:headEnd/>
            <a:tailEnd/>
          </a:ln>
          <a:effectLst/>
        </p:spPr>
        <p:txBody>
          <a:bodyPr>
            <a:spAutoFit/>
          </a:bodyPr>
          <a:lstStyle/>
          <a:p>
            <a:pPr algn="l">
              <a:spcBef>
                <a:spcPct val="50000"/>
              </a:spcBef>
            </a:pPr>
            <a:r>
              <a:rPr lang="en-GB" sz="1800"/>
              <a:t>Poor implementation can lead to missed opportunities or worse outcomes</a:t>
            </a:r>
          </a:p>
        </p:txBody>
      </p:sp>
      <p:sp>
        <p:nvSpPr>
          <p:cNvPr id="271375" name="AutoShape 15" descr="Light vertical"/>
          <p:cNvSpPr>
            <a:spLocks noChangeArrowheads="1"/>
          </p:cNvSpPr>
          <p:nvPr/>
        </p:nvSpPr>
        <p:spPr bwMode="auto">
          <a:xfrm>
            <a:off x="488950" y="3824288"/>
            <a:ext cx="792163"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71376" name="Line 16"/>
          <p:cNvSpPr>
            <a:spLocks noChangeShapeType="1"/>
          </p:cNvSpPr>
          <p:nvPr/>
        </p:nvSpPr>
        <p:spPr bwMode="auto">
          <a:xfrm flipV="1">
            <a:off x="488950" y="4508500"/>
            <a:ext cx="8496300" cy="12700"/>
          </a:xfrm>
          <a:prstGeom prst="line">
            <a:avLst/>
          </a:prstGeom>
          <a:noFill/>
          <a:ln w="9525">
            <a:solidFill>
              <a:srgbClr val="0039A6"/>
            </a:solidFill>
            <a:prstDash val="dash"/>
            <a:round/>
            <a:headEnd/>
            <a:tailEnd/>
          </a:ln>
          <a:effectLst/>
        </p:spPr>
        <p:txBody>
          <a:bodyPr/>
          <a:lstStyle/>
          <a:p>
            <a:endParaRPr lang="en-GB"/>
          </a:p>
        </p:txBody>
      </p:sp>
      <p:sp>
        <p:nvSpPr>
          <p:cNvPr id="271377" name="Oval 17"/>
          <p:cNvSpPr>
            <a:spLocks noChangeArrowheads="1"/>
          </p:cNvSpPr>
          <p:nvPr/>
        </p:nvSpPr>
        <p:spPr bwMode="auto">
          <a:xfrm>
            <a:off x="704850" y="3852863"/>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71378" name="Text Box 18"/>
          <p:cNvSpPr txBox="1">
            <a:spLocks noChangeArrowheads="1"/>
          </p:cNvSpPr>
          <p:nvPr/>
        </p:nvSpPr>
        <p:spPr bwMode="auto">
          <a:xfrm>
            <a:off x="704850" y="3852863"/>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
        <p:nvSpPr>
          <p:cNvPr id="271388" name="Text Box 28"/>
          <p:cNvSpPr txBox="1">
            <a:spLocks noChangeArrowheads="1"/>
          </p:cNvSpPr>
          <p:nvPr/>
        </p:nvSpPr>
        <p:spPr bwMode="auto">
          <a:xfrm>
            <a:off x="1423988" y="4791075"/>
            <a:ext cx="7848600" cy="366713"/>
          </a:xfrm>
          <a:prstGeom prst="rect">
            <a:avLst/>
          </a:prstGeom>
          <a:noFill/>
          <a:ln w="9525">
            <a:noFill/>
            <a:miter lim="800000"/>
            <a:headEnd/>
            <a:tailEnd/>
          </a:ln>
          <a:effectLst/>
        </p:spPr>
        <p:txBody>
          <a:bodyPr>
            <a:spAutoFit/>
          </a:bodyPr>
          <a:lstStyle/>
          <a:p>
            <a:pPr algn="l">
              <a:spcBef>
                <a:spcPct val="50000"/>
              </a:spcBef>
            </a:pPr>
            <a:r>
              <a:rPr lang="en-GB" sz="1800"/>
              <a:t>Increased focus on delegation to help manage implementation</a:t>
            </a:r>
          </a:p>
        </p:txBody>
      </p:sp>
      <p:sp>
        <p:nvSpPr>
          <p:cNvPr id="271389" name="AutoShape 29" descr="Light vertical"/>
          <p:cNvSpPr>
            <a:spLocks noChangeArrowheads="1"/>
          </p:cNvSpPr>
          <p:nvPr/>
        </p:nvSpPr>
        <p:spPr bwMode="auto">
          <a:xfrm>
            <a:off x="560388" y="4760913"/>
            <a:ext cx="792162" cy="504825"/>
          </a:xfrm>
          <a:prstGeom prst="chevron">
            <a:avLst>
              <a:gd name="adj" fmla="val 39230"/>
            </a:avLst>
          </a:prstGeom>
          <a:pattFill prst="ltVert">
            <a:fgClr>
              <a:srgbClr val="0039A6"/>
            </a:fgClr>
            <a:bgClr>
              <a:srgbClr val="FFFFFF"/>
            </a:bgClr>
          </a:pattFill>
          <a:ln w="9525">
            <a:noFill/>
            <a:miter lim="800000"/>
            <a:headEnd/>
            <a:tailEnd/>
          </a:ln>
          <a:effectLst/>
        </p:spPr>
        <p:txBody>
          <a:bodyPr wrap="none" anchor="ctr"/>
          <a:lstStyle/>
          <a:p>
            <a:endParaRPr lang="en-GB"/>
          </a:p>
        </p:txBody>
      </p:sp>
      <p:sp>
        <p:nvSpPr>
          <p:cNvPr id="271390" name="Line 30"/>
          <p:cNvSpPr>
            <a:spLocks noChangeShapeType="1"/>
          </p:cNvSpPr>
          <p:nvPr/>
        </p:nvSpPr>
        <p:spPr bwMode="auto">
          <a:xfrm flipV="1">
            <a:off x="560388" y="5445125"/>
            <a:ext cx="8496300" cy="12700"/>
          </a:xfrm>
          <a:prstGeom prst="line">
            <a:avLst/>
          </a:prstGeom>
          <a:noFill/>
          <a:ln w="9525">
            <a:solidFill>
              <a:srgbClr val="0039A6"/>
            </a:solidFill>
            <a:prstDash val="dash"/>
            <a:round/>
            <a:headEnd/>
            <a:tailEnd/>
          </a:ln>
          <a:effectLst/>
        </p:spPr>
        <p:txBody>
          <a:bodyPr/>
          <a:lstStyle/>
          <a:p>
            <a:endParaRPr lang="en-GB"/>
          </a:p>
        </p:txBody>
      </p:sp>
      <p:sp>
        <p:nvSpPr>
          <p:cNvPr id="271391" name="Oval 31"/>
          <p:cNvSpPr>
            <a:spLocks noChangeArrowheads="1"/>
          </p:cNvSpPr>
          <p:nvPr/>
        </p:nvSpPr>
        <p:spPr bwMode="auto">
          <a:xfrm>
            <a:off x="776288" y="4789488"/>
            <a:ext cx="403225" cy="431800"/>
          </a:xfrm>
          <a:prstGeom prst="ellipse">
            <a:avLst/>
          </a:prstGeom>
          <a:solidFill>
            <a:srgbClr val="0039A6"/>
          </a:solidFill>
          <a:ln w="9525">
            <a:noFill/>
            <a:round/>
            <a:headEnd/>
            <a:tailEnd/>
          </a:ln>
          <a:effectLst/>
        </p:spPr>
        <p:txBody>
          <a:bodyPr wrap="none" anchor="ctr"/>
          <a:lstStyle/>
          <a:p>
            <a:endParaRPr lang="en-GB"/>
          </a:p>
        </p:txBody>
      </p:sp>
      <p:sp>
        <p:nvSpPr>
          <p:cNvPr id="271392" name="Text Box 32"/>
          <p:cNvSpPr txBox="1">
            <a:spLocks noChangeArrowheads="1"/>
          </p:cNvSpPr>
          <p:nvPr/>
        </p:nvSpPr>
        <p:spPr bwMode="auto">
          <a:xfrm>
            <a:off x="776288" y="4789488"/>
            <a:ext cx="568325" cy="457200"/>
          </a:xfrm>
          <a:prstGeom prst="rect">
            <a:avLst/>
          </a:prstGeom>
          <a:noFill/>
          <a:ln w="9525">
            <a:noFill/>
            <a:miter lim="800000"/>
            <a:headEnd/>
            <a:tailEnd/>
          </a:ln>
          <a:effectLst/>
        </p:spPr>
        <p:txBody>
          <a:bodyPr>
            <a:spAutoFit/>
          </a:bodyPr>
          <a:lstStyle/>
          <a:p>
            <a:pPr algn="l">
              <a:spcBef>
                <a:spcPct val="50000"/>
              </a:spcBef>
            </a:pPr>
            <a:r>
              <a:rPr lang="en-GB">
                <a:solidFill>
                  <a:schemeClr val="bg1"/>
                </a:solidFill>
                <a:cs typeface="Arial" charset="0"/>
                <a:sym typeface="Wingdings" pitchFamily="2" charset="2"/>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fld id="{F068FB66-36B2-4F4E-AA79-9E96E139D5E4}" type="slidenum">
              <a:rPr lang="en-GB"/>
              <a:pPr/>
              <a:t>2</a:t>
            </a:fld>
            <a:endParaRPr lang="en-GB"/>
          </a:p>
        </p:txBody>
      </p:sp>
      <p:pic>
        <p:nvPicPr>
          <p:cNvPr id="311298" name="Picture 2"/>
          <p:cNvPicPr>
            <a:picLocks noChangeAspect="1" noChangeArrowheads="1"/>
          </p:cNvPicPr>
          <p:nvPr>
            <p:ph idx="1"/>
          </p:nvPr>
        </p:nvPicPr>
        <p:blipFill>
          <a:blip r:embed="rId3" cstate="print"/>
          <a:srcRect/>
          <a:stretch>
            <a:fillRect/>
          </a:stretch>
        </p:blipFill>
        <p:spPr>
          <a:xfrm>
            <a:off x="4216400" y="1447800"/>
            <a:ext cx="5689600" cy="4648200"/>
          </a:xfrm>
          <a:noFill/>
          <a:ln/>
        </p:spPr>
      </p:pic>
      <p:sp>
        <p:nvSpPr>
          <p:cNvPr id="311299" name="Rectangle 3"/>
          <p:cNvSpPr>
            <a:spLocks noGrp="1" noChangeArrowheads="1"/>
          </p:cNvSpPr>
          <p:nvPr>
            <p:ph type="title"/>
          </p:nvPr>
        </p:nvSpPr>
        <p:spPr/>
        <p:txBody>
          <a:bodyPr/>
          <a:lstStyle/>
          <a:p>
            <a:r>
              <a:rPr lang="en-GB"/>
              <a:t>Lots of threads to draw together</a:t>
            </a:r>
          </a:p>
        </p:txBody>
      </p:sp>
      <p:sp>
        <p:nvSpPr>
          <p:cNvPr id="311300" name="Text Box 4"/>
          <p:cNvSpPr txBox="1">
            <a:spLocks noChangeArrowheads="1"/>
          </p:cNvSpPr>
          <p:nvPr/>
        </p:nvSpPr>
        <p:spPr bwMode="auto">
          <a:xfrm>
            <a:off x="977900" y="2806700"/>
            <a:ext cx="36576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Longevity risk</a:t>
            </a:r>
          </a:p>
        </p:txBody>
      </p:sp>
      <p:sp>
        <p:nvSpPr>
          <p:cNvPr id="311301" name="Text Box 5"/>
          <p:cNvSpPr txBox="1">
            <a:spLocks noChangeArrowheads="1"/>
          </p:cNvSpPr>
          <p:nvPr/>
        </p:nvSpPr>
        <p:spPr bwMode="auto">
          <a:xfrm>
            <a:off x="990600" y="1727200"/>
            <a:ext cx="47244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Inflation risk</a:t>
            </a:r>
          </a:p>
        </p:txBody>
      </p:sp>
      <p:sp>
        <p:nvSpPr>
          <p:cNvPr id="311302" name="Text Box 6"/>
          <p:cNvSpPr txBox="1">
            <a:spLocks noChangeArrowheads="1"/>
          </p:cNvSpPr>
          <p:nvPr/>
        </p:nvSpPr>
        <p:spPr bwMode="auto">
          <a:xfrm>
            <a:off x="990600" y="2260600"/>
            <a:ext cx="36576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Annuity prices</a:t>
            </a:r>
          </a:p>
        </p:txBody>
      </p:sp>
      <p:sp>
        <p:nvSpPr>
          <p:cNvPr id="311303" name="Line 7"/>
          <p:cNvSpPr>
            <a:spLocks noChangeShapeType="1"/>
          </p:cNvSpPr>
          <p:nvPr/>
        </p:nvSpPr>
        <p:spPr bwMode="auto">
          <a:xfrm>
            <a:off x="533400" y="1651000"/>
            <a:ext cx="4495800" cy="0"/>
          </a:xfrm>
          <a:prstGeom prst="line">
            <a:avLst/>
          </a:prstGeom>
          <a:noFill/>
          <a:ln w="9525">
            <a:solidFill>
              <a:schemeClr val="accent2"/>
            </a:solidFill>
            <a:prstDash val="dash"/>
            <a:round/>
            <a:headEnd/>
            <a:tailEnd type="oval" w="med" len="med"/>
          </a:ln>
          <a:effectLst/>
        </p:spPr>
        <p:txBody>
          <a:bodyPr/>
          <a:lstStyle/>
          <a:p>
            <a:endParaRPr lang="en-GB"/>
          </a:p>
        </p:txBody>
      </p:sp>
      <p:sp>
        <p:nvSpPr>
          <p:cNvPr id="311304" name="Line 8"/>
          <p:cNvSpPr>
            <a:spLocks noChangeShapeType="1"/>
          </p:cNvSpPr>
          <p:nvPr/>
        </p:nvSpPr>
        <p:spPr bwMode="auto">
          <a:xfrm>
            <a:off x="533400" y="2184400"/>
            <a:ext cx="4495800" cy="0"/>
          </a:xfrm>
          <a:prstGeom prst="line">
            <a:avLst/>
          </a:prstGeom>
          <a:noFill/>
          <a:ln w="9525">
            <a:solidFill>
              <a:srgbClr val="F0AB00"/>
            </a:solidFill>
            <a:prstDash val="dash"/>
            <a:round/>
            <a:headEnd/>
            <a:tailEnd type="oval" w="med" len="med"/>
          </a:ln>
          <a:effectLst/>
        </p:spPr>
        <p:txBody>
          <a:bodyPr/>
          <a:lstStyle/>
          <a:p>
            <a:endParaRPr lang="en-GB"/>
          </a:p>
        </p:txBody>
      </p:sp>
      <p:sp>
        <p:nvSpPr>
          <p:cNvPr id="311305" name="Line 9"/>
          <p:cNvSpPr>
            <a:spLocks noChangeShapeType="1"/>
          </p:cNvSpPr>
          <p:nvPr/>
        </p:nvSpPr>
        <p:spPr bwMode="auto">
          <a:xfrm>
            <a:off x="533400" y="2717800"/>
            <a:ext cx="4495800" cy="0"/>
          </a:xfrm>
          <a:prstGeom prst="line">
            <a:avLst/>
          </a:prstGeom>
          <a:noFill/>
          <a:ln w="9525">
            <a:solidFill>
              <a:schemeClr val="hlink"/>
            </a:solidFill>
            <a:prstDash val="dash"/>
            <a:round/>
            <a:headEnd/>
            <a:tailEnd type="oval" w="med" len="med"/>
          </a:ln>
          <a:effectLst/>
        </p:spPr>
        <p:txBody>
          <a:bodyPr/>
          <a:lstStyle/>
          <a:p>
            <a:endParaRPr lang="en-GB"/>
          </a:p>
        </p:txBody>
      </p:sp>
      <p:sp>
        <p:nvSpPr>
          <p:cNvPr id="311306" name="Text Box 10"/>
          <p:cNvSpPr txBox="1">
            <a:spLocks noChangeArrowheads="1"/>
          </p:cNvSpPr>
          <p:nvPr/>
        </p:nvSpPr>
        <p:spPr bwMode="auto">
          <a:xfrm>
            <a:off x="990600" y="1143000"/>
            <a:ext cx="42672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Asset allocation vs liabilities</a:t>
            </a:r>
          </a:p>
        </p:txBody>
      </p:sp>
      <p:sp>
        <p:nvSpPr>
          <p:cNvPr id="311307" name="Text Box 11"/>
          <p:cNvSpPr txBox="1">
            <a:spLocks noChangeArrowheads="1"/>
          </p:cNvSpPr>
          <p:nvPr/>
        </p:nvSpPr>
        <p:spPr bwMode="auto">
          <a:xfrm>
            <a:off x="990600" y="3378200"/>
            <a:ext cx="47244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Size of deficit</a:t>
            </a:r>
          </a:p>
        </p:txBody>
      </p:sp>
      <p:sp>
        <p:nvSpPr>
          <p:cNvPr id="311308" name="Text Box 12"/>
          <p:cNvSpPr txBox="1">
            <a:spLocks noChangeArrowheads="1"/>
          </p:cNvSpPr>
          <p:nvPr/>
        </p:nvSpPr>
        <p:spPr bwMode="auto">
          <a:xfrm>
            <a:off x="990600" y="3911600"/>
            <a:ext cx="36576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Speed of execution</a:t>
            </a:r>
          </a:p>
        </p:txBody>
      </p:sp>
      <p:sp>
        <p:nvSpPr>
          <p:cNvPr id="311309" name="Line 13"/>
          <p:cNvSpPr>
            <a:spLocks noChangeShapeType="1"/>
          </p:cNvSpPr>
          <p:nvPr/>
        </p:nvSpPr>
        <p:spPr bwMode="auto">
          <a:xfrm>
            <a:off x="533400" y="3302000"/>
            <a:ext cx="4495800" cy="0"/>
          </a:xfrm>
          <a:prstGeom prst="line">
            <a:avLst/>
          </a:prstGeom>
          <a:noFill/>
          <a:ln w="9525">
            <a:solidFill>
              <a:schemeClr val="folHlink"/>
            </a:solidFill>
            <a:prstDash val="dash"/>
            <a:round/>
            <a:headEnd/>
            <a:tailEnd type="oval" w="med" len="med"/>
          </a:ln>
          <a:effectLst/>
        </p:spPr>
        <p:txBody>
          <a:bodyPr/>
          <a:lstStyle/>
          <a:p>
            <a:endParaRPr lang="en-GB"/>
          </a:p>
        </p:txBody>
      </p:sp>
      <p:sp>
        <p:nvSpPr>
          <p:cNvPr id="311310" name="Line 14"/>
          <p:cNvSpPr>
            <a:spLocks noChangeShapeType="1"/>
          </p:cNvSpPr>
          <p:nvPr/>
        </p:nvSpPr>
        <p:spPr bwMode="auto">
          <a:xfrm>
            <a:off x="533400" y="3835400"/>
            <a:ext cx="4495800" cy="0"/>
          </a:xfrm>
          <a:prstGeom prst="line">
            <a:avLst/>
          </a:prstGeom>
          <a:noFill/>
          <a:ln w="9525">
            <a:solidFill>
              <a:schemeClr val="accent1"/>
            </a:solidFill>
            <a:prstDash val="dash"/>
            <a:round/>
            <a:headEnd/>
            <a:tailEnd type="oval" w="med" len="med"/>
          </a:ln>
          <a:effectLst/>
        </p:spPr>
        <p:txBody>
          <a:bodyPr/>
          <a:lstStyle/>
          <a:p>
            <a:endParaRPr lang="en-GB"/>
          </a:p>
        </p:txBody>
      </p:sp>
      <p:sp>
        <p:nvSpPr>
          <p:cNvPr id="311311" name="Line 15"/>
          <p:cNvSpPr>
            <a:spLocks noChangeShapeType="1"/>
          </p:cNvSpPr>
          <p:nvPr/>
        </p:nvSpPr>
        <p:spPr bwMode="auto">
          <a:xfrm>
            <a:off x="533400" y="4368800"/>
            <a:ext cx="4495800" cy="0"/>
          </a:xfrm>
          <a:prstGeom prst="line">
            <a:avLst/>
          </a:prstGeom>
          <a:noFill/>
          <a:ln w="9525">
            <a:solidFill>
              <a:schemeClr val="accent2"/>
            </a:solidFill>
            <a:prstDash val="dash"/>
            <a:round/>
            <a:headEnd/>
            <a:tailEnd type="oval" w="med" len="med"/>
          </a:ln>
          <a:effectLst/>
        </p:spPr>
        <p:txBody>
          <a:bodyPr/>
          <a:lstStyle/>
          <a:p>
            <a:endParaRPr lang="en-GB"/>
          </a:p>
        </p:txBody>
      </p:sp>
      <p:sp>
        <p:nvSpPr>
          <p:cNvPr id="311312" name="Text Box 16"/>
          <p:cNvSpPr txBox="1">
            <a:spLocks noChangeArrowheads="1"/>
          </p:cNvSpPr>
          <p:nvPr/>
        </p:nvSpPr>
        <p:spPr bwMode="auto">
          <a:xfrm>
            <a:off x="990600" y="4470400"/>
            <a:ext cx="36576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Uncertain member data</a:t>
            </a:r>
          </a:p>
        </p:txBody>
      </p:sp>
      <p:sp>
        <p:nvSpPr>
          <p:cNvPr id="311313" name="Text Box 17"/>
          <p:cNvSpPr txBox="1">
            <a:spLocks noChangeArrowheads="1"/>
          </p:cNvSpPr>
          <p:nvPr/>
        </p:nvSpPr>
        <p:spPr bwMode="auto">
          <a:xfrm>
            <a:off x="990600" y="5054600"/>
            <a:ext cx="47244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Operational model</a:t>
            </a:r>
          </a:p>
        </p:txBody>
      </p:sp>
      <p:sp>
        <p:nvSpPr>
          <p:cNvPr id="311314" name="Text Box 18"/>
          <p:cNvSpPr txBox="1">
            <a:spLocks noChangeArrowheads="1"/>
          </p:cNvSpPr>
          <p:nvPr/>
        </p:nvSpPr>
        <p:spPr bwMode="auto">
          <a:xfrm>
            <a:off x="990600" y="5588000"/>
            <a:ext cx="48006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Changing market conditions</a:t>
            </a:r>
          </a:p>
        </p:txBody>
      </p:sp>
      <p:sp>
        <p:nvSpPr>
          <p:cNvPr id="311315" name="Line 19"/>
          <p:cNvSpPr>
            <a:spLocks noChangeShapeType="1"/>
          </p:cNvSpPr>
          <p:nvPr/>
        </p:nvSpPr>
        <p:spPr bwMode="auto">
          <a:xfrm>
            <a:off x="533400" y="4978400"/>
            <a:ext cx="4495800" cy="0"/>
          </a:xfrm>
          <a:prstGeom prst="line">
            <a:avLst/>
          </a:prstGeom>
          <a:noFill/>
          <a:ln w="9525">
            <a:solidFill>
              <a:srgbClr val="F0AB00"/>
            </a:solidFill>
            <a:prstDash val="dash"/>
            <a:round/>
            <a:headEnd/>
            <a:tailEnd type="oval" w="med" len="med"/>
          </a:ln>
          <a:effectLst/>
        </p:spPr>
        <p:txBody>
          <a:bodyPr/>
          <a:lstStyle/>
          <a:p>
            <a:endParaRPr lang="en-GB"/>
          </a:p>
        </p:txBody>
      </p:sp>
      <p:sp>
        <p:nvSpPr>
          <p:cNvPr id="311316" name="Line 20"/>
          <p:cNvSpPr>
            <a:spLocks noChangeShapeType="1"/>
          </p:cNvSpPr>
          <p:nvPr/>
        </p:nvSpPr>
        <p:spPr bwMode="auto">
          <a:xfrm>
            <a:off x="533400" y="5511800"/>
            <a:ext cx="4495800" cy="0"/>
          </a:xfrm>
          <a:prstGeom prst="line">
            <a:avLst/>
          </a:prstGeom>
          <a:noFill/>
          <a:ln w="9525">
            <a:solidFill>
              <a:schemeClr val="hlink"/>
            </a:solidFill>
            <a:prstDash val="dash"/>
            <a:round/>
            <a:headEnd/>
            <a:tailEnd type="oval" w="med" len="med"/>
          </a:ln>
          <a:effectLst/>
        </p:spPr>
        <p:txBody>
          <a:bodyPr/>
          <a:lstStyle/>
          <a:p>
            <a:endParaRPr lang="en-GB"/>
          </a:p>
        </p:txBody>
      </p:sp>
      <p:sp>
        <p:nvSpPr>
          <p:cNvPr id="311317" name="Line 21"/>
          <p:cNvSpPr>
            <a:spLocks noChangeShapeType="1"/>
          </p:cNvSpPr>
          <p:nvPr/>
        </p:nvSpPr>
        <p:spPr bwMode="auto">
          <a:xfrm>
            <a:off x="533400" y="6045200"/>
            <a:ext cx="4495800" cy="0"/>
          </a:xfrm>
          <a:prstGeom prst="line">
            <a:avLst/>
          </a:prstGeom>
          <a:noFill/>
          <a:ln w="9525">
            <a:solidFill>
              <a:schemeClr val="folHlink"/>
            </a:solidFill>
            <a:prstDash val="dash"/>
            <a:round/>
            <a:headEnd/>
            <a:tailEnd type="oval" w="med" len="med"/>
          </a:ln>
          <a:effectLst/>
        </p:spPr>
        <p:txBody>
          <a:bodyPr/>
          <a:lstStyle/>
          <a:p>
            <a:endParaRPr lang="en-GB"/>
          </a:p>
        </p:txBody>
      </p:sp>
      <p:sp>
        <p:nvSpPr>
          <p:cNvPr id="311318" name="Freeform 22"/>
          <p:cNvSpPr>
            <a:spLocks/>
          </p:cNvSpPr>
          <p:nvPr/>
        </p:nvSpPr>
        <p:spPr bwMode="auto">
          <a:xfrm>
            <a:off x="533400" y="12954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chemeClr val="accent2"/>
            </a:solidFill>
            <a:round/>
            <a:headEnd/>
            <a:tailEnd/>
          </a:ln>
          <a:effectLst/>
        </p:spPr>
        <p:txBody>
          <a:bodyPr/>
          <a:lstStyle/>
          <a:p>
            <a:endParaRPr lang="en-GB"/>
          </a:p>
        </p:txBody>
      </p:sp>
      <p:sp>
        <p:nvSpPr>
          <p:cNvPr id="311319" name="Freeform 23"/>
          <p:cNvSpPr>
            <a:spLocks/>
          </p:cNvSpPr>
          <p:nvPr/>
        </p:nvSpPr>
        <p:spPr bwMode="auto">
          <a:xfrm>
            <a:off x="533400" y="18288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rgbClr val="F0AB00"/>
            </a:solidFill>
            <a:round/>
            <a:headEnd/>
            <a:tailEnd/>
          </a:ln>
          <a:effectLst/>
        </p:spPr>
        <p:txBody>
          <a:bodyPr/>
          <a:lstStyle/>
          <a:p>
            <a:endParaRPr lang="en-GB"/>
          </a:p>
        </p:txBody>
      </p:sp>
      <p:sp>
        <p:nvSpPr>
          <p:cNvPr id="311320" name="Freeform 24"/>
          <p:cNvSpPr>
            <a:spLocks/>
          </p:cNvSpPr>
          <p:nvPr/>
        </p:nvSpPr>
        <p:spPr bwMode="auto">
          <a:xfrm>
            <a:off x="533400" y="23622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chemeClr val="hlink"/>
            </a:solidFill>
            <a:round/>
            <a:headEnd/>
            <a:tailEnd/>
          </a:ln>
          <a:effectLst/>
        </p:spPr>
        <p:txBody>
          <a:bodyPr/>
          <a:lstStyle/>
          <a:p>
            <a:endParaRPr lang="en-GB"/>
          </a:p>
        </p:txBody>
      </p:sp>
      <p:sp>
        <p:nvSpPr>
          <p:cNvPr id="311321" name="Freeform 25"/>
          <p:cNvSpPr>
            <a:spLocks/>
          </p:cNvSpPr>
          <p:nvPr/>
        </p:nvSpPr>
        <p:spPr bwMode="auto">
          <a:xfrm>
            <a:off x="533400" y="29718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chemeClr val="tx2"/>
            </a:solidFill>
            <a:round/>
            <a:headEnd/>
            <a:tailEnd/>
          </a:ln>
          <a:effectLst/>
        </p:spPr>
        <p:txBody>
          <a:bodyPr/>
          <a:lstStyle/>
          <a:p>
            <a:endParaRPr lang="en-GB"/>
          </a:p>
        </p:txBody>
      </p:sp>
      <p:sp>
        <p:nvSpPr>
          <p:cNvPr id="311322" name="Freeform 26"/>
          <p:cNvSpPr>
            <a:spLocks/>
          </p:cNvSpPr>
          <p:nvPr/>
        </p:nvSpPr>
        <p:spPr bwMode="auto">
          <a:xfrm>
            <a:off x="533400" y="35052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rgbClr val="D3CD8B"/>
            </a:solidFill>
            <a:round/>
            <a:headEnd/>
            <a:tailEnd/>
          </a:ln>
          <a:effectLst/>
        </p:spPr>
        <p:txBody>
          <a:bodyPr/>
          <a:lstStyle/>
          <a:p>
            <a:endParaRPr lang="en-GB"/>
          </a:p>
        </p:txBody>
      </p:sp>
      <p:sp>
        <p:nvSpPr>
          <p:cNvPr id="311323" name="Freeform 27"/>
          <p:cNvSpPr>
            <a:spLocks/>
          </p:cNvSpPr>
          <p:nvPr/>
        </p:nvSpPr>
        <p:spPr bwMode="auto">
          <a:xfrm>
            <a:off x="533400" y="40386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chemeClr val="accent2"/>
            </a:solidFill>
            <a:round/>
            <a:headEnd/>
            <a:tailEnd/>
          </a:ln>
          <a:effectLst/>
        </p:spPr>
        <p:txBody>
          <a:bodyPr/>
          <a:lstStyle/>
          <a:p>
            <a:endParaRPr lang="en-GB"/>
          </a:p>
        </p:txBody>
      </p:sp>
      <p:sp>
        <p:nvSpPr>
          <p:cNvPr id="311324" name="Freeform 28"/>
          <p:cNvSpPr>
            <a:spLocks/>
          </p:cNvSpPr>
          <p:nvPr/>
        </p:nvSpPr>
        <p:spPr bwMode="auto">
          <a:xfrm>
            <a:off x="533400" y="45720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rgbClr val="F0AB00"/>
            </a:solidFill>
            <a:round/>
            <a:headEnd/>
            <a:tailEnd/>
          </a:ln>
          <a:effectLst/>
        </p:spPr>
        <p:txBody>
          <a:bodyPr/>
          <a:lstStyle/>
          <a:p>
            <a:endParaRPr lang="en-GB"/>
          </a:p>
        </p:txBody>
      </p:sp>
      <p:sp>
        <p:nvSpPr>
          <p:cNvPr id="311325" name="Freeform 29"/>
          <p:cNvSpPr>
            <a:spLocks/>
          </p:cNvSpPr>
          <p:nvPr/>
        </p:nvSpPr>
        <p:spPr bwMode="auto">
          <a:xfrm>
            <a:off x="533400" y="51816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chemeClr val="hlink"/>
            </a:solidFill>
            <a:round/>
            <a:headEnd/>
            <a:tailEnd/>
          </a:ln>
          <a:effectLst/>
        </p:spPr>
        <p:txBody>
          <a:bodyPr/>
          <a:lstStyle/>
          <a:p>
            <a:endParaRPr lang="en-GB"/>
          </a:p>
        </p:txBody>
      </p:sp>
      <p:sp>
        <p:nvSpPr>
          <p:cNvPr id="311326" name="Freeform 30"/>
          <p:cNvSpPr>
            <a:spLocks/>
          </p:cNvSpPr>
          <p:nvPr/>
        </p:nvSpPr>
        <p:spPr bwMode="auto">
          <a:xfrm>
            <a:off x="533400" y="57150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chemeClr val="folHlink"/>
            </a:solidFill>
            <a:round/>
            <a:headEnd/>
            <a:tailEnd/>
          </a:ln>
          <a:effectLst/>
        </p:spPr>
        <p:txBody>
          <a:bodyPr/>
          <a:lstStyle/>
          <a:p>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B9412181-2AD4-4731-BB44-79B76D1E8CE9}" type="slidenum">
              <a:rPr lang="en-GB"/>
              <a:pPr/>
              <a:t>29</a:t>
            </a:fld>
            <a:endParaRPr lang="en-GB"/>
          </a:p>
        </p:txBody>
      </p:sp>
      <p:sp>
        <p:nvSpPr>
          <p:cNvPr id="339991" name="Rectangle 23"/>
          <p:cNvSpPr>
            <a:spLocks noChangeArrowheads="1"/>
          </p:cNvSpPr>
          <p:nvPr/>
        </p:nvSpPr>
        <p:spPr bwMode="auto">
          <a:xfrm>
            <a:off x="704850" y="1125538"/>
            <a:ext cx="4457700" cy="4951412"/>
          </a:xfrm>
          <a:prstGeom prst="rect">
            <a:avLst/>
          </a:prstGeom>
          <a:noFill/>
          <a:ln w="9525">
            <a:noFill/>
            <a:miter lim="800000"/>
            <a:headEnd/>
            <a:tailEnd/>
          </a:ln>
        </p:spPr>
        <p:txBody>
          <a:bodyPr lIns="0" tIns="0" rIns="0" bIns="0"/>
          <a:lstStyle/>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r>
              <a:rPr lang="en-GB" sz="2000"/>
              <a:t>Matthew Arends</a:t>
            </a:r>
          </a:p>
          <a:p>
            <a:pPr marL="228600" indent="-228600" algn="l" eaLnBrk="1" hangingPunct="1">
              <a:spcBef>
                <a:spcPct val="25000"/>
              </a:spcBef>
              <a:buClr>
                <a:schemeClr val="tx1"/>
              </a:buClr>
              <a:buFont typeface="Wingdings" pitchFamily="2" charset="2"/>
              <a:buNone/>
            </a:pPr>
            <a:r>
              <a:rPr lang="en-GB" sz="2000"/>
              <a:t>Partner</a:t>
            </a:r>
          </a:p>
          <a:p>
            <a:pPr marL="228600" indent="-228600" algn="l" eaLnBrk="1" hangingPunct="1">
              <a:spcBef>
                <a:spcPct val="25000"/>
              </a:spcBef>
              <a:buClr>
                <a:schemeClr val="tx1"/>
              </a:buClr>
              <a:buFont typeface="Wingdings" pitchFamily="2" charset="2"/>
              <a:buNone/>
            </a:pPr>
            <a:r>
              <a:rPr lang="en-GB" sz="2000"/>
              <a:t>E: </a:t>
            </a:r>
            <a:r>
              <a:rPr lang="en-GB" sz="2000">
                <a:hlinkClick r:id="rId3"/>
              </a:rPr>
              <a:t>matthew.arends@aonhewitt.com</a:t>
            </a:r>
            <a:endParaRPr lang="en-GB" sz="2000"/>
          </a:p>
          <a:p>
            <a:pPr marL="228600" indent="-228600" algn="l" eaLnBrk="1" hangingPunct="1">
              <a:spcBef>
                <a:spcPct val="25000"/>
              </a:spcBef>
              <a:buClr>
                <a:schemeClr val="tx1"/>
              </a:buClr>
              <a:buFont typeface="Wingdings" pitchFamily="2" charset="2"/>
              <a:buNone/>
            </a:pPr>
            <a:r>
              <a:rPr lang="en-GB" sz="2000"/>
              <a:t>T: 020 7086 4261</a:t>
            </a:r>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Char char="§"/>
            </a:pPr>
            <a:endParaRPr lang="en-GB" sz="2000"/>
          </a:p>
          <a:p>
            <a:pPr marL="228600" indent="-228600" algn="l" eaLnBrk="1" hangingPunct="1">
              <a:spcBef>
                <a:spcPct val="25000"/>
              </a:spcBef>
              <a:buClr>
                <a:schemeClr val="tx1"/>
              </a:buClr>
              <a:buFont typeface="Wingdings" pitchFamily="2" charset="2"/>
              <a:buChar char="§"/>
            </a:pPr>
            <a:endParaRPr lang="en-GB" sz="2000"/>
          </a:p>
          <a:p>
            <a:pPr marL="228600" indent="-228600" algn="l" eaLnBrk="1" hangingPunct="1">
              <a:spcBef>
                <a:spcPct val="25000"/>
              </a:spcBef>
              <a:buClr>
                <a:schemeClr val="tx1"/>
              </a:buClr>
              <a:buFont typeface="Wingdings" pitchFamily="2" charset="2"/>
              <a:buChar char="§"/>
            </a:pPr>
            <a:endParaRPr lang="en-GB" sz="2000"/>
          </a:p>
        </p:txBody>
      </p:sp>
      <p:pic>
        <p:nvPicPr>
          <p:cNvPr id="339998" name="Picture 30" descr="Matthew Arends"/>
          <p:cNvPicPr>
            <a:picLocks noChangeAspect="1" noChangeArrowheads="1"/>
          </p:cNvPicPr>
          <p:nvPr/>
        </p:nvPicPr>
        <p:blipFill>
          <a:blip r:embed="rId4" cstate="print"/>
          <a:srcRect/>
          <a:stretch>
            <a:fillRect/>
          </a:stretch>
        </p:blipFill>
        <p:spPr bwMode="auto">
          <a:xfrm>
            <a:off x="704850" y="1341438"/>
            <a:ext cx="2447925" cy="3024187"/>
          </a:xfrm>
          <a:prstGeom prst="rect">
            <a:avLst/>
          </a:prstGeom>
          <a:noFill/>
        </p:spPr>
      </p:pic>
      <p:sp>
        <p:nvSpPr>
          <p:cNvPr id="339970" name="Rectangle 2"/>
          <p:cNvSpPr>
            <a:spLocks noGrp="1" noChangeArrowheads="1"/>
          </p:cNvSpPr>
          <p:nvPr>
            <p:ph type="title"/>
          </p:nvPr>
        </p:nvSpPr>
        <p:spPr/>
        <p:txBody>
          <a:bodyPr/>
          <a:lstStyle/>
          <a:p>
            <a:r>
              <a:rPr lang="en-GB"/>
              <a:t>Contact Details</a:t>
            </a:r>
          </a:p>
        </p:txBody>
      </p:sp>
      <p:sp>
        <p:nvSpPr>
          <p:cNvPr id="339992" name="Rectangle 24"/>
          <p:cNvSpPr>
            <a:spLocks noChangeArrowheads="1"/>
          </p:cNvSpPr>
          <p:nvPr/>
        </p:nvSpPr>
        <p:spPr bwMode="auto">
          <a:xfrm>
            <a:off x="5448300" y="1125538"/>
            <a:ext cx="4457700" cy="4951412"/>
          </a:xfrm>
          <a:prstGeom prst="rect">
            <a:avLst/>
          </a:prstGeom>
          <a:noFill/>
          <a:ln w="9525">
            <a:noFill/>
            <a:miter lim="800000"/>
            <a:headEnd/>
            <a:tailEnd/>
          </a:ln>
        </p:spPr>
        <p:txBody>
          <a:bodyPr lIns="0" tIns="0" rIns="0" bIns="0"/>
          <a:lstStyle/>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None/>
            </a:pPr>
            <a:r>
              <a:rPr lang="en-GB" sz="2000"/>
              <a:t>John Hardern</a:t>
            </a:r>
          </a:p>
          <a:p>
            <a:pPr marL="228600" indent="-228600" algn="l" eaLnBrk="1" hangingPunct="1">
              <a:spcBef>
                <a:spcPct val="25000"/>
              </a:spcBef>
              <a:buClr>
                <a:schemeClr val="tx1"/>
              </a:buClr>
              <a:buFont typeface="Wingdings" pitchFamily="2" charset="2"/>
              <a:buNone/>
            </a:pPr>
            <a:r>
              <a:rPr lang="en-GB" sz="2000"/>
              <a:t>Senior Consultant</a:t>
            </a:r>
          </a:p>
          <a:p>
            <a:pPr marL="228600" indent="-228600" algn="l" eaLnBrk="1" hangingPunct="1">
              <a:spcBef>
                <a:spcPct val="25000"/>
              </a:spcBef>
              <a:buClr>
                <a:schemeClr val="tx1"/>
              </a:buClr>
              <a:buFont typeface="Wingdings" pitchFamily="2" charset="2"/>
              <a:buNone/>
            </a:pPr>
            <a:r>
              <a:rPr lang="en-GB" sz="2000"/>
              <a:t>E: </a:t>
            </a:r>
            <a:r>
              <a:rPr lang="en-GB" sz="2000">
                <a:hlinkClick r:id="rId5"/>
              </a:rPr>
              <a:t>john.hardern@aonhewitt.com</a:t>
            </a:r>
            <a:endParaRPr lang="en-GB" sz="2000"/>
          </a:p>
          <a:p>
            <a:pPr marL="228600" indent="-228600" algn="l" eaLnBrk="1" hangingPunct="1">
              <a:spcBef>
                <a:spcPct val="25000"/>
              </a:spcBef>
              <a:buClr>
                <a:schemeClr val="tx1"/>
              </a:buClr>
              <a:buFont typeface="Wingdings" pitchFamily="2" charset="2"/>
              <a:buNone/>
            </a:pPr>
            <a:r>
              <a:rPr lang="en-GB" sz="2000"/>
              <a:t>T: 01727 888329</a:t>
            </a:r>
          </a:p>
          <a:p>
            <a:pPr marL="228600" indent="-228600" algn="l" eaLnBrk="1" hangingPunct="1">
              <a:spcBef>
                <a:spcPct val="25000"/>
              </a:spcBef>
              <a:buClr>
                <a:schemeClr val="tx1"/>
              </a:buClr>
              <a:buFont typeface="Wingdings" pitchFamily="2" charset="2"/>
              <a:buNone/>
            </a:pPr>
            <a:endParaRPr lang="en-GB" sz="2000"/>
          </a:p>
          <a:p>
            <a:pPr marL="228600" indent="-228600" algn="l" eaLnBrk="1" hangingPunct="1">
              <a:spcBef>
                <a:spcPct val="25000"/>
              </a:spcBef>
              <a:buClr>
                <a:schemeClr val="tx1"/>
              </a:buClr>
              <a:buFont typeface="Wingdings" pitchFamily="2" charset="2"/>
              <a:buChar char="§"/>
            </a:pPr>
            <a:endParaRPr lang="en-GB" sz="2000"/>
          </a:p>
          <a:p>
            <a:pPr marL="228600" indent="-228600" algn="l" eaLnBrk="1" hangingPunct="1">
              <a:spcBef>
                <a:spcPct val="25000"/>
              </a:spcBef>
              <a:buClr>
                <a:schemeClr val="tx1"/>
              </a:buClr>
              <a:buFont typeface="Wingdings" pitchFamily="2" charset="2"/>
              <a:buChar char="§"/>
            </a:pPr>
            <a:endParaRPr lang="en-GB" sz="2000"/>
          </a:p>
          <a:p>
            <a:pPr marL="228600" indent="-228600" algn="l" eaLnBrk="1" hangingPunct="1">
              <a:spcBef>
                <a:spcPct val="25000"/>
              </a:spcBef>
              <a:buClr>
                <a:schemeClr val="tx1"/>
              </a:buClr>
              <a:buFont typeface="Wingdings" pitchFamily="2" charset="2"/>
              <a:buChar char="§"/>
            </a:pPr>
            <a:endParaRPr lang="en-GB" sz="2000"/>
          </a:p>
        </p:txBody>
      </p:sp>
      <p:pic>
        <p:nvPicPr>
          <p:cNvPr id="339994" name="Picture 26"/>
          <p:cNvPicPr>
            <a:picLocks noChangeAspect="1" noChangeArrowheads="1"/>
          </p:cNvPicPr>
          <p:nvPr/>
        </p:nvPicPr>
        <p:blipFill>
          <a:blip r:embed="rId6" cstate="print"/>
          <a:srcRect/>
          <a:stretch>
            <a:fillRect/>
          </a:stretch>
        </p:blipFill>
        <p:spPr bwMode="auto">
          <a:xfrm>
            <a:off x="5745163" y="1341438"/>
            <a:ext cx="2386012" cy="2879725"/>
          </a:xfrm>
          <a:prstGeom prst="rect">
            <a:avLst/>
          </a:prstGeom>
          <a:noFill/>
          <a:ln w="12700" algn="ctr">
            <a:solidFill>
              <a:schemeClr val="tx1"/>
            </a:solidFill>
            <a:miter lim="800000"/>
            <a:headEnd/>
            <a:tailEnd/>
          </a:ln>
          <a:effectLst/>
        </p:spPr>
      </p:pic>
      <p:sp>
        <p:nvSpPr>
          <p:cNvPr id="339996" name="Rectangle 28"/>
          <p:cNvSpPr>
            <a:spLocks noChangeArrowheads="1"/>
          </p:cNvSpPr>
          <p:nvPr/>
        </p:nvSpPr>
        <p:spPr bwMode="auto">
          <a:xfrm>
            <a:off x="849313" y="1341438"/>
            <a:ext cx="2449512" cy="3024187"/>
          </a:xfrm>
          <a:prstGeom prst="rect">
            <a:avLst/>
          </a:prstGeom>
          <a:noFill/>
          <a:ln w="9525" algn="ctr">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80666E1-626A-4C0A-BFCA-8C79C5B41C36}" type="slidenum">
              <a:rPr lang="en-GB"/>
              <a:pPr/>
              <a:t>30</a:t>
            </a:fld>
            <a:endParaRPr lang="en-GB"/>
          </a:p>
        </p:txBody>
      </p:sp>
      <p:sp>
        <p:nvSpPr>
          <p:cNvPr id="138242" name="Rectangle 2"/>
          <p:cNvSpPr>
            <a:spLocks noChangeArrowheads="1"/>
          </p:cNvSpPr>
          <p:nvPr/>
        </p:nvSpPr>
        <p:spPr bwMode="auto">
          <a:xfrm>
            <a:off x="0" y="0"/>
            <a:ext cx="9906000" cy="6858000"/>
          </a:xfrm>
          <a:prstGeom prst="rect">
            <a:avLst/>
          </a:prstGeom>
          <a:solidFill>
            <a:srgbClr val="E11B22"/>
          </a:solidFill>
          <a:ln w="9525" algn="ctr">
            <a:noFill/>
            <a:miter lim="800000"/>
            <a:headEnd/>
            <a:tailEnd/>
          </a:ln>
          <a:effectLst/>
        </p:spPr>
        <p:txBody>
          <a:bodyPr wrap="none" anchor="ctr"/>
          <a:lstStyle/>
          <a:p>
            <a:endParaRPr lang="en-GB"/>
          </a:p>
        </p:txBody>
      </p:sp>
      <p:sp>
        <p:nvSpPr>
          <p:cNvPr id="138246" name="Text Box 6"/>
          <p:cNvSpPr txBox="1">
            <a:spLocks noChangeArrowheads="1"/>
          </p:cNvSpPr>
          <p:nvPr/>
        </p:nvSpPr>
        <p:spPr bwMode="auto">
          <a:xfrm>
            <a:off x="571500" y="4419600"/>
            <a:ext cx="8763000" cy="2073275"/>
          </a:xfrm>
          <a:prstGeom prst="rect">
            <a:avLst/>
          </a:prstGeom>
          <a:noFill/>
          <a:ln w="9525" algn="ctr">
            <a:noFill/>
            <a:miter lim="800000"/>
            <a:headEnd/>
            <a:tailEnd/>
          </a:ln>
          <a:effectLst/>
        </p:spPr>
        <p:txBody>
          <a:bodyPr>
            <a:spAutoFit/>
          </a:bodyPr>
          <a:lstStyle/>
          <a:p>
            <a:pPr algn="l"/>
            <a:r>
              <a:rPr lang="en-GB" sz="1000" b="1">
                <a:solidFill>
                  <a:schemeClr val="bg1"/>
                </a:solidFill>
              </a:rPr>
              <a:t>About Aon Hewitt</a:t>
            </a:r>
          </a:p>
          <a:p>
            <a:pPr algn="l"/>
            <a:r>
              <a:rPr lang="en-GB" sz="1000">
                <a:solidFill>
                  <a:schemeClr val="bg1"/>
                </a:solidFill>
              </a:rPr>
              <a:t>Aon Hewitt is the global leader in human resource consulting and outsourcing solutions. The company partners with organisations to solve their most complex benefits, talent and related financial challenges, and improve business performance. Aon Hewitt designs, implements, communicates and administers a wide range of human capital, retirement, investment management, health care, compensation and talent management strategies.</a:t>
            </a:r>
          </a:p>
          <a:p>
            <a:pPr algn="l"/>
            <a:r>
              <a:rPr lang="en-GB" sz="1000">
                <a:solidFill>
                  <a:schemeClr val="bg1"/>
                </a:solidFill>
              </a:rPr>
              <a:t>With more than 29,000 professionals in 90 countries, Aon Hewitt makes the world a better place to work for clients and their employees.</a:t>
            </a:r>
          </a:p>
          <a:p>
            <a:pPr algn="l"/>
            <a:r>
              <a:rPr lang="en-GB" sz="1000">
                <a:solidFill>
                  <a:schemeClr val="bg1"/>
                </a:solidFill>
              </a:rPr>
              <a:t>Nothing in this document should be treated as an authoritative statement of the law on any particular aspect or in any specific case. It should not be taken as financial advice and action should not be taken as a result of this document alone. Individuals are recommended to seek independent financial advice in respect of their own personal circumstances.</a:t>
            </a:r>
          </a:p>
          <a:p>
            <a:pPr algn="l"/>
            <a:endParaRPr lang="en-GB" sz="1000">
              <a:solidFill>
                <a:schemeClr val="bg1"/>
              </a:solidFill>
            </a:endParaRPr>
          </a:p>
          <a:p>
            <a:pPr algn="l"/>
            <a:r>
              <a:rPr lang="en-GB" sz="1000">
                <a:solidFill>
                  <a:schemeClr val="bg1"/>
                </a:solidFill>
              </a:rPr>
              <a:t>© 2013 Aon Hewitt Limited</a:t>
            </a:r>
          </a:p>
          <a:p>
            <a:pPr algn="l"/>
            <a:r>
              <a:rPr lang="en-GB" sz="1000">
                <a:solidFill>
                  <a:schemeClr val="bg1"/>
                </a:solidFill>
              </a:rPr>
              <a:t>Aon Hewitt Limited is authorised and regulated by the Financial Conduct Authority. Registered in England &amp; Wales. Registered No: 4396810.</a:t>
            </a:r>
          </a:p>
          <a:p>
            <a:pPr algn="l"/>
            <a:r>
              <a:rPr lang="en-GB" sz="1000">
                <a:solidFill>
                  <a:schemeClr val="bg1"/>
                </a:solidFill>
              </a:rPr>
              <a:t>Registered Office: 8 Devonshire Square, London EC2M 4PL.</a:t>
            </a:r>
          </a:p>
          <a:p>
            <a:pPr algn="l"/>
            <a:r>
              <a:rPr lang="en-GB" sz="1000">
                <a:solidFill>
                  <a:schemeClr val="bg1"/>
                </a:solidFill>
              </a:rPr>
              <a:t>aonhewitt.co.uk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E32CEF5A-137B-4ADA-8BED-F8A0AAF962D1}" type="slidenum">
              <a:rPr lang="en-GB"/>
              <a:pPr/>
              <a:t>3</a:t>
            </a:fld>
            <a:endParaRPr lang="en-GB"/>
          </a:p>
        </p:txBody>
      </p:sp>
      <p:sp>
        <p:nvSpPr>
          <p:cNvPr id="199683" name="Rectangle 3"/>
          <p:cNvSpPr>
            <a:spLocks noGrp="1" noChangeArrowheads="1"/>
          </p:cNvSpPr>
          <p:nvPr>
            <p:ph type="title"/>
          </p:nvPr>
        </p:nvSpPr>
        <p:spPr/>
        <p:txBody>
          <a:bodyPr/>
          <a:lstStyle/>
          <a:p>
            <a:r>
              <a:rPr lang="en-GB"/>
              <a:t>OK there are lots of risks….so why do pension schemes stay exposed?</a:t>
            </a:r>
          </a:p>
        </p:txBody>
      </p:sp>
      <p:sp>
        <p:nvSpPr>
          <p:cNvPr id="199714" name="Rectangle 34"/>
          <p:cNvSpPr>
            <a:spLocks noChangeArrowheads="1"/>
          </p:cNvSpPr>
          <p:nvPr/>
        </p:nvSpPr>
        <p:spPr bwMode="auto">
          <a:xfrm>
            <a:off x="2073275" y="1752600"/>
            <a:ext cx="5759450" cy="576263"/>
          </a:xfrm>
          <a:prstGeom prst="rect">
            <a:avLst/>
          </a:prstGeom>
          <a:solidFill>
            <a:schemeClr val="bg1"/>
          </a:solidFill>
          <a:ln w="9525">
            <a:solidFill>
              <a:srgbClr val="0039A6"/>
            </a:solidFill>
            <a:miter lim="800000"/>
            <a:headEnd/>
            <a:tailEnd/>
          </a:ln>
          <a:effectLst/>
        </p:spPr>
        <p:txBody>
          <a:bodyPr anchor="ctr"/>
          <a:lstStyle/>
          <a:p>
            <a:pPr>
              <a:spcBef>
                <a:spcPct val="50000"/>
              </a:spcBef>
            </a:pPr>
            <a:r>
              <a:rPr lang="en-GB" sz="1600">
                <a:cs typeface="Arial" charset="0"/>
              </a:rPr>
              <a:t>Lower the expected cost of funding benefits</a:t>
            </a:r>
          </a:p>
        </p:txBody>
      </p:sp>
      <p:sp>
        <p:nvSpPr>
          <p:cNvPr id="199715" name="Rectangle 35"/>
          <p:cNvSpPr>
            <a:spLocks noChangeArrowheads="1"/>
          </p:cNvSpPr>
          <p:nvPr/>
        </p:nvSpPr>
        <p:spPr bwMode="auto">
          <a:xfrm>
            <a:off x="2073275" y="1219200"/>
            <a:ext cx="5759450" cy="457200"/>
          </a:xfrm>
          <a:prstGeom prst="rect">
            <a:avLst/>
          </a:prstGeom>
          <a:solidFill>
            <a:srgbClr val="0039A6"/>
          </a:solidFill>
          <a:ln w="9525">
            <a:noFill/>
            <a:miter lim="800000"/>
            <a:headEnd/>
            <a:tailEnd/>
          </a:ln>
          <a:effectLst/>
        </p:spPr>
        <p:txBody>
          <a:bodyPr wrap="none" anchor="ctr"/>
          <a:lstStyle/>
          <a:p>
            <a:r>
              <a:rPr lang="en-GB" sz="1800">
                <a:solidFill>
                  <a:schemeClr val="bg1"/>
                </a:solidFill>
              </a:rPr>
              <a:t>Planned or tactical risks</a:t>
            </a:r>
          </a:p>
        </p:txBody>
      </p:sp>
      <p:sp>
        <p:nvSpPr>
          <p:cNvPr id="199720" name="Rectangle 40"/>
          <p:cNvSpPr>
            <a:spLocks noChangeArrowheads="1"/>
          </p:cNvSpPr>
          <p:nvPr/>
        </p:nvSpPr>
        <p:spPr bwMode="auto">
          <a:xfrm>
            <a:off x="2073275" y="2420938"/>
            <a:ext cx="5759450" cy="576262"/>
          </a:xfrm>
          <a:prstGeom prst="rect">
            <a:avLst/>
          </a:prstGeom>
          <a:solidFill>
            <a:schemeClr val="bg1"/>
          </a:solidFill>
          <a:ln w="9525">
            <a:solidFill>
              <a:srgbClr val="0039A6"/>
            </a:solidFill>
            <a:miter lim="800000"/>
            <a:headEnd/>
            <a:tailEnd/>
          </a:ln>
          <a:effectLst/>
        </p:spPr>
        <p:txBody>
          <a:bodyPr wrap="none" anchor="ctr"/>
          <a:lstStyle/>
          <a:p>
            <a:r>
              <a:rPr lang="en-GB" sz="1600">
                <a:cs typeface="Arial" charset="0"/>
              </a:rPr>
              <a:t>Cost of removing the risk is deemed too high</a:t>
            </a:r>
          </a:p>
        </p:txBody>
      </p:sp>
      <p:sp>
        <p:nvSpPr>
          <p:cNvPr id="199721" name="Rectangle 41"/>
          <p:cNvSpPr>
            <a:spLocks noChangeArrowheads="1"/>
          </p:cNvSpPr>
          <p:nvPr/>
        </p:nvSpPr>
        <p:spPr bwMode="auto">
          <a:xfrm>
            <a:off x="2073275" y="3068638"/>
            <a:ext cx="5759450" cy="576262"/>
          </a:xfrm>
          <a:prstGeom prst="rect">
            <a:avLst/>
          </a:prstGeom>
          <a:solidFill>
            <a:schemeClr val="bg1"/>
          </a:solidFill>
          <a:ln w="9525">
            <a:solidFill>
              <a:srgbClr val="0039A6"/>
            </a:solidFill>
            <a:miter lim="800000"/>
            <a:headEnd/>
            <a:tailEnd/>
          </a:ln>
          <a:effectLst/>
        </p:spPr>
        <p:txBody>
          <a:bodyPr wrap="none" anchor="ctr"/>
          <a:lstStyle/>
          <a:p>
            <a:r>
              <a:rPr lang="en-GB" sz="1600">
                <a:cs typeface="Arial" charset="0"/>
              </a:rPr>
              <a:t>Diversification with other risks</a:t>
            </a:r>
          </a:p>
        </p:txBody>
      </p:sp>
      <p:sp>
        <p:nvSpPr>
          <p:cNvPr id="199738" name="Rectangle 58"/>
          <p:cNvSpPr>
            <a:spLocks noChangeArrowheads="1"/>
          </p:cNvSpPr>
          <p:nvPr/>
        </p:nvSpPr>
        <p:spPr bwMode="auto">
          <a:xfrm>
            <a:off x="560388" y="4437063"/>
            <a:ext cx="4176712" cy="576262"/>
          </a:xfrm>
          <a:prstGeom prst="rect">
            <a:avLst/>
          </a:prstGeom>
          <a:solidFill>
            <a:schemeClr val="bg1"/>
          </a:solidFill>
          <a:ln w="9525">
            <a:solidFill>
              <a:srgbClr val="0039A6"/>
            </a:solidFill>
            <a:miter lim="800000"/>
            <a:headEnd/>
            <a:tailEnd/>
          </a:ln>
          <a:effectLst/>
        </p:spPr>
        <p:txBody>
          <a:bodyPr anchor="ctr"/>
          <a:lstStyle/>
          <a:p>
            <a:pPr>
              <a:spcBef>
                <a:spcPct val="50000"/>
              </a:spcBef>
            </a:pPr>
            <a:r>
              <a:rPr lang="en-GB" sz="1600">
                <a:cs typeface="Arial" charset="0"/>
              </a:rPr>
              <a:t>Scheme administration</a:t>
            </a:r>
          </a:p>
        </p:txBody>
      </p:sp>
      <p:sp>
        <p:nvSpPr>
          <p:cNvPr id="199739" name="Rectangle 59"/>
          <p:cNvSpPr>
            <a:spLocks noChangeArrowheads="1"/>
          </p:cNvSpPr>
          <p:nvPr/>
        </p:nvSpPr>
        <p:spPr bwMode="auto">
          <a:xfrm>
            <a:off x="560388" y="3903663"/>
            <a:ext cx="4176712" cy="457200"/>
          </a:xfrm>
          <a:prstGeom prst="rect">
            <a:avLst/>
          </a:prstGeom>
          <a:solidFill>
            <a:srgbClr val="0039A6"/>
          </a:solidFill>
          <a:ln w="9525">
            <a:noFill/>
            <a:miter lim="800000"/>
            <a:headEnd/>
            <a:tailEnd/>
          </a:ln>
          <a:effectLst/>
        </p:spPr>
        <p:txBody>
          <a:bodyPr wrap="none" anchor="ctr"/>
          <a:lstStyle/>
          <a:p>
            <a:r>
              <a:rPr lang="en-GB" sz="1800">
                <a:solidFill>
                  <a:schemeClr val="bg1"/>
                </a:solidFill>
              </a:rPr>
              <a:t>Risks to reduce (in control)</a:t>
            </a:r>
          </a:p>
        </p:txBody>
      </p:sp>
      <p:sp>
        <p:nvSpPr>
          <p:cNvPr id="199740" name="Rectangle 60"/>
          <p:cNvSpPr>
            <a:spLocks noChangeArrowheads="1"/>
          </p:cNvSpPr>
          <p:nvPr/>
        </p:nvSpPr>
        <p:spPr bwMode="auto">
          <a:xfrm>
            <a:off x="5168900" y="4467225"/>
            <a:ext cx="4176713" cy="576263"/>
          </a:xfrm>
          <a:prstGeom prst="rect">
            <a:avLst/>
          </a:prstGeom>
          <a:solidFill>
            <a:schemeClr val="bg1"/>
          </a:solidFill>
          <a:ln w="9525">
            <a:solidFill>
              <a:srgbClr val="0039A6"/>
            </a:solidFill>
            <a:miter lim="800000"/>
            <a:headEnd/>
            <a:tailEnd/>
          </a:ln>
          <a:effectLst/>
        </p:spPr>
        <p:txBody>
          <a:bodyPr anchor="ctr"/>
          <a:lstStyle/>
          <a:p>
            <a:pPr>
              <a:spcBef>
                <a:spcPct val="50000"/>
              </a:spcBef>
            </a:pPr>
            <a:r>
              <a:rPr lang="en-GB" sz="1600">
                <a:cs typeface="Arial" charset="0"/>
              </a:rPr>
              <a:t>Regulatory</a:t>
            </a:r>
          </a:p>
        </p:txBody>
      </p:sp>
      <p:sp>
        <p:nvSpPr>
          <p:cNvPr id="199741" name="Rectangle 61"/>
          <p:cNvSpPr>
            <a:spLocks noChangeArrowheads="1"/>
          </p:cNvSpPr>
          <p:nvPr/>
        </p:nvSpPr>
        <p:spPr bwMode="auto">
          <a:xfrm>
            <a:off x="5168900" y="3933825"/>
            <a:ext cx="4176713" cy="457200"/>
          </a:xfrm>
          <a:prstGeom prst="rect">
            <a:avLst/>
          </a:prstGeom>
          <a:solidFill>
            <a:srgbClr val="0039A6"/>
          </a:solidFill>
          <a:ln w="9525">
            <a:noFill/>
            <a:miter lim="800000"/>
            <a:headEnd/>
            <a:tailEnd/>
          </a:ln>
          <a:effectLst/>
        </p:spPr>
        <p:txBody>
          <a:bodyPr wrap="none" anchor="ctr"/>
          <a:lstStyle/>
          <a:p>
            <a:r>
              <a:rPr lang="en-GB" sz="1800">
                <a:solidFill>
                  <a:schemeClr val="bg1"/>
                </a:solidFill>
              </a:rPr>
              <a:t>External risks (out of control)</a:t>
            </a:r>
          </a:p>
        </p:txBody>
      </p:sp>
      <p:sp>
        <p:nvSpPr>
          <p:cNvPr id="199742" name="Rectangle 62"/>
          <p:cNvSpPr>
            <a:spLocks noChangeArrowheads="1"/>
          </p:cNvSpPr>
          <p:nvPr/>
        </p:nvSpPr>
        <p:spPr bwMode="auto">
          <a:xfrm>
            <a:off x="560388" y="5084763"/>
            <a:ext cx="4176712" cy="576262"/>
          </a:xfrm>
          <a:prstGeom prst="rect">
            <a:avLst/>
          </a:prstGeom>
          <a:solidFill>
            <a:schemeClr val="bg1"/>
          </a:solidFill>
          <a:ln w="9525">
            <a:solidFill>
              <a:srgbClr val="0039A6"/>
            </a:solidFill>
            <a:miter lim="800000"/>
            <a:headEnd/>
            <a:tailEnd/>
          </a:ln>
          <a:effectLst/>
        </p:spPr>
        <p:txBody>
          <a:bodyPr anchor="ctr"/>
          <a:lstStyle/>
          <a:p>
            <a:pPr>
              <a:spcBef>
                <a:spcPct val="50000"/>
              </a:spcBef>
            </a:pPr>
            <a:r>
              <a:rPr lang="en-GB" sz="1600">
                <a:cs typeface="Arial" charset="0"/>
              </a:rPr>
              <a:t>Implementation/operational risks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F295ED13-A050-4CF7-9DEE-BD24660D0949}" type="slidenum">
              <a:rPr lang="en-GB"/>
              <a:pPr/>
              <a:t>4</a:t>
            </a:fld>
            <a:endParaRPr lang="en-GB"/>
          </a:p>
        </p:txBody>
      </p:sp>
      <p:sp>
        <p:nvSpPr>
          <p:cNvPr id="306179" name="Rectangle 3"/>
          <p:cNvSpPr>
            <a:spLocks noGrp="1" noChangeArrowheads="1"/>
          </p:cNvSpPr>
          <p:nvPr>
            <p:ph type="title"/>
          </p:nvPr>
        </p:nvSpPr>
        <p:spPr/>
        <p:txBody>
          <a:bodyPr/>
          <a:lstStyle/>
          <a:p>
            <a:r>
              <a:rPr lang="en-GB"/>
              <a:t>What do you need to manage pension risk?</a:t>
            </a:r>
          </a:p>
        </p:txBody>
      </p:sp>
      <p:sp>
        <p:nvSpPr>
          <p:cNvPr id="306286" name="Rectangle 110"/>
          <p:cNvSpPr>
            <a:spLocks noChangeArrowheads="1"/>
          </p:cNvSpPr>
          <p:nvPr/>
        </p:nvSpPr>
        <p:spPr bwMode="auto">
          <a:xfrm>
            <a:off x="2073275" y="2133600"/>
            <a:ext cx="5400675" cy="474663"/>
          </a:xfrm>
          <a:prstGeom prst="rect">
            <a:avLst/>
          </a:prstGeom>
          <a:solidFill>
            <a:srgbClr val="F4F4F4"/>
          </a:solidFill>
          <a:ln w="9525">
            <a:noFill/>
            <a:miter lim="800000"/>
            <a:headEnd/>
            <a:tailEnd/>
          </a:ln>
          <a:effectLst/>
        </p:spPr>
        <p:txBody>
          <a:bodyPr wrap="none" anchor="ctr"/>
          <a:lstStyle/>
          <a:p>
            <a:endParaRPr lang="en-GB"/>
          </a:p>
        </p:txBody>
      </p:sp>
      <p:sp>
        <p:nvSpPr>
          <p:cNvPr id="306288" name="Rectangle 112"/>
          <p:cNvSpPr>
            <a:spLocks noChangeArrowheads="1"/>
          </p:cNvSpPr>
          <p:nvPr/>
        </p:nvSpPr>
        <p:spPr bwMode="auto">
          <a:xfrm>
            <a:off x="2073275" y="1600200"/>
            <a:ext cx="5373688" cy="457200"/>
          </a:xfrm>
          <a:prstGeom prst="rect">
            <a:avLst/>
          </a:prstGeom>
          <a:solidFill>
            <a:srgbClr val="0039A6"/>
          </a:solidFill>
          <a:ln w="9525">
            <a:noFill/>
            <a:miter lim="800000"/>
            <a:headEnd/>
            <a:tailEnd/>
          </a:ln>
          <a:effectLst/>
        </p:spPr>
        <p:txBody>
          <a:bodyPr wrap="none" anchor="ctr"/>
          <a:lstStyle/>
          <a:p>
            <a:endParaRPr lang="en-GB"/>
          </a:p>
        </p:txBody>
      </p:sp>
      <p:sp>
        <p:nvSpPr>
          <p:cNvPr id="306289" name="Text Box 113"/>
          <p:cNvSpPr txBox="1">
            <a:spLocks noChangeArrowheads="1"/>
          </p:cNvSpPr>
          <p:nvPr/>
        </p:nvSpPr>
        <p:spPr bwMode="auto">
          <a:xfrm>
            <a:off x="2073275" y="1676400"/>
            <a:ext cx="4679950" cy="304800"/>
          </a:xfrm>
          <a:prstGeom prst="rect">
            <a:avLst/>
          </a:prstGeom>
          <a:solidFill>
            <a:srgbClr val="0039A6"/>
          </a:solidFill>
          <a:ln w="9525">
            <a:noFill/>
            <a:miter lim="800000"/>
            <a:headEnd/>
            <a:tailEnd/>
          </a:ln>
          <a:effectLst/>
        </p:spPr>
        <p:txBody>
          <a:bodyPr>
            <a:spAutoFit/>
          </a:bodyPr>
          <a:lstStyle/>
          <a:p>
            <a:pPr algn="l">
              <a:spcBef>
                <a:spcPct val="50000"/>
              </a:spcBef>
            </a:pPr>
            <a:r>
              <a:rPr lang="en-GB" sz="1400">
                <a:solidFill>
                  <a:schemeClr val="bg1"/>
                </a:solidFill>
                <a:cs typeface="Arial" charset="0"/>
              </a:rPr>
              <a:t>1. What you are trying to achieve</a:t>
            </a:r>
          </a:p>
        </p:txBody>
      </p:sp>
      <p:sp>
        <p:nvSpPr>
          <p:cNvPr id="306290" name="Text Box 114"/>
          <p:cNvSpPr txBox="1">
            <a:spLocks noChangeArrowheads="1"/>
          </p:cNvSpPr>
          <p:nvPr/>
        </p:nvSpPr>
        <p:spPr bwMode="auto">
          <a:xfrm>
            <a:off x="2073275" y="2209800"/>
            <a:ext cx="4800600" cy="304800"/>
          </a:xfrm>
          <a:prstGeom prst="rect">
            <a:avLst/>
          </a:prstGeom>
          <a:noFill/>
          <a:ln w="9525">
            <a:noFill/>
            <a:miter lim="800000"/>
            <a:headEnd/>
            <a:tailEnd/>
          </a:ln>
          <a:effectLst/>
        </p:spPr>
        <p:txBody>
          <a:bodyPr>
            <a:spAutoFit/>
          </a:bodyPr>
          <a:lstStyle/>
          <a:p>
            <a:pPr marL="266700" indent="-266700" algn="l">
              <a:spcBef>
                <a:spcPct val="50000"/>
              </a:spcBef>
              <a:buClr>
                <a:srgbClr val="0039A6"/>
              </a:buClr>
              <a:buFont typeface="Wingdings" pitchFamily="2" charset="2"/>
              <a:buChar char="§"/>
            </a:pPr>
            <a:r>
              <a:rPr lang="en-GB" sz="1400">
                <a:cs typeface="Arial" charset="0"/>
              </a:rPr>
              <a:t>What risks are you trying to remove?</a:t>
            </a:r>
          </a:p>
        </p:txBody>
      </p:sp>
      <p:sp>
        <p:nvSpPr>
          <p:cNvPr id="306291" name="Rectangle 115"/>
          <p:cNvSpPr>
            <a:spLocks noChangeArrowheads="1"/>
          </p:cNvSpPr>
          <p:nvPr/>
        </p:nvSpPr>
        <p:spPr bwMode="auto">
          <a:xfrm>
            <a:off x="2073275" y="3602038"/>
            <a:ext cx="5400675" cy="474662"/>
          </a:xfrm>
          <a:prstGeom prst="rect">
            <a:avLst/>
          </a:prstGeom>
          <a:solidFill>
            <a:srgbClr val="F4F4F4"/>
          </a:solidFill>
          <a:ln w="9525">
            <a:noFill/>
            <a:miter lim="800000"/>
            <a:headEnd/>
            <a:tailEnd/>
          </a:ln>
          <a:effectLst/>
        </p:spPr>
        <p:txBody>
          <a:bodyPr wrap="none" anchor="ctr"/>
          <a:lstStyle/>
          <a:p>
            <a:endParaRPr lang="en-GB"/>
          </a:p>
        </p:txBody>
      </p:sp>
      <p:sp>
        <p:nvSpPr>
          <p:cNvPr id="306292" name="Rectangle 116"/>
          <p:cNvSpPr>
            <a:spLocks noChangeArrowheads="1"/>
          </p:cNvSpPr>
          <p:nvPr/>
        </p:nvSpPr>
        <p:spPr bwMode="auto">
          <a:xfrm>
            <a:off x="2073275" y="3068638"/>
            <a:ext cx="5373688" cy="457200"/>
          </a:xfrm>
          <a:prstGeom prst="rect">
            <a:avLst/>
          </a:prstGeom>
          <a:solidFill>
            <a:srgbClr val="0039A6"/>
          </a:solidFill>
          <a:ln w="9525">
            <a:noFill/>
            <a:miter lim="800000"/>
            <a:headEnd/>
            <a:tailEnd/>
          </a:ln>
          <a:effectLst/>
        </p:spPr>
        <p:txBody>
          <a:bodyPr wrap="none" anchor="ctr"/>
          <a:lstStyle/>
          <a:p>
            <a:endParaRPr lang="en-GB"/>
          </a:p>
        </p:txBody>
      </p:sp>
      <p:sp>
        <p:nvSpPr>
          <p:cNvPr id="306293" name="Text Box 117"/>
          <p:cNvSpPr txBox="1">
            <a:spLocks noChangeArrowheads="1"/>
          </p:cNvSpPr>
          <p:nvPr/>
        </p:nvSpPr>
        <p:spPr bwMode="auto">
          <a:xfrm>
            <a:off x="2073275" y="3144838"/>
            <a:ext cx="4679950" cy="304800"/>
          </a:xfrm>
          <a:prstGeom prst="rect">
            <a:avLst/>
          </a:prstGeom>
          <a:solidFill>
            <a:srgbClr val="0039A6"/>
          </a:solidFill>
          <a:ln w="9525">
            <a:noFill/>
            <a:miter lim="800000"/>
            <a:headEnd/>
            <a:tailEnd/>
          </a:ln>
          <a:effectLst/>
        </p:spPr>
        <p:txBody>
          <a:bodyPr>
            <a:spAutoFit/>
          </a:bodyPr>
          <a:lstStyle/>
          <a:p>
            <a:pPr algn="l">
              <a:spcBef>
                <a:spcPct val="50000"/>
              </a:spcBef>
            </a:pPr>
            <a:r>
              <a:rPr lang="en-GB" sz="1400">
                <a:solidFill>
                  <a:schemeClr val="bg1"/>
                </a:solidFill>
                <a:cs typeface="Arial" charset="0"/>
              </a:rPr>
              <a:t>2. Where do you want to get to?</a:t>
            </a:r>
          </a:p>
        </p:txBody>
      </p:sp>
      <p:sp>
        <p:nvSpPr>
          <p:cNvPr id="306294" name="Text Box 118"/>
          <p:cNvSpPr txBox="1">
            <a:spLocks noChangeArrowheads="1"/>
          </p:cNvSpPr>
          <p:nvPr/>
        </p:nvSpPr>
        <p:spPr bwMode="auto">
          <a:xfrm>
            <a:off x="2073275" y="3678238"/>
            <a:ext cx="4800600" cy="304800"/>
          </a:xfrm>
          <a:prstGeom prst="rect">
            <a:avLst/>
          </a:prstGeom>
          <a:noFill/>
          <a:ln w="9525">
            <a:noFill/>
            <a:miter lim="800000"/>
            <a:headEnd/>
            <a:tailEnd/>
          </a:ln>
          <a:effectLst/>
        </p:spPr>
        <p:txBody>
          <a:bodyPr>
            <a:spAutoFit/>
          </a:bodyPr>
          <a:lstStyle/>
          <a:p>
            <a:pPr marL="266700" indent="-266700" algn="l">
              <a:spcBef>
                <a:spcPct val="50000"/>
              </a:spcBef>
              <a:buClr>
                <a:srgbClr val="0039A6"/>
              </a:buClr>
              <a:buFont typeface="Wingdings" pitchFamily="2" charset="2"/>
              <a:buChar char="§"/>
            </a:pPr>
            <a:r>
              <a:rPr lang="en-GB" sz="1400">
                <a:cs typeface="Arial" charset="0"/>
              </a:rPr>
              <a:t>What is your target?</a:t>
            </a:r>
          </a:p>
        </p:txBody>
      </p:sp>
      <p:sp>
        <p:nvSpPr>
          <p:cNvPr id="306295" name="Rectangle 119"/>
          <p:cNvSpPr>
            <a:spLocks noChangeArrowheads="1"/>
          </p:cNvSpPr>
          <p:nvPr/>
        </p:nvSpPr>
        <p:spPr bwMode="auto">
          <a:xfrm>
            <a:off x="2073275" y="5081588"/>
            <a:ext cx="5400675" cy="723900"/>
          </a:xfrm>
          <a:prstGeom prst="rect">
            <a:avLst/>
          </a:prstGeom>
          <a:solidFill>
            <a:srgbClr val="F4F4F4"/>
          </a:solidFill>
          <a:ln w="9525">
            <a:noFill/>
            <a:miter lim="800000"/>
            <a:headEnd/>
            <a:tailEnd/>
          </a:ln>
          <a:effectLst/>
        </p:spPr>
        <p:txBody>
          <a:bodyPr wrap="none" anchor="ctr"/>
          <a:lstStyle/>
          <a:p>
            <a:endParaRPr lang="en-GB"/>
          </a:p>
        </p:txBody>
      </p:sp>
      <p:sp>
        <p:nvSpPr>
          <p:cNvPr id="306296" name="Rectangle 120"/>
          <p:cNvSpPr>
            <a:spLocks noChangeArrowheads="1"/>
          </p:cNvSpPr>
          <p:nvPr/>
        </p:nvSpPr>
        <p:spPr bwMode="auto">
          <a:xfrm>
            <a:off x="2073275" y="4548188"/>
            <a:ext cx="5373688" cy="457200"/>
          </a:xfrm>
          <a:prstGeom prst="rect">
            <a:avLst/>
          </a:prstGeom>
          <a:solidFill>
            <a:srgbClr val="0039A6"/>
          </a:solidFill>
          <a:ln w="9525">
            <a:noFill/>
            <a:miter lim="800000"/>
            <a:headEnd/>
            <a:tailEnd/>
          </a:ln>
          <a:effectLst/>
        </p:spPr>
        <p:txBody>
          <a:bodyPr wrap="none" anchor="ctr"/>
          <a:lstStyle/>
          <a:p>
            <a:endParaRPr lang="en-GB"/>
          </a:p>
        </p:txBody>
      </p:sp>
      <p:sp>
        <p:nvSpPr>
          <p:cNvPr id="306297" name="Text Box 121"/>
          <p:cNvSpPr txBox="1">
            <a:spLocks noChangeArrowheads="1"/>
          </p:cNvSpPr>
          <p:nvPr/>
        </p:nvSpPr>
        <p:spPr bwMode="auto">
          <a:xfrm>
            <a:off x="2073275" y="4624388"/>
            <a:ext cx="4679950" cy="304800"/>
          </a:xfrm>
          <a:prstGeom prst="rect">
            <a:avLst/>
          </a:prstGeom>
          <a:solidFill>
            <a:srgbClr val="0039A6"/>
          </a:solidFill>
          <a:ln w="9525">
            <a:noFill/>
            <a:miter lim="800000"/>
            <a:headEnd/>
            <a:tailEnd/>
          </a:ln>
          <a:effectLst/>
        </p:spPr>
        <p:txBody>
          <a:bodyPr>
            <a:spAutoFit/>
          </a:bodyPr>
          <a:lstStyle/>
          <a:p>
            <a:pPr algn="l">
              <a:spcBef>
                <a:spcPct val="50000"/>
              </a:spcBef>
            </a:pPr>
            <a:r>
              <a:rPr lang="en-GB" sz="1400">
                <a:solidFill>
                  <a:schemeClr val="bg1"/>
                </a:solidFill>
                <a:cs typeface="Arial" charset="0"/>
              </a:rPr>
              <a:t>3. What is the plan is to get there?</a:t>
            </a:r>
          </a:p>
        </p:txBody>
      </p:sp>
      <p:sp>
        <p:nvSpPr>
          <p:cNvPr id="306298" name="Text Box 122"/>
          <p:cNvSpPr txBox="1">
            <a:spLocks noChangeArrowheads="1"/>
          </p:cNvSpPr>
          <p:nvPr/>
        </p:nvSpPr>
        <p:spPr bwMode="auto">
          <a:xfrm>
            <a:off x="2073275" y="5157788"/>
            <a:ext cx="5257800" cy="623887"/>
          </a:xfrm>
          <a:prstGeom prst="rect">
            <a:avLst/>
          </a:prstGeom>
          <a:noFill/>
          <a:ln w="9525">
            <a:noFill/>
            <a:miter lim="800000"/>
            <a:headEnd/>
            <a:tailEnd/>
          </a:ln>
          <a:effectLst/>
        </p:spPr>
        <p:txBody>
          <a:bodyPr>
            <a:spAutoFit/>
          </a:bodyPr>
          <a:lstStyle/>
          <a:p>
            <a:pPr marL="266700" indent="-266700" algn="l">
              <a:spcBef>
                <a:spcPct val="50000"/>
              </a:spcBef>
              <a:buClr>
                <a:srgbClr val="0039A6"/>
              </a:buClr>
              <a:buFont typeface="Wingdings" pitchFamily="2" charset="2"/>
              <a:buChar char="§"/>
            </a:pPr>
            <a:r>
              <a:rPr lang="en-GB" sz="1400">
                <a:cs typeface="Arial" charset="0"/>
              </a:rPr>
              <a:t>How long do you expect to take?</a:t>
            </a:r>
          </a:p>
          <a:p>
            <a:pPr marL="266700" indent="-266700" algn="l">
              <a:spcBef>
                <a:spcPct val="50000"/>
              </a:spcBef>
              <a:buClr>
                <a:srgbClr val="0039A6"/>
              </a:buClr>
              <a:buFont typeface="Wingdings" pitchFamily="2" charset="2"/>
              <a:buChar char="§"/>
            </a:pPr>
            <a:r>
              <a:rPr lang="en-GB" sz="1400">
                <a:cs typeface="Arial" charset="0"/>
              </a:rPr>
              <a:t>What will you do if things go better or worse than expected?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
          <p:cNvSpPr>
            <a:spLocks noGrp="1"/>
          </p:cNvSpPr>
          <p:nvPr>
            <p:ph type="sldNum" sz="quarter" idx="10"/>
          </p:nvPr>
        </p:nvSpPr>
        <p:spPr/>
        <p:txBody>
          <a:bodyPr/>
          <a:lstStyle/>
          <a:p>
            <a:fld id="{72FAECE0-1B4C-48DE-8E9E-411716825E38}" type="slidenum">
              <a:rPr lang="en-GB"/>
              <a:pPr/>
              <a:t>5</a:t>
            </a:fld>
            <a:endParaRPr lang="en-GB"/>
          </a:p>
        </p:txBody>
      </p:sp>
      <p:pic>
        <p:nvPicPr>
          <p:cNvPr id="303106" name="Picture 2"/>
          <p:cNvPicPr>
            <a:picLocks noChangeAspect="1" noChangeArrowheads="1"/>
          </p:cNvPicPr>
          <p:nvPr>
            <p:ph idx="1"/>
          </p:nvPr>
        </p:nvPicPr>
        <p:blipFill>
          <a:blip r:embed="rId3" cstate="print">
            <a:lum bright="70000" contrast="-70000"/>
          </a:blip>
          <a:srcRect/>
          <a:stretch>
            <a:fillRect/>
          </a:stretch>
        </p:blipFill>
        <p:spPr>
          <a:xfrm>
            <a:off x="4216400" y="1447800"/>
            <a:ext cx="5689600" cy="4648200"/>
          </a:xfrm>
          <a:noFill/>
          <a:ln/>
        </p:spPr>
      </p:pic>
      <p:sp>
        <p:nvSpPr>
          <p:cNvPr id="303107" name="Rectangle 3"/>
          <p:cNvSpPr>
            <a:spLocks noGrp="1" noChangeArrowheads="1"/>
          </p:cNvSpPr>
          <p:nvPr>
            <p:ph type="title"/>
          </p:nvPr>
        </p:nvSpPr>
        <p:spPr/>
        <p:txBody>
          <a:bodyPr/>
          <a:lstStyle/>
          <a:p>
            <a:r>
              <a:rPr lang="en-GB"/>
              <a:t>Key risks we will focus on</a:t>
            </a:r>
          </a:p>
        </p:txBody>
      </p:sp>
      <p:sp>
        <p:nvSpPr>
          <p:cNvPr id="303108" name="Text Box 4"/>
          <p:cNvSpPr txBox="1">
            <a:spLocks noChangeArrowheads="1"/>
          </p:cNvSpPr>
          <p:nvPr/>
        </p:nvSpPr>
        <p:spPr bwMode="auto">
          <a:xfrm>
            <a:off x="977900" y="2806700"/>
            <a:ext cx="36576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Longevity risk</a:t>
            </a:r>
          </a:p>
        </p:txBody>
      </p:sp>
      <p:sp>
        <p:nvSpPr>
          <p:cNvPr id="303109" name="Text Box 5"/>
          <p:cNvSpPr txBox="1">
            <a:spLocks noChangeArrowheads="1"/>
          </p:cNvSpPr>
          <p:nvPr/>
        </p:nvSpPr>
        <p:spPr bwMode="auto">
          <a:xfrm>
            <a:off x="990600" y="1727200"/>
            <a:ext cx="47244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Inflation risk</a:t>
            </a:r>
          </a:p>
        </p:txBody>
      </p:sp>
      <p:sp>
        <p:nvSpPr>
          <p:cNvPr id="303110" name="Text Box 6"/>
          <p:cNvSpPr txBox="1">
            <a:spLocks noChangeArrowheads="1"/>
          </p:cNvSpPr>
          <p:nvPr/>
        </p:nvSpPr>
        <p:spPr bwMode="auto">
          <a:xfrm>
            <a:off x="990600" y="2260600"/>
            <a:ext cx="36576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Annuity prices</a:t>
            </a:r>
          </a:p>
        </p:txBody>
      </p:sp>
      <p:sp>
        <p:nvSpPr>
          <p:cNvPr id="303111" name="Line 7"/>
          <p:cNvSpPr>
            <a:spLocks noChangeShapeType="1"/>
          </p:cNvSpPr>
          <p:nvPr/>
        </p:nvSpPr>
        <p:spPr bwMode="auto">
          <a:xfrm>
            <a:off x="533400" y="1651000"/>
            <a:ext cx="4495800" cy="0"/>
          </a:xfrm>
          <a:prstGeom prst="line">
            <a:avLst/>
          </a:prstGeom>
          <a:noFill/>
          <a:ln w="9525">
            <a:solidFill>
              <a:schemeClr val="accent2"/>
            </a:solidFill>
            <a:prstDash val="dash"/>
            <a:round/>
            <a:headEnd/>
            <a:tailEnd type="oval" w="med" len="med"/>
          </a:ln>
          <a:effectLst/>
        </p:spPr>
        <p:txBody>
          <a:bodyPr/>
          <a:lstStyle/>
          <a:p>
            <a:endParaRPr lang="en-GB"/>
          </a:p>
        </p:txBody>
      </p:sp>
      <p:sp>
        <p:nvSpPr>
          <p:cNvPr id="303112" name="Line 8"/>
          <p:cNvSpPr>
            <a:spLocks noChangeShapeType="1"/>
          </p:cNvSpPr>
          <p:nvPr/>
        </p:nvSpPr>
        <p:spPr bwMode="auto">
          <a:xfrm>
            <a:off x="533400" y="2184400"/>
            <a:ext cx="4495800" cy="0"/>
          </a:xfrm>
          <a:prstGeom prst="line">
            <a:avLst/>
          </a:prstGeom>
          <a:noFill/>
          <a:ln w="9525">
            <a:solidFill>
              <a:srgbClr val="F0AB00"/>
            </a:solidFill>
            <a:prstDash val="dash"/>
            <a:round/>
            <a:headEnd/>
            <a:tailEnd type="oval" w="med" len="med"/>
          </a:ln>
          <a:effectLst/>
        </p:spPr>
        <p:txBody>
          <a:bodyPr/>
          <a:lstStyle/>
          <a:p>
            <a:endParaRPr lang="en-GB"/>
          </a:p>
        </p:txBody>
      </p:sp>
      <p:sp>
        <p:nvSpPr>
          <p:cNvPr id="303113" name="Line 9"/>
          <p:cNvSpPr>
            <a:spLocks noChangeShapeType="1"/>
          </p:cNvSpPr>
          <p:nvPr/>
        </p:nvSpPr>
        <p:spPr bwMode="auto">
          <a:xfrm>
            <a:off x="533400" y="2717800"/>
            <a:ext cx="4495800" cy="0"/>
          </a:xfrm>
          <a:prstGeom prst="line">
            <a:avLst/>
          </a:prstGeom>
          <a:noFill/>
          <a:ln w="9525">
            <a:solidFill>
              <a:schemeClr val="hlink"/>
            </a:solidFill>
            <a:prstDash val="dash"/>
            <a:round/>
            <a:headEnd/>
            <a:tailEnd type="oval" w="med" len="med"/>
          </a:ln>
          <a:effectLst/>
        </p:spPr>
        <p:txBody>
          <a:bodyPr/>
          <a:lstStyle/>
          <a:p>
            <a:endParaRPr lang="en-GB"/>
          </a:p>
        </p:txBody>
      </p:sp>
      <p:sp>
        <p:nvSpPr>
          <p:cNvPr id="303114" name="Text Box 10"/>
          <p:cNvSpPr txBox="1">
            <a:spLocks noChangeArrowheads="1"/>
          </p:cNvSpPr>
          <p:nvPr/>
        </p:nvSpPr>
        <p:spPr bwMode="auto">
          <a:xfrm>
            <a:off x="990600" y="1143000"/>
            <a:ext cx="42672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Asset allocation vs liabilities</a:t>
            </a:r>
          </a:p>
        </p:txBody>
      </p:sp>
      <p:sp>
        <p:nvSpPr>
          <p:cNvPr id="303115" name="Text Box 11"/>
          <p:cNvSpPr txBox="1">
            <a:spLocks noChangeArrowheads="1"/>
          </p:cNvSpPr>
          <p:nvPr/>
        </p:nvSpPr>
        <p:spPr bwMode="auto">
          <a:xfrm>
            <a:off x="990600" y="3378200"/>
            <a:ext cx="47244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Size of deficit</a:t>
            </a:r>
          </a:p>
        </p:txBody>
      </p:sp>
      <p:sp>
        <p:nvSpPr>
          <p:cNvPr id="303116" name="Text Box 12"/>
          <p:cNvSpPr txBox="1">
            <a:spLocks noChangeArrowheads="1"/>
          </p:cNvSpPr>
          <p:nvPr/>
        </p:nvSpPr>
        <p:spPr bwMode="auto">
          <a:xfrm>
            <a:off x="990600" y="3911600"/>
            <a:ext cx="36576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Speed of execution</a:t>
            </a:r>
          </a:p>
        </p:txBody>
      </p:sp>
      <p:sp>
        <p:nvSpPr>
          <p:cNvPr id="303117" name="Line 13"/>
          <p:cNvSpPr>
            <a:spLocks noChangeShapeType="1"/>
          </p:cNvSpPr>
          <p:nvPr/>
        </p:nvSpPr>
        <p:spPr bwMode="auto">
          <a:xfrm>
            <a:off x="533400" y="3302000"/>
            <a:ext cx="4495800" cy="0"/>
          </a:xfrm>
          <a:prstGeom prst="line">
            <a:avLst/>
          </a:prstGeom>
          <a:noFill/>
          <a:ln w="9525">
            <a:solidFill>
              <a:schemeClr val="folHlink"/>
            </a:solidFill>
            <a:prstDash val="dash"/>
            <a:round/>
            <a:headEnd/>
            <a:tailEnd type="oval" w="med" len="med"/>
          </a:ln>
          <a:effectLst/>
        </p:spPr>
        <p:txBody>
          <a:bodyPr/>
          <a:lstStyle/>
          <a:p>
            <a:endParaRPr lang="en-GB"/>
          </a:p>
        </p:txBody>
      </p:sp>
      <p:sp>
        <p:nvSpPr>
          <p:cNvPr id="303118" name="Line 14"/>
          <p:cNvSpPr>
            <a:spLocks noChangeShapeType="1"/>
          </p:cNvSpPr>
          <p:nvPr/>
        </p:nvSpPr>
        <p:spPr bwMode="auto">
          <a:xfrm>
            <a:off x="533400" y="3835400"/>
            <a:ext cx="4495800" cy="0"/>
          </a:xfrm>
          <a:prstGeom prst="line">
            <a:avLst/>
          </a:prstGeom>
          <a:noFill/>
          <a:ln w="9525">
            <a:solidFill>
              <a:schemeClr val="accent1"/>
            </a:solidFill>
            <a:prstDash val="dash"/>
            <a:round/>
            <a:headEnd/>
            <a:tailEnd type="oval" w="med" len="med"/>
          </a:ln>
          <a:effectLst/>
        </p:spPr>
        <p:txBody>
          <a:bodyPr/>
          <a:lstStyle/>
          <a:p>
            <a:endParaRPr lang="en-GB"/>
          </a:p>
        </p:txBody>
      </p:sp>
      <p:sp>
        <p:nvSpPr>
          <p:cNvPr id="303119" name="Line 15"/>
          <p:cNvSpPr>
            <a:spLocks noChangeShapeType="1"/>
          </p:cNvSpPr>
          <p:nvPr/>
        </p:nvSpPr>
        <p:spPr bwMode="auto">
          <a:xfrm>
            <a:off x="533400" y="4368800"/>
            <a:ext cx="4495800" cy="0"/>
          </a:xfrm>
          <a:prstGeom prst="line">
            <a:avLst/>
          </a:prstGeom>
          <a:noFill/>
          <a:ln w="9525">
            <a:solidFill>
              <a:schemeClr val="accent2"/>
            </a:solidFill>
            <a:prstDash val="dash"/>
            <a:round/>
            <a:headEnd/>
            <a:tailEnd type="oval" w="med" len="med"/>
          </a:ln>
          <a:effectLst/>
        </p:spPr>
        <p:txBody>
          <a:bodyPr/>
          <a:lstStyle/>
          <a:p>
            <a:endParaRPr lang="en-GB"/>
          </a:p>
        </p:txBody>
      </p:sp>
      <p:sp>
        <p:nvSpPr>
          <p:cNvPr id="303120" name="Text Box 16"/>
          <p:cNvSpPr txBox="1">
            <a:spLocks noChangeArrowheads="1"/>
          </p:cNvSpPr>
          <p:nvPr/>
        </p:nvSpPr>
        <p:spPr bwMode="auto">
          <a:xfrm>
            <a:off x="990600" y="4470400"/>
            <a:ext cx="36576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Uncertain member data</a:t>
            </a:r>
          </a:p>
        </p:txBody>
      </p:sp>
      <p:sp>
        <p:nvSpPr>
          <p:cNvPr id="303121" name="Text Box 17"/>
          <p:cNvSpPr txBox="1">
            <a:spLocks noChangeArrowheads="1"/>
          </p:cNvSpPr>
          <p:nvPr/>
        </p:nvSpPr>
        <p:spPr bwMode="auto">
          <a:xfrm>
            <a:off x="990600" y="5054600"/>
            <a:ext cx="47244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Operational model</a:t>
            </a:r>
          </a:p>
        </p:txBody>
      </p:sp>
      <p:sp>
        <p:nvSpPr>
          <p:cNvPr id="303122" name="Text Box 18"/>
          <p:cNvSpPr txBox="1">
            <a:spLocks noChangeArrowheads="1"/>
          </p:cNvSpPr>
          <p:nvPr/>
        </p:nvSpPr>
        <p:spPr bwMode="auto">
          <a:xfrm>
            <a:off x="990600" y="5588000"/>
            <a:ext cx="4800600" cy="457200"/>
          </a:xfrm>
          <a:prstGeom prst="rect">
            <a:avLst/>
          </a:prstGeom>
          <a:noFill/>
          <a:ln w="9525">
            <a:noFill/>
            <a:miter lim="800000"/>
            <a:headEnd/>
            <a:tailEnd/>
          </a:ln>
          <a:effectLst/>
        </p:spPr>
        <p:txBody>
          <a:bodyPr>
            <a:spAutoFit/>
          </a:bodyPr>
          <a:lstStyle/>
          <a:p>
            <a:pPr algn="l">
              <a:spcBef>
                <a:spcPct val="50000"/>
              </a:spcBef>
            </a:pPr>
            <a:r>
              <a:rPr lang="en-GB">
                <a:cs typeface="Arial" charset="0"/>
              </a:rPr>
              <a:t>Changing market conditions</a:t>
            </a:r>
          </a:p>
        </p:txBody>
      </p:sp>
      <p:sp>
        <p:nvSpPr>
          <p:cNvPr id="303123" name="Line 19"/>
          <p:cNvSpPr>
            <a:spLocks noChangeShapeType="1"/>
          </p:cNvSpPr>
          <p:nvPr/>
        </p:nvSpPr>
        <p:spPr bwMode="auto">
          <a:xfrm>
            <a:off x="533400" y="4978400"/>
            <a:ext cx="4495800" cy="0"/>
          </a:xfrm>
          <a:prstGeom prst="line">
            <a:avLst/>
          </a:prstGeom>
          <a:noFill/>
          <a:ln w="9525">
            <a:solidFill>
              <a:srgbClr val="F0AB00"/>
            </a:solidFill>
            <a:prstDash val="dash"/>
            <a:round/>
            <a:headEnd/>
            <a:tailEnd type="oval" w="med" len="med"/>
          </a:ln>
          <a:effectLst/>
        </p:spPr>
        <p:txBody>
          <a:bodyPr/>
          <a:lstStyle/>
          <a:p>
            <a:endParaRPr lang="en-GB"/>
          </a:p>
        </p:txBody>
      </p:sp>
      <p:sp>
        <p:nvSpPr>
          <p:cNvPr id="303124" name="Line 20"/>
          <p:cNvSpPr>
            <a:spLocks noChangeShapeType="1"/>
          </p:cNvSpPr>
          <p:nvPr/>
        </p:nvSpPr>
        <p:spPr bwMode="auto">
          <a:xfrm>
            <a:off x="533400" y="5511800"/>
            <a:ext cx="4495800" cy="0"/>
          </a:xfrm>
          <a:prstGeom prst="line">
            <a:avLst/>
          </a:prstGeom>
          <a:noFill/>
          <a:ln w="9525">
            <a:solidFill>
              <a:schemeClr val="hlink"/>
            </a:solidFill>
            <a:prstDash val="dash"/>
            <a:round/>
            <a:headEnd/>
            <a:tailEnd type="oval" w="med" len="med"/>
          </a:ln>
          <a:effectLst/>
        </p:spPr>
        <p:txBody>
          <a:bodyPr/>
          <a:lstStyle/>
          <a:p>
            <a:endParaRPr lang="en-GB"/>
          </a:p>
        </p:txBody>
      </p:sp>
      <p:sp>
        <p:nvSpPr>
          <p:cNvPr id="303125" name="Line 21"/>
          <p:cNvSpPr>
            <a:spLocks noChangeShapeType="1"/>
          </p:cNvSpPr>
          <p:nvPr/>
        </p:nvSpPr>
        <p:spPr bwMode="auto">
          <a:xfrm>
            <a:off x="533400" y="6045200"/>
            <a:ext cx="4495800" cy="0"/>
          </a:xfrm>
          <a:prstGeom prst="line">
            <a:avLst/>
          </a:prstGeom>
          <a:noFill/>
          <a:ln w="9525">
            <a:solidFill>
              <a:schemeClr val="folHlink"/>
            </a:solidFill>
            <a:prstDash val="dash"/>
            <a:round/>
            <a:headEnd/>
            <a:tailEnd type="oval" w="med" len="med"/>
          </a:ln>
          <a:effectLst/>
        </p:spPr>
        <p:txBody>
          <a:bodyPr/>
          <a:lstStyle/>
          <a:p>
            <a:endParaRPr lang="en-GB"/>
          </a:p>
        </p:txBody>
      </p:sp>
      <p:sp>
        <p:nvSpPr>
          <p:cNvPr id="303126" name="Freeform 22"/>
          <p:cNvSpPr>
            <a:spLocks/>
          </p:cNvSpPr>
          <p:nvPr/>
        </p:nvSpPr>
        <p:spPr bwMode="auto">
          <a:xfrm>
            <a:off x="533400" y="12954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chemeClr val="accent2"/>
            </a:solidFill>
            <a:round/>
            <a:headEnd/>
            <a:tailEnd/>
          </a:ln>
          <a:effectLst/>
        </p:spPr>
        <p:txBody>
          <a:bodyPr/>
          <a:lstStyle/>
          <a:p>
            <a:endParaRPr lang="en-GB"/>
          </a:p>
        </p:txBody>
      </p:sp>
      <p:sp>
        <p:nvSpPr>
          <p:cNvPr id="303127" name="Freeform 23"/>
          <p:cNvSpPr>
            <a:spLocks/>
          </p:cNvSpPr>
          <p:nvPr/>
        </p:nvSpPr>
        <p:spPr bwMode="auto">
          <a:xfrm>
            <a:off x="533400" y="18288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rgbClr val="F0AB00"/>
            </a:solidFill>
            <a:round/>
            <a:headEnd/>
            <a:tailEnd/>
          </a:ln>
          <a:effectLst/>
        </p:spPr>
        <p:txBody>
          <a:bodyPr/>
          <a:lstStyle/>
          <a:p>
            <a:endParaRPr lang="en-GB"/>
          </a:p>
        </p:txBody>
      </p:sp>
      <p:sp>
        <p:nvSpPr>
          <p:cNvPr id="303128" name="Freeform 24"/>
          <p:cNvSpPr>
            <a:spLocks/>
          </p:cNvSpPr>
          <p:nvPr/>
        </p:nvSpPr>
        <p:spPr bwMode="auto">
          <a:xfrm>
            <a:off x="533400" y="23622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chemeClr val="hlink"/>
            </a:solidFill>
            <a:round/>
            <a:headEnd/>
            <a:tailEnd/>
          </a:ln>
          <a:effectLst/>
        </p:spPr>
        <p:txBody>
          <a:bodyPr/>
          <a:lstStyle/>
          <a:p>
            <a:endParaRPr lang="en-GB"/>
          </a:p>
        </p:txBody>
      </p:sp>
      <p:sp>
        <p:nvSpPr>
          <p:cNvPr id="303129" name="Freeform 25"/>
          <p:cNvSpPr>
            <a:spLocks/>
          </p:cNvSpPr>
          <p:nvPr/>
        </p:nvSpPr>
        <p:spPr bwMode="auto">
          <a:xfrm>
            <a:off x="533400" y="29718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chemeClr val="tx2"/>
            </a:solidFill>
            <a:round/>
            <a:headEnd/>
            <a:tailEnd/>
          </a:ln>
          <a:effectLst/>
        </p:spPr>
        <p:txBody>
          <a:bodyPr/>
          <a:lstStyle/>
          <a:p>
            <a:endParaRPr lang="en-GB"/>
          </a:p>
        </p:txBody>
      </p:sp>
      <p:sp>
        <p:nvSpPr>
          <p:cNvPr id="303130" name="Freeform 26"/>
          <p:cNvSpPr>
            <a:spLocks/>
          </p:cNvSpPr>
          <p:nvPr/>
        </p:nvSpPr>
        <p:spPr bwMode="auto">
          <a:xfrm>
            <a:off x="533400" y="35052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rgbClr val="D3CD8B"/>
            </a:solidFill>
            <a:round/>
            <a:headEnd/>
            <a:tailEnd/>
          </a:ln>
          <a:effectLst/>
        </p:spPr>
        <p:txBody>
          <a:bodyPr/>
          <a:lstStyle/>
          <a:p>
            <a:endParaRPr lang="en-GB"/>
          </a:p>
        </p:txBody>
      </p:sp>
      <p:sp>
        <p:nvSpPr>
          <p:cNvPr id="303131" name="Freeform 27"/>
          <p:cNvSpPr>
            <a:spLocks/>
          </p:cNvSpPr>
          <p:nvPr/>
        </p:nvSpPr>
        <p:spPr bwMode="auto">
          <a:xfrm>
            <a:off x="533400" y="40386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chemeClr val="accent2"/>
            </a:solidFill>
            <a:round/>
            <a:headEnd/>
            <a:tailEnd/>
          </a:ln>
          <a:effectLst/>
        </p:spPr>
        <p:txBody>
          <a:bodyPr/>
          <a:lstStyle/>
          <a:p>
            <a:endParaRPr lang="en-GB"/>
          </a:p>
        </p:txBody>
      </p:sp>
      <p:sp>
        <p:nvSpPr>
          <p:cNvPr id="303132" name="Freeform 28"/>
          <p:cNvSpPr>
            <a:spLocks/>
          </p:cNvSpPr>
          <p:nvPr/>
        </p:nvSpPr>
        <p:spPr bwMode="auto">
          <a:xfrm>
            <a:off x="533400" y="45720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rgbClr val="F0AB00"/>
            </a:solidFill>
            <a:round/>
            <a:headEnd/>
            <a:tailEnd/>
          </a:ln>
          <a:effectLst/>
        </p:spPr>
        <p:txBody>
          <a:bodyPr/>
          <a:lstStyle/>
          <a:p>
            <a:endParaRPr lang="en-GB"/>
          </a:p>
        </p:txBody>
      </p:sp>
      <p:sp>
        <p:nvSpPr>
          <p:cNvPr id="303133" name="Freeform 29"/>
          <p:cNvSpPr>
            <a:spLocks/>
          </p:cNvSpPr>
          <p:nvPr/>
        </p:nvSpPr>
        <p:spPr bwMode="auto">
          <a:xfrm>
            <a:off x="533400" y="51816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chemeClr val="hlink"/>
            </a:solidFill>
            <a:round/>
            <a:headEnd/>
            <a:tailEnd/>
          </a:ln>
          <a:effectLst/>
        </p:spPr>
        <p:txBody>
          <a:bodyPr/>
          <a:lstStyle/>
          <a:p>
            <a:endParaRPr lang="en-GB"/>
          </a:p>
        </p:txBody>
      </p:sp>
      <p:sp>
        <p:nvSpPr>
          <p:cNvPr id="303134" name="Freeform 30"/>
          <p:cNvSpPr>
            <a:spLocks/>
          </p:cNvSpPr>
          <p:nvPr/>
        </p:nvSpPr>
        <p:spPr bwMode="auto">
          <a:xfrm>
            <a:off x="533400" y="5715000"/>
            <a:ext cx="381000" cy="150813"/>
          </a:xfrm>
          <a:custGeom>
            <a:avLst/>
            <a:gdLst/>
            <a:ahLst/>
            <a:cxnLst>
              <a:cxn ang="0">
                <a:pos x="0" y="96"/>
              </a:cxn>
              <a:cxn ang="0">
                <a:pos x="144" y="48"/>
              </a:cxn>
              <a:cxn ang="0">
                <a:pos x="240" y="144"/>
              </a:cxn>
              <a:cxn ang="0">
                <a:pos x="384" y="0"/>
              </a:cxn>
            </a:cxnLst>
            <a:rect l="0" t="0" r="r" b="b"/>
            <a:pathLst>
              <a:path w="384" h="152">
                <a:moveTo>
                  <a:pt x="0" y="96"/>
                </a:moveTo>
                <a:cubicBezTo>
                  <a:pt x="52" y="68"/>
                  <a:pt x="104" y="40"/>
                  <a:pt x="144" y="48"/>
                </a:cubicBezTo>
                <a:cubicBezTo>
                  <a:pt x="184" y="56"/>
                  <a:pt x="200" y="152"/>
                  <a:pt x="240" y="144"/>
                </a:cubicBezTo>
                <a:cubicBezTo>
                  <a:pt x="280" y="136"/>
                  <a:pt x="368" y="24"/>
                  <a:pt x="384" y="0"/>
                </a:cubicBezTo>
              </a:path>
            </a:pathLst>
          </a:custGeom>
          <a:noFill/>
          <a:ln w="15875">
            <a:solidFill>
              <a:schemeClr val="folHlink"/>
            </a:solidFill>
            <a:round/>
            <a:headEnd/>
            <a:tailEnd/>
          </a:ln>
          <a:effectLst/>
        </p:spPr>
        <p:txBody>
          <a:bodyPr/>
          <a:lstStyle/>
          <a:p>
            <a:endParaRPr lang="en-GB"/>
          </a:p>
        </p:txBody>
      </p:sp>
      <p:sp>
        <p:nvSpPr>
          <p:cNvPr id="303135" name="Rectangle 31"/>
          <p:cNvSpPr>
            <a:spLocks noChangeArrowheads="1"/>
          </p:cNvSpPr>
          <p:nvPr/>
        </p:nvSpPr>
        <p:spPr bwMode="auto">
          <a:xfrm>
            <a:off x="415925" y="1125538"/>
            <a:ext cx="5113338" cy="1150937"/>
          </a:xfrm>
          <a:prstGeom prst="rect">
            <a:avLst/>
          </a:prstGeom>
          <a:noFill/>
          <a:ln w="9525" algn="ctr">
            <a:solidFill>
              <a:schemeClr val="tx1"/>
            </a:solidFill>
            <a:miter lim="800000"/>
            <a:headEnd/>
            <a:tailEnd/>
          </a:ln>
          <a:effectLst/>
        </p:spPr>
        <p:txBody>
          <a:bodyPr wrap="none" anchor="ctr"/>
          <a:lstStyle/>
          <a:p>
            <a:endParaRPr lang="en-GB"/>
          </a:p>
        </p:txBody>
      </p:sp>
      <p:sp>
        <p:nvSpPr>
          <p:cNvPr id="303136" name="Text Box 32"/>
          <p:cNvSpPr txBox="1">
            <a:spLocks noChangeArrowheads="1"/>
          </p:cNvSpPr>
          <p:nvPr/>
        </p:nvSpPr>
        <p:spPr bwMode="auto">
          <a:xfrm>
            <a:off x="5600700" y="1412875"/>
            <a:ext cx="3657600" cy="776288"/>
          </a:xfrm>
          <a:prstGeom prst="rect">
            <a:avLst/>
          </a:prstGeom>
          <a:noFill/>
          <a:ln w="9525">
            <a:noFill/>
            <a:miter lim="800000"/>
            <a:headEnd/>
            <a:tailEnd/>
          </a:ln>
          <a:effectLst/>
        </p:spPr>
        <p:txBody>
          <a:bodyPr>
            <a:spAutoFit/>
          </a:bodyPr>
          <a:lstStyle/>
          <a:p>
            <a:pPr marL="457200" indent="-457200" algn="l">
              <a:spcBef>
                <a:spcPct val="50000"/>
              </a:spcBef>
              <a:buFontTx/>
              <a:buAutoNum type="arabicPeriod"/>
            </a:pPr>
            <a:r>
              <a:rPr lang="en-GB">
                <a:cs typeface="Arial" charset="0"/>
              </a:rPr>
              <a:t>Asset risk</a:t>
            </a:r>
          </a:p>
          <a:p>
            <a:pPr marL="457200" indent="-457200" algn="l">
              <a:spcBef>
                <a:spcPct val="50000"/>
              </a:spcBef>
            </a:pPr>
            <a:r>
              <a:rPr lang="en-GB" sz="1400">
                <a:cs typeface="Arial" charset="0"/>
              </a:rPr>
              <a:t>“How should I manage asset risk?”</a:t>
            </a:r>
          </a:p>
        </p:txBody>
      </p:sp>
      <p:sp>
        <p:nvSpPr>
          <p:cNvPr id="303137" name="Rectangle 33"/>
          <p:cNvSpPr>
            <a:spLocks noChangeArrowheads="1"/>
          </p:cNvSpPr>
          <p:nvPr/>
        </p:nvSpPr>
        <p:spPr bwMode="auto">
          <a:xfrm>
            <a:off x="415925" y="2314575"/>
            <a:ext cx="5113338" cy="1590675"/>
          </a:xfrm>
          <a:prstGeom prst="rect">
            <a:avLst/>
          </a:prstGeom>
          <a:noFill/>
          <a:ln w="9525" algn="ctr">
            <a:solidFill>
              <a:schemeClr val="tx1"/>
            </a:solidFill>
            <a:miter lim="800000"/>
            <a:headEnd/>
            <a:tailEnd/>
          </a:ln>
          <a:effectLst/>
        </p:spPr>
        <p:txBody>
          <a:bodyPr wrap="none" anchor="ctr"/>
          <a:lstStyle/>
          <a:p>
            <a:endParaRPr lang="en-GB"/>
          </a:p>
        </p:txBody>
      </p:sp>
      <p:sp>
        <p:nvSpPr>
          <p:cNvPr id="303138" name="Text Box 34"/>
          <p:cNvSpPr txBox="1">
            <a:spLocks noChangeArrowheads="1"/>
          </p:cNvSpPr>
          <p:nvPr/>
        </p:nvSpPr>
        <p:spPr bwMode="auto">
          <a:xfrm>
            <a:off x="5673725" y="2781300"/>
            <a:ext cx="3657600" cy="989013"/>
          </a:xfrm>
          <a:prstGeom prst="rect">
            <a:avLst/>
          </a:prstGeom>
          <a:noFill/>
          <a:ln w="9525">
            <a:noFill/>
            <a:miter lim="800000"/>
            <a:headEnd/>
            <a:tailEnd/>
          </a:ln>
          <a:effectLst/>
        </p:spPr>
        <p:txBody>
          <a:bodyPr>
            <a:spAutoFit/>
          </a:bodyPr>
          <a:lstStyle/>
          <a:p>
            <a:pPr algn="l">
              <a:spcBef>
                <a:spcPct val="50000"/>
              </a:spcBef>
            </a:pPr>
            <a:r>
              <a:rPr lang="en-GB">
                <a:cs typeface="Arial" charset="0"/>
              </a:rPr>
              <a:t>2. Liability risk</a:t>
            </a:r>
          </a:p>
          <a:p>
            <a:pPr algn="l">
              <a:spcBef>
                <a:spcPct val="50000"/>
              </a:spcBef>
            </a:pPr>
            <a:r>
              <a:rPr lang="en-GB" sz="1400">
                <a:cs typeface="Arial" charset="0"/>
              </a:rPr>
              <a:t>“I have dealt with the assets, what about the liabilities?”</a:t>
            </a:r>
          </a:p>
        </p:txBody>
      </p:sp>
      <p:sp>
        <p:nvSpPr>
          <p:cNvPr id="303139" name="Rectangle 35"/>
          <p:cNvSpPr>
            <a:spLocks noChangeArrowheads="1"/>
          </p:cNvSpPr>
          <p:nvPr/>
        </p:nvSpPr>
        <p:spPr bwMode="auto">
          <a:xfrm>
            <a:off x="415925" y="3952875"/>
            <a:ext cx="5113338" cy="2212975"/>
          </a:xfrm>
          <a:prstGeom prst="rect">
            <a:avLst/>
          </a:prstGeom>
          <a:noFill/>
          <a:ln w="9525" algn="ctr">
            <a:solidFill>
              <a:schemeClr val="tx1"/>
            </a:solidFill>
            <a:miter lim="800000"/>
            <a:headEnd/>
            <a:tailEnd/>
          </a:ln>
          <a:effectLst/>
        </p:spPr>
        <p:txBody>
          <a:bodyPr wrap="none" anchor="ctr"/>
          <a:lstStyle/>
          <a:p>
            <a:endParaRPr lang="en-GB"/>
          </a:p>
        </p:txBody>
      </p:sp>
      <p:sp>
        <p:nvSpPr>
          <p:cNvPr id="303140" name="Text Box 36"/>
          <p:cNvSpPr txBox="1">
            <a:spLocks noChangeArrowheads="1"/>
          </p:cNvSpPr>
          <p:nvPr/>
        </p:nvSpPr>
        <p:spPr bwMode="auto">
          <a:xfrm>
            <a:off x="5673725" y="4724400"/>
            <a:ext cx="3657600" cy="882650"/>
          </a:xfrm>
          <a:prstGeom prst="rect">
            <a:avLst/>
          </a:prstGeom>
          <a:noFill/>
          <a:ln w="9525">
            <a:noFill/>
            <a:miter lim="800000"/>
            <a:headEnd/>
            <a:tailEnd/>
          </a:ln>
          <a:effectLst/>
        </p:spPr>
        <p:txBody>
          <a:bodyPr>
            <a:spAutoFit/>
          </a:bodyPr>
          <a:lstStyle/>
          <a:p>
            <a:pPr algn="l">
              <a:spcBef>
                <a:spcPct val="50000"/>
              </a:spcBef>
            </a:pPr>
            <a:r>
              <a:rPr lang="en-GB">
                <a:cs typeface="Arial" charset="0"/>
              </a:rPr>
              <a:t>3. Operational risk</a:t>
            </a:r>
            <a:br>
              <a:rPr lang="en-GB">
                <a:cs typeface="Arial" charset="0"/>
              </a:rPr>
            </a:br>
            <a:r>
              <a:rPr lang="en-GB" sz="1400">
                <a:cs typeface="Arial" charset="0"/>
              </a:rPr>
              <a:t>“What about the operational aspects of </a:t>
            </a:r>
            <a:br>
              <a:rPr lang="en-GB" sz="1400">
                <a:cs typeface="Arial" charset="0"/>
              </a:rPr>
            </a:br>
            <a:r>
              <a:rPr lang="en-GB" sz="1400">
                <a:cs typeface="Arial" charset="0"/>
              </a:rPr>
              <a:t>de-risking”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fld id="{E700CB4D-F7D1-41A0-A7B1-81A0706F0CA3}" type="slidenum">
              <a:rPr lang="en-GB"/>
              <a:pPr/>
              <a:t>6</a:t>
            </a:fld>
            <a:endParaRPr lang="en-GB"/>
          </a:p>
        </p:txBody>
      </p:sp>
      <p:sp>
        <p:nvSpPr>
          <p:cNvPr id="279554" name="Rectangle 2"/>
          <p:cNvSpPr>
            <a:spLocks noChangeArrowheads="1"/>
          </p:cNvSpPr>
          <p:nvPr/>
        </p:nvSpPr>
        <p:spPr bwMode="auto">
          <a:xfrm>
            <a:off x="0" y="0"/>
            <a:ext cx="10498138" cy="6858000"/>
          </a:xfrm>
          <a:prstGeom prst="rect">
            <a:avLst/>
          </a:prstGeom>
          <a:solidFill>
            <a:schemeClr val="bg1"/>
          </a:solidFill>
          <a:ln w="9525">
            <a:noFill/>
            <a:miter lim="800000"/>
            <a:headEnd/>
            <a:tailEnd/>
          </a:ln>
          <a:effectLst/>
        </p:spPr>
        <p:txBody>
          <a:bodyPr wrap="none" anchor="ctr"/>
          <a:lstStyle/>
          <a:p>
            <a:endParaRPr lang="en-GB"/>
          </a:p>
        </p:txBody>
      </p:sp>
      <p:pic>
        <p:nvPicPr>
          <p:cNvPr id="279555" name="Picture 3" descr="Image 3_red"/>
          <p:cNvPicPr>
            <a:picLocks noChangeAspect="1" noChangeArrowheads="1"/>
          </p:cNvPicPr>
          <p:nvPr>
            <p:ph sz="half" idx="2"/>
          </p:nvPr>
        </p:nvPicPr>
        <p:blipFill>
          <a:blip r:embed="rId3" cstate="print"/>
          <a:srcRect/>
          <a:stretch>
            <a:fillRect/>
          </a:stretch>
        </p:blipFill>
        <p:spPr>
          <a:xfrm>
            <a:off x="0" y="-1328738"/>
            <a:ext cx="9906000" cy="6937376"/>
          </a:xfrm>
          <a:noFill/>
          <a:ln/>
        </p:spPr>
      </p:pic>
      <p:sp>
        <p:nvSpPr>
          <p:cNvPr id="279556" name="Text Box 4"/>
          <p:cNvSpPr txBox="1">
            <a:spLocks noChangeArrowheads="1"/>
          </p:cNvSpPr>
          <p:nvPr/>
        </p:nvSpPr>
        <p:spPr bwMode="auto">
          <a:xfrm>
            <a:off x="1712913" y="4868863"/>
            <a:ext cx="9274175" cy="701675"/>
          </a:xfrm>
          <a:prstGeom prst="rect">
            <a:avLst/>
          </a:prstGeom>
          <a:noFill/>
          <a:ln w="9525">
            <a:noFill/>
            <a:miter lim="800000"/>
            <a:headEnd/>
            <a:tailEnd/>
          </a:ln>
          <a:effectLst/>
        </p:spPr>
        <p:txBody>
          <a:bodyPr>
            <a:spAutoFit/>
          </a:bodyPr>
          <a:lstStyle/>
          <a:p>
            <a:pPr algn="l">
              <a:spcBef>
                <a:spcPct val="50000"/>
              </a:spcBef>
            </a:pPr>
            <a:r>
              <a:rPr lang="en-GB" sz="4000"/>
              <a:t>How should I manage asset risk?</a:t>
            </a:r>
          </a:p>
        </p:txBody>
      </p:sp>
      <p:grpSp>
        <p:nvGrpSpPr>
          <p:cNvPr id="279557" name="Group 5"/>
          <p:cNvGrpSpPr>
            <a:grpSpLocks/>
          </p:cNvGrpSpPr>
          <p:nvPr/>
        </p:nvGrpSpPr>
        <p:grpSpPr bwMode="auto">
          <a:xfrm>
            <a:off x="488950" y="4797425"/>
            <a:ext cx="1223963" cy="811213"/>
            <a:chOff x="308" y="890"/>
            <a:chExt cx="771" cy="511"/>
          </a:xfrm>
        </p:grpSpPr>
        <p:sp>
          <p:nvSpPr>
            <p:cNvPr id="279558" name="AutoShape 6" descr="Light vertical"/>
            <p:cNvSpPr>
              <a:spLocks noChangeArrowheads="1"/>
            </p:cNvSpPr>
            <p:nvPr/>
          </p:nvSpPr>
          <p:spPr bwMode="auto">
            <a:xfrm>
              <a:off x="308" y="890"/>
              <a:ext cx="771" cy="511"/>
            </a:xfrm>
            <a:prstGeom prst="chevron">
              <a:avLst>
                <a:gd name="adj" fmla="val 37720"/>
              </a:avLst>
            </a:prstGeom>
            <a:pattFill prst="ltVert">
              <a:fgClr>
                <a:srgbClr val="808080"/>
              </a:fgClr>
              <a:bgClr>
                <a:srgbClr val="FFFFFF"/>
              </a:bgClr>
            </a:pattFill>
            <a:ln w="9525">
              <a:noFill/>
              <a:miter lim="800000"/>
              <a:headEnd/>
              <a:tailEnd/>
            </a:ln>
            <a:effectLst/>
          </p:spPr>
          <p:txBody>
            <a:bodyPr wrap="none" anchor="ctr"/>
            <a:lstStyle/>
            <a:p>
              <a:endParaRPr lang="en-GB"/>
            </a:p>
          </p:txBody>
        </p:sp>
        <p:sp>
          <p:nvSpPr>
            <p:cNvPr id="279559" name="Oval 7"/>
            <p:cNvSpPr>
              <a:spLocks noChangeArrowheads="1"/>
            </p:cNvSpPr>
            <p:nvPr/>
          </p:nvSpPr>
          <p:spPr bwMode="auto">
            <a:xfrm>
              <a:off x="535" y="981"/>
              <a:ext cx="317" cy="339"/>
            </a:xfrm>
            <a:prstGeom prst="ellipse">
              <a:avLst/>
            </a:prstGeom>
            <a:solidFill>
              <a:srgbClr val="0039A6"/>
            </a:solidFill>
            <a:ln w="9525">
              <a:noFill/>
              <a:round/>
              <a:headEnd/>
              <a:tailEnd/>
            </a:ln>
            <a:effectLst/>
          </p:spPr>
          <p:txBody>
            <a:bodyPr wrap="none" anchor="ctr"/>
            <a:lstStyle/>
            <a:p>
              <a:endParaRPr lang="en-GB"/>
            </a:p>
          </p:txBody>
        </p:sp>
        <p:sp>
          <p:nvSpPr>
            <p:cNvPr id="279560" name="Text Box 8"/>
            <p:cNvSpPr txBox="1">
              <a:spLocks noChangeArrowheads="1"/>
            </p:cNvSpPr>
            <p:nvPr/>
          </p:nvSpPr>
          <p:spPr bwMode="auto">
            <a:xfrm>
              <a:off x="559" y="981"/>
              <a:ext cx="358" cy="327"/>
            </a:xfrm>
            <a:prstGeom prst="rect">
              <a:avLst/>
            </a:prstGeom>
            <a:noFill/>
            <a:ln w="9525">
              <a:noFill/>
              <a:miter lim="800000"/>
              <a:headEnd/>
              <a:tailEnd/>
            </a:ln>
            <a:effectLst/>
          </p:spPr>
          <p:txBody>
            <a:bodyPr>
              <a:spAutoFit/>
            </a:bodyPr>
            <a:lstStyle/>
            <a:p>
              <a:pPr algn="l">
                <a:spcBef>
                  <a:spcPct val="50000"/>
                </a:spcBef>
              </a:pPr>
              <a:r>
                <a:rPr lang="en-GB" sz="2800">
                  <a:solidFill>
                    <a:schemeClr val="bg1"/>
                  </a:solidFill>
                  <a:cs typeface="Arial" charset="0"/>
                  <a:sym typeface="Wingdings" pitchFamily="2" charset="2"/>
                </a:rPr>
                <a:t>1</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p:cNvSpPr>
            <a:spLocks noGrp="1"/>
          </p:cNvSpPr>
          <p:nvPr>
            <p:ph type="sldNum" sz="quarter" idx="10"/>
          </p:nvPr>
        </p:nvSpPr>
        <p:spPr/>
        <p:txBody>
          <a:bodyPr/>
          <a:lstStyle/>
          <a:p>
            <a:fld id="{1A5508E3-6896-4F33-927D-A78E66C24E0D}" type="slidenum">
              <a:rPr lang="en-GB"/>
              <a:pPr/>
              <a:t>7</a:t>
            </a:fld>
            <a:endParaRPr lang="en-GB"/>
          </a:p>
        </p:txBody>
      </p:sp>
      <p:sp>
        <p:nvSpPr>
          <p:cNvPr id="297986" name="Rectangle 2"/>
          <p:cNvSpPr>
            <a:spLocks noGrp="1" noChangeArrowheads="1"/>
          </p:cNvSpPr>
          <p:nvPr>
            <p:ph type="title"/>
          </p:nvPr>
        </p:nvSpPr>
        <p:spPr/>
        <p:txBody>
          <a:bodyPr/>
          <a:lstStyle/>
          <a:p>
            <a:r>
              <a:rPr lang="en-GB"/>
              <a:t>Where do you want to get to?</a:t>
            </a:r>
          </a:p>
        </p:txBody>
      </p:sp>
      <p:sp>
        <p:nvSpPr>
          <p:cNvPr id="297987" name="AutoShape 3"/>
          <p:cNvSpPr>
            <a:spLocks noChangeArrowheads="1"/>
          </p:cNvSpPr>
          <p:nvPr/>
        </p:nvSpPr>
        <p:spPr bwMode="auto">
          <a:xfrm>
            <a:off x="8394700" y="260350"/>
            <a:ext cx="946150" cy="576263"/>
          </a:xfrm>
          <a:prstGeom prst="chevron">
            <a:avLst>
              <a:gd name="adj" fmla="val 35262"/>
            </a:avLst>
          </a:prstGeom>
          <a:solidFill>
            <a:srgbClr val="0039A6"/>
          </a:solidFill>
          <a:ln w="9525">
            <a:noFill/>
            <a:miter lim="800000"/>
            <a:headEnd/>
            <a:tailEnd/>
          </a:ln>
          <a:effectLst/>
        </p:spPr>
        <p:txBody>
          <a:bodyPr wrap="none" anchor="ctr"/>
          <a:lstStyle/>
          <a:p>
            <a:endParaRPr lang="en-GB"/>
          </a:p>
        </p:txBody>
      </p:sp>
      <p:sp>
        <p:nvSpPr>
          <p:cNvPr id="297988" name="Text Box 4"/>
          <p:cNvSpPr txBox="1">
            <a:spLocks noChangeArrowheads="1"/>
          </p:cNvSpPr>
          <p:nvPr/>
        </p:nvSpPr>
        <p:spPr bwMode="auto">
          <a:xfrm>
            <a:off x="85486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operations</a:t>
            </a:r>
          </a:p>
        </p:txBody>
      </p:sp>
      <p:sp>
        <p:nvSpPr>
          <p:cNvPr id="297989" name="AutoShape 5"/>
          <p:cNvSpPr>
            <a:spLocks noChangeArrowheads="1"/>
          </p:cNvSpPr>
          <p:nvPr/>
        </p:nvSpPr>
        <p:spPr bwMode="auto">
          <a:xfrm>
            <a:off x="7546975" y="260350"/>
            <a:ext cx="946150" cy="576263"/>
          </a:xfrm>
          <a:prstGeom prst="chevron">
            <a:avLst>
              <a:gd name="adj" fmla="val 37740"/>
            </a:avLst>
          </a:prstGeom>
          <a:solidFill>
            <a:srgbClr val="0039A6"/>
          </a:solidFill>
          <a:ln w="9525">
            <a:noFill/>
            <a:miter lim="800000"/>
            <a:headEnd/>
            <a:tailEnd/>
          </a:ln>
          <a:effectLst/>
        </p:spPr>
        <p:txBody>
          <a:bodyPr wrap="none" anchor="ctr"/>
          <a:lstStyle/>
          <a:p>
            <a:endParaRPr lang="en-GB"/>
          </a:p>
        </p:txBody>
      </p:sp>
      <p:sp>
        <p:nvSpPr>
          <p:cNvPr id="297990" name="AutoShape 6"/>
          <p:cNvSpPr>
            <a:spLocks noChangeArrowheads="1"/>
          </p:cNvSpPr>
          <p:nvPr/>
        </p:nvSpPr>
        <p:spPr bwMode="auto">
          <a:xfrm>
            <a:off x="6697663" y="260350"/>
            <a:ext cx="946150" cy="576263"/>
          </a:xfrm>
          <a:prstGeom prst="chevron">
            <a:avLst>
              <a:gd name="adj" fmla="val 33605"/>
            </a:avLst>
          </a:prstGeom>
          <a:solidFill>
            <a:schemeClr val="hlink"/>
          </a:solidFill>
          <a:ln w="9525">
            <a:noFill/>
            <a:miter lim="800000"/>
            <a:headEnd/>
            <a:tailEnd/>
          </a:ln>
          <a:effectLst/>
        </p:spPr>
        <p:txBody>
          <a:bodyPr wrap="none" anchor="ctr"/>
          <a:lstStyle/>
          <a:p>
            <a:endParaRPr lang="en-GB"/>
          </a:p>
        </p:txBody>
      </p:sp>
      <p:sp>
        <p:nvSpPr>
          <p:cNvPr id="297991" name="Text Box 7"/>
          <p:cNvSpPr txBox="1">
            <a:spLocks noChangeArrowheads="1"/>
          </p:cNvSpPr>
          <p:nvPr/>
        </p:nvSpPr>
        <p:spPr bwMode="auto">
          <a:xfrm>
            <a:off x="7689850" y="404813"/>
            <a:ext cx="792163"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liabilities</a:t>
            </a:r>
          </a:p>
        </p:txBody>
      </p:sp>
      <p:sp>
        <p:nvSpPr>
          <p:cNvPr id="297992" name="Text Box 8"/>
          <p:cNvSpPr txBox="1">
            <a:spLocks noChangeArrowheads="1"/>
          </p:cNvSpPr>
          <p:nvPr/>
        </p:nvSpPr>
        <p:spPr bwMode="auto">
          <a:xfrm>
            <a:off x="6840538" y="404813"/>
            <a:ext cx="792162"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assets</a:t>
            </a:r>
          </a:p>
        </p:txBody>
      </p:sp>
      <p:sp>
        <p:nvSpPr>
          <p:cNvPr id="297993" name="AutoShape 9"/>
          <p:cNvSpPr>
            <a:spLocks noChangeArrowheads="1"/>
          </p:cNvSpPr>
          <p:nvPr/>
        </p:nvSpPr>
        <p:spPr bwMode="auto">
          <a:xfrm>
            <a:off x="92011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297994" name="AutoShape 10"/>
          <p:cNvSpPr>
            <a:spLocks noChangeArrowheads="1"/>
          </p:cNvSpPr>
          <p:nvPr/>
        </p:nvSpPr>
        <p:spPr bwMode="auto">
          <a:xfrm>
            <a:off x="83375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297995" name="AutoShape 11"/>
          <p:cNvSpPr>
            <a:spLocks noChangeArrowheads="1"/>
          </p:cNvSpPr>
          <p:nvPr/>
        </p:nvSpPr>
        <p:spPr bwMode="auto">
          <a:xfrm>
            <a:off x="7493000" y="260350"/>
            <a:ext cx="215900" cy="576263"/>
          </a:xfrm>
          <a:prstGeom prst="chevron">
            <a:avLst>
              <a:gd name="adj" fmla="val 89704"/>
            </a:avLst>
          </a:prstGeom>
          <a:solidFill>
            <a:schemeClr val="hlink"/>
          </a:solidFill>
          <a:ln w="9525">
            <a:noFill/>
            <a:miter lim="800000"/>
            <a:headEnd/>
            <a:tailEnd/>
          </a:ln>
          <a:effectLst/>
        </p:spPr>
        <p:txBody>
          <a:bodyPr wrap="none" anchor="ctr"/>
          <a:lstStyle/>
          <a:p>
            <a:endParaRPr lang="en-GB"/>
          </a:p>
        </p:txBody>
      </p:sp>
      <p:grpSp>
        <p:nvGrpSpPr>
          <p:cNvPr id="298026" name="Group 42"/>
          <p:cNvGrpSpPr>
            <a:grpSpLocks/>
          </p:cNvGrpSpPr>
          <p:nvPr/>
        </p:nvGrpSpPr>
        <p:grpSpPr bwMode="auto">
          <a:xfrm>
            <a:off x="904875" y="1484313"/>
            <a:ext cx="8208963" cy="1512887"/>
            <a:chOff x="444" y="1071"/>
            <a:chExt cx="5171" cy="953"/>
          </a:xfrm>
        </p:grpSpPr>
        <p:sp>
          <p:nvSpPr>
            <p:cNvPr id="298027" name="Line 43"/>
            <p:cNvSpPr>
              <a:spLocks noChangeShapeType="1"/>
            </p:cNvSpPr>
            <p:nvPr/>
          </p:nvSpPr>
          <p:spPr bwMode="auto">
            <a:xfrm>
              <a:off x="444" y="2024"/>
              <a:ext cx="5171" cy="0"/>
            </a:xfrm>
            <a:prstGeom prst="line">
              <a:avLst/>
            </a:prstGeom>
            <a:noFill/>
            <a:ln w="9525">
              <a:solidFill>
                <a:schemeClr val="tx1"/>
              </a:solidFill>
              <a:prstDash val="dash"/>
              <a:round/>
              <a:headEnd/>
              <a:tailEnd/>
            </a:ln>
            <a:effectLst/>
          </p:spPr>
          <p:txBody>
            <a:bodyPr wrap="none" anchor="ctr"/>
            <a:lstStyle/>
            <a:p>
              <a:endParaRPr lang="en-GB"/>
            </a:p>
          </p:txBody>
        </p:sp>
        <p:sp>
          <p:nvSpPr>
            <p:cNvPr id="298028" name="Line 44"/>
            <p:cNvSpPr>
              <a:spLocks noChangeShapeType="1"/>
            </p:cNvSpPr>
            <p:nvPr/>
          </p:nvSpPr>
          <p:spPr bwMode="auto">
            <a:xfrm>
              <a:off x="444" y="1434"/>
              <a:ext cx="5171" cy="0"/>
            </a:xfrm>
            <a:prstGeom prst="line">
              <a:avLst/>
            </a:prstGeom>
            <a:noFill/>
            <a:ln w="9525">
              <a:solidFill>
                <a:schemeClr val="tx1"/>
              </a:solidFill>
              <a:prstDash val="dash"/>
              <a:round/>
              <a:headEnd/>
              <a:tailEnd/>
            </a:ln>
            <a:effectLst/>
          </p:spPr>
          <p:txBody>
            <a:bodyPr wrap="none" anchor="ctr"/>
            <a:lstStyle/>
            <a:p>
              <a:endParaRPr lang="en-GB"/>
            </a:p>
          </p:txBody>
        </p:sp>
        <p:sp>
          <p:nvSpPr>
            <p:cNvPr id="298029" name="Line 45"/>
            <p:cNvSpPr>
              <a:spLocks noChangeShapeType="1"/>
            </p:cNvSpPr>
            <p:nvPr/>
          </p:nvSpPr>
          <p:spPr bwMode="auto">
            <a:xfrm>
              <a:off x="444" y="1071"/>
              <a:ext cx="5171" cy="0"/>
            </a:xfrm>
            <a:prstGeom prst="line">
              <a:avLst/>
            </a:prstGeom>
            <a:noFill/>
            <a:ln w="9525">
              <a:solidFill>
                <a:schemeClr val="tx1"/>
              </a:solidFill>
              <a:prstDash val="dash"/>
              <a:round/>
              <a:headEnd/>
              <a:tailEnd/>
            </a:ln>
            <a:effectLst/>
          </p:spPr>
          <p:txBody>
            <a:bodyPr wrap="none" anchor="ctr"/>
            <a:lstStyle/>
            <a:p>
              <a:endParaRPr lang="en-GB"/>
            </a:p>
          </p:txBody>
        </p:sp>
      </p:grpSp>
      <p:sp>
        <p:nvSpPr>
          <p:cNvPr id="298030" name="Text Box 46"/>
          <p:cNvSpPr txBox="1">
            <a:spLocks noChangeArrowheads="1"/>
          </p:cNvSpPr>
          <p:nvPr/>
        </p:nvSpPr>
        <p:spPr bwMode="auto">
          <a:xfrm>
            <a:off x="3152775" y="2997200"/>
            <a:ext cx="1568450" cy="2578100"/>
          </a:xfrm>
          <a:prstGeom prst="rect">
            <a:avLst/>
          </a:prstGeom>
          <a:solidFill>
            <a:schemeClr val="tx2"/>
          </a:solidFill>
          <a:ln w="9525">
            <a:noFill/>
            <a:miter lim="800000"/>
            <a:headEnd/>
            <a:tailEnd/>
          </a:ln>
          <a:effectLst/>
        </p:spPr>
        <p:txBody>
          <a:bodyPr anchor="ctr" anchorCtr="1"/>
          <a:lstStyle/>
          <a:p>
            <a:pPr>
              <a:spcBef>
                <a:spcPct val="50000"/>
              </a:spcBef>
            </a:pPr>
            <a:r>
              <a:rPr lang="en-GB" sz="1600">
                <a:solidFill>
                  <a:schemeClr val="bg1"/>
                </a:solidFill>
                <a:cs typeface="Arial" charset="0"/>
              </a:rPr>
              <a:t>“Reliance on Growth”</a:t>
            </a:r>
            <a:br>
              <a:rPr lang="en-GB" sz="1600">
                <a:solidFill>
                  <a:schemeClr val="bg1"/>
                </a:solidFill>
                <a:cs typeface="Arial" charset="0"/>
              </a:rPr>
            </a:br>
            <a:r>
              <a:rPr lang="en-GB" sz="1600">
                <a:solidFill>
                  <a:schemeClr val="bg1"/>
                </a:solidFill>
                <a:cs typeface="Arial" charset="0"/>
              </a:rPr>
              <a:t>target</a:t>
            </a:r>
            <a:br>
              <a:rPr lang="en-GB" sz="1600">
                <a:solidFill>
                  <a:schemeClr val="bg1"/>
                </a:solidFill>
                <a:cs typeface="Arial" charset="0"/>
              </a:rPr>
            </a:br>
            <a:r>
              <a:rPr lang="en-GB" sz="1600">
                <a:solidFill>
                  <a:schemeClr val="bg1"/>
                </a:solidFill>
                <a:cs typeface="Arial" charset="0"/>
              </a:rPr>
              <a:t>(e.g. Gilts +</a:t>
            </a:r>
            <a:br>
              <a:rPr lang="en-GB" sz="1600">
                <a:solidFill>
                  <a:schemeClr val="bg1"/>
                </a:solidFill>
                <a:cs typeface="Arial" charset="0"/>
              </a:rPr>
            </a:br>
            <a:r>
              <a:rPr lang="en-GB" sz="1600">
                <a:solidFill>
                  <a:schemeClr val="bg1"/>
                </a:solidFill>
                <a:cs typeface="Arial" charset="0"/>
              </a:rPr>
              <a:t>1-2% p.a.)</a:t>
            </a:r>
          </a:p>
        </p:txBody>
      </p:sp>
      <p:sp>
        <p:nvSpPr>
          <p:cNvPr id="298031" name="Text Box 47"/>
          <p:cNvSpPr txBox="1">
            <a:spLocks noChangeArrowheads="1"/>
          </p:cNvSpPr>
          <p:nvPr/>
        </p:nvSpPr>
        <p:spPr bwMode="auto">
          <a:xfrm>
            <a:off x="3152775" y="1484313"/>
            <a:ext cx="1568450" cy="585787"/>
          </a:xfrm>
          <a:prstGeom prst="rect">
            <a:avLst/>
          </a:prstGeom>
          <a:solidFill>
            <a:srgbClr val="FF9900"/>
          </a:solidFill>
          <a:ln w="9525">
            <a:noFill/>
            <a:miter lim="800000"/>
            <a:headEnd/>
            <a:tailEnd/>
          </a:ln>
          <a:effectLst/>
        </p:spPr>
        <p:txBody>
          <a:bodyPr/>
          <a:lstStyle/>
          <a:p>
            <a:pPr>
              <a:spcBef>
                <a:spcPct val="50000"/>
              </a:spcBef>
            </a:pPr>
            <a:r>
              <a:rPr lang="en-GB" sz="1600">
                <a:solidFill>
                  <a:schemeClr val="bg1"/>
                </a:solidFill>
                <a:cs typeface="Arial" charset="0"/>
              </a:rPr>
              <a:t>Buyout premium</a:t>
            </a:r>
          </a:p>
        </p:txBody>
      </p:sp>
      <p:sp>
        <p:nvSpPr>
          <p:cNvPr id="298032" name="Text Box 48"/>
          <p:cNvSpPr txBox="1">
            <a:spLocks noChangeArrowheads="1"/>
          </p:cNvSpPr>
          <p:nvPr/>
        </p:nvSpPr>
        <p:spPr bwMode="auto">
          <a:xfrm>
            <a:off x="3152775" y="2070100"/>
            <a:ext cx="1568450" cy="927100"/>
          </a:xfrm>
          <a:prstGeom prst="rect">
            <a:avLst/>
          </a:prstGeom>
          <a:solidFill>
            <a:schemeClr val="accent1"/>
          </a:solidFill>
          <a:ln w="12700">
            <a:noFill/>
            <a:miter lim="800000"/>
            <a:headEnd/>
            <a:tailEnd/>
          </a:ln>
          <a:effectLst/>
        </p:spPr>
        <p:txBody>
          <a:bodyPr anchor="ctr" anchorCtr="1"/>
          <a:lstStyle/>
          <a:p>
            <a:pPr>
              <a:spcBef>
                <a:spcPct val="50000"/>
              </a:spcBef>
            </a:pPr>
            <a:r>
              <a:rPr lang="en-GB" sz="1600">
                <a:solidFill>
                  <a:schemeClr val="bg1"/>
                </a:solidFill>
                <a:cs typeface="Arial" charset="0"/>
              </a:rPr>
              <a:t>Expected </a:t>
            </a:r>
            <a:br>
              <a:rPr lang="en-GB" sz="1600">
                <a:solidFill>
                  <a:schemeClr val="bg1"/>
                </a:solidFill>
                <a:cs typeface="Arial" charset="0"/>
              </a:rPr>
            </a:br>
            <a:r>
              <a:rPr lang="en-GB" sz="1600">
                <a:solidFill>
                  <a:schemeClr val="bg1"/>
                </a:solidFill>
                <a:cs typeface="Arial" charset="0"/>
              </a:rPr>
              <a:t>returns</a:t>
            </a:r>
          </a:p>
        </p:txBody>
      </p:sp>
      <p:sp>
        <p:nvSpPr>
          <p:cNvPr id="298033" name="Text Box 49"/>
          <p:cNvSpPr txBox="1">
            <a:spLocks noChangeArrowheads="1"/>
          </p:cNvSpPr>
          <p:nvPr/>
        </p:nvSpPr>
        <p:spPr bwMode="auto">
          <a:xfrm>
            <a:off x="5384800" y="2070100"/>
            <a:ext cx="1568450" cy="3505200"/>
          </a:xfrm>
          <a:prstGeom prst="rect">
            <a:avLst/>
          </a:prstGeom>
          <a:solidFill>
            <a:schemeClr val="accent2"/>
          </a:solidFill>
          <a:ln w="9525">
            <a:noFill/>
            <a:miter lim="800000"/>
            <a:headEnd/>
            <a:tailEnd/>
          </a:ln>
          <a:effectLst/>
        </p:spPr>
        <p:txBody>
          <a:bodyPr lIns="0" rIns="0" anchor="ctr" anchorCtr="1"/>
          <a:lstStyle/>
          <a:p>
            <a:pPr>
              <a:spcBef>
                <a:spcPct val="50000"/>
              </a:spcBef>
            </a:pPr>
            <a:r>
              <a:rPr lang="en-GB" sz="1600">
                <a:solidFill>
                  <a:schemeClr val="bg1"/>
                </a:solidFill>
                <a:cs typeface="Arial" charset="0"/>
              </a:rPr>
              <a:t>Low risk or ‘Self-sufficiency’</a:t>
            </a:r>
            <a:br>
              <a:rPr lang="en-GB" sz="1600">
                <a:solidFill>
                  <a:schemeClr val="bg1"/>
                </a:solidFill>
                <a:cs typeface="Arial" charset="0"/>
              </a:rPr>
            </a:br>
            <a:r>
              <a:rPr lang="en-GB" sz="1600">
                <a:solidFill>
                  <a:schemeClr val="bg1"/>
                </a:solidFill>
                <a:cs typeface="Arial" charset="0"/>
              </a:rPr>
              <a:t>target</a:t>
            </a:r>
            <a:br>
              <a:rPr lang="en-GB" sz="1600">
                <a:solidFill>
                  <a:schemeClr val="bg1"/>
                </a:solidFill>
                <a:cs typeface="Arial" charset="0"/>
              </a:rPr>
            </a:br>
            <a:r>
              <a:rPr lang="en-GB" sz="1600">
                <a:solidFill>
                  <a:schemeClr val="bg1"/>
                </a:solidFill>
                <a:cs typeface="Arial" charset="0"/>
              </a:rPr>
              <a:t>(e.g. Gilts +</a:t>
            </a:r>
            <a:br>
              <a:rPr lang="en-GB" sz="1600">
                <a:solidFill>
                  <a:schemeClr val="bg1"/>
                </a:solidFill>
                <a:cs typeface="Arial" charset="0"/>
              </a:rPr>
            </a:br>
            <a:r>
              <a:rPr lang="en-GB" sz="1600">
                <a:solidFill>
                  <a:schemeClr val="bg1"/>
                </a:solidFill>
                <a:cs typeface="Arial" charset="0"/>
              </a:rPr>
              <a:t>0.0-0.5% p.a.)</a:t>
            </a:r>
          </a:p>
        </p:txBody>
      </p:sp>
      <p:sp>
        <p:nvSpPr>
          <p:cNvPr id="298034" name="Text Box 50"/>
          <p:cNvSpPr txBox="1">
            <a:spLocks noChangeArrowheads="1"/>
          </p:cNvSpPr>
          <p:nvPr/>
        </p:nvSpPr>
        <p:spPr bwMode="auto">
          <a:xfrm>
            <a:off x="5384800" y="1484313"/>
            <a:ext cx="1568450" cy="585787"/>
          </a:xfrm>
          <a:prstGeom prst="rect">
            <a:avLst/>
          </a:prstGeom>
          <a:solidFill>
            <a:srgbClr val="FF9900"/>
          </a:solidFill>
          <a:ln w="9525">
            <a:noFill/>
            <a:miter lim="800000"/>
            <a:headEnd/>
            <a:tailEnd/>
          </a:ln>
          <a:effectLst/>
        </p:spPr>
        <p:txBody>
          <a:bodyPr/>
          <a:lstStyle/>
          <a:p>
            <a:pPr>
              <a:spcBef>
                <a:spcPct val="50000"/>
              </a:spcBef>
            </a:pPr>
            <a:r>
              <a:rPr lang="en-GB" sz="1600">
                <a:solidFill>
                  <a:schemeClr val="bg1"/>
                </a:solidFill>
                <a:cs typeface="Arial" charset="0"/>
              </a:rPr>
              <a:t>Buyout premium</a:t>
            </a:r>
          </a:p>
        </p:txBody>
      </p:sp>
      <p:sp>
        <p:nvSpPr>
          <p:cNvPr id="298035" name="Text Box 51"/>
          <p:cNvSpPr txBox="1">
            <a:spLocks noChangeArrowheads="1"/>
          </p:cNvSpPr>
          <p:nvPr/>
        </p:nvSpPr>
        <p:spPr bwMode="auto">
          <a:xfrm>
            <a:off x="7545388" y="1484313"/>
            <a:ext cx="1568450" cy="4090987"/>
          </a:xfrm>
          <a:prstGeom prst="rect">
            <a:avLst/>
          </a:prstGeom>
          <a:solidFill>
            <a:srgbClr val="FF9900"/>
          </a:solidFill>
          <a:ln w="9525" algn="ctr">
            <a:noFill/>
            <a:miter lim="800000"/>
            <a:headEnd/>
            <a:tailEnd/>
          </a:ln>
          <a:effectLst/>
        </p:spPr>
        <p:txBody>
          <a:bodyPr anchor="ctr" anchorCtr="1"/>
          <a:lstStyle/>
          <a:p>
            <a:pPr>
              <a:spcBef>
                <a:spcPct val="50000"/>
              </a:spcBef>
            </a:pPr>
            <a:r>
              <a:rPr lang="en-GB" sz="1600">
                <a:solidFill>
                  <a:schemeClr val="bg1"/>
                </a:solidFill>
                <a:cs typeface="Arial" charset="0"/>
              </a:rPr>
              <a:t>Approx.</a:t>
            </a:r>
            <a:br>
              <a:rPr lang="en-GB" sz="1600">
                <a:solidFill>
                  <a:schemeClr val="bg1"/>
                </a:solidFill>
                <a:cs typeface="Arial" charset="0"/>
              </a:rPr>
            </a:br>
            <a:r>
              <a:rPr lang="en-GB" sz="1600">
                <a:solidFill>
                  <a:schemeClr val="bg1"/>
                </a:solidFill>
                <a:cs typeface="Arial" charset="0"/>
              </a:rPr>
              <a:t>buyout</a:t>
            </a:r>
            <a:br>
              <a:rPr lang="en-GB" sz="1600">
                <a:solidFill>
                  <a:schemeClr val="bg1"/>
                </a:solidFill>
                <a:cs typeface="Arial" charset="0"/>
              </a:rPr>
            </a:br>
            <a:r>
              <a:rPr lang="en-GB" sz="1600">
                <a:solidFill>
                  <a:schemeClr val="bg1"/>
                </a:solidFill>
                <a:cs typeface="Arial" charset="0"/>
              </a:rPr>
              <a:t>target</a:t>
            </a:r>
            <a:br>
              <a:rPr lang="en-GB" sz="1600">
                <a:solidFill>
                  <a:schemeClr val="bg1"/>
                </a:solidFill>
                <a:cs typeface="Arial" charset="0"/>
              </a:rPr>
            </a:br>
            <a:r>
              <a:rPr lang="en-GB" sz="1600">
                <a:solidFill>
                  <a:schemeClr val="bg1"/>
                </a:solidFill>
                <a:cs typeface="Arial" charset="0"/>
              </a:rPr>
              <a:t>(e.g. Gilts –</a:t>
            </a:r>
            <a:br>
              <a:rPr lang="en-GB" sz="1600">
                <a:solidFill>
                  <a:schemeClr val="bg1"/>
                </a:solidFill>
                <a:cs typeface="Arial" charset="0"/>
              </a:rPr>
            </a:br>
            <a:r>
              <a:rPr lang="en-GB" sz="1600">
                <a:solidFill>
                  <a:schemeClr val="bg1"/>
                </a:solidFill>
                <a:cs typeface="Arial" charset="0"/>
              </a:rPr>
              <a:t>0.5% p.a.)</a:t>
            </a:r>
          </a:p>
        </p:txBody>
      </p:sp>
      <p:sp>
        <p:nvSpPr>
          <p:cNvPr id="298036" name="Rectangle 52"/>
          <p:cNvSpPr>
            <a:spLocks noChangeArrowheads="1"/>
          </p:cNvSpPr>
          <p:nvPr/>
        </p:nvSpPr>
        <p:spPr bwMode="auto">
          <a:xfrm>
            <a:off x="1857375" y="5661025"/>
            <a:ext cx="4103688" cy="641350"/>
          </a:xfrm>
          <a:prstGeom prst="rect">
            <a:avLst/>
          </a:prstGeom>
          <a:noFill/>
          <a:ln w="9525" algn="ctr">
            <a:noFill/>
            <a:miter lim="800000"/>
            <a:headEnd/>
            <a:tailEnd/>
          </a:ln>
          <a:effectLst/>
        </p:spPr>
        <p:txBody>
          <a:bodyPr>
            <a:spAutoFit/>
          </a:bodyPr>
          <a:lstStyle/>
          <a:p>
            <a:r>
              <a:rPr lang="en-GB" sz="1800"/>
              <a:t>Typical “ongoing”</a:t>
            </a:r>
            <a:br>
              <a:rPr lang="en-GB" sz="1800"/>
            </a:br>
            <a:r>
              <a:rPr lang="en-GB" sz="1800"/>
              <a:t>target</a:t>
            </a:r>
          </a:p>
        </p:txBody>
      </p:sp>
      <p:sp>
        <p:nvSpPr>
          <p:cNvPr id="298037" name="Text Box 53"/>
          <p:cNvSpPr txBox="1">
            <a:spLocks noChangeArrowheads="1"/>
          </p:cNvSpPr>
          <p:nvPr/>
        </p:nvSpPr>
        <p:spPr bwMode="auto">
          <a:xfrm>
            <a:off x="904875" y="3500438"/>
            <a:ext cx="1568450" cy="2089150"/>
          </a:xfrm>
          <a:prstGeom prst="rect">
            <a:avLst/>
          </a:prstGeom>
          <a:solidFill>
            <a:srgbClr val="C0C0C0"/>
          </a:solidFill>
          <a:ln w="9525">
            <a:noFill/>
            <a:miter lim="800000"/>
            <a:headEnd/>
            <a:tailEnd/>
          </a:ln>
          <a:effectLst/>
        </p:spPr>
        <p:txBody>
          <a:bodyPr anchor="ctr" anchorCtr="1"/>
          <a:lstStyle/>
          <a:p>
            <a:pPr>
              <a:spcBef>
                <a:spcPct val="50000"/>
              </a:spcBef>
            </a:pPr>
            <a:r>
              <a:rPr lang="en-GB" sz="1600">
                <a:cs typeface="Arial" charset="0"/>
              </a:rPr>
              <a:t>Assets</a:t>
            </a:r>
          </a:p>
        </p:txBody>
      </p:sp>
      <p:sp>
        <p:nvSpPr>
          <p:cNvPr id="298038" name="AutoShape 54"/>
          <p:cNvSpPr>
            <a:spLocks noChangeArrowheads="1"/>
          </p:cNvSpPr>
          <p:nvPr/>
        </p:nvSpPr>
        <p:spPr bwMode="auto">
          <a:xfrm>
            <a:off x="904875" y="2997200"/>
            <a:ext cx="1584325" cy="503238"/>
          </a:xfrm>
          <a:prstGeom prst="upArrow">
            <a:avLst>
              <a:gd name="adj1" fmla="val 52102"/>
              <a:gd name="adj2" fmla="val 55519"/>
            </a:avLst>
          </a:prstGeom>
          <a:solidFill>
            <a:srgbClr val="333333"/>
          </a:solidFill>
          <a:ln w="9525">
            <a:noFill/>
            <a:miter lim="800000"/>
            <a:headEnd/>
            <a:tailEnd/>
          </a:ln>
          <a:effectLst/>
        </p:spPr>
        <p:txBody>
          <a:bodyPr anchor="ctr" anchorCtr="1"/>
          <a:lstStyle/>
          <a:p>
            <a:pPr>
              <a:spcBef>
                <a:spcPct val="50000"/>
              </a:spcBef>
            </a:pPr>
            <a:r>
              <a:rPr lang="en-GB" sz="1600">
                <a:solidFill>
                  <a:schemeClr val="bg1"/>
                </a:solidFill>
                <a:cs typeface="Arial" charset="0"/>
              </a:rPr>
              <a:t>Conts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0"/>
          </p:nvPr>
        </p:nvSpPr>
        <p:spPr/>
        <p:txBody>
          <a:bodyPr/>
          <a:lstStyle/>
          <a:p>
            <a:fld id="{4104EBB9-3644-4DC5-85D7-CFB4E5F2CD45}" type="slidenum">
              <a:rPr lang="en-GB"/>
              <a:pPr/>
              <a:t>8</a:t>
            </a:fld>
            <a:endParaRPr lang="en-GB"/>
          </a:p>
        </p:txBody>
      </p:sp>
      <p:sp>
        <p:nvSpPr>
          <p:cNvPr id="334850" name="Rectangle 2"/>
          <p:cNvSpPr>
            <a:spLocks noGrp="1" noChangeArrowheads="1"/>
          </p:cNvSpPr>
          <p:nvPr>
            <p:ph type="title"/>
          </p:nvPr>
        </p:nvSpPr>
        <p:spPr/>
        <p:txBody>
          <a:bodyPr/>
          <a:lstStyle/>
          <a:p>
            <a:r>
              <a:rPr lang="en-GB"/>
              <a:t>How are you going to get there?</a:t>
            </a:r>
          </a:p>
        </p:txBody>
      </p:sp>
      <p:sp>
        <p:nvSpPr>
          <p:cNvPr id="334851" name="AutoShape 3"/>
          <p:cNvSpPr>
            <a:spLocks noChangeArrowheads="1"/>
          </p:cNvSpPr>
          <p:nvPr/>
        </p:nvSpPr>
        <p:spPr bwMode="auto">
          <a:xfrm>
            <a:off x="8394700" y="260350"/>
            <a:ext cx="946150" cy="576263"/>
          </a:xfrm>
          <a:prstGeom prst="chevron">
            <a:avLst>
              <a:gd name="adj" fmla="val 35262"/>
            </a:avLst>
          </a:prstGeom>
          <a:solidFill>
            <a:srgbClr val="0039A6"/>
          </a:solidFill>
          <a:ln w="9525">
            <a:noFill/>
            <a:miter lim="800000"/>
            <a:headEnd/>
            <a:tailEnd/>
          </a:ln>
          <a:effectLst/>
        </p:spPr>
        <p:txBody>
          <a:bodyPr wrap="none" anchor="ctr"/>
          <a:lstStyle/>
          <a:p>
            <a:endParaRPr lang="en-GB"/>
          </a:p>
        </p:txBody>
      </p:sp>
      <p:sp>
        <p:nvSpPr>
          <p:cNvPr id="334852" name="Text Box 4"/>
          <p:cNvSpPr txBox="1">
            <a:spLocks noChangeArrowheads="1"/>
          </p:cNvSpPr>
          <p:nvPr/>
        </p:nvSpPr>
        <p:spPr bwMode="auto">
          <a:xfrm>
            <a:off x="8548688" y="404813"/>
            <a:ext cx="792162"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operations</a:t>
            </a:r>
          </a:p>
        </p:txBody>
      </p:sp>
      <p:sp>
        <p:nvSpPr>
          <p:cNvPr id="334853" name="AutoShape 5"/>
          <p:cNvSpPr>
            <a:spLocks noChangeArrowheads="1"/>
          </p:cNvSpPr>
          <p:nvPr/>
        </p:nvSpPr>
        <p:spPr bwMode="auto">
          <a:xfrm>
            <a:off x="7546975" y="260350"/>
            <a:ext cx="946150" cy="576263"/>
          </a:xfrm>
          <a:prstGeom prst="chevron">
            <a:avLst>
              <a:gd name="adj" fmla="val 37740"/>
            </a:avLst>
          </a:prstGeom>
          <a:solidFill>
            <a:srgbClr val="0039A6"/>
          </a:solidFill>
          <a:ln w="9525">
            <a:noFill/>
            <a:miter lim="800000"/>
            <a:headEnd/>
            <a:tailEnd/>
          </a:ln>
          <a:effectLst/>
        </p:spPr>
        <p:txBody>
          <a:bodyPr wrap="none" anchor="ctr"/>
          <a:lstStyle/>
          <a:p>
            <a:endParaRPr lang="en-GB"/>
          </a:p>
        </p:txBody>
      </p:sp>
      <p:sp>
        <p:nvSpPr>
          <p:cNvPr id="334854" name="AutoShape 6"/>
          <p:cNvSpPr>
            <a:spLocks noChangeArrowheads="1"/>
          </p:cNvSpPr>
          <p:nvPr/>
        </p:nvSpPr>
        <p:spPr bwMode="auto">
          <a:xfrm>
            <a:off x="6697663" y="260350"/>
            <a:ext cx="946150" cy="576263"/>
          </a:xfrm>
          <a:prstGeom prst="chevron">
            <a:avLst>
              <a:gd name="adj" fmla="val 33605"/>
            </a:avLst>
          </a:prstGeom>
          <a:solidFill>
            <a:schemeClr val="hlink"/>
          </a:solidFill>
          <a:ln w="9525">
            <a:noFill/>
            <a:miter lim="800000"/>
            <a:headEnd/>
            <a:tailEnd/>
          </a:ln>
          <a:effectLst/>
        </p:spPr>
        <p:txBody>
          <a:bodyPr wrap="none" anchor="ctr"/>
          <a:lstStyle/>
          <a:p>
            <a:endParaRPr lang="en-GB"/>
          </a:p>
        </p:txBody>
      </p:sp>
      <p:sp>
        <p:nvSpPr>
          <p:cNvPr id="334855" name="Text Box 7"/>
          <p:cNvSpPr txBox="1">
            <a:spLocks noChangeArrowheads="1"/>
          </p:cNvSpPr>
          <p:nvPr/>
        </p:nvSpPr>
        <p:spPr bwMode="auto">
          <a:xfrm>
            <a:off x="7689850" y="404813"/>
            <a:ext cx="792163" cy="244475"/>
          </a:xfrm>
          <a:prstGeom prst="rect">
            <a:avLst/>
          </a:prstGeom>
          <a:noFill/>
          <a:ln w="9525">
            <a:noFill/>
            <a:miter lim="800000"/>
            <a:headEnd/>
            <a:tailEnd/>
          </a:ln>
          <a:effectLst/>
        </p:spPr>
        <p:txBody>
          <a:bodyPr>
            <a:spAutoFit/>
          </a:bodyPr>
          <a:lstStyle/>
          <a:p>
            <a:pPr>
              <a:spcBef>
                <a:spcPct val="50000"/>
              </a:spcBef>
            </a:pPr>
            <a:r>
              <a:rPr lang="en-GB" sz="1000">
                <a:solidFill>
                  <a:schemeClr val="bg1"/>
                </a:solidFill>
                <a:cs typeface="Arial" charset="0"/>
                <a:sym typeface="Wingdings" pitchFamily="2" charset="2"/>
              </a:rPr>
              <a:t>liabilities</a:t>
            </a:r>
          </a:p>
        </p:txBody>
      </p:sp>
      <p:sp>
        <p:nvSpPr>
          <p:cNvPr id="334856" name="Text Box 8"/>
          <p:cNvSpPr txBox="1">
            <a:spLocks noChangeArrowheads="1"/>
          </p:cNvSpPr>
          <p:nvPr/>
        </p:nvSpPr>
        <p:spPr bwMode="auto">
          <a:xfrm>
            <a:off x="6840538" y="404813"/>
            <a:ext cx="792162" cy="260350"/>
          </a:xfrm>
          <a:prstGeom prst="rect">
            <a:avLst/>
          </a:prstGeom>
          <a:noFill/>
          <a:ln w="9525">
            <a:noFill/>
            <a:miter lim="800000"/>
            <a:headEnd/>
            <a:tailEnd/>
          </a:ln>
          <a:effectLst/>
        </p:spPr>
        <p:txBody>
          <a:bodyPr>
            <a:spAutoFit/>
          </a:bodyPr>
          <a:lstStyle/>
          <a:p>
            <a:pPr>
              <a:spcBef>
                <a:spcPct val="50000"/>
              </a:spcBef>
            </a:pPr>
            <a:r>
              <a:rPr lang="en-GB" sz="1100" b="1">
                <a:solidFill>
                  <a:schemeClr val="bg1"/>
                </a:solidFill>
                <a:cs typeface="Arial" charset="0"/>
                <a:sym typeface="Wingdings" pitchFamily="2" charset="2"/>
              </a:rPr>
              <a:t>assets</a:t>
            </a:r>
          </a:p>
        </p:txBody>
      </p:sp>
      <p:sp>
        <p:nvSpPr>
          <p:cNvPr id="334857" name="AutoShape 9"/>
          <p:cNvSpPr>
            <a:spLocks noChangeArrowheads="1"/>
          </p:cNvSpPr>
          <p:nvPr/>
        </p:nvSpPr>
        <p:spPr bwMode="auto">
          <a:xfrm>
            <a:off x="92011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334858" name="AutoShape 10"/>
          <p:cNvSpPr>
            <a:spLocks noChangeArrowheads="1"/>
          </p:cNvSpPr>
          <p:nvPr/>
        </p:nvSpPr>
        <p:spPr bwMode="auto">
          <a:xfrm>
            <a:off x="8337550" y="260350"/>
            <a:ext cx="215900" cy="576263"/>
          </a:xfrm>
          <a:prstGeom prst="chevron">
            <a:avLst>
              <a:gd name="adj" fmla="val 89704"/>
            </a:avLst>
          </a:prstGeom>
          <a:solidFill>
            <a:srgbClr val="0039A6"/>
          </a:solidFill>
          <a:ln w="9525">
            <a:noFill/>
            <a:miter lim="800000"/>
            <a:headEnd/>
            <a:tailEnd/>
          </a:ln>
          <a:effectLst/>
        </p:spPr>
        <p:txBody>
          <a:bodyPr wrap="none" anchor="ctr"/>
          <a:lstStyle/>
          <a:p>
            <a:endParaRPr lang="en-GB"/>
          </a:p>
        </p:txBody>
      </p:sp>
      <p:sp>
        <p:nvSpPr>
          <p:cNvPr id="334859" name="AutoShape 11"/>
          <p:cNvSpPr>
            <a:spLocks noChangeArrowheads="1"/>
          </p:cNvSpPr>
          <p:nvPr/>
        </p:nvSpPr>
        <p:spPr bwMode="auto">
          <a:xfrm>
            <a:off x="7493000" y="260350"/>
            <a:ext cx="215900" cy="576263"/>
          </a:xfrm>
          <a:prstGeom prst="chevron">
            <a:avLst>
              <a:gd name="adj" fmla="val 89704"/>
            </a:avLst>
          </a:prstGeom>
          <a:solidFill>
            <a:schemeClr val="hlink"/>
          </a:solidFill>
          <a:ln w="9525">
            <a:noFill/>
            <a:miter lim="800000"/>
            <a:headEnd/>
            <a:tailEnd/>
          </a:ln>
          <a:effectLst/>
        </p:spPr>
        <p:txBody>
          <a:bodyPr wrap="none" anchor="ctr"/>
          <a:lstStyle/>
          <a:p>
            <a:endParaRPr lang="en-GB"/>
          </a:p>
        </p:txBody>
      </p:sp>
      <p:pic>
        <p:nvPicPr>
          <p:cNvPr id="334873" name="Picture 25"/>
          <p:cNvPicPr>
            <a:picLocks noChangeAspect="1" noChangeArrowheads="1"/>
          </p:cNvPicPr>
          <p:nvPr/>
        </p:nvPicPr>
        <p:blipFill>
          <a:blip r:embed="rId3" cstate="print"/>
          <a:srcRect/>
          <a:stretch>
            <a:fillRect/>
          </a:stretch>
        </p:blipFill>
        <p:spPr bwMode="auto">
          <a:xfrm>
            <a:off x="415925" y="1773238"/>
            <a:ext cx="9288463" cy="3894137"/>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a4_guide_ppt_03_ah_100410">
  <a:themeElements>
    <a:clrScheme name="a4_guide_ppt_03_ah_100410 2">
      <a:dk1>
        <a:srgbClr val="000000"/>
      </a:dk1>
      <a:lt1>
        <a:srgbClr val="FFFFFF"/>
      </a:lt1>
      <a:dk2>
        <a:srgbClr val="5EB6E4"/>
      </a:dk2>
      <a:lt2>
        <a:srgbClr val="4D4F53"/>
      </a:lt2>
      <a:accent1>
        <a:srgbClr val="D3CD8B"/>
      </a:accent1>
      <a:accent2>
        <a:srgbClr val="7AB800"/>
      </a:accent2>
      <a:accent3>
        <a:srgbClr val="FFFFFF"/>
      </a:accent3>
      <a:accent4>
        <a:srgbClr val="000000"/>
      </a:accent4>
      <a:accent5>
        <a:srgbClr val="E6E3C4"/>
      </a:accent5>
      <a:accent6>
        <a:srgbClr val="6EA600"/>
      </a:accent6>
      <a:hlink>
        <a:srgbClr val="E11B22"/>
      </a:hlink>
      <a:folHlink>
        <a:srgbClr val="0083A9"/>
      </a:folHlink>
    </a:clrScheme>
    <a:fontScheme name="a4_guide_ppt_03_ah_10041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a4_guide_ppt_03_ah_100410 1">
        <a:dk1>
          <a:srgbClr val="000000"/>
        </a:dk1>
        <a:lt1>
          <a:srgbClr val="FFFFFF"/>
        </a:lt1>
        <a:dk2>
          <a:srgbClr val="5EB6E4"/>
        </a:dk2>
        <a:lt2>
          <a:srgbClr val="4D4F53"/>
        </a:lt2>
        <a:accent1>
          <a:srgbClr val="D3CD8B"/>
        </a:accent1>
        <a:accent2>
          <a:srgbClr val="7AB800"/>
        </a:accent2>
        <a:accent3>
          <a:srgbClr val="FFFFFF"/>
        </a:accent3>
        <a:accent4>
          <a:srgbClr val="000000"/>
        </a:accent4>
        <a:accent5>
          <a:srgbClr val="E6E3C4"/>
        </a:accent5>
        <a:accent6>
          <a:srgbClr val="6EA600"/>
        </a:accent6>
        <a:hlink>
          <a:srgbClr val="00338D"/>
        </a:hlink>
        <a:folHlink>
          <a:srgbClr val="0083A9"/>
        </a:folHlink>
      </a:clrScheme>
      <a:clrMap bg1="lt1" tx1="dk1" bg2="lt2" tx2="dk2" accent1="accent1" accent2="accent2" accent3="accent3" accent4="accent4" accent5="accent5" accent6="accent6" hlink="hlink" folHlink="folHlink"/>
    </a:extraClrScheme>
    <a:extraClrScheme>
      <a:clrScheme name="a4_guide_ppt_03_ah_100410 2">
        <a:dk1>
          <a:srgbClr val="000000"/>
        </a:dk1>
        <a:lt1>
          <a:srgbClr val="FFFFFF"/>
        </a:lt1>
        <a:dk2>
          <a:srgbClr val="5EB6E4"/>
        </a:dk2>
        <a:lt2>
          <a:srgbClr val="4D4F53"/>
        </a:lt2>
        <a:accent1>
          <a:srgbClr val="D3CD8B"/>
        </a:accent1>
        <a:accent2>
          <a:srgbClr val="7AB800"/>
        </a:accent2>
        <a:accent3>
          <a:srgbClr val="FFFFFF"/>
        </a:accent3>
        <a:accent4>
          <a:srgbClr val="000000"/>
        </a:accent4>
        <a:accent5>
          <a:srgbClr val="E6E3C4"/>
        </a:accent5>
        <a:accent6>
          <a:srgbClr val="6EA600"/>
        </a:accent6>
        <a:hlink>
          <a:srgbClr val="E11B22"/>
        </a:hlink>
        <a:folHlink>
          <a:srgbClr val="0083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a4_guide_ppt_03_ah_100410</Template>
  <TotalTime>2205</TotalTime>
  <Words>3773</Words>
  <Application>Microsoft Office PowerPoint</Application>
  <PresentationFormat>A4 Paper (210x297 mm)</PresentationFormat>
  <Paragraphs>539</Paragraphs>
  <Slides>31</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ＭＳ Ｐゴシック</vt:lpstr>
      <vt:lpstr>Wingdings</vt:lpstr>
      <vt:lpstr>Times New Roman</vt:lpstr>
      <vt:lpstr>a4_guide_ppt_03_ah_100410</vt:lpstr>
      <vt:lpstr>Microsoft Photo Editor 3.0 Photo</vt:lpstr>
      <vt:lpstr>Slide 0</vt:lpstr>
      <vt:lpstr>DB pension risk is asymmetric</vt:lpstr>
      <vt:lpstr>Lots of threads to draw together</vt:lpstr>
      <vt:lpstr>OK there are lots of risks….so why do pension schemes stay exposed?</vt:lpstr>
      <vt:lpstr>What do you need to manage pension risk?</vt:lpstr>
      <vt:lpstr>Key risks we will focus on</vt:lpstr>
      <vt:lpstr>Slide 6</vt:lpstr>
      <vt:lpstr>Where do you want to get to?</vt:lpstr>
      <vt:lpstr>How are you going to get there?</vt:lpstr>
      <vt:lpstr>Sample flight plan – managing asset risk</vt:lpstr>
      <vt:lpstr>De-risking triggers – what are others doing?</vt:lpstr>
      <vt:lpstr>Taking the opportunities to de-risk over the long term </vt:lpstr>
      <vt:lpstr>Slide 12</vt:lpstr>
      <vt:lpstr>Summary</vt:lpstr>
      <vt:lpstr>Slide 14</vt:lpstr>
      <vt:lpstr>Survey findings</vt:lpstr>
      <vt:lpstr>Pension Increase Exchange at retirement</vt:lpstr>
      <vt:lpstr>Annuity purchase - when is the right time?</vt:lpstr>
      <vt:lpstr>Slide 18</vt:lpstr>
      <vt:lpstr>Summary</vt:lpstr>
      <vt:lpstr>Slide 20</vt:lpstr>
      <vt:lpstr>What can we learn from past experience?</vt:lpstr>
      <vt:lpstr>What is keeping you awake at night?</vt:lpstr>
      <vt:lpstr>Cost: Investment in administration to reduce costs</vt:lpstr>
      <vt:lpstr>Readiness: Clean scheme</vt:lpstr>
      <vt:lpstr>Resources: Reviewing the operational model</vt:lpstr>
      <vt:lpstr>Resources: Reviewing the operational model</vt:lpstr>
      <vt:lpstr>Where is the world heading?</vt:lpstr>
      <vt:lpstr>Conclusions</vt:lpstr>
      <vt:lpstr>Contact Details</vt:lpstr>
      <vt:lpstr>Slide 30</vt:lpstr>
    </vt:vector>
  </TitlesOfParts>
  <Company>Hewitt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A46864</dc:creator>
  <cp:lastModifiedBy>mannj</cp:lastModifiedBy>
  <cp:revision>54</cp:revision>
  <dcterms:created xsi:type="dcterms:W3CDTF">2012-01-31T09:03:40Z</dcterms:created>
  <dcterms:modified xsi:type="dcterms:W3CDTF">2013-11-18T09:31:23Z</dcterms:modified>
</cp:coreProperties>
</file>