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81" r:id="rId4"/>
    <p:sldId id="277" r:id="rId5"/>
    <p:sldId id="276" r:id="rId6"/>
    <p:sldId id="256" r:id="rId7"/>
    <p:sldId id="278" r:id="rId8"/>
    <p:sldId id="279" r:id="rId9"/>
    <p:sldId id="257" r:id="rId10"/>
    <p:sldId id="260" r:id="rId11"/>
    <p:sldId id="273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ly Asquith" initials="SA" lastIdx="2" clrIdx="0">
    <p:extLst>
      <p:ext uri="{19B8F6BF-5375-455C-9EA6-DF929625EA0E}">
        <p15:presenceInfo xmlns:p15="http://schemas.microsoft.com/office/powerpoint/2012/main" userId="S::SAsquith@TUC.ORG.UK::530df6f1-8438-47a2-b81a-5e8b453809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5T17:03:46.833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CEC81-D0A2-4062-AD31-732EEF62936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3B0973F-7D4B-48F8-A391-C27A2AAD77CB}">
      <dgm:prSet/>
      <dgm:spPr/>
      <dgm:t>
        <a:bodyPr/>
        <a:lstStyle/>
        <a:p>
          <a:r>
            <a:rPr lang="en-GB" dirty="0"/>
            <a:t>54% say no social distancing</a:t>
          </a:r>
          <a:endParaRPr lang="en-US" dirty="0"/>
        </a:p>
      </dgm:t>
    </dgm:pt>
    <dgm:pt modelId="{A8C90192-DF94-4735-BB00-BE8860CC33C4}" type="parTrans" cxnId="{AEC49315-FB9E-44D0-A478-1E2C45961B53}">
      <dgm:prSet/>
      <dgm:spPr/>
      <dgm:t>
        <a:bodyPr/>
        <a:lstStyle/>
        <a:p>
          <a:endParaRPr lang="en-US"/>
        </a:p>
      </dgm:t>
    </dgm:pt>
    <dgm:pt modelId="{A209EBB7-5F51-4089-AA65-81D9914FD369}" type="sibTrans" cxnId="{AEC49315-FB9E-44D0-A478-1E2C45961B53}">
      <dgm:prSet/>
      <dgm:spPr/>
      <dgm:t>
        <a:bodyPr/>
        <a:lstStyle/>
        <a:p>
          <a:endParaRPr lang="en-US"/>
        </a:p>
      </dgm:t>
    </dgm:pt>
    <dgm:pt modelId="{859BA059-6C04-406C-A82F-77A6489E423F}">
      <dgm:prSet/>
      <dgm:spPr/>
      <dgm:t>
        <a:bodyPr/>
        <a:lstStyle/>
        <a:p>
          <a:r>
            <a:rPr lang="en-GB" dirty="0"/>
            <a:t>58% no PPE</a:t>
          </a:r>
          <a:endParaRPr lang="en-US" dirty="0"/>
        </a:p>
      </dgm:t>
    </dgm:pt>
    <dgm:pt modelId="{D9CD33A9-56DC-496E-A281-E3EAFFCF4B93}" type="parTrans" cxnId="{1CD7C83C-BF00-4EAB-A9DF-286C29069746}">
      <dgm:prSet/>
      <dgm:spPr/>
      <dgm:t>
        <a:bodyPr/>
        <a:lstStyle/>
        <a:p>
          <a:endParaRPr lang="en-US"/>
        </a:p>
      </dgm:t>
    </dgm:pt>
    <dgm:pt modelId="{35710E3D-13B3-40D2-B18A-CD1061BD3AEB}" type="sibTrans" cxnId="{1CD7C83C-BF00-4EAB-A9DF-286C29069746}">
      <dgm:prSet/>
      <dgm:spPr/>
      <dgm:t>
        <a:bodyPr/>
        <a:lstStyle/>
        <a:p>
          <a:endParaRPr lang="en-US"/>
        </a:p>
      </dgm:t>
    </dgm:pt>
    <dgm:pt modelId="{66999534-0705-479A-BC06-BCB524FDC233}">
      <dgm:prSet/>
      <dgm:spPr/>
      <dgm:t>
        <a:bodyPr/>
        <a:lstStyle/>
        <a:p>
          <a:r>
            <a:rPr lang="en-GB"/>
            <a:t>62% no risk assessment</a:t>
          </a:r>
          <a:endParaRPr lang="en-US"/>
        </a:p>
      </dgm:t>
    </dgm:pt>
    <dgm:pt modelId="{300995C7-0D5E-4E93-8689-8B84333377D3}" type="parTrans" cxnId="{E42B1CD4-04CD-4E27-B8C8-950629FDAD4A}">
      <dgm:prSet/>
      <dgm:spPr/>
      <dgm:t>
        <a:bodyPr/>
        <a:lstStyle/>
        <a:p>
          <a:endParaRPr lang="en-US"/>
        </a:p>
      </dgm:t>
    </dgm:pt>
    <dgm:pt modelId="{12B49A4E-1DD5-400D-9A12-DD6119135283}" type="sibTrans" cxnId="{E42B1CD4-04CD-4E27-B8C8-950629FDAD4A}">
      <dgm:prSet/>
      <dgm:spPr/>
      <dgm:t>
        <a:bodyPr/>
        <a:lstStyle/>
        <a:p>
          <a:endParaRPr lang="en-US"/>
        </a:p>
      </dgm:t>
    </dgm:pt>
    <dgm:pt modelId="{14306082-6982-4B29-9839-D889F8DF8CFA}" type="pres">
      <dgm:prSet presAssocID="{AE7CEC81-D0A2-4062-AD31-732EEF62936E}" presName="root" presStyleCnt="0">
        <dgm:presLayoutVars>
          <dgm:dir/>
          <dgm:resizeHandles val="exact"/>
        </dgm:presLayoutVars>
      </dgm:prSet>
      <dgm:spPr/>
    </dgm:pt>
    <dgm:pt modelId="{6A6E45A3-2F53-4439-B26B-658BB660E918}" type="pres">
      <dgm:prSet presAssocID="{73B0973F-7D4B-48F8-A391-C27A2AAD77CB}" presName="compNode" presStyleCnt="0"/>
      <dgm:spPr/>
    </dgm:pt>
    <dgm:pt modelId="{8C52410F-FA06-4443-8354-A92740BFB554}" type="pres">
      <dgm:prSet presAssocID="{73B0973F-7D4B-48F8-A391-C27A2AAD77C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distancing"/>
        </a:ext>
      </dgm:extLst>
    </dgm:pt>
    <dgm:pt modelId="{5AE67B15-315C-41E4-817E-F44E3E07A857}" type="pres">
      <dgm:prSet presAssocID="{73B0973F-7D4B-48F8-A391-C27A2AAD77CB}" presName="spaceRect" presStyleCnt="0"/>
      <dgm:spPr/>
    </dgm:pt>
    <dgm:pt modelId="{0674054A-E882-4653-A22B-E324F8DF89DC}" type="pres">
      <dgm:prSet presAssocID="{73B0973F-7D4B-48F8-A391-C27A2AAD77CB}" presName="textRect" presStyleLbl="revTx" presStyleIdx="0" presStyleCnt="3">
        <dgm:presLayoutVars>
          <dgm:chMax val="1"/>
          <dgm:chPref val="1"/>
        </dgm:presLayoutVars>
      </dgm:prSet>
      <dgm:spPr/>
    </dgm:pt>
    <dgm:pt modelId="{6E121DBD-F61B-43CC-A10D-F54875D7C13F}" type="pres">
      <dgm:prSet presAssocID="{A209EBB7-5F51-4089-AA65-81D9914FD369}" presName="sibTrans" presStyleCnt="0"/>
      <dgm:spPr/>
    </dgm:pt>
    <dgm:pt modelId="{D369F62E-A18C-4DFF-94BA-8EAD340FAD31}" type="pres">
      <dgm:prSet presAssocID="{859BA059-6C04-406C-A82F-77A6489E423F}" presName="compNode" presStyleCnt="0"/>
      <dgm:spPr/>
    </dgm:pt>
    <dgm:pt modelId="{D6136945-4599-4582-870C-45E526B1E00E}" type="pres">
      <dgm:prSet presAssocID="{859BA059-6C04-406C-A82F-77A6489E42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rgical mask"/>
        </a:ext>
      </dgm:extLst>
    </dgm:pt>
    <dgm:pt modelId="{30302BCC-F9A9-4F1B-8054-3D87F23C6007}" type="pres">
      <dgm:prSet presAssocID="{859BA059-6C04-406C-A82F-77A6489E423F}" presName="spaceRect" presStyleCnt="0"/>
      <dgm:spPr/>
    </dgm:pt>
    <dgm:pt modelId="{D099E230-BE8F-4248-9C7B-B72998403E9E}" type="pres">
      <dgm:prSet presAssocID="{859BA059-6C04-406C-A82F-77A6489E423F}" presName="textRect" presStyleLbl="revTx" presStyleIdx="1" presStyleCnt="3">
        <dgm:presLayoutVars>
          <dgm:chMax val="1"/>
          <dgm:chPref val="1"/>
        </dgm:presLayoutVars>
      </dgm:prSet>
      <dgm:spPr/>
    </dgm:pt>
    <dgm:pt modelId="{229F1124-C6BD-42AB-9B09-00C5C50D127E}" type="pres">
      <dgm:prSet presAssocID="{35710E3D-13B3-40D2-B18A-CD1061BD3AEB}" presName="sibTrans" presStyleCnt="0"/>
      <dgm:spPr/>
    </dgm:pt>
    <dgm:pt modelId="{AD16DD83-D604-4BCE-86FE-332136A6910E}" type="pres">
      <dgm:prSet presAssocID="{66999534-0705-479A-BC06-BCB524FDC233}" presName="compNode" presStyleCnt="0"/>
      <dgm:spPr/>
    </dgm:pt>
    <dgm:pt modelId="{0EFE9056-9D6C-4A06-AE5E-3239DF85B21F}" type="pres">
      <dgm:prSet presAssocID="{66999534-0705-479A-BC06-BCB524FDC2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5B20F5BE-1F21-4194-899A-D8C97B4E5684}" type="pres">
      <dgm:prSet presAssocID="{66999534-0705-479A-BC06-BCB524FDC233}" presName="spaceRect" presStyleCnt="0"/>
      <dgm:spPr/>
    </dgm:pt>
    <dgm:pt modelId="{3E1B89A4-E955-4757-97DC-CBBB785D1AAE}" type="pres">
      <dgm:prSet presAssocID="{66999534-0705-479A-BC06-BCB524FDC23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EC49315-FB9E-44D0-A478-1E2C45961B53}" srcId="{AE7CEC81-D0A2-4062-AD31-732EEF62936E}" destId="{73B0973F-7D4B-48F8-A391-C27A2AAD77CB}" srcOrd="0" destOrd="0" parTransId="{A8C90192-DF94-4735-BB00-BE8860CC33C4}" sibTransId="{A209EBB7-5F51-4089-AA65-81D9914FD369}"/>
    <dgm:cxn modelId="{0761F71B-5DE0-490A-8EFD-5E4A558666F6}" type="presOf" srcId="{73B0973F-7D4B-48F8-A391-C27A2AAD77CB}" destId="{0674054A-E882-4653-A22B-E324F8DF89DC}" srcOrd="0" destOrd="0" presId="urn:microsoft.com/office/officeart/2018/2/layout/IconLabelList"/>
    <dgm:cxn modelId="{1CD7C83C-BF00-4EAB-A9DF-286C29069746}" srcId="{AE7CEC81-D0A2-4062-AD31-732EEF62936E}" destId="{859BA059-6C04-406C-A82F-77A6489E423F}" srcOrd="1" destOrd="0" parTransId="{D9CD33A9-56DC-496E-A281-E3EAFFCF4B93}" sibTransId="{35710E3D-13B3-40D2-B18A-CD1061BD3AEB}"/>
    <dgm:cxn modelId="{B197C851-6264-472C-9FEB-972374BDCD76}" type="presOf" srcId="{AE7CEC81-D0A2-4062-AD31-732EEF62936E}" destId="{14306082-6982-4B29-9839-D889F8DF8CFA}" srcOrd="0" destOrd="0" presId="urn:microsoft.com/office/officeart/2018/2/layout/IconLabelList"/>
    <dgm:cxn modelId="{47924C7E-2D29-43E4-9585-CF485CC826E6}" type="presOf" srcId="{66999534-0705-479A-BC06-BCB524FDC233}" destId="{3E1B89A4-E955-4757-97DC-CBBB785D1AAE}" srcOrd="0" destOrd="0" presId="urn:microsoft.com/office/officeart/2018/2/layout/IconLabelList"/>
    <dgm:cxn modelId="{E42B1CD4-04CD-4E27-B8C8-950629FDAD4A}" srcId="{AE7CEC81-D0A2-4062-AD31-732EEF62936E}" destId="{66999534-0705-479A-BC06-BCB524FDC233}" srcOrd="2" destOrd="0" parTransId="{300995C7-0D5E-4E93-8689-8B84333377D3}" sibTransId="{12B49A4E-1DD5-400D-9A12-DD6119135283}"/>
    <dgm:cxn modelId="{317865DD-E7F5-4634-B01C-AC4B4AF1E0FE}" type="presOf" srcId="{859BA059-6C04-406C-A82F-77A6489E423F}" destId="{D099E230-BE8F-4248-9C7B-B72998403E9E}" srcOrd="0" destOrd="0" presId="urn:microsoft.com/office/officeart/2018/2/layout/IconLabelList"/>
    <dgm:cxn modelId="{5443799F-4AE0-4080-9FB3-D55971AF319F}" type="presParOf" srcId="{14306082-6982-4B29-9839-D889F8DF8CFA}" destId="{6A6E45A3-2F53-4439-B26B-658BB660E918}" srcOrd="0" destOrd="0" presId="urn:microsoft.com/office/officeart/2018/2/layout/IconLabelList"/>
    <dgm:cxn modelId="{E6DFA54A-519F-4070-9FBE-813BB9319754}" type="presParOf" srcId="{6A6E45A3-2F53-4439-B26B-658BB660E918}" destId="{8C52410F-FA06-4443-8354-A92740BFB554}" srcOrd="0" destOrd="0" presId="urn:microsoft.com/office/officeart/2018/2/layout/IconLabelList"/>
    <dgm:cxn modelId="{B68AF176-EDF5-4771-B9CF-500174B022A0}" type="presParOf" srcId="{6A6E45A3-2F53-4439-B26B-658BB660E918}" destId="{5AE67B15-315C-41E4-817E-F44E3E07A857}" srcOrd="1" destOrd="0" presId="urn:microsoft.com/office/officeart/2018/2/layout/IconLabelList"/>
    <dgm:cxn modelId="{4C89B26F-D196-424D-8D19-3B71C21FB18F}" type="presParOf" srcId="{6A6E45A3-2F53-4439-B26B-658BB660E918}" destId="{0674054A-E882-4653-A22B-E324F8DF89DC}" srcOrd="2" destOrd="0" presId="urn:microsoft.com/office/officeart/2018/2/layout/IconLabelList"/>
    <dgm:cxn modelId="{A27F2B51-ED6B-41DD-B81F-E4A32B0ED025}" type="presParOf" srcId="{14306082-6982-4B29-9839-D889F8DF8CFA}" destId="{6E121DBD-F61B-43CC-A10D-F54875D7C13F}" srcOrd="1" destOrd="0" presId="urn:microsoft.com/office/officeart/2018/2/layout/IconLabelList"/>
    <dgm:cxn modelId="{FF2D2046-0E96-4ADE-AED6-4FEAA20409AC}" type="presParOf" srcId="{14306082-6982-4B29-9839-D889F8DF8CFA}" destId="{D369F62E-A18C-4DFF-94BA-8EAD340FAD31}" srcOrd="2" destOrd="0" presId="urn:microsoft.com/office/officeart/2018/2/layout/IconLabelList"/>
    <dgm:cxn modelId="{31F8CD08-1392-46A3-913F-8ABF15BD28F1}" type="presParOf" srcId="{D369F62E-A18C-4DFF-94BA-8EAD340FAD31}" destId="{D6136945-4599-4582-870C-45E526B1E00E}" srcOrd="0" destOrd="0" presId="urn:microsoft.com/office/officeart/2018/2/layout/IconLabelList"/>
    <dgm:cxn modelId="{533637F2-1C6B-48B3-9E3D-6A305F60BDCD}" type="presParOf" srcId="{D369F62E-A18C-4DFF-94BA-8EAD340FAD31}" destId="{30302BCC-F9A9-4F1B-8054-3D87F23C6007}" srcOrd="1" destOrd="0" presId="urn:microsoft.com/office/officeart/2018/2/layout/IconLabelList"/>
    <dgm:cxn modelId="{58209AAC-0D04-417B-95BA-0A8F02F68ADC}" type="presParOf" srcId="{D369F62E-A18C-4DFF-94BA-8EAD340FAD31}" destId="{D099E230-BE8F-4248-9C7B-B72998403E9E}" srcOrd="2" destOrd="0" presId="urn:microsoft.com/office/officeart/2018/2/layout/IconLabelList"/>
    <dgm:cxn modelId="{2435C8B1-102B-4C29-A94B-63D57DCDBFB2}" type="presParOf" srcId="{14306082-6982-4B29-9839-D889F8DF8CFA}" destId="{229F1124-C6BD-42AB-9B09-00C5C50D127E}" srcOrd="3" destOrd="0" presId="urn:microsoft.com/office/officeart/2018/2/layout/IconLabelList"/>
    <dgm:cxn modelId="{262EC9AA-2635-4A81-A8AF-E1BCC2DAC15D}" type="presParOf" srcId="{14306082-6982-4B29-9839-D889F8DF8CFA}" destId="{AD16DD83-D604-4BCE-86FE-332136A6910E}" srcOrd="4" destOrd="0" presId="urn:microsoft.com/office/officeart/2018/2/layout/IconLabelList"/>
    <dgm:cxn modelId="{58820540-2C15-43BB-90D0-69F1A93132AF}" type="presParOf" srcId="{AD16DD83-D604-4BCE-86FE-332136A6910E}" destId="{0EFE9056-9D6C-4A06-AE5E-3239DF85B21F}" srcOrd="0" destOrd="0" presId="urn:microsoft.com/office/officeart/2018/2/layout/IconLabelList"/>
    <dgm:cxn modelId="{6B6A308B-4863-40ED-BC46-49843264735C}" type="presParOf" srcId="{AD16DD83-D604-4BCE-86FE-332136A6910E}" destId="{5B20F5BE-1F21-4194-899A-D8C97B4E5684}" srcOrd="1" destOrd="0" presId="urn:microsoft.com/office/officeart/2018/2/layout/IconLabelList"/>
    <dgm:cxn modelId="{201BEE1E-7A42-4758-A2D0-B8C2F30612D5}" type="presParOf" srcId="{AD16DD83-D604-4BCE-86FE-332136A6910E}" destId="{3E1B89A4-E955-4757-97DC-CBBB785D1AA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2410F-FA06-4443-8354-A92740BFB554}">
      <dsp:nvSpPr>
        <dsp:cNvPr id="0" name=""/>
        <dsp:cNvSpPr/>
      </dsp:nvSpPr>
      <dsp:spPr>
        <a:xfrm>
          <a:off x="941481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4054A-E882-4653-A22B-E324F8DF89DC}">
      <dsp:nvSpPr>
        <dsp:cNvPr id="0" name=""/>
        <dsp:cNvSpPr/>
      </dsp:nvSpPr>
      <dsp:spPr>
        <a:xfrm>
          <a:off x="55144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54% say no social distancing</a:t>
          </a:r>
          <a:endParaRPr lang="en-US" sz="2500" kern="1200" dirty="0"/>
        </a:p>
      </dsp:txBody>
      <dsp:txXfrm>
        <a:off x="55144" y="2604236"/>
        <a:ext cx="3223045" cy="720000"/>
      </dsp:txXfrm>
    </dsp:sp>
    <dsp:sp modelId="{D6136945-4599-4582-870C-45E526B1E00E}">
      <dsp:nvSpPr>
        <dsp:cNvPr id="0" name=""/>
        <dsp:cNvSpPr/>
      </dsp:nvSpPr>
      <dsp:spPr>
        <a:xfrm>
          <a:off x="4728559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9E230-BE8F-4248-9C7B-B72998403E9E}">
      <dsp:nvSpPr>
        <dsp:cNvPr id="0" name=""/>
        <dsp:cNvSpPr/>
      </dsp:nvSpPr>
      <dsp:spPr>
        <a:xfrm>
          <a:off x="3842222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58% no PPE</a:t>
          </a:r>
          <a:endParaRPr lang="en-US" sz="2500" kern="1200" dirty="0"/>
        </a:p>
      </dsp:txBody>
      <dsp:txXfrm>
        <a:off x="3842222" y="2604236"/>
        <a:ext cx="3223045" cy="720000"/>
      </dsp:txXfrm>
    </dsp:sp>
    <dsp:sp modelId="{0EFE9056-9D6C-4A06-AE5E-3239DF85B21F}">
      <dsp:nvSpPr>
        <dsp:cNvPr id="0" name=""/>
        <dsp:cNvSpPr/>
      </dsp:nvSpPr>
      <dsp:spPr>
        <a:xfrm>
          <a:off x="8515638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B89A4-E955-4757-97DC-CBBB785D1AAE}">
      <dsp:nvSpPr>
        <dsp:cNvPr id="0" name=""/>
        <dsp:cNvSpPr/>
      </dsp:nvSpPr>
      <dsp:spPr>
        <a:xfrm>
          <a:off x="7629300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62% no risk assessment</a:t>
          </a:r>
          <a:endParaRPr lang="en-US" sz="2500" kern="1200"/>
        </a:p>
      </dsp:txBody>
      <dsp:txXfrm>
        <a:off x="7629300" y="2604236"/>
        <a:ext cx="322304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12BC-60AA-41AF-ACD0-4EF5F552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A54F5-15A9-4C4A-BA2B-B530AB7D1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53092-364E-4A07-818B-BAAB81F5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48A2-54F8-4837-A570-62096493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FBE54-0936-4A34-B8F8-52681B30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7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D101-7B73-481C-BD20-C2C01336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B3F18-1FE3-4C6B-8FC9-8EE95DC3D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305C1-BEE5-4ACF-92B3-30D6FE16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DE775-AE95-4B82-B812-A80FB3A1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E933F-D08D-445E-BEEB-6BC7CE03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61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97B5F-2707-41D5-956A-658D79A65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F8275-0191-47C1-BEC3-F283D85D4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A3EBE-57C0-4A98-A2BF-09BD4839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7B06E-664D-493C-AACB-736FBB64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1E924-0CC7-4166-B7EF-2D574D33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4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90A9-75E8-4AE4-A53B-61E1154F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43EA2-0459-4E3A-BBD8-6C55DA188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964E6-F3F7-4B93-8690-40A102B7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79781-80AE-444C-96BC-37E07E41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A7F73-A64E-445D-8611-FDC3143A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4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3277-8F78-4F27-AF69-3CD938B3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076A-0E29-4CA9-AA35-FC4345E67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C54C-5A8A-492D-8FA2-9D8D7F59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49B3-9501-4306-83AA-F825A3FB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6044E-5EC2-465E-A530-5CD7B4A9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9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A564-5903-40F4-B378-51BA1848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54AAF-5695-4407-83A0-6DA389FF1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D1DB-DE09-4DCB-AC42-65B9096BC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33F08-2D84-4DAE-A888-98A35D5E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52CD2-82B3-4672-A0A7-24AE6302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C468D-8C1E-4320-8133-4A0DB886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0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0690-424F-40DD-BB2C-C95E6AA5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A529F-CAAC-4475-842D-29A6ADBE9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FDCF9-0037-49AE-8378-E32B7406C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9C813-311F-475B-840D-D6E792B1A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4C8FB-1285-4C03-8A7D-D5E91E263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9CD6D1-88E8-41BC-A7EB-D5F52C0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16E35-7DF5-4721-A146-332A82A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8A4B9-1A08-4B3D-9285-21260144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8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68E8-E32B-456E-85DD-FDCF5BC6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D7522-7A00-4278-A1B9-2786AB6F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CE1C8-EED3-4253-B983-C8661E7A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8CCDB-23A8-4A25-ADA0-951EA4F7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3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BD3A5-4940-49C4-B286-23D5AE93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B381D-74BC-49D9-A262-F07A78A4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DA99B-D570-467F-B686-1D855D2D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4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1BCC-8222-4C6B-AB6E-EFBA054A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DBD2A-54AE-41B1-9C05-C93432FB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05FCE-CFAE-42ED-890A-1198F182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6BAB-6B47-4BA2-B348-BE6B5140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F41A4-9B9D-48BE-8F2C-FE59CACA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F95FE-E685-4C14-BF35-06457C98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4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4EF9-AC61-4334-820F-D71E3D7A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9BA01-9942-4D11-A199-0CA6F3E63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7417C-3D6A-4C6A-B8FD-0307FBBF9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63B4F-592A-40E4-95BA-5DDDD796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784F-8093-487D-BBB0-3A082213775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849AC-C926-4E74-B9BE-8FDE8F23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3D865-D4A6-413C-8B82-6A18D577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6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CC868-E459-4698-A303-9521D848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614E9-6792-4005-8827-6C67D12B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7940C-D7FD-4DD6-8F7B-9666769B0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3784F-8093-487D-BBB0-3A082213775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3B5D1-7E27-4B77-97DF-223F15632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FFAD-7A76-4378-AD4D-00C5D5331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FA19-9A6C-4C91-820A-0E403D1D9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E2B38-F394-4170-93CD-D15E4C11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5" y="2181993"/>
            <a:ext cx="10702781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Rockwell" pitchFamily="50" charset="0"/>
              </a:rPr>
              <a:t>Covid-19,</a:t>
            </a:r>
            <a:br>
              <a:rPr lang="en-US" sz="6000" b="1" kern="1200" dirty="0">
                <a:solidFill>
                  <a:schemeClr val="tx1"/>
                </a:solidFill>
                <a:latin typeface="Rockwell" pitchFamily="50" charset="0"/>
              </a:rPr>
            </a:br>
            <a:r>
              <a:rPr lang="en-US" sz="6000" b="1" kern="1200" dirty="0">
                <a:solidFill>
                  <a:schemeClr val="tx1"/>
                </a:solidFill>
                <a:latin typeface="Rockwell" pitchFamily="50" charset="0"/>
              </a:rPr>
              <a:t>Health &amp; Safety at work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tuc logo">
            <a:extLst>
              <a:ext uri="{FF2B5EF4-FFF2-40B4-BE49-F238E27FC236}">
                <a16:creationId xmlns:a16="http://schemas.microsoft.com/office/drawing/2014/main" id="{DB645EB6-FF9F-4FD8-95D6-33C17049D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445" y="4772021"/>
            <a:ext cx="1959030" cy="9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0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70257-B4EA-499E-8403-46AC4610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TUC poll: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9D5F51AD-65C1-412E-95E0-71065A0F7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721724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Image result for tuc logo">
            <a:extLst>
              <a:ext uri="{FF2B5EF4-FFF2-40B4-BE49-F238E27FC236}">
                <a16:creationId xmlns:a16="http://schemas.microsoft.com/office/drawing/2014/main" id="{8D498EEB-BBEF-4686-B514-486CAB10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46" y="5995918"/>
            <a:ext cx="1261989" cy="6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3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9F26-3738-4D6D-92A0-2C4D5282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12" y="246515"/>
            <a:ext cx="10515600" cy="1325563"/>
          </a:xfrm>
        </p:spPr>
        <p:txBody>
          <a:bodyPr/>
          <a:lstStyle/>
          <a:p>
            <a:r>
              <a:rPr lang="en-GB" b="1">
                <a:latin typeface="Rockwell" pitchFamily="50" charset="0"/>
              </a:rPr>
              <a:t>Taking action works</a:t>
            </a:r>
            <a:endParaRPr lang="en-GB" b="1" dirty="0">
              <a:latin typeface="Rockwell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76A07-7132-4DD9-B6EE-5A5C187EF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1" t="8821" r="31174" b="17333"/>
          <a:stretch/>
        </p:blipFill>
        <p:spPr>
          <a:xfrm rot="21427935">
            <a:off x="690215" y="1777895"/>
            <a:ext cx="4704579" cy="48046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1C081-8C8F-4D3D-8AB9-3F61E24E0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" t="7795" r="33977" b="31397"/>
          <a:stretch/>
        </p:blipFill>
        <p:spPr>
          <a:xfrm rot="612793">
            <a:off x="5883425" y="1554577"/>
            <a:ext cx="5088049" cy="32366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3B621-2FF5-4802-B205-B9BBA506F8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31" r="27618" b="61846"/>
          <a:stretch/>
        </p:blipFill>
        <p:spPr>
          <a:xfrm>
            <a:off x="2109981" y="2372508"/>
            <a:ext cx="6158231" cy="16008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F84176-0133-46FC-BB08-15B982BBB1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5" t="12102" r="8405" b="70046"/>
          <a:stretch/>
        </p:blipFill>
        <p:spPr>
          <a:xfrm rot="206007">
            <a:off x="339527" y="5202956"/>
            <a:ext cx="9052560" cy="122431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Picture 2" descr="Image result for tuc logo">
            <a:extLst>
              <a:ext uri="{FF2B5EF4-FFF2-40B4-BE49-F238E27FC236}">
                <a16:creationId xmlns:a16="http://schemas.microsoft.com/office/drawing/2014/main" id="{EF5EB850-73B3-4E12-A5D5-A20F230D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46" y="5995918"/>
            <a:ext cx="1261989" cy="6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1661E-B1B9-44A3-814E-05FE308FA4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13" t="26621" r="17394" b="47554"/>
          <a:stretch/>
        </p:blipFill>
        <p:spPr>
          <a:xfrm rot="21421188">
            <a:off x="5548896" y="3999247"/>
            <a:ext cx="5794409" cy="13667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61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 Your Part: Wear a Face Covering">
            <a:extLst>
              <a:ext uri="{FF2B5EF4-FFF2-40B4-BE49-F238E27FC236}">
                <a16:creationId xmlns:a16="http://schemas.microsoft.com/office/drawing/2014/main" id="{1B02BD01-FAAF-46A5-93DA-5F1436854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r="25065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3EBD16-785E-42E1-B780-BD7A5906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Rockwell" pitchFamily="50" charset="0"/>
              </a:rPr>
              <a:t>What needs to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1E566-D1A2-4E70-B62B-B58746228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291003" cy="3788830"/>
          </a:xfrm>
        </p:spPr>
        <p:txBody>
          <a:bodyPr anchor="ctr">
            <a:normAutofit/>
          </a:bodyPr>
          <a:lstStyle/>
          <a:p>
            <a:r>
              <a:rPr lang="en-GB" sz="2500" dirty="0">
                <a:solidFill>
                  <a:srgbClr val="000000"/>
                </a:solidFill>
                <a:latin typeface="Segoe Ul"/>
              </a:rPr>
              <a:t>Ventilation, ventilation, ventilation</a:t>
            </a:r>
          </a:p>
          <a:p>
            <a:r>
              <a:rPr lang="en-GB" sz="2500" dirty="0">
                <a:solidFill>
                  <a:srgbClr val="000000"/>
                </a:solidFill>
                <a:latin typeface="Segoe Ul"/>
              </a:rPr>
              <a:t>PPE</a:t>
            </a:r>
          </a:p>
          <a:p>
            <a:r>
              <a:rPr lang="en-GB" sz="2500" dirty="0">
                <a:solidFill>
                  <a:srgbClr val="000000"/>
                </a:solidFill>
                <a:latin typeface="Segoe Ul"/>
              </a:rPr>
              <a:t>Published risk assessments</a:t>
            </a:r>
          </a:p>
          <a:p>
            <a:r>
              <a:rPr lang="en-GB" sz="2500" dirty="0">
                <a:solidFill>
                  <a:srgbClr val="000000"/>
                </a:solidFill>
                <a:latin typeface="Segoe Ul"/>
              </a:rPr>
              <a:t>Sick Pay</a:t>
            </a:r>
          </a:p>
          <a:p>
            <a:r>
              <a:rPr lang="en-GB" sz="2500" dirty="0">
                <a:solidFill>
                  <a:srgbClr val="000000"/>
                </a:solidFill>
                <a:latin typeface="Segoe Ul"/>
              </a:rPr>
              <a:t>Vaccinations</a:t>
            </a:r>
          </a:p>
          <a:p>
            <a:pPr marL="0" indent="0">
              <a:buNone/>
            </a:pPr>
            <a:endParaRPr lang="en-GB" sz="2500" dirty="0">
              <a:solidFill>
                <a:srgbClr val="000000"/>
              </a:solidFill>
              <a:latin typeface="Segoe Ul"/>
            </a:endParaRPr>
          </a:p>
          <a:p>
            <a:endParaRPr lang="en-GB" sz="2500" dirty="0">
              <a:solidFill>
                <a:srgbClr val="000000"/>
              </a:solidFill>
              <a:latin typeface="Segoe Ul"/>
            </a:endParaRPr>
          </a:p>
        </p:txBody>
      </p:sp>
    </p:spTree>
    <p:extLst>
      <p:ext uri="{BB962C8B-B14F-4D97-AF65-F5344CB8AC3E}">
        <p14:creationId xmlns:p14="http://schemas.microsoft.com/office/powerpoint/2010/main" val="14495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A0C63-2719-4F74-A9E4-613842F8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6100" b="1">
                <a:latin typeface="Rockwell" pitchFamily="50" charset="0"/>
              </a:rPr>
              <a:t>Unions make work safer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821D1CB-5517-4D15-BD1F-3DD43BC53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0" t="18974" r="54284" b="8308"/>
          <a:stretch/>
        </p:blipFill>
        <p:spPr>
          <a:xfrm>
            <a:off x="5063954" y="933718"/>
            <a:ext cx="3573330" cy="49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0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F7B8-4B4B-451B-BC54-EEF8EE8A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Rockwell" panose="02060603020205020403" pitchFamily="18" charset="0"/>
              </a:rPr>
              <a:t>End of ‘lockdown’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3423-A954-4E87-9E5C-CD67FE58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9297" cy="4351338"/>
          </a:xfrm>
        </p:spPr>
        <p:txBody>
          <a:bodyPr/>
          <a:lstStyle/>
          <a:p>
            <a:r>
              <a:rPr lang="en-GB" dirty="0"/>
              <a:t>New workplace guidance is rushed</a:t>
            </a:r>
          </a:p>
          <a:p>
            <a:r>
              <a:rPr lang="en-GB" dirty="0"/>
              <a:t>End of legal requirement for social distancing and face coverings</a:t>
            </a:r>
          </a:p>
          <a:p>
            <a:r>
              <a:rPr lang="en-GB" dirty="0"/>
              <a:t>CEV no longer told to work from home</a:t>
            </a:r>
          </a:p>
          <a:p>
            <a:r>
              <a:rPr lang="en-GB" dirty="0"/>
              <a:t>But employer duty remains!</a:t>
            </a: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7FC7A145-59DA-41D3-A111-755E7F60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51" y="1941816"/>
            <a:ext cx="6090826" cy="342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2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417-6FEA-4AD0-A168-0C816ED3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Rockwell" panose="02060603020205020403" pitchFamily="18" charset="0"/>
              </a:rPr>
              <a:t>Stand firm: stay safe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C2243F69-A096-43C3-BD20-A1A637D9B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33" y="1825625"/>
            <a:ext cx="77395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4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0A18C-0C69-4243-AD37-DC908992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Rockwell" panose="02060603020205020403" pitchFamily="18" charset="0"/>
              </a:rPr>
              <a:t>We’ve made work safer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0F86314-82F4-4F79-981C-C455991AF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55" t="45693" r="33258" b="19701"/>
          <a:stretch/>
        </p:blipFill>
        <p:spPr>
          <a:xfrm>
            <a:off x="2534780" y="1872528"/>
            <a:ext cx="6937993" cy="405726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2" descr="Image result for tuc logo">
            <a:extLst>
              <a:ext uri="{FF2B5EF4-FFF2-40B4-BE49-F238E27FC236}">
                <a16:creationId xmlns:a16="http://schemas.microsoft.com/office/drawing/2014/main" id="{5493490F-7CC6-4BDA-8686-1BB59D17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46" y="5995918"/>
            <a:ext cx="1261989" cy="6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10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9081-CD87-4EF1-9D72-D1DCE5B5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Rockwell" panose="02060603020205020403" pitchFamily="18" charset="0"/>
              </a:rPr>
              <a:t>Disabled workers most at-risk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858C9-1D9F-491D-B2E3-9C23361FA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3EF59-5181-4E2B-88BA-7772C4E5F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35" t="36551" r="13750" b="15806"/>
          <a:stretch/>
        </p:blipFill>
        <p:spPr>
          <a:xfrm>
            <a:off x="1582219" y="1657296"/>
            <a:ext cx="9082356" cy="47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4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104144-0371-4ADD-AC0F-CBC084280046}"/>
              </a:ext>
            </a:extLst>
          </p:cNvPr>
          <p:cNvSpPr txBox="1"/>
          <p:nvPr/>
        </p:nvSpPr>
        <p:spPr>
          <a:xfrm>
            <a:off x="4971268" y="6198679"/>
            <a:ext cx="575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egoe Ul"/>
              </a:rPr>
              <a:t>Source: PHE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2F2866-5C99-45D9-A3FD-0002B14A6F79}"/>
              </a:ext>
            </a:extLst>
          </p:cNvPr>
          <p:cNvSpPr txBox="1">
            <a:spLocks/>
          </p:cNvSpPr>
          <p:nvPr/>
        </p:nvSpPr>
        <p:spPr>
          <a:xfrm>
            <a:off x="680257" y="-104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00" b="1" dirty="0">
                <a:latin typeface="Rockwell" pitchFamily="50" charset="0"/>
              </a:rPr>
              <a:t>Covid-19 Outbreaks </a:t>
            </a:r>
          </a:p>
        </p:txBody>
      </p:sp>
      <p:pic>
        <p:nvPicPr>
          <p:cNvPr id="7" name="Picture 2" descr="Image result for tuc logo">
            <a:extLst>
              <a:ext uri="{FF2B5EF4-FFF2-40B4-BE49-F238E27FC236}">
                <a16:creationId xmlns:a16="http://schemas.microsoft.com/office/drawing/2014/main" id="{8D6D0EEE-0434-4036-AB77-0ED13E282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46" y="5995918"/>
            <a:ext cx="1261989" cy="6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329803-B320-44FF-8D36-18D54AD8F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41" t="34166" r="14922" b="16667"/>
          <a:stretch/>
        </p:blipFill>
        <p:spPr>
          <a:xfrm>
            <a:off x="1704974" y="1489004"/>
            <a:ext cx="7972426" cy="45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5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FB8B-8AC1-4C7A-A7AD-612A20EA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ckwell" panose="02060603020205020403" pitchFamily="18" charset="0"/>
              </a:rPr>
              <a:t>High case rates means low pay for many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8B141-B09A-473D-BA97-E0DF1DA49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24" t="36551" r="14129" b="21199"/>
          <a:stretch/>
        </p:blipFill>
        <p:spPr>
          <a:xfrm>
            <a:off x="1880170" y="1959677"/>
            <a:ext cx="8701803" cy="39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7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465A-92D9-4A28-9AC9-9C820E29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Rockwell" panose="02060603020205020403" pitchFamily="18" charset="0"/>
              </a:rPr>
              <a:t>Long Covid risk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05D85-8DD6-4F40-9B56-AFAF4E3C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70" y="1835899"/>
            <a:ext cx="6250969" cy="4351338"/>
          </a:xfrm>
        </p:spPr>
        <p:txBody>
          <a:bodyPr>
            <a:normAutofit/>
          </a:bodyPr>
          <a:lstStyle/>
          <a:p>
            <a:r>
              <a:rPr lang="en-GB" dirty="0"/>
              <a:t>Survey of 3,000 people</a:t>
            </a:r>
          </a:p>
          <a:p>
            <a:r>
              <a:rPr lang="en-GB" dirty="0"/>
              <a:t>One third experience symptoms more than 1 year</a:t>
            </a:r>
          </a:p>
          <a:p>
            <a:r>
              <a:rPr lang="en-GB" dirty="0"/>
              <a:t>50%+ experienced discrimination</a:t>
            </a:r>
          </a:p>
          <a:p>
            <a:r>
              <a:rPr lang="en-GB" dirty="0"/>
              <a:t>Calling for disability recognition</a:t>
            </a:r>
          </a:p>
          <a:p>
            <a:r>
              <a:rPr lang="en-GB" dirty="0"/>
              <a:t>Occupational illness recognition and support</a:t>
            </a:r>
          </a:p>
          <a:p>
            <a:r>
              <a:rPr lang="en-GB" dirty="0"/>
              <a:t>Universal access to occupational health</a:t>
            </a:r>
          </a:p>
        </p:txBody>
      </p:sp>
      <p:pic>
        <p:nvPicPr>
          <p:cNvPr id="1026" name="Picture 2" descr="Long Covid &amp;#39;could be four different syndromes&amp;#39; with people suffering seven  months after infection | ITV News">
            <a:extLst>
              <a:ext uri="{FF2B5EF4-FFF2-40B4-BE49-F238E27FC236}">
                <a16:creationId xmlns:a16="http://schemas.microsoft.com/office/drawing/2014/main" id="{AA980DA8-E748-41A5-B0C4-29415C149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r="10562"/>
          <a:stretch/>
        </p:blipFill>
        <p:spPr bwMode="auto">
          <a:xfrm>
            <a:off x="7109717" y="2019461"/>
            <a:ext cx="47363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8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93D6-81D2-4FCF-B821-8D8B2974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50" y="1465058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kern="1200" dirty="0">
                <a:solidFill>
                  <a:schemeClr val="tx1"/>
                </a:solidFill>
                <a:latin typeface="Rockwell" pitchFamily="50" charset="0"/>
              </a:rPr>
              <a:t>“</a:t>
            </a:r>
            <a:r>
              <a:rPr lang="en-US" sz="5200" b="1" kern="1200" dirty="0" err="1">
                <a:solidFill>
                  <a:schemeClr val="tx1"/>
                </a:solidFill>
                <a:latin typeface="Rockwell" pitchFamily="50" charset="0"/>
              </a:rPr>
              <a:t>Covid</a:t>
            </a:r>
            <a:r>
              <a:rPr lang="en-US" sz="5200" b="1" kern="1200" dirty="0">
                <a:solidFill>
                  <a:schemeClr val="tx1"/>
                </a:solidFill>
                <a:latin typeface="Rockwell" pitchFamily="50" charset="0"/>
              </a:rPr>
              <a:t>-Secure”:</a:t>
            </a:r>
            <a:br>
              <a:rPr lang="en-US" sz="5200" b="1" kern="1200" dirty="0">
                <a:solidFill>
                  <a:schemeClr val="tx1"/>
                </a:solidFill>
                <a:latin typeface="Rockwell" pitchFamily="50" charset="0"/>
              </a:rPr>
            </a:br>
            <a:br>
              <a:rPr lang="en-US" sz="5200" b="1" kern="1200" dirty="0">
                <a:solidFill>
                  <a:schemeClr val="tx1"/>
                </a:solidFill>
                <a:latin typeface="Rockwell" pitchFamily="50" charset="0"/>
              </a:rPr>
            </a:br>
            <a:endParaRPr lang="en-US" sz="5200" b="1" kern="1200" dirty="0">
              <a:solidFill>
                <a:schemeClr val="tx1"/>
              </a:solidFill>
              <a:latin typeface="Rockwell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4BFDF-EF55-4501-83F5-13597E029829}"/>
              </a:ext>
            </a:extLst>
          </p:cNvPr>
          <p:cNvSpPr txBox="1"/>
          <p:nvPr/>
        </p:nvSpPr>
        <p:spPr>
          <a:xfrm>
            <a:off x="1245379" y="2995642"/>
            <a:ext cx="53573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>
                <a:latin typeface="Segoe Ul"/>
              </a:rPr>
              <a:t>Not ‘secure’ 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>
                <a:latin typeface="Segoe Ul"/>
              </a:rPr>
              <a:t>Not enforced enough</a:t>
            </a:r>
          </a:p>
        </p:txBody>
      </p:sp>
      <p:pic>
        <p:nvPicPr>
          <p:cNvPr id="6" name="Picture 2" descr="Image result for tuc logo">
            <a:extLst>
              <a:ext uri="{FF2B5EF4-FFF2-40B4-BE49-F238E27FC236}">
                <a16:creationId xmlns:a16="http://schemas.microsoft.com/office/drawing/2014/main" id="{44488502-7D3B-45FB-85CC-BEE05003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46" y="5995918"/>
            <a:ext cx="1261989" cy="6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vid Safe &amp; Secure Policy | West Country Games">
            <a:extLst>
              <a:ext uri="{FF2B5EF4-FFF2-40B4-BE49-F238E27FC236}">
                <a16:creationId xmlns:a16="http://schemas.microsoft.com/office/drawing/2014/main" id="{2219D262-4B11-4EE1-9315-B11CDC44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92" y="1639233"/>
            <a:ext cx="2974371" cy="312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27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156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Rockwell</vt:lpstr>
      <vt:lpstr>Segoe Ul</vt:lpstr>
      <vt:lpstr>Office Theme</vt:lpstr>
      <vt:lpstr>Covid-19, Health &amp; Safety at work</vt:lpstr>
      <vt:lpstr>End of ‘lockdown’</vt:lpstr>
      <vt:lpstr>Stand firm: stay safe</vt:lpstr>
      <vt:lpstr>We’ve made work safer</vt:lpstr>
      <vt:lpstr>Disabled workers most at-risk</vt:lpstr>
      <vt:lpstr>PowerPoint Presentation</vt:lpstr>
      <vt:lpstr>High case rates means low pay for many</vt:lpstr>
      <vt:lpstr>Long Covid risk </vt:lpstr>
      <vt:lpstr>“Covid-Secure”:  </vt:lpstr>
      <vt:lpstr>TUC poll:</vt:lpstr>
      <vt:lpstr>Taking action works</vt:lpstr>
      <vt:lpstr>What needs to change?</vt:lpstr>
      <vt:lpstr>Unions make work safer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Covid-19, Health &amp; Safety at work</dc:title>
  <dc:creator>Shelly Asquith</dc:creator>
  <cp:lastModifiedBy>Shelly Asquith</cp:lastModifiedBy>
  <cp:revision>24</cp:revision>
  <dcterms:created xsi:type="dcterms:W3CDTF">2020-12-02T19:17:01Z</dcterms:created>
  <dcterms:modified xsi:type="dcterms:W3CDTF">2021-08-03T19:30:01Z</dcterms:modified>
</cp:coreProperties>
</file>