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7" r:id="rId3"/>
    <p:sldId id="270" r:id="rId4"/>
    <p:sldId id="290" r:id="rId5"/>
    <p:sldId id="282" r:id="rId6"/>
    <p:sldId id="283" r:id="rId7"/>
    <p:sldId id="286" r:id="rId8"/>
    <p:sldId id="284" r:id="rId9"/>
    <p:sldId id="285" r:id="rId10"/>
    <p:sldId id="287" r:id="rId11"/>
    <p:sldId id="288" r:id="rId1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29" autoAdjust="0"/>
  </p:normalViewPr>
  <p:slideViewPr>
    <p:cSldViewPr>
      <p:cViewPr>
        <p:scale>
          <a:sx n="66" d="100"/>
          <a:sy n="66" d="100"/>
        </p:scale>
        <p:origin x="-1284" y="-90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1B7D062-6F63-4096-91DF-22BDC7EE00D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80578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2EA4D90-54DE-4627-BABA-E8F984271F2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0309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1DAF5D5-4D89-4C0B-8B13-6734AD9DD82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74243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09A737F-20EA-43B2-AB80-75F1C50CA43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87231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0C87D31-B967-4B3F-8786-D33A4035668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19097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C8A35A8-6170-43C9-AC59-6A378E44518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75360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061201C4-1A42-49CA-844D-E4C116EED8E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42493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C7CF1FD7-6126-4334-82CA-B63F99851F6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5832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51BA3871-03C0-481A-B5FF-ACF86CBAFB3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62361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866FEB7-D547-4A20-8A3D-A4DA245AAC2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03244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E677C38-33C4-45EB-A195-A2E5A803231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45635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5D734917-AC15-45F3-88EB-E4F8204BC119}" type="slidenum">
              <a:rPr lang="en-US">
                <a:solidFill>
                  <a:srgbClr val="000000"/>
                </a:solidFill>
              </a:rPr>
              <a:pPr fontAlgn="base">
                <a:spcBef>
                  <a:spcPct val="0"/>
                </a:spcBef>
                <a:spcAft>
                  <a:spcPct val="0"/>
                </a:spcAft>
              </a:pPr>
              <a:t>‹#›</a:t>
            </a:fld>
            <a:endParaRPr lang="en-US">
              <a:solidFill>
                <a:srgbClr val="000000"/>
              </a:solidFill>
            </a:endParaRPr>
          </a:p>
        </p:txBody>
      </p:sp>
      <p:graphicFrame>
        <p:nvGraphicFramePr>
          <p:cNvPr id="1031" name="Object 7"/>
          <p:cNvGraphicFramePr>
            <a:graphicFrameLocks noChangeAspect="1"/>
          </p:cNvGraphicFramePr>
          <p:nvPr userDrawn="1"/>
        </p:nvGraphicFramePr>
        <p:xfrm>
          <a:off x="125413" y="101600"/>
          <a:ext cx="8894762" cy="6656388"/>
        </p:xfrm>
        <a:graphic>
          <a:graphicData uri="http://schemas.openxmlformats.org/presentationml/2006/ole">
            <mc:AlternateContent xmlns:mc="http://schemas.openxmlformats.org/markup-compatibility/2006">
              <mc:Choice xmlns:v="urn:schemas-microsoft-com:vml" Requires="v">
                <p:oleObj spid="_x0000_s3105" name="Photo Editor Photo" r:id="rId14" imgW="8895238" imgH="6657143" progId="">
                  <p:embed/>
                </p:oleObj>
              </mc:Choice>
              <mc:Fallback>
                <p:oleObj name="Photo Editor Photo" r:id="rId14" imgW="8895238" imgH="6657143" progId="">
                  <p:embed/>
                  <p:pic>
                    <p:nvPicPr>
                      <p:cNvPr id="0" name="Picture 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5413" y="101600"/>
                        <a:ext cx="8894762" cy="66563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974977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lesley.lloyd@careerswalesgyrfacymru.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dirty="0" smtClean="0"/>
              <a:t/>
            </a:r>
            <a:br>
              <a:rPr lang="en-GB" dirty="0" smtClean="0"/>
            </a:br>
            <a:r>
              <a:rPr lang="en-GB" dirty="0"/>
              <a:t/>
            </a:r>
            <a:br>
              <a:rPr lang="en-GB" dirty="0"/>
            </a:br>
            <a:r>
              <a:rPr lang="en-GB" dirty="0" smtClean="0"/>
              <a:t/>
            </a:r>
            <a:br>
              <a:rPr lang="en-GB" dirty="0" smtClean="0"/>
            </a:br>
            <a:r>
              <a:rPr lang="en-GB" dirty="0" smtClean="0"/>
              <a:t>TUC Conference</a:t>
            </a:r>
            <a:br>
              <a:rPr lang="en-GB" dirty="0" smtClean="0"/>
            </a:br>
            <a:r>
              <a:rPr lang="en-GB" dirty="0" smtClean="0"/>
              <a:t>20</a:t>
            </a:r>
            <a:r>
              <a:rPr lang="en-GB" baseline="30000" dirty="0" smtClean="0"/>
              <a:t>th</a:t>
            </a:r>
            <a:r>
              <a:rPr lang="en-GB" dirty="0" smtClean="0"/>
              <a:t> &amp; 21</a:t>
            </a:r>
            <a:r>
              <a:rPr lang="en-GB" baseline="30000" dirty="0" smtClean="0"/>
              <a:t>st</a:t>
            </a:r>
            <a:r>
              <a:rPr lang="en-GB" dirty="0" smtClean="0"/>
              <a:t> November 2014</a:t>
            </a:r>
            <a:r>
              <a:rPr lang="en-GB" dirty="0" smtClean="0"/>
              <a:t/>
            </a:r>
            <a:br>
              <a:rPr lang="en-GB" dirty="0" smtClean="0"/>
            </a:br>
            <a:r>
              <a:rPr lang="en-GB" dirty="0"/>
              <a:t/>
            </a:r>
            <a:br>
              <a:rPr lang="en-GB" dirty="0"/>
            </a:br>
            <a:r>
              <a:rPr lang="en-GB" dirty="0" smtClean="0"/>
              <a:t>‘Helping </a:t>
            </a:r>
            <a:r>
              <a:rPr lang="en-GB" dirty="0"/>
              <a:t>Employers make a </a:t>
            </a:r>
            <a:r>
              <a:rPr lang="en-GB" dirty="0" smtClean="0"/>
              <a:t>difference’</a:t>
            </a:r>
            <a:r>
              <a:rPr lang="en-GB" dirty="0"/>
              <a:t/>
            </a:r>
            <a:br>
              <a:rPr lang="en-GB" dirty="0"/>
            </a:br>
            <a:endParaRPr lang="en-US" dirty="0"/>
          </a:p>
        </p:txBody>
      </p:sp>
    </p:spTree>
    <p:extLst>
      <p:ext uri="{BB962C8B-B14F-4D97-AF65-F5344CB8AC3E}">
        <p14:creationId xmlns:p14="http://schemas.microsoft.com/office/powerpoint/2010/main" val="4244800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2600" b="1" dirty="0">
                <a:solidFill>
                  <a:schemeClr val="bg1"/>
                </a:solidFill>
              </a:rPr>
              <a:t>Benefits to Business </a:t>
            </a:r>
            <a:r>
              <a:rPr lang="en-GB" altLang="en-US" sz="2600" b="1" dirty="0" smtClean="0">
                <a:solidFill>
                  <a:schemeClr val="bg1"/>
                </a:solidFill>
              </a:rPr>
              <a:t>Volunteers</a:t>
            </a:r>
            <a:br>
              <a:rPr lang="en-GB" altLang="en-US" sz="2600" b="1" dirty="0" smtClean="0">
                <a:solidFill>
                  <a:schemeClr val="bg1"/>
                </a:solidFill>
              </a:rPr>
            </a:br>
            <a:r>
              <a:rPr lang="en-GB" altLang="en-US" sz="2600" b="1" dirty="0">
                <a:solidFill>
                  <a:schemeClr val="bg1"/>
                </a:solidFill>
              </a:rPr>
              <a:t>On a personal level and for a business as a whole</a:t>
            </a:r>
            <a:br>
              <a:rPr lang="en-GB" altLang="en-US" sz="2600" b="1" dirty="0">
                <a:solidFill>
                  <a:schemeClr val="bg1"/>
                </a:solidFill>
              </a:rPr>
            </a:br>
            <a:endParaRPr lang="en-GB" sz="2600" b="1" dirty="0">
              <a:solidFill>
                <a:schemeClr val="bg1"/>
              </a:solidFill>
            </a:endParaRPr>
          </a:p>
        </p:txBody>
      </p:sp>
      <p:sp>
        <p:nvSpPr>
          <p:cNvPr id="4" name="Rectangle 3"/>
          <p:cNvSpPr/>
          <p:nvPr/>
        </p:nvSpPr>
        <p:spPr>
          <a:xfrm>
            <a:off x="539552" y="1513091"/>
            <a:ext cx="8208912" cy="5078313"/>
          </a:xfrm>
          <a:prstGeom prst="rect">
            <a:avLst/>
          </a:prstGeom>
        </p:spPr>
        <p:txBody>
          <a:bodyPr wrap="square">
            <a:spAutoFit/>
          </a:bodyPr>
          <a:lstStyle/>
          <a:p>
            <a:pPr marL="342900" indent="-342900">
              <a:lnSpc>
                <a:spcPct val="90000"/>
              </a:lnSpc>
              <a:buFont typeface="Arial" panose="020B0604020202020204" pitchFamily="34" charset="0"/>
              <a:buChar char="•"/>
            </a:pPr>
            <a:r>
              <a:rPr lang="en-GB" altLang="en-US" sz="2400" b="1" dirty="0" smtClean="0"/>
              <a:t>Make </a:t>
            </a:r>
            <a:r>
              <a:rPr lang="en-GB" altLang="en-US" sz="2400" b="1" dirty="0"/>
              <a:t>a positive impact in education </a:t>
            </a:r>
            <a:endParaRPr lang="en-GB" altLang="en-US" sz="2400" b="1" dirty="0" smtClean="0"/>
          </a:p>
          <a:p>
            <a:pPr marL="342900" indent="-342900">
              <a:lnSpc>
                <a:spcPct val="90000"/>
              </a:lnSpc>
              <a:buFont typeface="Arial" panose="020B0604020202020204" pitchFamily="34" charset="0"/>
              <a:buChar char="•"/>
            </a:pPr>
            <a:r>
              <a:rPr lang="en-GB" altLang="en-US" sz="2400" b="1" dirty="0" smtClean="0"/>
              <a:t>Fulfil Corporate and Social Responsibility</a:t>
            </a:r>
            <a:endParaRPr lang="en-GB" altLang="en-US" sz="2400" b="1" dirty="0"/>
          </a:p>
          <a:p>
            <a:pPr marL="342900" indent="-342900">
              <a:lnSpc>
                <a:spcPct val="90000"/>
              </a:lnSpc>
              <a:buFont typeface="Arial" panose="020B0604020202020204" pitchFamily="34" charset="0"/>
              <a:buChar char="•"/>
            </a:pPr>
            <a:r>
              <a:rPr lang="en-GB" altLang="en-US" sz="2400" b="1" dirty="0"/>
              <a:t>Give something back to young </a:t>
            </a:r>
            <a:r>
              <a:rPr lang="en-GB" altLang="en-US" sz="2400" b="1" dirty="0" smtClean="0"/>
              <a:t>people</a:t>
            </a:r>
          </a:p>
          <a:p>
            <a:pPr marL="342900" indent="-342900">
              <a:lnSpc>
                <a:spcPct val="90000"/>
              </a:lnSpc>
              <a:buFont typeface="Arial" panose="020B0604020202020204" pitchFamily="34" charset="0"/>
              <a:buChar char="•"/>
            </a:pPr>
            <a:r>
              <a:rPr lang="en-GB" altLang="en-US" sz="2400" b="1" dirty="0" smtClean="0"/>
              <a:t>Raise awareness of the skills your sector needs and employment and training opportunities</a:t>
            </a:r>
            <a:endParaRPr lang="en-GB" altLang="en-US" sz="2400" b="1" dirty="0"/>
          </a:p>
          <a:p>
            <a:pPr marL="342900" indent="-342900">
              <a:lnSpc>
                <a:spcPct val="90000"/>
              </a:lnSpc>
              <a:buFont typeface="Arial" panose="020B0604020202020204" pitchFamily="34" charset="0"/>
              <a:buChar char="•"/>
            </a:pPr>
            <a:r>
              <a:rPr lang="en-GB" altLang="en-US" sz="2400" b="1" dirty="0"/>
              <a:t>Invest in your local community</a:t>
            </a:r>
          </a:p>
          <a:p>
            <a:pPr marL="342900" indent="-342900">
              <a:lnSpc>
                <a:spcPct val="90000"/>
              </a:lnSpc>
              <a:buFont typeface="Arial" panose="020B0604020202020204" pitchFamily="34" charset="0"/>
              <a:buChar char="•"/>
            </a:pPr>
            <a:r>
              <a:rPr lang="en-GB" altLang="en-US" sz="2400" b="1" dirty="0"/>
              <a:t>Promote your business and raise your community </a:t>
            </a:r>
            <a:r>
              <a:rPr lang="en-GB" altLang="en-US" sz="2400" b="1" dirty="0" smtClean="0"/>
              <a:t>profile attracting a potential local workforce</a:t>
            </a:r>
            <a:endParaRPr lang="en-GB" altLang="en-US" sz="2400" b="1" dirty="0"/>
          </a:p>
          <a:p>
            <a:pPr marL="342900" indent="-342900">
              <a:lnSpc>
                <a:spcPct val="90000"/>
              </a:lnSpc>
              <a:buFont typeface="Arial" panose="020B0604020202020204" pitchFamily="34" charset="0"/>
              <a:buChar char="•"/>
            </a:pPr>
            <a:r>
              <a:rPr lang="en-GB" altLang="en-US" sz="2400" b="1" dirty="0"/>
              <a:t>Develop new s</a:t>
            </a:r>
            <a:r>
              <a:rPr lang="en-GB" altLang="en-US" sz="2400" b="1" dirty="0" smtClean="0"/>
              <a:t>kills </a:t>
            </a:r>
            <a:r>
              <a:rPr lang="en-GB" altLang="en-US" sz="2400" b="1" dirty="0"/>
              <a:t>and </a:t>
            </a:r>
            <a:r>
              <a:rPr lang="en-GB" altLang="en-US" sz="2400" b="1" dirty="0" smtClean="0"/>
              <a:t>provide CPD </a:t>
            </a:r>
            <a:r>
              <a:rPr lang="en-GB" altLang="en-US" sz="2400" b="1" dirty="0"/>
              <a:t>within your company</a:t>
            </a:r>
          </a:p>
          <a:p>
            <a:pPr marL="342900" indent="-342900">
              <a:lnSpc>
                <a:spcPct val="90000"/>
              </a:lnSpc>
              <a:buFont typeface="Arial" panose="020B0604020202020204" pitchFamily="34" charset="0"/>
              <a:buChar char="•"/>
            </a:pPr>
            <a:r>
              <a:rPr lang="en-GB" altLang="en-US" sz="2400" b="1" dirty="0"/>
              <a:t>Enhance your own and others’ self-confidence</a:t>
            </a:r>
          </a:p>
          <a:p>
            <a:pPr marL="342900" indent="-342900">
              <a:lnSpc>
                <a:spcPct val="90000"/>
              </a:lnSpc>
              <a:buFont typeface="Arial" panose="020B0604020202020204" pitchFamily="34" charset="0"/>
              <a:buChar char="•"/>
            </a:pPr>
            <a:r>
              <a:rPr lang="en-GB" altLang="en-US" sz="2400" b="1" dirty="0"/>
              <a:t>Bring business, the community and schools closer together</a:t>
            </a:r>
          </a:p>
          <a:p>
            <a:pPr marL="342900" indent="-342900">
              <a:lnSpc>
                <a:spcPct val="90000"/>
              </a:lnSpc>
              <a:buFont typeface="Arial" panose="020B0604020202020204" pitchFamily="34" charset="0"/>
              <a:buChar char="•"/>
            </a:pPr>
            <a:r>
              <a:rPr lang="en-GB" altLang="en-US" sz="2400" b="1" dirty="0"/>
              <a:t>Network with other Business volunteers</a:t>
            </a:r>
          </a:p>
          <a:p>
            <a:pPr marL="342900" indent="-342900">
              <a:lnSpc>
                <a:spcPct val="90000"/>
              </a:lnSpc>
              <a:buFont typeface="Arial" panose="020B0604020202020204" pitchFamily="34" charset="0"/>
              <a:buChar char="•"/>
            </a:pPr>
            <a:r>
              <a:rPr lang="en-GB" altLang="en-US" sz="2400" b="1" dirty="0"/>
              <a:t>Do something that is </a:t>
            </a:r>
            <a:r>
              <a:rPr lang="en-GB" altLang="en-US" sz="2400" b="1" dirty="0" smtClean="0"/>
              <a:t>worthwhile and </a:t>
            </a:r>
            <a:r>
              <a:rPr lang="en-GB" altLang="en-US" sz="2400" b="1" dirty="0"/>
              <a:t>rewarding</a:t>
            </a:r>
          </a:p>
        </p:txBody>
      </p:sp>
    </p:spTree>
    <p:extLst>
      <p:ext uri="{BB962C8B-B14F-4D97-AF65-F5344CB8AC3E}">
        <p14:creationId xmlns:p14="http://schemas.microsoft.com/office/powerpoint/2010/main" val="29086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anim calcmode="lin" valueType="num">
                                      <p:cBhvr additive="base">
                                        <p:cTn id="5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8" end="8"/>
                                            </p:txEl>
                                          </p:spTgt>
                                        </p:tgtEl>
                                        <p:attrNameLst>
                                          <p:attrName>style.visibility</p:attrName>
                                        </p:attrNameLst>
                                      </p:cBhvr>
                                      <p:to>
                                        <p:strVal val="visible"/>
                                      </p:to>
                                    </p:set>
                                    <p:anim calcmode="lin" valueType="num">
                                      <p:cBhvr additive="base">
                                        <p:cTn id="6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9" end="9"/>
                                            </p:txEl>
                                          </p:spTgt>
                                        </p:tgtEl>
                                        <p:attrNameLst>
                                          <p:attrName>style.visibility</p:attrName>
                                        </p:attrNameLst>
                                      </p:cBhvr>
                                      <p:to>
                                        <p:strVal val="visible"/>
                                      </p:to>
                                    </p:set>
                                    <p:anim calcmode="lin" valueType="num">
                                      <p:cBhvr additive="base">
                                        <p:cTn id="6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10" end="10"/>
                                            </p:txEl>
                                          </p:spTgt>
                                        </p:tgtEl>
                                        <p:attrNameLst>
                                          <p:attrName>style.visibility</p:attrName>
                                        </p:attrNameLst>
                                      </p:cBhvr>
                                      <p:to>
                                        <p:strVal val="visible"/>
                                      </p:to>
                                    </p:set>
                                    <p:anim calcmode="lin" valueType="num">
                                      <p:cBhvr additive="base">
                                        <p:cTn id="7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Thank you for listening</a:t>
            </a:r>
            <a:endParaRPr lang="en-GB" dirty="0">
              <a:solidFill>
                <a:schemeClr val="bg1"/>
              </a:solidFill>
            </a:endParaRPr>
          </a:p>
        </p:txBody>
      </p:sp>
      <p:sp>
        <p:nvSpPr>
          <p:cNvPr id="3" name="Content Placeholder 2"/>
          <p:cNvSpPr>
            <a:spLocks noGrp="1"/>
          </p:cNvSpPr>
          <p:nvPr>
            <p:ph idx="1"/>
          </p:nvPr>
        </p:nvSpPr>
        <p:spPr/>
        <p:txBody>
          <a:bodyPr/>
          <a:lstStyle/>
          <a:p>
            <a:pPr marL="0" indent="0">
              <a:buNone/>
            </a:pPr>
            <a:r>
              <a:rPr lang="en-GB" dirty="0" smtClean="0"/>
              <a:t>Any questions please?</a:t>
            </a:r>
          </a:p>
          <a:p>
            <a:endParaRPr lang="en-GB" sz="2400" dirty="0" smtClean="0"/>
          </a:p>
          <a:p>
            <a:pPr algn="ctr"/>
            <a:endParaRPr lang="en-GB" sz="2400" dirty="0"/>
          </a:p>
          <a:p>
            <a:pPr marL="0" indent="0" algn="ctr">
              <a:buNone/>
            </a:pPr>
            <a:r>
              <a:rPr lang="en-GB" sz="2400" dirty="0" smtClean="0"/>
              <a:t>Lesley </a:t>
            </a:r>
            <a:r>
              <a:rPr lang="en-GB" sz="2400" dirty="0" smtClean="0"/>
              <a:t>Lloyd, Education Business Adviser</a:t>
            </a:r>
          </a:p>
          <a:p>
            <a:pPr marL="0" indent="0" algn="ctr">
              <a:buNone/>
            </a:pPr>
            <a:r>
              <a:rPr lang="en-GB" sz="2400" dirty="0" smtClean="0">
                <a:hlinkClick r:id="rId2"/>
              </a:rPr>
              <a:t>lesley.lloyd@careerswalesgyrfacymru.com</a:t>
            </a:r>
            <a:endParaRPr lang="en-GB" sz="2400" dirty="0" smtClean="0"/>
          </a:p>
          <a:p>
            <a:pPr marL="0" indent="0" algn="ctr">
              <a:buNone/>
            </a:pPr>
            <a:endParaRPr lang="en-GB" sz="2400" dirty="0"/>
          </a:p>
        </p:txBody>
      </p:sp>
    </p:spTree>
    <p:extLst>
      <p:ext uri="{BB962C8B-B14F-4D97-AF65-F5344CB8AC3E}">
        <p14:creationId xmlns:p14="http://schemas.microsoft.com/office/powerpoint/2010/main" val="3249829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Where we can help…</a:t>
            </a:r>
            <a:endParaRPr lang="en-GB" dirty="0">
              <a:solidFill>
                <a:schemeClr val="bg1"/>
              </a:solidFill>
            </a:endParaRPr>
          </a:p>
        </p:txBody>
      </p:sp>
      <p:sp>
        <p:nvSpPr>
          <p:cNvPr id="3" name="Content Placeholder 2"/>
          <p:cNvSpPr>
            <a:spLocks noGrp="1"/>
          </p:cNvSpPr>
          <p:nvPr>
            <p:ph idx="1"/>
          </p:nvPr>
        </p:nvSpPr>
        <p:spPr/>
        <p:txBody>
          <a:bodyPr/>
          <a:lstStyle/>
          <a:p>
            <a:r>
              <a:rPr lang="en-GB" dirty="0"/>
              <a:t>Recruitment and Selection</a:t>
            </a:r>
          </a:p>
          <a:p>
            <a:r>
              <a:rPr lang="en-GB" dirty="0" smtClean="0"/>
              <a:t>Advice on funding avenues</a:t>
            </a:r>
            <a:endParaRPr lang="en-GB" dirty="0"/>
          </a:p>
          <a:p>
            <a:r>
              <a:rPr lang="en-GB" dirty="0"/>
              <a:t>Working with </a:t>
            </a:r>
            <a:r>
              <a:rPr lang="en-GB" dirty="0" smtClean="0"/>
              <a:t>schools </a:t>
            </a:r>
            <a:r>
              <a:rPr lang="en-GB" dirty="0"/>
              <a:t>and </a:t>
            </a:r>
            <a:r>
              <a:rPr lang="en-GB" dirty="0" smtClean="0"/>
              <a:t>colleges</a:t>
            </a:r>
            <a:endParaRPr lang="en-GB" dirty="0"/>
          </a:p>
          <a:p>
            <a:r>
              <a:rPr lang="en-GB" dirty="0"/>
              <a:t>Impartial </a:t>
            </a:r>
            <a:r>
              <a:rPr lang="en-GB" dirty="0" smtClean="0"/>
              <a:t>careers </a:t>
            </a:r>
            <a:r>
              <a:rPr lang="en-GB" dirty="0"/>
              <a:t>information, advice and guidance</a:t>
            </a:r>
          </a:p>
          <a:p>
            <a:r>
              <a:rPr lang="en-GB" dirty="0"/>
              <a:t>Redundancy </a:t>
            </a:r>
            <a:r>
              <a:rPr lang="en-GB" dirty="0" smtClean="0"/>
              <a:t>counselling</a:t>
            </a:r>
          </a:p>
          <a:p>
            <a:r>
              <a:rPr lang="en-GB" dirty="0" smtClean="0"/>
              <a:t>Facilitating employer engagement</a:t>
            </a:r>
            <a:endParaRPr lang="en-GB" dirty="0"/>
          </a:p>
          <a:p>
            <a:endParaRPr lang="en-GB" dirty="0"/>
          </a:p>
        </p:txBody>
      </p:sp>
    </p:spTree>
    <p:extLst>
      <p:ext uri="{BB962C8B-B14F-4D97-AF65-F5344CB8AC3E}">
        <p14:creationId xmlns:p14="http://schemas.microsoft.com/office/powerpoint/2010/main" val="656797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35" restart="whenNotActive" fill="hold" evtFilter="cancelBubble" nodeType="interactiveSeq">
                <p:stCondLst>
                  <p:cond evt="onClick" delay="0">
                    <p:tgtEl>
                      <p:spTgt spid="2"/>
                    </p:tgtEl>
                  </p:cond>
                </p:stCondLst>
                <p:endSync evt="end" delay="0">
                  <p:rtn val="all"/>
                </p:endSync>
                <p:childTnLst>
                  <p:par>
                    <p:cTn id="36" fill="hold">
                      <p:stCondLst>
                        <p:cond delay="0"/>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0" end="0"/>
                                            </p:txEl>
                                          </p:spTgt>
                                        </p:tgtEl>
                                        <p:attrNameLst>
                                          <p:attrName>style.visibility</p:attrName>
                                        </p:attrNameLst>
                                      </p:cBhvr>
                                      <p:to>
                                        <p:strVal val="visible"/>
                                      </p:to>
                                    </p:set>
                                    <p:anim calcmode="lin" valueType="num">
                                      <p:cBhvr additive="base">
                                        <p:cTn id="4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3">
                                            <p:txEl>
                                              <p:pRg st="1" end="1"/>
                                            </p:txEl>
                                          </p:spTgt>
                                        </p:tgtEl>
                                        <p:attrNameLst>
                                          <p:attrName>style.visibility</p:attrName>
                                        </p:attrNameLst>
                                      </p:cBhvr>
                                      <p:to>
                                        <p:strVal val="visible"/>
                                      </p:to>
                                    </p:set>
                                    <p:anim calcmode="lin" valueType="num">
                                      <p:cBhvr additive="base">
                                        <p:cTn id="4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3">
                                            <p:txEl>
                                              <p:pRg st="2" end="2"/>
                                            </p:txEl>
                                          </p:spTgt>
                                        </p:tgtEl>
                                        <p:attrNameLst>
                                          <p:attrName>style.visibility</p:attrName>
                                        </p:attrNameLst>
                                      </p:cBhvr>
                                      <p:to>
                                        <p:strVal val="visible"/>
                                      </p:to>
                                    </p:set>
                                    <p:anim calcmode="lin" valueType="num">
                                      <p:cBhvr additive="base">
                                        <p:cTn id="5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3">
                                            <p:txEl>
                                              <p:pRg st="3" end="3"/>
                                            </p:txEl>
                                          </p:spTgt>
                                        </p:tgtEl>
                                        <p:attrNameLst>
                                          <p:attrName>style.visibility</p:attrName>
                                        </p:attrNameLst>
                                      </p:cBhvr>
                                      <p:to>
                                        <p:strVal val="visible"/>
                                      </p:to>
                                    </p:set>
                                    <p:anim calcmode="lin" valueType="num">
                                      <p:cBhvr additive="base">
                                        <p:cTn id="5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nodeType="clickEffect">
                                  <p:stCondLst>
                                    <p:cond delay="0"/>
                                  </p:stCondLst>
                                  <p:childTnLst>
                                    <p:set>
                                      <p:cBhvr>
                                        <p:cTn id="63" dur="1" fill="hold">
                                          <p:stCondLst>
                                            <p:cond delay="0"/>
                                          </p:stCondLst>
                                        </p:cTn>
                                        <p:tgtEl>
                                          <p:spTgt spid="3">
                                            <p:txEl>
                                              <p:pRg st="4" end="4"/>
                                            </p:txEl>
                                          </p:spTgt>
                                        </p:tgtEl>
                                        <p:attrNameLst>
                                          <p:attrName>style.visibility</p:attrName>
                                        </p:attrNameLst>
                                      </p:cBhvr>
                                      <p:to>
                                        <p:strVal val="visible"/>
                                      </p:to>
                                    </p:set>
                                    <p:anim calcmode="lin" valueType="num">
                                      <p:cBhvr additive="base">
                                        <p:cTn id="6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3">
                                            <p:txEl>
                                              <p:pRg st="5" end="5"/>
                                            </p:txEl>
                                          </p:spTgt>
                                        </p:tgtEl>
                                        <p:attrNameLst>
                                          <p:attrName>style.visibility</p:attrName>
                                        </p:attrNameLst>
                                      </p:cBhvr>
                                      <p:to>
                                        <p:strVal val="visible"/>
                                      </p:to>
                                    </p:set>
                                    <p:anim calcmode="lin" valueType="num">
                                      <p:cBhvr additive="base">
                                        <p:cTn id="7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2"/>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Recruitment and Selection</a:t>
            </a:r>
            <a:endParaRPr lang="en-GB" dirty="0">
              <a:solidFill>
                <a:schemeClr val="bg1"/>
              </a:solidFill>
            </a:endParaRPr>
          </a:p>
        </p:txBody>
      </p:sp>
      <p:sp>
        <p:nvSpPr>
          <p:cNvPr id="3" name="Content Placeholder 2"/>
          <p:cNvSpPr>
            <a:spLocks noGrp="1"/>
          </p:cNvSpPr>
          <p:nvPr>
            <p:ph idx="1"/>
          </p:nvPr>
        </p:nvSpPr>
        <p:spPr/>
        <p:txBody>
          <a:bodyPr/>
          <a:lstStyle/>
          <a:p>
            <a:r>
              <a:rPr lang="en-GB" dirty="0"/>
              <a:t>Careers Wales is leading recruitment agency for employers </a:t>
            </a:r>
            <a:r>
              <a:rPr lang="en-GB" dirty="0" smtClean="0"/>
              <a:t>considering employing young people seeking employment</a:t>
            </a:r>
          </a:p>
          <a:p>
            <a:r>
              <a:rPr lang="en-GB" dirty="0" smtClean="0"/>
              <a:t>Careers </a:t>
            </a:r>
            <a:r>
              <a:rPr lang="en-GB" dirty="0"/>
              <a:t>Wales can market vacancies directly to our clients</a:t>
            </a:r>
          </a:p>
          <a:p>
            <a:r>
              <a:rPr lang="en-GB" dirty="0"/>
              <a:t>Apprenticeship opportunities with funding support (subject to criteria)</a:t>
            </a:r>
          </a:p>
          <a:p>
            <a:r>
              <a:rPr lang="en-GB" dirty="0"/>
              <a:t>Apprentice Matching Service (AMS)</a:t>
            </a:r>
          </a:p>
          <a:p>
            <a:endParaRPr lang="en-GB" dirty="0"/>
          </a:p>
        </p:txBody>
      </p:sp>
    </p:spTree>
    <p:extLst>
      <p:ext uri="{BB962C8B-B14F-4D97-AF65-F5344CB8AC3E}">
        <p14:creationId xmlns:p14="http://schemas.microsoft.com/office/powerpoint/2010/main" val="194283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chemeClr val="bg1"/>
                </a:solidFill>
              </a:rPr>
              <a:t>Working in Partnership –coordinating employer engagement</a:t>
            </a:r>
            <a:endParaRPr lang="en-GB" sz="3200" dirty="0">
              <a:solidFill>
                <a:schemeClr val="bg1"/>
              </a:solidFill>
            </a:endParaRPr>
          </a:p>
        </p:txBody>
      </p:sp>
      <p:sp>
        <p:nvSpPr>
          <p:cNvPr id="3" name="Content Placeholder 2"/>
          <p:cNvSpPr>
            <a:spLocks noGrp="1"/>
          </p:cNvSpPr>
          <p:nvPr>
            <p:ph idx="1"/>
          </p:nvPr>
        </p:nvSpPr>
        <p:spPr/>
        <p:txBody>
          <a:bodyPr/>
          <a:lstStyle/>
          <a:p>
            <a:r>
              <a:rPr lang="en-GB" sz="2400" dirty="0" smtClean="0"/>
              <a:t>Will develop a coordination role referring schools to providers</a:t>
            </a:r>
          </a:p>
          <a:p>
            <a:pPr>
              <a:buFont typeface="Arial" panose="020B0604020202020204" pitchFamily="34" charset="0"/>
              <a:buChar char="•"/>
            </a:pPr>
            <a:r>
              <a:rPr lang="en-GB" sz="2400" dirty="0" smtClean="0"/>
              <a:t>Acknowledge the contribution of different agencies</a:t>
            </a:r>
          </a:p>
          <a:p>
            <a:r>
              <a:rPr lang="en-GB" sz="2400" dirty="0" smtClean="0"/>
              <a:t>Schools playing central role to establish relationships</a:t>
            </a:r>
          </a:p>
          <a:p>
            <a:r>
              <a:rPr lang="en-GB" sz="2400" dirty="0" smtClean="0"/>
              <a:t>Avoid duplication</a:t>
            </a:r>
          </a:p>
          <a:p>
            <a:r>
              <a:rPr lang="en-GB" sz="2400" dirty="0" smtClean="0"/>
              <a:t>Will work to engage new employers in education</a:t>
            </a:r>
          </a:p>
          <a:p>
            <a:pPr marL="0" indent="0">
              <a:buNone/>
            </a:pPr>
            <a:r>
              <a:rPr lang="en-GB" sz="2400" dirty="0" smtClean="0"/>
              <a:t>Focus on key areas</a:t>
            </a:r>
          </a:p>
          <a:p>
            <a:r>
              <a:rPr lang="en-GB" sz="2400" dirty="0" smtClean="0"/>
              <a:t>Local/ Regional skills gaps</a:t>
            </a:r>
          </a:p>
          <a:p>
            <a:r>
              <a:rPr lang="en-GB" sz="2400" dirty="0" smtClean="0"/>
              <a:t>Employers relating to schools in their locality</a:t>
            </a:r>
          </a:p>
          <a:p>
            <a:r>
              <a:rPr lang="en-GB" sz="2400" dirty="0" smtClean="0"/>
              <a:t>STEM</a:t>
            </a:r>
          </a:p>
          <a:p>
            <a:r>
              <a:rPr lang="en-GB" sz="2400" dirty="0" smtClean="0"/>
              <a:t>Areas where employers can support the curriculum </a:t>
            </a:r>
          </a:p>
          <a:p>
            <a:pPr marL="0" indent="0">
              <a:buNone/>
            </a:pPr>
            <a:endParaRPr lang="en-GB" sz="2800" dirty="0" smtClean="0"/>
          </a:p>
          <a:p>
            <a:endParaRPr lang="en-GB" sz="2800" dirty="0"/>
          </a:p>
        </p:txBody>
      </p:sp>
    </p:spTree>
    <p:extLst>
      <p:ext uri="{BB962C8B-B14F-4D97-AF65-F5344CB8AC3E}">
        <p14:creationId xmlns:p14="http://schemas.microsoft.com/office/powerpoint/2010/main" val="2532509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B050"/>
                </a:solidFill>
              </a:rPr>
              <a:t/>
            </a:r>
            <a:br>
              <a:rPr lang="en-GB" b="1" dirty="0" smtClean="0">
                <a:solidFill>
                  <a:srgbClr val="00B050"/>
                </a:solidFill>
              </a:rPr>
            </a:br>
            <a:r>
              <a:rPr lang="en-GB" sz="4000" b="1" dirty="0" smtClean="0">
                <a:solidFill>
                  <a:schemeClr val="bg1"/>
                </a:solidFill>
              </a:rPr>
              <a:t>Education Business Link</a:t>
            </a:r>
            <a:r>
              <a:rPr lang="en-GB" sz="4000" b="1" dirty="0">
                <a:solidFill>
                  <a:srgbClr val="00B050"/>
                </a:solidFill>
              </a:rPr>
              <a:t/>
            </a:r>
            <a:br>
              <a:rPr lang="en-GB" sz="4000" b="1" dirty="0">
                <a:solidFill>
                  <a:srgbClr val="00B050"/>
                </a:solidFill>
              </a:rPr>
            </a:br>
            <a:endParaRPr lang="en-GB" sz="4000" dirty="0"/>
          </a:p>
        </p:txBody>
      </p:sp>
      <p:sp>
        <p:nvSpPr>
          <p:cNvPr id="4" name="TextBox 3"/>
          <p:cNvSpPr txBox="1"/>
          <p:nvPr/>
        </p:nvSpPr>
        <p:spPr>
          <a:xfrm>
            <a:off x="611560" y="1348778"/>
            <a:ext cx="7997370" cy="4031873"/>
          </a:xfrm>
          <a:prstGeom prst="rect">
            <a:avLst/>
          </a:prstGeom>
          <a:noFill/>
        </p:spPr>
        <p:txBody>
          <a:bodyPr wrap="square" rtlCol="0">
            <a:spAutoFit/>
          </a:bodyPr>
          <a:lstStyle/>
          <a:p>
            <a:pPr algn="ctr"/>
            <a:endParaRPr lang="en-GB" sz="3200" b="1" dirty="0" smtClean="0">
              <a:solidFill>
                <a:srgbClr val="00B050"/>
              </a:solidFill>
            </a:endParaRPr>
          </a:p>
          <a:p>
            <a:pPr algn="ctr"/>
            <a:r>
              <a:rPr lang="en-GB" sz="3200" b="1" i="1" dirty="0" smtClean="0"/>
              <a:t>“Careers Wales will support employer engagement with education and provide capacity building support to educational establishments to help institutions develop the Careers and the World of Work framework, including the Careers Wales Quality Mark” </a:t>
            </a:r>
            <a:endParaRPr lang="en-GB" sz="3200" b="1" i="1" dirty="0"/>
          </a:p>
        </p:txBody>
      </p:sp>
    </p:spTree>
    <p:extLst>
      <p:ext uri="{BB962C8B-B14F-4D97-AF65-F5344CB8AC3E}">
        <p14:creationId xmlns:p14="http://schemas.microsoft.com/office/powerpoint/2010/main" val="424656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Working with schools &amp; colleges</a:t>
            </a:r>
            <a:endParaRPr lang="en-GB" dirty="0">
              <a:solidFill>
                <a:schemeClr val="bg1"/>
              </a:solidFill>
            </a:endParaRPr>
          </a:p>
        </p:txBody>
      </p:sp>
      <p:sp>
        <p:nvSpPr>
          <p:cNvPr id="4" name="Content Placeholder 3"/>
          <p:cNvSpPr txBox="1">
            <a:spLocks/>
          </p:cNvSpPr>
          <p:nvPr/>
        </p:nvSpPr>
        <p:spPr>
          <a:xfrm>
            <a:off x="457200" y="1772817"/>
            <a:ext cx="8229600" cy="4312674"/>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800" b="1" dirty="0" smtClean="0"/>
              <a:t>Engagement </a:t>
            </a:r>
            <a:r>
              <a:rPr lang="en-GB" sz="2800" dirty="0" smtClean="0"/>
              <a:t>- employer volunteering with schools and adding to existing engagement programmes such STEM Ambassadors</a:t>
            </a:r>
          </a:p>
          <a:p>
            <a:r>
              <a:rPr lang="en-GB" sz="2800" b="1" dirty="0" smtClean="0"/>
              <a:t>Brokerage </a:t>
            </a:r>
            <a:r>
              <a:rPr lang="en-GB" sz="2800" dirty="0" smtClean="0"/>
              <a:t>– putting schools and employers at the heart of sustainable, local partnerships and working with other organisation and agencies to establish long-term, self-sustaining partnerships between employers and schools.</a:t>
            </a:r>
          </a:p>
          <a:p>
            <a:pPr marL="0" indent="0">
              <a:buFont typeface="Arial"/>
              <a:buNone/>
            </a:pPr>
            <a:endParaRPr lang="en-GB" sz="2800" dirty="0" smtClean="0"/>
          </a:p>
        </p:txBody>
      </p:sp>
    </p:spTree>
    <p:extLst>
      <p:ext uri="{BB962C8B-B14F-4D97-AF65-F5344CB8AC3E}">
        <p14:creationId xmlns:p14="http://schemas.microsoft.com/office/powerpoint/2010/main" val="260424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Education Business Links</a:t>
            </a:r>
            <a:endParaRPr lang="en-GB" dirty="0">
              <a:solidFill>
                <a:schemeClr val="bg1"/>
              </a:solidFill>
            </a:endParaRPr>
          </a:p>
        </p:txBody>
      </p:sp>
      <p:sp>
        <p:nvSpPr>
          <p:cNvPr id="4" name="Rectangle 3"/>
          <p:cNvSpPr txBox="1">
            <a:spLocks noRot="1" noChangeArrowheads="1"/>
          </p:cNvSpPr>
          <p:nvPr/>
        </p:nvSpPr>
        <p:spPr bwMode="auto">
          <a:xfrm>
            <a:off x="301625" y="1556792"/>
            <a:ext cx="8540750" cy="4542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nSpc>
                <a:spcPct val="90000"/>
              </a:lnSpc>
              <a:buFont typeface="Wingdings" pitchFamily="2" charset="2"/>
              <a:buNone/>
            </a:pPr>
            <a:r>
              <a:rPr lang="en-GB" altLang="en-US" sz="2000" b="1" u="sng" kern="0" dirty="0" smtClean="0"/>
              <a:t>Our aim</a:t>
            </a:r>
            <a:r>
              <a:rPr lang="en-GB" altLang="en-US" sz="2000" b="1" kern="0" dirty="0" smtClean="0"/>
              <a:t>:       to act as a link between schools 			                          	                  and businesses to help young people                		            		learn and prepare for the world of work.</a:t>
            </a:r>
          </a:p>
          <a:p>
            <a:pPr>
              <a:lnSpc>
                <a:spcPct val="90000"/>
              </a:lnSpc>
              <a:buFont typeface="Wingdings" pitchFamily="2" charset="2"/>
              <a:buNone/>
            </a:pPr>
            <a:endParaRPr lang="en-GB" altLang="en-US" sz="2000" b="1" kern="0" dirty="0" smtClean="0"/>
          </a:p>
          <a:p>
            <a:pPr>
              <a:lnSpc>
                <a:spcPct val="90000"/>
              </a:lnSpc>
              <a:buFont typeface="Wingdings" pitchFamily="2" charset="2"/>
              <a:buNone/>
            </a:pPr>
            <a:r>
              <a:rPr lang="en-GB" altLang="en-US" sz="2000" b="1" kern="0" dirty="0" smtClean="0"/>
              <a:t>We can support and encourage  employers involvement:</a:t>
            </a:r>
          </a:p>
          <a:p>
            <a:pPr>
              <a:lnSpc>
                <a:spcPct val="90000"/>
              </a:lnSpc>
              <a:buFont typeface="Wingdings" pitchFamily="2" charset="2"/>
              <a:buNone/>
            </a:pPr>
            <a:endParaRPr lang="en-GB" altLang="en-US" sz="2000" b="1" kern="0" dirty="0" smtClean="0"/>
          </a:p>
          <a:p>
            <a:pPr>
              <a:lnSpc>
                <a:spcPct val="90000"/>
              </a:lnSpc>
            </a:pPr>
            <a:r>
              <a:rPr lang="en-GB" altLang="en-US" sz="2200" b="1" kern="0" dirty="0" smtClean="0"/>
              <a:t>Recruit and train business volunteers</a:t>
            </a:r>
          </a:p>
          <a:p>
            <a:pPr>
              <a:lnSpc>
                <a:spcPct val="90000"/>
              </a:lnSpc>
            </a:pPr>
            <a:r>
              <a:rPr lang="en-GB" altLang="en-US" sz="2200" b="1" kern="0" dirty="0" smtClean="0"/>
              <a:t>Provide guidance and resources (for example:  provide briefings and supervision, plan and develop opportunities)</a:t>
            </a:r>
          </a:p>
          <a:p>
            <a:pPr>
              <a:lnSpc>
                <a:spcPct val="90000"/>
              </a:lnSpc>
            </a:pPr>
            <a:r>
              <a:rPr lang="en-GB" altLang="en-US" sz="2200" b="1" kern="0" dirty="0" smtClean="0"/>
              <a:t>Provide exemplars of good practice and a safe framework</a:t>
            </a:r>
          </a:p>
          <a:p>
            <a:pPr>
              <a:lnSpc>
                <a:spcPct val="90000"/>
              </a:lnSpc>
            </a:pPr>
            <a:r>
              <a:rPr lang="en-GB" altLang="en-US" sz="2200" b="1" kern="0" dirty="0" smtClean="0"/>
              <a:t>Act as a broker and facilitator to nurture project ideas</a:t>
            </a:r>
          </a:p>
          <a:p>
            <a:pPr>
              <a:lnSpc>
                <a:spcPct val="90000"/>
              </a:lnSpc>
              <a:buFont typeface="Wingdings" pitchFamily="2" charset="2"/>
              <a:buNone/>
            </a:pPr>
            <a:endParaRPr lang="en-GB" altLang="en-US" sz="2400" b="1" kern="0" dirty="0" smtClean="0"/>
          </a:p>
          <a:p>
            <a:pPr>
              <a:lnSpc>
                <a:spcPct val="90000"/>
              </a:lnSpc>
            </a:pPr>
            <a:endParaRPr lang="en-GB" altLang="en-US" sz="2800" kern="0" dirty="0" smtClean="0"/>
          </a:p>
          <a:p>
            <a:pPr>
              <a:lnSpc>
                <a:spcPct val="90000"/>
              </a:lnSpc>
            </a:pPr>
            <a:endParaRPr lang="en-GB" altLang="en-US" sz="2800" kern="0" dirty="0"/>
          </a:p>
        </p:txBody>
      </p:sp>
    </p:spTree>
    <p:extLst>
      <p:ext uri="{BB962C8B-B14F-4D97-AF65-F5344CB8AC3E}">
        <p14:creationId xmlns:p14="http://schemas.microsoft.com/office/powerpoint/2010/main" val="2097625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 calcmode="lin" valueType="num">
                                      <p:cBhvr additive="base">
                                        <p:cTn id="4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Collaboration and good practice</a:t>
            </a:r>
            <a:endParaRPr lang="en-GB" dirty="0">
              <a:solidFill>
                <a:schemeClr val="bg1"/>
              </a:solidFill>
            </a:endParaRPr>
          </a:p>
        </p:txBody>
      </p:sp>
      <p:sp>
        <p:nvSpPr>
          <p:cNvPr id="4" name="Rectangle 3"/>
          <p:cNvSpPr/>
          <p:nvPr/>
        </p:nvSpPr>
        <p:spPr>
          <a:xfrm>
            <a:off x="395536" y="1443840"/>
            <a:ext cx="8280920" cy="4308872"/>
          </a:xfrm>
          <a:prstGeom prst="rect">
            <a:avLst/>
          </a:prstGeom>
        </p:spPr>
        <p:txBody>
          <a:bodyPr wrap="square">
            <a:spAutoFit/>
          </a:bodyPr>
          <a:lstStyle/>
          <a:p>
            <a:r>
              <a:rPr lang="en-GB" sz="2000" dirty="0" smtClean="0"/>
              <a:t>Volunteers drawn from the private, public and third sectors providing support at events that continue to demonstrate an effective model of collaboration and good practice – brokering:-</a:t>
            </a:r>
          </a:p>
          <a:p>
            <a:endParaRPr lang="en-GB" sz="1400" dirty="0"/>
          </a:p>
          <a:p>
            <a:pPr marL="342900" indent="-342900">
              <a:buFont typeface="Arial" panose="020B0604020202020204" pitchFamily="34" charset="0"/>
              <a:buChar char="•"/>
            </a:pPr>
            <a:r>
              <a:rPr lang="en-GB" sz="2000" b="1" dirty="0" smtClean="0"/>
              <a:t>World of work events </a:t>
            </a:r>
            <a:r>
              <a:rPr lang="en-GB" sz="2000" dirty="0" smtClean="0"/>
              <a:t>– sector talks to small groups of young people</a:t>
            </a:r>
          </a:p>
          <a:p>
            <a:pPr marL="342900" indent="-342900">
              <a:buFont typeface="Arial" panose="020B0604020202020204" pitchFamily="34" charset="0"/>
              <a:buChar char="•"/>
            </a:pPr>
            <a:r>
              <a:rPr lang="en-GB" sz="2000" b="1" dirty="0" smtClean="0"/>
              <a:t>Work focused days </a:t>
            </a:r>
            <a:r>
              <a:rPr lang="en-GB" sz="2000" dirty="0" smtClean="0"/>
              <a:t>– employer led workshops in preparation for work experience</a:t>
            </a:r>
          </a:p>
          <a:p>
            <a:pPr marL="342900" indent="-342900">
              <a:buFont typeface="Arial" panose="020B0604020202020204" pitchFamily="34" charset="0"/>
              <a:buChar char="•"/>
            </a:pPr>
            <a:r>
              <a:rPr lang="en-GB" sz="2000" b="1" dirty="0" smtClean="0"/>
              <a:t>Careers Carousel/Careers Fair </a:t>
            </a:r>
            <a:r>
              <a:rPr lang="en-GB" sz="2000" dirty="0" smtClean="0"/>
              <a:t>events for young people and parents</a:t>
            </a:r>
          </a:p>
          <a:p>
            <a:pPr marL="342900" indent="-342900">
              <a:buFont typeface="Arial" panose="020B0604020202020204" pitchFamily="34" charset="0"/>
              <a:buChar char="•"/>
            </a:pPr>
            <a:r>
              <a:rPr lang="en-GB" sz="2000" b="1" dirty="0" smtClean="0"/>
              <a:t>Interview Skills Workshops </a:t>
            </a:r>
            <a:r>
              <a:rPr lang="en-GB" sz="2000" dirty="0" smtClean="0"/>
              <a:t>– employer led workshops</a:t>
            </a:r>
          </a:p>
          <a:p>
            <a:pPr marL="342900" indent="-342900">
              <a:buFont typeface="Arial" panose="020B0604020202020204" pitchFamily="34" charset="0"/>
              <a:buChar char="•"/>
            </a:pPr>
            <a:r>
              <a:rPr lang="en-GB" sz="2000" b="1" dirty="0" smtClean="0"/>
              <a:t>Sector Skills led workshops</a:t>
            </a:r>
          </a:p>
          <a:p>
            <a:pPr marL="342900" indent="-342900">
              <a:buFont typeface="Arial" panose="020B0604020202020204" pitchFamily="34" charset="0"/>
              <a:buChar char="•"/>
            </a:pPr>
            <a:r>
              <a:rPr lang="en-GB" sz="2000" b="1" dirty="0" smtClean="0"/>
              <a:t>Develop new  approaches- </a:t>
            </a:r>
            <a:r>
              <a:rPr lang="en-GB" sz="2000" dirty="0" smtClean="0"/>
              <a:t>to raising awareness about the world of work </a:t>
            </a:r>
            <a:endParaRPr lang="en-GB" dirty="0"/>
          </a:p>
        </p:txBody>
      </p:sp>
    </p:spTree>
    <p:extLst>
      <p:ext uri="{BB962C8B-B14F-4D97-AF65-F5344CB8AC3E}">
        <p14:creationId xmlns:p14="http://schemas.microsoft.com/office/powerpoint/2010/main" val="3959597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additive="base">
                                        <p:cTn id="2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additive="base">
                                        <p:cTn id="3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 calcmode="lin" valueType="num">
                                      <p:cBhvr additive="base">
                                        <p:cTn id="4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 calcmode="lin" valueType="num">
                                      <p:cBhvr additive="base">
                                        <p:cTn id="4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2400" b="1" dirty="0" smtClean="0">
                <a:solidFill>
                  <a:schemeClr val="bg1"/>
                </a:solidFill>
              </a:rPr>
              <a:t>Employer mentors and role models from the world of work and the wider community</a:t>
            </a:r>
            <a:endParaRPr lang="en-GB" sz="2400" dirty="0">
              <a:solidFill>
                <a:schemeClr val="bg1"/>
              </a:solidFill>
            </a:endParaRPr>
          </a:p>
        </p:txBody>
      </p:sp>
      <p:sp>
        <p:nvSpPr>
          <p:cNvPr id="3" name="Content Placeholder 2"/>
          <p:cNvSpPr>
            <a:spLocks noGrp="1"/>
          </p:cNvSpPr>
          <p:nvPr>
            <p:ph idx="1"/>
          </p:nvPr>
        </p:nvSpPr>
        <p:spPr>
          <a:xfrm>
            <a:off x="611560" y="1628800"/>
            <a:ext cx="8229600" cy="4525963"/>
          </a:xfrm>
        </p:spPr>
        <p:txBody>
          <a:bodyPr/>
          <a:lstStyle/>
          <a:p>
            <a:pPr marL="457200" lvl="1" indent="0">
              <a:lnSpc>
                <a:spcPct val="80000"/>
              </a:lnSpc>
              <a:buNone/>
            </a:pPr>
            <a:r>
              <a:rPr lang="en-GB" altLang="en-US" sz="2400" b="1" dirty="0" smtClean="0"/>
              <a:t>Can make an important contributions to a young persons’ development:-</a:t>
            </a:r>
          </a:p>
          <a:p>
            <a:pPr lvl="1">
              <a:lnSpc>
                <a:spcPct val="80000"/>
              </a:lnSpc>
              <a:buFont typeface="Wingdings" pitchFamily="2" charset="2"/>
              <a:buChar char="§"/>
            </a:pPr>
            <a:endParaRPr lang="en-GB" altLang="en-US" sz="2400" b="1" dirty="0"/>
          </a:p>
          <a:p>
            <a:pPr lvl="1">
              <a:lnSpc>
                <a:spcPct val="80000"/>
              </a:lnSpc>
              <a:buFont typeface="Wingdings" pitchFamily="2" charset="2"/>
              <a:buChar char="§"/>
            </a:pPr>
            <a:r>
              <a:rPr lang="en-GB" altLang="en-US" sz="2400" b="1" dirty="0" smtClean="0"/>
              <a:t>Provide </a:t>
            </a:r>
            <a:r>
              <a:rPr lang="en-GB" altLang="en-US" sz="2400" b="1" dirty="0"/>
              <a:t>insights, perspective and </a:t>
            </a:r>
            <a:r>
              <a:rPr lang="en-GB" altLang="en-US" sz="2400" b="1" dirty="0" smtClean="0"/>
              <a:t>inspiration</a:t>
            </a:r>
          </a:p>
          <a:p>
            <a:pPr lvl="1">
              <a:lnSpc>
                <a:spcPct val="80000"/>
              </a:lnSpc>
              <a:buFont typeface="Wingdings" pitchFamily="2" charset="2"/>
              <a:buChar char="§"/>
            </a:pPr>
            <a:endParaRPr lang="en-GB" altLang="en-US" sz="2400" b="1" dirty="0"/>
          </a:p>
          <a:p>
            <a:pPr lvl="1">
              <a:lnSpc>
                <a:spcPct val="80000"/>
              </a:lnSpc>
              <a:buFont typeface="Wingdings" pitchFamily="2" charset="2"/>
              <a:buChar char="§"/>
            </a:pPr>
            <a:r>
              <a:rPr lang="en-GB" altLang="en-US" sz="2400" b="1" dirty="0"/>
              <a:t>Nurture talent and </a:t>
            </a:r>
            <a:r>
              <a:rPr lang="en-GB" altLang="en-US" sz="2400" b="1" dirty="0" smtClean="0"/>
              <a:t>enthusiasm</a:t>
            </a:r>
          </a:p>
          <a:p>
            <a:pPr lvl="1">
              <a:lnSpc>
                <a:spcPct val="80000"/>
              </a:lnSpc>
              <a:buFont typeface="Wingdings" pitchFamily="2" charset="2"/>
              <a:buChar char="§"/>
            </a:pPr>
            <a:endParaRPr lang="en-GB" altLang="en-US" sz="2400" b="1" dirty="0"/>
          </a:p>
          <a:p>
            <a:pPr lvl="1">
              <a:lnSpc>
                <a:spcPct val="80000"/>
              </a:lnSpc>
              <a:buFont typeface="Wingdings" pitchFamily="2" charset="2"/>
              <a:buChar char="§"/>
            </a:pPr>
            <a:r>
              <a:rPr lang="en-GB" altLang="en-US" sz="2400" b="1" dirty="0"/>
              <a:t>May help to focus career </a:t>
            </a:r>
            <a:r>
              <a:rPr lang="en-GB" altLang="en-US" sz="2400" b="1" dirty="0" smtClean="0"/>
              <a:t>aspirations</a:t>
            </a:r>
          </a:p>
          <a:p>
            <a:pPr lvl="1">
              <a:lnSpc>
                <a:spcPct val="80000"/>
              </a:lnSpc>
              <a:buFont typeface="Wingdings" pitchFamily="2" charset="2"/>
              <a:buChar char="§"/>
            </a:pPr>
            <a:endParaRPr lang="en-GB" altLang="en-US" sz="2400" b="1" i="1" dirty="0"/>
          </a:p>
          <a:p>
            <a:pPr lvl="1">
              <a:lnSpc>
                <a:spcPct val="80000"/>
              </a:lnSpc>
              <a:buFont typeface="Wingdings" pitchFamily="2" charset="2"/>
              <a:buChar char="§"/>
            </a:pPr>
            <a:r>
              <a:rPr lang="en-GB" altLang="en-US" sz="2400" b="1" dirty="0"/>
              <a:t>Improve self confidence; awareness of work related skills and communication </a:t>
            </a:r>
            <a:r>
              <a:rPr lang="en-GB" altLang="en-US" sz="2400" b="1" dirty="0" smtClean="0"/>
              <a:t>skills</a:t>
            </a:r>
            <a:endParaRPr lang="en-GB" altLang="en-US" sz="2400" b="1" dirty="0"/>
          </a:p>
          <a:p>
            <a:endParaRPr lang="en-GB" sz="2800" dirty="0"/>
          </a:p>
        </p:txBody>
      </p:sp>
    </p:spTree>
    <p:extLst>
      <p:ext uri="{BB962C8B-B14F-4D97-AF65-F5344CB8AC3E}">
        <p14:creationId xmlns:p14="http://schemas.microsoft.com/office/powerpoint/2010/main" val="358966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721</TotalTime>
  <Words>438</Words>
  <Application>Microsoft Office PowerPoint</Application>
  <PresentationFormat>On-screen Show (4:3)</PresentationFormat>
  <Paragraphs>77</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Default Design</vt:lpstr>
      <vt:lpstr>Photo Editor Photo</vt:lpstr>
      <vt:lpstr>   TUC Conference 20th &amp; 21st November 2014  ‘Helping Employers make a difference’ </vt:lpstr>
      <vt:lpstr>Where we can help…</vt:lpstr>
      <vt:lpstr>Recruitment and Selection</vt:lpstr>
      <vt:lpstr>Working in Partnership –coordinating employer engagement</vt:lpstr>
      <vt:lpstr> Education Business Link </vt:lpstr>
      <vt:lpstr>Working with schools &amp; colleges</vt:lpstr>
      <vt:lpstr>Education Business Links</vt:lpstr>
      <vt:lpstr>Collaboration and good practice</vt:lpstr>
      <vt:lpstr>Employer mentors and role models from the world of work and the wider community</vt:lpstr>
      <vt:lpstr>Benefits to Business Volunteers On a personal level and for a business as a whole </vt:lpstr>
      <vt:lpstr>Thank you for listening</vt:lpstr>
    </vt:vector>
  </TitlesOfParts>
  <Company>CCDG NW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Taylor</dc:creator>
  <cp:lastModifiedBy>Lesley Lloyd</cp:lastModifiedBy>
  <cp:revision>46</cp:revision>
  <cp:lastPrinted>2014-02-12T14:20:34Z</cp:lastPrinted>
  <dcterms:created xsi:type="dcterms:W3CDTF">2013-02-15T09:50:52Z</dcterms:created>
  <dcterms:modified xsi:type="dcterms:W3CDTF">2014-11-20T11:24:48Z</dcterms:modified>
</cp:coreProperties>
</file>