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0" r:id="rId5"/>
    <p:sldId id="261" r:id="rId6"/>
    <p:sldId id="262" r:id="rId7"/>
    <p:sldId id="263" r:id="rId8"/>
    <p:sldId id="259" r:id="rId9"/>
    <p:sldId id="264" r:id="rId10"/>
    <p:sldId id="265" r:id="rId11"/>
  </p:sldIdLst>
  <p:sldSz cx="9144000" cy="6858000" type="screen4x3"/>
  <p:notesSz cx="666273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920" autoAdjust="0"/>
  </p:normalViewPr>
  <p:slideViewPr>
    <p:cSldViewPr>
      <p:cViewPr varScale="1">
        <p:scale>
          <a:sx n="54" d="100"/>
          <a:sy n="54" d="100"/>
        </p:scale>
        <p:origin x="181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4010" y="0"/>
            <a:ext cx="2887186" cy="496332"/>
          </a:xfrm>
          <a:prstGeom prst="rect">
            <a:avLst/>
          </a:prstGeom>
        </p:spPr>
        <p:txBody>
          <a:bodyPr vert="horz" lIns="91440" tIns="45720" rIns="91440" bIns="45720" rtlCol="0"/>
          <a:lstStyle>
            <a:lvl1pPr algn="r">
              <a:defRPr sz="1200"/>
            </a:lvl1pPr>
          </a:lstStyle>
          <a:p>
            <a:fld id="{9CD54564-80BD-4541-9516-74C27489EE43}" type="datetimeFigureOut">
              <a:rPr lang="en-GB" smtClean="0"/>
              <a:t>01/02/2016</a:t>
            </a:fld>
            <a:endParaRPr lang="en-GB"/>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274" y="4715153"/>
            <a:ext cx="533019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a:defRPr sz="1200"/>
            </a:lvl1pPr>
          </a:lstStyle>
          <a:p>
            <a:fld id="{A881B964-FE44-4E5B-B564-24A4B2F9FB34}" type="slidenum">
              <a:rPr lang="en-GB" smtClean="0"/>
              <a:t>‹#›</a:t>
            </a:fld>
            <a:endParaRPr lang="en-GB"/>
          </a:p>
        </p:txBody>
      </p:sp>
    </p:spTree>
    <p:extLst>
      <p:ext uri="{BB962C8B-B14F-4D97-AF65-F5344CB8AC3E}">
        <p14:creationId xmlns:p14="http://schemas.microsoft.com/office/powerpoint/2010/main" val="2179411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Why is asbestos is such a big problem in schools, what have the teacher and support staff unions been doing about it in recent years and what we have achieved?</a:t>
            </a:r>
          </a:p>
          <a:p>
            <a:endParaRPr lang="en-GB" baseline="0" dirty="0" smtClean="0"/>
          </a:p>
          <a:p>
            <a:r>
              <a:rPr lang="en-GB" baseline="0" dirty="0" smtClean="0"/>
              <a:t>Clearly asbestos is not just a problem in schools.  Britain has the worst incidence of mesothelioma in the world. The reason we have the worst incidence of mesothelioma in the world is because we imported more than other countries.</a:t>
            </a:r>
          </a:p>
          <a:p>
            <a:endParaRPr lang="en-GB" baseline="0" dirty="0" smtClean="0"/>
          </a:p>
          <a:p>
            <a:r>
              <a:rPr lang="en-GB" baseline="0" dirty="0" smtClean="0"/>
              <a:t>In July the HSE published the latest workplace fatality figures.  There were </a:t>
            </a:r>
            <a:r>
              <a:rPr lang="en-GB" b="1" baseline="0" dirty="0" smtClean="0"/>
              <a:t>2538</a:t>
            </a:r>
            <a:r>
              <a:rPr lang="en-GB" baseline="0" dirty="0" smtClean="0"/>
              <a:t> mesothelioma deaths in Great Britain in 2013, similar to 2012 when there were </a:t>
            </a:r>
            <a:r>
              <a:rPr lang="en-GB" b="1" baseline="0" dirty="0" smtClean="0"/>
              <a:t>2548</a:t>
            </a:r>
            <a:r>
              <a:rPr lang="en-GB" b="0" baseline="0" dirty="0" smtClean="0"/>
              <a:t>, but an increase on 2011 when there were </a:t>
            </a:r>
            <a:r>
              <a:rPr lang="en-GB" b="1" baseline="0" dirty="0" smtClean="0"/>
              <a:t>2,312</a:t>
            </a:r>
          </a:p>
          <a:p>
            <a:endParaRPr lang="en-GB" baseline="0" dirty="0" smtClean="0"/>
          </a:p>
          <a:p>
            <a:r>
              <a:rPr lang="en-GB" baseline="0" dirty="0" smtClean="0"/>
              <a:t>But the question is why are school staff and children part of this problem as we’re talking about an industrial disease?</a:t>
            </a:r>
          </a:p>
          <a:p>
            <a:endParaRPr lang="en-GB" baseline="0" dirty="0" smtClean="0"/>
          </a:p>
          <a:p>
            <a:r>
              <a:rPr lang="en-GB" baseline="0" dirty="0" smtClean="0"/>
              <a:t>Everyone should be concerned about this because everyone attends school so it potentially affects everybody.</a:t>
            </a:r>
            <a:endParaRPr lang="en-GB" dirty="0"/>
          </a:p>
        </p:txBody>
      </p:sp>
      <p:sp>
        <p:nvSpPr>
          <p:cNvPr id="4" name="Slide Number Placeholder 3"/>
          <p:cNvSpPr>
            <a:spLocks noGrp="1"/>
          </p:cNvSpPr>
          <p:nvPr>
            <p:ph type="sldNum" sz="quarter" idx="10"/>
          </p:nvPr>
        </p:nvSpPr>
        <p:spPr/>
        <p:txBody>
          <a:bodyPr/>
          <a:lstStyle/>
          <a:p>
            <a:fld id="{A881B964-FE44-4E5B-B564-24A4B2F9FB34}" type="slidenum">
              <a:rPr lang="en-GB" smtClean="0"/>
              <a:t>1</a:t>
            </a:fld>
            <a:endParaRPr lang="en-GB"/>
          </a:p>
        </p:txBody>
      </p:sp>
    </p:spTree>
    <p:extLst>
      <p:ext uri="{BB962C8B-B14F-4D97-AF65-F5344CB8AC3E}">
        <p14:creationId xmlns:p14="http://schemas.microsoft.com/office/powerpoint/2010/main" val="1917536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According to a 2015 FOI request</a:t>
            </a:r>
            <a:r>
              <a:rPr lang="en-GB" baseline="0" dirty="0" smtClean="0"/>
              <a:t> to LAs in England 86 % of schools contain asbestos.  It’s not only found in pipe lagging and boiler rooms but in floor and ceiling tiles, window and door surrounds and sprayed on beams.  So much of it is in locations where it is accessible to children and vulnerable to damage by children.</a:t>
            </a:r>
          </a:p>
          <a:p>
            <a:pPr marL="0" indent="0">
              <a:buFont typeface="Arial" panose="020B0604020202020204" pitchFamily="34" charset="0"/>
              <a:buNone/>
            </a:pPr>
            <a:endParaRPr lang="en-GB" baseline="0" dirty="0" smtClean="0"/>
          </a:p>
          <a:p>
            <a:pPr marL="171450" indent="-171450">
              <a:buFont typeface="Arial" panose="020B0604020202020204" pitchFamily="34" charset="0"/>
              <a:buChar char="•"/>
            </a:pPr>
            <a:r>
              <a:rPr lang="en-GB" baseline="0" dirty="0" smtClean="0"/>
              <a:t>Why is it more easily disturbed than in other buildings?  Because information isn’t always shared, teachers’ stick drawing pins into asbestos walls and ceilings, boisterous behaviour, children slamming doors, bashing into walls, kicking footballs.  Things happen in schools that wouldn’t happen in other public buildings.  There’s also the issue of contractors not always being told where it is, or not asking.</a:t>
            </a:r>
          </a:p>
          <a:p>
            <a:pPr marL="0" indent="0">
              <a:buFont typeface="Arial" panose="020B0604020202020204" pitchFamily="34" charset="0"/>
              <a:buNone/>
            </a:pPr>
            <a:endParaRPr lang="en-GB" baseline="0" dirty="0" smtClean="0"/>
          </a:p>
          <a:p>
            <a:pPr marL="171450" indent="-171450">
              <a:buFont typeface="Arial" panose="020B0604020202020204" pitchFamily="34" charset="0"/>
              <a:buChar char="•"/>
            </a:pPr>
            <a:r>
              <a:rPr lang="en-GB" baseline="0" dirty="0" smtClean="0"/>
              <a:t>We know how many teachers are dying because deaths are recorded against occupation, but that’s not the case for, say, school secretaries or school cleaners..</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Staff deaths are the tip of the iceberg.  For every teacher there may be up to 20 pupils.</a:t>
            </a:r>
            <a:endParaRPr lang="en-GB" dirty="0"/>
          </a:p>
        </p:txBody>
      </p:sp>
      <p:sp>
        <p:nvSpPr>
          <p:cNvPr id="4" name="Slide Number Placeholder 3"/>
          <p:cNvSpPr>
            <a:spLocks noGrp="1"/>
          </p:cNvSpPr>
          <p:nvPr>
            <p:ph type="sldNum" sz="quarter" idx="10"/>
          </p:nvPr>
        </p:nvSpPr>
        <p:spPr/>
        <p:txBody>
          <a:bodyPr/>
          <a:lstStyle/>
          <a:p>
            <a:fld id="{A881B964-FE44-4E5B-B564-24A4B2F9FB34}" type="slidenum">
              <a:rPr lang="en-GB" smtClean="0"/>
              <a:t>2</a:t>
            </a:fld>
            <a:endParaRPr lang="en-GB"/>
          </a:p>
        </p:txBody>
      </p:sp>
    </p:spTree>
    <p:extLst>
      <p:ext uri="{BB962C8B-B14F-4D97-AF65-F5344CB8AC3E}">
        <p14:creationId xmlns:p14="http://schemas.microsoft.com/office/powerpoint/2010/main" val="2626844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Let’s</a:t>
            </a:r>
            <a:r>
              <a:rPr lang="en-GB" baseline="0" dirty="0" smtClean="0"/>
              <a:t> look more closely at the risks to children.</a:t>
            </a:r>
          </a:p>
          <a:p>
            <a:endParaRPr lang="en-GB" baseline="0" dirty="0" smtClean="0"/>
          </a:p>
          <a:p>
            <a:pPr marL="171450" indent="-171450">
              <a:buFont typeface="Arial" panose="020B0604020202020204" pitchFamily="34" charset="0"/>
              <a:buChar char="•"/>
            </a:pPr>
            <a:r>
              <a:rPr lang="en-GB" baseline="0" dirty="0" smtClean="0"/>
              <a:t>As mesothelioma has a latency period of up to 60 years, the younger you are when exposed, the more at risk you are.  Mesothelioma is associated with long-term, low level exposure.  It may also be the case that children may be more at risk because their lungs are still developing, but that hasn’t been scientifically proven.  There is insufficient evidence about the intrinsic vulnerability of children.</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this is an estimate, those deaths will be buried somewhere within the overall mesothelioma death stats.</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A child exposed at the age of 5 is 5 times more likely to develop mesothelioma than an adult exposed at the age of 30.</a:t>
            </a:r>
            <a:endParaRPr lang="en-GB" dirty="0"/>
          </a:p>
        </p:txBody>
      </p:sp>
      <p:sp>
        <p:nvSpPr>
          <p:cNvPr id="4" name="Slide Number Placeholder 3"/>
          <p:cNvSpPr>
            <a:spLocks noGrp="1"/>
          </p:cNvSpPr>
          <p:nvPr>
            <p:ph type="sldNum" sz="quarter" idx="10"/>
          </p:nvPr>
        </p:nvSpPr>
        <p:spPr/>
        <p:txBody>
          <a:bodyPr/>
          <a:lstStyle/>
          <a:p>
            <a:fld id="{A881B964-FE44-4E5B-B564-24A4B2F9FB34}" type="slidenum">
              <a:rPr lang="en-GB" smtClean="0"/>
              <a:t>3</a:t>
            </a:fld>
            <a:endParaRPr lang="en-GB"/>
          </a:p>
        </p:txBody>
      </p:sp>
    </p:spTree>
    <p:extLst>
      <p:ext uri="{BB962C8B-B14F-4D97-AF65-F5344CB8AC3E}">
        <p14:creationId xmlns:p14="http://schemas.microsoft.com/office/powerpoint/2010/main" val="3219752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Founded</a:t>
            </a:r>
            <a:r>
              <a:rPr lang="en-GB" baseline="0" dirty="0" smtClean="0"/>
              <a:t> in 2007, non political group – group of organisations and individuals aiming to make schools safe.  Used to be chaired by Annette Brook MP.  Now we have a new chair, Rachel Reeves who took over in January 2016.</a:t>
            </a:r>
          </a:p>
          <a:p>
            <a:endParaRPr lang="en-GB" baseline="0" dirty="0" smtClean="0"/>
          </a:p>
          <a:p>
            <a:r>
              <a:rPr lang="en-GB" baseline="0" dirty="0" smtClean="0"/>
              <a:t>JUAC was set up in 2010, includes, teacher, head teacher and support staff unions.  We meet around every six weeks.</a:t>
            </a:r>
            <a:endParaRPr lang="en-GB" dirty="0"/>
          </a:p>
        </p:txBody>
      </p:sp>
      <p:sp>
        <p:nvSpPr>
          <p:cNvPr id="4" name="Slide Number Placeholder 3"/>
          <p:cNvSpPr>
            <a:spLocks noGrp="1"/>
          </p:cNvSpPr>
          <p:nvPr>
            <p:ph type="sldNum" sz="quarter" idx="10"/>
          </p:nvPr>
        </p:nvSpPr>
        <p:spPr/>
        <p:txBody>
          <a:bodyPr/>
          <a:lstStyle/>
          <a:p>
            <a:fld id="{A881B964-FE44-4E5B-B564-24A4B2F9FB34}" type="slidenum">
              <a:rPr lang="en-GB" smtClean="0"/>
              <a:t>4</a:t>
            </a:fld>
            <a:endParaRPr lang="en-GB"/>
          </a:p>
        </p:txBody>
      </p:sp>
    </p:spTree>
    <p:extLst>
      <p:ext uri="{BB962C8B-B14F-4D97-AF65-F5344CB8AC3E}">
        <p14:creationId xmlns:p14="http://schemas.microsoft.com/office/powerpoint/2010/main" val="3991167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This was a considerable step</a:t>
            </a:r>
            <a:r>
              <a:rPr lang="en-GB" baseline="0" dirty="0" smtClean="0"/>
              <a:t> forward back in 2010, just before the election.  It’s chaired by Michael Green, does not have Executive powers but reports directly to the Minister.  It has pushed forward the </a:t>
            </a:r>
            <a:r>
              <a:rPr lang="en-GB" baseline="0" dirty="0" err="1" smtClean="0"/>
              <a:t>DfE</a:t>
            </a:r>
            <a:r>
              <a:rPr lang="en-GB" baseline="0" dirty="0" smtClean="0"/>
              <a:t> review.  Its establishment was recognition that the protection of pupils and staff is a </a:t>
            </a:r>
            <a:r>
              <a:rPr lang="en-GB" baseline="0" dirty="0" err="1" smtClean="0"/>
              <a:t>DfE</a:t>
            </a:r>
            <a:r>
              <a:rPr lang="en-GB" baseline="0" dirty="0" smtClean="0"/>
              <a:t> responsibility.  HSE has a role to play, in terms of enforcement, but they do not have ultimate responsibility for asbestos policy for schools.</a:t>
            </a:r>
          </a:p>
          <a:p>
            <a:pPr marL="0" indent="0">
              <a:buFont typeface="Arial" panose="020B0604020202020204" pitchFamily="34" charset="0"/>
              <a:buNone/>
            </a:pPr>
            <a:endParaRPr lang="en-GB" baseline="0" dirty="0" smtClean="0"/>
          </a:p>
          <a:p>
            <a:pPr marL="171450" indent="-171450">
              <a:buFont typeface="Arial" panose="020B0604020202020204" pitchFamily="34" charset="0"/>
              <a:buChar char="•"/>
            </a:pPr>
            <a:r>
              <a:rPr lang="en-GB" baseline="0" dirty="0" smtClean="0"/>
              <a:t>The </a:t>
            </a:r>
            <a:r>
              <a:rPr lang="en-GB" baseline="0" dirty="0" err="1" smtClean="0"/>
              <a:t>DfE</a:t>
            </a:r>
            <a:r>
              <a:rPr lang="en-GB" baseline="0" dirty="0" smtClean="0"/>
              <a:t> review of asbestos policy for schools, which took place last year wouldn’t have happened without the support of the </a:t>
            </a:r>
            <a:r>
              <a:rPr lang="en-GB" baseline="0" dirty="0" err="1" smtClean="0"/>
              <a:t>DfE</a:t>
            </a:r>
            <a:r>
              <a:rPr lang="en-GB" baseline="0" dirty="0" smtClean="0"/>
              <a:t> Steering Group, on which unions are represented.  The findings of the review should have been published in June 2014, by February 2015 the unions were very concerned that publication wouldn’t happen before the election.  Indeed we had it on good authority that it was being blocked at the highest level.  NUT played a major role in forcing the Government to publish.  We asked members to email their MPs.  There was also pressure from Lib Dem Minister, David Laws in particular when the report was finally published, in March 2015, inevitably it was disappointing.  No strategic vision, no long-term removal strategy but there was recognition that asbestos in schools is an issue, together with some positive proposals.</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Alongside the publication of the findings of the review came revised </a:t>
            </a:r>
            <a:r>
              <a:rPr lang="en-GB" baseline="0" dirty="0" err="1" smtClean="0"/>
              <a:t>DfE</a:t>
            </a:r>
            <a:r>
              <a:rPr lang="en-GB" baseline="0" dirty="0" smtClean="0"/>
              <a:t> guidance to which the unions had an input.</a:t>
            </a:r>
          </a:p>
          <a:p>
            <a:pPr marL="0" indent="0">
              <a:buFont typeface="Arial" panose="020B0604020202020204" pitchFamily="34" charset="0"/>
              <a:buNone/>
            </a:pPr>
            <a:endParaRPr lang="en-GB" baseline="0" dirty="0" smtClean="0"/>
          </a:p>
          <a:p>
            <a:pPr marL="171450" indent="-171450">
              <a:buFont typeface="Arial" panose="020B0604020202020204" pitchFamily="34" charset="0"/>
              <a:buChar char="•"/>
            </a:pPr>
            <a:r>
              <a:rPr lang="en-GB" baseline="0" dirty="0" smtClean="0"/>
              <a:t>Accountability questions to head teachers followed by a property data survey.  The surveyors will check whether what heads have said on their form is backed up by evidence.  JUAC is very much in favour of collecting data centrally on the extent, type and contribution of asbestos in schools.</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The next two bullet points on the slide highlight two areas where JUAC was able to home in on particular issues which came to light, put together guidance and ensure that this was taken up both by HSE and </a:t>
            </a:r>
            <a:r>
              <a:rPr lang="en-GB" baseline="0" dirty="0" err="1" smtClean="0"/>
              <a:t>DfE</a:t>
            </a:r>
            <a:r>
              <a:rPr lang="en-GB" baseline="0" dirty="0" smtClean="0"/>
              <a:t>.</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On gas masks, we became aware, thanks to one of the NUT’s regional officers drawing it to our attention, that some schools were allowing pupils and staff to handle or even wear WW2 and WW1 gas masks.  Tests showed that the majority of vintage gas masks contained asbestos and often the most dangerous type, crocidolite.  JUAC issued a warning, this led to HSE issuing its own warning and the </a:t>
            </a:r>
            <a:r>
              <a:rPr lang="en-GB" baseline="0" dirty="0" err="1" smtClean="0"/>
              <a:t>DfE</a:t>
            </a:r>
            <a:r>
              <a:rPr lang="en-GB" baseline="0" dirty="0" smtClean="0"/>
              <a:t> publicising it.  The Imperial War Museum also became involved.</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Warm air cabinet heaters.  A couple of years ago, an investigation in a school in Wales found asbestos debris in warm air cabinet heaters, meaning that asbestos fibres were being blown into classrooms.  Many of these heaters are up to 50 years old but still functioning.  JUAC drew up and publicised a warning, urging schools to identify if they have such heaters and if so to get them inspected by an accredited asbestos consultant.  If asbestos was found it should be removed.</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Risk Protection Arrangements for Academy Trusts.  The DfE, under pressure from the JUAC unions, finally agreed to set up a central government fund, known as the Risk Protection Arrangement (RPA) which would cover asbestos-related claims from those exposed to asbestos whilst at school.  The RPA came into effect on 1</a:t>
            </a:r>
            <a:r>
              <a:rPr lang="en-GB" baseline="30000" dirty="0" smtClean="0"/>
              <a:t>st</a:t>
            </a:r>
            <a:r>
              <a:rPr lang="en-GB" baseline="0" dirty="0" smtClean="0"/>
              <a:t> September 2014.  This cover has in general been excluded from commercial policies which meant that until now there has been no means to meet future asbestos-related claims from former academy and free school pupils.</a:t>
            </a:r>
          </a:p>
          <a:p>
            <a:pPr marL="171450" indent="-171450">
              <a:buFont typeface="Arial" panose="020B0604020202020204" pitchFamily="34" charset="0"/>
              <a:buChar char="•"/>
            </a:pPr>
            <a:endParaRPr lang="en-GB" baseline="0" dirty="0" smtClean="0"/>
          </a:p>
        </p:txBody>
      </p:sp>
      <p:sp>
        <p:nvSpPr>
          <p:cNvPr id="4" name="Slide Number Placeholder 3"/>
          <p:cNvSpPr>
            <a:spLocks noGrp="1"/>
          </p:cNvSpPr>
          <p:nvPr>
            <p:ph type="sldNum" sz="quarter" idx="10"/>
          </p:nvPr>
        </p:nvSpPr>
        <p:spPr/>
        <p:txBody>
          <a:bodyPr/>
          <a:lstStyle/>
          <a:p>
            <a:fld id="{A881B964-FE44-4E5B-B564-24A4B2F9FB34}" type="slidenum">
              <a:rPr lang="en-GB" smtClean="0"/>
              <a:t>5</a:t>
            </a:fld>
            <a:endParaRPr lang="en-GB"/>
          </a:p>
        </p:txBody>
      </p:sp>
    </p:spTree>
    <p:extLst>
      <p:ext uri="{BB962C8B-B14F-4D97-AF65-F5344CB8AC3E}">
        <p14:creationId xmlns:p14="http://schemas.microsoft.com/office/powerpoint/2010/main" val="2951716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was a survey conducted</a:t>
            </a:r>
            <a:r>
              <a:rPr lang="en-GB" baseline="0" dirty="0" smtClean="0"/>
              <a:t> in March 2015 in order to generate publicity around NUT Annual Conference.  There was coverage in the Mail, the Mirror, ITV.com, Independent and Morning Star.</a:t>
            </a:r>
          </a:p>
          <a:p>
            <a:endParaRPr lang="en-GB" baseline="0" dirty="0" smtClean="0"/>
          </a:p>
          <a:p>
            <a:r>
              <a:rPr lang="en-GB" baseline="0" dirty="0" smtClean="0"/>
              <a:t>Although it was a small scale survey, the responses we received were helpful in that they confirmed our fears about standards of asbestos management in many schools.  The findings also showed that there is a long way to go in terms of getting messages across about the risks to children and the risk to staff.  </a:t>
            </a:r>
          </a:p>
          <a:p>
            <a:endParaRPr lang="en-GB" baseline="0" dirty="0" smtClean="0"/>
          </a:p>
          <a:p>
            <a:pPr marL="171450" indent="-171450">
              <a:buFont typeface="Arial" panose="020B0604020202020204" pitchFamily="34" charset="0"/>
              <a:buChar char="•"/>
            </a:pPr>
            <a:r>
              <a:rPr lang="en-GB" baseline="0" dirty="0" smtClean="0"/>
              <a:t>If staff haven’t been told, and/or don’t know where it is, they may be in danger of disturbing it.</a:t>
            </a:r>
          </a:p>
          <a:p>
            <a:pPr marL="171450" indent="-171450">
              <a:buFont typeface="Arial" panose="020B0604020202020204" pitchFamily="34" charset="0"/>
              <a:buChar char="•"/>
            </a:pPr>
            <a:r>
              <a:rPr lang="en-GB" baseline="0" dirty="0" smtClean="0"/>
              <a:t>In the USA annual reports to parents are mandatory.</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As well as telling us about poor practices in some schools, the findings show there’s a job for all the unions in terms of getting information out.  </a:t>
            </a:r>
            <a:r>
              <a:rPr lang="en-GB" baseline="0" dirty="0" err="1" smtClean="0"/>
              <a:t>Eg</a:t>
            </a:r>
            <a:r>
              <a:rPr lang="en-GB" baseline="0" dirty="0" smtClean="0"/>
              <a:t> 80% of respondents didn’t know that children are more at risk, more than ¾ weren’t aware of the growing death toll among teachers.</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In the run up to the election we attempted to keep asbestos in the news and generated a lot of publicity on the back of this survey..</a:t>
            </a:r>
          </a:p>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A881B964-FE44-4E5B-B564-24A4B2F9FB34}" type="slidenum">
              <a:rPr lang="en-GB" smtClean="0"/>
              <a:t>6</a:t>
            </a:fld>
            <a:endParaRPr lang="en-GB"/>
          </a:p>
        </p:txBody>
      </p:sp>
    </p:spTree>
    <p:extLst>
      <p:ext uri="{BB962C8B-B14F-4D97-AF65-F5344CB8AC3E}">
        <p14:creationId xmlns:p14="http://schemas.microsoft.com/office/powerpoint/2010/main" val="1154945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examples above are typical of problems</a:t>
            </a:r>
            <a:r>
              <a:rPr lang="en-GB" baseline="0" dirty="0" smtClean="0"/>
              <a:t> which occur in schools, namely:</a:t>
            </a:r>
          </a:p>
          <a:p>
            <a:endParaRPr lang="en-GB" baseline="0" dirty="0" smtClean="0"/>
          </a:p>
          <a:p>
            <a:pPr marL="171450" indent="-171450">
              <a:buFont typeface="Arial" panose="020B0604020202020204" pitchFamily="34" charset="0"/>
              <a:buChar char="•"/>
            </a:pPr>
            <a:r>
              <a:rPr lang="en-GB" baseline="0" dirty="0" smtClean="0"/>
              <a:t>The presence of asbestos should be known and its location should be communicated to anyone likely to disturb it, whether builders/maintenance workers or teaching/support staff, but this is not always the case.</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Once discovered it may be dealt with in an inappropriately casual manner.</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Schools are different to other workplaces in that they contain children who may not always follow instructions designed to protect them from harm, and this is not always taken into account.</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When it becomes apparent that there is a problem it may be dealt with straightaway.  However in some cases long-term exposure may already have taken place.</a:t>
            </a:r>
            <a:endParaRPr lang="en-GB" dirty="0"/>
          </a:p>
        </p:txBody>
      </p:sp>
      <p:sp>
        <p:nvSpPr>
          <p:cNvPr id="4" name="Slide Number Placeholder 3"/>
          <p:cNvSpPr>
            <a:spLocks noGrp="1"/>
          </p:cNvSpPr>
          <p:nvPr>
            <p:ph type="sldNum" sz="quarter" idx="10"/>
          </p:nvPr>
        </p:nvSpPr>
        <p:spPr/>
        <p:txBody>
          <a:bodyPr/>
          <a:lstStyle/>
          <a:p>
            <a:fld id="{A881B964-FE44-4E5B-B564-24A4B2F9FB34}" type="slidenum">
              <a:rPr lang="en-GB" smtClean="0"/>
              <a:t>7</a:t>
            </a:fld>
            <a:endParaRPr lang="en-GB"/>
          </a:p>
        </p:txBody>
      </p:sp>
    </p:spTree>
    <p:extLst>
      <p:ext uri="{BB962C8B-B14F-4D97-AF65-F5344CB8AC3E}">
        <p14:creationId xmlns:p14="http://schemas.microsoft.com/office/powerpoint/2010/main" val="2703496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Michael Lees approached the NUT back in 2000 when his wife Gina, a teacher and NUT member, died of mesothelioma.  Little did we know then that his personal tragedy would lead him to become the most inspirational and formidable of campaigners, taking on the establishment and challenging successive governments. So much of what has been achieved in recent years is down to his efforts, supported by many others.</a:t>
            </a:r>
          </a:p>
          <a:p>
            <a:endParaRPr lang="en-GB" baseline="0" dirty="0" smtClean="0"/>
          </a:p>
          <a:p>
            <a:r>
              <a:rPr lang="en-GB" baseline="0" dirty="0" smtClean="0"/>
              <a:t>He was awarded an MBE in the Queens Birthday Honours List last year, which was richly deserved.</a:t>
            </a:r>
            <a:endParaRPr lang="en-GB" dirty="0"/>
          </a:p>
        </p:txBody>
      </p:sp>
      <p:sp>
        <p:nvSpPr>
          <p:cNvPr id="4" name="Slide Number Placeholder 3"/>
          <p:cNvSpPr>
            <a:spLocks noGrp="1"/>
          </p:cNvSpPr>
          <p:nvPr>
            <p:ph type="sldNum" sz="quarter" idx="10"/>
          </p:nvPr>
        </p:nvSpPr>
        <p:spPr/>
        <p:txBody>
          <a:bodyPr/>
          <a:lstStyle/>
          <a:p>
            <a:fld id="{A881B964-FE44-4E5B-B564-24A4B2F9FB34}" type="slidenum">
              <a:rPr lang="en-GB" smtClean="0"/>
              <a:t>8</a:t>
            </a:fld>
            <a:endParaRPr lang="en-GB"/>
          </a:p>
        </p:txBody>
      </p:sp>
    </p:spTree>
    <p:extLst>
      <p:ext uri="{BB962C8B-B14F-4D97-AF65-F5344CB8AC3E}">
        <p14:creationId xmlns:p14="http://schemas.microsoft.com/office/powerpoint/2010/main" val="2543200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881B964-FE44-4E5B-B564-24A4B2F9FB34}" type="slidenum">
              <a:rPr lang="en-GB" smtClean="0"/>
              <a:t>9</a:t>
            </a:fld>
            <a:endParaRPr lang="en-GB"/>
          </a:p>
        </p:txBody>
      </p:sp>
    </p:spTree>
    <p:extLst>
      <p:ext uri="{BB962C8B-B14F-4D97-AF65-F5344CB8AC3E}">
        <p14:creationId xmlns:p14="http://schemas.microsoft.com/office/powerpoint/2010/main" val="1596109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226258D-AA12-46AD-BF98-F9423B05A2F9}"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33567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26258D-AA12-46AD-BF98-F9423B05A2F9}"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4212495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26258D-AA12-46AD-BF98-F9423B05A2F9}"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2963106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26258D-AA12-46AD-BF98-F9423B05A2F9}"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380980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26258D-AA12-46AD-BF98-F9423B05A2F9}"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3354910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226258D-AA12-46AD-BF98-F9423B05A2F9}" type="datetimeFigureOut">
              <a:rPr lang="en-GB" smtClean="0"/>
              <a:t>01/02/2016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2030498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226258D-AA12-46AD-BF98-F9423B05A2F9}" type="datetimeFigureOut">
              <a:rPr lang="en-GB" smtClean="0"/>
              <a:t>01/02/2016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1746651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226258D-AA12-46AD-BF98-F9423B05A2F9}" type="datetimeFigureOut">
              <a:rPr lang="en-GB" smtClean="0"/>
              <a:t>01/02/2016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895139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26258D-AA12-46AD-BF98-F9423B05A2F9}" type="datetimeFigureOut">
              <a:rPr lang="en-GB" smtClean="0"/>
              <a:t>01/02/2016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3893948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26258D-AA12-46AD-BF98-F9423B05A2F9}" type="datetimeFigureOut">
              <a:rPr lang="en-GB" smtClean="0"/>
              <a:t>01/02/2016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3537639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26258D-AA12-46AD-BF98-F9423B05A2F9}" type="datetimeFigureOut">
              <a:rPr lang="en-GB" smtClean="0"/>
              <a:t>01/02/2016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B9431E-5DC0-462A-909F-A9E32918D687}" type="slidenum">
              <a:rPr lang="en-GB" smtClean="0"/>
              <a:t>‹#›</a:t>
            </a:fld>
            <a:endParaRPr lang="en-GB"/>
          </a:p>
        </p:txBody>
      </p:sp>
    </p:spTree>
    <p:extLst>
      <p:ext uri="{BB962C8B-B14F-4D97-AF65-F5344CB8AC3E}">
        <p14:creationId xmlns:p14="http://schemas.microsoft.com/office/powerpoint/2010/main" val="303710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26258D-AA12-46AD-BF98-F9423B05A2F9}" type="datetimeFigureOut">
              <a:rPr lang="en-GB" smtClean="0"/>
              <a:t>01/02/2016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B9431E-5DC0-462A-909F-A9E32918D687}" type="slidenum">
              <a:rPr lang="en-GB" smtClean="0"/>
              <a:t>‹#›</a:t>
            </a:fld>
            <a:endParaRPr lang="en-GB"/>
          </a:p>
        </p:txBody>
      </p:sp>
    </p:spTree>
    <p:extLst>
      <p:ext uri="{BB962C8B-B14F-4D97-AF65-F5344CB8AC3E}">
        <p14:creationId xmlns:p14="http://schemas.microsoft.com/office/powerpoint/2010/main" val="677290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juac.org.uk/" TargetMode="External"/><Relationship Id="rId2" Type="http://schemas.openxmlformats.org/officeDocument/2006/relationships/hyperlink" Target="http://www.juac.co.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84784"/>
            <a:ext cx="7772400" cy="2115667"/>
          </a:xfrm>
        </p:spPr>
        <p:txBody>
          <a:bodyPr>
            <a:normAutofit/>
          </a:bodyPr>
          <a:lstStyle/>
          <a:p>
            <a:r>
              <a:rPr lang="en-GB" sz="5400" b="1" i="1" dirty="0" smtClean="0">
                <a:solidFill>
                  <a:schemeClr val="accent2">
                    <a:lumMod val="75000"/>
                  </a:schemeClr>
                </a:solidFill>
                <a:effectLst>
                  <a:outerShdw blurRad="38100" dist="38100" dir="2700000" algn="tl">
                    <a:srgbClr val="000000">
                      <a:alpha val="43137"/>
                    </a:srgbClr>
                  </a:outerShdw>
                </a:effectLst>
              </a:rPr>
              <a:t>Asbestos in Schools: </a:t>
            </a:r>
            <a:br>
              <a:rPr lang="en-GB" sz="5400" b="1" i="1" dirty="0" smtClean="0">
                <a:solidFill>
                  <a:schemeClr val="accent2">
                    <a:lumMod val="75000"/>
                  </a:schemeClr>
                </a:solidFill>
                <a:effectLst>
                  <a:outerShdw blurRad="38100" dist="38100" dir="2700000" algn="tl">
                    <a:srgbClr val="000000">
                      <a:alpha val="43137"/>
                    </a:srgbClr>
                  </a:outerShdw>
                </a:effectLst>
              </a:rPr>
            </a:br>
            <a:r>
              <a:rPr lang="en-GB" sz="5400" b="1" i="1" dirty="0" smtClean="0">
                <a:solidFill>
                  <a:schemeClr val="accent2">
                    <a:lumMod val="75000"/>
                  </a:schemeClr>
                </a:solidFill>
                <a:effectLst>
                  <a:outerShdw blurRad="38100" dist="38100" dir="2700000" algn="tl">
                    <a:srgbClr val="000000">
                      <a:alpha val="43137"/>
                    </a:srgbClr>
                  </a:outerShdw>
                </a:effectLst>
              </a:rPr>
              <a:t>The need for action</a:t>
            </a:r>
            <a:endParaRPr lang="en-GB" sz="5400" b="1" i="1" dirty="0">
              <a:solidFill>
                <a:schemeClr val="accent2">
                  <a:lumMod val="75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371600" y="4437112"/>
            <a:ext cx="6400800" cy="1728192"/>
          </a:xfrm>
        </p:spPr>
        <p:txBody>
          <a:bodyPr>
            <a:normAutofit lnSpcReduction="10000"/>
          </a:bodyPr>
          <a:lstStyle/>
          <a:p>
            <a:r>
              <a:rPr lang="en-GB" dirty="0" smtClean="0">
                <a:solidFill>
                  <a:schemeClr val="accent2">
                    <a:lumMod val="75000"/>
                  </a:schemeClr>
                </a:solidFill>
              </a:rPr>
              <a:t>Julie Winn</a:t>
            </a:r>
          </a:p>
          <a:p>
            <a:r>
              <a:rPr lang="en-GB" dirty="0" smtClean="0">
                <a:solidFill>
                  <a:schemeClr val="accent2">
                    <a:lumMod val="75000"/>
                  </a:schemeClr>
                </a:solidFill>
              </a:rPr>
              <a:t>Chair</a:t>
            </a:r>
          </a:p>
          <a:p>
            <a:r>
              <a:rPr lang="en-GB" dirty="0" smtClean="0">
                <a:solidFill>
                  <a:schemeClr val="accent2">
                    <a:lumMod val="75000"/>
                  </a:schemeClr>
                </a:solidFill>
              </a:rPr>
              <a:t>Joint Union Asbestos Committee</a:t>
            </a:r>
            <a:endParaRPr lang="en-GB" dirty="0">
              <a:solidFill>
                <a:schemeClr val="accent2">
                  <a:lumMod val="75000"/>
                </a:schemeClr>
              </a:solidFill>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7804" y="648124"/>
            <a:ext cx="3528392" cy="923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4607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02234"/>
          </a:xfrm>
        </p:spPr>
        <p:txBody>
          <a:bodyPr>
            <a:normAutofit/>
          </a:bodyPr>
          <a:lstStyle/>
          <a:p>
            <a:r>
              <a:rPr lang="en-GB" sz="6000" b="1" dirty="0" smtClean="0">
                <a:solidFill>
                  <a:schemeClr val="accent2">
                    <a:lumMod val="75000"/>
                  </a:schemeClr>
                </a:solidFill>
              </a:rPr>
              <a:t>JUAC </a:t>
            </a:r>
            <a:br>
              <a:rPr lang="en-GB" sz="6000" b="1" dirty="0" smtClean="0">
                <a:solidFill>
                  <a:schemeClr val="accent2">
                    <a:lumMod val="75000"/>
                  </a:schemeClr>
                </a:solidFill>
              </a:rPr>
            </a:br>
            <a:r>
              <a:rPr lang="en-GB" sz="6000" b="1" dirty="0" smtClean="0">
                <a:solidFill>
                  <a:schemeClr val="accent2">
                    <a:lumMod val="75000"/>
                  </a:schemeClr>
                </a:solidFill>
              </a:rPr>
              <a:t>Further Information</a:t>
            </a:r>
            <a:endParaRPr lang="en-GB" sz="6000" b="1" dirty="0">
              <a:solidFill>
                <a:schemeClr val="accent2">
                  <a:lumMod val="75000"/>
                </a:schemeClr>
              </a:solidFill>
            </a:endParaRPr>
          </a:p>
        </p:txBody>
      </p:sp>
      <p:sp>
        <p:nvSpPr>
          <p:cNvPr id="3" name="Content Placeholder 2"/>
          <p:cNvSpPr>
            <a:spLocks noGrp="1"/>
          </p:cNvSpPr>
          <p:nvPr>
            <p:ph idx="1"/>
          </p:nvPr>
        </p:nvSpPr>
        <p:spPr>
          <a:xfrm>
            <a:off x="457200" y="2708920"/>
            <a:ext cx="8229600" cy="3417243"/>
          </a:xfrm>
        </p:spPr>
        <p:txBody>
          <a:bodyPr>
            <a:normAutofit/>
          </a:bodyPr>
          <a:lstStyle/>
          <a:p>
            <a:pPr marL="0" indent="0" algn="ctr">
              <a:buNone/>
            </a:pPr>
            <a:r>
              <a:rPr lang="en-GB" dirty="0" smtClean="0">
                <a:solidFill>
                  <a:schemeClr val="accent2">
                    <a:lumMod val="75000"/>
                  </a:schemeClr>
                </a:solidFill>
              </a:rPr>
              <a:t>Julie Winn, Chair</a:t>
            </a:r>
          </a:p>
          <a:p>
            <a:pPr marL="0" indent="0" algn="ctr">
              <a:buNone/>
            </a:pPr>
            <a:r>
              <a:rPr lang="en-GB" dirty="0" smtClean="0">
                <a:solidFill>
                  <a:schemeClr val="accent2">
                    <a:lumMod val="75000"/>
                  </a:schemeClr>
                </a:solidFill>
              </a:rPr>
              <a:t>07920 514 254</a:t>
            </a:r>
          </a:p>
          <a:p>
            <a:pPr marL="0" indent="0" algn="ctr">
              <a:buNone/>
            </a:pPr>
            <a:r>
              <a:rPr lang="en-GB" dirty="0" smtClean="0">
                <a:solidFill>
                  <a:schemeClr val="accent2">
                    <a:lumMod val="75000"/>
                  </a:schemeClr>
                </a:solidFill>
                <a:hlinkClick r:id="rId2"/>
              </a:rPr>
              <a:t>www.juac.co.uk</a:t>
            </a:r>
            <a:endParaRPr lang="en-GB" dirty="0" smtClean="0">
              <a:solidFill>
                <a:schemeClr val="accent2">
                  <a:lumMod val="75000"/>
                </a:schemeClr>
              </a:solidFill>
            </a:endParaRPr>
          </a:p>
          <a:p>
            <a:pPr marL="0" indent="0" algn="ctr">
              <a:buNone/>
            </a:pPr>
            <a:r>
              <a:rPr lang="en-GB" dirty="0" smtClean="0">
                <a:solidFill>
                  <a:schemeClr val="accent2">
                    <a:lumMod val="75000"/>
                  </a:schemeClr>
                </a:solidFill>
                <a:hlinkClick r:id="rId3"/>
              </a:rPr>
              <a:t>www.juac.org.uk</a:t>
            </a:r>
            <a:r>
              <a:rPr lang="en-GB" dirty="0" smtClean="0">
                <a:solidFill>
                  <a:schemeClr val="accent2">
                    <a:lumMod val="75000"/>
                  </a:schemeClr>
                </a:solidFill>
              </a:rPr>
              <a:t> </a:t>
            </a:r>
          </a:p>
          <a:p>
            <a:pPr marL="0" indent="0" algn="ctr">
              <a:buNone/>
            </a:pPr>
            <a:r>
              <a:rPr lang="en-GB" smtClean="0">
                <a:solidFill>
                  <a:schemeClr val="accent2">
                    <a:lumMod val="75000"/>
                  </a:schemeClr>
                </a:solidFill>
              </a:rPr>
              <a:t>Julie.winn68@btinternet.com</a:t>
            </a:r>
            <a:endParaRPr lang="en-GB" dirty="0">
              <a:solidFill>
                <a:schemeClr val="accent2">
                  <a:lumMod val="75000"/>
                </a:schemeClr>
              </a:solidFill>
            </a:endParaRPr>
          </a:p>
        </p:txBody>
      </p:sp>
    </p:spTree>
    <p:extLst>
      <p:ext uri="{BB962C8B-B14F-4D97-AF65-F5344CB8AC3E}">
        <p14:creationId xmlns:p14="http://schemas.microsoft.com/office/powerpoint/2010/main" val="391075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solidFill>
                  <a:schemeClr val="accent2">
                    <a:lumMod val="75000"/>
                  </a:schemeClr>
                </a:solidFill>
                <a:effectLst>
                  <a:outerShdw blurRad="38100" dist="38100" dir="2700000" algn="tl">
                    <a:srgbClr val="000000">
                      <a:alpha val="43137"/>
                    </a:srgbClr>
                  </a:outerShdw>
                </a:effectLst>
              </a:rPr>
              <a:t>Why is asbestos in schools such a concern?</a:t>
            </a:r>
            <a:endParaRPr lang="en-GB" b="1" i="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GB" dirty="0" smtClean="0">
                <a:solidFill>
                  <a:schemeClr val="accent2">
                    <a:lumMod val="75000"/>
                  </a:schemeClr>
                </a:solidFill>
              </a:rPr>
              <a:t>86% of schools in England contain asbestos</a:t>
            </a:r>
          </a:p>
          <a:p>
            <a:r>
              <a:rPr lang="en-GB" dirty="0" smtClean="0">
                <a:solidFill>
                  <a:schemeClr val="accent2">
                    <a:lumMod val="75000"/>
                  </a:schemeClr>
                </a:solidFill>
              </a:rPr>
              <a:t>It’s more easily disturbed than in other buildings</a:t>
            </a:r>
          </a:p>
          <a:p>
            <a:r>
              <a:rPr lang="en-GB" dirty="0" smtClean="0">
                <a:solidFill>
                  <a:schemeClr val="accent2">
                    <a:lumMod val="75000"/>
                  </a:schemeClr>
                </a:solidFill>
              </a:rPr>
              <a:t>Teacher deaths are increasing (3 in 1980, 16 in 2011, 22 in 2012)</a:t>
            </a:r>
          </a:p>
          <a:p>
            <a:r>
              <a:rPr lang="en-GB" dirty="0" smtClean="0">
                <a:solidFill>
                  <a:schemeClr val="accent2">
                    <a:lumMod val="75000"/>
                  </a:schemeClr>
                </a:solidFill>
              </a:rPr>
              <a:t>How many pupils are dying as adults because of school exposure?</a:t>
            </a:r>
            <a:endParaRPr lang="en-GB" dirty="0">
              <a:solidFill>
                <a:schemeClr val="accent2">
                  <a:lumMod val="75000"/>
                </a:schemeClr>
              </a:solidFill>
            </a:endParaRPr>
          </a:p>
        </p:txBody>
      </p:sp>
    </p:spTree>
    <p:extLst>
      <p:ext uri="{BB962C8B-B14F-4D97-AF65-F5344CB8AC3E}">
        <p14:creationId xmlns:p14="http://schemas.microsoft.com/office/powerpoint/2010/main" val="2859980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chemeClr val="accent2">
                    <a:lumMod val="75000"/>
                  </a:schemeClr>
                </a:solidFill>
                <a:effectLst>
                  <a:outerShdw blurRad="38100" dist="38100" dir="2700000" algn="tl">
                    <a:srgbClr val="000000">
                      <a:alpha val="43137"/>
                    </a:srgbClr>
                  </a:outerShdw>
                </a:effectLst>
              </a:rPr>
              <a:t>Why are children more at risk?</a:t>
            </a:r>
            <a:endParaRPr lang="en-GB" b="1" i="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marL="0" indent="0">
              <a:buNone/>
            </a:pPr>
            <a:r>
              <a:rPr lang="en-GB" dirty="0" smtClean="0">
                <a:solidFill>
                  <a:schemeClr val="accent2">
                    <a:lumMod val="75000"/>
                  </a:schemeClr>
                </a:solidFill>
              </a:rPr>
              <a:t>In 2013 the Government’s Committee on Carcinogenicity ruled that children exposed to asbestos were more at risk of developing mesothelioma because of their greater life expectancy</a:t>
            </a:r>
          </a:p>
          <a:p>
            <a:pPr marL="0" indent="0">
              <a:buNone/>
            </a:pPr>
            <a:endParaRPr lang="en-GB" dirty="0">
              <a:solidFill>
                <a:schemeClr val="accent2">
                  <a:lumMod val="75000"/>
                </a:schemeClr>
              </a:solidFill>
            </a:endParaRPr>
          </a:p>
          <a:p>
            <a:pPr marL="0" indent="0">
              <a:buNone/>
            </a:pPr>
            <a:r>
              <a:rPr lang="en-GB" dirty="0" smtClean="0">
                <a:solidFill>
                  <a:schemeClr val="accent2">
                    <a:lumMod val="75000"/>
                  </a:schemeClr>
                </a:solidFill>
              </a:rPr>
              <a:t>Professor Julian </a:t>
            </a:r>
            <a:r>
              <a:rPr lang="en-GB" dirty="0" err="1" smtClean="0">
                <a:solidFill>
                  <a:schemeClr val="accent2">
                    <a:lumMod val="75000"/>
                  </a:schemeClr>
                </a:solidFill>
              </a:rPr>
              <a:t>Peto</a:t>
            </a:r>
            <a:r>
              <a:rPr lang="en-GB" dirty="0" smtClean="0">
                <a:solidFill>
                  <a:schemeClr val="accent2">
                    <a:lumMod val="75000"/>
                  </a:schemeClr>
                </a:solidFill>
              </a:rPr>
              <a:t> has estimated between 200 and 300 adults per year die because of childhood exposure at school</a:t>
            </a:r>
            <a:endParaRPr lang="en-GB" dirty="0">
              <a:solidFill>
                <a:schemeClr val="accent2">
                  <a:lumMod val="75000"/>
                </a:schemeClr>
              </a:solidFill>
            </a:endParaRPr>
          </a:p>
        </p:txBody>
      </p:sp>
    </p:spTree>
    <p:extLst>
      <p:ext uri="{BB962C8B-B14F-4D97-AF65-F5344CB8AC3E}">
        <p14:creationId xmlns:p14="http://schemas.microsoft.com/office/powerpoint/2010/main" val="4270865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chemeClr val="accent2">
                    <a:lumMod val="75000"/>
                  </a:schemeClr>
                </a:solidFill>
                <a:effectLst>
                  <a:outerShdw blurRad="38100" dist="38100" dir="2700000" algn="tl">
                    <a:srgbClr val="000000">
                      <a:alpha val="43137"/>
                    </a:srgbClr>
                  </a:outerShdw>
                </a:effectLst>
              </a:rPr>
              <a:t>How is the campaign organised</a:t>
            </a:r>
            <a:endParaRPr lang="en-GB" b="1" i="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r>
              <a:rPr lang="en-GB" dirty="0" smtClean="0">
                <a:solidFill>
                  <a:schemeClr val="accent2">
                    <a:lumMod val="75000"/>
                  </a:schemeClr>
                </a:solidFill>
              </a:rPr>
              <a:t>Asbestos in Schools Group</a:t>
            </a:r>
          </a:p>
          <a:p>
            <a:pPr lvl="1">
              <a:buFont typeface="Calibri" panose="020F0502020204030204" pitchFamily="34" charset="0"/>
              <a:buChar char="⁻"/>
            </a:pPr>
            <a:r>
              <a:rPr lang="en-GB" dirty="0" smtClean="0">
                <a:solidFill>
                  <a:schemeClr val="accent2">
                    <a:lumMod val="75000"/>
                  </a:schemeClr>
                </a:solidFill>
              </a:rPr>
              <a:t>Chaired by an MP (Rachel Reeves)</a:t>
            </a:r>
          </a:p>
          <a:p>
            <a:pPr marL="457200" lvl="1" indent="0">
              <a:buNone/>
            </a:pPr>
            <a:r>
              <a:rPr lang="en-GB" dirty="0" smtClean="0">
                <a:solidFill>
                  <a:schemeClr val="accent2">
                    <a:lumMod val="75000"/>
                  </a:schemeClr>
                </a:solidFill>
              </a:rPr>
              <a:t>members include MPs, unions, victims groups, asbestos experts, local authority representatives, Hazards Campaign</a:t>
            </a:r>
            <a:endParaRPr lang="en-GB" dirty="0">
              <a:solidFill>
                <a:schemeClr val="accent2">
                  <a:lumMod val="75000"/>
                </a:schemeClr>
              </a:solidFill>
            </a:endParaRPr>
          </a:p>
          <a:p>
            <a:pPr marL="0" indent="0">
              <a:buNone/>
            </a:pPr>
            <a:endParaRPr lang="en-GB" dirty="0" smtClean="0">
              <a:solidFill>
                <a:schemeClr val="accent2">
                  <a:lumMod val="75000"/>
                </a:schemeClr>
              </a:solidFill>
            </a:endParaRPr>
          </a:p>
          <a:p>
            <a:r>
              <a:rPr lang="en-GB" dirty="0" smtClean="0">
                <a:solidFill>
                  <a:schemeClr val="accent2">
                    <a:lumMod val="75000"/>
                  </a:schemeClr>
                </a:solidFill>
              </a:rPr>
              <a:t>Joint Union Asbestos Committee</a:t>
            </a:r>
          </a:p>
          <a:p>
            <a:pPr lvl="1">
              <a:buFont typeface="Calibri" panose="020F0502020204030204" pitchFamily="34" charset="0"/>
              <a:buChar char="⁻"/>
            </a:pPr>
            <a:r>
              <a:rPr lang="en-GB" dirty="0" smtClean="0">
                <a:solidFill>
                  <a:schemeClr val="accent2">
                    <a:lumMod val="75000"/>
                  </a:schemeClr>
                </a:solidFill>
              </a:rPr>
              <a:t>NUT, NASUWT, ATL, VOICE, NAHT, ASCL, GMB, UNISON, UNITE, UCATT</a:t>
            </a:r>
            <a:endParaRPr lang="en-GB" dirty="0">
              <a:solidFill>
                <a:schemeClr val="accent2">
                  <a:lumMod val="75000"/>
                </a:schemeClr>
              </a:solidFill>
            </a:endParaRPr>
          </a:p>
          <a:p>
            <a:pPr lvl="1">
              <a:buFont typeface="Arial" panose="020B0604020202020204" pitchFamily="34" charset="0"/>
              <a:buChar char="•"/>
            </a:pPr>
            <a:endParaRPr lang="en-GB" dirty="0">
              <a:solidFill>
                <a:schemeClr val="tx2">
                  <a:lumMod val="75000"/>
                </a:schemeClr>
              </a:solidFill>
            </a:endParaRPr>
          </a:p>
          <a:p>
            <a:pPr marL="457200" lvl="1" indent="0">
              <a:buNone/>
            </a:pPr>
            <a:endParaRPr lang="en-GB" dirty="0" smtClean="0">
              <a:solidFill>
                <a:schemeClr val="tx2">
                  <a:lumMod val="75000"/>
                </a:schemeClr>
              </a:solidFill>
            </a:endParaRPr>
          </a:p>
        </p:txBody>
      </p:sp>
    </p:spTree>
    <p:extLst>
      <p:ext uri="{BB962C8B-B14F-4D97-AF65-F5344CB8AC3E}">
        <p14:creationId xmlns:p14="http://schemas.microsoft.com/office/powerpoint/2010/main" val="37517157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chemeClr val="accent2">
                    <a:lumMod val="75000"/>
                  </a:schemeClr>
                </a:solidFill>
                <a:effectLst>
                  <a:outerShdw blurRad="38100" dist="38100" dir="2700000" algn="tl">
                    <a:srgbClr val="000000">
                      <a:alpha val="43137"/>
                    </a:srgbClr>
                  </a:outerShdw>
                </a:effectLst>
              </a:rPr>
              <a:t>What have we achieved so far?</a:t>
            </a:r>
            <a:endParaRPr lang="en-GB" b="1" i="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10000"/>
          </a:bodyPr>
          <a:lstStyle/>
          <a:p>
            <a:r>
              <a:rPr lang="en-GB" dirty="0" smtClean="0">
                <a:solidFill>
                  <a:schemeClr val="accent2">
                    <a:lumMod val="75000"/>
                  </a:schemeClr>
                </a:solidFill>
              </a:rPr>
              <a:t>Establishment and continuation of </a:t>
            </a:r>
            <a:r>
              <a:rPr lang="en-GB" dirty="0" err="1" smtClean="0">
                <a:solidFill>
                  <a:schemeClr val="accent2">
                    <a:lumMod val="75000"/>
                  </a:schemeClr>
                </a:solidFill>
              </a:rPr>
              <a:t>DfE</a:t>
            </a:r>
            <a:r>
              <a:rPr lang="en-GB" dirty="0" smtClean="0">
                <a:solidFill>
                  <a:schemeClr val="accent2">
                    <a:lumMod val="75000"/>
                  </a:schemeClr>
                </a:solidFill>
              </a:rPr>
              <a:t> Asbestos in Schools Steering Group</a:t>
            </a:r>
          </a:p>
          <a:p>
            <a:r>
              <a:rPr lang="en-GB" dirty="0" err="1" smtClean="0">
                <a:solidFill>
                  <a:schemeClr val="accent2">
                    <a:lumMod val="75000"/>
                  </a:schemeClr>
                </a:solidFill>
              </a:rPr>
              <a:t>DfE</a:t>
            </a:r>
            <a:r>
              <a:rPr lang="en-GB" dirty="0" smtClean="0">
                <a:solidFill>
                  <a:schemeClr val="accent2">
                    <a:lumMod val="75000"/>
                  </a:schemeClr>
                </a:solidFill>
              </a:rPr>
              <a:t> Review of Asbestos Policy for Schools</a:t>
            </a:r>
          </a:p>
          <a:p>
            <a:r>
              <a:rPr lang="en-GB" dirty="0" smtClean="0">
                <a:solidFill>
                  <a:schemeClr val="accent2">
                    <a:lumMod val="75000"/>
                  </a:schemeClr>
                </a:solidFill>
              </a:rPr>
              <a:t>Revised </a:t>
            </a:r>
            <a:r>
              <a:rPr lang="en-GB" dirty="0" err="1" smtClean="0">
                <a:solidFill>
                  <a:schemeClr val="accent2">
                    <a:lumMod val="75000"/>
                  </a:schemeClr>
                </a:solidFill>
              </a:rPr>
              <a:t>DfE</a:t>
            </a:r>
            <a:r>
              <a:rPr lang="en-GB" dirty="0" smtClean="0">
                <a:solidFill>
                  <a:schemeClr val="accent2">
                    <a:lumMod val="75000"/>
                  </a:schemeClr>
                </a:solidFill>
              </a:rPr>
              <a:t> Guidance for Schools</a:t>
            </a:r>
          </a:p>
          <a:p>
            <a:r>
              <a:rPr lang="en-GB" dirty="0" err="1" smtClean="0">
                <a:solidFill>
                  <a:schemeClr val="accent2">
                    <a:lumMod val="75000"/>
                  </a:schemeClr>
                </a:solidFill>
              </a:rPr>
              <a:t>DfE</a:t>
            </a:r>
            <a:r>
              <a:rPr lang="en-GB" dirty="0" smtClean="0">
                <a:solidFill>
                  <a:schemeClr val="accent2">
                    <a:lumMod val="75000"/>
                  </a:schemeClr>
                </a:solidFill>
              </a:rPr>
              <a:t> property data survey and accountability questionnaire to head teachers</a:t>
            </a:r>
          </a:p>
          <a:p>
            <a:r>
              <a:rPr lang="en-GB" dirty="0" smtClean="0">
                <a:solidFill>
                  <a:schemeClr val="accent2">
                    <a:lumMod val="75000"/>
                  </a:schemeClr>
                </a:solidFill>
              </a:rPr>
              <a:t>Advice on Gas Masks in Schools</a:t>
            </a:r>
          </a:p>
          <a:p>
            <a:r>
              <a:rPr lang="en-GB" dirty="0" smtClean="0">
                <a:solidFill>
                  <a:schemeClr val="accent2">
                    <a:lumMod val="75000"/>
                  </a:schemeClr>
                </a:solidFill>
              </a:rPr>
              <a:t>Advice on warm air cabinet heaters in schools</a:t>
            </a:r>
          </a:p>
          <a:p>
            <a:r>
              <a:rPr lang="en-GB" dirty="0" smtClean="0">
                <a:solidFill>
                  <a:schemeClr val="accent2">
                    <a:lumMod val="75000"/>
                  </a:schemeClr>
                </a:solidFill>
              </a:rPr>
              <a:t>Risk Protection Arrangement</a:t>
            </a:r>
          </a:p>
        </p:txBody>
      </p:sp>
    </p:spTree>
    <p:extLst>
      <p:ext uri="{BB962C8B-B14F-4D97-AF65-F5344CB8AC3E}">
        <p14:creationId xmlns:p14="http://schemas.microsoft.com/office/powerpoint/2010/main" val="403051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solidFill>
                  <a:schemeClr val="accent2">
                    <a:lumMod val="75000"/>
                  </a:schemeClr>
                </a:solidFill>
                <a:effectLst>
                  <a:outerShdw blurRad="38100" dist="38100" dir="2700000" algn="tl">
                    <a:srgbClr val="000000">
                      <a:alpha val="43137"/>
                    </a:srgbClr>
                  </a:outerShdw>
                </a:effectLst>
              </a:rPr>
              <a:t>Findings of March 2015 NUT Asbestos Survey</a:t>
            </a:r>
            <a:endParaRPr lang="en-GB" b="1" i="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r>
              <a:rPr lang="en-GB" dirty="0" smtClean="0">
                <a:solidFill>
                  <a:schemeClr val="accent2">
                    <a:lumMod val="75000"/>
                  </a:schemeClr>
                </a:solidFill>
              </a:rPr>
              <a:t>44% of respondents had not been told whether their school contained asbestos</a:t>
            </a:r>
          </a:p>
          <a:p>
            <a:r>
              <a:rPr lang="en-GB" dirty="0" smtClean="0">
                <a:solidFill>
                  <a:schemeClr val="accent2">
                    <a:lumMod val="75000"/>
                  </a:schemeClr>
                </a:solidFill>
              </a:rPr>
              <a:t>Of those who did know, 40% had not been told its location</a:t>
            </a:r>
          </a:p>
          <a:p>
            <a:r>
              <a:rPr lang="en-GB" dirty="0" smtClean="0">
                <a:solidFill>
                  <a:schemeClr val="accent2">
                    <a:lumMod val="75000"/>
                  </a:schemeClr>
                </a:solidFill>
              </a:rPr>
              <a:t>More than 80% said parents had not been given any information about asbestos present</a:t>
            </a:r>
          </a:p>
          <a:p>
            <a:r>
              <a:rPr lang="en-GB" dirty="0" smtClean="0">
                <a:solidFill>
                  <a:schemeClr val="accent2">
                    <a:lumMod val="75000"/>
                  </a:schemeClr>
                </a:solidFill>
              </a:rPr>
              <a:t>Only 15% of those who knew their school contained asbestos had seen the asbestos management plan</a:t>
            </a:r>
          </a:p>
          <a:p>
            <a:r>
              <a:rPr lang="en-GB" dirty="0" smtClean="0">
                <a:solidFill>
                  <a:schemeClr val="accent2">
                    <a:lumMod val="75000"/>
                  </a:schemeClr>
                </a:solidFill>
              </a:rPr>
              <a:t>Two-thirds were unaware of the dangers posed by vintage gas masks</a:t>
            </a:r>
            <a:endParaRPr lang="en-GB" dirty="0">
              <a:solidFill>
                <a:schemeClr val="accent2">
                  <a:lumMod val="75000"/>
                </a:schemeClr>
              </a:solidFill>
            </a:endParaRPr>
          </a:p>
        </p:txBody>
      </p:sp>
    </p:spTree>
    <p:extLst>
      <p:ext uri="{BB962C8B-B14F-4D97-AF65-F5344CB8AC3E}">
        <p14:creationId xmlns:p14="http://schemas.microsoft.com/office/powerpoint/2010/main" val="68611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chemeClr val="accent2">
                    <a:lumMod val="75000"/>
                  </a:schemeClr>
                </a:solidFill>
                <a:effectLst>
                  <a:outerShdw blurRad="38100" dist="38100" dir="2700000" algn="tl">
                    <a:srgbClr val="000000">
                      <a:alpha val="43137"/>
                    </a:srgbClr>
                  </a:outerShdw>
                </a:effectLst>
              </a:rPr>
              <a:t>Examples of Poor Management</a:t>
            </a:r>
            <a:endParaRPr lang="en-GB" b="1" i="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55000" lnSpcReduction="20000"/>
          </a:bodyPr>
          <a:lstStyle/>
          <a:p>
            <a:pPr marL="0" indent="0">
              <a:buNone/>
            </a:pPr>
            <a:r>
              <a:rPr lang="en-GB" i="1" dirty="0" smtClean="0">
                <a:solidFill>
                  <a:schemeClr val="accent2">
                    <a:lumMod val="75000"/>
                  </a:schemeClr>
                </a:solidFill>
              </a:rPr>
              <a:t>“A wall was removed by builders.  It was discovered when they tried to dispose of the rubble.  It meant the building was closed for a long time while specialist cleaned and disposed of everything affected.”</a:t>
            </a:r>
          </a:p>
          <a:p>
            <a:pPr marL="0" indent="0">
              <a:buNone/>
            </a:pPr>
            <a:endParaRPr lang="en-GB" i="1" dirty="0">
              <a:solidFill>
                <a:schemeClr val="accent2">
                  <a:lumMod val="75000"/>
                </a:schemeClr>
              </a:solidFill>
            </a:endParaRPr>
          </a:p>
          <a:p>
            <a:pPr marL="0" indent="0">
              <a:buNone/>
            </a:pPr>
            <a:r>
              <a:rPr lang="en-GB" i="1" dirty="0" smtClean="0">
                <a:solidFill>
                  <a:schemeClr val="accent2">
                    <a:lumMod val="75000"/>
                  </a:schemeClr>
                </a:solidFill>
              </a:rPr>
              <a:t>“TA putting staples into the ceiling and then being told afterwards that the ceiling contained asbestos.”</a:t>
            </a:r>
          </a:p>
          <a:p>
            <a:pPr marL="0" indent="0">
              <a:buNone/>
            </a:pPr>
            <a:endParaRPr lang="en-GB" i="1" dirty="0">
              <a:solidFill>
                <a:schemeClr val="accent2">
                  <a:lumMod val="75000"/>
                </a:schemeClr>
              </a:solidFill>
            </a:endParaRPr>
          </a:p>
          <a:p>
            <a:pPr marL="0" indent="0">
              <a:buNone/>
            </a:pPr>
            <a:r>
              <a:rPr lang="en-GB" i="1" dirty="0" smtClean="0">
                <a:solidFill>
                  <a:schemeClr val="accent2">
                    <a:lumMod val="75000"/>
                  </a:schemeClr>
                </a:solidFill>
              </a:rPr>
              <a:t>“The first I knew about it was when a caretaker came into my room with a pot and paintbrush and when I said “oh I didn’t know my room was being decorated” he answered “it’s not, I’m sealing the asbestos panels.””</a:t>
            </a:r>
          </a:p>
          <a:p>
            <a:pPr marL="0" indent="0">
              <a:buNone/>
            </a:pPr>
            <a:endParaRPr lang="en-GB" i="1" dirty="0">
              <a:solidFill>
                <a:schemeClr val="accent2">
                  <a:lumMod val="75000"/>
                </a:schemeClr>
              </a:solidFill>
            </a:endParaRPr>
          </a:p>
          <a:p>
            <a:pPr marL="0" indent="0">
              <a:buNone/>
            </a:pPr>
            <a:r>
              <a:rPr lang="en-GB" i="1" dirty="0" smtClean="0">
                <a:solidFill>
                  <a:schemeClr val="accent2">
                    <a:lumMod val="75000"/>
                  </a:schemeClr>
                </a:solidFill>
              </a:rPr>
              <a:t>“Someone drilled a hole in it to put a clock up.”</a:t>
            </a:r>
          </a:p>
          <a:p>
            <a:pPr marL="0" indent="0">
              <a:buNone/>
            </a:pPr>
            <a:endParaRPr lang="en-GB" i="1" dirty="0">
              <a:solidFill>
                <a:schemeClr val="accent2">
                  <a:lumMod val="75000"/>
                </a:schemeClr>
              </a:solidFill>
            </a:endParaRPr>
          </a:p>
          <a:p>
            <a:pPr marL="0" indent="0">
              <a:buNone/>
            </a:pPr>
            <a:r>
              <a:rPr lang="en-GB" i="1" dirty="0" smtClean="0">
                <a:solidFill>
                  <a:schemeClr val="accent2">
                    <a:lumMod val="75000"/>
                  </a:schemeClr>
                </a:solidFill>
              </a:rPr>
              <a:t>“The door of my laboratory has an exposed asbestos lining.  I stood at that door at the start and end of every lesson for ten years, greeting students before someone pointed out to me that the asbestos surface has been broken.  Within a week the door was replaced and now all similar doors within the school have also been replaced.  I can’t help but be concerned about this.”</a:t>
            </a:r>
            <a:endParaRPr lang="en-GB" i="1" dirty="0">
              <a:solidFill>
                <a:schemeClr val="accent2">
                  <a:lumMod val="75000"/>
                </a:schemeClr>
              </a:solidFill>
            </a:endParaRPr>
          </a:p>
        </p:txBody>
      </p:sp>
    </p:spTree>
    <p:extLst>
      <p:ext uri="{BB962C8B-B14F-4D97-AF65-F5344CB8AC3E}">
        <p14:creationId xmlns:p14="http://schemas.microsoft.com/office/powerpoint/2010/main" val="1010048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GB" dirty="0" smtClean="0">
                <a:solidFill>
                  <a:schemeClr val="tx2">
                    <a:lumMod val="75000"/>
                  </a:schemeClr>
                </a:solidFill>
              </a:rPr>
              <a:t>Michael Lees</a:t>
            </a:r>
            <a:endParaRPr lang="en-GB" dirty="0">
              <a:solidFill>
                <a:schemeClr val="tx2">
                  <a:lumMod val="75000"/>
                </a:schemeClr>
              </a:solidFill>
            </a:endParaRPr>
          </a:p>
        </p:txBody>
      </p:sp>
      <p:sp>
        <p:nvSpPr>
          <p:cNvPr id="3" name="Content Placeholder 2"/>
          <p:cNvSpPr>
            <a:spLocks noGrp="1"/>
          </p:cNvSpPr>
          <p:nvPr>
            <p:ph idx="1"/>
          </p:nvPr>
        </p:nvSpPr>
        <p:spPr>
          <a:xfrm>
            <a:off x="457200" y="1124744"/>
            <a:ext cx="8229600" cy="5001419"/>
          </a:xfrm>
        </p:spPr>
        <p:txBody>
          <a:bodyPr/>
          <a:lstStyle/>
          <a:p>
            <a:endParaRPr lang="en-GB" dirty="0"/>
          </a:p>
        </p:txBody>
      </p:sp>
      <p:pic>
        <p:nvPicPr>
          <p:cNvPr id="2050" name="Picture 2" descr="C:\Users\jetr\AppData\Local\Microsoft\Windows\Temporary Internet Files\Content.Outlook\2YPXKSUT\4WG3YKL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1340768"/>
            <a:ext cx="6120680" cy="4464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3250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chemeClr val="accent2">
                    <a:lumMod val="75000"/>
                  </a:schemeClr>
                </a:solidFill>
                <a:effectLst>
                  <a:outerShdw blurRad="38100" dist="38100" dir="2700000" algn="tl">
                    <a:srgbClr val="000000">
                      <a:alpha val="43137"/>
                    </a:srgbClr>
                  </a:outerShdw>
                </a:effectLst>
              </a:rPr>
              <a:t>The Future?</a:t>
            </a:r>
            <a:endParaRPr lang="en-GB" b="1" i="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marL="0" indent="0">
              <a:buNone/>
            </a:pPr>
            <a:endParaRPr lang="en-GB" dirty="0" smtClean="0">
              <a:solidFill>
                <a:schemeClr val="accent2">
                  <a:lumMod val="75000"/>
                </a:schemeClr>
              </a:solidFill>
            </a:endParaRPr>
          </a:p>
          <a:p>
            <a:r>
              <a:rPr lang="en-GB" dirty="0" smtClean="0">
                <a:solidFill>
                  <a:schemeClr val="accent2">
                    <a:lumMod val="75000"/>
                  </a:schemeClr>
                </a:solidFill>
              </a:rPr>
              <a:t>National programme of widespread air sampling to monitor fibre levels</a:t>
            </a:r>
          </a:p>
          <a:p>
            <a:r>
              <a:rPr lang="en-GB" dirty="0" smtClean="0">
                <a:solidFill>
                  <a:schemeClr val="accent2">
                    <a:lumMod val="75000"/>
                  </a:schemeClr>
                </a:solidFill>
              </a:rPr>
              <a:t>A school-specific environmental level</a:t>
            </a:r>
          </a:p>
          <a:p>
            <a:r>
              <a:rPr lang="en-GB" dirty="0" smtClean="0">
                <a:solidFill>
                  <a:schemeClr val="accent2">
                    <a:lumMod val="75000"/>
                  </a:schemeClr>
                </a:solidFill>
              </a:rPr>
              <a:t>A school-specific risk assessment to account for the increase risk of disturbance in schools</a:t>
            </a:r>
          </a:p>
          <a:p>
            <a:r>
              <a:rPr lang="en-GB" dirty="0" smtClean="0">
                <a:solidFill>
                  <a:schemeClr val="accent2">
                    <a:lumMod val="75000"/>
                  </a:schemeClr>
                </a:solidFill>
              </a:rPr>
              <a:t>A major national conference for stake holders to take place in 2017</a:t>
            </a:r>
          </a:p>
        </p:txBody>
      </p:sp>
    </p:spTree>
    <p:extLst>
      <p:ext uri="{BB962C8B-B14F-4D97-AF65-F5344CB8AC3E}">
        <p14:creationId xmlns:p14="http://schemas.microsoft.com/office/powerpoint/2010/main" val="2817934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TotalTime>
  <Words>2147</Words>
  <Application>Microsoft Office PowerPoint</Application>
  <PresentationFormat>On-screen Show (4:3)</PresentationFormat>
  <Paragraphs>129</Paragraphs>
  <Slides>10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Asbestos in Schools:  The need for action</vt:lpstr>
      <vt:lpstr>Why is asbestos in schools such a concern?</vt:lpstr>
      <vt:lpstr>Why are children more at risk?</vt:lpstr>
      <vt:lpstr>How is the campaign organised</vt:lpstr>
      <vt:lpstr>What have we achieved so far?</vt:lpstr>
      <vt:lpstr>Findings of March 2015 NUT Asbestos Survey</vt:lpstr>
      <vt:lpstr>Examples of Poor Management</vt:lpstr>
      <vt:lpstr>Michael Lees</vt:lpstr>
      <vt:lpstr>The Future?</vt:lpstr>
      <vt:lpstr>JUAC  Further Information</vt:lpstr>
    </vt:vector>
  </TitlesOfParts>
  <Company>National Union of Teachers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Asbestos in Schools Campaign</dc:title>
  <dc:creator>Jodie Tucker</dc:creator>
  <cp:lastModifiedBy>Melanie Lowden</cp:lastModifiedBy>
  <cp:revision>32</cp:revision>
  <cp:lastPrinted>2015-06-26T13:35:38Z</cp:lastPrinted>
  <dcterms:created xsi:type="dcterms:W3CDTF">2015-04-24T13:34:35Z</dcterms:created>
  <dcterms:modified xsi:type="dcterms:W3CDTF">2016-02-01T15:22:49Z</dcterms:modified>
</cp:coreProperties>
</file>