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2" r:id="rId5"/>
    <p:sldMasterId id="2147483660" r:id="rId6"/>
    <p:sldMasterId id="2147483690" r:id="rId7"/>
  </p:sldMasterIdLst>
  <p:notesMasterIdLst>
    <p:notesMasterId r:id="rId37"/>
  </p:notesMasterIdLst>
  <p:handoutMasterIdLst>
    <p:handoutMasterId r:id="rId38"/>
  </p:handoutMasterIdLst>
  <p:sldIdLst>
    <p:sldId id="278" r:id="rId8"/>
    <p:sldId id="440" r:id="rId9"/>
    <p:sldId id="433" r:id="rId10"/>
    <p:sldId id="434" r:id="rId11"/>
    <p:sldId id="437" r:id="rId12"/>
    <p:sldId id="436" r:id="rId13"/>
    <p:sldId id="283" r:id="rId14"/>
    <p:sldId id="290" r:id="rId15"/>
    <p:sldId id="292" r:id="rId16"/>
    <p:sldId id="303" r:id="rId17"/>
    <p:sldId id="323" r:id="rId18"/>
    <p:sldId id="287" r:id="rId19"/>
    <p:sldId id="282" r:id="rId20"/>
    <p:sldId id="439" r:id="rId21"/>
    <p:sldId id="320" r:id="rId22"/>
    <p:sldId id="306" r:id="rId23"/>
    <p:sldId id="312" r:id="rId24"/>
    <p:sldId id="431" r:id="rId25"/>
    <p:sldId id="307" r:id="rId26"/>
    <p:sldId id="441" r:id="rId27"/>
    <p:sldId id="293" r:id="rId28"/>
    <p:sldId id="295" r:id="rId29"/>
    <p:sldId id="294" r:id="rId30"/>
    <p:sldId id="299" r:id="rId31"/>
    <p:sldId id="300" r:id="rId32"/>
    <p:sldId id="301" r:id="rId33"/>
    <p:sldId id="297" r:id="rId34"/>
    <p:sldId id="308"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D37"/>
    <a:srgbClr val="395B72"/>
    <a:srgbClr val="9A3B7D"/>
    <a:srgbClr val="4B4A53"/>
    <a:srgbClr val="249FA7"/>
    <a:srgbClr val="CF3667"/>
    <a:srgbClr val="EEAE0F"/>
    <a:srgbClr val="7BB235"/>
    <a:srgbClr val="297EBA"/>
    <a:srgbClr val="E36E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78" autoAdjust="0"/>
    <p:restoredTop sz="86044" autoAdjust="0"/>
  </p:normalViewPr>
  <p:slideViewPr>
    <p:cSldViewPr snapToGrid="0">
      <p:cViewPr>
        <p:scale>
          <a:sx n="40" d="100"/>
          <a:sy n="40" d="100"/>
        </p:scale>
        <p:origin x="642" y="35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5A6E39-C038-CD46-97A2-69F9308165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3268AB-D427-AD47-A9F1-8BA6CA2A4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017309-1029-D14C-81A2-3A084AEE663C}" type="datetimeFigureOut">
              <a:rPr lang="en-US" smtClean="0"/>
              <a:t>6/15/2021</a:t>
            </a:fld>
            <a:endParaRPr lang="en-US"/>
          </a:p>
        </p:txBody>
      </p:sp>
      <p:sp>
        <p:nvSpPr>
          <p:cNvPr id="4" name="Footer Placeholder 3">
            <a:extLst>
              <a:ext uri="{FF2B5EF4-FFF2-40B4-BE49-F238E27FC236}">
                <a16:creationId xmlns:a16="http://schemas.microsoft.com/office/drawing/2014/main" id="{720AE180-87C4-2F46-83AF-1ED7D1649C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3438D5-255F-4E45-B3E7-64478DADD3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707AD1-719D-C244-AC66-7F6077A1EC32}" type="slidenum">
              <a:rPr lang="en-US" smtClean="0"/>
              <a:t>‹#›</a:t>
            </a:fld>
            <a:endParaRPr lang="en-US"/>
          </a:p>
        </p:txBody>
      </p:sp>
    </p:spTree>
    <p:extLst>
      <p:ext uri="{BB962C8B-B14F-4D97-AF65-F5344CB8AC3E}">
        <p14:creationId xmlns:p14="http://schemas.microsoft.com/office/powerpoint/2010/main" val="2208827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481B7-D50A-264F-9BF3-1AB1A17CC57F}" type="datetimeFigureOut">
              <a:rPr lang="en-GB" smtClean="0"/>
              <a:t>15/06/2021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A0831-0CB7-9848-89D2-EF1DBD9B7483}" type="slidenum">
              <a:rPr lang="en-GB" smtClean="0"/>
              <a:t>‹#›</a:t>
            </a:fld>
            <a:endParaRPr lang="en-GB"/>
          </a:p>
        </p:txBody>
      </p:sp>
    </p:spTree>
    <p:extLst>
      <p:ext uri="{BB962C8B-B14F-4D97-AF65-F5344CB8AC3E}">
        <p14:creationId xmlns:p14="http://schemas.microsoft.com/office/powerpoint/2010/main" val="407770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4A0831-0CB7-9848-89D2-EF1DBD9B7483}" type="slidenum">
              <a:rPr lang="en-GB" smtClean="0"/>
              <a:t>1</a:t>
            </a:fld>
            <a:endParaRPr lang="en-GB"/>
          </a:p>
        </p:txBody>
      </p:sp>
    </p:spTree>
    <p:extLst>
      <p:ext uri="{BB962C8B-B14F-4D97-AF65-F5344CB8AC3E}">
        <p14:creationId xmlns:p14="http://schemas.microsoft.com/office/powerpoint/2010/main" val="274103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4A0831-0CB7-9848-89D2-EF1DBD9B7483}" type="slidenum">
              <a:rPr lang="en-GB" smtClean="0"/>
              <a:t>2</a:t>
            </a:fld>
            <a:endParaRPr lang="en-GB"/>
          </a:p>
        </p:txBody>
      </p:sp>
    </p:spTree>
    <p:extLst>
      <p:ext uri="{BB962C8B-B14F-4D97-AF65-F5344CB8AC3E}">
        <p14:creationId xmlns:p14="http://schemas.microsoft.com/office/powerpoint/2010/main" val="344855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 everyone and thanks for joining me today.  </a:t>
            </a:r>
            <a:r>
              <a:rPr lang="en-GB"/>
              <a:t>I’m Michael a assistive technology consultant I’m </a:t>
            </a:r>
          </a:p>
          <a:p>
            <a:endParaRPr lang="en-GB" dirty="0"/>
          </a:p>
        </p:txBody>
      </p:sp>
      <p:sp>
        <p:nvSpPr>
          <p:cNvPr id="4" name="Slide Number Placeholder 3"/>
          <p:cNvSpPr>
            <a:spLocks noGrp="1"/>
          </p:cNvSpPr>
          <p:nvPr>
            <p:ph type="sldNum" sz="quarter" idx="5"/>
          </p:nvPr>
        </p:nvSpPr>
        <p:spPr/>
        <p:txBody>
          <a:bodyPr/>
          <a:lstStyle/>
          <a:p>
            <a:fld id="{0A4A0831-0CB7-9848-89D2-EF1DBD9B7483}" type="slidenum">
              <a:rPr lang="en-GB" smtClean="0"/>
              <a:t>3</a:t>
            </a:fld>
            <a:endParaRPr lang="en-GB"/>
          </a:p>
        </p:txBody>
      </p:sp>
    </p:spTree>
    <p:extLst>
      <p:ext uri="{BB962C8B-B14F-4D97-AF65-F5344CB8AC3E}">
        <p14:creationId xmlns:p14="http://schemas.microsoft.com/office/powerpoint/2010/main" val="90198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 everyone and thanks for joining me today.  </a:t>
            </a:r>
            <a:r>
              <a:rPr lang="en-GB"/>
              <a:t>I’m Michael a assistive technology consultant I’m </a:t>
            </a:r>
          </a:p>
          <a:p>
            <a:endParaRPr lang="en-GB" dirty="0"/>
          </a:p>
        </p:txBody>
      </p:sp>
      <p:sp>
        <p:nvSpPr>
          <p:cNvPr id="4" name="Slide Number Placeholder 3"/>
          <p:cNvSpPr>
            <a:spLocks noGrp="1"/>
          </p:cNvSpPr>
          <p:nvPr>
            <p:ph type="sldNum" sz="quarter" idx="5"/>
          </p:nvPr>
        </p:nvSpPr>
        <p:spPr/>
        <p:txBody>
          <a:bodyPr/>
          <a:lstStyle/>
          <a:p>
            <a:fld id="{0A4A0831-0CB7-9848-89D2-EF1DBD9B7483}" type="slidenum">
              <a:rPr lang="en-GB" smtClean="0"/>
              <a:t>4</a:t>
            </a:fld>
            <a:endParaRPr lang="en-GB"/>
          </a:p>
        </p:txBody>
      </p:sp>
    </p:spTree>
    <p:extLst>
      <p:ext uri="{BB962C8B-B14F-4D97-AF65-F5344CB8AC3E}">
        <p14:creationId xmlns:p14="http://schemas.microsoft.com/office/powerpoint/2010/main" val="361744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4A0831-0CB7-9848-89D2-EF1DBD9B7483}" type="slidenum">
              <a:rPr lang="en-GB" smtClean="0"/>
              <a:t>8</a:t>
            </a:fld>
            <a:endParaRPr lang="en-GB"/>
          </a:p>
        </p:txBody>
      </p:sp>
    </p:spTree>
    <p:extLst>
      <p:ext uri="{BB962C8B-B14F-4D97-AF65-F5344CB8AC3E}">
        <p14:creationId xmlns:p14="http://schemas.microsoft.com/office/powerpoint/2010/main" val="117757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Roboto"/>
              </a:rPr>
              <a:t>Transform the Way You Read with OrCam Read for students or employees with mild to moderate visual impairments as well as those who have difficulty reading, including people with dyslexia and those who experience reading fatigue.</a:t>
            </a:r>
          </a:p>
          <a:p>
            <a:pPr algn="l"/>
            <a:endParaRPr lang="en-GB" b="1" i="0" dirty="0">
              <a:solidFill>
                <a:srgbClr val="000000"/>
              </a:solidFill>
              <a:effectLst/>
              <a:latin typeface="Roboto"/>
            </a:endParaRPr>
          </a:p>
          <a:p>
            <a:pPr algn="l"/>
            <a:r>
              <a:rPr lang="en-GB" b="0" i="0" dirty="0">
                <a:solidFill>
                  <a:srgbClr val="000000"/>
                </a:solidFill>
                <a:effectLst/>
                <a:latin typeface="Roboto"/>
              </a:rPr>
              <a:t>The OrCam Read is the first lightweight and portable device ever to integrate an smart camera capable of reading any printed or digital text that speak in a clear natural voice. Just point the portable digital reading over the surface of the book or digital screen and click to read aloud which uses the 2 precision laser guidance to capture a block of text, a whole page or you can choose where to begin reading.</a:t>
            </a:r>
          </a:p>
          <a:p>
            <a:pPr algn="l"/>
            <a:endParaRPr lang="en-GB" b="0" i="0" dirty="0">
              <a:solidFill>
                <a:srgbClr val="000000"/>
              </a:solidFill>
              <a:effectLst/>
              <a:latin typeface="Roboto"/>
            </a:endParaRPr>
          </a:p>
          <a:p>
            <a:pPr algn="l"/>
            <a:r>
              <a:rPr lang="en-GB" b="0" i="0" dirty="0">
                <a:solidFill>
                  <a:srgbClr val="000000"/>
                </a:solidFill>
                <a:effectLst/>
                <a:latin typeface="Roboto"/>
              </a:rPr>
              <a:t>Smart Reading allow you to input voice commands once the page or text has been captured by saying something like read the headlines, to hear the headlines read aloud then say read second article. Other sample are, “Start from Humming fish” at a specific point in book and “Read dates” to hear the dates from that page that was captured.</a:t>
            </a:r>
          </a:p>
          <a:p>
            <a:pPr algn="l"/>
            <a:endParaRPr lang="en-GB" b="0" i="0" dirty="0">
              <a:solidFill>
                <a:srgbClr val="000000"/>
              </a:solidFill>
              <a:effectLst/>
              <a:latin typeface="Roboto"/>
            </a:endParaRPr>
          </a:p>
          <a:p>
            <a:r>
              <a:rPr lang="en-GB" dirty="0"/>
              <a:t>There is no 3.5mm jack to plug in a wired headphone, while the use of Bluetooth for wireless speaker and or Bluetooth earphones is optional.</a:t>
            </a:r>
          </a:p>
          <a:p>
            <a:endParaRPr lang="en-GB" dirty="0"/>
          </a:p>
          <a:p>
            <a:r>
              <a:rPr lang="en-GB" dirty="0"/>
              <a:t>Thought I’ll mention that no internet connection is required when using the digital reader making the data secured, unlike some smartphone apps when capturing a page to convert the text to read aloud that could be saved to mobile or in cloud.</a:t>
            </a:r>
          </a:p>
        </p:txBody>
      </p:sp>
      <p:sp>
        <p:nvSpPr>
          <p:cNvPr id="4" name="Slide Number Placeholder 3"/>
          <p:cNvSpPr>
            <a:spLocks noGrp="1"/>
          </p:cNvSpPr>
          <p:nvPr>
            <p:ph type="sldNum" sz="quarter" idx="5"/>
          </p:nvPr>
        </p:nvSpPr>
        <p:spPr/>
        <p:txBody>
          <a:bodyPr/>
          <a:lstStyle/>
          <a:p>
            <a:fld id="{0A4A0831-0CB7-9848-89D2-EF1DBD9B7483}" type="slidenum">
              <a:rPr lang="en-GB" smtClean="0"/>
              <a:t>18</a:t>
            </a:fld>
            <a:endParaRPr lang="en-GB"/>
          </a:p>
        </p:txBody>
      </p:sp>
    </p:spTree>
    <p:extLst>
      <p:ext uri="{BB962C8B-B14F-4D97-AF65-F5344CB8AC3E}">
        <p14:creationId xmlns:p14="http://schemas.microsoft.com/office/powerpoint/2010/main" val="183781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D06B0D-3CBF-384E-8331-376C4D26D95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78117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5328-08F5-BA4D-B8B0-C726DF10413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A726551-B08B-1347-9E1B-7B45578981EE}"/>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95D5EE-8AF7-5846-AD17-78880783DD03}"/>
              </a:ext>
            </a:extLst>
          </p:cNvPr>
          <p:cNvSpPr>
            <a:spLocks noGrp="1"/>
          </p:cNvSpPr>
          <p:nvPr>
            <p:ph type="dt" sz="half" idx="10"/>
          </p:nvPr>
        </p:nvSpPr>
        <p:spPr>
          <a:xfrm>
            <a:off x="2593910" y="6356350"/>
            <a:ext cx="987490" cy="365125"/>
          </a:xfrm>
          <a:prstGeom prst="rect">
            <a:avLst/>
          </a:prstGeom>
        </p:spPr>
        <p:txBody>
          <a:bodyPr/>
          <a:lstStyle/>
          <a:p>
            <a:fld id="{B5941CEF-25F1-0E4E-884D-D78452A6F369}" type="datetimeFigureOut">
              <a:rPr lang="en-GB" smtClean="0"/>
              <a:t>15/06/2021</a:t>
            </a:fld>
            <a:endParaRPr lang="en-GB"/>
          </a:p>
        </p:txBody>
      </p:sp>
      <p:sp>
        <p:nvSpPr>
          <p:cNvPr id="5" name="Footer Placeholder 4">
            <a:extLst>
              <a:ext uri="{FF2B5EF4-FFF2-40B4-BE49-F238E27FC236}">
                <a16:creationId xmlns:a16="http://schemas.microsoft.com/office/drawing/2014/main" id="{117F153C-EBF8-8542-98AA-277901EC332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52A67AD-E129-3F48-AD3A-971BC213ED2B}"/>
              </a:ext>
            </a:extLst>
          </p:cNvPr>
          <p:cNvSpPr>
            <a:spLocks noGrp="1"/>
          </p:cNvSpPr>
          <p:nvPr>
            <p:ph type="sldNum" sz="quarter" idx="12"/>
          </p:nvPr>
        </p:nvSpPr>
        <p:spPr>
          <a:xfrm>
            <a:off x="8610600" y="6356350"/>
            <a:ext cx="1597090" cy="365125"/>
          </a:xfrm>
          <a:prstGeom prst="rect">
            <a:avLst/>
          </a:prstGeom>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101295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2B60F-CAE6-0142-B3D5-6EF99B8274AA}"/>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19A70AC-D26F-B143-ABDB-0A73BE2FC3BC}"/>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15F050-33C0-7F46-ADAB-F85C2237AF2F}"/>
              </a:ext>
            </a:extLst>
          </p:cNvPr>
          <p:cNvSpPr>
            <a:spLocks noGrp="1"/>
          </p:cNvSpPr>
          <p:nvPr>
            <p:ph type="dt" sz="half" idx="10"/>
          </p:nvPr>
        </p:nvSpPr>
        <p:spPr>
          <a:xfrm>
            <a:off x="2593910" y="6356350"/>
            <a:ext cx="987490" cy="365125"/>
          </a:xfrm>
          <a:prstGeom prst="rect">
            <a:avLst/>
          </a:prstGeom>
        </p:spPr>
        <p:txBody>
          <a:bodyPr/>
          <a:lstStyle/>
          <a:p>
            <a:fld id="{B5941CEF-25F1-0E4E-884D-D78452A6F369}" type="datetimeFigureOut">
              <a:rPr lang="en-GB" smtClean="0"/>
              <a:t>15/06/2021</a:t>
            </a:fld>
            <a:endParaRPr lang="en-GB"/>
          </a:p>
        </p:txBody>
      </p:sp>
      <p:sp>
        <p:nvSpPr>
          <p:cNvPr id="5" name="Footer Placeholder 4">
            <a:extLst>
              <a:ext uri="{FF2B5EF4-FFF2-40B4-BE49-F238E27FC236}">
                <a16:creationId xmlns:a16="http://schemas.microsoft.com/office/drawing/2014/main" id="{7D177F1E-46CC-5C46-8FF9-3D5CFABFDD1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29F17D4-C276-9C40-85E2-B2141974E683}"/>
              </a:ext>
            </a:extLst>
          </p:cNvPr>
          <p:cNvSpPr>
            <a:spLocks noGrp="1"/>
          </p:cNvSpPr>
          <p:nvPr>
            <p:ph type="sldNum" sz="quarter" idx="12"/>
          </p:nvPr>
        </p:nvSpPr>
        <p:spPr>
          <a:xfrm>
            <a:off x="8610600" y="6356350"/>
            <a:ext cx="1597090" cy="365125"/>
          </a:xfrm>
          <a:prstGeom prst="rect">
            <a:avLst/>
          </a:prstGeom>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209265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27C8-8436-A74B-982D-C31AEFA93E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1261F2-646D-6C4D-A2EB-AA7A58F07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995E3B-3956-EC4A-BAC5-8B6C3FE6AE69}"/>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5" name="Footer Placeholder 4">
            <a:extLst>
              <a:ext uri="{FF2B5EF4-FFF2-40B4-BE49-F238E27FC236}">
                <a16:creationId xmlns:a16="http://schemas.microsoft.com/office/drawing/2014/main" id="{62A0CF88-0AF3-0C47-8BE9-A64AC6F18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C8F74-2FBF-7D42-80E1-A938F28E1EBA}"/>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255307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1841-248B-9C46-B9BC-EB4086DB7F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4CAE1-26A5-4B44-9D60-DDDBE8D2AF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ADB0D-F4FB-0342-B8E6-75E831A6FC96}"/>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5" name="Footer Placeholder 4">
            <a:extLst>
              <a:ext uri="{FF2B5EF4-FFF2-40B4-BE49-F238E27FC236}">
                <a16:creationId xmlns:a16="http://schemas.microsoft.com/office/drawing/2014/main" id="{F84D74FD-4DF6-8B4B-80E8-83ACC3EDE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C4D09-614F-FF4E-A564-C2DB74A3A6F1}"/>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1617465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2EDC-D77E-F747-92C0-2249FBBF1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3F66BE-9114-C54C-8E01-CEA7F0CDA7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81C943-9B29-EE4C-A10E-E20E59E5CC2C}"/>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5" name="Footer Placeholder 4">
            <a:extLst>
              <a:ext uri="{FF2B5EF4-FFF2-40B4-BE49-F238E27FC236}">
                <a16:creationId xmlns:a16="http://schemas.microsoft.com/office/drawing/2014/main" id="{C40EB516-9F85-594A-B0D9-C893DEB9B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AABE5-C3B4-D649-8693-FBEC86326EEA}"/>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1449445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A96E-2BEE-404B-AF6B-D5D84A3D2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FDB66-5166-8E40-AFE4-5ADF29FFEE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0CB123-A3C6-B347-B4E3-5076FB615A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2B57E2-A473-6948-9AAD-AC09A2EFFE23}"/>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6" name="Footer Placeholder 5">
            <a:extLst>
              <a:ext uri="{FF2B5EF4-FFF2-40B4-BE49-F238E27FC236}">
                <a16:creationId xmlns:a16="http://schemas.microsoft.com/office/drawing/2014/main" id="{637E79B6-EC50-C941-A73A-5AD16217E5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CC63D-4259-3845-8D25-353EF380FA59}"/>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2819239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170F-370D-9B41-A5B1-6F046CE10E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22BCF-9F6C-2F4E-B5B2-F209F832E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52EC7C-E625-1048-B142-0F886ED718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A9F43-C2E9-B04B-9874-1307BA9FF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EA617F-0807-A948-81CC-60B2BC0892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9C0D21-235D-4548-B196-978B64DCC02B}"/>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8" name="Footer Placeholder 7">
            <a:extLst>
              <a:ext uri="{FF2B5EF4-FFF2-40B4-BE49-F238E27FC236}">
                <a16:creationId xmlns:a16="http://schemas.microsoft.com/office/drawing/2014/main" id="{D85BC1CE-BA12-CF48-8395-B2D99B12F6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56A60-221B-3D4F-B0E8-C82BD1D77F5F}"/>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599715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CBBA-DB72-274A-99A7-5AA88644A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0421D4-8865-F34D-8972-76E209BC5DCD}"/>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4" name="Footer Placeholder 3">
            <a:extLst>
              <a:ext uri="{FF2B5EF4-FFF2-40B4-BE49-F238E27FC236}">
                <a16:creationId xmlns:a16="http://schemas.microsoft.com/office/drawing/2014/main" id="{828E19B0-B978-B04E-B9B7-2D3C64F84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9EF64-0DDE-2941-926F-19444D388C38}"/>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833764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5F7E1-A32E-FB46-BC88-309B7E60BCCB}"/>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3" name="Footer Placeholder 2">
            <a:extLst>
              <a:ext uri="{FF2B5EF4-FFF2-40B4-BE49-F238E27FC236}">
                <a16:creationId xmlns:a16="http://schemas.microsoft.com/office/drawing/2014/main" id="{886CD6F4-BDC2-B546-AC16-D909A6A089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E02AEB-7E0B-8F43-AA00-6D8CD32F3E6B}"/>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34746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4EC6-13C6-AB4A-A0A7-0099C8BEE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681680-1076-8445-A947-755250B51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3ACDCA-9813-3941-9349-0A118D247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E739C6-54A6-AD44-8E11-2019AD2CC0DA}"/>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6" name="Footer Placeholder 5">
            <a:extLst>
              <a:ext uri="{FF2B5EF4-FFF2-40B4-BE49-F238E27FC236}">
                <a16:creationId xmlns:a16="http://schemas.microsoft.com/office/drawing/2014/main" id="{54FD880D-C608-BA41-A3BC-6FDCCEA32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74C03-7B70-804C-97AA-CE3044AED63A}"/>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86434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785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7E30-4637-9743-A7D6-91B6CD8E8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A0E7CA-D5F5-9843-9CE3-61A655463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8233B9-9F21-CC46-8F63-85B9A3B0C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6E3E7A-4710-0D41-86A3-7B1B702859BD}"/>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6" name="Footer Placeholder 5">
            <a:extLst>
              <a:ext uri="{FF2B5EF4-FFF2-40B4-BE49-F238E27FC236}">
                <a16:creationId xmlns:a16="http://schemas.microsoft.com/office/drawing/2014/main" id="{B0332A78-CE91-6D41-8420-902098F8C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46C0E-8CC2-434A-B379-D9E8686FF16D}"/>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2164080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35C5-48D5-574C-A515-E8E242E82C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744F9B-C4C7-FA46-ADCE-E57C67C425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5133B-2FF2-5A4E-AD7D-B404374DA634}"/>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5" name="Footer Placeholder 4">
            <a:extLst>
              <a:ext uri="{FF2B5EF4-FFF2-40B4-BE49-F238E27FC236}">
                <a16:creationId xmlns:a16="http://schemas.microsoft.com/office/drawing/2014/main" id="{001144C3-23E0-3443-AECE-C3FA6815B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E9E88-F15F-6E4B-8C51-F0A3874309DD}"/>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1697611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DDE59-2B45-8943-9F60-7DFB5AF11E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5DA8A6-02F6-F94D-AC7A-87F77FE8E4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6DA5F-7134-7640-961C-50B7F9FD27AB}"/>
              </a:ext>
            </a:extLst>
          </p:cNvPr>
          <p:cNvSpPr>
            <a:spLocks noGrp="1"/>
          </p:cNvSpPr>
          <p:nvPr>
            <p:ph type="dt" sz="half" idx="10"/>
          </p:nvPr>
        </p:nvSpPr>
        <p:spPr/>
        <p:txBody>
          <a:bodyPr/>
          <a:lstStyle/>
          <a:p>
            <a:fld id="{1A8B51D7-D70F-5B47-A0B8-2E22D8136D99}" type="datetimeFigureOut">
              <a:rPr lang="en-US" smtClean="0"/>
              <a:t>6/15/2021</a:t>
            </a:fld>
            <a:endParaRPr lang="en-US"/>
          </a:p>
        </p:txBody>
      </p:sp>
      <p:sp>
        <p:nvSpPr>
          <p:cNvPr id="5" name="Footer Placeholder 4">
            <a:extLst>
              <a:ext uri="{FF2B5EF4-FFF2-40B4-BE49-F238E27FC236}">
                <a16:creationId xmlns:a16="http://schemas.microsoft.com/office/drawing/2014/main" id="{59010E59-7EB4-3543-BC2C-BE2FC9882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B3BAD-C3F8-DE41-8E09-60EF736D5ABD}"/>
              </a:ext>
            </a:extLst>
          </p:cNvPr>
          <p:cNvSpPr>
            <a:spLocks noGrp="1"/>
          </p:cNvSpPr>
          <p:nvPr>
            <p:ph type="sldNum" sz="quarter" idx="12"/>
          </p:nvPr>
        </p:nvSpPr>
        <p:spPr/>
        <p:txBody>
          <a:bodyPr/>
          <a:lstStyle/>
          <a:p>
            <a:fld id="{87E9F1AC-8944-5C48-9984-574041DF7564}" type="slidenum">
              <a:rPr lang="en-US" smtClean="0"/>
              <a:t>‹#›</a:t>
            </a:fld>
            <a:endParaRPr lang="en-US"/>
          </a:p>
        </p:txBody>
      </p:sp>
    </p:spTree>
    <p:extLst>
      <p:ext uri="{BB962C8B-B14F-4D97-AF65-F5344CB8AC3E}">
        <p14:creationId xmlns:p14="http://schemas.microsoft.com/office/powerpoint/2010/main" val="3226561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7927"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19" name="Speaker"/>
          <p:cNvSpPr>
            <a:spLocks noGrp="1"/>
          </p:cNvSpPr>
          <p:nvPr userDrawn="1">
            <p:ph type="subTitle" idx="1" hasCustomPrompt="1"/>
          </p:nvPr>
        </p:nvSpPr>
        <p:spPr bwMode="black">
          <a:xfrm>
            <a:off x="287928" y="5130490"/>
            <a:ext cx="10896336"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p:cNvSpPr>
            <a:spLocks noGrp="1"/>
          </p:cNvSpPr>
          <p:nvPr>
            <p:ph type="title" hasCustomPrompt="1"/>
          </p:nvPr>
        </p:nvSpPr>
        <p:spPr>
          <a:xfrm>
            <a:off x="287928" y="4024430"/>
            <a:ext cx="10896336" cy="997196"/>
          </a:xfrm>
        </p:spPr>
        <p:txBody>
          <a:bodyPr vert="horz" wrap="square" lIns="0" tIns="0" rIns="0" bIns="0" rtlCol="0">
            <a:noAutofit/>
          </a:bodyPr>
          <a:lstStyle>
            <a:lvl1pPr>
              <a:lnSpc>
                <a:spcPct val="90000"/>
              </a:lnSpc>
              <a:defRPr lang="de-DE" sz="2853"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5887" cy="3430005"/>
          </a:xfrm>
          <a:solidFill>
            <a:schemeClr val="tx2">
              <a:alpha val="70000"/>
            </a:schemeClr>
          </a:solidFill>
        </p:spPr>
        <p:txBody>
          <a:bodyPr tIns="504000"/>
          <a:lstStyle>
            <a:lvl1pPr algn="ctr">
              <a:defRPr sz="1268">
                <a:solidFill>
                  <a:schemeClr val="tx1"/>
                </a:solidFill>
              </a:defRPr>
            </a:lvl1pPr>
          </a:lstStyle>
          <a:p>
            <a:r>
              <a:rPr lang="en-US"/>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68785" y="0"/>
            <a:ext cx="3023215" cy="3430005"/>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pic>
        <p:nvPicPr>
          <p:cNvPr id="12"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21110913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0615">
          <p15:clr>
            <a:srgbClr val="FBAE40"/>
          </p15:clr>
        </p15:guide>
        <p15:guide id="2" orient="horz" pos="5836">
          <p15:clr>
            <a:srgbClr val="FBAE40"/>
          </p15:clr>
        </p15:guide>
        <p15:guide id="3" orient="horz" pos="3044">
          <p15:clr>
            <a:srgbClr val="FBAE40"/>
          </p15:clr>
        </p15:guide>
        <p15:guide id="4" pos="256">
          <p15:clr>
            <a:srgbClr val="FBAE40"/>
          </p15:clr>
        </p15:guide>
        <p15:guide id="5" orient="horz" pos="3569">
          <p15:clr>
            <a:srgbClr val="FBAE40"/>
          </p15:clr>
        </p15:guide>
        <p15:guide id="6" orient="horz" pos="4456">
          <p15:clr>
            <a:srgbClr val="FBAE40"/>
          </p15:clr>
        </p15:guide>
        <p15:guide id="7" orient="horz" pos="4552">
          <p15:clr>
            <a:srgbClr val="FBAE40"/>
          </p15:clr>
        </p15:guide>
        <p15:guide id="8" orient="horz" pos="4935">
          <p15:clr>
            <a:srgbClr val="FBAE40"/>
          </p15:clr>
        </p15:guide>
        <p15:guide id="9" pos="997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7927"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19" name="Speaker"/>
          <p:cNvSpPr>
            <a:spLocks noGrp="1"/>
          </p:cNvSpPr>
          <p:nvPr userDrawn="1">
            <p:ph type="subTitle" idx="1" hasCustomPrompt="1"/>
          </p:nvPr>
        </p:nvSpPr>
        <p:spPr bwMode="black">
          <a:xfrm>
            <a:off x="287926" y="5130490"/>
            <a:ext cx="10897962"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2"/>
          <p:cNvSpPr>
            <a:spLocks noGrp="1"/>
          </p:cNvSpPr>
          <p:nvPr>
            <p:ph type="title" hasCustomPrompt="1"/>
          </p:nvPr>
        </p:nvSpPr>
        <p:spPr>
          <a:xfrm>
            <a:off x="287926" y="4024430"/>
            <a:ext cx="10897962" cy="997196"/>
          </a:xfrm>
        </p:spPr>
        <p:txBody>
          <a:bodyPr>
            <a:noAutofit/>
          </a:bodyPr>
          <a:lstStyle>
            <a:lvl1pPr>
              <a:lnSpc>
                <a:spcPct val="90000"/>
              </a:lnSpc>
              <a:defRPr sz="2853"/>
            </a:lvl1pPr>
          </a:lstStyle>
          <a:p>
            <a:pPr fontAlgn="base">
              <a:spcBef>
                <a:spcPct val="50000"/>
              </a:spcBef>
              <a:spcAft>
                <a:spcPct val="0"/>
              </a:spcAft>
              <a:buClr>
                <a:srgbClr val="F0AB00"/>
              </a:buClr>
              <a:buSzPct val="80000"/>
            </a:pPr>
            <a:r>
              <a:rPr lang="en-US" sz="2853"/>
              <a:t>Presentation Title </a:t>
            </a:r>
            <a:br>
              <a:rPr lang="en-US" sz="2853"/>
            </a:br>
            <a:r>
              <a:rPr lang="en-US" sz="2853"/>
              <a:t>Goes Here and Here.</a:t>
            </a:r>
            <a:endParaRPr lang="de-DE" sz="2853" kern="0" err="1">
              <a:ea typeface="Arial Unicode MS" pitchFamily="34" charset="-128"/>
              <a:cs typeface="Arial Unicode MS" pitchFamily="34" charset="-128"/>
            </a:endParaRPr>
          </a:p>
        </p:txBody>
      </p:sp>
      <p:sp>
        <p:nvSpPr>
          <p:cNvPr id="5" name="Title image (illustration scene art)"/>
          <p:cNvSpPr>
            <a:spLocks noGrp="1"/>
          </p:cNvSpPr>
          <p:nvPr>
            <p:ph type="pic" sz="quarter" idx="12" hasCustomPrompt="1"/>
          </p:nvPr>
        </p:nvSpPr>
        <p:spPr>
          <a:xfrm>
            <a:off x="1" y="0"/>
            <a:ext cx="12192000" cy="3430005"/>
          </a:xfrm>
          <a:noFill/>
        </p:spPr>
        <p:txBody>
          <a:bodyPr tIns="504000"/>
          <a:lstStyle>
            <a:lvl1pPr algn="ctr">
              <a:defRPr sz="1268">
                <a:solidFill>
                  <a:schemeClr val="tx1"/>
                </a:solidFill>
              </a:defRPr>
            </a:lvl1pPr>
          </a:lstStyle>
          <a:p>
            <a:r>
              <a:rPr lang="en-US"/>
              <a:t>Click to insert illustration</a:t>
            </a:r>
          </a:p>
        </p:txBody>
      </p:sp>
      <p:pic>
        <p:nvPicPr>
          <p:cNvPr id="7"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35451533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41">
          <p15:clr>
            <a:srgbClr val="FBAE40"/>
          </p15:clr>
        </p15:guide>
        <p15:guide id="2" pos="256">
          <p15:clr>
            <a:srgbClr val="FBAE40"/>
          </p15:clr>
        </p15:guide>
        <p15:guide id="3" orient="horz" pos="5837">
          <p15:clr>
            <a:srgbClr val="FBAE40"/>
          </p15:clr>
        </p15:guide>
        <p15:guide id="4" orient="horz" pos="3569">
          <p15:clr>
            <a:srgbClr val="FBAE40"/>
          </p15:clr>
        </p15:guide>
        <p15:guide id="5" orient="horz" pos="4456">
          <p15:clr>
            <a:srgbClr val="FBAE40"/>
          </p15:clr>
        </p15:guide>
        <p15:guide id="6" orient="horz" pos="4554">
          <p15:clr>
            <a:srgbClr val="FBAE40"/>
          </p15:clr>
        </p15:guide>
        <p15:guide id="7" orient="horz" pos="4937">
          <p15:clr>
            <a:srgbClr val="FBAE40"/>
          </p15:clr>
        </p15:guide>
        <p15:guide id="8" pos="997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7927" y="5093867"/>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6" name="Speaker"/>
          <p:cNvSpPr>
            <a:spLocks noGrp="1"/>
          </p:cNvSpPr>
          <p:nvPr userDrawn="1">
            <p:ph type="subTitle" idx="1" hasCustomPrompt="1"/>
          </p:nvPr>
        </p:nvSpPr>
        <p:spPr bwMode="black">
          <a:xfrm>
            <a:off x="287927" y="4268505"/>
            <a:ext cx="8592934"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4" name="Title 3"/>
          <p:cNvSpPr>
            <a:spLocks noGrp="1"/>
          </p:cNvSpPr>
          <p:nvPr>
            <p:ph type="title" hasCustomPrompt="1"/>
          </p:nvPr>
        </p:nvSpPr>
        <p:spPr>
          <a:xfrm>
            <a:off x="287926" y="2706317"/>
            <a:ext cx="8594561" cy="997196"/>
          </a:xfrm>
        </p:spPr>
        <p:txBody>
          <a:bodyPr>
            <a:noAutofit/>
          </a:bodyPr>
          <a:lstStyle>
            <a:lvl1pPr>
              <a:lnSpc>
                <a:spcPct val="90000"/>
              </a:lnSpc>
              <a:defRPr sz="2853"/>
            </a:lvl1pPr>
          </a:lstStyle>
          <a:p>
            <a:pPr fontAlgn="base">
              <a:spcBef>
                <a:spcPct val="50000"/>
              </a:spcBef>
              <a:spcAft>
                <a:spcPct val="0"/>
              </a:spcAft>
              <a:buClr>
                <a:srgbClr val="F0AB00"/>
              </a:buClr>
              <a:buSzPct val="80000"/>
            </a:pPr>
            <a:r>
              <a:rPr lang="en-US" sz="2853"/>
              <a:t>Presentation Title </a:t>
            </a:r>
            <a:br>
              <a:rPr lang="en-US" sz="2853"/>
            </a:br>
            <a:r>
              <a:rPr lang="en-US" sz="2853"/>
              <a:t>Goes Here and Here.</a:t>
            </a:r>
            <a:endParaRPr lang="de-DE" sz="2853" kern="0" err="1">
              <a:ea typeface="Arial Unicode MS" pitchFamily="34" charset="-128"/>
              <a:cs typeface="Arial Unicode MS" pitchFamily="34" charset="-128"/>
            </a:endParaRPr>
          </a:p>
        </p:txBody>
      </p:sp>
      <p:grpSp>
        <p:nvGrpSpPr>
          <p:cNvPr id="2" name="Hero Motion Band"/>
          <p:cNvGrpSpPr/>
          <p:nvPr userDrawn="1"/>
        </p:nvGrpSpPr>
        <p:grpSpPr>
          <a:xfrm>
            <a:off x="9168785" y="0"/>
            <a:ext cx="3023215"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pic>
        <p:nvPicPr>
          <p:cNvPr id="10"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17747984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6">
          <p15:clr>
            <a:srgbClr val="FBAE40"/>
          </p15:clr>
        </p15:guide>
        <p15:guide id="2" orient="horz" pos="2400">
          <p15:clr>
            <a:srgbClr val="FBAE40"/>
          </p15:clr>
        </p15:guide>
        <p15:guide id="3" orient="horz" pos="3785">
          <p15:clr>
            <a:srgbClr val="FBAE40"/>
          </p15:clr>
        </p15:guide>
        <p15:guide id="4" orient="horz" pos="3287">
          <p15:clr>
            <a:srgbClr val="FBAE40"/>
          </p15:clr>
        </p15:guide>
        <p15:guide id="5" orient="horz" pos="4168">
          <p15:clr>
            <a:srgbClr val="FBAE40"/>
          </p15:clr>
        </p15:guide>
        <p15:guide id="6" pos="791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3046" y="963001"/>
            <a:ext cx="4930716" cy="4932000"/>
          </a:xfrm>
        </p:spPr>
        <p:txBody>
          <a:bodyPr/>
          <a:lstStyle/>
          <a:p>
            <a:r>
              <a:rPr lang="en-US"/>
              <a:t>Click icon to add picture</a:t>
            </a:r>
            <a:endParaRPr lang="de-DE"/>
          </a:p>
        </p:txBody>
      </p:sp>
      <p:sp>
        <p:nvSpPr>
          <p:cNvPr id="24" name="Classification"/>
          <p:cNvSpPr txBox="1"/>
          <p:nvPr userDrawn="1"/>
        </p:nvSpPr>
        <p:spPr>
          <a:xfrm>
            <a:off x="287927" y="5093867"/>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6" name="Speaker"/>
          <p:cNvSpPr>
            <a:spLocks noGrp="1"/>
          </p:cNvSpPr>
          <p:nvPr userDrawn="1">
            <p:ph type="subTitle" idx="1" hasCustomPrompt="1"/>
          </p:nvPr>
        </p:nvSpPr>
        <p:spPr bwMode="black">
          <a:xfrm>
            <a:off x="287927" y="4268505"/>
            <a:ext cx="6371770"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8" name="Title 7"/>
          <p:cNvSpPr>
            <a:spLocks noGrp="1"/>
          </p:cNvSpPr>
          <p:nvPr>
            <p:ph type="title" hasCustomPrompt="1"/>
          </p:nvPr>
        </p:nvSpPr>
        <p:spPr>
          <a:xfrm>
            <a:off x="287926" y="2706317"/>
            <a:ext cx="6370341" cy="997196"/>
          </a:xfrm>
        </p:spPr>
        <p:txBody>
          <a:bodyPr>
            <a:noAutofit/>
          </a:bodyPr>
          <a:lstStyle>
            <a:lvl1pPr>
              <a:lnSpc>
                <a:spcPct val="90000"/>
              </a:lnSpc>
              <a:defRPr sz="2853"/>
            </a:lvl1pPr>
          </a:lstStyle>
          <a:p>
            <a:pPr fontAlgn="base">
              <a:spcBef>
                <a:spcPct val="50000"/>
              </a:spcBef>
              <a:spcAft>
                <a:spcPct val="0"/>
              </a:spcAft>
              <a:buClr>
                <a:srgbClr val="F0AB00"/>
              </a:buClr>
              <a:buSzPct val="80000"/>
            </a:pPr>
            <a:r>
              <a:rPr lang="en-US" sz="2853"/>
              <a:t>Presentation Title </a:t>
            </a:r>
            <a:br>
              <a:rPr lang="en-US" sz="2853"/>
            </a:br>
            <a:r>
              <a:rPr lang="en-US" sz="2853"/>
              <a:t>Goes Here and Here.</a:t>
            </a:r>
            <a:endParaRPr lang="de-DE" sz="2853" kern="0" err="1">
              <a:ea typeface="Arial Unicode MS" pitchFamily="34" charset="-128"/>
              <a:cs typeface="Arial Unicode MS" pitchFamily="34" charset="-128"/>
            </a:endParaRPr>
          </a:p>
        </p:txBody>
      </p:sp>
      <p:pic>
        <p:nvPicPr>
          <p:cNvPr id="9"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21271114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6">
          <p15:clr>
            <a:srgbClr val="FBAE40"/>
          </p15:clr>
        </p15:guide>
        <p15:guide id="2" orient="horz" pos="2400">
          <p15:clr>
            <a:srgbClr val="FBAE40"/>
          </p15:clr>
        </p15:guide>
        <p15:guide id="3" pos="5934">
          <p15:clr>
            <a:srgbClr val="FBAE40"/>
          </p15:clr>
        </p15:guide>
        <p15:guide id="4" orient="horz" pos="3785">
          <p15:clr>
            <a:srgbClr val="FBAE40"/>
          </p15:clr>
        </p15:guide>
        <p15:guide id="5" orient="horz" pos="3289">
          <p15:clr>
            <a:srgbClr val="FBAE40"/>
          </p15:clr>
        </p15:guide>
        <p15:guide id="6" orient="horz" pos="41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70" y="1620001"/>
            <a:ext cx="11182287" cy="4716000"/>
          </a:xfrm>
        </p:spPr>
        <p:txBody>
          <a:bodyPr>
            <a:normAutofit/>
          </a:bodyPr>
          <a:lstStyle>
            <a:lvl1pPr marL="0" marR="0" indent="0" algn="l" defTabSz="862451" rtl="0" eaLnBrk="1" fontAlgn="auto" latinLnBrk="0" hangingPunct="1">
              <a:lnSpc>
                <a:spcPct val="100000"/>
              </a:lnSpc>
              <a:spcBef>
                <a:spcPts val="2378"/>
              </a:spcBef>
              <a:spcAft>
                <a:spcPts val="0"/>
              </a:spcAft>
              <a:buClr>
                <a:schemeClr val="accent1"/>
              </a:buClr>
              <a:buSzPct val="80000"/>
              <a:buFontTx/>
              <a:buNone/>
              <a:tabLst/>
              <a:defRPr sz="1585" b="0"/>
            </a:lvl1pPr>
            <a:lvl2pPr marL="142583" marR="0" indent="-142583" algn="l" defTabSz="862451" rtl="0" eaLnBrk="1" fontAlgn="auto" latinLnBrk="0" hangingPunct="1">
              <a:lnSpc>
                <a:spcPct val="100000"/>
              </a:lnSpc>
              <a:spcBef>
                <a:spcPts val="475"/>
              </a:spcBef>
              <a:spcAft>
                <a:spcPts val="0"/>
              </a:spcAft>
              <a:buClr>
                <a:schemeClr val="accent1"/>
              </a:buClr>
              <a:buSzPct val="100000"/>
              <a:buFont typeface="Wingdings" panose="05000000000000000000" pitchFamily="2" charset="2"/>
              <a:buChar char="§"/>
              <a:tabLst/>
              <a:defRPr sz="1426"/>
            </a:lvl2pPr>
            <a:lvl3pPr marL="285167" marR="0" indent="-142098" algn="l" defTabSz="862451" rtl="0" eaLnBrk="1" fontAlgn="auto" latinLnBrk="0" hangingPunct="1">
              <a:lnSpc>
                <a:spcPct val="100000"/>
              </a:lnSpc>
              <a:spcBef>
                <a:spcPts val="318"/>
              </a:spcBef>
              <a:spcAft>
                <a:spcPts val="0"/>
              </a:spcAft>
              <a:buClr>
                <a:schemeClr val="tx1"/>
              </a:buClr>
              <a:buSzPct val="100000"/>
              <a:buFont typeface="Arial" pitchFamily="34" charset="0"/>
              <a:buChar char="–"/>
              <a:tabLst/>
              <a:defRPr sz="1426" baseline="0"/>
            </a:lvl3pPr>
            <a:lvl4pPr marL="427750" marR="0" indent="-142583" algn="l" defTabSz="862451" rtl="0" eaLnBrk="1" fontAlgn="auto" latinLnBrk="0" hangingPunct="1">
              <a:lnSpc>
                <a:spcPct val="100000"/>
              </a:lnSpc>
              <a:spcBef>
                <a:spcPts val="198"/>
              </a:spcBef>
              <a:spcAft>
                <a:spcPts val="0"/>
              </a:spcAft>
              <a:buClr>
                <a:schemeClr val="tx1"/>
              </a:buClr>
              <a:buSzPct val="100000"/>
              <a:buFont typeface="Courier New" pitchFamily="49" charset="0"/>
              <a:buChar char="o"/>
              <a:tabLst/>
              <a:defRPr sz="1268"/>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4138251890"/>
      </p:ext>
    </p:extLst>
  </p:cSld>
  <p:clrMapOvr>
    <a:masterClrMapping/>
  </p:clrMapOvr>
  <p:extLst>
    <p:ext uri="{DCECCB84-F9BA-43D5-87BE-67443E8EF086}">
      <p15:sldGuideLst xmlns:p15="http://schemas.microsoft.com/office/powerpoint/2012/main">
        <p15:guide id="1" pos="449">
          <p15:clr>
            <a:srgbClr val="FBAE40"/>
          </p15:clr>
        </p15:guide>
        <p15:guide id="2" orient="horz" pos="1436">
          <p15:clr>
            <a:srgbClr val="FBAE40"/>
          </p15:clr>
        </p15:guide>
        <p15:guide id="3" pos="10416">
          <p15:clr>
            <a:srgbClr val="FBAE40"/>
          </p15:clr>
        </p15:guide>
        <p15:guide id="4" orient="horz" pos="445">
          <p15:clr>
            <a:srgbClr val="FBAE40"/>
          </p15:clr>
        </p15:guide>
        <p15:guide id="5" orient="horz" pos="776">
          <p15:clr>
            <a:srgbClr val="FBAE40"/>
          </p15:clr>
        </p15:guide>
        <p15:guide id="6" orient="horz" pos="562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70" y="3090447"/>
            <a:ext cx="11182287" cy="677108"/>
          </a:xfrm>
        </p:spPr>
        <p:txBody>
          <a:bodyPr anchor="ctr" anchorCtr="0">
            <a:noAutofit/>
          </a:bodyPr>
          <a:lstStyle>
            <a:lvl1pPr>
              <a:defRPr sz="3486">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248427099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449">
          <p15:clr>
            <a:srgbClr val="FBAE40"/>
          </p15:clr>
        </p15:guide>
        <p15:guide id="2" orient="horz" pos="3041">
          <p15:clr>
            <a:srgbClr val="FBAE40"/>
          </p15:clr>
        </p15:guide>
        <p15:guide id="3" pos="104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1"/>
            <a:ext cx="12192000" cy="3430800"/>
          </a:xfrm>
          <a:noFill/>
        </p:spPr>
        <p:txBody>
          <a:bodyPr tIns="324000"/>
          <a:lstStyle>
            <a:lvl1pPr marL="0" marR="0" indent="0" algn="ctr" defTabSz="862451" rtl="0" eaLnBrk="1" fontAlgn="auto" latinLnBrk="0" hangingPunct="1">
              <a:lnSpc>
                <a:spcPct val="100000"/>
              </a:lnSpc>
              <a:spcBef>
                <a:spcPts val="950"/>
              </a:spcBef>
              <a:spcAft>
                <a:spcPts val="0"/>
              </a:spcAft>
              <a:buClr>
                <a:schemeClr val="accent1"/>
              </a:buClr>
              <a:buSzPct val="80000"/>
              <a:buFontTx/>
              <a:buNone/>
              <a:tabLst/>
              <a:defRPr sz="1268">
                <a:solidFill>
                  <a:schemeClr val="tx1"/>
                </a:solidFill>
              </a:defRPr>
            </a:lvl1pPr>
          </a:lstStyle>
          <a:p>
            <a:pPr marL="0" marR="0" lvl="0" indent="0" algn="ctr" defTabSz="862451" rtl="0" eaLnBrk="1" fontAlgn="auto" latinLnBrk="0" hangingPunct="1">
              <a:lnSpc>
                <a:spcPct val="100000"/>
              </a:lnSpc>
              <a:spcBef>
                <a:spcPts val="95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3870" y="1375047"/>
            <a:ext cx="11182287" cy="677108"/>
          </a:xfrm>
        </p:spPr>
        <p:txBody>
          <a:bodyPr anchor="t" anchorCtr="0">
            <a:noAutofit/>
          </a:bodyPr>
          <a:lstStyle>
            <a:lvl1pPr>
              <a:defRPr sz="3486">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81728998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3041">
          <p15:clr>
            <a:srgbClr val="FBAE40"/>
          </p15:clr>
        </p15:guide>
        <p15:guide id="2" pos="10416">
          <p15:clr>
            <a:srgbClr val="FBAE40"/>
          </p15:clr>
        </p15:guide>
        <p15:guide id="3" pos="449">
          <p15:clr>
            <a:srgbClr val="FBAE40"/>
          </p15:clr>
        </p15:guide>
        <p15:guide id="4" orient="horz" pos="1218">
          <p15:clr>
            <a:srgbClr val="FBAE40"/>
          </p15:clr>
        </p15:guide>
        <p15:guide id="5" orient="horz" pos="182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373C-75CA-BE4E-8A15-EF24DE023C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2B3043D-F53F-8540-A4DE-6EA042A13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F1880D-A41E-944D-A045-58B97ADF6ACE}"/>
              </a:ext>
            </a:extLst>
          </p:cNvPr>
          <p:cNvSpPr>
            <a:spLocks noGrp="1"/>
          </p:cNvSpPr>
          <p:nvPr>
            <p:ph type="dt" sz="half" idx="10"/>
          </p:nvPr>
        </p:nvSpPr>
        <p:spPr>
          <a:xfrm>
            <a:off x="2593910" y="6356350"/>
            <a:ext cx="987490" cy="365125"/>
          </a:xfrm>
          <a:prstGeom prst="rect">
            <a:avLst/>
          </a:prstGeom>
        </p:spPr>
        <p:txBody>
          <a:bodyPr/>
          <a:lstStyle/>
          <a:p>
            <a:fld id="{B5941CEF-25F1-0E4E-884D-D78452A6F369}" type="datetimeFigureOut">
              <a:rPr lang="en-GB" smtClean="0"/>
              <a:t>15/06/2021</a:t>
            </a:fld>
            <a:endParaRPr lang="en-GB"/>
          </a:p>
        </p:txBody>
      </p:sp>
      <p:sp>
        <p:nvSpPr>
          <p:cNvPr id="5" name="Footer Placeholder 4">
            <a:extLst>
              <a:ext uri="{FF2B5EF4-FFF2-40B4-BE49-F238E27FC236}">
                <a16:creationId xmlns:a16="http://schemas.microsoft.com/office/drawing/2014/main" id="{8D62811C-42FC-F646-9EC9-8800CA9AF4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2102858-4755-3D4C-A4C0-F44D46AF34EF}"/>
              </a:ext>
            </a:extLst>
          </p:cNvPr>
          <p:cNvSpPr>
            <a:spLocks noGrp="1"/>
          </p:cNvSpPr>
          <p:nvPr>
            <p:ph type="sldNum" sz="quarter" idx="12"/>
          </p:nvPr>
        </p:nvSpPr>
        <p:spPr>
          <a:xfrm>
            <a:off x="8610600" y="6356350"/>
            <a:ext cx="1597090" cy="365125"/>
          </a:xfrm>
          <a:prstGeom prst="rect">
            <a:avLst/>
          </a:prstGeom>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221944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75674210"/>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pos="10416">
          <p15:clr>
            <a:srgbClr val="FBAE40"/>
          </p15:clr>
        </p15:guide>
        <p15:guide id="4" orient="horz" pos="776">
          <p15:clr>
            <a:srgbClr val="FBAE40"/>
          </p15:clr>
        </p15:guide>
        <p15:guide id="5" orient="horz" pos="562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9" y="1620001"/>
            <a:ext cx="11183565"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614628592"/>
      </p:ext>
    </p:extLst>
  </p:cSld>
  <p:clrMapOvr>
    <a:masterClrMapping/>
  </p:clrMapOvr>
  <p:extLst>
    <p:ext uri="{DCECCB84-F9BA-43D5-87BE-67443E8EF086}">
      <p15:sldGuideLst xmlns:p15="http://schemas.microsoft.com/office/powerpoint/2012/main">
        <p15:guide id="1" pos="447">
          <p15:clr>
            <a:srgbClr val="FBAE40"/>
          </p15:clr>
        </p15:guide>
        <p15:guide id="2" orient="horz" pos="5621">
          <p15:clr>
            <a:srgbClr val="FBAE40"/>
          </p15:clr>
        </p15:guide>
        <p15:guide id="3" pos="10416">
          <p15:clr>
            <a:srgbClr val="FBAE40"/>
          </p15:clr>
        </p15:guide>
        <p15:guide id="4" orient="horz" pos="448">
          <p15:clr>
            <a:srgbClr val="FBAE40"/>
          </p15:clr>
        </p15:guide>
        <p15:guide id="5" orient="horz" pos="777">
          <p15:clr>
            <a:srgbClr val="FBAE40"/>
          </p15:clr>
        </p15:guide>
        <p15:guide id="6" orient="horz" pos="143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3" y="1620001"/>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69" y="1620001"/>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400556604"/>
      </p:ext>
    </p:extLst>
  </p:cSld>
  <p:clrMapOvr>
    <a:masterClrMapping/>
  </p:clrMapOvr>
  <p:extLst>
    <p:ext uri="{DCECCB84-F9BA-43D5-87BE-67443E8EF086}">
      <p15:sldGuideLst xmlns:p15="http://schemas.microsoft.com/office/powerpoint/2012/main">
        <p15:guide id="1" pos="449">
          <p15:clr>
            <a:srgbClr val="FBAE40"/>
          </p15:clr>
        </p15:guide>
        <p15:guide id="2" orient="horz" pos="5621">
          <p15:clr>
            <a:srgbClr val="FBAE40"/>
          </p15:clr>
        </p15:guide>
        <p15:guide id="3" pos="10416">
          <p15:clr>
            <a:srgbClr val="FBAE40"/>
          </p15:clr>
        </p15:guide>
        <p15:guide id="4" pos="5196">
          <p15:clr>
            <a:srgbClr val="FBAE40"/>
          </p15:clr>
        </p15:guide>
        <p15:guide id="5" pos="5667">
          <p15:clr>
            <a:srgbClr val="FBAE40"/>
          </p15:clr>
        </p15:guide>
        <p15:guide id="6" orient="horz" pos="447">
          <p15:clr>
            <a:srgbClr val="FBAE40"/>
          </p15:clr>
        </p15:guide>
        <p15:guide id="7" orient="horz" pos="776">
          <p15:clr>
            <a:srgbClr val="FBAE40"/>
          </p15:clr>
        </p15:guide>
        <p15:guide id="8" orient="horz" pos="14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2" y="1620001"/>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4117" y="1620001"/>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71" y="1620001"/>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1721180814"/>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pos="3625">
          <p15:clr>
            <a:srgbClr val="FBAE40"/>
          </p15:clr>
        </p15:guide>
        <p15:guide id="4" pos="3843">
          <p15:clr>
            <a:srgbClr val="FBAE40"/>
          </p15:clr>
        </p15:guide>
        <p15:guide id="5" pos="7021">
          <p15:clr>
            <a:srgbClr val="FBAE40"/>
          </p15:clr>
        </p15:guide>
        <p15:guide id="6" pos="7240">
          <p15:clr>
            <a:srgbClr val="FBAE40"/>
          </p15:clr>
        </p15:guide>
        <p15:guide id="7" pos="10416">
          <p15:clr>
            <a:srgbClr val="FBAE40"/>
          </p15:clr>
        </p15:guide>
        <p15:guide id="8" orient="horz" pos="776">
          <p15:clr>
            <a:srgbClr val="FBAE40"/>
          </p15:clr>
        </p15:guide>
        <p15:guide id="9" orient="horz" pos="1436">
          <p15:clr>
            <a:srgbClr val="FBAE40"/>
          </p15:clr>
        </p15:guide>
        <p15:guide id="10" orient="horz" pos="561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3" y="4770002"/>
            <a:ext cx="5326613" cy="156600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0823" y="1620000"/>
            <a:ext cx="5326613" cy="2631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69" y="4770002"/>
            <a:ext cx="5326613" cy="156600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69" y="1620000"/>
            <a:ext cx="5326613" cy="2631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1281977434"/>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436">
          <p15:clr>
            <a:srgbClr val="FBAE40"/>
          </p15:clr>
        </p15:guide>
        <p15:guide id="5" orient="horz" pos="3771">
          <p15:clr>
            <a:srgbClr val="FBAE40"/>
          </p15:clr>
        </p15:guide>
        <p15:guide id="6" orient="horz" pos="4230">
          <p15:clr>
            <a:srgbClr val="FBAE40"/>
          </p15:clr>
        </p15:guide>
        <p15:guide id="7" orient="horz" pos="5621">
          <p15:clr>
            <a:srgbClr val="FBAE40"/>
          </p15:clr>
        </p15:guide>
        <p15:guide id="8" pos="5207">
          <p15:clr>
            <a:srgbClr val="FBAE40"/>
          </p15:clr>
        </p15:guide>
        <p15:guide id="9" pos="5657">
          <p15:clr>
            <a:srgbClr val="FBAE40"/>
          </p15:clr>
        </p15:guide>
        <p15:guide id="10" pos="104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8" y="4354921"/>
            <a:ext cx="3390318" cy="1981079"/>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7118" y="1620000"/>
            <a:ext cx="3390318" cy="2232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0494" y="4354921"/>
            <a:ext cx="3390318" cy="1981079"/>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0494" y="1620000"/>
            <a:ext cx="3390318" cy="2232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70" y="4354921"/>
            <a:ext cx="3390318" cy="1981079"/>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70" y="1620000"/>
            <a:ext cx="3390318" cy="2232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378676213"/>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pos="3472">
          <p15:clr>
            <a:srgbClr val="FBAE40"/>
          </p15:clr>
        </p15:guide>
        <p15:guide id="4" pos="3922">
          <p15:clr>
            <a:srgbClr val="FBAE40"/>
          </p15:clr>
        </p15:guide>
        <p15:guide id="5" pos="6945">
          <p15:clr>
            <a:srgbClr val="FBAE40"/>
          </p15:clr>
        </p15:guide>
        <p15:guide id="6" pos="7393">
          <p15:clr>
            <a:srgbClr val="FBAE40"/>
          </p15:clr>
        </p15:guide>
        <p15:guide id="7" pos="10416">
          <p15:clr>
            <a:srgbClr val="FBAE40"/>
          </p15:clr>
        </p15:guide>
        <p15:guide id="8" orient="horz" pos="776">
          <p15:clr>
            <a:srgbClr val="FBAE40"/>
          </p15:clr>
        </p15:guide>
        <p15:guide id="9" orient="horz" pos="1435">
          <p15:clr>
            <a:srgbClr val="FBAE40"/>
          </p15:clr>
        </p15:guide>
        <p15:guide id="10" orient="horz" pos="3419">
          <p15:clr>
            <a:srgbClr val="FBAE40"/>
          </p15:clr>
        </p15:guide>
        <p15:guide id="11" orient="horz" pos="3863">
          <p15:clr>
            <a:srgbClr val="FBAE40"/>
          </p15:clr>
        </p15:guide>
        <p15:guide id="12" orient="horz" pos="562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70" y="3878222"/>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870"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2463" y="3878224"/>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2463"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6734" y="3878224"/>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6734"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49598" y="3878224"/>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49598"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083631770"/>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437">
          <p15:clr>
            <a:srgbClr val="FBAE40"/>
          </p15:clr>
        </p15:guide>
        <p15:guide id="5" orient="horz" pos="2971">
          <p15:clr>
            <a:srgbClr val="FBAE40"/>
          </p15:clr>
        </p15:guide>
        <p15:guide id="6" orient="horz" pos="3439">
          <p15:clr>
            <a:srgbClr val="FBAE40"/>
          </p15:clr>
        </p15:guide>
        <p15:guide id="7" orient="horz" pos="5619">
          <p15:clr>
            <a:srgbClr val="FBAE40"/>
          </p15:clr>
        </p15:guide>
        <p15:guide id="8" pos="2602">
          <p15:clr>
            <a:srgbClr val="FBAE40"/>
          </p15:clr>
        </p15:guide>
        <p15:guide id="9" pos="3054">
          <p15:clr>
            <a:srgbClr val="FBAE40"/>
          </p15:clr>
        </p15:guide>
        <p15:guide id="10" pos="5209">
          <p15:clr>
            <a:srgbClr val="FBAE40"/>
          </p15:clr>
        </p15:guide>
        <p15:guide id="11" pos="5657">
          <p15:clr>
            <a:srgbClr val="FBAE40"/>
          </p15:clr>
        </p15:guide>
        <p15:guide id="12" pos="7815">
          <p15:clr>
            <a:srgbClr val="FBAE40"/>
          </p15:clr>
        </p15:guide>
        <p15:guide id="13" pos="8262">
          <p15:clr>
            <a:srgbClr val="FBAE40"/>
          </p15:clr>
        </p15:guide>
        <p15:guide id="14" pos="1041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70" y="1800000"/>
            <a:ext cx="11182287" cy="3285033"/>
          </a:xfrm>
        </p:spPr>
        <p:txBody>
          <a:bodyPr/>
          <a:lstStyle>
            <a:lvl1pPr marL="313683" indent="-313683">
              <a:lnSpc>
                <a:spcPct val="90000"/>
              </a:lnSpc>
              <a:spcBef>
                <a:spcPts val="475"/>
              </a:spcBef>
              <a:defRPr sz="4754" b="1"/>
            </a:lvl1pPr>
            <a:lvl2pPr marL="313683" indent="0">
              <a:buNone/>
              <a:defRPr sz="95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42001324"/>
      </p:ext>
    </p:extLst>
  </p:cSld>
  <p:clrMapOvr>
    <a:masterClrMapping/>
  </p:clrMapOvr>
  <p:extLst>
    <p:ext uri="{DCECCB84-F9BA-43D5-87BE-67443E8EF086}">
      <p15:sldGuideLst xmlns:p15="http://schemas.microsoft.com/office/powerpoint/2012/main">
        <p15:guide id="1" pos="449">
          <p15:clr>
            <a:srgbClr val="FBAE40"/>
          </p15:clr>
        </p15:guide>
        <p15:guide id="4" orient="horz" pos="1596">
          <p15:clr>
            <a:srgbClr val="FBAE40"/>
          </p15:clr>
        </p15:guide>
        <p15:guide id="5" orient="horz" pos="4513">
          <p15:clr>
            <a:srgbClr val="FBAE40"/>
          </p15:clr>
        </p15:guide>
        <p15:guide id="6" pos="1041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and 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70" y="1800000"/>
            <a:ext cx="11182287" cy="3285033"/>
          </a:xfrm>
        </p:spPr>
        <p:txBody>
          <a:bodyPr/>
          <a:lstStyle>
            <a:lvl1pPr marL="313683" indent="-313683">
              <a:lnSpc>
                <a:spcPct val="90000"/>
              </a:lnSpc>
              <a:spcBef>
                <a:spcPts val="475"/>
              </a:spcBef>
              <a:defRPr sz="4754" b="1"/>
            </a:lvl1pPr>
            <a:lvl2pPr marL="313683" indent="0">
              <a:buNone/>
              <a:defRPr sz="950"/>
            </a:lvl2pPr>
          </a:lstStyle>
          <a:p>
            <a:pPr lvl="0"/>
            <a:r>
              <a:rPr lang="en-US" noProof="0"/>
              <a:t>“Quote goes here </a:t>
            </a:r>
            <a:br>
              <a:rPr lang="en-US" noProof="0"/>
            </a:br>
            <a:r>
              <a:rPr lang="en-US" noProof="0"/>
              <a:t>and here.”</a:t>
            </a:r>
          </a:p>
          <a:p>
            <a:pPr lvl="1"/>
            <a:r>
              <a:rPr lang="en-US" noProof="0"/>
              <a:t>Source</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246414674"/>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596">
          <p15:clr>
            <a:srgbClr val="FBAE40"/>
          </p15:clr>
        </p15:guide>
        <p15:guide id="5" orient="horz" pos="4513">
          <p15:clr>
            <a:srgbClr val="FBAE40"/>
          </p15:clr>
        </p15:guide>
        <p15:guide id="6" pos="104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8" y="252000"/>
            <a:ext cx="4066942" cy="6606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869" y="1620001"/>
            <a:ext cx="7090154" cy="4716000"/>
          </a:xfrm>
        </p:spPr>
        <p:txBody>
          <a:bodyPr/>
          <a:lstStyle>
            <a:lvl1pPr>
              <a:defRPr/>
            </a:lvl1pPr>
            <a:lvl2pPr marL="164948" indent="-164948">
              <a:defRPr/>
            </a:lvl2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3872" y="504001"/>
            <a:ext cx="709015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383968900"/>
      </p:ext>
    </p:extLst>
  </p:cSld>
  <p:clrMapOvr>
    <a:masterClrMapping/>
  </p:clrMapOvr>
  <p:extLst>
    <p:ext uri="{DCECCB84-F9BA-43D5-87BE-67443E8EF086}">
      <p15:sldGuideLst xmlns:p15="http://schemas.microsoft.com/office/powerpoint/2012/main">
        <p15:guide id="1" pos="449">
          <p15:clr>
            <a:srgbClr val="FBAE40"/>
          </p15:clr>
        </p15:guide>
        <p15:guide id="2" orient="horz" pos="5621">
          <p15:clr>
            <a:srgbClr val="FBAE40"/>
          </p15:clr>
        </p15:guide>
        <p15:guide id="3" pos="6769">
          <p15:clr>
            <a:srgbClr val="FBAE40"/>
          </p15:clr>
        </p15:guide>
        <p15:guide id="4" pos="7240">
          <p15:clr>
            <a:srgbClr val="FBAE40"/>
          </p15:clr>
        </p15:guide>
        <p15:guide id="5" orient="horz" pos="447">
          <p15:clr>
            <a:srgbClr val="FBAE40"/>
          </p15:clr>
        </p15:guide>
        <p15:guide id="6" orient="horz" pos="776">
          <p15:clr>
            <a:srgbClr val="FBAE40"/>
          </p15:clr>
        </p15:guide>
        <p15:guide id="7" orient="horz" pos="14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95C6-EA7D-3A42-89AB-BD1A97041A5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1C913C2-6DBA-924E-8CD0-2A65DF4DE85F}"/>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4096AC8-2BF8-7D4F-96C3-DB6F4419FEC0}"/>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19C4118-8FDA-4B4D-BEB2-8BF4BEA7990B}"/>
              </a:ext>
            </a:extLst>
          </p:cNvPr>
          <p:cNvSpPr>
            <a:spLocks noGrp="1"/>
          </p:cNvSpPr>
          <p:nvPr>
            <p:ph type="dt" sz="half" idx="10"/>
          </p:nvPr>
        </p:nvSpPr>
        <p:spPr>
          <a:xfrm>
            <a:off x="2593910" y="6356350"/>
            <a:ext cx="987490" cy="365125"/>
          </a:xfrm>
          <a:prstGeom prst="rect">
            <a:avLst/>
          </a:prstGeom>
        </p:spPr>
        <p:txBody>
          <a:bodyPr/>
          <a:lstStyle/>
          <a:p>
            <a:fld id="{B5941CEF-25F1-0E4E-884D-D78452A6F369}" type="datetimeFigureOut">
              <a:rPr lang="en-GB" smtClean="0"/>
              <a:t>15/06/2021</a:t>
            </a:fld>
            <a:endParaRPr lang="en-GB"/>
          </a:p>
        </p:txBody>
      </p:sp>
      <p:sp>
        <p:nvSpPr>
          <p:cNvPr id="6" name="Footer Placeholder 5">
            <a:extLst>
              <a:ext uri="{FF2B5EF4-FFF2-40B4-BE49-F238E27FC236}">
                <a16:creationId xmlns:a16="http://schemas.microsoft.com/office/drawing/2014/main" id="{556AA309-15CD-5C4F-86F9-D8187F9FC38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A0968BA-CB9C-7E43-8523-A5492919C864}"/>
              </a:ext>
            </a:extLst>
          </p:cNvPr>
          <p:cNvSpPr>
            <a:spLocks noGrp="1"/>
          </p:cNvSpPr>
          <p:nvPr>
            <p:ph type="sldNum" sz="quarter" idx="12"/>
          </p:nvPr>
        </p:nvSpPr>
        <p:spPr>
          <a:xfrm>
            <a:off x="8610600" y="6356350"/>
            <a:ext cx="1597090" cy="365125"/>
          </a:xfrm>
          <a:prstGeom prst="rect">
            <a:avLst/>
          </a:prstGeom>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42851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3" y="252000"/>
            <a:ext cx="6096000" cy="6606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871" y="1620001"/>
            <a:ext cx="5110669"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3874" y="504001"/>
            <a:ext cx="5110669"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832750213"/>
      </p:ext>
    </p:extLst>
  </p:cSld>
  <p:clrMapOvr>
    <a:masterClrMapping/>
  </p:clrMapOvr>
  <p:extLst>
    <p:ext uri="{DCECCB84-F9BA-43D5-87BE-67443E8EF086}">
      <p15:sldGuideLst xmlns:p15="http://schemas.microsoft.com/office/powerpoint/2012/main">
        <p15:guide id="1" pos="5432">
          <p15:clr>
            <a:srgbClr val="FBAE40"/>
          </p15:clr>
        </p15:guide>
        <p15:guide id="2" orient="horz" pos="447">
          <p15:clr>
            <a:srgbClr val="FBAE40"/>
          </p15:clr>
        </p15:guide>
        <p15:guide id="3" orient="horz" pos="776">
          <p15:clr>
            <a:srgbClr val="FBAE40"/>
          </p15:clr>
        </p15:guide>
        <p15:guide id="4" orient="horz" pos="1436">
          <p15:clr>
            <a:srgbClr val="FBAE40"/>
          </p15:clr>
        </p15:guide>
        <p15:guide id="5" orient="horz" pos="5621">
          <p15:clr>
            <a:srgbClr val="FBAE40"/>
          </p15:clr>
        </p15:guide>
        <p15:guide id="6" pos="5003">
          <p15:clr>
            <a:srgbClr val="FBAE40"/>
          </p15:clr>
        </p15:guide>
        <p15:guide id="7" pos="44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2000" cy="6606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103859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3" name="Slide number"/>
          <p:cNvSpPr txBox="1"/>
          <p:nvPr userDrawn="1"/>
        </p:nvSpPr>
        <p:spPr bwMode="black">
          <a:xfrm>
            <a:off x="11575224" y="6536751"/>
            <a:ext cx="112210" cy="109710"/>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713" noProof="0" smtClean="0"/>
              <a:pPr marL="0" lvl="0" indent="0" algn="r">
                <a:buNone/>
              </a:pPr>
              <a:t>‹#›</a:t>
            </a:fld>
            <a:endParaRPr lang="en-US" sz="713" noProof="0"/>
          </a:p>
        </p:txBody>
      </p:sp>
      <p:sp>
        <p:nvSpPr>
          <p:cNvPr id="4" name="Classification"/>
          <p:cNvSpPr txBox="1"/>
          <p:nvPr userDrawn="1"/>
        </p:nvSpPr>
        <p:spPr bwMode="black">
          <a:xfrm>
            <a:off x="2813922" y="6559835"/>
            <a:ext cx="218008" cy="73097"/>
          </a:xfrm>
          <a:prstGeom prst="rect">
            <a:avLst/>
          </a:prstGeom>
          <a:noFill/>
        </p:spPr>
        <p:txBody>
          <a:bodyPr wrap="none" lIns="0" tIns="0" rIns="0" bIns="0" rtlCol="0">
            <a:spAutoFit/>
          </a:bodyPr>
          <a:lstStyle/>
          <a:p>
            <a:pPr marL="0" marR="0" indent="0" algn="l" defTabSz="86245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475" b="0" i="0" u="none" kern="0" baseline="0">
                <a:solidFill>
                  <a:schemeClr val="tx1"/>
                </a:solidFill>
                <a:latin typeface="Arial"/>
                <a:ea typeface="Arial Unicode MS"/>
                <a:cs typeface="Arial Unicode MS" pitchFamily="34" charset="-128"/>
                <a:sym typeface="Arial"/>
              </a:rPr>
              <a:t>PUBLIC</a:t>
            </a:r>
          </a:p>
        </p:txBody>
      </p:sp>
      <p:sp>
        <p:nvSpPr>
          <p:cNvPr id="6" name="Copyright"/>
          <p:cNvSpPr txBox="1"/>
          <p:nvPr userDrawn="1"/>
        </p:nvSpPr>
        <p:spPr bwMode="black">
          <a:xfrm>
            <a:off x="503872" y="6559836"/>
            <a:ext cx="2269088" cy="73097"/>
          </a:xfrm>
          <a:prstGeom prst="rect">
            <a:avLst/>
          </a:prstGeom>
          <a:noFill/>
        </p:spPr>
        <p:txBody>
          <a:bodyPr wrap="square" lIns="0" tIns="0" rIns="0" bIns="0" rtlCol="0">
            <a:spAutoFit/>
          </a:bodyPr>
          <a:lstStyle/>
          <a:p>
            <a:pPr marL="66648" marR="0" indent="-66648" algn="l" defTabSz="86245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475" noProof="0">
                <a:solidFill>
                  <a:schemeClr val="tx1"/>
                </a:solidFill>
              </a:rPr>
              <a:t>2018 SAP SE or an SAP affiliate company. All rights reserved.  </a:t>
            </a:r>
            <a:r>
              <a:rPr kumimoji="0" lang="en-US" sz="475" b="0" i="0" u="none" kern="0" baseline="0">
                <a:solidFill>
                  <a:schemeClr val="tx1"/>
                </a:solidFill>
                <a:latin typeface="Arial"/>
                <a:ea typeface="Arial Unicode MS"/>
                <a:cs typeface="Arial Unicode MS" pitchFamily="34" charset="-128"/>
                <a:sym typeface="Arial"/>
              </a:rPr>
              <a:t>ǀ</a:t>
            </a:r>
          </a:p>
        </p:txBody>
      </p:sp>
      <p:sp>
        <p:nvSpPr>
          <p:cNvPr id="5" name="Picture Placeholder full image"/>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1456285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3" y="1620001"/>
            <a:ext cx="5326613" cy="4716000"/>
          </a:xfrm>
          <a:solidFill>
            <a:schemeClr val="tx2">
              <a:alpha val="70000"/>
            </a:schemeClr>
          </a:solidFill>
        </p:spPr>
        <p:txBody>
          <a:bodyPr vert="horz" lIns="0" tIns="1512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3869" y="1620001"/>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185390940"/>
      </p:ext>
    </p:extLst>
  </p:cSld>
  <p:clrMapOvr>
    <a:masterClrMapping/>
  </p:clrMapOvr>
  <p:extLst>
    <p:ext uri="{DCECCB84-F9BA-43D5-87BE-67443E8EF086}">
      <p15:sldGuideLst xmlns:p15="http://schemas.microsoft.com/office/powerpoint/2012/main">
        <p15:guide id="1" pos="449">
          <p15:clr>
            <a:srgbClr val="FBAE40"/>
          </p15:clr>
        </p15:guide>
        <p15:guide id="2" orient="horz" pos="1436">
          <p15:clr>
            <a:srgbClr val="FBAE40"/>
          </p15:clr>
        </p15:guide>
        <p15:guide id="3" pos="5196">
          <p15:clr>
            <a:srgbClr val="FBAE40"/>
          </p15:clr>
        </p15:guide>
        <p15:guide id="4" pos="5668">
          <p15:clr>
            <a:srgbClr val="FBAE40"/>
          </p15:clr>
        </p15:guide>
        <p15:guide id="5" pos="10416">
          <p15:clr>
            <a:srgbClr val="FBAE40"/>
          </p15:clr>
        </p15:guide>
        <p15:guide id="6" orient="horz" pos="447">
          <p15:clr>
            <a:srgbClr val="FBAE40"/>
          </p15:clr>
        </p15:guide>
        <p15:guide id="7" orient="horz" pos="776">
          <p15:clr>
            <a:srgbClr val="FBAE40"/>
          </p15:clr>
        </p15:guide>
        <p15:guide id="8" orient="horz" pos="562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70" y="1620001"/>
            <a:ext cx="11182287" cy="4716000"/>
          </a:xfrm>
          <a:solidFill>
            <a:schemeClr val="tx2">
              <a:alpha val="70000"/>
            </a:schemeClr>
          </a:solidFill>
        </p:spPr>
        <p:txBody>
          <a:bodyPr tIns="1368000"/>
          <a:lstStyle>
            <a:lvl1pPr algn="ctr">
              <a:defRPr sz="111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059160122"/>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436">
          <p15:clr>
            <a:srgbClr val="FBAE40"/>
          </p15:clr>
        </p15:guide>
        <p15:guide id="5" orient="horz" pos="5621">
          <p15:clr>
            <a:srgbClr val="FBAE40"/>
          </p15:clr>
        </p15:guide>
        <p15:guide id="6" pos="104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79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94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592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70" y="2905488"/>
            <a:ext cx="5592132" cy="2501010"/>
          </a:xfrm>
        </p:spPr>
        <p:txBody>
          <a:bodyPr anchor="t" anchorCtr="0">
            <a:noAutofit/>
          </a:bodyPr>
          <a:lstStyle>
            <a:lvl1pPr>
              <a:spcBef>
                <a:spcPts val="0"/>
              </a:spcBef>
              <a:spcAft>
                <a:spcPts val="950"/>
              </a:spcAft>
              <a:defRPr sz="1268" b="0"/>
            </a:lvl1pPr>
            <a:lvl2pPr marL="0" indent="0">
              <a:spcBef>
                <a:spcPts val="0"/>
              </a:spcBef>
              <a:buNone/>
              <a:defRPr sz="1268"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3870" y="1467010"/>
            <a:ext cx="5592132" cy="923116"/>
          </a:xfrm>
        </p:spPr>
        <p:txBody>
          <a:bodyPr anchor="t" anchorCtr="0">
            <a:noAutofit/>
          </a:bodyPr>
          <a:lstStyle>
            <a:lvl1pPr>
              <a:defRPr sz="4358">
                <a:solidFill>
                  <a:schemeClr val="accent1"/>
                </a:solidFill>
                <a:latin typeface="+mj-lt"/>
              </a:defRPr>
            </a:lvl1pPr>
          </a:lstStyle>
          <a:p>
            <a:r>
              <a:rPr lang="en-US"/>
              <a:t>Thank you.</a:t>
            </a:r>
            <a:endParaRPr lang="de-DE"/>
          </a:p>
        </p:txBody>
      </p:sp>
      <p:pic>
        <p:nvPicPr>
          <p:cNvPr id="5"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869" y="5994002"/>
            <a:ext cx="1578051" cy="360000"/>
          </a:xfrm>
          <a:prstGeom prst="rect">
            <a:avLst/>
          </a:prstGeom>
        </p:spPr>
      </p:pic>
    </p:spTree>
    <p:extLst>
      <p:ext uri="{BB962C8B-B14F-4D97-AF65-F5344CB8AC3E}">
        <p14:creationId xmlns:p14="http://schemas.microsoft.com/office/powerpoint/2010/main" val="4109832172"/>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416">
          <p15:clr>
            <a:srgbClr val="FBAE40"/>
          </p15:clr>
        </p15:guide>
        <p15:guide id="2" orient="horz" pos="1302">
          <p15:clr>
            <a:srgbClr val="FBAE40"/>
          </p15:clr>
        </p15:guide>
        <p15:guide id="4" orient="horz" pos="2576">
          <p15:clr>
            <a:srgbClr val="FBAE40"/>
          </p15:clr>
        </p15:guide>
        <p15:guide id="5" orient="horz" pos="5633">
          <p15:clr>
            <a:srgbClr val="FBAE40"/>
          </p15:clr>
        </p15:guide>
        <p15:guide id="6" pos="449">
          <p15:clr>
            <a:srgbClr val="FBAE40"/>
          </p15:clr>
        </p15:guide>
        <p15:guide id="8" pos="5432">
          <p15:clr>
            <a:srgbClr val="FBAE40"/>
          </p15:clr>
        </p15:guide>
        <p15:guide id="9" orient="horz" pos="4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Copyright information"/>
          <p:cNvSpPr txBox="1"/>
          <p:nvPr/>
        </p:nvSpPr>
        <p:spPr bwMode="black">
          <a:xfrm>
            <a:off x="503868" y="1620001"/>
            <a:ext cx="11182287" cy="2527936"/>
          </a:xfrm>
          <a:prstGeom prst="rect">
            <a:avLst/>
          </a:prstGeom>
          <a:noFill/>
        </p:spPr>
        <p:txBody>
          <a:bodyPr wrap="square" lIns="0" tIns="0" rIns="0" bIns="0" rtlCol="0">
            <a:spAutoFit/>
          </a:bodyPr>
          <a:lstStyle/>
          <a:p>
            <a:pPr>
              <a:spcBef>
                <a:spcPts val="950"/>
              </a:spcBef>
            </a:pPr>
            <a:r>
              <a:rPr lang="en-US" sz="873"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950"/>
              </a:spcBef>
            </a:pPr>
            <a:r>
              <a:rPr lang="en-US" sz="873"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of other software vendors. National product specifications may vary.</a:t>
            </a:r>
          </a:p>
          <a:p>
            <a:pPr>
              <a:spcBef>
                <a:spcPts val="950"/>
              </a:spcBef>
            </a:pPr>
            <a:r>
              <a:rPr lang="en-US" sz="873"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950"/>
              </a:spcBef>
            </a:pPr>
            <a:r>
              <a:rPr lang="en-US" sz="873"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73" kern="1200" baseline="0">
                <a:solidFill>
                  <a:schemeClr val="tx1"/>
                </a:solidFill>
                <a:latin typeface="Arial"/>
                <a:ea typeface="Arial Unicode MS" panose="020B0604020202020204" pitchFamily="34" charset="-128"/>
                <a:cs typeface="+mn-cs"/>
              </a:rPr>
              <a:t> </a:t>
            </a:r>
            <a:r>
              <a:rPr lang="en-US" sz="873"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950"/>
              </a:spcBef>
            </a:pPr>
            <a:r>
              <a:rPr lang="en-US" sz="873"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873" kern="1200">
                <a:solidFill>
                  <a:schemeClr val="tx1"/>
                </a:solidFill>
                <a:latin typeface="Arial"/>
                <a:ea typeface="Arial Unicode MS" panose="020B0604020202020204" pitchFamily="34" charset="-128"/>
                <a:cs typeface="+mn-cs"/>
              </a:rPr>
            </a:b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See </a:t>
            </a:r>
            <a:r>
              <a:rPr lang="en-US" sz="873" kern="1200">
                <a:solidFill>
                  <a:schemeClr val="tx2"/>
                </a:solidFill>
                <a:latin typeface="Arial"/>
                <a:ea typeface="Arial Unicode MS" panose="020B0604020202020204" pitchFamily="34" charset="-128"/>
                <a:cs typeface="+mn-cs"/>
                <a:hlinkClick r:id="rId2"/>
              </a:rPr>
              <a:t>http://global.sap.com/corporate-en/legal/copyright/index.epx</a:t>
            </a:r>
            <a:r>
              <a:rPr lang="en-US" sz="873" kern="1200">
                <a:solidFill>
                  <a:schemeClr val="tx2"/>
                </a:solidFill>
                <a:latin typeface="Arial"/>
                <a:ea typeface="Arial Unicode MS" panose="020B0604020202020204" pitchFamily="34" charset="-128"/>
                <a:cs typeface="+mn-cs"/>
              </a:rPr>
              <a:t> </a:t>
            </a:r>
            <a:r>
              <a:rPr lang="en-US" sz="873" kern="1200">
                <a:solidFill>
                  <a:schemeClr val="tx1"/>
                </a:solidFill>
                <a:latin typeface="Arial"/>
                <a:ea typeface="Arial Unicode MS" panose="020B0604020202020204" pitchFamily="34" charset="-128"/>
                <a:cs typeface="+mn-cs"/>
              </a:rPr>
              <a:t>for additional trademark information and notices.</a:t>
            </a:r>
          </a:p>
        </p:txBody>
      </p:sp>
      <p:sp>
        <p:nvSpPr>
          <p:cNvPr id="3" name="Headline Copyright english"/>
          <p:cNvSpPr txBox="1"/>
          <p:nvPr userDrawn="1"/>
        </p:nvSpPr>
        <p:spPr>
          <a:xfrm>
            <a:off x="503872" y="719835"/>
            <a:ext cx="6928243" cy="29270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902" b="0" noProof="0"/>
              <a:t>© 2018 SAP SE or an SAP affiliate company. All rights reserved.</a:t>
            </a:r>
            <a:endParaRPr lang="de-DE" sz="1902" kern="0">
              <a:ea typeface="Arial Unicode MS" pitchFamily="34" charset="-128"/>
              <a:cs typeface="Arial Unicode MS" pitchFamily="34" charset="-128"/>
            </a:endParaRPr>
          </a:p>
        </p:txBody>
      </p:sp>
      <p:grpSp>
        <p:nvGrpSpPr>
          <p:cNvPr id="10" name="Group 9"/>
          <p:cNvGrpSpPr/>
          <p:nvPr userDrawn="1"/>
        </p:nvGrpSpPr>
        <p:grpSpPr>
          <a:xfrm>
            <a:off x="0" y="0"/>
            <a:ext cx="12192000" cy="251942"/>
            <a:chOff x="0" y="0"/>
            <a:chExt cx="12195175" cy="251942"/>
          </a:xfrm>
        </p:grpSpPr>
        <p:sp>
          <p:nvSpPr>
            <p:cNvPr id="11"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10682127" y="0"/>
              <a:ext cx="1513048" cy="251942"/>
              <a:chOff x="10682127" y="0"/>
              <a:chExt cx="1513048" cy="252000"/>
            </a:xfrm>
          </p:grpSpPr>
          <p:sp>
            <p:nvSpPr>
              <p:cNvPr id="13"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4"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5"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65236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92B1-E97F-4E44-BA13-7C261CB2072D}"/>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93BDEBB9-4441-9844-825D-573608833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A47847-8AF4-B644-A753-97144F492C04}"/>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0804225-91C6-5849-A10F-708D8826D69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32E85F-571F-2143-ABCD-010F864AE929}"/>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29D9F28-9151-E345-AEAE-7725368676F2}"/>
              </a:ext>
            </a:extLst>
          </p:cNvPr>
          <p:cNvSpPr>
            <a:spLocks noGrp="1"/>
          </p:cNvSpPr>
          <p:nvPr>
            <p:ph type="dt" sz="half" idx="10"/>
          </p:nvPr>
        </p:nvSpPr>
        <p:spPr>
          <a:xfrm>
            <a:off x="2593910" y="6356350"/>
            <a:ext cx="987490" cy="365125"/>
          </a:xfrm>
          <a:prstGeom prst="rect">
            <a:avLst/>
          </a:prstGeom>
        </p:spPr>
        <p:txBody>
          <a:bodyPr/>
          <a:lstStyle/>
          <a:p>
            <a:fld id="{B5941CEF-25F1-0E4E-884D-D78452A6F369}" type="datetimeFigureOut">
              <a:rPr lang="en-GB" smtClean="0"/>
              <a:t>15/06/2021</a:t>
            </a:fld>
            <a:endParaRPr lang="en-GB"/>
          </a:p>
        </p:txBody>
      </p:sp>
      <p:sp>
        <p:nvSpPr>
          <p:cNvPr id="8" name="Footer Placeholder 7">
            <a:extLst>
              <a:ext uri="{FF2B5EF4-FFF2-40B4-BE49-F238E27FC236}">
                <a16:creationId xmlns:a16="http://schemas.microsoft.com/office/drawing/2014/main" id="{7EF552A0-3D5E-9D4A-ACAF-016E51E861C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4EEE2B4-E59E-F048-90CA-F2A57E5B89A7}"/>
              </a:ext>
            </a:extLst>
          </p:cNvPr>
          <p:cNvSpPr>
            <a:spLocks noGrp="1"/>
          </p:cNvSpPr>
          <p:nvPr>
            <p:ph type="sldNum" sz="quarter" idx="12"/>
          </p:nvPr>
        </p:nvSpPr>
        <p:spPr>
          <a:xfrm>
            <a:off x="8610600" y="6356350"/>
            <a:ext cx="1597090" cy="365125"/>
          </a:xfrm>
          <a:prstGeom prst="rect">
            <a:avLst/>
          </a:prstGeom>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91900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4" name="Copyright information"/>
          <p:cNvSpPr txBox="1"/>
          <p:nvPr userDrawn="1"/>
        </p:nvSpPr>
        <p:spPr bwMode="black">
          <a:xfrm>
            <a:off x="503870" y="1620001"/>
            <a:ext cx="11182287" cy="2796599"/>
          </a:xfrm>
          <a:prstGeom prst="rect">
            <a:avLst/>
          </a:prstGeom>
          <a:noFill/>
        </p:spPr>
        <p:txBody>
          <a:bodyPr wrap="square" lIns="0" tIns="0" rIns="0" bIns="0" rtlCol="0">
            <a:spAutoFit/>
          </a:bodyPr>
          <a:lstStyle/>
          <a:p>
            <a:pPr>
              <a:spcBef>
                <a:spcPts val="950"/>
              </a:spcBef>
            </a:pPr>
            <a:r>
              <a:rPr lang="de-DE" sz="873"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950"/>
              </a:spcBef>
            </a:pPr>
            <a:r>
              <a:rPr lang="de-DE" sz="873"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950"/>
              </a:spcBef>
            </a:pPr>
            <a:r>
              <a:rPr lang="de-DE" sz="873"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950"/>
              </a:spcBef>
            </a:pPr>
            <a:r>
              <a:rPr lang="de-DE" sz="873"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950"/>
              </a:spcBef>
            </a:pPr>
            <a:r>
              <a:rPr lang="de-DE" sz="873"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Zusätzliche Informationen zur Marke und Vermerke finden Sie auf der Seite </a:t>
            </a:r>
            <a:r>
              <a:rPr lang="de-DE" sz="873" kern="1200" noProof="0">
                <a:solidFill>
                  <a:schemeClr val="tx1"/>
                </a:solidFill>
                <a:effectLst/>
                <a:latin typeface="Arial"/>
                <a:ea typeface="+mn-ea"/>
                <a:cs typeface="+mn-cs"/>
                <a:hlinkClick r:id="rId2"/>
              </a:rPr>
              <a:t>http://www.sap.com/corporate-de/legal/copyright/index.epx</a:t>
            </a:r>
            <a:endParaRPr lang="de-DE" sz="873" kern="1200" noProof="0">
              <a:solidFill>
                <a:schemeClr val="tx1"/>
              </a:solidFill>
              <a:effectLst/>
              <a:latin typeface="Arial"/>
              <a:ea typeface="+mn-ea"/>
              <a:cs typeface="+mn-cs"/>
            </a:endParaRPr>
          </a:p>
        </p:txBody>
      </p:sp>
      <p:sp>
        <p:nvSpPr>
          <p:cNvPr id="10" name="Headline Copyright german"/>
          <p:cNvSpPr txBox="1"/>
          <p:nvPr userDrawn="1"/>
        </p:nvSpPr>
        <p:spPr>
          <a:xfrm>
            <a:off x="503871" y="719835"/>
            <a:ext cx="8455584" cy="29270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902" b="0" noProof="0"/>
              <a:t>© </a:t>
            </a:r>
            <a:r>
              <a:rPr lang="de-DE" sz="1902" b="0" noProof="0"/>
              <a:t>2018 SAP SE oder ein SAP-Konzernunternehmen. Alle Rechte vorbehalten.</a:t>
            </a:r>
            <a:endParaRPr lang="de-DE" sz="1902" kern="0">
              <a:ea typeface="Arial Unicode MS" pitchFamily="34" charset="-128"/>
              <a:cs typeface="Arial Unicode MS" pitchFamily="34" charset="-128"/>
            </a:endParaRPr>
          </a:p>
        </p:txBody>
      </p:sp>
      <p:grpSp>
        <p:nvGrpSpPr>
          <p:cNvPr id="11" name="Group 10"/>
          <p:cNvGrpSpPr/>
          <p:nvPr userDrawn="1"/>
        </p:nvGrpSpPr>
        <p:grpSpPr>
          <a:xfrm>
            <a:off x="0" y="0"/>
            <a:ext cx="12192000"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nvGrpSpPr>
            <p:cNvPr id="13" name="Secondary Motion Band"/>
            <p:cNvGrpSpPr/>
            <p:nvPr userDrawn="1"/>
          </p:nvGrpSpPr>
          <p:grpSpPr>
            <a:xfrm>
              <a:off x="10682127" y="0"/>
              <a:ext cx="1513048" cy="251942"/>
              <a:chOff x="10682127" y="0"/>
              <a:chExt cx="1513048" cy="252000"/>
            </a:xfrm>
          </p:grpSpPr>
          <p:sp>
            <p:nvSpPr>
              <p:cNvPr id="14"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5"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6"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736595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12C9-2767-4E23-B8D7-44B86650AC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5B5DC2-97F3-4AFB-AE4E-0C3CE842A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82F0A6-7F6F-4B92-B5BB-F560C2ECF628}"/>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5" name="Footer Placeholder 4">
            <a:extLst>
              <a:ext uri="{FF2B5EF4-FFF2-40B4-BE49-F238E27FC236}">
                <a16:creationId xmlns:a16="http://schemas.microsoft.com/office/drawing/2014/main" id="{E72A82F6-7B43-4364-9EC7-A55AEAD00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C9FA7-9D13-49AB-81E7-4A4BCCD58A4C}"/>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604617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B41E-6433-4377-B2CF-B74B0BFC4F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CCA57C-70FC-42A8-AF57-B9C894270D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3245D7-C653-4A96-A51C-52EFFCF611B5}"/>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5" name="Footer Placeholder 4">
            <a:extLst>
              <a:ext uri="{FF2B5EF4-FFF2-40B4-BE49-F238E27FC236}">
                <a16:creationId xmlns:a16="http://schemas.microsoft.com/office/drawing/2014/main" id="{0E5343C0-6BC8-4A28-A5E7-EBD072C4F0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9EF6B5-AADC-4D7C-80CB-4B3658B65221}"/>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3488126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0A6A-AEC9-46B2-9192-F73C75E5D1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DE0BFF-12A7-4065-B3E7-9F5680884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8827E9-77AA-4D79-8E33-4802CC7ABFEB}"/>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5" name="Footer Placeholder 4">
            <a:extLst>
              <a:ext uri="{FF2B5EF4-FFF2-40B4-BE49-F238E27FC236}">
                <a16:creationId xmlns:a16="http://schemas.microsoft.com/office/drawing/2014/main" id="{7F8973C5-0B22-4795-80AA-4C0617947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798C72-940A-470C-B75B-DF125B52AC86}"/>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1673936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A322-D27E-488D-97C9-FD9917DA45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A73A99-C799-4B8D-9D0D-D7524A27B3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7BCDF2-3952-4223-A05A-A47F2F5805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0FD6F8-2AE4-4C51-AE22-636CBDF36D0C}"/>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6" name="Footer Placeholder 5">
            <a:extLst>
              <a:ext uri="{FF2B5EF4-FFF2-40B4-BE49-F238E27FC236}">
                <a16:creationId xmlns:a16="http://schemas.microsoft.com/office/drawing/2014/main" id="{90E66BE0-50CB-49D5-ACD8-4F0F4D1D19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ACA2F3-6CBC-4724-9675-7E0872FA56D5}"/>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12695117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5E072-5506-4036-8E03-E6C87141EB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B627C9-BC3B-4E79-93EF-9763221C1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AB39E6-D821-448B-91F8-51952F7AD6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7D3395-822B-42BE-9E3C-67BDE1332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2B0E77-ECFD-4740-8E3F-C8C02CCD08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F25CB7-3D12-4123-8AB1-38345ED38693}"/>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8" name="Footer Placeholder 7">
            <a:extLst>
              <a:ext uri="{FF2B5EF4-FFF2-40B4-BE49-F238E27FC236}">
                <a16:creationId xmlns:a16="http://schemas.microsoft.com/office/drawing/2014/main" id="{D3958486-13D8-4594-95AD-AD787ABA63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784DE1-8DF7-44F5-B467-12FA75F99AD9}"/>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755677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F60F-26B1-4533-A43C-662FAA61CF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CB0310-C25F-423E-9F20-FD63478F246A}"/>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4" name="Footer Placeholder 3">
            <a:extLst>
              <a:ext uri="{FF2B5EF4-FFF2-40B4-BE49-F238E27FC236}">
                <a16:creationId xmlns:a16="http://schemas.microsoft.com/office/drawing/2014/main" id="{7195F327-96FA-4855-82FD-196EB06AAA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24FBBD-7D39-44CD-85AD-7974A1796DFC}"/>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32206490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74109-2556-43CC-A5D9-DA1A1D46292E}"/>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3" name="Footer Placeholder 2">
            <a:extLst>
              <a:ext uri="{FF2B5EF4-FFF2-40B4-BE49-F238E27FC236}">
                <a16:creationId xmlns:a16="http://schemas.microsoft.com/office/drawing/2014/main" id="{AF5B2B7E-3F88-4244-88FD-CC690B5CE7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F01420-6F26-41DC-9677-BAFBBCAD56C3}"/>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205813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5FAD-787F-4B90-A075-2D19F0D81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1BBFCC-78DF-459B-969A-C33FE9884C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B68D2D-51A3-4DEA-9F79-65B1F8AEF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A6F123-8484-4DFA-8845-8B4B4A13E419}"/>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6" name="Footer Placeholder 5">
            <a:extLst>
              <a:ext uri="{FF2B5EF4-FFF2-40B4-BE49-F238E27FC236}">
                <a16:creationId xmlns:a16="http://schemas.microsoft.com/office/drawing/2014/main" id="{3DA733B8-930D-4B87-B2E5-4D28840E59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B11573-4D36-488C-AA61-C1A039FA579B}"/>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36406503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598D-5DB1-4BB9-A9FE-2D6FB3174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D0B327-4F6D-4AED-B7B1-9D0311392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957F33-E23C-45AB-BAD3-372745561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40FF6D-F366-4EC8-9F17-F482607C1E89}"/>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6" name="Footer Placeholder 5">
            <a:extLst>
              <a:ext uri="{FF2B5EF4-FFF2-40B4-BE49-F238E27FC236}">
                <a16:creationId xmlns:a16="http://schemas.microsoft.com/office/drawing/2014/main" id="{EA42C647-FE53-4B01-A84C-D6A1B89118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169744-2F65-42E1-A524-15F2F60FBBF0}"/>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167349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DD52-5663-6B4D-9C5D-DA40B61CFCB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5994BD26-824F-E647-BFA8-42B78703E309}"/>
              </a:ext>
            </a:extLst>
          </p:cNvPr>
          <p:cNvSpPr>
            <a:spLocks noGrp="1"/>
          </p:cNvSpPr>
          <p:nvPr>
            <p:ph type="dt" sz="half" idx="10"/>
          </p:nvPr>
        </p:nvSpPr>
        <p:spPr>
          <a:xfrm>
            <a:off x="2593910" y="6356350"/>
            <a:ext cx="987490" cy="365125"/>
          </a:xfrm>
          <a:prstGeom prst="rect">
            <a:avLst/>
          </a:prstGeom>
        </p:spPr>
        <p:txBody>
          <a:bodyPr/>
          <a:lstStyle/>
          <a:p>
            <a:fld id="{B5941CEF-25F1-0E4E-884D-D78452A6F369}" type="datetimeFigureOut">
              <a:rPr lang="en-GB" smtClean="0"/>
              <a:t>15/06/2021</a:t>
            </a:fld>
            <a:endParaRPr lang="en-GB"/>
          </a:p>
        </p:txBody>
      </p:sp>
      <p:sp>
        <p:nvSpPr>
          <p:cNvPr id="4" name="Footer Placeholder 3">
            <a:extLst>
              <a:ext uri="{FF2B5EF4-FFF2-40B4-BE49-F238E27FC236}">
                <a16:creationId xmlns:a16="http://schemas.microsoft.com/office/drawing/2014/main" id="{3AC53B42-9708-3B49-AB91-3001F43AD6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783D71E-AE1F-8140-9300-A25723DE0006}"/>
              </a:ext>
            </a:extLst>
          </p:cNvPr>
          <p:cNvSpPr>
            <a:spLocks noGrp="1"/>
          </p:cNvSpPr>
          <p:nvPr>
            <p:ph type="sldNum" sz="quarter" idx="12"/>
          </p:nvPr>
        </p:nvSpPr>
        <p:spPr>
          <a:xfrm>
            <a:off x="8610600" y="6356350"/>
            <a:ext cx="1597090" cy="365125"/>
          </a:xfrm>
          <a:prstGeom prst="rect">
            <a:avLst/>
          </a:prstGeom>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484792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EFFA-7627-44F4-B414-71D186646F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C13B0D-0AA2-4153-B2BB-6578891E65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1DE05A-7B6E-457C-A373-320A7838FBD4}"/>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5" name="Footer Placeholder 4">
            <a:extLst>
              <a:ext uri="{FF2B5EF4-FFF2-40B4-BE49-F238E27FC236}">
                <a16:creationId xmlns:a16="http://schemas.microsoft.com/office/drawing/2014/main" id="{9590FC19-2423-4E5A-A822-69CD8E4B7B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751568-8A05-4A8C-B957-C66038E320F6}"/>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3310512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6EB41-FC0F-42CD-9554-79A5BC1B32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B91AC0-2413-4B9A-9188-6BB6C33559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18957D-619F-4479-8F90-1711FA5B1949}"/>
              </a:ext>
            </a:extLst>
          </p:cNvPr>
          <p:cNvSpPr>
            <a:spLocks noGrp="1"/>
          </p:cNvSpPr>
          <p:nvPr>
            <p:ph type="dt" sz="half" idx="10"/>
          </p:nvPr>
        </p:nvSpPr>
        <p:spPr/>
        <p:txBody>
          <a:bodyPr/>
          <a:lstStyle/>
          <a:p>
            <a:fld id="{9F940518-3ED5-4C8C-B64D-1797211CCE98}" type="datetimeFigureOut">
              <a:rPr lang="en-GB" smtClean="0"/>
              <a:t>15/06/2021</a:t>
            </a:fld>
            <a:endParaRPr lang="en-GB"/>
          </a:p>
        </p:txBody>
      </p:sp>
      <p:sp>
        <p:nvSpPr>
          <p:cNvPr id="5" name="Footer Placeholder 4">
            <a:extLst>
              <a:ext uri="{FF2B5EF4-FFF2-40B4-BE49-F238E27FC236}">
                <a16:creationId xmlns:a16="http://schemas.microsoft.com/office/drawing/2014/main" id="{A9DF8839-EBD7-408B-A463-6202700FDA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CE4E-4361-4D51-B8CA-539D8663D64F}"/>
              </a:ext>
            </a:extLst>
          </p:cNvPr>
          <p:cNvSpPr>
            <a:spLocks noGrp="1"/>
          </p:cNvSpPr>
          <p:nvPr>
            <p:ph type="sldNum" sz="quarter" idx="12"/>
          </p:nvPr>
        </p:nvSpPr>
        <p:spPr/>
        <p:txBody>
          <a:bodyPr/>
          <a:lstStyle/>
          <a:p>
            <a:fld id="{45624A13-B1E9-4587-91A8-6DAC27851D03}" type="slidenum">
              <a:rPr lang="en-GB" smtClean="0"/>
              <a:t>‹#›</a:t>
            </a:fld>
            <a:endParaRPr lang="en-GB"/>
          </a:p>
        </p:txBody>
      </p:sp>
    </p:spTree>
    <p:extLst>
      <p:ext uri="{BB962C8B-B14F-4D97-AF65-F5344CB8AC3E}">
        <p14:creationId xmlns:p14="http://schemas.microsoft.com/office/powerpoint/2010/main" val="2892558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D06B0D-3CBF-384E-8331-376C4D26D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6138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4A7C0-3399-F54C-9E24-73DA35FF0969}"/>
              </a:ext>
            </a:extLst>
          </p:cNvPr>
          <p:cNvSpPr>
            <a:spLocks noGrp="1"/>
          </p:cNvSpPr>
          <p:nvPr>
            <p:ph type="dt" sz="half" idx="10"/>
          </p:nvPr>
        </p:nvSpPr>
        <p:spPr>
          <a:xfrm>
            <a:off x="2593910" y="6356350"/>
            <a:ext cx="987490" cy="365125"/>
          </a:xfrm>
          <a:prstGeom prst="rect">
            <a:avLst/>
          </a:prstGeom>
        </p:spPr>
        <p:txBody>
          <a:bodyPr/>
          <a:lstStyle/>
          <a:p>
            <a:fld id="{B5941CEF-25F1-0E4E-884D-D78452A6F369}" type="datetimeFigureOut">
              <a:rPr lang="en-GB" smtClean="0"/>
              <a:t>15/06/2021</a:t>
            </a:fld>
            <a:endParaRPr lang="en-GB"/>
          </a:p>
        </p:txBody>
      </p:sp>
      <p:sp>
        <p:nvSpPr>
          <p:cNvPr id="3" name="Footer Placeholder 2">
            <a:extLst>
              <a:ext uri="{FF2B5EF4-FFF2-40B4-BE49-F238E27FC236}">
                <a16:creationId xmlns:a16="http://schemas.microsoft.com/office/drawing/2014/main" id="{EB40D304-949F-BB46-95F1-F669EABACB8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594300E-7796-3E44-A1A2-FC7C603DBE9D}"/>
              </a:ext>
            </a:extLst>
          </p:cNvPr>
          <p:cNvSpPr>
            <a:spLocks noGrp="1"/>
          </p:cNvSpPr>
          <p:nvPr>
            <p:ph type="sldNum" sz="quarter" idx="12"/>
          </p:nvPr>
        </p:nvSpPr>
        <p:spPr>
          <a:xfrm>
            <a:off x="8610600" y="6356350"/>
            <a:ext cx="1597090" cy="365125"/>
          </a:xfrm>
          <a:prstGeom prst="rect">
            <a:avLst/>
          </a:prstGeom>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99851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06E5-EDD2-E54E-BE0A-83C79E7562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1530CE7-5FED-2E44-B6DA-DC72772722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359453A-0034-D048-8EB2-00A6AB6F11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FF093E-C4EB-2F43-9233-5710B69B6B75}"/>
              </a:ext>
            </a:extLst>
          </p:cNvPr>
          <p:cNvSpPr>
            <a:spLocks noGrp="1"/>
          </p:cNvSpPr>
          <p:nvPr>
            <p:ph type="dt" sz="half" idx="10"/>
          </p:nvPr>
        </p:nvSpPr>
        <p:spPr>
          <a:xfrm>
            <a:off x="2593910" y="6356350"/>
            <a:ext cx="987490" cy="365125"/>
          </a:xfrm>
          <a:prstGeom prst="rect">
            <a:avLst/>
          </a:prstGeom>
        </p:spPr>
        <p:txBody>
          <a:bodyPr/>
          <a:lstStyle/>
          <a:p>
            <a:fld id="{B5941CEF-25F1-0E4E-884D-D78452A6F369}" type="datetimeFigureOut">
              <a:rPr lang="en-GB" smtClean="0"/>
              <a:t>15/06/2021</a:t>
            </a:fld>
            <a:endParaRPr lang="en-GB"/>
          </a:p>
        </p:txBody>
      </p:sp>
      <p:sp>
        <p:nvSpPr>
          <p:cNvPr id="6" name="Footer Placeholder 5">
            <a:extLst>
              <a:ext uri="{FF2B5EF4-FFF2-40B4-BE49-F238E27FC236}">
                <a16:creationId xmlns:a16="http://schemas.microsoft.com/office/drawing/2014/main" id="{783E921E-11B5-C042-8939-75DEFB7130C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073A144-A329-9D4C-BFCD-3C507B0D0032}"/>
              </a:ext>
            </a:extLst>
          </p:cNvPr>
          <p:cNvSpPr>
            <a:spLocks noGrp="1"/>
          </p:cNvSpPr>
          <p:nvPr>
            <p:ph type="sldNum" sz="quarter" idx="12"/>
          </p:nvPr>
        </p:nvSpPr>
        <p:spPr>
          <a:xfrm>
            <a:off x="8610600" y="6356350"/>
            <a:ext cx="1597090" cy="365125"/>
          </a:xfrm>
          <a:prstGeom prst="rect">
            <a:avLst/>
          </a:prstGeom>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86380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1B61-5AEA-B147-8322-3125D0B84F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B64CF9E-993D-7545-A1ED-597B0ED88A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563694-466C-654F-B41A-73E89E359E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1B884D-AAB1-5246-A087-9405899DFE4E}"/>
              </a:ext>
            </a:extLst>
          </p:cNvPr>
          <p:cNvSpPr>
            <a:spLocks noGrp="1"/>
          </p:cNvSpPr>
          <p:nvPr>
            <p:ph type="dt" sz="half" idx="10"/>
          </p:nvPr>
        </p:nvSpPr>
        <p:spPr>
          <a:xfrm>
            <a:off x="2593910" y="6356350"/>
            <a:ext cx="987490" cy="365125"/>
          </a:xfrm>
          <a:prstGeom prst="rect">
            <a:avLst/>
          </a:prstGeom>
        </p:spPr>
        <p:txBody>
          <a:bodyPr/>
          <a:lstStyle/>
          <a:p>
            <a:fld id="{B5941CEF-25F1-0E4E-884D-D78452A6F369}" type="datetimeFigureOut">
              <a:rPr lang="en-GB" smtClean="0"/>
              <a:t>15/06/2021</a:t>
            </a:fld>
            <a:endParaRPr lang="en-GB"/>
          </a:p>
        </p:txBody>
      </p:sp>
      <p:sp>
        <p:nvSpPr>
          <p:cNvPr id="6" name="Footer Placeholder 5">
            <a:extLst>
              <a:ext uri="{FF2B5EF4-FFF2-40B4-BE49-F238E27FC236}">
                <a16:creationId xmlns:a16="http://schemas.microsoft.com/office/drawing/2014/main" id="{44422AA6-E826-FA48-88E6-D78888F47D6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798D1C5-F256-B842-8E77-92B6F4B3FC1D}"/>
              </a:ext>
            </a:extLst>
          </p:cNvPr>
          <p:cNvSpPr>
            <a:spLocks noGrp="1"/>
          </p:cNvSpPr>
          <p:nvPr>
            <p:ph type="sldNum" sz="quarter" idx="12"/>
          </p:nvPr>
        </p:nvSpPr>
        <p:spPr>
          <a:xfrm>
            <a:off x="8610600" y="6356350"/>
            <a:ext cx="1597090" cy="365125"/>
          </a:xfrm>
          <a:prstGeom prst="rect">
            <a:avLst/>
          </a:prstGeom>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415429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031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35599-307C-FE42-A610-01196B41F0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A9D5E6-E225-1C43-B0B7-A3D24F9D0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4ACFB-38DC-0046-883D-FC2AD8439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B51D7-D70F-5B47-A0B8-2E22D8136D99}" type="datetimeFigureOut">
              <a:rPr lang="en-US" smtClean="0"/>
              <a:t>6/15/2021</a:t>
            </a:fld>
            <a:endParaRPr lang="en-US"/>
          </a:p>
        </p:txBody>
      </p:sp>
      <p:sp>
        <p:nvSpPr>
          <p:cNvPr id="5" name="Footer Placeholder 4">
            <a:extLst>
              <a:ext uri="{FF2B5EF4-FFF2-40B4-BE49-F238E27FC236}">
                <a16:creationId xmlns:a16="http://schemas.microsoft.com/office/drawing/2014/main" id="{F0184CA1-456F-AD41-A1D9-1F949E09D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3B35FB-8D8C-C94F-B622-133FF9AB6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9F1AC-8944-5C48-9984-574041DF7564}" type="slidenum">
              <a:rPr lang="en-US" smtClean="0"/>
              <a:t>‹#›</a:t>
            </a:fld>
            <a:endParaRPr lang="en-US"/>
          </a:p>
        </p:txBody>
      </p:sp>
    </p:spTree>
    <p:extLst>
      <p:ext uri="{BB962C8B-B14F-4D97-AF65-F5344CB8AC3E}">
        <p14:creationId xmlns:p14="http://schemas.microsoft.com/office/powerpoint/2010/main" val="196704579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75224" y="6536751"/>
            <a:ext cx="112210" cy="109710"/>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713" noProof="0" smtClean="0"/>
              <a:pPr marL="0" lvl="0" indent="0" algn="r">
                <a:buNone/>
              </a:pPr>
              <a:t>‹#›</a:t>
            </a:fld>
            <a:endParaRPr lang="en-US" sz="713" noProof="0"/>
          </a:p>
        </p:txBody>
      </p:sp>
      <p:sp>
        <p:nvSpPr>
          <p:cNvPr id="11" name="Classification"/>
          <p:cNvSpPr txBox="1"/>
          <p:nvPr userDrawn="1"/>
        </p:nvSpPr>
        <p:spPr bwMode="black">
          <a:xfrm>
            <a:off x="2813922" y="6559835"/>
            <a:ext cx="218008" cy="73097"/>
          </a:xfrm>
          <a:prstGeom prst="rect">
            <a:avLst/>
          </a:prstGeom>
          <a:noFill/>
        </p:spPr>
        <p:txBody>
          <a:bodyPr wrap="none" lIns="0" tIns="0" rIns="0" bIns="0" rtlCol="0">
            <a:spAutoFit/>
          </a:bodyPr>
          <a:lstStyle/>
          <a:p>
            <a:pPr marL="0" marR="0" indent="0" algn="l" defTabSz="86245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475" b="0" i="0" u="none" kern="0" baseline="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3872" y="6559836"/>
            <a:ext cx="2269088" cy="73097"/>
          </a:xfrm>
          <a:prstGeom prst="rect">
            <a:avLst/>
          </a:prstGeom>
          <a:noFill/>
        </p:spPr>
        <p:txBody>
          <a:bodyPr wrap="square" lIns="0" tIns="0" rIns="0" bIns="0" rtlCol="0">
            <a:spAutoFit/>
          </a:bodyPr>
          <a:lstStyle/>
          <a:p>
            <a:pPr marL="66648" marR="0" indent="-66648" algn="l" defTabSz="86245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475" noProof="0">
                <a:solidFill>
                  <a:schemeClr val="tx1"/>
                </a:solidFill>
              </a:rPr>
              <a:t>2018 SAP SE or an SAP affiliate company. All rights reserved.  </a:t>
            </a:r>
            <a:r>
              <a:rPr kumimoji="0" lang="en-US" sz="475" b="0" i="0" u="none" kern="0" baseline="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3873" y="1620001"/>
            <a:ext cx="11183564"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3873" y="504001"/>
            <a:ext cx="11183564" cy="292640"/>
          </a:xfrm>
          <a:prstGeom prst="rect">
            <a:avLst/>
          </a:prstGeom>
        </p:spPr>
        <p:txBody>
          <a:bodyPr vert="horz" wrap="square" lIns="0" tIns="0" rIns="0" bIns="0" rtlCol="0" anchor="t" anchorCtr="0">
            <a:spAutoFit/>
          </a:bodyPr>
          <a:lstStyle/>
          <a:p>
            <a:r>
              <a:rPr lang="en-US" noProof="0"/>
              <a:t>Insert page title (sentence case)</a:t>
            </a:r>
          </a:p>
        </p:txBody>
      </p:sp>
      <p:grpSp>
        <p:nvGrpSpPr>
          <p:cNvPr id="4" name="Group 3"/>
          <p:cNvGrpSpPr/>
          <p:nvPr userDrawn="1"/>
        </p:nvGrpSpPr>
        <p:grpSpPr>
          <a:xfrm>
            <a:off x="0" y="0"/>
            <a:ext cx="12192000"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nvGrpSpPr>
            <p:cNvPr id="9" name="Secondary Motion Band"/>
            <p:cNvGrpSpPr/>
            <p:nvPr userDrawn="1"/>
          </p:nvGrpSpPr>
          <p:grpSpPr>
            <a:xfrm>
              <a:off x="10682127" y="0"/>
              <a:ext cx="1513048" cy="251942"/>
              <a:chOff x="10682127" y="0"/>
              <a:chExt cx="1513048" cy="252000"/>
            </a:xfrm>
          </p:grpSpPr>
          <p:sp>
            <p:nvSpPr>
              <p:cNvPr id="16"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7"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8"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20117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862451" rtl="0" eaLnBrk="1" latinLnBrk="0" hangingPunct="1">
        <a:spcBef>
          <a:spcPct val="0"/>
        </a:spcBef>
        <a:buNone/>
        <a:defRPr sz="1902" b="1" kern="1200" baseline="0">
          <a:solidFill>
            <a:schemeClr val="tx1"/>
          </a:solidFill>
          <a:latin typeface="+mj-lt"/>
          <a:ea typeface="+mj-ea"/>
          <a:cs typeface="+mj-cs"/>
        </a:defRPr>
      </a:lvl1pPr>
    </p:titleStyle>
    <p:bodyStyle>
      <a:lvl1pPr marL="0" indent="0" algn="l" defTabSz="862451" rtl="0" eaLnBrk="1" latinLnBrk="0" hangingPunct="1">
        <a:spcBef>
          <a:spcPts val="1426"/>
        </a:spcBef>
        <a:buClr>
          <a:schemeClr val="accent1"/>
        </a:buClr>
        <a:buSzPct val="80000"/>
        <a:buFontTx/>
        <a:buNone/>
        <a:defRPr sz="1585" b="0" kern="1200">
          <a:solidFill>
            <a:schemeClr val="tx1"/>
          </a:solidFill>
          <a:latin typeface="+mn-lt"/>
          <a:ea typeface="+mn-ea"/>
          <a:cs typeface="+mn-cs"/>
        </a:defRPr>
      </a:lvl1pPr>
      <a:lvl2pPr marL="142583" indent="-142583" algn="l" defTabSz="862451" rtl="0" eaLnBrk="1" latinLnBrk="0" hangingPunct="1">
        <a:spcBef>
          <a:spcPts val="475"/>
        </a:spcBef>
        <a:buClr>
          <a:schemeClr val="accent1"/>
        </a:buClr>
        <a:buSzPct val="100000"/>
        <a:buFont typeface="Wingdings" pitchFamily="2" charset="2"/>
        <a:buChar char="§"/>
        <a:defRPr sz="1426" kern="1200">
          <a:solidFill>
            <a:schemeClr val="tx1"/>
          </a:solidFill>
          <a:latin typeface="+mn-lt"/>
          <a:ea typeface="+mn-ea"/>
          <a:cs typeface="+mn-cs"/>
        </a:defRPr>
      </a:lvl2pPr>
      <a:lvl3pPr marL="284253" indent="-142127" algn="l" defTabSz="862451" rtl="0" eaLnBrk="1" latinLnBrk="0" hangingPunct="1">
        <a:spcBef>
          <a:spcPts val="237"/>
        </a:spcBef>
        <a:buClr>
          <a:schemeClr val="tx1"/>
        </a:buClr>
        <a:buSzPct val="100000"/>
        <a:buFont typeface="Arial" panose="020B0604020202020204" pitchFamily="34" charset="0"/>
        <a:buChar char="–"/>
        <a:defRPr lang="en-US" sz="1426" kern="1200" noProof="0" dirty="0" smtClean="0">
          <a:solidFill>
            <a:schemeClr val="tx1"/>
          </a:solidFill>
          <a:latin typeface="+mn-lt"/>
          <a:ea typeface="+mn-ea"/>
          <a:cs typeface="+mn-cs"/>
        </a:defRPr>
      </a:lvl3pPr>
      <a:lvl4pPr marL="427750" indent="-142583" algn="l" defTabSz="862451" rtl="0" eaLnBrk="1" latinLnBrk="0" hangingPunct="1">
        <a:spcBef>
          <a:spcPts val="237"/>
        </a:spcBef>
        <a:buClr>
          <a:schemeClr val="tx1"/>
        </a:buClr>
        <a:buSzPct val="120000"/>
        <a:buFont typeface="Arial" pitchFamily="34" charset="0"/>
        <a:buChar char="▫"/>
        <a:defRPr sz="1268" kern="1200">
          <a:solidFill>
            <a:schemeClr val="tx1"/>
          </a:solidFill>
          <a:latin typeface="+mn-lt"/>
          <a:ea typeface="+mn-ea"/>
          <a:cs typeface="+mn-cs"/>
        </a:defRPr>
      </a:lvl4pPr>
      <a:lvl5pPr marL="570333" indent="-142583" algn="l" defTabSz="862451" rtl="0" eaLnBrk="1" latinLnBrk="0" hangingPunct="1">
        <a:spcBef>
          <a:spcPts val="80"/>
        </a:spcBef>
        <a:buClr>
          <a:schemeClr val="tx1"/>
        </a:buClr>
        <a:buSzPct val="100000"/>
        <a:buFont typeface="Symbol" panose="05050102010706020507" pitchFamily="18" charset="2"/>
        <a:buChar char="-"/>
        <a:defRPr sz="1110" kern="1200" baseline="0">
          <a:solidFill>
            <a:schemeClr val="tx1"/>
          </a:solidFill>
          <a:latin typeface="+mn-lt"/>
          <a:ea typeface="+mn-ea"/>
          <a:cs typeface="+mn-cs"/>
        </a:defRPr>
      </a:lvl5pPr>
      <a:lvl6pPr marL="2371739"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6pPr>
      <a:lvl7pPr marL="2802964"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7pPr>
      <a:lvl8pPr marL="3234188"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8pPr>
      <a:lvl9pPr marL="3665414"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9pPr>
    </p:bodyStyle>
    <p:otherStyle>
      <a:defPPr>
        <a:defRPr lang="de-DE"/>
      </a:defPPr>
      <a:lvl1pPr marL="0" algn="l" defTabSz="862451" rtl="0" eaLnBrk="1" latinLnBrk="0" hangingPunct="1">
        <a:defRPr sz="1663" kern="1200">
          <a:solidFill>
            <a:schemeClr val="tx1"/>
          </a:solidFill>
          <a:latin typeface="+mn-lt"/>
          <a:ea typeface="+mn-ea"/>
          <a:cs typeface="+mn-cs"/>
        </a:defRPr>
      </a:lvl1pPr>
      <a:lvl2pPr marL="431225" algn="l" defTabSz="862451" rtl="0" eaLnBrk="1" latinLnBrk="0" hangingPunct="1">
        <a:defRPr sz="1663" kern="1200">
          <a:solidFill>
            <a:schemeClr val="tx1"/>
          </a:solidFill>
          <a:latin typeface="+mn-lt"/>
          <a:ea typeface="+mn-ea"/>
          <a:cs typeface="+mn-cs"/>
        </a:defRPr>
      </a:lvl2pPr>
      <a:lvl3pPr marL="862451" algn="l" defTabSz="862451" rtl="0" eaLnBrk="1" latinLnBrk="0" hangingPunct="1">
        <a:defRPr sz="1663" kern="1200">
          <a:solidFill>
            <a:schemeClr val="tx1"/>
          </a:solidFill>
          <a:latin typeface="+mn-lt"/>
          <a:ea typeface="+mn-ea"/>
          <a:cs typeface="+mn-cs"/>
        </a:defRPr>
      </a:lvl3pPr>
      <a:lvl4pPr marL="1293675" algn="l" defTabSz="862451" rtl="0" eaLnBrk="1" latinLnBrk="0" hangingPunct="1">
        <a:defRPr sz="1663" kern="1200">
          <a:solidFill>
            <a:schemeClr val="tx1"/>
          </a:solidFill>
          <a:latin typeface="+mn-lt"/>
          <a:ea typeface="+mn-ea"/>
          <a:cs typeface="+mn-cs"/>
        </a:defRPr>
      </a:lvl4pPr>
      <a:lvl5pPr marL="1724901" algn="l" defTabSz="862451" rtl="0" eaLnBrk="1" latinLnBrk="0" hangingPunct="1">
        <a:defRPr sz="1663" kern="1200">
          <a:solidFill>
            <a:schemeClr val="tx1"/>
          </a:solidFill>
          <a:latin typeface="+mn-lt"/>
          <a:ea typeface="+mn-ea"/>
          <a:cs typeface="+mn-cs"/>
        </a:defRPr>
      </a:lvl5pPr>
      <a:lvl6pPr marL="2156126" algn="l" defTabSz="862451" rtl="0" eaLnBrk="1" latinLnBrk="0" hangingPunct="1">
        <a:defRPr sz="1663" kern="1200">
          <a:solidFill>
            <a:schemeClr val="tx1"/>
          </a:solidFill>
          <a:latin typeface="+mn-lt"/>
          <a:ea typeface="+mn-ea"/>
          <a:cs typeface="+mn-cs"/>
        </a:defRPr>
      </a:lvl6pPr>
      <a:lvl7pPr marL="2587351" algn="l" defTabSz="862451" rtl="0" eaLnBrk="1" latinLnBrk="0" hangingPunct="1">
        <a:defRPr sz="1663" kern="1200">
          <a:solidFill>
            <a:schemeClr val="tx1"/>
          </a:solidFill>
          <a:latin typeface="+mn-lt"/>
          <a:ea typeface="+mn-ea"/>
          <a:cs typeface="+mn-cs"/>
        </a:defRPr>
      </a:lvl7pPr>
      <a:lvl8pPr marL="3018577" algn="l" defTabSz="862451" rtl="0" eaLnBrk="1" latinLnBrk="0" hangingPunct="1">
        <a:defRPr sz="1663" kern="1200">
          <a:solidFill>
            <a:schemeClr val="tx1"/>
          </a:solidFill>
          <a:latin typeface="+mn-lt"/>
          <a:ea typeface="+mn-ea"/>
          <a:cs typeface="+mn-cs"/>
        </a:defRPr>
      </a:lvl8pPr>
      <a:lvl9pPr marL="3449802" algn="l" defTabSz="862451" rtl="0" eaLnBrk="1" latinLnBrk="0" hangingPunct="1">
        <a:defRPr sz="16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BA9C7-BD8E-4F9D-9E37-FA3E3C0A4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87A0D0-4907-4F1C-8E6D-9E23729EF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84546B-7E72-4666-B6D5-6BC4635CC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40518-3ED5-4C8C-B64D-1797211CCE98}" type="datetimeFigureOut">
              <a:rPr lang="en-GB" smtClean="0"/>
              <a:t>15/06/2021</a:t>
            </a:fld>
            <a:endParaRPr lang="en-GB"/>
          </a:p>
        </p:txBody>
      </p:sp>
      <p:sp>
        <p:nvSpPr>
          <p:cNvPr id="5" name="Footer Placeholder 4">
            <a:extLst>
              <a:ext uri="{FF2B5EF4-FFF2-40B4-BE49-F238E27FC236}">
                <a16:creationId xmlns:a16="http://schemas.microsoft.com/office/drawing/2014/main" id="{1B02DD64-AF75-44CD-9E61-4A00BFB7B8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D5D848-5072-4595-B9A7-158700CFC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24A13-B1E9-4587-91A8-6DAC27851D03}" type="slidenum">
              <a:rPr lang="en-GB" smtClean="0"/>
              <a:t>‹#›</a:t>
            </a:fld>
            <a:endParaRPr lang="en-GB"/>
          </a:p>
        </p:txBody>
      </p:sp>
    </p:spTree>
    <p:extLst>
      <p:ext uri="{BB962C8B-B14F-4D97-AF65-F5344CB8AC3E}">
        <p14:creationId xmlns:p14="http://schemas.microsoft.com/office/powerpoint/2010/main" val="20479014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5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www.youtube.com/watch?v=3vBwRfQbXkg&amp;feature=emb_rel_end" TargetMode="External"/><Relationship Id="rId1" Type="http://schemas.openxmlformats.org/officeDocument/2006/relationships/slideLayout" Target="../slideLayouts/slideLayout5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51.xml"/><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5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jp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s://youtu.be/5a3yYXXZpdw" TargetMode="External"/><Relationship Id="rId1" Type="http://schemas.openxmlformats.org/officeDocument/2006/relationships/slideLayout" Target="../slideLayouts/slideLayout5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5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jpe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6S7yVUOqSk" TargetMode="External"/><Relationship Id="rId2" Type="http://schemas.openxmlformats.org/officeDocument/2006/relationships/image" Target="../media/image53.jpg"/><Relationship Id="rId1" Type="http://schemas.openxmlformats.org/officeDocument/2006/relationships/slideLayout" Target="../slideLayouts/slideLayout51.xml"/><Relationship Id="rId5" Type="http://schemas.openxmlformats.org/officeDocument/2006/relationships/image" Target="../media/image2.jpeg"/><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5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7.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2.jpeg"/><Relationship Id="rId2" Type="http://schemas.openxmlformats.org/officeDocument/2006/relationships/image" Target="../media/image58.jpg"/><Relationship Id="rId1" Type="http://schemas.openxmlformats.org/officeDocument/2006/relationships/slideLayout" Target="../slideLayouts/slideLayout51.xml"/><Relationship Id="rId6" Type="http://schemas.openxmlformats.org/officeDocument/2006/relationships/image" Target="../media/image61.jpg"/><Relationship Id="rId5" Type="http://schemas.openxmlformats.org/officeDocument/2006/relationships/hyperlink" Target="https://shop.goldtouch.com/products/goldtouch-go2-wireless-bluetooth-mobile-keyboard-pc-mac" TargetMode="External"/><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2.jp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https://www.youtube.com/watch?v=wuZphLMviiA&amp;feature=youtu.be" TargetMode="External"/><Relationship Id="rId1" Type="http://schemas.openxmlformats.org/officeDocument/2006/relationships/slideLayout" Target="../slideLayouts/slideLayout5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eg"/><Relationship Id="rId1" Type="http://schemas.openxmlformats.org/officeDocument/2006/relationships/slideLayout" Target="../slideLayouts/slideLayout51.xml"/><Relationship Id="rId5" Type="http://schemas.openxmlformats.org/officeDocument/2006/relationships/image" Target="../media/image2.jpe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youtube.com/watch?v=71dWCSJ4HQs" TargetMode="External"/><Relationship Id="rId1" Type="http://schemas.openxmlformats.org/officeDocument/2006/relationships/slideLayout" Target="../slideLayouts/slideLayout51.xml"/><Relationship Id="rId5" Type="http://schemas.openxmlformats.org/officeDocument/2006/relationships/image" Target="../media/image2.jpeg"/><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1.xml"/><Relationship Id="rId5" Type="http://schemas.openxmlformats.org/officeDocument/2006/relationships/image" Target="../media/image2.jpe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237EC52E-0983-E549-A8B1-B8395D200312}"/>
              </a:ext>
            </a:extLst>
          </p:cNvPr>
          <p:cNvSpPr txBox="1">
            <a:spLocks noGrp="1"/>
          </p:cNvSpPr>
          <p:nvPr>
            <p:ph type="title" idx="4294967295"/>
          </p:nvPr>
        </p:nvSpPr>
        <p:spPr>
          <a:xfrm>
            <a:off x="0" y="3004003"/>
            <a:ext cx="12192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mj-lt"/>
                <a:ea typeface="+mn-ea"/>
                <a:cs typeface="+mn-cs"/>
              </a:rPr>
              <a:t>ASSISTIVE TECHNOLOGY SOLUTIONS</a:t>
            </a:r>
          </a:p>
        </p:txBody>
      </p:sp>
      <p:pic>
        <p:nvPicPr>
          <p:cNvPr id="18" name="Picture 17" descr="Microlink">
            <a:extLst>
              <a:ext uri="{FF2B5EF4-FFF2-40B4-BE49-F238E27FC236}">
                <a16:creationId xmlns:a16="http://schemas.microsoft.com/office/drawing/2014/main" id="{29FF693A-321A-F641-A65D-E95AEC015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2969" y="4200649"/>
            <a:ext cx="2906061" cy="1170628"/>
          </a:xfrm>
          <a:prstGeom prst="rect">
            <a:avLst/>
          </a:prstGeom>
        </p:spPr>
      </p:pic>
    </p:spTree>
    <p:extLst>
      <p:ext uri="{BB962C8B-B14F-4D97-AF65-F5344CB8AC3E}">
        <p14:creationId xmlns:p14="http://schemas.microsoft.com/office/powerpoint/2010/main" val="399144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512161"/>
            <a:ext cx="60463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RSI GUARD</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2940437"/>
            <a:ext cx="7438707" cy="3416320"/>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Desktop ergonomic software solution that reduces the impact of repetitive strain injuries (RSI) for office workers.</a:t>
            </a:r>
          </a:p>
          <a:p>
            <a:r>
              <a:rPr lang="en-GB" dirty="0" err="1">
                <a:solidFill>
                  <a:schemeClr val="tx2"/>
                </a:solidFill>
                <a:latin typeface="Arial" panose="020B0604020202020204" pitchFamily="34" charset="0"/>
                <a:cs typeface="Arial" panose="020B0604020202020204" pitchFamily="34" charset="0"/>
              </a:rPr>
              <a:t>BreakTimer</a:t>
            </a:r>
            <a:r>
              <a:rPr lang="en-GB" dirty="0">
                <a:solidFill>
                  <a:schemeClr val="tx2"/>
                </a:solidFill>
                <a:latin typeface="Arial" panose="020B0604020202020204" pitchFamily="34" charset="0"/>
                <a:cs typeface="Arial" panose="020B0604020202020204" pitchFamily="34" charset="0"/>
              </a:rPr>
              <a:t> is a tool that reminds you to rest from the computer when the model identifies that rest would be beneficial.</a:t>
            </a:r>
          </a:p>
          <a:p>
            <a:r>
              <a:rPr lang="en-GB" dirty="0" err="1">
                <a:solidFill>
                  <a:schemeClr val="tx2"/>
                </a:solidFill>
                <a:latin typeface="Arial" panose="020B0604020202020204" pitchFamily="34" charset="0"/>
                <a:cs typeface="Arial" panose="020B0604020202020204" pitchFamily="34" charset="0"/>
              </a:rPr>
              <a:t>AutoClick</a:t>
            </a:r>
            <a:r>
              <a:rPr lang="en-GB" dirty="0">
                <a:solidFill>
                  <a:schemeClr val="tx2"/>
                </a:solidFill>
                <a:latin typeface="Arial" panose="020B0604020202020204" pitchFamily="34" charset="0"/>
                <a:cs typeface="Arial" panose="020B0604020202020204" pitchFamily="34" charset="0"/>
              </a:rPr>
              <a:t> - When you move the mouse to a new location, </a:t>
            </a:r>
            <a:r>
              <a:rPr lang="en-GB" dirty="0" err="1">
                <a:solidFill>
                  <a:schemeClr val="tx2"/>
                </a:solidFill>
                <a:latin typeface="Arial" panose="020B0604020202020204" pitchFamily="34" charset="0"/>
                <a:cs typeface="Arial" panose="020B0604020202020204" pitchFamily="34" charset="0"/>
              </a:rPr>
              <a:t>AutoClick</a:t>
            </a:r>
            <a:r>
              <a:rPr lang="en-GB" dirty="0">
                <a:solidFill>
                  <a:schemeClr val="tx2"/>
                </a:solidFill>
                <a:latin typeface="Arial" panose="020B0604020202020204" pitchFamily="34" charset="0"/>
                <a:cs typeface="Arial" panose="020B0604020202020204" pitchFamily="34" charset="0"/>
              </a:rPr>
              <a:t> will automatically click for you. </a:t>
            </a:r>
            <a:br>
              <a:rPr lang="en-GB" dirty="0">
                <a:solidFill>
                  <a:schemeClr val="tx2"/>
                </a:solidFill>
                <a:latin typeface="Arial" panose="020B0604020202020204" pitchFamily="34" charset="0"/>
                <a:cs typeface="Arial" panose="020B0604020202020204" pitchFamily="34" charset="0"/>
              </a:rPr>
            </a:br>
            <a:r>
              <a:rPr lang="en-GB" dirty="0" err="1">
                <a:solidFill>
                  <a:schemeClr val="tx2"/>
                </a:solidFill>
                <a:latin typeface="Arial" panose="020B0604020202020204" pitchFamily="34" charset="0"/>
                <a:cs typeface="Arial" panose="020B0604020202020204" pitchFamily="34" charset="0"/>
              </a:rPr>
              <a:t>ForgetMeNots</a:t>
            </a:r>
            <a:r>
              <a:rPr lang="en-GB" dirty="0">
                <a:solidFill>
                  <a:schemeClr val="tx2"/>
                </a:solidFill>
                <a:latin typeface="Arial" panose="020B0604020202020204" pitchFamily="34" charset="0"/>
                <a:cs typeface="Arial" panose="020B0604020202020204" pitchFamily="34" charset="0"/>
              </a:rPr>
              <a:t> is a feature designed to increase your awareness of your body during work and to remind you to take microbreaks. </a:t>
            </a:r>
          </a:p>
          <a:p>
            <a:r>
              <a:rPr lang="en-GB" dirty="0" err="1">
                <a:solidFill>
                  <a:schemeClr val="tx2"/>
                </a:solidFill>
                <a:latin typeface="Arial" panose="020B0604020202020204" pitchFamily="34" charset="0"/>
                <a:cs typeface="Arial" panose="020B0604020202020204" pitchFamily="34" charset="0"/>
              </a:rPr>
              <a:t>KeyControl</a:t>
            </a:r>
            <a:r>
              <a:rPr lang="en-GB" dirty="0">
                <a:solidFill>
                  <a:schemeClr val="tx2"/>
                </a:solidFill>
                <a:latin typeface="Arial" panose="020B0604020202020204" pitchFamily="34" charset="0"/>
                <a:cs typeface="Arial" panose="020B0604020202020204" pitchFamily="34" charset="0"/>
              </a:rPr>
              <a:t> - Reduce mouse strain by allowing you to do basic mouse actions (like double click or drag and drop) with less straining hotkeys</a:t>
            </a:r>
          </a:p>
          <a:p>
            <a:r>
              <a:rPr lang="en-GB" dirty="0">
                <a:solidFill>
                  <a:schemeClr val="tx2"/>
                </a:solidFill>
                <a:latin typeface="Arial" panose="020B0604020202020204" pitchFamily="34" charset="0"/>
                <a:cs typeface="Arial" panose="020B0604020202020204" pitchFamily="34" charset="0"/>
              </a:rPr>
              <a:t>Reduce keyboard and mouse strain by taking lengthy keyboard/mouse activities and assigning them to hotkeys.</a:t>
            </a:r>
          </a:p>
        </p:txBody>
      </p:sp>
      <p:pic>
        <p:nvPicPr>
          <p:cNvPr id="10" name="Picture 9" descr="RSI Guard">
            <a:extLst>
              <a:ext uri="{FF2B5EF4-FFF2-40B4-BE49-F238E27FC236}">
                <a16:creationId xmlns:a16="http://schemas.microsoft.com/office/drawing/2014/main" id="{A9C9C76B-09DB-4A39-82DE-B3715D9CC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019" y="707078"/>
            <a:ext cx="3147351" cy="2308057"/>
          </a:xfrm>
          <a:prstGeom prst="rect">
            <a:avLst/>
          </a:prstGeom>
        </p:spPr>
      </p:pic>
      <p:pic>
        <p:nvPicPr>
          <p:cNvPr id="7" name="Picture 6" descr="Break Timer tab in settings.">
            <a:extLst>
              <a:ext uri="{FF2B5EF4-FFF2-40B4-BE49-F238E27FC236}">
                <a16:creationId xmlns:a16="http://schemas.microsoft.com/office/drawing/2014/main" id="{5D0C910B-FF31-48A5-9802-8B4253374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6020" y="3399183"/>
            <a:ext cx="3282397" cy="2199206"/>
          </a:xfrm>
          <a:prstGeom prst="rect">
            <a:avLst/>
          </a:prstGeom>
        </p:spPr>
      </p:pic>
      <p:pic>
        <p:nvPicPr>
          <p:cNvPr id="8" name="Picture 7">
            <a:extLst>
              <a:ext uri="{FF2B5EF4-FFF2-40B4-BE49-F238E27FC236}">
                <a16:creationId xmlns:a16="http://schemas.microsoft.com/office/drawing/2014/main" id="{51269557-CB4C-8243-BAE2-22BAB58783C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9" name="TextBox 8">
            <a:extLst>
              <a:ext uri="{FF2B5EF4-FFF2-40B4-BE49-F238E27FC236}">
                <a16:creationId xmlns:a16="http://schemas.microsoft.com/office/drawing/2014/main" id="{B54964D7-0484-4445-9774-ED256478A1B0}"/>
              </a:ext>
              <a:ext uri="{C183D7F6-B498-43B3-948B-1728B52AA6E4}">
                <adec:decorative xmlns:adec="http://schemas.microsoft.com/office/drawing/2017/decorative" val="1"/>
              </a:ext>
            </a:extLst>
          </p:cNvPr>
          <p:cNvSpPr txBox="1"/>
          <p:nvPr/>
        </p:nvSpPr>
        <p:spPr>
          <a:xfrm>
            <a:off x="0" y="337747"/>
            <a:ext cx="3808071" cy="369332"/>
          </a:xfrm>
          <a:prstGeom prst="rect">
            <a:avLst/>
          </a:prstGeom>
          <a:solidFill>
            <a:srgbClr val="395B72"/>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ASSISTIVE SOFTWARE</a:t>
            </a:r>
          </a:p>
        </p:txBody>
      </p:sp>
      <p:sp>
        <p:nvSpPr>
          <p:cNvPr id="11" name="Rectangle 10">
            <a:extLst>
              <a:ext uri="{FF2B5EF4-FFF2-40B4-BE49-F238E27FC236}">
                <a16:creationId xmlns:a16="http://schemas.microsoft.com/office/drawing/2014/main" id="{4D806D7B-4528-44A4-896E-6E495E0C8178}"/>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969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B8140F-71F6-47A7-AD31-158E137B7B5B}"/>
              </a:ext>
            </a:extLst>
          </p:cNvPr>
          <p:cNvSpPr>
            <a:spLocks noGrp="1"/>
          </p:cNvSpPr>
          <p:nvPr>
            <p:ph type="ctrTitle"/>
          </p:nvPr>
        </p:nvSpPr>
        <p:spPr/>
        <p:txBody>
          <a:bodyPr/>
          <a:lstStyle/>
          <a:p>
            <a:r>
              <a:rPr lang="en-GB" dirty="0">
                <a:solidFill>
                  <a:schemeClr val="bg1"/>
                </a:solidFill>
              </a:rPr>
              <a:t>BRIGHT DAY</a:t>
            </a:r>
          </a:p>
        </p:txBody>
      </p:sp>
      <p:sp>
        <p:nvSpPr>
          <p:cNvPr id="6" name="TextBox 5">
            <a:extLst>
              <a:ext uri="{FF2B5EF4-FFF2-40B4-BE49-F238E27FC236}">
                <a16:creationId xmlns:a16="http://schemas.microsoft.com/office/drawing/2014/main" id="{07ABEAA0-F98A-47BF-8CCA-13DB6D0BB3AB}"/>
              </a:ext>
            </a:extLst>
          </p:cNvPr>
          <p:cNvSpPr txBox="1"/>
          <p:nvPr/>
        </p:nvSpPr>
        <p:spPr>
          <a:xfrm>
            <a:off x="779317" y="3286096"/>
            <a:ext cx="7056593" cy="2031325"/>
          </a:xfrm>
          <a:prstGeom prst="rect">
            <a:avLst/>
          </a:prstGeom>
          <a:noFill/>
        </p:spPr>
        <p:txBody>
          <a:bodyPr wrap="square" rtlCol="0">
            <a:spAutoFit/>
          </a:bodyPr>
          <a:lstStyle/>
          <a:p>
            <a:r>
              <a:rPr lang="en-GB" dirty="0">
                <a:solidFill>
                  <a:srgbClr val="395C72"/>
                </a:solidFill>
                <a:latin typeface="Arial" panose="020B0604020202020204" pitchFamily="34" charset="0"/>
                <a:cs typeface="Arial" panose="020B0604020202020204" pitchFamily="34" charset="0"/>
              </a:rPr>
              <a:t>For either end consumer or companies looking to improve workforce well-being </a:t>
            </a:r>
            <a:r>
              <a:rPr lang="en-GB" dirty="0" err="1">
                <a:solidFill>
                  <a:srgbClr val="395C72"/>
                </a:solidFill>
                <a:latin typeface="Arial" panose="020B0604020202020204" pitchFamily="34" charset="0"/>
                <a:cs typeface="Arial" panose="020B0604020202020204" pitchFamily="34" charset="0"/>
              </a:rPr>
              <a:t>Brightday</a:t>
            </a:r>
            <a:r>
              <a:rPr lang="en-GB" dirty="0">
                <a:solidFill>
                  <a:srgbClr val="395C72"/>
                </a:solidFill>
                <a:latin typeface="Arial" panose="020B0604020202020204" pitchFamily="34" charset="0"/>
                <a:cs typeface="Arial" panose="020B0604020202020204" pitchFamily="34" charset="0"/>
              </a:rPr>
              <a:t> is an advanced, exciting new technology that measures and corrects posture while a person is sitting at their workstation, creating less discomfort and risk of repetitive strain. </a:t>
            </a:r>
            <a:r>
              <a:rPr lang="en-GB" dirty="0" err="1">
                <a:solidFill>
                  <a:srgbClr val="395C72"/>
                </a:solidFill>
                <a:latin typeface="Arial" panose="020B0604020202020204" pitchFamily="34" charset="0"/>
                <a:cs typeface="Arial" panose="020B0604020202020204" pitchFamily="34" charset="0"/>
              </a:rPr>
              <a:t>Brightday</a:t>
            </a:r>
            <a:r>
              <a:rPr lang="en-GB" dirty="0">
                <a:solidFill>
                  <a:srgbClr val="395C72"/>
                </a:solidFill>
                <a:latin typeface="Arial" panose="020B0604020202020204" pitchFamily="34" charset="0"/>
                <a:cs typeface="Arial" panose="020B0604020202020204" pitchFamily="34" charset="0"/>
              </a:rPr>
              <a:t> use AI and augmented reality to measure and correct your sitting and standing posture to help a person look and feel better and increase confidence.</a:t>
            </a:r>
            <a:endParaRPr lang="en-GB" spc="300" dirty="0">
              <a:solidFill>
                <a:schemeClr val="tx2">
                  <a:lumMod val="75000"/>
                </a:schemeClr>
              </a:solidFill>
              <a:latin typeface="Arial" panose="020B0604020202020204" pitchFamily="34" charset="0"/>
              <a:cs typeface="Arial" panose="020B0604020202020204" pitchFamily="34" charset="0"/>
            </a:endParaRPr>
          </a:p>
        </p:txBody>
      </p:sp>
      <p:pic>
        <p:nvPicPr>
          <p:cNvPr id="8" name="Picture 7" descr="Bright day features. Based on 30 years of teaching and behaviour science.&#10;1. Short 10-30 second instructions teach you sitting, standing, desk setup, movement etc.&#10;2. Uses very little real estate on your screen.&#10;3. Easy to understand feedback that raises awareness about your posture habits.&#10;4. Office friendly videos (no sound).&#10;5. Secure: runs locally on your computer and not in the cloud.&#10;6. Private - we never record any images or video.">
            <a:hlinkClick r:id="rId2"/>
            <a:extLst>
              <a:ext uri="{FF2B5EF4-FFF2-40B4-BE49-F238E27FC236}">
                <a16:creationId xmlns:a16="http://schemas.microsoft.com/office/drawing/2014/main" id="{02C9ED31-CF61-473F-8084-9D1FA5982E4A}"/>
              </a:ext>
            </a:extLst>
          </p:cNvPr>
          <p:cNvPicPr>
            <a:picLocks noChangeAspect="1"/>
          </p:cNvPicPr>
          <p:nvPr/>
        </p:nvPicPr>
        <p:blipFill>
          <a:blip r:embed="rId3"/>
          <a:stretch>
            <a:fillRect/>
          </a:stretch>
        </p:blipFill>
        <p:spPr>
          <a:xfrm>
            <a:off x="6522720" y="120650"/>
            <a:ext cx="5029200" cy="6616700"/>
          </a:xfrm>
          <a:prstGeom prst="rect">
            <a:avLst/>
          </a:prstGeom>
        </p:spPr>
      </p:pic>
      <p:pic>
        <p:nvPicPr>
          <p:cNvPr id="9" name="Picture 8">
            <a:extLst>
              <a:ext uri="{FF2B5EF4-FFF2-40B4-BE49-F238E27FC236}">
                <a16:creationId xmlns:a16="http://schemas.microsoft.com/office/drawing/2014/main" id="{307410AC-CDAA-604C-98D3-8BED9C69DDA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extBox 10">
            <a:extLst>
              <a:ext uri="{FF2B5EF4-FFF2-40B4-BE49-F238E27FC236}">
                <a16:creationId xmlns:a16="http://schemas.microsoft.com/office/drawing/2014/main" id="{BC171022-67D0-4E52-9FDD-C311DF56B8DF}"/>
              </a:ext>
              <a:ext uri="{C183D7F6-B498-43B3-948B-1728B52AA6E4}">
                <adec:decorative xmlns:adec="http://schemas.microsoft.com/office/drawing/2017/decorative" val="1"/>
              </a:ext>
            </a:extLst>
          </p:cNvPr>
          <p:cNvSpPr txBox="1"/>
          <p:nvPr/>
        </p:nvSpPr>
        <p:spPr>
          <a:xfrm>
            <a:off x="0" y="337747"/>
            <a:ext cx="3672348" cy="369332"/>
          </a:xfrm>
          <a:prstGeom prst="rect">
            <a:avLst/>
          </a:prstGeom>
          <a:solidFill>
            <a:srgbClr val="395B72"/>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ASSISTIVE SOFTWARE</a:t>
            </a:r>
          </a:p>
        </p:txBody>
      </p:sp>
      <p:sp>
        <p:nvSpPr>
          <p:cNvPr id="2" name="TextBox 1">
            <a:extLst>
              <a:ext uri="{FF2B5EF4-FFF2-40B4-BE49-F238E27FC236}">
                <a16:creationId xmlns:a16="http://schemas.microsoft.com/office/drawing/2014/main" id="{B8FBB646-DF5D-43E0-8E0E-E9BDE58DA7C4}"/>
              </a:ext>
              <a:ext uri="{C183D7F6-B498-43B3-948B-1728B52AA6E4}">
                <adec:decorative xmlns:adec="http://schemas.microsoft.com/office/drawing/2017/decorative" val="1"/>
              </a:ext>
            </a:extLst>
          </p:cNvPr>
          <p:cNvSpPr txBox="1"/>
          <p:nvPr/>
        </p:nvSpPr>
        <p:spPr>
          <a:xfrm>
            <a:off x="9609290" y="2865096"/>
            <a:ext cx="809332" cy="707886"/>
          </a:xfrm>
          <a:prstGeom prst="rect">
            <a:avLst/>
          </a:prstGeom>
          <a:noFill/>
        </p:spPr>
        <p:txBody>
          <a:bodyPr wrap="square" rtlCol="0">
            <a:spAutoFit/>
          </a:bodyPr>
          <a:lstStyle/>
          <a:p>
            <a:r>
              <a:rPr lang="en-GB" sz="4000" spc="300" dirty="0">
                <a:latin typeface="Montserrat" panose="00000500000000000000" pitchFamily="50" charset="0"/>
              </a:rPr>
              <a:t> </a:t>
            </a:r>
            <a:r>
              <a:rPr lang="en-GB" sz="4000" spc="300" dirty="0">
                <a:solidFill>
                  <a:schemeClr val="bg1"/>
                </a:solidFill>
                <a:latin typeface="Montserrat" panose="00000500000000000000" pitchFamily="50" charset="0"/>
              </a:rPr>
              <a:t>’’</a:t>
            </a:r>
            <a:endParaRPr lang="en-GB" sz="4000" dirty="0"/>
          </a:p>
        </p:txBody>
      </p:sp>
      <p:sp>
        <p:nvSpPr>
          <p:cNvPr id="23" name="TextBox 22">
            <a:extLst>
              <a:ext uri="{FF2B5EF4-FFF2-40B4-BE49-F238E27FC236}">
                <a16:creationId xmlns:a16="http://schemas.microsoft.com/office/drawing/2014/main" id="{F709EDC8-DD24-4E22-93CA-194399F61798}"/>
              </a:ext>
              <a:ext uri="{C183D7F6-B498-43B3-948B-1728B52AA6E4}">
                <adec:decorative xmlns:adec="http://schemas.microsoft.com/office/drawing/2017/decorative" val="1"/>
              </a:ext>
            </a:extLst>
          </p:cNvPr>
          <p:cNvSpPr txBox="1"/>
          <p:nvPr/>
        </p:nvSpPr>
        <p:spPr>
          <a:xfrm>
            <a:off x="779318" y="2680430"/>
            <a:ext cx="7056593" cy="369332"/>
          </a:xfrm>
          <a:prstGeom prst="rect">
            <a:avLst/>
          </a:prstGeom>
          <a:noFill/>
        </p:spPr>
        <p:txBody>
          <a:bodyPr wrap="square" rtlCol="0">
            <a:spAutoFit/>
          </a:bodyPr>
          <a:lstStyle/>
          <a:p>
            <a:r>
              <a:rPr lang="en-GB" b="1" spc="300" dirty="0">
                <a:solidFill>
                  <a:schemeClr val="tx2"/>
                </a:solidFill>
                <a:latin typeface="Arial" panose="020B0604020202020204" pitchFamily="34" charset="0"/>
                <a:cs typeface="Arial" panose="020B0604020202020204" pitchFamily="34" charset="0"/>
              </a:rPr>
              <a:t>BRIGHTDAY</a:t>
            </a:r>
          </a:p>
        </p:txBody>
      </p:sp>
      <p:sp>
        <p:nvSpPr>
          <p:cNvPr id="10" name="Rectangle 9">
            <a:extLst>
              <a:ext uri="{FF2B5EF4-FFF2-40B4-BE49-F238E27FC236}">
                <a16:creationId xmlns:a16="http://schemas.microsoft.com/office/drawing/2014/main" id="{2968AF5A-561B-476F-9B23-25CD25022746}"/>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FF3D59C-98A2-4782-829C-A923DA44F15A}"/>
              </a:ext>
              <a:ext uri="{C183D7F6-B498-43B3-948B-1728B52AA6E4}">
                <adec:decorative xmlns:adec="http://schemas.microsoft.com/office/drawing/2017/decorative" val="1"/>
              </a:ext>
            </a:extLst>
          </p:cNvPr>
          <p:cNvSpPr/>
          <p:nvPr/>
        </p:nvSpPr>
        <p:spPr>
          <a:xfrm>
            <a:off x="11531063"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092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7CE1-75D3-4AF9-8D9B-265045ED5814}"/>
              </a:ext>
            </a:extLst>
          </p:cNvPr>
          <p:cNvSpPr>
            <a:spLocks noGrp="1"/>
          </p:cNvSpPr>
          <p:nvPr>
            <p:ph type="ctrTitle"/>
          </p:nvPr>
        </p:nvSpPr>
        <p:spPr/>
        <p:txBody>
          <a:bodyPr/>
          <a:lstStyle/>
          <a:p>
            <a:r>
              <a:rPr lang="en-GB" dirty="0">
                <a:solidFill>
                  <a:schemeClr val="bg1"/>
                </a:solidFill>
              </a:rPr>
              <a:t>PORTABLE AIDS</a:t>
            </a:r>
          </a:p>
        </p:txBody>
      </p:sp>
      <p:sp>
        <p:nvSpPr>
          <p:cNvPr id="8" name="TextBox 7">
            <a:extLst>
              <a:ext uri="{FF2B5EF4-FFF2-40B4-BE49-F238E27FC236}">
                <a16:creationId xmlns:a16="http://schemas.microsoft.com/office/drawing/2014/main" id="{1AFDBC39-C8B8-4276-A6C5-26DEBA911F5E}"/>
              </a:ext>
            </a:extLst>
          </p:cNvPr>
          <p:cNvSpPr txBox="1"/>
          <p:nvPr/>
        </p:nvSpPr>
        <p:spPr>
          <a:xfrm>
            <a:off x="-13855" y="226910"/>
            <a:ext cx="3472070" cy="369332"/>
          </a:xfrm>
          <a:prstGeom prst="rect">
            <a:avLst/>
          </a:prstGeom>
          <a:solidFill>
            <a:srgbClr val="249FA7"/>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PORTABLE AIDS</a:t>
            </a:r>
          </a:p>
        </p:txBody>
      </p:sp>
      <p:pic>
        <p:nvPicPr>
          <p:cNvPr id="5" name="Picture 4">
            <a:extLst>
              <a:ext uri="{FF2B5EF4-FFF2-40B4-BE49-F238E27FC236}">
                <a16:creationId xmlns:a16="http://schemas.microsoft.com/office/drawing/2014/main" id="{CB0AB8CC-C7C0-44E3-989A-AF1A0F43E8D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117" y="0"/>
            <a:ext cx="4398273" cy="2289053"/>
          </a:xfrm>
          <a:prstGeom prst="rect">
            <a:avLst/>
          </a:prstGeom>
        </p:spPr>
      </p:pic>
      <p:pic>
        <p:nvPicPr>
          <p:cNvPr id="6" name="Picture 5">
            <a:extLst>
              <a:ext uri="{FF2B5EF4-FFF2-40B4-BE49-F238E27FC236}">
                <a16:creationId xmlns:a16="http://schemas.microsoft.com/office/drawing/2014/main" id="{BA1321A3-D2F6-5544-B6B9-4793E92877F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9" name="Rectangle 8">
            <a:extLst>
              <a:ext uri="{FF2B5EF4-FFF2-40B4-BE49-F238E27FC236}">
                <a16:creationId xmlns:a16="http://schemas.microsoft.com/office/drawing/2014/main" id="{24B0B964-B679-4BF7-8864-95A7DA1BDB95}"/>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738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9151-04C9-4AC7-BE80-74B570A14F54}"/>
              </a:ext>
            </a:extLst>
          </p:cNvPr>
          <p:cNvSpPr>
            <a:spLocks noGrp="1"/>
          </p:cNvSpPr>
          <p:nvPr>
            <p:ph type="ctrTitle"/>
          </p:nvPr>
        </p:nvSpPr>
        <p:spPr>
          <a:xfrm>
            <a:off x="1469386" y="1710491"/>
            <a:ext cx="9144000" cy="2387600"/>
          </a:xfrm>
        </p:spPr>
        <p:txBody>
          <a:bodyPr/>
          <a:lstStyle/>
          <a:p>
            <a:r>
              <a:rPr lang="en-GB" dirty="0">
                <a:solidFill>
                  <a:schemeClr val="bg1"/>
                </a:solidFill>
              </a:rPr>
              <a:t>NOTE TAKING – LIVE SCRIBE ECHO/WIFI</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319844"/>
            <a:ext cx="7974910" cy="923330"/>
          </a:xfrm>
          <a:prstGeom prst="rect">
            <a:avLst/>
          </a:prstGeom>
          <a:noFill/>
        </p:spPr>
        <p:txBody>
          <a:bodyPr wrap="square" rtlCol="0">
            <a:spAutoFit/>
          </a:bodyPr>
          <a:lstStyle/>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Record everything you hear, say, write and draw. </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sync notes and audio (echo uses USB and desktop software for sync).</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Stores hundreds of hours of audio and thousands of pages of notes</a:t>
            </a:r>
          </a:p>
        </p:txBody>
      </p:sp>
      <p:pic>
        <p:nvPicPr>
          <p:cNvPr id="10" name="Picture 9" descr="Notes and audio in the cloud.">
            <a:extLst>
              <a:ext uri="{FF2B5EF4-FFF2-40B4-BE49-F238E27FC236}">
                <a16:creationId xmlns:a16="http://schemas.microsoft.com/office/drawing/2014/main" id="{D3D7CDF0-24F6-4939-82A5-695C47EC127F}"/>
              </a:ext>
              <a:ext uri="{C183D7F6-B498-43B3-948B-1728B52AA6E4}">
                <adec:decorative xmlns:adec="http://schemas.microsoft.com/office/drawing/2017/decorative" val="0"/>
              </a:ext>
            </a:extLst>
          </p:cNvPr>
          <p:cNvPicPr/>
          <p:nvPr/>
        </p:nvPicPr>
        <p:blipFill>
          <a:blip r:embed="rId2"/>
          <a:stretch>
            <a:fillRect/>
          </a:stretch>
        </p:blipFill>
        <p:spPr>
          <a:xfrm>
            <a:off x="8754228" y="814581"/>
            <a:ext cx="3083777" cy="2721646"/>
          </a:xfrm>
          <a:prstGeom prst="rect">
            <a:avLst/>
          </a:prstGeom>
        </p:spPr>
      </p:pic>
      <p:sp>
        <p:nvSpPr>
          <p:cNvPr id="8" name="TextBox 7">
            <a:extLst>
              <a:ext uri="{FF2B5EF4-FFF2-40B4-BE49-F238E27FC236}">
                <a16:creationId xmlns:a16="http://schemas.microsoft.com/office/drawing/2014/main" id="{94CCB206-41CF-490A-A5F2-BE36388DE77B}"/>
              </a:ext>
              <a:ext uri="{C183D7F6-B498-43B3-948B-1728B52AA6E4}">
                <adec:decorative xmlns:adec="http://schemas.microsoft.com/office/drawing/2017/decorative" val="1"/>
              </a:ext>
            </a:extLst>
          </p:cNvPr>
          <p:cNvSpPr txBox="1"/>
          <p:nvPr/>
        </p:nvSpPr>
        <p:spPr>
          <a:xfrm>
            <a:off x="0" y="337747"/>
            <a:ext cx="3356408" cy="369332"/>
          </a:xfrm>
          <a:prstGeom prst="rect">
            <a:avLst/>
          </a:prstGeom>
          <a:solidFill>
            <a:srgbClr val="249F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PORTABLE AIDS</a:t>
            </a:r>
          </a:p>
        </p:txBody>
      </p:sp>
      <p:pic>
        <p:nvPicPr>
          <p:cNvPr id="9" name="Picture 8">
            <a:extLst>
              <a:ext uri="{FF2B5EF4-FFF2-40B4-BE49-F238E27FC236}">
                <a16:creationId xmlns:a16="http://schemas.microsoft.com/office/drawing/2014/main" id="{995B9268-633D-DE43-A40D-571D45360F9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pic>
        <p:nvPicPr>
          <p:cNvPr id="7" name="Picture 6">
            <a:extLst>
              <a:ext uri="{FF2B5EF4-FFF2-40B4-BE49-F238E27FC236}">
                <a16:creationId xmlns:a16="http://schemas.microsoft.com/office/drawing/2014/main" id="{0EB35ABB-EED1-46D4-BBF4-A8AA0E294F6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6226" y="872544"/>
            <a:ext cx="2556456" cy="2556456"/>
          </a:xfrm>
          <a:prstGeom prst="rect">
            <a:avLst/>
          </a:prstGeom>
        </p:spPr>
      </p:pic>
      <p:sp>
        <p:nvSpPr>
          <p:cNvPr id="6" name="TextBox 5">
            <a:extLst>
              <a:ext uri="{FF2B5EF4-FFF2-40B4-BE49-F238E27FC236}">
                <a16:creationId xmlns:a16="http://schemas.microsoft.com/office/drawing/2014/main" id="{07ABEAA0-F98A-47BF-8CCA-13DB6D0BB3AB}"/>
              </a:ext>
              <a:ext uri="{C183D7F6-B498-43B3-948B-1728B52AA6E4}">
                <adec:decorative xmlns:adec="http://schemas.microsoft.com/office/drawing/2017/decorative" val="1"/>
              </a:ext>
            </a:extLst>
          </p:cNvPr>
          <p:cNvSpPr txBox="1"/>
          <p:nvPr/>
        </p:nvSpPr>
        <p:spPr>
          <a:xfrm>
            <a:off x="779318" y="2682545"/>
            <a:ext cx="60463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NOTE TAKING – LIVESCRIBE ECHO/WIFI</a:t>
            </a:r>
            <a:endParaRPr kumimoji="0" lang="en-GB" sz="1800" b="1" u="none" strike="noStrike" kern="1200" cap="none" spc="300" normalizeH="0" baseline="0" noProof="0" dirty="0">
              <a:ln>
                <a:noFill/>
              </a:ln>
              <a:solidFill>
                <a:srgbClr val="44546A"/>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476FB4E-021E-462C-89AE-6DC8E67ECCC9}"/>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79C6861-7F65-4531-9443-369E93BBA27E}"/>
              </a:ext>
              <a:ext uri="{C183D7F6-B498-43B3-948B-1728B52AA6E4}">
                <adec:decorative xmlns:adec="http://schemas.microsoft.com/office/drawing/2017/decorative" val="1"/>
              </a:ext>
            </a:extLst>
          </p:cNvPr>
          <p:cNvSpPr/>
          <p:nvPr/>
        </p:nvSpPr>
        <p:spPr>
          <a:xfrm>
            <a:off x="11531063"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858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682545"/>
            <a:ext cx="60463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READING SUPPORT – CPEN</a:t>
            </a:r>
            <a:endParaRPr kumimoji="0" lang="en-GB" sz="1800" b="1" i="0" u="none" strike="noStrike" kern="1200" cap="none" spc="30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319844"/>
            <a:ext cx="7538772" cy="1477328"/>
          </a:xfrm>
          <a:prstGeom prst="rect">
            <a:avLst/>
          </a:prstGeom>
          <a:noFill/>
        </p:spPr>
        <p:txBody>
          <a:bodyPr wrap="square" rtlCol="0">
            <a:spAutoFit/>
          </a:bodyPr>
          <a:lstStyle/>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Hear words &amp; lines of text read aloud</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Collins's 10th Edition Dictionary</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Voice recorder</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Secure (GDPR Compliant)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endParaRPr>
          </a:p>
        </p:txBody>
      </p:sp>
      <p:pic>
        <p:nvPicPr>
          <p:cNvPr id="10" name="Picture 6" descr="C-Pen in use.">
            <a:extLst>
              <a:ext uri="{FF2B5EF4-FFF2-40B4-BE49-F238E27FC236}">
                <a16:creationId xmlns:a16="http://schemas.microsoft.com/office/drawing/2014/main" id="{AC3E84E2-0BEC-B245-8530-A9E7428C1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03" y="1057713"/>
            <a:ext cx="4451547" cy="44515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CCB206-41CF-490A-A5F2-BE36388DE77B}"/>
              </a:ext>
              <a:ext uri="{C183D7F6-B498-43B3-948B-1728B52AA6E4}">
                <adec:decorative xmlns:adec="http://schemas.microsoft.com/office/drawing/2017/decorative" val="1"/>
              </a:ext>
            </a:extLst>
          </p:cNvPr>
          <p:cNvSpPr txBox="1"/>
          <p:nvPr/>
        </p:nvSpPr>
        <p:spPr>
          <a:xfrm>
            <a:off x="0" y="337747"/>
            <a:ext cx="3356408" cy="369332"/>
          </a:xfrm>
          <a:prstGeom prst="rect">
            <a:avLst/>
          </a:prstGeom>
          <a:solidFill>
            <a:srgbClr val="249F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 PORTABLE AIDS</a:t>
            </a:r>
          </a:p>
        </p:txBody>
      </p:sp>
      <p:pic>
        <p:nvPicPr>
          <p:cNvPr id="7" name="Picture 6">
            <a:extLst>
              <a:ext uri="{FF2B5EF4-FFF2-40B4-BE49-F238E27FC236}">
                <a16:creationId xmlns:a16="http://schemas.microsoft.com/office/drawing/2014/main" id="{29BFDBDE-167A-2844-ADCA-0FF2D06B872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9" name="Rectangle 8">
            <a:extLst>
              <a:ext uri="{FF2B5EF4-FFF2-40B4-BE49-F238E27FC236}">
                <a16:creationId xmlns:a16="http://schemas.microsoft.com/office/drawing/2014/main" id="{072B5724-380F-4CBD-A6D5-CCF8C3E9AC3B}"/>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BA494BD-5323-4FB2-ACC7-119885549D11}"/>
              </a:ext>
              <a:ext uri="{C183D7F6-B498-43B3-948B-1728B52AA6E4}">
                <adec:decorative xmlns:adec="http://schemas.microsoft.com/office/drawing/2017/decorative" val="1"/>
              </a:ext>
            </a:extLst>
          </p:cNvPr>
          <p:cNvSpPr/>
          <p:nvPr/>
        </p:nvSpPr>
        <p:spPr>
          <a:xfrm>
            <a:off x="11531063"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070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FA20-AF18-4341-A736-E674474E2136}"/>
              </a:ext>
            </a:extLst>
          </p:cNvPr>
          <p:cNvSpPr>
            <a:spLocks noGrp="1"/>
          </p:cNvSpPr>
          <p:nvPr>
            <p:ph type="ctrTitle"/>
          </p:nvPr>
        </p:nvSpPr>
        <p:spPr/>
        <p:txBody>
          <a:bodyPr/>
          <a:lstStyle/>
          <a:p>
            <a:r>
              <a:rPr lang="en-GB" dirty="0">
                <a:solidFill>
                  <a:schemeClr val="bg1"/>
                </a:solidFill>
              </a:rPr>
              <a:t>CROSSBOW OVERLAYS AND READING RULERS</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2766812"/>
            <a:ext cx="7056593" cy="2308324"/>
          </a:xfrm>
          <a:prstGeom prst="rect">
            <a:avLst/>
          </a:prstGeom>
          <a:noFill/>
        </p:spPr>
        <p:txBody>
          <a:bodyPr wrap="square" rtlCol="0">
            <a:spAutoFit/>
          </a:bodyPr>
          <a:lstStyle/>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Colour overlays can be ideal for people with learning difficulties and/or disabilities and individuals with visual impairments. They come in a range of colours, designed to provide users with the most comfortable reading experience.</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Eye Level Reading Rulers were created for visual stress sufferers to combine page tinting with tracking support.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endParaRPr>
          </a:p>
        </p:txBody>
      </p:sp>
      <p:pic>
        <p:nvPicPr>
          <p:cNvPr id="4" name="Picture 3" descr="Crossbow Overlay Examples.">
            <a:extLst>
              <a:ext uri="{FF2B5EF4-FFF2-40B4-BE49-F238E27FC236}">
                <a16:creationId xmlns:a16="http://schemas.microsoft.com/office/drawing/2014/main" id="{3D074D03-6B6B-47C4-932F-0B2FEF1F0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257" y="687190"/>
            <a:ext cx="3153386" cy="3153386"/>
          </a:xfrm>
          <a:prstGeom prst="rect">
            <a:avLst/>
          </a:prstGeom>
        </p:spPr>
      </p:pic>
      <p:pic>
        <p:nvPicPr>
          <p:cNvPr id="9" name="Picture 8" descr="Reading ruler overlay examples.">
            <a:extLst>
              <a:ext uri="{FF2B5EF4-FFF2-40B4-BE49-F238E27FC236}">
                <a16:creationId xmlns:a16="http://schemas.microsoft.com/office/drawing/2014/main" id="{354DB742-9DC6-4A12-A88C-166443500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478" y="4253575"/>
            <a:ext cx="2302565" cy="2302565"/>
          </a:xfrm>
          <a:prstGeom prst="rect">
            <a:avLst/>
          </a:prstGeom>
        </p:spPr>
      </p:pic>
      <p:sp>
        <p:nvSpPr>
          <p:cNvPr id="7" name="TextBox 6">
            <a:extLst>
              <a:ext uri="{FF2B5EF4-FFF2-40B4-BE49-F238E27FC236}">
                <a16:creationId xmlns:a16="http://schemas.microsoft.com/office/drawing/2014/main" id="{1E9D63B1-B53A-4200-B837-60F96A96D2A1}"/>
              </a:ext>
              <a:ext uri="{C183D7F6-B498-43B3-948B-1728B52AA6E4}">
                <adec:decorative xmlns:adec="http://schemas.microsoft.com/office/drawing/2017/decorative" val="1"/>
              </a:ext>
            </a:extLst>
          </p:cNvPr>
          <p:cNvSpPr txBox="1"/>
          <p:nvPr/>
        </p:nvSpPr>
        <p:spPr>
          <a:xfrm>
            <a:off x="-13855" y="226910"/>
            <a:ext cx="4227040" cy="369332"/>
          </a:xfrm>
          <a:prstGeom prst="rect">
            <a:avLst/>
          </a:prstGeom>
          <a:solidFill>
            <a:srgbClr val="249F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PORTABLE AIDS-VISUAL</a:t>
            </a:r>
          </a:p>
        </p:txBody>
      </p:sp>
      <p:sp>
        <p:nvSpPr>
          <p:cNvPr id="6" name="TextBox 5">
            <a:extLst>
              <a:ext uri="{FF2B5EF4-FFF2-40B4-BE49-F238E27FC236}">
                <a16:creationId xmlns:a16="http://schemas.microsoft.com/office/drawing/2014/main" id="{07ABEAA0-F98A-47BF-8CCA-13DB6D0BB3AB}"/>
              </a:ext>
              <a:ext uri="{C183D7F6-B498-43B3-948B-1728B52AA6E4}">
                <adec:decorative xmlns:adec="http://schemas.microsoft.com/office/drawing/2017/decorative" val="1"/>
              </a:ext>
            </a:extLst>
          </p:cNvPr>
          <p:cNvSpPr txBox="1"/>
          <p:nvPr/>
        </p:nvSpPr>
        <p:spPr>
          <a:xfrm>
            <a:off x="779317" y="2129513"/>
            <a:ext cx="76099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CROSSBOW OVERLAYS AND READING RULERS</a:t>
            </a:r>
          </a:p>
        </p:txBody>
      </p:sp>
      <p:pic>
        <p:nvPicPr>
          <p:cNvPr id="5" name="Picture 4">
            <a:extLst>
              <a:ext uri="{FF2B5EF4-FFF2-40B4-BE49-F238E27FC236}">
                <a16:creationId xmlns:a16="http://schemas.microsoft.com/office/drawing/2014/main" id="{E18E7F50-E228-4C9E-8769-106F7D7616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49" y="826707"/>
            <a:ext cx="2261321" cy="752711"/>
          </a:xfrm>
          <a:prstGeom prst="rect">
            <a:avLst/>
          </a:prstGeom>
        </p:spPr>
      </p:pic>
      <p:sp>
        <p:nvSpPr>
          <p:cNvPr id="8" name="Rectangle 7">
            <a:extLst>
              <a:ext uri="{FF2B5EF4-FFF2-40B4-BE49-F238E27FC236}">
                <a16:creationId xmlns:a16="http://schemas.microsoft.com/office/drawing/2014/main" id="{D0ADAEE8-7F0C-4143-9E7E-470E35E62015}"/>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A542DCD-CE74-4432-BF7C-DDC32C778EA3}"/>
              </a:ext>
              <a:ext uri="{C183D7F6-B498-43B3-948B-1728B52AA6E4}">
                <adec:decorative xmlns:adec="http://schemas.microsoft.com/office/drawing/2017/decorative" val="1"/>
              </a:ext>
            </a:extLst>
          </p:cNvPr>
          <p:cNvSpPr/>
          <p:nvPr/>
        </p:nvSpPr>
        <p:spPr>
          <a:xfrm>
            <a:off x="11531063"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857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089-F890-4105-B2A0-4FE27B9E54DE}"/>
              </a:ext>
            </a:extLst>
          </p:cNvPr>
          <p:cNvSpPr>
            <a:spLocks noGrp="1"/>
          </p:cNvSpPr>
          <p:nvPr>
            <p:ph type="ctrTitle"/>
          </p:nvPr>
        </p:nvSpPr>
        <p:spPr/>
        <p:txBody>
          <a:bodyPr/>
          <a:lstStyle/>
          <a:p>
            <a:pPr rtl="0" eaLnBrk="1" fontAlgn="auto" latinLnBrk="0" hangingPunct="1"/>
            <a:r>
              <a:rPr lang="en-GB" sz="1800" b="1" kern="1200" spc="0" baseline="0" dirty="0">
                <a:ln>
                  <a:noFill/>
                </a:ln>
                <a:solidFill>
                  <a:schemeClr val="bg1"/>
                </a:solidFill>
                <a:effectLst/>
                <a:latin typeface="Arial" panose="020B0604020202020204" pitchFamily="34" charset="0"/>
                <a:ea typeface="+mn-ea"/>
                <a:cs typeface="Arial" panose="020B0604020202020204" pitchFamily="34" charset="0"/>
              </a:rPr>
              <a:t>SCHWEIZER READING BAR MAGNIFIER WITH RED GUIDING LINE</a:t>
            </a:r>
            <a:endParaRPr lang="en-GB" dirty="0">
              <a:solidFill>
                <a:schemeClr val="bg1"/>
              </a:solidFill>
              <a:effectLst/>
            </a:endParaRPr>
          </a:p>
          <a:p>
            <a:endParaRPr lang="en-GB" dirty="0">
              <a:solidFill>
                <a:schemeClr val="bg1"/>
              </a:solidFill>
            </a:endParaRP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297754"/>
            <a:ext cx="7056593" cy="1754326"/>
          </a:xfrm>
          <a:prstGeom prst="rect">
            <a:avLst/>
          </a:prstGeom>
          <a:noFill/>
        </p:spPr>
        <p:txBody>
          <a:bodyPr wrap="square" rtlCol="0">
            <a:spAutoFit/>
          </a:bodyPr>
          <a:lstStyle/>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The Bar Magnifier or Magnifying ruler is made of pure optical plastic and is ideal for following lines of text when reading and can be used for long periods of time. </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Red guide-line to aid reading.</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Easily tracked across the page</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Available in different sizes</a:t>
            </a:r>
          </a:p>
        </p:txBody>
      </p:sp>
      <p:pic>
        <p:nvPicPr>
          <p:cNvPr id="4" name="Picture 3" descr="Schweizer reading bar magnifier with red guiding line.">
            <a:extLst>
              <a:ext uri="{FF2B5EF4-FFF2-40B4-BE49-F238E27FC236}">
                <a16:creationId xmlns:a16="http://schemas.microsoft.com/office/drawing/2014/main" id="{17D8D0A3-1C2C-40A4-B97A-60EE9D88A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129" y="1294164"/>
            <a:ext cx="3576772" cy="3856693"/>
          </a:xfrm>
          <a:prstGeom prst="rect">
            <a:avLst/>
          </a:prstGeom>
        </p:spPr>
      </p:pic>
      <p:sp>
        <p:nvSpPr>
          <p:cNvPr id="7" name="TextBox 6">
            <a:extLst>
              <a:ext uri="{FF2B5EF4-FFF2-40B4-BE49-F238E27FC236}">
                <a16:creationId xmlns:a16="http://schemas.microsoft.com/office/drawing/2014/main" id="{B4F54515-2443-4070-87D0-7F5F5AE9D045}"/>
              </a:ext>
              <a:ext uri="{C183D7F6-B498-43B3-948B-1728B52AA6E4}">
                <adec:decorative xmlns:adec="http://schemas.microsoft.com/office/drawing/2017/decorative" val="1"/>
              </a:ext>
            </a:extLst>
          </p:cNvPr>
          <p:cNvSpPr txBox="1"/>
          <p:nvPr/>
        </p:nvSpPr>
        <p:spPr>
          <a:xfrm>
            <a:off x="-13856" y="226910"/>
            <a:ext cx="4305637" cy="369332"/>
          </a:xfrm>
          <a:prstGeom prst="rect">
            <a:avLst/>
          </a:prstGeom>
          <a:solidFill>
            <a:srgbClr val="249FA7"/>
          </a:solidFill>
        </p:spPr>
        <p:txBody>
          <a:bodyPr wrap="square" rtlCol="0">
            <a:spAutoFit/>
          </a:bodyPr>
          <a:lstStyle/>
          <a:p>
            <a:pPr lvl="0" algn="ctr">
              <a:defRPr/>
            </a:pPr>
            <a:r>
              <a:rPr lang="en-GB" b="1" spc="300" dirty="0">
                <a:solidFill>
                  <a:prstClr val="white"/>
                </a:solidFill>
                <a:latin typeface="Arial" panose="020B0604020202020204" pitchFamily="34" charset="0"/>
                <a:cs typeface="Arial" panose="020B0604020202020204" pitchFamily="34" charset="0"/>
              </a:rPr>
              <a:t>PORTABLE AIDS- VISUAL</a:t>
            </a:r>
          </a:p>
        </p:txBody>
      </p:sp>
      <p:pic>
        <p:nvPicPr>
          <p:cNvPr id="8" name="Picture 7">
            <a:extLst>
              <a:ext uri="{FF2B5EF4-FFF2-40B4-BE49-F238E27FC236}">
                <a16:creationId xmlns:a16="http://schemas.microsoft.com/office/drawing/2014/main" id="{E0A0F82C-0BCC-2747-9D0B-5EFBE2EB681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6" name="TextBox 5">
            <a:extLst>
              <a:ext uri="{FF2B5EF4-FFF2-40B4-BE49-F238E27FC236}">
                <a16:creationId xmlns:a16="http://schemas.microsoft.com/office/drawing/2014/main" id="{07ABEAA0-F98A-47BF-8CCA-13DB6D0BB3AB}"/>
              </a:ext>
              <a:ext uri="{C183D7F6-B498-43B3-948B-1728B52AA6E4}">
                <adec:decorative xmlns:adec="http://schemas.microsoft.com/office/drawing/2017/decorative" val="1"/>
              </a:ext>
            </a:extLst>
          </p:cNvPr>
          <p:cNvSpPr txBox="1"/>
          <p:nvPr/>
        </p:nvSpPr>
        <p:spPr>
          <a:xfrm>
            <a:off x="779318" y="2660455"/>
            <a:ext cx="7612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SCHWEIZER READING BAR MAGNIFIER WITH RED GUIDING LINE</a:t>
            </a:r>
          </a:p>
        </p:txBody>
      </p:sp>
      <p:sp>
        <p:nvSpPr>
          <p:cNvPr id="9" name="Rectangle 8">
            <a:extLst>
              <a:ext uri="{FF2B5EF4-FFF2-40B4-BE49-F238E27FC236}">
                <a16:creationId xmlns:a16="http://schemas.microsoft.com/office/drawing/2014/main" id="{30338797-094D-48C2-950A-4F77934354E1}"/>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FEC25B7-6651-4ADE-A49A-F3F3DDA720C9}"/>
              </a:ext>
              <a:ext uri="{C183D7F6-B498-43B3-948B-1728B52AA6E4}">
                <adec:decorative xmlns:adec="http://schemas.microsoft.com/office/drawing/2017/decorative" val="1"/>
              </a:ext>
            </a:extLst>
          </p:cNvPr>
          <p:cNvSpPr/>
          <p:nvPr/>
        </p:nvSpPr>
        <p:spPr>
          <a:xfrm>
            <a:off x="11531063"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270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E065-0CE8-470F-8643-E348FBF383BC}"/>
              </a:ext>
            </a:extLst>
          </p:cNvPr>
          <p:cNvSpPr>
            <a:spLocks noGrp="1"/>
          </p:cNvSpPr>
          <p:nvPr>
            <p:ph type="ctrTitle"/>
          </p:nvPr>
        </p:nvSpPr>
        <p:spPr/>
        <p:txBody>
          <a:bodyPr/>
          <a:lstStyle/>
          <a:p>
            <a:pPr rtl="0" eaLnBrk="1" fontAlgn="auto" latinLnBrk="0" hangingPunct="1"/>
            <a:r>
              <a:rPr lang="en-GB" sz="1800" b="1" kern="1200" spc="0" baseline="0" dirty="0">
                <a:ln>
                  <a:noFill/>
                </a:ln>
                <a:solidFill>
                  <a:schemeClr val="bg1"/>
                </a:solidFill>
                <a:effectLst/>
                <a:latin typeface="Arial" panose="020B0604020202020204" pitchFamily="34" charset="0"/>
                <a:ea typeface="+mn-ea"/>
                <a:cs typeface="Arial" panose="020B0604020202020204" pitchFamily="34" charset="0"/>
              </a:rPr>
              <a:t>ESCHENBACH SMARTLUX DIGITAL VIDEO MAGNIFIER</a:t>
            </a:r>
            <a:endParaRPr lang="en-GB" dirty="0">
              <a:solidFill>
                <a:schemeClr val="bg1"/>
              </a:solidFill>
              <a:effectLst/>
            </a:endParaRPr>
          </a:p>
          <a:p>
            <a:endParaRPr lang="en-GB" dirty="0"/>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109866"/>
            <a:ext cx="6535882" cy="1477328"/>
          </a:xfrm>
          <a:prstGeom prst="rect">
            <a:avLst/>
          </a:prstGeom>
          <a:noFill/>
        </p:spPr>
        <p:txBody>
          <a:bodyPr wrap="square" rtlCol="0">
            <a:spAutoFit/>
          </a:bodyPr>
          <a:lstStyle/>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The </a:t>
            </a:r>
            <a:r>
              <a:rPr lang="en-GB" dirty="0" err="1">
                <a:solidFill>
                  <a:srgbClr val="44546A"/>
                </a:solidFill>
                <a:latin typeface="Arial" panose="020B0604020202020204" pitchFamily="34" charset="0"/>
                <a:cs typeface="Arial" panose="020B0604020202020204" pitchFamily="34" charset="0"/>
              </a:rPr>
              <a:t>Smartlux</a:t>
            </a:r>
            <a:r>
              <a:rPr lang="en-GB" baseline="30000" dirty="0">
                <a:solidFill>
                  <a:srgbClr val="44546A"/>
                </a:solidFill>
                <a:latin typeface="Arial" panose="020B0604020202020204" pitchFamily="34" charset="0"/>
                <a:cs typeface="Arial" panose="020B0604020202020204" pitchFamily="34" charset="0"/>
              </a:rPr>
              <a:t>® </a:t>
            </a:r>
            <a:r>
              <a:rPr lang="en-GB" dirty="0">
                <a:solidFill>
                  <a:srgbClr val="44546A"/>
                </a:solidFill>
                <a:latin typeface="Arial" panose="020B0604020202020204" pitchFamily="34" charset="0"/>
                <a:cs typeface="Arial" panose="020B0604020202020204" pitchFamily="34" charset="0"/>
              </a:rPr>
              <a:t>Digital is a portable video magnifier.</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The large 5" LCD TFT display provides 5x, 7x, 9x, or 12x magnification, along with 5 different viewing modes that include full colour, black on white, white on black, black on yellow, and yellow on black.</a:t>
            </a:r>
          </a:p>
        </p:txBody>
      </p:sp>
      <p:pic>
        <p:nvPicPr>
          <p:cNvPr id="3" name="Picture 2" descr="Eschenbach smartlux digital video magnifier showing example enlarged text.">
            <a:hlinkClick r:id="rId2"/>
            <a:extLst>
              <a:ext uri="{FF2B5EF4-FFF2-40B4-BE49-F238E27FC236}">
                <a16:creationId xmlns:a16="http://schemas.microsoft.com/office/drawing/2014/main" id="{578F3D49-4481-4D42-A623-A84E69E3E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951" y="337747"/>
            <a:ext cx="3721100" cy="2319486"/>
          </a:xfrm>
          <a:prstGeom prst="rect">
            <a:avLst/>
          </a:prstGeom>
        </p:spPr>
      </p:pic>
      <p:sp>
        <p:nvSpPr>
          <p:cNvPr id="7" name="TextBox 6">
            <a:extLst>
              <a:ext uri="{FF2B5EF4-FFF2-40B4-BE49-F238E27FC236}">
                <a16:creationId xmlns:a16="http://schemas.microsoft.com/office/drawing/2014/main" id="{A25F489A-993F-43C0-B409-6DA8DE69C075}"/>
              </a:ext>
              <a:ext uri="{C183D7F6-B498-43B3-948B-1728B52AA6E4}">
                <adec:decorative xmlns:adec="http://schemas.microsoft.com/office/drawing/2017/decorative" val="1"/>
              </a:ext>
            </a:extLst>
          </p:cNvPr>
          <p:cNvSpPr txBox="1"/>
          <p:nvPr/>
        </p:nvSpPr>
        <p:spPr>
          <a:xfrm>
            <a:off x="-13855" y="226910"/>
            <a:ext cx="4276140" cy="369332"/>
          </a:xfrm>
          <a:prstGeom prst="rect">
            <a:avLst/>
          </a:prstGeom>
          <a:solidFill>
            <a:srgbClr val="249F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PORTABLE AIDS- VISUAL</a:t>
            </a:r>
          </a:p>
        </p:txBody>
      </p:sp>
      <p:pic>
        <p:nvPicPr>
          <p:cNvPr id="8" name="Picture 7">
            <a:extLst>
              <a:ext uri="{FF2B5EF4-FFF2-40B4-BE49-F238E27FC236}">
                <a16:creationId xmlns:a16="http://schemas.microsoft.com/office/drawing/2014/main" id="{25BF0F15-5420-0542-8AAB-D2ED946F3B0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6" name="TextBox 5">
            <a:extLst>
              <a:ext uri="{FF2B5EF4-FFF2-40B4-BE49-F238E27FC236}">
                <a16:creationId xmlns:a16="http://schemas.microsoft.com/office/drawing/2014/main" id="{07ABEAA0-F98A-47BF-8CCA-13DB6D0BB3AB}"/>
              </a:ext>
              <a:ext uri="{C183D7F6-B498-43B3-948B-1728B52AA6E4}">
                <adec:decorative xmlns:adec="http://schemas.microsoft.com/office/drawing/2017/decorative" val="1"/>
              </a:ext>
            </a:extLst>
          </p:cNvPr>
          <p:cNvSpPr txBox="1"/>
          <p:nvPr/>
        </p:nvSpPr>
        <p:spPr>
          <a:xfrm>
            <a:off x="779318" y="2472567"/>
            <a:ext cx="70565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ESCHENBACH SMARTLUX DIGITAL VIDEO MAGNIFIER</a:t>
            </a:r>
          </a:p>
        </p:txBody>
      </p:sp>
      <p:sp>
        <p:nvSpPr>
          <p:cNvPr id="9" name="Rectangle 8">
            <a:extLst>
              <a:ext uri="{FF2B5EF4-FFF2-40B4-BE49-F238E27FC236}">
                <a16:creationId xmlns:a16="http://schemas.microsoft.com/office/drawing/2014/main" id="{2FFE2AAC-09BF-49E4-9541-F9E14B4612E6}"/>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BED102A-3DB3-46C7-BBBC-F4ABB5C80A79}"/>
              </a:ext>
              <a:ext uri="{C183D7F6-B498-43B3-948B-1728B52AA6E4}">
                <adec:decorative xmlns:adec="http://schemas.microsoft.com/office/drawing/2017/decorative" val="1"/>
              </a:ext>
            </a:extLst>
          </p:cNvPr>
          <p:cNvSpPr/>
          <p:nvPr/>
        </p:nvSpPr>
        <p:spPr>
          <a:xfrm>
            <a:off x="11531063"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550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ORCAM READ</a:t>
            </a:r>
          </a:p>
        </p:txBody>
      </p:sp>
      <p:pic>
        <p:nvPicPr>
          <p:cNvPr id="2" name="Picture 2" descr="OrCam Read device.">
            <a:extLst>
              <a:ext uri="{FF2B5EF4-FFF2-40B4-BE49-F238E27FC236}">
                <a16:creationId xmlns:a16="http://schemas.microsoft.com/office/drawing/2014/main" id="{E9604BAA-4FD1-4E03-9807-D19B0330D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96" y="2283342"/>
            <a:ext cx="5339483" cy="41582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A3967D1-CE6F-4EA1-A74D-EDD277E1CE30}"/>
              </a:ext>
            </a:extLst>
          </p:cNvPr>
          <p:cNvSpPr txBox="1"/>
          <p:nvPr/>
        </p:nvSpPr>
        <p:spPr>
          <a:xfrm>
            <a:off x="5923526" y="2718622"/>
            <a:ext cx="6154593" cy="2949462"/>
          </a:xfrm>
          <a:prstGeom prst="rect">
            <a:avLst/>
          </a:prstGeom>
          <a:noFill/>
        </p:spPr>
        <p:txBody>
          <a:bodyPr wrap="square" rtlCol="0">
            <a:spAutoFit/>
          </a:bodyPr>
          <a:lstStyle/>
          <a:p>
            <a:pPr>
              <a:buNone/>
            </a:pPr>
            <a:r>
              <a:rPr lang="en-GB" b="1" dirty="0">
                <a:solidFill>
                  <a:srgbClr val="395B72"/>
                </a:solidFill>
                <a:latin typeface="Arial" panose="020B0604020202020204" pitchFamily="34" charset="0"/>
                <a:cs typeface="Arial" panose="020B0604020202020204" pitchFamily="34" charset="0"/>
              </a:rPr>
              <a:t>The reading camera to support the visually impaired and reading impaired.</a:t>
            </a:r>
          </a:p>
          <a:p>
            <a:pPr>
              <a:buNone/>
            </a:pPr>
            <a:endParaRPr lang="en-GB"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dirty="0">
                <a:solidFill>
                  <a:srgbClr val="395C72"/>
                </a:solidFill>
                <a:latin typeface="Arial" panose="020B0604020202020204" pitchFamily="34" charset="0"/>
                <a:cs typeface="Arial" panose="020B0604020202020204" pitchFamily="34" charset="0"/>
              </a:rPr>
              <a:t>Reads any printed or digital text</a:t>
            </a:r>
          </a:p>
          <a:p>
            <a:pPr marL="285750" indent="-285750">
              <a:lnSpc>
                <a:spcPct val="150000"/>
              </a:lnSpc>
              <a:buFont typeface="Wingdings" pitchFamily="2" charset="2"/>
              <a:buChar char="§"/>
            </a:pPr>
            <a:r>
              <a:rPr lang="en-GB" dirty="0">
                <a:solidFill>
                  <a:srgbClr val="395C72"/>
                </a:solidFill>
                <a:latin typeface="Arial" panose="020B0604020202020204" pitchFamily="34" charset="0"/>
                <a:cs typeface="Arial" panose="020B0604020202020204" pitchFamily="34" charset="0"/>
              </a:rPr>
              <a:t>Point and click to read aloud</a:t>
            </a:r>
          </a:p>
          <a:p>
            <a:pPr marL="285750" indent="-285750">
              <a:lnSpc>
                <a:spcPct val="150000"/>
              </a:lnSpc>
              <a:buFont typeface="Wingdings" pitchFamily="2" charset="2"/>
              <a:buChar char="§"/>
            </a:pPr>
            <a:r>
              <a:rPr lang="en-GB" dirty="0">
                <a:solidFill>
                  <a:srgbClr val="395C72"/>
                </a:solidFill>
                <a:latin typeface="Arial" panose="020B0604020202020204" pitchFamily="34" charset="0"/>
                <a:cs typeface="Arial" panose="020B0604020202020204" pitchFamily="34" charset="0"/>
              </a:rPr>
              <a:t>Smart Reading</a:t>
            </a:r>
          </a:p>
          <a:p>
            <a:pPr marL="285750" indent="-285750">
              <a:lnSpc>
                <a:spcPct val="150000"/>
              </a:lnSpc>
              <a:buFont typeface="Wingdings" pitchFamily="2" charset="2"/>
              <a:buChar char="§"/>
            </a:pPr>
            <a:r>
              <a:rPr lang="en-GB" dirty="0">
                <a:solidFill>
                  <a:srgbClr val="395C72"/>
                </a:solidFill>
                <a:latin typeface="Arial" panose="020B0604020202020204" pitchFamily="34" charset="0"/>
                <a:cs typeface="Arial" panose="020B0604020202020204" pitchFamily="34" charset="0"/>
              </a:rPr>
              <a:t>Optional Bluetooth speaker or headphones</a:t>
            </a:r>
          </a:p>
          <a:p>
            <a:pPr marL="285750" indent="-285750">
              <a:lnSpc>
                <a:spcPct val="150000"/>
              </a:lnSpc>
              <a:buFont typeface="Wingdings" pitchFamily="2" charset="2"/>
              <a:buChar char="§"/>
            </a:pPr>
            <a:r>
              <a:rPr lang="en-GB" dirty="0">
                <a:solidFill>
                  <a:srgbClr val="395C72"/>
                </a:solidFill>
                <a:latin typeface="Arial" panose="020B0604020202020204" pitchFamily="34" charset="0"/>
                <a:cs typeface="Arial" panose="020B0604020202020204" pitchFamily="34" charset="0"/>
              </a:rPr>
              <a:t>No internet connection required</a:t>
            </a:r>
          </a:p>
        </p:txBody>
      </p:sp>
      <p:sp>
        <p:nvSpPr>
          <p:cNvPr id="7" name="TextBox 6">
            <a:extLst>
              <a:ext uri="{FF2B5EF4-FFF2-40B4-BE49-F238E27FC236}">
                <a16:creationId xmlns:a16="http://schemas.microsoft.com/office/drawing/2014/main" id="{F41DDEEA-5D70-4001-9412-D8EBC54A4FC8}"/>
              </a:ext>
              <a:ext uri="{C183D7F6-B498-43B3-948B-1728B52AA6E4}">
                <adec:decorative xmlns:adec="http://schemas.microsoft.com/office/drawing/2017/decorative" val="1"/>
              </a:ext>
            </a:extLst>
          </p:cNvPr>
          <p:cNvSpPr txBox="1"/>
          <p:nvPr/>
        </p:nvSpPr>
        <p:spPr>
          <a:xfrm>
            <a:off x="-13856" y="226910"/>
            <a:ext cx="4364629" cy="369332"/>
          </a:xfrm>
          <a:prstGeom prst="rect">
            <a:avLst/>
          </a:prstGeom>
          <a:solidFill>
            <a:srgbClr val="249F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PORTABLE AIDS- VISUAL</a:t>
            </a: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249" y="1384827"/>
            <a:ext cx="2807208" cy="1130808"/>
          </a:xfrm>
          <a:prstGeom prst="rect">
            <a:avLst/>
          </a:prstGeom>
        </p:spPr>
      </p:pic>
      <p:sp>
        <p:nvSpPr>
          <p:cNvPr id="8" name="Rectangle 7">
            <a:extLst>
              <a:ext uri="{FF2B5EF4-FFF2-40B4-BE49-F238E27FC236}">
                <a16:creationId xmlns:a16="http://schemas.microsoft.com/office/drawing/2014/main" id="{597421DC-F1D1-41E3-A938-A59532BD2F47}"/>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3F2EA0D-A058-49BC-B35B-E02D977CEDA6}"/>
              </a:ext>
              <a:ext uri="{C183D7F6-B498-43B3-948B-1728B52AA6E4}">
                <adec:decorative xmlns:adec="http://schemas.microsoft.com/office/drawing/2017/decorative" val="1"/>
              </a:ext>
            </a:extLst>
          </p:cNvPr>
          <p:cNvSpPr/>
          <p:nvPr/>
        </p:nvSpPr>
        <p:spPr>
          <a:xfrm>
            <a:off x="11531063"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494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2D85-1E97-476D-BDE1-315E077C3D25}"/>
              </a:ext>
            </a:extLst>
          </p:cNvPr>
          <p:cNvSpPr>
            <a:spLocks noGrp="1"/>
          </p:cNvSpPr>
          <p:nvPr>
            <p:ph type="ctrTitle"/>
          </p:nvPr>
        </p:nvSpPr>
        <p:spPr/>
        <p:txBody>
          <a:bodyPr/>
          <a:lstStyle/>
          <a:p>
            <a:pPr rtl="0" eaLnBrk="1" fontAlgn="auto" latinLnBrk="0" hangingPunct="1"/>
            <a:r>
              <a:rPr lang="en-GB" sz="1800" b="1" kern="1200" spc="0" baseline="0" dirty="0">
                <a:ln>
                  <a:noFill/>
                </a:ln>
                <a:solidFill>
                  <a:schemeClr val="bg1"/>
                </a:solidFill>
                <a:effectLst/>
                <a:latin typeface="Arial" panose="020B0604020202020204" pitchFamily="34" charset="0"/>
                <a:ea typeface="+mn-ea"/>
                <a:cs typeface="Arial" panose="020B0604020202020204" pitchFamily="34" charset="0"/>
              </a:rPr>
              <a:t>ORCAM MYEYE 2.0 PORTABLE TEXT READER</a:t>
            </a:r>
            <a:endParaRPr lang="en-GB" dirty="0">
              <a:solidFill>
                <a:schemeClr val="bg1"/>
              </a:solidFill>
              <a:effectLst/>
            </a:endParaRPr>
          </a:p>
          <a:p>
            <a:endParaRPr lang="en-GB" dirty="0"/>
          </a:p>
        </p:txBody>
      </p:sp>
      <p:sp>
        <p:nvSpPr>
          <p:cNvPr id="23" name="TextBox 22">
            <a:extLst>
              <a:ext uri="{FF2B5EF4-FFF2-40B4-BE49-F238E27FC236}">
                <a16:creationId xmlns:a16="http://schemas.microsoft.com/office/drawing/2014/main" id="{F709EDC8-DD24-4E22-93CA-194399F61798}"/>
              </a:ext>
            </a:extLst>
          </p:cNvPr>
          <p:cNvSpPr txBox="1"/>
          <p:nvPr/>
        </p:nvSpPr>
        <p:spPr>
          <a:xfrm>
            <a:off x="779319" y="3163212"/>
            <a:ext cx="6904592"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The most advanced wearable assistive technology device for the blind and visually impaired, that reads text, recognizes faces, identifies products and more.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Read Text Including: newspapers, books, menus, signs, product labels and screens.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Real time identification of faces is seamlessly announced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Identification of products, enabling an independent shopping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Intuitively responds to simple hand gestures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Connect with Bluetooth enabled devices, allowing for headphone or speaker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3" name="Picture 2" descr="Orcam My Eye.">
            <a:extLst>
              <a:ext uri="{FF2B5EF4-FFF2-40B4-BE49-F238E27FC236}">
                <a16:creationId xmlns:a16="http://schemas.microsoft.com/office/drawing/2014/main" id="{67AE75C9-2A0F-44FF-8CB2-5F143E10D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350" y="3199528"/>
            <a:ext cx="3003550" cy="2550887"/>
          </a:xfrm>
          <a:prstGeom prst="rect">
            <a:avLst/>
          </a:prstGeom>
        </p:spPr>
      </p:pic>
      <p:pic>
        <p:nvPicPr>
          <p:cNvPr id="11" name="Picture 10" descr="Orcam fitted to spectacles.">
            <a:extLst>
              <a:ext uri="{FF2B5EF4-FFF2-40B4-BE49-F238E27FC236}">
                <a16:creationId xmlns:a16="http://schemas.microsoft.com/office/drawing/2014/main" id="{C7276995-2EC5-40ED-A4EA-1B6E68E41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582" y="337747"/>
            <a:ext cx="4845050" cy="2372832"/>
          </a:xfrm>
          <a:prstGeom prst="rect">
            <a:avLst/>
          </a:prstGeom>
        </p:spPr>
      </p:pic>
      <p:sp>
        <p:nvSpPr>
          <p:cNvPr id="8" name="TextBox 7">
            <a:extLst>
              <a:ext uri="{FF2B5EF4-FFF2-40B4-BE49-F238E27FC236}">
                <a16:creationId xmlns:a16="http://schemas.microsoft.com/office/drawing/2014/main" id="{A9976B48-40C8-46EF-B8DD-85E624AC29C7}"/>
              </a:ext>
              <a:ext uri="{C183D7F6-B498-43B3-948B-1728B52AA6E4}">
                <adec:decorative xmlns:adec="http://schemas.microsoft.com/office/drawing/2017/decorative" val="1"/>
              </a:ext>
            </a:extLst>
          </p:cNvPr>
          <p:cNvSpPr txBox="1"/>
          <p:nvPr/>
        </p:nvSpPr>
        <p:spPr>
          <a:xfrm>
            <a:off x="-13855" y="226910"/>
            <a:ext cx="4556358" cy="369332"/>
          </a:xfrm>
          <a:prstGeom prst="rect">
            <a:avLst/>
          </a:prstGeom>
          <a:solidFill>
            <a:srgbClr val="249F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dirty="0">
                <a:solidFill>
                  <a:prstClr val="white"/>
                </a:solidFill>
                <a:latin typeface="Arial" panose="020B0604020202020204" pitchFamily="34" charset="0"/>
                <a:cs typeface="Arial" panose="020B0604020202020204" pitchFamily="34" charset="0"/>
              </a:rPr>
              <a:t>PORTABLE AIDS - </a:t>
            </a:r>
            <a:r>
              <a:rPr kumimoji="0" lang="en-GB" sz="1800" b="1"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VISUAL</a:t>
            </a:r>
          </a:p>
        </p:txBody>
      </p:sp>
      <p:sp>
        <p:nvSpPr>
          <p:cNvPr id="6" name="TextBox 5">
            <a:extLst>
              <a:ext uri="{FF2B5EF4-FFF2-40B4-BE49-F238E27FC236}">
                <a16:creationId xmlns:a16="http://schemas.microsoft.com/office/drawing/2014/main" id="{07ABEAA0-F98A-47BF-8CCA-13DB6D0BB3AB}"/>
              </a:ext>
              <a:ext uri="{C183D7F6-B498-43B3-948B-1728B52AA6E4}">
                <adec:decorative xmlns:adec="http://schemas.microsoft.com/office/drawing/2017/decorative" val="1"/>
              </a:ext>
            </a:extLst>
          </p:cNvPr>
          <p:cNvSpPr txBox="1"/>
          <p:nvPr/>
        </p:nvSpPr>
        <p:spPr>
          <a:xfrm>
            <a:off x="779318" y="2525913"/>
            <a:ext cx="70565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ORCAM MYEYE 2.0 PORTABLE TEXT READER</a:t>
            </a:r>
          </a:p>
        </p:txBody>
      </p:sp>
      <p:sp>
        <p:nvSpPr>
          <p:cNvPr id="10" name="Rectangle 9">
            <a:extLst>
              <a:ext uri="{FF2B5EF4-FFF2-40B4-BE49-F238E27FC236}">
                <a16:creationId xmlns:a16="http://schemas.microsoft.com/office/drawing/2014/main" id="{073783CD-921B-4931-B1F4-17998D1DA972}"/>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F7A31E5-2A3D-48D3-B8A4-64709EC46E32}"/>
              </a:ext>
              <a:ext uri="{C183D7F6-B498-43B3-948B-1728B52AA6E4}">
                <adec:decorative xmlns:adec="http://schemas.microsoft.com/office/drawing/2017/decorative" val="1"/>
              </a:ext>
            </a:extLst>
          </p:cNvPr>
          <p:cNvSpPr/>
          <p:nvPr/>
        </p:nvSpPr>
        <p:spPr>
          <a:xfrm>
            <a:off x="11531063"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E2674AC-9600-B345-9F33-347E9D4D866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Tree>
    <p:extLst>
      <p:ext uri="{BB962C8B-B14F-4D97-AF65-F5344CB8AC3E}">
        <p14:creationId xmlns:p14="http://schemas.microsoft.com/office/powerpoint/2010/main" val="93161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AC9645-1C75-3840-8371-083B1AFA374D}"/>
              </a:ext>
              <a:ext uri="{C183D7F6-B498-43B3-948B-1728B52AA6E4}">
                <adec:decorative xmlns:adec="http://schemas.microsoft.com/office/drawing/2017/decorative" val="1"/>
              </a:ext>
            </a:extLst>
          </p:cNvPr>
          <p:cNvSpPr txBox="1"/>
          <p:nvPr/>
        </p:nvSpPr>
        <p:spPr>
          <a:xfrm>
            <a:off x="0" y="337747"/>
            <a:ext cx="2734270" cy="338554"/>
          </a:xfrm>
          <a:prstGeom prst="rect">
            <a:avLst/>
          </a:prstGeom>
          <a:solidFill>
            <a:srgbClr val="E33D37"/>
          </a:solidFill>
        </p:spPr>
        <p:txBody>
          <a:bodyPr wrap="square" rtlCol="0">
            <a:spAutoFit/>
          </a:bodyPr>
          <a:lstStyle/>
          <a:p>
            <a:pPr algn="ctr"/>
            <a:r>
              <a:rPr lang="en-GB" sz="1600" b="1" spc="300" dirty="0">
                <a:solidFill>
                  <a:schemeClr val="bg1"/>
                </a:solidFill>
                <a:latin typeface="Arial" panose="020B0604020202020204" pitchFamily="34" charset="0"/>
              </a:rPr>
              <a:t> THE COMPANY</a:t>
            </a:r>
          </a:p>
        </p:txBody>
      </p:sp>
      <p:pic>
        <p:nvPicPr>
          <p:cNvPr id="18" name="Picture 17">
            <a:extLst>
              <a:ext uri="{FF2B5EF4-FFF2-40B4-BE49-F238E27FC236}">
                <a16:creationId xmlns:a16="http://schemas.microsoft.com/office/drawing/2014/main" id="{29FF693A-321A-F641-A65D-E95AEC0155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3" name="Title 12">
            <a:extLst>
              <a:ext uri="{FF2B5EF4-FFF2-40B4-BE49-F238E27FC236}">
                <a16:creationId xmlns:a16="http://schemas.microsoft.com/office/drawing/2014/main" id="{A94A0715-F82E-5741-BA54-944CB4234B43}"/>
              </a:ext>
            </a:extLst>
          </p:cNvPr>
          <p:cNvSpPr txBox="1">
            <a:spLocks noGrp="1"/>
          </p:cNvSpPr>
          <p:nvPr>
            <p:ph type="title" idx="4294967295"/>
          </p:nvPr>
        </p:nvSpPr>
        <p:spPr>
          <a:xfrm>
            <a:off x="779319" y="3034373"/>
            <a:ext cx="60463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panose="020B0604020202020204" pitchFamily="34" charset="0"/>
                <a:ea typeface="+mn-ea"/>
                <a:cs typeface="+mn-cs"/>
              </a:rPr>
              <a:t>COMPANY BACKGROUND</a:t>
            </a:r>
          </a:p>
        </p:txBody>
      </p:sp>
      <p:sp>
        <p:nvSpPr>
          <p:cNvPr id="15" name="TextBox 14">
            <a:extLst>
              <a:ext uri="{FF2B5EF4-FFF2-40B4-BE49-F238E27FC236}">
                <a16:creationId xmlns:a16="http://schemas.microsoft.com/office/drawing/2014/main" id="{7F818734-2ED2-9845-9286-D28FEC42D808}"/>
              </a:ext>
            </a:extLst>
          </p:cNvPr>
          <p:cNvSpPr txBox="1"/>
          <p:nvPr/>
        </p:nvSpPr>
        <p:spPr>
          <a:xfrm>
            <a:off x="779318" y="3593353"/>
            <a:ext cx="7560813" cy="1077218"/>
          </a:xfrm>
          <a:prstGeom prst="rect">
            <a:avLst/>
          </a:prstGeom>
          <a:noFill/>
        </p:spPr>
        <p:txBody>
          <a:bodyPr wrap="square" rtlCol="0">
            <a:spAutoFit/>
          </a:bodyPr>
          <a:lstStyle/>
          <a:p>
            <a:pPr marL="285750" indent="-285750">
              <a:buFont typeface="Wingdings" panose="05000000000000000000" pitchFamily="2" charset="2"/>
              <a:buChar char="§"/>
            </a:pPr>
            <a:r>
              <a:rPr lang="en-GB" sz="1600" dirty="0">
                <a:solidFill>
                  <a:srgbClr val="395C72"/>
                </a:solidFill>
                <a:latin typeface="Arial" panose="020B0604020202020204" pitchFamily="34" charset="0"/>
                <a:cs typeface="Arial" panose="020B0604020202020204" pitchFamily="34" charset="0"/>
              </a:rPr>
              <a:t>Established in 1992 working within the higher education and workplace sectors</a:t>
            </a:r>
          </a:p>
          <a:p>
            <a:pPr marL="285750" indent="-285750">
              <a:buFont typeface="Wingdings" panose="05000000000000000000" pitchFamily="2" charset="2"/>
              <a:buChar char="§"/>
            </a:pPr>
            <a:r>
              <a:rPr lang="en-GB" sz="1600" dirty="0">
                <a:solidFill>
                  <a:srgbClr val="395C72"/>
                </a:solidFill>
                <a:latin typeface="Arial" panose="020B0604020202020204" pitchFamily="34" charset="0"/>
                <a:cs typeface="Arial" panose="020B0604020202020204" pitchFamily="34" charset="0"/>
              </a:rPr>
              <a:t>Helped over 500,000 disabled people to succeed</a:t>
            </a:r>
          </a:p>
          <a:p>
            <a:pPr marL="285750" indent="-285750">
              <a:buFont typeface="Wingdings" panose="05000000000000000000" pitchFamily="2" charset="2"/>
              <a:buChar char="§"/>
            </a:pPr>
            <a:r>
              <a:rPr lang="en-GB" sz="1600" dirty="0">
                <a:solidFill>
                  <a:srgbClr val="395C72"/>
                </a:solidFill>
                <a:latin typeface="Arial" panose="020B0604020202020204" pitchFamily="34" charset="0"/>
                <a:cs typeface="Arial" panose="020B0604020202020204" pitchFamily="34" charset="0"/>
              </a:rPr>
              <a:t>Operating in the UK, USA, South Africa and Middle East</a:t>
            </a:r>
          </a:p>
          <a:p>
            <a:pPr marL="285750" indent="-285750">
              <a:buFont typeface="Wingdings" panose="05000000000000000000" pitchFamily="2" charset="2"/>
              <a:buChar char="§"/>
            </a:pPr>
            <a:endParaRPr lang="en-GB" sz="1600" dirty="0">
              <a:solidFill>
                <a:srgbClr val="395C72"/>
              </a:solidFill>
              <a:latin typeface="Arial" panose="020B0604020202020204" pitchFamily="34" charset="0"/>
              <a:cs typeface="Arial" panose="020B0604020202020204" pitchFamily="34" charset="0"/>
            </a:endParaRPr>
          </a:p>
        </p:txBody>
      </p:sp>
      <p:pic>
        <p:nvPicPr>
          <p:cNvPr id="31" name="Picture 30" descr="Lloyds Bank">
            <a:extLst>
              <a:ext uri="{FF2B5EF4-FFF2-40B4-BE49-F238E27FC236}">
                <a16:creationId xmlns:a16="http://schemas.microsoft.com/office/drawing/2014/main" id="{5B25B412-F498-E949-98E2-40D6B4939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205" y="4675225"/>
            <a:ext cx="684172" cy="369988"/>
          </a:xfrm>
          <a:prstGeom prst="rect">
            <a:avLst/>
          </a:prstGeom>
        </p:spPr>
      </p:pic>
      <p:pic>
        <p:nvPicPr>
          <p:cNvPr id="24" name="Picture 23" descr="Department for Work and Pensions">
            <a:extLst>
              <a:ext uri="{FF2B5EF4-FFF2-40B4-BE49-F238E27FC236}">
                <a16:creationId xmlns:a16="http://schemas.microsoft.com/office/drawing/2014/main" id="{438711FC-F531-7345-A222-A3400EC48C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6251" y="4623294"/>
            <a:ext cx="515078" cy="428812"/>
          </a:xfrm>
          <a:prstGeom prst="rect">
            <a:avLst/>
          </a:prstGeom>
        </p:spPr>
      </p:pic>
      <p:pic>
        <p:nvPicPr>
          <p:cNvPr id="23" name="Picture 22" descr="Cabinet Office">
            <a:extLst>
              <a:ext uri="{FF2B5EF4-FFF2-40B4-BE49-F238E27FC236}">
                <a16:creationId xmlns:a16="http://schemas.microsoft.com/office/drawing/2014/main" id="{8ACA98A6-1C95-EA4A-8916-89FB49ED1D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1259" y="4807355"/>
            <a:ext cx="653734" cy="247844"/>
          </a:xfrm>
          <a:prstGeom prst="rect">
            <a:avLst/>
          </a:prstGeom>
        </p:spPr>
      </p:pic>
      <p:pic>
        <p:nvPicPr>
          <p:cNvPr id="32" name="Picture 31" descr="Bank  of England">
            <a:extLst>
              <a:ext uri="{FF2B5EF4-FFF2-40B4-BE49-F238E27FC236}">
                <a16:creationId xmlns:a16="http://schemas.microsoft.com/office/drawing/2014/main" id="{9D943881-44E8-EA41-A84E-6B97EAD00F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4530" y="4815400"/>
            <a:ext cx="1211905" cy="231966"/>
          </a:xfrm>
          <a:prstGeom prst="rect">
            <a:avLst/>
          </a:prstGeom>
        </p:spPr>
      </p:pic>
      <p:pic>
        <p:nvPicPr>
          <p:cNvPr id="37" name="Picture 36" descr="NHS">
            <a:extLst>
              <a:ext uri="{FF2B5EF4-FFF2-40B4-BE49-F238E27FC236}">
                <a16:creationId xmlns:a16="http://schemas.microsoft.com/office/drawing/2014/main" id="{EC6215A6-9344-DF44-99F6-E89EF69E3F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87203" y="4735539"/>
            <a:ext cx="558562" cy="418922"/>
          </a:xfrm>
          <a:prstGeom prst="rect">
            <a:avLst/>
          </a:prstGeom>
        </p:spPr>
      </p:pic>
      <p:pic>
        <p:nvPicPr>
          <p:cNvPr id="26" name="Picture 25" descr="Glaxo Smith Kline">
            <a:extLst>
              <a:ext uri="{FF2B5EF4-FFF2-40B4-BE49-F238E27FC236}">
                <a16:creationId xmlns:a16="http://schemas.microsoft.com/office/drawing/2014/main" id="{616B9927-C528-8541-B7CB-BEA34C8399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85914" y="4833669"/>
            <a:ext cx="691898" cy="232420"/>
          </a:xfrm>
          <a:prstGeom prst="rect">
            <a:avLst/>
          </a:prstGeom>
        </p:spPr>
      </p:pic>
      <p:pic>
        <p:nvPicPr>
          <p:cNvPr id="35" name="Picture 34" descr="KPMG">
            <a:extLst>
              <a:ext uri="{FF2B5EF4-FFF2-40B4-BE49-F238E27FC236}">
                <a16:creationId xmlns:a16="http://schemas.microsoft.com/office/drawing/2014/main" id="{4E16ED8F-B59A-6242-B212-8CD7E25C035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61937" y="4623294"/>
            <a:ext cx="649406" cy="649406"/>
          </a:xfrm>
          <a:prstGeom prst="rect">
            <a:avLst/>
          </a:prstGeom>
        </p:spPr>
      </p:pic>
      <p:pic>
        <p:nvPicPr>
          <p:cNvPr id="28" name="Picture 27" descr="ITV">
            <a:extLst>
              <a:ext uri="{FF2B5EF4-FFF2-40B4-BE49-F238E27FC236}">
                <a16:creationId xmlns:a16="http://schemas.microsoft.com/office/drawing/2014/main" id="{0F03EF1D-D7B3-E44B-9087-CDB8C6656E0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15569" y="4817585"/>
            <a:ext cx="455008" cy="227896"/>
          </a:xfrm>
          <a:prstGeom prst="rect">
            <a:avLst/>
          </a:prstGeom>
        </p:spPr>
      </p:pic>
      <p:pic>
        <p:nvPicPr>
          <p:cNvPr id="40" name="Picture 39" descr="American Express">
            <a:extLst>
              <a:ext uri="{FF2B5EF4-FFF2-40B4-BE49-F238E27FC236}">
                <a16:creationId xmlns:a16="http://schemas.microsoft.com/office/drawing/2014/main" id="{F725D1D4-08D7-3142-B8DF-BEC9497CCBD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02980" y="4767645"/>
            <a:ext cx="403442" cy="310340"/>
          </a:xfrm>
          <a:prstGeom prst="rect">
            <a:avLst/>
          </a:prstGeom>
        </p:spPr>
      </p:pic>
      <p:pic>
        <p:nvPicPr>
          <p:cNvPr id="21" name="Picture 20" descr="Accenture: High Performance Delivered.">
            <a:extLst>
              <a:ext uri="{FF2B5EF4-FFF2-40B4-BE49-F238E27FC236}">
                <a16:creationId xmlns:a16="http://schemas.microsoft.com/office/drawing/2014/main" id="{3B09357D-B2F1-6847-8414-B56CB2A3A6D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571625" y="4837588"/>
            <a:ext cx="533878" cy="243938"/>
          </a:xfrm>
          <a:prstGeom prst="rect">
            <a:avLst/>
          </a:prstGeom>
        </p:spPr>
      </p:pic>
      <p:pic>
        <p:nvPicPr>
          <p:cNvPr id="10" name="Picture 9" descr="Channel Four">
            <a:extLst>
              <a:ext uri="{FF2B5EF4-FFF2-40B4-BE49-F238E27FC236}">
                <a16:creationId xmlns:a16="http://schemas.microsoft.com/office/drawing/2014/main" id="{047D4F12-1CB3-114C-8A3D-2D62A73B97F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257544" y="4793214"/>
            <a:ext cx="658350" cy="342934"/>
          </a:xfrm>
          <a:prstGeom prst="rect">
            <a:avLst/>
          </a:prstGeom>
        </p:spPr>
      </p:pic>
      <p:pic>
        <p:nvPicPr>
          <p:cNvPr id="36" name="Picture 35" descr="Leeds City Council">
            <a:extLst>
              <a:ext uri="{FF2B5EF4-FFF2-40B4-BE49-F238E27FC236}">
                <a16:creationId xmlns:a16="http://schemas.microsoft.com/office/drawing/2014/main" id="{58F066D8-D9B4-CB47-BEDB-F8914F0133D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987988" y="4867193"/>
            <a:ext cx="635038" cy="184728"/>
          </a:xfrm>
          <a:prstGeom prst="rect">
            <a:avLst/>
          </a:prstGeom>
        </p:spPr>
      </p:pic>
      <p:pic>
        <p:nvPicPr>
          <p:cNvPr id="27" name="Picture 26" descr="HSBC">
            <a:extLst>
              <a:ext uri="{FF2B5EF4-FFF2-40B4-BE49-F238E27FC236}">
                <a16:creationId xmlns:a16="http://schemas.microsoft.com/office/drawing/2014/main" id="{CA67D0AD-9674-1A40-A382-7DD45631742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04352" y="5481543"/>
            <a:ext cx="815982" cy="152182"/>
          </a:xfrm>
          <a:prstGeom prst="rect">
            <a:avLst/>
          </a:prstGeom>
        </p:spPr>
      </p:pic>
      <p:pic>
        <p:nvPicPr>
          <p:cNvPr id="39" name="Picture 38" descr="Virgin Media">
            <a:extLst>
              <a:ext uri="{FF2B5EF4-FFF2-40B4-BE49-F238E27FC236}">
                <a16:creationId xmlns:a16="http://schemas.microsoft.com/office/drawing/2014/main" id="{C5901A48-D637-CA4C-8B40-6E207580639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974125" y="5380656"/>
            <a:ext cx="501580" cy="316600"/>
          </a:xfrm>
          <a:prstGeom prst="rect">
            <a:avLst/>
          </a:prstGeom>
        </p:spPr>
      </p:pic>
      <p:pic>
        <p:nvPicPr>
          <p:cNvPr id="33" name="Picture 32" descr="Eversheds Sutherland">
            <a:extLst>
              <a:ext uri="{FF2B5EF4-FFF2-40B4-BE49-F238E27FC236}">
                <a16:creationId xmlns:a16="http://schemas.microsoft.com/office/drawing/2014/main" id="{69CDA6F9-7825-9247-BBF2-1FC3589E2B7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680519" y="5437221"/>
            <a:ext cx="710072" cy="210804"/>
          </a:xfrm>
          <a:prstGeom prst="rect">
            <a:avLst/>
          </a:prstGeom>
        </p:spPr>
      </p:pic>
      <p:pic>
        <p:nvPicPr>
          <p:cNvPr id="34" name="Picture 33" descr="Financial Conduct Authority">
            <a:extLst>
              <a:ext uri="{FF2B5EF4-FFF2-40B4-BE49-F238E27FC236}">
                <a16:creationId xmlns:a16="http://schemas.microsoft.com/office/drawing/2014/main" id="{213DE046-0E12-484B-829D-A6C76A12708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585824" y="5351325"/>
            <a:ext cx="676306" cy="374222"/>
          </a:xfrm>
          <a:prstGeom prst="rect">
            <a:avLst/>
          </a:prstGeom>
        </p:spPr>
      </p:pic>
      <p:pic>
        <p:nvPicPr>
          <p:cNvPr id="25" name="Picture 24" descr="EY - Builiding a better working world.">
            <a:extLst>
              <a:ext uri="{FF2B5EF4-FFF2-40B4-BE49-F238E27FC236}">
                <a16:creationId xmlns:a16="http://schemas.microsoft.com/office/drawing/2014/main" id="{98C28A8F-2026-B24D-BB26-421535D160BD}"/>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574146" y="5291912"/>
            <a:ext cx="620578" cy="336954"/>
          </a:xfrm>
          <a:prstGeom prst="rect">
            <a:avLst/>
          </a:prstGeom>
        </p:spPr>
      </p:pic>
      <p:pic>
        <p:nvPicPr>
          <p:cNvPr id="20" name="Picture 19" descr="Barclays">
            <a:extLst>
              <a:ext uri="{FF2B5EF4-FFF2-40B4-BE49-F238E27FC236}">
                <a16:creationId xmlns:a16="http://schemas.microsoft.com/office/drawing/2014/main" id="{7729006E-FDEB-AE48-B0E0-5CED50B8F58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475492" y="5490891"/>
            <a:ext cx="746948" cy="143198"/>
          </a:xfrm>
          <a:prstGeom prst="rect">
            <a:avLst/>
          </a:prstGeom>
        </p:spPr>
      </p:pic>
      <p:pic>
        <p:nvPicPr>
          <p:cNvPr id="30" name="Picture 29" descr="Enterprise - rent a car">
            <a:extLst>
              <a:ext uri="{FF2B5EF4-FFF2-40B4-BE49-F238E27FC236}">
                <a16:creationId xmlns:a16="http://schemas.microsoft.com/office/drawing/2014/main" id="{AB306EA9-8626-C848-A384-9CB7B911AE26}"/>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68761" y="5490891"/>
            <a:ext cx="720282" cy="143196"/>
          </a:xfrm>
          <a:prstGeom prst="rect">
            <a:avLst/>
          </a:prstGeom>
        </p:spPr>
      </p:pic>
      <p:pic>
        <p:nvPicPr>
          <p:cNvPr id="38" name="Picture 37" descr="HM Land Registry">
            <a:extLst>
              <a:ext uri="{FF2B5EF4-FFF2-40B4-BE49-F238E27FC236}">
                <a16:creationId xmlns:a16="http://schemas.microsoft.com/office/drawing/2014/main" id="{4C837EC5-B131-3449-89DC-0F2368F63FF6}"/>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349618" y="5403738"/>
            <a:ext cx="782712" cy="293518"/>
          </a:xfrm>
          <a:prstGeom prst="rect">
            <a:avLst/>
          </a:prstGeom>
        </p:spPr>
      </p:pic>
      <p:pic>
        <p:nvPicPr>
          <p:cNvPr id="22" name="Picture 21" descr="BT">
            <a:extLst>
              <a:ext uri="{FF2B5EF4-FFF2-40B4-BE49-F238E27FC236}">
                <a16:creationId xmlns:a16="http://schemas.microsoft.com/office/drawing/2014/main" id="{D434F1C5-005C-CD43-A895-57B8039E4461}"/>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304480" y="5415353"/>
            <a:ext cx="551510" cy="310194"/>
          </a:xfrm>
          <a:prstGeom prst="rect">
            <a:avLst/>
          </a:prstGeom>
        </p:spPr>
      </p:pic>
      <p:pic>
        <p:nvPicPr>
          <p:cNvPr id="29" name="Picture 28" descr="North Wales Police - A Safer North Wales.">
            <a:extLst>
              <a:ext uri="{FF2B5EF4-FFF2-40B4-BE49-F238E27FC236}">
                <a16:creationId xmlns:a16="http://schemas.microsoft.com/office/drawing/2014/main" id="{1A6EB7EC-2B9B-694C-80ED-A163FF5C9E84}"/>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089882" y="5380656"/>
            <a:ext cx="917994" cy="333464"/>
          </a:xfrm>
          <a:prstGeom prst="rect">
            <a:avLst/>
          </a:prstGeom>
        </p:spPr>
      </p:pic>
      <p:pic>
        <p:nvPicPr>
          <p:cNvPr id="19" name="Picture 18" descr="Royal Mail">
            <a:extLst>
              <a:ext uri="{FF2B5EF4-FFF2-40B4-BE49-F238E27FC236}">
                <a16:creationId xmlns:a16="http://schemas.microsoft.com/office/drawing/2014/main" id="{65F13509-1BCF-3446-93C5-27DB4C235A75}"/>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0231744" y="5380656"/>
            <a:ext cx="403442" cy="290478"/>
          </a:xfrm>
          <a:prstGeom prst="rect">
            <a:avLst/>
          </a:prstGeom>
        </p:spPr>
      </p:pic>
    </p:spTree>
    <p:extLst>
      <p:ext uri="{BB962C8B-B14F-4D97-AF65-F5344CB8AC3E}">
        <p14:creationId xmlns:p14="http://schemas.microsoft.com/office/powerpoint/2010/main" val="593649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E4FA-C388-46A5-BB30-1E51C92D6B00}"/>
              </a:ext>
            </a:extLst>
          </p:cNvPr>
          <p:cNvSpPr>
            <a:spLocks noGrp="1"/>
          </p:cNvSpPr>
          <p:nvPr>
            <p:ph type="ctrTitle"/>
          </p:nvPr>
        </p:nvSpPr>
        <p:spPr/>
        <p:txBody>
          <a:bodyPr/>
          <a:lstStyle/>
          <a:p>
            <a:r>
              <a:rPr lang="en-GB" dirty="0">
                <a:solidFill>
                  <a:schemeClr val="bg1"/>
                </a:solidFill>
              </a:rPr>
              <a:t>ROGER ASSITIVE TECHNOLOGY</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2766812"/>
            <a:ext cx="5024715" cy="175432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Assistive devices for hearing impaired individuals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Can be connected to hearing aids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Improves speech clarify especially in noisy environments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Directional sound</a:t>
            </a:r>
          </a:p>
        </p:txBody>
      </p:sp>
      <p:pic>
        <p:nvPicPr>
          <p:cNvPr id="9218" name="Picture 2" descr="Roger Table Mic II, Roger Select™ and Roger Pen™.">
            <a:extLst>
              <a:ext uri="{FF2B5EF4-FFF2-40B4-BE49-F238E27FC236}">
                <a16:creationId xmlns:a16="http://schemas.microsoft.com/office/drawing/2014/main" id="{935B2E34-F904-4943-8091-7EC6AFEAF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902" y="2304047"/>
            <a:ext cx="4600274" cy="30668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FA4242-B838-FB41-8F0F-FE9F5CCD9043}"/>
              </a:ext>
              <a:ext uri="{C183D7F6-B498-43B3-948B-1728B52AA6E4}">
                <adec:decorative xmlns:adec="http://schemas.microsoft.com/office/drawing/2017/decorative" val="1"/>
              </a:ext>
            </a:extLst>
          </p:cNvPr>
          <p:cNvSpPr txBox="1"/>
          <p:nvPr/>
        </p:nvSpPr>
        <p:spPr>
          <a:xfrm>
            <a:off x="-13855" y="226910"/>
            <a:ext cx="4556358" cy="369332"/>
          </a:xfrm>
          <a:prstGeom prst="rect">
            <a:avLst/>
          </a:prstGeom>
          <a:solidFill>
            <a:srgbClr val="249F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dirty="0">
                <a:solidFill>
                  <a:prstClr val="white"/>
                </a:solidFill>
                <a:latin typeface="Arial" panose="020B0604020202020204" pitchFamily="34" charset="0"/>
                <a:cs typeface="Arial" panose="020B0604020202020204" pitchFamily="34" charset="0"/>
              </a:rPr>
              <a:t>PORTABLE AIDS - </a:t>
            </a:r>
            <a:r>
              <a:rPr kumimoji="0" lang="en-GB" sz="1800" b="1"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VISUAL</a:t>
            </a:r>
          </a:p>
        </p:txBody>
      </p:sp>
      <p:pic>
        <p:nvPicPr>
          <p:cNvPr id="7" name="Picture 6">
            <a:extLst>
              <a:ext uri="{FF2B5EF4-FFF2-40B4-BE49-F238E27FC236}">
                <a16:creationId xmlns:a16="http://schemas.microsoft.com/office/drawing/2014/main" id="{8797B7FC-8B2F-EF4C-AD1E-F9DC4167562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8" name="Rectangle 7">
            <a:extLst>
              <a:ext uri="{FF2B5EF4-FFF2-40B4-BE49-F238E27FC236}">
                <a16:creationId xmlns:a16="http://schemas.microsoft.com/office/drawing/2014/main" id="{DADCA739-6762-44B9-B46B-21F85C9CE525}"/>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0057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582146"/>
            <a:ext cx="60463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VERTICAL MOUSE</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137240"/>
            <a:ext cx="7243805" cy="3139321"/>
          </a:xfrm>
          <a:prstGeom prst="rect">
            <a:avLst/>
          </a:prstGeom>
          <a:noFill/>
        </p:spPr>
        <p:txBody>
          <a:bodyPr wrap="square" rtlCol="0">
            <a:spAutoFit/>
          </a:bodyPr>
          <a:lstStyle/>
          <a:p>
            <a:pPr marL="285750" indent="-285750" fontAlgn="base">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Comfortable and easy to use.  The shape is thoughtfully sculpted for uncompromised comfort and easy-to-reach programmable buttons. No finger contortions are needed to operate the buttons.</a:t>
            </a:r>
          </a:p>
          <a:p>
            <a:pPr marL="285750" indent="-285750" fontAlgn="base">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Adjustable optical sensor.  Pointer speed controls on the side allow convenient adjustment without even releasing your grip from the mouse. </a:t>
            </a:r>
          </a:p>
          <a:p>
            <a:pPr marL="285750" indent="-285750" fontAlgn="base">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Available in 3 different sizes and in left and right-handed versions.</a:t>
            </a:r>
          </a:p>
          <a:p>
            <a:pPr marL="285750" indent="-285750" fontAlgn="base">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fontAlgn="base"/>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54964D7-0484-4445-9774-ED256478A1B0}"/>
              </a:ext>
              <a:ext uri="{C183D7F6-B498-43B3-948B-1728B52AA6E4}">
                <adec:decorative xmlns:adec="http://schemas.microsoft.com/office/drawing/2017/decorative" val="1"/>
              </a:ext>
            </a:extLst>
          </p:cNvPr>
          <p:cNvSpPr txBox="1"/>
          <p:nvPr/>
        </p:nvSpPr>
        <p:spPr>
          <a:xfrm>
            <a:off x="-1" y="337747"/>
            <a:ext cx="4306529" cy="369332"/>
          </a:xfrm>
          <a:prstGeom prst="rect">
            <a:avLst/>
          </a:prstGeom>
          <a:solidFill>
            <a:srgbClr val="9A3B7D"/>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ERGONOMIC EQUIPMENT</a:t>
            </a:r>
          </a:p>
        </p:txBody>
      </p:sp>
      <p:pic>
        <p:nvPicPr>
          <p:cNvPr id="3" name="Picture 2" descr="Evoluent VerticalMouse - arm neutral.&#10;Ordinary mouse - arm twisted.">
            <a:extLst>
              <a:ext uri="{FF2B5EF4-FFF2-40B4-BE49-F238E27FC236}">
                <a16:creationId xmlns:a16="http://schemas.microsoft.com/office/drawing/2014/main" id="{94F81BE3-1D99-44DD-A2D1-5A561217C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203" y="4371561"/>
            <a:ext cx="2466975" cy="1905000"/>
          </a:xfrm>
          <a:prstGeom prst="rect">
            <a:avLst/>
          </a:prstGeom>
        </p:spPr>
      </p:pic>
      <p:pic>
        <p:nvPicPr>
          <p:cNvPr id="8" name="Picture 7" descr="Evoluent Vertical Mouse in use.">
            <a:hlinkClick r:id="rId3"/>
            <a:extLst>
              <a:ext uri="{FF2B5EF4-FFF2-40B4-BE49-F238E27FC236}">
                <a16:creationId xmlns:a16="http://schemas.microsoft.com/office/drawing/2014/main" id="{E5372CAA-65D4-4504-8075-EE39428AE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2187" y="826707"/>
            <a:ext cx="3021005" cy="3021005"/>
          </a:xfrm>
          <a:prstGeom prst="rect">
            <a:avLst/>
          </a:prstGeom>
        </p:spPr>
      </p:pic>
      <p:pic>
        <p:nvPicPr>
          <p:cNvPr id="10" name="Picture 9">
            <a:extLst>
              <a:ext uri="{FF2B5EF4-FFF2-40B4-BE49-F238E27FC236}">
                <a16:creationId xmlns:a16="http://schemas.microsoft.com/office/drawing/2014/main" id="{BAC5E1FC-E9BD-1E41-9784-D8906487F84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Rectangle 10">
            <a:extLst>
              <a:ext uri="{FF2B5EF4-FFF2-40B4-BE49-F238E27FC236}">
                <a16:creationId xmlns:a16="http://schemas.microsoft.com/office/drawing/2014/main" id="{66622FED-40D6-4785-91B2-0370C300DB33}"/>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2680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4F458F-C300-EB4E-AEB5-526B5F601E7A}"/>
              </a:ext>
            </a:extLst>
          </p:cNvPr>
          <p:cNvSpPr txBox="1">
            <a:spLocks noGrp="1"/>
          </p:cNvSpPr>
          <p:nvPr>
            <p:ph type="title" idx="4294967295"/>
          </p:nvPr>
        </p:nvSpPr>
        <p:spPr>
          <a:xfrm>
            <a:off x="779318" y="2523989"/>
            <a:ext cx="60463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TRACKBALL AND ROLLERMOUSE</a:t>
            </a:r>
          </a:p>
        </p:txBody>
      </p:sp>
      <p:sp>
        <p:nvSpPr>
          <p:cNvPr id="10" name="TextBox 9">
            <a:extLst>
              <a:ext uri="{FF2B5EF4-FFF2-40B4-BE49-F238E27FC236}">
                <a16:creationId xmlns:a16="http://schemas.microsoft.com/office/drawing/2014/main" id="{243F01E2-C72A-0544-B078-EA1EC287EE8A}"/>
              </a:ext>
            </a:extLst>
          </p:cNvPr>
          <p:cNvSpPr txBox="1"/>
          <p:nvPr/>
        </p:nvSpPr>
        <p:spPr>
          <a:xfrm>
            <a:off x="779318" y="3161288"/>
            <a:ext cx="7056593" cy="175432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Alleviates strain of muscles often associated with conditions such as repetitive strain injury and carpel tunnel syndrome.</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Often have an ambidextrous design.</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Roller Bar doesn’t require the gripping and squeezing of a handheld mouse, reducing hand, wrist, and forearm strain.</a:t>
            </a:r>
          </a:p>
          <a:p>
            <a:endParaRPr lang="en-GB" dirty="0">
              <a:solidFill>
                <a:schemeClr val="tx2"/>
              </a:solidFill>
            </a:endParaRPr>
          </a:p>
        </p:txBody>
      </p:sp>
      <p:pic>
        <p:nvPicPr>
          <p:cNvPr id="11" name="Picture 10" descr="Track ball and rollermouse.">
            <a:extLst>
              <a:ext uri="{FF2B5EF4-FFF2-40B4-BE49-F238E27FC236}">
                <a16:creationId xmlns:a16="http://schemas.microsoft.com/office/drawing/2014/main" id="{9416388D-87ED-9C48-88C4-8E74BAD31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911" y="522413"/>
            <a:ext cx="4048125" cy="3562350"/>
          </a:xfrm>
          <a:prstGeom prst="rect">
            <a:avLst/>
          </a:prstGeom>
        </p:spPr>
      </p:pic>
      <p:pic>
        <p:nvPicPr>
          <p:cNvPr id="12" name="Picture 2" descr="Roller Bar">
            <a:extLst>
              <a:ext uri="{FF2B5EF4-FFF2-40B4-BE49-F238E27FC236}">
                <a16:creationId xmlns:a16="http://schemas.microsoft.com/office/drawing/2014/main" id="{3237E8CB-ED9F-EA46-92F5-8AC3A73A3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490" y="4280722"/>
            <a:ext cx="3288966" cy="2188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2003321-7828-2F4E-A734-01836B73267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7" name="TextBox 6">
            <a:extLst>
              <a:ext uri="{FF2B5EF4-FFF2-40B4-BE49-F238E27FC236}">
                <a16:creationId xmlns:a16="http://schemas.microsoft.com/office/drawing/2014/main" id="{21129756-0459-0B45-B9EC-8937B9A9F6CB}"/>
              </a:ext>
              <a:ext uri="{C183D7F6-B498-43B3-948B-1728B52AA6E4}">
                <adec:decorative xmlns:adec="http://schemas.microsoft.com/office/drawing/2017/decorative" val="1"/>
              </a:ext>
            </a:extLst>
          </p:cNvPr>
          <p:cNvSpPr txBox="1"/>
          <p:nvPr/>
        </p:nvSpPr>
        <p:spPr>
          <a:xfrm>
            <a:off x="-1" y="337747"/>
            <a:ext cx="4306529" cy="369332"/>
          </a:xfrm>
          <a:prstGeom prst="rect">
            <a:avLst/>
          </a:prstGeom>
          <a:solidFill>
            <a:srgbClr val="9A3B7D"/>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ERGONOMIC EQUIPMENT</a:t>
            </a:r>
          </a:p>
        </p:txBody>
      </p:sp>
      <p:sp>
        <p:nvSpPr>
          <p:cNvPr id="13" name="Rectangle 12">
            <a:extLst>
              <a:ext uri="{FF2B5EF4-FFF2-40B4-BE49-F238E27FC236}">
                <a16:creationId xmlns:a16="http://schemas.microsoft.com/office/drawing/2014/main" id="{F3FA0CA5-657D-438C-A588-10C42A9E9796}"/>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5932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682545"/>
            <a:ext cx="60463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ERGOREST FOREARM SUPPORT WITH MOUSE PAD</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319844"/>
            <a:ext cx="7056593" cy="2308324"/>
          </a:xfrm>
          <a:prstGeom prst="rect">
            <a:avLst/>
          </a:prstGeom>
          <a:noFill/>
        </p:spPr>
        <p:txBody>
          <a:bodyPr wrap="square" rtlCol="0">
            <a:spAutoFit/>
          </a:bodyPr>
          <a:lstStyle/>
          <a:p>
            <a:pPr marL="285750" indent="-285750">
              <a:buFont typeface="Arial" panose="020B0604020202020204" pitchFamily="34" charset="0"/>
              <a:buChar char="•"/>
            </a:pPr>
            <a:r>
              <a:rPr lang="en-GB" dirty="0" err="1">
                <a:solidFill>
                  <a:schemeClr val="tx2"/>
                </a:solidFill>
                <a:latin typeface="Arial" panose="020B0604020202020204" pitchFamily="34" charset="0"/>
                <a:cs typeface="Arial" panose="020B0604020202020204" pitchFamily="34" charset="0"/>
              </a:rPr>
              <a:t>Ergorest</a:t>
            </a:r>
            <a:r>
              <a:rPr lang="en-GB" dirty="0">
                <a:solidFill>
                  <a:schemeClr val="tx2"/>
                </a:solidFill>
                <a:latin typeface="Arial" panose="020B0604020202020204" pitchFamily="34" charset="0"/>
                <a:cs typeface="Arial" panose="020B0604020202020204" pitchFamily="34" charset="0"/>
              </a:rPr>
              <a:t> Arm Support with Mousepad. Desk-clamping forearm support with 360-degree swivel and height adjust-ability. This wrist support clips easily onto the outside of the desk and provides a support for the forearm. The arm has 360 degrees of movement so that you can easily use the mouse and keyboard without and hassle. Includes a mouse mat above the position of the desk clamp. </a:t>
            </a:r>
          </a:p>
          <a:p>
            <a:endParaRPr lang="en-GB" dirty="0">
              <a:solidFill>
                <a:schemeClr val="tx2"/>
              </a:solidFill>
              <a:effectLst/>
            </a:endParaRPr>
          </a:p>
        </p:txBody>
      </p:sp>
      <p:pic>
        <p:nvPicPr>
          <p:cNvPr id="7" name="Picture 4" descr="Ergorest Forearm Support with Mouse Pad and Wide Desk Clamp">
            <a:extLst>
              <a:ext uri="{FF2B5EF4-FFF2-40B4-BE49-F238E27FC236}">
                <a16:creationId xmlns:a16="http://schemas.microsoft.com/office/drawing/2014/main" id="{0CBA71C1-5E2B-6F4F-87C7-4B8876AE7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954" y="757913"/>
            <a:ext cx="4755046" cy="22824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CBBA011-5335-B641-B0C3-58A81742A75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8" name="TextBox 7">
            <a:extLst>
              <a:ext uri="{FF2B5EF4-FFF2-40B4-BE49-F238E27FC236}">
                <a16:creationId xmlns:a16="http://schemas.microsoft.com/office/drawing/2014/main" id="{57EAB6A5-DE88-7A48-B9EF-7B015F3ACFDA}"/>
              </a:ext>
              <a:ext uri="{C183D7F6-B498-43B3-948B-1728B52AA6E4}">
                <adec:decorative xmlns:adec="http://schemas.microsoft.com/office/drawing/2017/decorative" val="1"/>
              </a:ext>
            </a:extLst>
          </p:cNvPr>
          <p:cNvSpPr txBox="1"/>
          <p:nvPr/>
        </p:nvSpPr>
        <p:spPr>
          <a:xfrm>
            <a:off x="-1" y="337747"/>
            <a:ext cx="4306529" cy="369332"/>
          </a:xfrm>
          <a:prstGeom prst="rect">
            <a:avLst/>
          </a:prstGeom>
          <a:solidFill>
            <a:srgbClr val="9A3B7D"/>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ERGONOMIC EQUIPMENT</a:t>
            </a:r>
          </a:p>
        </p:txBody>
      </p:sp>
      <p:sp>
        <p:nvSpPr>
          <p:cNvPr id="10" name="Rectangle 9">
            <a:extLst>
              <a:ext uri="{FF2B5EF4-FFF2-40B4-BE49-F238E27FC236}">
                <a16:creationId xmlns:a16="http://schemas.microsoft.com/office/drawing/2014/main" id="{C2FD0DB4-F603-454A-94AB-0C5030B022A8}"/>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2352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682545"/>
            <a:ext cx="653588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MICROSOFT NATURAL ERGONOMIC KEYBOARD 4000</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9" y="3319844"/>
            <a:ext cx="6033270" cy="313932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Ergonomically designed keyboard that can reduced the symptoms of carpal tunnel syndrome.</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Rest your wrists against the plush palm rest in a relaxed, natural angle with this keyboard’s curved key bed, ergonomic arc, and reversed slope.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Apart from comfort and support, enjoy quick, customisable way to reach files, folders, and web pages with handy hot keys.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For close-in tasks, use the Zoom Slider, located in the middle of the keyboard, to zoom in and out with the touch of a finger. </a:t>
            </a:r>
          </a:p>
        </p:txBody>
      </p:sp>
      <p:pic>
        <p:nvPicPr>
          <p:cNvPr id="7" name="Picture 6" descr="Closeup of ergonomic keyboard.">
            <a:extLst>
              <a:ext uri="{FF2B5EF4-FFF2-40B4-BE49-F238E27FC236}">
                <a16:creationId xmlns:a16="http://schemas.microsoft.com/office/drawing/2014/main" id="{0F3FD234-3018-BF4F-945B-D02CAE15A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932" y="811166"/>
            <a:ext cx="2772402" cy="2772402"/>
          </a:xfrm>
          <a:prstGeom prst="rect">
            <a:avLst/>
          </a:prstGeom>
        </p:spPr>
      </p:pic>
      <p:pic>
        <p:nvPicPr>
          <p:cNvPr id="12" name="Picture 11" descr="Ergonomic keypad.">
            <a:extLst>
              <a:ext uri="{FF2B5EF4-FFF2-40B4-BE49-F238E27FC236}">
                <a16:creationId xmlns:a16="http://schemas.microsoft.com/office/drawing/2014/main" id="{19B48CCD-6D52-ED43-9BFC-89EA27E3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334" y="4211262"/>
            <a:ext cx="2076450" cy="1423988"/>
          </a:xfrm>
          <a:prstGeom prst="rect">
            <a:avLst/>
          </a:prstGeom>
        </p:spPr>
      </p:pic>
      <p:pic>
        <p:nvPicPr>
          <p:cNvPr id="13" name="Picture 2" descr="Bakker Elkhuizen KEYBSAT1 S-Board 840 Saturnus Slim Mini Ergonomic Keyboard">
            <a:extLst>
              <a:ext uri="{FF2B5EF4-FFF2-40B4-BE49-F238E27FC236}">
                <a16:creationId xmlns:a16="http://schemas.microsoft.com/office/drawing/2014/main" id="{5EA982AC-2F57-2040-AA6B-DF09AC9A9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553" y="3350980"/>
            <a:ext cx="2976271" cy="18627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plit ergonomic keyboard.">
            <a:hlinkClick r:id="rId5"/>
            <a:extLst>
              <a:ext uri="{FF2B5EF4-FFF2-40B4-BE49-F238E27FC236}">
                <a16:creationId xmlns:a16="http://schemas.microsoft.com/office/drawing/2014/main" id="{0873644A-2EFD-3049-9C9D-C069649500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6077" y="707079"/>
            <a:ext cx="2766818" cy="2766818"/>
          </a:xfrm>
          <a:prstGeom prst="rect">
            <a:avLst/>
          </a:prstGeom>
        </p:spPr>
      </p:pic>
      <p:sp>
        <p:nvSpPr>
          <p:cNvPr id="9" name="TextBox 8">
            <a:extLst>
              <a:ext uri="{FF2B5EF4-FFF2-40B4-BE49-F238E27FC236}">
                <a16:creationId xmlns:a16="http://schemas.microsoft.com/office/drawing/2014/main" id="{FF5B8BA9-139C-A840-8882-5BA4C207BFD8}"/>
              </a:ext>
              <a:ext uri="{C183D7F6-B498-43B3-948B-1728B52AA6E4}">
                <adec:decorative xmlns:adec="http://schemas.microsoft.com/office/drawing/2017/decorative" val="1"/>
              </a:ext>
            </a:extLst>
          </p:cNvPr>
          <p:cNvSpPr txBox="1"/>
          <p:nvPr/>
        </p:nvSpPr>
        <p:spPr>
          <a:xfrm>
            <a:off x="-1" y="337747"/>
            <a:ext cx="4306529" cy="369332"/>
          </a:xfrm>
          <a:prstGeom prst="rect">
            <a:avLst/>
          </a:prstGeom>
          <a:solidFill>
            <a:srgbClr val="9A3B7D"/>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ERGONOMIC EQUIPMENT</a:t>
            </a:r>
          </a:p>
        </p:txBody>
      </p:sp>
      <p:pic>
        <p:nvPicPr>
          <p:cNvPr id="10" name="Picture 9">
            <a:extLst>
              <a:ext uri="{FF2B5EF4-FFF2-40B4-BE49-F238E27FC236}">
                <a16:creationId xmlns:a16="http://schemas.microsoft.com/office/drawing/2014/main" id="{BA46708B-8578-CB41-B107-4C0397ED080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4" name="Rectangle 13">
            <a:extLst>
              <a:ext uri="{FF2B5EF4-FFF2-40B4-BE49-F238E27FC236}">
                <a16:creationId xmlns:a16="http://schemas.microsoft.com/office/drawing/2014/main" id="{BCAFDA9C-72FD-49A1-8161-E76B9DB2E7C4}"/>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2320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464792"/>
            <a:ext cx="7597766"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GOLDTOUCH V2 ADJUSTABLE KEYBOARD | PC AND MAC (USB)</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102091"/>
            <a:ext cx="5941522" cy="2585323"/>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It has been widely recognised that people with impaired sight respond more positively to Yellow fonts on a Black background. With its Black background and enlarged Yellow font the </a:t>
            </a:r>
            <a:r>
              <a:rPr lang="en-GB" dirty="0" err="1">
                <a:solidFill>
                  <a:schemeClr val="tx2"/>
                </a:solidFill>
                <a:latin typeface="Arial" panose="020B0604020202020204" pitchFamily="34" charset="0"/>
                <a:cs typeface="Arial" panose="020B0604020202020204" pitchFamily="34" charset="0"/>
              </a:rPr>
              <a:t>Accuratus</a:t>
            </a:r>
            <a:r>
              <a:rPr lang="en-GB" dirty="0">
                <a:solidFill>
                  <a:schemeClr val="tx2"/>
                </a:solidFill>
                <a:latin typeface="Arial" panose="020B0604020202020204" pitchFamily="34" charset="0"/>
                <a:cs typeface="Arial" panose="020B0604020202020204" pitchFamily="34" charset="0"/>
              </a:rPr>
              <a:t> Hi-Vis is a cost-effective assistant. </a:t>
            </a:r>
            <a:br>
              <a:rPr lang="en-GB" dirty="0">
                <a:solidFill>
                  <a:schemeClr val="tx2"/>
                </a:solidFill>
                <a:latin typeface="Arial" panose="020B0604020202020204" pitchFamily="34" charset="0"/>
                <a:cs typeface="Arial" panose="020B0604020202020204" pitchFamily="34" charset="0"/>
              </a:rPr>
            </a:br>
            <a:br>
              <a:rPr lang="en-GB" dirty="0">
                <a:solidFill>
                  <a:schemeClr val="tx2"/>
                </a:solidFill>
                <a:latin typeface="Arial" panose="020B0604020202020204" pitchFamily="34" charset="0"/>
                <a:cs typeface="Arial" panose="020B0604020202020204" pitchFamily="34" charset="0"/>
              </a:rPr>
            </a:br>
            <a:r>
              <a:rPr lang="en-GB" dirty="0">
                <a:solidFill>
                  <a:schemeClr val="tx2"/>
                </a:solidFill>
                <a:latin typeface="Arial" panose="020B0604020202020204" pitchFamily="34" charset="0"/>
                <a:cs typeface="Arial" panose="020B0604020202020204" pitchFamily="34" charset="0"/>
              </a:rPr>
              <a:t>In a full-size Windows layout with full height shaped keys on a contoured inclined base, the 260 provides hours of comfortable typing. </a:t>
            </a:r>
          </a:p>
        </p:txBody>
      </p:sp>
      <p:pic>
        <p:nvPicPr>
          <p:cNvPr id="7" name="Picture 6" descr="GOLDTOUCH V2 adjustable keyboard | pc and mac (USB) with yellow text on keys.">
            <a:extLst>
              <a:ext uri="{FF2B5EF4-FFF2-40B4-BE49-F238E27FC236}">
                <a16:creationId xmlns:a16="http://schemas.microsoft.com/office/drawing/2014/main" id="{084E1005-782C-9445-BC72-FA4E82FB8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860" y="2175461"/>
            <a:ext cx="5311140" cy="3983354"/>
          </a:xfrm>
          <a:prstGeom prst="rect">
            <a:avLst/>
          </a:prstGeom>
        </p:spPr>
      </p:pic>
      <p:sp>
        <p:nvSpPr>
          <p:cNvPr id="8" name="TextBox 7">
            <a:extLst>
              <a:ext uri="{FF2B5EF4-FFF2-40B4-BE49-F238E27FC236}">
                <a16:creationId xmlns:a16="http://schemas.microsoft.com/office/drawing/2014/main" id="{CBD8AAE7-4559-E040-98C5-C4915BA94E60}"/>
              </a:ext>
              <a:ext uri="{C183D7F6-B498-43B3-948B-1728B52AA6E4}">
                <adec:decorative xmlns:adec="http://schemas.microsoft.com/office/drawing/2017/decorative" val="1"/>
              </a:ext>
            </a:extLst>
          </p:cNvPr>
          <p:cNvSpPr txBox="1"/>
          <p:nvPr/>
        </p:nvSpPr>
        <p:spPr>
          <a:xfrm>
            <a:off x="-1" y="337747"/>
            <a:ext cx="4306529" cy="369332"/>
          </a:xfrm>
          <a:prstGeom prst="rect">
            <a:avLst/>
          </a:prstGeom>
          <a:solidFill>
            <a:srgbClr val="9A3B7D"/>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ERGONOMIC EQUIPMENT</a:t>
            </a:r>
          </a:p>
        </p:txBody>
      </p:sp>
      <p:pic>
        <p:nvPicPr>
          <p:cNvPr id="9" name="Picture 8">
            <a:extLst>
              <a:ext uri="{FF2B5EF4-FFF2-40B4-BE49-F238E27FC236}">
                <a16:creationId xmlns:a16="http://schemas.microsoft.com/office/drawing/2014/main" id="{2B9397B6-B7F4-9E40-822F-ED3D43AAE25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0" name="Rectangle 9">
            <a:extLst>
              <a:ext uri="{FF2B5EF4-FFF2-40B4-BE49-F238E27FC236}">
                <a16:creationId xmlns:a16="http://schemas.microsoft.com/office/drawing/2014/main" id="{CCE60525-4D96-4810-A07B-8858641E2005}"/>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DF3AE46-BB59-4632-AAF3-56F24B72EFCC}"/>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3871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7" y="2682545"/>
            <a:ext cx="806971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PENAGAIN ERGOSOF PEN</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319844"/>
            <a:ext cx="7056593" cy="1200329"/>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The </a:t>
            </a:r>
            <a:r>
              <a:rPr lang="en-GB" dirty="0" err="1">
                <a:solidFill>
                  <a:schemeClr val="tx2"/>
                </a:solidFill>
                <a:latin typeface="Arial" panose="020B0604020202020204" pitchFamily="34" charset="0"/>
                <a:cs typeface="Arial" panose="020B0604020202020204" pitchFamily="34" charset="0"/>
              </a:rPr>
              <a:t>PenAgain’s</a:t>
            </a:r>
            <a:r>
              <a:rPr lang="en-GB" dirty="0">
                <a:solidFill>
                  <a:schemeClr val="tx2"/>
                </a:solidFill>
                <a:latin typeface="Arial" panose="020B0604020202020204" pitchFamily="34" charset="0"/>
                <a:cs typeface="Arial" panose="020B0604020202020204" pitchFamily="34" charset="0"/>
              </a:rPr>
              <a:t> “Y” formation allows your hand to relax and guide it, rather than forcefully grip it, which reduces hand fatigue, making the </a:t>
            </a:r>
            <a:r>
              <a:rPr lang="en-GB" dirty="0" err="1">
                <a:solidFill>
                  <a:schemeClr val="tx2"/>
                </a:solidFill>
                <a:latin typeface="Arial" panose="020B0604020202020204" pitchFamily="34" charset="0"/>
                <a:cs typeface="Arial" panose="020B0604020202020204" pitchFamily="34" charset="0"/>
              </a:rPr>
              <a:t>PenAgain</a:t>
            </a:r>
            <a:r>
              <a:rPr lang="en-GB" dirty="0">
                <a:solidFill>
                  <a:schemeClr val="tx2"/>
                </a:solidFill>
                <a:latin typeface="Arial" panose="020B0604020202020204" pitchFamily="34" charset="0"/>
                <a:cs typeface="Arial" panose="020B0604020202020204" pitchFamily="34" charset="0"/>
              </a:rPr>
              <a:t> ideal for those suffering from carpel tunnel syndrome, repetitive stress injuries, Arthritis, Parkinson’s, etc…</a:t>
            </a:r>
          </a:p>
        </p:txBody>
      </p:sp>
      <p:pic>
        <p:nvPicPr>
          <p:cNvPr id="10" name="Picture 9" descr="Penagain Ergosof Pen">
            <a:hlinkClick r:id="rId2"/>
            <a:extLst>
              <a:ext uri="{FF2B5EF4-FFF2-40B4-BE49-F238E27FC236}">
                <a16:creationId xmlns:a16="http://schemas.microsoft.com/office/drawing/2014/main" id="{E004DBC8-3F44-3D40-AE52-595B7FCBA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530" y="1294165"/>
            <a:ext cx="4839012" cy="3226008"/>
          </a:xfrm>
          <a:prstGeom prst="rect">
            <a:avLst/>
          </a:prstGeom>
        </p:spPr>
      </p:pic>
      <p:sp>
        <p:nvSpPr>
          <p:cNvPr id="8" name="TextBox 7">
            <a:extLst>
              <a:ext uri="{FF2B5EF4-FFF2-40B4-BE49-F238E27FC236}">
                <a16:creationId xmlns:a16="http://schemas.microsoft.com/office/drawing/2014/main" id="{2A5434C1-094D-EB4F-8E8B-14881CCE7111}"/>
              </a:ext>
              <a:ext uri="{C183D7F6-B498-43B3-948B-1728B52AA6E4}">
                <adec:decorative xmlns:adec="http://schemas.microsoft.com/office/drawing/2017/decorative" val="1"/>
              </a:ext>
            </a:extLst>
          </p:cNvPr>
          <p:cNvSpPr txBox="1"/>
          <p:nvPr/>
        </p:nvSpPr>
        <p:spPr>
          <a:xfrm>
            <a:off x="-1" y="337747"/>
            <a:ext cx="4306529" cy="369332"/>
          </a:xfrm>
          <a:prstGeom prst="rect">
            <a:avLst/>
          </a:prstGeom>
          <a:solidFill>
            <a:srgbClr val="9A3B7D"/>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ERGONOMIC EQUIPMENT</a:t>
            </a:r>
          </a:p>
        </p:txBody>
      </p:sp>
      <p:pic>
        <p:nvPicPr>
          <p:cNvPr id="9" name="Picture 8">
            <a:extLst>
              <a:ext uri="{FF2B5EF4-FFF2-40B4-BE49-F238E27FC236}">
                <a16:creationId xmlns:a16="http://schemas.microsoft.com/office/drawing/2014/main" id="{6FA130B6-73D8-8545-A302-D3EE40B9781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7" name="Rectangle 6">
            <a:extLst>
              <a:ext uri="{FF2B5EF4-FFF2-40B4-BE49-F238E27FC236}">
                <a16:creationId xmlns:a16="http://schemas.microsoft.com/office/drawing/2014/main" id="{3343B36E-E347-4397-9297-3C610124B281}"/>
              </a:ext>
              <a:ext uri="{C183D7F6-B498-43B3-948B-1728B52AA6E4}">
                <adec:decorative xmlns:adec="http://schemas.microsoft.com/office/drawing/2017/decorative" val="1"/>
              </a:ext>
            </a:extLst>
          </p:cNvPr>
          <p:cNvSpPr/>
          <p:nvPr/>
        </p:nvSpPr>
        <p:spPr>
          <a:xfrm>
            <a:off x="11531065"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13BF023-DFAA-4DD2-8CB3-4EEF7E50D440}"/>
              </a:ext>
              <a:ext uri="{C183D7F6-B498-43B3-948B-1728B52AA6E4}">
                <adec:decorative xmlns:adec="http://schemas.microsoft.com/office/drawing/2017/decorative" val="1"/>
              </a:ext>
            </a:extLst>
          </p:cNvPr>
          <p:cNvSpPr/>
          <p:nvPr/>
        </p:nvSpPr>
        <p:spPr>
          <a:xfrm>
            <a:off x="11531065" y="6732872"/>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83753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464792"/>
            <a:ext cx="555896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ORANGEBOX FLO ERGONOMIC CHAIR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BLACK FABRIC, HIGH BACK &amp; ARMRESTS</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323102"/>
            <a:ext cx="5558958" cy="175432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rPr>
              <a:t>Adjustable seat height and depth</a:t>
            </a:r>
          </a:p>
          <a:p>
            <a:pPr marL="285750" indent="-285750">
              <a:buFont typeface="Arial" panose="020B0604020202020204" pitchFamily="34" charset="0"/>
              <a:buChar char="•"/>
            </a:pPr>
            <a:r>
              <a:rPr lang="en-GB" dirty="0">
                <a:solidFill>
                  <a:schemeClr val="tx2"/>
                </a:solidFill>
              </a:rPr>
              <a:t>Adjustable armrest height and width</a:t>
            </a:r>
          </a:p>
          <a:p>
            <a:pPr marL="285750" indent="-285750">
              <a:buFont typeface="Arial" panose="020B0604020202020204" pitchFamily="34" charset="0"/>
              <a:buChar char="•"/>
            </a:pPr>
            <a:r>
              <a:rPr lang="en-GB" dirty="0">
                <a:solidFill>
                  <a:schemeClr val="tx2"/>
                </a:solidFill>
              </a:rPr>
              <a:t>Adjustable backrest height with a lumbar pump</a:t>
            </a:r>
          </a:p>
          <a:p>
            <a:r>
              <a:rPr lang="en-GB" dirty="0">
                <a:solidFill>
                  <a:schemeClr val="tx2"/>
                </a:solidFill>
              </a:rPr>
              <a:t>      for lower back support</a:t>
            </a:r>
          </a:p>
          <a:p>
            <a:pPr marL="285750" indent="-285750">
              <a:buFont typeface="Arial" panose="020B0604020202020204" pitchFamily="34" charset="0"/>
              <a:buChar char="•"/>
            </a:pPr>
            <a:r>
              <a:rPr lang="en-GB" dirty="0">
                <a:solidFill>
                  <a:schemeClr val="tx2"/>
                </a:solidFill>
              </a:rPr>
              <a:t>Optional height-adjustable headrest </a:t>
            </a:r>
          </a:p>
          <a:p>
            <a:pPr marL="285750" indent="-285750">
              <a:buFont typeface="Arial" panose="020B0604020202020204" pitchFamily="34" charset="0"/>
              <a:buChar char="•"/>
            </a:pPr>
            <a:r>
              <a:rPr lang="en-GB" dirty="0">
                <a:solidFill>
                  <a:schemeClr val="tx2"/>
                </a:solidFill>
              </a:rPr>
              <a:t>Backrest recline tension control</a:t>
            </a:r>
          </a:p>
        </p:txBody>
      </p:sp>
      <p:pic>
        <p:nvPicPr>
          <p:cNvPr id="10" name="Picture 2" descr="Orangebox flo ergonomic chair with black fabric, high back &amp; armrests.">
            <a:extLst>
              <a:ext uri="{FF2B5EF4-FFF2-40B4-BE49-F238E27FC236}">
                <a16:creationId xmlns:a16="http://schemas.microsoft.com/office/drawing/2014/main" id="{20300B57-AF83-CA46-ACD9-9CA30E8C28A4}"/>
              </a:ext>
            </a:extLst>
          </p:cNvPr>
          <p:cNvPicPr>
            <a:picLocks noChangeAspect="1" noChangeArrowheads="1"/>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6338277" y="542148"/>
            <a:ext cx="2946130" cy="29461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djustable ergonomic chair.">
            <a:extLst>
              <a:ext uri="{FF2B5EF4-FFF2-40B4-BE49-F238E27FC236}">
                <a16:creationId xmlns:a16="http://schemas.microsoft.com/office/drawing/2014/main" id="{4F0A3F0A-36EB-F445-BF77-7CDB6C168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277" y="3775761"/>
            <a:ext cx="2662435" cy="2662435"/>
          </a:xfrm>
          <a:prstGeom prst="rect">
            <a:avLst/>
          </a:prstGeom>
        </p:spPr>
      </p:pic>
      <p:pic>
        <p:nvPicPr>
          <p:cNvPr id="11" name="Picture 6" descr="Adjustable chair tilted forward.">
            <a:extLst>
              <a:ext uri="{FF2B5EF4-FFF2-40B4-BE49-F238E27FC236}">
                <a16:creationId xmlns:a16="http://schemas.microsoft.com/office/drawing/2014/main" id="{B7170268-ACC9-C94F-AEF5-673920C7A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4409" y="2115037"/>
            <a:ext cx="1736166" cy="40585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7C8668F-31FA-FE4C-B242-B7B2B6ABCCC5}"/>
              </a:ext>
              <a:ext uri="{C183D7F6-B498-43B3-948B-1728B52AA6E4}">
                <adec:decorative xmlns:adec="http://schemas.microsoft.com/office/drawing/2017/decorative" val="1"/>
              </a:ext>
            </a:extLst>
          </p:cNvPr>
          <p:cNvSpPr txBox="1"/>
          <p:nvPr/>
        </p:nvSpPr>
        <p:spPr>
          <a:xfrm>
            <a:off x="-1" y="337747"/>
            <a:ext cx="4306529" cy="369332"/>
          </a:xfrm>
          <a:prstGeom prst="rect">
            <a:avLst/>
          </a:prstGeom>
          <a:solidFill>
            <a:srgbClr val="9A3B7D"/>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ERGONOMIC EQUIPMENT</a:t>
            </a:r>
          </a:p>
        </p:txBody>
      </p:sp>
      <p:pic>
        <p:nvPicPr>
          <p:cNvPr id="9" name="Picture 8">
            <a:extLst>
              <a:ext uri="{FF2B5EF4-FFF2-40B4-BE49-F238E27FC236}">
                <a16:creationId xmlns:a16="http://schemas.microsoft.com/office/drawing/2014/main" id="{1FA3C4D4-CAD1-BA41-9E82-E046A133008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2" name="Rectangle 11">
            <a:extLst>
              <a:ext uri="{FF2B5EF4-FFF2-40B4-BE49-F238E27FC236}">
                <a16:creationId xmlns:a16="http://schemas.microsoft.com/office/drawing/2014/main" id="{44196CC0-CCC3-4F07-8645-A2B772E64011}"/>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52249ABC-8A96-41CF-A2CF-38C1D6A9CC98}"/>
              </a:ext>
              <a:ext uri="{C183D7F6-B498-43B3-948B-1728B52AA6E4}">
                <adec:decorative xmlns:adec="http://schemas.microsoft.com/office/drawing/2017/decorative" val="1"/>
              </a:ext>
            </a:extLst>
          </p:cNvPr>
          <p:cNvSpPr/>
          <p:nvPr/>
        </p:nvSpPr>
        <p:spPr>
          <a:xfrm>
            <a:off x="11506418" y="6732872"/>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02828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682545"/>
            <a:ext cx="60463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WORKFIT-TX STANDING DESK CONVERTER </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319844"/>
            <a:ext cx="7056593"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rPr>
              <a:t>WorkFit™ adjustable standing desk</a:t>
            </a:r>
          </a:p>
          <a:p>
            <a:pPr marL="285750" indent="-285750">
              <a:buFont typeface="Arial" panose="020B0604020202020204" pitchFamily="34" charset="0"/>
              <a:buChar char="•"/>
            </a:pPr>
            <a:r>
              <a:rPr lang="en-GB" dirty="0">
                <a:solidFill>
                  <a:schemeClr val="tx2"/>
                </a:solidFill>
              </a:rPr>
              <a:t>Height-adjustable, back-tilt keyboard that sits below the worksurface</a:t>
            </a:r>
          </a:p>
          <a:p>
            <a:pPr marL="285750" indent="-285750">
              <a:buFont typeface="Arial" panose="020B0604020202020204" pitchFamily="34" charset="0"/>
              <a:buChar char="•"/>
            </a:pPr>
            <a:r>
              <a:rPr lang="en-GB" dirty="0">
                <a:solidFill>
                  <a:schemeClr val="tx2"/>
                </a:solidFill>
              </a:rPr>
              <a:t>Large worksurface integrates into your space and keeps office essentials nearby</a:t>
            </a:r>
          </a:p>
          <a:p>
            <a:pPr marL="285750" indent="-285750">
              <a:buFont typeface="Arial" panose="020B0604020202020204" pitchFamily="34" charset="0"/>
              <a:buChar char="•"/>
            </a:pPr>
            <a:r>
              <a:rPr lang="en-GB" dirty="0">
                <a:solidFill>
                  <a:schemeClr val="tx2"/>
                </a:solidFill>
              </a:rPr>
              <a:t>Easily modifies an existing space</a:t>
            </a:r>
          </a:p>
        </p:txBody>
      </p:sp>
      <p:pic>
        <p:nvPicPr>
          <p:cNvPr id="2050" name="Picture 2" descr="Image result for workfit-tx standing desk converter">
            <a:hlinkClick r:id="rId2"/>
            <a:extLst>
              <a:ext uri="{FF2B5EF4-FFF2-40B4-BE49-F238E27FC236}">
                <a16:creationId xmlns:a16="http://schemas.microsoft.com/office/drawing/2014/main" id="{A3BA905A-5B91-4F9D-B199-08DF68583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532" y="466999"/>
            <a:ext cx="3308150" cy="3325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orkFit™ adjustable standing desk in use in a n office.">
            <a:extLst>
              <a:ext uri="{FF2B5EF4-FFF2-40B4-BE49-F238E27FC236}">
                <a16:creationId xmlns:a16="http://schemas.microsoft.com/office/drawing/2014/main" id="{9BDF6DDE-CC16-8A49-BC7E-ED40DA9FF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5911" y="3787279"/>
            <a:ext cx="3548812" cy="26718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183419F-4F59-AF44-B204-6C438D551216}"/>
              </a:ext>
              <a:ext uri="{C183D7F6-B498-43B3-948B-1728B52AA6E4}">
                <adec:decorative xmlns:adec="http://schemas.microsoft.com/office/drawing/2017/decorative" val="1"/>
              </a:ext>
            </a:extLst>
          </p:cNvPr>
          <p:cNvSpPr txBox="1"/>
          <p:nvPr/>
        </p:nvSpPr>
        <p:spPr>
          <a:xfrm>
            <a:off x="-1" y="337747"/>
            <a:ext cx="4306529" cy="369332"/>
          </a:xfrm>
          <a:prstGeom prst="rect">
            <a:avLst/>
          </a:prstGeom>
          <a:solidFill>
            <a:srgbClr val="9A3B7D"/>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ERGONOMIC EQUIPMENT</a:t>
            </a:r>
          </a:p>
        </p:txBody>
      </p:sp>
      <p:pic>
        <p:nvPicPr>
          <p:cNvPr id="9" name="Picture 8">
            <a:extLst>
              <a:ext uri="{FF2B5EF4-FFF2-40B4-BE49-F238E27FC236}">
                <a16:creationId xmlns:a16="http://schemas.microsoft.com/office/drawing/2014/main" id="{E9450D3D-FEB8-D24D-BC67-207386055F7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0" name="Rectangle 9">
            <a:extLst>
              <a:ext uri="{FF2B5EF4-FFF2-40B4-BE49-F238E27FC236}">
                <a16:creationId xmlns:a16="http://schemas.microsoft.com/office/drawing/2014/main" id="{63CA716A-B712-48D2-9AB7-B923CFA6AB49}"/>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0691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FA293F5-57F7-9B4F-8B7B-749D7DC13AEF}"/>
              </a:ext>
            </a:extLst>
          </p:cNvPr>
          <p:cNvSpPr txBox="1">
            <a:spLocks noGrp="1"/>
          </p:cNvSpPr>
          <p:nvPr>
            <p:ph type="title" idx="4294967295"/>
          </p:nvPr>
        </p:nvSpPr>
        <p:spPr>
          <a:xfrm>
            <a:off x="0" y="2756642"/>
            <a:ext cx="12192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srgbClr val="395C72"/>
                </a:solidFill>
                <a:effectLst/>
                <a:uLnTx/>
                <a:uFillTx/>
                <a:latin typeface="Arial" panose="020B0604020202020204" pitchFamily="34" charset="0"/>
                <a:ea typeface="+mn-ea"/>
                <a:cs typeface="+mn-cs"/>
              </a:rPr>
              <a:t>THANK YOU</a:t>
            </a:r>
          </a:p>
        </p:txBody>
      </p:sp>
      <p:sp>
        <p:nvSpPr>
          <p:cNvPr id="26" name="TextBox 25">
            <a:extLst>
              <a:ext uri="{FF2B5EF4-FFF2-40B4-BE49-F238E27FC236}">
                <a16:creationId xmlns:a16="http://schemas.microsoft.com/office/drawing/2014/main" id="{49918691-86FF-7243-864E-7BB77C52FEEB}"/>
              </a:ext>
            </a:extLst>
          </p:cNvPr>
          <p:cNvSpPr txBox="1"/>
          <p:nvPr/>
        </p:nvSpPr>
        <p:spPr>
          <a:xfrm>
            <a:off x="779319" y="2464792"/>
            <a:ext cx="5237168" cy="4124206"/>
          </a:xfrm>
          <a:prstGeom prst="rect">
            <a:avLst/>
          </a:prstGeom>
          <a:noFill/>
        </p:spPr>
        <p:txBody>
          <a:bodyPr wrap="square" rtlCol="0">
            <a:spAutoFit/>
          </a:bodyPr>
          <a:lstStyle/>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r>
              <a:rPr lang="en-GB" sz="1400" dirty="0" err="1">
                <a:solidFill>
                  <a:srgbClr val="395C72"/>
                </a:solidFill>
                <a:latin typeface="Arial" panose="020B0604020202020204" pitchFamily="34" charset="0"/>
              </a:rPr>
              <a:t>Microlink</a:t>
            </a:r>
            <a:r>
              <a:rPr lang="en-GB" sz="1400" dirty="0">
                <a:solidFill>
                  <a:srgbClr val="395C72"/>
                </a:solidFill>
                <a:latin typeface="Arial" panose="020B0604020202020204" pitchFamily="34" charset="0"/>
              </a:rPr>
              <a:t> pc (UK) Ltd</a:t>
            </a:r>
          </a:p>
          <a:p>
            <a:r>
              <a:rPr lang="en-GB" sz="1400" dirty="0" err="1">
                <a:solidFill>
                  <a:srgbClr val="395C72"/>
                </a:solidFill>
                <a:latin typeface="Arial" panose="020B0604020202020204" pitchFamily="34" charset="0"/>
              </a:rPr>
              <a:t>Microlink</a:t>
            </a:r>
            <a:r>
              <a:rPr lang="en-GB" sz="1400" dirty="0">
                <a:solidFill>
                  <a:srgbClr val="395C72"/>
                </a:solidFill>
                <a:latin typeface="Arial" panose="020B0604020202020204" pitchFamily="34" charset="0"/>
              </a:rPr>
              <a:t> house</a:t>
            </a:r>
          </a:p>
          <a:p>
            <a:r>
              <a:rPr lang="en-GB" sz="1400" dirty="0">
                <a:solidFill>
                  <a:srgbClr val="395C72"/>
                </a:solidFill>
                <a:latin typeface="Arial" panose="020B0604020202020204" pitchFamily="34" charset="0"/>
              </a:rPr>
              <a:t>Brickfield Lane</a:t>
            </a:r>
          </a:p>
          <a:p>
            <a:r>
              <a:rPr lang="en-GB" sz="1400" dirty="0">
                <a:solidFill>
                  <a:srgbClr val="395C72"/>
                </a:solidFill>
                <a:latin typeface="Arial" panose="020B0604020202020204" pitchFamily="34" charset="0"/>
              </a:rPr>
              <a:t>Chandler’s Ford</a:t>
            </a:r>
          </a:p>
          <a:p>
            <a:r>
              <a:rPr lang="en-GB" sz="1400" dirty="0">
                <a:solidFill>
                  <a:srgbClr val="395C72"/>
                </a:solidFill>
                <a:latin typeface="Arial" panose="020B0604020202020204" pitchFamily="34" charset="0"/>
              </a:rPr>
              <a:t>Hampshire</a:t>
            </a:r>
          </a:p>
          <a:p>
            <a:r>
              <a:rPr lang="en-GB" sz="1400" dirty="0">
                <a:solidFill>
                  <a:srgbClr val="395C72"/>
                </a:solidFill>
                <a:latin typeface="Arial" panose="020B0604020202020204" pitchFamily="34" charset="0"/>
              </a:rPr>
              <a:t>SO53 4DP</a:t>
            </a:r>
          </a:p>
          <a:p>
            <a:endParaRPr lang="en-GB" sz="1400" dirty="0">
              <a:solidFill>
                <a:srgbClr val="395C72"/>
              </a:solidFill>
              <a:latin typeface="Arial" panose="020B0604020202020204" pitchFamily="34" charset="0"/>
            </a:endParaRPr>
          </a:p>
          <a:p>
            <a:r>
              <a:rPr lang="en-GB" sz="1400" dirty="0">
                <a:solidFill>
                  <a:srgbClr val="395C72"/>
                </a:solidFill>
                <a:latin typeface="Arial" panose="020B0604020202020204" pitchFamily="34" charset="0"/>
              </a:rPr>
              <a:t>T +44 (0)23 80240316</a:t>
            </a:r>
          </a:p>
          <a:p>
            <a:r>
              <a:rPr lang="en-GB" sz="1400" dirty="0">
                <a:solidFill>
                  <a:srgbClr val="395C72"/>
                </a:solidFill>
                <a:latin typeface="Arial" panose="020B0604020202020204" pitchFamily="34" charset="0"/>
              </a:rPr>
              <a:t>M+44 (0)7870 603128</a:t>
            </a:r>
          </a:p>
          <a:p>
            <a:r>
              <a:rPr lang="en-GB" sz="1400" dirty="0">
                <a:solidFill>
                  <a:srgbClr val="395C72"/>
                </a:solidFill>
                <a:latin typeface="Arial" panose="020B0604020202020204" pitchFamily="34" charset="0"/>
              </a:rPr>
              <a:t>E  nasser@microlinkpc.com</a:t>
            </a:r>
          </a:p>
          <a:p>
            <a:endParaRPr lang="en-GB" sz="1400" dirty="0">
              <a:solidFill>
                <a:srgbClr val="395C72"/>
              </a:solidFill>
              <a:latin typeface="Arial" panose="020B0604020202020204" pitchFamily="34" charset="0"/>
            </a:endParaRPr>
          </a:p>
          <a:p>
            <a:r>
              <a:rPr lang="en-GB" sz="1400" b="1" dirty="0">
                <a:solidFill>
                  <a:srgbClr val="395C72"/>
                </a:solidFill>
                <a:latin typeface="Arial" panose="020B0604020202020204" pitchFamily="34" charset="0"/>
              </a:rPr>
              <a:t>www.microlinkpc.com</a:t>
            </a:r>
          </a:p>
          <a:p>
            <a:r>
              <a:rPr lang="en-GB" sz="1000" dirty="0">
                <a:solidFill>
                  <a:srgbClr val="395C72"/>
                </a:solidFill>
                <a:latin typeface="Arial" panose="020B0604020202020204" pitchFamily="34" charset="0"/>
              </a:rPr>
              <a:t>Company registered in England No. 03325643</a:t>
            </a:r>
          </a:p>
          <a:p>
            <a:endParaRPr lang="en-GB" sz="1400" dirty="0">
              <a:solidFill>
                <a:srgbClr val="395C72"/>
              </a:solidFill>
              <a:latin typeface="Arial" panose="020B0604020202020204" pitchFamily="34" charset="0"/>
            </a:endParaRPr>
          </a:p>
        </p:txBody>
      </p:sp>
      <p:pic>
        <p:nvPicPr>
          <p:cNvPr id="27" name="Picture 26" descr="Microlink - people focused solutions.">
            <a:extLst>
              <a:ext uri="{FF2B5EF4-FFF2-40B4-BE49-F238E27FC236}">
                <a16:creationId xmlns:a16="http://schemas.microsoft.com/office/drawing/2014/main" id="{BC5081B9-B5F5-B346-9E32-8EDA402F25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2" name="Rectangle 1">
            <a:extLst>
              <a:ext uri="{FF2B5EF4-FFF2-40B4-BE49-F238E27FC236}">
                <a16:creationId xmlns:a16="http://schemas.microsoft.com/office/drawing/2014/main" id="{C3D81A08-BD99-FE40-ACFF-BEB0BC7B9F64}"/>
              </a:ext>
            </a:extLst>
          </p:cNvPr>
          <p:cNvSpPr/>
          <p:nvPr/>
        </p:nvSpPr>
        <p:spPr>
          <a:xfrm>
            <a:off x="4996069" y="3572788"/>
            <a:ext cx="6096000" cy="1384995"/>
          </a:xfrm>
          <a:prstGeom prst="rect">
            <a:avLst/>
          </a:prstGeom>
        </p:spPr>
        <p:txBody>
          <a:bodyPr>
            <a:spAutoFit/>
          </a:bodyPr>
          <a:lstStyle/>
          <a:p>
            <a:r>
              <a:rPr lang="en-GB" sz="1400" dirty="0">
                <a:solidFill>
                  <a:srgbClr val="395C72"/>
                </a:solidFill>
                <a:latin typeface="Arial" panose="020B0604020202020204" pitchFamily="34" charset="0"/>
              </a:rPr>
              <a:t>Presented by</a:t>
            </a:r>
          </a:p>
          <a:p>
            <a:r>
              <a:rPr lang="en-GB" sz="1400" b="1" dirty="0">
                <a:solidFill>
                  <a:srgbClr val="395C72"/>
                </a:solidFill>
                <a:latin typeface="Arial" panose="020B0604020202020204" pitchFamily="34" charset="0"/>
              </a:rPr>
              <a:t>Dr Nasser </a:t>
            </a:r>
            <a:r>
              <a:rPr lang="en-GB" sz="1400" b="1" dirty="0" err="1">
                <a:solidFill>
                  <a:srgbClr val="395C72"/>
                </a:solidFill>
                <a:latin typeface="Arial" panose="020B0604020202020204" pitchFamily="34" charset="0"/>
              </a:rPr>
              <a:t>Siabi</a:t>
            </a:r>
            <a:r>
              <a:rPr lang="en-GB" sz="1400" b="1" dirty="0">
                <a:solidFill>
                  <a:srgbClr val="395C72"/>
                </a:solidFill>
                <a:latin typeface="Arial" panose="020B0604020202020204" pitchFamily="34" charset="0"/>
              </a:rPr>
              <a:t> OBE, </a:t>
            </a:r>
            <a:r>
              <a:rPr lang="en-GB" sz="1400" dirty="0">
                <a:solidFill>
                  <a:srgbClr val="395C72"/>
                </a:solidFill>
                <a:latin typeface="Arial" panose="020B0604020202020204" pitchFamily="34" charset="0"/>
              </a:rPr>
              <a:t>CEO </a:t>
            </a:r>
            <a:r>
              <a:rPr lang="en-GB" sz="1400" dirty="0" err="1">
                <a:solidFill>
                  <a:srgbClr val="395C72"/>
                </a:solidFill>
                <a:latin typeface="Arial" panose="020B0604020202020204" pitchFamily="34" charset="0"/>
              </a:rPr>
              <a:t>Microlink</a:t>
            </a:r>
            <a:endParaRPr lang="en-GB" sz="1400" dirty="0">
              <a:solidFill>
                <a:srgbClr val="395C72"/>
              </a:solidFill>
              <a:latin typeface="Arial" panose="020B0604020202020204" pitchFamily="34" charset="0"/>
            </a:endParaRPr>
          </a:p>
          <a:p>
            <a:r>
              <a:rPr lang="en-GB" sz="1400" b="1" dirty="0">
                <a:solidFill>
                  <a:srgbClr val="395B72"/>
                </a:solidFill>
                <a:latin typeface="Arial" panose="020B0604020202020204" pitchFamily="34" charset="0"/>
              </a:rPr>
              <a:t>Helen De Bretton , </a:t>
            </a:r>
            <a:r>
              <a:rPr lang="en-GB" sz="1400" dirty="0">
                <a:solidFill>
                  <a:srgbClr val="395B72"/>
                </a:solidFill>
                <a:latin typeface="Arial" panose="020B0604020202020204" pitchFamily="34" charset="0"/>
              </a:rPr>
              <a:t>Director of Operations, </a:t>
            </a:r>
            <a:r>
              <a:rPr lang="en-GB" sz="1400" dirty="0" err="1">
                <a:solidFill>
                  <a:srgbClr val="395B72"/>
                </a:solidFill>
                <a:latin typeface="Arial" panose="020B0604020202020204" pitchFamily="34" charset="0"/>
              </a:rPr>
              <a:t>Microlink</a:t>
            </a:r>
            <a:endParaRPr lang="en-GB" sz="1400" dirty="0">
              <a:solidFill>
                <a:srgbClr val="395B72"/>
              </a:solidFill>
              <a:latin typeface="Arial" panose="020B0604020202020204" pitchFamily="34" charset="0"/>
            </a:endParaRPr>
          </a:p>
          <a:p>
            <a:r>
              <a:rPr lang="en-GB" sz="1400" b="1" dirty="0">
                <a:solidFill>
                  <a:srgbClr val="395C72"/>
                </a:solidFill>
                <a:latin typeface="Arial" panose="020B0604020202020204" pitchFamily="34" charset="0"/>
              </a:rPr>
              <a:t>Mr Carl Ward, </a:t>
            </a:r>
            <a:r>
              <a:rPr lang="en-GB" sz="1400" dirty="0">
                <a:solidFill>
                  <a:srgbClr val="395C72"/>
                </a:solidFill>
                <a:latin typeface="Arial" panose="020B0604020202020204" pitchFamily="34" charset="0"/>
              </a:rPr>
              <a:t>Head of Training and on-site staff, </a:t>
            </a:r>
            <a:r>
              <a:rPr lang="en-GB" sz="1400" dirty="0" err="1">
                <a:solidFill>
                  <a:srgbClr val="395C72"/>
                </a:solidFill>
                <a:latin typeface="Arial" panose="020B0604020202020204" pitchFamily="34" charset="0"/>
              </a:rPr>
              <a:t>Microlink</a:t>
            </a:r>
            <a:endParaRPr lang="en-GB" sz="1400" dirty="0">
              <a:solidFill>
                <a:srgbClr val="395C72"/>
              </a:solidFill>
              <a:latin typeface="Arial" panose="020B0604020202020204" pitchFamily="34" charset="0"/>
            </a:endParaRPr>
          </a:p>
          <a:p>
            <a:r>
              <a:rPr lang="en-GB" sz="1400" b="1" dirty="0">
                <a:solidFill>
                  <a:srgbClr val="395B72"/>
                </a:solidFill>
                <a:latin typeface="Arial" panose="020B0604020202020204" pitchFamily="34" charset="0"/>
              </a:rPr>
              <a:t>Barry </a:t>
            </a:r>
            <a:r>
              <a:rPr lang="en-GB" sz="1400" b="1" dirty="0" err="1">
                <a:solidFill>
                  <a:srgbClr val="395B72"/>
                </a:solidFill>
                <a:latin typeface="Arial" panose="020B0604020202020204" pitchFamily="34" charset="0"/>
              </a:rPr>
              <a:t>Croniken</a:t>
            </a:r>
            <a:r>
              <a:rPr lang="en-GB" sz="1400" b="1" dirty="0">
                <a:solidFill>
                  <a:srgbClr val="395B72"/>
                </a:solidFill>
                <a:latin typeface="Arial" panose="020B0604020202020204" pitchFamily="34" charset="0"/>
              </a:rPr>
              <a:t>, </a:t>
            </a:r>
            <a:r>
              <a:rPr lang="en-GB" sz="1400" dirty="0">
                <a:solidFill>
                  <a:srgbClr val="395B72"/>
                </a:solidFill>
                <a:latin typeface="Arial" panose="020B0604020202020204" pitchFamily="34" charset="0"/>
              </a:rPr>
              <a:t>Head of Research &amp; Development , </a:t>
            </a:r>
            <a:r>
              <a:rPr lang="en-GB" sz="1400" dirty="0" err="1">
                <a:solidFill>
                  <a:srgbClr val="395B72"/>
                </a:solidFill>
                <a:latin typeface="Arial" panose="020B0604020202020204" pitchFamily="34" charset="0"/>
              </a:rPr>
              <a:t>Microlink</a:t>
            </a:r>
            <a:endParaRPr lang="en-GB" sz="1400" dirty="0">
              <a:solidFill>
                <a:srgbClr val="395B72"/>
              </a:solidFill>
              <a:latin typeface="Arial" panose="020B0604020202020204" pitchFamily="34" charset="0"/>
            </a:endParaRPr>
          </a:p>
          <a:p>
            <a:endParaRPr lang="en-GB" sz="1400" dirty="0">
              <a:solidFill>
                <a:srgbClr val="395C72"/>
              </a:solidFill>
              <a:latin typeface="Arial" panose="020B0604020202020204" pitchFamily="34" charset="0"/>
            </a:endParaRPr>
          </a:p>
        </p:txBody>
      </p:sp>
    </p:spTree>
    <p:extLst>
      <p:ext uri="{BB962C8B-B14F-4D97-AF65-F5344CB8AC3E}">
        <p14:creationId xmlns:p14="http://schemas.microsoft.com/office/powerpoint/2010/main" val="141870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C8F5507-E974-46D1-9EA2-61ECD46BF79D}"/>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ASSISTIVE TECHNOLOGY</a:t>
            </a:r>
          </a:p>
        </p:txBody>
      </p:sp>
      <p:sp>
        <p:nvSpPr>
          <p:cNvPr id="17" name="TextBox 16">
            <a:extLst>
              <a:ext uri="{FF2B5EF4-FFF2-40B4-BE49-F238E27FC236}">
                <a16:creationId xmlns:a16="http://schemas.microsoft.com/office/drawing/2014/main" id="{22C2EFD7-BE12-4A95-9707-5031150DC31B}"/>
              </a:ext>
            </a:extLst>
          </p:cNvPr>
          <p:cNvSpPr txBox="1"/>
          <p:nvPr/>
        </p:nvSpPr>
        <p:spPr>
          <a:xfrm>
            <a:off x="5923526" y="2718622"/>
            <a:ext cx="6154593" cy="1500667"/>
          </a:xfrm>
          <a:prstGeom prst="rect">
            <a:avLst/>
          </a:prstGeom>
          <a:noFill/>
        </p:spPr>
        <p:txBody>
          <a:bodyPr wrap="square" rtlCol="0">
            <a:spAutoFit/>
          </a:bodyPr>
          <a:lstStyle/>
          <a:p>
            <a:pPr marL="285750" indent="-285750">
              <a:lnSpc>
                <a:spcPct val="200000"/>
              </a:lnSpc>
              <a:buFont typeface="Wingdings" panose="05000000000000000000" pitchFamily="2" charset="2"/>
              <a:buChar char="§"/>
            </a:pPr>
            <a:r>
              <a:rPr lang="en-GB" sz="1600" b="1" dirty="0">
                <a:solidFill>
                  <a:srgbClr val="395C72"/>
                </a:solidFill>
                <a:latin typeface="+mj-lt"/>
              </a:rPr>
              <a:t>Barry </a:t>
            </a:r>
            <a:r>
              <a:rPr lang="en-GB" sz="1600" b="1" dirty="0" err="1">
                <a:solidFill>
                  <a:srgbClr val="395C72"/>
                </a:solidFill>
                <a:latin typeface="+mj-lt"/>
              </a:rPr>
              <a:t>Croniken</a:t>
            </a:r>
            <a:r>
              <a:rPr lang="en-GB" sz="1600" b="1" dirty="0">
                <a:solidFill>
                  <a:srgbClr val="395C72"/>
                </a:solidFill>
                <a:latin typeface="+mj-lt"/>
              </a:rPr>
              <a:t> </a:t>
            </a:r>
            <a:r>
              <a:rPr lang="en-GB" sz="1600" dirty="0">
                <a:solidFill>
                  <a:srgbClr val="395C72"/>
                </a:solidFill>
                <a:latin typeface="+mj-lt"/>
              </a:rPr>
              <a:t>Head of Research &amp; Development</a:t>
            </a:r>
          </a:p>
          <a:p>
            <a:pPr marL="285750" indent="-285750">
              <a:lnSpc>
                <a:spcPct val="200000"/>
              </a:lnSpc>
              <a:buFont typeface="Wingdings" panose="05000000000000000000" pitchFamily="2" charset="2"/>
              <a:buChar char="§"/>
            </a:pPr>
            <a:r>
              <a:rPr lang="en-GB" sz="1600" b="1" dirty="0">
                <a:solidFill>
                  <a:srgbClr val="395C72"/>
                </a:solidFill>
                <a:latin typeface="+mj-lt"/>
              </a:rPr>
              <a:t>Carl Ward </a:t>
            </a:r>
            <a:r>
              <a:rPr lang="en-GB" sz="1600" dirty="0">
                <a:solidFill>
                  <a:srgbClr val="395C72"/>
                </a:solidFill>
                <a:latin typeface="Arial" panose="020B0604020202020204" pitchFamily="34" charset="0"/>
              </a:rPr>
              <a:t>Head of Training and on-site staff</a:t>
            </a:r>
            <a:endParaRPr lang="en-GB" sz="1600" dirty="0">
              <a:solidFill>
                <a:srgbClr val="395C72"/>
              </a:solidFill>
              <a:latin typeface="+mj-lt"/>
            </a:endParaRPr>
          </a:p>
          <a:p>
            <a:pPr marL="285750" indent="-285750">
              <a:lnSpc>
                <a:spcPct val="200000"/>
              </a:lnSpc>
              <a:buFont typeface="Wingdings" panose="05000000000000000000" pitchFamily="2" charset="2"/>
              <a:buChar char="§"/>
            </a:pPr>
            <a:endParaRPr lang="en-GB" sz="1600" dirty="0">
              <a:solidFill>
                <a:srgbClr val="395C72"/>
              </a:solidFill>
              <a:latin typeface="Montserrat" panose="00000500000000000000" pitchFamily="50" charset="0"/>
            </a:endParaRP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5" name="TextBox 4">
            <a:extLst>
              <a:ext uri="{FF2B5EF4-FFF2-40B4-BE49-F238E27FC236}">
                <a16:creationId xmlns:a16="http://schemas.microsoft.com/office/drawing/2014/main" id="{7A087B69-5556-5A40-A860-589244058885}"/>
              </a:ext>
              <a:ext uri="{C183D7F6-B498-43B3-948B-1728B52AA6E4}">
                <adec:decorative xmlns:adec="http://schemas.microsoft.com/office/drawing/2017/decorative" val="1"/>
              </a:ext>
            </a:extLst>
          </p:cNvPr>
          <p:cNvSpPr txBox="1"/>
          <p:nvPr/>
        </p:nvSpPr>
        <p:spPr>
          <a:xfrm>
            <a:off x="0" y="337747"/>
            <a:ext cx="3160702" cy="338554"/>
          </a:xfrm>
          <a:prstGeom prst="rect">
            <a:avLst/>
          </a:prstGeom>
          <a:solidFill>
            <a:srgbClr val="E33D37"/>
          </a:solidFill>
        </p:spPr>
        <p:txBody>
          <a:bodyPr wrap="square" rtlCol="0">
            <a:spAutoFit/>
          </a:bodyPr>
          <a:lstStyle/>
          <a:p>
            <a:pPr algn="ctr"/>
            <a:r>
              <a:rPr lang="en-GB" sz="1600" b="1" spc="300" dirty="0">
                <a:solidFill>
                  <a:schemeClr val="bg1"/>
                </a:solidFill>
                <a:latin typeface="Arial" panose="020B0604020202020204" pitchFamily="34" charset="0"/>
              </a:rPr>
              <a:t>INTRODUCTION</a:t>
            </a:r>
          </a:p>
        </p:txBody>
      </p:sp>
      <p:sp>
        <p:nvSpPr>
          <p:cNvPr id="2" name="Rectangle 1">
            <a:extLst>
              <a:ext uri="{FF2B5EF4-FFF2-40B4-BE49-F238E27FC236}">
                <a16:creationId xmlns:a16="http://schemas.microsoft.com/office/drawing/2014/main" id="{DDFF4799-8745-4EB2-9D18-CAF14F965568}"/>
              </a:ext>
              <a:ext uri="{C183D7F6-B498-43B3-948B-1728B52AA6E4}">
                <adec:decorative xmlns:adec="http://schemas.microsoft.com/office/drawing/2017/decorative" val="1"/>
              </a:ext>
            </a:extLst>
          </p:cNvPr>
          <p:cNvSpPr/>
          <p:nvPr/>
        </p:nvSpPr>
        <p:spPr>
          <a:xfrm>
            <a:off x="11531065"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6BC7AAC-4BD8-4A03-9EEA-7B3BFCDD52F6}"/>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761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C8F5507-E974-46D1-9EA2-61ECD46BF79D}"/>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ASSISTIVE TECHNOLOGY </a:t>
            </a:r>
          </a:p>
        </p:txBody>
      </p:sp>
      <p:sp>
        <p:nvSpPr>
          <p:cNvPr id="17" name="TextBox 16">
            <a:extLst>
              <a:ext uri="{FF2B5EF4-FFF2-40B4-BE49-F238E27FC236}">
                <a16:creationId xmlns:a16="http://schemas.microsoft.com/office/drawing/2014/main" id="{22C2EFD7-BE12-4A95-9707-5031150DC31B}"/>
              </a:ext>
            </a:extLst>
          </p:cNvPr>
          <p:cNvSpPr txBox="1"/>
          <p:nvPr/>
        </p:nvSpPr>
        <p:spPr>
          <a:xfrm>
            <a:off x="5923526" y="2718622"/>
            <a:ext cx="6154593" cy="1993110"/>
          </a:xfrm>
          <a:prstGeom prst="rect">
            <a:avLst/>
          </a:prstGeom>
          <a:noFill/>
        </p:spPr>
        <p:txBody>
          <a:bodyPr wrap="square" rtlCol="0">
            <a:spAutoFit/>
          </a:bodyPr>
          <a:lstStyle/>
          <a:p>
            <a:pPr marL="285750" indent="-285750">
              <a:lnSpc>
                <a:spcPct val="200000"/>
              </a:lnSpc>
              <a:buFont typeface="Wingdings" panose="05000000000000000000" pitchFamily="2" charset="2"/>
              <a:buChar char="§"/>
            </a:pPr>
            <a:r>
              <a:rPr lang="en-GB" sz="1600" dirty="0">
                <a:solidFill>
                  <a:srgbClr val="395C72"/>
                </a:solidFill>
                <a:latin typeface="+mj-lt"/>
              </a:rPr>
              <a:t>Assistive Software</a:t>
            </a:r>
          </a:p>
          <a:p>
            <a:pPr marL="285750" indent="-285750">
              <a:lnSpc>
                <a:spcPct val="200000"/>
              </a:lnSpc>
              <a:buFont typeface="Wingdings" panose="05000000000000000000" pitchFamily="2" charset="2"/>
              <a:buChar char="§"/>
            </a:pPr>
            <a:r>
              <a:rPr lang="en-GB" sz="1600" dirty="0">
                <a:solidFill>
                  <a:srgbClr val="395C72"/>
                </a:solidFill>
                <a:latin typeface="+mj-lt"/>
              </a:rPr>
              <a:t>Portable Aids</a:t>
            </a:r>
          </a:p>
          <a:p>
            <a:pPr marL="285750" indent="-285750">
              <a:lnSpc>
                <a:spcPct val="200000"/>
              </a:lnSpc>
              <a:buFont typeface="Wingdings" panose="05000000000000000000" pitchFamily="2" charset="2"/>
              <a:buChar char="§"/>
            </a:pPr>
            <a:r>
              <a:rPr lang="en-GB" sz="1600" dirty="0">
                <a:solidFill>
                  <a:srgbClr val="395C72"/>
                </a:solidFill>
                <a:latin typeface="+mj-lt"/>
              </a:rPr>
              <a:t>Ergonomic Equipment</a:t>
            </a:r>
          </a:p>
          <a:p>
            <a:pPr marL="285750" indent="-285750">
              <a:lnSpc>
                <a:spcPct val="200000"/>
              </a:lnSpc>
              <a:buFont typeface="Wingdings" panose="05000000000000000000" pitchFamily="2" charset="2"/>
              <a:buChar char="§"/>
            </a:pPr>
            <a:endParaRPr lang="en-GB" sz="1600" dirty="0">
              <a:solidFill>
                <a:srgbClr val="395C72"/>
              </a:solidFill>
              <a:latin typeface="Montserrat" panose="00000500000000000000" pitchFamily="50" charset="0"/>
            </a:endParaRP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5" name="TextBox 4">
            <a:extLst>
              <a:ext uri="{FF2B5EF4-FFF2-40B4-BE49-F238E27FC236}">
                <a16:creationId xmlns:a16="http://schemas.microsoft.com/office/drawing/2014/main" id="{7A087B69-5556-5A40-A860-589244058885}"/>
              </a:ext>
              <a:ext uri="{C183D7F6-B498-43B3-948B-1728B52AA6E4}">
                <adec:decorative xmlns:adec="http://schemas.microsoft.com/office/drawing/2017/decorative" val="1"/>
              </a:ext>
            </a:extLst>
          </p:cNvPr>
          <p:cNvSpPr txBox="1"/>
          <p:nvPr/>
        </p:nvSpPr>
        <p:spPr>
          <a:xfrm>
            <a:off x="0" y="337747"/>
            <a:ext cx="3160702" cy="338554"/>
          </a:xfrm>
          <a:prstGeom prst="rect">
            <a:avLst/>
          </a:prstGeom>
          <a:solidFill>
            <a:srgbClr val="E33D37"/>
          </a:solidFill>
        </p:spPr>
        <p:txBody>
          <a:bodyPr wrap="square" rtlCol="0">
            <a:spAutoFit/>
          </a:bodyPr>
          <a:lstStyle/>
          <a:p>
            <a:pPr algn="ctr"/>
            <a:r>
              <a:rPr lang="en-GB" sz="1600" b="1" spc="300" dirty="0">
                <a:solidFill>
                  <a:schemeClr val="bg1"/>
                </a:solidFill>
                <a:latin typeface="Arial" panose="020B0604020202020204" pitchFamily="34" charset="0"/>
              </a:rPr>
              <a:t>INTRODUCTION</a:t>
            </a:r>
          </a:p>
        </p:txBody>
      </p:sp>
      <p:sp>
        <p:nvSpPr>
          <p:cNvPr id="7" name="Rectangle 6">
            <a:extLst>
              <a:ext uri="{FF2B5EF4-FFF2-40B4-BE49-F238E27FC236}">
                <a16:creationId xmlns:a16="http://schemas.microsoft.com/office/drawing/2014/main" id="{73E1B131-69A5-4EF4-919E-A292DDF070E5}"/>
              </a:ext>
              <a:ext uri="{C183D7F6-B498-43B3-948B-1728B52AA6E4}">
                <adec:decorative xmlns:adec="http://schemas.microsoft.com/office/drawing/2017/decorative" val="1"/>
              </a:ext>
            </a:extLst>
          </p:cNvPr>
          <p:cNvSpPr/>
          <p:nvPr/>
        </p:nvSpPr>
        <p:spPr>
          <a:xfrm>
            <a:off x="11531065"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ED93D67-32A2-4F79-BB8B-5007A047C33A}"/>
              </a:ext>
              <a:ext uri="{C183D7F6-B498-43B3-948B-1728B52AA6E4}">
                <adec:decorative xmlns:adec="http://schemas.microsoft.com/office/drawing/2017/decorative" val="1"/>
              </a:ext>
            </a:extLst>
          </p:cNvPr>
          <p:cNvSpPr/>
          <p:nvPr/>
        </p:nvSpPr>
        <p:spPr>
          <a:xfrm>
            <a:off x="11510228" y="6732872"/>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0299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9A226F-886E-4587-89CF-B276D49078B6}"/>
              </a:ext>
              <a:ext uri="{C183D7F6-B498-43B3-948B-1728B52AA6E4}">
                <adec:decorative xmlns:adec="http://schemas.microsoft.com/office/drawing/2017/decorative" val="0"/>
              </a:ext>
            </a:extLst>
          </p:cNvPr>
          <p:cNvSpPr>
            <a:spLocks noGrp="1"/>
          </p:cNvSpPr>
          <p:nvPr>
            <p:ph type="ctrTitle"/>
          </p:nvPr>
        </p:nvSpPr>
        <p:spPr/>
        <p:txBody>
          <a:bodyPr/>
          <a:lstStyle/>
          <a:p>
            <a:r>
              <a:rPr lang="en-GB" dirty="0">
                <a:solidFill>
                  <a:schemeClr val="bg1"/>
                </a:solidFill>
              </a:rPr>
              <a:t>LITERACY SOFTWARE CLARO READ</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385796"/>
            <a:ext cx="7056593"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err="1">
                <a:solidFill>
                  <a:schemeClr val="tx2">
                    <a:lumMod val="75000"/>
                  </a:schemeClr>
                </a:solidFill>
                <a:effectLst/>
                <a:latin typeface="Arial" panose="020B0604020202020204" pitchFamily="34" charset="0"/>
                <a:ea typeface="Calibri" panose="020F0502020204030204" pitchFamily="34" charset="0"/>
              </a:rPr>
              <a:t>ClaroRead</a:t>
            </a:r>
            <a:r>
              <a:rPr lang="en-GB" sz="1800" dirty="0">
                <a:solidFill>
                  <a:schemeClr val="tx2">
                    <a:lumMod val="75000"/>
                  </a:schemeClr>
                </a:solidFill>
                <a:effectLst/>
                <a:latin typeface="Arial" panose="020B0604020202020204" pitchFamily="34" charset="0"/>
                <a:ea typeface="Calibri" panose="020F0502020204030204" pitchFamily="34" charset="0"/>
              </a:rPr>
              <a:t> is a highly effective, multi-sensory software solution for supporting reading and writing. Designed with maximum simplicity and flexibility for all ages and abilities, </a:t>
            </a:r>
            <a:r>
              <a:rPr lang="en-GB" sz="1800" dirty="0" err="1">
                <a:solidFill>
                  <a:schemeClr val="tx2">
                    <a:lumMod val="75000"/>
                  </a:schemeClr>
                </a:solidFill>
                <a:effectLst/>
                <a:latin typeface="Arial" panose="020B0604020202020204" pitchFamily="34" charset="0"/>
                <a:ea typeface="Calibri" panose="020F0502020204030204" pitchFamily="34" charset="0"/>
              </a:rPr>
              <a:t>ClaroRead</a:t>
            </a:r>
            <a:r>
              <a:rPr lang="en-GB" sz="1800" dirty="0">
                <a:solidFill>
                  <a:schemeClr val="tx2">
                    <a:lumMod val="75000"/>
                  </a:schemeClr>
                </a:solidFill>
                <a:effectLst/>
                <a:latin typeface="Arial" panose="020B0604020202020204" pitchFamily="34" charset="0"/>
                <a:ea typeface="Calibri" panose="020F0502020204030204" pitchFamily="34" charset="0"/>
              </a:rPr>
              <a:t> aids concentration and increases confidence.  You can read any on-screen text out loud and improve your writing in MS Word.  </a:t>
            </a:r>
            <a:br>
              <a:rPr lang="en-GB" sz="1800" dirty="0">
                <a:solidFill>
                  <a:srgbClr val="000000"/>
                </a:solidFill>
                <a:effectLst/>
                <a:latin typeface="Arial" panose="020B0604020202020204" pitchFamily="34" charset="0"/>
                <a:ea typeface="Calibri" panose="020F0502020204030204" pitchFamily="34" charset="0"/>
              </a:rPr>
            </a:br>
            <a:endPar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1026" name="Picture 2" descr="Claro Read Workplace">
            <a:extLst>
              <a:ext uri="{FF2B5EF4-FFF2-40B4-BE49-F238E27FC236}">
                <a16:creationId xmlns:a16="http://schemas.microsoft.com/office/drawing/2014/main" id="{019FD611-3114-4A12-A92C-90694DFEB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655" y="937852"/>
            <a:ext cx="2281187" cy="22811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C171022-67D0-4E52-9FDD-C311DF56B8DF}"/>
              </a:ext>
              <a:ext uri="{C183D7F6-B498-43B3-948B-1728B52AA6E4}">
                <adec:decorative xmlns:adec="http://schemas.microsoft.com/office/drawing/2017/decorative" val="1"/>
              </a:ext>
            </a:extLst>
          </p:cNvPr>
          <p:cNvSpPr txBox="1"/>
          <p:nvPr/>
        </p:nvSpPr>
        <p:spPr>
          <a:xfrm>
            <a:off x="0" y="337747"/>
            <a:ext cx="3773347" cy="369332"/>
          </a:xfrm>
          <a:prstGeom prst="rect">
            <a:avLst/>
          </a:prstGeom>
          <a:solidFill>
            <a:srgbClr val="395B7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 ASSISTIVE SOFTWARE</a:t>
            </a:r>
          </a:p>
        </p:txBody>
      </p:sp>
      <p:sp>
        <p:nvSpPr>
          <p:cNvPr id="6" name="TextBox 5">
            <a:extLst>
              <a:ext uri="{FF2B5EF4-FFF2-40B4-BE49-F238E27FC236}">
                <a16:creationId xmlns:a16="http://schemas.microsoft.com/office/drawing/2014/main" id="{07ABEAA0-F98A-47BF-8CCA-13DB6D0BB3AB}"/>
              </a:ext>
              <a:ext uri="{C183D7F6-B498-43B3-948B-1728B52AA6E4}">
                <adec:decorative xmlns:adec="http://schemas.microsoft.com/office/drawing/2017/decorative" val="1"/>
              </a:ext>
            </a:extLst>
          </p:cNvPr>
          <p:cNvSpPr txBox="1"/>
          <p:nvPr/>
        </p:nvSpPr>
        <p:spPr>
          <a:xfrm>
            <a:off x="779318" y="2680430"/>
            <a:ext cx="60463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LITERACY SOFWTARE – CLAROREAD</a:t>
            </a:r>
            <a:endParaRPr kumimoji="0" lang="en-GB" sz="1800" b="1" u="none" strike="noStrike" kern="1200" cap="none" spc="300" normalizeH="0" baseline="0" noProof="0" dirty="0">
              <a:ln>
                <a:noFill/>
              </a:ln>
              <a:solidFill>
                <a:srgbClr val="44546A"/>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9049953-DD4B-084A-9473-A6B2A13D82A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8" name="Rectangle 7">
            <a:extLst>
              <a:ext uri="{FF2B5EF4-FFF2-40B4-BE49-F238E27FC236}">
                <a16:creationId xmlns:a16="http://schemas.microsoft.com/office/drawing/2014/main" id="{047F3483-C1AB-4929-A442-C36EF17A339D}"/>
              </a:ext>
              <a:ext uri="{C183D7F6-B498-43B3-948B-1728B52AA6E4}">
                <adec:decorative xmlns:adec="http://schemas.microsoft.com/office/drawing/2017/decorative" val="1"/>
              </a:ext>
            </a:extLst>
          </p:cNvPr>
          <p:cNvSpPr/>
          <p:nvPr/>
        </p:nvSpPr>
        <p:spPr>
          <a:xfrm>
            <a:off x="11510228" y="6732872"/>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FAC4902-053E-40E2-A6A3-5CD62E48C4C6}"/>
              </a:ext>
              <a:ext uri="{C183D7F6-B498-43B3-948B-1728B52AA6E4}">
                <adec:decorative xmlns:adec="http://schemas.microsoft.com/office/drawing/2017/decorative" val="1"/>
              </a:ext>
            </a:extLst>
          </p:cNvPr>
          <p:cNvSpPr/>
          <p:nvPr/>
        </p:nvSpPr>
        <p:spPr>
          <a:xfrm>
            <a:off x="1152927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5933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548577-71D3-436B-B5E7-1BEECB997519}"/>
              </a:ext>
            </a:extLst>
          </p:cNvPr>
          <p:cNvSpPr>
            <a:spLocks noGrp="1"/>
          </p:cNvSpPr>
          <p:nvPr>
            <p:ph type="ctrTitle"/>
          </p:nvPr>
        </p:nvSpPr>
        <p:spPr/>
        <p:txBody>
          <a:bodyPr>
            <a:normAutofit fontScale="90000"/>
          </a:bodyPr>
          <a:lstStyle/>
          <a:p>
            <a:r>
              <a:rPr lang="en-GB" dirty="0">
                <a:solidFill>
                  <a:schemeClr val="bg1"/>
                </a:solidFill>
              </a:rPr>
              <a:t>VOICE RECOGNITION – DRAGON NATURALLY SPEAKING</a:t>
            </a: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459624"/>
            <a:ext cx="7056593"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Create documents, capture ideas with dictation using your voice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Compatible with Microsoft Office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Control your computer using voice commands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Navigate and dictate into web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Create custom commands to automate command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Transcribe recordings from digital recorders</a:t>
            </a:r>
          </a:p>
        </p:txBody>
      </p:sp>
      <p:pic>
        <p:nvPicPr>
          <p:cNvPr id="10" name="Picture 9" descr="Nuance - Dragon Naturally Speaking Professional">
            <a:extLst>
              <a:ext uri="{FF2B5EF4-FFF2-40B4-BE49-F238E27FC236}">
                <a16:creationId xmlns:a16="http://schemas.microsoft.com/office/drawing/2014/main" id="{051372C4-7B03-4085-B271-7C3EF6A90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9290" y="911802"/>
            <a:ext cx="1532968" cy="2122571"/>
          </a:xfrm>
          <a:prstGeom prst="rect">
            <a:avLst/>
          </a:prstGeom>
        </p:spPr>
      </p:pic>
      <p:pic>
        <p:nvPicPr>
          <p:cNvPr id="14" name="Picture 13" descr="Olympus dictaphone.">
            <a:extLst>
              <a:ext uri="{FF2B5EF4-FFF2-40B4-BE49-F238E27FC236}">
                <a16:creationId xmlns:a16="http://schemas.microsoft.com/office/drawing/2014/main" id="{44CD474E-9D20-4B5B-BD09-284281B23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186" y="3441657"/>
            <a:ext cx="1840040" cy="3004836"/>
          </a:xfrm>
          <a:prstGeom prst="rect">
            <a:avLst/>
          </a:prstGeom>
        </p:spPr>
      </p:pic>
      <p:pic>
        <p:nvPicPr>
          <p:cNvPr id="4" name="Picture 3" descr="Microphone and earphone headset.">
            <a:extLst>
              <a:ext uri="{FF2B5EF4-FFF2-40B4-BE49-F238E27FC236}">
                <a16:creationId xmlns:a16="http://schemas.microsoft.com/office/drawing/2014/main" id="{A314DEDE-064C-4623-B649-1F26190A2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9586" y="3847726"/>
            <a:ext cx="1732375" cy="2433049"/>
          </a:xfrm>
          <a:prstGeom prst="rect">
            <a:avLst/>
          </a:prstGeom>
        </p:spPr>
      </p:pic>
      <p:sp>
        <p:nvSpPr>
          <p:cNvPr id="11" name="TextBox 10">
            <a:extLst>
              <a:ext uri="{FF2B5EF4-FFF2-40B4-BE49-F238E27FC236}">
                <a16:creationId xmlns:a16="http://schemas.microsoft.com/office/drawing/2014/main" id="{BC171022-67D0-4E52-9FDD-C311DF56B8DF}"/>
              </a:ext>
              <a:ext uri="{C183D7F6-B498-43B3-948B-1728B52AA6E4}">
                <adec:decorative xmlns:adec="http://schemas.microsoft.com/office/drawing/2017/decorative" val="1"/>
              </a:ext>
            </a:extLst>
          </p:cNvPr>
          <p:cNvSpPr txBox="1"/>
          <p:nvPr/>
        </p:nvSpPr>
        <p:spPr>
          <a:xfrm>
            <a:off x="0" y="337747"/>
            <a:ext cx="4016415" cy="369332"/>
          </a:xfrm>
          <a:prstGeom prst="rect">
            <a:avLst/>
          </a:prstGeom>
          <a:solidFill>
            <a:srgbClr val="395B7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 ASSISTIVE SOFTWARE</a:t>
            </a:r>
          </a:p>
        </p:txBody>
      </p:sp>
      <p:sp>
        <p:nvSpPr>
          <p:cNvPr id="6" name="TextBox 5">
            <a:extLst>
              <a:ext uri="{FF2B5EF4-FFF2-40B4-BE49-F238E27FC236}">
                <a16:creationId xmlns:a16="http://schemas.microsoft.com/office/drawing/2014/main" id="{07ABEAA0-F98A-47BF-8CCA-13DB6D0BB3AB}"/>
              </a:ext>
              <a:ext uri="{C183D7F6-B498-43B3-948B-1728B52AA6E4}">
                <adec:decorative xmlns:adec="http://schemas.microsoft.com/office/drawing/2017/decorative" val="1"/>
              </a:ext>
            </a:extLst>
          </p:cNvPr>
          <p:cNvSpPr txBox="1"/>
          <p:nvPr/>
        </p:nvSpPr>
        <p:spPr>
          <a:xfrm>
            <a:off x="779317" y="2754258"/>
            <a:ext cx="71609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VOICE RECOGNITION – DRAGON NATURALLY SPEAKING</a:t>
            </a:r>
            <a:endParaRPr kumimoji="0" lang="en-GB" sz="1800" b="1" u="none" strike="noStrike" kern="1200" cap="none" spc="300" normalizeH="0" baseline="0" noProof="0" dirty="0">
              <a:ln>
                <a:noFill/>
              </a:ln>
              <a:solidFill>
                <a:srgbClr val="44546A"/>
              </a:solidFill>
              <a:effectLst/>
              <a:uLnTx/>
              <a:uFillTx/>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0F02D35-6F82-DB49-A76D-C3B7D5B7E54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2" name="TextBox 1">
            <a:extLst>
              <a:ext uri="{FF2B5EF4-FFF2-40B4-BE49-F238E27FC236}">
                <a16:creationId xmlns:a16="http://schemas.microsoft.com/office/drawing/2014/main" id="{B8FBB646-DF5D-43E0-8E0E-E9BDE58DA7C4}"/>
              </a:ext>
              <a:ext uri="{C183D7F6-B498-43B3-948B-1728B52AA6E4}">
                <adec:decorative xmlns:adec="http://schemas.microsoft.com/office/drawing/2017/decorative" val="1"/>
              </a:ext>
            </a:extLst>
          </p:cNvPr>
          <p:cNvSpPr txBox="1"/>
          <p:nvPr/>
        </p:nvSpPr>
        <p:spPr>
          <a:xfrm>
            <a:off x="9609290" y="2865096"/>
            <a:ext cx="8093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300" normalizeH="0" baseline="0" noProof="0" dirty="0">
                <a:ln>
                  <a:noFill/>
                </a:ln>
                <a:solidFill>
                  <a:prstClr val="black"/>
                </a:solidFill>
                <a:effectLst/>
                <a:uLnTx/>
                <a:uFillTx/>
                <a:latin typeface="Montserrat" panose="00000500000000000000" pitchFamily="50" charset="0"/>
                <a:ea typeface="+mn-ea"/>
                <a:cs typeface="+mn-cs"/>
              </a:rPr>
              <a:t> </a:t>
            </a:r>
            <a:r>
              <a:rPr kumimoji="0" lang="en-GB" sz="4000" b="0" i="0" u="none" strike="noStrike" kern="1200" cap="none" spc="300" normalizeH="0" baseline="0" noProof="0" dirty="0">
                <a:ln>
                  <a:noFill/>
                </a:ln>
                <a:solidFill>
                  <a:prstClr val="white"/>
                </a:solidFill>
                <a:effectLst/>
                <a:uLnTx/>
                <a:uFillTx/>
                <a:latin typeface="Montserrat" panose="00000500000000000000" pitchFamily="50" charset="0"/>
                <a:ea typeface="+mn-ea"/>
                <a:cs typeface="+mn-cs"/>
              </a:rPr>
              <a:t>’’</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933383B-6728-4320-BF31-E45C00B87418}"/>
              </a:ext>
              <a:ext uri="{C183D7F6-B498-43B3-948B-1728B52AA6E4}">
                <adec:decorative xmlns:adec="http://schemas.microsoft.com/office/drawing/2017/decorative" val="1"/>
              </a:ext>
            </a:extLst>
          </p:cNvPr>
          <p:cNvSpPr/>
          <p:nvPr/>
        </p:nvSpPr>
        <p:spPr>
          <a:xfrm>
            <a:off x="11510228" y="6732872"/>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A61D544-3C7B-4FEF-A75D-13282B0E5A06}"/>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2839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592501"/>
            <a:ext cx="60463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MIND MAPPING – MINDVIEW </a:t>
            </a:r>
            <a:endParaRPr kumimoji="0" lang="en-GB" sz="1800" b="1" i="0" u="none" strike="noStrike" kern="1200" cap="none" spc="30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7" y="3229800"/>
            <a:ext cx="8584601" cy="2308324"/>
          </a:xfrm>
          <a:prstGeom prst="rect">
            <a:avLst/>
          </a:prstGeom>
          <a:noFill/>
        </p:spPr>
        <p:txBody>
          <a:bodyPr wrap="square" rtlCol="0">
            <a:spAutoFit/>
          </a:bodyPr>
          <a:lstStyle/>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Visualise ideas and concepts</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Turn brainstorming sessions into action plans</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Run meetings more effectively</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Create Work Breakdown Structures, Gantt chart and timelines</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Collaborate better with team member and clients</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Outline reports, strategies and marketing plans etc.</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Export your mind map to Word, PowerPoint, Excel, Outlook, Project</a:t>
            </a:r>
          </a:p>
          <a:p>
            <a:pPr marL="285750" lvl="0" indent="-285750">
              <a:buFont typeface="Arial" panose="020B0604020202020204" pitchFamily="34" charset="0"/>
              <a:buChar char="•"/>
              <a:defRPr/>
            </a:pPr>
            <a:r>
              <a:rPr lang="en-GB" dirty="0">
                <a:solidFill>
                  <a:srgbClr val="44546A"/>
                </a:solidFill>
                <a:latin typeface="Arial" panose="020B0604020202020204" pitchFamily="34" charset="0"/>
                <a:cs typeface="Arial" panose="020B0604020202020204" pitchFamily="34" charset="0"/>
              </a:rPr>
              <a:t>Import Word, PowerPoint, Excel, Outlook, Project and convert to a mind map</a:t>
            </a:r>
          </a:p>
        </p:txBody>
      </p:sp>
      <p:pic>
        <p:nvPicPr>
          <p:cNvPr id="3" name="Picture 2" descr="Mind Mapping conversion to Microsoft Word.">
            <a:extLst>
              <a:ext uri="{FF2B5EF4-FFF2-40B4-BE49-F238E27FC236}">
                <a16:creationId xmlns:a16="http://schemas.microsoft.com/office/drawing/2014/main" id="{A24B370D-01D6-4D8A-8AA0-14F63054B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918" y="669706"/>
            <a:ext cx="5087764" cy="2919613"/>
          </a:xfrm>
          <a:prstGeom prst="rect">
            <a:avLst/>
          </a:prstGeom>
        </p:spPr>
      </p:pic>
      <p:sp>
        <p:nvSpPr>
          <p:cNvPr id="9" name="TextBox 8">
            <a:extLst>
              <a:ext uri="{FF2B5EF4-FFF2-40B4-BE49-F238E27FC236}">
                <a16:creationId xmlns:a16="http://schemas.microsoft.com/office/drawing/2014/main" id="{B54964D7-0484-4445-9774-ED256478A1B0}"/>
              </a:ext>
              <a:ext uri="{C183D7F6-B498-43B3-948B-1728B52AA6E4}">
                <adec:decorative xmlns:adec="http://schemas.microsoft.com/office/drawing/2017/decorative" val="1"/>
              </a:ext>
            </a:extLst>
          </p:cNvPr>
          <p:cNvSpPr txBox="1"/>
          <p:nvPr/>
        </p:nvSpPr>
        <p:spPr>
          <a:xfrm>
            <a:off x="-1" y="337747"/>
            <a:ext cx="3908324" cy="369332"/>
          </a:xfrm>
          <a:prstGeom prst="rect">
            <a:avLst/>
          </a:prstGeom>
          <a:solidFill>
            <a:srgbClr val="395B7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 ASSISTIVE SOFTWARE</a:t>
            </a:r>
          </a:p>
        </p:txBody>
      </p:sp>
      <p:pic>
        <p:nvPicPr>
          <p:cNvPr id="7" name="Picture 6">
            <a:extLst>
              <a:ext uri="{FF2B5EF4-FFF2-40B4-BE49-F238E27FC236}">
                <a16:creationId xmlns:a16="http://schemas.microsoft.com/office/drawing/2014/main" id="{C6144361-8D41-6A4F-8712-7F9390E9EE7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8" name="Rectangle 7">
            <a:extLst>
              <a:ext uri="{FF2B5EF4-FFF2-40B4-BE49-F238E27FC236}">
                <a16:creationId xmlns:a16="http://schemas.microsoft.com/office/drawing/2014/main" id="{3A21BD24-C9FA-45BC-BC00-EA343272EE65}"/>
              </a:ext>
              <a:ext uri="{C183D7F6-B498-43B3-948B-1728B52AA6E4}">
                <adec:decorative xmlns:adec="http://schemas.microsoft.com/office/drawing/2017/decorative" val="1"/>
              </a:ext>
            </a:extLst>
          </p:cNvPr>
          <p:cNvSpPr/>
          <p:nvPr/>
        </p:nvSpPr>
        <p:spPr>
          <a:xfrm>
            <a:off x="11510228" y="6732872"/>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BE5D8D35-3853-4D13-A594-20B62AE7C80A}"/>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4600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623106"/>
            <a:ext cx="60463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ZOOMTEXT MAGNIFIER/READER</a:t>
            </a:r>
            <a:endParaRPr kumimoji="0" lang="en-GB" sz="1800" b="1" i="0" u="none" strike="noStrike" kern="1200" cap="none" spc="30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260405"/>
            <a:ext cx="7056593"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ZoomText Magnifier/Reader software is for people with low vision. Read your documents, web pages and email, with real human sound text to speech output.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Supports dual monitors</a:t>
            </a:r>
          </a:p>
        </p:txBody>
      </p:sp>
      <p:pic>
        <p:nvPicPr>
          <p:cNvPr id="8" name="Picture 7" descr="Zoom Text Magnifies product box.">
            <a:extLst>
              <a:ext uri="{FF2B5EF4-FFF2-40B4-BE49-F238E27FC236}">
                <a16:creationId xmlns:a16="http://schemas.microsoft.com/office/drawing/2014/main" id="{592CC79A-CEBD-4ACF-99A6-E6A9DD4DB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401" y="826707"/>
            <a:ext cx="3005282" cy="2305640"/>
          </a:xfrm>
          <a:prstGeom prst="rect">
            <a:avLst/>
          </a:prstGeom>
        </p:spPr>
      </p:pic>
      <p:pic>
        <p:nvPicPr>
          <p:cNvPr id="1026" name="Picture 2" descr="Image result for zoomtext 2019 toolbar">
            <a:extLst>
              <a:ext uri="{FF2B5EF4-FFF2-40B4-BE49-F238E27FC236}">
                <a16:creationId xmlns:a16="http://schemas.microsoft.com/office/drawing/2014/main" id="{AF735B10-5A34-4B4F-B0D8-11BC777F9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18" y="4795903"/>
            <a:ext cx="3279058" cy="1168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ext enlarged on black background and yellow highlight tool in use.">
            <a:extLst>
              <a:ext uri="{FF2B5EF4-FFF2-40B4-BE49-F238E27FC236}">
                <a16:creationId xmlns:a16="http://schemas.microsoft.com/office/drawing/2014/main" id="{BFFA82E6-A6F9-5E41-ADA0-6D5100E63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411" y="435783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Zoom Text Magnifier in use.">
            <a:extLst>
              <a:ext uri="{FF2B5EF4-FFF2-40B4-BE49-F238E27FC236}">
                <a16:creationId xmlns:a16="http://schemas.microsoft.com/office/drawing/2014/main" id="{D840395D-D06F-CA43-8787-9A472868E0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7399" y="3786782"/>
            <a:ext cx="2895008" cy="21712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4964D7-0484-4445-9774-ED256478A1B0}"/>
              </a:ext>
              <a:ext uri="{C183D7F6-B498-43B3-948B-1728B52AA6E4}">
                <adec:decorative xmlns:adec="http://schemas.microsoft.com/office/drawing/2017/decorative" val="1"/>
              </a:ext>
            </a:extLst>
          </p:cNvPr>
          <p:cNvSpPr txBox="1"/>
          <p:nvPr/>
        </p:nvSpPr>
        <p:spPr>
          <a:xfrm>
            <a:off x="-1" y="337747"/>
            <a:ext cx="3834581" cy="369332"/>
          </a:xfrm>
          <a:prstGeom prst="rect">
            <a:avLst/>
          </a:prstGeom>
          <a:solidFill>
            <a:srgbClr val="395B72"/>
          </a:solidFill>
        </p:spPr>
        <p:txBody>
          <a:bodyPr wrap="square" rtlCol="0">
            <a:spAutoFit/>
          </a:bodyPr>
          <a:lstStyle/>
          <a:p>
            <a:pPr lvl="0" algn="ctr">
              <a:defRPr/>
            </a:pPr>
            <a:r>
              <a:rPr lang="en-GB" b="1" spc="300" dirty="0">
                <a:solidFill>
                  <a:prstClr val="white"/>
                </a:solidFill>
                <a:latin typeface="Arial" panose="020B0604020202020204" pitchFamily="34" charset="0"/>
                <a:cs typeface="Arial" panose="020B0604020202020204" pitchFamily="34" charset="0"/>
              </a:rPr>
              <a:t> ASSISTIVE SOFTWARE</a:t>
            </a:r>
          </a:p>
        </p:txBody>
      </p:sp>
      <p:pic>
        <p:nvPicPr>
          <p:cNvPr id="10" name="Picture 9">
            <a:extLst>
              <a:ext uri="{FF2B5EF4-FFF2-40B4-BE49-F238E27FC236}">
                <a16:creationId xmlns:a16="http://schemas.microsoft.com/office/drawing/2014/main" id="{5BD8CC5F-355B-1E4F-A319-ED189BF3714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3" name="Rectangle 12">
            <a:extLst>
              <a:ext uri="{FF2B5EF4-FFF2-40B4-BE49-F238E27FC236}">
                <a16:creationId xmlns:a16="http://schemas.microsoft.com/office/drawing/2014/main" id="{31DE920D-33E1-480E-974F-46B3E2062B38}"/>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6752FA8-C3F2-4A4D-B16D-158401EDA028}"/>
              </a:ext>
              <a:ext uri="{C183D7F6-B498-43B3-948B-1728B52AA6E4}">
                <adec:decorative xmlns:adec="http://schemas.microsoft.com/office/drawing/2017/decorative" val="1"/>
              </a:ext>
            </a:extLst>
          </p:cNvPr>
          <p:cNvSpPr/>
          <p:nvPr/>
        </p:nvSpPr>
        <p:spPr>
          <a:xfrm>
            <a:off x="11506418" y="0"/>
            <a:ext cx="660935" cy="12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6584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779318" y="2682545"/>
            <a:ext cx="60463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JAWS SCREEN READER</a:t>
            </a:r>
            <a:endParaRPr kumimoji="0" lang="en-GB" sz="1800" b="1" i="0" u="none" strike="noStrike" kern="1200" cap="none" spc="30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F709EDC8-DD24-4E22-93CA-194399F61798}"/>
              </a:ext>
            </a:extLst>
          </p:cNvPr>
          <p:cNvSpPr txBox="1"/>
          <p:nvPr/>
        </p:nvSpPr>
        <p:spPr>
          <a:xfrm>
            <a:off x="779318" y="3319844"/>
            <a:ext cx="7056593" cy="230832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Software that enables a blind or visually impaired user to read the text that is displayed on the computer screen with a speech synthesizer or braille display.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Read documents. emails, websites and apps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Easily navigate with your mouse</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Scan and read all your documents, including PDF</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Fill out webforms with ease</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Surf the net with web browsing keystrokes</a:t>
            </a:r>
            <a:endParaRPr lang="en-GB" dirty="0">
              <a:solidFill>
                <a:schemeClr val="tx2"/>
              </a:solidFill>
              <a:effectLst/>
              <a:latin typeface="Arial" panose="020B0604020202020204" pitchFamily="34" charset="0"/>
              <a:cs typeface="Arial" panose="020B0604020202020204" pitchFamily="34" charset="0"/>
            </a:endParaRPr>
          </a:p>
        </p:txBody>
      </p:sp>
      <p:pic>
        <p:nvPicPr>
          <p:cNvPr id="4" name="Picture 3" descr="JAWS product box and on screen use.">
            <a:extLst>
              <a:ext uri="{FF2B5EF4-FFF2-40B4-BE49-F238E27FC236}">
                <a16:creationId xmlns:a16="http://schemas.microsoft.com/office/drawing/2014/main" id="{A03CF901-3252-4FEF-A088-D16B1943E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952" y="595595"/>
            <a:ext cx="2833405" cy="2833405"/>
          </a:xfrm>
          <a:prstGeom prst="rect">
            <a:avLst/>
          </a:prstGeom>
        </p:spPr>
      </p:pic>
      <p:sp>
        <p:nvSpPr>
          <p:cNvPr id="9" name="TextBox 8">
            <a:extLst>
              <a:ext uri="{FF2B5EF4-FFF2-40B4-BE49-F238E27FC236}">
                <a16:creationId xmlns:a16="http://schemas.microsoft.com/office/drawing/2014/main" id="{B54964D7-0484-4445-9774-ED256478A1B0}"/>
              </a:ext>
              <a:ext uri="{C183D7F6-B498-43B3-948B-1728B52AA6E4}">
                <adec:decorative xmlns:adec="http://schemas.microsoft.com/office/drawing/2017/decorative" val="1"/>
              </a:ext>
            </a:extLst>
          </p:cNvPr>
          <p:cNvSpPr txBox="1"/>
          <p:nvPr/>
        </p:nvSpPr>
        <p:spPr>
          <a:xfrm>
            <a:off x="0" y="337747"/>
            <a:ext cx="3900668" cy="369332"/>
          </a:xfrm>
          <a:prstGeom prst="rect">
            <a:avLst/>
          </a:prstGeom>
          <a:solidFill>
            <a:srgbClr val="395B72"/>
          </a:solidFill>
        </p:spPr>
        <p:txBody>
          <a:bodyPr wrap="square" rtlCol="0">
            <a:spAutoFit/>
          </a:bodyPr>
          <a:lstStyle/>
          <a:p>
            <a:pPr algn="ctr"/>
            <a:r>
              <a:rPr lang="en-GB" b="1" spc="300" dirty="0">
                <a:solidFill>
                  <a:schemeClr val="bg1"/>
                </a:solidFill>
                <a:latin typeface="Arial" panose="020B0604020202020204" pitchFamily="34" charset="0"/>
                <a:cs typeface="Arial" panose="020B0604020202020204" pitchFamily="34" charset="0"/>
              </a:rPr>
              <a:t> ASSISTIVE SOFTWARE</a:t>
            </a:r>
          </a:p>
        </p:txBody>
      </p:sp>
      <p:pic>
        <p:nvPicPr>
          <p:cNvPr id="7" name="Picture 6">
            <a:extLst>
              <a:ext uri="{FF2B5EF4-FFF2-40B4-BE49-F238E27FC236}">
                <a16:creationId xmlns:a16="http://schemas.microsoft.com/office/drawing/2014/main" id="{8E04EE13-3AF5-C94B-8EB0-C618E87C90D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8" name="Rectangle 7">
            <a:extLst>
              <a:ext uri="{FF2B5EF4-FFF2-40B4-BE49-F238E27FC236}">
                <a16:creationId xmlns:a16="http://schemas.microsoft.com/office/drawing/2014/main" id="{B255D146-BC2E-40D3-B308-68A50100E7B7}"/>
              </a:ext>
              <a:ext uri="{C183D7F6-B498-43B3-948B-1728B52AA6E4}">
                <adec:decorative xmlns:adec="http://schemas.microsoft.com/office/drawing/2017/decorative" val="1"/>
              </a:ext>
            </a:extLst>
          </p:cNvPr>
          <p:cNvSpPr/>
          <p:nvPr/>
        </p:nvSpPr>
        <p:spPr>
          <a:xfrm>
            <a:off x="11531064" y="6732872"/>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8B1FBDE-C74C-46EE-8EBF-DC26F0318A1E}"/>
              </a:ext>
              <a:ext uri="{C183D7F6-B498-43B3-948B-1728B52AA6E4}">
                <adec:decorative xmlns:adec="http://schemas.microsoft.com/office/drawing/2017/decorative" val="1"/>
              </a:ext>
            </a:extLst>
          </p:cNvPr>
          <p:cNvSpPr/>
          <p:nvPr/>
        </p:nvSpPr>
        <p:spPr>
          <a:xfrm>
            <a:off x="11515824" y="0"/>
            <a:ext cx="660935" cy="125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2669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P 2018 16x9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white.potx" id="{9E04FEE4-2FBA-48DA-96C3-F8428A19C339}" vid="{6FEF137E-2DD3-4ABB-812B-26E43E2FC5C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608002F897DB41911E8C72F12AA730" ma:contentTypeVersion="2" ma:contentTypeDescription="Create a new document." ma:contentTypeScope="" ma:versionID="1658222585f4813579e55c85f2a68323">
  <xsd:schema xmlns:xsd="http://www.w3.org/2001/XMLSchema" xmlns:xs="http://www.w3.org/2001/XMLSchema" xmlns:p="http://schemas.microsoft.com/office/2006/metadata/properties" xmlns:ns2="e4c25deb-2225-4f82-8772-2baa5856fc75" targetNamespace="http://schemas.microsoft.com/office/2006/metadata/properties" ma:root="true" ma:fieldsID="693677a62b61274f035942ab95624e35" ns2:_="">
    <xsd:import namespace="e4c25deb-2225-4f82-8772-2baa5856fc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25deb-2225-4f82-8772-2baa5856f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791095-C277-42E4-A2F1-EE384BAF6BB0}">
  <ds:schemaRefs>
    <ds:schemaRef ds:uri="e4c25deb-2225-4f82-8772-2baa5856fc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72AC9E-A985-4068-97A3-0814567E229F}">
  <ds:schemaRefs>
    <ds:schemaRef ds:uri="http://schemas.microsoft.com/sharepoint/v3/contenttype/forms"/>
  </ds:schemaRefs>
</ds:datastoreItem>
</file>

<file path=customXml/itemProps3.xml><?xml version="1.0" encoding="utf-8"?>
<ds:datastoreItem xmlns:ds="http://schemas.openxmlformats.org/officeDocument/2006/customXml" ds:itemID="{92F53DDF-7357-4337-9F30-7FD4F81D3786}">
  <ds:schemaRefs>
    <ds:schemaRef ds:uri="http://schemas.microsoft.com/office/2006/documentManagement/types"/>
    <ds:schemaRef ds:uri="http://purl.org/dc/elements/1.1/"/>
    <ds:schemaRef ds:uri="http://schemas.microsoft.com/office/2006/metadata/properties"/>
    <ds:schemaRef ds:uri="http://purl.org/dc/terms/"/>
    <ds:schemaRef ds:uri="e4c25deb-2225-4f82-8772-2baa5856fc75"/>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38076</TotalTime>
  <Words>1917</Words>
  <Application>Microsoft Office PowerPoint</Application>
  <PresentationFormat>Widescreen</PresentationFormat>
  <Paragraphs>201</Paragraphs>
  <Slides>29</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Arial</vt:lpstr>
      <vt:lpstr>Arial Regular</vt:lpstr>
      <vt:lpstr>Calibri</vt:lpstr>
      <vt:lpstr>Calibri Light</vt:lpstr>
      <vt:lpstr>Courier New</vt:lpstr>
      <vt:lpstr>Montserrat</vt:lpstr>
      <vt:lpstr>Roboto</vt:lpstr>
      <vt:lpstr>Symbol</vt:lpstr>
      <vt:lpstr>Wingdings</vt:lpstr>
      <vt:lpstr>Office Theme</vt:lpstr>
      <vt:lpstr>Custom Design</vt:lpstr>
      <vt:lpstr>SAP 2018 16x9 white</vt:lpstr>
      <vt:lpstr>1_Office Theme</vt:lpstr>
      <vt:lpstr>ASSISTIVE TECHNOLOGY SOLUTIONS</vt:lpstr>
      <vt:lpstr>COMPANY BACKGROUND</vt:lpstr>
      <vt:lpstr>ASSISTIVE TECHNOLOGY</vt:lpstr>
      <vt:lpstr>ASSISTIVE TECHNOLOGY </vt:lpstr>
      <vt:lpstr>LITERACY SOFTWARE CLARO READ</vt:lpstr>
      <vt:lpstr>VOICE RECOGNITION – DRAGON NATURALLY SPEAKING</vt:lpstr>
      <vt:lpstr>MIND MAPPING – MINDVIEW </vt:lpstr>
      <vt:lpstr>ZOOMTEXT MAGNIFIER/READER</vt:lpstr>
      <vt:lpstr>JAWS SCREEN READER</vt:lpstr>
      <vt:lpstr>RSI GUARD</vt:lpstr>
      <vt:lpstr>BRIGHT DAY</vt:lpstr>
      <vt:lpstr>PORTABLE AIDS</vt:lpstr>
      <vt:lpstr>NOTE TAKING – LIVE SCRIBE ECHO/WIFI</vt:lpstr>
      <vt:lpstr>READING SUPPORT – CPEN</vt:lpstr>
      <vt:lpstr>CROSSBOW OVERLAYS AND READING RULERS</vt:lpstr>
      <vt:lpstr>SCHWEIZER READING BAR MAGNIFIER WITH RED GUIDING LINE </vt:lpstr>
      <vt:lpstr>ESCHENBACH SMARTLUX DIGITAL VIDEO MAGNIFIER </vt:lpstr>
      <vt:lpstr>ORCAM READ</vt:lpstr>
      <vt:lpstr>ORCAM MYEYE 2.0 PORTABLE TEXT READER </vt:lpstr>
      <vt:lpstr>ROGER ASSITIVE TECHNOLOGY</vt:lpstr>
      <vt:lpstr>VERTICAL MOUSE</vt:lpstr>
      <vt:lpstr>TRACKBALL AND ROLLERMOUSE</vt:lpstr>
      <vt:lpstr>ERGOREST FOREARM SUPPORT WITH MOUSE PAD</vt:lpstr>
      <vt:lpstr>MICROSOFT NATURAL ERGONOMIC KEYBOARD 4000</vt:lpstr>
      <vt:lpstr>GOLDTOUCH V2 ADJUSTABLE KEYBOARD | PC AND MAC (USB)</vt:lpstr>
      <vt:lpstr>PENAGAIN ERGOSOF PEN</vt:lpstr>
      <vt:lpstr>ORANGEBOX FLO ERGONOMIC CHAIR  BLACK FABRIC, HIGH BACK &amp; ARMRESTS</vt:lpstr>
      <vt:lpstr>WORKFIT-TX STANDING DESK CONVERTER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Buckfield</dc:creator>
  <cp:lastModifiedBy>Neil Rogers</cp:lastModifiedBy>
  <cp:revision>454</cp:revision>
  <dcterms:created xsi:type="dcterms:W3CDTF">2020-03-30T11:21:59Z</dcterms:created>
  <dcterms:modified xsi:type="dcterms:W3CDTF">2021-06-15T11:24:35Z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0x01010081608002F897DB41911E8C72F12AA730</vt:lpwstr>
  </property>
</Properties>
</file>