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09" r:id="rId5"/>
    <p:sldMasterId id="2147483731" r:id="rId6"/>
    <p:sldMasterId id="2147483760" r:id="rId7"/>
    <p:sldMasterId id="2147483772" r:id="rId8"/>
    <p:sldMasterId id="2147483784" r:id="rId9"/>
  </p:sldMasterIdLst>
  <p:notesMasterIdLst>
    <p:notesMasterId r:id="rId84"/>
  </p:notesMasterIdLst>
  <p:handoutMasterIdLst>
    <p:handoutMasterId r:id="rId85"/>
  </p:handoutMasterIdLst>
  <p:sldIdLst>
    <p:sldId id="256" r:id="rId10"/>
    <p:sldId id="391" r:id="rId11"/>
    <p:sldId id="385" r:id="rId12"/>
    <p:sldId id="449" r:id="rId13"/>
    <p:sldId id="455" r:id="rId14"/>
    <p:sldId id="450" r:id="rId15"/>
    <p:sldId id="454" r:id="rId16"/>
    <p:sldId id="451" r:id="rId17"/>
    <p:sldId id="453" r:id="rId18"/>
    <p:sldId id="452" r:id="rId19"/>
    <p:sldId id="403" r:id="rId20"/>
    <p:sldId id="362" r:id="rId21"/>
    <p:sldId id="402" r:id="rId22"/>
    <p:sldId id="408" r:id="rId23"/>
    <p:sldId id="410" r:id="rId24"/>
    <p:sldId id="366" r:id="rId25"/>
    <p:sldId id="479" r:id="rId26"/>
    <p:sldId id="367" r:id="rId27"/>
    <p:sldId id="368" r:id="rId28"/>
    <p:sldId id="369" r:id="rId29"/>
    <p:sldId id="370" r:id="rId30"/>
    <p:sldId id="373" r:id="rId31"/>
    <p:sldId id="413" r:id="rId32"/>
    <p:sldId id="411" r:id="rId33"/>
    <p:sldId id="364" r:id="rId34"/>
    <p:sldId id="412" r:id="rId35"/>
    <p:sldId id="407" r:id="rId36"/>
    <p:sldId id="284" r:id="rId37"/>
    <p:sldId id="340" r:id="rId38"/>
    <p:sldId id="457" r:id="rId39"/>
    <p:sldId id="392" r:id="rId40"/>
    <p:sldId id="458" r:id="rId41"/>
    <p:sldId id="460" r:id="rId42"/>
    <p:sldId id="279" r:id="rId43"/>
    <p:sldId id="277" r:id="rId44"/>
    <p:sldId id="294" r:id="rId45"/>
    <p:sldId id="295" r:id="rId46"/>
    <p:sldId id="297" r:id="rId47"/>
    <p:sldId id="298" r:id="rId48"/>
    <p:sldId id="300" r:id="rId49"/>
    <p:sldId id="301" r:id="rId50"/>
    <p:sldId id="302" r:id="rId51"/>
    <p:sldId id="303" r:id="rId52"/>
    <p:sldId id="291" r:id="rId53"/>
    <p:sldId id="456" r:id="rId54"/>
    <p:sldId id="464" r:id="rId55"/>
    <p:sldId id="275" r:id="rId56"/>
    <p:sldId id="257" r:id="rId57"/>
    <p:sldId id="282" r:id="rId58"/>
    <p:sldId id="465" r:id="rId59"/>
    <p:sldId id="466" r:id="rId60"/>
    <p:sldId id="471" r:id="rId61"/>
    <p:sldId id="313" r:id="rId62"/>
    <p:sldId id="348" r:id="rId63"/>
    <p:sldId id="347" r:id="rId64"/>
    <p:sldId id="344" r:id="rId65"/>
    <p:sldId id="349" r:id="rId66"/>
    <p:sldId id="485" r:id="rId67"/>
    <p:sldId id="481" r:id="rId68"/>
    <p:sldId id="482" r:id="rId69"/>
    <p:sldId id="483" r:id="rId70"/>
    <p:sldId id="484" r:id="rId71"/>
    <p:sldId id="477" r:id="rId72"/>
    <p:sldId id="468" r:id="rId73"/>
    <p:sldId id="461" r:id="rId74"/>
    <p:sldId id="394" r:id="rId75"/>
    <p:sldId id="462" r:id="rId76"/>
    <p:sldId id="463" r:id="rId77"/>
    <p:sldId id="474" r:id="rId78"/>
    <p:sldId id="475" r:id="rId79"/>
    <p:sldId id="470" r:id="rId80"/>
    <p:sldId id="401" r:id="rId81"/>
    <p:sldId id="382" r:id="rId82"/>
    <p:sldId id="365" r:id="rId83"/>
  </p:sldIdLst>
  <p:sldSz cx="6858000" cy="5143500"/>
  <p:notesSz cx="6888163" cy="9671050"/>
  <p:embeddedFontLst>
    <p:embeddedFont>
      <p:font typeface="Futura Medium" panose="00000800000000000000"/>
      <p:regular r:id="rId86"/>
      <p:bold r:id="rId87"/>
      <p:italic r:id="rId88"/>
      <p:boldItalic r:id="rId89"/>
    </p:embeddedFont>
    <p:embeddedFont>
      <p:font typeface="Gill Sans MT" panose="020B0502020104020203" pitchFamily="34" charset="0"/>
      <p:regular r:id="rId90"/>
      <p:bold r:id="rId91"/>
      <p:italic r:id="rId92"/>
      <p:boldItalic r:id="rId93"/>
    </p:embeddedFont>
    <p:embeddedFont>
      <p:font typeface="Helvetica" panose="020B0604020202020204" pitchFamily="34" charset="0"/>
      <p:regular r:id="rId94"/>
      <p:bold r:id="rId95"/>
      <p:italic r:id="rId96"/>
      <p:boldItalic r:id="rId97"/>
    </p:embeddedFont>
    <p:embeddedFont>
      <p:font typeface="Montserrat ExtraBold" panose="00000900000000000000" pitchFamily="2" charset="0"/>
      <p:bold r:id="rId98"/>
      <p:boldItalic r:id="rId99"/>
    </p:embeddedFont>
    <p:embeddedFont>
      <p:font typeface="Rockwell" panose="02060603020205020403" pitchFamily="18" charset="0"/>
      <p:regular r:id="rId100"/>
      <p:bold r:id="rId101"/>
      <p:italic r:id="rId102"/>
      <p:boldItalic r:id="rId103"/>
    </p:embeddedFont>
    <p:embeddedFont>
      <p:font typeface="Segoe UI" panose="020B0502040204020203" pitchFamily="34" charset="0"/>
      <p:regular r:id="rId104"/>
      <p:bold r:id="rId105"/>
      <p:italic r:id="rId106"/>
      <p:boldItalic r:id="rId107"/>
    </p:embeddedFont>
    <p:embeddedFont>
      <p:font typeface="Segoe UI Light" panose="020B0502040204020203" pitchFamily="34" charset="0"/>
      <p:regular r:id="rId108"/>
      <p:italic r:id="rId109"/>
    </p:embeddedFont>
    <p:embeddedFont>
      <p:font typeface="Webdings" panose="05030102010509060703" pitchFamily="18" charset="2"/>
      <p:regular r:id="rId110"/>
    </p:embeddedFont>
    <p:embeddedFont>
      <p:font typeface="Yu Gothic Light" panose="020B0300000000000000" pitchFamily="34" charset="-128"/>
      <p:regular r:id="rId111"/>
    </p:embeddedFont>
  </p:embeddedFont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orient="horz" pos="2777" userDrawn="1">
          <p15:clr>
            <a:srgbClr val="A4A3A4"/>
          </p15:clr>
        </p15:guide>
        <p15:guide id="3" orient="horz" pos="1614" userDrawn="1">
          <p15:clr>
            <a:srgbClr val="A4A3A4"/>
          </p15:clr>
        </p15:guide>
        <p15:guide id="4" orient="horz" pos="1860" userDrawn="1">
          <p15:clr>
            <a:srgbClr val="A4A3A4"/>
          </p15:clr>
        </p15:guide>
        <p15:guide id="5" orient="horz" pos="912" userDrawn="1">
          <p15:clr>
            <a:srgbClr val="A4A3A4"/>
          </p15:clr>
        </p15:guide>
        <p15:guide id="6" orient="horz" pos="191" userDrawn="1">
          <p15:clr>
            <a:srgbClr val="A4A3A4"/>
          </p15:clr>
        </p15:guide>
        <p15:guide id="7" pos="459" userDrawn="1">
          <p15:clr>
            <a:srgbClr val="A4A3A4"/>
          </p15:clr>
        </p15:guide>
        <p15:guide id="8" pos="3997" userDrawn="1">
          <p15:clr>
            <a:srgbClr val="A4A3A4"/>
          </p15:clr>
        </p15:guide>
        <p15:guide id="9" pos="2211" userDrawn="1">
          <p15:clr>
            <a:srgbClr val="A4A3A4"/>
          </p15:clr>
        </p15:guide>
        <p15:guide id="10" pos="308" userDrawn="1">
          <p15:clr>
            <a:srgbClr val="A4A3A4"/>
          </p15:clr>
        </p15:guide>
        <p15:guide id="11" pos="2082" userDrawn="1">
          <p15:clr>
            <a:srgbClr val="A4A3A4"/>
          </p15:clr>
        </p15:guide>
      </p15:sldGuideLst>
    </p:ext>
    <p:ext uri="{2D200454-40CA-4A62-9FC3-DE9A4176ACB9}">
      <p15:notesGuideLst xmlns:p15="http://schemas.microsoft.com/office/powerpoint/2012/main">
        <p15:guide id="1" orient="horz" pos="2681" userDrawn="1">
          <p15:clr>
            <a:srgbClr val="A4A3A4"/>
          </p15:clr>
        </p15:guide>
        <p15:guide id="2" orient="horz" pos="5584" userDrawn="1">
          <p15:clr>
            <a:srgbClr val="A4A3A4"/>
          </p15:clr>
        </p15:guide>
        <p15:guide id="3" orient="horz" pos="2531" userDrawn="1">
          <p15:clr>
            <a:srgbClr val="A4A3A4"/>
          </p15:clr>
        </p15:guide>
        <p15:guide id="4" orient="horz" pos="802" userDrawn="1">
          <p15:clr>
            <a:srgbClr val="A4A3A4"/>
          </p15:clr>
        </p15:guide>
        <p15:guide id="5" pos="315" userDrawn="1">
          <p15:clr>
            <a:srgbClr val="A4A3A4"/>
          </p15:clr>
        </p15:guide>
        <p15:guide id="6" pos="40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DB"/>
    <a:srgbClr val="99CDB7"/>
    <a:srgbClr val="66B492"/>
    <a:srgbClr val="339B6E"/>
    <a:srgbClr val="DFD1DE"/>
    <a:srgbClr val="C0A2BD"/>
    <a:srgbClr val="A0749B"/>
    <a:srgbClr val="81457A"/>
    <a:srgbClr val="CCD7E6"/>
    <a:srgbClr val="99A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EED461-00B4-DDCB-6F92-41E9F761D7ED}" v="3" dt="2026-04-16T17:35:32.427"/>
    <p1510:client id="{C304E959-50C0-4B6C-BAE0-3CBEC8194153}" v="65" dt="2026-04-16T17:30:29.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1398" y="138"/>
      </p:cViewPr>
      <p:guideLst>
        <p:guide orient="horz" pos="640"/>
        <p:guide orient="horz" pos="2777"/>
        <p:guide orient="horz" pos="1614"/>
        <p:guide orient="horz" pos="1860"/>
        <p:guide orient="horz" pos="912"/>
        <p:guide orient="horz" pos="191"/>
        <p:guide pos="459"/>
        <p:guide pos="3997"/>
        <p:guide pos="2211"/>
        <p:guide pos="308"/>
        <p:guide pos="2082"/>
      </p:guideLst>
    </p:cSldViewPr>
  </p:slideViewPr>
  <p:notesTextViewPr>
    <p:cViewPr>
      <p:scale>
        <a:sx n="1" d="1"/>
        <a:sy n="1" d="1"/>
      </p:scale>
      <p:origin x="0" y="0"/>
    </p:cViewPr>
  </p:notesTextViewPr>
  <p:notesViewPr>
    <p:cSldViewPr snapToGrid="0">
      <p:cViewPr>
        <p:scale>
          <a:sx n="1" d="2"/>
          <a:sy n="1" d="2"/>
        </p:scale>
        <p:origin x="0" y="0"/>
      </p:cViewPr>
      <p:guideLst>
        <p:guide orient="horz" pos="2681"/>
        <p:guide orient="horz" pos="5584"/>
        <p:guide orient="horz" pos="2531"/>
        <p:guide orient="horz" pos="802"/>
        <p:guide pos="315"/>
        <p:guide pos="404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notesMaster" Target="notesMasters/notesMaster1.xml"/><Relationship Id="rId89" Type="http://schemas.openxmlformats.org/officeDocument/2006/relationships/font" Target="fonts/font4.fntdata"/><Relationship Id="rId112"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font" Target="fonts/font22.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17.fntdata"/><Relationship Id="rId5" Type="http://schemas.openxmlformats.org/officeDocument/2006/relationships/slideMaster" Target="slideMasters/slideMaster2.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viewProps" Target="viewProps.xml"/><Relationship Id="rId80" Type="http://schemas.openxmlformats.org/officeDocument/2006/relationships/slide" Target="slides/slide71.xml"/><Relationship Id="rId85" Type="http://schemas.openxmlformats.org/officeDocument/2006/relationships/handoutMaster" Target="handoutMasters/handoutMaster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18.fntdata"/><Relationship Id="rId108" Type="http://schemas.openxmlformats.org/officeDocument/2006/relationships/font" Target="fonts/font23.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21.fntdata"/><Relationship Id="rId114"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24.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2.fntdata"/><Relationship Id="rId110" Type="http://schemas.openxmlformats.org/officeDocument/2006/relationships/font" Target="fonts/font25.fntdata"/><Relationship Id="rId115"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font" Target="fonts/font3.fntdata"/><Relationship Id="rId111" Type="http://schemas.openxmlformats.org/officeDocument/2006/relationships/font" Target="fonts/font26.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Percentage</c:v>
                </c:pt>
              </c:strCache>
            </c:strRef>
          </c:tx>
          <c:invertIfNegative val="1"/>
          <c:cat>
            <c:strRef>
              <c:f>Sheet1!$A$2:$A$5</c:f>
              <c:strCache>
                <c:ptCount val="4"/>
                <c:pt idx="0">
                  <c:v>Daily</c:v>
                </c:pt>
                <c:pt idx="1">
                  <c:v>Weekly</c:v>
                </c:pt>
                <c:pt idx="2">
                  <c:v>Monthly</c:v>
                </c:pt>
                <c:pt idx="3">
                  <c:v>Few times/year</c:v>
                </c:pt>
              </c:strCache>
            </c:strRef>
          </c:cat>
          <c:val>
            <c:numRef>
              <c:f>Sheet1!$B$2:$B$5</c:f>
              <c:numCache>
                <c:formatCode>General</c:formatCode>
                <c:ptCount val="4"/>
                <c:pt idx="0">
                  <c:v>18</c:v>
                </c:pt>
                <c:pt idx="1">
                  <c:v>33</c:v>
                </c:pt>
                <c:pt idx="2">
                  <c:v>17</c:v>
                </c:pt>
                <c:pt idx="3">
                  <c:v>27</c:v>
                </c:pt>
              </c:numCache>
            </c:numRef>
          </c:val>
          <c:extLst>
            <c:ext xmlns:c16="http://schemas.microsoft.com/office/drawing/2014/chart" uri="{C3380CC4-5D6E-409C-BE32-E72D297353CC}">
              <c16:uniqueId val="{00000000-4538-48DD-8472-3633E5EB6269}"/>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txPr>
          <a:bodyPr/>
          <a:lstStyle/>
          <a:p>
            <a:pPr>
              <a:defRPr sz="1500"/>
            </a:pPr>
            <a:endParaRPr lang="en-US"/>
          </a:p>
        </c:txPr>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Percentage</c:v>
                </c:pt>
              </c:strCache>
            </c:strRef>
          </c:tx>
          <c:invertIfNegative val="1"/>
          <c:cat>
            <c:strRef>
              <c:f>Sheet1!$A$2:$A$6</c:f>
              <c:strCache>
                <c:ptCount val="5"/>
                <c:pt idx="0">
                  <c:v>Weekly+</c:v>
                </c:pt>
                <c:pt idx="1">
                  <c:v>Monthly</c:v>
                </c:pt>
                <c:pt idx="2">
                  <c:v>Few times/year</c:v>
                </c:pt>
                <c:pt idx="3">
                  <c:v>Once</c:v>
                </c:pt>
                <c:pt idx="4">
                  <c:v>Never</c:v>
                </c:pt>
              </c:strCache>
            </c:strRef>
          </c:cat>
          <c:val>
            <c:numRef>
              <c:f>Sheet1!$B$2:$B$6</c:f>
              <c:numCache>
                <c:formatCode>General</c:formatCode>
                <c:ptCount val="5"/>
                <c:pt idx="0">
                  <c:v>16</c:v>
                </c:pt>
                <c:pt idx="1">
                  <c:v>11</c:v>
                </c:pt>
                <c:pt idx="2">
                  <c:v>35</c:v>
                </c:pt>
                <c:pt idx="3">
                  <c:v>23</c:v>
                </c:pt>
                <c:pt idx="4">
                  <c:v>15</c:v>
                </c:pt>
              </c:numCache>
            </c:numRef>
          </c:val>
          <c:extLst>
            <c:ext xmlns:c16="http://schemas.microsoft.com/office/drawing/2014/chart" uri="{C3380CC4-5D6E-409C-BE32-E72D297353CC}">
              <c16:uniqueId val="{00000000-B4B0-4FF2-8E6E-13D2BEE94EBA}"/>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txPr>
          <a:bodyPr/>
          <a:lstStyle/>
          <a:p>
            <a:pPr>
              <a:defRPr sz="1200"/>
            </a:pPr>
            <a:endParaRPr lang="en-US"/>
          </a:p>
        </c:txPr>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Percentage</c:v>
                </c:pt>
              </c:strCache>
            </c:strRef>
          </c:tx>
          <c:invertIfNegative val="1"/>
          <c:cat>
            <c:strRef>
              <c:f>Sheet1!$A$2:$A$6</c:f>
              <c:strCache>
                <c:ptCount val="5"/>
                <c:pt idx="0">
                  <c:v>Feared safety</c:v>
                </c:pt>
                <c:pt idx="1">
                  <c:v>Physical injury</c:v>
                </c:pt>
                <c:pt idx="2">
                  <c:v>Medical treatment</c:v>
                </c:pt>
                <c:pt idx="3">
                  <c:v>Police</c:v>
                </c:pt>
                <c:pt idx="4">
                  <c:v>Mental trauma</c:v>
                </c:pt>
              </c:strCache>
            </c:strRef>
          </c:cat>
          <c:val>
            <c:numRef>
              <c:f>Sheet1!$B$2:$B$6</c:f>
              <c:numCache>
                <c:formatCode>General</c:formatCode>
                <c:ptCount val="5"/>
                <c:pt idx="0">
                  <c:v>49</c:v>
                </c:pt>
                <c:pt idx="1">
                  <c:v>14</c:v>
                </c:pt>
                <c:pt idx="2">
                  <c:v>9</c:v>
                </c:pt>
                <c:pt idx="3">
                  <c:v>26</c:v>
                </c:pt>
                <c:pt idx="4">
                  <c:v>33</c:v>
                </c:pt>
              </c:numCache>
            </c:numRef>
          </c:val>
          <c:extLst>
            <c:ext xmlns:c16="http://schemas.microsoft.com/office/drawing/2014/chart" uri="{C3380CC4-5D6E-409C-BE32-E72D297353CC}">
              <c16:uniqueId val="{00000000-E726-43E3-A32E-750BD5FF1BF3}"/>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txPr>
          <a:bodyPr/>
          <a:lstStyle/>
          <a:p>
            <a:pPr>
              <a:defRPr sz="1200"/>
            </a:pPr>
            <a:endParaRPr lang="en-US"/>
          </a:p>
        </c:txPr>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Percentage</c:v>
                </c:pt>
              </c:strCache>
            </c:strRef>
          </c:tx>
          <c:invertIfNegative val="1"/>
          <c:cat>
            <c:strRef>
              <c:f>Sheet1!$A$2:$A$7</c:f>
              <c:strCache>
                <c:ptCount val="6"/>
                <c:pt idx="0">
                  <c:v>Stress/trauma</c:v>
                </c:pt>
                <c:pt idx="1">
                  <c:v>Loss of confidence</c:v>
                </c:pt>
                <c:pt idx="2">
                  <c:v>Physical injury</c:v>
                </c:pt>
                <c:pt idx="3">
                  <c:v>Time off</c:v>
                </c:pt>
                <c:pt idx="4">
                  <c:v>Considering leaving job</c:v>
                </c:pt>
                <c:pt idx="5">
                  <c:v>Considering leaving sector</c:v>
                </c:pt>
              </c:strCache>
            </c:strRef>
          </c:cat>
          <c:val>
            <c:numRef>
              <c:f>Sheet1!$B$2:$B$7</c:f>
              <c:numCache>
                <c:formatCode>General</c:formatCode>
                <c:ptCount val="6"/>
                <c:pt idx="0">
                  <c:v>69</c:v>
                </c:pt>
                <c:pt idx="1">
                  <c:v>52</c:v>
                </c:pt>
                <c:pt idx="2">
                  <c:v>11</c:v>
                </c:pt>
                <c:pt idx="3">
                  <c:v>19</c:v>
                </c:pt>
                <c:pt idx="4">
                  <c:v>35</c:v>
                </c:pt>
                <c:pt idx="5">
                  <c:v>19</c:v>
                </c:pt>
              </c:numCache>
            </c:numRef>
          </c:val>
          <c:extLst>
            <c:ext xmlns:c16="http://schemas.microsoft.com/office/drawing/2014/chart" uri="{C3380CC4-5D6E-409C-BE32-E72D297353CC}">
              <c16:uniqueId val="{00000000-846C-4DD2-91E1-4391D811A9FA}"/>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txPr>
          <a:bodyPr/>
          <a:lstStyle/>
          <a:p>
            <a:pPr>
              <a:defRPr sz="1200"/>
            </a:pPr>
            <a:endParaRPr lang="en-US"/>
          </a:p>
        </c:txPr>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Percentage</c:v>
                </c:pt>
              </c:strCache>
            </c:strRef>
          </c:tx>
          <c:invertIfNegative val="1"/>
          <c:cat>
            <c:strRef>
              <c:f>Sheet1!$A$2:$A$5</c:f>
              <c:strCache>
                <c:ptCount val="4"/>
                <c:pt idx="0">
                  <c:v>Part of the job</c:v>
                </c:pt>
                <c:pt idx="1">
                  <c:v>Not taken seriously</c:v>
                </c:pt>
                <c:pt idx="2">
                  <c:v>Too minor</c:v>
                </c:pt>
                <c:pt idx="3">
                  <c:v>Fear consequences</c:v>
                </c:pt>
              </c:strCache>
            </c:strRef>
          </c:cat>
          <c:val>
            <c:numRef>
              <c:f>Sheet1!$B$2:$B$5</c:f>
              <c:numCache>
                <c:formatCode>General</c:formatCode>
                <c:ptCount val="4"/>
                <c:pt idx="0">
                  <c:v>52</c:v>
                </c:pt>
                <c:pt idx="1">
                  <c:v>34</c:v>
                </c:pt>
                <c:pt idx="2">
                  <c:v>36</c:v>
                </c:pt>
                <c:pt idx="3">
                  <c:v>16</c:v>
                </c:pt>
              </c:numCache>
            </c:numRef>
          </c:val>
          <c:extLst>
            <c:ext xmlns:c16="http://schemas.microsoft.com/office/drawing/2014/chart" uri="{C3380CC4-5D6E-409C-BE32-E72D297353CC}">
              <c16:uniqueId val="{00000000-036C-415C-9C00-60A99DCDF799}"/>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txPr>
          <a:bodyPr/>
          <a:lstStyle/>
          <a:p>
            <a:pPr>
              <a:defRPr sz="1200"/>
            </a:pPr>
            <a:endParaRPr lang="en-US"/>
          </a:p>
        </c:txPr>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7CDD8-E767-4186-99E5-AD72CA1AF9C4}" type="doc">
      <dgm:prSet loTypeId="urn:microsoft.com/office/officeart/2005/8/layout/vList2" loCatId="list" qsTypeId="urn:microsoft.com/office/officeart/2005/8/quickstyle/simple4" qsCatId="simple" csTypeId="urn:microsoft.com/office/officeart/2005/8/colors/accent0_2" csCatId="mainScheme"/>
      <dgm:spPr/>
      <dgm:t>
        <a:bodyPr/>
        <a:lstStyle/>
        <a:p>
          <a:endParaRPr lang="en-US"/>
        </a:p>
      </dgm:t>
    </dgm:pt>
    <dgm:pt modelId="{B488F7A1-24DD-4F0D-AD79-2F012E522C85}">
      <dgm:prSet/>
      <dgm:spPr/>
      <dgm:t>
        <a:bodyPr/>
        <a:lstStyle/>
        <a:p>
          <a:r>
            <a:rPr lang="en-GB" dirty="0"/>
            <a:t>Making work and workplaces safer</a:t>
          </a:r>
          <a:endParaRPr lang="en-US" dirty="0"/>
        </a:p>
      </dgm:t>
    </dgm:pt>
    <dgm:pt modelId="{69BA301C-9EDB-4966-ADEC-498909390F5F}" type="parTrans" cxnId="{2D0F649D-DDCA-4733-8B5E-0CA2162E7535}">
      <dgm:prSet/>
      <dgm:spPr/>
      <dgm:t>
        <a:bodyPr/>
        <a:lstStyle/>
        <a:p>
          <a:endParaRPr lang="en-US"/>
        </a:p>
      </dgm:t>
    </dgm:pt>
    <dgm:pt modelId="{7BD0B370-9FDE-4ECF-8BCF-67BACE922351}" type="sibTrans" cxnId="{2D0F649D-DDCA-4733-8B5E-0CA2162E7535}">
      <dgm:prSet/>
      <dgm:spPr/>
      <dgm:t>
        <a:bodyPr/>
        <a:lstStyle/>
        <a:p>
          <a:endParaRPr lang="en-US"/>
        </a:p>
      </dgm:t>
    </dgm:pt>
    <dgm:pt modelId="{6610DD40-B1AB-48DE-8CB6-43796D79DC8F}">
      <dgm:prSet/>
      <dgm:spPr/>
      <dgm:t>
        <a:bodyPr/>
        <a:lstStyle/>
        <a:p>
          <a:r>
            <a:rPr lang="en-GB"/>
            <a:t>Leadership</a:t>
          </a:r>
          <a:endParaRPr lang="en-US"/>
        </a:p>
      </dgm:t>
    </dgm:pt>
    <dgm:pt modelId="{108BE89C-3ABC-4963-BFAE-5219709986C7}" type="parTrans" cxnId="{CE94DDC0-0D4F-440F-B19C-7BBD05D26F70}">
      <dgm:prSet/>
      <dgm:spPr/>
      <dgm:t>
        <a:bodyPr/>
        <a:lstStyle/>
        <a:p>
          <a:endParaRPr lang="en-US"/>
        </a:p>
      </dgm:t>
    </dgm:pt>
    <dgm:pt modelId="{E636AEC2-5BBF-47EB-A934-DC143724BDC9}" type="sibTrans" cxnId="{CE94DDC0-0D4F-440F-B19C-7BBD05D26F70}">
      <dgm:prSet/>
      <dgm:spPr/>
      <dgm:t>
        <a:bodyPr/>
        <a:lstStyle/>
        <a:p>
          <a:endParaRPr lang="en-US"/>
        </a:p>
      </dgm:t>
    </dgm:pt>
    <dgm:pt modelId="{898380B6-D14A-4129-B854-C8125C26CDF8}">
      <dgm:prSet/>
      <dgm:spPr/>
      <dgm:t>
        <a:bodyPr/>
        <a:lstStyle/>
        <a:p>
          <a:r>
            <a:rPr lang="en-GB"/>
            <a:t>Data driven decision making and supporting a reporting culture</a:t>
          </a:r>
          <a:endParaRPr lang="en-US"/>
        </a:p>
      </dgm:t>
    </dgm:pt>
    <dgm:pt modelId="{6002E969-CDEC-4F3C-8F68-E63906EE7B7E}" type="parTrans" cxnId="{B87AF1B2-6A53-4B34-B8F0-D1997F9DA264}">
      <dgm:prSet/>
      <dgm:spPr/>
      <dgm:t>
        <a:bodyPr/>
        <a:lstStyle/>
        <a:p>
          <a:endParaRPr lang="en-US"/>
        </a:p>
      </dgm:t>
    </dgm:pt>
    <dgm:pt modelId="{55F4C9AB-50CA-4538-8414-2D92F0F7E79E}" type="sibTrans" cxnId="{B87AF1B2-6A53-4B34-B8F0-D1997F9DA264}">
      <dgm:prSet/>
      <dgm:spPr/>
      <dgm:t>
        <a:bodyPr/>
        <a:lstStyle/>
        <a:p>
          <a:endParaRPr lang="en-US"/>
        </a:p>
      </dgm:t>
    </dgm:pt>
    <dgm:pt modelId="{2A6B05B6-40B9-4274-AF2E-F9C94A7A6369}">
      <dgm:prSet/>
      <dgm:spPr/>
      <dgm:t>
        <a:bodyPr/>
        <a:lstStyle/>
        <a:p>
          <a:r>
            <a:rPr lang="en-GB"/>
            <a:t>Risk assessment training and support</a:t>
          </a:r>
          <a:endParaRPr lang="en-US"/>
        </a:p>
      </dgm:t>
    </dgm:pt>
    <dgm:pt modelId="{0D5237F1-7971-48B3-B88B-4A54590D3EF2}" type="parTrans" cxnId="{B51715F8-E2F4-4720-A1DD-1ABC8B5B4411}">
      <dgm:prSet/>
      <dgm:spPr/>
      <dgm:t>
        <a:bodyPr/>
        <a:lstStyle/>
        <a:p>
          <a:endParaRPr lang="en-US"/>
        </a:p>
      </dgm:t>
    </dgm:pt>
    <dgm:pt modelId="{6BD909A7-665A-4C2C-80BE-541B0C4F1A59}" type="sibTrans" cxnId="{B51715F8-E2F4-4720-A1DD-1ABC8B5B4411}">
      <dgm:prSet/>
      <dgm:spPr/>
      <dgm:t>
        <a:bodyPr/>
        <a:lstStyle/>
        <a:p>
          <a:endParaRPr lang="en-US"/>
        </a:p>
      </dgm:t>
    </dgm:pt>
    <dgm:pt modelId="{296B4C3F-A801-4B19-B514-4DEFED244657}">
      <dgm:prSet/>
      <dgm:spPr/>
      <dgm:t>
        <a:bodyPr/>
        <a:lstStyle/>
        <a:p>
          <a:r>
            <a:rPr lang="en-GB"/>
            <a:t>The role of partnership working</a:t>
          </a:r>
          <a:endParaRPr lang="en-US"/>
        </a:p>
      </dgm:t>
    </dgm:pt>
    <dgm:pt modelId="{C5B3BF8F-8BFD-4C8F-9F28-0839A87618B3}" type="parTrans" cxnId="{51B60F3F-04C0-4AF8-9CDC-FB89C69DF56E}">
      <dgm:prSet/>
      <dgm:spPr/>
      <dgm:t>
        <a:bodyPr/>
        <a:lstStyle/>
        <a:p>
          <a:endParaRPr lang="en-US"/>
        </a:p>
      </dgm:t>
    </dgm:pt>
    <dgm:pt modelId="{42E5A788-97D4-4F51-8CEE-079BAB67BE3E}" type="sibTrans" cxnId="{51B60F3F-04C0-4AF8-9CDC-FB89C69DF56E}">
      <dgm:prSet/>
      <dgm:spPr/>
      <dgm:t>
        <a:bodyPr/>
        <a:lstStyle/>
        <a:p>
          <a:endParaRPr lang="en-US"/>
        </a:p>
      </dgm:t>
    </dgm:pt>
    <dgm:pt modelId="{84A362AD-870A-4248-BB28-40DC6B78259D}" type="pres">
      <dgm:prSet presAssocID="{7F67CDD8-E767-4186-99E5-AD72CA1AF9C4}" presName="linear" presStyleCnt="0">
        <dgm:presLayoutVars>
          <dgm:animLvl val="lvl"/>
          <dgm:resizeHandles val="exact"/>
        </dgm:presLayoutVars>
      </dgm:prSet>
      <dgm:spPr/>
    </dgm:pt>
    <dgm:pt modelId="{0B33DB6F-BA93-4272-9B71-DE0CBAECA579}" type="pres">
      <dgm:prSet presAssocID="{B488F7A1-24DD-4F0D-AD79-2F012E522C85}" presName="parentText" presStyleLbl="node1" presStyleIdx="0" presStyleCnt="5">
        <dgm:presLayoutVars>
          <dgm:chMax val="0"/>
          <dgm:bulletEnabled val="1"/>
        </dgm:presLayoutVars>
      </dgm:prSet>
      <dgm:spPr/>
    </dgm:pt>
    <dgm:pt modelId="{E8C45CB3-971C-415A-9364-C5F78DF55491}" type="pres">
      <dgm:prSet presAssocID="{7BD0B370-9FDE-4ECF-8BCF-67BACE922351}" presName="spacer" presStyleCnt="0"/>
      <dgm:spPr/>
    </dgm:pt>
    <dgm:pt modelId="{A7C0D32A-225B-42D6-95B1-7E5025FBE3EE}" type="pres">
      <dgm:prSet presAssocID="{6610DD40-B1AB-48DE-8CB6-43796D79DC8F}" presName="parentText" presStyleLbl="node1" presStyleIdx="1" presStyleCnt="5">
        <dgm:presLayoutVars>
          <dgm:chMax val="0"/>
          <dgm:bulletEnabled val="1"/>
        </dgm:presLayoutVars>
      </dgm:prSet>
      <dgm:spPr/>
    </dgm:pt>
    <dgm:pt modelId="{AF4A71B5-8CD6-4D30-BD9B-C836F4A9DB32}" type="pres">
      <dgm:prSet presAssocID="{E636AEC2-5BBF-47EB-A934-DC143724BDC9}" presName="spacer" presStyleCnt="0"/>
      <dgm:spPr/>
    </dgm:pt>
    <dgm:pt modelId="{17305A76-8150-4726-829C-3C5ECF772282}" type="pres">
      <dgm:prSet presAssocID="{898380B6-D14A-4129-B854-C8125C26CDF8}" presName="parentText" presStyleLbl="node1" presStyleIdx="2" presStyleCnt="5">
        <dgm:presLayoutVars>
          <dgm:chMax val="0"/>
          <dgm:bulletEnabled val="1"/>
        </dgm:presLayoutVars>
      </dgm:prSet>
      <dgm:spPr/>
    </dgm:pt>
    <dgm:pt modelId="{9B9C851D-86E8-4069-81CA-8C3279382EA6}" type="pres">
      <dgm:prSet presAssocID="{55F4C9AB-50CA-4538-8414-2D92F0F7E79E}" presName="spacer" presStyleCnt="0"/>
      <dgm:spPr/>
    </dgm:pt>
    <dgm:pt modelId="{AF5558D6-131F-4107-91E4-9EA2823ADF67}" type="pres">
      <dgm:prSet presAssocID="{2A6B05B6-40B9-4274-AF2E-F9C94A7A6369}" presName="parentText" presStyleLbl="node1" presStyleIdx="3" presStyleCnt="5">
        <dgm:presLayoutVars>
          <dgm:chMax val="0"/>
          <dgm:bulletEnabled val="1"/>
        </dgm:presLayoutVars>
      </dgm:prSet>
      <dgm:spPr/>
    </dgm:pt>
    <dgm:pt modelId="{E272A3B2-0FBF-4FBB-B1D1-6DE1711B29A8}" type="pres">
      <dgm:prSet presAssocID="{6BD909A7-665A-4C2C-80BE-541B0C4F1A59}" presName="spacer" presStyleCnt="0"/>
      <dgm:spPr/>
    </dgm:pt>
    <dgm:pt modelId="{3D99E6FE-EB98-491D-B02D-4B03C6B71EDC}" type="pres">
      <dgm:prSet presAssocID="{296B4C3F-A801-4B19-B514-4DEFED244657}" presName="parentText" presStyleLbl="node1" presStyleIdx="4" presStyleCnt="5">
        <dgm:presLayoutVars>
          <dgm:chMax val="0"/>
          <dgm:bulletEnabled val="1"/>
        </dgm:presLayoutVars>
      </dgm:prSet>
      <dgm:spPr/>
    </dgm:pt>
  </dgm:ptLst>
  <dgm:cxnLst>
    <dgm:cxn modelId="{141E1E25-FF2C-4BA5-A76A-704C0C7F7626}" type="presOf" srcId="{296B4C3F-A801-4B19-B514-4DEFED244657}" destId="{3D99E6FE-EB98-491D-B02D-4B03C6B71EDC}" srcOrd="0" destOrd="0" presId="urn:microsoft.com/office/officeart/2005/8/layout/vList2"/>
    <dgm:cxn modelId="{51B60F3F-04C0-4AF8-9CDC-FB89C69DF56E}" srcId="{7F67CDD8-E767-4186-99E5-AD72CA1AF9C4}" destId="{296B4C3F-A801-4B19-B514-4DEFED244657}" srcOrd="4" destOrd="0" parTransId="{C5B3BF8F-8BFD-4C8F-9F28-0839A87618B3}" sibTransId="{42E5A788-97D4-4F51-8CEE-079BAB67BE3E}"/>
    <dgm:cxn modelId="{42B3A35E-761B-4957-95CA-2D5DFAD3EA83}" type="presOf" srcId="{2A6B05B6-40B9-4274-AF2E-F9C94A7A6369}" destId="{AF5558D6-131F-4107-91E4-9EA2823ADF67}" srcOrd="0" destOrd="0" presId="urn:microsoft.com/office/officeart/2005/8/layout/vList2"/>
    <dgm:cxn modelId="{0B9EAE68-890B-42C0-8CB3-C098824D2F09}" type="presOf" srcId="{7F67CDD8-E767-4186-99E5-AD72CA1AF9C4}" destId="{84A362AD-870A-4248-BB28-40DC6B78259D}" srcOrd="0" destOrd="0" presId="urn:microsoft.com/office/officeart/2005/8/layout/vList2"/>
    <dgm:cxn modelId="{80A33275-72AC-451D-9542-63D43E448552}" type="presOf" srcId="{898380B6-D14A-4129-B854-C8125C26CDF8}" destId="{17305A76-8150-4726-829C-3C5ECF772282}" srcOrd="0" destOrd="0" presId="urn:microsoft.com/office/officeart/2005/8/layout/vList2"/>
    <dgm:cxn modelId="{81242876-51C3-446E-BCB9-145CA9C951E0}" type="presOf" srcId="{B488F7A1-24DD-4F0D-AD79-2F012E522C85}" destId="{0B33DB6F-BA93-4272-9B71-DE0CBAECA579}" srcOrd="0" destOrd="0" presId="urn:microsoft.com/office/officeart/2005/8/layout/vList2"/>
    <dgm:cxn modelId="{2D0F649D-DDCA-4733-8B5E-0CA2162E7535}" srcId="{7F67CDD8-E767-4186-99E5-AD72CA1AF9C4}" destId="{B488F7A1-24DD-4F0D-AD79-2F012E522C85}" srcOrd="0" destOrd="0" parTransId="{69BA301C-9EDB-4966-ADEC-498909390F5F}" sibTransId="{7BD0B370-9FDE-4ECF-8BCF-67BACE922351}"/>
    <dgm:cxn modelId="{B87AF1B2-6A53-4B34-B8F0-D1997F9DA264}" srcId="{7F67CDD8-E767-4186-99E5-AD72CA1AF9C4}" destId="{898380B6-D14A-4129-B854-C8125C26CDF8}" srcOrd="2" destOrd="0" parTransId="{6002E969-CDEC-4F3C-8F68-E63906EE7B7E}" sibTransId="{55F4C9AB-50CA-4538-8414-2D92F0F7E79E}"/>
    <dgm:cxn modelId="{626FE2BF-3228-41FF-B4A2-FBBC9F37E2EE}" type="presOf" srcId="{6610DD40-B1AB-48DE-8CB6-43796D79DC8F}" destId="{A7C0D32A-225B-42D6-95B1-7E5025FBE3EE}" srcOrd="0" destOrd="0" presId="urn:microsoft.com/office/officeart/2005/8/layout/vList2"/>
    <dgm:cxn modelId="{CE94DDC0-0D4F-440F-B19C-7BBD05D26F70}" srcId="{7F67CDD8-E767-4186-99E5-AD72CA1AF9C4}" destId="{6610DD40-B1AB-48DE-8CB6-43796D79DC8F}" srcOrd="1" destOrd="0" parTransId="{108BE89C-3ABC-4963-BFAE-5219709986C7}" sibTransId="{E636AEC2-5BBF-47EB-A934-DC143724BDC9}"/>
    <dgm:cxn modelId="{B51715F8-E2F4-4720-A1DD-1ABC8B5B4411}" srcId="{7F67CDD8-E767-4186-99E5-AD72CA1AF9C4}" destId="{2A6B05B6-40B9-4274-AF2E-F9C94A7A6369}" srcOrd="3" destOrd="0" parTransId="{0D5237F1-7971-48B3-B88B-4A54590D3EF2}" sibTransId="{6BD909A7-665A-4C2C-80BE-541B0C4F1A59}"/>
    <dgm:cxn modelId="{72B46BDA-46B9-4EBC-AF12-11044425002F}" type="presParOf" srcId="{84A362AD-870A-4248-BB28-40DC6B78259D}" destId="{0B33DB6F-BA93-4272-9B71-DE0CBAECA579}" srcOrd="0" destOrd="0" presId="urn:microsoft.com/office/officeart/2005/8/layout/vList2"/>
    <dgm:cxn modelId="{5E29513C-DA1A-44F2-AB06-05611AC183A6}" type="presParOf" srcId="{84A362AD-870A-4248-BB28-40DC6B78259D}" destId="{E8C45CB3-971C-415A-9364-C5F78DF55491}" srcOrd="1" destOrd="0" presId="urn:microsoft.com/office/officeart/2005/8/layout/vList2"/>
    <dgm:cxn modelId="{AD1E460F-28A7-4618-8D64-2263A5EE2AA6}" type="presParOf" srcId="{84A362AD-870A-4248-BB28-40DC6B78259D}" destId="{A7C0D32A-225B-42D6-95B1-7E5025FBE3EE}" srcOrd="2" destOrd="0" presId="urn:microsoft.com/office/officeart/2005/8/layout/vList2"/>
    <dgm:cxn modelId="{AE7475DF-9A50-4CB0-80A8-D3741DD20FED}" type="presParOf" srcId="{84A362AD-870A-4248-BB28-40DC6B78259D}" destId="{AF4A71B5-8CD6-4D30-BD9B-C836F4A9DB32}" srcOrd="3" destOrd="0" presId="urn:microsoft.com/office/officeart/2005/8/layout/vList2"/>
    <dgm:cxn modelId="{D690D948-361C-46A2-BAED-5A77E7166748}" type="presParOf" srcId="{84A362AD-870A-4248-BB28-40DC6B78259D}" destId="{17305A76-8150-4726-829C-3C5ECF772282}" srcOrd="4" destOrd="0" presId="urn:microsoft.com/office/officeart/2005/8/layout/vList2"/>
    <dgm:cxn modelId="{82CB524C-FE62-40ED-839F-EEEA7E1AEA6E}" type="presParOf" srcId="{84A362AD-870A-4248-BB28-40DC6B78259D}" destId="{9B9C851D-86E8-4069-81CA-8C3279382EA6}" srcOrd="5" destOrd="0" presId="urn:microsoft.com/office/officeart/2005/8/layout/vList2"/>
    <dgm:cxn modelId="{24742391-95B4-4CBC-B4E3-1DD21E864513}" type="presParOf" srcId="{84A362AD-870A-4248-BB28-40DC6B78259D}" destId="{AF5558D6-131F-4107-91E4-9EA2823ADF67}" srcOrd="6" destOrd="0" presId="urn:microsoft.com/office/officeart/2005/8/layout/vList2"/>
    <dgm:cxn modelId="{F8AFD230-DA1F-4AB3-93DA-294CFCBBB390}" type="presParOf" srcId="{84A362AD-870A-4248-BB28-40DC6B78259D}" destId="{E272A3B2-0FBF-4FBB-B1D1-6DE1711B29A8}" srcOrd="7" destOrd="0" presId="urn:microsoft.com/office/officeart/2005/8/layout/vList2"/>
    <dgm:cxn modelId="{44F8B396-0EE9-4077-AE38-514F982B29E8}" type="presParOf" srcId="{84A362AD-870A-4248-BB28-40DC6B78259D}" destId="{3D99E6FE-EB98-491D-B02D-4B03C6B71ED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3DB6F-BA93-4272-9B71-DE0CBAECA579}">
      <dsp:nvSpPr>
        <dsp:cNvPr id="0" name=""/>
        <dsp:cNvSpPr/>
      </dsp:nvSpPr>
      <dsp:spPr>
        <a:xfrm>
          <a:off x="0" y="7329"/>
          <a:ext cx="4002468" cy="49432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Making work and workplaces safer</a:t>
          </a:r>
          <a:endParaRPr lang="en-US" sz="1300" kern="1200" dirty="0"/>
        </a:p>
      </dsp:txBody>
      <dsp:txXfrm>
        <a:off x="24131" y="31460"/>
        <a:ext cx="3954206" cy="446063"/>
      </dsp:txXfrm>
    </dsp:sp>
    <dsp:sp modelId="{A7C0D32A-225B-42D6-95B1-7E5025FBE3EE}">
      <dsp:nvSpPr>
        <dsp:cNvPr id="0" name=""/>
        <dsp:cNvSpPr/>
      </dsp:nvSpPr>
      <dsp:spPr>
        <a:xfrm>
          <a:off x="0" y="539094"/>
          <a:ext cx="4002468" cy="49432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Leadership</a:t>
          </a:r>
          <a:endParaRPr lang="en-US" sz="1300" kern="1200"/>
        </a:p>
      </dsp:txBody>
      <dsp:txXfrm>
        <a:off x="24131" y="563225"/>
        <a:ext cx="3954206" cy="446063"/>
      </dsp:txXfrm>
    </dsp:sp>
    <dsp:sp modelId="{17305A76-8150-4726-829C-3C5ECF772282}">
      <dsp:nvSpPr>
        <dsp:cNvPr id="0" name=""/>
        <dsp:cNvSpPr/>
      </dsp:nvSpPr>
      <dsp:spPr>
        <a:xfrm>
          <a:off x="0" y="1070859"/>
          <a:ext cx="4002468" cy="49432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Data driven decision making and supporting a reporting culture</a:t>
          </a:r>
          <a:endParaRPr lang="en-US" sz="1300" kern="1200"/>
        </a:p>
      </dsp:txBody>
      <dsp:txXfrm>
        <a:off x="24131" y="1094990"/>
        <a:ext cx="3954206" cy="446063"/>
      </dsp:txXfrm>
    </dsp:sp>
    <dsp:sp modelId="{AF5558D6-131F-4107-91E4-9EA2823ADF67}">
      <dsp:nvSpPr>
        <dsp:cNvPr id="0" name=""/>
        <dsp:cNvSpPr/>
      </dsp:nvSpPr>
      <dsp:spPr>
        <a:xfrm>
          <a:off x="0" y="1602624"/>
          <a:ext cx="4002468" cy="49432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Risk assessment training and support</a:t>
          </a:r>
          <a:endParaRPr lang="en-US" sz="1300" kern="1200"/>
        </a:p>
      </dsp:txBody>
      <dsp:txXfrm>
        <a:off x="24131" y="1626755"/>
        <a:ext cx="3954206" cy="446063"/>
      </dsp:txXfrm>
    </dsp:sp>
    <dsp:sp modelId="{3D99E6FE-EB98-491D-B02D-4B03C6B71EDC}">
      <dsp:nvSpPr>
        <dsp:cNvPr id="0" name=""/>
        <dsp:cNvSpPr/>
      </dsp:nvSpPr>
      <dsp:spPr>
        <a:xfrm>
          <a:off x="0" y="2134389"/>
          <a:ext cx="4002468" cy="49432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The role of partnership working</a:t>
          </a:r>
          <a:endParaRPr lang="en-US" sz="1300" kern="1200"/>
        </a:p>
      </dsp:txBody>
      <dsp:txXfrm>
        <a:off x="24131" y="2158520"/>
        <a:ext cx="3954206" cy="4460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483553"/>
          </a:xfrm>
          <a:prstGeom prst="rect">
            <a:avLst/>
          </a:prstGeom>
        </p:spPr>
        <p:txBody>
          <a:bodyPr vert="horz" lIns="91440" tIns="45720" rIns="91440" bIns="45720" rtlCol="0"/>
          <a:lstStyle>
            <a:lvl1pPr algn="l">
              <a:defRPr sz="1200"/>
            </a:lvl1pPr>
          </a:lstStyle>
          <a:p>
            <a:endParaRPr lang="en-GB" sz="1000">
              <a:latin typeface="Arial" pitchFamily="34" charset="0"/>
              <a:cs typeface="Arial" pitchFamily="34" charset="0"/>
            </a:endParaRPr>
          </a:p>
        </p:txBody>
      </p:sp>
      <p:sp>
        <p:nvSpPr>
          <p:cNvPr id="3" name="Date Placeholder 2"/>
          <p:cNvSpPr>
            <a:spLocks noGrp="1"/>
          </p:cNvSpPr>
          <p:nvPr>
            <p:ph type="dt" sz="quarter" idx="1"/>
          </p:nvPr>
        </p:nvSpPr>
        <p:spPr>
          <a:xfrm>
            <a:off x="3901699" y="0"/>
            <a:ext cx="2984870" cy="483553"/>
          </a:xfrm>
          <a:prstGeom prst="rect">
            <a:avLst/>
          </a:prstGeom>
        </p:spPr>
        <p:txBody>
          <a:bodyPr vert="horz" lIns="91440" tIns="45720" rIns="91440" bIns="45720" rtlCol="0"/>
          <a:lstStyle>
            <a:lvl1pPr algn="r">
              <a:defRPr sz="1200"/>
            </a:lvl1pPr>
          </a:lstStyle>
          <a:p>
            <a:fld id="{78688C09-A274-4C07-9395-CBE67C0DE912}" type="datetimeFigureOut">
              <a:rPr lang="en-GB" sz="1000" smtClean="0">
                <a:latin typeface="Arial" pitchFamily="34" charset="0"/>
                <a:cs typeface="Arial" pitchFamily="34" charset="0"/>
              </a:rPr>
              <a:pPr/>
              <a:t>17/04/2026</a:t>
            </a:fld>
            <a:endParaRPr lang="en-GB" sz="1000">
              <a:latin typeface="Arial" pitchFamily="34" charset="0"/>
              <a:cs typeface="Arial" pitchFamily="34" charset="0"/>
            </a:endParaRPr>
          </a:p>
        </p:txBody>
      </p:sp>
      <p:sp>
        <p:nvSpPr>
          <p:cNvPr id="4" name="Footer Placeholder 3"/>
          <p:cNvSpPr>
            <a:spLocks noGrp="1"/>
          </p:cNvSpPr>
          <p:nvPr>
            <p:ph type="ftr" sz="quarter" idx="2"/>
          </p:nvPr>
        </p:nvSpPr>
        <p:spPr>
          <a:xfrm>
            <a:off x="1" y="9185819"/>
            <a:ext cx="2984870" cy="483553"/>
          </a:xfrm>
          <a:prstGeom prst="rect">
            <a:avLst/>
          </a:prstGeom>
        </p:spPr>
        <p:txBody>
          <a:bodyPr vert="horz" lIns="91440" tIns="45720" rIns="91440" bIns="45720" rtlCol="0" anchor="b"/>
          <a:lstStyle>
            <a:lvl1pPr algn="l">
              <a:defRPr sz="1200"/>
            </a:lvl1pPr>
          </a:lstStyle>
          <a:p>
            <a:endParaRPr lang="en-GB" sz="1000">
              <a:latin typeface="Arial" pitchFamily="34" charset="0"/>
              <a:cs typeface="Arial" pitchFamily="34" charset="0"/>
            </a:endParaRPr>
          </a:p>
        </p:txBody>
      </p:sp>
      <p:sp>
        <p:nvSpPr>
          <p:cNvPr id="5" name="Slide Number Placeholder 4"/>
          <p:cNvSpPr>
            <a:spLocks noGrp="1"/>
          </p:cNvSpPr>
          <p:nvPr>
            <p:ph type="sldNum" sz="quarter" idx="3"/>
          </p:nvPr>
        </p:nvSpPr>
        <p:spPr>
          <a:xfrm>
            <a:off x="3901699" y="9185819"/>
            <a:ext cx="2984870" cy="483553"/>
          </a:xfrm>
          <a:prstGeom prst="rect">
            <a:avLst/>
          </a:prstGeom>
        </p:spPr>
        <p:txBody>
          <a:bodyPr vert="horz" lIns="91440" tIns="45720" rIns="91440" bIns="45720" rtlCol="0" anchor="b"/>
          <a:lstStyle>
            <a:lvl1pPr algn="r">
              <a:defRPr sz="1200"/>
            </a:lvl1pPr>
          </a:lstStyle>
          <a:p>
            <a:fld id="{18B005D9-1AAC-4E6D-B9B3-BB8CB4FD9D30}" type="slidenum">
              <a:rPr lang="en-GB" sz="1000" smtClean="0">
                <a:latin typeface="Arial" pitchFamily="34" charset="0"/>
                <a:cs typeface="Arial" pitchFamily="34" charset="0"/>
              </a:rPr>
              <a:pPr/>
              <a:t>‹#›</a:t>
            </a:fld>
            <a:endParaRPr lang="en-GB" sz="1000">
              <a:latin typeface="Arial" pitchFamily="34" charset="0"/>
              <a:cs typeface="Arial" pitchFamily="34" charset="0"/>
            </a:endParaRPr>
          </a:p>
        </p:txBody>
      </p:sp>
    </p:spTree>
    <p:extLst>
      <p:ext uri="{BB962C8B-B14F-4D97-AF65-F5344CB8AC3E}">
        <p14:creationId xmlns:p14="http://schemas.microsoft.com/office/powerpoint/2010/main" val="4282147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483553"/>
          </a:xfrm>
          <a:prstGeom prst="rect">
            <a:avLst/>
          </a:prstGeom>
        </p:spPr>
        <p:txBody>
          <a:bodyPr vert="horz" lIns="91440" tIns="45720" rIns="91440" bIns="45720" rtlCol="0"/>
          <a:lstStyle>
            <a:lvl1pPr algn="l">
              <a:defRPr sz="1000">
                <a:solidFill>
                  <a:schemeClr val="tx1"/>
                </a:solidFill>
                <a:latin typeface="Arial" pitchFamily="34" charset="0"/>
                <a:cs typeface="Arial" pitchFamily="34" charset="0"/>
              </a:defRPr>
            </a:lvl1pPr>
          </a:lstStyle>
          <a:p>
            <a:endParaRPr lang="en-GB"/>
          </a:p>
        </p:txBody>
      </p:sp>
      <p:sp>
        <p:nvSpPr>
          <p:cNvPr id="3" name="Date Placeholder 2"/>
          <p:cNvSpPr>
            <a:spLocks noGrp="1"/>
          </p:cNvSpPr>
          <p:nvPr>
            <p:ph type="dt" idx="1"/>
          </p:nvPr>
        </p:nvSpPr>
        <p:spPr>
          <a:xfrm>
            <a:off x="3901699" y="0"/>
            <a:ext cx="2984870" cy="483553"/>
          </a:xfrm>
          <a:prstGeom prst="rect">
            <a:avLst/>
          </a:prstGeom>
        </p:spPr>
        <p:txBody>
          <a:bodyPr vert="horz" lIns="91440" tIns="45720" rIns="91440" bIns="45720" rtlCol="0"/>
          <a:lstStyle>
            <a:lvl1pPr algn="r">
              <a:defRPr sz="1000">
                <a:solidFill>
                  <a:schemeClr val="tx1"/>
                </a:solidFill>
                <a:latin typeface="Arial" pitchFamily="34" charset="0"/>
                <a:cs typeface="Arial" pitchFamily="34" charset="0"/>
              </a:defRPr>
            </a:lvl1pPr>
          </a:lstStyle>
          <a:p>
            <a:fld id="{E8910CE4-810D-4C84-B7AD-48C304FEA169}" type="datetimeFigureOut">
              <a:rPr lang="en-GB" smtClean="0"/>
              <a:pPr/>
              <a:t>17/04/2026</a:t>
            </a:fld>
            <a:endParaRPr lang="en-GB"/>
          </a:p>
        </p:txBody>
      </p:sp>
      <p:sp>
        <p:nvSpPr>
          <p:cNvPr id="4" name="Slide Image Placeholder 3"/>
          <p:cNvSpPr>
            <a:spLocks noGrp="1" noRot="1" noChangeAspect="1"/>
          </p:cNvSpPr>
          <p:nvPr>
            <p:ph type="sldImg" idx="2"/>
          </p:nvPr>
        </p:nvSpPr>
        <p:spPr>
          <a:xfrm>
            <a:off x="1320800" y="1273175"/>
            <a:ext cx="4268788" cy="3201988"/>
          </a:xfrm>
          <a:prstGeom prst="rect">
            <a:avLst/>
          </a:prstGeom>
          <a:noFill/>
          <a:ln w="9525">
            <a:solidFill>
              <a:schemeClr val="tx1"/>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500286" y="4640739"/>
            <a:ext cx="5921374" cy="420567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p:txBody>
      </p:sp>
      <p:sp>
        <p:nvSpPr>
          <p:cNvPr id="6" name="Footer Placeholder 5"/>
          <p:cNvSpPr>
            <a:spLocks noGrp="1"/>
          </p:cNvSpPr>
          <p:nvPr>
            <p:ph type="ftr" sz="quarter" idx="4"/>
          </p:nvPr>
        </p:nvSpPr>
        <p:spPr>
          <a:xfrm>
            <a:off x="1" y="9185819"/>
            <a:ext cx="2984870" cy="483553"/>
          </a:xfrm>
          <a:prstGeom prst="rect">
            <a:avLst/>
          </a:prstGeom>
        </p:spPr>
        <p:txBody>
          <a:bodyPr vert="horz" lIns="91440" tIns="45720" rIns="91440" bIns="45720" rtlCol="0" anchor="b"/>
          <a:lstStyle>
            <a:lvl1pPr algn="l">
              <a:defRPr sz="1000">
                <a:solidFill>
                  <a:schemeClr val="tx1"/>
                </a:solidFill>
                <a:latin typeface="Arial" pitchFamily="34" charset="0"/>
                <a:cs typeface="Arial" pitchFamily="34" charset="0"/>
              </a:defRPr>
            </a:lvl1pPr>
          </a:lstStyle>
          <a:p>
            <a:endParaRPr lang="en-GB"/>
          </a:p>
        </p:txBody>
      </p:sp>
      <p:sp>
        <p:nvSpPr>
          <p:cNvPr id="7" name="Slide Number Placeholder 6"/>
          <p:cNvSpPr>
            <a:spLocks noGrp="1"/>
          </p:cNvSpPr>
          <p:nvPr>
            <p:ph type="sldNum" sz="quarter" idx="5"/>
          </p:nvPr>
        </p:nvSpPr>
        <p:spPr>
          <a:xfrm>
            <a:off x="3901699" y="9185819"/>
            <a:ext cx="2984870" cy="483553"/>
          </a:xfrm>
          <a:prstGeom prst="rect">
            <a:avLst/>
          </a:prstGeom>
        </p:spPr>
        <p:txBody>
          <a:bodyPr vert="horz" lIns="91440" tIns="45720" rIns="91440" bIns="45720" rtlCol="0" anchor="b"/>
          <a:lstStyle>
            <a:lvl1pPr algn="r">
              <a:defRPr sz="1000">
                <a:solidFill>
                  <a:schemeClr val="tx1"/>
                </a:solidFill>
                <a:latin typeface="Arial" pitchFamily="34" charset="0"/>
                <a:cs typeface="Arial" pitchFamily="34" charset="0"/>
              </a:defRPr>
            </a:lvl1pPr>
          </a:lstStyle>
          <a:p>
            <a:fld id="{DE799493-6412-4470-9830-D005B358D66E}" type="slidenum">
              <a:rPr lang="en-GB" smtClean="0"/>
              <a:pPr/>
              <a:t>‹#›</a:t>
            </a:fld>
            <a:endParaRPr lang="en-GB"/>
          </a:p>
        </p:txBody>
      </p:sp>
    </p:spTree>
    <p:extLst>
      <p:ext uri="{BB962C8B-B14F-4D97-AF65-F5344CB8AC3E}">
        <p14:creationId xmlns:p14="http://schemas.microsoft.com/office/powerpoint/2010/main" val="3497430549"/>
      </p:ext>
    </p:extLst>
  </p:cSld>
  <p:clrMap bg1="lt1" tx1="dk1" bg2="lt2" tx2="dk2" accent1="accent1" accent2="accent2" accent3="accent3" accent4="accent4" accent5="accent5" accent6="accent6" hlink="hlink" folHlink="folHlink"/>
  <p:notesStyle>
    <a:lvl1pPr marL="0" algn="l" defTabSz="914378" rtl="0" eaLnBrk="1" latinLnBrk="0" hangingPunct="1">
      <a:spcAft>
        <a:spcPts val="600"/>
      </a:spcAft>
      <a:defRPr sz="1000" kern="1200">
        <a:solidFill>
          <a:schemeClr val="tx1"/>
        </a:solidFill>
        <a:latin typeface="Arial" pitchFamily="34" charset="0"/>
        <a:ea typeface="+mn-ea"/>
        <a:cs typeface="Arial" pitchFamily="34" charset="0"/>
      </a:defRPr>
    </a:lvl1pPr>
    <a:lvl2pPr marL="85723" indent="-85723" algn="l" defTabSz="914378" rtl="0" eaLnBrk="1" latinLnBrk="0" hangingPunct="1">
      <a:spcAft>
        <a:spcPts val="600"/>
      </a:spcAft>
      <a:buFont typeface="Arial" pitchFamily="34" charset="0"/>
      <a:buChar char="•"/>
      <a:defRPr sz="1000" kern="1200">
        <a:solidFill>
          <a:schemeClr val="tx1"/>
        </a:solidFill>
        <a:latin typeface="Arial" pitchFamily="34" charset="0"/>
        <a:ea typeface="+mn-ea"/>
        <a:cs typeface="Arial" pitchFamily="34" charset="0"/>
      </a:defRPr>
    </a:lvl2pPr>
    <a:lvl3pPr marL="251994" indent="-143996" algn="l" defTabSz="914378" rtl="0" eaLnBrk="1" latinLnBrk="0" hangingPunct="1">
      <a:spcAft>
        <a:spcPts val="600"/>
      </a:spcAft>
      <a:buFont typeface="Symbol" pitchFamily="18" charset="2"/>
      <a:buChar char="-"/>
      <a:defRPr sz="1000" kern="1200">
        <a:solidFill>
          <a:schemeClr val="tx1"/>
        </a:solidFill>
        <a:latin typeface="Arial" pitchFamily="34" charset="0"/>
        <a:ea typeface="+mn-ea"/>
        <a:cs typeface="Arial" pitchFamily="34" charset="0"/>
      </a:defRPr>
    </a:lvl3pPr>
    <a:lvl4pPr marL="1371566" algn="l" defTabSz="914378" rtl="0" eaLnBrk="1" latinLnBrk="0" hangingPunct="1">
      <a:spcAft>
        <a:spcPts val="600"/>
      </a:spcAft>
      <a:defRPr sz="1000" kern="1200">
        <a:solidFill>
          <a:schemeClr val="tx1"/>
        </a:solidFill>
        <a:latin typeface="Futura Medium"/>
        <a:ea typeface="+mn-ea"/>
        <a:cs typeface="+mn-cs"/>
      </a:defRPr>
    </a:lvl4pPr>
    <a:lvl5pPr marL="1828754" algn="l" defTabSz="914378" rtl="0" eaLnBrk="1" latinLnBrk="0" hangingPunct="1">
      <a:spcAft>
        <a:spcPts val="600"/>
      </a:spcAft>
      <a:defRPr sz="1000" kern="1200">
        <a:solidFill>
          <a:schemeClr val="tx1"/>
        </a:solidFill>
        <a:latin typeface="Futura Medium"/>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5525" y="725488"/>
            <a:ext cx="4837113" cy="3627437"/>
          </a:xfrm>
        </p:spPr>
        <p:txBody>
          <a:bodyPr/>
          <a:lstStyle/>
          <a:p>
            <a:endParaRPr lang="en-GB"/>
          </a:p>
        </p:txBody>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Futura Medium" pitchFamily="2" charset="0"/>
              </a:rPr>
              <a:pPr/>
              <a:t>1</a:t>
            </a:fld>
            <a:endParaRPr lang="en-GB">
              <a:latin typeface="Futura Medium" pitchFamily="2" charset="0"/>
            </a:endParaRPr>
          </a:p>
        </p:txBody>
      </p:sp>
    </p:spTree>
    <p:extLst>
      <p:ext uri="{BB962C8B-B14F-4D97-AF65-F5344CB8AC3E}">
        <p14:creationId xmlns:p14="http://schemas.microsoft.com/office/powerpoint/2010/main" val="1913712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53937-AC9E-10AA-6BB8-5EFF97F21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2C910-AEB4-75F3-4DDA-A1DC69451E6B}"/>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666E1C0C-6457-D101-EEB8-9DCAA26791F9}"/>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C9C0ADB3-F117-3155-27FA-65A0EC0A50A0}"/>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33</a:t>
            </a:fld>
            <a:endParaRPr lang="en-GB">
              <a:latin typeface="Futura Medium" pitchFamily="2" charset="0"/>
            </a:endParaRPr>
          </a:p>
        </p:txBody>
      </p:sp>
    </p:spTree>
    <p:extLst>
      <p:ext uri="{BB962C8B-B14F-4D97-AF65-F5344CB8AC3E}">
        <p14:creationId xmlns:p14="http://schemas.microsoft.com/office/powerpoint/2010/main" val="3628921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6899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60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38F15-9781-A9DA-1DA9-42976D6E4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E630C-2B1C-923C-3026-928C3AAA4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04262-352C-F328-EC99-CFC1332A453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775674-418B-ED4C-E86A-EDAE853633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486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C721B-C465-C079-A683-3DBC52EC3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34C41-20F8-E4E2-7F0A-FDB260D3E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96FDB-161E-D699-48CF-8F13634483C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1ED535-0FC8-BBE2-939D-9B97616B68B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53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A510-E9F4-892D-1C9B-E16047612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DDC89-DBB9-1ABA-90BF-42BB911E0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23EBA-30A6-75EE-916A-EDDAD8E684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814AEDB-F220-975A-EA6D-E80484F077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48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A370F-748C-9EC5-260F-715003C3B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995DB-1D8E-1B16-AE74-75F589225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E6EAB-8C86-F856-3B9D-AFBDE38885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DDA241-2FF1-82AB-D107-9F7A2CE93C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32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EFA4-3CE4-3D0D-F690-CBCF2CB6F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4E52B-69DA-A80A-D135-76C5C6EA7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F47A9-910A-EE74-37C2-56E41BDD99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66DD5F-72F3-9A3C-FA72-4397507E0A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09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8F766-838C-DD37-E576-68B5DEE15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82355-B51C-1CD5-075C-DAC69CA73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CA347-D193-D470-BAA9-A241F739E3C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C70C09-B766-F3CE-075F-B92B174F97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3352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ED92-1FBF-486E-978A-A27E4B827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06624-6043-D927-527B-335B4145E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5211C-DA67-8CB4-D628-5706FD1BDD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41A0CD9-C7CE-C207-C151-62570EC5D6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00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CC52-631A-20C7-CE02-7694E147C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22DF0-E03E-F78F-557F-70E97A6F1BD0}"/>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31AEDC27-E99E-884F-F00B-BD3DECB27F20}"/>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62B318CB-49F8-6AD8-4776-C08C26ABD7A0}"/>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2</a:t>
            </a:fld>
            <a:endParaRPr lang="en-GB">
              <a:latin typeface="Futura Medium" pitchFamily="2" charset="0"/>
            </a:endParaRPr>
          </a:p>
        </p:txBody>
      </p:sp>
    </p:spTree>
    <p:extLst>
      <p:ext uri="{BB962C8B-B14F-4D97-AF65-F5344CB8AC3E}">
        <p14:creationId xmlns:p14="http://schemas.microsoft.com/office/powerpoint/2010/main" val="3041746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B2D2-15B0-41E1-CB70-8152A0397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A772C-F59D-98A5-F121-B669CDBF7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9D44D-48F9-56F4-6F34-1DAC96920F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98CC9D-6478-AFCF-5E8A-ACFA3218DE9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798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DB11F-180C-403F-A5AF-17386C98FE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6899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D078D80E-9BBA-41E6-9B19-69FDEDDF2681}" type="slidenum">
              <a:rPr lang="en-GB" smtClean="0"/>
              <a:t>47</a:t>
            </a:fld>
            <a:endParaRPr lang="en-GB"/>
          </a:p>
        </p:txBody>
      </p:sp>
    </p:spTree>
    <p:extLst>
      <p:ext uri="{BB962C8B-B14F-4D97-AF65-F5344CB8AC3E}">
        <p14:creationId xmlns:p14="http://schemas.microsoft.com/office/powerpoint/2010/main" val="1200570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1939E27-5D2E-4014-A001-5AF776C72683}" type="slidenum">
              <a:rPr lang="en-GB" smtClean="0"/>
              <a:t>48</a:t>
            </a:fld>
            <a:endParaRPr lang="en-GB" dirty="0"/>
          </a:p>
        </p:txBody>
      </p:sp>
      <p:sp>
        <p:nvSpPr>
          <p:cNvPr id="6" name="Notes Placeholder 5">
            <a:extLst>
              <a:ext uri="{FF2B5EF4-FFF2-40B4-BE49-F238E27FC236}">
                <a16:creationId xmlns:a16="http://schemas.microsoft.com/office/drawing/2014/main" id="{51EA4C35-3E61-05C0-FE99-3E4F636C083E}"/>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389108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1939E27-5D2E-4014-A001-5AF776C72683}" type="slidenum">
              <a:rPr lang="en-GB" smtClean="0"/>
              <a:t>49</a:t>
            </a:fld>
            <a:endParaRPr lang="en-GB" dirty="0"/>
          </a:p>
        </p:txBody>
      </p:sp>
      <p:sp>
        <p:nvSpPr>
          <p:cNvPr id="6" name="Notes Placeholder 5">
            <a:extLst>
              <a:ext uri="{FF2B5EF4-FFF2-40B4-BE49-F238E27FC236}">
                <a16:creationId xmlns:a16="http://schemas.microsoft.com/office/drawing/2014/main" id="{7C78E3A9-2E10-2A66-0670-EFE91099AF12}"/>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40358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1939E27-5D2E-4014-A001-5AF776C72683}" type="slidenum">
              <a:rPr lang="en-GB" smtClean="0"/>
              <a:t>50</a:t>
            </a:fld>
            <a:endParaRPr lang="en-GB" dirty="0"/>
          </a:p>
        </p:txBody>
      </p:sp>
      <p:sp>
        <p:nvSpPr>
          <p:cNvPr id="6" name="Notes Placeholder 5">
            <a:extLst>
              <a:ext uri="{FF2B5EF4-FFF2-40B4-BE49-F238E27FC236}">
                <a16:creationId xmlns:a16="http://schemas.microsoft.com/office/drawing/2014/main" id="{2317C5BB-DB3D-0CCA-CA72-13CF5D760DA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889705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393E0-5EB0-9714-74DD-BDB874940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F000F-AEA1-F1DE-9EDA-13D51691FB99}"/>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B5CDBA12-35D4-1149-4595-422280E77DE1}"/>
              </a:ext>
            </a:extLst>
          </p:cNvPr>
          <p:cNvSpPr>
            <a:spLocks noGrp="1"/>
          </p:cNvSpPr>
          <p:nvPr>
            <p:ph type="sldNum" sz="quarter" idx="5"/>
          </p:nvPr>
        </p:nvSpPr>
        <p:spPr/>
        <p:txBody>
          <a:bodyPr/>
          <a:lstStyle/>
          <a:p>
            <a:fld id="{D1939E27-5D2E-4014-A001-5AF776C72683}" type="slidenum">
              <a:rPr lang="en-GB" smtClean="0"/>
              <a:t>51</a:t>
            </a:fld>
            <a:endParaRPr lang="en-GB" dirty="0"/>
          </a:p>
        </p:txBody>
      </p:sp>
      <p:sp>
        <p:nvSpPr>
          <p:cNvPr id="6" name="Notes Placeholder 5">
            <a:extLst>
              <a:ext uri="{FF2B5EF4-FFF2-40B4-BE49-F238E27FC236}">
                <a16:creationId xmlns:a16="http://schemas.microsoft.com/office/drawing/2014/main" id="{71E58F2E-AFBA-2992-A9E0-2FE276B8A49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43628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5738" y="744538"/>
            <a:ext cx="3321050" cy="18684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B71249-A92F-46A4-8CBA-E7BF2827BAF7}" type="slidenum">
              <a:rPr kumimoji="0" lang="en-GB"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498475"/>
            <a:ext cx="4471988" cy="3354388"/>
          </a:xfrm>
        </p:spPr>
      </p:sp>
      <p:sp>
        <p:nvSpPr>
          <p:cNvPr id="3" name="Notes Placeholder 2"/>
          <p:cNvSpPr>
            <a:spLocks noGrp="1"/>
          </p:cNvSpPr>
          <p:nvPr>
            <p:ph type="body" idx="1"/>
          </p:nvPr>
        </p:nvSpPr>
        <p:spPr/>
        <p:txBody>
          <a:bodyPr/>
          <a:lstStyle/>
          <a:p>
            <a:pPr marL="228600" indent="-228600">
              <a:buAutoNum type="arabicPeriod"/>
            </a:pPr>
            <a:r>
              <a:rPr lang="en-GB" dirty="0"/>
              <a:t>Mandate VPR standard, ensure collaboration across governments, CQC inspections</a:t>
            </a:r>
          </a:p>
          <a:p>
            <a:pPr marL="228600" indent="-228600">
              <a:buAutoNum type="arabicPeriod"/>
            </a:pPr>
            <a:r>
              <a:rPr lang="en-GB" dirty="0"/>
              <a:t>National strategy, consistent messaging (staff and patients), plus dealing with clinically challenged behaviours. Making this about retention</a:t>
            </a:r>
          </a:p>
          <a:p>
            <a:pPr marL="228600" indent="-228600">
              <a:buAutoNum type="arabicPeriod"/>
            </a:pPr>
            <a:r>
              <a:rPr lang="en-GB" dirty="0"/>
              <a:t>New data standard and new reporting system and improvements to reporting culture (issues with the Staff Survey as a source of data). </a:t>
            </a:r>
          </a:p>
          <a:p>
            <a:pPr marL="228600" indent="-228600">
              <a:buAutoNum type="arabicPeriod"/>
            </a:pPr>
            <a:r>
              <a:rPr lang="en-GB" dirty="0"/>
              <a:t>Improve RA training, skills and guidance on supporting staff and minimising risks – particularly with clinically challenged behaviours. HSWG developing post incident support.</a:t>
            </a:r>
          </a:p>
          <a:p>
            <a:pPr marL="228600" indent="-228600">
              <a:buAutoNum type="arabicPeriod"/>
            </a:pPr>
            <a:r>
              <a:rPr lang="en-GB" dirty="0"/>
              <a:t>Doing it all in partnership!!</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3A82397-230D-471A-9129-97BCB885D64A}" type="slidenum">
              <a:rPr kumimoji="0" lang="en-GB"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1607022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B71249-A92F-46A4-8CBA-E7BF2827BAF7}" type="slidenum">
              <a:rPr kumimoji="0" lang="en-GB"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37654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AD44B-08C2-1F0B-F8BE-38328C8E3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79BE7-80FB-8CE2-8EAE-3B8E776157A7}"/>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12202B99-5423-884B-0AE8-C3030AA64A53}"/>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D452F534-3001-92A5-898C-765662C2CC63}"/>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3</a:t>
            </a:fld>
            <a:endParaRPr lang="en-GB">
              <a:latin typeface="Futura Medium" pitchFamily="2" charset="0"/>
            </a:endParaRPr>
          </a:p>
        </p:txBody>
      </p:sp>
    </p:spTree>
    <p:extLst>
      <p:ext uri="{BB962C8B-B14F-4D97-AF65-F5344CB8AC3E}">
        <p14:creationId xmlns:p14="http://schemas.microsoft.com/office/powerpoint/2010/main" val="2006655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aware of an increase in violent assaults on our members since the pandemic.</a:t>
            </a:r>
          </a:p>
          <a:p>
            <a:r>
              <a:rPr lang="en-GB" dirty="0"/>
              <a:t>Some from parents/carers, but mostly from students.</a:t>
            </a:r>
          </a:p>
          <a:p>
            <a:r>
              <a:rPr lang="en-GB" dirty="0"/>
              <a:t>Primary schools report more assaults than secondary, but the impact of assaults in secondary is often more serious.</a:t>
            </a:r>
          </a:p>
          <a:p>
            <a:r>
              <a:rPr lang="en-GB" dirty="0"/>
              <a:t>Special schools report most assaults of all.  This is because of a lack of funding, staffing, and the existence of too many children with unmet need.</a:t>
            </a:r>
          </a:p>
          <a:p>
            <a:endParaRPr lang="en-GB" dirty="0"/>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44E00-6C2B-4CAA-9F06-15BBBAC7D495}" type="slidenum">
              <a:rPr kumimoji="0" lang="en-GB" sz="2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4144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Violence and assaults is a complex area, and I don’t personally claim to have all the answers.  However, it’s clearly desirable to organise to reduce violent assaults in the first place, and it’s that work that I’m here to talk to you about today.</a:t>
            </a:r>
          </a:p>
          <a:p>
            <a:r>
              <a:rPr lang="en-GB" dirty="0"/>
              <a:t>The NEU seeks to do this in two main ways – firstly by supporting its members and reps with useful resources such as model violence policies, checklists for different groups such as reps, leaders, support staff etc., template individual pupil behaviour risk assessment forms and so on.  These are all available on the NEU website – you can find them quickly by scanning the QR code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second way is the use of the violence survey.  The violence survey is administered nationally, but co-ordinated locally at school level.  Members in a school might have been citing problems with violence but feeling that their leadership team was not listening, or there might have been a sense that violent incidents were on the increase but there had been no co-ordinated attempt to act on them.  Either way, a violence survey would be a logical step forward.  The rep would be sent a link by NEU HQ which they then share with members.  (And non-members, if desired).  Typically, survey respondents spend 2 weeks filling in the survey.  Then, on a pre-agreed date, the survey is closed and analysed whereupon the results are sent to the rep for sharing with members/negotiation with management</a:t>
            </a:r>
            <a:r>
              <a:rPr lang="en-GB"/>
              <a:t>.  </a:t>
            </a:r>
            <a:r>
              <a:rPr lang="en-GB" sz="1200" b="0" kern="1200">
                <a:solidFill>
                  <a:schemeClr val="tx1"/>
                </a:solidFill>
                <a:effectLst/>
                <a:latin typeface="+mn-lt"/>
                <a:ea typeface="+mn-ea"/>
                <a:cs typeface="+mn-cs"/>
              </a:rPr>
              <a:t>In </a:t>
            </a:r>
            <a:r>
              <a:rPr lang="en-GB" sz="1200" b="0" kern="1200" dirty="0">
                <a:solidFill>
                  <a:schemeClr val="tx1"/>
                </a:solidFill>
                <a:effectLst/>
                <a:latin typeface="+mn-lt"/>
                <a:ea typeface="+mn-ea"/>
                <a:cs typeface="+mn-cs"/>
              </a:rPr>
              <a:t>their discussions with management, reps will tend to highlight areas of the survey results which are of particular concern and bring these to the fore in their negotiations to improve policies and working practices.  For example, where the survey shows that a high number of staff have taken sick leave as a result of violent incidents in the recent past, this should demonstrate to school leaders that their current approach to managing workplace violence is not working and needs to be reconsidered.</a:t>
            </a:r>
            <a:endParaRPr lang="en-GB" sz="1200" b="1" kern="1200" dirty="0">
              <a:solidFill>
                <a:schemeClr val="tx1"/>
              </a:solidFill>
              <a:effectLst/>
              <a:latin typeface="+mn-lt"/>
              <a:ea typeface="+mn-ea"/>
              <a:cs typeface="+mn-cs"/>
            </a:endParaRPr>
          </a:p>
          <a:p>
            <a:endParaRPr lang="en-GB" dirty="0"/>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44E00-6C2B-4CAA-9F06-15BBBAC7D495}" type="slidenum">
              <a:rPr kumimoji="0" lang="en-GB" sz="2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636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sort of data collected by the violence survey.  The survey itself was designed in partnership with health and safety reps from Enfield.  One of the issues we find time and again is that reporting arrangements are not up to scratch in far too many workplaces.  It seems some employers will essentially obfuscate the processes that should be in place regarding the accident book, and consequently a large number of members opt to record incidents on behaviour systems instead, believing they have fulfilled their obligation to record, when in fact they haven’t.</a:t>
            </a:r>
          </a:p>
          <a:p>
            <a:r>
              <a:rPr lang="en-GB" dirty="0"/>
              <a:t>Another point worthy of note is that members who have suffered – or indeed witnessed – workplace violence often suffer mental ill-effects in addition to any physical injury they may have incurred.  Stress and violence go hand-in-hand, and the NEU has a stress survey which is often used at the same time as the violence survey to pick up these issues.</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44E00-6C2B-4CAA-9F06-15BBBAC7D495}" type="slidenum">
              <a:rPr kumimoji="0" lang="en-GB" sz="2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708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44E00-6C2B-4CAA-9F06-15BBBAC7D495}" type="slidenum">
              <a:rPr kumimoji="0" lang="en-GB" sz="2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8090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FA0C1-A7A6-D9A5-36E5-3A124336F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23C6B-5228-9332-8C8F-A517CE565DF9}"/>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5176B872-232E-B3DA-F62A-43940EEB558C}"/>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25E09DFD-735D-5F27-3D08-E5E929998E3B}"/>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64</a:t>
            </a:fld>
            <a:endParaRPr lang="en-GB">
              <a:latin typeface="Futura Medium" pitchFamily="2" charset="0"/>
            </a:endParaRPr>
          </a:p>
        </p:txBody>
      </p:sp>
    </p:spTree>
    <p:extLst>
      <p:ext uri="{BB962C8B-B14F-4D97-AF65-F5344CB8AC3E}">
        <p14:creationId xmlns:p14="http://schemas.microsoft.com/office/powerpoint/2010/main" val="2549413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F1C9B-B11A-C83E-D92A-310BB8375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E0251-D19B-CFE1-558E-40862AF4F9A4}"/>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438145E6-3193-24D9-8DBF-562D4622BD7A}"/>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EE7CD858-CDA7-1AE8-3A3F-367BA16CF6D4}"/>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65</a:t>
            </a:fld>
            <a:endParaRPr lang="en-GB">
              <a:latin typeface="Futura Medium" pitchFamily="2" charset="0"/>
            </a:endParaRPr>
          </a:p>
        </p:txBody>
      </p:sp>
    </p:spTree>
    <p:extLst>
      <p:ext uri="{BB962C8B-B14F-4D97-AF65-F5344CB8AC3E}">
        <p14:creationId xmlns:p14="http://schemas.microsoft.com/office/powerpoint/2010/main" val="3213964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A1710-37E1-5F0A-35FE-460742802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C4270-5318-3F94-25DD-276DAE4E5C86}"/>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B01A73D2-AFC1-6746-4DE5-13343D4FC236}"/>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15D10A51-6516-DC15-977E-3B41272529F8}"/>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71</a:t>
            </a:fld>
            <a:endParaRPr lang="en-GB">
              <a:latin typeface="Futura Medium" pitchFamily="2" charset="0"/>
            </a:endParaRPr>
          </a:p>
        </p:txBody>
      </p:sp>
    </p:spTree>
    <p:extLst>
      <p:ext uri="{BB962C8B-B14F-4D97-AF65-F5344CB8AC3E}">
        <p14:creationId xmlns:p14="http://schemas.microsoft.com/office/powerpoint/2010/main" val="3728670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5B0A2-A426-FE66-6141-BB853A057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FE72B-74C6-1DB7-FEDD-89B8F015F49D}"/>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26AAE7E3-1E8F-8130-7910-E3E5036A6C44}"/>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E36ED6B3-507A-6B7F-CA71-01A41135350C}"/>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72</a:t>
            </a:fld>
            <a:endParaRPr lang="en-GB">
              <a:latin typeface="Futura Medium" pitchFamily="2" charset="0"/>
            </a:endParaRPr>
          </a:p>
        </p:txBody>
      </p:sp>
    </p:spTree>
    <p:extLst>
      <p:ext uri="{BB962C8B-B14F-4D97-AF65-F5344CB8AC3E}">
        <p14:creationId xmlns:p14="http://schemas.microsoft.com/office/powerpoint/2010/main" val="84058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829A-2347-FF94-E1BC-607397A8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FB370-ED0F-C561-4A21-855DA7F02C51}"/>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4D1AE30E-ABBC-6110-8369-21C7FB357F7F}"/>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9D40E046-5FA7-2D2F-DF8E-5C9024767012}"/>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11</a:t>
            </a:fld>
            <a:endParaRPr lang="en-GB">
              <a:latin typeface="Futura Medium" pitchFamily="2" charset="0"/>
            </a:endParaRPr>
          </a:p>
        </p:txBody>
      </p:sp>
    </p:spTree>
    <p:extLst>
      <p:ext uri="{BB962C8B-B14F-4D97-AF65-F5344CB8AC3E}">
        <p14:creationId xmlns:p14="http://schemas.microsoft.com/office/powerpoint/2010/main" val="270504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B000-4C9A-48EE-965C-754179D5F0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713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B000-4C9A-48EE-965C-754179D5F0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03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73F64-FC22-CD37-C999-CC8997DA8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7078C-DCFA-268C-2D78-FD45F6EA41EB}"/>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0175DDD0-E8AB-1283-6254-7696977338E7}"/>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F02D2677-C291-E2D5-0E89-1F648069A9B7}"/>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30</a:t>
            </a:fld>
            <a:endParaRPr lang="en-GB">
              <a:latin typeface="Futura Medium" pitchFamily="2" charset="0"/>
            </a:endParaRPr>
          </a:p>
        </p:txBody>
      </p:sp>
    </p:spTree>
    <p:extLst>
      <p:ext uri="{BB962C8B-B14F-4D97-AF65-F5344CB8AC3E}">
        <p14:creationId xmlns:p14="http://schemas.microsoft.com/office/powerpoint/2010/main" val="108300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15CF1-C1B1-FAA3-79BF-C99B54D1B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DFF38-0E67-9DD6-1102-0DE38CA375B2}"/>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10A41F6C-B8B8-E96A-B722-8ECC7438ED64}"/>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A7D859C3-BCE3-E0A5-12EB-3DB1CB79DA93}"/>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31</a:t>
            </a:fld>
            <a:endParaRPr lang="en-GB">
              <a:latin typeface="Futura Medium" pitchFamily="2" charset="0"/>
            </a:endParaRPr>
          </a:p>
        </p:txBody>
      </p:sp>
    </p:spTree>
    <p:extLst>
      <p:ext uri="{BB962C8B-B14F-4D97-AF65-F5344CB8AC3E}">
        <p14:creationId xmlns:p14="http://schemas.microsoft.com/office/powerpoint/2010/main" val="81539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298A-4DFA-3118-7FBD-D4ABE013E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155D0-253F-6CE5-24C4-DC9B12326A89}"/>
              </a:ext>
            </a:extLst>
          </p:cNvPr>
          <p:cNvSpPr>
            <a:spLocks noGrp="1" noRot="1" noChangeAspect="1"/>
          </p:cNvSpPr>
          <p:nvPr>
            <p:ph type="sldImg"/>
          </p:nvPr>
        </p:nvSpPr>
        <p:spPr>
          <a:xfrm>
            <a:off x="1025525" y="725488"/>
            <a:ext cx="4837113" cy="3627437"/>
          </a:xfrm>
        </p:spPr>
        <p:txBody>
          <a:bodyPr/>
          <a:lstStyle/>
          <a:p>
            <a:endParaRPr lang="en-GB"/>
          </a:p>
        </p:txBody>
      </p:sp>
      <p:sp>
        <p:nvSpPr>
          <p:cNvPr id="3" name="Notes Placeholder 2">
            <a:extLst>
              <a:ext uri="{FF2B5EF4-FFF2-40B4-BE49-F238E27FC236}">
                <a16:creationId xmlns:a16="http://schemas.microsoft.com/office/drawing/2014/main" id="{E2606D42-9D39-17F5-E37B-B49F9EA19445}"/>
              </a:ext>
            </a:extLst>
          </p:cNvPr>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a:extLst>
              <a:ext uri="{FF2B5EF4-FFF2-40B4-BE49-F238E27FC236}">
                <a16:creationId xmlns:a16="http://schemas.microsoft.com/office/drawing/2014/main" id="{3D60EF73-B929-53D6-6050-CFEF7E3D0089}"/>
              </a:ext>
            </a:extLst>
          </p:cNvPr>
          <p:cNvSpPr>
            <a:spLocks noGrp="1"/>
          </p:cNvSpPr>
          <p:nvPr>
            <p:ph type="sldNum" sz="quarter" idx="10"/>
          </p:nvPr>
        </p:nvSpPr>
        <p:spPr/>
        <p:txBody>
          <a:bodyPr/>
          <a:lstStyle/>
          <a:p>
            <a:fld id="{DE799493-6412-4470-9830-D005B358D66E}" type="slidenum">
              <a:rPr lang="en-GB" smtClean="0">
                <a:latin typeface="Futura Medium" pitchFamily="2" charset="0"/>
              </a:rPr>
              <a:pPr/>
              <a:t>32</a:t>
            </a:fld>
            <a:endParaRPr lang="en-GB">
              <a:latin typeface="Futura Medium" pitchFamily="2" charset="0"/>
            </a:endParaRPr>
          </a:p>
        </p:txBody>
      </p:sp>
    </p:spTree>
    <p:extLst>
      <p:ext uri="{BB962C8B-B14F-4D97-AF65-F5344CB8AC3E}">
        <p14:creationId xmlns:p14="http://schemas.microsoft.com/office/powerpoint/2010/main" val="280001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A0A317BD-8209-4597-A3CC-B0DFBB83AA5C}"/>
              </a:ext>
            </a:extLst>
          </p:cNvPr>
          <p:cNvSpPr/>
          <p:nvPr userDrawn="1"/>
        </p:nvSpPr>
        <p:spPr>
          <a:xfrm>
            <a:off x="-6485" y="246888"/>
            <a:ext cx="6052744" cy="4663440"/>
          </a:xfrm>
          <a:custGeom>
            <a:avLst/>
            <a:gdLst>
              <a:gd name="connsiteX0" fmla="*/ 0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0 w 7434072"/>
              <a:gd name="connsiteY5" fmla="*/ 0 h 4663440"/>
              <a:gd name="connsiteX0" fmla="*/ 1381328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1381328 w 7434072"/>
              <a:gd name="connsiteY5" fmla="*/ 0 h 4663440"/>
              <a:gd name="connsiteX0" fmla="*/ 0 w 6052744"/>
              <a:gd name="connsiteY0" fmla="*/ 0 h 4663440"/>
              <a:gd name="connsiteX1" fmla="*/ 3882799 w 6052744"/>
              <a:gd name="connsiteY1" fmla="*/ 0 h 4663440"/>
              <a:gd name="connsiteX2" fmla="*/ 6052744 w 6052744"/>
              <a:gd name="connsiteY2" fmla="*/ 2331720 h 4663440"/>
              <a:gd name="connsiteX3" fmla="*/ 3882799 w 6052744"/>
              <a:gd name="connsiteY3" fmla="*/ 4663440 h 4663440"/>
              <a:gd name="connsiteX4" fmla="*/ 6485 w 6052744"/>
              <a:gd name="connsiteY4" fmla="*/ 4663440 h 4663440"/>
              <a:gd name="connsiteX5" fmla="*/ 0 w 6052744"/>
              <a:gd name="connsiteY5" fmla="*/ 0 h 466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2744" h="4663440">
                <a:moveTo>
                  <a:pt x="0" y="0"/>
                </a:moveTo>
                <a:lnTo>
                  <a:pt x="3882799" y="0"/>
                </a:lnTo>
                <a:lnTo>
                  <a:pt x="6052744" y="2331720"/>
                </a:lnTo>
                <a:lnTo>
                  <a:pt x="3882799" y="4663440"/>
                </a:lnTo>
                <a:lnTo>
                  <a:pt x="6485" y="4663440"/>
                </a:lnTo>
                <a:cubicBezTo>
                  <a:pt x="4323" y="3108960"/>
                  <a:pt x="2162" y="1554480"/>
                  <a:pt x="0" y="0"/>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25B385A4-C569-40FB-8623-959A12C99E8D}"/>
              </a:ext>
            </a:extLst>
          </p:cNvPr>
          <p:cNvSpPr/>
          <p:nvPr userDrawn="1"/>
        </p:nvSpPr>
        <p:spPr>
          <a:xfrm>
            <a:off x="-12970" y="0"/>
            <a:ext cx="5339139" cy="5149985"/>
          </a:xfrm>
          <a:custGeom>
            <a:avLst/>
            <a:gdLst>
              <a:gd name="connsiteX0" fmla="*/ 0 w 6713982"/>
              <a:gd name="connsiteY0" fmla="*/ 0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0 w 6713982"/>
              <a:gd name="connsiteY5" fmla="*/ 0 h 5143500"/>
              <a:gd name="connsiteX0" fmla="*/ 1374843 w 6713982"/>
              <a:gd name="connsiteY0" fmla="*/ 6485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1374843 w 6713982"/>
              <a:gd name="connsiteY5" fmla="*/ 6485 h 5143500"/>
              <a:gd name="connsiteX0" fmla="*/ 0 w 5339139"/>
              <a:gd name="connsiteY0" fmla="*/ 6485 h 5149985"/>
              <a:gd name="connsiteX1" fmla="*/ 2938256 w 5339139"/>
              <a:gd name="connsiteY1" fmla="*/ 0 h 5149985"/>
              <a:gd name="connsiteX2" fmla="*/ 5339139 w 5339139"/>
              <a:gd name="connsiteY2" fmla="*/ 2571750 h 5149985"/>
              <a:gd name="connsiteX3" fmla="*/ 2938256 w 5339139"/>
              <a:gd name="connsiteY3" fmla="*/ 5143500 h 5149985"/>
              <a:gd name="connsiteX4" fmla="*/ 19455 w 5339139"/>
              <a:gd name="connsiteY4" fmla="*/ 5149985 h 5149985"/>
              <a:gd name="connsiteX5" fmla="*/ 0 w 5339139"/>
              <a:gd name="connsiteY5" fmla="*/ 6485 h 514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9139" h="5149985">
                <a:moveTo>
                  <a:pt x="0" y="6485"/>
                </a:moveTo>
                <a:lnTo>
                  <a:pt x="2938256" y="0"/>
                </a:lnTo>
                <a:lnTo>
                  <a:pt x="5339139" y="2571750"/>
                </a:lnTo>
                <a:lnTo>
                  <a:pt x="2938256" y="5143500"/>
                </a:lnTo>
                <a:lnTo>
                  <a:pt x="19455" y="5149985"/>
                </a:lnTo>
                <a:lnTo>
                  <a:pt x="0" y="6485"/>
                </a:lnTo>
                <a:close/>
              </a:path>
            </a:pathLst>
          </a:cu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
          <p:cNvSpPr>
            <a:spLocks noGrp="1" noChangeArrowheads="1"/>
          </p:cNvSpPr>
          <p:nvPr userDrawn="1">
            <p:ph type="ctrTitle"/>
          </p:nvPr>
        </p:nvSpPr>
        <p:spPr>
          <a:xfrm>
            <a:off x="481189" y="1064529"/>
            <a:ext cx="3480074" cy="1604735"/>
          </a:xfrm>
          <a:prstGeom prst="rect">
            <a:avLst/>
          </a:prstGeom>
          <a:noFill/>
        </p:spPr>
        <p:txBody>
          <a:bodyPr lIns="0" tIns="0" rIns="0" anchor="b"/>
          <a:lstStyle>
            <a:lvl1pPr>
              <a:lnSpc>
                <a:spcPct val="90000"/>
              </a:lnSpc>
              <a:defRPr sz="2900" b="0" kern="1200" cap="none" spc="0" baseline="0">
                <a:solidFill>
                  <a:schemeClr val="bg1"/>
                </a:solidFill>
                <a:latin typeface="Rockwell" panose="02060603020205020403" pitchFamily="18" charset="0"/>
                <a:cs typeface="Segoe UI" panose="020B0502040204020203" pitchFamily="34" charset="0"/>
              </a:defRPr>
            </a:lvl1pPr>
          </a:lstStyle>
          <a:p>
            <a:r>
              <a:rPr lang="en-US"/>
              <a:t>Click to edit Master title style</a:t>
            </a:r>
            <a:endParaRPr lang="en-GB"/>
          </a:p>
        </p:txBody>
      </p:sp>
      <p:sp>
        <p:nvSpPr>
          <p:cNvPr id="29" name="Rectangle 3"/>
          <p:cNvSpPr>
            <a:spLocks noGrp="1" noChangeArrowheads="1"/>
          </p:cNvSpPr>
          <p:nvPr userDrawn="1">
            <p:ph type="subTitle" idx="1"/>
          </p:nvPr>
        </p:nvSpPr>
        <p:spPr>
          <a:xfrm>
            <a:off x="481085" y="2621919"/>
            <a:ext cx="3481662" cy="903713"/>
          </a:xfrm>
          <a:prstGeom prst="rect">
            <a:avLst/>
          </a:prstGeom>
        </p:spPr>
        <p:txBody>
          <a:bodyPr lIns="0" tIns="0" rIns="0" bIns="0"/>
          <a:lstStyle>
            <a:lvl1pPr marL="0" indent="0">
              <a:spcBef>
                <a:spcPct val="0"/>
              </a:spcBef>
              <a:buFont typeface="Wingdings" pitchFamily="2" charset="2"/>
              <a:buNone/>
              <a:defRPr sz="1700" b="0" baseline="0">
                <a:solidFill>
                  <a:schemeClr val="bg1"/>
                </a:solidFill>
                <a:latin typeface="Rockwell" panose="02060603020205020403" pitchFamily="18" charset="0"/>
                <a:cs typeface="Segoe UI" panose="020B0502040204020203" pitchFamily="34" charset="0"/>
              </a:defRPr>
            </a:lvl1pPr>
          </a:lstStyle>
          <a:p>
            <a:r>
              <a:rPr lang="en-US"/>
              <a:t>Click to edit Master subtitle style</a:t>
            </a:r>
            <a:endParaRPr lang="en-GB"/>
          </a:p>
        </p:txBody>
      </p:sp>
      <p:pic>
        <p:nvPicPr>
          <p:cNvPr id="5" name="Picture 4">
            <a:extLst>
              <a:ext uri="{FF2B5EF4-FFF2-40B4-BE49-F238E27FC236}">
                <a16:creationId xmlns:a16="http://schemas.microsoft.com/office/drawing/2014/main" id="{EDC0F2BF-76B6-4F9D-AEA4-AF6690D7EC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47952" y="394287"/>
            <a:ext cx="1100783" cy="699456"/>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F417EF-6CF6-F6B7-8547-112CB4CECCA4}"/>
              </a:ext>
            </a:extLst>
          </p:cNvPr>
          <p:cNvSpPr>
            <a:spLocks noGrp="1"/>
          </p:cNvSpPr>
          <p:nvPr>
            <p:ph type="dt" sz="half" idx="10"/>
          </p:nvPr>
        </p:nvSpPr>
        <p:spPr/>
        <p:txBody>
          <a:bodyPr/>
          <a:lstStyle/>
          <a:p>
            <a:fld id="{A1BBBC16-8CD5-41A9-AD66-70C5B2B51D1A}" type="datetimeFigureOut">
              <a:rPr lang="en-GB" smtClean="0"/>
              <a:t>17/04/2026</a:t>
            </a:fld>
            <a:endParaRPr lang="en-GB" dirty="0"/>
          </a:p>
        </p:txBody>
      </p:sp>
      <p:sp>
        <p:nvSpPr>
          <p:cNvPr id="3" name="Footer Placeholder 2">
            <a:extLst>
              <a:ext uri="{FF2B5EF4-FFF2-40B4-BE49-F238E27FC236}">
                <a16:creationId xmlns:a16="http://schemas.microsoft.com/office/drawing/2014/main" id="{BF3E52D1-102D-8BCF-7BF5-C6D6C2D81DE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11306B6-FA66-B4E5-4F5A-07F935507842}"/>
              </a:ext>
            </a:extLst>
          </p:cNvPr>
          <p:cNvSpPr>
            <a:spLocks noGrp="1"/>
          </p:cNvSpPr>
          <p:nvPr>
            <p:ph type="sldNum" sz="quarter" idx="12"/>
          </p:nvPr>
        </p:nvSpPr>
        <p:spPr/>
        <p:txBody>
          <a:bodyPr/>
          <a:lstStyle/>
          <a:p>
            <a:fld id="{8C03861B-38B3-4650-B4CF-C140C8A2F5D2}" type="slidenum">
              <a:rPr lang="en-GB" smtClean="0"/>
              <a:t>‹#›</a:t>
            </a:fld>
            <a:endParaRPr lang="en-GB" dirty="0"/>
          </a:p>
        </p:txBody>
      </p:sp>
    </p:spTree>
    <p:extLst>
      <p:ext uri="{BB962C8B-B14F-4D97-AF65-F5344CB8AC3E}">
        <p14:creationId xmlns:p14="http://schemas.microsoft.com/office/powerpoint/2010/main" val="207178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page">
    <p:bg>
      <p:bgPr>
        <a:solidFill>
          <a:srgbClr val="E6261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4E4E-DCFF-F349-9D7B-458B50FC7A59}"/>
              </a:ext>
            </a:extLst>
          </p:cNvPr>
          <p:cNvSpPr/>
          <p:nvPr userDrawn="1"/>
        </p:nvSpPr>
        <p:spPr>
          <a:xfrm>
            <a:off x="0" y="0"/>
            <a:ext cx="6858000" cy="5143500"/>
          </a:xfrm>
          <a:prstGeom prst="rect">
            <a:avLst/>
          </a:prstGeom>
          <a:solidFill>
            <a:srgbClr val="E62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2" name="Title 1">
            <a:extLst>
              <a:ext uri="{FF2B5EF4-FFF2-40B4-BE49-F238E27FC236}">
                <a16:creationId xmlns:a16="http://schemas.microsoft.com/office/drawing/2014/main" id="{EB9C2FEC-2F1D-BD4C-AF43-4B639D4B41A0}"/>
              </a:ext>
            </a:extLst>
          </p:cNvPr>
          <p:cNvSpPr>
            <a:spLocks noGrp="1"/>
          </p:cNvSpPr>
          <p:nvPr>
            <p:ph type="ctrTitle"/>
          </p:nvPr>
        </p:nvSpPr>
        <p:spPr>
          <a:xfrm>
            <a:off x="375871" y="764931"/>
            <a:ext cx="3053129" cy="2129867"/>
          </a:xfrm>
        </p:spPr>
        <p:txBody>
          <a:bodyPr anchor="t">
            <a:normAutofit/>
          </a:bodyPr>
          <a:lstStyle>
            <a:lvl1pPr algn="l">
              <a:defRPr sz="3375">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E79AB98-BD5F-1D4E-81F2-CB474EE17E6A}"/>
              </a:ext>
            </a:extLst>
          </p:cNvPr>
          <p:cNvSpPr>
            <a:spLocks noGrp="1"/>
          </p:cNvSpPr>
          <p:nvPr>
            <p:ph type="subTitle" idx="1"/>
          </p:nvPr>
        </p:nvSpPr>
        <p:spPr>
          <a:xfrm>
            <a:off x="375871" y="2894798"/>
            <a:ext cx="3113137" cy="1345732"/>
          </a:xfrm>
        </p:spPr>
        <p:txBody>
          <a:bodyPr anchor="b"/>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pic>
        <p:nvPicPr>
          <p:cNvPr id="5" name="Picture 4">
            <a:extLst>
              <a:ext uri="{FF2B5EF4-FFF2-40B4-BE49-F238E27FC236}">
                <a16:creationId xmlns:a16="http://schemas.microsoft.com/office/drawing/2014/main" id="{C0DEBB79-8D54-A418-BB2D-CCACA42FAE90}"/>
              </a:ext>
            </a:extLst>
          </p:cNvPr>
          <p:cNvPicPr>
            <a:picLocks noChangeAspect="1"/>
          </p:cNvPicPr>
          <p:nvPr userDrawn="1"/>
        </p:nvPicPr>
        <p:blipFill>
          <a:blip r:embed="rId2"/>
          <a:stretch>
            <a:fillRect/>
          </a:stretch>
        </p:blipFill>
        <p:spPr>
          <a:xfrm>
            <a:off x="5167800" y="4449600"/>
            <a:ext cx="1385100" cy="319049"/>
          </a:xfrm>
          <a:prstGeom prst="rect">
            <a:avLst/>
          </a:prstGeom>
        </p:spPr>
      </p:pic>
      <p:pic>
        <p:nvPicPr>
          <p:cNvPr id="6" name="Picture 5" descr="A red sign with black text&#10;&#10;Description automatically generated">
            <a:extLst>
              <a:ext uri="{FF2B5EF4-FFF2-40B4-BE49-F238E27FC236}">
                <a16:creationId xmlns:a16="http://schemas.microsoft.com/office/drawing/2014/main" id="{D0BB8E79-FFC4-EC04-4AFA-1B7D475A6E5C}"/>
              </a:ext>
            </a:extLst>
          </p:cNvPr>
          <p:cNvPicPr>
            <a:picLocks noChangeAspect="1"/>
          </p:cNvPicPr>
          <p:nvPr userDrawn="1"/>
        </p:nvPicPr>
        <p:blipFill>
          <a:blip r:embed="rId3"/>
          <a:stretch>
            <a:fillRect/>
          </a:stretch>
        </p:blipFill>
        <p:spPr>
          <a:xfrm>
            <a:off x="4047649" y="660787"/>
            <a:ext cx="2191703" cy="2922270"/>
          </a:xfrm>
          <a:prstGeom prst="rect">
            <a:avLst/>
          </a:prstGeom>
        </p:spPr>
      </p:pic>
    </p:spTree>
    <p:extLst>
      <p:ext uri="{BB962C8B-B14F-4D97-AF65-F5344CB8AC3E}">
        <p14:creationId xmlns:p14="http://schemas.microsoft.com/office/powerpoint/2010/main" val="39399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750">
          <p15:clr>
            <a:srgbClr val="FBAE40"/>
          </p15:clr>
        </p15:guide>
        <p15:guide id="2" pos="47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4E4E-DCFF-F349-9D7B-458B50FC7A59}"/>
              </a:ext>
            </a:extLst>
          </p:cNvPr>
          <p:cNvSpPr/>
          <p:nvPr userDrawn="1"/>
        </p:nvSpPr>
        <p:spPr>
          <a:xfrm>
            <a:off x="0" y="0"/>
            <a:ext cx="6858000" cy="5143500"/>
          </a:xfrm>
          <a:prstGeom prst="rect">
            <a:avLst/>
          </a:prstGeom>
          <a:solidFill>
            <a:srgbClr val="5B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2" name="Title 1">
            <a:extLst>
              <a:ext uri="{FF2B5EF4-FFF2-40B4-BE49-F238E27FC236}">
                <a16:creationId xmlns:a16="http://schemas.microsoft.com/office/drawing/2014/main" id="{EB9C2FEC-2F1D-BD4C-AF43-4B639D4B41A0}"/>
              </a:ext>
            </a:extLst>
          </p:cNvPr>
          <p:cNvSpPr>
            <a:spLocks noGrp="1"/>
          </p:cNvSpPr>
          <p:nvPr>
            <p:ph type="ctrTitle"/>
          </p:nvPr>
        </p:nvSpPr>
        <p:spPr>
          <a:xfrm>
            <a:off x="375871" y="764931"/>
            <a:ext cx="3053129" cy="2129867"/>
          </a:xfrm>
        </p:spPr>
        <p:txBody>
          <a:bodyPr anchor="t">
            <a:normAutofit/>
          </a:bodyPr>
          <a:lstStyle>
            <a:lvl1pPr algn="l">
              <a:defRPr sz="3375">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E79AB98-BD5F-1D4E-81F2-CB474EE17E6A}"/>
              </a:ext>
            </a:extLst>
          </p:cNvPr>
          <p:cNvSpPr>
            <a:spLocks noGrp="1"/>
          </p:cNvSpPr>
          <p:nvPr>
            <p:ph type="subTitle" idx="1"/>
          </p:nvPr>
        </p:nvSpPr>
        <p:spPr>
          <a:xfrm>
            <a:off x="375871" y="2894798"/>
            <a:ext cx="2647365" cy="1300012"/>
          </a:xfrm>
        </p:spPr>
        <p:txBody>
          <a:bodyPr anchor="b"/>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pic>
        <p:nvPicPr>
          <p:cNvPr id="6" name="Picture 5">
            <a:extLst>
              <a:ext uri="{FF2B5EF4-FFF2-40B4-BE49-F238E27FC236}">
                <a16:creationId xmlns:a16="http://schemas.microsoft.com/office/drawing/2014/main" id="{352E79A9-6CD6-4481-79CE-55CF99C6741B}"/>
              </a:ext>
            </a:extLst>
          </p:cNvPr>
          <p:cNvPicPr>
            <a:picLocks noChangeAspect="1"/>
          </p:cNvPicPr>
          <p:nvPr userDrawn="1"/>
        </p:nvPicPr>
        <p:blipFill>
          <a:blip r:embed="rId2"/>
          <a:stretch>
            <a:fillRect/>
          </a:stretch>
        </p:blipFill>
        <p:spPr>
          <a:xfrm>
            <a:off x="5167800" y="4449600"/>
            <a:ext cx="1383075" cy="318582"/>
          </a:xfrm>
          <a:prstGeom prst="rect">
            <a:avLst/>
          </a:prstGeom>
        </p:spPr>
      </p:pic>
      <p:pic>
        <p:nvPicPr>
          <p:cNvPr id="9" name="Picture 8" descr="A black background with red text&#10;&#10;Description automatically generated">
            <a:extLst>
              <a:ext uri="{FF2B5EF4-FFF2-40B4-BE49-F238E27FC236}">
                <a16:creationId xmlns:a16="http://schemas.microsoft.com/office/drawing/2014/main" id="{D6DCB6B5-C69B-5C0B-78F7-DAAE1050EF65}"/>
              </a:ext>
            </a:extLst>
          </p:cNvPr>
          <p:cNvPicPr>
            <a:picLocks noChangeAspect="1"/>
          </p:cNvPicPr>
          <p:nvPr userDrawn="1"/>
        </p:nvPicPr>
        <p:blipFill>
          <a:blip r:embed="rId3"/>
          <a:stretch>
            <a:fillRect/>
          </a:stretch>
        </p:blipFill>
        <p:spPr>
          <a:xfrm>
            <a:off x="3937635" y="764930"/>
            <a:ext cx="2145994" cy="2861325"/>
          </a:xfrm>
          <a:prstGeom prst="rect">
            <a:avLst/>
          </a:prstGeom>
        </p:spPr>
      </p:pic>
    </p:spTree>
    <p:extLst>
      <p:ext uri="{BB962C8B-B14F-4D97-AF65-F5344CB8AC3E}">
        <p14:creationId xmlns:p14="http://schemas.microsoft.com/office/powerpoint/2010/main" val="10440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4E4E-DCFF-F349-9D7B-458B50FC7A59}"/>
              </a:ext>
            </a:extLst>
          </p:cNvPr>
          <p:cNvSpPr/>
          <p:nvPr userDrawn="1"/>
        </p:nvSpPr>
        <p:spPr>
          <a:xfrm>
            <a:off x="0" y="0"/>
            <a:ext cx="6858000" cy="5143500"/>
          </a:xfrm>
          <a:prstGeom prst="rect">
            <a:avLst/>
          </a:prstGeom>
          <a:solidFill>
            <a:srgbClr val="288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2" name="Title 1">
            <a:extLst>
              <a:ext uri="{FF2B5EF4-FFF2-40B4-BE49-F238E27FC236}">
                <a16:creationId xmlns:a16="http://schemas.microsoft.com/office/drawing/2014/main" id="{EB9C2FEC-2F1D-BD4C-AF43-4B639D4B41A0}"/>
              </a:ext>
            </a:extLst>
          </p:cNvPr>
          <p:cNvSpPr>
            <a:spLocks noGrp="1"/>
          </p:cNvSpPr>
          <p:nvPr>
            <p:ph type="ctrTitle"/>
          </p:nvPr>
        </p:nvSpPr>
        <p:spPr>
          <a:xfrm>
            <a:off x="375871" y="764931"/>
            <a:ext cx="3053129" cy="2129867"/>
          </a:xfrm>
        </p:spPr>
        <p:txBody>
          <a:bodyPr anchor="t">
            <a:normAutofit/>
          </a:bodyPr>
          <a:lstStyle>
            <a:lvl1pPr algn="l">
              <a:defRPr sz="3375">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E79AB98-BD5F-1D4E-81F2-CB474EE17E6A}"/>
              </a:ext>
            </a:extLst>
          </p:cNvPr>
          <p:cNvSpPr>
            <a:spLocks noGrp="1"/>
          </p:cNvSpPr>
          <p:nvPr>
            <p:ph type="subTitle" idx="1"/>
          </p:nvPr>
        </p:nvSpPr>
        <p:spPr>
          <a:xfrm>
            <a:off x="375871" y="2894798"/>
            <a:ext cx="2647365" cy="1208572"/>
          </a:xfrm>
        </p:spPr>
        <p:txBody>
          <a:bodyPr anchor="b"/>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pic>
        <p:nvPicPr>
          <p:cNvPr id="6" name="Picture 5">
            <a:extLst>
              <a:ext uri="{FF2B5EF4-FFF2-40B4-BE49-F238E27FC236}">
                <a16:creationId xmlns:a16="http://schemas.microsoft.com/office/drawing/2014/main" id="{352E79A9-6CD6-4481-79CE-55CF99C6741B}"/>
              </a:ext>
            </a:extLst>
          </p:cNvPr>
          <p:cNvPicPr>
            <a:picLocks noChangeAspect="1"/>
          </p:cNvPicPr>
          <p:nvPr userDrawn="1"/>
        </p:nvPicPr>
        <p:blipFill>
          <a:blip r:embed="rId2"/>
          <a:stretch>
            <a:fillRect/>
          </a:stretch>
        </p:blipFill>
        <p:spPr>
          <a:xfrm>
            <a:off x="5167800" y="4449600"/>
            <a:ext cx="1383075" cy="318582"/>
          </a:xfrm>
          <a:prstGeom prst="rect">
            <a:avLst/>
          </a:prstGeom>
        </p:spPr>
      </p:pic>
      <p:pic>
        <p:nvPicPr>
          <p:cNvPr id="9" name="Picture 8" descr="A black background with red text&#10;&#10;Description automatically generated">
            <a:extLst>
              <a:ext uri="{FF2B5EF4-FFF2-40B4-BE49-F238E27FC236}">
                <a16:creationId xmlns:a16="http://schemas.microsoft.com/office/drawing/2014/main" id="{D6DCB6B5-C69B-5C0B-78F7-DAAE1050EF65}"/>
              </a:ext>
            </a:extLst>
          </p:cNvPr>
          <p:cNvPicPr>
            <a:picLocks noChangeAspect="1"/>
          </p:cNvPicPr>
          <p:nvPr userDrawn="1"/>
        </p:nvPicPr>
        <p:blipFill>
          <a:blip r:embed="rId3"/>
          <a:stretch>
            <a:fillRect/>
          </a:stretch>
        </p:blipFill>
        <p:spPr>
          <a:xfrm>
            <a:off x="3937635" y="764930"/>
            <a:ext cx="2145994" cy="2861325"/>
          </a:xfrm>
          <a:prstGeom prst="rect">
            <a:avLst/>
          </a:prstGeom>
        </p:spPr>
      </p:pic>
    </p:spTree>
    <p:extLst>
      <p:ext uri="{BB962C8B-B14F-4D97-AF65-F5344CB8AC3E}">
        <p14:creationId xmlns:p14="http://schemas.microsoft.com/office/powerpoint/2010/main" val="78737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4E4E-DCFF-F349-9D7B-458B50FC7A59}"/>
              </a:ext>
            </a:extLst>
          </p:cNvPr>
          <p:cNvSpPr/>
          <p:nvPr userDrawn="1"/>
        </p:nvSpPr>
        <p:spPr>
          <a:xfrm>
            <a:off x="0" y="0"/>
            <a:ext cx="6858000" cy="5143500"/>
          </a:xfrm>
          <a:prstGeom prst="rect">
            <a:avLst/>
          </a:prstGeom>
          <a:solidFill>
            <a:srgbClr val="8FA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2" name="Title 1">
            <a:extLst>
              <a:ext uri="{FF2B5EF4-FFF2-40B4-BE49-F238E27FC236}">
                <a16:creationId xmlns:a16="http://schemas.microsoft.com/office/drawing/2014/main" id="{EB9C2FEC-2F1D-BD4C-AF43-4B639D4B41A0}"/>
              </a:ext>
            </a:extLst>
          </p:cNvPr>
          <p:cNvSpPr>
            <a:spLocks noGrp="1"/>
          </p:cNvSpPr>
          <p:nvPr>
            <p:ph type="ctrTitle"/>
          </p:nvPr>
        </p:nvSpPr>
        <p:spPr>
          <a:xfrm>
            <a:off x="375871" y="764931"/>
            <a:ext cx="3053129" cy="2129867"/>
          </a:xfrm>
        </p:spPr>
        <p:txBody>
          <a:bodyPr anchor="t">
            <a:normAutofit/>
          </a:bodyPr>
          <a:lstStyle>
            <a:lvl1pPr algn="l">
              <a:defRPr sz="3375">
                <a:solidFill>
                  <a:schemeClr val="tx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E79AB98-BD5F-1D4E-81F2-CB474EE17E6A}"/>
              </a:ext>
            </a:extLst>
          </p:cNvPr>
          <p:cNvSpPr>
            <a:spLocks noGrp="1"/>
          </p:cNvSpPr>
          <p:nvPr>
            <p:ph type="subTitle" idx="1"/>
          </p:nvPr>
        </p:nvSpPr>
        <p:spPr>
          <a:xfrm>
            <a:off x="375871" y="2894798"/>
            <a:ext cx="3053130" cy="1288582"/>
          </a:xfrm>
        </p:spPr>
        <p:txBody>
          <a:bodyPr anchor="b"/>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pic>
        <p:nvPicPr>
          <p:cNvPr id="5" name="Picture 4">
            <a:extLst>
              <a:ext uri="{FF2B5EF4-FFF2-40B4-BE49-F238E27FC236}">
                <a16:creationId xmlns:a16="http://schemas.microsoft.com/office/drawing/2014/main" id="{BBC79D9B-EA20-A36F-28F6-BE850398354C}"/>
              </a:ext>
            </a:extLst>
          </p:cNvPr>
          <p:cNvPicPr>
            <a:picLocks noChangeAspect="1"/>
          </p:cNvPicPr>
          <p:nvPr userDrawn="1"/>
        </p:nvPicPr>
        <p:blipFill>
          <a:blip r:embed="rId2"/>
          <a:stretch>
            <a:fillRect/>
          </a:stretch>
        </p:blipFill>
        <p:spPr>
          <a:xfrm>
            <a:off x="5167800" y="4449600"/>
            <a:ext cx="1383153" cy="318600"/>
          </a:xfrm>
          <a:prstGeom prst="rect">
            <a:avLst/>
          </a:prstGeom>
        </p:spPr>
      </p:pic>
      <p:pic>
        <p:nvPicPr>
          <p:cNvPr id="8" name="Picture 7" descr="A black background with red text&#10;&#10;Description automatically generated">
            <a:extLst>
              <a:ext uri="{FF2B5EF4-FFF2-40B4-BE49-F238E27FC236}">
                <a16:creationId xmlns:a16="http://schemas.microsoft.com/office/drawing/2014/main" id="{8951D17A-C680-F449-B7A4-5ACA5FD7FF9D}"/>
              </a:ext>
            </a:extLst>
          </p:cNvPr>
          <p:cNvPicPr>
            <a:picLocks noChangeAspect="1"/>
          </p:cNvPicPr>
          <p:nvPr userDrawn="1"/>
        </p:nvPicPr>
        <p:blipFill>
          <a:blip r:embed="rId3"/>
          <a:stretch>
            <a:fillRect/>
          </a:stretch>
        </p:blipFill>
        <p:spPr>
          <a:xfrm>
            <a:off x="3937635" y="764930"/>
            <a:ext cx="2145994" cy="2861325"/>
          </a:xfrm>
          <a:prstGeom prst="rect">
            <a:avLst/>
          </a:prstGeom>
        </p:spPr>
      </p:pic>
    </p:spTree>
    <p:extLst>
      <p:ext uri="{BB962C8B-B14F-4D97-AF65-F5344CB8AC3E}">
        <p14:creationId xmlns:p14="http://schemas.microsoft.com/office/powerpoint/2010/main" val="114329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4E4E-DCFF-F349-9D7B-458B50FC7A59}"/>
              </a:ext>
            </a:extLst>
          </p:cNvPr>
          <p:cNvSpPr/>
          <p:nvPr userDrawn="1"/>
        </p:nvSpPr>
        <p:spPr>
          <a:xfrm>
            <a:off x="0" y="0"/>
            <a:ext cx="6858000" cy="5143500"/>
          </a:xfrm>
          <a:prstGeom prst="rect">
            <a:avLst/>
          </a:prstGeom>
          <a:solidFill>
            <a:srgbClr val="E9A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2" name="Title 1">
            <a:extLst>
              <a:ext uri="{FF2B5EF4-FFF2-40B4-BE49-F238E27FC236}">
                <a16:creationId xmlns:a16="http://schemas.microsoft.com/office/drawing/2014/main" id="{EB9C2FEC-2F1D-BD4C-AF43-4B639D4B41A0}"/>
              </a:ext>
            </a:extLst>
          </p:cNvPr>
          <p:cNvSpPr>
            <a:spLocks noGrp="1"/>
          </p:cNvSpPr>
          <p:nvPr>
            <p:ph type="ctrTitle"/>
          </p:nvPr>
        </p:nvSpPr>
        <p:spPr>
          <a:xfrm>
            <a:off x="375871" y="764931"/>
            <a:ext cx="3053129" cy="2129867"/>
          </a:xfrm>
        </p:spPr>
        <p:txBody>
          <a:bodyPr anchor="t">
            <a:normAutofit/>
          </a:bodyPr>
          <a:lstStyle>
            <a:lvl1pPr algn="l">
              <a:defRPr sz="3375">
                <a:solidFill>
                  <a:schemeClr val="tx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E79AB98-BD5F-1D4E-81F2-CB474EE17E6A}"/>
              </a:ext>
            </a:extLst>
          </p:cNvPr>
          <p:cNvSpPr>
            <a:spLocks noGrp="1"/>
          </p:cNvSpPr>
          <p:nvPr>
            <p:ph type="subTitle" idx="1"/>
          </p:nvPr>
        </p:nvSpPr>
        <p:spPr>
          <a:xfrm>
            <a:off x="375871" y="2894798"/>
            <a:ext cx="3053130" cy="1483772"/>
          </a:xfrm>
        </p:spPr>
        <p:txBody>
          <a:bodyPr anchor="b"/>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pic>
        <p:nvPicPr>
          <p:cNvPr id="5" name="Picture 4">
            <a:extLst>
              <a:ext uri="{FF2B5EF4-FFF2-40B4-BE49-F238E27FC236}">
                <a16:creationId xmlns:a16="http://schemas.microsoft.com/office/drawing/2014/main" id="{BBC79D9B-EA20-A36F-28F6-BE850398354C}"/>
              </a:ext>
            </a:extLst>
          </p:cNvPr>
          <p:cNvPicPr>
            <a:picLocks noChangeAspect="1"/>
          </p:cNvPicPr>
          <p:nvPr userDrawn="1"/>
        </p:nvPicPr>
        <p:blipFill>
          <a:blip r:embed="rId2"/>
          <a:stretch>
            <a:fillRect/>
          </a:stretch>
        </p:blipFill>
        <p:spPr>
          <a:xfrm>
            <a:off x="5167800" y="4449600"/>
            <a:ext cx="1383153" cy="318600"/>
          </a:xfrm>
          <a:prstGeom prst="rect">
            <a:avLst/>
          </a:prstGeom>
        </p:spPr>
      </p:pic>
      <p:pic>
        <p:nvPicPr>
          <p:cNvPr id="8" name="Picture 7" descr="A black background with red text&#10;&#10;Description automatically generated">
            <a:extLst>
              <a:ext uri="{FF2B5EF4-FFF2-40B4-BE49-F238E27FC236}">
                <a16:creationId xmlns:a16="http://schemas.microsoft.com/office/drawing/2014/main" id="{8951D17A-C680-F449-B7A4-5ACA5FD7FF9D}"/>
              </a:ext>
            </a:extLst>
          </p:cNvPr>
          <p:cNvPicPr>
            <a:picLocks noChangeAspect="1"/>
          </p:cNvPicPr>
          <p:nvPr userDrawn="1"/>
        </p:nvPicPr>
        <p:blipFill>
          <a:blip r:embed="rId3"/>
          <a:stretch>
            <a:fillRect/>
          </a:stretch>
        </p:blipFill>
        <p:spPr>
          <a:xfrm>
            <a:off x="3937635" y="764930"/>
            <a:ext cx="2145994" cy="2861325"/>
          </a:xfrm>
          <a:prstGeom prst="rect">
            <a:avLst/>
          </a:prstGeom>
        </p:spPr>
      </p:pic>
    </p:spTree>
    <p:extLst>
      <p:ext uri="{BB962C8B-B14F-4D97-AF65-F5344CB8AC3E}">
        <p14:creationId xmlns:p14="http://schemas.microsoft.com/office/powerpoint/2010/main" val="117196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4E4E-DCFF-F349-9D7B-458B50FC7A59}"/>
              </a:ext>
            </a:extLst>
          </p:cNvPr>
          <p:cNvSpPr/>
          <p:nvPr userDrawn="1"/>
        </p:nvSpPr>
        <p:spPr>
          <a:xfrm>
            <a:off x="0" y="0"/>
            <a:ext cx="6858000" cy="5143500"/>
          </a:xfrm>
          <a:prstGeom prst="rect">
            <a:avLst/>
          </a:prstGeom>
          <a:solidFill>
            <a:srgbClr val="5C1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2" name="Title 1">
            <a:extLst>
              <a:ext uri="{FF2B5EF4-FFF2-40B4-BE49-F238E27FC236}">
                <a16:creationId xmlns:a16="http://schemas.microsoft.com/office/drawing/2014/main" id="{EB9C2FEC-2F1D-BD4C-AF43-4B639D4B41A0}"/>
              </a:ext>
            </a:extLst>
          </p:cNvPr>
          <p:cNvSpPr>
            <a:spLocks noGrp="1"/>
          </p:cNvSpPr>
          <p:nvPr>
            <p:ph type="ctrTitle"/>
          </p:nvPr>
        </p:nvSpPr>
        <p:spPr>
          <a:xfrm>
            <a:off x="375871" y="764931"/>
            <a:ext cx="3053129" cy="2129867"/>
          </a:xfrm>
        </p:spPr>
        <p:txBody>
          <a:bodyPr anchor="t">
            <a:normAutofit/>
          </a:bodyPr>
          <a:lstStyle>
            <a:lvl1pPr algn="l">
              <a:defRPr sz="3375">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E79AB98-BD5F-1D4E-81F2-CB474EE17E6A}"/>
              </a:ext>
            </a:extLst>
          </p:cNvPr>
          <p:cNvSpPr>
            <a:spLocks noGrp="1"/>
          </p:cNvSpPr>
          <p:nvPr>
            <p:ph type="subTitle" idx="1"/>
          </p:nvPr>
        </p:nvSpPr>
        <p:spPr>
          <a:xfrm>
            <a:off x="375871" y="2894798"/>
            <a:ext cx="3053130" cy="1357162"/>
          </a:xfrm>
        </p:spPr>
        <p:txBody>
          <a:bodyPr anchor="b"/>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pic>
        <p:nvPicPr>
          <p:cNvPr id="4" name="Picture 3">
            <a:extLst>
              <a:ext uri="{FF2B5EF4-FFF2-40B4-BE49-F238E27FC236}">
                <a16:creationId xmlns:a16="http://schemas.microsoft.com/office/drawing/2014/main" id="{E7D12133-0666-CF6C-458C-30B0A4BBA003}"/>
              </a:ext>
            </a:extLst>
          </p:cNvPr>
          <p:cNvPicPr>
            <a:picLocks noChangeAspect="1"/>
          </p:cNvPicPr>
          <p:nvPr userDrawn="1"/>
        </p:nvPicPr>
        <p:blipFill>
          <a:blip r:embed="rId2"/>
          <a:stretch>
            <a:fillRect/>
          </a:stretch>
        </p:blipFill>
        <p:spPr>
          <a:xfrm>
            <a:off x="5167800" y="4449600"/>
            <a:ext cx="1383075" cy="318582"/>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C4270826-236D-2E4E-1033-75FAAF673E71}"/>
              </a:ext>
            </a:extLst>
          </p:cNvPr>
          <p:cNvPicPr>
            <a:picLocks noChangeAspect="1"/>
          </p:cNvPicPr>
          <p:nvPr userDrawn="1"/>
        </p:nvPicPr>
        <p:blipFill>
          <a:blip r:embed="rId3"/>
          <a:stretch>
            <a:fillRect/>
          </a:stretch>
        </p:blipFill>
        <p:spPr>
          <a:xfrm>
            <a:off x="4082251" y="764930"/>
            <a:ext cx="2171098" cy="2894798"/>
          </a:xfrm>
          <a:prstGeom prst="rect">
            <a:avLst/>
          </a:prstGeom>
        </p:spPr>
      </p:pic>
    </p:spTree>
    <p:extLst>
      <p:ext uri="{BB962C8B-B14F-4D97-AF65-F5344CB8AC3E}">
        <p14:creationId xmlns:p14="http://schemas.microsoft.com/office/powerpoint/2010/main" val="9810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4E4E-DCFF-F349-9D7B-458B50FC7A59}"/>
              </a:ext>
            </a:extLst>
          </p:cNvPr>
          <p:cNvSpPr/>
          <p:nvPr userDrawn="1"/>
        </p:nvSpPr>
        <p:spPr>
          <a:xfrm>
            <a:off x="0" y="0"/>
            <a:ext cx="6858000" cy="5143500"/>
          </a:xfrm>
          <a:prstGeom prst="rect">
            <a:avLst/>
          </a:prstGeom>
          <a:solidFill>
            <a:srgbClr val="16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2" name="Title 1">
            <a:extLst>
              <a:ext uri="{FF2B5EF4-FFF2-40B4-BE49-F238E27FC236}">
                <a16:creationId xmlns:a16="http://schemas.microsoft.com/office/drawing/2014/main" id="{EB9C2FEC-2F1D-BD4C-AF43-4B639D4B41A0}"/>
              </a:ext>
            </a:extLst>
          </p:cNvPr>
          <p:cNvSpPr>
            <a:spLocks noGrp="1"/>
          </p:cNvSpPr>
          <p:nvPr>
            <p:ph type="ctrTitle"/>
          </p:nvPr>
        </p:nvSpPr>
        <p:spPr>
          <a:xfrm>
            <a:off x="375871" y="764931"/>
            <a:ext cx="3053129" cy="2129867"/>
          </a:xfrm>
        </p:spPr>
        <p:txBody>
          <a:bodyPr anchor="t">
            <a:normAutofit/>
          </a:bodyPr>
          <a:lstStyle>
            <a:lvl1pPr algn="l">
              <a:defRPr sz="3375">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E79AB98-BD5F-1D4E-81F2-CB474EE17E6A}"/>
              </a:ext>
            </a:extLst>
          </p:cNvPr>
          <p:cNvSpPr>
            <a:spLocks noGrp="1"/>
          </p:cNvSpPr>
          <p:nvPr>
            <p:ph type="subTitle" idx="1"/>
          </p:nvPr>
        </p:nvSpPr>
        <p:spPr>
          <a:xfrm>
            <a:off x="375871" y="2894798"/>
            <a:ext cx="3053130" cy="1402882"/>
          </a:xfrm>
        </p:spPr>
        <p:txBody>
          <a:bodyPr anchor="b"/>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pic>
        <p:nvPicPr>
          <p:cNvPr id="4" name="Picture 3">
            <a:extLst>
              <a:ext uri="{FF2B5EF4-FFF2-40B4-BE49-F238E27FC236}">
                <a16:creationId xmlns:a16="http://schemas.microsoft.com/office/drawing/2014/main" id="{E7D12133-0666-CF6C-458C-30B0A4BBA003}"/>
              </a:ext>
            </a:extLst>
          </p:cNvPr>
          <p:cNvPicPr>
            <a:picLocks noChangeAspect="1"/>
          </p:cNvPicPr>
          <p:nvPr userDrawn="1"/>
        </p:nvPicPr>
        <p:blipFill>
          <a:blip r:embed="rId2"/>
          <a:stretch>
            <a:fillRect/>
          </a:stretch>
        </p:blipFill>
        <p:spPr>
          <a:xfrm>
            <a:off x="5167800" y="4449600"/>
            <a:ext cx="1383075" cy="318582"/>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C4270826-236D-2E4E-1033-75FAAF673E71}"/>
              </a:ext>
            </a:extLst>
          </p:cNvPr>
          <p:cNvPicPr>
            <a:picLocks noChangeAspect="1"/>
          </p:cNvPicPr>
          <p:nvPr userDrawn="1"/>
        </p:nvPicPr>
        <p:blipFill>
          <a:blip r:embed="rId3"/>
          <a:stretch>
            <a:fillRect/>
          </a:stretch>
        </p:blipFill>
        <p:spPr>
          <a:xfrm>
            <a:off x="4082251" y="764930"/>
            <a:ext cx="2171098" cy="2894798"/>
          </a:xfrm>
          <a:prstGeom prst="rect">
            <a:avLst/>
          </a:prstGeom>
        </p:spPr>
      </p:pic>
    </p:spTree>
    <p:extLst>
      <p:ext uri="{BB962C8B-B14F-4D97-AF65-F5344CB8AC3E}">
        <p14:creationId xmlns:p14="http://schemas.microsoft.com/office/powerpoint/2010/main" val="12138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ingl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91EC82-A97C-347A-8B12-9662A8E65E8C}"/>
              </a:ext>
            </a:extLst>
          </p:cNvPr>
          <p:cNvSpPr/>
          <p:nvPr userDrawn="1"/>
        </p:nvSpPr>
        <p:spPr>
          <a:xfrm>
            <a:off x="0" y="0"/>
            <a:ext cx="1049552" cy="5143500"/>
          </a:xfrm>
          <a:prstGeom prst="rect">
            <a:avLst/>
          </a:prstGeom>
          <a:solidFill>
            <a:srgbClr val="5BB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D0664E16-A086-6879-92D5-1ACABB5FB3E9}"/>
              </a:ext>
            </a:extLst>
          </p:cNvPr>
          <p:cNvSpPr/>
          <p:nvPr userDrawn="1"/>
        </p:nvSpPr>
        <p:spPr>
          <a:xfrm>
            <a:off x="331131" y="472646"/>
            <a:ext cx="5730387" cy="39675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03583D8-C824-CE41-925F-3FEE215722FB}"/>
              </a:ext>
            </a:extLst>
          </p:cNvPr>
          <p:cNvSpPr>
            <a:spLocks noGrp="1"/>
          </p:cNvSpPr>
          <p:nvPr>
            <p:ph type="title"/>
          </p:nvPr>
        </p:nvSpPr>
        <p:spPr>
          <a:xfrm>
            <a:off x="379168" y="703299"/>
            <a:ext cx="3768603" cy="505333"/>
          </a:xfrm>
        </p:spPr>
        <p:txBody>
          <a:bodyPr>
            <a:normAutofit/>
          </a:bodyPr>
          <a:lstStyle>
            <a:lvl1pPr>
              <a:defRPr sz="2025">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4761A4C-A8F4-444A-BDED-19D3CEAF38A2}"/>
              </a:ext>
            </a:extLst>
          </p:cNvPr>
          <p:cNvSpPr>
            <a:spLocks noGrp="1"/>
          </p:cNvSpPr>
          <p:nvPr>
            <p:ph idx="1"/>
          </p:nvPr>
        </p:nvSpPr>
        <p:spPr>
          <a:xfrm>
            <a:off x="379168" y="1282774"/>
            <a:ext cx="5682349" cy="3063716"/>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544E296-F37E-D4EF-DC0F-865F8BCC1A90}"/>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3414684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Singl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91EC82-A97C-347A-8B12-9662A8E65E8C}"/>
              </a:ext>
            </a:extLst>
          </p:cNvPr>
          <p:cNvSpPr/>
          <p:nvPr userDrawn="1"/>
        </p:nvSpPr>
        <p:spPr>
          <a:xfrm>
            <a:off x="0" y="0"/>
            <a:ext cx="1049552" cy="5143500"/>
          </a:xfrm>
          <a:prstGeom prst="rect">
            <a:avLst/>
          </a:prstGeom>
          <a:solidFill>
            <a:srgbClr val="8FAD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D0664E16-A086-6879-92D5-1ACABB5FB3E9}"/>
              </a:ext>
            </a:extLst>
          </p:cNvPr>
          <p:cNvSpPr/>
          <p:nvPr userDrawn="1"/>
        </p:nvSpPr>
        <p:spPr>
          <a:xfrm>
            <a:off x="331131" y="472646"/>
            <a:ext cx="5730387" cy="39675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03583D8-C824-CE41-925F-3FEE215722FB}"/>
              </a:ext>
            </a:extLst>
          </p:cNvPr>
          <p:cNvSpPr>
            <a:spLocks noGrp="1"/>
          </p:cNvSpPr>
          <p:nvPr>
            <p:ph type="title"/>
          </p:nvPr>
        </p:nvSpPr>
        <p:spPr>
          <a:xfrm>
            <a:off x="379168" y="703299"/>
            <a:ext cx="3768603" cy="505333"/>
          </a:xfrm>
        </p:spPr>
        <p:txBody>
          <a:bodyPr>
            <a:normAutofit/>
          </a:bodyPr>
          <a:lstStyle>
            <a:lvl1pPr>
              <a:defRPr sz="2025">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4761A4C-A8F4-444A-BDED-19D3CEAF38A2}"/>
              </a:ext>
            </a:extLst>
          </p:cNvPr>
          <p:cNvSpPr>
            <a:spLocks noGrp="1"/>
          </p:cNvSpPr>
          <p:nvPr>
            <p:ph idx="1"/>
          </p:nvPr>
        </p:nvSpPr>
        <p:spPr>
          <a:xfrm>
            <a:off x="379168" y="1282774"/>
            <a:ext cx="5682349" cy="3063716"/>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544E296-F37E-D4EF-DC0F-865F8BCC1A90}"/>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1713622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UC 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EE5EE2-6846-456A-ACE1-D5173F6C930F}"/>
              </a:ext>
            </a:extLst>
          </p:cNvPr>
          <p:cNvSpPr/>
          <p:nvPr userDrawn="1"/>
        </p:nvSpPr>
        <p:spPr>
          <a:xfrm>
            <a:off x="0" y="4411322"/>
            <a:ext cx="6858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Arrow: Pentagon 16">
            <a:extLst>
              <a:ext uri="{FF2B5EF4-FFF2-40B4-BE49-F238E27FC236}">
                <a16:creationId xmlns:a16="http://schemas.microsoft.com/office/drawing/2014/main" id="{1DBD7A0B-FFB3-42BC-A476-392AA2B9279C}"/>
              </a:ext>
            </a:extLst>
          </p:cNvPr>
          <p:cNvSpPr/>
          <p:nvPr userDrawn="1"/>
        </p:nvSpPr>
        <p:spPr>
          <a:xfrm>
            <a:off x="0" y="4411322"/>
            <a:ext cx="6505956"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Rectangle 2"/>
          <p:cNvSpPr>
            <a:spLocks noGrp="1" noChangeArrowheads="1"/>
          </p:cNvSpPr>
          <p:nvPr>
            <p:ph type="title"/>
          </p:nvPr>
        </p:nvSpPr>
        <p:spPr bwMode="auto">
          <a:xfrm>
            <a:off x="483315" y="282576"/>
            <a:ext cx="583931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Content Placeholder 9"/>
          <p:cNvSpPr>
            <a:spLocks noGrp="1"/>
          </p:cNvSpPr>
          <p:nvPr>
            <p:ph sz="quarter" idx="11"/>
          </p:nvPr>
        </p:nvSpPr>
        <p:spPr>
          <a:xfrm>
            <a:off x="483315" y="1447799"/>
            <a:ext cx="5839310"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310CB9C5-F59C-4CA1-9153-D49D1D445B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4214" y="4530307"/>
            <a:ext cx="777766" cy="494206"/>
          </a:xfrm>
          <a:prstGeom prst="rect">
            <a:avLst/>
          </a:prstGeom>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Singl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91EC82-A97C-347A-8B12-9662A8E65E8C}"/>
              </a:ext>
            </a:extLst>
          </p:cNvPr>
          <p:cNvSpPr/>
          <p:nvPr userDrawn="1"/>
        </p:nvSpPr>
        <p:spPr>
          <a:xfrm>
            <a:off x="0" y="0"/>
            <a:ext cx="1049552" cy="5143500"/>
          </a:xfrm>
          <a:prstGeom prst="rect">
            <a:avLst/>
          </a:prstGeom>
          <a:solidFill>
            <a:srgbClr val="2884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D0664E16-A086-6879-92D5-1ACABB5FB3E9}"/>
              </a:ext>
            </a:extLst>
          </p:cNvPr>
          <p:cNvSpPr/>
          <p:nvPr userDrawn="1"/>
        </p:nvSpPr>
        <p:spPr>
          <a:xfrm>
            <a:off x="331131" y="472646"/>
            <a:ext cx="5730387" cy="39675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03583D8-C824-CE41-925F-3FEE215722FB}"/>
              </a:ext>
            </a:extLst>
          </p:cNvPr>
          <p:cNvSpPr>
            <a:spLocks noGrp="1"/>
          </p:cNvSpPr>
          <p:nvPr>
            <p:ph type="title"/>
          </p:nvPr>
        </p:nvSpPr>
        <p:spPr>
          <a:xfrm>
            <a:off x="379168" y="703299"/>
            <a:ext cx="3768603" cy="505333"/>
          </a:xfrm>
        </p:spPr>
        <p:txBody>
          <a:bodyPr>
            <a:normAutofit/>
          </a:bodyPr>
          <a:lstStyle>
            <a:lvl1pPr>
              <a:defRPr sz="2025">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4761A4C-A8F4-444A-BDED-19D3CEAF38A2}"/>
              </a:ext>
            </a:extLst>
          </p:cNvPr>
          <p:cNvSpPr>
            <a:spLocks noGrp="1"/>
          </p:cNvSpPr>
          <p:nvPr>
            <p:ph idx="1"/>
          </p:nvPr>
        </p:nvSpPr>
        <p:spPr>
          <a:xfrm>
            <a:off x="379168" y="1282774"/>
            <a:ext cx="5682349" cy="3063716"/>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544E296-F37E-D4EF-DC0F-865F8BCC1A90}"/>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28130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Singl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91EC82-A97C-347A-8B12-9662A8E65E8C}"/>
              </a:ext>
            </a:extLst>
          </p:cNvPr>
          <p:cNvSpPr/>
          <p:nvPr userDrawn="1"/>
        </p:nvSpPr>
        <p:spPr>
          <a:xfrm>
            <a:off x="0" y="0"/>
            <a:ext cx="1049552" cy="5143500"/>
          </a:xfrm>
          <a:prstGeom prst="rect">
            <a:avLst/>
          </a:prstGeom>
          <a:solidFill>
            <a:srgbClr val="5C1A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D0664E16-A086-6879-92D5-1ACABB5FB3E9}"/>
              </a:ext>
            </a:extLst>
          </p:cNvPr>
          <p:cNvSpPr/>
          <p:nvPr userDrawn="1"/>
        </p:nvSpPr>
        <p:spPr>
          <a:xfrm>
            <a:off x="331131" y="472646"/>
            <a:ext cx="5730387" cy="39675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03583D8-C824-CE41-925F-3FEE215722FB}"/>
              </a:ext>
            </a:extLst>
          </p:cNvPr>
          <p:cNvSpPr>
            <a:spLocks noGrp="1"/>
          </p:cNvSpPr>
          <p:nvPr>
            <p:ph type="title"/>
          </p:nvPr>
        </p:nvSpPr>
        <p:spPr>
          <a:xfrm>
            <a:off x="379168" y="703299"/>
            <a:ext cx="3768603" cy="505333"/>
          </a:xfrm>
        </p:spPr>
        <p:txBody>
          <a:bodyPr>
            <a:normAutofit/>
          </a:bodyPr>
          <a:lstStyle>
            <a:lvl1pPr>
              <a:defRPr sz="2025">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4761A4C-A8F4-444A-BDED-19D3CEAF38A2}"/>
              </a:ext>
            </a:extLst>
          </p:cNvPr>
          <p:cNvSpPr>
            <a:spLocks noGrp="1"/>
          </p:cNvSpPr>
          <p:nvPr>
            <p:ph idx="1"/>
          </p:nvPr>
        </p:nvSpPr>
        <p:spPr>
          <a:xfrm>
            <a:off x="379168" y="1282774"/>
            <a:ext cx="5682349" cy="3063716"/>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544E296-F37E-D4EF-DC0F-865F8BCC1A90}"/>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449662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Singl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91EC82-A97C-347A-8B12-9662A8E65E8C}"/>
              </a:ext>
            </a:extLst>
          </p:cNvPr>
          <p:cNvSpPr/>
          <p:nvPr userDrawn="1"/>
        </p:nvSpPr>
        <p:spPr>
          <a:xfrm>
            <a:off x="0" y="0"/>
            <a:ext cx="1049552" cy="5143500"/>
          </a:xfrm>
          <a:prstGeom prst="rect">
            <a:avLst/>
          </a:prstGeom>
          <a:solidFill>
            <a:srgbClr val="E9AA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D0664E16-A086-6879-92D5-1ACABB5FB3E9}"/>
              </a:ext>
            </a:extLst>
          </p:cNvPr>
          <p:cNvSpPr/>
          <p:nvPr userDrawn="1"/>
        </p:nvSpPr>
        <p:spPr>
          <a:xfrm>
            <a:off x="331131" y="472646"/>
            <a:ext cx="5682349" cy="397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03583D8-C824-CE41-925F-3FEE215722FB}"/>
              </a:ext>
            </a:extLst>
          </p:cNvPr>
          <p:cNvSpPr>
            <a:spLocks noGrp="1"/>
          </p:cNvSpPr>
          <p:nvPr>
            <p:ph type="title"/>
          </p:nvPr>
        </p:nvSpPr>
        <p:spPr>
          <a:xfrm>
            <a:off x="379168" y="677874"/>
            <a:ext cx="3768603" cy="505333"/>
          </a:xfrm>
        </p:spPr>
        <p:txBody>
          <a:bodyPr>
            <a:normAutofit/>
          </a:bodyPr>
          <a:lstStyle>
            <a:lvl1pPr>
              <a:defRPr sz="2025">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4761A4C-A8F4-444A-BDED-19D3CEAF38A2}"/>
              </a:ext>
            </a:extLst>
          </p:cNvPr>
          <p:cNvSpPr>
            <a:spLocks noGrp="1"/>
          </p:cNvSpPr>
          <p:nvPr>
            <p:ph idx="1"/>
          </p:nvPr>
        </p:nvSpPr>
        <p:spPr>
          <a:xfrm>
            <a:off x="379168" y="1282774"/>
            <a:ext cx="5682349" cy="3063716"/>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544E296-F37E-D4EF-DC0F-865F8BCC1A90}"/>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3149001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Singl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91EC82-A97C-347A-8B12-9662A8E65E8C}"/>
              </a:ext>
            </a:extLst>
          </p:cNvPr>
          <p:cNvSpPr/>
          <p:nvPr userDrawn="1"/>
        </p:nvSpPr>
        <p:spPr>
          <a:xfrm>
            <a:off x="0" y="0"/>
            <a:ext cx="1049552" cy="5143500"/>
          </a:xfrm>
          <a:prstGeom prst="rect">
            <a:avLst/>
          </a:prstGeom>
          <a:solidFill>
            <a:srgbClr val="3D46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D0664E16-A086-6879-92D5-1ACABB5FB3E9}"/>
              </a:ext>
            </a:extLst>
          </p:cNvPr>
          <p:cNvSpPr/>
          <p:nvPr userDrawn="1"/>
        </p:nvSpPr>
        <p:spPr>
          <a:xfrm>
            <a:off x="331131" y="472646"/>
            <a:ext cx="5682349" cy="397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03583D8-C824-CE41-925F-3FEE215722FB}"/>
              </a:ext>
            </a:extLst>
          </p:cNvPr>
          <p:cNvSpPr>
            <a:spLocks noGrp="1"/>
          </p:cNvSpPr>
          <p:nvPr>
            <p:ph type="title"/>
          </p:nvPr>
        </p:nvSpPr>
        <p:spPr>
          <a:xfrm>
            <a:off x="379168" y="677874"/>
            <a:ext cx="3768603" cy="505333"/>
          </a:xfrm>
        </p:spPr>
        <p:txBody>
          <a:bodyPr>
            <a:normAutofit/>
          </a:bodyPr>
          <a:lstStyle>
            <a:lvl1pPr>
              <a:defRPr sz="2025">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4761A4C-A8F4-444A-BDED-19D3CEAF38A2}"/>
              </a:ext>
            </a:extLst>
          </p:cNvPr>
          <p:cNvSpPr>
            <a:spLocks noGrp="1"/>
          </p:cNvSpPr>
          <p:nvPr>
            <p:ph idx="1"/>
          </p:nvPr>
        </p:nvSpPr>
        <p:spPr>
          <a:xfrm>
            <a:off x="379168" y="1282774"/>
            <a:ext cx="5682349" cy="3063716"/>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544E296-F37E-D4EF-DC0F-865F8BCC1A90}"/>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325206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Singl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91EC82-A97C-347A-8B12-9662A8E65E8C}"/>
              </a:ext>
            </a:extLst>
          </p:cNvPr>
          <p:cNvSpPr/>
          <p:nvPr userDrawn="1"/>
        </p:nvSpPr>
        <p:spPr>
          <a:xfrm>
            <a:off x="0" y="0"/>
            <a:ext cx="1049552" cy="5143500"/>
          </a:xfrm>
          <a:prstGeom prst="rect">
            <a:avLst/>
          </a:prstGeom>
          <a:solidFill>
            <a:srgbClr val="1625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D0664E16-A086-6879-92D5-1ACABB5FB3E9}"/>
              </a:ext>
            </a:extLst>
          </p:cNvPr>
          <p:cNvSpPr/>
          <p:nvPr userDrawn="1"/>
        </p:nvSpPr>
        <p:spPr>
          <a:xfrm>
            <a:off x="331131" y="472646"/>
            <a:ext cx="5682349" cy="397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03583D8-C824-CE41-925F-3FEE215722FB}"/>
              </a:ext>
            </a:extLst>
          </p:cNvPr>
          <p:cNvSpPr>
            <a:spLocks noGrp="1"/>
          </p:cNvSpPr>
          <p:nvPr>
            <p:ph type="title"/>
          </p:nvPr>
        </p:nvSpPr>
        <p:spPr>
          <a:xfrm>
            <a:off x="379168" y="677874"/>
            <a:ext cx="3768603" cy="505333"/>
          </a:xfrm>
        </p:spPr>
        <p:txBody>
          <a:bodyPr>
            <a:normAutofit/>
          </a:bodyPr>
          <a:lstStyle>
            <a:lvl1pPr>
              <a:defRPr sz="2025">
                <a:solidFill>
                  <a:schemeClr val="tx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4761A4C-A8F4-444A-BDED-19D3CEAF38A2}"/>
              </a:ext>
            </a:extLst>
          </p:cNvPr>
          <p:cNvSpPr>
            <a:spLocks noGrp="1"/>
          </p:cNvSpPr>
          <p:nvPr>
            <p:ph idx="1"/>
          </p:nvPr>
        </p:nvSpPr>
        <p:spPr>
          <a:xfrm>
            <a:off x="379168" y="1282774"/>
            <a:ext cx="5682349" cy="3063716"/>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544E296-F37E-D4EF-DC0F-865F8BCC1A90}"/>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2692487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4CCCD1-0BF9-32C2-C465-2A7B65D33F86}"/>
              </a:ext>
            </a:extLst>
          </p:cNvPr>
          <p:cNvSpPr/>
          <p:nvPr userDrawn="1"/>
        </p:nvSpPr>
        <p:spPr>
          <a:xfrm>
            <a:off x="0" y="0"/>
            <a:ext cx="1049552" cy="5143500"/>
          </a:xfrm>
          <a:prstGeom prst="rect">
            <a:avLst/>
          </a:prstGeom>
          <a:solidFill>
            <a:srgbClr val="2884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86ACAEF4-CF93-FC41-E8F6-235CD79D2075}"/>
              </a:ext>
            </a:extLst>
          </p:cNvPr>
          <p:cNvSpPr/>
          <p:nvPr userDrawn="1"/>
        </p:nvSpPr>
        <p:spPr>
          <a:xfrm>
            <a:off x="331131" y="472646"/>
            <a:ext cx="5730387" cy="3873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a:extLst>
              <a:ext uri="{FF2B5EF4-FFF2-40B4-BE49-F238E27FC236}">
                <a16:creationId xmlns:a16="http://schemas.microsoft.com/office/drawing/2014/main" id="{47389ABF-F440-BA46-825D-82BBB1407295}"/>
              </a:ext>
            </a:extLst>
          </p:cNvPr>
          <p:cNvSpPr>
            <a:spLocks noGrp="1"/>
          </p:cNvSpPr>
          <p:nvPr>
            <p:ph sz="half" idx="1"/>
          </p:nvPr>
        </p:nvSpPr>
        <p:spPr>
          <a:xfrm>
            <a:off x="379168" y="1187145"/>
            <a:ext cx="2767699" cy="3048133"/>
          </a:xfrm>
        </p:spPr>
        <p:txBody>
          <a:bodyPr>
            <a:normAutofit/>
          </a:bodyPr>
          <a:lstStyle>
            <a:lvl1pPr>
              <a:defRPr sz="1125">
                <a:solidFill>
                  <a:srgbClr val="717073"/>
                </a:solidFill>
              </a:defRPr>
            </a:lvl1pPr>
            <a:lvl2pPr>
              <a:defRPr sz="1125">
                <a:solidFill>
                  <a:srgbClr val="717073"/>
                </a:solidFill>
              </a:defRPr>
            </a:lvl2pPr>
            <a:lvl3pPr>
              <a:defRPr sz="1125">
                <a:solidFill>
                  <a:srgbClr val="717073"/>
                </a:solidFill>
              </a:defRPr>
            </a:lvl3pPr>
            <a:lvl4pPr>
              <a:defRPr sz="1125">
                <a:solidFill>
                  <a:srgbClr val="717073"/>
                </a:solidFill>
              </a:defRPr>
            </a:lvl4pPr>
            <a:lvl5pPr>
              <a:defRPr sz="1125">
                <a:solidFill>
                  <a:srgbClr val="71707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1F2AE899-1081-CF45-8731-B60291077362}"/>
              </a:ext>
            </a:extLst>
          </p:cNvPr>
          <p:cNvSpPr>
            <a:spLocks noGrp="1"/>
          </p:cNvSpPr>
          <p:nvPr>
            <p:ph sz="half" idx="2"/>
          </p:nvPr>
        </p:nvSpPr>
        <p:spPr>
          <a:xfrm>
            <a:off x="3429000" y="1187146"/>
            <a:ext cx="2841175" cy="3048132"/>
          </a:xfrm>
        </p:spPr>
        <p:txBody>
          <a:bodyPr>
            <a:normAutofit/>
          </a:bodyPr>
          <a:lstStyle>
            <a:lvl1pPr>
              <a:defRPr sz="1125">
                <a:solidFill>
                  <a:srgbClr val="717073"/>
                </a:solidFill>
              </a:defRPr>
            </a:lvl1pPr>
            <a:lvl2pPr>
              <a:defRPr sz="1125">
                <a:solidFill>
                  <a:srgbClr val="717073"/>
                </a:solidFill>
              </a:defRPr>
            </a:lvl2pPr>
            <a:lvl3pPr>
              <a:defRPr sz="1125">
                <a:solidFill>
                  <a:srgbClr val="717073"/>
                </a:solidFill>
              </a:defRPr>
            </a:lvl3pPr>
            <a:lvl4pPr>
              <a:defRPr sz="1125">
                <a:solidFill>
                  <a:srgbClr val="717073"/>
                </a:solidFill>
              </a:defRPr>
            </a:lvl4pPr>
            <a:lvl5pPr>
              <a:defRPr sz="1125">
                <a:solidFill>
                  <a:srgbClr val="71707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itle 1">
            <a:extLst>
              <a:ext uri="{FF2B5EF4-FFF2-40B4-BE49-F238E27FC236}">
                <a16:creationId xmlns:a16="http://schemas.microsoft.com/office/drawing/2014/main" id="{E170A775-9EBD-46E2-6277-1D62EF20D520}"/>
              </a:ext>
            </a:extLst>
          </p:cNvPr>
          <p:cNvSpPr>
            <a:spLocks noGrp="1"/>
          </p:cNvSpPr>
          <p:nvPr>
            <p:ph type="title"/>
          </p:nvPr>
        </p:nvSpPr>
        <p:spPr>
          <a:xfrm>
            <a:off x="379168" y="557460"/>
            <a:ext cx="5682349" cy="505333"/>
          </a:xfrm>
        </p:spPr>
        <p:txBody>
          <a:bodyPr>
            <a:normAutofit/>
          </a:bodyPr>
          <a:lstStyle>
            <a:lvl1pPr>
              <a:defRPr sz="2025">
                <a:solidFill>
                  <a:schemeClr val="tx1"/>
                </a:solidFill>
              </a:defRPr>
            </a:lvl1pPr>
          </a:lstStyle>
          <a:p>
            <a:r>
              <a:rPr lang="en-GB"/>
              <a:t>Click to edit Master title style</a:t>
            </a:r>
            <a:endParaRPr lang="en-US" dirty="0"/>
          </a:p>
        </p:txBody>
      </p:sp>
      <p:pic>
        <p:nvPicPr>
          <p:cNvPr id="10" name="Picture 9">
            <a:extLst>
              <a:ext uri="{FF2B5EF4-FFF2-40B4-BE49-F238E27FC236}">
                <a16:creationId xmlns:a16="http://schemas.microsoft.com/office/drawing/2014/main" id="{2457F040-B54E-28ED-5219-661B8A5BBD16}"/>
              </a:ext>
            </a:extLst>
          </p:cNvPr>
          <p:cNvPicPr>
            <a:picLocks noChangeAspect="1"/>
          </p:cNvPicPr>
          <p:nvPr userDrawn="1"/>
        </p:nvPicPr>
        <p:blipFill>
          <a:blip r:embed="rId2"/>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451593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reak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65B96-4E8A-2941-B7C1-8D293C42B725}"/>
              </a:ext>
            </a:extLst>
          </p:cNvPr>
          <p:cNvSpPr/>
          <p:nvPr userDrawn="1"/>
        </p:nvSpPr>
        <p:spPr>
          <a:xfrm>
            <a:off x="0" y="-2"/>
            <a:ext cx="6858000" cy="5143502"/>
          </a:xfrm>
          <a:prstGeom prst="rect">
            <a:avLst/>
          </a:prstGeom>
          <a:solidFill>
            <a:srgbClr val="EE34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9008A0D-E4CF-0645-8E56-DDB907364AA1}"/>
              </a:ext>
            </a:extLst>
          </p:cNvPr>
          <p:cNvSpPr>
            <a:spLocks noGrp="1"/>
          </p:cNvSpPr>
          <p:nvPr>
            <p:ph type="title" hasCustomPrompt="1"/>
          </p:nvPr>
        </p:nvSpPr>
        <p:spPr>
          <a:xfrm>
            <a:off x="471487" y="1214051"/>
            <a:ext cx="2957513" cy="611660"/>
          </a:xfrm>
        </p:spPr>
        <p:txBody>
          <a:bodyPr>
            <a:noAutofit/>
          </a:bodyPr>
          <a:lstStyle>
            <a:lvl1pPr>
              <a:defRPr sz="3038">
                <a:solidFill>
                  <a:schemeClr val="bg1"/>
                </a:solidFill>
              </a:defRPr>
            </a:lvl1pPr>
          </a:lstStyle>
          <a:p>
            <a:r>
              <a:rPr lang="en-US" dirty="0"/>
              <a:t>Transition Slide</a:t>
            </a:r>
            <a:br>
              <a:rPr lang="en-US" dirty="0"/>
            </a:br>
            <a:r>
              <a:rPr lang="en-US" dirty="0"/>
              <a:t>54pt, Arial</a:t>
            </a:r>
          </a:p>
        </p:txBody>
      </p:sp>
      <p:pic>
        <p:nvPicPr>
          <p:cNvPr id="4" name="Picture 3">
            <a:extLst>
              <a:ext uri="{FF2B5EF4-FFF2-40B4-BE49-F238E27FC236}">
                <a16:creationId xmlns:a16="http://schemas.microsoft.com/office/drawing/2014/main" id="{7FFAE1DE-D4F5-FC7A-D3BD-5C80C276B86D}"/>
              </a:ext>
            </a:extLst>
          </p:cNvPr>
          <p:cNvPicPr>
            <a:picLocks noChangeAspect="1"/>
          </p:cNvPicPr>
          <p:nvPr userDrawn="1"/>
        </p:nvPicPr>
        <p:blipFill>
          <a:blip r:embed="rId2"/>
          <a:stretch>
            <a:fillRect/>
          </a:stretch>
        </p:blipFill>
        <p:spPr>
          <a:xfrm>
            <a:off x="5167800" y="4449600"/>
            <a:ext cx="1383153" cy="318600"/>
          </a:xfrm>
          <a:prstGeom prst="rect">
            <a:avLst/>
          </a:prstGeom>
        </p:spPr>
      </p:pic>
    </p:spTree>
    <p:extLst>
      <p:ext uri="{BB962C8B-B14F-4D97-AF65-F5344CB8AC3E}">
        <p14:creationId xmlns:p14="http://schemas.microsoft.com/office/powerpoint/2010/main" val="123764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Break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65B96-4E8A-2941-B7C1-8D293C42B725}"/>
              </a:ext>
            </a:extLst>
          </p:cNvPr>
          <p:cNvSpPr/>
          <p:nvPr userDrawn="1"/>
        </p:nvSpPr>
        <p:spPr>
          <a:xfrm>
            <a:off x="0" y="-2"/>
            <a:ext cx="6858000" cy="5143502"/>
          </a:xfrm>
          <a:prstGeom prst="rect">
            <a:avLst/>
          </a:prstGeom>
          <a:solidFill>
            <a:srgbClr val="5C1A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9008A0D-E4CF-0645-8E56-DDB907364AA1}"/>
              </a:ext>
            </a:extLst>
          </p:cNvPr>
          <p:cNvSpPr>
            <a:spLocks noGrp="1"/>
          </p:cNvSpPr>
          <p:nvPr>
            <p:ph type="title" hasCustomPrompt="1"/>
          </p:nvPr>
        </p:nvSpPr>
        <p:spPr>
          <a:xfrm>
            <a:off x="471487" y="1214051"/>
            <a:ext cx="2957513" cy="611660"/>
          </a:xfrm>
        </p:spPr>
        <p:txBody>
          <a:bodyPr>
            <a:noAutofit/>
          </a:bodyPr>
          <a:lstStyle>
            <a:lvl1pPr>
              <a:defRPr sz="3038">
                <a:solidFill>
                  <a:schemeClr val="bg1"/>
                </a:solidFill>
              </a:defRPr>
            </a:lvl1pPr>
          </a:lstStyle>
          <a:p>
            <a:r>
              <a:rPr lang="en-US" dirty="0"/>
              <a:t>Transition Slide</a:t>
            </a:r>
            <a:br>
              <a:rPr lang="en-US" dirty="0"/>
            </a:br>
            <a:r>
              <a:rPr lang="en-US" dirty="0"/>
              <a:t>54pt, Arial</a:t>
            </a:r>
          </a:p>
        </p:txBody>
      </p:sp>
      <p:pic>
        <p:nvPicPr>
          <p:cNvPr id="4" name="Picture 3">
            <a:extLst>
              <a:ext uri="{FF2B5EF4-FFF2-40B4-BE49-F238E27FC236}">
                <a16:creationId xmlns:a16="http://schemas.microsoft.com/office/drawing/2014/main" id="{7FFAE1DE-D4F5-FC7A-D3BD-5C80C276B86D}"/>
              </a:ext>
            </a:extLst>
          </p:cNvPr>
          <p:cNvPicPr>
            <a:picLocks noChangeAspect="1"/>
          </p:cNvPicPr>
          <p:nvPr userDrawn="1"/>
        </p:nvPicPr>
        <p:blipFill>
          <a:blip r:embed="rId2"/>
          <a:stretch>
            <a:fillRect/>
          </a:stretch>
        </p:blipFill>
        <p:spPr>
          <a:xfrm>
            <a:off x="5167800" y="4449600"/>
            <a:ext cx="1383153" cy="318600"/>
          </a:xfrm>
          <a:prstGeom prst="rect">
            <a:avLst/>
          </a:prstGeom>
        </p:spPr>
      </p:pic>
    </p:spTree>
    <p:extLst>
      <p:ext uri="{BB962C8B-B14F-4D97-AF65-F5344CB8AC3E}">
        <p14:creationId xmlns:p14="http://schemas.microsoft.com/office/powerpoint/2010/main" val="41709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Breakpage">
    <p:bg>
      <p:bgPr>
        <a:solidFill>
          <a:srgbClr val="1625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65B96-4E8A-2941-B7C1-8D293C42B725}"/>
              </a:ext>
            </a:extLst>
          </p:cNvPr>
          <p:cNvSpPr/>
          <p:nvPr userDrawn="1"/>
        </p:nvSpPr>
        <p:spPr>
          <a:xfrm>
            <a:off x="0" y="-2"/>
            <a:ext cx="6858000" cy="5143502"/>
          </a:xfrm>
          <a:prstGeom prst="rect">
            <a:avLst/>
          </a:prstGeom>
          <a:solidFill>
            <a:srgbClr val="1625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9008A0D-E4CF-0645-8E56-DDB907364AA1}"/>
              </a:ext>
            </a:extLst>
          </p:cNvPr>
          <p:cNvSpPr>
            <a:spLocks noGrp="1"/>
          </p:cNvSpPr>
          <p:nvPr>
            <p:ph type="title" hasCustomPrompt="1"/>
          </p:nvPr>
        </p:nvSpPr>
        <p:spPr>
          <a:xfrm>
            <a:off x="471487" y="1214051"/>
            <a:ext cx="2957513" cy="611660"/>
          </a:xfrm>
        </p:spPr>
        <p:txBody>
          <a:bodyPr>
            <a:noAutofit/>
          </a:bodyPr>
          <a:lstStyle>
            <a:lvl1pPr>
              <a:defRPr sz="3038">
                <a:solidFill>
                  <a:schemeClr val="bg1"/>
                </a:solidFill>
              </a:defRPr>
            </a:lvl1pPr>
          </a:lstStyle>
          <a:p>
            <a:r>
              <a:rPr lang="en-US" dirty="0"/>
              <a:t>Transition Slide</a:t>
            </a:r>
            <a:br>
              <a:rPr lang="en-US" dirty="0"/>
            </a:br>
            <a:r>
              <a:rPr lang="en-US" dirty="0"/>
              <a:t>54pt, Arial</a:t>
            </a:r>
          </a:p>
        </p:txBody>
      </p:sp>
      <p:pic>
        <p:nvPicPr>
          <p:cNvPr id="4" name="Picture 3">
            <a:extLst>
              <a:ext uri="{FF2B5EF4-FFF2-40B4-BE49-F238E27FC236}">
                <a16:creationId xmlns:a16="http://schemas.microsoft.com/office/drawing/2014/main" id="{7FFAE1DE-D4F5-FC7A-D3BD-5C80C276B86D}"/>
              </a:ext>
            </a:extLst>
          </p:cNvPr>
          <p:cNvPicPr>
            <a:picLocks noChangeAspect="1"/>
          </p:cNvPicPr>
          <p:nvPr userDrawn="1"/>
        </p:nvPicPr>
        <p:blipFill>
          <a:blip r:embed="rId2"/>
          <a:stretch>
            <a:fillRect/>
          </a:stretch>
        </p:blipFill>
        <p:spPr>
          <a:xfrm>
            <a:off x="5167800" y="4449600"/>
            <a:ext cx="1383153" cy="318600"/>
          </a:xfrm>
          <a:prstGeom prst="rect">
            <a:avLst/>
          </a:prstGeom>
        </p:spPr>
      </p:pic>
    </p:spTree>
    <p:extLst>
      <p:ext uri="{BB962C8B-B14F-4D97-AF65-F5344CB8AC3E}">
        <p14:creationId xmlns:p14="http://schemas.microsoft.com/office/powerpoint/2010/main" val="20780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3_Breakpage">
    <p:bg>
      <p:bgPr>
        <a:solidFill>
          <a:srgbClr val="1625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65B96-4E8A-2941-B7C1-8D293C42B725}"/>
              </a:ext>
            </a:extLst>
          </p:cNvPr>
          <p:cNvSpPr/>
          <p:nvPr userDrawn="1"/>
        </p:nvSpPr>
        <p:spPr>
          <a:xfrm>
            <a:off x="0" y="-2"/>
            <a:ext cx="6858000" cy="5143502"/>
          </a:xfrm>
          <a:prstGeom prst="rect">
            <a:avLst/>
          </a:prstGeom>
          <a:solidFill>
            <a:srgbClr val="5BB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9008A0D-E4CF-0645-8E56-DDB907364AA1}"/>
              </a:ext>
            </a:extLst>
          </p:cNvPr>
          <p:cNvSpPr>
            <a:spLocks noGrp="1"/>
          </p:cNvSpPr>
          <p:nvPr>
            <p:ph type="title" hasCustomPrompt="1"/>
          </p:nvPr>
        </p:nvSpPr>
        <p:spPr>
          <a:xfrm>
            <a:off x="471487" y="1214051"/>
            <a:ext cx="2957513" cy="611660"/>
          </a:xfrm>
        </p:spPr>
        <p:txBody>
          <a:bodyPr>
            <a:noAutofit/>
          </a:bodyPr>
          <a:lstStyle>
            <a:lvl1pPr>
              <a:defRPr sz="3038">
                <a:solidFill>
                  <a:schemeClr val="bg1"/>
                </a:solidFill>
              </a:defRPr>
            </a:lvl1pPr>
          </a:lstStyle>
          <a:p>
            <a:r>
              <a:rPr lang="en-US" dirty="0"/>
              <a:t>Transition Slide</a:t>
            </a:r>
            <a:br>
              <a:rPr lang="en-US" dirty="0"/>
            </a:br>
            <a:r>
              <a:rPr lang="en-US" dirty="0"/>
              <a:t>54pt, Arial</a:t>
            </a:r>
          </a:p>
        </p:txBody>
      </p:sp>
      <p:pic>
        <p:nvPicPr>
          <p:cNvPr id="4" name="Picture 3">
            <a:extLst>
              <a:ext uri="{FF2B5EF4-FFF2-40B4-BE49-F238E27FC236}">
                <a16:creationId xmlns:a16="http://schemas.microsoft.com/office/drawing/2014/main" id="{7FFAE1DE-D4F5-FC7A-D3BD-5C80C276B86D}"/>
              </a:ext>
            </a:extLst>
          </p:cNvPr>
          <p:cNvPicPr>
            <a:picLocks noChangeAspect="1"/>
          </p:cNvPicPr>
          <p:nvPr userDrawn="1"/>
        </p:nvPicPr>
        <p:blipFill>
          <a:blip r:embed="rId2"/>
          <a:stretch>
            <a:fillRect/>
          </a:stretch>
        </p:blipFill>
        <p:spPr>
          <a:xfrm>
            <a:off x="5167800" y="4449600"/>
            <a:ext cx="1383153" cy="318600"/>
          </a:xfrm>
          <a:prstGeom prst="rect">
            <a:avLst/>
          </a:prstGeom>
        </p:spPr>
      </p:pic>
      <p:pic>
        <p:nvPicPr>
          <p:cNvPr id="3" name="Picture 2">
            <a:extLst>
              <a:ext uri="{FF2B5EF4-FFF2-40B4-BE49-F238E27FC236}">
                <a16:creationId xmlns:a16="http://schemas.microsoft.com/office/drawing/2014/main" id="{4CA2E59F-CEEE-491C-DC18-D5D9B760048F}"/>
              </a:ext>
            </a:extLst>
          </p:cNvPr>
          <p:cNvPicPr>
            <a:picLocks noChangeAspect="1"/>
          </p:cNvPicPr>
          <p:nvPr userDrawn="1"/>
        </p:nvPicPr>
        <p:blipFill>
          <a:blip r:embed="rId3"/>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349453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C Title and Table">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483314" y="282576"/>
            <a:ext cx="58401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7" name="Table Placeholder 6"/>
          <p:cNvSpPr>
            <a:spLocks noGrp="1"/>
          </p:cNvSpPr>
          <p:nvPr>
            <p:ph type="tbl" sz="quarter" idx="12"/>
          </p:nvPr>
        </p:nvSpPr>
        <p:spPr>
          <a:xfrm>
            <a:off x="488156" y="1447800"/>
            <a:ext cx="5840100" cy="2727000"/>
          </a:xfrm>
          <a:prstGeom prst="rect">
            <a:avLst/>
          </a:prstGeom>
        </p:spPr>
        <p:txBody>
          <a:bodyPr lIns="0" tIns="0" rIns="0" bIns="0"/>
          <a:lstStyle>
            <a:lvl1pPr>
              <a:defRPr sz="900">
                <a:solidFill>
                  <a:schemeClr val="accent1"/>
                </a:solidFill>
                <a:latin typeface="Segoe UI Light" pitchFamily="34" charset="0"/>
              </a:defRPr>
            </a:lvl1pPr>
          </a:lstStyle>
          <a:p>
            <a:r>
              <a:rPr lang="en-US"/>
              <a:t>Click icon to add table</a:t>
            </a:r>
            <a:endParaRPr lang="en-GB"/>
          </a:p>
        </p:txBody>
      </p:sp>
      <p:sp>
        <p:nvSpPr>
          <p:cNvPr id="8" name="Rectangle 7">
            <a:extLst>
              <a:ext uri="{FF2B5EF4-FFF2-40B4-BE49-F238E27FC236}">
                <a16:creationId xmlns:a16="http://schemas.microsoft.com/office/drawing/2014/main" id="{4F2E1489-AF24-43B7-9DA3-F0A54D166556}"/>
              </a:ext>
            </a:extLst>
          </p:cNvPr>
          <p:cNvSpPr/>
          <p:nvPr userDrawn="1"/>
        </p:nvSpPr>
        <p:spPr>
          <a:xfrm>
            <a:off x="0" y="4411322"/>
            <a:ext cx="6858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Arrow: Pentagon 8">
            <a:extLst>
              <a:ext uri="{FF2B5EF4-FFF2-40B4-BE49-F238E27FC236}">
                <a16:creationId xmlns:a16="http://schemas.microsoft.com/office/drawing/2014/main" id="{E0B5423E-E8F3-4590-9207-E1EBD1838C91}"/>
              </a:ext>
            </a:extLst>
          </p:cNvPr>
          <p:cNvSpPr/>
          <p:nvPr userDrawn="1"/>
        </p:nvSpPr>
        <p:spPr>
          <a:xfrm>
            <a:off x="0" y="4411322"/>
            <a:ext cx="6505956"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a:extLst>
              <a:ext uri="{FF2B5EF4-FFF2-40B4-BE49-F238E27FC236}">
                <a16:creationId xmlns:a16="http://schemas.microsoft.com/office/drawing/2014/main" id="{D84DAEB5-431F-4C69-A79A-C8CFCCAB8E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4214" y="4530307"/>
            <a:ext cx="777766" cy="494206"/>
          </a:xfrm>
          <a:prstGeom prst="rect">
            <a:avLst/>
          </a:prstGeom>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Breakpage">
    <p:bg>
      <p:bgPr>
        <a:solidFill>
          <a:srgbClr val="1625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65B96-4E8A-2941-B7C1-8D293C42B725}"/>
              </a:ext>
            </a:extLst>
          </p:cNvPr>
          <p:cNvSpPr/>
          <p:nvPr userDrawn="1"/>
        </p:nvSpPr>
        <p:spPr>
          <a:xfrm>
            <a:off x="0" y="-2"/>
            <a:ext cx="6858000" cy="5143502"/>
          </a:xfrm>
          <a:prstGeom prst="rect">
            <a:avLst/>
          </a:prstGeom>
          <a:solidFill>
            <a:srgbClr val="8FAD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9008A0D-E4CF-0645-8E56-DDB907364AA1}"/>
              </a:ext>
            </a:extLst>
          </p:cNvPr>
          <p:cNvSpPr>
            <a:spLocks noGrp="1"/>
          </p:cNvSpPr>
          <p:nvPr>
            <p:ph type="title" hasCustomPrompt="1"/>
          </p:nvPr>
        </p:nvSpPr>
        <p:spPr>
          <a:xfrm>
            <a:off x="471487" y="1214051"/>
            <a:ext cx="2957513" cy="611660"/>
          </a:xfrm>
        </p:spPr>
        <p:txBody>
          <a:bodyPr>
            <a:noAutofit/>
          </a:bodyPr>
          <a:lstStyle>
            <a:lvl1pPr>
              <a:defRPr sz="3038">
                <a:solidFill>
                  <a:schemeClr val="bg1"/>
                </a:solidFill>
              </a:defRPr>
            </a:lvl1pPr>
          </a:lstStyle>
          <a:p>
            <a:r>
              <a:rPr lang="en-US" dirty="0"/>
              <a:t>Transition Slide</a:t>
            </a:r>
            <a:br>
              <a:rPr lang="en-US" dirty="0"/>
            </a:br>
            <a:r>
              <a:rPr lang="en-US" dirty="0"/>
              <a:t>54pt, Arial</a:t>
            </a:r>
          </a:p>
        </p:txBody>
      </p:sp>
      <p:pic>
        <p:nvPicPr>
          <p:cNvPr id="4" name="Picture 3">
            <a:extLst>
              <a:ext uri="{FF2B5EF4-FFF2-40B4-BE49-F238E27FC236}">
                <a16:creationId xmlns:a16="http://schemas.microsoft.com/office/drawing/2014/main" id="{7FFAE1DE-D4F5-FC7A-D3BD-5C80C276B86D}"/>
              </a:ext>
            </a:extLst>
          </p:cNvPr>
          <p:cNvPicPr>
            <a:picLocks noChangeAspect="1"/>
          </p:cNvPicPr>
          <p:nvPr userDrawn="1"/>
        </p:nvPicPr>
        <p:blipFill>
          <a:blip r:embed="rId2"/>
          <a:stretch>
            <a:fillRect/>
          </a:stretch>
        </p:blipFill>
        <p:spPr>
          <a:xfrm>
            <a:off x="5167800" y="4449600"/>
            <a:ext cx="1383153" cy="318600"/>
          </a:xfrm>
          <a:prstGeom prst="rect">
            <a:avLst/>
          </a:prstGeom>
        </p:spPr>
      </p:pic>
      <p:pic>
        <p:nvPicPr>
          <p:cNvPr id="3" name="Picture 2">
            <a:extLst>
              <a:ext uri="{FF2B5EF4-FFF2-40B4-BE49-F238E27FC236}">
                <a16:creationId xmlns:a16="http://schemas.microsoft.com/office/drawing/2014/main" id="{4CA2E59F-CEEE-491C-DC18-D5D9B760048F}"/>
              </a:ext>
            </a:extLst>
          </p:cNvPr>
          <p:cNvPicPr>
            <a:picLocks noChangeAspect="1"/>
          </p:cNvPicPr>
          <p:nvPr userDrawn="1"/>
        </p:nvPicPr>
        <p:blipFill>
          <a:blip r:embed="rId3"/>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149185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Breakpage">
    <p:bg>
      <p:bgPr>
        <a:solidFill>
          <a:srgbClr val="1625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65B96-4E8A-2941-B7C1-8D293C42B725}"/>
              </a:ext>
            </a:extLst>
          </p:cNvPr>
          <p:cNvSpPr/>
          <p:nvPr userDrawn="1"/>
        </p:nvSpPr>
        <p:spPr>
          <a:xfrm>
            <a:off x="0" y="-2"/>
            <a:ext cx="6858000" cy="5143502"/>
          </a:xfrm>
          <a:prstGeom prst="rect">
            <a:avLst/>
          </a:prstGeom>
          <a:solidFill>
            <a:srgbClr val="E9AA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9008A0D-E4CF-0645-8E56-DDB907364AA1}"/>
              </a:ext>
            </a:extLst>
          </p:cNvPr>
          <p:cNvSpPr>
            <a:spLocks noGrp="1"/>
          </p:cNvSpPr>
          <p:nvPr>
            <p:ph type="title" hasCustomPrompt="1"/>
          </p:nvPr>
        </p:nvSpPr>
        <p:spPr>
          <a:xfrm>
            <a:off x="471487" y="1214051"/>
            <a:ext cx="2957513" cy="611660"/>
          </a:xfrm>
        </p:spPr>
        <p:txBody>
          <a:bodyPr>
            <a:noAutofit/>
          </a:bodyPr>
          <a:lstStyle>
            <a:lvl1pPr>
              <a:defRPr sz="3038">
                <a:solidFill>
                  <a:schemeClr val="bg1"/>
                </a:solidFill>
              </a:defRPr>
            </a:lvl1pPr>
          </a:lstStyle>
          <a:p>
            <a:r>
              <a:rPr lang="en-US" dirty="0"/>
              <a:t>Transition Slide</a:t>
            </a:r>
            <a:br>
              <a:rPr lang="en-US" dirty="0"/>
            </a:br>
            <a:r>
              <a:rPr lang="en-US" dirty="0"/>
              <a:t>54pt, Arial</a:t>
            </a:r>
          </a:p>
        </p:txBody>
      </p:sp>
      <p:pic>
        <p:nvPicPr>
          <p:cNvPr id="4" name="Picture 3">
            <a:extLst>
              <a:ext uri="{FF2B5EF4-FFF2-40B4-BE49-F238E27FC236}">
                <a16:creationId xmlns:a16="http://schemas.microsoft.com/office/drawing/2014/main" id="{7FFAE1DE-D4F5-FC7A-D3BD-5C80C276B86D}"/>
              </a:ext>
            </a:extLst>
          </p:cNvPr>
          <p:cNvPicPr>
            <a:picLocks noChangeAspect="1"/>
          </p:cNvPicPr>
          <p:nvPr userDrawn="1"/>
        </p:nvPicPr>
        <p:blipFill>
          <a:blip r:embed="rId2"/>
          <a:stretch>
            <a:fillRect/>
          </a:stretch>
        </p:blipFill>
        <p:spPr>
          <a:xfrm>
            <a:off x="5167800" y="4449600"/>
            <a:ext cx="1383153" cy="318600"/>
          </a:xfrm>
          <a:prstGeom prst="rect">
            <a:avLst/>
          </a:prstGeom>
        </p:spPr>
      </p:pic>
      <p:pic>
        <p:nvPicPr>
          <p:cNvPr id="3" name="Picture 2">
            <a:extLst>
              <a:ext uri="{FF2B5EF4-FFF2-40B4-BE49-F238E27FC236}">
                <a16:creationId xmlns:a16="http://schemas.microsoft.com/office/drawing/2014/main" id="{4CA2E59F-CEEE-491C-DC18-D5D9B760048F}"/>
              </a:ext>
            </a:extLst>
          </p:cNvPr>
          <p:cNvPicPr>
            <a:picLocks noChangeAspect="1"/>
          </p:cNvPicPr>
          <p:nvPr userDrawn="1"/>
        </p:nvPicPr>
        <p:blipFill>
          <a:blip r:embed="rId3"/>
          <a:stretch>
            <a:fillRect/>
          </a:stretch>
        </p:blipFill>
        <p:spPr>
          <a:xfrm>
            <a:off x="5167800" y="4449600"/>
            <a:ext cx="1383075" cy="318582"/>
          </a:xfrm>
          <a:prstGeom prst="rect">
            <a:avLst/>
          </a:prstGeom>
        </p:spPr>
      </p:pic>
    </p:spTree>
    <p:extLst>
      <p:ext uri="{BB962C8B-B14F-4D97-AF65-F5344CB8AC3E}">
        <p14:creationId xmlns:p14="http://schemas.microsoft.com/office/powerpoint/2010/main" val="35503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over without imag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7E3C7D-52CF-D731-6F3F-1EDDDB0CE44B}"/>
              </a:ext>
            </a:extLst>
          </p:cNvPr>
          <p:cNvSpPr/>
          <p:nvPr userDrawn="1"/>
        </p:nvSpPr>
        <p:spPr>
          <a:xfrm>
            <a:off x="0" y="0"/>
            <a:ext cx="6858000" cy="5143500"/>
          </a:xfrm>
          <a:prstGeom prst="rect">
            <a:avLst/>
          </a:prstGeom>
          <a:solidFill>
            <a:srgbClr val="E527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82B652F-6324-9426-C540-8E165751B23F}"/>
              </a:ext>
            </a:extLst>
          </p:cNvPr>
          <p:cNvSpPr>
            <a:spLocks noGrp="1"/>
          </p:cNvSpPr>
          <p:nvPr>
            <p:ph type="ctrTitle"/>
          </p:nvPr>
        </p:nvSpPr>
        <p:spPr>
          <a:xfrm>
            <a:off x="374072" y="841772"/>
            <a:ext cx="6238605" cy="1790700"/>
          </a:xfrm>
        </p:spPr>
        <p:txBody>
          <a:bodyPr anchor="b">
            <a:noAutofit/>
          </a:bodyPr>
          <a:lstStyle>
            <a:lvl1pPr algn="l">
              <a:defRPr sz="4950" b="1">
                <a:solidFill>
                  <a:schemeClr val="bg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8C50C725-B3EA-DE10-7C2D-AA42B61095BD}"/>
              </a:ext>
            </a:extLst>
          </p:cNvPr>
          <p:cNvSpPr>
            <a:spLocks noGrp="1"/>
          </p:cNvSpPr>
          <p:nvPr>
            <p:ph type="subTitle" idx="1"/>
          </p:nvPr>
        </p:nvSpPr>
        <p:spPr>
          <a:xfrm>
            <a:off x="374073" y="2725471"/>
            <a:ext cx="6238604" cy="1581344"/>
          </a:xfrm>
        </p:spPr>
        <p:txBody>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pic>
        <p:nvPicPr>
          <p:cNvPr id="4" name="Picture 3">
            <a:extLst>
              <a:ext uri="{FF2B5EF4-FFF2-40B4-BE49-F238E27FC236}">
                <a16:creationId xmlns:a16="http://schemas.microsoft.com/office/drawing/2014/main" id="{C80D7BD2-35C6-AC5E-B3E9-FAEE3EA8FCFD}"/>
              </a:ext>
            </a:extLst>
          </p:cNvPr>
          <p:cNvPicPr>
            <a:picLocks noChangeAspect="1"/>
          </p:cNvPicPr>
          <p:nvPr userDrawn="1"/>
        </p:nvPicPr>
        <p:blipFill>
          <a:blip r:embed="rId2"/>
          <a:stretch>
            <a:fillRect/>
          </a:stretch>
        </p:blipFill>
        <p:spPr>
          <a:xfrm>
            <a:off x="5497722" y="4657665"/>
            <a:ext cx="1196372" cy="275576"/>
          </a:xfrm>
          <a:prstGeom prst="rect">
            <a:avLst/>
          </a:prstGeom>
        </p:spPr>
      </p:pic>
      <p:cxnSp>
        <p:nvCxnSpPr>
          <p:cNvPr id="5" name="Straight Connector 4">
            <a:extLst>
              <a:ext uri="{FF2B5EF4-FFF2-40B4-BE49-F238E27FC236}">
                <a16:creationId xmlns:a16="http://schemas.microsoft.com/office/drawing/2014/main" id="{01FC45C8-9D34-2AC7-BA6F-441700E78EA8}"/>
              </a:ext>
            </a:extLst>
          </p:cNvPr>
          <p:cNvCxnSpPr>
            <a:cxnSpLocks/>
          </p:cNvCxnSpPr>
          <p:nvPr userDrawn="1"/>
        </p:nvCxnSpPr>
        <p:spPr>
          <a:xfrm>
            <a:off x="0" y="4795451"/>
            <a:ext cx="53338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226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without imag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7E3C7D-52CF-D731-6F3F-1EDDDB0CE44B}"/>
              </a:ext>
            </a:extLst>
          </p:cNvPr>
          <p:cNvSpPr/>
          <p:nvPr userDrawn="1"/>
        </p:nvSpPr>
        <p:spPr>
          <a:xfrm>
            <a:off x="0" y="0"/>
            <a:ext cx="6858000" cy="5143500"/>
          </a:xfrm>
          <a:prstGeom prst="rect">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 name="Picture 9">
            <a:extLst>
              <a:ext uri="{FF2B5EF4-FFF2-40B4-BE49-F238E27FC236}">
                <a16:creationId xmlns:a16="http://schemas.microsoft.com/office/drawing/2014/main" id="{849A6223-A162-AD6C-8E84-9517CE943CC2}"/>
              </a:ext>
            </a:extLst>
          </p:cNvPr>
          <p:cNvPicPr>
            <a:picLocks noChangeAspect="1"/>
          </p:cNvPicPr>
          <p:nvPr userDrawn="1"/>
        </p:nvPicPr>
        <p:blipFill>
          <a:blip r:embed="rId2"/>
          <a:stretch>
            <a:fillRect/>
          </a:stretch>
        </p:blipFill>
        <p:spPr>
          <a:xfrm>
            <a:off x="5497722" y="4657664"/>
            <a:ext cx="1196372" cy="275576"/>
          </a:xfrm>
          <a:prstGeom prst="rect">
            <a:avLst/>
          </a:prstGeom>
        </p:spPr>
      </p:pic>
      <p:cxnSp>
        <p:nvCxnSpPr>
          <p:cNvPr id="11" name="Straight Connector 10">
            <a:extLst>
              <a:ext uri="{FF2B5EF4-FFF2-40B4-BE49-F238E27FC236}">
                <a16:creationId xmlns:a16="http://schemas.microsoft.com/office/drawing/2014/main" id="{EDA19B22-381F-4EBD-67A7-414117B1EF2E}"/>
              </a:ext>
            </a:extLst>
          </p:cNvPr>
          <p:cNvCxnSpPr>
            <a:cxnSpLocks/>
          </p:cNvCxnSpPr>
          <p:nvPr userDrawn="1"/>
        </p:nvCxnSpPr>
        <p:spPr>
          <a:xfrm>
            <a:off x="0" y="4795451"/>
            <a:ext cx="5333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90801E8A-85B8-98AC-FC73-31C3E9D134FC}"/>
              </a:ext>
            </a:extLst>
          </p:cNvPr>
          <p:cNvSpPr>
            <a:spLocks noGrp="1"/>
          </p:cNvSpPr>
          <p:nvPr>
            <p:ph type="ctrTitle"/>
          </p:nvPr>
        </p:nvSpPr>
        <p:spPr>
          <a:xfrm>
            <a:off x="374072" y="841772"/>
            <a:ext cx="6238605" cy="1790700"/>
          </a:xfrm>
        </p:spPr>
        <p:txBody>
          <a:bodyPr anchor="b">
            <a:noAutofit/>
          </a:bodyPr>
          <a:lstStyle>
            <a:lvl1pPr algn="l">
              <a:defRPr sz="4950" b="1">
                <a:solidFill>
                  <a:schemeClr val="tx1"/>
                </a:solidFill>
                <a:latin typeface="+mj-lt"/>
              </a:defRPr>
            </a:lvl1pPr>
          </a:lstStyle>
          <a:p>
            <a:r>
              <a:rPr lang="en-GB"/>
              <a:t>Click to edit Master title style</a:t>
            </a:r>
            <a:endParaRPr lang="en-US"/>
          </a:p>
        </p:txBody>
      </p:sp>
      <p:sp>
        <p:nvSpPr>
          <p:cNvPr id="5" name="Subtitle 2">
            <a:extLst>
              <a:ext uri="{FF2B5EF4-FFF2-40B4-BE49-F238E27FC236}">
                <a16:creationId xmlns:a16="http://schemas.microsoft.com/office/drawing/2014/main" id="{CFE2495A-5940-6BC1-5575-3897A430A639}"/>
              </a:ext>
            </a:extLst>
          </p:cNvPr>
          <p:cNvSpPr>
            <a:spLocks noGrp="1"/>
          </p:cNvSpPr>
          <p:nvPr>
            <p:ph type="subTitle" idx="1"/>
          </p:nvPr>
        </p:nvSpPr>
        <p:spPr>
          <a:xfrm>
            <a:off x="374073" y="2725471"/>
            <a:ext cx="6238604" cy="1581344"/>
          </a:xfrm>
        </p:spPr>
        <p:txBody>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spTree>
    <p:extLst>
      <p:ext uri="{BB962C8B-B14F-4D97-AF65-F5344CB8AC3E}">
        <p14:creationId xmlns:p14="http://schemas.microsoft.com/office/powerpoint/2010/main" val="259729558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with imag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C1ABCB78-B5EB-92F2-1E81-860F818ED1D1}"/>
              </a:ext>
            </a:extLst>
          </p:cNvPr>
          <p:cNvSpPr>
            <a:spLocks noGrp="1"/>
          </p:cNvSpPr>
          <p:nvPr>
            <p:ph type="pic" sz="quarter" idx="14"/>
          </p:nvPr>
        </p:nvSpPr>
        <p:spPr>
          <a:xfrm>
            <a:off x="0" y="0"/>
            <a:ext cx="6858000" cy="5143500"/>
          </a:xfrm>
          <a:solidFill>
            <a:schemeClr val="bg2"/>
          </a:solidFill>
        </p:spPr>
        <p:txBody>
          <a:bodyPr/>
          <a:lstStyle/>
          <a:p>
            <a:endParaRPr lang="en-US"/>
          </a:p>
        </p:txBody>
      </p:sp>
      <p:sp>
        <p:nvSpPr>
          <p:cNvPr id="2" name="Title 1">
            <a:extLst>
              <a:ext uri="{FF2B5EF4-FFF2-40B4-BE49-F238E27FC236}">
                <a16:creationId xmlns:a16="http://schemas.microsoft.com/office/drawing/2014/main" id="{382B652F-6324-9426-C540-8E165751B23F}"/>
              </a:ext>
            </a:extLst>
          </p:cNvPr>
          <p:cNvSpPr>
            <a:spLocks noGrp="1"/>
          </p:cNvSpPr>
          <p:nvPr>
            <p:ph type="ctrTitle"/>
          </p:nvPr>
        </p:nvSpPr>
        <p:spPr>
          <a:xfrm>
            <a:off x="374072" y="841772"/>
            <a:ext cx="6238605" cy="1790700"/>
          </a:xfrm>
        </p:spPr>
        <p:txBody>
          <a:bodyPr anchor="b">
            <a:noAutofit/>
          </a:bodyPr>
          <a:lstStyle>
            <a:lvl1pPr algn="l">
              <a:defRPr sz="4950" b="1">
                <a:solidFill>
                  <a:schemeClr val="bg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8C50C725-B3EA-DE10-7C2D-AA42B61095BD}"/>
              </a:ext>
            </a:extLst>
          </p:cNvPr>
          <p:cNvSpPr>
            <a:spLocks noGrp="1"/>
          </p:cNvSpPr>
          <p:nvPr>
            <p:ph type="subTitle" idx="1"/>
          </p:nvPr>
        </p:nvSpPr>
        <p:spPr>
          <a:xfrm>
            <a:off x="374073" y="2725471"/>
            <a:ext cx="6238604" cy="1581344"/>
          </a:xfrm>
        </p:spPr>
        <p:txBody>
          <a:bodyPr/>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pic>
        <p:nvPicPr>
          <p:cNvPr id="11" name="Picture 10">
            <a:extLst>
              <a:ext uri="{FF2B5EF4-FFF2-40B4-BE49-F238E27FC236}">
                <a16:creationId xmlns:a16="http://schemas.microsoft.com/office/drawing/2014/main" id="{DD35F3DB-2C30-E9E9-98B0-2E2CF0589005}"/>
              </a:ext>
            </a:extLst>
          </p:cNvPr>
          <p:cNvPicPr>
            <a:picLocks noChangeAspect="1"/>
          </p:cNvPicPr>
          <p:nvPr userDrawn="1"/>
        </p:nvPicPr>
        <p:blipFill>
          <a:blip r:embed="rId2"/>
          <a:stretch>
            <a:fillRect/>
          </a:stretch>
        </p:blipFill>
        <p:spPr>
          <a:xfrm>
            <a:off x="5497722" y="4657665"/>
            <a:ext cx="1196372" cy="275576"/>
          </a:xfrm>
          <a:prstGeom prst="rect">
            <a:avLst/>
          </a:prstGeom>
        </p:spPr>
      </p:pic>
      <p:cxnSp>
        <p:nvCxnSpPr>
          <p:cNvPr id="12" name="Straight Connector 11">
            <a:extLst>
              <a:ext uri="{FF2B5EF4-FFF2-40B4-BE49-F238E27FC236}">
                <a16:creationId xmlns:a16="http://schemas.microsoft.com/office/drawing/2014/main" id="{44C8D2B3-C4F0-5BE4-CA16-A94784F92039}"/>
              </a:ext>
            </a:extLst>
          </p:cNvPr>
          <p:cNvCxnSpPr>
            <a:cxnSpLocks/>
          </p:cNvCxnSpPr>
          <p:nvPr userDrawn="1"/>
        </p:nvCxnSpPr>
        <p:spPr>
          <a:xfrm>
            <a:off x="0" y="4795451"/>
            <a:ext cx="53338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43966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with image 2">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C1ABCB78-B5EB-92F2-1E81-860F818ED1D1}"/>
              </a:ext>
            </a:extLst>
          </p:cNvPr>
          <p:cNvSpPr>
            <a:spLocks noGrp="1"/>
          </p:cNvSpPr>
          <p:nvPr>
            <p:ph type="pic" sz="quarter" idx="14"/>
          </p:nvPr>
        </p:nvSpPr>
        <p:spPr>
          <a:xfrm>
            <a:off x="0" y="0"/>
            <a:ext cx="6858000" cy="5143500"/>
          </a:xfrm>
          <a:solidFill>
            <a:schemeClr val="bg2"/>
          </a:solidFill>
        </p:spPr>
        <p:txBody>
          <a:bodyPr/>
          <a:lstStyle/>
          <a:p>
            <a:endParaRPr lang="en-US"/>
          </a:p>
        </p:txBody>
      </p:sp>
      <p:sp>
        <p:nvSpPr>
          <p:cNvPr id="2" name="Title 1">
            <a:extLst>
              <a:ext uri="{FF2B5EF4-FFF2-40B4-BE49-F238E27FC236}">
                <a16:creationId xmlns:a16="http://schemas.microsoft.com/office/drawing/2014/main" id="{382B652F-6324-9426-C540-8E165751B23F}"/>
              </a:ext>
            </a:extLst>
          </p:cNvPr>
          <p:cNvSpPr>
            <a:spLocks noGrp="1"/>
          </p:cNvSpPr>
          <p:nvPr>
            <p:ph type="ctrTitle"/>
          </p:nvPr>
        </p:nvSpPr>
        <p:spPr>
          <a:xfrm>
            <a:off x="374072" y="841772"/>
            <a:ext cx="6238605" cy="1790700"/>
          </a:xfrm>
        </p:spPr>
        <p:txBody>
          <a:bodyPr anchor="b">
            <a:noAutofit/>
          </a:bodyPr>
          <a:lstStyle>
            <a:lvl1pPr algn="l">
              <a:defRPr sz="4950" b="1">
                <a:solidFill>
                  <a:schemeClr val="tx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8C50C725-B3EA-DE10-7C2D-AA42B61095BD}"/>
              </a:ext>
            </a:extLst>
          </p:cNvPr>
          <p:cNvSpPr>
            <a:spLocks noGrp="1"/>
          </p:cNvSpPr>
          <p:nvPr>
            <p:ph type="subTitle" idx="1"/>
          </p:nvPr>
        </p:nvSpPr>
        <p:spPr>
          <a:xfrm>
            <a:off x="374073" y="2725471"/>
            <a:ext cx="6238604" cy="1581344"/>
          </a:xfrm>
        </p:spPr>
        <p:txBody>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cxnSp>
        <p:nvCxnSpPr>
          <p:cNvPr id="12" name="Straight Connector 11">
            <a:extLst>
              <a:ext uri="{FF2B5EF4-FFF2-40B4-BE49-F238E27FC236}">
                <a16:creationId xmlns:a16="http://schemas.microsoft.com/office/drawing/2014/main" id="{44C8D2B3-C4F0-5BE4-CA16-A94784F92039}"/>
              </a:ext>
            </a:extLst>
          </p:cNvPr>
          <p:cNvCxnSpPr>
            <a:cxnSpLocks/>
          </p:cNvCxnSpPr>
          <p:nvPr userDrawn="1"/>
        </p:nvCxnSpPr>
        <p:spPr>
          <a:xfrm>
            <a:off x="0" y="4795451"/>
            <a:ext cx="5333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A19E273-815F-2E06-D392-D442CE77FE22}"/>
              </a:ext>
            </a:extLst>
          </p:cNvPr>
          <p:cNvPicPr>
            <a:picLocks noChangeAspect="1"/>
          </p:cNvPicPr>
          <p:nvPr userDrawn="1"/>
        </p:nvPicPr>
        <p:blipFill>
          <a:blip r:embed="rId2"/>
          <a:stretch>
            <a:fillRect/>
          </a:stretch>
        </p:blipFill>
        <p:spPr>
          <a:xfrm>
            <a:off x="5497722" y="4657664"/>
            <a:ext cx="1196372" cy="275576"/>
          </a:xfrm>
          <a:prstGeom prst="rect">
            <a:avLst/>
          </a:prstGeom>
        </p:spPr>
      </p:pic>
    </p:spTree>
    <p:extLst>
      <p:ext uri="{BB962C8B-B14F-4D97-AF65-F5344CB8AC3E}">
        <p14:creationId xmlns:p14="http://schemas.microsoft.com/office/powerpoint/2010/main" val="204131126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94741D-29BA-AC52-31F1-D871CDA0F11A}"/>
              </a:ext>
            </a:extLst>
          </p:cNvPr>
          <p:cNvSpPr/>
          <p:nvPr userDrawn="1"/>
        </p:nvSpPr>
        <p:spPr>
          <a:xfrm>
            <a:off x="0" y="0"/>
            <a:ext cx="385763" cy="5143500"/>
          </a:xfrm>
          <a:prstGeom prst="rect">
            <a:avLst/>
          </a:prstGeom>
          <a:solidFill>
            <a:srgbClr val="5CB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B072A60C-5CFC-321D-6A54-2AA6A1852F2E}"/>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7" y="273844"/>
            <a:ext cx="5837507"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5837507"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6006DFE2-DC4F-98EB-AF1E-74D72958AF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5" name="Straight Connector 4">
            <a:extLst>
              <a:ext uri="{FF2B5EF4-FFF2-40B4-BE49-F238E27FC236}">
                <a16:creationId xmlns:a16="http://schemas.microsoft.com/office/drawing/2014/main" id="{3E2C8A3E-DCF9-17A7-47D1-47185553393F}"/>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30493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ody copy slide 1 column no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18B2D1-ACFB-56D7-6122-6CC52C0D6F58}"/>
              </a:ext>
            </a:extLst>
          </p:cNvPr>
          <p:cNvSpPr/>
          <p:nvPr userDrawn="1"/>
        </p:nvSpPr>
        <p:spPr>
          <a:xfrm>
            <a:off x="0" y="0"/>
            <a:ext cx="385763" cy="5143500"/>
          </a:xfrm>
          <a:prstGeom prst="rect">
            <a:avLst/>
          </a:prstGeom>
          <a:solidFill>
            <a:srgbClr val="8F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D129C2DC-B7AA-BDA2-669E-BBDA39435E9C}"/>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7" y="273844"/>
            <a:ext cx="5837507"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5837507"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6006DFE2-DC4F-98EB-AF1E-74D72958AF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9" name="Straight Connector 8">
            <a:extLst>
              <a:ext uri="{FF2B5EF4-FFF2-40B4-BE49-F238E27FC236}">
                <a16:creationId xmlns:a16="http://schemas.microsoft.com/office/drawing/2014/main" id="{0B9CF792-071D-DCD1-D416-019D5944B364}"/>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76984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copy slide 1 column no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18B2D1-ACFB-56D7-6122-6CC52C0D6F58}"/>
              </a:ext>
            </a:extLst>
          </p:cNvPr>
          <p:cNvSpPr/>
          <p:nvPr userDrawn="1"/>
        </p:nvSpPr>
        <p:spPr>
          <a:xfrm>
            <a:off x="0" y="0"/>
            <a:ext cx="385763" cy="5143500"/>
          </a:xfrm>
          <a:prstGeom prst="rect">
            <a:avLst/>
          </a:prstGeom>
          <a:solidFill>
            <a:srgbClr val="E527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D129C2DC-B7AA-BDA2-669E-BBDA39435E9C}"/>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5837508"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5837507"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6006DFE2-DC4F-98EB-AF1E-74D72958AF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9" name="Straight Connector 8">
            <a:extLst>
              <a:ext uri="{FF2B5EF4-FFF2-40B4-BE49-F238E27FC236}">
                <a16:creationId xmlns:a16="http://schemas.microsoft.com/office/drawing/2014/main" id="{0B9CF792-071D-DCD1-D416-019D5944B364}"/>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07759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0E9D31-A056-C25E-1815-D9814E06F7F1}"/>
              </a:ext>
            </a:extLst>
          </p:cNvPr>
          <p:cNvSpPr/>
          <p:nvPr userDrawn="1"/>
        </p:nvSpPr>
        <p:spPr>
          <a:xfrm>
            <a:off x="0" y="0"/>
            <a:ext cx="385763" cy="5143500"/>
          </a:xfrm>
          <a:prstGeom prst="rect">
            <a:avLst/>
          </a:prstGeom>
          <a:solidFill>
            <a:srgbClr val="E527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1B73D4F5-8B45-C515-0CEC-44FCA6677B49}"/>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3BC4C5-75B1-6939-2E08-F871A3EE648B}"/>
              </a:ext>
            </a:extLst>
          </p:cNvPr>
          <p:cNvSpPr>
            <a:spLocks noGrp="1"/>
          </p:cNvSpPr>
          <p:nvPr>
            <p:ph type="title"/>
          </p:nvPr>
        </p:nvSpPr>
        <p:spPr/>
        <p:txBody>
          <a:bodyPr>
            <a:normAutofit/>
          </a:bodyPr>
          <a:lstStyle>
            <a:lvl1pPr>
              <a:defRPr sz="2025"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3B4E45-EBD1-1300-0B67-319181BF9116}"/>
              </a:ext>
            </a:extLst>
          </p:cNvPr>
          <p:cNvSpPr>
            <a:spLocks noGrp="1"/>
          </p:cNvSpPr>
          <p:nvPr>
            <p:ph sz="half" idx="1"/>
          </p:nvPr>
        </p:nvSpPr>
        <p:spPr>
          <a:xfrm>
            <a:off x="471488"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DD3AA31-8BF4-BE5A-4497-5B83E1854E9D}"/>
              </a:ext>
            </a:extLst>
          </p:cNvPr>
          <p:cNvSpPr>
            <a:spLocks noGrp="1"/>
          </p:cNvSpPr>
          <p:nvPr>
            <p:ph sz="half" idx="2"/>
          </p:nvPr>
        </p:nvSpPr>
        <p:spPr>
          <a:xfrm>
            <a:off x="3471863"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4E166957-27D8-9564-DC6A-F17E9C35D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10" name="Straight Connector 9">
            <a:extLst>
              <a:ext uri="{FF2B5EF4-FFF2-40B4-BE49-F238E27FC236}">
                <a16:creationId xmlns:a16="http://schemas.microsoft.com/office/drawing/2014/main" id="{9DDDC6BA-4183-C58B-B356-72BF7AEE0582}"/>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96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C Two Column Content">
    <p:spTree>
      <p:nvGrpSpPr>
        <p:cNvPr id="1" name=""/>
        <p:cNvGrpSpPr/>
        <p:nvPr/>
      </p:nvGrpSpPr>
      <p:grpSpPr>
        <a:xfrm>
          <a:off x="0" y="0"/>
          <a:ext cx="0" cy="0"/>
          <a:chOff x="0" y="0"/>
          <a:chExt cx="0" cy="0"/>
        </a:xfrm>
      </p:grpSpPr>
      <p:sp>
        <p:nvSpPr>
          <p:cNvPr id="18" name="Content Placeholder 9"/>
          <p:cNvSpPr>
            <a:spLocks noGrp="1"/>
          </p:cNvSpPr>
          <p:nvPr>
            <p:ph sz="quarter" idx="11"/>
          </p:nvPr>
        </p:nvSpPr>
        <p:spPr>
          <a:xfrm>
            <a:off x="483314" y="1447799"/>
            <a:ext cx="2817099"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0" name="Content Placeholder 9"/>
          <p:cNvSpPr>
            <a:spLocks noGrp="1"/>
          </p:cNvSpPr>
          <p:nvPr>
            <p:ph sz="quarter" idx="12"/>
          </p:nvPr>
        </p:nvSpPr>
        <p:spPr>
          <a:xfrm>
            <a:off x="3506315" y="1447799"/>
            <a:ext cx="2817099"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1" name="Rectangle 2"/>
          <p:cNvSpPr>
            <a:spLocks noGrp="1" noChangeArrowheads="1"/>
          </p:cNvSpPr>
          <p:nvPr>
            <p:ph type="title"/>
          </p:nvPr>
        </p:nvSpPr>
        <p:spPr bwMode="auto">
          <a:xfrm>
            <a:off x="483314" y="282576"/>
            <a:ext cx="58401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8" name="Rectangle 7">
            <a:extLst>
              <a:ext uri="{FF2B5EF4-FFF2-40B4-BE49-F238E27FC236}">
                <a16:creationId xmlns:a16="http://schemas.microsoft.com/office/drawing/2014/main" id="{5E9E741C-6BEE-4F96-892D-6CB78DCD0CB2}"/>
              </a:ext>
            </a:extLst>
          </p:cNvPr>
          <p:cNvSpPr/>
          <p:nvPr userDrawn="1"/>
        </p:nvSpPr>
        <p:spPr>
          <a:xfrm>
            <a:off x="0" y="4411322"/>
            <a:ext cx="6858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Arrow: Pentagon 11">
            <a:extLst>
              <a:ext uri="{FF2B5EF4-FFF2-40B4-BE49-F238E27FC236}">
                <a16:creationId xmlns:a16="http://schemas.microsoft.com/office/drawing/2014/main" id="{60994A3B-10A8-42B6-BFFB-15659037D54D}"/>
              </a:ext>
            </a:extLst>
          </p:cNvPr>
          <p:cNvSpPr/>
          <p:nvPr userDrawn="1"/>
        </p:nvSpPr>
        <p:spPr>
          <a:xfrm>
            <a:off x="0" y="4411322"/>
            <a:ext cx="6505956"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a:extLst>
              <a:ext uri="{FF2B5EF4-FFF2-40B4-BE49-F238E27FC236}">
                <a16:creationId xmlns:a16="http://schemas.microsoft.com/office/drawing/2014/main" id="{90519E81-D8B7-42CB-8530-803992F8E5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4214" y="4530307"/>
            <a:ext cx="777766" cy="494206"/>
          </a:xfrm>
          <a:prstGeom prst="rect">
            <a:avLst/>
          </a:prstGeom>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51CCD4-8C4E-6592-4352-DE7F5F29AFBA}"/>
              </a:ext>
            </a:extLst>
          </p:cNvPr>
          <p:cNvSpPr/>
          <p:nvPr userDrawn="1"/>
        </p:nvSpPr>
        <p:spPr>
          <a:xfrm>
            <a:off x="0" y="0"/>
            <a:ext cx="385763" cy="5143500"/>
          </a:xfrm>
          <a:prstGeom prst="rect">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298DCD0C-DAAD-603D-CC00-FE5DF89E3C22}"/>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3BC4C5-75B1-6939-2E08-F871A3EE648B}"/>
              </a:ext>
            </a:extLst>
          </p:cNvPr>
          <p:cNvSpPr>
            <a:spLocks noGrp="1"/>
          </p:cNvSpPr>
          <p:nvPr>
            <p:ph type="title"/>
          </p:nvPr>
        </p:nvSpPr>
        <p:spPr/>
        <p:txBody>
          <a:bodyPr>
            <a:normAutofit/>
          </a:bodyPr>
          <a:lstStyle>
            <a:lvl1pPr>
              <a:defRPr sz="2025"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3B4E45-EBD1-1300-0B67-319181BF9116}"/>
              </a:ext>
            </a:extLst>
          </p:cNvPr>
          <p:cNvSpPr>
            <a:spLocks noGrp="1"/>
          </p:cNvSpPr>
          <p:nvPr>
            <p:ph sz="half" idx="1"/>
          </p:nvPr>
        </p:nvSpPr>
        <p:spPr>
          <a:xfrm>
            <a:off x="471488"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DD3AA31-8BF4-BE5A-4497-5B83E1854E9D}"/>
              </a:ext>
            </a:extLst>
          </p:cNvPr>
          <p:cNvSpPr>
            <a:spLocks noGrp="1"/>
          </p:cNvSpPr>
          <p:nvPr>
            <p:ph sz="half" idx="2"/>
          </p:nvPr>
        </p:nvSpPr>
        <p:spPr>
          <a:xfrm>
            <a:off x="3471863"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4E166957-27D8-9564-DC6A-F17E9C35D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10" name="Straight Connector 9">
            <a:extLst>
              <a:ext uri="{FF2B5EF4-FFF2-40B4-BE49-F238E27FC236}">
                <a16:creationId xmlns:a16="http://schemas.microsoft.com/office/drawing/2014/main" id="{0D363999-DF79-4E4D-9523-CB3003C72E5C}"/>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61975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Body copy slide 2 column 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834DC0-CA89-3BCE-6BC4-64BF108E05ED}"/>
              </a:ext>
            </a:extLst>
          </p:cNvPr>
          <p:cNvSpPr/>
          <p:nvPr userDrawn="1"/>
        </p:nvSpPr>
        <p:spPr>
          <a:xfrm>
            <a:off x="0" y="0"/>
            <a:ext cx="385763" cy="5143500"/>
          </a:xfrm>
          <a:prstGeom prst="rect">
            <a:avLst/>
          </a:prstGeom>
          <a:solidFill>
            <a:srgbClr val="5A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41561887-AE7F-BA96-2679-1E5DED75712B}"/>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3BC4C5-75B1-6939-2E08-F871A3EE648B}"/>
              </a:ext>
            </a:extLst>
          </p:cNvPr>
          <p:cNvSpPr>
            <a:spLocks noGrp="1"/>
          </p:cNvSpPr>
          <p:nvPr>
            <p:ph type="title"/>
          </p:nvPr>
        </p:nvSpPr>
        <p:spPr>
          <a:xfrm>
            <a:off x="471488" y="273844"/>
            <a:ext cx="5837507" cy="994172"/>
          </a:xfrm>
        </p:spPr>
        <p:txBody>
          <a:bodyPr>
            <a:normAutofit/>
          </a:bodyPr>
          <a:lstStyle>
            <a:lvl1pPr>
              <a:defRPr sz="2025"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3B4E45-EBD1-1300-0B67-319181BF9116}"/>
              </a:ext>
            </a:extLst>
          </p:cNvPr>
          <p:cNvSpPr>
            <a:spLocks noGrp="1"/>
          </p:cNvSpPr>
          <p:nvPr>
            <p:ph sz="half" idx="1"/>
          </p:nvPr>
        </p:nvSpPr>
        <p:spPr>
          <a:xfrm>
            <a:off x="471488"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DD3AA31-8BF4-BE5A-4497-5B83E1854E9D}"/>
              </a:ext>
            </a:extLst>
          </p:cNvPr>
          <p:cNvSpPr>
            <a:spLocks noGrp="1"/>
          </p:cNvSpPr>
          <p:nvPr>
            <p:ph sz="half" idx="2"/>
          </p:nvPr>
        </p:nvSpPr>
        <p:spPr>
          <a:xfrm>
            <a:off x="3471863"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4E166957-27D8-9564-DC6A-F17E9C35D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10" name="Straight Connector 9">
            <a:extLst>
              <a:ext uri="{FF2B5EF4-FFF2-40B4-BE49-F238E27FC236}">
                <a16:creationId xmlns:a16="http://schemas.microsoft.com/office/drawing/2014/main" id="{30344D21-D386-0E90-E4BF-C02EAC8C97B7}"/>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08565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60B21-EADA-CF71-8B65-D5C1CD86D861}"/>
              </a:ext>
            </a:extLst>
          </p:cNvPr>
          <p:cNvSpPr/>
          <p:nvPr userDrawn="1"/>
        </p:nvSpPr>
        <p:spPr>
          <a:xfrm>
            <a:off x="0" y="0"/>
            <a:ext cx="385763" cy="5143500"/>
          </a:xfrm>
          <a:prstGeom prst="rect">
            <a:avLst/>
          </a:prstGeom>
          <a:solidFill>
            <a:srgbClr val="0085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A0FFE35B-F87F-DA32-F0DD-884106EA9686}"/>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3BC4C5-75B1-6939-2E08-F871A3EE648B}"/>
              </a:ext>
            </a:extLst>
          </p:cNvPr>
          <p:cNvSpPr>
            <a:spLocks noGrp="1"/>
          </p:cNvSpPr>
          <p:nvPr>
            <p:ph type="title"/>
          </p:nvPr>
        </p:nvSpPr>
        <p:spPr>
          <a:xfrm>
            <a:off x="471488" y="273844"/>
            <a:ext cx="5837507" cy="994172"/>
          </a:xfrm>
        </p:spPr>
        <p:txBody>
          <a:bodyPr>
            <a:normAutofit/>
          </a:bodyPr>
          <a:lstStyle>
            <a:lvl1pPr>
              <a:defRPr sz="2025"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3B4E45-EBD1-1300-0B67-319181BF9116}"/>
              </a:ext>
            </a:extLst>
          </p:cNvPr>
          <p:cNvSpPr>
            <a:spLocks noGrp="1"/>
          </p:cNvSpPr>
          <p:nvPr>
            <p:ph sz="half" idx="1"/>
          </p:nvPr>
        </p:nvSpPr>
        <p:spPr>
          <a:xfrm>
            <a:off x="471488"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DD3AA31-8BF4-BE5A-4497-5B83E1854E9D}"/>
              </a:ext>
            </a:extLst>
          </p:cNvPr>
          <p:cNvSpPr>
            <a:spLocks noGrp="1"/>
          </p:cNvSpPr>
          <p:nvPr>
            <p:ph sz="half" idx="2"/>
          </p:nvPr>
        </p:nvSpPr>
        <p:spPr>
          <a:xfrm>
            <a:off x="3471863" y="1369219"/>
            <a:ext cx="2837132" cy="3075118"/>
          </a:xfrm>
        </p:spPr>
        <p:txBody>
          <a:bodyPr>
            <a:normAutofit/>
          </a:bodyPr>
          <a:lstStyle>
            <a:lvl1pPr>
              <a:defRPr sz="1125"/>
            </a:lvl1pPr>
            <a:lvl2pPr>
              <a:defRPr sz="1125"/>
            </a:lvl2pPr>
            <a:lvl3pPr>
              <a:defRPr sz="1125"/>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4E166957-27D8-9564-DC6A-F17E9C35D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10" name="Straight Connector 9">
            <a:extLst>
              <a:ext uri="{FF2B5EF4-FFF2-40B4-BE49-F238E27FC236}">
                <a16:creationId xmlns:a16="http://schemas.microsoft.com/office/drawing/2014/main" id="{919C331E-B7C3-5E9B-C1D1-A57F27C58A12}"/>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11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copy slide with a call out box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60B21-EADA-CF71-8B65-D5C1CD86D861}"/>
              </a:ext>
            </a:extLst>
          </p:cNvPr>
          <p:cNvSpPr/>
          <p:nvPr userDrawn="1"/>
        </p:nvSpPr>
        <p:spPr>
          <a:xfrm>
            <a:off x="0" y="0"/>
            <a:ext cx="385763" cy="5143500"/>
          </a:xfrm>
          <a:prstGeom prst="rect">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A0FFE35B-F87F-DA32-F0DD-884106EA9686}"/>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3BC4C5-75B1-6939-2E08-F871A3EE648B}"/>
              </a:ext>
            </a:extLst>
          </p:cNvPr>
          <p:cNvSpPr>
            <a:spLocks noGrp="1"/>
          </p:cNvSpPr>
          <p:nvPr>
            <p:ph type="title"/>
          </p:nvPr>
        </p:nvSpPr>
        <p:spPr>
          <a:xfrm>
            <a:off x="471488" y="273844"/>
            <a:ext cx="5837507" cy="994172"/>
          </a:xfrm>
        </p:spPr>
        <p:txBody>
          <a:bodyPr>
            <a:normAutofit/>
          </a:bodyPr>
          <a:lstStyle>
            <a:lvl1pPr>
              <a:defRPr sz="2025"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3B4E45-EBD1-1300-0B67-319181BF9116}"/>
              </a:ext>
            </a:extLst>
          </p:cNvPr>
          <p:cNvSpPr>
            <a:spLocks noGrp="1"/>
          </p:cNvSpPr>
          <p:nvPr>
            <p:ph sz="half" idx="1"/>
          </p:nvPr>
        </p:nvSpPr>
        <p:spPr>
          <a:xfrm>
            <a:off x="471488" y="1369220"/>
            <a:ext cx="2914650" cy="1554003"/>
          </a:xfrm>
        </p:spPr>
        <p:txBody>
          <a:bodyPr>
            <a:normAutofit/>
          </a:bodyPr>
          <a:lstStyle>
            <a:lvl1pPr marL="0" indent="0">
              <a:buFontTx/>
              <a:buNone/>
              <a:defRPr sz="1125"/>
            </a:lvl1pPr>
            <a:lvl2pPr marL="257175" indent="0">
              <a:buFontTx/>
              <a:buNone/>
              <a:defRPr sz="1125"/>
            </a:lvl2pPr>
            <a:lvl3pPr marL="514350" indent="0">
              <a:buFontTx/>
              <a:buNone/>
              <a:defRPr sz="1125"/>
            </a:lvl3pPr>
            <a:lvl4pPr marL="771525" indent="0">
              <a:buFontTx/>
              <a:buNone/>
              <a:defRPr sz="1125"/>
            </a:lvl4pPr>
            <a:lvl5pPr marL="1028700" indent="0">
              <a:buFontTx/>
              <a:buNone/>
              <a:defRPr sz="1125"/>
            </a:lvl5pPr>
          </a:lstStyle>
          <a:p>
            <a:pPr lvl="0"/>
            <a:r>
              <a:rPr lang="en-GB"/>
              <a:t>Click to edit Master text styles</a:t>
            </a:r>
          </a:p>
        </p:txBody>
      </p:sp>
      <p:sp>
        <p:nvSpPr>
          <p:cNvPr id="4" name="Content Placeholder 3">
            <a:extLst>
              <a:ext uri="{FF2B5EF4-FFF2-40B4-BE49-F238E27FC236}">
                <a16:creationId xmlns:a16="http://schemas.microsoft.com/office/drawing/2014/main" id="{3DD3AA31-8BF4-BE5A-4497-5B83E1854E9D}"/>
              </a:ext>
            </a:extLst>
          </p:cNvPr>
          <p:cNvSpPr>
            <a:spLocks noGrp="1"/>
          </p:cNvSpPr>
          <p:nvPr>
            <p:ph sz="half" idx="2"/>
          </p:nvPr>
        </p:nvSpPr>
        <p:spPr>
          <a:xfrm>
            <a:off x="3471863" y="1369219"/>
            <a:ext cx="2837132" cy="3075118"/>
          </a:xfrm>
        </p:spPr>
        <p:txBody>
          <a:bodyPr>
            <a:normAutofit/>
          </a:bodyPr>
          <a:lstStyle>
            <a:lvl1pPr marL="0" indent="0">
              <a:buFontTx/>
              <a:buNone/>
              <a:defRPr sz="1125"/>
            </a:lvl1pPr>
            <a:lvl2pPr marL="257175" indent="0">
              <a:buFontTx/>
              <a:buNone/>
              <a:defRPr sz="1125"/>
            </a:lvl2pPr>
            <a:lvl3pPr marL="514350" indent="0">
              <a:buFontTx/>
              <a:buNone/>
              <a:defRPr sz="1125"/>
            </a:lvl3pPr>
            <a:lvl4pPr marL="771525" indent="0">
              <a:buFontTx/>
              <a:buNone/>
              <a:defRPr sz="1125"/>
            </a:lvl4pPr>
            <a:lvl5pPr marL="1028700" indent="0">
              <a:buFontTx/>
              <a:buNone/>
              <a:defRPr sz="1125"/>
            </a:lvl5pPr>
          </a:lstStyle>
          <a:p>
            <a:pPr lvl="0"/>
            <a:r>
              <a:rPr lang="en-GB"/>
              <a:t>Click to edit Master text styles</a:t>
            </a:r>
          </a:p>
        </p:txBody>
      </p:sp>
      <p:pic>
        <p:nvPicPr>
          <p:cNvPr id="6" name="Picture 5">
            <a:extLst>
              <a:ext uri="{FF2B5EF4-FFF2-40B4-BE49-F238E27FC236}">
                <a16:creationId xmlns:a16="http://schemas.microsoft.com/office/drawing/2014/main" id="{4E166957-27D8-9564-DC6A-F17E9C35D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10" name="Straight Connector 9">
            <a:extLst>
              <a:ext uri="{FF2B5EF4-FFF2-40B4-BE49-F238E27FC236}">
                <a16:creationId xmlns:a16="http://schemas.microsoft.com/office/drawing/2014/main" id="{919C331E-B7C3-5E9B-C1D1-A57F27C58A12}"/>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50913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Body copy slide with a call out box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60B21-EADA-CF71-8B65-D5C1CD86D861}"/>
              </a:ext>
            </a:extLst>
          </p:cNvPr>
          <p:cNvSpPr/>
          <p:nvPr userDrawn="1"/>
        </p:nvSpPr>
        <p:spPr>
          <a:xfrm>
            <a:off x="0" y="0"/>
            <a:ext cx="385763" cy="5143500"/>
          </a:xfrm>
          <a:prstGeom prst="rect">
            <a:avLst/>
          </a:prstGeom>
          <a:solidFill>
            <a:srgbClr val="5A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A0FFE35B-F87F-DA32-F0DD-884106EA9686}"/>
              </a:ext>
            </a:extLst>
          </p:cNvPr>
          <p:cNvSpPr/>
          <p:nvPr userDrawn="1"/>
        </p:nvSpPr>
        <p:spPr>
          <a:xfrm>
            <a:off x="280137" y="202067"/>
            <a:ext cx="142365" cy="4739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3BC4C5-75B1-6939-2E08-F871A3EE648B}"/>
              </a:ext>
            </a:extLst>
          </p:cNvPr>
          <p:cNvSpPr>
            <a:spLocks noGrp="1"/>
          </p:cNvSpPr>
          <p:nvPr>
            <p:ph type="title"/>
          </p:nvPr>
        </p:nvSpPr>
        <p:spPr>
          <a:xfrm>
            <a:off x="471488" y="273844"/>
            <a:ext cx="5837507" cy="994172"/>
          </a:xfrm>
        </p:spPr>
        <p:txBody>
          <a:bodyPr>
            <a:normAutofit/>
          </a:bodyPr>
          <a:lstStyle>
            <a:lvl1pPr>
              <a:defRPr sz="2025"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3B4E45-EBD1-1300-0B67-319181BF9116}"/>
              </a:ext>
            </a:extLst>
          </p:cNvPr>
          <p:cNvSpPr>
            <a:spLocks noGrp="1"/>
          </p:cNvSpPr>
          <p:nvPr>
            <p:ph sz="half" idx="1"/>
          </p:nvPr>
        </p:nvSpPr>
        <p:spPr>
          <a:xfrm>
            <a:off x="471488" y="1369220"/>
            <a:ext cx="2914650" cy="1554003"/>
          </a:xfrm>
        </p:spPr>
        <p:txBody>
          <a:bodyPr>
            <a:normAutofit/>
          </a:bodyPr>
          <a:lstStyle>
            <a:lvl1pPr marL="0" indent="0">
              <a:buFontTx/>
              <a:buNone/>
              <a:defRPr sz="1125"/>
            </a:lvl1pPr>
            <a:lvl2pPr marL="257175" indent="0">
              <a:buFontTx/>
              <a:buNone/>
              <a:defRPr sz="1125"/>
            </a:lvl2pPr>
            <a:lvl3pPr marL="514350" indent="0">
              <a:buFontTx/>
              <a:buNone/>
              <a:defRPr sz="1125"/>
            </a:lvl3pPr>
            <a:lvl4pPr marL="771525" indent="0">
              <a:buFontTx/>
              <a:buNone/>
              <a:defRPr sz="1125"/>
            </a:lvl4pPr>
            <a:lvl5pPr marL="1028700" indent="0">
              <a:buFontTx/>
              <a:buNone/>
              <a:defRPr sz="1125"/>
            </a:lvl5pPr>
          </a:lstStyle>
          <a:p>
            <a:pPr lvl="0"/>
            <a:r>
              <a:rPr lang="en-GB"/>
              <a:t>Click to edit Master text styles</a:t>
            </a:r>
          </a:p>
        </p:txBody>
      </p:sp>
      <p:sp>
        <p:nvSpPr>
          <p:cNvPr id="4" name="Content Placeholder 3">
            <a:extLst>
              <a:ext uri="{FF2B5EF4-FFF2-40B4-BE49-F238E27FC236}">
                <a16:creationId xmlns:a16="http://schemas.microsoft.com/office/drawing/2014/main" id="{3DD3AA31-8BF4-BE5A-4497-5B83E1854E9D}"/>
              </a:ext>
            </a:extLst>
          </p:cNvPr>
          <p:cNvSpPr>
            <a:spLocks noGrp="1"/>
          </p:cNvSpPr>
          <p:nvPr>
            <p:ph sz="half" idx="2"/>
          </p:nvPr>
        </p:nvSpPr>
        <p:spPr>
          <a:xfrm>
            <a:off x="3471863" y="1369219"/>
            <a:ext cx="2837132" cy="3075118"/>
          </a:xfrm>
        </p:spPr>
        <p:txBody>
          <a:bodyPr>
            <a:normAutofit/>
          </a:bodyPr>
          <a:lstStyle>
            <a:lvl1pPr marL="0" indent="0">
              <a:buFontTx/>
              <a:buNone/>
              <a:defRPr sz="1125"/>
            </a:lvl1pPr>
            <a:lvl2pPr marL="257175" indent="0">
              <a:buFontTx/>
              <a:buNone/>
              <a:defRPr sz="1125"/>
            </a:lvl2pPr>
            <a:lvl3pPr marL="514350" indent="0">
              <a:buFontTx/>
              <a:buNone/>
              <a:defRPr sz="1125"/>
            </a:lvl3pPr>
            <a:lvl4pPr marL="771525" indent="0">
              <a:buFontTx/>
              <a:buNone/>
              <a:defRPr sz="1125"/>
            </a:lvl4pPr>
            <a:lvl5pPr marL="1028700" indent="0">
              <a:buFontTx/>
              <a:buNone/>
              <a:defRPr sz="1125"/>
            </a:lvl5pPr>
          </a:lstStyle>
          <a:p>
            <a:pPr lvl="0"/>
            <a:r>
              <a:rPr lang="en-GB"/>
              <a:t>Click to edit Master text styles</a:t>
            </a:r>
          </a:p>
        </p:txBody>
      </p:sp>
      <p:pic>
        <p:nvPicPr>
          <p:cNvPr id="6" name="Picture 5">
            <a:extLst>
              <a:ext uri="{FF2B5EF4-FFF2-40B4-BE49-F238E27FC236}">
                <a16:creationId xmlns:a16="http://schemas.microsoft.com/office/drawing/2014/main" id="{4E166957-27D8-9564-DC6A-F17E9C35D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10" name="Straight Connector 9">
            <a:extLst>
              <a:ext uri="{FF2B5EF4-FFF2-40B4-BE49-F238E27FC236}">
                <a16:creationId xmlns:a16="http://schemas.microsoft.com/office/drawing/2014/main" id="{919C331E-B7C3-5E9B-C1D1-A57F27C58A12}"/>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9276E9E-5CB2-F102-D851-8F9CFD2B94E4}"/>
              </a:ext>
            </a:extLst>
          </p:cNvPr>
          <p:cNvSpPr/>
          <p:nvPr userDrawn="1"/>
        </p:nvSpPr>
        <p:spPr>
          <a:xfrm>
            <a:off x="471487" y="3086100"/>
            <a:ext cx="2914650" cy="1397317"/>
          </a:xfrm>
          <a:prstGeom prst="rect">
            <a:avLst/>
          </a:prstGeom>
          <a:solidFill>
            <a:srgbClr val="5A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Content Placeholder 2">
            <a:extLst>
              <a:ext uri="{FF2B5EF4-FFF2-40B4-BE49-F238E27FC236}">
                <a16:creationId xmlns:a16="http://schemas.microsoft.com/office/drawing/2014/main" id="{086D541D-6DCF-1295-9076-58585A4E21B7}"/>
              </a:ext>
            </a:extLst>
          </p:cNvPr>
          <p:cNvSpPr>
            <a:spLocks noGrp="1"/>
          </p:cNvSpPr>
          <p:nvPr>
            <p:ph sz="half" idx="10"/>
          </p:nvPr>
        </p:nvSpPr>
        <p:spPr>
          <a:xfrm>
            <a:off x="559356" y="3212115"/>
            <a:ext cx="2732484" cy="1145288"/>
          </a:xfrm>
        </p:spPr>
        <p:txBody>
          <a:bodyPr>
            <a:normAutofit/>
          </a:bodyPr>
          <a:lstStyle>
            <a:lvl1pPr marL="0" indent="0">
              <a:buFontTx/>
              <a:buNone/>
              <a:defRPr sz="1125">
                <a:solidFill>
                  <a:schemeClr val="bg1"/>
                </a:solidFill>
              </a:defRPr>
            </a:lvl1pPr>
            <a:lvl2pPr marL="257175" indent="0">
              <a:buFontTx/>
              <a:buNone/>
              <a:defRPr sz="1125"/>
            </a:lvl2pPr>
            <a:lvl3pPr marL="514350" indent="0">
              <a:buFontTx/>
              <a:buNone/>
              <a:defRPr sz="1125"/>
            </a:lvl3pPr>
            <a:lvl4pPr marL="771525" indent="0">
              <a:buFontTx/>
              <a:buNone/>
              <a:defRPr sz="1125"/>
            </a:lvl4pPr>
            <a:lvl5pPr marL="1028700" indent="0">
              <a:buFontTx/>
              <a:buNone/>
              <a:defRPr sz="1125"/>
            </a:lvl5pPr>
          </a:lstStyle>
          <a:p>
            <a:pPr lvl="0"/>
            <a:r>
              <a:rPr lang="en-GB"/>
              <a:t>Click to edit Master text styles</a:t>
            </a:r>
          </a:p>
        </p:txBody>
      </p:sp>
    </p:spTree>
    <p:extLst>
      <p:ext uri="{BB962C8B-B14F-4D97-AF65-F5344CB8AC3E}">
        <p14:creationId xmlns:p14="http://schemas.microsoft.com/office/powerpoint/2010/main" val="45477510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copy slide 1 column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6">
            <a:extLst>
              <a:ext uri="{FF2B5EF4-FFF2-40B4-BE49-F238E27FC236}">
                <a16:creationId xmlns:a16="http://schemas.microsoft.com/office/drawing/2014/main" id="{F4DB7A49-0C90-6BA7-AA6A-A60F81658081}"/>
              </a:ext>
            </a:extLst>
          </p:cNvPr>
          <p:cNvSpPr>
            <a:spLocks noGrp="1"/>
          </p:cNvSpPr>
          <p:nvPr>
            <p:ph type="pic" sz="quarter" idx="14"/>
          </p:nvPr>
        </p:nvSpPr>
        <p:spPr>
          <a:xfrm>
            <a:off x="4008048" y="273844"/>
            <a:ext cx="2849952" cy="4190325"/>
          </a:xfrm>
          <a:solidFill>
            <a:schemeClr val="bg2"/>
          </a:solidFill>
        </p:spPr>
        <p:txBody>
          <a:bodyPr/>
          <a:lstStyle/>
          <a:p>
            <a:endParaRPr lang="en-US"/>
          </a:p>
        </p:txBody>
      </p:sp>
      <p:pic>
        <p:nvPicPr>
          <p:cNvPr id="5" name="Picture 4">
            <a:extLst>
              <a:ext uri="{FF2B5EF4-FFF2-40B4-BE49-F238E27FC236}">
                <a16:creationId xmlns:a16="http://schemas.microsoft.com/office/drawing/2014/main" id="{04E7CCC2-FAFC-CB5A-DD53-5459261D19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grpSp>
        <p:nvGrpSpPr>
          <p:cNvPr id="9" name="Group 8">
            <a:extLst>
              <a:ext uri="{FF2B5EF4-FFF2-40B4-BE49-F238E27FC236}">
                <a16:creationId xmlns:a16="http://schemas.microsoft.com/office/drawing/2014/main" id="{5D913A18-EFE8-47DF-7A58-563AA6E558F1}"/>
              </a:ext>
            </a:extLst>
          </p:cNvPr>
          <p:cNvGrpSpPr/>
          <p:nvPr userDrawn="1"/>
        </p:nvGrpSpPr>
        <p:grpSpPr>
          <a:xfrm>
            <a:off x="0" y="0"/>
            <a:ext cx="422502" cy="5143500"/>
            <a:chOff x="0" y="0"/>
            <a:chExt cx="751114" cy="6858000"/>
          </a:xfrm>
          <a:solidFill>
            <a:srgbClr val="006633"/>
          </a:solidFill>
        </p:grpSpPr>
        <p:sp>
          <p:nvSpPr>
            <p:cNvPr id="7" name="Rectangle 6">
              <a:extLst>
                <a:ext uri="{FF2B5EF4-FFF2-40B4-BE49-F238E27FC236}">
                  <a16:creationId xmlns:a16="http://schemas.microsoft.com/office/drawing/2014/main" id="{D0CAD58F-7EA0-CDED-F72E-BC18F1467CEF}"/>
                </a:ext>
              </a:extLst>
            </p:cNvPr>
            <p:cNvSpPr/>
            <p:nvPr userDrawn="1"/>
          </p:nvSpPr>
          <p:spPr>
            <a:xfrm>
              <a:off x="0" y="0"/>
              <a:ext cx="68580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34FC0733-E08B-E90D-76D0-30038EEE10BD}"/>
                </a:ext>
              </a:extLst>
            </p:cNvPr>
            <p:cNvSpPr/>
            <p:nvPr userDrawn="1"/>
          </p:nvSpPr>
          <p:spPr>
            <a:xfrm>
              <a:off x="498021" y="269422"/>
              <a:ext cx="253093" cy="6319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11" name="Straight Connector 10">
            <a:extLst>
              <a:ext uri="{FF2B5EF4-FFF2-40B4-BE49-F238E27FC236}">
                <a16:creationId xmlns:a16="http://schemas.microsoft.com/office/drawing/2014/main" id="{3F2BF48B-BF49-B647-8021-7E26976732C4}"/>
              </a:ext>
            </a:extLst>
          </p:cNvPr>
          <p:cNvCxnSpPr>
            <a:cxnSpLocks/>
          </p:cNvCxnSpPr>
          <p:nvPr userDrawn="1"/>
        </p:nvCxnSpPr>
        <p:spPr>
          <a:xfrm>
            <a:off x="471487" y="4795451"/>
            <a:ext cx="58375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82347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41345FA-3CFC-EDAE-5E0B-372A379D8BF9}"/>
              </a:ext>
            </a:extLst>
          </p:cNvPr>
          <p:cNvCxnSpPr>
            <a:cxnSpLocks/>
          </p:cNvCxnSpPr>
          <p:nvPr userDrawn="1"/>
        </p:nvCxnSpPr>
        <p:spPr>
          <a:xfrm>
            <a:off x="0" y="4795451"/>
            <a:ext cx="6308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3043031" y="273844"/>
            <a:ext cx="3265964"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3043031" y="1369219"/>
            <a:ext cx="3265964"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6">
            <a:extLst>
              <a:ext uri="{FF2B5EF4-FFF2-40B4-BE49-F238E27FC236}">
                <a16:creationId xmlns:a16="http://schemas.microsoft.com/office/drawing/2014/main" id="{F4DB7A49-0C90-6BA7-AA6A-A60F81658081}"/>
              </a:ext>
            </a:extLst>
          </p:cNvPr>
          <p:cNvSpPr>
            <a:spLocks noGrp="1"/>
          </p:cNvSpPr>
          <p:nvPr>
            <p:ph type="pic" sz="quarter" idx="14"/>
          </p:nvPr>
        </p:nvSpPr>
        <p:spPr>
          <a:xfrm>
            <a:off x="0" y="273844"/>
            <a:ext cx="2849952" cy="4190325"/>
          </a:xfrm>
          <a:solidFill>
            <a:schemeClr val="bg2"/>
          </a:solidFill>
        </p:spPr>
        <p:txBody>
          <a:bodyPr/>
          <a:lstStyle/>
          <a:p>
            <a:endParaRPr lang="en-US"/>
          </a:p>
        </p:txBody>
      </p:sp>
      <p:pic>
        <p:nvPicPr>
          <p:cNvPr id="5" name="Picture 4">
            <a:extLst>
              <a:ext uri="{FF2B5EF4-FFF2-40B4-BE49-F238E27FC236}">
                <a16:creationId xmlns:a16="http://schemas.microsoft.com/office/drawing/2014/main" id="{04E7CCC2-FAFC-CB5A-DD53-5459261D19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spTree>
    <p:extLst>
      <p:ext uri="{BB962C8B-B14F-4D97-AF65-F5344CB8AC3E}">
        <p14:creationId xmlns:p14="http://schemas.microsoft.com/office/powerpoint/2010/main" val="185131433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43732F-1F33-24C2-5D97-6F988E3D16CF}"/>
              </a:ext>
            </a:extLst>
          </p:cNvPr>
          <p:cNvSpPr/>
          <p:nvPr userDrawn="1"/>
        </p:nvSpPr>
        <p:spPr>
          <a:xfrm>
            <a:off x="0" y="0"/>
            <a:ext cx="6315370" cy="5143500"/>
          </a:xfrm>
          <a:prstGeom prst="rect">
            <a:avLst/>
          </a:prstGeom>
          <a:solidFill>
            <a:srgbClr val="3D46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6">
            <a:extLst>
              <a:ext uri="{FF2B5EF4-FFF2-40B4-BE49-F238E27FC236}">
                <a16:creationId xmlns:a16="http://schemas.microsoft.com/office/drawing/2014/main" id="{D610EAFA-81EE-C747-5531-4C777D66F7A7}"/>
              </a:ext>
            </a:extLst>
          </p:cNvPr>
          <p:cNvSpPr>
            <a:spLocks noGrp="1"/>
          </p:cNvSpPr>
          <p:nvPr>
            <p:ph type="pic" sz="quarter" idx="14"/>
          </p:nvPr>
        </p:nvSpPr>
        <p:spPr>
          <a:xfrm>
            <a:off x="4008048" y="273844"/>
            <a:ext cx="2588358" cy="4190325"/>
          </a:xfrm>
          <a:solidFill>
            <a:schemeClr val="bg2"/>
          </a:solidFill>
        </p:spPr>
        <p:txBody>
          <a:bodyPr/>
          <a:lstStyle/>
          <a:p>
            <a:endParaRPr lang="en-US"/>
          </a:p>
        </p:txBody>
      </p:sp>
      <p:pic>
        <p:nvPicPr>
          <p:cNvPr id="4" name="Picture 3">
            <a:extLst>
              <a:ext uri="{FF2B5EF4-FFF2-40B4-BE49-F238E27FC236}">
                <a16:creationId xmlns:a16="http://schemas.microsoft.com/office/drawing/2014/main" id="{B97DA128-78E3-DFF8-5D94-C49259B1D3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5" name="Straight Connector 4">
            <a:extLst>
              <a:ext uri="{FF2B5EF4-FFF2-40B4-BE49-F238E27FC236}">
                <a16:creationId xmlns:a16="http://schemas.microsoft.com/office/drawing/2014/main" id="{ACBA7D92-626E-4B2B-EFE8-EA2B6884BF01}"/>
              </a:ext>
            </a:extLst>
          </p:cNvPr>
          <p:cNvCxnSpPr>
            <a:cxnSpLocks/>
          </p:cNvCxnSpPr>
          <p:nvPr userDrawn="1"/>
        </p:nvCxnSpPr>
        <p:spPr>
          <a:xfrm>
            <a:off x="0" y="4795451"/>
            <a:ext cx="63089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4127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1CEB42A-F774-299D-A78D-0B49C1D70F30}"/>
              </a:ext>
            </a:extLst>
          </p:cNvPr>
          <p:cNvSpPr/>
          <p:nvPr userDrawn="1"/>
        </p:nvSpPr>
        <p:spPr>
          <a:xfrm>
            <a:off x="0" y="0"/>
            <a:ext cx="6315370" cy="5143500"/>
          </a:xfrm>
          <a:prstGeom prst="rect">
            <a:avLst/>
          </a:prstGeom>
          <a:solidFill>
            <a:srgbClr val="0A2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6">
            <a:extLst>
              <a:ext uri="{FF2B5EF4-FFF2-40B4-BE49-F238E27FC236}">
                <a16:creationId xmlns:a16="http://schemas.microsoft.com/office/drawing/2014/main" id="{5AD6031E-F1E1-0608-0F6F-E19646175A9E}"/>
              </a:ext>
            </a:extLst>
          </p:cNvPr>
          <p:cNvSpPr>
            <a:spLocks noGrp="1"/>
          </p:cNvSpPr>
          <p:nvPr>
            <p:ph type="pic" sz="quarter" idx="13"/>
          </p:nvPr>
        </p:nvSpPr>
        <p:spPr>
          <a:xfrm>
            <a:off x="4008048" y="273844"/>
            <a:ext cx="2588358" cy="4190325"/>
          </a:xfrm>
          <a:solidFill>
            <a:schemeClr val="bg2"/>
          </a:solidFill>
        </p:spPr>
        <p:txBody>
          <a:bodyPr/>
          <a:lstStyle/>
          <a:p>
            <a:endParaRPr lang="en-US"/>
          </a:p>
        </p:txBody>
      </p:sp>
      <p:pic>
        <p:nvPicPr>
          <p:cNvPr id="4" name="Picture 3">
            <a:extLst>
              <a:ext uri="{FF2B5EF4-FFF2-40B4-BE49-F238E27FC236}">
                <a16:creationId xmlns:a16="http://schemas.microsoft.com/office/drawing/2014/main" id="{BC365B49-CE31-0D74-B1D4-037A6BC1E3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5" name="Straight Connector 4">
            <a:extLst>
              <a:ext uri="{FF2B5EF4-FFF2-40B4-BE49-F238E27FC236}">
                <a16:creationId xmlns:a16="http://schemas.microsoft.com/office/drawing/2014/main" id="{E2BC93A7-77F7-2411-FE01-7B11A386BED8}"/>
              </a:ext>
            </a:extLst>
          </p:cNvPr>
          <p:cNvCxnSpPr>
            <a:cxnSpLocks/>
          </p:cNvCxnSpPr>
          <p:nvPr userDrawn="1"/>
        </p:nvCxnSpPr>
        <p:spPr>
          <a:xfrm>
            <a:off x="0" y="4795451"/>
            <a:ext cx="63089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32172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9ABEB-C5A9-28FE-A30E-E55138097EE3}"/>
              </a:ext>
            </a:extLst>
          </p:cNvPr>
          <p:cNvSpPr/>
          <p:nvPr userDrawn="1"/>
        </p:nvSpPr>
        <p:spPr>
          <a:xfrm>
            <a:off x="0" y="0"/>
            <a:ext cx="6315370" cy="5143500"/>
          </a:xfrm>
          <a:prstGeom prst="rect">
            <a:avLst/>
          </a:prstGeom>
          <a:solidFill>
            <a:srgbClr val="5A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6">
            <a:extLst>
              <a:ext uri="{FF2B5EF4-FFF2-40B4-BE49-F238E27FC236}">
                <a16:creationId xmlns:a16="http://schemas.microsoft.com/office/drawing/2014/main" id="{5AD6031E-F1E1-0608-0F6F-E19646175A9E}"/>
              </a:ext>
            </a:extLst>
          </p:cNvPr>
          <p:cNvSpPr>
            <a:spLocks noGrp="1"/>
          </p:cNvSpPr>
          <p:nvPr>
            <p:ph type="pic" sz="quarter" idx="13"/>
          </p:nvPr>
        </p:nvSpPr>
        <p:spPr>
          <a:xfrm>
            <a:off x="4008048" y="273844"/>
            <a:ext cx="2588358" cy="4190325"/>
          </a:xfrm>
          <a:solidFill>
            <a:schemeClr val="bg2"/>
          </a:solidFill>
        </p:spPr>
        <p:txBody>
          <a:bodyPr/>
          <a:lstStyle/>
          <a:p>
            <a:endParaRPr lang="en-US"/>
          </a:p>
        </p:txBody>
      </p:sp>
      <p:pic>
        <p:nvPicPr>
          <p:cNvPr id="5" name="Picture 4">
            <a:extLst>
              <a:ext uri="{FF2B5EF4-FFF2-40B4-BE49-F238E27FC236}">
                <a16:creationId xmlns:a16="http://schemas.microsoft.com/office/drawing/2014/main" id="{7FB3F624-6DDD-D801-F5E4-94E80AB9B6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6" name="Straight Connector 5">
            <a:extLst>
              <a:ext uri="{FF2B5EF4-FFF2-40B4-BE49-F238E27FC236}">
                <a16:creationId xmlns:a16="http://schemas.microsoft.com/office/drawing/2014/main" id="{566A2940-617E-787A-6CF2-47E512C00DE0}"/>
              </a:ext>
            </a:extLst>
          </p:cNvPr>
          <p:cNvCxnSpPr>
            <a:cxnSpLocks/>
          </p:cNvCxnSpPr>
          <p:nvPr userDrawn="1"/>
        </p:nvCxnSpPr>
        <p:spPr>
          <a:xfrm>
            <a:off x="0" y="4795451"/>
            <a:ext cx="63089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8495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C Quote and Pictur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B846579-57EF-4C9C-815D-BF24C0C6D989}"/>
              </a:ext>
            </a:extLst>
          </p:cNvPr>
          <p:cNvSpPr>
            <a:spLocks noGrp="1"/>
          </p:cNvSpPr>
          <p:nvPr>
            <p:ph type="body" sz="quarter" idx="11" hasCustomPrompt="1"/>
          </p:nvPr>
        </p:nvSpPr>
        <p:spPr>
          <a:xfrm>
            <a:off x="408684" y="752951"/>
            <a:ext cx="2438034" cy="734011"/>
          </a:xfrm>
          <a:prstGeom prst="rect">
            <a:avLst/>
          </a:prstGeom>
          <a:solidFill>
            <a:schemeClr val="accent1"/>
          </a:solidFill>
          <a:ln w="38100">
            <a:solidFill>
              <a:schemeClr val="accent2"/>
            </a:solidFill>
            <a:miter lim="800000"/>
          </a:ln>
        </p:spPr>
        <p:txBody>
          <a:bodyPr wrap="square" lIns="216000" tIns="144000" rIns="216000" bIns="144000">
            <a:spAutoFit/>
          </a:bodyPr>
          <a:lstStyle>
            <a:lvl1pPr>
              <a:lnSpc>
                <a:spcPct val="90000"/>
              </a:lnSpc>
              <a:spcAft>
                <a:spcPts val="0"/>
              </a:spcAft>
              <a:defRPr lang="en-GB" sz="1600" kern="1200" baseline="0" dirty="0">
                <a:solidFill>
                  <a:schemeClr val="bg1"/>
                </a:solidFill>
                <a:latin typeface="Rockwell" panose="02060603020205020403" pitchFamily="18" charset="0"/>
                <a:ea typeface="+mn-ea"/>
                <a:cs typeface="Segoe UI" panose="020B0502040204020203" pitchFamily="34" charset="0"/>
              </a:defRPr>
            </a:lvl1pPr>
          </a:lstStyle>
          <a:p>
            <a:pPr marL="0" lvl="0" indent="0" algn="l" defTabSz="201211" rtl="0" eaLnBrk="1" latinLnBrk="0" hangingPunct="1">
              <a:lnSpc>
                <a:spcPct val="90000"/>
              </a:lnSpc>
              <a:spcBef>
                <a:spcPts val="0"/>
              </a:spcBef>
              <a:spcAft>
                <a:spcPts val="0"/>
              </a:spcAft>
              <a:buClr>
                <a:schemeClr val="accent2"/>
              </a:buClr>
              <a:buSzPct val="85000"/>
              <a:buFont typeface="Wingdings" pitchFamily="2" charset="2"/>
              <a:buNone/>
            </a:pPr>
            <a:r>
              <a:rPr lang="en-US"/>
              <a:t>Click to edit Master text styles</a:t>
            </a:r>
            <a:endParaRPr lang="en-GB"/>
          </a:p>
        </p:txBody>
      </p:sp>
      <p:sp>
        <p:nvSpPr>
          <p:cNvPr id="9" name="Rectangle 8">
            <a:extLst>
              <a:ext uri="{FF2B5EF4-FFF2-40B4-BE49-F238E27FC236}">
                <a16:creationId xmlns:a16="http://schemas.microsoft.com/office/drawing/2014/main" id="{55C22994-A52E-42B8-ABCF-9269E0E6795A}"/>
              </a:ext>
            </a:extLst>
          </p:cNvPr>
          <p:cNvSpPr/>
          <p:nvPr userDrawn="1"/>
        </p:nvSpPr>
        <p:spPr>
          <a:xfrm>
            <a:off x="0" y="4411322"/>
            <a:ext cx="6858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Arrow: Pentagon 9">
            <a:extLst>
              <a:ext uri="{FF2B5EF4-FFF2-40B4-BE49-F238E27FC236}">
                <a16:creationId xmlns:a16="http://schemas.microsoft.com/office/drawing/2014/main" id="{4BF43DC0-4B70-4F7C-8456-618E6B2638E0}"/>
              </a:ext>
            </a:extLst>
          </p:cNvPr>
          <p:cNvSpPr/>
          <p:nvPr userDrawn="1"/>
        </p:nvSpPr>
        <p:spPr>
          <a:xfrm>
            <a:off x="0" y="4411322"/>
            <a:ext cx="6505956"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6EC8AEBE-A4D6-4B09-9CD2-5089EE1A474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4214" y="4530307"/>
            <a:ext cx="777766" cy="494206"/>
          </a:xfrm>
          <a:prstGeom prst="rect">
            <a:avLst/>
          </a:prstGeom>
        </p:spPr>
      </p:pic>
    </p:spTree>
    <p:extLst>
      <p:ext uri="{BB962C8B-B14F-4D97-AF65-F5344CB8AC3E}">
        <p14:creationId xmlns:p14="http://schemas.microsoft.com/office/powerpoint/2010/main" val="23050810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EBFB45-8890-BC7D-7DDF-ED5AE1C37074}"/>
              </a:ext>
            </a:extLst>
          </p:cNvPr>
          <p:cNvSpPr/>
          <p:nvPr userDrawn="1"/>
        </p:nvSpPr>
        <p:spPr>
          <a:xfrm>
            <a:off x="0" y="0"/>
            <a:ext cx="6315369" cy="5143500"/>
          </a:xfrm>
          <a:prstGeom prst="rect">
            <a:avLst/>
          </a:prstGeom>
          <a:solidFill>
            <a:srgbClr val="00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6">
            <a:extLst>
              <a:ext uri="{FF2B5EF4-FFF2-40B4-BE49-F238E27FC236}">
                <a16:creationId xmlns:a16="http://schemas.microsoft.com/office/drawing/2014/main" id="{5AD6031E-F1E1-0608-0F6F-E19646175A9E}"/>
              </a:ext>
            </a:extLst>
          </p:cNvPr>
          <p:cNvSpPr>
            <a:spLocks noGrp="1"/>
          </p:cNvSpPr>
          <p:nvPr>
            <p:ph type="pic" sz="quarter" idx="13"/>
          </p:nvPr>
        </p:nvSpPr>
        <p:spPr>
          <a:xfrm>
            <a:off x="4008048" y="273844"/>
            <a:ext cx="2588358" cy="4190325"/>
          </a:xfrm>
          <a:solidFill>
            <a:schemeClr val="bg2"/>
          </a:solidFill>
        </p:spPr>
        <p:txBody>
          <a:bodyPr/>
          <a:lstStyle/>
          <a:p>
            <a:endParaRPr lang="en-US"/>
          </a:p>
        </p:txBody>
      </p:sp>
      <p:pic>
        <p:nvPicPr>
          <p:cNvPr id="4" name="Picture 3">
            <a:extLst>
              <a:ext uri="{FF2B5EF4-FFF2-40B4-BE49-F238E27FC236}">
                <a16:creationId xmlns:a16="http://schemas.microsoft.com/office/drawing/2014/main" id="{75F9D628-185D-ED36-10BA-04E6DEBF34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6" name="Straight Connector 5">
            <a:extLst>
              <a:ext uri="{FF2B5EF4-FFF2-40B4-BE49-F238E27FC236}">
                <a16:creationId xmlns:a16="http://schemas.microsoft.com/office/drawing/2014/main" id="{0113B8C0-10FD-581B-2427-CC37875DA2B3}"/>
              </a:ext>
            </a:extLst>
          </p:cNvPr>
          <p:cNvCxnSpPr>
            <a:cxnSpLocks/>
          </p:cNvCxnSpPr>
          <p:nvPr userDrawn="1"/>
        </p:nvCxnSpPr>
        <p:spPr>
          <a:xfrm>
            <a:off x="0" y="4795451"/>
            <a:ext cx="63089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06355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5FBDA5-AACC-A99E-4BED-3E09B0DFDCE6}"/>
              </a:ext>
            </a:extLst>
          </p:cNvPr>
          <p:cNvSpPr/>
          <p:nvPr userDrawn="1"/>
        </p:nvSpPr>
        <p:spPr>
          <a:xfrm>
            <a:off x="0" y="0"/>
            <a:ext cx="6315370" cy="5143500"/>
          </a:xfrm>
          <a:prstGeom prst="rect">
            <a:avLst/>
          </a:prstGeom>
          <a:solidFill>
            <a:srgbClr val="EA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6">
            <a:extLst>
              <a:ext uri="{FF2B5EF4-FFF2-40B4-BE49-F238E27FC236}">
                <a16:creationId xmlns:a16="http://schemas.microsoft.com/office/drawing/2014/main" id="{5AD6031E-F1E1-0608-0F6F-E19646175A9E}"/>
              </a:ext>
            </a:extLst>
          </p:cNvPr>
          <p:cNvSpPr>
            <a:spLocks noGrp="1"/>
          </p:cNvSpPr>
          <p:nvPr>
            <p:ph type="pic" sz="quarter" idx="13"/>
          </p:nvPr>
        </p:nvSpPr>
        <p:spPr>
          <a:xfrm>
            <a:off x="4008048" y="273844"/>
            <a:ext cx="2588358" cy="4190325"/>
          </a:xfrm>
          <a:solidFill>
            <a:schemeClr val="bg2"/>
          </a:solidFill>
        </p:spPr>
        <p:txBody>
          <a:bodyPr/>
          <a:lstStyle/>
          <a:p>
            <a:endParaRPr lang="en-US"/>
          </a:p>
        </p:txBody>
      </p:sp>
      <p:pic>
        <p:nvPicPr>
          <p:cNvPr id="5" name="Picture 4">
            <a:extLst>
              <a:ext uri="{FF2B5EF4-FFF2-40B4-BE49-F238E27FC236}">
                <a16:creationId xmlns:a16="http://schemas.microsoft.com/office/drawing/2014/main" id="{2B9D4157-E439-23A5-D314-EE8DA02845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7" name="Straight Connector 6">
            <a:extLst>
              <a:ext uri="{FF2B5EF4-FFF2-40B4-BE49-F238E27FC236}">
                <a16:creationId xmlns:a16="http://schemas.microsoft.com/office/drawing/2014/main" id="{35329ABC-FED0-F8D2-8F41-874A77E69939}"/>
              </a:ext>
            </a:extLst>
          </p:cNvPr>
          <p:cNvCxnSpPr>
            <a:cxnSpLocks/>
          </p:cNvCxnSpPr>
          <p:nvPr userDrawn="1"/>
        </p:nvCxnSpPr>
        <p:spPr>
          <a:xfrm>
            <a:off x="0" y="4795451"/>
            <a:ext cx="6308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72506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124FD4-3CC6-B5BD-0CFE-F86348EC8815}"/>
              </a:ext>
            </a:extLst>
          </p:cNvPr>
          <p:cNvSpPr/>
          <p:nvPr userDrawn="1"/>
        </p:nvSpPr>
        <p:spPr>
          <a:xfrm>
            <a:off x="0" y="0"/>
            <a:ext cx="6315369" cy="5143500"/>
          </a:xfrm>
          <a:prstGeom prst="rect">
            <a:avLst/>
          </a:prstGeom>
          <a:solidFill>
            <a:srgbClr val="8F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6">
            <a:extLst>
              <a:ext uri="{FF2B5EF4-FFF2-40B4-BE49-F238E27FC236}">
                <a16:creationId xmlns:a16="http://schemas.microsoft.com/office/drawing/2014/main" id="{5AD6031E-F1E1-0608-0F6F-E19646175A9E}"/>
              </a:ext>
            </a:extLst>
          </p:cNvPr>
          <p:cNvSpPr>
            <a:spLocks noGrp="1"/>
          </p:cNvSpPr>
          <p:nvPr>
            <p:ph type="pic" sz="quarter" idx="13"/>
          </p:nvPr>
        </p:nvSpPr>
        <p:spPr>
          <a:xfrm>
            <a:off x="4008048" y="273844"/>
            <a:ext cx="2849952" cy="4190325"/>
          </a:xfrm>
          <a:solidFill>
            <a:schemeClr val="bg1"/>
          </a:solidFill>
        </p:spPr>
        <p:txBody>
          <a:bodyPr/>
          <a:lstStyle/>
          <a:p>
            <a:endParaRPr lang="en-US"/>
          </a:p>
        </p:txBody>
      </p:sp>
      <p:sp>
        <p:nvSpPr>
          <p:cNvPr id="11" name="Picture Placeholder 6">
            <a:extLst>
              <a:ext uri="{FF2B5EF4-FFF2-40B4-BE49-F238E27FC236}">
                <a16:creationId xmlns:a16="http://schemas.microsoft.com/office/drawing/2014/main" id="{C74E1599-9338-1A01-0344-9F8E2333A82B}"/>
              </a:ext>
            </a:extLst>
          </p:cNvPr>
          <p:cNvSpPr>
            <a:spLocks noGrp="1"/>
          </p:cNvSpPr>
          <p:nvPr>
            <p:ph type="pic" sz="quarter" idx="14"/>
          </p:nvPr>
        </p:nvSpPr>
        <p:spPr>
          <a:xfrm>
            <a:off x="4008048" y="273844"/>
            <a:ext cx="2588358" cy="4190325"/>
          </a:xfrm>
          <a:solidFill>
            <a:schemeClr val="bg2"/>
          </a:solidFill>
        </p:spPr>
        <p:txBody>
          <a:bodyPr/>
          <a:lstStyle/>
          <a:p>
            <a:endParaRPr lang="en-US"/>
          </a:p>
        </p:txBody>
      </p:sp>
      <p:pic>
        <p:nvPicPr>
          <p:cNvPr id="4" name="Picture 3">
            <a:extLst>
              <a:ext uri="{FF2B5EF4-FFF2-40B4-BE49-F238E27FC236}">
                <a16:creationId xmlns:a16="http://schemas.microsoft.com/office/drawing/2014/main" id="{6C3AC6CA-EE2B-A7E0-A72D-52F5C8DD5C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7" name="Straight Connector 6">
            <a:extLst>
              <a:ext uri="{FF2B5EF4-FFF2-40B4-BE49-F238E27FC236}">
                <a16:creationId xmlns:a16="http://schemas.microsoft.com/office/drawing/2014/main" id="{2B9EC6EF-BA5D-51B0-8399-4B2366F46891}"/>
              </a:ext>
            </a:extLst>
          </p:cNvPr>
          <p:cNvCxnSpPr>
            <a:cxnSpLocks/>
          </p:cNvCxnSpPr>
          <p:nvPr userDrawn="1"/>
        </p:nvCxnSpPr>
        <p:spPr>
          <a:xfrm>
            <a:off x="0" y="4795451"/>
            <a:ext cx="6308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45614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37585-75F3-F716-B107-53120C04FF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sp>
        <p:nvSpPr>
          <p:cNvPr id="6" name="Rectangle 5">
            <a:extLst>
              <a:ext uri="{FF2B5EF4-FFF2-40B4-BE49-F238E27FC236}">
                <a16:creationId xmlns:a16="http://schemas.microsoft.com/office/drawing/2014/main" id="{B496C70E-9C52-A471-F59A-095400601D06}"/>
              </a:ext>
            </a:extLst>
          </p:cNvPr>
          <p:cNvSpPr/>
          <p:nvPr userDrawn="1"/>
        </p:nvSpPr>
        <p:spPr>
          <a:xfrm>
            <a:off x="0" y="0"/>
            <a:ext cx="6315370" cy="5143500"/>
          </a:xfrm>
          <a:prstGeom prst="rect">
            <a:avLst/>
          </a:prstGeom>
          <a:solidFill>
            <a:srgbClr val="0085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6">
            <a:extLst>
              <a:ext uri="{FF2B5EF4-FFF2-40B4-BE49-F238E27FC236}">
                <a16:creationId xmlns:a16="http://schemas.microsoft.com/office/drawing/2014/main" id="{5AD6031E-F1E1-0608-0F6F-E19646175A9E}"/>
              </a:ext>
            </a:extLst>
          </p:cNvPr>
          <p:cNvSpPr>
            <a:spLocks noGrp="1"/>
          </p:cNvSpPr>
          <p:nvPr>
            <p:ph type="pic" sz="quarter" idx="13"/>
          </p:nvPr>
        </p:nvSpPr>
        <p:spPr>
          <a:xfrm>
            <a:off x="4008048" y="273844"/>
            <a:ext cx="2588358" cy="4190325"/>
          </a:xfrm>
          <a:solidFill>
            <a:schemeClr val="bg2"/>
          </a:solidFill>
        </p:spPr>
        <p:txBody>
          <a:bodyPr/>
          <a:lstStyle/>
          <a:p>
            <a:endParaRPr lang="en-US"/>
          </a:p>
        </p:txBody>
      </p:sp>
      <p:cxnSp>
        <p:nvCxnSpPr>
          <p:cNvPr id="5" name="Straight Connector 4">
            <a:extLst>
              <a:ext uri="{FF2B5EF4-FFF2-40B4-BE49-F238E27FC236}">
                <a16:creationId xmlns:a16="http://schemas.microsoft.com/office/drawing/2014/main" id="{4AF66902-237C-EC48-05C2-9102DC34D926}"/>
              </a:ext>
            </a:extLst>
          </p:cNvPr>
          <p:cNvCxnSpPr>
            <a:cxnSpLocks/>
          </p:cNvCxnSpPr>
          <p:nvPr userDrawn="1"/>
        </p:nvCxnSpPr>
        <p:spPr>
          <a:xfrm>
            <a:off x="0" y="4795451"/>
            <a:ext cx="63089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494096"/>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9552DD-D055-BF2F-C528-7617ED4E1C14}"/>
              </a:ext>
            </a:extLst>
          </p:cNvPr>
          <p:cNvSpPr/>
          <p:nvPr userDrawn="1"/>
        </p:nvSpPr>
        <p:spPr>
          <a:xfrm>
            <a:off x="0" y="0"/>
            <a:ext cx="6315369" cy="5143500"/>
          </a:xfrm>
          <a:prstGeom prst="rect">
            <a:avLst/>
          </a:prstGeom>
          <a:solidFill>
            <a:srgbClr val="5CB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8" y="273844"/>
            <a:ext cx="3446262" cy="994172"/>
          </a:xfrm>
        </p:spPr>
        <p:txBody>
          <a:bodyPr>
            <a:normAutofit/>
          </a:bodyPr>
          <a:lstStyle>
            <a:lvl1pPr>
              <a:defRPr sz="2025"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26EEDB-E8DC-F0A4-4F02-57B6100AFB93}"/>
              </a:ext>
            </a:extLst>
          </p:cNvPr>
          <p:cNvSpPr>
            <a:spLocks noGrp="1"/>
          </p:cNvSpPr>
          <p:nvPr>
            <p:ph idx="1"/>
          </p:nvPr>
        </p:nvSpPr>
        <p:spPr>
          <a:xfrm>
            <a:off x="471488" y="1369219"/>
            <a:ext cx="3446262" cy="3094950"/>
          </a:xfrm>
        </p:spPr>
        <p:txBody>
          <a:bodyPr>
            <a:normAutofit/>
          </a:bodyPr>
          <a:lstStyle>
            <a:lvl1pPr>
              <a:defRPr sz="1125">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AAE3CDD1-571D-FE57-DFF8-D8A904922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sp>
        <p:nvSpPr>
          <p:cNvPr id="11" name="Picture Placeholder 6">
            <a:extLst>
              <a:ext uri="{FF2B5EF4-FFF2-40B4-BE49-F238E27FC236}">
                <a16:creationId xmlns:a16="http://schemas.microsoft.com/office/drawing/2014/main" id="{FF47A1D1-A203-27B1-74D8-EF79309B4D84}"/>
              </a:ext>
            </a:extLst>
          </p:cNvPr>
          <p:cNvSpPr>
            <a:spLocks noGrp="1"/>
          </p:cNvSpPr>
          <p:nvPr>
            <p:ph type="pic" sz="quarter" idx="14"/>
          </p:nvPr>
        </p:nvSpPr>
        <p:spPr>
          <a:xfrm>
            <a:off x="4008048" y="273844"/>
            <a:ext cx="2588358" cy="4190325"/>
          </a:xfrm>
          <a:solidFill>
            <a:schemeClr val="bg2"/>
          </a:solidFill>
        </p:spPr>
        <p:txBody>
          <a:bodyPr/>
          <a:lstStyle/>
          <a:p>
            <a:endParaRPr lang="en-US"/>
          </a:p>
        </p:txBody>
      </p:sp>
      <p:cxnSp>
        <p:nvCxnSpPr>
          <p:cNvPr id="7" name="Straight Connector 6">
            <a:extLst>
              <a:ext uri="{FF2B5EF4-FFF2-40B4-BE49-F238E27FC236}">
                <a16:creationId xmlns:a16="http://schemas.microsoft.com/office/drawing/2014/main" id="{7E063064-D067-7D5D-4105-C6B0B046E73C}"/>
              </a:ext>
            </a:extLst>
          </p:cNvPr>
          <p:cNvCxnSpPr>
            <a:cxnSpLocks/>
          </p:cNvCxnSpPr>
          <p:nvPr userDrawn="1"/>
        </p:nvCxnSpPr>
        <p:spPr>
          <a:xfrm>
            <a:off x="0" y="4795451"/>
            <a:ext cx="6308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558702"/>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4C4C4E8-8B35-A585-A42F-8382F27F3806}"/>
              </a:ext>
            </a:extLst>
          </p:cNvPr>
          <p:cNvSpPr>
            <a:spLocks noGrp="1"/>
          </p:cNvSpPr>
          <p:nvPr>
            <p:ph type="pic" sz="quarter" idx="13"/>
          </p:nvPr>
        </p:nvSpPr>
        <p:spPr>
          <a:xfrm>
            <a:off x="0" y="-1"/>
            <a:ext cx="6858000" cy="5143501"/>
          </a:xfrm>
          <a:solidFill>
            <a:schemeClr val="bg2"/>
          </a:solidFill>
        </p:spPr>
        <p:txBody>
          <a:bodyPr/>
          <a:lstStyle/>
          <a:p>
            <a:endParaRPr lang="en-US"/>
          </a:p>
        </p:txBody>
      </p:sp>
      <p:sp>
        <p:nvSpPr>
          <p:cNvPr id="7" name="Title 1">
            <a:extLst>
              <a:ext uri="{FF2B5EF4-FFF2-40B4-BE49-F238E27FC236}">
                <a16:creationId xmlns:a16="http://schemas.microsoft.com/office/drawing/2014/main" id="{52004CD3-AA9D-9BEF-1A32-33252540AAF6}"/>
              </a:ext>
            </a:extLst>
          </p:cNvPr>
          <p:cNvSpPr>
            <a:spLocks noGrp="1"/>
          </p:cNvSpPr>
          <p:nvPr>
            <p:ph type="title"/>
          </p:nvPr>
        </p:nvSpPr>
        <p:spPr>
          <a:xfrm>
            <a:off x="467916" y="348048"/>
            <a:ext cx="2961084" cy="4099350"/>
          </a:xfrm>
          <a:noFill/>
        </p:spPr>
        <p:txBody>
          <a:bodyPr anchor="ctr"/>
          <a:lstStyle>
            <a:lvl1pPr>
              <a:defRPr sz="3375" b="1"/>
            </a:lvl1pPr>
          </a:lstStyle>
          <a:p>
            <a:r>
              <a:rPr lang="en-GB"/>
              <a:t>Click to edit Master title style</a:t>
            </a:r>
            <a:endParaRPr lang="en-US"/>
          </a:p>
        </p:txBody>
      </p:sp>
      <p:pic>
        <p:nvPicPr>
          <p:cNvPr id="2" name="Picture 1">
            <a:extLst>
              <a:ext uri="{FF2B5EF4-FFF2-40B4-BE49-F238E27FC236}">
                <a16:creationId xmlns:a16="http://schemas.microsoft.com/office/drawing/2014/main" id="{46AEC686-83B9-6081-615C-68909F5DF2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3" name="Straight Connector 2">
            <a:extLst>
              <a:ext uri="{FF2B5EF4-FFF2-40B4-BE49-F238E27FC236}">
                <a16:creationId xmlns:a16="http://schemas.microsoft.com/office/drawing/2014/main" id="{4D224D88-715F-3720-8ED7-332B8E687491}"/>
              </a:ext>
            </a:extLst>
          </p:cNvPr>
          <p:cNvCxnSpPr>
            <a:cxnSpLocks/>
          </p:cNvCxnSpPr>
          <p:nvPr userDrawn="1"/>
        </p:nvCxnSpPr>
        <p:spPr>
          <a:xfrm>
            <a:off x="0" y="4795451"/>
            <a:ext cx="6308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F64B952-93F7-26AF-04BF-1990C7F44508}"/>
              </a:ext>
            </a:extLst>
          </p:cNvPr>
          <p:cNvSpPr txBox="1"/>
          <p:nvPr userDrawn="1"/>
        </p:nvSpPr>
        <p:spPr>
          <a:xfrm>
            <a:off x="1674879" y="2365535"/>
            <a:ext cx="3479426" cy="248209"/>
          </a:xfrm>
          <a:prstGeom prst="rect">
            <a:avLst/>
          </a:prstGeom>
          <a:noFill/>
        </p:spPr>
        <p:txBody>
          <a:bodyPr wrap="square">
            <a:spAutoFit/>
          </a:bodyPr>
          <a:lstStyle/>
          <a:p>
            <a:r>
              <a:rPr lang="en-GB" sz="1013">
                <a:effectLst/>
                <a:latin typeface="Texta Bold" panose="02000000000000000000" pitchFamily="2" charset="77"/>
              </a:rPr>
              <a:t>Lorem ipsum </a:t>
            </a:r>
            <a:r>
              <a:rPr lang="en-GB" sz="1013" err="1">
                <a:effectLst/>
                <a:latin typeface="Texta Bold" panose="02000000000000000000" pitchFamily="2" charset="77"/>
              </a:rPr>
              <a:t>dolor</a:t>
            </a:r>
            <a:r>
              <a:rPr lang="en-GB" sz="1013">
                <a:effectLst/>
                <a:latin typeface="Texta Bold" panose="02000000000000000000" pitchFamily="2" charset="77"/>
              </a:rPr>
              <a:t> sit </a:t>
            </a:r>
            <a:r>
              <a:rPr lang="en-GB" sz="1013" err="1">
                <a:effectLst/>
                <a:latin typeface="Texta Bold" panose="02000000000000000000" pitchFamily="2" charset="77"/>
              </a:rPr>
              <a:t>amet</a:t>
            </a:r>
            <a:endParaRPr lang="en-GB" sz="1013">
              <a:effectLst/>
              <a:latin typeface="Texta Bold" panose="02000000000000000000" pitchFamily="2" charset="77"/>
            </a:endParaRPr>
          </a:p>
        </p:txBody>
      </p:sp>
    </p:spTree>
    <p:extLst>
      <p:ext uri="{BB962C8B-B14F-4D97-AF65-F5344CB8AC3E}">
        <p14:creationId xmlns:p14="http://schemas.microsoft.com/office/powerpoint/2010/main" val="2076214168"/>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without imag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124FD4-3CC6-B5BD-0CFE-F86348EC8815}"/>
              </a:ext>
            </a:extLst>
          </p:cNvPr>
          <p:cNvSpPr/>
          <p:nvPr userDrawn="1"/>
        </p:nvSpPr>
        <p:spPr>
          <a:xfrm>
            <a:off x="0" y="0"/>
            <a:ext cx="6858000" cy="5143500"/>
          </a:xfrm>
          <a:prstGeom prst="rect">
            <a:avLst/>
          </a:prstGeom>
          <a:solidFill>
            <a:srgbClr val="8F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A3AE1A-F3D8-1027-26B2-5BCD8F54FC2C}"/>
              </a:ext>
            </a:extLst>
          </p:cNvPr>
          <p:cNvSpPr>
            <a:spLocks noGrp="1"/>
          </p:cNvSpPr>
          <p:nvPr>
            <p:ph type="title"/>
          </p:nvPr>
        </p:nvSpPr>
        <p:spPr>
          <a:xfrm>
            <a:off x="471487" y="0"/>
            <a:ext cx="5837508" cy="4795447"/>
          </a:xfrm>
        </p:spPr>
        <p:txBody>
          <a:bodyPr>
            <a:normAutofit/>
          </a:bodyPr>
          <a:lstStyle>
            <a:lvl1pPr algn="l">
              <a:defRPr sz="2700" b="1">
                <a:solidFill>
                  <a:schemeClr val="tx1"/>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6C3AC6CA-EE2B-A7E0-A72D-52F5C8DD5C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cxnSp>
        <p:nvCxnSpPr>
          <p:cNvPr id="7" name="Straight Connector 6">
            <a:extLst>
              <a:ext uri="{FF2B5EF4-FFF2-40B4-BE49-F238E27FC236}">
                <a16:creationId xmlns:a16="http://schemas.microsoft.com/office/drawing/2014/main" id="{2B9EC6EF-BA5D-51B0-8399-4B2366F46891}"/>
              </a:ext>
            </a:extLst>
          </p:cNvPr>
          <p:cNvCxnSpPr>
            <a:cxnSpLocks/>
          </p:cNvCxnSpPr>
          <p:nvPr userDrawn="1"/>
        </p:nvCxnSpPr>
        <p:spPr>
          <a:xfrm>
            <a:off x="0" y="4795451"/>
            <a:ext cx="6308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462869"/>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without imag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9ABEB-C5A9-28FE-A30E-E55138097EE3}"/>
              </a:ext>
            </a:extLst>
          </p:cNvPr>
          <p:cNvSpPr/>
          <p:nvPr userDrawn="1"/>
        </p:nvSpPr>
        <p:spPr>
          <a:xfrm>
            <a:off x="0" y="0"/>
            <a:ext cx="6910754" cy="5143500"/>
          </a:xfrm>
          <a:prstGeom prst="rect">
            <a:avLst/>
          </a:prstGeom>
          <a:solidFill>
            <a:srgbClr val="5A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6" name="Straight Connector 5">
            <a:extLst>
              <a:ext uri="{FF2B5EF4-FFF2-40B4-BE49-F238E27FC236}">
                <a16:creationId xmlns:a16="http://schemas.microsoft.com/office/drawing/2014/main" id="{566A2940-617E-787A-6CF2-47E512C00DE0}"/>
              </a:ext>
            </a:extLst>
          </p:cNvPr>
          <p:cNvCxnSpPr>
            <a:cxnSpLocks/>
          </p:cNvCxnSpPr>
          <p:nvPr userDrawn="1"/>
        </p:nvCxnSpPr>
        <p:spPr>
          <a:xfrm>
            <a:off x="0" y="4795451"/>
            <a:ext cx="63089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descr="A white text on a black background&#10;&#10;Description automatically generated">
            <a:extLst>
              <a:ext uri="{FF2B5EF4-FFF2-40B4-BE49-F238E27FC236}">
                <a16:creationId xmlns:a16="http://schemas.microsoft.com/office/drawing/2014/main" id="{7C92A4E8-C1F5-501F-9E45-83FEE0C477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84232" y="4657663"/>
            <a:ext cx="214226" cy="279922"/>
          </a:xfrm>
          <a:prstGeom prst="rect">
            <a:avLst/>
          </a:prstGeom>
        </p:spPr>
      </p:pic>
      <p:sp>
        <p:nvSpPr>
          <p:cNvPr id="19" name="Title 1">
            <a:extLst>
              <a:ext uri="{FF2B5EF4-FFF2-40B4-BE49-F238E27FC236}">
                <a16:creationId xmlns:a16="http://schemas.microsoft.com/office/drawing/2014/main" id="{E1B812E8-B302-4A7A-5ED2-CC4D3EE0D315}"/>
              </a:ext>
            </a:extLst>
          </p:cNvPr>
          <p:cNvSpPr>
            <a:spLocks noGrp="1"/>
          </p:cNvSpPr>
          <p:nvPr>
            <p:ph type="title"/>
          </p:nvPr>
        </p:nvSpPr>
        <p:spPr>
          <a:xfrm>
            <a:off x="471487" y="0"/>
            <a:ext cx="5837508" cy="4795447"/>
          </a:xfrm>
        </p:spPr>
        <p:txBody>
          <a:bodyPr>
            <a:normAutofit/>
          </a:bodyPr>
          <a:lstStyle>
            <a:lvl1pPr algn="l">
              <a:defRPr sz="27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48755398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with imag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7D1EC7D3-ABBD-0BCA-7358-11C2F4FAA86D}"/>
              </a:ext>
            </a:extLst>
          </p:cNvPr>
          <p:cNvSpPr>
            <a:spLocks noGrp="1"/>
          </p:cNvSpPr>
          <p:nvPr>
            <p:ph type="pic" sz="quarter" idx="13"/>
          </p:nvPr>
        </p:nvSpPr>
        <p:spPr>
          <a:xfrm>
            <a:off x="0" y="0"/>
            <a:ext cx="6858000" cy="5143500"/>
          </a:xfrm>
          <a:solidFill>
            <a:schemeClr val="bg1">
              <a:lumMod val="85000"/>
            </a:schemeClr>
          </a:solidFill>
        </p:spPr>
        <p:txBody>
          <a:bodyPr/>
          <a:lstStyle/>
          <a:p>
            <a:endParaRPr lang="en-US"/>
          </a:p>
        </p:txBody>
      </p:sp>
      <p:cxnSp>
        <p:nvCxnSpPr>
          <p:cNvPr id="7" name="Straight Connector 6">
            <a:extLst>
              <a:ext uri="{FF2B5EF4-FFF2-40B4-BE49-F238E27FC236}">
                <a16:creationId xmlns:a16="http://schemas.microsoft.com/office/drawing/2014/main" id="{ACA7F3FC-DFEA-98E9-4A0E-E5E8AE87480D}"/>
              </a:ext>
            </a:extLst>
          </p:cNvPr>
          <p:cNvCxnSpPr>
            <a:cxnSpLocks/>
          </p:cNvCxnSpPr>
          <p:nvPr userDrawn="1"/>
        </p:nvCxnSpPr>
        <p:spPr>
          <a:xfrm>
            <a:off x="0" y="4795451"/>
            <a:ext cx="63089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0F7976-0A94-2BF6-8EEE-8613A6AB4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094" b="-76299"/>
          <a:stretch/>
        </p:blipFill>
        <p:spPr>
          <a:xfrm>
            <a:off x="6489293" y="4657664"/>
            <a:ext cx="214226" cy="485834"/>
          </a:xfrm>
          <a:prstGeom prst="rect">
            <a:avLst/>
          </a:prstGeom>
        </p:spPr>
      </p:pic>
      <p:sp>
        <p:nvSpPr>
          <p:cNvPr id="8" name="Title 1">
            <a:extLst>
              <a:ext uri="{FF2B5EF4-FFF2-40B4-BE49-F238E27FC236}">
                <a16:creationId xmlns:a16="http://schemas.microsoft.com/office/drawing/2014/main" id="{316C99FF-FB22-A150-3EA6-CB68895FD471}"/>
              </a:ext>
            </a:extLst>
          </p:cNvPr>
          <p:cNvSpPr>
            <a:spLocks noGrp="1"/>
          </p:cNvSpPr>
          <p:nvPr>
            <p:ph type="title"/>
          </p:nvPr>
        </p:nvSpPr>
        <p:spPr>
          <a:xfrm>
            <a:off x="471487" y="0"/>
            <a:ext cx="5837508" cy="4795447"/>
          </a:xfrm>
        </p:spPr>
        <p:txBody>
          <a:bodyPr>
            <a:normAutofit/>
          </a:bodyPr>
          <a:lstStyle>
            <a:lvl1pPr algn="l">
              <a:defRPr sz="2700" b="1">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3137945245"/>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with image 2">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7D1EC7D3-ABBD-0BCA-7358-11C2F4FAA86D}"/>
              </a:ext>
            </a:extLst>
          </p:cNvPr>
          <p:cNvSpPr>
            <a:spLocks noGrp="1"/>
          </p:cNvSpPr>
          <p:nvPr>
            <p:ph type="pic" sz="quarter" idx="13"/>
          </p:nvPr>
        </p:nvSpPr>
        <p:spPr>
          <a:xfrm>
            <a:off x="0" y="0"/>
            <a:ext cx="6858000" cy="5143500"/>
          </a:xfrm>
          <a:solidFill>
            <a:schemeClr val="bg1">
              <a:lumMod val="85000"/>
            </a:schemeClr>
          </a:solidFill>
        </p:spPr>
        <p:txBody>
          <a:bodyPr/>
          <a:lstStyle/>
          <a:p>
            <a:endParaRPr lang="en-US"/>
          </a:p>
        </p:txBody>
      </p:sp>
      <p:pic>
        <p:nvPicPr>
          <p:cNvPr id="6" name="Picture 5">
            <a:extLst>
              <a:ext uri="{FF2B5EF4-FFF2-40B4-BE49-F238E27FC236}">
                <a16:creationId xmlns:a16="http://schemas.microsoft.com/office/drawing/2014/main" id="{40EE8BE6-1C19-2E59-038B-49C0538EC9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2551" b="-76298"/>
          <a:stretch/>
        </p:blipFill>
        <p:spPr>
          <a:xfrm>
            <a:off x="6489293" y="4657665"/>
            <a:ext cx="208754" cy="485836"/>
          </a:xfrm>
          <a:prstGeom prst="rect">
            <a:avLst/>
          </a:prstGeom>
        </p:spPr>
      </p:pic>
      <p:cxnSp>
        <p:nvCxnSpPr>
          <p:cNvPr id="7" name="Straight Connector 6">
            <a:extLst>
              <a:ext uri="{FF2B5EF4-FFF2-40B4-BE49-F238E27FC236}">
                <a16:creationId xmlns:a16="http://schemas.microsoft.com/office/drawing/2014/main" id="{ACA7F3FC-DFEA-98E9-4A0E-E5E8AE87480D}"/>
              </a:ext>
            </a:extLst>
          </p:cNvPr>
          <p:cNvCxnSpPr>
            <a:cxnSpLocks/>
          </p:cNvCxnSpPr>
          <p:nvPr userDrawn="1"/>
        </p:nvCxnSpPr>
        <p:spPr>
          <a:xfrm>
            <a:off x="0" y="4795451"/>
            <a:ext cx="63089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9531E0E-F49B-582C-C0DF-EAFB00FC426B}"/>
              </a:ext>
            </a:extLst>
          </p:cNvPr>
          <p:cNvSpPr>
            <a:spLocks noGrp="1"/>
          </p:cNvSpPr>
          <p:nvPr>
            <p:ph type="title"/>
          </p:nvPr>
        </p:nvSpPr>
        <p:spPr>
          <a:xfrm>
            <a:off x="471487" y="0"/>
            <a:ext cx="6232032" cy="4795447"/>
          </a:xfrm>
        </p:spPr>
        <p:txBody>
          <a:bodyPr>
            <a:normAutofit/>
          </a:bodyPr>
          <a:lstStyle>
            <a:lvl1pPr algn="l">
              <a:defRPr sz="27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28068070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C Section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DC10CF-6928-4481-8711-87F563713839}"/>
              </a:ext>
            </a:extLst>
          </p:cNvPr>
          <p:cNvGrpSpPr/>
          <p:nvPr userDrawn="1"/>
        </p:nvGrpSpPr>
        <p:grpSpPr>
          <a:xfrm>
            <a:off x="0" y="2191100"/>
            <a:ext cx="3547354" cy="2952399"/>
            <a:chOff x="0" y="0"/>
            <a:chExt cx="7434072" cy="5143500"/>
          </a:xfrm>
        </p:grpSpPr>
        <p:sp>
          <p:nvSpPr>
            <p:cNvPr id="11" name="Arrow: Pentagon 10">
              <a:extLst>
                <a:ext uri="{FF2B5EF4-FFF2-40B4-BE49-F238E27FC236}">
                  <a16:creationId xmlns:a16="http://schemas.microsoft.com/office/drawing/2014/main" id="{E4CEC9AF-39A8-457B-A3B3-A6D95565CDBB}"/>
                </a:ext>
              </a:extLst>
            </p:cNvPr>
            <p:cNvSpPr/>
            <p:nvPr userDrawn="1"/>
          </p:nvSpPr>
          <p:spPr>
            <a:xfrm>
              <a:off x="0" y="246888"/>
              <a:ext cx="7434072" cy="4663440"/>
            </a:xfrm>
            <a:prstGeom prst="homePlate">
              <a:avLst>
                <a:gd name="adj" fmla="val 4653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Arrow: Pentagon 11">
              <a:extLst>
                <a:ext uri="{FF2B5EF4-FFF2-40B4-BE49-F238E27FC236}">
                  <a16:creationId xmlns:a16="http://schemas.microsoft.com/office/drawing/2014/main" id="{1F2BD6E3-3E41-4FB8-B222-3A6F8C42E477}"/>
                </a:ext>
              </a:extLst>
            </p:cNvPr>
            <p:cNvSpPr/>
            <p:nvPr userDrawn="1"/>
          </p:nvSpPr>
          <p:spPr>
            <a:xfrm>
              <a:off x="0" y="0"/>
              <a:ext cx="6713982" cy="5143500"/>
            </a:xfrm>
            <a:prstGeom prst="homePlate">
              <a:avLst>
                <a:gd name="adj" fmla="val 46678"/>
              </a:avLst>
            </a:pr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0" name="Text Placeholder 9"/>
          <p:cNvSpPr>
            <a:spLocks noGrp="1"/>
          </p:cNvSpPr>
          <p:nvPr>
            <p:ph type="body" sz="quarter" idx="10" hasCustomPrompt="1"/>
          </p:nvPr>
        </p:nvSpPr>
        <p:spPr>
          <a:xfrm>
            <a:off x="486204" y="2708910"/>
            <a:ext cx="1741031" cy="1884656"/>
          </a:xfrm>
          <a:prstGeom prst="rect">
            <a:avLst/>
          </a:prstGeom>
          <a:noFill/>
          <a:ln w="76200">
            <a:noFill/>
            <a:miter lim="800000"/>
          </a:ln>
        </p:spPr>
        <p:txBody>
          <a:bodyPr wrap="square" lIns="0" tIns="0" rIns="288000" bIns="0" anchor="ctr">
            <a:noAutofit/>
          </a:bodyPr>
          <a:lstStyle>
            <a:lvl1pPr>
              <a:lnSpc>
                <a:spcPct val="90000"/>
              </a:lnSpc>
              <a:spcAft>
                <a:spcPts val="0"/>
              </a:spcAft>
              <a:defRPr lang="en-GB" sz="2000"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US"/>
              <a:t>Click to edit Master text styles</a:t>
            </a:r>
            <a:endParaRPr lang="en-GB"/>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5C08-1C53-4B5F-9A50-763F1992D7C4}"/>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9C6FBC18-0B74-4228-B197-4BED608CB882}"/>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214B753-690A-4841-AC6A-2FBD339BC5B0}"/>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5" name="Footer Placeholder 4">
            <a:extLst>
              <a:ext uri="{FF2B5EF4-FFF2-40B4-BE49-F238E27FC236}">
                <a16:creationId xmlns:a16="http://schemas.microsoft.com/office/drawing/2014/main" id="{1E4F2FF9-3005-4A5D-8A27-E839B365BD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33C035-E507-4D8C-A52C-C399E3B65685}"/>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4117400961"/>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37A3-B762-4D09-BEEE-C0A613A88C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564448-6965-48AC-A7C5-E4FF08ADDD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02428A-CABF-4D2E-A96B-6512D8EE002A}"/>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5" name="Footer Placeholder 4">
            <a:extLst>
              <a:ext uri="{FF2B5EF4-FFF2-40B4-BE49-F238E27FC236}">
                <a16:creationId xmlns:a16="http://schemas.microsoft.com/office/drawing/2014/main" id="{4E3BD116-8B5A-4904-9BF0-77953FFAA5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E3723F-A8D5-4D3A-BCA5-8104C314407C}"/>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734952933"/>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22BD-4A82-443D-A7B7-31AE81D0161E}"/>
              </a:ext>
            </a:extLst>
          </p:cNvPr>
          <p:cNvSpPr>
            <a:spLocks noGrp="1"/>
          </p:cNvSpPr>
          <p:nvPr>
            <p:ph type="title"/>
          </p:nvPr>
        </p:nvSpPr>
        <p:spPr>
          <a:xfrm>
            <a:off x="467916" y="1282304"/>
            <a:ext cx="5915025" cy="2139553"/>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D86FAC-152C-42CD-A9C9-00A6B037A60B}"/>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DB7A8-F43D-408D-A720-EAE98DF14896}"/>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5" name="Footer Placeholder 4">
            <a:extLst>
              <a:ext uri="{FF2B5EF4-FFF2-40B4-BE49-F238E27FC236}">
                <a16:creationId xmlns:a16="http://schemas.microsoft.com/office/drawing/2014/main" id="{84155C1B-5046-4751-BFF7-256F81648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8CEDE3-8C1C-47C4-B000-F51BBE89F09E}"/>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2209328661"/>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368A-F903-4A3F-B4B8-26FBA358A8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AB8955-E43A-4AA8-85CA-E5B8DCC289D3}"/>
              </a:ext>
            </a:extLst>
          </p:cNvPr>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85EABB-B0EC-4ED3-A815-0754C5093ACA}"/>
              </a:ext>
            </a:extLst>
          </p:cNvPr>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C2926B3-6F78-49F9-923A-71EA073E31ED}"/>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6" name="Footer Placeholder 5">
            <a:extLst>
              <a:ext uri="{FF2B5EF4-FFF2-40B4-BE49-F238E27FC236}">
                <a16:creationId xmlns:a16="http://schemas.microsoft.com/office/drawing/2014/main" id="{E53D9FB3-DFA5-4EE8-A876-0C086B7A43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9A1179-2232-429C-ABCE-49F2C5571277}"/>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3323000950"/>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E823F-CD42-4B65-9106-C977BDA9CC63}"/>
              </a:ext>
            </a:extLst>
          </p:cNvPr>
          <p:cNvSpPr>
            <a:spLocks noGrp="1"/>
          </p:cNvSpPr>
          <p:nvPr>
            <p:ph type="title"/>
          </p:nvPr>
        </p:nvSpPr>
        <p:spPr>
          <a:xfrm>
            <a:off x="472381" y="273844"/>
            <a:ext cx="5915025"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B53C49-DA55-4297-9E28-E1C3E91DD2F2}"/>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A78BAF42-62AB-4772-85A9-23F662DE88DF}"/>
              </a:ext>
            </a:extLst>
          </p:cNvPr>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43EFC2-E73C-4BBC-AF98-3E4D505420D1}"/>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217DA3F2-A529-44EE-97DC-94AE6F377F8C}"/>
              </a:ext>
            </a:extLst>
          </p:cNvPr>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C90975-BE24-4446-ACB8-D1DDDFABB10F}"/>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8" name="Footer Placeholder 7">
            <a:extLst>
              <a:ext uri="{FF2B5EF4-FFF2-40B4-BE49-F238E27FC236}">
                <a16:creationId xmlns:a16="http://schemas.microsoft.com/office/drawing/2014/main" id="{A88BC9BA-0E62-404F-B833-26D26B33AE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5FD3C3-41EA-41E5-B2C1-AF8794240C06}"/>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3964137389"/>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001E-2A06-4944-9F4C-6632A6474F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A9872B-4288-4CA2-8B67-58068C54E428}"/>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4" name="Footer Placeholder 3">
            <a:extLst>
              <a:ext uri="{FF2B5EF4-FFF2-40B4-BE49-F238E27FC236}">
                <a16:creationId xmlns:a16="http://schemas.microsoft.com/office/drawing/2014/main" id="{42A6C442-CF14-4F0A-A86D-2E873BF9F7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29BCBB-B298-4870-BA8C-281D14962705}"/>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352740515"/>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3DFD6-C52C-489A-81F3-49D3AB0F3B30}"/>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3" name="Footer Placeholder 2">
            <a:extLst>
              <a:ext uri="{FF2B5EF4-FFF2-40B4-BE49-F238E27FC236}">
                <a16:creationId xmlns:a16="http://schemas.microsoft.com/office/drawing/2014/main" id="{29BDE075-FBAA-4A3F-A5E8-6915EE4DD3E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882A4B-6203-455B-B60F-ABE3B283A955}"/>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2267528000"/>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6D1C-233B-4DA7-AAC3-51F9396A72F9}"/>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254C67-1AA7-4BB3-96D5-203AC061732A}"/>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565B66-752F-47ED-9610-5C34575862C5}"/>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85B7D1C7-4F0F-4B4D-99DC-78052F714F1E}"/>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6" name="Footer Placeholder 5">
            <a:extLst>
              <a:ext uri="{FF2B5EF4-FFF2-40B4-BE49-F238E27FC236}">
                <a16:creationId xmlns:a16="http://schemas.microsoft.com/office/drawing/2014/main" id="{54834D78-4946-4C0D-BCA3-49FDFAC9C7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0F16F3-CC6C-4B94-B46F-66DBDD68FFBF}"/>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2180803308"/>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3165-73B9-40B5-9054-B7BB6372A56C}"/>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D884BD-ABD8-4798-9615-707F498259FB}"/>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a:extLst>
              <a:ext uri="{FF2B5EF4-FFF2-40B4-BE49-F238E27FC236}">
                <a16:creationId xmlns:a16="http://schemas.microsoft.com/office/drawing/2014/main" id="{8A2FAFCD-B583-4294-AC5D-D5664E844563}"/>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AC1FE056-B512-4FBC-9F24-4F1C17B1B618}"/>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6" name="Footer Placeholder 5">
            <a:extLst>
              <a:ext uri="{FF2B5EF4-FFF2-40B4-BE49-F238E27FC236}">
                <a16:creationId xmlns:a16="http://schemas.microsoft.com/office/drawing/2014/main" id="{9289938D-6EA3-45DC-B5EE-A697C0FF34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6E7C73-C247-44D1-A3E3-B1DA6D4C01E3}"/>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2798735149"/>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C8F2F-CEEE-4403-939D-7BBDF11A64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58BC96-AA63-4A66-B339-43A3AB6EF6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A6515-05B2-4B35-A965-C897B5CCB369}"/>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5" name="Footer Placeholder 4">
            <a:extLst>
              <a:ext uri="{FF2B5EF4-FFF2-40B4-BE49-F238E27FC236}">
                <a16:creationId xmlns:a16="http://schemas.microsoft.com/office/drawing/2014/main" id="{CB3C53B1-90D7-4E7B-84FB-A0EB4E4249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B4F314-A18D-4A79-AA88-213386B167E8}"/>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2794958691"/>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00C659-7099-4A55-9CB5-B0B3354905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33743" y="1875805"/>
            <a:ext cx="2190514" cy="1391889"/>
          </a:xfrm>
          <a:prstGeom prst="rect">
            <a:avLst/>
          </a:prstGeom>
        </p:spPr>
      </p:pic>
    </p:spTree>
    <p:extLst>
      <p:ext uri="{BB962C8B-B14F-4D97-AF65-F5344CB8AC3E}">
        <p14:creationId xmlns:p14="http://schemas.microsoft.com/office/powerpoint/2010/main" val="72741961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CB18DD-242D-410E-A4B3-AC895056CC52}"/>
              </a:ext>
            </a:extLst>
          </p:cNvPr>
          <p:cNvSpPr>
            <a:spLocks noGrp="1"/>
          </p:cNvSpPr>
          <p:nvPr>
            <p:ph type="title" orient="vert"/>
          </p:nvPr>
        </p:nvSpPr>
        <p:spPr>
          <a:xfrm>
            <a:off x="4907756" y="273844"/>
            <a:ext cx="1478756"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4F2F35-1BC6-4A99-8FA8-15B7CD213768}"/>
              </a:ext>
            </a:extLst>
          </p:cNvPr>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2B3104-2685-461D-BCCB-A5DB5A6B74B3}"/>
              </a:ext>
            </a:extLst>
          </p:cNvPr>
          <p:cNvSpPr>
            <a:spLocks noGrp="1"/>
          </p:cNvSpPr>
          <p:nvPr>
            <p:ph type="dt" sz="half" idx="10"/>
          </p:nvPr>
        </p:nvSpPr>
        <p:spPr/>
        <p:txBody>
          <a:bodyPr/>
          <a:lstStyle/>
          <a:p>
            <a:fld id="{51BF07AC-3A16-42B6-9D2A-8F3886472283}" type="datetimeFigureOut">
              <a:rPr lang="en-GB" smtClean="0"/>
              <a:t>17/04/2026</a:t>
            </a:fld>
            <a:endParaRPr lang="en-GB"/>
          </a:p>
        </p:txBody>
      </p:sp>
      <p:sp>
        <p:nvSpPr>
          <p:cNvPr id="5" name="Footer Placeholder 4">
            <a:extLst>
              <a:ext uri="{FF2B5EF4-FFF2-40B4-BE49-F238E27FC236}">
                <a16:creationId xmlns:a16="http://schemas.microsoft.com/office/drawing/2014/main" id="{4E5C8AC9-60EE-4C36-930C-B9144A0039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43514-8308-493B-A617-3DEFCA01D73A}"/>
              </a:ext>
            </a:extLst>
          </p:cNvPr>
          <p:cNvSpPr>
            <a:spLocks noGrp="1"/>
          </p:cNvSpPr>
          <p:nvPr>
            <p:ph type="sldNum" sz="quarter" idx="12"/>
          </p:nvPr>
        </p:nvSpPr>
        <p:spPr/>
        <p:txBody>
          <a:bodyPr/>
          <a:lstStyle/>
          <a:p>
            <a:fld id="{71DD8834-2E49-4337-A751-7B9E9D29EB8C}" type="slidenum">
              <a:rPr lang="en-GB" smtClean="0"/>
              <a:t>‹#›</a:t>
            </a:fld>
            <a:endParaRPr lang="en-GB"/>
          </a:p>
        </p:txBody>
      </p:sp>
    </p:spTree>
    <p:extLst>
      <p:ext uri="{BB962C8B-B14F-4D97-AF65-F5344CB8AC3E}">
        <p14:creationId xmlns:p14="http://schemas.microsoft.com/office/powerpoint/2010/main" val="2576671263"/>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1747"/>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6858000" cy="5143500"/>
          </a:xfrm>
          <a:prstGeom prst="rect">
            <a:avLst/>
          </a:prstGeom>
          <a:solidFill>
            <a:srgbClr val="201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p:cNvSpPr>
            <a:spLocks noGrp="1"/>
          </p:cNvSpPr>
          <p:nvPr>
            <p:ph type="ctrTitle"/>
          </p:nvPr>
        </p:nvSpPr>
        <p:spPr>
          <a:xfrm>
            <a:off x="71029" y="2389726"/>
            <a:ext cx="5143500" cy="1790700"/>
          </a:xfrm>
        </p:spPr>
        <p:txBody>
          <a:bodyPr anchor="b"/>
          <a:lstStyle>
            <a:lvl1pPr algn="l">
              <a:defRPr sz="3375"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71029" y="4239680"/>
            <a:ext cx="5143500" cy="404166"/>
          </a:xfrm>
        </p:spPr>
        <p:txBody>
          <a:bodyPr/>
          <a:lstStyle>
            <a:lvl1pPr marL="0" indent="0" algn="l">
              <a:buNone/>
              <a:defRPr sz="1350">
                <a:solidFill>
                  <a:schemeClr val="bg1"/>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0DC709-1502-4B5E-B273-7061E7155B18}" type="slidenum">
              <a:rPr lang="en-GB" smtClean="0"/>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6288" y="187478"/>
            <a:ext cx="2158051" cy="2745324"/>
          </a:xfrm>
          <a:prstGeom prst="rect">
            <a:avLst/>
          </a:prstGeom>
        </p:spPr>
      </p:pic>
    </p:spTree>
    <p:extLst>
      <p:ext uri="{BB962C8B-B14F-4D97-AF65-F5344CB8AC3E}">
        <p14:creationId xmlns:p14="http://schemas.microsoft.com/office/powerpoint/2010/main" val="2797079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609" y="273844"/>
            <a:ext cx="5019811" cy="99417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62533" y="1369219"/>
            <a:ext cx="5915025" cy="32635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13424417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endParaRPr lang="en-GB"/>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644855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829261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866620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24968005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3424992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219103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endParaRPr lang="en-GB"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30888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26FB-2005-BDAB-7FDF-39F050857414}"/>
              </a:ext>
            </a:extLst>
          </p:cNvPr>
          <p:cNvSpPr>
            <a:spLocks noGrp="1"/>
          </p:cNvSpPr>
          <p:nvPr>
            <p:ph type="ctrTitle"/>
          </p:nvPr>
        </p:nvSpPr>
        <p:spPr>
          <a:xfrm>
            <a:off x="857250" y="841772"/>
            <a:ext cx="5143500" cy="1790700"/>
          </a:xfrm>
        </p:spPr>
        <p:txBody>
          <a:bodyPr anchor="b"/>
          <a:lstStyle>
            <a:lvl1pPr algn="ctr">
              <a:defRPr sz="3375"/>
            </a:lvl1pPr>
          </a:lstStyle>
          <a:p>
            <a:r>
              <a:rPr lang="en-GB"/>
              <a:t>Click to edit Master title style</a:t>
            </a:r>
          </a:p>
        </p:txBody>
      </p:sp>
      <p:sp>
        <p:nvSpPr>
          <p:cNvPr id="3" name="Subtitle 2">
            <a:extLst>
              <a:ext uri="{FF2B5EF4-FFF2-40B4-BE49-F238E27FC236}">
                <a16:creationId xmlns:a16="http://schemas.microsoft.com/office/drawing/2014/main" id="{1937D55B-2E6A-6AB6-B791-52E51A58E2E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p>
        </p:txBody>
      </p:sp>
      <p:sp>
        <p:nvSpPr>
          <p:cNvPr id="4" name="Date Placeholder 3">
            <a:extLst>
              <a:ext uri="{FF2B5EF4-FFF2-40B4-BE49-F238E27FC236}">
                <a16:creationId xmlns:a16="http://schemas.microsoft.com/office/drawing/2014/main" id="{26ECD6D6-3E8C-32BF-2131-9830DF9AAEC0}"/>
              </a:ext>
            </a:extLst>
          </p:cNvPr>
          <p:cNvSpPr>
            <a:spLocks noGrp="1"/>
          </p:cNvSpPr>
          <p:nvPr>
            <p:ph type="dt" sz="half" idx="10"/>
          </p:nvPr>
        </p:nvSpPr>
        <p:spPr/>
        <p:txBody>
          <a:bodyPr/>
          <a:lstStyle/>
          <a:p>
            <a:fld id="{A1BBBC16-8CD5-41A9-AD66-70C5B2B51D1A}" type="datetimeFigureOut">
              <a:rPr lang="en-GB" smtClean="0"/>
              <a:t>17/04/2026</a:t>
            </a:fld>
            <a:endParaRPr lang="en-GB" dirty="0"/>
          </a:p>
        </p:txBody>
      </p:sp>
      <p:sp>
        <p:nvSpPr>
          <p:cNvPr id="5" name="Footer Placeholder 4">
            <a:extLst>
              <a:ext uri="{FF2B5EF4-FFF2-40B4-BE49-F238E27FC236}">
                <a16:creationId xmlns:a16="http://schemas.microsoft.com/office/drawing/2014/main" id="{CE86DE57-DDF5-615D-3EE8-FC9B4DA1A4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DC26B93-765B-2859-EA11-7C3E673EC677}"/>
              </a:ext>
            </a:extLst>
          </p:cNvPr>
          <p:cNvSpPr>
            <a:spLocks noGrp="1"/>
          </p:cNvSpPr>
          <p:nvPr>
            <p:ph type="sldNum" sz="quarter" idx="12"/>
          </p:nvPr>
        </p:nvSpPr>
        <p:spPr/>
        <p:txBody>
          <a:bodyPr/>
          <a:lstStyle/>
          <a:p>
            <a:fld id="{8C03861B-38B3-4650-B4CF-C140C8A2F5D2}" type="slidenum">
              <a:rPr lang="en-GB" smtClean="0"/>
              <a:t>‹#›</a:t>
            </a:fld>
            <a:endParaRPr lang="en-GB" dirty="0"/>
          </a:p>
        </p:txBody>
      </p:sp>
    </p:spTree>
    <p:extLst>
      <p:ext uri="{BB962C8B-B14F-4D97-AF65-F5344CB8AC3E}">
        <p14:creationId xmlns:p14="http://schemas.microsoft.com/office/powerpoint/2010/main" val="1950780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1128806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E6AB92-8EB3-4526-A4FE-509D81508A2F}" type="datetimeFigureOut">
              <a:rPr lang="en-GB" smtClean="0"/>
              <a:pPr/>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0DC709-1502-4B5E-B273-7061E7155B18}" type="slidenum">
              <a:rPr lang="en-GB" smtClean="0"/>
              <a:pPr/>
              <a:t>‹#›</a:t>
            </a:fld>
            <a:endParaRPr lang="en-GB" dirty="0"/>
          </a:p>
        </p:txBody>
      </p:sp>
    </p:spTree>
    <p:extLst>
      <p:ext uri="{BB962C8B-B14F-4D97-AF65-F5344CB8AC3E}">
        <p14:creationId xmlns:p14="http://schemas.microsoft.com/office/powerpoint/2010/main" val="13639527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455929"/>
            <a:ext cx="5314950" cy="960324"/>
          </a:xfrm>
        </p:spPr>
        <p:txBody>
          <a:bodyPr/>
          <a:lstStyle/>
          <a:p>
            <a:r>
              <a:rPr lang="en-US" dirty="0"/>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l">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dirty="0"/>
              <a:t>Click to edit Master subtitle style</a:t>
            </a:r>
          </a:p>
        </p:txBody>
      </p:sp>
    </p:spTree>
    <p:extLst>
      <p:ext uri="{BB962C8B-B14F-4D97-AF65-F5344CB8AC3E}">
        <p14:creationId xmlns:p14="http://schemas.microsoft.com/office/powerpoint/2010/main" val="209320842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261768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575"/>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560546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49" y="2558143"/>
            <a:ext cx="5399485" cy="1378064"/>
          </a:xfrm>
        </p:spPr>
        <p:txBody>
          <a:bodyPr anchor="t"/>
          <a:lstStyle>
            <a:lvl1pPr algn="l">
              <a:defRPr sz="225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71549" y="1771651"/>
            <a:ext cx="5399485" cy="69804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Tree>
    <p:extLst>
      <p:ext uri="{BB962C8B-B14F-4D97-AF65-F5344CB8AC3E}">
        <p14:creationId xmlns:p14="http://schemas.microsoft.com/office/powerpoint/2010/main" val="29937035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1550" y="1485900"/>
            <a:ext cx="2628900" cy="28575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14750" y="1485900"/>
            <a:ext cx="2628900" cy="28575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18307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30217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0" y="3407208"/>
            <a:ext cx="4286250" cy="425054"/>
          </a:xfrm>
        </p:spPr>
        <p:txBody>
          <a:bodyPr/>
          <a:lstStyle>
            <a:lvl1pPr algn="l">
              <a:defRPr sz="1125" b="1"/>
            </a:lvl1pPr>
          </a:lstStyle>
          <a:p>
            <a:r>
              <a:rPr lang="en-US"/>
              <a:t>Click to edit Master title style</a:t>
            </a:r>
            <a:endParaRPr lang="en-US" dirty="0"/>
          </a:p>
        </p:txBody>
      </p:sp>
      <p:sp>
        <p:nvSpPr>
          <p:cNvPr id="3" name="Picture Placeholder 2"/>
          <p:cNvSpPr>
            <a:spLocks noGrp="1"/>
          </p:cNvSpPr>
          <p:nvPr>
            <p:ph type="pic" idx="1"/>
          </p:nvPr>
        </p:nvSpPr>
        <p:spPr>
          <a:xfrm>
            <a:off x="971550" y="285751"/>
            <a:ext cx="4286250" cy="312145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dirty="0"/>
              <a:t>Click icon to add picture</a:t>
            </a:r>
          </a:p>
        </p:txBody>
      </p:sp>
      <p:sp>
        <p:nvSpPr>
          <p:cNvPr id="4" name="Text Placeholder 3"/>
          <p:cNvSpPr>
            <a:spLocks noGrp="1"/>
          </p:cNvSpPr>
          <p:nvPr>
            <p:ph type="body" sz="half" idx="2"/>
          </p:nvPr>
        </p:nvSpPr>
        <p:spPr>
          <a:xfrm>
            <a:off x="971550" y="3832261"/>
            <a:ext cx="428625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367365398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A2B3-3D02-21E7-2F4E-17ED9AC0ECA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8B02D64-7545-CA70-1122-F424DC93547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65CCAD3-A191-8380-9D1A-792E3938E092}"/>
              </a:ext>
            </a:extLst>
          </p:cNvPr>
          <p:cNvSpPr>
            <a:spLocks noGrp="1"/>
          </p:cNvSpPr>
          <p:nvPr>
            <p:ph type="dt" sz="half" idx="10"/>
          </p:nvPr>
        </p:nvSpPr>
        <p:spPr/>
        <p:txBody>
          <a:bodyPr/>
          <a:lstStyle/>
          <a:p>
            <a:fld id="{A1BBBC16-8CD5-41A9-AD66-70C5B2B51D1A}" type="datetimeFigureOut">
              <a:rPr lang="en-GB" smtClean="0"/>
              <a:t>17/04/2026</a:t>
            </a:fld>
            <a:endParaRPr lang="en-GB" dirty="0"/>
          </a:p>
        </p:txBody>
      </p:sp>
      <p:sp>
        <p:nvSpPr>
          <p:cNvPr id="5" name="Footer Placeholder 4">
            <a:extLst>
              <a:ext uri="{FF2B5EF4-FFF2-40B4-BE49-F238E27FC236}">
                <a16:creationId xmlns:a16="http://schemas.microsoft.com/office/drawing/2014/main" id="{01A71E6A-2807-B9C8-D001-5BD96A45175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315BFDC-435A-1004-F0AB-2B1D164D40C7}"/>
              </a:ext>
            </a:extLst>
          </p:cNvPr>
          <p:cNvSpPr>
            <a:spLocks noGrp="1"/>
          </p:cNvSpPr>
          <p:nvPr>
            <p:ph type="sldNum" sz="quarter" idx="12"/>
          </p:nvPr>
        </p:nvSpPr>
        <p:spPr/>
        <p:txBody>
          <a:bodyPr/>
          <a:lstStyle/>
          <a:p>
            <a:fld id="{8C03861B-38B3-4650-B4CF-C140C8A2F5D2}" type="slidenum">
              <a:rPr lang="en-GB" smtClean="0"/>
              <a:t>‹#›</a:t>
            </a:fld>
            <a:endParaRPr lang="en-GB" dirty="0"/>
          </a:p>
        </p:txBody>
      </p:sp>
    </p:spTree>
    <p:extLst>
      <p:ext uri="{BB962C8B-B14F-4D97-AF65-F5344CB8AC3E}">
        <p14:creationId xmlns:p14="http://schemas.microsoft.com/office/powerpoint/2010/main" val="1944580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3.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4.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7.jpeg"/><Relationship Id="rId5" Type="http://schemas.openxmlformats.org/officeDocument/2006/relationships/slideLayout" Target="../slideLayouts/slideLayout86.xml"/><Relationship Id="rId10" Type="http://schemas.openxmlformats.org/officeDocument/2006/relationships/image" Target="file://localhost/Users/sue/1%20Work/1%20Live%20jobs/Powerpoint/UNISON_generic/UNISON_strip2.jpg" TargetMode="External"/><Relationship Id="rId4" Type="http://schemas.openxmlformats.org/officeDocument/2006/relationships/slideLayout" Target="../slideLayouts/slideLayout85.xml"/><Relationship Id="rId9"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93" r:id="rId2"/>
    <p:sldLayoutId id="2147483696" r:id="rId3"/>
    <p:sldLayoutId id="2147483690" r:id="rId4"/>
    <p:sldLayoutId id="2147483705" r:id="rId5"/>
    <p:sldLayoutId id="2147483695" r:id="rId6"/>
    <p:sldLayoutId id="2147483697" r:id="rId7"/>
    <p:sldLayoutId id="2147483706" r:id="rId8"/>
    <p:sldLayoutId id="2147483707" r:id="rId9"/>
    <p:sldLayoutId id="2147483708" r:id="rId10"/>
  </p:sldLayoutIdLst>
  <p:transition>
    <p:fade/>
  </p:transition>
  <p:hf hdr="0"/>
  <p:txStyles>
    <p:titleStyle>
      <a:lvl1pPr algn="l" defTabSz="685784" rtl="0" eaLnBrk="1" latinLnBrk="0" hangingPunct="1">
        <a:spcBef>
          <a:spcPct val="0"/>
        </a:spcBef>
        <a:buNone/>
        <a:defRPr sz="1500" b="1" kern="1200" cap="none" baseline="0">
          <a:solidFill>
            <a:schemeClr val="accent2"/>
          </a:solidFill>
          <a:latin typeface="+mj-lt"/>
          <a:ea typeface="+mj-ea"/>
          <a:cs typeface="+mj-cs"/>
        </a:defRPr>
      </a:lvl1pPr>
    </p:titleStyle>
    <p:bodyStyle>
      <a:lvl1pPr marL="0" indent="0" algn="l" defTabSz="201211" rtl="0" eaLnBrk="1" latinLnBrk="0" hangingPunct="1">
        <a:lnSpc>
          <a:spcPct val="120000"/>
        </a:lnSpc>
        <a:spcBef>
          <a:spcPts val="0"/>
        </a:spcBef>
        <a:spcAft>
          <a:spcPts val="450"/>
        </a:spcAft>
        <a:buClr>
          <a:schemeClr val="accent2"/>
        </a:buClr>
        <a:buSzPct val="85000"/>
        <a:buFont typeface="Wingdings" pitchFamily="2" charset="2"/>
        <a:buNone/>
        <a:defRPr sz="1350" kern="1200" baseline="0">
          <a:solidFill>
            <a:schemeClr val="tx1"/>
          </a:solidFill>
          <a:latin typeface="+mn-lt"/>
          <a:ea typeface="+mn-ea"/>
          <a:cs typeface="+mn-cs"/>
        </a:defRPr>
      </a:lvl1pPr>
      <a:lvl2pPr marL="202401" indent="-202401" algn="l" defTabSz="201211" rtl="0" eaLnBrk="1" latinLnBrk="0" hangingPunct="1">
        <a:lnSpc>
          <a:spcPct val="120000"/>
        </a:lnSpc>
        <a:spcBef>
          <a:spcPts val="0"/>
        </a:spcBef>
        <a:spcAft>
          <a:spcPts val="450"/>
        </a:spcAft>
        <a:buClr>
          <a:schemeClr val="accent2"/>
        </a:buClr>
        <a:buSzPct val="85000"/>
        <a:buFont typeface="Wingdings" pitchFamily="2" charset="2"/>
        <a:buChar char="n"/>
        <a:defRPr sz="1350" b="0" kern="1200">
          <a:solidFill>
            <a:schemeClr val="tx1"/>
          </a:solidFill>
          <a:latin typeface="+mn-lt"/>
          <a:ea typeface="+mn-ea"/>
          <a:cs typeface="+mn-cs"/>
        </a:defRPr>
      </a:lvl2pPr>
      <a:lvl3pPr marL="340511" indent="-138109" algn="l" defTabSz="201211" rtl="0" eaLnBrk="1" latinLnBrk="0" hangingPunct="1">
        <a:lnSpc>
          <a:spcPct val="120000"/>
        </a:lnSpc>
        <a:spcBef>
          <a:spcPts val="0"/>
        </a:spcBef>
        <a:spcAft>
          <a:spcPts val="450"/>
        </a:spcAft>
        <a:buClr>
          <a:schemeClr val="tx1"/>
        </a:buClr>
        <a:buSzPct val="75000"/>
        <a:buFont typeface="Wingdings" pitchFamily="2" charset="2"/>
        <a:buChar char=""/>
        <a:defRPr sz="1350" b="0" kern="1200">
          <a:solidFill>
            <a:schemeClr val="tx1"/>
          </a:solidFill>
          <a:latin typeface="+mn-lt"/>
          <a:ea typeface="+mn-ea"/>
          <a:cs typeface="+mn-cs"/>
        </a:defRPr>
      </a:lvl3pPr>
      <a:lvl4pPr marL="473857"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1200" b="0" kern="1200" baseline="0">
          <a:solidFill>
            <a:schemeClr val="tx1"/>
          </a:solidFill>
          <a:latin typeface="+mn-lt"/>
          <a:ea typeface="+mn-ea"/>
          <a:cs typeface="+mn-cs"/>
        </a:defRPr>
      </a:lvl4pPr>
      <a:lvl5pPr marL="608395" indent="-129776" algn="l" defTabSz="201211" rtl="0" eaLnBrk="1" latinLnBrk="0" hangingPunct="1">
        <a:lnSpc>
          <a:spcPct val="120000"/>
        </a:lnSpc>
        <a:spcBef>
          <a:spcPts val="0"/>
        </a:spcBef>
        <a:spcAft>
          <a:spcPts val="450"/>
        </a:spcAft>
        <a:buClr>
          <a:schemeClr val="tx1"/>
        </a:buClr>
        <a:buSzPct val="75000"/>
        <a:buFont typeface="Wingdings" pitchFamily="2" charset="2"/>
        <a:buChar char=""/>
        <a:defRPr sz="1050" kern="1200">
          <a:solidFill>
            <a:schemeClr val="tx1"/>
          </a:solidFill>
          <a:latin typeface="+mn-lt"/>
          <a:ea typeface="+mn-ea"/>
          <a:cs typeface="+mn-cs"/>
        </a:defRPr>
      </a:lvl5pPr>
      <a:lvl6pPr marL="741741"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9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179E3-CC58-B743-A8BC-4F3631B27BD5}"/>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A5C393-774B-B643-82BA-C448D1E92F08}"/>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43F2A4-E4F1-404A-94FA-73197AFE7028}"/>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739790F0-BAB8-1B49-98DE-1B3FDE9E601F}" type="datetimeFigureOut">
              <a:rPr lang="en-US" smtClean="0"/>
              <a:t>4/17/2026</a:t>
            </a:fld>
            <a:endParaRPr lang="en-US" dirty="0"/>
          </a:p>
        </p:txBody>
      </p:sp>
      <p:sp>
        <p:nvSpPr>
          <p:cNvPr id="5" name="Footer Placeholder 4">
            <a:extLst>
              <a:ext uri="{FF2B5EF4-FFF2-40B4-BE49-F238E27FC236}">
                <a16:creationId xmlns:a16="http://schemas.microsoft.com/office/drawing/2014/main" id="{8D1EB322-6C2C-9C4A-9AD4-B0725EF8EF52}"/>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06FAB4-EDDE-3C47-AEFE-047B71073C21}"/>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9B0CB737-95B6-5849-807D-D443E15664A5}" type="slidenum">
              <a:rPr lang="en-US" smtClean="0"/>
              <a:t>‹#›</a:t>
            </a:fld>
            <a:endParaRPr lang="en-US" dirty="0"/>
          </a:p>
        </p:txBody>
      </p:sp>
    </p:spTree>
    <p:extLst>
      <p:ext uri="{BB962C8B-B14F-4D97-AF65-F5344CB8AC3E}">
        <p14:creationId xmlns:p14="http://schemas.microsoft.com/office/powerpoint/2010/main" val="3997214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F5973-BA3E-C9E9-7654-3406B62663F9}"/>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11F40E-4E57-0863-D9FC-1CB014452331}"/>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69EEA4-AA71-77E1-1305-959700766995}"/>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8B2F09AE-8AE7-D945-A97A-75D2156E7CDE}" type="datetimeFigureOut">
              <a:rPr lang="en-US" smtClean="0"/>
              <a:t>4/17/2026</a:t>
            </a:fld>
            <a:endParaRPr lang="en-US"/>
          </a:p>
        </p:txBody>
      </p:sp>
      <p:sp>
        <p:nvSpPr>
          <p:cNvPr id="5" name="Footer Placeholder 4">
            <a:extLst>
              <a:ext uri="{FF2B5EF4-FFF2-40B4-BE49-F238E27FC236}">
                <a16:creationId xmlns:a16="http://schemas.microsoft.com/office/drawing/2014/main" id="{E2F8C280-0545-352E-F2BF-4D889A53AE3E}"/>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005EEC-16F5-14C6-E9FE-65422F2749B9}"/>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EB417032-BBE6-E44A-A689-45E4F6A5594A}" type="slidenum">
              <a:rPr lang="en-US" smtClean="0"/>
              <a:t>‹#›</a:t>
            </a:fld>
            <a:endParaRPr lang="en-US"/>
          </a:p>
        </p:txBody>
      </p:sp>
    </p:spTree>
    <p:extLst>
      <p:ext uri="{BB962C8B-B14F-4D97-AF65-F5344CB8AC3E}">
        <p14:creationId xmlns:p14="http://schemas.microsoft.com/office/powerpoint/2010/main" val="214640091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ACD2B7-E4A7-41B3-9CD6-71B3061308EA}"/>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B0CB18-BAB2-4786-B250-EDD8AAEEB30E}"/>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06DB93-4336-4C10-AAEF-825B46A7C96F}"/>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1BF07AC-3A16-42B6-9D2A-8F3886472283}" type="datetimeFigureOut">
              <a:rPr lang="en-GB" smtClean="0"/>
              <a:t>17/04/2026</a:t>
            </a:fld>
            <a:endParaRPr lang="en-GB"/>
          </a:p>
        </p:txBody>
      </p:sp>
      <p:sp>
        <p:nvSpPr>
          <p:cNvPr id="5" name="Footer Placeholder 4">
            <a:extLst>
              <a:ext uri="{FF2B5EF4-FFF2-40B4-BE49-F238E27FC236}">
                <a16:creationId xmlns:a16="http://schemas.microsoft.com/office/drawing/2014/main" id="{346F2C2F-10B9-4C56-9373-C65893A310C3}"/>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AFC2E8-F449-4208-AF79-54D6E6C21B34}"/>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71DD8834-2E49-4337-A751-7B9E9D29EB8C}" type="slidenum">
              <a:rPr lang="en-GB" smtClean="0"/>
              <a:t>‹#›</a:t>
            </a:fld>
            <a:endParaRPr lang="en-GB"/>
          </a:p>
        </p:txBody>
      </p:sp>
    </p:spTree>
    <p:extLst>
      <p:ext uri="{BB962C8B-B14F-4D97-AF65-F5344CB8AC3E}">
        <p14:creationId xmlns:p14="http://schemas.microsoft.com/office/powerpoint/2010/main" val="237519215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r="13614" b="73748"/>
          <a:stretch/>
        </p:blipFill>
        <p:spPr>
          <a:xfrm rot="5400000">
            <a:off x="-1265155" y="3164430"/>
            <a:ext cx="3247181" cy="706355"/>
          </a:xfrm>
          <a:prstGeom prst="rect">
            <a:avLst/>
          </a:prstGeom>
        </p:spPr>
      </p:pic>
      <p:sp>
        <p:nvSpPr>
          <p:cNvPr id="2" name="Title Placeholder 1"/>
          <p:cNvSpPr>
            <a:spLocks noGrp="1"/>
          </p:cNvSpPr>
          <p:nvPr>
            <p:ph type="title"/>
          </p:nvPr>
        </p:nvSpPr>
        <p:spPr>
          <a:xfrm>
            <a:off x="471488" y="273844"/>
            <a:ext cx="5076145"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5E6AB92-8EB3-4526-A4FE-509D81508A2F}" type="datetimeFigureOut">
              <a:rPr lang="en-GB" smtClean="0"/>
              <a:pPr/>
              <a:t>17/04/2026</a:t>
            </a:fld>
            <a:endParaRPr lang="en-GB" dirty="0"/>
          </a:p>
        </p:txBody>
      </p:sp>
      <p:sp>
        <p:nvSpPr>
          <p:cNvPr id="5" name="Footer Placeholder 4"/>
          <p:cNvSpPr>
            <a:spLocks noGrp="1"/>
          </p:cNvSpPr>
          <p:nvPr>
            <p:ph type="ftr" sz="quarter" idx="3"/>
          </p:nvPr>
        </p:nvSpPr>
        <p:spPr>
          <a:xfrm>
            <a:off x="2014538"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071938"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E00DC709-1502-4B5E-B273-7061E7155B18}" type="slidenum">
              <a:rPr lang="en-GB" smtClean="0"/>
              <a:pPr/>
              <a:t>‹#›</a:t>
            </a:fld>
            <a:endParaRPr lang="en-GB" dirty="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21113" y="195945"/>
            <a:ext cx="1075976" cy="1369219"/>
          </a:xfrm>
          <a:prstGeom prst="rect">
            <a:avLst/>
          </a:prstGeom>
        </p:spPr>
      </p:pic>
      <p:sp>
        <p:nvSpPr>
          <p:cNvPr id="9" name="TextBox 8"/>
          <p:cNvSpPr txBox="1"/>
          <p:nvPr userDrawn="1"/>
        </p:nvSpPr>
        <p:spPr>
          <a:xfrm>
            <a:off x="4691124" y="4740538"/>
            <a:ext cx="2045895" cy="248209"/>
          </a:xfrm>
          <a:prstGeom prst="rect">
            <a:avLst/>
          </a:prstGeom>
          <a:noFill/>
        </p:spPr>
        <p:txBody>
          <a:bodyPr wrap="square" rtlCol="0">
            <a:spAutoFit/>
          </a:bodyPr>
          <a:lstStyle/>
          <a:p>
            <a:pPr algn="r"/>
            <a:r>
              <a:rPr lang="en-GB" sz="1013" b="1" dirty="0">
                <a:solidFill>
                  <a:srgbClr val="1D4F91"/>
                </a:solidFill>
              </a:rPr>
              <a:t>www.neu.org.uk</a:t>
            </a:r>
          </a:p>
        </p:txBody>
      </p:sp>
      <p:cxnSp>
        <p:nvCxnSpPr>
          <p:cNvPr id="11" name="Straight Connector 10"/>
          <p:cNvCxnSpPr/>
          <p:nvPr userDrawn="1"/>
        </p:nvCxnSpPr>
        <p:spPr>
          <a:xfrm flipH="1">
            <a:off x="0" y="1067888"/>
            <a:ext cx="5547632" cy="0"/>
          </a:xfrm>
          <a:prstGeom prst="line">
            <a:avLst/>
          </a:prstGeom>
          <a:ln w="28575">
            <a:solidFill>
              <a:srgbClr val="C4C6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84417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1" descr="Macintosh HD:Users:sue:1 Work:1 Live jobs:manager's_forum:MF_powerpoint:strip.jpg"/>
          <p:cNvPicPr>
            <a:picLocks noChangeAspect="1" noChangeArrowheads="1"/>
          </p:cNvPicPr>
          <p:nvPr/>
        </p:nvPicPr>
        <p:blipFill>
          <a:blip r:embed="rId9" r:link="rId10"/>
          <a:srcRect/>
          <a:stretch>
            <a:fillRect/>
          </a:stretch>
        </p:blipFill>
        <p:spPr bwMode="auto">
          <a:xfrm>
            <a:off x="0" y="0"/>
            <a:ext cx="729853" cy="5143500"/>
          </a:xfrm>
          <a:prstGeom prst="rect">
            <a:avLst/>
          </a:prstGeom>
          <a:noFill/>
          <a:ln w="9525">
            <a:noFill/>
            <a:miter lim="800000"/>
            <a:headEnd/>
            <a:tailEnd/>
          </a:ln>
        </p:spPr>
      </p:pic>
      <p:sp>
        <p:nvSpPr>
          <p:cNvPr id="1027" name="Rectangle 4"/>
          <p:cNvSpPr>
            <a:spLocks noGrp="1" noChangeArrowheads="1"/>
          </p:cNvSpPr>
          <p:nvPr>
            <p:ph type="title"/>
          </p:nvPr>
        </p:nvSpPr>
        <p:spPr bwMode="auto">
          <a:xfrm>
            <a:off x="971550" y="158641"/>
            <a:ext cx="5372100" cy="8572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3077" name="Rectangle 5"/>
          <p:cNvSpPr>
            <a:spLocks noGrp="1" noChangeArrowheads="1"/>
          </p:cNvSpPr>
          <p:nvPr>
            <p:ph type="body" idx="1"/>
          </p:nvPr>
        </p:nvSpPr>
        <p:spPr bwMode="auto">
          <a:xfrm>
            <a:off x="971550" y="1485900"/>
            <a:ext cx="5372100" cy="2857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9" name="Picture 10" descr="Macintosh HD:Users:sue:1 Work:1 Live jobs:manager's_forum:MF_powerpoint:logo.jpg"/>
          <p:cNvPicPr>
            <a:picLocks noChangeAspect="1" noChangeArrowheads="1"/>
          </p:cNvPicPr>
          <p:nvPr/>
        </p:nvPicPr>
        <p:blipFill>
          <a:blip r:embed="rId11"/>
          <a:srcRect/>
          <a:stretch>
            <a:fillRect/>
          </a:stretch>
        </p:blipFill>
        <p:spPr bwMode="auto">
          <a:xfrm>
            <a:off x="5090292" y="228601"/>
            <a:ext cx="1335512" cy="717330"/>
          </a:xfrm>
          <a:prstGeom prst="rect">
            <a:avLst/>
          </a:prstGeom>
          <a:noFill/>
          <a:ln w="9525">
            <a:noFill/>
            <a:miter lim="800000"/>
            <a:headEnd/>
            <a:tailEnd/>
          </a:ln>
        </p:spPr>
      </p:pic>
    </p:spTree>
    <p:extLst>
      <p:ext uri="{BB962C8B-B14F-4D97-AF65-F5344CB8AC3E}">
        <p14:creationId xmlns:p14="http://schemas.microsoft.com/office/powerpoint/2010/main" val="328771476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Lst>
  <p:transition>
    <p:fade/>
  </p:transition>
  <p:txStyles>
    <p:titleStyle>
      <a:lvl1pPr algn="l" rtl="0" eaLnBrk="1" fontAlgn="base" hangingPunct="1">
        <a:spcBef>
          <a:spcPct val="0"/>
        </a:spcBef>
        <a:spcAft>
          <a:spcPct val="0"/>
        </a:spcAft>
        <a:defRPr sz="2025">
          <a:solidFill>
            <a:srgbClr val="49176E"/>
          </a:solidFill>
          <a:latin typeface="+mj-lt"/>
          <a:ea typeface="ヒラギノ角ゴ Pro W3" pitchFamily="26" charset="-128"/>
          <a:cs typeface="ヒラギノ角ゴ Pro W3" pitchFamily="26" charset="-128"/>
        </a:defRPr>
      </a:lvl1pPr>
      <a:lvl2pPr algn="l" rtl="0" eaLnBrk="1" fontAlgn="base" hangingPunct="1">
        <a:spcBef>
          <a:spcPct val="0"/>
        </a:spcBef>
        <a:spcAft>
          <a:spcPct val="0"/>
        </a:spcAft>
        <a:defRPr sz="2025">
          <a:solidFill>
            <a:srgbClr val="49176E"/>
          </a:solidFill>
          <a:latin typeface="Arial" pitchFamily="26" charset="0"/>
          <a:ea typeface="ヒラギノ角ゴ Pro W3" pitchFamily="26" charset="-128"/>
          <a:cs typeface="ヒラギノ角ゴ Pro W3" pitchFamily="26" charset="-128"/>
        </a:defRPr>
      </a:lvl2pPr>
      <a:lvl3pPr algn="l" rtl="0" eaLnBrk="1" fontAlgn="base" hangingPunct="1">
        <a:spcBef>
          <a:spcPct val="0"/>
        </a:spcBef>
        <a:spcAft>
          <a:spcPct val="0"/>
        </a:spcAft>
        <a:defRPr sz="2025">
          <a:solidFill>
            <a:srgbClr val="49176E"/>
          </a:solidFill>
          <a:latin typeface="Arial" pitchFamily="26" charset="0"/>
          <a:ea typeface="ヒラギノ角ゴ Pro W3" pitchFamily="26" charset="-128"/>
          <a:cs typeface="ヒラギノ角ゴ Pro W3" pitchFamily="26" charset="-128"/>
        </a:defRPr>
      </a:lvl3pPr>
      <a:lvl4pPr algn="l" rtl="0" eaLnBrk="1" fontAlgn="base" hangingPunct="1">
        <a:spcBef>
          <a:spcPct val="0"/>
        </a:spcBef>
        <a:spcAft>
          <a:spcPct val="0"/>
        </a:spcAft>
        <a:defRPr sz="2025">
          <a:solidFill>
            <a:srgbClr val="49176E"/>
          </a:solidFill>
          <a:latin typeface="Arial" pitchFamily="26" charset="0"/>
          <a:ea typeface="ヒラギノ角ゴ Pro W3" pitchFamily="26" charset="-128"/>
          <a:cs typeface="ヒラギノ角ゴ Pro W3" pitchFamily="26" charset="-128"/>
        </a:defRPr>
      </a:lvl4pPr>
      <a:lvl5pPr algn="l" rtl="0" eaLnBrk="1" fontAlgn="base" hangingPunct="1">
        <a:spcBef>
          <a:spcPct val="0"/>
        </a:spcBef>
        <a:spcAft>
          <a:spcPct val="0"/>
        </a:spcAft>
        <a:defRPr sz="2025">
          <a:solidFill>
            <a:srgbClr val="49176E"/>
          </a:solidFill>
          <a:latin typeface="Arial" pitchFamily="26" charset="0"/>
          <a:ea typeface="ヒラギノ角ゴ Pro W3" pitchFamily="26" charset="-128"/>
          <a:cs typeface="ヒラギノ角ゴ Pro W3" pitchFamily="26" charset="-128"/>
        </a:defRPr>
      </a:lvl5pPr>
      <a:lvl6pPr marL="257175" algn="l" rtl="0" eaLnBrk="1" fontAlgn="base" hangingPunct="1">
        <a:spcBef>
          <a:spcPct val="0"/>
        </a:spcBef>
        <a:spcAft>
          <a:spcPct val="0"/>
        </a:spcAft>
        <a:defRPr sz="2025">
          <a:solidFill>
            <a:srgbClr val="49176E"/>
          </a:solidFill>
          <a:latin typeface="Arial" pitchFamily="26" charset="0"/>
        </a:defRPr>
      </a:lvl6pPr>
      <a:lvl7pPr marL="514350" algn="l" rtl="0" eaLnBrk="1" fontAlgn="base" hangingPunct="1">
        <a:spcBef>
          <a:spcPct val="0"/>
        </a:spcBef>
        <a:spcAft>
          <a:spcPct val="0"/>
        </a:spcAft>
        <a:defRPr sz="2025">
          <a:solidFill>
            <a:srgbClr val="49176E"/>
          </a:solidFill>
          <a:latin typeface="Arial" pitchFamily="26" charset="0"/>
        </a:defRPr>
      </a:lvl7pPr>
      <a:lvl8pPr marL="771525" algn="l" rtl="0" eaLnBrk="1" fontAlgn="base" hangingPunct="1">
        <a:spcBef>
          <a:spcPct val="0"/>
        </a:spcBef>
        <a:spcAft>
          <a:spcPct val="0"/>
        </a:spcAft>
        <a:defRPr sz="2025">
          <a:solidFill>
            <a:srgbClr val="49176E"/>
          </a:solidFill>
          <a:latin typeface="Arial" pitchFamily="26" charset="0"/>
        </a:defRPr>
      </a:lvl8pPr>
      <a:lvl9pPr marL="1028700" algn="l" rtl="0" eaLnBrk="1" fontAlgn="base" hangingPunct="1">
        <a:spcBef>
          <a:spcPct val="0"/>
        </a:spcBef>
        <a:spcAft>
          <a:spcPct val="0"/>
        </a:spcAft>
        <a:defRPr sz="2025">
          <a:solidFill>
            <a:srgbClr val="49176E"/>
          </a:solidFill>
          <a:latin typeface="Arial" pitchFamily="26" charset="0"/>
        </a:defRPr>
      </a:lvl9pPr>
    </p:titleStyle>
    <p:bodyStyle>
      <a:lvl1pPr algn="l" rtl="0" eaLnBrk="1" fontAlgn="base" hangingPunct="1">
        <a:spcBef>
          <a:spcPct val="20000"/>
        </a:spcBef>
        <a:spcAft>
          <a:spcPct val="0"/>
        </a:spcAft>
        <a:defRPr sz="1575">
          <a:solidFill>
            <a:schemeClr val="tx1"/>
          </a:solidFill>
          <a:latin typeface="+mn-lt"/>
          <a:ea typeface="ヒラギノ角ゴ Pro W3" pitchFamily="26" charset="-128"/>
          <a:cs typeface="ヒラギノ角ゴ Pro W3" pitchFamily="26" charset="-128"/>
        </a:defRPr>
      </a:lvl1pPr>
      <a:lvl2pPr marL="321469" indent="-214313" algn="l" rtl="0" eaLnBrk="1" fontAlgn="base" hangingPunct="1">
        <a:spcBef>
          <a:spcPct val="20000"/>
        </a:spcBef>
        <a:spcAft>
          <a:spcPct val="0"/>
        </a:spcAft>
        <a:buClr>
          <a:schemeClr val="hlink"/>
        </a:buClr>
        <a:buSzPct val="70000"/>
        <a:buFont typeface="Webdings" pitchFamily="18" charset="2"/>
        <a:buChar char="="/>
        <a:defRPr sz="1350">
          <a:solidFill>
            <a:schemeClr val="tx1"/>
          </a:solidFill>
          <a:latin typeface="+mn-lt"/>
          <a:ea typeface="ヒラギノ角ゴ Pro W3" pitchFamily="26" charset="-128"/>
        </a:defRPr>
      </a:lvl2pPr>
      <a:lvl3pPr marL="479525" indent="34826" algn="l" rtl="0" eaLnBrk="1" fontAlgn="base" hangingPunct="1">
        <a:spcBef>
          <a:spcPct val="20000"/>
        </a:spcBef>
        <a:spcAft>
          <a:spcPct val="0"/>
        </a:spcAft>
        <a:defRPr sz="1350" i="1">
          <a:solidFill>
            <a:schemeClr val="tx1"/>
          </a:solidFill>
          <a:latin typeface="+mn-lt"/>
          <a:ea typeface="ヒラギノ角ゴ Pro W3" pitchFamily="26" charset="-128"/>
        </a:defRPr>
      </a:lvl3pPr>
      <a:lvl4pPr marL="912614" indent="-128588" algn="l" rtl="0" eaLnBrk="1" fontAlgn="base" hangingPunct="1">
        <a:spcBef>
          <a:spcPct val="20000"/>
        </a:spcBef>
        <a:spcAft>
          <a:spcPct val="0"/>
        </a:spcAft>
        <a:defRPr sz="1125">
          <a:solidFill>
            <a:schemeClr val="tx1"/>
          </a:solidFill>
          <a:latin typeface="+mn-lt"/>
          <a:ea typeface="ヒラギノ角ゴ Pro W3" pitchFamily="26" charset="-128"/>
        </a:defRPr>
      </a:lvl4pPr>
      <a:lvl5pPr marL="1157288" indent="-128588" algn="l" rtl="0" eaLnBrk="1" fontAlgn="base" hangingPunct="1">
        <a:spcBef>
          <a:spcPct val="20000"/>
        </a:spcBef>
        <a:spcAft>
          <a:spcPct val="0"/>
        </a:spcAft>
        <a:buClr>
          <a:srgbClr val="FFFFFF"/>
        </a:buClr>
        <a:buSzPct val="70000"/>
        <a:buFont typeface="Monotype Sorts" pitchFamily="25" charset="2"/>
        <a:buChar char="l"/>
        <a:defRPr sz="1125">
          <a:solidFill>
            <a:schemeClr val="tx1"/>
          </a:solidFill>
          <a:latin typeface="+mn-lt"/>
          <a:ea typeface="ヒラギノ角ゴ Pro W3" pitchFamily="26" charset="-128"/>
        </a:defRPr>
      </a:lvl5pPr>
      <a:lvl6pPr marL="1414463" indent="-128588" algn="l" rtl="0" eaLnBrk="1" fontAlgn="base" hangingPunct="1">
        <a:spcBef>
          <a:spcPct val="20000"/>
        </a:spcBef>
        <a:spcAft>
          <a:spcPct val="0"/>
        </a:spcAft>
        <a:buClr>
          <a:srgbClr val="FFFFFF"/>
        </a:buClr>
        <a:buSzPct val="70000"/>
        <a:buFont typeface="Monotype Sorts" pitchFamily="26" charset="2"/>
        <a:buChar char="l"/>
        <a:defRPr sz="1125">
          <a:solidFill>
            <a:schemeClr val="tx1"/>
          </a:solidFill>
          <a:latin typeface="+mn-lt"/>
          <a:ea typeface="ヒラギノ角ゴ Pro W3" pitchFamily="26" charset="-128"/>
        </a:defRPr>
      </a:lvl6pPr>
      <a:lvl7pPr marL="1671638" indent="-128588" algn="l" rtl="0" eaLnBrk="1" fontAlgn="base" hangingPunct="1">
        <a:spcBef>
          <a:spcPct val="20000"/>
        </a:spcBef>
        <a:spcAft>
          <a:spcPct val="0"/>
        </a:spcAft>
        <a:buClr>
          <a:srgbClr val="FFFFFF"/>
        </a:buClr>
        <a:buSzPct val="70000"/>
        <a:buFont typeface="Monotype Sorts" pitchFamily="26" charset="2"/>
        <a:buChar char="l"/>
        <a:defRPr sz="1125">
          <a:solidFill>
            <a:schemeClr val="tx1"/>
          </a:solidFill>
          <a:latin typeface="+mn-lt"/>
          <a:ea typeface="ヒラギノ角ゴ Pro W3" pitchFamily="26" charset="-128"/>
        </a:defRPr>
      </a:lvl7pPr>
      <a:lvl8pPr marL="1928813" indent="-128588" algn="l" rtl="0" eaLnBrk="1" fontAlgn="base" hangingPunct="1">
        <a:spcBef>
          <a:spcPct val="20000"/>
        </a:spcBef>
        <a:spcAft>
          <a:spcPct val="0"/>
        </a:spcAft>
        <a:buClr>
          <a:srgbClr val="FFFFFF"/>
        </a:buClr>
        <a:buSzPct val="70000"/>
        <a:buFont typeface="Monotype Sorts" pitchFamily="26" charset="2"/>
        <a:buChar char="l"/>
        <a:defRPr sz="1125">
          <a:solidFill>
            <a:schemeClr val="tx1"/>
          </a:solidFill>
          <a:latin typeface="+mn-lt"/>
          <a:ea typeface="ヒラギノ角ゴ Pro W3" pitchFamily="26" charset="-128"/>
        </a:defRPr>
      </a:lvl8pPr>
      <a:lvl9pPr marL="2185988" indent="-128588" algn="l" rtl="0" eaLnBrk="1" fontAlgn="base" hangingPunct="1">
        <a:spcBef>
          <a:spcPct val="20000"/>
        </a:spcBef>
        <a:spcAft>
          <a:spcPct val="0"/>
        </a:spcAft>
        <a:buClr>
          <a:srgbClr val="FFFFFF"/>
        </a:buClr>
        <a:buSzPct val="70000"/>
        <a:buFont typeface="Monotype Sorts" pitchFamily="26" charset="2"/>
        <a:buChar char="l"/>
        <a:defRPr sz="1125">
          <a:solidFill>
            <a:schemeClr val="tx1"/>
          </a:solidFill>
          <a:latin typeface="+mn-lt"/>
          <a:ea typeface="ヒラギノ角ゴ Pro W3" pitchFamily="26" charset="-128"/>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82.xml"/><Relationship Id="rId5" Type="http://schemas.openxmlformats.org/officeDocument/2006/relationships/image" Target="../media/image3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healthandsafety@neu.org.uk" TargetMode="External"/><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3" Type="http://schemas.openxmlformats.org/officeDocument/2006/relationships/hyperlink" Target="mailto:healthandsafety@neu.org.uk" TargetMode="External"/><Relationship Id="rId2" Type="http://schemas.openxmlformats.org/officeDocument/2006/relationships/notesSlide" Target="../notesSlides/notesSlide33.xml"/><Relationship Id="rId1" Type="http://schemas.openxmlformats.org/officeDocument/2006/relationships/slideLayout" Target="../slideLayouts/slideLayout72.xml"/><Relationship Id="rId4" Type="http://schemas.openxmlformats.org/officeDocument/2006/relationships/hyperlink" Target="mailto:Patrick.Bennett@neu.org.uk"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cid:e9fe8262-6934-4aed-81e4-fef0fc50d745@GBRP265.PROD.OUTLOOK.COM"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1" descr="&lt;TITLE&gt;{71.22047,448.3887,82.72717,133.6836}">
            <a:extLst>
              <a:ext uri="{FF2B5EF4-FFF2-40B4-BE49-F238E27FC236}">
                <a16:creationId xmlns:a16="http://schemas.microsoft.com/office/drawing/2014/main" id="{9FF53812-3998-CDB4-DB9F-303A20456F9B}"/>
              </a:ext>
            </a:extLst>
          </p:cNvPr>
          <p:cNvSpPr txBox="1">
            <a:spLocks/>
          </p:cNvSpPr>
          <p:nvPr/>
        </p:nvSpPr>
        <p:spPr>
          <a:xfrm>
            <a:off x="441183" y="2105949"/>
            <a:ext cx="4195572" cy="1604735"/>
          </a:xfrm>
          <a:prstGeom prst="rect">
            <a:avLst/>
          </a:prstGeom>
          <a:noFill/>
        </p:spPr>
        <p:txBody>
          <a:bodyPr lIns="0" tIns="0" rIns="0" anchor="b"/>
          <a:lstStyle>
            <a:lvl1pPr algn="l" defTabSz="685784" rtl="0" eaLnBrk="1" latinLnBrk="0" hangingPunct="1">
              <a:lnSpc>
                <a:spcPct val="90000"/>
              </a:lnSpc>
              <a:spcBef>
                <a:spcPct val="0"/>
              </a:spcBef>
              <a:buNone/>
              <a:defRPr sz="2900" b="0" kern="1200" cap="none" spc="0" baseline="0">
                <a:solidFill>
                  <a:schemeClr val="bg1"/>
                </a:solidFill>
                <a:latin typeface="Rockwell" panose="02060603020205020403" pitchFamily="18" charset="0"/>
                <a:ea typeface="+mj-ea"/>
                <a:cs typeface="Segoe UI" panose="020B0502040204020203" pitchFamily="34" charset="0"/>
              </a:defRPr>
            </a:lvl1pPr>
          </a:lstStyle>
          <a:p>
            <a:r>
              <a:rPr lang="en-GB" sz="1800" dirty="0"/>
              <a:t>Proudly sponsored by</a:t>
            </a:r>
          </a:p>
        </p:txBody>
      </p:sp>
      <p:pic>
        <p:nvPicPr>
          <p:cNvPr id="4" name="Picture 3" descr="A black background with white text&#10;&#10;AI-generated content may be incorrect.">
            <a:extLst>
              <a:ext uri="{FF2B5EF4-FFF2-40B4-BE49-F238E27FC236}">
                <a16:creationId xmlns:a16="http://schemas.microsoft.com/office/drawing/2014/main" id="{9859ED93-2DFB-AC21-5286-D32D7F02D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29" y="3655302"/>
            <a:ext cx="2232540" cy="662502"/>
          </a:xfrm>
          <a:prstGeom prst="rect">
            <a:avLst/>
          </a:prstGeom>
        </p:spPr>
      </p:pic>
      <p:sp>
        <p:nvSpPr>
          <p:cNvPr id="5" name="Title 4">
            <a:extLst>
              <a:ext uri="{FF2B5EF4-FFF2-40B4-BE49-F238E27FC236}">
                <a16:creationId xmlns:a16="http://schemas.microsoft.com/office/drawing/2014/main" id="{0B35DAF2-9E67-579C-2CC6-9C95E0592D03}"/>
              </a:ext>
            </a:extLst>
          </p:cNvPr>
          <p:cNvSpPr>
            <a:spLocks noGrp="1"/>
          </p:cNvSpPr>
          <p:nvPr>
            <p:ph type="ctrTitle"/>
          </p:nvPr>
        </p:nvSpPr>
        <p:spPr>
          <a:xfrm>
            <a:off x="352845" y="1115586"/>
            <a:ext cx="4847396" cy="1604735"/>
          </a:xfrm>
        </p:spPr>
        <p:txBody>
          <a:bodyPr/>
          <a:lstStyle/>
          <a:p>
            <a:r>
              <a:rPr lang="en-GB" sz="3200" b="1" dirty="0"/>
              <a:t>Violence at work</a:t>
            </a:r>
            <a:br>
              <a:rPr lang="en-GB" sz="3200" b="1" dirty="0"/>
            </a:br>
            <a:r>
              <a:rPr lang="en-GB" sz="3200" dirty="0"/>
              <a:t>Prevention &amp; protection</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F4B4D0-75C3-6B12-5AB9-677C62ACF12E}"/>
              </a:ext>
            </a:extLst>
          </p:cNvPr>
          <p:cNvSpPr txBox="1">
            <a:spLocks/>
          </p:cNvSpPr>
          <p:nvPr/>
        </p:nvSpPr>
        <p:spPr bwMode="auto">
          <a:xfrm>
            <a:off x="409575" y="-435302"/>
            <a:ext cx="8229600" cy="1143000"/>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r>
              <a:rPr lang="en-GB" dirty="0"/>
              <a:t>Why Workers Don’t Report</a:t>
            </a:r>
          </a:p>
        </p:txBody>
      </p:sp>
      <p:graphicFrame>
        <p:nvGraphicFramePr>
          <p:cNvPr id="5" name="Chart 4">
            <a:extLst>
              <a:ext uri="{FF2B5EF4-FFF2-40B4-BE49-F238E27FC236}">
                <a16:creationId xmlns:a16="http://schemas.microsoft.com/office/drawing/2014/main" id="{BAB69E59-640A-54C5-89DD-6C9E43D6946B}"/>
              </a:ext>
            </a:extLst>
          </p:cNvPr>
          <p:cNvGraphicFramePr>
            <a:graphicFrameLocks noGrp="1"/>
          </p:cNvGraphicFramePr>
          <p:nvPr>
            <p:extLst>
              <p:ext uri="{D42A27DB-BD31-4B8C-83A1-F6EECF244321}">
                <p14:modId xmlns:p14="http://schemas.microsoft.com/office/powerpoint/2010/main" val="3039990732"/>
              </p:ext>
            </p:extLst>
          </p:nvPr>
        </p:nvGraphicFramePr>
        <p:xfrm>
          <a:off x="481013" y="785813"/>
          <a:ext cx="6210300" cy="329088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background with white text&#10;&#10;AI-generated content may be incorrect.">
            <a:extLst>
              <a:ext uri="{FF2B5EF4-FFF2-40B4-BE49-F238E27FC236}">
                <a16:creationId xmlns:a16="http://schemas.microsoft.com/office/drawing/2014/main" id="{E669FE76-1E86-C21E-8244-8CEA245B7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90" y="4457776"/>
            <a:ext cx="2310794" cy="685724"/>
          </a:xfrm>
          <a:prstGeom prst="rect">
            <a:avLst/>
          </a:prstGeom>
        </p:spPr>
      </p:pic>
    </p:spTree>
    <p:extLst>
      <p:ext uri="{BB962C8B-B14F-4D97-AF65-F5344CB8AC3E}">
        <p14:creationId xmlns:p14="http://schemas.microsoft.com/office/powerpoint/2010/main" val="1249282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0920-B2F3-8332-9B6A-6982ABFB81DF}"/>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AF12901E-4969-DDA5-EBA3-024D32D879EC}"/>
              </a:ext>
            </a:extLst>
          </p:cNvPr>
          <p:cNvSpPr>
            <a:spLocks noGrp="1"/>
          </p:cNvSpPr>
          <p:nvPr>
            <p:ph type="ctrTitle"/>
          </p:nvPr>
        </p:nvSpPr>
        <p:spPr>
          <a:xfrm>
            <a:off x="458071" y="1520245"/>
            <a:ext cx="4195572" cy="1604735"/>
          </a:xfrm>
        </p:spPr>
        <p:txBody>
          <a:bodyPr/>
          <a:lstStyle/>
          <a:p>
            <a:r>
              <a:rPr lang="en-GB" sz="4000" b="1" dirty="0"/>
              <a:t>Jo Soccard</a:t>
            </a:r>
            <a:br>
              <a:rPr lang="en-GB" sz="4000" dirty="0"/>
            </a:br>
            <a:r>
              <a:rPr lang="en-GB" sz="3000" dirty="0"/>
              <a:t>Principal Personal Injury Lawyer</a:t>
            </a:r>
          </a:p>
        </p:txBody>
      </p:sp>
      <p:sp>
        <p:nvSpPr>
          <p:cNvPr id="2" name="Title 21" descr="&lt;TITLE&gt;{71.22047,448.3887,82.72717,133.6836}">
            <a:extLst>
              <a:ext uri="{FF2B5EF4-FFF2-40B4-BE49-F238E27FC236}">
                <a16:creationId xmlns:a16="http://schemas.microsoft.com/office/drawing/2014/main" id="{03C243B1-9C94-F811-9E45-1043BD3D9333}"/>
              </a:ext>
            </a:extLst>
          </p:cNvPr>
          <p:cNvSpPr txBox="1">
            <a:spLocks/>
          </p:cNvSpPr>
          <p:nvPr/>
        </p:nvSpPr>
        <p:spPr>
          <a:xfrm>
            <a:off x="458071" y="3124980"/>
            <a:ext cx="4195572" cy="706118"/>
          </a:xfrm>
          <a:prstGeom prst="rect">
            <a:avLst/>
          </a:prstGeom>
          <a:noFill/>
        </p:spPr>
        <p:txBody>
          <a:bodyPr lIns="0" tIns="0" rIns="0" anchor="b"/>
          <a:lstStyle>
            <a:lvl1pPr algn="l" defTabSz="685784" rtl="0" eaLnBrk="1" latinLnBrk="0" hangingPunct="1">
              <a:lnSpc>
                <a:spcPct val="90000"/>
              </a:lnSpc>
              <a:spcBef>
                <a:spcPct val="0"/>
              </a:spcBef>
              <a:buNone/>
              <a:defRPr sz="2900" b="0" kern="1200" cap="none" spc="0" baseline="0">
                <a:solidFill>
                  <a:schemeClr val="bg1"/>
                </a:solidFill>
                <a:latin typeface="Rockwell" panose="02060603020205020403" pitchFamily="18" charset="0"/>
                <a:ea typeface="+mj-ea"/>
                <a:cs typeface="Segoe UI" panose="020B0502040204020203" pitchFamily="34" charset="0"/>
              </a:defRPr>
            </a:lvl1pPr>
          </a:lstStyle>
          <a:p>
            <a:r>
              <a:rPr lang="en-GB" sz="2000" dirty="0"/>
              <a:t>Thompsons Solicitors</a:t>
            </a:r>
          </a:p>
        </p:txBody>
      </p:sp>
      <p:pic>
        <p:nvPicPr>
          <p:cNvPr id="3" name="Picture 2" descr="A black background with white text&#10;&#10;AI-generated content may be incorrect.">
            <a:extLst>
              <a:ext uri="{FF2B5EF4-FFF2-40B4-BE49-F238E27FC236}">
                <a16:creationId xmlns:a16="http://schemas.microsoft.com/office/drawing/2014/main" id="{8CA5F8DE-B022-D788-81BF-0652A325A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800" y="4332963"/>
            <a:ext cx="2379520" cy="706118"/>
          </a:xfrm>
          <a:prstGeom prst="rect">
            <a:avLst/>
          </a:prstGeom>
        </p:spPr>
      </p:pic>
    </p:spTree>
    <p:extLst>
      <p:ext uri="{BB962C8B-B14F-4D97-AF65-F5344CB8AC3E}">
        <p14:creationId xmlns:p14="http://schemas.microsoft.com/office/powerpoint/2010/main" val="37128194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21F9C9-D48C-DEAD-57FD-BC96E3F5F2E3}"/>
              </a:ext>
            </a:extLst>
          </p:cNvPr>
          <p:cNvSpPr>
            <a:spLocks noGrp="1"/>
          </p:cNvSpPr>
          <p:nvPr>
            <p:ph type="ctrTitle"/>
          </p:nvPr>
        </p:nvSpPr>
        <p:spPr/>
        <p:txBody>
          <a:bodyPr/>
          <a:lstStyle/>
          <a:p>
            <a:r>
              <a:rPr lang="en-US" dirty="0"/>
              <a:t>Violence and Abuse at Work </a:t>
            </a:r>
          </a:p>
        </p:txBody>
      </p:sp>
      <p:sp>
        <p:nvSpPr>
          <p:cNvPr id="5" name="Subtitle 4">
            <a:extLst>
              <a:ext uri="{FF2B5EF4-FFF2-40B4-BE49-F238E27FC236}">
                <a16:creationId xmlns:a16="http://schemas.microsoft.com/office/drawing/2014/main" id="{95288393-32BB-2E5D-8D1E-38D50A16A9B6}"/>
              </a:ext>
            </a:extLst>
          </p:cNvPr>
          <p:cNvSpPr>
            <a:spLocks noGrp="1"/>
          </p:cNvSpPr>
          <p:nvPr>
            <p:ph type="subTitle" idx="1"/>
          </p:nvPr>
        </p:nvSpPr>
        <p:spPr/>
        <p:txBody>
          <a:bodyPr/>
          <a:lstStyle/>
          <a:p>
            <a:r>
              <a:rPr lang="en-US" dirty="0"/>
              <a:t>Joanne Soccard</a:t>
            </a:r>
          </a:p>
          <a:p>
            <a:r>
              <a:rPr lang="en-US" dirty="0"/>
              <a:t>Associate Solicitor &amp; Principal Lawyer</a:t>
            </a:r>
          </a:p>
        </p:txBody>
      </p:sp>
    </p:spTree>
    <p:extLst>
      <p:ext uri="{BB962C8B-B14F-4D97-AF65-F5344CB8AC3E}">
        <p14:creationId xmlns:p14="http://schemas.microsoft.com/office/powerpoint/2010/main" val="115770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56B9-0FFE-944D-8C79-46396D8C2EBB}"/>
              </a:ext>
            </a:extLst>
          </p:cNvPr>
          <p:cNvSpPr>
            <a:spLocks noGrp="1"/>
          </p:cNvSpPr>
          <p:nvPr>
            <p:ph type="title"/>
          </p:nvPr>
        </p:nvSpPr>
        <p:spPr/>
        <p:txBody>
          <a:bodyPr>
            <a:normAutofit/>
          </a:bodyPr>
          <a:lstStyle/>
          <a:p>
            <a:r>
              <a:rPr lang="en-GB" sz="2250" b="0" dirty="0">
                <a:latin typeface="Helvetica" pitchFamily="2" charset="0"/>
              </a:rPr>
              <a:t>Who are Thompsons?</a:t>
            </a:r>
            <a:endParaRPr lang="en-US" sz="2250" b="0" dirty="0">
              <a:latin typeface="Helvetica" pitchFamily="2" charset="0"/>
            </a:endParaRPr>
          </a:p>
        </p:txBody>
      </p:sp>
      <p:sp>
        <p:nvSpPr>
          <p:cNvPr id="3" name="Content Placeholder 2">
            <a:extLst>
              <a:ext uri="{FF2B5EF4-FFF2-40B4-BE49-F238E27FC236}">
                <a16:creationId xmlns:a16="http://schemas.microsoft.com/office/drawing/2014/main" id="{38D1D989-CF77-8341-90EF-3F017C1EFE2F}"/>
              </a:ext>
            </a:extLst>
          </p:cNvPr>
          <p:cNvSpPr>
            <a:spLocks noGrp="1"/>
          </p:cNvSpPr>
          <p:nvPr>
            <p:ph idx="1"/>
          </p:nvPr>
        </p:nvSpPr>
        <p:spPr>
          <a:xfrm>
            <a:off x="471488" y="1449347"/>
            <a:ext cx="6205978" cy="2321213"/>
          </a:xfrm>
        </p:spPr>
        <p:txBody>
          <a:bodyPr>
            <a:normAutofit/>
          </a:bodyPr>
          <a:lstStyle/>
          <a:p>
            <a:pPr algn="l" rtl="0" fontAlgn="base">
              <a:buFont typeface="Arial" panose="020B0604020202020204" pitchFamily="34" charset="0"/>
              <a:buChar char="•"/>
            </a:pPr>
            <a:endParaRPr lang="en-US" sz="1013" dirty="0">
              <a:solidFill>
                <a:srgbClr val="000000"/>
              </a:solidFill>
              <a:latin typeface="Gill Sans MT" panose="020B0502020104020203" pitchFamily="34" charset="0"/>
            </a:endParaRPr>
          </a:p>
          <a:p>
            <a:pPr algn="l" rtl="0" fontAlgn="base">
              <a:buFont typeface="Arial" panose="020B0604020202020204" pitchFamily="34" charset="0"/>
              <a:buChar char="•"/>
            </a:pPr>
            <a:r>
              <a:rPr lang="en-US" sz="1013" dirty="0">
                <a:solidFill>
                  <a:srgbClr val="000000"/>
                </a:solidFill>
                <a:latin typeface="Gill Sans MT" panose="020B0502020104020203" pitchFamily="34" charset="0"/>
              </a:rPr>
              <a:t>We are the UK’s largest trade union law firm​</a:t>
            </a:r>
            <a:endParaRPr lang="en-US" sz="900" dirty="0">
              <a:solidFill>
                <a:srgbClr val="000000"/>
              </a:solidFill>
              <a:latin typeface="Arial" panose="020B0604020202020204" pitchFamily="34" charset="0"/>
            </a:endParaRPr>
          </a:p>
          <a:p>
            <a:pPr algn="l" rtl="0" fontAlgn="base">
              <a:buFont typeface="Arial" panose="020B0604020202020204" pitchFamily="34" charset="0"/>
              <a:buChar char="•"/>
            </a:pPr>
            <a:r>
              <a:rPr lang="en-US" sz="1013" dirty="0">
                <a:solidFill>
                  <a:srgbClr val="000000"/>
                </a:solidFill>
                <a:latin typeface="Gill Sans MT" panose="020B0502020104020203" pitchFamily="34" charset="0"/>
              </a:rPr>
              <a:t>We were established in 1921 to act for working people and for trade unions and their members​</a:t>
            </a:r>
            <a:endParaRPr lang="en-US" sz="900" dirty="0">
              <a:solidFill>
                <a:srgbClr val="000000"/>
              </a:solidFill>
              <a:latin typeface="Arial" panose="020B0604020202020204" pitchFamily="34" charset="0"/>
            </a:endParaRPr>
          </a:p>
          <a:p>
            <a:pPr algn="l" rtl="0" fontAlgn="base">
              <a:buFont typeface="Arial" panose="020B0604020202020204" pitchFamily="34" charset="0"/>
              <a:buChar char="•"/>
            </a:pPr>
            <a:r>
              <a:rPr lang="en-US" sz="1013" dirty="0">
                <a:solidFill>
                  <a:srgbClr val="000000"/>
                </a:solidFill>
                <a:latin typeface="Gill Sans MT" panose="020B0502020104020203" pitchFamily="34" charset="0"/>
              </a:rPr>
              <a:t>We remain proudly part of the trade union movement today​</a:t>
            </a:r>
            <a:endParaRPr lang="en-US" sz="900" dirty="0">
              <a:solidFill>
                <a:srgbClr val="000000"/>
              </a:solidFill>
              <a:latin typeface="Arial" panose="020B0604020202020204" pitchFamily="34" charset="0"/>
            </a:endParaRPr>
          </a:p>
          <a:p>
            <a:pPr algn="l" rtl="0" fontAlgn="base">
              <a:buFont typeface="Arial" panose="020B0604020202020204" pitchFamily="34" charset="0"/>
              <a:buChar char="•"/>
            </a:pPr>
            <a:r>
              <a:rPr lang="en-US" sz="1013" dirty="0">
                <a:solidFill>
                  <a:srgbClr val="000000"/>
                </a:solidFill>
                <a:latin typeface="Gill Sans MT" panose="020B0502020104020203" pitchFamily="34" charset="0"/>
              </a:rPr>
              <a:t>We have 18 offices across England and Wales, with a Belfast office servicing members based in Northern Ireland and six offices at our sister firm in Scotland​</a:t>
            </a:r>
            <a:endParaRPr lang="en-US" sz="900" dirty="0">
              <a:solidFill>
                <a:srgbClr val="000000"/>
              </a:solidFill>
              <a:latin typeface="Arial" panose="020B0604020202020204" pitchFamily="34" charset="0"/>
            </a:endParaRPr>
          </a:p>
          <a:p>
            <a:pPr algn="l" rtl="0" fontAlgn="base">
              <a:buFont typeface="Arial" panose="020B0604020202020204" pitchFamily="34" charset="0"/>
              <a:buChar char="•"/>
            </a:pPr>
            <a:r>
              <a:rPr lang="en-US" sz="1013" dirty="0">
                <a:solidFill>
                  <a:srgbClr val="000000"/>
                </a:solidFill>
                <a:latin typeface="Gill Sans MT" panose="020B0502020104020203" pitchFamily="34" charset="0"/>
              </a:rPr>
              <a:t>We are the most experienced personal injury and employment rights practice in the UK ​</a:t>
            </a:r>
          </a:p>
          <a:p>
            <a:pPr algn="l" rtl="0" fontAlgn="base">
              <a:buFont typeface="Arial" panose="020B0604020202020204" pitchFamily="34" charset="0"/>
              <a:buChar char="•"/>
            </a:pPr>
            <a:r>
              <a:rPr lang="en-US" sz="1013" dirty="0">
                <a:solidFill>
                  <a:srgbClr val="000000"/>
                </a:solidFill>
                <a:latin typeface="Gill Sans MT" panose="020B0502020104020203" pitchFamily="34" charset="0"/>
              </a:rPr>
              <a:t>We are experienced in pursing claims following assaults for trade union members and understand the challenges faced by workers in different employment areas, such as teaching, healthcare, retail, transport and the prison service.</a:t>
            </a:r>
            <a:endParaRPr lang="en-US" sz="900" dirty="0">
              <a:solidFill>
                <a:srgbClr val="000000"/>
              </a:solidFill>
              <a:latin typeface="Arial" panose="020B0604020202020204" pitchFamily="34" charset="0"/>
            </a:endParaRPr>
          </a:p>
          <a:p>
            <a:endParaRPr lang="en-US" sz="1013" dirty="0">
              <a:latin typeface="Helvetica" pitchFamily="2" charset="0"/>
            </a:endParaRPr>
          </a:p>
          <a:p>
            <a:endParaRPr lang="en-US" sz="1013" dirty="0">
              <a:latin typeface="Helvetica" pitchFamily="2" charset="0"/>
            </a:endParaRPr>
          </a:p>
          <a:p>
            <a:endParaRPr lang="en-US" sz="1013" dirty="0">
              <a:latin typeface="Helvetica" pitchFamily="2" charset="0"/>
            </a:endParaRPr>
          </a:p>
          <a:p>
            <a:endParaRPr lang="en-US" sz="1013" dirty="0">
              <a:latin typeface="Helvetica" pitchFamily="2" charset="0"/>
            </a:endParaRPr>
          </a:p>
          <a:p>
            <a:endParaRPr lang="en-US" sz="1013" dirty="0">
              <a:latin typeface="Helvetica"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69118" y="3449524"/>
            <a:ext cx="1336549" cy="3341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3762" y="3866053"/>
            <a:ext cx="979172" cy="183594"/>
          </a:xfrm>
          <a:prstGeom prst="rect">
            <a:avLst/>
          </a:prstGeom>
        </p:spPr>
      </p:pic>
      <p:pic>
        <p:nvPicPr>
          <p:cNvPr id="9" name="Picture 8" descr="A blue and gold sign with white text&#10;&#10;Description automatically generated">
            <a:extLst>
              <a:ext uri="{FF2B5EF4-FFF2-40B4-BE49-F238E27FC236}">
                <a16:creationId xmlns:a16="http://schemas.microsoft.com/office/drawing/2014/main" id="{EE958D31-A508-7FF8-D55C-738DBE5707B5}"/>
              </a:ext>
            </a:extLst>
          </p:cNvPr>
          <p:cNvPicPr>
            <a:picLocks noChangeAspect="1"/>
          </p:cNvPicPr>
          <p:nvPr/>
        </p:nvPicPr>
        <p:blipFill>
          <a:blip r:embed="rId4"/>
          <a:stretch>
            <a:fillRect/>
          </a:stretch>
        </p:blipFill>
        <p:spPr>
          <a:xfrm>
            <a:off x="1965548" y="3547921"/>
            <a:ext cx="811513" cy="61938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D9643AE8-62F7-E95D-BAF7-85915BC252DA}"/>
              </a:ext>
            </a:extLst>
          </p:cNvPr>
          <p:cNvPicPr>
            <a:picLocks noChangeAspect="1"/>
          </p:cNvPicPr>
          <p:nvPr/>
        </p:nvPicPr>
        <p:blipFill>
          <a:blip r:embed="rId5"/>
          <a:stretch>
            <a:fillRect/>
          </a:stretch>
        </p:blipFill>
        <p:spPr>
          <a:xfrm>
            <a:off x="3353578" y="3547922"/>
            <a:ext cx="427465" cy="619388"/>
          </a:xfrm>
          <a:prstGeom prst="rect">
            <a:avLst/>
          </a:prstGeom>
        </p:spPr>
      </p:pic>
      <p:pic>
        <p:nvPicPr>
          <p:cNvPr id="13" name="Picture 12" descr="A blue laurel wreath with text and numbers&#10;&#10;Description automatically generated">
            <a:extLst>
              <a:ext uri="{FF2B5EF4-FFF2-40B4-BE49-F238E27FC236}">
                <a16:creationId xmlns:a16="http://schemas.microsoft.com/office/drawing/2014/main" id="{1D05F789-362A-97A6-5FF1-F3E834447296}"/>
              </a:ext>
            </a:extLst>
          </p:cNvPr>
          <p:cNvPicPr>
            <a:picLocks noChangeAspect="1"/>
          </p:cNvPicPr>
          <p:nvPr/>
        </p:nvPicPr>
        <p:blipFill>
          <a:blip r:embed="rId6"/>
          <a:stretch>
            <a:fillRect/>
          </a:stretch>
        </p:blipFill>
        <p:spPr>
          <a:xfrm>
            <a:off x="675066" y="3544474"/>
            <a:ext cx="811513" cy="605607"/>
          </a:xfrm>
          <a:prstGeom prst="rect">
            <a:avLst/>
          </a:prstGeom>
        </p:spPr>
      </p:pic>
    </p:spTree>
    <p:extLst>
      <p:ext uri="{BB962C8B-B14F-4D97-AF65-F5344CB8AC3E}">
        <p14:creationId xmlns:p14="http://schemas.microsoft.com/office/powerpoint/2010/main" val="405165089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793B-8070-CF0D-29F6-FB7DCEA31709}"/>
              </a:ext>
            </a:extLst>
          </p:cNvPr>
          <p:cNvSpPr>
            <a:spLocks noGrp="1"/>
          </p:cNvSpPr>
          <p:nvPr>
            <p:ph type="title"/>
          </p:nvPr>
        </p:nvSpPr>
        <p:spPr/>
        <p:txBody>
          <a:bodyPr/>
          <a:lstStyle/>
          <a:p>
            <a:r>
              <a:rPr lang="en-GB" b="0" dirty="0">
                <a:solidFill>
                  <a:srgbClr val="000000"/>
                </a:solidFill>
                <a:latin typeface="Gill Sans MT" panose="020B0502020104020203" pitchFamily="34" charset="0"/>
                <a:ea typeface="Calibri" panose="020F0502020204030204" pitchFamily="34" charset="0"/>
              </a:rPr>
              <a:t>What constitutes an “Assault”?:</a:t>
            </a:r>
            <a:endParaRPr lang="en-GB" dirty="0"/>
          </a:p>
        </p:txBody>
      </p:sp>
      <p:sp>
        <p:nvSpPr>
          <p:cNvPr id="3" name="Content Placeholder 2">
            <a:extLst>
              <a:ext uri="{FF2B5EF4-FFF2-40B4-BE49-F238E27FC236}">
                <a16:creationId xmlns:a16="http://schemas.microsoft.com/office/drawing/2014/main" id="{6D9F7E19-208F-F00A-31FA-4AFD7A9FB67D}"/>
              </a:ext>
            </a:extLst>
          </p:cNvPr>
          <p:cNvSpPr>
            <a:spLocks noGrp="1"/>
          </p:cNvSpPr>
          <p:nvPr>
            <p:ph sz="half" idx="1"/>
          </p:nvPr>
        </p:nvSpPr>
        <p:spPr>
          <a:xfrm>
            <a:off x="471488" y="1669852"/>
            <a:ext cx="6024883" cy="2306338"/>
          </a:xfrm>
        </p:spPr>
        <p:txBody>
          <a:bodyPr>
            <a:normAutofit/>
          </a:bodyPr>
          <a:lstStyle/>
          <a:p>
            <a:pPr marL="0" indent="0">
              <a:buNone/>
            </a:pPr>
            <a:r>
              <a:rPr lang="en-GB" dirty="0">
                <a:solidFill>
                  <a:srgbClr val="000000"/>
                </a:solidFill>
                <a:latin typeface="Gill Sans MT" panose="020B0502020104020203" pitchFamily="34" charset="0"/>
                <a:ea typeface="Calibri" panose="020F0502020204030204" pitchFamily="34" charset="0"/>
              </a:rPr>
              <a:t>The Health and Safety Executive (HSE) defines a workplace assault as: </a:t>
            </a:r>
          </a:p>
          <a:p>
            <a:pPr marL="0" indent="0">
              <a:buNone/>
            </a:pPr>
            <a:endParaRPr lang="en-GB" dirty="0">
              <a:solidFill>
                <a:srgbClr val="000000"/>
              </a:solidFill>
              <a:latin typeface="Gill Sans MT" panose="020B0502020104020203" pitchFamily="34" charset="0"/>
              <a:ea typeface="Calibri" panose="020F0502020204030204" pitchFamily="34" charset="0"/>
            </a:endParaRPr>
          </a:p>
          <a:p>
            <a:pPr marL="257175" lvl="1" indent="0">
              <a:buNone/>
            </a:pPr>
            <a:r>
              <a:rPr lang="en-GB" dirty="0">
                <a:solidFill>
                  <a:srgbClr val="000000"/>
                </a:solidFill>
                <a:latin typeface="Gill Sans MT" panose="020B0502020104020203" pitchFamily="34" charset="0"/>
                <a:ea typeface="Calibri" panose="020F0502020204030204" pitchFamily="34" charset="0"/>
              </a:rPr>
              <a:t>‘Any incident in which a person is abused, threatened or assaulted in circumstances relating to their work’. </a:t>
            </a:r>
          </a:p>
          <a:p>
            <a:pPr marL="0" indent="0">
              <a:buNone/>
            </a:pPr>
            <a:endParaRPr lang="en-GB" dirty="0">
              <a:solidFill>
                <a:srgbClr val="000000"/>
              </a:solidFill>
              <a:latin typeface="Gill Sans MT" panose="020B0502020104020203" pitchFamily="34" charset="0"/>
              <a:ea typeface="Calibri" panose="020F0502020204030204" pitchFamily="34" charset="0"/>
            </a:endParaRPr>
          </a:p>
          <a:p>
            <a:pPr marL="0" indent="0">
              <a:buNone/>
            </a:pPr>
            <a:r>
              <a:rPr lang="en-GB" dirty="0">
                <a:solidFill>
                  <a:srgbClr val="000000"/>
                </a:solidFill>
                <a:latin typeface="Gill Sans MT" panose="020B0502020104020203" pitchFamily="34" charset="0"/>
                <a:ea typeface="Calibri" panose="020F0502020204030204" pitchFamily="34" charset="0"/>
              </a:rPr>
              <a:t>This includes racial, sexist and homophobic verbal abuse.</a:t>
            </a:r>
          </a:p>
          <a:p>
            <a:pPr marL="0" indent="0">
              <a:buNone/>
            </a:pPr>
            <a:endParaRPr lang="en-GB" dirty="0">
              <a:solidFill>
                <a:srgbClr val="000000"/>
              </a:solidFill>
              <a:latin typeface="Gill Sans MT" panose="020B0502020104020203" pitchFamily="34" charset="0"/>
              <a:ea typeface="Calibri" panose="020F0502020204030204" pitchFamily="34" charset="0"/>
            </a:endParaRPr>
          </a:p>
          <a:p>
            <a:pPr marL="0" indent="0">
              <a:buNone/>
            </a:pPr>
            <a:r>
              <a:rPr lang="en-GB" dirty="0">
                <a:solidFill>
                  <a:srgbClr val="000000"/>
                </a:solidFill>
                <a:latin typeface="Gill Sans MT" panose="020B0502020104020203" pitchFamily="34" charset="0"/>
                <a:ea typeface="Calibri" panose="020F0502020204030204" pitchFamily="34" charset="0"/>
              </a:rPr>
              <a:t>It is not just from third parties (patients, clients, service users or customers), but can be from managers or colleagues.  </a:t>
            </a:r>
          </a:p>
          <a:p>
            <a:pPr marL="0" indent="0">
              <a:buNone/>
            </a:pPr>
            <a:endParaRPr lang="en-GB" dirty="0">
              <a:solidFill>
                <a:srgbClr val="000000"/>
              </a:solidFill>
              <a:latin typeface="Gill Sans MT" panose="020B0502020104020203" pitchFamily="34" charset="0"/>
              <a:ea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16921911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BAAA-4E5C-C512-52AE-A0A7C618F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D519E-01D8-B224-9A05-FDE3B94E062A}"/>
              </a:ext>
            </a:extLst>
          </p:cNvPr>
          <p:cNvSpPr>
            <a:spLocks noGrp="1"/>
          </p:cNvSpPr>
          <p:nvPr>
            <p:ph type="title"/>
          </p:nvPr>
        </p:nvSpPr>
        <p:spPr/>
        <p:txBody>
          <a:bodyPr>
            <a:normAutofit/>
          </a:bodyPr>
          <a:lstStyle/>
          <a:p>
            <a:r>
              <a:rPr lang="en-US" dirty="0">
                <a:latin typeface="Gill Sans MT" panose="020B0502020104020203" pitchFamily="34" charset="0"/>
              </a:rPr>
              <a:t>Legal Routes to Compensation</a:t>
            </a:r>
            <a:endParaRPr lang="en-GB" dirty="0"/>
          </a:p>
        </p:txBody>
      </p:sp>
      <p:sp>
        <p:nvSpPr>
          <p:cNvPr id="3" name="Content Placeholder 2">
            <a:extLst>
              <a:ext uri="{FF2B5EF4-FFF2-40B4-BE49-F238E27FC236}">
                <a16:creationId xmlns:a16="http://schemas.microsoft.com/office/drawing/2014/main" id="{D0C35FDA-A029-6E49-E2A9-85B093E1AA00}"/>
              </a:ext>
            </a:extLst>
          </p:cNvPr>
          <p:cNvSpPr>
            <a:spLocks noGrp="1"/>
          </p:cNvSpPr>
          <p:nvPr>
            <p:ph idx="1"/>
          </p:nvPr>
        </p:nvSpPr>
        <p:spPr/>
        <p:txBody>
          <a:bodyPr>
            <a:normAutofit/>
          </a:bodyPr>
          <a:lstStyle/>
          <a:p>
            <a:pPr marL="257175" indent="-257175" algn="just">
              <a:lnSpc>
                <a:spcPct val="150000"/>
              </a:lnSpc>
              <a:buSzPts val="1000"/>
              <a:buFont typeface="+mj-lt"/>
              <a:buAutoNum type="arabicPeriod"/>
              <a:tabLst>
                <a:tab pos="257175" algn="l"/>
              </a:tabLst>
            </a:pPr>
            <a:r>
              <a:rPr lang="en-GB" dirty="0">
                <a:latin typeface="Gill Sans MT" panose="020B0502020104020203" pitchFamily="34" charset="0"/>
                <a:ea typeface="Times New Roman" panose="02020603050405020304" pitchFamily="18" charset="0"/>
              </a:rPr>
              <a:t>A claim against the assailant</a:t>
            </a:r>
          </a:p>
          <a:p>
            <a:pPr marL="257175" indent="-257175" algn="just">
              <a:lnSpc>
                <a:spcPct val="150000"/>
              </a:lnSpc>
              <a:buSzPts val="1000"/>
              <a:buFont typeface="+mj-lt"/>
              <a:buAutoNum type="arabicPeriod"/>
              <a:tabLst>
                <a:tab pos="257175" algn="l"/>
              </a:tabLst>
            </a:pPr>
            <a:r>
              <a:rPr lang="en-GB" dirty="0">
                <a:latin typeface="Gill Sans MT" panose="020B0502020104020203" pitchFamily="34" charset="0"/>
                <a:ea typeface="Times New Roman" panose="02020603050405020304" pitchFamily="18" charset="0"/>
              </a:rPr>
              <a:t>A claim against the employer</a:t>
            </a:r>
            <a:endParaRPr lang="en-GB" dirty="0">
              <a:latin typeface="Times New Roman" panose="02020603050405020304" pitchFamily="18" charset="0"/>
              <a:ea typeface="Calibri" panose="020F0502020204030204" pitchFamily="34" charset="0"/>
            </a:endParaRPr>
          </a:p>
          <a:p>
            <a:pPr marL="257175" indent="-257175" algn="just">
              <a:lnSpc>
                <a:spcPct val="150000"/>
              </a:lnSpc>
              <a:buSzPts val="1000"/>
              <a:buFont typeface="+mj-lt"/>
              <a:buAutoNum type="arabicPeriod"/>
              <a:tabLst>
                <a:tab pos="257175" algn="l"/>
              </a:tabLst>
            </a:pPr>
            <a:r>
              <a:rPr lang="en-GB" dirty="0">
                <a:latin typeface="Gill Sans MT" panose="020B0502020104020203" pitchFamily="34" charset="0"/>
                <a:ea typeface="Times New Roman" panose="02020603050405020304" pitchFamily="18" charset="0"/>
              </a:rPr>
              <a:t>An application to the Criminal Injuries Compensation Authority</a:t>
            </a:r>
          </a:p>
          <a:p>
            <a:pPr marL="257175" indent="-257175" algn="just">
              <a:lnSpc>
                <a:spcPct val="150000"/>
              </a:lnSpc>
              <a:buSzPts val="1000"/>
              <a:buFont typeface="+mj-lt"/>
              <a:buAutoNum type="arabicPeriod"/>
              <a:tabLst>
                <a:tab pos="257175" algn="l"/>
              </a:tabLst>
            </a:pPr>
            <a:r>
              <a:rPr lang="en-GB" dirty="0">
                <a:latin typeface="Gill Sans MT" panose="020B0502020104020203" pitchFamily="34" charset="0"/>
                <a:ea typeface="Times New Roman" panose="02020603050405020304" pitchFamily="18" charset="0"/>
              </a:rPr>
              <a:t>An award of compensation following criminal proceedings</a:t>
            </a:r>
            <a:endParaRPr lang="en-GB" dirty="0">
              <a:latin typeface="Times New Roman" panose="02020603050405020304" pitchFamily="18" charset="0"/>
              <a:ea typeface="Calibri" panose="020F0502020204030204" pitchFamily="34" charset="0"/>
            </a:endParaRPr>
          </a:p>
          <a:p>
            <a:pPr marL="0" indent="0">
              <a:buNone/>
            </a:pPr>
            <a:endParaRPr lang="en-US" dirty="0">
              <a:solidFill>
                <a:schemeClr val="tx1"/>
              </a:solidFill>
            </a:endParaRPr>
          </a:p>
          <a:p>
            <a:pPr marL="0" indent="0">
              <a:buNone/>
            </a:pPr>
            <a:r>
              <a:rPr lang="en-US" dirty="0">
                <a:latin typeface="Gill Sans MT" panose="020B0502020104020203" pitchFamily="34" charset="0"/>
              </a:rPr>
              <a:t>Generally, we are looking at the middle two types of claims.</a:t>
            </a:r>
          </a:p>
          <a:p>
            <a:pPr marL="0" indent="0">
              <a:buNone/>
            </a:pPr>
            <a:endParaRPr lang="en-US" dirty="0">
              <a:latin typeface="Gill Sans MT" panose="020B0502020104020203" pitchFamily="34" charset="0"/>
            </a:endParaRPr>
          </a:p>
          <a:p>
            <a:pPr marL="0" indent="0">
              <a:buNone/>
            </a:pPr>
            <a:r>
              <a:rPr lang="en-GB" dirty="0">
                <a:latin typeface="Gill Sans MT" panose="020B0502020104020203" pitchFamily="34" charset="0"/>
                <a:ea typeface="Calibri" panose="020F0502020204030204" pitchFamily="34" charset="0"/>
                <a:cs typeface="Times New Roman" panose="02020603050405020304" pitchFamily="18" charset="0"/>
              </a:rPr>
              <a:t>You can pursue more than one route for compensation but there is no double recovery allowed</a:t>
            </a:r>
            <a:endParaRPr lang="en-US" dirty="0">
              <a:latin typeface="Gill Sans MT" panose="020B0502020104020203" pitchFamily="34" charset="0"/>
            </a:endParaRPr>
          </a:p>
          <a:p>
            <a:endParaRPr lang="en-GB" dirty="0"/>
          </a:p>
        </p:txBody>
      </p:sp>
    </p:spTree>
    <p:extLst>
      <p:ext uri="{BB962C8B-B14F-4D97-AF65-F5344CB8AC3E}">
        <p14:creationId xmlns:p14="http://schemas.microsoft.com/office/powerpoint/2010/main" val="199596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5D41-B0FE-3410-65C4-82E0FCC9C339}"/>
              </a:ext>
            </a:extLst>
          </p:cNvPr>
          <p:cNvSpPr>
            <a:spLocks noGrp="1"/>
          </p:cNvSpPr>
          <p:nvPr>
            <p:ph type="title"/>
          </p:nvPr>
        </p:nvSpPr>
        <p:spPr/>
        <p:txBody>
          <a:bodyPr/>
          <a:lstStyle/>
          <a:p>
            <a:r>
              <a:rPr lang="en-GB" dirty="0">
                <a:latin typeface="Gill Sans MT" panose="020B0502020104020203" pitchFamily="34" charset="0"/>
              </a:rPr>
              <a:t>Time Limits</a:t>
            </a:r>
            <a:endParaRPr lang="en-GB" dirty="0"/>
          </a:p>
        </p:txBody>
      </p:sp>
      <p:sp>
        <p:nvSpPr>
          <p:cNvPr id="3" name="Content Placeholder 2">
            <a:extLst>
              <a:ext uri="{FF2B5EF4-FFF2-40B4-BE49-F238E27FC236}">
                <a16:creationId xmlns:a16="http://schemas.microsoft.com/office/drawing/2014/main" id="{DC16F2D9-520E-2FD9-D00B-3ADF16E8416A}"/>
              </a:ext>
            </a:extLst>
          </p:cNvPr>
          <p:cNvSpPr>
            <a:spLocks noGrp="1"/>
          </p:cNvSpPr>
          <p:nvPr>
            <p:ph idx="1"/>
          </p:nvPr>
        </p:nvSpPr>
        <p:spPr>
          <a:xfrm>
            <a:off x="379168" y="1760620"/>
            <a:ext cx="5682349" cy="2297787"/>
          </a:xfrm>
        </p:spPr>
        <p:txBody>
          <a:bodyPr/>
          <a:lstStyle/>
          <a:p>
            <a:pPr>
              <a:defRPr/>
            </a:pPr>
            <a:r>
              <a:rPr lang="en-GB" sz="1013" dirty="0">
                <a:solidFill>
                  <a:prstClr val="black"/>
                </a:solidFill>
                <a:latin typeface="Gill Sans MT" panose="020B0502020104020203" pitchFamily="34" charset="0"/>
              </a:rPr>
              <a:t>Claims against Employers or the Assailant must be made within 3 years of the date of the incident.  This includes vicarious liability claims (claims against the employer where a colleague has caused the harm).</a:t>
            </a:r>
          </a:p>
          <a:p>
            <a:pPr marL="0" indent="0">
              <a:buNone/>
              <a:defRPr/>
            </a:pPr>
            <a:endParaRPr lang="en-GB" sz="1013" dirty="0">
              <a:solidFill>
                <a:prstClr val="black"/>
              </a:solidFill>
              <a:latin typeface="Gill Sans MT" panose="020B0502020104020203" pitchFamily="34" charset="0"/>
            </a:endParaRPr>
          </a:p>
          <a:p>
            <a:pPr>
              <a:defRPr/>
            </a:pPr>
            <a:r>
              <a:rPr lang="en-GB" sz="1013" dirty="0">
                <a:solidFill>
                  <a:prstClr val="black"/>
                </a:solidFill>
                <a:latin typeface="Gill Sans MT" panose="020B0502020104020203" pitchFamily="34" charset="0"/>
              </a:rPr>
              <a:t>CICA Applications must be made within 2 years of the date of the incident.</a:t>
            </a:r>
          </a:p>
          <a:p>
            <a:pPr marL="0" indent="0">
              <a:buNone/>
            </a:pPr>
            <a:endParaRPr lang="en-GB" dirty="0"/>
          </a:p>
        </p:txBody>
      </p:sp>
    </p:spTree>
    <p:extLst>
      <p:ext uri="{BB962C8B-B14F-4D97-AF65-F5344CB8AC3E}">
        <p14:creationId xmlns:p14="http://schemas.microsoft.com/office/powerpoint/2010/main" val="58775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45555-F501-8D62-AD6F-6D56A6B91724}"/>
              </a:ext>
            </a:extLst>
          </p:cNvPr>
          <p:cNvSpPr>
            <a:spLocks noGrp="1"/>
          </p:cNvSpPr>
          <p:nvPr>
            <p:ph type="title"/>
          </p:nvPr>
        </p:nvSpPr>
        <p:spPr/>
        <p:txBody>
          <a:bodyPr>
            <a:normAutofit/>
          </a:bodyPr>
          <a:lstStyle/>
          <a:p>
            <a:r>
              <a:rPr lang="en-GB" dirty="0"/>
              <a:t>Employer’s Duties</a:t>
            </a:r>
          </a:p>
        </p:txBody>
      </p:sp>
      <p:sp>
        <p:nvSpPr>
          <p:cNvPr id="3" name="Content Placeholder 2">
            <a:extLst>
              <a:ext uri="{FF2B5EF4-FFF2-40B4-BE49-F238E27FC236}">
                <a16:creationId xmlns:a16="http://schemas.microsoft.com/office/drawing/2014/main" id="{562B9360-3265-317D-3F2E-FC12B0144F90}"/>
              </a:ext>
            </a:extLst>
          </p:cNvPr>
          <p:cNvSpPr>
            <a:spLocks noGrp="1"/>
          </p:cNvSpPr>
          <p:nvPr>
            <p:ph idx="1"/>
          </p:nvPr>
        </p:nvSpPr>
        <p:spPr/>
        <p:txBody>
          <a:bodyPr>
            <a:normAutofit lnSpcReduction="10000"/>
          </a:bodyPr>
          <a:lstStyle/>
          <a:p>
            <a:pPr>
              <a:defRPr/>
            </a:pPr>
            <a:endParaRPr lang="en-GB" dirty="0">
              <a:solidFill>
                <a:srgbClr val="000000"/>
              </a:solidFill>
              <a:latin typeface="Gill Sans MT" panose="020B0502020104020203" pitchFamily="34" charset="0"/>
              <a:ea typeface="Calibri" panose="020F0502020204030204" pitchFamily="34" charset="0"/>
            </a:endParaRPr>
          </a:p>
          <a:p>
            <a:pPr marL="0" indent="0">
              <a:buNone/>
              <a:defRPr/>
            </a:pPr>
            <a:r>
              <a:rPr lang="en-GB" b="1" dirty="0"/>
              <a:t>Section 2(1) of the Health and Safety at Work etc. Act 1974 :</a:t>
            </a:r>
          </a:p>
          <a:p>
            <a:pPr marL="0" indent="0">
              <a:buNone/>
              <a:defRPr/>
            </a:pPr>
            <a:endParaRPr lang="en-GB" b="1" dirty="0"/>
          </a:p>
          <a:p>
            <a:pPr marL="257175" lvl="1" indent="0">
              <a:buNone/>
              <a:defRPr/>
            </a:pPr>
            <a:r>
              <a:rPr lang="en-GB" dirty="0"/>
              <a:t>It shall be the duty of every employer to ensure, so far as is reasonably practicable, the health, safety and welfare at work of all his employees.</a:t>
            </a:r>
          </a:p>
          <a:p>
            <a:pPr marL="0" indent="0">
              <a:buNone/>
              <a:defRPr/>
            </a:pPr>
            <a:endParaRPr lang="en-GB" b="1" dirty="0"/>
          </a:p>
          <a:p>
            <a:pPr marL="0" indent="0">
              <a:buNone/>
              <a:defRPr/>
            </a:pPr>
            <a:r>
              <a:rPr lang="en-GB" b="1" dirty="0"/>
              <a:t>Management of Health and Safety at Work Regulations 1999 </a:t>
            </a:r>
            <a:r>
              <a:rPr lang="en-GB" dirty="0"/>
              <a:t>compel employers to manage workplace risks effectively:</a:t>
            </a:r>
            <a:endParaRPr lang="en-GB" b="1" dirty="0"/>
          </a:p>
          <a:p>
            <a:pPr marL="0" indent="0">
              <a:buNone/>
              <a:defRPr/>
            </a:pPr>
            <a:endParaRPr lang="en-GB" dirty="0"/>
          </a:p>
          <a:p>
            <a:pPr marL="257175" lvl="1" indent="0">
              <a:buNone/>
              <a:defRPr/>
            </a:pPr>
            <a:r>
              <a:rPr lang="en-GB" dirty="0"/>
              <a:t>Reg 3 - carry out "suitable and sufficient" risk assessments</a:t>
            </a:r>
          </a:p>
          <a:p>
            <a:pPr marL="257175" lvl="1" indent="0">
              <a:buNone/>
              <a:defRPr/>
            </a:pPr>
            <a:r>
              <a:rPr lang="en-GB" dirty="0"/>
              <a:t>Reg 4 – plan, organise, control, monitor and review </a:t>
            </a:r>
            <a:r>
              <a:rPr lang="en-GB" dirty="0" err="1"/>
              <a:t>H&amp;S</a:t>
            </a:r>
            <a:r>
              <a:rPr lang="en-GB" dirty="0"/>
              <a:t> arrangements</a:t>
            </a:r>
          </a:p>
          <a:p>
            <a:pPr marL="257175" lvl="1" indent="0">
              <a:buNone/>
              <a:defRPr/>
            </a:pPr>
            <a:r>
              <a:rPr lang="en-GB" dirty="0"/>
              <a:t>Reg 10 – provide adequate training and comprehensive information regarding risks </a:t>
            </a:r>
          </a:p>
          <a:p>
            <a:pPr marL="0" indent="0">
              <a:buNone/>
              <a:defRPr/>
            </a:pPr>
            <a:endParaRPr lang="en-GB" dirty="0">
              <a:solidFill>
                <a:srgbClr val="000000"/>
              </a:solidFill>
              <a:latin typeface="Gill Sans MT" panose="020B0502020104020203" pitchFamily="34" charset="0"/>
              <a:ea typeface="Calibri" panose="020F0502020204030204" pitchFamily="34" charset="0"/>
            </a:endParaRPr>
          </a:p>
          <a:p>
            <a:pPr marL="0" indent="0">
              <a:buNone/>
              <a:defRPr/>
            </a:pPr>
            <a:r>
              <a:rPr lang="en-GB" dirty="0">
                <a:solidFill>
                  <a:srgbClr val="000000"/>
                </a:solidFill>
                <a:latin typeface="Gill Sans MT" panose="020B0502020104020203" pitchFamily="34" charset="0"/>
                <a:ea typeface="Calibri" panose="020F0502020204030204" pitchFamily="34" charset="0"/>
              </a:rPr>
              <a:t>Employers who fail to address or minimise the risk of violence against their workers </a:t>
            </a:r>
            <a:r>
              <a:rPr lang="en-GB" u="sng" dirty="0">
                <a:solidFill>
                  <a:srgbClr val="000000"/>
                </a:solidFill>
                <a:latin typeface="Gill Sans MT" panose="020B0502020104020203" pitchFamily="34" charset="0"/>
                <a:ea typeface="Calibri" panose="020F0502020204030204" pitchFamily="34" charset="0"/>
              </a:rPr>
              <a:t>may</a:t>
            </a:r>
            <a:r>
              <a:rPr lang="en-GB" dirty="0">
                <a:solidFill>
                  <a:srgbClr val="000000"/>
                </a:solidFill>
                <a:latin typeface="Gill Sans MT" panose="020B0502020104020203" pitchFamily="34" charset="0"/>
                <a:ea typeface="Calibri" panose="020F0502020204030204" pitchFamily="34" charset="0"/>
              </a:rPr>
              <a:t> be liable if assaults in the workplace occur.</a:t>
            </a:r>
          </a:p>
          <a:p>
            <a:pPr lvl="0">
              <a:defRPr/>
            </a:pPr>
            <a:endParaRPr lang="en-GB" dirty="0">
              <a:solidFill>
                <a:srgbClr val="000000"/>
              </a:solidFill>
              <a:latin typeface="Gill Sans MT" panose="020B0502020104020203"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3654674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E870-598A-1854-8039-4D6EC860A045}"/>
              </a:ext>
            </a:extLst>
          </p:cNvPr>
          <p:cNvSpPr>
            <a:spLocks noGrp="1"/>
          </p:cNvSpPr>
          <p:nvPr>
            <p:ph type="title"/>
          </p:nvPr>
        </p:nvSpPr>
        <p:spPr/>
        <p:txBody>
          <a:bodyPr/>
          <a:lstStyle/>
          <a:p>
            <a:r>
              <a:rPr lang="en-US" dirty="0">
                <a:latin typeface="Gill Sans MT" panose="020B0502020104020203" pitchFamily="34" charset="0"/>
              </a:rPr>
              <a:t>What Do We Need to Prove?</a:t>
            </a:r>
            <a:endParaRPr lang="en-GB" dirty="0"/>
          </a:p>
        </p:txBody>
      </p:sp>
      <p:sp>
        <p:nvSpPr>
          <p:cNvPr id="3" name="Content Placeholder 2">
            <a:extLst>
              <a:ext uri="{FF2B5EF4-FFF2-40B4-BE49-F238E27FC236}">
                <a16:creationId xmlns:a16="http://schemas.microsoft.com/office/drawing/2014/main" id="{7F33A220-9EC2-58B2-53EC-04CF75B7AB96}"/>
              </a:ext>
            </a:extLst>
          </p:cNvPr>
          <p:cNvSpPr>
            <a:spLocks noGrp="1"/>
          </p:cNvSpPr>
          <p:nvPr>
            <p:ph idx="1"/>
          </p:nvPr>
        </p:nvSpPr>
        <p:spPr>
          <a:xfrm>
            <a:off x="379168" y="1714196"/>
            <a:ext cx="5682349" cy="2297787"/>
          </a:xfrm>
        </p:spPr>
        <p:txBody>
          <a:bodyPr/>
          <a:lstStyle/>
          <a:p>
            <a:pPr marL="0" indent="0">
              <a:buNone/>
            </a:pPr>
            <a:r>
              <a:rPr lang="en-GB" dirty="0">
                <a:latin typeface="Gill Sans MT" panose="020B0502020104020203" pitchFamily="34" charset="0"/>
              </a:rPr>
              <a:t>As in any personal injury claim, we need to prove:</a:t>
            </a:r>
          </a:p>
          <a:p>
            <a:endParaRPr lang="en-GB" dirty="0">
              <a:latin typeface="Gill Sans MT" panose="020B0502020104020203" pitchFamily="34" charset="0"/>
            </a:endParaRPr>
          </a:p>
          <a:p>
            <a:pPr marL="192881" indent="-192881">
              <a:spcBef>
                <a:spcPts val="675"/>
              </a:spcBef>
              <a:buFont typeface="+mj-lt"/>
              <a:buAutoNum type="arabicPeriod"/>
            </a:pPr>
            <a:r>
              <a:rPr lang="en-GB" kern="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A duty of care was owed </a:t>
            </a:r>
            <a:endParaRPr lang="en-GB"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marL="192881" indent="-192881">
              <a:spcBef>
                <a:spcPts val="675"/>
              </a:spcBef>
              <a:buFont typeface="+mj-lt"/>
              <a:buAutoNum type="arabicPeriod"/>
            </a:pPr>
            <a:r>
              <a:rPr lang="en-GB" kern="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The duty was breached</a:t>
            </a:r>
            <a:endParaRPr lang="en-GB"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marL="192881" indent="-192881">
              <a:spcBef>
                <a:spcPts val="675"/>
              </a:spcBef>
              <a:buFont typeface="+mj-lt"/>
              <a:buAutoNum type="arabicPeriod"/>
            </a:pPr>
            <a:r>
              <a:rPr lang="en-GB" kern="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The breach of duty caused the injury</a:t>
            </a:r>
            <a:endParaRPr lang="en-GB"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marL="192881" indent="-192881">
              <a:spcBef>
                <a:spcPts val="675"/>
              </a:spcBef>
              <a:buFont typeface="+mj-lt"/>
              <a:buAutoNum type="arabicPeriod"/>
            </a:pPr>
            <a:r>
              <a:rPr lang="en-GB" kern="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The injury was not too remote</a:t>
            </a:r>
          </a:p>
          <a:p>
            <a:pPr marL="0" indent="0">
              <a:buNone/>
            </a:pPr>
            <a:endParaRPr lang="en-GB" dirty="0"/>
          </a:p>
          <a:p>
            <a:pPr marL="0" indent="0">
              <a:buNone/>
            </a:pPr>
            <a:r>
              <a:rPr lang="en-GB" dirty="0">
                <a:latin typeface="Gill Sans MT" panose="020B0502020104020203" pitchFamily="34" charset="0"/>
              </a:rPr>
              <a:t>The burden of proof is on the Claimant.  </a:t>
            </a:r>
          </a:p>
        </p:txBody>
      </p:sp>
    </p:spTree>
    <p:extLst>
      <p:ext uri="{BB962C8B-B14F-4D97-AF65-F5344CB8AC3E}">
        <p14:creationId xmlns:p14="http://schemas.microsoft.com/office/powerpoint/2010/main" val="2696534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29F2-B9A2-8210-1001-E8D859B41829}"/>
              </a:ext>
            </a:extLst>
          </p:cNvPr>
          <p:cNvSpPr>
            <a:spLocks noGrp="1"/>
          </p:cNvSpPr>
          <p:nvPr>
            <p:ph type="title"/>
          </p:nvPr>
        </p:nvSpPr>
        <p:spPr/>
        <p:txBody>
          <a:bodyPr/>
          <a:lstStyle/>
          <a:p>
            <a:r>
              <a:rPr lang="en-GB" dirty="0">
                <a:latin typeface="Gill Sans MT" panose="020B0502020104020203" pitchFamily="34" charset="0"/>
              </a:rPr>
              <a:t>Stumbling Blocks</a:t>
            </a:r>
            <a:endParaRPr lang="en-GB" dirty="0"/>
          </a:p>
        </p:txBody>
      </p:sp>
      <p:sp>
        <p:nvSpPr>
          <p:cNvPr id="3" name="Content Placeholder 2">
            <a:extLst>
              <a:ext uri="{FF2B5EF4-FFF2-40B4-BE49-F238E27FC236}">
                <a16:creationId xmlns:a16="http://schemas.microsoft.com/office/drawing/2014/main" id="{649BE34C-2F9E-F7EC-5F64-2AB58CEAF6FD}"/>
              </a:ext>
            </a:extLst>
          </p:cNvPr>
          <p:cNvSpPr>
            <a:spLocks noGrp="1"/>
          </p:cNvSpPr>
          <p:nvPr>
            <p:ph idx="1"/>
          </p:nvPr>
        </p:nvSpPr>
        <p:spPr/>
        <p:txBody>
          <a:bodyPr>
            <a:normAutofit/>
          </a:bodyPr>
          <a:lstStyle/>
          <a:p>
            <a:pPr marL="0" indent="0">
              <a:buNone/>
            </a:pPr>
            <a:r>
              <a:rPr lang="en-GB" kern="0" dirty="0">
                <a:latin typeface="Gill Sans MT" panose="020B0502020104020203" pitchFamily="34" charset="0"/>
                <a:ea typeface="Times New Roman" panose="02020603050405020304" pitchFamily="18" charset="0"/>
                <a:cs typeface="Times New Roman" panose="02020603050405020304" pitchFamily="18" charset="0"/>
              </a:rPr>
              <a:t>In assault claims, proving a breach of duty and causation is often not straightforward </a:t>
            </a:r>
          </a:p>
          <a:p>
            <a:pPr marL="0" indent="0">
              <a:buNone/>
            </a:pPr>
            <a:endParaRPr lang="en-GB" kern="0" dirty="0">
              <a:latin typeface="Gill Sans MT" panose="020B0502020104020203" pitchFamily="34" charset="0"/>
              <a:ea typeface="Times New Roman" panose="02020603050405020304" pitchFamily="18" charset="0"/>
              <a:cs typeface="Times New Roman" panose="02020603050405020304" pitchFamily="18" charset="0"/>
            </a:endParaRPr>
          </a:p>
          <a:p>
            <a:pPr marL="0" indent="0">
              <a:buNone/>
            </a:pPr>
            <a:r>
              <a:rPr lang="en-GB" dirty="0">
                <a:latin typeface="Gill Sans MT" panose="020B0502020104020203" pitchFamily="34" charset="0"/>
              </a:rPr>
              <a:t>1. Breach of duty.  Did the employer take all reasonably practicable steps to provide a safe working environment </a:t>
            </a:r>
            <a:r>
              <a:rPr lang="en-GB" dirty="0" err="1">
                <a:latin typeface="Gill Sans MT" panose="020B0502020104020203" pitchFamily="34" charset="0"/>
              </a:rPr>
              <a:t>eg</a:t>
            </a:r>
            <a:r>
              <a:rPr lang="en-GB" dirty="0">
                <a:latin typeface="Gill Sans MT" panose="020B0502020104020203" pitchFamily="34" charset="0"/>
              </a:rPr>
              <a:t>  risk assessments, staffing levels, training, PPE, control measures etc? </a:t>
            </a:r>
          </a:p>
          <a:p>
            <a:pPr marL="0" indent="0">
              <a:buNone/>
            </a:pPr>
            <a:endParaRPr lang="en-GB" kern="0" dirty="0">
              <a:latin typeface="Gill Sans MT" panose="020B0502020104020203" pitchFamily="34" charset="0"/>
              <a:ea typeface="Times New Roman" panose="02020603050405020304" pitchFamily="18" charset="0"/>
              <a:cs typeface="Times New Roman" panose="02020603050405020304" pitchFamily="18" charset="0"/>
            </a:endParaRPr>
          </a:p>
          <a:p>
            <a:pPr marL="0" indent="0">
              <a:buNone/>
            </a:pPr>
            <a:r>
              <a:rPr lang="en-GB" kern="0" dirty="0">
                <a:latin typeface="Gill Sans MT" panose="020B0502020104020203" pitchFamily="34" charset="0"/>
                <a:ea typeface="Times New Roman" panose="02020603050405020304" pitchFamily="18" charset="0"/>
                <a:cs typeface="Times New Roman" panose="02020603050405020304" pitchFamily="18" charset="0"/>
              </a:rPr>
              <a:t>2. Causation.  Did the breach cause the injury? What difference would it have made?  Staffing levels, training etc?</a:t>
            </a:r>
          </a:p>
          <a:p>
            <a:r>
              <a:rPr lang="en-GB" i="1" kern="0" dirty="0">
                <a:latin typeface="Gill Sans MT" panose="020B0502020104020203" pitchFamily="34" charset="0"/>
                <a:cs typeface="Times New Roman" panose="02020603050405020304" pitchFamily="18" charset="0"/>
              </a:rPr>
              <a:t>I</a:t>
            </a:r>
            <a:r>
              <a:rPr lang="en-GB" i="1" kern="0" dirty="0">
                <a:latin typeface="Gill Sans MT" panose="020B0502020104020203" pitchFamily="34" charset="0"/>
                <a:ea typeface="Times New Roman" panose="02020603050405020304" pitchFamily="18" charset="0"/>
                <a:cs typeface="Times New Roman" panose="02020603050405020304" pitchFamily="18" charset="0"/>
              </a:rPr>
              <a:t>ncidents are often sudden and unprovoked meaning they could not be foreseen or prevented. </a:t>
            </a:r>
          </a:p>
          <a:p>
            <a:r>
              <a:rPr lang="en-GB" i="1" kern="0" dirty="0">
                <a:latin typeface="Gill Sans MT" panose="020B0502020104020203" pitchFamily="34" charset="0"/>
                <a:ea typeface="Times New Roman" panose="02020603050405020304" pitchFamily="18" charset="0"/>
                <a:cs typeface="Times New Roman" panose="02020603050405020304" pitchFamily="18" charset="0"/>
              </a:rPr>
              <a:t>Sometimes there are no warnings from the assailant’s previous behaviour.</a:t>
            </a:r>
          </a:p>
          <a:p>
            <a:r>
              <a:rPr lang="en-GB" i="1" kern="0" dirty="0">
                <a:latin typeface="Gill Sans MT" panose="020B0502020104020203" pitchFamily="34" charset="0"/>
                <a:ea typeface="Times New Roman" panose="02020603050405020304" pitchFamily="18" charset="0"/>
                <a:cs typeface="Times New Roman" panose="02020603050405020304" pitchFamily="18" charset="0"/>
              </a:rPr>
              <a:t>Often there is a breach of duty, but causation is not made out (i.e. out of date training or being a staff member short, but such breaches did not cause the incident.) “But for” test.</a:t>
            </a:r>
          </a:p>
          <a:p>
            <a:pPr marL="0" indent="0">
              <a:buNone/>
            </a:pPr>
            <a:r>
              <a:rPr lang="en-GB" i="1" kern="0" dirty="0">
                <a:latin typeface="Gill Sans MT" panose="020B0502020104020203" pitchFamily="34" charset="0"/>
                <a:ea typeface="Times New Roman" panose="02020603050405020304" pitchFamily="18" charset="0"/>
                <a:cs typeface="Times New Roman" panose="02020603050405020304" pitchFamily="18" charset="0"/>
              </a:rPr>
              <a:t>These can mean that the claim is likely to fail. </a:t>
            </a:r>
          </a:p>
          <a:p>
            <a:pPr marL="0" indent="0">
              <a:buNone/>
            </a:pPr>
            <a:endParaRPr lang="en-GB" dirty="0"/>
          </a:p>
        </p:txBody>
      </p:sp>
    </p:spTree>
    <p:extLst>
      <p:ext uri="{BB962C8B-B14F-4D97-AF65-F5344CB8AC3E}">
        <p14:creationId xmlns:p14="http://schemas.microsoft.com/office/powerpoint/2010/main" val="539342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7C327-46E5-C0F1-AA1A-3F0F664E2FB5}"/>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339E8FE4-9916-5D03-93F7-EC8C28E2F404}"/>
              </a:ext>
            </a:extLst>
          </p:cNvPr>
          <p:cNvSpPr>
            <a:spLocks noGrp="1"/>
          </p:cNvSpPr>
          <p:nvPr>
            <p:ph type="ctrTitle"/>
          </p:nvPr>
        </p:nvSpPr>
        <p:spPr>
          <a:xfrm>
            <a:off x="458071" y="1066709"/>
            <a:ext cx="4195572" cy="1604735"/>
          </a:xfrm>
        </p:spPr>
        <p:txBody>
          <a:bodyPr/>
          <a:lstStyle/>
          <a:p>
            <a:r>
              <a:rPr lang="en-GB" sz="4000" dirty="0"/>
              <a:t>Eddie Dempsey</a:t>
            </a:r>
          </a:p>
        </p:txBody>
      </p:sp>
      <p:sp>
        <p:nvSpPr>
          <p:cNvPr id="2" name="Title 21" descr="&lt;TITLE&gt;{71.22047,448.3887,82.72717,133.6836}">
            <a:extLst>
              <a:ext uri="{FF2B5EF4-FFF2-40B4-BE49-F238E27FC236}">
                <a16:creationId xmlns:a16="http://schemas.microsoft.com/office/drawing/2014/main" id="{D0719067-1B96-AA46-BB34-B5FA6B4DE8EC}"/>
              </a:ext>
            </a:extLst>
          </p:cNvPr>
          <p:cNvSpPr txBox="1">
            <a:spLocks/>
          </p:cNvSpPr>
          <p:nvPr/>
        </p:nvSpPr>
        <p:spPr>
          <a:xfrm>
            <a:off x="458071" y="2490108"/>
            <a:ext cx="4195572" cy="706118"/>
          </a:xfrm>
          <a:prstGeom prst="rect">
            <a:avLst/>
          </a:prstGeom>
          <a:noFill/>
        </p:spPr>
        <p:txBody>
          <a:bodyPr lIns="0" tIns="0" rIns="0" anchor="b"/>
          <a:lstStyle>
            <a:lvl1pPr algn="l" defTabSz="685784" rtl="0" eaLnBrk="1" latinLnBrk="0" hangingPunct="1">
              <a:lnSpc>
                <a:spcPct val="90000"/>
              </a:lnSpc>
              <a:spcBef>
                <a:spcPct val="0"/>
              </a:spcBef>
              <a:buNone/>
              <a:defRPr sz="2900" b="0" kern="1200" cap="none" spc="0" baseline="0">
                <a:solidFill>
                  <a:schemeClr val="bg1"/>
                </a:solidFill>
                <a:latin typeface="Rockwell" panose="02060603020205020403" pitchFamily="18" charset="0"/>
                <a:ea typeface="+mj-ea"/>
                <a:cs typeface="Segoe UI" panose="020B0502040204020203" pitchFamily="34" charset="0"/>
              </a:defRPr>
            </a:lvl1pPr>
          </a:lstStyle>
          <a:p>
            <a:r>
              <a:rPr lang="en-GB" sz="2000" dirty="0"/>
              <a:t>General Secretary, RMT Union</a:t>
            </a:r>
          </a:p>
        </p:txBody>
      </p:sp>
      <p:pic>
        <p:nvPicPr>
          <p:cNvPr id="3" name="Picture 2" descr="A black background with white text&#10;&#10;AI-generated content may be incorrect.">
            <a:extLst>
              <a:ext uri="{FF2B5EF4-FFF2-40B4-BE49-F238E27FC236}">
                <a16:creationId xmlns:a16="http://schemas.microsoft.com/office/drawing/2014/main" id="{E80AA721-4422-FE88-ADE3-E3814DD1D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800" y="4332963"/>
            <a:ext cx="2379520" cy="706118"/>
          </a:xfrm>
          <a:prstGeom prst="rect">
            <a:avLst/>
          </a:prstGeom>
        </p:spPr>
      </p:pic>
    </p:spTree>
    <p:extLst>
      <p:ext uri="{BB962C8B-B14F-4D97-AF65-F5344CB8AC3E}">
        <p14:creationId xmlns:p14="http://schemas.microsoft.com/office/powerpoint/2010/main" val="11340248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CD31-DD70-CBDB-6264-BE0DDBEB1414}"/>
              </a:ext>
            </a:extLst>
          </p:cNvPr>
          <p:cNvSpPr>
            <a:spLocks noGrp="1"/>
          </p:cNvSpPr>
          <p:nvPr>
            <p:ph type="title"/>
          </p:nvPr>
        </p:nvSpPr>
        <p:spPr/>
        <p:txBody>
          <a:bodyPr/>
          <a:lstStyle/>
          <a:p>
            <a:r>
              <a:rPr lang="en-US" dirty="0">
                <a:latin typeface="Gill Sans MT" panose="020B0502020104020203" pitchFamily="34" charset="0"/>
              </a:rPr>
              <a:t>Disclosure</a:t>
            </a:r>
            <a:endParaRPr lang="en-GB" dirty="0"/>
          </a:p>
        </p:txBody>
      </p:sp>
      <p:sp>
        <p:nvSpPr>
          <p:cNvPr id="3" name="Content Placeholder 2">
            <a:extLst>
              <a:ext uri="{FF2B5EF4-FFF2-40B4-BE49-F238E27FC236}">
                <a16:creationId xmlns:a16="http://schemas.microsoft.com/office/drawing/2014/main" id="{90E3BFE0-FD8F-C8C2-6E1D-4CF7885E6F2B}"/>
              </a:ext>
            </a:extLst>
          </p:cNvPr>
          <p:cNvSpPr>
            <a:spLocks noGrp="1"/>
          </p:cNvSpPr>
          <p:nvPr>
            <p:ph idx="1"/>
          </p:nvPr>
        </p:nvSpPr>
        <p:spPr/>
        <p:txBody>
          <a:bodyPr>
            <a:normAutofit/>
          </a:bodyPr>
          <a:lstStyle/>
          <a:p>
            <a:pPr>
              <a:lnSpc>
                <a:spcPct val="120000"/>
              </a:lnSpc>
            </a:pPr>
            <a:r>
              <a:rPr lang="en-US" dirty="0">
                <a:latin typeface="Gill Sans MT" panose="020B0502020104020203" pitchFamily="34" charset="0"/>
              </a:rPr>
              <a:t>As each case is fact specific, the disclosure requests made to the Defendant at the start of the claim will differ for each type of claim and indeed from claim to claim.</a:t>
            </a:r>
          </a:p>
          <a:p>
            <a:pPr marL="0" indent="0">
              <a:lnSpc>
                <a:spcPct val="120000"/>
              </a:lnSpc>
              <a:buNone/>
            </a:pPr>
            <a:endParaRPr lang="en-US" dirty="0">
              <a:latin typeface="Gill Sans MT" panose="020B0502020104020203" pitchFamily="34" charset="0"/>
            </a:endParaRPr>
          </a:p>
          <a:p>
            <a:pPr marL="141750">
              <a:lnSpc>
                <a:spcPct val="120000"/>
              </a:lnSpc>
            </a:pPr>
            <a:r>
              <a:rPr lang="en-US" dirty="0">
                <a:latin typeface="Gill Sans MT" panose="020B0502020104020203" pitchFamily="34" charset="0"/>
              </a:rPr>
              <a:t>The Defendant will argue their inability to share records where they relate to individual service users due to GDPR/Data Protection reasons (i.e. student or patient records).  They will ask that a Court Order be obtained.   Contrary to DPA 1998, which allows for data sharing in respect of prospective legal proceedings.</a:t>
            </a:r>
          </a:p>
          <a:p>
            <a:pPr marL="13163" indent="0">
              <a:lnSpc>
                <a:spcPct val="120000"/>
              </a:lnSpc>
              <a:buNone/>
            </a:pPr>
            <a:endParaRPr lang="en-US" dirty="0">
              <a:latin typeface="Gill Sans MT" panose="020B0502020104020203" pitchFamily="34" charset="0"/>
            </a:endParaRPr>
          </a:p>
          <a:p>
            <a:pPr marL="141750">
              <a:lnSpc>
                <a:spcPct val="120000"/>
              </a:lnSpc>
            </a:pPr>
            <a:r>
              <a:rPr lang="en-US" dirty="0">
                <a:latin typeface="Gill Sans MT" panose="020B0502020104020203" pitchFamily="34" charset="0"/>
              </a:rPr>
              <a:t>The MOJ argue where criminal proceedings are outstanding they cannot disclose any documents until they are concluded.  How long do criminal proceedings take – a LONG time?</a:t>
            </a:r>
          </a:p>
          <a:p>
            <a:pPr marL="141750">
              <a:lnSpc>
                <a:spcPct val="120000"/>
              </a:lnSpc>
            </a:pPr>
            <a:endParaRPr lang="en-US" dirty="0"/>
          </a:p>
          <a:p>
            <a:pPr marL="0" indent="0">
              <a:buNone/>
            </a:pPr>
            <a:endParaRPr lang="en-GB" dirty="0"/>
          </a:p>
        </p:txBody>
      </p:sp>
    </p:spTree>
    <p:extLst>
      <p:ext uri="{BB962C8B-B14F-4D97-AF65-F5344CB8AC3E}">
        <p14:creationId xmlns:p14="http://schemas.microsoft.com/office/powerpoint/2010/main" val="3790989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DC269-315F-6F61-4F92-C6F5C2146E6F}"/>
              </a:ext>
            </a:extLst>
          </p:cNvPr>
          <p:cNvSpPr>
            <a:spLocks noGrp="1"/>
          </p:cNvSpPr>
          <p:nvPr>
            <p:ph type="title"/>
          </p:nvPr>
        </p:nvSpPr>
        <p:spPr/>
        <p:txBody>
          <a:bodyPr/>
          <a:lstStyle/>
          <a:p>
            <a:r>
              <a:rPr lang="en-US" dirty="0">
                <a:latin typeface="Gill Sans MT" panose="020B0502020104020203" pitchFamily="34" charset="0"/>
              </a:rPr>
              <a:t>Witness Evidence</a:t>
            </a:r>
            <a:endParaRPr lang="en-GB" dirty="0"/>
          </a:p>
        </p:txBody>
      </p:sp>
      <p:sp>
        <p:nvSpPr>
          <p:cNvPr id="3" name="Content Placeholder 2">
            <a:extLst>
              <a:ext uri="{FF2B5EF4-FFF2-40B4-BE49-F238E27FC236}">
                <a16:creationId xmlns:a16="http://schemas.microsoft.com/office/drawing/2014/main" id="{1CCD7663-74E4-47DD-E290-6FD1B1914FFD}"/>
              </a:ext>
            </a:extLst>
          </p:cNvPr>
          <p:cNvSpPr>
            <a:spLocks noGrp="1"/>
          </p:cNvSpPr>
          <p:nvPr>
            <p:ph idx="1"/>
          </p:nvPr>
        </p:nvSpPr>
        <p:spPr>
          <a:xfrm>
            <a:off x="379168" y="1748188"/>
            <a:ext cx="5682349" cy="2060389"/>
          </a:xfrm>
        </p:spPr>
        <p:txBody>
          <a:bodyPr/>
          <a:lstStyle/>
          <a:p>
            <a:pPr>
              <a:defRPr/>
            </a:pPr>
            <a:r>
              <a:rPr lang="en-US" dirty="0">
                <a:solidFill>
                  <a:prstClr val="black"/>
                </a:solidFill>
                <a:latin typeface="Gill Sans MT" panose="020B0502020104020203" pitchFamily="34" charset="0"/>
              </a:rPr>
              <a:t>Crucial to corroborate the member’s evidence.  </a:t>
            </a:r>
          </a:p>
          <a:p>
            <a:pPr>
              <a:defRPr/>
            </a:pPr>
            <a:r>
              <a:rPr lang="en-US" dirty="0">
                <a:solidFill>
                  <a:prstClr val="black"/>
                </a:solidFill>
                <a:latin typeface="Gill Sans MT" panose="020B0502020104020203" pitchFamily="34" charset="0"/>
              </a:rPr>
              <a:t>O</a:t>
            </a:r>
            <a:r>
              <a:rPr lang="en-US" dirty="0" err="1">
                <a:solidFill>
                  <a:prstClr val="black"/>
                </a:solidFill>
                <a:latin typeface="Gill Sans MT" panose="020B0502020104020203" pitchFamily="34" charset="0"/>
              </a:rPr>
              <a:t>ften</a:t>
            </a:r>
            <a:r>
              <a:rPr lang="en-US" dirty="0">
                <a:solidFill>
                  <a:prstClr val="black"/>
                </a:solidFill>
                <a:latin typeface="Gill Sans MT" panose="020B0502020104020203" pitchFamily="34" charset="0"/>
              </a:rPr>
              <a:t> it will contradict the Defendant’s disclosure. In practice the workplace situation may be very different to that told in their paperwork.</a:t>
            </a:r>
          </a:p>
          <a:p>
            <a:pPr>
              <a:defRPr/>
            </a:pPr>
            <a:r>
              <a:rPr lang="en-US" dirty="0">
                <a:solidFill>
                  <a:prstClr val="black"/>
                </a:solidFill>
                <a:latin typeface="Gill Sans MT" panose="020B0502020104020203" pitchFamily="34" charset="0"/>
              </a:rPr>
              <a:t>Witnesses may also be aware of things that the member did not know.</a:t>
            </a:r>
          </a:p>
          <a:p>
            <a:pPr>
              <a:defRPr/>
            </a:pPr>
            <a:r>
              <a:rPr lang="en-US" dirty="0">
                <a:solidFill>
                  <a:prstClr val="black"/>
                </a:solidFill>
                <a:latin typeface="Gill Sans MT" panose="020B0502020104020203" pitchFamily="34" charset="0"/>
              </a:rPr>
              <a:t>Union representatives can prove to be useful as they may know of previous claims, training issues, existence/content of documents.</a:t>
            </a:r>
          </a:p>
          <a:p>
            <a:pPr>
              <a:defRPr/>
            </a:pPr>
            <a:r>
              <a:rPr lang="en-US" dirty="0">
                <a:solidFill>
                  <a:prstClr val="black"/>
                </a:solidFill>
                <a:latin typeface="Gill Sans MT" panose="020B0502020104020203" pitchFamily="34" charset="0"/>
              </a:rPr>
              <a:t>Witnesses will sometimes be able to send us the statement they gave to their employer, which gets us ahead of the game when it comes to exchange of statements in proceedings.</a:t>
            </a:r>
          </a:p>
          <a:p>
            <a:pPr>
              <a:defRPr/>
            </a:pPr>
            <a:r>
              <a:rPr lang="en-US" dirty="0">
                <a:solidFill>
                  <a:prstClr val="black"/>
                </a:solidFill>
                <a:latin typeface="Gill Sans MT" panose="020B0502020104020203" pitchFamily="34" charset="0"/>
              </a:rPr>
              <a:t>Not every witness will however come forward despite </a:t>
            </a:r>
            <a:r>
              <a:rPr lang="en-US" dirty="0" err="1">
                <a:solidFill>
                  <a:prstClr val="black"/>
                </a:solidFill>
                <a:latin typeface="Gill Sans MT" panose="020B0502020104020203" pitchFamily="34" charset="0"/>
              </a:rPr>
              <a:t>victimisation</a:t>
            </a:r>
            <a:r>
              <a:rPr lang="en-US" dirty="0">
                <a:solidFill>
                  <a:prstClr val="black"/>
                </a:solidFill>
                <a:latin typeface="Gill Sans MT" panose="020B0502020104020203" pitchFamily="34" charset="0"/>
              </a:rPr>
              <a:t> being contrary to employment law.</a:t>
            </a:r>
          </a:p>
        </p:txBody>
      </p:sp>
    </p:spTree>
    <p:extLst>
      <p:ext uri="{BB962C8B-B14F-4D97-AF65-F5344CB8AC3E}">
        <p14:creationId xmlns:p14="http://schemas.microsoft.com/office/powerpoint/2010/main" val="3345449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6BA5-7280-ED11-001F-6530F62CA9C3}"/>
              </a:ext>
            </a:extLst>
          </p:cNvPr>
          <p:cNvSpPr>
            <a:spLocks noGrp="1"/>
          </p:cNvSpPr>
          <p:nvPr>
            <p:ph type="title"/>
          </p:nvPr>
        </p:nvSpPr>
        <p:spPr/>
        <p:txBody>
          <a:bodyPr/>
          <a:lstStyle/>
          <a:p>
            <a:r>
              <a:rPr lang="en-US" dirty="0">
                <a:latin typeface="Gill Sans MT" panose="020B0502020104020203" pitchFamily="34" charset="0"/>
              </a:rPr>
              <a:t>CICA</a:t>
            </a:r>
            <a:endParaRPr lang="en-GB" dirty="0"/>
          </a:p>
        </p:txBody>
      </p:sp>
      <p:sp>
        <p:nvSpPr>
          <p:cNvPr id="3" name="Content Placeholder 2">
            <a:extLst>
              <a:ext uri="{FF2B5EF4-FFF2-40B4-BE49-F238E27FC236}">
                <a16:creationId xmlns:a16="http://schemas.microsoft.com/office/drawing/2014/main" id="{1AA94A6A-E930-C056-E8AF-1A9CBA785725}"/>
              </a:ext>
            </a:extLst>
          </p:cNvPr>
          <p:cNvSpPr>
            <a:spLocks noGrp="1"/>
          </p:cNvSpPr>
          <p:nvPr>
            <p:ph idx="1"/>
          </p:nvPr>
        </p:nvSpPr>
        <p:spPr/>
        <p:txBody>
          <a:bodyPr>
            <a:normAutofit/>
          </a:bodyPr>
          <a:lstStyle/>
          <a:p>
            <a:pPr marL="0" indent="0" algn="just">
              <a:lnSpc>
                <a:spcPct val="150000"/>
              </a:lnSpc>
              <a:buNone/>
            </a:pPr>
            <a:r>
              <a:rPr lang="en-GB" dirty="0">
                <a:latin typeface="Gill Sans MT" panose="020B0502020104020203" pitchFamily="34" charset="0"/>
                <a:ea typeface="Calibri" panose="020F0502020204030204" pitchFamily="34" charset="0"/>
              </a:rPr>
              <a:t>There are a number of hurdles you must get over to qualify for an award. Some of the key ones are as follows:</a:t>
            </a:r>
            <a:endParaRPr lang="en-GB" dirty="0">
              <a:latin typeface="Times New Roman" panose="02020603050405020304" pitchFamily="18" charset="0"/>
              <a:ea typeface="Calibri" panose="020F0502020204030204" pitchFamily="34" charset="0"/>
            </a:endParaRPr>
          </a:p>
          <a:p>
            <a:pPr marL="192881" indent="-192881" algn="just">
              <a:lnSpc>
                <a:spcPct val="150000"/>
              </a:lnSpc>
              <a:buFont typeface="Symbol" panose="05050102010706020507" pitchFamily="18" charset="2"/>
              <a:buChar char=""/>
            </a:pPr>
            <a:r>
              <a:rPr lang="en-GB" dirty="0">
                <a:latin typeface="Gill Sans MT" panose="020B0502020104020203" pitchFamily="34" charset="0"/>
                <a:ea typeface="Calibri" panose="020F0502020204030204" pitchFamily="34" charset="0"/>
              </a:rPr>
              <a:t>Application must be lodged within 2 years of the incident</a:t>
            </a:r>
            <a:endParaRPr lang="en-GB" dirty="0">
              <a:latin typeface="Times New Roman" panose="02020603050405020304" pitchFamily="18" charset="0"/>
              <a:ea typeface="Calibri" panose="020F0502020204030204" pitchFamily="34" charset="0"/>
            </a:endParaRPr>
          </a:p>
          <a:p>
            <a:pPr marL="192881" indent="-192881" algn="just">
              <a:lnSpc>
                <a:spcPct val="150000"/>
              </a:lnSpc>
              <a:buFont typeface="Symbol" panose="05050102010706020507" pitchFamily="18" charset="2"/>
              <a:buChar char=""/>
            </a:pPr>
            <a:r>
              <a:rPr lang="en-GB" dirty="0">
                <a:latin typeface="Gill Sans MT" panose="020B0502020104020203" pitchFamily="34" charset="0"/>
                <a:ea typeface="Calibri" panose="020F0502020204030204" pitchFamily="34" charset="0"/>
              </a:rPr>
              <a:t>Injury was caused by a crime of violence</a:t>
            </a:r>
            <a:endParaRPr lang="en-GB" dirty="0">
              <a:latin typeface="Times New Roman" panose="02020603050405020304" pitchFamily="18" charset="0"/>
              <a:ea typeface="Calibri" panose="020F0502020204030204" pitchFamily="34" charset="0"/>
            </a:endParaRPr>
          </a:p>
          <a:p>
            <a:pPr marL="192881" indent="-192881" algn="just">
              <a:lnSpc>
                <a:spcPct val="150000"/>
              </a:lnSpc>
              <a:buFont typeface="Symbol" panose="05050102010706020507" pitchFamily="18" charset="2"/>
              <a:buChar char=""/>
            </a:pPr>
            <a:r>
              <a:rPr lang="en-GB" dirty="0">
                <a:latin typeface="Gill Sans MT" panose="020B0502020104020203" pitchFamily="34" charset="0"/>
                <a:ea typeface="Calibri" panose="020F0502020204030204" pitchFamily="34" charset="0"/>
              </a:rPr>
              <a:t>The applicant must report the incident to the Police as soon as possible (e.g. 24 hours) and co-operate with the police and Criminal Justice System</a:t>
            </a:r>
            <a:endParaRPr lang="en-GB" dirty="0">
              <a:latin typeface="Times New Roman" panose="02020603050405020304" pitchFamily="18" charset="0"/>
              <a:ea typeface="Calibri" panose="020F0502020204030204" pitchFamily="34" charset="0"/>
            </a:endParaRPr>
          </a:p>
          <a:p>
            <a:pPr marL="192881" indent="-192881" algn="just">
              <a:lnSpc>
                <a:spcPct val="150000"/>
              </a:lnSpc>
              <a:buFont typeface="Symbol" panose="05050102010706020507" pitchFamily="18" charset="2"/>
              <a:buChar char=""/>
            </a:pPr>
            <a:r>
              <a:rPr lang="en-GB" dirty="0">
                <a:latin typeface="Gill Sans MT" panose="020B0502020104020203" pitchFamily="34" charset="0"/>
                <a:ea typeface="Calibri" panose="020F0502020204030204" pitchFamily="34" charset="0"/>
              </a:rPr>
              <a:t>Applicant's previous criminal record is relevant (no unspent convictions)</a:t>
            </a:r>
          </a:p>
          <a:p>
            <a:pPr marL="192881" indent="-192881" algn="just">
              <a:lnSpc>
                <a:spcPct val="150000"/>
              </a:lnSpc>
              <a:buFont typeface="Symbol" panose="05050102010706020507" pitchFamily="18" charset="2"/>
              <a:buChar char=""/>
            </a:pPr>
            <a:r>
              <a:rPr lang="en-GB" dirty="0">
                <a:latin typeface="Gill Sans MT" panose="020B0502020104020203" pitchFamily="34" charset="0"/>
                <a:ea typeface="Calibri" panose="020F0502020204030204" pitchFamily="34" charset="0"/>
              </a:rPr>
              <a:t>No award if the assailant has no capacity (i.e. psychiatric care claims)</a:t>
            </a:r>
          </a:p>
          <a:p>
            <a:pPr marL="192881" indent="-192881" algn="just">
              <a:lnSpc>
                <a:spcPct val="150000"/>
              </a:lnSpc>
              <a:buFont typeface="Symbol" panose="05050102010706020507" pitchFamily="18" charset="2"/>
              <a:buChar char=""/>
            </a:pPr>
            <a:endParaRPr lang="en-GB" dirty="0">
              <a:latin typeface="Times New Roman" panose="02020603050405020304" pitchFamily="18" charset="0"/>
              <a:ea typeface="Calibri" panose="020F0502020204030204" pitchFamily="34" charset="0"/>
            </a:endParaRPr>
          </a:p>
          <a:p>
            <a:pPr marL="192881" indent="-192881" algn="just">
              <a:lnSpc>
                <a:spcPct val="150000"/>
              </a:lnSpc>
              <a:buFont typeface="Symbol" panose="05050102010706020507" pitchFamily="18" charset="2"/>
              <a:buChar char=""/>
            </a:pPr>
            <a:endParaRPr lang="en-GB" dirty="0">
              <a:latin typeface="Times New Roman" panose="02020603050405020304" pitchFamily="18" charset="0"/>
              <a:ea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2290179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10668-D106-6298-FC37-09213E6DCD21}"/>
              </a:ext>
            </a:extLst>
          </p:cNvPr>
          <p:cNvSpPr>
            <a:spLocks noGrp="1"/>
          </p:cNvSpPr>
          <p:nvPr>
            <p:ph type="title"/>
          </p:nvPr>
        </p:nvSpPr>
        <p:spPr/>
        <p:txBody>
          <a:bodyPr>
            <a:normAutofit fontScale="90000"/>
          </a:bodyPr>
          <a:lstStyle/>
          <a:p>
            <a:r>
              <a:rPr lang="en-GB" dirty="0"/>
              <a:t>Employer’s Support for the Victim</a:t>
            </a:r>
          </a:p>
        </p:txBody>
      </p:sp>
      <p:sp>
        <p:nvSpPr>
          <p:cNvPr id="5" name="Content Placeholder 4">
            <a:extLst>
              <a:ext uri="{FF2B5EF4-FFF2-40B4-BE49-F238E27FC236}">
                <a16:creationId xmlns:a16="http://schemas.microsoft.com/office/drawing/2014/main" id="{9CA06EC1-0030-A69F-4071-EF762D6C5CC5}"/>
              </a:ext>
            </a:extLst>
          </p:cNvPr>
          <p:cNvSpPr>
            <a:spLocks noGrp="1"/>
          </p:cNvSpPr>
          <p:nvPr>
            <p:ph idx="1"/>
          </p:nvPr>
        </p:nvSpPr>
        <p:spPr/>
        <p:txBody>
          <a:bodyPr>
            <a:normAutofit lnSpcReduction="10000"/>
          </a:bodyPr>
          <a:lstStyle/>
          <a:p>
            <a:pPr marL="0" indent="0">
              <a:buNone/>
            </a:pPr>
            <a:r>
              <a:rPr lang="en-GB" dirty="0"/>
              <a:t>When an incident happens at work where staff are subject to violence and aggression, you would expect to see the following:</a:t>
            </a:r>
          </a:p>
          <a:p>
            <a:endParaRPr lang="en-GB" dirty="0"/>
          </a:p>
          <a:p>
            <a:r>
              <a:rPr lang="en-GB" dirty="0"/>
              <a:t>Incidents will be reported.</a:t>
            </a:r>
          </a:p>
          <a:p>
            <a:r>
              <a:rPr lang="en-GB" dirty="0"/>
              <a:t>All colleagues to be seen as soon as possible afterwards by either their line manager (or nominated other manager) to ensure support in place.</a:t>
            </a:r>
          </a:p>
          <a:p>
            <a:r>
              <a:rPr lang="en-GB" dirty="0"/>
              <a:t>A debrief session arranged to consider incident and safety moving forward.</a:t>
            </a:r>
          </a:p>
          <a:p>
            <a:r>
              <a:rPr lang="en-GB" dirty="0"/>
              <a:t>Review of risk assessments.</a:t>
            </a:r>
          </a:p>
          <a:p>
            <a:r>
              <a:rPr lang="en-GB" dirty="0"/>
              <a:t>Review of training or support needs and provision arranged if need identified.</a:t>
            </a:r>
          </a:p>
          <a:p>
            <a:r>
              <a:rPr lang="en-GB" dirty="0"/>
              <a:t>Provision of counselling/peer support.</a:t>
            </a:r>
          </a:p>
          <a:p>
            <a:r>
              <a:rPr lang="en-GB" dirty="0"/>
              <a:t>Amending work patterns where appropriate.</a:t>
            </a:r>
          </a:p>
          <a:p>
            <a:r>
              <a:rPr lang="en-GB" dirty="0"/>
              <a:t>Notification of employer’s Health and Safety team.</a:t>
            </a:r>
          </a:p>
          <a:p>
            <a:r>
              <a:rPr lang="en-GB" dirty="0"/>
              <a:t>Formal investigation.</a:t>
            </a:r>
          </a:p>
          <a:p>
            <a:r>
              <a:rPr lang="en-GB" dirty="0"/>
              <a:t>Co-operation with the police.</a:t>
            </a:r>
          </a:p>
          <a:p>
            <a:endParaRPr lang="en-GB" dirty="0"/>
          </a:p>
        </p:txBody>
      </p:sp>
    </p:spTree>
    <p:extLst>
      <p:ext uri="{BB962C8B-B14F-4D97-AF65-F5344CB8AC3E}">
        <p14:creationId xmlns:p14="http://schemas.microsoft.com/office/powerpoint/2010/main" val="798115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50551-1CE1-99DB-8CB2-80DED9362CA8}"/>
              </a:ext>
            </a:extLst>
          </p:cNvPr>
          <p:cNvSpPr>
            <a:spLocks noGrp="1"/>
          </p:cNvSpPr>
          <p:nvPr>
            <p:ph type="title"/>
          </p:nvPr>
        </p:nvSpPr>
        <p:spPr/>
        <p:txBody>
          <a:bodyPr/>
          <a:lstStyle/>
          <a:p>
            <a:r>
              <a:rPr lang="en-GB" dirty="0"/>
              <a:t>Legislation – Effective or Not?</a:t>
            </a:r>
          </a:p>
        </p:txBody>
      </p:sp>
      <p:pic>
        <p:nvPicPr>
          <p:cNvPr id="6" name="Picture 2">
            <a:extLst>
              <a:ext uri="{FF2B5EF4-FFF2-40B4-BE49-F238E27FC236}">
                <a16:creationId xmlns:a16="http://schemas.microsoft.com/office/drawing/2014/main" id="{964A8D6C-F41D-E341-F4AA-B94140365DF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9405" y="1647272"/>
            <a:ext cx="2518703" cy="12992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2F9F45-5E8E-AF04-CC6E-5D60B5F3FD7A}"/>
              </a:ext>
            </a:extLst>
          </p:cNvPr>
          <p:cNvSpPr txBox="1"/>
          <p:nvPr/>
        </p:nvSpPr>
        <p:spPr>
          <a:xfrm>
            <a:off x="449405" y="3063409"/>
            <a:ext cx="6284690" cy="715837"/>
          </a:xfrm>
          <a:prstGeom prst="rect">
            <a:avLst/>
          </a:prstGeom>
          <a:noFill/>
        </p:spPr>
        <p:txBody>
          <a:bodyPr wrap="square" rtlCol="0">
            <a:spAutoFit/>
          </a:bodyPr>
          <a:lstStyle/>
          <a:p>
            <a:pPr defTabSz="514350"/>
            <a:r>
              <a:rPr lang="en-GB" sz="1013" dirty="0">
                <a:solidFill>
                  <a:prstClr val="black"/>
                </a:solidFill>
                <a:latin typeface="Arial" panose="020B0604020202020204"/>
              </a:rPr>
              <a:t>One NHS Trust </a:t>
            </a:r>
            <a:r>
              <a:rPr lang="en-GB" sz="1013" dirty="0" err="1">
                <a:solidFill>
                  <a:prstClr val="black"/>
                </a:solidFill>
                <a:latin typeface="Arial" panose="020B0604020202020204"/>
              </a:rPr>
              <a:t>H&amp;S</a:t>
            </a:r>
            <a:r>
              <a:rPr lang="en-GB" sz="1013" dirty="0">
                <a:solidFill>
                  <a:prstClr val="black"/>
                </a:solidFill>
                <a:latin typeface="Arial" panose="020B0604020202020204"/>
              </a:rPr>
              <a:t> Policy reads “Our staff should not be expected to accept such behaviour as inevitable”</a:t>
            </a:r>
          </a:p>
          <a:p>
            <a:pPr defTabSz="514350"/>
            <a:endParaRPr lang="en-GB" sz="1013" dirty="0">
              <a:solidFill>
                <a:prstClr val="black"/>
              </a:solidFill>
              <a:latin typeface="Arial" panose="020B0604020202020204"/>
            </a:endParaRPr>
          </a:p>
          <a:p>
            <a:pPr defTabSz="514350"/>
            <a:r>
              <a:rPr lang="en-GB" sz="1013" dirty="0">
                <a:solidFill>
                  <a:prstClr val="black"/>
                </a:solidFill>
                <a:latin typeface="Arial" panose="020B0604020202020204"/>
              </a:rPr>
              <a:t>An employer is not however always responsible. On average 66% of claims will fail.</a:t>
            </a:r>
          </a:p>
        </p:txBody>
      </p:sp>
    </p:spTree>
    <p:extLst>
      <p:ext uri="{BB962C8B-B14F-4D97-AF65-F5344CB8AC3E}">
        <p14:creationId xmlns:p14="http://schemas.microsoft.com/office/powerpoint/2010/main" val="316286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C3FB-90FF-3050-033C-6404A6536D04}"/>
              </a:ext>
            </a:extLst>
          </p:cNvPr>
          <p:cNvSpPr>
            <a:spLocks noGrp="1"/>
          </p:cNvSpPr>
          <p:nvPr>
            <p:ph type="title"/>
          </p:nvPr>
        </p:nvSpPr>
        <p:spPr/>
        <p:txBody>
          <a:bodyPr/>
          <a:lstStyle/>
          <a:p>
            <a:r>
              <a:rPr lang="en-US" dirty="0">
                <a:latin typeface="Gill Sans MT" panose="020B0502020104020203" pitchFamily="34" charset="0"/>
              </a:rPr>
              <a:t>The Scale of the Problem</a:t>
            </a:r>
            <a:endParaRPr lang="en-GB" dirty="0"/>
          </a:p>
        </p:txBody>
      </p:sp>
      <p:sp>
        <p:nvSpPr>
          <p:cNvPr id="3" name="Content Placeholder 2">
            <a:extLst>
              <a:ext uri="{FF2B5EF4-FFF2-40B4-BE49-F238E27FC236}">
                <a16:creationId xmlns:a16="http://schemas.microsoft.com/office/drawing/2014/main" id="{660E5673-A282-5EF8-C22F-00453EE4B1BB}"/>
              </a:ext>
            </a:extLst>
          </p:cNvPr>
          <p:cNvSpPr>
            <a:spLocks noGrp="1"/>
          </p:cNvSpPr>
          <p:nvPr>
            <p:ph idx="1"/>
          </p:nvPr>
        </p:nvSpPr>
        <p:spPr>
          <a:xfrm>
            <a:off x="413747" y="1673516"/>
            <a:ext cx="5682349" cy="2297787"/>
          </a:xfrm>
        </p:spPr>
        <p:txBody>
          <a:bodyPr>
            <a:normAutofit fontScale="40000" lnSpcReduction="20000"/>
          </a:bodyPr>
          <a:lstStyle/>
          <a:p>
            <a:pPr>
              <a:defRPr/>
            </a:pPr>
            <a:r>
              <a:rPr lang="en-GB" sz="1969" dirty="0">
                <a:solidFill>
                  <a:srgbClr val="000000"/>
                </a:solidFill>
                <a:latin typeface="Gill Sans MT" panose="020B0502020104020203" pitchFamily="34" charset="0"/>
                <a:ea typeface="Calibri" panose="020F0502020204030204" pitchFamily="34" charset="0"/>
              </a:rPr>
              <a:t>HSE reports 649,000 incidents of violence at work – 360,000 threats and 288,000 assaults. </a:t>
            </a:r>
          </a:p>
          <a:p>
            <a:pPr marL="0" indent="0">
              <a:buNone/>
              <a:defRPr/>
            </a:pPr>
            <a:endParaRPr lang="en-GB" sz="1969" dirty="0">
              <a:solidFill>
                <a:srgbClr val="000000"/>
              </a:solidFill>
              <a:latin typeface="Gill Sans MT" panose="020B0502020104020203" pitchFamily="34" charset="0"/>
              <a:ea typeface="Calibri" panose="020F0502020204030204" pitchFamily="34" charset="0"/>
            </a:endParaRPr>
          </a:p>
          <a:p>
            <a:pPr>
              <a:defRPr/>
            </a:pPr>
            <a:r>
              <a:rPr lang="en-GB" sz="1969" dirty="0">
                <a:solidFill>
                  <a:srgbClr val="000000"/>
                </a:solidFill>
                <a:latin typeface="Gill Sans MT" panose="020B0502020104020203" pitchFamily="34" charset="0"/>
                <a:ea typeface="Calibri" panose="020F0502020204030204" pitchFamily="34" charset="0"/>
              </a:rPr>
              <a:t>75,000 of them occur in the NHS – that is approximately 11% of all assaults. Violent and aggressive incidents are the third highest cause of injuries reported under </a:t>
            </a:r>
            <a:r>
              <a:rPr lang="en-GB" sz="1969" dirty="0" err="1">
                <a:solidFill>
                  <a:srgbClr val="000000"/>
                </a:solidFill>
                <a:latin typeface="Gill Sans MT" panose="020B0502020104020203" pitchFamily="34" charset="0"/>
                <a:ea typeface="Calibri" panose="020F0502020204030204" pitchFamily="34" charset="0"/>
              </a:rPr>
              <a:t>RIDDOR</a:t>
            </a:r>
            <a:r>
              <a:rPr lang="en-GB" sz="1969" dirty="0">
                <a:solidFill>
                  <a:srgbClr val="000000"/>
                </a:solidFill>
                <a:latin typeface="Gill Sans MT" panose="020B0502020104020203" pitchFamily="34" charset="0"/>
                <a:ea typeface="Calibri" panose="020F0502020204030204" pitchFamily="34" charset="0"/>
              </a:rPr>
              <a:t> from the Health and Social Care sector.</a:t>
            </a:r>
          </a:p>
          <a:p>
            <a:pPr>
              <a:defRPr/>
            </a:pPr>
            <a:endParaRPr lang="en-GB" sz="1969" dirty="0">
              <a:solidFill>
                <a:srgbClr val="000000"/>
              </a:solidFill>
              <a:latin typeface="Gill Sans MT" panose="020B0502020104020203" pitchFamily="34" charset="0"/>
              <a:ea typeface="Calibri" panose="020F0502020204030204" pitchFamily="34" charset="0"/>
            </a:endParaRPr>
          </a:p>
          <a:p>
            <a:pPr>
              <a:defRPr/>
            </a:pPr>
            <a:r>
              <a:rPr lang="en-GB" sz="1969" dirty="0">
                <a:solidFill>
                  <a:srgbClr val="000000"/>
                </a:solidFill>
                <a:latin typeface="Gill Sans MT" panose="020B0502020104020203" pitchFamily="34" charset="0"/>
                <a:ea typeface="Calibri" panose="020F0502020204030204" pitchFamily="34" charset="0"/>
              </a:rPr>
              <a:t>UK Government reports 8,616 assaults on prison officers in England and Wales in 2023.  Assaults on prison staff had increased by more than 300% in the last 5 years.</a:t>
            </a:r>
          </a:p>
          <a:p>
            <a:endParaRPr lang="en-GB" sz="1969" dirty="0">
              <a:latin typeface="Gill Sans MT" panose="020B0502020104020203" pitchFamily="34" charset="0"/>
            </a:endParaRPr>
          </a:p>
          <a:p>
            <a:r>
              <a:rPr lang="en-GB" sz="1969" dirty="0" err="1">
                <a:latin typeface="Gill Sans MT" panose="020B0502020104020203" pitchFamily="34" charset="0"/>
              </a:rPr>
              <a:t>RMT</a:t>
            </a:r>
            <a:r>
              <a:rPr lang="en-GB" sz="1969" dirty="0">
                <a:latin typeface="Gill Sans MT" panose="020B0502020104020203" pitchFamily="34" charset="0"/>
              </a:rPr>
              <a:t> 2025 survey of 6000 members reported 66% had experienced an incident of violence at work in the last 12 months.</a:t>
            </a:r>
          </a:p>
          <a:p>
            <a:endParaRPr lang="en-GB" sz="1969" dirty="0">
              <a:latin typeface="Gill Sans MT" panose="020B0502020104020203" pitchFamily="34" charset="0"/>
            </a:endParaRPr>
          </a:p>
          <a:p>
            <a:r>
              <a:rPr lang="en-GB" sz="1969" dirty="0">
                <a:latin typeface="Gill Sans MT" panose="020B0502020104020203" pitchFamily="34" charset="0"/>
              </a:rPr>
              <a:t>NASUWT 2025 survey of members showed a 40% increase in abuse/violent behaviour experienced by members in the last 12 months.</a:t>
            </a:r>
          </a:p>
          <a:p>
            <a:endParaRPr lang="en-GB" sz="1969" dirty="0">
              <a:latin typeface="Gill Sans MT" panose="020B0502020104020203" pitchFamily="34" charset="0"/>
            </a:endParaRPr>
          </a:p>
          <a:p>
            <a:r>
              <a:rPr lang="en-GB" sz="1969" dirty="0">
                <a:latin typeface="Gill Sans MT" panose="020B0502020104020203" pitchFamily="34" charset="0"/>
              </a:rPr>
              <a:t>USDAW surveyed 9400 shopworkers last year and 77% reported verbal abuse, 53% were threatened and 10% physically assaulted.</a:t>
            </a:r>
          </a:p>
          <a:p>
            <a:endParaRPr lang="en-GB" sz="1969" dirty="0">
              <a:latin typeface="Gill Sans MT" panose="020B0502020104020203" pitchFamily="34" charset="0"/>
            </a:endParaRPr>
          </a:p>
          <a:p>
            <a:endParaRPr lang="en-GB" sz="1969" dirty="0">
              <a:latin typeface="Gill Sans MT" panose="020B0502020104020203" pitchFamily="34" charset="0"/>
            </a:endParaRPr>
          </a:p>
          <a:p>
            <a:endParaRPr lang="en-GB" sz="1013" dirty="0">
              <a:latin typeface="Gill Sans MT" panose="020B0502020104020203" pitchFamily="34" charset="0"/>
            </a:endParaRPr>
          </a:p>
          <a:p>
            <a:endParaRPr lang="en-GB" sz="1013" dirty="0">
              <a:latin typeface="Gill Sans MT" panose="020B0502020104020203" pitchFamily="34" charset="0"/>
            </a:endParaRPr>
          </a:p>
          <a:p>
            <a:pPr marL="0" indent="0">
              <a:buNone/>
            </a:pPr>
            <a:endParaRPr lang="en-GB" dirty="0"/>
          </a:p>
        </p:txBody>
      </p:sp>
    </p:spTree>
    <p:extLst>
      <p:ext uri="{BB962C8B-B14F-4D97-AF65-F5344CB8AC3E}">
        <p14:creationId xmlns:p14="http://schemas.microsoft.com/office/powerpoint/2010/main" val="2365001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DDE6-0C30-2275-B991-7B097A92D574}"/>
              </a:ext>
            </a:extLst>
          </p:cNvPr>
          <p:cNvSpPr>
            <a:spLocks noGrp="1"/>
          </p:cNvSpPr>
          <p:nvPr>
            <p:ph type="title"/>
          </p:nvPr>
        </p:nvSpPr>
        <p:spPr/>
        <p:txBody>
          <a:bodyPr/>
          <a:lstStyle/>
          <a:p>
            <a:r>
              <a:rPr lang="en-GB" dirty="0"/>
              <a:t>Improvements</a:t>
            </a:r>
          </a:p>
        </p:txBody>
      </p:sp>
      <p:sp>
        <p:nvSpPr>
          <p:cNvPr id="3" name="Content Placeholder 2">
            <a:extLst>
              <a:ext uri="{FF2B5EF4-FFF2-40B4-BE49-F238E27FC236}">
                <a16:creationId xmlns:a16="http://schemas.microsoft.com/office/drawing/2014/main" id="{94A3A0E2-3B02-D491-F261-1DF4AD7DB4AB}"/>
              </a:ext>
            </a:extLst>
          </p:cNvPr>
          <p:cNvSpPr>
            <a:spLocks noGrp="1"/>
          </p:cNvSpPr>
          <p:nvPr>
            <p:ph idx="1"/>
          </p:nvPr>
        </p:nvSpPr>
        <p:spPr/>
        <p:txBody>
          <a:bodyPr>
            <a:normAutofit fontScale="92500"/>
          </a:bodyPr>
          <a:lstStyle/>
          <a:p>
            <a:r>
              <a:rPr lang="en-GB" dirty="0"/>
              <a:t>Clearer guidance needed on agency workers and the duties of the agency vs those imposed on the employment provider.</a:t>
            </a:r>
          </a:p>
          <a:p>
            <a:r>
              <a:rPr lang="en-GB" dirty="0"/>
              <a:t>Enforcement of sanctions to deter workplace violence – enforce a zero-tolerance approach don’t just put posters up. </a:t>
            </a:r>
          </a:p>
          <a:p>
            <a:r>
              <a:rPr lang="en-GB" dirty="0"/>
              <a:t>Assaults on Emergency Workers (Offences) Act 2018, but what about other public facing employees?  Shopworkers, railways staff, school teachers/TAs, care workers…</a:t>
            </a:r>
          </a:p>
          <a:p>
            <a:r>
              <a:rPr lang="en-GB" dirty="0"/>
              <a:t>Better resources for the Police to improve response times.</a:t>
            </a:r>
          </a:p>
          <a:p>
            <a:r>
              <a:rPr lang="en-GB" dirty="0"/>
              <a:t>More resources for the Courts to reduce backlogs.</a:t>
            </a:r>
          </a:p>
          <a:p>
            <a:r>
              <a:rPr lang="en-GB" dirty="0"/>
              <a:t>Consideration of minimum levels of safety provisions for lone working – safer premises, better PPE, on-call provision.</a:t>
            </a:r>
          </a:p>
          <a:p>
            <a:r>
              <a:rPr lang="en-GB" dirty="0"/>
              <a:t>Review of the CICA scheme – tariffs not updated since 2012 implementation and still has a £500,000 cap, with sick pay only paid after 28 weeks, and limited to SSP levels.</a:t>
            </a:r>
          </a:p>
          <a:p>
            <a:r>
              <a:rPr lang="en-GB" dirty="0"/>
              <a:t>Legal costs – currently assault cases fall outside the fixed costs regime due to their complex nature, but defendants argue the point. If the legislation changes then they will become harder to run as the costs of doing so could be greater than the legal costs that can be recovered from the defendant.</a:t>
            </a:r>
          </a:p>
        </p:txBody>
      </p:sp>
    </p:spTree>
    <p:extLst>
      <p:ext uri="{BB962C8B-B14F-4D97-AF65-F5344CB8AC3E}">
        <p14:creationId xmlns:p14="http://schemas.microsoft.com/office/powerpoint/2010/main" val="112020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059D-DDAA-6842-25DD-937039A91DA3}"/>
              </a:ext>
            </a:extLst>
          </p:cNvPr>
          <p:cNvSpPr>
            <a:spLocks noGrp="1"/>
          </p:cNvSpPr>
          <p:nvPr>
            <p:ph type="title"/>
          </p:nvPr>
        </p:nvSpPr>
        <p:spPr>
          <a:xfrm>
            <a:off x="471487" y="1553476"/>
            <a:ext cx="3761003" cy="1565316"/>
          </a:xfrm>
        </p:spPr>
        <p:txBody>
          <a:bodyPr/>
          <a:lstStyle/>
          <a:p>
            <a:r>
              <a:rPr lang="en-GB" dirty="0"/>
              <a:t>Useful Resources</a:t>
            </a:r>
            <a:br>
              <a:rPr lang="en-GB" dirty="0"/>
            </a:br>
            <a:endParaRPr lang="en-GB" dirty="0"/>
          </a:p>
        </p:txBody>
      </p:sp>
    </p:spTree>
    <p:extLst>
      <p:ext uri="{BB962C8B-B14F-4D97-AF65-F5344CB8AC3E}">
        <p14:creationId xmlns:p14="http://schemas.microsoft.com/office/powerpoint/2010/main" val="3832516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F1CE2A-F139-3AF7-D245-9991D5794D37}"/>
              </a:ext>
            </a:extLst>
          </p:cNvPr>
          <p:cNvSpPr>
            <a:spLocks noGrp="1"/>
          </p:cNvSpPr>
          <p:nvPr>
            <p:ph type="title"/>
          </p:nvPr>
        </p:nvSpPr>
        <p:spPr/>
        <p:txBody>
          <a:bodyPr/>
          <a:lstStyle/>
          <a:p>
            <a:r>
              <a:rPr lang="en-US" sz="1575" dirty="0"/>
              <a:t>Free Online Legal Guides and Employment Law Review</a:t>
            </a:r>
            <a:r>
              <a:rPr lang="en-US" dirty="0"/>
              <a:t>  </a:t>
            </a:r>
          </a:p>
        </p:txBody>
      </p:sp>
      <p:sp>
        <p:nvSpPr>
          <p:cNvPr id="8" name="Content Placeholder 2">
            <a:extLst>
              <a:ext uri="{FF2B5EF4-FFF2-40B4-BE49-F238E27FC236}">
                <a16:creationId xmlns:a16="http://schemas.microsoft.com/office/drawing/2014/main" id="{346266E7-9FFB-AD5D-8D16-8DDC995D43BF}"/>
              </a:ext>
            </a:extLst>
          </p:cNvPr>
          <p:cNvSpPr>
            <a:spLocks noGrp="1"/>
          </p:cNvSpPr>
          <p:nvPr>
            <p:ph sz="half" idx="1"/>
          </p:nvPr>
        </p:nvSpPr>
        <p:spPr>
          <a:xfrm>
            <a:off x="506067" y="1483994"/>
            <a:ext cx="2837132" cy="2306338"/>
          </a:xfrm>
        </p:spPr>
        <p:txBody>
          <a:bodyPr>
            <a:normAutofit/>
          </a:bodyPr>
          <a:lstStyle/>
          <a:p>
            <a:r>
              <a:rPr lang="en-US" dirty="0"/>
              <a:t>Members can access a range of legal guides and resources: </a:t>
            </a:r>
          </a:p>
        </p:txBody>
      </p:sp>
      <p:sp>
        <p:nvSpPr>
          <p:cNvPr id="2" name="Content Placeholder 1">
            <a:extLst>
              <a:ext uri="{FF2B5EF4-FFF2-40B4-BE49-F238E27FC236}">
                <a16:creationId xmlns:a16="http://schemas.microsoft.com/office/drawing/2014/main" id="{6EAE14BC-6F2B-B8DA-438E-F95185A3AEE7}"/>
              </a:ext>
            </a:extLst>
          </p:cNvPr>
          <p:cNvSpPr>
            <a:spLocks noGrp="1"/>
          </p:cNvSpPr>
          <p:nvPr>
            <p:ph sz="half" idx="2"/>
          </p:nvPr>
        </p:nvSpPr>
        <p:spPr>
          <a:xfrm>
            <a:off x="3471863" y="1495175"/>
            <a:ext cx="2837132" cy="2306338"/>
          </a:xfrm>
        </p:spPr>
        <p:txBody>
          <a:bodyPr/>
          <a:lstStyle/>
          <a:p>
            <a:pPr marL="0" indent="0">
              <a:buNone/>
            </a:pPr>
            <a:r>
              <a:rPr lang="en-US" dirty="0"/>
              <a:t>Employment Law Review</a:t>
            </a:r>
          </a:p>
          <a:p>
            <a:r>
              <a:rPr lang="en-US" dirty="0"/>
              <a:t>Weekly newsletter – direct to your inbox.</a:t>
            </a:r>
          </a:p>
          <a:p>
            <a:r>
              <a:rPr lang="en-US" dirty="0"/>
              <a:t>Covering relevant case summaries for reps.</a:t>
            </a:r>
          </a:p>
          <a:p>
            <a:r>
              <a:rPr lang="en-US" dirty="0"/>
              <a:t>Searchable on the Thompsons website.</a:t>
            </a:r>
          </a:p>
          <a:p>
            <a:endParaRPr lang="en-US" dirty="0"/>
          </a:p>
          <a:p>
            <a:pPr marL="0" indent="0">
              <a:buNone/>
            </a:pPr>
            <a:endParaRPr lang="en-GB" dirty="0"/>
          </a:p>
        </p:txBody>
      </p:sp>
      <p:pic>
        <p:nvPicPr>
          <p:cNvPr id="3" name="Picture 2" descr="A qr code with a red square&#10;&#10;Description automatically generated">
            <a:extLst>
              <a:ext uri="{FF2B5EF4-FFF2-40B4-BE49-F238E27FC236}">
                <a16:creationId xmlns:a16="http://schemas.microsoft.com/office/drawing/2014/main" id="{5E32F674-7EE6-8149-B5EE-04538451613C}"/>
              </a:ext>
            </a:extLst>
          </p:cNvPr>
          <p:cNvPicPr>
            <a:picLocks noChangeAspect="1"/>
          </p:cNvPicPr>
          <p:nvPr/>
        </p:nvPicPr>
        <p:blipFill>
          <a:blip r:embed="rId3"/>
          <a:stretch>
            <a:fillRect/>
          </a:stretch>
        </p:blipFill>
        <p:spPr>
          <a:xfrm>
            <a:off x="845606" y="1994589"/>
            <a:ext cx="1981601" cy="1981601"/>
          </a:xfrm>
          <a:prstGeom prst="rect">
            <a:avLst/>
          </a:prstGeom>
        </p:spPr>
      </p:pic>
      <p:pic>
        <p:nvPicPr>
          <p:cNvPr id="5" name="Picture 4" descr="A qr code with a red square&#10;&#10;Description automatically generated">
            <a:extLst>
              <a:ext uri="{FF2B5EF4-FFF2-40B4-BE49-F238E27FC236}">
                <a16:creationId xmlns:a16="http://schemas.microsoft.com/office/drawing/2014/main" id="{D155F255-7B83-A4C2-F3AA-3F301AFADA6D}"/>
              </a:ext>
            </a:extLst>
          </p:cNvPr>
          <p:cNvPicPr>
            <a:picLocks noChangeAspect="1"/>
          </p:cNvPicPr>
          <p:nvPr/>
        </p:nvPicPr>
        <p:blipFill>
          <a:blip r:embed="rId4"/>
          <a:stretch>
            <a:fillRect/>
          </a:stretch>
        </p:blipFill>
        <p:spPr>
          <a:xfrm>
            <a:off x="4284172" y="2520462"/>
            <a:ext cx="1421427" cy="1421427"/>
          </a:xfrm>
          <a:prstGeom prst="rect">
            <a:avLst/>
          </a:prstGeom>
        </p:spPr>
      </p:pic>
    </p:spTree>
    <p:extLst>
      <p:ext uri="{BB962C8B-B14F-4D97-AF65-F5344CB8AC3E}">
        <p14:creationId xmlns:p14="http://schemas.microsoft.com/office/powerpoint/2010/main" val="83133803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12BF-6E4D-5442-985A-AF0095685C38}"/>
              </a:ext>
            </a:extLst>
          </p:cNvPr>
          <p:cNvSpPr>
            <a:spLocks noGrp="1"/>
          </p:cNvSpPr>
          <p:nvPr>
            <p:ph type="ctrTitle"/>
          </p:nvPr>
        </p:nvSpPr>
        <p:spPr>
          <a:xfrm>
            <a:off x="372578" y="2504234"/>
            <a:ext cx="6238605" cy="1343025"/>
          </a:xfrm>
        </p:spPr>
        <p:txBody>
          <a:bodyPr>
            <a:noAutofit/>
          </a:bodyPr>
          <a:lstStyle/>
          <a:p>
            <a:r>
              <a:rPr lang="en-US" sz="2700" dirty="0">
                <a:latin typeface="Helvetica" pitchFamily="2" charset="0"/>
              </a:rPr>
              <a:t>How to get in touch</a:t>
            </a:r>
            <a:br>
              <a:rPr lang="en-US" sz="1125" dirty="0">
                <a:latin typeface="Helvetica" pitchFamily="2" charset="0"/>
              </a:rPr>
            </a:br>
            <a:br>
              <a:rPr lang="en-US" sz="1125" dirty="0">
                <a:latin typeface="Helvetica" pitchFamily="2" charset="0"/>
              </a:rPr>
            </a:br>
            <a:r>
              <a:rPr lang="en-US" sz="1125" dirty="0">
                <a:latin typeface="Helvetica" pitchFamily="2" charset="0"/>
              </a:rPr>
              <a:t>For personal injuries, industrial diseases and clinical negligence: </a:t>
            </a:r>
            <a:br>
              <a:rPr lang="en-US" sz="1125" dirty="0">
                <a:latin typeface="Helvetica" pitchFamily="2" charset="0"/>
              </a:rPr>
            </a:br>
            <a:br>
              <a:rPr lang="en-US" sz="1125" dirty="0">
                <a:latin typeface="Helvetica" pitchFamily="2" charset="0"/>
              </a:rPr>
            </a:br>
            <a:r>
              <a:rPr lang="en-US" sz="1125" dirty="0">
                <a:solidFill>
                  <a:schemeClr val="tx1"/>
                </a:solidFill>
                <a:latin typeface="Helvetica" pitchFamily="2" charset="0"/>
              </a:rPr>
              <a:t>www.thompsonstradeunion.law</a:t>
            </a:r>
            <a:br>
              <a:rPr lang="en-US" sz="1125" dirty="0">
                <a:latin typeface="Helvetica" pitchFamily="2" charset="0"/>
              </a:rPr>
            </a:br>
            <a:br>
              <a:rPr lang="en-US" sz="1125" dirty="0">
                <a:latin typeface="Helvetica" pitchFamily="2" charset="0"/>
              </a:rPr>
            </a:br>
            <a:r>
              <a:rPr lang="en-US" sz="1125" dirty="0">
                <a:latin typeface="Helvetica" pitchFamily="2" charset="0"/>
              </a:rPr>
              <a:t>0800 587 7515</a:t>
            </a:r>
            <a:br>
              <a:rPr lang="en-US" sz="1125" dirty="0">
                <a:latin typeface="Helvetica" pitchFamily="2" charset="0"/>
              </a:rPr>
            </a:br>
            <a:br>
              <a:rPr lang="en-US" sz="1125" dirty="0">
                <a:latin typeface="Helvetica" pitchFamily="2" charset="0"/>
              </a:rPr>
            </a:br>
            <a:r>
              <a:rPr lang="en-US" sz="1125" dirty="0">
                <a:latin typeface="Helvetica" pitchFamily="2" charset="0"/>
              </a:rPr>
              <a:t>For conveyancing, probate, powers of attorney and wills: </a:t>
            </a:r>
            <a:br>
              <a:rPr lang="en-US" sz="1125" dirty="0">
                <a:latin typeface="Helvetica" pitchFamily="2" charset="0"/>
              </a:rPr>
            </a:br>
            <a:br>
              <a:rPr lang="en-US" sz="1125" dirty="0">
                <a:latin typeface="Helvetica" pitchFamily="2" charset="0"/>
              </a:rPr>
            </a:br>
            <a:r>
              <a:rPr lang="en-US" sz="1125" dirty="0">
                <a:latin typeface="Helvetica" pitchFamily="2" charset="0"/>
              </a:rPr>
              <a:t>0800 051 4218</a:t>
            </a:r>
            <a:br>
              <a:rPr lang="en-US" sz="1125" dirty="0">
                <a:latin typeface="Helvetica" pitchFamily="2" charset="0"/>
              </a:rPr>
            </a:br>
            <a:br>
              <a:rPr lang="en-US" sz="1125" dirty="0">
                <a:latin typeface="Helvetica" pitchFamily="2" charset="0"/>
              </a:rPr>
            </a:br>
            <a:r>
              <a:rPr lang="en-US" sz="1125" dirty="0">
                <a:latin typeface="Helvetica" pitchFamily="2" charset="0"/>
              </a:rPr>
              <a:t>For employment rights: </a:t>
            </a:r>
            <a:br>
              <a:rPr lang="en-US" sz="1125" dirty="0">
                <a:latin typeface="Helvetica" pitchFamily="2" charset="0"/>
              </a:rPr>
            </a:br>
            <a:br>
              <a:rPr lang="en-US" sz="1125" dirty="0">
                <a:latin typeface="Helvetica" pitchFamily="2" charset="0"/>
              </a:rPr>
            </a:br>
            <a:r>
              <a:rPr lang="en-US" sz="1125" dirty="0">
                <a:latin typeface="Helvetica" pitchFamily="2" charset="0"/>
              </a:rPr>
              <a:t>Contact your local union representative.</a:t>
            </a:r>
            <a:br>
              <a:rPr lang="en-US" sz="1125" dirty="0">
                <a:latin typeface="Helvetica" pitchFamily="2" charset="0"/>
              </a:rPr>
            </a:br>
            <a:endParaRPr lang="en-US" sz="1125" dirty="0">
              <a:latin typeface="Helvetica" pitchFamily="2" charset="0"/>
            </a:endParaRPr>
          </a:p>
        </p:txBody>
      </p:sp>
      <p:sp>
        <p:nvSpPr>
          <p:cNvPr id="3" name="TextBox 2"/>
          <p:cNvSpPr txBox="1"/>
          <p:nvPr/>
        </p:nvSpPr>
        <p:spPr>
          <a:xfrm>
            <a:off x="0" y="4336564"/>
            <a:ext cx="458780" cy="178960"/>
          </a:xfrm>
          <a:prstGeom prst="rect">
            <a:avLst/>
          </a:prstGeom>
          <a:noFill/>
        </p:spPr>
        <p:txBody>
          <a:bodyPr wrap="none" rtlCol="0">
            <a:spAutoFit/>
          </a:bodyPr>
          <a:lstStyle/>
          <a:p>
            <a:pPr defTabSz="514350">
              <a:defRPr/>
            </a:pPr>
            <a:r>
              <a:rPr lang="en-GB" sz="563">
                <a:solidFill>
                  <a:prstClr val="white"/>
                </a:solidFill>
                <a:latin typeface="Gill Sans MT" panose="020B0502020104020203" pitchFamily="34" charset="0"/>
              </a:rPr>
              <a:t>1016.391</a:t>
            </a:r>
          </a:p>
        </p:txBody>
      </p:sp>
    </p:spTree>
    <p:extLst>
      <p:ext uri="{BB962C8B-B14F-4D97-AF65-F5344CB8AC3E}">
        <p14:creationId xmlns:p14="http://schemas.microsoft.com/office/powerpoint/2010/main" val="35614933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60FB9-7C8F-2A27-BA69-22A344F2D552}"/>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19B98520-8AB9-E6D6-EC40-6F6ED676CCE3}"/>
              </a:ext>
            </a:extLst>
          </p:cNvPr>
          <p:cNvSpPr>
            <a:spLocks noGrp="1"/>
          </p:cNvSpPr>
          <p:nvPr>
            <p:ph type="ctrTitle"/>
          </p:nvPr>
        </p:nvSpPr>
        <p:spPr>
          <a:xfrm>
            <a:off x="458071" y="1066709"/>
            <a:ext cx="4195572" cy="1604735"/>
          </a:xfrm>
        </p:spPr>
        <p:txBody>
          <a:bodyPr/>
          <a:lstStyle/>
          <a:p>
            <a:r>
              <a:rPr lang="en-GB" sz="4000" dirty="0"/>
              <a:t>Sian Elliott</a:t>
            </a:r>
          </a:p>
        </p:txBody>
      </p:sp>
      <p:sp>
        <p:nvSpPr>
          <p:cNvPr id="2" name="Title 21" descr="&lt;TITLE&gt;{71.22047,448.3887,82.72717,133.6836}">
            <a:extLst>
              <a:ext uri="{FF2B5EF4-FFF2-40B4-BE49-F238E27FC236}">
                <a16:creationId xmlns:a16="http://schemas.microsoft.com/office/drawing/2014/main" id="{61D613C7-7A63-7F5B-6EA3-586D86B918DE}"/>
              </a:ext>
            </a:extLst>
          </p:cNvPr>
          <p:cNvSpPr txBox="1">
            <a:spLocks/>
          </p:cNvSpPr>
          <p:nvPr/>
        </p:nvSpPr>
        <p:spPr>
          <a:xfrm>
            <a:off x="458071" y="1449109"/>
            <a:ext cx="4195572" cy="1604735"/>
          </a:xfrm>
          <a:prstGeom prst="rect">
            <a:avLst/>
          </a:prstGeom>
          <a:noFill/>
        </p:spPr>
        <p:txBody>
          <a:bodyPr lIns="0" tIns="0" rIns="0" anchor="b"/>
          <a:lstStyle>
            <a:lvl1pPr algn="l" defTabSz="685784" rtl="0" eaLnBrk="1" latinLnBrk="0" hangingPunct="1">
              <a:lnSpc>
                <a:spcPct val="90000"/>
              </a:lnSpc>
              <a:spcBef>
                <a:spcPct val="0"/>
              </a:spcBef>
              <a:buNone/>
              <a:defRPr sz="2900" b="0" kern="1200" cap="none" spc="0" baseline="0">
                <a:solidFill>
                  <a:schemeClr val="bg1"/>
                </a:solidFill>
                <a:latin typeface="Rockwell" panose="02060603020205020403" pitchFamily="18" charset="0"/>
                <a:ea typeface="+mj-ea"/>
                <a:cs typeface="Segoe UI" panose="020B0502040204020203" pitchFamily="34" charset="0"/>
              </a:defRPr>
            </a:lvl1pPr>
          </a:lstStyle>
          <a:p>
            <a:r>
              <a:rPr lang="en-GB" sz="2000" dirty="0"/>
              <a:t>Director of Organising, TUC</a:t>
            </a:r>
          </a:p>
        </p:txBody>
      </p:sp>
      <p:pic>
        <p:nvPicPr>
          <p:cNvPr id="3" name="Picture 2" descr="A black background with white text&#10;&#10;AI-generated content may be incorrect.">
            <a:extLst>
              <a:ext uri="{FF2B5EF4-FFF2-40B4-BE49-F238E27FC236}">
                <a16:creationId xmlns:a16="http://schemas.microsoft.com/office/drawing/2014/main" id="{D50C2F58-2F9D-BA9F-D92C-86383DEB8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780" y="4325734"/>
            <a:ext cx="2438400" cy="723590"/>
          </a:xfrm>
          <a:prstGeom prst="rect">
            <a:avLst/>
          </a:prstGeom>
        </p:spPr>
      </p:pic>
    </p:spTree>
    <p:extLst>
      <p:ext uri="{BB962C8B-B14F-4D97-AF65-F5344CB8AC3E}">
        <p14:creationId xmlns:p14="http://schemas.microsoft.com/office/powerpoint/2010/main" val="28784760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234E-2060-4293-4466-E3E1C1928F36}"/>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B74937B1-D273-B261-274E-DC42050A2C14}"/>
              </a:ext>
            </a:extLst>
          </p:cNvPr>
          <p:cNvSpPr>
            <a:spLocks noGrp="1"/>
          </p:cNvSpPr>
          <p:nvPr>
            <p:ph type="ctrTitle"/>
          </p:nvPr>
        </p:nvSpPr>
        <p:spPr>
          <a:xfrm>
            <a:off x="458071" y="1894597"/>
            <a:ext cx="4195572" cy="1604735"/>
          </a:xfrm>
        </p:spPr>
        <p:txBody>
          <a:bodyPr/>
          <a:lstStyle/>
          <a:p>
            <a:r>
              <a:rPr lang="en-GB" sz="4000" b="1" dirty="0"/>
              <a:t>John Hendy KC</a:t>
            </a:r>
            <a:br>
              <a:rPr lang="en-GB" sz="4000" dirty="0"/>
            </a:br>
            <a:r>
              <a:rPr lang="en-GB" sz="2500" dirty="0"/>
              <a:t>Vice Chair of the APPG on Occupational Safety and Health</a:t>
            </a:r>
          </a:p>
        </p:txBody>
      </p:sp>
      <p:pic>
        <p:nvPicPr>
          <p:cNvPr id="3" name="Picture 2" descr="A black background with white text&#10;&#10;AI-generated content may be incorrect.">
            <a:extLst>
              <a:ext uri="{FF2B5EF4-FFF2-40B4-BE49-F238E27FC236}">
                <a16:creationId xmlns:a16="http://schemas.microsoft.com/office/drawing/2014/main" id="{1122BB27-0385-9546-E76C-BF129C710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800" y="4332963"/>
            <a:ext cx="2379520" cy="706118"/>
          </a:xfrm>
          <a:prstGeom prst="rect">
            <a:avLst/>
          </a:prstGeom>
        </p:spPr>
      </p:pic>
    </p:spTree>
    <p:extLst>
      <p:ext uri="{BB962C8B-B14F-4D97-AF65-F5344CB8AC3E}">
        <p14:creationId xmlns:p14="http://schemas.microsoft.com/office/powerpoint/2010/main" val="241556936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73B6-0E8B-810D-4DBC-657E1C91C72E}"/>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694AB105-E56D-66EB-71C9-34B0272CAF97}"/>
              </a:ext>
            </a:extLst>
          </p:cNvPr>
          <p:cNvSpPr>
            <a:spLocks noGrp="1"/>
          </p:cNvSpPr>
          <p:nvPr>
            <p:ph type="ctrTitle"/>
          </p:nvPr>
        </p:nvSpPr>
        <p:spPr>
          <a:xfrm>
            <a:off x="355879" y="736484"/>
            <a:ext cx="4195572" cy="858973"/>
          </a:xfrm>
        </p:spPr>
        <p:txBody>
          <a:bodyPr/>
          <a:lstStyle/>
          <a:p>
            <a:r>
              <a:rPr lang="en-GB" sz="4000" dirty="0"/>
              <a:t>Questions</a:t>
            </a:r>
          </a:p>
        </p:txBody>
      </p:sp>
      <p:pic>
        <p:nvPicPr>
          <p:cNvPr id="5" name="Picture 4" descr="A black background with white text&#10;&#10;AI-generated content may be incorrect.">
            <a:extLst>
              <a:ext uri="{FF2B5EF4-FFF2-40B4-BE49-F238E27FC236}">
                <a16:creationId xmlns:a16="http://schemas.microsoft.com/office/drawing/2014/main" id="{67E8A7A5-ABB4-C2C7-0EE3-BBBC2DB7C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863" y="4335780"/>
            <a:ext cx="2532937" cy="751644"/>
          </a:xfrm>
          <a:prstGeom prst="rect">
            <a:avLst/>
          </a:prstGeom>
        </p:spPr>
      </p:pic>
      <p:sp>
        <p:nvSpPr>
          <p:cNvPr id="2" name="Title 21" descr="&lt;TITLE&gt;{71.22047,448.3887,82.72717,133.6836}">
            <a:extLst>
              <a:ext uri="{FF2B5EF4-FFF2-40B4-BE49-F238E27FC236}">
                <a16:creationId xmlns:a16="http://schemas.microsoft.com/office/drawing/2014/main" id="{BC6B9CEE-13CD-D220-7440-F064D2C296C0}"/>
              </a:ext>
            </a:extLst>
          </p:cNvPr>
          <p:cNvSpPr txBox="1">
            <a:spLocks/>
          </p:cNvSpPr>
          <p:nvPr/>
        </p:nvSpPr>
        <p:spPr>
          <a:xfrm>
            <a:off x="421251" y="2017335"/>
            <a:ext cx="4195572" cy="1604735"/>
          </a:xfrm>
          <a:prstGeom prst="rect">
            <a:avLst/>
          </a:prstGeom>
          <a:noFill/>
        </p:spPr>
        <p:txBody>
          <a:bodyPr lIns="0" tIns="0" rIns="0" anchor="b"/>
          <a:lstStyle>
            <a:lvl1pPr algn="l" defTabSz="685784" rtl="0" eaLnBrk="1" latinLnBrk="0" hangingPunct="1">
              <a:lnSpc>
                <a:spcPct val="90000"/>
              </a:lnSpc>
              <a:spcBef>
                <a:spcPct val="0"/>
              </a:spcBef>
              <a:buNone/>
              <a:defRPr sz="2900" b="0" kern="1200" cap="none" spc="0" baseline="0">
                <a:solidFill>
                  <a:schemeClr val="bg1"/>
                </a:solidFill>
                <a:latin typeface="Rockwell" panose="02060603020205020403" pitchFamily="18" charset="0"/>
                <a:ea typeface="+mj-ea"/>
                <a:cs typeface="Segoe UI" panose="020B0502040204020203" pitchFamily="34" charset="0"/>
              </a:defRPr>
            </a:lvl1pPr>
          </a:lstStyle>
          <a:p>
            <a:r>
              <a:rPr lang="en-GB" sz="2500" dirty="0"/>
              <a:t>Jo Soccard</a:t>
            </a:r>
            <a:br>
              <a:rPr lang="en-GB" sz="2500" dirty="0"/>
            </a:br>
            <a:br>
              <a:rPr lang="en-GB" sz="2500" dirty="0"/>
            </a:br>
            <a:r>
              <a:rPr lang="en-GB" sz="2500" dirty="0"/>
              <a:t>Vincent Reynolds</a:t>
            </a:r>
            <a:br>
              <a:rPr lang="en-GB" sz="2500" dirty="0"/>
            </a:br>
            <a:br>
              <a:rPr lang="en-GB" sz="2500" dirty="0"/>
            </a:br>
            <a:r>
              <a:rPr lang="en-GB" sz="2500" dirty="0"/>
              <a:t>Lord Hendy KC</a:t>
            </a:r>
          </a:p>
        </p:txBody>
      </p:sp>
    </p:spTree>
    <p:extLst>
      <p:ext uri="{BB962C8B-B14F-4D97-AF65-F5344CB8AC3E}">
        <p14:creationId xmlns:p14="http://schemas.microsoft.com/office/powerpoint/2010/main" val="278492267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A0C0F-4BDE-D7BA-81F3-5D0B2F0CF0E5}"/>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B40AA580-FE8E-D58F-DB31-E7E210D7BFB3}"/>
              </a:ext>
            </a:extLst>
          </p:cNvPr>
          <p:cNvSpPr>
            <a:spLocks noGrp="1"/>
          </p:cNvSpPr>
          <p:nvPr>
            <p:ph type="ctrTitle"/>
          </p:nvPr>
        </p:nvSpPr>
        <p:spPr>
          <a:xfrm>
            <a:off x="360099" y="1902114"/>
            <a:ext cx="4195572" cy="858973"/>
          </a:xfrm>
        </p:spPr>
        <p:txBody>
          <a:bodyPr/>
          <a:lstStyle/>
          <a:p>
            <a:r>
              <a:rPr lang="en-GB" sz="4000" dirty="0"/>
              <a:t>Comfort break</a:t>
            </a:r>
          </a:p>
        </p:txBody>
      </p:sp>
      <p:sp>
        <p:nvSpPr>
          <p:cNvPr id="2" name="Title 21" descr="&lt;TITLE&gt;{71.22047,448.3887,82.72717,133.6836}">
            <a:extLst>
              <a:ext uri="{FF2B5EF4-FFF2-40B4-BE49-F238E27FC236}">
                <a16:creationId xmlns:a16="http://schemas.microsoft.com/office/drawing/2014/main" id="{DB9A4E0F-CD07-F400-9540-88C4CA79BB1D}"/>
              </a:ext>
            </a:extLst>
          </p:cNvPr>
          <p:cNvSpPr txBox="1">
            <a:spLocks/>
          </p:cNvSpPr>
          <p:nvPr/>
        </p:nvSpPr>
        <p:spPr>
          <a:xfrm>
            <a:off x="360099" y="2714816"/>
            <a:ext cx="4195572" cy="639081"/>
          </a:xfrm>
          <a:prstGeom prst="rect">
            <a:avLst/>
          </a:prstGeom>
          <a:noFill/>
        </p:spPr>
        <p:txBody>
          <a:bodyPr lIns="0" tIns="0" rIns="0" bIns="45720" anchor="b"/>
          <a:lstStyle>
            <a:lvl1pPr algn="l" defTabSz="685784" rtl="0" eaLnBrk="1" latinLnBrk="0" hangingPunct="1">
              <a:lnSpc>
                <a:spcPct val="90000"/>
              </a:lnSpc>
              <a:spcBef>
                <a:spcPct val="0"/>
              </a:spcBef>
              <a:buNone/>
              <a:defRPr sz="2900" b="0" kern="1200" cap="none" spc="0" baseline="0">
                <a:solidFill>
                  <a:schemeClr val="bg1"/>
                </a:solidFill>
                <a:latin typeface="Rockwell" panose="02060603020205020403" pitchFamily="18" charset="0"/>
                <a:ea typeface="+mj-ea"/>
                <a:cs typeface="Segoe UI" panose="020B0502040204020203" pitchFamily="34" charset="0"/>
              </a:defRPr>
            </a:lvl1pPr>
          </a:lstStyle>
          <a:p>
            <a:r>
              <a:rPr lang="en-GB" sz="2000" dirty="0">
                <a:latin typeface="Rockwell"/>
                <a:cs typeface="Segoe UI"/>
              </a:rPr>
              <a:t>11:20 – 11:35</a:t>
            </a:r>
            <a:endParaRPr lang="en-GB" sz="2000" dirty="0"/>
          </a:p>
        </p:txBody>
      </p:sp>
      <p:pic>
        <p:nvPicPr>
          <p:cNvPr id="5" name="Picture 4" descr="A black background with white text&#10;&#10;AI-generated content may be incorrect.">
            <a:extLst>
              <a:ext uri="{FF2B5EF4-FFF2-40B4-BE49-F238E27FC236}">
                <a16:creationId xmlns:a16="http://schemas.microsoft.com/office/drawing/2014/main" id="{816014F1-BA89-A396-55E4-056F053F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063" y="4297680"/>
            <a:ext cx="2532937" cy="751644"/>
          </a:xfrm>
          <a:prstGeom prst="rect">
            <a:avLst/>
          </a:prstGeom>
        </p:spPr>
      </p:pic>
    </p:spTree>
    <p:extLst>
      <p:ext uri="{BB962C8B-B14F-4D97-AF65-F5344CB8AC3E}">
        <p14:creationId xmlns:p14="http://schemas.microsoft.com/office/powerpoint/2010/main" val="8038600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4F2B1-14CB-FBAE-6060-B957C65F41F4}"/>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2B52AC76-A6AF-EECA-D0BC-00035A457C17}"/>
              </a:ext>
            </a:extLst>
          </p:cNvPr>
          <p:cNvSpPr>
            <a:spLocks noGrp="1"/>
          </p:cNvSpPr>
          <p:nvPr>
            <p:ph type="ctrTitle"/>
          </p:nvPr>
        </p:nvSpPr>
        <p:spPr>
          <a:xfrm>
            <a:off x="445797" y="1330001"/>
            <a:ext cx="4653978" cy="1604735"/>
          </a:xfrm>
        </p:spPr>
        <p:txBody>
          <a:bodyPr/>
          <a:lstStyle/>
          <a:p>
            <a:r>
              <a:rPr lang="en-GB" sz="4000" b="1" dirty="0"/>
              <a:t>Andrea Oates</a:t>
            </a:r>
            <a:br>
              <a:rPr lang="en-GB" sz="4000" dirty="0"/>
            </a:br>
            <a:r>
              <a:rPr lang="en-GB" sz="2500" dirty="0"/>
              <a:t>Labour Research Department</a:t>
            </a:r>
          </a:p>
        </p:txBody>
      </p:sp>
      <p:pic>
        <p:nvPicPr>
          <p:cNvPr id="3" name="Picture 2" descr="A black background with white text&#10;&#10;AI-generated content may be incorrect.">
            <a:extLst>
              <a:ext uri="{FF2B5EF4-FFF2-40B4-BE49-F238E27FC236}">
                <a16:creationId xmlns:a16="http://schemas.microsoft.com/office/drawing/2014/main" id="{6868D009-61F6-100F-7AF2-C0E3B2168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800" y="4332963"/>
            <a:ext cx="2379520" cy="706118"/>
          </a:xfrm>
          <a:prstGeom prst="rect">
            <a:avLst/>
          </a:prstGeom>
        </p:spPr>
      </p:pic>
    </p:spTree>
    <p:extLst>
      <p:ext uri="{BB962C8B-B14F-4D97-AF65-F5344CB8AC3E}">
        <p14:creationId xmlns:p14="http://schemas.microsoft.com/office/powerpoint/2010/main" val="25311444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1B5AF1-8B77-049A-D742-A870DEC9794A}"/>
              </a:ext>
            </a:extLst>
          </p:cNvPr>
          <p:cNvSpPr>
            <a:spLocks noGrp="1"/>
          </p:cNvSpPr>
          <p:nvPr>
            <p:ph idx="1"/>
          </p:nvPr>
        </p:nvSpPr>
        <p:spPr>
          <a:xfrm>
            <a:off x="623347" y="1233344"/>
            <a:ext cx="5772517" cy="2453952"/>
          </a:xfrm>
        </p:spPr>
        <p:txBody>
          <a:bodyPr/>
          <a:lstStyle/>
          <a:p>
            <a:endParaRPr lang="en-US" dirty="0"/>
          </a:p>
          <a:p>
            <a:endParaRPr lang="en-US" dirty="0"/>
          </a:p>
          <a:p>
            <a:endParaRPr lang="en-US" dirty="0"/>
          </a:p>
          <a:p>
            <a:endParaRPr lang="en-US" dirty="0"/>
          </a:p>
          <a:p>
            <a:pPr marL="0" indent="0" algn="ctr">
              <a:buNone/>
            </a:pPr>
            <a:endParaRPr lang="en-US" b="1" dirty="0"/>
          </a:p>
          <a:p>
            <a:pPr marL="0" indent="0" algn="ctr">
              <a:buNone/>
            </a:pPr>
            <a:r>
              <a:rPr lang="en-US" b="1" dirty="0"/>
              <a:t>Violence and Abuse at Work: Prevention and Protection</a:t>
            </a:r>
          </a:p>
          <a:p>
            <a:pPr marL="0" indent="0" algn="ctr">
              <a:buNone/>
            </a:pPr>
            <a:r>
              <a:rPr lang="en-US" b="1" dirty="0"/>
              <a:t>Risk assessments and violence policies</a:t>
            </a:r>
          </a:p>
          <a:p>
            <a:pPr marL="0" indent="0" algn="ctr">
              <a:buNone/>
            </a:pPr>
            <a:r>
              <a:rPr lang="en-US" b="1" dirty="0"/>
              <a:t>Andrea Oates (</a:t>
            </a:r>
            <a:r>
              <a:rPr lang="en-US" b="1" dirty="0" err="1"/>
              <a:t>Labour</a:t>
            </a:r>
            <a:r>
              <a:rPr lang="en-US" b="1" dirty="0"/>
              <a:t> Research Department)</a:t>
            </a:r>
          </a:p>
          <a:p>
            <a:pPr marL="0" indent="0" algn="ctr">
              <a:buNone/>
            </a:pPr>
            <a:endParaRPr lang="en-US" dirty="0"/>
          </a:p>
        </p:txBody>
      </p:sp>
      <p:pic>
        <p:nvPicPr>
          <p:cNvPr id="4" name="Picture 3">
            <a:extLst>
              <a:ext uri="{FF2B5EF4-FFF2-40B4-BE49-F238E27FC236}">
                <a16:creationId xmlns:a16="http://schemas.microsoft.com/office/drawing/2014/main" id="{3C51FE36-0AA4-458A-8ADC-8DD9A3F50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434" y="1233344"/>
            <a:ext cx="1269724" cy="1205237"/>
          </a:xfrm>
          <a:prstGeom prst="rect">
            <a:avLst/>
          </a:prstGeom>
        </p:spPr>
      </p:pic>
      <p:sp>
        <p:nvSpPr>
          <p:cNvPr id="5" name="Rectangle 4"/>
          <p:cNvSpPr/>
          <p:nvPr/>
        </p:nvSpPr>
        <p:spPr>
          <a:xfrm>
            <a:off x="5197369" y="4224405"/>
            <a:ext cx="1459042" cy="213585"/>
          </a:xfrm>
          <a:prstGeom prst="rect">
            <a:avLst/>
          </a:prstGeom>
        </p:spPr>
        <p:txBody>
          <a:bodyPr wrap="squar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3473055496"/>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51FE36-0AA4-458A-8ADC-8DD9A3F50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0B601B71-8B4A-4993-BCE5-40B6A6DBE518}"/>
              </a:ext>
            </a:extLst>
          </p:cNvPr>
          <p:cNvSpPr txBox="1"/>
          <p:nvPr/>
        </p:nvSpPr>
        <p:spPr>
          <a:xfrm>
            <a:off x="538843" y="1647145"/>
            <a:ext cx="6025243" cy="2948949"/>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r>
              <a:rPr lang="en-US" sz="1350" b="1" dirty="0" err="1">
                <a:solidFill>
                  <a:prstClr val="black"/>
                </a:solidFill>
                <a:latin typeface="Calibri" panose="020F0502020204030204"/>
              </a:rPr>
              <a:t>Labour</a:t>
            </a:r>
            <a:r>
              <a:rPr lang="en-US" sz="1350" b="1" dirty="0">
                <a:solidFill>
                  <a:prstClr val="black"/>
                </a:solidFill>
                <a:latin typeface="Calibri" panose="020F0502020204030204"/>
              </a:rPr>
              <a:t> Research Department (LRD) is “the information service for trade unions”</a:t>
            </a:r>
          </a:p>
          <a:p>
            <a:pPr algn="ctr" defTabSz="514350"/>
            <a:endParaRPr lang="en-US" sz="1350" b="1" dirty="0">
              <a:solidFill>
                <a:prstClr val="black"/>
              </a:solidFill>
              <a:latin typeface="Calibri" panose="020F0502020204030204"/>
              <a:hlinkClick r:id="" action="ppaction://noaction"/>
            </a:endParaRPr>
          </a:p>
          <a:p>
            <a:pPr algn="ctr" defTabSz="514350"/>
            <a:r>
              <a:rPr lang="en-US" sz="1350" b="1" dirty="0">
                <a:solidFill>
                  <a:prstClr val="black"/>
                </a:solidFill>
                <a:latin typeface="Calibri" panose="020F0502020204030204"/>
                <a:hlinkClick r:id="" action="ppaction://noaction"/>
              </a:rPr>
              <a:t>www.lrd.org.uk</a:t>
            </a:r>
            <a:r>
              <a:rPr lang="en-US" sz="1350" b="1" dirty="0">
                <a:solidFill>
                  <a:prstClr val="black"/>
                </a:solidFill>
                <a:latin typeface="Calibri" panose="020F0502020204030204"/>
              </a:rPr>
              <a:t> </a:t>
            </a:r>
          </a:p>
          <a:p>
            <a:pPr algn="ctr" defTabSz="514350"/>
            <a:endParaRPr lang="en-US" sz="1350" b="1" dirty="0">
              <a:solidFill>
                <a:prstClr val="black"/>
              </a:solidFill>
              <a:latin typeface="Calibri" panose="020F0502020204030204"/>
            </a:endParaRPr>
          </a:p>
          <a:p>
            <a:pPr marL="192881" indent="-192881" defTabSz="514350">
              <a:buFont typeface="Arial" panose="020B0604020202020204" pitchFamily="34" charset="0"/>
              <a:buChar char="•"/>
            </a:pPr>
            <a:r>
              <a:rPr lang="en-US" sz="1350" b="1" dirty="0" err="1">
                <a:solidFill>
                  <a:prstClr val="black"/>
                </a:solidFill>
                <a:latin typeface="Calibri" panose="020F0502020204030204"/>
              </a:rPr>
              <a:t>Labour</a:t>
            </a:r>
            <a:r>
              <a:rPr lang="en-US" sz="1350" b="1" dirty="0">
                <a:solidFill>
                  <a:prstClr val="black"/>
                </a:solidFill>
                <a:latin typeface="Calibri" panose="020F0502020204030204"/>
              </a:rPr>
              <a:t> Research</a:t>
            </a:r>
          </a:p>
          <a:p>
            <a:pPr marL="192881" indent="-192881" defTabSz="514350">
              <a:buFont typeface="Arial" panose="020B0604020202020204" pitchFamily="34" charset="0"/>
              <a:buChar char="•"/>
            </a:pPr>
            <a:r>
              <a:rPr lang="en-US" sz="1350" b="1" dirty="0">
                <a:solidFill>
                  <a:prstClr val="black"/>
                </a:solidFill>
                <a:latin typeface="Calibri" panose="020F0502020204030204"/>
              </a:rPr>
              <a:t>Workplace Report </a:t>
            </a:r>
          </a:p>
          <a:p>
            <a:pPr marL="192881" indent="-192881" defTabSz="514350">
              <a:buFont typeface="Arial" panose="020B0604020202020204" pitchFamily="34" charset="0"/>
              <a:buChar char="•"/>
            </a:pPr>
            <a:r>
              <a:rPr lang="en-US" sz="1350" b="1" dirty="0">
                <a:solidFill>
                  <a:prstClr val="black"/>
                </a:solidFill>
                <a:latin typeface="Calibri" panose="020F0502020204030204"/>
              </a:rPr>
              <a:t>Guides</a:t>
            </a:r>
          </a:p>
          <a:p>
            <a:pPr marL="192881" indent="-192881" defTabSz="514350">
              <a:buFont typeface="Arial" panose="020B0604020202020204" pitchFamily="34" charset="0"/>
              <a:buChar char="•"/>
            </a:pPr>
            <a:r>
              <a:rPr lang="en-US" sz="1350" b="1" dirty="0">
                <a:solidFill>
                  <a:prstClr val="black"/>
                </a:solidFill>
                <a:latin typeface="Calibri" panose="020F0502020204030204"/>
              </a:rPr>
              <a:t>Legal Handbooks</a:t>
            </a:r>
          </a:p>
          <a:p>
            <a:pPr marL="192881" indent="-192881" defTabSz="514350">
              <a:buFont typeface="Arial" panose="020B0604020202020204" pitchFamily="34" charset="0"/>
              <a:buChar char="•"/>
            </a:pPr>
            <a:r>
              <a:rPr lang="en-US" sz="1350" b="1" dirty="0">
                <a:solidFill>
                  <a:prstClr val="black"/>
                </a:solidFill>
                <a:latin typeface="Calibri" panose="020F0502020204030204"/>
              </a:rPr>
              <a:t>Online Services</a:t>
            </a:r>
          </a:p>
          <a:p>
            <a:pPr marL="192881" indent="-192881" defTabSz="514350">
              <a:buFont typeface="Arial" panose="020B0604020202020204" pitchFamily="34" charset="0"/>
              <a:buChar char="•"/>
            </a:pPr>
            <a:r>
              <a:rPr lang="en-US" sz="1350" b="1" dirty="0">
                <a:solidFill>
                  <a:prstClr val="black"/>
                </a:solidFill>
                <a:latin typeface="Calibri" panose="020F0502020204030204"/>
              </a:rPr>
              <a:t>Help for Union Reps</a:t>
            </a:r>
          </a:p>
          <a:p>
            <a:pPr marL="192881" indent="-192881" defTabSz="514350">
              <a:buFont typeface="Arial" panose="020B0604020202020204" pitchFamily="34" charset="0"/>
              <a:buChar char="•"/>
            </a:pPr>
            <a:r>
              <a:rPr lang="en-US" sz="1350" b="1" dirty="0" err="1">
                <a:solidFill>
                  <a:prstClr val="black"/>
                </a:solidFill>
                <a:latin typeface="Calibri" panose="020F0502020204030204"/>
              </a:rPr>
              <a:t>Customised</a:t>
            </a:r>
            <a:r>
              <a:rPr lang="en-US" sz="1350" b="1" dirty="0">
                <a:solidFill>
                  <a:prstClr val="black"/>
                </a:solidFill>
                <a:latin typeface="Calibri" panose="020F0502020204030204"/>
              </a:rPr>
              <a:t> Research </a:t>
            </a:r>
          </a:p>
          <a:p>
            <a:pPr marL="192881" indent="-192881" defTabSz="514350">
              <a:buFont typeface="Arial" panose="020B0604020202020204" pitchFamily="34" charset="0"/>
              <a:buChar char="•"/>
            </a:pPr>
            <a:endParaRPr lang="en-US" sz="1350" b="1" dirty="0">
              <a:solidFill>
                <a:prstClr val="black"/>
              </a:solidFill>
              <a:latin typeface="Calibri" panose="020F0502020204030204"/>
            </a:endParaRPr>
          </a:p>
          <a:p>
            <a:pPr defTabSz="514350"/>
            <a:endParaRPr lang="en-US" sz="135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6319C44A-5558-4B75-AEA1-BF9E69AE2CEA}"/>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33222415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C5D9-965B-CF19-5AAF-914686A8A42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30B8558-92C6-0EE8-16A6-484E6CC51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03A82E02-D652-A679-8CBA-4EAFD3BFEA69}"/>
              </a:ext>
            </a:extLst>
          </p:cNvPr>
          <p:cNvSpPr txBox="1"/>
          <p:nvPr/>
        </p:nvSpPr>
        <p:spPr>
          <a:xfrm>
            <a:off x="556552" y="1585913"/>
            <a:ext cx="6025243" cy="1910203"/>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a:p>
            <a:pPr algn="ctr" defTabSz="514350"/>
            <a:r>
              <a:rPr lang="en-US" sz="1350" b="1" dirty="0">
                <a:solidFill>
                  <a:prstClr val="black"/>
                </a:solidFill>
                <a:latin typeface="Calibri" panose="020F0502020204030204"/>
              </a:rPr>
              <a:t>Key pieces of health and safety law </a:t>
            </a:r>
          </a:p>
          <a:p>
            <a:pPr algn="ctr" defTabSz="514350"/>
            <a:endParaRPr lang="en-US" sz="1350" b="1" dirty="0">
              <a:solidFill>
                <a:prstClr val="black"/>
              </a:solidFill>
              <a:latin typeface="Calibri" panose="020F0502020204030204"/>
            </a:endParaRPr>
          </a:p>
          <a:p>
            <a:pPr marL="192881" indent="-192881" defTabSz="514350">
              <a:buFont typeface="Arial" panose="020B0604020202020204" pitchFamily="34" charset="0"/>
              <a:buChar char="•"/>
            </a:pPr>
            <a:r>
              <a:rPr lang="en-US" sz="1350" b="1" dirty="0">
                <a:solidFill>
                  <a:prstClr val="black"/>
                </a:solidFill>
                <a:latin typeface="Calibri" panose="020F0502020204030204"/>
              </a:rPr>
              <a:t>Health and Safety at Work </a:t>
            </a:r>
            <a:r>
              <a:rPr lang="en-US" sz="1350" b="1" dirty="0" err="1">
                <a:solidFill>
                  <a:prstClr val="black"/>
                </a:solidFill>
                <a:latin typeface="Calibri" panose="020F0502020204030204"/>
              </a:rPr>
              <a:t>etc</a:t>
            </a:r>
            <a:r>
              <a:rPr lang="en-US" sz="1350" b="1" dirty="0">
                <a:solidFill>
                  <a:prstClr val="black"/>
                </a:solidFill>
                <a:latin typeface="Calibri" panose="020F0502020204030204"/>
              </a:rPr>
              <a:t> Act 1974</a:t>
            </a:r>
          </a:p>
          <a:p>
            <a:pPr marL="192881" indent="-192881" defTabSz="514350">
              <a:buFont typeface="Arial" panose="020B0604020202020204" pitchFamily="34" charset="0"/>
              <a:buChar char="•"/>
            </a:pPr>
            <a:endParaRPr lang="en-US" sz="1350" b="1" dirty="0">
              <a:solidFill>
                <a:prstClr val="black"/>
              </a:solidFill>
              <a:latin typeface="Calibri" panose="020F0502020204030204"/>
            </a:endParaRPr>
          </a:p>
          <a:p>
            <a:pPr marL="192881" indent="-192881" defTabSz="514350">
              <a:buFont typeface="Arial" panose="020B0604020202020204" pitchFamily="34" charset="0"/>
              <a:buChar char="•"/>
            </a:pPr>
            <a:r>
              <a:rPr lang="en-US" sz="1350" b="1" dirty="0">
                <a:solidFill>
                  <a:prstClr val="black"/>
                </a:solidFill>
                <a:latin typeface="Calibri" panose="020F0502020204030204"/>
              </a:rPr>
              <a:t>Management of Health and Safety at Work Regulations 1999</a:t>
            </a:r>
          </a:p>
          <a:p>
            <a:pP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073D7EA1-908A-54D7-978F-9EA8C19F82B7}"/>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2CF09659-50D1-4B4D-5FD0-0E649E971CC7}"/>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36826498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D876-E8FE-91BC-6BE0-ADD7DD4ADFC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CF1643E-F0FF-188B-E424-312B6E3BF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982FF8DD-AB93-BD97-8DEE-ABB2C772A9C4}"/>
              </a:ext>
            </a:extLst>
          </p:cNvPr>
          <p:cNvSpPr txBox="1"/>
          <p:nvPr/>
        </p:nvSpPr>
        <p:spPr>
          <a:xfrm>
            <a:off x="556552" y="1585912"/>
            <a:ext cx="6025243" cy="2533450"/>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a:p>
            <a:pPr algn="ctr" defTabSz="514350"/>
            <a:r>
              <a:rPr lang="en-US" sz="1350" b="1" dirty="0">
                <a:solidFill>
                  <a:prstClr val="black"/>
                </a:solidFill>
                <a:latin typeface="Calibri" panose="020F0502020204030204"/>
              </a:rPr>
              <a:t>Health and Safety Executive (HSE) advice to employers</a:t>
            </a:r>
          </a:p>
          <a:p>
            <a:pPr algn="ctr" defTabSz="514350"/>
            <a:endParaRPr lang="en-US" sz="1350" b="1" dirty="0">
              <a:solidFill>
                <a:prstClr val="black"/>
              </a:solidFill>
              <a:latin typeface="Calibri" panose="020F0502020204030204"/>
            </a:endParaRPr>
          </a:p>
          <a:p>
            <a:pPr algn="ctr" defTabSz="514350"/>
            <a:r>
              <a:rPr lang="en-US" sz="1350" b="1" dirty="0">
                <a:solidFill>
                  <a:prstClr val="black"/>
                </a:solidFill>
                <a:latin typeface="Calibri" panose="020F0502020204030204"/>
              </a:rPr>
              <a:t>A five-step approach to tackling violence and abuse at work</a:t>
            </a:r>
          </a:p>
          <a:p>
            <a:pPr algn="ctr" defTabSz="514350"/>
            <a:endParaRPr lang="en-US" sz="1350" b="1" dirty="0">
              <a:solidFill>
                <a:prstClr val="black"/>
              </a:solidFill>
              <a:latin typeface="Calibri" panose="020F0502020204030204"/>
            </a:endParaRPr>
          </a:p>
          <a:p>
            <a:pPr marL="257175" indent="-257175" defTabSz="514350">
              <a:buFontTx/>
              <a:buAutoNum type="arabicPeriod"/>
            </a:pPr>
            <a:r>
              <a:rPr lang="en-US" sz="1350" b="1" dirty="0">
                <a:solidFill>
                  <a:prstClr val="black"/>
                </a:solidFill>
                <a:latin typeface="Calibri" panose="020F0502020204030204"/>
              </a:rPr>
              <a:t>Identify the hazards</a:t>
            </a:r>
          </a:p>
          <a:p>
            <a:pPr marL="257175" indent="-257175" defTabSz="514350">
              <a:buFontTx/>
              <a:buAutoNum type="arabicPeriod"/>
            </a:pPr>
            <a:r>
              <a:rPr lang="en-US" sz="1350" b="1" dirty="0">
                <a:solidFill>
                  <a:prstClr val="black"/>
                </a:solidFill>
                <a:latin typeface="Calibri" panose="020F0502020204030204"/>
              </a:rPr>
              <a:t>Assess the risks</a:t>
            </a:r>
          </a:p>
          <a:p>
            <a:pPr marL="257175" indent="-257175" defTabSz="514350">
              <a:buFontTx/>
              <a:buAutoNum type="arabicPeriod"/>
            </a:pPr>
            <a:r>
              <a:rPr lang="en-US" sz="1350" b="1" dirty="0">
                <a:solidFill>
                  <a:prstClr val="black"/>
                </a:solidFill>
                <a:latin typeface="Calibri" panose="020F0502020204030204"/>
              </a:rPr>
              <a:t>Decide how to control the risks</a:t>
            </a:r>
          </a:p>
          <a:p>
            <a:pPr marL="257175" indent="-257175" defTabSz="514350">
              <a:buFontTx/>
              <a:buAutoNum type="arabicPeriod"/>
            </a:pPr>
            <a:r>
              <a:rPr lang="en-US" sz="1350" b="1" dirty="0">
                <a:solidFill>
                  <a:prstClr val="black"/>
                </a:solidFill>
                <a:latin typeface="Calibri" panose="020F0502020204030204"/>
              </a:rPr>
              <a:t>Put in place the right control measures</a:t>
            </a:r>
          </a:p>
          <a:p>
            <a:pPr marL="257175" indent="-257175" defTabSz="514350">
              <a:buFontTx/>
              <a:buAutoNum type="arabicPeriod"/>
            </a:pPr>
            <a:r>
              <a:rPr lang="en-US" sz="1350" b="1" dirty="0">
                <a:solidFill>
                  <a:prstClr val="black"/>
                </a:solidFill>
                <a:latin typeface="Calibri" panose="020F0502020204030204"/>
              </a:rPr>
              <a:t>Report and learn from incidents  </a:t>
            </a: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7B8D4BCD-A0C3-2CDF-5E40-4F8321A2016C}"/>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A91D7AD0-B797-6481-797E-AE2C9B4810F0}"/>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10703523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EC336-A8E2-60E4-141A-05D125A2FBD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87A991-8263-8953-E197-84B32F63F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D5276DF5-F443-D3E4-DB3D-7BC181DA37A2}"/>
              </a:ext>
            </a:extLst>
          </p:cNvPr>
          <p:cNvSpPr txBox="1"/>
          <p:nvPr/>
        </p:nvSpPr>
        <p:spPr>
          <a:xfrm>
            <a:off x="556552" y="1585912"/>
            <a:ext cx="6025243" cy="3364447"/>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r>
              <a:rPr lang="en-US" sz="1350" b="1" dirty="0">
                <a:solidFill>
                  <a:prstClr val="black"/>
                </a:solidFill>
                <a:latin typeface="Calibri" panose="020F0502020204030204"/>
              </a:rPr>
              <a:t>Managing the risk of violence and aggression at work</a:t>
            </a:r>
          </a:p>
          <a:p>
            <a:pPr algn="ctr" defTabSz="514350"/>
            <a:r>
              <a:rPr lang="en-US" sz="1350" b="1" dirty="0">
                <a:solidFill>
                  <a:prstClr val="black"/>
                </a:solidFill>
                <a:latin typeface="Calibri" panose="020F0502020204030204"/>
              </a:rPr>
              <a:t>HSE research on employer shortcomings</a:t>
            </a:r>
          </a:p>
          <a:p>
            <a:pPr marL="192881" indent="-192881" defTabSz="514350">
              <a:buFont typeface="Arial" panose="020B0604020202020204" pitchFamily="34" charset="0"/>
              <a:buChar char="•"/>
            </a:pPr>
            <a:r>
              <a:rPr lang="en-US" sz="1350" dirty="0">
                <a:solidFill>
                  <a:prstClr val="black"/>
                </a:solidFill>
                <a:latin typeface="Calibri" panose="020F0502020204030204"/>
              </a:rPr>
              <a:t>Policies in place but monitoring and review lacking</a:t>
            </a:r>
          </a:p>
          <a:p>
            <a:pPr marL="192881" indent="-192881" defTabSz="514350">
              <a:buFont typeface="Arial" panose="020B0604020202020204" pitchFamily="34" charset="0"/>
              <a:buChar char="•"/>
            </a:pPr>
            <a:r>
              <a:rPr lang="en-US" sz="1350" dirty="0">
                <a:solidFill>
                  <a:prstClr val="black"/>
                </a:solidFill>
                <a:latin typeface="Calibri" panose="020F0502020204030204"/>
              </a:rPr>
              <a:t>Risk assessments too generic – high-risk areas not identified</a:t>
            </a:r>
          </a:p>
          <a:p>
            <a:pPr marL="192881" indent="-192881" defTabSz="514350">
              <a:buFont typeface="Arial" panose="020B0604020202020204" pitchFamily="34" charset="0"/>
              <a:buChar char="•"/>
            </a:pPr>
            <a:r>
              <a:rPr lang="en-US" sz="1350" dirty="0">
                <a:solidFill>
                  <a:prstClr val="black"/>
                </a:solidFill>
                <a:latin typeface="Calibri" panose="020F0502020204030204"/>
              </a:rPr>
              <a:t>Assessments and training failed to include all workers at risk</a:t>
            </a:r>
          </a:p>
          <a:p>
            <a:pPr marL="192881" indent="-192881" defTabSz="514350">
              <a:buFont typeface="Arial" panose="020B0604020202020204" pitchFamily="34" charset="0"/>
              <a:buChar char="•"/>
            </a:pPr>
            <a:r>
              <a:rPr lang="en-US" sz="1350" dirty="0">
                <a:solidFill>
                  <a:prstClr val="black"/>
                </a:solidFill>
                <a:latin typeface="Calibri" panose="020F0502020204030204"/>
              </a:rPr>
              <a:t>Training too generic – not based on a training needs analysis</a:t>
            </a:r>
          </a:p>
          <a:p>
            <a:pPr marL="192881" indent="-192881" defTabSz="514350">
              <a:buFont typeface="Arial" panose="020B0604020202020204" pitchFamily="34" charset="0"/>
              <a:buChar char="•"/>
            </a:pPr>
            <a:r>
              <a:rPr lang="en-US" sz="1350" dirty="0">
                <a:solidFill>
                  <a:prstClr val="black"/>
                </a:solidFill>
                <a:latin typeface="Calibri" panose="020F0502020204030204"/>
              </a:rPr>
              <a:t>Training identified as mandatory but in practice optional</a:t>
            </a:r>
          </a:p>
          <a:p>
            <a:pPr marL="192881" indent="-192881" defTabSz="514350">
              <a:buFont typeface="Arial" panose="020B0604020202020204" pitchFamily="34" charset="0"/>
              <a:buChar char="•"/>
            </a:pPr>
            <a:r>
              <a:rPr lang="en-US" sz="1350" dirty="0">
                <a:solidFill>
                  <a:prstClr val="black"/>
                </a:solidFill>
                <a:latin typeface="Calibri" panose="020F0502020204030204"/>
              </a:rPr>
              <a:t>No suitable assessment of trainers’ competency</a:t>
            </a:r>
          </a:p>
          <a:p>
            <a:pPr marL="192881" indent="-192881" defTabSz="514350">
              <a:buFont typeface="Arial" panose="020B0604020202020204" pitchFamily="34" charset="0"/>
              <a:buChar char="•"/>
            </a:pPr>
            <a:r>
              <a:rPr lang="en-US" sz="1350" dirty="0">
                <a:solidFill>
                  <a:prstClr val="black"/>
                </a:solidFill>
                <a:latin typeface="Calibri" panose="020F0502020204030204"/>
              </a:rPr>
              <a:t>Lack of clarity over roles and responsibilities and lack of time and resource for those with roles and responsibilities</a:t>
            </a:r>
          </a:p>
          <a:p>
            <a:pPr marL="192881" indent="-192881" defTabSz="514350">
              <a:buFont typeface="Arial" panose="020B0604020202020204" pitchFamily="34" charset="0"/>
              <a:buChar char="•"/>
            </a:pPr>
            <a:r>
              <a:rPr lang="en-US" sz="1350" dirty="0">
                <a:solidFill>
                  <a:prstClr val="black"/>
                </a:solidFill>
                <a:latin typeface="Calibri" panose="020F0502020204030204"/>
              </a:rPr>
              <a:t>Failure to use available data sources</a:t>
            </a:r>
          </a:p>
          <a:p>
            <a:pPr marL="192881" indent="-192881" defTabSz="514350">
              <a:buFont typeface="Arial" panose="020B0604020202020204" pitchFamily="34" charset="0"/>
              <a:buChar char="•"/>
            </a:pPr>
            <a:r>
              <a:rPr lang="en-US" sz="1350" dirty="0">
                <a:solidFill>
                  <a:prstClr val="black"/>
                </a:solidFill>
                <a:latin typeface="Calibri" panose="020F0502020204030204"/>
              </a:rPr>
              <a:t>Lack of clarity over what should be reported and how</a:t>
            </a:r>
          </a:p>
          <a:p>
            <a:pPr algn="ctr" defTabSz="514350"/>
            <a:endParaRPr lang="en-US" sz="1350" dirty="0">
              <a:solidFill>
                <a:prstClr val="black"/>
              </a:solidFill>
              <a:latin typeface="Calibri" panose="020F0502020204030204"/>
            </a:endParaRPr>
          </a:p>
          <a:p>
            <a:pPr marL="192881" indent="-192881" algn="ctr" defTabSz="514350">
              <a:buFont typeface="Arial" panose="020B0604020202020204" pitchFamily="34" charset="0"/>
              <a:buChar char="•"/>
            </a:pPr>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C625B283-4119-99C4-8401-B647FF5B1DB5}"/>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B71D6363-5F93-C82F-29CA-6693FBDE2A34}"/>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33372138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E0D14-9D63-7099-7B9D-850BF138D50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382AEE8-25C5-334A-2DEB-E665204C8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0762CA25-9031-BFB4-6D1C-05F3808B38B4}"/>
              </a:ext>
            </a:extLst>
          </p:cNvPr>
          <p:cNvSpPr txBox="1"/>
          <p:nvPr/>
        </p:nvSpPr>
        <p:spPr>
          <a:xfrm>
            <a:off x="556552" y="1585912"/>
            <a:ext cx="6025243" cy="2948949"/>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r>
              <a:rPr lang="en-US" sz="1350" b="1" dirty="0">
                <a:solidFill>
                  <a:prstClr val="black"/>
                </a:solidFill>
                <a:latin typeface="Calibri" panose="020F0502020204030204"/>
              </a:rPr>
              <a:t>Key union messages</a:t>
            </a:r>
          </a:p>
          <a:p>
            <a:pPr defTabSz="514350"/>
            <a:endParaRPr lang="en-US" sz="1350" dirty="0">
              <a:solidFill>
                <a:prstClr val="black"/>
              </a:solidFill>
              <a:latin typeface="Calibri" panose="020F0502020204030204"/>
            </a:endParaRPr>
          </a:p>
          <a:p>
            <a:pPr algn="ctr" defTabSz="514350"/>
            <a:r>
              <a:rPr lang="en-US" sz="1350" dirty="0">
                <a:solidFill>
                  <a:prstClr val="black"/>
                </a:solidFill>
                <a:latin typeface="Calibri" panose="020F0502020204030204"/>
              </a:rPr>
              <a:t>“Even in the most challenging circumstances where those receiving care or education are known to have violent tendencies, there are always actions that can improve the situation and reduce the risk”</a:t>
            </a:r>
          </a:p>
          <a:p>
            <a:pPr algn="ctr" defTabSz="514350"/>
            <a:endParaRPr lang="en-US" sz="1350" dirty="0">
              <a:solidFill>
                <a:prstClr val="black"/>
              </a:solidFill>
              <a:latin typeface="Calibri" panose="020F0502020204030204"/>
            </a:endParaRPr>
          </a:p>
          <a:p>
            <a:pPr algn="ctr" defTabSz="514350"/>
            <a:r>
              <a:rPr lang="en-US" sz="1350" dirty="0">
                <a:solidFill>
                  <a:prstClr val="black"/>
                </a:solidFill>
                <a:latin typeface="Calibri" panose="020F0502020204030204"/>
              </a:rPr>
              <a:t>“Violence to workers is never the individual problem of the person involved. It is an occupational safety and health issue and should be dealt with at the </a:t>
            </a:r>
            <a:r>
              <a:rPr lang="en-US" sz="1350" dirty="0" err="1">
                <a:solidFill>
                  <a:prstClr val="black"/>
                </a:solidFill>
                <a:latin typeface="Calibri" panose="020F0502020204030204"/>
              </a:rPr>
              <a:t>organisational</a:t>
            </a:r>
            <a:r>
              <a:rPr lang="en-US" sz="1350" dirty="0">
                <a:solidFill>
                  <a:prstClr val="black"/>
                </a:solidFill>
                <a:latin typeface="Calibri" panose="020F0502020204030204"/>
              </a:rPr>
              <a:t> level”</a:t>
            </a:r>
          </a:p>
          <a:p>
            <a:pPr algn="ctr" defTabSz="514350"/>
            <a:endParaRPr lang="en-US" sz="1350" dirty="0">
              <a:solidFill>
                <a:prstClr val="black"/>
              </a:solidFill>
              <a:latin typeface="Calibri" panose="020F0502020204030204"/>
            </a:endParaRPr>
          </a:p>
          <a:p>
            <a:pPr algn="ctr" defTabSz="514350"/>
            <a:r>
              <a:rPr lang="en-US" sz="1350" dirty="0">
                <a:solidFill>
                  <a:prstClr val="black"/>
                </a:solidFill>
                <a:latin typeface="Calibri" panose="020F0502020204030204"/>
              </a:rPr>
              <a:t>(GMB)</a:t>
            </a:r>
          </a:p>
          <a:p>
            <a:pPr algn="ct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0B4DE1A6-9580-26D1-DF51-D088393201B6}"/>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8F34DC84-7F56-916C-EA7A-3DE924CEF881}"/>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9590102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0C884-7865-75B4-CA6E-CB4846D61F0B}"/>
              </a:ext>
            </a:extLst>
          </p:cNvPr>
          <p:cNvSpPr>
            <a:spLocks noGrp="1"/>
          </p:cNvSpPr>
          <p:nvPr>
            <p:ph type="title"/>
          </p:nvPr>
        </p:nvSpPr>
        <p:spPr/>
        <p:txBody>
          <a:bodyPr/>
          <a:lstStyle/>
          <a:p>
            <a:r>
              <a:rPr lang="en-GB" dirty="0"/>
              <a:t>Our survey says…</a:t>
            </a:r>
          </a:p>
        </p:txBody>
      </p:sp>
      <p:sp>
        <p:nvSpPr>
          <p:cNvPr id="3" name="Content Placeholder 2">
            <a:extLst>
              <a:ext uri="{FF2B5EF4-FFF2-40B4-BE49-F238E27FC236}">
                <a16:creationId xmlns:a16="http://schemas.microsoft.com/office/drawing/2014/main" id="{CE1F7189-B730-55E2-7EA0-A5AEFEEFBC97}"/>
              </a:ext>
            </a:extLst>
          </p:cNvPr>
          <p:cNvSpPr>
            <a:spLocks noGrp="1"/>
          </p:cNvSpPr>
          <p:nvPr>
            <p:ph sz="quarter" idx="11"/>
          </p:nvPr>
        </p:nvSpPr>
        <p:spPr/>
        <p:txBody>
          <a:bodyPr/>
          <a:lstStyle/>
          <a:p>
            <a:pPr marL="171450" indent="-171450">
              <a:buFont typeface="Arial" panose="020B0604020202020204" pitchFamily="34" charset="0"/>
              <a:buChar char="•"/>
            </a:pPr>
            <a:r>
              <a:rPr lang="en-GB" dirty="0"/>
              <a:t>Over 5,000 responses in four weeks</a:t>
            </a:r>
          </a:p>
          <a:p>
            <a:pPr marL="171450" indent="-171450">
              <a:buFont typeface="Arial" panose="020B0604020202020204" pitchFamily="34" charset="0"/>
              <a:buChar char="•"/>
            </a:pPr>
            <a:r>
              <a:rPr lang="en-GB" dirty="0"/>
              <a:t>90% were permanently employed</a:t>
            </a:r>
          </a:p>
          <a:p>
            <a:pPr marL="171450" indent="-171450">
              <a:buFont typeface="Arial" panose="020B0604020202020204" pitchFamily="34" charset="0"/>
              <a:buChar char="•"/>
            </a:pPr>
            <a:r>
              <a:rPr lang="en-GB" dirty="0"/>
              <a:t>69% public facing all or most of the time / 15% some of the time</a:t>
            </a:r>
          </a:p>
          <a:p>
            <a:pPr marL="171450" indent="-171450">
              <a:buFont typeface="Arial" panose="020B0604020202020204" pitchFamily="34" charset="0"/>
              <a:buChar char="•"/>
            </a:pPr>
            <a:r>
              <a:rPr lang="en-GB" dirty="0"/>
              <a:t>80% have experienced verbal or physical abuse in the last year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pic>
        <p:nvPicPr>
          <p:cNvPr id="4" name="Picture 3" descr="A black background with white text&#10;&#10;AI-generated content may be incorrect.">
            <a:extLst>
              <a:ext uri="{FF2B5EF4-FFF2-40B4-BE49-F238E27FC236}">
                <a16:creationId xmlns:a16="http://schemas.microsoft.com/office/drawing/2014/main" id="{8FC9CF44-E316-ECCA-D609-7F0CCAB6D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790" y="4457776"/>
            <a:ext cx="2310794" cy="685724"/>
          </a:xfrm>
          <a:prstGeom prst="rect">
            <a:avLst/>
          </a:prstGeom>
        </p:spPr>
      </p:pic>
    </p:spTree>
    <p:extLst>
      <p:ext uri="{BB962C8B-B14F-4D97-AF65-F5344CB8AC3E}">
        <p14:creationId xmlns:p14="http://schemas.microsoft.com/office/powerpoint/2010/main" val="272717796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9F5F8-87A2-EA9E-2894-45D84D9573C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9BE214-0AA7-3DBD-6421-CDDD48ECAD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6503C1D0-3444-8857-4CE8-0123442F1B4B}"/>
              </a:ext>
            </a:extLst>
          </p:cNvPr>
          <p:cNvSpPr txBox="1"/>
          <p:nvPr/>
        </p:nvSpPr>
        <p:spPr>
          <a:xfrm>
            <a:off x="514350" y="1585912"/>
            <a:ext cx="6067445" cy="3364447"/>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r>
              <a:rPr lang="en-US" sz="1350" b="1" dirty="0">
                <a:solidFill>
                  <a:prstClr val="black"/>
                </a:solidFill>
                <a:latin typeface="Calibri" panose="020F0502020204030204"/>
              </a:rPr>
              <a:t>Causes of violence </a:t>
            </a:r>
          </a:p>
          <a:p>
            <a:pPr algn="ctr" defTabSz="514350"/>
            <a:endParaRPr lang="en-US" sz="1350" dirty="0">
              <a:solidFill>
                <a:prstClr val="black"/>
              </a:solidFill>
              <a:latin typeface="Calibri" panose="020F0502020204030204"/>
            </a:endParaRPr>
          </a:p>
          <a:p>
            <a:pPr algn="ctr" defTabSz="514350"/>
            <a:r>
              <a:rPr lang="en-US" sz="1350" dirty="0">
                <a:solidFill>
                  <a:prstClr val="black"/>
                </a:solidFill>
                <a:latin typeface="Calibri" panose="020F0502020204030204"/>
              </a:rPr>
              <a:t>Every workplace is different and there is usually no single, simple solution</a:t>
            </a:r>
          </a:p>
          <a:p>
            <a:pPr algn="ctr" defTabSz="514350"/>
            <a:endParaRPr lang="en-US" sz="1350" dirty="0">
              <a:solidFill>
                <a:prstClr val="black"/>
              </a:solidFill>
              <a:latin typeface="Calibri" panose="020F0502020204030204"/>
            </a:endParaRPr>
          </a:p>
          <a:p>
            <a:pPr algn="ctr" defTabSz="514350"/>
            <a:r>
              <a:rPr lang="en-US" sz="1350" dirty="0">
                <a:solidFill>
                  <a:prstClr val="black"/>
                </a:solidFill>
                <a:latin typeface="Calibri" panose="020F0502020204030204"/>
              </a:rPr>
              <a:t>Unions have identified causes ranging from unmet additional needs support in schools to rising crime and </a:t>
            </a:r>
            <a:r>
              <a:rPr lang="en-US" sz="1350" dirty="0" err="1">
                <a:solidFill>
                  <a:prstClr val="black"/>
                </a:solidFill>
                <a:latin typeface="Calibri" panose="020F0502020204030204"/>
              </a:rPr>
              <a:t>organised</a:t>
            </a:r>
            <a:r>
              <a:rPr lang="en-US" sz="1350" dirty="0">
                <a:solidFill>
                  <a:prstClr val="black"/>
                </a:solidFill>
                <a:latin typeface="Calibri" panose="020F0502020204030204"/>
              </a:rPr>
              <a:t> gangs stealing to order</a:t>
            </a:r>
          </a:p>
          <a:p>
            <a:pPr algn="ctr" defTabSz="514350"/>
            <a:endParaRPr lang="en-US" sz="1350" dirty="0">
              <a:solidFill>
                <a:prstClr val="black"/>
              </a:solidFill>
              <a:latin typeface="Calibri" panose="020F0502020204030204"/>
            </a:endParaRPr>
          </a:p>
          <a:p>
            <a:pPr algn="ctr" defTabSz="514350"/>
            <a:r>
              <a:rPr lang="en-US" sz="1350" b="1" dirty="0">
                <a:solidFill>
                  <a:prstClr val="black"/>
                </a:solidFill>
                <a:latin typeface="Calibri" panose="020F0502020204030204"/>
              </a:rPr>
              <a:t>Common themes across sectors</a:t>
            </a:r>
          </a:p>
          <a:p>
            <a:pPr algn="ctr" defTabSz="514350"/>
            <a:r>
              <a:rPr lang="en-US" sz="1350" dirty="0">
                <a:solidFill>
                  <a:prstClr val="black"/>
                </a:solidFill>
                <a:latin typeface="Calibri" panose="020F0502020204030204"/>
              </a:rPr>
              <a:t>Lack of money/investment</a:t>
            </a:r>
          </a:p>
          <a:p>
            <a:pPr algn="ctr" defTabSz="514350"/>
            <a:r>
              <a:rPr lang="en-US" sz="1350" dirty="0">
                <a:solidFill>
                  <a:prstClr val="black"/>
                </a:solidFill>
                <a:latin typeface="Calibri" panose="020F0502020204030204"/>
              </a:rPr>
              <a:t>Not enough staff/lone working</a:t>
            </a:r>
          </a:p>
          <a:p>
            <a:pPr algn="ctr" defTabSz="514350"/>
            <a:r>
              <a:rPr lang="en-US" sz="1350" dirty="0">
                <a:solidFill>
                  <a:prstClr val="black"/>
                </a:solidFill>
                <a:latin typeface="Calibri" panose="020F0502020204030204"/>
              </a:rPr>
              <a:t>Cuts to services resulting in </a:t>
            </a:r>
            <a:r>
              <a:rPr lang="en-US" sz="1350" dirty="0" err="1">
                <a:solidFill>
                  <a:prstClr val="black"/>
                </a:solidFill>
                <a:latin typeface="Calibri" panose="020F0502020204030204"/>
              </a:rPr>
              <a:t>eg</a:t>
            </a:r>
            <a:r>
              <a:rPr lang="en-US" sz="1350" dirty="0">
                <a:solidFill>
                  <a:prstClr val="black"/>
                </a:solidFill>
                <a:latin typeface="Calibri" panose="020F0502020204030204"/>
              </a:rPr>
              <a:t> longer waiting times and frustration</a:t>
            </a:r>
          </a:p>
          <a:p>
            <a:pPr algn="ctr" defTabSz="514350"/>
            <a:r>
              <a:rPr lang="en-US" sz="1350" dirty="0">
                <a:solidFill>
                  <a:prstClr val="black"/>
                </a:solidFill>
                <a:latin typeface="Calibri" panose="020F0502020204030204"/>
              </a:rPr>
              <a:t>Lack of enforcement and accountability for perpetrators</a:t>
            </a:r>
          </a:p>
          <a:p>
            <a:pPr algn="ct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60AE29DF-0511-1A3F-B01B-B4C3B272CA47}"/>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3353CBCE-D9D2-EBFF-2B23-E19855C4C375}"/>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42318298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2BE78-D72C-41C3-A013-56BD83C75A3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C2EB32-6667-8BC7-C6EB-B2F82CD02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E95FDE52-93DB-39FB-C05F-FD8A8ED2E254}"/>
              </a:ext>
            </a:extLst>
          </p:cNvPr>
          <p:cNvSpPr txBox="1"/>
          <p:nvPr/>
        </p:nvSpPr>
        <p:spPr>
          <a:xfrm>
            <a:off x="514350" y="1585913"/>
            <a:ext cx="6067445" cy="3156698"/>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r>
              <a:rPr lang="en-US" sz="1350" b="1" dirty="0">
                <a:solidFill>
                  <a:prstClr val="black"/>
                </a:solidFill>
                <a:latin typeface="Calibri" panose="020F0502020204030204"/>
              </a:rPr>
              <a:t>Union advice on risk assessment and policies</a:t>
            </a:r>
          </a:p>
          <a:p>
            <a:pPr algn="ctr" defTabSz="514350"/>
            <a:endParaRPr lang="en-US" sz="1350" b="1" dirty="0">
              <a:solidFill>
                <a:prstClr val="black"/>
              </a:solidFill>
              <a:latin typeface="Calibri" panose="020F0502020204030204"/>
            </a:endParaRPr>
          </a:p>
          <a:p>
            <a:pPr algn="ctr" defTabSz="514350"/>
            <a:r>
              <a:rPr lang="en-US" sz="1350" dirty="0">
                <a:solidFill>
                  <a:prstClr val="black"/>
                </a:solidFill>
                <a:latin typeface="Calibri" panose="020F0502020204030204"/>
              </a:rPr>
              <a:t>Emphasis on prevention and control with PPE a last resort</a:t>
            </a:r>
          </a:p>
          <a:p>
            <a:pPr algn="ctr" defTabSz="514350"/>
            <a:r>
              <a:rPr lang="en-US" sz="1350" dirty="0">
                <a:solidFill>
                  <a:prstClr val="black"/>
                </a:solidFill>
                <a:latin typeface="Calibri" panose="020F0502020204030204"/>
              </a:rPr>
              <a:t>Union involvement and consultation</a:t>
            </a:r>
          </a:p>
          <a:p>
            <a:pPr algn="ctr" defTabSz="514350"/>
            <a:r>
              <a:rPr lang="en-US" sz="1350" dirty="0">
                <a:solidFill>
                  <a:prstClr val="black"/>
                </a:solidFill>
                <a:latin typeface="Calibri" panose="020F0502020204030204"/>
              </a:rPr>
              <a:t>Appropriate staffing levels (day and night)</a:t>
            </a:r>
          </a:p>
          <a:p>
            <a:pPr algn="ctr" defTabSz="514350"/>
            <a:r>
              <a:rPr lang="en-US" sz="1350" dirty="0">
                <a:solidFill>
                  <a:prstClr val="black"/>
                </a:solidFill>
                <a:latin typeface="Calibri" panose="020F0502020204030204"/>
              </a:rPr>
              <a:t>Policies and procedures for incidents and support for workers affected</a:t>
            </a:r>
          </a:p>
          <a:p>
            <a:pPr algn="ctr" defTabSz="514350"/>
            <a:r>
              <a:rPr lang="en-US" sz="1350" dirty="0">
                <a:solidFill>
                  <a:prstClr val="black"/>
                </a:solidFill>
                <a:latin typeface="Calibri" panose="020F0502020204030204"/>
              </a:rPr>
              <a:t>Staff trained, prepared and know what to do in the event of a violent incident, including emergency procedures</a:t>
            </a:r>
          </a:p>
          <a:p>
            <a:pPr algn="ctr" defTabSz="514350"/>
            <a:r>
              <a:rPr lang="en-US" sz="1350" dirty="0">
                <a:solidFill>
                  <a:prstClr val="black"/>
                </a:solidFill>
                <a:latin typeface="Calibri" panose="020F0502020204030204"/>
              </a:rPr>
              <a:t>Abuse and violence can happen outside work including journey to and from work</a:t>
            </a:r>
          </a:p>
          <a:p>
            <a:pPr algn="ct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C844F469-BCE0-2A3E-EA02-CEA8B9C37627}"/>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D9555B17-A02A-507F-0A91-33A9D0E5F979}"/>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112082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D5004-4016-5DA2-5EE0-C3FBBF3F75C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0142EE6-90CA-E1B1-B0A9-7D5D1FFBA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7D9BDF28-17DA-0EE4-C5DE-56BB98F9939E}"/>
              </a:ext>
            </a:extLst>
          </p:cNvPr>
          <p:cNvSpPr txBox="1"/>
          <p:nvPr/>
        </p:nvSpPr>
        <p:spPr>
          <a:xfrm>
            <a:off x="514350" y="1585912"/>
            <a:ext cx="6067445" cy="2533450"/>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r>
              <a:rPr lang="en-US" sz="1350" b="1" dirty="0">
                <a:solidFill>
                  <a:prstClr val="black"/>
                </a:solidFill>
                <a:latin typeface="Calibri" panose="020F0502020204030204"/>
              </a:rPr>
              <a:t>Union advice on risk assessment and policies</a:t>
            </a:r>
          </a:p>
          <a:p>
            <a:pPr algn="ctr" defTabSz="514350"/>
            <a:endParaRPr lang="en-US" sz="1350" b="1" dirty="0">
              <a:solidFill>
                <a:prstClr val="black"/>
              </a:solidFill>
              <a:latin typeface="Calibri" panose="020F0502020204030204"/>
            </a:endParaRPr>
          </a:p>
          <a:p>
            <a:pPr algn="ctr" defTabSz="514350"/>
            <a:r>
              <a:rPr lang="en-US" sz="1350" dirty="0">
                <a:solidFill>
                  <a:prstClr val="black"/>
                </a:solidFill>
                <a:latin typeface="Calibri" panose="020F0502020204030204"/>
              </a:rPr>
              <a:t>Avoid lone working</a:t>
            </a:r>
          </a:p>
          <a:p>
            <a:pPr algn="ctr" defTabSz="514350"/>
            <a:r>
              <a:rPr lang="en-US" sz="1350" dirty="0">
                <a:solidFill>
                  <a:prstClr val="black"/>
                </a:solidFill>
                <a:latin typeface="Calibri" panose="020F0502020204030204"/>
              </a:rPr>
              <a:t>Quick, simple, effective reporting systems</a:t>
            </a:r>
          </a:p>
          <a:p>
            <a:pPr algn="ctr" defTabSz="514350"/>
            <a:r>
              <a:rPr lang="en-US" sz="1350" dirty="0">
                <a:solidFill>
                  <a:prstClr val="black"/>
                </a:solidFill>
                <a:latin typeface="Calibri" panose="020F0502020204030204"/>
              </a:rPr>
              <a:t>Consideration of design of workplaces and surroundings</a:t>
            </a:r>
          </a:p>
          <a:p>
            <a:pPr algn="ctr" defTabSz="514350"/>
            <a:r>
              <a:rPr lang="en-US" sz="1350" dirty="0">
                <a:solidFill>
                  <a:prstClr val="black"/>
                </a:solidFill>
                <a:latin typeface="Calibri" panose="020F0502020204030204"/>
              </a:rPr>
              <a:t>Data collection to identify trends and hotspots - including protected characteristics</a:t>
            </a:r>
          </a:p>
          <a:p>
            <a:pPr algn="ctr" defTabSz="514350"/>
            <a:r>
              <a:rPr lang="en-US" sz="1350" dirty="0">
                <a:solidFill>
                  <a:prstClr val="black"/>
                </a:solidFill>
                <a:latin typeface="Calibri" panose="020F0502020204030204"/>
              </a:rPr>
              <a:t>Procedure to deal with inappropriate </a:t>
            </a:r>
            <a:r>
              <a:rPr lang="en-US" sz="1350" dirty="0" err="1">
                <a:solidFill>
                  <a:prstClr val="black"/>
                </a:solidFill>
                <a:latin typeface="Calibri" panose="020F0502020204030204"/>
              </a:rPr>
              <a:t>behaviours</a:t>
            </a:r>
            <a:r>
              <a:rPr lang="en-US" sz="1350" dirty="0">
                <a:solidFill>
                  <a:prstClr val="black"/>
                </a:solidFill>
                <a:latin typeface="Calibri" panose="020F0502020204030204"/>
              </a:rPr>
              <a:t> including escalation process</a:t>
            </a:r>
          </a:p>
          <a:p>
            <a:pPr algn="ctr" defTabSz="514350"/>
            <a:r>
              <a:rPr lang="en-US" sz="1350" dirty="0">
                <a:solidFill>
                  <a:prstClr val="black"/>
                </a:solidFill>
                <a:latin typeface="Calibri" panose="020F0502020204030204"/>
              </a:rPr>
              <a:t>Reporting to regulators and police</a:t>
            </a:r>
          </a:p>
          <a:p>
            <a:pPr algn="ctr" defTabSz="514350"/>
            <a:endParaRPr lang="en-US" sz="1350" dirty="0">
              <a:solidFill>
                <a:prstClr val="black"/>
              </a:solidFill>
              <a:latin typeface="Calibri" panose="020F0502020204030204"/>
            </a:endParaRPr>
          </a:p>
          <a:p>
            <a:pPr algn="ctr" defTabSz="514350"/>
            <a:endParaRPr lang="en-US" sz="1350" dirty="0">
              <a:solidFill>
                <a:prstClr val="black"/>
              </a:solidFill>
              <a:latin typeface="Calibri" panose="020F0502020204030204"/>
            </a:endParaRP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8D719691-638D-D1AD-3FDE-48EC575DCA2E}"/>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EEE9C952-1164-8673-E2A3-D04F22D1841A}"/>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7501332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531D6-3020-C01F-0977-493ABDD7A23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F1FF520-9E90-DAB5-C9B8-B8DD74FA0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50" y="874853"/>
            <a:ext cx="624032" cy="592339"/>
          </a:xfrm>
          <a:prstGeom prst="rect">
            <a:avLst/>
          </a:prstGeom>
        </p:spPr>
      </p:pic>
      <p:sp>
        <p:nvSpPr>
          <p:cNvPr id="2" name="TextBox 1">
            <a:extLst>
              <a:ext uri="{FF2B5EF4-FFF2-40B4-BE49-F238E27FC236}">
                <a16:creationId xmlns:a16="http://schemas.microsoft.com/office/drawing/2014/main" id="{E60A59CE-9F14-0EE3-970C-94CB2786B7F8}"/>
              </a:ext>
            </a:extLst>
          </p:cNvPr>
          <p:cNvSpPr txBox="1"/>
          <p:nvPr/>
        </p:nvSpPr>
        <p:spPr>
          <a:xfrm>
            <a:off x="514350" y="1585913"/>
            <a:ext cx="6067445" cy="2117952"/>
          </a:xfrm>
          <a:prstGeom prst="rect">
            <a:avLst/>
          </a:prstGeom>
          <a:noFill/>
        </p:spPr>
        <p:txBody>
          <a:bodyPr wrap="square" rtlCol="0">
            <a:spAutoFit/>
          </a:bodyPr>
          <a:lstStyle/>
          <a:p>
            <a:pPr defTabSz="514350"/>
            <a:endParaRPr lang="en-US" sz="1013" b="1" dirty="0">
              <a:solidFill>
                <a:prstClr val="black"/>
              </a:solidFill>
              <a:latin typeface="Calibri" panose="020F0502020204030204"/>
            </a:endParaRPr>
          </a:p>
          <a:p>
            <a:pPr algn="ctr" defTabSz="514350"/>
            <a:r>
              <a:rPr lang="en-US" sz="1350" b="1" dirty="0">
                <a:solidFill>
                  <a:prstClr val="black"/>
                </a:solidFill>
                <a:latin typeface="Calibri" panose="020F0502020204030204"/>
              </a:rPr>
              <a:t>Union resources and tactics</a:t>
            </a:r>
          </a:p>
          <a:p>
            <a:pPr algn="ctr" defTabSz="514350"/>
            <a:r>
              <a:rPr lang="en-US" sz="1350" dirty="0">
                <a:solidFill>
                  <a:prstClr val="black"/>
                </a:solidFill>
                <a:latin typeface="Calibri" panose="020F0502020204030204"/>
              </a:rPr>
              <a:t>Model and template policies</a:t>
            </a:r>
          </a:p>
          <a:p>
            <a:pPr algn="ctr" defTabSz="514350"/>
            <a:r>
              <a:rPr lang="en-US" sz="1350" dirty="0">
                <a:solidFill>
                  <a:prstClr val="black"/>
                </a:solidFill>
                <a:latin typeface="Calibri" panose="020F0502020204030204"/>
              </a:rPr>
              <a:t>Safety rep checklists</a:t>
            </a:r>
          </a:p>
          <a:p>
            <a:pPr algn="ctr" defTabSz="514350"/>
            <a:r>
              <a:rPr lang="en-US" sz="1350" dirty="0">
                <a:solidFill>
                  <a:prstClr val="black"/>
                </a:solidFill>
                <a:latin typeface="Calibri" panose="020F0502020204030204"/>
              </a:rPr>
              <a:t>Campaign resources (Freedom from Fear, Get Me Home Safely, Action on Assaults)</a:t>
            </a:r>
          </a:p>
          <a:p>
            <a:pPr algn="ctr" defTabSz="514350"/>
            <a:r>
              <a:rPr lang="en-US" sz="1350" dirty="0">
                <a:solidFill>
                  <a:prstClr val="black"/>
                </a:solidFill>
                <a:latin typeface="Calibri" panose="020F0502020204030204"/>
              </a:rPr>
              <a:t>Survey resources/help with analysis</a:t>
            </a:r>
          </a:p>
          <a:p>
            <a:pPr algn="ctr" defTabSz="514350"/>
            <a:r>
              <a:rPr lang="en-US" sz="1350" dirty="0">
                <a:solidFill>
                  <a:prstClr val="black"/>
                </a:solidFill>
                <a:latin typeface="Calibri" panose="020F0502020204030204"/>
              </a:rPr>
              <a:t>Advice on linking tackling violence with organizing</a:t>
            </a:r>
          </a:p>
          <a:p>
            <a:pPr algn="ctr" defTabSz="514350"/>
            <a:r>
              <a:rPr lang="en-US" sz="1350" dirty="0">
                <a:solidFill>
                  <a:prstClr val="black"/>
                </a:solidFill>
                <a:latin typeface="Calibri" panose="020F0502020204030204"/>
              </a:rPr>
              <a:t>Roadmaps</a:t>
            </a:r>
          </a:p>
          <a:p>
            <a:pPr algn="ctr" defTabSz="514350"/>
            <a:r>
              <a:rPr lang="en-US" sz="1350" dirty="0">
                <a:solidFill>
                  <a:prstClr val="black"/>
                </a:solidFill>
                <a:latin typeface="Calibri" panose="020F0502020204030204"/>
              </a:rPr>
              <a:t>Strikes</a:t>
            </a:r>
          </a:p>
          <a:p>
            <a:pPr algn="ctr" defTabSz="514350"/>
            <a:endParaRPr lang="en-US" sz="13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169827D6-3AB2-FDAA-A0DA-69D793C80F38}"/>
              </a:ext>
            </a:extLst>
          </p:cNvPr>
          <p:cNvSpPr txBox="1"/>
          <p:nvPr/>
        </p:nvSpPr>
        <p:spPr>
          <a:xfrm>
            <a:off x="901782" y="871001"/>
            <a:ext cx="5528958" cy="611706"/>
          </a:xfrm>
          <a:prstGeom prst="rect">
            <a:avLst/>
          </a:prstGeom>
          <a:gradFill flip="none" rotWithShape="1">
            <a:gsLst>
              <a:gs pos="0">
                <a:srgbClr val="FF0000">
                  <a:tint val="66000"/>
                  <a:satMod val="160000"/>
                </a:srgbClr>
              </a:gs>
              <a:gs pos="15000">
                <a:srgbClr val="FF0000">
                  <a:tint val="44500"/>
                  <a:satMod val="160000"/>
                </a:srgbClr>
              </a:gs>
              <a:gs pos="66000">
                <a:srgbClr val="FF0000">
                  <a:tint val="23500"/>
                  <a:satMod val="160000"/>
                </a:srgbClr>
              </a:gs>
            </a:gsLst>
            <a:lin ang="13500000" scaled="1"/>
            <a:tileRect/>
          </a:gradFill>
        </p:spPr>
        <p:txBody>
          <a:bodyPr wrap="square" rtlCol="0">
            <a:spAutoFit/>
          </a:bodyPr>
          <a:lstStyle/>
          <a:p>
            <a:pPr algn="ctr" defTabSz="514350"/>
            <a:endParaRPr lang="en-GB" sz="675" b="1" i="1" dirty="0">
              <a:solidFill>
                <a:prstClr val="black"/>
              </a:solidFill>
              <a:latin typeface="Calibri" panose="020F0502020204030204"/>
            </a:endParaRPr>
          </a:p>
          <a:p>
            <a:pPr algn="ctr" defTabSz="514350"/>
            <a:r>
              <a:rPr lang="en-GB" sz="2025" b="1" dirty="0">
                <a:solidFill>
                  <a:prstClr val="black"/>
                </a:solidFill>
                <a:latin typeface="Calibri" panose="020F0502020204030204"/>
              </a:rPr>
              <a:t>Labour Research Department </a:t>
            </a:r>
          </a:p>
          <a:p>
            <a:pPr algn="ctr" defTabSz="514350"/>
            <a:r>
              <a:rPr lang="en-GB" sz="675" i="1" dirty="0">
                <a:solidFill>
                  <a:prstClr val="black"/>
                </a:solidFill>
                <a:latin typeface="Calibri" panose="020F0502020204030204"/>
              </a:rPr>
              <a:t>								</a:t>
            </a:r>
          </a:p>
        </p:txBody>
      </p:sp>
      <p:sp>
        <p:nvSpPr>
          <p:cNvPr id="12" name="Rectangle 11">
            <a:extLst>
              <a:ext uri="{FF2B5EF4-FFF2-40B4-BE49-F238E27FC236}">
                <a16:creationId xmlns:a16="http://schemas.microsoft.com/office/drawing/2014/main" id="{14A048FC-E3F6-14E5-286D-347CBD41E8BB}"/>
              </a:ext>
            </a:extLst>
          </p:cNvPr>
          <p:cNvSpPr/>
          <p:nvPr/>
        </p:nvSpPr>
        <p:spPr>
          <a:xfrm>
            <a:off x="5398959" y="4238822"/>
            <a:ext cx="1260281" cy="213585"/>
          </a:xfrm>
          <a:prstGeom prst="rect">
            <a:avLst/>
          </a:prstGeom>
        </p:spPr>
        <p:txBody>
          <a:bodyPr wrap="none">
            <a:spAutoFit/>
          </a:bodyPr>
          <a:lstStyle/>
          <a:p>
            <a:pPr defTabSz="514350"/>
            <a:r>
              <a:rPr lang="en-GB" sz="788" i="1" dirty="0">
                <a:solidFill>
                  <a:prstClr val="black"/>
                </a:solidFill>
                <a:latin typeface="Calibri" panose="020F0502020204030204"/>
              </a:rPr>
              <a:t>TUC conference April 2026</a:t>
            </a:r>
            <a:endParaRPr lang="en-GB" sz="788" dirty="0">
              <a:solidFill>
                <a:prstClr val="black"/>
              </a:solidFill>
              <a:latin typeface="Calibri" panose="020F0502020204030204"/>
            </a:endParaRPr>
          </a:p>
        </p:txBody>
      </p:sp>
    </p:spTree>
    <p:extLst>
      <p:ext uri="{BB962C8B-B14F-4D97-AF65-F5344CB8AC3E}">
        <p14:creationId xmlns:p14="http://schemas.microsoft.com/office/powerpoint/2010/main" val="9045675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1B5AF1-8B77-049A-D742-A870DEC9794A}"/>
              </a:ext>
            </a:extLst>
          </p:cNvPr>
          <p:cNvSpPr>
            <a:spLocks noGrp="1"/>
          </p:cNvSpPr>
          <p:nvPr>
            <p:ph idx="1"/>
          </p:nvPr>
        </p:nvSpPr>
        <p:spPr>
          <a:xfrm>
            <a:off x="623347" y="1233344"/>
            <a:ext cx="5772517" cy="2453952"/>
          </a:xfrm>
        </p:spPr>
        <p:txBody>
          <a:bodyPr/>
          <a:lstStyle/>
          <a:p>
            <a:endParaRPr lang="en-US" dirty="0"/>
          </a:p>
          <a:p>
            <a:endParaRPr lang="en-US" dirty="0"/>
          </a:p>
          <a:p>
            <a:endParaRPr lang="en-US" dirty="0"/>
          </a:p>
          <a:p>
            <a:endParaRPr lang="en-US" dirty="0"/>
          </a:p>
          <a:p>
            <a:pPr marL="0" indent="0" algn="ctr">
              <a:buNone/>
            </a:pPr>
            <a:r>
              <a:rPr lang="en-US" sz="2025" dirty="0"/>
              <a:t>Thank you!</a:t>
            </a:r>
          </a:p>
          <a:p>
            <a:pPr marL="0" indent="0" algn="ctr">
              <a:buNone/>
            </a:pPr>
            <a:r>
              <a:rPr lang="en-US" sz="2025" dirty="0"/>
              <a:t>andrea.oates@talk21.com</a:t>
            </a:r>
            <a:endParaRPr lang="en-US" dirty="0"/>
          </a:p>
        </p:txBody>
      </p:sp>
      <p:pic>
        <p:nvPicPr>
          <p:cNvPr id="4" name="Picture 3">
            <a:extLst>
              <a:ext uri="{FF2B5EF4-FFF2-40B4-BE49-F238E27FC236}">
                <a16:creationId xmlns:a16="http://schemas.microsoft.com/office/drawing/2014/main" id="{3C51FE36-0AA4-458A-8ADC-8DD9A3F50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434" y="1233344"/>
            <a:ext cx="1269724" cy="1205237"/>
          </a:xfrm>
          <a:prstGeom prst="rect">
            <a:avLst/>
          </a:prstGeom>
        </p:spPr>
      </p:pic>
    </p:spTree>
    <p:extLst>
      <p:ext uri="{BB962C8B-B14F-4D97-AF65-F5344CB8AC3E}">
        <p14:creationId xmlns:p14="http://schemas.microsoft.com/office/powerpoint/2010/main" val="3677812282"/>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72FB-5617-7FC0-446E-B951087AFBA6}"/>
              </a:ext>
            </a:extLst>
          </p:cNvPr>
          <p:cNvSpPr>
            <a:spLocks noGrp="1"/>
          </p:cNvSpPr>
          <p:nvPr>
            <p:ph type="title"/>
          </p:nvPr>
        </p:nvSpPr>
        <p:spPr/>
        <p:txBody>
          <a:bodyPr/>
          <a:lstStyle/>
          <a:p>
            <a:r>
              <a:rPr lang="en-GB" b="1" dirty="0">
                <a:solidFill>
                  <a:srgbClr val="650B54"/>
                </a:solidFill>
                <a:ea typeface="Yu Gothic Light" panose="020B0300000000000000" pitchFamily="34" charset="-128"/>
              </a:rPr>
              <a:t>Campaigns, organising &amp; prevention strategies</a:t>
            </a:r>
            <a:r>
              <a:rPr lang="en-GB" dirty="0">
                <a:solidFill>
                  <a:srgbClr val="650B54"/>
                </a:solidFill>
                <a:ea typeface="Yu Gothic Light" panose="020B0300000000000000" pitchFamily="34" charset="-128"/>
              </a:rPr>
              <a:t> </a:t>
            </a:r>
            <a:endParaRPr lang="en-GB" dirty="0"/>
          </a:p>
        </p:txBody>
      </p:sp>
      <p:sp>
        <p:nvSpPr>
          <p:cNvPr id="5" name="TextBox 4">
            <a:extLst>
              <a:ext uri="{FF2B5EF4-FFF2-40B4-BE49-F238E27FC236}">
                <a16:creationId xmlns:a16="http://schemas.microsoft.com/office/drawing/2014/main" id="{5A6CF99D-344C-8F58-8101-3368826545ED}"/>
              </a:ext>
            </a:extLst>
          </p:cNvPr>
          <p:cNvSpPr txBox="1"/>
          <p:nvPr/>
        </p:nvSpPr>
        <p:spPr>
          <a:xfrm>
            <a:off x="483315" y="1379892"/>
            <a:ext cx="6104661" cy="2850139"/>
          </a:xfrm>
          <a:prstGeom prst="rect">
            <a:avLst/>
          </a:prstGeom>
          <a:noFill/>
        </p:spPr>
        <p:txBody>
          <a:bodyPr wrap="square">
            <a:spAutoFit/>
          </a:bodyPr>
          <a:lstStyle/>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James Ratcliffe, Health and Safety Advisor, USDAW</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Alison Spencer-Scragg, Director of Equalities, Unite </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Louise Church, Head of Health, Safety and Wellbeing, RCN</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Jackie Marshall, National Executive, POA</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Patrick Bennett, Health and Safety Policy Officer, NEU</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Alan Lofthouse, Deputy Head of Health, UNISON</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733507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FD9C4-1881-1F6F-EC3E-E3F0E9675EE3}"/>
              </a:ext>
            </a:extLst>
          </p:cNvPr>
          <p:cNvPicPr>
            <a:picLocks noChangeAspect="1"/>
          </p:cNvPicPr>
          <p:nvPr/>
        </p:nvPicPr>
        <p:blipFill>
          <a:blip r:embed="rId2"/>
          <a:stretch>
            <a:fillRect/>
          </a:stretch>
        </p:blipFill>
        <p:spPr>
          <a:xfrm>
            <a:off x="603962" y="720666"/>
            <a:ext cx="5650076" cy="3365642"/>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FD7C7039-7155-501F-AE4A-1322884EF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800" y="4480529"/>
            <a:ext cx="1882238" cy="558551"/>
          </a:xfrm>
          <a:prstGeom prst="rect">
            <a:avLst/>
          </a:prstGeom>
        </p:spPr>
      </p:pic>
    </p:spTree>
    <p:extLst>
      <p:ext uri="{BB962C8B-B14F-4D97-AF65-F5344CB8AC3E}">
        <p14:creationId xmlns:p14="http://schemas.microsoft.com/office/powerpoint/2010/main" val="332632796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2220-753C-5CE1-A796-30469C441317}"/>
              </a:ext>
            </a:extLst>
          </p:cNvPr>
          <p:cNvSpPr>
            <a:spLocks noGrp="1"/>
          </p:cNvSpPr>
          <p:nvPr>
            <p:ph type="ctrTitle"/>
          </p:nvPr>
        </p:nvSpPr>
        <p:spPr>
          <a:xfrm>
            <a:off x="739196" y="1742507"/>
            <a:ext cx="4964433" cy="1506177"/>
          </a:xfrm>
        </p:spPr>
        <p:txBody>
          <a:bodyPr>
            <a:noAutofit/>
          </a:bodyPr>
          <a:lstStyle/>
          <a:p>
            <a:r>
              <a:rPr lang="en-GB" sz="2475" dirty="0">
                <a:latin typeface="Montserrat ExtraBold" panose="00000900000000000000" pitchFamily="2" charset="0"/>
              </a:rPr>
              <a:t>Safe Inside: Trade Union Organising in Prisons through Joint Unions in Prisons Alliance</a:t>
            </a:r>
          </a:p>
        </p:txBody>
      </p:sp>
      <p:sp>
        <p:nvSpPr>
          <p:cNvPr id="4" name="Subtitle 3">
            <a:extLst>
              <a:ext uri="{FF2B5EF4-FFF2-40B4-BE49-F238E27FC236}">
                <a16:creationId xmlns:a16="http://schemas.microsoft.com/office/drawing/2014/main" id="{6BC5DFE2-2A5F-24A2-77DC-76A5ABBDD758}"/>
              </a:ext>
            </a:extLst>
          </p:cNvPr>
          <p:cNvSpPr>
            <a:spLocks noGrp="1"/>
          </p:cNvSpPr>
          <p:nvPr>
            <p:ph type="subTitle" idx="1"/>
          </p:nvPr>
        </p:nvSpPr>
        <p:spPr>
          <a:xfrm>
            <a:off x="649662" y="3457292"/>
            <a:ext cx="5143500" cy="834431"/>
          </a:xfrm>
        </p:spPr>
        <p:txBody>
          <a:bodyPr>
            <a:normAutofit/>
          </a:bodyPr>
          <a:lstStyle/>
          <a:p>
            <a:pPr algn="l"/>
            <a:r>
              <a:rPr lang="en-GB" dirty="0">
                <a:latin typeface="Public Sans Light" pitchFamily="2" charset="0"/>
              </a:rPr>
              <a:t>Louise Church – Royal College of Nursing </a:t>
            </a:r>
            <a:endParaRPr lang="en-US" dirty="0">
              <a:latin typeface="Public Sans Light" pitchFamily="2" charset="0"/>
            </a:endParaRPr>
          </a:p>
          <a:p>
            <a:pPr algn="l"/>
            <a:r>
              <a:rPr lang="en-GB" dirty="0">
                <a:latin typeface="Public Sans Light" pitchFamily="2" charset="0"/>
              </a:rPr>
              <a:t>JUPA Co-chair</a:t>
            </a:r>
          </a:p>
          <a:p>
            <a:endParaRPr lang="en-GB" dirty="0">
              <a:latin typeface="Public Sans Light" pitchFamily="2" charset="0"/>
            </a:endParaRPr>
          </a:p>
        </p:txBody>
      </p:sp>
      <p:sp>
        <p:nvSpPr>
          <p:cNvPr id="3" name="TextBox 2">
            <a:extLst>
              <a:ext uri="{FF2B5EF4-FFF2-40B4-BE49-F238E27FC236}">
                <a16:creationId xmlns:a16="http://schemas.microsoft.com/office/drawing/2014/main" id="{565D094A-38B8-ADD7-3099-961E8C1DDCD0}"/>
              </a:ext>
            </a:extLst>
          </p:cNvPr>
          <p:cNvSpPr txBox="1"/>
          <p:nvPr/>
        </p:nvSpPr>
        <p:spPr>
          <a:xfrm>
            <a:off x="1613375" y="3874508"/>
            <a:ext cx="5060514" cy="421334"/>
          </a:xfrm>
          <a:prstGeom prst="rect">
            <a:avLst/>
          </a:prstGeom>
          <a:noFill/>
        </p:spPr>
        <p:txBody>
          <a:bodyPr wrap="square" rtlCol="0">
            <a:spAutoFit/>
          </a:bodyPr>
          <a:lstStyle/>
          <a:p>
            <a:endParaRPr lang="en-GB" sz="1125" b="1" dirty="0">
              <a:solidFill>
                <a:schemeClr val="bg1"/>
              </a:solidFill>
            </a:endParaRPr>
          </a:p>
          <a:p>
            <a:r>
              <a:rPr lang="en-GB" sz="1013" dirty="0"/>
              <a:t>- </a:t>
            </a:r>
          </a:p>
        </p:txBody>
      </p:sp>
      <p:pic>
        <p:nvPicPr>
          <p:cNvPr id="6" name="Picture 5">
            <a:extLst>
              <a:ext uri="{FF2B5EF4-FFF2-40B4-BE49-F238E27FC236}">
                <a16:creationId xmlns:a16="http://schemas.microsoft.com/office/drawing/2014/main" id="{75F913F9-C166-EA2A-587F-0CAD96EB952E}"/>
              </a:ext>
            </a:extLst>
          </p:cNvPr>
          <p:cNvPicPr>
            <a:picLocks noChangeAspect="1"/>
          </p:cNvPicPr>
          <p:nvPr/>
        </p:nvPicPr>
        <p:blipFill>
          <a:blip r:embed="rId3">
            <a:alphaModFix amt="20000"/>
          </a:blip>
          <a:stretch>
            <a:fillRect/>
          </a:stretch>
        </p:blipFill>
        <p:spPr>
          <a:xfrm>
            <a:off x="0" y="672182"/>
            <a:ext cx="6858000" cy="3799137"/>
          </a:xfrm>
          <a:prstGeom prst="rect">
            <a:avLst/>
          </a:prstGeom>
        </p:spPr>
      </p:pic>
    </p:spTree>
    <p:extLst>
      <p:ext uri="{BB962C8B-B14F-4D97-AF65-F5344CB8AC3E}">
        <p14:creationId xmlns:p14="http://schemas.microsoft.com/office/powerpoint/2010/main" val="792665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A724-038B-286C-37E1-46FB7A3B85F0}"/>
              </a:ext>
            </a:extLst>
          </p:cNvPr>
          <p:cNvSpPr>
            <a:spLocks noGrp="1"/>
          </p:cNvSpPr>
          <p:nvPr>
            <p:ph type="title"/>
          </p:nvPr>
        </p:nvSpPr>
        <p:spPr>
          <a:xfrm>
            <a:off x="433583" y="682639"/>
            <a:ext cx="5915025" cy="745629"/>
          </a:xfrm>
        </p:spPr>
        <p:txBody>
          <a:bodyPr anchor="t">
            <a:normAutofit/>
          </a:bodyPr>
          <a:lstStyle/>
          <a:p>
            <a:r>
              <a:rPr lang="en-GB" sz="2025" dirty="0">
                <a:latin typeface="Montserrat ExtraBold" panose="00000900000000000000" pitchFamily="2" charset="0"/>
              </a:rPr>
              <a:t>What is the Joint Unions in Prison Alliance? </a:t>
            </a:r>
            <a:endParaRPr lang="en-GB" sz="1575" dirty="0">
              <a:latin typeface="Montserrat ExtraBold" panose="00000900000000000000" pitchFamily="2" charset="0"/>
            </a:endParaRPr>
          </a:p>
        </p:txBody>
      </p:sp>
      <p:sp>
        <p:nvSpPr>
          <p:cNvPr id="3" name="Content Placeholder 2">
            <a:extLst>
              <a:ext uri="{FF2B5EF4-FFF2-40B4-BE49-F238E27FC236}">
                <a16:creationId xmlns:a16="http://schemas.microsoft.com/office/drawing/2014/main" id="{ADF603F4-67D8-43DA-1CF5-4A45E10E4C21}"/>
              </a:ext>
            </a:extLst>
          </p:cNvPr>
          <p:cNvSpPr>
            <a:spLocks noGrp="1"/>
          </p:cNvSpPr>
          <p:nvPr>
            <p:ph idx="1"/>
          </p:nvPr>
        </p:nvSpPr>
        <p:spPr>
          <a:xfrm>
            <a:off x="433584" y="1489637"/>
            <a:ext cx="5990833" cy="2373302"/>
          </a:xfrm>
        </p:spPr>
        <p:txBody>
          <a:bodyPr>
            <a:normAutofit fontScale="92500" lnSpcReduction="20000"/>
          </a:bodyPr>
          <a:lstStyle/>
          <a:p>
            <a:pPr>
              <a:spcBef>
                <a:spcPts val="675"/>
              </a:spcBef>
              <a:spcAft>
                <a:spcPts val="675"/>
              </a:spcAft>
            </a:pPr>
            <a:r>
              <a:rPr lang="en-GB" b="1" dirty="0">
                <a:solidFill>
                  <a:srgbClr val="00B050"/>
                </a:solidFill>
                <a:latin typeface="Public Sans Light" pitchFamily="2" charset="0"/>
              </a:rPr>
              <a:t>Focus: Safety of staff working in prisons </a:t>
            </a:r>
          </a:p>
          <a:p>
            <a:pPr>
              <a:spcBef>
                <a:spcPts val="675"/>
              </a:spcBef>
              <a:spcAft>
                <a:spcPts val="675"/>
              </a:spcAft>
            </a:pPr>
            <a:r>
              <a:rPr lang="en-GB" dirty="0">
                <a:latin typeface="Public Sans Light" pitchFamily="2" charset="0"/>
              </a:rPr>
              <a:t>Coalition of 10 trade unions and professional organisations</a:t>
            </a:r>
          </a:p>
          <a:p>
            <a:pPr>
              <a:spcBef>
                <a:spcPts val="675"/>
              </a:spcBef>
              <a:spcAft>
                <a:spcPts val="675"/>
              </a:spcAft>
            </a:pPr>
            <a:r>
              <a:rPr lang="en-GB" dirty="0">
                <a:latin typeface="Public Sans Light" pitchFamily="2" charset="0"/>
              </a:rPr>
              <a:t>Unions include those recognised and non-recognised with His Majesties Prison and Probation Service (HMPPS)</a:t>
            </a:r>
          </a:p>
          <a:p>
            <a:pPr>
              <a:spcBef>
                <a:spcPts val="338"/>
              </a:spcBef>
              <a:spcAft>
                <a:spcPts val="675"/>
              </a:spcAft>
            </a:pPr>
            <a:endParaRPr lang="en-GB" sz="675" dirty="0">
              <a:latin typeface="Public Sans Light" pitchFamily="2" charset="0"/>
            </a:endParaRPr>
          </a:p>
          <a:p>
            <a:pPr>
              <a:spcBef>
                <a:spcPts val="338"/>
              </a:spcBef>
              <a:spcAft>
                <a:spcPts val="338"/>
              </a:spcAft>
            </a:pPr>
            <a:r>
              <a:rPr lang="en-GB" dirty="0">
                <a:latin typeface="Public Sans Light" pitchFamily="2" charset="0"/>
              </a:rPr>
              <a:t>JUPA Co-chairs: </a:t>
            </a:r>
          </a:p>
          <a:p>
            <a:pPr>
              <a:spcBef>
                <a:spcPts val="338"/>
              </a:spcBef>
              <a:spcAft>
                <a:spcPts val="338"/>
              </a:spcAft>
            </a:pPr>
            <a:r>
              <a:rPr lang="en-GB" dirty="0">
                <a:latin typeface="Public Sans Light" pitchFamily="2" charset="0"/>
              </a:rPr>
              <a:t>Paul Bridge, UCU - Head of Further Education</a:t>
            </a:r>
          </a:p>
          <a:p>
            <a:pPr>
              <a:spcBef>
                <a:spcPts val="338"/>
              </a:spcBef>
              <a:spcAft>
                <a:spcPts val="338"/>
              </a:spcAft>
            </a:pPr>
            <a:r>
              <a:rPr lang="en-GB" dirty="0">
                <a:latin typeface="Public Sans Light" pitchFamily="2" charset="0"/>
              </a:rPr>
              <a:t>Louise Church, RCN – Head of Health, Safety &amp; Wellbeing (job share)  	</a:t>
            </a:r>
          </a:p>
          <a:p>
            <a:pPr>
              <a:spcBef>
                <a:spcPts val="1013"/>
              </a:spcBef>
            </a:pPr>
            <a:endParaRPr lang="en-GB" dirty="0">
              <a:latin typeface="Public Sans Light" pitchFamily="2" charset="0"/>
            </a:endParaRPr>
          </a:p>
        </p:txBody>
      </p:sp>
      <p:grpSp>
        <p:nvGrpSpPr>
          <p:cNvPr id="8" name="Group 7">
            <a:extLst>
              <a:ext uri="{FF2B5EF4-FFF2-40B4-BE49-F238E27FC236}">
                <a16:creationId xmlns:a16="http://schemas.microsoft.com/office/drawing/2014/main" id="{37FBED6F-EB40-700A-AC0B-DBF51A72A02A}"/>
              </a:ext>
            </a:extLst>
          </p:cNvPr>
          <p:cNvGrpSpPr/>
          <p:nvPr/>
        </p:nvGrpSpPr>
        <p:grpSpPr>
          <a:xfrm>
            <a:off x="441164" y="3862939"/>
            <a:ext cx="5983253" cy="500005"/>
            <a:chOff x="838200" y="5486400"/>
            <a:chExt cx="10636894" cy="888897"/>
          </a:xfrm>
        </p:grpSpPr>
        <p:pic>
          <p:nvPicPr>
            <p:cNvPr id="7" name="Picture 6">
              <a:extLst>
                <a:ext uri="{FF2B5EF4-FFF2-40B4-BE49-F238E27FC236}">
                  <a16:creationId xmlns:a16="http://schemas.microsoft.com/office/drawing/2014/main" id="{D6348E20-76E2-D86B-3109-4A2066C7AB3D}"/>
                </a:ext>
              </a:extLst>
            </p:cNvPr>
            <p:cNvPicPr>
              <a:picLocks noChangeAspect="1"/>
            </p:cNvPicPr>
            <p:nvPr/>
          </p:nvPicPr>
          <p:blipFill>
            <a:blip r:embed="rId3"/>
            <a:stretch>
              <a:fillRect/>
            </a:stretch>
          </p:blipFill>
          <p:spPr>
            <a:xfrm>
              <a:off x="10046271" y="5704600"/>
              <a:ext cx="1428823" cy="381020"/>
            </a:xfrm>
            <a:prstGeom prst="rect">
              <a:avLst/>
            </a:prstGeom>
          </p:spPr>
        </p:pic>
        <p:pic>
          <p:nvPicPr>
            <p:cNvPr id="5" name="Picture 4">
              <a:extLst>
                <a:ext uri="{FF2B5EF4-FFF2-40B4-BE49-F238E27FC236}">
                  <a16:creationId xmlns:a16="http://schemas.microsoft.com/office/drawing/2014/main" id="{0473E1F7-BCBF-99A9-6497-9B3724B2765B}"/>
                </a:ext>
              </a:extLst>
            </p:cNvPr>
            <p:cNvPicPr>
              <a:picLocks noChangeAspect="1"/>
            </p:cNvPicPr>
            <p:nvPr/>
          </p:nvPicPr>
          <p:blipFill>
            <a:blip r:embed="rId4"/>
            <a:stretch>
              <a:fillRect/>
            </a:stretch>
          </p:blipFill>
          <p:spPr>
            <a:xfrm>
              <a:off x="838200" y="5486400"/>
              <a:ext cx="9208071" cy="888897"/>
            </a:xfrm>
            <a:prstGeom prst="rect">
              <a:avLst/>
            </a:prstGeom>
          </p:spPr>
        </p:pic>
      </p:grpSp>
      <p:sp>
        <p:nvSpPr>
          <p:cNvPr id="12" name="TextBox 11">
            <a:extLst>
              <a:ext uri="{FF2B5EF4-FFF2-40B4-BE49-F238E27FC236}">
                <a16:creationId xmlns:a16="http://schemas.microsoft.com/office/drawing/2014/main" id="{ACED82E2-8B78-6346-CF5F-599050D2C222}"/>
              </a:ext>
            </a:extLst>
          </p:cNvPr>
          <p:cNvSpPr txBox="1"/>
          <p:nvPr/>
        </p:nvSpPr>
        <p:spPr>
          <a:xfrm>
            <a:off x="433583" y="3845847"/>
            <a:ext cx="5983253" cy="559961"/>
          </a:xfrm>
          <a:prstGeom prst="rect">
            <a:avLst/>
          </a:prstGeom>
          <a:noFill/>
          <a:ln w="76200">
            <a:solidFill>
              <a:srgbClr val="002060"/>
            </a:solidFill>
          </a:ln>
        </p:spPr>
        <p:txBody>
          <a:bodyPr wrap="square" rtlCol="0">
            <a:spAutoFit/>
          </a:bodyPr>
          <a:lstStyle/>
          <a:p>
            <a:endParaRPr lang="en-GB" sz="1013" dirty="0">
              <a:solidFill>
                <a:sysClr val="windowText" lastClr="000000"/>
              </a:solidFill>
            </a:endParaRPr>
          </a:p>
          <a:p>
            <a:endParaRPr lang="en-GB" sz="1013" dirty="0">
              <a:solidFill>
                <a:sysClr val="windowText" lastClr="000000"/>
              </a:solidFill>
            </a:endParaRPr>
          </a:p>
          <a:p>
            <a:endParaRPr lang="en-GB" sz="1013" dirty="0">
              <a:solidFill>
                <a:sysClr val="windowText" lastClr="000000"/>
              </a:solidFill>
            </a:endParaRPr>
          </a:p>
        </p:txBody>
      </p:sp>
    </p:spTree>
    <p:extLst>
      <p:ext uri="{BB962C8B-B14F-4D97-AF65-F5344CB8AC3E}">
        <p14:creationId xmlns:p14="http://schemas.microsoft.com/office/powerpoint/2010/main" val="1403539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71B1-5883-2EEA-52B8-035798F0C176}"/>
              </a:ext>
            </a:extLst>
          </p:cNvPr>
          <p:cNvSpPr>
            <a:spLocks noGrp="1"/>
          </p:cNvSpPr>
          <p:nvPr>
            <p:ph type="title"/>
          </p:nvPr>
        </p:nvSpPr>
        <p:spPr>
          <a:xfrm>
            <a:off x="237392" y="762886"/>
            <a:ext cx="5915025" cy="745629"/>
          </a:xfrm>
        </p:spPr>
        <p:txBody>
          <a:bodyPr>
            <a:normAutofit/>
          </a:bodyPr>
          <a:lstStyle/>
          <a:p>
            <a:r>
              <a:rPr lang="en-GB" sz="2025" dirty="0">
                <a:latin typeface="Montserrat ExtraBold" panose="00000900000000000000" pitchFamily="2" charset="0"/>
              </a:rPr>
              <a:t>Safe Inside -Prisons Charter</a:t>
            </a:r>
            <a:br>
              <a:rPr lang="en-GB" sz="2025" dirty="0">
                <a:latin typeface="Montserrat ExtraBold" panose="00000900000000000000" pitchFamily="2" charset="0"/>
              </a:rPr>
            </a:br>
            <a:endParaRPr lang="en-GB" sz="2025" dirty="0">
              <a:latin typeface="Montserrat ExtraBold" panose="00000900000000000000" pitchFamily="2" charset="0"/>
            </a:endParaRPr>
          </a:p>
        </p:txBody>
      </p:sp>
      <p:pic>
        <p:nvPicPr>
          <p:cNvPr id="7" name="Content Placeholder 6">
            <a:extLst>
              <a:ext uri="{FF2B5EF4-FFF2-40B4-BE49-F238E27FC236}">
                <a16:creationId xmlns:a16="http://schemas.microsoft.com/office/drawing/2014/main" id="{0E2DA152-1494-1E65-0B6B-7E4BD5266945}"/>
              </a:ext>
            </a:extLst>
          </p:cNvPr>
          <p:cNvPicPr>
            <a:picLocks noGrp="1" noChangeAspect="1"/>
          </p:cNvPicPr>
          <p:nvPr>
            <p:ph idx="1"/>
          </p:nvPr>
        </p:nvPicPr>
        <p:blipFill>
          <a:blip r:embed="rId3"/>
          <a:stretch>
            <a:fillRect/>
          </a:stretch>
        </p:blipFill>
        <p:spPr>
          <a:xfrm>
            <a:off x="4437115" y="1388567"/>
            <a:ext cx="2064797" cy="2701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4D542B58-FCF1-963B-4E25-0653D2B49E62}"/>
              </a:ext>
            </a:extLst>
          </p:cNvPr>
          <p:cNvSpPr txBox="1">
            <a:spLocks/>
          </p:cNvSpPr>
          <p:nvPr/>
        </p:nvSpPr>
        <p:spPr>
          <a:xfrm>
            <a:off x="237392" y="202736"/>
            <a:ext cx="5915025" cy="880404"/>
          </a:xfrm>
          <a:prstGeom prst="rect">
            <a:avLst/>
          </a:prstGeom>
        </p:spPr>
        <p:txBody>
          <a:bodyPr vert="horz" lIns="51435" tIns="25718" rIns="51435" bIns="25718" rtlCol="0" anchor="b" anchorCtr="0">
            <a:normAutofit/>
          </a:bodyPr>
          <a:lstStyle>
            <a:lvl1pPr algn="l" defTabSz="914400" rtl="0" eaLnBrk="1" latinLnBrk="0" hangingPunct="1">
              <a:lnSpc>
                <a:spcPct val="90000"/>
              </a:lnSpc>
              <a:spcBef>
                <a:spcPct val="0"/>
              </a:spcBef>
              <a:buNone/>
              <a:defRPr sz="4400" kern="1200">
                <a:solidFill>
                  <a:schemeClr val="tx1"/>
                </a:solidFill>
                <a:latin typeface="Public Sans ExtraBold" pitchFamily="2" charset="0"/>
                <a:ea typeface="+mj-ea"/>
                <a:cs typeface="+mj-cs"/>
              </a:defRPr>
            </a:lvl1pPr>
          </a:lstStyle>
          <a:p>
            <a:endParaRPr lang="en-GB" sz="2025" dirty="0">
              <a:solidFill>
                <a:srgbClr val="002060"/>
              </a:solidFill>
            </a:endParaRPr>
          </a:p>
        </p:txBody>
      </p:sp>
      <p:sp>
        <p:nvSpPr>
          <p:cNvPr id="6" name="Content Placeholder 2">
            <a:extLst>
              <a:ext uri="{FF2B5EF4-FFF2-40B4-BE49-F238E27FC236}">
                <a16:creationId xmlns:a16="http://schemas.microsoft.com/office/drawing/2014/main" id="{2A796CDE-8010-A6D7-94E6-B9677623033D}"/>
              </a:ext>
            </a:extLst>
          </p:cNvPr>
          <p:cNvSpPr txBox="1">
            <a:spLocks/>
          </p:cNvSpPr>
          <p:nvPr/>
        </p:nvSpPr>
        <p:spPr>
          <a:xfrm>
            <a:off x="237393" y="1283446"/>
            <a:ext cx="3916973" cy="3097169"/>
          </a:xfrm>
          <a:prstGeom prst="rect">
            <a:avLst/>
          </a:prstGeom>
        </p:spPr>
        <p:txBody>
          <a:bodyPr vert="horz" lIns="51435" tIns="25718" rIns="51435" bIns="25718"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Public Sans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Public Sans Medium"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ublic Sans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ublic Sans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ublic Sans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75"/>
              </a:spcAft>
            </a:pPr>
            <a:r>
              <a:rPr lang="en-GB" sz="1350" dirty="0">
                <a:latin typeface="Public Sans Light" pitchFamily="2" charset="0"/>
              </a:rPr>
              <a:t>Sets out clear principles for a positive H&amp;S culture.  Themes include:</a:t>
            </a:r>
          </a:p>
          <a:p>
            <a:pPr marL="257175" indent="-257175">
              <a:spcAft>
                <a:spcPts val="675"/>
              </a:spcAft>
              <a:buFont typeface="Arial" panose="020B0604020202020204" pitchFamily="34" charset="0"/>
              <a:buChar char="•"/>
            </a:pPr>
            <a:r>
              <a:rPr lang="en-GB" sz="1350" dirty="0">
                <a:latin typeface="Public Sans Light" pitchFamily="2" charset="0"/>
              </a:rPr>
              <a:t>Zero tolerance for violence and harassment</a:t>
            </a:r>
          </a:p>
          <a:p>
            <a:pPr marL="257175" indent="-257175">
              <a:spcAft>
                <a:spcPts val="675"/>
              </a:spcAft>
              <a:buFont typeface="Arial" panose="020B0604020202020204" pitchFamily="34" charset="0"/>
              <a:buChar char="•"/>
            </a:pPr>
            <a:r>
              <a:rPr lang="en-GB" sz="1350" dirty="0">
                <a:latin typeface="Public Sans Light" pitchFamily="2" charset="0"/>
              </a:rPr>
              <a:t>Cooperation and coordination with third party employers </a:t>
            </a:r>
          </a:p>
          <a:p>
            <a:pPr marL="257175" indent="-257175">
              <a:spcAft>
                <a:spcPts val="675"/>
              </a:spcAft>
              <a:buFont typeface="Arial" panose="020B0604020202020204" pitchFamily="34" charset="0"/>
              <a:buChar char="•"/>
            </a:pPr>
            <a:r>
              <a:rPr lang="en-GB" sz="1350" dirty="0">
                <a:latin typeface="Public Sans Light" pitchFamily="2" charset="0"/>
              </a:rPr>
              <a:t>Non-JUPA unions have endorsed/ shown support for the Charter </a:t>
            </a:r>
          </a:p>
          <a:p>
            <a:pPr>
              <a:spcAft>
                <a:spcPts val="675"/>
              </a:spcAft>
            </a:pPr>
            <a:endParaRPr lang="en-GB" sz="1350" dirty="0">
              <a:latin typeface="Public Sans Light" pitchFamily="2" charset="0"/>
            </a:endParaRPr>
          </a:p>
        </p:txBody>
      </p:sp>
      <p:pic>
        <p:nvPicPr>
          <p:cNvPr id="4" name="Picture 3">
            <a:extLst>
              <a:ext uri="{FF2B5EF4-FFF2-40B4-BE49-F238E27FC236}">
                <a16:creationId xmlns:a16="http://schemas.microsoft.com/office/drawing/2014/main" id="{6C625B2A-ADE7-8C04-D243-5595A30F1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505" y="3252681"/>
            <a:ext cx="1214747" cy="1214747"/>
          </a:xfrm>
          <a:prstGeom prst="rect">
            <a:avLst/>
          </a:prstGeom>
        </p:spPr>
      </p:pic>
    </p:spTree>
    <p:extLst>
      <p:ext uri="{BB962C8B-B14F-4D97-AF65-F5344CB8AC3E}">
        <p14:creationId xmlns:p14="http://schemas.microsoft.com/office/powerpoint/2010/main" val="251914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A90F-5109-571C-5ACE-3718F8A5E160}"/>
              </a:ext>
            </a:extLst>
          </p:cNvPr>
          <p:cNvSpPr>
            <a:spLocks noGrp="1"/>
          </p:cNvSpPr>
          <p:nvPr>
            <p:ph type="title"/>
          </p:nvPr>
        </p:nvSpPr>
        <p:spPr/>
        <p:txBody>
          <a:bodyPr/>
          <a:lstStyle/>
          <a:p>
            <a:r>
              <a:rPr lang="en-GB" dirty="0"/>
              <a:t>Respondents by sector</a:t>
            </a:r>
          </a:p>
        </p:txBody>
      </p:sp>
      <p:pic>
        <p:nvPicPr>
          <p:cNvPr id="5" name="Picture 4">
            <a:extLst>
              <a:ext uri="{FF2B5EF4-FFF2-40B4-BE49-F238E27FC236}">
                <a16:creationId xmlns:a16="http://schemas.microsoft.com/office/drawing/2014/main" id="{A9412357-E430-9615-8E13-480341BE8261}"/>
              </a:ext>
            </a:extLst>
          </p:cNvPr>
          <p:cNvPicPr>
            <a:picLocks noChangeAspect="1"/>
          </p:cNvPicPr>
          <p:nvPr/>
        </p:nvPicPr>
        <p:blipFill>
          <a:blip r:embed="rId2"/>
          <a:stretch>
            <a:fillRect/>
          </a:stretch>
        </p:blipFill>
        <p:spPr>
          <a:xfrm>
            <a:off x="624562" y="1341419"/>
            <a:ext cx="5211641" cy="2879491"/>
          </a:xfrm>
          <a:prstGeom prst="rect">
            <a:avLst/>
          </a:prstGeom>
        </p:spPr>
      </p:pic>
    </p:spTree>
    <p:extLst>
      <p:ext uri="{BB962C8B-B14F-4D97-AF65-F5344CB8AC3E}">
        <p14:creationId xmlns:p14="http://schemas.microsoft.com/office/powerpoint/2010/main" val="235716903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87EA-7884-3259-7CD1-DA8AB56DD56E}"/>
              </a:ext>
            </a:extLst>
          </p:cNvPr>
          <p:cNvSpPr>
            <a:spLocks noGrp="1"/>
          </p:cNvSpPr>
          <p:nvPr>
            <p:ph type="title" idx="4294967295"/>
          </p:nvPr>
        </p:nvSpPr>
        <p:spPr>
          <a:xfrm>
            <a:off x="390191" y="11912"/>
            <a:ext cx="73101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002060"/>
                </a:solidFill>
                <a:latin typeface="Montserrat ExtraBold" panose="00000900000000000000" pitchFamily="2" charset="0"/>
              </a:rPr>
              <a:t>Safe Inside – Position Statement </a:t>
            </a:r>
            <a:endParaRPr lang="en-GB" sz="2025" dirty="0">
              <a:solidFill>
                <a:srgbClr val="002060"/>
              </a:solidFill>
              <a:latin typeface="Montserrat ExtraBold" panose="00000900000000000000" pitchFamily="2" charset="0"/>
            </a:endParaRPr>
          </a:p>
        </p:txBody>
      </p:sp>
      <p:sp>
        <p:nvSpPr>
          <p:cNvPr id="3" name="Content Placeholder 2">
            <a:extLst>
              <a:ext uri="{FF2B5EF4-FFF2-40B4-BE49-F238E27FC236}">
                <a16:creationId xmlns:a16="http://schemas.microsoft.com/office/drawing/2014/main" id="{7D30AF09-3439-C8E9-E821-13B6EB1871D3}"/>
              </a:ext>
            </a:extLst>
          </p:cNvPr>
          <p:cNvSpPr>
            <a:spLocks noGrp="1"/>
          </p:cNvSpPr>
          <p:nvPr>
            <p:ph idx="4294967295"/>
          </p:nvPr>
        </p:nvSpPr>
        <p:spPr>
          <a:xfrm>
            <a:off x="390191" y="1392238"/>
            <a:ext cx="631540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1200"/>
              </a:spcBef>
              <a:buNone/>
            </a:pPr>
            <a:r>
              <a:rPr lang="en-GB" sz="1200" b="1" dirty="0">
                <a:latin typeface="Public Sans Light" pitchFamily="2" charset="0"/>
              </a:rPr>
              <a:t>Highlights urgent concerns on rising violence and underreporting of incidents</a:t>
            </a:r>
            <a:endParaRPr lang="en-GB" sz="1200" dirty="0">
              <a:latin typeface="Public Sans Light" pitchFamily="2" charset="0"/>
            </a:endParaRPr>
          </a:p>
          <a:p>
            <a:pPr marL="0" lvl="0" indent="0">
              <a:spcBef>
                <a:spcPts val="1200"/>
              </a:spcBef>
              <a:buNone/>
            </a:pPr>
            <a:r>
              <a:rPr lang="en-GB" sz="1200" dirty="0">
                <a:latin typeface="Public Sans Light" pitchFamily="2" charset="0"/>
              </a:rPr>
              <a:t>Calls for action:</a:t>
            </a:r>
          </a:p>
          <a:p>
            <a:pPr lvl="1">
              <a:spcBef>
                <a:spcPts val="1200"/>
              </a:spcBef>
            </a:pPr>
            <a:r>
              <a:rPr lang="en-GB" sz="1200" dirty="0">
                <a:latin typeface="Public Sans Light" pitchFamily="2" charset="0"/>
              </a:rPr>
              <a:t>HSE inspections and enforcement</a:t>
            </a:r>
          </a:p>
          <a:p>
            <a:pPr marL="0" indent="0">
              <a:spcBef>
                <a:spcPts val="1200"/>
              </a:spcBef>
              <a:buNone/>
            </a:pPr>
            <a:r>
              <a:rPr lang="en-GB" sz="1200" dirty="0">
                <a:latin typeface="Public Sans Light" pitchFamily="2" charset="0"/>
              </a:rPr>
              <a:t>Calls for action on HMPPS:</a:t>
            </a:r>
          </a:p>
          <a:p>
            <a:pPr lvl="1">
              <a:spcBef>
                <a:spcPts val="1200"/>
              </a:spcBef>
              <a:spcAft>
                <a:spcPts val="1200"/>
              </a:spcAft>
            </a:pPr>
            <a:r>
              <a:rPr lang="en-GB" sz="1200" dirty="0">
                <a:latin typeface="Public Sans Light" pitchFamily="2" charset="0"/>
              </a:rPr>
              <a:t>Undertake thorough risk assessment  </a:t>
            </a:r>
          </a:p>
          <a:p>
            <a:pPr lvl="1">
              <a:spcBef>
                <a:spcPts val="1200"/>
              </a:spcBef>
              <a:spcAft>
                <a:spcPts val="1200"/>
              </a:spcAft>
            </a:pPr>
            <a:r>
              <a:rPr lang="en-GB" sz="1200" dirty="0">
                <a:latin typeface="Public Sans Light" pitchFamily="2" charset="0"/>
              </a:rPr>
              <a:t>Employers to reinvigorate and reinforce the zero tolerance to violence, harassment and abuse of prison workers</a:t>
            </a:r>
          </a:p>
          <a:p>
            <a:pPr lvl="1">
              <a:spcBef>
                <a:spcPts val="1200"/>
              </a:spcBef>
              <a:spcAft>
                <a:spcPts val="1200"/>
              </a:spcAft>
            </a:pPr>
            <a:r>
              <a:rPr lang="en-GB" sz="1200" dirty="0">
                <a:latin typeface="Public Sans Light" pitchFamily="2" charset="0"/>
              </a:rPr>
              <a:t>Make a clear commitment to prevent sexual harassment and assault of workers</a:t>
            </a:r>
          </a:p>
          <a:p>
            <a:endParaRPr lang="en-GB" sz="1200" dirty="0">
              <a:latin typeface="Public Sans Light" pitchFamily="2" charset="0"/>
            </a:endParaRPr>
          </a:p>
        </p:txBody>
      </p:sp>
      <p:pic>
        <p:nvPicPr>
          <p:cNvPr id="5" name="Picture 4">
            <a:extLst>
              <a:ext uri="{FF2B5EF4-FFF2-40B4-BE49-F238E27FC236}">
                <a16:creationId xmlns:a16="http://schemas.microsoft.com/office/drawing/2014/main" id="{0604A2DF-B250-0997-325C-3961B9DE63BE}"/>
              </a:ext>
            </a:extLst>
          </p:cNvPr>
          <p:cNvPicPr>
            <a:picLocks noChangeAspect="1"/>
          </p:cNvPicPr>
          <p:nvPr/>
        </p:nvPicPr>
        <p:blipFill>
          <a:blip r:embed="rId3">
            <a:alphaModFix amt="5000"/>
          </a:blip>
          <a:srcRect t="34510" r="1" b="22278"/>
          <a:stretch>
            <a:fillRect/>
          </a:stretch>
        </p:blipFill>
        <p:spPr>
          <a:xfrm>
            <a:off x="0" y="2608275"/>
            <a:ext cx="5050087" cy="2939046"/>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Tree>
    <p:extLst>
      <p:ext uri="{BB962C8B-B14F-4D97-AF65-F5344CB8AC3E}">
        <p14:creationId xmlns:p14="http://schemas.microsoft.com/office/powerpoint/2010/main" val="459654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A3079-3E46-2A61-54FE-F9988DDA72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AB9C6-2D7F-26AB-950E-DB6F83B41D7F}"/>
              </a:ext>
            </a:extLst>
          </p:cNvPr>
          <p:cNvSpPr>
            <a:spLocks noGrp="1"/>
          </p:cNvSpPr>
          <p:nvPr>
            <p:ph type="title" idx="4294967295"/>
          </p:nvPr>
        </p:nvSpPr>
        <p:spPr>
          <a:xfrm>
            <a:off x="185404" y="34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002060"/>
                </a:solidFill>
                <a:latin typeface="Montserrat ExtraBold" panose="00000900000000000000" pitchFamily="2" charset="0"/>
              </a:rPr>
              <a:t>Safe Inside – Position Statement </a:t>
            </a:r>
            <a:endParaRPr lang="en-GB" sz="2025" dirty="0">
              <a:solidFill>
                <a:srgbClr val="002060"/>
              </a:solidFill>
              <a:latin typeface="Montserrat ExtraBold" panose="00000900000000000000" pitchFamily="2" charset="0"/>
            </a:endParaRPr>
          </a:p>
        </p:txBody>
      </p:sp>
      <p:sp>
        <p:nvSpPr>
          <p:cNvPr id="3" name="Content Placeholder 2">
            <a:extLst>
              <a:ext uri="{FF2B5EF4-FFF2-40B4-BE49-F238E27FC236}">
                <a16:creationId xmlns:a16="http://schemas.microsoft.com/office/drawing/2014/main" id="{7AE588E2-D62D-9662-5726-5E054D3A6BE7}"/>
              </a:ext>
            </a:extLst>
          </p:cNvPr>
          <p:cNvSpPr>
            <a:spLocks noGrp="1"/>
          </p:cNvSpPr>
          <p:nvPr>
            <p:ph idx="4294967295"/>
          </p:nvPr>
        </p:nvSpPr>
        <p:spPr>
          <a:xfrm>
            <a:off x="185404" y="1030288"/>
            <a:ext cx="663892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200"/>
              </a:spcBef>
              <a:buNone/>
            </a:pPr>
            <a:r>
              <a:rPr lang="en-GB" sz="1200" dirty="0">
                <a:latin typeface="Public Sans Light" pitchFamily="2" charset="0"/>
              </a:rPr>
              <a:t>Calls for action:</a:t>
            </a:r>
          </a:p>
          <a:p>
            <a:pPr lvl="1">
              <a:lnSpc>
                <a:spcPct val="100000"/>
              </a:lnSpc>
              <a:spcBef>
                <a:spcPts val="1200"/>
              </a:spcBef>
              <a:spcAft>
                <a:spcPts val="1200"/>
              </a:spcAft>
            </a:pPr>
            <a:r>
              <a:rPr lang="en-GB" sz="1200" dirty="0">
                <a:latin typeface="Public Sans Light" pitchFamily="2" charset="0"/>
              </a:rPr>
              <a:t>Broaden the definition of zero tolerance to violence, harassment and abuse to include sexual harassment and assault </a:t>
            </a:r>
          </a:p>
          <a:p>
            <a:pPr lvl="1">
              <a:lnSpc>
                <a:spcPct val="100000"/>
              </a:lnSpc>
              <a:spcBef>
                <a:spcPts val="1200"/>
              </a:spcBef>
              <a:spcAft>
                <a:spcPts val="1200"/>
              </a:spcAft>
            </a:pPr>
            <a:r>
              <a:rPr lang="en-GB" sz="1200" dirty="0">
                <a:latin typeface="Public Sans Light" pitchFamily="2" charset="0"/>
              </a:rPr>
              <a:t>Develop and implement a national violence reduction standard </a:t>
            </a:r>
          </a:p>
          <a:p>
            <a:pPr lvl="1">
              <a:lnSpc>
                <a:spcPct val="100000"/>
              </a:lnSpc>
              <a:spcBef>
                <a:spcPts val="1200"/>
              </a:spcBef>
              <a:spcAft>
                <a:spcPts val="1200"/>
              </a:spcAft>
            </a:pPr>
            <a:r>
              <a:rPr lang="en-GB" sz="1200" dirty="0">
                <a:latin typeface="Public Sans Light" pitchFamily="2" charset="0"/>
              </a:rPr>
              <a:t>Conduct a review of the incident management system to ensure all incident types are reportable</a:t>
            </a:r>
          </a:p>
          <a:p>
            <a:pPr lvl="1">
              <a:lnSpc>
                <a:spcPct val="100000"/>
              </a:lnSpc>
              <a:spcBef>
                <a:spcPts val="1200"/>
              </a:spcBef>
              <a:spcAft>
                <a:spcPts val="1200"/>
              </a:spcAft>
            </a:pPr>
            <a:r>
              <a:rPr lang="en-GB" sz="1200" dirty="0">
                <a:latin typeface="Public Sans Light" pitchFamily="2" charset="0"/>
              </a:rPr>
              <a:t>Fully implement a single incident reporting system for all prison workers </a:t>
            </a:r>
          </a:p>
          <a:p>
            <a:pPr lvl="1">
              <a:lnSpc>
                <a:spcPct val="100000"/>
              </a:lnSpc>
              <a:spcBef>
                <a:spcPts val="1200"/>
              </a:spcBef>
              <a:spcAft>
                <a:spcPts val="1200"/>
              </a:spcAft>
            </a:pPr>
            <a:r>
              <a:rPr lang="en-GB" sz="1200" dirty="0">
                <a:latin typeface="Public Sans Light" pitchFamily="2" charset="0"/>
              </a:rPr>
              <a:t>Promotion of the importance of reporting incidents</a:t>
            </a:r>
          </a:p>
          <a:p>
            <a:pPr lvl="1">
              <a:lnSpc>
                <a:spcPct val="100000"/>
              </a:lnSpc>
              <a:spcBef>
                <a:spcPts val="1200"/>
              </a:spcBef>
              <a:spcAft>
                <a:spcPts val="1200"/>
              </a:spcAft>
            </a:pPr>
            <a:r>
              <a:rPr lang="en-GB" sz="1200" dirty="0">
                <a:latin typeface="Public Sans Light" pitchFamily="2" charset="0"/>
              </a:rPr>
              <a:t>Review the use of body worn cameras and protocols to ensure there is clear governance in place</a:t>
            </a:r>
          </a:p>
          <a:p>
            <a:pPr>
              <a:lnSpc>
                <a:spcPct val="100000"/>
              </a:lnSpc>
            </a:pPr>
            <a:endParaRPr lang="en-GB" sz="1200" dirty="0">
              <a:latin typeface="Public Sans Light" pitchFamily="2" charset="0"/>
            </a:endParaRPr>
          </a:p>
        </p:txBody>
      </p:sp>
      <p:pic>
        <p:nvPicPr>
          <p:cNvPr id="5" name="Picture 4">
            <a:extLst>
              <a:ext uri="{FF2B5EF4-FFF2-40B4-BE49-F238E27FC236}">
                <a16:creationId xmlns:a16="http://schemas.microsoft.com/office/drawing/2014/main" id="{6DCCED14-5999-D92D-0973-282D8FCE8DD7}"/>
              </a:ext>
            </a:extLst>
          </p:cNvPr>
          <p:cNvPicPr>
            <a:picLocks noChangeAspect="1"/>
          </p:cNvPicPr>
          <p:nvPr/>
        </p:nvPicPr>
        <p:blipFill>
          <a:blip r:embed="rId3">
            <a:alphaModFix amt="5000"/>
          </a:blip>
          <a:srcRect t="34510" r="1" b="22278"/>
          <a:stretch>
            <a:fillRect/>
          </a:stretch>
        </p:blipFill>
        <p:spPr>
          <a:xfrm>
            <a:off x="-1" y="2600127"/>
            <a:ext cx="5062539" cy="2946293"/>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Tree>
    <p:extLst>
      <p:ext uri="{BB962C8B-B14F-4D97-AF65-F5344CB8AC3E}">
        <p14:creationId xmlns:p14="http://schemas.microsoft.com/office/powerpoint/2010/main" val="2086092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C6553-7BE7-2E6A-E021-0B6517B3D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DB271-413C-7038-239F-B0DAA39C313E}"/>
              </a:ext>
            </a:extLst>
          </p:cNvPr>
          <p:cNvSpPr>
            <a:spLocks noGrp="1"/>
          </p:cNvSpPr>
          <p:nvPr>
            <p:ph type="title"/>
          </p:nvPr>
        </p:nvSpPr>
        <p:spPr/>
        <p:txBody>
          <a:bodyPr/>
          <a:lstStyle/>
          <a:p>
            <a:r>
              <a:rPr lang="en-GB" b="1" dirty="0">
                <a:solidFill>
                  <a:srgbClr val="650B54"/>
                </a:solidFill>
                <a:ea typeface="Yu Gothic Light" panose="020B0300000000000000" pitchFamily="34" charset="-128"/>
              </a:rPr>
              <a:t>Campaigns, organising &amp; prevention strategies</a:t>
            </a:r>
            <a:r>
              <a:rPr lang="en-GB" dirty="0">
                <a:solidFill>
                  <a:srgbClr val="650B54"/>
                </a:solidFill>
                <a:ea typeface="Yu Gothic Light" panose="020B0300000000000000" pitchFamily="34" charset="-128"/>
              </a:rPr>
              <a:t> </a:t>
            </a:r>
            <a:endParaRPr lang="en-GB" dirty="0"/>
          </a:p>
        </p:txBody>
      </p:sp>
      <p:sp>
        <p:nvSpPr>
          <p:cNvPr id="5" name="TextBox 4">
            <a:extLst>
              <a:ext uri="{FF2B5EF4-FFF2-40B4-BE49-F238E27FC236}">
                <a16:creationId xmlns:a16="http://schemas.microsoft.com/office/drawing/2014/main" id="{2DF03295-C92D-EBAF-214D-B80C43BC8706}"/>
              </a:ext>
            </a:extLst>
          </p:cNvPr>
          <p:cNvSpPr txBox="1"/>
          <p:nvPr/>
        </p:nvSpPr>
        <p:spPr>
          <a:xfrm>
            <a:off x="483315" y="1379892"/>
            <a:ext cx="6104661" cy="2850139"/>
          </a:xfrm>
          <a:prstGeom prst="rect">
            <a:avLst/>
          </a:prstGeom>
          <a:noFill/>
        </p:spPr>
        <p:txBody>
          <a:bodyPr wrap="square">
            <a:spAutoFit/>
          </a:bodyPr>
          <a:lstStyle/>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James Ratcliffe, Health and Safety Advisor, USDAW</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Alison Spencer-Scragg, Director of Equalities, Unite </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Louise Church, Head of Health, Safety and Wellbeing, RCN</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Jackie Marshall, National Executive, POA</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Patrick Bennett, Health and Safety Policy Officer, NEU</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Alan Lofthouse, Deputy Head of Health, UNISON</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183272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7440" y="3247572"/>
            <a:ext cx="5819244" cy="494849"/>
          </a:xfrm>
        </p:spPr>
        <p:txBody>
          <a:bodyPr/>
          <a:lstStyle/>
          <a:p>
            <a:r>
              <a:rPr lang="en-GB" b="1" dirty="0"/>
              <a:t>Learning from partnership working.</a:t>
            </a:r>
            <a:endParaRPr lang="en-GB" dirty="0"/>
          </a:p>
        </p:txBody>
      </p:sp>
      <p:sp>
        <p:nvSpPr>
          <p:cNvPr id="3" name="Subtitle 2"/>
          <p:cNvSpPr>
            <a:spLocks noGrp="1"/>
          </p:cNvSpPr>
          <p:nvPr>
            <p:ph type="subTitle" idx="1"/>
          </p:nvPr>
        </p:nvSpPr>
        <p:spPr>
          <a:xfrm>
            <a:off x="968871" y="3931465"/>
            <a:ext cx="4547444" cy="494849"/>
          </a:xfrm>
        </p:spPr>
        <p:txBody>
          <a:bodyPr/>
          <a:lstStyle/>
          <a:p>
            <a:r>
              <a:rPr lang="en-GB" sz="1350" dirty="0"/>
              <a:t>Alan Lofthouse, Deputy Head of Health – UNISON </a:t>
            </a:r>
          </a:p>
        </p:txBody>
      </p:sp>
      <p:pic>
        <p:nvPicPr>
          <p:cNvPr id="6" name="Picture 5">
            <a:extLst>
              <a:ext uri="{FF2B5EF4-FFF2-40B4-BE49-F238E27FC236}">
                <a16:creationId xmlns:a16="http://schemas.microsoft.com/office/drawing/2014/main" id="{7546F4DE-137E-4FEA-AA30-8968DF7374AB}"/>
              </a:ext>
            </a:extLst>
          </p:cNvPr>
          <p:cNvPicPr>
            <a:picLocks noChangeAspect="1"/>
          </p:cNvPicPr>
          <p:nvPr/>
        </p:nvPicPr>
        <p:blipFill>
          <a:blip r:embed="rId3"/>
          <a:stretch>
            <a:fillRect/>
          </a:stretch>
        </p:blipFill>
        <p:spPr>
          <a:xfrm>
            <a:off x="872430" y="801815"/>
            <a:ext cx="2413992" cy="1360909"/>
          </a:xfrm>
          <a:prstGeom prst="rect">
            <a:avLst/>
          </a:prstGeom>
        </p:spPr>
      </p:pic>
      <p:pic>
        <p:nvPicPr>
          <p:cNvPr id="2050" name="Picture 2" descr="NHS operational services staff">
            <a:extLst>
              <a:ext uri="{FF2B5EF4-FFF2-40B4-BE49-F238E27FC236}">
                <a16:creationId xmlns:a16="http://schemas.microsoft.com/office/drawing/2014/main" id="{17696810-7BBF-9D31-9EBB-B2349AD8B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5438" y="1536770"/>
            <a:ext cx="2866974" cy="1616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A28227-7AA7-7C0A-C22E-D8F403A00BD6}"/>
              </a:ext>
            </a:extLst>
          </p:cNvPr>
          <p:cNvPicPr>
            <a:picLocks noChangeAspect="1"/>
          </p:cNvPicPr>
          <p:nvPr/>
        </p:nvPicPr>
        <p:blipFill>
          <a:blip r:embed="rId5"/>
          <a:stretch>
            <a:fillRect/>
          </a:stretch>
        </p:blipFill>
        <p:spPr>
          <a:xfrm>
            <a:off x="1725216" y="2290410"/>
            <a:ext cx="1885950" cy="1063220"/>
          </a:xfrm>
          <a:prstGeom prst="rect">
            <a:avLst/>
          </a:prstGeom>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8159-EEAF-D4E5-038B-4F88686F3A3A}"/>
              </a:ext>
            </a:extLst>
          </p:cNvPr>
          <p:cNvSpPr>
            <a:spLocks noGrp="1"/>
          </p:cNvSpPr>
          <p:nvPr>
            <p:ph type="title"/>
          </p:nvPr>
        </p:nvSpPr>
        <p:spPr/>
        <p:txBody>
          <a:bodyPr/>
          <a:lstStyle/>
          <a:p>
            <a:r>
              <a:rPr lang="en-GB" dirty="0"/>
              <a:t>Scale of violence in the NHS</a:t>
            </a:r>
          </a:p>
        </p:txBody>
      </p:sp>
      <p:sp>
        <p:nvSpPr>
          <p:cNvPr id="3" name="Content Placeholder 2">
            <a:extLst>
              <a:ext uri="{FF2B5EF4-FFF2-40B4-BE49-F238E27FC236}">
                <a16:creationId xmlns:a16="http://schemas.microsoft.com/office/drawing/2014/main" id="{CBCB7623-603C-26F3-23D8-12BEBCCD1DFF}"/>
              </a:ext>
            </a:extLst>
          </p:cNvPr>
          <p:cNvSpPr>
            <a:spLocks noGrp="1"/>
          </p:cNvSpPr>
          <p:nvPr>
            <p:ph idx="1"/>
          </p:nvPr>
        </p:nvSpPr>
        <p:spPr/>
        <p:txBody>
          <a:bodyPr/>
          <a:lstStyle/>
          <a:p>
            <a:r>
              <a:rPr lang="en-GB" dirty="0"/>
              <a:t>14 – 15% of NHS Staff report physical violence every year</a:t>
            </a:r>
          </a:p>
          <a:p>
            <a:endParaRPr lang="en-GB" dirty="0"/>
          </a:p>
          <a:p>
            <a:r>
              <a:rPr lang="en-GB" dirty="0"/>
              <a:t>Over 200,000 assaults each year</a:t>
            </a:r>
          </a:p>
          <a:p>
            <a:endParaRPr lang="en-GB" dirty="0"/>
          </a:p>
          <a:p>
            <a:r>
              <a:rPr lang="en-GB" dirty="0"/>
              <a:t>Highest risk areas are learning and disability, mental health, and ambulance</a:t>
            </a:r>
          </a:p>
          <a:p>
            <a:endParaRPr lang="en-GB" dirty="0"/>
          </a:p>
          <a:p>
            <a:r>
              <a:rPr lang="en-GB" dirty="0"/>
              <a:t>High levels of under reporting</a:t>
            </a:r>
          </a:p>
        </p:txBody>
      </p:sp>
    </p:spTree>
    <p:extLst>
      <p:ext uri="{BB962C8B-B14F-4D97-AF65-F5344CB8AC3E}">
        <p14:creationId xmlns:p14="http://schemas.microsoft.com/office/powerpoint/2010/main" val="118740118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 logo with colorful dots&#10;&#10;AI-generated content may be incorrect.">
            <a:extLst>
              <a:ext uri="{FF2B5EF4-FFF2-40B4-BE49-F238E27FC236}">
                <a16:creationId xmlns:a16="http://schemas.microsoft.com/office/drawing/2014/main" id="{B994278F-4988-B372-CEBA-06A77C0E3C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9016" y="1576306"/>
            <a:ext cx="2420435" cy="12590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logo for a forum&#10;&#10;AI-generated content may be incorrect.">
            <a:extLst>
              <a:ext uri="{FF2B5EF4-FFF2-40B4-BE49-F238E27FC236}">
                <a16:creationId xmlns:a16="http://schemas.microsoft.com/office/drawing/2014/main" id="{F974E9A2-9FDD-BA55-0F8E-8BC34075C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381" y="2835391"/>
            <a:ext cx="2432568" cy="13613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B6D84F9-0B71-0326-AFBB-219A90D081CD}"/>
              </a:ext>
            </a:extLst>
          </p:cNvPr>
          <p:cNvSpPr>
            <a:spLocks noGrp="1"/>
          </p:cNvSpPr>
          <p:nvPr/>
        </p:nvSpPr>
        <p:spPr>
          <a:xfrm>
            <a:off x="948507" y="724577"/>
            <a:ext cx="3608226" cy="875739"/>
          </a:xfrm>
          <a:prstGeom prst="rect">
            <a:avLst/>
          </a:prstGeom>
        </p:spPr>
        <p:txBody>
          <a:bodyPr vert="horz" lIns="51435" tIns="25718" rIns="51435" bIns="25718"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14350" fontAlgn="base">
              <a:spcAft>
                <a:spcPct val="0"/>
              </a:spcAft>
            </a:pPr>
            <a:r>
              <a:rPr lang="en-GB" sz="2025" dirty="0">
                <a:solidFill>
                  <a:srgbClr val="49176E"/>
                </a:solidFill>
                <a:latin typeface="Arial"/>
                <a:ea typeface="ヒラギノ角ゴ Pro W3" pitchFamily="26" charset="-128"/>
              </a:rPr>
              <a:t>Violence is a priority area</a:t>
            </a:r>
          </a:p>
        </p:txBody>
      </p:sp>
      <p:sp>
        <p:nvSpPr>
          <p:cNvPr id="5" name="Content Placeholder 2">
            <a:extLst>
              <a:ext uri="{FF2B5EF4-FFF2-40B4-BE49-F238E27FC236}">
                <a16:creationId xmlns:a16="http://schemas.microsoft.com/office/drawing/2014/main" id="{31EFA30E-8D7B-AE8D-1268-D4C5DFD8270E}"/>
              </a:ext>
            </a:extLst>
          </p:cNvPr>
          <p:cNvSpPr>
            <a:spLocks noGrp="1"/>
          </p:cNvSpPr>
          <p:nvPr/>
        </p:nvSpPr>
        <p:spPr>
          <a:xfrm>
            <a:off x="948507" y="2105824"/>
            <a:ext cx="3270509" cy="1946900"/>
          </a:xfrm>
          <a:prstGeom prst="rect">
            <a:avLst/>
          </a:prstGeom>
        </p:spPr>
        <p:txBody>
          <a:bodyPr vert="horz" lIns="51435" tIns="25718" rIns="51435" bIns="25718" numCol="1" rtlCol="0"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14350" fontAlgn="base">
              <a:spcBef>
                <a:spcPts val="563"/>
              </a:spcBef>
              <a:spcAft>
                <a:spcPct val="0"/>
              </a:spcAft>
              <a:buNone/>
            </a:pPr>
            <a:r>
              <a:rPr lang="en-GB" sz="1125" dirty="0">
                <a:solidFill>
                  <a:srgbClr val="000000"/>
                </a:solidFill>
                <a:latin typeface="Arial"/>
              </a:rPr>
              <a:t>Tackling violence and aggression: </a:t>
            </a:r>
          </a:p>
          <a:p>
            <a:pPr marL="0" indent="0" defTabSz="514350" fontAlgn="base">
              <a:spcBef>
                <a:spcPts val="563"/>
              </a:spcBef>
              <a:spcAft>
                <a:spcPct val="0"/>
              </a:spcAft>
              <a:buNone/>
            </a:pPr>
            <a:endParaRPr lang="en-GB" sz="1125" dirty="0">
              <a:solidFill>
                <a:srgbClr val="000000"/>
              </a:solidFill>
              <a:latin typeface="Arial"/>
            </a:endParaRPr>
          </a:p>
          <a:p>
            <a:pPr marL="0" indent="0" algn="ctr" defTabSz="100906" fontAlgn="base">
              <a:spcBef>
                <a:spcPts val="563"/>
              </a:spcBef>
              <a:spcAft>
                <a:spcPct val="0"/>
              </a:spcAft>
              <a:buNone/>
            </a:pPr>
            <a:r>
              <a:rPr lang="en-GB" sz="1125" i="1" dirty="0">
                <a:solidFill>
                  <a:srgbClr val="000000"/>
                </a:solidFill>
                <a:latin typeface="Arial"/>
              </a:rPr>
              <a:t>	“the government will ask the existing groups established in the NHS Social Partnership Forum working on violence reduction to work with the health and wellbeing group of the NHS Staff Council to identify ways to tackle and reduce 	violence against NHS staff.”</a:t>
            </a:r>
          </a:p>
          <a:p>
            <a:pPr marL="128588" indent="-128588" defTabSz="514350" fontAlgn="base">
              <a:spcBef>
                <a:spcPts val="563"/>
              </a:spcBef>
              <a:spcAft>
                <a:spcPct val="0"/>
              </a:spcAft>
            </a:pPr>
            <a:endParaRPr lang="en-GB" sz="1125" dirty="0">
              <a:solidFill>
                <a:srgbClr val="000000"/>
              </a:solidFill>
              <a:latin typeface="Arial"/>
            </a:endParaRPr>
          </a:p>
        </p:txBody>
      </p:sp>
    </p:spTree>
    <p:extLst>
      <p:ext uri="{BB962C8B-B14F-4D97-AF65-F5344CB8AC3E}">
        <p14:creationId xmlns:p14="http://schemas.microsoft.com/office/powerpoint/2010/main" val="303172125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1E3BD1-5A17-CB50-FAD3-3DFFC4D8CAA6}"/>
              </a:ext>
            </a:extLst>
          </p:cNvPr>
          <p:cNvSpPr>
            <a:spLocks noGrp="1"/>
          </p:cNvSpPr>
          <p:nvPr>
            <p:ph type="title"/>
          </p:nvPr>
        </p:nvSpPr>
        <p:spPr>
          <a:xfrm>
            <a:off x="779950" y="814388"/>
            <a:ext cx="4342119" cy="770416"/>
          </a:xfrm>
        </p:spPr>
        <p:txBody>
          <a:bodyPr vert="horz" wrap="square" lIns="51435" tIns="25718" rIns="51435" bIns="25718" numCol="1" rtlCol="0" anchor="b" anchorCtr="0" compatLnSpc="1">
            <a:prstTxWarp prst="textNoShape">
              <a:avLst/>
            </a:prstTxWarp>
            <a:noAutofit/>
          </a:bodyPr>
          <a:lstStyle/>
          <a:p>
            <a:pPr>
              <a:lnSpc>
                <a:spcPct val="90000"/>
              </a:lnSpc>
            </a:pPr>
            <a:r>
              <a:rPr lang="en-US" kern="1200" dirty="0">
                <a:cs typeface="+mj-cs"/>
              </a:rPr>
              <a:t>SPF report on ways to tackle and reduce violence against NHS staff</a:t>
            </a:r>
          </a:p>
        </p:txBody>
      </p:sp>
      <p:graphicFrame>
        <p:nvGraphicFramePr>
          <p:cNvPr id="5" name="Content Placeholder 1">
            <a:extLst>
              <a:ext uri="{FF2B5EF4-FFF2-40B4-BE49-F238E27FC236}">
                <a16:creationId xmlns:a16="http://schemas.microsoft.com/office/drawing/2014/main" id="{BE6FE5CA-EC01-AAEB-84D3-3A69BC746D97}"/>
              </a:ext>
            </a:extLst>
          </p:cNvPr>
          <p:cNvGraphicFramePr>
            <a:graphicFrameLocks noGrp="1"/>
          </p:cNvGraphicFramePr>
          <p:nvPr>
            <p:ph idx="1"/>
          </p:nvPr>
        </p:nvGraphicFramePr>
        <p:xfrm>
          <a:off x="949775" y="1693069"/>
          <a:ext cx="4002468" cy="2636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6FD7878-D3C6-63E5-6F67-CC80AE963A0F}"/>
              </a:ext>
            </a:extLst>
          </p:cNvPr>
          <p:cNvPicPr>
            <a:picLocks noChangeAspect="1"/>
          </p:cNvPicPr>
          <p:nvPr/>
        </p:nvPicPr>
        <p:blipFill>
          <a:blip r:embed="rId8"/>
          <a:stretch>
            <a:fillRect/>
          </a:stretch>
        </p:blipFill>
        <p:spPr>
          <a:xfrm>
            <a:off x="5053117" y="1789509"/>
            <a:ext cx="1710214" cy="2443163"/>
          </a:xfrm>
          <a:prstGeom prst="rect">
            <a:avLst/>
          </a:prstGeom>
          <a:ln>
            <a:solidFill>
              <a:schemeClr val="tx1"/>
            </a:solidFill>
          </a:ln>
        </p:spPr>
      </p:pic>
    </p:spTree>
    <p:extLst>
      <p:ext uri="{BB962C8B-B14F-4D97-AF65-F5344CB8AC3E}">
        <p14:creationId xmlns:p14="http://schemas.microsoft.com/office/powerpoint/2010/main" val="369442686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295A0-50EA-91A7-D376-AD54847415FF}"/>
              </a:ext>
            </a:extLst>
          </p:cNvPr>
          <p:cNvSpPr>
            <a:spLocks noGrp="1"/>
          </p:cNvSpPr>
          <p:nvPr>
            <p:ph idx="1"/>
          </p:nvPr>
        </p:nvSpPr>
        <p:spPr>
          <a:xfrm>
            <a:off x="857250" y="1543050"/>
            <a:ext cx="5647134" cy="2624219"/>
          </a:xfrm>
        </p:spPr>
        <p:txBody>
          <a:bodyPr/>
          <a:lstStyle/>
          <a:p>
            <a:pPr marL="257175" indent="-257175">
              <a:lnSpc>
                <a:spcPct val="150000"/>
              </a:lnSpc>
              <a:buFont typeface="Arial" panose="020B0604020202020204" pitchFamily="34" charset="0"/>
              <a:buChar char="•"/>
            </a:pPr>
            <a:r>
              <a:rPr lang="en-GB" sz="1350" dirty="0"/>
              <a:t>Assaults on Emergency Workers (Offences) Act 2018</a:t>
            </a:r>
          </a:p>
          <a:p>
            <a:pPr marL="257175" indent="-257175">
              <a:lnSpc>
                <a:spcPct val="150000"/>
              </a:lnSpc>
              <a:buFont typeface="Arial" panose="020B0604020202020204" pitchFamily="34" charset="0"/>
              <a:buChar char="•"/>
            </a:pPr>
            <a:r>
              <a:rPr lang="en-GB" sz="1350" dirty="0"/>
              <a:t>Mandating the Violence Prevention and Reduction Standard</a:t>
            </a:r>
          </a:p>
          <a:p>
            <a:pPr marL="257175" indent="-257175">
              <a:lnSpc>
                <a:spcPct val="150000"/>
              </a:lnSpc>
              <a:buFont typeface="Arial" panose="020B0604020202020204" pitchFamily="34" charset="0"/>
              <a:buChar char="•"/>
            </a:pPr>
            <a:r>
              <a:rPr lang="en-GB" sz="1350" dirty="0"/>
              <a:t>Changes to statutory and mandatory training</a:t>
            </a:r>
          </a:p>
          <a:p>
            <a:pPr marL="257175" indent="-257175">
              <a:lnSpc>
                <a:spcPct val="150000"/>
              </a:lnSpc>
              <a:buFont typeface="Arial" panose="020B0604020202020204" pitchFamily="34" charset="0"/>
              <a:buChar char="•"/>
            </a:pPr>
            <a:r>
              <a:rPr lang="en-GB" sz="1350" dirty="0"/>
              <a:t>National VPR comms for staff and patients</a:t>
            </a:r>
          </a:p>
          <a:p>
            <a:pPr marL="257175" indent="-257175">
              <a:lnSpc>
                <a:spcPct val="150000"/>
              </a:lnSpc>
              <a:buFont typeface="Arial" panose="020B0604020202020204" pitchFamily="34" charset="0"/>
              <a:buChar char="•"/>
            </a:pPr>
            <a:r>
              <a:rPr lang="en-GB" sz="1350" dirty="0"/>
              <a:t>Safe working practice guidelines</a:t>
            </a:r>
          </a:p>
          <a:p>
            <a:pPr marL="257175" indent="-257175">
              <a:lnSpc>
                <a:spcPct val="150000"/>
              </a:lnSpc>
              <a:buFont typeface="Arial" panose="020B0604020202020204" pitchFamily="34" charset="0"/>
              <a:buChar char="•"/>
            </a:pPr>
            <a:r>
              <a:rPr lang="en-GB" sz="1350" dirty="0"/>
              <a:t>Data reporting framework</a:t>
            </a:r>
          </a:p>
          <a:p>
            <a:pPr marL="257175" indent="-257175">
              <a:lnSpc>
                <a:spcPct val="150000"/>
              </a:lnSpc>
              <a:buFont typeface="Arial" panose="020B0604020202020204" pitchFamily="34" charset="0"/>
              <a:buChar char="•"/>
            </a:pPr>
            <a:r>
              <a:rPr lang="en-GB" sz="1350" dirty="0"/>
              <a:t>Post incident support guidance</a:t>
            </a:r>
          </a:p>
          <a:p>
            <a:pPr marL="257175" indent="-257175">
              <a:lnSpc>
                <a:spcPct val="150000"/>
              </a:lnSpc>
              <a:buFont typeface="Arial" panose="020B0604020202020204" pitchFamily="34" charset="0"/>
              <a:buChar char="•"/>
            </a:pPr>
            <a:r>
              <a:rPr lang="en-GB" sz="1350" b="1" dirty="0"/>
              <a:t>However, more needs to be done at employer level</a:t>
            </a:r>
          </a:p>
        </p:txBody>
      </p:sp>
      <p:sp>
        <p:nvSpPr>
          <p:cNvPr id="3" name="Title 2">
            <a:extLst>
              <a:ext uri="{FF2B5EF4-FFF2-40B4-BE49-F238E27FC236}">
                <a16:creationId xmlns:a16="http://schemas.microsoft.com/office/drawing/2014/main" id="{5E2D4723-0671-8CDB-532E-EC236792ADB9}"/>
              </a:ext>
            </a:extLst>
          </p:cNvPr>
          <p:cNvSpPr>
            <a:spLocks noGrp="1"/>
          </p:cNvSpPr>
          <p:nvPr>
            <p:ph type="title"/>
          </p:nvPr>
        </p:nvSpPr>
        <p:spPr/>
        <p:txBody>
          <a:bodyPr/>
          <a:lstStyle/>
          <a:p>
            <a:r>
              <a:rPr lang="en-GB" dirty="0"/>
              <a:t>Partnership working is delivering</a:t>
            </a:r>
          </a:p>
        </p:txBody>
      </p:sp>
    </p:spTree>
    <p:extLst>
      <p:ext uri="{BB962C8B-B14F-4D97-AF65-F5344CB8AC3E}">
        <p14:creationId xmlns:p14="http://schemas.microsoft.com/office/powerpoint/2010/main" val="420906451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44C-2901-5531-1571-D68F18F5E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72E94-A6DF-FF89-F4A3-14BBC33FF6CD}"/>
              </a:ext>
            </a:extLst>
          </p:cNvPr>
          <p:cNvSpPr>
            <a:spLocks noGrp="1"/>
          </p:cNvSpPr>
          <p:nvPr>
            <p:ph type="title"/>
          </p:nvPr>
        </p:nvSpPr>
        <p:spPr/>
        <p:txBody>
          <a:bodyPr/>
          <a:lstStyle/>
          <a:p>
            <a:r>
              <a:rPr lang="en-GB" b="1" dirty="0">
                <a:solidFill>
                  <a:srgbClr val="650B54"/>
                </a:solidFill>
                <a:ea typeface="Yu Gothic Light" panose="020B0300000000000000" pitchFamily="34" charset="-128"/>
              </a:rPr>
              <a:t>Campaigns, organising &amp; prevention strategies</a:t>
            </a:r>
            <a:r>
              <a:rPr lang="en-GB" dirty="0">
                <a:solidFill>
                  <a:srgbClr val="650B54"/>
                </a:solidFill>
                <a:ea typeface="Yu Gothic Light" panose="020B0300000000000000" pitchFamily="34" charset="-128"/>
              </a:rPr>
              <a:t> </a:t>
            </a:r>
            <a:endParaRPr lang="en-GB" dirty="0"/>
          </a:p>
        </p:txBody>
      </p:sp>
      <p:sp>
        <p:nvSpPr>
          <p:cNvPr id="5" name="TextBox 4">
            <a:extLst>
              <a:ext uri="{FF2B5EF4-FFF2-40B4-BE49-F238E27FC236}">
                <a16:creationId xmlns:a16="http://schemas.microsoft.com/office/drawing/2014/main" id="{F7E860F1-7662-381F-35E9-F3635AD25EE4}"/>
              </a:ext>
            </a:extLst>
          </p:cNvPr>
          <p:cNvSpPr txBox="1"/>
          <p:nvPr/>
        </p:nvSpPr>
        <p:spPr>
          <a:xfrm>
            <a:off x="483315" y="1379892"/>
            <a:ext cx="6104661" cy="2850139"/>
          </a:xfrm>
          <a:prstGeom prst="rect">
            <a:avLst/>
          </a:prstGeom>
          <a:noFill/>
        </p:spPr>
        <p:txBody>
          <a:bodyPr wrap="square">
            <a:spAutoFit/>
          </a:bodyPr>
          <a:lstStyle/>
          <a:p>
            <a:pPr marL="342900" marR="0" lvl="0" indent="-342900" algn="l" defTabSz="914378" rtl="0" eaLnBrk="1" fontAlgn="auto" latinLnBrk="0" hangingPunct="1">
              <a:lnSpc>
                <a:spcPct val="107000"/>
              </a:lnSpc>
              <a:spcBef>
                <a:spcPts val="0"/>
              </a:spcBef>
              <a:spcAft>
                <a:spcPts val="0"/>
              </a:spcAft>
              <a:buClrTx/>
              <a:buSzPts val="1000"/>
              <a:buFont typeface="Symbol" panose="05050102010706020507" pitchFamily="18" charset="2"/>
              <a:buChar char=""/>
              <a:tabLst>
                <a:tab pos="554355" algn="l"/>
              </a:tabLst>
              <a:defRPr/>
            </a:pPr>
            <a:r>
              <a:rPr kumimoji="0" lang="en-GB" sz="1400" b="0" i="0" u="none" strike="noStrike" kern="100" cap="none" spc="0" normalizeH="0" baseline="0" noProof="0" dirty="0">
                <a:ln>
                  <a:noFill/>
                </a:ln>
                <a:solidFill>
                  <a:srgbClr val="1D1D1D"/>
                </a:solidFill>
                <a:effectLst/>
                <a:uLnTx/>
                <a:uFillTx/>
                <a:latin typeface="Aptos" panose="020B0004020202020204" pitchFamily="34" charset="0"/>
                <a:ea typeface="Yu Gothic Light" panose="020B0300000000000000" pitchFamily="34" charset="-128"/>
                <a:cs typeface="Segoe UI" panose="020B0502040204020203" pitchFamily="34" charset="0"/>
              </a:rPr>
              <a:t>James Ratcliffe, Health and Safety Advisor, USDAW</a:t>
            </a:r>
            <a:br>
              <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378" rtl="0" eaLnBrk="1" fontAlgn="auto" latinLnBrk="0" hangingPunct="1">
              <a:lnSpc>
                <a:spcPct val="107000"/>
              </a:lnSpc>
              <a:spcBef>
                <a:spcPts val="0"/>
              </a:spcBef>
              <a:spcAft>
                <a:spcPts val="0"/>
              </a:spcAft>
              <a:buClrTx/>
              <a:buSzPts val="1000"/>
              <a:buFont typeface="Symbol" panose="05050102010706020507" pitchFamily="18" charset="2"/>
              <a:buChar char=""/>
              <a:tabLst>
                <a:tab pos="554355" algn="l"/>
              </a:tabLst>
              <a:defRPr/>
            </a:pPr>
            <a:r>
              <a:rPr kumimoji="0" lang="en-GB" sz="1400" b="0" i="0" u="none" strike="noStrike" kern="100" cap="none" spc="0" normalizeH="0" baseline="0" noProof="0" dirty="0">
                <a:ln>
                  <a:noFill/>
                </a:ln>
                <a:solidFill>
                  <a:srgbClr val="1D1D1D"/>
                </a:solidFill>
                <a:effectLst/>
                <a:uLnTx/>
                <a:uFillTx/>
                <a:latin typeface="Aptos" panose="020B0004020202020204" pitchFamily="34" charset="0"/>
                <a:ea typeface="Yu Gothic Light" panose="020B0300000000000000" pitchFamily="34" charset="-128"/>
                <a:cs typeface="Segoe UI" panose="020B0502040204020203" pitchFamily="34" charset="0"/>
              </a:rPr>
              <a:t>Alison Spencer-Scragg, Director of Equalities, Unite </a:t>
            </a:r>
            <a:br>
              <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378" rtl="0" eaLnBrk="1" fontAlgn="auto" latinLnBrk="0" hangingPunct="1">
              <a:lnSpc>
                <a:spcPct val="107000"/>
              </a:lnSpc>
              <a:spcBef>
                <a:spcPts val="0"/>
              </a:spcBef>
              <a:spcAft>
                <a:spcPts val="0"/>
              </a:spcAft>
              <a:buClrTx/>
              <a:buSzPts val="1000"/>
              <a:buFont typeface="Symbol" panose="05050102010706020507" pitchFamily="18" charset="2"/>
              <a:buChar char=""/>
              <a:tabLst>
                <a:tab pos="554355" algn="l"/>
              </a:tabLst>
              <a:defRPr/>
            </a:pPr>
            <a:r>
              <a:rPr kumimoji="0" lang="en-GB" sz="1400" b="0" i="0" u="none" strike="noStrike" kern="100" cap="none" spc="0" normalizeH="0" baseline="0" noProof="0" dirty="0">
                <a:ln>
                  <a:noFill/>
                </a:ln>
                <a:solidFill>
                  <a:srgbClr val="1D1D1D"/>
                </a:solidFill>
                <a:effectLst/>
                <a:uLnTx/>
                <a:uFillTx/>
                <a:latin typeface="Aptos" panose="020B0004020202020204" pitchFamily="34" charset="0"/>
                <a:ea typeface="Yu Gothic Light" panose="020B0300000000000000" pitchFamily="34" charset="-128"/>
                <a:cs typeface="Segoe UI" panose="020B0502040204020203" pitchFamily="34" charset="0"/>
              </a:rPr>
              <a:t>Louise Church, Head of Health, Safety and Wellbeing, RCN</a:t>
            </a:r>
            <a:br>
              <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378" rtl="0" eaLnBrk="1" fontAlgn="auto" latinLnBrk="0" hangingPunct="1">
              <a:lnSpc>
                <a:spcPct val="107000"/>
              </a:lnSpc>
              <a:spcBef>
                <a:spcPts val="0"/>
              </a:spcBef>
              <a:spcAft>
                <a:spcPts val="0"/>
              </a:spcAft>
              <a:buClrTx/>
              <a:buSzPts val="1000"/>
              <a:buFont typeface="Symbol" panose="05050102010706020507" pitchFamily="18" charset="2"/>
              <a:buChar char=""/>
              <a:tabLst>
                <a:tab pos="554355" algn="l"/>
              </a:tabLst>
              <a:defRPr/>
            </a:pPr>
            <a:r>
              <a:rPr kumimoji="0" lang="en-GB" sz="1400" b="0" i="0" u="none" strike="noStrike" kern="100" cap="none" spc="0" normalizeH="0" baseline="0" noProof="0" dirty="0">
                <a:ln>
                  <a:noFill/>
                </a:ln>
                <a:solidFill>
                  <a:srgbClr val="1D1D1D"/>
                </a:solidFill>
                <a:effectLst/>
                <a:uLnTx/>
                <a:uFillTx/>
                <a:latin typeface="Aptos" panose="020B0004020202020204" pitchFamily="34" charset="0"/>
                <a:ea typeface="Yu Gothic Light" panose="020B0300000000000000" pitchFamily="34" charset="-128"/>
                <a:cs typeface="Segoe UI" panose="020B0502040204020203" pitchFamily="34" charset="0"/>
              </a:rPr>
              <a:t>Jackie Marshall, National Executive, POA</a:t>
            </a:r>
            <a:br>
              <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378" rtl="0" eaLnBrk="1" fontAlgn="auto" latinLnBrk="0" hangingPunct="1">
              <a:lnSpc>
                <a:spcPct val="107000"/>
              </a:lnSpc>
              <a:spcBef>
                <a:spcPts val="0"/>
              </a:spcBef>
              <a:spcAft>
                <a:spcPts val="0"/>
              </a:spcAft>
              <a:buClrTx/>
              <a:buSzPts val="1000"/>
              <a:buFont typeface="Symbol" panose="05050102010706020507" pitchFamily="18" charset="2"/>
              <a:buChar char=""/>
              <a:tabLst>
                <a:tab pos="554355" algn="l"/>
              </a:tabLst>
              <a:defRPr/>
            </a:pPr>
            <a:r>
              <a:rPr kumimoji="0" lang="en-GB" sz="1400" b="0" i="0" u="none" strike="noStrike" kern="100" cap="none" spc="0" normalizeH="0" baseline="0" noProof="0" dirty="0">
                <a:ln>
                  <a:noFill/>
                </a:ln>
                <a:solidFill>
                  <a:srgbClr val="1D1D1D"/>
                </a:solidFill>
                <a:effectLst/>
                <a:uLnTx/>
                <a:uFillTx/>
                <a:latin typeface="Aptos" panose="020B0004020202020204" pitchFamily="34" charset="0"/>
                <a:ea typeface="Yu Gothic Light" panose="020B0300000000000000" pitchFamily="34" charset="-128"/>
                <a:cs typeface="Segoe UI" panose="020B0502040204020203" pitchFamily="34" charset="0"/>
              </a:rPr>
              <a:t>Patrick Bennett, Health and Safety Policy Officer, NEU</a:t>
            </a:r>
            <a:br>
              <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378" rtl="0" eaLnBrk="1" fontAlgn="auto" latinLnBrk="0" hangingPunct="1">
              <a:lnSpc>
                <a:spcPct val="107000"/>
              </a:lnSpc>
              <a:spcBef>
                <a:spcPts val="0"/>
              </a:spcBef>
              <a:spcAft>
                <a:spcPts val="0"/>
              </a:spcAft>
              <a:buClrTx/>
              <a:buSzPts val="1000"/>
              <a:buFont typeface="Symbol" panose="05050102010706020507" pitchFamily="18" charset="2"/>
              <a:buChar char=""/>
              <a:tabLst>
                <a:tab pos="554355" algn="l"/>
              </a:tabLst>
              <a:defRPr/>
            </a:pPr>
            <a:r>
              <a:rPr kumimoji="0" lang="en-GB" sz="1400" b="0" i="0" u="none" strike="noStrike" kern="100" cap="none" spc="0" normalizeH="0" baseline="0" noProof="0" dirty="0">
                <a:ln>
                  <a:noFill/>
                </a:ln>
                <a:solidFill>
                  <a:srgbClr val="1D1D1D"/>
                </a:solidFill>
                <a:effectLst/>
                <a:uLnTx/>
                <a:uFillTx/>
                <a:latin typeface="Aptos" panose="020B0004020202020204" pitchFamily="34" charset="0"/>
                <a:ea typeface="Yu Gothic Light" panose="020B0300000000000000" pitchFamily="34" charset="-128"/>
                <a:cs typeface="Segoe UI" panose="020B0502040204020203" pitchFamily="34" charset="0"/>
              </a:rPr>
              <a:t>Alan Lofthouse, Deputy Head of Health, UNISON</a:t>
            </a:r>
            <a:br>
              <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en-GB" sz="1400" b="0" i="0" u="none" strike="noStrike" kern="100" cap="none" spc="0" normalizeH="0" baseline="0" noProof="0" dirty="0">
              <a:ln>
                <a:noFill/>
              </a:ln>
              <a:solidFill>
                <a:srgbClr val="1D1D1D"/>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684274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C1AC-A32B-066C-47D7-BC0A37D937A0}"/>
              </a:ext>
            </a:extLst>
          </p:cNvPr>
          <p:cNvSpPr>
            <a:spLocks noGrp="1"/>
          </p:cNvSpPr>
          <p:nvPr>
            <p:ph type="ctrTitle"/>
          </p:nvPr>
        </p:nvSpPr>
        <p:spPr/>
        <p:txBody>
          <a:bodyPr>
            <a:normAutofit/>
          </a:bodyPr>
          <a:lstStyle/>
          <a:p>
            <a:r>
              <a:rPr lang="en-GB" dirty="0"/>
              <a:t>Using violence surveys as an organising tool </a:t>
            </a:r>
          </a:p>
        </p:txBody>
      </p:sp>
      <p:sp>
        <p:nvSpPr>
          <p:cNvPr id="3" name="Subtitle 2">
            <a:extLst>
              <a:ext uri="{FF2B5EF4-FFF2-40B4-BE49-F238E27FC236}">
                <a16:creationId xmlns:a16="http://schemas.microsoft.com/office/drawing/2014/main" id="{5107EAAF-86E0-F75F-924F-7E3E4A8929B5}"/>
              </a:ext>
            </a:extLst>
          </p:cNvPr>
          <p:cNvSpPr>
            <a:spLocks noGrp="1"/>
          </p:cNvSpPr>
          <p:nvPr>
            <p:ph type="subTitle" idx="1"/>
          </p:nvPr>
        </p:nvSpPr>
        <p:spPr/>
        <p:txBody>
          <a:bodyPr vert="horz" lIns="51435" tIns="25718" rIns="51435" bIns="25718" rtlCol="0" anchor="t">
            <a:normAutofit lnSpcReduction="10000"/>
          </a:bodyPr>
          <a:lstStyle/>
          <a:p>
            <a:r>
              <a:rPr lang="en-GB" dirty="0">
                <a:latin typeface="Arial"/>
                <a:cs typeface="Arial"/>
              </a:rPr>
              <a:t>Patrick Bennett, Policy Officer, Health, Safety &amp; Environment, NEU</a:t>
            </a:r>
          </a:p>
        </p:txBody>
      </p:sp>
    </p:spTree>
    <p:extLst>
      <p:ext uri="{BB962C8B-B14F-4D97-AF65-F5344CB8AC3E}">
        <p14:creationId xmlns:p14="http://schemas.microsoft.com/office/powerpoint/2010/main" val="55143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213F6D-E268-2637-1ED3-F4764F6B4D5C}"/>
              </a:ext>
            </a:extLst>
          </p:cNvPr>
          <p:cNvSpPr txBox="1">
            <a:spLocks/>
          </p:cNvSpPr>
          <p:nvPr/>
        </p:nvSpPr>
        <p:spPr bwMode="auto">
          <a:xfrm>
            <a:off x="483315" y="-304800"/>
            <a:ext cx="8229600" cy="1143000"/>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r>
              <a:rPr lang="en-GB" dirty="0"/>
              <a:t>Frequency of Verbal Abuse (last 12 months)</a:t>
            </a:r>
          </a:p>
        </p:txBody>
      </p:sp>
      <p:graphicFrame>
        <p:nvGraphicFramePr>
          <p:cNvPr id="5" name="Chart 4">
            <a:extLst>
              <a:ext uri="{FF2B5EF4-FFF2-40B4-BE49-F238E27FC236}">
                <a16:creationId xmlns:a16="http://schemas.microsoft.com/office/drawing/2014/main" id="{73059DB1-181C-9FD4-72F9-91E7A397343E}"/>
              </a:ext>
            </a:extLst>
          </p:cNvPr>
          <p:cNvGraphicFramePr>
            <a:graphicFrameLocks noGrp="1"/>
          </p:cNvGraphicFramePr>
          <p:nvPr>
            <p:extLst>
              <p:ext uri="{D42A27DB-BD31-4B8C-83A1-F6EECF244321}">
                <p14:modId xmlns:p14="http://schemas.microsoft.com/office/powerpoint/2010/main" val="1260836134"/>
              </p:ext>
            </p:extLst>
          </p:nvPr>
        </p:nvGraphicFramePr>
        <p:xfrm>
          <a:off x="571676" y="1185862"/>
          <a:ext cx="5571950" cy="309297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background with white text&#10;&#10;AI-generated content may be incorrect.">
            <a:extLst>
              <a:ext uri="{FF2B5EF4-FFF2-40B4-BE49-F238E27FC236}">
                <a16:creationId xmlns:a16="http://schemas.microsoft.com/office/drawing/2014/main" id="{84868528-1A26-4D41-29DF-5820081E6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90" y="4457776"/>
            <a:ext cx="2310794" cy="685724"/>
          </a:xfrm>
          <a:prstGeom prst="rect">
            <a:avLst/>
          </a:prstGeom>
        </p:spPr>
      </p:pic>
    </p:spTree>
    <p:extLst>
      <p:ext uri="{BB962C8B-B14F-4D97-AF65-F5344CB8AC3E}">
        <p14:creationId xmlns:p14="http://schemas.microsoft.com/office/powerpoint/2010/main" val="112912366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CD2F-0743-D51E-6227-C9AB13928D6F}"/>
              </a:ext>
            </a:extLst>
          </p:cNvPr>
          <p:cNvSpPr>
            <a:spLocks noGrp="1"/>
          </p:cNvSpPr>
          <p:nvPr>
            <p:ph type="title"/>
          </p:nvPr>
        </p:nvSpPr>
        <p:spPr>
          <a:xfrm>
            <a:off x="252842" y="848320"/>
            <a:ext cx="5469344" cy="756083"/>
          </a:xfrm>
        </p:spPr>
        <p:txBody>
          <a:bodyPr>
            <a:normAutofit/>
          </a:bodyPr>
          <a:lstStyle/>
          <a:p>
            <a:r>
              <a:rPr lang="en-GB" sz="1800" b="1" dirty="0">
                <a:latin typeface="Arial"/>
                <a:cs typeface="Arial"/>
              </a:rPr>
              <a:t>Using violence surveys as an organising tool </a:t>
            </a:r>
          </a:p>
        </p:txBody>
      </p:sp>
      <p:sp>
        <p:nvSpPr>
          <p:cNvPr id="3" name="Content Placeholder 2">
            <a:extLst>
              <a:ext uri="{FF2B5EF4-FFF2-40B4-BE49-F238E27FC236}">
                <a16:creationId xmlns:a16="http://schemas.microsoft.com/office/drawing/2014/main" id="{3CB021E9-DB8F-0311-298B-29AEF0377AEC}"/>
              </a:ext>
            </a:extLst>
          </p:cNvPr>
          <p:cNvSpPr>
            <a:spLocks noGrp="1"/>
          </p:cNvSpPr>
          <p:nvPr>
            <p:ph idx="1"/>
          </p:nvPr>
        </p:nvSpPr>
        <p:spPr>
          <a:xfrm>
            <a:off x="697624" y="1988684"/>
            <a:ext cx="5915025" cy="2447628"/>
          </a:xfrm>
        </p:spPr>
        <p:txBody>
          <a:bodyPr vert="horz" lIns="51435" tIns="25718" rIns="51435" bIns="25718" rtlCol="0" anchor="t">
            <a:normAutofit fontScale="85000" lnSpcReduction="10000"/>
          </a:bodyPr>
          <a:lstStyle/>
          <a:p>
            <a:pPr marL="0" indent="0">
              <a:buNone/>
            </a:pPr>
            <a:r>
              <a:rPr lang="en-GB" sz="1688" b="1" dirty="0">
                <a:latin typeface="Aptos" panose="020B0004020202020204" pitchFamily="34" charset="0"/>
              </a:rPr>
              <a:t>NEU = 2-pronged approach = RISK REDUCTION</a:t>
            </a:r>
          </a:p>
          <a:p>
            <a:pPr marL="0" indent="0">
              <a:buNone/>
            </a:pPr>
            <a:endParaRPr lang="en-GB" sz="1463" dirty="0">
              <a:latin typeface="Aptos" panose="020B0004020202020204" pitchFamily="34" charset="0"/>
            </a:endParaRPr>
          </a:p>
          <a:p>
            <a:pPr marL="289322" indent="-289322">
              <a:buFont typeface="+mj-lt"/>
              <a:buAutoNum type="arabicPeriod"/>
            </a:pPr>
            <a:r>
              <a:rPr lang="en-GB" sz="1463" b="1" u="sng" dirty="0">
                <a:latin typeface="Aptos"/>
                <a:cs typeface="Arial"/>
              </a:rPr>
              <a:t>Supporting organising through advice and guidance</a:t>
            </a:r>
          </a:p>
          <a:p>
            <a:pPr lvl="1"/>
            <a:r>
              <a:rPr lang="en-GB" sz="1463" dirty="0">
                <a:latin typeface="Aptos" panose="020B0004020202020204" pitchFamily="34" charset="0"/>
              </a:rPr>
              <a:t>See QR code: </a:t>
            </a:r>
          </a:p>
          <a:p>
            <a:pPr lvl="1"/>
            <a:r>
              <a:rPr lang="en-GB" sz="1463" dirty="0">
                <a:latin typeface="Aptos" panose="020B0004020202020204" pitchFamily="34" charset="0"/>
              </a:rPr>
              <a:t>This includes model policies, checklists, an adaptable individual pupil behaviour risk assessment pro forma etc.</a:t>
            </a:r>
          </a:p>
          <a:p>
            <a:pPr lvl="1">
              <a:buFont typeface="Courier New" panose="02070309020205020404" pitchFamily="49" charset="0"/>
              <a:buChar char="o"/>
            </a:pPr>
            <a:endParaRPr lang="en-GB" sz="1463" dirty="0">
              <a:latin typeface="Aptos" panose="020B0004020202020204" pitchFamily="34" charset="0"/>
            </a:endParaRPr>
          </a:p>
          <a:p>
            <a:pPr marL="289322" indent="-289322">
              <a:buFont typeface="+mj-lt"/>
              <a:buAutoNum type="arabicPeriod"/>
            </a:pPr>
            <a:r>
              <a:rPr lang="en-GB" sz="1463" b="1" u="sng" dirty="0">
                <a:latin typeface="Aptos" panose="020B0004020202020204" pitchFamily="34" charset="0"/>
              </a:rPr>
              <a:t>Organising to win via the violence survey</a:t>
            </a:r>
          </a:p>
          <a:p>
            <a:pPr lvl="1"/>
            <a:r>
              <a:rPr lang="en-GB" sz="1463" dirty="0">
                <a:latin typeface="Aptos" panose="020B0004020202020204" pitchFamily="34" charset="0"/>
              </a:rPr>
              <a:t>Reps can email </a:t>
            </a:r>
            <a:r>
              <a:rPr lang="en-GB" sz="1463" dirty="0">
                <a:latin typeface="Aptos" panose="020B0004020202020204" pitchFamily="34" charset="0"/>
                <a:hlinkClick r:id="rId3"/>
              </a:rPr>
              <a:t>healthandsafety@neu.org.uk</a:t>
            </a:r>
            <a:r>
              <a:rPr lang="en-GB" sz="1463" dirty="0">
                <a:latin typeface="Aptos" panose="020B0004020202020204" pitchFamily="34" charset="0"/>
              </a:rPr>
              <a:t> to request a violence survey </a:t>
            </a:r>
          </a:p>
          <a:p>
            <a:pPr lvl="1"/>
            <a:r>
              <a:rPr lang="en-GB" sz="1463" dirty="0">
                <a:latin typeface="Aptos" panose="020B0004020202020204" pitchFamily="34" charset="0"/>
              </a:rPr>
              <a:t>They are then given a link to share with members at their school/college</a:t>
            </a:r>
          </a:p>
          <a:p>
            <a:pPr lvl="1"/>
            <a:r>
              <a:rPr lang="en-GB" sz="1463" dirty="0">
                <a:latin typeface="Aptos" panose="020B0004020202020204" pitchFamily="34" charset="0"/>
              </a:rPr>
              <a:t>Once the survey is complete, the survey will be analysed and the results sent to the rep so they and members can press management for changes to working conditions in the areas highlighted by the survey </a:t>
            </a:r>
          </a:p>
          <a:p>
            <a:endParaRPr lang="en-GB" dirty="0"/>
          </a:p>
          <a:p>
            <a:pPr marL="771525" lvl="2" indent="-257175">
              <a:buFont typeface="+mj-lt"/>
              <a:buAutoNum type="arabicPeriod"/>
            </a:pPr>
            <a:endParaRPr lang="en-GB" dirty="0"/>
          </a:p>
          <a:p>
            <a:pPr marL="771525" lvl="2" indent="-257175">
              <a:buFont typeface="+mj-lt"/>
              <a:buAutoNum type="arabicPeriod"/>
            </a:pPr>
            <a:endParaRPr lang="en-GB" dirty="0"/>
          </a:p>
          <a:p>
            <a:pPr marL="771525" lvl="2" indent="-257175">
              <a:buFont typeface="+mj-lt"/>
              <a:buAutoNum type="arabicPeriod"/>
            </a:pPr>
            <a:endParaRPr lang="en-GB" dirty="0"/>
          </a:p>
        </p:txBody>
      </p:sp>
      <p:pic>
        <p:nvPicPr>
          <p:cNvPr id="5" name="Picture 4">
            <a:extLst>
              <a:ext uri="{FF2B5EF4-FFF2-40B4-BE49-F238E27FC236}">
                <a16:creationId xmlns:a16="http://schemas.microsoft.com/office/drawing/2014/main" id="{54A9F971-7B51-FDAA-71E5-FFBF039A6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5701" y="1987752"/>
            <a:ext cx="752138" cy="752138"/>
          </a:xfrm>
          <a:prstGeom prst="rect">
            <a:avLst/>
          </a:prstGeom>
        </p:spPr>
      </p:pic>
    </p:spTree>
    <p:extLst>
      <p:ext uri="{BB962C8B-B14F-4D97-AF65-F5344CB8AC3E}">
        <p14:creationId xmlns:p14="http://schemas.microsoft.com/office/powerpoint/2010/main" val="17871688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39FB-DAD1-89D4-6724-CA1F92E37C02}"/>
              </a:ext>
            </a:extLst>
          </p:cNvPr>
          <p:cNvSpPr>
            <a:spLocks noGrp="1"/>
          </p:cNvSpPr>
          <p:nvPr>
            <p:ph type="title"/>
          </p:nvPr>
        </p:nvSpPr>
        <p:spPr>
          <a:xfrm>
            <a:off x="835968" y="771028"/>
            <a:ext cx="5019811" cy="745629"/>
          </a:xfrm>
        </p:spPr>
        <p:txBody>
          <a:bodyPr/>
          <a:lstStyle/>
          <a:p>
            <a:r>
              <a:rPr lang="en-GB" b="1" dirty="0">
                <a:latin typeface="Aptos"/>
                <a:cs typeface="Arial"/>
              </a:rPr>
              <a:t>The NEU violence survey</a:t>
            </a:r>
            <a:r>
              <a:rPr lang="en-GB" b="1" dirty="0">
                <a:latin typeface="Arial"/>
                <a:cs typeface="Arial"/>
              </a:rPr>
              <a:t> </a:t>
            </a:r>
            <a:endParaRPr lang="en-GB" b="1" dirty="0"/>
          </a:p>
        </p:txBody>
      </p:sp>
      <p:sp>
        <p:nvSpPr>
          <p:cNvPr id="3" name="Content Placeholder 2">
            <a:extLst>
              <a:ext uri="{FF2B5EF4-FFF2-40B4-BE49-F238E27FC236}">
                <a16:creationId xmlns:a16="http://schemas.microsoft.com/office/drawing/2014/main" id="{7E3C45AF-676C-D51A-9E3A-A68EE8BDB302}"/>
              </a:ext>
            </a:extLst>
          </p:cNvPr>
          <p:cNvSpPr>
            <a:spLocks noGrp="1"/>
          </p:cNvSpPr>
          <p:nvPr>
            <p:ph idx="1"/>
          </p:nvPr>
        </p:nvSpPr>
        <p:spPr>
          <a:xfrm>
            <a:off x="641453" y="1515266"/>
            <a:ext cx="6104744" cy="2981652"/>
          </a:xfrm>
        </p:spPr>
        <p:txBody>
          <a:bodyPr vert="horz" lIns="51435" tIns="25718" rIns="51435" bIns="25718" rtlCol="0" anchor="t">
            <a:noAutofit/>
          </a:bodyPr>
          <a:lstStyle/>
          <a:p>
            <a:pPr marL="0" indent="0">
              <a:buNone/>
            </a:pPr>
            <a:r>
              <a:rPr lang="en-GB" sz="1125" b="1" dirty="0">
                <a:latin typeface="Aptos"/>
                <a:cs typeface="Arial"/>
              </a:rPr>
              <a:t>     The NEU violence survey seeks out a range of information, including:</a:t>
            </a:r>
          </a:p>
          <a:p>
            <a:pPr indent="0">
              <a:spcBef>
                <a:spcPts val="506"/>
              </a:spcBef>
              <a:spcAft>
                <a:spcPts val="113"/>
              </a:spcAft>
            </a:pPr>
            <a:r>
              <a:rPr lang="en-GB" sz="1125" dirty="0">
                <a:latin typeface="Aptos"/>
                <a:cs typeface="Arial"/>
              </a:rPr>
              <a:t>Type of assaults being perpetrated</a:t>
            </a:r>
          </a:p>
          <a:p>
            <a:pPr indent="0">
              <a:spcBef>
                <a:spcPts val="506"/>
              </a:spcBef>
              <a:spcAft>
                <a:spcPts val="113"/>
              </a:spcAft>
            </a:pPr>
            <a:r>
              <a:rPr lang="en-GB" sz="1125" dirty="0">
                <a:latin typeface="Aptos"/>
                <a:cs typeface="Arial"/>
              </a:rPr>
              <a:t>Who carried out the assault?</a:t>
            </a:r>
            <a:endParaRPr lang="en-GB" sz="1125" dirty="0">
              <a:latin typeface="Aptos"/>
            </a:endParaRPr>
          </a:p>
          <a:p>
            <a:pPr indent="0">
              <a:spcBef>
                <a:spcPts val="506"/>
              </a:spcBef>
              <a:spcAft>
                <a:spcPts val="113"/>
              </a:spcAft>
            </a:pPr>
            <a:r>
              <a:rPr lang="en-GB" sz="1125" dirty="0">
                <a:latin typeface="Aptos"/>
                <a:cs typeface="Arial"/>
              </a:rPr>
              <a:t>Was it reported and how?</a:t>
            </a:r>
            <a:endParaRPr lang="en-GB" sz="1125" dirty="0">
              <a:latin typeface="Aptos"/>
            </a:endParaRPr>
          </a:p>
          <a:p>
            <a:pPr indent="0">
              <a:spcBef>
                <a:spcPts val="506"/>
              </a:spcBef>
              <a:spcAft>
                <a:spcPts val="113"/>
              </a:spcAft>
            </a:pPr>
            <a:r>
              <a:rPr lang="en-GB" sz="1125" dirty="0">
                <a:latin typeface="Aptos"/>
                <a:cs typeface="Arial"/>
              </a:rPr>
              <a:t>Was any action taken by the employer?</a:t>
            </a:r>
            <a:endParaRPr lang="en-GB" sz="1125" dirty="0">
              <a:latin typeface="Aptos"/>
            </a:endParaRPr>
          </a:p>
          <a:p>
            <a:pPr indent="0">
              <a:spcBef>
                <a:spcPts val="506"/>
              </a:spcBef>
              <a:spcAft>
                <a:spcPts val="113"/>
              </a:spcAft>
            </a:pPr>
            <a:r>
              <a:rPr lang="en-GB" sz="1125" dirty="0">
                <a:latin typeface="Aptos"/>
                <a:cs typeface="Arial"/>
              </a:rPr>
              <a:t>Was any sick leave taken by the victim, either because of physical injury or because of stress?</a:t>
            </a:r>
            <a:endParaRPr lang="en-GB" sz="1125" dirty="0">
              <a:latin typeface="Aptos"/>
            </a:endParaRPr>
          </a:p>
          <a:p>
            <a:pPr indent="0">
              <a:spcBef>
                <a:spcPts val="506"/>
              </a:spcBef>
              <a:spcAft>
                <a:spcPts val="113"/>
              </a:spcAft>
            </a:pPr>
            <a:r>
              <a:rPr lang="en-GB" sz="1125" dirty="0">
                <a:latin typeface="Aptos"/>
                <a:cs typeface="Arial"/>
              </a:rPr>
              <a:t>Does the employer have a violence policy?</a:t>
            </a:r>
            <a:endParaRPr lang="en-GB" sz="1125" dirty="0">
              <a:latin typeface="Aptos"/>
            </a:endParaRPr>
          </a:p>
          <a:p>
            <a:pPr indent="0">
              <a:spcBef>
                <a:spcPts val="506"/>
              </a:spcBef>
              <a:spcAft>
                <a:spcPts val="113"/>
              </a:spcAft>
            </a:pPr>
            <a:r>
              <a:rPr lang="en-GB" sz="1125" dirty="0">
                <a:latin typeface="Aptos"/>
                <a:cs typeface="Arial"/>
              </a:rPr>
              <a:t>Is it followed?</a:t>
            </a:r>
            <a:endParaRPr lang="en-GB" sz="1125" dirty="0">
              <a:latin typeface="Aptos"/>
            </a:endParaRPr>
          </a:p>
          <a:p>
            <a:pPr indent="0">
              <a:spcBef>
                <a:spcPts val="506"/>
              </a:spcBef>
              <a:spcAft>
                <a:spcPts val="113"/>
              </a:spcAft>
            </a:pPr>
            <a:r>
              <a:rPr lang="en-GB" sz="1125" dirty="0">
                <a:latin typeface="Aptos"/>
                <a:cs typeface="Arial"/>
              </a:rPr>
              <a:t>Are knives, weapons or noxious substances carried by pupils?</a:t>
            </a:r>
            <a:endParaRPr lang="en-GB" sz="1125" dirty="0">
              <a:latin typeface="Aptos"/>
            </a:endParaRPr>
          </a:p>
          <a:p>
            <a:pPr indent="0">
              <a:spcBef>
                <a:spcPts val="506"/>
              </a:spcBef>
              <a:spcAft>
                <a:spcPts val="113"/>
              </a:spcAft>
            </a:pPr>
            <a:r>
              <a:rPr lang="en-GB" sz="1125" dirty="0">
                <a:latin typeface="Aptos"/>
                <a:cs typeface="Arial"/>
              </a:rPr>
              <a:t>Does support from management arrive swiftly following an incident?</a:t>
            </a:r>
            <a:endParaRPr lang="en-GB" sz="1125" dirty="0">
              <a:latin typeface="Aptos"/>
            </a:endParaRPr>
          </a:p>
          <a:p>
            <a:pPr indent="0">
              <a:spcBef>
                <a:spcPts val="506"/>
              </a:spcBef>
              <a:spcAft>
                <a:spcPts val="113"/>
              </a:spcAft>
            </a:pPr>
            <a:r>
              <a:rPr lang="en-GB" sz="1125" dirty="0">
                <a:latin typeface="Aptos"/>
                <a:cs typeface="Arial"/>
              </a:rPr>
              <a:t>Are staff members noting stress symptoms as a result of violence in school?</a:t>
            </a:r>
            <a:endParaRPr lang="en-GB" sz="1125" dirty="0">
              <a:latin typeface="Aptos"/>
            </a:endParaRPr>
          </a:p>
          <a:p>
            <a:pPr indent="0">
              <a:spcBef>
                <a:spcPts val="506"/>
              </a:spcBef>
              <a:spcAft>
                <a:spcPts val="113"/>
              </a:spcAft>
              <a:buNone/>
            </a:pPr>
            <a:r>
              <a:rPr lang="en-GB" sz="1125" b="1" dirty="0">
                <a:latin typeface="Aptos"/>
                <a:cs typeface="Arial"/>
              </a:rPr>
              <a:t>The NEU runs a stress survey which operates on similar lines to the violence survey.</a:t>
            </a:r>
            <a:endParaRPr lang="en-GB" sz="1125" b="1" dirty="0">
              <a:latin typeface="Aptos"/>
            </a:endParaRPr>
          </a:p>
          <a:p>
            <a:pPr algn="ctr"/>
            <a:endParaRPr lang="en-GB" dirty="0">
              <a:latin typeface="Arial"/>
              <a:cs typeface="Arial"/>
            </a:endParaRPr>
          </a:p>
        </p:txBody>
      </p:sp>
    </p:spTree>
    <p:extLst>
      <p:ext uri="{BB962C8B-B14F-4D97-AF65-F5344CB8AC3E}">
        <p14:creationId xmlns:p14="http://schemas.microsoft.com/office/powerpoint/2010/main" val="3951309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19BE-4EDF-3150-06BA-C826F4884B92}"/>
              </a:ext>
            </a:extLst>
          </p:cNvPr>
          <p:cNvSpPr>
            <a:spLocks noGrp="1"/>
          </p:cNvSpPr>
          <p:nvPr>
            <p:ph type="title"/>
          </p:nvPr>
        </p:nvSpPr>
        <p:spPr/>
        <p:txBody>
          <a:bodyPr/>
          <a:lstStyle/>
          <a:p>
            <a:r>
              <a:rPr lang="en-GB" sz="1800" dirty="0"/>
              <a:t>Using violence surveys as an organising tool</a:t>
            </a:r>
            <a:r>
              <a:rPr lang="en-GB" dirty="0"/>
              <a:t>	</a:t>
            </a:r>
          </a:p>
        </p:txBody>
      </p:sp>
      <p:sp>
        <p:nvSpPr>
          <p:cNvPr id="3" name="Content Placeholder 2">
            <a:extLst>
              <a:ext uri="{FF2B5EF4-FFF2-40B4-BE49-F238E27FC236}">
                <a16:creationId xmlns:a16="http://schemas.microsoft.com/office/drawing/2014/main" id="{EB55FA1E-7DA2-56EA-57E5-366BC75466AC}"/>
              </a:ext>
            </a:extLst>
          </p:cNvPr>
          <p:cNvSpPr>
            <a:spLocks noGrp="1"/>
          </p:cNvSpPr>
          <p:nvPr>
            <p:ph idx="1"/>
          </p:nvPr>
        </p:nvSpPr>
        <p:spPr/>
        <p:txBody>
          <a:bodyPr>
            <a:normAutofit/>
          </a:bodyPr>
          <a:lstStyle/>
          <a:p>
            <a:pPr marL="0" indent="0">
              <a:buNone/>
            </a:pPr>
            <a:r>
              <a:rPr lang="en-GB" sz="1800" dirty="0"/>
              <a:t>Violence/stress survey email address:</a:t>
            </a:r>
          </a:p>
          <a:p>
            <a:pPr marL="0" indent="0">
              <a:buNone/>
            </a:pPr>
            <a:r>
              <a:rPr lang="en-GB" sz="1800" dirty="0">
                <a:hlinkClick r:id="rId3"/>
              </a:rPr>
              <a:t>healthandsafety@neu.org.uk</a:t>
            </a:r>
            <a:r>
              <a:rPr lang="en-GB" sz="1800" dirty="0"/>
              <a:t> </a:t>
            </a:r>
          </a:p>
          <a:p>
            <a:pPr marL="0" indent="0">
              <a:buNone/>
            </a:pPr>
            <a:endParaRPr lang="en-GB" sz="2025" dirty="0"/>
          </a:p>
          <a:p>
            <a:pPr marL="0" indent="0">
              <a:buNone/>
            </a:pPr>
            <a:r>
              <a:rPr lang="en-GB" sz="2025" dirty="0"/>
              <a:t>My email address:</a:t>
            </a:r>
          </a:p>
          <a:p>
            <a:endParaRPr lang="en-GB" sz="2025" dirty="0"/>
          </a:p>
          <a:p>
            <a:r>
              <a:rPr lang="en-GB" sz="2025" dirty="0">
                <a:hlinkClick r:id="rId4"/>
              </a:rPr>
              <a:t>Patrick.Bennett@neu.org.uk</a:t>
            </a:r>
            <a:r>
              <a:rPr lang="en-GB" sz="2025" dirty="0"/>
              <a:t> </a:t>
            </a:r>
          </a:p>
          <a:p>
            <a:endParaRPr lang="en-GB" sz="2025" dirty="0"/>
          </a:p>
          <a:p>
            <a:pPr marL="0" indent="0">
              <a:buNone/>
            </a:pPr>
            <a:r>
              <a:rPr lang="en-GB" sz="2025" dirty="0"/>
              <a:t>Thank you for listening today.</a:t>
            </a:r>
          </a:p>
        </p:txBody>
      </p:sp>
    </p:spTree>
    <p:extLst>
      <p:ext uri="{BB962C8B-B14F-4D97-AF65-F5344CB8AC3E}">
        <p14:creationId xmlns:p14="http://schemas.microsoft.com/office/powerpoint/2010/main" val="2638129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B421B-679A-A441-3B1E-08FC1D7D5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86103-9B3F-8C30-58F3-2DC83408FCCD}"/>
              </a:ext>
            </a:extLst>
          </p:cNvPr>
          <p:cNvSpPr>
            <a:spLocks noGrp="1"/>
          </p:cNvSpPr>
          <p:nvPr>
            <p:ph type="title"/>
          </p:nvPr>
        </p:nvSpPr>
        <p:spPr/>
        <p:txBody>
          <a:bodyPr/>
          <a:lstStyle/>
          <a:p>
            <a:r>
              <a:rPr lang="en-GB" b="1" dirty="0">
                <a:solidFill>
                  <a:srgbClr val="650B54"/>
                </a:solidFill>
                <a:ea typeface="Yu Gothic Light" panose="020B0300000000000000" pitchFamily="34" charset="-128"/>
              </a:rPr>
              <a:t>Campaigns, organising &amp; prevention strategies</a:t>
            </a:r>
            <a:r>
              <a:rPr lang="en-GB" dirty="0">
                <a:solidFill>
                  <a:srgbClr val="650B54"/>
                </a:solidFill>
                <a:ea typeface="Yu Gothic Light" panose="020B0300000000000000" pitchFamily="34" charset="-128"/>
              </a:rPr>
              <a:t> </a:t>
            </a:r>
            <a:endParaRPr lang="en-GB" dirty="0"/>
          </a:p>
        </p:txBody>
      </p:sp>
      <p:sp>
        <p:nvSpPr>
          <p:cNvPr id="5" name="TextBox 4">
            <a:extLst>
              <a:ext uri="{FF2B5EF4-FFF2-40B4-BE49-F238E27FC236}">
                <a16:creationId xmlns:a16="http://schemas.microsoft.com/office/drawing/2014/main" id="{4A8383C8-79E5-3C46-FF72-6BB370D34CE2}"/>
              </a:ext>
            </a:extLst>
          </p:cNvPr>
          <p:cNvSpPr txBox="1"/>
          <p:nvPr/>
        </p:nvSpPr>
        <p:spPr>
          <a:xfrm>
            <a:off x="483315" y="1379892"/>
            <a:ext cx="6104661" cy="2850139"/>
          </a:xfrm>
          <a:prstGeom prst="rect">
            <a:avLst/>
          </a:prstGeom>
          <a:noFill/>
        </p:spPr>
        <p:txBody>
          <a:bodyPr wrap="square">
            <a:spAutoFit/>
          </a:bodyPr>
          <a:lstStyle/>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James Ratcliffe, Health and Safety Advisor, USDAW</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Alison Spencer-Scragg, Director of Equalities, Unite </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Louise Church, Head of Health, Safety and Wellbeing, RCN</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Jackie Marshall, National Executive, POA</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Patrick Bennett, Health and Safety Policy Officer, NEU</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554355" algn="l"/>
              </a:tabLst>
            </a:pPr>
            <a:r>
              <a:rPr lang="en-GB" sz="1400" kern="100" dirty="0">
                <a:effectLst/>
                <a:latin typeface="Aptos" panose="020B0004020202020204" pitchFamily="34" charset="0"/>
                <a:ea typeface="Yu Gothic Light" panose="020B0300000000000000" pitchFamily="34" charset="-128"/>
                <a:cs typeface="Segoe UI" panose="020B0502040204020203" pitchFamily="34" charset="0"/>
              </a:rPr>
              <a:t>Alan Lofthouse, Deputy Head of Health, UNISON</a:t>
            </a:r>
            <a:br>
              <a:rPr lang="en-GB" sz="1400" kern="100" dirty="0">
                <a:effectLst/>
                <a:latin typeface="Calibri" panose="020F0502020204030204" pitchFamily="34" charset="0"/>
                <a:ea typeface="Calibri" panose="020F0502020204030204" pitchFamily="34" charset="0"/>
                <a:cs typeface="Arial" panose="020B0604020202020204" pitchFamily="34" charset="0"/>
              </a:rPr>
            </a:b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478571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82007-64DD-7CFF-0EC1-79800E69BD5F}"/>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B31BB105-601D-08FD-BE69-A65BE1B53B08}"/>
              </a:ext>
            </a:extLst>
          </p:cNvPr>
          <p:cNvSpPr>
            <a:spLocks noGrp="1"/>
          </p:cNvSpPr>
          <p:nvPr>
            <p:ph type="ctrTitle"/>
          </p:nvPr>
        </p:nvSpPr>
        <p:spPr>
          <a:xfrm>
            <a:off x="383728" y="2226446"/>
            <a:ext cx="4195572" cy="858973"/>
          </a:xfrm>
        </p:spPr>
        <p:txBody>
          <a:bodyPr/>
          <a:lstStyle/>
          <a:p>
            <a:r>
              <a:rPr lang="en-GB" sz="4000" dirty="0"/>
              <a:t>Questions and comments</a:t>
            </a:r>
          </a:p>
        </p:txBody>
      </p:sp>
      <p:pic>
        <p:nvPicPr>
          <p:cNvPr id="5" name="Picture 4" descr="A black background with white text&#10;&#10;AI-generated content may be incorrect.">
            <a:extLst>
              <a:ext uri="{FF2B5EF4-FFF2-40B4-BE49-F238E27FC236}">
                <a16:creationId xmlns:a16="http://schemas.microsoft.com/office/drawing/2014/main" id="{7C579E06-BB3B-55F3-9646-7F66E36E6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863" y="4335780"/>
            <a:ext cx="2532937" cy="751644"/>
          </a:xfrm>
          <a:prstGeom prst="rect">
            <a:avLst/>
          </a:prstGeom>
        </p:spPr>
      </p:pic>
    </p:spTree>
    <p:extLst>
      <p:ext uri="{BB962C8B-B14F-4D97-AF65-F5344CB8AC3E}">
        <p14:creationId xmlns:p14="http://schemas.microsoft.com/office/powerpoint/2010/main" val="290127140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95812-676A-77AA-6343-918CF6BB4865}"/>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FC957163-3B61-237B-CC90-F4CDBD0BEDD9}"/>
              </a:ext>
            </a:extLst>
          </p:cNvPr>
          <p:cNvSpPr>
            <a:spLocks noGrp="1"/>
          </p:cNvSpPr>
          <p:nvPr>
            <p:ph type="ctrTitle"/>
          </p:nvPr>
        </p:nvSpPr>
        <p:spPr>
          <a:xfrm>
            <a:off x="304866" y="1304724"/>
            <a:ext cx="4195572" cy="858973"/>
          </a:xfrm>
        </p:spPr>
        <p:txBody>
          <a:bodyPr/>
          <a:lstStyle/>
          <a:p>
            <a:r>
              <a:rPr lang="en-GB" sz="4000" dirty="0"/>
              <a:t>Lunch</a:t>
            </a:r>
          </a:p>
        </p:txBody>
      </p:sp>
      <p:sp>
        <p:nvSpPr>
          <p:cNvPr id="2" name="Title 21" descr="&lt;TITLE&gt;{71.22047,448.3887,82.72717,133.6836}">
            <a:extLst>
              <a:ext uri="{FF2B5EF4-FFF2-40B4-BE49-F238E27FC236}">
                <a16:creationId xmlns:a16="http://schemas.microsoft.com/office/drawing/2014/main" id="{7D269FEC-C5F3-A64E-AE74-C779D2272992}"/>
              </a:ext>
            </a:extLst>
          </p:cNvPr>
          <p:cNvSpPr txBox="1">
            <a:spLocks/>
          </p:cNvSpPr>
          <p:nvPr/>
        </p:nvSpPr>
        <p:spPr>
          <a:xfrm>
            <a:off x="304866" y="2009071"/>
            <a:ext cx="4195572" cy="639081"/>
          </a:xfrm>
          <a:prstGeom prst="rect">
            <a:avLst/>
          </a:prstGeom>
          <a:noFill/>
        </p:spPr>
        <p:txBody>
          <a:bodyPr lIns="0" tIns="0" rIns="0" bIns="45720" anchor="b"/>
          <a:lstStyle>
            <a:lvl1pPr algn="l" defTabSz="685784" rtl="0" eaLnBrk="1" latinLnBrk="0" hangingPunct="1">
              <a:lnSpc>
                <a:spcPct val="90000"/>
              </a:lnSpc>
              <a:spcBef>
                <a:spcPct val="0"/>
              </a:spcBef>
              <a:buNone/>
              <a:defRPr sz="2900" b="0" kern="1200" cap="none" spc="0" baseline="0">
                <a:solidFill>
                  <a:schemeClr val="bg1"/>
                </a:solidFill>
                <a:latin typeface="Rockwell" panose="02060603020205020403" pitchFamily="18" charset="0"/>
                <a:ea typeface="+mj-ea"/>
                <a:cs typeface="Segoe UI" panose="020B0502040204020203" pitchFamily="34" charset="0"/>
              </a:defRPr>
            </a:lvl1pPr>
          </a:lstStyle>
          <a:p>
            <a:r>
              <a:rPr lang="en-GB" sz="2000" dirty="0">
                <a:latin typeface="Rockwell"/>
                <a:cs typeface="Segoe UI"/>
              </a:rPr>
              <a:t>13:00 – 13:50</a:t>
            </a:r>
            <a:endParaRPr lang="en-GB" sz="2000" dirty="0"/>
          </a:p>
        </p:txBody>
      </p:sp>
      <p:pic>
        <p:nvPicPr>
          <p:cNvPr id="5" name="Picture 4" descr="A black background with white text&#10;&#10;AI-generated content may be incorrect.">
            <a:extLst>
              <a:ext uri="{FF2B5EF4-FFF2-40B4-BE49-F238E27FC236}">
                <a16:creationId xmlns:a16="http://schemas.microsoft.com/office/drawing/2014/main" id="{543CA5C9-B05C-5A9F-D0B9-C3246F6B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063" y="4297680"/>
            <a:ext cx="2532937" cy="751644"/>
          </a:xfrm>
          <a:prstGeom prst="rect">
            <a:avLst/>
          </a:prstGeom>
        </p:spPr>
      </p:pic>
    </p:spTree>
    <p:extLst>
      <p:ext uri="{BB962C8B-B14F-4D97-AF65-F5344CB8AC3E}">
        <p14:creationId xmlns:p14="http://schemas.microsoft.com/office/powerpoint/2010/main" val="366432347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B8DC-94E6-D609-4077-802A0A074945}"/>
              </a:ext>
            </a:extLst>
          </p:cNvPr>
          <p:cNvSpPr>
            <a:spLocks noGrp="1"/>
          </p:cNvSpPr>
          <p:nvPr>
            <p:ph type="title"/>
          </p:nvPr>
        </p:nvSpPr>
        <p:spPr>
          <a:xfrm>
            <a:off x="483315" y="122556"/>
            <a:ext cx="5839310" cy="800116"/>
          </a:xfrm>
        </p:spPr>
        <p:txBody>
          <a:bodyPr/>
          <a:lstStyle/>
          <a:p>
            <a:r>
              <a:rPr lang="en-GB"/>
              <a:t>Get your goods!</a:t>
            </a:r>
          </a:p>
        </p:txBody>
      </p:sp>
      <p:pic>
        <p:nvPicPr>
          <p:cNvPr id="4" name="Picture 3" descr="A black background with white text&#10;&#10;AI-generated content may be incorrect.">
            <a:extLst>
              <a:ext uri="{FF2B5EF4-FFF2-40B4-BE49-F238E27FC236}">
                <a16:creationId xmlns:a16="http://schemas.microsoft.com/office/drawing/2014/main" id="{EC680860-B2F3-9EED-129E-BFF305A72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790" y="4457776"/>
            <a:ext cx="2310794" cy="685724"/>
          </a:xfrm>
          <a:prstGeom prst="rect">
            <a:avLst/>
          </a:prstGeom>
        </p:spPr>
      </p:pic>
      <p:pic>
        <p:nvPicPr>
          <p:cNvPr id="9" name="Picture 8" descr="A person and person wearing hardhats&#10;&#10;AI-generated content may be incorrect.">
            <a:extLst>
              <a:ext uri="{FF2B5EF4-FFF2-40B4-BE49-F238E27FC236}">
                <a16:creationId xmlns:a16="http://schemas.microsoft.com/office/drawing/2014/main" id="{7EED4ECF-E854-D784-7B06-97F1C885B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6261" y="1187514"/>
            <a:ext cx="2211061" cy="2768471"/>
          </a:xfrm>
          <a:prstGeom prst="rect">
            <a:avLst/>
          </a:prstGeom>
        </p:spPr>
      </p:pic>
      <p:pic>
        <p:nvPicPr>
          <p:cNvPr id="11" name="Picture 10" descr="A blurry image of people walking&#10;&#10;AI-generated content may be incorrect.">
            <a:extLst>
              <a:ext uri="{FF2B5EF4-FFF2-40B4-BE49-F238E27FC236}">
                <a16:creationId xmlns:a16="http://schemas.microsoft.com/office/drawing/2014/main" id="{97119509-8004-21D8-F65F-C50C2D7A1720}"/>
              </a:ext>
            </a:extLst>
          </p:cNvPr>
          <p:cNvPicPr>
            <a:picLocks noChangeAspect="1"/>
          </p:cNvPicPr>
          <p:nvPr/>
        </p:nvPicPr>
        <p:blipFill>
          <a:blip r:embed="rId4" cstate="print">
            <a:extLst>
              <a:ext uri="{28A0092B-C50C-407E-A947-70E740481C1C}">
                <a14:useLocalDpi xmlns:a14="http://schemas.microsoft.com/office/drawing/2010/main" val="0"/>
              </a:ext>
            </a:extLst>
          </a:blip>
          <a:srcRect t="1701"/>
          <a:stretch>
            <a:fillRect/>
          </a:stretch>
        </p:blipFill>
        <p:spPr>
          <a:xfrm>
            <a:off x="1333500" y="1187514"/>
            <a:ext cx="2069470" cy="2779576"/>
          </a:xfrm>
          <a:prstGeom prst="rect">
            <a:avLst/>
          </a:prstGeom>
        </p:spPr>
      </p:pic>
    </p:spTree>
    <p:extLst>
      <p:ext uri="{BB962C8B-B14F-4D97-AF65-F5344CB8AC3E}">
        <p14:creationId xmlns:p14="http://schemas.microsoft.com/office/powerpoint/2010/main" val="139361270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73BA8-419D-F470-CE75-38BAB23E0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7B02F-9C99-B112-F0F1-5D3F7A42CC53}"/>
              </a:ext>
            </a:extLst>
          </p:cNvPr>
          <p:cNvSpPr>
            <a:spLocks noGrp="1"/>
          </p:cNvSpPr>
          <p:nvPr>
            <p:ph type="title"/>
          </p:nvPr>
        </p:nvSpPr>
        <p:spPr/>
        <p:txBody>
          <a:bodyPr/>
          <a:lstStyle/>
          <a:p>
            <a:r>
              <a:rPr lang="en-GB" b="1" dirty="0">
                <a:solidFill>
                  <a:srgbClr val="650B54"/>
                </a:solidFill>
                <a:ea typeface="Yu Gothic Light" panose="020B0300000000000000" pitchFamily="34" charset="-128"/>
              </a:rPr>
              <a:t>Workshops</a:t>
            </a:r>
            <a:endParaRPr lang="en-GB" dirty="0"/>
          </a:p>
        </p:txBody>
      </p:sp>
      <p:sp>
        <p:nvSpPr>
          <p:cNvPr id="5" name="TextBox 4">
            <a:extLst>
              <a:ext uri="{FF2B5EF4-FFF2-40B4-BE49-F238E27FC236}">
                <a16:creationId xmlns:a16="http://schemas.microsoft.com/office/drawing/2014/main" id="{14AD1FAD-E1AB-183E-EE00-4C24CC47335D}"/>
              </a:ext>
            </a:extLst>
          </p:cNvPr>
          <p:cNvSpPr txBox="1"/>
          <p:nvPr/>
        </p:nvSpPr>
        <p:spPr>
          <a:xfrm>
            <a:off x="483315" y="1379892"/>
            <a:ext cx="6104661" cy="2900346"/>
          </a:xfrm>
          <a:prstGeom prst="rect">
            <a:avLst/>
          </a:prstGeom>
          <a:noFill/>
        </p:spPr>
        <p:txBody>
          <a:bodyPr wrap="square">
            <a:spAutoFit/>
          </a:bodyPr>
          <a:lstStyle/>
          <a:p>
            <a:pPr lvl="0" fontAlgn="base"/>
            <a:r>
              <a:rPr lang="en-GB" sz="1400" b="1" dirty="0">
                <a:latin typeface="Aptos" panose="020B0004020202020204" pitchFamily="34" charset="0"/>
              </a:rPr>
              <a:t>Tools for personal safety and lone working.</a:t>
            </a:r>
            <a:br>
              <a:rPr lang="en-GB" sz="1400" dirty="0">
                <a:latin typeface="Aptos" panose="020B0004020202020204" pitchFamily="34" charset="0"/>
              </a:rPr>
            </a:br>
            <a:r>
              <a:rPr lang="en-GB" sz="1400" i="1" dirty="0">
                <a:latin typeface="Aptos" panose="020B0004020202020204" pitchFamily="34" charset="0"/>
              </a:rPr>
              <a:t>With Saskia Garner, Head of Policy and Campaigns, Suzy Lamplugh Trust</a:t>
            </a:r>
            <a:r>
              <a:rPr lang="en-GB" sz="1400" dirty="0">
                <a:latin typeface="Aptos" panose="020B0004020202020204" pitchFamily="34" charset="0"/>
              </a:rPr>
              <a:t> </a:t>
            </a:r>
            <a:r>
              <a:rPr lang="en-GB" sz="1400" i="1" dirty="0">
                <a:latin typeface="Aptos" panose="020B0004020202020204" pitchFamily="34" charset="0"/>
              </a:rPr>
              <a:t>(Room 3)</a:t>
            </a:r>
            <a:br>
              <a:rPr lang="en-GB" sz="1400" dirty="0">
                <a:latin typeface="Aptos" panose="020B0004020202020204" pitchFamily="34" charset="0"/>
              </a:rPr>
            </a:br>
            <a:endParaRPr lang="en-GB" sz="1400" dirty="0">
              <a:latin typeface="Aptos" panose="020B0004020202020204" pitchFamily="34" charset="0"/>
            </a:endParaRPr>
          </a:p>
          <a:p>
            <a:pPr lvl="0" fontAlgn="base"/>
            <a:r>
              <a:rPr lang="en-GB" sz="1400" b="1" dirty="0">
                <a:latin typeface="Aptos" panose="020B0004020202020204" pitchFamily="34" charset="0"/>
              </a:rPr>
              <a:t>What personal injury lawyers can do for you and your members, and how reps can help ensure your members get compensation. </a:t>
            </a:r>
            <a:br>
              <a:rPr lang="en-GB" sz="1400" dirty="0">
                <a:latin typeface="Aptos" panose="020B0004020202020204" pitchFamily="34" charset="0"/>
              </a:rPr>
            </a:br>
            <a:r>
              <a:rPr lang="en-GB" sz="1400" i="1" dirty="0">
                <a:latin typeface="Aptos" panose="020B0004020202020204" pitchFamily="34" charset="0"/>
              </a:rPr>
              <a:t>with Vincent Reynolds and Jo Soccard, Thompsons Solicitors</a:t>
            </a:r>
            <a:r>
              <a:rPr lang="en-GB" sz="1400" dirty="0">
                <a:latin typeface="Aptos" panose="020B0004020202020204" pitchFamily="34" charset="0"/>
              </a:rPr>
              <a:t> </a:t>
            </a:r>
            <a:br>
              <a:rPr lang="en-GB" sz="1400" dirty="0">
                <a:latin typeface="Aptos" panose="020B0004020202020204" pitchFamily="34" charset="0"/>
              </a:rPr>
            </a:br>
            <a:r>
              <a:rPr lang="en-GB" sz="1400" i="1" dirty="0">
                <a:latin typeface="Aptos" panose="020B0004020202020204" pitchFamily="34" charset="0"/>
              </a:rPr>
              <a:t>(Main room)</a:t>
            </a:r>
            <a:br>
              <a:rPr lang="en-GB" sz="1400" i="1" dirty="0">
                <a:latin typeface="Aptos" panose="020B0004020202020204" pitchFamily="34" charset="0"/>
              </a:rPr>
            </a:br>
            <a:endParaRPr lang="en-GB" sz="1400" i="1" dirty="0">
              <a:latin typeface="Aptos" panose="020B0004020202020204" pitchFamily="34" charset="0"/>
            </a:endParaRPr>
          </a:p>
          <a:p>
            <a:pPr lvl="0" fontAlgn="base"/>
            <a:r>
              <a:rPr lang="en-GB" sz="1400" b="1" dirty="0">
                <a:latin typeface="Aptos" panose="020B0004020202020204" pitchFamily="34" charset="0"/>
              </a:rPr>
              <a:t>What is the role of regulation and enforcement?</a:t>
            </a:r>
            <a:br>
              <a:rPr lang="en-GB" sz="1400" dirty="0">
                <a:latin typeface="Aptos" panose="020B0004020202020204" pitchFamily="34" charset="0"/>
              </a:rPr>
            </a:br>
            <a:r>
              <a:rPr lang="en-GB" sz="1400" i="1" dirty="0">
                <a:latin typeface="Aptos" panose="020B0004020202020204" pitchFamily="34" charset="0"/>
              </a:rPr>
              <a:t>With Dan Shears, Head of Health, Safety and Environment, GMB</a:t>
            </a:r>
            <a:endParaRPr lang="en-GB" sz="1400" b="1" i="1" dirty="0">
              <a:latin typeface="Aptos" panose="020B0004020202020204" pitchFamily="34" charset="0"/>
            </a:endParaRPr>
          </a:p>
          <a:p>
            <a:pPr lvl="0" fontAlgn="base"/>
            <a:r>
              <a:rPr lang="en-GB" sz="1400" i="1" dirty="0">
                <a:latin typeface="Aptos" panose="020B0004020202020204" pitchFamily="34" charset="0"/>
              </a:rPr>
              <a:t>(Room 4)</a:t>
            </a:r>
          </a:p>
          <a:p>
            <a:pPr marL="342900" lvl="0" indent="-342900">
              <a:lnSpc>
                <a:spcPct val="107000"/>
              </a:lnSpc>
              <a:buSzPts val="1000"/>
              <a:buFont typeface="Symbol" panose="05050102010706020507" pitchFamily="18" charset="2"/>
              <a:buChar char=""/>
              <a:tabLst>
                <a:tab pos="554355" algn="l"/>
              </a:tabLst>
            </a:pPr>
            <a:endParaRPr lang="en-GB" sz="1400" kern="100" dirty="0">
              <a:effectLst/>
              <a:latin typeface="Aptos" panose="020B00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5928254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ECA1-C81F-4DE5-0A56-A766229F2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8938A-70AC-9D69-5357-341F3AE71E35}"/>
              </a:ext>
            </a:extLst>
          </p:cNvPr>
          <p:cNvSpPr>
            <a:spLocks noGrp="1"/>
          </p:cNvSpPr>
          <p:nvPr>
            <p:ph type="title"/>
          </p:nvPr>
        </p:nvSpPr>
        <p:spPr/>
        <p:txBody>
          <a:bodyPr/>
          <a:lstStyle/>
          <a:p>
            <a:r>
              <a:rPr lang="en-GB" b="1" dirty="0"/>
              <a:t>How do we support union campaigns going forward?</a:t>
            </a:r>
            <a:r>
              <a:rPr lang="en-GB" dirty="0"/>
              <a:t> </a:t>
            </a:r>
          </a:p>
        </p:txBody>
      </p:sp>
      <p:sp>
        <p:nvSpPr>
          <p:cNvPr id="5" name="TextBox 4">
            <a:extLst>
              <a:ext uri="{FF2B5EF4-FFF2-40B4-BE49-F238E27FC236}">
                <a16:creationId xmlns:a16="http://schemas.microsoft.com/office/drawing/2014/main" id="{5C95E5A7-40B4-05AF-FCE2-D1CBBE4F4020}"/>
              </a:ext>
            </a:extLst>
          </p:cNvPr>
          <p:cNvSpPr txBox="1"/>
          <p:nvPr/>
        </p:nvSpPr>
        <p:spPr>
          <a:xfrm>
            <a:off x="483315" y="1379892"/>
            <a:ext cx="6104661" cy="2809039"/>
          </a:xfrm>
          <a:prstGeom prst="rect">
            <a:avLst/>
          </a:prstGeom>
          <a:noFill/>
        </p:spPr>
        <p:txBody>
          <a:bodyPr wrap="square">
            <a:spAutoFit/>
          </a:bodyPr>
          <a:lstStyle/>
          <a:p>
            <a:pPr marL="285750" lvl="0" indent="-285750">
              <a:buFont typeface="Arial" panose="020B0604020202020204" pitchFamily="34" charset="0"/>
              <a:buChar char="•"/>
            </a:pPr>
            <a:r>
              <a:rPr lang="en-GB" sz="1600" dirty="0">
                <a:latin typeface="Aptos" panose="020B0004020202020204" pitchFamily="34" charset="0"/>
              </a:rPr>
              <a:t>John Leach, Senior Assistant GS, RMT</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Aadam Muuse, Lay rep, Unite</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Mark Morris, National Executive, NASUWT</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Carol Knowles, President, Accord</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Bev Laidlaw, Deputy President, PCS</a:t>
            </a:r>
          </a:p>
          <a:p>
            <a:pPr marL="285750" lvl="0" indent="-285750">
              <a:buFont typeface="Arial" panose="020B0604020202020204" pitchFamily="34" charset="0"/>
              <a:buChar char="•"/>
            </a:pPr>
            <a:endParaRPr lang="en-GB" sz="1600" dirty="0">
              <a:latin typeface="Aptos" panose="020B0004020202020204" pitchFamily="34" charset="0"/>
            </a:endParaRPr>
          </a:p>
          <a:p>
            <a:pPr marL="342900" lvl="0" indent="-342900">
              <a:lnSpc>
                <a:spcPct val="107000"/>
              </a:lnSpc>
              <a:buSzPts val="1000"/>
              <a:buFont typeface="Symbol" panose="05050102010706020507" pitchFamily="18" charset="2"/>
              <a:buChar char=""/>
              <a:tabLst>
                <a:tab pos="554355" algn="l"/>
              </a:tabLst>
            </a:pPr>
            <a:endParaRPr lang="en-GB" sz="1600" kern="100" dirty="0">
              <a:effectLst/>
              <a:latin typeface="Aptos" panose="020B00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230585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5F84283-1114-3636-ADFC-CD9B5FD4649F}"/>
              </a:ext>
            </a:extLst>
          </p:cNvPr>
          <p:cNvSpPr txBox="1">
            <a:spLocks/>
          </p:cNvSpPr>
          <p:nvPr/>
        </p:nvSpPr>
        <p:spPr>
          <a:xfrm>
            <a:off x="2107298" y="1035081"/>
            <a:ext cx="4416506" cy="3260003"/>
          </a:xfrm>
          <a:prstGeom prst="rect">
            <a:avLst/>
          </a:prstGeom>
        </p:spPr>
        <p:txBody>
          <a:bodyPr>
            <a:normAutofit fontScale="77500" lnSpcReduction="20000"/>
          </a:bodyPr>
          <a:lstStyle>
            <a:lvl1pPr marL="0" indent="0" algn="l" defTabSz="201211" rtl="0" eaLnBrk="1" latinLnBrk="0" hangingPunct="1">
              <a:lnSpc>
                <a:spcPct val="120000"/>
              </a:lnSpc>
              <a:spcBef>
                <a:spcPts val="0"/>
              </a:spcBef>
              <a:spcAft>
                <a:spcPts val="450"/>
              </a:spcAft>
              <a:buClr>
                <a:schemeClr val="accent2"/>
              </a:buClr>
              <a:buSzPct val="85000"/>
              <a:buFont typeface="Wingdings" pitchFamily="2" charset="2"/>
              <a:buNone/>
              <a:defRPr sz="1350" kern="1200" baseline="0">
                <a:solidFill>
                  <a:schemeClr val="tx1"/>
                </a:solidFill>
                <a:latin typeface="+mn-lt"/>
                <a:ea typeface="+mn-ea"/>
                <a:cs typeface="+mn-cs"/>
              </a:defRPr>
            </a:lvl1pPr>
            <a:lvl2pPr marL="202401" indent="-202401" algn="l" defTabSz="201211" rtl="0" eaLnBrk="1" latinLnBrk="0" hangingPunct="1">
              <a:lnSpc>
                <a:spcPct val="120000"/>
              </a:lnSpc>
              <a:spcBef>
                <a:spcPts val="0"/>
              </a:spcBef>
              <a:spcAft>
                <a:spcPts val="450"/>
              </a:spcAft>
              <a:buClr>
                <a:schemeClr val="accent2"/>
              </a:buClr>
              <a:buSzPct val="85000"/>
              <a:buFont typeface="Wingdings" pitchFamily="2" charset="2"/>
              <a:buChar char="n"/>
              <a:defRPr sz="1350" b="0" kern="1200">
                <a:solidFill>
                  <a:schemeClr val="tx1"/>
                </a:solidFill>
                <a:latin typeface="+mn-lt"/>
                <a:ea typeface="+mn-ea"/>
                <a:cs typeface="+mn-cs"/>
              </a:defRPr>
            </a:lvl2pPr>
            <a:lvl3pPr marL="340511" indent="-138109" algn="l" defTabSz="201211" rtl="0" eaLnBrk="1" latinLnBrk="0" hangingPunct="1">
              <a:lnSpc>
                <a:spcPct val="120000"/>
              </a:lnSpc>
              <a:spcBef>
                <a:spcPts val="0"/>
              </a:spcBef>
              <a:spcAft>
                <a:spcPts val="450"/>
              </a:spcAft>
              <a:buClr>
                <a:schemeClr val="tx1"/>
              </a:buClr>
              <a:buSzPct val="75000"/>
              <a:buFont typeface="Wingdings" pitchFamily="2" charset="2"/>
              <a:buChar char=""/>
              <a:defRPr sz="1350" b="0" kern="1200">
                <a:solidFill>
                  <a:schemeClr val="tx1"/>
                </a:solidFill>
                <a:latin typeface="+mn-lt"/>
                <a:ea typeface="+mn-ea"/>
                <a:cs typeface="+mn-cs"/>
              </a:defRPr>
            </a:lvl3pPr>
            <a:lvl4pPr marL="473857"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1200" b="0" kern="1200" baseline="0">
                <a:solidFill>
                  <a:schemeClr val="tx1"/>
                </a:solidFill>
                <a:latin typeface="+mn-lt"/>
                <a:ea typeface="+mn-ea"/>
                <a:cs typeface="+mn-cs"/>
              </a:defRPr>
            </a:lvl4pPr>
            <a:lvl5pPr marL="608395" indent="-129776" algn="l" defTabSz="201211" rtl="0" eaLnBrk="1" latinLnBrk="0" hangingPunct="1">
              <a:lnSpc>
                <a:spcPct val="120000"/>
              </a:lnSpc>
              <a:spcBef>
                <a:spcPts val="0"/>
              </a:spcBef>
              <a:spcAft>
                <a:spcPts val="450"/>
              </a:spcAft>
              <a:buClr>
                <a:schemeClr val="tx1"/>
              </a:buClr>
              <a:buSzPct val="75000"/>
              <a:buFont typeface="Wingdings" pitchFamily="2" charset="2"/>
              <a:buChar char=""/>
              <a:defRPr sz="1050" kern="1200">
                <a:solidFill>
                  <a:schemeClr val="tx1"/>
                </a:solidFill>
                <a:latin typeface="+mn-lt"/>
                <a:ea typeface="+mn-ea"/>
                <a:cs typeface="+mn-cs"/>
              </a:defRPr>
            </a:lvl5pPr>
            <a:lvl6pPr marL="741741"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9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Convene a joint union ministerial roundtable on Government action to protect workers from violence.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TUC coordinated campaign to secure stronger legislation for workers not covered by existing standalone offences, and improvements, where necessary, to existing legislation.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Updated TUC guidance for reps on dealing with violence – drawing on best practice from affiliates.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Targeted press and publicity around the need for greater protections for workers against assaults, including identifying an annual date in the calendar to highlight the issue.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Identifying coalition partners from civil society for joint activity around reducing violence against workers and society more widely. </a:t>
            </a:r>
          </a:p>
          <a:p>
            <a:pPr marL="571500" indent="-5715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F56935-ADF1-546E-F8C6-28913A2AE21F}"/>
              </a:ext>
            </a:extLst>
          </p:cNvPr>
          <p:cNvSpPr txBox="1"/>
          <p:nvPr/>
        </p:nvSpPr>
        <p:spPr>
          <a:xfrm>
            <a:off x="621978" y="496654"/>
            <a:ext cx="5504966" cy="594128"/>
          </a:xfrm>
          <a:prstGeom prst="rect">
            <a:avLst/>
          </a:prstGeom>
          <a:noFill/>
        </p:spPr>
        <p:txBody>
          <a:bodyPr wrap="square" lIns="0" tIns="0" rIns="0" bIns="0" rtlCol="0">
            <a:noAutofit/>
          </a:bodyPr>
          <a:lstStyle/>
          <a:p>
            <a:pPr>
              <a:lnSpc>
                <a:spcPct val="113000"/>
              </a:lnSpc>
              <a:spcAft>
                <a:spcPts val="60"/>
              </a:spcAft>
            </a:pPr>
            <a:r>
              <a:rPr lang="en-US" sz="1600" b="1" dirty="0">
                <a:latin typeface="Arial" panose="020B0604020202020204" pitchFamily="34" charset="0"/>
                <a:cs typeface="Arial" panose="020B0604020202020204" pitchFamily="34" charset="0"/>
              </a:rPr>
              <a:t>How can TUC support union campaigns going forwards?</a:t>
            </a:r>
          </a:p>
          <a:p>
            <a:pPr marL="177800" indent="-177800">
              <a:lnSpc>
                <a:spcPct val="113000"/>
              </a:lnSpc>
              <a:spcAft>
                <a:spcPts val="60"/>
              </a:spcAft>
              <a:buFont typeface="Wingdings"/>
              <a:buChar char="n"/>
            </a:pPr>
            <a:endParaRPr lang="en-GB" sz="1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491F58A-FC42-6652-E59F-9C00146F57D7}"/>
              </a:ext>
            </a:extLst>
          </p:cNvPr>
          <p:cNvPicPr>
            <a:picLocks noChangeAspect="1"/>
          </p:cNvPicPr>
          <p:nvPr/>
        </p:nvPicPr>
        <p:blipFill>
          <a:blip r:embed="rId2">
            <a:extLst>
              <a:ext uri="{28A0092B-C50C-407E-A947-70E740481C1C}">
                <a14:useLocalDpi xmlns:a14="http://schemas.microsoft.com/office/drawing/2010/main" val="0"/>
              </a:ext>
            </a:extLst>
          </a:blip>
          <a:srcRect l="16882" r="9306"/>
          <a:stretch>
            <a:fillRect/>
          </a:stretch>
        </p:blipFill>
        <p:spPr bwMode="auto">
          <a:xfrm>
            <a:off x="334196" y="1308938"/>
            <a:ext cx="1692203" cy="1931053"/>
          </a:xfrm>
          <a:prstGeom prst="rect">
            <a:avLst/>
          </a:prstGeom>
          <a:noFill/>
          <a:ln>
            <a:noFill/>
          </a:ln>
        </p:spPr>
      </p:pic>
    </p:spTree>
    <p:extLst>
      <p:ext uri="{BB962C8B-B14F-4D97-AF65-F5344CB8AC3E}">
        <p14:creationId xmlns:p14="http://schemas.microsoft.com/office/powerpoint/2010/main" val="11232265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F45F03-A57D-1954-9A25-31E45DFACB14}"/>
              </a:ext>
            </a:extLst>
          </p:cNvPr>
          <p:cNvSpPr txBox="1">
            <a:spLocks/>
          </p:cNvSpPr>
          <p:nvPr/>
        </p:nvSpPr>
        <p:spPr bwMode="auto">
          <a:xfrm>
            <a:off x="452437" y="385763"/>
            <a:ext cx="8229600" cy="476248"/>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r>
              <a:rPr lang="en-GB" dirty="0"/>
              <a:t>Frequency of Physical Violence (last 12 months)</a:t>
            </a:r>
          </a:p>
        </p:txBody>
      </p:sp>
      <p:graphicFrame>
        <p:nvGraphicFramePr>
          <p:cNvPr id="5" name="Chart 4">
            <a:extLst>
              <a:ext uri="{FF2B5EF4-FFF2-40B4-BE49-F238E27FC236}">
                <a16:creationId xmlns:a16="http://schemas.microsoft.com/office/drawing/2014/main" id="{B81B882A-1401-5F9D-5121-C353D9370E27}"/>
              </a:ext>
            </a:extLst>
          </p:cNvPr>
          <p:cNvGraphicFramePr>
            <a:graphicFrameLocks noGrp="1"/>
          </p:cNvGraphicFramePr>
          <p:nvPr>
            <p:extLst>
              <p:ext uri="{D42A27DB-BD31-4B8C-83A1-F6EECF244321}">
                <p14:modId xmlns:p14="http://schemas.microsoft.com/office/powerpoint/2010/main" val="2412731469"/>
              </p:ext>
            </p:extLst>
          </p:nvPr>
        </p:nvGraphicFramePr>
        <p:xfrm>
          <a:off x="376238" y="1047749"/>
          <a:ext cx="4938712" cy="330517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background with white text&#10;&#10;AI-generated content may be incorrect.">
            <a:extLst>
              <a:ext uri="{FF2B5EF4-FFF2-40B4-BE49-F238E27FC236}">
                <a16:creationId xmlns:a16="http://schemas.microsoft.com/office/drawing/2014/main" id="{1C0DFBE8-677D-32F6-D763-F146A1487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90" y="4457776"/>
            <a:ext cx="2310794" cy="685724"/>
          </a:xfrm>
          <a:prstGeom prst="rect">
            <a:avLst/>
          </a:prstGeom>
        </p:spPr>
      </p:pic>
    </p:spTree>
    <p:extLst>
      <p:ext uri="{BB962C8B-B14F-4D97-AF65-F5344CB8AC3E}">
        <p14:creationId xmlns:p14="http://schemas.microsoft.com/office/powerpoint/2010/main" val="3156730723"/>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28B14-CF9B-0E29-B95A-403B5EA2C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F58CB1-3448-AB57-0E6A-4BFABC2EB431}"/>
              </a:ext>
            </a:extLst>
          </p:cNvPr>
          <p:cNvSpPr>
            <a:spLocks noGrp="1"/>
          </p:cNvSpPr>
          <p:nvPr>
            <p:ph type="title"/>
          </p:nvPr>
        </p:nvSpPr>
        <p:spPr/>
        <p:txBody>
          <a:bodyPr/>
          <a:lstStyle/>
          <a:p>
            <a:r>
              <a:rPr lang="en-GB" b="1" dirty="0"/>
              <a:t>How do we support union campaigns going forward?</a:t>
            </a:r>
            <a:r>
              <a:rPr lang="en-GB" dirty="0"/>
              <a:t> </a:t>
            </a:r>
          </a:p>
        </p:txBody>
      </p:sp>
      <p:sp>
        <p:nvSpPr>
          <p:cNvPr id="5" name="TextBox 4">
            <a:extLst>
              <a:ext uri="{FF2B5EF4-FFF2-40B4-BE49-F238E27FC236}">
                <a16:creationId xmlns:a16="http://schemas.microsoft.com/office/drawing/2014/main" id="{65DD9A3F-B08E-F4EC-61DE-E0022A993A0F}"/>
              </a:ext>
            </a:extLst>
          </p:cNvPr>
          <p:cNvSpPr txBox="1"/>
          <p:nvPr/>
        </p:nvSpPr>
        <p:spPr>
          <a:xfrm>
            <a:off x="483315" y="1379892"/>
            <a:ext cx="6104661" cy="2809039"/>
          </a:xfrm>
          <a:prstGeom prst="rect">
            <a:avLst/>
          </a:prstGeom>
          <a:noFill/>
        </p:spPr>
        <p:txBody>
          <a:bodyPr wrap="square">
            <a:spAutoFit/>
          </a:bodyPr>
          <a:lstStyle/>
          <a:p>
            <a:pPr marL="285750" lvl="0" indent="-285750">
              <a:buFont typeface="Arial" panose="020B0604020202020204" pitchFamily="34" charset="0"/>
              <a:buChar char="•"/>
            </a:pPr>
            <a:r>
              <a:rPr lang="en-GB" sz="1600" dirty="0">
                <a:latin typeface="Aptos" panose="020B0004020202020204" pitchFamily="34" charset="0"/>
              </a:rPr>
              <a:t>John Leach, Senior Assistant GS, RMT</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Aadam Muuse, Lay rep, Unite</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Mark Morris, National Executive, NASUWT</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Carol Knowles, President, Accord</a:t>
            </a:r>
          </a:p>
          <a:p>
            <a:pPr marL="285750" lvl="0" indent="-285750">
              <a:buFont typeface="Arial" panose="020B0604020202020204" pitchFamily="34" charset="0"/>
              <a:buChar char="•"/>
            </a:pPr>
            <a:endParaRPr lang="en-GB" sz="1600" dirty="0">
              <a:latin typeface="Aptos" panose="020B0004020202020204" pitchFamily="34" charset="0"/>
            </a:endParaRPr>
          </a:p>
          <a:p>
            <a:pPr marL="285750" lvl="0" indent="-285750">
              <a:buFont typeface="Arial" panose="020B0604020202020204" pitchFamily="34" charset="0"/>
              <a:buChar char="•"/>
            </a:pPr>
            <a:r>
              <a:rPr lang="en-GB" sz="1600" dirty="0">
                <a:latin typeface="Aptos" panose="020B0004020202020204" pitchFamily="34" charset="0"/>
              </a:rPr>
              <a:t>Bev Laidlaw, Deputy President, PCS</a:t>
            </a:r>
          </a:p>
          <a:p>
            <a:pPr marL="285750" lvl="0" indent="-285750">
              <a:buFont typeface="Arial" panose="020B0604020202020204" pitchFamily="34" charset="0"/>
              <a:buChar char="•"/>
            </a:pPr>
            <a:endParaRPr lang="en-GB" sz="1600" dirty="0">
              <a:latin typeface="Aptos" panose="020B0004020202020204" pitchFamily="34" charset="0"/>
            </a:endParaRPr>
          </a:p>
          <a:p>
            <a:pPr marL="342900" lvl="0" indent="-342900">
              <a:lnSpc>
                <a:spcPct val="107000"/>
              </a:lnSpc>
              <a:buSzPts val="1000"/>
              <a:buFont typeface="Symbol" panose="05050102010706020507" pitchFamily="18" charset="2"/>
              <a:buChar char=""/>
              <a:tabLst>
                <a:tab pos="554355" algn="l"/>
              </a:tabLst>
            </a:pPr>
            <a:endParaRPr lang="en-GB" sz="1600" kern="100" dirty="0">
              <a:effectLst/>
              <a:latin typeface="Aptos" panose="020B00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331217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770E-C2A9-9556-BAAB-48C8B01B9808}"/>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0BE0B252-F674-E84D-4448-424E9B4D9C0E}"/>
              </a:ext>
            </a:extLst>
          </p:cNvPr>
          <p:cNvSpPr>
            <a:spLocks noGrp="1"/>
          </p:cNvSpPr>
          <p:nvPr>
            <p:ph type="ctrTitle"/>
          </p:nvPr>
        </p:nvSpPr>
        <p:spPr>
          <a:xfrm>
            <a:off x="383728" y="2226446"/>
            <a:ext cx="4195572" cy="858973"/>
          </a:xfrm>
        </p:spPr>
        <p:txBody>
          <a:bodyPr/>
          <a:lstStyle/>
          <a:p>
            <a:r>
              <a:rPr lang="en-GB" sz="4000" dirty="0"/>
              <a:t>Questions and comments</a:t>
            </a:r>
          </a:p>
        </p:txBody>
      </p:sp>
      <p:pic>
        <p:nvPicPr>
          <p:cNvPr id="5" name="Picture 4" descr="A black background with white text&#10;&#10;AI-generated content may be incorrect.">
            <a:extLst>
              <a:ext uri="{FF2B5EF4-FFF2-40B4-BE49-F238E27FC236}">
                <a16:creationId xmlns:a16="http://schemas.microsoft.com/office/drawing/2014/main" id="{165F5FFE-A579-1811-2C4C-7F4F2539D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863" y="4335780"/>
            <a:ext cx="2532937" cy="751644"/>
          </a:xfrm>
          <a:prstGeom prst="rect">
            <a:avLst/>
          </a:prstGeom>
        </p:spPr>
      </p:pic>
    </p:spTree>
    <p:extLst>
      <p:ext uri="{BB962C8B-B14F-4D97-AF65-F5344CB8AC3E}">
        <p14:creationId xmlns:p14="http://schemas.microsoft.com/office/powerpoint/2010/main" val="117637554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3581-5826-6428-CCD8-254D830CDE4F}"/>
            </a:ext>
          </a:extLst>
        </p:cNvPr>
        <p:cNvGrpSpPr/>
        <p:nvPr/>
      </p:nvGrpSpPr>
      <p:grpSpPr>
        <a:xfrm>
          <a:off x="0" y="0"/>
          <a:ext cx="0" cy="0"/>
          <a:chOff x="0" y="0"/>
          <a:chExt cx="0" cy="0"/>
        </a:xfrm>
      </p:grpSpPr>
      <p:sp>
        <p:nvSpPr>
          <p:cNvPr id="22" name="Title 21" descr="&lt;TITLE&gt;{71.22047,448.3887,82.72717,133.6836}">
            <a:extLst>
              <a:ext uri="{FF2B5EF4-FFF2-40B4-BE49-F238E27FC236}">
                <a16:creationId xmlns:a16="http://schemas.microsoft.com/office/drawing/2014/main" id="{F7BEC7F5-17DD-67B7-503C-C7F7C794F49E}"/>
              </a:ext>
            </a:extLst>
          </p:cNvPr>
          <p:cNvSpPr>
            <a:spLocks noGrp="1"/>
          </p:cNvSpPr>
          <p:nvPr>
            <p:ph type="ctrTitle"/>
          </p:nvPr>
        </p:nvSpPr>
        <p:spPr>
          <a:xfrm>
            <a:off x="433742" y="1926662"/>
            <a:ext cx="4195572" cy="858973"/>
          </a:xfrm>
        </p:spPr>
        <p:txBody>
          <a:bodyPr/>
          <a:lstStyle/>
          <a:p>
            <a:r>
              <a:rPr lang="en-GB" sz="4000" dirty="0"/>
              <a:t>Closing remarks</a:t>
            </a:r>
          </a:p>
        </p:txBody>
      </p:sp>
      <p:pic>
        <p:nvPicPr>
          <p:cNvPr id="5" name="Picture 4" descr="A black background with white text&#10;&#10;AI-generated content may be incorrect.">
            <a:extLst>
              <a:ext uri="{FF2B5EF4-FFF2-40B4-BE49-F238E27FC236}">
                <a16:creationId xmlns:a16="http://schemas.microsoft.com/office/drawing/2014/main" id="{F79E21CF-FDAD-2DB4-33B4-0D2A9DF2C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063" y="4297680"/>
            <a:ext cx="2532937" cy="751644"/>
          </a:xfrm>
          <a:prstGeom prst="rect">
            <a:avLst/>
          </a:prstGeom>
        </p:spPr>
      </p:pic>
    </p:spTree>
    <p:extLst>
      <p:ext uri="{BB962C8B-B14F-4D97-AF65-F5344CB8AC3E}">
        <p14:creationId xmlns:p14="http://schemas.microsoft.com/office/powerpoint/2010/main" val="350544884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DA44-586F-4114-A01B-0C249AC7063B}"/>
              </a:ext>
            </a:extLst>
          </p:cNvPr>
          <p:cNvSpPr>
            <a:spLocks noGrp="1"/>
          </p:cNvSpPr>
          <p:nvPr>
            <p:ph type="title"/>
          </p:nvPr>
        </p:nvSpPr>
        <p:spPr>
          <a:xfrm>
            <a:off x="509345" y="0"/>
            <a:ext cx="5839310" cy="800116"/>
          </a:xfrm>
        </p:spPr>
        <p:txBody>
          <a:bodyPr/>
          <a:lstStyle/>
          <a:p>
            <a:r>
              <a:rPr lang="en-GB" b="1"/>
              <a:t>Stay in the know</a:t>
            </a:r>
            <a:endParaRPr lang="en-GB"/>
          </a:p>
        </p:txBody>
      </p:sp>
      <p:pic>
        <p:nvPicPr>
          <p:cNvPr id="5" name="Picture 4">
            <a:extLst>
              <a:ext uri="{FF2B5EF4-FFF2-40B4-BE49-F238E27FC236}">
                <a16:creationId xmlns:a16="http://schemas.microsoft.com/office/drawing/2014/main" id="{15D95675-8A47-7BCB-0A5D-893AD3151EAE}"/>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907903" y="1211895"/>
            <a:ext cx="2811054" cy="2870248"/>
          </a:xfrm>
          <a:prstGeom prst="rect">
            <a:avLst/>
          </a:prstGeom>
          <a:noFill/>
          <a:ln>
            <a:noFill/>
          </a:ln>
        </p:spPr>
      </p:pic>
      <p:pic>
        <p:nvPicPr>
          <p:cNvPr id="4" name="Picture 3" descr="A black background with white text&#10;&#10;AI-generated content may be incorrect.">
            <a:extLst>
              <a:ext uri="{FF2B5EF4-FFF2-40B4-BE49-F238E27FC236}">
                <a16:creationId xmlns:a16="http://schemas.microsoft.com/office/drawing/2014/main" id="{9EDEF99B-652C-C849-E0F8-7D9F951420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639" y="4370431"/>
            <a:ext cx="2827021" cy="838913"/>
          </a:xfrm>
          <a:prstGeom prst="rect">
            <a:avLst/>
          </a:prstGeom>
        </p:spPr>
      </p:pic>
    </p:spTree>
    <p:extLst>
      <p:ext uri="{BB962C8B-B14F-4D97-AF65-F5344CB8AC3E}">
        <p14:creationId xmlns:p14="http://schemas.microsoft.com/office/powerpoint/2010/main" val="46970611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65443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F82815-FD94-525E-A6A6-9409C7131CEC}"/>
              </a:ext>
            </a:extLst>
          </p:cNvPr>
          <p:cNvSpPr txBox="1">
            <a:spLocks/>
          </p:cNvSpPr>
          <p:nvPr/>
        </p:nvSpPr>
        <p:spPr bwMode="auto">
          <a:xfrm>
            <a:off x="483315" y="-423864"/>
            <a:ext cx="8229600" cy="1143000"/>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r>
              <a:rPr lang="en-GB" dirty="0"/>
              <a:t>Impact of Most Serious Incident</a:t>
            </a:r>
          </a:p>
        </p:txBody>
      </p:sp>
      <p:graphicFrame>
        <p:nvGraphicFramePr>
          <p:cNvPr id="5" name="Chart 4">
            <a:extLst>
              <a:ext uri="{FF2B5EF4-FFF2-40B4-BE49-F238E27FC236}">
                <a16:creationId xmlns:a16="http://schemas.microsoft.com/office/drawing/2014/main" id="{47454423-187F-9941-03BF-D6B0FE40F500}"/>
              </a:ext>
            </a:extLst>
          </p:cNvPr>
          <p:cNvGraphicFramePr>
            <a:graphicFrameLocks noGrp="1"/>
          </p:cNvGraphicFramePr>
          <p:nvPr>
            <p:extLst>
              <p:ext uri="{D42A27DB-BD31-4B8C-83A1-F6EECF244321}">
                <p14:modId xmlns:p14="http://schemas.microsoft.com/office/powerpoint/2010/main" val="782338446"/>
              </p:ext>
            </p:extLst>
          </p:nvPr>
        </p:nvGraphicFramePr>
        <p:xfrm>
          <a:off x="204787" y="990600"/>
          <a:ext cx="6448425" cy="30861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background with white text&#10;&#10;AI-generated content may be incorrect.">
            <a:extLst>
              <a:ext uri="{FF2B5EF4-FFF2-40B4-BE49-F238E27FC236}">
                <a16:creationId xmlns:a16="http://schemas.microsoft.com/office/drawing/2014/main" id="{4A2BCBC1-3232-0F6B-B024-771A10769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90" y="4457776"/>
            <a:ext cx="2310794" cy="685724"/>
          </a:xfrm>
          <a:prstGeom prst="rect">
            <a:avLst/>
          </a:prstGeom>
        </p:spPr>
      </p:pic>
    </p:spTree>
    <p:extLst>
      <p:ext uri="{BB962C8B-B14F-4D97-AF65-F5344CB8AC3E}">
        <p14:creationId xmlns:p14="http://schemas.microsoft.com/office/powerpoint/2010/main" val="22118437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B1204F-3AED-285F-9B61-E2040217BFFA}"/>
              </a:ext>
            </a:extLst>
          </p:cNvPr>
          <p:cNvSpPr txBox="1">
            <a:spLocks/>
          </p:cNvSpPr>
          <p:nvPr/>
        </p:nvSpPr>
        <p:spPr bwMode="auto">
          <a:xfrm>
            <a:off x="483315" y="-435302"/>
            <a:ext cx="8203485" cy="1143000"/>
          </a:xfrm>
          <a:prstGeom prst="rect">
            <a:avLst/>
          </a:prstGeom>
          <a:noFill/>
          <a:ln w="9525" algn="ctr">
            <a:noFill/>
            <a:miter lim="800000"/>
            <a:headEnd/>
            <a:tailEnd/>
          </a:ln>
        </p:spPr>
        <p:txBody>
          <a:bodyPr vert="horz" wrap="square" lIns="0" tIns="0" rIns="0" bIns="0" numCol="1" anchor="b" anchorCtr="0" compatLnSpc="1">
            <a:prstTxWarp prst="textNoShape">
              <a:avLst/>
            </a:prstTxWarp>
            <a:normAutofit fontScale="97500"/>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r>
              <a:rPr lang="en-GB" dirty="0"/>
              <a:t>Overall Impact of Violence or Abuse</a:t>
            </a:r>
          </a:p>
        </p:txBody>
      </p:sp>
      <p:graphicFrame>
        <p:nvGraphicFramePr>
          <p:cNvPr id="5" name="Chart 4">
            <a:extLst>
              <a:ext uri="{FF2B5EF4-FFF2-40B4-BE49-F238E27FC236}">
                <a16:creationId xmlns:a16="http://schemas.microsoft.com/office/drawing/2014/main" id="{D1F084A4-5B77-2182-7DCD-F01A911AA3CC}"/>
              </a:ext>
            </a:extLst>
          </p:cNvPr>
          <p:cNvGraphicFramePr>
            <a:graphicFrameLocks noGrp="1"/>
          </p:cNvGraphicFramePr>
          <p:nvPr>
            <p:extLst>
              <p:ext uri="{D42A27DB-BD31-4B8C-83A1-F6EECF244321}">
                <p14:modId xmlns:p14="http://schemas.microsoft.com/office/powerpoint/2010/main" val="872582052"/>
              </p:ext>
            </p:extLst>
          </p:nvPr>
        </p:nvGraphicFramePr>
        <p:xfrm>
          <a:off x="195261" y="883444"/>
          <a:ext cx="6348413" cy="33766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background with white text&#10;&#10;AI-generated content may be incorrect.">
            <a:extLst>
              <a:ext uri="{FF2B5EF4-FFF2-40B4-BE49-F238E27FC236}">
                <a16:creationId xmlns:a16="http://schemas.microsoft.com/office/drawing/2014/main" id="{AF0B910F-F198-5F93-D7F8-6BEA32E8C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790" y="4457776"/>
            <a:ext cx="2310794" cy="685724"/>
          </a:xfrm>
          <a:prstGeom prst="rect">
            <a:avLst/>
          </a:prstGeom>
        </p:spPr>
      </p:pic>
    </p:spTree>
    <p:extLst>
      <p:ext uri="{BB962C8B-B14F-4D97-AF65-F5344CB8AC3E}">
        <p14:creationId xmlns:p14="http://schemas.microsoft.com/office/powerpoint/2010/main" val="2436675490"/>
      </p:ext>
    </p:extLst>
  </p:cSld>
  <p:clrMapOvr>
    <a:masterClrMapping/>
  </p:clrMapOvr>
  <p:transition>
    <p:fade/>
  </p:transition>
</p:sld>
</file>

<file path=ppt/theme/theme1.xml><?xml version="1.0" encoding="utf-8"?>
<a:theme xmlns:a="http://schemas.openxmlformats.org/drawingml/2006/main" name="TUC layouts">
  <a:themeElements>
    <a:clrScheme name="Custom 17">
      <a:dk1>
        <a:srgbClr val="1D1D1D"/>
      </a:dk1>
      <a:lt1>
        <a:srgbClr val="FFFFFF"/>
      </a:lt1>
      <a:dk2>
        <a:srgbClr val="999999"/>
      </a:dk2>
      <a:lt2>
        <a:srgbClr val="CCCCCC"/>
      </a:lt2>
      <a:accent1>
        <a:srgbClr val="3EADB6"/>
      </a:accent1>
      <a:accent2>
        <a:srgbClr val="457178"/>
      </a:accent2>
      <a:accent3>
        <a:srgbClr val="D8BF22"/>
      </a:accent3>
      <a:accent4>
        <a:srgbClr val="867B49"/>
      </a:accent4>
      <a:accent5>
        <a:srgbClr val="8F2F68"/>
      </a:accent5>
      <a:accent6>
        <a:srgbClr val="63184B"/>
      </a:accent6>
      <a:hlink>
        <a:srgbClr val="1D1D1D"/>
      </a:hlink>
      <a:folHlink>
        <a:srgbClr val="1D1D1D"/>
      </a:folHlink>
    </a:clrScheme>
    <a:fontScheme name="TUC tabl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extLst>
    <a:ext uri="{05A4C25C-085E-4340-85A3-A5531E510DB2}">
      <thm15:themeFamily xmlns:thm15="http://schemas.microsoft.com/office/thememl/2012/main" name="TUC 2017 PowerPoint Template 4x3 - Turquoise - Final.potx" id="{572E864E-78AA-43C3-A859-7474AF2CEE2D}" vid="{0CA5249F-5638-4376-B3D7-38CEC097908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 Thompsons Refresh Brand" id="{EE166171-C89E-F042-B533-D11F61DB1684}" vid="{5883EFF8-1D2D-FE4F-91C3-ABBC3B76B8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U Presentation Template [Read-Only]" id="{33FB3520-D7DD-414B-A75F-AC1DDCCC4F04}" vid="{72B4ACC8-F842-4F17-B0EB-3D45E76129F7}"/>
    </a:ext>
  </a:extLst>
</a:theme>
</file>

<file path=ppt/theme/theme6.xml><?xml version="1.0" encoding="utf-8"?>
<a:theme xmlns:a="http://schemas.openxmlformats.org/drawingml/2006/main" name="UNISON_generic">
  <a:themeElements>
    <a:clrScheme name="">
      <a:dk1>
        <a:srgbClr val="000000"/>
      </a:dk1>
      <a:lt1>
        <a:srgbClr val="C6B7CF"/>
      </a:lt1>
      <a:dk2>
        <a:srgbClr val="000000"/>
      </a:dk2>
      <a:lt2>
        <a:srgbClr val="7A588F"/>
      </a:lt2>
      <a:accent1>
        <a:srgbClr val="BEE0BE"/>
      </a:accent1>
      <a:accent2>
        <a:srgbClr val="93CB93"/>
      </a:accent2>
      <a:accent3>
        <a:srgbClr val="DFD8E4"/>
      </a:accent3>
      <a:accent4>
        <a:srgbClr val="000000"/>
      </a:accent4>
      <a:accent5>
        <a:srgbClr val="DBEDDB"/>
      </a:accent5>
      <a:accent6>
        <a:srgbClr val="85B885"/>
      </a:accent6>
      <a:hlink>
        <a:srgbClr val="68B668"/>
      </a:hlink>
      <a:folHlink>
        <a:srgbClr val="A088AF"/>
      </a:folHlink>
    </a:clrScheme>
    <a:fontScheme name="purpleuni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6"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6" charset="0"/>
            <a:ea typeface="ＭＳ Ｐゴシック" pitchFamily="-64" charset="-128"/>
            <a:cs typeface="ＭＳ Ｐゴシック" pitchFamily="-64" charset="-128"/>
          </a:defRPr>
        </a:defPPr>
      </a:lstStyle>
    </a:lnDef>
  </a:objectDefaults>
  <a:extraClrSchemeLst>
    <a:extraClrScheme>
      <a:clrScheme name="purpleunis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urpleunis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urpleunis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urpleunis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urpleunis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urpleunis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urpleunis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urpleunis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urpleunis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urpleunis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urpleunis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urpleunis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urpleunison 13">
        <a:dk1>
          <a:srgbClr val="000000"/>
        </a:dk1>
        <a:lt1>
          <a:srgbClr val="BCC781"/>
        </a:lt1>
        <a:dk2>
          <a:srgbClr val="000000"/>
        </a:dk2>
        <a:lt2>
          <a:srgbClr val="807A5F"/>
        </a:lt2>
        <a:accent1>
          <a:srgbClr val="94B1B5"/>
        </a:accent1>
        <a:accent2>
          <a:srgbClr val="792899"/>
        </a:accent2>
        <a:accent3>
          <a:srgbClr val="DAE0C1"/>
        </a:accent3>
        <a:accent4>
          <a:srgbClr val="000000"/>
        </a:accent4>
        <a:accent5>
          <a:srgbClr val="C8D5D7"/>
        </a:accent5>
        <a:accent6>
          <a:srgbClr val="6D238A"/>
        </a:accent6>
        <a:hlink>
          <a:srgbClr val="709965"/>
        </a:hlink>
        <a:folHlink>
          <a:srgbClr val="9795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TUC Final PPT Template">
      <a:dk1>
        <a:srgbClr val="1D1D1D"/>
      </a:dk1>
      <a:lt1>
        <a:srgbClr val="FFFFFF"/>
      </a:lt1>
      <a:dk2>
        <a:srgbClr val="999999"/>
      </a:dk2>
      <a:lt2>
        <a:srgbClr val="CCCCCC"/>
      </a:lt2>
      <a:accent1>
        <a:srgbClr val="B3282D"/>
      </a:accent1>
      <a:accent2>
        <a:srgbClr val="CB686D"/>
      </a:accent2>
      <a:accent3>
        <a:srgbClr val="94569E"/>
      </a:accent3>
      <a:accent4>
        <a:srgbClr val="0076A9"/>
      </a:accent4>
      <a:accent5>
        <a:srgbClr val="C3C31E"/>
      </a:accent5>
      <a:accent6>
        <a:srgbClr val="DE8703"/>
      </a:accent6>
      <a:hlink>
        <a:srgbClr val="1D1D1D"/>
      </a:hlink>
      <a:folHlink>
        <a:srgbClr val="1D1D1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TUC Final PPT Template">
      <a:dk1>
        <a:srgbClr val="1D1D1D"/>
      </a:dk1>
      <a:lt1>
        <a:srgbClr val="FFFFFF"/>
      </a:lt1>
      <a:dk2>
        <a:srgbClr val="999999"/>
      </a:dk2>
      <a:lt2>
        <a:srgbClr val="CCCCCC"/>
      </a:lt2>
      <a:accent1>
        <a:srgbClr val="B3282D"/>
      </a:accent1>
      <a:accent2>
        <a:srgbClr val="CB686D"/>
      </a:accent2>
      <a:accent3>
        <a:srgbClr val="94569E"/>
      </a:accent3>
      <a:accent4>
        <a:srgbClr val="0076A9"/>
      </a:accent4>
      <a:accent5>
        <a:srgbClr val="C3C31E"/>
      </a:accent5>
      <a:accent6>
        <a:srgbClr val="DE8703"/>
      </a:accent6>
      <a:hlink>
        <a:srgbClr val="1D1D1D"/>
      </a:hlink>
      <a:folHlink>
        <a:srgbClr val="1D1D1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7089a6-7e34-4da5-8d2b-dd7bb62097c5" xsi:nil="true"/>
    <lcf76f155ced4ddcb4097134ff3c332f xmlns="1e479dbe-0ad2-4fff-8867-041f3219f58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B9E8A9A870754FBA64119E4AED926F" ma:contentTypeVersion="17" ma:contentTypeDescription="Create a new document." ma:contentTypeScope="" ma:versionID="7c0d89c27809d0329dc40e3370930518">
  <xsd:schema xmlns:xsd="http://www.w3.org/2001/XMLSchema" xmlns:xs="http://www.w3.org/2001/XMLSchema" xmlns:p="http://schemas.microsoft.com/office/2006/metadata/properties" xmlns:ns2="1e479dbe-0ad2-4fff-8867-041f3219f587" xmlns:ns3="9f802a7d-eb81-46c1-8638-cdfe5eabc042" xmlns:ns4="4c7089a6-7e34-4da5-8d2b-dd7bb62097c5" targetNamespace="http://schemas.microsoft.com/office/2006/metadata/properties" ma:root="true" ma:fieldsID="9d0630d618f74867277675d01f12a0b7" ns2:_="" ns3:_="" ns4:_="">
    <xsd:import namespace="1e479dbe-0ad2-4fff-8867-041f3219f587"/>
    <xsd:import namespace="9f802a7d-eb81-46c1-8638-cdfe5eabc042"/>
    <xsd:import namespace="4c7089a6-7e34-4da5-8d2b-dd7bb62097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79dbe-0ad2-4fff-8867-041f3219f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9b51fab-051d-45c2-bf11-9453f0790ff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802a7d-eb81-46c1-8638-cdfe5eabc04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7089a6-7e34-4da5-8d2b-dd7bb62097c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dd92206-13ef-4829-9a2b-512d0e63bdfb}" ma:internalName="TaxCatchAll" ma:showField="CatchAllData" ma:web="9f802a7d-eb81-46c1-8638-cdfe5eabc0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5AD1A3-95FE-4A53-B5A5-E448D1E6B3D1}">
  <ds:schemaRefs>
    <ds:schemaRef ds:uri="9f802a7d-eb81-46c1-8638-cdfe5eabc042"/>
    <ds:schemaRef ds:uri="http://purl.org/dc/terms/"/>
    <ds:schemaRef ds:uri="4c7089a6-7e34-4da5-8d2b-dd7bb62097c5"/>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1e479dbe-0ad2-4fff-8867-041f3219f58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34604F3-CFE8-49F1-B4CB-20773C92F5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479dbe-0ad2-4fff-8867-041f3219f587"/>
    <ds:schemaRef ds:uri="9f802a7d-eb81-46c1-8638-cdfe5eabc042"/>
    <ds:schemaRef ds:uri="4c7089a6-7e34-4da5-8d2b-dd7bb6209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CAA657-EA3B-4191-B275-B99A62AF4A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298</TotalTime>
  <Words>4580</Words>
  <Application>Microsoft Office PowerPoint</Application>
  <PresentationFormat>Custom</PresentationFormat>
  <Paragraphs>528</Paragraphs>
  <Slides>74</Slides>
  <Notes>37</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74</vt:i4>
      </vt:variant>
    </vt:vector>
  </HeadingPairs>
  <TitlesOfParts>
    <vt:vector size="100" baseType="lpstr">
      <vt:lpstr>Webdings</vt:lpstr>
      <vt:lpstr>Courier New</vt:lpstr>
      <vt:lpstr>Monotype Sorts</vt:lpstr>
      <vt:lpstr>Times New Roman</vt:lpstr>
      <vt:lpstr>Calibri Light</vt:lpstr>
      <vt:lpstr>Montserrat ExtraBold</vt:lpstr>
      <vt:lpstr>Rockwell</vt:lpstr>
      <vt:lpstr>Aptos</vt:lpstr>
      <vt:lpstr>Futura Medium</vt:lpstr>
      <vt:lpstr>Public Sans Light</vt:lpstr>
      <vt:lpstr>Gill Sans MT</vt:lpstr>
      <vt:lpstr>Symbol</vt:lpstr>
      <vt:lpstr>Arial</vt:lpstr>
      <vt:lpstr>Yu Gothic Light</vt:lpstr>
      <vt:lpstr>Texta Bold</vt:lpstr>
      <vt:lpstr>Segoe UI Light</vt:lpstr>
      <vt:lpstr>Calibri</vt:lpstr>
      <vt:lpstr>Wingdings</vt:lpstr>
      <vt:lpstr>Helvetica</vt:lpstr>
      <vt:lpstr>Segoe UI</vt:lpstr>
      <vt:lpstr>TUC layouts</vt:lpstr>
      <vt:lpstr>1_Office Theme</vt:lpstr>
      <vt:lpstr>Office Theme</vt:lpstr>
      <vt:lpstr>2_Office Theme</vt:lpstr>
      <vt:lpstr>3_Office Theme</vt:lpstr>
      <vt:lpstr>UNISON_generic</vt:lpstr>
      <vt:lpstr>Violence at work Prevention &amp; protection</vt:lpstr>
      <vt:lpstr>Eddie Dempsey</vt:lpstr>
      <vt:lpstr>Sian Elliott</vt:lpstr>
      <vt:lpstr>Our survey says…</vt:lpstr>
      <vt:lpstr>Respondents by sector</vt:lpstr>
      <vt:lpstr>PowerPoint Presentation</vt:lpstr>
      <vt:lpstr>PowerPoint Presentation</vt:lpstr>
      <vt:lpstr>PowerPoint Presentation</vt:lpstr>
      <vt:lpstr>PowerPoint Presentation</vt:lpstr>
      <vt:lpstr>PowerPoint Presentation</vt:lpstr>
      <vt:lpstr>Jo Soccard Principal Personal Injury Lawyer</vt:lpstr>
      <vt:lpstr>Violence and Abuse at Work </vt:lpstr>
      <vt:lpstr>Who are Thompsons?</vt:lpstr>
      <vt:lpstr>What constitutes an “Assault”?:</vt:lpstr>
      <vt:lpstr>Legal Routes to Compensation</vt:lpstr>
      <vt:lpstr>Time Limits</vt:lpstr>
      <vt:lpstr>Employer’s Duties</vt:lpstr>
      <vt:lpstr>What Do We Need to Prove?</vt:lpstr>
      <vt:lpstr>Stumbling Blocks</vt:lpstr>
      <vt:lpstr>Disclosure</vt:lpstr>
      <vt:lpstr>Witness Evidence</vt:lpstr>
      <vt:lpstr>CICA</vt:lpstr>
      <vt:lpstr>Employer’s Support for the Victim</vt:lpstr>
      <vt:lpstr>Legislation – Effective or Not?</vt:lpstr>
      <vt:lpstr>The Scale of the Problem</vt:lpstr>
      <vt:lpstr>Improvements</vt:lpstr>
      <vt:lpstr>Useful Resources </vt:lpstr>
      <vt:lpstr>Free Online Legal Guides and Employment Law Review  </vt:lpstr>
      <vt:lpstr>How to get in touch  For personal injuries, industrial diseases and clinical negligence:   www.thompsonstradeunion.law  0800 587 7515  For conveyancing, probate, powers of attorney and wills:   0800 051 4218  For employment rights:   Contact your local union representative. </vt:lpstr>
      <vt:lpstr>John Hendy KC Vice Chair of the APPG on Occupational Safety and Health</vt:lpstr>
      <vt:lpstr>Questions</vt:lpstr>
      <vt:lpstr>Comfort break</vt:lpstr>
      <vt:lpstr>Andrea Oates Labour Research Department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Campaigns, organising &amp; prevention strategies </vt:lpstr>
      <vt:lpstr>PowerPoint Presentation</vt:lpstr>
      <vt:lpstr>Safe Inside: Trade Union Organising in Prisons through Joint Unions in Prisons Alliance</vt:lpstr>
      <vt:lpstr>What is the Joint Unions in Prison Alliance? </vt:lpstr>
      <vt:lpstr>Safe Inside -Prisons Charter </vt:lpstr>
      <vt:lpstr>Safe Inside – Position Statement </vt:lpstr>
      <vt:lpstr>Safe Inside – Position Statement </vt:lpstr>
      <vt:lpstr>Campaigns, organising &amp; prevention strategies </vt:lpstr>
      <vt:lpstr>Learning from partnership working.</vt:lpstr>
      <vt:lpstr>Scale of violence in the NHS</vt:lpstr>
      <vt:lpstr>PowerPoint Presentation</vt:lpstr>
      <vt:lpstr>SPF report on ways to tackle and reduce violence against NHS staff</vt:lpstr>
      <vt:lpstr>Partnership working is delivering</vt:lpstr>
      <vt:lpstr>Campaigns, organising &amp; prevention strategies </vt:lpstr>
      <vt:lpstr>Using violence surveys as an organising tool </vt:lpstr>
      <vt:lpstr>Using violence surveys as an organising tool </vt:lpstr>
      <vt:lpstr>The NEU violence survey </vt:lpstr>
      <vt:lpstr>Using violence surveys as an organising tool </vt:lpstr>
      <vt:lpstr>Campaigns, organising &amp; prevention strategies </vt:lpstr>
      <vt:lpstr>Questions and comments</vt:lpstr>
      <vt:lpstr>Lunch</vt:lpstr>
      <vt:lpstr>Get your goods!</vt:lpstr>
      <vt:lpstr>Workshops</vt:lpstr>
      <vt:lpstr>How do we support union campaigns going forward? </vt:lpstr>
      <vt:lpstr>PowerPoint Presentation</vt:lpstr>
      <vt:lpstr>How do we support union campaigns going forward? </vt:lpstr>
      <vt:lpstr>Questions and comments</vt:lpstr>
      <vt:lpstr>Closing remarks</vt:lpstr>
      <vt:lpstr>Stay in the know</vt:lpstr>
      <vt:lpstr>PowerPoint Presentation</vt:lpstr>
    </vt:vector>
  </TitlesOfParts>
  <Manager>Rob Saunders</Manager>
  <Company>TUC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TUC Education in Scotland</dc:title>
  <dc:creator>Jill Little Woodhouse</dc:creator>
  <cp:lastModifiedBy>Yusuf Dadabhoy</cp:lastModifiedBy>
  <cp:revision>11</cp:revision>
  <cp:lastPrinted>2022-02-21T15:24:00Z</cp:lastPrinted>
  <dcterms:created xsi:type="dcterms:W3CDTF">2022-02-18T12:12:38Z</dcterms:created>
  <dcterms:modified xsi:type="dcterms:W3CDTF">2026-04-17T07:04:04Z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4</vt:i4>
  </property>
  <property fmtid="{D5CDD505-2E9C-101B-9397-08002B2CF9AE}" pid="4" name="ContentTypeId">
    <vt:lpwstr>0x01010017B9E8A9A870754FBA64119E4AED926F</vt:lpwstr>
  </property>
  <property fmtid="{D5CDD505-2E9C-101B-9397-08002B2CF9AE}" pid="5" name="MediaServiceImageTags">
    <vt:lpwstr/>
  </property>
</Properties>
</file>