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entation.xml" ContentType="application/vnd.openxmlformats-officedocument.presentationml.presentation.main+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2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6" r:id="rId1"/>
    <p:sldMasterId id="2147483678" r:id="rId2"/>
  </p:sldMasterIdLst>
  <p:notesMasterIdLst>
    <p:notesMasterId r:id="rId31"/>
  </p:notesMasterIdLst>
  <p:sldIdLst>
    <p:sldId id="362" r:id="rId3"/>
    <p:sldId id="374" r:id="rId4"/>
    <p:sldId id="428" r:id="rId5"/>
    <p:sldId id="424" r:id="rId6"/>
    <p:sldId id="410" r:id="rId7"/>
    <p:sldId id="367" r:id="rId8"/>
    <p:sldId id="417" r:id="rId9"/>
    <p:sldId id="414" r:id="rId10"/>
    <p:sldId id="418" r:id="rId11"/>
    <p:sldId id="412" r:id="rId12"/>
    <p:sldId id="415" r:id="rId13"/>
    <p:sldId id="411" r:id="rId14"/>
    <p:sldId id="419" r:id="rId15"/>
    <p:sldId id="416" r:id="rId16"/>
    <p:sldId id="413" r:id="rId17"/>
    <p:sldId id="427" r:id="rId18"/>
    <p:sldId id="420" r:id="rId19"/>
    <p:sldId id="421" r:id="rId20"/>
    <p:sldId id="422" r:id="rId21"/>
    <p:sldId id="373" r:id="rId22"/>
    <p:sldId id="423" r:id="rId23"/>
    <p:sldId id="425" r:id="rId24"/>
    <p:sldId id="426" r:id="rId25"/>
    <p:sldId id="401" r:id="rId26"/>
    <p:sldId id="407" r:id="rId27"/>
    <p:sldId id="284" r:id="rId28"/>
    <p:sldId id="399" r:id="rId29"/>
    <p:sldId id="340" r:id="rId3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re Mellor (Thompsons Solicitors)" initials="CM(S" lastIdx="6" clrIdx="0">
    <p:extLst>
      <p:ext uri="{19B8F6BF-5375-455C-9EA6-DF929625EA0E}">
        <p15:presenceInfo xmlns:p15="http://schemas.microsoft.com/office/powerpoint/2012/main" userId="S-1-5-21-1859341-586160202-927750060-7014" providerId="AD"/>
      </p:ext>
    </p:extLst>
  </p:cmAuthor>
  <p:cmAuthor id="2" name="Tom Jones (Thompsons Solicitors)" initials="TJ(S" lastIdx="6" clrIdx="1">
    <p:extLst>
      <p:ext uri="{19B8F6BF-5375-455C-9EA6-DF929625EA0E}">
        <p15:presenceInfo xmlns:p15="http://schemas.microsoft.com/office/powerpoint/2012/main" userId="S-1-5-21-1859341-586160202-927750060-1948" providerId="AD"/>
      </p:ext>
    </p:extLst>
  </p:cmAuthor>
  <p:cmAuthor id="3" name="Gerard Stilliard (Thompsons Solicitors)" initials="GS(S" lastIdx="6" clrIdx="2">
    <p:extLst>
      <p:ext uri="{19B8F6BF-5375-455C-9EA6-DF929625EA0E}">
        <p15:presenceInfo xmlns:p15="http://schemas.microsoft.com/office/powerpoint/2012/main" userId="S-1-5-21-1859341-586160202-927750060-1103" providerId="AD"/>
      </p:ext>
    </p:extLst>
  </p:cmAuthor>
  <p:cmAuthor id="5" name="Hannah Thompson" initials="HT" lastIdx="6" clrIdx="3">
    <p:extLst>
      <p:ext uri="{19B8F6BF-5375-455C-9EA6-DF929625EA0E}">
        <p15:presenceInfo xmlns:p15="http://schemas.microsoft.com/office/powerpoint/2012/main" userId="S-1-5-21-3461064941-1506394307-4117676663-126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7073"/>
    <a:srgbClr val="CDCCCE"/>
    <a:srgbClr val="EE34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6" autoAdjust="0"/>
    <p:restoredTop sz="90828" autoAdjust="0"/>
  </p:normalViewPr>
  <p:slideViewPr>
    <p:cSldViewPr snapToGrid="0" snapToObjects="1">
      <p:cViewPr varScale="1">
        <p:scale>
          <a:sx n="63" d="100"/>
          <a:sy n="63" d="100"/>
        </p:scale>
        <p:origin x="868" y="56"/>
      </p:cViewPr>
      <p:guideLst/>
    </p:cSldViewPr>
  </p:slideViewPr>
  <p:notesTextViewPr>
    <p:cViewPr>
      <p:scale>
        <a:sx n="1" d="1"/>
        <a:sy n="1" d="1"/>
      </p:scale>
      <p:origin x="0" y="0"/>
    </p:cViewPr>
  </p:notesTextViewPr>
  <p:sorterViewPr>
    <p:cViewPr>
      <p:scale>
        <a:sx n="48" d="100"/>
        <a:sy n="48"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ustomXml" Target="../customXml/item3.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38"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37" Type="http://schemas.openxmlformats.org/officeDocument/2006/relationships/customXml" Target="../customXml/item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D648804-AC22-4943-991B-325BF81B8782}" type="datetimeFigureOut">
              <a:rPr lang="en-GB" smtClean="0"/>
              <a:t>17/04/2026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DF5B000-4C9A-48EE-965C-754179D5F051}" type="slidenum">
              <a:rPr lang="en-GB" smtClean="0"/>
              <a:t>‹#›</a:t>
            </a:fld>
            <a:endParaRPr lang="en-GB"/>
          </a:p>
        </p:txBody>
      </p:sp>
    </p:spTree>
    <p:extLst>
      <p:ext uri="{BB962C8B-B14F-4D97-AF65-F5344CB8AC3E}">
        <p14:creationId xmlns:p14="http://schemas.microsoft.com/office/powerpoint/2010/main" val="1006919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F5B000-4C9A-48EE-965C-754179D5F05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3713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F5B000-4C9A-48EE-965C-754179D5F05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50319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age">
    <p:bg>
      <p:bgPr>
        <a:solidFill>
          <a:srgbClr val="E62614"/>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E626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bg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5534466" cy="1794309"/>
          </a:xfrm>
        </p:spPr>
        <p:txBody>
          <a:bodyPr anchor="b"/>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5" name="Picture 4">
            <a:extLst>
              <a:ext uri="{FF2B5EF4-FFF2-40B4-BE49-F238E27FC236}">
                <a16:creationId xmlns:a16="http://schemas.microsoft.com/office/drawing/2014/main" id="{C0DEBB79-8D54-A418-BB2D-CCACA42FAE90}"/>
              </a:ext>
            </a:extLst>
          </p:cNvPr>
          <p:cNvPicPr>
            <a:picLocks noChangeAspect="1"/>
          </p:cNvPicPr>
          <p:nvPr userDrawn="1"/>
        </p:nvPicPr>
        <p:blipFill>
          <a:blip r:embed="rId2"/>
          <a:stretch>
            <a:fillRect/>
          </a:stretch>
        </p:blipFill>
        <p:spPr>
          <a:xfrm>
            <a:off x="9187200" y="5932800"/>
            <a:ext cx="2462400" cy="425398"/>
          </a:xfrm>
          <a:prstGeom prst="rect">
            <a:avLst/>
          </a:prstGeom>
        </p:spPr>
      </p:pic>
      <p:pic>
        <p:nvPicPr>
          <p:cNvPr id="6" name="Picture 5" descr="A red sign with black text&#10;&#10;Description automatically generated">
            <a:extLst>
              <a:ext uri="{FF2B5EF4-FFF2-40B4-BE49-F238E27FC236}">
                <a16:creationId xmlns:a16="http://schemas.microsoft.com/office/drawing/2014/main" id="{D0BB8E79-FFC4-EC04-4AFA-1B7D475A6E5C}"/>
              </a:ext>
            </a:extLst>
          </p:cNvPr>
          <p:cNvPicPr>
            <a:picLocks noChangeAspect="1"/>
          </p:cNvPicPr>
          <p:nvPr userDrawn="1"/>
        </p:nvPicPr>
        <p:blipFill>
          <a:blip r:embed="rId3"/>
          <a:stretch>
            <a:fillRect/>
          </a:stretch>
        </p:blipFill>
        <p:spPr>
          <a:xfrm>
            <a:off x="7195820" y="881049"/>
            <a:ext cx="3896360" cy="3896360"/>
          </a:xfrm>
          <a:prstGeom prst="rect">
            <a:avLst/>
          </a:prstGeom>
        </p:spPr>
      </p:pic>
    </p:spTree>
    <p:extLst>
      <p:ext uri="{BB962C8B-B14F-4D97-AF65-F5344CB8AC3E}">
        <p14:creationId xmlns:p14="http://schemas.microsoft.com/office/powerpoint/2010/main" val="2681761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750">
          <p15:clr>
            <a:srgbClr val="FBAE40"/>
          </p15:clr>
        </p15:guide>
        <p15:guide id="2" pos="474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2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2884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87354" cy="529007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377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26084708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4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5C1A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87354" cy="529007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377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9199417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E9AA0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01954" cy="53026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038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296767337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5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3D46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01954" cy="53026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038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20973401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6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1625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01954" cy="53026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038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2630569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ouble colum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4CCCD1-0BF9-32C2-C465-2A7B65D33F86}"/>
              </a:ext>
            </a:extLst>
          </p:cNvPr>
          <p:cNvSpPr/>
          <p:nvPr userDrawn="1"/>
        </p:nvSpPr>
        <p:spPr>
          <a:xfrm>
            <a:off x="0" y="0"/>
            <a:ext cx="1865870" cy="6858000"/>
          </a:xfrm>
          <a:prstGeom prst="rect">
            <a:avLst/>
          </a:prstGeom>
          <a:solidFill>
            <a:srgbClr val="2884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6ACAEF4-CF93-FC41-E8F6-235CD79D2075}"/>
              </a:ext>
            </a:extLst>
          </p:cNvPr>
          <p:cNvSpPr/>
          <p:nvPr userDrawn="1"/>
        </p:nvSpPr>
        <p:spPr>
          <a:xfrm>
            <a:off x="588677" y="630195"/>
            <a:ext cx="10187354" cy="51651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7389ABF-F440-BA46-825D-82BBB1407295}"/>
              </a:ext>
            </a:extLst>
          </p:cNvPr>
          <p:cNvSpPr>
            <a:spLocks noGrp="1"/>
          </p:cNvSpPr>
          <p:nvPr>
            <p:ph sz="half" idx="1"/>
          </p:nvPr>
        </p:nvSpPr>
        <p:spPr>
          <a:xfrm>
            <a:off x="674077" y="1582860"/>
            <a:ext cx="4920354" cy="4064177"/>
          </a:xfrm>
        </p:spPr>
        <p:txBody>
          <a:bodyPr>
            <a:normAutofit/>
          </a:bodyPr>
          <a:lstStyle>
            <a:lvl1pPr>
              <a:defRPr sz="2000">
                <a:solidFill>
                  <a:srgbClr val="717073"/>
                </a:solidFill>
              </a:defRPr>
            </a:lvl1pPr>
            <a:lvl2pPr>
              <a:defRPr sz="2000">
                <a:solidFill>
                  <a:srgbClr val="717073"/>
                </a:solidFill>
              </a:defRPr>
            </a:lvl2pPr>
            <a:lvl3pPr>
              <a:defRPr sz="2000">
                <a:solidFill>
                  <a:srgbClr val="717073"/>
                </a:solidFill>
              </a:defRPr>
            </a:lvl3pPr>
            <a:lvl4pPr>
              <a:defRPr sz="2000">
                <a:solidFill>
                  <a:srgbClr val="717073"/>
                </a:solidFill>
              </a:defRPr>
            </a:lvl4pPr>
            <a:lvl5pPr>
              <a:defRPr sz="2000">
                <a:solidFill>
                  <a:srgbClr val="717073"/>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a:extLst>
              <a:ext uri="{FF2B5EF4-FFF2-40B4-BE49-F238E27FC236}">
                <a16:creationId xmlns:a16="http://schemas.microsoft.com/office/drawing/2014/main" id="{1F2AE899-1081-CF45-8731-B60291077362}"/>
              </a:ext>
            </a:extLst>
          </p:cNvPr>
          <p:cNvSpPr>
            <a:spLocks noGrp="1"/>
          </p:cNvSpPr>
          <p:nvPr>
            <p:ph sz="half" idx="2"/>
          </p:nvPr>
        </p:nvSpPr>
        <p:spPr>
          <a:xfrm>
            <a:off x="6096000" y="1582861"/>
            <a:ext cx="5050977" cy="4064176"/>
          </a:xfrm>
        </p:spPr>
        <p:txBody>
          <a:bodyPr>
            <a:normAutofit/>
          </a:bodyPr>
          <a:lstStyle>
            <a:lvl1pPr>
              <a:defRPr sz="2000">
                <a:solidFill>
                  <a:srgbClr val="717073"/>
                </a:solidFill>
              </a:defRPr>
            </a:lvl1pPr>
            <a:lvl2pPr>
              <a:defRPr sz="2000">
                <a:solidFill>
                  <a:srgbClr val="717073"/>
                </a:solidFill>
              </a:defRPr>
            </a:lvl2pPr>
            <a:lvl3pPr>
              <a:defRPr sz="2000">
                <a:solidFill>
                  <a:srgbClr val="717073"/>
                </a:solidFill>
              </a:defRPr>
            </a:lvl3pPr>
            <a:lvl4pPr>
              <a:defRPr sz="2000">
                <a:solidFill>
                  <a:srgbClr val="717073"/>
                </a:solidFill>
              </a:defRPr>
            </a:lvl4pPr>
            <a:lvl5pPr>
              <a:defRPr sz="2000">
                <a:solidFill>
                  <a:srgbClr val="717073"/>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Title 1">
            <a:extLst>
              <a:ext uri="{FF2B5EF4-FFF2-40B4-BE49-F238E27FC236}">
                <a16:creationId xmlns:a16="http://schemas.microsoft.com/office/drawing/2014/main" id="{E170A775-9EBD-46E2-6277-1D62EF20D520}"/>
              </a:ext>
            </a:extLst>
          </p:cNvPr>
          <p:cNvSpPr>
            <a:spLocks noGrp="1"/>
          </p:cNvSpPr>
          <p:nvPr>
            <p:ph type="title"/>
          </p:nvPr>
        </p:nvSpPr>
        <p:spPr>
          <a:xfrm>
            <a:off x="674077" y="743280"/>
            <a:ext cx="10101954" cy="673777"/>
          </a:xfrm>
        </p:spPr>
        <p:txBody>
          <a:bodyPr>
            <a:normAutofit/>
          </a:bodyPr>
          <a:lstStyle>
            <a:lvl1pPr>
              <a:defRPr sz="3600">
                <a:solidFill>
                  <a:schemeClr val="tx1"/>
                </a:solidFill>
              </a:defRPr>
            </a:lvl1pPr>
          </a:lstStyle>
          <a:p>
            <a:r>
              <a:rPr lang="en-GB"/>
              <a:t>Click to edit Master title style</a:t>
            </a:r>
            <a:endParaRPr lang="en-US" dirty="0"/>
          </a:p>
        </p:txBody>
      </p:sp>
      <p:pic>
        <p:nvPicPr>
          <p:cNvPr id="10" name="Picture 9">
            <a:extLst>
              <a:ext uri="{FF2B5EF4-FFF2-40B4-BE49-F238E27FC236}">
                <a16:creationId xmlns:a16="http://schemas.microsoft.com/office/drawing/2014/main" id="{2457F040-B54E-28ED-5219-661B8A5BBD16}"/>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28852382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Break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EE34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spTree>
    <p:extLst>
      <p:ext uri="{BB962C8B-B14F-4D97-AF65-F5344CB8AC3E}">
        <p14:creationId xmlns:p14="http://schemas.microsoft.com/office/powerpoint/2010/main" val="173173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1_Break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5C1A3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spTree>
    <p:extLst>
      <p:ext uri="{BB962C8B-B14F-4D97-AF65-F5344CB8AC3E}">
        <p14:creationId xmlns:p14="http://schemas.microsoft.com/office/powerpoint/2010/main" val="1134088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2_Breakpage">
    <p:bg>
      <p:bgPr>
        <a:solidFill>
          <a:srgbClr val="16253D"/>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16253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spTree>
    <p:extLst>
      <p:ext uri="{BB962C8B-B14F-4D97-AF65-F5344CB8AC3E}">
        <p14:creationId xmlns:p14="http://schemas.microsoft.com/office/powerpoint/2010/main" val="3188631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3_Breakpage">
    <p:bg>
      <p:bgPr>
        <a:solidFill>
          <a:srgbClr val="16253D"/>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5BB8B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pic>
        <p:nvPicPr>
          <p:cNvPr id="3" name="Picture 2">
            <a:extLst>
              <a:ext uri="{FF2B5EF4-FFF2-40B4-BE49-F238E27FC236}">
                <a16:creationId xmlns:a16="http://schemas.microsoft.com/office/drawing/2014/main" id="{4CA2E59F-CEEE-491C-DC18-D5D9B760048F}"/>
              </a:ext>
            </a:extLst>
          </p:cNvPr>
          <p:cNvPicPr>
            <a:picLocks noChangeAspect="1"/>
          </p:cNvPicPr>
          <p:nvPr userDrawn="1"/>
        </p:nvPicPr>
        <p:blipFill>
          <a:blip r:embed="rId3"/>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1559092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5BB8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bg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4706426" cy="1733349"/>
          </a:xfrm>
        </p:spPr>
        <p:txBody>
          <a:bodyPr anchor="b"/>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6" name="Picture 5">
            <a:extLst>
              <a:ext uri="{FF2B5EF4-FFF2-40B4-BE49-F238E27FC236}">
                <a16:creationId xmlns:a16="http://schemas.microsoft.com/office/drawing/2014/main" id="{352E79A9-6CD6-4481-79CE-55CF99C6741B}"/>
              </a:ext>
            </a:extLst>
          </p:cNvPr>
          <p:cNvPicPr>
            <a:picLocks noChangeAspect="1"/>
          </p:cNvPicPr>
          <p:nvPr userDrawn="1"/>
        </p:nvPicPr>
        <p:blipFill>
          <a:blip r:embed="rId2"/>
          <a:stretch>
            <a:fillRect/>
          </a:stretch>
        </p:blipFill>
        <p:spPr>
          <a:xfrm>
            <a:off x="9187200" y="5932800"/>
            <a:ext cx="2458800" cy="424776"/>
          </a:xfrm>
          <a:prstGeom prst="rect">
            <a:avLst/>
          </a:prstGeom>
        </p:spPr>
      </p:pic>
      <p:pic>
        <p:nvPicPr>
          <p:cNvPr id="9" name="Picture 8" descr="A black background with red text&#10;&#10;Description automatically generated">
            <a:extLst>
              <a:ext uri="{FF2B5EF4-FFF2-40B4-BE49-F238E27FC236}">
                <a16:creationId xmlns:a16="http://schemas.microsoft.com/office/drawing/2014/main" id="{D6DCB6B5-C69B-5C0B-78F7-DAAE1050EF65}"/>
              </a:ext>
            </a:extLst>
          </p:cNvPr>
          <p:cNvPicPr>
            <a:picLocks noChangeAspect="1"/>
          </p:cNvPicPr>
          <p:nvPr userDrawn="1"/>
        </p:nvPicPr>
        <p:blipFill>
          <a:blip r:embed="rId3"/>
          <a:stretch>
            <a:fillRect/>
          </a:stretch>
        </p:blipFill>
        <p:spPr>
          <a:xfrm>
            <a:off x="7000240" y="1019907"/>
            <a:ext cx="3815100" cy="3815100"/>
          </a:xfrm>
          <a:prstGeom prst="rect">
            <a:avLst/>
          </a:prstGeom>
        </p:spPr>
      </p:pic>
    </p:spTree>
    <p:extLst>
      <p:ext uri="{BB962C8B-B14F-4D97-AF65-F5344CB8AC3E}">
        <p14:creationId xmlns:p14="http://schemas.microsoft.com/office/powerpoint/2010/main" val="2823948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4_Breakpage">
    <p:bg>
      <p:bgPr>
        <a:solidFill>
          <a:srgbClr val="16253D"/>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8FAD2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pic>
        <p:nvPicPr>
          <p:cNvPr id="3" name="Picture 2">
            <a:extLst>
              <a:ext uri="{FF2B5EF4-FFF2-40B4-BE49-F238E27FC236}">
                <a16:creationId xmlns:a16="http://schemas.microsoft.com/office/drawing/2014/main" id="{4CA2E59F-CEEE-491C-DC18-D5D9B760048F}"/>
              </a:ext>
            </a:extLst>
          </p:cNvPr>
          <p:cNvPicPr>
            <a:picLocks noChangeAspect="1"/>
          </p:cNvPicPr>
          <p:nvPr userDrawn="1"/>
        </p:nvPicPr>
        <p:blipFill>
          <a:blip r:embed="rId3"/>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1583282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5_Breakpage">
    <p:bg>
      <p:bgPr>
        <a:solidFill>
          <a:srgbClr val="16253D"/>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E9AA0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pic>
        <p:nvPicPr>
          <p:cNvPr id="3" name="Picture 2">
            <a:extLst>
              <a:ext uri="{FF2B5EF4-FFF2-40B4-BE49-F238E27FC236}">
                <a16:creationId xmlns:a16="http://schemas.microsoft.com/office/drawing/2014/main" id="{4CA2E59F-CEEE-491C-DC18-D5D9B760048F}"/>
              </a:ext>
            </a:extLst>
          </p:cNvPr>
          <p:cNvPicPr>
            <a:picLocks noChangeAspect="1"/>
          </p:cNvPicPr>
          <p:nvPr userDrawn="1"/>
        </p:nvPicPr>
        <p:blipFill>
          <a:blip r:embed="rId3"/>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1364551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cSld name="Body copy slide 2 column no im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C834DC0-CA89-3BCE-6BC4-64BF108E05ED}"/>
              </a:ext>
            </a:extLst>
          </p:cNvPr>
          <p:cNvSpPr/>
          <p:nvPr userDrawn="1"/>
        </p:nvSpPr>
        <p:spPr>
          <a:xfrm>
            <a:off x="0" y="0"/>
            <a:ext cx="685800" cy="6858000"/>
          </a:xfrm>
          <a:prstGeom prst="rect">
            <a:avLst/>
          </a:prstGeom>
          <a:solidFill>
            <a:srgbClr val="5A1B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1561887-AE7F-BA96-2679-1E5DED75712B}"/>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a:xfrm>
            <a:off x="838200" y="365125"/>
            <a:ext cx="10377791" cy="1325563"/>
          </a:xfrm>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30344D21-D386-0E90-E4BF-C02EAC8C97B7}"/>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4879583"/>
      </p:ext>
    </p:extLst>
  </p:cSld>
  <p:clrMapOvr>
    <a:masterClrMapping/>
  </p:clrMapOvr>
  <p:transition spd="slow">
    <p:push dir="u"/>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Cover without imag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07E3C7D-52CF-D731-6F3F-1EDDDB0CE44B}"/>
              </a:ext>
            </a:extLst>
          </p:cNvPr>
          <p:cNvSpPr/>
          <p:nvPr userDrawn="1"/>
        </p:nvSpPr>
        <p:spPr>
          <a:xfrm>
            <a:off x="0" y="0"/>
            <a:ext cx="12192000" cy="6858000"/>
          </a:xfrm>
          <a:prstGeom prst="rect">
            <a:avLst/>
          </a:prstGeom>
          <a:solidFill>
            <a:srgbClr val="E527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2B652F-6324-9426-C540-8E165751B23F}"/>
              </a:ext>
            </a:extLst>
          </p:cNvPr>
          <p:cNvSpPr>
            <a:spLocks noGrp="1"/>
          </p:cNvSpPr>
          <p:nvPr>
            <p:ph type="ctrTitle"/>
          </p:nvPr>
        </p:nvSpPr>
        <p:spPr>
          <a:xfrm>
            <a:off x="665017" y="1122363"/>
            <a:ext cx="11090853" cy="2387600"/>
          </a:xfrm>
        </p:spPr>
        <p:txBody>
          <a:bodyPr anchor="b">
            <a:noAutofit/>
          </a:bodyPr>
          <a:lstStyle>
            <a:lvl1pPr algn="l">
              <a:defRPr sz="8800" b="1">
                <a:solidFill>
                  <a:schemeClr val="bg1"/>
                </a:solidFill>
                <a:latin typeface="+mj-lt"/>
              </a:defRPr>
            </a:lvl1pPr>
          </a:lstStyle>
          <a:p>
            <a:r>
              <a:rPr lang="en-GB"/>
              <a:t>Click to edit Master title style</a:t>
            </a:r>
            <a:endParaRPr lang="en-US"/>
          </a:p>
        </p:txBody>
      </p:sp>
      <p:sp>
        <p:nvSpPr>
          <p:cNvPr id="3" name="Subtitle 2">
            <a:extLst>
              <a:ext uri="{FF2B5EF4-FFF2-40B4-BE49-F238E27FC236}">
                <a16:creationId xmlns:a16="http://schemas.microsoft.com/office/drawing/2014/main" id="{8C50C725-B3EA-DE10-7C2D-AA42B61095BD}"/>
              </a:ext>
            </a:extLst>
          </p:cNvPr>
          <p:cNvSpPr>
            <a:spLocks noGrp="1"/>
          </p:cNvSpPr>
          <p:nvPr>
            <p:ph type="subTitle" idx="1"/>
          </p:nvPr>
        </p:nvSpPr>
        <p:spPr>
          <a:xfrm>
            <a:off x="665018" y="3633961"/>
            <a:ext cx="11090852" cy="2108459"/>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pic>
        <p:nvPicPr>
          <p:cNvPr id="4" name="Picture 3">
            <a:extLst>
              <a:ext uri="{FF2B5EF4-FFF2-40B4-BE49-F238E27FC236}">
                <a16:creationId xmlns:a16="http://schemas.microsoft.com/office/drawing/2014/main" id="{C80D7BD2-35C6-AC5E-B3E9-FAEE3EA8FCFD}"/>
              </a:ext>
            </a:extLst>
          </p:cNvPr>
          <p:cNvPicPr>
            <a:picLocks noChangeAspect="1"/>
          </p:cNvPicPr>
          <p:nvPr userDrawn="1"/>
        </p:nvPicPr>
        <p:blipFill>
          <a:blip r:embed="rId2"/>
          <a:stretch>
            <a:fillRect/>
          </a:stretch>
        </p:blipFill>
        <p:spPr>
          <a:xfrm>
            <a:off x="9773728" y="6210219"/>
            <a:ext cx="2126883" cy="367435"/>
          </a:xfrm>
          <a:prstGeom prst="rect">
            <a:avLst/>
          </a:prstGeom>
        </p:spPr>
      </p:pic>
      <p:cxnSp>
        <p:nvCxnSpPr>
          <p:cNvPr id="5" name="Straight Connector 4">
            <a:extLst>
              <a:ext uri="{FF2B5EF4-FFF2-40B4-BE49-F238E27FC236}">
                <a16:creationId xmlns:a16="http://schemas.microsoft.com/office/drawing/2014/main" id="{01FC45C8-9D34-2AC7-BA6F-441700E78EA8}"/>
              </a:ext>
            </a:extLst>
          </p:cNvPr>
          <p:cNvCxnSpPr>
            <a:cxnSpLocks/>
          </p:cNvCxnSpPr>
          <p:nvPr userDrawn="1"/>
        </p:nvCxnSpPr>
        <p:spPr>
          <a:xfrm>
            <a:off x="0" y="6393935"/>
            <a:ext cx="9482339"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9393104"/>
      </p:ext>
    </p:extLst>
  </p:cSld>
  <p:clrMapOvr>
    <a:masterClrMapping/>
  </p:clrMapOvr>
  <p:transition spd="slow">
    <p:push dir="u"/>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ver without imag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07E3C7D-52CF-D731-6F3F-1EDDDB0CE44B}"/>
              </a:ext>
            </a:extLst>
          </p:cNvPr>
          <p:cNvSpPr/>
          <p:nvPr userDrawn="1"/>
        </p:nvSpPr>
        <p:spPr>
          <a:xfrm>
            <a:off x="0" y="0"/>
            <a:ext cx="12192000" cy="6858000"/>
          </a:xfrm>
          <a:prstGeom prst="rect">
            <a:avLst/>
          </a:prstGeom>
          <a:solidFill>
            <a:srgbClr val="EAAA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49A6223-A162-AD6C-8E84-9517CE943CC2}"/>
              </a:ext>
            </a:extLst>
          </p:cNvPr>
          <p:cNvPicPr>
            <a:picLocks noChangeAspect="1"/>
          </p:cNvPicPr>
          <p:nvPr userDrawn="1"/>
        </p:nvPicPr>
        <p:blipFill>
          <a:blip r:embed="rId2"/>
          <a:stretch>
            <a:fillRect/>
          </a:stretch>
        </p:blipFill>
        <p:spPr>
          <a:xfrm>
            <a:off x="9773728" y="6210218"/>
            <a:ext cx="2126883" cy="367435"/>
          </a:xfrm>
          <a:prstGeom prst="rect">
            <a:avLst/>
          </a:prstGeom>
        </p:spPr>
      </p:pic>
      <p:cxnSp>
        <p:nvCxnSpPr>
          <p:cNvPr id="11" name="Straight Connector 10">
            <a:extLst>
              <a:ext uri="{FF2B5EF4-FFF2-40B4-BE49-F238E27FC236}">
                <a16:creationId xmlns:a16="http://schemas.microsoft.com/office/drawing/2014/main" id="{EDA19B22-381F-4EBD-67A7-414117B1EF2E}"/>
              </a:ext>
            </a:extLst>
          </p:cNvPr>
          <p:cNvCxnSpPr>
            <a:cxnSpLocks/>
          </p:cNvCxnSpPr>
          <p:nvPr userDrawn="1"/>
        </p:nvCxnSpPr>
        <p:spPr>
          <a:xfrm>
            <a:off x="0" y="6393935"/>
            <a:ext cx="948233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0801E8A-85B8-98AC-FC73-31C3E9D134FC}"/>
              </a:ext>
            </a:extLst>
          </p:cNvPr>
          <p:cNvSpPr>
            <a:spLocks noGrp="1"/>
          </p:cNvSpPr>
          <p:nvPr>
            <p:ph type="ctrTitle"/>
          </p:nvPr>
        </p:nvSpPr>
        <p:spPr>
          <a:xfrm>
            <a:off x="665017" y="1122363"/>
            <a:ext cx="11090853" cy="2387600"/>
          </a:xfrm>
        </p:spPr>
        <p:txBody>
          <a:bodyPr anchor="b">
            <a:noAutofit/>
          </a:bodyPr>
          <a:lstStyle>
            <a:lvl1pPr algn="l">
              <a:defRPr sz="8800" b="1">
                <a:solidFill>
                  <a:schemeClr val="tx1"/>
                </a:solidFill>
                <a:latin typeface="+mj-lt"/>
              </a:defRPr>
            </a:lvl1pPr>
          </a:lstStyle>
          <a:p>
            <a:r>
              <a:rPr lang="en-GB"/>
              <a:t>Click to edit Master title style</a:t>
            </a:r>
            <a:endParaRPr lang="en-US"/>
          </a:p>
        </p:txBody>
      </p:sp>
      <p:sp>
        <p:nvSpPr>
          <p:cNvPr id="5" name="Subtitle 2">
            <a:extLst>
              <a:ext uri="{FF2B5EF4-FFF2-40B4-BE49-F238E27FC236}">
                <a16:creationId xmlns:a16="http://schemas.microsoft.com/office/drawing/2014/main" id="{CFE2495A-5940-6BC1-5575-3897A430A639}"/>
              </a:ext>
            </a:extLst>
          </p:cNvPr>
          <p:cNvSpPr>
            <a:spLocks noGrp="1"/>
          </p:cNvSpPr>
          <p:nvPr>
            <p:ph type="subTitle" idx="1"/>
          </p:nvPr>
        </p:nvSpPr>
        <p:spPr>
          <a:xfrm>
            <a:off x="665018" y="3633961"/>
            <a:ext cx="11090852" cy="2108459"/>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1703292998"/>
      </p:ext>
    </p:extLst>
  </p:cSld>
  <p:clrMapOvr>
    <a:masterClrMapping/>
  </p:clrMapOvr>
  <p:transition spd="slow">
    <p:push dir="u"/>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ver with image 1">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C1ABCB78-B5EB-92F2-1E81-860F818ED1D1}"/>
              </a:ext>
            </a:extLst>
          </p:cNvPr>
          <p:cNvSpPr>
            <a:spLocks noGrp="1"/>
          </p:cNvSpPr>
          <p:nvPr>
            <p:ph type="pic" sz="quarter" idx="14"/>
          </p:nvPr>
        </p:nvSpPr>
        <p:spPr>
          <a:xfrm>
            <a:off x="0" y="0"/>
            <a:ext cx="12192000" cy="6858000"/>
          </a:xfrm>
          <a:solidFill>
            <a:schemeClr val="bg2"/>
          </a:solidFill>
        </p:spPr>
        <p:txBody>
          <a:bodyPr/>
          <a:lstStyle/>
          <a:p>
            <a:endParaRPr lang="en-US"/>
          </a:p>
        </p:txBody>
      </p:sp>
      <p:sp>
        <p:nvSpPr>
          <p:cNvPr id="2" name="Title 1">
            <a:extLst>
              <a:ext uri="{FF2B5EF4-FFF2-40B4-BE49-F238E27FC236}">
                <a16:creationId xmlns:a16="http://schemas.microsoft.com/office/drawing/2014/main" id="{382B652F-6324-9426-C540-8E165751B23F}"/>
              </a:ext>
            </a:extLst>
          </p:cNvPr>
          <p:cNvSpPr>
            <a:spLocks noGrp="1"/>
          </p:cNvSpPr>
          <p:nvPr>
            <p:ph type="ctrTitle"/>
          </p:nvPr>
        </p:nvSpPr>
        <p:spPr>
          <a:xfrm>
            <a:off x="665017" y="1122363"/>
            <a:ext cx="11090853" cy="2387600"/>
          </a:xfrm>
        </p:spPr>
        <p:txBody>
          <a:bodyPr anchor="b">
            <a:noAutofit/>
          </a:bodyPr>
          <a:lstStyle>
            <a:lvl1pPr algn="l">
              <a:defRPr sz="8800" b="1">
                <a:solidFill>
                  <a:schemeClr val="bg1"/>
                </a:solidFill>
                <a:latin typeface="+mj-lt"/>
              </a:defRPr>
            </a:lvl1pPr>
          </a:lstStyle>
          <a:p>
            <a:r>
              <a:rPr lang="en-GB"/>
              <a:t>Click to edit Master title style</a:t>
            </a:r>
            <a:endParaRPr lang="en-US"/>
          </a:p>
        </p:txBody>
      </p:sp>
      <p:sp>
        <p:nvSpPr>
          <p:cNvPr id="3" name="Subtitle 2">
            <a:extLst>
              <a:ext uri="{FF2B5EF4-FFF2-40B4-BE49-F238E27FC236}">
                <a16:creationId xmlns:a16="http://schemas.microsoft.com/office/drawing/2014/main" id="{8C50C725-B3EA-DE10-7C2D-AA42B61095BD}"/>
              </a:ext>
            </a:extLst>
          </p:cNvPr>
          <p:cNvSpPr>
            <a:spLocks noGrp="1"/>
          </p:cNvSpPr>
          <p:nvPr>
            <p:ph type="subTitle" idx="1"/>
          </p:nvPr>
        </p:nvSpPr>
        <p:spPr>
          <a:xfrm>
            <a:off x="665018" y="3633961"/>
            <a:ext cx="11090852" cy="2108459"/>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pic>
        <p:nvPicPr>
          <p:cNvPr id="11" name="Picture 10">
            <a:extLst>
              <a:ext uri="{FF2B5EF4-FFF2-40B4-BE49-F238E27FC236}">
                <a16:creationId xmlns:a16="http://schemas.microsoft.com/office/drawing/2014/main" id="{DD35F3DB-2C30-E9E9-98B0-2E2CF0589005}"/>
              </a:ext>
            </a:extLst>
          </p:cNvPr>
          <p:cNvPicPr>
            <a:picLocks noChangeAspect="1"/>
          </p:cNvPicPr>
          <p:nvPr userDrawn="1"/>
        </p:nvPicPr>
        <p:blipFill>
          <a:blip r:embed="rId2"/>
          <a:stretch>
            <a:fillRect/>
          </a:stretch>
        </p:blipFill>
        <p:spPr>
          <a:xfrm>
            <a:off x="9773728" y="6210219"/>
            <a:ext cx="2126883" cy="367435"/>
          </a:xfrm>
          <a:prstGeom prst="rect">
            <a:avLst/>
          </a:prstGeom>
        </p:spPr>
      </p:pic>
      <p:cxnSp>
        <p:nvCxnSpPr>
          <p:cNvPr id="12" name="Straight Connector 11">
            <a:extLst>
              <a:ext uri="{FF2B5EF4-FFF2-40B4-BE49-F238E27FC236}">
                <a16:creationId xmlns:a16="http://schemas.microsoft.com/office/drawing/2014/main" id="{44C8D2B3-C4F0-5BE4-CA16-A94784F92039}"/>
              </a:ext>
            </a:extLst>
          </p:cNvPr>
          <p:cNvCxnSpPr>
            <a:cxnSpLocks/>
          </p:cNvCxnSpPr>
          <p:nvPr userDrawn="1"/>
        </p:nvCxnSpPr>
        <p:spPr>
          <a:xfrm>
            <a:off x="0" y="6393935"/>
            <a:ext cx="9482339"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1558582"/>
      </p:ext>
    </p:extLst>
  </p:cSld>
  <p:clrMapOvr>
    <a:masterClrMapping/>
  </p:clrMapOvr>
  <p:transition spd="slow">
    <p:push dir="u"/>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ver with image 2">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C1ABCB78-B5EB-92F2-1E81-860F818ED1D1}"/>
              </a:ext>
            </a:extLst>
          </p:cNvPr>
          <p:cNvSpPr>
            <a:spLocks noGrp="1"/>
          </p:cNvSpPr>
          <p:nvPr>
            <p:ph type="pic" sz="quarter" idx="14"/>
          </p:nvPr>
        </p:nvSpPr>
        <p:spPr>
          <a:xfrm>
            <a:off x="0" y="0"/>
            <a:ext cx="12192000" cy="6858000"/>
          </a:xfrm>
          <a:solidFill>
            <a:schemeClr val="bg2"/>
          </a:solidFill>
        </p:spPr>
        <p:txBody>
          <a:bodyPr/>
          <a:lstStyle/>
          <a:p>
            <a:endParaRPr lang="en-US"/>
          </a:p>
        </p:txBody>
      </p:sp>
      <p:sp>
        <p:nvSpPr>
          <p:cNvPr id="2" name="Title 1">
            <a:extLst>
              <a:ext uri="{FF2B5EF4-FFF2-40B4-BE49-F238E27FC236}">
                <a16:creationId xmlns:a16="http://schemas.microsoft.com/office/drawing/2014/main" id="{382B652F-6324-9426-C540-8E165751B23F}"/>
              </a:ext>
            </a:extLst>
          </p:cNvPr>
          <p:cNvSpPr>
            <a:spLocks noGrp="1"/>
          </p:cNvSpPr>
          <p:nvPr>
            <p:ph type="ctrTitle"/>
          </p:nvPr>
        </p:nvSpPr>
        <p:spPr>
          <a:xfrm>
            <a:off x="665017" y="1122363"/>
            <a:ext cx="11090853" cy="2387600"/>
          </a:xfrm>
        </p:spPr>
        <p:txBody>
          <a:bodyPr anchor="b">
            <a:noAutofit/>
          </a:bodyPr>
          <a:lstStyle>
            <a:lvl1pPr algn="l">
              <a:defRPr sz="8800" b="1">
                <a:solidFill>
                  <a:schemeClr val="tx1"/>
                </a:solidFill>
                <a:latin typeface="+mj-lt"/>
              </a:defRPr>
            </a:lvl1pPr>
          </a:lstStyle>
          <a:p>
            <a:r>
              <a:rPr lang="en-GB"/>
              <a:t>Click to edit Master title style</a:t>
            </a:r>
            <a:endParaRPr lang="en-US"/>
          </a:p>
        </p:txBody>
      </p:sp>
      <p:sp>
        <p:nvSpPr>
          <p:cNvPr id="3" name="Subtitle 2">
            <a:extLst>
              <a:ext uri="{FF2B5EF4-FFF2-40B4-BE49-F238E27FC236}">
                <a16:creationId xmlns:a16="http://schemas.microsoft.com/office/drawing/2014/main" id="{8C50C725-B3EA-DE10-7C2D-AA42B61095BD}"/>
              </a:ext>
            </a:extLst>
          </p:cNvPr>
          <p:cNvSpPr>
            <a:spLocks noGrp="1"/>
          </p:cNvSpPr>
          <p:nvPr>
            <p:ph type="subTitle" idx="1"/>
          </p:nvPr>
        </p:nvSpPr>
        <p:spPr>
          <a:xfrm>
            <a:off x="665018" y="3633961"/>
            <a:ext cx="11090852" cy="2108459"/>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cxnSp>
        <p:nvCxnSpPr>
          <p:cNvPr id="12" name="Straight Connector 11">
            <a:extLst>
              <a:ext uri="{FF2B5EF4-FFF2-40B4-BE49-F238E27FC236}">
                <a16:creationId xmlns:a16="http://schemas.microsoft.com/office/drawing/2014/main" id="{44C8D2B3-C4F0-5BE4-CA16-A94784F92039}"/>
              </a:ext>
            </a:extLst>
          </p:cNvPr>
          <p:cNvCxnSpPr>
            <a:cxnSpLocks/>
          </p:cNvCxnSpPr>
          <p:nvPr userDrawn="1"/>
        </p:nvCxnSpPr>
        <p:spPr>
          <a:xfrm>
            <a:off x="0" y="6393935"/>
            <a:ext cx="948233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AA19E273-815F-2E06-D392-D442CE77FE22}"/>
              </a:ext>
            </a:extLst>
          </p:cNvPr>
          <p:cNvPicPr>
            <a:picLocks noChangeAspect="1"/>
          </p:cNvPicPr>
          <p:nvPr userDrawn="1"/>
        </p:nvPicPr>
        <p:blipFill>
          <a:blip r:embed="rId2"/>
          <a:stretch>
            <a:fillRect/>
          </a:stretch>
        </p:blipFill>
        <p:spPr>
          <a:xfrm>
            <a:off x="9773728" y="6210218"/>
            <a:ext cx="2126883" cy="367435"/>
          </a:xfrm>
          <a:prstGeom prst="rect">
            <a:avLst/>
          </a:prstGeom>
        </p:spPr>
      </p:pic>
    </p:spTree>
    <p:extLst>
      <p:ext uri="{BB962C8B-B14F-4D97-AF65-F5344CB8AC3E}">
        <p14:creationId xmlns:p14="http://schemas.microsoft.com/office/powerpoint/2010/main" val="4086411574"/>
      </p:ext>
    </p:extLst>
  </p:cSld>
  <p:clrMapOvr>
    <a:masterClrMapping/>
  </p:clrMapOvr>
  <p:transition spd="slow">
    <p:push dir="u"/>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394741D-29BA-AC52-31F1-D871CDA0F11A}"/>
              </a:ext>
            </a:extLst>
          </p:cNvPr>
          <p:cNvSpPr/>
          <p:nvPr userDrawn="1"/>
        </p:nvSpPr>
        <p:spPr>
          <a:xfrm>
            <a:off x="0" y="0"/>
            <a:ext cx="685800" cy="6858000"/>
          </a:xfrm>
          <a:prstGeom prst="rect">
            <a:avLst/>
          </a:prstGeom>
          <a:solidFill>
            <a:srgbClr val="5CB8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072A60C-5CFC-321D-6A54-2AA6A1852F2E}"/>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199" y="365125"/>
            <a:ext cx="10377791"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10377791"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4" name="Picture 3">
            <a:extLst>
              <a:ext uri="{FF2B5EF4-FFF2-40B4-BE49-F238E27FC236}">
                <a16:creationId xmlns:a16="http://schemas.microsoft.com/office/drawing/2014/main" id="{6006DFE2-DC4F-98EB-AF1E-74D72958AF4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5" name="Straight Connector 4">
            <a:extLst>
              <a:ext uri="{FF2B5EF4-FFF2-40B4-BE49-F238E27FC236}">
                <a16:creationId xmlns:a16="http://schemas.microsoft.com/office/drawing/2014/main" id="{3E2C8A3E-DCF9-17A7-47D1-47185553393F}"/>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4553129"/>
      </p:ext>
    </p:extLst>
  </p:cSld>
  <p:clrMapOvr>
    <a:masterClrMapping/>
  </p:clrMapOvr>
  <p:transition spd="slow">
    <p:push dir="u"/>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Body copy slide 1 column no imag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018B2D1-ACFB-56D7-6122-6CC52C0D6F58}"/>
              </a:ext>
            </a:extLst>
          </p:cNvPr>
          <p:cNvSpPr/>
          <p:nvPr userDrawn="1"/>
        </p:nvSpPr>
        <p:spPr>
          <a:xfrm>
            <a:off x="0" y="0"/>
            <a:ext cx="685800" cy="6858000"/>
          </a:xfrm>
          <a:prstGeom prst="rect">
            <a:avLst/>
          </a:prstGeom>
          <a:solidFill>
            <a:srgbClr val="8FAD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129C2DC-B7AA-BDA2-669E-BBDA39435E9C}"/>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199" y="365125"/>
            <a:ext cx="10377791"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10377791"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4" name="Picture 3">
            <a:extLst>
              <a:ext uri="{FF2B5EF4-FFF2-40B4-BE49-F238E27FC236}">
                <a16:creationId xmlns:a16="http://schemas.microsoft.com/office/drawing/2014/main" id="{6006DFE2-DC4F-98EB-AF1E-74D72958AF4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9" name="Straight Connector 8">
            <a:extLst>
              <a:ext uri="{FF2B5EF4-FFF2-40B4-BE49-F238E27FC236}">
                <a16:creationId xmlns:a16="http://schemas.microsoft.com/office/drawing/2014/main" id="{0B9CF792-071D-DCD1-D416-019D5944B364}"/>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9876327"/>
      </p:ext>
    </p:extLst>
  </p:cSld>
  <p:clrMapOvr>
    <a:masterClrMapping/>
  </p:clrMapOvr>
  <p:transition spd="slow">
    <p:push dir="u"/>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ody copy slide 1 column no imag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018B2D1-ACFB-56D7-6122-6CC52C0D6F58}"/>
              </a:ext>
            </a:extLst>
          </p:cNvPr>
          <p:cNvSpPr/>
          <p:nvPr userDrawn="1"/>
        </p:nvSpPr>
        <p:spPr>
          <a:xfrm>
            <a:off x="0" y="0"/>
            <a:ext cx="685800" cy="6858000"/>
          </a:xfrm>
          <a:prstGeom prst="rect">
            <a:avLst/>
          </a:prstGeom>
          <a:solidFill>
            <a:srgbClr val="E527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129C2DC-B7AA-BDA2-669E-BBDA39435E9C}"/>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10377792"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10377791"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4" name="Picture 3">
            <a:extLst>
              <a:ext uri="{FF2B5EF4-FFF2-40B4-BE49-F238E27FC236}">
                <a16:creationId xmlns:a16="http://schemas.microsoft.com/office/drawing/2014/main" id="{6006DFE2-DC4F-98EB-AF1E-74D72958AF4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9" name="Straight Connector 8">
            <a:extLst>
              <a:ext uri="{FF2B5EF4-FFF2-40B4-BE49-F238E27FC236}">
                <a16:creationId xmlns:a16="http://schemas.microsoft.com/office/drawing/2014/main" id="{0B9CF792-071D-DCD1-D416-019D5944B364}"/>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0578251"/>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5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2884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bg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4706426" cy="1611429"/>
          </a:xfrm>
        </p:spPr>
        <p:txBody>
          <a:bodyPr anchor="b"/>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6" name="Picture 5">
            <a:extLst>
              <a:ext uri="{FF2B5EF4-FFF2-40B4-BE49-F238E27FC236}">
                <a16:creationId xmlns:a16="http://schemas.microsoft.com/office/drawing/2014/main" id="{352E79A9-6CD6-4481-79CE-55CF99C6741B}"/>
              </a:ext>
            </a:extLst>
          </p:cNvPr>
          <p:cNvPicPr>
            <a:picLocks noChangeAspect="1"/>
          </p:cNvPicPr>
          <p:nvPr userDrawn="1"/>
        </p:nvPicPr>
        <p:blipFill>
          <a:blip r:embed="rId2"/>
          <a:stretch>
            <a:fillRect/>
          </a:stretch>
        </p:blipFill>
        <p:spPr>
          <a:xfrm>
            <a:off x="9187200" y="5932800"/>
            <a:ext cx="2458800" cy="424776"/>
          </a:xfrm>
          <a:prstGeom prst="rect">
            <a:avLst/>
          </a:prstGeom>
        </p:spPr>
      </p:pic>
      <p:pic>
        <p:nvPicPr>
          <p:cNvPr id="9" name="Picture 8" descr="A black background with red text&#10;&#10;Description automatically generated">
            <a:extLst>
              <a:ext uri="{FF2B5EF4-FFF2-40B4-BE49-F238E27FC236}">
                <a16:creationId xmlns:a16="http://schemas.microsoft.com/office/drawing/2014/main" id="{D6DCB6B5-C69B-5C0B-78F7-DAAE1050EF65}"/>
              </a:ext>
            </a:extLst>
          </p:cNvPr>
          <p:cNvPicPr>
            <a:picLocks noChangeAspect="1"/>
          </p:cNvPicPr>
          <p:nvPr userDrawn="1"/>
        </p:nvPicPr>
        <p:blipFill>
          <a:blip r:embed="rId3"/>
          <a:stretch>
            <a:fillRect/>
          </a:stretch>
        </p:blipFill>
        <p:spPr>
          <a:xfrm>
            <a:off x="7000240" y="1019907"/>
            <a:ext cx="3815100" cy="3815100"/>
          </a:xfrm>
          <a:prstGeom prst="rect">
            <a:avLst/>
          </a:prstGeom>
        </p:spPr>
      </p:pic>
    </p:spTree>
    <p:extLst>
      <p:ext uri="{BB962C8B-B14F-4D97-AF65-F5344CB8AC3E}">
        <p14:creationId xmlns:p14="http://schemas.microsoft.com/office/powerpoint/2010/main" val="29816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50E9D31-A056-C25E-1815-D9814E06F7F1}"/>
              </a:ext>
            </a:extLst>
          </p:cNvPr>
          <p:cNvSpPr/>
          <p:nvPr userDrawn="1"/>
        </p:nvSpPr>
        <p:spPr>
          <a:xfrm>
            <a:off x="0" y="0"/>
            <a:ext cx="685800" cy="6858000"/>
          </a:xfrm>
          <a:prstGeom prst="rect">
            <a:avLst/>
          </a:prstGeom>
          <a:solidFill>
            <a:srgbClr val="E527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B73D4F5-8B45-C515-0CEC-44FCA6677B49}"/>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9DDDC6BA-4183-C58B-B356-72BF7AEE0582}"/>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0904933"/>
      </p:ext>
    </p:extLst>
  </p:cSld>
  <p:clrMapOvr>
    <a:masterClrMapping/>
  </p:clrMapOvr>
  <p:transition spd="slow">
    <p:push dir="u"/>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51CCD4-8C4E-6592-4352-DE7F5F29AFBA}"/>
              </a:ext>
            </a:extLst>
          </p:cNvPr>
          <p:cNvSpPr/>
          <p:nvPr userDrawn="1"/>
        </p:nvSpPr>
        <p:spPr>
          <a:xfrm>
            <a:off x="0" y="0"/>
            <a:ext cx="685800" cy="6858000"/>
          </a:xfrm>
          <a:prstGeom prst="rect">
            <a:avLst/>
          </a:prstGeom>
          <a:solidFill>
            <a:srgbClr val="EAAA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98DCD0C-DAAD-603D-CC00-FE5DF89E3C22}"/>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0D363999-DF79-4E4D-9523-CB3003C72E5C}"/>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8027520"/>
      </p:ext>
    </p:extLst>
  </p:cSld>
  <p:clrMapOvr>
    <a:masterClrMapping/>
  </p:clrMapOvr>
  <p:transition spd="slow">
    <p:push dir="u"/>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Body copy slide 2 column no im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C834DC0-CA89-3BCE-6BC4-64BF108E05ED}"/>
              </a:ext>
            </a:extLst>
          </p:cNvPr>
          <p:cNvSpPr/>
          <p:nvPr userDrawn="1"/>
        </p:nvSpPr>
        <p:spPr>
          <a:xfrm>
            <a:off x="0" y="0"/>
            <a:ext cx="685800" cy="6858000"/>
          </a:xfrm>
          <a:prstGeom prst="rect">
            <a:avLst/>
          </a:prstGeom>
          <a:solidFill>
            <a:srgbClr val="5A1B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1561887-AE7F-BA96-2679-1E5DED75712B}"/>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a:xfrm>
            <a:off x="838200" y="365125"/>
            <a:ext cx="10377791" cy="1325563"/>
          </a:xfrm>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30344D21-D386-0E90-E4BF-C02EAC8C97B7}"/>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5895790"/>
      </p:ext>
    </p:extLst>
  </p:cSld>
  <p:clrMapOvr>
    <a:masterClrMapping/>
  </p:clrMapOvr>
  <p:transition spd="slow">
    <p:push dir="u"/>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B860B21-EADA-CF71-8B65-D5C1CD86D861}"/>
              </a:ext>
            </a:extLst>
          </p:cNvPr>
          <p:cNvSpPr/>
          <p:nvPr userDrawn="1"/>
        </p:nvSpPr>
        <p:spPr>
          <a:xfrm>
            <a:off x="0" y="0"/>
            <a:ext cx="685800" cy="6858000"/>
          </a:xfrm>
          <a:prstGeom prst="rect">
            <a:avLst/>
          </a:prstGeom>
          <a:solidFill>
            <a:srgbClr val="0085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0FFE35B-F87F-DA32-F0DD-884106EA9686}"/>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a:xfrm>
            <a:off x="838200" y="365125"/>
            <a:ext cx="10377791" cy="1325563"/>
          </a:xfrm>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919C331E-B7C3-5E9B-C1D1-A57F27C58A12}"/>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237612"/>
      </p:ext>
    </p:extLst>
  </p:cSld>
  <p:clrMapOvr>
    <a:masterClrMapping/>
  </p:clrMapOvr>
  <p:transition spd="slow">
    <p:push dir="u"/>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ody copy slide with a call out box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B860B21-EADA-CF71-8B65-D5C1CD86D861}"/>
              </a:ext>
            </a:extLst>
          </p:cNvPr>
          <p:cNvSpPr/>
          <p:nvPr userDrawn="1"/>
        </p:nvSpPr>
        <p:spPr>
          <a:xfrm>
            <a:off x="0" y="0"/>
            <a:ext cx="685800" cy="6858000"/>
          </a:xfrm>
          <a:prstGeom prst="rect">
            <a:avLst/>
          </a:prstGeom>
          <a:solidFill>
            <a:srgbClr val="EAAA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0FFE35B-F87F-DA32-F0DD-884106EA9686}"/>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a:xfrm>
            <a:off x="838200" y="365125"/>
            <a:ext cx="10377791" cy="1325563"/>
          </a:xfrm>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6"/>
            <a:ext cx="5181600" cy="2072004"/>
          </a:xfrm>
        </p:spPr>
        <p:txBody>
          <a:bodyPr>
            <a:normAutofit/>
          </a:bodyPr>
          <a:lstStyle>
            <a:lvl1pPr marL="0" indent="0">
              <a:buFontTx/>
              <a:buNone/>
              <a:defRPr sz="2000"/>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GB"/>
              <a:t>Click to edit Master text styles</a:t>
            </a:r>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marL="0" indent="0">
              <a:buFontTx/>
              <a:buNone/>
              <a:defRPr sz="2000"/>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GB"/>
              <a:t>Click to edit Master text styles</a:t>
            </a:r>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919C331E-B7C3-5E9B-C1D1-A57F27C58A12}"/>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0853819"/>
      </p:ext>
    </p:extLst>
  </p:cSld>
  <p:clrMapOvr>
    <a:masterClrMapping/>
  </p:clrMapOvr>
  <p:transition spd="slow">
    <p:push dir="u"/>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Body copy slide with a call out box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B860B21-EADA-CF71-8B65-D5C1CD86D861}"/>
              </a:ext>
            </a:extLst>
          </p:cNvPr>
          <p:cNvSpPr/>
          <p:nvPr userDrawn="1"/>
        </p:nvSpPr>
        <p:spPr>
          <a:xfrm>
            <a:off x="0" y="0"/>
            <a:ext cx="685800" cy="6858000"/>
          </a:xfrm>
          <a:prstGeom prst="rect">
            <a:avLst/>
          </a:prstGeom>
          <a:solidFill>
            <a:srgbClr val="5A1B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0FFE35B-F87F-DA32-F0DD-884106EA9686}"/>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a:xfrm>
            <a:off x="838200" y="365125"/>
            <a:ext cx="10377791" cy="1325563"/>
          </a:xfrm>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6"/>
            <a:ext cx="5181600" cy="2072004"/>
          </a:xfrm>
        </p:spPr>
        <p:txBody>
          <a:bodyPr>
            <a:normAutofit/>
          </a:bodyPr>
          <a:lstStyle>
            <a:lvl1pPr marL="0" indent="0">
              <a:buFontTx/>
              <a:buNone/>
              <a:defRPr sz="2000"/>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GB"/>
              <a:t>Click to edit Master text styles</a:t>
            </a:r>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marL="0" indent="0">
              <a:buFontTx/>
              <a:buNone/>
              <a:defRPr sz="2000"/>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GB"/>
              <a:t>Click to edit Master text styles</a:t>
            </a:r>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919C331E-B7C3-5E9B-C1D1-A57F27C58A12}"/>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19276E9E-5CB2-F102-D851-8F9CFD2B94E4}"/>
              </a:ext>
            </a:extLst>
          </p:cNvPr>
          <p:cNvSpPr/>
          <p:nvPr userDrawn="1"/>
        </p:nvSpPr>
        <p:spPr>
          <a:xfrm>
            <a:off x="838199" y="4114800"/>
            <a:ext cx="5181600" cy="1863089"/>
          </a:xfrm>
          <a:prstGeom prst="rect">
            <a:avLst/>
          </a:prstGeom>
          <a:solidFill>
            <a:srgbClr val="5A1B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ontent Placeholder 2">
            <a:extLst>
              <a:ext uri="{FF2B5EF4-FFF2-40B4-BE49-F238E27FC236}">
                <a16:creationId xmlns:a16="http://schemas.microsoft.com/office/drawing/2014/main" id="{086D541D-6DCF-1295-9076-58585A4E21B7}"/>
              </a:ext>
            </a:extLst>
          </p:cNvPr>
          <p:cNvSpPr>
            <a:spLocks noGrp="1"/>
          </p:cNvSpPr>
          <p:nvPr>
            <p:ph sz="half" idx="10"/>
          </p:nvPr>
        </p:nvSpPr>
        <p:spPr>
          <a:xfrm>
            <a:off x="994410" y="4282819"/>
            <a:ext cx="4857750" cy="1527051"/>
          </a:xfrm>
        </p:spPr>
        <p:txBody>
          <a:bodyPr>
            <a:normAutofit/>
          </a:bodyPr>
          <a:lstStyle>
            <a:lvl1pPr marL="0" indent="0">
              <a:buFontTx/>
              <a:buNone/>
              <a:defRPr sz="2000">
                <a:solidFill>
                  <a:schemeClr val="bg1"/>
                </a:solidFill>
              </a:defRPr>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GB"/>
              <a:t>Click to edit Master text styles</a:t>
            </a:r>
          </a:p>
        </p:txBody>
      </p:sp>
    </p:spTree>
    <p:extLst>
      <p:ext uri="{BB962C8B-B14F-4D97-AF65-F5344CB8AC3E}">
        <p14:creationId xmlns:p14="http://schemas.microsoft.com/office/powerpoint/2010/main" val="318466865"/>
      </p:ext>
    </p:extLst>
  </p:cSld>
  <p:clrMapOvr>
    <a:masterClrMapping/>
  </p:clrMapOvr>
  <p:transition spd="slow">
    <p:push dir="u"/>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ody copy slide 1 column with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0" name="Picture Placeholder 6">
            <a:extLst>
              <a:ext uri="{FF2B5EF4-FFF2-40B4-BE49-F238E27FC236}">
                <a16:creationId xmlns:a16="http://schemas.microsoft.com/office/drawing/2014/main" id="{F4DB7A49-0C90-6BA7-AA6A-A60F81658081}"/>
              </a:ext>
            </a:extLst>
          </p:cNvPr>
          <p:cNvSpPr>
            <a:spLocks noGrp="1"/>
          </p:cNvSpPr>
          <p:nvPr>
            <p:ph type="pic" sz="quarter" idx="14"/>
          </p:nvPr>
        </p:nvSpPr>
        <p:spPr>
          <a:xfrm>
            <a:off x="7125419" y="365125"/>
            <a:ext cx="5066581" cy="5587100"/>
          </a:xfrm>
          <a:solidFill>
            <a:schemeClr val="bg2"/>
          </a:solidFill>
        </p:spPr>
        <p:txBody>
          <a:bodyPr/>
          <a:lstStyle/>
          <a:p>
            <a:endParaRPr lang="en-US"/>
          </a:p>
        </p:txBody>
      </p:sp>
      <p:pic>
        <p:nvPicPr>
          <p:cNvPr id="5" name="Picture 4">
            <a:extLst>
              <a:ext uri="{FF2B5EF4-FFF2-40B4-BE49-F238E27FC236}">
                <a16:creationId xmlns:a16="http://schemas.microsoft.com/office/drawing/2014/main" id="{04E7CCC2-FAFC-CB5A-DD53-5459261D19D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grpSp>
        <p:nvGrpSpPr>
          <p:cNvPr id="9" name="Group 8">
            <a:extLst>
              <a:ext uri="{FF2B5EF4-FFF2-40B4-BE49-F238E27FC236}">
                <a16:creationId xmlns:a16="http://schemas.microsoft.com/office/drawing/2014/main" id="{5D913A18-EFE8-47DF-7A58-563AA6E558F1}"/>
              </a:ext>
            </a:extLst>
          </p:cNvPr>
          <p:cNvGrpSpPr/>
          <p:nvPr userDrawn="1"/>
        </p:nvGrpSpPr>
        <p:grpSpPr>
          <a:xfrm>
            <a:off x="0" y="0"/>
            <a:ext cx="751114" cy="6858000"/>
            <a:chOff x="0" y="0"/>
            <a:chExt cx="751114" cy="6858000"/>
          </a:xfrm>
          <a:solidFill>
            <a:srgbClr val="006633"/>
          </a:solidFill>
        </p:grpSpPr>
        <p:sp>
          <p:nvSpPr>
            <p:cNvPr id="7" name="Rectangle 6">
              <a:extLst>
                <a:ext uri="{FF2B5EF4-FFF2-40B4-BE49-F238E27FC236}">
                  <a16:creationId xmlns:a16="http://schemas.microsoft.com/office/drawing/2014/main" id="{D0CAD58F-7EA0-CDED-F72E-BC18F1467CEF}"/>
                </a:ext>
              </a:extLst>
            </p:cNvPr>
            <p:cNvSpPr/>
            <p:nvPr userDrawn="1"/>
          </p:nvSpPr>
          <p:spPr>
            <a:xfrm>
              <a:off x="0" y="0"/>
              <a:ext cx="685800" cy="685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4FC0733-E08B-E90D-76D0-30038EEE10BD}"/>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1" name="Straight Connector 10">
            <a:extLst>
              <a:ext uri="{FF2B5EF4-FFF2-40B4-BE49-F238E27FC236}">
                <a16:creationId xmlns:a16="http://schemas.microsoft.com/office/drawing/2014/main" id="{3F2BF48B-BF49-B647-8021-7E26976732C4}"/>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583039"/>
      </p:ext>
    </p:extLst>
  </p:cSld>
  <p:clrMapOvr>
    <a:masterClrMapping/>
  </p:clrMapOvr>
  <p:transition spd="slow">
    <p:push dir="u"/>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2_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41345FA-3CFC-EDAE-5E0B-372A379D8BF9}"/>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5409833" y="365125"/>
            <a:ext cx="5806158"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5409833" y="1825625"/>
            <a:ext cx="5806158"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0" name="Picture Placeholder 6">
            <a:extLst>
              <a:ext uri="{FF2B5EF4-FFF2-40B4-BE49-F238E27FC236}">
                <a16:creationId xmlns:a16="http://schemas.microsoft.com/office/drawing/2014/main" id="{F4DB7A49-0C90-6BA7-AA6A-A60F81658081}"/>
              </a:ext>
            </a:extLst>
          </p:cNvPr>
          <p:cNvSpPr>
            <a:spLocks noGrp="1"/>
          </p:cNvSpPr>
          <p:nvPr>
            <p:ph type="pic" sz="quarter" idx="14"/>
          </p:nvPr>
        </p:nvSpPr>
        <p:spPr>
          <a:xfrm>
            <a:off x="0" y="365125"/>
            <a:ext cx="5066581" cy="5587100"/>
          </a:xfrm>
          <a:solidFill>
            <a:schemeClr val="bg2"/>
          </a:solidFill>
        </p:spPr>
        <p:txBody>
          <a:bodyPr/>
          <a:lstStyle/>
          <a:p>
            <a:endParaRPr lang="en-US"/>
          </a:p>
        </p:txBody>
      </p:sp>
      <p:pic>
        <p:nvPicPr>
          <p:cNvPr id="5" name="Picture 4">
            <a:extLst>
              <a:ext uri="{FF2B5EF4-FFF2-40B4-BE49-F238E27FC236}">
                <a16:creationId xmlns:a16="http://schemas.microsoft.com/office/drawing/2014/main" id="{04E7CCC2-FAFC-CB5A-DD53-5459261D19D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spTree>
    <p:extLst>
      <p:ext uri="{BB962C8B-B14F-4D97-AF65-F5344CB8AC3E}">
        <p14:creationId xmlns:p14="http://schemas.microsoft.com/office/powerpoint/2010/main" val="1631392042"/>
      </p:ext>
    </p:extLst>
  </p:cSld>
  <p:clrMapOvr>
    <a:masterClrMapping/>
  </p:clrMapOvr>
  <p:transition spd="slow">
    <p:push dir="u"/>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543732F-1F33-24C2-5D97-6F988E3D16CF}"/>
              </a:ext>
            </a:extLst>
          </p:cNvPr>
          <p:cNvSpPr/>
          <p:nvPr userDrawn="1"/>
        </p:nvSpPr>
        <p:spPr>
          <a:xfrm>
            <a:off x="0" y="0"/>
            <a:ext cx="11227324" cy="6858000"/>
          </a:xfrm>
          <a:prstGeom prst="rect">
            <a:avLst/>
          </a:prstGeom>
          <a:solidFill>
            <a:srgbClr val="3D46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bg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Picture Placeholder 6">
            <a:extLst>
              <a:ext uri="{FF2B5EF4-FFF2-40B4-BE49-F238E27FC236}">
                <a16:creationId xmlns:a16="http://schemas.microsoft.com/office/drawing/2014/main" id="{D610EAFA-81EE-C747-5531-4C777D66F7A7}"/>
              </a:ext>
            </a:extLst>
          </p:cNvPr>
          <p:cNvSpPr>
            <a:spLocks noGrp="1"/>
          </p:cNvSpPr>
          <p:nvPr>
            <p:ph type="pic" sz="quarter" idx="14"/>
          </p:nvPr>
        </p:nvSpPr>
        <p:spPr>
          <a:xfrm>
            <a:off x="7125419" y="365125"/>
            <a:ext cx="4601525" cy="5587100"/>
          </a:xfrm>
          <a:solidFill>
            <a:schemeClr val="bg2"/>
          </a:solidFill>
        </p:spPr>
        <p:txBody>
          <a:bodyPr/>
          <a:lstStyle/>
          <a:p>
            <a:endParaRPr lang="en-US"/>
          </a:p>
        </p:txBody>
      </p:sp>
      <p:pic>
        <p:nvPicPr>
          <p:cNvPr id="4" name="Picture 3">
            <a:extLst>
              <a:ext uri="{FF2B5EF4-FFF2-40B4-BE49-F238E27FC236}">
                <a16:creationId xmlns:a16="http://schemas.microsoft.com/office/drawing/2014/main" id="{B97DA128-78E3-DFF8-5D94-C49259B1D30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5" name="Straight Connector 4">
            <a:extLst>
              <a:ext uri="{FF2B5EF4-FFF2-40B4-BE49-F238E27FC236}">
                <a16:creationId xmlns:a16="http://schemas.microsoft.com/office/drawing/2014/main" id="{ACBA7D92-626E-4B2B-EFE8-EA2B6884BF01}"/>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266241"/>
      </p:ext>
    </p:extLst>
  </p:cSld>
  <p:clrMapOvr>
    <a:masterClrMapping/>
  </p:clrMapOvr>
  <p:transition spd="slow">
    <p:push dir="u"/>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01CEB42A-F774-299D-A78D-0B49C1D70F30}"/>
              </a:ext>
            </a:extLst>
          </p:cNvPr>
          <p:cNvSpPr/>
          <p:nvPr userDrawn="1"/>
        </p:nvSpPr>
        <p:spPr>
          <a:xfrm>
            <a:off x="0" y="0"/>
            <a:ext cx="11227324" cy="6858000"/>
          </a:xfrm>
          <a:prstGeom prst="rect">
            <a:avLst/>
          </a:prstGeom>
          <a:solidFill>
            <a:srgbClr val="0A22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bg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4601525" cy="5587100"/>
          </a:xfrm>
          <a:solidFill>
            <a:schemeClr val="bg2"/>
          </a:solidFill>
        </p:spPr>
        <p:txBody>
          <a:bodyPr/>
          <a:lstStyle/>
          <a:p>
            <a:endParaRPr lang="en-US"/>
          </a:p>
        </p:txBody>
      </p:sp>
      <p:pic>
        <p:nvPicPr>
          <p:cNvPr id="4" name="Picture 3">
            <a:extLst>
              <a:ext uri="{FF2B5EF4-FFF2-40B4-BE49-F238E27FC236}">
                <a16:creationId xmlns:a16="http://schemas.microsoft.com/office/drawing/2014/main" id="{BC365B49-CE31-0D74-B1D4-037A6BC1E32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5" name="Straight Connector 4">
            <a:extLst>
              <a:ext uri="{FF2B5EF4-FFF2-40B4-BE49-F238E27FC236}">
                <a16:creationId xmlns:a16="http://schemas.microsoft.com/office/drawing/2014/main" id="{E2BC93A7-77F7-2411-FE01-7B11A386BED8}"/>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6369993"/>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2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8FAD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tx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5427786" cy="1718109"/>
          </a:xfrm>
        </p:spPr>
        <p:txBody>
          <a:bodyPr anchor="b"/>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5" name="Picture 4">
            <a:extLst>
              <a:ext uri="{FF2B5EF4-FFF2-40B4-BE49-F238E27FC236}">
                <a16:creationId xmlns:a16="http://schemas.microsoft.com/office/drawing/2014/main" id="{BBC79D9B-EA20-A36F-28F6-BE850398354C}"/>
              </a:ext>
            </a:extLst>
          </p:cNvPr>
          <p:cNvPicPr>
            <a:picLocks noChangeAspect="1"/>
          </p:cNvPicPr>
          <p:nvPr userDrawn="1"/>
        </p:nvPicPr>
        <p:blipFill>
          <a:blip r:embed="rId2"/>
          <a:stretch>
            <a:fillRect/>
          </a:stretch>
        </p:blipFill>
        <p:spPr>
          <a:xfrm>
            <a:off x="9187200" y="5932800"/>
            <a:ext cx="2458938" cy="424800"/>
          </a:xfrm>
          <a:prstGeom prst="rect">
            <a:avLst/>
          </a:prstGeom>
        </p:spPr>
      </p:pic>
      <p:pic>
        <p:nvPicPr>
          <p:cNvPr id="8" name="Picture 7" descr="A black background with red text&#10;&#10;Description automatically generated">
            <a:extLst>
              <a:ext uri="{FF2B5EF4-FFF2-40B4-BE49-F238E27FC236}">
                <a16:creationId xmlns:a16="http://schemas.microsoft.com/office/drawing/2014/main" id="{8951D17A-C680-F449-B7A4-5ACA5FD7FF9D}"/>
              </a:ext>
            </a:extLst>
          </p:cNvPr>
          <p:cNvPicPr>
            <a:picLocks noChangeAspect="1"/>
          </p:cNvPicPr>
          <p:nvPr userDrawn="1"/>
        </p:nvPicPr>
        <p:blipFill>
          <a:blip r:embed="rId3"/>
          <a:stretch>
            <a:fillRect/>
          </a:stretch>
        </p:blipFill>
        <p:spPr>
          <a:xfrm>
            <a:off x="7000240" y="1019907"/>
            <a:ext cx="3815100" cy="3815100"/>
          </a:xfrm>
          <a:prstGeom prst="rect">
            <a:avLst/>
          </a:prstGeom>
        </p:spPr>
      </p:pic>
    </p:spTree>
    <p:extLst>
      <p:ext uri="{BB962C8B-B14F-4D97-AF65-F5344CB8AC3E}">
        <p14:creationId xmlns:p14="http://schemas.microsoft.com/office/powerpoint/2010/main" val="2892193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F79ABEB-C5A9-28FE-A30E-E55138097EE3}"/>
              </a:ext>
            </a:extLst>
          </p:cNvPr>
          <p:cNvSpPr/>
          <p:nvPr userDrawn="1"/>
        </p:nvSpPr>
        <p:spPr>
          <a:xfrm>
            <a:off x="0" y="0"/>
            <a:ext cx="11227324" cy="6858000"/>
          </a:xfrm>
          <a:prstGeom prst="rect">
            <a:avLst/>
          </a:prstGeom>
          <a:solidFill>
            <a:srgbClr val="5A1B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bg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4601525" cy="5587100"/>
          </a:xfrm>
          <a:solidFill>
            <a:schemeClr val="bg2"/>
          </a:solidFill>
        </p:spPr>
        <p:txBody>
          <a:bodyPr/>
          <a:lstStyle/>
          <a:p>
            <a:endParaRPr lang="en-US"/>
          </a:p>
        </p:txBody>
      </p:sp>
      <p:pic>
        <p:nvPicPr>
          <p:cNvPr id="5" name="Picture 4">
            <a:extLst>
              <a:ext uri="{FF2B5EF4-FFF2-40B4-BE49-F238E27FC236}">
                <a16:creationId xmlns:a16="http://schemas.microsoft.com/office/drawing/2014/main" id="{7FB3F624-6DDD-D801-F5E4-94E80AB9B68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6" name="Straight Connector 5">
            <a:extLst>
              <a:ext uri="{FF2B5EF4-FFF2-40B4-BE49-F238E27FC236}">
                <a16:creationId xmlns:a16="http://schemas.microsoft.com/office/drawing/2014/main" id="{566A2940-617E-787A-6CF2-47E512C00DE0}"/>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5853099"/>
      </p:ext>
    </p:extLst>
  </p:cSld>
  <p:clrMapOvr>
    <a:masterClrMapping/>
  </p:clrMapOvr>
  <p:transition spd="slow">
    <p:push dir="u"/>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FEBFB45-8890-BC7D-7DDF-ED5AE1C37074}"/>
              </a:ext>
            </a:extLst>
          </p:cNvPr>
          <p:cNvSpPr/>
          <p:nvPr userDrawn="1"/>
        </p:nvSpPr>
        <p:spPr>
          <a:xfrm>
            <a:off x="-1" y="0"/>
            <a:ext cx="11227323" cy="6858000"/>
          </a:xfrm>
          <a:prstGeom prst="rect">
            <a:avLst/>
          </a:prstGeom>
          <a:solidFill>
            <a:srgbClr val="00663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bg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4601525" cy="5587100"/>
          </a:xfrm>
          <a:solidFill>
            <a:schemeClr val="bg2"/>
          </a:solidFill>
        </p:spPr>
        <p:txBody>
          <a:bodyPr/>
          <a:lstStyle/>
          <a:p>
            <a:endParaRPr lang="en-US"/>
          </a:p>
        </p:txBody>
      </p:sp>
      <p:pic>
        <p:nvPicPr>
          <p:cNvPr id="4" name="Picture 3">
            <a:extLst>
              <a:ext uri="{FF2B5EF4-FFF2-40B4-BE49-F238E27FC236}">
                <a16:creationId xmlns:a16="http://schemas.microsoft.com/office/drawing/2014/main" id="{75F9D628-185D-ED36-10BA-04E6DEBF341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6" name="Straight Connector 5">
            <a:extLst>
              <a:ext uri="{FF2B5EF4-FFF2-40B4-BE49-F238E27FC236}">
                <a16:creationId xmlns:a16="http://schemas.microsoft.com/office/drawing/2014/main" id="{0113B8C0-10FD-581B-2427-CC37875DA2B3}"/>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787796"/>
      </p:ext>
    </p:extLst>
  </p:cSld>
  <p:clrMapOvr>
    <a:masterClrMapping/>
  </p:clrMapOvr>
  <p:transition spd="slow">
    <p:push dir="u"/>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5FBDA5-AACC-A99E-4BED-3E09B0DFDCE6}"/>
              </a:ext>
            </a:extLst>
          </p:cNvPr>
          <p:cNvSpPr/>
          <p:nvPr userDrawn="1"/>
        </p:nvSpPr>
        <p:spPr>
          <a:xfrm>
            <a:off x="0" y="0"/>
            <a:ext cx="11227324" cy="6858000"/>
          </a:xfrm>
          <a:prstGeom prst="rect">
            <a:avLst/>
          </a:prstGeom>
          <a:solidFill>
            <a:srgbClr val="EAAA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4601525" cy="5587100"/>
          </a:xfrm>
          <a:solidFill>
            <a:schemeClr val="bg2"/>
          </a:solidFill>
        </p:spPr>
        <p:txBody>
          <a:bodyPr/>
          <a:lstStyle/>
          <a:p>
            <a:endParaRPr lang="en-US"/>
          </a:p>
        </p:txBody>
      </p:sp>
      <p:pic>
        <p:nvPicPr>
          <p:cNvPr id="5" name="Picture 4">
            <a:extLst>
              <a:ext uri="{FF2B5EF4-FFF2-40B4-BE49-F238E27FC236}">
                <a16:creationId xmlns:a16="http://schemas.microsoft.com/office/drawing/2014/main" id="{2B9D4157-E439-23A5-D314-EE8DA028452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7" name="Straight Connector 6">
            <a:extLst>
              <a:ext uri="{FF2B5EF4-FFF2-40B4-BE49-F238E27FC236}">
                <a16:creationId xmlns:a16="http://schemas.microsoft.com/office/drawing/2014/main" id="{35329ABC-FED0-F8D2-8F41-874A77E69939}"/>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7022963"/>
      </p:ext>
    </p:extLst>
  </p:cSld>
  <p:clrMapOvr>
    <a:masterClrMapping/>
  </p:clrMapOvr>
  <p:transition spd="slow">
    <p:push dir="u"/>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0124FD4-3CC6-B5BD-0CFE-F86348EC8815}"/>
              </a:ext>
            </a:extLst>
          </p:cNvPr>
          <p:cNvSpPr/>
          <p:nvPr userDrawn="1"/>
        </p:nvSpPr>
        <p:spPr>
          <a:xfrm>
            <a:off x="0" y="0"/>
            <a:ext cx="11227322" cy="6858000"/>
          </a:xfrm>
          <a:prstGeom prst="rect">
            <a:avLst/>
          </a:prstGeom>
          <a:solidFill>
            <a:srgbClr val="8FAD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5066581" cy="5587100"/>
          </a:xfrm>
          <a:solidFill>
            <a:schemeClr val="bg1"/>
          </a:solidFill>
        </p:spPr>
        <p:txBody>
          <a:bodyPr/>
          <a:lstStyle/>
          <a:p>
            <a:endParaRPr lang="en-US"/>
          </a:p>
        </p:txBody>
      </p:sp>
      <p:sp>
        <p:nvSpPr>
          <p:cNvPr id="11" name="Picture Placeholder 6">
            <a:extLst>
              <a:ext uri="{FF2B5EF4-FFF2-40B4-BE49-F238E27FC236}">
                <a16:creationId xmlns:a16="http://schemas.microsoft.com/office/drawing/2014/main" id="{C74E1599-9338-1A01-0344-9F8E2333A82B}"/>
              </a:ext>
            </a:extLst>
          </p:cNvPr>
          <p:cNvSpPr>
            <a:spLocks noGrp="1"/>
          </p:cNvSpPr>
          <p:nvPr>
            <p:ph type="pic" sz="quarter" idx="14"/>
          </p:nvPr>
        </p:nvSpPr>
        <p:spPr>
          <a:xfrm>
            <a:off x="7125419" y="365125"/>
            <a:ext cx="4601525" cy="5587100"/>
          </a:xfrm>
          <a:solidFill>
            <a:schemeClr val="bg2"/>
          </a:solidFill>
        </p:spPr>
        <p:txBody>
          <a:bodyPr/>
          <a:lstStyle/>
          <a:p>
            <a:endParaRPr lang="en-US"/>
          </a:p>
        </p:txBody>
      </p:sp>
      <p:pic>
        <p:nvPicPr>
          <p:cNvPr id="4" name="Picture 3">
            <a:extLst>
              <a:ext uri="{FF2B5EF4-FFF2-40B4-BE49-F238E27FC236}">
                <a16:creationId xmlns:a16="http://schemas.microsoft.com/office/drawing/2014/main" id="{6C3AC6CA-EE2B-A7E0-A72D-52F5C8DD5C6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7" name="Straight Connector 6">
            <a:extLst>
              <a:ext uri="{FF2B5EF4-FFF2-40B4-BE49-F238E27FC236}">
                <a16:creationId xmlns:a16="http://schemas.microsoft.com/office/drawing/2014/main" id="{2B9EC6EF-BA5D-51B0-8399-4B2366F46891}"/>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3161226"/>
      </p:ext>
    </p:extLst>
  </p:cSld>
  <p:clrMapOvr>
    <a:masterClrMapping/>
  </p:clrMapOvr>
  <p:transition spd="slow">
    <p:push dir="u"/>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7C37585-75F3-F716-B107-53120C04FFEB}"/>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sp>
        <p:nvSpPr>
          <p:cNvPr id="6" name="Rectangle 5">
            <a:extLst>
              <a:ext uri="{FF2B5EF4-FFF2-40B4-BE49-F238E27FC236}">
                <a16:creationId xmlns:a16="http://schemas.microsoft.com/office/drawing/2014/main" id="{B496C70E-9C52-A471-F59A-095400601D06}"/>
              </a:ext>
            </a:extLst>
          </p:cNvPr>
          <p:cNvSpPr/>
          <p:nvPr userDrawn="1"/>
        </p:nvSpPr>
        <p:spPr>
          <a:xfrm>
            <a:off x="0" y="0"/>
            <a:ext cx="11227324" cy="6858000"/>
          </a:xfrm>
          <a:prstGeom prst="rect">
            <a:avLst/>
          </a:prstGeom>
          <a:solidFill>
            <a:srgbClr val="0085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bg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4601525" cy="5587100"/>
          </a:xfrm>
          <a:solidFill>
            <a:schemeClr val="bg2"/>
          </a:solidFill>
        </p:spPr>
        <p:txBody>
          <a:bodyPr/>
          <a:lstStyle/>
          <a:p>
            <a:endParaRPr lang="en-US"/>
          </a:p>
        </p:txBody>
      </p:sp>
      <p:cxnSp>
        <p:nvCxnSpPr>
          <p:cNvPr id="5" name="Straight Connector 4">
            <a:extLst>
              <a:ext uri="{FF2B5EF4-FFF2-40B4-BE49-F238E27FC236}">
                <a16:creationId xmlns:a16="http://schemas.microsoft.com/office/drawing/2014/main" id="{4AF66902-237C-EC48-05C2-9102DC34D926}"/>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5068952"/>
      </p:ext>
    </p:extLst>
  </p:cSld>
  <p:clrMapOvr>
    <a:masterClrMapping/>
  </p:clrMapOvr>
  <p:transition spd="slow">
    <p:push dir="u"/>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D9552DD-D055-BF2F-C528-7617ED4E1C14}"/>
              </a:ext>
            </a:extLst>
          </p:cNvPr>
          <p:cNvSpPr/>
          <p:nvPr userDrawn="1"/>
        </p:nvSpPr>
        <p:spPr>
          <a:xfrm>
            <a:off x="0" y="0"/>
            <a:ext cx="11227322" cy="6858000"/>
          </a:xfrm>
          <a:prstGeom prst="rect">
            <a:avLst/>
          </a:prstGeom>
          <a:solidFill>
            <a:srgbClr val="5CB8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a:extLst>
              <a:ext uri="{FF2B5EF4-FFF2-40B4-BE49-F238E27FC236}">
                <a16:creationId xmlns:a16="http://schemas.microsoft.com/office/drawing/2014/main" id="{AAE3CDD1-571D-FE57-DFF8-D8A90492263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sp>
        <p:nvSpPr>
          <p:cNvPr id="11" name="Picture Placeholder 6">
            <a:extLst>
              <a:ext uri="{FF2B5EF4-FFF2-40B4-BE49-F238E27FC236}">
                <a16:creationId xmlns:a16="http://schemas.microsoft.com/office/drawing/2014/main" id="{FF47A1D1-A203-27B1-74D8-EF79309B4D84}"/>
              </a:ext>
            </a:extLst>
          </p:cNvPr>
          <p:cNvSpPr>
            <a:spLocks noGrp="1"/>
          </p:cNvSpPr>
          <p:nvPr>
            <p:ph type="pic" sz="quarter" idx="14"/>
          </p:nvPr>
        </p:nvSpPr>
        <p:spPr>
          <a:xfrm>
            <a:off x="7125419" y="365125"/>
            <a:ext cx="4601525" cy="5587100"/>
          </a:xfrm>
          <a:solidFill>
            <a:schemeClr val="bg2"/>
          </a:solidFill>
        </p:spPr>
        <p:txBody>
          <a:bodyPr/>
          <a:lstStyle/>
          <a:p>
            <a:endParaRPr lang="en-US"/>
          </a:p>
        </p:txBody>
      </p:sp>
      <p:cxnSp>
        <p:nvCxnSpPr>
          <p:cNvPr id="7" name="Straight Connector 6">
            <a:extLst>
              <a:ext uri="{FF2B5EF4-FFF2-40B4-BE49-F238E27FC236}">
                <a16:creationId xmlns:a16="http://schemas.microsoft.com/office/drawing/2014/main" id="{7E063064-D067-7D5D-4105-C6B0B046E73C}"/>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0323802"/>
      </p:ext>
    </p:extLst>
  </p:cSld>
  <p:clrMapOvr>
    <a:masterClrMapping/>
  </p:clrMapOvr>
  <p:transition spd="slow">
    <p:push dir="u"/>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1_Title and Content">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A4C4C4E8-8B35-A585-A42F-8382F27F3806}"/>
              </a:ext>
            </a:extLst>
          </p:cNvPr>
          <p:cNvSpPr>
            <a:spLocks noGrp="1"/>
          </p:cNvSpPr>
          <p:nvPr>
            <p:ph type="pic" sz="quarter" idx="13"/>
          </p:nvPr>
        </p:nvSpPr>
        <p:spPr>
          <a:xfrm>
            <a:off x="0" y="-1"/>
            <a:ext cx="12192000" cy="6858001"/>
          </a:xfrm>
          <a:solidFill>
            <a:schemeClr val="bg2"/>
          </a:solidFill>
        </p:spPr>
        <p:txBody>
          <a:bodyPr/>
          <a:lstStyle/>
          <a:p>
            <a:endParaRPr lang="en-US"/>
          </a:p>
        </p:txBody>
      </p:sp>
      <p:sp>
        <p:nvSpPr>
          <p:cNvPr id="7" name="Title 1">
            <a:extLst>
              <a:ext uri="{FF2B5EF4-FFF2-40B4-BE49-F238E27FC236}">
                <a16:creationId xmlns:a16="http://schemas.microsoft.com/office/drawing/2014/main" id="{52004CD3-AA9D-9BEF-1A32-33252540AAF6}"/>
              </a:ext>
            </a:extLst>
          </p:cNvPr>
          <p:cNvSpPr>
            <a:spLocks noGrp="1"/>
          </p:cNvSpPr>
          <p:nvPr>
            <p:ph type="title"/>
          </p:nvPr>
        </p:nvSpPr>
        <p:spPr>
          <a:xfrm>
            <a:off x="831850" y="464064"/>
            <a:ext cx="5264150" cy="5465800"/>
          </a:xfrm>
          <a:noFill/>
        </p:spPr>
        <p:txBody>
          <a:bodyPr anchor="ctr"/>
          <a:lstStyle>
            <a:lvl1pPr>
              <a:defRPr sz="6000" b="1"/>
            </a:lvl1pPr>
          </a:lstStyle>
          <a:p>
            <a:r>
              <a:rPr lang="en-GB"/>
              <a:t>Click to edit Master title style</a:t>
            </a:r>
            <a:endParaRPr lang="en-US"/>
          </a:p>
        </p:txBody>
      </p:sp>
      <p:pic>
        <p:nvPicPr>
          <p:cNvPr id="2" name="Picture 1">
            <a:extLst>
              <a:ext uri="{FF2B5EF4-FFF2-40B4-BE49-F238E27FC236}">
                <a16:creationId xmlns:a16="http://schemas.microsoft.com/office/drawing/2014/main" id="{46AEC686-83B9-6081-615C-68909F5DF22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3" name="Straight Connector 2">
            <a:extLst>
              <a:ext uri="{FF2B5EF4-FFF2-40B4-BE49-F238E27FC236}">
                <a16:creationId xmlns:a16="http://schemas.microsoft.com/office/drawing/2014/main" id="{4D224D88-715F-3720-8ED7-332B8E687491}"/>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F64B952-93F7-26AF-04BF-1990C7F44508}"/>
              </a:ext>
            </a:extLst>
          </p:cNvPr>
          <p:cNvSpPr txBox="1"/>
          <p:nvPr userDrawn="1"/>
        </p:nvSpPr>
        <p:spPr>
          <a:xfrm>
            <a:off x="2977563" y="3154046"/>
            <a:ext cx="6185646" cy="369332"/>
          </a:xfrm>
          <a:prstGeom prst="rect">
            <a:avLst/>
          </a:prstGeom>
          <a:noFill/>
        </p:spPr>
        <p:txBody>
          <a:bodyPr wrap="square">
            <a:spAutoFit/>
          </a:bodyPr>
          <a:lstStyle/>
          <a:p>
            <a:r>
              <a:rPr lang="en-GB">
                <a:effectLst/>
                <a:latin typeface="Texta Bold" panose="02000000000000000000" pitchFamily="2" charset="77"/>
              </a:rPr>
              <a:t>Lorem ipsum </a:t>
            </a:r>
            <a:r>
              <a:rPr lang="en-GB" err="1">
                <a:effectLst/>
                <a:latin typeface="Texta Bold" panose="02000000000000000000" pitchFamily="2" charset="77"/>
              </a:rPr>
              <a:t>dolor</a:t>
            </a:r>
            <a:r>
              <a:rPr lang="en-GB">
                <a:effectLst/>
                <a:latin typeface="Texta Bold" panose="02000000000000000000" pitchFamily="2" charset="77"/>
              </a:rPr>
              <a:t> sit </a:t>
            </a:r>
            <a:r>
              <a:rPr lang="en-GB" err="1">
                <a:effectLst/>
                <a:latin typeface="Texta Bold" panose="02000000000000000000" pitchFamily="2" charset="77"/>
              </a:rPr>
              <a:t>amet</a:t>
            </a:r>
            <a:endParaRPr lang="en-GB">
              <a:effectLst/>
              <a:latin typeface="Texta Bold" panose="02000000000000000000" pitchFamily="2" charset="77"/>
            </a:endParaRPr>
          </a:p>
        </p:txBody>
      </p:sp>
    </p:spTree>
    <p:extLst>
      <p:ext uri="{BB962C8B-B14F-4D97-AF65-F5344CB8AC3E}">
        <p14:creationId xmlns:p14="http://schemas.microsoft.com/office/powerpoint/2010/main" val="398611829"/>
      </p:ext>
    </p:extLst>
  </p:cSld>
  <p:clrMapOvr>
    <a:masterClrMapping/>
  </p:clrMapOvr>
  <p:transition spd="slow">
    <p:push dir="u"/>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Divider without image 1">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0124FD4-3CC6-B5BD-0CFE-F86348EC8815}"/>
              </a:ext>
            </a:extLst>
          </p:cNvPr>
          <p:cNvSpPr/>
          <p:nvPr userDrawn="1"/>
        </p:nvSpPr>
        <p:spPr>
          <a:xfrm>
            <a:off x="0" y="0"/>
            <a:ext cx="12192000" cy="6858000"/>
          </a:xfrm>
          <a:prstGeom prst="rect">
            <a:avLst/>
          </a:prstGeom>
          <a:solidFill>
            <a:srgbClr val="8FAD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199" y="0"/>
            <a:ext cx="10377792" cy="6393929"/>
          </a:xfrm>
        </p:spPr>
        <p:txBody>
          <a:bodyPr>
            <a:normAutofit/>
          </a:bodyPr>
          <a:lstStyle>
            <a:lvl1pPr algn="l">
              <a:defRPr sz="4800" b="1">
                <a:solidFill>
                  <a:schemeClr val="tx1"/>
                </a:solidFill>
              </a:defRPr>
            </a:lvl1pPr>
          </a:lstStyle>
          <a:p>
            <a:r>
              <a:rPr lang="en-GB"/>
              <a:t>Click to edit Master title style</a:t>
            </a:r>
            <a:endParaRPr lang="en-US"/>
          </a:p>
        </p:txBody>
      </p:sp>
      <p:pic>
        <p:nvPicPr>
          <p:cNvPr id="4" name="Picture 3">
            <a:extLst>
              <a:ext uri="{FF2B5EF4-FFF2-40B4-BE49-F238E27FC236}">
                <a16:creationId xmlns:a16="http://schemas.microsoft.com/office/drawing/2014/main" id="{6C3AC6CA-EE2B-A7E0-A72D-52F5C8DD5C6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7" name="Straight Connector 6">
            <a:extLst>
              <a:ext uri="{FF2B5EF4-FFF2-40B4-BE49-F238E27FC236}">
                <a16:creationId xmlns:a16="http://schemas.microsoft.com/office/drawing/2014/main" id="{2B9EC6EF-BA5D-51B0-8399-4B2366F46891}"/>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2469511"/>
      </p:ext>
    </p:extLst>
  </p:cSld>
  <p:clrMapOvr>
    <a:masterClrMapping/>
  </p:clrMapOvr>
  <p:transition spd="slow">
    <p:push dir="u"/>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Divider without imag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F79ABEB-C5A9-28FE-A30E-E55138097EE3}"/>
              </a:ext>
            </a:extLst>
          </p:cNvPr>
          <p:cNvSpPr/>
          <p:nvPr userDrawn="1"/>
        </p:nvSpPr>
        <p:spPr>
          <a:xfrm>
            <a:off x="-1" y="0"/>
            <a:ext cx="12285785" cy="6858000"/>
          </a:xfrm>
          <a:prstGeom prst="rect">
            <a:avLst/>
          </a:prstGeom>
          <a:solidFill>
            <a:srgbClr val="5A1B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566A2940-617E-787A-6CF2-47E512C00DE0}"/>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7" name="Picture 16" descr="A white text on a black background&#10;&#10;Description automatically generated">
            <a:extLst>
              <a:ext uri="{FF2B5EF4-FFF2-40B4-BE49-F238E27FC236}">
                <a16:creationId xmlns:a16="http://schemas.microsoft.com/office/drawing/2014/main" id="{7C92A4E8-C1F5-501F-9E45-83FEE0C4772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1527523" y="6210217"/>
            <a:ext cx="380846" cy="373229"/>
          </a:xfrm>
          <a:prstGeom prst="rect">
            <a:avLst/>
          </a:prstGeom>
        </p:spPr>
      </p:pic>
      <p:sp>
        <p:nvSpPr>
          <p:cNvPr id="19" name="Title 1">
            <a:extLst>
              <a:ext uri="{FF2B5EF4-FFF2-40B4-BE49-F238E27FC236}">
                <a16:creationId xmlns:a16="http://schemas.microsoft.com/office/drawing/2014/main" id="{E1B812E8-B302-4A7A-5ED2-CC4D3EE0D315}"/>
              </a:ext>
            </a:extLst>
          </p:cNvPr>
          <p:cNvSpPr>
            <a:spLocks noGrp="1"/>
          </p:cNvSpPr>
          <p:nvPr>
            <p:ph type="title"/>
          </p:nvPr>
        </p:nvSpPr>
        <p:spPr>
          <a:xfrm>
            <a:off x="838199" y="0"/>
            <a:ext cx="10377792" cy="6393929"/>
          </a:xfrm>
        </p:spPr>
        <p:txBody>
          <a:bodyPr>
            <a:normAutofit/>
          </a:bodyPr>
          <a:lstStyle>
            <a:lvl1pPr algn="l">
              <a:defRPr sz="4800" b="1">
                <a:solidFill>
                  <a:schemeClr val="bg1"/>
                </a:solidFill>
              </a:defRPr>
            </a:lvl1pPr>
          </a:lstStyle>
          <a:p>
            <a:r>
              <a:rPr lang="en-GB"/>
              <a:t>Click to edit Master title style</a:t>
            </a:r>
            <a:endParaRPr lang="en-US"/>
          </a:p>
        </p:txBody>
      </p:sp>
    </p:spTree>
    <p:extLst>
      <p:ext uri="{BB962C8B-B14F-4D97-AF65-F5344CB8AC3E}">
        <p14:creationId xmlns:p14="http://schemas.microsoft.com/office/powerpoint/2010/main" val="1974876671"/>
      </p:ext>
    </p:extLst>
  </p:cSld>
  <p:clrMapOvr>
    <a:masterClrMapping/>
  </p:clrMapOvr>
  <p:transition spd="slow">
    <p:push dir="u"/>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ivider slide with image 1">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7D1EC7D3-ABBD-0BCA-7358-11C2F4FAA86D}"/>
              </a:ext>
            </a:extLst>
          </p:cNvPr>
          <p:cNvSpPr>
            <a:spLocks noGrp="1"/>
          </p:cNvSpPr>
          <p:nvPr>
            <p:ph type="pic" sz="quarter" idx="13"/>
          </p:nvPr>
        </p:nvSpPr>
        <p:spPr>
          <a:xfrm>
            <a:off x="0" y="0"/>
            <a:ext cx="12192000" cy="6858000"/>
          </a:xfrm>
          <a:solidFill>
            <a:schemeClr val="bg1">
              <a:lumMod val="85000"/>
            </a:schemeClr>
          </a:solidFill>
        </p:spPr>
        <p:txBody>
          <a:bodyPr/>
          <a:lstStyle/>
          <a:p>
            <a:endParaRPr lang="en-US"/>
          </a:p>
        </p:txBody>
      </p:sp>
      <p:cxnSp>
        <p:nvCxnSpPr>
          <p:cNvPr id="7" name="Straight Connector 6">
            <a:extLst>
              <a:ext uri="{FF2B5EF4-FFF2-40B4-BE49-F238E27FC236}">
                <a16:creationId xmlns:a16="http://schemas.microsoft.com/office/drawing/2014/main" id="{ACA7F3FC-DFEA-98E9-4A0E-E5E8AE87480D}"/>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BC0F7976-0A94-2BF6-8EEE-8613A6AB4CF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sp>
        <p:nvSpPr>
          <p:cNvPr id="8" name="Title 1">
            <a:extLst>
              <a:ext uri="{FF2B5EF4-FFF2-40B4-BE49-F238E27FC236}">
                <a16:creationId xmlns:a16="http://schemas.microsoft.com/office/drawing/2014/main" id="{316C99FF-FB22-A150-3EA6-CB68895FD471}"/>
              </a:ext>
            </a:extLst>
          </p:cNvPr>
          <p:cNvSpPr>
            <a:spLocks noGrp="1"/>
          </p:cNvSpPr>
          <p:nvPr>
            <p:ph type="title"/>
          </p:nvPr>
        </p:nvSpPr>
        <p:spPr>
          <a:xfrm>
            <a:off x="838199" y="0"/>
            <a:ext cx="10377792" cy="6393929"/>
          </a:xfrm>
        </p:spPr>
        <p:txBody>
          <a:bodyPr>
            <a:normAutofit/>
          </a:bodyPr>
          <a:lstStyle>
            <a:lvl1pPr algn="l">
              <a:defRPr sz="4800" b="1">
                <a:solidFill>
                  <a:schemeClr val="tx1"/>
                </a:solidFill>
              </a:defRPr>
            </a:lvl1pPr>
          </a:lstStyle>
          <a:p>
            <a:r>
              <a:rPr lang="en-GB"/>
              <a:t>Click to edit Master title style</a:t>
            </a:r>
            <a:endParaRPr lang="en-US"/>
          </a:p>
        </p:txBody>
      </p:sp>
    </p:spTree>
    <p:extLst>
      <p:ext uri="{BB962C8B-B14F-4D97-AF65-F5344CB8AC3E}">
        <p14:creationId xmlns:p14="http://schemas.microsoft.com/office/powerpoint/2010/main" val="2356135462"/>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6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E9AA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tx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1"/>
            <a:ext cx="5427786" cy="1978362"/>
          </a:xfrm>
        </p:spPr>
        <p:txBody>
          <a:bodyPr anchor="b"/>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5" name="Picture 4">
            <a:extLst>
              <a:ext uri="{FF2B5EF4-FFF2-40B4-BE49-F238E27FC236}">
                <a16:creationId xmlns:a16="http://schemas.microsoft.com/office/drawing/2014/main" id="{BBC79D9B-EA20-A36F-28F6-BE850398354C}"/>
              </a:ext>
            </a:extLst>
          </p:cNvPr>
          <p:cNvPicPr>
            <a:picLocks noChangeAspect="1"/>
          </p:cNvPicPr>
          <p:nvPr userDrawn="1"/>
        </p:nvPicPr>
        <p:blipFill>
          <a:blip r:embed="rId2"/>
          <a:stretch>
            <a:fillRect/>
          </a:stretch>
        </p:blipFill>
        <p:spPr>
          <a:xfrm>
            <a:off x="9187200" y="5932800"/>
            <a:ext cx="2458938" cy="424800"/>
          </a:xfrm>
          <a:prstGeom prst="rect">
            <a:avLst/>
          </a:prstGeom>
        </p:spPr>
      </p:pic>
      <p:pic>
        <p:nvPicPr>
          <p:cNvPr id="8" name="Picture 7" descr="A black background with red text&#10;&#10;Description automatically generated">
            <a:extLst>
              <a:ext uri="{FF2B5EF4-FFF2-40B4-BE49-F238E27FC236}">
                <a16:creationId xmlns:a16="http://schemas.microsoft.com/office/drawing/2014/main" id="{8951D17A-C680-F449-B7A4-5ACA5FD7FF9D}"/>
              </a:ext>
            </a:extLst>
          </p:cNvPr>
          <p:cNvPicPr>
            <a:picLocks noChangeAspect="1"/>
          </p:cNvPicPr>
          <p:nvPr userDrawn="1"/>
        </p:nvPicPr>
        <p:blipFill>
          <a:blip r:embed="rId3"/>
          <a:stretch>
            <a:fillRect/>
          </a:stretch>
        </p:blipFill>
        <p:spPr>
          <a:xfrm>
            <a:off x="7000240" y="1019907"/>
            <a:ext cx="3815100" cy="3815100"/>
          </a:xfrm>
          <a:prstGeom prst="rect">
            <a:avLst/>
          </a:prstGeom>
        </p:spPr>
      </p:pic>
    </p:spTree>
    <p:extLst>
      <p:ext uri="{BB962C8B-B14F-4D97-AF65-F5344CB8AC3E}">
        <p14:creationId xmlns:p14="http://schemas.microsoft.com/office/powerpoint/2010/main" val="212670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Divider slide with image 2">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7D1EC7D3-ABBD-0BCA-7358-11C2F4FAA86D}"/>
              </a:ext>
            </a:extLst>
          </p:cNvPr>
          <p:cNvSpPr>
            <a:spLocks noGrp="1"/>
          </p:cNvSpPr>
          <p:nvPr>
            <p:ph type="pic" sz="quarter" idx="13"/>
          </p:nvPr>
        </p:nvSpPr>
        <p:spPr>
          <a:xfrm>
            <a:off x="0" y="0"/>
            <a:ext cx="12192000" cy="6858000"/>
          </a:xfrm>
          <a:solidFill>
            <a:schemeClr val="bg1">
              <a:lumMod val="85000"/>
            </a:schemeClr>
          </a:solidFill>
        </p:spPr>
        <p:txBody>
          <a:bodyPr/>
          <a:lstStyle/>
          <a:p>
            <a:endParaRPr lang="en-US"/>
          </a:p>
        </p:txBody>
      </p:sp>
      <p:pic>
        <p:nvPicPr>
          <p:cNvPr id="6" name="Picture 5">
            <a:extLst>
              <a:ext uri="{FF2B5EF4-FFF2-40B4-BE49-F238E27FC236}">
                <a16:creationId xmlns:a16="http://schemas.microsoft.com/office/drawing/2014/main" id="{40EE8BE6-1C19-2E59-038B-49C0538EC99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551" b="-76298"/>
          <a:stretch/>
        </p:blipFill>
        <p:spPr>
          <a:xfrm>
            <a:off x="11536521" y="6210219"/>
            <a:ext cx="371118" cy="647781"/>
          </a:xfrm>
          <a:prstGeom prst="rect">
            <a:avLst/>
          </a:prstGeom>
        </p:spPr>
      </p:pic>
      <p:cxnSp>
        <p:nvCxnSpPr>
          <p:cNvPr id="7" name="Straight Connector 6">
            <a:extLst>
              <a:ext uri="{FF2B5EF4-FFF2-40B4-BE49-F238E27FC236}">
                <a16:creationId xmlns:a16="http://schemas.microsoft.com/office/drawing/2014/main" id="{ACA7F3FC-DFEA-98E9-4A0E-E5E8AE87480D}"/>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9531E0E-F49B-582C-C0DF-EAFB00FC426B}"/>
              </a:ext>
            </a:extLst>
          </p:cNvPr>
          <p:cNvSpPr>
            <a:spLocks noGrp="1"/>
          </p:cNvSpPr>
          <p:nvPr>
            <p:ph type="title"/>
          </p:nvPr>
        </p:nvSpPr>
        <p:spPr>
          <a:xfrm>
            <a:off x="838199" y="0"/>
            <a:ext cx="11079168" cy="6393929"/>
          </a:xfrm>
        </p:spPr>
        <p:txBody>
          <a:bodyPr>
            <a:normAutofit/>
          </a:bodyPr>
          <a:lstStyle>
            <a:lvl1pPr algn="l">
              <a:defRPr sz="4800" b="1">
                <a:solidFill>
                  <a:schemeClr val="bg1"/>
                </a:solidFill>
              </a:defRPr>
            </a:lvl1pPr>
          </a:lstStyle>
          <a:p>
            <a:r>
              <a:rPr lang="en-GB"/>
              <a:t>Click to edit Master title style</a:t>
            </a:r>
            <a:endParaRPr lang="en-US"/>
          </a:p>
        </p:txBody>
      </p:sp>
    </p:spTree>
    <p:extLst>
      <p:ext uri="{BB962C8B-B14F-4D97-AF65-F5344CB8AC3E}">
        <p14:creationId xmlns:p14="http://schemas.microsoft.com/office/powerpoint/2010/main" val="903730006"/>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3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5C1A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bg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5427786" cy="1809549"/>
          </a:xfrm>
        </p:spPr>
        <p:txBody>
          <a:bodyPr anchor="b"/>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4" name="Picture 3">
            <a:extLst>
              <a:ext uri="{FF2B5EF4-FFF2-40B4-BE49-F238E27FC236}">
                <a16:creationId xmlns:a16="http://schemas.microsoft.com/office/drawing/2014/main" id="{E7D12133-0666-CF6C-458C-30B0A4BBA003}"/>
              </a:ext>
            </a:extLst>
          </p:cNvPr>
          <p:cNvPicPr>
            <a:picLocks noChangeAspect="1"/>
          </p:cNvPicPr>
          <p:nvPr userDrawn="1"/>
        </p:nvPicPr>
        <p:blipFill>
          <a:blip r:embed="rId2"/>
          <a:stretch>
            <a:fillRect/>
          </a:stretch>
        </p:blipFill>
        <p:spPr>
          <a:xfrm>
            <a:off x="9187200" y="5932800"/>
            <a:ext cx="2458800" cy="424776"/>
          </a:xfrm>
          <a:prstGeom prst="rect">
            <a:avLst/>
          </a:prstGeom>
        </p:spPr>
      </p:pic>
      <p:pic>
        <p:nvPicPr>
          <p:cNvPr id="9" name="Picture 8" descr="A black background with white text&#10;&#10;Description automatically generated">
            <a:extLst>
              <a:ext uri="{FF2B5EF4-FFF2-40B4-BE49-F238E27FC236}">
                <a16:creationId xmlns:a16="http://schemas.microsoft.com/office/drawing/2014/main" id="{C4270826-236D-2E4E-1033-75FAAF673E71}"/>
              </a:ext>
            </a:extLst>
          </p:cNvPr>
          <p:cNvPicPr>
            <a:picLocks noChangeAspect="1"/>
          </p:cNvPicPr>
          <p:nvPr userDrawn="1"/>
        </p:nvPicPr>
        <p:blipFill>
          <a:blip r:embed="rId3"/>
          <a:stretch>
            <a:fillRect/>
          </a:stretch>
        </p:blipFill>
        <p:spPr>
          <a:xfrm>
            <a:off x="7257335" y="1019907"/>
            <a:ext cx="3859730" cy="3859730"/>
          </a:xfrm>
          <a:prstGeom prst="rect">
            <a:avLst/>
          </a:prstGeom>
        </p:spPr>
      </p:pic>
    </p:spTree>
    <p:extLst>
      <p:ext uri="{BB962C8B-B14F-4D97-AF65-F5344CB8AC3E}">
        <p14:creationId xmlns:p14="http://schemas.microsoft.com/office/powerpoint/2010/main" val="904297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4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1625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bg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5427786" cy="1870509"/>
          </a:xfrm>
        </p:spPr>
        <p:txBody>
          <a:bodyPr anchor="b"/>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4" name="Picture 3">
            <a:extLst>
              <a:ext uri="{FF2B5EF4-FFF2-40B4-BE49-F238E27FC236}">
                <a16:creationId xmlns:a16="http://schemas.microsoft.com/office/drawing/2014/main" id="{E7D12133-0666-CF6C-458C-30B0A4BBA003}"/>
              </a:ext>
            </a:extLst>
          </p:cNvPr>
          <p:cNvPicPr>
            <a:picLocks noChangeAspect="1"/>
          </p:cNvPicPr>
          <p:nvPr userDrawn="1"/>
        </p:nvPicPr>
        <p:blipFill>
          <a:blip r:embed="rId2"/>
          <a:stretch>
            <a:fillRect/>
          </a:stretch>
        </p:blipFill>
        <p:spPr>
          <a:xfrm>
            <a:off x="9187200" y="5932800"/>
            <a:ext cx="2458800" cy="424776"/>
          </a:xfrm>
          <a:prstGeom prst="rect">
            <a:avLst/>
          </a:prstGeom>
        </p:spPr>
      </p:pic>
      <p:pic>
        <p:nvPicPr>
          <p:cNvPr id="9" name="Picture 8" descr="A black background with white text&#10;&#10;Description automatically generated">
            <a:extLst>
              <a:ext uri="{FF2B5EF4-FFF2-40B4-BE49-F238E27FC236}">
                <a16:creationId xmlns:a16="http://schemas.microsoft.com/office/drawing/2014/main" id="{C4270826-236D-2E4E-1033-75FAAF673E71}"/>
              </a:ext>
            </a:extLst>
          </p:cNvPr>
          <p:cNvPicPr>
            <a:picLocks noChangeAspect="1"/>
          </p:cNvPicPr>
          <p:nvPr userDrawn="1"/>
        </p:nvPicPr>
        <p:blipFill>
          <a:blip r:embed="rId3"/>
          <a:stretch>
            <a:fillRect/>
          </a:stretch>
        </p:blipFill>
        <p:spPr>
          <a:xfrm>
            <a:off x="7257335" y="1019907"/>
            <a:ext cx="3859730" cy="3859730"/>
          </a:xfrm>
          <a:prstGeom prst="rect">
            <a:avLst/>
          </a:prstGeom>
        </p:spPr>
      </p:pic>
    </p:spTree>
    <p:extLst>
      <p:ext uri="{BB962C8B-B14F-4D97-AF65-F5344CB8AC3E}">
        <p14:creationId xmlns:p14="http://schemas.microsoft.com/office/powerpoint/2010/main" val="1514408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5BB8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87354" cy="529007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377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17525845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8FAD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87354" cy="529007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377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104237667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26" Type="http://schemas.openxmlformats.org/officeDocument/2006/relationships/slideLayout" Target="../slideLayouts/slideLayout48.xml"/><Relationship Id="rId3" Type="http://schemas.openxmlformats.org/officeDocument/2006/relationships/slideLayout" Target="../slideLayouts/slideLayout25.xml"/><Relationship Id="rId21" Type="http://schemas.openxmlformats.org/officeDocument/2006/relationships/slideLayout" Target="../slideLayouts/slideLayout4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slideLayout" Target="../slideLayouts/slideLayout47.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29" Type="http://schemas.openxmlformats.org/officeDocument/2006/relationships/theme" Target="../theme/theme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slideLayout" Target="../slideLayouts/slideLayout46.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slideLayout" Target="../slideLayouts/slideLayout45.xml"/><Relationship Id="rId28" Type="http://schemas.openxmlformats.org/officeDocument/2006/relationships/slideLayout" Target="../slideLayouts/slideLayout50.xml"/><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slideLayout" Target="../slideLayouts/slideLayout44.xml"/><Relationship Id="rId27"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4179E3-CC58-B743-A8BC-4F3631B27B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BA5C393-774B-B643-82BA-C448D1E92F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243F2A4-E4F1-404A-94FA-73197AFE70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9790F0-BAB8-1B49-98DE-1B3FDE9E601F}" type="datetimeFigureOut">
              <a:rPr lang="en-US" smtClean="0"/>
              <a:t>4/17/2026</a:t>
            </a:fld>
            <a:endParaRPr lang="en-US" dirty="0"/>
          </a:p>
        </p:txBody>
      </p:sp>
      <p:sp>
        <p:nvSpPr>
          <p:cNvPr id="5" name="Footer Placeholder 4">
            <a:extLst>
              <a:ext uri="{FF2B5EF4-FFF2-40B4-BE49-F238E27FC236}">
                <a16:creationId xmlns:a16="http://schemas.microsoft.com/office/drawing/2014/main" id="{8D1EB322-6C2C-9C4A-9AD4-B0725EF8EF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906FAB4-EDDE-3C47-AEFE-047B71073C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0CB737-95B6-5849-807D-D443E15664A5}" type="slidenum">
              <a:rPr lang="en-US" smtClean="0"/>
              <a:t>‹#›</a:t>
            </a:fld>
            <a:endParaRPr lang="en-US" dirty="0"/>
          </a:p>
        </p:txBody>
      </p:sp>
    </p:spTree>
    <p:extLst>
      <p:ext uri="{BB962C8B-B14F-4D97-AF65-F5344CB8AC3E}">
        <p14:creationId xmlns:p14="http://schemas.microsoft.com/office/powerpoint/2010/main" val="401522732"/>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 id="2147483668" r:id="rId12"/>
    <p:sldLayoutId id="2147483669" r:id="rId13"/>
    <p:sldLayoutId id="2147483670" r:id="rId14"/>
    <p:sldLayoutId id="2147483671" r:id="rId15"/>
    <p:sldLayoutId id="2147483672" r:id="rId16"/>
    <p:sldLayoutId id="2147483673" r:id="rId17"/>
    <p:sldLayoutId id="2147483674" r:id="rId18"/>
    <p:sldLayoutId id="2147483675" r:id="rId19"/>
    <p:sldLayoutId id="2147483676" r:id="rId20"/>
    <p:sldLayoutId id="2147483677" r:id="rId21"/>
    <p:sldLayoutId id="2147483707" r:id="rId2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FF5973-BA3E-C9E9-7654-3406B62663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111F40E-4E57-0863-D9FC-1CB0144523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D69EEA4-AA71-77E1-1305-9597007669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2F09AE-8AE7-D945-A97A-75D2156E7CDE}" type="datetimeFigureOut">
              <a:rPr lang="en-US" smtClean="0"/>
              <a:t>4/17/2026</a:t>
            </a:fld>
            <a:endParaRPr lang="en-US"/>
          </a:p>
        </p:txBody>
      </p:sp>
      <p:sp>
        <p:nvSpPr>
          <p:cNvPr id="5" name="Footer Placeholder 4">
            <a:extLst>
              <a:ext uri="{FF2B5EF4-FFF2-40B4-BE49-F238E27FC236}">
                <a16:creationId xmlns:a16="http://schemas.microsoft.com/office/drawing/2014/main" id="{E2F8C280-0545-352E-F2BF-4D889A53AE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3005EEC-16F5-14C6-E9FE-65422F2749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417032-BBE6-E44A-A689-45E4F6A5594A}" type="slidenum">
              <a:rPr lang="en-US" smtClean="0"/>
              <a:t>‹#›</a:t>
            </a:fld>
            <a:endParaRPr lang="en-US"/>
          </a:p>
        </p:txBody>
      </p:sp>
    </p:spTree>
    <p:extLst>
      <p:ext uri="{BB962C8B-B14F-4D97-AF65-F5344CB8AC3E}">
        <p14:creationId xmlns:p14="http://schemas.microsoft.com/office/powerpoint/2010/main" val="257594786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 id="2147483696" r:id="rId18"/>
    <p:sldLayoutId id="2147483697" r:id="rId19"/>
    <p:sldLayoutId id="2147483698" r:id="rId20"/>
    <p:sldLayoutId id="2147483699" r:id="rId21"/>
    <p:sldLayoutId id="2147483700" r:id="rId22"/>
    <p:sldLayoutId id="2147483701" r:id="rId23"/>
    <p:sldLayoutId id="2147483702" r:id="rId24"/>
    <p:sldLayoutId id="2147483703" r:id="rId25"/>
    <p:sldLayoutId id="2147483704" r:id="rId26"/>
    <p:sldLayoutId id="2147483705" r:id="rId27"/>
    <p:sldLayoutId id="2147483706" r:id="rId2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4" Type="http://schemas.openxmlformats.org/officeDocument/2006/relationships/image" Target="../media/image14.png"/></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2.xml"/><Relationship Id="rId4" Type="http://schemas.openxmlformats.org/officeDocument/2006/relationships/image" Target="../media/image1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3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21F9C9-D48C-DEAD-57FD-BC96E3F5F2E3}"/>
              </a:ext>
            </a:extLst>
          </p:cNvPr>
          <p:cNvSpPr>
            <a:spLocks noGrp="1"/>
          </p:cNvSpPr>
          <p:nvPr>
            <p:ph type="ctrTitle"/>
          </p:nvPr>
        </p:nvSpPr>
        <p:spPr/>
        <p:txBody>
          <a:bodyPr>
            <a:normAutofit/>
          </a:bodyPr>
          <a:lstStyle/>
          <a:p>
            <a:r>
              <a:rPr lang="en-US" dirty="0"/>
              <a:t>Violence and Abuse at Work </a:t>
            </a:r>
            <a:br>
              <a:rPr lang="en-US" dirty="0"/>
            </a:br>
            <a:r>
              <a:rPr lang="en-US" dirty="0"/>
              <a:t>Workshop</a:t>
            </a:r>
          </a:p>
        </p:txBody>
      </p:sp>
      <p:sp>
        <p:nvSpPr>
          <p:cNvPr id="5" name="Subtitle 4">
            <a:extLst>
              <a:ext uri="{FF2B5EF4-FFF2-40B4-BE49-F238E27FC236}">
                <a16:creationId xmlns:a16="http://schemas.microsoft.com/office/drawing/2014/main" id="{95288393-32BB-2E5D-8D1E-38D50A16A9B6}"/>
              </a:ext>
            </a:extLst>
          </p:cNvPr>
          <p:cNvSpPr>
            <a:spLocks noGrp="1"/>
          </p:cNvSpPr>
          <p:nvPr>
            <p:ph type="subTitle" idx="1"/>
          </p:nvPr>
        </p:nvSpPr>
        <p:spPr/>
        <p:txBody>
          <a:bodyPr/>
          <a:lstStyle/>
          <a:p>
            <a:r>
              <a:rPr lang="en-US" dirty="0"/>
              <a:t>Joanne Soccard - Associate Solicitor &amp; Principal Lawyer</a:t>
            </a:r>
          </a:p>
          <a:p>
            <a:r>
              <a:rPr lang="en-US" dirty="0"/>
              <a:t>Vincent Reynolds – Partner &amp; Regional PI Manager </a:t>
            </a:r>
          </a:p>
        </p:txBody>
      </p:sp>
    </p:spTree>
    <p:extLst>
      <p:ext uri="{BB962C8B-B14F-4D97-AF65-F5344CB8AC3E}">
        <p14:creationId xmlns:p14="http://schemas.microsoft.com/office/powerpoint/2010/main" val="1157701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CCEBF-581F-E739-D294-C72D0B63BB25}"/>
              </a:ext>
            </a:extLst>
          </p:cNvPr>
          <p:cNvSpPr>
            <a:spLocks noGrp="1"/>
          </p:cNvSpPr>
          <p:nvPr>
            <p:ph type="title"/>
          </p:nvPr>
        </p:nvSpPr>
        <p:spPr/>
        <p:txBody>
          <a:bodyPr/>
          <a:lstStyle/>
          <a:p>
            <a:r>
              <a:rPr lang="en-GB" dirty="0"/>
              <a:t>Case Examples</a:t>
            </a:r>
          </a:p>
        </p:txBody>
      </p:sp>
      <p:sp>
        <p:nvSpPr>
          <p:cNvPr id="3" name="Content Placeholder 2">
            <a:extLst>
              <a:ext uri="{FF2B5EF4-FFF2-40B4-BE49-F238E27FC236}">
                <a16:creationId xmlns:a16="http://schemas.microsoft.com/office/drawing/2014/main" id="{AD2B780D-32C9-14D1-8082-0B8CC2D5D63D}"/>
              </a:ext>
            </a:extLst>
          </p:cNvPr>
          <p:cNvSpPr>
            <a:spLocks noGrp="1"/>
          </p:cNvSpPr>
          <p:nvPr>
            <p:ph idx="1"/>
          </p:nvPr>
        </p:nvSpPr>
        <p:spPr/>
        <p:txBody>
          <a:bodyPr>
            <a:normAutofit fontScale="55000" lnSpcReduction="20000"/>
          </a:bodyPr>
          <a:lstStyle/>
          <a:p>
            <a:pPr marL="0" indent="0">
              <a:buNone/>
            </a:pPr>
            <a:r>
              <a:rPr lang="en-GB" b="1" i="1" u="sng" dirty="0">
                <a:latin typeface="Gill Sans MT" panose="020B0502020104020203" pitchFamily="34" charset="0"/>
              </a:rPr>
              <a:t>Millward v Oxfordshire CC [2004] Court of Appeal</a:t>
            </a:r>
            <a:endParaRPr lang="en-GB" b="1" dirty="0">
              <a:latin typeface="Gill Sans MT" panose="020B0502020104020203" pitchFamily="34" charset="0"/>
            </a:endParaRPr>
          </a:p>
          <a:p>
            <a:pPr marL="0" indent="0">
              <a:buNone/>
            </a:pPr>
            <a:r>
              <a:rPr lang="en-GB" dirty="0">
                <a:latin typeface="Gill Sans MT" panose="020B0502020104020203" pitchFamily="34" charset="0"/>
              </a:rPr>
              <a:t>The Claimant was a teacher at a secure residential unit run by the Defendant. She told a pupil to shut up  –  he responded by assaulting her. He had arrived at  the  unit  10  days  earlier  and  had  a  record  of  assaults  especially  against women. The Claimant had not been told about his history of violence or the risk and her claim was successful.</a:t>
            </a:r>
          </a:p>
          <a:p>
            <a:pPr marL="0" indent="0">
              <a:buNone/>
            </a:pPr>
            <a:endParaRPr lang="en-GB" dirty="0">
              <a:latin typeface="Gill Sans MT" panose="020B0502020104020203" pitchFamily="34" charset="0"/>
            </a:endParaRPr>
          </a:p>
          <a:p>
            <a:pPr marL="0" indent="0">
              <a:buNone/>
            </a:pPr>
            <a:r>
              <a:rPr lang="en-GB" b="1" i="1" u="sng" dirty="0">
                <a:latin typeface="Gill Sans MT" panose="020B0502020104020203" pitchFamily="34" charset="0"/>
              </a:rPr>
              <a:t>Rita Armah v (1) Midlands Partnership &amp; University Hospitals of North Midlands NHS Trust (2) The University Hospitals of North Midlands NHS Trust [2022] Stoke Combined Court</a:t>
            </a:r>
            <a:endParaRPr lang="en-GB" b="1" dirty="0">
              <a:latin typeface="Gill Sans MT" panose="020B0502020104020203" pitchFamily="34" charset="0"/>
            </a:endParaRPr>
          </a:p>
          <a:p>
            <a:pPr marL="0" indent="0">
              <a:buNone/>
            </a:pPr>
            <a:r>
              <a:rPr lang="en-GB" dirty="0">
                <a:latin typeface="Gill Sans MT" panose="020B0502020104020203" pitchFamily="34" charset="0"/>
              </a:rPr>
              <a:t>The Claimant was employed by D1 as a Health Care Support Worker on a Psychiatric Ward at St George’s Hospital in Stafford. In the early hours of the morning of 11 October 2017 a patient, N, was brought by the police. N’s behaviour was strange and erratic and the police believed he may be mentally ill. There was also a suggestion he had assaulted his father. N was risk assessed at a category ‘1’ - posing no particular risk to himself or others. A doctor examining N concluded transfer was required and an ambulance was called to take N to the Royal Stoke Hospital. However, before the ambulance had left the hospital, the patient assaulted a paramedic in the ambulance causing substantial injury to her, including a fractured skull. N was re-assessed as a category 4 patient. He was taken to Stoke in another ambulance, accompanied by the police. </a:t>
            </a:r>
          </a:p>
          <a:p>
            <a:pPr marL="0" indent="0">
              <a:buNone/>
            </a:pPr>
            <a:r>
              <a:rPr lang="en-GB" dirty="0">
                <a:latin typeface="Gill Sans MT" panose="020B0502020104020203" pitchFamily="34" charset="0"/>
              </a:rPr>
              <a:t>The Claimant was requested by her employer to attend the Royal Stoke Hospital to undertake an observation of N together with a colleague. Whilst observing N at Stoke, N became agitated. Whilst the Claimant and a nurse assisted N in using the commode he assaulted the nurse and then assaulted the Claimant.  </a:t>
            </a:r>
          </a:p>
          <a:p>
            <a:r>
              <a:rPr lang="en-GB" dirty="0">
                <a:latin typeface="Gill Sans MT" panose="020B0502020104020203" pitchFamily="34" charset="0"/>
              </a:rPr>
              <a:t>D1 was responsible for the provision of hospital services at St. George’s Hospital. </a:t>
            </a:r>
          </a:p>
          <a:p>
            <a:r>
              <a:rPr lang="en-GB" dirty="0">
                <a:latin typeface="Gill Sans MT" panose="020B0502020104020203" pitchFamily="34" charset="0"/>
              </a:rPr>
              <a:t>D2 was responsible for the provision of hospital services at the Royal Stoke Hospital and at the time of the assault was responsible for the care of the patient who assaulted her.</a:t>
            </a:r>
          </a:p>
          <a:p>
            <a:r>
              <a:rPr lang="en-GB" dirty="0">
                <a:latin typeface="Gill Sans MT" panose="020B0502020104020203" pitchFamily="34" charset="0"/>
              </a:rPr>
              <a:t>The Judge concluded that D1 was in breach of its duty of care in sending the Claimant to observe the patient with no special precautions other than a 2:1 observation ratio. The risk posed by N after the assault on the paramedic meant that reasonable care required it to take further steps to keep her safe. The Judge concluded that whilst D1 may have believed it likely that the D2 would take appropriate steps while the Claimant was at the Royal Stoke, and, or, that it was the D2’s duty to keep her safe while she was at the Royal Stoke. The existence of a duty owed by the D2 did not affect the continuing non-delegable duty owed by D1.</a:t>
            </a:r>
          </a:p>
          <a:p>
            <a:r>
              <a:rPr lang="en-GB" dirty="0">
                <a:latin typeface="Gill Sans MT" panose="020B0502020104020203" pitchFamily="34" charset="0"/>
              </a:rPr>
              <a:t>The Judge also concluded that D2 had also breached their duty of care as it was reasonably foreseeable that N presented a serious risk of violence to those around him. That serious risk was such that it was reasonably necessary for D2 to take particular steps to keep the Claimant safe while she was observing N.  [However the case against them failed on causation as even with the breach, she would still have been injured as there was no evidence that security being there or a doctor reviewing the patient sooner would have prevented her injuries].</a:t>
            </a:r>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277373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BB4742-198C-842B-F3EF-F571801A6190}"/>
              </a:ext>
            </a:extLst>
          </p:cNvPr>
          <p:cNvSpPr>
            <a:spLocks noGrp="1"/>
          </p:cNvSpPr>
          <p:nvPr>
            <p:ph type="title"/>
          </p:nvPr>
        </p:nvSpPr>
        <p:spPr/>
        <p:txBody>
          <a:bodyPr/>
          <a:lstStyle/>
          <a:p>
            <a:r>
              <a:rPr lang="en-GB" dirty="0"/>
              <a:t>Case Examples</a:t>
            </a:r>
          </a:p>
        </p:txBody>
      </p:sp>
      <p:sp>
        <p:nvSpPr>
          <p:cNvPr id="5" name="Content Placeholder 4">
            <a:extLst>
              <a:ext uri="{FF2B5EF4-FFF2-40B4-BE49-F238E27FC236}">
                <a16:creationId xmlns:a16="http://schemas.microsoft.com/office/drawing/2014/main" id="{026FB180-A8BB-99CC-A3FA-0D9DF1FD9DE8}"/>
              </a:ext>
            </a:extLst>
          </p:cNvPr>
          <p:cNvSpPr>
            <a:spLocks noGrp="1"/>
          </p:cNvSpPr>
          <p:nvPr>
            <p:ph idx="1"/>
          </p:nvPr>
        </p:nvSpPr>
        <p:spPr/>
        <p:txBody>
          <a:bodyPr>
            <a:normAutofit/>
          </a:bodyPr>
          <a:lstStyle/>
          <a:p>
            <a:pPr marL="0" indent="0">
              <a:buNone/>
            </a:pPr>
            <a:r>
              <a:rPr lang="en-GB" b="1" i="1" u="sng" dirty="0"/>
              <a:t>P v MOJ</a:t>
            </a:r>
          </a:p>
          <a:p>
            <a:pPr marL="0" indent="0">
              <a:buNone/>
            </a:pPr>
            <a:r>
              <a:rPr lang="en-US" sz="1800" dirty="0"/>
              <a:t>The Claimant (aged 54) worked as a prison officer and was asked to assist in restraining a dangerous prisoner who needed to be transferred to another prison.</a:t>
            </a:r>
          </a:p>
          <a:p>
            <a:pPr marL="0" indent="0">
              <a:buNone/>
            </a:pPr>
            <a:r>
              <a:rPr lang="en-US" sz="1800" dirty="0"/>
              <a:t>Liability was denied. The judge ruled the Defendant was held accountable for breaching their duty of care by failing to inform the Claimant of the risk posed by a violent prisoner, failing to carry out a risk assessment for the transfer and the need for appropriate PPE during the prisoner’s removal. </a:t>
            </a:r>
          </a:p>
          <a:p>
            <a:pPr marL="0" indent="0">
              <a:buNone/>
            </a:pPr>
            <a:r>
              <a:rPr lang="en-US" sz="1800" dirty="0"/>
              <a:t>He sustained injuries to his lower back, left shoulder, neck, ribcage, elbows, knees as well as bite injury to his left middle finger, nerve and tendon damage and C-PTSD. Unfortunately, he was retired through ill health and has not worked since 2016.</a:t>
            </a:r>
          </a:p>
          <a:p>
            <a:pPr marL="0" indent="0">
              <a:buNone/>
            </a:pPr>
            <a:r>
              <a:rPr lang="en-US" sz="1800" dirty="0"/>
              <a:t>Following a liability trial win, the parties held a Joint Settlement Meeting in June 2024 in an attempt to settle. Several offers were made between the parties, and on Counsel’s advice, the Claimant accepted an offer in the sum of £655,873.05.</a:t>
            </a:r>
            <a:endParaRPr lang="en-GB" sz="1800" dirty="0"/>
          </a:p>
          <a:p>
            <a:pPr marL="0" indent="0">
              <a:buNone/>
            </a:pPr>
            <a:endParaRPr lang="en-US" u="sng" dirty="0"/>
          </a:p>
          <a:p>
            <a:pPr marL="0" indent="0">
              <a:buNone/>
            </a:pPr>
            <a:endParaRPr lang="en-GB" u="sng" dirty="0"/>
          </a:p>
        </p:txBody>
      </p:sp>
    </p:spTree>
    <p:extLst>
      <p:ext uri="{BB962C8B-B14F-4D97-AF65-F5344CB8AC3E}">
        <p14:creationId xmlns:p14="http://schemas.microsoft.com/office/powerpoint/2010/main" val="4039132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FDA3B-2F2F-995F-B75B-D358A57A4B0B}"/>
              </a:ext>
            </a:extLst>
          </p:cNvPr>
          <p:cNvSpPr>
            <a:spLocks noGrp="1"/>
          </p:cNvSpPr>
          <p:nvPr>
            <p:ph type="title"/>
          </p:nvPr>
        </p:nvSpPr>
        <p:spPr/>
        <p:txBody>
          <a:bodyPr>
            <a:normAutofit fontScale="90000"/>
          </a:bodyPr>
          <a:lstStyle/>
          <a:p>
            <a:r>
              <a:rPr lang="en-US" dirty="0">
                <a:latin typeface="Gill Sans MT" panose="020B0502020104020203" pitchFamily="34" charset="0"/>
              </a:rPr>
              <a:t>Vicarious Liability – difficult to prove</a:t>
            </a:r>
            <a:endParaRPr lang="en-GB" dirty="0"/>
          </a:p>
        </p:txBody>
      </p:sp>
      <p:sp>
        <p:nvSpPr>
          <p:cNvPr id="3" name="Content Placeholder 2">
            <a:extLst>
              <a:ext uri="{FF2B5EF4-FFF2-40B4-BE49-F238E27FC236}">
                <a16:creationId xmlns:a16="http://schemas.microsoft.com/office/drawing/2014/main" id="{E4ECC312-2CAA-5567-B715-FA064D2E67C9}"/>
              </a:ext>
            </a:extLst>
          </p:cNvPr>
          <p:cNvSpPr>
            <a:spLocks noGrp="1"/>
          </p:cNvSpPr>
          <p:nvPr>
            <p:ph idx="1"/>
          </p:nvPr>
        </p:nvSpPr>
        <p:spPr/>
        <p:txBody>
          <a:bodyPr/>
          <a:lstStyle/>
          <a:p>
            <a:pPr marL="342900" indent="-342900" algn="just">
              <a:lnSpc>
                <a:spcPct val="150000"/>
              </a:lnSpc>
              <a:buAutoNum type="arabicPeriod"/>
            </a:pPr>
            <a:r>
              <a:rPr lang="en-GB" dirty="0">
                <a:latin typeface="Gill Sans MT" panose="020B0502020104020203" pitchFamily="34" charset="0"/>
                <a:ea typeface="Calibri" panose="020F0502020204030204" pitchFamily="34" charset="0"/>
              </a:rPr>
              <a:t>The Assailant must be an employee or in a relationship which was “akin to employment” </a:t>
            </a:r>
          </a:p>
          <a:p>
            <a:pPr marL="342900" indent="-342900" algn="just">
              <a:lnSpc>
                <a:spcPct val="150000"/>
              </a:lnSpc>
              <a:buAutoNum type="arabicPeriod"/>
            </a:pPr>
            <a:r>
              <a:rPr lang="en-GB" dirty="0">
                <a:latin typeface="Gill Sans MT" panose="020B0502020104020203" pitchFamily="34" charset="0"/>
                <a:ea typeface="Calibri" panose="020F0502020204030204" pitchFamily="34" charset="0"/>
              </a:rPr>
              <a:t>There must be a sufficiently close connection between their position as an employee and the wrongdoing (i.e. we need to analyse their normal “field of activities” to assess if there is a link between what they were normally authorised to do and what they did).  See case of Morrisons v Various Claimants – data breach held not liable as personal vendetta).</a:t>
            </a:r>
          </a:p>
          <a:p>
            <a:pPr marL="0" indent="0" algn="just">
              <a:lnSpc>
                <a:spcPct val="150000"/>
              </a:lnSpc>
              <a:buNone/>
            </a:pPr>
            <a:r>
              <a:rPr lang="en-GB" dirty="0">
                <a:latin typeface="Gill Sans MT" panose="020B0502020104020203" pitchFamily="34" charset="0"/>
                <a:ea typeface="Calibri" panose="020F0502020204030204" pitchFamily="34" charset="0"/>
              </a:rPr>
              <a:t>The key criterion is (</a:t>
            </a:r>
            <a:r>
              <a:rPr lang="en-GB" dirty="0" err="1">
                <a:latin typeface="Gill Sans MT" panose="020B0502020104020203" pitchFamily="34" charset="0"/>
                <a:ea typeface="Calibri" panose="020F0502020204030204" pitchFamily="34" charset="0"/>
              </a:rPr>
              <a:t>i</a:t>
            </a:r>
            <a:r>
              <a:rPr lang="en-GB" dirty="0">
                <a:latin typeface="Gill Sans MT" panose="020B0502020104020203" pitchFamily="34" charset="0"/>
                <a:ea typeface="Calibri" panose="020F0502020204030204" pitchFamily="34" charset="0"/>
              </a:rPr>
              <a:t>) whether the wrongful act derives from a risk created by the Defendant in assigning activities to the wrongdoer, and (ii) assessing whether such an activity is an integral part of the business activities carried out by the Defendant.  </a:t>
            </a:r>
            <a:endParaRPr lang="en-GB" dirty="0">
              <a:latin typeface="Times New Roman" panose="02020603050405020304" pitchFamily="18" charset="0"/>
              <a:ea typeface="Calibri" panose="020F0502020204030204" pitchFamily="34" charset="0"/>
            </a:endParaRPr>
          </a:p>
          <a:p>
            <a:endParaRPr lang="en-GB" dirty="0"/>
          </a:p>
        </p:txBody>
      </p:sp>
    </p:spTree>
    <p:extLst>
      <p:ext uri="{BB962C8B-B14F-4D97-AF65-F5344CB8AC3E}">
        <p14:creationId xmlns:p14="http://schemas.microsoft.com/office/powerpoint/2010/main" val="252019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19797-B12B-3B33-C8F1-99B7919F52AE}"/>
              </a:ext>
            </a:extLst>
          </p:cNvPr>
          <p:cNvSpPr>
            <a:spLocks noGrp="1"/>
          </p:cNvSpPr>
          <p:nvPr>
            <p:ph type="title"/>
          </p:nvPr>
        </p:nvSpPr>
        <p:spPr>
          <a:xfrm>
            <a:off x="674076" y="937732"/>
            <a:ext cx="8423819" cy="673777"/>
          </a:xfrm>
        </p:spPr>
        <p:txBody>
          <a:bodyPr>
            <a:noAutofit/>
          </a:bodyPr>
          <a:lstStyle/>
          <a:p>
            <a:r>
              <a:rPr lang="en-GB" sz="2000" i="1" u="sng" dirty="0"/>
              <a:t>Mohamud v WM Morrison Supermarkets PLC [2016]  </a:t>
            </a:r>
            <a:r>
              <a:rPr lang="en-GB" sz="2000" i="1" u="sng" dirty="0" err="1"/>
              <a:t>KSC</a:t>
            </a:r>
            <a:r>
              <a:rPr lang="en-GB" sz="2000" i="1" u="sng" dirty="0"/>
              <a:t> 11</a:t>
            </a:r>
            <a:br>
              <a:rPr lang="en-GB" sz="2000" dirty="0"/>
            </a:br>
            <a:endParaRPr lang="en-GB" sz="2000" dirty="0"/>
          </a:p>
        </p:txBody>
      </p:sp>
      <p:sp>
        <p:nvSpPr>
          <p:cNvPr id="3" name="Content Placeholder 2">
            <a:extLst>
              <a:ext uri="{FF2B5EF4-FFF2-40B4-BE49-F238E27FC236}">
                <a16:creationId xmlns:a16="http://schemas.microsoft.com/office/drawing/2014/main" id="{B013C5B5-3289-E94D-5D91-9AB75F0FE594}"/>
              </a:ext>
            </a:extLst>
          </p:cNvPr>
          <p:cNvSpPr>
            <a:spLocks noGrp="1"/>
          </p:cNvSpPr>
          <p:nvPr>
            <p:ph idx="1"/>
          </p:nvPr>
        </p:nvSpPr>
        <p:spPr/>
        <p:txBody>
          <a:bodyPr>
            <a:normAutofit fontScale="92500" lnSpcReduction="20000"/>
          </a:bodyPr>
          <a:lstStyle/>
          <a:p>
            <a:pPr marL="0" indent="0">
              <a:buNone/>
            </a:pPr>
            <a:r>
              <a:rPr lang="en-GB" dirty="0"/>
              <a:t>15 March 2008 the Claimant entered D’s petrol station. Having parked his car he entered the kiosk to ask whether he could print some documents from a USB stick. An employee of D, Mr. Khan, refused in a rude manner. Mr Khan responded in foul, racist and threatening language and ordered the Claimant to leave. The Claimant returned to his car followed by Mr. Khan. Before the Claimant could drive off Mr. Khan opened the passenger door, told the Claimant in threatening words never to return and punched him on the left temple. The Claimant got out and walked round to close the passenger door when Mr Khan subjected him to a serious attack. The Claimant had not done anything which could be considered aggressive or abusive. </a:t>
            </a:r>
          </a:p>
          <a:p>
            <a:pPr marL="0" indent="0">
              <a:buNone/>
            </a:pPr>
            <a:endParaRPr lang="en-GB" dirty="0"/>
          </a:p>
          <a:p>
            <a:pPr marL="0" indent="0">
              <a:buNone/>
            </a:pPr>
            <a:r>
              <a:rPr lang="en-GB" dirty="0"/>
              <a:t>The Claimant brought proceedings against D on the basis that it was vicariously liable for the actions of its employee Mr. Khan. The trial Judge dismissed the claim because he considered that there was an insufficiently close connection between what Mr. Khan was employed to do and his tortious conduct in attacking the Claimant for D to be liable. The Court of Appeal upheld the Judge’s decision. The Claimant appealed and won.  In this case, it was an abuse of power whilst he was undertaking the tasks he was expected to do (serving a customer) and so Morrisons were liable.</a:t>
            </a:r>
          </a:p>
          <a:p>
            <a:endParaRPr lang="en-GB" dirty="0"/>
          </a:p>
        </p:txBody>
      </p:sp>
    </p:spTree>
    <p:extLst>
      <p:ext uri="{BB962C8B-B14F-4D97-AF65-F5344CB8AC3E}">
        <p14:creationId xmlns:p14="http://schemas.microsoft.com/office/powerpoint/2010/main" val="1620550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D45AC-AB51-81FC-4B8D-6F4A52786668}"/>
              </a:ext>
            </a:extLst>
          </p:cNvPr>
          <p:cNvSpPr>
            <a:spLocks noGrp="1"/>
          </p:cNvSpPr>
          <p:nvPr>
            <p:ph type="title"/>
          </p:nvPr>
        </p:nvSpPr>
        <p:spPr/>
        <p:txBody>
          <a:bodyPr>
            <a:normAutofit/>
          </a:bodyPr>
          <a:lstStyle/>
          <a:p>
            <a:r>
              <a:rPr lang="en-GB" sz="2000" b="1" i="1" u="sng" dirty="0"/>
              <a:t>A v [ ]CC</a:t>
            </a:r>
          </a:p>
        </p:txBody>
      </p:sp>
      <p:sp>
        <p:nvSpPr>
          <p:cNvPr id="3" name="Content Placeholder 2">
            <a:extLst>
              <a:ext uri="{FF2B5EF4-FFF2-40B4-BE49-F238E27FC236}">
                <a16:creationId xmlns:a16="http://schemas.microsoft.com/office/drawing/2014/main" id="{9383E351-A7B2-B536-9CC4-D1DF7D4DADEF}"/>
              </a:ext>
            </a:extLst>
          </p:cNvPr>
          <p:cNvSpPr>
            <a:spLocks noGrp="1"/>
          </p:cNvSpPr>
          <p:nvPr>
            <p:ph idx="1"/>
          </p:nvPr>
        </p:nvSpPr>
        <p:spPr/>
        <p:txBody>
          <a:bodyPr>
            <a:normAutofit fontScale="85000" lnSpcReduction="10000"/>
          </a:bodyPr>
          <a:lstStyle/>
          <a:p>
            <a:pPr marL="0" indent="0">
              <a:buNone/>
            </a:pPr>
            <a:r>
              <a:rPr lang="en-GB" dirty="0"/>
              <a:t>The Claimant was employed by the Defendant as a Residential Care Worker at a children’s home.</a:t>
            </a:r>
          </a:p>
          <a:p>
            <a:pPr marL="0" indent="0">
              <a:buNone/>
            </a:pPr>
            <a:r>
              <a:rPr lang="en-GB" dirty="0"/>
              <a:t>The Claimant’s colleague was sexually aggressive towards the Claimant, by saying words to the effect of </a:t>
            </a:r>
            <a:r>
              <a:rPr lang="en-GB" i="1" dirty="0"/>
              <a:t>‘nice skirt, shame it’s a bit too long’</a:t>
            </a:r>
            <a:r>
              <a:rPr lang="en-GB" dirty="0"/>
              <a:t> and </a:t>
            </a:r>
            <a:r>
              <a:rPr lang="en-GB" i="1" dirty="0"/>
              <a:t>‘it’s a good skirt for arse licking, I could take you from behind in that skirt.’ They then </a:t>
            </a:r>
            <a:r>
              <a:rPr lang="en-GB" dirty="0"/>
              <a:t>came up behind the Claimant and asked her if she had fed the fish in the office fish tank. Standing behind her, they said </a:t>
            </a:r>
            <a:r>
              <a:rPr lang="en-GB" i="1" dirty="0"/>
              <a:t>‘don’t turn behind too fast or you’ll get my hard cock right in your face’ and </a:t>
            </a:r>
            <a:r>
              <a:rPr lang="en-GB" dirty="0"/>
              <a:t>then thrust their penis towards her. </a:t>
            </a:r>
          </a:p>
          <a:p>
            <a:pPr marL="0" indent="0">
              <a:buNone/>
            </a:pPr>
            <a:r>
              <a:rPr lang="en-GB" dirty="0"/>
              <a:t>The Defendant admitted responsibility as the assailant had previous history and they had failed to provide any proper training for sexual harassment. The Claimant suffered with PTSD, but had a history of psychological issues.  She agreed a settlement with the Defendant for £10,000.</a:t>
            </a:r>
          </a:p>
          <a:p>
            <a:pPr marL="0" indent="0">
              <a:buNone/>
            </a:pPr>
            <a:endParaRPr lang="en-GB" dirty="0"/>
          </a:p>
          <a:p>
            <a:pPr marL="0" indent="0">
              <a:buNone/>
            </a:pPr>
            <a:r>
              <a:rPr lang="en-GB" b="1" i="1" u="sng" dirty="0"/>
              <a:t>A v C</a:t>
            </a:r>
          </a:p>
          <a:p>
            <a:pPr marL="0" indent="0">
              <a:buNone/>
            </a:pPr>
            <a:r>
              <a:rPr lang="en-GB" dirty="0"/>
              <a:t>The Claimant was in an appraisal with her manager when he became frustrated and was shouting. He pushed/threw a wheelie chair across the room and then threw a window blind, which caught the Claimant on the leg.  The Claimant left work and has never returned to employment. As a result of her injuries, she sustained C-PTSD, a flare-up of gastric symptoms and agreed a settlement of £250,000 as the psychiatrist confirmed that she was unlikely to work again.</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157272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6B63B-A447-9E6F-D48F-FD2F2AD4CECA}"/>
              </a:ext>
            </a:extLst>
          </p:cNvPr>
          <p:cNvSpPr>
            <a:spLocks noGrp="1"/>
          </p:cNvSpPr>
          <p:nvPr>
            <p:ph type="title"/>
          </p:nvPr>
        </p:nvSpPr>
        <p:spPr>
          <a:xfrm>
            <a:off x="674076" y="898530"/>
            <a:ext cx="8900229" cy="673777"/>
          </a:xfrm>
        </p:spPr>
        <p:txBody>
          <a:bodyPr>
            <a:normAutofit fontScale="90000"/>
          </a:bodyPr>
          <a:lstStyle/>
          <a:p>
            <a:r>
              <a:rPr lang="en-GB" dirty="0"/>
              <a:t>Employment Rights Act – Sexual Harassment</a:t>
            </a:r>
          </a:p>
        </p:txBody>
      </p:sp>
      <p:sp>
        <p:nvSpPr>
          <p:cNvPr id="3" name="Content Placeholder 2">
            <a:extLst>
              <a:ext uri="{FF2B5EF4-FFF2-40B4-BE49-F238E27FC236}">
                <a16:creationId xmlns:a16="http://schemas.microsoft.com/office/drawing/2014/main" id="{367664E1-F94D-6C32-057A-A4E9B6B34CCB}"/>
              </a:ext>
            </a:extLst>
          </p:cNvPr>
          <p:cNvSpPr>
            <a:spLocks noGrp="1"/>
          </p:cNvSpPr>
          <p:nvPr>
            <p:ph idx="1"/>
          </p:nvPr>
        </p:nvSpPr>
        <p:spPr>
          <a:xfrm>
            <a:off x="674077" y="1874515"/>
            <a:ext cx="10101954" cy="4084955"/>
          </a:xfrm>
        </p:spPr>
        <p:txBody>
          <a:bodyPr>
            <a:normAutofit fontScale="92500" lnSpcReduction="20000"/>
          </a:bodyPr>
          <a:lstStyle/>
          <a:p>
            <a:r>
              <a:rPr lang="en-GB" dirty="0"/>
              <a:t>The Act will require employers to take </a:t>
            </a:r>
            <a:r>
              <a:rPr lang="en-GB" b="1" dirty="0"/>
              <a:t>all </a:t>
            </a:r>
            <a:r>
              <a:rPr lang="en-GB" dirty="0"/>
              <a:t>reasonable steps to prevent sexual harassment (as opposed to just reasonable steps)  </a:t>
            </a:r>
          </a:p>
          <a:p>
            <a:pPr marL="0" indent="0">
              <a:buNone/>
            </a:pPr>
            <a:endParaRPr lang="en-GB" dirty="0"/>
          </a:p>
          <a:p>
            <a:r>
              <a:rPr lang="en-GB" dirty="0"/>
              <a:t>A report of sexual harassment having taken place also amounts to an express prescribed disclosure for the purposes of whistleblowing.</a:t>
            </a:r>
          </a:p>
          <a:p>
            <a:endParaRPr lang="en-GB" dirty="0"/>
          </a:p>
          <a:p>
            <a:r>
              <a:rPr lang="en-GB" dirty="0"/>
              <a:t>Employers will be liable for harassment by third parties (clients, customers and service users) related to the protected characteristics of age, disability, gender reassignment, race, religion or belief, sex and sexual orientation unless the employer took all reasonable steps to prevent it. </a:t>
            </a:r>
          </a:p>
          <a:p>
            <a:endParaRPr lang="en-GB" dirty="0"/>
          </a:p>
          <a:p>
            <a:r>
              <a:rPr lang="en-GB" dirty="0"/>
              <a:t>These provisions are due to come into force in October 2026. </a:t>
            </a:r>
            <a:br>
              <a:rPr lang="en-GB" dirty="0"/>
            </a:br>
            <a:r>
              <a:rPr lang="en-GB" dirty="0"/>
              <a:t> </a:t>
            </a:r>
            <a:br>
              <a:rPr lang="en-GB" dirty="0"/>
            </a:br>
            <a:endParaRPr lang="en-GB" dirty="0"/>
          </a:p>
        </p:txBody>
      </p:sp>
    </p:spTree>
    <p:extLst>
      <p:ext uri="{BB962C8B-B14F-4D97-AF65-F5344CB8AC3E}">
        <p14:creationId xmlns:p14="http://schemas.microsoft.com/office/powerpoint/2010/main" val="979663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5B5CD-E310-7300-3F6C-89075F00374A}"/>
              </a:ext>
            </a:extLst>
          </p:cNvPr>
          <p:cNvSpPr>
            <a:spLocks noGrp="1"/>
          </p:cNvSpPr>
          <p:nvPr>
            <p:ph type="title"/>
          </p:nvPr>
        </p:nvSpPr>
        <p:spPr/>
        <p:txBody>
          <a:bodyPr/>
          <a:lstStyle/>
          <a:p>
            <a:r>
              <a:rPr lang="en-GB" dirty="0"/>
              <a:t>Need to Establish Causation</a:t>
            </a:r>
          </a:p>
        </p:txBody>
      </p:sp>
      <p:sp>
        <p:nvSpPr>
          <p:cNvPr id="3" name="Content Placeholder 2">
            <a:extLst>
              <a:ext uri="{FF2B5EF4-FFF2-40B4-BE49-F238E27FC236}">
                <a16:creationId xmlns:a16="http://schemas.microsoft.com/office/drawing/2014/main" id="{4FF46174-0480-D026-A3AF-CCEB861C24D7}"/>
              </a:ext>
            </a:extLst>
          </p:cNvPr>
          <p:cNvSpPr>
            <a:spLocks noGrp="1"/>
          </p:cNvSpPr>
          <p:nvPr>
            <p:ph idx="1"/>
          </p:nvPr>
        </p:nvSpPr>
        <p:spPr/>
        <p:txBody>
          <a:bodyPr/>
          <a:lstStyle/>
          <a:p>
            <a:r>
              <a:rPr lang="en-GB" dirty="0"/>
              <a:t>The claimant was a prison officer. He was involved in an altercation with a prisoner in the morning. The prisoner made threats to assault him. The claimant reported this, however, he remained working on the same landing.</a:t>
            </a:r>
          </a:p>
          <a:p>
            <a:r>
              <a:rPr lang="en-GB" dirty="0"/>
              <a:t>Later that same day the prisoner became involved in an altercation with another prisoner. The alarm was sounded and officers, including the claimant, came to break up the fight. During the restraint the claimant was injured.</a:t>
            </a:r>
          </a:p>
          <a:p>
            <a:r>
              <a:rPr lang="en-GB" dirty="0"/>
              <a:t>The claimant sought to bring a claim on the basis that he had reported the threats by the prisoner and so the prison service were responsible for his assault.</a:t>
            </a:r>
          </a:p>
          <a:p>
            <a:r>
              <a:rPr lang="en-GB" dirty="0"/>
              <a:t>The claim was unsuccessful. While there may have been a breach in not moving the claimant off the landing the assault was not caused by that breach as it was not related to the threat made by the prisoner earlier in the day.</a:t>
            </a:r>
          </a:p>
        </p:txBody>
      </p:sp>
    </p:spTree>
    <p:extLst>
      <p:ext uri="{BB962C8B-B14F-4D97-AF65-F5344CB8AC3E}">
        <p14:creationId xmlns:p14="http://schemas.microsoft.com/office/powerpoint/2010/main" val="2363227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A7BD0-EBE0-753E-7718-D7CB7BD41C3E}"/>
              </a:ext>
            </a:extLst>
          </p:cNvPr>
          <p:cNvSpPr>
            <a:spLocks noGrp="1"/>
          </p:cNvSpPr>
          <p:nvPr>
            <p:ph type="title"/>
          </p:nvPr>
        </p:nvSpPr>
        <p:spPr/>
        <p:txBody>
          <a:bodyPr/>
          <a:lstStyle/>
          <a:p>
            <a:r>
              <a:rPr lang="en-GB" dirty="0"/>
              <a:t>Quantum</a:t>
            </a:r>
          </a:p>
        </p:txBody>
      </p:sp>
      <p:sp>
        <p:nvSpPr>
          <p:cNvPr id="3" name="Content Placeholder 2">
            <a:extLst>
              <a:ext uri="{FF2B5EF4-FFF2-40B4-BE49-F238E27FC236}">
                <a16:creationId xmlns:a16="http://schemas.microsoft.com/office/drawing/2014/main" id="{B1344730-68E5-E1C4-933A-3BA6F41F5CB0}"/>
              </a:ext>
            </a:extLst>
          </p:cNvPr>
          <p:cNvSpPr>
            <a:spLocks noGrp="1"/>
          </p:cNvSpPr>
          <p:nvPr>
            <p:ph idx="1"/>
          </p:nvPr>
        </p:nvSpPr>
        <p:spPr/>
        <p:txBody>
          <a:bodyPr/>
          <a:lstStyle/>
          <a:p>
            <a:pPr marL="0" indent="0">
              <a:buNone/>
            </a:pPr>
            <a:r>
              <a:rPr lang="en-GB" sz="1800" dirty="0"/>
              <a:t>General Damages – Pain, Suffering and Loss of Amenity + Special Damages (financial losses)</a:t>
            </a:r>
          </a:p>
          <a:p>
            <a:pPr marL="0" indent="0">
              <a:buNone/>
            </a:pPr>
            <a:endParaRPr lang="en-GB" sz="1800" dirty="0"/>
          </a:p>
          <a:p>
            <a:pPr marL="0" indent="0">
              <a:buNone/>
            </a:pPr>
            <a:r>
              <a:rPr lang="en-GB" sz="1800" dirty="0"/>
              <a:t>Financial Losses can include – loss of earnings, medical treatment, medication, care and assistance, travel, adaptions to home/cars, medical aids, pension loss and future losses</a:t>
            </a:r>
          </a:p>
          <a:p>
            <a:pPr marL="0" indent="0">
              <a:buNone/>
            </a:pPr>
            <a:endParaRPr lang="en-GB" sz="1800" dirty="0"/>
          </a:p>
          <a:p>
            <a:pPr marL="0" indent="0">
              <a:buNone/>
            </a:pPr>
            <a:r>
              <a:rPr lang="en-GB" dirty="0"/>
              <a:t>Two tools to value a claim:</a:t>
            </a:r>
          </a:p>
          <a:p>
            <a:pPr marL="0" indent="0">
              <a:buNone/>
            </a:pPr>
            <a:endParaRPr lang="en-GB" dirty="0"/>
          </a:p>
          <a:p>
            <a:pPr marL="457200" indent="-457200">
              <a:buAutoNum type="arabicPeriod"/>
            </a:pPr>
            <a:r>
              <a:rPr lang="en-GB" dirty="0"/>
              <a:t>JC Guidelines</a:t>
            </a:r>
          </a:p>
          <a:p>
            <a:pPr marL="457200" indent="-457200">
              <a:buAutoNum type="arabicPeriod"/>
            </a:pPr>
            <a:r>
              <a:rPr lang="en-GB" dirty="0"/>
              <a:t>Previous Case Law</a:t>
            </a:r>
          </a:p>
          <a:p>
            <a:pPr marL="457200" indent="-457200">
              <a:buAutoNum type="arabicPeriod"/>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13232261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BC8EF-A2F9-2F4B-2ED8-78DD67BB3FD1}"/>
              </a:ext>
            </a:extLst>
          </p:cNvPr>
          <p:cNvSpPr>
            <a:spLocks noGrp="1"/>
          </p:cNvSpPr>
          <p:nvPr>
            <p:ph type="title"/>
          </p:nvPr>
        </p:nvSpPr>
        <p:spPr/>
        <p:txBody>
          <a:bodyPr/>
          <a:lstStyle/>
          <a:p>
            <a:r>
              <a:rPr lang="en-GB" dirty="0"/>
              <a:t>JC Guidelines</a:t>
            </a:r>
          </a:p>
        </p:txBody>
      </p:sp>
      <p:sp>
        <p:nvSpPr>
          <p:cNvPr id="3" name="Content Placeholder 2">
            <a:extLst>
              <a:ext uri="{FF2B5EF4-FFF2-40B4-BE49-F238E27FC236}">
                <a16:creationId xmlns:a16="http://schemas.microsoft.com/office/drawing/2014/main" id="{D1798083-7C17-0151-F7F2-5D6B6C16968F}"/>
              </a:ext>
            </a:extLst>
          </p:cNvPr>
          <p:cNvSpPr>
            <a:spLocks noGrp="1"/>
          </p:cNvSpPr>
          <p:nvPr>
            <p:ph idx="1"/>
          </p:nvPr>
        </p:nvSpPr>
        <p:spPr/>
        <p:txBody>
          <a:bodyPr>
            <a:normAutofit lnSpcReduction="10000"/>
          </a:bodyPr>
          <a:lstStyle/>
          <a:p>
            <a:pPr fontAlgn="auto"/>
            <a:r>
              <a:rPr lang="en-GB" dirty="0"/>
              <a:t>Chapter 4 - Psychiatric and Psychological Damage</a:t>
            </a:r>
          </a:p>
          <a:p>
            <a:pPr marL="0" indent="0" fontAlgn="auto">
              <a:buNone/>
            </a:pPr>
            <a:r>
              <a:rPr lang="en-GB" dirty="0"/>
              <a:t>Section (B) - Post- Traumatic Stress Disorder</a:t>
            </a:r>
          </a:p>
          <a:p>
            <a:pPr marL="0" indent="0" fontAlgn="auto">
              <a:buNone/>
            </a:pPr>
            <a:r>
              <a:rPr lang="en-GB" dirty="0"/>
              <a:t>The symptoms may include nightmares, flashbacks, sleep disturbance, avoidance, mood disorders, suicidal ideation, and hyper- arousal. Symptoms of hyper- arousal can affect basic functions such as breathing, pulse rate, and bowel and/ or bladder control.</a:t>
            </a:r>
          </a:p>
          <a:p>
            <a:pPr marL="0" indent="0">
              <a:buNone/>
            </a:pPr>
            <a:r>
              <a:rPr lang="en-GB" b="1" dirty="0"/>
              <a:t>(a) Severe - £79,080 to £133,000</a:t>
            </a:r>
          </a:p>
          <a:p>
            <a:pPr marL="0" indent="0" fontAlgn="auto">
              <a:buNone/>
            </a:pPr>
            <a:r>
              <a:rPr lang="en-GB" dirty="0"/>
              <a:t>Such cases will involve permanent effects which prevent the injured person from working at all or at least from functioning at anything approaching the pre- trauma level. All aspects of the life of the injured person will be badly affected.</a:t>
            </a:r>
          </a:p>
          <a:p>
            <a:pPr marL="0" indent="0">
              <a:buNone/>
            </a:pPr>
            <a:r>
              <a:rPr lang="en-GB" b="1" dirty="0"/>
              <a:t>(d) Less Severe - £5,220 to £10,810</a:t>
            </a:r>
          </a:p>
          <a:p>
            <a:pPr marL="0" indent="0">
              <a:buNone/>
            </a:pPr>
            <a:r>
              <a:rPr lang="en-GB" dirty="0"/>
              <a:t>In these cases a virtually full recovery will have been made within one to two years and only minor symptoms will persist over any longer period.</a:t>
            </a:r>
            <a:endParaRPr lang="en-GB" b="1" dirty="0"/>
          </a:p>
          <a:p>
            <a:pPr marL="0" indent="0">
              <a:buNone/>
            </a:pPr>
            <a:endParaRPr lang="en-GB" dirty="0"/>
          </a:p>
        </p:txBody>
      </p:sp>
    </p:spTree>
    <p:extLst>
      <p:ext uri="{BB962C8B-B14F-4D97-AF65-F5344CB8AC3E}">
        <p14:creationId xmlns:p14="http://schemas.microsoft.com/office/powerpoint/2010/main" val="3304820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5C255-0D4F-31BD-CDDC-049233755767}"/>
              </a:ext>
            </a:extLst>
          </p:cNvPr>
          <p:cNvSpPr>
            <a:spLocks noGrp="1"/>
          </p:cNvSpPr>
          <p:nvPr>
            <p:ph type="title"/>
          </p:nvPr>
        </p:nvSpPr>
        <p:spPr/>
        <p:txBody>
          <a:bodyPr/>
          <a:lstStyle/>
          <a:p>
            <a:r>
              <a:rPr lang="en-GB" dirty="0"/>
              <a:t>JC Guidelines</a:t>
            </a:r>
          </a:p>
        </p:txBody>
      </p:sp>
      <p:sp>
        <p:nvSpPr>
          <p:cNvPr id="3" name="Content Placeholder 2">
            <a:extLst>
              <a:ext uri="{FF2B5EF4-FFF2-40B4-BE49-F238E27FC236}">
                <a16:creationId xmlns:a16="http://schemas.microsoft.com/office/drawing/2014/main" id="{F0509EF4-67E0-A851-5135-CECEBE323A14}"/>
              </a:ext>
            </a:extLst>
          </p:cNvPr>
          <p:cNvSpPr>
            <a:spLocks noGrp="1"/>
          </p:cNvSpPr>
          <p:nvPr>
            <p:ph idx="1"/>
          </p:nvPr>
        </p:nvSpPr>
        <p:spPr/>
        <p:txBody>
          <a:bodyPr/>
          <a:lstStyle/>
          <a:p>
            <a:r>
              <a:rPr lang="en-GB" b="1" dirty="0"/>
              <a:t>Chapter 14 - Minor Injuries</a:t>
            </a:r>
          </a:p>
          <a:p>
            <a:pPr marL="0" indent="0" fontAlgn="auto">
              <a:buNone/>
            </a:pPr>
            <a:r>
              <a:rPr lang="en-GB" dirty="0"/>
              <a:t>(a)Injuries where there is a complete recovery within seven days.</a:t>
            </a:r>
          </a:p>
          <a:p>
            <a:pPr marL="0" indent="0" fontAlgn="auto">
              <a:buNone/>
            </a:pPr>
            <a:endParaRPr lang="en-GB" dirty="0"/>
          </a:p>
          <a:p>
            <a:pPr marL="0" indent="0">
              <a:buNone/>
            </a:pPr>
            <a:r>
              <a:rPr lang="en-GB" dirty="0"/>
              <a:t>(b)Injuries where there is a complete recovery within 28 days.</a:t>
            </a:r>
            <a:br>
              <a:rPr lang="en-GB" dirty="0"/>
            </a:br>
            <a:r>
              <a:rPr lang="en-GB" dirty="0"/>
              <a:t>     </a:t>
            </a:r>
            <a:r>
              <a:rPr lang="en-GB" b="1" dirty="0"/>
              <a:t>£910 to £1,810</a:t>
            </a:r>
          </a:p>
          <a:p>
            <a:pPr marL="0" indent="0">
              <a:buNone/>
            </a:pPr>
            <a:r>
              <a:rPr lang="en-GB" dirty="0"/>
              <a:t>(c)Injuries where there is a complete recovery within three months.</a:t>
            </a:r>
          </a:p>
          <a:p>
            <a:pPr marL="0" indent="0">
              <a:buNone/>
            </a:pPr>
            <a:r>
              <a:rPr lang="en-GB" b="1" dirty="0"/>
              <a:t>     £1,810 to £3,240</a:t>
            </a:r>
            <a:endParaRPr lang="en-GB" dirty="0"/>
          </a:p>
        </p:txBody>
      </p:sp>
      <p:graphicFrame>
        <p:nvGraphicFramePr>
          <p:cNvPr id="8" name="Table 7">
            <a:extLst>
              <a:ext uri="{FF2B5EF4-FFF2-40B4-BE49-F238E27FC236}">
                <a16:creationId xmlns:a16="http://schemas.microsoft.com/office/drawing/2014/main" id="{A71E4349-7217-2F66-CBD0-B81C63F14828}"/>
              </a:ext>
            </a:extLst>
          </p:cNvPr>
          <p:cNvGraphicFramePr>
            <a:graphicFrameLocks noGrp="1"/>
          </p:cNvGraphicFramePr>
          <p:nvPr>
            <p:extLst>
              <p:ext uri="{D42A27DB-BD31-4B8C-83A1-F6EECF244321}">
                <p14:modId xmlns:p14="http://schemas.microsoft.com/office/powerpoint/2010/main" val="206260091"/>
              </p:ext>
            </p:extLst>
          </p:nvPr>
        </p:nvGraphicFramePr>
        <p:xfrm>
          <a:off x="899032" y="2382050"/>
          <a:ext cx="3596127" cy="365760"/>
        </p:xfrm>
        <a:graphic>
          <a:graphicData uri="http://schemas.openxmlformats.org/drawingml/2006/table">
            <a:tbl>
              <a:tblPr/>
              <a:tblGrid>
                <a:gridCol w="3596127">
                  <a:extLst>
                    <a:ext uri="{9D8B030D-6E8A-4147-A177-3AD203B41FA5}">
                      <a16:colId xmlns:a16="http://schemas.microsoft.com/office/drawing/2014/main" val="2725567903"/>
                    </a:ext>
                  </a:extLst>
                </a:gridCol>
              </a:tblGrid>
              <a:tr h="241279">
                <a:tc>
                  <a:txBody>
                    <a:bodyPr/>
                    <a:lstStyle/>
                    <a:p>
                      <a:pPr algn="r" fontAlgn="auto">
                        <a:buNone/>
                      </a:pPr>
                      <a:r>
                        <a:rPr lang="en-GB" b="1" dirty="0">
                          <a:effectLst/>
                        </a:rPr>
                        <a:t>A few hundred pounds to £910</a:t>
                      </a:r>
                      <a:endParaRPr lang="en-GB" dirty="0">
                        <a:effectLst/>
                      </a:endParaRPr>
                    </a:p>
                  </a:txBody>
                  <a:tcPr>
                    <a:lnL>
                      <a:noFill/>
                    </a:lnL>
                    <a:lnR>
                      <a:noFill/>
                    </a:lnR>
                    <a:lnT>
                      <a:noFill/>
                    </a:lnT>
                    <a:lnB>
                      <a:noFill/>
                    </a:lnB>
                    <a:solidFill>
                      <a:srgbClr val="FFFFFF"/>
                    </a:solidFill>
                  </a:tcPr>
                </a:tc>
                <a:extLst>
                  <a:ext uri="{0D108BD9-81ED-4DB2-BD59-A6C34878D82A}">
                    <a16:rowId xmlns:a16="http://schemas.microsoft.com/office/drawing/2014/main" val="3160959109"/>
                  </a:ext>
                </a:extLst>
              </a:tr>
            </a:tbl>
          </a:graphicData>
        </a:graphic>
      </p:graphicFrame>
    </p:spTree>
    <p:extLst>
      <p:ext uri="{BB962C8B-B14F-4D97-AF65-F5344CB8AC3E}">
        <p14:creationId xmlns:p14="http://schemas.microsoft.com/office/powerpoint/2010/main" val="2330445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E04ED4E-AECE-B444-AB45-AAAA0D66C46F}"/>
              </a:ext>
            </a:extLst>
          </p:cNvPr>
          <p:cNvSpPr>
            <a:spLocks noGrp="1"/>
          </p:cNvSpPr>
          <p:nvPr>
            <p:ph type="title"/>
          </p:nvPr>
        </p:nvSpPr>
        <p:spPr/>
        <p:txBody>
          <a:bodyPr>
            <a:normAutofit fontScale="90000"/>
          </a:bodyPr>
          <a:lstStyle/>
          <a:p>
            <a:r>
              <a:rPr lang="en-US" b="1" dirty="0">
                <a:latin typeface="Helvetica" pitchFamily="2" charset="0"/>
              </a:rPr>
              <a:t>Reminder of Legal Services for Union Members</a:t>
            </a:r>
          </a:p>
        </p:txBody>
      </p:sp>
      <p:sp>
        <p:nvSpPr>
          <p:cNvPr id="9" name="Content Placeholder 1">
            <a:extLst>
              <a:ext uri="{FF2B5EF4-FFF2-40B4-BE49-F238E27FC236}">
                <a16:creationId xmlns:a16="http://schemas.microsoft.com/office/drawing/2014/main" id="{047CCDF4-3D8F-1A07-F9F2-4C9CDD4D8D4D}"/>
              </a:ext>
            </a:extLst>
          </p:cNvPr>
          <p:cNvSpPr>
            <a:spLocks noGrp="1"/>
          </p:cNvSpPr>
          <p:nvPr>
            <p:ph idx="1"/>
          </p:nvPr>
        </p:nvSpPr>
        <p:spPr>
          <a:xfrm>
            <a:off x="1045023" y="1856360"/>
            <a:ext cx="10101954" cy="4063907"/>
          </a:xfrm>
        </p:spPr>
        <p:txBody>
          <a:bodyPr>
            <a:noAutofit/>
          </a:bodyPr>
          <a:lstStyle/>
          <a:p>
            <a:pPr marL="0" indent="0">
              <a:buNone/>
            </a:pPr>
            <a:endParaRPr lang="en-US" dirty="0">
              <a:latin typeface="Helvetica" pitchFamily="2" charset="0"/>
            </a:endParaRPr>
          </a:p>
          <a:p>
            <a:endParaRPr lang="en-US" dirty="0">
              <a:latin typeface="Helvetica" pitchFamily="2" charset="0"/>
            </a:endParaRPr>
          </a:p>
        </p:txBody>
      </p:sp>
      <p:grpSp>
        <p:nvGrpSpPr>
          <p:cNvPr id="7" name="Group 6">
            <a:extLst>
              <a:ext uri="{FF2B5EF4-FFF2-40B4-BE49-F238E27FC236}">
                <a16:creationId xmlns:a16="http://schemas.microsoft.com/office/drawing/2014/main" id="{CBDBF5DB-E9DF-96C1-24D6-76B8D37434D5}"/>
              </a:ext>
            </a:extLst>
          </p:cNvPr>
          <p:cNvGrpSpPr/>
          <p:nvPr/>
        </p:nvGrpSpPr>
        <p:grpSpPr>
          <a:xfrm>
            <a:off x="2194749" y="5032930"/>
            <a:ext cx="2788356" cy="791844"/>
            <a:chOff x="2428597" y="5238656"/>
            <a:chExt cx="2714635" cy="1036217"/>
          </a:xfrm>
        </p:grpSpPr>
        <p:sp>
          <p:nvSpPr>
            <p:cNvPr id="8" name="Isosceles Triangle 7">
              <a:extLst>
                <a:ext uri="{FF2B5EF4-FFF2-40B4-BE49-F238E27FC236}">
                  <a16:creationId xmlns:a16="http://schemas.microsoft.com/office/drawing/2014/main" id="{C40BC8B8-0262-CAEA-4FDC-214F6564D372}"/>
                </a:ext>
              </a:extLst>
            </p:cNvPr>
            <p:cNvSpPr/>
            <p:nvPr/>
          </p:nvSpPr>
          <p:spPr bwMode="auto">
            <a:xfrm rot="10800000" flipH="1">
              <a:off x="2445584" y="6144483"/>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10" name="Rectangle 9">
              <a:extLst>
                <a:ext uri="{FF2B5EF4-FFF2-40B4-BE49-F238E27FC236}">
                  <a16:creationId xmlns:a16="http://schemas.microsoft.com/office/drawing/2014/main" id="{68CC3621-1532-1B6E-4332-683995AD7C14}"/>
                </a:ext>
              </a:extLst>
            </p:cNvPr>
            <p:cNvSpPr/>
            <p:nvPr/>
          </p:nvSpPr>
          <p:spPr bwMode="auto">
            <a:xfrm flipH="1">
              <a:off x="2805437" y="5238656"/>
              <a:ext cx="2337795" cy="1036217"/>
            </a:xfrm>
            <a:prstGeom prst="rect">
              <a:avLst/>
            </a:prstGeom>
            <a:solidFill>
              <a:schemeClr val="accent5"/>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11" name="Rectangle 10">
              <a:extLst>
                <a:ext uri="{FF2B5EF4-FFF2-40B4-BE49-F238E27FC236}">
                  <a16:creationId xmlns:a16="http://schemas.microsoft.com/office/drawing/2014/main" id="{2F491ADE-9E63-DA78-9C90-77720D566C05}"/>
                </a:ext>
              </a:extLst>
            </p:cNvPr>
            <p:cNvSpPr/>
            <p:nvPr/>
          </p:nvSpPr>
          <p:spPr bwMode="auto">
            <a:xfrm flipH="1">
              <a:off x="2428597" y="5238656"/>
              <a:ext cx="802518" cy="1036217"/>
            </a:xfrm>
            <a:prstGeom prst="rect">
              <a:avLst/>
            </a:prstGeom>
            <a:solidFill>
              <a:schemeClr val="accent5">
                <a:lumMod val="75000"/>
              </a:schemeClr>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sp>
        <p:nvSpPr>
          <p:cNvPr id="12" name="Rectangle 11">
            <a:extLst>
              <a:ext uri="{FF2B5EF4-FFF2-40B4-BE49-F238E27FC236}">
                <a16:creationId xmlns:a16="http://schemas.microsoft.com/office/drawing/2014/main" id="{2FB63F3A-2E74-7D6F-7977-45F866FFA5E2}"/>
              </a:ext>
            </a:extLst>
          </p:cNvPr>
          <p:cNvSpPr/>
          <p:nvPr/>
        </p:nvSpPr>
        <p:spPr>
          <a:xfrm flipH="1">
            <a:off x="3327205" y="5269329"/>
            <a:ext cx="1378530" cy="307777"/>
          </a:xfrm>
          <a:prstGeom prst="rect">
            <a:avLst/>
          </a:prstGeom>
        </p:spPr>
        <p:txBody>
          <a:bodyPr wrap="square" anchor="ctr">
            <a:spAutoFit/>
          </a:bodyPr>
          <a:lstStyle/>
          <a:p>
            <a:pPr lvl="0" algn="ctr">
              <a:defRPr/>
            </a:pPr>
            <a:r>
              <a:rPr lang="en-IN" sz="1400" b="1" dirty="0">
                <a:solidFill>
                  <a:prstClr val="white"/>
                </a:solidFill>
                <a:latin typeface="+mj-lt"/>
                <a:cs typeface="Calibri" pitchFamily="34" charset="0"/>
              </a:rPr>
              <a:t>Criminal law</a:t>
            </a:r>
          </a:p>
        </p:txBody>
      </p:sp>
      <p:grpSp>
        <p:nvGrpSpPr>
          <p:cNvPr id="13" name="Group 12">
            <a:extLst>
              <a:ext uri="{FF2B5EF4-FFF2-40B4-BE49-F238E27FC236}">
                <a16:creationId xmlns:a16="http://schemas.microsoft.com/office/drawing/2014/main" id="{29EA14D6-10B9-788B-9139-7E69C16020E1}"/>
              </a:ext>
            </a:extLst>
          </p:cNvPr>
          <p:cNvGrpSpPr/>
          <p:nvPr/>
        </p:nvGrpSpPr>
        <p:grpSpPr>
          <a:xfrm flipH="1">
            <a:off x="2424563" y="5238657"/>
            <a:ext cx="314520" cy="397476"/>
            <a:chOff x="1720719" y="5490586"/>
            <a:chExt cx="413952" cy="520142"/>
          </a:xfrm>
          <a:solidFill>
            <a:schemeClr val="bg1"/>
          </a:solidFill>
        </p:grpSpPr>
        <p:sp>
          <p:nvSpPr>
            <p:cNvPr id="14" name="TextBox 13">
              <a:extLst>
                <a:ext uri="{FF2B5EF4-FFF2-40B4-BE49-F238E27FC236}">
                  <a16:creationId xmlns:a16="http://schemas.microsoft.com/office/drawing/2014/main" id="{B492BDA7-18F4-7299-6F66-25D51370B3A9}"/>
                </a:ext>
              </a:extLst>
            </p:cNvPr>
            <p:cNvSpPr txBox="1"/>
            <p:nvPr/>
          </p:nvSpPr>
          <p:spPr>
            <a:xfrm flipH="1">
              <a:off x="1942336" y="5490586"/>
              <a:ext cx="192335"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3" y="272783"/>
                  </a:lnTo>
                  <a:lnTo>
                    <a:pt x="107793"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15" name="TextBox 14">
              <a:extLst>
                <a:ext uri="{FF2B5EF4-FFF2-40B4-BE49-F238E27FC236}">
                  <a16:creationId xmlns:a16="http://schemas.microsoft.com/office/drawing/2014/main" id="{2A063089-33F4-D770-C3A8-67F1FE357CD4}"/>
                </a:ext>
              </a:extLst>
            </p:cNvPr>
            <p:cNvSpPr txBox="1"/>
            <p:nvPr/>
          </p:nvSpPr>
          <p:spPr>
            <a:xfrm flipH="1">
              <a:off x="1720719" y="5490586"/>
              <a:ext cx="187827" cy="520142"/>
            </a:xfrm>
            <a:custGeom>
              <a:avLst/>
              <a:gdLst/>
              <a:ahLst/>
              <a:cxnLst/>
              <a:rect l="l" t="t" r="r" b="b"/>
              <a:pathLst>
                <a:path w="149991" h="312981">
                  <a:moveTo>
                    <a:pt x="5000" y="0"/>
                  </a:moveTo>
                  <a:lnTo>
                    <a:pt x="147791" y="0"/>
                  </a:lnTo>
                  <a:lnTo>
                    <a:pt x="147791" y="40997"/>
                  </a:lnTo>
                  <a:lnTo>
                    <a:pt x="48397" y="40997"/>
                  </a:lnTo>
                  <a:lnTo>
                    <a:pt x="45397" y="112193"/>
                  </a:lnTo>
                  <a:lnTo>
                    <a:pt x="121593" y="112193"/>
                  </a:lnTo>
                  <a:cubicBezTo>
                    <a:pt x="140525" y="112193"/>
                    <a:pt x="149991" y="121659"/>
                    <a:pt x="149991" y="140591"/>
                  </a:cubicBezTo>
                  <a:lnTo>
                    <a:pt x="149991" y="284382"/>
                  </a:lnTo>
                  <a:cubicBezTo>
                    <a:pt x="149991" y="303448"/>
                    <a:pt x="140525" y="312981"/>
                    <a:pt x="121593" y="312981"/>
                  </a:cubicBezTo>
                  <a:lnTo>
                    <a:pt x="27798" y="312981"/>
                  </a:lnTo>
                  <a:cubicBezTo>
                    <a:pt x="9266" y="312981"/>
                    <a:pt x="0" y="303448"/>
                    <a:pt x="0" y="284382"/>
                  </a:cubicBezTo>
                  <a:lnTo>
                    <a:pt x="0" y="212187"/>
                  </a:lnTo>
                  <a:lnTo>
                    <a:pt x="45997" y="212187"/>
                  </a:lnTo>
                  <a:lnTo>
                    <a:pt x="45997" y="272783"/>
                  </a:lnTo>
                  <a:lnTo>
                    <a:pt x="103994" y="272783"/>
                  </a:lnTo>
                  <a:lnTo>
                    <a:pt x="103994" y="152391"/>
                  </a:lnTo>
                  <a:lnTo>
                    <a:pt x="0" y="152391"/>
                  </a:lnTo>
                  <a:lnTo>
                    <a:pt x="5000" y="0"/>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16" name="Group 15">
            <a:extLst>
              <a:ext uri="{FF2B5EF4-FFF2-40B4-BE49-F238E27FC236}">
                <a16:creationId xmlns:a16="http://schemas.microsoft.com/office/drawing/2014/main" id="{56775648-B08A-B7CE-0867-170627D90D4D}"/>
              </a:ext>
            </a:extLst>
          </p:cNvPr>
          <p:cNvGrpSpPr/>
          <p:nvPr/>
        </p:nvGrpSpPr>
        <p:grpSpPr>
          <a:xfrm>
            <a:off x="7098665" y="4183551"/>
            <a:ext cx="2910161" cy="791844"/>
            <a:chOff x="7041354" y="4201514"/>
            <a:chExt cx="2722052" cy="1036217"/>
          </a:xfrm>
        </p:grpSpPr>
        <p:sp>
          <p:nvSpPr>
            <p:cNvPr id="17" name="Isosceles Triangle 16">
              <a:extLst>
                <a:ext uri="{FF2B5EF4-FFF2-40B4-BE49-F238E27FC236}">
                  <a16:creationId xmlns:a16="http://schemas.microsoft.com/office/drawing/2014/main" id="{EAC75070-6E90-B626-F2FD-79387BFD595E}"/>
                </a:ext>
              </a:extLst>
            </p:cNvPr>
            <p:cNvSpPr/>
            <p:nvPr/>
          </p:nvSpPr>
          <p:spPr bwMode="auto">
            <a:xfrm rot="10800000" flipH="1">
              <a:off x="7041354" y="5112104"/>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18" name="Rectangle 17">
              <a:extLst>
                <a:ext uri="{FF2B5EF4-FFF2-40B4-BE49-F238E27FC236}">
                  <a16:creationId xmlns:a16="http://schemas.microsoft.com/office/drawing/2014/main" id="{A5E2511C-4BDE-0F97-3004-6B33B258CBC2}"/>
                </a:ext>
              </a:extLst>
            </p:cNvPr>
            <p:cNvSpPr/>
            <p:nvPr/>
          </p:nvSpPr>
          <p:spPr bwMode="auto">
            <a:xfrm flipH="1">
              <a:off x="7425611" y="4201514"/>
              <a:ext cx="2337795" cy="1036217"/>
            </a:xfrm>
            <a:prstGeom prst="rect">
              <a:avLst/>
            </a:prstGeom>
            <a:solidFill>
              <a:schemeClr val="accent4">
                <a:lumMod val="75000"/>
              </a:schemeClr>
            </a:solidFill>
            <a:ln>
              <a:noFill/>
            </a:ln>
          </p:spPr>
          <p:txBody>
            <a:bodyPr vert="horz" wrap="square" lIns="91440" tIns="45720" rIns="91440" bIns="45720" numCol="1" rtlCol="0"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19" name="Rectangle 18">
              <a:extLst>
                <a:ext uri="{FF2B5EF4-FFF2-40B4-BE49-F238E27FC236}">
                  <a16:creationId xmlns:a16="http://schemas.microsoft.com/office/drawing/2014/main" id="{2A78EE64-5C7F-AB72-0FA4-692D4C1509A4}"/>
                </a:ext>
              </a:extLst>
            </p:cNvPr>
            <p:cNvSpPr/>
            <p:nvPr/>
          </p:nvSpPr>
          <p:spPr bwMode="auto">
            <a:xfrm flipH="1">
              <a:off x="7071996" y="4201514"/>
              <a:ext cx="802518" cy="1036217"/>
            </a:xfrm>
            <a:prstGeom prst="rect">
              <a:avLst/>
            </a:prstGeom>
            <a:solidFill>
              <a:srgbClr val="73211C"/>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sp>
        <p:nvSpPr>
          <p:cNvPr id="20" name="Rectangle 19">
            <a:extLst>
              <a:ext uri="{FF2B5EF4-FFF2-40B4-BE49-F238E27FC236}">
                <a16:creationId xmlns:a16="http://schemas.microsoft.com/office/drawing/2014/main" id="{D51EC896-07C5-6DE1-7E15-FE1FF3FBBCDD}"/>
              </a:ext>
            </a:extLst>
          </p:cNvPr>
          <p:cNvSpPr/>
          <p:nvPr/>
        </p:nvSpPr>
        <p:spPr>
          <a:xfrm flipH="1">
            <a:off x="8122960" y="4414076"/>
            <a:ext cx="1667809" cy="307777"/>
          </a:xfrm>
          <a:prstGeom prst="rect">
            <a:avLst/>
          </a:prstGeom>
        </p:spPr>
        <p:txBody>
          <a:bodyPr wrap="square" anchor="ctr">
            <a:spAutoFit/>
          </a:bodyPr>
          <a:lstStyle/>
          <a:p>
            <a:pPr lvl="0" algn="ctr">
              <a:defRPr/>
            </a:pPr>
            <a:r>
              <a:rPr lang="en-IN" sz="1400" b="1" dirty="0">
                <a:solidFill>
                  <a:prstClr val="white"/>
                </a:solidFill>
                <a:latin typeface="+mj-lt"/>
                <a:cs typeface="Calibri" pitchFamily="34" charset="0"/>
              </a:rPr>
              <a:t>Free legal advice</a:t>
            </a:r>
          </a:p>
        </p:txBody>
      </p:sp>
      <p:grpSp>
        <p:nvGrpSpPr>
          <p:cNvPr id="21" name="Group 20">
            <a:extLst>
              <a:ext uri="{FF2B5EF4-FFF2-40B4-BE49-F238E27FC236}">
                <a16:creationId xmlns:a16="http://schemas.microsoft.com/office/drawing/2014/main" id="{7B0A2224-A888-4B86-1851-EAB16542EC43}"/>
              </a:ext>
            </a:extLst>
          </p:cNvPr>
          <p:cNvGrpSpPr/>
          <p:nvPr/>
        </p:nvGrpSpPr>
        <p:grpSpPr>
          <a:xfrm>
            <a:off x="7377868" y="4368021"/>
            <a:ext cx="316041" cy="397476"/>
            <a:chOff x="7252448" y="4459273"/>
            <a:chExt cx="415954" cy="520142"/>
          </a:xfrm>
          <a:solidFill>
            <a:schemeClr val="bg1"/>
          </a:solidFill>
        </p:grpSpPr>
        <p:sp>
          <p:nvSpPr>
            <p:cNvPr id="22" name="TextBox 21">
              <a:extLst>
                <a:ext uri="{FF2B5EF4-FFF2-40B4-BE49-F238E27FC236}">
                  <a16:creationId xmlns:a16="http://schemas.microsoft.com/office/drawing/2014/main" id="{7CFDBE40-9C07-413C-BD33-78E65D656607}"/>
                </a:ext>
              </a:extLst>
            </p:cNvPr>
            <p:cNvSpPr txBox="1"/>
            <p:nvPr/>
          </p:nvSpPr>
          <p:spPr>
            <a:xfrm>
              <a:off x="7252448" y="4459273"/>
              <a:ext cx="192333" cy="520142"/>
            </a:xfrm>
            <a:custGeom>
              <a:avLst/>
              <a:gdLst/>
              <a:ahLst/>
              <a:cxnLst/>
              <a:rect l="l" t="t" r="r" b="b"/>
              <a:pathLst>
                <a:path w="153590" h="312981">
                  <a:moveTo>
                    <a:pt x="28398" y="0"/>
                  </a:moveTo>
                  <a:lnTo>
                    <a:pt x="125392" y="0"/>
                  </a:lnTo>
                  <a:cubicBezTo>
                    <a:pt x="144191" y="0"/>
                    <a:pt x="153590" y="9599"/>
                    <a:pt x="153590" y="28798"/>
                  </a:cubicBezTo>
                  <a:lnTo>
                    <a:pt x="153590" y="284382"/>
                  </a:lnTo>
                  <a:cubicBezTo>
                    <a:pt x="153590"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3" y="272783"/>
                  </a:lnTo>
                  <a:lnTo>
                    <a:pt x="107793"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23" name="TextBox 22">
              <a:extLst>
                <a:ext uri="{FF2B5EF4-FFF2-40B4-BE49-F238E27FC236}">
                  <a16:creationId xmlns:a16="http://schemas.microsoft.com/office/drawing/2014/main" id="{2ABC78DD-3EC6-7F03-EF31-2D36730CCDA1}"/>
                </a:ext>
              </a:extLst>
            </p:cNvPr>
            <p:cNvSpPr txBox="1"/>
            <p:nvPr/>
          </p:nvSpPr>
          <p:spPr>
            <a:xfrm>
              <a:off x="7478072" y="4459273"/>
              <a:ext cx="190330" cy="520142"/>
            </a:xfrm>
            <a:custGeom>
              <a:avLst/>
              <a:gdLst/>
              <a:ahLst/>
              <a:cxnLst/>
              <a:rect l="l" t="t" r="r" b="b"/>
              <a:pathLst>
                <a:path w="151990" h="312981">
                  <a:moveTo>
                    <a:pt x="27798" y="0"/>
                  </a:moveTo>
                  <a:lnTo>
                    <a:pt x="123392" y="0"/>
                  </a:lnTo>
                  <a:cubicBezTo>
                    <a:pt x="142458" y="0"/>
                    <a:pt x="151990" y="9599"/>
                    <a:pt x="151990" y="28798"/>
                  </a:cubicBezTo>
                  <a:lnTo>
                    <a:pt x="151990" y="284382"/>
                  </a:lnTo>
                  <a:cubicBezTo>
                    <a:pt x="151990" y="303448"/>
                    <a:pt x="142591" y="312981"/>
                    <a:pt x="123792" y="312981"/>
                  </a:cubicBezTo>
                  <a:lnTo>
                    <a:pt x="29598" y="312981"/>
                  </a:lnTo>
                  <a:cubicBezTo>
                    <a:pt x="10666" y="312981"/>
                    <a:pt x="1200" y="303448"/>
                    <a:pt x="1200" y="284382"/>
                  </a:cubicBezTo>
                  <a:lnTo>
                    <a:pt x="1200" y="217987"/>
                  </a:lnTo>
                  <a:lnTo>
                    <a:pt x="47197" y="217987"/>
                  </a:lnTo>
                  <a:lnTo>
                    <a:pt x="47197" y="272783"/>
                  </a:lnTo>
                  <a:lnTo>
                    <a:pt x="105593" y="272783"/>
                  </a:lnTo>
                  <a:lnTo>
                    <a:pt x="105593" y="178589"/>
                  </a:lnTo>
                  <a:lnTo>
                    <a:pt x="27798" y="178589"/>
                  </a:lnTo>
                  <a:cubicBezTo>
                    <a:pt x="9266" y="178589"/>
                    <a:pt x="0" y="169190"/>
                    <a:pt x="0" y="150391"/>
                  </a:cubicBezTo>
                  <a:lnTo>
                    <a:pt x="0" y="28798"/>
                  </a:lnTo>
                  <a:cubicBezTo>
                    <a:pt x="0" y="9599"/>
                    <a:pt x="9266" y="0"/>
                    <a:pt x="27798" y="0"/>
                  </a:cubicBezTo>
                  <a:close/>
                  <a:moveTo>
                    <a:pt x="45797" y="40197"/>
                  </a:moveTo>
                  <a:lnTo>
                    <a:pt x="45797" y="138991"/>
                  </a:lnTo>
                  <a:lnTo>
                    <a:pt x="105593" y="138991"/>
                  </a:lnTo>
                  <a:lnTo>
                    <a:pt x="105593" y="40197"/>
                  </a:lnTo>
                  <a:lnTo>
                    <a:pt x="457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24" name="Group 23">
            <a:extLst>
              <a:ext uri="{FF2B5EF4-FFF2-40B4-BE49-F238E27FC236}">
                <a16:creationId xmlns:a16="http://schemas.microsoft.com/office/drawing/2014/main" id="{60AC4158-0B0B-6E73-2042-11482A0DD0AF}"/>
              </a:ext>
            </a:extLst>
          </p:cNvPr>
          <p:cNvGrpSpPr/>
          <p:nvPr/>
        </p:nvGrpSpPr>
        <p:grpSpPr>
          <a:xfrm>
            <a:off x="2573622" y="4241086"/>
            <a:ext cx="2859801" cy="791844"/>
            <a:chOff x="2830813" y="4201514"/>
            <a:chExt cx="2691409" cy="1036217"/>
          </a:xfrm>
        </p:grpSpPr>
        <p:sp>
          <p:nvSpPr>
            <p:cNvPr id="25" name="Isosceles Triangle 24">
              <a:extLst>
                <a:ext uri="{FF2B5EF4-FFF2-40B4-BE49-F238E27FC236}">
                  <a16:creationId xmlns:a16="http://schemas.microsoft.com/office/drawing/2014/main" id="{0DC4281F-F06C-14C2-2CA5-CF15A6CA2DE8}"/>
                </a:ext>
              </a:extLst>
            </p:cNvPr>
            <p:cNvSpPr/>
            <p:nvPr/>
          </p:nvSpPr>
          <p:spPr bwMode="auto">
            <a:xfrm rot="10800000" flipH="1">
              <a:off x="2838270" y="5112104"/>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26" name="Rectangle 25">
              <a:extLst>
                <a:ext uri="{FF2B5EF4-FFF2-40B4-BE49-F238E27FC236}">
                  <a16:creationId xmlns:a16="http://schemas.microsoft.com/office/drawing/2014/main" id="{7AC34C33-8197-0E66-2A09-8492BC9E97E0}"/>
                </a:ext>
              </a:extLst>
            </p:cNvPr>
            <p:cNvSpPr/>
            <p:nvPr/>
          </p:nvSpPr>
          <p:spPr bwMode="auto">
            <a:xfrm flipH="1">
              <a:off x="3184427" y="4201514"/>
              <a:ext cx="2337795" cy="1036217"/>
            </a:xfrm>
            <a:prstGeom prst="rect">
              <a:avLst/>
            </a:prstGeom>
            <a:solidFill>
              <a:schemeClr val="accent4"/>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27" name="Rectangle 26">
              <a:extLst>
                <a:ext uri="{FF2B5EF4-FFF2-40B4-BE49-F238E27FC236}">
                  <a16:creationId xmlns:a16="http://schemas.microsoft.com/office/drawing/2014/main" id="{10BA8840-7827-978F-ED53-DBEE8DCC9340}"/>
                </a:ext>
              </a:extLst>
            </p:cNvPr>
            <p:cNvSpPr/>
            <p:nvPr/>
          </p:nvSpPr>
          <p:spPr bwMode="auto">
            <a:xfrm flipH="1">
              <a:off x="2830813" y="4201514"/>
              <a:ext cx="802518" cy="1036217"/>
            </a:xfrm>
            <a:prstGeom prst="rect">
              <a:avLst/>
            </a:prstGeom>
            <a:solidFill>
              <a:srgbClr val="A5332C"/>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sp>
        <p:nvSpPr>
          <p:cNvPr id="28" name="Rectangle 27">
            <a:extLst>
              <a:ext uri="{FF2B5EF4-FFF2-40B4-BE49-F238E27FC236}">
                <a16:creationId xmlns:a16="http://schemas.microsoft.com/office/drawing/2014/main" id="{3F8D720E-89D5-9EE3-9897-D6848DC2B1BA}"/>
              </a:ext>
            </a:extLst>
          </p:cNvPr>
          <p:cNvSpPr/>
          <p:nvPr/>
        </p:nvSpPr>
        <p:spPr>
          <a:xfrm flipH="1">
            <a:off x="3662021" y="4354330"/>
            <a:ext cx="1350725" cy="523220"/>
          </a:xfrm>
          <a:prstGeom prst="rect">
            <a:avLst/>
          </a:prstGeom>
        </p:spPr>
        <p:txBody>
          <a:bodyPr wrap="square" anchor="ctr">
            <a:spAutoFit/>
          </a:bodyPr>
          <a:lstStyle/>
          <a:p>
            <a:pPr lvl="0" algn="ctr">
              <a:defRPr/>
            </a:pPr>
            <a:r>
              <a:rPr lang="en-IN" sz="1400" b="1" dirty="0">
                <a:solidFill>
                  <a:prstClr val="white"/>
                </a:solidFill>
                <a:latin typeface="+mj-lt"/>
                <a:cs typeface="Calibri" pitchFamily="34" charset="0"/>
              </a:rPr>
              <a:t>Settlement agreements</a:t>
            </a:r>
          </a:p>
        </p:txBody>
      </p:sp>
      <p:grpSp>
        <p:nvGrpSpPr>
          <p:cNvPr id="29" name="Group 28">
            <a:extLst>
              <a:ext uri="{FF2B5EF4-FFF2-40B4-BE49-F238E27FC236}">
                <a16:creationId xmlns:a16="http://schemas.microsoft.com/office/drawing/2014/main" id="{CC457154-C421-4EF0-65A5-4DA15AF47A51}"/>
              </a:ext>
            </a:extLst>
          </p:cNvPr>
          <p:cNvGrpSpPr/>
          <p:nvPr/>
        </p:nvGrpSpPr>
        <p:grpSpPr>
          <a:xfrm>
            <a:off x="2849502" y="4414076"/>
            <a:ext cx="323843" cy="397476"/>
            <a:chOff x="3001499" y="4459273"/>
            <a:chExt cx="426222" cy="520142"/>
          </a:xfrm>
          <a:solidFill>
            <a:schemeClr val="bg1"/>
          </a:solidFill>
        </p:grpSpPr>
        <p:sp>
          <p:nvSpPr>
            <p:cNvPr id="30" name="TextBox 29">
              <a:extLst>
                <a:ext uri="{FF2B5EF4-FFF2-40B4-BE49-F238E27FC236}">
                  <a16:creationId xmlns:a16="http://schemas.microsoft.com/office/drawing/2014/main" id="{6AC265EC-A4C2-B474-EC74-FBF6CCBC657F}"/>
                </a:ext>
              </a:extLst>
            </p:cNvPr>
            <p:cNvSpPr txBox="1"/>
            <p:nvPr/>
          </p:nvSpPr>
          <p:spPr>
            <a:xfrm>
              <a:off x="3001499" y="4459273"/>
              <a:ext cx="192334" cy="520142"/>
            </a:xfrm>
            <a:custGeom>
              <a:avLst/>
              <a:gdLst/>
              <a:ahLst/>
              <a:cxnLst/>
              <a:rect l="l" t="t" r="r" b="b"/>
              <a:pathLst>
                <a:path w="153591" h="312981">
                  <a:moveTo>
                    <a:pt x="28399" y="0"/>
                  </a:moveTo>
                  <a:lnTo>
                    <a:pt x="125393" y="0"/>
                  </a:lnTo>
                  <a:cubicBezTo>
                    <a:pt x="144192" y="0"/>
                    <a:pt x="153591" y="9599"/>
                    <a:pt x="153591" y="28798"/>
                  </a:cubicBezTo>
                  <a:lnTo>
                    <a:pt x="153591" y="284382"/>
                  </a:lnTo>
                  <a:cubicBezTo>
                    <a:pt x="153591" y="303448"/>
                    <a:pt x="144192" y="312981"/>
                    <a:pt x="125393" y="312981"/>
                  </a:cubicBezTo>
                  <a:lnTo>
                    <a:pt x="27799" y="312981"/>
                  </a:lnTo>
                  <a:cubicBezTo>
                    <a:pt x="9267" y="312981"/>
                    <a:pt x="0" y="303448"/>
                    <a:pt x="0" y="284382"/>
                  </a:cubicBezTo>
                  <a:lnTo>
                    <a:pt x="0" y="28798"/>
                  </a:lnTo>
                  <a:cubicBezTo>
                    <a:pt x="0" y="9599"/>
                    <a:pt x="9467" y="0"/>
                    <a:pt x="28399" y="0"/>
                  </a:cubicBezTo>
                  <a:close/>
                  <a:moveTo>
                    <a:pt x="45998" y="40197"/>
                  </a:moveTo>
                  <a:lnTo>
                    <a:pt x="45998" y="272783"/>
                  </a:lnTo>
                  <a:lnTo>
                    <a:pt x="107794" y="272783"/>
                  </a:lnTo>
                  <a:lnTo>
                    <a:pt x="107794" y="40197"/>
                  </a:lnTo>
                  <a:lnTo>
                    <a:pt x="45998"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31" name="TextBox 30">
              <a:extLst>
                <a:ext uri="{FF2B5EF4-FFF2-40B4-BE49-F238E27FC236}">
                  <a16:creationId xmlns:a16="http://schemas.microsoft.com/office/drawing/2014/main" id="{70B09E8F-98C0-6DB0-D137-B7C3943EAABA}"/>
                </a:ext>
              </a:extLst>
            </p:cNvPr>
            <p:cNvSpPr txBox="1"/>
            <p:nvPr/>
          </p:nvSpPr>
          <p:spPr>
            <a:xfrm>
              <a:off x="3213348" y="4459273"/>
              <a:ext cx="214373" cy="520142"/>
            </a:xfrm>
            <a:custGeom>
              <a:avLst/>
              <a:gdLst/>
              <a:ahLst/>
              <a:cxnLst/>
              <a:rect l="l" t="t" r="r" b="b"/>
              <a:pathLst>
                <a:path w="171190" h="312981">
                  <a:moveTo>
                    <a:pt x="77795" y="0"/>
                  </a:moveTo>
                  <a:lnTo>
                    <a:pt x="125393" y="0"/>
                  </a:lnTo>
                  <a:cubicBezTo>
                    <a:pt x="125393" y="933"/>
                    <a:pt x="125393" y="1533"/>
                    <a:pt x="125393" y="1800"/>
                  </a:cubicBezTo>
                  <a:lnTo>
                    <a:pt x="52397" y="214187"/>
                  </a:lnTo>
                  <a:lnTo>
                    <a:pt x="102794" y="214187"/>
                  </a:lnTo>
                  <a:lnTo>
                    <a:pt x="102794" y="119993"/>
                  </a:lnTo>
                  <a:lnTo>
                    <a:pt x="147391" y="119993"/>
                  </a:lnTo>
                  <a:lnTo>
                    <a:pt x="147391" y="214187"/>
                  </a:lnTo>
                  <a:lnTo>
                    <a:pt x="171190" y="214187"/>
                  </a:lnTo>
                  <a:lnTo>
                    <a:pt x="171190" y="253984"/>
                  </a:lnTo>
                  <a:lnTo>
                    <a:pt x="147391" y="253984"/>
                  </a:lnTo>
                  <a:lnTo>
                    <a:pt x="147391" y="312981"/>
                  </a:lnTo>
                  <a:lnTo>
                    <a:pt x="102794" y="312981"/>
                  </a:lnTo>
                  <a:lnTo>
                    <a:pt x="102794" y="253984"/>
                  </a:lnTo>
                  <a:lnTo>
                    <a:pt x="0" y="253984"/>
                  </a:lnTo>
                  <a:lnTo>
                    <a:pt x="0" y="226186"/>
                  </a:lnTo>
                  <a:lnTo>
                    <a:pt x="77795" y="0"/>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32" name="Group 31">
            <a:extLst>
              <a:ext uri="{FF2B5EF4-FFF2-40B4-BE49-F238E27FC236}">
                <a16:creationId xmlns:a16="http://schemas.microsoft.com/office/drawing/2014/main" id="{78F68C36-1E09-C329-073A-0E626346D4F6}"/>
              </a:ext>
            </a:extLst>
          </p:cNvPr>
          <p:cNvGrpSpPr/>
          <p:nvPr/>
        </p:nvGrpSpPr>
        <p:grpSpPr>
          <a:xfrm>
            <a:off x="6682686" y="3409671"/>
            <a:ext cx="2855336" cy="791844"/>
            <a:chOff x="6669780" y="3164371"/>
            <a:chExt cx="2714636" cy="1036217"/>
          </a:xfrm>
        </p:grpSpPr>
        <p:sp>
          <p:nvSpPr>
            <p:cNvPr id="33" name="Isosceles Triangle 32">
              <a:extLst>
                <a:ext uri="{FF2B5EF4-FFF2-40B4-BE49-F238E27FC236}">
                  <a16:creationId xmlns:a16="http://schemas.microsoft.com/office/drawing/2014/main" id="{C2404C91-F046-FEAA-737F-8874448D7C7A}"/>
                </a:ext>
              </a:extLst>
            </p:cNvPr>
            <p:cNvSpPr/>
            <p:nvPr/>
          </p:nvSpPr>
          <p:spPr bwMode="auto">
            <a:xfrm rot="10800000" flipH="1">
              <a:off x="6686768" y="4070198"/>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34" name="Rectangle 33">
              <a:extLst>
                <a:ext uri="{FF2B5EF4-FFF2-40B4-BE49-F238E27FC236}">
                  <a16:creationId xmlns:a16="http://schemas.microsoft.com/office/drawing/2014/main" id="{241F0CC8-F775-38F1-EEE0-3AC4E3B525FA}"/>
                </a:ext>
              </a:extLst>
            </p:cNvPr>
            <p:cNvSpPr/>
            <p:nvPr/>
          </p:nvSpPr>
          <p:spPr bwMode="auto">
            <a:xfrm flipH="1">
              <a:off x="7046621" y="3164371"/>
              <a:ext cx="2337795" cy="1036217"/>
            </a:xfrm>
            <a:prstGeom prst="rect">
              <a:avLst/>
            </a:prstGeom>
            <a:solidFill>
              <a:schemeClr val="accent3">
                <a:lumMod val="75000"/>
              </a:schemeClr>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35" name="Rectangle 34">
              <a:extLst>
                <a:ext uri="{FF2B5EF4-FFF2-40B4-BE49-F238E27FC236}">
                  <a16:creationId xmlns:a16="http://schemas.microsoft.com/office/drawing/2014/main" id="{0D112BB5-63D1-26BA-3CB4-4E51A2940791}"/>
                </a:ext>
              </a:extLst>
            </p:cNvPr>
            <p:cNvSpPr/>
            <p:nvPr/>
          </p:nvSpPr>
          <p:spPr bwMode="auto">
            <a:xfrm flipH="1">
              <a:off x="6669780" y="3164371"/>
              <a:ext cx="802518" cy="1036217"/>
            </a:xfrm>
            <a:prstGeom prst="rect">
              <a:avLst/>
            </a:prstGeom>
            <a:solidFill>
              <a:srgbClr val="A6630B"/>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a:ea typeface="+mn-ea"/>
                <a:cs typeface="+mn-cs"/>
              </a:endParaRPr>
            </a:p>
          </p:txBody>
        </p:sp>
      </p:grpSp>
      <p:sp>
        <p:nvSpPr>
          <p:cNvPr id="36" name="Rectangle 35">
            <a:extLst>
              <a:ext uri="{FF2B5EF4-FFF2-40B4-BE49-F238E27FC236}">
                <a16:creationId xmlns:a16="http://schemas.microsoft.com/office/drawing/2014/main" id="{2BDA5649-9E34-17CA-6F65-DD5FA874BA75}"/>
              </a:ext>
            </a:extLst>
          </p:cNvPr>
          <p:cNvSpPr/>
          <p:nvPr/>
        </p:nvSpPr>
        <p:spPr>
          <a:xfrm flipH="1">
            <a:off x="7685738" y="3656501"/>
            <a:ext cx="1499904" cy="307777"/>
          </a:xfrm>
          <a:prstGeom prst="rect">
            <a:avLst/>
          </a:prstGeom>
        </p:spPr>
        <p:txBody>
          <a:bodyPr wrap="square" anchor="ctr">
            <a:spAutoFit/>
          </a:bodyPr>
          <a:lstStyle/>
          <a:p>
            <a:pPr lvl="0" algn="ctr">
              <a:defRPr/>
            </a:pPr>
            <a:r>
              <a:rPr lang="en-IN" sz="1400" b="1" dirty="0">
                <a:solidFill>
                  <a:prstClr val="white"/>
                </a:solidFill>
                <a:latin typeface="+mj-lt"/>
                <a:cs typeface="Calibri" pitchFamily="34" charset="0"/>
              </a:rPr>
              <a:t>Basic wills </a:t>
            </a:r>
            <a:endParaRPr kumimoji="0" lang="en-IN" sz="1400" b="1" i="0" u="none" strike="noStrike" kern="1200" cap="none" spc="0" normalizeH="0" baseline="0" noProof="0" dirty="0">
              <a:ln>
                <a:noFill/>
              </a:ln>
              <a:solidFill>
                <a:prstClr val="white"/>
              </a:solidFill>
              <a:effectLst/>
              <a:uLnTx/>
              <a:uFillTx/>
              <a:latin typeface="+mj-lt"/>
              <a:cs typeface="Calibri" pitchFamily="34" charset="0"/>
            </a:endParaRPr>
          </a:p>
        </p:txBody>
      </p:sp>
      <p:grpSp>
        <p:nvGrpSpPr>
          <p:cNvPr id="37" name="Group 36">
            <a:extLst>
              <a:ext uri="{FF2B5EF4-FFF2-40B4-BE49-F238E27FC236}">
                <a16:creationId xmlns:a16="http://schemas.microsoft.com/office/drawing/2014/main" id="{457604EB-73A2-F217-D15B-15D0458C4554}"/>
              </a:ext>
            </a:extLst>
          </p:cNvPr>
          <p:cNvGrpSpPr/>
          <p:nvPr/>
        </p:nvGrpSpPr>
        <p:grpSpPr>
          <a:xfrm flipH="1">
            <a:off x="6927471" y="3611652"/>
            <a:ext cx="319087" cy="397476"/>
            <a:chOff x="5959674" y="3416300"/>
            <a:chExt cx="419962" cy="520142"/>
          </a:xfrm>
          <a:solidFill>
            <a:schemeClr val="bg1"/>
          </a:solidFill>
        </p:grpSpPr>
        <p:sp>
          <p:nvSpPr>
            <p:cNvPr id="38" name="TextBox 37">
              <a:extLst>
                <a:ext uri="{FF2B5EF4-FFF2-40B4-BE49-F238E27FC236}">
                  <a16:creationId xmlns:a16="http://schemas.microsoft.com/office/drawing/2014/main" id="{1580D8DC-086F-FF70-4B13-45B77B932459}"/>
                </a:ext>
              </a:extLst>
            </p:cNvPr>
            <p:cNvSpPr txBox="1"/>
            <p:nvPr/>
          </p:nvSpPr>
          <p:spPr>
            <a:xfrm flipH="1">
              <a:off x="6187302" y="3416300"/>
              <a:ext cx="192334"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4" y="272783"/>
                  </a:lnTo>
                  <a:lnTo>
                    <a:pt x="107794"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39" name="TextBox 38">
              <a:extLst>
                <a:ext uri="{FF2B5EF4-FFF2-40B4-BE49-F238E27FC236}">
                  <a16:creationId xmlns:a16="http://schemas.microsoft.com/office/drawing/2014/main" id="{0912DC2D-A6EC-A963-7F74-3D5907CA66CD}"/>
                </a:ext>
              </a:extLst>
            </p:cNvPr>
            <p:cNvSpPr txBox="1"/>
            <p:nvPr/>
          </p:nvSpPr>
          <p:spPr>
            <a:xfrm flipH="1">
              <a:off x="5959674" y="3416300"/>
              <a:ext cx="193837" cy="520142"/>
            </a:xfrm>
            <a:custGeom>
              <a:avLst/>
              <a:gdLst/>
              <a:ahLst/>
              <a:cxnLst/>
              <a:rect l="l" t="t" r="r" b="b"/>
              <a:pathLst>
                <a:path w="154791" h="312981">
                  <a:moveTo>
                    <a:pt x="28798" y="0"/>
                  </a:moveTo>
                  <a:lnTo>
                    <a:pt x="126192" y="0"/>
                  </a:lnTo>
                  <a:cubicBezTo>
                    <a:pt x="144725" y="0"/>
                    <a:pt x="153991" y="9599"/>
                    <a:pt x="153991" y="28798"/>
                  </a:cubicBezTo>
                  <a:lnTo>
                    <a:pt x="153991" y="109393"/>
                  </a:lnTo>
                  <a:cubicBezTo>
                    <a:pt x="153991" y="120326"/>
                    <a:pt x="149991" y="128925"/>
                    <a:pt x="141991" y="135191"/>
                  </a:cubicBezTo>
                  <a:cubicBezTo>
                    <a:pt x="133059" y="140391"/>
                    <a:pt x="124126" y="145591"/>
                    <a:pt x="115193" y="150791"/>
                  </a:cubicBezTo>
                  <a:cubicBezTo>
                    <a:pt x="124393" y="156124"/>
                    <a:pt x="133659" y="161457"/>
                    <a:pt x="142991" y="166790"/>
                  </a:cubicBezTo>
                  <a:cubicBezTo>
                    <a:pt x="150858" y="172923"/>
                    <a:pt x="154791" y="181789"/>
                    <a:pt x="154791" y="193388"/>
                  </a:cubicBezTo>
                  <a:lnTo>
                    <a:pt x="154791" y="284382"/>
                  </a:lnTo>
                  <a:cubicBezTo>
                    <a:pt x="154791" y="303448"/>
                    <a:pt x="145391" y="312981"/>
                    <a:pt x="126592" y="312981"/>
                  </a:cubicBezTo>
                  <a:lnTo>
                    <a:pt x="27798" y="312981"/>
                  </a:lnTo>
                  <a:cubicBezTo>
                    <a:pt x="9266" y="312981"/>
                    <a:pt x="0" y="303448"/>
                    <a:pt x="0" y="284382"/>
                  </a:cubicBezTo>
                  <a:lnTo>
                    <a:pt x="0" y="193388"/>
                  </a:lnTo>
                  <a:cubicBezTo>
                    <a:pt x="0" y="181789"/>
                    <a:pt x="3867" y="172923"/>
                    <a:pt x="11599" y="166790"/>
                  </a:cubicBezTo>
                  <a:cubicBezTo>
                    <a:pt x="20799" y="161457"/>
                    <a:pt x="30065" y="156124"/>
                    <a:pt x="39398" y="150791"/>
                  </a:cubicBezTo>
                  <a:cubicBezTo>
                    <a:pt x="30465" y="145591"/>
                    <a:pt x="21532" y="140391"/>
                    <a:pt x="12599" y="135191"/>
                  </a:cubicBezTo>
                  <a:cubicBezTo>
                    <a:pt x="4467" y="128792"/>
                    <a:pt x="400" y="120192"/>
                    <a:pt x="400" y="109393"/>
                  </a:cubicBezTo>
                  <a:lnTo>
                    <a:pt x="400" y="28798"/>
                  </a:lnTo>
                  <a:cubicBezTo>
                    <a:pt x="400" y="9599"/>
                    <a:pt x="9866" y="0"/>
                    <a:pt x="28798" y="0"/>
                  </a:cubicBezTo>
                  <a:close/>
                  <a:moveTo>
                    <a:pt x="47197" y="39397"/>
                  </a:moveTo>
                  <a:lnTo>
                    <a:pt x="47197" y="114393"/>
                  </a:lnTo>
                  <a:lnTo>
                    <a:pt x="77395" y="132392"/>
                  </a:lnTo>
                  <a:lnTo>
                    <a:pt x="107794" y="114393"/>
                  </a:lnTo>
                  <a:lnTo>
                    <a:pt x="107794" y="39397"/>
                  </a:lnTo>
                  <a:lnTo>
                    <a:pt x="47197" y="39397"/>
                  </a:lnTo>
                  <a:close/>
                  <a:moveTo>
                    <a:pt x="77395" y="169189"/>
                  </a:moveTo>
                  <a:lnTo>
                    <a:pt x="46397" y="186788"/>
                  </a:lnTo>
                  <a:lnTo>
                    <a:pt x="46397" y="273583"/>
                  </a:lnTo>
                  <a:lnTo>
                    <a:pt x="108194" y="273583"/>
                  </a:lnTo>
                  <a:lnTo>
                    <a:pt x="108194" y="186788"/>
                  </a:lnTo>
                  <a:lnTo>
                    <a:pt x="77395" y="169189"/>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40" name="Group 39">
            <a:extLst>
              <a:ext uri="{FF2B5EF4-FFF2-40B4-BE49-F238E27FC236}">
                <a16:creationId xmlns:a16="http://schemas.microsoft.com/office/drawing/2014/main" id="{F5FEE9CF-0364-33F4-153F-C6F7673A0FC2}"/>
              </a:ext>
            </a:extLst>
          </p:cNvPr>
          <p:cNvGrpSpPr/>
          <p:nvPr/>
        </p:nvGrpSpPr>
        <p:grpSpPr>
          <a:xfrm>
            <a:off x="2183174" y="3449242"/>
            <a:ext cx="2801677" cy="791844"/>
            <a:chOff x="2428597" y="3164371"/>
            <a:chExt cx="2714635" cy="1036217"/>
          </a:xfrm>
        </p:grpSpPr>
        <p:sp>
          <p:nvSpPr>
            <p:cNvPr id="41" name="Isosceles Triangle 40">
              <a:extLst>
                <a:ext uri="{FF2B5EF4-FFF2-40B4-BE49-F238E27FC236}">
                  <a16:creationId xmlns:a16="http://schemas.microsoft.com/office/drawing/2014/main" id="{F495948B-8522-1A74-5BF7-CA8088BF9876}"/>
                </a:ext>
              </a:extLst>
            </p:cNvPr>
            <p:cNvSpPr/>
            <p:nvPr/>
          </p:nvSpPr>
          <p:spPr bwMode="auto">
            <a:xfrm rot="10800000" flipH="1">
              <a:off x="2445584" y="4070198"/>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42" name="Rectangle 41">
              <a:extLst>
                <a:ext uri="{FF2B5EF4-FFF2-40B4-BE49-F238E27FC236}">
                  <a16:creationId xmlns:a16="http://schemas.microsoft.com/office/drawing/2014/main" id="{7A9E2CA9-8AE7-5BA8-9E8A-8BA6E7D78556}"/>
                </a:ext>
              </a:extLst>
            </p:cNvPr>
            <p:cNvSpPr/>
            <p:nvPr/>
          </p:nvSpPr>
          <p:spPr bwMode="auto">
            <a:xfrm flipH="1">
              <a:off x="2805437" y="3164371"/>
              <a:ext cx="2337795" cy="1036217"/>
            </a:xfrm>
            <a:prstGeom prst="rect">
              <a:avLst/>
            </a:prstGeom>
            <a:solidFill>
              <a:schemeClr val="accent3"/>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43" name="Rectangle 42">
              <a:extLst>
                <a:ext uri="{FF2B5EF4-FFF2-40B4-BE49-F238E27FC236}">
                  <a16:creationId xmlns:a16="http://schemas.microsoft.com/office/drawing/2014/main" id="{4B3A186A-52A4-B820-7CC1-0375C3DE9AF0}"/>
                </a:ext>
              </a:extLst>
            </p:cNvPr>
            <p:cNvSpPr/>
            <p:nvPr/>
          </p:nvSpPr>
          <p:spPr bwMode="auto">
            <a:xfrm flipH="1">
              <a:off x="2428597" y="3164371"/>
              <a:ext cx="802518" cy="1036217"/>
            </a:xfrm>
            <a:prstGeom prst="rect">
              <a:avLst/>
            </a:prstGeom>
            <a:solidFill>
              <a:srgbClr val="D68825"/>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sp>
        <p:nvSpPr>
          <p:cNvPr id="44" name="Rectangle 43">
            <a:extLst>
              <a:ext uri="{FF2B5EF4-FFF2-40B4-BE49-F238E27FC236}">
                <a16:creationId xmlns:a16="http://schemas.microsoft.com/office/drawing/2014/main" id="{85ECC905-1721-FA9B-B080-70D31F5640A2}"/>
              </a:ext>
            </a:extLst>
          </p:cNvPr>
          <p:cNvSpPr/>
          <p:nvPr/>
        </p:nvSpPr>
        <p:spPr>
          <a:xfrm flipH="1">
            <a:off x="3251553" y="3582764"/>
            <a:ext cx="1308008" cy="523220"/>
          </a:xfrm>
          <a:prstGeom prst="rect">
            <a:avLst/>
          </a:prstGeom>
        </p:spPr>
        <p:txBody>
          <a:bodyPr wrap="square" anchor="ctr">
            <a:spAutoFit/>
          </a:bodyPr>
          <a:lstStyle/>
          <a:p>
            <a:pPr lvl="0" algn="ctr">
              <a:defRPr/>
            </a:pPr>
            <a:r>
              <a:rPr lang="en-IN" sz="1400" b="1" dirty="0">
                <a:solidFill>
                  <a:prstClr val="white"/>
                </a:solidFill>
                <a:latin typeface="+mj-lt"/>
                <a:cs typeface="Calibri" pitchFamily="34" charset="0"/>
              </a:rPr>
              <a:t>Employment rights</a:t>
            </a:r>
          </a:p>
        </p:txBody>
      </p:sp>
      <p:grpSp>
        <p:nvGrpSpPr>
          <p:cNvPr id="45" name="Group 44">
            <a:extLst>
              <a:ext uri="{FF2B5EF4-FFF2-40B4-BE49-F238E27FC236}">
                <a16:creationId xmlns:a16="http://schemas.microsoft.com/office/drawing/2014/main" id="{54E0B85B-5952-15C6-0F2A-CD3974824587}"/>
              </a:ext>
            </a:extLst>
          </p:cNvPr>
          <p:cNvGrpSpPr/>
          <p:nvPr/>
        </p:nvGrpSpPr>
        <p:grpSpPr>
          <a:xfrm flipH="1">
            <a:off x="2398066" y="3601438"/>
            <a:ext cx="316803" cy="397476"/>
            <a:chOff x="1719605" y="3416300"/>
            <a:chExt cx="416956" cy="520142"/>
          </a:xfrm>
          <a:solidFill>
            <a:schemeClr val="bg1"/>
          </a:solidFill>
        </p:grpSpPr>
        <p:sp>
          <p:nvSpPr>
            <p:cNvPr id="46" name="TextBox 45">
              <a:extLst>
                <a:ext uri="{FF2B5EF4-FFF2-40B4-BE49-F238E27FC236}">
                  <a16:creationId xmlns:a16="http://schemas.microsoft.com/office/drawing/2014/main" id="{9B455595-C9B0-2656-6781-C9371EEEB18B}"/>
                </a:ext>
              </a:extLst>
            </p:cNvPr>
            <p:cNvSpPr txBox="1"/>
            <p:nvPr/>
          </p:nvSpPr>
          <p:spPr>
            <a:xfrm flipH="1">
              <a:off x="1944227" y="3416300"/>
              <a:ext cx="192334" cy="520142"/>
            </a:xfrm>
            <a:custGeom>
              <a:avLst/>
              <a:gdLst/>
              <a:ahLst/>
              <a:cxnLst/>
              <a:rect l="l" t="t" r="r" b="b"/>
              <a:pathLst>
                <a:path w="153591" h="312981">
                  <a:moveTo>
                    <a:pt x="28399" y="0"/>
                  </a:moveTo>
                  <a:lnTo>
                    <a:pt x="125393" y="0"/>
                  </a:lnTo>
                  <a:cubicBezTo>
                    <a:pt x="144192" y="0"/>
                    <a:pt x="153591" y="9599"/>
                    <a:pt x="153591" y="28798"/>
                  </a:cubicBezTo>
                  <a:lnTo>
                    <a:pt x="153591" y="284382"/>
                  </a:lnTo>
                  <a:cubicBezTo>
                    <a:pt x="153591" y="303448"/>
                    <a:pt x="144192" y="312981"/>
                    <a:pt x="125393" y="312981"/>
                  </a:cubicBezTo>
                  <a:lnTo>
                    <a:pt x="27799" y="312981"/>
                  </a:lnTo>
                  <a:cubicBezTo>
                    <a:pt x="9267" y="312981"/>
                    <a:pt x="0" y="303448"/>
                    <a:pt x="0" y="284382"/>
                  </a:cubicBezTo>
                  <a:lnTo>
                    <a:pt x="0" y="28798"/>
                  </a:lnTo>
                  <a:cubicBezTo>
                    <a:pt x="0" y="9599"/>
                    <a:pt x="9467" y="0"/>
                    <a:pt x="28399" y="0"/>
                  </a:cubicBezTo>
                  <a:close/>
                  <a:moveTo>
                    <a:pt x="45998" y="40197"/>
                  </a:moveTo>
                  <a:lnTo>
                    <a:pt x="45998" y="272783"/>
                  </a:lnTo>
                  <a:lnTo>
                    <a:pt x="107794" y="272783"/>
                  </a:lnTo>
                  <a:lnTo>
                    <a:pt x="107794" y="40197"/>
                  </a:lnTo>
                  <a:lnTo>
                    <a:pt x="45998"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47" name="TextBox 46">
              <a:extLst>
                <a:ext uri="{FF2B5EF4-FFF2-40B4-BE49-F238E27FC236}">
                  <a16:creationId xmlns:a16="http://schemas.microsoft.com/office/drawing/2014/main" id="{3F82E69E-B283-AB7C-6049-B44ED4FEAA5A}"/>
                </a:ext>
              </a:extLst>
            </p:cNvPr>
            <p:cNvSpPr txBox="1"/>
            <p:nvPr/>
          </p:nvSpPr>
          <p:spPr>
            <a:xfrm flipH="1">
              <a:off x="1719605" y="3416300"/>
              <a:ext cx="190330" cy="520142"/>
            </a:xfrm>
            <a:custGeom>
              <a:avLst/>
              <a:gdLst/>
              <a:ahLst/>
              <a:cxnLst/>
              <a:rect l="l" t="t" r="r" b="b"/>
              <a:pathLst>
                <a:path w="151991" h="312981">
                  <a:moveTo>
                    <a:pt x="28399" y="0"/>
                  </a:moveTo>
                  <a:lnTo>
                    <a:pt x="123793" y="0"/>
                  </a:lnTo>
                  <a:cubicBezTo>
                    <a:pt x="142592" y="0"/>
                    <a:pt x="151991" y="9599"/>
                    <a:pt x="151991" y="28798"/>
                  </a:cubicBezTo>
                  <a:lnTo>
                    <a:pt x="151991" y="102393"/>
                  </a:lnTo>
                  <a:cubicBezTo>
                    <a:pt x="151991" y="114793"/>
                    <a:pt x="146792" y="124392"/>
                    <a:pt x="136392" y="131192"/>
                  </a:cubicBezTo>
                  <a:lnTo>
                    <a:pt x="107394" y="149991"/>
                  </a:lnTo>
                  <a:lnTo>
                    <a:pt x="136792" y="168389"/>
                  </a:lnTo>
                  <a:cubicBezTo>
                    <a:pt x="146925" y="174656"/>
                    <a:pt x="151991" y="184055"/>
                    <a:pt x="151991" y="196588"/>
                  </a:cubicBezTo>
                  <a:lnTo>
                    <a:pt x="151991" y="284382"/>
                  </a:lnTo>
                  <a:cubicBezTo>
                    <a:pt x="151991" y="303448"/>
                    <a:pt x="142592" y="312981"/>
                    <a:pt x="123793" y="312981"/>
                  </a:cubicBezTo>
                  <a:lnTo>
                    <a:pt x="27799" y="312981"/>
                  </a:lnTo>
                  <a:cubicBezTo>
                    <a:pt x="9267" y="312981"/>
                    <a:pt x="0" y="303448"/>
                    <a:pt x="0" y="284382"/>
                  </a:cubicBezTo>
                  <a:lnTo>
                    <a:pt x="0" y="212187"/>
                  </a:lnTo>
                  <a:lnTo>
                    <a:pt x="45998" y="212187"/>
                  </a:lnTo>
                  <a:lnTo>
                    <a:pt x="45998" y="272783"/>
                  </a:lnTo>
                  <a:lnTo>
                    <a:pt x="106194" y="272783"/>
                  </a:lnTo>
                  <a:lnTo>
                    <a:pt x="106194" y="194188"/>
                  </a:lnTo>
                  <a:lnTo>
                    <a:pt x="48797" y="154790"/>
                  </a:lnTo>
                  <a:lnTo>
                    <a:pt x="48797" y="144991"/>
                  </a:lnTo>
                  <a:lnTo>
                    <a:pt x="106194" y="106193"/>
                  </a:lnTo>
                  <a:lnTo>
                    <a:pt x="106194" y="40197"/>
                  </a:lnTo>
                  <a:lnTo>
                    <a:pt x="45998" y="40197"/>
                  </a:lnTo>
                  <a:lnTo>
                    <a:pt x="45998" y="97194"/>
                  </a:lnTo>
                  <a:lnTo>
                    <a:pt x="0" y="97194"/>
                  </a:lnTo>
                  <a:lnTo>
                    <a:pt x="0" y="28798"/>
                  </a:lnTo>
                  <a:cubicBezTo>
                    <a:pt x="0" y="9599"/>
                    <a:pt x="9467" y="0"/>
                    <a:pt x="28399" y="0"/>
                  </a:cubicBez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48" name="Group 47">
            <a:extLst>
              <a:ext uri="{FF2B5EF4-FFF2-40B4-BE49-F238E27FC236}">
                <a16:creationId xmlns:a16="http://schemas.microsoft.com/office/drawing/2014/main" id="{E15E43B4-6D55-E0C2-52AE-1F0BD70029C0}"/>
              </a:ext>
            </a:extLst>
          </p:cNvPr>
          <p:cNvGrpSpPr/>
          <p:nvPr/>
        </p:nvGrpSpPr>
        <p:grpSpPr>
          <a:xfrm>
            <a:off x="7100494" y="2617827"/>
            <a:ext cx="2896759" cy="791844"/>
            <a:chOff x="7071996" y="2127228"/>
            <a:chExt cx="2691410" cy="1036217"/>
          </a:xfrm>
        </p:grpSpPr>
        <p:sp>
          <p:nvSpPr>
            <p:cNvPr id="49" name="Isosceles Triangle 48">
              <a:extLst>
                <a:ext uri="{FF2B5EF4-FFF2-40B4-BE49-F238E27FC236}">
                  <a16:creationId xmlns:a16="http://schemas.microsoft.com/office/drawing/2014/main" id="{A38420F4-8D44-F634-4983-59088940D14A}"/>
                </a:ext>
              </a:extLst>
            </p:cNvPr>
            <p:cNvSpPr/>
            <p:nvPr/>
          </p:nvSpPr>
          <p:spPr bwMode="auto">
            <a:xfrm rot="10800000" flipH="1">
              <a:off x="7079454" y="3037818"/>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50" name="Rectangle 49">
              <a:extLst>
                <a:ext uri="{FF2B5EF4-FFF2-40B4-BE49-F238E27FC236}">
                  <a16:creationId xmlns:a16="http://schemas.microsoft.com/office/drawing/2014/main" id="{5A57C7D5-8084-8D34-C463-A280E2A991FF}"/>
                </a:ext>
              </a:extLst>
            </p:cNvPr>
            <p:cNvSpPr/>
            <p:nvPr/>
          </p:nvSpPr>
          <p:spPr bwMode="auto">
            <a:xfrm flipH="1">
              <a:off x="7425611" y="2127228"/>
              <a:ext cx="2337795" cy="1036217"/>
            </a:xfrm>
            <a:prstGeom prst="rect">
              <a:avLst/>
            </a:prstGeom>
            <a:solidFill>
              <a:schemeClr val="accent2">
                <a:lumMod val="75000"/>
              </a:schemeClr>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51" name="Rectangle 50">
              <a:extLst>
                <a:ext uri="{FF2B5EF4-FFF2-40B4-BE49-F238E27FC236}">
                  <a16:creationId xmlns:a16="http://schemas.microsoft.com/office/drawing/2014/main" id="{4945DB8D-3526-9246-3623-553E2BEA8665}"/>
                </a:ext>
              </a:extLst>
            </p:cNvPr>
            <p:cNvSpPr/>
            <p:nvPr/>
          </p:nvSpPr>
          <p:spPr bwMode="auto">
            <a:xfrm flipH="1">
              <a:off x="7071996" y="2127228"/>
              <a:ext cx="802518" cy="1036217"/>
            </a:xfrm>
            <a:prstGeom prst="rect">
              <a:avLst/>
            </a:prstGeom>
            <a:solidFill>
              <a:srgbClr val="5F7833"/>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a:ea typeface="+mn-ea"/>
                <a:cs typeface="+mn-cs"/>
              </a:endParaRPr>
            </a:p>
          </p:txBody>
        </p:sp>
      </p:grpSp>
      <p:sp>
        <p:nvSpPr>
          <p:cNvPr id="52" name="Rectangle 51">
            <a:extLst>
              <a:ext uri="{FF2B5EF4-FFF2-40B4-BE49-F238E27FC236}">
                <a16:creationId xmlns:a16="http://schemas.microsoft.com/office/drawing/2014/main" id="{EE269628-3A4F-6D06-FFEC-5EB8BDC0E26A}"/>
              </a:ext>
            </a:extLst>
          </p:cNvPr>
          <p:cNvSpPr/>
          <p:nvPr/>
        </p:nvSpPr>
        <p:spPr>
          <a:xfrm flipH="1">
            <a:off x="8029902" y="2800740"/>
            <a:ext cx="1655383" cy="523220"/>
          </a:xfrm>
          <a:prstGeom prst="rect">
            <a:avLst/>
          </a:prstGeom>
        </p:spPr>
        <p:txBody>
          <a:bodyPr wrap="square" anchor="ctr">
            <a:spAutoFit/>
          </a:bodyPr>
          <a:lstStyle/>
          <a:p>
            <a:pPr lvl="0" algn="ctr">
              <a:defRPr/>
            </a:pPr>
            <a:r>
              <a:rPr lang="en-IN" sz="1400" b="1" dirty="0">
                <a:solidFill>
                  <a:prstClr val="white"/>
                </a:solidFill>
                <a:latin typeface="+mj-lt"/>
                <a:cs typeface="Calibri" pitchFamily="34" charset="0"/>
              </a:rPr>
              <a:t>Criminal injuries compensation</a:t>
            </a:r>
          </a:p>
        </p:txBody>
      </p:sp>
      <p:grpSp>
        <p:nvGrpSpPr>
          <p:cNvPr id="53" name="Group 52">
            <a:extLst>
              <a:ext uri="{FF2B5EF4-FFF2-40B4-BE49-F238E27FC236}">
                <a16:creationId xmlns:a16="http://schemas.microsoft.com/office/drawing/2014/main" id="{35C6A440-6B85-A601-BC48-AA999AA0B0DE}"/>
              </a:ext>
            </a:extLst>
          </p:cNvPr>
          <p:cNvGrpSpPr/>
          <p:nvPr/>
        </p:nvGrpSpPr>
        <p:grpSpPr>
          <a:xfrm>
            <a:off x="7365239" y="2820479"/>
            <a:ext cx="312998" cy="397476"/>
            <a:chOff x="7249677" y="2384987"/>
            <a:chExt cx="411948" cy="520142"/>
          </a:xfrm>
          <a:solidFill>
            <a:schemeClr val="bg1"/>
          </a:solidFill>
        </p:grpSpPr>
        <p:sp>
          <p:nvSpPr>
            <p:cNvPr id="54" name="TextBox 53">
              <a:extLst>
                <a:ext uri="{FF2B5EF4-FFF2-40B4-BE49-F238E27FC236}">
                  <a16:creationId xmlns:a16="http://schemas.microsoft.com/office/drawing/2014/main" id="{133E4BB9-B76A-8B02-3778-CCD0557EB339}"/>
                </a:ext>
              </a:extLst>
            </p:cNvPr>
            <p:cNvSpPr txBox="1"/>
            <p:nvPr/>
          </p:nvSpPr>
          <p:spPr>
            <a:xfrm>
              <a:off x="7249677" y="2384987"/>
              <a:ext cx="192335"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4" y="272783"/>
                  </a:lnTo>
                  <a:lnTo>
                    <a:pt x="107794"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55" name="TextBox 54">
              <a:extLst>
                <a:ext uri="{FF2B5EF4-FFF2-40B4-BE49-F238E27FC236}">
                  <a16:creationId xmlns:a16="http://schemas.microsoft.com/office/drawing/2014/main" id="{2A5238FD-90B7-2F03-04E2-A75EA9189ABE}"/>
                </a:ext>
              </a:extLst>
            </p:cNvPr>
            <p:cNvSpPr txBox="1"/>
            <p:nvPr/>
          </p:nvSpPr>
          <p:spPr>
            <a:xfrm>
              <a:off x="7467538" y="2384987"/>
              <a:ext cx="194087" cy="520142"/>
            </a:xfrm>
            <a:custGeom>
              <a:avLst/>
              <a:gdLst/>
              <a:ahLst/>
              <a:cxnLst/>
              <a:rect l="l" t="t" r="r" b="b"/>
              <a:pathLst>
                <a:path w="154990" h="312981">
                  <a:moveTo>
                    <a:pt x="0" y="0"/>
                  </a:moveTo>
                  <a:lnTo>
                    <a:pt x="154990" y="0"/>
                  </a:lnTo>
                  <a:lnTo>
                    <a:pt x="154990" y="29998"/>
                  </a:lnTo>
                  <a:lnTo>
                    <a:pt x="82794" y="312981"/>
                  </a:lnTo>
                  <a:lnTo>
                    <a:pt x="34797" y="312981"/>
                  </a:lnTo>
                  <a:lnTo>
                    <a:pt x="104993" y="40197"/>
                  </a:lnTo>
                  <a:lnTo>
                    <a:pt x="45197" y="40197"/>
                  </a:lnTo>
                  <a:lnTo>
                    <a:pt x="45197" y="85994"/>
                  </a:lnTo>
                  <a:lnTo>
                    <a:pt x="0" y="85994"/>
                  </a:lnTo>
                  <a:lnTo>
                    <a:pt x="0" y="0"/>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56" name="Group 55">
            <a:extLst>
              <a:ext uri="{FF2B5EF4-FFF2-40B4-BE49-F238E27FC236}">
                <a16:creationId xmlns:a16="http://schemas.microsoft.com/office/drawing/2014/main" id="{3972F770-63E2-0C49-166A-CD6E5225609F}"/>
              </a:ext>
            </a:extLst>
          </p:cNvPr>
          <p:cNvGrpSpPr/>
          <p:nvPr/>
        </p:nvGrpSpPr>
        <p:grpSpPr>
          <a:xfrm>
            <a:off x="2573622" y="2657398"/>
            <a:ext cx="2859801" cy="791844"/>
            <a:chOff x="2830813" y="2127228"/>
            <a:chExt cx="2691409" cy="1036217"/>
          </a:xfrm>
        </p:grpSpPr>
        <p:sp>
          <p:nvSpPr>
            <p:cNvPr id="57" name="Isosceles Triangle 56">
              <a:extLst>
                <a:ext uri="{FF2B5EF4-FFF2-40B4-BE49-F238E27FC236}">
                  <a16:creationId xmlns:a16="http://schemas.microsoft.com/office/drawing/2014/main" id="{24114A48-2472-1984-D9E7-DFB2E849943A}"/>
                </a:ext>
              </a:extLst>
            </p:cNvPr>
            <p:cNvSpPr/>
            <p:nvPr/>
          </p:nvSpPr>
          <p:spPr bwMode="auto">
            <a:xfrm rot="10800000" flipH="1">
              <a:off x="2847800" y="3033055"/>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58" name="Rectangle 57">
              <a:extLst>
                <a:ext uri="{FF2B5EF4-FFF2-40B4-BE49-F238E27FC236}">
                  <a16:creationId xmlns:a16="http://schemas.microsoft.com/office/drawing/2014/main" id="{80CDD281-B639-B3EF-F5CB-E1B7D86ABCC8}"/>
                </a:ext>
              </a:extLst>
            </p:cNvPr>
            <p:cNvSpPr/>
            <p:nvPr/>
          </p:nvSpPr>
          <p:spPr bwMode="auto">
            <a:xfrm flipH="1">
              <a:off x="3184427" y="2127228"/>
              <a:ext cx="2337795" cy="1036217"/>
            </a:xfrm>
            <a:prstGeom prst="rect">
              <a:avLst/>
            </a:prstGeom>
            <a:solidFill>
              <a:schemeClr val="accent2"/>
            </a:solidFill>
            <a:ln>
              <a:noFill/>
            </a:ln>
          </p:spPr>
          <p:txBody>
            <a:bodyPr vert="horz" wrap="square" lIns="91440" tIns="45720" rIns="91440" bIns="45720" numCol="1" rtlCol="0"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59" name="Rectangle 58">
              <a:extLst>
                <a:ext uri="{FF2B5EF4-FFF2-40B4-BE49-F238E27FC236}">
                  <a16:creationId xmlns:a16="http://schemas.microsoft.com/office/drawing/2014/main" id="{B9E5A437-09F2-F33C-FAC4-81E1AE25859F}"/>
                </a:ext>
              </a:extLst>
            </p:cNvPr>
            <p:cNvSpPr/>
            <p:nvPr/>
          </p:nvSpPr>
          <p:spPr bwMode="auto">
            <a:xfrm flipH="1">
              <a:off x="2830813" y="2127228"/>
              <a:ext cx="802518" cy="1036217"/>
            </a:xfrm>
            <a:prstGeom prst="rect">
              <a:avLst/>
            </a:prstGeom>
            <a:solidFill>
              <a:srgbClr val="8BA853"/>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sp>
        <p:nvSpPr>
          <p:cNvPr id="60" name="Rectangle 59">
            <a:extLst>
              <a:ext uri="{FF2B5EF4-FFF2-40B4-BE49-F238E27FC236}">
                <a16:creationId xmlns:a16="http://schemas.microsoft.com/office/drawing/2014/main" id="{6D7F3872-261D-5264-E687-4AE15176A953}"/>
              </a:ext>
            </a:extLst>
          </p:cNvPr>
          <p:cNvSpPr/>
          <p:nvPr/>
        </p:nvSpPr>
        <p:spPr>
          <a:xfrm flipH="1">
            <a:off x="3546000" y="2670600"/>
            <a:ext cx="1887422" cy="738664"/>
          </a:xfrm>
          <a:prstGeom prst="rect">
            <a:avLst/>
          </a:prstGeom>
        </p:spPr>
        <p:txBody>
          <a:bodyPr wrap="square" anchor="ctr">
            <a:spAutoFit/>
          </a:bodyPr>
          <a:lstStyle/>
          <a:p>
            <a:pPr lvl="0" algn="ctr">
              <a:defRPr/>
            </a:pPr>
            <a:r>
              <a:rPr lang="en-GB" sz="1400" b="1" dirty="0">
                <a:solidFill>
                  <a:prstClr val="white"/>
                </a:solidFill>
                <a:latin typeface="+mj-lt"/>
                <a:cs typeface="Calibri" pitchFamily="34" charset="0"/>
              </a:rPr>
              <a:t>Industrial disease, including asbestos diseases</a:t>
            </a:r>
          </a:p>
        </p:txBody>
      </p:sp>
      <p:grpSp>
        <p:nvGrpSpPr>
          <p:cNvPr id="61" name="Group 60">
            <a:extLst>
              <a:ext uri="{FF2B5EF4-FFF2-40B4-BE49-F238E27FC236}">
                <a16:creationId xmlns:a16="http://schemas.microsoft.com/office/drawing/2014/main" id="{C1371BED-FED9-A9E7-8F04-E4D11C1FE940}"/>
              </a:ext>
            </a:extLst>
          </p:cNvPr>
          <p:cNvGrpSpPr/>
          <p:nvPr/>
        </p:nvGrpSpPr>
        <p:grpSpPr>
          <a:xfrm>
            <a:off x="2840059" y="2820479"/>
            <a:ext cx="312048" cy="397476"/>
            <a:chOff x="2428197" y="2495438"/>
            <a:chExt cx="327967" cy="312981"/>
          </a:xfrm>
          <a:solidFill>
            <a:schemeClr val="bg1"/>
          </a:solidFill>
        </p:grpSpPr>
        <p:sp>
          <p:nvSpPr>
            <p:cNvPr id="62" name="TextBox 61">
              <a:extLst>
                <a:ext uri="{FF2B5EF4-FFF2-40B4-BE49-F238E27FC236}">
                  <a16:creationId xmlns:a16="http://schemas.microsoft.com/office/drawing/2014/main" id="{0050A588-6925-8EA7-86F2-73F795CC11E9}"/>
                </a:ext>
              </a:extLst>
            </p:cNvPr>
            <p:cNvSpPr txBox="1"/>
            <p:nvPr/>
          </p:nvSpPr>
          <p:spPr>
            <a:xfrm>
              <a:off x="2428197" y="2495438"/>
              <a:ext cx="153591" cy="312981"/>
            </a:xfrm>
            <a:custGeom>
              <a:avLst/>
              <a:gdLst/>
              <a:ahLst/>
              <a:cxnLst/>
              <a:rect l="l" t="t" r="r" b="b"/>
              <a:pathLst>
                <a:path w="153591" h="312981">
                  <a:moveTo>
                    <a:pt x="28399" y="0"/>
                  </a:moveTo>
                  <a:lnTo>
                    <a:pt x="125393" y="0"/>
                  </a:lnTo>
                  <a:cubicBezTo>
                    <a:pt x="144192" y="0"/>
                    <a:pt x="153591" y="9599"/>
                    <a:pt x="153591" y="28798"/>
                  </a:cubicBezTo>
                  <a:lnTo>
                    <a:pt x="153591" y="284382"/>
                  </a:lnTo>
                  <a:cubicBezTo>
                    <a:pt x="153591" y="303448"/>
                    <a:pt x="144192" y="312981"/>
                    <a:pt x="125393" y="312981"/>
                  </a:cubicBezTo>
                  <a:lnTo>
                    <a:pt x="27799" y="312981"/>
                  </a:lnTo>
                  <a:cubicBezTo>
                    <a:pt x="9267" y="312981"/>
                    <a:pt x="0" y="303448"/>
                    <a:pt x="0" y="284382"/>
                  </a:cubicBezTo>
                  <a:lnTo>
                    <a:pt x="0" y="28798"/>
                  </a:lnTo>
                  <a:cubicBezTo>
                    <a:pt x="0" y="9599"/>
                    <a:pt x="9467" y="0"/>
                    <a:pt x="28399" y="0"/>
                  </a:cubicBezTo>
                  <a:close/>
                  <a:moveTo>
                    <a:pt x="45998" y="40197"/>
                  </a:moveTo>
                  <a:lnTo>
                    <a:pt x="45998" y="272783"/>
                  </a:lnTo>
                  <a:lnTo>
                    <a:pt x="107794" y="272783"/>
                  </a:lnTo>
                  <a:lnTo>
                    <a:pt x="107794" y="40197"/>
                  </a:lnTo>
                  <a:lnTo>
                    <a:pt x="45998"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63" name="TextBox 62">
              <a:extLst>
                <a:ext uri="{FF2B5EF4-FFF2-40B4-BE49-F238E27FC236}">
                  <a16:creationId xmlns:a16="http://schemas.microsoft.com/office/drawing/2014/main" id="{E1CB4DAB-F2B7-0A68-574B-824A33F2C41B}"/>
                </a:ext>
              </a:extLst>
            </p:cNvPr>
            <p:cNvSpPr txBox="1"/>
            <p:nvPr/>
          </p:nvSpPr>
          <p:spPr>
            <a:xfrm>
              <a:off x="2603973" y="2495438"/>
              <a:ext cx="152191" cy="312981"/>
            </a:xfrm>
            <a:custGeom>
              <a:avLst/>
              <a:gdLst/>
              <a:ahLst/>
              <a:cxnLst/>
              <a:rect l="l" t="t" r="r" b="b"/>
              <a:pathLst>
                <a:path w="152191" h="312981">
                  <a:moveTo>
                    <a:pt x="31798" y="0"/>
                  </a:moveTo>
                  <a:lnTo>
                    <a:pt x="123592" y="0"/>
                  </a:lnTo>
                  <a:cubicBezTo>
                    <a:pt x="142658" y="0"/>
                    <a:pt x="152191" y="9466"/>
                    <a:pt x="152191" y="28398"/>
                  </a:cubicBezTo>
                  <a:lnTo>
                    <a:pt x="152191" y="88994"/>
                  </a:lnTo>
                  <a:cubicBezTo>
                    <a:pt x="152191" y="98860"/>
                    <a:pt x="148791" y="109793"/>
                    <a:pt x="141991" y="121792"/>
                  </a:cubicBezTo>
                  <a:lnTo>
                    <a:pt x="55996" y="271983"/>
                  </a:lnTo>
                  <a:lnTo>
                    <a:pt x="151791" y="271983"/>
                  </a:lnTo>
                  <a:lnTo>
                    <a:pt x="151791" y="312981"/>
                  </a:lnTo>
                  <a:lnTo>
                    <a:pt x="0" y="312981"/>
                  </a:lnTo>
                  <a:lnTo>
                    <a:pt x="0" y="283982"/>
                  </a:lnTo>
                  <a:lnTo>
                    <a:pt x="105993" y="97594"/>
                  </a:lnTo>
                  <a:lnTo>
                    <a:pt x="105993" y="39797"/>
                  </a:lnTo>
                  <a:lnTo>
                    <a:pt x="48997" y="39797"/>
                  </a:lnTo>
                  <a:lnTo>
                    <a:pt x="48997" y="97994"/>
                  </a:lnTo>
                  <a:lnTo>
                    <a:pt x="3200" y="97994"/>
                  </a:lnTo>
                  <a:lnTo>
                    <a:pt x="3200" y="28398"/>
                  </a:lnTo>
                  <a:cubicBezTo>
                    <a:pt x="3200" y="9466"/>
                    <a:pt x="12732" y="0"/>
                    <a:pt x="31798" y="0"/>
                  </a:cubicBez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64" name="Group 63">
            <a:extLst>
              <a:ext uri="{FF2B5EF4-FFF2-40B4-BE49-F238E27FC236}">
                <a16:creationId xmlns:a16="http://schemas.microsoft.com/office/drawing/2014/main" id="{C1D93213-609A-82D3-F4EF-4617DE89847E}"/>
              </a:ext>
            </a:extLst>
          </p:cNvPr>
          <p:cNvGrpSpPr/>
          <p:nvPr/>
        </p:nvGrpSpPr>
        <p:grpSpPr>
          <a:xfrm>
            <a:off x="6695592" y="1857090"/>
            <a:ext cx="2842430" cy="791844"/>
            <a:chOff x="6669780" y="1090085"/>
            <a:chExt cx="2714637" cy="1036217"/>
          </a:xfrm>
        </p:grpSpPr>
        <p:sp>
          <p:nvSpPr>
            <p:cNvPr id="65" name="Isosceles Triangle 64">
              <a:extLst>
                <a:ext uri="{FF2B5EF4-FFF2-40B4-BE49-F238E27FC236}">
                  <a16:creationId xmlns:a16="http://schemas.microsoft.com/office/drawing/2014/main" id="{DB38471B-7461-BFB1-A89C-AA8EC56B0ED2}"/>
                </a:ext>
              </a:extLst>
            </p:cNvPr>
            <p:cNvSpPr/>
            <p:nvPr/>
          </p:nvSpPr>
          <p:spPr bwMode="auto">
            <a:xfrm rot="10800000" flipH="1">
              <a:off x="6686768" y="1995912"/>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66" name="Rectangle 65">
              <a:extLst>
                <a:ext uri="{FF2B5EF4-FFF2-40B4-BE49-F238E27FC236}">
                  <a16:creationId xmlns:a16="http://schemas.microsoft.com/office/drawing/2014/main" id="{ECFE88F0-DB49-5E1B-105C-D6D80CDA60CF}"/>
                </a:ext>
              </a:extLst>
            </p:cNvPr>
            <p:cNvSpPr/>
            <p:nvPr/>
          </p:nvSpPr>
          <p:spPr bwMode="auto">
            <a:xfrm flipH="1">
              <a:off x="7046623" y="1090085"/>
              <a:ext cx="2337794" cy="1036217"/>
            </a:xfrm>
            <a:prstGeom prst="rect">
              <a:avLst/>
            </a:prstGeom>
            <a:solidFill>
              <a:schemeClr val="accent1">
                <a:lumMod val="75000"/>
              </a:schemeClr>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67" name="Rectangle 66">
              <a:extLst>
                <a:ext uri="{FF2B5EF4-FFF2-40B4-BE49-F238E27FC236}">
                  <a16:creationId xmlns:a16="http://schemas.microsoft.com/office/drawing/2014/main" id="{7694AF1E-37C3-5F87-4C18-BB58E6A2FBEB}"/>
                </a:ext>
              </a:extLst>
            </p:cNvPr>
            <p:cNvSpPr/>
            <p:nvPr/>
          </p:nvSpPr>
          <p:spPr bwMode="auto">
            <a:xfrm flipH="1">
              <a:off x="6669780" y="1090085"/>
              <a:ext cx="802518" cy="1036217"/>
            </a:xfrm>
            <a:prstGeom prst="rect">
              <a:avLst/>
            </a:prstGeom>
            <a:solidFill>
              <a:srgbClr val="106050"/>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sp>
        <p:nvSpPr>
          <p:cNvPr id="68" name="Rectangle 67">
            <a:extLst>
              <a:ext uri="{FF2B5EF4-FFF2-40B4-BE49-F238E27FC236}">
                <a16:creationId xmlns:a16="http://schemas.microsoft.com/office/drawing/2014/main" id="{A4BFBDA1-FA84-C7F8-EDF3-4DAF99167BF5}"/>
              </a:ext>
            </a:extLst>
          </p:cNvPr>
          <p:cNvSpPr/>
          <p:nvPr/>
        </p:nvSpPr>
        <p:spPr>
          <a:xfrm flipH="1">
            <a:off x="7647539" y="2003567"/>
            <a:ext cx="1596622" cy="523220"/>
          </a:xfrm>
          <a:prstGeom prst="rect">
            <a:avLst/>
          </a:prstGeom>
        </p:spPr>
        <p:txBody>
          <a:bodyPr wrap="square" anchor="ctr">
            <a:spAutoFit/>
          </a:bodyPr>
          <a:lstStyle/>
          <a:p>
            <a:pPr lvl="0" algn="ctr">
              <a:defRPr/>
            </a:pPr>
            <a:r>
              <a:rPr lang="en-IN" sz="1400" b="1" dirty="0">
                <a:solidFill>
                  <a:prstClr val="white"/>
                </a:solidFill>
                <a:latin typeface="+mj-lt"/>
                <a:cs typeface="Calibri" pitchFamily="34" charset="0"/>
              </a:rPr>
              <a:t>Professional Misconduct</a:t>
            </a:r>
          </a:p>
        </p:txBody>
      </p:sp>
      <p:grpSp>
        <p:nvGrpSpPr>
          <p:cNvPr id="69" name="Group 68">
            <a:extLst>
              <a:ext uri="{FF2B5EF4-FFF2-40B4-BE49-F238E27FC236}">
                <a16:creationId xmlns:a16="http://schemas.microsoft.com/office/drawing/2014/main" id="{2DE56A94-F153-F508-51CF-54CD033DA62E}"/>
              </a:ext>
            </a:extLst>
          </p:cNvPr>
          <p:cNvGrpSpPr/>
          <p:nvPr/>
        </p:nvGrpSpPr>
        <p:grpSpPr>
          <a:xfrm flipH="1">
            <a:off x="6952531" y="2072728"/>
            <a:ext cx="316423" cy="397476"/>
            <a:chOff x="5961241" y="1342015"/>
            <a:chExt cx="416456" cy="520142"/>
          </a:xfrm>
          <a:solidFill>
            <a:schemeClr val="bg1"/>
          </a:solidFill>
        </p:grpSpPr>
        <p:sp>
          <p:nvSpPr>
            <p:cNvPr id="70" name="TextBox 69">
              <a:extLst>
                <a:ext uri="{FF2B5EF4-FFF2-40B4-BE49-F238E27FC236}">
                  <a16:creationId xmlns:a16="http://schemas.microsoft.com/office/drawing/2014/main" id="{FE995527-847D-944C-0682-D572E883CE13}"/>
                </a:ext>
              </a:extLst>
            </p:cNvPr>
            <p:cNvSpPr txBox="1"/>
            <p:nvPr/>
          </p:nvSpPr>
          <p:spPr>
            <a:xfrm flipH="1">
              <a:off x="6185363" y="1342015"/>
              <a:ext cx="192334" cy="520142"/>
            </a:xfrm>
            <a:custGeom>
              <a:avLst/>
              <a:gdLst/>
              <a:ahLst/>
              <a:cxnLst/>
              <a:rect l="l" t="t" r="r" b="b"/>
              <a:pathLst>
                <a:path w="153590" h="312981">
                  <a:moveTo>
                    <a:pt x="28398" y="0"/>
                  </a:moveTo>
                  <a:lnTo>
                    <a:pt x="125392" y="0"/>
                  </a:lnTo>
                  <a:cubicBezTo>
                    <a:pt x="144191" y="0"/>
                    <a:pt x="153590" y="9599"/>
                    <a:pt x="153590" y="28798"/>
                  </a:cubicBezTo>
                  <a:lnTo>
                    <a:pt x="153590" y="284382"/>
                  </a:lnTo>
                  <a:cubicBezTo>
                    <a:pt x="153590"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3" y="272783"/>
                  </a:lnTo>
                  <a:lnTo>
                    <a:pt x="107793"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71" name="TextBox 70">
              <a:extLst>
                <a:ext uri="{FF2B5EF4-FFF2-40B4-BE49-F238E27FC236}">
                  <a16:creationId xmlns:a16="http://schemas.microsoft.com/office/drawing/2014/main" id="{FB253F45-7222-ECE9-3C93-BD612C13C899}"/>
                </a:ext>
              </a:extLst>
            </p:cNvPr>
            <p:cNvSpPr txBox="1"/>
            <p:nvPr/>
          </p:nvSpPr>
          <p:spPr>
            <a:xfrm flipH="1">
              <a:off x="5961241" y="1342015"/>
              <a:ext cx="189829" cy="520142"/>
            </a:xfrm>
            <a:custGeom>
              <a:avLst/>
              <a:gdLst/>
              <a:ahLst/>
              <a:cxnLst/>
              <a:rect l="l" t="t" r="r" b="b"/>
              <a:pathLst>
                <a:path w="151590" h="312981">
                  <a:moveTo>
                    <a:pt x="27798" y="0"/>
                  </a:moveTo>
                  <a:lnTo>
                    <a:pt x="122592" y="0"/>
                  </a:lnTo>
                  <a:cubicBezTo>
                    <a:pt x="141391" y="0"/>
                    <a:pt x="150790" y="9599"/>
                    <a:pt x="150790" y="28798"/>
                  </a:cubicBezTo>
                  <a:lnTo>
                    <a:pt x="150790" y="94994"/>
                  </a:lnTo>
                  <a:lnTo>
                    <a:pt x="104793" y="94994"/>
                  </a:lnTo>
                  <a:lnTo>
                    <a:pt x="104793" y="40197"/>
                  </a:lnTo>
                  <a:lnTo>
                    <a:pt x="45997" y="40197"/>
                  </a:lnTo>
                  <a:lnTo>
                    <a:pt x="45997" y="134391"/>
                  </a:lnTo>
                  <a:lnTo>
                    <a:pt x="123392" y="134391"/>
                  </a:lnTo>
                  <a:cubicBezTo>
                    <a:pt x="142191" y="134391"/>
                    <a:pt x="151590" y="143791"/>
                    <a:pt x="151590" y="162590"/>
                  </a:cubicBezTo>
                  <a:lnTo>
                    <a:pt x="151590" y="284382"/>
                  </a:lnTo>
                  <a:cubicBezTo>
                    <a:pt x="151590" y="303448"/>
                    <a:pt x="142191" y="312981"/>
                    <a:pt x="123392" y="312981"/>
                  </a:cubicBezTo>
                  <a:lnTo>
                    <a:pt x="28398" y="312981"/>
                  </a:lnTo>
                  <a:cubicBezTo>
                    <a:pt x="9466" y="312981"/>
                    <a:pt x="0" y="303448"/>
                    <a:pt x="0" y="284382"/>
                  </a:cubicBezTo>
                  <a:lnTo>
                    <a:pt x="0" y="28798"/>
                  </a:lnTo>
                  <a:cubicBezTo>
                    <a:pt x="0" y="9599"/>
                    <a:pt x="9266" y="0"/>
                    <a:pt x="27798" y="0"/>
                  </a:cubicBezTo>
                  <a:close/>
                  <a:moveTo>
                    <a:pt x="45997" y="174189"/>
                  </a:moveTo>
                  <a:lnTo>
                    <a:pt x="45997" y="272783"/>
                  </a:lnTo>
                  <a:lnTo>
                    <a:pt x="105793" y="272783"/>
                  </a:lnTo>
                  <a:lnTo>
                    <a:pt x="105793" y="174189"/>
                  </a:lnTo>
                  <a:lnTo>
                    <a:pt x="45997" y="174189"/>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72" name="Group 71">
            <a:extLst>
              <a:ext uri="{FF2B5EF4-FFF2-40B4-BE49-F238E27FC236}">
                <a16:creationId xmlns:a16="http://schemas.microsoft.com/office/drawing/2014/main" id="{33278338-61B9-DCB8-1F4F-E5DB4D04B2AF}"/>
              </a:ext>
            </a:extLst>
          </p:cNvPr>
          <p:cNvGrpSpPr/>
          <p:nvPr/>
        </p:nvGrpSpPr>
        <p:grpSpPr>
          <a:xfrm>
            <a:off x="2194746" y="1870593"/>
            <a:ext cx="2788359" cy="791844"/>
            <a:chOff x="2428595" y="1090085"/>
            <a:chExt cx="2714636" cy="1036217"/>
          </a:xfrm>
        </p:grpSpPr>
        <p:sp>
          <p:nvSpPr>
            <p:cNvPr id="73" name="Isosceles Triangle 72">
              <a:extLst>
                <a:ext uri="{FF2B5EF4-FFF2-40B4-BE49-F238E27FC236}">
                  <a16:creationId xmlns:a16="http://schemas.microsoft.com/office/drawing/2014/main" id="{0F69D619-B141-ABD7-2A1C-363500DE1EC3}"/>
                </a:ext>
              </a:extLst>
            </p:cNvPr>
            <p:cNvSpPr/>
            <p:nvPr/>
          </p:nvSpPr>
          <p:spPr bwMode="auto">
            <a:xfrm rot="10800000" flipH="1">
              <a:off x="2445582" y="1995912"/>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74" name="Rectangle 73">
              <a:extLst>
                <a:ext uri="{FF2B5EF4-FFF2-40B4-BE49-F238E27FC236}">
                  <a16:creationId xmlns:a16="http://schemas.microsoft.com/office/drawing/2014/main" id="{1B41A485-5954-366A-F931-F2855931B9A4}"/>
                </a:ext>
              </a:extLst>
            </p:cNvPr>
            <p:cNvSpPr/>
            <p:nvPr/>
          </p:nvSpPr>
          <p:spPr bwMode="auto">
            <a:xfrm flipH="1">
              <a:off x="2805437" y="1090085"/>
              <a:ext cx="2337794" cy="1036217"/>
            </a:xfrm>
            <a:prstGeom prst="rect">
              <a:avLst/>
            </a:prstGeom>
            <a:solidFill>
              <a:schemeClr val="accent1"/>
            </a:solidFill>
            <a:ln>
              <a:noFill/>
            </a:ln>
          </p:spPr>
          <p:txBody>
            <a:bodyPr vert="horz" wrap="square" lIns="91440" tIns="45720" rIns="91440" bIns="45720" numCol="1" rtlCol="0"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75" name="Rectangle 74">
              <a:extLst>
                <a:ext uri="{FF2B5EF4-FFF2-40B4-BE49-F238E27FC236}">
                  <a16:creationId xmlns:a16="http://schemas.microsoft.com/office/drawing/2014/main" id="{B0C25E77-B922-A1E1-B907-0194AED7F8CA}"/>
                </a:ext>
              </a:extLst>
            </p:cNvPr>
            <p:cNvSpPr/>
            <p:nvPr/>
          </p:nvSpPr>
          <p:spPr bwMode="auto">
            <a:xfrm flipH="1">
              <a:off x="2428595" y="1090085"/>
              <a:ext cx="802518" cy="1036217"/>
            </a:xfrm>
            <a:prstGeom prst="rect">
              <a:avLst/>
            </a:prstGeom>
            <a:solidFill>
              <a:srgbClr val="188F78"/>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a:ea typeface="+mn-ea"/>
                <a:cs typeface="+mn-cs"/>
              </a:endParaRPr>
            </a:p>
          </p:txBody>
        </p:sp>
      </p:grpSp>
      <p:grpSp>
        <p:nvGrpSpPr>
          <p:cNvPr id="76" name="Group 75">
            <a:extLst>
              <a:ext uri="{FF2B5EF4-FFF2-40B4-BE49-F238E27FC236}">
                <a16:creationId xmlns:a16="http://schemas.microsoft.com/office/drawing/2014/main" id="{AE781DC0-88D7-AD63-9EC1-56C5FA97C97A}"/>
              </a:ext>
            </a:extLst>
          </p:cNvPr>
          <p:cNvGrpSpPr/>
          <p:nvPr/>
        </p:nvGrpSpPr>
        <p:grpSpPr>
          <a:xfrm flipH="1">
            <a:off x="2488828" y="2046937"/>
            <a:ext cx="226041" cy="397476"/>
            <a:chOff x="1780230" y="1342015"/>
            <a:chExt cx="297500" cy="520142"/>
          </a:xfrm>
        </p:grpSpPr>
        <p:sp>
          <p:nvSpPr>
            <p:cNvPr id="77" name="TextBox 76">
              <a:extLst>
                <a:ext uri="{FF2B5EF4-FFF2-40B4-BE49-F238E27FC236}">
                  <a16:creationId xmlns:a16="http://schemas.microsoft.com/office/drawing/2014/main" id="{3AADD3C9-E4DE-9C8F-E115-1A41D08E5BEC}"/>
                </a:ext>
              </a:extLst>
            </p:cNvPr>
            <p:cNvSpPr txBox="1"/>
            <p:nvPr/>
          </p:nvSpPr>
          <p:spPr>
            <a:xfrm flipH="1">
              <a:off x="1885395" y="1342015"/>
              <a:ext cx="192335"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3" y="272783"/>
                  </a:lnTo>
                  <a:lnTo>
                    <a:pt x="107793" y="40197"/>
                  </a:lnTo>
                  <a:lnTo>
                    <a:pt x="45997" y="40197"/>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78" name="TextBox 77">
              <a:extLst>
                <a:ext uri="{FF2B5EF4-FFF2-40B4-BE49-F238E27FC236}">
                  <a16:creationId xmlns:a16="http://schemas.microsoft.com/office/drawing/2014/main" id="{B8212D29-2D07-71C1-BBBB-65515703E94E}"/>
                </a:ext>
              </a:extLst>
            </p:cNvPr>
            <p:cNvSpPr txBox="1"/>
            <p:nvPr/>
          </p:nvSpPr>
          <p:spPr>
            <a:xfrm flipH="1">
              <a:off x="1780230" y="1342015"/>
              <a:ext cx="80140" cy="520142"/>
            </a:xfrm>
            <a:custGeom>
              <a:avLst/>
              <a:gdLst/>
              <a:ahLst/>
              <a:cxnLst/>
              <a:rect l="l" t="t" r="r" b="b"/>
              <a:pathLst>
                <a:path w="63997" h="312981">
                  <a:moveTo>
                    <a:pt x="24199" y="0"/>
                  </a:moveTo>
                  <a:lnTo>
                    <a:pt x="63997" y="0"/>
                  </a:lnTo>
                  <a:lnTo>
                    <a:pt x="63997" y="312981"/>
                  </a:lnTo>
                  <a:lnTo>
                    <a:pt x="17999" y="312981"/>
                  </a:lnTo>
                  <a:lnTo>
                    <a:pt x="17999" y="92194"/>
                  </a:lnTo>
                  <a:lnTo>
                    <a:pt x="0" y="92194"/>
                  </a:lnTo>
                  <a:lnTo>
                    <a:pt x="0" y="85994"/>
                  </a:lnTo>
                  <a:lnTo>
                    <a:pt x="24199"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sp>
        <p:nvSpPr>
          <p:cNvPr id="79" name="Rectangle 78">
            <a:extLst>
              <a:ext uri="{FF2B5EF4-FFF2-40B4-BE49-F238E27FC236}">
                <a16:creationId xmlns:a16="http://schemas.microsoft.com/office/drawing/2014/main" id="{AF0F539E-F263-82EA-FD1B-73D3C0D6DF1F}"/>
              </a:ext>
            </a:extLst>
          </p:cNvPr>
          <p:cNvSpPr/>
          <p:nvPr/>
        </p:nvSpPr>
        <p:spPr>
          <a:xfrm flipH="1">
            <a:off x="3269980" y="1902134"/>
            <a:ext cx="1656421" cy="738664"/>
          </a:xfrm>
          <a:prstGeom prst="rect">
            <a:avLst/>
          </a:prstGeom>
        </p:spPr>
        <p:txBody>
          <a:bodyPr wrap="square" anchor="ctr">
            <a:spAutoFit/>
          </a:bodyPr>
          <a:lstStyle/>
          <a:p>
            <a:pPr lvl="0" algn="ctr">
              <a:defRPr/>
            </a:pPr>
            <a:r>
              <a:rPr lang="en-GB" sz="1400" b="1" dirty="0">
                <a:solidFill>
                  <a:prstClr val="white"/>
                </a:solidFill>
                <a:latin typeface="+mj-lt"/>
                <a:cs typeface="Calibri" pitchFamily="34" charset="0"/>
              </a:rPr>
              <a:t>Personal injuries or accidents, in and out of work</a:t>
            </a:r>
          </a:p>
        </p:txBody>
      </p:sp>
    </p:spTree>
    <p:extLst>
      <p:ext uri="{BB962C8B-B14F-4D97-AF65-F5344CB8AC3E}">
        <p14:creationId xmlns:p14="http://schemas.microsoft.com/office/powerpoint/2010/main" val="1178068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wipe(up)">
                                      <p:cBhvr>
                                        <p:cTn id="7" dur="500"/>
                                        <p:tgtEl>
                                          <p:spTgt spid="7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76"/>
                                        </p:tgtEl>
                                        <p:attrNameLst>
                                          <p:attrName>style.visibility</p:attrName>
                                        </p:attrNameLst>
                                      </p:cBhvr>
                                      <p:to>
                                        <p:strVal val="visible"/>
                                      </p:to>
                                    </p:set>
                                    <p:anim calcmode="lin" valueType="num">
                                      <p:cBhvr>
                                        <p:cTn id="11" dur="500" fill="hold"/>
                                        <p:tgtEl>
                                          <p:spTgt spid="76"/>
                                        </p:tgtEl>
                                        <p:attrNameLst>
                                          <p:attrName>ppt_w</p:attrName>
                                        </p:attrNameLst>
                                      </p:cBhvr>
                                      <p:tavLst>
                                        <p:tav tm="0">
                                          <p:val>
                                            <p:fltVal val="0"/>
                                          </p:val>
                                        </p:tav>
                                        <p:tav tm="100000">
                                          <p:val>
                                            <p:strVal val="#ppt_w"/>
                                          </p:val>
                                        </p:tav>
                                      </p:tavLst>
                                    </p:anim>
                                    <p:anim calcmode="lin" valueType="num">
                                      <p:cBhvr>
                                        <p:cTn id="12" dur="500" fill="hold"/>
                                        <p:tgtEl>
                                          <p:spTgt spid="76"/>
                                        </p:tgtEl>
                                        <p:attrNameLst>
                                          <p:attrName>ppt_h</p:attrName>
                                        </p:attrNameLst>
                                      </p:cBhvr>
                                      <p:tavLst>
                                        <p:tav tm="0">
                                          <p:val>
                                            <p:fltVal val="0"/>
                                          </p:val>
                                        </p:tav>
                                        <p:tav tm="100000">
                                          <p:val>
                                            <p:strVal val="#ppt_h"/>
                                          </p:val>
                                        </p:tav>
                                      </p:tavLst>
                                    </p:anim>
                                    <p:animEffect transition="in" filter="fade">
                                      <p:cBhvr>
                                        <p:cTn id="13" dur="500"/>
                                        <p:tgtEl>
                                          <p:spTgt spid="76"/>
                                        </p:tgtEl>
                                      </p:cBhvr>
                                    </p:animEffect>
                                  </p:childTnLst>
                                </p:cTn>
                              </p:par>
                            </p:childTnLst>
                          </p:cTn>
                        </p:par>
                        <p:par>
                          <p:cTn id="14" fill="hold">
                            <p:stCondLst>
                              <p:cond delay="1000"/>
                            </p:stCondLst>
                            <p:childTnLst>
                              <p:par>
                                <p:cTn id="15" presetID="10" presetClass="entr" presetSubtype="0" fill="hold" grpId="0" nodeType="afterEffect">
                                  <p:stCondLst>
                                    <p:cond delay="0"/>
                                  </p:stCondLst>
                                  <p:childTnLst>
                                    <p:set>
                                      <p:cBhvr>
                                        <p:cTn id="16" dur="1" fill="hold">
                                          <p:stCondLst>
                                            <p:cond delay="0"/>
                                          </p:stCondLst>
                                        </p:cTn>
                                        <p:tgtEl>
                                          <p:spTgt spid="79"/>
                                        </p:tgtEl>
                                        <p:attrNameLst>
                                          <p:attrName>style.visibility</p:attrName>
                                        </p:attrNameLst>
                                      </p:cBhvr>
                                      <p:to>
                                        <p:strVal val="visible"/>
                                      </p:to>
                                    </p:set>
                                    <p:animEffect transition="in" filter="fade">
                                      <p:cBhvr>
                                        <p:cTn id="17" dur="500"/>
                                        <p:tgtEl>
                                          <p:spTgt spid="7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56"/>
                                        </p:tgtEl>
                                        <p:attrNameLst>
                                          <p:attrName>style.visibility</p:attrName>
                                        </p:attrNameLst>
                                      </p:cBhvr>
                                      <p:to>
                                        <p:strVal val="visible"/>
                                      </p:to>
                                    </p:set>
                                    <p:animEffect transition="in" filter="wipe(up)">
                                      <p:cBhvr>
                                        <p:cTn id="22" dur="500"/>
                                        <p:tgtEl>
                                          <p:spTgt spid="56"/>
                                        </p:tgtEl>
                                      </p:cBhvr>
                                    </p:animEffect>
                                  </p:childTnLst>
                                </p:cTn>
                              </p:par>
                            </p:childTnLst>
                          </p:cTn>
                        </p:par>
                        <p:par>
                          <p:cTn id="23" fill="hold">
                            <p:stCondLst>
                              <p:cond delay="500"/>
                            </p:stCondLst>
                            <p:childTnLst>
                              <p:par>
                                <p:cTn id="24" presetID="53" presetClass="entr" presetSubtype="16" fill="hold" nodeType="afterEffect">
                                  <p:stCondLst>
                                    <p:cond delay="0"/>
                                  </p:stCondLst>
                                  <p:childTnLst>
                                    <p:set>
                                      <p:cBhvr>
                                        <p:cTn id="25" dur="1" fill="hold">
                                          <p:stCondLst>
                                            <p:cond delay="0"/>
                                          </p:stCondLst>
                                        </p:cTn>
                                        <p:tgtEl>
                                          <p:spTgt spid="61"/>
                                        </p:tgtEl>
                                        <p:attrNameLst>
                                          <p:attrName>style.visibility</p:attrName>
                                        </p:attrNameLst>
                                      </p:cBhvr>
                                      <p:to>
                                        <p:strVal val="visible"/>
                                      </p:to>
                                    </p:set>
                                    <p:anim calcmode="lin" valueType="num">
                                      <p:cBhvr>
                                        <p:cTn id="26" dur="500" fill="hold"/>
                                        <p:tgtEl>
                                          <p:spTgt spid="61"/>
                                        </p:tgtEl>
                                        <p:attrNameLst>
                                          <p:attrName>ppt_w</p:attrName>
                                        </p:attrNameLst>
                                      </p:cBhvr>
                                      <p:tavLst>
                                        <p:tav tm="0">
                                          <p:val>
                                            <p:fltVal val="0"/>
                                          </p:val>
                                        </p:tav>
                                        <p:tav tm="100000">
                                          <p:val>
                                            <p:strVal val="#ppt_w"/>
                                          </p:val>
                                        </p:tav>
                                      </p:tavLst>
                                    </p:anim>
                                    <p:anim calcmode="lin" valueType="num">
                                      <p:cBhvr>
                                        <p:cTn id="27" dur="500" fill="hold"/>
                                        <p:tgtEl>
                                          <p:spTgt spid="61"/>
                                        </p:tgtEl>
                                        <p:attrNameLst>
                                          <p:attrName>ppt_h</p:attrName>
                                        </p:attrNameLst>
                                      </p:cBhvr>
                                      <p:tavLst>
                                        <p:tav tm="0">
                                          <p:val>
                                            <p:fltVal val="0"/>
                                          </p:val>
                                        </p:tav>
                                        <p:tav tm="100000">
                                          <p:val>
                                            <p:strVal val="#ppt_h"/>
                                          </p:val>
                                        </p:tav>
                                      </p:tavLst>
                                    </p:anim>
                                    <p:animEffect transition="in" filter="fade">
                                      <p:cBhvr>
                                        <p:cTn id="28" dur="500"/>
                                        <p:tgtEl>
                                          <p:spTgt spid="61"/>
                                        </p:tgtEl>
                                      </p:cBhvr>
                                    </p:animEffect>
                                  </p:childTnLst>
                                </p:cTn>
                              </p:par>
                            </p:childTnLst>
                          </p:cTn>
                        </p:par>
                        <p:par>
                          <p:cTn id="29" fill="hold">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60"/>
                                        </p:tgtEl>
                                        <p:attrNameLst>
                                          <p:attrName>style.visibility</p:attrName>
                                        </p:attrNameLst>
                                      </p:cBhvr>
                                      <p:to>
                                        <p:strVal val="visible"/>
                                      </p:to>
                                    </p:set>
                                    <p:animEffect transition="in" filter="fade">
                                      <p:cBhvr>
                                        <p:cTn id="32" dur="500"/>
                                        <p:tgtEl>
                                          <p:spTgt spid="6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40"/>
                                        </p:tgtEl>
                                        <p:attrNameLst>
                                          <p:attrName>style.visibility</p:attrName>
                                        </p:attrNameLst>
                                      </p:cBhvr>
                                      <p:to>
                                        <p:strVal val="visible"/>
                                      </p:to>
                                    </p:set>
                                    <p:animEffect transition="in" filter="wipe(up)">
                                      <p:cBhvr>
                                        <p:cTn id="37" dur="500"/>
                                        <p:tgtEl>
                                          <p:spTgt spid="40"/>
                                        </p:tgtEl>
                                      </p:cBhvr>
                                    </p:animEffect>
                                  </p:childTnLst>
                                </p:cTn>
                              </p:par>
                            </p:childTnLst>
                          </p:cTn>
                        </p:par>
                        <p:par>
                          <p:cTn id="38" fill="hold">
                            <p:stCondLst>
                              <p:cond delay="500"/>
                            </p:stCondLst>
                            <p:childTnLst>
                              <p:par>
                                <p:cTn id="39" presetID="53" presetClass="entr" presetSubtype="16" fill="hold" nodeType="afterEffect">
                                  <p:stCondLst>
                                    <p:cond delay="0"/>
                                  </p:stCondLst>
                                  <p:childTnLst>
                                    <p:set>
                                      <p:cBhvr>
                                        <p:cTn id="40" dur="1" fill="hold">
                                          <p:stCondLst>
                                            <p:cond delay="0"/>
                                          </p:stCondLst>
                                        </p:cTn>
                                        <p:tgtEl>
                                          <p:spTgt spid="45"/>
                                        </p:tgtEl>
                                        <p:attrNameLst>
                                          <p:attrName>style.visibility</p:attrName>
                                        </p:attrNameLst>
                                      </p:cBhvr>
                                      <p:to>
                                        <p:strVal val="visible"/>
                                      </p:to>
                                    </p:set>
                                    <p:anim calcmode="lin" valueType="num">
                                      <p:cBhvr>
                                        <p:cTn id="41" dur="500" fill="hold"/>
                                        <p:tgtEl>
                                          <p:spTgt spid="45"/>
                                        </p:tgtEl>
                                        <p:attrNameLst>
                                          <p:attrName>ppt_w</p:attrName>
                                        </p:attrNameLst>
                                      </p:cBhvr>
                                      <p:tavLst>
                                        <p:tav tm="0">
                                          <p:val>
                                            <p:fltVal val="0"/>
                                          </p:val>
                                        </p:tav>
                                        <p:tav tm="100000">
                                          <p:val>
                                            <p:strVal val="#ppt_w"/>
                                          </p:val>
                                        </p:tav>
                                      </p:tavLst>
                                    </p:anim>
                                    <p:anim calcmode="lin" valueType="num">
                                      <p:cBhvr>
                                        <p:cTn id="42" dur="500" fill="hold"/>
                                        <p:tgtEl>
                                          <p:spTgt spid="45"/>
                                        </p:tgtEl>
                                        <p:attrNameLst>
                                          <p:attrName>ppt_h</p:attrName>
                                        </p:attrNameLst>
                                      </p:cBhvr>
                                      <p:tavLst>
                                        <p:tav tm="0">
                                          <p:val>
                                            <p:fltVal val="0"/>
                                          </p:val>
                                        </p:tav>
                                        <p:tav tm="100000">
                                          <p:val>
                                            <p:strVal val="#ppt_h"/>
                                          </p:val>
                                        </p:tav>
                                      </p:tavLst>
                                    </p:anim>
                                    <p:animEffect transition="in" filter="fade">
                                      <p:cBhvr>
                                        <p:cTn id="43" dur="500"/>
                                        <p:tgtEl>
                                          <p:spTgt spid="45"/>
                                        </p:tgtEl>
                                      </p:cBhvr>
                                    </p:animEffect>
                                  </p:childTnLst>
                                </p:cTn>
                              </p:par>
                            </p:childTnLst>
                          </p:cTn>
                        </p:par>
                        <p:par>
                          <p:cTn id="44" fill="hold">
                            <p:stCondLst>
                              <p:cond delay="1000"/>
                            </p:stCondLst>
                            <p:childTnLst>
                              <p:par>
                                <p:cTn id="45" presetID="10" presetClass="entr" presetSubtype="0" fill="hold" grpId="0" nodeType="afterEffect">
                                  <p:stCondLst>
                                    <p:cond delay="0"/>
                                  </p:stCondLst>
                                  <p:childTnLst>
                                    <p:set>
                                      <p:cBhvr>
                                        <p:cTn id="46" dur="1" fill="hold">
                                          <p:stCondLst>
                                            <p:cond delay="0"/>
                                          </p:stCondLst>
                                        </p:cTn>
                                        <p:tgtEl>
                                          <p:spTgt spid="44"/>
                                        </p:tgtEl>
                                        <p:attrNameLst>
                                          <p:attrName>style.visibility</p:attrName>
                                        </p:attrNameLst>
                                      </p:cBhvr>
                                      <p:to>
                                        <p:strVal val="visible"/>
                                      </p:to>
                                    </p:set>
                                    <p:animEffect transition="in" filter="fade">
                                      <p:cBhvr>
                                        <p:cTn id="47" dur="500"/>
                                        <p:tgtEl>
                                          <p:spTgt spid="4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wipe(up)">
                                      <p:cBhvr>
                                        <p:cTn id="52" dur="500"/>
                                        <p:tgtEl>
                                          <p:spTgt spid="24"/>
                                        </p:tgtEl>
                                      </p:cBhvr>
                                    </p:animEffect>
                                  </p:childTnLst>
                                </p:cTn>
                              </p:par>
                            </p:childTnLst>
                          </p:cTn>
                        </p:par>
                        <p:par>
                          <p:cTn id="53" fill="hold">
                            <p:stCondLst>
                              <p:cond delay="500"/>
                            </p:stCondLst>
                            <p:childTnLst>
                              <p:par>
                                <p:cTn id="54" presetID="53" presetClass="entr" presetSubtype="16" fill="hold" nodeType="afterEffect">
                                  <p:stCondLst>
                                    <p:cond delay="0"/>
                                  </p:stCondLst>
                                  <p:childTnLst>
                                    <p:set>
                                      <p:cBhvr>
                                        <p:cTn id="55" dur="1" fill="hold">
                                          <p:stCondLst>
                                            <p:cond delay="0"/>
                                          </p:stCondLst>
                                        </p:cTn>
                                        <p:tgtEl>
                                          <p:spTgt spid="29"/>
                                        </p:tgtEl>
                                        <p:attrNameLst>
                                          <p:attrName>style.visibility</p:attrName>
                                        </p:attrNameLst>
                                      </p:cBhvr>
                                      <p:to>
                                        <p:strVal val="visible"/>
                                      </p:to>
                                    </p:set>
                                    <p:anim calcmode="lin" valueType="num">
                                      <p:cBhvr>
                                        <p:cTn id="56" dur="500" fill="hold"/>
                                        <p:tgtEl>
                                          <p:spTgt spid="29"/>
                                        </p:tgtEl>
                                        <p:attrNameLst>
                                          <p:attrName>ppt_w</p:attrName>
                                        </p:attrNameLst>
                                      </p:cBhvr>
                                      <p:tavLst>
                                        <p:tav tm="0">
                                          <p:val>
                                            <p:fltVal val="0"/>
                                          </p:val>
                                        </p:tav>
                                        <p:tav tm="100000">
                                          <p:val>
                                            <p:strVal val="#ppt_w"/>
                                          </p:val>
                                        </p:tav>
                                      </p:tavLst>
                                    </p:anim>
                                    <p:anim calcmode="lin" valueType="num">
                                      <p:cBhvr>
                                        <p:cTn id="57" dur="500" fill="hold"/>
                                        <p:tgtEl>
                                          <p:spTgt spid="29"/>
                                        </p:tgtEl>
                                        <p:attrNameLst>
                                          <p:attrName>ppt_h</p:attrName>
                                        </p:attrNameLst>
                                      </p:cBhvr>
                                      <p:tavLst>
                                        <p:tav tm="0">
                                          <p:val>
                                            <p:fltVal val="0"/>
                                          </p:val>
                                        </p:tav>
                                        <p:tav tm="100000">
                                          <p:val>
                                            <p:strVal val="#ppt_h"/>
                                          </p:val>
                                        </p:tav>
                                      </p:tavLst>
                                    </p:anim>
                                    <p:animEffect transition="in" filter="fade">
                                      <p:cBhvr>
                                        <p:cTn id="58" dur="500"/>
                                        <p:tgtEl>
                                          <p:spTgt spid="29"/>
                                        </p:tgtEl>
                                      </p:cBhvr>
                                    </p:animEffect>
                                  </p:childTnLst>
                                </p:cTn>
                              </p:par>
                            </p:childTnLst>
                          </p:cTn>
                        </p:par>
                        <p:par>
                          <p:cTn id="59" fill="hold">
                            <p:stCondLst>
                              <p:cond delay="1000"/>
                            </p:stCondLst>
                            <p:childTnLst>
                              <p:par>
                                <p:cTn id="60" presetID="10" presetClass="entr" presetSubtype="0" fill="hold" grpId="0" nodeType="after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fade">
                                      <p:cBhvr>
                                        <p:cTn id="62" dur="500"/>
                                        <p:tgtEl>
                                          <p:spTgt spid="28"/>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1" fill="hold"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wipe(up)">
                                      <p:cBhvr>
                                        <p:cTn id="67" dur="500"/>
                                        <p:tgtEl>
                                          <p:spTgt spid="7"/>
                                        </p:tgtEl>
                                      </p:cBhvr>
                                    </p:animEffect>
                                  </p:childTnLst>
                                </p:cTn>
                              </p:par>
                            </p:childTnLst>
                          </p:cTn>
                        </p:par>
                        <p:par>
                          <p:cTn id="68" fill="hold">
                            <p:stCondLst>
                              <p:cond delay="500"/>
                            </p:stCondLst>
                            <p:childTnLst>
                              <p:par>
                                <p:cTn id="69" presetID="53" presetClass="entr" presetSubtype="16" fill="hold" nodeType="afterEffect">
                                  <p:stCondLst>
                                    <p:cond delay="0"/>
                                  </p:stCondLst>
                                  <p:childTnLst>
                                    <p:set>
                                      <p:cBhvr>
                                        <p:cTn id="70" dur="1" fill="hold">
                                          <p:stCondLst>
                                            <p:cond delay="0"/>
                                          </p:stCondLst>
                                        </p:cTn>
                                        <p:tgtEl>
                                          <p:spTgt spid="13"/>
                                        </p:tgtEl>
                                        <p:attrNameLst>
                                          <p:attrName>style.visibility</p:attrName>
                                        </p:attrNameLst>
                                      </p:cBhvr>
                                      <p:to>
                                        <p:strVal val="visible"/>
                                      </p:to>
                                    </p:set>
                                    <p:anim calcmode="lin" valueType="num">
                                      <p:cBhvr>
                                        <p:cTn id="71" dur="500" fill="hold"/>
                                        <p:tgtEl>
                                          <p:spTgt spid="13"/>
                                        </p:tgtEl>
                                        <p:attrNameLst>
                                          <p:attrName>ppt_w</p:attrName>
                                        </p:attrNameLst>
                                      </p:cBhvr>
                                      <p:tavLst>
                                        <p:tav tm="0">
                                          <p:val>
                                            <p:fltVal val="0"/>
                                          </p:val>
                                        </p:tav>
                                        <p:tav tm="100000">
                                          <p:val>
                                            <p:strVal val="#ppt_w"/>
                                          </p:val>
                                        </p:tav>
                                      </p:tavLst>
                                    </p:anim>
                                    <p:anim calcmode="lin" valueType="num">
                                      <p:cBhvr>
                                        <p:cTn id="72" dur="500" fill="hold"/>
                                        <p:tgtEl>
                                          <p:spTgt spid="13"/>
                                        </p:tgtEl>
                                        <p:attrNameLst>
                                          <p:attrName>ppt_h</p:attrName>
                                        </p:attrNameLst>
                                      </p:cBhvr>
                                      <p:tavLst>
                                        <p:tav tm="0">
                                          <p:val>
                                            <p:fltVal val="0"/>
                                          </p:val>
                                        </p:tav>
                                        <p:tav tm="100000">
                                          <p:val>
                                            <p:strVal val="#ppt_h"/>
                                          </p:val>
                                        </p:tav>
                                      </p:tavLst>
                                    </p:anim>
                                    <p:animEffect transition="in" filter="fade">
                                      <p:cBhvr>
                                        <p:cTn id="73" dur="500"/>
                                        <p:tgtEl>
                                          <p:spTgt spid="13"/>
                                        </p:tgtEl>
                                      </p:cBhvr>
                                    </p:animEffect>
                                  </p:childTnLst>
                                </p:cTn>
                              </p:par>
                            </p:childTnLst>
                          </p:cTn>
                        </p:par>
                        <p:par>
                          <p:cTn id="74" fill="hold">
                            <p:stCondLst>
                              <p:cond delay="1000"/>
                            </p:stCondLst>
                            <p:childTnLst>
                              <p:par>
                                <p:cTn id="75" presetID="10" presetClass="entr" presetSubtype="0" fill="hold" grpId="0" nodeType="after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fade">
                                      <p:cBhvr>
                                        <p:cTn id="77" dur="500"/>
                                        <p:tgtEl>
                                          <p:spTgt spid="12"/>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1" fill="hold" nodeType="clickEffect">
                                  <p:stCondLst>
                                    <p:cond delay="0"/>
                                  </p:stCondLst>
                                  <p:childTnLst>
                                    <p:set>
                                      <p:cBhvr>
                                        <p:cTn id="81" dur="1" fill="hold">
                                          <p:stCondLst>
                                            <p:cond delay="0"/>
                                          </p:stCondLst>
                                        </p:cTn>
                                        <p:tgtEl>
                                          <p:spTgt spid="64"/>
                                        </p:tgtEl>
                                        <p:attrNameLst>
                                          <p:attrName>style.visibility</p:attrName>
                                        </p:attrNameLst>
                                      </p:cBhvr>
                                      <p:to>
                                        <p:strVal val="visible"/>
                                      </p:to>
                                    </p:set>
                                    <p:animEffect transition="in" filter="wipe(up)">
                                      <p:cBhvr>
                                        <p:cTn id="82" dur="500"/>
                                        <p:tgtEl>
                                          <p:spTgt spid="64"/>
                                        </p:tgtEl>
                                      </p:cBhvr>
                                    </p:animEffect>
                                  </p:childTnLst>
                                </p:cTn>
                              </p:par>
                            </p:childTnLst>
                          </p:cTn>
                        </p:par>
                        <p:par>
                          <p:cTn id="83" fill="hold">
                            <p:stCondLst>
                              <p:cond delay="500"/>
                            </p:stCondLst>
                            <p:childTnLst>
                              <p:par>
                                <p:cTn id="84" presetID="53" presetClass="entr" presetSubtype="16" fill="hold" nodeType="afterEffect">
                                  <p:stCondLst>
                                    <p:cond delay="0"/>
                                  </p:stCondLst>
                                  <p:childTnLst>
                                    <p:set>
                                      <p:cBhvr>
                                        <p:cTn id="85" dur="1" fill="hold">
                                          <p:stCondLst>
                                            <p:cond delay="0"/>
                                          </p:stCondLst>
                                        </p:cTn>
                                        <p:tgtEl>
                                          <p:spTgt spid="69"/>
                                        </p:tgtEl>
                                        <p:attrNameLst>
                                          <p:attrName>style.visibility</p:attrName>
                                        </p:attrNameLst>
                                      </p:cBhvr>
                                      <p:to>
                                        <p:strVal val="visible"/>
                                      </p:to>
                                    </p:set>
                                    <p:anim calcmode="lin" valueType="num">
                                      <p:cBhvr>
                                        <p:cTn id="86" dur="500" fill="hold"/>
                                        <p:tgtEl>
                                          <p:spTgt spid="69"/>
                                        </p:tgtEl>
                                        <p:attrNameLst>
                                          <p:attrName>ppt_w</p:attrName>
                                        </p:attrNameLst>
                                      </p:cBhvr>
                                      <p:tavLst>
                                        <p:tav tm="0">
                                          <p:val>
                                            <p:fltVal val="0"/>
                                          </p:val>
                                        </p:tav>
                                        <p:tav tm="100000">
                                          <p:val>
                                            <p:strVal val="#ppt_w"/>
                                          </p:val>
                                        </p:tav>
                                      </p:tavLst>
                                    </p:anim>
                                    <p:anim calcmode="lin" valueType="num">
                                      <p:cBhvr>
                                        <p:cTn id="87" dur="500" fill="hold"/>
                                        <p:tgtEl>
                                          <p:spTgt spid="69"/>
                                        </p:tgtEl>
                                        <p:attrNameLst>
                                          <p:attrName>ppt_h</p:attrName>
                                        </p:attrNameLst>
                                      </p:cBhvr>
                                      <p:tavLst>
                                        <p:tav tm="0">
                                          <p:val>
                                            <p:fltVal val="0"/>
                                          </p:val>
                                        </p:tav>
                                        <p:tav tm="100000">
                                          <p:val>
                                            <p:strVal val="#ppt_h"/>
                                          </p:val>
                                        </p:tav>
                                      </p:tavLst>
                                    </p:anim>
                                    <p:animEffect transition="in" filter="fade">
                                      <p:cBhvr>
                                        <p:cTn id="88" dur="500"/>
                                        <p:tgtEl>
                                          <p:spTgt spid="69"/>
                                        </p:tgtEl>
                                      </p:cBhvr>
                                    </p:animEffect>
                                  </p:childTnLst>
                                </p:cTn>
                              </p:par>
                            </p:childTnLst>
                          </p:cTn>
                        </p:par>
                        <p:par>
                          <p:cTn id="89" fill="hold">
                            <p:stCondLst>
                              <p:cond delay="1000"/>
                            </p:stCondLst>
                            <p:childTnLst>
                              <p:par>
                                <p:cTn id="90" presetID="10" presetClass="entr" presetSubtype="0" fill="hold" grpId="0" nodeType="afterEffect">
                                  <p:stCondLst>
                                    <p:cond delay="0"/>
                                  </p:stCondLst>
                                  <p:childTnLst>
                                    <p:set>
                                      <p:cBhvr>
                                        <p:cTn id="91" dur="1" fill="hold">
                                          <p:stCondLst>
                                            <p:cond delay="0"/>
                                          </p:stCondLst>
                                        </p:cTn>
                                        <p:tgtEl>
                                          <p:spTgt spid="68"/>
                                        </p:tgtEl>
                                        <p:attrNameLst>
                                          <p:attrName>style.visibility</p:attrName>
                                        </p:attrNameLst>
                                      </p:cBhvr>
                                      <p:to>
                                        <p:strVal val="visible"/>
                                      </p:to>
                                    </p:set>
                                    <p:animEffect transition="in" filter="fade">
                                      <p:cBhvr>
                                        <p:cTn id="92" dur="500"/>
                                        <p:tgtEl>
                                          <p:spTgt spid="68"/>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1" fill="hold" nodeType="clickEffect">
                                  <p:stCondLst>
                                    <p:cond delay="0"/>
                                  </p:stCondLst>
                                  <p:childTnLst>
                                    <p:set>
                                      <p:cBhvr>
                                        <p:cTn id="96" dur="1" fill="hold">
                                          <p:stCondLst>
                                            <p:cond delay="0"/>
                                          </p:stCondLst>
                                        </p:cTn>
                                        <p:tgtEl>
                                          <p:spTgt spid="48"/>
                                        </p:tgtEl>
                                        <p:attrNameLst>
                                          <p:attrName>style.visibility</p:attrName>
                                        </p:attrNameLst>
                                      </p:cBhvr>
                                      <p:to>
                                        <p:strVal val="visible"/>
                                      </p:to>
                                    </p:set>
                                    <p:animEffect transition="in" filter="wipe(up)">
                                      <p:cBhvr>
                                        <p:cTn id="97" dur="500"/>
                                        <p:tgtEl>
                                          <p:spTgt spid="48"/>
                                        </p:tgtEl>
                                      </p:cBhvr>
                                    </p:animEffect>
                                  </p:childTnLst>
                                </p:cTn>
                              </p:par>
                            </p:childTnLst>
                          </p:cTn>
                        </p:par>
                        <p:par>
                          <p:cTn id="98" fill="hold">
                            <p:stCondLst>
                              <p:cond delay="500"/>
                            </p:stCondLst>
                            <p:childTnLst>
                              <p:par>
                                <p:cTn id="99" presetID="53" presetClass="entr" presetSubtype="16" fill="hold" nodeType="afterEffect">
                                  <p:stCondLst>
                                    <p:cond delay="0"/>
                                  </p:stCondLst>
                                  <p:childTnLst>
                                    <p:set>
                                      <p:cBhvr>
                                        <p:cTn id="100" dur="1" fill="hold">
                                          <p:stCondLst>
                                            <p:cond delay="0"/>
                                          </p:stCondLst>
                                        </p:cTn>
                                        <p:tgtEl>
                                          <p:spTgt spid="53"/>
                                        </p:tgtEl>
                                        <p:attrNameLst>
                                          <p:attrName>style.visibility</p:attrName>
                                        </p:attrNameLst>
                                      </p:cBhvr>
                                      <p:to>
                                        <p:strVal val="visible"/>
                                      </p:to>
                                    </p:set>
                                    <p:anim calcmode="lin" valueType="num">
                                      <p:cBhvr>
                                        <p:cTn id="101" dur="500" fill="hold"/>
                                        <p:tgtEl>
                                          <p:spTgt spid="53"/>
                                        </p:tgtEl>
                                        <p:attrNameLst>
                                          <p:attrName>ppt_w</p:attrName>
                                        </p:attrNameLst>
                                      </p:cBhvr>
                                      <p:tavLst>
                                        <p:tav tm="0">
                                          <p:val>
                                            <p:fltVal val="0"/>
                                          </p:val>
                                        </p:tav>
                                        <p:tav tm="100000">
                                          <p:val>
                                            <p:strVal val="#ppt_w"/>
                                          </p:val>
                                        </p:tav>
                                      </p:tavLst>
                                    </p:anim>
                                    <p:anim calcmode="lin" valueType="num">
                                      <p:cBhvr>
                                        <p:cTn id="102" dur="500" fill="hold"/>
                                        <p:tgtEl>
                                          <p:spTgt spid="53"/>
                                        </p:tgtEl>
                                        <p:attrNameLst>
                                          <p:attrName>ppt_h</p:attrName>
                                        </p:attrNameLst>
                                      </p:cBhvr>
                                      <p:tavLst>
                                        <p:tav tm="0">
                                          <p:val>
                                            <p:fltVal val="0"/>
                                          </p:val>
                                        </p:tav>
                                        <p:tav tm="100000">
                                          <p:val>
                                            <p:strVal val="#ppt_h"/>
                                          </p:val>
                                        </p:tav>
                                      </p:tavLst>
                                    </p:anim>
                                    <p:animEffect transition="in" filter="fade">
                                      <p:cBhvr>
                                        <p:cTn id="103" dur="500"/>
                                        <p:tgtEl>
                                          <p:spTgt spid="53"/>
                                        </p:tgtEl>
                                      </p:cBhvr>
                                    </p:animEffect>
                                  </p:childTnLst>
                                </p:cTn>
                              </p:par>
                            </p:childTnLst>
                          </p:cTn>
                        </p:par>
                        <p:par>
                          <p:cTn id="104" fill="hold">
                            <p:stCondLst>
                              <p:cond delay="1000"/>
                            </p:stCondLst>
                            <p:childTnLst>
                              <p:par>
                                <p:cTn id="105" presetID="10" presetClass="entr" presetSubtype="0" fill="hold" grpId="0" nodeType="afterEffect">
                                  <p:stCondLst>
                                    <p:cond delay="0"/>
                                  </p:stCondLst>
                                  <p:childTnLst>
                                    <p:set>
                                      <p:cBhvr>
                                        <p:cTn id="106" dur="1" fill="hold">
                                          <p:stCondLst>
                                            <p:cond delay="0"/>
                                          </p:stCondLst>
                                        </p:cTn>
                                        <p:tgtEl>
                                          <p:spTgt spid="52"/>
                                        </p:tgtEl>
                                        <p:attrNameLst>
                                          <p:attrName>style.visibility</p:attrName>
                                        </p:attrNameLst>
                                      </p:cBhvr>
                                      <p:to>
                                        <p:strVal val="visible"/>
                                      </p:to>
                                    </p:set>
                                    <p:animEffect transition="in" filter="fade">
                                      <p:cBhvr>
                                        <p:cTn id="107" dur="500"/>
                                        <p:tgtEl>
                                          <p:spTgt spid="52"/>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1" fill="hold" nodeType="clickEffect">
                                  <p:stCondLst>
                                    <p:cond delay="0"/>
                                  </p:stCondLst>
                                  <p:childTnLst>
                                    <p:set>
                                      <p:cBhvr>
                                        <p:cTn id="111" dur="1" fill="hold">
                                          <p:stCondLst>
                                            <p:cond delay="0"/>
                                          </p:stCondLst>
                                        </p:cTn>
                                        <p:tgtEl>
                                          <p:spTgt spid="32"/>
                                        </p:tgtEl>
                                        <p:attrNameLst>
                                          <p:attrName>style.visibility</p:attrName>
                                        </p:attrNameLst>
                                      </p:cBhvr>
                                      <p:to>
                                        <p:strVal val="visible"/>
                                      </p:to>
                                    </p:set>
                                    <p:animEffect transition="in" filter="wipe(up)">
                                      <p:cBhvr>
                                        <p:cTn id="112" dur="500"/>
                                        <p:tgtEl>
                                          <p:spTgt spid="32"/>
                                        </p:tgtEl>
                                      </p:cBhvr>
                                    </p:animEffect>
                                  </p:childTnLst>
                                </p:cTn>
                              </p:par>
                            </p:childTnLst>
                          </p:cTn>
                        </p:par>
                        <p:par>
                          <p:cTn id="113" fill="hold">
                            <p:stCondLst>
                              <p:cond delay="500"/>
                            </p:stCondLst>
                            <p:childTnLst>
                              <p:par>
                                <p:cTn id="114" presetID="53" presetClass="entr" presetSubtype="16" fill="hold" nodeType="afterEffect">
                                  <p:stCondLst>
                                    <p:cond delay="0"/>
                                  </p:stCondLst>
                                  <p:childTnLst>
                                    <p:set>
                                      <p:cBhvr>
                                        <p:cTn id="115" dur="1" fill="hold">
                                          <p:stCondLst>
                                            <p:cond delay="0"/>
                                          </p:stCondLst>
                                        </p:cTn>
                                        <p:tgtEl>
                                          <p:spTgt spid="37"/>
                                        </p:tgtEl>
                                        <p:attrNameLst>
                                          <p:attrName>style.visibility</p:attrName>
                                        </p:attrNameLst>
                                      </p:cBhvr>
                                      <p:to>
                                        <p:strVal val="visible"/>
                                      </p:to>
                                    </p:set>
                                    <p:anim calcmode="lin" valueType="num">
                                      <p:cBhvr>
                                        <p:cTn id="116" dur="500" fill="hold"/>
                                        <p:tgtEl>
                                          <p:spTgt spid="37"/>
                                        </p:tgtEl>
                                        <p:attrNameLst>
                                          <p:attrName>ppt_w</p:attrName>
                                        </p:attrNameLst>
                                      </p:cBhvr>
                                      <p:tavLst>
                                        <p:tav tm="0">
                                          <p:val>
                                            <p:fltVal val="0"/>
                                          </p:val>
                                        </p:tav>
                                        <p:tav tm="100000">
                                          <p:val>
                                            <p:strVal val="#ppt_w"/>
                                          </p:val>
                                        </p:tav>
                                      </p:tavLst>
                                    </p:anim>
                                    <p:anim calcmode="lin" valueType="num">
                                      <p:cBhvr>
                                        <p:cTn id="117" dur="500" fill="hold"/>
                                        <p:tgtEl>
                                          <p:spTgt spid="37"/>
                                        </p:tgtEl>
                                        <p:attrNameLst>
                                          <p:attrName>ppt_h</p:attrName>
                                        </p:attrNameLst>
                                      </p:cBhvr>
                                      <p:tavLst>
                                        <p:tav tm="0">
                                          <p:val>
                                            <p:fltVal val="0"/>
                                          </p:val>
                                        </p:tav>
                                        <p:tav tm="100000">
                                          <p:val>
                                            <p:strVal val="#ppt_h"/>
                                          </p:val>
                                        </p:tav>
                                      </p:tavLst>
                                    </p:anim>
                                    <p:animEffect transition="in" filter="fade">
                                      <p:cBhvr>
                                        <p:cTn id="118" dur="500"/>
                                        <p:tgtEl>
                                          <p:spTgt spid="37"/>
                                        </p:tgtEl>
                                      </p:cBhvr>
                                    </p:animEffect>
                                  </p:childTnLst>
                                </p:cTn>
                              </p:par>
                            </p:childTnLst>
                          </p:cTn>
                        </p:par>
                        <p:par>
                          <p:cTn id="119" fill="hold">
                            <p:stCondLst>
                              <p:cond delay="1000"/>
                            </p:stCondLst>
                            <p:childTnLst>
                              <p:par>
                                <p:cTn id="120" presetID="10" presetClass="entr" presetSubtype="0" fill="hold" grpId="0" nodeType="afterEffect">
                                  <p:stCondLst>
                                    <p:cond delay="0"/>
                                  </p:stCondLst>
                                  <p:childTnLst>
                                    <p:set>
                                      <p:cBhvr>
                                        <p:cTn id="121" dur="1" fill="hold">
                                          <p:stCondLst>
                                            <p:cond delay="0"/>
                                          </p:stCondLst>
                                        </p:cTn>
                                        <p:tgtEl>
                                          <p:spTgt spid="36"/>
                                        </p:tgtEl>
                                        <p:attrNameLst>
                                          <p:attrName>style.visibility</p:attrName>
                                        </p:attrNameLst>
                                      </p:cBhvr>
                                      <p:to>
                                        <p:strVal val="visible"/>
                                      </p:to>
                                    </p:set>
                                    <p:animEffect transition="in" filter="fade">
                                      <p:cBhvr>
                                        <p:cTn id="122" dur="500"/>
                                        <p:tgtEl>
                                          <p:spTgt spid="36"/>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1" fill="hold" nodeType="clickEffect">
                                  <p:stCondLst>
                                    <p:cond delay="0"/>
                                  </p:stCondLst>
                                  <p:childTnLst>
                                    <p:set>
                                      <p:cBhvr>
                                        <p:cTn id="126" dur="1" fill="hold">
                                          <p:stCondLst>
                                            <p:cond delay="0"/>
                                          </p:stCondLst>
                                        </p:cTn>
                                        <p:tgtEl>
                                          <p:spTgt spid="16"/>
                                        </p:tgtEl>
                                        <p:attrNameLst>
                                          <p:attrName>style.visibility</p:attrName>
                                        </p:attrNameLst>
                                      </p:cBhvr>
                                      <p:to>
                                        <p:strVal val="visible"/>
                                      </p:to>
                                    </p:set>
                                    <p:animEffect transition="in" filter="wipe(up)">
                                      <p:cBhvr>
                                        <p:cTn id="127" dur="500"/>
                                        <p:tgtEl>
                                          <p:spTgt spid="16"/>
                                        </p:tgtEl>
                                      </p:cBhvr>
                                    </p:animEffect>
                                  </p:childTnLst>
                                </p:cTn>
                              </p:par>
                            </p:childTnLst>
                          </p:cTn>
                        </p:par>
                        <p:par>
                          <p:cTn id="128" fill="hold">
                            <p:stCondLst>
                              <p:cond delay="500"/>
                            </p:stCondLst>
                            <p:childTnLst>
                              <p:par>
                                <p:cTn id="129" presetID="53" presetClass="entr" presetSubtype="16" fill="hold" nodeType="afterEffect">
                                  <p:stCondLst>
                                    <p:cond delay="0"/>
                                  </p:stCondLst>
                                  <p:childTnLst>
                                    <p:set>
                                      <p:cBhvr>
                                        <p:cTn id="130" dur="1" fill="hold">
                                          <p:stCondLst>
                                            <p:cond delay="0"/>
                                          </p:stCondLst>
                                        </p:cTn>
                                        <p:tgtEl>
                                          <p:spTgt spid="21"/>
                                        </p:tgtEl>
                                        <p:attrNameLst>
                                          <p:attrName>style.visibility</p:attrName>
                                        </p:attrNameLst>
                                      </p:cBhvr>
                                      <p:to>
                                        <p:strVal val="visible"/>
                                      </p:to>
                                    </p:set>
                                    <p:anim calcmode="lin" valueType="num">
                                      <p:cBhvr>
                                        <p:cTn id="131" dur="500" fill="hold"/>
                                        <p:tgtEl>
                                          <p:spTgt spid="21"/>
                                        </p:tgtEl>
                                        <p:attrNameLst>
                                          <p:attrName>ppt_w</p:attrName>
                                        </p:attrNameLst>
                                      </p:cBhvr>
                                      <p:tavLst>
                                        <p:tav tm="0">
                                          <p:val>
                                            <p:fltVal val="0"/>
                                          </p:val>
                                        </p:tav>
                                        <p:tav tm="100000">
                                          <p:val>
                                            <p:strVal val="#ppt_w"/>
                                          </p:val>
                                        </p:tav>
                                      </p:tavLst>
                                    </p:anim>
                                    <p:anim calcmode="lin" valueType="num">
                                      <p:cBhvr>
                                        <p:cTn id="132" dur="500" fill="hold"/>
                                        <p:tgtEl>
                                          <p:spTgt spid="21"/>
                                        </p:tgtEl>
                                        <p:attrNameLst>
                                          <p:attrName>ppt_h</p:attrName>
                                        </p:attrNameLst>
                                      </p:cBhvr>
                                      <p:tavLst>
                                        <p:tav tm="0">
                                          <p:val>
                                            <p:fltVal val="0"/>
                                          </p:val>
                                        </p:tav>
                                        <p:tav tm="100000">
                                          <p:val>
                                            <p:strVal val="#ppt_h"/>
                                          </p:val>
                                        </p:tav>
                                      </p:tavLst>
                                    </p:anim>
                                    <p:animEffect transition="in" filter="fade">
                                      <p:cBhvr>
                                        <p:cTn id="133" dur="500"/>
                                        <p:tgtEl>
                                          <p:spTgt spid="21"/>
                                        </p:tgtEl>
                                      </p:cBhvr>
                                    </p:animEffect>
                                  </p:childTnLst>
                                </p:cTn>
                              </p:par>
                            </p:childTnLst>
                          </p:cTn>
                        </p:par>
                        <p:par>
                          <p:cTn id="134" fill="hold">
                            <p:stCondLst>
                              <p:cond delay="1000"/>
                            </p:stCondLst>
                            <p:childTnLst>
                              <p:par>
                                <p:cTn id="135" presetID="10" presetClass="entr" presetSubtype="0" fill="hold" grpId="0" nodeType="afterEffect">
                                  <p:stCondLst>
                                    <p:cond delay="0"/>
                                  </p:stCondLst>
                                  <p:childTnLst>
                                    <p:set>
                                      <p:cBhvr>
                                        <p:cTn id="136" dur="1" fill="hold">
                                          <p:stCondLst>
                                            <p:cond delay="0"/>
                                          </p:stCondLst>
                                        </p:cTn>
                                        <p:tgtEl>
                                          <p:spTgt spid="20"/>
                                        </p:tgtEl>
                                        <p:attrNameLst>
                                          <p:attrName>style.visibility</p:attrName>
                                        </p:attrNameLst>
                                      </p:cBhvr>
                                      <p:to>
                                        <p:strVal val="visible"/>
                                      </p:to>
                                    </p:set>
                                    <p:animEffect transition="in" filter="fade">
                                      <p:cBhvr>
                                        <p:cTn id="13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0" grpId="0"/>
      <p:bldP spid="28" grpId="0"/>
      <p:bldP spid="36" grpId="0"/>
      <p:bldP spid="44" grpId="0"/>
      <p:bldP spid="52" grpId="0"/>
      <p:bldP spid="60" grpId="0"/>
      <p:bldP spid="68" grpId="0"/>
      <p:bldP spid="7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16BA5-7280-ED11-001F-6530F62CA9C3}"/>
              </a:ext>
            </a:extLst>
          </p:cNvPr>
          <p:cNvSpPr>
            <a:spLocks noGrp="1"/>
          </p:cNvSpPr>
          <p:nvPr>
            <p:ph type="title"/>
          </p:nvPr>
        </p:nvSpPr>
        <p:spPr/>
        <p:txBody>
          <a:bodyPr/>
          <a:lstStyle/>
          <a:p>
            <a:r>
              <a:rPr lang="en-US" dirty="0">
                <a:latin typeface="Gill Sans MT" panose="020B0502020104020203" pitchFamily="34" charset="0"/>
              </a:rPr>
              <a:t>CICA</a:t>
            </a:r>
            <a:endParaRPr lang="en-GB" dirty="0"/>
          </a:p>
        </p:txBody>
      </p:sp>
      <p:sp>
        <p:nvSpPr>
          <p:cNvPr id="3" name="Content Placeholder 2">
            <a:extLst>
              <a:ext uri="{FF2B5EF4-FFF2-40B4-BE49-F238E27FC236}">
                <a16:creationId xmlns:a16="http://schemas.microsoft.com/office/drawing/2014/main" id="{1AA94A6A-E930-C056-E8AF-1A9CBA785725}"/>
              </a:ext>
            </a:extLst>
          </p:cNvPr>
          <p:cNvSpPr>
            <a:spLocks noGrp="1"/>
          </p:cNvSpPr>
          <p:nvPr>
            <p:ph idx="1"/>
          </p:nvPr>
        </p:nvSpPr>
        <p:spPr/>
        <p:txBody>
          <a:bodyPr>
            <a:normAutofit fontScale="70000" lnSpcReduction="20000"/>
          </a:bodyPr>
          <a:lstStyle/>
          <a:p>
            <a:pPr marL="0" indent="0" algn="just">
              <a:lnSpc>
                <a:spcPct val="150000"/>
              </a:lnSpc>
              <a:buNone/>
            </a:pPr>
            <a:r>
              <a:rPr lang="en-GB" sz="2000" dirty="0">
                <a:solidFill>
                  <a:schemeClr val="tx1"/>
                </a:solidFill>
                <a:effectLst/>
                <a:latin typeface="Gill Sans MT" panose="020B0502020104020203" pitchFamily="34" charset="0"/>
                <a:ea typeface="Calibri" panose="020F0502020204030204" pitchFamily="34" charset="0"/>
              </a:rPr>
              <a:t>There are a number of hurdles you must get over to qualify for an award. Some of the key ones are as follows:</a:t>
            </a:r>
            <a:endParaRPr lang="en-GB" sz="2000" dirty="0">
              <a:solidFill>
                <a:schemeClr val="tx1"/>
              </a:solidFill>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en-GB" sz="2000" dirty="0">
                <a:solidFill>
                  <a:schemeClr val="tx1"/>
                </a:solidFill>
                <a:effectLst/>
                <a:latin typeface="Gill Sans MT" panose="020B0502020104020203" pitchFamily="34" charset="0"/>
                <a:ea typeface="Calibri" panose="020F0502020204030204" pitchFamily="34" charset="0"/>
              </a:rPr>
              <a:t>Application must be lodged within 2 years of the incident</a:t>
            </a:r>
            <a:endParaRPr lang="en-GB" sz="2000" dirty="0">
              <a:solidFill>
                <a:schemeClr val="tx1"/>
              </a:solidFill>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en-GB" sz="2000" dirty="0">
                <a:solidFill>
                  <a:schemeClr val="tx1"/>
                </a:solidFill>
                <a:effectLst/>
                <a:latin typeface="Gill Sans MT" panose="020B0502020104020203" pitchFamily="34" charset="0"/>
                <a:ea typeface="Calibri" panose="020F0502020204030204" pitchFamily="34" charset="0"/>
              </a:rPr>
              <a:t>Injury was caused by a crime of violence</a:t>
            </a:r>
            <a:endParaRPr lang="en-GB" sz="2000" dirty="0">
              <a:solidFill>
                <a:schemeClr val="tx1"/>
              </a:solidFill>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en-GB" sz="2000" dirty="0">
                <a:solidFill>
                  <a:schemeClr val="tx1"/>
                </a:solidFill>
                <a:effectLst/>
                <a:latin typeface="Gill Sans MT" panose="020B0502020104020203" pitchFamily="34" charset="0"/>
                <a:ea typeface="Calibri" panose="020F0502020204030204" pitchFamily="34" charset="0"/>
              </a:rPr>
              <a:t>The applicant must report the incident to the Police as soon as possible (e.g. 24 hours) and co-operate with the police and Criminal Justice System</a:t>
            </a:r>
            <a:endParaRPr lang="en-GB" sz="2000" dirty="0">
              <a:solidFill>
                <a:schemeClr val="tx1"/>
              </a:solidFill>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en-GB" sz="2000" dirty="0">
                <a:solidFill>
                  <a:schemeClr val="tx1"/>
                </a:solidFill>
                <a:effectLst/>
                <a:latin typeface="Gill Sans MT" panose="020B0502020104020203" pitchFamily="34" charset="0"/>
                <a:ea typeface="Calibri" panose="020F0502020204030204" pitchFamily="34" charset="0"/>
              </a:rPr>
              <a:t>Applicant's previous criminal record is relevant (no unspent convictions)</a:t>
            </a:r>
            <a:endParaRPr lang="en-GB" sz="2000" dirty="0">
              <a:solidFill>
                <a:schemeClr val="tx1"/>
              </a:solidFill>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en-GB" sz="2000" dirty="0">
                <a:solidFill>
                  <a:schemeClr val="tx1"/>
                </a:solidFill>
                <a:effectLst/>
                <a:latin typeface="Gill Sans MT" panose="020B0502020104020203" pitchFamily="34" charset="0"/>
                <a:ea typeface="Calibri" panose="020F0502020204030204" pitchFamily="34" charset="0"/>
              </a:rPr>
              <a:t>The CICA scheme has a tariff setting out various injuries and identifying the appropriate award for a certain type of injury. Minimum of 13 weeks for a physical injury and 6 weeks for a psychological injury (but this must be a clinically diagnosed condition, such as PTSD or depression – not generalised anxiety).   </a:t>
            </a:r>
            <a:endParaRPr lang="en-GB" sz="2000" dirty="0">
              <a:solidFill>
                <a:schemeClr val="tx1"/>
              </a:solidFill>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en-GB" sz="2000" dirty="0">
                <a:solidFill>
                  <a:schemeClr val="tx1"/>
                </a:solidFill>
                <a:effectLst/>
                <a:latin typeface="Gill Sans MT" panose="020B0502020104020203" pitchFamily="34" charset="0"/>
                <a:ea typeface="Calibri" panose="020F0502020204030204" pitchFamily="34" charset="0"/>
              </a:rPr>
              <a:t>No loss of earnings unless CICA satisfied that the Applicant was unable to work for more than 28 weeks – then limited to SSP</a:t>
            </a:r>
            <a:endParaRPr lang="en-GB" sz="2000" dirty="0">
              <a:solidFill>
                <a:schemeClr val="tx1"/>
              </a:solidFill>
              <a:effectLst/>
              <a:latin typeface="Times New Roman" panose="02020603050405020304" pitchFamily="18" charset="0"/>
              <a:ea typeface="Calibri" panose="020F0502020204030204" pitchFamily="34" charset="0"/>
            </a:endParaRPr>
          </a:p>
          <a:p>
            <a:pPr marL="0" indent="0">
              <a:buNone/>
            </a:pPr>
            <a:endParaRPr lang="en-GB" dirty="0"/>
          </a:p>
        </p:txBody>
      </p:sp>
    </p:spTree>
    <p:extLst>
      <p:ext uri="{BB962C8B-B14F-4D97-AF65-F5344CB8AC3E}">
        <p14:creationId xmlns:p14="http://schemas.microsoft.com/office/powerpoint/2010/main" val="2290179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0B28-363E-D9D6-BCA2-59953BF8AC7A}"/>
              </a:ext>
            </a:extLst>
          </p:cNvPr>
          <p:cNvSpPr>
            <a:spLocks noGrp="1"/>
          </p:cNvSpPr>
          <p:nvPr>
            <p:ph type="title"/>
          </p:nvPr>
        </p:nvSpPr>
        <p:spPr>
          <a:xfrm>
            <a:off x="674077" y="903832"/>
            <a:ext cx="8746548" cy="673777"/>
          </a:xfrm>
        </p:spPr>
        <p:txBody>
          <a:bodyPr>
            <a:normAutofit fontScale="90000"/>
          </a:bodyPr>
          <a:lstStyle/>
          <a:p>
            <a:r>
              <a:rPr lang="en-US" dirty="0">
                <a:latin typeface="Helvetica" pitchFamily="2" charset="0"/>
              </a:rPr>
              <a:t>What action can you take in the workplace?</a:t>
            </a:r>
            <a:endParaRPr lang="en-GB" dirty="0"/>
          </a:p>
        </p:txBody>
      </p:sp>
      <p:sp>
        <p:nvSpPr>
          <p:cNvPr id="3" name="Content Placeholder 2">
            <a:extLst>
              <a:ext uri="{FF2B5EF4-FFF2-40B4-BE49-F238E27FC236}">
                <a16:creationId xmlns:a16="http://schemas.microsoft.com/office/drawing/2014/main" id="{A38BD8C9-47DA-A1ED-A176-533EC8FB3E2C}"/>
              </a:ext>
            </a:extLst>
          </p:cNvPr>
          <p:cNvSpPr>
            <a:spLocks noGrp="1"/>
          </p:cNvSpPr>
          <p:nvPr>
            <p:ph idx="1"/>
          </p:nvPr>
        </p:nvSpPr>
        <p:spPr/>
        <p:txBody>
          <a:bodyPr>
            <a:normAutofit fontScale="47500" lnSpcReduction="20000"/>
          </a:bodyPr>
          <a:lstStyle/>
          <a:p>
            <a:r>
              <a:rPr lang="en-GB" dirty="0">
                <a:latin typeface="Helvetica" pitchFamily="2" charset="0"/>
                <a:ea typeface="Times New Roman" panose="02020603050405020304" pitchFamily="18" charset="0"/>
                <a:cs typeface="Arial" panose="020B0604020202020204" pitchFamily="34" charset="0"/>
              </a:rPr>
              <a:t>Ensure that you are aware of the accidents/assaults which are happening in the workplace. If you have not previously looked at the Accident Book, then you should look at this.</a:t>
            </a:r>
            <a:endParaRPr lang="en-GB" dirty="0">
              <a:latin typeface="Helvetica" pitchFamily="2" charset="0"/>
              <a:ea typeface="Times New Roman" panose="02020603050405020304" pitchFamily="18" charset="0"/>
            </a:endParaRPr>
          </a:p>
          <a:p>
            <a:r>
              <a:rPr lang="en-GB" dirty="0">
                <a:latin typeface="Helvetica" pitchFamily="2" charset="0"/>
                <a:ea typeface="Times New Roman" panose="02020603050405020304" pitchFamily="18" charset="0"/>
                <a:cs typeface="Arial" panose="020B0604020202020204" pitchFamily="34" charset="0"/>
              </a:rPr>
              <a:t>Ensure that your employer informs you about all accidents and sends you a copy of all accident/incident report forms. This can be achieved in a number of ways but examples would include the following:</a:t>
            </a:r>
          </a:p>
          <a:p>
            <a:pPr lvl="1"/>
            <a:r>
              <a:rPr lang="en-GB" dirty="0">
                <a:latin typeface="Helvetica" pitchFamily="2" charset="0"/>
                <a:ea typeface="Times New Roman" panose="02020603050405020304" pitchFamily="18" charset="0"/>
                <a:cs typeface="Arial" panose="020B0604020202020204" pitchFamily="34" charset="0"/>
              </a:rPr>
              <a:t>You are one of the points of contact in the event of an accident</a:t>
            </a:r>
            <a:endParaRPr lang="en-GB" dirty="0">
              <a:latin typeface="Helvetica" pitchFamily="2" charset="0"/>
              <a:ea typeface="Times New Roman" panose="02020603050405020304" pitchFamily="18" charset="0"/>
            </a:endParaRPr>
          </a:p>
          <a:p>
            <a:pPr lvl="1"/>
            <a:r>
              <a:rPr lang="en-GB" dirty="0">
                <a:latin typeface="Helvetica" pitchFamily="2" charset="0"/>
                <a:ea typeface="Times New Roman" panose="02020603050405020304" pitchFamily="18" charset="0"/>
                <a:cs typeface="Arial" panose="020B0604020202020204" pitchFamily="34" charset="0"/>
              </a:rPr>
              <a:t>The Accident Report form has a box where the injured person agrees for a copy of the form to be sent to you</a:t>
            </a:r>
            <a:endParaRPr lang="en-GB" dirty="0">
              <a:latin typeface="Helvetica" pitchFamily="2" charset="0"/>
              <a:ea typeface="Times New Roman" panose="02020603050405020304" pitchFamily="18" charset="0"/>
            </a:endParaRPr>
          </a:p>
          <a:p>
            <a:pPr lvl="1"/>
            <a:r>
              <a:rPr lang="en-GB" dirty="0">
                <a:latin typeface="Helvetica" pitchFamily="2" charset="0"/>
                <a:ea typeface="Times New Roman" panose="02020603050405020304" pitchFamily="18" charset="0"/>
                <a:cs typeface="Arial" panose="020B0604020202020204" pitchFamily="34" charset="0"/>
              </a:rPr>
              <a:t>You are, or are notified by, the first aider who would be called in the event of an accident</a:t>
            </a:r>
            <a:endParaRPr lang="en-GB" dirty="0">
              <a:latin typeface="Helvetica" pitchFamily="2" charset="0"/>
              <a:ea typeface="Times New Roman" panose="02020603050405020304" pitchFamily="18" charset="0"/>
            </a:endParaRPr>
          </a:p>
          <a:p>
            <a:r>
              <a:rPr lang="en-GB" dirty="0">
                <a:latin typeface="Helvetica" pitchFamily="2" charset="0"/>
                <a:ea typeface="Times New Roman" panose="02020603050405020304" pitchFamily="18" charset="0"/>
                <a:cs typeface="Arial" panose="020B0604020202020204" pitchFamily="34" charset="0"/>
              </a:rPr>
              <a:t>Ensure that all accidents are reported (even where member does not wish to make a claim) to the employer</a:t>
            </a:r>
            <a:endParaRPr lang="en-GB" dirty="0">
              <a:latin typeface="Helvetica" pitchFamily="2" charset="0"/>
              <a:ea typeface="Times New Roman" panose="02020603050405020304" pitchFamily="18" charset="0"/>
            </a:endParaRPr>
          </a:p>
          <a:p>
            <a:r>
              <a:rPr lang="en-GB" dirty="0">
                <a:latin typeface="Helvetica" pitchFamily="2" charset="0"/>
                <a:ea typeface="Times New Roman" panose="02020603050405020304" pitchFamily="18" charset="0"/>
                <a:cs typeface="Arial" panose="020B0604020202020204" pitchFamily="34" charset="0"/>
              </a:rPr>
              <a:t>Report all near misses to the employer</a:t>
            </a:r>
            <a:endParaRPr lang="en-GB" dirty="0">
              <a:latin typeface="Helvetica" pitchFamily="2" charset="0"/>
              <a:ea typeface="Times New Roman" panose="02020603050405020304" pitchFamily="18" charset="0"/>
            </a:endParaRPr>
          </a:p>
          <a:p>
            <a:r>
              <a:rPr lang="en-GB" dirty="0">
                <a:latin typeface="Helvetica" pitchFamily="2" charset="0"/>
                <a:ea typeface="Times New Roman" panose="02020603050405020304" pitchFamily="18" charset="0"/>
                <a:cs typeface="Arial" panose="020B0604020202020204" pitchFamily="34" charset="0"/>
              </a:rPr>
              <a:t>Ensure that your employer has carried out risk assessments </a:t>
            </a:r>
            <a:endParaRPr lang="en-GB" dirty="0">
              <a:latin typeface="Helvetica" pitchFamily="2" charset="0"/>
              <a:ea typeface="Times New Roman" panose="02020603050405020304" pitchFamily="18" charset="0"/>
            </a:endParaRPr>
          </a:p>
          <a:p>
            <a:r>
              <a:rPr lang="en-GB" dirty="0">
                <a:latin typeface="Helvetica" pitchFamily="2" charset="0"/>
                <a:ea typeface="Times New Roman" panose="02020603050405020304" pitchFamily="18" charset="0"/>
                <a:cs typeface="Arial" panose="020B0604020202020204" pitchFamily="34" charset="0"/>
              </a:rPr>
              <a:t>Report all complaints about working conditions and relating to any health and safety issue in the workplace to the employer</a:t>
            </a:r>
            <a:endParaRPr lang="en-GB" dirty="0">
              <a:latin typeface="Helvetica" pitchFamily="2" charset="0"/>
              <a:ea typeface="Times New Roman" panose="02020603050405020304" pitchFamily="18" charset="0"/>
            </a:endParaRPr>
          </a:p>
          <a:p>
            <a:r>
              <a:rPr lang="en-GB" dirty="0">
                <a:latin typeface="Helvetica" pitchFamily="2" charset="0"/>
                <a:ea typeface="Times New Roman" panose="02020603050405020304" pitchFamily="18" charset="0"/>
                <a:cs typeface="Arial" panose="020B0604020202020204" pitchFamily="34" charset="0"/>
              </a:rPr>
              <a:t>Attend Health and Safety Meetings and obtain and keep copies of all minutes of those meetings</a:t>
            </a:r>
            <a:endParaRPr lang="en-GB" dirty="0">
              <a:latin typeface="Helvetica" pitchFamily="2" charset="0"/>
              <a:ea typeface="Times New Roman" panose="02020603050405020304" pitchFamily="18" charset="0"/>
            </a:endParaRPr>
          </a:p>
          <a:p>
            <a:r>
              <a:rPr lang="en-GB" dirty="0">
                <a:latin typeface="Helvetica" pitchFamily="2" charset="0"/>
                <a:ea typeface="Times New Roman" panose="02020603050405020304" pitchFamily="18" charset="0"/>
                <a:cs typeface="Arial" panose="020B0604020202020204" pitchFamily="34" charset="0"/>
              </a:rPr>
              <a:t>In the event of an accident conduct an early and thorough investigation into the cause. This can be as part of your employer’s investigation or independently of it. The </a:t>
            </a:r>
            <a:r>
              <a:rPr lang="en-US" dirty="0">
                <a:latin typeface="Helvetica" pitchFamily="2" charset="0"/>
              </a:rPr>
              <a:t>Safety Representatives &amp; Safety Committees Regulations 1977 (reg 4) allows </a:t>
            </a:r>
            <a:r>
              <a:rPr lang="en-US" dirty="0" err="1">
                <a:latin typeface="Helvetica" pitchFamily="2" charset="0"/>
              </a:rPr>
              <a:t>H&amp;S</a:t>
            </a:r>
            <a:r>
              <a:rPr lang="en-US" dirty="0">
                <a:latin typeface="Helvetica" pitchFamily="2" charset="0"/>
              </a:rPr>
              <a:t> reps the right to undertake their own investigation following an incident.</a:t>
            </a:r>
          </a:p>
          <a:p>
            <a:r>
              <a:rPr lang="en-GB" dirty="0">
                <a:latin typeface="Helvetica" pitchFamily="2" charset="0"/>
                <a:ea typeface="Times New Roman" panose="02020603050405020304" pitchFamily="18" charset="0"/>
                <a:cs typeface="Arial" panose="020B0604020202020204" pitchFamily="34" charset="0"/>
              </a:rPr>
              <a:t>If you have health and safety concerns that</a:t>
            </a:r>
            <a:r>
              <a:rPr lang="en-GB" dirty="0">
                <a:latin typeface="Helvetica" pitchFamily="2" charset="0"/>
                <a:ea typeface="Times New Roman" panose="02020603050405020304" pitchFamily="18" charset="0"/>
              </a:rPr>
              <a:t> </a:t>
            </a:r>
            <a:r>
              <a:rPr lang="en-GB" dirty="0">
                <a:latin typeface="Helvetica" pitchFamily="2" charset="0"/>
                <a:ea typeface="Times New Roman" panose="02020603050405020304" pitchFamily="18" charset="0"/>
                <a:cs typeface="Arial" panose="020B0604020202020204" pitchFamily="34" charset="0"/>
              </a:rPr>
              <a:t>have caused, or have the potential to cause, significant harm, that have not been resolved after consulting with the employer you can contact the Health and Safety Executive and their contact details are on the HSE Website</a:t>
            </a:r>
            <a:endParaRPr lang="en-GB" dirty="0">
              <a:latin typeface="Helvetica" pitchFamily="2" charset="0"/>
              <a:ea typeface="Times New Roman" panose="02020603050405020304" pitchFamily="18" charset="0"/>
            </a:endParaRPr>
          </a:p>
          <a:p>
            <a:r>
              <a:rPr lang="en-GB" dirty="0">
                <a:latin typeface="Helvetica" pitchFamily="2" charset="0"/>
                <a:ea typeface="Times New Roman" panose="02020603050405020304" pitchFamily="18" charset="0"/>
                <a:cs typeface="Calibri" panose="020F0502020204030204" pitchFamily="34" charset="0"/>
              </a:rPr>
              <a:t>Make yourself known/introduce yourself to all members and potential new members in your workplace and tell them about your role and how you can help them.</a:t>
            </a:r>
            <a:endParaRPr lang="en-GB" dirty="0">
              <a:latin typeface="Helvetica" pitchFamily="2" charset="0"/>
              <a:ea typeface="Times New Roman" panose="02020603050405020304" pitchFamily="18" charset="0"/>
            </a:endParaRPr>
          </a:p>
          <a:p>
            <a:r>
              <a:rPr lang="en-GB" dirty="0">
                <a:latin typeface="Helvetica" pitchFamily="2" charset="0"/>
                <a:ea typeface="Times New Roman" panose="02020603050405020304" pitchFamily="18" charset="0"/>
                <a:cs typeface="Arial" panose="020B0604020202020204" pitchFamily="34" charset="0"/>
              </a:rPr>
              <a:t>You should refer injured members on for free legal advice.</a:t>
            </a:r>
          </a:p>
          <a:p>
            <a:r>
              <a:rPr lang="en-GB" dirty="0"/>
              <a:t>Check Settlement Agreements carefully for any waiver clauses – the PI claim should be excluded from the agreement.</a:t>
            </a:r>
          </a:p>
          <a:p>
            <a:endParaRPr lang="en-GB" dirty="0"/>
          </a:p>
          <a:p>
            <a:endParaRPr lang="en-GB" dirty="0"/>
          </a:p>
        </p:txBody>
      </p:sp>
    </p:spTree>
    <p:extLst>
      <p:ext uri="{BB962C8B-B14F-4D97-AF65-F5344CB8AC3E}">
        <p14:creationId xmlns:p14="http://schemas.microsoft.com/office/powerpoint/2010/main" val="2147626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60665-2C4A-6072-3356-8A3AD7C2B3AA}"/>
              </a:ext>
            </a:extLst>
          </p:cNvPr>
          <p:cNvSpPr>
            <a:spLocks noGrp="1"/>
          </p:cNvSpPr>
          <p:nvPr>
            <p:ph type="title"/>
          </p:nvPr>
        </p:nvSpPr>
        <p:spPr>
          <a:xfrm>
            <a:off x="674076" y="903832"/>
            <a:ext cx="8720936" cy="673777"/>
          </a:xfrm>
        </p:spPr>
        <p:txBody>
          <a:bodyPr>
            <a:normAutofit fontScale="90000"/>
          </a:bodyPr>
          <a:lstStyle/>
          <a:p>
            <a:r>
              <a:rPr lang="en-GB" dirty="0">
                <a:latin typeface="Helvetica" pitchFamily="2" charset="0"/>
              </a:rPr>
              <a:t>What to do in the event of an Accident/Assault</a:t>
            </a:r>
            <a:endParaRPr lang="en-GB" dirty="0"/>
          </a:p>
        </p:txBody>
      </p:sp>
      <p:sp>
        <p:nvSpPr>
          <p:cNvPr id="4" name="Content Placeholder 3">
            <a:extLst>
              <a:ext uri="{FF2B5EF4-FFF2-40B4-BE49-F238E27FC236}">
                <a16:creationId xmlns:a16="http://schemas.microsoft.com/office/drawing/2014/main" id="{0E230F11-7142-A910-2968-9138F94370A7}"/>
              </a:ext>
            </a:extLst>
          </p:cNvPr>
          <p:cNvSpPr>
            <a:spLocks noGrp="1"/>
          </p:cNvSpPr>
          <p:nvPr>
            <p:ph idx="1"/>
          </p:nvPr>
        </p:nvSpPr>
        <p:spPr>
          <a:xfrm>
            <a:off x="674075" y="1482646"/>
            <a:ext cx="10643927" cy="96131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en-GB" sz="1800" dirty="0">
                <a:solidFill>
                  <a:schemeClr val="bg1"/>
                </a:solidFill>
                <a:effectLst/>
                <a:latin typeface="Gill Sans MT" panose="020B0502020104020203" pitchFamily="34" charset="0"/>
                <a:ea typeface="Times New Roman" panose="02020603050405020304" pitchFamily="18" charset="0"/>
              </a:rPr>
              <a:t>Carry out an early and thorough investigation into the cause of the accident and where possible assist the member in completing the accident/incident report form.</a:t>
            </a:r>
          </a:p>
        </p:txBody>
      </p:sp>
      <p:pic>
        <p:nvPicPr>
          <p:cNvPr id="5" name="Picture 4">
            <a:extLst>
              <a:ext uri="{FF2B5EF4-FFF2-40B4-BE49-F238E27FC236}">
                <a16:creationId xmlns:a16="http://schemas.microsoft.com/office/drawing/2014/main" id="{10C939C2-9D21-963C-1560-E2A6ABBF0487}"/>
              </a:ext>
            </a:extLst>
          </p:cNvPr>
          <p:cNvPicPr>
            <a:picLocks noChangeAspect="1"/>
          </p:cNvPicPr>
          <p:nvPr/>
        </p:nvPicPr>
        <p:blipFill>
          <a:blip r:embed="rId2"/>
          <a:stretch>
            <a:fillRect/>
          </a:stretch>
        </p:blipFill>
        <p:spPr>
          <a:xfrm>
            <a:off x="674076" y="2501527"/>
            <a:ext cx="10644539" cy="1042506"/>
          </a:xfrm>
          <a:prstGeom prst="rect">
            <a:avLst/>
          </a:prstGeom>
        </p:spPr>
      </p:pic>
      <p:pic>
        <p:nvPicPr>
          <p:cNvPr id="6" name="Picture 5">
            <a:extLst>
              <a:ext uri="{FF2B5EF4-FFF2-40B4-BE49-F238E27FC236}">
                <a16:creationId xmlns:a16="http://schemas.microsoft.com/office/drawing/2014/main" id="{5CFEA6A8-88A5-3CFE-F3AE-A16F752DBE2D}"/>
              </a:ext>
            </a:extLst>
          </p:cNvPr>
          <p:cNvPicPr>
            <a:picLocks noChangeAspect="1"/>
          </p:cNvPicPr>
          <p:nvPr/>
        </p:nvPicPr>
        <p:blipFill>
          <a:blip r:embed="rId3"/>
          <a:stretch>
            <a:fillRect/>
          </a:stretch>
        </p:blipFill>
        <p:spPr>
          <a:xfrm>
            <a:off x="659200" y="3601595"/>
            <a:ext cx="10754276" cy="1042506"/>
          </a:xfrm>
          <a:prstGeom prst="rect">
            <a:avLst/>
          </a:prstGeom>
        </p:spPr>
      </p:pic>
      <p:pic>
        <p:nvPicPr>
          <p:cNvPr id="7" name="Picture 6">
            <a:extLst>
              <a:ext uri="{FF2B5EF4-FFF2-40B4-BE49-F238E27FC236}">
                <a16:creationId xmlns:a16="http://schemas.microsoft.com/office/drawing/2014/main" id="{E194D3FF-07F3-AA39-4D03-78362CF0A03F}"/>
              </a:ext>
            </a:extLst>
          </p:cNvPr>
          <p:cNvPicPr>
            <a:picLocks noChangeAspect="1"/>
          </p:cNvPicPr>
          <p:nvPr/>
        </p:nvPicPr>
        <p:blipFill>
          <a:blip r:embed="rId4"/>
          <a:stretch>
            <a:fillRect/>
          </a:stretch>
        </p:blipFill>
        <p:spPr>
          <a:xfrm>
            <a:off x="674076" y="4705688"/>
            <a:ext cx="10644539" cy="1042506"/>
          </a:xfrm>
          <a:prstGeom prst="rect">
            <a:avLst/>
          </a:prstGeom>
        </p:spPr>
      </p:pic>
    </p:spTree>
    <p:extLst>
      <p:ext uri="{BB962C8B-B14F-4D97-AF65-F5344CB8AC3E}">
        <p14:creationId xmlns:p14="http://schemas.microsoft.com/office/powerpoint/2010/main" val="1195716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4F691-E136-EC84-F229-17A6696A4547}"/>
              </a:ext>
            </a:extLst>
          </p:cNvPr>
          <p:cNvSpPr>
            <a:spLocks noGrp="1"/>
          </p:cNvSpPr>
          <p:nvPr>
            <p:ph type="title"/>
          </p:nvPr>
        </p:nvSpPr>
        <p:spPr>
          <a:xfrm>
            <a:off x="674076" y="704047"/>
            <a:ext cx="8729900" cy="673777"/>
          </a:xfrm>
        </p:spPr>
        <p:txBody>
          <a:bodyPr>
            <a:normAutofit fontScale="90000"/>
          </a:bodyPr>
          <a:lstStyle/>
          <a:p>
            <a:r>
              <a:rPr lang="en-GB" dirty="0">
                <a:latin typeface="Helvetica" pitchFamily="2" charset="0"/>
              </a:rPr>
              <a:t>What to do in the event of an Accident/Assault</a:t>
            </a:r>
            <a:endParaRPr lang="en-GB" dirty="0"/>
          </a:p>
        </p:txBody>
      </p:sp>
      <p:sp>
        <p:nvSpPr>
          <p:cNvPr id="6" name="Content Placeholder 5">
            <a:extLst>
              <a:ext uri="{FF2B5EF4-FFF2-40B4-BE49-F238E27FC236}">
                <a16:creationId xmlns:a16="http://schemas.microsoft.com/office/drawing/2014/main" id="{DEDAA7E2-BC26-D40A-0B63-005EC3D4C6D7}"/>
              </a:ext>
            </a:extLst>
          </p:cNvPr>
          <p:cNvSpPr>
            <a:spLocks noGrp="1"/>
          </p:cNvSpPr>
          <p:nvPr>
            <p:ph idx="1"/>
          </p:nvPr>
        </p:nvSpPr>
        <p:spPr>
          <a:xfrm>
            <a:off x="752393" y="1375664"/>
            <a:ext cx="10643927" cy="94125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indent="0" algn="ctr">
              <a:buNone/>
            </a:pPr>
            <a:r>
              <a:rPr lang="en-GB" sz="1800" dirty="0">
                <a:solidFill>
                  <a:schemeClr val="bg1"/>
                </a:solidFill>
                <a:effectLst/>
                <a:latin typeface="Gill Sans MT" panose="020B0502020104020203" pitchFamily="34" charset="0"/>
                <a:ea typeface="Times New Roman" panose="02020603050405020304" pitchFamily="18" charset="0"/>
              </a:rPr>
              <a:t>Take photographs if necessary to provide evidence of the cause of the accident, location, relevant equipment etc. The employer should not refuse permission for you to do this as this is an important part  of the investigation.</a:t>
            </a:r>
            <a:endParaRPr lang="en-GB" sz="1800" dirty="0">
              <a:solidFill>
                <a:schemeClr val="bg1"/>
              </a:solidFill>
              <a:effectLst/>
              <a:latin typeface="Times New Roman" panose="02020603050405020304" pitchFamily="18" charset="0"/>
              <a:ea typeface="Times New Roman" panose="02020603050405020304" pitchFamily="18" charset="0"/>
            </a:endParaRPr>
          </a:p>
        </p:txBody>
      </p:sp>
      <p:pic>
        <p:nvPicPr>
          <p:cNvPr id="7" name="Picture 6">
            <a:extLst>
              <a:ext uri="{FF2B5EF4-FFF2-40B4-BE49-F238E27FC236}">
                <a16:creationId xmlns:a16="http://schemas.microsoft.com/office/drawing/2014/main" id="{37077745-6EDE-9F03-7194-3088CF8AD4AA}"/>
              </a:ext>
            </a:extLst>
          </p:cNvPr>
          <p:cNvPicPr>
            <a:picLocks noChangeAspect="1"/>
          </p:cNvPicPr>
          <p:nvPr/>
        </p:nvPicPr>
        <p:blipFill>
          <a:blip r:embed="rId2"/>
          <a:stretch>
            <a:fillRect/>
          </a:stretch>
        </p:blipFill>
        <p:spPr>
          <a:xfrm>
            <a:off x="751779" y="2344646"/>
            <a:ext cx="10644539" cy="1042506"/>
          </a:xfrm>
          <a:prstGeom prst="rect">
            <a:avLst/>
          </a:prstGeom>
        </p:spPr>
      </p:pic>
      <p:pic>
        <p:nvPicPr>
          <p:cNvPr id="8" name="Picture 7">
            <a:extLst>
              <a:ext uri="{FF2B5EF4-FFF2-40B4-BE49-F238E27FC236}">
                <a16:creationId xmlns:a16="http://schemas.microsoft.com/office/drawing/2014/main" id="{34D75622-09A0-A9FE-59D9-1D65D1B71406}"/>
              </a:ext>
            </a:extLst>
          </p:cNvPr>
          <p:cNvPicPr>
            <a:picLocks noChangeAspect="1"/>
          </p:cNvPicPr>
          <p:nvPr/>
        </p:nvPicPr>
        <p:blipFill>
          <a:blip r:embed="rId3"/>
          <a:stretch>
            <a:fillRect/>
          </a:stretch>
        </p:blipFill>
        <p:spPr>
          <a:xfrm>
            <a:off x="752393" y="3429000"/>
            <a:ext cx="10644539" cy="1237595"/>
          </a:xfrm>
          <a:prstGeom prst="rect">
            <a:avLst/>
          </a:prstGeom>
        </p:spPr>
      </p:pic>
      <p:pic>
        <p:nvPicPr>
          <p:cNvPr id="10" name="Picture 9">
            <a:extLst>
              <a:ext uri="{FF2B5EF4-FFF2-40B4-BE49-F238E27FC236}">
                <a16:creationId xmlns:a16="http://schemas.microsoft.com/office/drawing/2014/main" id="{CC9F930D-98B9-90E0-10CA-0372FAD54953}"/>
              </a:ext>
            </a:extLst>
          </p:cNvPr>
          <p:cNvPicPr>
            <a:picLocks noChangeAspect="1"/>
          </p:cNvPicPr>
          <p:nvPr/>
        </p:nvPicPr>
        <p:blipFill>
          <a:blip r:embed="rId4"/>
          <a:stretch>
            <a:fillRect/>
          </a:stretch>
        </p:blipFill>
        <p:spPr>
          <a:xfrm>
            <a:off x="751778" y="4708443"/>
            <a:ext cx="10644539" cy="1131423"/>
          </a:xfrm>
          <a:prstGeom prst="rect">
            <a:avLst/>
          </a:prstGeom>
        </p:spPr>
      </p:pic>
    </p:spTree>
    <p:extLst>
      <p:ext uri="{BB962C8B-B14F-4D97-AF65-F5344CB8AC3E}">
        <p14:creationId xmlns:p14="http://schemas.microsoft.com/office/powerpoint/2010/main" val="1613235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8D09C-6E9D-B130-F67D-0E8F4A8395DB}"/>
              </a:ext>
            </a:extLst>
          </p:cNvPr>
          <p:cNvSpPr>
            <a:spLocks noGrp="1"/>
          </p:cNvSpPr>
          <p:nvPr>
            <p:ph type="title"/>
          </p:nvPr>
        </p:nvSpPr>
        <p:spPr/>
        <p:txBody>
          <a:bodyPr/>
          <a:lstStyle/>
          <a:p>
            <a:r>
              <a:rPr lang="en-GB" sz="3600" b="0" dirty="0">
                <a:latin typeface="Helvetica" pitchFamily="2" charset="0"/>
              </a:rPr>
              <a:t>Working together</a:t>
            </a:r>
            <a:endParaRPr lang="en-GB" dirty="0"/>
          </a:p>
        </p:txBody>
      </p:sp>
      <p:sp>
        <p:nvSpPr>
          <p:cNvPr id="3" name="Content Placeholder 2">
            <a:extLst>
              <a:ext uri="{FF2B5EF4-FFF2-40B4-BE49-F238E27FC236}">
                <a16:creationId xmlns:a16="http://schemas.microsoft.com/office/drawing/2014/main" id="{64B4C70A-0CBE-FC2D-2152-D66434A58DF3}"/>
              </a:ext>
            </a:extLst>
          </p:cNvPr>
          <p:cNvSpPr>
            <a:spLocks noGrp="1"/>
          </p:cNvSpPr>
          <p:nvPr>
            <p:ph idx="1"/>
          </p:nvPr>
        </p:nvSpPr>
        <p:spPr/>
        <p:txBody>
          <a:bodyPr>
            <a:normAutofit fontScale="77500" lnSpcReduction="20000"/>
          </a:bodyPr>
          <a:lstStyle/>
          <a:p>
            <a:r>
              <a:rPr lang="en-US" sz="2400" dirty="0">
                <a:latin typeface="Helvetica" pitchFamily="2" charset="0"/>
              </a:rPr>
              <a:t>Member awareness of the Personal Injury claims service is important. We need to remind members that their families can also access free legal services as well.</a:t>
            </a:r>
            <a:endParaRPr lang="en-GB" sz="2400" dirty="0">
              <a:latin typeface="Helvetica" pitchFamily="2" charset="0"/>
            </a:endParaRPr>
          </a:p>
          <a:p>
            <a:r>
              <a:rPr lang="en-US" sz="2400" dirty="0">
                <a:latin typeface="Helvetica" pitchFamily="2" charset="0"/>
              </a:rPr>
              <a:t>Where there is a dispute, we can work together with union reps. We may look for help on issues in specific cases, for example:</a:t>
            </a:r>
          </a:p>
          <a:p>
            <a:endParaRPr lang="en-US" sz="2400" dirty="0">
              <a:latin typeface="Helvetica" pitchFamily="2" charset="0"/>
            </a:endParaRPr>
          </a:p>
          <a:p>
            <a:pPr lvl="1"/>
            <a:r>
              <a:rPr lang="en-US" sz="2400" dirty="0">
                <a:latin typeface="Helvetica" pitchFamily="2" charset="0"/>
              </a:rPr>
              <a:t>Establishing if documents exist and obtaining them.</a:t>
            </a:r>
          </a:p>
          <a:p>
            <a:pPr lvl="1"/>
            <a:r>
              <a:rPr lang="en-US" sz="2400" dirty="0">
                <a:latin typeface="Helvetica" pitchFamily="2" charset="0"/>
              </a:rPr>
              <a:t>Reviewing relevant assailant history.</a:t>
            </a:r>
          </a:p>
          <a:p>
            <a:pPr lvl="1"/>
            <a:r>
              <a:rPr lang="en-US" sz="2400" dirty="0">
                <a:latin typeface="Helvetica" pitchFamily="2" charset="0"/>
              </a:rPr>
              <a:t>Details of training/PPE provision.</a:t>
            </a:r>
          </a:p>
          <a:p>
            <a:pPr lvl="1"/>
            <a:r>
              <a:rPr lang="en-US" sz="2400" dirty="0">
                <a:latin typeface="Helvetica" pitchFamily="2" charset="0"/>
              </a:rPr>
              <a:t>Collecting details of helpful witnesses.</a:t>
            </a:r>
          </a:p>
          <a:p>
            <a:pPr lvl="1"/>
            <a:r>
              <a:rPr lang="en-US" sz="2400" dirty="0">
                <a:latin typeface="Helvetica" pitchFamily="2" charset="0"/>
              </a:rPr>
              <a:t>Confirmation of workplace practices. </a:t>
            </a:r>
          </a:p>
          <a:p>
            <a:pPr lvl="1"/>
            <a:r>
              <a:rPr lang="en-US" sz="2400" dirty="0">
                <a:latin typeface="Helvetica" pitchFamily="2" charset="0"/>
              </a:rPr>
              <a:t>Explanation of pay and pension provisions.</a:t>
            </a:r>
          </a:p>
          <a:p>
            <a:pPr lvl="1"/>
            <a:r>
              <a:rPr lang="en-US" sz="2400" dirty="0">
                <a:latin typeface="Helvetica" pitchFamily="2" charset="0"/>
              </a:rPr>
              <a:t>Encourage your member to agree </a:t>
            </a:r>
            <a:r>
              <a:rPr lang="en-US" sz="2400">
                <a:latin typeface="Helvetica" pitchFamily="2" charset="0"/>
              </a:rPr>
              <a:t>to publicity </a:t>
            </a:r>
            <a:r>
              <a:rPr lang="en-US" sz="2400" dirty="0">
                <a:latin typeface="Helvetica" pitchFamily="2" charset="0"/>
              </a:rPr>
              <a:t>where their claim was successful.</a:t>
            </a:r>
          </a:p>
          <a:p>
            <a:pPr marL="457200" lvl="1" indent="0">
              <a:buNone/>
            </a:pPr>
            <a:endParaRPr lang="en-US" sz="2400" dirty="0">
              <a:latin typeface="Helvetica" pitchFamily="2" charset="0"/>
            </a:endParaRPr>
          </a:p>
          <a:p>
            <a:r>
              <a:rPr lang="en-US" sz="2400" dirty="0">
                <a:latin typeface="Helvetica" pitchFamily="2" charset="0"/>
              </a:rPr>
              <a:t>Working together to identify developments such as multiple claims or new safety concerns in the workplace.</a:t>
            </a:r>
          </a:p>
          <a:p>
            <a:pPr marL="0" indent="0">
              <a:buNone/>
            </a:pPr>
            <a:endParaRPr lang="en-GB" dirty="0"/>
          </a:p>
        </p:txBody>
      </p:sp>
    </p:spTree>
    <p:extLst>
      <p:ext uri="{BB962C8B-B14F-4D97-AF65-F5344CB8AC3E}">
        <p14:creationId xmlns:p14="http://schemas.microsoft.com/office/powerpoint/2010/main" val="41840430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059D-DDAA-6842-25DD-937039A91DA3}"/>
              </a:ext>
            </a:extLst>
          </p:cNvPr>
          <p:cNvSpPr>
            <a:spLocks noGrp="1"/>
          </p:cNvSpPr>
          <p:nvPr>
            <p:ph type="title"/>
          </p:nvPr>
        </p:nvSpPr>
        <p:spPr>
          <a:xfrm>
            <a:off x="838199" y="1618735"/>
            <a:ext cx="6686227" cy="2782784"/>
          </a:xfrm>
        </p:spPr>
        <p:txBody>
          <a:bodyPr/>
          <a:lstStyle/>
          <a:p>
            <a:r>
              <a:rPr lang="en-GB" dirty="0"/>
              <a:t>Useful Resources</a:t>
            </a:r>
            <a:br>
              <a:rPr lang="en-GB" dirty="0"/>
            </a:br>
            <a:endParaRPr lang="en-GB" dirty="0"/>
          </a:p>
        </p:txBody>
      </p:sp>
    </p:spTree>
    <p:extLst>
      <p:ext uri="{BB962C8B-B14F-4D97-AF65-F5344CB8AC3E}">
        <p14:creationId xmlns:p14="http://schemas.microsoft.com/office/powerpoint/2010/main" val="38325169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F1CE2A-F139-3AF7-D245-9991D5794D37}"/>
              </a:ext>
            </a:extLst>
          </p:cNvPr>
          <p:cNvSpPr>
            <a:spLocks noGrp="1"/>
          </p:cNvSpPr>
          <p:nvPr>
            <p:ph type="title"/>
          </p:nvPr>
        </p:nvSpPr>
        <p:spPr/>
        <p:txBody>
          <a:bodyPr/>
          <a:lstStyle/>
          <a:p>
            <a:r>
              <a:rPr lang="en-US"/>
              <a:t>Free online legal guides</a:t>
            </a:r>
          </a:p>
        </p:txBody>
      </p:sp>
      <p:sp>
        <p:nvSpPr>
          <p:cNvPr id="8" name="Content Placeholder 2">
            <a:extLst>
              <a:ext uri="{FF2B5EF4-FFF2-40B4-BE49-F238E27FC236}">
                <a16:creationId xmlns:a16="http://schemas.microsoft.com/office/drawing/2014/main" id="{346266E7-9FFB-AD5D-8D16-8DDC995D43BF}"/>
              </a:ext>
            </a:extLst>
          </p:cNvPr>
          <p:cNvSpPr>
            <a:spLocks noGrp="1"/>
          </p:cNvSpPr>
          <p:nvPr>
            <p:ph sz="half" idx="1"/>
          </p:nvPr>
        </p:nvSpPr>
        <p:spPr>
          <a:xfrm>
            <a:off x="838200" y="1825625"/>
            <a:ext cx="10241478" cy="4100157"/>
          </a:xfrm>
        </p:spPr>
        <p:txBody>
          <a:bodyPr>
            <a:normAutofit/>
          </a:bodyPr>
          <a:lstStyle/>
          <a:p>
            <a:r>
              <a:rPr lang="en-US" dirty="0"/>
              <a:t>Members can access a range of legal guides and resources by scanning the QR code: </a:t>
            </a:r>
          </a:p>
        </p:txBody>
      </p:sp>
      <p:pic>
        <p:nvPicPr>
          <p:cNvPr id="3" name="Picture 2" descr="A qr code with a red square&#10;&#10;Description automatically generated">
            <a:extLst>
              <a:ext uri="{FF2B5EF4-FFF2-40B4-BE49-F238E27FC236}">
                <a16:creationId xmlns:a16="http://schemas.microsoft.com/office/drawing/2014/main" id="{5E32F674-7EE6-8149-B5EE-04538451613C}"/>
              </a:ext>
            </a:extLst>
          </p:cNvPr>
          <p:cNvPicPr>
            <a:picLocks noChangeAspect="1"/>
          </p:cNvPicPr>
          <p:nvPr/>
        </p:nvPicPr>
        <p:blipFill>
          <a:blip r:embed="rId3"/>
          <a:stretch>
            <a:fillRect/>
          </a:stretch>
        </p:blipFill>
        <p:spPr>
          <a:xfrm>
            <a:off x="4334577" y="2537873"/>
            <a:ext cx="3522846" cy="3522846"/>
          </a:xfrm>
          <a:prstGeom prst="rect">
            <a:avLst/>
          </a:prstGeom>
        </p:spPr>
      </p:pic>
    </p:spTree>
    <p:extLst>
      <p:ext uri="{BB962C8B-B14F-4D97-AF65-F5344CB8AC3E}">
        <p14:creationId xmlns:p14="http://schemas.microsoft.com/office/powerpoint/2010/main" val="831338035"/>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C7F35-8B5E-FE6B-26B3-6F0FFFC42291}"/>
              </a:ext>
            </a:extLst>
          </p:cNvPr>
          <p:cNvSpPr>
            <a:spLocks noGrp="1"/>
          </p:cNvSpPr>
          <p:nvPr>
            <p:ph type="title"/>
          </p:nvPr>
        </p:nvSpPr>
        <p:spPr/>
        <p:txBody>
          <a:bodyPr/>
          <a:lstStyle/>
          <a:p>
            <a:r>
              <a:rPr lang="en-US" dirty="0"/>
              <a:t>Employment Law Review</a:t>
            </a:r>
          </a:p>
        </p:txBody>
      </p:sp>
      <p:sp>
        <p:nvSpPr>
          <p:cNvPr id="3" name="Content Placeholder 2">
            <a:extLst>
              <a:ext uri="{FF2B5EF4-FFF2-40B4-BE49-F238E27FC236}">
                <a16:creationId xmlns:a16="http://schemas.microsoft.com/office/drawing/2014/main" id="{9E65CB28-351C-40E7-CA5D-8EC1437BF047}"/>
              </a:ext>
            </a:extLst>
          </p:cNvPr>
          <p:cNvSpPr>
            <a:spLocks noGrp="1"/>
          </p:cNvSpPr>
          <p:nvPr>
            <p:ph sz="half" idx="1"/>
          </p:nvPr>
        </p:nvSpPr>
        <p:spPr>
          <a:xfrm>
            <a:off x="838200" y="1825625"/>
            <a:ext cx="5465781" cy="4100157"/>
          </a:xfrm>
        </p:spPr>
        <p:txBody>
          <a:bodyPr/>
          <a:lstStyle/>
          <a:p>
            <a:r>
              <a:rPr lang="en-US" dirty="0"/>
              <a:t>Weekly newsletter.</a:t>
            </a:r>
          </a:p>
          <a:p>
            <a:r>
              <a:rPr lang="en-US" dirty="0"/>
              <a:t>Covering relevant case summaries for reps.</a:t>
            </a:r>
          </a:p>
          <a:p>
            <a:r>
              <a:rPr lang="en-US" dirty="0"/>
              <a:t>Direct to your inbox.</a:t>
            </a:r>
          </a:p>
          <a:p>
            <a:r>
              <a:rPr lang="en-US" dirty="0"/>
              <a:t>Searchable on the Thompsons website.</a:t>
            </a:r>
          </a:p>
          <a:p>
            <a:endParaRPr lang="en-US" dirty="0"/>
          </a:p>
          <a:p>
            <a:endParaRPr lang="en-US" dirty="0"/>
          </a:p>
        </p:txBody>
      </p:sp>
      <p:pic>
        <p:nvPicPr>
          <p:cNvPr id="6" name="Content Placeholder 5" descr="A screenshot of a news article&#10;&#10;Description automatically generated">
            <a:extLst>
              <a:ext uri="{FF2B5EF4-FFF2-40B4-BE49-F238E27FC236}">
                <a16:creationId xmlns:a16="http://schemas.microsoft.com/office/drawing/2014/main" id="{722441C9-5DC6-E471-15C5-36BC978FC527}"/>
              </a:ext>
            </a:extLst>
          </p:cNvPr>
          <p:cNvPicPr>
            <a:picLocks noGrp="1" noChangeAspect="1"/>
          </p:cNvPicPr>
          <p:nvPr>
            <p:ph sz="half" idx="2"/>
          </p:nvPr>
        </p:nvPicPr>
        <p:blipFill>
          <a:blip r:embed="rId2"/>
          <a:stretch>
            <a:fillRect/>
          </a:stretch>
        </p:blipFill>
        <p:spPr>
          <a:xfrm rot="197370">
            <a:off x="6830687" y="911120"/>
            <a:ext cx="3257711" cy="4830214"/>
          </a:xfrm>
          <a:effectLst>
            <a:outerShdw blurRad="50800" dist="38100" dir="2700000" algn="tl" rotWithShape="0">
              <a:prstClr val="black">
                <a:alpha val="40000"/>
              </a:prstClr>
            </a:outerShdw>
          </a:effectLst>
        </p:spPr>
      </p:pic>
      <p:pic>
        <p:nvPicPr>
          <p:cNvPr id="4" name="Picture 3" descr="A qr code with a red square&#10;&#10;Description automatically generated">
            <a:extLst>
              <a:ext uri="{FF2B5EF4-FFF2-40B4-BE49-F238E27FC236}">
                <a16:creationId xmlns:a16="http://schemas.microsoft.com/office/drawing/2014/main" id="{53998EB0-6A05-0897-5DCE-C1F9D79399B0}"/>
              </a:ext>
            </a:extLst>
          </p:cNvPr>
          <p:cNvPicPr>
            <a:picLocks noChangeAspect="1"/>
          </p:cNvPicPr>
          <p:nvPr/>
        </p:nvPicPr>
        <p:blipFill>
          <a:blip r:embed="rId3"/>
          <a:stretch>
            <a:fillRect/>
          </a:stretch>
        </p:blipFill>
        <p:spPr>
          <a:xfrm>
            <a:off x="2854866" y="3667002"/>
            <a:ext cx="2526982" cy="2526982"/>
          </a:xfrm>
          <a:prstGeom prst="rect">
            <a:avLst/>
          </a:prstGeom>
        </p:spPr>
      </p:pic>
    </p:spTree>
    <p:extLst>
      <p:ext uri="{BB962C8B-B14F-4D97-AF65-F5344CB8AC3E}">
        <p14:creationId xmlns:p14="http://schemas.microsoft.com/office/powerpoint/2010/main" val="712411050"/>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E12BF-6E4D-5442-985A-AF0095685C38}"/>
              </a:ext>
            </a:extLst>
          </p:cNvPr>
          <p:cNvSpPr>
            <a:spLocks noGrp="1"/>
          </p:cNvSpPr>
          <p:nvPr>
            <p:ph type="ctrTitle"/>
          </p:nvPr>
        </p:nvSpPr>
        <p:spPr>
          <a:xfrm>
            <a:off x="662361" y="3308971"/>
            <a:ext cx="11090853" cy="2387600"/>
          </a:xfrm>
        </p:spPr>
        <p:txBody>
          <a:bodyPr>
            <a:noAutofit/>
          </a:bodyPr>
          <a:lstStyle/>
          <a:p>
            <a:r>
              <a:rPr lang="en-US" sz="4800" dirty="0">
                <a:latin typeface="Helvetica" pitchFamily="2" charset="0"/>
              </a:rPr>
              <a:t>How to get in touch</a:t>
            </a:r>
            <a:br>
              <a:rPr lang="en-US" sz="2000" dirty="0">
                <a:latin typeface="Helvetica" pitchFamily="2" charset="0"/>
              </a:rPr>
            </a:br>
            <a:br>
              <a:rPr lang="en-US" sz="2000" dirty="0">
                <a:latin typeface="Helvetica" pitchFamily="2" charset="0"/>
              </a:rPr>
            </a:br>
            <a:r>
              <a:rPr lang="en-US" sz="2000" b="1" dirty="0">
                <a:latin typeface="Helvetica" pitchFamily="2" charset="0"/>
              </a:rPr>
              <a:t>For personal injuries, industrial diseases and clinical negligence: </a:t>
            </a:r>
            <a:br>
              <a:rPr lang="en-US" sz="2000" dirty="0">
                <a:latin typeface="Helvetica" pitchFamily="2" charset="0"/>
              </a:rPr>
            </a:br>
            <a:br>
              <a:rPr lang="en-US" sz="2000" dirty="0">
                <a:latin typeface="Helvetica" pitchFamily="2" charset="0"/>
              </a:rPr>
            </a:br>
            <a:r>
              <a:rPr lang="en-US" sz="2000" dirty="0">
                <a:solidFill>
                  <a:schemeClr val="tx1"/>
                </a:solidFill>
                <a:latin typeface="Helvetica" pitchFamily="2" charset="0"/>
              </a:rPr>
              <a:t>www.thompsonstradeunion.law</a:t>
            </a:r>
            <a:br>
              <a:rPr lang="en-US" sz="2000" dirty="0">
                <a:latin typeface="Helvetica" pitchFamily="2" charset="0"/>
              </a:rPr>
            </a:br>
            <a:br>
              <a:rPr lang="en-US" sz="2000" dirty="0">
                <a:latin typeface="Helvetica" pitchFamily="2" charset="0"/>
              </a:rPr>
            </a:br>
            <a:r>
              <a:rPr lang="en-US" sz="2000" dirty="0">
                <a:latin typeface="Helvetica" pitchFamily="2" charset="0"/>
              </a:rPr>
              <a:t>0800 587 7515</a:t>
            </a:r>
            <a:br>
              <a:rPr lang="en-US" sz="2000" dirty="0">
                <a:latin typeface="Helvetica" pitchFamily="2" charset="0"/>
              </a:rPr>
            </a:br>
            <a:br>
              <a:rPr lang="en-US" sz="2000" dirty="0">
                <a:latin typeface="Helvetica" pitchFamily="2" charset="0"/>
              </a:rPr>
            </a:br>
            <a:r>
              <a:rPr lang="en-US" sz="2000" b="1" dirty="0">
                <a:latin typeface="Helvetica" pitchFamily="2" charset="0"/>
              </a:rPr>
              <a:t>For conveyancing, probate, powers of attorney and wills: </a:t>
            </a:r>
            <a:br>
              <a:rPr lang="en-US" sz="2000" dirty="0">
                <a:latin typeface="Helvetica" pitchFamily="2" charset="0"/>
              </a:rPr>
            </a:br>
            <a:br>
              <a:rPr lang="en-US" sz="2000" dirty="0">
                <a:latin typeface="Helvetica" pitchFamily="2" charset="0"/>
              </a:rPr>
            </a:br>
            <a:r>
              <a:rPr lang="en-US" sz="2000" dirty="0">
                <a:latin typeface="Helvetica" pitchFamily="2" charset="0"/>
              </a:rPr>
              <a:t>0800 051 4218</a:t>
            </a:r>
            <a:br>
              <a:rPr lang="en-US" sz="2000" dirty="0">
                <a:latin typeface="Helvetica" pitchFamily="2" charset="0"/>
              </a:rPr>
            </a:br>
            <a:br>
              <a:rPr lang="en-US" sz="2000" dirty="0">
                <a:latin typeface="Helvetica" pitchFamily="2" charset="0"/>
              </a:rPr>
            </a:br>
            <a:r>
              <a:rPr lang="en-US" sz="2000" b="1" dirty="0">
                <a:latin typeface="Helvetica" pitchFamily="2" charset="0"/>
              </a:rPr>
              <a:t>For employment rights: </a:t>
            </a:r>
            <a:br>
              <a:rPr lang="en-US" sz="2000" dirty="0">
                <a:latin typeface="Helvetica" pitchFamily="2" charset="0"/>
              </a:rPr>
            </a:br>
            <a:br>
              <a:rPr lang="en-US" sz="2000" dirty="0">
                <a:latin typeface="Helvetica" pitchFamily="2" charset="0"/>
              </a:rPr>
            </a:br>
            <a:r>
              <a:rPr lang="en-US" sz="2000" dirty="0">
                <a:latin typeface="Helvetica" pitchFamily="2" charset="0"/>
              </a:rPr>
              <a:t>Contact your local union representative.</a:t>
            </a:r>
            <a:br>
              <a:rPr lang="en-US" sz="2000" dirty="0">
                <a:latin typeface="Helvetica" pitchFamily="2" charset="0"/>
              </a:rPr>
            </a:br>
            <a:endParaRPr lang="en-US" sz="2000" dirty="0">
              <a:latin typeface="Helvetica" pitchFamily="2" charset="0"/>
            </a:endParaRPr>
          </a:p>
        </p:txBody>
      </p:sp>
      <p:sp>
        <p:nvSpPr>
          <p:cNvPr id="3" name="TextBox 2"/>
          <p:cNvSpPr txBox="1"/>
          <p:nvPr/>
        </p:nvSpPr>
        <p:spPr>
          <a:xfrm>
            <a:off x="0" y="6566447"/>
            <a:ext cx="662361" cy="24622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prstClr val="white"/>
                </a:solidFill>
                <a:effectLst/>
                <a:uLnTx/>
                <a:uFillTx/>
                <a:latin typeface="Gill Sans MT" panose="020B0502020104020203" pitchFamily="34" charset="0"/>
                <a:ea typeface="+mn-ea"/>
                <a:cs typeface="+mn-cs"/>
              </a:rPr>
              <a:t>1016.391</a:t>
            </a:r>
          </a:p>
        </p:txBody>
      </p:sp>
    </p:spTree>
    <p:extLst>
      <p:ext uri="{BB962C8B-B14F-4D97-AF65-F5344CB8AC3E}">
        <p14:creationId xmlns:p14="http://schemas.microsoft.com/office/powerpoint/2010/main" val="3561493317"/>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9322E-3AF7-BE96-864F-8957518F61C9}"/>
              </a:ext>
            </a:extLst>
          </p:cNvPr>
          <p:cNvSpPr>
            <a:spLocks noGrp="1"/>
          </p:cNvSpPr>
          <p:nvPr>
            <p:ph type="title"/>
          </p:nvPr>
        </p:nvSpPr>
        <p:spPr>
          <a:xfrm>
            <a:off x="674076" y="937732"/>
            <a:ext cx="9922205" cy="673777"/>
          </a:xfrm>
        </p:spPr>
        <p:txBody>
          <a:bodyPr>
            <a:normAutofit fontScale="90000"/>
          </a:bodyPr>
          <a:lstStyle/>
          <a:p>
            <a:r>
              <a:rPr lang="en-GB" b="1" dirty="0"/>
              <a:t>Other Legal Services for you and your family</a:t>
            </a:r>
            <a:br>
              <a:rPr lang="en-GB" b="1" dirty="0"/>
            </a:br>
            <a:r>
              <a:rPr lang="en-GB" b="1" dirty="0"/>
              <a:t>Discounted rates – special terms</a:t>
            </a:r>
            <a:br>
              <a:rPr lang="en-GB" dirty="0"/>
            </a:br>
            <a:endParaRPr lang="en-GB" dirty="0"/>
          </a:p>
        </p:txBody>
      </p:sp>
      <p:sp>
        <p:nvSpPr>
          <p:cNvPr id="4" name="Rectangle 3">
            <a:extLst>
              <a:ext uri="{FF2B5EF4-FFF2-40B4-BE49-F238E27FC236}">
                <a16:creationId xmlns:a16="http://schemas.microsoft.com/office/drawing/2014/main" id="{8E60DFE8-759C-1518-EE7B-3222843C8A0F}"/>
              </a:ext>
            </a:extLst>
          </p:cNvPr>
          <p:cNvSpPr/>
          <p:nvPr/>
        </p:nvSpPr>
        <p:spPr>
          <a:xfrm flipH="1">
            <a:off x="7661155" y="5390793"/>
            <a:ext cx="1165837" cy="584775"/>
          </a:xfrm>
          <a:prstGeom prst="rect">
            <a:avLst/>
          </a:prstGeom>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600" b="0" i="0" u="none" strike="noStrike" kern="1200" cap="none" spc="0" normalizeH="0" baseline="0" noProof="0" dirty="0">
                <a:ln>
                  <a:noFill/>
                </a:ln>
                <a:solidFill>
                  <a:prstClr val="white"/>
                </a:solidFill>
                <a:effectLst/>
                <a:uLnTx/>
                <a:uFillTx/>
                <a:latin typeface="Calibri"/>
                <a:ea typeface="+mn-ea"/>
                <a:cs typeface="Calibri" pitchFamily="34" charset="0"/>
              </a:rPr>
              <a:t>Sample text goes here</a:t>
            </a:r>
          </a:p>
        </p:txBody>
      </p:sp>
      <p:grpSp>
        <p:nvGrpSpPr>
          <p:cNvPr id="5" name="Group 4">
            <a:extLst>
              <a:ext uri="{FF2B5EF4-FFF2-40B4-BE49-F238E27FC236}">
                <a16:creationId xmlns:a16="http://schemas.microsoft.com/office/drawing/2014/main" id="{1B2B442A-DDA9-4978-BDC1-C1F56A9F935D}"/>
              </a:ext>
            </a:extLst>
          </p:cNvPr>
          <p:cNvGrpSpPr/>
          <p:nvPr/>
        </p:nvGrpSpPr>
        <p:grpSpPr>
          <a:xfrm flipH="1">
            <a:off x="6927471" y="5496416"/>
            <a:ext cx="225679" cy="397476"/>
            <a:chOff x="6029244" y="5490586"/>
            <a:chExt cx="297024" cy="520142"/>
          </a:xfrm>
          <a:solidFill>
            <a:schemeClr val="bg1"/>
          </a:solidFill>
        </p:grpSpPr>
        <p:sp>
          <p:nvSpPr>
            <p:cNvPr id="6" name="TextBox 5">
              <a:extLst>
                <a:ext uri="{FF2B5EF4-FFF2-40B4-BE49-F238E27FC236}">
                  <a16:creationId xmlns:a16="http://schemas.microsoft.com/office/drawing/2014/main" id="{5EF02053-9BA8-B5FB-68B5-DE9524D17500}"/>
                </a:ext>
              </a:extLst>
            </p:cNvPr>
            <p:cNvSpPr txBox="1"/>
            <p:nvPr/>
          </p:nvSpPr>
          <p:spPr>
            <a:xfrm flipH="1">
              <a:off x="6246129" y="5490586"/>
              <a:ext cx="80139" cy="520142"/>
            </a:xfrm>
            <a:custGeom>
              <a:avLst/>
              <a:gdLst/>
              <a:ahLst/>
              <a:cxnLst/>
              <a:rect l="l" t="t" r="r" b="b"/>
              <a:pathLst>
                <a:path w="63996" h="312981">
                  <a:moveTo>
                    <a:pt x="24198" y="0"/>
                  </a:moveTo>
                  <a:lnTo>
                    <a:pt x="63996" y="0"/>
                  </a:lnTo>
                  <a:lnTo>
                    <a:pt x="63996" y="312981"/>
                  </a:lnTo>
                  <a:lnTo>
                    <a:pt x="17998" y="312981"/>
                  </a:lnTo>
                  <a:lnTo>
                    <a:pt x="17998" y="92194"/>
                  </a:lnTo>
                  <a:lnTo>
                    <a:pt x="0" y="92194"/>
                  </a:lnTo>
                  <a:lnTo>
                    <a:pt x="0" y="85995"/>
                  </a:lnTo>
                  <a:lnTo>
                    <a:pt x="24198" y="0"/>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7" name="TextBox 6">
              <a:extLst>
                <a:ext uri="{FF2B5EF4-FFF2-40B4-BE49-F238E27FC236}">
                  <a16:creationId xmlns:a16="http://schemas.microsoft.com/office/drawing/2014/main" id="{91832EDE-40C0-1764-661B-AB15652DB66B}"/>
                </a:ext>
              </a:extLst>
            </p:cNvPr>
            <p:cNvSpPr txBox="1"/>
            <p:nvPr/>
          </p:nvSpPr>
          <p:spPr>
            <a:xfrm flipH="1">
              <a:off x="6029244" y="5490586"/>
              <a:ext cx="192335"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4" y="272783"/>
                  </a:lnTo>
                  <a:lnTo>
                    <a:pt x="107794"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8" name="Group 7">
            <a:extLst>
              <a:ext uri="{FF2B5EF4-FFF2-40B4-BE49-F238E27FC236}">
                <a16:creationId xmlns:a16="http://schemas.microsoft.com/office/drawing/2014/main" id="{5F1682D2-9C2A-41C1-8B4E-60EC4F5BC74E}"/>
              </a:ext>
            </a:extLst>
          </p:cNvPr>
          <p:cNvGrpSpPr/>
          <p:nvPr/>
        </p:nvGrpSpPr>
        <p:grpSpPr>
          <a:xfrm>
            <a:off x="2183174" y="5086110"/>
            <a:ext cx="2788356" cy="791844"/>
            <a:chOff x="2428597" y="5238656"/>
            <a:chExt cx="2714635" cy="1036217"/>
          </a:xfrm>
        </p:grpSpPr>
        <p:sp>
          <p:nvSpPr>
            <p:cNvPr id="9" name="Isosceles Triangle 8">
              <a:extLst>
                <a:ext uri="{FF2B5EF4-FFF2-40B4-BE49-F238E27FC236}">
                  <a16:creationId xmlns:a16="http://schemas.microsoft.com/office/drawing/2014/main" id="{8F226162-EB29-44FF-F615-A233A947D11A}"/>
                </a:ext>
              </a:extLst>
            </p:cNvPr>
            <p:cNvSpPr/>
            <p:nvPr/>
          </p:nvSpPr>
          <p:spPr bwMode="auto">
            <a:xfrm rot="10800000" flipH="1">
              <a:off x="2445584" y="6144483"/>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10" name="Rectangle 9">
              <a:extLst>
                <a:ext uri="{FF2B5EF4-FFF2-40B4-BE49-F238E27FC236}">
                  <a16:creationId xmlns:a16="http://schemas.microsoft.com/office/drawing/2014/main" id="{06FAEF8E-3D17-3E5F-D0C4-B38D3E3BE85D}"/>
                </a:ext>
              </a:extLst>
            </p:cNvPr>
            <p:cNvSpPr/>
            <p:nvPr/>
          </p:nvSpPr>
          <p:spPr bwMode="auto">
            <a:xfrm flipH="1">
              <a:off x="2805437" y="5238656"/>
              <a:ext cx="2337795" cy="1036217"/>
            </a:xfrm>
            <a:prstGeom prst="rect">
              <a:avLst/>
            </a:prstGeom>
            <a:solidFill>
              <a:schemeClr val="accent5"/>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11" name="Rectangle 10">
              <a:extLst>
                <a:ext uri="{FF2B5EF4-FFF2-40B4-BE49-F238E27FC236}">
                  <a16:creationId xmlns:a16="http://schemas.microsoft.com/office/drawing/2014/main" id="{02EB1BB1-A244-75BF-A20E-914FBDE97538}"/>
                </a:ext>
              </a:extLst>
            </p:cNvPr>
            <p:cNvSpPr/>
            <p:nvPr/>
          </p:nvSpPr>
          <p:spPr bwMode="auto">
            <a:xfrm flipH="1">
              <a:off x="2428597" y="5238656"/>
              <a:ext cx="802518" cy="1036217"/>
            </a:xfrm>
            <a:prstGeom prst="rect">
              <a:avLst/>
            </a:prstGeom>
            <a:solidFill>
              <a:schemeClr val="accent5">
                <a:lumMod val="75000"/>
              </a:schemeClr>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sp>
        <p:nvSpPr>
          <p:cNvPr id="12" name="Rectangle 11">
            <a:extLst>
              <a:ext uri="{FF2B5EF4-FFF2-40B4-BE49-F238E27FC236}">
                <a16:creationId xmlns:a16="http://schemas.microsoft.com/office/drawing/2014/main" id="{E53FBCD2-92B7-9D9D-9F27-5B78FCA1EBDE}"/>
              </a:ext>
            </a:extLst>
          </p:cNvPr>
          <p:cNvSpPr/>
          <p:nvPr/>
        </p:nvSpPr>
        <p:spPr>
          <a:xfrm flipH="1">
            <a:off x="3327205" y="5269329"/>
            <a:ext cx="1378530" cy="307777"/>
          </a:xfrm>
          <a:prstGeom prst="rect">
            <a:avLst/>
          </a:prstGeom>
        </p:spPr>
        <p:txBody>
          <a:bodyPr wrap="square" anchor="ctr">
            <a:spAutoFit/>
          </a:bodyPr>
          <a:lstStyle/>
          <a:p>
            <a:pPr lvl="0" algn="ctr">
              <a:defRPr/>
            </a:pPr>
            <a:r>
              <a:rPr lang="en-IN" sz="1400" b="1" dirty="0">
                <a:solidFill>
                  <a:prstClr val="white"/>
                </a:solidFill>
                <a:latin typeface="+mj-lt"/>
                <a:cs typeface="Calibri" pitchFamily="34" charset="0"/>
              </a:rPr>
              <a:t>Deputyships</a:t>
            </a:r>
          </a:p>
        </p:txBody>
      </p:sp>
      <p:grpSp>
        <p:nvGrpSpPr>
          <p:cNvPr id="13" name="Group 12">
            <a:extLst>
              <a:ext uri="{FF2B5EF4-FFF2-40B4-BE49-F238E27FC236}">
                <a16:creationId xmlns:a16="http://schemas.microsoft.com/office/drawing/2014/main" id="{AABBD711-B124-882C-4B0B-DEB64A15BF2B}"/>
              </a:ext>
            </a:extLst>
          </p:cNvPr>
          <p:cNvGrpSpPr/>
          <p:nvPr/>
        </p:nvGrpSpPr>
        <p:grpSpPr>
          <a:xfrm flipH="1">
            <a:off x="2424563" y="5238657"/>
            <a:ext cx="314520" cy="397476"/>
            <a:chOff x="1720719" y="5490586"/>
            <a:chExt cx="413952" cy="520142"/>
          </a:xfrm>
          <a:solidFill>
            <a:schemeClr val="bg1"/>
          </a:solidFill>
        </p:grpSpPr>
        <p:sp>
          <p:nvSpPr>
            <p:cNvPr id="14" name="TextBox 13">
              <a:extLst>
                <a:ext uri="{FF2B5EF4-FFF2-40B4-BE49-F238E27FC236}">
                  <a16:creationId xmlns:a16="http://schemas.microsoft.com/office/drawing/2014/main" id="{75748475-D106-E3E4-0D5E-A2D59F0EE898}"/>
                </a:ext>
              </a:extLst>
            </p:cNvPr>
            <p:cNvSpPr txBox="1"/>
            <p:nvPr/>
          </p:nvSpPr>
          <p:spPr>
            <a:xfrm flipH="1">
              <a:off x="1942336" y="5490586"/>
              <a:ext cx="192335"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3" y="272783"/>
                  </a:lnTo>
                  <a:lnTo>
                    <a:pt x="107793"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15" name="TextBox 14">
              <a:extLst>
                <a:ext uri="{FF2B5EF4-FFF2-40B4-BE49-F238E27FC236}">
                  <a16:creationId xmlns:a16="http://schemas.microsoft.com/office/drawing/2014/main" id="{9423FACD-90C8-7A6B-0618-1E141AF29296}"/>
                </a:ext>
              </a:extLst>
            </p:cNvPr>
            <p:cNvSpPr txBox="1"/>
            <p:nvPr/>
          </p:nvSpPr>
          <p:spPr>
            <a:xfrm flipH="1">
              <a:off x="1720719" y="5490586"/>
              <a:ext cx="187827" cy="520142"/>
            </a:xfrm>
            <a:custGeom>
              <a:avLst/>
              <a:gdLst/>
              <a:ahLst/>
              <a:cxnLst/>
              <a:rect l="l" t="t" r="r" b="b"/>
              <a:pathLst>
                <a:path w="149991" h="312981">
                  <a:moveTo>
                    <a:pt x="5000" y="0"/>
                  </a:moveTo>
                  <a:lnTo>
                    <a:pt x="147791" y="0"/>
                  </a:lnTo>
                  <a:lnTo>
                    <a:pt x="147791" y="40997"/>
                  </a:lnTo>
                  <a:lnTo>
                    <a:pt x="48397" y="40997"/>
                  </a:lnTo>
                  <a:lnTo>
                    <a:pt x="45397" y="112193"/>
                  </a:lnTo>
                  <a:lnTo>
                    <a:pt x="121593" y="112193"/>
                  </a:lnTo>
                  <a:cubicBezTo>
                    <a:pt x="140525" y="112193"/>
                    <a:pt x="149991" y="121659"/>
                    <a:pt x="149991" y="140591"/>
                  </a:cubicBezTo>
                  <a:lnTo>
                    <a:pt x="149991" y="284382"/>
                  </a:lnTo>
                  <a:cubicBezTo>
                    <a:pt x="149991" y="303448"/>
                    <a:pt x="140525" y="312981"/>
                    <a:pt x="121593" y="312981"/>
                  </a:cubicBezTo>
                  <a:lnTo>
                    <a:pt x="27798" y="312981"/>
                  </a:lnTo>
                  <a:cubicBezTo>
                    <a:pt x="9266" y="312981"/>
                    <a:pt x="0" y="303448"/>
                    <a:pt x="0" y="284382"/>
                  </a:cubicBezTo>
                  <a:lnTo>
                    <a:pt x="0" y="212187"/>
                  </a:lnTo>
                  <a:lnTo>
                    <a:pt x="45997" y="212187"/>
                  </a:lnTo>
                  <a:lnTo>
                    <a:pt x="45997" y="272783"/>
                  </a:lnTo>
                  <a:lnTo>
                    <a:pt x="103994" y="272783"/>
                  </a:lnTo>
                  <a:lnTo>
                    <a:pt x="103994" y="152391"/>
                  </a:lnTo>
                  <a:lnTo>
                    <a:pt x="0" y="152391"/>
                  </a:lnTo>
                  <a:lnTo>
                    <a:pt x="5000" y="0"/>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16" name="Group 15">
            <a:extLst>
              <a:ext uri="{FF2B5EF4-FFF2-40B4-BE49-F238E27FC236}">
                <a16:creationId xmlns:a16="http://schemas.microsoft.com/office/drawing/2014/main" id="{F00F8F78-F86F-F732-CB91-3D3C9200AD27}"/>
              </a:ext>
            </a:extLst>
          </p:cNvPr>
          <p:cNvGrpSpPr/>
          <p:nvPr/>
        </p:nvGrpSpPr>
        <p:grpSpPr>
          <a:xfrm>
            <a:off x="7377868" y="4368021"/>
            <a:ext cx="316041" cy="397476"/>
            <a:chOff x="7252448" y="4459273"/>
            <a:chExt cx="415954" cy="520142"/>
          </a:xfrm>
          <a:solidFill>
            <a:schemeClr val="bg1"/>
          </a:solidFill>
        </p:grpSpPr>
        <p:sp>
          <p:nvSpPr>
            <p:cNvPr id="17" name="TextBox 16">
              <a:extLst>
                <a:ext uri="{FF2B5EF4-FFF2-40B4-BE49-F238E27FC236}">
                  <a16:creationId xmlns:a16="http://schemas.microsoft.com/office/drawing/2014/main" id="{90E02486-3C9A-7FB1-7039-815CB2F81682}"/>
                </a:ext>
              </a:extLst>
            </p:cNvPr>
            <p:cNvSpPr txBox="1"/>
            <p:nvPr/>
          </p:nvSpPr>
          <p:spPr>
            <a:xfrm>
              <a:off x="7252448" y="4459273"/>
              <a:ext cx="192333" cy="520142"/>
            </a:xfrm>
            <a:custGeom>
              <a:avLst/>
              <a:gdLst/>
              <a:ahLst/>
              <a:cxnLst/>
              <a:rect l="l" t="t" r="r" b="b"/>
              <a:pathLst>
                <a:path w="153590" h="312981">
                  <a:moveTo>
                    <a:pt x="28398" y="0"/>
                  </a:moveTo>
                  <a:lnTo>
                    <a:pt x="125392" y="0"/>
                  </a:lnTo>
                  <a:cubicBezTo>
                    <a:pt x="144191" y="0"/>
                    <a:pt x="153590" y="9599"/>
                    <a:pt x="153590" y="28798"/>
                  </a:cubicBezTo>
                  <a:lnTo>
                    <a:pt x="153590" y="284382"/>
                  </a:lnTo>
                  <a:cubicBezTo>
                    <a:pt x="153590"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3" y="272783"/>
                  </a:lnTo>
                  <a:lnTo>
                    <a:pt x="107793"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18" name="TextBox 17">
              <a:extLst>
                <a:ext uri="{FF2B5EF4-FFF2-40B4-BE49-F238E27FC236}">
                  <a16:creationId xmlns:a16="http://schemas.microsoft.com/office/drawing/2014/main" id="{E896EDF4-0396-F47A-9626-986246F8A95B}"/>
                </a:ext>
              </a:extLst>
            </p:cNvPr>
            <p:cNvSpPr txBox="1"/>
            <p:nvPr/>
          </p:nvSpPr>
          <p:spPr>
            <a:xfrm>
              <a:off x="7478072" y="4459273"/>
              <a:ext cx="190330" cy="520142"/>
            </a:xfrm>
            <a:custGeom>
              <a:avLst/>
              <a:gdLst/>
              <a:ahLst/>
              <a:cxnLst/>
              <a:rect l="l" t="t" r="r" b="b"/>
              <a:pathLst>
                <a:path w="151990" h="312981">
                  <a:moveTo>
                    <a:pt x="27798" y="0"/>
                  </a:moveTo>
                  <a:lnTo>
                    <a:pt x="123392" y="0"/>
                  </a:lnTo>
                  <a:cubicBezTo>
                    <a:pt x="142458" y="0"/>
                    <a:pt x="151990" y="9599"/>
                    <a:pt x="151990" y="28798"/>
                  </a:cubicBezTo>
                  <a:lnTo>
                    <a:pt x="151990" y="284382"/>
                  </a:lnTo>
                  <a:cubicBezTo>
                    <a:pt x="151990" y="303448"/>
                    <a:pt x="142591" y="312981"/>
                    <a:pt x="123792" y="312981"/>
                  </a:cubicBezTo>
                  <a:lnTo>
                    <a:pt x="29598" y="312981"/>
                  </a:lnTo>
                  <a:cubicBezTo>
                    <a:pt x="10666" y="312981"/>
                    <a:pt x="1200" y="303448"/>
                    <a:pt x="1200" y="284382"/>
                  </a:cubicBezTo>
                  <a:lnTo>
                    <a:pt x="1200" y="217987"/>
                  </a:lnTo>
                  <a:lnTo>
                    <a:pt x="47197" y="217987"/>
                  </a:lnTo>
                  <a:lnTo>
                    <a:pt x="47197" y="272783"/>
                  </a:lnTo>
                  <a:lnTo>
                    <a:pt x="105593" y="272783"/>
                  </a:lnTo>
                  <a:lnTo>
                    <a:pt x="105593" y="178589"/>
                  </a:lnTo>
                  <a:lnTo>
                    <a:pt x="27798" y="178589"/>
                  </a:lnTo>
                  <a:cubicBezTo>
                    <a:pt x="9266" y="178589"/>
                    <a:pt x="0" y="169190"/>
                    <a:pt x="0" y="150391"/>
                  </a:cubicBezTo>
                  <a:lnTo>
                    <a:pt x="0" y="28798"/>
                  </a:lnTo>
                  <a:cubicBezTo>
                    <a:pt x="0" y="9599"/>
                    <a:pt x="9266" y="0"/>
                    <a:pt x="27798" y="0"/>
                  </a:cubicBezTo>
                  <a:close/>
                  <a:moveTo>
                    <a:pt x="45797" y="40197"/>
                  </a:moveTo>
                  <a:lnTo>
                    <a:pt x="45797" y="138991"/>
                  </a:lnTo>
                  <a:lnTo>
                    <a:pt x="105593" y="138991"/>
                  </a:lnTo>
                  <a:lnTo>
                    <a:pt x="105593" y="40197"/>
                  </a:lnTo>
                  <a:lnTo>
                    <a:pt x="457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19" name="Group 18">
            <a:extLst>
              <a:ext uri="{FF2B5EF4-FFF2-40B4-BE49-F238E27FC236}">
                <a16:creationId xmlns:a16="http://schemas.microsoft.com/office/drawing/2014/main" id="{49496BC4-91A9-E4A4-26C8-2246978CB844}"/>
              </a:ext>
            </a:extLst>
          </p:cNvPr>
          <p:cNvGrpSpPr/>
          <p:nvPr/>
        </p:nvGrpSpPr>
        <p:grpSpPr>
          <a:xfrm>
            <a:off x="2573622" y="4241086"/>
            <a:ext cx="2859801" cy="791844"/>
            <a:chOff x="2830813" y="4201514"/>
            <a:chExt cx="2691409" cy="1036217"/>
          </a:xfrm>
        </p:grpSpPr>
        <p:sp>
          <p:nvSpPr>
            <p:cNvPr id="20" name="Isosceles Triangle 19">
              <a:extLst>
                <a:ext uri="{FF2B5EF4-FFF2-40B4-BE49-F238E27FC236}">
                  <a16:creationId xmlns:a16="http://schemas.microsoft.com/office/drawing/2014/main" id="{023982E7-F348-0415-591C-F9FC45D4C538}"/>
                </a:ext>
              </a:extLst>
            </p:cNvPr>
            <p:cNvSpPr/>
            <p:nvPr/>
          </p:nvSpPr>
          <p:spPr bwMode="auto">
            <a:xfrm rot="10800000" flipH="1">
              <a:off x="2838270" y="5112104"/>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21" name="Rectangle 20">
              <a:extLst>
                <a:ext uri="{FF2B5EF4-FFF2-40B4-BE49-F238E27FC236}">
                  <a16:creationId xmlns:a16="http://schemas.microsoft.com/office/drawing/2014/main" id="{2444099E-6FC3-0E17-3CC3-B8D7314071BC}"/>
                </a:ext>
              </a:extLst>
            </p:cNvPr>
            <p:cNvSpPr/>
            <p:nvPr/>
          </p:nvSpPr>
          <p:spPr bwMode="auto">
            <a:xfrm flipH="1">
              <a:off x="3184427" y="4201514"/>
              <a:ext cx="2337795" cy="1036217"/>
            </a:xfrm>
            <a:prstGeom prst="rect">
              <a:avLst/>
            </a:prstGeom>
            <a:solidFill>
              <a:schemeClr val="accent4"/>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22" name="Rectangle 21">
              <a:extLst>
                <a:ext uri="{FF2B5EF4-FFF2-40B4-BE49-F238E27FC236}">
                  <a16:creationId xmlns:a16="http://schemas.microsoft.com/office/drawing/2014/main" id="{FB2A7091-F147-3634-61B6-802E373C15A1}"/>
                </a:ext>
              </a:extLst>
            </p:cNvPr>
            <p:cNvSpPr/>
            <p:nvPr/>
          </p:nvSpPr>
          <p:spPr bwMode="auto">
            <a:xfrm flipH="1">
              <a:off x="2830813" y="4201514"/>
              <a:ext cx="802518" cy="1036217"/>
            </a:xfrm>
            <a:prstGeom prst="rect">
              <a:avLst/>
            </a:prstGeom>
            <a:solidFill>
              <a:srgbClr val="A5332C"/>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sp>
        <p:nvSpPr>
          <p:cNvPr id="23" name="Rectangle 22">
            <a:extLst>
              <a:ext uri="{FF2B5EF4-FFF2-40B4-BE49-F238E27FC236}">
                <a16:creationId xmlns:a16="http://schemas.microsoft.com/office/drawing/2014/main" id="{6F06A864-7BFB-E7A3-B497-DD30729409B7}"/>
              </a:ext>
            </a:extLst>
          </p:cNvPr>
          <p:cNvSpPr/>
          <p:nvPr/>
        </p:nvSpPr>
        <p:spPr>
          <a:xfrm flipH="1">
            <a:off x="3662021" y="4246608"/>
            <a:ext cx="1350725" cy="738664"/>
          </a:xfrm>
          <a:prstGeom prst="rect">
            <a:avLst/>
          </a:prstGeom>
        </p:spPr>
        <p:txBody>
          <a:bodyPr wrap="square" anchor="ctr">
            <a:spAutoFit/>
          </a:bodyPr>
          <a:lstStyle/>
          <a:p>
            <a:pPr lvl="0" algn="ctr">
              <a:defRPr/>
            </a:pPr>
            <a:r>
              <a:rPr lang="en-IN" sz="1400" b="1" dirty="0">
                <a:solidFill>
                  <a:prstClr val="white"/>
                </a:solidFill>
                <a:latin typeface="+mj-lt"/>
                <a:cs typeface="Calibri" pitchFamily="34" charset="0"/>
              </a:rPr>
              <a:t>Lasting powers of attorney </a:t>
            </a:r>
          </a:p>
        </p:txBody>
      </p:sp>
      <p:grpSp>
        <p:nvGrpSpPr>
          <p:cNvPr id="24" name="Group 23">
            <a:extLst>
              <a:ext uri="{FF2B5EF4-FFF2-40B4-BE49-F238E27FC236}">
                <a16:creationId xmlns:a16="http://schemas.microsoft.com/office/drawing/2014/main" id="{60083EDF-877D-B9A4-BF9F-0E8974D20D97}"/>
              </a:ext>
            </a:extLst>
          </p:cNvPr>
          <p:cNvGrpSpPr/>
          <p:nvPr/>
        </p:nvGrpSpPr>
        <p:grpSpPr>
          <a:xfrm>
            <a:off x="2849502" y="4414076"/>
            <a:ext cx="323843" cy="397476"/>
            <a:chOff x="3001499" y="4459273"/>
            <a:chExt cx="426222" cy="520142"/>
          </a:xfrm>
          <a:solidFill>
            <a:schemeClr val="bg1"/>
          </a:solidFill>
        </p:grpSpPr>
        <p:sp>
          <p:nvSpPr>
            <p:cNvPr id="25" name="TextBox 24">
              <a:extLst>
                <a:ext uri="{FF2B5EF4-FFF2-40B4-BE49-F238E27FC236}">
                  <a16:creationId xmlns:a16="http://schemas.microsoft.com/office/drawing/2014/main" id="{1D4AAEAC-7DF4-41D7-A12C-50C6ED99060A}"/>
                </a:ext>
              </a:extLst>
            </p:cNvPr>
            <p:cNvSpPr txBox="1"/>
            <p:nvPr/>
          </p:nvSpPr>
          <p:spPr>
            <a:xfrm>
              <a:off x="3001499" y="4459273"/>
              <a:ext cx="192334" cy="520142"/>
            </a:xfrm>
            <a:custGeom>
              <a:avLst/>
              <a:gdLst/>
              <a:ahLst/>
              <a:cxnLst/>
              <a:rect l="l" t="t" r="r" b="b"/>
              <a:pathLst>
                <a:path w="153591" h="312981">
                  <a:moveTo>
                    <a:pt x="28399" y="0"/>
                  </a:moveTo>
                  <a:lnTo>
                    <a:pt x="125393" y="0"/>
                  </a:lnTo>
                  <a:cubicBezTo>
                    <a:pt x="144192" y="0"/>
                    <a:pt x="153591" y="9599"/>
                    <a:pt x="153591" y="28798"/>
                  </a:cubicBezTo>
                  <a:lnTo>
                    <a:pt x="153591" y="284382"/>
                  </a:lnTo>
                  <a:cubicBezTo>
                    <a:pt x="153591" y="303448"/>
                    <a:pt x="144192" y="312981"/>
                    <a:pt x="125393" y="312981"/>
                  </a:cubicBezTo>
                  <a:lnTo>
                    <a:pt x="27799" y="312981"/>
                  </a:lnTo>
                  <a:cubicBezTo>
                    <a:pt x="9267" y="312981"/>
                    <a:pt x="0" y="303448"/>
                    <a:pt x="0" y="284382"/>
                  </a:cubicBezTo>
                  <a:lnTo>
                    <a:pt x="0" y="28798"/>
                  </a:lnTo>
                  <a:cubicBezTo>
                    <a:pt x="0" y="9599"/>
                    <a:pt x="9467" y="0"/>
                    <a:pt x="28399" y="0"/>
                  </a:cubicBezTo>
                  <a:close/>
                  <a:moveTo>
                    <a:pt x="45998" y="40197"/>
                  </a:moveTo>
                  <a:lnTo>
                    <a:pt x="45998" y="272783"/>
                  </a:lnTo>
                  <a:lnTo>
                    <a:pt x="107794" y="272783"/>
                  </a:lnTo>
                  <a:lnTo>
                    <a:pt x="107794" y="40197"/>
                  </a:lnTo>
                  <a:lnTo>
                    <a:pt x="45998"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26" name="TextBox 25">
              <a:extLst>
                <a:ext uri="{FF2B5EF4-FFF2-40B4-BE49-F238E27FC236}">
                  <a16:creationId xmlns:a16="http://schemas.microsoft.com/office/drawing/2014/main" id="{AAEF8673-9BBA-8FA6-1F72-8E1720BA65AD}"/>
                </a:ext>
              </a:extLst>
            </p:cNvPr>
            <p:cNvSpPr txBox="1"/>
            <p:nvPr/>
          </p:nvSpPr>
          <p:spPr>
            <a:xfrm>
              <a:off x="3213348" y="4459273"/>
              <a:ext cx="214373" cy="520142"/>
            </a:xfrm>
            <a:custGeom>
              <a:avLst/>
              <a:gdLst/>
              <a:ahLst/>
              <a:cxnLst/>
              <a:rect l="l" t="t" r="r" b="b"/>
              <a:pathLst>
                <a:path w="171190" h="312981">
                  <a:moveTo>
                    <a:pt x="77795" y="0"/>
                  </a:moveTo>
                  <a:lnTo>
                    <a:pt x="125393" y="0"/>
                  </a:lnTo>
                  <a:cubicBezTo>
                    <a:pt x="125393" y="933"/>
                    <a:pt x="125393" y="1533"/>
                    <a:pt x="125393" y="1800"/>
                  </a:cubicBezTo>
                  <a:lnTo>
                    <a:pt x="52397" y="214187"/>
                  </a:lnTo>
                  <a:lnTo>
                    <a:pt x="102794" y="214187"/>
                  </a:lnTo>
                  <a:lnTo>
                    <a:pt x="102794" y="119993"/>
                  </a:lnTo>
                  <a:lnTo>
                    <a:pt x="147391" y="119993"/>
                  </a:lnTo>
                  <a:lnTo>
                    <a:pt x="147391" y="214187"/>
                  </a:lnTo>
                  <a:lnTo>
                    <a:pt x="171190" y="214187"/>
                  </a:lnTo>
                  <a:lnTo>
                    <a:pt x="171190" y="253984"/>
                  </a:lnTo>
                  <a:lnTo>
                    <a:pt x="147391" y="253984"/>
                  </a:lnTo>
                  <a:lnTo>
                    <a:pt x="147391" y="312981"/>
                  </a:lnTo>
                  <a:lnTo>
                    <a:pt x="102794" y="312981"/>
                  </a:lnTo>
                  <a:lnTo>
                    <a:pt x="102794" y="253984"/>
                  </a:lnTo>
                  <a:lnTo>
                    <a:pt x="0" y="253984"/>
                  </a:lnTo>
                  <a:lnTo>
                    <a:pt x="0" y="226186"/>
                  </a:lnTo>
                  <a:lnTo>
                    <a:pt x="77795" y="0"/>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sp>
        <p:nvSpPr>
          <p:cNvPr id="27" name="Rectangle 26">
            <a:extLst>
              <a:ext uri="{FF2B5EF4-FFF2-40B4-BE49-F238E27FC236}">
                <a16:creationId xmlns:a16="http://schemas.microsoft.com/office/drawing/2014/main" id="{0CBF224C-241A-D729-7E22-6EDB1258C8DB}"/>
              </a:ext>
            </a:extLst>
          </p:cNvPr>
          <p:cNvSpPr/>
          <p:nvPr/>
        </p:nvSpPr>
        <p:spPr>
          <a:xfrm flipH="1">
            <a:off x="7674063" y="3684917"/>
            <a:ext cx="1499904" cy="338554"/>
          </a:xfrm>
          <a:prstGeom prst="rect">
            <a:avLst/>
          </a:prstGeom>
        </p:spPr>
        <p:txBody>
          <a:bodyPr wrap="square" anchor="ctr">
            <a:spAutoFit/>
          </a:bodyPr>
          <a:lstStyle/>
          <a:p>
            <a:pPr lvl="0" algn="ctr">
              <a:defRPr/>
            </a:pPr>
            <a:r>
              <a:rPr lang="en-IN" sz="1600" b="1" dirty="0">
                <a:solidFill>
                  <a:prstClr val="white"/>
                </a:solidFill>
                <a:latin typeface="Calibri"/>
                <a:cs typeface="Calibri" pitchFamily="34" charset="0"/>
              </a:rPr>
              <a:t>Basic wills </a:t>
            </a:r>
            <a:endParaRPr kumimoji="0" lang="en-IN" sz="1600" b="1" i="0" u="none" strike="noStrike" kern="1200" cap="none" spc="0" normalizeH="0" baseline="0" noProof="0" dirty="0">
              <a:ln>
                <a:noFill/>
              </a:ln>
              <a:solidFill>
                <a:prstClr val="white"/>
              </a:solidFill>
              <a:effectLst/>
              <a:uLnTx/>
              <a:uFillTx/>
              <a:latin typeface="Calibri"/>
              <a:cs typeface="Calibri" pitchFamily="34" charset="0"/>
            </a:endParaRPr>
          </a:p>
        </p:txBody>
      </p:sp>
      <p:grpSp>
        <p:nvGrpSpPr>
          <p:cNvPr id="28" name="Group 27">
            <a:extLst>
              <a:ext uri="{FF2B5EF4-FFF2-40B4-BE49-F238E27FC236}">
                <a16:creationId xmlns:a16="http://schemas.microsoft.com/office/drawing/2014/main" id="{06937254-B069-2FF5-306E-D525C4EAFB25}"/>
              </a:ext>
            </a:extLst>
          </p:cNvPr>
          <p:cNvGrpSpPr/>
          <p:nvPr/>
        </p:nvGrpSpPr>
        <p:grpSpPr>
          <a:xfrm flipH="1">
            <a:off x="6927471" y="3611652"/>
            <a:ext cx="319087" cy="397476"/>
            <a:chOff x="5959674" y="3416300"/>
            <a:chExt cx="419962" cy="520142"/>
          </a:xfrm>
          <a:solidFill>
            <a:schemeClr val="bg1"/>
          </a:solidFill>
        </p:grpSpPr>
        <p:sp>
          <p:nvSpPr>
            <p:cNvPr id="29" name="TextBox 28">
              <a:extLst>
                <a:ext uri="{FF2B5EF4-FFF2-40B4-BE49-F238E27FC236}">
                  <a16:creationId xmlns:a16="http://schemas.microsoft.com/office/drawing/2014/main" id="{D6AD0BD6-DA13-EF1D-C93B-DA049FED9664}"/>
                </a:ext>
              </a:extLst>
            </p:cNvPr>
            <p:cNvSpPr txBox="1"/>
            <p:nvPr/>
          </p:nvSpPr>
          <p:spPr>
            <a:xfrm flipH="1">
              <a:off x="6187302" y="3416300"/>
              <a:ext cx="192334"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4" y="272783"/>
                  </a:lnTo>
                  <a:lnTo>
                    <a:pt x="107794"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30" name="TextBox 29">
              <a:extLst>
                <a:ext uri="{FF2B5EF4-FFF2-40B4-BE49-F238E27FC236}">
                  <a16:creationId xmlns:a16="http://schemas.microsoft.com/office/drawing/2014/main" id="{916C1523-C4F4-E78E-F22D-046DF14C48FB}"/>
                </a:ext>
              </a:extLst>
            </p:cNvPr>
            <p:cNvSpPr txBox="1"/>
            <p:nvPr/>
          </p:nvSpPr>
          <p:spPr>
            <a:xfrm flipH="1">
              <a:off x="5959674" y="3416300"/>
              <a:ext cx="193837" cy="520142"/>
            </a:xfrm>
            <a:custGeom>
              <a:avLst/>
              <a:gdLst/>
              <a:ahLst/>
              <a:cxnLst/>
              <a:rect l="l" t="t" r="r" b="b"/>
              <a:pathLst>
                <a:path w="154791" h="312981">
                  <a:moveTo>
                    <a:pt x="28798" y="0"/>
                  </a:moveTo>
                  <a:lnTo>
                    <a:pt x="126192" y="0"/>
                  </a:lnTo>
                  <a:cubicBezTo>
                    <a:pt x="144725" y="0"/>
                    <a:pt x="153991" y="9599"/>
                    <a:pt x="153991" y="28798"/>
                  </a:cubicBezTo>
                  <a:lnTo>
                    <a:pt x="153991" y="109393"/>
                  </a:lnTo>
                  <a:cubicBezTo>
                    <a:pt x="153991" y="120326"/>
                    <a:pt x="149991" y="128925"/>
                    <a:pt x="141991" y="135191"/>
                  </a:cubicBezTo>
                  <a:cubicBezTo>
                    <a:pt x="133059" y="140391"/>
                    <a:pt x="124126" y="145591"/>
                    <a:pt x="115193" y="150791"/>
                  </a:cubicBezTo>
                  <a:cubicBezTo>
                    <a:pt x="124393" y="156124"/>
                    <a:pt x="133659" y="161457"/>
                    <a:pt x="142991" y="166790"/>
                  </a:cubicBezTo>
                  <a:cubicBezTo>
                    <a:pt x="150858" y="172923"/>
                    <a:pt x="154791" y="181789"/>
                    <a:pt x="154791" y="193388"/>
                  </a:cubicBezTo>
                  <a:lnTo>
                    <a:pt x="154791" y="284382"/>
                  </a:lnTo>
                  <a:cubicBezTo>
                    <a:pt x="154791" y="303448"/>
                    <a:pt x="145391" y="312981"/>
                    <a:pt x="126592" y="312981"/>
                  </a:cubicBezTo>
                  <a:lnTo>
                    <a:pt x="27798" y="312981"/>
                  </a:lnTo>
                  <a:cubicBezTo>
                    <a:pt x="9266" y="312981"/>
                    <a:pt x="0" y="303448"/>
                    <a:pt x="0" y="284382"/>
                  </a:cubicBezTo>
                  <a:lnTo>
                    <a:pt x="0" y="193388"/>
                  </a:lnTo>
                  <a:cubicBezTo>
                    <a:pt x="0" y="181789"/>
                    <a:pt x="3867" y="172923"/>
                    <a:pt x="11599" y="166790"/>
                  </a:cubicBezTo>
                  <a:cubicBezTo>
                    <a:pt x="20799" y="161457"/>
                    <a:pt x="30065" y="156124"/>
                    <a:pt x="39398" y="150791"/>
                  </a:cubicBezTo>
                  <a:cubicBezTo>
                    <a:pt x="30465" y="145591"/>
                    <a:pt x="21532" y="140391"/>
                    <a:pt x="12599" y="135191"/>
                  </a:cubicBezTo>
                  <a:cubicBezTo>
                    <a:pt x="4467" y="128792"/>
                    <a:pt x="400" y="120192"/>
                    <a:pt x="400" y="109393"/>
                  </a:cubicBezTo>
                  <a:lnTo>
                    <a:pt x="400" y="28798"/>
                  </a:lnTo>
                  <a:cubicBezTo>
                    <a:pt x="400" y="9599"/>
                    <a:pt x="9866" y="0"/>
                    <a:pt x="28798" y="0"/>
                  </a:cubicBezTo>
                  <a:close/>
                  <a:moveTo>
                    <a:pt x="47197" y="39397"/>
                  </a:moveTo>
                  <a:lnTo>
                    <a:pt x="47197" y="114393"/>
                  </a:lnTo>
                  <a:lnTo>
                    <a:pt x="77395" y="132392"/>
                  </a:lnTo>
                  <a:lnTo>
                    <a:pt x="107794" y="114393"/>
                  </a:lnTo>
                  <a:lnTo>
                    <a:pt x="107794" y="39397"/>
                  </a:lnTo>
                  <a:lnTo>
                    <a:pt x="47197" y="39397"/>
                  </a:lnTo>
                  <a:close/>
                  <a:moveTo>
                    <a:pt x="77395" y="169189"/>
                  </a:moveTo>
                  <a:lnTo>
                    <a:pt x="46397" y="186788"/>
                  </a:lnTo>
                  <a:lnTo>
                    <a:pt x="46397" y="273583"/>
                  </a:lnTo>
                  <a:lnTo>
                    <a:pt x="108194" y="273583"/>
                  </a:lnTo>
                  <a:lnTo>
                    <a:pt x="108194" y="186788"/>
                  </a:lnTo>
                  <a:lnTo>
                    <a:pt x="77395" y="169189"/>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31" name="Group 30">
            <a:extLst>
              <a:ext uri="{FF2B5EF4-FFF2-40B4-BE49-F238E27FC236}">
                <a16:creationId xmlns:a16="http://schemas.microsoft.com/office/drawing/2014/main" id="{21F8D8A5-5FCC-98A1-1984-C0D602BE4F70}"/>
              </a:ext>
            </a:extLst>
          </p:cNvPr>
          <p:cNvGrpSpPr/>
          <p:nvPr/>
        </p:nvGrpSpPr>
        <p:grpSpPr>
          <a:xfrm>
            <a:off x="2183174" y="3449242"/>
            <a:ext cx="2801677" cy="791844"/>
            <a:chOff x="2428597" y="3164371"/>
            <a:chExt cx="2714635" cy="1036217"/>
          </a:xfrm>
        </p:grpSpPr>
        <p:sp>
          <p:nvSpPr>
            <p:cNvPr id="32" name="Isosceles Triangle 31">
              <a:extLst>
                <a:ext uri="{FF2B5EF4-FFF2-40B4-BE49-F238E27FC236}">
                  <a16:creationId xmlns:a16="http://schemas.microsoft.com/office/drawing/2014/main" id="{56680976-F094-363B-BF83-DB89194A99E3}"/>
                </a:ext>
              </a:extLst>
            </p:cNvPr>
            <p:cNvSpPr/>
            <p:nvPr/>
          </p:nvSpPr>
          <p:spPr bwMode="auto">
            <a:xfrm rot="10800000" flipH="1">
              <a:off x="2445584" y="4070198"/>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33" name="Rectangle 32">
              <a:extLst>
                <a:ext uri="{FF2B5EF4-FFF2-40B4-BE49-F238E27FC236}">
                  <a16:creationId xmlns:a16="http://schemas.microsoft.com/office/drawing/2014/main" id="{4719D7C3-C2D9-03CA-AA1D-F8BA3841501F}"/>
                </a:ext>
              </a:extLst>
            </p:cNvPr>
            <p:cNvSpPr/>
            <p:nvPr/>
          </p:nvSpPr>
          <p:spPr bwMode="auto">
            <a:xfrm flipH="1">
              <a:off x="2805437" y="3164371"/>
              <a:ext cx="2337795" cy="1036217"/>
            </a:xfrm>
            <a:prstGeom prst="rect">
              <a:avLst/>
            </a:prstGeom>
            <a:solidFill>
              <a:schemeClr val="accent3"/>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34" name="Rectangle 33">
              <a:extLst>
                <a:ext uri="{FF2B5EF4-FFF2-40B4-BE49-F238E27FC236}">
                  <a16:creationId xmlns:a16="http://schemas.microsoft.com/office/drawing/2014/main" id="{F8D33918-D9D9-5D8D-E18B-5FE199B0A9FE}"/>
                </a:ext>
              </a:extLst>
            </p:cNvPr>
            <p:cNvSpPr/>
            <p:nvPr/>
          </p:nvSpPr>
          <p:spPr bwMode="auto">
            <a:xfrm flipH="1">
              <a:off x="2428597" y="3164371"/>
              <a:ext cx="802518" cy="1036217"/>
            </a:xfrm>
            <a:prstGeom prst="rect">
              <a:avLst/>
            </a:prstGeom>
            <a:solidFill>
              <a:srgbClr val="D68825"/>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sp>
        <p:nvSpPr>
          <p:cNvPr id="35" name="Rectangle 34">
            <a:extLst>
              <a:ext uri="{FF2B5EF4-FFF2-40B4-BE49-F238E27FC236}">
                <a16:creationId xmlns:a16="http://schemas.microsoft.com/office/drawing/2014/main" id="{4B329099-0617-34C2-6ECA-F11DD8F5DCF7}"/>
              </a:ext>
            </a:extLst>
          </p:cNvPr>
          <p:cNvSpPr/>
          <p:nvPr/>
        </p:nvSpPr>
        <p:spPr>
          <a:xfrm flipH="1">
            <a:off x="3194728" y="3675097"/>
            <a:ext cx="1308008" cy="338554"/>
          </a:xfrm>
          <a:prstGeom prst="rect">
            <a:avLst/>
          </a:prstGeom>
        </p:spPr>
        <p:txBody>
          <a:bodyPr wrap="square" anchor="ctr">
            <a:spAutoFit/>
          </a:bodyPr>
          <a:lstStyle/>
          <a:p>
            <a:pPr lvl="0" algn="ctr">
              <a:defRPr/>
            </a:pPr>
            <a:r>
              <a:rPr lang="en-IN" sz="1400" b="1" dirty="0">
                <a:solidFill>
                  <a:prstClr val="white"/>
                </a:solidFill>
                <a:latin typeface="+mj-lt"/>
                <a:cs typeface="Calibri" pitchFamily="34" charset="0"/>
              </a:rPr>
              <a:t>Probate</a:t>
            </a:r>
            <a:r>
              <a:rPr lang="en-IN" sz="1600" b="1" dirty="0">
                <a:solidFill>
                  <a:prstClr val="white"/>
                </a:solidFill>
                <a:latin typeface="Calibri"/>
                <a:cs typeface="Calibri" pitchFamily="34" charset="0"/>
              </a:rPr>
              <a:t> </a:t>
            </a:r>
          </a:p>
        </p:txBody>
      </p:sp>
      <p:grpSp>
        <p:nvGrpSpPr>
          <p:cNvPr id="36" name="Group 35">
            <a:extLst>
              <a:ext uri="{FF2B5EF4-FFF2-40B4-BE49-F238E27FC236}">
                <a16:creationId xmlns:a16="http://schemas.microsoft.com/office/drawing/2014/main" id="{F1061222-5DFF-6931-9499-4C4A967BF1DD}"/>
              </a:ext>
            </a:extLst>
          </p:cNvPr>
          <p:cNvGrpSpPr/>
          <p:nvPr/>
        </p:nvGrpSpPr>
        <p:grpSpPr>
          <a:xfrm flipH="1">
            <a:off x="2398066" y="3601438"/>
            <a:ext cx="316803" cy="397476"/>
            <a:chOff x="1719605" y="3416300"/>
            <a:chExt cx="416956" cy="520142"/>
          </a:xfrm>
          <a:solidFill>
            <a:schemeClr val="bg1"/>
          </a:solidFill>
        </p:grpSpPr>
        <p:sp>
          <p:nvSpPr>
            <p:cNvPr id="37" name="TextBox 36">
              <a:extLst>
                <a:ext uri="{FF2B5EF4-FFF2-40B4-BE49-F238E27FC236}">
                  <a16:creationId xmlns:a16="http://schemas.microsoft.com/office/drawing/2014/main" id="{4F8C533A-5602-6E59-BFEB-A99E588B40D5}"/>
                </a:ext>
              </a:extLst>
            </p:cNvPr>
            <p:cNvSpPr txBox="1"/>
            <p:nvPr/>
          </p:nvSpPr>
          <p:spPr>
            <a:xfrm flipH="1">
              <a:off x="1944227" y="3416300"/>
              <a:ext cx="192334" cy="520142"/>
            </a:xfrm>
            <a:custGeom>
              <a:avLst/>
              <a:gdLst/>
              <a:ahLst/>
              <a:cxnLst/>
              <a:rect l="l" t="t" r="r" b="b"/>
              <a:pathLst>
                <a:path w="153591" h="312981">
                  <a:moveTo>
                    <a:pt x="28399" y="0"/>
                  </a:moveTo>
                  <a:lnTo>
                    <a:pt x="125393" y="0"/>
                  </a:lnTo>
                  <a:cubicBezTo>
                    <a:pt x="144192" y="0"/>
                    <a:pt x="153591" y="9599"/>
                    <a:pt x="153591" y="28798"/>
                  </a:cubicBezTo>
                  <a:lnTo>
                    <a:pt x="153591" y="284382"/>
                  </a:lnTo>
                  <a:cubicBezTo>
                    <a:pt x="153591" y="303448"/>
                    <a:pt x="144192" y="312981"/>
                    <a:pt x="125393" y="312981"/>
                  </a:cubicBezTo>
                  <a:lnTo>
                    <a:pt x="27799" y="312981"/>
                  </a:lnTo>
                  <a:cubicBezTo>
                    <a:pt x="9267" y="312981"/>
                    <a:pt x="0" y="303448"/>
                    <a:pt x="0" y="284382"/>
                  </a:cubicBezTo>
                  <a:lnTo>
                    <a:pt x="0" y="28798"/>
                  </a:lnTo>
                  <a:cubicBezTo>
                    <a:pt x="0" y="9599"/>
                    <a:pt x="9467" y="0"/>
                    <a:pt x="28399" y="0"/>
                  </a:cubicBezTo>
                  <a:close/>
                  <a:moveTo>
                    <a:pt x="45998" y="40197"/>
                  </a:moveTo>
                  <a:lnTo>
                    <a:pt x="45998" y="272783"/>
                  </a:lnTo>
                  <a:lnTo>
                    <a:pt x="107794" y="272783"/>
                  </a:lnTo>
                  <a:lnTo>
                    <a:pt x="107794" y="40197"/>
                  </a:lnTo>
                  <a:lnTo>
                    <a:pt x="45998"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38" name="TextBox 37">
              <a:extLst>
                <a:ext uri="{FF2B5EF4-FFF2-40B4-BE49-F238E27FC236}">
                  <a16:creationId xmlns:a16="http://schemas.microsoft.com/office/drawing/2014/main" id="{4CC8681E-A675-323A-6B57-E2B96D26BBF8}"/>
                </a:ext>
              </a:extLst>
            </p:cNvPr>
            <p:cNvSpPr txBox="1"/>
            <p:nvPr/>
          </p:nvSpPr>
          <p:spPr>
            <a:xfrm flipH="1">
              <a:off x="1719605" y="3416300"/>
              <a:ext cx="190330" cy="520142"/>
            </a:xfrm>
            <a:custGeom>
              <a:avLst/>
              <a:gdLst/>
              <a:ahLst/>
              <a:cxnLst/>
              <a:rect l="l" t="t" r="r" b="b"/>
              <a:pathLst>
                <a:path w="151991" h="312981">
                  <a:moveTo>
                    <a:pt x="28399" y="0"/>
                  </a:moveTo>
                  <a:lnTo>
                    <a:pt x="123793" y="0"/>
                  </a:lnTo>
                  <a:cubicBezTo>
                    <a:pt x="142592" y="0"/>
                    <a:pt x="151991" y="9599"/>
                    <a:pt x="151991" y="28798"/>
                  </a:cubicBezTo>
                  <a:lnTo>
                    <a:pt x="151991" y="102393"/>
                  </a:lnTo>
                  <a:cubicBezTo>
                    <a:pt x="151991" y="114793"/>
                    <a:pt x="146792" y="124392"/>
                    <a:pt x="136392" y="131192"/>
                  </a:cubicBezTo>
                  <a:lnTo>
                    <a:pt x="107394" y="149991"/>
                  </a:lnTo>
                  <a:lnTo>
                    <a:pt x="136792" y="168389"/>
                  </a:lnTo>
                  <a:cubicBezTo>
                    <a:pt x="146925" y="174656"/>
                    <a:pt x="151991" y="184055"/>
                    <a:pt x="151991" y="196588"/>
                  </a:cubicBezTo>
                  <a:lnTo>
                    <a:pt x="151991" y="284382"/>
                  </a:lnTo>
                  <a:cubicBezTo>
                    <a:pt x="151991" y="303448"/>
                    <a:pt x="142592" y="312981"/>
                    <a:pt x="123793" y="312981"/>
                  </a:cubicBezTo>
                  <a:lnTo>
                    <a:pt x="27799" y="312981"/>
                  </a:lnTo>
                  <a:cubicBezTo>
                    <a:pt x="9267" y="312981"/>
                    <a:pt x="0" y="303448"/>
                    <a:pt x="0" y="284382"/>
                  </a:cubicBezTo>
                  <a:lnTo>
                    <a:pt x="0" y="212187"/>
                  </a:lnTo>
                  <a:lnTo>
                    <a:pt x="45998" y="212187"/>
                  </a:lnTo>
                  <a:lnTo>
                    <a:pt x="45998" y="272783"/>
                  </a:lnTo>
                  <a:lnTo>
                    <a:pt x="106194" y="272783"/>
                  </a:lnTo>
                  <a:lnTo>
                    <a:pt x="106194" y="194188"/>
                  </a:lnTo>
                  <a:lnTo>
                    <a:pt x="48797" y="154790"/>
                  </a:lnTo>
                  <a:lnTo>
                    <a:pt x="48797" y="144991"/>
                  </a:lnTo>
                  <a:lnTo>
                    <a:pt x="106194" y="106193"/>
                  </a:lnTo>
                  <a:lnTo>
                    <a:pt x="106194" y="40197"/>
                  </a:lnTo>
                  <a:lnTo>
                    <a:pt x="45998" y="40197"/>
                  </a:lnTo>
                  <a:lnTo>
                    <a:pt x="45998" y="97194"/>
                  </a:lnTo>
                  <a:lnTo>
                    <a:pt x="0" y="97194"/>
                  </a:lnTo>
                  <a:lnTo>
                    <a:pt x="0" y="28798"/>
                  </a:lnTo>
                  <a:cubicBezTo>
                    <a:pt x="0" y="9599"/>
                    <a:pt x="9467" y="0"/>
                    <a:pt x="28399" y="0"/>
                  </a:cubicBez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sp>
        <p:nvSpPr>
          <p:cNvPr id="39" name="Rectangle 38">
            <a:extLst>
              <a:ext uri="{FF2B5EF4-FFF2-40B4-BE49-F238E27FC236}">
                <a16:creationId xmlns:a16="http://schemas.microsoft.com/office/drawing/2014/main" id="{39BA4A17-32D8-F744-D634-EF3101ADB628}"/>
              </a:ext>
            </a:extLst>
          </p:cNvPr>
          <p:cNvSpPr/>
          <p:nvPr/>
        </p:nvSpPr>
        <p:spPr>
          <a:xfrm flipH="1">
            <a:off x="8029902" y="2769963"/>
            <a:ext cx="1655383" cy="584775"/>
          </a:xfrm>
          <a:prstGeom prst="rect">
            <a:avLst/>
          </a:prstGeom>
        </p:spPr>
        <p:txBody>
          <a:bodyPr wrap="square" anchor="ctr">
            <a:spAutoFit/>
          </a:bodyPr>
          <a:lstStyle/>
          <a:p>
            <a:pPr lvl="0" algn="ctr">
              <a:defRPr/>
            </a:pPr>
            <a:r>
              <a:rPr lang="en-IN" sz="1600" b="1" dirty="0">
                <a:solidFill>
                  <a:prstClr val="white"/>
                </a:solidFill>
                <a:latin typeface="Calibri"/>
                <a:cs typeface="Calibri" pitchFamily="34" charset="0"/>
              </a:rPr>
              <a:t>Criminal injuries compensation</a:t>
            </a:r>
          </a:p>
        </p:txBody>
      </p:sp>
      <p:grpSp>
        <p:nvGrpSpPr>
          <p:cNvPr id="40" name="Group 39">
            <a:extLst>
              <a:ext uri="{FF2B5EF4-FFF2-40B4-BE49-F238E27FC236}">
                <a16:creationId xmlns:a16="http://schemas.microsoft.com/office/drawing/2014/main" id="{ACAA4B9A-8C5F-3B6D-9B52-A455388C9A3B}"/>
              </a:ext>
            </a:extLst>
          </p:cNvPr>
          <p:cNvGrpSpPr/>
          <p:nvPr/>
        </p:nvGrpSpPr>
        <p:grpSpPr>
          <a:xfrm>
            <a:off x="7365239" y="2820479"/>
            <a:ext cx="312998" cy="397476"/>
            <a:chOff x="7249677" y="2384987"/>
            <a:chExt cx="411948" cy="520142"/>
          </a:xfrm>
          <a:solidFill>
            <a:schemeClr val="bg1"/>
          </a:solidFill>
        </p:grpSpPr>
        <p:sp>
          <p:nvSpPr>
            <p:cNvPr id="41" name="TextBox 40">
              <a:extLst>
                <a:ext uri="{FF2B5EF4-FFF2-40B4-BE49-F238E27FC236}">
                  <a16:creationId xmlns:a16="http://schemas.microsoft.com/office/drawing/2014/main" id="{865254D6-6267-699A-70D9-178068AA44E5}"/>
                </a:ext>
              </a:extLst>
            </p:cNvPr>
            <p:cNvSpPr txBox="1"/>
            <p:nvPr/>
          </p:nvSpPr>
          <p:spPr>
            <a:xfrm>
              <a:off x="7249677" y="2384987"/>
              <a:ext cx="192335"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4" y="272783"/>
                  </a:lnTo>
                  <a:lnTo>
                    <a:pt x="107794"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42" name="TextBox 41">
              <a:extLst>
                <a:ext uri="{FF2B5EF4-FFF2-40B4-BE49-F238E27FC236}">
                  <a16:creationId xmlns:a16="http://schemas.microsoft.com/office/drawing/2014/main" id="{F1ABBBF3-07AE-1D04-C520-019CF6A8E820}"/>
                </a:ext>
              </a:extLst>
            </p:cNvPr>
            <p:cNvSpPr txBox="1"/>
            <p:nvPr/>
          </p:nvSpPr>
          <p:spPr>
            <a:xfrm>
              <a:off x="7467538" y="2384987"/>
              <a:ext cx="194087" cy="520142"/>
            </a:xfrm>
            <a:custGeom>
              <a:avLst/>
              <a:gdLst/>
              <a:ahLst/>
              <a:cxnLst/>
              <a:rect l="l" t="t" r="r" b="b"/>
              <a:pathLst>
                <a:path w="154990" h="312981">
                  <a:moveTo>
                    <a:pt x="0" y="0"/>
                  </a:moveTo>
                  <a:lnTo>
                    <a:pt x="154990" y="0"/>
                  </a:lnTo>
                  <a:lnTo>
                    <a:pt x="154990" y="29998"/>
                  </a:lnTo>
                  <a:lnTo>
                    <a:pt x="82794" y="312981"/>
                  </a:lnTo>
                  <a:lnTo>
                    <a:pt x="34797" y="312981"/>
                  </a:lnTo>
                  <a:lnTo>
                    <a:pt x="104993" y="40197"/>
                  </a:lnTo>
                  <a:lnTo>
                    <a:pt x="45197" y="40197"/>
                  </a:lnTo>
                  <a:lnTo>
                    <a:pt x="45197" y="85994"/>
                  </a:lnTo>
                  <a:lnTo>
                    <a:pt x="0" y="85994"/>
                  </a:lnTo>
                  <a:lnTo>
                    <a:pt x="0" y="0"/>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43" name="Group 42">
            <a:extLst>
              <a:ext uri="{FF2B5EF4-FFF2-40B4-BE49-F238E27FC236}">
                <a16:creationId xmlns:a16="http://schemas.microsoft.com/office/drawing/2014/main" id="{1C61B25D-CB75-2E78-8F75-0B105DF2210B}"/>
              </a:ext>
            </a:extLst>
          </p:cNvPr>
          <p:cNvGrpSpPr/>
          <p:nvPr/>
        </p:nvGrpSpPr>
        <p:grpSpPr>
          <a:xfrm>
            <a:off x="2573622" y="2657398"/>
            <a:ext cx="2859801" cy="791844"/>
            <a:chOff x="2830813" y="2127228"/>
            <a:chExt cx="2691409" cy="1036217"/>
          </a:xfrm>
        </p:grpSpPr>
        <p:sp>
          <p:nvSpPr>
            <p:cNvPr id="44" name="Isosceles Triangle 43">
              <a:extLst>
                <a:ext uri="{FF2B5EF4-FFF2-40B4-BE49-F238E27FC236}">
                  <a16:creationId xmlns:a16="http://schemas.microsoft.com/office/drawing/2014/main" id="{4197A9F4-CCF2-67E6-0125-2DB8F98761E6}"/>
                </a:ext>
              </a:extLst>
            </p:cNvPr>
            <p:cNvSpPr/>
            <p:nvPr/>
          </p:nvSpPr>
          <p:spPr bwMode="auto">
            <a:xfrm rot="10800000" flipH="1">
              <a:off x="2847800" y="3033055"/>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45" name="Rectangle 44">
              <a:extLst>
                <a:ext uri="{FF2B5EF4-FFF2-40B4-BE49-F238E27FC236}">
                  <a16:creationId xmlns:a16="http://schemas.microsoft.com/office/drawing/2014/main" id="{79F3D542-50F8-194F-68F5-705D79B6524D}"/>
                </a:ext>
              </a:extLst>
            </p:cNvPr>
            <p:cNvSpPr/>
            <p:nvPr/>
          </p:nvSpPr>
          <p:spPr bwMode="auto">
            <a:xfrm flipH="1">
              <a:off x="3184427" y="2127228"/>
              <a:ext cx="2337795" cy="1036217"/>
            </a:xfrm>
            <a:prstGeom prst="rect">
              <a:avLst/>
            </a:prstGeom>
            <a:solidFill>
              <a:schemeClr val="accent2"/>
            </a:solidFill>
            <a:ln>
              <a:noFill/>
            </a:ln>
          </p:spPr>
          <p:txBody>
            <a:bodyPr vert="horz" wrap="square" lIns="91440" tIns="45720" rIns="91440" bIns="45720" numCol="1" rtlCol="0"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46" name="Rectangle 45">
              <a:extLst>
                <a:ext uri="{FF2B5EF4-FFF2-40B4-BE49-F238E27FC236}">
                  <a16:creationId xmlns:a16="http://schemas.microsoft.com/office/drawing/2014/main" id="{43A4FE29-FC37-F556-8446-0AA78292922F}"/>
                </a:ext>
              </a:extLst>
            </p:cNvPr>
            <p:cNvSpPr/>
            <p:nvPr/>
          </p:nvSpPr>
          <p:spPr bwMode="auto">
            <a:xfrm flipH="1">
              <a:off x="2830813" y="2127228"/>
              <a:ext cx="802518" cy="1036217"/>
            </a:xfrm>
            <a:prstGeom prst="rect">
              <a:avLst/>
            </a:prstGeom>
            <a:solidFill>
              <a:srgbClr val="8BA853"/>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sp>
        <p:nvSpPr>
          <p:cNvPr id="47" name="Rectangle 46">
            <a:extLst>
              <a:ext uri="{FF2B5EF4-FFF2-40B4-BE49-F238E27FC236}">
                <a16:creationId xmlns:a16="http://schemas.microsoft.com/office/drawing/2014/main" id="{3973F12D-636C-1EBD-B388-6CB0E9AE76AF}"/>
              </a:ext>
            </a:extLst>
          </p:cNvPr>
          <p:cNvSpPr/>
          <p:nvPr/>
        </p:nvSpPr>
        <p:spPr>
          <a:xfrm flipH="1">
            <a:off x="3546001" y="2886043"/>
            <a:ext cx="1721333" cy="307777"/>
          </a:xfrm>
          <a:prstGeom prst="rect">
            <a:avLst/>
          </a:prstGeom>
        </p:spPr>
        <p:txBody>
          <a:bodyPr wrap="square" anchor="ctr">
            <a:spAutoFit/>
          </a:bodyPr>
          <a:lstStyle/>
          <a:p>
            <a:pPr lvl="0" algn="ctr">
              <a:defRPr/>
            </a:pPr>
            <a:r>
              <a:rPr lang="en-GB" sz="1400" b="1" dirty="0">
                <a:solidFill>
                  <a:prstClr val="white"/>
                </a:solidFill>
                <a:latin typeface="+mj-lt"/>
                <a:cs typeface="Calibri" pitchFamily="34" charset="0"/>
              </a:rPr>
              <a:t>Conveyancing</a:t>
            </a:r>
          </a:p>
        </p:txBody>
      </p:sp>
      <p:grpSp>
        <p:nvGrpSpPr>
          <p:cNvPr id="48" name="Group 47">
            <a:extLst>
              <a:ext uri="{FF2B5EF4-FFF2-40B4-BE49-F238E27FC236}">
                <a16:creationId xmlns:a16="http://schemas.microsoft.com/office/drawing/2014/main" id="{7BD0A5F3-2984-4DB9-9803-FB103B9E627F}"/>
              </a:ext>
            </a:extLst>
          </p:cNvPr>
          <p:cNvGrpSpPr/>
          <p:nvPr/>
        </p:nvGrpSpPr>
        <p:grpSpPr>
          <a:xfrm>
            <a:off x="2840059" y="2820479"/>
            <a:ext cx="312048" cy="397476"/>
            <a:chOff x="2428197" y="2495438"/>
            <a:chExt cx="327967" cy="312981"/>
          </a:xfrm>
          <a:solidFill>
            <a:schemeClr val="bg1"/>
          </a:solidFill>
        </p:grpSpPr>
        <p:sp>
          <p:nvSpPr>
            <p:cNvPr id="49" name="TextBox 48">
              <a:extLst>
                <a:ext uri="{FF2B5EF4-FFF2-40B4-BE49-F238E27FC236}">
                  <a16:creationId xmlns:a16="http://schemas.microsoft.com/office/drawing/2014/main" id="{CCDA097A-5675-DCF8-9167-55EA0609E6B2}"/>
                </a:ext>
              </a:extLst>
            </p:cNvPr>
            <p:cNvSpPr txBox="1"/>
            <p:nvPr/>
          </p:nvSpPr>
          <p:spPr>
            <a:xfrm>
              <a:off x="2428197" y="2495438"/>
              <a:ext cx="153591" cy="312981"/>
            </a:xfrm>
            <a:custGeom>
              <a:avLst/>
              <a:gdLst/>
              <a:ahLst/>
              <a:cxnLst/>
              <a:rect l="l" t="t" r="r" b="b"/>
              <a:pathLst>
                <a:path w="153591" h="312981">
                  <a:moveTo>
                    <a:pt x="28399" y="0"/>
                  </a:moveTo>
                  <a:lnTo>
                    <a:pt x="125393" y="0"/>
                  </a:lnTo>
                  <a:cubicBezTo>
                    <a:pt x="144192" y="0"/>
                    <a:pt x="153591" y="9599"/>
                    <a:pt x="153591" y="28798"/>
                  </a:cubicBezTo>
                  <a:lnTo>
                    <a:pt x="153591" y="284382"/>
                  </a:lnTo>
                  <a:cubicBezTo>
                    <a:pt x="153591" y="303448"/>
                    <a:pt x="144192" y="312981"/>
                    <a:pt x="125393" y="312981"/>
                  </a:cubicBezTo>
                  <a:lnTo>
                    <a:pt x="27799" y="312981"/>
                  </a:lnTo>
                  <a:cubicBezTo>
                    <a:pt x="9267" y="312981"/>
                    <a:pt x="0" y="303448"/>
                    <a:pt x="0" y="284382"/>
                  </a:cubicBezTo>
                  <a:lnTo>
                    <a:pt x="0" y="28798"/>
                  </a:lnTo>
                  <a:cubicBezTo>
                    <a:pt x="0" y="9599"/>
                    <a:pt x="9467" y="0"/>
                    <a:pt x="28399" y="0"/>
                  </a:cubicBezTo>
                  <a:close/>
                  <a:moveTo>
                    <a:pt x="45998" y="40197"/>
                  </a:moveTo>
                  <a:lnTo>
                    <a:pt x="45998" y="272783"/>
                  </a:lnTo>
                  <a:lnTo>
                    <a:pt x="107794" y="272783"/>
                  </a:lnTo>
                  <a:lnTo>
                    <a:pt x="107794" y="40197"/>
                  </a:lnTo>
                  <a:lnTo>
                    <a:pt x="45998"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50" name="TextBox 49">
              <a:extLst>
                <a:ext uri="{FF2B5EF4-FFF2-40B4-BE49-F238E27FC236}">
                  <a16:creationId xmlns:a16="http://schemas.microsoft.com/office/drawing/2014/main" id="{B6B31156-938D-F921-122A-D62B4FB4BA8C}"/>
                </a:ext>
              </a:extLst>
            </p:cNvPr>
            <p:cNvSpPr txBox="1"/>
            <p:nvPr/>
          </p:nvSpPr>
          <p:spPr>
            <a:xfrm>
              <a:off x="2603973" y="2495438"/>
              <a:ext cx="152191" cy="312981"/>
            </a:xfrm>
            <a:custGeom>
              <a:avLst/>
              <a:gdLst/>
              <a:ahLst/>
              <a:cxnLst/>
              <a:rect l="l" t="t" r="r" b="b"/>
              <a:pathLst>
                <a:path w="152191" h="312981">
                  <a:moveTo>
                    <a:pt x="31798" y="0"/>
                  </a:moveTo>
                  <a:lnTo>
                    <a:pt x="123592" y="0"/>
                  </a:lnTo>
                  <a:cubicBezTo>
                    <a:pt x="142658" y="0"/>
                    <a:pt x="152191" y="9466"/>
                    <a:pt x="152191" y="28398"/>
                  </a:cubicBezTo>
                  <a:lnTo>
                    <a:pt x="152191" y="88994"/>
                  </a:lnTo>
                  <a:cubicBezTo>
                    <a:pt x="152191" y="98860"/>
                    <a:pt x="148791" y="109793"/>
                    <a:pt x="141991" y="121792"/>
                  </a:cubicBezTo>
                  <a:lnTo>
                    <a:pt x="55996" y="271983"/>
                  </a:lnTo>
                  <a:lnTo>
                    <a:pt x="151791" y="271983"/>
                  </a:lnTo>
                  <a:lnTo>
                    <a:pt x="151791" y="312981"/>
                  </a:lnTo>
                  <a:lnTo>
                    <a:pt x="0" y="312981"/>
                  </a:lnTo>
                  <a:lnTo>
                    <a:pt x="0" y="283982"/>
                  </a:lnTo>
                  <a:lnTo>
                    <a:pt x="105993" y="97594"/>
                  </a:lnTo>
                  <a:lnTo>
                    <a:pt x="105993" y="39797"/>
                  </a:lnTo>
                  <a:lnTo>
                    <a:pt x="48997" y="39797"/>
                  </a:lnTo>
                  <a:lnTo>
                    <a:pt x="48997" y="97994"/>
                  </a:lnTo>
                  <a:lnTo>
                    <a:pt x="3200" y="97994"/>
                  </a:lnTo>
                  <a:lnTo>
                    <a:pt x="3200" y="28398"/>
                  </a:lnTo>
                  <a:cubicBezTo>
                    <a:pt x="3200" y="9466"/>
                    <a:pt x="12732" y="0"/>
                    <a:pt x="31798" y="0"/>
                  </a:cubicBez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sp>
        <p:nvSpPr>
          <p:cNvPr id="55" name="Rectangle 54">
            <a:extLst>
              <a:ext uri="{FF2B5EF4-FFF2-40B4-BE49-F238E27FC236}">
                <a16:creationId xmlns:a16="http://schemas.microsoft.com/office/drawing/2014/main" id="{8633FF68-CAC8-15A2-8B6A-17B47EA82A75}"/>
              </a:ext>
            </a:extLst>
          </p:cNvPr>
          <p:cNvSpPr/>
          <p:nvPr/>
        </p:nvSpPr>
        <p:spPr>
          <a:xfrm flipH="1">
            <a:off x="8394835" y="2884515"/>
            <a:ext cx="2845593" cy="1138773"/>
          </a:xfrm>
          <a:prstGeom prst="rect">
            <a:avLst/>
          </a:prstGeom>
        </p:spPr>
        <p:txBody>
          <a:bodyPr wrap="square" anchor="ctr">
            <a:spAutoFit/>
          </a:bodyPr>
          <a:lstStyle/>
          <a:p>
            <a:pPr lvl="0" algn="ctr">
              <a:defRPr/>
            </a:pPr>
            <a:r>
              <a:rPr lang="en-GB" sz="1700" b="1" dirty="0">
                <a:solidFill>
                  <a:prstClr val="white"/>
                </a:solidFill>
                <a:latin typeface="+mj-lt"/>
                <a:ea typeface="Calibri" panose="020F0502020204030204" pitchFamily="34" charset="0"/>
                <a:cs typeface="Calibri" panose="020F0502020204030204" pitchFamily="34" charset="0"/>
              </a:rPr>
              <a:t>Non-working family members are covered for all types of personal injury (free)</a:t>
            </a:r>
          </a:p>
        </p:txBody>
      </p:sp>
      <p:grpSp>
        <p:nvGrpSpPr>
          <p:cNvPr id="56" name="Group 55">
            <a:extLst>
              <a:ext uri="{FF2B5EF4-FFF2-40B4-BE49-F238E27FC236}">
                <a16:creationId xmlns:a16="http://schemas.microsoft.com/office/drawing/2014/main" id="{92CBE299-9D42-528C-0B9E-86ECC8BADEF5}"/>
              </a:ext>
            </a:extLst>
          </p:cNvPr>
          <p:cNvGrpSpPr/>
          <p:nvPr/>
        </p:nvGrpSpPr>
        <p:grpSpPr>
          <a:xfrm flipH="1">
            <a:off x="7182745" y="3119683"/>
            <a:ext cx="486743" cy="533516"/>
            <a:chOff x="5961241" y="1342015"/>
            <a:chExt cx="416456" cy="520142"/>
          </a:xfrm>
          <a:solidFill>
            <a:schemeClr val="bg1"/>
          </a:solidFill>
        </p:grpSpPr>
        <p:sp>
          <p:nvSpPr>
            <p:cNvPr id="57" name="TextBox 56">
              <a:extLst>
                <a:ext uri="{FF2B5EF4-FFF2-40B4-BE49-F238E27FC236}">
                  <a16:creationId xmlns:a16="http://schemas.microsoft.com/office/drawing/2014/main" id="{EEB7712E-3E43-9BB9-07E9-C72CDCB90E57}"/>
                </a:ext>
              </a:extLst>
            </p:cNvPr>
            <p:cNvSpPr txBox="1"/>
            <p:nvPr/>
          </p:nvSpPr>
          <p:spPr>
            <a:xfrm flipH="1">
              <a:off x="6185363" y="1342015"/>
              <a:ext cx="192334" cy="520142"/>
            </a:xfrm>
            <a:custGeom>
              <a:avLst/>
              <a:gdLst/>
              <a:ahLst/>
              <a:cxnLst/>
              <a:rect l="l" t="t" r="r" b="b"/>
              <a:pathLst>
                <a:path w="153590" h="312981">
                  <a:moveTo>
                    <a:pt x="28398" y="0"/>
                  </a:moveTo>
                  <a:lnTo>
                    <a:pt x="125392" y="0"/>
                  </a:lnTo>
                  <a:cubicBezTo>
                    <a:pt x="144191" y="0"/>
                    <a:pt x="153590" y="9599"/>
                    <a:pt x="153590" y="28798"/>
                  </a:cubicBezTo>
                  <a:lnTo>
                    <a:pt x="153590" y="284382"/>
                  </a:lnTo>
                  <a:cubicBezTo>
                    <a:pt x="153590"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3" y="272783"/>
                  </a:lnTo>
                  <a:lnTo>
                    <a:pt x="107793"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58" name="TextBox 57">
              <a:extLst>
                <a:ext uri="{FF2B5EF4-FFF2-40B4-BE49-F238E27FC236}">
                  <a16:creationId xmlns:a16="http://schemas.microsoft.com/office/drawing/2014/main" id="{A38C66A4-0845-FB49-5705-9D897086BAF6}"/>
                </a:ext>
              </a:extLst>
            </p:cNvPr>
            <p:cNvSpPr txBox="1"/>
            <p:nvPr/>
          </p:nvSpPr>
          <p:spPr>
            <a:xfrm flipH="1">
              <a:off x="5961241" y="1342015"/>
              <a:ext cx="189829" cy="520142"/>
            </a:xfrm>
            <a:custGeom>
              <a:avLst/>
              <a:gdLst/>
              <a:ahLst/>
              <a:cxnLst/>
              <a:rect l="l" t="t" r="r" b="b"/>
              <a:pathLst>
                <a:path w="151590" h="312981">
                  <a:moveTo>
                    <a:pt x="27798" y="0"/>
                  </a:moveTo>
                  <a:lnTo>
                    <a:pt x="122592" y="0"/>
                  </a:lnTo>
                  <a:cubicBezTo>
                    <a:pt x="141391" y="0"/>
                    <a:pt x="150790" y="9599"/>
                    <a:pt x="150790" y="28798"/>
                  </a:cubicBezTo>
                  <a:lnTo>
                    <a:pt x="150790" y="94994"/>
                  </a:lnTo>
                  <a:lnTo>
                    <a:pt x="104793" y="94994"/>
                  </a:lnTo>
                  <a:lnTo>
                    <a:pt x="104793" y="40197"/>
                  </a:lnTo>
                  <a:lnTo>
                    <a:pt x="45997" y="40197"/>
                  </a:lnTo>
                  <a:lnTo>
                    <a:pt x="45997" y="134391"/>
                  </a:lnTo>
                  <a:lnTo>
                    <a:pt x="123392" y="134391"/>
                  </a:lnTo>
                  <a:cubicBezTo>
                    <a:pt x="142191" y="134391"/>
                    <a:pt x="151590" y="143791"/>
                    <a:pt x="151590" y="162590"/>
                  </a:cubicBezTo>
                  <a:lnTo>
                    <a:pt x="151590" y="284382"/>
                  </a:lnTo>
                  <a:cubicBezTo>
                    <a:pt x="151590" y="303448"/>
                    <a:pt x="142191" y="312981"/>
                    <a:pt x="123392" y="312981"/>
                  </a:cubicBezTo>
                  <a:lnTo>
                    <a:pt x="28398" y="312981"/>
                  </a:lnTo>
                  <a:cubicBezTo>
                    <a:pt x="9466" y="312981"/>
                    <a:pt x="0" y="303448"/>
                    <a:pt x="0" y="284382"/>
                  </a:cubicBezTo>
                  <a:lnTo>
                    <a:pt x="0" y="28798"/>
                  </a:lnTo>
                  <a:cubicBezTo>
                    <a:pt x="0" y="9599"/>
                    <a:pt x="9266" y="0"/>
                    <a:pt x="27798" y="0"/>
                  </a:cubicBezTo>
                  <a:close/>
                  <a:moveTo>
                    <a:pt x="45997" y="174189"/>
                  </a:moveTo>
                  <a:lnTo>
                    <a:pt x="45997" y="272783"/>
                  </a:lnTo>
                  <a:lnTo>
                    <a:pt x="105793" y="272783"/>
                  </a:lnTo>
                  <a:lnTo>
                    <a:pt x="105793" y="174189"/>
                  </a:lnTo>
                  <a:lnTo>
                    <a:pt x="45997" y="174189"/>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59" name="Group 58">
            <a:extLst>
              <a:ext uri="{FF2B5EF4-FFF2-40B4-BE49-F238E27FC236}">
                <a16:creationId xmlns:a16="http://schemas.microsoft.com/office/drawing/2014/main" id="{10D90FF2-36EC-B841-3B8B-2AB6C4D29D91}"/>
              </a:ext>
            </a:extLst>
          </p:cNvPr>
          <p:cNvGrpSpPr/>
          <p:nvPr/>
        </p:nvGrpSpPr>
        <p:grpSpPr>
          <a:xfrm>
            <a:off x="2194746" y="1870593"/>
            <a:ext cx="2788359" cy="791844"/>
            <a:chOff x="2428595" y="1090085"/>
            <a:chExt cx="2714636" cy="1036217"/>
          </a:xfrm>
        </p:grpSpPr>
        <p:sp>
          <p:nvSpPr>
            <p:cNvPr id="60" name="Isosceles Triangle 59">
              <a:extLst>
                <a:ext uri="{FF2B5EF4-FFF2-40B4-BE49-F238E27FC236}">
                  <a16:creationId xmlns:a16="http://schemas.microsoft.com/office/drawing/2014/main" id="{64CDE8D5-F44D-F9A9-909F-FA4576B6E4F1}"/>
                </a:ext>
              </a:extLst>
            </p:cNvPr>
            <p:cNvSpPr/>
            <p:nvPr/>
          </p:nvSpPr>
          <p:spPr bwMode="auto">
            <a:xfrm rot="10800000" flipH="1">
              <a:off x="2445582" y="1995912"/>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61" name="Rectangle 60">
              <a:extLst>
                <a:ext uri="{FF2B5EF4-FFF2-40B4-BE49-F238E27FC236}">
                  <a16:creationId xmlns:a16="http://schemas.microsoft.com/office/drawing/2014/main" id="{DFB18748-DADE-BDFE-472F-ABD2480AF6AF}"/>
                </a:ext>
              </a:extLst>
            </p:cNvPr>
            <p:cNvSpPr/>
            <p:nvPr/>
          </p:nvSpPr>
          <p:spPr bwMode="auto">
            <a:xfrm flipH="1">
              <a:off x="2805437" y="1090085"/>
              <a:ext cx="2337794" cy="1036217"/>
            </a:xfrm>
            <a:prstGeom prst="rect">
              <a:avLst/>
            </a:prstGeom>
            <a:solidFill>
              <a:schemeClr val="accent1"/>
            </a:solidFill>
            <a:ln>
              <a:noFill/>
            </a:ln>
          </p:spPr>
          <p:txBody>
            <a:bodyPr vert="horz" wrap="square" lIns="91440" tIns="45720" rIns="91440" bIns="45720" numCol="1" rtlCol="0"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62" name="Rectangle 61">
              <a:extLst>
                <a:ext uri="{FF2B5EF4-FFF2-40B4-BE49-F238E27FC236}">
                  <a16:creationId xmlns:a16="http://schemas.microsoft.com/office/drawing/2014/main" id="{A95D47FC-92BC-8704-E722-721035F557C5}"/>
                </a:ext>
              </a:extLst>
            </p:cNvPr>
            <p:cNvSpPr/>
            <p:nvPr/>
          </p:nvSpPr>
          <p:spPr bwMode="auto">
            <a:xfrm flipH="1">
              <a:off x="2428595" y="1090085"/>
              <a:ext cx="802518" cy="1036217"/>
            </a:xfrm>
            <a:prstGeom prst="rect">
              <a:avLst/>
            </a:prstGeom>
            <a:solidFill>
              <a:srgbClr val="188F78"/>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a:ea typeface="+mn-ea"/>
                <a:cs typeface="+mn-cs"/>
              </a:endParaRPr>
            </a:p>
          </p:txBody>
        </p:sp>
      </p:grpSp>
      <p:grpSp>
        <p:nvGrpSpPr>
          <p:cNvPr id="63" name="Group 62">
            <a:extLst>
              <a:ext uri="{FF2B5EF4-FFF2-40B4-BE49-F238E27FC236}">
                <a16:creationId xmlns:a16="http://schemas.microsoft.com/office/drawing/2014/main" id="{27AA495E-7BE9-1916-8837-EC15B9EF7A2B}"/>
              </a:ext>
            </a:extLst>
          </p:cNvPr>
          <p:cNvGrpSpPr/>
          <p:nvPr/>
        </p:nvGrpSpPr>
        <p:grpSpPr>
          <a:xfrm flipH="1">
            <a:off x="2488828" y="2046937"/>
            <a:ext cx="226041" cy="397476"/>
            <a:chOff x="1780230" y="1342015"/>
            <a:chExt cx="297500" cy="520142"/>
          </a:xfrm>
        </p:grpSpPr>
        <p:sp>
          <p:nvSpPr>
            <p:cNvPr id="64" name="TextBox 63">
              <a:extLst>
                <a:ext uri="{FF2B5EF4-FFF2-40B4-BE49-F238E27FC236}">
                  <a16:creationId xmlns:a16="http://schemas.microsoft.com/office/drawing/2014/main" id="{C015EEC3-7E4F-DB63-BD18-0D91B5D6BF9B}"/>
                </a:ext>
              </a:extLst>
            </p:cNvPr>
            <p:cNvSpPr txBox="1"/>
            <p:nvPr/>
          </p:nvSpPr>
          <p:spPr>
            <a:xfrm flipH="1">
              <a:off x="1885395" y="1342015"/>
              <a:ext cx="192335"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3" y="272783"/>
                  </a:lnTo>
                  <a:lnTo>
                    <a:pt x="107793" y="40197"/>
                  </a:lnTo>
                  <a:lnTo>
                    <a:pt x="45997" y="40197"/>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65" name="TextBox 64">
              <a:extLst>
                <a:ext uri="{FF2B5EF4-FFF2-40B4-BE49-F238E27FC236}">
                  <a16:creationId xmlns:a16="http://schemas.microsoft.com/office/drawing/2014/main" id="{F018BA60-6178-9999-2138-B0B7558FBF91}"/>
                </a:ext>
              </a:extLst>
            </p:cNvPr>
            <p:cNvSpPr txBox="1"/>
            <p:nvPr/>
          </p:nvSpPr>
          <p:spPr>
            <a:xfrm flipH="1">
              <a:off x="1780230" y="1342015"/>
              <a:ext cx="80140" cy="520142"/>
            </a:xfrm>
            <a:custGeom>
              <a:avLst/>
              <a:gdLst/>
              <a:ahLst/>
              <a:cxnLst/>
              <a:rect l="l" t="t" r="r" b="b"/>
              <a:pathLst>
                <a:path w="63997" h="312981">
                  <a:moveTo>
                    <a:pt x="24199" y="0"/>
                  </a:moveTo>
                  <a:lnTo>
                    <a:pt x="63997" y="0"/>
                  </a:lnTo>
                  <a:lnTo>
                    <a:pt x="63997" y="312981"/>
                  </a:lnTo>
                  <a:lnTo>
                    <a:pt x="17999" y="312981"/>
                  </a:lnTo>
                  <a:lnTo>
                    <a:pt x="17999" y="92194"/>
                  </a:lnTo>
                  <a:lnTo>
                    <a:pt x="0" y="92194"/>
                  </a:lnTo>
                  <a:lnTo>
                    <a:pt x="0" y="85994"/>
                  </a:lnTo>
                  <a:lnTo>
                    <a:pt x="24199"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sp>
        <p:nvSpPr>
          <p:cNvPr id="66" name="Rectangle 65">
            <a:extLst>
              <a:ext uri="{FF2B5EF4-FFF2-40B4-BE49-F238E27FC236}">
                <a16:creationId xmlns:a16="http://schemas.microsoft.com/office/drawing/2014/main" id="{3A114472-CC81-6780-CB7B-5555F9BCAFE9}"/>
              </a:ext>
            </a:extLst>
          </p:cNvPr>
          <p:cNvSpPr/>
          <p:nvPr/>
        </p:nvSpPr>
        <p:spPr>
          <a:xfrm flipH="1">
            <a:off x="3152107" y="1998443"/>
            <a:ext cx="1656421" cy="523220"/>
          </a:xfrm>
          <a:prstGeom prst="rect">
            <a:avLst/>
          </a:prstGeom>
        </p:spPr>
        <p:txBody>
          <a:bodyPr wrap="square" anchor="ctr">
            <a:spAutoFit/>
          </a:bodyPr>
          <a:lstStyle/>
          <a:p>
            <a:pPr lvl="0" algn="ctr">
              <a:defRPr/>
            </a:pPr>
            <a:r>
              <a:rPr lang="en-GB" sz="1400" b="1" dirty="0">
                <a:solidFill>
                  <a:prstClr val="white"/>
                </a:solidFill>
                <a:latin typeface="+mj-lt"/>
                <a:cs typeface="Calibri" pitchFamily="34" charset="0"/>
              </a:rPr>
              <a:t>Clinical negligence</a:t>
            </a:r>
          </a:p>
        </p:txBody>
      </p:sp>
      <p:sp>
        <p:nvSpPr>
          <p:cNvPr id="67" name="Rectangle 66">
            <a:extLst>
              <a:ext uri="{FF2B5EF4-FFF2-40B4-BE49-F238E27FC236}">
                <a16:creationId xmlns:a16="http://schemas.microsoft.com/office/drawing/2014/main" id="{B92A84B7-92A3-AA26-2B4C-2CF6A78D1757}"/>
              </a:ext>
            </a:extLst>
          </p:cNvPr>
          <p:cNvSpPr/>
          <p:nvPr/>
        </p:nvSpPr>
        <p:spPr>
          <a:xfrm flipH="1">
            <a:off x="7674063" y="3684917"/>
            <a:ext cx="1499904" cy="338554"/>
          </a:xfrm>
          <a:prstGeom prst="rect">
            <a:avLst/>
          </a:prstGeom>
        </p:spPr>
        <p:txBody>
          <a:bodyPr wrap="square" anchor="ctr">
            <a:spAutoFit/>
          </a:bodyPr>
          <a:lstStyle/>
          <a:p>
            <a:pPr lvl="0" algn="ctr">
              <a:defRPr/>
            </a:pPr>
            <a:r>
              <a:rPr lang="en-IN" sz="1600" b="1" dirty="0">
                <a:solidFill>
                  <a:prstClr val="white"/>
                </a:solidFill>
                <a:latin typeface="Calibri"/>
                <a:cs typeface="Calibri" pitchFamily="34" charset="0"/>
              </a:rPr>
              <a:t>Basic wills </a:t>
            </a:r>
            <a:endParaRPr kumimoji="0" lang="en-IN" sz="1600" b="1" i="0" u="none" strike="noStrike" kern="1200" cap="none" spc="0" normalizeH="0" baseline="0" noProof="0" dirty="0">
              <a:ln>
                <a:noFill/>
              </a:ln>
              <a:solidFill>
                <a:prstClr val="white"/>
              </a:solidFill>
              <a:effectLst/>
              <a:uLnTx/>
              <a:uFillTx/>
              <a:latin typeface="Calibri"/>
              <a:cs typeface="Calibri" pitchFamily="34" charset="0"/>
            </a:endParaRPr>
          </a:p>
        </p:txBody>
      </p:sp>
      <p:grpSp>
        <p:nvGrpSpPr>
          <p:cNvPr id="68" name="Group 67">
            <a:extLst>
              <a:ext uri="{FF2B5EF4-FFF2-40B4-BE49-F238E27FC236}">
                <a16:creationId xmlns:a16="http://schemas.microsoft.com/office/drawing/2014/main" id="{781859A4-C97A-B5F6-F663-BE18AB92C977}"/>
              </a:ext>
            </a:extLst>
          </p:cNvPr>
          <p:cNvGrpSpPr/>
          <p:nvPr/>
        </p:nvGrpSpPr>
        <p:grpSpPr>
          <a:xfrm flipH="1">
            <a:off x="6927471" y="3611652"/>
            <a:ext cx="319087" cy="397476"/>
            <a:chOff x="5959674" y="3416300"/>
            <a:chExt cx="419962" cy="520142"/>
          </a:xfrm>
          <a:solidFill>
            <a:schemeClr val="bg1"/>
          </a:solidFill>
        </p:grpSpPr>
        <p:sp>
          <p:nvSpPr>
            <p:cNvPr id="69" name="TextBox 68">
              <a:extLst>
                <a:ext uri="{FF2B5EF4-FFF2-40B4-BE49-F238E27FC236}">
                  <a16:creationId xmlns:a16="http://schemas.microsoft.com/office/drawing/2014/main" id="{6CD4B27C-271B-AE19-6684-84D67A120958}"/>
                </a:ext>
              </a:extLst>
            </p:cNvPr>
            <p:cNvSpPr txBox="1"/>
            <p:nvPr/>
          </p:nvSpPr>
          <p:spPr>
            <a:xfrm flipH="1">
              <a:off x="6187302" y="3416300"/>
              <a:ext cx="192334"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4" y="272783"/>
                  </a:lnTo>
                  <a:lnTo>
                    <a:pt x="107794"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70" name="TextBox 69">
              <a:extLst>
                <a:ext uri="{FF2B5EF4-FFF2-40B4-BE49-F238E27FC236}">
                  <a16:creationId xmlns:a16="http://schemas.microsoft.com/office/drawing/2014/main" id="{F8E08243-F64B-2CCC-D1FD-CDDE3DBFDBC3}"/>
                </a:ext>
              </a:extLst>
            </p:cNvPr>
            <p:cNvSpPr txBox="1"/>
            <p:nvPr/>
          </p:nvSpPr>
          <p:spPr>
            <a:xfrm flipH="1">
              <a:off x="5959674" y="3416300"/>
              <a:ext cx="193837" cy="520142"/>
            </a:xfrm>
            <a:custGeom>
              <a:avLst/>
              <a:gdLst/>
              <a:ahLst/>
              <a:cxnLst/>
              <a:rect l="l" t="t" r="r" b="b"/>
              <a:pathLst>
                <a:path w="154791" h="312981">
                  <a:moveTo>
                    <a:pt x="28798" y="0"/>
                  </a:moveTo>
                  <a:lnTo>
                    <a:pt x="126192" y="0"/>
                  </a:lnTo>
                  <a:cubicBezTo>
                    <a:pt x="144725" y="0"/>
                    <a:pt x="153991" y="9599"/>
                    <a:pt x="153991" y="28798"/>
                  </a:cubicBezTo>
                  <a:lnTo>
                    <a:pt x="153991" y="109393"/>
                  </a:lnTo>
                  <a:cubicBezTo>
                    <a:pt x="153991" y="120326"/>
                    <a:pt x="149991" y="128925"/>
                    <a:pt x="141991" y="135191"/>
                  </a:cubicBezTo>
                  <a:cubicBezTo>
                    <a:pt x="133059" y="140391"/>
                    <a:pt x="124126" y="145591"/>
                    <a:pt x="115193" y="150791"/>
                  </a:cubicBezTo>
                  <a:cubicBezTo>
                    <a:pt x="124393" y="156124"/>
                    <a:pt x="133659" y="161457"/>
                    <a:pt x="142991" y="166790"/>
                  </a:cubicBezTo>
                  <a:cubicBezTo>
                    <a:pt x="150858" y="172923"/>
                    <a:pt x="154791" y="181789"/>
                    <a:pt x="154791" y="193388"/>
                  </a:cubicBezTo>
                  <a:lnTo>
                    <a:pt x="154791" y="284382"/>
                  </a:lnTo>
                  <a:cubicBezTo>
                    <a:pt x="154791" y="303448"/>
                    <a:pt x="145391" y="312981"/>
                    <a:pt x="126592" y="312981"/>
                  </a:cubicBezTo>
                  <a:lnTo>
                    <a:pt x="27798" y="312981"/>
                  </a:lnTo>
                  <a:cubicBezTo>
                    <a:pt x="9266" y="312981"/>
                    <a:pt x="0" y="303448"/>
                    <a:pt x="0" y="284382"/>
                  </a:cubicBezTo>
                  <a:lnTo>
                    <a:pt x="0" y="193388"/>
                  </a:lnTo>
                  <a:cubicBezTo>
                    <a:pt x="0" y="181789"/>
                    <a:pt x="3867" y="172923"/>
                    <a:pt x="11599" y="166790"/>
                  </a:cubicBezTo>
                  <a:cubicBezTo>
                    <a:pt x="20799" y="161457"/>
                    <a:pt x="30065" y="156124"/>
                    <a:pt x="39398" y="150791"/>
                  </a:cubicBezTo>
                  <a:cubicBezTo>
                    <a:pt x="30465" y="145591"/>
                    <a:pt x="21532" y="140391"/>
                    <a:pt x="12599" y="135191"/>
                  </a:cubicBezTo>
                  <a:cubicBezTo>
                    <a:pt x="4467" y="128792"/>
                    <a:pt x="400" y="120192"/>
                    <a:pt x="400" y="109393"/>
                  </a:cubicBezTo>
                  <a:lnTo>
                    <a:pt x="400" y="28798"/>
                  </a:lnTo>
                  <a:cubicBezTo>
                    <a:pt x="400" y="9599"/>
                    <a:pt x="9866" y="0"/>
                    <a:pt x="28798" y="0"/>
                  </a:cubicBezTo>
                  <a:close/>
                  <a:moveTo>
                    <a:pt x="47197" y="39397"/>
                  </a:moveTo>
                  <a:lnTo>
                    <a:pt x="47197" y="114393"/>
                  </a:lnTo>
                  <a:lnTo>
                    <a:pt x="77395" y="132392"/>
                  </a:lnTo>
                  <a:lnTo>
                    <a:pt x="107794" y="114393"/>
                  </a:lnTo>
                  <a:lnTo>
                    <a:pt x="107794" y="39397"/>
                  </a:lnTo>
                  <a:lnTo>
                    <a:pt x="47197" y="39397"/>
                  </a:lnTo>
                  <a:close/>
                  <a:moveTo>
                    <a:pt x="77395" y="169189"/>
                  </a:moveTo>
                  <a:lnTo>
                    <a:pt x="46397" y="186788"/>
                  </a:lnTo>
                  <a:lnTo>
                    <a:pt x="46397" y="273583"/>
                  </a:lnTo>
                  <a:lnTo>
                    <a:pt x="108194" y="273583"/>
                  </a:lnTo>
                  <a:lnTo>
                    <a:pt x="108194" y="186788"/>
                  </a:lnTo>
                  <a:lnTo>
                    <a:pt x="77395" y="169189"/>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sp>
        <p:nvSpPr>
          <p:cNvPr id="71" name="Rectangle 70">
            <a:extLst>
              <a:ext uri="{FF2B5EF4-FFF2-40B4-BE49-F238E27FC236}">
                <a16:creationId xmlns:a16="http://schemas.microsoft.com/office/drawing/2014/main" id="{A8F53577-1141-33CE-A66D-D8F3280501EF}"/>
              </a:ext>
            </a:extLst>
          </p:cNvPr>
          <p:cNvSpPr/>
          <p:nvPr/>
        </p:nvSpPr>
        <p:spPr>
          <a:xfrm flipH="1">
            <a:off x="8029902" y="2769963"/>
            <a:ext cx="1655383" cy="584775"/>
          </a:xfrm>
          <a:prstGeom prst="rect">
            <a:avLst/>
          </a:prstGeom>
        </p:spPr>
        <p:txBody>
          <a:bodyPr wrap="square" anchor="ctr">
            <a:spAutoFit/>
          </a:bodyPr>
          <a:lstStyle/>
          <a:p>
            <a:pPr lvl="0" algn="ctr">
              <a:defRPr/>
            </a:pPr>
            <a:r>
              <a:rPr lang="en-IN" sz="1600" b="1" dirty="0">
                <a:solidFill>
                  <a:prstClr val="white"/>
                </a:solidFill>
                <a:latin typeface="Calibri"/>
                <a:cs typeface="Calibri" pitchFamily="34" charset="0"/>
              </a:rPr>
              <a:t>Criminal injuries compensation</a:t>
            </a:r>
          </a:p>
        </p:txBody>
      </p:sp>
      <p:grpSp>
        <p:nvGrpSpPr>
          <p:cNvPr id="72" name="Group 71">
            <a:extLst>
              <a:ext uri="{FF2B5EF4-FFF2-40B4-BE49-F238E27FC236}">
                <a16:creationId xmlns:a16="http://schemas.microsoft.com/office/drawing/2014/main" id="{5AFDD1AB-A02F-D835-689C-CDEFC0E989BC}"/>
              </a:ext>
            </a:extLst>
          </p:cNvPr>
          <p:cNvGrpSpPr/>
          <p:nvPr/>
        </p:nvGrpSpPr>
        <p:grpSpPr>
          <a:xfrm>
            <a:off x="7365239" y="2820479"/>
            <a:ext cx="312998" cy="397476"/>
            <a:chOff x="7249677" y="2384987"/>
            <a:chExt cx="411948" cy="520142"/>
          </a:xfrm>
          <a:solidFill>
            <a:schemeClr val="bg1"/>
          </a:solidFill>
        </p:grpSpPr>
        <p:sp>
          <p:nvSpPr>
            <p:cNvPr id="73" name="TextBox 72">
              <a:extLst>
                <a:ext uri="{FF2B5EF4-FFF2-40B4-BE49-F238E27FC236}">
                  <a16:creationId xmlns:a16="http://schemas.microsoft.com/office/drawing/2014/main" id="{017DD4ED-926E-A71F-86CB-41B11770C22C}"/>
                </a:ext>
              </a:extLst>
            </p:cNvPr>
            <p:cNvSpPr txBox="1"/>
            <p:nvPr/>
          </p:nvSpPr>
          <p:spPr>
            <a:xfrm>
              <a:off x="7249677" y="2384987"/>
              <a:ext cx="192335"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4" y="272783"/>
                  </a:lnTo>
                  <a:lnTo>
                    <a:pt x="107794"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74" name="TextBox 73">
              <a:extLst>
                <a:ext uri="{FF2B5EF4-FFF2-40B4-BE49-F238E27FC236}">
                  <a16:creationId xmlns:a16="http://schemas.microsoft.com/office/drawing/2014/main" id="{5AF2551D-07D8-1ECF-C19C-1A0A2AFFD97A}"/>
                </a:ext>
              </a:extLst>
            </p:cNvPr>
            <p:cNvSpPr txBox="1"/>
            <p:nvPr/>
          </p:nvSpPr>
          <p:spPr>
            <a:xfrm>
              <a:off x="7467538" y="2384987"/>
              <a:ext cx="194087" cy="520142"/>
            </a:xfrm>
            <a:custGeom>
              <a:avLst/>
              <a:gdLst/>
              <a:ahLst/>
              <a:cxnLst/>
              <a:rect l="l" t="t" r="r" b="b"/>
              <a:pathLst>
                <a:path w="154990" h="312981">
                  <a:moveTo>
                    <a:pt x="0" y="0"/>
                  </a:moveTo>
                  <a:lnTo>
                    <a:pt x="154990" y="0"/>
                  </a:lnTo>
                  <a:lnTo>
                    <a:pt x="154990" y="29998"/>
                  </a:lnTo>
                  <a:lnTo>
                    <a:pt x="82794" y="312981"/>
                  </a:lnTo>
                  <a:lnTo>
                    <a:pt x="34797" y="312981"/>
                  </a:lnTo>
                  <a:lnTo>
                    <a:pt x="104993" y="40197"/>
                  </a:lnTo>
                  <a:lnTo>
                    <a:pt x="45197" y="40197"/>
                  </a:lnTo>
                  <a:lnTo>
                    <a:pt x="45197" y="85994"/>
                  </a:lnTo>
                  <a:lnTo>
                    <a:pt x="0" y="85994"/>
                  </a:lnTo>
                  <a:lnTo>
                    <a:pt x="0" y="0"/>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sp>
        <p:nvSpPr>
          <p:cNvPr id="79" name="Rectangle 78">
            <a:extLst>
              <a:ext uri="{FF2B5EF4-FFF2-40B4-BE49-F238E27FC236}">
                <a16:creationId xmlns:a16="http://schemas.microsoft.com/office/drawing/2014/main" id="{E5CA4957-8138-61DB-EED1-61D904DCDDCC}"/>
              </a:ext>
            </a:extLst>
          </p:cNvPr>
          <p:cNvSpPr/>
          <p:nvPr/>
        </p:nvSpPr>
        <p:spPr>
          <a:xfrm flipH="1">
            <a:off x="8394835" y="2884515"/>
            <a:ext cx="2845593" cy="1138773"/>
          </a:xfrm>
          <a:prstGeom prst="rect">
            <a:avLst/>
          </a:prstGeom>
        </p:spPr>
        <p:txBody>
          <a:bodyPr wrap="square" anchor="ctr">
            <a:spAutoFit/>
          </a:bodyPr>
          <a:lstStyle/>
          <a:p>
            <a:pPr lvl="0" algn="ctr">
              <a:defRPr/>
            </a:pPr>
            <a:r>
              <a:rPr lang="en-GB" sz="1700" b="1" dirty="0">
                <a:solidFill>
                  <a:prstClr val="white"/>
                </a:solidFill>
                <a:latin typeface="+mj-lt"/>
                <a:ea typeface="Calibri" panose="020F0502020204030204" pitchFamily="34" charset="0"/>
                <a:cs typeface="Calibri" panose="020F0502020204030204" pitchFamily="34" charset="0"/>
              </a:rPr>
              <a:t>Non-working family members are covered for all types of personal injury (free)</a:t>
            </a:r>
          </a:p>
        </p:txBody>
      </p:sp>
      <p:grpSp>
        <p:nvGrpSpPr>
          <p:cNvPr id="80" name="Group 79">
            <a:extLst>
              <a:ext uri="{FF2B5EF4-FFF2-40B4-BE49-F238E27FC236}">
                <a16:creationId xmlns:a16="http://schemas.microsoft.com/office/drawing/2014/main" id="{8D1592B9-7606-CAE5-C366-9D22887BC80C}"/>
              </a:ext>
            </a:extLst>
          </p:cNvPr>
          <p:cNvGrpSpPr/>
          <p:nvPr/>
        </p:nvGrpSpPr>
        <p:grpSpPr>
          <a:xfrm flipH="1">
            <a:off x="7321679" y="3184678"/>
            <a:ext cx="486743" cy="533516"/>
            <a:chOff x="5961241" y="1342015"/>
            <a:chExt cx="416456" cy="520142"/>
          </a:xfrm>
          <a:solidFill>
            <a:schemeClr val="bg1"/>
          </a:solidFill>
        </p:grpSpPr>
        <p:sp>
          <p:nvSpPr>
            <p:cNvPr id="81" name="TextBox 80">
              <a:extLst>
                <a:ext uri="{FF2B5EF4-FFF2-40B4-BE49-F238E27FC236}">
                  <a16:creationId xmlns:a16="http://schemas.microsoft.com/office/drawing/2014/main" id="{6E8ACED7-8DA0-1E97-7A5E-759359146314}"/>
                </a:ext>
              </a:extLst>
            </p:cNvPr>
            <p:cNvSpPr txBox="1"/>
            <p:nvPr/>
          </p:nvSpPr>
          <p:spPr>
            <a:xfrm flipH="1">
              <a:off x="6185363" y="1342015"/>
              <a:ext cx="192334" cy="520142"/>
            </a:xfrm>
            <a:custGeom>
              <a:avLst/>
              <a:gdLst/>
              <a:ahLst/>
              <a:cxnLst/>
              <a:rect l="l" t="t" r="r" b="b"/>
              <a:pathLst>
                <a:path w="153590" h="312981">
                  <a:moveTo>
                    <a:pt x="28398" y="0"/>
                  </a:moveTo>
                  <a:lnTo>
                    <a:pt x="125392" y="0"/>
                  </a:lnTo>
                  <a:cubicBezTo>
                    <a:pt x="144191" y="0"/>
                    <a:pt x="153590" y="9599"/>
                    <a:pt x="153590" y="28798"/>
                  </a:cubicBezTo>
                  <a:lnTo>
                    <a:pt x="153590" y="284382"/>
                  </a:lnTo>
                  <a:cubicBezTo>
                    <a:pt x="153590"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3" y="272783"/>
                  </a:lnTo>
                  <a:lnTo>
                    <a:pt x="107793"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82" name="TextBox 81">
              <a:extLst>
                <a:ext uri="{FF2B5EF4-FFF2-40B4-BE49-F238E27FC236}">
                  <a16:creationId xmlns:a16="http://schemas.microsoft.com/office/drawing/2014/main" id="{5AE4B745-4078-F842-A857-7306D066F485}"/>
                </a:ext>
              </a:extLst>
            </p:cNvPr>
            <p:cNvSpPr txBox="1"/>
            <p:nvPr/>
          </p:nvSpPr>
          <p:spPr>
            <a:xfrm flipH="1">
              <a:off x="5961241" y="1342015"/>
              <a:ext cx="189829" cy="520142"/>
            </a:xfrm>
            <a:custGeom>
              <a:avLst/>
              <a:gdLst/>
              <a:ahLst/>
              <a:cxnLst/>
              <a:rect l="l" t="t" r="r" b="b"/>
              <a:pathLst>
                <a:path w="151590" h="312981">
                  <a:moveTo>
                    <a:pt x="27798" y="0"/>
                  </a:moveTo>
                  <a:lnTo>
                    <a:pt x="122592" y="0"/>
                  </a:lnTo>
                  <a:cubicBezTo>
                    <a:pt x="141391" y="0"/>
                    <a:pt x="150790" y="9599"/>
                    <a:pt x="150790" y="28798"/>
                  </a:cubicBezTo>
                  <a:lnTo>
                    <a:pt x="150790" y="94994"/>
                  </a:lnTo>
                  <a:lnTo>
                    <a:pt x="104793" y="94994"/>
                  </a:lnTo>
                  <a:lnTo>
                    <a:pt x="104793" y="40197"/>
                  </a:lnTo>
                  <a:lnTo>
                    <a:pt x="45997" y="40197"/>
                  </a:lnTo>
                  <a:lnTo>
                    <a:pt x="45997" y="134391"/>
                  </a:lnTo>
                  <a:lnTo>
                    <a:pt x="123392" y="134391"/>
                  </a:lnTo>
                  <a:cubicBezTo>
                    <a:pt x="142191" y="134391"/>
                    <a:pt x="151590" y="143791"/>
                    <a:pt x="151590" y="162590"/>
                  </a:cubicBezTo>
                  <a:lnTo>
                    <a:pt x="151590" y="284382"/>
                  </a:lnTo>
                  <a:cubicBezTo>
                    <a:pt x="151590" y="303448"/>
                    <a:pt x="142191" y="312981"/>
                    <a:pt x="123392" y="312981"/>
                  </a:cubicBezTo>
                  <a:lnTo>
                    <a:pt x="28398" y="312981"/>
                  </a:lnTo>
                  <a:cubicBezTo>
                    <a:pt x="9466" y="312981"/>
                    <a:pt x="0" y="303448"/>
                    <a:pt x="0" y="284382"/>
                  </a:cubicBezTo>
                  <a:lnTo>
                    <a:pt x="0" y="28798"/>
                  </a:lnTo>
                  <a:cubicBezTo>
                    <a:pt x="0" y="9599"/>
                    <a:pt x="9266" y="0"/>
                    <a:pt x="27798" y="0"/>
                  </a:cubicBezTo>
                  <a:close/>
                  <a:moveTo>
                    <a:pt x="45997" y="174189"/>
                  </a:moveTo>
                  <a:lnTo>
                    <a:pt x="45997" y="272783"/>
                  </a:lnTo>
                  <a:lnTo>
                    <a:pt x="105793" y="272783"/>
                  </a:lnTo>
                  <a:lnTo>
                    <a:pt x="105793" y="174189"/>
                  </a:lnTo>
                  <a:lnTo>
                    <a:pt x="45997" y="174189"/>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sp>
        <p:nvSpPr>
          <p:cNvPr id="83" name="Rectangle 82">
            <a:extLst>
              <a:ext uri="{FF2B5EF4-FFF2-40B4-BE49-F238E27FC236}">
                <a16:creationId xmlns:a16="http://schemas.microsoft.com/office/drawing/2014/main" id="{65089842-E945-0E9E-E64B-A4A8BB7F999A}"/>
              </a:ext>
            </a:extLst>
          </p:cNvPr>
          <p:cNvSpPr/>
          <p:nvPr/>
        </p:nvSpPr>
        <p:spPr>
          <a:xfrm flipH="1">
            <a:off x="6574777" y="4007210"/>
            <a:ext cx="1499904" cy="338554"/>
          </a:xfrm>
          <a:prstGeom prst="rect">
            <a:avLst/>
          </a:prstGeom>
        </p:spPr>
        <p:txBody>
          <a:bodyPr wrap="square" anchor="ctr">
            <a:spAutoFit/>
          </a:bodyPr>
          <a:lstStyle/>
          <a:p>
            <a:pPr lvl="0" algn="ctr">
              <a:defRPr/>
            </a:pPr>
            <a:r>
              <a:rPr lang="en-IN" sz="1600" b="1" dirty="0">
                <a:solidFill>
                  <a:prstClr val="white"/>
                </a:solidFill>
                <a:latin typeface="Calibri"/>
                <a:cs typeface="Calibri" pitchFamily="34" charset="0"/>
              </a:rPr>
              <a:t>Basic wills </a:t>
            </a:r>
            <a:endParaRPr kumimoji="0" lang="en-IN" sz="1600" b="1" i="0" u="none" strike="noStrike" kern="1200" cap="none" spc="0" normalizeH="0" baseline="0" noProof="0" dirty="0">
              <a:ln>
                <a:noFill/>
              </a:ln>
              <a:solidFill>
                <a:prstClr val="white"/>
              </a:solidFill>
              <a:effectLst/>
              <a:uLnTx/>
              <a:uFillTx/>
              <a:latin typeface="Calibri"/>
              <a:cs typeface="Calibri" pitchFamily="34" charset="0"/>
            </a:endParaRPr>
          </a:p>
        </p:txBody>
      </p:sp>
      <p:grpSp>
        <p:nvGrpSpPr>
          <p:cNvPr id="84" name="Group 83">
            <a:extLst>
              <a:ext uri="{FF2B5EF4-FFF2-40B4-BE49-F238E27FC236}">
                <a16:creationId xmlns:a16="http://schemas.microsoft.com/office/drawing/2014/main" id="{272FADFC-E1FD-59C1-46CD-3C00D7299D89}"/>
              </a:ext>
            </a:extLst>
          </p:cNvPr>
          <p:cNvGrpSpPr/>
          <p:nvPr/>
        </p:nvGrpSpPr>
        <p:grpSpPr>
          <a:xfrm flipH="1">
            <a:off x="5828185" y="3933945"/>
            <a:ext cx="319087" cy="397476"/>
            <a:chOff x="5959674" y="3416300"/>
            <a:chExt cx="419962" cy="520142"/>
          </a:xfrm>
          <a:solidFill>
            <a:schemeClr val="bg1"/>
          </a:solidFill>
        </p:grpSpPr>
        <p:sp>
          <p:nvSpPr>
            <p:cNvPr id="85" name="TextBox 84">
              <a:extLst>
                <a:ext uri="{FF2B5EF4-FFF2-40B4-BE49-F238E27FC236}">
                  <a16:creationId xmlns:a16="http://schemas.microsoft.com/office/drawing/2014/main" id="{608E4A1D-2ED1-37C9-E4CC-8BCC16874F90}"/>
                </a:ext>
              </a:extLst>
            </p:cNvPr>
            <p:cNvSpPr txBox="1"/>
            <p:nvPr/>
          </p:nvSpPr>
          <p:spPr>
            <a:xfrm flipH="1">
              <a:off x="6187302" y="3416300"/>
              <a:ext cx="192334"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4" y="272783"/>
                  </a:lnTo>
                  <a:lnTo>
                    <a:pt x="107794"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86" name="TextBox 85">
              <a:extLst>
                <a:ext uri="{FF2B5EF4-FFF2-40B4-BE49-F238E27FC236}">
                  <a16:creationId xmlns:a16="http://schemas.microsoft.com/office/drawing/2014/main" id="{14DA681A-5BBB-B855-8490-067AB3FBD1AD}"/>
                </a:ext>
              </a:extLst>
            </p:cNvPr>
            <p:cNvSpPr txBox="1"/>
            <p:nvPr/>
          </p:nvSpPr>
          <p:spPr>
            <a:xfrm flipH="1">
              <a:off x="5959674" y="3416300"/>
              <a:ext cx="193837" cy="520142"/>
            </a:xfrm>
            <a:custGeom>
              <a:avLst/>
              <a:gdLst/>
              <a:ahLst/>
              <a:cxnLst/>
              <a:rect l="l" t="t" r="r" b="b"/>
              <a:pathLst>
                <a:path w="154791" h="312981">
                  <a:moveTo>
                    <a:pt x="28798" y="0"/>
                  </a:moveTo>
                  <a:lnTo>
                    <a:pt x="126192" y="0"/>
                  </a:lnTo>
                  <a:cubicBezTo>
                    <a:pt x="144725" y="0"/>
                    <a:pt x="153991" y="9599"/>
                    <a:pt x="153991" y="28798"/>
                  </a:cubicBezTo>
                  <a:lnTo>
                    <a:pt x="153991" y="109393"/>
                  </a:lnTo>
                  <a:cubicBezTo>
                    <a:pt x="153991" y="120326"/>
                    <a:pt x="149991" y="128925"/>
                    <a:pt x="141991" y="135191"/>
                  </a:cubicBezTo>
                  <a:cubicBezTo>
                    <a:pt x="133059" y="140391"/>
                    <a:pt x="124126" y="145591"/>
                    <a:pt x="115193" y="150791"/>
                  </a:cubicBezTo>
                  <a:cubicBezTo>
                    <a:pt x="124393" y="156124"/>
                    <a:pt x="133659" y="161457"/>
                    <a:pt x="142991" y="166790"/>
                  </a:cubicBezTo>
                  <a:cubicBezTo>
                    <a:pt x="150858" y="172923"/>
                    <a:pt x="154791" y="181789"/>
                    <a:pt x="154791" y="193388"/>
                  </a:cubicBezTo>
                  <a:lnTo>
                    <a:pt x="154791" y="284382"/>
                  </a:lnTo>
                  <a:cubicBezTo>
                    <a:pt x="154791" y="303448"/>
                    <a:pt x="145391" y="312981"/>
                    <a:pt x="126592" y="312981"/>
                  </a:cubicBezTo>
                  <a:lnTo>
                    <a:pt x="27798" y="312981"/>
                  </a:lnTo>
                  <a:cubicBezTo>
                    <a:pt x="9266" y="312981"/>
                    <a:pt x="0" y="303448"/>
                    <a:pt x="0" y="284382"/>
                  </a:cubicBezTo>
                  <a:lnTo>
                    <a:pt x="0" y="193388"/>
                  </a:lnTo>
                  <a:cubicBezTo>
                    <a:pt x="0" y="181789"/>
                    <a:pt x="3867" y="172923"/>
                    <a:pt x="11599" y="166790"/>
                  </a:cubicBezTo>
                  <a:cubicBezTo>
                    <a:pt x="20799" y="161457"/>
                    <a:pt x="30065" y="156124"/>
                    <a:pt x="39398" y="150791"/>
                  </a:cubicBezTo>
                  <a:cubicBezTo>
                    <a:pt x="30465" y="145591"/>
                    <a:pt x="21532" y="140391"/>
                    <a:pt x="12599" y="135191"/>
                  </a:cubicBezTo>
                  <a:cubicBezTo>
                    <a:pt x="4467" y="128792"/>
                    <a:pt x="400" y="120192"/>
                    <a:pt x="400" y="109393"/>
                  </a:cubicBezTo>
                  <a:lnTo>
                    <a:pt x="400" y="28798"/>
                  </a:lnTo>
                  <a:cubicBezTo>
                    <a:pt x="400" y="9599"/>
                    <a:pt x="9866" y="0"/>
                    <a:pt x="28798" y="0"/>
                  </a:cubicBezTo>
                  <a:close/>
                  <a:moveTo>
                    <a:pt x="47197" y="39397"/>
                  </a:moveTo>
                  <a:lnTo>
                    <a:pt x="47197" y="114393"/>
                  </a:lnTo>
                  <a:lnTo>
                    <a:pt x="77395" y="132392"/>
                  </a:lnTo>
                  <a:lnTo>
                    <a:pt x="107794" y="114393"/>
                  </a:lnTo>
                  <a:lnTo>
                    <a:pt x="107794" y="39397"/>
                  </a:lnTo>
                  <a:lnTo>
                    <a:pt x="47197" y="39397"/>
                  </a:lnTo>
                  <a:close/>
                  <a:moveTo>
                    <a:pt x="77395" y="169189"/>
                  </a:moveTo>
                  <a:lnTo>
                    <a:pt x="46397" y="186788"/>
                  </a:lnTo>
                  <a:lnTo>
                    <a:pt x="46397" y="273583"/>
                  </a:lnTo>
                  <a:lnTo>
                    <a:pt x="108194" y="273583"/>
                  </a:lnTo>
                  <a:lnTo>
                    <a:pt x="108194" y="186788"/>
                  </a:lnTo>
                  <a:lnTo>
                    <a:pt x="77395" y="169189"/>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sp>
        <p:nvSpPr>
          <p:cNvPr id="87" name="Rectangle 86">
            <a:extLst>
              <a:ext uri="{FF2B5EF4-FFF2-40B4-BE49-F238E27FC236}">
                <a16:creationId xmlns:a16="http://schemas.microsoft.com/office/drawing/2014/main" id="{B1E616E2-1B39-D3BC-E157-391D7F36084F}"/>
              </a:ext>
            </a:extLst>
          </p:cNvPr>
          <p:cNvSpPr/>
          <p:nvPr/>
        </p:nvSpPr>
        <p:spPr>
          <a:xfrm flipH="1">
            <a:off x="6930616" y="3092256"/>
            <a:ext cx="1655383" cy="584775"/>
          </a:xfrm>
          <a:prstGeom prst="rect">
            <a:avLst/>
          </a:prstGeom>
        </p:spPr>
        <p:txBody>
          <a:bodyPr wrap="square" anchor="ctr">
            <a:spAutoFit/>
          </a:bodyPr>
          <a:lstStyle/>
          <a:p>
            <a:pPr lvl="0" algn="ctr">
              <a:defRPr/>
            </a:pPr>
            <a:r>
              <a:rPr lang="en-IN" sz="1600" b="1" dirty="0">
                <a:solidFill>
                  <a:prstClr val="white"/>
                </a:solidFill>
                <a:latin typeface="Calibri"/>
                <a:cs typeface="Calibri" pitchFamily="34" charset="0"/>
              </a:rPr>
              <a:t>Criminal injuries compensation</a:t>
            </a:r>
          </a:p>
        </p:txBody>
      </p:sp>
      <p:grpSp>
        <p:nvGrpSpPr>
          <p:cNvPr id="88" name="Group 87">
            <a:extLst>
              <a:ext uri="{FF2B5EF4-FFF2-40B4-BE49-F238E27FC236}">
                <a16:creationId xmlns:a16="http://schemas.microsoft.com/office/drawing/2014/main" id="{F581041B-6BA9-2934-6CC4-10E42BE8F8BA}"/>
              </a:ext>
            </a:extLst>
          </p:cNvPr>
          <p:cNvGrpSpPr/>
          <p:nvPr/>
        </p:nvGrpSpPr>
        <p:grpSpPr>
          <a:xfrm>
            <a:off x="6265953" y="3142772"/>
            <a:ext cx="312998" cy="397476"/>
            <a:chOff x="7249677" y="2384987"/>
            <a:chExt cx="411948" cy="520142"/>
          </a:xfrm>
          <a:solidFill>
            <a:schemeClr val="bg1"/>
          </a:solidFill>
        </p:grpSpPr>
        <p:sp>
          <p:nvSpPr>
            <p:cNvPr id="89" name="TextBox 88">
              <a:extLst>
                <a:ext uri="{FF2B5EF4-FFF2-40B4-BE49-F238E27FC236}">
                  <a16:creationId xmlns:a16="http://schemas.microsoft.com/office/drawing/2014/main" id="{DF436A6E-D036-C81B-E8FB-C71830652367}"/>
                </a:ext>
              </a:extLst>
            </p:cNvPr>
            <p:cNvSpPr txBox="1"/>
            <p:nvPr/>
          </p:nvSpPr>
          <p:spPr>
            <a:xfrm>
              <a:off x="7249677" y="2384987"/>
              <a:ext cx="192335" cy="520142"/>
            </a:xfrm>
            <a:custGeom>
              <a:avLst/>
              <a:gdLst/>
              <a:ahLst/>
              <a:cxnLst/>
              <a:rect l="l" t="t" r="r" b="b"/>
              <a:pathLst>
                <a:path w="153591" h="312981">
                  <a:moveTo>
                    <a:pt x="28398" y="0"/>
                  </a:moveTo>
                  <a:lnTo>
                    <a:pt x="125392" y="0"/>
                  </a:lnTo>
                  <a:cubicBezTo>
                    <a:pt x="144191" y="0"/>
                    <a:pt x="153591" y="9599"/>
                    <a:pt x="153591" y="28798"/>
                  </a:cubicBezTo>
                  <a:lnTo>
                    <a:pt x="153591" y="284382"/>
                  </a:lnTo>
                  <a:cubicBezTo>
                    <a:pt x="153591"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4" y="272783"/>
                  </a:lnTo>
                  <a:lnTo>
                    <a:pt x="107794"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90" name="TextBox 89">
              <a:extLst>
                <a:ext uri="{FF2B5EF4-FFF2-40B4-BE49-F238E27FC236}">
                  <a16:creationId xmlns:a16="http://schemas.microsoft.com/office/drawing/2014/main" id="{6DDFC47F-1605-CB00-333C-59C124144766}"/>
                </a:ext>
              </a:extLst>
            </p:cNvPr>
            <p:cNvSpPr txBox="1"/>
            <p:nvPr/>
          </p:nvSpPr>
          <p:spPr>
            <a:xfrm>
              <a:off x="7467538" y="2384987"/>
              <a:ext cx="194087" cy="520142"/>
            </a:xfrm>
            <a:custGeom>
              <a:avLst/>
              <a:gdLst/>
              <a:ahLst/>
              <a:cxnLst/>
              <a:rect l="l" t="t" r="r" b="b"/>
              <a:pathLst>
                <a:path w="154990" h="312981">
                  <a:moveTo>
                    <a:pt x="0" y="0"/>
                  </a:moveTo>
                  <a:lnTo>
                    <a:pt x="154990" y="0"/>
                  </a:lnTo>
                  <a:lnTo>
                    <a:pt x="154990" y="29998"/>
                  </a:lnTo>
                  <a:lnTo>
                    <a:pt x="82794" y="312981"/>
                  </a:lnTo>
                  <a:lnTo>
                    <a:pt x="34797" y="312981"/>
                  </a:lnTo>
                  <a:lnTo>
                    <a:pt x="104993" y="40197"/>
                  </a:lnTo>
                  <a:lnTo>
                    <a:pt x="45197" y="40197"/>
                  </a:lnTo>
                  <a:lnTo>
                    <a:pt x="45197" y="85994"/>
                  </a:lnTo>
                  <a:lnTo>
                    <a:pt x="0" y="85994"/>
                  </a:lnTo>
                  <a:lnTo>
                    <a:pt x="0" y="0"/>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grpSp>
        <p:nvGrpSpPr>
          <p:cNvPr id="91" name="Group 90">
            <a:extLst>
              <a:ext uri="{FF2B5EF4-FFF2-40B4-BE49-F238E27FC236}">
                <a16:creationId xmlns:a16="http://schemas.microsoft.com/office/drawing/2014/main" id="{4BF6A156-DB83-4DE2-72C4-0A5785635533}"/>
              </a:ext>
            </a:extLst>
          </p:cNvPr>
          <p:cNvGrpSpPr/>
          <p:nvPr/>
        </p:nvGrpSpPr>
        <p:grpSpPr>
          <a:xfrm>
            <a:off x="5791111" y="3083868"/>
            <a:ext cx="4567140" cy="1410012"/>
            <a:chOff x="6669780" y="1090085"/>
            <a:chExt cx="2714637" cy="1036217"/>
          </a:xfrm>
        </p:grpSpPr>
        <p:sp>
          <p:nvSpPr>
            <p:cNvPr id="92" name="Isosceles Triangle 91">
              <a:extLst>
                <a:ext uri="{FF2B5EF4-FFF2-40B4-BE49-F238E27FC236}">
                  <a16:creationId xmlns:a16="http://schemas.microsoft.com/office/drawing/2014/main" id="{A0A5B11F-B44F-E11E-71CC-780890FA5FA4}"/>
                </a:ext>
              </a:extLst>
            </p:cNvPr>
            <p:cNvSpPr/>
            <p:nvPr/>
          </p:nvSpPr>
          <p:spPr bwMode="auto">
            <a:xfrm rot="10800000" flipH="1">
              <a:off x="6686768" y="1995912"/>
              <a:ext cx="1848133" cy="96416"/>
            </a:xfrm>
            <a:prstGeom prst="triangle">
              <a:avLst>
                <a:gd name="adj" fmla="val 38029"/>
              </a:avLst>
            </a:prstGeom>
            <a:solidFill>
              <a:srgbClr val="FF0000"/>
            </a:solidFill>
            <a:ln>
              <a:noFill/>
            </a:ln>
            <a:effectLst>
              <a:outerShdw blurRad="50800" dist="101600" dir="5400000" algn="t" rotWithShape="0">
                <a:prstClr val="black">
                  <a:alpha val="75000"/>
                </a:prstClr>
              </a:outerShdw>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a:ln>
                  <a:noFill/>
                </a:ln>
                <a:solidFill>
                  <a:prstClr val="white"/>
                </a:solidFill>
                <a:effectLst/>
                <a:uLnTx/>
                <a:uFillTx/>
                <a:latin typeface="Calibri"/>
                <a:ea typeface="+mn-ea"/>
                <a:cs typeface="+mn-cs"/>
              </a:endParaRPr>
            </a:p>
          </p:txBody>
        </p:sp>
        <p:sp>
          <p:nvSpPr>
            <p:cNvPr id="93" name="Rectangle 92">
              <a:extLst>
                <a:ext uri="{FF2B5EF4-FFF2-40B4-BE49-F238E27FC236}">
                  <a16:creationId xmlns:a16="http://schemas.microsoft.com/office/drawing/2014/main" id="{E3EA702D-E9F8-AFAD-5F86-E75A8FD8336C}"/>
                </a:ext>
              </a:extLst>
            </p:cNvPr>
            <p:cNvSpPr/>
            <p:nvPr/>
          </p:nvSpPr>
          <p:spPr bwMode="auto">
            <a:xfrm flipH="1">
              <a:off x="7046623" y="1090085"/>
              <a:ext cx="2337794" cy="1036217"/>
            </a:xfrm>
            <a:prstGeom prst="rect">
              <a:avLst/>
            </a:prstGeom>
            <a:solidFill>
              <a:schemeClr val="accent1">
                <a:lumMod val="75000"/>
              </a:schemeClr>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94" name="Rectangle 93">
              <a:extLst>
                <a:ext uri="{FF2B5EF4-FFF2-40B4-BE49-F238E27FC236}">
                  <a16:creationId xmlns:a16="http://schemas.microsoft.com/office/drawing/2014/main" id="{1D913DFA-5466-E526-5CBA-A1058B1FC151}"/>
                </a:ext>
              </a:extLst>
            </p:cNvPr>
            <p:cNvSpPr/>
            <p:nvPr/>
          </p:nvSpPr>
          <p:spPr bwMode="auto">
            <a:xfrm flipH="1">
              <a:off x="6669780" y="1090085"/>
              <a:ext cx="802518" cy="1036217"/>
            </a:xfrm>
            <a:prstGeom prst="rect">
              <a:avLst/>
            </a:prstGeom>
            <a:solidFill>
              <a:srgbClr val="106050"/>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sp>
        <p:nvSpPr>
          <p:cNvPr id="95" name="Rectangle 94">
            <a:extLst>
              <a:ext uri="{FF2B5EF4-FFF2-40B4-BE49-F238E27FC236}">
                <a16:creationId xmlns:a16="http://schemas.microsoft.com/office/drawing/2014/main" id="{C8824809-59F8-A81A-B0C7-3395948579F6}"/>
              </a:ext>
            </a:extLst>
          </p:cNvPr>
          <p:cNvSpPr/>
          <p:nvPr/>
        </p:nvSpPr>
        <p:spPr>
          <a:xfrm flipH="1">
            <a:off x="7295549" y="3206808"/>
            <a:ext cx="2845593" cy="1138773"/>
          </a:xfrm>
          <a:prstGeom prst="rect">
            <a:avLst/>
          </a:prstGeom>
        </p:spPr>
        <p:txBody>
          <a:bodyPr wrap="square" anchor="ctr">
            <a:spAutoFit/>
          </a:bodyPr>
          <a:lstStyle/>
          <a:p>
            <a:pPr lvl="0" algn="ctr">
              <a:defRPr/>
            </a:pPr>
            <a:r>
              <a:rPr lang="en-GB" sz="1700" b="1" dirty="0">
                <a:solidFill>
                  <a:prstClr val="white"/>
                </a:solidFill>
                <a:latin typeface="+mj-lt"/>
                <a:ea typeface="Calibri" panose="020F0502020204030204" pitchFamily="34" charset="0"/>
                <a:cs typeface="Calibri" panose="020F0502020204030204" pitchFamily="34" charset="0"/>
              </a:rPr>
              <a:t>Non-working family members are covered for all types of personal injury (free)</a:t>
            </a:r>
          </a:p>
        </p:txBody>
      </p:sp>
      <p:grpSp>
        <p:nvGrpSpPr>
          <p:cNvPr id="96" name="Group 95">
            <a:extLst>
              <a:ext uri="{FF2B5EF4-FFF2-40B4-BE49-F238E27FC236}">
                <a16:creationId xmlns:a16="http://schemas.microsoft.com/office/drawing/2014/main" id="{94C5F10E-360D-0580-1FA5-78642C9EC7C1}"/>
              </a:ext>
            </a:extLst>
          </p:cNvPr>
          <p:cNvGrpSpPr/>
          <p:nvPr/>
        </p:nvGrpSpPr>
        <p:grpSpPr>
          <a:xfrm flipH="1">
            <a:off x="6222393" y="3506971"/>
            <a:ext cx="486743" cy="533516"/>
            <a:chOff x="5961241" y="1342015"/>
            <a:chExt cx="416456" cy="520142"/>
          </a:xfrm>
          <a:solidFill>
            <a:schemeClr val="bg1"/>
          </a:solidFill>
        </p:grpSpPr>
        <p:sp>
          <p:nvSpPr>
            <p:cNvPr id="97" name="TextBox 96">
              <a:extLst>
                <a:ext uri="{FF2B5EF4-FFF2-40B4-BE49-F238E27FC236}">
                  <a16:creationId xmlns:a16="http://schemas.microsoft.com/office/drawing/2014/main" id="{908A412E-C9B3-6FA2-D9A4-D7AF9F9B6E4B}"/>
                </a:ext>
              </a:extLst>
            </p:cNvPr>
            <p:cNvSpPr txBox="1"/>
            <p:nvPr/>
          </p:nvSpPr>
          <p:spPr>
            <a:xfrm flipH="1">
              <a:off x="6185363" y="1342015"/>
              <a:ext cx="192334" cy="520142"/>
            </a:xfrm>
            <a:custGeom>
              <a:avLst/>
              <a:gdLst/>
              <a:ahLst/>
              <a:cxnLst/>
              <a:rect l="l" t="t" r="r" b="b"/>
              <a:pathLst>
                <a:path w="153590" h="312981">
                  <a:moveTo>
                    <a:pt x="28398" y="0"/>
                  </a:moveTo>
                  <a:lnTo>
                    <a:pt x="125392" y="0"/>
                  </a:lnTo>
                  <a:cubicBezTo>
                    <a:pt x="144191" y="0"/>
                    <a:pt x="153590" y="9599"/>
                    <a:pt x="153590" y="28798"/>
                  </a:cubicBezTo>
                  <a:lnTo>
                    <a:pt x="153590" y="284382"/>
                  </a:lnTo>
                  <a:cubicBezTo>
                    <a:pt x="153590" y="303448"/>
                    <a:pt x="144191" y="312981"/>
                    <a:pt x="125392" y="312981"/>
                  </a:cubicBezTo>
                  <a:lnTo>
                    <a:pt x="27798" y="312981"/>
                  </a:lnTo>
                  <a:cubicBezTo>
                    <a:pt x="9266" y="312981"/>
                    <a:pt x="0" y="303448"/>
                    <a:pt x="0" y="284382"/>
                  </a:cubicBezTo>
                  <a:lnTo>
                    <a:pt x="0" y="28798"/>
                  </a:lnTo>
                  <a:cubicBezTo>
                    <a:pt x="0" y="9599"/>
                    <a:pt x="9466" y="0"/>
                    <a:pt x="28398" y="0"/>
                  </a:cubicBezTo>
                  <a:close/>
                  <a:moveTo>
                    <a:pt x="45997" y="40197"/>
                  </a:moveTo>
                  <a:lnTo>
                    <a:pt x="45997" y="272783"/>
                  </a:lnTo>
                  <a:lnTo>
                    <a:pt x="107793" y="272783"/>
                  </a:lnTo>
                  <a:lnTo>
                    <a:pt x="107793" y="40197"/>
                  </a:lnTo>
                  <a:lnTo>
                    <a:pt x="45997" y="40197"/>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sp>
          <p:nvSpPr>
            <p:cNvPr id="98" name="TextBox 97">
              <a:extLst>
                <a:ext uri="{FF2B5EF4-FFF2-40B4-BE49-F238E27FC236}">
                  <a16:creationId xmlns:a16="http://schemas.microsoft.com/office/drawing/2014/main" id="{D3286E66-5239-CA0D-9155-175F36FCDDAD}"/>
                </a:ext>
              </a:extLst>
            </p:cNvPr>
            <p:cNvSpPr txBox="1"/>
            <p:nvPr/>
          </p:nvSpPr>
          <p:spPr>
            <a:xfrm flipH="1">
              <a:off x="5961241" y="1342015"/>
              <a:ext cx="189829" cy="520142"/>
            </a:xfrm>
            <a:custGeom>
              <a:avLst/>
              <a:gdLst/>
              <a:ahLst/>
              <a:cxnLst/>
              <a:rect l="l" t="t" r="r" b="b"/>
              <a:pathLst>
                <a:path w="151590" h="312981">
                  <a:moveTo>
                    <a:pt x="27798" y="0"/>
                  </a:moveTo>
                  <a:lnTo>
                    <a:pt x="122592" y="0"/>
                  </a:lnTo>
                  <a:cubicBezTo>
                    <a:pt x="141391" y="0"/>
                    <a:pt x="150790" y="9599"/>
                    <a:pt x="150790" y="28798"/>
                  </a:cubicBezTo>
                  <a:lnTo>
                    <a:pt x="150790" y="94994"/>
                  </a:lnTo>
                  <a:lnTo>
                    <a:pt x="104793" y="94994"/>
                  </a:lnTo>
                  <a:lnTo>
                    <a:pt x="104793" y="40197"/>
                  </a:lnTo>
                  <a:lnTo>
                    <a:pt x="45997" y="40197"/>
                  </a:lnTo>
                  <a:lnTo>
                    <a:pt x="45997" y="134391"/>
                  </a:lnTo>
                  <a:lnTo>
                    <a:pt x="123392" y="134391"/>
                  </a:lnTo>
                  <a:cubicBezTo>
                    <a:pt x="142191" y="134391"/>
                    <a:pt x="151590" y="143791"/>
                    <a:pt x="151590" y="162590"/>
                  </a:cubicBezTo>
                  <a:lnTo>
                    <a:pt x="151590" y="284382"/>
                  </a:lnTo>
                  <a:cubicBezTo>
                    <a:pt x="151590" y="303448"/>
                    <a:pt x="142191" y="312981"/>
                    <a:pt x="123392" y="312981"/>
                  </a:cubicBezTo>
                  <a:lnTo>
                    <a:pt x="28398" y="312981"/>
                  </a:lnTo>
                  <a:cubicBezTo>
                    <a:pt x="9466" y="312981"/>
                    <a:pt x="0" y="303448"/>
                    <a:pt x="0" y="284382"/>
                  </a:cubicBezTo>
                  <a:lnTo>
                    <a:pt x="0" y="28798"/>
                  </a:lnTo>
                  <a:cubicBezTo>
                    <a:pt x="0" y="9599"/>
                    <a:pt x="9266" y="0"/>
                    <a:pt x="27798" y="0"/>
                  </a:cubicBezTo>
                  <a:close/>
                  <a:moveTo>
                    <a:pt x="45997" y="174189"/>
                  </a:moveTo>
                  <a:lnTo>
                    <a:pt x="45997" y="272783"/>
                  </a:lnTo>
                  <a:lnTo>
                    <a:pt x="105793" y="272783"/>
                  </a:lnTo>
                  <a:lnTo>
                    <a:pt x="105793" y="174189"/>
                  </a:lnTo>
                  <a:lnTo>
                    <a:pt x="45997" y="174189"/>
                  </a:ln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2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spTree>
    <p:extLst>
      <p:ext uri="{BB962C8B-B14F-4D97-AF65-F5344CB8AC3E}">
        <p14:creationId xmlns:p14="http://schemas.microsoft.com/office/powerpoint/2010/main" val="103358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wipe(up)">
                                      <p:cBhvr>
                                        <p:cTn id="7" dur="500"/>
                                        <p:tgtEl>
                                          <p:spTgt spid="59"/>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63"/>
                                        </p:tgtEl>
                                        <p:attrNameLst>
                                          <p:attrName>style.visibility</p:attrName>
                                        </p:attrNameLst>
                                      </p:cBhvr>
                                      <p:to>
                                        <p:strVal val="visible"/>
                                      </p:to>
                                    </p:set>
                                    <p:anim calcmode="lin" valueType="num">
                                      <p:cBhvr>
                                        <p:cTn id="11" dur="500" fill="hold"/>
                                        <p:tgtEl>
                                          <p:spTgt spid="63"/>
                                        </p:tgtEl>
                                        <p:attrNameLst>
                                          <p:attrName>ppt_w</p:attrName>
                                        </p:attrNameLst>
                                      </p:cBhvr>
                                      <p:tavLst>
                                        <p:tav tm="0">
                                          <p:val>
                                            <p:fltVal val="0"/>
                                          </p:val>
                                        </p:tav>
                                        <p:tav tm="100000">
                                          <p:val>
                                            <p:strVal val="#ppt_w"/>
                                          </p:val>
                                        </p:tav>
                                      </p:tavLst>
                                    </p:anim>
                                    <p:anim calcmode="lin" valueType="num">
                                      <p:cBhvr>
                                        <p:cTn id="12" dur="500" fill="hold"/>
                                        <p:tgtEl>
                                          <p:spTgt spid="63"/>
                                        </p:tgtEl>
                                        <p:attrNameLst>
                                          <p:attrName>ppt_h</p:attrName>
                                        </p:attrNameLst>
                                      </p:cBhvr>
                                      <p:tavLst>
                                        <p:tav tm="0">
                                          <p:val>
                                            <p:fltVal val="0"/>
                                          </p:val>
                                        </p:tav>
                                        <p:tav tm="100000">
                                          <p:val>
                                            <p:strVal val="#ppt_h"/>
                                          </p:val>
                                        </p:tav>
                                      </p:tavLst>
                                    </p:anim>
                                    <p:animEffect transition="in" filter="fade">
                                      <p:cBhvr>
                                        <p:cTn id="13" dur="500"/>
                                        <p:tgtEl>
                                          <p:spTgt spid="63"/>
                                        </p:tgtEl>
                                      </p:cBhvr>
                                    </p:animEffect>
                                  </p:childTnLst>
                                </p:cTn>
                              </p:par>
                            </p:childTnLst>
                          </p:cTn>
                        </p:par>
                        <p:par>
                          <p:cTn id="14" fill="hold">
                            <p:stCondLst>
                              <p:cond delay="1000"/>
                            </p:stCondLst>
                            <p:childTnLst>
                              <p:par>
                                <p:cTn id="15" presetID="10" presetClass="entr" presetSubtype="0" fill="hold" grpId="0" nodeType="afterEffect">
                                  <p:stCondLst>
                                    <p:cond delay="0"/>
                                  </p:stCondLst>
                                  <p:childTnLst>
                                    <p:set>
                                      <p:cBhvr>
                                        <p:cTn id="16" dur="1" fill="hold">
                                          <p:stCondLst>
                                            <p:cond delay="0"/>
                                          </p:stCondLst>
                                        </p:cTn>
                                        <p:tgtEl>
                                          <p:spTgt spid="66"/>
                                        </p:tgtEl>
                                        <p:attrNameLst>
                                          <p:attrName>style.visibility</p:attrName>
                                        </p:attrNameLst>
                                      </p:cBhvr>
                                      <p:to>
                                        <p:strVal val="visible"/>
                                      </p:to>
                                    </p:set>
                                    <p:animEffect transition="in" filter="fade">
                                      <p:cBhvr>
                                        <p:cTn id="17" dur="500"/>
                                        <p:tgtEl>
                                          <p:spTgt spid="6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wipe(up)">
                                      <p:cBhvr>
                                        <p:cTn id="22" dur="500"/>
                                        <p:tgtEl>
                                          <p:spTgt spid="43"/>
                                        </p:tgtEl>
                                      </p:cBhvr>
                                    </p:animEffect>
                                  </p:childTnLst>
                                </p:cTn>
                              </p:par>
                            </p:childTnLst>
                          </p:cTn>
                        </p:par>
                        <p:par>
                          <p:cTn id="23" fill="hold">
                            <p:stCondLst>
                              <p:cond delay="500"/>
                            </p:stCondLst>
                            <p:childTnLst>
                              <p:par>
                                <p:cTn id="24" presetID="53" presetClass="entr" presetSubtype="16" fill="hold" nodeType="afterEffect">
                                  <p:stCondLst>
                                    <p:cond delay="0"/>
                                  </p:stCondLst>
                                  <p:childTnLst>
                                    <p:set>
                                      <p:cBhvr>
                                        <p:cTn id="25" dur="1" fill="hold">
                                          <p:stCondLst>
                                            <p:cond delay="0"/>
                                          </p:stCondLst>
                                        </p:cTn>
                                        <p:tgtEl>
                                          <p:spTgt spid="48"/>
                                        </p:tgtEl>
                                        <p:attrNameLst>
                                          <p:attrName>style.visibility</p:attrName>
                                        </p:attrNameLst>
                                      </p:cBhvr>
                                      <p:to>
                                        <p:strVal val="visible"/>
                                      </p:to>
                                    </p:set>
                                    <p:anim calcmode="lin" valueType="num">
                                      <p:cBhvr>
                                        <p:cTn id="26" dur="500" fill="hold"/>
                                        <p:tgtEl>
                                          <p:spTgt spid="48"/>
                                        </p:tgtEl>
                                        <p:attrNameLst>
                                          <p:attrName>ppt_w</p:attrName>
                                        </p:attrNameLst>
                                      </p:cBhvr>
                                      <p:tavLst>
                                        <p:tav tm="0">
                                          <p:val>
                                            <p:fltVal val="0"/>
                                          </p:val>
                                        </p:tav>
                                        <p:tav tm="100000">
                                          <p:val>
                                            <p:strVal val="#ppt_w"/>
                                          </p:val>
                                        </p:tav>
                                      </p:tavLst>
                                    </p:anim>
                                    <p:anim calcmode="lin" valueType="num">
                                      <p:cBhvr>
                                        <p:cTn id="27" dur="500" fill="hold"/>
                                        <p:tgtEl>
                                          <p:spTgt spid="48"/>
                                        </p:tgtEl>
                                        <p:attrNameLst>
                                          <p:attrName>ppt_h</p:attrName>
                                        </p:attrNameLst>
                                      </p:cBhvr>
                                      <p:tavLst>
                                        <p:tav tm="0">
                                          <p:val>
                                            <p:fltVal val="0"/>
                                          </p:val>
                                        </p:tav>
                                        <p:tav tm="100000">
                                          <p:val>
                                            <p:strVal val="#ppt_h"/>
                                          </p:val>
                                        </p:tav>
                                      </p:tavLst>
                                    </p:anim>
                                    <p:animEffect transition="in" filter="fade">
                                      <p:cBhvr>
                                        <p:cTn id="28" dur="500"/>
                                        <p:tgtEl>
                                          <p:spTgt spid="48"/>
                                        </p:tgtEl>
                                      </p:cBhvr>
                                    </p:animEffect>
                                  </p:childTnLst>
                                </p:cTn>
                              </p:par>
                            </p:childTnLst>
                          </p:cTn>
                        </p:par>
                        <p:par>
                          <p:cTn id="29" fill="hold">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47"/>
                                        </p:tgtEl>
                                        <p:attrNameLst>
                                          <p:attrName>style.visibility</p:attrName>
                                        </p:attrNameLst>
                                      </p:cBhvr>
                                      <p:to>
                                        <p:strVal val="visible"/>
                                      </p:to>
                                    </p:set>
                                    <p:animEffect transition="in" filter="fade">
                                      <p:cBhvr>
                                        <p:cTn id="32" dur="500"/>
                                        <p:tgtEl>
                                          <p:spTgt spid="4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wipe(up)">
                                      <p:cBhvr>
                                        <p:cTn id="37" dur="500"/>
                                        <p:tgtEl>
                                          <p:spTgt spid="31"/>
                                        </p:tgtEl>
                                      </p:cBhvr>
                                    </p:animEffect>
                                  </p:childTnLst>
                                </p:cTn>
                              </p:par>
                            </p:childTnLst>
                          </p:cTn>
                        </p:par>
                        <p:par>
                          <p:cTn id="38" fill="hold">
                            <p:stCondLst>
                              <p:cond delay="500"/>
                            </p:stCondLst>
                            <p:childTnLst>
                              <p:par>
                                <p:cTn id="39" presetID="53" presetClass="entr" presetSubtype="16" fill="hold" nodeType="afterEffect">
                                  <p:stCondLst>
                                    <p:cond delay="0"/>
                                  </p:stCondLst>
                                  <p:childTnLst>
                                    <p:set>
                                      <p:cBhvr>
                                        <p:cTn id="40" dur="1" fill="hold">
                                          <p:stCondLst>
                                            <p:cond delay="0"/>
                                          </p:stCondLst>
                                        </p:cTn>
                                        <p:tgtEl>
                                          <p:spTgt spid="36"/>
                                        </p:tgtEl>
                                        <p:attrNameLst>
                                          <p:attrName>style.visibility</p:attrName>
                                        </p:attrNameLst>
                                      </p:cBhvr>
                                      <p:to>
                                        <p:strVal val="visible"/>
                                      </p:to>
                                    </p:set>
                                    <p:anim calcmode="lin" valueType="num">
                                      <p:cBhvr>
                                        <p:cTn id="41" dur="500" fill="hold"/>
                                        <p:tgtEl>
                                          <p:spTgt spid="36"/>
                                        </p:tgtEl>
                                        <p:attrNameLst>
                                          <p:attrName>ppt_w</p:attrName>
                                        </p:attrNameLst>
                                      </p:cBhvr>
                                      <p:tavLst>
                                        <p:tav tm="0">
                                          <p:val>
                                            <p:fltVal val="0"/>
                                          </p:val>
                                        </p:tav>
                                        <p:tav tm="100000">
                                          <p:val>
                                            <p:strVal val="#ppt_w"/>
                                          </p:val>
                                        </p:tav>
                                      </p:tavLst>
                                    </p:anim>
                                    <p:anim calcmode="lin" valueType="num">
                                      <p:cBhvr>
                                        <p:cTn id="42" dur="500" fill="hold"/>
                                        <p:tgtEl>
                                          <p:spTgt spid="36"/>
                                        </p:tgtEl>
                                        <p:attrNameLst>
                                          <p:attrName>ppt_h</p:attrName>
                                        </p:attrNameLst>
                                      </p:cBhvr>
                                      <p:tavLst>
                                        <p:tav tm="0">
                                          <p:val>
                                            <p:fltVal val="0"/>
                                          </p:val>
                                        </p:tav>
                                        <p:tav tm="100000">
                                          <p:val>
                                            <p:strVal val="#ppt_h"/>
                                          </p:val>
                                        </p:tav>
                                      </p:tavLst>
                                    </p:anim>
                                    <p:animEffect transition="in" filter="fade">
                                      <p:cBhvr>
                                        <p:cTn id="43" dur="500"/>
                                        <p:tgtEl>
                                          <p:spTgt spid="36"/>
                                        </p:tgtEl>
                                      </p:cBhvr>
                                    </p:animEffect>
                                  </p:childTnLst>
                                </p:cTn>
                              </p:par>
                            </p:childTnLst>
                          </p:cTn>
                        </p:par>
                        <p:par>
                          <p:cTn id="44" fill="hold">
                            <p:stCondLst>
                              <p:cond delay="1000"/>
                            </p:stCondLst>
                            <p:childTnLst>
                              <p:par>
                                <p:cTn id="45" presetID="10" presetClass="entr" presetSubtype="0" fill="hold" grpId="0" nodeType="afterEffect">
                                  <p:stCondLst>
                                    <p:cond delay="0"/>
                                  </p:stCondLst>
                                  <p:childTnLst>
                                    <p:set>
                                      <p:cBhvr>
                                        <p:cTn id="46" dur="1" fill="hold">
                                          <p:stCondLst>
                                            <p:cond delay="0"/>
                                          </p:stCondLst>
                                        </p:cTn>
                                        <p:tgtEl>
                                          <p:spTgt spid="35"/>
                                        </p:tgtEl>
                                        <p:attrNameLst>
                                          <p:attrName>style.visibility</p:attrName>
                                        </p:attrNameLst>
                                      </p:cBhvr>
                                      <p:to>
                                        <p:strVal val="visible"/>
                                      </p:to>
                                    </p:set>
                                    <p:animEffect transition="in" filter="fade">
                                      <p:cBhvr>
                                        <p:cTn id="47" dur="500"/>
                                        <p:tgtEl>
                                          <p:spTgt spid="3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wipe(up)">
                                      <p:cBhvr>
                                        <p:cTn id="52" dur="500"/>
                                        <p:tgtEl>
                                          <p:spTgt spid="19"/>
                                        </p:tgtEl>
                                      </p:cBhvr>
                                    </p:animEffect>
                                  </p:childTnLst>
                                </p:cTn>
                              </p:par>
                            </p:childTnLst>
                          </p:cTn>
                        </p:par>
                        <p:par>
                          <p:cTn id="53" fill="hold">
                            <p:stCondLst>
                              <p:cond delay="500"/>
                            </p:stCondLst>
                            <p:childTnLst>
                              <p:par>
                                <p:cTn id="54" presetID="53" presetClass="entr" presetSubtype="16" fill="hold" nodeType="afterEffect">
                                  <p:stCondLst>
                                    <p:cond delay="0"/>
                                  </p:stCondLst>
                                  <p:childTnLst>
                                    <p:set>
                                      <p:cBhvr>
                                        <p:cTn id="55" dur="1" fill="hold">
                                          <p:stCondLst>
                                            <p:cond delay="0"/>
                                          </p:stCondLst>
                                        </p:cTn>
                                        <p:tgtEl>
                                          <p:spTgt spid="24"/>
                                        </p:tgtEl>
                                        <p:attrNameLst>
                                          <p:attrName>style.visibility</p:attrName>
                                        </p:attrNameLst>
                                      </p:cBhvr>
                                      <p:to>
                                        <p:strVal val="visible"/>
                                      </p:to>
                                    </p:set>
                                    <p:anim calcmode="lin" valueType="num">
                                      <p:cBhvr>
                                        <p:cTn id="56" dur="500" fill="hold"/>
                                        <p:tgtEl>
                                          <p:spTgt spid="24"/>
                                        </p:tgtEl>
                                        <p:attrNameLst>
                                          <p:attrName>ppt_w</p:attrName>
                                        </p:attrNameLst>
                                      </p:cBhvr>
                                      <p:tavLst>
                                        <p:tav tm="0">
                                          <p:val>
                                            <p:fltVal val="0"/>
                                          </p:val>
                                        </p:tav>
                                        <p:tav tm="100000">
                                          <p:val>
                                            <p:strVal val="#ppt_w"/>
                                          </p:val>
                                        </p:tav>
                                      </p:tavLst>
                                    </p:anim>
                                    <p:anim calcmode="lin" valueType="num">
                                      <p:cBhvr>
                                        <p:cTn id="57" dur="500" fill="hold"/>
                                        <p:tgtEl>
                                          <p:spTgt spid="24"/>
                                        </p:tgtEl>
                                        <p:attrNameLst>
                                          <p:attrName>ppt_h</p:attrName>
                                        </p:attrNameLst>
                                      </p:cBhvr>
                                      <p:tavLst>
                                        <p:tav tm="0">
                                          <p:val>
                                            <p:fltVal val="0"/>
                                          </p:val>
                                        </p:tav>
                                        <p:tav tm="100000">
                                          <p:val>
                                            <p:strVal val="#ppt_h"/>
                                          </p:val>
                                        </p:tav>
                                      </p:tavLst>
                                    </p:anim>
                                    <p:animEffect transition="in" filter="fade">
                                      <p:cBhvr>
                                        <p:cTn id="58" dur="500"/>
                                        <p:tgtEl>
                                          <p:spTgt spid="24"/>
                                        </p:tgtEl>
                                      </p:cBhvr>
                                    </p:animEffect>
                                  </p:childTnLst>
                                </p:cTn>
                              </p:par>
                            </p:childTnLst>
                          </p:cTn>
                        </p:par>
                        <p:par>
                          <p:cTn id="59" fill="hold">
                            <p:stCondLst>
                              <p:cond delay="1000"/>
                            </p:stCondLst>
                            <p:childTnLst>
                              <p:par>
                                <p:cTn id="60" presetID="10" presetClass="entr" presetSubtype="0" fill="hold" grpId="0" nodeType="after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fade">
                                      <p:cBhvr>
                                        <p:cTn id="62" dur="500"/>
                                        <p:tgtEl>
                                          <p:spTgt spid="23"/>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1" fill="hold"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wipe(up)">
                                      <p:cBhvr>
                                        <p:cTn id="67" dur="500"/>
                                        <p:tgtEl>
                                          <p:spTgt spid="8"/>
                                        </p:tgtEl>
                                      </p:cBhvr>
                                    </p:animEffect>
                                  </p:childTnLst>
                                </p:cTn>
                              </p:par>
                            </p:childTnLst>
                          </p:cTn>
                        </p:par>
                        <p:par>
                          <p:cTn id="68" fill="hold">
                            <p:stCondLst>
                              <p:cond delay="500"/>
                            </p:stCondLst>
                            <p:childTnLst>
                              <p:par>
                                <p:cTn id="69" presetID="53" presetClass="entr" presetSubtype="16" fill="hold" nodeType="afterEffect">
                                  <p:stCondLst>
                                    <p:cond delay="0"/>
                                  </p:stCondLst>
                                  <p:childTnLst>
                                    <p:set>
                                      <p:cBhvr>
                                        <p:cTn id="70" dur="1" fill="hold">
                                          <p:stCondLst>
                                            <p:cond delay="0"/>
                                          </p:stCondLst>
                                        </p:cTn>
                                        <p:tgtEl>
                                          <p:spTgt spid="13"/>
                                        </p:tgtEl>
                                        <p:attrNameLst>
                                          <p:attrName>style.visibility</p:attrName>
                                        </p:attrNameLst>
                                      </p:cBhvr>
                                      <p:to>
                                        <p:strVal val="visible"/>
                                      </p:to>
                                    </p:set>
                                    <p:anim calcmode="lin" valueType="num">
                                      <p:cBhvr>
                                        <p:cTn id="71" dur="500" fill="hold"/>
                                        <p:tgtEl>
                                          <p:spTgt spid="13"/>
                                        </p:tgtEl>
                                        <p:attrNameLst>
                                          <p:attrName>ppt_w</p:attrName>
                                        </p:attrNameLst>
                                      </p:cBhvr>
                                      <p:tavLst>
                                        <p:tav tm="0">
                                          <p:val>
                                            <p:fltVal val="0"/>
                                          </p:val>
                                        </p:tav>
                                        <p:tav tm="100000">
                                          <p:val>
                                            <p:strVal val="#ppt_w"/>
                                          </p:val>
                                        </p:tav>
                                      </p:tavLst>
                                    </p:anim>
                                    <p:anim calcmode="lin" valueType="num">
                                      <p:cBhvr>
                                        <p:cTn id="72" dur="500" fill="hold"/>
                                        <p:tgtEl>
                                          <p:spTgt spid="13"/>
                                        </p:tgtEl>
                                        <p:attrNameLst>
                                          <p:attrName>ppt_h</p:attrName>
                                        </p:attrNameLst>
                                      </p:cBhvr>
                                      <p:tavLst>
                                        <p:tav tm="0">
                                          <p:val>
                                            <p:fltVal val="0"/>
                                          </p:val>
                                        </p:tav>
                                        <p:tav tm="100000">
                                          <p:val>
                                            <p:strVal val="#ppt_h"/>
                                          </p:val>
                                        </p:tav>
                                      </p:tavLst>
                                    </p:anim>
                                    <p:animEffect transition="in" filter="fade">
                                      <p:cBhvr>
                                        <p:cTn id="73" dur="500"/>
                                        <p:tgtEl>
                                          <p:spTgt spid="13"/>
                                        </p:tgtEl>
                                      </p:cBhvr>
                                    </p:animEffect>
                                  </p:childTnLst>
                                </p:cTn>
                              </p:par>
                            </p:childTnLst>
                          </p:cTn>
                        </p:par>
                        <p:par>
                          <p:cTn id="74" fill="hold">
                            <p:stCondLst>
                              <p:cond delay="1000"/>
                            </p:stCondLst>
                            <p:childTnLst>
                              <p:par>
                                <p:cTn id="75" presetID="10" presetClass="entr" presetSubtype="0" fill="hold" grpId="0" nodeType="after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fade">
                                      <p:cBhvr>
                                        <p:cTn id="77" dur="500"/>
                                        <p:tgtEl>
                                          <p:spTgt spid="12"/>
                                        </p:tgtEl>
                                      </p:cBhvr>
                                    </p:animEffect>
                                  </p:childTnLst>
                                </p:cTn>
                              </p:par>
                            </p:childTnLst>
                          </p:cTn>
                        </p:par>
                        <p:par>
                          <p:cTn id="78" fill="hold">
                            <p:stCondLst>
                              <p:cond delay="1500"/>
                            </p:stCondLst>
                            <p:childTnLst>
                              <p:par>
                                <p:cTn id="79" presetID="53" presetClass="entr" presetSubtype="16" fill="hold" nodeType="afterEffect">
                                  <p:stCondLst>
                                    <p:cond delay="0"/>
                                  </p:stCondLst>
                                  <p:childTnLst>
                                    <p:set>
                                      <p:cBhvr>
                                        <p:cTn id="80" dur="1" fill="hold">
                                          <p:stCondLst>
                                            <p:cond delay="0"/>
                                          </p:stCondLst>
                                        </p:cTn>
                                        <p:tgtEl>
                                          <p:spTgt spid="56"/>
                                        </p:tgtEl>
                                        <p:attrNameLst>
                                          <p:attrName>style.visibility</p:attrName>
                                        </p:attrNameLst>
                                      </p:cBhvr>
                                      <p:to>
                                        <p:strVal val="visible"/>
                                      </p:to>
                                    </p:set>
                                    <p:anim calcmode="lin" valueType="num">
                                      <p:cBhvr>
                                        <p:cTn id="81" dur="500" fill="hold"/>
                                        <p:tgtEl>
                                          <p:spTgt spid="56"/>
                                        </p:tgtEl>
                                        <p:attrNameLst>
                                          <p:attrName>ppt_w</p:attrName>
                                        </p:attrNameLst>
                                      </p:cBhvr>
                                      <p:tavLst>
                                        <p:tav tm="0">
                                          <p:val>
                                            <p:fltVal val="0"/>
                                          </p:val>
                                        </p:tav>
                                        <p:tav tm="100000">
                                          <p:val>
                                            <p:strVal val="#ppt_w"/>
                                          </p:val>
                                        </p:tav>
                                      </p:tavLst>
                                    </p:anim>
                                    <p:anim calcmode="lin" valueType="num">
                                      <p:cBhvr>
                                        <p:cTn id="82" dur="500" fill="hold"/>
                                        <p:tgtEl>
                                          <p:spTgt spid="56"/>
                                        </p:tgtEl>
                                        <p:attrNameLst>
                                          <p:attrName>ppt_h</p:attrName>
                                        </p:attrNameLst>
                                      </p:cBhvr>
                                      <p:tavLst>
                                        <p:tav tm="0">
                                          <p:val>
                                            <p:fltVal val="0"/>
                                          </p:val>
                                        </p:tav>
                                        <p:tav tm="100000">
                                          <p:val>
                                            <p:strVal val="#ppt_h"/>
                                          </p:val>
                                        </p:tav>
                                      </p:tavLst>
                                    </p:anim>
                                    <p:animEffect transition="in" filter="fade">
                                      <p:cBhvr>
                                        <p:cTn id="83" dur="500"/>
                                        <p:tgtEl>
                                          <p:spTgt spid="56"/>
                                        </p:tgtEl>
                                      </p:cBhvr>
                                    </p:animEffect>
                                  </p:childTnLst>
                                </p:cTn>
                              </p:par>
                            </p:childTnLst>
                          </p:cTn>
                        </p:par>
                        <p:par>
                          <p:cTn id="84" fill="hold">
                            <p:stCondLst>
                              <p:cond delay="2000"/>
                            </p:stCondLst>
                            <p:childTnLst>
                              <p:par>
                                <p:cTn id="85" presetID="10" presetClass="entr" presetSubtype="0" fill="hold" grpId="0" nodeType="afterEffect">
                                  <p:stCondLst>
                                    <p:cond delay="0"/>
                                  </p:stCondLst>
                                  <p:childTnLst>
                                    <p:set>
                                      <p:cBhvr>
                                        <p:cTn id="86" dur="1" fill="hold">
                                          <p:stCondLst>
                                            <p:cond delay="0"/>
                                          </p:stCondLst>
                                        </p:cTn>
                                        <p:tgtEl>
                                          <p:spTgt spid="55"/>
                                        </p:tgtEl>
                                        <p:attrNameLst>
                                          <p:attrName>style.visibility</p:attrName>
                                        </p:attrNameLst>
                                      </p:cBhvr>
                                      <p:to>
                                        <p:strVal val="visible"/>
                                      </p:to>
                                    </p:set>
                                    <p:animEffect transition="in" filter="fade">
                                      <p:cBhvr>
                                        <p:cTn id="87" dur="500"/>
                                        <p:tgtEl>
                                          <p:spTgt spid="55"/>
                                        </p:tgtEl>
                                      </p:cBhvr>
                                    </p:animEffect>
                                  </p:childTnLst>
                                </p:cTn>
                              </p:par>
                            </p:childTnLst>
                          </p:cTn>
                        </p:par>
                        <p:par>
                          <p:cTn id="88" fill="hold">
                            <p:stCondLst>
                              <p:cond delay="2500"/>
                            </p:stCondLst>
                            <p:childTnLst>
                              <p:par>
                                <p:cTn id="89" presetID="53" presetClass="entr" presetSubtype="16" fill="hold" nodeType="afterEffect">
                                  <p:stCondLst>
                                    <p:cond delay="0"/>
                                  </p:stCondLst>
                                  <p:childTnLst>
                                    <p:set>
                                      <p:cBhvr>
                                        <p:cTn id="90" dur="1" fill="hold">
                                          <p:stCondLst>
                                            <p:cond delay="0"/>
                                          </p:stCondLst>
                                        </p:cTn>
                                        <p:tgtEl>
                                          <p:spTgt spid="40"/>
                                        </p:tgtEl>
                                        <p:attrNameLst>
                                          <p:attrName>style.visibility</p:attrName>
                                        </p:attrNameLst>
                                      </p:cBhvr>
                                      <p:to>
                                        <p:strVal val="visible"/>
                                      </p:to>
                                    </p:set>
                                    <p:anim calcmode="lin" valueType="num">
                                      <p:cBhvr>
                                        <p:cTn id="91" dur="500" fill="hold"/>
                                        <p:tgtEl>
                                          <p:spTgt spid="40"/>
                                        </p:tgtEl>
                                        <p:attrNameLst>
                                          <p:attrName>ppt_w</p:attrName>
                                        </p:attrNameLst>
                                      </p:cBhvr>
                                      <p:tavLst>
                                        <p:tav tm="0">
                                          <p:val>
                                            <p:fltVal val="0"/>
                                          </p:val>
                                        </p:tav>
                                        <p:tav tm="100000">
                                          <p:val>
                                            <p:strVal val="#ppt_w"/>
                                          </p:val>
                                        </p:tav>
                                      </p:tavLst>
                                    </p:anim>
                                    <p:anim calcmode="lin" valueType="num">
                                      <p:cBhvr>
                                        <p:cTn id="92" dur="500" fill="hold"/>
                                        <p:tgtEl>
                                          <p:spTgt spid="40"/>
                                        </p:tgtEl>
                                        <p:attrNameLst>
                                          <p:attrName>ppt_h</p:attrName>
                                        </p:attrNameLst>
                                      </p:cBhvr>
                                      <p:tavLst>
                                        <p:tav tm="0">
                                          <p:val>
                                            <p:fltVal val="0"/>
                                          </p:val>
                                        </p:tav>
                                        <p:tav tm="100000">
                                          <p:val>
                                            <p:strVal val="#ppt_h"/>
                                          </p:val>
                                        </p:tav>
                                      </p:tavLst>
                                    </p:anim>
                                    <p:animEffect transition="in" filter="fade">
                                      <p:cBhvr>
                                        <p:cTn id="93" dur="500"/>
                                        <p:tgtEl>
                                          <p:spTgt spid="40"/>
                                        </p:tgtEl>
                                      </p:cBhvr>
                                    </p:animEffect>
                                  </p:childTnLst>
                                </p:cTn>
                              </p:par>
                            </p:childTnLst>
                          </p:cTn>
                        </p:par>
                        <p:par>
                          <p:cTn id="94" fill="hold">
                            <p:stCondLst>
                              <p:cond delay="3000"/>
                            </p:stCondLst>
                            <p:childTnLst>
                              <p:par>
                                <p:cTn id="95" presetID="10" presetClass="entr" presetSubtype="0" fill="hold" grpId="0" nodeType="afterEffect">
                                  <p:stCondLst>
                                    <p:cond delay="0"/>
                                  </p:stCondLst>
                                  <p:childTnLst>
                                    <p:set>
                                      <p:cBhvr>
                                        <p:cTn id="96" dur="1" fill="hold">
                                          <p:stCondLst>
                                            <p:cond delay="0"/>
                                          </p:stCondLst>
                                        </p:cTn>
                                        <p:tgtEl>
                                          <p:spTgt spid="39"/>
                                        </p:tgtEl>
                                        <p:attrNameLst>
                                          <p:attrName>style.visibility</p:attrName>
                                        </p:attrNameLst>
                                      </p:cBhvr>
                                      <p:to>
                                        <p:strVal val="visible"/>
                                      </p:to>
                                    </p:set>
                                    <p:animEffect transition="in" filter="fade">
                                      <p:cBhvr>
                                        <p:cTn id="97" dur="500"/>
                                        <p:tgtEl>
                                          <p:spTgt spid="39"/>
                                        </p:tgtEl>
                                      </p:cBhvr>
                                    </p:animEffect>
                                  </p:childTnLst>
                                </p:cTn>
                              </p:par>
                            </p:childTnLst>
                          </p:cTn>
                        </p:par>
                        <p:par>
                          <p:cTn id="98" fill="hold">
                            <p:stCondLst>
                              <p:cond delay="3500"/>
                            </p:stCondLst>
                            <p:childTnLst>
                              <p:par>
                                <p:cTn id="99" presetID="53" presetClass="entr" presetSubtype="16" fill="hold" nodeType="afterEffect">
                                  <p:stCondLst>
                                    <p:cond delay="0"/>
                                  </p:stCondLst>
                                  <p:childTnLst>
                                    <p:set>
                                      <p:cBhvr>
                                        <p:cTn id="100" dur="1" fill="hold">
                                          <p:stCondLst>
                                            <p:cond delay="0"/>
                                          </p:stCondLst>
                                        </p:cTn>
                                        <p:tgtEl>
                                          <p:spTgt spid="80"/>
                                        </p:tgtEl>
                                        <p:attrNameLst>
                                          <p:attrName>style.visibility</p:attrName>
                                        </p:attrNameLst>
                                      </p:cBhvr>
                                      <p:to>
                                        <p:strVal val="visible"/>
                                      </p:to>
                                    </p:set>
                                    <p:anim calcmode="lin" valueType="num">
                                      <p:cBhvr>
                                        <p:cTn id="101" dur="500" fill="hold"/>
                                        <p:tgtEl>
                                          <p:spTgt spid="80"/>
                                        </p:tgtEl>
                                        <p:attrNameLst>
                                          <p:attrName>ppt_w</p:attrName>
                                        </p:attrNameLst>
                                      </p:cBhvr>
                                      <p:tavLst>
                                        <p:tav tm="0">
                                          <p:val>
                                            <p:fltVal val="0"/>
                                          </p:val>
                                        </p:tav>
                                        <p:tav tm="100000">
                                          <p:val>
                                            <p:strVal val="#ppt_w"/>
                                          </p:val>
                                        </p:tav>
                                      </p:tavLst>
                                    </p:anim>
                                    <p:anim calcmode="lin" valueType="num">
                                      <p:cBhvr>
                                        <p:cTn id="102" dur="500" fill="hold"/>
                                        <p:tgtEl>
                                          <p:spTgt spid="80"/>
                                        </p:tgtEl>
                                        <p:attrNameLst>
                                          <p:attrName>ppt_h</p:attrName>
                                        </p:attrNameLst>
                                      </p:cBhvr>
                                      <p:tavLst>
                                        <p:tav tm="0">
                                          <p:val>
                                            <p:fltVal val="0"/>
                                          </p:val>
                                        </p:tav>
                                        <p:tav tm="100000">
                                          <p:val>
                                            <p:strVal val="#ppt_h"/>
                                          </p:val>
                                        </p:tav>
                                      </p:tavLst>
                                    </p:anim>
                                    <p:animEffect transition="in" filter="fade">
                                      <p:cBhvr>
                                        <p:cTn id="103" dur="500"/>
                                        <p:tgtEl>
                                          <p:spTgt spid="80"/>
                                        </p:tgtEl>
                                      </p:cBhvr>
                                    </p:animEffect>
                                  </p:childTnLst>
                                </p:cTn>
                              </p:par>
                            </p:childTnLst>
                          </p:cTn>
                        </p:par>
                        <p:par>
                          <p:cTn id="104" fill="hold">
                            <p:stCondLst>
                              <p:cond delay="4000"/>
                            </p:stCondLst>
                            <p:childTnLst>
                              <p:par>
                                <p:cTn id="105" presetID="10" presetClass="entr" presetSubtype="0" fill="hold" grpId="0" nodeType="afterEffect">
                                  <p:stCondLst>
                                    <p:cond delay="0"/>
                                  </p:stCondLst>
                                  <p:childTnLst>
                                    <p:set>
                                      <p:cBhvr>
                                        <p:cTn id="106" dur="1" fill="hold">
                                          <p:stCondLst>
                                            <p:cond delay="0"/>
                                          </p:stCondLst>
                                        </p:cTn>
                                        <p:tgtEl>
                                          <p:spTgt spid="79"/>
                                        </p:tgtEl>
                                        <p:attrNameLst>
                                          <p:attrName>style.visibility</p:attrName>
                                        </p:attrNameLst>
                                      </p:cBhvr>
                                      <p:to>
                                        <p:strVal val="visible"/>
                                      </p:to>
                                    </p:set>
                                    <p:animEffect transition="in" filter="fade">
                                      <p:cBhvr>
                                        <p:cTn id="107" dur="500"/>
                                        <p:tgtEl>
                                          <p:spTgt spid="79"/>
                                        </p:tgtEl>
                                      </p:cBhvr>
                                    </p:animEffect>
                                  </p:childTnLst>
                                </p:cTn>
                              </p:par>
                            </p:childTnLst>
                          </p:cTn>
                        </p:par>
                        <p:par>
                          <p:cTn id="108" fill="hold">
                            <p:stCondLst>
                              <p:cond delay="4500"/>
                            </p:stCondLst>
                            <p:childTnLst>
                              <p:par>
                                <p:cTn id="109" presetID="53" presetClass="entr" presetSubtype="16" fill="hold" nodeType="afterEffect">
                                  <p:stCondLst>
                                    <p:cond delay="0"/>
                                  </p:stCondLst>
                                  <p:childTnLst>
                                    <p:set>
                                      <p:cBhvr>
                                        <p:cTn id="110" dur="1" fill="hold">
                                          <p:stCondLst>
                                            <p:cond delay="0"/>
                                          </p:stCondLst>
                                        </p:cTn>
                                        <p:tgtEl>
                                          <p:spTgt spid="72"/>
                                        </p:tgtEl>
                                        <p:attrNameLst>
                                          <p:attrName>style.visibility</p:attrName>
                                        </p:attrNameLst>
                                      </p:cBhvr>
                                      <p:to>
                                        <p:strVal val="visible"/>
                                      </p:to>
                                    </p:set>
                                    <p:anim calcmode="lin" valueType="num">
                                      <p:cBhvr>
                                        <p:cTn id="111" dur="500" fill="hold"/>
                                        <p:tgtEl>
                                          <p:spTgt spid="72"/>
                                        </p:tgtEl>
                                        <p:attrNameLst>
                                          <p:attrName>ppt_w</p:attrName>
                                        </p:attrNameLst>
                                      </p:cBhvr>
                                      <p:tavLst>
                                        <p:tav tm="0">
                                          <p:val>
                                            <p:fltVal val="0"/>
                                          </p:val>
                                        </p:tav>
                                        <p:tav tm="100000">
                                          <p:val>
                                            <p:strVal val="#ppt_w"/>
                                          </p:val>
                                        </p:tav>
                                      </p:tavLst>
                                    </p:anim>
                                    <p:anim calcmode="lin" valueType="num">
                                      <p:cBhvr>
                                        <p:cTn id="112" dur="500" fill="hold"/>
                                        <p:tgtEl>
                                          <p:spTgt spid="72"/>
                                        </p:tgtEl>
                                        <p:attrNameLst>
                                          <p:attrName>ppt_h</p:attrName>
                                        </p:attrNameLst>
                                      </p:cBhvr>
                                      <p:tavLst>
                                        <p:tav tm="0">
                                          <p:val>
                                            <p:fltVal val="0"/>
                                          </p:val>
                                        </p:tav>
                                        <p:tav tm="100000">
                                          <p:val>
                                            <p:strVal val="#ppt_h"/>
                                          </p:val>
                                        </p:tav>
                                      </p:tavLst>
                                    </p:anim>
                                    <p:animEffect transition="in" filter="fade">
                                      <p:cBhvr>
                                        <p:cTn id="113" dur="500"/>
                                        <p:tgtEl>
                                          <p:spTgt spid="72"/>
                                        </p:tgtEl>
                                      </p:cBhvr>
                                    </p:animEffect>
                                  </p:childTnLst>
                                </p:cTn>
                              </p:par>
                            </p:childTnLst>
                          </p:cTn>
                        </p:par>
                        <p:par>
                          <p:cTn id="114" fill="hold">
                            <p:stCondLst>
                              <p:cond delay="5000"/>
                            </p:stCondLst>
                            <p:childTnLst>
                              <p:par>
                                <p:cTn id="115" presetID="10" presetClass="entr" presetSubtype="0" fill="hold" grpId="0" nodeType="afterEffect">
                                  <p:stCondLst>
                                    <p:cond delay="0"/>
                                  </p:stCondLst>
                                  <p:childTnLst>
                                    <p:set>
                                      <p:cBhvr>
                                        <p:cTn id="116" dur="1" fill="hold">
                                          <p:stCondLst>
                                            <p:cond delay="0"/>
                                          </p:stCondLst>
                                        </p:cTn>
                                        <p:tgtEl>
                                          <p:spTgt spid="71"/>
                                        </p:tgtEl>
                                        <p:attrNameLst>
                                          <p:attrName>style.visibility</p:attrName>
                                        </p:attrNameLst>
                                      </p:cBhvr>
                                      <p:to>
                                        <p:strVal val="visible"/>
                                      </p:to>
                                    </p:set>
                                    <p:animEffect transition="in" filter="fade">
                                      <p:cBhvr>
                                        <p:cTn id="117" dur="500"/>
                                        <p:tgtEl>
                                          <p:spTgt spid="71"/>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1" fill="hold" nodeType="clickEffect">
                                  <p:stCondLst>
                                    <p:cond delay="0"/>
                                  </p:stCondLst>
                                  <p:childTnLst>
                                    <p:set>
                                      <p:cBhvr>
                                        <p:cTn id="121" dur="1" fill="hold">
                                          <p:stCondLst>
                                            <p:cond delay="0"/>
                                          </p:stCondLst>
                                        </p:cTn>
                                        <p:tgtEl>
                                          <p:spTgt spid="91"/>
                                        </p:tgtEl>
                                        <p:attrNameLst>
                                          <p:attrName>style.visibility</p:attrName>
                                        </p:attrNameLst>
                                      </p:cBhvr>
                                      <p:to>
                                        <p:strVal val="visible"/>
                                      </p:to>
                                    </p:set>
                                    <p:animEffect transition="in" filter="wipe(up)">
                                      <p:cBhvr>
                                        <p:cTn id="122" dur="500"/>
                                        <p:tgtEl>
                                          <p:spTgt spid="91"/>
                                        </p:tgtEl>
                                      </p:cBhvr>
                                    </p:animEffect>
                                  </p:childTnLst>
                                </p:cTn>
                              </p:par>
                            </p:childTnLst>
                          </p:cTn>
                        </p:par>
                        <p:par>
                          <p:cTn id="123" fill="hold">
                            <p:stCondLst>
                              <p:cond delay="500"/>
                            </p:stCondLst>
                            <p:childTnLst>
                              <p:par>
                                <p:cTn id="124" presetID="53" presetClass="entr" presetSubtype="16" fill="hold" nodeType="afterEffect">
                                  <p:stCondLst>
                                    <p:cond delay="0"/>
                                  </p:stCondLst>
                                  <p:childTnLst>
                                    <p:set>
                                      <p:cBhvr>
                                        <p:cTn id="125" dur="1" fill="hold">
                                          <p:stCondLst>
                                            <p:cond delay="0"/>
                                          </p:stCondLst>
                                        </p:cTn>
                                        <p:tgtEl>
                                          <p:spTgt spid="96"/>
                                        </p:tgtEl>
                                        <p:attrNameLst>
                                          <p:attrName>style.visibility</p:attrName>
                                        </p:attrNameLst>
                                      </p:cBhvr>
                                      <p:to>
                                        <p:strVal val="visible"/>
                                      </p:to>
                                    </p:set>
                                    <p:anim calcmode="lin" valueType="num">
                                      <p:cBhvr>
                                        <p:cTn id="126" dur="500" fill="hold"/>
                                        <p:tgtEl>
                                          <p:spTgt spid="96"/>
                                        </p:tgtEl>
                                        <p:attrNameLst>
                                          <p:attrName>ppt_w</p:attrName>
                                        </p:attrNameLst>
                                      </p:cBhvr>
                                      <p:tavLst>
                                        <p:tav tm="0">
                                          <p:val>
                                            <p:fltVal val="0"/>
                                          </p:val>
                                        </p:tav>
                                        <p:tav tm="100000">
                                          <p:val>
                                            <p:strVal val="#ppt_w"/>
                                          </p:val>
                                        </p:tav>
                                      </p:tavLst>
                                    </p:anim>
                                    <p:anim calcmode="lin" valueType="num">
                                      <p:cBhvr>
                                        <p:cTn id="127" dur="500" fill="hold"/>
                                        <p:tgtEl>
                                          <p:spTgt spid="96"/>
                                        </p:tgtEl>
                                        <p:attrNameLst>
                                          <p:attrName>ppt_h</p:attrName>
                                        </p:attrNameLst>
                                      </p:cBhvr>
                                      <p:tavLst>
                                        <p:tav tm="0">
                                          <p:val>
                                            <p:fltVal val="0"/>
                                          </p:val>
                                        </p:tav>
                                        <p:tav tm="100000">
                                          <p:val>
                                            <p:strVal val="#ppt_h"/>
                                          </p:val>
                                        </p:tav>
                                      </p:tavLst>
                                    </p:anim>
                                    <p:animEffect transition="in" filter="fade">
                                      <p:cBhvr>
                                        <p:cTn id="128" dur="500"/>
                                        <p:tgtEl>
                                          <p:spTgt spid="96"/>
                                        </p:tgtEl>
                                      </p:cBhvr>
                                    </p:animEffect>
                                  </p:childTnLst>
                                </p:cTn>
                              </p:par>
                            </p:childTnLst>
                          </p:cTn>
                        </p:par>
                        <p:par>
                          <p:cTn id="129" fill="hold">
                            <p:stCondLst>
                              <p:cond delay="1000"/>
                            </p:stCondLst>
                            <p:childTnLst>
                              <p:par>
                                <p:cTn id="130" presetID="10" presetClass="entr" presetSubtype="0" fill="hold" grpId="0" nodeType="afterEffect">
                                  <p:stCondLst>
                                    <p:cond delay="0"/>
                                  </p:stCondLst>
                                  <p:childTnLst>
                                    <p:set>
                                      <p:cBhvr>
                                        <p:cTn id="131" dur="1" fill="hold">
                                          <p:stCondLst>
                                            <p:cond delay="0"/>
                                          </p:stCondLst>
                                        </p:cTn>
                                        <p:tgtEl>
                                          <p:spTgt spid="95"/>
                                        </p:tgtEl>
                                        <p:attrNameLst>
                                          <p:attrName>style.visibility</p:attrName>
                                        </p:attrNameLst>
                                      </p:cBhvr>
                                      <p:to>
                                        <p:strVal val="visible"/>
                                      </p:to>
                                    </p:set>
                                    <p:animEffect transition="in" filter="fade">
                                      <p:cBhvr>
                                        <p:cTn id="132" dur="500"/>
                                        <p:tgtEl>
                                          <p:spTgt spid="95"/>
                                        </p:tgtEl>
                                      </p:cBhvr>
                                    </p:animEffect>
                                  </p:childTnLst>
                                </p:cTn>
                              </p:par>
                            </p:childTnLst>
                          </p:cTn>
                        </p:par>
                        <p:par>
                          <p:cTn id="133" fill="hold">
                            <p:stCondLst>
                              <p:cond delay="1500"/>
                            </p:stCondLst>
                            <p:childTnLst>
                              <p:par>
                                <p:cTn id="134" presetID="53" presetClass="entr" presetSubtype="16" fill="hold" nodeType="afterEffect">
                                  <p:stCondLst>
                                    <p:cond delay="0"/>
                                  </p:stCondLst>
                                  <p:childTnLst>
                                    <p:set>
                                      <p:cBhvr>
                                        <p:cTn id="135" dur="1" fill="hold">
                                          <p:stCondLst>
                                            <p:cond delay="0"/>
                                          </p:stCondLst>
                                        </p:cTn>
                                        <p:tgtEl>
                                          <p:spTgt spid="88"/>
                                        </p:tgtEl>
                                        <p:attrNameLst>
                                          <p:attrName>style.visibility</p:attrName>
                                        </p:attrNameLst>
                                      </p:cBhvr>
                                      <p:to>
                                        <p:strVal val="visible"/>
                                      </p:to>
                                    </p:set>
                                    <p:anim calcmode="lin" valueType="num">
                                      <p:cBhvr>
                                        <p:cTn id="136" dur="500" fill="hold"/>
                                        <p:tgtEl>
                                          <p:spTgt spid="88"/>
                                        </p:tgtEl>
                                        <p:attrNameLst>
                                          <p:attrName>ppt_w</p:attrName>
                                        </p:attrNameLst>
                                      </p:cBhvr>
                                      <p:tavLst>
                                        <p:tav tm="0">
                                          <p:val>
                                            <p:fltVal val="0"/>
                                          </p:val>
                                        </p:tav>
                                        <p:tav tm="100000">
                                          <p:val>
                                            <p:strVal val="#ppt_w"/>
                                          </p:val>
                                        </p:tav>
                                      </p:tavLst>
                                    </p:anim>
                                    <p:anim calcmode="lin" valueType="num">
                                      <p:cBhvr>
                                        <p:cTn id="137" dur="500" fill="hold"/>
                                        <p:tgtEl>
                                          <p:spTgt spid="88"/>
                                        </p:tgtEl>
                                        <p:attrNameLst>
                                          <p:attrName>ppt_h</p:attrName>
                                        </p:attrNameLst>
                                      </p:cBhvr>
                                      <p:tavLst>
                                        <p:tav tm="0">
                                          <p:val>
                                            <p:fltVal val="0"/>
                                          </p:val>
                                        </p:tav>
                                        <p:tav tm="100000">
                                          <p:val>
                                            <p:strVal val="#ppt_h"/>
                                          </p:val>
                                        </p:tav>
                                      </p:tavLst>
                                    </p:anim>
                                    <p:animEffect transition="in" filter="fade">
                                      <p:cBhvr>
                                        <p:cTn id="138" dur="500"/>
                                        <p:tgtEl>
                                          <p:spTgt spid="88"/>
                                        </p:tgtEl>
                                      </p:cBhvr>
                                    </p:animEffect>
                                  </p:childTnLst>
                                </p:cTn>
                              </p:par>
                            </p:childTnLst>
                          </p:cTn>
                        </p:par>
                        <p:par>
                          <p:cTn id="139" fill="hold">
                            <p:stCondLst>
                              <p:cond delay="2000"/>
                            </p:stCondLst>
                            <p:childTnLst>
                              <p:par>
                                <p:cTn id="140" presetID="10" presetClass="entr" presetSubtype="0" fill="hold" grpId="0" nodeType="afterEffect">
                                  <p:stCondLst>
                                    <p:cond delay="0"/>
                                  </p:stCondLst>
                                  <p:childTnLst>
                                    <p:set>
                                      <p:cBhvr>
                                        <p:cTn id="141" dur="1" fill="hold">
                                          <p:stCondLst>
                                            <p:cond delay="0"/>
                                          </p:stCondLst>
                                        </p:cTn>
                                        <p:tgtEl>
                                          <p:spTgt spid="87"/>
                                        </p:tgtEl>
                                        <p:attrNameLst>
                                          <p:attrName>style.visibility</p:attrName>
                                        </p:attrNameLst>
                                      </p:cBhvr>
                                      <p:to>
                                        <p:strVal val="visible"/>
                                      </p:to>
                                    </p:set>
                                    <p:animEffect transition="in" filter="fade">
                                      <p:cBhvr>
                                        <p:cTn id="142" dur="500"/>
                                        <p:tgtEl>
                                          <p:spTgt spid="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3" grpId="0"/>
      <p:bldP spid="35" grpId="0"/>
      <p:bldP spid="39" grpId="0"/>
      <p:bldP spid="47" grpId="0"/>
      <p:bldP spid="55" grpId="0"/>
      <p:bldP spid="66" grpId="0"/>
      <p:bldP spid="71" grpId="0"/>
      <p:bldP spid="79" grpId="0"/>
      <p:bldP spid="87" grpId="0"/>
      <p:bldP spid="9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75DA4-2BC0-ACFE-BEA4-B473EA254697}"/>
              </a:ext>
            </a:extLst>
          </p:cNvPr>
          <p:cNvSpPr>
            <a:spLocks noGrp="1"/>
          </p:cNvSpPr>
          <p:nvPr>
            <p:ph type="title"/>
          </p:nvPr>
        </p:nvSpPr>
        <p:spPr>
          <a:xfrm>
            <a:off x="674077" y="937732"/>
            <a:ext cx="7670784" cy="673777"/>
          </a:xfrm>
        </p:spPr>
        <p:txBody>
          <a:bodyPr>
            <a:normAutofit fontScale="90000"/>
          </a:bodyPr>
          <a:lstStyle/>
          <a:p>
            <a:r>
              <a:rPr lang="en-US" b="1" dirty="0"/>
              <a:t>Why Injury Claims should be pursued through union legal schemes</a:t>
            </a:r>
            <a:br>
              <a:rPr lang="en-US" dirty="0"/>
            </a:br>
            <a:endParaRPr lang="en-GB" dirty="0"/>
          </a:p>
        </p:txBody>
      </p:sp>
      <p:sp>
        <p:nvSpPr>
          <p:cNvPr id="3" name="Content Placeholder 2">
            <a:extLst>
              <a:ext uri="{FF2B5EF4-FFF2-40B4-BE49-F238E27FC236}">
                <a16:creationId xmlns:a16="http://schemas.microsoft.com/office/drawing/2014/main" id="{945679CA-586A-D7BB-7788-798AC0A14D5E}"/>
              </a:ext>
            </a:extLst>
          </p:cNvPr>
          <p:cNvSpPr>
            <a:spLocks noGrp="1"/>
          </p:cNvSpPr>
          <p:nvPr>
            <p:ph idx="1"/>
          </p:nvPr>
        </p:nvSpPr>
        <p:spPr/>
        <p:txBody>
          <a:bodyPr>
            <a:normAutofit lnSpcReduction="10000"/>
          </a:bodyPr>
          <a:lstStyle/>
          <a:p>
            <a:pPr>
              <a:lnSpc>
                <a:spcPct val="100000"/>
              </a:lnSpc>
            </a:pPr>
            <a:r>
              <a:rPr lang="en-US" dirty="0">
                <a:latin typeface="Helvetica" pitchFamily="2" charset="0"/>
              </a:rPr>
              <a:t>All our services are on a no-win, no-fee basis</a:t>
            </a:r>
          </a:p>
          <a:p>
            <a:pPr>
              <a:lnSpc>
                <a:spcPct val="100000"/>
              </a:lnSpc>
            </a:pPr>
            <a:r>
              <a:rPr lang="en-US" dirty="0">
                <a:latin typeface="Helvetica" pitchFamily="2" charset="0"/>
              </a:rPr>
              <a:t>Members and their families receive 100% compensation for injuries that occur in the UK</a:t>
            </a:r>
          </a:p>
          <a:p>
            <a:pPr>
              <a:lnSpc>
                <a:spcPct val="100000"/>
              </a:lnSpc>
            </a:pPr>
            <a:r>
              <a:rPr lang="en-US" dirty="0">
                <a:latin typeface="Helvetica" pitchFamily="2" charset="0"/>
              </a:rPr>
              <a:t>This can include injuries on the road or in another public place</a:t>
            </a:r>
          </a:p>
          <a:p>
            <a:pPr>
              <a:lnSpc>
                <a:spcPct val="100000"/>
              </a:lnSpc>
            </a:pPr>
            <a:r>
              <a:rPr lang="en-US" dirty="0">
                <a:latin typeface="Helvetica" pitchFamily="2" charset="0"/>
              </a:rPr>
              <a:t>Members and their family members also receive better rates or significantly more of their compensation than they may get from other law firms for the following legal services:</a:t>
            </a:r>
          </a:p>
          <a:p>
            <a:pPr lvl="1">
              <a:lnSpc>
                <a:spcPct val="100000"/>
              </a:lnSpc>
            </a:pPr>
            <a:r>
              <a:rPr lang="en-US" dirty="0">
                <a:latin typeface="Helvetica" pitchFamily="2" charset="0"/>
              </a:rPr>
              <a:t>Clinical negligence</a:t>
            </a:r>
          </a:p>
          <a:p>
            <a:pPr lvl="1">
              <a:lnSpc>
                <a:spcPct val="100000"/>
              </a:lnSpc>
            </a:pPr>
            <a:r>
              <a:rPr lang="en-US" dirty="0">
                <a:latin typeface="Helvetica" pitchFamily="2" charset="0"/>
              </a:rPr>
              <a:t>Injuries outside the UK</a:t>
            </a:r>
          </a:p>
          <a:p>
            <a:pPr lvl="1">
              <a:lnSpc>
                <a:spcPct val="100000"/>
              </a:lnSpc>
            </a:pPr>
            <a:r>
              <a:rPr lang="en-US" dirty="0">
                <a:latin typeface="Helvetica" pitchFamily="2" charset="0"/>
              </a:rPr>
              <a:t>Conveyancing</a:t>
            </a:r>
          </a:p>
          <a:p>
            <a:pPr lvl="1">
              <a:lnSpc>
                <a:spcPct val="100000"/>
              </a:lnSpc>
            </a:pPr>
            <a:r>
              <a:rPr lang="en-US" dirty="0">
                <a:latin typeface="Helvetica" pitchFamily="2" charset="0"/>
              </a:rPr>
              <a:t>Probate </a:t>
            </a:r>
          </a:p>
          <a:p>
            <a:pPr lvl="1">
              <a:lnSpc>
                <a:spcPct val="100000"/>
              </a:lnSpc>
            </a:pPr>
            <a:r>
              <a:rPr lang="en-US" dirty="0">
                <a:latin typeface="Helvetica" pitchFamily="2" charset="0"/>
              </a:rPr>
              <a:t>Powers of attorney </a:t>
            </a:r>
          </a:p>
          <a:p>
            <a:endParaRPr lang="en-GB" dirty="0"/>
          </a:p>
        </p:txBody>
      </p:sp>
    </p:spTree>
    <p:extLst>
      <p:ext uri="{BB962C8B-B14F-4D97-AF65-F5344CB8AC3E}">
        <p14:creationId xmlns:p14="http://schemas.microsoft.com/office/powerpoint/2010/main" val="1104573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2BAAA-4E5C-C512-52AE-A0A7C618F0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5D519E-01D8-B224-9A05-FDE3B94E062A}"/>
              </a:ext>
            </a:extLst>
          </p:cNvPr>
          <p:cNvSpPr>
            <a:spLocks noGrp="1"/>
          </p:cNvSpPr>
          <p:nvPr>
            <p:ph type="title"/>
          </p:nvPr>
        </p:nvSpPr>
        <p:spPr/>
        <p:txBody>
          <a:bodyPr>
            <a:normAutofit/>
          </a:bodyPr>
          <a:lstStyle/>
          <a:p>
            <a:r>
              <a:rPr lang="en-US" dirty="0">
                <a:latin typeface="Gill Sans MT" panose="020B0502020104020203" pitchFamily="34" charset="0"/>
              </a:rPr>
              <a:t>Legal Routes to Compensation</a:t>
            </a:r>
            <a:endParaRPr lang="en-GB" dirty="0"/>
          </a:p>
        </p:txBody>
      </p:sp>
      <p:sp>
        <p:nvSpPr>
          <p:cNvPr id="3" name="Content Placeholder 2">
            <a:extLst>
              <a:ext uri="{FF2B5EF4-FFF2-40B4-BE49-F238E27FC236}">
                <a16:creationId xmlns:a16="http://schemas.microsoft.com/office/drawing/2014/main" id="{D0C35FDA-A029-6E49-E2A9-85B093E1AA00}"/>
              </a:ext>
            </a:extLst>
          </p:cNvPr>
          <p:cNvSpPr>
            <a:spLocks noGrp="1"/>
          </p:cNvSpPr>
          <p:nvPr>
            <p:ph idx="1"/>
          </p:nvPr>
        </p:nvSpPr>
        <p:spPr>
          <a:xfrm>
            <a:off x="684777" y="1710364"/>
            <a:ext cx="10101954" cy="4084955"/>
          </a:xfrm>
        </p:spPr>
        <p:txBody>
          <a:bodyPr>
            <a:normAutofit fontScale="92500" lnSpcReduction="10000"/>
          </a:bodyPr>
          <a:lstStyle/>
          <a:p>
            <a:pPr marL="457200" lvl="0" indent="-457200" algn="just">
              <a:lnSpc>
                <a:spcPct val="150000"/>
              </a:lnSpc>
              <a:buSzPts val="1000"/>
              <a:buFont typeface="+mj-lt"/>
              <a:buAutoNum type="arabicPeriod"/>
              <a:tabLst>
                <a:tab pos="457200" algn="l"/>
              </a:tabLst>
            </a:pPr>
            <a:r>
              <a:rPr lang="en-GB" sz="2000" dirty="0">
                <a:solidFill>
                  <a:schemeClr val="tx1"/>
                </a:solidFill>
                <a:effectLst/>
                <a:latin typeface="Gill Sans MT" panose="020B0502020104020203" pitchFamily="34" charset="0"/>
                <a:ea typeface="Times New Roman" panose="02020603050405020304" pitchFamily="18" charset="0"/>
              </a:rPr>
              <a:t>A claim against the assailant (member’s insurance own H&amp;C policy – unsatisfied judgments?) – 3 years</a:t>
            </a:r>
          </a:p>
          <a:p>
            <a:pPr marL="457200" indent="-457200" algn="just">
              <a:lnSpc>
                <a:spcPct val="150000"/>
              </a:lnSpc>
              <a:buSzPts val="1000"/>
              <a:buFont typeface="+mj-lt"/>
              <a:buAutoNum type="arabicPeriod"/>
              <a:tabLst>
                <a:tab pos="457200" algn="l"/>
              </a:tabLst>
            </a:pPr>
            <a:r>
              <a:rPr lang="en-GB" sz="2000" dirty="0">
                <a:solidFill>
                  <a:schemeClr val="tx1"/>
                </a:solidFill>
                <a:effectLst/>
                <a:latin typeface="Gill Sans MT" panose="020B0502020104020203" pitchFamily="34" charset="0"/>
                <a:ea typeface="Times New Roman" panose="02020603050405020304" pitchFamily="18" charset="0"/>
              </a:rPr>
              <a:t>A claim against the employer </a:t>
            </a:r>
            <a:r>
              <a:rPr lang="en-GB" dirty="0">
                <a:latin typeface="Gill Sans MT" panose="020B0502020104020203" pitchFamily="34" charset="0"/>
                <a:ea typeface="Times New Roman" panose="02020603050405020304" pitchFamily="18" charset="0"/>
              </a:rPr>
              <a:t>– 3 years</a:t>
            </a:r>
            <a:endParaRPr lang="en-GB" sz="2000" dirty="0">
              <a:solidFill>
                <a:schemeClr val="tx1"/>
              </a:solidFill>
              <a:effectLst/>
              <a:latin typeface="Times New Roman" panose="02020603050405020304" pitchFamily="18" charset="0"/>
              <a:ea typeface="Calibri" panose="020F0502020204030204" pitchFamily="34" charset="0"/>
            </a:endParaRPr>
          </a:p>
          <a:p>
            <a:pPr marL="457200" lvl="0" indent="-457200" algn="just">
              <a:lnSpc>
                <a:spcPct val="150000"/>
              </a:lnSpc>
              <a:buSzPts val="1000"/>
              <a:buFont typeface="+mj-lt"/>
              <a:buAutoNum type="arabicPeriod"/>
              <a:tabLst>
                <a:tab pos="457200" algn="l"/>
              </a:tabLst>
            </a:pPr>
            <a:r>
              <a:rPr lang="en-GB" sz="2000" dirty="0">
                <a:solidFill>
                  <a:schemeClr val="tx1"/>
                </a:solidFill>
                <a:effectLst/>
                <a:latin typeface="Gill Sans MT" panose="020B0502020104020203" pitchFamily="34" charset="0"/>
                <a:ea typeface="Times New Roman" panose="02020603050405020304" pitchFamily="18" charset="0"/>
              </a:rPr>
              <a:t>An application to the Criminal Injuries Compensation Authority – 2 years</a:t>
            </a:r>
          </a:p>
          <a:p>
            <a:pPr marL="457200" indent="-457200" algn="just">
              <a:lnSpc>
                <a:spcPct val="150000"/>
              </a:lnSpc>
              <a:buSzPts val="1000"/>
              <a:buFont typeface="+mj-lt"/>
              <a:buAutoNum type="arabicPeriod"/>
              <a:tabLst>
                <a:tab pos="457200" algn="l"/>
              </a:tabLst>
            </a:pPr>
            <a:r>
              <a:rPr lang="en-GB" sz="2000" dirty="0">
                <a:solidFill>
                  <a:schemeClr val="tx1"/>
                </a:solidFill>
                <a:effectLst/>
                <a:latin typeface="Gill Sans MT" panose="020B0502020104020203" pitchFamily="34" charset="0"/>
                <a:ea typeface="Times New Roman" panose="02020603050405020304" pitchFamily="18" charset="0"/>
              </a:rPr>
              <a:t>An award of compensation following criminal proceedings</a:t>
            </a:r>
            <a:endParaRPr lang="en-GB" sz="2000" dirty="0">
              <a:solidFill>
                <a:schemeClr val="tx1"/>
              </a:solidFill>
              <a:effectLst/>
              <a:latin typeface="Times New Roman" panose="02020603050405020304" pitchFamily="18" charset="0"/>
              <a:ea typeface="Calibri" panose="020F0502020204030204" pitchFamily="34" charset="0"/>
            </a:endParaRPr>
          </a:p>
          <a:p>
            <a:pPr marL="0" indent="0">
              <a:buNone/>
            </a:pPr>
            <a:endParaRPr lang="en-US" dirty="0">
              <a:solidFill>
                <a:schemeClr val="tx1"/>
              </a:solidFill>
            </a:endParaRPr>
          </a:p>
          <a:p>
            <a:pPr marL="0" indent="0">
              <a:buNone/>
            </a:pPr>
            <a:r>
              <a:rPr lang="en-US" sz="2000" dirty="0">
                <a:solidFill>
                  <a:schemeClr val="tx1"/>
                </a:solidFill>
                <a:latin typeface="Gill Sans MT" panose="020B0502020104020203" pitchFamily="34" charset="0"/>
              </a:rPr>
              <a:t>Generally, we are looking at the middle two types of claims.</a:t>
            </a:r>
          </a:p>
          <a:p>
            <a:pPr marL="0" indent="0">
              <a:buNone/>
            </a:pPr>
            <a:endParaRPr lang="en-US" sz="2000" dirty="0">
              <a:solidFill>
                <a:schemeClr val="tx1"/>
              </a:solidFill>
              <a:latin typeface="Gill Sans MT" panose="020B0502020104020203" pitchFamily="34" charset="0"/>
            </a:endParaRPr>
          </a:p>
          <a:p>
            <a:pPr marL="0" indent="0">
              <a:buNone/>
            </a:pPr>
            <a:r>
              <a:rPr lang="en-GB" sz="2000" dirty="0">
                <a:solidFill>
                  <a:schemeClr val="tx1"/>
                </a:solidFill>
                <a:latin typeface="Gill Sans MT" panose="020B0502020104020203" pitchFamily="34" charset="0"/>
                <a:ea typeface="Calibri" panose="020F0502020204030204" pitchFamily="34" charset="0"/>
                <a:cs typeface="Times New Roman" panose="02020603050405020304" pitchFamily="18" charset="0"/>
              </a:rPr>
              <a:t>Y</a:t>
            </a:r>
            <a:r>
              <a:rPr lang="en-GB" sz="2000" dirty="0">
                <a:solidFill>
                  <a:schemeClr val="tx1"/>
                </a:solidFill>
                <a:effectLst/>
                <a:latin typeface="Gill Sans MT" panose="020B0502020104020203" pitchFamily="34" charset="0"/>
                <a:ea typeface="Calibri" panose="020F0502020204030204" pitchFamily="34" charset="0"/>
                <a:cs typeface="Times New Roman" panose="02020603050405020304" pitchFamily="18" charset="0"/>
              </a:rPr>
              <a:t>ou can pursue more than one route for compensation but there is no double recovery allowed</a:t>
            </a:r>
            <a:endParaRPr lang="en-US" sz="2000" dirty="0">
              <a:solidFill>
                <a:schemeClr val="tx1"/>
              </a:solidFill>
              <a:latin typeface="Gill Sans MT" panose="020B0502020104020203" pitchFamily="34" charset="0"/>
            </a:endParaRPr>
          </a:p>
          <a:p>
            <a:endParaRPr lang="en-GB" dirty="0"/>
          </a:p>
        </p:txBody>
      </p:sp>
    </p:spTree>
    <p:extLst>
      <p:ext uri="{BB962C8B-B14F-4D97-AF65-F5344CB8AC3E}">
        <p14:creationId xmlns:p14="http://schemas.microsoft.com/office/powerpoint/2010/main" val="1995960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DE870-598A-1854-8039-4D6EC860A045}"/>
              </a:ext>
            </a:extLst>
          </p:cNvPr>
          <p:cNvSpPr>
            <a:spLocks noGrp="1"/>
          </p:cNvSpPr>
          <p:nvPr>
            <p:ph type="title"/>
          </p:nvPr>
        </p:nvSpPr>
        <p:spPr>
          <a:xfrm>
            <a:off x="674077" y="903832"/>
            <a:ext cx="9215274" cy="673777"/>
          </a:xfrm>
        </p:spPr>
        <p:txBody>
          <a:bodyPr>
            <a:normAutofit fontScale="90000"/>
          </a:bodyPr>
          <a:lstStyle/>
          <a:p>
            <a:r>
              <a:rPr lang="en-US" dirty="0">
                <a:latin typeface="Gill Sans MT" panose="020B0502020104020203" pitchFamily="34" charset="0"/>
              </a:rPr>
              <a:t>Employer’s Claim - What Do We Need to Prove?</a:t>
            </a:r>
            <a:endParaRPr lang="en-GB" dirty="0"/>
          </a:p>
        </p:txBody>
      </p:sp>
      <p:sp>
        <p:nvSpPr>
          <p:cNvPr id="3" name="Content Placeholder 2">
            <a:extLst>
              <a:ext uri="{FF2B5EF4-FFF2-40B4-BE49-F238E27FC236}">
                <a16:creationId xmlns:a16="http://schemas.microsoft.com/office/drawing/2014/main" id="{7F33A220-9EC2-58B2-53EC-04CF75B7AB96}"/>
              </a:ext>
            </a:extLst>
          </p:cNvPr>
          <p:cNvSpPr>
            <a:spLocks noGrp="1"/>
          </p:cNvSpPr>
          <p:nvPr>
            <p:ph idx="1"/>
          </p:nvPr>
        </p:nvSpPr>
        <p:spPr>
          <a:xfrm>
            <a:off x="674077" y="1904458"/>
            <a:ext cx="10101954" cy="4084955"/>
          </a:xfrm>
        </p:spPr>
        <p:txBody>
          <a:bodyPr>
            <a:normAutofit lnSpcReduction="10000"/>
          </a:bodyPr>
          <a:lstStyle/>
          <a:p>
            <a:pPr marL="0" indent="0">
              <a:buNone/>
            </a:pPr>
            <a:r>
              <a:rPr lang="en-GB" sz="2000" dirty="0">
                <a:solidFill>
                  <a:schemeClr val="tx1"/>
                </a:solidFill>
                <a:latin typeface="Gill Sans MT" panose="020B0502020104020203" pitchFamily="34" charset="0"/>
              </a:rPr>
              <a:t>In any personal injury claim, we need to prove:</a:t>
            </a:r>
          </a:p>
          <a:p>
            <a:endParaRPr lang="en-GB" sz="2000" dirty="0">
              <a:solidFill>
                <a:schemeClr val="tx1"/>
              </a:solidFill>
              <a:latin typeface="Gill Sans MT" panose="020B0502020104020203" pitchFamily="34" charset="0"/>
            </a:endParaRPr>
          </a:p>
          <a:p>
            <a:pPr marL="342900" lvl="0" indent="-342900">
              <a:spcBef>
                <a:spcPts val="1200"/>
              </a:spcBef>
              <a:buFont typeface="+mj-lt"/>
              <a:buAutoNum type="arabicPeriod"/>
            </a:pPr>
            <a:r>
              <a:rPr lang="en-GB" sz="2000" kern="0" dirty="0">
                <a:solidFill>
                  <a:srgbClr val="000000"/>
                </a:solidFill>
                <a:effectLst/>
                <a:latin typeface="Gill Sans MT" panose="020B0502020104020203" pitchFamily="34" charset="0"/>
                <a:ea typeface="Times New Roman" panose="02020603050405020304" pitchFamily="18" charset="0"/>
                <a:cs typeface="Times New Roman" panose="02020603050405020304" pitchFamily="18" charset="0"/>
              </a:rPr>
              <a:t>A duty of care was owed </a:t>
            </a:r>
            <a:endParaRPr lang="en-GB" sz="2000" kern="0"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spcBef>
                <a:spcPts val="1200"/>
              </a:spcBef>
              <a:buFont typeface="+mj-lt"/>
              <a:buAutoNum type="arabicPeriod"/>
            </a:pPr>
            <a:r>
              <a:rPr lang="en-GB" sz="2000" kern="0" dirty="0">
                <a:solidFill>
                  <a:srgbClr val="000000"/>
                </a:solidFill>
                <a:effectLst/>
                <a:latin typeface="Gill Sans MT" panose="020B0502020104020203" pitchFamily="34" charset="0"/>
                <a:ea typeface="Times New Roman" panose="02020603050405020304" pitchFamily="18" charset="0"/>
                <a:cs typeface="Times New Roman" panose="02020603050405020304" pitchFamily="18" charset="0"/>
              </a:rPr>
              <a:t>The duty was breached</a:t>
            </a:r>
            <a:endParaRPr lang="en-GB" sz="2000" kern="0"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spcBef>
                <a:spcPts val="1200"/>
              </a:spcBef>
              <a:buFont typeface="+mj-lt"/>
              <a:buAutoNum type="arabicPeriod"/>
            </a:pPr>
            <a:r>
              <a:rPr lang="en-GB" sz="2000" kern="0" dirty="0">
                <a:solidFill>
                  <a:srgbClr val="000000"/>
                </a:solidFill>
                <a:effectLst/>
                <a:latin typeface="Gill Sans MT" panose="020B0502020104020203" pitchFamily="34" charset="0"/>
                <a:ea typeface="Times New Roman" panose="02020603050405020304" pitchFamily="18" charset="0"/>
                <a:cs typeface="Times New Roman" panose="02020603050405020304" pitchFamily="18" charset="0"/>
              </a:rPr>
              <a:t>The breach of duty caused the injury</a:t>
            </a:r>
            <a:endParaRPr lang="en-GB" sz="2000" kern="0"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spcBef>
                <a:spcPts val="1200"/>
              </a:spcBef>
              <a:buFont typeface="+mj-lt"/>
              <a:buAutoNum type="arabicPeriod"/>
            </a:pPr>
            <a:r>
              <a:rPr lang="en-GB" sz="2000" kern="0" dirty="0">
                <a:solidFill>
                  <a:srgbClr val="000000"/>
                </a:solidFill>
                <a:effectLst/>
                <a:latin typeface="Gill Sans MT" panose="020B0502020104020203" pitchFamily="34" charset="0"/>
                <a:ea typeface="Times New Roman" panose="02020603050405020304" pitchFamily="18" charset="0"/>
                <a:cs typeface="Times New Roman" panose="02020603050405020304" pitchFamily="18" charset="0"/>
              </a:rPr>
              <a:t>The injury was not too remote</a:t>
            </a:r>
          </a:p>
          <a:p>
            <a:pPr marL="0" lvl="0" indent="0">
              <a:spcBef>
                <a:spcPts val="1200"/>
              </a:spcBef>
              <a:buNone/>
            </a:pPr>
            <a:endParaRPr lang="en-GB" sz="2000" kern="0" dirty="0">
              <a:solidFill>
                <a:srgbClr val="000000"/>
              </a:solidFill>
              <a:effectLst/>
              <a:latin typeface="Gill Sans MT" panose="020B0502020104020203" pitchFamily="34" charset="0"/>
              <a:ea typeface="Times New Roman" panose="02020603050405020304" pitchFamily="18" charset="0"/>
              <a:cs typeface="Times New Roman" panose="02020603050405020304" pitchFamily="18" charset="0"/>
            </a:endParaRPr>
          </a:p>
          <a:p>
            <a:pPr marL="0" indent="0">
              <a:buNone/>
            </a:pPr>
            <a:r>
              <a:rPr lang="en-GB" dirty="0">
                <a:latin typeface="Gill Sans MT" panose="020B0502020104020203" pitchFamily="34" charset="0"/>
              </a:rPr>
              <a:t>The burden of proof is on the Claimant.  </a:t>
            </a:r>
          </a:p>
          <a:p>
            <a:pPr marL="0" indent="0">
              <a:buNone/>
            </a:pPr>
            <a:r>
              <a:rPr lang="en-GB" sz="1800" dirty="0"/>
              <a:t>We need to show that the employer was aware of the risk of injury prior to the incident to the extent that they should have ensured they took all reasonably practicable steps to reduce the risk of the incident occurring.</a:t>
            </a:r>
            <a:endParaRPr lang="en-GB" sz="1800" dirty="0">
              <a:latin typeface="Gill Sans MT" panose="020B0502020104020203" pitchFamily="34" charset="0"/>
            </a:endParaRPr>
          </a:p>
        </p:txBody>
      </p:sp>
    </p:spTree>
    <p:extLst>
      <p:ext uri="{BB962C8B-B14F-4D97-AF65-F5344CB8AC3E}">
        <p14:creationId xmlns:p14="http://schemas.microsoft.com/office/powerpoint/2010/main" val="2696534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D44ECDD-EEAB-9A88-E2AD-F9DFC6F7BE96}"/>
              </a:ext>
            </a:extLst>
          </p:cNvPr>
          <p:cNvSpPr>
            <a:spLocks noGrp="1"/>
          </p:cNvSpPr>
          <p:nvPr>
            <p:ph sz="half" idx="1"/>
          </p:nvPr>
        </p:nvSpPr>
        <p:spPr>
          <a:xfrm>
            <a:off x="674076" y="1582860"/>
            <a:ext cx="5050977" cy="4064177"/>
          </a:xfrm>
        </p:spPr>
        <p:txBody>
          <a:bodyPr/>
          <a:lstStyle/>
          <a:p>
            <a:pPr marL="0" indent="0">
              <a:buNone/>
            </a:pPr>
            <a:r>
              <a:rPr lang="en-GB" u="sng" dirty="0">
                <a:solidFill>
                  <a:schemeClr val="tx1"/>
                </a:solidFill>
              </a:rPr>
              <a:t>Vulnerable Adult or Minor or over £25,000</a:t>
            </a:r>
            <a:r>
              <a:rPr lang="en-GB" dirty="0">
                <a:solidFill>
                  <a:schemeClr val="tx1"/>
                </a:solidFill>
              </a:rPr>
              <a:t>:</a:t>
            </a:r>
          </a:p>
          <a:p>
            <a:r>
              <a:rPr lang="en-GB" dirty="0">
                <a:solidFill>
                  <a:schemeClr val="tx1"/>
                </a:solidFill>
              </a:rPr>
              <a:t>Initial Instructions</a:t>
            </a:r>
          </a:p>
          <a:p>
            <a:r>
              <a:rPr lang="en-GB" dirty="0">
                <a:solidFill>
                  <a:schemeClr val="tx1"/>
                </a:solidFill>
              </a:rPr>
              <a:t>Letter of Claim</a:t>
            </a:r>
          </a:p>
          <a:p>
            <a:r>
              <a:rPr lang="en-GB" dirty="0">
                <a:solidFill>
                  <a:schemeClr val="tx1"/>
                </a:solidFill>
              </a:rPr>
              <a:t>3 weeks to acknowledge and 3 months for liability reply</a:t>
            </a:r>
          </a:p>
          <a:p>
            <a:r>
              <a:rPr lang="en-GB" dirty="0">
                <a:solidFill>
                  <a:schemeClr val="tx1"/>
                </a:solidFill>
              </a:rPr>
              <a:t>Admission – medical evidence and schedule of loss – settlement/issue proceedings</a:t>
            </a:r>
          </a:p>
          <a:p>
            <a:r>
              <a:rPr lang="en-GB" dirty="0">
                <a:solidFill>
                  <a:schemeClr val="tx1"/>
                </a:solidFill>
              </a:rPr>
              <a:t>Denial – disclosure, review then (a) close or (b) proceed as per admission.</a:t>
            </a:r>
          </a:p>
          <a:p>
            <a:endParaRPr lang="en-GB" dirty="0"/>
          </a:p>
          <a:p>
            <a:endParaRPr lang="en-GB" dirty="0"/>
          </a:p>
          <a:p>
            <a:endParaRPr lang="en-GB" dirty="0"/>
          </a:p>
        </p:txBody>
      </p:sp>
      <p:sp>
        <p:nvSpPr>
          <p:cNvPr id="5" name="Content Placeholder 4">
            <a:extLst>
              <a:ext uri="{FF2B5EF4-FFF2-40B4-BE49-F238E27FC236}">
                <a16:creationId xmlns:a16="http://schemas.microsoft.com/office/drawing/2014/main" id="{5131BA37-B159-4F47-5C02-A6FC2A1B6442}"/>
              </a:ext>
            </a:extLst>
          </p:cNvPr>
          <p:cNvSpPr>
            <a:spLocks noGrp="1"/>
          </p:cNvSpPr>
          <p:nvPr>
            <p:ph sz="half" idx="2"/>
          </p:nvPr>
        </p:nvSpPr>
        <p:spPr>
          <a:xfrm>
            <a:off x="6096000" y="1582861"/>
            <a:ext cx="5568363" cy="4064176"/>
          </a:xfrm>
        </p:spPr>
        <p:txBody>
          <a:bodyPr/>
          <a:lstStyle/>
          <a:p>
            <a:r>
              <a:rPr lang="en-GB" u="sng" dirty="0">
                <a:solidFill>
                  <a:schemeClr val="tx1"/>
                </a:solidFill>
              </a:rPr>
              <a:t>No Vulnerable Adult/Minor or under £25,000</a:t>
            </a:r>
            <a:r>
              <a:rPr lang="en-GB" dirty="0">
                <a:solidFill>
                  <a:schemeClr val="tx1"/>
                </a:solidFill>
              </a:rPr>
              <a:t>:</a:t>
            </a:r>
          </a:p>
          <a:p>
            <a:r>
              <a:rPr lang="en-GB" dirty="0">
                <a:solidFill>
                  <a:schemeClr val="tx1"/>
                </a:solidFill>
              </a:rPr>
              <a:t>Initial Instructions</a:t>
            </a:r>
          </a:p>
          <a:p>
            <a:r>
              <a:rPr lang="en-GB" dirty="0">
                <a:solidFill>
                  <a:schemeClr val="tx1"/>
                </a:solidFill>
              </a:rPr>
              <a:t>Portal Claim Notification Form completed</a:t>
            </a:r>
          </a:p>
          <a:p>
            <a:r>
              <a:rPr lang="en-GB" dirty="0">
                <a:solidFill>
                  <a:schemeClr val="tx1"/>
                </a:solidFill>
              </a:rPr>
              <a:t>8 weeks for liability response</a:t>
            </a:r>
          </a:p>
          <a:p>
            <a:r>
              <a:rPr lang="en-GB" dirty="0">
                <a:solidFill>
                  <a:schemeClr val="tx1"/>
                </a:solidFill>
              </a:rPr>
              <a:t>Admitted – medical evidence and schedule of loss then Settlement Pack submitted with an offer.</a:t>
            </a:r>
          </a:p>
          <a:p>
            <a:r>
              <a:rPr lang="en-GB" dirty="0">
                <a:solidFill>
                  <a:schemeClr val="tx1"/>
                </a:solidFill>
              </a:rPr>
              <a:t>Denied – disclosure, review then (a) close or (b) proceed as per admission.</a:t>
            </a:r>
          </a:p>
          <a:p>
            <a:endParaRPr lang="en-GB" dirty="0"/>
          </a:p>
        </p:txBody>
      </p:sp>
      <p:sp>
        <p:nvSpPr>
          <p:cNvPr id="2" name="Title 1">
            <a:extLst>
              <a:ext uri="{FF2B5EF4-FFF2-40B4-BE49-F238E27FC236}">
                <a16:creationId xmlns:a16="http://schemas.microsoft.com/office/drawing/2014/main" id="{BC9FE83C-5160-5ACC-6061-38BC945F4EB6}"/>
              </a:ext>
            </a:extLst>
          </p:cNvPr>
          <p:cNvSpPr>
            <a:spLocks noGrp="1"/>
          </p:cNvSpPr>
          <p:nvPr>
            <p:ph type="title"/>
          </p:nvPr>
        </p:nvSpPr>
        <p:spPr/>
        <p:txBody>
          <a:bodyPr/>
          <a:lstStyle/>
          <a:p>
            <a:r>
              <a:rPr lang="en-GB" dirty="0"/>
              <a:t>PI Claim Process</a:t>
            </a:r>
          </a:p>
        </p:txBody>
      </p:sp>
    </p:spTree>
    <p:extLst>
      <p:ext uri="{BB962C8B-B14F-4D97-AF65-F5344CB8AC3E}">
        <p14:creationId xmlns:p14="http://schemas.microsoft.com/office/powerpoint/2010/main" val="3786287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81CB-EF38-D092-E327-49D3DB3FF114}"/>
              </a:ext>
            </a:extLst>
          </p:cNvPr>
          <p:cNvSpPr>
            <a:spLocks noGrp="1"/>
          </p:cNvSpPr>
          <p:nvPr>
            <p:ph type="title"/>
          </p:nvPr>
        </p:nvSpPr>
        <p:spPr>
          <a:xfrm>
            <a:off x="674076" y="903832"/>
            <a:ext cx="8485291" cy="673777"/>
          </a:xfrm>
        </p:spPr>
        <p:txBody>
          <a:bodyPr>
            <a:normAutofit/>
          </a:bodyPr>
          <a:lstStyle/>
          <a:p>
            <a:r>
              <a:rPr lang="en-GB" dirty="0"/>
              <a:t>Assault Claims Disclosure/Documents</a:t>
            </a:r>
          </a:p>
        </p:txBody>
      </p:sp>
      <p:sp>
        <p:nvSpPr>
          <p:cNvPr id="3" name="Content Placeholder 2">
            <a:extLst>
              <a:ext uri="{FF2B5EF4-FFF2-40B4-BE49-F238E27FC236}">
                <a16:creationId xmlns:a16="http://schemas.microsoft.com/office/drawing/2014/main" id="{3DD929D5-C468-D1B5-D04D-33EFD0A55493}"/>
              </a:ext>
            </a:extLst>
          </p:cNvPr>
          <p:cNvSpPr>
            <a:spLocks noGrp="1"/>
          </p:cNvSpPr>
          <p:nvPr>
            <p:ph idx="1"/>
          </p:nvPr>
        </p:nvSpPr>
        <p:spPr/>
        <p:txBody>
          <a:bodyPr>
            <a:normAutofit fontScale="92500" lnSpcReduction="20000"/>
          </a:bodyPr>
          <a:lstStyle/>
          <a:p>
            <a:r>
              <a:rPr lang="en-GB" dirty="0"/>
              <a:t>Documents and evidence to consider when determining this would be as follows:</a:t>
            </a:r>
          </a:p>
          <a:p>
            <a:pPr marL="0" indent="0">
              <a:buNone/>
            </a:pPr>
            <a:endParaRPr lang="en-GB" dirty="0"/>
          </a:p>
          <a:p>
            <a:pPr lvl="0"/>
            <a:r>
              <a:rPr lang="en-GB" dirty="0"/>
              <a:t>Incident reports and </a:t>
            </a:r>
            <a:r>
              <a:rPr lang="en-GB" dirty="0" err="1"/>
              <a:t>RIDDOR</a:t>
            </a:r>
            <a:r>
              <a:rPr lang="en-GB" dirty="0"/>
              <a:t> report</a:t>
            </a:r>
          </a:p>
          <a:p>
            <a:pPr lvl="0"/>
            <a:r>
              <a:rPr lang="en-GB" dirty="0"/>
              <a:t>Pre and post risk assessments</a:t>
            </a:r>
          </a:p>
          <a:p>
            <a:pPr lvl="0"/>
            <a:r>
              <a:rPr lang="en-GB" dirty="0"/>
              <a:t>Assailant’s care plan and records (if appropriate) school records/nursing notes/NOMIS records</a:t>
            </a:r>
          </a:p>
          <a:p>
            <a:pPr lvl="0"/>
            <a:r>
              <a:rPr lang="en-GB" dirty="0"/>
              <a:t>Previous reported complaints and incidents behaviour logs</a:t>
            </a:r>
          </a:p>
          <a:p>
            <a:pPr lvl="0"/>
            <a:r>
              <a:rPr lang="en-GB" dirty="0"/>
              <a:t>Details of training provided and training logs</a:t>
            </a:r>
          </a:p>
          <a:p>
            <a:pPr lvl="0"/>
            <a:r>
              <a:rPr lang="en-GB" dirty="0"/>
              <a:t>Employer's policy documents in relation to violence/health and safety</a:t>
            </a:r>
          </a:p>
          <a:p>
            <a:pPr lvl="0"/>
            <a:r>
              <a:rPr lang="en-GB" dirty="0"/>
              <a:t>Minutes of health &amp; safety and/or staff meetings</a:t>
            </a:r>
          </a:p>
          <a:p>
            <a:pPr lvl="0"/>
            <a:r>
              <a:rPr lang="en-GB" dirty="0"/>
              <a:t>CCTV footage</a:t>
            </a:r>
          </a:p>
          <a:p>
            <a:pPr lvl="0"/>
            <a:r>
              <a:rPr lang="en-GB" dirty="0"/>
              <a:t>Safe Systems of Work</a:t>
            </a:r>
          </a:p>
          <a:p>
            <a:pPr marL="0" indent="0">
              <a:buNone/>
            </a:pPr>
            <a:endParaRPr lang="en-GB" dirty="0"/>
          </a:p>
        </p:txBody>
      </p:sp>
    </p:spTree>
    <p:extLst>
      <p:ext uri="{BB962C8B-B14F-4D97-AF65-F5344CB8AC3E}">
        <p14:creationId xmlns:p14="http://schemas.microsoft.com/office/powerpoint/2010/main" val="494040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A2FCDA-591B-0A41-4E04-DACFAD4F2829}"/>
              </a:ext>
            </a:extLst>
          </p:cNvPr>
          <p:cNvSpPr>
            <a:spLocks noGrp="1"/>
          </p:cNvSpPr>
          <p:nvPr>
            <p:ph type="title"/>
          </p:nvPr>
        </p:nvSpPr>
        <p:spPr/>
        <p:txBody>
          <a:bodyPr/>
          <a:lstStyle/>
          <a:p>
            <a:r>
              <a:rPr lang="en-GB" dirty="0"/>
              <a:t>Court Proceedings</a:t>
            </a:r>
          </a:p>
        </p:txBody>
      </p:sp>
      <p:sp>
        <p:nvSpPr>
          <p:cNvPr id="5" name="Content Placeholder 4">
            <a:extLst>
              <a:ext uri="{FF2B5EF4-FFF2-40B4-BE49-F238E27FC236}">
                <a16:creationId xmlns:a16="http://schemas.microsoft.com/office/drawing/2014/main" id="{F0E01EC7-0B13-215A-F7D2-163669F4A9DE}"/>
              </a:ext>
            </a:extLst>
          </p:cNvPr>
          <p:cNvSpPr>
            <a:spLocks noGrp="1"/>
          </p:cNvSpPr>
          <p:nvPr>
            <p:ph idx="1"/>
          </p:nvPr>
        </p:nvSpPr>
        <p:spPr/>
        <p:txBody>
          <a:bodyPr>
            <a:normAutofit fontScale="92500" lnSpcReduction="20000"/>
          </a:bodyPr>
          <a:lstStyle/>
          <a:p>
            <a:pPr marL="457200" indent="-457200">
              <a:buFont typeface="+mj-lt"/>
              <a:buAutoNum type="arabicPeriod"/>
            </a:pPr>
            <a:r>
              <a:rPr lang="en-GB" dirty="0"/>
              <a:t>Issue Claim Form</a:t>
            </a:r>
          </a:p>
          <a:p>
            <a:pPr marL="457200" indent="-457200">
              <a:buFont typeface="+mj-lt"/>
              <a:buAutoNum type="arabicPeriod"/>
            </a:pPr>
            <a:r>
              <a:rPr lang="en-GB" dirty="0"/>
              <a:t>Serve Claim Form with Particulars of Claim, medical report and schedule of loss</a:t>
            </a:r>
          </a:p>
          <a:p>
            <a:pPr marL="457200" indent="-457200">
              <a:buFont typeface="+mj-lt"/>
              <a:buAutoNum type="arabicPeriod"/>
            </a:pPr>
            <a:r>
              <a:rPr lang="en-GB" dirty="0"/>
              <a:t>Acknowledgment of Service (14 days after service)</a:t>
            </a:r>
          </a:p>
          <a:p>
            <a:pPr marL="457200" indent="-457200">
              <a:buFont typeface="+mj-lt"/>
              <a:buAutoNum type="arabicPeriod"/>
            </a:pPr>
            <a:r>
              <a:rPr lang="en-GB" dirty="0"/>
              <a:t>Defence (14 days after acknowledgment)</a:t>
            </a:r>
          </a:p>
          <a:p>
            <a:pPr marL="457200" indent="-457200">
              <a:buFont typeface="+mj-lt"/>
              <a:buAutoNum type="arabicPeriod"/>
            </a:pPr>
            <a:r>
              <a:rPr lang="en-GB" dirty="0"/>
              <a:t>Directions Questionnaire and Draft Directions</a:t>
            </a:r>
          </a:p>
          <a:p>
            <a:pPr marL="457200" indent="-457200">
              <a:buFont typeface="+mj-lt"/>
              <a:buAutoNum type="arabicPeriod"/>
            </a:pPr>
            <a:r>
              <a:rPr lang="en-GB" dirty="0"/>
              <a:t>Directions Order</a:t>
            </a:r>
          </a:p>
          <a:p>
            <a:pPr marL="457200" indent="-457200">
              <a:buFont typeface="+mj-lt"/>
              <a:buAutoNum type="arabicPeriod"/>
            </a:pPr>
            <a:r>
              <a:rPr lang="en-GB" dirty="0"/>
              <a:t>Disclosure</a:t>
            </a:r>
          </a:p>
          <a:p>
            <a:pPr marL="457200" indent="-457200">
              <a:buFont typeface="+mj-lt"/>
              <a:buAutoNum type="arabicPeriod"/>
            </a:pPr>
            <a:r>
              <a:rPr lang="en-GB" dirty="0"/>
              <a:t>Witness Statements</a:t>
            </a:r>
          </a:p>
          <a:p>
            <a:pPr marL="457200" indent="-457200">
              <a:buFont typeface="+mj-lt"/>
              <a:buAutoNum type="arabicPeriod"/>
            </a:pPr>
            <a:r>
              <a:rPr lang="en-GB" dirty="0"/>
              <a:t>Medical Reports finalised</a:t>
            </a:r>
          </a:p>
          <a:p>
            <a:pPr marL="457200" indent="-457200">
              <a:buFont typeface="+mj-lt"/>
              <a:buAutoNum type="arabicPeriod"/>
            </a:pPr>
            <a:r>
              <a:rPr lang="en-GB" dirty="0"/>
              <a:t>Schedules of Loss finalised</a:t>
            </a:r>
          </a:p>
          <a:p>
            <a:pPr marL="457200" indent="-457200">
              <a:buFont typeface="+mj-lt"/>
              <a:buAutoNum type="arabicPeriod"/>
            </a:pPr>
            <a:r>
              <a:rPr lang="en-GB" dirty="0"/>
              <a:t>Pre-Trial Review</a:t>
            </a:r>
          </a:p>
          <a:p>
            <a:pPr marL="457200" indent="-457200">
              <a:buFont typeface="+mj-lt"/>
              <a:buAutoNum type="arabicPeriod"/>
            </a:pPr>
            <a:r>
              <a:rPr lang="en-GB" dirty="0"/>
              <a:t>Trial</a:t>
            </a:r>
          </a:p>
          <a:p>
            <a:pPr marL="0" indent="0">
              <a:buNone/>
            </a:pPr>
            <a:endParaRPr lang="en-GB" dirty="0"/>
          </a:p>
        </p:txBody>
      </p:sp>
    </p:spTree>
    <p:extLst>
      <p:ext uri="{BB962C8B-B14F-4D97-AF65-F5344CB8AC3E}">
        <p14:creationId xmlns:p14="http://schemas.microsoft.com/office/powerpoint/2010/main" val="59641447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 Thompsons Refresh Brand" id="{EE166171-C89E-F042-B533-D11F61DB1684}" vid="{5883EFF8-1D2D-FE4F-91C3-ABBC3B76B8D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7B9E8A9A870754FBA64119E4AED926F" ma:contentTypeVersion="17" ma:contentTypeDescription="Create a new document." ma:contentTypeScope="" ma:versionID="7c0d89c27809d0329dc40e3370930518">
  <xsd:schema xmlns:xsd="http://www.w3.org/2001/XMLSchema" xmlns:xs="http://www.w3.org/2001/XMLSchema" xmlns:p="http://schemas.microsoft.com/office/2006/metadata/properties" xmlns:ns2="1e479dbe-0ad2-4fff-8867-041f3219f587" xmlns:ns3="9f802a7d-eb81-46c1-8638-cdfe5eabc042" xmlns:ns4="4c7089a6-7e34-4da5-8d2b-dd7bb62097c5" targetNamespace="http://schemas.microsoft.com/office/2006/metadata/properties" ma:root="true" ma:fieldsID="9d0630d618f74867277675d01f12a0b7" ns2:_="" ns3:_="" ns4:_="">
    <xsd:import namespace="1e479dbe-0ad2-4fff-8867-041f3219f587"/>
    <xsd:import namespace="9f802a7d-eb81-46c1-8638-cdfe5eabc042"/>
    <xsd:import namespace="4c7089a6-7e34-4da5-8d2b-dd7bb62097c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479dbe-0ad2-4fff-8867-041f3219f5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9b51fab-051d-45c2-bf11-9453f0790ff8"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802a7d-eb81-46c1-8638-cdfe5eabc042"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c7089a6-7e34-4da5-8d2b-dd7bb62097c5"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7dd92206-13ef-4829-9a2b-512d0e63bdfb}" ma:internalName="TaxCatchAll" ma:showField="CatchAllData" ma:web="9f802a7d-eb81-46c1-8638-cdfe5eabc0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c7089a6-7e34-4da5-8d2b-dd7bb62097c5" xsi:nil="true"/>
    <lcf76f155ced4ddcb4097134ff3c332f xmlns="1e479dbe-0ad2-4fff-8867-041f3219f58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C4DF5B0-4EBD-4582-971E-E38F260EEEE3}"/>
</file>

<file path=customXml/itemProps2.xml><?xml version="1.0" encoding="utf-8"?>
<ds:datastoreItem xmlns:ds="http://schemas.openxmlformats.org/officeDocument/2006/customXml" ds:itemID="{B1137055-882F-484F-9C03-63158F8DFD7E}"/>
</file>

<file path=customXml/itemProps3.xml><?xml version="1.0" encoding="utf-8"?>
<ds:datastoreItem xmlns:ds="http://schemas.openxmlformats.org/officeDocument/2006/customXml" ds:itemID="{007F0FE7-068E-455D-9BF1-C25B3ADEA17A}"/>
</file>

<file path=docProps/app.xml><?xml version="1.0" encoding="utf-8"?>
<Properties xmlns="http://schemas.openxmlformats.org/officeDocument/2006/extended-properties" xmlns:vt="http://schemas.openxmlformats.org/officeDocument/2006/docPropsVTypes">
  <Template/>
  <TotalTime>1848</TotalTime>
  <Words>3568</Words>
  <Application>Microsoft Office PowerPoint</Application>
  <PresentationFormat>Widescreen</PresentationFormat>
  <Paragraphs>223</Paragraphs>
  <Slides>28</Slides>
  <Notes>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28</vt:i4>
      </vt:variant>
    </vt:vector>
  </HeadingPairs>
  <TitlesOfParts>
    <vt:vector size="38" baseType="lpstr">
      <vt:lpstr>Arial</vt:lpstr>
      <vt:lpstr>Calibri</vt:lpstr>
      <vt:lpstr>Calibri Light</vt:lpstr>
      <vt:lpstr>Gill Sans MT</vt:lpstr>
      <vt:lpstr>Helvetica</vt:lpstr>
      <vt:lpstr>Symbol</vt:lpstr>
      <vt:lpstr>Texta Bold</vt:lpstr>
      <vt:lpstr>Times New Roman</vt:lpstr>
      <vt:lpstr>1_Office Theme</vt:lpstr>
      <vt:lpstr>Office Theme</vt:lpstr>
      <vt:lpstr>Violence and Abuse at Work  Workshop</vt:lpstr>
      <vt:lpstr>Reminder of Legal Services for Union Members</vt:lpstr>
      <vt:lpstr>Other Legal Services for you and your family Discounted rates – special terms </vt:lpstr>
      <vt:lpstr>Why Injury Claims should be pursued through union legal schemes </vt:lpstr>
      <vt:lpstr>Legal Routes to Compensation</vt:lpstr>
      <vt:lpstr>Employer’s Claim - What Do We Need to Prove?</vt:lpstr>
      <vt:lpstr>PI Claim Process</vt:lpstr>
      <vt:lpstr>Assault Claims Disclosure/Documents</vt:lpstr>
      <vt:lpstr>Court Proceedings</vt:lpstr>
      <vt:lpstr>Case Examples</vt:lpstr>
      <vt:lpstr>Case Examples</vt:lpstr>
      <vt:lpstr>Vicarious Liability – difficult to prove</vt:lpstr>
      <vt:lpstr>Mohamud v WM Morrison Supermarkets PLC [2016]  KSC 11 </vt:lpstr>
      <vt:lpstr>A v [ ]CC</vt:lpstr>
      <vt:lpstr>Employment Rights Act – Sexual Harassment</vt:lpstr>
      <vt:lpstr>Need to Establish Causation</vt:lpstr>
      <vt:lpstr>Quantum</vt:lpstr>
      <vt:lpstr>JC Guidelines</vt:lpstr>
      <vt:lpstr>JC Guidelines</vt:lpstr>
      <vt:lpstr>CICA</vt:lpstr>
      <vt:lpstr>What action can you take in the workplace?</vt:lpstr>
      <vt:lpstr>What to do in the event of an Accident/Assault</vt:lpstr>
      <vt:lpstr>What to do in the event of an Accident/Assault</vt:lpstr>
      <vt:lpstr>Working together</vt:lpstr>
      <vt:lpstr>Useful Resources </vt:lpstr>
      <vt:lpstr>Free online legal guides</vt:lpstr>
      <vt:lpstr>Employment Law Review</vt:lpstr>
      <vt:lpstr>How to get in touch  For personal injuries, industrial diseases and clinical negligence:   www.thompsonstradeunion.law  0800 587 7515  For conveyancing, probate, powers of attorney and wills:   0800 051 4218  For employment rights:   Contact your local union representative.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Nadeem Ali</dc:creator>
  <cp:lastModifiedBy>Joanne Soccard (Thompsons Solicitors)</cp:lastModifiedBy>
  <cp:revision>97</cp:revision>
  <cp:lastPrinted>2026-04-14T09:03:00Z</cp:lastPrinted>
  <dcterms:created xsi:type="dcterms:W3CDTF">2021-12-23T13:49:18Z</dcterms:created>
  <dcterms:modified xsi:type="dcterms:W3CDTF">2026-04-17T14:41:04Z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0x01010017B9E8A9A870754FBA64119E4AED926F</vt:lpwstr>
  </property>
</Properties>
</file>