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7CA_73D741A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9" r:id="rId6"/>
    <p:sldMasterId id="2147483692" r:id="rId7"/>
  </p:sldMasterIdLst>
  <p:notesMasterIdLst>
    <p:notesMasterId r:id="rId36"/>
  </p:notesMasterIdLst>
  <p:sldIdLst>
    <p:sldId id="650" r:id="rId8"/>
    <p:sldId id="278" r:id="rId9"/>
    <p:sldId id="268" r:id="rId10"/>
    <p:sldId id="671" r:id="rId11"/>
    <p:sldId id="1998" r:id="rId12"/>
    <p:sldId id="283" r:id="rId13"/>
    <p:sldId id="270" r:id="rId14"/>
    <p:sldId id="271" r:id="rId15"/>
    <p:sldId id="1990" r:id="rId16"/>
    <p:sldId id="802" r:id="rId17"/>
    <p:sldId id="1962" r:id="rId18"/>
    <p:sldId id="277" r:id="rId19"/>
    <p:sldId id="1991" r:id="rId20"/>
    <p:sldId id="1999" r:id="rId21"/>
    <p:sldId id="1995" r:id="rId22"/>
    <p:sldId id="1996" r:id="rId23"/>
    <p:sldId id="259" r:id="rId24"/>
    <p:sldId id="1992" r:id="rId25"/>
    <p:sldId id="1997" r:id="rId26"/>
    <p:sldId id="507" r:id="rId27"/>
    <p:sldId id="2000" r:id="rId28"/>
    <p:sldId id="2001" r:id="rId29"/>
    <p:sldId id="288" r:id="rId30"/>
    <p:sldId id="281" r:id="rId31"/>
    <p:sldId id="287" r:id="rId32"/>
    <p:sldId id="285" r:id="rId33"/>
    <p:sldId id="1993" r:id="rId34"/>
    <p:sldId id="19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DD417-00B3-B0EC-36E8-DD1F2F23FFE2}" name="Aoife Delaney" initials="AD" userId="S::aoife.delaney@suzylamplugh.org::f3f3eb7e-d2b2-41e6-af2b-58ba66b55d8d" providerId="AD"/>
  <p188:author id="{8F8C6A65-774F-B269-17CB-2DDC599F4762}" name="Emma Lingley-Clark" initials="EL" userId="S::emma.lingley-clark@suzylamplugh.org::7051f682-dc6c-4ea9-919d-5f2b75354cac" providerId="AD"/>
  <p188:author id="{79EC8667-C685-6441-ACF8-D8965BF3EA8A}" name="Cramer, Jaden" initials="JC" userId="S::Jaden.Cramer@blakemorgan.co.uk::d9fddefe-a402-43ce-bc7d-766f1e5571f2" providerId="AD"/>
  <p188:author id="{B0D71385-2EC4-76C8-047E-98945B13D5AE}" name="Arad Parsi" initials="AP" userId="S::arad.parsi@suzylamplugh.org::0e0703b1-5202-4781-ad49-2127442c5c84" providerId="AD"/>
  <p188:author id="{40F1ABBA-F6B8-3062-3D6F-5758A78D94D6}" name="Catherine McLaughlin" initials="CM" userId="S::catherine.mclaughlin@suzylamplugh.org::6d27ca05-c38c-4016-97f6-47d412a596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DB994-F442-470B-9C6F-7EBFD392A5E1}" v="35" dt="2026-04-16T16:50:25.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49" autoAdjust="0"/>
  </p:normalViewPr>
  <p:slideViewPr>
    <p:cSldViewPr snapToGrid="0">
      <p:cViewPr>
        <p:scale>
          <a:sx n="60" d="100"/>
          <a:sy n="60" d="100"/>
        </p:scale>
        <p:origin x="884" y="-7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kia Garner" userId="aba0dacf-931d-48f9-8939-17a58bdf4c03" providerId="ADAL" clId="{FF738BCE-E4C3-4DD5-9FF5-D83FD6DCD90A}"/>
    <pc:docChg chg="undo custSel addSld delSld modSld sldOrd">
      <pc:chgData name="Saskia Garner" userId="aba0dacf-931d-48f9-8939-17a58bdf4c03" providerId="ADAL" clId="{FF738BCE-E4C3-4DD5-9FF5-D83FD6DCD90A}" dt="2026-04-16T16:51:39.355" v="164" actId="2711"/>
      <pc:docMkLst>
        <pc:docMk/>
      </pc:docMkLst>
      <pc:sldChg chg="addSp delSp modSp add mod setBg delDesignElem">
        <pc:chgData name="Saskia Garner" userId="aba0dacf-931d-48f9-8939-17a58bdf4c03" providerId="ADAL" clId="{FF738BCE-E4C3-4DD5-9FF5-D83FD6DCD90A}" dt="2026-04-16T16:51:39.355" v="164" actId="2711"/>
        <pc:sldMkLst>
          <pc:docMk/>
          <pc:sldMk cId="1191285059" sldId="259"/>
        </pc:sldMkLst>
        <pc:spChg chg="mod">
          <ac:chgData name="Saskia Garner" userId="aba0dacf-931d-48f9-8939-17a58bdf4c03" providerId="ADAL" clId="{FF738BCE-E4C3-4DD5-9FF5-D83FD6DCD90A}" dt="2026-04-16T16:51:04.961" v="159" actId="1076"/>
          <ac:spMkLst>
            <pc:docMk/>
            <pc:sldMk cId="1191285059" sldId="259"/>
            <ac:spMk id="2" creationId="{C822EB20-61D5-AAF0-A9CB-31A144DCEEAB}"/>
          </ac:spMkLst>
        </pc:spChg>
        <pc:spChg chg="mod">
          <ac:chgData name="Saskia Garner" userId="aba0dacf-931d-48f9-8939-17a58bdf4c03" providerId="ADAL" clId="{FF738BCE-E4C3-4DD5-9FF5-D83FD6DCD90A}" dt="2026-04-16T16:51:39.355" v="164" actId="2711"/>
          <ac:spMkLst>
            <pc:docMk/>
            <pc:sldMk cId="1191285059" sldId="259"/>
            <ac:spMk id="4" creationId="{7115BE34-9CBA-E3D3-8B58-52437289C9C3}"/>
          </ac:spMkLst>
        </pc:spChg>
        <pc:spChg chg="del">
          <ac:chgData name="Saskia Garner" userId="aba0dacf-931d-48f9-8939-17a58bdf4c03" providerId="ADAL" clId="{FF738BCE-E4C3-4DD5-9FF5-D83FD6DCD90A}" dt="2026-04-16T16:50:07.029" v="153"/>
          <ac:spMkLst>
            <pc:docMk/>
            <pc:sldMk cId="1191285059" sldId="259"/>
            <ac:spMk id="19" creationId="{E49D7415-2F11-44C2-B6AA-13A25B6814B9}"/>
          </ac:spMkLst>
        </pc:spChg>
        <pc:picChg chg="add mod">
          <ac:chgData name="Saskia Garner" userId="aba0dacf-931d-48f9-8939-17a58bdf4c03" providerId="ADAL" clId="{FF738BCE-E4C3-4DD5-9FF5-D83FD6DCD90A}" dt="2026-04-16T16:50:25.387" v="156"/>
          <ac:picMkLst>
            <pc:docMk/>
            <pc:sldMk cId="1191285059" sldId="259"/>
            <ac:picMk id="3" creationId="{1369E2F3-BA7E-2212-F5F8-DC2A0A33AB6F}"/>
          </ac:picMkLst>
        </pc:picChg>
        <pc:cxnChg chg="del">
          <ac:chgData name="Saskia Garner" userId="aba0dacf-931d-48f9-8939-17a58bdf4c03" providerId="ADAL" clId="{FF738BCE-E4C3-4DD5-9FF5-D83FD6DCD90A}" dt="2026-04-16T16:50:07.029" v="153"/>
          <ac:cxnSpMkLst>
            <pc:docMk/>
            <pc:sldMk cId="1191285059" sldId="259"/>
            <ac:cxnSpMk id="21" creationId="{8E813B4C-6731-0B72-5252-A79AB0E20B58}"/>
          </ac:cxnSpMkLst>
        </pc:cxnChg>
        <pc:cxnChg chg="del">
          <ac:chgData name="Saskia Garner" userId="aba0dacf-931d-48f9-8939-17a58bdf4c03" providerId="ADAL" clId="{FF738BCE-E4C3-4DD5-9FF5-D83FD6DCD90A}" dt="2026-04-16T16:50:07.029" v="153"/>
          <ac:cxnSpMkLst>
            <pc:docMk/>
            <pc:sldMk cId="1191285059" sldId="259"/>
            <ac:cxnSpMk id="23" creationId="{6E0E8146-6E65-2E6C-0C86-547E3C925406}"/>
          </ac:cxnSpMkLst>
        </pc:cxnChg>
      </pc:sldChg>
      <pc:sldChg chg="modSp mod modNotesTx">
        <pc:chgData name="Saskia Garner" userId="aba0dacf-931d-48f9-8939-17a58bdf4c03" providerId="ADAL" clId="{FF738BCE-E4C3-4DD5-9FF5-D83FD6DCD90A}" dt="2026-04-16T16:30:25.273" v="151" actId="20577"/>
        <pc:sldMkLst>
          <pc:docMk/>
          <pc:sldMk cId="2927537678" sldId="270"/>
        </pc:sldMkLst>
        <pc:spChg chg="mod">
          <ac:chgData name="Saskia Garner" userId="aba0dacf-931d-48f9-8939-17a58bdf4c03" providerId="ADAL" clId="{FF738BCE-E4C3-4DD5-9FF5-D83FD6DCD90A}" dt="2026-04-15T18:42:19.742" v="74" actId="2711"/>
          <ac:spMkLst>
            <pc:docMk/>
            <pc:sldMk cId="2927537678" sldId="270"/>
            <ac:spMk id="2" creationId="{AF3165D5-F266-F4CD-5FC3-E8745D34CCAC}"/>
          </ac:spMkLst>
        </pc:spChg>
      </pc:sldChg>
      <pc:sldChg chg="modSp mod">
        <pc:chgData name="Saskia Garner" userId="aba0dacf-931d-48f9-8939-17a58bdf4c03" providerId="ADAL" clId="{FF738BCE-E4C3-4DD5-9FF5-D83FD6DCD90A}" dt="2026-04-15T18:42:40.132" v="76" actId="2711"/>
        <pc:sldMkLst>
          <pc:docMk/>
          <pc:sldMk cId="584617553" sldId="271"/>
        </pc:sldMkLst>
        <pc:spChg chg="mod">
          <ac:chgData name="Saskia Garner" userId="aba0dacf-931d-48f9-8939-17a58bdf4c03" providerId="ADAL" clId="{FF738BCE-E4C3-4DD5-9FF5-D83FD6DCD90A}" dt="2026-04-15T18:42:40.132" v="76" actId="2711"/>
          <ac:spMkLst>
            <pc:docMk/>
            <pc:sldMk cId="584617553" sldId="271"/>
            <ac:spMk id="2" creationId="{AF3165D5-F266-F4CD-5FC3-E8745D34CCAC}"/>
          </ac:spMkLst>
        </pc:spChg>
      </pc:sldChg>
      <pc:sldChg chg="modSp add mod modTransition setBg">
        <pc:chgData name="Saskia Garner" userId="aba0dacf-931d-48f9-8939-17a58bdf4c03" providerId="ADAL" clId="{FF738BCE-E4C3-4DD5-9FF5-D83FD6DCD90A}" dt="2026-04-15T19:11:57.225" v="105" actId="2711"/>
        <pc:sldMkLst>
          <pc:docMk/>
          <pc:sldMk cId="2437313255" sldId="277"/>
        </pc:sldMkLst>
        <pc:spChg chg="mod">
          <ac:chgData name="Saskia Garner" userId="aba0dacf-931d-48f9-8939-17a58bdf4c03" providerId="ADAL" clId="{FF738BCE-E4C3-4DD5-9FF5-D83FD6DCD90A}" dt="2026-04-15T19:11:57.225" v="105" actId="2711"/>
          <ac:spMkLst>
            <pc:docMk/>
            <pc:sldMk cId="2437313255" sldId="277"/>
            <ac:spMk id="2" creationId="{AF3165D5-F266-F4CD-5FC3-E8745D34CCAC}"/>
          </ac:spMkLst>
        </pc:spChg>
        <pc:picChg chg="mod">
          <ac:chgData name="Saskia Garner" userId="aba0dacf-931d-48f9-8939-17a58bdf4c03" providerId="ADAL" clId="{FF738BCE-E4C3-4DD5-9FF5-D83FD6DCD90A}" dt="2026-04-15T18:47:00.352" v="80" actId="1076"/>
          <ac:picMkLst>
            <pc:docMk/>
            <pc:sldMk cId="2437313255" sldId="277"/>
            <ac:picMk id="3" creationId="{41F3A1EA-E72E-7048-00E5-4B5655E63AC4}"/>
          </ac:picMkLst>
        </pc:picChg>
      </pc:sldChg>
      <pc:sldChg chg="modSp mod">
        <pc:chgData name="Saskia Garner" userId="aba0dacf-931d-48f9-8939-17a58bdf4c03" providerId="ADAL" clId="{FF738BCE-E4C3-4DD5-9FF5-D83FD6DCD90A}" dt="2026-04-15T18:42:09.137" v="73" actId="2711"/>
        <pc:sldMkLst>
          <pc:docMk/>
          <pc:sldMk cId="1659745193" sldId="283"/>
        </pc:sldMkLst>
        <pc:spChg chg="mod">
          <ac:chgData name="Saskia Garner" userId="aba0dacf-931d-48f9-8939-17a58bdf4c03" providerId="ADAL" clId="{FF738BCE-E4C3-4DD5-9FF5-D83FD6DCD90A}" dt="2026-04-15T18:42:09.137" v="73" actId="2711"/>
          <ac:spMkLst>
            <pc:docMk/>
            <pc:sldMk cId="1659745193" sldId="283"/>
            <ac:spMk id="2" creationId="{F31F0DE3-1F36-9F1F-96FF-18896C360241}"/>
          </ac:spMkLst>
        </pc:spChg>
      </pc:sldChg>
      <pc:sldChg chg="modSp mod">
        <pc:chgData name="Saskia Garner" userId="aba0dacf-931d-48f9-8939-17a58bdf4c03" providerId="ADAL" clId="{FF738BCE-E4C3-4DD5-9FF5-D83FD6DCD90A}" dt="2026-04-15T19:16:07.107" v="124" actId="14100"/>
        <pc:sldMkLst>
          <pc:docMk/>
          <pc:sldMk cId="2880212637" sldId="507"/>
        </pc:sldMkLst>
        <pc:grpChg chg="mod">
          <ac:chgData name="Saskia Garner" userId="aba0dacf-931d-48f9-8939-17a58bdf4c03" providerId="ADAL" clId="{FF738BCE-E4C3-4DD5-9FF5-D83FD6DCD90A}" dt="2026-04-15T19:16:07.107" v="124" actId="14100"/>
          <ac:grpSpMkLst>
            <pc:docMk/>
            <pc:sldMk cId="2880212637" sldId="507"/>
            <ac:grpSpMk id="18" creationId="{A7A6FC1C-6961-AC38-7D89-2CF9333CF054}"/>
          </ac:grpSpMkLst>
        </pc:grpChg>
      </pc:sldChg>
      <pc:sldChg chg="modSp mod">
        <pc:chgData name="Saskia Garner" userId="aba0dacf-931d-48f9-8939-17a58bdf4c03" providerId="ADAL" clId="{FF738BCE-E4C3-4DD5-9FF5-D83FD6DCD90A}" dt="2026-04-15T18:26:31.811" v="13" actId="27636"/>
        <pc:sldMkLst>
          <pc:docMk/>
          <pc:sldMk cId="3717375409" sldId="650"/>
        </pc:sldMkLst>
        <pc:spChg chg="mod">
          <ac:chgData name="Saskia Garner" userId="aba0dacf-931d-48f9-8939-17a58bdf4c03" providerId="ADAL" clId="{FF738BCE-E4C3-4DD5-9FF5-D83FD6DCD90A}" dt="2026-04-15T18:26:31.811" v="13" actId="27636"/>
          <ac:spMkLst>
            <pc:docMk/>
            <pc:sldMk cId="3717375409" sldId="650"/>
            <ac:spMk id="3" creationId="{5DBFA0A5-C697-FF4A-181A-A76C744BE152}"/>
          </ac:spMkLst>
        </pc:spChg>
        <pc:spChg chg="mod">
          <ac:chgData name="Saskia Garner" userId="aba0dacf-931d-48f9-8939-17a58bdf4c03" providerId="ADAL" clId="{FF738BCE-E4C3-4DD5-9FF5-D83FD6DCD90A}" dt="2026-04-15T18:26:28.043" v="11" actId="20577"/>
          <ac:spMkLst>
            <pc:docMk/>
            <pc:sldMk cId="3717375409" sldId="650"/>
            <ac:spMk id="4" creationId="{9BB420C6-0D95-9549-F11D-B8F117254ACF}"/>
          </ac:spMkLst>
        </pc:spChg>
      </pc:sldChg>
      <pc:sldChg chg="addSp delSp modSp add del mod">
        <pc:chgData name="Saskia Garner" userId="aba0dacf-931d-48f9-8939-17a58bdf4c03" providerId="ADAL" clId="{FF738BCE-E4C3-4DD5-9FF5-D83FD6DCD90A}" dt="2026-04-15T18:41:48.017" v="72" actId="14100"/>
        <pc:sldMkLst>
          <pc:docMk/>
          <pc:sldMk cId="1744722110" sldId="671"/>
        </pc:sldMkLst>
        <pc:spChg chg="mod">
          <ac:chgData name="Saskia Garner" userId="aba0dacf-931d-48f9-8939-17a58bdf4c03" providerId="ADAL" clId="{FF738BCE-E4C3-4DD5-9FF5-D83FD6DCD90A}" dt="2026-04-15T18:41:48.017" v="72" actId="14100"/>
          <ac:spMkLst>
            <pc:docMk/>
            <pc:sldMk cId="1744722110" sldId="671"/>
            <ac:spMk id="8" creationId="{36C7F158-9130-CD09-CF81-E6D8BDF82EF5}"/>
          </ac:spMkLst>
        </pc:spChg>
        <pc:spChg chg="mod">
          <ac:chgData name="Saskia Garner" userId="aba0dacf-931d-48f9-8939-17a58bdf4c03" providerId="ADAL" clId="{FF738BCE-E4C3-4DD5-9FF5-D83FD6DCD90A}" dt="2026-04-15T18:41:04.387" v="43" actId="1076"/>
          <ac:spMkLst>
            <pc:docMk/>
            <pc:sldMk cId="1744722110" sldId="671"/>
            <ac:spMk id="11" creationId="{A3D3AFF6-61E7-9AE1-F4F8-7105E4708B0E}"/>
          </ac:spMkLst>
        </pc:spChg>
        <pc:picChg chg="add mod">
          <ac:chgData name="Saskia Garner" userId="aba0dacf-931d-48f9-8939-17a58bdf4c03" providerId="ADAL" clId="{FF738BCE-E4C3-4DD5-9FF5-D83FD6DCD90A}" dt="2026-04-15T18:40:58.570" v="42"/>
          <ac:picMkLst>
            <pc:docMk/>
            <pc:sldMk cId="1744722110" sldId="671"/>
            <ac:picMk id="2" creationId="{7BC4ADDB-F035-6E6E-3915-D0C6C4C0EBD4}"/>
          </ac:picMkLst>
        </pc:picChg>
        <pc:picChg chg="del mod">
          <ac:chgData name="Saskia Garner" userId="aba0dacf-931d-48f9-8939-17a58bdf4c03" providerId="ADAL" clId="{FF738BCE-E4C3-4DD5-9FF5-D83FD6DCD90A}" dt="2026-04-15T18:40:02.760" v="37" actId="478"/>
          <ac:picMkLst>
            <pc:docMk/>
            <pc:sldMk cId="1744722110" sldId="671"/>
            <ac:picMk id="9" creationId="{2C527B4B-A471-0B87-D945-FEF6A8517778}"/>
          </ac:picMkLst>
        </pc:picChg>
        <pc:picChg chg="add mod">
          <ac:chgData name="Saskia Garner" userId="aba0dacf-931d-48f9-8939-17a58bdf4c03" providerId="ADAL" clId="{FF738BCE-E4C3-4DD5-9FF5-D83FD6DCD90A}" dt="2026-04-15T18:37:41.649" v="24" actId="1076"/>
          <ac:picMkLst>
            <pc:docMk/>
            <pc:sldMk cId="1744722110" sldId="671"/>
            <ac:picMk id="1026" creationId="{335D7814-1D59-05C3-11B2-184FA161870C}"/>
          </ac:picMkLst>
        </pc:picChg>
        <pc:picChg chg="add mod">
          <ac:chgData name="Saskia Garner" userId="aba0dacf-931d-48f9-8939-17a58bdf4c03" providerId="ADAL" clId="{FF738BCE-E4C3-4DD5-9FF5-D83FD6DCD90A}" dt="2026-04-15T18:40:48.171" v="41" actId="1076"/>
          <ac:picMkLst>
            <pc:docMk/>
            <pc:sldMk cId="1744722110" sldId="671"/>
            <ac:picMk id="2050" creationId="{1F2D33C5-E70F-F95B-7C8F-29707297CD29}"/>
          </ac:picMkLst>
        </pc:picChg>
      </pc:sldChg>
      <pc:sldChg chg="modSp mod">
        <pc:chgData name="Saskia Garner" userId="aba0dacf-931d-48f9-8939-17a58bdf4c03" providerId="ADAL" clId="{FF738BCE-E4C3-4DD5-9FF5-D83FD6DCD90A}" dt="2026-04-15T19:12:32.521" v="110" actId="14100"/>
        <pc:sldMkLst>
          <pc:docMk/>
          <pc:sldMk cId="918231206" sldId="802"/>
        </pc:sldMkLst>
        <pc:spChg chg="mod">
          <ac:chgData name="Saskia Garner" userId="aba0dacf-931d-48f9-8939-17a58bdf4c03" providerId="ADAL" clId="{FF738BCE-E4C3-4DD5-9FF5-D83FD6DCD90A}" dt="2026-04-15T19:12:32.521" v="110" actId="14100"/>
          <ac:spMkLst>
            <pc:docMk/>
            <pc:sldMk cId="918231206" sldId="802"/>
            <ac:spMk id="6" creationId="{AC4B31FF-52D7-5037-6C2C-4CD879BA0C8C}"/>
          </ac:spMkLst>
        </pc:spChg>
      </pc:sldChg>
      <pc:sldChg chg="modSp mod">
        <pc:chgData name="Saskia Garner" userId="aba0dacf-931d-48f9-8939-17a58bdf4c03" providerId="ADAL" clId="{FF738BCE-E4C3-4DD5-9FF5-D83FD6DCD90A}" dt="2026-04-15T19:12:14.339" v="106" actId="2711"/>
        <pc:sldMkLst>
          <pc:docMk/>
          <pc:sldMk cId="331725037" sldId="1962"/>
        </pc:sldMkLst>
        <pc:spChg chg="mod">
          <ac:chgData name="Saskia Garner" userId="aba0dacf-931d-48f9-8939-17a58bdf4c03" providerId="ADAL" clId="{FF738BCE-E4C3-4DD5-9FF5-D83FD6DCD90A}" dt="2026-04-15T19:12:14.339" v="106" actId="2711"/>
          <ac:spMkLst>
            <pc:docMk/>
            <pc:sldMk cId="331725037" sldId="1962"/>
            <ac:spMk id="2" creationId="{7EEA29CE-E038-DE7F-EE24-186F545A6E27}"/>
          </ac:spMkLst>
        </pc:spChg>
      </pc:sldChg>
      <pc:sldChg chg="del">
        <pc:chgData name="Saskia Garner" userId="aba0dacf-931d-48f9-8939-17a58bdf4c03" providerId="ADAL" clId="{FF738BCE-E4C3-4DD5-9FF5-D83FD6DCD90A}" dt="2026-04-15T18:42:59.335" v="77" actId="47"/>
        <pc:sldMkLst>
          <pc:docMk/>
          <pc:sldMk cId="1824937015" sldId="1989"/>
        </pc:sldMkLst>
      </pc:sldChg>
      <pc:sldChg chg="modSp mod">
        <pc:chgData name="Saskia Garner" userId="aba0dacf-931d-48f9-8939-17a58bdf4c03" providerId="ADAL" clId="{FF738BCE-E4C3-4DD5-9FF5-D83FD6DCD90A}" dt="2026-04-15T19:12:45.320" v="113" actId="2711"/>
        <pc:sldMkLst>
          <pc:docMk/>
          <pc:sldMk cId="3456943179" sldId="1990"/>
        </pc:sldMkLst>
        <pc:spChg chg="mod">
          <ac:chgData name="Saskia Garner" userId="aba0dacf-931d-48f9-8939-17a58bdf4c03" providerId="ADAL" clId="{FF738BCE-E4C3-4DD5-9FF5-D83FD6DCD90A}" dt="2026-04-15T19:12:45.320" v="113" actId="2711"/>
          <ac:spMkLst>
            <pc:docMk/>
            <pc:sldMk cId="3456943179" sldId="1990"/>
            <ac:spMk id="4" creationId="{AC9625E7-4815-BA03-08A4-6D315E33A3C2}"/>
          </ac:spMkLst>
        </pc:spChg>
      </pc:sldChg>
      <pc:sldChg chg="modSp mod">
        <pc:chgData name="Saskia Garner" userId="aba0dacf-931d-48f9-8939-17a58bdf4c03" providerId="ADAL" clId="{FF738BCE-E4C3-4DD5-9FF5-D83FD6DCD90A}" dt="2026-04-15T19:11:50.272" v="104" actId="2711"/>
        <pc:sldMkLst>
          <pc:docMk/>
          <pc:sldMk cId="1283846572" sldId="1991"/>
        </pc:sldMkLst>
        <pc:spChg chg="mod">
          <ac:chgData name="Saskia Garner" userId="aba0dacf-931d-48f9-8939-17a58bdf4c03" providerId="ADAL" clId="{FF738BCE-E4C3-4DD5-9FF5-D83FD6DCD90A}" dt="2026-04-15T19:11:50.272" v="104" actId="2711"/>
          <ac:spMkLst>
            <pc:docMk/>
            <pc:sldMk cId="1283846572" sldId="1991"/>
            <ac:spMk id="2" creationId="{AF3165D5-F266-F4CD-5FC3-E8745D34CCAC}"/>
          </ac:spMkLst>
        </pc:spChg>
      </pc:sldChg>
      <pc:sldChg chg="modSp add mod setBg">
        <pc:chgData name="Saskia Garner" userId="aba0dacf-931d-48f9-8939-17a58bdf4c03" providerId="ADAL" clId="{FF738BCE-E4C3-4DD5-9FF5-D83FD6DCD90A}" dt="2026-04-15T19:12:56.793" v="115" actId="113"/>
        <pc:sldMkLst>
          <pc:docMk/>
          <pc:sldMk cId="270675126" sldId="1995"/>
        </pc:sldMkLst>
        <pc:spChg chg="mod">
          <ac:chgData name="Saskia Garner" userId="aba0dacf-931d-48f9-8939-17a58bdf4c03" providerId="ADAL" clId="{FF738BCE-E4C3-4DD5-9FF5-D83FD6DCD90A}" dt="2026-04-15T19:12:56.793" v="115" actId="113"/>
          <ac:spMkLst>
            <pc:docMk/>
            <pc:sldMk cId="270675126" sldId="1995"/>
            <ac:spMk id="2" creationId="{AF3165D5-F266-F4CD-5FC3-E8745D34CCAC}"/>
          </ac:spMkLst>
        </pc:spChg>
        <pc:picChg chg="mod">
          <ac:chgData name="Saskia Garner" userId="aba0dacf-931d-48f9-8939-17a58bdf4c03" providerId="ADAL" clId="{FF738BCE-E4C3-4DD5-9FF5-D83FD6DCD90A}" dt="2026-04-15T18:53:12.842" v="83" actId="14100"/>
          <ac:picMkLst>
            <pc:docMk/>
            <pc:sldMk cId="270675126" sldId="1995"/>
            <ac:picMk id="3" creationId="{41F3A1EA-E72E-7048-00E5-4B5655E63AC4}"/>
          </ac:picMkLst>
        </pc:picChg>
      </pc:sldChg>
      <pc:sldChg chg="new del ord">
        <pc:chgData name="Saskia Garner" userId="aba0dacf-931d-48f9-8939-17a58bdf4c03" providerId="ADAL" clId="{FF738BCE-E4C3-4DD5-9FF5-D83FD6DCD90A}" dt="2026-04-15T18:42:23.315" v="75" actId="47"/>
        <pc:sldMkLst>
          <pc:docMk/>
          <pc:sldMk cId="1031293764" sldId="1995"/>
        </pc:sldMkLst>
      </pc:sldChg>
      <pc:sldChg chg="addSp delSp modSp add mod modNotes">
        <pc:chgData name="Saskia Garner" userId="aba0dacf-931d-48f9-8939-17a58bdf4c03" providerId="ADAL" clId="{FF738BCE-E4C3-4DD5-9FF5-D83FD6DCD90A}" dt="2026-04-15T19:19:23.789" v="126"/>
        <pc:sldMkLst>
          <pc:docMk/>
          <pc:sldMk cId="2519839325" sldId="1996"/>
        </pc:sldMkLst>
        <pc:spChg chg="mod">
          <ac:chgData name="Saskia Garner" userId="aba0dacf-931d-48f9-8939-17a58bdf4c03" providerId="ADAL" clId="{FF738BCE-E4C3-4DD5-9FF5-D83FD6DCD90A}" dt="2026-04-15T19:13:16.492" v="118" actId="255"/>
          <ac:spMkLst>
            <pc:docMk/>
            <pc:sldMk cId="2519839325" sldId="1996"/>
            <ac:spMk id="11266" creationId="{00000000-0000-0000-0000-000000000000}"/>
          </ac:spMkLst>
        </pc:spChg>
        <pc:picChg chg="add mod">
          <ac:chgData name="Saskia Garner" userId="aba0dacf-931d-48f9-8939-17a58bdf4c03" providerId="ADAL" clId="{FF738BCE-E4C3-4DD5-9FF5-D83FD6DCD90A}" dt="2026-04-15T18:54:08.127" v="88"/>
          <ac:picMkLst>
            <pc:docMk/>
            <pc:sldMk cId="2519839325" sldId="1996"/>
            <ac:picMk id="3" creationId="{028163FE-461D-012B-4640-CD9ED1E6AAEF}"/>
          </ac:picMkLst>
        </pc:picChg>
        <pc:picChg chg="del mod">
          <ac:chgData name="Saskia Garner" userId="aba0dacf-931d-48f9-8939-17a58bdf4c03" providerId="ADAL" clId="{FF738BCE-E4C3-4DD5-9FF5-D83FD6DCD90A}" dt="2026-04-15T18:53:59.717" v="87" actId="478"/>
          <ac:picMkLst>
            <pc:docMk/>
            <pc:sldMk cId="2519839325" sldId="1996"/>
            <ac:picMk id="15" creationId="{06655E1E-228A-3F7D-7CCE-6C2AF675EE67}"/>
          </ac:picMkLst>
        </pc:picChg>
        <pc:picChg chg="add">
          <ac:chgData name="Saskia Garner" userId="aba0dacf-931d-48f9-8939-17a58bdf4c03" providerId="ADAL" clId="{FF738BCE-E4C3-4DD5-9FF5-D83FD6DCD90A}" dt="2026-04-15T19:19:20.341" v="125"/>
          <ac:picMkLst>
            <pc:docMk/>
            <pc:sldMk cId="2519839325" sldId="1996"/>
            <ac:picMk id="3074" creationId="{5A420F63-BCD7-DD4F-24D7-550C366F5178}"/>
          </ac:picMkLst>
        </pc:picChg>
      </pc:sldChg>
      <pc:sldChg chg="addSp modSp add mod">
        <pc:chgData name="Saskia Garner" userId="aba0dacf-931d-48f9-8939-17a58bdf4c03" providerId="ADAL" clId="{FF738BCE-E4C3-4DD5-9FF5-D83FD6DCD90A}" dt="2026-04-15T18:56:21.521" v="98" actId="1076"/>
        <pc:sldMkLst>
          <pc:docMk/>
          <pc:sldMk cId="2855739930" sldId="1997"/>
        </pc:sldMkLst>
        <pc:spChg chg="mod">
          <ac:chgData name="Saskia Garner" userId="aba0dacf-931d-48f9-8939-17a58bdf4c03" providerId="ADAL" clId="{FF738BCE-E4C3-4DD5-9FF5-D83FD6DCD90A}" dt="2026-04-15T18:55:54.566" v="95" actId="1076"/>
          <ac:spMkLst>
            <pc:docMk/>
            <pc:sldMk cId="2855739930" sldId="1997"/>
            <ac:spMk id="2" creationId="{FACE237A-5622-DA58-41C9-D6FE980A3D21}"/>
          </ac:spMkLst>
        </pc:spChg>
        <pc:picChg chg="add mod">
          <ac:chgData name="Saskia Garner" userId="aba0dacf-931d-48f9-8939-17a58bdf4c03" providerId="ADAL" clId="{FF738BCE-E4C3-4DD5-9FF5-D83FD6DCD90A}" dt="2026-04-15T18:55:42.709" v="92"/>
          <ac:picMkLst>
            <pc:docMk/>
            <pc:sldMk cId="2855739930" sldId="1997"/>
            <ac:picMk id="3" creationId="{09FE4B04-4CE8-B28A-E629-580C4C805300}"/>
          </ac:picMkLst>
        </pc:picChg>
        <pc:picChg chg="mod">
          <ac:chgData name="Saskia Garner" userId="aba0dacf-931d-48f9-8939-17a58bdf4c03" providerId="ADAL" clId="{FF738BCE-E4C3-4DD5-9FF5-D83FD6DCD90A}" dt="2026-04-15T18:56:21.521" v="98" actId="1076"/>
          <ac:picMkLst>
            <pc:docMk/>
            <pc:sldMk cId="2855739930" sldId="1997"/>
            <ac:picMk id="4" creationId="{F81F0DC4-22A6-B19A-D845-DF5BFBCD84BC}"/>
          </ac:picMkLst>
        </pc:picChg>
      </pc:sldChg>
      <pc:sldChg chg="add">
        <pc:chgData name="Saskia Garner" userId="aba0dacf-931d-48f9-8939-17a58bdf4c03" providerId="ADAL" clId="{FF738BCE-E4C3-4DD5-9FF5-D83FD6DCD90A}" dt="2026-04-15T19:03:02.210" v="99"/>
        <pc:sldMkLst>
          <pc:docMk/>
          <pc:sldMk cId="1440047818" sldId="1998"/>
        </pc:sldMkLst>
      </pc:sldChg>
      <pc:sldChg chg="addSp delSp modSp add mod setBg">
        <pc:chgData name="Saskia Garner" userId="aba0dacf-931d-48f9-8939-17a58bdf4c03" providerId="ADAL" clId="{FF738BCE-E4C3-4DD5-9FF5-D83FD6DCD90A}" dt="2026-04-15T19:11:29.333" v="103"/>
        <pc:sldMkLst>
          <pc:docMk/>
          <pc:sldMk cId="2997374853" sldId="1999"/>
        </pc:sldMkLst>
        <pc:picChg chg="add mod">
          <ac:chgData name="Saskia Garner" userId="aba0dacf-931d-48f9-8939-17a58bdf4c03" providerId="ADAL" clId="{FF738BCE-E4C3-4DD5-9FF5-D83FD6DCD90A}" dt="2026-04-15T19:11:29.333" v="103"/>
          <ac:picMkLst>
            <pc:docMk/>
            <pc:sldMk cId="2997374853" sldId="1999"/>
            <ac:picMk id="2" creationId="{3B3C8940-B5EF-97B8-F1A2-5E5054450F54}"/>
          </ac:picMkLst>
        </pc:picChg>
        <pc:picChg chg="del mod">
          <ac:chgData name="Saskia Garner" userId="aba0dacf-931d-48f9-8939-17a58bdf4c03" providerId="ADAL" clId="{FF738BCE-E4C3-4DD5-9FF5-D83FD6DCD90A}" dt="2026-04-15T19:11:15.649" v="102" actId="478"/>
          <ac:picMkLst>
            <pc:docMk/>
            <pc:sldMk cId="2997374853" sldId="1999"/>
            <ac:picMk id="23" creationId="{63F4F024-009D-E573-46D2-96FB7AA8289D}"/>
          </ac:picMkLst>
        </pc:picChg>
      </pc:sldChg>
      <pc:sldChg chg="add setBg">
        <pc:chgData name="Saskia Garner" userId="aba0dacf-931d-48f9-8939-17a58bdf4c03" providerId="ADAL" clId="{FF738BCE-E4C3-4DD5-9FF5-D83FD6DCD90A}" dt="2026-04-15T19:14:38.085" v="119"/>
        <pc:sldMkLst>
          <pc:docMk/>
          <pc:sldMk cId="3525539998" sldId="2000"/>
        </pc:sldMkLst>
      </pc:sldChg>
      <pc:sldChg chg="add setBg">
        <pc:chgData name="Saskia Garner" userId="aba0dacf-931d-48f9-8939-17a58bdf4c03" providerId="ADAL" clId="{FF738BCE-E4C3-4DD5-9FF5-D83FD6DCD90A}" dt="2026-04-15T19:15:01.289" v="120"/>
        <pc:sldMkLst>
          <pc:docMk/>
          <pc:sldMk cId="1928817120" sldId="2001"/>
        </pc:sldMkLst>
      </pc:sldChg>
      <pc:sldChg chg="new del">
        <pc:chgData name="Saskia Garner" userId="aba0dacf-931d-48f9-8939-17a58bdf4c03" providerId="ADAL" clId="{FF738BCE-E4C3-4DD5-9FF5-D83FD6DCD90A}" dt="2026-04-15T19:19:35.242" v="128" actId="680"/>
        <pc:sldMkLst>
          <pc:docMk/>
          <pc:sldMk cId="1810633501" sldId="2002"/>
        </pc:sldMkLst>
      </pc:sldChg>
      <pc:sldChg chg="addSp delSp modSp new del modNotesTx">
        <pc:chgData name="Saskia Garner" userId="aba0dacf-931d-48f9-8939-17a58bdf4c03" providerId="ADAL" clId="{FF738BCE-E4C3-4DD5-9FF5-D83FD6DCD90A}" dt="2026-04-16T16:50:15.351" v="155" actId="47"/>
        <pc:sldMkLst>
          <pc:docMk/>
          <pc:sldMk cId="3654049556" sldId="2002"/>
        </pc:sldMkLst>
        <pc:spChg chg="del">
          <ac:chgData name="Saskia Garner" userId="aba0dacf-931d-48f9-8939-17a58bdf4c03" providerId="ADAL" clId="{FF738BCE-E4C3-4DD5-9FF5-D83FD6DCD90A}" dt="2026-04-15T19:19:46.998" v="130"/>
          <ac:spMkLst>
            <pc:docMk/>
            <pc:sldMk cId="3654049556" sldId="2002"/>
            <ac:spMk id="3" creationId="{8C2FEA14-B8F1-6DFF-EEC0-B2D5D87F2EEF}"/>
          </ac:spMkLst>
        </pc:spChg>
        <pc:picChg chg="add mod">
          <ac:chgData name="Saskia Garner" userId="aba0dacf-931d-48f9-8939-17a58bdf4c03" providerId="ADAL" clId="{FF738BCE-E4C3-4DD5-9FF5-D83FD6DCD90A}" dt="2026-04-15T19:19:53.512" v="132" actId="14100"/>
          <ac:picMkLst>
            <pc:docMk/>
            <pc:sldMk cId="3654049556" sldId="2002"/>
            <ac:picMk id="4098" creationId="{51DEBA88-1A47-0F5D-66E8-26B81BE0DC97}"/>
          </ac:picMkLst>
        </pc:picChg>
      </pc:sldChg>
      <pc:sldMasterChg chg="delSldLayout">
        <pc:chgData name="Saskia Garner" userId="aba0dacf-931d-48f9-8939-17a58bdf4c03" providerId="ADAL" clId="{FF738BCE-E4C3-4DD5-9FF5-D83FD6DCD90A}" dt="2026-04-15T18:42:59.335" v="77" actId="47"/>
        <pc:sldMasterMkLst>
          <pc:docMk/>
          <pc:sldMasterMk cId="1127658077" sldId="2147483660"/>
        </pc:sldMasterMkLst>
        <pc:sldLayoutChg chg="del">
          <pc:chgData name="Saskia Garner" userId="aba0dacf-931d-48f9-8939-17a58bdf4c03" providerId="ADAL" clId="{FF738BCE-E4C3-4DD5-9FF5-D83FD6DCD90A}" dt="2026-04-15T18:42:59.335" v="77" actId="47"/>
          <pc:sldLayoutMkLst>
            <pc:docMk/>
            <pc:sldMasterMk cId="1127658077" sldId="2147483660"/>
            <pc:sldLayoutMk cId="3188328050" sldId="2147483691"/>
          </pc:sldLayoutMkLst>
        </pc:sldLayoutChg>
      </pc:sldMasterChg>
      <pc:sldMasterChg chg="delSldLayout">
        <pc:chgData name="Saskia Garner" userId="aba0dacf-931d-48f9-8939-17a58bdf4c03" providerId="ADAL" clId="{FF738BCE-E4C3-4DD5-9FF5-D83FD6DCD90A}" dt="2026-04-15T18:39:09.935" v="30" actId="2696"/>
        <pc:sldMasterMkLst>
          <pc:docMk/>
          <pc:sldMasterMk cId="405926042" sldId="2147483692"/>
        </pc:sldMasterMkLst>
        <pc:sldLayoutChg chg="del">
          <pc:chgData name="Saskia Garner" userId="aba0dacf-931d-48f9-8939-17a58bdf4c03" providerId="ADAL" clId="{FF738BCE-E4C3-4DD5-9FF5-D83FD6DCD90A}" dt="2026-04-15T18:39:09.935" v="30" actId="2696"/>
          <pc:sldLayoutMkLst>
            <pc:docMk/>
            <pc:sldMasterMk cId="405926042" sldId="2147483692"/>
            <pc:sldLayoutMk cId="267012060" sldId="2147483717"/>
          </pc:sldLayoutMkLst>
        </pc:sldLayoutChg>
      </pc:sldMasterChg>
    </pc:docChg>
  </pc:docChgLst>
</pc:chgInfo>
</file>

<file path=ppt/comments/modernComment_7CA_73D741A6.xml><?xml version="1.0" encoding="utf-8"?>
<p188:cmLst xmlns:a="http://schemas.openxmlformats.org/drawingml/2006/main" xmlns:r="http://schemas.openxmlformats.org/officeDocument/2006/relationships" xmlns:p188="http://schemas.microsoft.com/office/powerpoint/2018/8/main">
  <p188:cm id="{FB153F5B-DFDF-4463-9C08-45643EEBEC0D}" authorId="{79EC8667-C685-6441-ACF8-D8965BF3EA8A}" created="2025-06-20T15:01:14.635">
    <pc:sldMkLst xmlns:pc="http://schemas.microsoft.com/office/powerpoint/2013/main/command">
      <pc:docMk/>
      <pc:sldMk cId="3224726482" sldId="606"/>
    </pc:sldMkLst>
    <p188:txBody>
      <a:bodyPr/>
      <a:lstStyle/>
      <a:p>
        <a:r>
          <a:rPr lang="en-GB"/>
          <a:t>We should add the B employment team details here as well</a:t>
        </a:r>
      </a:p>
    </p188:txBody>
  </p188:cm>
</p188: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47C738-9B6D-4ED8-82A0-B8A18CFA1633}"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GB"/>
        </a:p>
      </dgm:t>
    </dgm:pt>
    <dgm:pt modelId="{64D6DB74-0F0D-4954-A583-DD88913D6E25}">
      <dgm:prSet phldrT="[Text]" custT="1"/>
      <dgm:spPr/>
      <dgm:t>
        <a:bodyPr/>
        <a:lstStyle/>
        <a:p>
          <a:pPr rtl="0">
            <a:buFont typeface="Arial" panose="020B0604020202020204" pitchFamily="34" charset="0"/>
            <a:buChar char="•"/>
          </a:pPr>
          <a:r>
            <a:rPr lang="en-US" sz="2000" b="0" i="0">
              <a:solidFill>
                <a:schemeClr val="tx1"/>
              </a:solidFill>
              <a:latin typeface="Aptos" panose="020B0004020202020204" pitchFamily="34" charset="0"/>
            </a:rPr>
            <a:t> Do you know what harassment is?</a:t>
          </a:r>
          <a:endParaRPr lang="en-GB" sz="2000">
            <a:solidFill>
              <a:schemeClr val="tx1"/>
            </a:solidFill>
            <a:latin typeface="Aptos" panose="020B0004020202020204" pitchFamily="34" charset="0"/>
          </a:endParaRPr>
        </a:p>
      </dgm:t>
    </dgm:pt>
    <dgm:pt modelId="{4CAA1CA8-1751-4BF6-9A1A-6419B74A69A1}" type="parTrans" cxnId="{5AD2331D-D86D-4B21-9441-59273F121B95}">
      <dgm:prSet/>
      <dgm:spPr/>
      <dgm:t>
        <a:bodyPr/>
        <a:lstStyle/>
        <a:p>
          <a:endParaRPr lang="en-GB"/>
        </a:p>
      </dgm:t>
    </dgm:pt>
    <dgm:pt modelId="{5231D59A-DB26-4848-83DD-8E30B1EF4F12}" type="sibTrans" cxnId="{5AD2331D-D86D-4B21-9441-59273F121B95}">
      <dgm:prSet/>
      <dgm:spPr/>
      <dgm:t>
        <a:bodyPr/>
        <a:lstStyle/>
        <a:p>
          <a:endParaRPr lang="en-GB" sz="2000">
            <a:solidFill>
              <a:schemeClr val="tx1"/>
            </a:solidFill>
            <a:latin typeface="Aptos" panose="020B0004020202020204" pitchFamily="34" charset="0"/>
          </a:endParaRPr>
        </a:p>
      </dgm:t>
    </dgm:pt>
    <dgm:pt modelId="{2BA0825E-9595-4242-ACEC-424A379BD6B8}">
      <dgm:prSet custT="1"/>
      <dgm:spPr/>
      <dgm:t>
        <a:bodyPr/>
        <a:lstStyle/>
        <a:p>
          <a:pPr rtl="0">
            <a:buFont typeface="Arial" panose="020B0604020202020204" pitchFamily="34" charset="0"/>
            <a:buChar char="•"/>
          </a:pPr>
          <a:r>
            <a:rPr lang="en-GB" sz="2000" b="0" i="0">
              <a:solidFill>
                <a:schemeClr val="tx1"/>
              </a:solidFill>
              <a:latin typeface="Aptos" panose="020B0004020202020204" pitchFamily="34" charset="0"/>
            </a:rPr>
            <a:t> Can you recognise it? </a:t>
          </a:r>
        </a:p>
      </dgm:t>
    </dgm:pt>
    <dgm:pt modelId="{F0BE2233-599E-46BF-AEE0-7FC73426E4BA}" type="parTrans" cxnId="{E499D37D-D0BF-4A03-A980-D31D0FCE0204}">
      <dgm:prSet/>
      <dgm:spPr/>
      <dgm:t>
        <a:bodyPr/>
        <a:lstStyle/>
        <a:p>
          <a:endParaRPr lang="en-GB"/>
        </a:p>
      </dgm:t>
    </dgm:pt>
    <dgm:pt modelId="{0EEA741C-D9E7-4D59-94C5-638CF0B44706}" type="sibTrans" cxnId="{E499D37D-D0BF-4A03-A980-D31D0FCE0204}">
      <dgm:prSet/>
      <dgm:spPr/>
      <dgm:t>
        <a:bodyPr/>
        <a:lstStyle/>
        <a:p>
          <a:endParaRPr lang="en-GB"/>
        </a:p>
      </dgm:t>
    </dgm:pt>
    <dgm:pt modelId="{DE6BA6E4-8ABD-4FE2-B6F3-28B00F59B6A4}">
      <dgm:prSet custT="1"/>
      <dgm:spPr/>
      <dgm:t>
        <a:bodyPr/>
        <a:lstStyle/>
        <a:p>
          <a:pPr rtl="0">
            <a:buFont typeface="Arial" panose="020B0604020202020204" pitchFamily="34" charset="0"/>
            <a:buChar char="•"/>
          </a:pPr>
          <a:r>
            <a:rPr lang="en-US" sz="2000" b="0" i="0">
              <a:solidFill>
                <a:schemeClr val="tx1">
                  <a:lumMod val="95000"/>
                  <a:lumOff val="5000"/>
                </a:schemeClr>
              </a:solidFill>
              <a:latin typeface="Aptos" panose="020B0004020202020204" pitchFamily="34" charset="0"/>
              <a:ea typeface="Calibri"/>
              <a:cs typeface="Calibri"/>
            </a:rPr>
            <a:t> </a:t>
          </a:r>
          <a:r>
            <a:rPr lang="en-GB" sz="2000">
              <a:solidFill>
                <a:schemeClr val="tx1">
                  <a:lumMod val="95000"/>
                  <a:lumOff val="5000"/>
                </a:schemeClr>
              </a:solidFill>
              <a:latin typeface="Aptos" panose="020B0004020202020204" pitchFamily="34" charset="0"/>
            </a:rPr>
            <a:t>Do you know if you are supported by a relevant policy?”</a:t>
          </a:r>
          <a:endParaRPr lang="en-US" sz="2000" b="0" i="0">
            <a:solidFill>
              <a:schemeClr val="tx1">
                <a:lumMod val="95000"/>
                <a:lumOff val="5000"/>
              </a:schemeClr>
            </a:solidFill>
            <a:latin typeface="Aptos" panose="020B0004020202020204" pitchFamily="34" charset="0"/>
            <a:ea typeface="Calibri"/>
            <a:cs typeface="Calibri"/>
          </a:endParaRPr>
        </a:p>
      </dgm:t>
    </dgm:pt>
    <dgm:pt modelId="{A2BB3E4E-0F20-446A-A444-281C2F443B11}" type="parTrans" cxnId="{45420118-6602-48B6-816F-F75A6C134586}">
      <dgm:prSet/>
      <dgm:spPr/>
      <dgm:t>
        <a:bodyPr/>
        <a:lstStyle/>
        <a:p>
          <a:endParaRPr lang="en-GB"/>
        </a:p>
      </dgm:t>
    </dgm:pt>
    <dgm:pt modelId="{9CF099D3-D877-47BD-9450-2F8D59465A0F}" type="sibTrans" cxnId="{45420118-6602-48B6-816F-F75A6C134586}">
      <dgm:prSet/>
      <dgm:spPr/>
      <dgm:t>
        <a:bodyPr/>
        <a:lstStyle/>
        <a:p>
          <a:endParaRPr lang="en-GB"/>
        </a:p>
      </dgm:t>
    </dgm:pt>
    <dgm:pt modelId="{52CF5FFA-2665-44D8-8301-8F85B8B4102C}">
      <dgm:prSet custT="1"/>
      <dgm:spPr/>
      <dgm:t>
        <a:bodyPr/>
        <a:lstStyle/>
        <a:p>
          <a:pPr rtl="0">
            <a:buFont typeface="Arial" panose="020B0604020202020204" pitchFamily="34" charset="0"/>
            <a:buChar char="•"/>
          </a:pPr>
          <a:r>
            <a:rPr lang="en-US" sz="2000" b="0" i="0">
              <a:solidFill>
                <a:schemeClr val="tx1"/>
              </a:solidFill>
              <a:latin typeface="Aptos" panose="020B0004020202020204" pitchFamily="34" charset="0"/>
            </a:rPr>
            <a:t> Does your policy set </a:t>
          </a:r>
          <a:r>
            <a:rPr lang="en-GB" sz="2000" b="0" i="0">
              <a:solidFill>
                <a:srgbClr val="000000"/>
              </a:solidFill>
              <a:latin typeface="Aptos" panose="020B0004020202020204" pitchFamily="34" charset="0"/>
              <a:ea typeface="Calibri"/>
              <a:cs typeface="Calibri"/>
            </a:rPr>
            <a:t>a culture of zero tolerance?</a:t>
          </a:r>
        </a:p>
      </dgm:t>
    </dgm:pt>
    <dgm:pt modelId="{9D0BA5B7-F02D-42BA-964A-40D1968DF326}" type="parTrans" cxnId="{EB76061A-D8F5-4333-A06C-546A80EF0503}">
      <dgm:prSet/>
      <dgm:spPr/>
      <dgm:t>
        <a:bodyPr/>
        <a:lstStyle/>
        <a:p>
          <a:endParaRPr lang="en-GB"/>
        </a:p>
      </dgm:t>
    </dgm:pt>
    <dgm:pt modelId="{5DD68B88-02EB-4E37-8551-A097E78D8D93}" type="sibTrans" cxnId="{EB76061A-D8F5-4333-A06C-546A80EF0503}">
      <dgm:prSet/>
      <dgm:spPr/>
      <dgm:t>
        <a:bodyPr/>
        <a:lstStyle/>
        <a:p>
          <a:endParaRPr lang="en-GB"/>
        </a:p>
      </dgm:t>
    </dgm:pt>
    <dgm:pt modelId="{77F018FC-8629-461B-8DF7-133C63B6E470}">
      <dgm:prSet custT="1"/>
      <dgm:spPr/>
      <dgm:t>
        <a:bodyPr/>
        <a:lstStyle/>
        <a:p>
          <a:pPr rtl="0">
            <a:buFont typeface="Arial" panose="020B0604020202020204" pitchFamily="34" charset="0"/>
            <a:buChar char="•"/>
          </a:pPr>
          <a:r>
            <a:rPr lang="en-GB" sz="2000" b="0" i="0">
              <a:solidFill>
                <a:schemeClr val="tx1"/>
              </a:solidFill>
              <a:latin typeface="Aptos" panose="020B0004020202020204" pitchFamily="34" charset="0"/>
            </a:rPr>
            <a:t> What are the consequences for perpetrators?</a:t>
          </a:r>
        </a:p>
      </dgm:t>
    </dgm:pt>
    <dgm:pt modelId="{C574E730-98DB-4D6D-A793-719388CCCC73}" type="parTrans" cxnId="{E225CEE9-9366-447C-B3AA-84FF449F7528}">
      <dgm:prSet/>
      <dgm:spPr/>
      <dgm:t>
        <a:bodyPr/>
        <a:lstStyle/>
        <a:p>
          <a:endParaRPr lang="en-GB"/>
        </a:p>
      </dgm:t>
    </dgm:pt>
    <dgm:pt modelId="{C806E4C0-945E-4B2B-A024-BB4603E2E4C0}" type="sibTrans" cxnId="{E225CEE9-9366-447C-B3AA-84FF449F7528}">
      <dgm:prSet/>
      <dgm:spPr/>
      <dgm:t>
        <a:bodyPr/>
        <a:lstStyle/>
        <a:p>
          <a:endParaRPr lang="en-GB"/>
        </a:p>
      </dgm:t>
    </dgm:pt>
    <dgm:pt modelId="{850E0DE9-1597-4A90-8BFC-2FF62F172527}">
      <dgm:prSet custT="1"/>
      <dgm:spPr/>
      <dgm:t>
        <a:bodyPr/>
        <a:lstStyle/>
        <a:p>
          <a:pPr rtl="0">
            <a:buFont typeface="Arial" panose="020B0604020202020204" pitchFamily="34" charset="0"/>
            <a:buChar char="•"/>
          </a:pPr>
          <a:r>
            <a:rPr lang="en-GB" sz="2000" b="0" i="0">
              <a:solidFill>
                <a:schemeClr val="tx1"/>
              </a:solidFill>
              <a:latin typeface="Aptos" panose="020B0004020202020204" pitchFamily="34" charset="0"/>
            </a:rPr>
            <a:t> </a:t>
          </a:r>
          <a:r>
            <a:rPr lang="en-GB" sz="2000" b="0" i="0">
              <a:solidFill>
                <a:srgbClr val="000000"/>
              </a:solidFill>
              <a:latin typeface="Aptos" panose="020B0004020202020204" pitchFamily="34" charset="0"/>
              <a:ea typeface="Calibri"/>
              <a:cs typeface="Calibri"/>
            </a:rPr>
            <a:t>Do you know what to do if it occurs?</a:t>
          </a:r>
          <a:r>
            <a:rPr lang="en-GB" sz="2000" b="0" i="0">
              <a:solidFill>
                <a:schemeClr val="tx1"/>
              </a:solidFill>
              <a:latin typeface="Aptos" panose="020B0004020202020204" pitchFamily="34" charset="0"/>
              <a:ea typeface="Calibri"/>
              <a:cs typeface="Calibri"/>
            </a:rPr>
            <a:t> </a:t>
          </a:r>
          <a:endParaRPr lang="en-GB" sz="2000" b="0" i="0">
            <a:solidFill>
              <a:schemeClr val="tx1"/>
            </a:solidFill>
            <a:latin typeface="Aptos" panose="020B0004020202020204" pitchFamily="34" charset="0"/>
          </a:endParaRPr>
        </a:p>
      </dgm:t>
    </dgm:pt>
    <dgm:pt modelId="{796930C1-C0BA-4991-AA0C-388022D74149}" type="parTrans" cxnId="{D10B7FC8-4D9B-45C4-A5CF-6229E986E003}">
      <dgm:prSet/>
      <dgm:spPr/>
      <dgm:t>
        <a:bodyPr/>
        <a:lstStyle/>
        <a:p>
          <a:endParaRPr lang="en-GB"/>
        </a:p>
      </dgm:t>
    </dgm:pt>
    <dgm:pt modelId="{281F6992-3325-484F-A7B1-C2CB895A921A}" type="sibTrans" cxnId="{D10B7FC8-4D9B-45C4-A5CF-6229E986E003}">
      <dgm:prSet/>
      <dgm:spPr/>
      <dgm:t>
        <a:bodyPr/>
        <a:lstStyle/>
        <a:p>
          <a:endParaRPr lang="en-GB"/>
        </a:p>
      </dgm:t>
    </dgm:pt>
    <dgm:pt modelId="{C4AD34A7-D0DE-49D2-BE1B-50FFF3417A1D}" type="pres">
      <dgm:prSet presAssocID="{F547C738-9B6D-4ED8-82A0-B8A18CFA1633}" presName="Name0" presStyleCnt="0">
        <dgm:presLayoutVars>
          <dgm:chMax val="7"/>
          <dgm:chPref val="7"/>
          <dgm:dir/>
        </dgm:presLayoutVars>
      </dgm:prSet>
      <dgm:spPr/>
    </dgm:pt>
    <dgm:pt modelId="{CA53B950-CE72-433D-A744-4DC547A7AC4B}" type="pres">
      <dgm:prSet presAssocID="{F547C738-9B6D-4ED8-82A0-B8A18CFA1633}" presName="Name1" presStyleCnt="0"/>
      <dgm:spPr/>
    </dgm:pt>
    <dgm:pt modelId="{E2AF88A7-3C20-4406-BCBF-A5F73B636853}" type="pres">
      <dgm:prSet presAssocID="{F547C738-9B6D-4ED8-82A0-B8A18CFA1633}" presName="cycle" presStyleCnt="0"/>
      <dgm:spPr/>
    </dgm:pt>
    <dgm:pt modelId="{B23FE812-DD1B-4ADC-A8FB-2E21B635701A}" type="pres">
      <dgm:prSet presAssocID="{F547C738-9B6D-4ED8-82A0-B8A18CFA1633}" presName="srcNode" presStyleLbl="node1" presStyleIdx="0" presStyleCnt="6"/>
      <dgm:spPr/>
    </dgm:pt>
    <dgm:pt modelId="{CB76AA10-1C7F-4D40-83FF-AAC73F6BC9BA}" type="pres">
      <dgm:prSet presAssocID="{F547C738-9B6D-4ED8-82A0-B8A18CFA1633}" presName="conn" presStyleLbl="parChTrans1D2" presStyleIdx="0" presStyleCnt="1"/>
      <dgm:spPr/>
    </dgm:pt>
    <dgm:pt modelId="{E9209CAC-598E-4C71-9F35-BCFC4F161F1B}" type="pres">
      <dgm:prSet presAssocID="{F547C738-9B6D-4ED8-82A0-B8A18CFA1633}" presName="extraNode" presStyleLbl="node1" presStyleIdx="0" presStyleCnt="6"/>
      <dgm:spPr/>
    </dgm:pt>
    <dgm:pt modelId="{44623043-794F-4602-8180-7CE2CD91AF62}" type="pres">
      <dgm:prSet presAssocID="{F547C738-9B6D-4ED8-82A0-B8A18CFA1633}" presName="dstNode" presStyleLbl="node1" presStyleIdx="0" presStyleCnt="6"/>
      <dgm:spPr/>
    </dgm:pt>
    <dgm:pt modelId="{79B53A78-C2B6-49C0-958D-7CF8A82C2F52}" type="pres">
      <dgm:prSet presAssocID="{64D6DB74-0F0D-4954-A583-DD88913D6E25}" presName="text_1" presStyleLbl="node1" presStyleIdx="0" presStyleCnt="6">
        <dgm:presLayoutVars>
          <dgm:bulletEnabled val="1"/>
        </dgm:presLayoutVars>
      </dgm:prSet>
      <dgm:spPr/>
    </dgm:pt>
    <dgm:pt modelId="{FD88FD06-7A61-4973-B0AC-3E1C992F43C1}" type="pres">
      <dgm:prSet presAssocID="{64D6DB74-0F0D-4954-A583-DD88913D6E25}" presName="accent_1" presStyleCnt="0"/>
      <dgm:spPr/>
    </dgm:pt>
    <dgm:pt modelId="{55B37E81-E571-4C7D-AC41-6EC3253E33AD}" type="pres">
      <dgm:prSet presAssocID="{64D6DB74-0F0D-4954-A583-DD88913D6E25}" presName="accentRepeatNode" presStyleLbl="solidFgAcc1" presStyleIdx="0" presStyleCnt="6"/>
      <dgm:spPr/>
    </dgm:pt>
    <dgm:pt modelId="{D9F44700-1147-4CE4-8341-41EF17DAA69B}" type="pres">
      <dgm:prSet presAssocID="{2BA0825E-9595-4242-ACEC-424A379BD6B8}" presName="text_2" presStyleLbl="node1" presStyleIdx="1" presStyleCnt="6">
        <dgm:presLayoutVars>
          <dgm:bulletEnabled val="1"/>
        </dgm:presLayoutVars>
      </dgm:prSet>
      <dgm:spPr/>
    </dgm:pt>
    <dgm:pt modelId="{56E5D942-46BC-4113-A806-0C9E9758736A}" type="pres">
      <dgm:prSet presAssocID="{2BA0825E-9595-4242-ACEC-424A379BD6B8}" presName="accent_2" presStyleCnt="0"/>
      <dgm:spPr/>
    </dgm:pt>
    <dgm:pt modelId="{7ED7998F-FAEF-4B82-A21F-A27F1FDC3144}" type="pres">
      <dgm:prSet presAssocID="{2BA0825E-9595-4242-ACEC-424A379BD6B8}" presName="accentRepeatNode" presStyleLbl="solidFgAcc1" presStyleIdx="1" presStyleCnt="6"/>
      <dgm:spPr/>
    </dgm:pt>
    <dgm:pt modelId="{C05B9038-1165-40A4-906D-408A8EC3EC9C}" type="pres">
      <dgm:prSet presAssocID="{850E0DE9-1597-4A90-8BFC-2FF62F172527}" presName="text_3" presStyleLbl="node1" presStyleIdx="2" presStyleCnt="6">
        <dgm:presLayoutVars>
          <dgm:bulletEnabled val="1"/>
        </dgm:presLayoutVars>
      </dgm:prSet>
      <dgm:spPr/>
    </dgm:pt>
    <dgm:pt modelId="{2272D2DA-5558-4A29-82F8-27A60C3D6D69}" type="pres">
      <dgm:prSet presAssocID="{850E0DE9-1597-4A90-8BFC-2FF62F172527}" presName="accent_3" presStyleCnt="0"/>
      <dgm:spPr/>
    </dgm:pt>
    <dgm:pt modelId="{ECEB60AA-428D-45DE-A673-1ACA0304CC07}" type="pres">
      <dgm:prSet presAssocID="{850E0DE9-1597-4A90-8BFC-2FF62F172527}" presName="accentRepeatNode" presStyleLbl="solidFgAcc1" presStyleIdx="2" presStyleCnt="6"/>
      <dgm:spPr/>
    </dgm:pt>
    <dgm:pt modelId="{246824E1-AA1D-4B01-BC69-E2BAA8019F97}" type="pres">
      <dgm:prSet presAssocID="{DE6BA6E4-8ABD-4FE2-B6F3-28B00F59B6A4}" presName="text_4" presStyleLbl="node1" presStyleIdx="3" presStyleCnt="6">
        <dgm:presLayoutVars>
          <dgm:bulletEnabled val="1"/>
        </dgm:presLayoutVars>
      </dgm:prSet>
      <dgm:spPr/>
    </dgm:pt>
    <dgm:pt modelId="{12820CB4-7FB7-468E-B5D9-016D2281AEB5}" type="pres">
      <dgm:prSet presAssocID="{DE6BA6E4-8ABD-4FE2-B6F3-28B00F59B6A4}" presName="accent_4" presStyleCnt="0"/>
      <dgm:spPr/>
    </dgm:pt>
    <dgm:pt modelId="{1CA660DA-DA3C-4D01-87DA-3C900FF8E442}" type="pres">
      <dgm:prSet presAssocID="{DE6BA6E4-8ABD-4FE2-B6F3-28B00F59B6A4}" presName="accentRepeatNode" presStyleLbl="solidFgAcc1" presStyleIdx="3" presStyleCnt="6"/>
      <dgm:spPr/>
    </dgm:pt>
    <dgm:pt modelId="{818046B7-7CF6-4896-97F6-22746DFF2BF9}" type="pres">
      <dgm:prSet presAssocID="{52CF5FFA-2665-44D8-8301-8F85B8B4102C}" presName="text_5" presStyleLbl="node1" presStyleIdx="4" presStyleCnt="6">
        <dgm:presLayoutVars>
          <dgm:bulletEnabled val="1"/>
        </dgm:presLayoutVars>
      </dgm:prSet>
      <dgm:spPr/>
    </dgm:pt>
    <dgm:pt modelId="{17495E92-88A4-4F9C-9D18-34232D5FA1B1}" type="pres">
      <dgm:prSet presAssocID="{52CF5FFA-2665-44D8-8301-8F85B8B4102C}" presName="accent_5" presStyleCnt="0"/>
      <dgm:spPr/>
    </dgm:pt>
    <dgm:pt modelId="{69E263FC-4385-4BBF-9F4D-74B32707C897}" type="pres">
      <dgm:prSet presAssocID="{52CF5FFA-2665-44D8-8301-8F85B8B4102C}" presName="accentRepeatNode" presStyleLbl="solidFgAcc1" presStyleIdx="4" presStyleCnt="6"/>
      <dgm:spPr/>
    </dgm:pt>
    <dgm:pt modelId="{B8D4CB60-7116-4F9B-BDD2-B19261956AE4}" type="pres">
      <dgm:prSet presAssocID="{77F018FC-8629-461B-8DF7-133C63B6E470}" presName="text_6" presStyleLbl="node1" presStyleIdx="5" presStyleCnt="6">
        <dgm:presLayoutVars>
          <dgm:bulletEnabled val="1"/>
        </dgm:presLayoutVars>
      </dgm:prSet>
      <dgm:spPr/>
    </dgm:pt>
    <dgm:pt modelId="{7C74ADBB-0D35-4902-9150-85C50B410E21}" type="pres">
      <dgm:prSet presAssocID="{77F018FC-8629-461B-8DF7-133C63B6E470}" presName="accent_6" presStyleCnt="0"/>
      <dgm:spPr/>
    </dgm:pt>
    <dgm:pt modelId="{23D8B4A1-66FC-42C3-A38E-A684AC8104A6}" type="pres">
      <dgm:prSet presAssocID="{77F018FC-8629-461B-8DF7-133C63B6E470}" presName="accentRepeatNode" presStyleLbl="solidFgAcc1" presStyleIdx="5" presStyleCnt="6"/>
      <dgm:spPr/>
    </dgm:pt>
  </dgm:ptLst>
  <dgm:cxnLst>
    <dgm:cxn modelId="{45420118-6602-48B6-816F-F75A6C134586}" srcId="{F547C738-9B6D-4ED8-82A0-B8A18CFA1633}" destId="{DE6BA6E4-8ABD-4FE2-B6F3-28B00F59B6A4}" srcOrd="3" destOrd="0" parTransId="{A2BB3E4E-0F20-446A-A444-281C2F443B11}" sibTransId="{9CF099D3-D877-47BD-9450-2F8D59465A0F}"/>
    <dgm:cxn modelId="{EB76061A-D8F5-4333-A06C-546A80EF0503}" srcId="{F547C738-9B6D-4ED8-82A0-B8A18CFA1633}" destId="{52CF5FFA-2665-44D8-8301-8F85B8B4102C}" srcOrd="4" destOrd="0" parTransId="{9D0BA5B7-F02D-42BA-964A-40D1968DF326}" sibTransId="{5DD68B88-02EB-4E37-8551-A097E78D8D93}"/>
    <dgm:cxn modelId="{CDF3031C-58FA-46C0-B4E8-B537AFB040A7}" type="presOf" srcId="{77F018FC-8629-461B-8DF7-133C63B6E470}" destId="{B8D4CB60-7116-4F9B-BDD2-B19261956AE4}" srcOrd="0" destOrd="0" presId="urn:microsoft.com/office/officeart/2008/layout/VerticalCurvedList"/>
    <dgm:cxn modelId="{5AD2331D-D86D-4B21-9441-59273F121B95}" srcId="{F547C738-9B6D-4ED8-82A0-B8A18CFA1633}" destId="{64D6DB74-0F0D-4954-A583-DD88913D6E25}" srcOrd="0" destOrd="0" parTransId="{4CAA1CA8-1751-4BF6-9A1A-6419B74A69A1}" sibTransId="{5231D59A-DB26-4848-83DD-8E30B1EF4F12}"/>
    <dgm:cxn modelId="{832A4C28-2D4C-4CA0-9550-6C60A3BC337D}" type="presOf" srcId="{F547C738-9B6D-4ED8-82A0-B8A18CFA1633}" destId="{C4AD34A7-D0DE-49D2-BE1B-50FFF3417A1D}" srcOrd="0" destOrd="0" presId="urn:microsoft.com/office/officeart/2008/layout/VerticalCurvedList"/>
    <dgm:cxn modelId="{F2220661-3445-410C-926B-0869B826BAE0}" type="presOf" srcId="{DE6BA6E4-8ABD-4FE2-B6F3-28B00F59B6A4}" destId="{246824E1-AA1D-4B01-BC69-E2BAA8019F97}" srcOrd="0" destOrd="0" presId="urn:microsoft.com/office/officeart/2008/layout/VerticalCurvedList"/>
    <dgm:cxn modelId="{E499D37D-D0BF-4A03-A980-D31D0FCE0204}" srcId="{F547C738-9B6D-4ED8-82A0-B8A18CFA1633}" destId="{2BA0825E-9595-4242-ACEC-424A379BD6B8}" srcOrd="1" destOrd="0" parTransId="{F0BE2233-599E-46BF-AEE0-7FC73426E4BA}" sibTransId="{0EEA741C-D9E7-4D59-94C5-638CF0B44706}"/>
    <dgm:cxn modelId="{34AAE0AD-D6DD-429A-8FF1-1756ADEA3F41}" type="presOf" srcId="{2BA0825E-9595-4242-ACEC-424A379BD6B8}" destId="{D9F44700-1147-4CE4-8341-41EF17DAA69B}" srcOrd="0" destOrd="0" presId="urn:microsoft.com/office/officeart/2008/layout/VerticalCurvedList"/>
    <dgm:cxn modelId="{5AA45AB0-9937-4675-B7EA-A3BE2D331757}" type="presOf" srcId="{52CF5FFA-2665-44D8-8301-8F85B8B4102C}" destId="{818046B7-7CF6-4896-97F6-22746DFF2BF9}" srcOrd="0" destOrd="0" presId="urn:microsoft.com/office/officeart/2008/layout/VerticalCurvedList"/>
    <dgm:cxn modelId="{D10B7FC8-4D9B-45C4-A5CF-6229E986E003}" srcId="{F547C738-9B6D-4ED8-82A0-B8A18CFA1633}" destId="{850E0DE9-1597-4A90-8BFC-2FF62F172527}" srcOrd="2" destOrd="0" parTransId="{796930C1-C0BA-4991-AA0C-388022D74149}" sibTransId="{281F6992-3325-484F-A7B1-C2CB895A921A}"/>
    <dgm:cxn modelId="{C102DBDF-47CA-4A12-8615-801DD1D490CC}" type="presOf" srcId="{64D6DB74-0F0D-4954-A583-DD88913D6E25}" destId="{79B53A78-C2B6-49C0-958D-7CF8A82C2F52}" srcOrd="0" destOrd="0" presId="urn:microsoft.com/office/officeart/2008/layout/VerticalCurvedList"/>
    <dgm:cxn modelId="{945311E9-29EC-4773-8B34-0A8009FD1338}" type="presOf" srcId="{5231D59A-DB26-4848-83DD-8E30B1EF4F12}" destId="{CB76AA10-1C7F-4D40-83FF-AAC73F6BC9BA}" srcOrd="0" destOrd="0" presId="urn:microsoft.com/office/officeart/2008/layout/VerticalCurvedList"/>
    <dgm:cxn modelId="{E225CEE9-9366-447C-B3AA-84FF449F7528}" srcId="{F547C738-9B6D-4ED8-82A0-B8A18CFA1633}" destId="{77F018FC-8629-461B-8DF7-133C63B6E470}" srcOrd="5" destOrd="0" parTransId="{C574E730-98DB-4D6D-A793-719388CCCC73}" sibTransId="{C806E4C0-945E-4B2B-A024-BB4603E2E4C0}"/>
    <dgm:cxn modelId="{CBBF74FF-E1E2-4B78-9190-5E0A5160D6ED}" type="presOf" srcId="{850E0DE9-1597-4A90-8BFC-2FF62F172527}" destId="{C05B9038-1165-40A4-906D-408A8EC3EC9C}" srcOrd="0" destOrd="0" presId="urn:microsoft.com/office/officeart/2008/layout/VerticalCurvedList"/>
    <dgm:cxn modelId="{6AD2581C-90C0-4EDD-A2A9-22EEA00C8093}" type="presParOf" srcId="{C4AD34A7-D0DE-49D2-BE1B-50FFF3417A1D}" destId="{CA53B950-CE72-433D-A744-4DC547A7AC4B}" srcOrd="0" destOrd="0" presId="urn:microsoft.com/office/officeart/2008/layout/VerticalCurvedList"/>
    <dgm:cxn modelId="{CB6DFA3F-8496-4B9A-8874-5498831BA789}" type="presParOf" srcId="{CA53B950-CE72-433D-A744-4DC547A7AC4B}" destId="{E2AF88A7-3C20-4406-BCBF-A5F73B636853}" srcOrd="0" destOrd="0" presId="urn:microsoft.com/office/officeart/2008/layout/VerticalCurvedList"/>
    <dgm:cxn modelId="{669EDA6A-65A2-4661-B214-B5534D6C5D5C}" type="presParOf" srcId="{E2AF88A7-3C20-4406-BCBF-A5F73B636853}" destId="{B23FE812-DD1B-4ADC-A8FB-2E21B635701A}" srcOrd="0" destOrd="0" presId="urn:microsoft.com/office/officeart/2008/layout/VerticalCurvedList"/>
    <dgm:cxn modelId="{DABEFDFD-8E7F-4903-B918-37D573F20D6C}" type="presParOf" srcId="{E2AF88A7-3C20-4406-BCBF-A5F73B636853}" destId="{CB76AA10-1C7F-4D40-83FF-AAC73F6BC9BA}" srcOrd="1" destOrd="0" presId="urn:microsoft.com/office/officeart/2008/layout/VerticalCurvedList"/>
    <dgm:cxn modelId="{095D958A-C3E6-4B29-865D-79B11DFC41E9}" type="presParOf" srcId="{E2AF88A7-3C20-4406-BCBF-A5F73B636853}" destId="{E9209CAC-598E-4C71-9F35-BCFC4F161F1B}" srcOrd="2" destOrd="0" presId="urn:microsoft.com/office/officeart/2008/layout/VerticalCurvedList"/>
    <dgm:cxn modelId="{18518C84-7E3A-4B5C-A098-181C1D35B3A4}" type="presParOf" srcId="{E2AF88A7-3C20-4406-BCBF-A5F73B636853}" destId="{44623043-794F-4602-8180-7CE2CD91AF62}" srcOrd="3" destOrd="0" presId="urn:microsoft.com/office/officeart/2008/layout/VerticalCurvedList"/>
    <dgm:cxn modelId="{1D3D5669-D14B-4107-BFBE-95C10C78BFD5}" type="presParOf" srcId="{CA53B950-CE72-433D-A744-4DC547A7AC4B}" destId="{79B53A78-C2B6-49C0-958D-7CF8A82C2F52}" srcOrd="1" destOrd="0" presId="urn:microsoft.com/office/officeart/2008/layout/VerticalCurvedList"/>
    <dgm:cxn modelId="{9CA1F620-66FE-49B2-B94E-D2AD802D05D2}" type="presParOf" srcId="{CA53B950-CE72-433D-A744-4DC547A7AC4B}" destId="{FD88FD06-7A61-4973-B0AC-3E1C992F43C1}" srcOrd="2" destOrd="0" presId="urn:microsoft.com/office/officeart/2008/layout/VerticalCurvedList"/>
    <dgm:cxn modelId="{2FCE3574-70D8-4A4C-A27F-076093B4969A}" type="presParOf" srcId="{FD88FD06-7A61-4973-B0AC-3E1C992F43C1}" destId="{55B37E81-E571-4C7D-AC41-6EC3253E33AD}" srcOrd="0" destOrd="0" presId="urn:microsoft.com/office/officeart/2008/layout/VerticalCurvedList"/>
    <dgm:cxn modelId="{C872DF03-8DCB-48D2-969A-FE3E300C171D}" type="presParOf" srcId="{CA53B950-CE72-433D-A744-4DC547A7AC4B}" destId="{D9F44700-1147-4CE4-8341-41EF17DAA69B}" srcOrd="3" destOrd="0" presId="urn:microsoft.com/office/officeart/2008/layout/VerticalCurvedList"/>
    <dgm:cxn modelId="{CD098160-4E2F-48F2-9796-510FAFD78309}" type="presParOf" srcId="{CA53B950-CE72-433D-A744-4DC547A7AC4B}" destId="{56E5D942-46BC-4113-A806-0C9E9758736A}" srcOrd="4" destOrd="0" presId="urn:microsoft.com/office/officeart/2008/layout/VerticalCurvedList"/>
    <dgm:cxn modelId="{8558763E-6B5F-4B00-913C-338CEA59A653}" type="presParOf" srcId="{56E5D942-46BC-4113-A806-0C9E9758736A}" destId="{7ED7998F-FAEF-4B82-A21F-A27F1FDC3144}" srcOrd="0" destOrd="0" presId="urn:microsoft.com/office/officeart/2008/layout/VerticalCurvedList"/>
    <dgm:cxn modelId="{E69E77AE-877C-475D-8FEE-D94471CF5B2D}" type="presParOf" srcId="{CA53B950-CE72-433D-A744-4DC547A7AC4B}" destId="{C05B9038-1165-40A4-906D-408A8EC3EC9C}" srcOrd="5" destOrd="0" presId="urn:microsoft.com/office/officeart/2008/layout/VerticalCurvedList"/>
    <dgm:cxn modelId="{24D415D7-42D1-4503-A418-B94438EB9EFB}" type="presParOf" srcId="{CA53B950-CE72-433D-A744-4DC547A7AC4B}" destId="{2272D2DA-5558-4A29-82F8-27A60C3D6D69}" srcOrd="6" destOrd="0" presId="urn:microsoft.com/office/officeart/2008/layout/VerticalCurvedList"/>
    <dgm:cxn modelId="{00E58F04-340C-4368-B242-A4B402162A5A}" type="presParOf" srcId="{2272D2DA-5558-4A29-82F8-27A60C3D6D69}" destId="{ECEB60AA-428D-45DE-A673-1ACA0304CC07}" srcOrd="0" destOrd="0" presId="urn:microsoft.com/office/officeart/2008/layout/VerticalCurvedList"/>
    <dgm:cxn modelId="{29A1AB18-7A50-43E6-9708-53630EAE8178}" type="presParOf" srcId="{CA53B950-CE72-433D-A744-4DC547A7AC4B}" destId="{246824E1-AA1D-4B01-BC69-E2BAA8019F97}" srcOrd="7" destOrd="0" presId="urn:microsoft.com/office/officeart/2008/layout/VerticalCurvedList"/>
    <dgm:cxn modelId="{D176400F-7B19-40EF-BE7F-CBEFB890D982}" type="presParOf" srcId="{CA53B950-CE72-433D-A744-4DC547A7AC4B}" destId="{12820CB4-7FB7-468E-B5D9-016D2281AEB5}" srcOrd="8" destOrd="0" presId="urn:microsoft.com/office/officeart/2008/layout/VerticalCurvedList"/>
    <dgm:cxn modelId="{023C572E-E2C7-40D9-8B03-6AAE804AAD81}" type="presParOf" srcId="{12820CB4-7FB7-468E-B5D9-016D2281AEB5}" destId="{1CA660DA-DA3C-4D01-87DA-3C900FF8E442}" srcOrd="0" destOrd="0" presId="urn:microsoft.com/office/officeart/2008/layout/VerticalCurvedList"/>
    <dgm:cxn modelId="{D26DAEA8-0F80-4F48-A71F-27B90E9ABCBE}" type="presParOf" srcId="{CA53B950-CE72-433D-A744-4DC547A7AC4B}" destId="{818046B7-7CF6-4896-97F6-22746DFF2BF9}" srcOrd="9" destOrd="0" presId="urn:microsoft.com/office/officeart/2008/layout/VerticalCurvedList"/>
    <dgm:cxn modelId="{C594B1F6-765A-4352-B17D-922DD8DDD55F}" type="presParOf" srcId="{CA53B950-CE72-433D-A744-4DC547A7AC4B}" destId="{17495E92-88A4-4F9C-9D18-34232D5FA1B1}" srcOrd="10" destOrd="0" presId="urn:microsoft.com/office/officeart/2008/layout/VerticalCurvedList"/>
    <dgm:cxn modelId="{1A3DC522-996F-4B0D-B1C6-3F78CA6C1E97}" type="presParOf" srcId="{17495E92-88A4-4F9C-9D18-34232D5FA1B1}" destId="{69E263FC-4385-4BBF-9F4D-74B32707C897}" srcOrd="0" destOrd="0" presId="urn:microsoft.com/office/officeart/2008/layout/VerticalCurvedList"/>
    <dgm:cxn modelId="{339DCC58-42C1-470F-9EC0-330C30187911}" type="presParOf" srcId="{CA53B950-CE72-433D-A744-4DC547A7AC4B}" destId="{B8D4CB60-7116-4F9B-BDD2-B19261956AE4}" srcOrd="11" destOrd="0" presId="urn:microsoft.com/office/officeart/2008/layout/VerticalCurvedList"/>
    <dgm:cxn modelId="{024B970A-7386-4210-A1B4-528ABFD31697}" type="presParOf" srcId="{CA53B950-CE72-433D-A744-4DC547A7AC4B}" destId="{7C74ADBB-0D35-4902-9150-85C50B410E21}" srcOrd="12" destOrd="0" presId="urn:microsoft.com/office/officeart/2008/layout/VerticalCurvedList"/>
    <dgm:cxn modelId="{0B04333C-2696-40C5-BC35-E973FB65B9BC}" type="presParOf" srcId="{7C74ADBB-0D35-4902-9150-85C50B410E21}" destId="{23D8B4A1-66FC-42C3-A38E-A684AC8104A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6AA10-1C7F-4D40-83FF-AAC73F6BC9BA}">
      <dsp:nvSpPr>
        <dsp:cNvPr id="0" name=""/>
        <dsp:cNvSpPr/>
      </dsp:nvSpPr>
      <dsp:spPr>
        <a:xfrm>
          <a:off x="-5627948" y="-861544"/>
          <a:ext cx="6700672" cy="6700672"/>
        </a:xfrm>
        <a:prstGeom prst="blockArc">
          <a:avLst>
            <a:gd name="adj1" fmla="val 18900000"/>
            <a:gd name="adj2" fmla="val 2700000"/>
            <a:gd name="adj3" fmla="val 322"/>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B53A78-C2B6-49C0-958D-7CF8A82C2F52}">
      <dsp:nvSpPr>
        <dsp:cNvPr id="0" name=""/>
        <dsp:cNvSpPr/>
      </dsp:nvSpPr>
      <dsp:spPr>
        <a:xfrm>
          <a:off x="399770" y="262119"/>
          <a:ext cx="9838497" cy="52404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7" tIns="50800" rIns="50800" bIns="50800" numCol="1" spcCol="1270" anchor="ctr" anchorCtr="0">
          <a:noAutofit/>
        </a:bodyPr>
        <a:lstStyle/>
        <a:p>
          <a:pPr marL="0" lvl="0" indent="0" algn="l" defTabSz="889000" rtl="0">
            <a:lnSpc>
              <a:spcPct val="90000"/>
            </a:lnSpc>
            <a:spcBef>
              <a:spcPct val="0"/>
            </a:spcBef>
            <a:spcAft>
              <a:spcPct val="35000"/>
            </a:spcAft>
            <a:buFont typeface="Arial" panose="020B0604020202020204" pitchFamily="34" charset="0"/>
            <a:buNone/>
          </a:pPr>
          <a:r>
            <a:rPr lang="en-US" sz="2000" b="0" i="0" kern="1200">
              <a:solidFill>
                <a:schemeClr val="tx1"/>
              </a:solidFill>
              <a:latin typeface="Aptos" panose="020B0004020202020204" pitchFamily="34" charset="0"/>
            </a:rPr>
            <a:t> Do you know what harassment is?</a:t>
          </a:r>
          <a:endParaRPr lang="en-GB" sz="2000" kern="1200">
            <a:solidFill>
              <a:schemeClr val="tx1"/>
            </a:solidFill>
            <a:latin typeface="Aptos" panose="020B0004020202020204" pitchFamily="34" charset="0"/>
          </a:endParaRPr>
        </a:p>
      </dsp:txBody>
      <dsp:txXfrm>
        <a:off x="399770" y="262119"/>
        <a:ext cx="9838497" cy="524040"/>
      </dsp:txXfrm>
    </dsp:sp>
    <dsp:sp modelId="{55B37E81-E571-4C7D-AC41-6EC3253E33AD}">
      <dsp:nvSpPr>
        <dsp:cNvPr id="0" name=""/>
        <dsp:cNvSpPr/>
      </dsp:nvSpPr>
      <dsp:spPr>
        <a:xfrm>
          <a:off x="72245" y="196614"/>
          <a:ext cx="655050" cy="65505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F44700-1147-4CE4-8341-41EF17DAA69B}">
      <dsp:nvSpPr>
        <dsp:cNvPr id="0" name=""/>
        <dsp:cNvSpPr/>
      </dsp:nvSpPr>
      <dsp:spPr>
        <a:xfrm>
          <a:off x="830829" y="1048080"/>
          <a:ext cx="9407439" cy="52404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7" tIns="50800" rIns="50800" bIns="50800" numCol="1" spcCol="1270" anchor="ctr" anchorCtr="0">
          <a:noAutofit/>
        </a:bodyPr>
        <a:lstStyle/>
        <a:p>
          <a:pPr marL="0" lvl="0" indent="0" algn="l" defTabSz="889000" rtl="0">
            <a:lnSpc>
              <a:spcPct val="90000"/>
            </a:lnSpc>
            <a:spcBef>
              <a:spcPct val="0"/>
            </a:spcBef>
            <a:spcAft>
              <a:spcPct val="35000"/>
            </a:spcAft>
            <a:buFont typeface="Arial" panose="020B0604020202020204" pitchFamily="34" charset="0"/>
            <a:buNone/>
          </a:pPr>
          <a:r>
            <a:rPr lang="en-GB" sz="2000" b="0" i="0" kern="1200">
              <a:solidFill>
                <a:schemeClr val="tx1"/>
              </a:solidFill>
              <a:latin typeface="Aptos" panose="020B0004020202020204" pitchFamily="34" charset="0"/>
            </a:rPr>
            <a:t> Can you recognise it? </a:t>
          </a:r>
        </a:p>
      </dsp:txBody>
      <dsp:txXfrm>
        <a:off x="830829" y="1048080"/>
        <a:ext cx="9407439" cy="524040"/>
      </dsp:txXfrm>
    </dsp:sp>
    <dsp:sp modelId="{7ED7998F-FAEF-4B82-A21F-A27F1FDC3144}">
      <dsp:nvSpPr>
        <dsp:cNvPr id="0" name=""/>
        <dsp:cNvSpPr/>
      </dsp:nvSpPr>
      <dsp:spPr>
        <a:xfrm>
          <a:off x="503304" y="982575"/>
          <a:ext cx="655050" cy="65505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B9038-1165-40A4-906D-408A8EC3EC9C}">
      <dsp:nvSpPr>
        <dsp:cNvPr id="0" name=""/>
        <dsp:cNvSpPr/>
      </dsp:nvSpPr>
      <dsp:spPr>
        <a:xfrm>
          <a:off x="1027941" y="1834040"/>
          <a:ext cx="9210326" cy="52404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7" tIns="50800" rIns="50800" bIns="50800" numCol="1" spcCol="1270" anchor="ctr" anchorCtr="0">
          <a:noAutofit/>
        </a:bodyPr>
        <a:lstStyle/>
        <a:p>
          <a:pPr marL="0" lvl="0" indent="0" algn="l" defTabSz="889000" rtl="0">
            <a:lnSpc>
              <a:spcPct val="90000"/>
            </a:lnSpc>
            <a:spcBef>
              <a:spcPct val="0"/>
            </a:spcBef>
            <a:spcAft>
              <a:spcPct val="35000"/>
            </a:spcAft>
            <a:buFont typeface="Arial" panose="020B0604020202020204" pitchFamily="34" charset="0"/>
            <a:buNone/>
          </a:pPr>
          <a:r>
            <a:rPr lang="en-GB" sz="2000" b="0" i="0" kern="1200">
              <a:solidFill>
                <a:schemeClr val="tx1"/>
              </a:solidFill>
              <a:latin typeface="Aptos" panose="020B0004020202020204" pitchFamily="34" charset="0"/>
            </a:rPr>
            <a:t> </a:t>
          </a:r>
          <a:r>
            <a:rPr lang="en-GB" sz="2000" b="0" i="0" kern="1200">
              <a:solidFill>
                <a:srgbClr val="000000"/>
              </a:solidFill>
              <a:latin typeface="Aptos" panose="020B0004020202020204" pitchFamily="34" charset="0"/>
              <a:ea typeface="Calibri"/>
              <a:cs typeface="Calibri"/>
            </a:rPr>
            <a:t>Do you know what to do if it occurs?</a:t>
          </a:r>
          <a:r>
            <a:rPr lang="en-GB" sz="2000" b="0" i="0" kern="1200">
              <a:solidFill>
                <a:schemeClr val="tx1"/>
              </a:solidFill>
              <a:latin typeface="Aptos" panose="020B0004020202020204" pitchFamily="34" charset="0"/>
              <a:ea typeface="Calibri"/>
              <a:cs typeface="Calibri"/>
            </a:rPr>
            <a:t> </a:t>
          </a:r>
          <a:endParaRPr lang="en-GB" sz="2000" b="0" i="0" kern="1200">
            <a:solidFill>
              <a:schemeClr val="tx1"/>
            </a:solidFill>
            <a:latin typeface="Aptos" panose="020B0004020202020204" pitchFamily="34" charset="0"/>
          </a:endParaRPr>
        </a:p>
      </dsp:txBody>
      <dsp:txXfrm>
        <a:off x="1027941" y="1834040"/>
        <a:ext cx="9210326" cy="524040"/>
      </dsp:txXfrm>
    </dsp:sp>
    <dsp:sp modelId="{ECEB60AA-428D-45DE-A673-1ACA0304CC07}">
      <dsp:nvSpPr>
        <dsp:cNvPr id="0" name=""/>
        <dsp:cNvSpPr/>
      </dsp:nvSpPr>
      <dsp:spPr>
        <a:xfrm>
          <a:off x="700416" y="1768535"/>
          <a:ext cx="655050" cy="65505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6824E1-AA1D-4B01-BC69-E2BAA8019F97}">
      <dsp:nvSpPr>
        <dsp:cNvPr id="0" name=""/>
        <dsp:cNvSpPr/>
      </dsp:nvSpPr>
      <dsp:spPr>
        <a:xfrm>
          <a:off x="1027941" y="2619503"/>
          <a:ext cx="9210326" cy="52404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7" tIns="50800" rIns="50800" bIns="50800" numCol="1" spcCol="1270" anchor="ctr" anchorCtr="0">
          <a:noAutofit/>
        </a:bodyPr>
        <a:lstStyle/>
        <a:p>
          <a:pPr marL="0" lvl="0" indent="0" algn="l" defTabSz="889000" rtl="0">
            <a:lnSpc>
              <a:spcPct val="90000"/>
            </a:lnSpc>
            <a:spcBef>
              <a:spcPct val="0"/>
            </a:spcBef>
            <a:spcAft>
              <a:spcPct val="35000"/>
            </a:spcAft>
            <a:buFont typeface="Arial" panose="020B0604020202020204" pitchFamily="34" charset="0"/>
            <a:buNone/>
          </a:pPr>
          <a:r>
            <a:rPr lang="en-US" sz="2000" b="0" i="0" kern="1200">
              <a:solidFill>
                <a:schemeClr val="tx1">
                  <a:lumMod val="95000"/>
                  <a:lumOff val="5000"/>
                </a:schemeClr>
              </a:solidFill>
              <a:latin typeface="Aptos" panose="020B0004020202020204" pitchFamily="34" charset="0"/>
              <a:ea typeface="Calibri"/>
              <a:cs typeface="Calibri"/>
            </a:rPr>
            <a:t> </a:t>
          </a:r>
          <a:r>
            <a:rPr lang="en-GB" sz="2000" kern="1200">
              <a:solidFill>
                <a:schemeClr val="tx1">
                  <a:lumMod val="95000"/>
                  <a:lumOff val="5000"/>
                </a:schemeClr>
              </a:solidFill>
              <a:latin typeface="Aptos" panose="020B0004020202020204" pitchFamily="34" charset="0"/>
            </a:rPr>
            <a:t>Do you know if you are supported by a relevant policy?”</a:t>
          </a:r>
          <a:endParaRPr lang="en-US" sz="2000" b="0" i="0" kern="1200">
            <a:solidFill>
              <a:schemeClr val="tx1">
                <a:lumMod val="95000"/>
                <a:lumOff val="5000"/>
              </a:schemeClr>
            </a:solidFill>
            <a:latin typeface="Aptos" panose="020B0004020202020204" pitchFamily="34" charset="0"/>
            <a:ea typeface="Calibri"/>
            <a:cs typeface="Calibri"/>
          </a:endParaRPr>
        </a:p>
      </dsp:txBody>
      <dsp:txXfrm>
        <a:off x="1027941" y="2619503"/>
        <a:ext cx="9210326" cy="524040"/>
      </dsp:txXfrm>
    </dsp:sp>
    <dsp:sp modelId="{1CA660DA-DA3C-4D01-87DA-3C900FF8E442}">
      <dsp:nvSpPr>
        <dsp:cNvPr id="0" name=""/>
        <dsp:cNvSpPr/>
      </dsp:nvSpPr>
      <dsp:spPr>
        <a:xfrm>
          <a:off x="700416" y="2553998"/>
          <a:ext cx="655050" cy="65505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8046B7-7CF6-4896-97F6-22746DFF2BF9}">
      <dsp:nvSpPr>
        <dsp:cNvPr id="0" name=""/>
        <dsp:cNvSpPr/>
      </dsp:nvSpPr>
      <dsp:spPr>
        <a:xfrm>
          <a:off x="830829" y="3405463"/>
          <a:ext cx="9407439" cy="52404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7" tIns="50800" rIns="50800" bIns="50800" numCol="1" spcCol="1270" anchor="ctr" anchorCtr="0">
          <a:noAutofit/>
        </a:bodyPr>
        <a:lstStyle/>
        <a:p>
          <a:pPr marL="0" lvl="0" indent="0" algn="l" defTabSz="889000" rtl="0">
            <a:lnSpc>
              <a:spcPct val="90000"/>
            </a:lnSpc>
            <a:spcBef>
              <a:spcPct val="0"/>
            </a:spcBef>
            <a:spcAft>
              <a:spcPct val="35000"/>
            </a:spcAft>
            <a:buFont typeface="Arial" panose="020B0604020202020204" pitchFamily="34" charset="0"/>
            <a:buNone/>
          </a:pPr>
          <a:r>
            <a:rPr lang="en-US" sz="2000" b="0" i="0" kern="1200">
              <a:solidFill>
                <a:schemeClr val="tx1"/>
              </a:solidFill>
              <a:latin typeface="Aptos" panose="020B0004020202020204" pitchFamily="34" charset="0"/>
            </a:rPr>
            <a:t> Does your policy set </a:t>
          </a:r>
          <a:r>
            <a:rPr lang="en-GB" sz="2000" b="0" i="0" kern="1200">
              <a:solidFill>
                <a:srgbClr val="000000"/>
              </a:solidFill>
              <a:latin typeface="Aptos" panose="020B0004020202020204" pitchFamily="34" charset="0"/>
              <a:ea typeface="Calibri"/>
              <a:cs typeface="Calibri"/>
            </a:rPr>
            <a:t>a culture of zero tolerance?</a:t>
          </a:r>
        </a:p>
      </dsp:txBody>
      <dsp:txXfrm>
        <a:off x="830829" y="3405463"/>
        <a:ext cx="9407439" cy="524040"/>
      </dsp:txXfrm>
    </dsp:sp>
    <dsp:sp modelId="{69E263FC-4385-4BBF-9F4D-74B32707C897}">
      <dsp:nvSpPr>
        <dsp:cNvPr id="0" name=""/>
        <dsp:cNvSpPr/>
      </dsp:nvSpPr>
      <dsp:spPr>
        <a:xfrm>
          <a:off x="503304" y="3339958"/>
          <a:ext cx="655050" cy="65505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D4CB60-7116-4F9B-BDD2-B19261956AE4}">
      <dsp:nvSpPr>
        <dsp:cNvPr id="0" name=""/>
        <dsp:cNvSpPr/>
      </dsp:nvSpPr>
      <dsp:spPr>
        <a:xfrm>
          <a:off x="399770" y="4191424"/>
          <a:ext cx="9838497" cy="524040"/>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7" tIns="50800" rIns="50800" bIns="50800" numCol="1" spcCol="1270" anchor="ctr" anchorCtr="0">
          <a:noAutofit/>
        </a:bodyPr>
        <a:lstStyle/>
        <a:p>
          <a:pPr marL="0" lvl="0" indent="0" algn="l" defTabSz="889000" rtl="0">
            <a:lnSpc>
              <a:spcPct val="90000"/>
            </a:lnSpc>
            <a:spcBef>
              <a:spcPct val="0"/>
            </a:spcBef>
            <a:spcAft>
              <a:spcPct val="35000"/>
            </a:spcAft>
            <a:buFont typeface="Arial" panose="020B0604020202020204" pitchFamily="34" charset="0"/>
            <a:buNone/>
          </a:pPr>
          <a:r>
            <a:rPr lang="en-GB" sz="2000" b="0" i="0" kern="1200">
              <a:solidFill>
                <a:schemeClr val="tx1"/>
              </a:solidFill>
              <a:latin typeface="Aptos" panose="020B0004020202020204" pitchFamily="34" charset="0"/>
            </a:rPr>
            <a:t> What are the consequences for perpetrators?</a:t>
          </a:r>
        </a:p>
      </dsp:txBody>
      <dsp:txXfrm>
        <a:off x="399770" y="4191424"/>
        <a:ext cx="9838497" cy="524040"/>
      </dsp:txXfrm>
    </dsp:sp>
    <dsp:sp modelId="{23D8B4A1-66FC-42C3-A38E-A684AC8104A6}">
      <dsp:nvSpPr>
        <dsp:cNvPr id="0" name=""/>
        <dsp:cNvSpPr/>
      </dsp:nvSpPr>
      <dsp:spPr>
        <a:xfrm>
          <a:off x="72245" y="4125919"/>
          <a:ext cx="655050" cy="65505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AC251-621F-42D9-814D-1B11D2173A5F}" type="datetimeFigureOut">
              <a:rPr lang="en-GB" smtClean="0"/>
              <a:t>15/04/2026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2F37C-647B-4420-99D9-8DFD3D1B0581}" type="slidenum">
              <a:rPr lang="en-GB" smtClean="0"/>
              <a:t>‹#›</a:t>
            </a:fld>
            <a:endParaRPr lang="en-GB"/>
          </a:p>
        </p:txBody>
      </p:sp>
    </p:spTree>
    <p:extLst>
      <p:ext uri="{BB962C8B-B14F-4D97-AF65-F5344CB8AC3E}">
        <p14:creationId xmlns:p14="http://schemas.microsoft.com/office/powerpoint/2010/main" val="181524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uzylamplugh.org/news/super-complain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eoplesafe.co.uk/abou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B2F37C-647B-4420-99D9-8DFD3D1B0581}" type="slidenum">
              <a:rPr lang="en-GB" smtClean="0"/>
              <a:t>1</a:t>
            </a:fld>
            <a:endParaRPr lang="en-GB"/>
          </a:p>
        </p:txBody>
      </p:sp>
    </p:spTree>
    <p:extLst>
      <p:ext uri="{BB962C8B-B14F-4D97-AF65-F5344CB8AC3E}">
        <p14:creationId xmlns:p14="http://schemas.microsoft.com/office/powerpoint/2010/main" val="205252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6209-54A8-F307-75C6-D45D6299D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AE295-2AE7-83A0-2069-3AF04FE321F9}"/>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68ED702A-161D-0F80-0A6A-D89FD5F237D0}"/>
              </a:ext>
            </a:extLst>
          </p:cNvPr>
          <p:cNvSpPr>
            <a:spLocks noGrp="1"/>
          </p:cNvSpPr>
          <p:nvPr>
            <p:ph type="body" idx="1"/>
          </p:nvPr>
        </p:nvSpPr>
        <p:spPr/>
        <p:txBody>
          <a:bodyPr/>
          <a:lstStyle/>
          <a:p>
            <a:pPr algn="l" rtl="0" fontAlgn="base">
              <a:lnSpc>
                <a:spcPts val="1350"/>
              </a:lnSpc>
            </a:pPr>
            <a:r>
              <a:rPr lang="en-GB" sz="1800" b="0" i="0" dirty="0">
                <a:solidFill>
                  <a:srgbClr val="000000"/>
                </a:solidFill>
                <a:effectLst/>
                <a:latin typeface="Aptos" panose="020B0004020202020204" pitchFamily="34" charset="0"/>
              </a:rPr>
              <a:t>Aligned with the new Worker Protection Act 2023, the Equality and Human Rights Commission has outlined 8 steps as part of their detailed guidance on how organisations can effectively prevent and respond to sexual harassment in the workplace. While this is not a comprehensive list, implementation of these steps will nonetheless help to drive positive actions that will collectively help prevent sexual harassment at work.</a:t>
            </a:r>
          </a:p>
          <a:p>
            <a:pPr algn="l" rtl="0" fontAlgn="base">
              <a:lnSpc>
                <a:spcPts val="1350"/>
              </a:lnSpc>
            </a:pPr>
            <a:endParaRPr lang="en-GB" sz="1800" b="0" i="0" dirty="0">
              <a:solidFill>
                <a:srgbClr val="000000"/>
              </a:solidFill>
              <a:effectLst/>
              <a:latin typeface="Aptos" panose="020B0004020202020204" pitchFamily="34" charset="0"/>
            </a:endParaRPr>
          </a:p>
          <a:p>
            <a:r>
              <a:rPr lang="en-GB" sz="1200" b="0" i="0" kern="1200" dirty="0">
                <a:solidFill>
                  <a:schemeClr val="tx1"/>
                </a:solidFill>
                <a:effectLst/>
                <a:latin typeface="+mn-lt"/>
                <a:ea typeface="+mn-ea"/>
                <a:cs typeface="+mn-cs"/>
              </a:rPr>
              <a:t>Importantly, all employees, including managers and senior staff must be trained on what sexual harassment in the workplace looks like, what to do if they experience or witness it, and how to handle any complaints. Where third-party harassment from customers is more likely, employees should also be trained on how to address these behaviours. It is therefore important to consider:</a:t>
            </a:r>
            <a:endParaRPr lang="en-GB" sz="1800" b="0" i="0" dirty="0">
              <a:solidFill>
                <a:srgbClr val="000000"/>
              </a:solidFill>
              <a:effectLst/>
              <a:latin typeface="Aptos" panose="020B0004020202020204" pitchFamily="34" charset="0"/>
            </a:endParaRPr>
          </a:p>
          <a:p>
            <a:endParaRPr lang="en-GB" dirty="0"/>
          </a:p>
          <a:p>
            <a:r>
              <a:rPr lang="en-GB" b="1" dirty="0"/>
              <a:t>What Sexual Harassment Is</a:t>
            </a:r>
            <a:br>
              <a:rPr lang="en-GB" dirty="0"/>
            </a:br>
            <a:r>
              <a:rPr lang="en-GB" dirty="0"/>
              <a:t>Including how it overlaps with and differs from bullying and other forms of harassment.</a:t>
            </a:r>
          </a:p>
          <a:p>
            <a:endParaRPr lang="en-GB" dirty="0"/>
          </a:p>
          <a:p>
            <a:r>
              <a:rPr lang="en-GB" b="1" dirty="0"/>
              <a:t>Legal Protections and Current Legislation</a:t>
            </a:r>
            <a:br>
              <a:rPr lang="en-GB" dirty="0"/>
            </a:br>
            <a:r>
              <a:rPr lang="en-GB" dirty="0"/>
              <a:t>A summary of laws that safeguard employees from harmful and unwanted behaviour.</a:t>
            </a:r>
          </a:p>
          <a:p>
            <a:endParaRPr lang="en-GB" dirty="0"/>
          </a:p>
          <a:p>
            <a:r>
              <a:rPr lang="en-GB" b="1" dirty="0"/>
              <a:t>The Role of Workplace Culture</a:t>
            </a:r>
            <a:br>
              <a:rPr lang="en-GB" dirty="0"/>
            </a:br>
            <a:r>
              <a:rPr lang="en-GB" dirty="0"/>
              <a:t>How organisational norms and behaviours can enable or discourage harassment, and sexual harassment.</a:t>
            </a:r>
          </a:p>
          <a:p>
            <a:endParaRPr lang="en-GB" dirty="0"/>
          </a:p>
          <a:p>
            <a:r>
              <a:rPr lang="en-GB" b="1" dirty="0"/>
              <a:t>Impact on Individuals and Organisations</a:t>
            </a:r>
            <a:br>
              <a:rPr lang="en-GB" dirty="0"/>
            </a:br>
            <a:r>
              <a:rPr lang="en-GB" dirty="0"/>
              <a:t>The personal and professional consequences of misconduct, including its effect on morale, wellbeing, and performance.</a:t>
            </a:r>
          </a:p>
          <a:p>
            <a:endParaRPr lang="en-GB" dirty="0"/>
          </a:p>
          <a:p>
            <a:r>
              <a:rPr lang="en-GB" b="1" dirty="0"/>
              <a:t>Shared Responsibility for Change</a:t>
            </a:r>
            <a:br>
              <a:rPr lang="en-GB" dirty="0"/>
            </a:br>
            <a:r>
              <a:rPr lang="en-GB" dirty="0"/>
              <a:t>The roles of both employers and employees in preventing, addressing, and eliminating these behaviours — with the goal of creating lasting behavioural and cultural change across the organisation.</a:t>
            </a:r>
          </a:p>
          <a:p>
            <a:endParaRPr lang="en-GB" dirty="0"/>
          </a:p>
          <a:p>
            <a:r>
              <a:rPr lang="en-GB" b="1" dirty="0"/>
              <a:t>What to Do if You’re Experiencing Harassment:</a:t>
            </a:r>
            <a:br>
              <a:rPr lang="en-GB" dirty="0"/>
            </a:br>
            <a:r>
              <a:rPr lang="en-GB" dirty="0"/>
              <a:t>Provide practical steps and resources for individuals facing harassment, including internal reporting procedures and external avenues for support.</a:t>
            </a:r>
          </a:p>
          <a:p>
            <a:pPr marL="0" indent="0">
              <a:buFont typeface="Arial" panose="020B0604020202020204" pitchFamily="34" charset="0"/>
              <a:buNone/>
            </a:pPr>
            <a:endParaRPr lang="en-GB" sz="1200" b="0" i="1" u="none" strike="noStrike" kern="1200" cap="none" dirty="0">
              <a:solidFill>
                <a:schemeClr val="dk1"/>
              </a:solidFill>
              <a:effectLst/>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F9DDF35B-0C50-64C2-7D86-D0C5234EA79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60F57A-1B50-47EF-8485-5A21924B4143}"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98133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3D9F0-B85C-872F-0712-6ED4B4E5E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947B6-AE01-7CF3-8A20-D0A31DDF070C}"/>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3454D8B4-A2E9-6488-A6DC-2DF2A7A6C22A}"/>
              </a:ext>
            </a:extLst>
          </p:cNvPr>
          <p:cNvSpPr>
            <a:spLocks noGrp="1"/>
          </p:cNvSpPr>
          <p:nvPr>
            <p:ph type="body" idx="1"/>
          </p:nvPr>
        </p:nvSpPr>
        <p:spPr/>
        <p:txBody>
          <a:bodyPr/>
          <a:lstStyle/>
          <a:p>
            <a:pPr marL="285750" indent="-285750" fontAlgn="base">
              <a:buFont typeface="Arial"/>
              <a:buChar char="•"/>
            </a:pPr>
            <a:r>
              <a:rPr lang="en-GB" dirty="0">
                <a:solidFill>
                  <a:srgbClr val="000000"/>
                </a:solidFill>
                <a:latin typeface="Segoe UI"/>
                <a:cs typeface="Segoe UI"/>
              </a:rPr>
              <a:t>Does everyone know how the organisation talks about harassment in their policies? Do you know where the policies live?</a:t>
            </a:r>
          </a:p>
          <a:p>
            <a:pPr marL="285750" indent="-285750" fontAlgn="base">
              <a:buFont typeface="Arial"/>
              <a:buChar char="•"/>
            </a:pPr>
            <a:r>
              <a:rPr lang="en-GB" dirty="0"/>
              <a:t>Have your rights been communicated to you clearly? Have the processes been communicated clearly? </a:t>
            </a:r>
            <a:endParaRPr lang="en-US" dirty="0"/>
          </a:p>
          <a:p>
            <a:pPr marL="285750" indent="-285750" algn="just">
              <a:lnSpc>
                <a:spcPct val="200000"/>
              </a:lnSpc>
              <a:buFont typeface="Arial,Sans-Serif"/>
              <a:buChar char="•"/>
            </a:pPr>
            <a:r>
              <a:rPr lang="en-GB" dirty="0"/>
              <a:t>Do you </a:t>
            </a:r>
            <a:r>
              <a:rPr lang="en-GB" dirty="0">
                <a:solidFill>
                  <a:srgbClr val="000000"/>
                </a:solidFill>
              </a:rPr>
              <a:t>know how to report an incident? Who? What steps? Consequences of reporting? Consequences for perpetrator?</a:t>
            </a:r>
            <a:endParaRPr lang="en-GB" dirty="0">
              <a:solidFill>
                <a:srgbClr val="000000"/>
              </a:solidFill>
              <a:latin typeface="Aptos"/>
              <a:cs typeface="Segoe UI"/>
            </a:endParaRPr>
          </a:p>
          <a:p>
            <a:pPr marL="285750" indent="-285750" algn="just">
              <a:lnSpc>
                <a:spcPct val="200000"/>
              </a:lnSpc>
              <a:buFont typeface="Arial,Sans-Serif"/>
              <a:buChar char="•"/>
            </a:pPr>
            <a:r>
              <a:rPr lang="en-GB" dirty="0">
                <a:solidFill>
                  <a:srgbClr val="000000"/>
                </a:solidFill>
              </a:rPr>
              <a:t>Are there multiple methods of reporting (including confidential, anonymous and not just via a line manager)?</a:t>
            </a:r>
          </a:p>
          <a:p>
            <a:pPr marL="285750" indent="-285750" algn="just" rtl="0">
              <a:lnSpc>
                <a:spcPct val="200000"/>
              </a:lnSpc>
              <a:buFont typeface="Arial,Sans-Serif"/>
              <a:buChar char="•"/>
            </a:pPr>
            <a:r>
              <a:rPr lang="en-GB" sz="1200" b="0" i="0" dirty="0">
                <a:solidFill>
                  <a:srgbClr val="3B5052"/>
                </a:solidFill>
                <a:effectLst/>
                <a:latin typeface="Roboto"/>
                <a:ea typeface="Roboto"/>
                <a:cs typeface="Roboto"/>
              </a:rPr>
              <a:t>Sexual Harassment needs to potentially be ‘on the agenda’ at every meeting/interaction, not just confined to training/awareness sessions. If necessary, it must be raised and addressed in:</a:t>
            </a:r>
            <a:endParaRPr lang="en-GB" sz="1200" b="0" i="0" dirty="0">
              <a:solidFill>
                <a:srgbClr val="000000"/>
              </a:solidFill>
              <a:effectLst/>
              <a:latin typeface="Roboto"/>
              <a:ea typeface="Roboto"/>
              <a:cs typeface="Roboto"/>
            </a:endParaRPr>
          </a:p>
          <a:p>
            <a:pPr algn="l" rtl="0" fontAlgn="base"/>
            <a:endParaRPr lang="en-GB" b="0" i="0" dirty="0">
              <a:solidFill>
                <a:srgbClr val="000000"/>
              </a:solidFill>
              <a:effectLst/>
              <a:latin typeface="Segoe UI" panose="020B0502040204020203" pitchFamily="34" charset="0"/>
            </a:endParaRPr>
          </a:p>
          <a:p>
            <a:pPr marL="1085850" lvl="2" indent="-171450" algn="l" rtl="0" fontAlgn="base">
              <a:buFont typeface="Calibri" panose="020F0502020204030204" pitchFamily="34" charset="0"/>
              <a:buChar char="₋"/>
            </a:pPr>
            <a:r>
              <a:rPr lang="en-GB" sz="1200" b="0" i="0" dirty="0">
                <a:solidFill>
                  <a:srgbClr val="3B5052"/>
                </a:solidFill>
                <a:effectLst/>
                <a:latin typeface="Roboto" panose="02000000000000000000" pitchFamily="2" charset="0"/>
              </a:rPr>
              <a:t>informal one-to-ones </a:t>
            </a:r>
            <a:endParaRPr lang="en-GB" sz="1200" b="0" i="0" dirty="0">
              <a:solidFill>
                <a:srgbClr val="000000"/>
              </a:solidFill>
              <a:effectLst/>
              <a:latin typeface="Roboto" panose="02000000000000000000" pitchFamily="2" charset="0"/>
            </a:endParaRPr>
          </a:p>
          <a:p>
            <a:pPr marL="1085850" lvl="2" indent="-171450" algn="l" rtl="0" fontAlgn="base">
              <a:buFont typeface="Calibri" panose="020F0502020204030204" pitchFamily="34" charset="0"/>
              <a:buChar char="₋"/>
            </a:pPr>
            <a:r>
              <a:rPr lang="en-GB" sz="1200" b="0" i="0" dirty="0">
                <a:solidFill>
                  <a:srgbClr val="3B5052"/>
                </a:solidFill>
                <a:effectLst/>
                <a:latin typeface="Roboto" panose="02000000000000000000" pitchFamily="2" charset="0"/>
              </a:rPr>
              <a:t>sickness absence or return-to-work meetings </a:t>
            </a:r>
            <a:endParaRPr lang="en-GB" sz="1200" b="0" i="0" dirty="0">
              <a:solidFill>
                <a:srgbClr val="000000"/>
              </a:solidFill>
              <a:effectLst/>
              <a:latin typeface="Roboto" panose="02000000000000000000" pitchFamily="2" charset="0"/>
            </a:endParaRPr>
          </a:p>
          <a:p>
            <a:pPr marL="1085850" lvl="2" indent="-171450" algn="l" rtl="0" fontAlgn="base">
              <a:buFont typeface="Calibri" panose="020F0502020204030204" pitchFamily="34" charset="0"/>
              <a:buChar char="₋"/>
            </a:pPr>
            <a:r>
              <a:rPr lang="en-GB" sz="1200" b="0" i="0" dirty="0">
                <a:solidFill>
                  <a:srgbClr val="3B5052"/>
                </a:solidFill>
                <a:effectLst/>
                <a:latin typeface="Roboto" panose="02000000000000000000" pitchFamily="2" charset="0"/>
              </a:rPr>
              <a:t>meetings about performance </a:t>
            </a:r>
            <a:endParaRPr lang="en-GB" sz="1200" b="0" i="0" dirty="0">
              <a:solidFill>
                <a:srgbClr val="000000"/>
              </a:solidFill>
              <a:effectLst/>
              <a:latin typeface="Roboto" panose="02000000000000000000" pitchFamily="2" charset="0"/>
            </a:endParaRPr>
          </a:p>
          <a:p>
            <a:pPr marL="1085850" lvl="2" indent="-171450" algn="l" rtl="0" fontAlgn="base">
              <a:buFont typeface="Calibri" panose="020F0502020204030204" pitchFamily="34" charset="0"/>
              <a:buChar char="₋"/>
            </a:pPr>
            <a:r>
              <a:rPr lang="en-GB" sz="1200" b="0" i="0" dirty="0">
                <a:solidFill>
                  <a:srgbClr val="3B5052"/>
                </a:solidFill>
                <a:effectLst/>
                <a:latin typeface="Roboto" panose="02000000000000000000" pitchFamily="2" charset="0"/>
              </a:rPr>
              <a:t>open door meetings with senior management or ‘town hall’ meetings </a:t>
            </a:r>
            <a:endParaRPr lang="en-GB" sz="1200" b="0" i="0" dirty="0">
              <a:solidFill>
                <a:srgbClr val="000000"/>
              </a:solidFill>
              <a:effectLst/>
              <a:latin typeface="Roboto" panose="02000000000000000000" pitchFamily="2" charset="0"/>
            </a:endParaRPr>
          </a:p>
          <a:p>
            <a:pPr marL="1085850" lvl="2" indent="-171450" algn="l" rtl="0" fontAlgn="base">
              <a:buFont typeface="Calibri" panose="020F0502020204030204" pitchFamily="34" charset="0"/>
              <a:buChar char="₋"/>
            </a:pPr>
            <a:r>
              <a:rPr lang="en-GB" sz="1200" b="0" i="0" dirty="0">
                <a:solidFill>
                  <a:srgbClr val="3B5052"/>
                </a:solidFill>
                <a:effectLst/>
                <a:latin typeface="Roboto" panose="02000000000000000000" pitchFamily="2" charset="0"/>
              </a:rPr>
              <a:t>exit interviews </a:t>
            </a:r>
            <a:endParaRPr lang="en-GB" sz="1200" b="0" i="0" dirty="0">
              <a:solidFill>
                <a:srgbClr val="000000"/>
              </a:solidFill>
              <a:effectLst/>
              <a:latin typeface="Roboto" panose="02000000000000000000" pitchFamily="2" charset="0"/>
            </a:endParaRPr>
          </a:p>
          <a:p>
            <a:pPr marL="1085850" lvl="2" indent="-171450" algn="l" rtl="0" fontAlgn="base">
              <a:buFont typeface="Calibri" panose="020F0502020204030204" pitchFamily="34" charset="0"/>
              <a:buChar char="₋"/>
            </a:pPr>
            <a:r>
              <a:rPr lang="en-GB" sz="1200" b="0" i="0" dirty="0">
                <a:solidFill>
                  <a:srgbClr val="3B5052"/>
                </a:solidFill>
                <a:effectLst/>
                <a:latin typeface="Roboto" panose="02000000000000000000" pitchFamily="2" charset="0"/>
              </a:rPr>
              <a:t>a post-employment survey </a:t>
            </a:r>
            <a:endParaRPr lang="en-GB" sz="1200" b="0" i="0" dirty="0">
              <a:solidFill>
                <a:srgbClr val="000000"/>
              </a:solidFill>
              <a:effectLst/>
              <a:latin typeface="Roboto" panose="02000000000000000000" pitchFamily="2" charset="0"/>
            </a:endParaRPr>
          </a:p>
          <a:p>
            <a:pPr marL="1085850" lvl="2" indent="-171450" algn="l" rtl="0" fontAlgn="base">
              <a:buFont typeface="Calibri" panose="020F0502020204030204" pitchFamily="34" charset="0"/>
              <a:buChar char="₋"/>
            </a:pPr>
            <a:r>
              <a:rPr lang="en-GB" sz="1200" b="0" i="0" dirty="0">
                <a:solidFill>
                  <a:srgbClr val="3B5052"/>
                </a:solidFill>
                <a:effectLst/>
                <a:latin typeface="Roboto" panose="02000000000000000000" pitchFamily="2" charset="0"/>
              </a:rPr>
              <a:t>mentoring programmes and staff networks </a:t>
            </a:r>
            <a:endParaRPr lang="en-GB" sz="1200" b="0" i="0" dirty="0">
              <a:solidFill>
                <a:srgbClr val="000000"/>
              </a:solidFill>
              <a:effectLst/>
              <a:latin typeface="Roboto" panose="02000000000000000000" pitchFamily="2" charset="0"/>
            </a:endParaRPr>
          </a:p>
          <a:p>
            <a:pPr algn="l" rtl="0" fontAlgn="base"/>
            <a:endParaRPr lang="en-GB" b="1" dirty="0">
              <a:cs typeface="Calibri"/>
            </a:endParaRPr>
          </a:p>
          <a:p>
            <a:pPr marL="0" indent="0">
              <a:buFont typeface="Arial" panose="020B0604020202020204" pitchFamily="34" charset="0"/>
              <a:buNone/>
            </a:pPr>
            <a:endParaRPr lang="en-GB" sz="1200" b="0" i="1" u="none" strike="noStrike" kern="1200" cap="none" dirty="0">
              <a:solidFill>
                <a:schemeClr val="dk1"/>
              </a:solidFill>
              <a:effectLst/>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7FE61608-BBA7-E7D8-A850-77C06635DCB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60F57A-1B50-47EF-8485-5A21924B4143}"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729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800" b="1" dirty="0"/>
              <a:t>Harassment could be if someone: </a:t>
            </a:r>
            <a:endParaRPr lang="en-GB" sz="1800" dirty="0">
              <a:latin typeface="Arial" panose="020B0604020202020204" pitchFamily="34" charset="0"/>
              <a:cs typeface="Arial" panose="020B0604020202020204" pitchFamily="34" charset="0"/>
            </a:endParaRPr>
          </a:p>
          <a:p>
            <a:pPr fontAlgn="base"/>
            <a:r>
              <a:rPr lang="en-GB" sz="1800" dirty="0">
                <a:latin typeface="Arial"/>
                <a:cs typeface="Arial"/>
              </a:rPr>
              <a:t>Contacts you or attempts to contact without your permission or after having been asked not to</a:t>
            </a:r>
          </a:p>
          <a:p>
            <a:pPr fontAlgn="base"/>
            <a:r>
              <a:rPr lang="en-GB" sz="1800" dirty="0">
                <a:latin typeface="Arial"/>
                <a:cs typeface="Arial"/>
              </a:rPr>
              <a:t>Monitors a person’s movements, by use of internet, email or any other form of electronic communication</a:t>
            </a:r>
          </a:p>
          <a:p>
            <a:pPr fontAlgn="base"/>
            <a:r>
              <a:rPr lang="en-GB" sz="1800" dirty="0">
                <a:latin typeface="Arial"/>
                <a:cs typeface="Arial"/>
              </a:rPr>
              <a:t>Makes inappropriate comments/sexual innuendos </a:t>
            </a:r>
          </a:p>
          <a:p>
            <a:pPr fontAlgn="base"/>
            <a:r>
              <a:rPr lang="en-GB" sz="1800" dirty="0">
                <a:latin typeface="Arial"/>
                <a:cs typeface="Arial"/>
              </a:rPr>
              <a:t>Make rude physical gestures or facial expressions towards a person</a:t>
            </a:r>
          </a:p>
          <a:p>
            <a:pPr fontAlgn="base"/>
            <a:r>
              <a:rPr lang="en-GB" sz="1800" dirty="0">
                <a:latin typeface="Arial"/>
                <a:cs typeface="Arial"/>
              </a:rPr>
              <a:t>Makes unwanted sexual remarks </a:t>
            </a:r>
            <a:endParaRPr lang="en-GB" sz="1800" dirty="0">
              <a:latin typeface="Arial" panose="020B0604020202020204" pitchFamily="34" charset="0"/>
              <a:cs typeface="Arial" panose="020B0604020202020204" pitchFamily="34" charset="0"/>
            </a:endParaRPr>
          </a:p>
          <a:p>
            <a:pPr fontAlgn="base"/>
            <a:r>
              <a:rPr lang="en-GB" sz="1800" dirty="0">
                <a:latin typeface="Arial"/>
                <a:cs typeface="Arial"/>
              </a:rPr>
              <a:t>Makes requests for sexual favours</a:t>
            </a:r>
          </a:p>
          <a:p>
            <a:pPr fontAlgn="base"/>
            <a:r>
              <a:rPr lang="en-GB" sz="1800" dirty="0">
                <a:latin typeface="Arial"/>
                <a:cs typeface="Arial"/>
              </a:rPr>
              <a:t>Interferes with any property in the possession of a person</a:t>
            </a:r>
          </a:p>
          <a:p>
            <a:pPr fontAlgn="base"/>
            <a:r>
              <a:rPr lang="en-GB" sz="1800" dirty="0">
                <a:latin typeface="Arial"/>
                <a:cs typeface="Arial"/>
              </a:rPr>
              <a:t>Displays images or graffiti that are unwanted or offensive (either online and offline)</a:t>
            </a:r>
          </a:p>
          <a:p>
            <a:pPr>
              <a:defRPr/>
            </a:pPr>
            <a:r>
              <a:rPr lang="en-GB" dirty="0"/>
              <a:t>There is significant overlap between stalking and harassment and it is often mis-identified by the police, however the Suzy Lamplugh Trust advocates for stalking to be actively identified and investigated in cases of repeated unwanted behaviour against an individual to ensure its not mis-identified as harassment, as outlined in the super-complaint we submitted at the end of last year. It is vital that this distinction is made so that victims of stalking receive the correct support. </a:t>
            </a:r>
            <a:endParaRPr lang="en-GB" dirty="0">
              <a:ea typeface="Calibri"/>
              <a:cs typeface="Calibri"/>
            </a:endParaRPr>
          </a:p>
          <a:p>
            <a:pPr>
              <a:defRPr/>
            </a:pPr>
            <a:endParaRPr lang="en-GB" sz="1800" dirty="0">
              <a:ea typeface="Times New Roman" panose="02020603050405020304" pitchFamily="18" charset="0"/>
              <a:cs typeface="Calibri" panose="020F0502020204030204"/>
            </a:endParaRPr>
          </a:p>
        </p:txBody>
      </p:sp>
      <p:sp>
        <p:nvSpPr>
          <p:cNvPr id="4" name="Slide Number Placeholder 3"/>
          <p:cNvSpPr>
            <a:spLocks noGrp="1"/>
          </p:cNvSpPr>
          <p:nvPr>
            <p:ph type="sldNum" sz="quarter" idx="5"/>
          </p:nvPr>
        </p:nvSpPr>
        <p:spPr/>
        <p:txBody>
          <a:bodyPr/>
          <a:lstStyle/>
          <a:p>
            <a:fld id="{5CD0A6C7-9790-F749-BAD0-71186BCA896B}" type="slidenum">
              <a:rPr lang="en-GB" smtClean="0"/>
              <a:t>12</a:t>
            </a:fld>
            <a:endParaRPr lang="en-GB"/>
          </a:p>
        </p:txBody>
      </p:sp>
    </p:spTree>
    <p:extLst>
      <p:ext uri="{BB962C8B-B14F-4D97-AF65-F5344CB8AC3E}">
        <p14:creationId xmlns:p14="http://schemas.microsoft.com/office/powerpoint/2010/main" val="1914826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2800" b="1" i="0" dirty="0">
                <a:effectLst/>
                <a:latin typeface="Arial" panose="020B0604020202020204" pitchFamily="34" charset="0"/>
              </a:rPr>
              <a:t>We would like to start by outlining what stalking and harassment are, and how they can be perpetrated within the workplace. </a:t>
            </a:r>
          </a:p>
          <a:p>
            <a:pPr algn="l" rtl="0" fontAlgn="base">
              <a:buFont typeface="Arial" panose="020B0604020202020204" pitchFamily="34" charset="0"/>
              <a:buChar char="•"/>
            </a:pPr>
            <a:endParaRPr lang="en-GB" sz="2800" b="0" i="0" dirty="0">
              <a:effectLst/>
              <a:latin typeface="Arial" panose="020B0604020202020204" pitchFamily="34" charset="0"/>
            </a:endParaRPr>
          </a:p>
          <a:p>
            <a:pPr algn="l" rtl="0" fontAlgn="base">
              <a:buFont typeface="Arial" panose="020B0604020202020204" pitchFamily="34" charset="0"/>
              <a:buChar char="•"/>
            </a:pPr>
            <a:r>
              <a:rPr lang="en-GB" sz="1800" b="0" i="1" u="none" strike="noStrike" dirty="0">
                <a:effectLst/>
                <a:latin typeface="Arial" panose="020B0604020202020204" pitchFamily="34" charset="0"/>
              </a:rPr>
              <a:t>“Stalking is a pattern of fixated and obsessive behaviour, which is intrusive and causes fear of violence or engenders alarm and distress in the victim.”</a:t>
            </a:r>
            <a:r>
              <a:rPr lang="en-US" sz="1800" b="0" i="0" dirty="0">
                <a:effectLst/>
                <a:latin typeface="Arial" panose="020B0604020202020204" pitchFamily="34" charset="0"/>
              </a:rPr>
              <a:t>​</a:t>
            </a:r>
          </a:p>
          <a:p>
            <a:pPr algn="l" rtl="0" fontAlgn="base">
              <a:buFont typeface="Arial" panose="020B0604020202020204" pitchFamily="34" charset="0"/>
              <a:buChar char="•"/>
            </a:pPr>
            <a:r>
              <a:rPr lang="en-GB" sz="1800" b="0" i="0" u="none" strike="noStrike" dirty="0">
                <a:effectLst/>
                <a:latin typeface="Arial" panose="020B0604020202020204" pitchFamily="34" charset="0"/>
              </a:rPr>
              <a:t>Stalking behaviour is unwanted, persistent, and it is almost always carried out (or orchestrated by) one individual towards another individual</a:t>
            </a:r>
            <a:r>
              <a:rPr lang="en-US" sz="1800" b="0" i="0" dirty="0">
                <a:effectLst/>
                <a:latin typeface="Arial" panose="020B0604020202020204" pitchFamily="34" charset="0"/>
              </a:rPr>
              <a:t>​</a:t>
            </a:r>
          </a:p>
          <a:p>
            <a:pPr algn="l" rtl="0" fontAlgn="base">
              <a:buFont typeface="Arial" panose="020B0604020202020204" pitchFamily="34" charset="0"/>
              <a:buChar char="•"/>
            </a:pPr>
            <a:r>
              <a:rPr lang="en-GB" sz="1800" b="0" i="0" u="none" strike="noStrike" dirty="0">
                <a:effectLst/>
                <a:latin typeface="Arial" panose="020B0604020202020204" pitchFamily="34" charset="0"/>
              </a:rPr>
              <a:t>Stalkers could be partners / ex-partners, the public, clients, suspects, witnesses, colleagues </a:t>
            </a:r>
            <a:r>
              <a:rPr lang="en-US" sz="1800" b="0" i="0" dirty="0">
                <a:effectLst/>
                <a:latin typeface="Arial" panose="020B0604020202020204" pitchFamily="34" charset="0"/>
              </a:rPr>
              <a:t>​</a:t>
            </a:r>
          </a:p>
          <a:p>
            <a:pPr algn="l" rtl="0" fontAlgn="base">
              <a:buFont typeface="Arial" panose="020B0604020202020204" pitchFamily="34" charset="0"/>
              <a:buChar char="•"/>
            </a:pPr>
            <a:r>
              <a:rPr lang="en-GB" sz="1800" b="0" i="0" u="none" strike="noStrike" dirty="0">
                <a:effectLst/>
                <a:latin typeface="Arial" panose="020B0604020202020204" pitchFamily="34" charset="0"/>
              </a:rPr>
              <a:t>1 in 5 women and 1 in 10 men in UK will be stalked in their lifetime. It is as pervasive as domestic abuse (CSEW 2017)</a:t>
            </a:r>
            <a:r>
              <a:rPr lang="en-US" sz="1800" b="0" i="0" dirty="0">
                <a:effectLst/>
                <a:latin typeface="Arial" panose="020B0604020202020204" pitchFamily="34" charset="0"/>
              </a:rPr>
              <a:t>​</a:t>
            </a:r>
          </a:p>
          <a:p>
            <a:pPr algn="l" rtl="0" fontAlgn="base">
              <a:buFont typeface="Arial" panose="020B0604020202020204" pitchFamily="34" charset="0"/>
              <a:buChar char="•"/>
            </a:pPr>
            <a:r>
              <a:rPr lang="en-GB" sz="1800" b="0" i="0" u="none" strike="noStrike" dirty="0">
                <a:effectLst/>
                <a:latin typeface="Arial" panose="020B0604020202020204" pitchFamily="34" charset="0"/>
              </a:rPr>
              <a:t>80% of our callers are women </a:t>
            </a:r>
            <a:r>
              <a:rPr lang="en-GB" sz="1800" b="0" i="1" u="none" strike="noStrike" dirty="0">
                <a:effectLst/>
                <a:latin typeface="Arial" panose="020B0604020202020204" pitchFamily="34" charset="0"/>
              </a:rPr>
              <a:t>(Suzy Lamplugh Trust 2017)</a:t>
            </a:r>
            <a:r>
              <a:rPr lang="en-US" sz="1800" b="0" i="0" dirty="0">
                <a:effectLst/>
                <a:latin typeface="Arial" panose="020B0604020202020204" pitchFamily="34" charset="0"/>
              </a:rPr>
              <a:t>​</a:t>
            </a:r>
          </a:p>
          <a:p>
            <a:pPr algn="l" rtl="0" fontAlgn="base">
              <a:buFont typeface="Arial" panose="020B0604020202020204" pitchFamily="34" charset="0"/>
              <a:buChar char="•"/>
            </a:pPr>
            <a:r>
              <a:rPr lang="en-GB" sz="1800" b="0" i="0" u="none" strike="noStrike" dirty="0">
                <a:effectLst/>
                <a:latin typeface="Arial" panose="020B0604020202020204" pitchFamily="34" charset="0"/>
              </a:rPr>
              <a:t>An estimated that 1,144,602 adults in England and Wales experienced stalking that year (CSEW 2017)</a:t>
            </a:r>
            <a:r>
              <a:rPr lang="en-US" sz="1800" b="0" i="0" dirty="0">
                <a:effectLst/>
                <a:latin typeface="Arial" panose="020B0604020202020204" pitchFamily="34" charset="0"/>
              </a:rPr>
              <a:t>​</a:t>
            </a:r>
          </a:p>
          <a:p>
            <a:pPr algn="l" rtl="0" fontAlgn="base">
              <a:buFont typeface="Arial" panose="020B0604020202020204" pitchFamily="34" charset="0"/>
              <a:buChar char="•"/>
            </a:pPr>
            <a:r>
              <a:rPr lang="en-GB" sz="1800" b="0" i="0" u="none" strike="noStrike" dirty="0">
                <a:effectLst/>
                <a:latin typeface="Arial" panose="020B0604020202020204" pitchFamily="34" charset="0"/>
              </a:rPr>
              <a:t>Of those who contact us, over 94% are stalked by someone they know</a:t>
            </a:r>
          </a:p>
          <a:p>
            <a:pPr algn="l" rtl="0" fontAlgn="base">
              <a:buFont typeface="Arial" panose="020B0604020202020204" pitchFamily="34" charset="0"/>
              <a:buChar char="•"/>
            </a:pPr>
            <a:r>
              <a:rPr lang="en-GB" sz="1800" b="0" i="0" u="none" strike="noStrike" dirty="0">
                <a:effectLst/>
                <a:latin typeface="Arial" panose="020B0604020202020204" pitchFamily="34" charset="0"/>
              </a:rPr>
              <a:t>Gracie Spinx</a:t>
            </a:r>
            <a:endParaRPr lang="en-GB" sz="1800"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0A6C7-9790-F749-BAD0-71186BCA89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03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19A63-C879-44FE-F7E8-6608708F91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9B8776-2002-70B1-638E-5A62BDD1CC8F}"/>
              </a:ext>
            </a:extLst>
          </p:cNvPr>
          <p:cNvSpPr>
            <a:spLocks noGrp="1"/>
          </p:cNvSpPr>
          <p:nvPr>
            <p:ph type="sldNum" idx="12"/>
          </p:nvPr>
        </p:nvSpPr>
        <p:spPr/>
        <p:txBody>
          <a:bodyPr/>
          <a:lstStyle/>
          <a:p>
            <a:pPr defTabSz="990752">
              <a:buSzPct val="25000"/>
              <a:defRPr/>
            </a:pPr>
            <a:fld id="{00000000-1234-1234-1234-123412341234}" type="slidenum">
              <a:rPr lang="en-GB">
                <a:solidFill>
                  <a:prstClr val="black"/>
                </a:solidFill>
                <a:latin typeface="Calibri"/>
                <a:ea typeface="Calibri"/>
                <a:cs typeface="Calibri"/>
                <a:sym typeface="Calibri"/>
              </a:rPr>
              <a:pPr defTabSz="990752">
                <a:buSzPct val="25000"/>
                <a:defRPr/>
              </a:pPr>
              <a:t>14</a:t>
            </a:fld>
            <a:endParaRPr lang="en-GB">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592556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800" b="1" dirty="0">
              <a:ea typeface="Calibri"/>
              <a:cs typeface="Calibri"/>
            </a:endParaRPr>
          </a:p>
          <a:p>
            <a:pPr>
              <a:defRPr/>
            </a:pPr>
            <a:endParaRPr lang="en-GB" sz="1800">
              <a:ea typeface="Times New Roman" panose="02020603050405020304" pitchFamily="18" charset="0"/>
              <a:cs typeface="Calibri" panose="020F0502020204030204"/>
            </a:endParaRPr>
          </a:p>
        </p:txBody>
      </p:sp>
      <p:sp>
        <p:nvSpPr>
          <p:cNvPr id="4" name="Slide Number Placeholder 3"/>
          <p:cNvSpPr>
            <a:spLocks noGrp="1"/>
          </p:cNvSpPr>
          <p:nvPr>
            <p:ph type="sldNum" sz="quarter" idx="5"/>
          </p:nvPr>
        </p:nvSpPr>
        <p:spPr/>
        <p:txBody>
          <a:bodyPr/>
          <a:lstStyle/>
          <a:p>
            <a:fld id="{5CD0A6C7-9790-F749-BAD0-71186BCA896B}" type="slidenum">
              <a:rPr lang="en-GB" smtClean="0"/>
              <a:t>15</a:t>
            </a:fld>
            <a:endParaRPr lang="en-GB"/>
          </a:p>
        </p:txBody>
      </p:sp>
    </p:spTree>
    <p:extLst>
      <p:ext uri="{BB962C8B-B14F-4D97-AF65-F5344CB8AC3E}">
        <p14:creationId xmlns:p14="http://schemas.microsoft.com/office/powerpoint/2010/main" val="420448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xfrm>
            <a:off x="2147483647" y="92540138"/>
            <a:ext cx="0" cy="462716562"/>
          </a:xfrm>
          <a:noFill/>
          <a:ln>
            <a:solidFill>
              <a:srgbClr val="000000"/>
            </a:solidFill>
            <a:miter lim="800000"/>
            <a:headEnd/>
            <a:tailEnd/>
          </a:ln>
        </p:spPr>
      </p:sp>
      <p:sp>
        <p:nvSpPr>
          <p:cNvPr id="193539" name="Notes Placeholder 2"/>
          <p:cNvSpPr>
            <a:spLocks noGrp="1"/>
          </p:cNvSpPr>
          <p:nvPr>
            <p:ph type="body" idx="1"/>
          </p:nvPr>
        </p:nvSpPr>
        <p:spPr bwMode="auto">
          <a:xfrm>
            <a:off x="149093" y="586124748"/>
            <a:ext cx="1195582" cy="555256898"/>
          </a:xfrm>
          <a:noFill/>
        </p:spPr>
        <p:txBody>
          <a:bodyPr wrap="square" numCol="1" anchor="t" anchorCtr="0" compatLnSpc="1">
            <a:prstTxWarp prst="textNoShape">
              <a:avLst/>
            </a:prstTxWarp>
          </a:bodyPr>
          <a:lstStyle/>
          <a:p>
            <a:r>
              <a:rPr lang="en-GB" dirty="0"/>
              <a:t>The impacts of stalking are incredibly complex due to the many layers of the crime:</a:t>
            </a:r>
            <a:endParaRPr lang="en-US" dirty="0">
              <a:cs typeface="Calibri" panose="020F0502020204030204"/>
            </a:endParaRPr>
          </a:p>
          <a:p>
            <a:endParaRPr lang="en-GB" dirty="0"/>
          </a:p>
          <a:p>
            <a:r>
              <a:rPr lang="en-GB" dirty="0"/>
              <a:t>The </a:t>
            </a:r>
            <a:r>
              <a:rPr lang="en-GB" b="1" u="sng" dirty="0"/>
              <a:t>prolonged victimisation</a:t>
            </a:r>
            <a:r>
              <a:rPr lang="en-GB" dirty="0"/>
              <a:t> individuals experience can mean their </a:t>
            </a:r>
            <a:r>
              <a:rPr lang="en-GB" b="1" u="sng" dirty="0"/>
              <a:t>trauma is deeply embedded in their lives and hard to overcome</a:t>
            </a:r>
            <a:r>
              <a:rPr lang="en-GB" dirty="0"/>
              <a:t>. </a:t>
            </a:r>
            <a:endParaRPr lang="en-US" dirty="0"/>
          </a:p>
          <a:p>
            <a:endParaRPr lang="en-GB" dirty="0"/>
          </a:p>
          <a:p>
            <a:r>
              <a:rPr lang="en-US" b="0" u="none" dirty="0"/>
              <a:t>50% had been stalked for longer than 18 months</a:t>
            </a:r>
            <a:r>
              <a:rPr lang="en-US" dirty="0"/>
              <a:t>; </a:t>
            </a:r>
            <a:r>
              <a:rPr lang="en-GB" dirty="0"/>
              <a:t>The </a:t>
            </a:r>
            <a:r>
              <a:rPr lang="en-GB" b="1" u="sng" dirty="0"/>
              <a:t>average</a:t>
            </a:r>
            <a:r>
              <a:rPr lang="en-GB" dirty="0"/>
              <a:t> stalking case lasts between </a:t>
            </a:r>
            <a:r>
              <a:rPr lang="en-GB" b="1" u="sng" dirty="0"/>
              <a:t>six months and two years</a:t>
            </a:r>
            <a:r>
              <a:rPr lang="en-GB" dirty="0"/>
              <a:t>, but cases have lasted more than </a:t>
            </a:r>
            <a:r>
              <a:rPr lang="en-GB" b="1" u="sng" dirty="0"/>
              <a:t>four decades</a:t>
            </a:r>
            <a:r>
              <a:rPr lang="en-GB" dirty="0"/>
              <a:t>. </a:t>
            </a:r>
            <a:endParaRPr lang="en-US" dirty="0"/>
          </a:p>
          <a:p>
            <a:endParaRPr lang="en-GB" dirty="0"/>
          </a:p>
          <a:p>
            <a:r>
              <a:rPr lang="en-GB" dirty="0"/>
              <a:t>The </a:t>
            </a:r>
            <a:r>
              <a:rPr lang="en-GB" b="1" u="sng" dirty="0"/>
              <a:t>globalism of stalking</a:t>
            </a:r>
            <a:r>
              <a:rPr lang="en-GB" dirty="0"/>
              <a:t> compounds the impact - the </a:t>
            </a:r>
            <a:r>
              <a:rPr lang="en-GB" b="1" u="sng" dirty="0"/>
              <a:t>majority of victims</a:t>
            </a:r>
            <a:r>
              <a:rPr lang="en-GB" dirty="0"/>
              <a:t> report that </a:t>
            </a:r>
            <a:r>
              <a:rPr lang="en-GB" b="1" u="sng" dirty="0"/>
              <a:t>multiple forms of contact</a:t>
            </a:r>
            <a:r>
              <a:rPr lang="en-GB" dirty="0"/>
              <a:t> were used including phone, e-mails, spying, letters, turning up, social media, child contact and court processes; </a:t>
            </a:r>
            <a:r>
              <a:rPr lang="en-GB" b="1" u="sng" dirty="0"/>
              <a:t>making it impossible for them to feel safe in any place </a:t>
            </a:r>
            <a:r>
              <a:rPr lang="en-GB" dirty="0"/>
              <a:t>or at any time. </a:t>
            </a:r>
            <a:r>
              <a:rPr lang="en-US" dirty="0"/>
              <a:t> </a:t>
            </a:r>
            <a:r>
              <a:rPr lang="en-US" b="0" u="none" dirty="0"/>
              <a:t> </a:t>
            </a:r>
            <a:r>
              <a:rPr lang="en-US" dirty="0"/>
              <a:t> </a:t>
            </a:r>
            <a:r>
              <a:rPr lang="en-US" b="0" u="none" dirty="0"/>
              <a:t> </a:t>
            </a:r>
            <a:endParaRPr lang="en-US" b="0" u="none" dirty="0">
              <a:cs typeface="Calibri"/>
            </a:endParaRPr>
          </a:p>
          <a:p>
            <a:endParaRPr lang="en-GB" altLang="en-US" b="0" u="none" dirty="0">
              <a:cs typeface="Calibri"/>
            </a:endParaRPr>
          </a:p>
          <a:p>
            <a:r>
              <a:rPr lang="en-GB" b="0" u="none" dirty="0"/>
              <a:t>Many victims also</a:t>
            </a:r>
            <a:r>
              <a:rPr lang="en-GB" dirty="0"/>
              <a:t> </a:t>
            </a:r>
            <a:r>
              <a:rPr lang="en-GB" b="1" u="sng" dirty="0"/>
              <a:t>experience guilt</a:t>
            </a:r>
            <a:r>
              <a:rPr lang="en-GB" dirty="0"/>
              <a:t> </a:t>
            </a:r>
            <a:r>
              <a:rPr lang="en-GB" b="0" u="none" dirty="0"/>
              <a:t>as their stalker has also targeted their</a:t>
            </a:r>
            <a:r>
              <a:rPr lang="en-GB" dirty="0"/>
              <a:t> </a:t>
            </a:r>
            <a:r>
              <a:rPr lang="en-GB" b="1" u="sng" dirty="0"/>
              <a:t>children, family, friends, or colleagues; </a:t>
            </a:r>
            <a:r>
              <a:rPr lang="en-GB" u="sng" dirty="0"/>
              <a:t>an average of around 21 people connected to the victim are targeted</a:t>
            </a:r>
            <a:endParaRPr lang="en-GB" u="sng" dirty="0">
              <a:cs typeface="Calibri"/>
            </a:endParaRPr>
          </a:p>
          <a:p>
            <a:endParaRPr lang="en-GB" altLang="en-US" b="0" u="none" dirty="0">
              <a:cs typeface="Calibri"/>
            </a:endParaRPr>
          </a:p>
          <a:p>
            <a:r>
              <a:rPr lang="en-GB" b="0" u="none" dirty="0"/>
              <a:t>The</a:t>
            </a:r>
            <a:r>
              <a:rPr lang="en-GB" dirty="0"/>
              <a:t> </a:t>
            </a:r>
            <a:r>
              <a:rPr lang="en-GB" b="1" u="sng" dirty="0"/>
              <a:t>social impact </a:t>
            </a:r>
            <a:r>
              <a:rPr lang="en-GB" b="0" u="none" dirty="0"/>
              <a:t>of stalking can cause victims to</a:t>
            </a:r>
            <a:r>
              <a:rPr lang="en-GB" dirty="0"/>
              <a:t> </a:t>
            </a:r>
            <a:r>
              <a:rPr lang="en-GB" b="1" u="sng" dirty="0"/>
              <a:t>lose jobs, relationships, friends</a:t>
            </a:r>
            <a:r>
              <a:rPr lang="en-GB" b="0" u="none" dirty="0"/>
              <a:t>,</a:t>
            </a:r>
            <a:r>
              <a:rPr lang="en-GB" dirty="0"/>
              <a:t> </a:t>
            </a:r>
            <a:r>
              <a:rPr lang="en-GB" b="1" u="sng" dirty="0"/>
              <a:t>10% of victims move house</a:t>
            </a:r>
            <a:r>
              <a:rPr lang="en-GB" b="0" u="none" dirty="0"/>
              <a:t>, and the majority have</a:t>
            </a:r>
            <a:r>
              <a:rPr lang="en-GB" dirty="0"/>
              <a:t> </a:t>
            </a:r>
            <a:r>
              <a:rPr lang="en-GB" b="1" u="sng" dirty="0"/>
              <a:t>financial impact</a:t>
            </a:r>
            <a:r>
              <a:rPr lang="en-GB" b="0" u="none" dirty="0"/>
              <a:t>s of</a:t>
            </a:r>
            <a:r>
              <a:rPr lang="en-GB" dirty="0"/>
              <a:t> </a:t>
            </a:r>
            <a:r>
              <a:rPr lang="en-GB" b="1" u="sng" dirty="0"/>
              <a:t>trying to stay safe</a:t>
            </a:r>
            <a:r>
              <a:rPr lang="en-GB" b="0" u="none" dirty="0"/>
              <a:t>.</a:t>
            </a:r>
            <a:r>
              <a:rPr lang="en-GB" dirty="0"/>
              <a:t> </a:t>
            </a:r>
            <a:r>
              <a:rPr lang="en-GB" b="1" u="sng" dirty="0"/>
              <a:t>Many isolate themselves</a:t>
            </a:r>
            <a:r>
              <a:rPr lang="en-GB" dirty="0"/>
              <a:t> </a:t>
            </a:r>
            <a:r>
              <a:rPr lang="en-GB" b="0" u="none" dirty="0"/>
              <a:t>to try to</a:t>
            </a:r>
            <a:r>
              <a:rPr lang="en-GB" dirty="0"/>
              <a:t> </a:t>
            </a:r>
            <a:r>
              <a:rPr lang="en-GB" b="1" u="sng" dirty="0"/>
              <a:t>minimise the impact</a:t>
            </a:r>
            <a:r>
              <a:rPr lang="en-GB" dirty="0"/>
              <a:t> </a:t>
            </a:r>
            <a:r>
              <a:rPr lang="en-GB" b="0" u="none" dirty="0"/>
              <a:t>on others, or because they</a:t>
            </a:r>
            <a:r>
              <a:rPr lang="en-GB" dirty="0"/>
              <a:t> </a:t>
            </a:r>
            <a:r>
              <a:rPr lang="en-GB" b="1" u="sng" dirty="0"/>
              <a:t>cannot trust who might be targeted or befriended by their stalker next. </a:t>
            </a:r>
            <a:endParaRPr lang="en-GB" b="1" u="sng" dirty="0">
              <a:cs typeface="Calibri"/>
            </a:endParaRPr>
          </a:p>
          <a:p>
            <a:endParaRPr lang="en-GB" dirty="0"/>
          </a:p>
          <a:p>
            <a:r>
              <a:rPr lang="en-GB" altLang="en-US" b="0" u="none" dirty="0">
                <a:cs typeface="Calibri"/>
              </a:rPr>
              <a:t>There are wide-reaching physical and emotional effects –</a:t>
            </a:r>
            <a:r>
              <a:rPr lang="en-GB" altLang="en-US" dirty="0">
                <a:cs typeface="Calibri"/>
              </a:rPr>
              <a:t> </a:t>
            </a:r>
          </a:p>
          <a:p>
            <a:r>
              <a:rPr lang="en-GB" altLang="en-US" b="0" u="none" dirty="0">
                <a:cs typeface="Calibri"/>
              </a:rPr>
              <a:t>anxiety, depression, sleep disturbances, weight loss, anger, distrust, eating disorders, self harm, post traumatic stress disorder.</a:t>
            </a:r>
            <a:r>
              <a:rPr lang="en-GB" altLang="en-US" dirty="0">
                <a:cs typeface="Calibri"/>
              </a:rPr>
              <a:t> </a:t>
            </a:r>
            <a:endParaRPr lang="en-GB" altLang="en-US" b="0" u="none" dirty="0">
              <a:cs typeface="Calibri"/>
            </a:endParaRPr>
          </a:p>
          <a:p>
            <a:endParaRPr lang="en-GB" altLang="en-US" b="0" u="none" dirty="0">
              <a:cs typeface="Calibri"/>
            </a:endParaRPr>
          </a:p>
          <a:p>
            <a:r>
              <a:rPr lang="en-GB" altLang="en-US" b="0" u="none" dirty="0">
                <a:cs typeface="Calibri"/>
              </a:rPr>
              <a:t>Victims can be hypersensitive and hyper vigilant, with more than </a:t>
            </a:r>
            <a:r>
              <a:rPr lang="en-GB" altLang="en-US" dirty="0">
                <a:cs typeface="Calibri"/>
              </a:rPr>
              <a:t>70</a:t>
            </a:r>
            <a:r>
              <a:rPr lang="en-GB" altLang="en-US" b="0" u="none" dirty="0">
                <a:cs typeface="Calibri"/>
              </a:rPr>
              <a:t>% </a:t>
            </a:r>
            <a:r>
              <a:rPr lang="en-GB" altLang="en-US" dirty="0">
                <a:cs typeface="Calibri"/>
              </a:rPr>
              <a:t>in one study developing</a:t>
            </a:r>
            <a:r>
              <a:rPr lang="en-GB" altLang="en-US" b="0" u="none" dirty="0">
                <a:cs typeface="Calibri"/>
              </a:rPr>
              <a:t> symptoms of PTSD</a:t>
            </a:r>
          </a:p>
          <a:p>
            <a:endParaRPr lang="en-GB" altLang="en-US" b="0" u="none" dirty="0">
              <a:cs typeface="Calibri"/>
            </a:endParaRPr>
          </a:p>
          <a:p>
            <a:endParaRPr lang="en-GB" altLang="en-US" b="0" u="none" dirty="0">
              <a:cs typeface="Calibri"/>
            </a:endParaRPr>
          </a:p>
          <a:p>
            <a:endParaRPr lang="en-US" altLang="en-US" b="0" u="none" dirty="0">
              <a:cs typeface="Calibri"/>
            </a:endParaRPr>
          </a:p>
        </p:txBody>
      </p:sp>
      <p:sp>
        <p:nvSpPr>
          <p:cNvPr id="193540" name="Slide Number Placeholder 3"/>
          <p:cNvSpPr txBox="1">
            <a:spLocks noGrp="1"/>
          </p:cNvSpPr>
          <p:nvPr/>
        </p:nvSpPr>
        <p:spPr bwMode="auto">
          <a:xfrm>
            <a:off x="846279" y="1172050936"/>
            <a:ext cx="647488" cy="61702578"/>
          </a:xfrm>
          <a:prstGeom prst="rect">
            <a:avLst/>
          </a:prstGeom>
          <a:noFill/>
          <a:ln w="9525">
            <a:noFill/>
            <a:miter lim="800000"/>
            <a:headEnd/>
            <a:tailEnd/>
          </a:ln>
        </p:spPr>
        <p:txBody>
          <a:bodyPr lIns="91166" tIns="45583" rIns="91166" bIns="45583" anchor="b"/>
          <a:lstStyle/>
          <a:p>
            <a:pPr algn="r" eaLnBrk="0" fontAlgn="base" hangingPunct="0">
              <a:spcBef>
                <a:spcPct val="0"/>
              </a:spcBef>
              <a:spcAft>
                <a:spcPct val="0"/>
              </a:spcAft>
            </a:pPr>
            <a:fld id="{5E048601-5CD0-4C48-954D-1F40CBBC852F}" type="slidenum">
              <a:rPr lang="en-GB" altLang="en-US" sz="1200">
                <a:solidFill>
                  <a:prstClr val="black"/>
                </a:solidFill>
                <a:latin typeface="Arial" charset="0"/>
                <a:cs typeface="Arial" charset="0"/>
              </a:rPr>
              <a:pPr algn="r" eaLnBrk="0" fontAlgn="base" hangingPunct="0">
                <a:spcBef>
                  <a:spcPct val="0"/>
                </a:spcBef>
                <a:spcAft>
                  <a:spcPct val="0"/>
                </a:spcAft>
              </a:pPr>
              <a:t>16</a:t>
            </a:fld>
            <a:endParaRPr lang="en-GB" altLang="en-US" sz="1200">
              <a:solidFill>
                <a:prstClr val="black"/>
              </a:solidFill>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ontserrat" panose="00000500000000000000" pitchFamily="2" charset="0"/>
              </a:rPr>
              <a:t>Stalking is a pattern of repeated, unwanted, fixated and obsessive behaviour that can escalate in risk and severity over time. These patterns can precede serious violence, suicide and homicide.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One key problem is that behaviours are treated as isolated incidents rather than part of a broader pattern. W</a:t>
            </a:r>
            <a:r>
              <a:rPr lang="en-GB" dirty="0">
                <a:latin typeface="Montserrat" panose="00000500000000000000" pitchFamily="2" charset="0"/>
              </a:rPr>
              <a:t>arning signs are frequently overlooked, miscategorised (often charged as harassment or malicious communication) or not consistently acted upon across public bodies and agencies as highlighted in the </a:t>
            </a:r>
            <a:r>
              <a:rPr lang="en-GB" b="1" u="sng" dirty="0">
                <a:latin typeface="Montserrat" panose="00000500000000000000" pitchFamily="2" charset="0"/>
                <a:hlinkClick r:id="rId3"/>
              </a:rPr>
              <a:t>super-complaint on the police response to stalking.</a:t>
            </a:r>
            <a:r>
              <a:rPr lang="en-GB" b="1" dirty="0">
                <a:latin typeface="Montserrat" panose="000005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Even in Domestic Abuse Related Death Reviews, stalking may not be consistently recognised or documented, including inconsistencies to how things are recorded.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Evidence indicates victims stalked by ex-intimate partners, especially after separation may face heightened risk. Post -separation has been identified as a key risk factor/trigger even within other relationship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also a lack of understanding and research of stalking outside of intimate or family relationships. As a result, opportunities to intervene early are missed, allowing situations to escalate to serious harm or death.</a:t>
            </a:r>
            <a:endParaRPr lang="en-GB" b="1"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ontserrat" panose="00000500000000000000" pitchFamily="2" charset="0"/>
              <a:ea typeface="+mn-ea"/>
              <a:cs typeface="+mn-cs"/>
            </a:endParaRPr>
          </a:p>
        </p:txBody>
      </p:sp>
      <p:sp>
        <p:nvSpPr>
          <p:cNvPr id="4" name="Slide Number Placeholder 3"/>
          <p:cNvSpPr>
            <a:spLocks noGrp="1"/>
          </p:cNvSpPr>
          <p:nvPr>
            <p:ph type="sldNum" sz="quarter" idx="5"/>
          </p:nvPr>
        </p:nvSpPr>
        <p:spPr/>
        <p:txBody>
          <a:bodyPr/>
          <a:lstStyle/>
          <a:p>
            <a:fld id="{91FDB3DC-40A9-467A-98F8-DC877B9BF21F}" type="slidenum">
              <a:rPr lang="en-GB" smtClean="0"/>
              <a:t>17</a:t>
            </a:fld>
            <a:endParaRPr lang="en-GB"/>
          </a:p>
        </p:txBody>
      </p:sp>
    </p:spTree>
    <p:extLst>
      <p:ext uri="{BB962C8B-B14F-4D97-AF65-F5344CB8AC3E}">
        <p14:creationId xmlns:p14="http://schemas.microsoft.com/office/powerpoint/2010/main" val="2741152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solidFill>
                <a:srgbClr val="000000"/>
              </a:solidFill>
              <a:latin typeface="Calibri"/>
              <a:cs typeface="Calibri"/>
            </a:endParaRPr>
          </a:p>
          <a:p>
            <a:pPr algn="l">
              <a:buFont typeface="Arial" panose="020B0604020202020204" pitchFamily="34" charset="0"/>
              <a:buChar char="•"/>
            </a:pPr>
            <a:r>
              <a:rPr lang="en-US" sz="1800" b="0" i="0" u="none" strike="noStrike">
                <a:solidFill>
                  <a:srgbClr val="000000"/>
                </a:solidFill>
                <a:effectLst/>
                <a:latin typeface="Calibri"/>
                <a:cs typeface="Calibri"/>
              </a:rPr>
              <a:t>Our Independent Stalking Advocates are trained specialists who provide victims with expert advice and support during a period of crisis, often when the stalker’s behaviour is escalating and the response from the criminal justice system or other agencies fails to address it.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Stalking advocacy support is often ongoing and can last for many months or longer.- length of stalking case</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Stalking advocates support victims in a holistic way to help them manage and cope with their situation and to recover from the abuse they are experiencing.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They carry out specialist risk assessments and ensure that safety plans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Informing victims of their rights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Helping victims gain confidence and empowering them to take next steps</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Ensuring that police investigate cases of stalking, collect evidence, and apply appropriate safeguarding obligations and protection orders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Advising victims on how to gather evidence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Accompanying victims to court </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Representing victims’ voices with whatever agencies may be involved in the case including, social services, housing, or their employer</a:t>
            </a:r>
            <a:r>
              <a:rPr lang="en-US" sz="1800" b="0" i="0">
                <a:solidFill>
                  <a:srgbClr val="444444"/>
                </a:solidFill>
                <a:effectLst/>
                <a:latin typeface="Calibri"/>
                <a:cs typeface="Calibri"/>
              </a:rPr>
              <a:t>​</a:t>
            </a: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Connecting victims to other forms of support as needed </a:t>
            </a:r>
            <a:r>
              <a:rPr lang="en-US" sz="1800" b="0" i="0">
                <a:solidFill>
                  <a:srgbClr val="444444"/>
                </a:solidFill>
                <a:effectLst/>
                <a:latin typeface="Calibri"/>
                <a:cs typeface="Calibri"/>
              </a:rPr>
              <a:t>​</a:t>
            </a:r>
          </a:p>
          <a:p>
            <a:pPr algn="l" rtl="0" fontAlgn="base"/>
            <a:r>
              <a:rPr lang="en-US" sz="1800" b="0" i="0" u="none" strike="noStrike">
                <a:solidFill>
                  <a:srgbClr val="000000"/>
                </a:solidFill>
                <a:effectLst/>
                <a:latin typeface="Calibri"/>
                <a:cs typeface="Calibri"/>
              </a:rPr>
              <a:t>And much </a:t>
            </a:r>
            <a:r>
              <a:rPr lang="en-US" sz="1800" b="0" i="0" u="none" strike="noStrike" err="1">
                <a:solidFill>
                  <a:srgbClr val="000000"/>
                </a:solidFill>
                <a:effectLst/>
                <a:latin typeface="Calibri"/>
                <a:cs typeface="Calibri"/>
              </a:rPr>
              <a:t>much</a:t>
            </a:r>
            <a:r>
              <a:rPr lang="en-US" sz="1800" b="0" i="0" u="none" strike="noStrike">
                <a:solidFill>
                  <a:srgbClr val="000000"/>
                </a:solidFill>
                <a:effectLst/>
                <a:latin typeface="Calibri"/>
                <a:cs typeface="Calibri"/>
              </a:rPr>
              <a:t> more....</a:t>
            </a:r>
            <a:endParaRPr lang="en-US" sz="2800" b="0" i="0">
              <a:solidFill>
                <a:srgbClr val="444444"/>
              </a:solidFill>
              <a:effectLst/>
              <a:latin typeface="Calibri"/>
              <a:cs typeface="Calibri"/>
            </a:endParaRPr>
          </a:p>
          <a:p>
            <a:r>
              <a:rPr lang="en-US"/>
              <a:t>Approximately one in four respondents who were supported by a stalking advocate saw their stalkers convicted. This is substantially better than the published rates for England and Wales where only one in 1,000 stalkers are convicted.</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0A6C7-9790-F749-BAD0-71186BCA89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21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role of ISAs</a:t>
            </a:r>
            <a:endParaRPr lang="en-US" b="1">
              <a:cs typeface="Calibri" panose="020F0502020204030204"/>
            </a:endParaRPr>
          </a:p>
          <a:p>
            <a:pPr marL="171450" indent="-171450">
              <a:buFont typeface="Arial"/>
              <a:buChar char="•"/>
            </a:pPr>
            <a:endParaRPr lang="en-US" dirty="0"/>
          </a:p>
          <a:p>
            <a:pPr marL="171450" indent="-171450">
              <a:buFont typeface="Arial,Sans-Serif"/>
              <a:buChar char="•"/>
            </a:pPr>
            <a:r>
              <a:rPr lang="en-US"/>
              <a:t>Our Independent Stalking Advocates are trained specialists who provide victims with expert advice and support during a period of crisis, often when the stalker’s behaviour is escalating and the response from the criminal justice system or other agencies fails to address it.  </a:t>
            </a:r>
            <a:endParaRPr lang="en-US" dirty="0"/>
          </a:p>
          <a:p>
            <a:pPr marL="171450" indent="-171450">
              <a:buFont typeface="Arial,Sans-Serif"/>
              <a:buChar char="•"/>
            </a:pPr>
            <a:r>
              <a:rPr lang="en-US" dirty="0"/>
              <a:t>Stalking advocacy support is often ongoing and can last for many months or longer.- length of stalking case </a:t>
            </a:r>
          </a:p>
          <a:p>
            <a:pPr marL="171450" indent="-171450">
              <a:buFont typeface="Arial,Sans-Serif"/>
              <a:buChar char="•"/>
            </a:pPr>
            <a:r>
              <a:rPr lang="en-US" dirty="0"/>
              <a:t>Stalking advocates support victims in a holistic way to help them manage and cope with their situation and to recover from the abuse they are experiencing.  </a:t>
            </a:r>
          </a:p>
          <a:p>
            <a:pPr marL="171450" indent="-171450">
              <a:buFont typeface="Arial,Sans-Serif"/>
              <a:buChar char="•"/>
            </a:pPr>
            <a:r>
              <a:rPr lang="en-US" dirty="0"/>
              <a:t>They carry out specialist risk assessments and ensure that safety plans  are in place</a:t>
            </a:r>
          </a:p>
          <a:p>
            <a:pPr marL="171450" indent="-171450">
              <a:buFont typeface="Arial,Sans-Serif"/>
              <a:buChar char="•"/>
            </a:pPr>
            <a:r>
              <a:rPr lang="en-US" dirty="0"/>
              <a:t>Informing victims of their rights  </a:t>
            </a:r>
          </a:p>
          <a:p>
            <a:pPr marL="171450" indent="-171450">
              <a:buFont typeface="Arial,Sans-Serif"/>
              <a:buChar char="•"/>
            </a:pPr>
            <a:r>
              <a:rPr lang="en-US" dirty="0"/>
              <a:t>Helping victims gain confidence and empowering them to take next steps </a:t>
            </a:r>
            <a:endParaRPr lang="en-GB" dirty="0"/>
          </a:p>
          <a:p>
            <a:pPr marL="171450" indent="-171450">
              <a:buFont typeface="Arial,Sans-Serif"/>
              <a:buChar char="•"/>
            </a:pPr>
            <a:endParaRPr lang="en-GB" dirty="0"/>
          </a:p>
          <a:p>
            <a:pPr marL="171450" indent="-171450">
              <a:buFont typeface="Arial,Sans-Serif"/>
              <a:buChar char="•"/>
            </a:pPr>
            <a:r>
              <a:rPr lang="en-GB" dirty="0"/>
              <a:t>Significantly, the results of our report survey in 2022 indicate that victims who were supported by a stalking advocate had higher rates of reporting to the police and were more successful when pursuing legal action against their stalkers than the national rates. </a:t>
            </a:r>
            <a:endParaRPr lang="en-US" dirty="0">
              <a:cs typeface="Calibri"/>
            </a:endParaRPr>
          </a:p>
          <a:p>
            <a:pPr marL="171450" indent="-171450">
              <a:buFont typeface="Arial,Sans-Serif"/>
              <a:buChar char="•"/>
            </a:pPr>
            <a:r>
              <a:rPr lang="en-GB" dirty="0"/>
              <a:t>2 in 5 respondents (38%) who were supported by a stalking advocate said their advocate helped them report to the police, a third (30%) saw their stalkers charged, a quarter (26%) saw their stalkers prosecuted, and a quarter (25%) saw their stalkers convicted. </a:t>
            </a:r>
            <a:endParaRPr lang="en-US" dirty="0"/>
          </a:p>
          <a:p>
            <a:pPr marL="171450" indent="-171450">
              <a:buFont typeface="Arial,Sans-Serif"/>
              <a:buChar char="•"/>
            </a:pPr>
            <a:r>
              <a:rPr lang="en-GB" dirty="0"/>
              <a:t>This is compared with published rates for England and Wales where only one in 50 cases are reported, one in 435 stalkers are charged, one in 556 stalkers are prosecuted, and one in 1,000 stalkers are convicted.</a:t>
            </a:r>
          </a:p>
          <a:p>
            <a:pPr marL="171450" indent="-171450">
              <a:buFont typeface="Arial,Sans-Serif"/>
              <a:buChar char="•"/>
            </a:pPr>
            <a:r>
              <a:rPr lang="en-GB" b="1" dirty="0"/>
              <a:t>Yet of the 197 respondents who told us that they reported to the police, only 15% were signposted to a stalking advocate by the police; vital and we urge this; consortium services.</a:t>
            </a:r>
            <a:endParaRPr lang="en-US" b="1" dirty="0"/>
          </a:p>
        </p:txBody>
      </p:sp>
      <p:sp>
        <p:nvSpPr>
          <p:cNvPr id="4" name="Slide Number Placeholder 3"/>
          <p:cNvSpPr>
            <a:spLocks noGrp="1"/>
          </p:cNvSpPr>
          <p:nvPr>
            <p:ph type="sldNum" sz="quarter" idx="5"/>
          </p:nvPr>
        </p:nvSpPr>
        <p:spPr/>
        <p:txBody>
          <a:bodyPr/>
          <a:lstStyle/>
          <a:p>
            <a:fld id="{60A48BB3-AB65-450C-915A-D579EBD30DB6}" type="slidenum">
              <a:rPr lang="en-US"/>
              <a:t>19</a:t>
            </a:fld>
            <a:endParaRPr lang="en-US"/>
          </a:p>
        </p:txBody>
      </p:sp>
    </p:spTree>
    <p:extLst>
      <p:ext uri="{BB962C8B-B14F-4D97-AF65-F5344CB8AC3E}">
        <p14:creationId xmlns:p14="http://schemas.microsoft.com/office/powerpoint/2010/main" val="149434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sng">
                <a:solidFill>
                  <a:srgbClr val="000000"/>
                </a:solidFill>
                <a:effectLst/>
                <a:latin typeface="Calibri" panose="020F0502020204030204" pitchFamily="34" charset="0"/>
              </a:rPr>
              <a:t>Before we begin I’d like to give you a brief over view of SLT, for those of you who are not aware of who we are and why we are here</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sng">
                <a:solidFill>
                  <a:srgbClr val="000000"/>
                </a:solidFill>
                <a:effectLst/>
                <a:latin typeface="Calibri" panose="020F0502020204030204" pitchFamily="34" charset="0"/>
              </a:rPr>
              <a:t>The Trust was set up in 1986 by Paul and Diana, the parents of Suzy Lamplugh</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12.40pm on 28th July, Suzy had left her office Fulham Road,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Taking some personal possessions but  leaving her handbag behind.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Ten minutes later she was seen waiting outside an empty property, which had only been on the market for one week.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At 1.00pm she was joined by a man (presumably the “</a:t>
            </a:r>
            <a:r>
              <a:rPr lang="en-US" b="0" i="0" u="none" strike="noStrike" err="1">
                <a:solidFill>
                  <a:srgbClr val="000000"/>
                </a:solidFill>
                <a:effectLst/>
                <a:latin typeface="Calibri" panose="020F0502020204030204" pitchFamily="34" charset="0"/>
              </a:rPr>
              <a:t>Mr</a:t>
            </a:r>
            <a:r>
              <a:rPr lang="en-US" b="0" i="0" u="none" strike="noStrike">
                <a:solidFill>
                  <a:srgbClr val="000000"/>
                </a:solidFill>
                <a:effectLst/>
                <a:latin typeface="Calibri" panose="020F0502020204030204" pitchFamily="34" charset="0"/>
              </a:rPr>
              <a:t> Kipper” she had written in her diary) who was dressed “immaculately – as if he’s used to it” and minutes later they were seen walking away from the house.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At 6.45pm her manager reported Suzy’s disappearance to the police.​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Suzy's parents </a:t>
            </a:r>
            <a:r>
              <a:rPr lang="en-US" b="0" i="0" u="none" strike="noStrike" err="1">
                <a:solidFill>
                  <a:srgbClr val="000000"/>
                </a:solidFill>
                <a:effectLst/>
                <a:latin typeface="Calibri" panose="020F0502020204030204" pitchFamily="34" charset="0"/>
              </a:rPr>
              <a:t>belived</a:t>
            </a:r>
            <a:r>
              <a:rPr lang="en-US" b="0" i="0" u="none" strike="noStrike">
                <a:solidFill>
                  <a:srgbClr val="000000"/>
                </a:solidFill>
                <a:effectLst/>
                <a:latin typeface="Calibri" panose="020F0502020204030204" pitchFamily="34" charset="0"/>
              </a:rPr>
              <a:t> that she had been stalked and this is what led to our long history of campaigning in this area.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42937-74A9-574C-9224-36537C3EF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41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Whilst at the Suzy Lamplugh Trust, we do not believe the victim is responsible for keeping themselves safe from harassment, personal safety advice can give individuals options to feel and be safer in the short term. </a:t>
            </a:r>
          </a:p>
          <a:p>
            <a:endParaRPr lang="en-US" dirty="0">
              <a:cs typeface="Calibri"/>
            </a:endParaRPr>
          </a:p>
          <a:p>
            <a:r>
              <a:rPr lang="en-US" b="1" dirty="0">
                <a:cs typeface="Calibri"/>
              </a:rPr>
              <a:t>Buddy System </a:t>
            </a:r>
            <a:endParaRPr lang="en-US" b="1" dirty="0">
              <a:ea typeface="Calibri"/>
              <a:cs typeface="Calibri"/>
            </a:endParaRPr>
          </a:p>
          <a:p>
            <a:endParaRPr lang="en-US" b="1" dirty="0">
              <a:cs typeface="Calibri"/>
            </a:endParaRPr>
          </a:p>
          <a:p>
            <a:r>
              <a:rPr lang="en-US" dirty="0">
                <a:cs typeface="Calibri"/>
              </a:rPr>
              <a:t>Having a buddy system enables a person to alert others should </a:t>
            </a:r>
            <a:r>
              <a:rPr lang="en-US" dirty="0"/>
              <a:t>an incident occur, both via devices (phones and personal alarms) or in person (bystanders). Letting a trusted person know your planned route to a destination, checking in about your safety during the time you are out, and sharing your route home to help you safely arrive. This does not in any way suggest that any action an individual takes would prevent them being harassed or attacked but it would alert a trusted contact to a need for assistance were an incident to occur. </a:t>
            </a:r>
            <a:endParaRPr lang="en-US" b="1" dirty="0">
              <a:cs typeface="Calibri"/>
            </a:endParaRPr>
          </a:p>
          <a:p>
            <a:endParaRPr lang="en-US" dirty="0">
              <a:cs typeface="Calibri"/>
            </a:endParaRPr>
          </a:p>
          <a:p>
            <a:r>
              <a:rPr lang="en-US" b="1" dirty="0">
                <a:cs typeface="Calibri"/>
              </a:rPr>
              <a:t>Getting Home Safe </a:t>
            </a:r>
            <a:endParaRPr lang="en-US" dirty="0">
              <a:cs typeface="Calibri"/>
            </a:endParaRPr>
          </a:p>
          <a:p>
            <a:endParaRPr lang="en-US" b="1" dirty="0">
              <a:cs typeface="Calibri"/>
            </a:endParaRPr>
          </a:p>
          <a:p>
            <a:r>
              <a:rPr lang="en-US" dirty="0"/>
              <a:t>It can be helpful to have a second option in case your wallet is lost or stolen or your phone runs out of battery, and you are trying to get home. Carrying a spare bank card or cash separate from your bag containing your phone or wallet, as well as a list of essential phone numbers to call for help or alert friend or family if you need assistance, gives you more options to get back home safely if an unwanted incident occurs. </a:t>
            </a:r>
          </a:p>
          <a:p>
            <a:endParaRPr lang="en-US" dirty="0">
              <a:ea typeface="Calibri"/>
              <a:cs typeface="Calibri"/>
            </a:endParaRPr>
          </a:p>
          <a:p>
            <a:r>
              <a:rPr lang="en-US" dirty="0">
                <a:ea typeface="Calibri"/>
                <a:cs typeface="Calibri"/>
              </a:rPr>
              <a:t>Personal alarm or </a:t>
            </a:r>
            <a:r>
              <a:rPr lang="en-US" dirty="0" err="1">
                <a:ea typeface="Calibri"/>
                <a:cs typeface="Calibri"/>
              </a:rPr>
              <a:t>lw</a:t>
            </a:r>
            <a:r>
              <a:rPr lang="en-US" dirty="0">
                <a:ea typeface="Calibri"/>
                <a:cs typeface="Calibri"/>
              </a:rPr>
              <a:t> device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42937-74A9-574C-9224-36537C3EF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209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0EA9FF66-E461-5F4A-99E7-4AB758B0EB20}"/>
              </a:ext>
            </a:extLst>
          </p:cNvPr>
          <p:cNvSpPr>
            <a:spLocks noGrp="1" noRot="1" noChangeAspect="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9706E889-FDAD-FF45-ADE5-3DEB9A1342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0" dirty="0"/>
              <a:t>. </a:t>
            </a:r>
            <a:endParaRPr lang="en-GB" altLang="en-US" b="1" dirty="0"/>
          </a:p>
          <a:p>
            <a:pPr eaLnBrk="1" hangingPunct="1">
              <a:spcBef>
                <a:spcPct val="0"/>
              </a:spcBef>
            </a:pPr>
            <a:r>
              <a:rPr lang="en-GB" altLang="en-US" b="1" dirty="0"/>
              <a:t>Formal Risk Assessment/Generic Risk Assessment – the Five Stages for Risk Assessment </a:t>
            </a:r>
          </a:p>
          <a:p>
            <a:pPr eaLnBrk="1" hangingPunct="1">
              <a:spcBef>
                <a:spcPct val="0"/>
              </a:spcBef>
            </a:pPr>
            <a:r>
              <a:rPr lang="en-GB" altLang="en-US" b="1" dirty="0"/>
              <a:t> </a:t>
            </a:r>
            <a:r>
              <a:rPr lang="en-GB" altLang="en-US" dirty="0"/>
              <a:t>The Health and Safety Executive (HSE) proposes five stages for risk assessment1: </a:t>
            </a:r>
          </a:p>
          <a:p>
            <a:pPr eaLnBrk="1" hangingPunct="1">
              <a:spcBef>
                <a:spcPct val="0"/>
              </a:spcBef>
            </a:pPr>
            <a:r>
              <a:rPr lang="en-GB" altLang="en-US" dirty="0"/>
              <a:t>1) Identify the hazards </a:t>
            </a:r>
          </a:p>
          <a:p>
            <a:pPr eaLnBrk="1" hangingPunct="1">
              <a:spcBef>
                <a:spcPct val="0"/>
              </a:spcBef>
            </a:pPr>
            <a:r>
              <a:rPr lang="en-GB" altLang="en-US" dirty="0"/>
              <a:t>2) Identify who is at risk  </a:t>
            </a:r>
          </a:p>
          <a:p>
            <a:pPr eaLnBrk="1" hangingPunct="1">
              <a:spcBef>
                <a:spcPct val="0"/>
              </a:spcBef>
            </a:pPr>
            <a:r>
              <a:rPr lang="en-GB" altLang="en-US" dirty="0"/>
              <a:t>3) Evaluate the risks </a:t>
            </a:r>
          </a:p>
          <a:p>
            <a:pPr eaLnBrk="1" hangingPunct="1">
              <a:spcBef>
                <a:spcPct val="0"/>
              </a:spcBef>
            </a:pPr>
            <a:r>
              <a:rPr lang="en-GB" altLang="en-US" dirty="0"/>
              <a:t>4) Record the findings </a:t>
            </a:r>
          </a:p>
          <a:p>
            <a:pPr eaLnBrk="1" hangingPunct="1">
              <a:spcBef>
                <a:spcPct val="0"/>
              </a:spcBef>
            </a:pPr>
            <a:r>
              <a:rPr lang="en-GB" altLang="en-US" dirty="0"/>
              <a:t>5) Review and modify risk assessments annually or as and when working practices change. </a:t>
            </a:r>
          </a:p>
          <a:p>
            <a:pPr eaLnBrk="1" hangingPunct="1">
              <a:spcBef>
                <a:spcPct val="0"/>
              </a:spcBef>
            </a:pPr>
            <a:endParaRPr lang="en-GB" altLang="en-US" b="1" dirty="0"/>
          </a:p>
          <a:p>
            <a:pPr eaLnBrk="1" hangingPunct="1">
              <a:spcBef>
                <a:spcPct val="0"/>
              </a:spcBef>
            </a:pPr>
            <a:r>
              <a:rPr lang="en-GB" altLang="en-US" b="1" dirty="0"/>
              <a:t>Dynamic Risk Assessment – using SLT’s A.P.P model</a:t>
            </a:r>
          </a:p>
          <a:p>
            <a:pPr eaLnBrk="1" hangingPunct="1">
              <a:spcBef>
                <a:spcPct val="0"/>
              </a:spcBef>
            </a:pPr>
            <a:r>
              <a:rPr lang="en-GB" altLang="en-US" dirty="0"/>
              <a:t>3 step process model for on-the-spot risk assessment to take account of changing circumstances; i.e. people’s behaviour, the weather/escape routes, etc. and recognition of the inherent level of risk in a given task or situation</a:t>
            </a:r>
            <a:r>
              <a:rPr lang="en-GB" altLang="en-US" b="1" dirty="0"/>
              <a:t>.</a:t>
            </a:r>
          </a:p>
          <a:p>
            <a:pPr eaLnBrk="1" hangingPunct="1">
              <a:spcBef>
                <a:spcPct val="0"/>
              </a:spcBef>
            </a:pPr>
            <a:r>
              <a:rPr lang="en-GB" altLang="en-US" b="1" dirty="0"/>
              <a:t> </a:t>
            </a:r>
          </a:p>
          <a:p>
            <a:pPr eaLnBrk="1" hangingPunct="1">
              <a:spcBef>
                <a:spcPct val="0"/>
              </a:spcBef>
            </a:pPr>
            <a:r>
              <a:rPr lang="en-GB" altLang="en-US" b="1" dirty="0"/>
              <a:t> </a:t>
            </a:r>
          </a:p>
          <a:p>
            <a:pPr eaLnBrk="1" hangingPunct="1">
              <a:spcBef>
                <a:spcPct val="0"/>
              </a:spcBef>
            </a:pPr>
            <a:endParaRPr lang="en-GB" altLang="en-US" b="1" dirty="0"/>
          </a:p>
        </p:txBody>
      </p:sp>
      <p:sp>
        <p:nvSpPr>
          <p:cNvPr id="82947" name="Slide Number Placeholder 3">
            <a:extLst>
              <a:ext uri="{FF2B5EF4-FFF2-40B4-BE49-F238E27FC236}">
                <a16:creationId xmlns:a16="http://schemas.microsoft.com/office/drawing/2014/main" id="{B3D1A9CA-0AFA-9647-8CC6-B7F9A523B8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ACBDE2F-5589-2E4D-9324-FCD67B2F6951}" type="slidenum">
              <a:rPr lang="en-GB" altLang="en-US" smtClean="0"/>
              <a:pPr>
                <a:spcBef>
                  <a:spcPct val="0"/>
                </a:spcBef>
              </a:pPr>
              <a:t>21</a:t>
            </a:fld>
            <a:endParaRPr lang="en-GB" altLang="en-US"/>
          </a:p>
        </p:txBody>
      </p:sp>
    </p:spTree>
    <p:extLst>
      <p:ext uri="{BB962C8B-B14F-4D97-AF65-F5344CB8AC3E}">
        <p14:creationId xmlns:p14="http://schemas.microsoft.com/office/powerpoint/2010/main" val="2038567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DEDC280-6CD9-4C40-BEE5-CE29A5179A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C9764BE-5D14-B441-814B-D65BDB6E3F8C}"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
        <p:nvSpPr>
          <p:cNvPr id="18435" name="Rectangle 2">
            <a:extLst>
              <a:ext uri="{FF2B5EF4-FFF2-40B4-BE49-F238E27FC236}">
                <a16:creationId xmlns:a16="http://schemas.microsoft.com/office/drawing/2014/main" id="{380CFB35-3A35-C64A-8ABA-91DB50C774E3}"/>
              </a:ext>
            </a:extLst>
          </p:cNvPr>
          <p:cNvSpPr>
            <a:spLocks noGrp="1" noRot="1" noChangeAspect="1" noChangeArrowheads="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FA3256AE-BBA5-664D-A993-4110517117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6162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lvl="0" indent="-5715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a:effectLst/>
              <a:latin typeface="Helvetica Neue" panose="02000503000000020004" pitchFamily="2" charset="0"/>
            </a:endParaRPr>
          </a:p>
          <a:p>
            <a:pPr marL="171450" indent="-171450">
              <a:buFont typeface="Arial" panose="020B0604020202020204" pitchFamily="34" charset="0"/>
              <a:buChar char="•"/>
            </a:pPr>
            <a:r>
              <a:rPr lang="en-GB">
                <a:latin typeface="Helvetica Neue"/>
              </a:rPr>
              <a:t>Policies should include all the above and include advice about signposting to specialist services where someone might need support after an incident.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0A6C7-9790-F749-BAD0-71186BCA89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926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txBox="1">
            <a:spLocks noGrp="1"/>
          </p:cNvSpPr>
          <p:nvPr>
            <p:ph type="body" idx="1"/>
          </p:nvPr>
        </p:nvSpPr>
        <p:spPr>
          <a:xfrm>
            <a:off x="679450" y="4714875"/>
            <a:ext cx="5438700" cy="4467300"/>
          </a:xfrm>
          <a:prstGeom prst="rect">
            <a:avLst/>
          </a:prstGeom>
        </p:spPr>
        <p:txBody>
          <a:bodyPr lIns="91425" tIns="91425" rIns="91425" bIns="91425" anchor="t" anchorCtr="0">
            <a:noAutofit/>
          </a:bodyPr>
          <a:lstStyle/>
          <a:p>
            <a:r>
              <a:rPr lang="en-GB">
                <a:ea typeface="Calibri"/>
                <a:cs typeface="Calibri"/>
              </a:rPr>
              <a:t>PREVENTION</a:t>
            </a:r>
          </a:p>
          <a:p>
            <a:r>
              <a:rPr lang="en-GB">
                <a:ea typeface="Calibri"/>
                <a:cs typeface="Calibri"/>
              </a:rPr>
              <a:t>What we can we put in place to minimise risk to employees</a:t>
            </a:r>
          </a:p>
          <a:p>
            <a:r>
              <a:rPr lang="en-GB">
                <a:ea typeface="Calibri"/>
                <a:cs typeface="Calibri"/>
              </a:rPr>
              <a:t>Developed charter with steering group</a:t>
            </a:r>
          </a:p>
          <a:p>
            <a:r>
              <a:rPr lang="en-GB"/>
              <a:t>Best Practice; construction; lanyards and remote signal</a:t>
            </a:r>
          </a:p>
          <a:p>
            <a:r>
              <a:rPr lang="en-GB"/>
              <a:t>Multi-function offices; ID and signing in; reporting</a:t>
            </a:r>
          </a:p>
          <a:p>
            <a:r>
              <a:rPr lang="en-GB"/>
              <a:t>Buddy systems and escalation; taking responsibility</a:t>
            </a:r>
          </a:p>
          <a:p>
            <a:r>
              <a:rPr lang="en-GB"/>
              <a:t>POLOCY SHOULD COVER ALL THIS</a:t>
            </a:r>
          </a:p>
        </p:txBody>
      </p:sp>
      <p:sp>
        <p:nvSpPr>
          <p:cNvPr id="924" name="Shape 92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098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a:latin typeface="Helvetica Neue"/>
              </a:rPr>
              <a:t>Policy should include all of the above as well as: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a:latin typeface="Helvetica Neue"/>
              </a:rPr>
              <a:t>Definitions in law to help identify harmful behaviours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0A6C7-9790-F749-BAD0-71186BCA89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969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lvl="0" indent="-5715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a:effectLst/>
              <a:latin typeface="Helvetica Neue" panose="02000503000000020004" pitchFamily="2" charset="0"/>
            </a:endParaRPr>
          </a:p>
          <a:p>
            <a:pPr marL="171450" indent="-171450">
              <a:buFont typeface="Arial" panose="020B0604020202020204" pitchFamily="34" charset="0"/>
              <a:buChar char="•"/>
            </a:pPr>
            <a:r>
              <a:rPr lang="en-GB">
                <a:latin typeface="Helvetica Neue"/>
              </a:rPr>
              <a:t>Best Practice; establishing a personal safety culture</a:t>
            </a:r>
          </a:p>
          <a:p>
            <a:pPr marL="171450" indent="-171450">
              <a:buFont typeface="Arial" panose="020B0604020202020204" pitchFamily="34" charset="0"/>
              <a:buChar char="•"/>
            </a:pPr>
            <a:r>
              <a:rPr lang="en-GB">
                <a:latin typeface="Helvetica Neue"/>
              </a:rPr>
              <a:t>With the Worker Protection Act coming into place in October 2024, the Suzy Lamplugh Trust can support with providing training to your employees. </a:t>
            </a:r>
          </a:p>
          <a:p>
            <a:pPr marL="171450" indent="-171450">
              <a:buFont typeface="Arial" panose="020B0604020202020204" pitchFamily="34" charset="0"/>
              <a:buChar char="•"/>
            </a:pPr>
            <a:endParaRPr lang="en-GB">
              <a:latin typeface="Helvetica Neue"/>
            </a:endParaRPr>
          </a:p>
          <a:p>
            <a:pPr marL="171450" indent="-171450">
              <a:buFont typeface="Arial" panose="020B0604020202020204" pitchFamily="34" charset="0"/>
              <a:buChar char="•"/>
            </a:pPr>
            <a:r>
              <a:rPr lang="en-GB">
                <a:latin typeface="Helvetica Neue"/>
              </a:rPr>
              <a:t>We can provide training on mitigating and managing harassment and sexual harassment in the workplace, helping organisations to set boundaries around, and manage undesirable behaviours effectively, implementing approaches necessary for effective escalation, reporting and supporting those adversely affected.</a:t>
            </a:r>
          </a:p>
          <a:p>
            <a:pPr marL="171450" indent="-171450">
              <a:buFont typeface="Arial" panose="020B0604020202020204" pitchFamily="34" charset="0"/>
              <a:buChar char="•"/>
            </a:pPr>
            <a:endParaRPr lang="en-GB">
              <a:latin typeface="Helvetica Neue"/>
            </a:endParaRPr>
          </a:p>
          <a:p>
            <a:pPr marL="171450" indent="-171450">
              <a:buFont typeface="Arial" panose="020B0604020202020204" pitchFamily="34" charset="0"/>
              <a:buChar char="•"/>
            </a:pPr>
            <a:r>
              <a:rPr lang="en-GB">
                <a:latin typeface="Helvetica Neue"/>
              </a:rPr>
              <a:t>Our awareness raising talks can drive mindfulness of these topics, upskilling and empowering employees to stand up to unwanted and harmful behaviours, whilst ensuring managers clearly know their next steps.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0A6C7-9790-F749-BAD0-71186BCA89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287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8156C-1445-2D3F-666F-167915213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E39AC-63D8-FD36-B221-CCDD3DE7E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D792C-2D76-E4F6-F30B-1B5948E4CBA5}"/>
              </a:ext>
            </a:extLst>
          </p:cNvPr>
          <p:cNvSpPr>
            <a:spLocks noGrp="1"/>
          </p:cNvSpPr>
          <p:nvPr>
            <p:ph type="body" idx="1"/>
          </p:nvPr>
        </p:nvSpPr>
        <p:spPr/>
        <p:txBody>
          <a:bodyPr>
            <a:normAutofit fontScale="70000" lnSpcReduction="20000"/>
          </a:bodyPr>
          <a:lstStyle/>
          <a:p>
            <a:pPr rtl="0" fontAlgn="base"/>
            <a:r>
              <a:rPr lang="en-GB" sz="1200" b="0" i="0" kern="1200">
                <a:solidFill>
                  <a:schemeClr val="tx1"/>
                </a:solidFill>
                <a:effectLst/>
                <a:latin typeface="+mn-lt"/>
                <a:ea typeface="+mn-ea"/>
                <a:cs typeface="+mn-cs"/>
              </a:rPr>
              <a:t>Harassment also shows up in ways tied to our identities—race, religion, sexuality, gender, disability, or immigration status. It might be slurs on a bus, threats shouted from across the street, unwanted touching, sexual comments, or even physical attacks. This especially affects marginalised communities: ethnic minorities, LGBTQIA+ people, disabled people, immigrants, faith communities, older people, and women—over 80% of whom have experienced sexual harassment in public at least once.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But here’s the thing: when you see harassment happening, you have the power to change what happens next.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We know it can feel scary to act—maybe you’re not sure what to do, or you’re worried about your own safety. That’s why we share the 5Ds Methodology of Bystander Intervention. Developed by the American NGO “Right To Be,” it’s about knowing your options to safely support someone being harassed, without putting yourself in harm’s way. </a:t>
            </a:r>
          </a:p>
          <a:p>
            <a:pPr>
              <a:defRPr/>
            </a:pPr>
            <a:endParaRPr lang="en-GB"/>
          </a:p>
          <a:p>
            <a:pPr rtl="0" fontAlgn="base"/>
            <a:r>
              <a:rPr lang="en-GB" sz="1200" b="0" i="0" kern="1200">
                <a:solidFill>
                  <a:schemeClr val="tx1"/>
                </a:solidFill>
                <a:effectLst/>
                <a:latin typeface="+mn-lt"/>
                <a:ea typeface="+mn-ea"/>
                <a:cs typeface="+mn-cs"/>
              </a:rPr>
              <a:t>Let’s break down the 5Ds—remember, you don’t have to be a hero, and you don’t have to do everything. Just one action can make a real difference, but whatever you do, remember the 5Ds allow you to make a choice depending on how safe you feel, and your safety is priority number one! </a:t>
            </a:r>
          </a:p>
          <a:p>
            <a:pPr rtl="0" fontAlgn="base"/>
            <a:endParaRPr lang="en-GB" sz="1200" b="0"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Distract</a:t>
            </a:r>
            <a:r>
              <a:rPr lang="en-GB" sz="1200" b="0" i="0" kern="1200">
                <a:solidFill>
                  <a:schemeClr val="tx1"/>
                </a:solidFill>
                <a:effectLst/>
                <a:latin typeface="+mn-lt"/>
                <a:ea typeface="+mn-ea"/>
                <a:cs typeface="+mn-cs"/>
              </a:rPr>
              <a:t>: Create a distraction to break the tension. Drop something (safely), ask a random question, start a funny conversation—anything to give the person being targeted a chance to breathe. </a:t>
            </a:r>
          </a:p>
          <a:p>
            <a:pPr rtl="0" fontAlgn="base"/>
            <a:endParaRPr lang="en-GB" sz="1200" b="0"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Delegate</a:t>
            </a:r>
            <a:r>
              <a:rPr lang="en-GB" sz="1200" b="0" i="0" kern="1200">
                <a:solidFill>
                  <a:schemeClr val="tx1"/>
                </a:solidFill>
                <a:effectLst/>
                <a:latin typeface="+mn-lt"/>
                <a:ea typeface="+mn-ea"/>
                <a:cs typeface="+mn-cs"/>
              </a:rPr>
              <a:t>: Get help. Find someone who can help safely—maybe a staff member, security, a friend, or another bystander. You don’t have to face it alone. </a:t>
            </a:r>
          </a:p>
          <a:p>
            <a:pPr rtl="0" fontAlgn="base"/>
            <a:endParaRPr lang="en-GB" sz="1200" b="0"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Document</a:t>
            </a:r>
            <a:r>
              <a:rPr lang="en-GB" sz="1200" b="0" i="0" kern="1200">
                <a:solidFill>
                  <a:schemeClr val="tx1"/>
                </a:solidFill>
                <a:effectLst/>
                <a:latin typeface="+mn-lt"/>
                <a:ea typeface="+mn-ea"/>
                <a:cs typeface="+mn-cs"/>
              </a:rPr>
              <a:t>: If it’s safe, take out your phone and record what’s happening. Stay discreet and never post anything without the permission of the person targeted. Your video is for them, not for the internet. </a:t>
            </a:r>
          </a:p>
          <a:p>
            <a:pPr rtl="0" fontAlgn="base"/>
            <a:endParaRPr lang="en-GB" sz="1200" b="0"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Delay</a:t>
            </a:r>
            <a:r>
              <a:rPr lang="en-GB" sz="1200" b="0" i="0" kern="1200">
                <a:solidFill>
                  <a:schemeClr val="tx1"/>
                </a:solidFill>
                <a:effectLst/>
                <a:latin typeface="+mn-lt"/>
                <a:ea typeface="+mn-ea"/>
                <a:cs typeface="+mn-cs"/>
              </a:rPr>
              <a:t>: Even if you didn’t feel comfortable to step in during the moment, you can check in with the affected person/s afterwards. Ask, “Are you okay? Do you want help?” Knowing someone cares can ease the impact of what happened. </a:t>
            </a:r>
          </a:p>
          <a:p>
            <a:pPr rtl="0" fontAlgn="base"/>
            <a:endParaRPr lang="en-GB" sz="1200" b="0" i="0" kern="1200">
              <a:solidFill>
                <a:schemeClr val="tx1"/>
              </a:solidFill>
              <a:effectLst/>
              <a:latin typeface="+mn-lt"/>
              <a:ea typeface="+mn-ea"/>
              <a:cs typeface="+mn-cs"/>
            </a:endParaRPr>
          </a:p>
          <a:p>
            <a:pPr rtl="0" fontAlgn="base"/>
            <a:r>
              <a:rPr lang="en-GB" sz="1200" b="1" i="0" kern="1200">
                <a:solidFill>
                  <a:schemeClr val="tx1"/>
                </a:solidFill>
                <a:effectLst/>
                <a:latin typeface="+mn-lt"/>
                <a:ea typeface="+mn-ea"/>
                <a:cs typeface="+mn-cs"/>
              </a:rPr>
              <a:t>Direct</a:t>
            </a:r>
            <a:r>
              <a:rPr lang="en-GB" sz="1200" b="0" i="0" kern="1200">
                <a:solidFill>
                  <a:schemeClr val="tx1"/>
                </a:solidFill>
                <a:effectLst/>
                <a:latin typeface="+mn-lt"/>
                <a:ea typeface="+mn-ea"/>
                <a:cs typeface="+mn-cs"/>
              </a:rPr>
              <a:t>: If you feel safe, address the harasser directly. Be calm, firm, and clear: “That’s not okay. Leave them alone.” Then, turn your attention to the person targeted and see how you can support them.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To learn more, undertake the 30-minute free, globally approved “Stand Up Against Street Harassment” by visiting the Suzy Lamplugh website under “Events” or scan the QR code on the slide. </a:t>
            </a:r>
          </a:p>
          <a:p>
            <a:pPr>
              <a:defRPr/>
            </a:pPr>
            <a:endParaRPr lang="en-GB"/>
          </a:p>
        </p:txBody>
      </p:sp>
      <p:sp>
        <p:nvSpPr>
          <p:cNvPr id="4" name="Slide Number Placeholder 3">
            <a:extLst>
              <a:ext uri="{FF2B5EF4-FFF2-40B4-BE49-F238E27FC236}">
                <a16:creationId xmlns:a16="http://schemas.microsoft.com/office/drawing/2014/main" id="{496D82E6-FC31-EE62-6235-354A2F7B58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2F37C-647B-4420-99D9-8DFD3D1B058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1936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Signpost to ROW - contact the Sexual Harassment at Work advice line on 020 7490 0152, see our opening hours at Rights of Women: Get Advice.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2F37C-647B-4420-99D9-8DFD3D1B058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369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a:solidFill>
                  <a:srgbClr val="292B2C"/>
                </a:solidFill>
                <a:effectLst/>
                <a:latin typeface="Calibri" panose="020F0502020204030204" pitchFamily="34" charset="0"/>
                <a:ea typeface="Times New Roman" panose="02020603050405020304" pitchFamily="18" charset="0"/>
              </a:rPr>
              <a:t>Suzy Lamplugh Trust is widely regarded as a field expert in lone-working and personal safety training, stalking training, as well as consultancy, campaigning, and support services. </a:t>
            </a:r>
          </a:p>
          <a:p>
            <a:pPr marL="285750" indent="-285750">
              <a:buFont typeface="Arial" panose="020B0604020202020204" pitchFamily="34" charset="0"/>
              <a:buChar char="•"/>
            </a:pPr>
            <a:r>
              <a:rPr lang="en-GB" sz="1800">
                <a:solidFill>
                  <a:srgbClr val="292B2C"/>
                </a:solidFill>
                <a:effectLst/>
                <a:latin typeface="Calibri" panose="020F0502020204030204" pitchFamily="34" charset="0"/>
                <a:ea typeface="Times New Roman" panose="02020603050405020304" pitchFamily="18" charset="0"/>
              </a:rPr>
              <a:t>It has a long history of working within the Violence Against Women and Girls sector, dealing particularly with stalking and harassment, given that it is believed, and indeed the evidence suggests Suzy may have been targeted by a stalker. </a:t>
            </a:r>
          </a:p>
          <a:p>
            <a:pPr marL="285750" indent="-285750">
              <a:buFont typeface="Arial" panose="020B0604020202020204" pitchFamily="34" charset="0"/>
              <a:buChar char="•"/>
            </a:pPr>
            <a:r>
              <a:rPr lang="en-GB" sz="1800">
                <a:solidFill>
                  <a:srgbClr val="292B2C"/>
                </a:solidFill>
                <a:effectLst/>
                <a:latin typeface="Calibri" panose="020F0502020204030204" pitchFamily="34" charset="0"/>
                <a:ea typeface="Times New Roman" panose="02020603050405020304" pitchFamily="18" charset="0"/>
              </a:rPr>
              <a:t>The National Stalking Helpline was set up by the Trust in 2010, it has helped over 65,000 victims since its inception, and is the only service of its kind globally.</a:t>
            </a:r>
            <a:endParaRPr lang="en-GB" sz="180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800">
                <a:solidFill>
                  <a:srgbClr val="292B2C"/>
                </a:solidFill>
                <a:effectLst/>
                <a:latin typeface="Calibri" panose="020F0502020204030204" pitchFamily="34" charset="0"/>
                <a:ea typeface="Times New Roman" panose="02020603050405020304" pitchFamily="18" charset="0"/>
              </a:rPr>
              <a:t>The Trust campaigns heavily to raise greater awareness of personal safety and stalking issues, demand systemic change where needed, influence public policy, and promote a society in which people are safer and feel safer. </a:t>
            </a:r>
          </a:p>
          <a:p>
            <a:pPr marL="285750" indent="-285750">
              <a:buFont typeface="Arial" panose="020B0604020202020204" pitchFamily="34" charset="0"/>
              <a:buChar char="•"/>
            </a:pPr>
            <a:r>
              <a:rPr lang="en-GB" sz="1800">
                <a:solidFill>
                  <a:srgbClr val="292B2C"/>
                </a:solidFill>
                <a:effectLst/>
                <a:latin typeface="Calibri" panose="020F0502020204030204" pitchFamily="34" charset="0"/>
                <a:ea typeface="Times New Roman" panose="02020603050405020304" pitchFamily="18" charset="0"/>
              </a:rPr>
              <a:t>Its longest running campaign has been the licensing of the operators and drivers of minicabs and private hire vehicles, which begun in 1998. </a:t>
            </a:r>
          </a:p>
          <a:p>
            <a:pPr marL="285750" indent="-285750">
              <a:buFont typeface="Arial" panose="020B0604020202020204" pitchFamily="34" charset="0"/>
              <a:buChar char="•"/>
            </a:pPr>
            <a:r>
              <a:rPr lang="en-GB" sz="1800">
                <a:solidFill>
                  <a:srgbClr val="292B2C"/>
                </a:solidFill>
                <a:effectLst/>
                <a:latin typeface="Calibri" panose="020F0502020204030204" pitchFamily="34" charset="0"/>
                <a:ea typeface="Times New Roman" panose="02020603050405020304" pitchFamily="18" charset="0"/>
              </a:rPr>
              <a:t>This campaigning and policy work has been pivotal to changes in legislation and practice nationally - including in the introduction of the Protection from Harassment Act 1997, and the Protection of Freedoms Act 2012, which introduced specific offences for stalking, and the 2020 stalking protection orders.</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0A6C7-9790-F749-BAD0-71186BCA89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821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9FA9-0D88-9168-88A1-755C8708B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35693-C08F-DE76-40DC-F55F5AF9E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49995-3662-E90D-8DA6-038D2661D602}"/>
              </a:ext>
            </a:extLst>
          </p:cNvPr>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kern="100">
                <a:effectLst/>
                <a:latin typeface="Calibri"/>
                <a:ea typeface="Calibri"/>
                <a:cs typeface="Calibri"/>
              </a:rPr>
              <a:t>In September 2025, we commissioned a survey with YouGov looking at workers’ experiences of violence, aggression and abuse in the workplace across 4 key sectors: transport, healthcare, hospitality and retail.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kern="100">
                <a:effectLst/>
                <a:latin typeface="Calibri"/>
                <a:ea typeface="Calibri"/>
                <a:cs typeface="Calibri"/>
              </a:rPr>
              <a:t>The results were shocking.</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kern="100">
                <a:effectLst/>
                <a:latin typeface="Calibri"/>
                <a:ea typeface="Calibri"/>
                <a:cs typeface="Calibri"/>
              </a:rPr>
              <a:t>31% of respondents stated that they had experienced one incident at work within the last year. </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a:solidFill>
                  <a:srgbClr val="000000"/>
                </a:solidFill>
                <a:latin typeface="Aptos" panose="020B0004020202020204" pitchFamily="34" charset="0"/>
                <a:cs typeface="Arial"/>
              </a:rPr>
              <a:t>The most common incidents experienced by workers across all four sectors </a:t>
            </a:r>
            <a:r>
              <a:rPr lang="en-GB" sz="1800" b="0">
                <a:solidFill>
                  <a:srgbClr val="000000"/>
                </a:solidFill>
                <a:latin typeface="Aptos" panose="020B0004020202020204" pitchFamily="34" charset="0"/>
                <a:cs typeface="Arial"/>
              </a:rPr>
              <a:t>included </a:t>
            </a:r>
            <a:r>
              <a:rPr lang="en-GB" sz="1800" b="0">
                <a:solidFill>
                  <a:srgbClr val="002060"/>
                </a:solidFill>
                <a:latin typeface="Aptos" panose="020B0004020202020204" pitchFamily="34" charset="0"/>
                <a:cs typeface="Arial"/>
              </a:rPr>
              <a:t>verbal abuse or threats (21%) </a:t>
            </a:r>
            <a:r>
              <a:rPr lang="en-GB" sz="1800" b="0">
                <a:solidFill>
                  <a:srgbClr val="000000"/>
                </a:solidFill>
                <a:latin typeface="Aptos" panose="020B0004020202020204" pitchFamily="34" charset="0"/>
                <a:cs typeface="Arial"/>
              </a:rPr>
              <a:t>and </a:t>
            </a:r>
            <a:r>
              <a:rPr lang="en-GB" sz="1800" b="0">
                <a:solidFill>
                  <a:srgbClr val="002060"/>
                </a:solidFill>
                <a:latin typeface="Aptos" panose="020B0004020202020204" pitchFamily="34" charset="0"/>
                <a:cs typeface="Arial"/>
              </a:rPr>
              <a:t>bullying or intimidation (14%)</a:t>
            </a:r>
            <a:r>
              <a:rPr lang="en-GB" sz="1800" b="0">
                <a:solidFill>
                  <a:srgbClr val="000000"/>
                </a:solidFill>
                <a:latin typeface="Aptos" panose="020B0004020202020204" pitchFamily="34" charset="0"/>
                <a:cs typeface="Arial"/>
              </a:rPr>
              <a:t>. </a:t>
            </a:r>
            <a:endParaRPr lang="en-GB" sz="1800" b="0" kern="100">
              <a:effectLst/>
              <a:latin typeface="Calibri"/>
              <a:ea typeface="Calibri"/>
              <a:cs typeface="Calibri"/>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kern="100">
                <a:effectLst/>
                <a:latin typeface="Calibri"/>
                <a:ea typeface="Calibri"/>
                <a:cs typeface="Calibri"/>
              </a:rPr>
              <a:t>1 in 5 stated that they felt they were often or sometimes at risk of violence, aggression, abuse or harassment in the workplace. </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kern="100">
                <a:effectLst/>
                <a:latin typeface="Calibri"/>
                <a:ea typeface="Calibri"/>
                <a:cs typeface="Calibri"/>
              </a:rPr>
              <a:t>The gap between perceived risk and actual incidents experienced suggests a normalisation of frontline violence for workers in these sectors. Incidents of violence, aggression, abuse or harassment do not necessarily seem to make them feel more unsafe but are rather seen as part of the job.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GB" sz="1800" b="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9EDBB05A-79CE-6B17-F4D9-D804CA0A637D}"/>
              </a:ext>
            </a:extLst>
          </p:cNvPr>
          <p:cNvSpPr>
            <a:spLocks noGrp="1"/>
          </p:cNvSpPr>
          <p:nvPr>
            <p:ph type="sldNum" sz="quarter" idx="5"/>
          </p:nvPr>
        </p:nvSpPr>
        <p:spPr/>
        <p:txBody>
          <a:bodyPr/>
          <a:lstStyle/>
          <a:p>
            <a:fld id="{5CD0A6C7-9790-F749-BAD0-71186BCA896B}" type="slidenum">
              <a:rPr lang="en-GB" smtClean="0"/>
              <a:t>4</a:t>
            </a:fld>
            <a:endParaRPr lang="en-GB"/>
          </a:p>
        </p:txBody>
      </p:sp>
    </p:spTree>
    <p:extLst>
      <p:ext uri="{BB962C8B-B14F-4D97-AF65-F5344CB8AC3E}">
        <p14:creationId xmlns:p14="http://schemas.microsoft.com/office/powerpoint/2010/main" val="374543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highlight>
                  <a:srgbClr val="FFFFFF"/>
                </a:highlight>
                <a:latin typeface="+mn-lt"/>
                <a:ea typeface="+mn-ea"/>
                <a:cs typeface="+mn-cs"/>
              </a:rPr>
              <a:t>Last year, National Personal Safety Day focused on violence, abuse and harassment against frontline workers. Our 2025 report ‘Changing Shifts, Changing Safety: Tackling workplace violence across the retail, transport, healthcare and hospitality sectors’ found that women, disabled workers, LGBTQ+ staff, and Black and minoritised workers were found to experience disproportionately higher levels of harm.</a:t>
            </a:r>
          </a:p>
          <a:p>
            <a:r>
              <a:rPr lang="en-US" sz="1200" kern="1200" dirty="0">
                <a:solidFill>
                  <a:schemeClr val="tx1"/>
                </a:solidFill>
                <a:effectLst/>
                <a:highlight>
                  <a:srgbClr val="FFFFFF"/>
                </a:highlight>
                <a:latin typeface="+mn-lt"/>
                <a:ea typeface="+mn-ea"/>
                <a:cs typeface="+mn-cs"/>
              </a:rPr>
              <a:t>The Suzy Lamplugh Trust's research supported by </a:t>
            </a:r>
            <a:r>
              <a:rPr lang="en-US" sz="1200" u="sng" kern="1200" dirty="0" err="1">
                <a:solidFill>
                  <a:schemeClr val="tx1"/>
                </a:solidFill>
                <a:effectLst/>
                <a:highlight>
                  <a:srgbClr val="FFFFFF"/>
                </a:highlight>
                <a:latin typeface="+mn-lt"/>
                <a:ea typeface="+mn-ea"/>
                <a:cs typeface="+mn-cs"/>
                <a:hlinkClick r:id="rId3"/>
              </a:rPr>
              <a:t>Peoplesafe</a:t>
            </a:r>
            <a:r>
              <a:rPr lang="en-US" sz="1200" kern="1200" dirty="0">
                <a:solidFill>
                  <a:schemeClr val="tx1"/>
                </a:solidFill>
                <a:effectLst/>
                <a:highlight>
                  <a:srgbClr val="FFFFFF"/>
                </a:highlight>
                <a:latin typeface="+mn-lt"/>
                <a:ea typeface="+mn-ea"/>
                <a:cs typeface="+mn-cs"/>
              </a:rPr>
              <a:t> showed that:</a:t>
            </a:r>
            <a:endParaRPr lang="en-GB" sz="1200" kern="1200" dirty="0">
              <a:solidFill>
                <a:schemeClr val="tx1"/>
              </a:solidFill>
              <a:effectLst/>
              <a:highlight>
                <a:srgbClr val="FFFFFF"/>
              </a:highlight>
              <a:latin typeface="+mn-lt"/>
              <a:ea typeface="+mn-ea"/>
              <a:cs typeface="+mn-cs"/>
            </a:endParaRPr>
          </a:p>
          <a:p>
            <a:r>
              <a:rPr lang="en-US" sz="1200" kern="1200" dirty="0">
                <a:solidFill>
                  <a:schemeClr val="tx1"/>
                </a:solidFill>
                <a:effectLst/>
                <a:highlight>
                  <a:srgbClr val="FFFFFF"/>
                </a:highlight>
                <a:latin typeface="+mn-lt"/>
                <a:ea typeface="+mn-ea"/>
                <a:cs typeface="+mn-cs"/>
              </a:rPr>
              <a:t>1 in 5 workers felt at risk of violence at work</a:t>
            </a:r>
            <a:endParaRPr lang="en-GB" sz="1200" kern="1200" dirty="0">
              <a:solidFill>
                <a:schemeClr val="tx1"/>
              </a:solidFill>
              <a:effectLst/>
              <a:highlight>
                <a:srgbClr val="FFFFFF"/>
              </a:highlight>
              <a:latin typeface="+mn-lt"/>
              <a:ea typeface="+mn-ea"/>
              <a:cs typeface="+mn-cs"/>
            </a:endParaRPr>
          </a:p>
          <a:p>
            <a:r>
              <a:rPr lang="en-US" sz="1200" kern="1200" dirty="0">
                <a:solidFill>
                  <a:schemeClr val="tx1"/>
                </a:solidFill>
                <a:effectLst/>
                <a:highlight>
                  <a:srgbClr val="FFFFFF"/>
                </a:highlight>
                <a:latin typeface="+mn-lt"/>
                <a:ea typeface="+mn-ea"/>
                <a:cs typeface="+mn-cs"/>
              </a:rPr>
              <a:t>Nearly a third reported experiencing an incident in the past year</a:t>
            </a:r>
            <a:endParaRPr lang="en-GB" sz="1200" kern="1200" dirty="0">
              <a:solidFill>
                <a:schemeClr val="tx1"/>
              </a:solidFill>
              <a:effectLst/>
              <a:highlight>
                <a:srgbClr val="FFFFFF"/>
              </a:highlight>
              <a:latin typeface="+mn-lt"/>
              <a:ea typeface="+mn-ea"/>
              <a:cs typeface="+mn-cs"/>
            </a:endParaRPr>
          </a:p>
          <a:p>
            <a:r>
              <a:rPr lang="en-US" sz="1200" kern="1200" dirty="0">
                <a:solidFill>
                  <a:schemeClr val="tx1"/>
                </a:solidFill>
                <a:effectLst/>
                <a:highlight>
                  <a:srgbClr val="FFFFFF"/>
                </a:highlight>
                <a:latin typeface="+mn-lt"/>
                <a:ea typeface="+mn-ea"/>
                <a:cs typeface="+mn-cs"/>
              </a:rPr>
              <a:t>Women were approximately 8 times more likely than men to experience sexual harassment and/or assault at work</a:t>
            </a:r>
            <a:endParaRPr lang="en-GB" sz="1200" kern="1200" dirty="0">
              <a:solidFill>
                <a:schemeClr val="tx1"/>
              </a:solidFill>
              <a:effectLst/>
              <a:highlight>
                <a:srgbClr val="FFFFFF"/>
              </a:highlight>
              <a:latin typeface="+mn-lt"/>
              <a:ea typeface="+mn-ea"/>
              <a:cs typeface="+mn-cs"/>
            </a:endParaRPr>
          </a:p>
          <a:p>
            <a:r>
              <a:rPr lang="en-US" sz="1200" kern="1200" dirty="0">
                <a:solidFill>
                  <a:schemeClr val="tx1"/>
                </a:solidFill>
                <a:effectLst/>
                <a:highlight>
                  <a:srgbClr val="FFFFFF"/>
                </a:highlight>
                <a:latin typeface="+mn-lt"/>
                <a:ea typeface="+mn-ea"/>
                <a:cs typeface="+mn-cs"/>
              </a:rPr>
              <a:t>30% of workers said that they had not received any training or resources from their employer on preventing or managing violence or harassment</a:t>
            </a:r>
            <a:endParaRPr lang="en-GB" sz="1200" kern="1200" dirty="0">
              <a:solidFill>
                <a:schemeClr val="tx1"/>
              </a:solidFill>
              <a:effectLst/>
              <a:highlight>
                <a:srgbClr val="FFFFFF"/>
              </a:highlight>
              <a:latin typeface="+mn-lt"/>
              <a:ea typeface="+mn-ea"/>
              <a:cs typeface="+mn-cs"/>
            </a:endParaRPr>
          </a:p>
          <a:p>
            <a:pPr>
              <a:lnSpc>
                <a:spcPct val="200000"/>
              </a:lnSpc>
            </a:pPr>
            <a:endParaRPr lang="en-US" dirty="0"/>
          </a:p>
          <a:p>
            <a:pPr>
              <a:lnSpc>
                <a:spcPct val="200000"/>
              </a:lnSpc>
            </a:pPr>
            <a:endParaRPr lang="en-US" dirty="0"/>
          </a:p>
          <a:p>
            <a:pPr>
              <a:lnSpc>
                <a:spcPct val="200000"/>
              </a:lnSpc>
            </a:pPr>
            <a:r>
              <a:rPr lang="en-US" dirty="0"/>
              <a:t>Specialist training was seen as valuable, with 13% supporting personal safety and lone working training, 8% calling for specific training on sexual harassment, and 15% identifying bystander training as helpful. Others </a:t>
            </a:r>
            <a:r>
              <a:rPr lang="en-US" dirty="0" err="1"/>
              <a:t>emphasised</a:t>
            </a:r>
            <a:r>
              <a:rPr lang="en-US" dirty="0"/>
              <a:t> the importance of visible security measures: 17% said CCTV or security guards would make them feel safer, while 12% wanted access to panic alarms, apps, or other devices to call for help. A further 13% stressed the need for robust and transparent reporting mechanisms, and 13% highlighted strengthening workplace safety policies in consultation with specialist services. </a:t>
            </a:r>
          </a:p>
        </p:txBody>
      </p:sp>
      <p:sp>
        <p:nvSpPr>
          <p:cNvPr id="4" name="Slide Number Placeholder 3"/>
          <p:cNvSpPr>
            <a:spLocks noGrp="1"/>
          </p:cNvSpPr>
          <p:nvPr>
            <p:ph type="sldNum" sz="quarter" idx="5"/>
          </p:nvPr>
        </p:nvSpPr>
        <p:spPr/>
        <p:txBody>
          <a:bodyPr/>
          <a:lstStyle/>
          <a:p>
            <a:fld id="{ACB2F37C-647B-4420-99D9-8DFD3D1B0581}" type="slidenum">
              <a:rPr lang="en-GB" smtClean="0"/>
              <a:t>5</a:t>
            </a:fld>
            <a:endParaRPr lang="en-GB"/>
          </a:p>
        </p:txBody>
      </p:sp>
    </p:spTree>
    <p:extLst>
      <p:ext uri="{BB962C8B-B14F-4D97-AF65-F5344CB8AC3E}">
        <p14:creationId xmlns:p14="http://schemas.microsoft.com/office/powerpoint/2010/main" val="392109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effectLst/>
                <a:latin typeface="Helvetica Neue" panose="02000503000000020004" pitchFamily="2" charset="0"/>
              </a:rPr>
              <a:t>The Suzy Lamplugh Trust conducted a YouGov survey in September 2022 to gather information of the experiences of employees that work in the night-time economy, with a specific focus on harassment at work . </a:t>
            </a:r>
          </a:p>
          <a:p>
            <a:pPr marL="171450" indent="-171450">
              <a:buFont typeface="Arial" panose="020B0604020202020204" pitchFamily="34" charset="0"/>
              <a:buChar char="•"/>
            </a:pPr>
            <a:r>
              <a:rPr lang="en-GB" dirty="0">
                <a:effectLst/>
                <a:latin typeface="Helvetica Neue" panose="02000503000000020004" pitchFamily="2" charset="0"/>
              </a:rPr>
              <a:t>Of the 1,768 night-time workers surveyed, a shocking one third (34%) had experienced some form of unwanted behaviour whilst working, or on their way to work, in the night-time economy. 15% of respondents had experienced sexual harassment whilst working, or on their way to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ffectLst/>
                <a:latin typeface="Helvetica Neue" panose="02000503000000020004" pitchFamily="2" charset="0"/>
              </a:rPr>
              <a:t>Our findings show that women are more likely than men to have experienced harassment within or on their way to their workplace, with 26% of men having experienced harassment compared with 44% of women.</a:t>
            </a:r>
          </a:p>
          <a:p>
            <a:pPr marL="171450" indent="-171450">
              <a:buFont typeface="Arial" panose="020B0604020202020204" pitchFamily="34" charset="0"/>
              <a:buChar char="•"/>
            </a:pPr>
            <a:r>
              <a:rPr lang="en-GB" dirty="0">
                <a:latin typeface="Helvetica Neue"/>
              </a:rPr>
              <a:t>Essential to recognise stalking and harassment and signpost employees to specialist support</a:t>
            </a:r>
            <a:endParaRPr lang="en-GB" dirty="0">
              <a:effectLst/>
              <a:latin typeface="Helvetica Neue" panose="02000503000000020004" pitchFamily="2" charset="0"/>
            </a:endParaRPr>
          </a:p>
          <a:p>
            <a:pPr algn="l" rtl="0" fontAlgn="base"/>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0A6C7-9790-F749-BAD0-71186BCA89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31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GB" sz="4000" dirty="0">
                <a:latin typeface="Arial" panose="020B0604020202020204" pitchFamily="34" charset="0"/>
                <a:cs typeface="Arial" panose="020B0604020202020204" pitchFamily="34" charset="0"/>
              </a:rPr>
              <a:t>2022 same report  </a:t>
            </a:r>
            <a:endParaRPr lang="en-GB" sz="1800" b="0" dirty="0">
              <a:effectLst/>
              <a:latin typeface="+mn-lt"/>
              <a:ea typeface="Calibri" panose="020F0502020204030204" pitchFamily="34" charset="0"/>
            </a:endParaRPr>
          </a:p>
          <a:p>
            <a:pPr>
              <a:defRPr/>
            </a:pPr>
            <a:r>
              <a:rPr lang="en-GB" sz="1800" b="0" dirty="0">
                <a:effectLst/>
                <a:latin typeface="+mn-lt"/>
                <a:ea typeface="Calibri" panose="020F0502020204030204" pitchFamily="34" charset="0"/>
              </a:rPr>
              <a:t>Of the 1768 night-time economy workers surveyed, a shocking one third (34%) had experienced some form of unwanted behaviour whilst working, or on their way to work, and 15% of respondents had experienced sexual harassment. </a:t>
            </a:r>
            <a:r>
              <a:rPr lang="en-GB" sz="1800" b="0" dirty="0">
                <a:effectLst/>
                <a:latin typeface="+mn-lt"/>
                <a:ea typeface="Times New Roman" panose="02020603050405020304" pitchFamily="18" charset="0"/>
              </a:rPr>
              <a:t>Our findings show that women are more likely than men to have experienced harassment within or on their way to their workplace, with 44% of women having experienced harassment compared with 26% of men. In the majority of all reported cases of harassment (83%), the perpetrator was a man. </a:t>
            </a:r>
            <a:r>
              <a:rPr lang="en-GB" sz="2800" dirty="0">
                <a:effectLst/>
                <a:latin typeface="Helvetica Neue"/>
              </a:rPr>
              <a:t>These findings indicate that </a:t>
            </a:r>
            <a:r>
              <a:rPr lang="en-GB" sz="2800" b="0" dirty="0">
                <a:effectLst/>
                <a:latin typeface="Helvetica Neue"/>
              </a:rPr>
              <a:t>women are disproportionately disadvantaged within the workplace compared to their male counterparts, due to their increased </a:t>
            </a:r>
            <a:r>
              <a:rPr lang="en-GB" sz="2800" dirty="0">
                <a:latin typeface="Helvetica Neue"/>
              </a:rPr>
              <a:t>experiences of</a:t>
            </a:r>
            <a:r>
              <a:rPr lang="en-GB" sz="2800" b="0" dirty="0">
                <a:effectLst/>
                <a:latin typeface="Helvetica Neue"/>
              </a:rPr>
              <a:t> harassment as indicated by our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D0A6C7-9790-F749-BAD0-71186BCA896B}" type="slidenum">
              <a:rPr lang="en-GB" smtClean="0"/>
              <a:t>7</a:t>
            </a:fld>
            <a:endParaRPr lang="en-GB"/>
          </a:p>
        </p:txBody>
      </p:sp>
    </p:spTree>
    <p:extLst>
      <p:ext uri="{BB962C8B-B14F-4D97-AF65-F5344CB8AC3E}">
        <p14:creationId xmlns:p14="http://schemas.microsoft.com/office/powerpoint/2010/main" val="2664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2020 we conducted research into the escalation of online harms and the increasingly blurred lines between work and home life as a result of the pandemic. We found that one third of participants were currently experiencing online abuse at work. Of these victims, 83% indicated that the abuse has escalated over the period of the pandemic. The study found major gaps in employers’ provision of personal safety support for lone workers while online. Employers, employees and online social media and communication platforms all share responsibility for the cyber safety of the worker. Initiatives like the Women's Night Safety Charter will ensure that workplace safety, both online and offline, are embedded into company policy. </a:t>
            </a:r>
            <a:endParaRPr lang="en-US"/>
          </a:p>
        </p:txBody>
      </p:sp>
      <p:sp>
        <p:nvSpPr>
          <p:cNvPr id="4" name="Slide Number Placeholder 3"/>
          <p:cNvSpPr>
            <a:spLocks noGrp="1"/>
          </p:cNvSpPr>
          <p:nvPr>
            <p:ph type="sldNum" sz="quarter" idx="5"/>
          </p:nvPr>
        </p:nvSpPr>
        <p:spPr/>
        <p:txBody>
          <a:bodyPr/>
          <a:lstStyle/>
          <a:p>
            <a:fld id="{5CD0A6C7-9790-F749-BAD0-71186BCA896B}" type="slidenum">
              <a:rPr lang="en-GB" smtClean="0"/>
              <a:t>8</a:t>
            </a:fld>
            <a:endParaRPr lang="en-GB"/>
          </a:p>
        </p:txBody>
      </p:sp>
    </p:spTree>
    <p:extLst>
      <p:ext uri="{BB962C8B-B14F-4D97-AF65-F5344CB8AC3E}">
        <p14:creationId xmlns:p14="http://schemas.microsoft.com/office/powerpoint/2010/main" val="1692209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6209-54A8-F307-75C6-D45D6299D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AE295-2AE7-83A0-2069-3AF04FE321F9}"/>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68ED702A-161D-0F80-0A6A-D89FD5F237D0}"/>
              </a:ext>
            </a:extLst>
          </p:cNvPr>
          <p:cNvSpPr>
            <a:spLocks noGrp="1"/>
          </p:cNvSpPr>
          <p:nvPr>
            <p:ph type="body" idx="1"/>
          </p:nvPr>
        </p:nvSpPr>
        <p:spPr/>
        <p:txBody>
          <a:bodyPr/>
          <a:lstStyle/>
          <a:p>
            <a:pPr algn="l"/>
            <a:r>
              <a:rPr lang="en-GB" b="0" i="0" dirty="0">
                <a:solidFill>
                  <a:srgbClr val="000000"/>
                </a:solidFill>
                <a:effectLst/>
              </a:rPr>
              <a:t>In collaboration with organizations such as the TUC and other unions, we have campaigned to strengthen worker protections, particularly against workplace sexual harassment. Notably, we supported the introduction of the Worker Protection (Amendment of Equality Act 2010) Act 2023, which came into force on 26th October 2024. </a:t>
            </a:r>
            <a:endParaRPr lang="en-US" dirty="0"/>
          </a:p>
          <a:p>
            <a:r>
              <a:rPr lang="en-GB" b="0" i="0" dirty="0">
                <a:solidFill>
                  <a:srgbClr val="000000"/>
                </a:solidFill>
                <a:effectLst/>
              </a:rPr>
              <a:t>The Worker </a:t>
            </a:r>
            <a:r>
              <a:rPr lang="en-GB" b="0" i="0" dirty="0">
                <a:solidFill>
                  <a:srgbClr val="000000"/>
                </a:solidFill>
                <a:effectLst/>
                <a:latin typeface="Aptos Display" panose="020B0004020202020204" pitchFamily="34" charset="0"/>
              </a:rPr>
              <a:t>Protection</a:t>
            </a:r>
            <a:r>
              <a:rPr lang="en-GB" b="0" i="0" dirty="0">
                <a:solidFill>
                  <a:srgbClr val="000000"/>
                </a:solidFill>
                <a:effectLst/>
              </a:rPr>
              <a:t> Act 2023 is an amendment of Equality Act 2010 is a significant piece of legislation that aims to better protect employees from workplace harassment, particularly sexual harassment. Here are the key points you need to know: </a:t>
            </a:r>
            <a:r>
              <a:rPr lang="en-GB" dirty="0">
                <a:solidFill>
                  <a:srgbClr val="000000"/>
                </a:solidFill>
              </a:rPr>
              <a:t> </a:t>
            </a:r>
            <a:endParaRPr lang="en-GB" dirty="0"/>
          </a:p>
          <a:p>
            <a:br>
              <a:rPr lang="en-US" dirty="0"/>
            </a:br>
            <a:endParaRPr lang="en-US" dirty="0"/>
          </a:p>
          <a:p>
            <a:pPr>
              <a:defRPr/>
            </a:pPr>
            <a:r>
              <a:rPr lang="en-GB" b="1" i="0" dirty="0">
                <a:solidFill>
                  <a:srgbClr val="000000"/>
                </a:solidFill>
                <a:effectLst/>
              </a:rPr>
              <a:t>Prevention Over Redress:</a:t>
            </a:r>
            <a:r>
              <a:rPr lang="en-GB" b="1" dirty="0">
                <a:solidFill>
                  <a:srgbClr val="000000"/>
                </a:solidFill>
              </a:rPr>
              <a:t> </a:t>
            </a:r>
            <a:r>
              <a:rPr lang="en-GB" b="0" i="1" dirty="0">
                <a:solidFill>
                  <a:srgbClr val="000000"/>
                </a:solidFill>
                <a:effectLst/>
              </a:rPr>
              <a:t>The Act shifts the focus from ‘redress’ to ‘prevention’. This means an employer would be liable for the </a:t>
            </a:r>
            <a:r>
              <a:rPr lang="en-GB" i="1" dirty="0">
                <a:solidFill>
                  <a:srgbClr val="000000"/>
                </a:solidFill>
              </a:rPr>
              <a:t>sexual </a:t>
            </a:r>
            <a:r>
              <a:rPr lang="en-GB" b="0" i="1" dirty="0">
                <a:solidFill>
                  <a:srgbClr val="000000"/>
                </a:solidFill>
                <a:effectLst/>
              </a:rPr>
              <a:t>harassment of employees and introduces a positive duty on employers to prevent sexual harassment. </a:t>
            </a:r>
            <a:r>
              <a:rPr lang="en-GB" i="1" dirty="0">
                <a:solidFill>
                  <a:srgbClr val="000000"/>
                </a:solidFill>
              </a:rPr>
              <a:t> </a:t>
            </a:r>
            <a:r>
              <a:rPr lang="en-GB" b="0" i="1" dirty="0">
                <a:solidFill>
                  <a:srgbClr val="000000"/>
                </a:solidFill>
                <a:effectLst/>
              </a:rPr>
              <a:t>The preventative duty includes a duty to take reasonable steps to prevent sexual harassment</a:t>
            </a:r>
            <a:r>
              <a:rPr lang="en-GB" i="1" dirty="0">
                <a:solidFill>
                  <a:srgbClr val="000000"/>
                </a:solidFill>
              </a:rPr>
              <a:t>. Whilst employers are not legally responsible for preventing harassment from third parties towards their employees, the act is drafted broadly enough to cover harassment by third parties in certain cases. Employers should therefore anticipate the risk of employees being harassed</a:t>
            </a:r>
            <a:r>
              <a:rPr lang="en-GB" b="0" i="1" dirty="0">
                <a:solidFill>
                  <a:srgbClr val="000000"/>
                </a:solidFill>
                <a:effectLst/>
              </a:rPr>
              <a:t> by third parties</a:t>
            </a:r>
            <a:r>
              <a:rPr lang="en-GB" i="1" dirty="0">
                <a:solidFill>
                  <a:srgbClr val="000000"/>
                </a:solidFill>
              </a:rPr>
              <a:t> as part </a:t>
            </a:r>
            <a:r>
              <a:rPr lang="en-GB" b="0" i="1" dirty="0">
                <a:solidFill>
                  <a:srgbClr val="000000"/>
                </a:solidFill>
                <a:effectLst/>
              </a:rPr>
              <a:t>of </a:t>
            </a:r>
            <a:r>
              <a:rPr lang="en-GB" i="1" dirty="0">
                <a:solidFill>
                  <a:srgbClr val="000000"/>
                </a:solidFill>
              </a:rPr>
              <a:t>their risk assessment</a:t>
            </a:r>
            <a:r>
              <a:rPr lang="en-GB" b="0" i="1" dirty="0">
                <a:solidFill>
                  <a:srgbClr val="000000"/>
                </a:solidFill>
                <a:effectLst/>
              </a:rPr>
              <a:t>. </a:t>
            </a:r>
            <a:endParaRPr lang="en-GB" dirty="0">
              <a:solidFill>
                <a:srgbClr val="000000"/>
              </a:solidFill>
            </a:endParaRPr>
          </a:p>
          <a:p>
            <a:pPr>
              <a:defRPr/>
            </a:pPr>
            <a:endParaRPr lang="en-GB" i="1" dirty="0">
              <a:solidFill>
                <a:srgbClr val="000000"/>
              </a:solidFill>
            </a:endParaRPr>
          </a:p>
          <a:p>
            <a:pPr>
              <a:defRPr/>
            </a:pPr>
            <a:r>
              <a:rPr lang="en-GB" b="0" i="1" dirty="0">
                <a:solidFill>
                  <a:srgbClr val="000000"/>
                </a:solidFill>
                <a:effectLst/>
              </a:rPr>
              <a:t>‘</a:t>
            </a:r>
            <a:r>
              <a:rPr lang="en-GB" b="1" i="1" dirty="0">
                <a:solidFill>
                  <a:srgbClr val="000000"/>
                </a:solidFill>
                <a:effectLst/>
              </a:rPr>
              <a:t>Reasonable steps’</a:t>
            </a:r>
            <a:r>
              <a:rPr lang="en-GB" b="1" i="1" dirty="0">
                <a:solidFill>
                  <a:srgbClr val="000000"/>
                </a:solidFill>
              </a:rPr>
              <a:t> </a:t>
            </a:r>
            <a:r>
              <a:rPr lang="en-GB" b="0" i="1" dirty="0">
                <a:solidFill>
                  <a:srgbClr val="000000"/>
                </a:solidFill>
                <a:effectLst/>
              </a:rPr>
              <a:t>in this context could include policies and clear protocols for steps that will be taken to remedy a complaint against a third party or prevent it from happening again. </a:t>
            </a:r>
            <a:endParaRPr lang="en-GB" dirty="0">
              <a:solidFill>
                <a:srgbClr val="000000"/>
              </a:solidFill>
            </a:endParaRPr>
          </a:p>
          <a:p>
            <a:br>
              <a:rPr lang="en-US" dirty="0"/>
            </a:br>
            <a:endParaRPr lang="en-US" dirty="0"/>
          </a:p>
          <a:p>
            <a:r>
              <a:rPr lang="en-GB" b="1" i="0" dirty="0">
                <a:solidFill>
                  <a:srgbClr val="000000"/>
                </a:solidFill>
                <a:effectLst/>
              </a:rPr>
              <a:t>Anticipatory Duties:</a:t>
            </a:r>
            <a:r>
              <a:rPr lang="en-GB" b="1" dirty="0">
                <a:solidFill>
                  <a:srgbClr val="000000"/>
                </a:solidFill>
              </a:rPr>
              <a:t> </a:t>
            </a:r>
            <a:r>
              <a:rPr lang="en-GB" b="0" i="1" dirty="0">
                <a:solidFill>
                  <a:srgbClr val="000000"/>
                </a:solidFill>
                <a:effectLst/>
              </a:rPr>
              <a:t>Employers should not wait until a complaint of sexual harassment has been raised before they take any action. The duty requires that employers should</a:t>
            </a:r>
            <a:r>
              <a:rPr lang="en-GB" i="1" dirty="0">
                <a:solidFill>
                  <a:srgbClr val="000000"/>
                </a:solidFill>
              </a:rPr>
              <a:t> </a:t>
            </a:r>
            <a:r>
              <a:rPr lang="en-GB" b="1" i="1" dirty="0">
                <a:solidFill>
                  <a:srgbClr val="000000"/>
                </a:solidFill>
                <a:effectLst/>
              </a:rPr>
              <a:t>anticipate scenarios</a:t>
            </a:r>
            <a:r>
              <a:rPr lang="en-GB" i="1" dirty="0">
                <a:solidFill>
                  <a:srgbClr val="000000"/>
                </a:solidFill>
              </a:rPr>
              <a:t> </a:t>
            </a:r>
            <a:r>
              <a:rPr lang="en-GB" b="0" i="1" dirty="0">
                <a:solidFill>
                  <a:srgbClr val="000000"/>
                </a:solidFill>
                <a:effectLst/>
              </a:rPr>
              <a:t>when its workers may be subject to sexual harassment in the course of employment and take action to prevent such harassment taking place. However, if sexual harassment has taken place, the preventative duty means an employer should take action to stop sexual harassment from happening again. If an employer fails to take reasonable steps to comply with the preventative duty, there are consequences. </a:t>
            </a:r>
            <a:endParaRPr lang="en-GB" dirty="0">
              <a:solidFill>
                <a:srgbClr val="000000"/>
              </a:solidFill>
            </a:endParaRPr>
          </a:p>
          <a:p>
            <a:br>
              <a:rPr lang="en-US" dirty="0"/>
            </a:br>
            <a:endParaRPr lang="en-US" dirty="0"/>
          </a:p>
          <a:p>
            <a:pPr>
              <a:defRPr/>
            </a:pPr>
            <a:r>
              <a:rPr lang="en-GB" b="1" i="0" dirty="0">
                <a:solidFill>
                  <a:srgbClr val="000000"/>
                </a:solidFill>
                <a:effectLst/>
              </a:rPr>
              <a:t>Compensation Uplift:</a:t>
            </a:r>
            <a:r>
              <a:rPr lang="en-GB" b="1" dirty="0">
                <a:solidFill>
                  <a:srgbClr val="000000"/>
                </a:solidFill>
              </a:rPr>
              <a:t> </a:t>
            </a:r>
            <a:r>
              <a:rPr lang="en-GB" b="0" i="1" dirty="0">
                <a:solidFill>
                  <a:srgbClr val="000000"/>
                </a:solidFill>
                <a:effectLst/>
              </a:rPr>
              <a:t>Any successful tribunal claim will be subject to a compensation uplift of up to 25%. This means that if there has been a breach of the employer’s duty in sexual harassment cases, a tribunal may order the respondent to pay an amount to the complainant (a “compensation uplift”) in addition to the compensation amount.  </a:t>
            </a:r>
            <a:endParaRPr lang="en-GB" dirty="0"/>
          </a:p>
          <a:p>
            <a:br>
              <a:rPr lang="en-US" dirty="0"/>
            </a:br>
            <a:endParaRPr lang="en-US" dirty="0"/>
          </a:p>
          <a:p>
            <a:r>
              <a:rPr lang="en-GB" b="1" i="0" dirty="0">
                <a:solidFill>
                  <a:srgbClr val="000000"/>
                </a:solidFill>
                <a:effectLst/>
              </a:rPr>
              <a:t>EHRC/Tribunal</a:t>
            </a:r>
            <a:r>
              <a:rPr lang="en-GB" b="0" i="0" dirty="0">
                <a:solidFill>
                  <a:srgbClr val="000000"/>
                </a:solidFill>
                <a:effectLst/>
              </a:rPr>
              <a:t>:</a:t>
            </a:r>
            <a:r>
              <a:rPr lang="en-GB" dirty="0">
                <a:solidFill>
                  <a:srgbClr val="000000"/>
                </a:solidFill>
              </a:rPr>
              <a:t> </a:t>
            </a:r>
            <a:r>
              <a:rPr lang="en-GB" b="0" i="1" dirty="0">
                <a:solidFill>
                  <a:srgbClr val="000000"/>
                </a:solidFill>
                <a:effectLst/>
              </a:rPr>
              <a:t>Employers are under a statutory duty to take reasonable steps to prevent sexual harassment in the workplace. If employers fail to take reasonable steps to prevent sexual harassment, then the Equality and Human Rights Commission can take enforcement steps. This new duty to prevent sexual harassment will be enforceable by an employment tribunal, where it has first upheld a claim for sexual harassment </a:t>
            </a:r>
            <a:endParaRPr lang="en-GB" dirty="0"/>
          </a:p>
          <a:p>
            <a:endParaRPr lang="en-US" dirty="0">
              <a:cs typeface="+mn-lt"/>
            </a:endParaRPr>
          </a:p>
          <a:p>
            <a:pPr algn="l" rtl="0" fontAlgn="base"/>
            <a:endParaRPr lang="en-GB" sz="1200" b="0" i="1" u="none" strike="noStrike" kern="1200" cap="none" dirty="0">
              <a:solidFill>
                <a:schemeClr val="dk1"/>
              </a:solidFill>
              <a:effectLst/>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F9DDF35B-0C50-64C2-7D86-D0C5234EA79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60F57A-1B50-47EF-8485-5A21924B4143}"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017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914400" y="2130425"/>
            <a:ext cx="10363200" cy="14700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ubTitle" idx="1"/>
          </p:nvPr>
        </p:nvSpPr>
        <p:spPr>
          <a:xfrm>
            <a:off x="1828800" y="3886200"/>
            <a:ext cx="8534400" cy="17529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195728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D69B-448E-E346-B72C-F30A645A50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CD1F360-26C8-8845-B1D0-E939D3BF15F9}"/>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4" name="Footer Placeholder 3">
            <a:extLst>
              <a:ext uri="{FF2B5EF4-FFF2-40B4-BE49-F238E27FC236}">
                <a16:creationId xmlns:a16="http://schemas.microsoft.com/office/drawing/2014/main" id="{794A9A56-5344-7947-B565-2ABFF3FFC3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E7968-6207-3C4E-AB5C-2317D5E443B4}"/>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282857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AB88B-4FB8-F346-8A20-E71D66B9CE8D}"/>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3" name="Footer Placeholder 2">
            <a:extLst>
              <a:ext uri="{FF2B5EF4-FFF2-40B4-BE49-F238E27FC236}">
                <a16:creationId xmlns:a16="http://schemas.microsoft.com/office/drawing/2014/main" id="{92DC0767-0F34-0A4A-BF4E-07A19D94EC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C3A13A-D656-914F-80D3-78C4C7DDB9DB}"/>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2055451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BEC7-F175-004D-818B-CFC07D5E60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65D740-E0A4-CA4D-9821-D33BCD1F9B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0C074F9-D469-2747-9D1A-0803F8F9B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6E7346-91A7-6941-9D81-940257C89984}"/>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6" name="Footer Placeholder 5">
            <a:extLst>
              <a:ext uri="{FF2B5EF4-FFF2-40B4-BE49-F238E27FC236}">
                <a16:creationId xmlns:a16="http://schemas.microsoft.com/office/drawing/2014/main" id="{AC1A4392-591B-A24C-BC83-317615B5F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8385D-2FC8-204F-8F36-B964855D2BF4}"/>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98272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6D09-2E80-4546-83B6-4D10CBDE3A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B633E36-F2A7-8F49-BC03-DF6177E76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48FE5-2EC2-CD47-A9EA-F2C0714CA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3F3652-20BE-1A40-B788-24F8378890FA}"/>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6" name="Footer Placeholder 5">
            <a:extLst>
              <a:ext uri="{FF2B5EF4-FFF2-40B4-BE49-F238E27FC236}">
                <a16:creationId xmlns:a16="http://schemas.microsoft.com/office/drawing/2014/main" id="{2DFF6434-D80D-1348-9DCE-0DFCACBF3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23F8D-A567-8142-BBB1-B5C8F2197224}"/>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1465557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83A2-9506-F44D-90AD-D99BEBF81A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89C5CE-033B-E04A-88AE-8726B91474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8541A6-03FD-2549-AE0A-AF8BCCD40262}"/>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5" name="Footer Placeholder 4">
            <a:extLst>
              <a:ext uri="{FF2B5EF4-FFF2-40B4-BE49-F238E27FC236}">
                <a16:creationId xmlns:a16="http://schemas.microsoft.com/office/drawing/2014/main" id="{32A57A1E-8730-3647-AEB3-328C6F6A7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33CEB-3BF6-FD40-91E3-FDBD07799463}"/>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1556342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2A32D-DD35-2B4B-A141-BF47BFDC527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E3B34F-6547-8142-B955-A4B8E879EF9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C2F217-1457-6D41-889D-2D14A7AFD570}"/>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5" name="Footer Placeholder 4">
            <a:extLst>
              <a:ext uri="{FF2B5EF4-FFF2-40B4-BE49-F238E27FC236}">
                <a16:creationId xmlns:a16="http://schemas.microsoft.com/office/drawing/2014/main" id="{E2EE5BB1-DA11-7744-BC89-156B3D3CA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C6B9C-FA13-FE4E-AC6F-FFE323C4619E}"/>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425678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279F-D3F6-7FF1-D76F-EE1F901201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F71C7F-005D-1932-BDE3-4FDCD5EFC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ACE22D-3DC1-48DA-BB86-3C2897FD67DA}"/>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5" name="Footer Placeholder 4">
            <a:extLst>
              <a:ext uri="{FF2B5EF4-FFF2-40B4-BE49-F238E27FC236}">
                <a16:creationId xmlns:a16="http://schemas.microsoft.com/office/drawing/2014/main" id="{328E3FF8-EE9D-6809-D985-028C94D1A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5197E5-BF73-24F6-6C3D-36F3CE9165F2}"/>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18808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1C30-B9E7-4473-9154-83AAF77093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977610-7A83-C0FF-E6FF-4182D112D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99E6B4-57A6-539A-33A5-6AE6094AD840}"/>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5" name="Footer Placeholder 4">
            <a:extLst>
              <a:ext uri="{FF2B5EF4-FFF2-40B4-BE49-F238E27FC236}">
                <a16:creationId xmlns:a16="http://schemas.microsoft.com/office/drawing/2014/main" id="{0DDFD4DD-D7D2-F6BF-8E08-78554D2B0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3718B9-BA60-E7B1-CFEB-F7F2FD20DAC6}"/>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424024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35BD-94E5-BAF2-12BC-8F4E4339C0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34D969-27B4-5A06-959F-D4EA094641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75FA81-668E-6EB3-1A25-DCD5E4A8196D}"/>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5" name="Footer Placeholder 4">
            <a:extLst>
              <a:ext uri="{FF2B5EF4-FFF2-40B4-BE49-F238E27FC236}">
                <a16:creationId xmlns:a16="http://schemas.microsoft.com/office/drawing/2014/main" id="{F05CDB59-2BC0-8059-8E32-DF89C9D809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090AC1-4CB9-EE3E-DFE8-5F181CC9F966}"/>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170053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E390-DE66-A9D5-B3A4-ED03296942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83E046-7BF2-76C9-DFE1-6C0CB2956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18E68C-CB21-D0E8-1AED-052D20B51D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2A181A-E347-0C2F-1536-7AA4FE5EEDCB}"/>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6" name="Footer Placeholder 5">
            <a:extLst>
              <a:ext uri="{FF2B5EF4-FFF2-40B4-BE49-F238E27FC236}">
                <a16:creationId xmlns:a16="http://schemas.microsoft.com/office/drawing/2014/main" id="{77CFDA95-4EFC-3854-2672-A299E1A832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46A995-1BB6-FA85-4834-5F194476EFCE}"/>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628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609600" y="274637"/>
            <a:ext cx="10972800" cy="11430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6" name="Shape 136"/>
          <p:cNvSpPr txBox="1">
            <a:spLocks noGrp="1"/>
          </p:cNvSpPr>
          <p:nvPr>
            <p:ph type="body" idx="1"/>
          </p:nvPr>
        </p:nvSpPr>
        <p:spPr>
          <a:xfrm>
            <a:off x="609600" y="1600200"/>
            <a:ext cx="109728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609600" y="6356350"/>
            <a:ext cx="2844800" cy="365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4165600" y="6356350"/>
            <a:ext cx="3860800" cy="365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8737600" y="6356350"/>
            <a:ext cx="2844800" cy="365100"/>
          </a:xfrm>
          <a:prstGeom prst="rect">
            <a:avLst/>
          </a:prstGeom>
          <a:noFill/>
          <a:ln>
            <a:noFill/>
          </a:ln>
        </p:spPr>
        <p:txBody>
          <a:bodyPr lIns="91425" tIns="45700" rIns="91425" bIns="45700" anchor="t" anchorCtr="0">
            <a:noAutofit/>
          </a:bodyPr>
          <a:lstStyle/>
          <a:p>
            <a:pPr>
              <a:buSzPct val="25000"/>
            </a:pPr>
            <a:fld id="{00000000-1234-1234-1234-123412341234}" type="slidenum">
              <a:rPr lang="en-GB" sz="1800" smtClean="0">
                <a:solidFill>
                  <a:schemeClr val="dk1"/>
                </a:solidFill>
                <a:latin typeface="Calibri"/>
                <a:ea typeface="Calibri"/>
                <a:cs typeface="Calibri"/>
                <a:sym typeface="Calibri"/>
              </a:rPr>
              <a:pPr>
                <a:buSzPct val="25000"/>
              </a:pPr>
              <a:t>‹#›</a:t>
            </a:fld>
            <a:endParaRPr lang="en-GB"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2587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40D0-AABC-AFF5-E2CD-37D6663B1BE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8B0595-DC7D-8BE6-87AE-057E68843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FD36A-3CB8-C43D-D46D-55B59484E8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57319-16CA-7EAA-1E88-57FCBC78B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AB0964-EB5D-95D7-29DE-2F0D154F18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05B69C-ED6C-9D14-0394-14A558034A5C}"/>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8" name="Footer Placeholder 7">
            <a:extLst>
              <a:ext uri="{FF2B5EF4-FFF2-40B4-BE49-F238E27FC236}">
                <a16:creationId xmlns:a16="http://schemas.microsoft.com/office/drawing/2014/main" id="{23E9DCD0-CDF4-34A4-771A-732254A518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E64920-98DD-9322-80D7-43957F7CD0BD}"/>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077330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4279-C875-48F6-0983-286DEDBCFE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B20336C-2DE1-0DF9-9E20-97BEF81A15F7}"/>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4" name="Footer Placeholder 3">
            <a:extLst>
              <a:ext uri="{FF2B5EF4-FFF2-40B4-BE49-F238E27FC236}">
                <a16:creationId xmlns:a16="http://schemas.microsoft.com/office/drawing/2014/main" id="{2B2322C7-4BCB-F692-86A5-E032F70DD2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0972B7-AE29-A626-E596-CA43A1017623}"/>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673681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26BB4-EBB7-C7E3-FE98-DE708D360DB8}"/>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3" name="Footer Placeholder 2">
            <a:extLst>
              <a:ext uri="{FF2B5EF4-FFF2-40B4-BE49-F238E27FC236}">
                <a16:creationId xmlns:a16="http://schemas.microsoft.com/office/drawing/2014/main" id="{5E539E48-DF6E-8109-D043-EE71BACAD9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A23BA0-49D1-634E-153B-34D52C6F2154}"/>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069179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D27E-A2CF-2217-168F-1DD851C1E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5B3AE3-70C6-FCC2-83EC-B664F1C157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5DBCA0-4219-314A-9733-B6AC2FDA5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847E2-4DDE-2CDB-0FBA-FEAFF9F1F723}"/>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6" name="Footer Placeholder 5">
            <a:extLst>
              <a:ext uri="{FF2B5EF4-FFF2-40B4-BE49-F238E27FC236}">
                <a16:creationId xmlns:a16="http://schemas.microsoft.com/office/drawing/2014/main" id="{5884D0ED-93D7-DE08-5AE3-130EC38C1D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0F0DD3-6C1D-0B7F-94E7-C4466B1AEF19}"/>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1734685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5D09-AE3D-D9CC-EC27-1B3705554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B3B0D3-F16C-A5C5-7752-C7F404506E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CF434C-8F12-1B02-73B7-151F74927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D5065-15A4-F680-04EA-EA2EE712B5D0}"/>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6" name="Footer Placeholder 5">
            <a:extLst>
              <a:ext uri="{FF2B5EF4-FFF2-40B4-BE49-F238E27FC236}">
                <a16:creationId xmlns:a16="http://schemas.microsoft.com/office/drawing/2014/main" id="{4511CFA5-76D6-617E-4CC5-684950ABA9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9299B4-53EE-E284-82CE-F5DDD2822CC8}"/>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220915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933BD-A9BA-D01B-8995-7C878C13AA0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7936BB-5D44-5B7B-4C35-38A40B6D7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8D78E7-B6B2-2CE4-5F49-E57FBF091D9B}"/>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5" name="Footer Placeholder 4">
            <a:extLst>
              <a:ext uri="{FF2B5EF4-FFF2-40B4-BE49-F238E27FC236}">
                <a16:creationId xmlns:a16="http://schemas.microsoft.com/office/drawing/2014/main" id="{97F96504-21E1-6B9C-EE19-CBCBB59CFD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88B3B9-B057-358C-3AEA-F50BA1B66BA1}"/>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869430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9DA36-DB3E-7E6D-AD0A-EEF987E36B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5B37AE-8708-A6BA-1C3B-B5EF8F2C0B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7E6113-A653-39B5-CA6A-392A0DAF3455}"/>
              </a:ext>
            </a:extLst>
          </p:cNvPr>
          <p:cNvSpPr>
            <a:spLocks noGrp="1"/>
          </p:cNvSpPr>
          <p:nvPr>
            <p:ph type="dt" sz="half" idx="10"/>
          </p:nvPr>
        </p:nvSpPr>
        <p:spPr/>
        <p:txBody>
          <a:bodyPr/>
          <a:lstStyle/>
          <a:p>
            <a:fld id="{799471AD-BA49-4BF6-88AF-C6F1DB528CB9}" type="datetimeFigureOut">
              <a:rPr lang="en-GB" smtClean="0"/>
              <a:t>15/04/2026</a:t>
            </a:fld>
            <a:endParaRPr lang="en-GB"/>
          </a:p>
        </p:txBody>
      </p:sp>
      <p:sp>
        <p:nvSpPr>
          <p:cNvPr id="5" name="Footer Placeholder 4">
            <a:extLst>
              <a:ext uri="{FF2B5EF4-FFF2-40B4-BE49-F238E27FC236}">
                <a16:creationId xmlns:a16="http://schemas.microsoft.com/office/drawing/2014/main" id="{22E1B164-27BD-A777-69CC-65A40A3982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53642B-56E2-F5C9-DA90-38116734DB14}"/>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4261721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AB7D-F6FC-77FD-2A97-0C14E5504DB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8FEFD52-BEC0-6E85-BB62-BE5EA0BB9F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F10E673-EC2C-2A61-A09B-FDA5067EC681}"/>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5" name="Footer Placeholder 4">
            <a:extLst>
              <a:ext uri="{FF2B5EF4-FFF2-40B4-BE49-F238E27FC236}">
                <a16:creationId xmlns:a16="http://schemas.microsoft.com/office/drawing/2014/main" id="{1EFDB134-4027-F066-C80C-F26599A23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4B6CB-7532-F184-2BEC-E8FC3BBA7FAB}"/>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1965375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EAF5-C175-4314-D3F6-4FFB7D9B104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880141B-938F-1E3A-6F17-5FB9B5223C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AE9B91A-5EF8-4CF2-2A8D-7F56BAB5609D}"/>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5" name="Footer Placeholder 4">
            <a:extLst>
              <a:ext uri="{FF2B5EF4-FFF2-40B4-BE49-F238E27FC236}">
                <a16:creationId xmlns:a16="http://schemas.microsoft.com/office/drawing/2014/main" id="{D376876B-0832-FC59-1447-6775088FF6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0DD20-23A2-9A66-C8CF-E0FF8B1C1203}"/>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3146038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1135-102E-9BF3-05D5-62EB7FE8DFE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5D83C11-63AC-3FC9-CF4B-0C97096DD4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3C0E1BC-229E-DD86-3580-BA65D010F31E}"/>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5" name="Footer Placeholder 4">
            <a:extLst>
              <a:ext uri="{FF2B5EF4-FFF2-40B4-BE49-F238E27FC236}">
                <a16:creationId xmlns:a16="http://schemas.microsoft.com/office/drawing/2014/main" id="{747DCA11-583B-516F-92BF-8B32615181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780D2-8DF4-4ACE-8139-5B47C4C86C64}"/>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292094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609600" y="274637"/>
            <a:ext cx="10972800" cy="11430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2" name="Shape 152"/>
          <p:cNvSpPr txBox="1">
            <a:spLocks noGrp="1"/>
          </p:cNvSpPr>
          <p:nvPr>
            <p:ph type="body" idx="1"/>
          </p:nvPr>
        </p:nvSpPr>
        <p:spPr>
          <a:xfrm>
            <a:off x="609600" y="1535113"/>
            <a:ext cx="53868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body" idx="2"/>
          </p:nvPr>
        </p:nvSpPr>
        <p:spPr>
          <a:xfrm>
            <a:off x="609600" y="2174875"/>
            <a:ext cx="53868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body" idx="3"/>
          </p:nvPr>
        </p:nvSpPr>
        <p:spPr>
          <a:xfrm>
            <a:off x="6193367" y="1535113"/>
            <a:ext cx="53892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body" idx="4"/>
          </p:nvPr>
        </p:nvSpPr>
        <p:spPr>
          <a:xfrm>
            <a:off x="6193367" y="2174875"/>
            <a:ext cx="53892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609600" y="6356350"/>
            <a:ext cx="2844800" cy="3651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4165600" y="6356350"/>
            <a:ext cx="3860800" cy="3651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8737600" y="6356350"/>
            <a:ext cx="2844800" cy="365100"/>
          </a:xfrm>
          <a:prstGeom prst="rect">
            <a:avLst/>
          </a:prstGeom>
          <a:noFill/>
          <a:ln>
            <a:noFill/>
          </a:ln>
        </p:spPr>
        <p:txBody>
          <a:bodyPr lIns="91425" tIns="45700" rIns="91425" bIns="45700" anchor="t" anchorCtr="0">
            <a:noAutofit/>
          </a:bodyPr>
          <a:lstStyle/>
          <a:p>
            <a:pPr>
              <a:buSzPct val="25000"/>
            </a:pPr>
            <a:fld id="{00000000-1234-1234-1234-123412341234}" type="slidenum">
              <a:rPr lang="en-GB" sz="1800" smtClean="0">
                <a:solidFill>
                  <a:schemeClr val="dk1"/>
                </a:solidFill>
                <a:latin typeface="Calibri"/>
                <a:ea typeface="Calibri"/>
                <a:cs typeface="Calibri"/>
                <a:sym typeface="Calibri"/>
              </a:rPr>
              <a:pPr>
                <a:buSzPct val="25000"/>
              </a:pPr>
              <a:t>‹#›</a:t>
            </a:fld>
            <a:endParaRPr lang="en-GB"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55214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5A5-8FFB-E362-053C-86459B8A107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23E9A1E-A991-1D80-B55D-ECE6F63526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2191A8-D0A3-FF08-EBAB-0296DB07DBA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9A5D9C9-E5F2-26AF-3F1C-12D7BA789F06}"/>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6" name="Footer Placeholder 5">
            <a:extLst>
              <a:ext uri="{FF2B5EF4-FFF2-40B4-BE49-F238E27FC236}">
                <a16:creationId xmlns:a16="http://schemas.microsoft.com/office/drawing/2014/main" id="{85E92B56-FAAA-ACDF-DF3C-52E073FAC6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36401D-8C89-9AEE-97C3-83CC99A6BD1B}"/>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2255083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88A4-4F95-ECDB-B8C4-679C82A6173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F379BD9-0716-DFDE-05A9-4BCED37CF5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8BDE3-CEF9-6B01-7362-98268762F4F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905483C-4088-0723-809D-4F56A1F5DB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763BDB-B23B-C77D-97D6-2016DB79B1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254A4F7-05C5-814E-AEBB-AA4EADF86FED}"/>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8" name="Footer Placeholder 7">
            <a:extLst>
              <a:ext uri="{FF2B5EF4-FFF2-40B4-BE49-F238E27FC236}">
                <a16:creationId xmlns:a16="http://schemas.microsoft.com/office/drawing/2014/main" id="{DBDB4889-BA9E-C4D2-583B-A26061850D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893A95-E8CE-A962-323F-10CF02C82A20}"/>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3622617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A6A0-4118-8D0B-1A72-78493F75B03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1BC919B-C14F-91BD-724D-29C8CDFADA61}"/>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4" name="Footer Placeholder 3">
            <a:extLst>
              <a:ext uri="{FF2B5EF4-FFF2-40B4-BE49-F238E27FC236}">
                <a16:creationId xmlns:a16="http://schemas.microsoft.com/office/drawing/2014/main" id="{70AA961F-87A2-9BCD-66BC-E9B21E294F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7AF06C-13D4-813A-C48D-14352E762CA0}"/>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2799618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3CD9E2-AC58-D1D1-2AB8-A4B8CE3767D5}"/>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3" name="Footer Placeholder 2">
            <a:extLst>
              <a:ext uri="{FF2B5EF4-FFF2-40B4-BE49-F238E27FC236}">
                <a16:creationId xmlns:a16="http://schemas.microsoft.com/office/drawing/2014/main" id="{405488CE-001A-6F1E-6CEC-21D1FE3ECBE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41A6169-2774-C91C-12DC-D7076EE4775A}"/>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3412051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C6CC-CFCE-793A-3153-6BE3E16CBE6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FA56D15-2767-F9DB-35E9-1A06E8E52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390AC48-BE90-78A3-3C28-3468CA859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A25200-DCF3-BAC2-4639-5F48B1672F73}"/>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6" name="Footer Placeholder 5">
            <a:extLst>
              <a:ext uri="{FF2B5EF4-FFF2-40B4-BE49-F238E27FC236}">
                <a16:creationId xmlns:a16="http://schemas.microsoft.com/office/drawing/2014/main" id="{9BE9BE7F-60BC-A736-3F0F-569D9AA451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BBB25C-875A-70FF-AD28-A4E97F90E2EF}"/>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1096955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2AB6-D172-48CF-FEB9-94AF593E84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E5B797F-B05A-754C-A146-D313D9520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C04D67-BDB3-742D-A7B8-BB163D297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848832-6F03-514F-6EDD-C3474EC80017}"/>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6" name="Footer Placeholder 5">
            <a:extLst>
              <a:ext uri="{FF2B5EF4-FFF2-40B4-BE49-F238E27FC236}">
                <a16:creationId xmlns:a16="http://schemas.microsoft.com/office/drawing/2014/main" id="{7A21EF56-99F1-99B0-7013-8624AA36CA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8362F3-0BAC-34BC-E998-15DF1D845B6D}"/>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3437204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43DA-48F8-A48E-739F-9D96F7FBF40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DF61E02-173A-823F-F5B9-905422C75B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9AC78F-13A7-4E85-C3AF-8A052F0EC51E}"/>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5" name="Footer Placeholder 4">
            <a:extLst>
              <a:ext uri="{FF2B5EF4-FFF2-40B4-BE49-F238E27FC236}">
                <a16:creationId xmlns:a16="http://schemas.microsoft.com/office/drawing/2014/main" id="{4EE259CC-B446-B0BB-2237-25FB24BFB8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585F42-BFAC-D1E9-B29C-315C8CD691FA}"/>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2944418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B6766-AA82-DACB-7222-BD34BC86F67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724D7E9-98A1-5967-9710-7927A1A97F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BE4E40D-C77A-A07A-09A3-CF128D185776}"/>
              </a:ext>
            </a:extLst>
          </p:cNvPr>
          <p:cNvSpPr>
            <a:spLocks noGrp="1"/>
          </p:cNvSpPr>
          <p:nvPr>
            <p:ph type="dt" sz="half" idx="10"/>
          </p:nvPr>
        </p:nvSpPr>
        <p:spPr/>
        <p:txBody>
          <a:bodyPr/>
          <a:lstStyle/>
          <a:p>
            <a:fld id="{20AF2E48-9CEE-724B-9339-241707D27067}" type="datetimeFigureOut">
              <a:rPr lang="en-GB" smtClean="0"/>
              <a:t>15/04/2026</a:t>
            </a:fld>
            <a:endParaRPr lang="en-GB"/>
          </a:p>
        </p:txBody>
      </p:sp>
      <p:sp>
        <p:nvSpPr>
          <p:cNvPr id="5" name="Footer Placeholder 4">
            <a:extLst>
              <a:ext uri="{FF2B5EF4-FFF2-40B4-BE49-F238E27FC236}">
                <a16:creationId xmlns:a16="http://schemas.microsoft.com/office/drawing/2014/main" id="{1D9154FE-9155-804C-885A-1603769325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93C3D4-ED07-97C4-4E9C-F7C7E7BBEB1F}"/>
              </a:ext>
            </a:extLst>
          </p:cNvPr>
          <p:cNvSpPr>
            <a:spLocks noGrp="1"/>
          </p:cNvSpPr>
          <p:nvPr>
            <p:ph type="sldNum" sz="quarter" idx="12"/>
          </p:nvPr>
        </p:nvSpPr>
        <p:spPr/>
        <p:txBody>
          <a:bodyPr/>
          <a:lstStyle/>
          <a:p>
            <a:fld id="{2DD5A73D-BF0F-9D41-BF1D-A5083F420EC5}" type="slidenum">
              <a:rPr lang="en-GB" smtClean="0"/>
              <a:t>‹#›</a:t>
            </a:fld>
            <a:endParaRPr lang="en-GB"/>
          </a:p>
        </p:txBody>
      </p:sp>
    </p:spTree>
    <p:extLst>
      <p:ext uri="{BB962C8B-B14F-4D97-AF65-F5344CB8AC3E}">
        <p14:creationId xmlns:p14="http://schemas.microsoft.com/office/powerpoint/2010/main" val="2859413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uzy's stor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142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9DC7AC-09A1-4243-B914-68C5D0D85CC1}" type="datetimeFigureOut">
              <a:rPr lang="en-GB" smtClean="0"/>
              <a:t>15/04/2026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4D8E16-7249-4C9B-9CDB-51F991A55DA6}" type="slidenum">
              <a:rPr lang="en-GB" smtClean="0"/>
              <a:t>‹#›</a:t>
            </a:fld>
            <a:endParaRPr lang="en-GB"/>
          </a:p>
        </p:txBody>
      </p:sp>
    </p:spTree>
    <p:extLst>
      <p:ext uri="{BB962C8B-B14F-4D97-AF65-F5344CB8AC3E}">
        <p14:creationId xmlns:p14="http://schemas.microsoft.com/office/powerpoint/2010/main" val="13685748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8A71-FFA6-4A47-A0B7-5FA3A304341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AADCFD9-B589-A445-9DD1-C0946992F6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5AB4A7F-4CDE-5243-8F74-A65CFE05F1AA}"/>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5" name="Footer Placeholder 4">
            <a:extLst>
              <a:ext uri="{FF2B5EF4-FFF2-40B4-BE49-F238E27FC236}">
                <a16:creationId xmlns:a16="http://schemas.microsoft.com/office/drawing/2014/main" id="{C44CD08C-11AA-EB44-B998-52B422ADB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A6E19-147F-A84E-9946-ED4A79347FA7}"/>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326715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4DAE-60BC-F646-8F79-20768F85AD4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74D3A64-8120-F84A-BEBA-CD79092422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41FB27-CC5C-4641-B4F5-CB30AB68C6EF}"/>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5" name="Footer Placeholder 4">
            <a:extLst>
              <a:ext uri="{FF2B5EF4-FFF2-40B4-BE49-F238E27FC236}">
                <a16:creationId xmlns:a16="http://schemas.microsoft.com/office/drawing/2014/main" id="{69876177-4D2C-8C40-92DC-E74972914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1E5F2-0914-C94E-A215-51BC59B0A4A6}"/>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417404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0DB4-E6D8-094B-ABF3-341E90569F1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BD679E-32D0-A74D-B7BD-D89EC8B30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133408-FE5A-A64C-AD5A-11D26C034767}"/>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5" name="Footer Placeholder 4">
            <a:extLst>
              <a:ext uri="{FF2B5EF4-FFF2-40B4-BE49-F238E27FC236}">
                <a16:creationId xmlns:a16="http://schemas.microsoft.com/office/drawing/2014/main" id="{2C026494-1F1B-3A4A-B49D-ACCE08335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557F7-7E74-B941-89D4-24C2AA57DE83}"/>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126728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D176-1F7F-1143-BAAD-EC2920C615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6A72FF-CE7A-4249-9AF8-F071988D5A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0C81B0F-1F05-CD42-B738-6D3B085544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737E368-1FE0-D64D-B5C5-398A6A36739C}"/>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6" name="Footer Placeholder 5">
            <a:extLst>
              <a:ext uri="{FF2B5EF4-FFF2-40B4-BE49-F238E27FC236}">
                <a16:creationId xmlns:a16="http://schemas.microsoft.com/office/drawing/2014/main" id="{3C5D4816-3636-E74F-A5B1-05E882733B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C927D-548B-1E4B-8334-608C8D2051CA}"/>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43002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BD64-6AD2-DC48-965B-0AB0ADE60A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BEF734-FBC2-A044-8F28-5C0A77E79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D73D1B-FBF9-9146-B449-F23611C8B8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B1BED8C-5F2B-4D4A-ADA2-3A79DBCA0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9B9B98-97F1-5E4C-AF51-ACC132E3BD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2773A78-8E39-CA4A-8D9A-29F50016E23D}"/>
              </a:ext>
            </a:extLst>
          </p:cNvPr>
          <p:cNvSpPr>
            <a:spLocks noGrp="1"/>
          </p:cNvSpPr>
          <p:nvPr>
            <p:ph type="dt" sz="half" idx="10"/>
          </p:nvPr>
        </p:nvSpPr>
        <p:spPr/>
        <p:txBody>
          <a:bodyPr/>
          <a:lstStyle/>
          <a:p>
            <a:fld id="{37846437-EC6F-9A43-9374-A22D828F0E4F}" type="datetimeFigureOut">
              <a:rPr lang="en-US" smtClean="0"/>
              <a:t>4/15/2026</a:t>
            </a:fld>
            <a:endParaRPr lang="en-US"/>
          </a:p>
        </p:txBody>
      </p:sp>
      <p:sp>
        <p:nvSpPr>
          <p:cNvPr id="8" name="Footer Placeholder 7">
            <a:extLst>
              <a:ext uri="{FF2B5EF4-FFF2-40B4-BE49-F238E27FC236}">
                <a16:creationId xmlns:a16="http://schemas.microsoft.com/office/drawing/2014/main" id="{A937FF39-75BA-C04D-B999-3E4A4D3C11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9AB861-C88F-C54F-944C-1313A80941A5}"/>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3588775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127658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39DEC0-EA81-9D41-9753-1FB358035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CB338A6-D5C8-744C-A24D-DC6DD9392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7F58E7-77E4-764C-85EE-0BA9E15A4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46437-EC6F-9A43-9374-A22D828F0E4F}" type="datetimeFigureOut">
              <a:rPr lang="en-US" smtClean="0"/>
              <a:t>4/15/2026</a:t>
            </a:fld>
            <a:endParaRPr lang="en-US"/>
          </a:p>
        </p:txBody>
      </p:sp>
      <p:sp>
        <p:nvSpPr>
          <p:cNvPr id="5" name="Footer Placeholder 4">
            <a:extLst>
              <a:ext uri="{FF2B5EF4-FFF2-40B4-BE49-F238E27FC236}">
                <a16:creationId xmlns:a16="http://schemas.microsoft.com/office/drawing/2014/main" id="{4C710130-B453-7446-9934-23B5F8364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D7A3EF-880B-9F45-AFEE-3C065F41E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F7FC4-9EB7-2C4C-89BC-AE7177FA2E1B}" type="slidenum">
              <a:rPr lang="en-US" smtClean="0"/>
              <a:t>‹#›</a:t>
            </a:fld>
            <a:endParaRPr lang="en-US"/>
          </a:p>
        </p:txBody>
      </p:sp>
    </p:spTree>
    <p:extLst>
      <p:ext uri="{BB962C8B-B14F-4D97-AF65-F5344CB8AC3E}">
        <p14:creationId xmlns:p14="http://schemas.microsoft.com/office/powerpoint/2010/main" val="323092881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0D7C6-3342-7AB0-66E9-1051FE296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2D73C4-F5DC-A6A6-04A1-3F8548096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5DE106-19BB-431B-BBBA-A3D61DF42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471AD-BA49-4BF6-88AF-C6F1DB528CB9}" type="datetimeFigureOut">
              <a:rPr lang="en-GB" smtClean="0"/>
              <a:t>15/04/2026</a:t>
            </a:fld>
            <a:endParaRPr lang="en-GB"/>
          </a:p>
        </p:txBody>
      </p:sp>
      <p:sp>
        <p:nvSpPr>
          <p:cNvPr id="5" name="Footer Placeholder 4">
            <a:extLst>
              <a:ext uri="{FF2B5EF4-FFF2-40B4-BE49-F238E27FC236}">
                <a16:creationId xmlns:a16="http://schemas.microsoft.com/office/drawing/2014/main" id="{7052A688-468F-82E4-A201-6D7A805EA4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C4267F-60E9-D0B5-99FE-7C5ABB1097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6CADB-5712-43F5-BF64-4665DBDA5B93}" type="slidenum">
              <a:rPr lang="en-GB" smtClean="0"/>
              <a:t>‹#›</a:t>
            </a:fld>
            <a:endParaRPr lang="en-GB"/>
          </a:p>
        </p:txBody>
      </p:sp>
    </p:spTree>
    <p:extLst>
      <p:ext uri="{BB962C8B-B14F-4D97-AF65-F5344CB8AC3E}">
        <p14:creationId xmlns:p14="http://schemas.microsoft.com/office/powerpoint/2010/main" val="6279471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ADFDEC-DCF7-B63D-FF5D-983B24732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AB592A-EB90-4441-6A84-606CD98FD7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6AC2C8-38BD-D5F6-B9A5-7F9FAFFBB7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F2E48-9CEE-724B-9339-241707D27067}" type="datetimeFigureOut">
              <a:rPr lang="en-GB" smtClean="0"/>
              <a:t>15/04/2026</a:t>
            </a:fld>
            <a:endParaRPr lang="en-GB"/>
          </a:p>
        </p:txBody>
      </p:sp>
      <p:sp>
        <p:nvSpPr>
          <p:cNvPr id="5" name="Footer Placeholder 4">
            <a:extLst>
              <a:ext uri="{FF2B5EF4-FFF2-40B4-BE49-F238E27FC236}">
                <a16:creationId xmlns:a16="http://schemas.microsoft.com/office/drawing/2014/main" id="{A8BCF04A-B9D2-B12E-7907-20EFC6E9F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21648C-77F0-4A79-6241-E7E6F9C727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D5A73D-BF0F-9D41-BF1D-A5083F420EC5}" type="slidenum">
              <a:rPr lang="en-GB" smtClean="0"/>
              <a:t>‹#›</a:t>
            </a:fld>
            <a:endParaRPr lang="en-GB"/>
          </a:p>
        </p:txBody>
      </p:sp>
    </p:spTree>
    <p:extLst>
      <p:ext uri="{BB962C8B-B14F-4D97-AF65-F5344CB8AC3E}">
        <p14:creationId xmlns:p14="http://schemas.microsoft.com/office/powerpoint/2010/main" val="40592604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microsoft.com/office/2018/10/relationships/comments" Target="../comments/modernComment_7CA_73D741A6.xml"/><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hyperlink" Target="http://www.suzylamplugh.org/" TargetMode="External"/><Relationship Id="rId11" Type="http://schemas.openxmlformats.org/officeDocument/2006/relationships/hyperlink" Target="http://www.stalkinghelpline,org/" TargetMode="External"/><Relationship Id="rId5" Type="http://schemas.openxmlformats.org/officeDocument/2006/relationships/hyperlink" Target="mailto:info@suzylamplugh.org" TargetMode="External"/><Relationship Id="rId10" Type="http://schemas.openxmlformats.org/officeDocument/2006/relationships/hyperlink" Target="mailto:advice@stalkinghelpline.org" TargetMode="External"/><Relationship Id="rId4" Type="http://schemas.openxmlformats.org/officeDocument/2006/relationships/image" Target="../media/image1.png"/><Relationship Id="rId9" Type="http://schemas.openxmlformats.org/officeDocument/2006/relationships/image" Target="../media/image40.png"/><Relationship Id="rId1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AF8443-D0C3-80FE-FB3C-747672003E7E}"/>
              </a:ext>
            </a:extLst>
          </p:cNvPr>
          <p:cNvPicPr>
            <a:picLocks noChangeAspect="1"/>
          </p:cNvPicPr>
          <p:nvPr/>
        </p:nvPicPr>
        <p:blipFill rotWithShape="1">
          <a:blip r:embed="rId3"/>
          <a:srcRect l="24799" r="21076"/>
          <a:stretch/>
        </p:blipFill>
        <p:spPr>
          <a:xfrm>
            <a:off x="6290616" y="-1"/>
            <a:ext cx="5901384" cy="685021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05EC87A2-B833-E16F-FC0B-5B607F9D6123}"/>
              </a:ext>
            </a:extLst>
          </p:cNvPr>
          <p:cNvSpPr txBox="1"/>
          <p:nvPr/>
        </p:nvSpPr>
        <p:spPr>
          <a:xfrm>
            <a:off x="125661" y="1175405"/>
            <a:ext cx="7606634" cy="864724"/>
          </a:xfrm>
          <a:prstGeom prst="rect">
            <a:avLst/>
          </a:prstGeom>
          <a:noFill/>
        </p:spPr>
        <p:txBody>
          <a:bodyPr wrap="square">
            <a:spAutoFit/>
          </a:bodyPr>
          <a:lstStyle/>
          <a:p>
            <a:pPr marL="0" marR="0" lvl="0" indent="0" algn="l" defTabSz="914400" rtl="0" eaLnBrk="1" fontAlgn="base" latinLnBrk="0" hangingPunct="1">
              <a:lnSpc>
                <a:spcPct val="200000"/>
              </a:lnSpc>
              <a:spcBef>
                <a:spcPct val="0"/>
              </a:spcBef>
              <a:spcAft>
                <a:spcPts val="600"/>
              </a:spcAft>
              <a:buClrTx/>
              <a:buSzTx/>
              <a:buFontTx/>
              <a:buNone/>
              <a:tabLst/>
              <a:defRPr/>
            </a:pPr>
            <a:r>
              <a:rPr lang="en-US" sz="2900" b="1">
                <a:solidFill>
                  <a:srgbClr val="002060"/>
                </a:solidFill>
                <a:latin typeface="Aptos ExtraBold" panose="020B0004020202020204" pitchFamily="34" charset="0"/>
                <a:cs typeface="Arial"/>
              </a:rPr>
              <a:t>PERSONAL SAFETY AND LONE WORKING</a:t>
            </a:r>
          </a:p>
        </p:txBody>
      </p:sp>
      <p:sp>
        <p:nvSpPr>
          <p:cNvPr id="3" name="Subtitle 2">
            <a:extLst>
              <a:ext uri="{FF2B5EF4-FFF2-40B4-BE49-F238E27FC236}">
                <a16:creationId xmlns:a16="http://schemas.microsoft.com/office/drawing/2014/main" id="{5DBFA0A5-C697-FF4A-181A-A76C744BE152}"/>
              </a:ext>
            </a:extLst>
          </p:cNvPr>
          <p:cNvSpPr txBox="1">
            <a:spLocks/>
          </p:cNvSpPr>
          <p:nvPr/>
        </p:nvSpPr>
        <p:spPr>
          <a:xfrm>
            <a:off x="558799" y="4141339"/>
            <a:ext cx="5901384" cy="1670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solidFill>
                  <a:srgbClr val="002060"/>
                </a:solidFill>
                <a:latin typeface="Aptos"/>
              </a:rPr>
              <a:t>SASKIA GARNER</a:t>
            </a:r>
          </a:p>
          <a:p>
            <a:pPr marL="0" indent="0">
              <a:buNone/>
            </a:pPr>
            <a:r>
              <a:rPr lang="en-US" sz="1800" b="1" i="1" dirty="0">
                <a:solidFill>
                  <a:srgbClr val="002060"/>
                </a:solidFill>
                <a:latin typeface="Aptos"/>
              </a:rPr>
              <a:t>HEAD OF POLICY AND CAMPAIGNS</a:t>
            </a:r>
          </a:p>
          <a:p>
            <a:pPr marL="0" indent="0">
              <a:buNone/>
            </a:pPr>
            <a:endParaRPr lang="en-US" sz="1800" i="1" dirty="0">
              <a:solidFill>
                <a:srgbClr val="002060"/>
              </a:solidFill>
              <a:latin typeface="Aptos"/>
            </a:endParaRPr>
          </a:p>
          <a:p>
            <a:pPr marL="0" indent="0">
              <a:buNone/>
            </a:pPr>
            <a:r>
              <a:rPr lang="en-GB" sz="1800" i="1" dirty="0">
                <a:solidFill>
                  <a:srgbClr val="002060"/>
                </a:solidFill>
                <a:latin typeface="Aptos"/>
              </a:rPr>
              <a:t>The Suzy Lamplugh Trust</a:t>
            </a:r>
            <a:endParaRPr lang="en-GB" dirty="0">
              <a:solidFill>
                <a:srgbClr val="002060"/>
              </a:solidFill>
            </a:endParaRPr>
          </a:p>
        </p:txBody>
      </p:sp>
      <p:sp>
        <p:nvSpPr>
          <p:cNvPr id="4" name="TextBox 3">
            <a:extLst>
              <a:ext uri="{FF2B5EF4-FFF2-40B4-BE49-F238E27FC236}">
                <a16:creationId xmlns:a16="http://schemas.microsoft.com/office/drawing/2014/main" id="{9BB420C6-0D95-9549-F11D-B8F117254ACF}"/>
              </a:ext>
            </a:extLst>
          </p:cNvPr>
          <p:cNvSpPr txBox="1"/>
          <p:nvPr/>
        </p:nvSpPr>
        <p:spPr>
          <a:xfrm>
            <a:off x="130859" y="2485828"/>
            <a:ext cx="6757263" cy="461665"/>
          </a:xfrm>
          <a:prstGeom prst="rect">
            <a:avLst/>
          </a:prstGeom>
          <a:noFill/>
        </p:spPr>
        <p:txBody>
          <a:bodyPr wrap="square" rtlCol="0">
            <a:spAutoFit/>
          </a:bodyPr>
          <a:lstStyle/>
          <a:p>
            <a:r>
              <a:rPr lang="en-GB" sz="2400" dirty="0">
                <a:solidFill>
                  <a:srgbClr val="002060"/>
                </a:solidFill>
                <a:latin typeface="Aptos ExtraBold" panose="020B0004020202020204" pitchFamily="34" charset="0"/>
              </a:rPr>
              <a:t>TUC CONFERENCE</a:t>
            </a:r>
          </a:p>
        </p:txBody>
      </p:sp>
      <p:pic>
        <p:nvPicPr>
          <p:cNvPr id="5" name="Picture 4">
            <a:extLst>
              <a:ext uri="{FF2B5EF4-FFF2-40B4-BE49-F238E27FC236}">
                <a16:creationId xmlns:a16="http://schemas.microsoft.com/office/drawing/2014/main" id="{1347A8C3-52FE-614A-EE94-741D760E1A68}"/>
              </a:ext>
            </a:extLst>
          </p:cNvPr>
          <p:cNvPicPr>
            <a:picLocks noChangeAspect="1"/>
          </p:cNvPicPr>
          <p:nvPr/>
        </p:nvPicPr>
        <p:blipFill>
          <a:blip r:embed="rId4"/>
          <a:stretch>
            <a:fillRect/>
          </a:stretch>
        </p:blipFill>
        <p:spPr>
          <a:xfrm>
            <a:off x="0" y="45036"/>
            <a:ext cx="3401863" cy="1066892"/>
          </a:xfrm>
          <a:prstGeom prst="rect">
            <a:avLst/>
          </a:prstGeom>
        </p:spPr>
      </p:pic>
    </p:spTree>
    <p:extLst>
      <p:ext uri="{BB962C8B-B14F-4D97-AF65-F5344CB8AC3E}">
        <p14:creationId xmlns:p14="http://schemas.microsoft.com/office/powerpoint/2010/main" val="3717375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E8792-FF58-FA77-BC55-FFB0D22125BA}"/>
            </a:ext>
          </a:extLst>
        </p:cNvPr>
        <p:cNvGrpSpPr/>
        <p:nvPr/>
      </p:nvGrpSpPr>
      <p:grpSpPr>
        <a:xfrm>
          <a:off x="0" y="0"/>
          <a:ext cx="0" cy="0"/>
          <a:chOff x="0" y="0"/>
          <a:chExt cx="0" cy="0"/>
        </a:xfrm>
      </p:grpSpPr>
      <p:sp>
        <p:nvSpPr>
          <p:cNvPr id="5" name="AutoShape 4" descr="Sound icon symbol premium quality isolated audio Vector Image">
            <a:extLst>
              <a:ext uri="{FF2B5EF4-FFF2-40B4-BE49-F238E27FC236}">
                <a16:creationId xmlns:a16="http://schemas.microsoft.com/office/drawing/2014/main" id="{D6BDCAEA-91E8-4120-5CB8-F2C38509BE2E}"/>
              </a:ext>
            </a:extLst>
          </p:cNvPr>
          <p:cNvSpPr>
            <a:spLocks noChangeAspect="1" noChangeArrowheads="1"/>
          </p:cNvSpPr>
          <p:nvPr/>
        </p:nvSpPr>
        <p:spPr bwMode="auto">
          <a:xfrm>
            <a:off x="1799891" y="0"/>
            <a:ext cx="304800" cy="2734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5453AC30-E91B-D3E3-8485-692B2E0A0342}"/>
              </a:ext>
            </a:extLst>
          </p:cNvPr>
          <p:cNvSpPr txBox="1"/>
          <p:nvPr/>
        </p:nvSpPr>
        <p:spPr>
          <a:xfrm>
            <a:off x="412080" y="1738210"/>
            <a:ext cx="10575234" cy="4449744"/>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Step 1: Developing an effective anti-harassment policy.</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Step 2: Engaging staff.</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Step 3: Assessing and taking steps to reduce risks.</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Step 4: setting up a reporting system.</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Step 5: Training.</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Step 6: Handling complaints.</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Step 7: dealing with third party harassment.</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Step 8: monitoring and evaluating actions.</a:t>
            </a:r>
          </a:p>
        </p:txBody>
      </p:sp>
      <p:sp>
        <p:nvSpPr>
          <p:cNvPr id="6" name="Text Box 5">
            <a:extLst>
              <a:ext uri="{FF2B5EF4-FFF2-40B4-BE49-F238E27FC236}">
                <a16:creationId xmlns:a16="http://schemas.microsoft.com/office/drawing/2014/main" id="{AC4B31FF-52D7-5037-6C2C-4CD879BA0C8C}"/>
              </a:ext>
            </a:extLst>
          </p:cNvPr>
          <p:cNvSpPr txBox="1">
            <a:spLocks noChangeArrowheads="1"/>
          </p:cNvSpPr>
          <p:nvPr/>
        </p:nvSpPr>
        <p:spPr bwMode="auto">
          <a:xfrm>
            <a:off x="412081" y="989540"/>
            <a:ext cx="7487910" cy="624118"/>
          </a:xfrm>
          <a:prstGeom prst="rect">
            <a:avLst/>
          </a:prstGeom>
        </p:spPr>
        <p:txBody>
          <a:bodyPr vert="horz" lIns="91440" tIns="45720" rIns="91440" bIns="45720" rtlCol="0" anchor="b">
            <a:noAutofit/>
          </a:bodyPr>
          <a:lstStyle>
            <a:lvl1pPr defTabSz="873125">
              <a:defRPr>
                <a:solidFill>
                  <a:schemeClr val="tx1"/>
                </a:solidFill>
                <a:latin typeface="Calibri" pitchFamily="34" charset="0"/>
                <a:cs typeface="Arial" charset="0"/>
              </a:defRPr>
            </a:lvl1pPr>
            <a:lvl2pPr marL="742950" indent="-285750" defTabSz="873125">
              <a:defRPr>
                <a:solidFill>
                  <a:schemeClr val="tx1"/>
                </a:solidFill>
                <a:latin typeface="Calibri" pitchFamily="34" charset="0"/>
                <a:cs typeface="Arial" charset="0"/>
              </a:defRPr>
            </a:lvl2pPr>
            <a:lvl3pPr marL="1143000" indent="-228600" defTabSz="873125">
              <a:defRPr>
                <a:solidFill>
                  <a:schemeClr val="tx1"/>
                </a:solidFill>
                <a:latin typeface="Calibri" pitchFamily="34" charset="0"/>
                <a:cs typeface="Arial" charset="0"/>
              </a:defRPr>
            </a:lvl3pPr>
            <a:lvl4pPr marL="1600200" indent="-228600" defTabSz="873125">
              <a:defRPr>
                <a:solidFill>
                  <a:schemeClr val="tx1"/>
                </a:solidFill>
                <a:latin typeface="Calibri" pitchFamily="34" charset="0"/>
                <a:cs typeface="Arial" charset="0"/>
              </a:defRPr>
            </a:lvl4pPr>
            <a:lvl5pPr marL="2057400" indent="-228600" defTabSz="873125">
              <a:defRPr>
                <a:solidFill>
                  <a:schemeClr val="tx1"/>
                </a:solidFill>
                <a:latin typeface="Calibri" pitchFamily="34" charset="0"/>
                <a:cs typeface="Arial" charset="0"/>
              </a:defRPr>
            </a:lvl5pPr>
            <a:lvl6pPr marL="2514600" indent="-228600" defTabSz="873125" fontAlgn="base">
              <a:spcBef>
                <a:spcPct val="0"/>
              </a:spcBef>
              <a:spcAft>
                <a:spcPct val="0"/>
              </a:spcAft>
              <a:defRPr>
                <a:solidFill>
                  <a:schemeClr val="tx1"/>
                </a:solidFill>
                <a:latin typeface="Calibri" pitchFamily="34" charset="0"/>
                <a:cs typeface="Arial" charset="0"/>
              </a:defRPr>
            </a:lvl6pPr>
            <a:lvl7pPr marL="2971800" indent="-228600" defTabSz="873125" fontAlgn="base">
              <a:spcBef>
                <a:spcPct val="0"/>
              </a:spcBef>
              <a:spcAft>
                <a:spcPct val="0"/>
              </a:spcAft>
              <a:defRPr>
                <a:solidFill>
                  <a:schemeClr val="tx1"/>
                </a:solidFill>
                <a:latin typeface="Calibri" pitchFamily="34" charset="0"/>
                <a:cs typeface="Arial" charset="0"/>
              </a:defRPr>
            </a:lvl7pPr>
            <a:lvl8pPr marL="3429000" indent="-228600" defTabSz="873125" fontAlgn="base">
              <a:spcBef>
                <a:spcPct val="0"/>
              </a:spcBef>
              <a:spcAft>
                <a:spcPct val="0"/>
              </a:spcAft>
              <a:defRPr>
                <a:solidFill>
                  <a:schemeClr val="tx1"/>
                </a:solidFill>
                <a:latin typeface="Calibri" pitchFamily="34" charset="0"/>
                <a:cs typeface="Arial" charset="0"/>
              </a:defRPr>
            </a:lvl8pPr>
            <a:lvl9pPr marL="3886200" indent="-228600" defTabSz="873125" fontAlgn="base">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200" i="0" u="none" strike="noStrike" kern="1200" cap="none" spc="0" normalizeH="0" baseline="0" noProof="0" dirty="0">
                <a:ln w="9000" cmpd="sng">
                  <a:solidFill>
                    <a:srgbClr val="8064A2">
                      <a:shade val="50000"/>
                      <a:satMod val="120000"/>
                    </a:srgbClr>
                  </a:solidFill>
                  <a:prstDash val="solid"/>
                </a:ln>
                <a:solidFill>
                  <a:srgbClr val="002060"/>
                </a:solidFill>
                <a:effectLst>
                  <a:reflection blurRad="12700" endPos="0" dist="1000" dir="5400000" sy="-100000" algn="bl" rotWithShape="0"/>
                </a:effectLst>
                <a:uLnTx/>
                <a:uFillTx/>
                <a:latin typeface="Aptos Black" panose="020B0004020202020204" pitchFamily="34" charset="0"/>
                <a:cs typeface="Arial"/>
              </a:rPr>
              <a:t>EHRC’s 8-Step Guide to Preventing </a:t>
            </a: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200" i="0" u="none" strike="noStrike" kern="1200" cap="none" spc="0" normalizeH="0" baseline="0" noProof="0" dirty="0">
                <a:ln w="9000" cmpd="sng">
                  <a:solidFill>
                    <a:srgbClr val="8064A2">
                      <a:shade val="50000"/>
                      <a:satMod val="120000"/>
                    </a:srgbClr>
                  </a:solidFill>
                  <a:prstDash val="solid"/>
                </a:ln>
                <a:solidFill>
                  <a:srgbClr val="002060"/>
                </a:solidFill>
                <a:effectLst>
                  <a:reflection blurRad="12700" endPos="0" dist="1000" dir="5400000" sy="-100000" algn="bl" rotWithShape="0"/>
                </a:effectLst>
                <a:uLnTx/>
                <a:uFillTx/>
                <a:latin typeface="Aptos Black" panose="020B0004020202020204" pitchFamily="34" charset="0"/>
                <a:cs typeface="Arial"/>
              </a:rPr>
              <a:t>Sexual Harassment At Work</a:t>
            </a:r>
          </a:p>
        </p:txBody>
      </p:sp>
      <p:pic>
        <p:nvPicPr>
          <p:cNvPr id="3" name="Picture 2" descr="A cartoon of a person and person standing in front of a door&#10;&#10;AI-generated content may be incorrect.">
            <a:extLst>
              <a:ext uri="{FF2B5EF4-FFF2-40B4-BE49-F238E27FC236}">
                <a16:creationId xmlns:a16="http://schemas.microsoft.com/office/drawing/2014/main" id="{8C7C4CBB-5FBF-7CED-03B2-49119DBB7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072" y="1987315"/>
            <a:ext cx="4173486" cy="4449745"/>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DACCFDDF-C823-382E-30BB-834489FF01C4}"/>
              </a:ext>
            </a:extLst>
          </p:cNvPr>
          <p:cNvPicPr>
            <a:picLocks noChangeAspect="1"/>
          </p:cNvPicPr>
          <p:nvPr/>
        </p:nvPicPr>
        <p:blipFill>
          <a:blip r:embed="rId4"/>
          <a:stretch>
            <a:fillRect/>
          </a:stretch>
        </p:blipFill>
        <p:spPr>
          <a:xfrm>
            <a:off x="8745220" y="0"/>
            <a:ext cx="3368040" cy="1056340"/>
          </a:xfrm>
          <a:prstGeom prst="rect">
            <a:avLst/>
          </a:prstGeom>
        </p:spPr>
      </p:pic>
    </p:spTree>
    <p:extLst>
      <p:ext uri="{BB962C8B-B14F-4D97-AF65-F5344CB8AC3E}">
        <p14:creationId xmlns:p14="http://schemas.microsoft.com/office/powerpoint/2010/main" val="9182312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25630-29CD-6D58-C0A9-901FAAE7F870}"/>
            </a:ext>
          </a:extLst>
        </p:cNvPr>
        <p:cNvGrpSpPr/>
        <p:nvPr/>
      </p:nvGrpSpPr>
      <p:grpSpPr>
        <a:xfrm>
          <a:off x="0" y="0"/>
          <a:ext cx="0" cy="0"/>
          <a:chOff x="0" y="0"/>
          <a:chExt cx="0" cy="0"/>
        </a:xfrm>
      </p:grpSpPr>
      <p:sp>
        <p:nvSpPr>
          <p:cNvPr id="5" name="AutoShape 4" descr="Sound icon symbol premium quality isolated audio Vector Image">
            <a:extLst>
              <a:ext uri="{FF2B5EF4-FFF2-40B4-BE49-F238E27FC236}">
                <a16:creationId xmlns:a16="http://schemas.microsoft.com/office/drawing/2014/main" id="{C2D53668-D5C8-3428-1794-A9D7A13883EF}"/>
              </a:ext>
            </a:extLst>
          </p:cNvPr>
          <p:cNvSpPr>
            <a:spLocks noChangeAspect="1" noChangeArrowheads="1"/>
          </p:cNvSpPr>
          <p:nvPr/>
        </p:nvSpPr>
        <p:spPr bwMode="auto">
          <a:xfrm>
            <a:off x="1799891" y="0"/>
            <a:ext cx="304800" cy="2734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 Box 5">
            <a:extLst>
              <a:ext uri="{FF2B5EF4-FFF2-40B4-BE49-F238E27FC236}">
                <a16:creationId xmlns:a16="http://schemas.microsoft.com/office/drawing/2014/main" id="{7EEA29CE-E038-DE7F-EE24-186F545A6E27}"/>
              </a:ext>
            </a:extLst>
          </p:cNvPr>
          <p:cNvSpPr txBox="1">
            <a:spLocks noChangeArrowheads="1"/>
          </p:cNvSpPr>
          <p:nvPr/>
        </p:nvSpPr>
        <p:spPr bwMode="auto">
          <a:xfrm>
            <a:off x="325464" y="0"/>
            <a:ext cx="9066509" cy="1272637"/>
          </a:xfrm>
          <a:prstGeom prst="rect">
            <a:avLst/>
          </a:prstGeom>
        </p:spPr>
        <p:txBody>
          <a:bodyPr vert="horz" lIns="91440" tIns="45720" rIns="91440" bIns="45720" rtlCol="0" anchor="b">
            <a:noAutofit/>
          </a:bodyPr>
          <a:lstStyle>
            <a:lvl1pPr defTabSz="873125">
              <a:defRPr>
                <a:solidFill>
                  <a:schemeClr val="tx1"/>
                </a:solidFill>
                <a:latin typeface="Calibri" pitchFamily="34" charset="0"/>
                <a:cs typeface="Arial" charset="0"/>
              </a:defRPr>
            </a:lvl1pPr>
            <a:lvl2pPr marL="742950" indent="-285750" defTabSz="873125">
              <a:defRPr>
                <a:solidFill>
                  <a:schemeClr val="tx1"/>
                </a:solidFill>
                <a:latin typeface="Calibri" pitchFamily="34" charset="0"/>
                <a:cs typeface="Arial" charset="0"/>
              </a:defRPr>
            </a:lvl2pPr>
            <a:lvl3pPr marL="1143000" indent="-228600" defTabSz="873125">
              <a:defRPr>
                <a:solidFill>
                  <a:schemeClr val="tx1"/>
                </a:solidFill>
                <a:latin typeface="Calibri" pitchFamily="34" charset="0"/>
                <a:cs typeface="Arial" charset="0"/>
              </a:defRPr>
            </a:lvl3pPr>
            <a:lvl4pPr marL="1600200" indent="-228600" defTabSz="873125">
              <a:defRPr>
                <a:solidFill>
                  <a:schemeClr val="tx1"/>
                </a:solidFill>
                <a:latin typeface="Calibri" pitchFamily="34" charset="0"/>
                <a:cs typeface="Arial" charset="0"/>
              </a:defRPr>
            </a:lvl4pPr>
            <a:lvl5pPr marL="2057400" indent="-228600" defTabSz="873125">
              <a:defRPr>
                <a:solidFill>
                  <a:schemeClr val="tx1"/>
                </a:solidFill>
                <a:latin typeface="Calibri" pitchFamily="34" charset="0"/>
                <a:cs typeface="Arial" charset="0"/>
              </a:defRPr>
            </a:lvl5pPr>
            <a:lvl6pPr marL="2514600" indent="-228600" defTabSz="873125" fontAlgn="base">
              <a:spcBef>
                <a:spcPct val="0"/>
              </a:spcBef>
              <a:spcAft>
                <a:spcPct val="0"/>
              </a:spcAft>
              <a:defRPr>
                <a:solidFill>
                  <a:schemeClr val="tx1"/>
                </a:solidFill>
                <a:latin typeface="Calibri" pitchFamily="34" charset="0"/>
                <a:cs typeface="Arial" charset="0"/>
              </a:defRPr>
            </a:lvl6pPr>
            <a:lvl7pPr marL="2971800" indent="-228600" defTabSz="873125" fontAlgn="base">
              <a:spcBef>
                <a:spcPct val="0"/>
              </a:spcBef>
              <a:spcAft>
                <a:spcPct val="0"/>
              </a:spcAft>
              <a:defRPr>
                <a:solidFill>
                  <a:schemeClr val="tx1"/>
                </a:solidFill>
                <a:latin typeface="Calibri" pitchFamily="34" charset="0"/>
                <a:cs typeface="Arial" charset="0"/>
              </a:defRPr>
            </a:lvl7pPr>
            <a:lvl8pPr marL="3429000" indent="-228600" defTabSz="873125" fontAlgn="base">
              <a:spcBef>
                <a:spcPct val="0"/>
              </a:spcBef>
              <a:spcAft>
                <a:spcPct val="0"/>
              </a:spcAft>
              <a:defRPr>
                <a:solidFill>
                  <a:schemeClr val="tx1"/>
                </a:solidFill>
                <a:latin typeface="Calibri" pitchFamily="34" charset="0"/>
                <a:cs typeface="Arial" charset="0"/>
              </a:defRPr>
            </a:lvl8pPr>
            <a:lvl9pPr marL="3886200" indent="-228600" defTabSz="873125" fontAlgn="base">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Aptos Black" panose="020B0004020202020204" pitchFamily="34" charset="0"/>
                <a:cs typeface="Arial"/>
              </a:rPr>
              <a:t>Questions for you to consider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Aptos Black" panose="020B0004020202020204" pitchFamily="34" charset="0"/>
                <a:cs typeface="Arial"/>
              </a:rPr>
              <a:t>as an employee</a:t>
            </a:r>
            <a:endParaRPr kumimoji="0" lang="en-US" sz="4000" b="0" i="0" u="none" strike="noStrike" kern="1200" cap="none" spc="0" normalizeH="0" baseline="0" noProof="0" dirty="0">
              <a:ln>
                <a:noFill/>
              </a:ln>
              <a:solidFill>
                <a:srgbClr val="1F497D"/>
              </a:solidFill>
              <a:effectLst/>
              <a:uLnTx/>
              <a:uFillTx/>
              <a:latin typeface="Aptos Black" panose="020B0004020202020204" pitchFamily="34" charset="0"/>
            </a:endParaRPr>
          </a:p>
        </p:txBody>
      </p:sp>
      <p:graphicFrame>
        <p:nvGraphicFramePr>
          <p:cNvPr id="3" name="Diagram 2">
            <a:extLst>
              <a:ext uri="{FF2B5EF4-FFF2-40B4-BE49-F238E27FC236}">
                <a16:creationId xmlns:a16="http://schemas.microsoft.com/office/drawing/2014/main" id="{1323AD10-A2BC-B39D-C1FD-368D28D33704}"/>
              </a:ext>
            </a:extLst>
          </p:cNvPr>
          <p:cNvGraphicFramePr/>
          <p:nvPr/>
        </p:nvGraphicFramePr>
        <p:xfrm>
          <a:off x="598523" y="1319202"/>
          <a:ext cx="10307884" cy="4977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logo&#10;&#10;Description automatically generated">
            <a:extLst>
              <a:ext uri="{FF2B5EF4-FFF2-40B4-BE49-F238E27FC236}">
                <a16:creationId xmlns:a16="http://schemas.microsoft.com/office/drawing/2014/main" id="{A3C4E03F-AAEB-40CD-AEFF-2CFEDB22306B}"/>
              </a:ext>
            </a:extLst>
          </p:cNvPr>
          <p:cNvPicPr>
            <a:picLocks noChangeAspect="1"/>
          </p:cNvPicPr>
          <p:nvPr/>
        </p:nvPicPr>
        <p:blipFill>
          <a:blip r:embed="rId8"/>
          <a:stretch>
            <a:fillRect/>
          </a:stretch>
        </p:blipFill>
        <p:spPr>
          <a:xfrm>
            <a:off x="8745220" y="0"/>
            <a:ext cx="3368040" cy="1056340"/>
          </a:xfrm>
          <a:prstGeom prst="rect">
            <a:avLst/>
          </a:prstGeom>
        </p:spPr>
      </p:pic>
    </p:spTree>
    <p:extLst>
      <p:ext uri="{BB962C8B-B14F-4D97-AF65-F5344CB8AC3E}">
        <p14:creationId xmlns:p14="http://schemas.microsoft.com/office/powerpoint/2010/main" val="3317250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65D5-F266-F4CD-5FC3-E8745D34CCAC}"/>
              </a:ext>
            </a:extLst>
          </p:cNvPr>
          <p:cNvSpPr>
            <a:spLocks noGrp="1"/>
          </p:cNvSpPr>
          <p:nvPr>
            <p:ph type="title"/>
          </p:nvPr>
        </p:nvSpPr>
        <p:spPr>
          <a:xfrm>
            <a:off x="1173480" y="859958"/>
            <a:ext cx="10515600" cy="1325563"/>
          </a:xfrm>
        </p:spPr>
        <p:txBody>
          <a:bodyPr>
            <a:normAutofit/>
          </a:bodyPr>
          <a:lstStyle/>
          <a:p>
            <a:pPr algn="ctr"/>
            <a:r>
              <a:rPr lang="en-GB" b="1" dirty="0">
                <a:solidFill>
                  <a:schemeClr val="accent1">
                    <a:lumMod val="75000"/>
                  </a:schemeClr>
                </a:solidFill>
                <a:latin typeface="Aptos Black" panose="020B0004020202020204" pitchFamily="34" charset="0"/>
                <a:cs typeface="Arial" panose="020B0604020202020204" pitchFamily="34" charset="0"/>
              </a:rPr>
              <a:t>What is harassment? </a:t>
            </a:r>
            <a:endParaRPr lang="en-GB" dirty="0">
              <a:latin typeface="Aptos Black" panose="020B00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41F3A1EA-E72E-7048-00E5-4B5655E63AC4}"/>
              </a:ext>
            </a:extLst>
          </p:cNvPr>
          <p:cNvPicPr>
            <a:picLocks noChangeAspect="1"/>
          </p:cNvPicPr>
          <p:nvPr/>
        </p:nvPicPr>
        <p:blipFill>
          <a:blip r:embed="rId3"/>
          <a:stretch>
            <a:fillRect/>
          </a:stretch>
        </p:blipFill>
        <p:spPr>
          <a:xfrm>
            <a:off x="8823960" y="0"/>
            <a:ext cx="3368040" cy="1056340"/>
          </a:xfrm>
          <a:prstGeom prst="rect">
            <a:avLst/>
          </a:prstGeom>
        </p:spPr>
      </p:pic>
      <p:sp>
        <p:nvSpPr>
          <p:cNvPr id="4" name="TextBox 3">
            <a:extLst>
              <a:ext uri="{FF2B5EF4-FFF2-40B4-BE49-F238E27FC236}">
                <a16:creationId xmlns:a16="http://schemas.microsoft.com/office/drawing/2014/main" id="{B5512045-EB25-32AC-6CD0-FD1E094ACE38}"/>
              </a:ext>
            </a:extLst>
          </p:cNvPr>
          <p:cNvSpPr txBox="1"/>
          <p:nvPr/>
        </p:nvSpPr>
        <p:spPr>
          <a:xfrm>
            <a:off x="316487" y="2590800"/>
            <a:ext cx="11936473" cy="3139321"/>
          </a:xfrm>
          <a:prstGeom prst="rect">
            <a:avLst/>
          </a:prstGeom>
          <a:noFill/>
        </p:spPr>
        <p:txBody>
          <a:bodyPr wrap="none" rtlCol="0">
            <a:spAutoFit/>
          </a:bodyPr>
          <a:lstStyle/>
          <a:p>
            <a:pPr marL="0" indent="0">
              <a:buNone/>
            </a:pPr>
            <a:r>
              <a:rPr lang="en-GB" sz="2000" b="1"/>
              <a:t>Harassment could be if someone: </a:t>
            </a:r>
            <a:endParaRPr lang="en-GB" sz="2000">
              <a:latin typeface="Arial" panose="020B0604020202020204" pitchFamily="34" charset="0"/>
              <a:cs typeface="Arial" panose="020B0604020202020204" pitchFamily="34" charset="0"/>
            </a:endParaRPr>
          </a:p>
          <a:p>
            <a:pPr fontAlgn="base"/>
            <a:r>
              <a:rPr lang="en-GB" sz="2000">
                <a:latin typeface="Arial"/>
                <a:cs typeface="Arial"/>
              </a:rPr>
              <a:t>Contacts you or attempts to contact without your permission or after having been asked not to</a:t>
            </a:r>
          </a:p>
          <a:p>
            <a:pPr fontAlgn="base"/>
            <a:r>
              <a:rPr lang="en-GB" sz="2000">
                <a:latin typeface="Arial"/>
                <a:cs typeface="Arial"/>
              </a:rPr>
              <a:t>Monitors a person’s movements, by use of internet, email or any other form of electronic communication</a:t>
            </a:r>
          </a:p>
          <a:p>
            <a:pPr fontAlgn="base"/>
            <a:r>
              <a:rPr lang="en-GB" sz="2000">
                <a:latin typeface="Arial"/>
                <a:cs typeface="Arial"/>
              </a:rPr>
              <a:t>Makes inappropriate comments/sexual innuendos </a:t>
            </a:r>
          </a:p>
          <a:p>
            <a:pPr fontAlgn="base"/>
            <a:r>
              <a:rPr lang="en-GB" sz="2000">
                <a:latin typeface="Arial"/>
                <a:cs typeface="Arial"/>
              </a:rPr>
              <a:t>Make rude physical gestures or facial expressions towards a person</a:t>
            </a:r>
          </a:p>
          <a:p>
            <a:pPr fontAlgn="base"/>
            <a:r>
              <a:rPr lang="en-GB" sz="2000">
                <a:latin typeface="Arial"/>
                <a:cs typeface="Arial"/>
              </a:rPr>
              <a:t>Makes unwanted sexual remarks </a:t>
            </a:r>
            <a:endParaRPr lang="en-GB" sz="2000">
              <a:latin typeface="Arial" panose="020B0604020202020204" pitchFamily="34" charset="0"/>
              <a:cs typeface="Arial" panose="020B0604020202020204" pitchFamily="34" charset="0"/>
            </a:endParaRPr>
          </a:p>
          <a:p>
            <a:pPr fontAlgn="base"/>
            <a:r>
              <a:rPr lang="en-GB" sz="2000">
                <a:latin typeface="Arial"/>
                <a:cs typeface="Arial"/>
              </a:rPr>
              <a:t>Makes requests for sexual favours</a:t>
            </a:r>
          </a:p>
          <a:p>
            <a:pPr fontAlgn="base"/>
            <a:r>
              <a:rPr lang="en-GB" sz="2000">
                <a:latin typeface="Arial"/>
                <a:cs typeface="Arial"/>
              </a:rPr>
              <a:t>Interferes with any property in the possession of a person</a:t>
            </a:r>
          </a:p>
          <a:p>
            <a:pPr fontAlgn="base"/>
            <a:r>
              <a:rPr lang="en-GB" sz="2000">
                <a:latin typeface="Arial"/>
                <a:cs typeface="Arial"/>
              </a:rPr>
              <a:t>Displays images or graffiti that are unwanted or offensive (either online and offline)</a:t>
            </a:r>
          </a:p>
          <a:p>
            <a:endParaRPr lang="en-GB"/>
          </a:p>
        </p:txBody>
      </p:sp>
    </p:spTree>
    <p:extLst>
      <p:ext uri="{BB962C8B-B14F-4D97-AF65-F5344CB8AC3E}">
        <p14:creationId xmlns:p14="http://schemas.microsoft.com/office/powerpoint/2010/main" val="24373132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65D5-F266-F4CD-5FC3-E8745D34CCAC}"/>
              </a:ext>
            </a:extLst>
          </p:cNvPr>
          <p:cNvSpPr>
            <a:spLocks noGrp="1"/>
          </p:cNvSpPr>
          <p:nvPr>
            <p:ph type="title"/>
          </p:nvPr>
        </p:nvSpPr>
        <p:spPr>
          <a:xfrm>
            <a:off x="2138766" y="555158"/>
            <a:ext cx="8863244" cy="1325563"/>
          </a:xfrm>
        </p:spPr>
        <p:txBody>
          <a:bodyPr>
            <a:normAutofit/>
          </a:bodyPr>
          <a:lstStyle/>
          <a:p>
            <a:pPr algn="ctr"/>
            <a:r>
              <a:rPr lang="en-GB" b="1" dirty="0">
                <a:solidFill>
                  <a:schemeClr val="accent1">
                    <a:lumMod val="75000"/>
                  </a:schemeClr>
                </a:solidFill>
                <a:latin typeface="Aptos Black" panose="020B0004020202020204" pitchFamily="34" charset="0"/>
                <a:cs typeface="Arial" panose="020B0604020202020204" pitchFamily="34" charset="0"/>
              </a:rPr>
              <a:t>What is stalking? </a:t>
            </a:r>
            <a:endParaRPr lang="en-GB" dirty="0">
              <a:latin typeface="Aptos Black" panose="020B00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41F3A1EA-E72E-7048-00E5-4B5655E63AC4}"/>
              </a:ext>
            </a:extLst>
          </p:cNvPr>
          <p:cNvPicPr>
            <a:picLocks noChangeAspect="1"/>
          </p:cNvPicPr>
          <p:nvPr/>
        </p:nvPicPr>
        <p:blipFill>
          <a:blip r:embed="rId3"/>
          <a:stretch>
            <a:fillRect/>
          </a:stretch>
        </p:blipFill>
        <p:spPr>
          <a:xfrm>
            <a:off x="8823960" y="161599"/>
            <a:ext cx="3368040" cy="1056340"/>
          </a:xfrm>
          <a:prstGeom prst="rect">
            <a:avLst/>
          </a:prstGeom>
        </p:spPr>
      </p:pic>
      <p:sp>
        <p:nvSpPr>
          <p:cNvPr id="6" name="TextBox 5">
            <a:extLst>
              <a:ext uri="{FF2B5EF4-FFF2-40B4-BE49-F238E27FC236}">
                <a16:creationId xmlns:a16="http://schemas.microsoft.com/office/drawing/2014/main" id="{95C25479-EF68-E8BE-AD55-32C4F71617D5}"/>
              </a:ext>
            </a:extLst>
          </p:cNvPr>
          <p:cNvSpPr txBox="1"/>
          <p:nvPr/>
        </p:nvSpPr>
        <p:spPr>
          <a:xfrm>
            <a:off x="228600" y="2573600"/>
            <a:ext cx="11460480" cy="375487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a:ln>
                  <a:noFill/>
                </a:ln>
                <a:solidFill>
                  <a:srgbClr val="002060"/>
                </a:solidFill>
                <a:effectLst/>
                <a:uLnTx/>
                <a:uFillTx/>
                <a:latin typeface="Arial" panose="020B0604020202020204" pitchFamily="34" charset="0"/>
                <a:ea typeface="+mn-ea"/>
                <a:cs typeface="+mn-cs"/>
              </a:rPr>
              <a:t>“Stalking is a pattern of fixated and obsessive behaviour, which is intrusive and causes fear of violence or engenders alarm and distress in the victim.”</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Stalking behaviour is unwanted, persistent, and it is almost always carried out (or orchestrated by) one individual towards another individual</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Stalkers could be partners / ex-partners, the public, clients, suspects, witnesses, colleagues </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1 in 5 women and 1 in 10 men in UK will be stalked in their lifetime. It is as pervasive as domestic abuse </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80% of our callers are women</a:t>
            </a:r>
            <a:endPar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There were an estimated 1.4 million victims of stalking in England and Wales in the year ending March 2025</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Of those who contact us, over 94% are stalked by someone they know</a:t>
            </a:r>
          </a:p>
        </p:txBody>
      </p:sp>
      <p:pic>
        <p:nvPicPr>
          <p:cNvPr id="1026" name="Picture 2">
            <a:extLst>
              <a:ext uri="{FF2B5EF4-FFF2-40B4-BE49-F238E27FC236}">
                <a16:creationId xmlns:a16="http://schemas.microsoft.com/office/drawing/2014/main" id="{511C92CE-08B1-2209-FE4A-7A4665FDA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55158"/>
            <a:ext cx="3812540" cy="213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84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AD466-1991-BBCF-DF58-E79B11248FBA}"/>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444D78BB-BB26-98A5-E6E1-9784942964C6}"/>
              </a:ext>
            </a:extLst>
          </p:cNvPr>
          <p:cNvSpPr txBox="1"/>
          <p:nvPr/>
        </p:nvSpPr>
        <p:spPr>
          <a:xfrm>
            <a:off x="962975" y="583784"/>
            <a:ext cx="7128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Stalking</a:t>
            </a:r>
          </a:p>
        </p:txBody>
      </p:sp>
      <p:sp>
        <p:nvSpPr>
          <p:cNvPr id="6" name="TextBox 5">
            <a:extLst>
              <a:ext uri="{FF2B5EF4-FFF2-40B4-BE49-F238E27FC236}">
                <a16:creationId xmlns:a16="http://schemas.microsoft.com/office/drawing/2014/main" id="{0CDE4171-291B-9A8E-4B23-94CFFF8EE37A}"/>
              </a:ext>
            </a:extLst>
          </p:cNvPr>
          <p:cNvSpPr txBox="1"/>
          <p:nvPr/>
        </p:nvSpPr>
        <p:spPr>
          <a:xfrm>
            <a:off x="962975" y="1445656"/>
            <a:ext cx="6976534" cy="423065"/>
          </a:xfrm>
          <a:prstGeom prst="rect">
            <a:avLst/>
          </a:prstGeom>
          <a:noFill/>
        </p:spPr>
        <p:txBody>
          <a:bodyPr wrap="square">
            <a:spAutoFit/>
          </a:bodyPr>
          <a:lstStyle/>
          <a:p>
            <a:pPr marR="0" lvl="0" defTabSz="914400" rtl="0" eaLnBrk="1" fontAlgn="base" latinLnBrk="0" hangingPunct="1">
              <a:lnSpc>
                <a:spcPts val="2700"/>
              </a:lnSpc>
              <a:spcBef>
                <a:spcPts val="0"/>
              </a:spcBef>
              <a:spcAft>
                <a:spcPts val="0"/>
              </a:spcAft>
              <a:buClrTx/>
              <a:buSzTx/>
              <a:tabLst/>
              <a:defRPr/>
            </a:pPr>
            <a:r>
              <a:rPr kumimoji="0" lang="en-GB" sz="2000" b="1" i="0" u="none" strike="noStrike" kern="1200" cap="none" spc="0" normalizeH="0" baseline="0" noProof="0">
                <a:ln>
                  <a:noFill/>
                </a:ln>
                <a:solidFill>
                  <a:srgbClr val="000000"/>
                </a:solidFill>
                <a:effectLst/>
                <a:uLnTx/>
                <a:uFillTx/>
                <a:latin typeface="Aptos" panose="020B0004020202020204" pitchFamily="34" charset="0"/>
                <a:ea typeface="+mn-ea"/>
                <a:cs typeface="Arial"/>
              </a:rPr>
              <a:t>What is stalking?</a:t>
            </a:r>
          </a:p>
        </p:txBody>
      </p:sp>
      <p:sp>
        <p:nvSpPr>
          <p:cNvPr id="4" name="TextBox 3">
            <a:extLst>
              <a:ext uri="{FF2B5EF4-FFF2-40B4-BE49-F238E27FC236}">
                <a16:creationId xmlns:a16="http://schemas.microsoft.com/office/drawing/2014/main" id="{BC1A3EE5-6174-1DEF-C46B-68D6AEDC9C95}"/>
              </a:ext>
            </a:extLst>
          </p:cNvPr>
          <p:cNvSpPr txBox="1"/>
          <p:nvPr/>
        </p:nvSpPr>
        <p:spPr>
          <a:xfrm>
            <a:off x="962975" y="3644006"/>
            <a:ext cx="2848931" cy="2033121"/>
          </a:xfrm>
          <a:prstGeom prst="rect">
            <a:avLst/>
          </a:prstGeom>
          <a:noFill/>
        </p:spPr>
        <p:txBody>
          <a:bodyPr wrap="square">
            <a:spAutoFit/>
          </a:bodyPr>
          <a:lstStyle/>
          <a:p>
            <a:pPr marL="0" marR="0" lvl="1" indent="0" algn="l" defTabSz="914400" rtl="0" eaLnBrk="1" fontAlgn="auto" latinLnBrk="0" hangingPunct="1">
              <a:lnSpc>
                <a:spcPct val="90000"/>
              </a:lnSpc>
              <a:spcBef>
                <a:spcPct val="20000"/>
              </a:spcBef>
              <a:spcAft>
                <a:spcPts val="0"/>
              </a:spcAft>
              <a:buClrTx/>
              <a:buSzTx/>
              <a:buFontTx/>
              <a:buNone/>
              <a:tabLst/>
              <a:defRPr/>
            </a:pPr>
            <a:r>
              <a:rPr lang="en-GB" sz="2000" noProof="0">
                <a:solidFill>
                  <a:srgbClr val="000000"/>
                </a:solidFill>
                <a:latin typeface="Aptos" panose="020B0004020202020204" pitchFamily="34" charset="0"/>
                <a:cs typeface="Arial"/>
              </a:rPr>
              <a:t>Stalking behaviour is </a:t>
            </a:r>
            <a:r>
              <a:rPr lang="en-GB" sz="2000" b="1" noProof="0">
                <a:solidFill>
                  <a:srgbClr val="000000"/>
                </a:solidFill>
                <a:latin typeface="Aptos" panose="020B0004020202020204" pitchFamily="34" charset="0"/>
                <a:cs typeface="Arial"/>
              </a:rPr>
              <a:t>unwanted, persistent</a:t>
            </a:r>
            <a:r>
              <a:rPr lang="en-GB" sz="2000" noProof="0">
                <a:solidFill>
                  <a:srgbClr val="000000"/>
                </a:solidFill>
                <a:latin typeface="Aptos" panose="020B0004020202020204" pitchFamily="34" charset="0"/>
                <a:cs typeface="Arial"/>
              </a:rPr>
              <a:t>, and it is almost always carried out (or orchestrated by) one individual towards another individual</a:t>
            </a:r>
          </a:p>
        </p:txBody>
      </p:sp>
      <p:sp>
        <p:nvSpPr>
          <p:cNvPr id="8" name="TextBox 7">
            <a:extLst>
              <a:ext uri="{FF2B5EF4-FFF2-40B4-BE49-F238E27FC236}">
                <a16:creationId xmlns:a16="http://schemas.microsoft.com/office/drawing/2014/main" id="{283D217D-E85E-8366-87C1-039BE7754FB2}"/>
              </a:ext>
            </a:extLst>
          </p:cNvPr>
          <p:cNvSpPr txBox="1"/>
          <p:nvPr/>
        </p:nvSpPr>
        <p:spPr>
          <a:xfrm>
            <a:off x="962975" y="1818784"/>
            <a:ext cx="10584592" cy="759695"/>
          </a:xfrm>
          <a:prstGeom prst="rect">
            <a:avLst/>
          </a:prstGeom>
          <a:noFill/>
        </p:spPr>
        <p:txBody>
          <a:bodyPr wrap="square">
            <a:spAutoFit/>
          </a:bodyPr>
          <a:lstStyle/>
          <a:p>
            <a:pPr fontAlgn="base">
              <a:lnSpc>
                <a:spcPts val="2700"/>
              </a:lnSpc>
            </a:pPr>
            <a:r>
              <a:rPr lang="en-GB" noProof="0" dirty="0">
                <a:solidFill>
                  <a:srgbClr val="000000"/>
                </a:solidFill>
                <a:latin typeface="Aptos" panose="020B0004020202020204" pitchFamily="34" charset="0"/>
                <a:cs typeface="Arial"/>
              </a:rPr>
              <a:t>​Stalking is a pattern of </a:t>
            </a:r>
            <a:r>
              <a:rPr lang="en-GB" b="1" noProof="0" dirty="0">
                <a:solidFill>
                  <a:srgbClr val="000000"/>
                </a:solidFill>
                <a:latin typeface="Aptos" panose="020B0004020202020204" pitchFamily="34" charset="0"/>
                <a:cs typeface="Arial"/>
              </a:rPr>
              <a:t>fixated and obsessive behaviour</a:t>
            </a:r>
            <a:r>
              <a:rPr lang="en-GB" noProof="0" dirty="0">
                <a:solidFill>
                  <a:srgbClr val="000000"/>
                </a:solidFill>
                <a:latin typeface="Aptos" panose="020B0004020202020204" pitchFamily="34" charset="0"/>
                <a:cs typeface="Arial"/>
              </a:rPr>
              <a:t>, which is intrusive and causes </a:t>
            </a:r>
            <a:r>
              <a:rPr lang="en-GB" b="1" noProof="0" dirty="0">
                <a:solidFill>
                  <a:srgbClr val="000000"/>
                </a:solidFill>
                <a:latin typeface="Aptos" panose="020B0004020202020204" pitchFamily="34" charset="0"/>
                <a:cs typeface="Arial"/>
              </a:rPr>
              <a:t>fear of violence </a:t>
            </a:r>
            <a:r>
              <a:rPr lang="en-GB" noProof="0" dirty="0">
                <a:solidFill>
                  <a:srgbClr val="000000"/>
                </a:solidFill>
                <a:latin typeface="Aptos" panose="020B0004020202020204" pitchFamily="34" charset="0"/>
                <a:cs typeface="Arial"/>
              </a:rPr>
              <a:t>or engenders </a:t>
            </a:r>
            <a:r>
              <a:rPr lang="en-GB" b="1" noProof="0" dirty="0">
                <a:solidFill>
                  <a:srgbClr val="000000"/>
                </a:solidFill>
                <a:latin typeface="Aptos" panose="020B0004020202020204" pitchFamily="34" charset="0"/>
                <a:cs typeface="Arial"/>
              </a:rPr>
              <a:t>alarm and distress </a:t>
            </a:r>
            <a:r>
              <a:rPr lang="en-GB" noProof="0" dirty="0">
                <a:solidFill>
                  <a:srgbClr val="000000"/>
                </a:solidFill>
                <a:latin typeface="Aptos" panose="020B0004020202020204" pitchFamily="34" charset="0"/>
                <a:cs typeface="Arial"/>
              </a:rPr>
              <a:t>in the victim (Suzy Lamplugh Trust)</a:t>
            </a:r>
          </a:p>
        </p:txBody>
      </p:sp>
      <p:pic>
        <p:nvPicPr>
          <p:cNvPr id="12" name="Picture 11" descr="A chart of people and a pie chart&#10;&#10;Description automatically generated with medium confidence">
            <a:extLst>
              <a:ext uri="{FF2B5EF4-FFF2-40B4-BE49-F238E27FC236}">
                <a16:creationId xmlns:a16="http://schemas.microsoft.com/office/drawing/2014/main" id="{D55DD26D-F0AE-DF2B-9A47-7A4B860B4D92}"/>
              </a:ext>
            </a:extLst>
          </p:cNvPr>
          <p:cNvPicPr>
            <a:picLocks noChangeAspect="1"/>
          </p:cNvPicPr>
          <p:nvPr/>
        </p:nvPicPr>
        <p:blipFill>
          <a:blip r:embed="rId3"/>
          <a:stretch>
            <a:fillRect/>
          </a:stretch>
        </p:blipFill>
        <p:spPr>
          <a:xfrm>
            <a:off x="4103432" y="2711307"/>
            <a:ext cx="7797042" cy="3898521"/>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3B3C8940-B5EF-97B8-F1A2-5E5054450F54}"/>
              </a:ext>
            </a:extLst>
          </p:cNvPr>
          <p:cNvPicPr>
            <a:picLocks noChangeAspect="1"/>
          </p:cNvPicPr>
          <p:nvPr/>
        </p:nvPicPr>
        <p:blipFill>
          <a:blip r:embed="rId4"/>
          <a:stretch>
            <a:fillRect/>
          </a:stretch>
        </p:blipFill>
        <p:spPr>
          <a:xfrm>
            <a:off x="8823960" y="161599"/>
            <a:ext cx="3368040" cy="1056340"/>
          </a:xfrm>
          <a:prstGeom prst="rect">
            <a:avLst/>
          </a:prstGeom>
        </p:spPr>
      </p:pic>
    </p:spTree>
    <p:extLst>
      <p:ext uri="{BB962C8B-B14F-4D97-AF65-F5344CB8AC3E}">
        <p14:creationId xmlns:p14="http://schemas.microsoft.com/office/powerpoint/2010/main" val="299737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65D5-F266-F4CD-5FC3-E8745D34CCAC}"/>
              </a:ext>
            </a:extLst>
          </p:cNvPr>
          <p:cNvSpPr>
            <a:spLocks noGrp="1"/>
          </p:cNvSpPr>
          <p:nvPr>
            <p:ph type="title"/>
          </p:nvPr>
        </p:nvSpPr>
        <p:spPr>
          <a:xfrm>
            <a:off x="2929849" y="228905"/>
            <a:ext cx="5922134" cy="939197"/>
          </a:xfrm>
        </p:spPr>
        <p:txBody>
          <a:bodyPr>
            <a:noAutofit/>
          </a:bodyPr>
          <a:lstStyle/>
          <a:p>
            <a:pPr algn="ctr"/>
            <a:r>
              <a:rPr lang="en-US" b="1" dirty="0">
                <a:solidFill>
                  <a:schemeClr val="tx2">
                    <a:lumMod val="75000"/>
                  </a:schemeClr>
                </a:solidFill>
                <a:latin typeface="Arial"/>
                <a:cs typeface="Arial"/>
              </a:rPr>
              <a:t>Stalking </a:t>
            </a:r>
            <a:r>
              <a:rPr lang="en-US" b="1" dirty="0" err="1">
                <a:solidFill>
                  <a:schemeClr val="tx2">
                    <a:lumMod val="75000"/>
                  </a:schemeClr>
                </a:solidFill>
                <a:latin typeface="Arial"/>
                <a:cs typeface="Arial"/>
              </a:rPr>
              <a:t>behaviours</a:t>
            </a:r>
          </a:p>
        </p:txBody>
      </p:sp>
      <p:pic>
        <p:nvPicPr>
          <p:cNvPr id="3" name="Picture 2" descr="A picture containing logo&#10;&#10;Description automatically generated">
            <a:extLst>
              <a:ext uri="{FF2B5EF4-FFF2-40B4-BE49-F238E27FC236}">
                <a16:creationId xmlns:a16="http://schemas.microsoft.com/office/drawing/2014/main" id="{41F3A1EA-E72E-7048-00E5-4B5655E63AC4}"/>
              </a:ext>
            </a:extLst>
          </p:cNvPr>
          <p:cNvPicPr>
            <a:picLocks noChangeAspect="1"/>
          </p:cNvPicPr>
          <p:nvPr/>
        </p:nvPicPr>
        <p:blipFill>
          <a:blip r:embed="rId3"/>
          <a:stretch>
            <a:fillRect/>
          </a:stretch>
        </p:blipFill>
        <p:spPr>
          <a:xfrm>
            <a:off x="8697433" y="89777"/>
            <a:ext cx="3336142" cy="1056340"/>
          </a:xfrm>
          <a:prstGeom prst="rect">
            <a:avLst/>
          </a:prstGeom>
        </p:spPr>
      </p:pic>
      <p:sp>
        <p:nvSpPr>
          <p:cNvPr id="4" name="TextBox 3">
            <a:extLst>
              <a:ext uri="{FF2B5EF4-FFF2-40B4-BE49-F238E27FC236}">
                <a16:creationId xmlns:a16="http://schemas.microsoft.com/office/drawing/2014/main" id="{B5512045-EB25-32AC-6CD0-FD1E094ACE38}"/>
              </a:ext>
            </a:extLst>
          </p:cNvPr>
          <p:cNvSpPr txBox="1"/>
          <p:nvPr/>
        </p:nvSpPr>
        <p:spPr>
          <a:xfrm>
            <a:off x="327219" y="1453166"/>
            <a:ext cx="8910388" cy="864852"/>
          </a:xfrm>
          <a:prstGeom prst="rect">
            <a:avLst/>
          </a:prstGeom>
          <a:noFill/>
        </p:spPr>
        <p:txBody>
          <a:bodyPr wrap="square" lIns="91440" tIns="45720" rIns="91440" bIns="45720" rtlCol="0" anchor="t">
            <a:spAutoFit/>
          </a:bodyPr>
          <a:lstStyle/>
          <a:p>
            <a:pPr marL="342900" indent="-228600">
              <a:lnSpc>
                <a:spcPct val="160000"/>
              </a:lnSpc>
              <a:spcAft>
                <a:spcPts val="600"/>
              </a:spcAft>
              <a:buFont typeface="Arial,Sans-Serif"/>
              <a:buChar char="•"/>
            </a:pPr>
            <a:endParaRPr lang="en-US" sz="1700" dirty="0">
              <a:latin typeface="Arial"/>
              <a:cs typeface="Arial"/>
            </a:endParaRPr>
          </a:p>
          <a:p>
            <a:endParaRPr lang="en-GB"/>
          </a:p>
        </p:txBody>
      </p:sp>
      <p:sp>
        <p:nvSpPr>
          <p:cNvPr id="6" name="TextBox 5">
            <a:extLst>
              <a:ext uri="{FF2B5EF4-FFF2-40B4-BE49-F238E27FC236}">
                <a16:creationId xmlns:a16="http://schemas.microsoft.com/office/drawing/2014/main" id="{06693513-FAFD-66B9-C041-8D8342DD9491}"/>
              </a:ext>
            </a:extLst>
          </p:cNvPr>
          <p:cNvSpPr txBox="1"/>
          <p:nvPr/>
        </p:nvSpPr>
        <p:spPr>
          <a:xfrm>
            <a:off x="6702381" y="3949521"/>
            <a:ext cx="4700788" cy="436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endParaRPr lang="en-US" sz="1700" dirty="0">
              <a:latin typeface="Arial"/>
              <a:cs typeface="Arial"/>
            </a:endParaRPr>
          </a:p>
        </p:txBody>
      </p:sp>
      <p:graphicFrame>
        <p:nvGraphicFramePr>
          <p:cNvPr id="8" name="Table 7">
            <a:extLst>
              <a:ext uri="{FF2B5EF4-FFF2-40B4-BE49-F238E27FC236}">
                <a16:creationId xmlns:a16="http://schemas.microsoft.com/office/drawing/2014/main" id="{3990BEAE-A19A-73DE-E174-EC780133717A}"/>
              </a:ext>
            </a:extLst>
          </p:cNvPr>
          <p:cNvGraphicFramePr>
            <a:graphicFrameLocks noGrp="1"/>
          </p:cNvGraphicFramePr>
          <p:nvPr/>
        </p:nvGraphicFramePr>
        <p:xfrm>
          <a:off x="1346647" y="1190088"/>
          <a:ext cx="9563100" cy="5314950"/>
        </p:xfrm>
        <a:graphic>
          <a:graphicData uri="http://schemas.openxmlformats.org/drawingml/2006/table">
            <a:tbl>
              <a:tblPr firstRow="1" bandRow="1">
                <a:tableStyleId>{5C22544A-7EE6-4342-B048-85BDC9FD1C3A}</a:tableStyleId>
              </a:tblPr>
              <a:tblGrid>
                <a:gridCol w="2390775">
                  <a:extLst>
                    <a:ext uri="{9D8B030D-6E8A-4147-A177-3AD203B41FA5}">
                      <a16:colId xmlns:a16="http://schemas.microsoft.com/office/drawing/2014/main" val="1961508578"/>
                    </a:ext>
                  </a:extLst>
                </a:gridCol>
                <a:gridCol w="2390775">
                  <a:extLst>
                    <a:ext uri="{9D8B030D-6E8A-4147-A177-3AD203B41FA5}">
                      <a16:colId xmlns:a16="http://schemas.microsoft.com/office/drawing/2014/main" val="1422066464"/>
                    </a:ext>
                  </a:extLst>
                </a:gridCol>
                <a:gridCol w="2390775">
                  <a:extLst>
                    <a:ext uri="{9D8B030D-6E8A-4147-A177-3AD203B41FA5}">
                      <a16:colId xmlns:a16="http://schemas.microsoft.com/office/drawing/2014/main" val="3155735149"/>
                    </a:ext>
                  </a:extLst>
                </a:gridCol>
                <a:gridCol w="2390775">
                  <a:extLst>
                    <a:ext uri="{9D8B030D-6E8A-4147-A177-3AD203B41FA5}">
                      <a16:colId xmlns:a16="http://schemas.microsoft.com/office/drawing/2014/main" val="2668213834"/>
                    </a:ext>
                  </a:extLst>
                </a:gridCol>
              </a:tblGrid>
              <a:tr h="647700">
                <a:tc>
                  <a:txBody>
                    <a:bodyPr/>
                    <a:lstStyle/>
                    <a:p>
                      <a:pPr algn="ctr" fontAlgn="base"/>
                      <a:r>
                        <a:rPr lang="en-GB" sz="1000" u="none" strike="noStrike">
                          <a:effectLst/>
                        </a:rPr>
                        <a:t>Stalking Behaviour</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Percentage of clients reporting</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Stalking Behaviour</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Percentage of clients reporting</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179932723"/>
                  </a:ext>
                </a:extLst>
              </a:tr>
              <a:tr h="457200">
                <a:tc>
                  <a:txBody>
                    <a:bodyPr/>
                    <a:lstStyle/>
                    <a:p>
                      <a:pPr algn="l" fontAlgn="base"/>
                      <a:r>
                        <a:rPr lang="en-GB" sz="1000" u="none" strike="noStrike">
                          <a:effectLst/>
                        </a:rPr>
                        <a:t>Social Networking sites</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32.63%</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Harassment</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8.54%</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2035985306"/>
                  </a:ext>
                </a:extLst>
              </a:tr>
              <a:tr h="276225">
                <a:tc>
                  <a:txBody>
                    <a:bodyPr/>
                    <a:lstStyle/>
                    <a:p>
                      <a:pPr algn="l" fontAlgn="base"/>
                      <a:r>
                        <a:rPr lang="en-GB" sz="1000" u="none" strike="noStrike">
                          <a:effectLst/>
                        </a:rPr>
                        <a:t>Text messages</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29.18%</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Letters</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8.54%</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1020938820"/>
                  </a:ext>
                </a:extLst>
              </a:tr>
              <a:tr h="276225">
                <a:tc>
                  <a:txBody>
                    <a:bodyPr/>
                    <a:lstStyle/>
                    <a:p>
                      <a:pPr algn="l" fontAlgn="base"/>
                      <a:r>
                        <a:rPr lang="en-GB" sz="1000" u="none" strike="noStrike">
                          <a:effectLst/>
                        </a:rPr>
                        <a:t>Phone calls</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27.06%</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Gifts</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6.05%</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4018711543"/>
                  </a:ext>
                </a:extLst>
              </a:tr>
              <a:tr h="276225">
                <a:tc>
                  <a:txBody>
                    <a:bodyPr/>
                    <a:lstStyle/>
                    <a:p>
                      <a:pPr algn="l" fontAlgn="base"/>
                      <a:r>
                        <a:rPr lang="en-GB" sz="1000" u="none" strike="noStrike">
                          <a:effectLst/>
                        </a:rPr>
                        <a:t>Visit house/work</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24.09%</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Physical assault</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4.36%</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2197932487"/>
                  </a:ext>
                </a:extLst>
              </a:tr>
              <a:tr h="523875">
                <a:tc>
                  <a:txBody>
                    <a:bodyPr/>
                    <a:lstStyle/>
                    <a:p>
                      <a:pPr algn="l" fontAlgn="base"/>
                      <a:r>
                        <a:rPr lang="en-GB" sz="1000" u="none" strike="noStrike">
                          <a:effectLst/>
                        </a:rPr>
                        <a:t>Third party contact</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22.40%</a:t>
                      </a:r>
                      <a:r>
                        <a:rPr lang="en-GB" sz="1000">
                          <a:effectLst/>
                        </a:rPr>
                        <a:t>​​</a:t>
                      </a:r>
                      <a:endParaRPr lang="en-GB" b="0" i="0">
                        <a:solidFill>
                          <a:srgbClr val="000000"/>
                        </a:solidFill>
                        <a:effectLst/>
                      </a:endParaRPr>
                    </a:p>
                  </a:txBody>
                  <a:tcPr anchor="ctr"/>
                </a:tc>
                <a:tc>
                  <a:txBody>
                    <a:bodyPr/>
                    <a:lstStyle/>
                    <a:p>
                      <a:pPr algn="l" fontAlgn="base"/>
                      <a:r>
                        <a:rPr lang="en-GB" sz="1200">
                          <a:effectLst/>
                        </a:rPr>
                        <a:t>Criminal damage​​​</a:t>
                      </a:r>
                      <a:endParaRPr lang="en-GB" b="0" i="0">
                        <a:solidFill>
                          <a:srgbClr val="000000"/>
                        </a:solidFill>
                        <a:effectLst/>
                      </a:endParaRPr>
                    </a:p>
                  </a:txBody>
                  <a:tcPr anchor="ctr"/>
                </a:tc>
                <a:tc>
                  <a:txBody>
                    <a:bodyPr/>
                    <a:lstStyle/>
                    <a:p>
                      <a:pPr algn="ctr" fontAlgn="base"/>
                      <a:r>
                        <a:rPr lang="en-GB" sz="1200">
                          <a:effectLst/>
                        </a:rPr>
                        <a:t>4.12%​​​</a:t>
                      </a:r>
                      <a:endParaRPr lang="en-GB" b="0" i="0">
                        <a:solidFill>
                          <a:srgbClr val="000000"/>
                        </a:solidFill>
                        <a:effectLst/>
                      </a:endParaRPr>
                    </a:p>
                  </a:txBody>
                  <a:tcPr anchor="ctr"/>
                </a:tc>
                <a:extLst>
                  <a:ext uri="{0D108BD9-81ED-4DB2-BD59-A6C34878D82A}">
                    <a16:rowId xmlns:a16="http://schemas.microsoft.com/office/drawing/2014/main" val="1962895990"/>
                  </a:ext>
                </a:extLst>
              </a:tr>
              <a:tr h="314325">
                <a:tc>
                  <a:txBody>
                    <a:bodyPr/>
                    <a:lstStyle/>
                    <a:p>
                      <a:pPr algn="l" fontAlgn="base"/>
                      <a:r>
                        <a:rPr lang="en-GB" sz="1000" u="none" strike="noStrike">
                          <a:effectLst/>
                        </a:rPr>
                        <a:t>Emails</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20.28%</a:t>
                      </a:r>
                      <a:r>
                        <a:rPr lang="en-GB" sz="1000">
                          <a:effectLst/>
                        </a:rPr>
                        <a:t>​​</a:t>
                      </a:r>
                      <a:endParaRPr lang="en-GB" b="0" i="0">
                        <a:solidFill>
                          <a:srgbClr val="000000"/>
                        </a:solidFill>
                        <a:effectLst/>
                      </a:endParaRPr>
                    </a:p>
                  </a:txBody>
                  <a:tcPr anchor="ctr"/>
                </a:tc>
                <a:tc>
                  <a:txBody>
                    <a:bodyPr/>
                    <a:lstStyle/>
                    <a:p>
                      <a:pPr algn="l" fontAlgn="base"/>
                      <a:r>
                        <a:rPr lang="en-GB" sz="1200">
                          <a:effectLst/>
                        </a:rPr>
                        <a:t>Death threats​​​</a:t>
                      </a:r>
                      <a:endParaRPr lang="en-GB" b="0" i="0">
                        <a:solidFill>
                          <a:srgbClr val="000000"/>
                        </a:solidFill>
                        <a:effectLst/>
                      </a:endParaRPr>
                    </a:p>
                  </a:txBody>
                  <a:tcPr anchor="ctr"/>
                </a:tc>
                <a:tc>
                  <a:txBody>
                    <a:bodyPr/>
                    <a:lstStyle/>
                    <a:p>
                      <a:pPr algn="ctr" fontAlgn="base"/>
                      <a:r>
                        <a:rPr lang="en-GB" sz="1200">
                          <a:effectLst/>
                        </a:rPr>
                        <a:t>3.45%​​​</a:t>
                      </a:r>
                      <a:endParaRPr lang="en-GB" b="0" i="0">
                        <a:solidFill>
                          <a:srgbClr val="000000"/>
                        </a:solidFill>
                        <a:effectLst/>
                      </a:endParaRPr>
                    </a:p>
                  </a:txBody>
                  <a:tcPr anchor="ctr"/>
                </a:tc>
                <a:extLst>
                  <a:ext uri="{0D108BD9-81ED-4DB2-BD59-A6C34878D82A}">
                    <a16:rowId xmlns:a16="http://schemas.microsoft.com/office/drawing/2014/main" val="2509524642"/>
                  </a:ext>
                </a:extLst>
              </a:tr>
              <a:tr h="523875">
                <a:tc>
                  <a:txBody>
                    <a:bodyPr/>
                    <a:lstStyle/>
                    <a:p>
                      <a:pPr algn="l" fontAlgn="base"/>
                      <a:r>
                        <a:rPr lang="en-GB" sz="1000" u="none" strike="noStrike">
                          <a:effectLst/>
                        </a:rPr>
                        <a:t>Threats</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18.04%</a:t>
                      </a:r>
                      <a:r>
                        <a:rPr lang="en-GB" sz="1000">
                          <a:effectLst/>
                        </a:rPr>
                        <a:t>​​</a:t>
                      </a:r>
                      <a:endParaRPr lang="en-GB" b="0" i="0">
                        <a:solidFill>
                          <a:srgbClr val="000000"/>
                        </a:solidFill>
                        <a:effectLst/>
                      </a:endParaRPr>
                    </a:p>
                  </a:txBody>
                  <a:tcPr anchor="ctr"/>
                </a:tc>
                <a:tc>
                  <a:txBody>
                    <a:bodyPr/>
                    <a:lstStyle/>
                    <a:p>
                      <a:pPr algn="l" fontAlgn="base"/>
                      <a:r>
                        <a:rPr lang="en-GB" sz="1200">
                          <a:effectLst/>
                        </a:rPr>
                        <a:t>Hacking technology​​​</a:t>
                      </a:r>
                      <a:endParaRPr lang="en-GB" b="0" i="0">
                        <a:solidFill>
                          <a:srgbClr val="000000"/>
                        </a:solidFill>
                        <a:effectLst/>
                      </a:endParaRPr>
                    </a:p>
                  </a:txBody>
                  <a:tcPr anchor="ctr"/>
                </a:tc>
                <a:tc>
                  <a:txBody>
                    <a:bodyPr/>
                    <a:lstStyle/>
                    <a:p>
                      <a:pPr algn="ctr" fontAlgn="base"/>
                      <a:r>
                        <a:rPr lang="en-GB" sz="1200">
                          <a:effectLst/>
                        </a:rPr>
                        <a:t>3.33%​​​</a:t>
                      </a:r>
                      <a:endParaRPr lang="en-GB" b="0" i="0">
                        <a:solidFill>
                          <a:srgbClr val="000000"/>
                        </a:solidFill>
                        <a:effectLst/>
                      </a:endParaRPr>
                    </a:p>
                  </a:txBody>
                  <a:tcPr anchor="ctr"/>
                </a:tc>
                <a:extLst>
                  <a:ext uri="{0D108BD9-81ED-4DB2-BD59-A6C34878D82A}">
                    <a16:rowId xmlns:a16="http://schemas.microsoft.com/office/drawing/2014/main" val="3954372969"/>
                  </a:ext>
                </a:extLst>
              </a:tr>
              <a:tr h="457200">
                <a:tc>
                  <a:txBody>
                    <a:bodyPr/>
                    <a:lstStyle/>
                    <a:p>
                      <a:pPr algn="l" fontAlgn="base"/>
                      <a:r>
                        <a:rPr lang="en-GB" sz="1000" u="none" strike="noStrike">
                          <a:effectLst/>
                        </a:rPr>
                        <a:t>In/Through workplace</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11.38%</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Threaten suicide</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2.97%</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3789273120"/>
                  </a:ext>
                </a:extLst>
              </a:tr>
              <a:tr h="276225">
                <a:tc>
                  <a:txBody>
                    <a:bodyPr/>
                    <a:lstStyle/>
                    <a:p>
                      <a:pPr algn="l" fontAlgn="base"/>
                      <a:r>
                        <a:rPr lang="en-GB" sz="1000" u="none" strike="noStrike">
                          <a:effectLst/>
                        </a:rPr>
                        <a:t>Following</a:t>
                      </a:r>
                      <a:r>
                        <a:rPr lang="en-GB" sz="1000">
                          <a:effectLst/>
                        </a:rPr>
                        <a:t>​​</a:t>
                      </a:r>
                      <a:endParaRPr lang="en-GB" b="0" i="0">
                        <a:solidFill>
                          <a:srgbClr val="000000"/>
                        </a:solidFill>
                        <a:effectLst/>
                      </a:endParaRPr>
                    </a:p>
                  </a:txBody>
                  <a:tcPr anchor="b"/>
                </a:tc>
                <a:tc>
                  <a:txBody>
                    <a:bodyPr/>
                    <a:lstStyle/>
                    <a:p>
                      <a:pPr algn="ctr" fontAlgn="base"/>
                      <a:r>
                        <a:rPr lang="en-GB" sz="1000" u="none" strike="noStrike">
                          <a:effectLst/>
                        </a:rPr>
                        <a:t>15.07%</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Spying</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2.60%</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3672903425"/>
                  </a:ext>
                </a:extLst>
              </a:tr>
              <a:tr h="276225">
                <a:tc>
                  <a:txBody>
                    <a:bodyPr/>
                    <a:lstStyle/>
                    <a:p>
                      <a:pPr algn="l" fontAlgn="base"/>
                      <a:r>
                        <a:rPr lang="en-GB" sz="1000" u="none" strike="noStrike">
                          <a:effectLst/>
                        </a:rPr>
                        <a:t>Loitering</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9.14%</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Break in</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2.12%</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1118934982"/>
                  </a:ext>
                </a:extLst>
              </a:tr>
              <a:tr h="276225">
                <a:tc>
                  <a:txBody>
                    <a:bodyPr/>
                    <a:lstStyle/>
                    <a:p>
                      <a:pPr algn="l" fontAlgn="base"/>
                      <a:r>
                        <a:rPr lang="en-GB" sz="1000" u="none" strike="noStrike">
                          <a:effectLst/>
                        </a:rPr>
                        <a:t>Other</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9.14%</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Revenge Porn</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2.00%</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2543385209"/>
                  </a:ext>
                </a:extLst>
              </a:tr>
              <a:tr h="457200">
                <a:tc>
                  <a:txBody>
                    <a:bodyPr/>
                    <a:lstStyle/>
                    <a:p>
                      <a:pPr algn="l" fontAlgn="base"/>
                      <a:r>
                        <a:rPr lang="en-GB" sz="1000" u="none" strike="noStrike">
                          <a:effectLst/>
                        </a:rPr>
                        <a:t>Vexatious complaints</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8.78%</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Use of tracking device</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1.15%</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3682990660"/>
                  </a:ext>
                </a:extLst>
              </a:tr>
              <a:tr h="276225">
                <a:tc>
                  <a:txBody>
                    <a:bodyPr/>
                    <a:lstStyle/>
                    <a:p>
                      <a:pPr algn="l" fontAlgn="base"/>
                      <a:r>
                        <a:rPr lang="en-GB" sz="1000" u="none" strike="noStrike">
                          <a:effectLst/>
                        </a:rPr>
                        <a:t>Watching</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8.66%</a:t>
                      </a:r>
                      <a:r>
                        <a:rPr lang="en-GB" sz="1000">
                          <a:effectLst/>
                        </a:rPr>
                        <a:t>​​</a:t>
                      </a:r>
                      <a:endParaRPr lang="en-GB" b="0" i="0">
                        <a:solidFill>
                          <a:srgbClr val="000000"/>
                        </a:solidFill>
                        <a:effectLst/>
                      </a:endParaRPr>
                    </a:p>
                  </a:txBody>
                  <a:tcPr anchor="ctr"/>
                </a:tc>
                <a:tc>
                  <a:txBody>
                    <a:bodyPr/>
                    <a:lstStyle/>
                    <a:p>
                      <a:pPr algn="l" fontAlgn="base"/>
                      <a:r>
                        <a:rPr lang="en-GB" sz="1000" u="none" strike="noStrike">
                          <a:effectLst/>
                        </a:rPr>
                        <a:t>Sexual assault</a:t>
                      </a:r>
                      <a:r>
                        <a:rPr lang="en-GB" sz="1000">
                          <a:effectLst/>
                        </a:rPr>
                        <a:t>​​</a:t>
                      </a:r>
                      <a:endParaRPr lang="en-GB" b="0" i="0">
                        <a:solidFill>
                          <a:srgbClr val="000000"/>
                        </a:solidFill>
                        <a:effectLst/>
                      </a:endParaRPr>
                    </a:p>
                  </a:txBody>
                  <a:tcPr anchor="ctr"/>
                </a:tc>
                <a:tc>
                  <a:txBody>
                    <a:bodyPr/>
                    <a:lstStyle/>
                    <a:p>
                      <a:pPr algn="ctr" fontAlgn="base"/>
                      <a:r>
                        <a:rPr lang="en-GB" sz="1000" u="none" strike="noStrike">
                          <a:effectLst/>
                        </a:rPr>
                        <a:t>0.85%</a:t>
                      </a:r>
                      <a:r>
                        <a:rPr lang="en-GB" sz="1000">
                          <a:effectLst/>
                        </a:rPr>
                        <a:t>​​</a:t>
                      </a:r>
                      <a:endParaRPr lang="en-GB" b="0" i="0">
                        <a:solidFill>
                          <a:srgbClr val="000000"/>
                        </a:solidFill>
                        <a:effectLst/>
                      </a:endParaRPr>
                    </a:p>
                  </a:txBody>
                  <a:tcPr anchor="ctr"/>
                </a:tc>
                <a:extLst>
                  <a:ext uri="{0D108BD9-81ED-4DB2-BD59-A6C34878D82A}">
                    <a16:rowId xmlns:a16="http://schemas.microsoft.com/office/drawing/2014/main" val="1470272091"/>
                  </a:ext>
                </a:extLst>
              </a:tr>
            </a:tbl>
          </a:graphicData>
        </a:graphic>
      </p:graphicFrame>
    </p:spTree>
    <p:extLst>
      <p:ext uri="{BB962C8B-B14F-4D97-AF65-F5344CB8AC3E}">
        <p14:creationId xmlns:p14="http://schemas.microsoft.com/office/powerpoint/2010/main" val="270675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767197" y="525252"/>
            <a:ext cx="7345238" cy="646331"/>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defRPr/>
            </a:pPr>
            <a:r>
              <a:rPr lang="en-US" sz="3600" dirty="0">
                <a:solidFill>
                  <a:srgbClr val="002060"/>
                </a:solidFill>
                <a:latin typeface="Aptos Black" panose="020B0004020202020204" pitchFamily="34" charset="0"/>
              </a:rPr>
              <a:t>THE IMPACT OF STALKING</a:t>
            </a:r>
            <a:endParaRPr lang="en-GB" sz="3600" b="1" dirty="0">
              <a:ln w="9000" cmpd="sng">
                <a:solidFill>
                  <a:srgbClr val="8064A2">
                    <a:shade val="50000"/>
                    <a:satMod val="120000"/>
                  </a:srgbClr>
                </a:solidFill>
                <a:prstDash val="solid"/>
              </a:ln>
              <a:solidFill>
                <a:srgbClr val="002060"/>
              </a:solidFill>
              <a:effectLst>
                <a:reflection blurRad="12700" endPos="0" dist="1000" dir="5400000" sy="-100000" algn="bl" rotWithShape="0"/>
              </a:effectLst>
              <a:latin typeface="Aptos Black" panose="020B0004020202020204" pitchFamily="34" charset="0"/>
            </a:endParaRPr>
          </a:p>
        </p:txBody>
      </p:sp>
      <p:sp>
        <p:nvSpPr>
          <p:cNvPr id="192515" name="TextBox 1"/>
          <p:cNvSpPr txBox="1">
            <a:spLocks noChangeArrowheads="1"/>
          </p:cNvSpPr>
          <p:nvPr/>
        </p:nvSpPr>
        <p:spPr bwMode="auto">
          <a:xfrm>
            <a:off x="2249489" y="1468439"/>
            <a:ext cx="8351837" cy="2554287"/>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a:p>
            <a:pPr eaLnBrk="0" fontAlgn="base" hangingPunct="0">
              <a:spcBef>
                <a:spcPct val="0"/>
              </a:spcBef>
              <a:spcAft>
                <a:spcPct val="0"/>
              </a:spcAft>
            </a:pPr>
            <a:endParaRPr lang="en-GB" altLang="en-US" sz="1600">
              <a:solidFill>
                <a:srgbClr val="FF0000"/>
              </a:solidFill>
              <a:latin typeface="Arial" charset="0"/>
              <a:cs typeface="Arial" charset="0"/>
            </a:endParaRPr>
          </a:p>
        </p:txBody>
      </p:sp>
      <p:sp>
        <p:nvSpPr>
          <p:cNvPr id="4" name="Oval 3"/>
          <p:cNvSpPr/>
          <p:nvPr/>
        </p:nvSpPr>
        <p:spPr>
          <a:xfrm>
            <a:off x="7035876" y="2672916"/>
            <a:ext cx="3548739" cy="2700300"/>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endParaRPr lang="en-GB" sz="1600" b="1">
              <a:solidFill>
                <a:prstClr val="white"/>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endParaRPr lang="en-GB" sz="1600" b="1">
              <a:solidFill>
                <a:prstClr val="white"/>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endParaRPr lang="en-GB" sz="1600" b="1">
              <a:solidFill>
                <a:prstClr val="white"/>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Physical/ Emotional Effects</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Anxiety</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Sleep Disorders</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Anger </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Distrust</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Eating Disorders</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Self Harm</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PTSD</a:t>
            </a:r>
          </a:p>
          <a:p>
            <a:pPr algn="ctr" eaLnBrk="0" fontAlgn="base" hangingPunct="0">
              <a:spcBef>
                <a:spcPct val="0"/>
              </a:spcBef>
              <a:spcAft>
                <a:spcPct val="0"/>
              </a:spcAft>
              <a:defRPr/>
            </a:pPr>
            <a:endParaRPr lang="en-GB" sz="1600">
              <a:solidFill>
                <a:prstClr val="white"/>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endParaRPr lang="en-GB" sz="1600">
              <a:solidFill>
                <a:prstClr val="white"/>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endParaRPr lang="en-GB" sz="1600">
              <a:solidFill>
                <a:prstClr val="white"/>
              </a:solidFill>
              <a:latin typeface="Arial" panose="020B0604020202020204" pitchFamily="34" charset="0"/>
              <a:cs typeface="Arial" panose="020B0604020202020204" pitchFamily="34" charset="0"/>
            </a:endParaRPr>
          </a:p>
        </p:txBody>
      </p:sp>
      <p:sp>
        <p:nvSpPr>
          <p:cNvPr id="5" name="Oval 4"/>
          <p:cNvSpPr/>
          <p:nvPr/>
        </p:nvSpPr>
        <p:spPr>
          <a:xfrm>
            <a:off x="7896200" y="1340767"/>
            <a:ext cx="2531710" cy="1332147"/>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Loss</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Jobs</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Relationships</a:t>
            </a:r>
          </a:p>
          <a:p>
            <a:pPr algn="ctr" eaLnBrk="0" fontAlgn="base" hangingPunct="0">
              <a:spcBef>
                <a:spcPct val="0"/>
              </a:spcBef>
              <a:spcAft>
                <a:spcPct val="0"/>
              </a:spcAft>
              <a:buFont typeface="Arial" pitchFamily="34" charset="0"/>
              <a:buChar char="•"/>
              <a:defRPr/>
            </a:pPr>
            <a:r>
              <a:rPr lang="en-GB" sz="1600">
                <a:solidFill>
                  <a:prstClr val="white"/>
                </a:solidFill>
                <a:latin typeface="Arial" panose="020B0604020202020204" pitchFamily="34" charset="0"/>
                <a:cs typeface="Arial" panose="020B0604020202020204" pitchFamily="34" charset="0"/>
              </a:rPr>
              <a:t>Families</a:t>
            </a:r>
          </a:p>
        </p:txBody>
      </p:sp>
      <p:sp>
        <p:nvSpPr>
          <p:cNvPr id="6" name="Oval 5"/>
          <p:cNvSpPr/>
          <p:nvPr/>
        </p:nvSpPr>
        <p:spPr>
          <a:xfrm>
            <a:off x="4835352" y="4595172"/>
            <a:ext cx="2376264" cy="955881"/>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Financial and Social loss</a:t>
            </a:r>
          </a:p>
        </p:txBody>
      </p:sp>
      <p:sp>
        <p:nvSpPr>
          <p:cNvPr id="7" name="Oval 6"/>
          <p:cNvSpPr/>
          <p:nvPr/>
        </p:nvSpPr>
        <p:spPr>
          <a:xfrm>
            <a:off x="5159896" y="1340767"/>
            <a:ext cx="2736304" cy="1332147"/>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Hypersensitive/ Hyper vigilant </a:t>
            </a:r>
          </a:p>
        </p:txBody>
      </p:sp>
      <p:sp>
        <p:nvSpPr>
          <p:cNvPr id="8" name="Oval 7"/>
          <p:cNvSpPr/>
          <p:nvPr/>
        </p:nvSpPr>
        <p:spPr>
          <a:xfrm>
            <a:off x="1928191" y="1179530"/>
            <a:ext cx="3269451" cy="217746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Others Targeted</a:t>
            </a:r>
          </a:p>
          <a:p>
            <a:pPr algn="ctr" eaLnBrk="0" fontAlgn="base" hangingPunct="0">
              <a:spcBef>
                <a:spcPct val="0"/>
              </a:spcBef>
              <a:spcAft>
                <a:spcPct val="0"/>
              </a:spcAft>
              <a:defRPr/>
            </a:pPr>
            <a:r>
              <a:rPr lang="en-GB" sz="1600">
                <a:solidFill>
                  <a:prstClr val="white"/>
                </a:solidFill>
                <a:latin typeface="Arial" panose="020B0604020202020204" pitchFamily="34" charset="0"/>
                <a:cs typeface="Arial" panose="020B0604020202020204" pitchFamily="34" charset="0"/>
              </a:rPr>
              <a:t>1 in 4 targeted children</a:t>
            </a:r>
          </a:p>
          <a:p>
            <a:pPr algn="ctr" eaLnBrk="0" fontAlgn="base" hangingPunct="0">
              <a:spcBef>
                <a:spcPct val="0"/>
              </a:spcBef>
              <a:spcAft>
                <a:spcPct val="0"/>
              </a:spcAft>
              <a:defRPr/>
            </a:pPr>
            <a:r>
              <a:rPr lang="en-GB" sz="1600">
                <a:solidFill>
                  <a:prstClr val="white"/>
                </a:solidFill>
                <a:latin typeface="Arial" panose="020B0604020202020204" pitchFamily="34" charset="0"/>
                <a:cs typeface="Arial" panose="020B0604020202020204" pitchFamily="34" charset="0"/>
              </a:rPr>
              <a:t>1 in 3 targeted family and friends</a:t>
            </a:r>
          </a:p>
          <a:p>
            <a:pPr algn="ctr" eaLnBrk="0" fontAlgn="base" hangingPunct="0">
              <a:spcBef>
                <a:spcPct val="0"/>
              </a:spcBef>
              <a:spcAft>
                <a:spcPct val="0"/>
              </a:spcAft>
              <a:defRPr/>
            </a:pPr>
            <a:r>
              <a:rPr lang="en-GB" sz="1600">
                <a:solidFill>
                  <a:prstClr val="white"/>
                </a:solidFill>
                <a:latin typeface="Arial" panose="020B0604020202020204" pitchFamily="34" charset="0"/>
                <a:cs typeface="Arial" panose="020B0604020202020204" pitchFamily="34" charset="0"/>
              </a:rPr>
              <a:t>1 in 5 targeted work colleagues</a:t>
            </a:r>
          </a:p>
          <a:p>
            <a:pPr algn="ctr" eaLnBrk="0" fontAlgn="base" hangingPunct="0">
              <a:spcBef>
                <a:spcPct val="0"/>
              </a:spcBef>
              <a:spcAft>
                <a:spcPct val="0"/>
              </a:spcAft>
              <a:defRPr/>
            </a:pPr>
            <a:endParaRPr lang="en-GB" sz="1600">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7464152" y="5373217"/>
            <a:ext cx="2376264" cy="1334331"/>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Secondary Impact</a:t>
            </a:r>
          </a:p>
          <a:p>
            <a:pPr algn="ctr" eaLnBrk="0" fontAlgn="base" hangingPunct="0">
              <a:spcBef>
                <a:spcPct val="0"/>
              </a:spcBef>
              <a:spcAft>
                <a:spcPct val="0"/>
              </a:spcAft>
              <a:defRPr/>
            </a:pPr>
            <a:r>
              <a:rPr lang="en-GB" sz="1600">
                <a:solidFill>
                  <a:prstClr val="white"/>
                </a:solidFill>
                <a:latin typeface="Arial" panose="020B0604020202020204" pitchFamily="34" charset="0"/>
                <a:cs typeface="Arial" panose="020B0604020202020204" pitchFamily="34" charset="0"/>
              </a:rPr>
              <a:t>Friends </a:t>
            </a:r>
          </a:p>
          <a:p>
            <a:pPr algn="ctr" eaLnBrk="0" fontAlgn="base" hangingPunct="0">
              <a:spcBef>
                <a:spcPct val="0"/>
              </a:spcBef>
              <a:spcAft>
                <a:spcPct val="0"/>
              </a:spcAft>
              <a:defRPr/>
            </a:pPr>
            <a:r>
              <a:rPr lang="en-GB" sz="1600">
                <a:solidFill>
                  <a:prstClr val="white"/>
                </a:solidFill>
                <a:latin typeface="Arial" panose="020B0604020202020204" pitchFamily="34" charset="0"/>
                <a:cs typeface="Arial" panose="020B0604020202020204" pitchFamily="34" charset="0"/>
              </a:rPr>
              <a:t>family</a:t>
            </a:r>
          </a:p>
        </p:txBody>
      </p:sp>
      <p:sp>
        <p:nvSpPr>
          <p:cNvPr id="10" name="Oval 9"/>
          <p:cNvSpPr/>
          <p:nvPr/>
        </p:nvSpPr>
        <p:spPr>
          <a:xfrm>
            <a:off x="3463843" y="3789040"/>
            <a:ext cx="1987682" cy="1096604"/>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21</a:t>
            </a:r>
          </a:p>
        </p:txBody>
      </p:sp>
      <p:sp>
        <p:nvSpPr>
          <p:cNvPr id="11" name="Oval 10"/>
          <p:cNvSpPr/>
          <p:nvPr/>
        </p:nvSpPr>
        <p:spPr>
          <a:xfrm>
            <a:off x="1524000" y="3763662"/>
            <a:ext cx="1939843" cy="1121982"/>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Contact to gain information</a:t>
            </a:r>
          </a:p>
        </p:txBody>
      </p:sp>
      <p:sp>
        <p:nvSpPr>
          <p:cNvPr id="12" name="Oval 11"/>
          <p:cNvSpPr/>
          <p:nvPr/>
        </p:nvSpPr>
        <p:spPr>
          <a:xfrm>
            <a:off x="1847528" y="5119006"/>
            <a:ext cx="2592288" cy="1478347"/>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sz="1600" b="1">
                <a:solidFill>
                  <a:prstClr val="white"/>
                </a:solidFill>
                <a:latin typeface="Arial" panose="020B0604020202020204" pitchFamily="34" charset="0"/>
                <a:cs typeface="Arial" panose="020B0604020202020204" pitchFamily="34" charset="0"/>
              </a:rPr>
              <a:t>Suffer Multiple Incidents Before Reporting</a:t>
            </a:r>
          </a:p>
        </p:txBody>
      </p:sp>
      <p:cxnSp>
        <p:nvCxnSpPr>
          <p:cNvPr id="13" name="Straight Arrow Connector 12"/>
          <p:cNvCxnSpPr/>
          <p:nvPr/>
        </p:nvCxnSpPr>
        <p:spPr>
          <a:xfrm flipH="1">
            <a:off x="2351088" y="3284539"/>
            <a:ext cx="360362" cy="5048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079875" y="3270251"/>
            <a:ext cx="431800" cy="5048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23FB43A-D69F-9C11-5D46-C609BB0640D1}"/>
              </a:ext>
            </a:extLst>
          </p:cNvPr>
          <p:cNvSpPr/>
          <p:nvPr/>
        </p:nvSpPr>
        <p:spPr>
          <a:xfrm>
            <a:off x="5664367" y="2706618"/>
            <a:ext cx="1311681" cy="1123495"/>
          </a:xfrm>
          <a:prstGeom prst="ellipse">
            <a:avLst/>
          </a:prstGeom>
        </p:spPr>
        <p:style>
          <a:lnRef idx="0">
            <a:schemeClr val="accent2"/>
          </a:lnRef>
          <a:fillRef idx="3">
            <a:schemeClr val="accent2"/>
          </a:fillRef>
          <a:effectRef idx="3">
            <a:schemeClr val="accent2"/>
          </a:effectRef>
          <a:fontRef idx="minor">
            <a:schemeClr val="lt1"/>
          </a:fontRef>
        </p:style>
        <p:txBody>
          <a:bodyPr lIns="91440" tIns="45720" rIns="91440" bIns="45720" anchor="ctr"/>
          <a:lstStyle/>
          <a:p>
            <a:pPr algn="ctr" eaLnBrk="0" fontAlgn="base" hangingPunct="0">
              <a:spcBef>
                <a:spcPct val="0"/>
              </a:spcBef>
              <a:spcAft>
                <a:spcPct val="0"/>
              </a:spcAft>
              <a:defRPr/>
            </a:pPr>
            <a:r>
              <a:rPr lang="en-GB" sz="1600" b="1">
                <a:latin typeface="Arial"/>
                <a:cs typeface="Arial"/>
              </a:rPr>
              <a:t>Global</a:t>
            </a:r>
            <a:endParaRPr lang="en-GB" sz="1600" b="1">
              <a:latin typeface="Arial" panose="020B0604020202020204" pitchFamily="34" charset="0"/>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028163FE-461D-012B-4640-CD9ED1E6AAEF}"/>
              </a:ext>
            </a:extLst>
          </p:cNvPr>
          <p:cNvPicPr>
            <a:picLocks noChangeAspect="1"/>
          </p:cNvPicPr>
          <p:nvPr/>
        </p:nvPicPr>
        <p:blipFill>
          <a:blip r:embed="rId3"/>
          <a:stretch>
            <a:fillRect/>
          </a:stretch>
        </p:blipFill>
        <p:spPr>
          <a:xfrm>
            <a:off x="8697433" y="89777"/>
            <a:ext cx="3336142" cy="1056340"/>
          </a:xfrm>
          <a:prstGeom prst="rect">
            <a:avLst/>
          </a:prstGeom>
        </p:spPr>
      </p:pic>
    </p:spTree>
    <p:extLst>
      <p:ext uri="{BB962C8B-B14F-4D97-AF65-F5344CB8AC3E}">
        <p14:creationId xmlns:p14="http://schemas.microsoft.com/office/powerpoint/2010/main" val="2519839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EB20-61D5-AAF0-A9CB-31A144DCEEAB}"/>
              </a:ext>
            </a:extLst>
          </p:cNvPr>
          <p:cNvSpPr>
            <a:spLocks noGrp="1"/>
          </p:cNvSpPr>
          <p:nvPr>
            <p:ph type="title"/>
          </p:nvPr>
        </p:nvSpPr>
        <p:spPr>
          <a:xfrm>
            <a:off x="700088" y="472473"/>
            <a:ext cx="6400800" cy="1307592"/>
          </a:xfrm>
        </p:spPr>
        <p:txBody>
          <a:bodyPr>
            <a:normAutofit/>
          </a:bodyPr>
          <a:lstStyle/>
          <a:p>
            <a:pPr>
              <a:lnSpc>
                <a:spcPct val="90000"/>
              </a:lnSpc>
            </a:pPr>
            <a:r>
              <a:rPr lang="en-GB" b="1" dirty="0">
                <a:solidFill>
                  <a:srgbClr val="002060"/>
                </a:solidFill>
                <a:latin typeface="Arial" panose="020B0604020202020204" pitchFamily="34" charset="0"/>
                <a:cs typeface="Arial" panose="020B0604020202020204" pitchFamily="34" charset="0"/>
              </a:rPr>
              <a:t>Our research shows …</a:t>
            </a:r>
            <a:endParaRPr lang="en-US" dirty="0">
              <a:solidFill>
                <a:srgbClr val="002060"/>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7115BE34-9CBA-E3D3-8B58-52437289C9C3}"/>
              </a:ext>
            </a:extLst>
          </p:cNvPr>
          <p:cNvSpPr>
            <a:spLocks noGrp="1"/>
          </p:cNvSpPr>
          <p:nvPr>
            <p:ph idx="1"/>
          </p:nvPr>
        </p:nvSpPr>
        <p:spPr>
          <a:xfrm>
            <a:off x="700088" y="1559052"/>
            <a:ext cx="6400800" cy="3739896"/>
          </a:xfrm>
        </p:spPr>
        <p:txBody>
          <a:bodyPr vert="horz" lIns="91440" tIns="45720" rIns="91440" bIns="45720" rtlCol="0">
            <a:normAutofit fontScale="92500" lnSpcReduction="10000"/>
          </a:bodyPr>
          <a:lstStyle/>
          <a:p>
            <a:r>
              <a:rPr lang="en-GB" dirty="0">
                <a:latin typeface="Aptos" panose="020B0004020202020204" pitchFamily="34" charset="0"/>
              </a:rPr>
              <a:t>Stalking is not harmless and can escalate to serious violence, suicide and homicide. </a:t>
            </a:r>
          </a:p>
          <a:p>
            <a:r>
              <a:rPr lang="en-GB" dirty="0">
                <a:latin typeface="Aptos" panose="020B0004020202020204" pitchFamily="34" charset="0"/>
              </a:rPr>
              <a:t>Far too often, warning signs are missed or minimised, meaning missed opportunities for early intervention. </a:t>
            </a:r>
          </a:p>
          <a:p>
            <a:r>
              <a:rPr lang="en-GB" dirty="0">
                <a:latin typeface="Aptos" panose="020B0004020202020204" pitchFamily="34" charset="0"/>
              </a:rPr>
              <a:t>Victims across both domestic and non-domestic contexts may be affected, with intersecting vulnerabilities increasing risk. </a:t>
            </a:r>
          </a:p>
          <a:p>
            <a:r>
              <a:rPr lang="en-GB" dirty="0">
                <a:latin typeface="Aptos" panose="020B0004020202020204" pitchFamily="34" charset="0"/>
              </a:rPr>
              <a:t>Greater awareness and recognition is needed.</a:t>
            </a:r>
          </a:p>
          <a:p>
            <a:pPr marL="0" indent="0">
              <a:buNone/>
            </a:pPr>
            <a:endParaRPr lang="en-GB" i="1" dirty="0">
              <a:latin typeface="Aptos"/>
            </a:endParaRPr>
          </a:p>
        </p:txBody>
      </p:sp>
      <p:pic>
        <p:nvPicPr>
          <p:cNvPr id="7" name="Picture 6">
            <a:extLst>
              <a:ext uri="{FF2B5EF4-FFF2-40B4-BE49-F238E27FC236}">
                <a16:creationId xmlns:a16="http://schemas.microsoft.com/office/drawing/2014/main" id="{3C4FB603-9D75-A8D6-C722-AAB2144CD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7920" y="1126269"/>
            <a:ext cx="3903980" cy="4879972"/>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1369E2F3-BA7E-2212-F5F8-DC2A0A33AB6F}"/>
              </a:ext>
            </a:extLst>
          </p:cNvPr>
          <p:cNvPicPr>
            <a:picLocks noChangeAspect="1"/>
          </p:cNvPicPr>
          <p:nvPr/>
        </p:nvPicPr>
        <p:blipFill>
          <a:blip r:embed="rId4"/>
          <a:stretch>
            <a:fillRect/>
          </a:stretch>
        </p:blipFill>
        <p:spPr>
          <a:xfrm>
            <a:off x="8697433" y="89777"/>
            <a:ext cx="3336142" cy="1056340"/>
          </a:xfrm>
          <a:prstGeom prst="rect">
            <a:avLst/>
          </a:prstGeom>
        </p:spPr>
      </p:pic>
    </p:spTree>
    <p:extLst>
      <p:ext uri="{BB962C8B-B14F-4D97-AF65-F5344CB8AC3E}">
        <p14:creationId xmlns:p14="http://schemas.microsoft.com/office/powerpoint/2010/main" val="1191285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CD817-A3FB-60C1-BCD0-6A8C22557ACD}"/>
              </a:ext>
            </a:extLst>
          </p:cNvPr>
          <p:cNvSpPr>
            <a:spLocks noGrp="1"/>
          </p:cNvSpPr>
          <p:nvPr>
            <p:ph type="title"/>
          </p:nvPr>
        </p:nvSpPr>
        <p:spPr>
          <a:xfrm>
            <a:off x="0" y="192213"/>
            <a:ext cx="9258585" cy="1056340"/>
          </a:xfrm>
        </p:spPr>
        <p:txBody>
          <a:bodyPr>
            <a:noAutofit/>
          </a:bodyPr>
          <a:lstStyle/>
          <a:p>
            <a:pPr algn="ctr"/>
            <a:r>
              <a:rPr lang="en-GB" sz="3600" b="1">
                <a:solidFill>
                  <a:srgbClr val="002060"/>
                </a:solidFill>
                <a:latin typeface="Aptos Display" panose="020B0004020202020204" pitchFamily="34" charset="0"/>
                <a:cs typeface="Arial"/>
              </a:rPr>
              <a:t>Supporting Victims:</a:t>
            </a:r>
            <a:br>
              <a:rPr lang="en-GB" sz="3600" b="1">
                <a:solidFill>
                  <a:srgbClr val="002060"/>
                </a:solidFill>
                <a:latin typeface="Aptos Display" panose="020B0004020202020204" pitchFamily="34" charset="0"/>
                <a:cs typeface="Arial"/>
              </a:rPr>
            </a:br>
            <a:r>
              <a:rPr lang="en-GB" sz="3600" b="1">
                <a:solidFill>
                  <a:srgbClr val="002060"/>
                </a:solidFill>
                <a:latin typeface="Aptos Display" panose="020B0004020202020204" pitchFamily="34" charset="0"/>
                <a:cs typeface="Arial"/>
              </a:rPr>
              <a:t>National Stalking Helpline &amp; Advocacy Service</a:t>
            </a:r>
          </a:p>
        </p:txBody>
      </p:sp>
      <p:sp>
        <p:nvSpPr>
          <p:cNvPr id="8" name="Content Placeholder 2">
            <a:extLst>
              <a:ext uri="{FF2B5EF4-FFF2-40B4-BE49-F238E27FC236}">
                <a16:creationId xmlns:a16="http://schemas.microsoft.com/office/drawing/2014/main" id="{E07CC035-9607-2FC1-52A0-4DB6132757A7}"/>
              </a:ext>
            </a:extLst>
          </p:cNvPr>
          <p:cNvSpPr txBox="1">
            <a:spLocks/>
          </p:cNvSpPr>
          <p:nvPr/>
        </p:nvSpPr>
        <p:spPr>
          <a:xfrm>
            <a:off x="838200" y="1579812"/>
            <a:ext cx="10515600" cy="4431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a:extLst>
              <a:ext uri="{FF2B5EF4-FFF2-40B4-BE49-F238E27FC236}">
                <a16:creationId xmlns:a16="http://schemas.microsoft.com/office/drawing/2014/main" id="{5A8A63ED-7A95-442C-C475-C8B4417DB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25" y="1445456"/>
            <a:ext cx="5322491" cy="26213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CBEE0FE-AE63-CF89-C9EF-EE31468AC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275" y="4159342"/>
            <a:ext cx="3930221" cy="25253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white logo&#10;&#10;Description automatically generated">
            <a:extLst>
              <a:ext uri="{FF2B5EF4-FFF2-40B4-BE49-F238E27FC236}">
                <a16:creationId xmlns:a16="http://schemas.microsoft.com/office/drawing/2014/main" id="{54121559-0C7A-D0FF-CAF2-1ADE2D1D677B}"/>
              </a:ext>
            </a:extLst>
          </p:cNvPr>
          <p:cNvPicPr>
            <a:picLocks noChangeAspect="1"/>
          </p:cNvPicPr>
          <p:nvPr/>
        </p:nvPicPr>
        <p:blipFill>
          <a:blip r:embed="rId5"/>
          <a:stretch>
            <a:fillRect/>
          </a:stretch>
        </p:blipFill>
        <p:spPr>
          <a:xfrm>
            <a:off x="6518453" y="1578811"/>
            <a:ext cx="4983726" cy="4662905"/>
          </a:xfrm>
          <a:prstGeom prst="rect">
            <a:avLst/>
          </a:prstGeom>
        </p:spPr>
      </p:pic>
      <p:pic>
        <p:nvPicPr>
          <p:cNvPr id="4" name="Picture 3">
            <a:extLst>
              <a:ext uri="{FF2B5EF4-FFF2-40B4-BE49-F238E27FC236}">
                <a16:creationId xmlns:a16="http://schemas.microsoft.com/office/drawing/2014/main" id="{0E547C18-8C1A-AF59-5C5C-5B3EB26FDB4C}"/>
              </a:ext>
            </a:extLst>
          </p:cNvPr>
          <p:cNvPicPr>
            <a:picLocks noChangeAspect="1"/>
          </p:cNvPicPr>
          <p:nvPr/>
        </p:nvPicPr>
        <p:blipFill>
          <a:blip r:embed="rId6"/>
          <a:stretch>
            <a:fillRect/>
          </a:stretch>
        </p:blipFill>
        <p:spPr>
          <a:xfrm>
            <a:off x="9134599" y="39888"/>
            <a:ext cx="3063520" cy="1054699"/>
          </a:xfrm>
          <a:prstGeom prst="rect">
            <a:avLst/>
          </a:prstGeom>
        </p:spPr>
      </p:pic>
    </p:spTree>
    <p:extLst>
      <p:ext uri="{BB962C8B-B14F-4D97-AF65-F5344CB8AC3E}">
        <p14:creationId xmlns:p14="http://schemas.microsoft.com/office/powerpoint/2010/main" val="19861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237A-5622-DA58-41C9-D6FE980A3D21}"/>
              </a:ext>
            </a:extLst>
          </p:cNvPr>
          <p:cNvSpPr>
            <a:spLocks noGrp="1"/>
          </p:cNvSpPr>
          <p:nvPr>
            <p:ph type="title"/>
          </p:nvPr>
        </p:nvSpPr>
        <p:spPr>
          <a:xfrm>
            <a:off x="750370" y="431805"/>
            <a:ext cx="8188842" cy="1325563"/>
          </a:xfrm>
        </p:spPr>
        <p:txBody>
          <a:bodyPr lIns="91440" tIns="45720" rIns="91440" bIns="45720" anchor="t">
            <a:normAutofit fontScale="90000"/>
          </a:bodyPr>
          <a:lstStyle/>
          <a:p>
            <a:pPr algn="ctr"/>
            <a:r>
              <a:rPr lang="en-US" b="1" dirty="0">
                <a:solidFill>
                  <a:srgbClr val="002060"/>
                </a:solidFill>
                <a:latin typeface="Arial" panose="020B0604020202020204" pitchFamily="34" charset="0"/>
                <a:cs typeface="Arial" panose="020B0604020202020204" pitchFamily="34" charset="0"/>
              </a:rPr>
              <a:t>Advocacy helps the victim reach criminal justice outcomes</a:t>
            </a:r>
            <a:endParaRPr lang="en-US" dirty="0">
              <a:solidFill>
                <a:srgbClr val="002060"/>
              </a:solidFill>
              <a:latin typeface="Arial Nova Cond"/>
              <a:cs typeface="Arial"/>
            </a:endParaRPr>
          </a:p>
        </p:txBody>
      </p:sp>
      <p:pic>
        <p:nvPicPr>
          <p:cNvPr id="4" name="Picture 4" descr="A picture containing calendar&#10;&#10;Description automatically generated">
            <a:extLst>
              <a:ext uri="{FF2B5EF4-FFF2-40B4-BE49-F238E27FC236}">
                <a16:creationId xmlns:a16="http://schemas.microsoft.com/office/drawing/2014/main" id="{F81F0DC4-22A6-B19A-D845-DF5BFBCD84BC}"/>
              </a:ext>
            </a:extLst>
          </p:cNvPr>
          <p:cNvPicPr>
            <a:picLocks noGrp="1" noChangeAspect="1"/>
          </p:cNvPicPr>
          <p:nvPr>
            <p:ph idx="1"/>
          </p:nvPr>
        </p:nvPicPr>
        <p:blipFill>
          <a:blip r:embed="rId3"/>
          <a:stretch>
            <a:fillRect/>
          </a:stretch>
        </p:blipFill>
        <p:spPr>
          <a:xfrm>
            <a:off x="2001578" y="2019078"/>
            <a:ext cx="5686425" cy="3181350"/>
          </a:xfrm>
        </p:spPr>
      </p:pic>
      <p:pic>
        <p:nvPicPr>
          <p:cNvPr id="3" name="Picture 2">
            <a:extLst>
              <a:ext uri="{FF2B5EF4-FFF2-40B4-BE49-F238E27FC236}">
                <a16:creationId xmlns:a16="http://schemas.microsoft.com/office/drawing/2014/main" id="{09FE4B04-4CE8-B28A-E629-580C4C805300}"/>
              </a:ext>
            </a:extLst>
          </p:cNvPr>
          <p:cNvPicPr>
            <a:picLocks noChangeAspect="1"/>
          </p:cNvPicPr>
          <p:nvPr/>
        </p:nvPicPr>
        <p:blipFill>
          <a:blip r:embed="rId4"/>
          <a:stretch>
            <a:fillRect/>
          </a:stretch>
        </p:blipFill>
        <p:spPr>
          <a:xfrm>
            <a:off x="9134599" y="39888"/>
            <a:ext cx="3063520" cy="1054699"/>
          </a:xfrm>
          <a:prstGeom prst="rect">
            <a:avLst/>
          </a:prstGeom>
        </p:spPr>
      </p:pic>
    </p:spTree>
    <p:extLst>
      <p:ext uri="{BB962C8B-B14F-4D97-AF65-F5344CB8AC3E}">
        <p14:creationId xmlns:p14="http://schemas.microsoft.com/office/powerpoint/2010/main" val="2855739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F9288-43DF-484F-8044-130DA084EFEA}"/>
              </a:ext>
            </a:extLst>
          </p:cNvPr>
          <p:cNvPicPr>
            <a:picLocks noChangeAspect="1"/>
          </p:cNvPicPr>
          <p:nvPr/>
        </p:nvPicPr>
        <p:blipFill>
          <a:blip r:embed="rId3"/>
          <a:stretch>
            <a:fillRect/>
          </a:stretch>
        </p:blipFill>
        <p:spPr>
          <a:xfrm>
            <a:off x="2792123" y="1707217"/>
            <a:ext cx="4699000" cy="4699000"/>
          </a:xfrm>
          <a:prstGeom prst="rect">
            <a:avLst/>
          </a:prstGeom>
        </p:spPr>
      </p:pic>
      <p:grpSp>
        <p:nvGrpSpPr>
          <p:cNvPr id="35" name="Group 34">
            <a:extLst>
              <a:ext uri="{FF2B5EF4-FFF2-40B4-BE49-F238E27FC236}">
                <a16:creationId xmlns:a16="http://schemas.microsoft.com/office/drawing/2014/main" id="{5ED8E08C-75A3-1645-940A-14F6D88D3B62}"/>
              </a:ext>
            </a:extLst>
          </p:cNvPr>
          <p:cNvGrpSpPr/>
          <p:nvPr/>
        </p:nvGrpSpPr>
        <p:grpSpPr>
          <a:xfrm>
            <a:off x="6501699" y="1862866"/>
            <a:ext cx="3518601" cy="641618"/>
            <a:chOff x="6501699" y="1862866"/>
            <a:chExt cx="3518601" cy="641618"/>
          </a:xfrm>
        </p:grpSpPr>
        <p:sp>
          <p:nvSpPr>
            <p:cNvPr id="4" name="Oval 3">
              <a:extLst>
                <a:ext uri="{FF2B5EF4-FFF2-40B4-BE49-F238E27FC236}">
                  <a16:creationId xmlns:a16="http://schemas.microsoft.com/office/drawing/2014/main" id="{F24729AC-DA06-7D41-8638-D2522B67758D}"/>
                </a:ext>
              </a:extLst>
            </p:cNvPr>
            <p:cNvSpPr/>
            <p:nvPr/>
          </p:nvSpPr>
          <p:spPr>
            <a:xfrm>
              <a:off x="6887624" y="1862866"/>
              <a:ext cx="513735" cy="51373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9B1E6AF-EFFD-0746-B121-69B6FF879A67}"/>
                </a:ext>
              </a:extLst>
            </p:cNvPr>
            <p:cNvSpPr/>
            <p:nvPr/>
          </p:nvSpPr>
          <p:spPr>
            <a:xfrm>
              <a:off x="6885459" y="1884817"/>
              <a:ext cx="519012" cy="469771"/>
            </a:xfrm>
            <a:prstGeom prst="rect">
              <a:avLst/>
            </a:prstGeom>
          </p:spPr>
          <p:txBody>
            <a:bodyPr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1</a:t>
              </a:r>
            </a:p>
          </p:txBody>
        </p:sp>
        <p:cxnSp>
          <p:nvCxnSpPr>
            <p:cNvPr id="6" name="Straight Connector 5">
              <a:extLst>
                <a:ext uri="{FF2B5EF4-FFF2-40B4-BE49-F238E27FC236}">
                  <a16:creationId xmlns:a16="http://schemas.microsoft.com/office/drawing/2014/main" id="{9FF2C351-DC2F-E74A-89B6-70563108BAEB}"/>
                </a:ext>
              </a:extLst>
            </p:cNvPr>
            <p:cNvCxnSpPr>
              <a:cxnSpLocks/>
            </p:cNvCxnSpPr>
            <p:nvPr/>
          </p:nvCxnSpPr>
          <p:spPr>
            <a:xfrm flipH="1">
              <a:off x="6501699" y="2274104"/>
              <a:ext cx="384243" cy="230380"/>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19123E5-6099-A54A-9E07-D27DC938E576}"/>
                </a:ext>
              </a:extLst>
            </p:cNvPr>
            <p:cNvSpPr txBox="1"/>
            <p:nvPr/>
          </p:nvSpPr>
          <p:spPr>
            <a:xfrm>
              <a:off x="7431460" y="1875656"/>
              <a:ext cx="2588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Estate agent</a:t>
              </a:r>
            </a:p>
          </p:txBody>
        </p:sp>
      </p:grpSp>
      <p:grpSp>
        <p:nvGrpSpPr>
          <p:cNvPr id="36" name="Group 35">
            <a:extLst>
              <a:ext uri="{FF2B5EF4-FFF2-40B4-BE49-F238E27FC236}">
                <a16:creationId xmlns:a16="http://schemas.microsoft.com/office/drawing/2014/main" id="{209646A1-5AF2-4A44-BD2A-9A22AF6AB4E5}"/>
              </a:ext>
            </a:extLst>
          </p:cNvPr>
          <p:cNvGrpSpPr/>
          <p:nvPr/>
        </p:nvGrpSpPr>
        <p:grpSpPr>
          <a:xfrm>
            <a:off x="6848540" y="2472466"/>
            <a:ext cx="2783542" cy="681557"/>
            <a:chOff x="6848540" y="2472466"/>
            <a:chExt cx="2783542" cy="681557"/>
          </a:xfrm>
        </p:grpSpPr>
        <p:sp>
          <p:nvSpPr>
            <p:cNvPr id="8" name="Oval 7">
              <a:extLst>
                <a:ext uri="{FF2B5EF4-FFF2-40B4-BE49-F238E27FC236}">
                  <a16:creationId xmlns:a16="http://schemas.microsoft.com/office/drawing/2014/main" id="{2A30900B-9970-474A-82F4-A95AA7AFBC20}"/>
                </a:ext>
              </a:extLst>
            </p:cNvPr>
            <p:cNvSpPr/>
            <p:nvPr/>
          </p:nvSpPr>
          <p:spPr>
            <a:xfrm>
              <a:off x="7513553" y="2472466"/>
              <a:ext cx="513735" cy="51373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A29577C-F39E-DA47-97DB-C45E121D6296}"/>
                </a:ext>
              </a:extLst>
            </p:cNvPr>
            <p:cNvSpPr/>
            <p:nvPr/>
          </p:nvSpPr>
          <p:spPr>
            <a:xfrm>
              <a:off x="7511388" y="2494417"/>
              <a:ext cx="519012" cy="469771"/>
            </a:xfrm>
            <a:prstGeom prst="rect">
              <a:avLst/>
            </a:prstGeom>
          </p:spPr>
          <p:txBody>
            <a:bodyPr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2</a:t>
              </a:r>
            </a:p>
          </p:txBody>
        </p:sp>
        <p:cxnSp>
          <p:nvCxnSpPr>
            <p:cNvPr id="18" name="Straight Connector 17">
              <a:extLst>
                <a:ext uri="{FF2B5EF4-FFF2-40B4-BE49-F238E27FC236}">
                  <a16:creationId xmlns:a16="http://schemas.microsoft.com/office/drawing/2014/main" id="{697A4BE6-A44E-5D4A-B1C5-37092F8301AD}"/>
                </a:ext>
              </a:extLst>
            </p:cNvPr>
            <p:cNvCxnSpPr>
              <a:cxnSpLocks/>
            </p:cNvCxnSpPr>
            <p:nvPr/>
          </p:nvCxnSpPr>
          <p:spPr>
            <a:xfrm flipH="1">
              <a:off x="6848540" y="2855327"/>
              <a:ext cx="650156" cy="298696"/>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2AB680D-7CC0-854E-A200-F8621AC64A49}"/>
                </a:ext>
              </a:extLst>
            </p:cNvPr>
            <p:cNvSpPr txBox="1"/>
            <p:nvPr/>
          </p:nvSpPr>
          <p:spPr>
            <a:xfrm>
              <a:off x="8047906" y="2530202"/>
              <a:ext cx="15841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25 years old</a:t>
              </a:r>
            </a:p>
          </p:txBody>
        </p:sp>
      </p:grpSp>
      <p:grpSp>
        <p:nvGrpSpPr>
          <p:cNvPr id="37" name="Group 36">
            <a:extLst>
              <a:ext uri="{FF2B5EF4-FFF2-40B4-BE49-F238E27FC236}">
                <a16:creationId xmlns:a16="http://schemas.microsoft.com/office/drawing/2014/main" id="{7E18E31C-5C59-D54A-B309-82F481F3DB58}"/>
              </a:ext>
            </a:extLst>
          </p:cNvPr>
          <p:cNvGrpSpPr/>
          <p:nvPr/>
        </p:nvGrpSpPr>
        <p:grpSpPr>
          <a:xfrm>
            <a:off x="6968358" y="3305482"/>
            <a:ext cx="4956942" cy="752128"/>
            <a:chOff x="6968358" y="3305482"/>
            <a:chExt cx="4956942" cy="752128"/>
          </a:xfrm>
        </p:grpSpPr>
        <p:sp>
          <p:nvSpPr>
            <p:cNvPr id="10" name="Oval 9">
              <a:extLst>
                <a:ext uri="{FF2B5EF4-FFF2-40B4-BE49-F238E27FC236}">
                  <a16:creationId xmlns:a16="http://schemas.microsoft.com/office/drawing/2014/main" id="{F30AEDC6-94AB-694D-AEF6-67CCDF7BB054}"/>
                </a:ext>
              </a:extLst>
            </p:cNvPr>
            <p:cNvSpPr/>
            <p:nvPr/>
          </p:nvSpPr>
          <p:spPr>
            <a:xfrm>
              <a:off x="7812910" y="3305482"/>
              <a:ext cx="513735" cy="51373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203DDBC-01E7-E842-AE5F-DB66591A9C66}"/>
                </a:ext>
              </a:extLst>
            </p:cNvPr>
            <p:cNvSpPr/>
            <p:nvPr/>
          </p:nvSpPr>
          <p:spPr>
            <a:xfrm>
              <a:off x="7810745" y="3327433"/>
              <a:ext cx="519012" cy="469771"/>
            </a:xfrm>
            <a:prstGeom prst="rect">
              <a:avLst/>
            </a:prstGeom>
          </p:spPr>
          <p:txBody>
            <a:bodyPr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3</a:t>
              </a:r>
            </a:p>
          </p:txBody>
        </p:sp>
        <p:cxnSp>
          <p:nvCxnSpPr>
            <p:cNvPr id="20" name="Straight Connector 19">
              <a:extLst>
                <a:ext uri="{FF2B5EF4-FFF2-40B4-BE49-F238E27FC236}">
                  <a16:creationId xmlns:a16="http://schemas.microsoft.com/office/drawing/2014/main" id="{1D1ED12F-96C3-9B45-947E-24DD102AFFE9}"/>
                </a:ext>
              </a:extLst>
            </p:cNvPr>
            <p:cNvCxnSpPr>
              <a:cxnSpLocks/>
            </p:cNvCxnSpPr>
            <p:nvPr/>
          </p:nvCxnSpPr>
          <p:spPr>
            <a:xfrm flipH="1">
              <a:off x="6968358" y="3562350"/>
              <a:ext cx="788892" cy="0"/>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7D22B59-2A23-834A-BD49-00D79B841870}"/>
                </a:ext>
              </a:extLst>
            </p:cNvPr>
            <p:cNvSpPr txBox="1"/>
            <p:nvPr/>
          </p:nvSpPr>
          <p:spPr>
            <a:xfrm>
              <a:off x="8336682" y="3349724"/>
              <a:ext cx="3588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Appointment at 12.40PM </a:t>
              </a:r>
              <a:b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br>
              <a: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28</a:t>
              </a:r>
              <a:r>
                <a:rPr kumimoji="0" lang="en-GB" sz="2000" b="0" i="0" u="none" strike="noStrike" kern="1200" cap="none" spc="0" normalizeH="0" baseline="30000" noProof="0">
                  <a:ln>
                    <a:noFill/>
                  </a:ln>
                  <a:solidFill>
                    <a:prstClr val="black"/>
                  </a:solidFill>
                  <a:effectLst/>
                  <a:uLnTx/>
                  <a:uFillTx/>
                  <a:latin typeface="Arial Narrow" panose="020B0604020202020204" pitchFamily="34" charset="0"/>
                  <a:ea typeface="+mn-ea"/>
                  <a:cs typeface="Arial Narrow" panose="020B0604020202020204" pitchFamily="34" charset="0"/>
                </a:rPr>
                <a:t>TH</a:t>
              </a:r>
              <a: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July 1986, with Mr Kipper</a:t>
              </a:r>
            </a:p>
          </p:txBody>
        </p:sp>
      </p:grpSp>
      <p:grpSp>
        <p:nvGrpSpPr>
          <p:cNvPr id="38" name="Group 37">
            <a:extLst>
              <a:ext uri="{FF2B5EF4-FFF2-40B4-BE49-F238E27FC236}">
                <a16:creationId xmlns:a16="http://schemas.microsoft.com/office/drawing/2014/main" id="{F5159171-2153-6641-98CC-595F1376BA80}"/>
              </a:ext>
            </a:extLst>
          </p:cNvPr>
          <p:cNvGrpSpPr/>
          <p:nvPr/>
        </p:nvGrpSpPr>
        <p:grpSpPr>
          <a:xfrm>
            <a:off x="6924215" y="4192409"/>
            <a:ext cx="4943935" cy="1028794"/>
            <a:chOff x="6924215" y="4192409"/>
            <a:chExt cx="4943935" cy="1028794"/>
          </a:xfrm>
        </p:grpSpPr>
        <p:sp>
          <p:nvSpPr>
            <p:cNvPr id="12" name="Oval 11">
              <a:extLst>
                <a:ext uri="{FF2B5EF4-FFF2-40B4-BE49-F238E27FC236}">
                  <a16:creationId xmlns:a16="http://schemas.microsoft.com/office/drawing/2014/main" id="{5B2A97FA-2FFF-3443-BD62-67DC35564A81}"/>
                </a:ext>
              </a:extLst>
            </p:cNvPr>
            <p:cNvSpPr/>
            <p:nvPr/>
          </p:nvSpPr>
          <p:spPr>
            <a:xfrm>
              <a:off x="7698610" y="4192409"/>
              <a:ext cx="513735" cy="51373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D6EE7A9-0E07-4C47-8C05-42A8C1A866CA}"/>
                </a:ext>
              </a:extLst>
            </p:cNvPr>
            <p:cNvSpPr/>
            <p:nvPr/>
          </p:nvSpPr>
          <p:spPr>
            <a:xfrm>
              <a:off x="7696445" y="4214360"/>
              <a:ext cx="519012" cy="469771"/>
            </a:xfrm>
            <a:prstGeom prst="rect">
              <a:avLst/>
            </a:prstGeom>
          </p:spPr>
          <p:txBody>
            <a:bodyPr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4</a:t>
              </a:r>
            </a:p>
          </p:txBody>
        </p:sp>
        <p:cxnSp>
          <p:nvCxnSpPr>
            <p:cNvPr id="23" name="Straight Connector 22">
              <a:extLst>
                <a:ext uri="{FF2B5EF4-FFF2-40B4-BE49-F238E27FC236}">
                  <a16:creationId xmlns:a16="http://schemas.microsoft.com/office/drawing/2014/main" id="{C0336A36-DCA3-FE44-80F4-4657C63128C6}"/>
                </a:ext>
              </a:extLst>
            </p:cNvPr>
            <p:cNvCxnSpPr>
              <a:cxnSpLocks/>
            </p:cNvCxnSpPr>
            <p:nvPr/>
          </p:nvCxnSpPr>
          <p:spPr>
            <a:xfrm flipH="1" flipV="1">
              <a:off x="6924215" y="4251303"/>
              <a:ext cx="738442" cy="136432"/>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3A6B6FF-641F-E64C-8856-D76BAE3773B2}"/>
                </a:ext>
              </a:extLst>
            </p:cNvPr>
            <p:cNvSpPr txBox="1"/>
            <p:nvPr/>
          </p:nvSpPr>
          <p:spPr>
            <a:xfrm>
              <a:off x="8251676" y="4236318"/>
              <a:ext cx="361647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6.45pm, manager reported Suzy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missing to police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28B98C5B-B7B3-CD4F-9752-61856F261D02}"/>
              </a:ext>
            </a:extLst>
          </p:cNvPr>
          <p:cNvGrpSpPr/>
          <p:nvPr/>
        </p:nvGrpSpPr>
        <p:grpSpPr>
          <a:xfrm>
            <a:off x="6697192" y="4856699"/>
            <a:ext cx="5361458" cy="584231"/>
            <a:chOff x="6697192" y="4856699"/>
            <a:chExt cx="5361458" cy="584231"/>
          </a:xfrm>
        </p:grpSpPr>
        <p:sp>
          <p:nvSpPr>
            <p:cNvPr id="14" name="Oval 13">
              <a:extLst>
                <a:ext uri="{FF2B5EF4-FFF2-40B4-BE49-F238E27FC236}">
                  <a16:creationId xmlns:a16="http://schemas.microsoft.com/office/drawing/2014/main" id="{46FE74E3-8A70-5441-86F3-3E288E8EE4DC}"/>
                </a:ext>
              </a:extLst>
            </p:cNvPr>
            <p:cNvSpPr/>
            <p:nvPr/>
          </p:nvSpPr>
          <p:spPr>
            <a:xfrm>
              <a:off x="7241411" y="4927195"/>
              <a:ext cx="513735" cy="51373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03EB22A-665B-3E43-83A7-1D9B8470CD41}"/>
                </a:ext>
              </a:extLst>
            </p:cNvPr>
            <p:cNvSpPr/>
            <p:nvPr/>
          </p:nvSpPr>
          <p:spPr>
            <a:xfrm>
              <a:off x="7239246" y="4949146"/>
              <a:ext cx="519012" cy="469771"/>
            </a:xfrm>
            <a:prstGeom prst="rect">
              <a:avLst/>
            </a:prstGeom>
          </p:spPr>
          <p:txBody>
            <a:bodyPr wrap="square" lIns="0" tIns="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rPr>
                <a:t>5</a:t>
              </a:r>
            </a:p>
          </p:txBody>
        </p:sp>
        <p:cxnSp>
          <p:nvCxnSpPr>
            <p:cNvPr id="26" name="Straight Connector 25">
              <a:extLst>
                <a:ext uri="{FF2B5EF4-FFF2-40B4-BE49-F238E27FC236}">
                  <a16:creationId xmlns:a16="http://schemas.microsoft.com/office/drawing/2014/main" id="{544A1FA4-866B-504C-80A0-6656C3FF12EB}"/>
                </a:ext>
              </a:extLst>
            </p:cNvPr>
            <p:cNvCxnSpPr>
              <a:cxnSpLocks/>
            </p:cNvCxnSpPr>
            <p:nvPr/>
          </p:nvCxnSpPr>
          <p:spPr>
            <a:xfrm flipH="1" flipV="1">
              <a:off x="6697192" y="4856699"/>
              <a:ext cx="524033" cy="205802"/>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19B242B-7FDA-C04D-8FA4-6442C765DC7D}"/>
                </a:ext>
              </a:extLst>
            </p:cNvPr>
            <p:cNvSpPr txBox="1"/>
            <p:nvPr/>
          </p:nvSpPr>
          <p:spPr>
            <a:xfrm>
              <a:off x="7763222" y="4991100"/>
              <a:ext cx="42954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Disappeared - presumed murdered</a:t>
              </a:r>
            </a:p>
          </p:txBody>
        </p:sp>
      </p:grpSp>
      <p:sp>
        <p:nvSpPr>
          <p:cNvPr id="40" name="TextBox 39">
            <a:extLst>
              <a:ext uri="{FF2B5EF4-FFF2-40B4-BE49-F238E27FC236}">
                <a16:creationId xmlns:a16="http://schemas.microsoft.com/office/drawing/2014/main" id="{A422BE8B-6B1D-324A-995C-A38FD0064138}"/>
              </a:ext>
            </a:extLst>
          </p:cNvPr>
          <p:cNvSpPr txBox="1"/>
          <p:nvPr/>
        </p:nvSpPr>
        <p:spPr>
          <a:xfrm>
            <a:off x="541867" y="914400"/>
            <a:ext cx="6172058"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ptos Display" panose="020B0004020202020204" pitchFamily="34" charset="0"/>
                <a:cs typeface="Arial Black" panose="020B0604020202020204" pitchFamily="34" charset="0"/>
              </a:rPr>
              <a:t>Who Was Suzy Lamplugh?</a:t>
            </a:r>
          </a:p>
        </p:txBody>
      </p:sp>
      <p:pic>
        <p:nvPicPr>
          <p:cNvPr id="7" name="Picture 6" descr="A picture containing logo&#10;&#10;Description automatically generated">
            <a:extLst>
              <a:ext uri="{FF2B5EF4-FFF2-40B4-BE49-F238E27FC236}">
                <a16:creationId xmlns:a16="http://schemas.microsoft.com/office/drawing/2014/main" id="{14979D71-1287-CABB-165D-E1B6F0604666}"/>
              </a:ext>
            </a:extLst>
          </p:cNvPr>
          <p:cNvPicPr>
            <a:picLocks noChangeAspect="1"/>
          </p:cNvPicPr>
          <p:nvPr/>
        </p:nvPicPr>
        <p:blipFill>
          <a:blip r:embed="rId4"/>
          <a:stretch>
            <a:fillRect/>
          </a:stretch>
        </p:blipFill>
        <p:spPr>
          <a:xfrm>
            <a:off x="8640948" y="90986"/>
            <a:ext cx="3401392" cy="1066800"/>
          </a:xfrm>
          <a:prstGeom prst="rect">
            <a:avLst/>
          </a:prstGeom>
        </p:spPr>
      </p:pic>
    </p:spTree>
    <p:extLst>
      <p:ext uri="{BB962C8B-B14F-4D97-AF65-F5344CB8AC3E}">
        <p14:creationId xmlns:p14="http://schemas.microsoft.com/office/powerpoint/2010/main" val="249093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4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30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3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30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3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7A6FC1C-6961-AC38-7D89-2CF9333CF054}"/>
              </a:ext>
            </a:extLst>
          </p:cNvPr>
          <p:cNvGrpSpPr/>
          <p:nvPr/>
        </p:nvGrpSpPr>
        <p:grpSpPr>
          <a:xfrm>
            <a:off x="6411178" y="2364460"/>
            <a:ext cx="6549416" cy="3371146"/>
            <a:chOff x="7202397" y="3468582"/>
            <a:chExt cx="6301344" cy="3371146"/>
          </a:xfrm>
        </p:grpSpPr>
        <p:sp>
          <p:nvSpPr>
            <p:cNvPr id="15" name="Rounded Rectangle 5">
              <a:extLst>
                <a:ext uri="{FF2B5EF4-FFF2-40B4-BE49-F238E27FC236}">
                  <a16:creationId xmlns:a16="http://schemas.microsoft.com/office/drawing/2014/main" id="{3713421B-5ADA-CA5E-67B9-24C1D544B3DC}"/>
                </a:ext>
              </a:extLst>
            </p:cNvPr>
            <p:cNvSpPr/>
            <p:nvPr/>
          </p:nvSpPr>
          <p:spPr>
            <a:xfrm>
              <a:off x="7202397" y="3468582"/>
              <a:ext cx="5125650" cy="3371146"/>
            </a:xfrm>
            <a:prstGeom prst="roundRect">
              <a:avLst/>
            </a:prstGeom>
            <a:solidFill>
              <a:schemeClr val="bg1">
                <a:alpha val="70000"/>
              </a:schemeClr>
            </a:solid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6" name="TextBox 3">
              <a:extLst>
                <a:ext uri="{FF2B5EF4-FFF2-40B4-BE49-F238E27FC236}">
                  <a16:creationId xmlns:a16="http://schemas.microsoft.com/office/drawing/2014/main" id="{1A62DDF5-2C1A-A774-202A-C8DB85E8C4D5}"/>
                </a:ext>
              </a:extLst>
            </p:cNvPr>
            <p:cNvSpPr txBox="1"/>
            <p:nvPr/>
          </p:nvSpPr>
          <p:spPr>
            <a:xfrm>
              <a:off x="7475923" y="3668580"/>
              <a:ext cx="6027818"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546A"/>
                  </a:solidFill>
                  <a:effectLst/>
                  <a:uLnTx/>
                  <a:uFillTx/>
                  <a:latin typeface="Aptos Display" panose="020B0004020202020204" pitchFamily="34" charset="0"/>
                </a:rPr>
                <a:t>Getting Home Safe</a:t>
              </a:r>
              <a:endParaRPr kumimoji="0" lang="en-GB" sz="2000" b="0" i="0" u="none" strike="noStrike" kern="1200" cap="none" spc="0" normalizeH="0" baseline="0" noProof="0">
                <a:ln>
                  <a:noFill/>
                </a:ln>
                <a:solidFill>
                  <a:srgbClr val="44546A"/>
                </a:solidFill>
                <a:effectLst/>
                <a:uLnTx/>
                <a:uFillTx/>
                <a:latin typeface="Aptos Display" panose="020B0004020202020204" pitchFamily="34" charset="0"/>
                <a:cs typeface="Arial Narrow" panose="020B0604020202020204" pitchFamily="34" charset="0"/>
              </a:endParaRPr>
            </a:p>
          </p:txBody>
        </p:sp>
      </p:grpSp>
      <p:grpSp>
        <p:nvGrpSpPr>
          <p:cNvPr id="18" name="Group 17">
            <a:extLst>
              <a:ext uri="{FF2B5EF4-FFF2-40B4-BE49-F238E27FC236}">
                <a16:creationId xmlns:a16="http://schemas.microsoft.com/office/drawing/2014/main" id="{A7A6FC1C-6961-AC38-7D89-2CF9333CF054}"/>
              </a:ext>
            </a:extLst>
          </p:cNvPr>
          <p:cNvGrpSpPr/>
          <p:nvPr/>
        </p:nvGrpSpPr>
        <p:grpSpPr>
          <a:xfrm>
            <a:off x="383269" y="2364460"/>
            <a:ext cx="6835122" cy="3371146"/>
            <a:chOff x="6720699" y="2453455"/>
            <a:chExt cx="6576228" cy="3371146"/>
          </a:xfrm>
        </p:grpSpPr>
        <p:sp>
          <p:nvSpPr>
            <p:cNvPr id="19" name="Rounded Rectangle 5">
              <a:extLst>
                <a:ext uri="{FF2B5EF4-FFF2-40B4-BE49-F238E27FC236}">
                  <a16:creationId xmlns:a16="http://schemas.microsoft.com/office/drawing/2014/main" id="{3713421B-5ADA-CA5E-67B9-24C1D544B3DC}"/>
                </a:ext>
              </a:extLst>
            </p:cNvPr>
            <p:cNvSpPr/>
            <p:nvPr/>
          </p:nvSpPr>
          <p:spPr>
            <a:xfrm>
              <a:off x="6720699" y="2453455"/>
              <a:ext cx="5125650" cy="3371146"/>
            </a:xfrm>
            <a:prstGeom prst="roundRect">
              <a:avLst/>
            </a:prstGeom>
            <a:solidFill>
              <a:schemeClr val="bg1">
                <a:alpha val="70000"/>
              </a:schemeClr>
            </a:solid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3">
              <a:extLst>
                <a:ext uri="{FF2B5EF4-FFF2-40B4-BE49-F238E27FC236}">
                  <a16:creationId xmlns:a16="http://schemas.microsoft.com/office/drawing/2014/main" id="{1A62DDF5-2C1A-A774-202A-C8DB85E8C4D5}"/>
                </a:ext>
              </a:extLst>
            </p:cNvPr>
            <p:cNvSpPr txBox="1"/>
            <p:nvPr/>
          </p:nvSpPr>
          <p:spPr>
            <a:xfrm>
              <a:off x="7269109" y="2670425"/>
              <a:ext cx="6027818" cy="113877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546A"/>
                  </a:solidFill>
                  <a:effectLst/>
                  <a:uLnTx/>
                  <a:uFillTx/>
                  <a:latin typeface="Aptos Display" panose="020B0004020202020204" pitchFamily="34" charset="0"/>
                  <a:cs typeface="Arial Black" panose="020B0604020202020204" pitchFamily="34" charset="0"/>
                </a:rPr>
                <a:t>Buddy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44546A"/>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44546A"/>
                </a:solidFill>
                <a:effectLst/>
                <a:uLnTx/>
                <a:uFillTx/>
                <a:latin typeface="Arial Narrow" panose="020B0604020202020204" pitchFamily="34" charset="0"/>
                <a:ea typeface="+mn-ea"/>
                <a:cs typeface="Arial Narrow" panose="020B0604020202020204" pitchFamily="34" charset="0"/>
              </a:endParaRPr>
            </a:p>
          </p:txBody>
        </p:sp>
      </p:grpSp>
      <p:sp>
        <p:nvSpPr>
          <p:cNvPr id="22" name="TextBox 21">
            <a:extLst>
              <a:ext uri="{FF2B5EF4-FFF2-40B4-BE49-F238E27FC236}">
                <a16:creationId xmlns:a16="http://schemas.microsoft.com/office/drawing/2014/main" id="{83480392-A0C9-9327-6749-DBD52E1C3108}"/>
              </a:ext>
            </a:extLst>
          </p:cNvPr>
          <p:cNvSpPr txBox="1"/>
          <p:nvPr/>
        </p:nvSpPr>
        <p:spPr>
          <a:xfrm>
            <a:off x="638756" y="3150283"/>
            <a:ext cx="5029199"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546A"/>
                </a:solidFill>
                <a:effectLst/>
                <a:uLnTx/>
                <a:uFillTx/>
                <a:latin typeface="Calibri" panose="020F0502020204030204"/>
                <a:ea typeface="Calibri" panose="020F0502020204030204"/>
                <a:cs typeface="Calibri" panose="020F0502020204030204"/>
              </a:rPr>
              <a:t>Enabling a person to alert others should an incident occur, both via devices (phones and personal alarms) or in person (bystanders). </a:t>
            </a:r>
            <a:endParaRPr kumimoji="0" lang="en-US" sz="2000" b="1" i="0" u="none" strike="noStrike" kern="1200" cap="none" spc="0" normalizeH="0" baseline="0" noProof="0">
              <a:ln>
                <a:noFill/>
              </a:ln>
              <a:solidFill>
                <a:srgbClr val="44546A"/>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a:ln>
                <a:noFill/>
              </a:ln>
              <a:solidFill>
                <a:srgbClr val="44546A"/>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solidFill>
                  <a:srgbClr val="44546A"/>
                </a:solidFill>
                <a:effectLst/>
                <a:uLnTx/>
                <a:uFillTx/>
                <a:latin typeface="Calibri" panose="020F0502020204030204"/>
                <a:ea typeface="Calibri" panose="020F0502020204030204"/>
                <a:cs typeface="Calibri" panose="020F0502020204030204"/>
              </a:rPr>
              <a:t>Letting a trusted person know your planned route to a destination.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solidFill>
                  <a:srgbClr val="44546A"/>
                </a:solidFill>
                <a:effectLst/>
                <a:uLnTx/>
                <a:uFillTx/>
                <a:latin typeface="Calibri" panose="020F0502020204030204"/>
                <a:ea typeface="Calibri" panose="020F0502020204030204"/>
                <a:cs typeface="Calibri" panose="020F0502020204030204"/>
              </a:rPr>
              <a:t>Checking in about your safety during time you are 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Calibri" panose="020F0502020204030204"/>
            </a:endParaRPr>
          </a:p>
        </p:txBody>
      </p:sp>
      <p:sp>
        <p:nvSpPr>
          <p:cNvPr id="23" name="TextBox 22">
            <a:extLst>
              <a:ext uri="{FF2B5EF4-FFF2-40B4-BE49-F238E27FC236}">
                <a16:creationId xmlns:a16="http://schemas.microsoft.com/office/drawing/2014/main" id="{C57416A4-BA08-DFDC-8C3B-08311577AEA8}"/>
              </a:ext>
            </a:extLst>
          </p:cNvPr>
          <p:cNvSpPr txBox="1"/>
          <p:nvPr/>
        </p:nvSpPr>
        <p:spPr>
          <a:xfrm>
            <a:off x="6695473" y="3287675"/>
            <a:ext cx="406503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546A"/>
                </a:solidFill>
                <a:effectLst/>
                <a:uLnTx/>
                <a:uFillTx/>
                <a:latin typeface="Calibri" panose="020F0502020204030204"/>
                <a:ea typeface="Calibri" panose="020F0502020204030204"/>
                <a:cs typeface="Calibri" panose="020F0502020204030204"/>
              </a:rPr>
              <a:t>Carrying a spare bank card or cash separate from your bag containing your phone or wallet in case this is lost or stolen, as well as a list of essential phone numbers to call for help or alert friend or family if you need assistance. </a:t>
            </a:r>
            <a:endParaRPr kumimoji="0" lang="en-US" sz="2000" b="1" i="0"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Calibri"/>
            </a:endParaRPr>
          </a:p>
        </p:txBody>
      </p:sp>
      <p:sp>
        <p:nvSpPr>
          <p:cNvPr id="6" name="Title 1">
            <a:extLst>
              <a:ext uri="{FF2B5EF4-FFF2-40B4-BE49-F238E27FC236}">
                <a16:creationId xmlns:a16="http://schemas.microsoft.com/office/drawing/2014/main" id="{F20BC908-AC58-AD6E-A0EB-D32FF370E14D}"/>
              </a:ext>
            </a:extLst>
          </p:cNvPr>
          <p:cNvSpPr txBox="1">
            <a:spLocks/>
          </p:cNvSpPr>
          <p:nvPr/>
        </p:nvSpPr>
        <p:spPr>
          <a:xfrm>
            <a:off x="838200" y="56602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02060"/>
                </a:solidFill>
                <a:effectLst/>
                <a:uLnTx/>
                <a:uFillTx/>
                <a:latin typeface="Aptos Display" panose="020B0004020202020204" pitchFamily="34" charset="0"/>
                <a:ea typeface="+mj-ea"/>
                <a:cs typeface="Arial" panose="020B0604020202020204" pitchFamily="34" charset="0"/>
              </a:rPr>
              <a:t>Safety Planning</a:t>
            </a:r>
            <a:endParaRPr kumimoji="0" lang="en-GB" sz="4400" b="0" i="0" u="none" strike="noStrike" kern="1200" cap="none" spc="0" normalizeH="0" baseline="0" noProof="0">
              <a:ln>
                <a:noFill/>
              </a:ln>
              <a:solidFill>
                <a:srgbClr val="002060"/>
              </a:solidFill>
              <a:effectLst/>
              <a:uLnTx/>
              <a:uFillTx/>
              <a:latin typeface="Aptos Display" panose="020B0004020202020204" pitchFamily="34" charset="0"/>
              <a:ea typeface="+mj-ea"/>
              <a:cs typeface="+mj-cs"/>
            </a:endParaRPr>
          </a:p>
        </p:txBody>
      </p:sp>
      <p:pic>
        <p:nvPicPr>
          <p:cNvPr id="2" name="Picture 1">
            <a:extLst>
              <a:ext uri="{FF2B5EF4-FFF2-40B4-BE49-F238E27FC236}">
                <a16:creationId xmlns:a16="http://schemas.microsoft.com/office/drawing/2014/main" id="{5B7C1A08-2767-A2C9-6B8E-6F008F3CA548}"/>
              </a:ext>
            </a:extLst>
          </p:cNvPr>
          <p:cNvPicPr>
            <a:picLocks noChangeAspect="1"/>
          </p:cNvPicPr>
          <p:nvPr/>
        </p:nvPicPr>
        <p:blipFill>
          <a:blip r:embed="rId3"/>
          <a:stretch>
            <a:fillRect/>
          </a:stretch>
        </p:blipFill>
        <p:spPr>
          <a:xfrm>
            <a:off x="8727990" y="0"/>
            <a:ext cx="3365284" cy="1054699"/>
          </a:xfrm>
          <a:prstGeom prst="rect">
            <a:avLst/>
          </a:prstGeom>
        </p:spPr>
      </p:pic>
    </p:spTree>
    <p:extLst>
      <p:ext uri="{BB962C8B-B14F-4D97-AF65-F5344CB8AC3E}">
        <p14:creationId xmlns:p14="http://schemas.microsoft.com/office/powerpoint/2010/main" val="2880212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1">
            <a:extLst>
              <a:ext uri="{FF2B5EF4-FFF2-40B4-BE49-F238E27FC236}">
                <a16:creationId xmlns:a16="http://schemas.microsoft.com/office/drawing/2014/main" id="{6E0A5D3E-8824-7E4B-9EE4-46B20FE2D1DA}"/>
              </a:ext>
            </a:extLst>
          </p:cNvPr>
          <p:cNvSpPr>
            <a:spLocks noGrp="1"/>
          </p:cNvSpPr>
          <p:nvPr>
            <p:ph type="title"/>
          </p:nvPr>
        </p:nvSpPr>
        <p:spPr>
          <a:xfrm>
            <a:off x="543464" y="563593"/>
            <a:ext cx="8229600" cy="633413"/>
          </a:xfrm>
        </p:spPr>
        <p:txBody>
          <a:bodyPr>
            <a:normAutofit/>
          </a:bodyPr>
          <a:lstStyle/>
          <a:p>
            <a:r>
              <a:rPr lang="en-GB" altLang="en-US" sz="3600" b="1">
                <a:solidFill>
                  <a:srgbClr val="002060"/>
                </a:solidFill>
                <a:latin typeface="Arial"/>
                <a:cs typeface="Arial"/>
              </a:rPr>
              <a:t>Risk Assessing </a:t>
            </a:r>
          </a:p>
        </p:txBody>
      </p:sp>
      <p:sp>
        <p:nvSpPr>
          <p:cNvPr id="81925" name="Content Placeholder 3">
            <a:extLst>
              <a:ext uri="{FF2B5EF4-FFF2-40B4-BE49-F238E27FC236}">
                <a16:creationId xmlns:a16="http://schemas.microsoft.com/office/drawing/2014/main" id="{E3DB3EA8-E851-EC4C-BD57-D051E2420B7C}"/>
              </a:ext>
            </a:extLst>
          </p:cNvPr>
          <p:cNvSpPr>
            <a:spLocks noGrp="1"/>
          </p:cNvSpPr>
          <p:nvPr>
            <p:ph sz="half" idx="2"/>
          </p:nvPr>
        </p:nvSpPr>
        <p:spPr>
          <a:xfrm>
            <a:off x="399691" y="2477959"/>
            <a:ext cx="5650951" cy="3711742"/>
          </a:xfrm>
        </p:spPr>
        <p:txBody>
          <a:bodyPr vert="horz" lIns="91440" tIns="45720" rIns="91440" bIns="45720" rtlCol="0" anchor="t">
            <a:noAutofit/>
          </a:bodyPr>
          <a:lstStyle/>
          <a:p>
            <a:pPr eaLnBrk="1" hangingPunct="1"/>
            <a:r>
              <a:rPr lang="en-GB" altLang="en-US" sz="2400">
                <a:solidFill>
                  <a:srgbClr val="002060"/>
                </a:solidFill>
                <a:latin typeface="Arial"/>
                <a:cs typeface="Arial"/>
              </a:rPr>
              <a:t>Snapshot in time</a:t>
            </a:r>
          </a:p>
          <a:p>
            <a:pPr eaLnBrk="1" hangingPunct="1"/>
            <a:r>
              <a:rPr lang="en-GB" altLang="en-US" sz="2400">
                <a:solidFill>
                  <a:srgbClr val="002060"/>
                </a:solidFill>
                <a:latin typeface="Arial"/>
                <a:cs typeface="Arial"/>
              </a:rPr>
              <a:t>To identify and prioritise risks</a:t>
            </a:r>
          </a:p>
          <a:p>
            <a:pPr eaLnBrk="1" hangingPunct="1"/>
            <a:r>
              <a:rPr lang="en-GB" altLang="en-US" sz="2400">
                <a:solidFill>
                  <a:srgbClr val="002060"/>
                </a:solidFill>
                <a:latin typeface="Arial"/>
                <a:cs typeface="Arial"/>
              </a:rPr>
              <a:t>A team approach </a:t>
            </a:r>
          </a:p>
          <a:p>
            <a:pPr eaLnBrk="1" hangingPunct="1"/>
            <a:r>
              <a:rPr lang="en-GB" altLang="en-US" sz="2400">
                <a:solidFill>
                  <a:srgbClr val="002060"/>
                </a:solidFill>
                <a:latin typeface="Arial"/>
                <a:cs typeface="Arial"/>
              </a:rPr>
              <a:t>Before a task is carried out</a:t>
            </a:r>
          </a:p>
          <a:p>
            <a:pPr eaLnBrk="1" hangingPunct="1"/>
            <a:r>
              <a:rPr lang="en-GB" altLang="en-US" sz="2400">
                <a:solidFill>
                  <a:srgbClr val="002060"/>
                </a:solidFill>
                <a:latin typeface="Arial"/>
                <a:cs typeface="Arial"/>
              </a:rPr>
              <a:t>Analysis of data and knowledge</a:t>
            </a:r>
          </a:p>
          <a:p>
            <a:pPr eaLnBrk="1" hangingPunct="1"/>
            <a:r>
              <a:rPr lang="en-GB" altLang="en-US" sz="2400">
                <a:solidFill>
                  <a:srgbClr val="002060"/>
                </a:solidFill>
                <a:latin typeface="Arial"/>
                <a:cs typeface="Arial"/>
              </a:rPr>
              <a:t>Line Management responsibility </a:t>
            </a:r>
          </a:p>
        </p:txBody>
      </p:sp>
      <p:sp>
        <p:nvSpPr>
          <p:cNvPr id="81926" name="Text Placeholder 4">
            <a:extLst>
              <a:ext uri="{FF2B5EF4-FFF2-40B4-BE49-F238E27FC236}">
                <a16:creationId xmlns:a16="http://schemas.microsoft.com/office/drawing/2014/main" id="{9BA4377F-D149-8F40-AE30-39CF998302A3}"/>
              </a:ext>
            </a:extLst>
          </p:cNvPr>
          <p:cNvSpPr>
            <a:spLocks noGrp="1"/>
          </p:cNvSpPr>
          <p:nvPr>
            <p:ph type="body" sz="quarter" idx="3"/>
          </p:nvPr>
        </p:nvSpPr>
        <p:spPr/>
        <p:txBody>
          <a:bodyPr>
            <a:normAutofit/>
          </a:bodyPr>
          <a:lstStyle/>
          <a:p>
            <a:pPr eaLnBrk="1" hangingPunct="1"/>
            <a:r>
              <a:rPr lang="en-GB" altLang="en-US" sz="2800">
                <a:solidFill>
                  <a:srgbClr val="002060"/>
                </a:solidFill>
                <a:latin typeface="Calibri"/>
                <a:ea typeface="Calibri"/>
                <a:cs typeface="Calibri"/>
              </a:rPr>
              <a:t>DYNAMIC</a:t>
            </a:r>
          </a:p>
        </p:txBody>
      </p:sp>
      <p:sp>
        <p:nvSpPr>
          <p:cNvPr id="81927" name="Content Placeholder 5">
            <a:extLst>
              <a:ext uri="{FF2B5EF4-FFF2-40B4-BE49-F238E27FC236}">
                <a16:creationId xmlns:a16="http://schemas.microsoft.com/office/drawing/2014/main" id="{8283277D-D14C-5744-BCD0-680E28FF946C}"/>
              </a:ext>
            </a:extLst>
          </p:cNvPr>
          <p:cNvSpPr>
            <a:spLocks noGrp="1"/>
          </p:cNvSpPr>
          <p:nvPr>
            <p:ph sz="quarter" idx="4"/>
          </p:nvPr>
        </p:nvSpPr>
        <p:spPr/>
        <p:txBody>
          <a:bodyPr vert="horz" lIns="91440" tIns="45720" rIns="91440" bIns="45720" rtlCol="0" anchor="t">
            <a:noAutofit/>
          </a:bodyPr>
          <a:lstStyle/>
          <a:p>
            <a:pPr eaLnBrk="1" hangingPunct="1"/>
            <a:r>
              <a:rPr lang="en-GB" altLang="en-US">
                <a:solidFill>
                  <a:srgbClr val="002060"/>
                </a:solidFill>
                <a:latin typeface="Arial"/>
                <a:cs typeface="Arial"/>
              </a:rPr>
              <a:t>Ongoing process</a:t>
            </a:r>
          </a:p>
          <a:p>
            <a:pPr eaLnBrk="1" hangingPunct="1"/>
            <a:r>
              <a:rPr lang="en-GB" altLang="en-US">
                <a:solidFill>
                  <a:srgbClr val="002060"/>
                </a:solidFill>
                <a:latin typeface="Arial"/>
                <a:cs typeface="Arial"/>
              </a:rPr>
              <a:t>To identify and raise personal awareness of risks</a:t>
            </a:r>
          </a:p>
          <a:p>
            <a:pPr eaLnBrk="1" hangingPunct="1"/>
            <a:r>
              <a:rPr lang="en-GB" altLang="en-US">
                <a:solidFill>
                  <a:srgbClr val="002060"/>
                </a:solidFill>
                <a:latin typeface="Arial"/>
                <a:cs typeface="Arial"/>
              </a:rPr>
              <a:t>The individual</a:t>
            </a:r>
          </a:p>
          <a:p>
            <a:pPr eaLnBrk="1" hangingPunct="1"/>
            <a:r>
              <a:rPr lang="en-GB" altLang="en-US">
                <a:solidFill>
                  <a:srgbClr val="002060"/>
                </a:solidFill>
                <a:latin typeface="Arial"/>
                <a:cs typeface="Arial"/>
              </a:rPr>
              <a:t>Continuously</a:t>
            </a:r>
          </a:p>
          <a:p>
            <a:pPr eaLnBrk="1" hangingPunct="1"/>
            <a:r>
              <a:rPr lang="en-GB" altLang="en-US">
                <a:solidFill>
                  <a:srgbClr val="002060"/>
                </a:solidFill>
                <a:latin typeface="Arial"/>
                <a:cs typeface="Arial"/>
              </a:rPr>
              <a:t>Using personal perception and judgement</a:t>
            </a:r>
          </a:p>
          <a:p>
            <a:pPr eaLnBrk="1" hangingPunct="1"/>
            <a:r>
              <a:rPr lang="en-GB" altLang="en-US">
                <a:solidFill>
                  <a:srgbClr val="002060"/>
                </a:solidFill>
                <a:latin typeface="Arial"/>
                <a:cs typeface="Arial"/>
              </a:rPr>
              <a:t>Individual responsibility</a:t>
            </a:r>
            <a:endParaRPr lang="en-GB" altLang="en-US">
              <a:solidFill>
                <a:srgbClr val="002060"/>
              </a:solidFill>
              <a:latin typeface="Arial" panose="020B0604020202020204" pitchFamily="34" charset="0"/>
              <a:cs typeface="Arial"/>
            </a:endParaRPr>
          </a:p>
          <a:p>
            <a:pPr eaLnBrk="1" hangingPunct="1"/>
            <a:endParaRPr lang="en-GB" altLang="en-US"/>
          </a:p>
          <a:p>
            <a:pPr eaLnBrk="1" hangingPunct="1">
              <a:buFont typeface="Arial" panose="020B0604020202020204" pitchFamily="34" charset="0"/>
              <a:buNone/>
            </a:pPr>
            <a:endParaRPr lang="en-GB" altLang="en-US"/>
          </a:p>
        </p:txBody>
      </p:sp>
      <p:pic>
        <p:nvPicPr>
          <p:cNvPr id="3" name="Picture 2" descr="A close-up of a logo&#10;&#10;AI-generated content may be incorrect.">
            <a:extLst>
              <a:ext uri="{FF2B5EF4-FFF2-40B4-BE49-F238E27FC236}">
                <a16:creationId xmlns:a16="http://schemas.microsoft.com/office/drawing/2014/main" id="{167223A3-3B63-28B8-EB22-9C9C7932837A}"/>
              </a:ext>
            </a:extLst>
          </p:cNvPr>
          <p:cNvPicPr>
            <a:picLocks noChangeAspect="1"/>
          </p:cNvPicPr>
          <p:nvPr/>
        </p:nvPicPr>
        <p:blipFill>
          <a:blip r:embed="rId3"/>
          <a:stretch>
            <a:fillRect/>
          </a:stretch>
        </p:blipFill>
        <p:spPr>
          <a:xfrm>
            <a:off x="9134599" y="39888"/>
            <a:ext cx="3063520" cy="1054699"/>
          </a:xfrm>
          <a:prstGeom prst="rect">
            <a:avLst/>
          </a:prstGeom>
        </p:spPr>
      </p:pic>
      <p:sp>
        <p:nvSpPr>
          <p:cNvPr id="5" name="Text Placeholder 4">
            <a:extLst>
              <a:ext uri="{FF2B5EF4-FFF2-40B4-BE49-F238E27FC236}">
                <a16:creationId xmlns:a16="http://schemas.microsoft.com/office/drawing/2014/main" id="{17B62B2F-962D-7594-4861-5B9B112503EB}"/>
              </a:ext>
            </a:extLst>
          </p:cNvPr>
          <p:cNvSpPr>
            <a:spLocks noGrp="1"/>
          </p:cNvSpPr>
          <p:nvPr>
            <p:ph type="body" idx="1"/>
          </p:nvPr>
        </p:nvSpPr>
        <p:spPr>
          <a:xfrm>
            <a:off x="399191" y="1719657"/>
            <a:ext cx="4014787" cy="627267"/>
          </a:xfrm>
        </p:spPr>
        <p:txBody>
          <a:bodyPr>
            <a:normAutofit/>
          </a:bodyPr>
          <a:lstStyle/>
          <a:p>
            <a:r>
              <a:rPr lang="en-GB" sz="2800">
                <a:solidFill>
                  <a:srgbClr val="002060"/>
                </a:solidFill>
                <a:ea typeface="Calibri"/>
                <a:cs typeface="Calibri"/>
              </a:rPr>
              <a:t>FORMAL</a:t>
            </a:r>
          </a:p>
        </p:txBody>
      </p:sp>
    </p:spTree>
    <p:extLst>
      <p:ext uri="{BB962C8B-B14F-4D97-AF65-F5344CB8AC3E}">
        <p14:creationId xmlns:p14="http://schemas.microsoft.com/office/powerpoint/2010/main" val="3525539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66CCB1CE-9E5D-C649-B0D3-24ED71D5C105}"/>
              </a:ext>
            </a:extLst>
          </p:cNvPr>
          <p:cNvPicPr>
            <a:picLocks noChangeAspect="1"/>
          </p:cNvPicPr>
          <p:nvPr/>
        </p:nvPicPr>
        <p:blipFill>
          <a:blip r:embed="rId3">
            <a:extLst>
              <a:ext uri="{28A0092B-C50C-407E-A947-70E740481C1C}">
                <a14:useLocalDpi xmlns:a14="http://schemas.microsoft.com/office/drawing/2010/main" val="0"/>
              </a:ext>
            </a:extLst>
          </a:blip>
          <a:srcRect r="9626"/>
          <a:stretch>
            <a:fillRect/>
          </a:stretch>
        </p:blipFill>
        <p:spPr bwMode="auto">
          <a:xfrm>
            <a:off x="1524000" y="0"/>
            <a:ext cx="8263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91978CD7-1DE5-E34C-A140-D1EF47D32746}"/>
              </a:ext>
            </a:extLst>
          </p:cNvPr>
          <p:cNvSpPr>
            <a:spLocks noGrp="1"/>
          </p:cNvSpPr>
          <p:nvPr>
            <p:ph type="title"/>
          </p:nvPr>
        </p:nvSpPr>
        <p:spPr>
          <a:xfrm rot="21060000">
            <a:off x="2970214" y="2030414"/>
            <a:ext cx="4230687" cy="942975"/>
          </a:xfrm>
        </p:spPr>
        <p:txBody>
          <a:bodyPr anchor="t"/>
          <a:lstStyle/>
          <a:p>
            <a:pPr eaLnBrk="1" hangingPunct="1">
              <a:lnSpc>
                <a:spcPts val="2563"/>
              </a:lnSpc>
            </a:pPr>
            <a:r>
              <a:rPr lang="en-GB" altLang="en-US" sz="2800" b="1">
                <a:solidFill>
                  <a:srgbClr val="7030A0"/>
                </a:solidFill>
                <a:latin typeface="Arial" panose="020B0604020202020204" pitchFamily="34" charset="0"/>
                <a:ea typeface="ＭＳ Ｐゴシック" panose="020B0600070205080204" pitchFamily="34" charset="-128"/>
              </a:rPr>
              <a:t>LONE WORKER </a:t>
            </a:r>
            <a:br>
              <a:rPr lang="en-GB" altLang="en-US" sz="2800" b="1">
                <a:solidFill>
                  <a:srgbClr val="7030A0"/>
                </a:solidFill>
                <a:latin typeface="Arial" panose="020B0604020202020204" pitchFamily="34" charset="0"/>
                <a:ea typeface="ＭＳ Ｐゴシック" panose="020B0600070205080204" pitchFamily="34" charset="-128"/>
              </a:rPr>
            </a:br>
            <a:r>
              <a:rPr lang="en-GB" altLang="en-US" sz="2800" b="1">
                <a:solidFill>
                  <a:srgbClr val="7030A0"/>
                </a:solidFill>
                <a:latin typeface="Arial" panose="020B0604020202020204" pitchFamily="34" charset="0"/>
                <a:ea typeface="ＭＳ Ｐゴシック" panose="020B0600070205080204" pitchFamily="34" charset="-128"/>
              </a:rPr>
              <a:t>CHECKLIST</a:t>
            </a:r>
          </a:p>
        </p:txBody>
      </p:sp>
      <p:sp>
        <p:nvSpPr>
          <p:cNvPr id="17412" name="Rectangle 3">
            <a:extLst>
              <a:ext uri="{FF2B5EF4-FFF2-40B4-BE49-F238E27FC236}">
                <a16:creationId xmlns:a16="http://schemas.microsoft.com/office/drawing/2014/main" id="{3DDA9776-EDBD-7C49-92FF-39AE80EFCD1A}"/>
              </a:ext>
            </a:extLst>
          </p:cNvPr>
          <p:cNvSpPr>
            <a:spLocks noGrp="1"/>
          </p:cNvSpPr>
          <p:nvPr>
            <p:ph type="body" idx="1"/>
          </p:nvPr>
        </p:nvSpPr>
        <p:spPr>
          <a:xfrm rot="21060000">
            <a:off x="3183847" y="2831170"/>
            <a:ext cx="4456987" cy="3687050"/>
          </a:xfrm>
        </p:spPr>
        <p:txBody>
          <a:bodyPr vert="horz" lIns="91440" tIns="45720" rIns="91440" bIns="45720" rtlCol="0" anchor="t">
            <a:normAutofit/>
          </a:bodyPr>
          <a:lstStyle/>
          <a:p>
            <a:pPr marL="0" indent="-125095" eaLnBrk="1" hangingPunct="1">
              <a:lnSpc>
                <a:spcPct val="80000"/>
              </a:lnSpc>
            </a:pPr>
            <a:r>
              <a:rPr lang="en-GB" altLang="en-US" sz="1800">
                <a:solidFill>
                  <a:srgbClr val="002060"/>
                </a:solidFill>
                <a:latin typeface="Arial"/>
                <a:ea typeface="ＭＳ Ｐゴシック"/>
                <a:cs typeface="Arial"/>
              </a:rPr>
              <a:t>Do I need to go?</a:t>
            </a:r>
            <a:br>
              <a:rPr lang="en-GB" altLang="en-US" sz="1800">
                <a:solidFill>
                  <a:srgbClr val="002060"/>
                </a:solidFill>
                <a:latin typeface="Arial" panose="020B0604020202020204" pitchFamily="34" charset="0"/>
                <a:ea typeface="ＭＳ Ｐゴシック" panose="020B0600070205080204" pitchFamily="34" charset="-128"/>
              </a:rPr>
            </a:br>
            <a:endParaRPr lang="en-GB" altLang="en-US" sz="600">
              <a:solidFill>
                <a:srgbClr val="002060"/>
              </a:solidFill>
              <a:latin typeface="Arial" panose="020B0604020202020204" pitchFamily="34" charset="0"/>
              <a:ea typeface="ＭＳ Ｐゴシック" panose="020B0600070205080204" pitchFamily="34" charset="-128"/>
              <a:cs typeface="Arial"/>
            </a:endParaRPr>
          </a:p>
          <a:p>
            <a:pPr marL="0" indent="-125095" eaLnBrk="1" hangingPunct="1">
              <a:lnSpc>
                <a:spcPct val="80000"/>
              </a:lnSpc>
            </a:pPr>
            <a:r>
              <a:rPr lang="en-GB" altLang="en-US" sz="1800">
                <a:solidFill>
                  <a:srgbClr val="002060"/>
                </a:solidFill>
                <a:latin typeface="Arial"/>
                <a:ea typeface="ＭＳ Ｐゴシック"/>
                <a:cs typeface="Arial"/>
              </a:rPr>
              <a:t>Have I checked the file for </a:t>
            </a:r>
            <a:br>
              <a:rPr lang="en-GB" altLang="en-US" sz="1800">
                <a:solidFill>
                  <a:srgbClr val="002060"/>
                </a:solidFill>
                <a:latin typeface="Arial" panose="020B0604020202020204" pitchFamily="34" charset="0"/>
                <a:ea typeface="ＭＳ Ｐゴシック" panose="020B0600070205080204" pitchFamily="34" charset="-128"/>
              </a:rPr>
            </a:br>
            <a:r>
              <a:rPr lang="en-GB" altLang="en-US" sz="1800">
                <a:solidFill>
                  <a:srgbClr val="002060"/>
                </a:solidFill>
                <a:latin typeface="Arial"/>
                <a:ea typeface="ＭＳ Ｐゴシック"/>
                <a:cs typeface="Arial"/>
              </a:rPr>
              <a:t>  relevant information?</a:t>
            </a:r>
            <a:br>
              <a:rPr lang="en-GB" altLang="en-US" sz="1800">
                <a:solidFill>
                  <a:srgbClr val="002060"/>
                </a:solidFill>
                <a:latin typeface="Arial" panose="020B0604020202020204" pitchFamily="34" charset="0"/>
                <a:ea typeface="ＭＳ Ｐゴシック" panose="020B0600070205080204" pitchFamily="34" charset="-128"/>
              </a:rPr>
            </a:br>
            <a:endParaRPr lang="en-GB" altLang="en-US" sz="600">
              <a:solidFill>
                <a:srgbClr val="002060"/>
              </a:solidFill>
              <a:latin typeface="Arial" panose="020B0604020202020204" pitchFamily="34" charset="0"/>
              <a:ea typeface="ＭＳ Ｐゴシック" panose="020B0600070205080204" pitchFamily="34" charset="-128"/>
              <a:cs typeface="Arial"/>
            </a:endParaRPr>
          </a:p>
          <a:p>
            <a:pPr marL="0" indent="-125095" eaLnBrk="1" hangingPunct="1">
              <a:lnSpc>
                <a:spcPct val="80000"/>
              </a:lnSpc>
            </a:pPr>
            <a:r>
              <a:rPr lang="en-GB" altLang="en-US" sz="1800">
                <a:solidFill>
                  <a:srgbClr val="002060"/>
                </a:solidFill>
                <a:latin typeface="Arial"/>
                <a:ea typeface="ＭＳ Ｐゴシック"/>
                <a:cs typeface="Arial"/>
              </a:rPr>
              <a:t>Have I told someone of </a:t>
            </a:r>
            <a:br>
              <a:rPr lang="en-GB" altLang="en-US" sz="1800">
                <a:solidFill>
                  <a:srgbClr val="002060"/>
                </a:solidFill>
                <a:latin typeface="Arial" panose="020B0604020202020204" pitchFamily="34" charset="0"/>
                <a:ea typeface="ＭＳ Ｐゴシック" panose="020B0600070205080204" pitchFamily="34" charset="-128"/>
              </a:rPr>
            </a:br>
            <a:r>
              <a:rPr lang="en-GB" altLang="en-US" sz="1800">
                <a:solidFill>
                  <a:srgbClr val="002060"/>
                </a:solidFill>
                <a:latin typeface="Arial"/>
                <a:ea typeface="ＭＳ Ｐゴシック"/>
                <a:cs typeface="Arial"/>
              </a:rPr>
              <a:t>  my intended movements?</a:t>
            </a:r>
            <a:br>
              <a:rPr lang="en-GB" altLang="en-US" sz="1800">
                <a:solidFill>
                  <a:srgbClr val="002060"/>
                </a:solidFill>
                <a:latin typeface="Arial" panose="020B0604020202020204" pitchFamily="34" charset="0"/>
                <a:ea typeface="ＭＳ Ｐゴシック" panose="020B0600070205080204" pitchFamily="34" charset="-128"/>
              </a:rPr>
            </a:br>
            <a:endParaRPr lang="en-GB" altLang="en-US" sz="600">
              <a:solidFill>
                <a:srgbClr val="002060"/>
              </a:solidFill>
              <a:latin typeface="Arial" panose="020B0604020202020204" pitchFamily="34" charset="0"/>
              <a:ea typeface="ＭＳ Ｐゴシック" panose="020B0600070205080204" pitchFamily="34" charset="-128"/>
              <a:cs typeface="Arial"/>
            </a:endParaRPr>
          </a:p>
          <a:p>
            <a:pPr marL="0" indent="-125095" eaLnBrk="1" hangingPunct="1">
              <a:lnSpc>
                <a:spcPct val="80000"/>
              </a:lnSpc>
            </a:pPr>
            <a:r>
              <a:rPr lang="en-GB" altLang="en-US" sz="1800">
                <a:solidFill>
                  <a:srgbClr val="002060"/>
                </a:solidFill>
                <a:latin typeface="Arial"/>
                <a:ea typeface="ＭＳ Ｐゴシック"/>
                <a:cs typeface="Arial"/>
              </a:rPr>
              <a:t>Have I got means of </a:t>
            </a:r>
            <a:br>
              <a:rPr lang="en-GB" altLang="en-US" sz="1800">
                <a:solidFill>
                  <a:srgbClr val="002060"/>
                </a:solidFill>
                <a:latin typeface="Arial" panose="020B0604020202020204" pitchFamily="34" charset="0"/>
                <a:ea typeface="ＭＳ Ｐゴシック" panose="020B0600070205080204" pitchFamily="34" charset="-128"/>
              </a:rPr>
            </a:br>
            <a:r>
              <a:rPr lang="en-GB" altLang="en-US" sz="1800">
                <a:solidFill>
                  <a:srgbClr val="002060"/>
                </a:solidFill>
                <a:latin typeface="Arial"/>
                <a:ea typeface="ＭＳ Ｐゴシック"/>
                <a:cs typeface="Arial"/>
              </a:rPr>
              <a:t>  communication?</a:t>
            </a:r>
            <a:br>
              <a:rPr lang="en-GB" altLang="en-US" sz="1800">
                <a:solidFill>
                  <a:srgbClr val="002060"/>
                </a:solidFill>
                <a:latin typeface="Arial" panose="020B0604020202020204" pitchFamily="34" charset="0"/>
                <a:ea typeface="ＭＳ Ｐゴシック" panose="020B0600070205080204" pitchFamily="34" charset="-128"/>
              </a:rPr>
            </a:br>
            <a:endParaRPr lang="en-GB" altLang="en-US" sz="600">
              <a:solidFill>
                <a:srgbClr val="002060"/>
              </a:solidFill>
              <a:latin typeface="Arial" panose="020B0604020202020204" pitchFamily="34" charset="0"/>
              <a:ea typeface="ＭＳ Ｐゴシック" panose="020B0600070205080204" pitchFamily="34" charset="-128"/>
              <a:cs typeface="Arial"/>
            </a:endParaRPr>
          </a:p>
          <a:p>
            <a:pPr marL="0" indent="-125095" eaLnBrk="1" hangingPunct="1">
              <a:lnSpc>
                <a:spcPct val="80000"/>
              </a:lnSpc>
            </a:pPr>
            <a:r>
              <a:rPr lang="en-GB" altLang="en-US" sz="1800">
                <a:solidFill>
                  <a:srgbClr val="002060"/>
                </a:solidFill>
                <a:latin typeface="Arial"/>
                <a:ea typeface="ＭＳ Ｐゴシック"/>
                <a:cs typeface="Arial"/>
              </a:rPr>
              <a:t>Have I thought through </a:t>
            </a:r>
            <a:br>
              <a:rPr lang="en-GB" altLang="en-US" sz="1800">
                <a:solidFill>
                  <a:srgbClr val="002060"/>
                </a:solidFill>
                <a:latin typeface="Arial" panose="020B0604020202020204" pitchFamily="34" charset="0"/>
                <a:ea typeface="ＭＳ Ｐゴシック" panose="020B0600070205080204" pitchFamily="34" charset="-128"/>
              </a:rPr>
            </a:br>
            <a:r>
              <a:rPr lang="en-GB" altLang="en-US" sz="1800">
                <a:solidFill>
                  <a:srgbClr val="002060"/>
                </a:solidFill>
                <a:latin typeface="Arial"/>
                <a:ea typeface="ＭＳ Ｐゴシック"/>
                <a:cs typeface="Arial"/>
              </a:rPr>
              <a:t>  my own ‘what if plan’?</a:t>
            </a:r>
            <a:br>
              <a:rPr lang="en-GB" altLang="en-US" sz="1800">
                <a:solidFill>
                  <a:srgbClr val="002060"/>
                </a:solidFill>
                <a:latin typeface="Arial" panose="020B0604020202020204" pitchFamily="34" charset="0"/>
                <a:ea typeface="ＭＳ Ｐゴシック" panose="020B0600070205080204" pitchFamily="34" charset="-128"/>
              </a:rPr>
            </a:br>
            <a:endParaRPr lang="en-GB" altLang="en-US" sz="600">
              <a:solidFill>
                <a:srgbClr val="002060"/>
              </a:solidFill>
              <a:latin typeface="Arial" panose="020B0604020202020204" pitchFamily="34" charset="0"/>
              <a:ea typeface="ＭＳ Ｐゴシック" panose="020B0600070205080204" pitchFamily="34" charset="-128"/>
              <a:cs typeface="Arial"/>
            </a:endParaRPr>
          </a:p>
          <a:p>
            <a:pPr marL="0" indent="-125095" eaLnBrk="1" hangingPunct="1">
              <a:lnSpc>
                <a:spcPct val="80000"/>
              </a:lnSpc>
            </a:pPr>
            <a:r>
              <a:rPr lang="en-GB" altLang="en-US" sz="1800">
                <a:solidFill>
                  <a:srgbClr val="002060"/>
                </a:solidFill>
                <a:latin typeface="Arial"/>
                <a:ea typeface="ＭＳ Ｐゴシック"/>
                <a:cs typeface="Arial"/>
              </a:rPr>
              <a:t>Do I feel confident to go?</a:t>
            </a:r>
          </a:p>
        </p:txBody>
      </p:sp>
      <p:sp>
        <p:nvSpPr>
          <p:cNvPr id="17413" name="Rectangle 3">
            <a:extLst>
              <a:ext uri="{FF2B5EF4-FFF2-40B4-BE49-F238E27FC236}">
                <a16:creationId xmlns:a16="http://schemas.microsoft.com/office/drawing/2014/main" id="{B43334D9-4656-E544-8B55-855C818377DF}"/>
              </a:ext>
            </a:extLst>
          </p:cNvPr>
          <p:cNvSpPr txBox="1">
            <a:spLocks noChangeArrowheads="1"/>
          </p:cNvSpPr>
          <p:nvPr/>
        </p:nvSpPr>
        <p:spPr bwMode="auto">
          <a:xfrm>
            <a:off x="7726855" y="1793117"/>
            <a:ext cx="3396171" cy="347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80000"/>
              </a:lnSpc>
              <a:buFontTx/>
              <a:buNone/>
            </a:pPr>
            <a:r>
              <a:rPr lang="en-GB" altLang="en-US" sz="1600">
                <a:solidFill>
                  <a:srgbClr val="7F7F7F"/>
                </a:solidFill>
                <a:latin typeface="Arial"/>
                <a:ea typeface="ＭＳ Ｐゴシック"/>
                <a:cs typeface="Arial"/>
              </a:rPr>
              <a:t> </a:t>
            </a:r>
            <a:r>
              <a:rPr lang="en-GB" altLang="en-US" sz="2400">
                <a:solidFill>
                  <a:srgbClr val="002060"/>
                </a:solidFill>
                <a:latin typeface="Arial"/>
                <a:ea typeface="ＭＳ Ｐゴシック"/>
                <a:cs typeface="Arial"/>
              </a:rPr>
              <a:t>Suggested for </a:t>
            </a:r>
          </a:p>
          <a:p>
            <a:pPr eaLnBrk="1" hangingPunct="1">
              <a:lnSpc>
                <a:spcPct val="80000"/>
              </a:lnSpc>
              <a:buFontTx/>
              <a:buNone/>
            </a:pPr>
            <a:r>
              <a:rPr lang="en-GB" altLang="en-US" sz="2400">
                <a:solidFill>
                  <a:srgbClr val="002060"/>
                </a:solidFill>
                <a:latin typeface="Arial"/>
                <a:ea typeface="ＭＳ Ｐゴシック"/>
                <a:cs typeface="Arial"/>
              </a:rPr>
              <a:t>questions for lone workers- </a:t>
            </a:r>
          </a:p>
          <a:p>
            <a:pPr eaLnBrk="1" hangingPunct="1">
              <a:lnSpc>
                <a:spcPct val="80000"/>
              </a:lnSpc>
              <a:buFontTx/>
              <a:buNone/>
            </a:pPr>
            <a:r>
              <a:rPr lang="en-GB" altLang="en-US" sz="2400">
                <a:solidFill>
                  <a:srgbClr val="002060"/>
                </a:solidFill>
                <a:latin typeface="Arial"/>
                <a:ea typeface="ＭＳ Ｐゴシック"/>
                <a:cs typeface="Arial"/>
              </a:rPr>
              <a:t>adapt to meet </a:t>
            </a:r>
          </a:p>
          <a:p>
            <a:pPr eaLnBrk="1" hangingPunct="1">
              <a:lnSpc>
                <a:spcPct val="80000"/>
              </a:lnSpc>
              <a:buFontTx/>
              <a:buNone/>
            </a:pPr>
            <a:r>
              <a:rPr lang="en-GB" altLang="en-US" sz="2400">
                <a:solidFill>
                  <a:srgbClr val="002060"/>
                </a:solidFill>
                <a:latin typeface="Arial"/>
                <a:ea typeface="ＭＳ Ｐゴシック"/>
                <a:cs typeface="Arial"/>
              </a:rPr>
              <a:t>your own requirements.</a:t>
            </a:r>
          </a:p>
          <a:p>
            <a:pPr eaLnBrk="1" hangingPunct="1">
              <a:lnSpc>
                <a:spcPct val="80000"/>
              </a:lnSpc>
              <a:buFontTx/>
              <a:buNone/>
            </a:pPr>
            <a:endParaRPr lang="en-GB" altLang="en-US" sz="2400">
              <a:solidFill>
                <a:srgbClr val="002060"/>
              </a:solidFill>
              <a:latin typeface="Arial" panose="020B0604020202020204" pitchFamily="34" charset="0"/>
              <a:cs typeface="Arial"/>
            </a:endParaRPr>
          </a:p>
          <a:p>
            <a:pPr eaLnBrk="1" hangingPunct="1">
              <a:lnSpc>
                <a:spcPct val="80000"/>
              </a:lnSpc>
              <a:buFontTx/>
              <a:buNone/>
            </a:pPr>
            <a:r>
              <a:rPr lang="en-GB" altLang="en-US" sz="2400">
                <a:solidFill>
                  <a:srgbClr val="002060"/>
                </a:solidFill>
                <a:latin typeface="Arial"/>
                <a:ea typeface="ＭＳ Ｐゴシック"/>
                <a:cs typeface="Arial"/>
              </a:rPr>
              <a:t>If the answer to any of the </a:t>
            </a:r>
          </a:p>
          <a:p>
            <a:pPr eaLnBrk="1" hangingPunct="1">
              <a:lnSpc>
                <a:spcPct val="80000"/>
              </a:lnSpc>
              <a:buFontTx/>
              <a:buNone/>
            </a:pPr>
            <a:r>
              <a:rPr lang="en-GB" altLang="en-US" sz="2400">
                <a:solidFill>
                  <a:srgbClr val="002060"/>
                </a:solidFill>
                <a:latin typeface="Arial"/>
                <a:ea typeface="ＭＳ Ｐゴシック"/>
                <a:cs typeface="Arial"/>
              </a:rPr>
              <a:t>questions is ‘</a:t>
            </a:r>
            <a:r>
              <a:rPr lang="en-GB" altLang="en-US" sz="2400" b="1">
                <a:solidFill>
                  <a:srgbClr val="002060"/>
                </a:solidFill>
                <a:latin typeface="Arial"/>
                <a:ea typeface="ＭＳ Ｐゴシック"/>
                <a:cs typeface="Arial"/>
              </a:rPr>
              <a:t>NO</a:t>
            </a:r>
            <a:r>
              <a:rPr lang="en-GB" altLang="en-US" sz="2400">
                <a:solidFill>
                  <a:srgbClr val="002060"/>
                </a:solidFill>
                <a:latin typeface="Arial"/>
                <a:ea typeface="ＭＳ Ｐゴシック"/>
                <a:cs typeface="Arial"/>
              </a:rPr>
              <a:t>’ then the </a:t>
            </a:r>
          </a:p>
          <a:p>
            <a:pPr eaLnBrk="1" hangingPunct="1">
              <a:lnSpc>
                <a:spcPct val="80000"/>
              </a:lnSpc>
              <a:buFontTx/>
              <a:buNone/>
            </a:pPr>
            <a:r>
              <a:rPr lang="en-GB" altLang="en-US" sz="2400">
                <a:solidFill>
                  <a:srgbClr val="002060"/>
                </a:solidFill>
                <a:latin typeface="Arial"/>
                <a:ea typeface="ＭＳ Ｐゴシック"/>
                <a:cs typeface="Arial"/>
              </a:rPr>
              <a:t>lone worker should be </a:t>
            </a:r>
          </a:p>
          <a:p>
            <a:pPr eaLnBrk="1" hangingPunct="1">
              <a:lnSpc>
                <a:spcPct val="80000"/>
              </a:lnSpc>
              <a:buFontTx/>
              <a:buNone/>
            </a:pPr>
            <a:r>
              <a:rPr lang="en-GB" altLang="en-US" sz="2400">
                <a:solidFill>
                  <a:srgbClr val="002060"/>
                </a:solidFill>
                <a:latin typeface="Arial"/>
                <a:ea typeface="ＭＳ Ｐゴシック"/>
                <a:cs typeface="Arial"/>
              </a:rPr>
              <a:t>expected to speak to a line </a:t>
            </a:r>
          </a:p>
          <a:p>
            <a:pPr eaLnBrk="1" hangingPunct="1">
              <a:lnSpc>
                <a:spcPct val="80000"/>
              </a:lnSpc>
              <a:buFontTx/>
              <a:buNone/>
            </a:pPr>
            <a:r>
              <a:rPr lang="en-GB" altLang="en-US" sz="2400">
                <a:solidFill>
                  <a:srgbClr val="002060"/>
                </a:solidFill>
                <a:latin typeface="Arial"/>
                <a:ea typeface="ＭＳ Ｐゴシック"/>
                <a:cs typeface="Arial"/>
              </a:rPr>
              <a:t>manager before continuing.</a:t>
            </a:r>
          </a:p>
        </p:txBody>
      </p:sp>
      <p:pic>
        <p:nvPicPr>
          <p:cNvPr id="3" name="Picture 2" descr="A close-up of a logo&#10;&#10;AI-generated content may be incorrect.">
            <a:extLst>
              <a:ext uri="{FF2B5EF4-FFF2-40B4-BE49-F238E27FC236}">
                <a16:creationId xmlns:a16="http://schemas.microsoft.com/office/drawing/2014/main" id="{B5743C33-7A07-A72B-2A7C-01B0DECD3987}"/>
              </a:ext>
            </a:extLst>
          </p:cNvPr>
          <p:cNvPicPr>
            <a:picLocks noChangeAspect="1"/>
          </p:cNvPicPr>
          <p:nvPr/>
        </p:nvPicPr>
        <p:blipFill>
          <a:blip r:embed="rId4"/>
          <a:stretch>
            <a:fillRect/>
          </a:stretch>
        </p:blipFill>
        <p:spPr>
          <a:xfrm>
            <a:off x="9134599" y="39888"/>
            <a:ext cx="3063520" cy="1054699"/>
          </a:xfrm>
          <a:prstGeom prst="rect">
            <a:avLst/>
          </a:prstGeom>
        </p:spPr>
      </p:pic>
    </p:spTree>
    <p:extLst>
      <p:ext uri="{BB962C8B-B14F-4D97-AF65-F5344CB8AC3E}">
        <p14:creationId xmlns:p14="http://schemas.microsoft.com/office/powerpoint/2010/main" val="1928817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CA37473C-BD56-7B02-215D-F043404354DC}"/>
              </a:ext>
            </a:extLst>
          </p:cNvPr>
          <p:cNvPicPr>
            <a:picLocks noChangeAspect="1"/>
          </p:cNvPicPr>
          <p:nvPr/>
        </p:nvPicPr>
        <p:blipFill>
          <a:blip r:embed="rId3"/>
          <a:stretch>
            <a:fillRect/>
          </a:stretch>
        </p:blipFill>
        <p:spPr>
          <a:xfrm>
            <a:off x="8790608" y="0"/>
            <a:ext cx="3401392" cy="1066800"/>
          </a:xfrm>
          <a:prstGeom prst="rect">
            <a:avLst/>
          </a:prstGeom>
          <a:solidFill>
            <a:schemeClr val="bg1"/>
          </a:solidFill>
        </p:spPr>
      </p:pic>
      <p:pic>
        <p:nvPicPr>
          <p:cNvPr id="8" name="Picture 7" descr="A close-up of a person's face&#10;&#10;Description automatically generated">
            <a:extLst>
              <a:ext uri="{FF2B5EF4-FFF2-40B4-BE49-F238E27FC236}">
                <a16:creationId xmlns:a16="http://schemas.microsoft.com/office/drawing/2014/main" id="{9C3FCA59-2C7B-F9EA-6D14-52A1BD4E197C}"/>
              </a:ext>
            </a:extLst>
          </p:cNvPr>
          <p:cNvPicPr>
            <a:picLocks noChangeAspect="1"/>
          </p:cNvPicPr>
          <p:nvPr/>
        </p:nvPicPr>
        <p:blipFill rotWithShape="1">
          <a:blip r:embed="rId4"/>
          <a:srcRect l="32559" t="7907" r="2625" b="14634"/>
          <a:stretch/>
        </p:blipFill>
        <p:spPr>
          <a:xfrm>
            <a:off x="3717010" y="0"/>
            <a:ext cx="4757979" cy="6734571"/>
          </a:xfrm>
          <a:prstGeom prst="rect">
            <a:avLst/>
          </a:prstGeom>
        </p:spPr>
      </p:pic>
    </p:spTree>
    <p:extLst>
      <p:ext uri="{BB962C8B-B14F-4D97-AF65-F5344CB8AC3E}">
        <p14:creationId xmlns:p14="http://schemas.microsoft.com/office/powerpoint/2010/main" val="93153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5"/>
        <p:cNvGrpSpPr/>
        <p:nvPr/>
      </p:nvGrpSpPr>
      <p:grpSpPr>
        <a:xfrm>
          <a:off x="0" y="0"/>
          <a:ext cx="0" cy="0"/>
          <a:chOff x="0" y="0"/>
          <a:chExt cx="0" cy="0"/>
        </a:xfrm>
      </p:grpSpPr>
      <p:pic>
        <p:nvPicPr>
          <p:cNvPr id="2" name="Picture 1" descr="A poster with text on it&#10;&#10;Description automatically generated">
            <a:extLst>
              <a:ext uri="{FF2B5EF4-FFF2-40B4-BE49-F238E27FC236}">
                <a16:creationId xmlns:a16="http://schemas.microsoft.com/office/drawing/2014/main" id="{FADB204A-D679-85CE-4742-C0D2A55C1055}"/>
              </a:ext>
            </a:extLst>
          </p:cNvPr>
          <p:cNvPicPr>
            <a:picLocks noChangeAspect="1"/>
          </p:cNvPicPr>
          <p:nvPr/>
        </p:nvPicPr>
        <p:blipFill>
          <a:blip r:embed="rId3"/>
          <a:stretch>
            <a:fillRect/>
          </a:stretch>
        </p:blipFill>
        <p:spPr>
          <a:xfrm>
            <a:off x="3137941" y="-126471"/>
            <a:ext cx="5678774" cy="6986023"/>
          </a:xfrm>
          <a:prstGeom prst="rect">
            <a:avLst/>
          </a:prstGeom>
        </p:spPr>
      </p:pic>
      <p:pic>
        <p:nvPicPr>
          <p:cNvPr id="3" name="Picture 2">
            <a:extLst>
              <a:ext uri="{FF2B5EF4-FFF2-40B4-BE49-F238E27FC236}">
                <a16:creationId xmlns:a16="http://schemas.microsoft.com/office/drawing/2014/main" id="{825D30D8-BBE6-F50E-2EA3-CD241D53E9F1}"/>
              </a:ext>
            </a:extLst>
          </p:cNvPr>
          <p:cNvPicPr>
            <a:picLocks noChangeAspect="1"/>
          </p:cNvPicPr>
          <p:nvPr/>
        </p:nvPicPr>
        <p:blipFill>
          <a:blip r:embed="rId4"/>
          <a:stretch>
            <a:fillRect/>
          </a:stretch>
        </p:blipFill>
        <p:spPr>
          <a:xfrm>
            <a:off x="8826716" y="0"/>
            <a:ext cx="3365284" cy="1054699"/>
          </a:xfrm>
          <a:prstGeom prst="rect">
            <a:avLst/>
          </a:prstGeom>
        </p:spPr>
      </p:pic>
    </p:spTree>
    <p:extLst>
      <p:ext uri="{BB962C8B-B14F-4D97-AF65-F5344CB8AC3E}">
        <p14:creationId xmlns:p14="http://schemas.microsoft.com/office/powerpoint/2010/main" val="11286259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CA37473C-BD56-7B02-215D-F043404354DC}"/>
              </a:ext>
            </a:extLst>
          </p:cNvPr>
          <p:cNvPicPr>
            <a:picLocks noChangeAspect="1"/>
          </p:cNvPicPr>
          <p:nvPr/>
        </p:nvPicPr>
        <p:blipFill>
          <a:blip r:embed="rId3"/>
          <a:stretch>
            <a:fillRect/>
          </a:stretch>
        </p:blipFill>
        <p:spPr>
          <a:xfrm>
            <a:off x="8788798" y="1"/>
            <a:ext cx="3401392" cy="1066800"/>
          </a:xfrm>
          <a:prstGeom prst="rect">
            <a:avLst/>
          </a:prstGeom>
        </p:spPr>
      </p:pic>
      <p:sp>
        <p:nvSpPr>
          <p:cNvPr id="3" name="TextBox 2">
            <a:extLst>
              <a:ext uri="{FF2B5EF4-FFF2-40B4-BE49-F238E27FC236}">
                <a16:creationId xmlns:a16="http://schemas.microsoft.com/office/drawing/2014/main" id="{79CB2085-482A-A2C2-6D33-024DDDB1E9B1}"/>
              </a:ext>
            </a:extLst>
          </p:cNvPr>
          <p:cNvSpPr txBox="1"/>
          <p:nvPr/>
        </p:nvSpPr>
        <p:spPr>
          <a:xfrm>
            <a:off x="402957" y="80010"/>
            <a:ext cx="7811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ptos Display" panose="020B0004020202020204" pitchFamily="34" charset="0"/>
                <a:ea typeface="Calibri"/>
                <a:cs typeface="Calibri"/>
              </a:rPr>
              <a:t>Personal safety policies</a:t>
            </a:r>
            <a:endParaRPr kumimoji="0" lang="en-GB" sz="18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
        <p:nvSpPr>
          <p:cNvPr id="5" name="TextBox 4">
            <a:extLst>
              <a:ext uri="{FF2B5EF4-FFF2-40B4-BE49-F238E27FC236}">
                <a16:creationId xmlns:a16="http://schemas.microsoft.com/office/drawing/2014/main" id="{51BA2191-FC24-E542-E10F-FDF2C8ED5CC5}"/>
              </a:ext>
            </a:extLst>
          </p:cNvPr>
          <p:cNvSpPr txBox="1"/>
          <p:nvPr/>
        </p:nvSpPr>
        <p:spPr>
          <a:xfrm>
            <a:off x="402958" y="810561"/>
            <a:ext cx="11386084" cy="59093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Light" panose="020F0302020204030204" pitchFamily="34" charset="0"/>
                <a:ea typeface="+mn-ea"/>
                <a:cs typeface="+mn-cs"/>
              </a:rPr>
              <a:t>Personal Safety and the Law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panose="020F0502020204030204" pitchFamily="34" charset="0"/>
                <a:ea typeface="+mn-ea"/>
                <a:cs typeface="+mn-cs"/>
              </a:rPr>
              <a:t>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Light" panose="020F0302020204030204" pitchFamily="34" charset="0"/>
                <a:ea typeface="+mn-ea"/>
                <a:cs typeface="+mn-cs"/>
              </a:rPr>
              <a:t>Risk Assessments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panose="020F0502020204030204" pitchFamily="34" charset="0"/>
                <a:ea typeface="+mn-ea"/>
                <a:cs typeface="+mn-cs"/>
              </a:rPr>
              <a:t>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Light" panose="020F0302020204030204" pitchFamily="34" charset="0"/>
                <a:ea typeface="+mn-ea"/>
                <a:cs typeface="+mn-cs"/>
              </a:rPr>
              <a:t>Reporting</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2060"/>
              </a:solidFill>
              <a:effectLst/>
              <a:highlight>
                <a:srgbClr val="FFFFFF"/>
              </a:highlight>
              <a:uLnTx/>
              <a:uFillTx/>
              <a:latin typeface="Calibri Light" panose="020F03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Light" panose="020F0302020204030204" pitchFamily="34" charset="0"/>
                <a:ea typeface="+mn-ea"/>
                <a:cs typeface="+mn-cs"/>
              </a:rPr>
              <a:t>Personal safety procedures</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panose="020F0502020204030204" pitchFamily="34" charset="0"/>
                <a:ea typeface="+mn-ea"/>
                <a:cs typeface="+mn-cs"/>
              </a:rPr>
              <a:t>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Light" panose="020F0302020204030204" pitchFamily="34" charset="0"/>
                <a:ea typeface="+mn-ea"/>
                <a:cs typeface="+mn-cs"/>
              </a:rPr>
              <a:t>Conflict De-escalation</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panose="020F0502020204030204" pitchFamily="34" charset="0"/>
                <a:ea typeface="+mn-ea"/>
                <a:cs typeface="+mn-cs"/>
              </a:rPr>
              <a:t>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mj-lt"/>
                <a:ea typeface="+mn-ea"/>
                <a:cs typeface="+mn-cs"/>
              </a:rPr>
              <a:t>Emergency procedures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panose="020F0502020204030204" pitchFamily="34" charset="0"/>
                <a:ea typeface="+mn-ea"/>
                <a:cs typeface="+mn-cs"/>
              </a:rPr>
              <a:t>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Light" panose="020F0302020204030204" pitchFamily="34" charset="0"/>
                <a:ea typeface="+mn-ea"/>
                <a:cs typeface="+mn-cs"/>
              </a:rPr>
              <a:t>Support following an incident</a:t>
            </a:r>
            <a:r>
              <a:rPr kumimoji="0" lang="en-GB" sz="2400" b="1" i="0" u="none" strike="noStrike" kern="1200" cap="none" spc="0" normalizeH="0" baseline="0" noProof="0">
                <a:ln>
                  <a:noFill/>
                </a:ln>
                <a:solidFill>
                  <a:srgbClr val="002060"/>
                </a:solidFill>
                <a:effectLst/>
                <a:highlight>
                  <a:srgbClr val="FFFFFF"/>
                </a:highlight>
                <a:uLnTx/>
                <a:uFillTx/>
                <a:latin typeface="Calibri" panose="020F0502020204030204" pitchFamily="34" charset="0"/>
                <a:ea typeface="+mn-ea"/>
                <a:cs typeface="+mn-cs"/>
              </a:rPr>
              <a:t>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panose="020F0502020204030204" pitchFamily="34" charset="0"/>
                <a:ea typeface="+mn-ea"/>
                <a:cs typeface="+mn-cs"/>
              </a:rPr>
              <a:t>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highlight>
                  <a:srgbClr val="FFFFFF"/>
                </a:highlight>
                <a:uLnTx/>
                <a:uFillTx/>
                <a:latin typeface="Calibri Light" panose="020F0302020204030204" pitchFamily="34" charset="0"/>
                <a:ea typeface="+mn-ea"/>
                <a:cs typeface="+mn-cs"/>
              </a:rPr>
              <a:t>Monitoring and Review </a:t>
            </a:r>
            <a:endParaRPr kumimoji="0" lang="en-GB" sz="2400" b="1" i="0" u="none" strike="noStrike" kern="1200" cap="none" spc="0" normalizeH="0" baseline="0" noProof="0">
              <a:ln>
                <a:noFill/>
              </a:ln>
              <a:solidFill>
                <a:srgbClr val="00206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highlight>
                  <a:srgbClr val="FFFFFF"/>
                </a:highlight>
                <a:uLnTx/>
                <a:uFillTx/>
                <a:latin typeface="Calibri" panose="020F0502020204030204" pitchFamily="34" charset="0"/>
                <a:ea typeface="+mn-ea"/>
                <a:cs typeface="+mn-cs"/>
              </a:rPr>
              <a:t> </a:t>
            </a:r>
            <a:endParaRPr kumimoji="0" lang="en-GB" sz="1800" b="0" i="0" u="none" strike="noStrike" kern="1200" cap="none" spc="0" normalizeH="0" baseline="0" noProof="0">
              <a:ln>
                <a:noFill/>
              </a:ln>
              <a:solidFill>
                <a:srgbClr val="000000"/>
              </a:solidFill>
              <a:effectLst/>
              <a:highlight>
                <a:srgbClr val="FFFFFF"/>
              </a:highlight>
              <a:uLnTx/>
              <a:uFillTx/>
              <a:latin typeface="Segoe UI" panose="020B0502040204020203" pitchFamily="34" charset="0"/>
              <a:ea typeface="+mn-ea"/>
              <a:cs typeface="+mn-cs"/>
            </a:endParaRPr>
          </a:p>
        </p:txBody>
      </p:sp>
      <p:pic>
        <p:nvPicPr>
          <p:cNvPr id="7" name="Picture 6">
            <a:extLst>
              <a:ext uri="{FF2B5EF4-FFF2-40B4-BE49-F238E27FC236}">
                <a16:creationId xmlns:a16="http://schemas.microsoft.com/office/drawing/2014/main" id="{03C14B30-90AA-B585-C6B2-F09329BD4821}"/>
              </a:ext>
            </a:extLst>
          </p:cNvPr>
          <p:cNvPicPr>
            <a:picLocks noChangeAspect="1"/>
          </p:cNvPicPr>
          <p:nvPr/>
        </p:nvPicPr>
        <p:blipFill>
          <a:blip r:embed="rId4"/>
          <a:stretch>
            <a:fillRect/>
          </a:stretch>
        </p:blipFill>
        <p:spPr>
          <a:xfrm>
            <a:off x="7547674" y="1875362"/>
            <a:ext cx="4241367" cy="4241367"/>
          </a:xfrm>
          <a:prstGeom prst="rect">
            <a:avLst/>
          </a:prstGeom>
        </p:spPr>
      </p:pic>
    </p:spTree>
    <p:extLst>
      <p:ext uri="{BB962C8B-B14F-4D97-AF65-F5344CB8AC3E}">
        <p14:creationId xmlns:p14="http://schemas.microsoft.com/office/powerpoint/2010/main" val="1420568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CA37473C-BD56-7B02-215D-F043404354DC}"/>
              </a:ext>
            </a:extLst>
          </p:cNvPr>
          <p:cNvPicPr>
            <a:picLocks noChangeAspect="1"/>
          </p:cNvPicPr>
          <p:nvPr/>
        </p:nvPicPr>
        <p:blipFill>
          <a:blip r:embed="rId3"/>
          <a:stretch>
            <a:fillRect/>
          </a:stretch>
        </p:blipFill>
        <p:spPr>
          <a:xfrm>
            <a:off x="8788798" y="1"/>
            <a:ext cx="3401392" cy="1066800"/>
          </a:xfrm>
          <a:prstGeom prst="rect">
            <a:avLst/>
          </a:prstGeom>
        </p:spPr>
      </p:pic>
      <p:pic>
        <p:nvPicPr>
          <p:cNvPr id="5" name="Picture 4">
            <a:extLst>
              <a:ext uri="{FF2B5EF4-FFF2-40B4-BE49-F238E27FC236}">
                <a16:creationId xmlns:a16="http://schemas.microsoft.com/office/drawing/2014/main" id="{645C4F10-4481-B196-15CB-6A4C765BA836}"/>
              </a:ext>
            </a:extLst>
          </p:cNvPr>
          <p:cNvPicPr>
            <a:picLocks noChangeAspect="1"/>
          </p:cNvPicPr>
          <p:nvPr/>
        </p:nvPicPr>
        <p:blipFill rotWithShape="1">
          <a:blip r:embed="rId4"/>
          <a:srcRect l="17797" t="16283" r="21187" b="6719"/>
          <a:stretch/>
        </p:blipFill>
        <p:spPr>
          <a:xfrm>
            <a:off x="1518833" y="1072420"/>
            <a:ext cx="8632556" cy="5719068"/>
          </a:xfrm>
          <a:prstGeom prst="rect">
            <a:avLst/>
          </a:prstGeom>
        </p:spPr>
      </p:pic>
      <p:sp>
        <p:nvSpPr>
          <p:cNvPr id="8" name="TextBox 7">
            <a:extLst>
              <a:ext uri="{FF2B5EF4-FFF2-40B4-BE49-F238E27FC236}">
                <a16:creationId xmlns:a16="http://schemas.microsoft.com/office/drawing/2014/main" id="{907D3C4F-C6DC-6453-C936-1DAADC281FDD}"/>
              </a:ext>
            </a:extLst>
          </p:cNvPr>
          <p:cNvSpPr txBox="1"/>
          <p:nvPr/>
        </p:nvSpPr>
        <p:spPr>
          <a:xfrm>
            <a:off x="1542080" y="179458"/>
            <a:ext cx="77181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ptos Display" panose="020B0004020202020204" pitchFamily="34" charset="0"/>
                <a:ea typeface="Calibri"/>
                <a:cs typeface="Calibri"/>
              </a:rPr>
              <a:t>Personal Safety Training</a:t>
            </a:r>
            <a:endParaRPr kumimoji="0" lang="en-GB" sz="18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spTree>
    <p:extLst>
      <p:ext uri="{BB962C8B-B14F-4D97-AF65-F5344CB8AC3E}">
        <p14:creationId xmlns:p14="http://schemas.microsoft.com/office/powerpoint/2010/main" val="1062728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29BAF-7C38-C908-3F90-E4D7BA7E2F7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943A404-8141-D7B5-4AA5-F1272EE53DFE}"/>
              </a:ext>
            </a:extLst>
          </p:cNvPr>
          <p:cNvSpPr txBox="1"/>
          <p:nvPr/>
        </p:nvSpPr>
        <p:spPr>
          <a:xfrm>
            <a:off x="790413" y="293430"/>
            <a:ext cx="7717467" cy="64992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ptos Display" panose="020B0004020202020204" pitchFamily="34" charset="0"/>
                <a:ea typeface="+mn-ea"/>
                <a:cs typeface="Arial"/>
              </a:rPr>
              <a:t>Bystander Intervention</a:t>
            </a:r>
          </a:p>
        </p:txBody>
      </p:sp>
      <p:pic>
        <p:nvPicPr>
          <p:cNvPr id="2" name="Picture 1" descr="A group of icons with text&#10;&#10;AI-generated content may be incorrect.">
            <a:extLst>
              <a:ext uri="{FF2B5EF4-FFF2-40B4-BE49-F238E27FC236}">
                <a16:creationId xmlns:a16="http://schemas.microsoft.com/office/drawing/2014/main" id="{43038AEC-D85C-8130-FC89-76C1574B7801}"/>
              </a:ext>
            </a:extLst>
          </p:cNvPr>
          <p:cNvPicPr>
            <a:picLocks noChangeAspect="1"/>
          </p:cNvPicPr>
          <p:nvPr/>
        </p:nvPicPr>
        <p:blipFill>
          <a:blip r:embed="rId3"/>
          <a:srcRect l="1300" t="14316" r="4119" b="-3722"/>
          <a:stretch>
            <a:fillRect/>
          </a:stretch>
        </p:blipFill>
        <p:spPr>
          <a:xfrm>
            <a:off x="0" y="1696345"/>
            <a:ext cx="8672768" cy="4739219"/>
          </a:xfrm>
          <a:prstGeom prst="rect">
            <a:avLst/>
          </a:prstGeom>
        </p:spPr>
      </p:pic>
      <p:pic>
        <p:nvPicPr>
          <p:cNvPr id="4" name="Picture 3" descr="A qr code with a black background&#10;&#10;AI-generated content may be incorrect.">
            <a:extLst>
              <a:ext uri="{FF2B5EF4-FFF2-40B4-BE49-F238E27FC236}">
                <a16:creationId xmlns:a16="http://schemas.microsoft.com/office/drawing/2014/main" id="{CF9DE947-7407-E92B-9431-45C3B3C3E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028" y="3679845"/>
            <a:ext cx="2886734" cy="2886734"/>
          </a:xfrm>
          <a:prstGeom prst="rect">
            <a:avLst/>
          </a:prstGeom>
        </p:spPr>
      </p:pic>
      <p:pic>
        <p:nvPicPr>
          <p:cNvPr id="5" name="Picture 4" descr="Text&#10;&#10;Description automatically generated">
            <a:extLst>
              <a:ext uri="{FF2B5EF4-FFF2-40B4-BE49-F238E27FC236}">
                <a16:creationId xmlns:a16="http://schemas.microsoft.com/office/drawing/2014/main" id="{3F941F5B-966D-B3C6-FFDB-123D7193F2B7}"/>
              </a:ext>
            </a:extLst>
          </p:cNvPr>
          <p:cNvPicPr>
            <a:picLocks noChangeAspect="1"/>
          </p:cNvPicPr>
          <p:nvPr/>
        </p:nvPicPr>
        <p:blipFill>
          <a:blip r:embed="rId5"/>
          <a:srcRect l="47198" t="5170" r="3528" b="6570"/>
          <a:stretch>
            <a:fillRect/>
          </a:stretch>
        </p:blipFill>
        <p:spPr>
          <a:xfrm>
            <a:off x="8342198" y="0"/>
            <a:ext cx="3562937" cy="3580108"/>
          </a:xfrm>
          <a:prstGeom prst="rect">
            <a:avLst/>
          </a:prstGeom>
        </p:spPr>
      </p:pic>
    </p:spTree>
    <p:extLst>
      <p:ext uri="{BB962C8B-B14F-4D97-AF65-F5344CB8AC3E}">
        <p14:creationId xmlns:p14="http://schemas.microsoft.com/office/powerpoint/2010/main" val="23743550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EAF8443-D0C3-80FE-FB3C-747672003E7E}"/>
              </a:ext>
            </a:extLst>
          </p:cNvPr>
          <p:cNvPicPr>
            <a:picLocks noChangeAspect="1"/>
          </p:cNvPicPr>
          <p:nvPr/>
        </p:nvPicPr>
        <p:blipFill rotWithShape="1">
          <a:blip r:embed="rId4"/>
          <a:srcRect l="24799" r="2107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11" name="Group 10">
            <a:extLst>
              <a:ext uri="{FF2B5EF4-FFF2-40B4-BE49-F238E27FC236}">
                <a16:creationId xmlns:a16="http://schemas.microsoft.com/office/drawing/2014/main" id="{E81D42A0-46A0-59DF-702B-1A7AECD5397F}"/>
              </a:ext>
            </a:extLst>
          </p:cNvPr>
          <p:cNvGrpSpPr/>
          <p:nvPr/>
        </p:nvGrpSpPr>
        <p:grpSpPr>
          <a:xfrm>
            <a:off x="1222661" y="3970455"/>
            <a:ext cx="2402966" cy="1720448"/>
            <a:chOff x="1940539" y="3274505"/>
            <a:chExt cx="2774565" cy="1510402"/>
          </a:xfrm>
        </p:grpSpPr>
        <p:sp>
          <p:nvSpPr>
            <p:cNvPr id="15" name="TextBox 14">
              <a:extLst>
                <a:ext uri="{FF2B5EF4-FFF2-40B4-BE49-F238E27FC236}">
                  <a16:creationId xmlns:a16="http://schemas.microsoft.com/office/drawing/2014/main" id="{2DDC5A0E-1C04-E16C-FCA1-D5C7F6B33657}"/>
                </a:ext>
              </a:extLst>
            </p:cNvPr>
            <p:cNvSpPr txBox="1"/>
            <p:nvPr/>
          </p:nvSpPr>
          <p:spPr>
            <a:xfrm>
              <a:off x="1947331" y="3274505"/>
              <a:ext cx="2767773" cy="458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hlinkClick r:id="rId5"/>
                </a:rPr>
                <a:t>training@suzylamplugh.org</a:t>
              </a: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sp>
          <p:nvSpPr>
            <p:cNvPr id="16" name="TextBox 15">
              <a:extLst>
                <a:ext uri="{FF2B5EF4-FFF2-40B4-BE49-F238E27FC236}">
                  <a16:creationId xmlns:a16="http://schemas.microsoft.com/office/drawing/2014/main" id="{DDEA06DF-E2DA-C58B-D9F4-B9B8C3393BD4}"/>
                </a:ext>
              </a:extLst>
            </p:cNvPr>
            <p:cNvSpPr txBox="1"/>
            <p:nvPr/>
          </p:nvSpPr>
          <p:spPr>
            <a:xfrm>
              <a:off x="1940539" y="3607538"/>
              <a:ext cx="2767773" cy="458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hlinkClick r:id="rId6"/>
                </a:rPr>
                <a:t>www.suzylamplugh.org</a:t>
              </a: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sp>
          <p:nvSpPr>
            <p:cNvPr id="19" name="TextBox 18">
              <a:extLst>
                <a:ext uri="{FF2B5EF4-FFF2-40B4-BE49-F238E27FC236}">
                  <a16:creationId xmlns:a16="http://schemas.microsoft.com/office/drawing/2014/main" id="{CE537B64-646E-5CEF-84B4-1D9EB7233EBB}"/>
                </a:ext>
              </a:extLst>
            </p:cNvPr>
            <p:cNvSpPr txBox="1"/>
            <p:nvPr/>
          </p:nvSpPr>
          <p:spPr>
            <a:xfrm>
              <a:off x="1942716" y="3993761"/>
              <a:ext cx="2772388" cy="458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Narrow" panose="020B0604020202020204" pitchFamily="34" charset="0"/>
                  <a:ea typeface="+mn-ea"/>
                  <a:cs typeface="Arial Narrow" panose="020B0604020202020204" pitchFamily="34" charset="0"/>
                </a:rPr>
                <a:t>Suzylamplughtrust</a:t>
              </a:r>
              <a:endPar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20" name="TextBox 19">
              <a:extLst>
                <a:ext uri="{FF2B5EF4-FFF2-40B4-BE49-F238E27FC236}">
                  <a16:creationId xmlns:a16="http://schemas.microsoft.com/office/drawing/2014/main" id="{0C46879F-E4EF-C5E1-F68C-85D7564C96C9}"/>
                </a:ext>
              </a:extLst>
            </p:cNvPr>
            <p:cNvSpPr txBox="1"/>
            <p:nvPr/>
          </p:nvSpPr>
          <p:spPr>
            <a:xfrm>
              <a:off x="1942716" y="4326863"/>
              <a:ext cx="2658767" cy="458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a:t>
              </a:r>
              <a:r>
                <a:rPr kumimoji="0" lang="en-GB" sz="1600" b="0" i="0" u="none" strike="noStrike" kern="1200" cap="none" spc="0" normalizeH="0" baseline="0" noProof="0" err="1">
                  <a:ln>
                    <a:noFill/>
                  </a:ln>
                  <a:solidFill>
                    <a:prstClr val="black"/>
                  </a:solidFill>
                  <a:effectLst/>
                  <a:uLnTx/>
                  <a:uFillTx/>
                  <a:latin typeface="Arial Narrow" panose="020B0604020202020204" pitchFamily="34" charset="0"/>
                  <a:ea typeface="+mn-ea"/>
                  <a:cs typeface="Arial Narrow" panose="020B0604020202020204" pitchFamily="34" charset="0"/>
                </a:rPr>
                <a:t>life_life_safe</a:t>
              </a:r>
              <a:endPar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grpSp>
      <p:pic>
        <p:nvPicPr>
          <p:cNvPr id="22" name="Picture 21" descr="Text&#10;&#10;Description automatically generated">
            <a:extLst>
              <a:ext uri="{FF2B5EF4-FFF2-40B4-BE49-F238E27FC236}">
                <a16:creationId xmlns:a16="http://schemas.microsoft.com/office/drawing/2014/main" id="{48693B70-F770-2E3F-B9DF-705538C7C0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30" y="1984641"/>
            <a:ext cx="2798300" cy="917781"/>
          </a:xfrm>
          <a:prstGeom prst="rect">
            <a:avLst/>
          </a:prstGeom>
        </p:spPr>
      </p:pic>
      <p:grpSp>
        <p:nvGrpSpPr>
          <p:cNvPr id="25" name="Group 24">
            <a:extLst>
              <a:ext uri="{FF2B5EF4-FFF2-40B4-BE49-F238E27FC236}">
                <a16:creationId xmlns:a16="http://schemas.microsoft.com/office/drawing/2014/main" id="{4AEDF315-C2C9-6308-6E3C-8BEB12444C9E}"/>
              </a:ext>
            </a:extLst>
          </p:cNvPr>
          <p:cNvGrpSpPr/>
          <p:nvPr/>
        </p:nvGrpSpPr>
        <p:grpSpPr>
          <a:xfrm>
            <a:off x="3627513" y="3945094"/>
            <a:ext cx="2720021" cy="1584348"/>
            <a:chOff x="1461141" y="4155673"/>
            <a:chExt cx="2875320" cy="1673959"/>
          </a:xfrm>
        </p:grpSpPr>
        <p:pic>
          <p:nvPicPr>
            <p:cNvPr id="26" name="Picture 25">
              <a:extLst>
                <a:ext uri="{FF2B5EF4-FFF2-40B4-BE49-F238E27FC236}">
                  <a16:creationId xmlns:a16="http://schemas.microsoft.com/office/drawing/2014/main" id="{DC565045-9C18-624C-BC02-56EBC57E3EF2}"/>
                </a:ext>
              </a:extLst>
            </p:cNvPr>
            <p:cNvPicPr>
              <a:picLocks noChangeAspect="1"/>
            </p:cNvPicPr>
            <p:nvPr/>
          </p:nvPicPr>
          <p:blipFill>
            <a:blip r:embed="rId8"/>
            <a:stretch>
              <a:fillRect/>
            </a:stretch>
          </p:blipFill>
          <p:spPr>
            <a:xfrm>
              <a:off x="1689100" y="4194296"/>
              <a:ext cx="292851" cy="306162"/>
            </a:xfrm>
            <a:prstGeom prst="rect">
              <a:avLst/>
            </a:prstGeom>
          </p:spPr>
        </p:pic>
        <p:pic>
          <p:nvPicPr>
            <p:cNvPr id="27" name="Picture 26">
              <a:extLst>
                <a:ext uri="{FF2B5EF4-FFF2-40B4-BE49-F238E27FC236}">
                  <a16:creationId xmlns:a16="http://schemas.microsoft.com/office/drawing/2014/main" id="{795A68A6-B9DA-2FDB-6B8B-F324EA4A2646}"/>
                </a:ext>
              </a:extLst>
            </p:cNvPr>
            <p:cNvPicPr>
              <a:picLocks noChangeAspect="1"/>
            </p:cNvPicPr>
            <p:nvPr/>
          </p:nvPicPr>
          <p:blipFill>
            <a:blip r:embed="rId9"/>
            <a:stretch>
              <a:fillRect/>
            </a:stretch>
          </p:blipFill>
          <p:spPr>
            <a:xfrm>
              <a:off x="1700283" y="4644064"/>
              <a:ext cx="275034" cy="260684"/>
            </a:xfrm>
            <a:prstGeom prst="rect">
              <a:avLst/>
            </a:prstGeom>
          </p:spPr>
        </p:pic>
        <p:sp>
          <p:nvSpPr>
            <p:cNvPr id="28" name="TextBox 27">
              <a:extLst>
                <a:ext uri="{FF2B5EF4-FFF2-40B4-BE49-F238E27FC236}">
                  <a16:creationId xmlns:a16="http://schemas.microsoft.com/office/drawing/2014/main" id="{617F3D03-5510-B63C-82C0-3197F14DE393}"/>
                </a:ext>
              </a:extLst>
            </p:cNvPr>
            <p:cNvSpPr txBox="1"/>
            <p:nvPr/>
          </p:nvSpPr>
          <p:spPr>
            <a:xfrm>
              <a:off x="1947332" y="4155673"/>
              <a:ext cx="23891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hlinkClick r:id="rId10"/>
                </a:rPr>
                <a:t>advice@stalkinghelpline.org</a:t>
              </a: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sp>
          <p:nvSpPr>
            <p:cNvPr id="29" name="TextBox 28">
              <a:extLst>
                <a:ext uri="{FF2B5EF4-FFF2-40B4-BE49-F238E27FC236}">
                  <a16:creationId xmlns:a16="http://schemas.microsoft.com/office/drawing/2014/main" id="{97866D54-CDC4-7293-1F58-2250EB941F89}"/>
                </a:ext>
              </a:extLst>
            </p:cNvPr>
            <p:cNvSpPr txBox="1"/>
            <p:nvPr/>
          </p:nvSpPr>
          <p:spPr>
            <a:xfrm>
              <a:off x="1940539" y="4595292"/>
              <a:ext cx="2124376" cy="3404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hlinkClick r:id="rId11"/>
                </a:rPr>
                <a:t>www.stalkinghelpline,org</a:t>
              </a: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pic>
          <p:nvPicPr>
            <p:cNvPr id="30" name="Picture 29">
              <a:extLst>
                <a:ext uri="{FF2B5EF4-FFF2-40B4-BE49-F238E27FC236}">
                  <a16:creationId xmlns:a16="http://schemas.microsoft.com/office/drawing/2014/main" id="{AD7412B0-AE0A-88FB-8ACE-BB6BFE6F29EB}"/>
                </a:ext>
              </a:extLst>
            </p:cNvPr>
            <p:cNvPicPr>
              <a:picLocks noChangeAspect="1"/>
            </p:cNvPicPr>
            <p:nvPr/>
          </p:nvPicPr>
          <p:blipFill rotWithShape="1">
            <a:blip r:embed="rId12"/>
            <a:srcRect l="-19535" r="20464"/>
            <a:stretch/>
          </p:blipFill>
          <p:spPr>
            <a:xfrm>
              <a:off x="1461141" y="5106282"/>
              <a:ext cx="534987" cy="280868"/>
            </a:xfrm>
            <a:prstGeom prst="rect">
              <a:avLst/>
            </a:prstGeom>
          </p:spPr>
        </p:pic>
        <p:pic>
          <p:nvPicPr>
            <p:cNvPr id="31" name="Picture 30">
              <a:extLst>
                <a:ext uri="{FF2B5EF4-FFF2-40B4-BE49-F238E27FC236}">
                  <a16:creationId xmlns:a16="http://schemas.microsoft.com/office/drawing/2014/main" id="{159AE879-AA57-5260-EC2E-2D927E25F731}"/>
                </a:ext>
              </a:extLst>
            </p:cNvPr>
            <p:cNvPicPr>
              <a:picLocks noChangeAspect="1"/>
            </p:cNvPicPr>
            <p:nvPr/>
          </p:nvPicPr>
          <p:blipFill>
            <a:blip r:embed="rId13"/>
            <a:stretch>
              <a:fillRect/>
            </a:stretch>
          </p:blipFill>
          <p:spPr>
            <a:xfrm>
              <a:off x="1688012" y="5523381"/>
              <a:ext cx="306251" cy="306251"/>
            </a:xfrm>
            <a:prstGeom prst="rect">
              <a:avLst/>
            </a:prstGeom>
          </p:spPr>
        </p:pic>
        <p:sp>
          <p:nvSpPr>
            <p:cNvPr id="32" name="TextBox 31">
              <a:extLst>
                <a:ext uri="{FF2B5EF4-FFF2-40B4-BE49-F238E27FC236}">
                  <a16:creationId xmlns:a16="http://schemas.microsoft.com/office/drawing/2014/main" id="{1E9CDBFB-6808-CAE5-987F-0DEC50CA5B99}"/>
                </a:ext>
              </a:extLst>
            </p:cNvPr>
            <p:cNvSpPr txBox="1"/>
            <p:nvPr/>
          </p:nvSpPr>
          <p:spPr>
            <a:xfrm>
              <a:off x="1942716" y="5053405"/>
              <a:ext cx="2124376" cy="3404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Narrow" panose="020B0604020202020204" pitchFamily="34" charset="0"/>
                  <a:ea typeface="+mn-ea"/>
                  <a:cs typeface="Arial Narrow" panose="020B0604020202020204" pitchFamily="34" charset="0"/>
                </a:rPr>
                <a:t>stalkinghelpline</a:t>
              </a:r>
              <a:endPar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33" name="TextBox 32">
              <a:extLst>
                <a:ext uri="{FF2B5EF4-FFF2-40B4-BE49-F238E27FC236}">
                  <a16:creationId xmlns:a16="http://schemas.microsoft.com/office/drawing/2014/main" id="{526FE479-8A81-A68C-F4A6-E977E7701432}"/>
                </a:ext>
              </a:extLst>
            </p:cNvPr>
            <p:cNvSpPr txBox="1"/>
            <p:nvPr/>
          </p:nvSpPr>
          <p:spPr>
            <a:xfrm>
              <a:off x="1942716" y="5481015"/>
              <a:ext cx="2124376" cy="3404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a:t>
              </a:r>
              <a:r>
                <a:rPr kumimoji="0" lang="en-GB" sz="1600" b="0" i="0" u="none" strike="noStrike" kern="1200" cap="none" spc="0" normalizeH="0" baseline="0" noProof="0" err="1">
                  <a:ln>
                    <a:noFill/>
                  </a:ln>
                  <a:solidFill>
                    <a:prstClr val="black"/>
                  </a:solidFill>
                  <a:effectLst/>
                  <a:uLnTx/>
                  <a:uFillTx/>
                  <a:latin typeface="Arial Narrow" panose="020B0604020202020204" pitchFamily="34" charset="0"/>
                  <a:ea typeface="+mn-ea"/>
                  <a:cs typeface="Arial Narrow" panose="020B0604020202020204" pitchFamily="34" charset="0"/>
                </a:rPr>
                <a:t>talkingStalking</a:t>
              </a:r>
              <a:endPar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grpSp>
      <p:pic>
        <p:nvPicPr>
          <p:cNvPr id="44" name="Picture 43">
            <a:extLst>
              <a:ext uri="{FF2B5EF4-FFF2-40B4-BE49-F238E27FC236}">
                <a16:creationId xmlns:a16="http://schemas.microsoft.com/office/drawing/2014/main" id="{A3DDE26E-6546-809B-2DA9-5BF0697F042C}"/>
              </a:ext>
            </a:extLst>
          </p:cNvPr>
          <p:cNvPicPr>
            <a:picLocks noChangeAspect="1"/>
          </p:cNvPicPr>
          <p:nvPr/>
        </p:nvPicPr>
        <p:blipFill>
          <a:blip r:embed="rId9"/>
          <a:stretch>
            <a:fillRect/>
          </a:stretch>
        </p:blipFill>
        <p:spPr>
          <a:xfrm>
            <a:off x="994549" y="4421444"/>
            <a:ext cx="260179" cy="246729"/>
          </a:xfrm>
          <a:prstGeom prst="rect">
            <a:avLst/>
          </a:prstGeom>
        </p:spPr>
      </p:pic>
      <p:pic>
        <p:nvPicPr>
          <p:cNvPr id="46" name="Picture 45" descr="Company name&#10;&#10;Description automatically generated with low confidence">
            <a:extLst>
              <a:ext uri="{FF2B5EF4-FFF2-40B4-BE49-F238E27FC236}">
                <a16:creationId xmlns:a16="http://schemas.microsoft.com/office/drawing/2014/main" id="{C1015F40-BE9C-E362-81BC-5FA7A0468F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23449" y="1303092"/>
            <a:ext cx="2436485" cy="2280881"/>
          </a:xfrm>
          <a:prstGeom prst="rect">
            <a:avLst/>
          </a:prstGeom>
        </p:spPr>
      </p:pic>
      <p:sp>
        <p:nvSpPr>
          <p:cNvPr id="47" name="TextBox 46">
            <a:extLst>
              <a:ext uri="{FF2B5EF4-FFF2-40B4-BE49-F238E27FC236}">
                <a16:creationId xmlns:a16="http://schemas.microsoft.com/office/drawing/2014/main" id="{09722F8D-88E4-E989-4A82-E5EF480121AE}"/>
              </a:ext>
            </a:extLst>
          </p:cNvPr>
          <p:cNvSpPr txBox="1"/>
          <p:nvPr/>
        </p:nvSpPr>
        <p:spPr>
          <a:xfrm>
            <a:off x="417210" y="473644"/>
            <a:ext cx="7128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Aptos Display" panose="020B0004020202020204" pitchFamily="34" charset="0"/>
                <a:ea typeface="+mn-ea"/>
                <a:cs typeface="Arial Black" panose="020B0604020202020204" pitchFamily="34" charset="0"/>
              </a:rPr>
              <a:t>FOR MORE INFORMATION …</a:t>
            </a:r>
          </a:p>
        </p:txBody>
      </p:sp>
      <p:pic>
        <p:nvPicPr>
          <p:cNvPr id="48" name="Picture 47">
            <a:extLst>
              <a:ext uri="{FF2B5EF4-FFF2-40B4-BE49-F238E27FC236}">
                <a16:creationId xmlns:a16="http://schemas.microsoft.com/office/drawing/2014/main" id="{2AA7B7C1-78B3-8FC9-0890-89E1F6764827}"/>
              </a:ext>
            </a:extLst>
          </p:cNvPr>
          <p:cNvPicPr>
            <a:picLocks noChangeAspect="1"/>
          </p:cNvPicPr>
          <p:nvPr/>
        </p:nvPicPr>
        <p:blipFill rotWithShape="1">
          <a:blip r:embed="rId12"/>
          <a:srcRect l="-19535" r="20464"/>
          <a:stretch/>
        </p:blipFill>
        <p:spPr>
          <a:xfrm>
            <a:off x="767097" y="4848511"/>
            <a:ext cx="506092" cy="265832"/>
          </a:xfrm>
          <a:prstGeom prst="rect">
            <a:avLst/>
          </a:prstGeom>
        </p:spPr>
      </p:pic>
      <p:pic>
        <p:nvPicPr>
          <p:cNvPr id="49" name="Picture 48">
            <a:extLst>
              <a:ext uri="{FF2B5EF4-FFF2-40B4-BE49-F238E27FC236}">
                <a16:creationId xmlns:a16="http://schemas.microsoft.com/office/drawing/2014/main" id="{C60D39A8-E519-56F6-1F84-D5A60056AF62}"/>
              </a:ext>
            </a:extLst>
          </p:cNvPr>
          <p:cNvPicPr>
            <a:picLocks noChangeAspect="1"/>
          </p:cNvPicPr>
          <p:nvPr/>
        </p:nvPicPr>
        <p:blipFill>
          <a:blip r:embed="rId13"/>
          <a:stretch>
            <a:fillRect/>
          </a:stretch>
        </p:blipFill>
        <p:spPr>
          <a:xfrm>
            <a:off x="994549" y="5202848"/>
            <a:ext cx="289710" cy="289857"/>
          </a:xfrm>
          <a:prstGeom prst="rect">
            <a:avLst/>
          </a:prstGeom>
        </p:spPr>
      </p:pic>
      <p:pic>
        <p:nvPicPr>
          <p:cNvPr id="50" name="Picture 49">
            <a:extLst>
              <a:ext uri="{FF2B5EF4-FFF2-40B4-BE49-F238E27FC236}">
                <a16:creationId xmlns:a16="http://schemas.microsoft.com/office/drawing/2014/main" id="{316B4824-9DF0-0F76-7B01-BF0918F8261A}"/>
              </a:ext>
            </a:extLst>
          </p:cNvPr>
          <p:cNvPicPr>
            <a:picLocks noChangeAspect="1"/>
          </p:cNvPicPr>
          <p:nvPr/>
        </p:nvPicPr>
        <p:blipFill>
          <a:blip r:embed="rId8"/>
          <a:stretch>
            <a:fillRect/>
          </a:stretch>
        </p:blipFill>
        <p:spPr>
          <a:xfrm>
            <a:off x="986172" y="4015243"/>
            <a:ext cx="277034" cy="289772"/>
          </a:xfrm>
          <a:prstGeom prst="rect">
            <a:avLst/>
          </a:prstGeom>
        </p:spPr>
      </p:pic>
    </p:spTree>
    <p:extLst>
      <p:ext uri="{BB962C8B-B14F-4D97-AF65-F5344CB8AC3E}">
        <p14:creationId xmlns:p14="http://schemas.microsoft.com/office/powerpoint/2010/main" val="194348688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128B-349D-F370-4200-A53DC8B88E84}"/>
              </a:ext>
            </a:extLst>
          </p:cNvPr>
          <p:cNvSpPr>
            <a:spLocks noGrp="1"/>
          </p:cNvSpPr>
          <p:nvPr>
            <p:ph type="title"/>
          </p:nvPr>
        </p:nvSpPr>
        <p:spPr/>
        <p:txBody>
          <a:bodyPr/>
          <a:lstStyle/>
          <a:p>
            <a:pPr algn="ctr"/>
            <a:r>
              <a:rPr lang="en-GB" b="1">
                <a:solidFill>
                  <a:srgbClr val="002060"/>
                </a:solidFill>
                <a:latin typeface="Aptos Display" panose="020B0004020202020204" pitchFamily="34" charset="0"/>
                <a:cs typeface="Arial" panose="020B0604020202020204" pitchFamily="34" charset="0"/>
              </a:rPr>
              <a:t>Our Work Includes</a:t>
            </a:r>
          </a:p>
        </p:txBody>
      </p:sp>
      <p:pic>
        <p:nvPicPr>
          <p:cNvPr id="1026" name="Picture 2">
            <a:extLst>
              <a:ext uri="{FF2B5EF4-FFF2-40B4-BE49-F238E27FC236}">
                <a16:creationId xmlns:a16="http://schemas.microsoft.com/office/drawing/2014/main" id="{3AC56759-1B22-2B05-ADB1-F8ED9739DA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2900" y="2518729"/>
            <a:ext cx="32004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A0EC4A-402F-80D6-DFE9-372EF9AA4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2" y="2028825"/>
            <a:ext cx="2755900" cy="1820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1B1B1A3-818F-42C9-E33C-8C8C0C924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49" y="2379663"/>
            <a:ext cx="2910923" cy="2028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14CC1E0-835C-D517-DA4D-761137F6DAE3}"/>
              </a:ext>
            </a:extLst>
          </p:cNvPr>
          <p:cNvSpPr/>
          <p:nvPr/>
        </p:nvSpPr>
        <p:spPr>
          <a:xfrm>
            <a:off x="342900" y="4614863"/>
            <a:ext cx="32004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Free safety tips</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National Stalking Helpline</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Community projects​</a:t>
            </a: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65B8CEC-5EBB-EED8-9D8B-445B4C4C9F17}"/>
              </a:ext>
            </a:extLst>
          </p:cNvPr>
          <p:cNvSpPr txBox="1"/>
          <p:nvPr/>
        </p:nvSpPr>
        <p:spPr>
          <a:xfrm>
            <a:off x="4300537" y="4614863"/>
            <a:ext cx="292893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Personal Safety training</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Publishing guidance</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Consultancy​</a:t>
            </a: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23156C1-D6F5-40DE-19A9-D4159DCCEE49}"/>
              </a:ext>
            </a:extLst>
          </p:cNvPr>
          <p:cNvSpPr txBox="1"/>
          <p:nvPr/>
        </p:nvSpPr>
        <p:spPr>
          <a:xfrm>
            <a:off x="7715249" y="4614863"/>
            <a:ext cx="3200400"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Campaigning</a:t>
            </a:r>
            <a:endPar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Raising awareness</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Influencing policy makers</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Working with partners​</a:t>
            </a:r>
            <a:endPar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7D896DF2-8A02-0176-23AE-966D8A6D954A}"/>
              </a:ext>
            </a:extLst>
          </p:cNvPr>
          <p:cNvPicPr>
            <a:picLocks noChangeAspect="1"/>
          </p:cNvPicPr>
          <p:nvPr/>
        </p:nvPicPr>
        <p:blipFill>
          <a:blip r:embed="rId6"/>
          <a:stretch>
            <a:fillRect/>
          </a:stretch>
        </p:blipFill>
        <p:spPr>
          <a:xfrm>
            <a:off x="8640948" y="90986"/>
            <a:ext cx="3401392" cy="1066800"/>
          </a:xfrm>
          <a:prstGeom prst="rect">
            <a:avLst/>
          </a:prstGeom>
        </p:spPr>
      </p:pic>
    </p:spTree>
    <p:extLst>
      <p:ext uri="{BB962C8B-B14F-4D97-AF65-F5344CB8AC3E}">
        <p14:creationId xmlns:p14="http://schemas.microsoft.com/office/powerpoint/2010/main" val="3340527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8A7EC-C5D4-1A82-597F-662F5EE38B2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6C7F158-9130-CD09-CF81-E6D8BDF82EF5}"/>
              </a:ext>
            </a:extLst>
          </p:cNvPr>
          <p:cNvSpPr txBox="1"/>
          <p:nvPr/>
        </p:nvSpPr>
        <p:spPr>
          <a:xfrm>
            <a:off x="830627" y="415342"/>
            <a:ext cx="46238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002060"/>
                </a:solidFill>
                <a:latin typeface="Aptos Black" panose="020B0004020202020204" pitchFamily="34" charset="0"/>
                <a:cs typeface="Arial Black" panose="020B0604020202020204" pitchFamily="34" charset="0"/>
              </a:rPr>
              <a:t>Workplace safety</a:t>
            </a:r>
            <a:endParaRPr kumimoji="0" lang="en-GB" sz="4000" b="1" i="0" u="none" strike="noStrike" kern="1200" cap="none" spc="0" normalizeH="0" baseline="0" noProof="0" dirty="0">
              <a:ln>
                <a:noFill/>
              </a:ln>
              <a:solidFill>
                <a:srgbClr val="002060"/>
              </a:solidFill>
              <a:effectLst/>
              <a:uLnTx/>
              <a:uFillTx/>
              <a:latin typeface="Aptos Black" panose="020B0004020202020204" pitchFamily="34" charset="0"/>
              <a:ea typeface="+mn-ea"/>
              <a:cs typeface="Arial Black" panose="020B0604020202020204" pitchFamily="34" charset="0"/>
            </a:endParaRPr>
          </a:p>
        </p:txBody>
      </p:sp>
      <p:sp>
        <p:nvSpPr>
          <p:cNvPr id="11" name="TextBox 10">
            <a:extLst>
              <a:ext uri="{FF2B5EF4-FFF2-40B4-BE49-F238E27FC236}">
                <a16:creationId xmlns:a16="http://schemas.microsoft.com/office/drawing/2014/main" id="{A3D3AFF6-61E7-9AE1-F4F8-7105E4708B0E}"/>
              </a:ext>
            </a:extLst>
          </p:cNvPr>
          <p:cNvSpPr txBox="1"/>
          <p:nvPr/>
        </p:nvSpPr>
        <p:spPr>
          <a:xfrm>
            <a:off x="5548317" y="2094413"/>
            <a:ext cx="6185262" cy="3878434"/>
          </a:xfrm>
          <a:prstGeom prst="rect">
            <a:avLst/>
          </a:prstGeom>
          <a:noFill/>
        </p:spPr>
        <p:txBody>
          <a:bodyPr wrap="square">
            <a:spAutoFit/>
          </a:bodyPr>
          <a:lstStyle/>
          <a:p>
            <a:pPr marL="285750" indent="-285750" defTabSz="914400" fontAlgn="base">
              <a:lnSpc>
                <a:spcPts val="2700"/>
              </a:lnSpc>
              <a:buFont typeface="Arial" panose="020B0604020202020204" pitchFamily="34" charset="0"/>
              <a:buChar char="•"/>
              <a:defRPr/>
            </a:pPr>
            <a:r>
              <a:rPr lang="en-GB">
                <a:solidFill>
                  <a:srgbClr val="000000"/>
                </a:solidFill>
                <a:latin typeface="Aptos" panose="020B0004020202020204" pitchFamily="34" charset="0"/>
                <a:cs typeface="Arial"/>
              </a:rPr>
              <a:t>The most common incidents experienced by workers across all four sectors included </a:t>
            </a:r>
            <a:r>
              <a:rPr lang="en-GB" b="1">
                <a:solidFill>
                  <a:srgbClr val="002060"/>
                </a:solidFill>
                <a:latin typeface="Aptos" panose="020B0004020202020204" pitchFamily="34" charset="0"/>
                <a:cs typeface="Arial"/>
              </a:rPr>
              <a:t>verbal abuse or threats </a:t>
            </a:r>
            <a:r>
              <a:rPr lang="en-GB">
                <a:solidFill>
                  <a:srgbClr val="000000"/>
                </a:solidFill>
                <a:latin typeface="Aptos" panose="020B0004020202020204" pitchFamily="34" charset="0"/>
                <a:cs typeface="Arial"/>
              </a:rPr>
              <a:t>and</a:t>
            </a:r>
            <a:r>
              <a:rPr lang="en-GB" b="1">
                <a:solidFill>
                  <a:srgbClr val="000000"/>
                </a:solidFill>
                <a:latin typeface="Aptos" panose="020B0004020202020204" pitchFamily="34" charset="0"/>
                <a:cs typeface="Arial"/>
              </a:rPr>
              <a:t> </a:t>
            </a:r>
            <a:r>
              <a:rPr lang="en-GB" b="1">
                <a:solidFill>
                  <a:srgbClr val="002060"/>
                </a:solidFill>
                <a:latin typeface="Aptos" panose="020B0004020202020204" pitchFamily="34" charset="0"/>
                <a:cs typeface="Arial"/>
              </a:rPr>
              <a:t>bullying or intimidation</a:t>
            </a:r>
            <a:r>
              <a:rPr lang="en-GB" b="1">
                <a:solidFill>
                  <a:srgbClr val="000000"/>
                </a:solidFill>
                <a:latin typeface="Aptos" panose="020B0004020202020204" pitchFamily="34" charset="0"/>
                <a:cs typeface="Arial"/>
              </a:rPr>
              <a:t>. </a:t>
            </a:r>
          </a:p>
          <a:p>
            <a:pPr marL="285750" indent="-285750" defTabSz="914400" fontAlgn="base">
              <a:lnSpc>
                <a:spcPts val="2700"/>
              </a:lnSpc>
              <a:buFont typeface="Arial" panose="020B0604020202020204" pitchFamily="34" charset="0"/>
              <a:buChar char="•"/>
              <a:defRPr/>
            </a:pPr>
            <a:endParaRPr lang="en-GB" b="1">
              <a:solidFill>
                <a:srgbClr val="000000"/>
              </a:solidFill>
              <a:latin typeface="Aptos" panose="020B0004020202020204" pitchFamily="34" charset="0"/>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lang="en-GB" b="1">
                <a:solidFill>
                  <a:srgbClr val="002060"/>
                </a:solidFill>
                <a:latin typeface="Aptos" panose="020B0004020202020204" pitchFamily="34" charset="0"/>
                <a:cs typeface="Arial"/>
              </a:rPr>
              <a:t>1 in 5 </a:t>
            </a:r>
            <a:r>
              <a:rPr lang="en-GB">
                <a:latin typeface="Aptos" panose="020B0004020202020204" pitchFamily="34" charset="0"/>
                <a:cs typeface="Arial"/>
              </a:rPr>
              <a:t>r</a:t>
            </a:r>
            <a:r>
              <a:rPr lang="en-GB">
                <a:solidFill>
                  <a:srgbClr val="000000"/>
                </a:solidFill>
                <a:latin typeface="Aptos" panose="020B0004020202020204" pitchFamily="34" charset="0"/>
                <a:cs typeface="Arial"/>
              </a:rPr>
              <a:t>espondents stated they felt they </a:t>
            </a:r>
            <a:r>
              <a:rPr lang="en-GB" b="1">
                <a:solidFill>
                  <a:srgbClr val="000000"/>
                </a:solidFill>
                <a:latin typeface="Aptos" panose="020B0004020202020204" pitchFamily="34" charset="0"/>
                <a:cs typeface="Arial"/>
              </a:rPr>
              <a:t>were </a:t>
            </a:r>
            <a:r>
              <a:rPr lang="en-GB" b="1">
                <a:solidFill>
                  <a:srgbClr val="002060"/>
                </a:solidFill>
                <a:latin typeface="Aptos" panose="020B0004020202020204" pitchFamily="34" charset="0"/>
                <a:cs typeface="Arial"/>
              </a:rPr>
              <a:t>often or sometimes at risk of violence, aggression, abuse or harassment</a:t>
            </a:r>
            <a:r>
              <a:rPr lang="en-GB">
                <a:solidFill>
                  <a:srgbClr val="002060"/>
                </a:solidFill>
                <a:latin typeface="Aptos" panose="020B0004020202020204" pitchFamily="34" charset="0"/>
                <a:cs typeface="Arial"/>
              </a:rPr>
              <a:t> </a:t>
            </a:r>
            <a:r>
              <a:rPr lang="en-GB">
                <a:solidFill>
                  <a:srgbClr val="000000"/>
                </a:solidFill>
                <a:latin typeface="Aptos" panose="020B0004020202020204" pitchFamily="34" charset="0"/>
                <a:cs typeface="Arial"/>
              </a:rPr>
              <a:t>in the workplace</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lang="en-GB">
                <a:solidFill>
                  <a:srgbClr val="000000"/>
                </a:solidFill>
                <a:latin typeface="Aptos" panose="020B0004020202020204" pitchFamily="34" charset="0"/>
                <a:cs typeface="Arial"/>
              </a:rPr>
              <a:t>Gap between perceived risk and actual incidents experienced</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p:txBody>
      </p:sp>
      <p:pic>
        <p:nvPicPr>
          <p:cNvPr id="3" name="Picture 2" descr="A poster of a safety warning&#10;&#10;AI-generated content may be incorrect.">
            <a:extLst>
              <a:ext uri="{FF2B5EF4-FFF2-40B4-BE49-F238E27FC236}">
                <a16:creationId xmlns:a16="http://schemas.microsoft.com/office/drawing/2014/main" id="{6C34C93F-A883-629C-D855-9A567A57B2D3}"/>
              </a:ext>
            </a:extLst>
          </p:cNvPr>
          <p:cNvPicPr>
            <a:picLocks noChangeAspect="1"/>
          </p:cNvPicPr>
          <p:nvPr/>
        </p:nvPicPr>
        <p:blipFill>
          <a:blip r:embed="rId3"/>
          <a:stretch>
            <a:fillRect/>
          </a:stretch>
        </p:blipFill>
        <p:spPr>
          <a:xfrm>
            <a:off x="1188511" y="1379095"/>
            <a:ext cx="3816625" cy="4770780"/>
          </a:xfrm>
          <a:prstGeom prst="rect">
            <a:avLst/>
          </a:prstGeom>
        </p:spPr>
      </p:pic>
      <p:pic>
        <p:nvPicPr>
          <p:cNvPr id="2050" name="Picture 2" descr="A group of people with text&#10;&#10;AI-generated content may be incorrect.">
            <a:extLst>
              <a:ext uri="{FF2B5EF4-FFF2-40B4-BE49-F238E27FC236}">
                <a16:creationId xmlns:a16="http://schemas.microsoft.com/office/drawing/2014/main" id="{1F2D33C5-E70F-F95B-7C8F-29707297C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6918" y="152042"/>
            <a:ext cx="2699895" cy="19423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logo&#10;&#10;Description automatically generated">
            <a:extLst>
              <a:ext uri="{FF2B5EF4-FFF2-40B4-BE49-F238E27FC236}">
                <a16:creationId xmlns:a16="http://schemas.microsoft.com/office/drawing/2014/main" id="{7BC4ADDB-F035-6E6E-3915-D0C6C4C0EBD4}"/>
              </a:ext>
            </a:extLst>
          </p:cNvPr>
          <p:cNvPicPr>
            <a:picLocks noChangeAspect="1"/>
          </p:cNvPicPr>
          <p:nvPr/>
        </p:nvPicPr>
        <p:blipFill>
          <a:blip r:embed="rId5"/>
          <a:stretch>
            <a:fillRect/>
          </a:stretch>
        </p:blipFill>
        <p:spPr>
          <a:xfrm>
            <a:off x="8640948" y="90986"/>
            <a:ext cx="3401392" cy="1066800"/>
          </a:xfrm>
          <a:prstGeom prst="rect">
            <a:avLst/>
          </a:prstGeom>
        </p:spPr>
      </p:pic>
    </p:spTree>
    <p:extLst>
      <p:ext uri="{BB962C8B-B14F-4D97-AF65-F5344CB8AC3E}">
        <p14:creationId xmlns:p14="http://schemas.microsoft.com/office/powerpoint/2010/main" val="174472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C2E9C-9044-B4BF-D574-0A9785C04A3E}"/>
              </a:ext>
            </a:extLst>
          </p:cNvPr>
          <p:cNvSpPr>
            <a:spLocks noGrp="1"/>
          </p:cNvSpPr>
          <p:nvPr>
            <p:ph type="title"/>
          </p:nvPr>
        </p:nvSpPr>
        <p:spPr>
          <a:xfrm>
            <a:off x="263106" y="365125"/>
            <a:ext cx="7366958" cy="1325563"/>
          </a:xfrm>
        </p:spPr>
        <p:txBody>
          <a:bodyPr/>
          <a:lstStyle/>
          <a:p>
            <a:r>
              <a:rPr lang="en-GB" sz="3600" b="1">
                <a:solidFill>
                  <a:srgbClr val="002060"/>
                </a:solidFill>
                <a:latin typeface="Calibri"/>
                <a:ea typeface="Calibri"/>
                <a:cs typeface="Calibri"/>
              </a:rPr>
              <a:t>National Personal Safety Day 2025: </a:t>
            </a:r>
            <a:br>
              <a:rPr lang="en-GB" sz="3600" b="1">
                <a:solidFill>
                  <a:srgbClr val="002060"/>
                </a:solidFill>
                <a:latin typeface="Calibri"/>
                <a:ea typeface="Calibri"/>
                <a:cs typeface="Calibri"/>
              </a:rPr>
            </a:br>
            <a:r>
              <a:rPr lang="en-GB" sz="3600" b="1">
                <a:solidFill>
                  <a:srgbClr val="002060"/>
                </a:solidFill>
                <a:latin typeface="Calibri"/>
                <a:ea typeface="Calibri"/>
                <a:cs typeface="Calibri"/>
              </a:rPr>
              <a:t>Changing Shifts, Changing Safety</a:t>
            </a:r>
            <a:endParaRPr lang="en-US" sz="3600" b="1">
              <a:solidFill>
                <a:srgbClr val="002060"/>
              </a:solidFill>
              <a:latin typeface="Calibri"/>
              <a:ea typeface="Calibri"/>
              <a:cs typeface="Calibri"/>
            </a:endParaRPr>
          </a:p>
          <a:p>
            <a:endParaRPr lang="en-GB">
              <a:ea typeface="Calibri Light"/>
              <a:cs typeface="Calibri Light"/>
            </a:endParaRPr>
          </a:p>
        </p:txBody>
      </p:sp>
      <p:pic>
        <p:nvPicPr>
          <p:cNvPr id="4" name="Content Placeholder 3" descr="A poster with text and images of people&#10;&#10;AI-generated content may be incorrect.">
            <a:extLst>
              <a:ext uri="{FF2B5EF4-FFF2-40B4-BE49-F238E27FC236}">
                <a16:creationId xmlns:a16="http://schemas.microsoft.com/office/drawing/2014/main" id="{CD4A4C87-A453-81B5-7D62-E9D079FEDFC3}"/>
              </a:ext>
            </a:extLst>
          </p:cNvPr>
          <p:cNvPicPr>
            <a:picLocks noGrp="1" noChangeAspect="1"/>
          </p:cNvPicPr>
          <p:nvPr>
            <p:ph idx="1"/>
          </p:nvPr>
        </p:nvPicPr>
        <p:blipFill>
          <a:blip r:embed="rId3"/>
          <a:stretch>
            <a:fillRect/>
          </a:stretch>
        </p:blipFill>
        <p:spPr>
          <a:xfrm>
            <a:off x="823752" y="1927457"/>
            <a:ext cx="4550044" cy="4524213"/>
          </a:xfrm>
          <a:prstGeom prst="rect">
            <a:avLst/>
          </a:prstGeom>
        </p:spPr>
      </p:pic>
      <p:pic>
        <p:nvPicPr>
          <p:cNvPr id="5" name="Picture 4">
            <a:extLst>
              <a:ext uri="{FF2B5EF4-FFF2-40B4-BE49-F238E27FC236}">
                <a16:creationId xmlns:a16="http://schemas.microsoft.com/office/drawing/2014/main" id="{639BA600-6434-FB24-1201-900EF19C1215}"/>
              </a:ext>
            </a:extLst>
          </p:cNvPr>
          <p:cNvPicPr>
            <a:picLocks noChangeAspect="1"/>
          </p:cNvPicPr>
          <p:nvPr/>
        </p:nvPicPr>
        <p:blipFill>
          <a:blip r:embed="rId4"/>
          <a:stretch>
            <a:fillRect/>
          </a:stretch>
        </p:blipFill>
        <p:spPr>
          <a:xfrm>
            <a:off x="7035988" y="1966751"/>
            <a:ext cx="4332260" cy="4500158"/>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5CE21E20-25AD-8CF0-EEA3-4F8631304C06}"/>
              </a:ext>
            </a:extLst>
          </p:cNvPr>
          <p:cNvPicPr>
            <a:picLocks noChangeAspect="1"/>
          </p:cNvPicPr>
          <p:nvPr/>
        </p:nvPicPr>
        <p:blipFill>
          <a:blip r:embed="rId5"/>
          <a:stretch>
            <a:fillRect/>
          </a:stretch>
        </p:blipFill>
        <p:spPr>
          <a:xfrm>
            <a:off x="8788798" y="1"/>
            <a:ext cx="3401392" cy="1066800"/>
          </a:xfrm>
          <a:prstGeom prst="rect">
            <a:avLst/>
          </a:prstGeom>
        </p:spPr>
      </p:pic>
    </p:spTree>
    <p:extLst>
      <p:ext uri="{BB962C8B-B14F-4D97-AF65-F5344CB8AC3E}">
        <p14:creationId xmlns:p14="http://schemas.microsoft.com/office/powerpoint/2010/main" val="144004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CA37473C-BD56-7B02-215D-F043404354DC}"/>
              </a:ext>
            </a:extLst>
          </p:cNvPr>
          <p:cNvPicPr>
            <a:picLocks noChangeAspect="1"/>
          </p:cNvPicPr>
          <p:nvPr/>
        </p:nvPicPr>
        <p:blipFill>
          <a:blip r:embed="rId3"/>
          <a:stretch>
            <a:fillRect/>
          </a:stretch>
        </p:blipFill>
        <p:spPr>
          <a:xfrm>
            <a:off x="8788798" y="1"/>
            <a:ext cx="3401392" cy="1066800"/>
          </a:xfrm>
          <a:prstGeom prst="rect">
            <a:avLst/>
          </a:prstGeom>
        </p:spPr>
      </p:pic>
      <p:sp>
        <p:nvSpPr>
          <p:cNvPr id="2" name="TextBox 1">
            <a:extLst>
              <a:ext uri="{FF2B5EF4-FFF2-40B4-BE49-F238E27FC236}">
                <a16:creationId xmlns:a16="http://schemas.microsoft.com/office/drawing/2014/main" id="{F31F0DE3-1F36-9F1F-96FF-18896C360241}"/>
              </a:ext>
            </a:extLst>
          </p:cNvPr>
          <p:cNvSpPr txBox="1"/>
          <p:nvPr/>
        </p:nvSpPr>
        <p:spPr>
          <a:xfrm>
            <a:off x="562130" y="393492"/>
            <a:ext cx="84132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Black" panose="020B0004020202020204" pitchFamily="34" charset="0"/>
                <a:ea typeface="Calibri"/>
                <a:cs typeface="Calibri"/>
              </a:rPr>
              <a:t>Harassment at work</a:t>
            </a:r>
          </a:p>
        </p:txBody>
      </p:sp>
      <p:sp>
        <p:nvSpPr>
          <p:cNvPr id="3" name="TextBox 2">
            <a:extLst>
              <a:ext uri="{FF2B5EF4-FFF2-40B4-BE49-F238E27FC236}">
                <a16:creationId xmlns:a16="http://schemas.microsoft.com/office/drawing/2014/main" id="{FAF72E4D-0495-7177-D279-4D48100C67F8}"/>
              </a:ext>
            </a:extLst>
          </p:cNvPr>
          <p:cNvSpPr txBox="1"/>
          <p:nvPr/>
        </p:nvSpPr>
        <p:spPr>
          <a:xfrm>
            <a:off x="618344" y="1573967"/>
            <a:ext cx="10792918" cy="45907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Text&#10;&#10;Description automatically generated with low confidence">
            <a:extLst>
              <a:ext uri="{FF2B5EF4-FFF2-40B4-BE49-F238E27FC236}">
                <a16:creationId xmlns:a16="http://schemas.microsoft.com/office/drawing/2014/main" id="{BE50803B-BD21-296B-9087-35FB505F7ECF}"/>
              </a:ext>
            </a:extLst>
          </p:cNvPr>
          <p:cNvPicPr>
            <a:picLocks noChangeAspect="1"/>
          </p:cNvPicPr>
          <p:nvPr/>
        </p:nvPicPr>
        <p:blipFill>
          <a:blip r:embed="rId4"/>
          <a:stretch>
            <a:fillRect/>
          </a:stretch>
        </p:blipFill>
        <p:spPr>
          <a:xfrm>
            <a:off x="6629479" y="1279577"/>
            <a:ext cx="4877052" cy="4834583"/>
          </a:xfrm>
          <a:prstGeom prst="rect">
            <a:avLst/>
          </a:prstGeom>
        </p:spPr>
      </p:pic>
      <p:pic>
        <p:nvPicPr>
          <p:cNvPr id="8" name="Picture 7" descr="A purple and white poster&#10;&#10;Description automatically generated">
            <a:extLst>
              <a:ext uri="{FF2B5EF4-FFF2-40B4-BE49-F238E27FC236}">
                <a16:creationId xmlns:a16="http://schemas.microsoft.com/office/drawing/2014/main" id="{F40D2018-89A5-7E70-8DA1-064C09E9E9D6}"/>
              </a:ext>
            </a:extLst>
          </p:cNvPr>
          <p:cNvPicPr>
            <a:picLocks noChangeAspect="1"/>
          </p:cNvPicPr>
          <p:nvPr/>
        </p:nvPicPr>
        <p:blipFill rotWithShape="1">
          <a:blip r:embed="rId5"/>
          <a:srcRect l="44709" t="3521"/>
          <a:stretch/>
        </p:blipFill>
        <p:spPr>
          <a:xfrm>
            <a:off x="623510" y="1299123"/>
            <a:ext cx="4939013" cy="4834583"/>
          </a:xfrm>
          <a:prstGeom prst="rect">
            <a:avLst/>
          </a:prstGeom>
        </p:spPr>
      </p:pic>
    </p:spTree>
    <p:extLst>
      <p:ext uri="{BB962C8B-B14F-4D97-AF65-F5344CB8AC3E}">
        <p14:creationId xmlns:p14="http://schemas.microsoft.com/office/powerpoint/2010/main" val="165974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65D5-F266-F4CD-5FC3-E8745D34CCAC}"/>
              </a:ext>
            </a:extLst>
          </p:cNvPr>
          <p:cNvSpPr>
            <a:spLocks noGrp="1"/>
          </p:cNvSpPr>
          <p:nvPr>
            <p:ph type="title"/>
          </p:nvPr>
        </p:nvSpPr>
        <p:spPr>
          <a:xfrm>
            <a:off x="201478" y="112276"/>
            <a:ext cx="8958020" cy="1325563"/>
          </a:xfrm>
        </p:spPr>
        <p:txBody>
          <a:bodyPr>
            <a:normAutofit/>
          </a:bodyPr>
          <a:lstStyle/>
          <a:p>
            <a:r>
              <a:rPr lang="en-GB" sz="3600" b="1" dirty="0">
                <a:solidFill>
                  <a:srgbClr val="002060"/>
                </a:solidFill>
                <a:latin typeface="Aptos Black" panose="020B0004020202020204" pitchFamily="34" charset="0"/>
                <a:cs typeface="Arial" panose="020B0604020202020204" pitchFamily="34" charset="0"/>
              </a:rPr>
              <a:t>Harassment in the Night-Time Economy</a:t>
            </a:r>
            <a:endParaRPr lang="en-GB" sz="3600" dirty="0">
              <a:solidFill>
                <a:srgbClr val="002060"/>
              </a:solidFill>
              <a:latin typeface="Aptos Black" panose="020B00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41F3A1EA-E72E-7048-00E5-4B5655E63AC4}"/>
              </a:ext>
            </a:extLst>
          </p:cNvPr>
          <p:cNvPicPr>
            <a:picLocks noChangeAspect="1"/>
          </p:cNvPicPr>
          <p:nvPr/>
        </p:nvPicPr>
        <p:blipFill>
          <a:blip r:embed="rId3"/>
          <a:stretch>
            <a:fillRect/>
          </a:stretch>
        </p:blipFill>
        <p:spPr>
          <a:xfrm>
            <a:off x="8745220" y="0"/>
            <a:ext cx="3368040" cy="1056340"/>
          </a:xfrm>
          <a:prstGeom prst="rect">
            <a:avLst/>
          </a:prstGeom>
        </p:spPr>
      </p:pic>
      <p:pic>
        <p:nvPicPr>
          <p:cNvPr id="10" name="Picture 9" descr="Graphical user interface, application, timeline, Teams&#10;&#10;Description automatically generated">
            <a:extLst>
              <a:ext uri="{FF2B5EF4-FFF2-40B4-BE49-F238E27FC236}">
                <a16:creationId xmlns:a16="http://schemas.microsoft.com/office/drawing/2014/main" id="{44EC8A61-5637-D813-4D6B-A8B1A7A4B112}"/>
              </a:ext>
            </a:extLst>
          </p:cNvPr>
          <p:cNvPicPr>
            <a:picLocks noChangeAspect="1"/>
          </p:cNvPicPr>
          <p:nvPr/>
        </p:nvPicPr>
        <p:blipFill>
          <a:blip r:embed="rId4"/>
          <a:stretch>
            <a:fillRect/>
          </a:stretch>
        </p:blipFill>
        <p:spPr>
          <a:xfrm>
            <a:off x="383221" y="1421465"/>
            <a:ext cx="4404361" cy="5324259"/>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4248495A-5F7D-2110-57E3-1ACD020C2402}"/>
              </a:ext>
            </a:extLst>
          </p:cNvPr>
          <p:cNvPicPr>
            <a:picLocks noChangeAspect="1"/>
          </p:cNvPicPr>
          <p:nvPr/>
        </p:nvPicPr>
        <p:blipFill>
          <a:blip r:embed="rId5"/>
          <a:stretch>
            <a:fillRect/>
          </a:stretch>
        </p:blipFill>
        <p:spPr>
          <a:xfrm>
            <a:off x="6212840" y="2408014"/>
            <a:ext cx="4216400" cy="4216400"/>
          </a:xfrm>
          <a:prstGeom prst="rect">
            <a:avLst/>
          </a:prstGeom>
        </p:spPr>
      </p:pic>
    </p:spTree>
    <p:extLst>
      <p:ext uri="{BB962C8B-B14F-4D97-AF65-F5344CB8AC3E}">
        <p14:creationId xmlns:p14="http://schemas.microsoft.com/office/powerpoint/2010/main" val="2927537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65D5-F266-F4CD-5FC3-E8745D34CCAC}"/>
              </a:ext>
            </a:extLst>
          </p:cNvPr>
          <p:cNvSpPr>
            <a:spLocks noGrp="1"/>
          </p:cNvSpPr>
          <p:nvPr>
            <p:ph type="title"/>
          </p:nvPr>
        </p:nvSpPr>
        <p:spPr>
          <a:xfrm>
            <a:off x="549367" y="276299"/>
            <a:ext cx="5903669" cy="1325563"/>
          </a:xfrm>
        </p:spPr>
        <p:txBody>
          <a:bodyPr>
            <a:normAutofit/>
          </a:bodyPr>
          <a:lstStyle/>
          <a:p>
            <a:r>
              <a:rPr lang="en-GB" sz="4000" b="1" dirty="0">
                <a:solidFill>
                  <a:srgbClr val="002060"/>
                </a:solidFill>
                <a:latin typeface="Aptos Black" panose="020B0004020202020204" pitchFamily="34" charset="0"/>
                <a:cs typeface="Arial"/>
              </a:rPr>
              <a:t>Cyber Safety at Work</a:t>
            </a:r>
          </a:p>
        </p:txBody>
      </p:sp>
      <p:pic>
        <p:nvPicPr>
          <p:cNvPr id="3" name="Picture 2" descr="A picture containing logo&#10;&#10;Description automatically generated">
            <a:extLst>
              <a:ext uri="{FF2B5EF4-FFF2-40B4-BE49-F238E27FC236}">
                <a16:creationId xmlns:a16="http://schemas.microsoft.com/office/drawing/2014/main" id="{41F3A1EA-E72E-7048-00E5-4B5655E63AC4}"/>
              </a:ext>
            </a:extLst>
          </p:cNvPr>
          <p:cNvPicPr>
            <a:picLocks noChangeAspect="1"/>
          </p:cNvPicPr>
          <p:nvPr/>
        </p:nvPicPr>
        <p:blipFill>
          <a:blip r:embed="rId3"/>
          <a:stretch>
            <a:fillRect/>
          </a:stretch>
        </p:blipFill>
        <p:spPr>
          <a:xfrm>
            <a:off x="8560589" y="0"/>
            <a:ext cx="3368040" cy="1056340"/>
          </a:xfrm>
          <a:prstGeom prst="rect">
            <a:avLst/>
          </a:prstGeom>
        </p:spPr>
      </p:pic>
      <p:pic>
        <p:nvPicPr>
          <p:cNvPr id="4" name="Picture 4" descr="A person holding a phone and a sign&#10;&#10;Description automatically generated">
            <a:extLst>
              <a:ext uri="{FF2B5EF4-FFF2-40B4-BE49-F238E27FC236}">
                <a16:creationId xmlns:a16="http://schemas.microsoft.com/office/drawing/2014/main" id="{BDE22C12-6F23-4018-CB4D-EED252B0E78B}"/>
              </a:ext>
            </a:extLst>
          </p:cNvPr>
          <p:cNvPicPr>
            <a:picLocks noChangeAspect="1"/>
          </p:cNvPicPr>
          <p:nvPr/>
        </p:nvPicPr>
        <p:blipFill>
          <a:blip r:embed="rId4"/>
          <a:stretch>
            <a:fillRect/>
          </a:stretch>
        </p:blipFill>
        <p:spPr>
          <a:xfrm>
            <a:off x="548485" y="1876823"/>
            <a:ext cx="5904551" cy="4460965"/>
          </a:xfrm>
          <a:prstGeom prst="rect">
            <a:avLst/>
          </a:prstGeom>
        </p:spPr>
      </p:pic>
      <p:pic>
        <p:nvPicPr>
          <p:cNvPr id="5" name="Picture 7" descr="A white and blue text on a white background&#10;&#10;Description automatically generated">
            <a:extLst>
              <a:ext uri="{FF2B5EF4-FFF2-40B4-BE49-F238E27FC236}">
                <a16:creationId xmlns:a16="http://schemas.microsoft.com/office/drawing/2014/main" id="{8BAC00F2-DC34-A1C2-392E-6F98312E5993}"/>
              </a:ext>
            </a:extLst>
          </p:cNvPr>
          <p:cNvPicPr>
            <a:picLocks noChangeAspect="1"/>
          </p:cNvPicPr>
          <p:nvPr/>
        </p:nvPicPr>
        <p:blipFill>
          <a:blip r:embed="rId5"/>
          <a:stretch>
            <a:fillRect/>
          </a:stretch>
        </p:blipFill>
        <p:spPr>
          <a:xfrm>
            <a:off x="7091779" y="1162260"/>
            <a:ext cx="4836850" cy="5413847"/>
          </a:xfrm>
          <a:prstGeom prst="rect">
            <a:avLst/>
          </a:prstGeom>
        </p:spPr>
      </p:pic>
    </p:spTree>
    <p:extLst>
      <p:ext uri="{BB962C8B-B14F-4D97-AF65-F5344CB8AC3E}">
        <p14:creationId xmlns:p14="http://schemas.microsoft.com/office/powerpoint/2010/main" val="584617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E8792-FF58-FA77-BC55-FFB0D22125BA}"/>
            </a:ext>
          </a:extLst>
        </p:cNvPr>
        <p:cNvGrpSpPr/>
        <p:nvPr/>
      </p:nvGrpSpPr>
      <p:grpSpPr>
        <a:xfrm>
          <a:off x="0" y="0"/>
          <a:ext cx="0" cy="0"/>
          <a:chOff x="0" y="0"/>
          <a:chExt cx="0" cy="0"/>
        </a:xfrm>
      </p:grpSpPr>
      <p:sp>
        <p:nvSpPr>
          <p:cNvPr id="5" name="AutoShape 4" descr="Sound icon symbol premium quality isolated audio Vector Image">
            <a:extLst>
              <a:ext uri="{FF2B5EF4-FFF2-40B4-BE49-F238E27FC236}">
                <a16:creationId xmlns:a16="http://schemas.microsoft.com/office/drawing/2014/main" id="{D6BDCAEA-91E8-4120-5CB8-F2C38509BE2E}"/>
              </a:ext>
            </a:extLst>
          </p:cNvPr>
          <p:cNvSpPr>
            <a:spLocks noChangeAspect="1" noChangeArrowheads="1"/>
          </p:cNvSpPr>
          <p:nvPr/>
        </p:nvSpPr>
        <p:spPr bwMode="auto">
          <a:xfrm>
            <a:off x="1799891" y="0"/>
            <a:ext cx="304800" cy="2734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AC9625E7-4815-BA03-08A4-6D315E33A3C2}"/>
              </a:ext>
            </a:extLst>
          </p:cNvPr>
          <p:cNvSpPr txBox="1"/>
          <p:nvPr/>
        </p:nvSpPr>
        <p:spPr>
          <a:xfrm>
            <a:off x="412081" y="815774"/>
            <a:ext cx="7027106" cy="1280863"/>
          </a:xfrm>
          <a:prstGeom prst="rect">
            <a:avLst/>
          </a:prstGeom>
          <a:solidFill>
            <a:schemeClr val="bg1"/>
          </a:solidFill>
        </p:spPr>
        <p:txBody>
          <a:bodyPr wrap="square">
            <a:sp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Black" panose="020B0004020202020204" pitchFamily="34" charset="0"/>
                <a:cs typeface="Arial"/>
              </a:rPr>
              <a:t>Worker Protection Act </a:t>
            </a: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Black" panose="020B0004020202020204" pitchFamily="34" charset="0"/>
                <a:cs typeface="Arial"/>
              </a:rPr>
              <a:t>26</a:t>
            </a:r>
            <a:r>
              <a:rPr kumimoji="0" lang="en-US" sz="4000" b="1" i="0" u="none" strike="noStrike" kern="1200" cap="none" spc="0" normalizeH="0" baseline="30000" noProof="0" dirty="0">
                <a:ln>
                  <a:noFill/>
                </a:ln>
                <a:solidFill>
                  <a:srgbClr val="002060"/>
                </a:solidFill>
                <a:effectLst/>
                <a:uLnTx/>
                <a:uFillTx/>
                <a:latin typeface="Aptos Black" panose="020B0004020202020204" pitchFamily="34" charset="0"/>
                <a:cs typeface="Arial"/>
              </a:rPr>
              <a:t>th</a:t>
            </a:r>
            <a:r>
              <a:rPr kumimoji="0" lang="en-US" sz="4000" b="1" i="0" u="none" strike="noStrike" kern="1200" cap="none" spc="0" normalizeH="0" baseline="0" noProof="0" dirty="0">
                <a:ln>
                  <a:noFill/>
                </a:ln>
                <a:solidFill>
                  <a:srgbClr val="002060"/>
                </a:solidFill>
                <a:effectLst/>
                <a:uLnTx/>
                <a:uFillTx/>
                <a:latin typeface="Aptos Black" panose="020B0004020202020204" pitchFamily="34" charset="0"/>
                <a:cs typeface="Arial"/>
              </a:rPr>
              <a:t> Oct 2024</a:t>
            </a:r>
            <a:endParaRPr kumimoji="0" lang="en-US" sz="4000" b="1" i="0" u="none" strike="noStrike" kern="1200" cap="none" spc="0" normalizeH="0" baseline="0" noProof="0" dirty="0">
              <a:ln w="9000" cmpd="sng">
                <a:solidFill>
                  <a:srgbClr val="8064A2">
                    <a:shade val="50000"/>
                    <a:satMod val="120000"/>
                  </a:srgbClr>
                </a:solidFill>
                <a:prstDash val="solid"/>
              </a:ln>
              <a:solidFill>
                <a:srgbClr val="002060"/>
              </a:solidFill>
              <a:effectLst>
                <a:reflection blurRad="12700" endPos="0" dist="1000" dir="5400000" sy="-100000" algn="bl" rotWithShape="0"/>
              </a:effectLst>
              <a:uLnTx/>
              <a:uFillTx/>
              <a:latin typeface="Aptos Black" panose="020B0004020202020204" pitchFamily="34" charset="0"/>
              <a:cs typeface="Arial"/>
            </a:endParaRPr>
          </a:p>
        </p:txBody>
      </p:sp>
      <p:sp>
        <p:nvSpPr>
          <p:cNvPr id="12" name="TextBox 11">
            <a:extLst>
              <a:ext uri="{FF2B5EF4-FFF2-40B4-BE49-F238E27FC236}">
                <a16:creationId xmlns:a16="http://schemas.microsoft.com/office/drawing/2014/main" id="{5453AC30-E91B-D3E3-8485-692B2E0A0342}"/>
              </a:ext>
            </a:extLst>
          </p:cNvPr>
          <p:cNvSpPr txBox="1"/>
          <p:nvPr/>
        </p:nvSpPr>
        <p:spPr>
          <a:xfrm>
            <a:off x="412081" y="2636331"/>
            <a:ext cx="6093994" cy="2459071"/>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Prevention over Redress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Anticipatory Duties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Compensatory Uplift</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EHRC and Tribunal Enforcement</a:t>
            </a:r>
          </a:p>
        </p:txBody>
      </p:sp>
      <p:pic>
        <p:nvPicPr>
          <p:cNvPr id="14" name="Picture 13" descr="A group of people in a meeting&#10;&#10;Description automatically generated">
            <a:extLst>
              <a:ext uri="{FF2B5EF4-FFF2-40B4-BE49-F238E27FC236}">
                <a16:creationId xmlns:a16="http://schemas.microsoft.com/office/drawing/2014/main" id="{6AC56BFD-6085-DFEA-564F-2A768000C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762" y="2670952"/>
            <a:ext cx="5434264" cy="2964144"/>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114572D1-0866-2A0B-1CB2-0B5BE1F6DFE2}"/>
              </a:ext>
            </a:extLst>
          </p:cNvPr>
          <p:cNvPicPr>
            <a:picLocks noChangeAspect="1"/>
          </p:cNvPicPr>
          <p:nvPr/>
        </p:nvPicPr>
        <p:blipFill>
          <a:blip r:embed="rId4"/>
          <a:stretch>
            <a:fillRect/>
          </a:stretch>
        </p:blipFill>
        <p:spPr>
          <a:xfrm>
            <a:off x="8745220" y="0"/>
            <a:ext cx="3368040" cy="1056340"/>
          </a:xfrm>
          <a:prstGeom prst="rect">
            <a:avLst/>
          </a:prstGeom>
        </p:spPr>
      </p:pic>
    </p:spTree>
    <p:extLst>
      <p:ext uri="{BB962C8B-B14F-4D97-AF65-F5344CB8AC3E}">
        <p14:creationId xmlns:p14="http://schemas.microsoft.com/office/powerpoint/2010/main" val="34569431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Suzy Lamplugh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e479dbe-0ad2-4fff-8867-041f3219f587">
      <Terms xmlns="http://schemas.microsoft.com/office/infopath/2007/PartnerControls"/>
    </lcf76f155ced4ddcb4097134ff3c332f>
    <TaxCatchAll xmlns="4c7089a6-7e34-4da5-8d2b-dd7bb62097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B9E8A9A870754FBA64119E4AED926F" ma:contentTypeVersion="17" ma:contentTypeDescription="Create a new document." ma:contentTypeScope="" ma:versionID="7c0d89c27809d0329dc40e3370930518">
  <xsd:schema xmlns:xsd="http://www.w3.org/2001/XMLSchema" xmlns:xs="http://www.w3.org/2001/XMLSchema" xmlns:p="http://schemas.microsoft.com/office/2006/metadata/properties" xmlns:ns2="1e479dbe-0ad2-4fff-8867-041f3219f587" xmlns:ns3="9f802a7d-eb81-46c1-8638-cdfe5eabc042" xmlns:ns4="4c7089a6-7e34-4da5-8d2b-dd7bb62097c5" targetNamespace="http://schemas.microsoft.com/office/2006/metadata/properties" ma:root="true" ma:fieldsID="9d0630d618f74867277675d01f12a0b7" ns2:_="" ns3:_="" ns4:_="">
    <xsd:import namespace="1e479dbe-0ad2-4fff-8867-041f3219f587"/>
    <xsd:import namespace="9f802a7d-eb81-46c1-8638-cdfe5eabc042"/>
    <xsd:import namespace="4c7089a6-7e34-4da5-8d2b-dd7bb62097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479dbe-0ad2-4fff-8867-041f3219f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9b51fab-051d-45c2-bf11-9453f0790ff8"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802a7d-eb81-46c1-8638-cdfe5eabc04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7089a6-7e34-4da5-8d2b-dd7bb62097c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dd92206-13ef-4829-9a2b-512d0e63bdfb}" ma:internalName="TaxCatchAll" ma:showField="CatchAllData" ma:web="9f802a7d-eb81-46c1-8638-cdfe5eabc0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5B3E9D-AF69-435D-AADF-2E8025CFA798}">
  <ds:schemaRefs>
    <ds:schemaRef ds:uri="http://schemas.microsoft.com/office/2006/metadata/properties"/>
    <ds:schemaRef ds:uri="http://schemas.microsoft.com/sharepoint/v3"/>
    <ds:schemaRef ds:uri="http://www.w3.org/XML/1998/namespace"/>
    <ds:schemaRef ds:uri="http://purl.org/dc/dcmitype/"/>
    <ds:schemaRef ds:uri="http://schemas.microsoft.com/office/infopath/2007/PartnerControls"/>
    <ds:schemaRef ds:uri="4d39a594-161a-4bb2-bec0-826c459e6264"/>
    <ds:schemaRef ds:uri="http://purl.org/dc/elements/1.1/"/>
    <ds:schemaRef ds:uri="http://schemas.microsoft.com/office/2006/documentManagement/types"/>
    <ds:schemaRef ds:uri="http://schemas.openxmlformats.org/package/2006/metadata/core-properties"/>
    <ds:schemaRef ds:uri="b47239de-5616-4307-af58-7bcb81a7628d"/>
    <ds:schemaRef ds:uri="ce1bc8d6-f307-4b78-aa8e-203c186a6f2f"/>
    <ds:schemaRef ds:uri="http://purl.org/dc/terms/"/>
  </ds:schemaRefs>
</ds:datastoreItem>
</file>

<file path=customXml/itemProps2.xml><?xml version="1.0" encoding="utf-8"?>
<ds:datastoreItem xmlns:ds="http://schemas.openxmlformats.org/officeDocument/2006/customXml" ds:itemID="{CFFF85DE-5D01-4A51-A50B-D2CF7FA3152A}">
  <ds:schemaRefs>
    <ds:schemaRef ds:uri="http://schemas.microsoft.com/sharepoint/v3/contenttype/forms"/>
  </ds:schemaRefs>
</ds:datastoreItem>
</file>

<file path=customXml/itemProps3.xml><?xml version="1.0" encoding="utf-8"?>
<ds:datastoreItem xmlns:ds="http://schemas.openxmlformats.org/officeDocument/2006/customXml" ds:itemID="{AEC9E658-D39C-4C7D-B583-50F0CA7DA90D}"/>
</file>

<file path=docProps/app.xml><?xml version="1.0" encoding="utf-8"?>
<Properties xmlns="http://schemas.openxmlformats.org/officeDocument/2006/extended-properties" xmlns:vt="http://schemas.openxmlformats.org/officeDocument/2006/docPropsVTypes">
  <TotalTime>1944</TotalTime>
  <Words>5848</Words>
  <Application>Microsoft Office PowerPoint</Application>
  <PresentationFormat>Widescreen</PresentationFormat>
  <Paragraphs>503</Paragraphs>
  <Slides>28</Slides>
  <Notes>28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Aptos</vt:lpstr>
      <vt:lpstr>Aptos Black</vt:lpstr>
      <vt:lpstr>Aptos Display</vt:lpstr>
      <vt:lpstr>Aptos ExtraBold</vt:lpstr>
      <vt:lpstr>Arial</vt:lpstr>
      <vt:lpstr>Arial Black</vt:lpstr>
      <vt:lpstr>Arial Narrow</vt:lpstr>
      <vt:lpstr>Arial Nova Cond</vt:lpstr>
      <vt:lpstr>Arial,Sans-Serif</vt:lpstr>
      <vt:lpstr>Calibri</vt:lpstr>
      <vt:lpstr>Calibri Light</vt:lpstr>
      <vt:lpstr>Helvetica Neue</vt:lpstr>
      <vt:lpstr>Montserrat</vt:lpstr>
      <vt:lpstr>Roboto</vt:lpstr>
      <vt:lpstr>Segoe UI</vt:lpstr>
      <vt:lpstr>Times New Roman</vt:lpstr>
      <vt:lpstr>Suzy Lamplugh Powerpoint Template</vt:lpstr>
      <vt:lpstr>Office Theme</vt:lpstr>
      <vt:lpstr>4_Office Theme</vt:lpstr>
      <vt:lpstr>1_Office Theme</vt:lpstr>
      <vt:lpstr>PowerPoint Presentation</vt:lpstr>
      <vt:lpstr>PowerPoint Presentation</vt:lpstr>
      <vt:lpstr>Our Work Includes</vt:lpstr>
      <vt:lpstr>PowerPoint Presentation</vt:lpstr>
      <vt:lpstr>National Personal Safety Day 2025:  Changing Shifts, Changing Safety </vt:lpstr>
      <vt:lpstr>PowerPoint Presentation</vt:lpstr>
      <vt:lpstr>Harassment in the Night-Time Economy</vt:lpstr>
      <vt:lpstr>Cyber Safety at Work</vt:lpstr>
      <vt:lpstr>PowerPoint Presentation</vt:lpstr>
      <vt:lpstr>PowerPoint Presentation</vt:lpstr>
      <vt:lpstr>PowerPoint Presentation</vt:lpstr>
      <vt:lpstr>What is harassment? </vt:lpstr>
      <vt:lpstr>What is stalking? </vt:lpstr>
      <vt:lpstr>PowerPoint Presentation</vt:lpstr>
      <vt:lpstr>Stalking behaviours</vt:lpstr>
      <vt:lpstr>PowerPoint Presentation</vt:lpstr>
      <vt:lpstr>Our research shows …</vt:lpstr>
      <vt:lpstr>Supporting Victims: National Stalking Helpline &amp; Advocacy Service</vt:lpstr>
      <vt:lpstr>Advocacy helps the victim reach criminal justice outcomes</vt:lpstr>
      <vt:lpstr>PowerPoint Presentation</vt:lpstr>
      <vt:lpstr>Risk Assessing </vt:lpstr>
      <vt:lpstr>LONE WORKER  CHECKLIST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Arad Parsi</dc:creator>
  <cp:lastModifiedBy>Saskia Garner</cp:lastModifiedBy>
  <cp:revision>2</cp:revision>
  <cp:lastPrinted>1601-01-01T00:00:00Z</cp:lastPrinted>
  <dcterms:created xsi:type="dcterms:W3CDTF">2024-12-09T10:37:22Z</dcterms:created>
  <dcterms:modified xsi:type="dcterms:W3CDTF">2026-04-16T16:51:39Z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0x01010017B9E8A9A870754FBA64119E4AED926F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