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447" r:id="rId2"/>
    <p:sldId id="264" r:id="rId3"/>
    <p:sldId id="449" r:id="rId4"/>
    <p:sldId id="256" r:id="rId5"/>
    <p:sldId id="262" r:id="rId6"/>
    <p:sldId id="463" r:id="rId7"/>
    <p:sldId id="464" r:id="rId8"/>
    <p:sldId id="465" r:id="rId9"/>
    <p:sldId id="466" r:id="rId10"/>
    <p:sldId id="450" r:id="rId11"/>
    <p:sldId id="467" r:id="rId12"/>
    <p:sldId id="263" r:id="rId13"/>
    <p:sldId id="468" r:id="rId14"/>
    <p:sldId id="258" r:id="rId15"/>
    <p:sldId id="260" r:id="rId16"/>
    <p:sldId id="259" r:id="rId17"/>
    <p:sldId id="451" r:id="rId18"/>
    <p:sldId id="452" r:id="rId19"/>
    <p:sldId id="453" r:id="rId20"/>
    <p:sldId id="454" r:id="rId21"/>
    <p:sldId id="469" r:id="rId22"/>
    <p:sldId id="455" r:id="rId23"/>
    <p:sldId id="457" r:id="rId24"/>
    <p:sldId id="458" r:id="rId25"/>
    <p:sldId id="470" r:id="rId26"/>
    <p:sldId id="459" r:id="rId27"/>
    <p:sldId id="281" r:id="rId28"/>
    <p:sldId id="460" r:id="rId29"/>
    <p:sldId id="461" r:id="rId30"/>
    <p:sldId id="462" r:id="rId31"/>
    <p:sldId id="456" r:id="rId32"/>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0602D229-37F4-4EF6-8C35-BBA693480860}">
          <p14:sldIdLst>
            <p14:sldId id="447"/>
            <p14:sldId id="264"/>
            <p14:sldId id="449"/>
            <p14:sldId id="256"/>
            <p14:sldId id="262"/>
            <p14:sldId id="463"/>
            <p14:sldId id="464"/>
            <p14:sldId id="465"/>
            <p14:sldId id="466"/>
            <p14:sldId id="450"/>
            <p14:sldId id="467"/>
            <p14:sldId id="263"/>
            <p14:sldId id="468"/>
            <p14:sldId id="258"/>
            <p14:sldId id="260"/>
            <p14:sldId id="259"/>
            <p14:sldId id="451"/>
            <p14:sldId id="452"/>
            <p14:sldId id="453"/>
            <p14:sldId id="454"/>
            <p14:sldId id="469"/>
            <p14:sldId id="455"/>
            <p14:sldId id="457"/>
            <p14:sldId id="458"/>
            <p14:sldId id="470"/>
            <p14:sldId id="459"/>
            <p14:sldId id="281"/>
            <p14:sldId id="460"/>
            <p14:sldId id="461"/>
            <p14:sldId id="462"/>
            <p14:sldId id="4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2A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72"/>
  </p:normalViewPr>
  <p:slideViewPr>
    <p:cSldViewPr snapToGrid="0" snapToObjects="1">
      <p:cViewPr>
        <p:scale>
          <a:sx n="69" d="100"/>
          <a:sy n="69" d="100"/>
        </p:scale>
        <p:origin x="664" y="100"/>
      </p:cViewPr>
      <p:guideLst>
        <p:guide orient="horz" pos="2160"/>
        <p:guide pos="3840"/>
      </p:guideLst>
    </p:cSldViewPr>
  </p:slideViewPr>
  <p:notesTextViewPr>
    <p:cViewPr>
      <p:scale>
        <a:sx n="3" d="2"/>
        <a:sy n="3" d="2"/>
      </p:scale>
      <p:origin x="0" y="0"/>
    </p:cViewPr>
  </p:notesTextViewPr>
  <p:sorterViewPr>
    <p:cViewPr>
      <p:scale>
        <a:sx n="100" d="100"/>
        <a:sy n="100" d="100"/>
      </p:scale>
      <p:origin x="0" y="-4116"/>
    </p:cViewPr>
  </p:sorterViewPr>
  <p:notesViewPr>
    <p:cSldViewPr snapToGrid="0" snapToObjects="1">
      <p:cViewPr varScale="1">
        <p:scale>
          <a:sx n="49" d="100"/>
          <a:sy n="49" d="100"/>
        </p:scale>
        <p:origin x="2755"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A1224-1C3E-4CA5-A750-D077939AF1A6}"/>
              </a:ext>
            </a:extLst>
          </p:cNvPr>
          <p:cNvSpPr>
            <a:spLocks noGrp="1"/>
          </p:cNvSpPr>
          <p:nvPr>
            <p:ph type="hdr" sz="quarter"/>
          </p:nvPr>
        </p:nvSpPr>
        <p:spPr>
          <a:xfrm>
            <a:off x="0" y="0"/>
            <a:ext cx="2946400"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137427D-263A-4ABA-A4E3-10CDEB481A90}"/>
              </a:ext>
            </a:extLst>
          </p:cNvPr>
          <p:cNvSpPr>
            <a:spLocks noGrp="1"/>
          </p:cNvSpPr>
          <p:nvPr>
            <p:ph type="dt" sz="quarter"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965C286-C620-44A4-8885-A8AF7FB5F626}" type="datetimeFigureOut">
              <a:rPr lang="en-US"/>
              <a:pPr>
                <a:defRPr/>
              </a:pPr>
              <a:t>4/14/2026</a:t>
            </a:fld>
            <a:endParaRPr lang="en-US"/>
          </a:p>
        </p:txBody>
      </p:sp>
      <p:sp>
        <p:nvSpPr>
          <p:cNvPr id="4" name="Footer Placeholder 3">
            <a:extLst>
              <a:ext uri="{FF2B5EF4-FFF2-40B4-BE49-F238E27FC236}">
                <a16:creationId xmlns:a16="http://schemas.microsoft.com/office/drawing/2014/main" id="{F00DFF30-43F1-40A1-8704-0F7F846B869E}"/>
              </a:ext>
            </a:extLst>
          </p:cNvPr>
          <p:cNvSpPr>
            <a:spLocks noGrp="1"/>
          </p:cNvSpPr>
          <p:nvPr>
            <p:ph type="ftr" sz="quarter" idx="2"/>
          </p:nvPr>
        </p:nvSpPr>
        <p:spPr>
          <a:xfrm>
            <a:off x="0" y="9429750"/>
            <a:ext cx="2946400"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1CA9CBAF-9826-47C4-B19E-A87DE7020DFD}"/>
              </a:ext>
            </a:extLst>
          </p:cNvPr>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38B250-0A7C-4C9E-A7F0-6860F9D8768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37809-ECB1-44F1-B953-E1D3DD69745F}"/>
              </a:ext>
            </a:extLst>
          </p:cNvPr>
          <p:cNvSpPr>
            <a:spLocks noGrp="1"/>
          </p:cNvSpPr>
          <p:nvPr>
            <p:ph type="hdr" sz="quarter"/>
          </p:nvPr>
        </p:nvSpPr>
        <p:spPr>
          <a:xfrm>
            <a:off x="0" y="0"/>
            <a:ext cx="2946400"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367AB86F-A28C-43B7-BED1-33FCE24D6853}"/>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3755383-887F-40CC-9C21-3D6859C43B5D}" type="datetimeFigureOut">
              <a:rPr lang="en-US"/>
              <a:pPr>
                <a:defRPr/>
              </a:pPr>
              <a:t>4/14/2026</a:t>
            </a:fld>
            <a:endParaRPr lang="en-US"/>
          </a:p>
        </p:txBody>
      </p:sp>
      <p:sp>
        <p:nvSpPr>
          <p:cNvPr id="4" name="Slide Image Placeholder 3">
            <a:extLst>
              <a:ext uri="{FF2B5EF4-FFF2-40B4-BE49-F238E27FC236}">
                <a16:creationId xmlns:a16="http://schemas.microsoft.com/office/drawing/2014/main" id="{CED711DD-2FBD-4BB5-B56B-5634D658E5E0}"/>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EFF3B07-0A5F-4A5D-8E31-E62AA81890FB}"/>
              </a:ext>
            </a:extLst>
          </p:cNvPr>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85B97B-FA41-44F8-966C-1CB7913397A8}"/>
              </a:ext>
            </a:extLst>
          </p:cNvPr>
          <p:cNvSpPr>
            <a:spLocks noGrp="1"/>
          </p:cNvSpPr>
          <p:nvPr>
            <p:ph type="ftr" sz="quarter" idx="4"/>
          </p:nvPr>
        </p:nvSpPr>
        <p:spPr>
          <a:xfrm>
            <a:off x="0" y="9429750"/>
            <a:ext cx="2946400"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9F1D3ED-5F10-4C97-B715-5C893C2581D2}"/>
              </a:ext>
            </a:extLst>
          </p:cNvPr>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09A5AC0-0815-44BF-ADB6-B433B90926D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4C86996-D2A0-4DB9-9FA2-60DC4D471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937B8CB-7A01-4C71-8C46-2DC1D433E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CF8A43A4-C2E2-4133-8D07-AEAF2C085F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5CFD62-4D7B-4C3A-B508-48E814A5CF7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20</a:t>
            </a:fld>
            <a:endParaRPr lang="en-GB" dirty="0"/>
          </a:p>
        </p:txBody>
      </p:sp>
    </p:spTree>
    <p:extLst>
      <p:ext uri="{BB962C8B-B14F-4D97-AF65-F5344CB8AC3E}">
        <p14:creationId xmlns:p14="http://schemas.microsoft.com/office/powerpoint/2010/main" val="167047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CC020-F31A-0E8E-8A23-F94EAE31B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96513-0D44-9E1D-263A-7397F4DA1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BBB7C-6174-0CC2-65DD-71A16AC0154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31E42A-5825-DCB0-A3AE-1AF2C583C364}"/>
              </a:ext>
            </a:extLst>
          </p:cNvPr>
          <p:cNvSpPr>
            <a:spLocks noGrp="1"/>
          </p:cNvSpPr>
          <p:nvPr>
            <p:ph type="sldNum" sz="quarter" idx="10"/>
          </p:nvPr>
        </p:nvSpPr>
        <p:spPr/>
        <p:txBody>
          <a:bodyPr/>
          <a:lstStyle/>
          <a:p>
            <a:fld id="{791778A3-AC00-4CAB-B6CD-982ED09255C5}" type="slidenum">
              <a:rPr lang="en-GB" smtClean="0"/>
              <a:t>21</a:t>
            </a:fld>
            <a:endParaRPr lang="en-GB" dirty="0"/>
          </a:p>
        </p:txBody>
      </p:sp>
    </p:spTree>
    <p:extLst>
      <p:ext uri="{BB962C8B-B14F-4D97-AF65-F5344CB8AC3E}">
        <p14:creationId xmlns:p14="http://schemas.microsoft.com/office/powerpoint/2010/main" val="77355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22</a:t>
            </a:fld>
            <a:endParaRPr lang="en-GB" dirty="0"/>
          </a:p>
        </p:txBody>
      </p:sp>
    </p:spTree>
    <p:extLst>
      <p:ext uri="{BB962C8B-B14F-4D97-AF65-F5344CB8AC3E}">
        <p14:creationId xmlns:p14="http://schemas.microsoft.com/office/powerpoint/2010/main" val="112888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23</a:t>
            </a:fld>
            <a:endParaRPr lang="en-GB" dirty="0"/>
          </a:p>
        </p:txBody>
      </p:sp>
    </p:spTree>
    <p:extLst>
      <p:ext uri="{BB962C8B-B14F-4D97-AF65-F5344CB8AC3E}">
        <p14:creationId xmlns:p14="http://schemas.microsoft.com/office/powerpoint/2010/main" val="333403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24</a:t>
            </a:fld>
            <a:endParaRPr lang="en-GB" dirty="0"/>
          </a:p>
        </p:txBody>
      </p:sp>
    </p:spTree>
    <p:extLst>
      <p:ext uri="{BB962C8B-B14F-4D97-AF65-F5344CB8AC3E}">
        <p14:creationId xmlns:p14="http://schemas.microsoft.com/office/powerpoint/2010/main" val="127719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8060-23C9-5174-5C9D-2A4EC5792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A096B-BAF8-FB89-FEF9-4C400B4F8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DC75B-6B3F-FC86-B2E8-4D33A354BC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CBC9FA-185B-47C4-F67B-DA903B455162}"/>
              </a:ext>
            </a:extLst>
          </p:cNvPr>
          <p:cNvSpPr>
            <a:spLocks noGrp="1"/>
          </p:cNvSpPr>
          <p:nvPr>
            <p:ph type="sldNum" sz="quarter" idx="10"/>
          </p:nvPr>
        </p:nvSpPr>
        <p:spPr/>
        <p:txBody>
          <a:bodyPr/>
          <a:lstStyle/>
          <a:p>
            <a:fld id="{791778A3-AC00-4CAB-B6CD-982ED09255C5}" type="slidenum">
              <a:rPr lang="en-GB" smtClean="0"/>
              <a:t>25</a:t>
            </a:fld>
            <a:endParaRPr lang="en-GB" dirty="0"/>
          </a:p>
        </p:txBody>
      </p:sp>
    </p:spTree>
    <p:extLst>
      <p:ext uri="{BB962C8B-B14F-4D97-AF65-F5344CB8AC3E}">
        <p14:creationId xmlns:p14="http://schemas.microsoft.com/office/powerpoint/2010/main" val="252342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26</a:t>
            </a:fld>
            <a:endParaRPr lang="en-GB" dirty="0"/>
          </a:p>
        </p:txBody>
      </p:sp>
    </p:spTree>
    <p:extLst>
      <p:ext uri="{BB962C8B-B14F-4D97-AF65-F5344CB8AC3E}">
        <p14:creationId xmlns:p14="http://schemas.microsoft.com/office/powerpoint/2010/main" val="160733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28</a:t>
            </a:fld>
            <a:endParaRPr lang="en-GB" dirty="0"/>
          </a:p>
        </p:txBody>
      </p:sp>
    </p:spTree>
    <p:extLst>
      <p:ext uri="{BB962C8B-B14F-4D97-AF65-F5344CB8AC3E}">
        <p14:creationId xmlns:p14="http://schemas.microsoft.com/office/powerpoint/2010/main" val="250772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29</a:t>
            </a:fld>
            <a:endParaRPr lang="en-GB" dirty="0"/>
          </a:p>
        </p:txBody>
      </p:sp>
    </p:spTree>
    <p:extLst>
      <p:ext uri="{BB962C8B-B14F-4D97-AF65-F5344CB8AC3E}">
        <p14:creationId xmlns:p14="http://schemas.microsoft.com/office/powerpoint/2010/main" val="373266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30</a:t>
            </a:fld>
            <a:endParaRPr lang="en-GB" dirty="0"/>
          </a:p>
        </p:txBody>
      </p:sp>
    </p:spTree>
    <p:extLst>
      <p:ext uri="{BB962C8B-B14F-4D97-AF65-F5344CB8AC3E}">
        <p14:creationId xmlns:p14="http://schemas.microsoft.com/office/powerpoint/2010/main" val="150145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3</a:t>
            </a:fld>
            <a:endParaRPr lang="en-GB" dirty="0"/>
          </a:p>
        </p:txBody>
      </p:sp>
    </p:spTree>
    <p:extLst>
      <p:ext uri="{BB962C8B-B14F-4D97-AF65-F5344CB8AC3E}">
        <p14:creationId xmlns:p14="http://schemas.microsoft.com/office/powerpoint/2010/main" val="4031991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31</a:t>
            </a:fld>
            <a:endParaRPr lang="en-GB" dirty="0"/>
          </a:p>
        </p:txBody>
      </p:sp>
    </p:spTree>
    <p:extLst>
      <p:ext uri="{BB962C8B-B14F-4D97-AF65-F5344CB8AC3E}">
        <p14:creationId xmlns:p14="http://schemas.microsoft.com/office/powerpoint/2010/main" val="272672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Stephen Timms, stabbed 2010; Jo Cox 2016; David Amess 2021</a:t>
            </a:r>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4</a:t>
            </a:fld>
            <a:endParaRPr lang="en-US" altLang="en-US"/>
          </a:p>
        </p:txBody>
      </p:sp>
    </p:spTree>
    <p:extLst>
      <p:ext uri="{BB962C8B-B14F-4D97-AF65-F5344CB8AC3E}">
        <p14:creationId xmlns:p14="http://schemas.microsoft.com/office/powerpoint/2010/main" val="153613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10</a:t>
            </a:fld>
            <a:endParaRPr lang="en-GB" dirty="0"/>
          </a:p>
        </p:txBody>
      </p:sp>
    </p:spTree>
    <p:extLst>
      <p:ext uri="{BB962C8B-B14F-4D97-AF65-F5344CB8AC3E}">
        <p14:creationId xmlns:p14="http://schemas.microsoft.com/office/powerpoint/2010/main" val="32235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7507C-B208-DE33-8BD3-841B4F07C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D67CB-338A-171A-AF23-C42840C77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C1F06-CF68-657C-EC6B-2D4DB11022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491D55-1E01-5DA5-CF90-B0AD39E3FFAE}"/>
              </a:ext>
            </a:extLst>
          </p:cNvPr>
          <p:cNvSpPr>
            <a:spLocks noGrp="1"/>
          </p:cNvSpPr>
          <p:nvPr>
            <p:ph type="sldNum" sz="quarter" idx="10"/>
          </p:nvPr>
        </p:nvSpPr>
        <p:spPr/>
        <p:txBody>
          <a:bodyPr/>
          <a:lstStyle/>
          <a:p>
            <a:fld id="{791778A3-AC00-4CAB-B6CD-982ED09255C5}" type="slidenum">
              <a:rPr lang="en-GB" smtClean="0"/>
              <a:t>11</a:t>
            </a:fld>
            <a:endParaRPr lang="en-GB" dirty="0"/>
          </a:p>
        </p:txBody>
      </p:sp>
    </p:spTree>
    <p:extLst>
      <p:ext uri="{BB962C8B-B14F-4D97-AF65-F5344CB8AC3E}">
        <p14:creationId xmlns:p14="http://schemas.microsoft.com/office/powerpoint/2010/main" val="194200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 Saville-Roberts proposed amendment to the Employment Rights Bill/Act 2025. Debated, but not called to the vote.</a:t>
            </a:r>
          </a:p>
        </p:txBody>
      </p:sp>
      <p:sp>
        <p:nvSpPr>
          <p:cNvPr id="4" name="Slide Number Placeholder 3"/>
          <p:cNvSpPr>
            <a:spLocks noGrp="1"/>
          </p:cNvSpPr>
          <p:nvPr>
            <p:ph type="sldNum" sz="quarter" idx="5"/>
          </p:nvPr>
        </p:nvSpPr>
        <p:spPr/>
        <p:txBody>
          <a:bodyPr/>
          <a:lstStyle/>
          <a:p>
            <a:fld id="{309A5AC0-0815-44BF-ADB6-B433B90926D3}" type="slidenum">
              <a:rPr lang="en-US" altLang="en-US" smtClean="0"/>
              <a:pPr/>
              <a:t>13</a:t>
            </a:fld>
            <a:endParaRPr lang="en-US" altLang="en-US"/>
          </a:p>
        </p:txBody>
      </p:sp>
    </p:spTree>
    <p:extLst>
      <p:ext uri="{BB962C8B-B14F-4D97-AF65-F5344CB8AC3E}">
        <p14:creationId xmlns:p14="http://schemas.microsoft.com/office/powerpoint/2010/main" val="55179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17</a:t>
            </a:fld>
            <a:endParaRPr lang="en-GB" dirty="0"/>
          </a:p>
        </p:txBody>
      </p:sp>
    </p:spTree>
    <p:extLst>
      <p:ext uri="{BB962C8B-B14F-4D97-AF65-F5344CB8AC3E}">
        <p14:creationId xmlns:p14="http://schemas.microsoft.com/office/powerpoint/2010/main" val="122079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18</a:t>
            </a:fld>
            <a:endParaRPr lang="en-GB" dirty="0"/>
          </a:p>
        </p:txBody>
      </p:sp>
    </p:spTree>
    <p:extLst>
      <p:ext uri="{BB962C8B-B14F-4D97-AF65-F5344CB8AC3E}">
        <p14:creationId xmlns:p14="http://schemas.microsoft.com/office/powerpoint/2010/main" val="127880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1778A3-AC00-4CAB-B6CD-982ED09255C5}" type="slidenum">
              <a:rPr lang="en-GB" smtClean="0"/>
              <a:t>19</a:t>
            </a:fld>
            <a:endParaRPr lang="en-GB" dirty="0"/>
          </a:p>
        </p:txBody>
      </p:sp>
    </p:spTree>
    <p:extLst>
      <p:ext uri="{BB962C8B-B14F-4D97-AF65-F5344CB8AC3E}">
        <p14:creationId xmlns:p14="http://schemas.microsoft.com/office/powerpoint/2010/main" val="336546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09991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1302AE-A028-4E08-8990-804F1D1BB002}"/>
              </a:ext>
            </a:extLst>
          </p:cNvPr>
          <p:cNvSpPr>
            <a:spLocks noGrp="1"/>
          </p:cNvSpPr>
          <p:nvPr>
            <p:ph type="dt" sz="half" idx="10"/>
          </p:nvPr>
        </p:nvSpPr>
        <p:spPr/>
        <p:txBody>
          <a:bodyPr/>
          <a:lstStyle>
            <a:lvl1pPr>
              <a:defRPr/>
            </a:lvl1pPr>
          </a:lstStyle>
          <a:p>
            <a:pPr>
              <a:defRPr/>
            </a:pPr>
            <a:fld id="{1F623963-6B55-4614-96A8-13469CE45346}" type="datetimeFigureOut">
              <a:rPr lang="en-US"/>
              <a:pPr>
                <a:defRPr/>
              </a:pPr>
              <a:t>4/14/2026</a:t>
            </a:fld>
            <a:endParaRPr lang="en-US"/>
          </a:p>
        </p:txBody>
      </p:sp>
      <p:sp>
        <p:nvSpPr>
          <p:cNvPr id="5" name="Footer Placeholder 4">
            <a:extLst>
              <a:ext uri="{FF2B5EF4-FFF2-40B4-BE49-F238E27FC236}">
                <a16:creationId xmlns:a16="http://schemas.microsoft.com/office/drawing/2014/main" id="{BC452063-C419-4BE9-8B44-92332957C6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057469-E05D-4669-956F-ACB6BA31E65C}"/>
              </a:ext>
            </a:extLst>
          </p:cNvPr>
          <p:cNvSpPr>
            <a:spLocks noGrp="1"/>
          </p:cNvSpPr>
          <p:nvPr>
            <p:ph type="sldNum" sz="quarter" idx="12"/>
          </p:nvPr>
        </p:nvSpPr>
        <p:spPr/>
        <p:txBody>
          <a:bodyPr/>
          <a:lstStyle>
            <a:lvl1pPr>
              <a:defRPr/>
            </a:lvl1pPr>
          </a:lstStyle>
          <a:p>
            <a:fld id="{634C7920-E7BE-4519-B045-2FAB8BB2699D}" type="slidenum">
              <a:rPr lang="en-US" altLang="en-US"/>
              <a:pPr/>
              <a:t>‹#›</a:t>
            </a:fld>
            <a:endParaRPr lang="en-US" altLang="en-US"/>
          </a:p>
        </p:txBody>
      </p:sp>
    </p:spTree>
    <p:extLst>
      <p:ext uri="{BB962C8B-B14F-4D97-AF65-F5344CB8AC3E}">
        <p14:creationId xmlns:p14="http://schemas.microsoft.com/office/powerpoint/2010/main" val="120044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E63D1E-A02B-4061-85D6-6E47D7ECF9F4}"/>
              </a:ext>
            </a:extLst>
          </p:cNvPr>
          <p:cNvSpPr>
            <a:spLocks noGrp="1"/>
          </p:cNvSpPr>
          <p:nvPr>
            <p:ph type="dt" sz="half" idx="10"/>
          </p:nvPr>
        </p:nvSpPr>
        <p:spPr/>
        <p:txBody>
          <a:bodyPr/>
          <a:lstStyle>
            <a:lvl1pPr>
              <a:defRPr/>
            </a:lvl1pPr>
          </a:lstStyle>
          <a:p>
            <a:pPr>
              <a:defRPr/>
            </a:pPr>
            <a:fld id="{C2BD673D-1542-473D-B4A4-A696A6B38CB1}" type="datetimeFigureOut">
              <a:rPr lang="en-US"/>
              <a:pPr>
                <a:defRPr/>
              </a:pPr>
              <a:t>4/14/2026</a:t>
            </a:fld>
            <a:endParaRPr lang="en-US"/>
          </a:p>
        </p:txBody>
      </p:sp>
      <p:sp>
        <p:nvSpPr>
          <p:cNvPr id="6" name="Footer Placeholder 4">
            <a:extLst>
              <a:ext uri="{FF2B5EF4-FFF2-40B4-BE49-F238E27FC236}">
                <a16:creationId xmlns:a16="http://schemas.microsoft.com/office/drawing/2014/main" id="{41330117-F214-43D2-B1B3-16E410C3A1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067705-B151-4CA6-A661-314346A82364}"/>
              </a:ext>
            </a:extLst>
          </p:cNvPr>
          <p:cNvSpPr>
            <a:spLocks noGrp="1"/>
          </p:cNvSpPr>
          <p:nvPr>
            <p:ph type="sldNum" sz="quarter" idx="12"/>
          </p:nvPr>
        </p:nvSpPr>
        <p:spPr/>
        <p:txBody>
          <a:bodyPr/>
          <a:lstStyle>
            <a:lvl1pPr>
              <a:defRPr/>
            </a:lvl1pPr>
          </a:lstStyle>
          <a:p>
            <a:fld id="{7AAC796D-E43F-4E91-B9B4-98CC5A2EFCAA}" type="slidenum">
              <a:rPr lang="en-US" altLang="en-US"/>
              <a:pPr/>
              <a:t>‹#›</a:t>
            </a:fld>
            <a:endParaRPr lang="en-US" altLang="en-US"/>
          </a:p>
        </p:txBody>
      </p:sp>
    </p:spTree>
    <p:extLst>
      <p:ext uri="{BB962C8B-B14F-4D97-AF65-F5344CB8AC3E}">
        <p14:creationId xmlns:p14="http://schemas.microsoft.com/office/powerpoint/2010/main" val="73476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04FE9E-A9A9-4F6B-955B-B08670F52842}"/>
              </a:ext>
            </a:extLst>
          </p:cNvPr>
          <p:cNvSpPr>
            <a:spLocks noGrp="1"/>
          </p:cNvSpPr>
          <p:nvPr>
            <p:ph type="dt" sz="half" idx="10"/>
          </p:nvPr>
        </p:nvSpPr>
        <p:spPr/>
        <p:txBody>
          <a:bodyPr/>
          <a:lstStyle>
            <a:lvl1pPr>
              <a:defRPr/>
            </a:lvl1pPr>
          </a:lstStyle>
          <a:p>
            <a:pPr>
              <a:defRPr/>
            </a:pPr>
            <a:fld id="{1458B5DE-4995-4C64-8C33-2B42869B92DB}" type="datetimeFigureOut">
              <a:rPr lang="en-US"/>
              <a:pPr>
                <a:defRPr/>
              </a:pPr>
              <a:t>4/14/2026</a:t>
            </a:fld>
            <a:endParaRPr lang="en-US"/>
          </a:p>
        </p:txBody>
      </p:sp>
      <p:sp>
        <p:nvSpPr>
          <p:cNvPr id="8" name="Footer Placeholder 4">
            <a:extLst>
              <a:ext uri="{FF2B5EF4-FFF2-40B4-BE49-F238E27FC236}">
                <a16:creationId xmlns:a16="http://schemas.microsoft.com/office/drawing/2014/main" id="{EBB31D0B-1E85-4954-B940-5C395F666F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9540D75-95EC-41CF-B6CB-4DBD9EA27CEC}"/>
              </a:ext>
            </a:extLst>
          </p:cNvPr>
          <p:cNvSpPr>
            <a:spLocks noGrp="1"/>
          </p:cNvSpPr>
          <p:nvPr>
            <p:ph type="sldNum" sz="quarter" idx="12"/>
          </p:nvPr>
        </p:nvSpPr>
        <p:spPr/>
        <p:txBody>
          <a:bodyPr/>
          <a:lstStyle>
            <a:lvl1pPr>
              <a:defRPr/>
            </a:lvl1pPr>
          </a:lstStyle>
          <a:p>
            <a:fld id="{3132A3CD-D418-47F0-B5CD-1184D896103F}" type="slidenum">
              <a:rPr lang="en-US" altLang="en-US"/>
              <a:pPr/>
              <a:t>‹#›</a:t>
            </a:fld>
            <a:endParaRPr lang="en-US" altLang="en-US"/>
          </a:p>
        </p:txBody>
      </p:sp>
    </p:spTree>
    <p:extLst>
      <p:ext uri="{BB962C8B-B14F-4D97-AF65-F5344CB8AC3E}">
        <p14:creationId xmlns:p14="http://schemas.microsoft.com/office/powerpoint/2010/main" val="362814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E89779-0636-414C-AEB8-2F05B1E0C594}"/>
              </a:ext>
            </a:extLst>
          </p:cNvPr>
          <p:cNvSpPr>
            <a:spLocks noGrp="1"/>
          </p:cNvSpPr>
          <p:nvPr>
            <p:ph type="dt" sz="half" idx="10"/>
          </p:nvPr>
        </p:nvSpPr>
        <p:spPr/>
        <p:txBody>
          <a:bodyPr/>
          <a:lstStyle>
            <a:lvl1pPr>
              <a:defRPr/>
            </a:lvl1pPr>
          </a:lstStyle>
          <a:p>
            <a:pPr>
              <a:defRPr/>
            </a:pPr>
            <a:fld id="{C1219A91-E8CF-4E70-A447-F9ECA9B2FB8C}" type="datetimeFigureOut">
              <a:rPr lang="en-US"/>
              <a:pPr>
                <a:defRPr/>
              </a:pPr>
              <a:t>4/14/2026</a:t>
            </a:fld>
            <a:endParaRPr lang="en-US"/>
          </a:p>
        </p:txBody>
      </p:sp>
      <p:sp>
        <p:nvSpPr>
          <p:cNvPr id="4" name="Footer Placeholder 4">
            <a:extLst>
              <a:ext uri="{FF2B5EF4-FFF2-40B4-BE49-F238E27FC236}">
                <a16:creationId xmlns:a16="http://schemas.microsoft.com/office/drawing/2014/main" id="{0EE60A44-18F5-41A6-B32F-828BFE1BDC1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C22713-96F8-4573-A8E3-CC51595BB604}"/>
              </a:ext>
            </a:extLst>
          </p:cNvPr>
          <p:cNvSpPr>
            <a:spLocks noGrp="1"/>
          </p:cNvSpPr>
          <p:nvPr>
            <p:ph type="sldNum" sz="quarter" idx="12"/>
          </p:nvPr>
        </p:nvSpPr>
        <p:spPr/>
        <p:txBody>
          <a:bodyPr/>
          <a:lstStyle>
            <a:lvl1pPr>
              <a:defRPr/>
            </a:lvl1pPr>
          </a:lstStyle>
          <a:p>
            <a:fld id="{3EAAEDCF-C0A7-4A80-9FB2-713D5F4A5E8E}" type="slidenum">
              <a:rPr lang="en-US" altLang="en-US"/>
              <a:pPr/>
              <a:t>‹#›</a:t>
            </a:fld>
            <a:endParaRPr lang="en-US" altLang="en-US"/>
          </a:p>
        </p:txBody>
      </p:sp>
    </p:spTree>
    <p:extLst>
      <p:ext uri="{BB962C8B-B14F-4D97-AF65-F5344CB8AC3E}">
        <p14:creationId xmlns:p14="http://schemas.microsoft.com/office/powerpoint/2010/main" val="1189610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0C411F8-0038-4900-846B-3276637913CC}"/>
              </a:ext>
            </a:extLst>
          </p:cNvPr>
          <p:cNvSpPr>
            <a:spLocks noGrp="1"/>
          </p:cNvSpPr>
          <p:nvPr>
            <p:ph type="dt" sz="half" idx="10"/>
          </p:nvPr>
        </p:nvSpPr>
        <p:spPr/>
        <p:txBody>
          <a:bodyPr/>
          <a:lstStyle>
            <a:lvl1pPr>
              <a:defRPr/>
            </a:lvl1pPr>
          </a:lstStyle>
          <a:p>
            <a:pPr>
              <a:defRPr/>
            </a:pPr>
            <a:fld id="{88C931C0-FA18-4814-935B-544796AFBC62}" type="datetimeFigureOut">
              <a:rPr lang="en-US"/>
              <a:pPr>
                <a:defRPr/>
              </a:pPr>
              <a:t>4/14/2026</a:t>
            </a:fld>
            <a:endParaRPr lang="en-US"/>
          </a:p>
        </p:txBody>
      </p:sp>
      <p:sp>
        <p:nvSpPr>
          <p:cNvPr id="6" name="Footer Placeholder 4">
            <a:extLst>
              <a:ext uri="{FF2B5EF4-FFF2-40B4-BE49-F238E27FC236}">
                <a16:creationId xmlns:a16="http://schemas.microsoft.com/office/drawing/2014/main" id="{F51C04B9-7D9B-43C8-B01A-73136239DD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406EFF-3CEC-4A36-A16F-D82FCD10A16C}"/>
              </a:ext>
            </a:extLst>
          </p:cNvPr>
          <p:cNvSpPr>
            <a:spLocks noGrp="1"/>
          </p:cNvSpPr>
          <p:nvPr>
            <p:ph type="sldNum" sz="quarter" idx="12"/>
          </p:nvPr>
        </p:nvSpPr>
        <p:spPr/>
        <p:txBody>
          <a:bodyPr/>
          <a:lstStyle>
            <a:lvl1pPr>
              <a:defRPr/>
            </a:lvl1pPr>
          </a:lstStyle>
          <a:p>
            <a:fld id="{CDF29B5E-5494-4288-936B-16B85CB2740D}" type="slidenum">
              <a:rPr lang="en-US" altLang="en-US"/>
              <a:pPr/>
              <a:t>‹#›</a:t>
            </a:fld>
            <a:endParaRPr lang="en-US" altLang="en-US"/>
          </a:p>
        </p:txBody>
      </p:sp>
    </p:spTree>
    <p:extLst>
      <p:ext uri="{BB962C8B-B14F-4D97-AF65-F5344CB8AC3E}">
        <p14:creationId xmlns:p14="http://schemas.microsoft.com/office/powerpoint/2010/main" val="2383566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AEB7BC4-7351-4A87-8490-1A0445FD4E8A}"/>
              </a:ext>
            </a:extLst>
          </p:cNvPr>
          <p:cNvSpPr>
            <a:spLocks noGrp="1"/>
          </p:cNvSpPr>
          <p:nvPr>
            <p:ph type="dt" sz="half" idx="10"/>
          </p:nvPr>
        </p:nvSpPr>
        <p:spPr/>
        <p:txBody>
          <a:bodyPr/>
          <a:lstStyle>
            <a:lvl1pPr>
              <a:defRPr/>
            </a:lvl1pPr>
          </a:lstStyle>
          <a:p>
            <a:pPr>
              <a:defRPr/>
            </a:pPr>
            <a:fld id="{16130363-DDF3-400F-8CFD-3472CFC0F2AC}" type="datetimeFigureOut">
              <a:rPr lang="en-US"/>
              <a:pPr>
                <a:defRPr/>
              </a:pPr>
              <a:t>4/14/2026</a:t>
            </a:fld>
            <a:endParaRPr lang="en-US"/>
          </a:p>
        </p:txBody>
      </p:sp>
      <p:sp>
        <p:nvSpPr>
          <p:cNvPr id="6" name="Footer Placeholder 4">
            <a:extLst>
              <a:ext uri="{FF2B5EF4-FFF2-40B4-BE49-F238E27FC236}">
                <a16:creationId xmlns:a16="http://schemas.microsoft.com/office/drawing/2014/main" id="{F8E28FE0-67A7-4B94-9E47-FFEC68E14B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1F2CC7-9C4F-4EF6-A246-D8DF9937E961}"/>
              </a:ext>
            </a:extLst>
          </p:cNvPr>
          <p:cNvSpPr>
            <a:spLocks noGrp="1"/>
          </p:cNvSpPr>
          <p:nvPr>
            <p:ph type="sldNum" sz="quarter" idx="12"/>
          </p:nvPr>
        </p:nvSpPr>
        <p:spPr/>
        <p:txBody>
          <a:bodyPr/>
          <a:lstStyle>
            <a:lvl1pPr>
              <a:defRPr/>
            </a:lvl1pPr>
          </a:lstStyle>
          <a:p>
            <a:fld id="{7615255E-C803-42FB-A013-764261BFF5FD}" type="slidenum">
              <a:rPr lang="en-US" altLang="en-US"/>
              <a:pPr/>
              <a:t>‹#›</a:t>
            </a:fld>
            <a:endParaRPr lang="en-US" altLang="en-US"/>
          </a:p>
        </p:txBody>
      </p:sp>
    </p:spTree>
    <p:extLst>
      <p:ext uri="{BB962C8B-B14F-4D97-AF65-F5344CB8AC3E}">
        <p14:creationId xmlns:p14="http://schemas.microsoft.com/office/powerpoint/2010/main" val="312695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987FD-6A49-45FC-B103-5272A517339D}"/>
              </a:ext>
            </a:extLst>
          </p:cNvPr>
          <p:cNvSpPr>
            <a:spLocks noGrp="1"/>
          </p:cNvSpPr>
          <p:nvPr>
            <p:ph type="dt" sz="half" idx="10"/>
          </p:nvPr>
        </p:nvSpPr>
        <p:spPr/>
        <p:txBody>
          <a:bodyPr/>
          <a:lstStyle>
            <a:lvl1pPr>
              <a:defRPr/>
            </a:lvl1pPr>
          </a:lstStyle>
          <a:p>
            <a:pPr>
              <a:defRPr/>
            </a:pPr>
            <a:fld id="{4B207D56-DDB4-4A49-8BED-BFED261A250A}" type="datetimeFigureOut">
              <a:rPr lang="en-US"/>
              <a:pPr>
                <a:defRPr/>
              </a:pPr>
              <a:t>4/14/2026</a:t>
            </a:fld>
            <a:endParaRPr lang="en-US"/>
          </a:p>
        </p:txBody>
      </p:sp>
      <p:sp>
        <p:nvSpPr>
          <p:cNvPr id="5" name="Footer Placeholder 4">
            <a:extLst>
              <a:ext uri="{FF2B5EF4-FFF2-40B4-BE49-F238E27FC236}">
                <a16:creationId xmlns:a16="http://schemas.microsoft.com/office/drawing/2014/main" id="{43C8CFB4-0C15-441A-91A9-E48C5CD1D5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034AE8-17F1-4F46-A8BD-009040DCE2A3}"/>
              </a:ext>
            </a:extLst>
          </p:cNvPr>
          <p:cNvSpPr>
            <a:spLocks noGrp="1"/>
          </p:cNvSpPr>
          <p:nvPr>
            <p:ph type="sldNum" sz="quarter" idx="12"/>
          </p:nvPr>
        </p:nvSpPr>
        <p:spPr/>
        <p:txBody>
          <a:bodyPr/>
          <a:lstStyle>
            <a:lvl1pPr>
              <a:defRPr/>
            </a:lvl1pPr>
          </a:lstStyle>
          <a:p>
            <a:fld id="{329C872A-D0AC-41BA-9B31-DEFB92E0D844}" type="slidenum">
              <a:rPr lang="en-US" altLang="en-US"/>
              <a:pPr/>
              <a:t>‹#›</a:t>
            </a:fld>
            <a:endParaRPr lang="en-US" altLang="en-US"/>
          </a:p>
        </p:txBody>
      </p:sp>
    </p:spTree>
    <p:extLst>
      <p:ext uri="{BB962C8B-B14F-4D97-AF65-F5344CB8AC3E}">
        <p14:creationId xmlns:p14="http://schemas.microsoft.com/office/powerpoint/2010/main" val="425557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F6F5B-D2F8-4EB4-822C-77485D488812}"/>
              </a:ext>
            </a:extLst>
          </p:cNvPr>
          <p:cNvSpPr>
            <a:spLocks noGrp="1"/>
          </p:cNvSpPr>
          <p:nvPr>
            <p:ph type="dt" sz="half" idx="10"/>
          </p:nvPr>
        </p:nvSpPr>
        <p:spPr/>
        <p:txBody>
          <a:bodyPr/>
          <a:lstStyle>
            <a:lvl1pPr>
              <a:defRPr/>
            </a:lvl1pPr>
          </a:lstStyle>
          <a:p>
            <a:pPr>
              <a:defRPr/>
            </a:pPr>
            <a:fld id="{E9AC7517-810F-45C8-AF50-66162432B59D}" type="datetimeFigureOut">
              <a:rPr lang="en-US"/>
              <a:pPr>
                <a:defRPr/>
              </a:pPr>
              <a:t>4/14/2026</a:t>
            </a:fld>
            <a:endParaRPr lang="en-US"/>
          </a:p>
        </p:txBody>
      </p:sp>
      <p:sp>
        <p:nvSpPr>
          <p:cNvPr id="5" name="Footer Placeholder 4">
            <a:extLst>
              <a:ext uri="{FF2B5EF4-FFF2-40B4-BE49-F238E27FC236}">
                <a16:creationId xmlns:a16="http://schemas.microsoft.com/office/drawing/2014/main" id="{727CB151-D67B-4D49-BF5F-65FCC370E3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E0F048-92C2-4D6C-AA02-AFA7CD44C206}"/>
              </a:ext>
            </a:extLst>
          </p:cNvPr>
          <p:cNvSpPr>
            <a:spLocks noGrp="1"/>
          </p:cNvSpPr>
          <p:nvPr>
            <p:ph type="sldNum" sz="quarter" idx="12"/>
          </p:nvPr>
        </p:nvSpPr>
        <p:spPr/>
        <p:txBody>
          <a:bodyPr/>
          <a:lstStyle>
            <a:lvl1pPr>
              <a:defRPr/>
            </a:lvl1pPr>
          </a:lstStyle>
          <a:p>
            <a:fld id="{08C8EB33-A502-4EDF-AFC8-71AAA58F4E84}" type="slidenum">
              <a:rPr lang="en-US" altLang="en-US"/>
              <a:pPr/>
              <a:t>‹#›</a:t>
            </a:fld>
            <a:endParaRPr lang="en-US" altLang="en-US"/>
          </a:p>
        </p:txBody>
      </p:sp>
    </p:spTree>
    <p:extLst>
      <p:ext uri="{BB962C8B-B14F-4D97-AF65-F5344CB8AC3E}">
        <p14:creationId xmlns:p14="http://schemas.microsoft.com/office/powerpoint/2010/main" val="354689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80366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3271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60507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85810"/>
            <a:ext cx="10515600" cy="1325563"/>
          </a:xfrm>
        </p:spPr>
        <p:txBody>
          <a:bodyPr>
            <a:normAutofit/>
          </a:bodyPr>
          <a:lstStyle>
            <a:lvl1pPr algn="ctr">
              <a:defRPr sz="3600" b="1">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37172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endParaRPr lang="en-GB" dirty="0"/>
          </a:p>
        </p:txBody>
      </p:sp>
      <p:sp>
        <p:nvSpPr>
          <p:cNvPr id="7" name="Content Placeholder 6"/>
          <p:cNvSpPr>
            <a:spLocks noGrp="1"/>
          </p:cNvSpPr>
          <p:nvPr>
            <p:ph sz="quarter" idx="10"/>
          </p:nvPr>
        </p:nvSpPr>
        <p:spPr>
          <a:xfrm>
            <a:off x="768350" y="1854200"/>
            <a:ext cx="11264900" cy="370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213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4B9B-C5A4-4F5F-9E2A-B3752C7D34FC}"/>
              </a:ext>
            </a:extLst>
          </p:cNvPr>
          <p:cNvSpPr txBox="1">
            <a:spLocks noChangeArrowheads="1"/>
          </p:cNvSpPr>
          <p:nvPr userDrawn="1"/>
        </p:nvSpPr>
        <p:spPr bwMode="auto">
          <a:xfrm>
            <a:off x="455613" y="495300"/>
            <a:ext cx="1127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r>
              <a:rPr lang="en-US" altLang="x-none" sz="3600" b="1">
                <a:latin typeface="Arial" charset="0"/>
                <a:ea typeface="Arial" charset="0"/>
                <a:cs typeface="Arial" charset="0"/>
              </a:rPr>
              <a:t>Title</a:t>
            </a:r>
          </a:p>
        </p:txBody>
      </p:sp>
      <p:sp>
        <p:nvSpPr>
          <p:cNvPr id="3" name="TextBox 2">
            <a:extLst>
              <a:ext uri="{FF2B5EF4-FFF2-40B4-BE49-F238E27FC236}">
                <a16:creationId xmlns:a16="http://schemas.microsoft.com/office/drawing/2014/main" id="{47EFB658-E37F-47CF-BD9B-244D4450A44C}"/>
              </a:ext>
            </a:extLst>
          </p:cNvPr>
          <p:cNvSpPr txBox="1"/>
          <p:nvPr userDrawn="1"/>
        </p:nvSpPr>
        <p:spPr>
          <a:xfrm>
            <a:off x="455613" y="1431925"/>
            <a:ext cx="11277600" cy="1630363"/>
          </a:xfrm>
          <a:prstGeom prst="rect">
            <a:avLst/>
          </a:prstGeom>
          <a:noFill/>
        </p:spPr>
        <p:txBody>
          <a:bodyPr>
            <a:spAutoFit/>
          </a:bodyPr>
          <a:lstStyle>
            <a:lvl1pPr>
              <a:defRPr>
                <a:solidFill>
                  <a:schemeClr val="tx1"/>
                </a:solidFill>
                <a:latin typeface="Calibri" pitchFamily="34" charset="0"/>
              </a:defRPr>
            </a:lvl1pPr>
            <a:lvl2pPr marL="669925" indent="-2127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sz="2000">
                <a:latin typeface="Arial" pitchFamily="34" charset="0"/>
                <a:cs typeface="Arial" pitchFamily="34" charset="0"/>
              </a:rPr>
              <a:t>Text</a:t>
            </a:r>
          </a:p>
          <a:p>
            <a:pPr eaLnBrk="1" hangingPunct="1">
              <a:buFont typeface="Arial" pitchFamily="34" charset="0"/>
              <a:buChar char="•"/>
              <a:defRPr/>
            </a:pPr>
            <a:r>
              <a:rPr lang="en-US" sz="2000">
                <a:latin typeface="Arial" pitchFamily="34" charset="0"/>
                <a:cs typeface="Arial" pitchFamily="34" charset="0"/>
              </a:rPr>
              <a:t>Bullet</a:t>
            </a:r>
          </a:p>
          <a:p>
            <a:pPr lvl="1" eaLnBrk="1" hangingPunct="1">
              <a:buClr>
                <a:srgbClr val="FB6B28"/>
              </a:buClr>
              <a:buFont typeface="Arial" pitchFamily="34" charset="0"/>
              <a:buChar char="•"/>
              <a:defRPr/>
            </a:pPr>
            <a:r>
              <a:rPr lang="en-US" sz="2000">
                <a:latin typeface="Arial" pitchFamily="34" charset="0"/>
                <a:cs typeface="Arial" pitchFamily="34" charset="0"/>
              </a:rPr>
              <a:t>Bullet 2</a:t>
            </a:r>
          </a:p>
          <a:p>
            <a:pPr eaLnBrk="1" hangingPunct="1">
              <a:buFont typeface="Calibri Light"/>
              <a:buAutoNum type="arabicPeriod"/>
              <a:defRPr/>
            </a:pPr>
            <a:r>
              <a:rPr lang="en-US" sz="2000">
                <a:latin typeface="Arial" pitchFamily="34" charset="0"/>
                <a:cs typeface="Arial" pitchFamily="34" charset="0"/>
              </a:rPr>
              <a:t>Number</a:t>
            </a:r>
          </a:p>
          <a:p>
            <a:pPr eaLnBrk="1" hangingPunct="1">
              <a:defRPr/>
            </a:pPr>
            <a:endParaRPr lang="en-US" sz="2000">
              <a:latin typeface="Arial" pitchFamily="34" charset="0"/>
              <a:cs typeface="Arial" pitchFamily="34" charset="0"/>
            </a:endParaRPr>
          </a:p>
        </p:txBody>
      </p:sp>
    </p:spTree>
    <p:extLst>
      <p:ext uri="{BB962C8B-B14F-4D97-AF65-F5344CB8AC3E}">
        <p14:creationId xmlns:p14="http://schemas.microsoft.com/office/powerpoint/2010/main" val="205139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9C7E2-ADAA-4076-8F07-D5CE8C900799}"/>
              </a:ext>
            </a:extLst>
          </p:cNvPr>
          <p:cNvSpPr>
            <a:spLocks noGrp="1"/>
          </p:cNvSpPr>
          <p:nvPr>
            <p:ph type="dt" sz="half" idx="10"/>
          </p:nvPr>
        </p:nvSpPr>
        <p:spPr/>
        <p:txBody>
          <a:bodyPr/>
          <a:lstStyle>
            <a:lvl1pPr>
              <a:defRPr/>
            </a:lvl1pPr>
          </a:lstStyle>
          <a:p>
            <a:pPr>
              <a:defRPr/>
            </a:pPr>
            <a:fld id="{A118D838-EFE9-442F-B543-0AA500291C20}" type="datetimeFigureOut">
              <a:rPr lang="en-US"/>
              <a:pPr>
                <a:defRPr/>
              </a:pPr>
              <a:t>4/14/2026</a:t>
            </a:fld>
            <a:endParaRPr lang="en-US"/>
          </a:p>
        </p:txBody>
      </p:sp>
      <p:sp>
        <p:nvSpPr>
          <p:cNvPr id="5" name="Footer Placeholder 4">
            <a:extLst>
              <a:ext uri="{FF2B5EF4-FFF2-40B4-BE49-F238E27FC236}">
                <a16:creationId xmlns:a16="http://schemas.microsoft.com/office/drawing/2014/main" id="{F709D2FC-5190-4DA9-BF07-CD476206C7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A0369F-A6E9-4077-8EC9-662A45A1756C}"/>
              </a:ext>
            </a:extLst>
          </p:cNvPr>
          <p:cNvSpPr>
            <a:spLocks noGrp="1"/>
          </p:cNvSpPr>
          <p:nvPr>
            <p:ph type="sldNum" sz="quarter" idx="12"/>
          </p:nvPr>
        </p:nvSpPr>
        <p:spPr/>
        <p:txBody>
          <a:bodyPr/>
          <a:lstStyle>
            <a:lvl1pPr>
              <a:defRPr/>
            </a:lvl1pPr>
          </a:lstStyle>
          <a:p>
            <a:fld id="{810A11AF-3348-43C0-BAA2-BBC6C07C6D21}" type="slidenum">
              <a:rPr lang="en-US" altLang="en-US"/>
              <a:pPr/>
              <a:t>‹#›</a:t>
            </a:fld>
            <a:endParaRPr lang="en-US" altLang="en-US"/>
          </a:p>
        </p:txBody>
      </p:sp>
    </p:spTree>
    <p:extLst>
      <p:ext uri="{BB962C8B-B14F-4D97-AF65-F5344CB8AC3E}">
        <p14:creationId xmlns:p14="http://schemas.microsoft.com/office/powerpoint/2010/main" val="222703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72330-ADDE-4BE5-BC76-FBBB3955E842}"/>
              </a:ext>
            </a:extLst>
          </p:cNvPr>
          <p:cNvSpPr>
            <a:spLocks noGrp="1"/>
          </p:cNvSpPr>
          <p:nvPr>
            <p:ph type="dt" sz="half" idx="10"/>
          </p:nvPr>
        </p:nvSpPr>
        <p:spPr/>
        <p:txBody>
          <a:bodyPr/>
          <a:lstStyle>
            <a:lvl1pPr>
              <a:defRPr/>
            </a:lvl1pPr>
          </a:lstStyle>
          <a:p>
            <a:pPr>
              <a:defRPr/>
            </a:pPr>
            <a:fld id="{41C02B47-1A90-43CB-9E90-3EDAD5ED566E}" type="datetimeFigureOut">
              <a:rPr lang="en-US"/>
              <a:pPr>
                <a:defRPr/>
              </a:pPr>
              <a:t>4/14/2026</a:t>
            </a:fld>
            <a:endParaRPr lang="en-US"/>
          </a:p>
        </p:txBody>
      </p:sp>
      <p:sp>
        <p:nvSpPr>
          <p:cNvPr id="5" name="Footer Placeholder 4">
            <a:extLst>
              <a:ext uri="{FF2B5EF4-FFF2-40B4-BE49-F238E27FC236}">
                <a16:creationId xmlns:a16="http://schemas.microsoft.com/office/drawing/2014/main" id="{C4FDB0CC-B33D-4C06-A241-0D6F00C857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8B7C2-2576-4579-8BB8-16120D1B471E}"/>
              </a:ext>
            </a:extLst>
          </p:cNvPr>
          <p:cNvSpPr>
            <a:spLocks noGrp="1"/>
          </p:cNvSpPr>
          <p:nvPr>
            <p:ph type="sldNum" sz="quarter" idx="12"/>
          </p:nvPr>
        </p:nvSpPr>
        <p:spPr/>
        <p:txBody>
          <a:bodyPr/>
          <a:lstStyle>
            <a:lvl1pPr>
              <a:defRPr/>
            </a:lvl1pPr>
          </a:lstStyle>
          <a:p>
            <a:fld id="{64F6D51D-475F-4439-AFAB-AFBD1BA74B6C}" type="slidenum">
              <a:rPr lang="en-US" altLang="en-US"/>
              <a:pPr/>
              <a:t>‹#›</a:t>
            </a:fld>
            <a:endParaRPr lang="en-US" altLang="en-US"/>
          </a:p>
        </p:txBody>
      </p:sp>
    </p:spTree>
    <p:extLst>
      <p:ext uri="{BB962C8B-B14F-4D97-AF65-F5344CB8AC3E}">
        <p14:creationId xmlns:p14="http://schemas.microsoft.com/office/powerpoint/2010/main" val="343161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39F7F1-C597-4FAA-A779-83B4E1C2E71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ADBE1B9-EFC4-4441-A081-69131A34253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FF563D-23B1-4163-8573-1756225C236B}"/>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1877B96-B65D-4708-A80C-8B52A2683C46}" type="datetimeFigureOut">
              <a:rPr lang="en-US"/>
              <a:pPr>
                <a:defRPr/>
              </a:pPr>
              <a:t>4/14/2026</a:t>
            </a:fld>
            <a:endParaRPr lang="en-US"/>
          </a:p>
        </p:txBody>
      </p:sp>
      <p:sp>
        <p:nvSpPr>
          <p:cNvPr id="5" name="Footer Placeholder 4">
            <a:extLst>
              <a:ext uri="{FF2B5EF4-FFF2-40B4-BE49-F238E27FC236}">
                <a16:creationId xmlns:a16="http://schemas.microsoft.com/office/drawing/2014/main" id="{A22BD3B7-B1B6-4249-8BBD-6AC73D28ED19}"/>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2FB01E40-0F48-42CC-AC03-B6AC08FCAB8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4740956-2FEB-4741-A54C-45642704D6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whistleblowing" TargetMode="External"/><Relationship Id="rId2" Type="http://schemas.openxmlformats.org/officeDocument/2006/relationships/hyperlink" Target="https://www.hse.gov.uk/contact/tell-us-about-a-health-and-safety-issue.ht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hse.gov.uk/contact/authority.ht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hse.gov.uk/violence/employer/examples-to-prevent.htm" TargetMode="External"/><Relationship Id="rId4" Type="http://schemas.openxmlformats.org/officeDocument/2006/relationships/hyperlink" Target="https://www.hse.gov.uk/violence/index.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143B1AE-7602-4336-A15E-51AA96E34D03}"/>
              </a:ext>
            </a:extLst>
          </p:cNvPr>
          <p:cNvSpPr>
            <a:spLocks noGrp="1"/>
          </p:cNvSpPr>
          <p:nvPr>
            <p:ph type="title"/>
          </p:nvPr>
        </p:nvSpPr>
        <p:spPr>
          <a:xfrm>
            <a:off x="91440" y="2585810"/>
            <a:ext cx="12138660" cy="1325563"/>
          </a:xfrm>
        </p:spPr>
        <p:txBody>
          <a:bodyPr>
            <a:normAutofit/>
          </a:bodyPr>
          <a:lstStyle/>
          <a:p>
            <a:pPr eaLnBrk="1" hangingPunct="1">
              <a:defRPr/>
            </a:pPr>
            <a:r>
              <a:rPr lang="en-GB" noProof="0" dirty="0">
                <a:latin typeface="Aptos" panose="020B0004020202020204" pitchFamily="34" charset="0"/>
                <a:ea typeface="Arial" panose="020B0604020202020204" pitchFamily="34" charset="0"/>
                <a:cs typeface="Poppins" panose="00000500000000000000" pitchFamily="2" charset="0"/>
              </a:rPr>
              <a:t>Work-Related Violence: </a:t>
            </a:r>
            <a:br>
              <a:rPr lang="en-GB" noProof="0" dirty="0">
                <a:latin typeface="Aptos" panose="020B0004020202020204" pitchFamily="34" charset="0"/>
                <a:ea typeface="Arial" panose="020B0604020202020204" pitchFamily="34" charset="0"/>
                <a:cs typeface="Poppins" panose="00000500000000000000" pitchFamily="2" charset="0"/>
              </a:rPr>
            </a:br>
            <a:r>
              <a:rPr lang="en-GB" noProof="0" dirty="0">
                <a:latin typeface="Aptos" panose="020B0004020202020204" pitchFamily="34" charset="0"/>
                <a:ea typeface="Arial" panose="020B0604020202020204" pitchFamily="34" charset="0"/>
                <a:cs typeface="Poppins" panose="00000500000000000000" pitchFamily="2" charset="0"/>
              </a:rPr>
              <a:t>What does the law say, and What Can We Do?</a:t>
            </a:r>
          </a:p>
        </p:txBody>
      </p:sp>
      <p:sp>
        <p:nvSpPr>
          <p:cNvPr id="11267" name="TextBox 1">
            <a:extLst>
              <a:ext uri="{FF2B5EF4-FFF2-40B4-BE49-F238E27FC236}">
                <a16:creationId xmlns:a16="http://schemas.microsoft.com/office/drawing/2014/main" id="{C3411D5B-73AF-4E85-8DBF-8C9DAC97D312}"/>
              </a:ext>
            </a:extLst>
          </p:cNvPr>
          <p:cNvSpPr txBox="1">
            <a:spLocks noChangeArrowheads="1"/>
          </p:cNvSpPr>
          <p:nvPr/>
        </p:nvSpPr>
        <p:spPr bwMode="auto">
          <a:xfrm>
            <a:off x="715962" y="4002088"/>
            <a:ext cx="1138840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GB" b="1" noProof="0" dirty="0">
                <a:latin typeface="Aptos" panose="020B0004020202020204" pitchFamily="34" charset="0"/>
                <a:cs typeface="Poppins" panose="00000500000000000000" pitchFamily="2" charset="0"/>
              </a:rPr>
              <a:t>Dan Shears</a:t>
            </a:r>
          </a:p>
          <a:p>
            <a:pPr>
              <a:lnSpc>
                <a:spcPct val="100000"/>
              </a:lnSpc>
              <a:spcBef>
                <a:spcPct val="0"/>
              </a:spcBef>
              <a:buFontTx/>
              <a:buNone/>
              <a:defRPr/>
            </a:pPr>
            <a:r>
              <a:rPr lang="en-GB" b="1" noProof="0" dirty="0">
                <a:latin typeface="Aptos" panose="020B0004020202020204" pitchFamily="34" charset="0"/>
                <a:cs typeface="Poppins" panose="00000500000000000000" pitchFamily="2" charset="0"/>
              </a:rPr>
              <a:t>National HS&amp;E Director</a:t>
            </a:r>
          </a:p>
          <a:p>
            <a:pPr>
              <a:lnSpc>
                <a:spcPct val="100000"/>
              </a:lnSpc>
              <a:spcBef>
                <a:spcPct val="0"/>
              </a:spcBef>
              <a:buFontTx/>
              <a:buNone/>
              <a:defRPr/>
            </a:pPr>
            <a:r>
              <a:rPr lang="en-GB" b="1" noProof="0" dirty="0">
                <a:latin typeface="Aptos" panose="020B0004020202020204" pitchFamily="34" charset="0"/>
                <a:cs typeface="Poppins" panose="00000500000000000000" pitchFamily="2" charset="0"/>
              </a:rPr>
              <a:t>TUC/Thompsons Violence Workshop</a:t>
            </a:r>
          </a:p>
          <a:p>
            <a:pPr>
              <a:lnSpc>
                <a:spcPct val="100000"/>
              </a:lnSpc>
              <a:spcBef>
                <a:spcPct val="0"/>
              </a:spcBef>
              <a:buFontTx/>
              <a:buNone/>
              <a:defRPr/>
            </a:pPr>
            <a:r>
              <a:rPr lang="en-GB" b="1" noProof="0" dirty="0">
                <a:latin typeface="Aptos" panose="020B0004020202020204" pitchFamily="34" charset="0"/>
                <a:cs typeface="Poppins" panose="00000500000000000000" pitchFamily="2" charset="0"/>
              </a:rPr>
              <a:t>17</a:t>
            </a:r>
            <a:r>
              <a:rPr lang="en-GB" b="1" baseline="30000" noProof="0" dirty="0">
                <a:latin typeface="Aptos" panose="020B0004020202020204" pitchFamily="34" charset="0"/>
                <a:cs typeface="Poppins" panose="00000500000000000000" pitchFamily="2" charset="0"/>
              </a:rPr>
              <a:t>th</a:t>
            </a:r>
            <a:r>
              <a:rPr lang="en-GB" b="1" noProof="0" dirty="0">
                <a:latin typeface="Aptos" panose="020B0004020202020204" pitchFamily="34" charset="0"/>
                <a:cs typeface="Poppins" panose="00000500000000000000" pitchFamily="2" charset="0"/>
              </a:rPr>
              <a:t> April 2026</a:t>
            </a:r>
          </a:p>
          <a:p>
            <a:pPr>
              <a:lnSpc>
                <a:spcPct val="100000"/>
              </a:lnSpc>
              <a:spcBef>
                <a:spcPct val="0"/>
              </a:spcBef>
              <a:buFontTx/>
              <a:buNone/>
              <a:defRPr/>
            </a:pPr>
            <a:endParaRPr lang="en-GB" b="1" noProof="0" dirty="0">
              <a:latin typeface="Poppins" panose="00000500000000000000" pitchFamily="2" charset="0"/>
              <a:cs typeface="Poppins"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Poppins" panose="00000500000000000000" pitchFamily="2" charset="0"/>
                <a:cs typeface="Poppins" panose="00000500000000000000" pitchFamily="2" charset="0"/>
              </a:rPr>
              <a:t> What does the law say?</a:t>
            </a:r>
          </a:p>
        </p:txBody>
      </p:sp>
      <p:sp>
        <p:nvSpPr>
          <p:cNvPr id="3" name="Content Placeholder 2"/>
          <p:cNvSpPr>
            <a:spLocks noGrp="1"/>
          </p:cNvSpPr>
          <p:nvPr>
            <p:ph sz="quarter" idx="10"/>
          </p:nvPr>
        </p:nvSpPr>
        <p:spPr>
          <a:xfrm>
            <a:off x="0" y="946876"/>
            <a:ext cx="12192000" cy="5398506"/>
          </a:xfrm>
        </p:spPr>
        <p:txBody>
          <a:bodyPr/>
          <a:lstStyle/>
          <a:p>
            <a:r>
              <a:rPr lang="en-GB" sz="3200" noProof="0" dirty="0">
                <a:latin typeface="Aptos" panose="020B0004020202020204" pitchFamily="34" charset="0"/>
                <a:cs typeface="Poppins" panose="00000500000000000000" pitchFamily="2" charset="0"/>
              </a:rPr>
              <a:t>A big part of the problem is that there are no specific H&amp;S regulations on violence at work. </a:t>
            </a:r>
          </a:p>
          <a:p>
            <a:r>
              <a:rPr lang="en-GB" sz="3200" noProof="0" dirty="0">
                <a:latin typeface="Aptos" panose="020B0004020202020204" pitchFamily="34" charset="0"/>
                <a:cs typeface="Poppins" panose="00000500000000000000" pitchFamily="2" charset="0"/>
              </a:rPr>
              <a:t>The general duties in the Health and Safety at Work Act 1974 extend to violence and aggression (Sections 2,3 and 7); </a:t>
            </a:r>
          </a:p>
          <a:p>
            <a:r>
              <a:rPr lang="en-GB" sz="3200" noProof="0" dirty="0">
                <a:latin typeface="Aptos" panose="020B0004020202020204" pitchFamily="34" charset="0"/>
                <a:cs typeface="Poppins" panose="00000500000000000000" pitchFamily="2" charset="0"/>
              </a:rPr>
              <a:t>Regulation 3 of the Management of Health and Safety at Work Regulations 1999 on risk assessment should include violence and aggression risks</a:t>
            </a:r>
          </a:p>
          <a:p>
            <a:r>
              <a:rPr lang="en-GB" sz="3200" noProof="0" dirty="0">
                <a:latin typeface="Aptos" panose="020B0004020202020204" pitchFamily="34" charset="0"/>
                <a:cs typeface="Poppins" panose="00000500000000000000" pitchFamily="2" charset="0"/>
              </a:rPr>
              <a:t>The Personal Protective Equipment Regulations 1992 require PPE to be provided if it can mitigate violence risk that cannot be reduced in any other way.</a:t>
            </a:r>
          </a:p>
        </p:txBody>
      </p:sp>
    </p:spTree>
    <p:extLst>
      <p:ext uri="{BB962C8B-B14F-4D97-AF65-F5344CB8AC3E}">
        <p14:creationId xmlns:p14="http://schemas.microsoft.com/office/powerpoint/2010/main" val="88254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CB036-B2D4-4A6B-4D65-C49E55B9F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D8799-2F2F-4F75-38DF-56649D948A3C}"/>
              </a:ext>
            </a:extLst>
          </p:cNvPr>
          <p:cNvSpPr>
            <a:spLocks noGrp="1"/>
          </p:cNvSpPr>
          <p:nvPr>
            <p:ph type="title"/>
          </p:nvPr>
        </p:nvSpPr>
        <p:spPr>
          <a:xfrm>
            <a:off x="-97971" y="-489857"/>
            <a:ext cx="12289971" cy="2180545"/>
          </a:xfrm>
        </p:spPr>
        <p:txBody>
          <a:bodyPr/>
          <a:lstStyle/>
          <a:p>
            <a:r>
              <a:rPr lang="en-GB" sz="4200" b="1" noProof="0" dirty="0">
                <a:latin typeface="Poppins" panose="00000500000000000000" pitchFamily="2" charset="0"/>
                <a:cs typeface="Poppins" panose="00000500000000000000" pitchFamily="2" charset="0"/>
              </a:rPr>
              <a:t> What does the law say?</a:t>
            </a:r>
          </a:p>
        </p:txBody>
      </p:sp>
      <p:sp>
        <p:nvSpPr>
          <p:cNvPr id="3" name="Content Placeholder 2">
            <a:extLst>
              <a:ext uri="{FF2B5EF4-FFF2-40B4-BE49-F238E27FC236}">
                <a16:creationId xmlns:a16="http://schemas.microsoft.com/office/drawing/2014/main" id="{8739A624-32A8-CCD7-C3AC-6F820C4DA850}"/>
              </a:ext>
            </a:extLst>
          </p:cNvPr>
          <p:cNvSpPr>
            <a:spLocks noGrp="1"/>
          </p:cNvSpPr>
          <p:nvPr>
            <p:ph sz="quarter" idx="10"/>
          </p:nvPr>
        </p:nvSpPr>
        <p:spPr>
          <a:xfrm>
            <a:off x="0" y="946875"/>
            <a:ext cx="12192000" cy="5481633"/>
          </a:xfrm>
        </p:spPr>
        <p:txBody>
          <a:bodyPr/>
          <a:lstStyle/>
          <a:p>
            <a:r>
              <a:rPr lang="en-GB" sz="2600" noProof="0" dirty="0">
                <a:latin typeface="Aptos" panose="020B0004020202020204" pitchFamily="34" charset="0"/>
                <a:cs typeface="Poppins" panose="00000500000000000000" pitchFamily="2" charset="0"/>
              </a:rPr>
              <a:t>The Reporting of Injuries, Diseases and Dangerous Occurrences Regulations 2013 require violent incidents to be reported if they result in death, certain types of hospitalisation, or absence from normal working </a:t>
            </a:r>
            <a:r>
              <a:rPr lang="en-GB" sz="2600" noProof="0" dirty="0" err="1">
                <a:latin typeface="Aptos" panose="020B0004020202020204" pitchFamily="34" charset="0"/>
                <a:cs typeface="Poppins" panose="00000500000000000000" pitchFamily="2" charset="0"/>
              </a:rPr>
              <a:t>dutie</a:t>
            </a:r>
            <a:r>
              <a:rPr lang="en-GB" sz="2600" dirty="0">
                <a:latin typeface="Aptos" panose="020B0004020202020204" pitchFamily="34" charset="0"/>
                <a:cs typeface="Poppins" panose="00000500000000000000" pitchFamily="2" charset="0"/>
              </a:rPr>
              <a:t>s for more than 7 days</a:t>
            </a:r>
            <a:endParaRPr lang="en-GB" sz="2600" noProof="0" dirty="0">
              <a:latin typeface="Aptos" panose="020B0004020202020204" pitchFamily="34" charset="0"/>
              <a:cs typeface="Poppins" panose="00000500000000000000" pitchFamily="2" charset="0"/>
            </a:endParaRPr>
          </a:p>
          <a:p>
            <a:r>
              <a:rPr lang="en-GB" sz="2600" noProof="0" dirty="0">
                <a:latin typeface="Aptos" panose="020B0004020202020204" pitchFamily="34" charset="0"/>
                <a:cs typeface="Poppins" panose="00000500000000000000" pitchFamily="2" charset="0"/>
              </a:rPr>
              <a:t>The Safety Representatives and Safety Committees Regulations 1977 and the Health and Safety (Consultation with Employees) Regulations 1996 require employers to consult with employees on the control of violence risks</a:t>
            </a:r>
          </a:p>
          <a:p>
            <a:r>
              <a:rPr lang="en-GB" sz="2600" noProof="0" dirty="0">
                <a:latin typeface="Aptos" panose="020B0004020202020204" pitchFamily="34" charset="0"/>
                <a:cs typeface="Poppins" panose="00000500000000000000" pitchFamily="2" charset="0"/>
              </a:rPr>
              <a:t>The Serious Violence Duty within the Police, Crime, Sentencing and Courts Act, 2022 can extend sentencing where there are aggravating factors; and Assaults on Emergency Workers (Offences) Act 2018 increases sentences where Emergency Workers are assaulted – but it is unclear if these have any deterrent effect.</a:t>
            </a:r>
          </a:p>
          <a:p>
            <a:r>
              <a:rPr lang="en-GB" sz="2600" b="1" noProof="0" dirty="0">
                <a:latin typeface="Aptos" panose="020B0004020202020204" pitchFamily="34" charset="0"/>
                <a:cs typeface="Poppins" panose="00000500000000000000" pitchFamily="2" charset="0"/>
              </a:rPr>
              <a:t>So the law is broad and non-specific. </a:t>
            </a:r>
            <a:r>
              <a:rPr lang="en-GB" sz="2600" noProof="0" dirty="0">
                <a:solidFill>
                  <a:srgbClr val="FF0000"/>
                </a:solidFill>
                <a:latin typeface="Aptos" panose="020B0004020202020204" pitchFamily="34" charset="0"/>
                <a:cs typeface="Poppins" panose="00000500000000000000" pitchFamily="2" charset="0"/>
              </a:rPr>
              <a:t>Violence is often therefore treated as a reactive matter for the Police, rather than a standard work hazard to be managed</a:t>
            </a:r>
            <a:r>
              <a:rPr lang="en-GB" noProof="0" dirty="0">
                <a:solidFill>
                  <a:srgbClr val="FF0000"/>
                </a:solidFill>
                <a:latin typeface="Aptos" panose="020B0004020202020204" pitchFamily="34" charset="0"/>
                <a:cs typeface="Poppins" panose="00000500000000000000" pitchFamily="2" charset="0"/>
              </a:rPr>
              <a:t>. </a:t>
            </a:r>
          </a:p>
        </p:txBody>
      </p:sp>
    </p:spTree>
    <p:extLst>
      <p:ext uri="{BB962C8B-B14F-4D97-AF65-F5344CB8AC3E}">
        <p14:creationId xmlns:p14="http://schemas.microsoft.com/office/powerpoint/2010/main" val="160316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396FD-877F-B014-9BFB-CE4D982DF5B3}"/>
              </a:ext>
            </a:extLst>
          </p:cNvPr>
          <p:cNvSpPr>
            <a:spLocks noGrp="1"/>
          </p:cNvSpPr>
          <p:nvPr>
            <p:ph type="title"/>
          </p:nvPr>
        </p:nvSpPr>
        <p:spPr>
          <a:xfrm>
            <a:off x="60787" y="226219"/>
            <a:ext cx="10515600" cy="662782"/>
          </a:xfrm>
        </p:spPr>
        <p:txBody>
          <a:bodyPr/>
          <a:lstStyle/>
          <a:p>
            <a:r>
              <a:rPr lang="en-GB" b="1" noProof="0" dirty="0">
                <a:latin typeface="Aptos" panose="020B0004020202020204" pitchFamily="34" charset="0"/>
              </a:rPr>
              <a:t>Specific legislation is possible…</a:t>
            </a:r>
          </a:p>
        </p:txBody>
      </p:sp>
      <p:sp>
        <p:nvSpPr>
          <p:cNvPr id="5" name="Content Placeholder 4">
            <a:extLst>
              <a:ext uri="{FF2B5EF4-FFF2-40B4-BE49-F238E27FC236}">
                <a16:creationId xmlns:a16="http://schemas.microsoft.com/office/drawing/2014/main" id="{CF8CCB58-459C-ADD7-BF45-676E791528EA}"/>
              </a:ext>
            </a:extLst>
          </p:cNvPr>
          <p:cNvSpPr>
            <a:spLocks noGrp="1"/>
          </p:cNvSpPr>
          <p:nvPr>
            <p:ph sz="quarter" idx="10"/>
          </p:nvPr>
        </p:nvSpPr>
        <p:spPr/>
        <p:txBody>
          <a:bodyPr/>
          <a:lstStyle/>
          <a:p>
            <a:endParaRPr lang="en-GB" noProof="0" dirty="0"/>
          </a:p>
        </p:txBody>
      </p:sp>
      <p:pic>
        <p:nvPicPr>
          <p:cNvPr id="4" name="Picture 3">
            <a:extLst>
              <a:ext uri="{FF2B5EF4-FFF2-40B4-BE49-F238E27FC236}">
                <a16:creationId xmlns:a16="http://schemas.microsoft.com/office/drawing/2014/main" id="{739F61A8-9EC5-5624-6037-07DCBC2035DC}"/>
              </a:ext>
            </a:extLst>
          </p:cNvPr>
          <p:cNvPicPr>
            <a:picLocks noChangeAspect="1"/>
          </p:cNvPicPr>
          <p:nvPr/>
        </p:nvPicPr>
        <p:blipFill>
          <a:blip r:embed="rId2"/>
          <a:stretch>
            <a:fillRect/>
          </a:stretch>
        </p:blipFill>
        <p:spPr>
          <a:xfrm>
            <a:off x="60787" y="1106424"/>
            <a:ext cx="12070425" cy="4105656"/>
          </a:xfrm>
          <a:prstGeom prst="rect">
            <a:avLst/>
          </a:prstGeom>
        </p:spPr>
      </p:pic>
    </p:spTree>
    <p:extLst>
      <p:ext uri="{BB962C8B-B14F-4D97-AF65-F5344CB8AC3E}">
        <p14:creationId xmlns:p14="http://schemas.microsoft.com/office/powerpoint/2010/main" val="363200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5B359-B448-928F-C089-C9A19D4726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690A96-3DBE-1025-317A-6FAD6A4D4D5F}"/>
              </a:ext>
            </a:extLst>
          </p:cNvPr>
          <p:cNvSpPr>
            <a:spLocks noGrp="1"/>
          </p:cNvSpPr>
          <p:nvPr>
            <p:ph type="title"/>
          </p:nvPr>
        </p:nvSpPr>
        <p:spPr>
          <a:xfrm>
            <a:off x="60787" y="226219"/>
            <a:ext cx="10515600" cy="662782"/>
          </a:xfrm>
        </p:spPr>
        <p:txBody>
          <a:bodyPr/>
          <a:lstStyle/>
          <a:p>
            <a:r>
              <a:rPr lang="en-GB" b="1" noProof="0" dirty="0">
                <a:latin typeface="Aptos" panose="020B0004020202020204" pitchFamily="34" charset="0"/>
              </a:rPr>
              <a:t>… and could have been enacted </a:t>
            </a:r>
          </a:p>
        </p:txBody>
      </p:sp>
      <p:pic>
        <p:nvPicPr>
          <p:cNvPr id="6" name="Content Placeholder 5">
            <a:extLst>
              <a:ext uri="{FF2B5EF4-FFF2-40B4-BE49-F238E27FC236}">
                <a16:creationId xmlns:a16="http://schemas.microsoft.com/office/drawing/2014/main" id="{49AFD2B5-7DD5-5415-B526-23FC7825B81A}"/>
              </a:ext>
            </a:extLst>
          </p:cNvPr>
          <p:cNvPicPr>
            <a:picLocks noGrp="1" noChangeAspect="1"/>
          </p:cNvPicPr>
          <p:nvPr>
            <p:ph sz="quarter" idx="10"/>
          </p:nvPr>
        </p:nvPicPr>
        <p:blipFill>
          <a:blip r:embed="rId3"/>
          <a:stretch>
            <a:fillRect/>
          </a:stretch>
        </p:blipFill>
        <p:spPr bwMode="auto">
          <a:xfrm>
            <a:off x="534924" y="1096962"/>
            <a:ext cx="11518531" cy="45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8105B-DCD7-2C4E-B35D-A2B52360EAA2}"/>
              </a:ext>
            </a:extLst>
          </p:cNvPr>
          <p:cNvSpPr>
            <a:spLocks noGrp="1"/>
          </p:cNvSpPr>
          <p:nvPr>
            <p:ph type="title"/>
          </p:nvPr>
        </p:nvSpPr>
        <p:spPr>
          <a:xfrm>
            <a:off x="0" y="88035"/>
            <a:ext cx="12033250" cy="826366"/>
          </a:xfrm>
        </p:spPr>
        <p:txBody>
          <a:bodyPr/>
          <a:lstStyle/>
          <a:p>
            <a:r>
              <a:rPr lang="en-GB" b="1" noProof="0" dirty="0">
                <a:latin typeface="Aptos" panose="020B0004020202020204" pitchFamily="34" charset="0"/>
              </a:rPr>
              <a:t>So what can we do? Reporting to HSE</a:t>
            </a:r>
          </a:p>
        </p:txBody>
      </p:sp>
      <p:sp>
        <p:nvSpPr>
          <p:cNvPr id="3" name="Content Placeholder 2">
            <a:extLst>
              <a:ext uri="{FF2B5EF4-FFF2-40B4-BE49-F238E27FC236}">
                <a16:creationId xmlns:a16="http://schemas.microsoft.com/office/drawing/2014/main" id="{1BE5EADF-C1BA-8A8E-007C-C3EBF5C0B5E2}"/>
              </a:ext>
            </a:extLst>
          </p:cNvPr>
          <p:cNvSpPr>
            <a:spLocks noGrp="1"/>
          </p:cNvSpPr>
          <p:nvPr>
            <p:ph sz="quarter" idx="10"/>
          </p:nvPr>
        </p:nvSpPr>
        <p:spPr>
          <a:xfrm>
            <a:off x="167986" y="939801"/>
            <a:ext cx="12024013" cy="5377872"/>
          </a:xfrm>
        </p:spPr>
        <p:txBody>
          <a:bodyPr>
            <a:normAutofit/>
          </a:bodyPr>
          <a:lstStyle/>
          <a:p>
            <a:pPr marL="0" indent="0">
              <a:buNone/>
            </a:pPr>
            <a:r>
              <a:rPr lang="en-GB" b="1" noProof="0" dirty="0">
                <a:latin typeface="Aptos" panose="020B0004020202020204" pitchFamily="34" charset="0"/>
              </a:rPr>
              <a:t>How to Report a Concern</a:t>
            </a:r>
            <a:endParaRPr lang="en-GB" noProof="0" dirty="0">
              <a:latin typeface="Aptos" panose="020B0004020202020204" pitchFamily="34" charset="0"/>
            </a:endParaRPr>
          </a:p>
          <a:p>
            <a:r>
              <a:rPr lang="en-GB" noProof="0" dirty="0">
                <a:latin typeface="Aptos" panose="020B0004020202020204" pitchFamily="34" charset="0"/>
              </a:rPr>
              <a:t>You can report a health and safety issue directly to the HSE if you believe there is a risk of serious harm.   </a:t>
            </a:r>
          </a:p>
          <a:p>
            <a:pPr lvl="0"/>
            <a:r>
              <a:rPr lang="en-GB" b="1" noProof="0" dirty="0">
                <a:latin typeface="Aptos" panose="020B0004020202020204" pitchFamily="34" charset="0"/>
              </a:rPr>
              <a:t>Online Reporting:</a:t>
            </a:r>
            <a:r>
              <a:rPr lang="en-GB" noProof="0" dirty="0">
                <a:latin typeface="Aptos" panose="020B0004020202020204" pitchFamily="34" charset="0"/>
              </a:rPr>
              <a:t> Use the </a:t>
            </a:r>
            <a:r>
              <a:rPr lang="en-GB" u="sng" noProof="0" dirty="0">
                <a:latin typeface="Aptos" panose="020B0004020202020204" pitchFamily="34" charset="0"/>
                <a:hlinkClick r:id="rId2"/>
              </a:rPr>
              <a:t>HSE's official "Tell us about a health and safety issue" service</a:t>
            </a:r>
            <a:r>
              <a:rPr lang="en-GB" noProof="0" dirty="0">
                <a:latin typeface="Aptos" panose="020B0004020202020204" pitchFamily="34" charset="0"/>
              </a:rPr>
              <a:t>. You will need to provide details about the location, the nature of the violence, and how your employer has responded so far.</a:t>
            </a:r>
          </a:p>
          <a:p>
            <a:pPr lvl="0"/>
            <a:r>
              <a:rPr lang="en-GB" b="1" noProof="0" dirty="0">
                <a:latin typeface="Aptos" panose="020B0004020202020204" pitchFamily="34" charset="0"/>
              </a:rPr>
              <a:t>By Phone:</a:t>
            </a:r>
            <a:r>
              <a:rPr lang="en-GB" noProof="0" dirty="0">
                <a:latin typeface="Aptos" panose="020B0004020202020204" pitchFamily="34" charset="0"/>
              </a:rPr>
              <a:t> If you cannot report online, you can call their team at </a:t>
            </a:r>
            <a:r>
              <a:rPr lang="en-GB" b="1" noProof="0" dirty="0">
                <a:latin typeface="Aptos" panose="020B0004020202020204" pitchFamily="34" charset="0"/>
              </a:rPr>
              <a:t>0300 003 1647</a:t>
            </a:r>
            <a:r>
              <a:rPr lang="en-GB" noProof="0" dirty="0">
                <a:latin typeface="Aptos" panose="020B0004020202020204" pitchFamily="34" charset="0"/>
              </a:rPr>
              <a:t> during office hours (Mon–Fri).   </a:t>
            </a:r>
          </a:p>
          <a:p>
            <a:pPr lvl="0"/>
            <a:r>
              <a:rPr lang="en-GB" b="1" noProof="0" dirty="0">
                <a:latin typeface="Aptos" panose="020B0004020202020204" pitchFamily="34" charset="0"/>
              </a:rPr>
              <a:t>Whistleblowing:</a:t>
            </a:r>
            <a:r>
              <a:rPr lang="en-GB" noProof="0" dirty="0">
                <a:latin typeface="Aptos" panose="020B0004020202020204" pitchFamily="34" charset="0"/>
              </a:rPr>
              <a:t> If you are reporting as an employee, you have certain </a:t>
            </a:r>
            <a:r>
              <a:rPr lang="en-GB" u="sng" noProof="0" dirty="0">
                <a:latin typeface="Aptos" panose="020B0004020202020204" pitchFamily="34" charset="0"/>
                <a:hlinkClick r:id="rId3"/>
              </a:rPr>
              <a:t>legal protections</a:t>
            </a:r>
            <a:r>
              <a:rPr lang="en-GB" noProof="0" dirty="0">
                <a:latin typeface="Aptos" panose="020B0004020202020204" pitchFamily="34" charset="0"/>
              </a:rPr>
              <a:t> to prevent you from being treated unfairly or losing your job for raising safety concerns.</a:t>
            </a:r>
          </a:p>
          <a:p>
            <a:endParaRPr lang="en-GB" noProof="0" dirty="0"/>
          </a:p>
        </p:txBody>
      </p:sp>
    </p:spTree>
    <p:extLst>
      <p:ext uri="{BB962C8B-B14F-4D97-AF65-F5344CB8AC3E}">
        <p14:creationId xmlns:p14="http://schemas.microsoft.com/office/powerpoint/2010/main" val="334752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5EF7-A615-6C19-9125-C39574E6C34B}"/>
              </a:ext>
            </a:extLst>
          </p:cNvPr>
          <p:cNvSpPr>
            <a:spLocks noGrp="1"/>
          </p:cNvSpPr>
          <p:nvPr>
            <p:ph type="title"/>
          </p:nvPr>
        </p:nvSpPr>
        <p:spPr>
          <a:xfrm>
            <a:off x="-103909" y="263525"/>
            <a:ext cx="10515600" cy="641639"/>
          </a:xfrm>
        </p:spPr>
        <p:txBody>
          <a:bodyPr/>
          <a:lstStyle/>
          <a:p>
            <a:r>
              <a:rPr lang="en-GB" b="1" dirty="0">
                <a:latin typeface="Aptos" panose="020B0004020202020204" pitchFamily="34" charset="0"/>
              </a:rPr>
              <a:t> Check the Enforcing Authority</a:t>
            </a:r>
            <a:br>
              <a:rPr lang="en-GB" b="1" dirty="0">
                <a:latin typeface="Aptos" panose="020B0004020202020204" pitchFamily="34" charset="0"/>
              </a:rPr>
            </a:br>
            <a:endParaRPr lang="en-GB" b="1" noProof="0" dirty="0">
              <a:latin typeface="Aptos" panose="020B0004020202020204" pitchFamily="34" charset="0"/>
            </a:endParaRPr>
          </a:p>
        </p:txBody>
      </p:sp>
      <p:sp>
        <p:nvSpPr>
          <p:cNvPr id="3" name="Content Placeholder 2">
            <a:extLst>
              <a:ext uri="{FF2B5EF4-FFF2-40B4-BE49-F238E27FC236}">
                <a16:creationId xmlns:a16="http://schemas.microsoft.com/office/drawing/2014/main" id="{A8148D85-2CDA-1B2D-EF66-0A79419E6D8F}"/>
              </a:ext>
            </a:extLst>
          </p:cNvPr>
          <p:cNvSpPr>
            <a:spLocks noGrp="1"/>
          </p:cNvSpPr>
          <p:nvPr>
            <p:ph sz="quarter" idx="10"/>
          </p:nvPr>
        </p:nvSpPr>
        <p:spPr>
          <a:xfrm>
            <a:off x="-1" y="584343"/>
            <a:ext cx="12275127" cy="6352165"/>
          </a:xfrm>
        </p:spPr>
        <p:txBody>
          <a:bodyPr/>
          <a:lstStyle/>
          <a:p>
            <a:pPr marL="0" indent="0">
              <a:buNone/>
            </a:pPr>
            <a:r>
              <a:rPr lang="en-GB" sz="3200" noProof="0" dirty="0"/>
              <a:t>Before reporting, ensure the HSE is the correct body for your specific workplace.</a:t>
            </a:r>
          </a:p>
          <a:p>
            <a:pPr lvl="0"/>
            <a:r>
              <a:rPr lang="en-GB" sz="3200" b="1" noProof="0" dirty="0"/>
              <a:t>HSE:</a:t>
            </a:r>
            <a:r>
              <a:rPr lang="en-GB" sz="3200" noProof="0" dirty="0"/>
              <a:t> Regulates hospitals, factories, schools, and construction sites.</a:t>
            </a:r>
          </a:p>
          <a:p>
            <a:pPr lvl="0"/>
            <a:r>
              <a:rPr lang="en-GB" sz="3200" b="1" noProof="0" dirty="0"/>
              <a:t>Local Authorities (Environmental Health):</a:t>
            </a:r>
            <a:r>
              <a:rPr lang="en-GB" sz="3200" noProof="0" dirty="0"/>
              <a:t> Generally regulate offices, shops, restaurants, and care homes.</a:t>
            </a:r>
          </a:p>
          <a:p>
            <a:pPr lvl="0"/>
            <a:r>
              <a:rPr lang="en-GB" sz="3200" b="1" dirty="0"/>
              <a:t>Office of Rail and Road: </a:t>
            </a:r>
            <a:r>
              <a:rPr lang="en-GB" sz="3200" dirty="0"/>
              <a:t>Regulates public transport</a:t>
            </a:r>
            <a:r>
              <a:rPr lang="en-GB" sz="3200" noProof="0" dirty="0"/>
              <a:t> </a:t>
            </a:r>
          </a:p>
          <a:p>
            <a:pPr lvl="0"/>
            <a:r>
              <a:rPr lang="en-GB" sz="3200" dirty="0"/>
              <a:t>Office for Nuclear Regulation, Maritime and Coastguard Agency, Civil Aviation Authority in rare circumstances.</a:t>
            </a:r>
            <a:endParaRPr lang="en-GB" sz="3200" noProof="0" dirty="0"/>
          </a:p>
          <a:p>
            <a:pPr marL="0" lvl="0" indent="0">
              <a:buNone/>
            </a:pPr>
            <a:r>
              <a:rPr lang="en-GB" sz="3200" noProof="0" dirty="0"/>
              <a:t>You can use the HSE's </a:t>
            </a:r>
            <a:r>
              <a:rPr lang="en-GB" sz="3200" u="sng" noProof="0" dirty="0">
                <a:hlinkClick r:id="rId2"/>
              </a:rPr>
              <a:t>authority finder</a:t>
            </a:r>
            <a:r>
              <a:rPr lang="en-GB" sz="3200" noProof="0" dirty="0"/>
              <a:t> to confirm who to contact.</a:t>
            </a:r>
          </a:p>
          <a:p>
            <a:endParaRPr lang="en-GB" noProof="0" dirty="0"/>
          </a:p>
        </p:txBody>
      </p:sp>
    </p:spTree>
    <p:extLst>
      <p:ext uri="{BB962C8B-B14F-4D97-AF65-F5344CB8AC3E}">
        <p14:creationId xmlns:p14="http://schemas.microsoft.com/office/powerpoint/2010/main" val="124340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704D-F310-DC3B-CCC6-9F32F35D55EC}"/>
              </a:ext>
            </a:extLst>
          </p:cNvPr>
          <p:cNvSpPr>
            <a:spLocks noGrp="1"/>
          </p:cNvSpPr>
          <p:nvPr>
            <p:ph type="title"/>
          </p:nvPr>
        </p:nvSpPr>
        <p:spPr>
          <a:xfrm>
            <a:off x="88900" y="88034"/>
            <a:ext cx="10515600" cy="752475"/>
          </a:xfrm>
        </p:spPr>
        <p:txBody>
          <a:bodyPr/>
          <a:lstStyle/>
          <a:p>
            <a:r>
              <a:rPr lang="en-GB" b="1" noProof="0" dirty="0">
                <a:latin typeface="Aptos" panose="020B0004020202020204" pitchFamily="34" charset="0"/>
              </a:rPr>
              <a:t>Getting Action from the Regulators</a:t>
            </a:r>
          </a:p>
        </p:txBody>
      </p:sp>
      <p:sp>
        <p:nvSpPr>
          <p:cNvPr id="3" name="Content Placeholder 2">
            <a:extLst>
              <a:ext uri="{FF2B5EF4-FFF2-40B4-BE49-F238E27FC236}">
                <a16:creationId xmlns:a16="http://schemas.microsoft.com/office/drawing/2014/main" id="{CE7E62FF-3123-181C-2A79-031B2B901068}"/>
              </a:ext>
            </a:extLst>
          </p:cNvPr>
          <p:cNvSpPr>
            <a:spLocks noGrp="1"/>
          </p:cNvSpPr>
          <p:nvPr>
            <p:ph sz="quarter" idx="10"/>
          </p:nvPr>
        </p:nvSpPr>
        <p:spPr>
          <a:xfrm>
            <a:off x="214168" y="819726"/>
            <a:ext cx="11977832" cy="5673437"/>
          </a:xfrm>
        </p:spPr>
        <p:txBody>
          <a:bodyPr/>
          <a:lstStyle/>
          <a:p>
            <a:pPr marL="0" indent="0">
              <a:buNone/>
            </a:pPr>
            <a:r>
              <a:rPr lang="en-GB" b="1" noProof="0" dirty="0"/>
              <a:t>When will HSE Intervene?</a:t>
            </a:r>
            <a:endParaRPr lang="en-GB" noProof="0" dirty="0"/>
          </a:p>
          <a:p>
            <a:pPr marL="0" indent="0">
              <a:buNone/>
            </a:pPr>
            <a:r>
              <a:rPr lang="en-GB" noProof="0" dirty="0"/>
              <a:t>The HSE generally intervenes when there is evidence of a </a:t>
            </a:r>
            <a:r>
              <a:rPr lang="en-GB" b="1" noProof="0" dirty="0"/>
              <a:t>systemic failure</a:t>
            </a:r>
            <a:r>
              <a:rPr lang="en-GB" noProof="0" dirty="0"/>
              <a:t> in how an employer manages risks</a:t>
            </a:r>
            <a:r>
              <a:rPr lang="en-GB" dirty="0"/>
              <a:t> – see Birmingham University Stress Case</a:t>
            </a:r>
            <a:r>
              <a:rPr lang="en-GB" noProof="0" dirty="0"/>
              <a:t> </a:t>
            </a:r>
          </a:p>
          <a:p>
            <a:pPr marL="0" indent="0">
              <a:buNone/>
            </a:pPr>
            <a:r>
              <a:rPr lang="en-GB" dirty="0"/>
              <a:t>T</a:t>
            </a:r>
            <a:r>
              <a:rPr lang="en-GB" noProof="0" dirty="0"/>
              <a:t>hey are more likely to take action if:</a:t>
            </a:r>
          </a:p>
          <a:p>
            <a:pPr lvl="0"/>
            <a:r>
              <a:rPr lang="en-GB" noProof="0" dirty="0"/>
              <a:t>The violence has resulted in a </a:t>
            </a:r>
            <a:r>
              <a:rPr lang="en-GB" b="1" noProof="0" dirty="0"/>
              <a:t>RIDDOR report, </a:t>
            </a:r>
            <a:r>
              <a:rPr lang="en-GB" noProof="0" dirty="0"/>
              <a:t>but is not a police matter</a:t>
            </a:r>
            <a:endParaRPr lang="en-GB" b="1" noProof="0" dirty="0"/>
          </a:p>
          <a:p>
            <a:pPr lvl="0"/>
            <a:r>
              <a:rPr lang="en-GB" noProof="0" dirty="0"/>
              <a:t>There is a clear breach of the </a:t>
            </a:r>
            <a:r>
              <a:rPr lang="en-GB" b="1" noProof="0" dirty="0"/>
              <a:t>Health and Safety at Work Act 1974</a:t>
            </a:r>
            <a:r>
              <a:rPr lang="en-GB" noProof="0" dirty="0"/>
              <a:t>, such as a total lack of risk assessments or refusal to implement basic security measures.</a:t>
            </a:r>
          </a:p>
          <a:p>
            <a:pPr lvl="0"/>
            <a:r>
              <a:rPr lang="en-GB" noProof="0" dirty="0"/>
              <a:t>All internal avenues (HR, Safety Reps, Safety committees) have been exhausted</a:t>
            </a:r>
          </a:p>
          <a:p>
            <a:pPr lvl="0"/>
            <a:r>
              <a:rPr lang="en-GB" dirty="0"/>
              <a:t>But 99% of the time, they won’t act on an individual case/report unless it is extremely serious</a:t>
            </a:r>
            <a:endParaRPr lang="en-GB" noProof="0" dirty="0"/>
          </a:p>
          <a:p>
            <a:endParaRPr lang="en-GB" noProof="0" dirty="0"/>
          </a:p>
        </p:txBody>
      </p:sp>
    </p:spTree>
    <p:extLst>
      <p:ext uri="{BB962C8B-B14F-4D97-AF65-F5344CB8AC3E}">
        <p14:creationId xmlns:p14="http://schemas.microsoft.com/office/powerpoint/2010/main" val="293107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should employers do?</a:t>
            </a:r>
          </a:p>
        </p:txBody>
      </p:sp>
      <p:sp>
        <p:nvSpPr>
          <p:cNvPr id="3" name="Content Placeholder 2"/>
          <p:cNvSpPr>
            <a:spLocks noGrp="1"/>
          </p:cNvSpPr>
          <p:nvPr>
            <p:ph sz="quarter" idx="10"/>
          </p:nvPr>
        </p:nvSpPr>
        <p:spPr>
          <a:xfrm>
            <a:off x="0" y="946876"/>
            <a:ext cx="12192000" cy="3708400"/>
          </a:xfrm>
        </p:spPr>
        <p:txBody>
          <a:bodyPr/>
          <a:lstStyle/>
          <a:p>
            <a:r>
              <a:rPr lang="en-GB" noProof="0" dirty="0">
                <a:latin typeface="Aptos" panose="020B0004020202020204" pitchFamily="34" charset="0"/>
                <a:cs typeface="Poppins" panose="00000500000000000000" pitchFamily="2" charset="0"/>
              </a:rPr>
              <a:t>Firstly, a risk assessment, involving the workforce, needs to be performed. </a:t>
            </a:r>
          </a:p>
          <a:p>
            <a:r>
              <a:rPr lang="en-GB" noProof="0" dirty="0">
                <a:latin typeface="Aptos" panose="020B0004020202020204" pitchFamily="34" charset="0"/>
                <a:cs typeface="Poppins" panose="00000500000000000000" pitchFamily="2" charset="0"/>
              </a:rPr>
              <a:t>This should take into account feedback from the workforce;</a:t>
            </a:r>
          </a:p>
          <a:p>
            <a:r>
              <a:rPr lang="en-GB" noProof="0" dirty="0">
                <a:latin typeface="Aptos" panose="020B0004020202020204" pitchFamily="34" charset="0"/>
                <a:cs typeface="Poppins" panose="00000500000000000000" pitchFamily="2" charset="0"/>
              </a:rPr>
              <a:t>Consider any high-risk circumstances or work activities</a:t>
            </a:r>
          </a:p>
          <a:p>
            <a:r>
              <a:rPr lang="en-GB" noProof="0" dirty="0">
                <a:latin typeface="Aptos" panose="020B0004020202020204" pitchFamily="34" charset="0"/>
                <a:cs typeface="Poppins" panose="00000500000000000000" pitchFamily="2" charset="0"/>
              </a:rPr>
              <a:t>Include specific risks faced by lone workers, young workers, pregnant workers, disabled workers, and vulnerable workers.</a:t>
            </a:r>
          </a:p>
          <a:p>
            <a:r>
              <a:rPr lang="en-GB" noProof="0" dirty="0">
                <a:latin typeface="Aptos" panose="020B0004020202020204" pitchFamily="34" charset="0"/>
                <a:cs typeface="Poppins" panose="00000500000000000000" pitchFamily="2" charset="0"/>
              </a:rPr>
              <a:t>Make use of existing data – injury reports and near-misses; reports of verbal abuse; police intelligence and worker input</a:t>
            </a:r>
          </a:p>
          <a:p>
            <a:r>
              <a:rPr lang="en-GB" noProof="0" dirty="0">
                <a:latin typeface="Aptos" panose="020B0004020202020204" pitchFamily="34" charset="0"/>
                <a:cs typeface="Poppins" panose="00000500000000000000" pitchFamily="2" charset="0"/>
              </a:rPr>
              <a:t>Identify any work activity that is high-risk and implement measures to eliminate or reduce these risks – this is the Safe System of Work for controlling violence risks</a:t>
            </a:r>
          </a:p>
        </p:txBody>
      </p:sp>
    </p:spTree>
    <p:extLst>
      <p:ext uri="{BB962C8B-B14F-4D97-AF65-F5344CB8AC3E}">
        <p14:creationId xmlns:p14="http://schemas.microsoft.com/office/powerpoint/2010/main" val="220621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noProof="0" dirty="0">
                <a:latin typeface="Aptos" panose="020B0004020202020204" pitchFamily="34" charset="0"/>
                <a:cs typeface="Poppins" panose="00000500000000000000" pitchFamily="2" charset="0"/>
              </a:rPr>
              <a:t>1. Workplace Design:</a:t>
            </a:r>
          </a:p>
          <a:p>
            <a:r>
              <a:rPr lang="en-GB" sz="2600" noProof="0" dirty="0">
                <a:latin typeface="Aptos" panose="020B0004020202020204" pitchFamily="34" charset="0"/>
                <a:cs typeface="Poppins" panose="00000500000000000000" pitchFamily="2" charset="0"/>
              </a:rPr>
              <a:t>Giving space and a clear layout, for example ensuring good visibility throughout the workplace and providing good lighting to remove blind spots and ensure workers and others can be seen</a:t>
            </a:r>
          </a:p>
          <a:p>
            <a:r>
              <a:rPr lang="en-GB" sz="2600" noProof="0" dirty="0">
                <a:latin typeface="Aptos" panose="020B0004020202020204" pitchFamily="34" charset="0"/>
                <a:cs typeface="Poppins" panose="00000500000000000000" pitchFamily="2" charset="0"/>
              </a:rPr>
              <a:t>Managing places where tension could grow, for example implementing a suitable queuing system</a:t>
            </a:r>
          </a:p>
          <a:p>
            <a:r>
              <a:rPr lang="en-GB" sz="2600" noProof="0" dirty="0">
                <a:latin typeface="Aptos" panose="020B0004020202020204" pitchFamily="34" charset="0"/>
                <a:cs typeface="Poppins" panose="00000500000000000000" pitchFamily="2" charset="0"/>
              </a:rPr>
              <a:t>Security measures, like CCTV, trained security personnel, body-worn cameras, alarm systems, building security – they can act as a deterrent but also provide evidence for the police to convict offenders</a:t>
            </a:r>
          </a:p>
          <a:p>
            <a:r>
              <a:rPr lang="en-GB" sz="2600" noProof="0" dirty="0">
                <a:latin typeface="Aptos" panose="020B0004020202020204" pitchFamily="34" charset="0"/>
                <a:cs typeface="Poppins" panose="00000500000000000000" pitchFamily="2" charset="0"/>
              </a:rPr>
              <a:t>Carefully worded signage and visual displays can remind people to respect each other and not abuse workers</a:t>
            </a:r>
          </a:p>
        </p:txBody>
      </p:sp>
    </p:spTree>
    <p:extLst>
      <p:ext uri="{BB962C8B-B14F-4D97-AF65-F5344CB8AC3E}">
        <p14:creationId xmlns:p14="http://schemas.microsoft.com/office/powerpoint/2010/main" val="325447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noProof="0" dirty="0">
                <a:latin typeface="Aptos" panose="020B0004020202020204" pitchFamily="34" charset="0"/>
                <a:cs typeface="Poppins" panose="00000500000000000000" pitchFamily="2" charset="0"/>
              </a:rPr>
              <a:t>2. Work Activity</a:t>
            </a:r>
          </a:p>
          <a:p>
            <a:r>
              <a:rPr lang="en-GB" noProof="0" dirty="0">
                <a:latin typeface="Aptos" panose="020B0004020202020204" pitchFamily="34" charset="0"/>
                <a:cs typeface="Poppins" panose="00000500000000000000" pitchFamily="2" charset="0"/>
              </a:rPr>
              <a:t>Employers should ensure there are adequate staffing levels to manage violence and respond to incidents</a:t>
            </a:r>
          </a:p>
          <a:p>
            <a:r>
              <a:rPr lang="en-GB" noProof="0" dirty="0">
                <a:latin typeface="Aptos" panose="020B0004020202020204" pitchFamily="34" charset="0"/>
                <a:cs typeface="Poppins" panose="00000500000000000000" pitchFamily="2" charset="0"/>
              </a:rPr>
              <a:t>They should consider how workers engage with the public and what might trigger people to act aggressively – expectations can be managed with clear information about delays or problems</a:t>
            </a:r>
          </a:p>
          <a:p>
            <a:r>
              <a:rPr lang="en-GB" noProof="0" dirty="0">
                <a:latin typeface="Aptos" panose="020B0004020202020204" pitchFamily="34" charset="0"/>
                <a:cs typeface="Poppins" panose="00000500000000000000" pitchFamily="2" charset="0"/>
              </a:rPr>
              <a:t>They must manage lone working by making arrangements to keep in touch with people who work away from their base, for example using mobile phones and personal alarms</a:t>
            </a:r>
          </a:p>
          <a:p>
            <a:r>
              <a:rPr lang="en-GB" noProof="0" dirty="0">
                <a:latin typeface="Aptos" panose="020B0004020202020204" pitchFamily="34" charset="0"/>
                <a:cs typeface="Poppins" panose="00000500000000000000" pitchFamily="2" charset="0"/>
              </a:rPr>
              <a:t>Good communication between management and workers should be the standard.</a:t>
            </a:r>
          </a:p>
        </p:txBody>
      </p:sp>
    </p:spTree>
    <p:extLst>
      <p:ext uri="{BB962C8B-B14F-4D97-AF65-F5344CB8AC3E}">
        <p14:creationId xmlns:p14="http://schemas.microsoft.com/office/powerpoint/2010/main" val="280465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263E-2D59-7B9E-9D66-CA8BA67D44C8}"/>
              </a:ext>
            </a:extLst>
          </p:cNvPr>
          <p:cNvSpPr>
            <a:spLocks noGrp="1"/>
          </p:cNvSpPr>
          <p:nvPr>
            <p:ph type="title"/>
          </p:nvPr>
        </p:nvSpPr>
        <p:spPr>
          <a:xfrm>
            <a:off x="0" y="0"/>
            <a:ext cx="10515600" cy="1325563"/>
          </a:xfrm>
        </p:spPr>
        <p:txBody>
          <a:bodyPr/>
          <a:lstStyle/>
          <a:p>
            <a:r>
              <a:rPr lang="en-GB" b="1" noProof="0" dirty="0">
                <a:latin typeface="Aptos" panose="020B0004020202020204" pitchFamily="34" charset="0"/>
                <a:cs typeface="Poppins" panose="00000500000000000000" pitchFamily="2" charset="0"/>
              </a:rPr>
              <a:t>What is work-related violence</a:t>
            </a:r>
            <a:r>
              <a:rPr lang="en-GB" b="1" noProof="0" dirty="0">
                <a:latin typeface="Aptos" panose="020B0004020202020204" pitchFamily="34" charset="0"/>
              </a:rPr>
              <a:t>?</a:t>
            </a:r>
            <a:br>
              <a:rPr lang="en-GB" b="1" noProof="0" dirty="0">
                <a:latin typeface="Aptos" panose="020B0004020202020204" pitchFamily="34" charset="0"/>
              </a:rPr>
            </a:br>
            <a:endParaRPr lang="en-GB" noProof="0" dirty="0">
              <a:latin typeface="Aptos" panose="020B0004020202020204" pitchFamily="34" charset="0"/>
            </a:endParaRPr>
          </a:p>
        </p:txBody>
      </p:sp>
      <p:sp>
        <p:nvSpPr>
          <p:cNvPr id="3" name="Content Placeholder 2">
            <a:extLst>
              <a:ext uri="{FF2B5EF4-FFF2-40B4-BE49-F238E27FC236}">
                <a16:creationId xmlns:a16="http://schemas.microsoft.com/office/drawing/2014/main" id="{1180F24F-841C-274C-EEDE-49FD890EBD52}"/>
              </a:ext>
            </a:extLst>
          </p:cNvPr>
          <p:cNvSpPr>
            <a:spLocks noGrp="1"/>
          </p:cNvSpPr>
          <p:nvPr>
            <p:ph sz="quarter" idx="10"/>
          </p:nvPr>
        </p:nvSpPr>
        <p:spPr>
          <a:xfrm>
            <a:off x="258618" y="1080655"/>
            <a:ext cx="11774632" cy="4481945"/>
          </a:xfrm>
        </p:spPr>
        <p:txBody>
          <a:bodyPr/>
          <a:lstStyle/>
          <a:p>
            <a:pPr marL="0" indent="0" fontAlgn="base">
              <a:buNone/>
            </a:pPr>
            <a:r>
              <a:rPr lang="en-GB" noProof="0" dirty="0">
                <a:latin typeface="Aptos" panose="020B0004020202020204" pitchFamily="34" charset="0"/>
              </a:rPr>
              <a:t>The Health and Safety Executive (HSE) defines work related violence as:</a:t>
            </a:r>
          </a:p>
          <a:p>
            <a:pPr marL="0" indent="0" fontAlgn="base">
              <a:buNone/>
            </a:pPr>
            <a:endParaRPr lang="en-GB" noProof="0" dirty="0">
              <a:latin typeface="Aptos" panose="020B0004020202020204" pitchFamily="34" charset="0"/>
            </a:endParaRPr>
          </a:p>
          <a:p>
            <a:pPr marL="0" indent="0" fontAlgn="base">
              <a:buNone/>
            </a:pPr>
            <a:r>
              <a:rPr lang="en-GB" sz="4800" noProof="0" dirty="0">
                <a:latin typeface="Aptos" panose="020B0004020202020204" pitchFamily="34" charset="0"/>
              </a:rPr>
              <a:t>“Any incident in which a person is abused, threatened or assaulted in circumstances relating to their work. This can include verbal abuse or threats as well as physical attacks.”</a:t>
            </a:r>
          </a:p>
          <a:p>
            <a:endParaRPr lang="en-GB" noProof="0" dirty="0"/>
          </a:p>
        </p:txBody>
      </p:sp>
    </p:spTree>
    <p:extLst>
      <p:ext uri="{BB962C8B-B14F-4D97-AF65-F5344CB8AC3E}">
        <p14:creationId xmlns:p14="http://schemas.microsoft.com/office/powerpoint/2010/main" val="393770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5"/>
            <a:ext cx="12192000" cy="5287669"/>
          </a:xfrm>
        </p:spPr>
        <p:txBody>
          <a:bodyPr/>
          <a:lstStyle/>
          <a:p>
            <a:r>
              <a:rPr lang="en-GB" b="1" noProof="0" dirty="0">
                <a:latin typeface="Aptos" panose="020B0004020202020204" pitchFamily="34" charset="0"/>
                <a:cs typeface="Poppins" panose="00000500000000000000" pitchFamily="2" charset="0"/>
              </a:rPr>
              <a:t>3. Training</a:t>
            </a:r>
          </a:p>
          <a:p>
            <a:r>
              <a:rPr lang="en-GB" sz="3200" noProof="0" dirty="0">
                <a:latin typeface="Aptos" panose="020B0004020202020204" pitchFamily="34" charset="0"/>
                <a:cs typeface="Poppins" panose="00000500000000000000" pitchFamily="2" charset="0"/>
              </a:rPr>
              <a:t>Training can be used to prevent and manage violence. It can provide workers with appropriate skills to reduce or diffuse potential incidents.</a:t>
            </a:r>
          </a:p>
          <a:p>
            <a:r>
              <a:rPr lang="en-GB" sz="3200" noProof="0" dirty="0">
                <a:latin typeface="Aptos" panose="020B0004020202020204" pitchFamily="34" charset="0"/>
                <a:cs typeface="Poppins" panose="00000500000000000000" pitchFamily="2" charset="0"/>
              </a:rPr>
              <a:t>Training should be available to everyone who may be at risk, including cleaners and maintenance workers. This also applies to temporary or agency workers.</a:t>
            </a:r>
          </a:p>
          <a:p>
            <a:r>
              <a:rPr lang="en-GB" sz="3200" noProof="0" dirty="0">
                <a:latin typeface="Aptos" panose="020B0004020202020204" pitchFamily="34" charset="0"/>
                <a:cs typeface="Poppins" panose="00000500000000000000" pitchFamily="2" charset="0"/>
              </a:rPr>
              <a:t>However, the level of training provided to workers must reflect the specific needs of the work activities identified in the risk assessment.</a:t>
            </a:r>
          </a:p>
        </p:txBody>
      </p:sp>
    </p:spTree>
    <p:extLst>
      <p:ext uri="{BB962C8B-B14F-4D97-AF65-F5344CB8AC3E}">
        <p14:creationId xmlns:p14="http://schemas.microsoft.com/office/powerpoint/2010/main" val="20140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2525-BE4D-DA8B-3E37-D13A87D7B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301F2-F0F7-B106-F1A4-87178EEECEEB}"/>
              </a:ext>
            </a:extLst>
          </p:cNvPr>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a:extLst>
              <a:ext uri="{FF2B5EF4-FFF2-40B4-BE49-F238E27FC236}">
                <a16:creationId xmlns:a16="http://schemas.microsoft.com/office/drawing/2014/main" id="{61C9126D-1157-2C88-1D19-1A899B57674E}"/>
              </a:ext>
            </a:extLst>
          </p:cNvPr>
          <p:cNvSpPr>
            <a:spLocks noGrp="1"/>
          </p:cNvSpPr>
          <p:nvPr>
            <p:ph sz="quarter" idx="10"/>
          </p:nvPr>
        </p:nvSpPr>
        <p:spPr>
          <a:xfrm>
            <a:off x="0" y="946876"/>
            <a:ext cx="12192000" cy="5204542"/>
          </a:xfrm>
        </p:spPr>
        <p:txBody>
          <a:bodyPr/>
          <a:lstStyle/>
          <a:p>
            <a:r>
              <a:rPr lang="en-GB" b="1" noProof="0" dirty="0">
                <a:latin typeface="Aptos" panose="020B0004020202020204" pitchFamily="34" charset="0"/>
                <a:cs typeface="Poppins" panose="00000500000000000000" pitchFamily="2" charset="0"/>
              </a:rPr>
              <a:t>3. Training</a:t>
            </a:r>
          </a:p>
          <a:p>
            <a:r>
              <a:rPr lang="en-GB" sz="3200" dirty="0">
                <a:latin typeface="Aptos" panose="020B0004020202020204" pitchFamily="34" charset="0"/>
                <a:cs typeface="Poppins" panose="00000500000000000000" pitchFamily="2" charset="0"/>
              </a:rPr>
              <a:t>Some job roles may require additional training, such as physical intervention techniques, if there is a serious risk of physical aggression towards the workers.</a:t>
            </a:r>
          </a:p>
          <a:p>
            <a:r>
              <a:rPr lang="en-GB" sz="3200" dirty="0">
                <a:latin typeface="Aptos" panose="020B0004020202020204" pitchFamily="34" charset="0"/>
                <a:cs typeface="Poppins" panose="00000500000000000000" pitchFamily="2" charset="0"/>
              </a:rPr>
              <a:t>Training needs should be monitored and reviewed regularly and training courses evaluated for their effectiveness. Employers should carry out refresher training periodically to ensure workers’ skills are kept up to date.</a:t>
            </a:r>
          </a:p>
        </p:txBody>
      </p:sp>
    </p:spTree>
    <p:extLst>
      <p:ext uri="{BB962C8B-B14F-4D97-AF65-F5344CB8AC3E}">
        <p14:creationId xmlns:p14="http://schemas.microsoft.com/office/powerpoint/2010/main" val="154742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noProof="0" dirty="0">
                <a:latin typeface="Aptos" panose="020B0004020202020204" pitchFamily="34" charset="0"/>
                <a:cs typeface="Poppins" panose="00000500000000000000" pitchFamily="2" charset="0"/>
              </a:rPr>
              <a:t>3. What should training cover?</a:t>
            </a:r>
          </a:p>
          <a:p>
            <a:pPr marL="0" indent="0">
              <a:buNone/>
            </a:pPr>
            <a:r>
              <a:rPr lang="en-GB" noProof="0" dirty="0">
                <a:latin typeface="Aptos" panose="020B0004020202020204" pitchFamily="34" charset="0"/>
                <a:cs typeface="Poppins" panose="00000500000000000000" pitchFamily="2" charset="0"/>
              </a:rPr>
              <a:t>Basic training in the principles of managing violence often includes:</a:t>
            </a:r>
          </a:p>
          <a:p>
            <a:r>
              <a:rPr lang="en-GB" noProof="0" dirty="0">
                <a:latin typeface="Aptos" panose="020B0004020202020204" pitchFamily="34" charset="0"/>
                <a:cs typeface="Poppins" panose="00000500000000000000" pitchFamily="2" charset="0"/>
              </a:rPr>
              <a:t>identifying underlying and immediate causes</a:t>
            </a:r>
          </a:p>
          <a:p>
            <a:r>
              <a:rPr lang="en-GB" noProof="0" dirty="0">
                <a:latin typeface="Aptos" panose="020B0004020202020204" pitchFamily="34" charset="0"/>
                <a:cs typeface="Poppins" panose="00000500000000000000" pitchFamily="2" charset="0"/>
              </a:rPr>
              <a:t>understanding that it should not be accepted as part of the job</a:t>
            </a:r>
          </a:p>
          <a:p>
            <a:r>
              <a:rPr lang="en-GB" noProof="0" dirty="0">
                <a:latin typeface="Aptos" panose="020B0004020202020204" pitchFamily="34" charset="0"/>
                <a:cs typeface="Poppins" panose="00000500000000000000" pitchFamily="2" charset="0"/>
              </a:rPr>
              <a:t>recognising warning signs, such as body language</a:t>
            </a:r>
          </a:p>
          <a:p>
            <a:r>
              <a:rPr lang="en-GB" noProof="0" dirty="0">
                <a:latin typeface="Aptos" panose="020B0004020202020204" pitchFamily="34" charset="0"/>
                <a:cs typeface="Poppins" panose="00000500000000000000" pitchFamily="2" charset="0"/>
              </a:rPr>
              <a:t>relevant interpersonal skills, such as verbal and non-verbal communication skills</a:t>
            </a:r>
          </a:p>
          <a:p>
            <a:r>
              <a:rPr lang="en-GB" noProof="0" dirty="0">
                <a:latin typeface="Aptos" panose="020B0004020202020204" pitchFamily="34" charset="0"/>
                <a:cs typeface="Poppins" panose="00000500000000000000" pitchFamily="2" charset="0"/>
              </a:rPr>
              <a:t>details of working practices and control measures</a:t>
            </a:r>
          </a:p>
          <a:p>
            <a:r>
              <a:rPr lang="en-GB" noProof="0" dirty="0">
                <a:latin typeface="Aptos" panose="020B0004020202020204" pitchFamily="34" charset="0"/>
                <a:cs typeface="Poppins" panose="00000500000000000000" pitchFamily="2" charset="0"/>
              </a:rPr>
              <a:t>incident reporting procedures</a:t>
            </a:r>
          </a:p>
        </p:txBody>
      </p:sp>
    </p:spTree>
    <p:extLst>
      <p:ext uri="{BB962C8B-B14F-4D97-AF65-F5344CB8AC3E}">
        <p14:creationId xmlns:p14="http://schemas.microsoft.com/office/powerpoint/2010/main" val="753459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6"/>
            <a:ext cx="12289971" cy="1579747"/>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noProof="0" dirty="0">
                <a:latin typeface="Aptos" panose="020B0004020202020204" pitchFamily="34" charset="0"/>
                <a:cs typeface="Poppins" panose="00000500000000000000" pitchFamily="2" charset="0"/>
              </a:rPr>
              <a:t>4. Protective Equipment</a:t>
            </a:r>
          </a:p>
          <a:p>
            <a:r>
              <a:rPr lang="en-GB" noProof="0" dirty="0">
                <a:latin typeface="Aptos" panose="020B0004020202020204" pitchFamily="34" charset="0"/>
                <a:cs typeface="Poppins" panose="00000500000000000000" pitchFamily="2" charset="0"/>
              </a:rPr>
              <a:t>Panic Alarm</a:t>
            </a:r>
          </a:p>
          <a:p>
            <a:r>
              <a:rPr lang="en-GB" noProof="0" dirty="0">
                <a:latin typeface="Aptos" panose="020B0004020202020204" pitchFamily="34" charset="0"/>
                <a:cs typeface="Poppins" panose="00000500000000000000" pitchFamily="2" charset="0"/>
              </a:rPr>
              <a:t>Body Cam – but these can result in perpetrators acting out</a:t>
            </a:r>
          </a:p>
          <a:p>
            <a:r>
              <a:rPr lang="en-GB" noProof="0" dirty="0">
                <a:latin typeface="Aptos" panose="020B0004020202020204" pitchFamily="34" charset="0"/>
                <a:cs typeface="Poppins" panose="00000500000000000000" pitchFamily="2" charset="0"/>
              </a:rPr>
              <a:t>Body Armour</a:t>
            </a:r>
          </a:p>
          <a:p>
            <a:r>
              <a:rPr lang="en-GB" noProof="0" dirty="0">
                <a:latin typeface="Aptos" panose="020B0004020202020204" pitchFamily="34" charset="0"/>
                <a:cs typeface="Poppins" panose="00000500000000000000" pitchFamily="2" charset="0"/>
              </a:rPr>
              <a:t>Vehicle Cams – Dash Mounted/External/360</a:t>
            </a:r>
            <a:r>
              <a:rPr lang="en-GB" baseline="30000" noProof="0" dirty="0">
                <a:latin typeface="Aptos" panose="020B0004020202020204" pitchFamily="34" charset="0"/>
                <a:cs typeface="Poppins" panose="00000500000000000000" pitchFamily="2" charset="0"/>
              </a:rPr>
              <a:t>o</a:t>
            </a:r>
          </a:p>
          <a:p>
            <a:r>
              <a:rPr lang="en-GB" noProof="0" dirty="0">
                <a:latin typeface="Aptos" panose="020B0004020202020204" pitchFamily="34" charset="0"/>
                <a:cs typeface="Poppins" panose="00000500000000000000" pitchFamily="2" charset="0"/>
              </a:rPr>
              <a:t>All of these can contribute to protective measures, deterrent effect and evidence collection, </a:t>
            </a:r>
            <a:r>
              <a:rPr lang="en-GB" b="1" noProof="0" dirty="0">
                <a:latin typeface="Aptos" panose="020B0004020202020204" pitchFamily="34" charset="0"/>
                <a:cs typeface="Poppins" panose="00000500000000000000" pitchFamily="2" charset="0"/>
              </a:rPr>
              <a:t>but none of these are the ‘magic bullet’ </a:t>
            </a:r>
            <a:r>
              <a:rPr lang="en-GB" noProof="0" dirty="0">
                <a:latin typeface="Aptos" panose="020B0004020202020204" pitchFamily="34" charset="0"/>
                <a:cs typeface="Poppins" panose="00000500000000000000" pitchFamily="2" charset="0"/>
              </a:rPr>
              <a:t>and they should not be considered as the sole solution. Reducing violence is as much about active management as it is physical measures.</a:t>
            </a:r>
          </a:p>
        </p:txBody>
      </p:sp>
    </p:spTree>
    <p:extLst>
      <p:ext uri="{BB962C8B-B14F-4D97-AF65-F5344CB8AC3E}">
        <p14:creationId xmlns:p14="http://schemas.microsoft.com/office/powerpoint/2010/main" val="388777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5453924"/>
          </a:xfrm>
        </p:spPr>
        <p:txBody>
          <a:bodyPr/>
          <a:lstStyle/>
          <a:p>
            <a:r>
              <a:rPr lang="en-GB" b="1" noProof="0" dirty="0">
                <a:latin typeface="Aptos" panose="020B0004020202020204" pitchFamily="34" charset="0"/>
                <a:cs typeface="Poppins" panose="00000500000000000000" pitchFamily="2" charset="0"/>
              </a:rPr>
              <a:t>5. Incident Reporting</a:t>
            </a:r>
          </a:p>
          <a:p>
            <a:r>
              <a:rPr lang="en-GB" sz="3000" noProof="0" dirty="0">
                <a:latin typeface="Aptos" panose="020B0004020202020204" pitchFamily="34" charset="0"/>
                <a:cs typeface="Poppins" panose="00000500000000000000" pitchFamily="2" charset="0"/>
              </a:rPr>
              <a:t>There must be a clear definition of what work-related violence is. This must go beyond simply physical assaults to include threatening language and verbal abuse. Verbal abuse, as well as the harm it may do in its own right, may develop into physical abuse if it is not challenged.</a:t>
            </a:r>
          </a:p>
          <a:p>
            <a:r>
              <a:rPr lang="en-GB" sz="3000" noProof="0" dirty="0">
                <a:latin typeface="Aptos" panose="020B0004020202020204" pitchFamily="34" charset="0"/>
                <a:cs typeface="Poppins" panose="00000500000000000000" pitchFamily="2" charset="0"/>
              </a:rPr>
              <a:t>To encourage reporting, there should be an agreed reporting form. This should be kept as short as possible, to encourage those affected by violence to complete the reporting process. One approach which works well is to have a single page report capturing key details, with extra sheets provided to capture detail where this is needed in more serious incidents.</a:t>
            </a:r>
          </a:p>
          <a:p>
            <a:endParaRPr lang="en-GB" noProof="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0638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B5F0B-019D-92BD-417E-D7C4D5947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1563A-3B9D-F571-D313-4D7ABF045AFD}"/>
              </a:ext>
            </a:extLst>
          </p:cNvPr>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a:extLst>
              <a:ext uri="{FF2B5EF4-FFF2-40B4-BE49-F238E27FC236}">
                <a16:creationId xmlns:a16="http://schemas.microsoft.com/office/drawing/2014/main" id="{94ED9C38-8D6C-B4CB-528B-01D8F918955C}"/>
              </a:ext>
            </a:extLst>
          </p:cNvPr>
          <p:cNvSpPr>
            <a:spLocks noGrp="1"/>
          </p:cNvSpPr>
          <p:nvPr>
            <p:ph sz="quarter" idx="10"/>
          </p:nvPr>
        </p:nvSpPr>
        <p:spPr>
          <a:xfrm>
            <a:off x="0" y="946875"/>
            <a:ext cx="12192000" cy="5490869"/>
          </a:xfrm>
        </p:spPr>
        <p:txBody>
          <a:bodyPr/>
          <a:lstStyle/>
          <a:p>
            <a:r>
              <a:rPr lang="en-GB" b="1" noProof="0" dirty="0">
                <a:latin typeface="Aptos" panose="020B0004020202020204" pitchFamily="34" charset="0"/>
                <a:cs typeface="Poppins" panose="00000500000000000000" pitchFamily="2" charset="0"/>
              </a:rPr>
              <a:t>5. Incident Reporting</a:t>
            </a:r>
          </a:p>
          <a:p>
            <a:r>
              <a:rPr lang="en-GB" noProof="0" dirty="0">
                <a:latin typeface="Aptos" panose="020B0004020202020204" pitchFamily="34" charset="0"/>
                <a:cs typeface="Poppins" panose="00000500000000000000" pitchFamily="2" charset="0"/>
              </a:rPr>
              <a:t>The reporting form should be written in plain and straightforward language, which will direct the person completing it to provide factual evidence. The critical elements for reporting are the incident time and location; a description of assailant; and a description of any injuries suffered.</a:t>
            </a:r>
          </a:p>
          <a:p>
            <a:r>
              <a:rPr lang="en-GB" dirty="0">
                <a:latin typeface="Aptos" panose="020B0004020202020204" pitchFamily="34" charset="0"/>
                <a:cs typeface="Poppins" panose="00000500000000000000" pitchFamily="2" charset="0"/>
              </a:rPr>
              <a:t>Translated forms should be available for all workers for whom English is not their primary language. If this is not possible, efforts should be made to provide interpretation to allow a report to be made. All workers should be briefed on the expectation to report violent incidents, particularly where workers may not read or write English as their primary language.</a:t>
            </a:r>
          </a:p>
          <a:p>
            <a:endParaRPr lang="en-GB" sz="2400" noProof="0" dirty="0">
              <a:latin typeface="Aptos" panose="020B0004020202020204" pitchFamily="34" charset="0"/>
              <a:cs typeface="Poppins" panose="00000500000000000000" pitchFamily="2" charset="0"/>
            </a:endParaRPr>
          </a:p>
          <a:p>
            <a:endParaRPr lang="en-GB" noProof="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3414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dirty="0">
                <a:latin typeface="Aptos" panose="020B0004020202020204" pitchFamily="34" charset="0"/>
                <a:cs typeface="Poppins" panose="00000500000000000000" pitchFamily="2" charset="0"/>
              </a:rPr>
              <a:t>5</a:t>
            </a:r>
            <a:r>
              <a:rPr lang="en-GB" b="1" noProof="0" dirty="0">
                <a:latin typeface="Aptos" panose="020B0004020202020204" pitchFamily="34" charset="0"/>
                <a:cs typeface="Poppins" panose="00000500000000000000" pitchFamily="2" charset="0"/>
              </a:rPr>
              <a:t>. Incident Reporting</a:t>
            </a:r>
          </a:p>
          <a:p>
            <a:r>
              <a:rPr lang="en-GB" sz="2400" noProof="0" dirty="0">
                <a:latin typeface="Aptos" panose="020B0004020202020204" pitchFamily="34" charset="0"/>
                <a:cs typeface="Poppins" panose="00000500000000000000" pitchFamily="2" charset="0"/>
              </a:rPr>
              <a:t>Crucially, the worker involved must be given the necessary time to complete the report form in full, as soon as possible after the incident. This will ensure that the incident details are fresh in the mind, and allows for the report to be actioned as quickly as possible after the incident has occurred. Employers should not insist on employees waiting until breaks to complete the forms.</a:t>
            </a:r>
          </a:p>
          <a:p>
            <a:r>
              <a:rPr lang="en-GB" sz="2400" noProof="0" dirty="0">
                <a:latin typeface="Aptos" panose="020B0004020202020204" pitchFamily="34" charset="0"/>
                <a:cs typeface="Poppins" panose="00000500000000000000" pitchFamily="2" charset="0"/>
              </a:rPr>
              <a:t>Whilst reporting can be done electronically through smartphones, tablets or other devices, a copy must be provided to the worker upon completion. This should be a hard copy provided at the time that the report is submitted or a soft copy emailed to the employees preferred email address.</a:t>
            </a:r>
          </a:p>
          <a:p>
            <a:r>
              <a:rPr lang="en-GB" sz="2400" noProof="0" dirty="0">
                <a:latin typeface="Aptos" panose="020B0004020202020204" pitchFamily="34" charset="0"/>
                <a:cs typeface="Poppins" panose="00000500000000000000" pitchFamily="2" charset="0"/>
              </a:rPr>
              <a:t>The report form should also give details on how feedback will be provided to the affected worker, along with the timescale for action. It is important that staff see action being taken as this will encourage more staff to report similar incidents in the future.</a:t>
            </a:r>
          </a:p>
          <a:p>
            <a:endParaRPr lang="en-GB" noProof="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4305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E25E3-9C19-6684-FA98-E4709D2605E2}"/>
              </a:ext>
            </a:extLst>
          </p:cNvPr>
          <p:cNvPicPr>
            <a:picLocks noChangeAspect="1"/>
          </p:cNvPicPr>
          <p:nvPr/>
        </p:nvPicPr>
        <p:blipFill>
          <a:blip r:embed="rId2"/>
          <a:stretch>
            <a:fillRect/>
          </a:stretch>
        </p:blipFill>
        <p:spPr>
          <a:xfrm>
            <a:off x="180109" y="1469665"/>
            <a:ext cx="11673032" cy="4320372"/>
          </a:xfrm>
          <a:prstGeom prst="rect">
            <a:avLst/>
          </a:prstGeom>
        </p:spPr>
      </p:pic>
      <p:sp>
        <p:nvSpPr>
          <p:cNvPr id="60418" name="Rectangle 2">
            <a:extLst>
              <a:ext uri="{FF2B5EF4-FFF2-40B4-BE49-F238E27FC236}">
                <a16:creationId xmlns:a16="http://schemas.microsoft.com/office/drawing/2014/main" id="{18D61788-1887-F814-4163-7EC750267658}"/>
              </a:ext>
            </a:extLst>
          </p:cNvPr>
          <p:cNvSpPr>
            <a:spLocks noGrp="1" noChangeArrowheads="1"/>
          </p:cNvSpPr>
          <p:nvPr>
            <p:ph type="title"/>
          </p:nvPr>
        </p:nvSpPr>
        <p:spPr bwMode="auto">
          <a:xfrm>
            <a:off x="0" y="21000"/>
            <a:ext cx="12033250" cy="68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b="1" noProof="0" dirty="0">
                <a:latin typeface="Aptos" panose="020B0004020202020204" pitchFamily="34" charset="0"/>
                <a:cs typeface="Poppins" panose="00000500000000000000" pitchFamily="2" charset="0"/>
              </a:rPr>
              <a:t>What does a safe system of work look like?</a:t>
            </a:r>
            <a:endParaRPr lang="en-GB" sz="3300" noProof="0" dirty="0">
              <a:latin typeface="Aptos" panose="020B0004020202020204" pitchFamily="34" charset="0"/>
            </a:endParaRPr>
          </a:p>
        </p:txBody>
      </p:sp>
      <p:sp>
        <p:nvSpPr>
          <p:cNvPr id="2" name="Content Placeholder 1">
            <a:extLst>
              <a:ext uri="{FF2B5EF4-FFF2-40B4-BE49-F238E27FC236}">
                <a16:creationId xmlns:a16="http://schemas.microsoft.com/office/drawing/2014/main" id="{FD166FC1-BC63-82C8-8089-4CA86C575B5F}"/>
              </a:ext>
            </a:extLst>
          </p:cNvPr>
          <p:cNvSpPr>
            <a:spLocks noGrp="1"/>
          </p:cNvSpPr>
          <p:nvPr>
            <p:ph sz="quarter" idx="10"/>
          </p:nvPr>
        </p:nvSpPr>
        <p:spPr>
          <a:xfrm>
            <a:off x="18246" y="673444"/>
            <a:ext cx="11723370" cy="5704495"/>
          </a:xfrm>
        </p:spPr>
        <p:txBody>
          <a:bodyPr/>
          <a:lstStyle/>
          <a:p>
            <a:r>
              <a:rPr lang="en-GB" b="1" dirty="0">
                <a:latin typeface="Aptos" panose="020B0004020202020204" pitchFamily="34" charset="0"/>
                <a:cs typeface="Poppins" panose="00000500000000000000" pitchFamily="2" charset="0"/>
              </a:rPr>
              <a:t>5</a:t>
            </a:r>
            <a:r>
              <a:rPr lang="en-GB" b="1" noProof="0" dirty="0">
                <a:latin typeface="Aptos" panose="020B0004020202020204" pitchFamily="34" charset="0"/>
                <a:cs typeface="Poppins" panose="00000500000000000000" pitchFamily="2" charset="0"/>
              </a:rPr>
              <a:t>. Incident Reporting</a:t>
            </a:r>
          </a:p>
          <a:p>
            <a:endParaRPr lang="en-GB" sz="1400" b="1" i="1" noProof="0" dirty="0">
              <a:solidFill>
                <a:srgbClr val="FFFFFF"/>
              </a:solidFill>
              <a:latin typeface="Poppins" panose="00000500000000000000" pitchFamily="2" charset="0"/>
              <a:ea typeface="Batang" pitchFamily="18" charset="-127"/>
              <a:cs typeface="Poppins" panose="00000500000000000000" pitchFamily="2" charset="0"/>
            </a:endParaRPr>
          </a:p>
        </p:txBody>
      </p:sp>
      <p:sp>
        <p:nvSpPr>
          <p:cNvPr id="60435" name="Rectangle 19">
            <a:extLst>
              <a:ext uri="{FF2B5EF4-FFF2-40B4-BE49-F238E27FC236}">
                <a16:creationId xmlns:a16="http://schemas.microsoft.com/office/drawing/2014/main" id="{251F8676-41A6-7C75-93C9-E5FC4E0457A5}"/>
              </a:ext>
            </a:extLst>
          </p:cNvPr>
          <p:cNvSpPr>
            <a:spLocks noChangeArrowheads="1"/>
          </p:cNvSpPr>
          <p:nvPr/>
        </p:nvSpPr>
        <p:spPr bwMode="auto">
          <a:xfrm>
            <a:off x="5879931" y="785958"/>
            <a:ext cx="5235575" cy="6016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noProof="0" dirty="0">
                <a:latin typeface="Aptos" panose="020B0004020202020204" pitchFamily="34" charset="0"/>
                <a:cs typeface="Poppins" panose="00000500000000000000" pitchFamily="2" charset="0"/>
              </a:rPr>
              <a:t>The Perpetual Cycle of </a:t>
            </a:r>
          </a:p>
          <a:p>
            <a:pPr algn="ctr" eaLnBrk="0" hangingPunct="0"/>
            <a:r>
              <a:rPr lang="en-GB" sz="2000" b="1" noProof="0" dirty="0">
                <a:latin typeface="Aptos" panose="020B0004020202020204" pitchFamily="34" charset="0"/>
                <a:cs typeface="Poppins" panose="00000500000000000000" pitchFamily="2" charset="0"/>
              </a:rPr>
              <a:t>Unchallenged Workplace Violence</a:t>
            </a:r>
          </a:p>
        </p:txBody>
      </p:sp>
      <p:sp>
        <p:nvSpPr>
          <p:cNvPr id="60437" name="Text Box 21">
            <a:extLst>
              <a:ext uri="{FF2B5EF4-FFF2-40B4-BE49-F238E27FC236}">
                <a16:creationId xmlns:a16="http://schemas.microsoft.com/office/drawing/2014/main" id="{99CC01C8-65B7-FB1F-D366-A611A46235E7}"/>
              </a:ext>
            </a:extLst>
          </p:cNvPr>
          <p:cNvSpPr txBox="1">
            <a:spLocks noChangeArrowheads="1"/>
          </p:cNvSpPr>
          <p:nvPr/>
        </p:nvSpPr>
        <p:spPr bwMode="auto">
          <a:xfrm>
            <a:off x="8576397" y="5079349"/>
            <a:ext cx="262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1200" b="1" i="1" noProof="0" dirty="0"/>
              <a:t>Source: HSL</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dirty="0">
                <a:latin typeface="Aptos" panose="020B0004020202020204" pitchFamily="34" charset="0"/>
                <a:cs typeface="Poppins" panose="00000500000000000000" pitchFamily="2" charset="0"/>
              </a:rPr>
              <a:t>6</a:t>
            </a:r>
            <a:r>
              <a:rPr lang="en-GB" b="1" noProof="0" dirty="0">
                <a:latin typeface="Aptos" panose="020B0004020202020204" pitchFamily="34" charset="0"/>
                <a:cs typeface="Poppins" panose="00000500000000000000" pitchFamily="2" charset="0"/>
              </a:rPr>
              <a:t>. Post-Incident Support</a:t>
            </a:r>
          </a:p>
          <a:p>
            <a:r>
              <a:rPr lang="en-GB" sz="2300" noProof="0" dirty="0">
                <a:latin typeface="Aptos" panose="020B0004020202020204" pitchFamily="34" charset="0"/>
                <a:cs typeface="Poppins" panose="00000500000000000000" pitchFamily="2" charset="0"/>
              </a:rPr>
              <a:t>There can be a significant impact on workers who are directly involved and those who witness an incident. It can affect workers’ mental and physical health.</a:t>
            </a:r>
          </a:p>
          <a:p>
            <a:r>
              <a:rPr lang="en-GB" sz="2300" noProof="0" dirty="0">
                <a:latin typeface="Aptos" panose="020B0004020202020204" pitchFamily="34" charset="0"/>
                <a:cs typeface="Poppins" panose="00000500000000000000" pitchFamily="2" charset="0"/>
              </a:rPr>
              <a:t>Victims will react in different ways − employers should consider changing a person’s job role or working conditions if they are particularly affected by the incident</a:t>
            </a:r>
          </a:p>
          <a:p>
            <a:r>
              <a:rPr lang="en-GB" sz="2300" noProof="0" dirty="0">
                <a:latin typeface="Aptos" panose="020B0004020202020204" pitchFamily="34" charset="0"/>
                <a:cs typeface="Poppins" panose="00000500000000000000" pitchFamily="2" charset="0"/>
              </a:rPr>
              <a:t>Sensitive and appropriate support will reduce the victim’s suffering, for example offer them a chance to talk openly about the incident as soon as possible</a:t>
            </a:r>
          </a:p>
          <a:p>
            <a:r>
              <a:rPr lang="en-GB" sz="2300" noProof="0" dirty="0">
                <a:latin typeface="Aptos" panose="020B0004020202020204" pitchFamily="34" charset="0"/>
                <a:cs typeface="Poppins" panose="00000500000000000000" pitchFamily="2" charset="0"/>
              </a:rPr>
              <a:t>Employers should provide confidential counselling or signpost victims to local counselling services, or charities such as Victim Support</a:t>
            </a:r>
          </a:p>
          <a:p>
            <a:r>
              <a:rPr lang="en-GB" sz="2300" noProof="0" dirty="0">
                <a:latin typeface="Aptos" panose="020B0004020202020204" pitchFamily="34" charset="0"/>
                <a:cs typeface="Poppins" panose="00000500000000000000" pitchFamily="2" charset="0"/>
              </a:rPr>
              <a:t>All workers dealing with post-incident situations must be fully trained and competent, and know how to support their colleagues</a:t>
            </a:r>
          </a:p>
        </p:txBody>
      </p:sp>
    </p:spTree>
    <p:extLst>
      <p:ext uri="{BB962C8B-B14F-4D97-AF65-F5344CB8AC3E}">
        <p14:creationId xmlns:p14="http://schemas.microsoft.com/office/powerpoint/2010/main" val="355233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489857"/>
            <a:ext cx="12289971" cy="2180545"/>
          </a:xfrm>
        </p:spPr>
        <p:txBody>
          <a:bodyPr/>
          <a:lstStyle/>
          <a:p>
            <a:r>
              <a:rPr lang="en-GB" sz="4200" b="1" noProof="0" dirty="0">
                <a:latin typeface="Aptos" panose="020B0004020202020204" pitchFamily="34" charset="0"/>
                <a:cs typeface="Poppins" panose="00000500000000000000" pitchFamily="2" charset="0"/>
              </a:rPr>
              <a:t>What does a safe system of work look like?</a:t>
            </a:r>
          </a:p>
        </p:txBody>
      </p:sp>
      <p:sp>
        <p:nvSpPr>
          <p:cNvPr id="3" name="Content Placeholder 2"/>
          <p:cNvSpPr>
            <a:spLocks noGrp="1"/>
          </p:cNvSpPr>
          <p:nvPr>
            <p:ph sz="quarter" idx="10"/>
          </p:nvPr>
        </p:nvSpPr>
        <p:spPr>
          <a:xfrm>
            <a:off x="0" y="946876"/>
            <a:ext cx="12192000" cy="3708400"/>
          </a:xfrm>
        </p:spPr>
        <p:txBody>
          <a:bodyPr/>
          <a:lstStyle/>
          <a:p>
            <a:r>
              <a:rPr lang="en-GB" b="1" dirty="0">
                <a:latin typeface="Aptos" panose="020B0004020202020204" pitchFamily="34" charset="0"/>
                <a:cs typeface="Poppins" panose="00000500000000000000" pitchFamily="2" charset="0"/>
              </a:rPr>
              <a:t>7</a:t>
            </a:r>
            <a:r>
              <a:rPr lang="en-GB" b="1" noProof="0" dirty="0">
                <a:latin typeface="Aptos" panose="020B0004020202020204" pitchFamily="34" charset="0"/>
                <a:cs typeface="Poppins" panose="00000500000000000000" pitchFamily="2" charset="0"/>
              </a:rPr>
              <a:t>. Investigate, Review and Implement</a:t>
            </a:r>
          </a:p>
          <a:p>
            <a:r>
              <a:rPr lang="en-GB" sz="2400" noProof="0" dirty="0">
                <a:latin typeface="Aptos" panose="020B0004020202020204" pitchFamily="34" charset="0"/>
                <a:cs typeface="Poppins" panose="00000500000000000000" pitchFamily="2" charset="0"/>
              </a:rPr>
              <a:t>Every significant incident will have lessons that need to be learned and applied across the organization</a:t>
            </a:r>
          </a:p>
          <a:p>
            <a:r>
              <a:rPr lang="en-GB" sz="2400" noProof="0" dirty="0">
                <a:latin typeface="Aptos" panose="020B0004020202020204" pitchFamily="34" charset="0"/>
                <a:cs typeface="Poppins" panose="00000500000000000000" pitchFamily="2" charset="0"/>
              </a:rPr>
              <a:t>A serious incident is a failing of both the risk assessment and the safe system of work. Both should be formally reviewed by the employer and the workforce together.</a:t>
            </a:r>
          </a:p>
          <a:p>
            <a:r>
              <a:rPr lang="en-GB" sz="2400" noProof="0" dirty="0">
                <a:latin typeface="Aptos" panose="020B0004020202020204" pitchFamily="34" charset="0"/>
                <a:cs typeface="Poppins" panose="00000500000000000000" pitchFamily="2" charset="0"/>
              </a:rPr>
              <a:t>Incidents should never be considered as a ‘one-off’ or ‘unforeseeable’. Root causes must be identified, and all aspects considered.</a:t>
            </a:r>
          </a:p>
          <a:p>
            <a:r>
              <a:rPr lang="en-GB" sz="2400" noProof="0" dirty="0">
                <a:latin typeface="Aptos" panose="020B0004020202020204" pitchFamily="34" charset="0"/>
                <a:cs typeface="Poppins" panose="00000500000000000000" pitchFamily="2" charset="0"/>
              </a:rPr>
              <a:t>All learnings </a:t>
            </a:r>
            <a:r>
              <a:rPr lang="en-GB" sz="2400" u="sng" noProof="0" dirty="0">
                <a:latin typeface="Aptos" panose="020B0004020202020204" pitchFamily="34" charset="0"/>
                <a:cs typeface="Poppins" panose="00000500000000000000" pitchFamily="2" charset="0"/>
              </a:rPr>
              <a:t>must</a:t>
            </a:r>
            <a:r>
              <a:rPr lang="en-GB" sz="2400" noProof="0" dirty="0">
                <a:latin typeface="Aptos" panose="020B0004020202020204" pitchFamily="34" charset="0"/>
                <a:cs typeface="Poppins" panose="00000500000000000000" pitchFamily="2" charset="0"/>
              </a:rPr>
              <a:t> be integrated into a reassessment and new SSOW.</a:t>
            </a:r>
          </a:p>
          <a:p>
            <a:r>
              <a:rPr lang="en-GB" sz="2400" noProof="0" dirty="0">
                <a:latin typeface="Aptos" panose="020B0004020202020204" pitchFamily="34" charset="0"/>
                <a:cs typeface="Poppins" panose="00000500000000000000" pitchFamily="2" charset="0"/>
              </a:rPr>
              <a:t>Investigations should involve unions at all levels. In serious incidents where the Police or HSE are involved, there may be issues regarding prejudicing legal proceedings – where this is the case speak to your Full Time Officer</a:t>
            </a:r>
          </a:p>
        </p:txBody>
      </p:sp>
    </p:spTree>
    <p:extLst>
      <p:ext uri="{BB962C8B-B14F-4D97-AF65-F5344CB8AC3E}">
        <p14:creationId xmlns:p14="http://schemas.microsoft.com/office/powerpoint/2010/main" val="201655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89971" cy="932874"/>
          </a:xfrm>
        </p:spPr>
        <p:txBody>
          <a:bodyPr/>
          <a:lstStyle/>
          <a:p>
            <a:r>
              <a:rPr lang="en-GB" sz="4200" b="1" noProof="0" dirty="0">
                <a:latin typeface="Poppins" panose="00000500000000000000" pitchFamily="2" charset="0"/>
                <a:cs typeface="Poppins" panose="00000500000000000000" pitchFamily="2" charset="0"/>
              </a:rPr>
              <a:t> </a:t>
            </a:r>
            <a:r>
              <a:rPr lang="en-GB" sz="4200" b="1" noProof="0" dirty="0">
                <a:latin typeface="Aptos" panose="020B0004020202020204" pitchFamily="34" charset="0"/>
                <a:cs typeface="Poppins" panose="00000500000000000000" pitchFamily="2" charset="0"/>
              </a:rPr>
              <a:t>Why do we care about violence at work?</a:t>
            </a:r>
          </a:p>
        </p:txBody>
      </p:sp>
      <p:sp>
        <p:nvSpPr>
          <p:cNvPr id="3" name="Content Placeholder 2"/>
          <p:cNvSpPr>
            <a:spLocks noGrp="1"/>
          </p:cNvSpPr>
          <p:nvPr>
            <p:ph sz="quarter" idx="10"/>
          </p:nvPr>
        </p:nvSpPr>
        <p:spPr>
          <a:xfrm>
            <a:off x="0" y="946876"/>
            <a:ext cx="12192000" cy="3708400"/>
          </a:xfrm>
        </p:spPr>
        <p:txBody>
          <a:bodyPr/>
          <a:lstStyle/>
          <a:p>
            <a:r>
              <a:rPr lang="en-GB" sz="3200" noProof="0" dirty="0">
                <a:latin typeface="Aptos" panose="020B0004020202020204" pitchFamily="34" charset="0"/>
                <a:cs typeface="Poppins" panose="00000500000000000000" pitchFamily="2" charset="0"/>
              </a:rPr>
              <a:t>Violence is an increasing and extremely serious hazard in many sectors:</a:t>
            </a:r>
          </a:p>
          <a:p>
            <a:pPr lvl="1"/>
            <a:r>
              <a:rPr lang="en-GB" sz="2800" noProof="0" dirty="0">
                <a:latin typeface="Aptos" panose="020B0004020202020204" pitchFamily="34" charset="0"/>
                <a:cs typeface="Poppins" panose="00000500000000000000" pitchFamily="2" charset="0"/>
              </a:rPr>
              <a:t>Security</a:t>
            </a:r>
          </a:p>
          <a:p>
            <a:pPr lvl="1"/>
            <a:r>
              <a:rPr lang="en-GB" sz="2800" noProof="0" dirty="0">
                <a:latin typeface="Aptos" panose="020B0004020202020204" pitchFamily="34" charset="0"/>
                <a:cs typeface="Poppins" panose="00000500000000000000" pitchFamily="2" charset="0"/>
              </a:rPr>
              <a:t>Hospitality</a:t>
            </a:r>
          </a:p>
          <a:p>
            <a:pPr lvl="1"/>
            <a:r>
              <a:rPr lang="en-GB" sz="2800" noProof="0" dirty="0">
                <a:latin typeface="Aptos" panose="020B0004020202020204" pitchFamily="34" charset="0"/>
                <a:cs typeface="Poppins" panose="00000500000000000000" pitchFamily="2" charset="0"/>
              </a:rPr>
              <a:t>Health Sector</a:t>
            </a:r>
          </a:p>
          <a:p>
            <a:pPr lvl="1"/>
            <a:r>
              <a:rPr lang="en-GB" sz="2800" noProof="0" dirty="0">
                <a:latin typeface="Aptos" panose="020B0004020202020204" pitchFamily="34" charset="0"/>
                <a:cs typeface="Poppins" panose="00000500000000000000" pitchFamily="2" charset="0"/>
              </a:rPr>
              <a:t>Retail</a:t>
            </a:r>
          </a:p>
          <a:p>
            <a:pPr lvl="1"/>
            <a:r>
              <a:rPr lang="en-GB" sz="2800" noProof="0" dirty="0">
                <a:latin typeface="Aptos" panose="020B0004020202020204" pitchFamily="34" charset="0"/>
                <a:cs typeface="Poppins" panose="00000500000000000000" pitchFamily="2" charset="0"/>
              </a:rPr>
              <a:t>Public Transport</a:t>
            </a:r>
          </a:p>
          <a:p>
            <a:pPr lvl="1"/>
            <a:r>
              <a:rPr lang="en-GB" sz="2800" noProof="0" dirty="0">
                <a:latin typeface="Aptos" panose="020B0004020202020204" pitchFamily="34" charset="0"/>
                <a:cs typeface="Poppins" panose="00000500000000000000" pitchFamily="2" charset="0"/>
              </a:rPr>
              <a:t>Police/Prisons/Probation etc</a:t>
            </a:r>
          </a:p>
          <a:p>
            <a:pPr lvl="1"/>
            <a:endParaRPr lang="en-GB" noProof="0" dirty="0">
              <a:latin typeface="Aptos" panose="020B0004020202020204" pitchFamily="34" charset="0"/>
              <a:cs typeface="Poppins" panose="00000500000000000000" pitchFamily="2" charset="0"/>
            </a:endParaRPr>
          </a:p>
          <a:p>
            <a:r>
              <a:rPr lang="en-GB" noProof="0" dirty="0">
                <a:latin typeface="Aptos" panose="020B0004020202020204" pitchFamily="34" charset="0"/>
                <a:cs typeface="Poppins" panose="00000500000000000000" pitchFamily="2" charset="0"/>
              </a:rPr>
              <a:t>It may be unpredictable, but it is </a:t>
            </a:r>
            <a:r>
              <a:rPr lang="en-GB" noProof="0" dirty="0" err="1">
                <a:latin typeface="Aptos" panose="020B0004020202020204" pitchFamily="34" charset="0"/>
                <a:cs typeface="Poppins" panose="00000500000000000000" pitchFamily="2" charset="0"/>
              </a:rPr>
              <a:t>forseeable</a:t>
            </a:r>
            <a:r>
              <a:rPr lang="en-GB" noProof="0" dirty="0">
                <a:latin typeface="Aptos" panose="020B0004020202020204" pitchFamily="34" charset="0"/>
                <a:cs typeface="Poppins" panose="00000500000000000000" pitchFamily="2" charset="0"/>
              </a:rPr>
              <a:t>, and it can be prevented – so why isn’t it?</a:t>
            </a:r>
          </a:p>
        </p:txBody>
      </p:sp>
    </p:spTree>
    <p:extLst>
      <p:ext uri="{BB962C8B-B14F-4D97-AF65-F5344CB8AC3E}">
        <p14:creationId xmlns:p14="http://schemas.microsoft.com/office/powerpoint/2010/main" val="1253282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1" y="47353"/>
            <a:ext cx="12150089" cy="524147"/>
          </a:xfrm>
        </p:spPr>
        <p:txBody>
          <a:bodyPr/>
          <a:lstStyle/>
          <a:p>
            <a:r>
              <a:rPr lang="en-GB" sz="4200" b="1" noProof="0" dirty="0">
                <a:latin typeface="Aptos" panose="020B0004020202020204" pitchFamily="34" charset="0"/>
                <a:cs typeface="Poppins" panose="00000500000000000000" pitchFamily="2" charset="0"/>
              </a:rPr>
              <a:t>Further Information:</a:t>
            </a:r>
          </a:p>
        </p:txBody>
      </p:sp>
      <p:pic>
        <p:nvPicPr>
          <p:cNvPr id="5" name="Content Placeholder 4">
            <a:extLst>
              <a:ext uri="{FF2B5EF4-FFF2-40B4-BE49-F238E27FC236}">
                <a16:creationId xmlns:a16="http://schemas.microsoft.com/office/drawing/2014/main" id="{316D93FE-A59A-E0F1-AEE8-01D5B9CF1B38}"/>
              </a:ext>
            </a:extLst>
          </p:cNvPr>
          <p:cNvPicPr>
            <a:picLocks noGrp="1" noChangeAspect="1"/>
          </p:cNvPicPr>
          <p:nvPr>
            <p:ph sz="quarter" idx="10"/>
          </p:nvPr>
        </p:nvPicPr>
        <p:blipFill>
          <a:blip r:embed="rId3"/>
          <a:stretch>
            <a:fillRect/>
          </a:stretch>
        </p:blipFill>
        <p:spPr>
          <a:xfrm>
            <a:off x="9707417" y="179367"/>
            <a:ext cx="2442671" cy="4845215"/>
          </a:xfrm>
        </p:spPr>
      </p:pic>
      <p:sp>
        <p:nvSpPr>
          <p:cNvPr id="6" name="TextBox 5">
            <a:extLst>
              <a:ext uri="{FF2B5EF4-FFF2-40B4-BE49-F238E27FC236}">
                <a16:creationId xmlns:a16="http://schemas.microsoft.com/office/drawing/2014/main" id="{52616285-68CD-4F16-8383-7CD23E2EF1BB}"/>
              </a:ext>
            </a:extLst>
          </p:cNvPr>
          <p:cNvSpPr txBox="1"/>
          <p:nvPr/>
        </p:nvSpPr>
        <p:spPr>
          <a:xfrm>
            <a:off x="41911" y="561796"/>
            <a:ext cx="9840998" cy="5632311"/>
          </a:xfrm>
          <a:prstGeom prst="rect">
            <a:avLst/>
          </a:prstGeom>
          <a:noFill/>
        </p:spPr>
        <p:txBody>
          <a:bodyPr wrap="square" rtlCol="0">
            <a:spAutoFit/>
          </a:bodyPr>
          <a:lstStyle/>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GMB Guide on Violence in Schools –Principles apply across all </a:t>
            </a:r>
            <a:r>
              <a:rPr lang="en-GB" sz="2400" noProof="0" dirty="0" err="1">
                <a:latin typeface="Aptos" panose="020B0004020202020204" pitchFamily="34" charset="0"/>
                <a:cs typeface="Poppins" panose="00000500000000000000" pitchFamily="2" charset="0"/>
              </a:rPr>
              <a:t>workplaces:</a:t>
            </a:r>
            <a:r>
              <a:rPr lang="en-GB" sz="2400" noProof="0" dirty="0" err="1">
                <a:solidFill>
                  <a:schemeClr val="accent1">
                    <a:lumMod val="75000"/>
                  </a:schemeClr>
                </a:solidFill>
                <a:latin typeface="Aptos" panose="020B0004020202020204" pitchFamily="34" charset="0"/>
                <a:cs typeface="Poppins" panose="00000500000000000000" pitchFamily="2" charset="0"/>
              </a:rPr>
              <a:t>https</a:t>
            </a:r>
            <a:r>
              <a:rPr lang="en-GB" sz="2400" noProof="0" dirty="0">
                <a:solidFill>
                  <a:schemeClr val="accent1">
                    <a:lumMod val="75000"/>
                  </a:schemeClr>
                </a:solidFill>
                <a:latin typeface="Aptos" panose="020B0004020202020204" pitchFamily="34" charset="0"/>
                <a:cs typeface="Poppins" panose="00000500000000000000" pitchFamily="2" charset="0"/>
              </a:rPr>
              <a:t>://www.gmb.org.uk/assets/media/downloads/2320/hs-violence-schools.pdf</a:t>
            </a:r>
          </a:p>
          <a:p>
            <a:pPr marL="342900" indent="-342900">
              <a:buFont typeface="Arial" panose="020B0604020202020204" pitchFamily="34" charset="0"/>
              <a:buChar char="•"/>
            </a:pPr>
            <a:r>
              <a:rPr lang="en-GB" sz="2400" dirty="0">
                <a:latin typeface="Aptos" panose="020B0004020202020204" pitchFamily="34" charset="0"/>
              </a:rPr>
              <a:t>INDG69 - Violence at work: a guide for employers</a:t>
            </a:r>
            <a:endParaRPr lang="en-GB" sz="2400" noProof="0" dirty="0">
              <a:latin typeface="Aptos" panose="020B0004020202020204" pitchFamily="34" charset="0"/>
              <a:cs typeface="Poppins" panose="00000500000000000000" pitchFamily="2" charset="0"/>
            </a:endParaRPr>
          </a:p>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HSG133 – Preventing Violence to Retail Staff: First complete HSE guidance on violence</a:t>
            </a:r>
          </a:p>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HSG229 – Work-Related Violence: Case Studies</a:t>
            </a:r>
          </a:p>
          <a:p>
            <a:pPr marL="342900" indent="-342900">
              <a:buFont typeface="Arial" panose="020B0604020202020204" pitchFamily="34" charset="0"/>
              <a:buChar char="•"/>
            </a:pPr>
            <a:r>
              <a:rPr lang="en-GB" sz="2400" dirty="0">
                <a:latin typeface="Aptos" panose="020B0004020202020204" pitchFamily="34" charset="0"/>
                <a:cs typeface="Poppins" panose="00000500000000000000" pitchFamily="2" charset="0"/>
              </a:rPr>
              <a:t>TUC Webinar: </a:t>
            </a:r>
            <a:r>
              <a:rPr lang="en-GB" sz="2400" dirty="0">
                <a:solidFill>
                  <a:schemeClr val="accent1">
                    <a:lumMod val="75000"/>
                  </a:schemeClr>
                </a:solidFill>
                <a:latin typeface="Aptos" panose="020B0004020202020204" pitchFamily="34" charset="0"/>
                <a:cs typeface="Poppins" panose="00000500000000000000" pitchFamily="2" charset="0"/>
              </a:rPr>
              <a:t>https://www.youtube.com/watch?v=lLizx1YG4rU</a:t>
            </a:r>
            <a:endParaRPr lang="en-GB" sz="2400" noProof="0" dirty="0">
              <a:solidFill>
                <a:schemeClr val="accent1">
                  <a:lumMod val="75000"/>
                </a:schemeClr>
              </a:solidFill>
              <a:latin typeface="Aptos" panose="020B0004020202020204" pitchFamily="34" charset="0"/>
              <a:cs typeface="Poppins" panose="00000500000000000000" pitchFamily="2" charset="0"/>
            </a:endParaRPr>
          </a:p>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HSE Website: </a:t>
            </a:r>
            <a:r>
              <a:rPr lang="en-GB" sz="2400" noProof="0" dirty="0">
                <a:latin typeface="Aptos" panose="020B0004020202020204" pitchFamily="34" charset="0"/>
                <a:cs typeface="Poppins" panose="00000500000000000000" pitchFamily="2" charset="0"/>
                <a:hlinkClick r:id="rId4"/>
              </a:rPr>
              <a:t>https://www.hse.gov.uk/violence/index.htm</a:t>
            </a:r>
            <a:endParaRPr lang="en-GB" sz="2400" noProof="0" dirty="0">
              <a:latin typeface="Aptos" panose="020B0004020202020204" pitchFamily="34" charset="0"/>
              <a:cs typeface="Poppins" panose="00000500000000000000" pitchFamily="2" charset="0"/>
            </a:endParaRPr>
          </a:p>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Case Studies: </a:t>
            </a:r>
            <a:r>
              <a:rPr lang="en-GB" sz="2400" noProof="0" dirty="0">
                <a:latin typeface="Aptos" panose="020B0004020202020204" pitchFamily="34" charset="0"/>
                <a:cs typeface="Poppins" panose="00000500000000000000" pitchFamily="2" charset="0"/>
                <a:hlinkClick r:id="rId5"/>
              </a:rPr>
              <a:t>https://www.hse.gov.uk/violence/employer/examples-to-prevent.htm</a:t>
            </a:r>
            <a:endParaRPr lang="en-GB" sz="2400" noProof="0" dirty="0">
              <a:latin typeface="Aptos" panose="020B0004020202020204" pitchFamily="34" charset="0"/>
              <a:cs typeface="Poppins" panose="00000500000000000000" pitchFamily="2" charset="0"/>
            </a:endParaRPr>
          </a:p>
          <a:p>
            <a:pPr marL="342900" indent="-342900">
              <a:buFont typeface="Arial" panose="020B0604020202020204" pitchFamily="34" charset="0"/>
              <a:buChar char="•"/>
            </a:pPr>
            <a:r>
              <a:rPr lang="en-GB" sz="2400" noProof="0" dirty="0">
                <a:latin typeface="Aptos" panose="020B0004020202020204" pitchFamily="34" charset="0"/>
                <a:cs typeface="Poppins" panose="00000500000000000000" pitchFamily="2" charset="0"/>
              </a:rPr>
              <a:t>Hazards Magazine: </a:t>
            </a:r>
            <a:r>
              <a:rPr lang="en-GB" sz="2400" noProof="0" dirty="0">
                <a:solidFill>
                  <a:schemeClr val="accent1">
                    <a:lumMod val="75000"/>
                  </a:schemeClr>
                </a:solidFill>
                <a:latin typeface="Aptos" panose="020B0004020202020204" pitchFamily="34" charset="0"/>
                <a:cs typeface="Poppins" panose="00000500000000000000" pitchFamily="2" charset="0"/>
              </a:rPr>
              <a:t>https://www.hazards.org/violence/index.htm</a:t>
            </a:r>
          </a:p>
          <a:p>
            <a:pPr marL="342900" indent="-342900">
              <a:buFont typeface="Arial" panose="020B0604020202020204" pitchFamily="34" charset="0"/>
              <a:buChar char="•"/>
            </a:pPr>
            <a:r>
              <a:rPr lang="en-GB" sz="2400" dirty="0">
                <a:latin typeface="Aptos" panose="020B0004020202020204" pitchFamily="34" charset="0"/>
                <a:cs typeface="Poppins" panose="00000500000000000000" pitchFamily="2" charset="0"/>
              </a:rPr>
              <a:t> Reporting Form: </a:t>
            </a:r>
            <a:r>
              <a:rPr lang="en-GB" sz="2400" dirty="0">
                <a:solidFill>
                  <a:schemeClr val="accent1">
                    <a:lumMod val="75000"/>
                  </a:schemeClr>
                </a:solidFill>
                <a:latin typeface="Aptos" panose="020B0004020202020204" pitchFamily="34" charset="0"/>
                <a:cs typeface="Poppins" panose="00000500000000000000" pitchFamily="2" charset="0"/>
              </a:rPr>
              <a:t>https://www.hazards.org/violence/h132hitlist.pdf</a:t>
            </a:r>
          </a:p>
          <a:p>
            <a:pPr marL="342900" indent="-342900">
              <a:buFont typeface="Arial" panose="020B0604020202020204" pitchFamily="34" charset="0"/>
              <a:buChar char="•"/>
            </a:pPr>
            <a:r>
              <a:rPr lang="en-GB" sz="2400" noProof="0" dirty="0">
                <a:solidFill>
                  <a:schemeClr val="accent1">
                    <a:lumMod val="75000"/>
                  </a:schemeClr>
                </a:solidFill>
                <a:latin typeface="Aptos" panose="020B0004020202020204" pitchFamily="34" charset="0"/>
                <a:cs typeface="Poppins" panose="00000500000000000000" pitchFamily="2" charset="0"/>
              </a:rPr>
              <a:t>https://www.tuc.org.uk/sites/default/files/Violence%20and%20Abuse%20Reporting%20Form%20%28pdf%29_0.pdf</a:t>
            </a:r>
          </a:p>
        </p:txBody>
      </p:sp>
    </p:spTree>
    <p:extLst>
      <p:ext uri="{BB962C8B-B14F-4D97-AF65-F5344CB8AC3E}">
        <p14:creationId xmlns:p14="http://schemas.microsoft.com/office/powerpoint/2010/main" val="33528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19410" cy="682353"/>
          </a:xfrm>
        </p:spPr>
        <p:txBody>
          <a:bodyPr/>
          <a:lstStyle/>
          <a:p>
            <a:r>
              <a:rPr lang="en-GB" sz="4200" b="1" noProof="0" dirty="0">
                <a:latin typeface="Aptos" panose="020B0004020202020204" pitchFamily="34" charset="0"/>
                <a:cs typeface="Poppins" panose="00000500000000000000" pitchFamily="2" charset="0"/>
              </a:rPr>
              <a:t>De-escalation techniques</a:t>
            </a:r>
          </a:p>
        </p:txBody>
      </p:sp>
      <p:sp>
        <p:nvSpPr>
          <p:cNvPr id="3" name="Content Placeholder 2"/>
          <p:cNvSpPr>
            <a:spLocks noGrp="1"/>
          </p:cNvSpPr>
          <p:nvPr>
            <p:ph sz="quarter" idx="10"/>
          </p:nvPr>
        </p:nvSpPr>
        <p:spPr>
          <a:xfrm>
            <a:off x="0" y="569686"/>
            <a:ext cx="12192000" cy="3708400"/>
          </a:xfrm>
        </p:spPr>
        <p:txBody>
          <a:bodyPr/>
          <a:lstStyle/>
          <a:p>
            <a:pPr marL="0" indent="0">
              <a:buNone/>
            </a:pPr>
            <a:r>
              <a:rPr lang="en-GB" sz="2200" noProof="0" dirty="0">
                <a:latin typeface="Aptos" panose="020B0004020202020204" pitchFamily="34" charset="0"/>
                <a:cs typeface="Poppins" panose="00000500000000000000" pitchFamily="2" charset="0"/>
              </a:rPr>
              <a:t>HSE advice on basic techniques used to calm situations down and prevent violence and aggression:</a:t>
            </a:r>
          </a:p>
          <a:p>
            <a:r>
              <a:rPr lang="en-GB" sz="2200" noProof="0" dirty="0">
                <a:latin typeface="Aptos" panose="020B0004020202020204" pitchFamily="34" charset="0"/>
                <a:cs typeface="Poppins" panose="00000500000000000000" pitchFamily="2" charset="0"/>
              </a:rPr>
              <a:t>be polite and use a clear, calm voice</a:t>
            </a:r>
          </a:p>
          <a:p>
            <a:r>
              <a:rPr lang="en-GB" sz="2200" noProof="0" dirty="0">
                <a:latin typeface="Aptos" panose="020B0004020202020204" pitchFamily="34" charset="0"/>
                <a:cs typeface="Poppins" panose="00000500000000000000" pitchFamily="2" charset="0"/>
              </a:rPr>
              <a:t>relax your posture and keep your hands by your side</a:t>
            </a:r>
          </a:p>
          <a:p>
            <a:r>
              <a:rPr lang="en-GB" sz="2200" noProof="0" dirty="0">
                <a:latin typeface="Aptos" panose="020B0004020202020204" pitchFamily="34" charset="0"/>
                <a:cs typeface="Poppins" panose="00000500000000000000" pitchFamily="2" charset="0"/>
              </a:rPr>
              <a:t>keep a safe distance and allow personal space</a:t>
            </a:r>
          </a:p>
          <a:p>
            <a:r>
              <a:rPr lang="en-GB" sz="2200" noProof="0" dirty="0">
                <a:latin typeface="Aptos" panose="020B0004020202020204" pitchFamily="34" charset="0"/>
                <a:cs typeface="Poppins" panose="00000500000000000000" pitchFamily="2" charset="0"/>
              </a:rPr>
              <a:t>face the person and maintain eye contact</a:t>
            </a:r>
          </a:p>
          <a:p>
            <a:r>
              <a:rPr lang="en-GB" sz="2200" noProof="0" dirty="0">
                <a:latin typeface="Aptos" panose="020B0004020202020204" pitchFamily="34" charset="0"/>
                <a:cs typeface="Poppins" panose="00000500000000000000" pitchFamily="2" charset="0"/>
              </a:rPr>
              <a:t>show empathy and that you are listening and acknowledging their feelings</a:t>
            </a:r>
          </a:p>
          <a:p>
            <a:r>
              <a:rPr lang="en-GB" sz="2200" noProof="0" dirty="0">
                <a:latin typeface="Aptos" panose="020B0004020202020204" pitchFamily="34" charset="0"/>
                <a:cs typeface="Poppins" panose="00000500000000000000" pitchFamily="2" charset="0"/>
              </a:rPr>
              <a:t>avoid raising your voice and arguing</a:t>
            </a:r>
          </a:p>
          <a:p>
            <a:r>
              <a:rPr lang="en-GB" sz="2200" noProof="0" dirty="0">
                <a:latin typeface="Aptos" panose="020B0004020202020204" pitchFamily="34" charset="0"/>
                <a:cs typeface="Poppins" panose="00000500000000000000" pitchFamily="2" charset="0"/>
              </a:rPr>
              <a:t>offer alternative solutions to their problem so the person has a way out other than aggression</a:t>
            </a:r>
          </a:p>
          <a:p>
            <a:r>
              <a:rPr lang="en-GB" sz="2200" noProof="0" dirty="0">
                <a:latin typeface="Aptos" panose="020B0004020202020204" pitchFamily="34" charset="0"/>
                <a:cs typeface="Poppins" panose="00000500000000000000" pitchFamily="2" charset="0"/>
              </a:rPr>
              <a:t>Trust your instincts. If the situation does not feel safe, and de-escalation is not working, then you could use a diversion tactic, such as advising that you need to check with your manager. </a:t>
            </a:r>
          </a:p>
          <a:p>
            <a:pPr marL="0" indent="0">
              <a:buNone/>
            </a:pPr>
            <a:endParaRPr lang="en-GB" sz="2200" dirty="0">
              <a:latin typeface="Aptos" panose="020B0004020202020204" pitchFamily="34" charset="0"/>
              <a:cs typeface="Poppins" panose="00000500000000000000" pitchFamily="2" charset="0"/>
            </a:endParaRPr>
          </a:p>
          <a:p>
            <a:pPr marL="0" indent="0">
              <a:buNone/>
            </a:pPr>
            <a:r>
              <a:rPr lang="en-GB" sz="2200" b="1" noProof="0" dirty="0">
                <a:latin typeface="Aptos" panose="020B0004020202020204" pitchFamily="34" charset="0"/>
                <a:cs typeface="Poppins" panose="00000500000000000000" pitchFamily="2" charset="0"/>
              </a:rPr>
              <a:t>If none of these actions help, you could follow your emergency procedures, such as using a panic alarm</a:t>
            </a:r>
            <a:r>
              <a:rPr lang="en-GB" sz="2300" b="1" noProof="0" dirty="0">
                <a:latin typeface="Aptos" panose="020B0004020202020204" pitchFamily="34" charset="0"/>
                <a:cs typeface="Poppins" panose="00000500000000000000" pitchFamily="2" charset="0"/>
              </a:rPr>
              <a:t>.</a:t>
            </a:r>
          </a:p>
        </p:txBody>
      </p:sp>
    </p:spTree>
    <p:extLst>
      <p:ext uri="{BB962C8B-B14F-4D97-AF65-F5344CB8AC3E}">
        <p14:creationId xmlns:p14="http://schemas.microsoft.com/office/powerpoint/2010/main" val="167707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FFE6-81D3-405F-AEF7-AEF60A42E325}"/>
              </a:ext>
            </a:extLst>
          </p:cNvPr>
          <p:cNvSpPr>
            <a:spLocks noGrp="1"/>
          </p:cNvSpPr>
          <p:nvPr>
            <p:ph type="title"/>
          </p:nvPr>
        </p:nvSpPr>
        <p:spPr>
          <a:xfrm>
            <a:off x="32986" y="74900"/>
            <a:ext cx="10515600" cy="857973"/>
          </a:xfrm>
        </p:spPr>
        <p:txBody>
          <a:bodyPr/>
          <a:lstStyle/>
          <a:p>
            <a:r>
              <a:rPr lang="en-GB" b="1" noProof="0" dirty="0">
                <a:latin typeface="Aptos" panose="020B0004020202020204" pitchFamily="34" charset="0"/>
              </a:rPr>
              <a:t>Violence towards public figures</a:t>
            </a:r>
          </a:p>
        </p:txBody>
      </p:sp>
      <p:sp>
        <p:nvSpPr>
          <p:cNvPr id="3" name="Content Placeholder 2">
            <a:extLst>
              <a:ext uri="{FF2B5EF4-FFF2-40B4-BE49-F238E27FC236}">
                <a16:creationId xmlns:a16="http://schemas.microsoft.com/office/drawing/2014/main" id="{C9224B65-6918-9319-7A78-221786503BD9}"/>
              </a:ext>
            </a:extLst>
          </p:cNvPr>
          <p:cNvSpPr>
            <a:spLocks noGrp="1"/>
          </p:cNvSpPr>
          <p:nvPr>
            <p:ph sz="quarter" idx="10"/>
          </p:nvPr>
        </p:nvSpPr>
        <p:spPr/>
        <p:txBody>
          <a:bodyPr/>
          <a:lstStyle/>
          <a:p>
            <a:endParaRPr lang="en-GB" noProof="0" dirty="0"/>
          </a:p>
        </p:txBody>
      </p:sp>
      <p:pic>
        <p:nvPicPr>
          <p:cNvPr id="6" name="Picture 5">
            <a:extLst>
              <a:ext uri="{FF2B5EF4-FFF2-40B4-BE49-F238E27FC236}">
                <a16:creationId xmlns:a16="http://schemas.microsoft.com/office/drawing/2014/main" id="{544CC2FD-94C0-0A7D-D707-C5248A1508AF}"/>
              </a:ext>
            </a:extLst>
          </p:cNvPr>
          <p:cNvPicPr>
            <a:picLocks noChangeAspect="1"/>
          </p:cNvPicPr>
          <p:nvPr/>
        </p:nvPicPr>
        <p:blipFill>
          <a:blip r:embed="rId3"/>
          <a:stretch>
            <a:fillRect/>
          </a:stretch>
        </p:blipFill>
        <p:spPr>
          <a:xfrm>
            <a:off x="242455" y="1051033"/>
            <a:ext cx="4725059" cy="4401164"/>
          </a:xfrm>
          <a:prstGeom prst="rect">
            <a:avLst/>
          </a:prstGeom>
        </p:spPr>
      </p:pic>
      <p:pic>
        <p:nvPicPr>
          <p:cNvPr id="8" name="Picture 7">
            <a:extLst>
              <a:ext uri="{FF2B5EF4-FFF2-40B4-BE49-F238E27FC236}">
                <a16:creationId xmlns:a16="http://schemas.microsoft.com/office/drawing/2014/main" id="{9BCE140B-CEC3-F2F5-7479-A6FF874563AD}"/>
              </a:ext>
            </a:extLst>
          </p:cNvPr>
          <p:cNvPicPr>
            <a:picLocks noChangeAspect="1"/>
          </p:cNvPicPr>
          <p:nvPr/>
        </p:nvPicPr>
        <p:blipFill>
          <a:blip r:embed="rId4"/>
          <a:stretch>
            <a:fillRect/>
          </a:stretch>
        </p:blipFill>
        <p:spPr>
          <a:xfrm>
            <a:off x="6207489" y="853206"/>
            <a:ext cx="5668166" cy="5151587"/>
          </a:xfrm>
          <a:prstGeom prst="rect">
            <a:avLst/>
          </a:prstGeom>
        </p:spPr>
      </p:pic>
    </p:spTree>
    <p:extLst>
      <p:ext uri="{BB962C8B-B14F-4D97-AF65-F5344CB8AC3E}">
        <p14:creationId xmlns:p14="http://schemas.microsoft.com/office/powerpoint/2010/main" val="183426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96330-C5E7-6047-35AA-E2F5B44198A6}"/>
              </a:ext>
            </a:extLst>
          </p:cNvPr>
          <p:cNvSpPr>
            <a:spLocks noGrp="1"/>
          </p:cNvSpPr>
          <p:nvPr>
            <p:ph type="title"/>
          </p:nvPr>
        </p:nvSpPr>
        <p:spPr>
          <a:xfrm>
            <a:off x="0" y="4908"/>
            <a:ext cx="5394036" cy="974148"/>
          </a:xfrm>
        </p:spPr>
        <p:txBody>
          <a:bodyPr/>
          <a:lstStyle/>
          <a:p>
            <a:r>
              <a:rPr lang="en-GB" b="1" noProof="0" dirty="0">
                <a:latin typeface="Aptos" panose="020B0004020202020204" pitchFamily="34" charset="0"/>
              </a:rPr>
              <a:t>Violence in Retail</a:t>
            </a:r>
          </a:p>
        </p:txBody>
      </p:sp>
      <p:pic>
        <p:nvPicPr>
          <p:cNvPr id="4" name="Picture 3">
            <a:extLst>
              <a:ext uri="{FF2B5EF4-FFF2-40B4-BE49-F238E27FC236}">
                <a16:creationId xmlns:a16="http://schemas.microsoft.com/office/drawing/2014/main" id="{3FE96445-4DD6-AD17-DDA0-32453C030137}"/>
              </a:ext>
            </a:extLst>
          </p:cNvPr>
          <p:cNvPicPr>
            <a:picLocks noChangeAspect="1"/>
          </p:cNvPicPr>
          <p:nvPr/>
        </p:nvPicPr>
        <p:blipFill>
          <a:blip r:embed="rId2">
            <a:alphaModFix/>
          </a:blip>
          <a:stretch>
            <a:fillRect/>
          </a:stretch>
        </p:blipFill>
        <p:spPr>
          <a:xfrm>
            <a:off x="158750" y="868219"/>
            <a:ext cx="12033249" cy="5080000"/>
          </a:xfrm>
          <a:prstGeom prst="rect">
            <a:avLst/>
          </a:prstGeom>
        </p:spPr>
      </p:pic>
    </p:spTree>
    <p:extLst>
      <p:ext uri="{BB962C8B-B14F-4D97-AF65-F5344CB8AC3E}">
        <p14:creationId xmlns:p14="http://schemas.microsoft.com/office/powerpoint/2010/main" val="48564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FA6C-4D12-689B-2CD8-02FC39CEB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5225F-5847-AA1D-D727-8CB51D4D766A}"/>
              </a:ext>
            </a:extLst>
          </p:cNvPr>
          <p:cNvSpPr>
            <a:spLocks noGrp="1"/>
          </p:cNvSpPr>
          <p:nvPr>
            <p:ph type="title"/>
          </p:nvPr>
        </p:nvSpPr>
        <p:spPr>
          <a:xfrm>
            <a:off x="80818" y="78798"/>
            <a:ext cx="11952432" cy="863311"/>
          </a:xfrm>
        </p:spPr>
        <p:txBody>
          <a:bodyPr/>
          <a:lstStyle/>
          <a:p>
            <a:r>
              <a:rPr lang="en-GB" b="1" noProof="0" dirty="0">
                <a:latin typeface="Aptos" panose="020B0004020202020204" pitchFamily="34" charset="0"/>
              </a:rPr>
              <a:t>How much of a problem is this?</a:t>
            </a:r>
          </a:p>
        </p:txBody>
      </p:sp>
      <p:sp>
        <p:nvSpPr>
          <p:cNvPr id="3" name="Content Placeholder 2">
            <a:extLst>
              <a:ext uri="{FF2B5EF4-FFF2-40B4-BE49-F238E27FC236}">
                <a16:creationId xmlns:a16="http://schemas.microsoft.com/office/drawing/2014/main" id="{9FC72D9D-5F92-B97E-6F4D-256B84AB38B6}"/>
              </a:ext>
            </a:extLst>
          </p:cNvPr>
          <p:cNvSpPr>
            <a:spLocks noGrp="1"/>
          </p:cNvSpPr>
          <p:nvPr>
            <p:ph sz="quarter" idx="10"/>
          </p:nvPr>
        </p:nvSpPr>
        <p:spPr>
          <a:xfrm>
            <a:off x="158750" y="865908"/>
            <a:ext cx="11952432" cy="5377873"/>
          </a:xfrm>
        </p:spPr>
        <p:txBody>
          <a:bodyPr>
            <a:normAutofit/>
          </a:bodyPr>
          <a:lstStyle/>
          <a:p>
            <a:r>
              <a:rPr lang="en-GB" noProof="0" dirty="0">
                <a:latin typeface="Aptos" panose="020B0004020202020204" pitchFamily="34" charset="0"/>
              </a:rPr>
              <a:t>In 2024/25, there were an </a:t>
            </a:r>
            <a:r>
              <a:rPr lang="en-GB" noProof="0" dirty="0">
                <a:solidFill>
                  <a:srgbClr val="C00000"/>
                </a:solidFill>
                <a:latin typeface="Aptos" panose="020B0004020202020204" pitchFamily="34" charset="0"/>
              </a:rPr>
              <a:t>estimated</a:t>
            </a:r>
            <a:r>
              <a:rPr lang="en-GB" noProof="0" dirty="0">
                <a:latin typeface="Aptos" panose="020B0004020202020204" pitchFamily="34" charset="0"/>
              </a:rPr>
              <a:t> </a:t>
            </a:r>
            <a:r>
              <a:rPr lang="en-GB" b="1" noProof="0" dirty="0">
                <a:latin typeface="Aptos" panose="020B0004020202020204" pitchFamily="34" charset="0"/>
              </a:rPr>
              <a:t>689,000 incidents of violence at work</a:t>
            </a:r>
            <a:r>
              <a:rPr lang="en-GB" noProof="0" dirty="0">
                <a:latin typeface="Aptos" panose="020B0004020202020204" pitchFamily="34" charset="0"/>
              </a:rPr>
              <a:t> in the UK (specifically Great Britain), according to the Crime Survey for England and Wales (CSEW).</a:t>
            </a:r>
          </a:p>
          <a:p>
            <a:r>
              <a:rPr lang="en-GB" noProof="0" dirty="0">
                <a:latin typeface="Aptos" panose="020B0004020202020204" pitchFamily="34" charset="0"/>
              </a:rPr>
              <a:t>This figure represents an increase of approximately </a:t>
            </a:r>
            <a:r>
              <a:rPr lang="en-GB" b="1" noProof="0" dirty="0">
                <a:latin typeface="Aptos" panose="020B0004020202020204" pitchFamily="34" charset="0"/>
              </a:rPr>
              <a:t>47,000 incidents</a:t>
            </a:r>
            <a:r>
              <a:rPr lang="en-GB" noProof="0" dirty="0">
                <a:latin typeface="Aptos" panose="020B0004020202020204" pitchFamily="34" charset="0"/>
              </a:rPr>
              <a:t> compared to the previous year, continuing a rising trend in workplace aggression.</a:t>
            </a:r>
          </a:p>
          <a:p>
            <a:r>
              <a:rPr lang="en-GB" b="1" noProof="0" dirty="0">
                <a:latin typeface="Aptos" panose="020B0004020202020204" pitchFamily="34" charset="0"/>
              </a:rPr>
              <a:t>Breakdown of the 2024/25 Statistics</a:t>
            </a:r>
            <a:endParaRPr lang="en-GB" noProof="0" dirty="0">
              <a:latin typeface="Aptos" panose="020B0004020202020204" pitchFamily="34" charset="0"/>
            </a:endParaRPr>
          </a:p>
          <a:p>
            <a:r>
              <a:rPr lang="en-GB" noProof="0" dirty="0">
                <a:latin typeface="Aptos" panose="020B0004020202020204" pitchFamily="34" charset="0"/>
              </a:rPr>
              <a:t>The data, which is largely derived from the highlights the following:</a:t>
            </a:r>
          </a:p>
          <a:p>
            <a:pPr lvl="0"/>
            <a:r>
              <a:rPr lang="en-GB" b="1" noProof="0" dirty="0">
                <a:latin typeface="Aptos" panose="020B0004020202020204" pitchFamily="34" charset="0"/>
              </a:rPr>
              <a:t>Total Incidents:</a:t>
            </a:r>
            <a:r>
              <a:rPr lang="en-GB" noProof="0" dirty="0">
                <a:latin typeface="Aptos" panose="020B0004020202020204" pitchFamily="34" charset="0"/>
              </a:rPr>
              <a:t> 689,000</a:t>
            </a:r>
          </a:p>
          <a:p>
            <a:pPr lvl="1"/>
            <a:r>
              <a:rPr lang="en-GB" b="1" noProof="0" dirty="0">
                <a:latin typeface="Aptos" panose="020B0004020202020204" pitchFamily="34" charset="0"/>
              </a:rPr>
              <a:t>Assaults:</a:t>
            </a:r>
            <a:r>
              <a:rPr lang="en-GB" noProof="0" dirty="0">
                <a:latin typeface="Aptos" panose="020B0004020202020204" pitchFamily="34" charset="0"/>
              </a:rPr>
              <a:t> 370,000 (Physical attacks)</a:t>
            </a:r>
          </a:p>
          <a:p>
            <a:pPr lvl="1"/>
            <a:r>
              <a:rPr lang="en-GB" b="1" noProof="0" dirty="0">
                <a:latin typeface="Aptos" panose="020B0004020202020204" pitchFamily="34" charset="0"/>
              </a:rPr>
              <a:t>Threats:</a:t>
            </a:r>
            <a:r>
              <a:rPr lang="en-GB" noProof="0" dirty="0">
                <a:latin typeface="Aptos" panose="020B0004020202020204" pitchFamily="34" charset="0"/>
              </a:rPr>
              <a:t> 319,000 (Threats of violence)</a:t>
            </a:r>
          </a:p>
          <a:p>
            <a:endParaRPr lang="en-GB" noProof="0" dirty="0"/>
          </a:p>
        </p:txBody>
      </p:sp>
    </p:spTree>
    <p:extLst>
      <p:ext uri="{BB962C8B-B14F-4D97-AF65-F5344CB8AC3E}">
        <p14:creationId xmlns:p14="http://schemas.microsoft.com/office/powerpoint/2010/main" val="62663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6855-12B6-B9F3-C03C-9F49990CF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53EDE-CB5A-20BB-3575-A048562CCCC0}"/>
              </a:ext>
            </a:extLst>
          </p:cNvPr>
          <p:cNvSpPr>
            <a:spLocks noGrp="1"/>
          </p:cNvSpPr>
          <p:nvPr>
            <p:ph type="title"/>
          </p:nvPr>
        </p:nvSpPr>
        <p:spPr>
          <a:xfrm>
            <a:off x="88900" y="115744"/>
            <a:ext cx="10515600" cy="678584"/>
          </a:xfrm>
        </p:spPr>
        <p:txBody>
          <a:bodyPr/>
          <a:lstStyle/>
          <a:p>
            <a:r>
              <a:rPr lang="en-GB" b="1" noProof="0" dirty="0">
                <a:latin typeface="Aptos" panose="020B0004020202020204" pitchFamily="34" charset="0"/>
              </a:rPr>
              <a:t>How much of a problem is this?</a:t>
            </a:r>
          </a:p>
        </p:txBody>
      </p:sp>
      <p:sp>
        <p:nvSpPr>
          <p:cNvPr id="3" name="Content Placeholder 2">
            <a:extLst>
              <a:ext uri="{FF2B5EF4-FFF2-40B4-BE49-F238E27FC236}">
                <a16:creationId xmlns:a16="http://schemas.microsoft.com/office/drawing/2014/main" id="{C1942D11-DD60-9A47-FC6F-1E39D452B60B}"/>
              </a:ext>
            </a:extLst>
          </p:cNvPr>
          <p:cNvSpPr>
            <a:spLocks noGrp="1"/>
          </p:cNvSpPr>
          <p:nvPr>
            <p:ph sz="quarter" idx="10"/>
          </p:nvPr>
        </p:nvSpPr>
        <p:spPr>
          <a:xfrm>
            <a:off x="44450" y="1009071"/>
            <a:ext cx="12103100" cy="5848639"/>
          </a:xfrm>
        </p:spPr>
        <p:txBody>
          <a:bodyPr>
            <a:normAutofit fontScale="32500" lnSpcReduction="20000"/>
          </a:bodyPr>
          <a:lstStyle/>
          <a:p>
            <a:pPr lvl="0"/>
            <a:r>
              <a:rPr lang="en-GB" sz="11100" b="1" noProof="0" dirty="0">
                <a:latin typeface="Aptos" panose="020B0004020202020204" pitchFamily="34" charset="0"/>
              </a:rPr>
              <a:t>Victims:</a:t>
            </a:r>
            <a:r>
              <a:rPr lang="en-GB" sz="11100" noProof="0" dirty="0">
                <a:latin typeface="Aptos" panose="020B0004020202020204" pitchFamily="34" charset="0"/>
              </a:rPr>
              <a:t> An estimated </a:t>
            </a:r>
            <a:r>
              <a:rPr lang="en-GB" sz="11100" b="1" noProof="0" dirty="0">
                <a:latin typeface="Aptos" panose="020B0004020202020204" pitchFamily="34" charset="0"/>
              </a:rPr>
              <a:t>329,000 adults</a:t>
            </a:r>
            <a:r>
              <a:rPr lang="en-GB" sz="11100" noProof="0" dirty="0">
                <a:latin typeface="Aptos" panose="020B0004020202020204" pitchFamily="34" charset="0"/>
              </a:rPr>
              <a:t> experienced at least one incident of work-related violence during the year.</a:t>
            </a:r>
          </a:p>
          <a:p>
            <a:pPr lvl="0"/>
            <a:r>
              <a:rPr lang="en-GB" sz="11100" b="1" noProof="0" dirty="0">
                <a:latin typeface="Aptos" panose="020B0004020202020204" pitchFamily="34" charset="0"/>
              </a:rPr>
              <a:t>Injuries:</a:t>
            </a:r>
            <a:r>
              <a:rPr lang="en-GB" sz="11100" noProof="0" dirty="0">
                <a:latin typeface="Aptos" panose="020B0004020202020204" pitchFamily="34" charset="0"/>
              </a:rPr>
              <a:t> Approximately </a:t>
            </a:r>
            <a:r>
              <a:rPr lang="en-GB" sz="11100" b="1" noProof="0" dirty="0">
                <a:latin typeface="Aptos" panose="020B0004020202020204" pitchFamily="34" charset="0"/>
              </a:rPr>
              <a:t>38%</a:t>
            </a:r>
            <a:r>
              <a:rPr lang="en-GB" sz="11100" noProof="0" dirty="0">
                <a:latin typeface="Aptos" panose="020B0004020202020204" pitchFamily="34" charset="0"/>
              </a:rPr>
              <a:t> of the assaults resulted in physical injury.</a:t>
            </a:r>
          </a:p>
          <a:p>
            <a:pPr lvl="0"/>
            <a:r>
              <a:rPr lang="en-GB" sz="11100" b="1" noProof="0" dirty="0">
                <a:latin typeface="Aptos" panose="020B0004020202020204" pitchFamily="34" charset="0"/>
              </a:rPr>
              <a:t>Underreporting:</a:t>
            </a:r>
            <a:r>
              <a:rPr lang="en-GB" sz="11100" noProof="0" dirty="0">
                <a:latin typeface="Aptos" panose="020B0004020202020204" pitchFamily="34" charset="0"/>
              </a:rPr>
              <a:t> The HSE notes that workplace violence remains severely underreported, often because staff in high-risk sectors view it as "part of the job.“</a:t>
            </a:r>
          </a:p>
          <a:p>
            <a:r>
              <a:rPr lang="en-GB" sz="9800" noProof="0" dirty="0">
                <a:latin typeface="Aptos" panose="020B0004020202020204" pitchFamily="34" charset="0"/>
              </a:rPr>
              <a:t>This represents roughly </a:t>
            </a:r>
            <a:r>
              <a:rPr lang="en-GB" sz="9800" b="1" noProof="0" dirty="0">
                <a:solidFill>
                  <a:srgbClr val="CC0000"/>
                </a:solidFill>
                <a:latin typeface="Aptos" panose="020B0004020202020204" pitchFamily="34" charset="0"/>
              </a:rPr>
              <a:t>about 1% of working adults</a:t>
            </a:r>
            <a:r>
              <a:rPr lang="en-GB" sz="9800" noProof="0" dirty="0">
                <a:solidFill>
                  <a:srgbClr val="CC0000"/>
                </a:solidFill>
                <a:latin typeface="Aptos" panose="020B0004020202020204" pitchFamily="34" charset="0"/>
              </a:rPr>
              <a:t> </a:t>
            </a:r>
            <a:r>
              <a:rPr lang="en-GB" sz="9800" noProof="0" dirty="0">
                <a:latin typeface="Aptos" panose="020B0004020202020204" pitchFamily="34" charset="0"/>
              </a:rPr>
              <a:t>experiencing workplace violence in a year (consistent with prior survey trends).</a:t>
            </a:r>
          </a:p>
          <a:p>
            <a:pPr lvl="0"/>
            <a:endParaRPr lang="en-GB" sz="4000" noProof="0" dirty="0">
              <a:latin typeface="Aptos" panose="020B0004020202020204" pitchFamily="34" charset="0"/>
            </a:endParaRPr>
          </a:p>
          <a:p>
            <a:endParaRPr lang="en-GB" noProof="0" dirty="0"/>
          </a:p>
        </p:txBody>
      </p:sp>
    </p:spTree>
    <p:extLst>
      <p:ext uri="{BB962C8B-B14F-4D97-AF65-F5344CB8AC3E}">
        <p14:creationId xmlns:p14="http://schemas.microsoft.com/office/powerpoint/2010/main" val="289301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6831A-DB63-9DA3-1609-95DF289BF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EBBA4-5B31-E327-8E5E-C5B5647C79F9}"/>
              </a:ext>
            </a:extLst>
          </p:cNvPr>
          <p:cNvSpPr>
            <a:spLocks noGrp="1"/>
          </p:cNvSpPr>
          <p:nvPr>
            <p:ph type="title"/>
          </p:nvPr>
        </p:nvSpPr>
        <p:spPr>
          <a:xfrm>
            <a:off x="88900" y="97271"/>
            <a:ext cx="10515600" cy="669348"/>
          </a:xfrm>
        </p:spPr>
        <p:txBody>
          <a:bodyPr/>
          <a:lstStyle/>
          <a:p>
            <a:r>
              <a:rPr lang="en-GB" b="1" noProof="0" dirty="0">
                <a:latin typeface="Aptos" panose="020B0004020202020204" pitchFamily="34" charset="0"/>
              </a:rPr>
              <a:t>How much of a problem is this?</a:t>
            </a:r>
          </a:p>
        </p:txBody>
      </p:sp>
      <p:sp>
        <p:nvSpPr>
          <p:cNvPr id="3" name="Content Placeholder 2">
            <a:extLst>
              <a:ext uri="{FF2B5EF4-FFF2-40B4-BE49-F238E27FC236}">
                <a16:creationId xmlns:a16="http://schemas.microsoft.com/office/drawing/2014/main" id="{2E5B7A37-4ED7-89C4-8016-C032C43A12BC}"/>
              </a:ext>
            </a:extLst>
          </p:cNvPr>
          <p:cNvSpPr>
            <a:spLocks noGrp="1"/>
          </p:cNvSpPr>
          <p:nvPr>
            <p:ph sz="quarter" idx="10"/>
          </p:nvPr>
        </p:nvSpPr>
        <p:spPr>
          <a:xfrm>
            <a:off x="88899" y="967509"/>
            <a:ext cx="11973791" cy="4814456"/>
          </a:xfrm>
        </p:spPr>
        <p:txBody>
          <a:bodyPr>
            <a:normAutofit lnSpcReduction="10000"/>
          </a:bodyPr>
          <a:lstStyle/>
          <a:p>
            <a:r>
              <a:rPr lang="en-GB" sz="3600" b="1" noProof="0" dirty="0">
                <a:latin typeface="Aptos" panose="020B0004020202020204" pitchFamily="34" charset="0"/>
              </a:rPr>
              <a:t>Highest Risk Occupations</a:t>
            </a:r>
            <a:endParaRPr lang="en-GB" sz="3600" noProof="0" dirty="0">
              <a:latin typeface="Aptos" panose="020B0004020202020204" pitchFamily="34" charset="0"/>
            </a:endParaRPr>
          </a:p>
          <a:p>
            <a:r>
              <a:rPr lang="en-GB" sz="3600" noProof="0" dirty="0">
                <a:latin typeface="Aptos" panose="020B0004020202020204" pitchFamily="34" charset="0"/>
              </a:rPr>
              <a:t>Frontline and public-facing roles continue to face the highest levels of risk. The top five occupational groups identified in the latest report are:</a:t>
            </a:r>
          </a:p>
          <a:p>
            <a:pPr lvl="0"/>
            <a:r>
              <a:rPr lang="en-GB" sz="3600" b="1" noProof="0" dirty="0">
                <a:latin typeface="Aptos" panose="020B0004020202020204" pitchFamily="34" charset="0"/>
              </a:rPr>
              <a:t>Protective Service Occupations</a:t>
            </a:r>
            <a:r>
              <a:rPr lang="en-GB" sz="3600" noProof="0" dirty="0">
                <a:latin typeface="Aptos" panose="020B0004020202020204" pitchFamily="34" charset="0"/>
              </a:rPr>
              <a:t> (e.g., police, security)</a:t>
            </a:r>
          </a:p>
          <a:p>
            <a:pPr lvl="0"/>
            <a:r>
              <a:rPr lang="en-GB" sz="3600" b="1" noProof="0" dirty="0">
                <a:latin typeface="Aptos" panose="020B0004020202020204" pitchFamily="34" charset="0"/>
              </a:rPr>
              <a:t>Health and Social Care Associate Professionals</a:t>
            </a:r>
            <a:endParaRPr lang="en-GB" sz="3600" noProof="0" dirty="0">
              <a:latin typeface="Aptos" panose="020B0004020202020204" pitchFamily="34" charset="0"/>
            </a:endParaRPr>
          </a:p>
          <a:p>
            <a:pPr lvl="0"/>
            <a:r>
              <a:rPr lang="en-GB" sz="3600" b="1" noProof="0" dirty="0">
                <a:latin typeface="Aptos" panose="020B0004020202020204" pitchFamily="34" charset="0"/>
              </a:rPr>
              <a:t>Sales Occupations</a:t>
            </a:r>
            <a:r>
              <a:rPr lang="en-GB" sz="3600" noProof="0" dirty="0">
                <a:latin typeface="Aptos" panose="020B0004020202020204" pitchFamily="34" charset="0"/>
              </a:rPr>
              <a:t> (notably retail workers)</a:t>
            </a:r>
          </a:p>
          <a:p>
            <a:pPr lvl="0"/>
            <a:r>
              <a:rPr lang="en-GB" sz="3600" b="1" noProof="0" dirty="0">
                <a:latin typeface="Aptos" panose="020B0004020202020204" pitchFamily="34" charset="0"/>
              </a:rPr>
              <a:t>Health Professionals</a:t>
            </a:r>
            <a:r>
              <a:rPr lang="en-GB" sz="3600" noProof="0" dirty="0">
                <a:latin typeface="Aptos" panose="020B0004020202020204" pitchFamily="34" charset="0"/>
              </a:rPr>
              <a:t> (e.g., doctors, nurses)</a:t>
            </a:r>
          </a:p>
          <a:p>
            <a:pPr lvl="0"/>
            <a:r>
              <a:rPr lang="en-GB" sz="3600" b="1" noProof="0" dirty="0">
                <a:latin typeface="Aptos" panose="020B0004020202020204" pitchFamily="34" charset="0"/>
              </a:rPr>
              <a:t>Managers and Proprietors</a:t>
            </a:r>
            <a:r>
              <a:rPr lang="en-GB" sz="3600" noProof="0" dirty="0">
                <a:latin typeface="Aptos" panose="020B0004020202020204" pitchFamily="34" charset="0"/>
              </a:rPr>
              <a:t> (specifically in service sectors)</a:t>
            </a:r>
          </a:p>
          <a:p>
            <a:endParaRPr lang="en-GB" noProof="0" dirty="0"/>
          </a:p>
        </p:txBody>
      </p:sp>
    </p:spTree>
    <p:extLst>
      <p:ext uri="{BB962C8B-B14F-4D97-AF65-F5344CB8AC3E}">
        <p14:creationId xmlns:p14="http://schemas.microsoft.com/office/powerpoint/2010/main" val="207756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07EF0-56D4-C4CA-D18B-B91AED6B9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1A5E4-04E0-9871-016D-4981D79F929E}"/>
              </a:ext>
            </a:extLst>
          </p:cNvPr>
          <p:cNvSpPr>
            <a:spLocks noGrp="1"/>
          </p:cNvSpPr>
          <p:nvPr>
            <p:ph type="title"/>
          </p:nvPr>
        </p:nvSpPr>
        <p:spPr>
          <a:xfrm>
            <a:off x="88900" y="0"/>
            <a:ext cx="10515600" cy="835602"/>
          </a:xfrm>
        </p:spPr>
        <p:txBody>
          <a:bodyPr/>
          <a:lstStyle/>
          <a:p>
            <a:r>
              <a:rPr lang="en-GB" b="1" noProof="0" dirty="0">
                <a:latin typeface="Aptos" panose="020B0004020202020204" pitchFamily="34" charset="0"/>
              </a:rPr>
              <a:t>How much of a problem is this?</a:t>
            </a:r>
          </a:p>
        </p:txBody>
      </p:sp>
      <p:sp>
        <p:nvSpPr>
          <p:cNvPr id="3" name="Content Placeholder 2">
            <a:extLst>
              <a:ext uri="{FF2B5EF4-FFF2-40B4-BE49-F238E27FC236}">
                <a16:creationId xmlns:a16="http://schemas.microsoft.com/office/drawing/2014/main" id="{2CF0BDE9-FCB4-1FD7-CD9E-2A787A8D1F2F}"/>
              </a:ext>
            </a:extLst>
          </p:cNvPr>
          <p:cNvSpPr>
            <a:spLocks noGrp="1"/>
          </p:cNvSpPr>
          <p:nvPr>
            <p:ph sz="quarter" idx="10"/>
          </p:nvPr>
        </p:nvSpPr>
        <p:spPr>
          <a:xfrm>
            <a:off x="158750" y="870238"/>
            <a:ext cx="12033250" cy="5271944"/>
          </a:xfrm>
        </p:spPr>
        <p:txBody>
          <a:bodyPr>
            <a:normAutofit/>
          </a:bodyPr>
          <a:lstStyle/>
          <a:p>
            <a:pPr marL="0" indent="0">
              <a:buNone/>
            </a:pPr>
            <a:r>
              <a:rPr lang="en-GB" sz="3200" b="1" noProof="0" dirty="0">
                <a:latin typeface="Aptos" panose="020B0004020202020204" pitchFamily="34" charset="0"/>
              </a:rPr>
              <a:t>Key Trends</a:t>
            </a:r>
          </a:p>
          <a:p>
            <a:pPr marL="0" indent="0">
              <a:buNone/>
            </a:pPr>
            <a:r>
              <a:rPr lang="en-GB" sz="3200" b="1" noProof="0" dirty="0">
                <a:latin typeface="Aptos" panose="020B0004020202020204" pitchFamily="34" charset="0"/>
              </a:rPr>
              <a:t>Alcohol Factor</a:t>
            </a:r>
            <a:r>
              <a:rPr lang="en-GB" sz="3200" noProof="0" dirty="0">
                <a:latin typeface="Aptos" panose="020B0004020202020204" pitchFamily="34" charset="0"/>
              </a:rPr>
              <a:t>: Alcohol was estimated to be a factor in 52% of all workplace assaults.</a:t>
            </a:r>
          </a:p>
          <a:p>
            <a:pPr marL="0" indent="0">
              <a:buNone/>
            </a:pPr>
            <a:r>
              <a:rPr lang="en-GB" sz="3200" b="1" noProof="0" dirty="0">
                <a:latin typeface="Aptos" panose="020B0004020202020204" pitchFamily="34" charset="0"/>
              </a:rPr>
              <a:t>Perpetrators</a:t>
            </a:r>
            <a:r>
              <a:rPr lang="en-GB" sz="3200" noProof="0" dirty="0">
                <a:latin typeface="Aptos" panose="020B0004020202020204" pitchFamily="34" charset="0"/>
              </a:rPr>
              <a:t>: 60% of offenders were strangers to the victim, while 24% were clients or members of the public known to the victim through their work.</a:t>
            </a:r>
          </a:p>
          <a:p>
            <a:pPr marL="0" indent="0">
              <a:buNone/>
            </a:pPr>
            <a:r>
              <a:rPr lang="en-GB" sz="3200" b="1" noProof="0" dirty="0">
                <a:latin typeface="Aptos" panose="020B0004020202020204" pitchFamily="34" charset="0"/>
              </a:rPr>
              <a:t>Retail Surge:</a:t>
            </a:r>
            <a:r>
              <a:rPr lang="en-GB" sz="3200" noProof="0" dirty="0">
                <a:latin typeface="Aptos" panose="020B0004020202020204" pitchFamily="34" charset="0"/>
              </a:rPr>
              <a:t> Separate data from the British Retail Consortium (BRC) for the same period showed a sharp spike, with incidents in the retail sector reaching over 2,000 per day in 2023/24, a 340% increase since 2020.</a:t>
            </a:r>
          </a:p>
          <a:p>
            <a:endParaRPr lang="en-GB" noProof="0" dirty="0"/>
          </a:p>
        </p:txBody>
      </p:sp>
    </p:spTree>
    <p:extLst>
      <p:ext uri="{BB962C8B-B14F-4D97-AF65-F5344CB8AC3E}">
        <p14:creationId xmlns:p14="http://schemas.microsoft.com/office/powerpoint/2010/main" val="89351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9E8A9A870754FBA64119E4AED926F" ma:contentTypeVersion="17" ma:contentTypeDescription="Create a new document." ma:contentTypeScope="" ma:versionID="7c0d89c27809d0329dc40e3370930518">
  <xsd:schema xmlns:xsd="http://www.w3.org/2001/XMLSchema" xmlns:xs="http://www.w3.org/2001/XMLSchema" xmlns:p="http://schemas.microsoft.com/office/2006/metadata/properties" xmlns:ns2="1e479dbe-0ad2-4fff-8867-041f3219f587" xmlns:ns3="9f802a7d-eb81-46c1-8638-cdfe5eabc042" xmlns:ns4="4c7089a6-7e34-4da5-8d2b-dd7bb62097c5" targetNamespace="http://schemas.microsoft.com/office/2006/metadata/properties" ma:root="true" ma:fieldsID="9d0630d618f74867277675d01f12a0b7" ns2:_="" ns3:_="" ns4:_="">
    <xsd:import namespace="1e479dbe-0ad2-4fff-8867-041f3219f587"/>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79dbe-0ad2-4fff-8867-041f3219f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d92206-13ef-4829-9a2b-512d0e63bdfb}"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7089a6-7e34-4da5-8d2b-dd7bb62097c5" xsi:nil="true"/>
    <lcf76f155ced4ddcb4097134ff3c332f xmlns="1e479dbe-0ad2-4fff-8867-041f3219f5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A8437F-D2F0-406B-A01F-371BD3688098}"/>
</file>

<file path=customXml/itemProps2.xml><?xml version="1.0" encoding="utf-8"?>
<ds:datastoreItem xmlns:ds="http://schemas.openxmlformats.org/officeDocument/2006/customXml" ds:itemID="{69B66B2E-2A50-4FE7-B5E3-FBE831EC3243}"/>
</file>

<file path=customXml/itemProps3.xml><?xml version="1.0" encoding="utf-8"?>
<ds:datastoreItem xmlns:ds="http://schemas.openxmlformats.org/officeDocument/2006/customXml" ds:itemID="{A6043D6E-FF26-42AF-ABA5-4D74C4C275CB}"/>
</file>

<file path=docProps/app.xml><?xml version="1.0" encoding="utf-8"?>
<Properties xmlns="http://schemas.openxmlformats.org/officeDocument/2006/extended-properties" xmlns:vt="http://schemas.openxmlformats.org/officeDocument/2006/docPropsVTypes">
  <TotalTime>10704</TotalTime>
  <Words>2916</Words>
  <Application>Microsoft Office PowerPoint</Application>
  <PresentationFormat>Widescreen</PresentationFormat>
  <Paragraphs>201</Paragraphs>
  <Slides>31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Calibri Light</vt:lpstr>
      <vt:lpstr>Poppins</vt:lpstr>
      <vt:lpstr>Office Theme</vt:lpstr>
      <vt:lpstr>Work-Related Violence:  What does the law say, and What Can We Do?</vt:lpstr>
      <vt:lpstr>What is work-related violence? </vt:lpstr>
      <vt:lpstr> Why do we care about violence at work?</vt:lpstr>
      <vt:lpstr>Violence towards public figures</vt:lpstr>
      <vt:lpstr>Violence in Retail</vt:lpstr>
      <vt:lpstr>How much of a problem is this?</vt:lpstr>
      <vt:lpstr>How much of a problem is this?</vt:lpstr>
      <vt:lpstr>How much of a problem is this?</vt:lpstr>
      <vt:lpstr>How much of a problem is this?</vt:lpstr>
      <vt:lpstr> What does the law say?</vt:lpstr>
      <vt:lpstr> What does the law say?</vt:lpstr>
      <vt:lpstr>Specific legislation is possible…</vt:lpstr>
      <vt:lpstr>… and could have been enacted </vt:lpstr>
      <vt:lpstr>So what can we do? Reporting to HSE</vt:lpstr>
      <vt:lpstr> Check the Enforcing Authority </vt:lpstr>
      <vt:lpstr>Getting Action from the Regulators</vt:lpstr>
      <vt:lpstr>What should employers do?</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What does a safe system of work look like?</vt:lpstr>
      <vt:lpstr>Further Information:</vt:lpstr>
      <vt:lpstr>De-escalation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Farley</dc:creator>
  <cp:lastModifiedBy>Daniel Shears (EU)</cp:lastModifiedBy>
  <cp:revision>147</cp:revision>
  <cp:lastPrinted>2019-07-03T20:28:58Z</cp:lastPrinted>
  <dcterms:created xsi:type="dcterms:W3CDTF">2018-07-05T14:11:42Z</dcterms:created>
  <dcterms:modified xsi:type="dcterms:W3CDTF">2026-04-14T19:26:50Z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0x01010017B9E8A9A870754FBA64119E4AED926F</vt:lpwstr>
  </property>
</Properties>
</file>