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y="10287000" cx="18288000"/>
  <p:notesSz cx="6858000" cy="9144000"/>
  <p:embeddedFontLst>
    <p:embeddedFont>
      <p:font typeface="Lexend Deca Medium"/>
      <p:regular r:id="rId31"/>
      <p:bold r:id="rId32"/>
    </p:embeddedFont>
    <p:embeddedFont>
      <p:font typeface="Inter"/>
      <p:regular r:id="rId33"/>
      <p:bold r:id="rId34"/>
      <p:italic r:id="rId35"/>
      <p:boldItalic r:id="rId36"/>
    </p:embeddedFont>
    <p:embeddedFont>
      <p:font typeface="Public Sans ExtraBold"/>
      <p:bold r:id="rId37"/>
      <p:boldItalic r:id="rId38"/>
    </p:embeddedFont>
    <p:embeddedFont>
      <p:font typeface="Public Sans"/>
      <p:regular r:id="rId39"/>
      <p:bold r:id="rId40"/>
      <p:italic r:id="rId41"/>
      <p:boldItalic r:id="rId42"/>
    </p:embeddedFont>
    <p:embeddedFont>
      <p:font typeface="Public Sans SemiBold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ublicSans-bold.fntdata"/><Relationship Id="rId20" Type="http://schemas.openxmlformats.org/officeDocument/2006/relationships/slide" Target="slides/slide14.xml"/><Relationship Id="rId42" Type="http://schemas.openxmlformats.org/officeDocument/2006/relationships/font" Target="fonts/PublicSans-boldItalic.fntdata"/><Relationship Id="rId41" Type="http://schemas.openxmlformats.org/officeDocument/2006/relationships/font" Target="fonts/PublicSans-italic.fntdata"/><Relationship Id="rId22" Type="http://schemas.openxmlformats.org/officeDocument/2006/relationships/slide" Target="slides/slide16.xml"/><Relationship Id="rId44" Type="http://schemas.openxmlformats.org/officeDocument/2006/relationships/font" Target="fonts/PublicSansSemiBold-bold.fntdata"/><Relationship Id="rId21" Type="http://schemas.openxmlformats.org/officeDocument/2006/relationships/slide" Target="slides/slide15.xml"/><Relationship Id="rId43" Type="http://schemas.openxmlformats.org/officeDocument/2006/relationships/font" Target="fonts/PublicSansSemiBold-regular.fntdata"/><Relationship Id="rId24" Type="http://schemas.openxmlformats.org/officeDocument/2006/relationships/slide" Target="slides/slide18.xml"/><Relationship Id="rId46" Type="http://schemas.openxmlformats.org/officeDocument/2006/relationships/font" Target="fonts/PublicSansSemiBold-boldItalic.fntdata"/><Relationship Id="rId23" Type="http://schemas.openxmlformats.org/officeDocument/2006/relationships/slide" Target="slides/slide17.xml"/><Relationship Id="rId45" Type="http://schemas.openxmlformats.org/officeDocument/2006/relationships/font" Target="fonts/PublicSansSemiBold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LexendDecaMedium-regular.fntdata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Inter-regular.fntdata"/><Relationship Id="rId10" Type="http://schemas.openxmlformats.org/officeDocument/2006/relationships/slide" Target="slides/slide4.xml"/><Relationship Id="rId32" Type="http://schemas.openxmlformats.org/officeDocument/2006/relationships/font" Target="fonts/LexendDecaMedium-bold.fntdata"/><Relationship Id="rId13" Type="http://schemas.openxmlformats.org/officeDocument/2006/relationships/slide" Target="slides/slide7.xml"/><Relationship Id="rId35" Type="http://schemas.openxmlformats.org/officeDocument/2006/relationships/font" Target="fonts/Inter-italic.fntdata"/><Relationship Id="rId12" Type="http://schemas.openxmlformats.org/officeDocument/2006/relationships/slide" Target="slides/slide6.xml"/><Relationship Id="rId34" Type="http://schemas.openxmlformats.org/officeDocument/2006/relationships/font" Target="fonts/Inter-bold.fntdata"/><Relationship Id="rId15" Type="http://schemas.openxmlformats.org/officeDocument/2006/relationships/slide" Target="slides/slide9.xml"/><Relationship Id="rId37" Type="http://schemas.openxmlformats.org/officeDocument/2006/relationships/font" Target="fonts/PublicSansExtraBold-bold.fntdata"/><Relationship Id="rId14" Type="http://schemas.openxmlformats.org/officeDocument/2006/relationships/slide" Target="slides/slide8.xml"/><Relationship Id="rId36" Type="http://schemas.openxmlformats.org/officeDocument/2006/relationships/font" Target="fonts/Inter-boldItalic.fntdata"/><Relationship Id="rId17" Type="http://schemas.openxmlformats.org/officeDocument/2006/relationships/slide" Target="slides/slide11.xml"/><Relationship Id="rId39" Type="http://schemas.openxmlformats.org/officeDocument/2006/relationships/font" Target="fonts/PublicSans-regular.fntdata"/><Relationship Id="rId16" Type="http://schemas.openxmlformats.org/officeDocument/2006/relationships/slide" Target="slides/slide10.xml"/><Relationship Id="rId38" Type="http://schemas.openxmlformats.org/officeDocument/2006/relationships/font" Target="fonts/PublicSansExtraBold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89515f0e98_0_2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g389515f0e98_0_2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89515f0e98_0_2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g389515f0e98_0_2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89515f0e98_0_3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g389515f0e98_0_3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89515f0e98_0_3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g389515f0e98_0_3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89515f0e98_2_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g389515f0e98_2_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89515f0e98_0_2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g389515f0e98_0_2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89515f0e98_2_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g389515f0e98_2_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89515f0e98_0_3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g389515f0e98_0_3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89515f0e98_2_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g389515f0e98_2_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89515f0e98_3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g389515f0e98_3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89515f0e98_2_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389515f0e98_2_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89515f0e98_2_1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g389515f0e98_2_1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94ce58ff8e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94ce58ff8e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394ce58ff8e_0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6b08417f1a_0_1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g36b08417f1a_0_1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" name="Google Shape;254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89515f0e98_0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g389515f0e98_0_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94ce58ff8e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94ce58ff8e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g394ce58ff8e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89515f0e98_2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g389515f0e98_2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89515f0e98_0_1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g389515f0e98_0_1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89515f0e98_0_2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g389515f0e98_0_2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89515f0e98_0_2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g389515f0e98_0_2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Relationship Id="rId3" Type="http://schemas.openxmlformats.org/officeDocument/2006/relationships/image" Target="../media/image9.png"/><Relationship Id="rId4" Type="http://schemas.openxmlformats.org/officeDocument/2006/relationships/image" Target="../media/image2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jpg"/><Relationship Id="rId3" Type="http://schemas.openxmlformats.org/officeDocument/2006/relationships/image" Target="../media/image9.png"/><Relationship Id="rId4" Type="http://schemas.openxmlformats.org/officeDocument/2006/relationships/image" Target="../media/image2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urple brick wall with a light on it&#10;&#10;AI-generated content may be incorrect." id="11" name="Google Shape;11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8575" y="-16127"/>
            <a:ext cx="18402299" cy="122681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background with a black square&#10;&#10;AI-generated content may be incorrect." id="12" name="Google Shape;1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1137" y="2537202"/>
            <a:ext cx="20565715" cy="966308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/>
          <p:nvPr/>
        </p:nvSpPr>
        <p:spPr>
          <a:xfrm>
            <a:off x="-17931" y="-19879"/>
            <a:ext cx="18450961" cy="3987640"/>
          </a:xfrm>
          <a:prstGeom prst="rect">
            <a:avLst/>
          </a:prstGeom>
          <a:solidFill>
            <a:srgbClr val="1E004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41367"/>
            <a:ext cx="7620000" cy="39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/>
          <p:nvPr>
            <p:ph idx="1" type="body"/>
          </p:nvPr>
        </p:nvSpPr>
        <p:spPr>
          <a:xfrm>
            <a:off x="1985519" y="5628850"/>
            <a:ext cx="13927233" cy="19449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1720"/>
              </a:spcBef>
              <a:spcAft>
                <a:spcPts val="0"/>
              </a:spcAft>
              <a:buClr>
                <a:schemeClr val="lt1"/>
              </a:buClr>
              <a:buSzPts val="8600"/>
              <a:buFont typeface="Arial"/>
              <a:buNone/>
              <a:defRPr b="0" i="0" sz="8600" u="none" cap="none" strike="noStrike">
                <a:solidFill>
                  <a:schemeClr val="lt1"/>
                </a:solidFill>
                <a:latin typeface="Lexend Deca Medium"/>
                <a:ea typeface="Lexend Deca Medium"/>
                <a:cs typeface="Lexend Deca Medium"/>
                <a:sym typeface="Lexend Deca Medium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2" type="body"/>
          </p:nvPr>
        </p:nvSpPr>
        <p:spPr>
          <a:xfrm>
            <a:off x="1985519" y="7789035"/>
            <a:ext cx="10728325" cy="19449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74623"/>
              </a:lnSpc>
              <a:spcBef>
                <a:spcPts val="1075"/>
              </a:spcBef>
              <a:spcAft>
                <a:spcPts val="0"/>
              </a:spcAft>
              <a:buClr>
                <a:srgbClr val="9D7ABF"/>
              </a:buClr>
              <a:buSzPts val="5375"/>
              <a:buFont typeface="Arial"/>
              <a:buNone/>
              <a:defRPr b="1" i="0" sz="5375" u="none" cap="none" strike="noStrike">
                <a:solidFill>
                  <a:srgbClr val="9D7AB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 slide">
  <p:cSld name="Intro slide">
    <p:bg>
      <p:bgPr>
        <a:solidFill>
          <a:srgbClr val="9D7ABF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idx="1" type="body"/>
          </p:nvPr>
        </p:nvSpPr>
        <p:spPr>
          <a:xfrm>
            <a:off x="1151112" y="2478857"/>
            <a:ext cx="7272560" cy="23766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1760"/>
              </a:spcBef>
              <a:spcAft>
                <a:spcPts val="0"/>
              </a:spcAft>
              <a:buClr>
                <a:srgbClr val="1E0043"/>
              </a:buClr>
              <a:buSzPts val="8800"/>
              <a:buFont typeface="Arial"/>
              <a:buNone/>
              <a:defRPr b="0" i="0" sz="8800" u="none" cap="none" strike="noStrike">
                <a:solidFill>
                  <a:srgbClr val="1E0043"/>
                </a:solidFill>
                <a:latin typeface="Lexend Deca Medium"/>
                <a:ea typeface="Lexend Deca Medium"/>
                <a:cs typeface="Lexend Deca Medium"/>
                <a:sym typeface="Lexend Deca Medium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11"/>
          <p:cNvSpPr/>
          <p:nvPr>
            <p:ph idx="2" type="pic"/>
          </p:nvPr>
        </p:nvSpPr>
        <p:spPr>
          <a:xfrm>
            <a:off x="9575800" y="0"/>
            <a:ext cx="87122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p11"/>
          <p:cNvSpPr txBox="1"/>
          <p:nvPr>
            <p:ph idx="3" type="body"/>
          </p:nvPr>
        </p:nvSpPr>
        <p:spPr>
          <a:xfrm>
            <a:off x="1151112" y="5431532"/>
            <a:ext cx="7272560" cy="18005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1080"/>
              </a:spcBef>
              <a:spcAft>
                <a:spcPts val="0"/>
              </a:spcAft>
              <a:buClr>
                <a:srgbClr val="EFFFFF"/>
              </a:buClr>
              <a:buSzPts val="5400"/>
              <a:buFont typeface="Arial"/>
              <a:buNone/>
              <a:defRPr b="1" i="0" sz="5400" u="none" cap="none" strike="noStrike">
                <a:solidFill>
                  <a:srgbClr val="E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et the Facilitator (no graphics)">
  <p:cSld name="Meet the Facilitator (no graphics)">
    <p:bg>
      <p:bgPr>
        <a:solidFill>
          <a:srgbClr val="9D7ABF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/>
          <p:nvPr>
            <p:ph idx="2" type="pic"/>
          </p:nvPr>
        </p:nvSpPr>
        <p:spPr>
          <a:xfrm>
            <a:off x="12024320" y="4711452"/>
            <a:ext cx="5978247" cy="5978247"/>
          </a:xfrm>
          <a:prstGeom prst="ellipse">
            <a:avLst/>
          </a:prstGeom>
          <a:noFill/>
          <a:ln>
            <a:noFill/>
          </a:ln>
        </p:spPr>
      </p:sp>
      <p:sp>
        <p:nvSpPr>
          <p:cNvPr id="50" name="Google Shape;50;p12"/>
          <p:cNvSpPr txBox="1"/>
          <p:nvPr>
            <p:ph idx="1" type="body"/>
          </p:nvPr>
        </p:nvSpPr>
        <p:spPr>
          <a:xfrm>
            <a:off x="1338262" y="5105503"/>
            <a:ext cx="8280400" cy="8940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1080"/>
              </a:spcBef>
              <a:spcAft>
                <a:spcPts val="0"/>
              </a:spcAft>
              <a:buClr>
                <a:srgbClr val="1E0043"/>
              </a:buClr>
              <a:buSzPts val="5400"/>
              <a:buFont typeface="Arial"/>
              <a:buNone/>
              <a:defRPr b="1" i="0" sz="5400" u="none" cap="none" strike="noStrike">
                <a:solidFill>
                  <a:srgbClr val="1E0043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Google Shape;51;p12"/>
          <p:cNvSpPr txBox="1"/>
          <p:nvPr>
            <p:ph idx="3" type="body"/>
          </p:nvPr>
        </p:nvSpPr>
        <p:spPr>
          <a:xfrm>
            <a:off x="1310853" y="6404381"/>
            <a:ext cx="9720262" cy="25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b="0" i="0" sz="54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urple brick wall with a light on it&#10;&#10;AI-generated content may be incorrect." id="54" name="Google Shape;54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8575" y="-16127"/>
            <a:ext cx="18402298" cy="122681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background with a black square&#10;&#10;AI-generated content may be incorrect." id="55" name="Google Shape;5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1137" y="2537202"/>
            <a:ext cx="20565718" cy="966308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4"/>
          <p:cNvSpPr/>
          <p:nvPr/>
        </p:nvSpPr>
        <p:spPr>
          <a:xfrm>
            <a:off x="-17931" y="-19879"/>
            <a:ext cx="18450900" cy="3987600"/>
          </a:xfrm>
          <a:prstGeom prst="rect">
            <a:avLst/>
          </a:prstGeom>
          <a:solidFill>
            <a:srgbClr val="1E004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Google Shape;5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41367"/>
            <a:ext cx="7620000" cy="39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 txBox="1"/>
          <p:nvPr>
            <p:ph idx="1" type="body"/>
          </p:nvPr>
        </p:nvSpPr>
        <p:spPr>
          <a:xfrm>
            <a:off x="1985519" y="5628850"/>
            <a:ext cx="13927200" cy="19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spcBef>
                <a:spcPts val="1720"/>
              </a:spcBef>
              <a:spcAft>
                <a:spcPts val="0"/>
              </a:spcAft>
              <a:buClr>
                <a:schemeClr val="lt1"/>
              </a:buClr>
              <a:buSzPts val="8600"/>
              <a:buFont typeface="Arial"/>
              <a:buNone/>
              <a:defRPr b="0" i="0" sz="8600" u="none" cap="none" strike="noStrike">
                <a:solidFill>
                  <a:schemeClr val="lt1"/>
                </a:solidFill>
                <a:latin typeface="Lexend Deca Medium"/>
                <a:ea typeface="Lexend Deca Medium"/>
                <a:cs typeface="Lexend Deca Medium"/>
                <a:sym typeface="Lexend Deca Medium"/>
              </a:defRPr>
            </a:lvl1pPr>
            <a:lvl2pPr indent="-406400" lvl="1" marL="914400" marR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2" type="body"/>
          </p:nvPr>
        </p:nvSpPr>
        <p:spPr>
          <a:xfrm>
            <a:off x="1985519" y="7789035"/>
            <a:ext cx="10728300" cy="19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74623"/>
              </a:lnSpc>
              <a:spcBef>
                <a:spcPts val="1075"/>
              </a:spcBef>
              <a:spcAft>
                <a:spcPts val="0"/>
              </a:spcAft>
              <a:buClr>
                <a:srgbClr val="9D7ABF"/>
              </a:buClr>
              <a:buSzPts val="5375"/>
              <a:buFont typeface="Arial"/>
              <a:buNone/>
              <a:defRPr b="1" i="0" sz="5375" u="none" cap="none" strike="noStrike">
                <a:solidFill>
                  <a:srgbClr val="9D7AB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406400" lvl="1" marL="914400" marR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et the Facilitator">
  <p:cSld name="Meet the Facilitator">
    <p:bg>
      <p:bgPr>
        <a:solidFill>
          <a:srgbClr val="9D7ABF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/>
          <p:nvPr>
            <p:ph idx="2" type="pic"/>
          </p:nvPr>
        </p:nvSpPr>
        <p:spPr>
          <a:xfrm>
            <a:off x="12024320" y="4711452"/>
            <a:ext cx="5978100" cy="5978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2" name="Google Shape;62;p15"/>
          <p:cNvSpPr txBox="1"/>
          <p:nvPr>
            <p:ph idx="1" type="body"/>
          </p:nvPr>
        </p:nvSpPr>
        <p:spPr>
          <a:xfrm>
            <a:off x="1338262" y="5105503"/>
            <a:ext cx="8280300" cy="8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spcBef>
                <a:spcPts val="1080"/>
              </a:spcBef>
              <a:spcAft>
                <a:spcPts val="0"/>
              </a:spcAft>
              <a:buClr>
                <a:srgbClr val="1E0043"/>
              </a:buClr>
              <a:buSzPts val="5400"/>
              <a:buFont typeface="Arial"/>
              <a:buNone/>
              <a:defRPr b="1" i="0" sz="5400" u="none" cap="none" strike="noStrike">
                <a:solidFill>
                  <a:srgbClr val="1E0043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4064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3" type="body"/>
          </p:nvPr>
        </p:nvSpPr>
        <p:spPr>
          <a:xfrm>
            <a:off x="1310853" y="6404381"/>
            <a:ext cx="9720300" cy="25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b="0" i="0" sz="54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4064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urple circle with yellow lines around it&#10;&#10;AI-generated content may be incorrect." id="64" name="Google Shape;64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144000" y="2191172"/>
            <a:ext cx="11739015" cy="969255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5"/>
          <p:cNvSpPr txBox="1"/>
          <p:nvPr/>
        </p:nvSpPr>
        <p:spPr>
          <a:xfrm>
            <a:off x="503040" y="542221"/>
            <a:ext cx="131616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00">
                <a:solidFill>
                  <a:srgbClr val="1E0043"/>
                </a:solidFill>
                <a:latin typeface="Lexend Deca Medium"/>
                <a:ea typeface="Lexend Deca Medium"/>
                <a:cs typeface="Lexend Deca Medium"/>
                <a:sym typeface="Lexend Deca Medium"/>
              </a:rPr>
              <a:t>Meet the Facilitator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 image slide">
  <p:cSld name="Right image slide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/>
          <p:nvPr>
            <p:ph idx="2" type="pic"/>
          </p:nvPr>
        </p:nvSpPr>
        <p:spPr>
          <a:xfrm>
            <a:off x="9720064" y="0"/>
            <a:ext cx="8568000" cy="10287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 image slide">
  <p:cSld name="Left image slide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/>
          <p:nvPr>
            <p:ph idx="2" type="pic"/>
          </p:nvPr>
        </p:nvSpPr>
        <p:spPr>
          <a:xfrm>
            <a:off x="0" y="0"/>
            <a:ext cx="8568000" cy="10287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9"/>
          <p:cNvSpPr txBox="1"/>
          <p:nvPr>
            <p:ph idx="1" type="body"/>
          </p:nvPr>
        </p:nvSpPr>
        <p:spPr>
          <a:xfrm>
            <a:off x="486941" y="542221"/>
            <a:ext cx="11681400" cy="22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spcBef>
                <a:spcPts val="1760"/>
              </a:spcBef>
              <a:spcAft>
                <a:spcPts val="0"/>
              </a:spcAft>
              <a:buClr>
                <a:srgbClr val="1E0043"/>
              </a:buClr>
              <a:buSzPts val="8800"/>
              <a:buFont typeface="Arial"/>
              <a:buNone/>
              <a:defRPr b="0" i="0" sz="8800" u="none" cap="none" strike="noStrike">
                <a:solidFill>
                  <a:srgbClr val="1E0043"/>
                </a:solidFill>
                <a:latin typeface="Lexend Deca Medium"/>
                <a:ea typeface="Lexend Deca Medium"/>
                <a:cs typeface="Lexend Deca Medium"/>
                <a:sym typeface="Lexend Deca Medium"/>
              </a:defRPr>
            </a:lvl1pPr>
            <a:lvl2pPr indent="-4064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 and body">
  <p:cSld name="Title, sub and body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0"/>
          <p:cNvSpPr txBox="1"/>
          <p:nvPr>
            <p:ph idx="1" type="body"/>
          </p:nvPr>
        </p:nvSpPr>
        <p:spPr>
          <a:xfrm>
            <a:off x="486941" y="542221"/>
            <a:ext cx="10241400" cy="22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spcBef>
                <a:spcPts val="1760"/>
              </a:spcBef>
              <a:spcAft>
                <a:spcPts val="0"/>
              </a:spcAft>
              <a:buClr>
                <a:srgbClr val="1E0043"/>
              </a:buClr>
              <a:buSzPts val="8800"/>
              <a:buFont typeface="Arial"/>
              <a:buNone/>
              <a:defRPr b="0" i="0" sz="8800" u="none" cap="none" strike="noStrike">
                <a:solidFill>
                  <a:srgbClr val="1E0043"/>
                </a:solidFill>
                <a:latin typeface="Lexend Deca Medium"/>
                <a:ea typeface="Lexend Deca Medium"/>
                <a:cs typeface="Lexend Deca Medium"/>
                <a:sym typeface="Lexend Deca Medium"/>
              </a:defRPr>
            </a:lvl1pPr>
            <a:lvl2pPr indent="-4064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20"/>
          <p:cNvSpPr txBox="1"/>
          <p:nvPr>
            <p:ph idx="2" type="body"/>
          </p:nvPr>
        </p:nvSpPr>
        <p:spPr>
          <a:xfrm>
            <a:off x="487363" y="3198813"/>
            <a:ext cx="10240800" cy="15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spcBef>
                <a:spcPts val="1080"/>
              </a:spcBef>
              <a:spcAft>
                <a:spcPts val="0"/>
              </a:spcAft>
              <a:buClr>
                <a:srgbClr val="653AB1"/>
              </a:buClr>
              <a:buSzPts val="5400"/>
              <a:buFont typeface="Arial"/>
              <a:buNone/>
              <a:defRPr b="1" i="0" sz="5400" u="none" cap="none" strike="noStrike">
                <a:solidFill>
                  <a:srgbClr val="653AB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4064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Google Shape;76;p20"/>
          <p:cNvSpPr txBox="1"/>
          <p:nvPr>
            <p:ph idx="3" type="body"/>
          </p:nvPr>
        </p:nvSpPr>
        <p:spPr>
          <a:xfrm>
            <a:off x="521271" y="5359524"/>
            <a:ext cx="10211100" cy="37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4064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 and body, image right">
  <p:cSld name="Title, sub and body, image righ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1"/>
          <p:cNvSpPr txBox="1"/>
          <p:nvPr>
            <p:ph idx="1" type="body"/>
          </p:nvPr>
        </p:nvSpPr>
        <p:spPr>
          <a:xfrm>
            <a:off x="486942" y="542221"/>
            <a:ext cx="9081600" cy="22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spcBef>
                <a:spcPts val="1760"/>
              </a:spcBef>
              <a:spcAft>
                <a:spcPts val="0"/>
              </a:spcAft>
              <a:buClr>
                <a:srgbClr val="1E0043"/>
              </a:buClr>
              <a:buSzPts val="8800"/>
              <a:buFont typeface="Arial"/>
              <a:buNone/>
              <a:defRPr b="0" i="0" sz="8800" u="none" cap="none" strike="noStrike">
                <a:solidFill>
                  <a:srgbClr val="1E0043"/>
                </a:solidFill>
                <a:latin typeface="Lexend Deca Medium"/>
                <a:ea typeface="Lexend Deca Medium"/>
                <a:cs typeface="Lexend Deca Medium"/>
                <a:sym typeface="Lexend Deca Medium"/>
              </a:defRPr>
            </a:lvl1pPr>
            <a:lvl2pPr indent="-4064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21"/>
          <p:cNvSpPr txBox="1"/>
          <p:nvPr>
            <p:ph idx="2" type="body"/>
          </p:nvPr>
        </p:nvSpPr>
        <p:spPr>
          <a:xfrm>
            <a:off x="487363" y="3198813"/>
            <a:ext cx="9081000" cy="15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spcBef>
                <a:spcPts val="1080"/>
              </a:spcBef>
              <a:spcAft>
                <a:spcPts val="0"/>
              </a:spcAft>
              <a:buClr>
                <a:srgbClr val="653AB1"/>
              </a:buClr>
              <a:buSzPts val="5400"/>
              <a:buFont typeface="Arial"/>
              <a:buNone/>
              <a:defRPr b="1" i="0" sz="5400" u="none" cap="none" strike="noStrike">
                <a:solidFill>
                  <a:srgbClr val="653AB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4064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21"/>
          <p:cNvSpPr txBox="1"/>
          <p:nvPr>
            <p:ph idx="3" type="body"/>
          </p:nvPr>
        </p:nvSpPr>
        <p:spPr>
          <a:xfrm>
            <a:off x="521271" y="5359524"/>
            <a:ext cx="9054900" cy="37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4064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Google Shape;81;p21"/>
          <p:cNvSpPr/>
          <p:nvPr>
            <p:ph idx="4" type="pic"/>
          </p:nvPr>
        </p:nvSpPr>
        <p:spPr>
          <a:xfrm>
            <a:off x="10296525" y="0"/>
            <a:ext cx="7991400" cy="10287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et the Facilitator">
  <p:cSld name="Meet the Facilitator">
    <p:bg>
      <p:bgPr>
        <a:solidFill>
          <a:srgbClr val="9D7ABF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>
            <p:ph idx="2" type="pic"/>
          </p:nvPr>
        </p:nvSpPr>
        <p:spPr>
          <a:xfrm>
            <a:off x="12024320" y="4711452"/>
            <a:ext cx="5978247" cy="5978247"/>
          </a:xfrm>
          <a:prstGeom prst="ellipse">
            <a:avLst/>
          </a:prstGeom>
          <a:noFill/>
          <a:ln>
            <a:noFill/>
          </a:ln>
        </p:spPr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1338262" y="5105503"/>
            <a:ext cx="8280400" cy="8940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1080"/>
              </a:spcBef>
              <a:spcAft>
                <a:spcPts val="0"/>
              </a:spcAft>
              <a:buClr>
                <a:srgbClr val="1E0043"/>
              </a:buClr>
              <a:buSzPts val="5400"/>
              <a:buFont typeface="Arial"/>
              <a:buNone/>
              <a:defRPr b="1" i="0" sz="5400" u="none" cap="none" strike="noStrike">
                <a:solidFill>
                  <a:srgbClr val="1E0043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3" type="body"/>
          </p:nvPr>
        </p:nvSpPr>
        <p:spPr>
          <a:xfrm>
            <a:off x="1310853" y="6404381"/>
            <a:ext cx="9720262" cy="25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b="0" i="0" sz="54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urple circle with yellow lines around it&#10;&#10;AI-generated content may be incorrect." id="21" name="Google Shape;21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144000" y="2191172"/>
            <a:ext cx="11739016" cy="969255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 txBox="1"/>
          <p:nvPr/>
        </p:nvSpPr>
        <p:spPr>
          <a:xfrm>
            <a:off x="503040" y="542221"/>
            <a:ext cx="13161739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00">
                <a:solidFill>
                  <a:srgbClr val="1E0043"/>
                </a:solidFill>
                <a:latin typeface="Lexend Deca Medium"/>
                <a:ea typeface="Lexend Deca Medium"/>
                <a:cs typeface="Lexend Deca Medium"/>
                <a:sym typeface="Lexend Deca Medium"/>
              </a:rPr>
              <a:t>Meet the Facilitator</a:t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 and body, image left">
  <p:cSld name="Title, sub and body, image lef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2"/>
          <p:cNvSpPr txBox="1"/>
          <p:nvPr>
            <p:ph idx="1" type="body"/>
          </p:nvPr>
        </p:nvSpPr>
        <p:spPr>
          <a:xfrm>
            <a:off x="8461599" y="542221"/>
            <a:ext cx="9081600" cy="22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r">
              <a:spcBef>
                <a:spcPts val="1760"/>
              </a:spcBef>
              <a:spcAft>
                <a:spcPts val="0"/>
              </a:spcAft>
              <a:buClr>
                <a:srgbClr val="1E0043"/>
              </a:buClr>
              <a:buSzPts val="8800"/>
              <a:buFont typeface="Arial"/>
              <a:buNone/>
              <a:defRPr b="0" i="0" sz="8800" u="none" cap="none" strike="noStrike">
                <a:solidFill>
                  <a:srgbClr val="1E0043"/>
                </a:solidFill>
                <a:latin typeface="Lexend Deca Medium"/>
                <a:ea typeface="Lexend Deca Medium"/>
                <a:cs typeface="Lexend Deca Medium"/>
                <a:sym typeface="Lexend Deca Medium"/>
              </a:defRPr>
            </a:lvl1pPr>
            <a:lvl2pPr indent="-4064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22"/>
          <p:cNvSpPr txBox="1"/>
          <p:nvPr>
            <p:ph idx="2" type="body"/>
          </p:nvPr>
        </p:nvSpPr>
        <p:spPr>
          <a:xfrm>
            <a:off x="8462020" y="3198813"/>
            <a:ext cx="9081000" cy="15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r">
              <a:spcBef>
                <a:spcPts val="1080"/>
              </a:spcBef>
              <a:spcAft>
                <a:spcPts val="0"/>
              </a:spcAft>
              <a:buClr>
                <a:srgbClr val="653AB1"/>
              </a:buClr>
              <a:buSzPts val="5400"/>
              <a:buFont typeface="Arial"/>
              <a:buNone/>
              <a:defRPr b="1" i="0" sz="5400" u="none" cap="none" strike="noStrike">
                <a:solidFill>
                  <a:srgbClr val="653AB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4064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22"/>
          <p:cNvSpPr txBox="1"/>
          <p:nvPr>
            <p:ph idx="3" type="body"/>
          </p:nvPr>
        </p:nvSpPr>
        <p:spPr>
          <a:xfrm>
            <a:off x="8495928" y="5359524"/>
            <a:ext cx="9054900" cy="37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4064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22"/>
          <p:cNvSpPr/>
          <p:nvPr>
            <p:ph idx="4" type="pic"/>
          </p:nvPr>
        </p:nvSpPr>
        <p:spPr>
          <a:xfrm>
            <a:off x="0" y="0"/>
            <a:ext cx="7991400" cy="10287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 slide">
  <p:cSld name="Intro slide">
    <p:bg>
      <p:bgPr>
        <a:solidFill>
          <a:srgbClr val="9D7ABF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3"/>
          <p:cNvSpPr txBox="1"/>
          <p:nvPr>
            <p:ph idx="1" type="body"/>
          </p:nvPr>
        </p:nvSpPr>
        <p:spPr>
          <a:xfrm>
            <a:off x="1151112" y="2478857"/>
            <a:ext cx="7272600" cy="23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spcBef>
                <a:spcPts val="1760"/>
              </a:spcBef>
              <a:spcAft>
                <a:spcPts val="0"/>
              </a:spcAft>
              <a:buClr>
                <a:srgbClr val="1E0043"/>
              </a:buClr>
              <a:buSzPts val="8800"/>
              <a:buFont typeface="Arial"/>
              <a:buNone/>
              <a:defRPr b="0" i="0" sz="8800" u="none" cap="none" strike="noStrike">
                <a:solidFill>
                  <a:srgbClr val="1E0043"/>
                </a:solidFill>
                <a:latin typeface="Lexend Deca Medium"/>
                <a:ea typeface="Lexend Deca Medium"/>
                <a:cs typeface="Lexend Deca Medium"/>
                <a:sym typeface="Lexend Deca Medium"/>
              </a:defRPr>
            </a:lvl1pPr>
            <a:lvl2pPr indent="-4064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23"/>
          <p:cNvSpPr/>
          <p:nvPr>
            <p:ph idx="2" type="pic"/>
          </p:nvPr>
        </p:nvSpPr>
        <p:spPr>
          <a:xfrm>
            <a:off x="9575800" y="0"/>
            <a:ext cx="87123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23"/>
          <p:cNvSpPr txBox="1"/>
          <p:nvPr>
            <p:ph idx="3" type="body"/>
          </p:nvPr>
        </p:nvSpPr>
        <p:spPr>
          <a:xfrm>
            <a:off x="1151112" y="5431532"/>
            <a:ext cx="7272600" cy="1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spcBef>
                <a:spcPts val="1080"/>
              </a:spcBef>
              <a:spcAft>
                <a:spcPts val="0"/>
              </a:spcAft>
              <a:buClr>
                <a:srgbClr val="EFFFFF"/>
              </a:buClr>
              <a:buSzPts val="5400"/>
              <a:buFont typeface="Arial"/>
              <a:buNone/>
              <a:defRPr b="1" i="0" sz="5400" u="none" cap="none" strike="noStrike">
                <a:solidFill>
                  <a:srgbClr val="E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4064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et the Facilitator (no graphics)">
  <p:cSld name="Meet the Facilitator (no graphics)">
    <p:bg>
      <p:bgPr>
        <a:solidFill>
          <a:srgbClr val="9D7ABF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4"/>
          <p:cNvSpPr/>
          <p:nvPr>
            <p:ph idx="2" type="pic"/>
          </p:nvPr>
        </p:nvSpPr>
        <p:spPr>
          <a:xfrm>
            <a:off x="12024320" y="4711452"/>
            <a:ext cx="5978100" cy="5978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93" name="Google Shape;93;p24"/>
          <p:cNvSpPr txBox="1"/>
          <p:nvPr>
            <p:ph idx="1" type="body"/>
          </p:nvPr>
        </p:nvSpPr>
        <p:spPr>
          <a:xfrm>
            <a:off x="1338262" y="5105503"/>
            <a:ext cx="8280300" cy="8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spcBef>
                <a:spcPts val="1080"/>
              </a:spcBef>
              <a:spcAft>
                <a:spcPts val="0"/>
              </a:spcAft>
              <a:buClr>
                <a:srgbClr val="1E0043"/>
              </a:buClr>
              <a:buSzPts val="5400"/>
              <a:buFont typeface="Arial"/>
              <a:buNone/>
              <a:defRPr b="1" i="0" sz="5400" u="none" cap="none" strike="noStrike">
                <a:solidFill>
                  <a:srgbClr val="1E0043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4064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24"/>
          <p:cNvSpPr txBox="1"/>
          <p:nvPr>
            <p:ph idx="3" type="body"/>
          </p:nvPr>
        </p:nvSpPr>
        <p:spPr>
          <a:xfrm>
            <a:off x="1310853" y="6404381"/>
            <a:ext cx="9720300" cy="25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b="0" i="0" sz="54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4064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 image slide">
  <p:cSld name="Right image slide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>
            <p:ph idx="2" type="pic"/>
          </p:nvPr>
        </p:nvSpPr>
        <p:spPr>
          <a:xfrm>
            <a:off x="9720064" y="0"/>
            <a:ext cx="8567935" cy="10287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 image slide">
  <p:cSld name="Left image slid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>
            <p:ph idx="2" type="pic"/>
          </p:nvPr>
        </p:nvSpPr>
        <p:spPr>
          <a:xfrm>
            <a:off x="0" y="0"/>
            <a:ext cx="8567936" cy="10287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idx="1" type="body"/>
          </p:nvPr>
        </p:nvSpPr>
        <p:spPr>
          <a:xfrm>
            <a:off x="486941" y="542221"/>
            <a:ext cx="11681395" cy="2225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1760"/>
              </a:spcBef>
              <a:spcAft>
                <a:spcPts val="0"/>
              </a:spcAft>
              <a:buClr>
                <a:srgbClr val="1E0043"/>
              </a:buClr>
              <a:buSzPts val="8800"/>
              <a:buFont typeface="Arial"/>
              <a:buNone/>
              <a:defRPr b="0" i="0" sz="8800" u="none" cap="none" strike="noStrike">
                <a:solidFill>
                  <a:srgbClr val="1E0043"/>
                </a:solidFill>
                <a:latin typeface="Lexend Deca Medium"/>
                <a:ea typeface="Lexend Deca Medium"/>
                <a:cs typeface="Lexend Deca Medium"/>
                <a:sym typeface="Lexend Deca Medium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 and body">
  <p:cSld name="Title, sub and bod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/>
          <p:nvPr>
            <p:ph idx="1" type="body"/>
          </p:nvPr>
        </p:nvSpPr>
        <p:spPr>
          <a:xfrm>
            <a:off x="486941" y="542221"/>
            <a:ext cx="10241313" cy="2225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1760"/>
              </a:spcBef>
              <a:spcAft>
                <a:spcPts val="0"/>
              </a:spcAft>
              <a:buClr>
                <a:srgbClr val="1E0043"/>
              </a:buClr>
              <a:buSzPts val="8800"/>
              <a:buFont typeface="Arial"/>
              <a:buNone/>
              <a:defRPr b="0" i="0" sz="8800" u="none" cap="none" strike="noStrike">
                <a:solidFill>
                  <a:srgbClr val="1E0043"/>
                </a:solidFill>
                <a:latin typeface="Lexend Deca Medium"/>
                <a:ea typeface="Lexend Deca Medium"/>
                <a:cs typeface="Lexend Deca Medium"/>
                <a:sym typeface="Lexend Deca Medium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8"/>
          <p:cNvSpPr txBox="1"/>
          <p:nvPr>
            <p:ph idx="2" type="body"/>
          </p:nvPr>
        </p:nvSpPr>
        <p:spPr>
          <a:xfrm>
            <a:off x="487363" y="3198813"/>
            <a:ext cx="10240813" cy="1512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1080"/>
              </a:spcBef>
              <a:spcAft>
                <a:spcPts val="0"/>
              </a:spcAft>
              <a:buClr>
                <a:srgbClr val="653AB1"/>
              </a:buClr>
              <a:buSzPts val="5400"/>
              <a:buFont typeface="Arial"/>
              <a:buNone/>
              <a:defRPr b="1" i="0" sz="5400" u="none" cap="none" strike="noStrike">
                <a:solidFill>
                  <a:srgbClr val="653AB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Google Shape;33;p8"/>
          <p:cNvSpPr txBox="1"/>
          <p:nvPr>
            <p:ph idx="3" type="body"/>
          </p:nvPr>
        </p:nvSpPr>
        <p:spPr>
          <a:xfrm>
            <a:off x="521271" y="5359524"/>
            <a:ext cx="10211085" cy="37449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 and body, image right">
  <p:cSld name="Title, sub and body, image righ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/>
          <p:nvPr>
            <p:ph idx="1" type="body"/>
          </p:nvPr>
        </p:nvSpPr>
        <p:spPr>
          <a:xfrm>
            <a:off x="486942" y="542221"/>
            <a:ext cx="9081582" cy="2225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1760"/>
              </a:spcBef>
              <a:spcAft>
                <a:spcPts val="0"/>
              </a:spcAft>
              <a:buClr>
                <a:srgbClr val="1E0043"/>
              </a:buClr>
              <a:buSzPts val="8800"/>
              <a:buFont typeface="Arial"/>
              <a:buNone/>
              <a:defRPr b="0" i="0" sz="8800" u="none" cap="none" strike="noStrike">
                <a:solidFill>
                  <a:srgbClr val="1E0043"/>
                </a:solidFill>
                <a:latin typeface="Lexend Deca Medium"/>
                <a:ea typeface="Lexend Deca Medium"/>
                <a:cs typeface="Lexend Deca Medium"/>
                <a:sym typeface="Lexend Deca Medium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Google Shape;36;p9"/>
          <p:cNvSpPr txBox="1"/>
          <p:nvPr>
            <p:ph idx="2" type="body"/>
          </p:nvPr>
        </p:nvSpPr>
        <p:spPr>
          <a:xfrm>
            <a:off x="487363" y="3198813"/>
            <a:ext cx="9081139" cy="1512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1080"/>
              </a:spcBef>
              <a:spcAft>
                <a:spcPts val="0"/>
              </a:spcAft>
              <a:buClr>
                <a:srgbClr val="653AB1"/>
              </a:buClr>
              <a:buSzPts val="5400"/>
              <a:buFont typeface="Arial"/>
              <a:buNone/>
              <a:defRPr b="1" i="0" sz="5400" u="none" cap="none" strike="noStrike">
                <a:solidFill>
                  <a:srgbClr val="653AB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Google Shape;37;p9"/>
          <p:cNvSpPr txBox="1"/>
          <p:nvPr>
            <p:ph idx="3" type="body"/>
          </p:nvPr>
        </p:nvSpPr>
        <p:spPr>
          <a:xfrm>
            <a:off x="521271" y="5359524"/>
            <a:ext cx="9054777" cy="37449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9"/>
          <p:cNvSpPr/>
          <p:nvPr>
            <p:ph idx="4" type="pic"/>
          </p:nvPr>
        </p:nvSpPr>
        <p:spPr>
          <a:xfrm>
            <a:off x="10296525" y="0"/>
            <a:ext cx="7991475" cy="10287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 and body, image left">
  <p:cSld name="Title, sub and body, image lef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/>
          <p:nvPr>
            <p:ph idx="1" type="body"/>
          </p:nvPr>
        </p:nvSpPr>
        <p:spPr>
          <a:xfrm>
            <a:off x="8461599" y="542221"/>
            <a:ext cx="9081582" cy="2225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spcBef>
                <a:spcPts val="1760"/>
              </a:spcBef>
              <a:spcAft>
                <a:spcPts val="0"/>
              </a:spcAft>
              <a:buClr>
                <a:srgbClr val="1E0043"/>
              </a:buClr>
              <a:buSzPts val="8800"/>
              <a:buFont typeface="Arial"/>
              <a:buNone/>
              <a:defRPr b="0" i="0" sz="8800" u="none" cap="none" strike="noStrike">
                <a:solidFill>
                  <a:srgbClr val="1E0043"/>
                </a:solidFill>
                <a:latin typeface="Lexend Deca Medium"/>
                <a:ea typeface="Lexend Deca Medium"/>
                <a:cs typeface="Lexend Deca Medium"/>
                <a:sym typeface="Lexend Deca Medium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10"/>
          <p:cNvSpPr txBox="1"/>
          <p:nvPr>
            <p:ph idx="2" type="body"/>
          </p:nvPr>
        </p:nvSpPr>
        <p:spPr>
          <a:xfrm>
            <a:off x="8462020" y="3198813"/>
            <a:ext cx="9081139" cy="1512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spcBef>
                <a:spcPts val="1080"/>
              </a:spcBef>
              <a:spcAft>
                <a:spcPts val="0"/>
              </a:spcAft>
              <a:buClr>
                <a:srgbClr val="653AB1"/>
              </a:buClr>
              <a:buSzPts val="5400"/>
              <a:buFont typeface="Arial"/>
              <a:buNone/>
              <a:defRPr b="1" i="0" sz="5400" u="none" cap="none" strike="noStrike">
                <a:solidFill>
                  <a:srgbClr val="653AB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10"/>
          <p:cNvSpPr txBox="1"/>
          <p:nvPr>
            <p:ph idx="3" type="body"/>
          </p:nvPr>
        </p:nvSpPr>
        <p:spPr>
          <a:xfrm>
            <a:off x="8495928" y="5359524"/>
            <a:ext cx="9054777" cy="37449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10"/>
          <p:cNvSpPr/>
          <p:nvPr>
            <p:ph idx="4" type="pic"/>
          </p:nvPr>
        </p:nvSpPr>
        <p:spPr>
          <a:xfrm>
            <a:off x="0" y="0"/>
            <a:ext cx="7991475" cy="10287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8DDF0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8DDF0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5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png"/><Relationship Id="rId4" Type="http://schemas.openxmlformats.org/officeDocument/2006/relationships/image" Target="../media/image23.png"/><Relationship Id="rId5" Type="http://schemas.openxmlformats.org/officeDocument/2006/relationships/image" Target="../media/image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www.shinewithparallax.com/_files/ugd/d83ae9_9487199f6ec8441ca0a9c186ebce6d81.pdf" TargetMode="External"/><Relationship Id="rId4" Type="http://schemas.openxmlformats.org/officeDocument/2006/relationships/image" Target="../media/image27.png"/><Relationship Id="rId5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22.png"/><Relationship Id="rId7" Type="http://schemas.openxmlformats.org/officeDocument/2006/relationships/image" Target="../media/image26.png"/><Relationship Id="rId8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/>
          <p:nvPr/>
        </p:nvSpPr>
        <p:spPr>
          <a:xfrm>
            <a:off x="4071475" y="4730957"/>
            <a:ext cx="13537500" cy="26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00">
                <a:solidFill>
                  <a:schemeClr val="lt1"/>
                </a:solidFill>
                <a:latin typeface="Lexend Deca Medium"/>
                <a:ea typeface="Lexend Deca Medium"/>
                <a:cs typeface="Lexend Deca Medium"/>
                <a:sym typeface="Lexend Deca Medium"/>
              </a:rPr>
              <a:t>The Social Model in Practice:</a:t>
            </a:r>
            <a:endParaRPr sz="800"/>
          </a:p>
        </p:txBody>
      </p:sp>
      <p:sp>
        <p:nvSpPr>
          <p:cNvPr id="100" name="Google Shape;100;p25"/>
          <p:cNvSpPr txBox="1"/>
          <p:nvPr/>
        </p:nvSpPr>
        <p:spPr>
          <a:xfrm>
            <a:off x="4071469" y="7231732"/>
            <a:ext cx="135375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9D7ABF"/>
                </a:solidFill>
                <a:latin typeface="Public Sans"/>
                <a:ea typeface="Public Sans"/>
                <a:cs typeface="Public Sans"/>
                <a:sym typeface="Public Sans"/>
              </a:rPr>
              <a:t>Union Reps and Reasonable Adjustments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4"/>
          <p:cNvSpPr txBox="1"/>
          <p:nvPr>
            <p:ph idx="1" type="body"/>
          </p:nvPr>
        </p:nvSpPr>
        <p:spPr>
          <a:xfrm>
            <a:off x="1151112" y="2478857"/>
            <a:ext cx="7272600" cy="23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8800"/>
              <a:buNone/>
            </a:pPr>
            <a:r>
              <a:rPr lang="en-US"/>
              <a:t>Exploring Barriers</a:t>
            </a:r>
            <a:endParaRPr/>
          </a:p>
        </p:txBody>
      </p:sp>
      <p:pic>
        <p:nvPicPr>
          <p:cNvPr descr="A person sitting on the floor with her phone&#10;&#10;AI-generated content may be incorrect." id="160" name="Google Shape;160;p3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7405" l="4926" r="-3448" t="-7405"/>
          <a:stretch/>
        </p:blipFill>
        <p:spPr>
          <a:xfrm>
            <a:off x="9575800" y="0"/>
            <a:ext cx="8712202" cy="10286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5"/>
          <p:cNvSpPr txBox="1"/>
          <p:nvPr>
            <p:ph idx="1" type="body"/>
          </p:nvPr>
        </p:nvSpPr>
        <p:spPr>
          <a:xfrm>
            <a:off x="486942" y="542221"/>
            <a:ext cx="9081600" cy="22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8800"/>
              <a:buNone/>
            </a:pPr>
            <a:r>
              <a:rPr lang="en-US"/>
              <a:t>Barriers</a:t>
            </a:r>
            <a:endParaRPr/>
          </a:p>
        </p:txBody>
      </p:sp>
      <p:sp>
        <p:nvSpPr>
          <p:cNvPr id="166" name="Google Shape;166;p35"/>
          <p:cNvSpPr txBox="1"/>
          <p:nvPr>
            <p:ph idx="2" type="body"/>
          </p:nvPr>
        </p:nvSpPr>
        <p:spPr>
          <a:xfrm>
            <a:off x="1546763" y="3260238"/>
            <a:ext cx="9081000" cy="15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71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5400"/>
              <a:buChar char="●"/>
            </a:pPr>
            <a:r>
              <a:rPr lang="en-US"/>
              <a:t>Physical </a:t>
            </a:r>
            <a:endParaRPr/>
          </a:p>
          <a:p>
            <a:pPr indent="-571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5400"/>
              <a:buChar char="●"/>
            </a:pPr>
            <a:r>
              <a:rPr lang="en-US"/>
              <a:t>Communication</a:t>
            </a:r>
            <a:endParaRPr/>
          </a:p>
          <a:p>
            <a:pPr indent="-571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5400"/>
              <a:buChar char="●"/>
            </a:pPr>
            <a:r>
              <a:rPr lang="en-US"/>
              <a:t>Information </a:t>
            </a:r>
            <a:endParaRPr/>
          </a:p>
          <a:p>
            <a:pPr indent="-571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5400"/>
              <a:buChar char="●"/>
            </a:pPr>
            <a:r>
              <a:rPr lang="en-US"/>
              <a:t>Attitudinal</a:t>
            </a:r>
            <a:endParaRPr/>
          </a:p>
          <a:p>
            <a:pPr indent="-571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5400"/>
              <a:buChar char="●"/>
            </a:pPr>
            <a:r>
              <a:rPr lang="en-US"/>
              <a:t>Policy  </a:t>
            </a:r>
            <a:endParaRPr/>
          </a:p>
        </p:txBody>
      </p:sp>
      <p:pic>
        <p:nvPicPr>
          <p:cNvPr id="167" name="Google Shape;16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73088" y="1580300"/>
            <a:ext cx="7355437" cy="8062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6"/>
          <p:cNvSpPr txBox="1"/>
          <p:nvPr>
            <p:ph idx="1" type="body"/>
          </p:nvPr>
        </p:nvSpPr>
        <p:spPr>
          <a:xfrm>
            <a:off x="1151112" y="2478857"/>
            <a:ext cx="7272600" cy="23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8800"/>
              <a:buNone/>
            </a:pPr>
            <a:r>
              <a:rPr lang="en-US"/>
              <a:t>Reasonable Adjustments</a:t>
            </a:r>
            <a:endParaRPr/>
          </a:p>
        </p:txBody>
      </p:sp>
      <p:pic>
        <p:nvPicPr>
          <p:cNvPr descr="A person sitting on the floor with her phone&#10;&#10;AI-generated content may be incorrect." id="173" name="Google Shape;173;p3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7405" l="4926" r="-3448" t="-7405"/>
          <a:stretch/>
        </p:blipFill>
        <p:spPr>
          <a:xfrm>
            <a:off x="9575800" y="0"/>
            <a:ext cx="8712202" cy="10286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7"/>
          <p:cNvSpPr txBox="1"/>
          <p:nvPr>
            <p:ph idx="1" type="body"/>
          </p:nvPr>
        </p:nvSpPr>
        <p:spPr>
          <a:xfrm>
            <a:off x="486950" y="542225"/>
            <a:ext cx="14099100" cy="22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8800"/>
              <a:buNone/>
            </a:pPr>
            <a:r>
              <a:rPr lang="en-US"/>
              <a:t>What is a reasonable adjustment?</a:t>
            </a:r>
            <a:endParaRPr/>
          </a:p>
        </p:txBody>
      </p:sp>
      <p:sp>
        <p:nvSpPr>
          <p:cNvPr id="179" name="Google Shape;179;p37"/>
          <p:cNvSpPr txBox="1"/>
          <p:nvPr>
            <p:ph idx="2" type="body"/>
          </p:nvPr>
        </p:nvSpPr>
        <p:spPr>
          <a:xfrm>
            <a:off x="9457900" y="2861025"/>
            <a:ext cx="8597700" cy="15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53AB1"/>
              </a:buClr>
              <a:buSzPts val="5400"/>
              <a:buNone/>
            </a:pPr>
            <a:r>
              <a:rPr lang="en-US" sz="4500">
                <a:solidFill>
                  <a:srgbClr val="1E0043"/>
                </a:solidFill>
              </a:rPr>
              <a:t>Changes or modifications made to remove barriers that may disadvantage disabled people.</a:t>
            </a:r>
            <a:endParaRPr sz="4500">
              <a:solidFill>
                <a:srgbClr val="1E0043"/>
              </a:solidFill>
            </a:endParaRPr>
          </a:p>
          <a:p>
            <a:pPr indent="-482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4000"/>
              <a:buChar char="●"/>
            </a:pPr>
            <a:r>
              <a:rPr b="0" lang="en-US" sz="4000">
                <a:solidFill>
                  <a:srgbClr val="1E0043"/>
                </a:solidFill>
              </a:rPr>
              <a:t>To the workplace</a:t>
            </a:r>
            <a:endParaRPr b="0" sz="4000">
              <a:solidFill>
                <a:srgbClr val="1E0043"/>
              </a:solidFill>
            </a:endParaRPr>
          </a:p>
          <a:p>
            <a:pPr indent="-482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4000"/>
              <a:buChar char="●"/>
            </a:pPr>
            <a:r>
              <a:rPr b="0" lang="en-US" sz="4000">
                <a:solidFill>
                  <a:srgbClr val="1E0043"/>
                </a:solidFill>
              </a:rPr>
              <a:t>To the way things are done</a:t>
            </a:r>
            <a:endParaRPr b="0" sz="4000">
              <a:solidFill>
                <a:srgbClr val="1E0043"/>
              </a:solidFill>
            </a:endParaRPr>
          </a:p>
          <a:p>
            <a:pPr indent="-482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4000"/>
              <a:buChar char="●"/>
            </a:pPr>
            <a:r>
              <a:rPr b="0" lang="en-US" sz="4000">
                <a:solidFill>
                  <a:srgbClr val="1E0043"/>
                </a:solidFill>
              </a:rPr>
              <a:t>To provide additional support</a:t>
            </a:r>
            <a:endParaRPr b="0" sz="4000">
              <a:solidFill>
                <a:srgbClr val="1E0043"/>
              </a:solidFill>
            </a:endParaRPr>
          </a:p>
        </p:txBody>
      </p:sp>
      <p:pic>
        <p:nvPicPr>
          <p:cNvPr id="180" name="Google Shape;18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919725"/>
            <a:ext cx="6523184" cy="7214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8"/>
          <p:cNvSpPr txBox="1"/>
          <p:nvPr>
            <p:ph idx="1" type="body"/>
          </p:nvPr>
        </p:nvSpPr>
        <p:spPr>
          <a:xfrm>
            <a:off x="486942" y="542221"/>
            <a:ext cx="9081600" cy="22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8800"/>
              <a:buNone/>
            </a:pPr>
            <a:r>
              <a:rPr lang="en-US" sz="8000"/>
              <a:t>Adjustments - Examples</a:t>
            </a:r>
            <a:endParaRPr sz="8000"/>
          </a:p>
        </p:txBody>
      </p:sp>
      <p:sp>
        <p:nvSpPr>
          <p:cNvPr id="186" name="Google Shape;186;p38"/>
          <p:cNvSpPr txBox="1"/>
          <p:nvPr>
            <p:ph idx="2" type="body"/>
          </p:nvPr>
        </p:nvSpPr>
        <p:spPr>
          <a:xfrm>
            <a:off x="1546783" y="3260250"/>
            <a:ext cx="15142800" cy="15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82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4000"/>
              <a:buChar char="●"/>
            </a:pPr>
            <a:r>
              <a:rPr lang="en-US" sz="4000">
                <a:solidFill>
                  <a:srgbClr val="1E0043"/>
                </a:solidFill>
              </a:rPr>
              <a:t>Physical changes </a:t>
            </a:r>
            <a:endParaRPr sz="4000">
              <a:solidFill>
                <a:srgbClr val="1E0043"/>
              </a:solidFill>
            </a:endParaRPr>
          </a:p>
          <a:p>
            <a:pPr indent="-482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4000"/>
              <a:buChar char="●"/>
            </a:pPr>
            <a:r>
              <a:rPr lang="en-US" sz="4000">
                <a:solidFill>
                  <a:srgbClr val="1E0043"/>
                </a:solidFill>
              </a:rPr>
              <a:t>Ergonomic Equipment </a:t>
            </a:r>
            <a:endParaRPr sz="4000">
              <a:solidFill>
                <a:srgbClr val="1E0043"/>
              </a:solidFill>
            </a:endParaRPr>
          </a:p>
          <a:p>
            <a:pPr indent="-482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4000"/>
              <a:buChar char="●"/>
            </a:pPr>
            <a:r>
              <a:rPr lang="en-US" sz="4000">
                <a:solidFill>
                  <a:srgbClr val="1E0043"/>
                </a:solidFill>
              </a:rPr>
              <a:t>Training and Development</a:t>
            </a:r>
            <a:endParaRPr sz="4000">
              <a:solidFill>
                <a:srgbClr val="1E0043"/>
              </a:solidFill>
            </a:endParaRPr>
          </a:p>
          <a:p>
            <a:pPr indent="-482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4000"/>
              <a:buChar char="●"/>
            </a:pPr>
            <a:r>
              <a:rPr lang="en-US" sz="4000">
                <a:solidFill>
                  <a:srgbClr val="1E0043"/>
                </a:solidFill>
              </a:rPr>
              <a:t>Assessment Methods</a:t>
            </a:r>
            <a:endParaRPr sz="4000">
              <a:solidFill>
                <a:srgbClr val="1E0043"/>
              </a:solidFill>
            </a:endParaRPr>
          </a:p>
          <a:p>
            <a:pPr indent="-482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4000"/>
              <a:buChar char="●"/>
            </a:pPr>
            <a:r>
              <a:rPr lang="en-US" sz="4000">
                <a:solidFill>
                  <a:srgbClr val="1E0043"/>
                </a:solidFill>
              </a:rPr>
              <a:t>Tools and Technology </a:t>
            </a:r>
            <a:endParaRPr sz="4000">
              <a:solidFill>
                <a:srgbClr val="1E0043"/>
              </a:solidFill>
            </a:endParaRPr>
          </a:p>
          <a:p>
            <a:pPr indent="-482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4000"/>
              <a:buChar char="●"/>
            </a:pPr>
            <a:r>
              <a:rPr lang="en-US" sz="4000">
                <a:solidFill>
                  <a:srgbClr val="1E0043"/>
                </a:solidFill>
              </a:rPr>
              <a:t>Communications Methods </a:t>
            </a:r>
            <a:endParaRPr sz="4000">
              <a:solidFill>
                <a:srgbClr val="1E0043"/>
              </a:solidFill>
            </a:endParaRPr>
          </a:p>
          <a:p>
            <a:pPr indent="-482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4000"/>
              <a:buChar char="●"/>
            </a:pPr>
            <a:r>
              <a:rPr lang="en-US" sz="4000">
                <a:solidFill>
                  <a:srgbClr val="1E0043"/>
                </a:solidFill>
              </a:rPr>
              <a:t>Policy Adjustments</a:t>
            </a:r>
            <a:endParaRPr sz="4000">
              <a:solidFill>
                <a:srgbClr val="1E0043"/>
              </a:solidFill>
            </a:endParaRPr>
          </a:p>
        </p:txBody>
      </p:sp>
      <p:pic>
        <p:nvPicPr>
          <p:cNvPr id="187" name="Google Shape;18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45250" y="1627499"/>
            <a:ext cx="5892926" cy="7601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9"/>
          <p:cNvSpPr txBox="1"/>
          <p:nvPr/>
        </p:nvSpPr>
        <p:spPr>
          <a:xfrm>
            <a:off x="935088" y="542221"/>
            <a:ext cx="131616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>
                <a:solidFill>
                  <a:srgbClr val="1E0043"/>
                </a:solidFill>
                <a:latin typeface="Lexend Deca Medium"/>
                <a:ea typeface="Lexend Deca Medium"/>
                <a:cs typeface="Lexend Deca Medium"/>
                <a:sym typeface="Lexend Deca Medium"/>
              </a:rPr>
              <a:t>Equality or Equity</a:t>
            </a:r>
            <a:endParaRPr b="0" i="0" sz="8800">
              <a:solidFill>
                <a:srgbClr val="1E0043"/>
              </a:solidFill>
              <a:latin typeface="Lexend Deca Medium"/>
              <a:ea typeface="Lexend Deca Medium"/>
              <a:cs typeface="Lexend Deca Medium"/>
              <a:sym typeface="Lexend Deca Medium"/>
            </a:endParaRPr>
          </a:p>
        </p:txBody>
      </p:sp>
      <p:pic>
        <p:nvPicPr>
          <p:cNvPr id="193" name="Google Shape;19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141521"/>
            <a:ext cx="6228981" cy="7993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3781" y="2141521"/>
            <a:ext cx="6228981" cy="7993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34825" y="2141526"/>
            <a:ext cx="6000776" cy="7700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0"/>
          <p:cNvSpPr txBox="1"/>
          <p:nvPr>
            <p:ph idx="1" type="body"/>
          </p:nvPr>
        </p:nvSpPr>
        <p:spPr>
          <a:xfrm>
            <a:off x="486942" y="542221"/>
            <a:ext cx="9081600" cy="22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8800"/>
              <a:buNone/>
            </a:pPr>
            <a:r>
              <a:rPr lang="en-US" sz="8000"/>
              <a:t>Access to Work</a:t>
            </a:r>
            <a:endParaRPr sz="8000"/>
          </a:p>
        </p:txBody>
      </p:sp>
      <p:sp>
        <p:nvSpPr>
          <p:cNvPr id="201" name="Google Shape;201;p40"/>
          <p:cNvSpPr txBox="1"/>
          <p:nvPr>
            <p:ph idx="2" type="body"/>
          </p:nvPr>
        </p:nvSpPr>
        <p:spPr>
          <a:xfrm>
            <a:off x="1255058" y="2231550"/>
            <a:ext cx="15142800" cy="15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4000">
                <a:solidFill>
                  <a:srgbClr val="1E004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Access to Work is a government-funded scheme that helps remove practical barriers at work for disabled people.</a:t>
            </a:r>
            <a:endParaRPr sz="4000">
              <a:solidFill>
                <a:srgbClr val="1E0043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4000">
                <a:solidFill>
                  <a:srgbClr val="1E0043"/>
                </a:solidFill>
                <a:latin typeface="Public Sans SemiBold"/>
                <a:ea typeface="Public Sans SemiBold"/>
                <a:cs typeface="Public Sans SemiBold"/>
                <a:sym typeface="Public Sans SemiBold"/>
              </a:rPr>
              <a:t>Support can include things like:</a:t>
            </a:r>
            <a:endParaRPr b="0" sz="4000">
              <a:solidFill>
                <a:srgbClr val="1E0043"/>
              </a:solidFill>
              <a:latin typeface="Public Sans SemiBold"/>
              <a:ea typeface="Public Sans SemiBold"/>
              <a:cs typeface="Public Sans SemiBold"/>
              <a:sym typeface="Public Sans Semi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4000">
              <a:solidFill>
                <a:srgbClr val="1E0043"/>
              </a:solidFill>
            </a:endParaRPr>
          </a:p>
          <a:p>
            <a:pPr indent="-482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4000"/>
              <a:buChar char="●"/>
            </a:pPr>
            <a:r>
              <a:rPr b="0" lang="en-US" sz="4000">
                <a:solidFill>
                  <a:srgbClr val="1E0043"/>
                </a:solidFill>
              </a:rPr>
              <a:t>Assistive technology or adapted equipment</a:t>
            </a:r>
            <a:endParaRPr b="0" sz="4000">
              <a:solidFill>
                <a:srgbClr val="1E0043"/>
              </a:solidFill>
            </a:endParaRPr>
          </a:p>
          <a:p>
            <a:pPr indent="-482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4000"/>
              <a:buChar char="●"/>
            </a:pPr>
            <a:r>
              <a:rPr b="0" lang="en-US" sz="4000">
                <a:solidFill>
                  <a:srgbClr val="1E0043"/>
                </a:solidFill>
              </a:rPr>
              <a:t>Job coaches or support workers</a:t>
            </a:r>
            <a:endParaRPr b="0" sz="4000">
              <a:solidFill>
                <a:srgbClr val="1E0043"/>
              </a:solidFill>
            </a:endParaRPr>
          </a:p>
          <a:p>
            <a:pPr indent="-482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4000"/>
              <a:buChar char="●"/>
            </a:pPr>
            <a:r>
              <a:rPr b="0" lang="en-US" sz="4000">
                <a:solidFill>
                  <a:srgbClr val="1E0043"/>
                </a:solidFill>
              </a:rPr>
              <a:t>Travel costs if public transport isn’t accessible</a:t>
            </a:r>
            <a:endParaRPr b="0" sz="4000">
              <a:solidFill>
                <a:srgbClr val="1E0043"/>
              </a:solidFill>
            </a:endParaRPr>
          </a:p>
          <a:p>
            <a:pPr indent="-482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4000"/>
              <a:buChar char="●"/>
            </a:pPr>
            <a:r>
              <a:rPr b="0" lang="en-US" sz="4000">
                <a:solidFill>
                  <a:srgbClr val="1E0043"/>
                </a:solidFill>
              </a:rPr>
              <a:t>Mental health or job retention support</a:t>
            </a:r>
            <a:endParaRPr b="0" sz="4000">
              <a:solidFill>
                <a:srgbClr val="1E0043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1E0043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1E0043"/>
              </a:solidFill>
            </a:endParaRPr>
          </a:p>
        </p:txBody>
      </p:sp>
      <p:pic>
        <p:nvPicPr>
          <p:cNvPr id="202" name="Google Shape;20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94775" y="3912200"/>
            <a:ext cx="4678314" cy="6237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1"/>
          <p:cNvSpPr txBox="1"/>
          <p:nvPr>
            <p:ph idx="1" type="body"/>
          </p:nvPr>
        </p:nvSpPr>
        <p:spPr>
          <a:xfrm>
            <a:off x="1151112" y="2478857"/>
            <a:ext cx="7272600" cy="23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8800"/>
              <a:buNone/>
            </a:pPr>
            <a:r>
              <a:rPr lang="en-US"/>
              <a:t>Practical</a:t>
            </a:r>
            <a:r>
              <a:rPr lang="en-US"/>
              <a:t> Tips</a:t>
            </a:r>
            <a:endParaRPr/>
          </a:p>
        </p:txBody>
      </p:sp>
      <p:pic>
        <p:nvPicPr>
          <p:cNvPr descr="A person sitting on the floor with her phone&#10;&#10;AI-generated content may be incorrect." id="208" name="Google Shape;208;p4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7405" l="4926" r="-3448" t="-7405"/>
          <a:stretch/>
        </p:blipFill>
        <p:spPr>
          <a:xfrm>
            <a:off x="9575800" y="0"/>
            <a:ext cx="8712202" cy="10286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2"/>
          <p:cNvSpPr txBox="1"/>
          <p:nvPr>
            <p:ph idx="1" type="body"/>
          </p:nvPr>
        </p:nvSpPr>
        <p:spPr>
          <a:xfrm>
            <a:off x="486950" y="542225"/>
            <a:ext cx="17246700" cy="22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8800"/>
              <a:buNone/>
            </a:pPr>
            <a:r>
              <a:rPr lang="en-US" sz="8000"/>
              <a:t>Working with Organisations (1)</a:t>
            </a:r>
            <a:endParaRPr sz="8000"/>
          </a:p>
        </p:txBody>
      </p:sp>
      <p:sp>
        <p:nvSpPr>
          <p:cNvPr id="214" name="Google Shape;214;p42"/>
          <p:cNvSpPr txBox="1"/>
          <p:nvPr>
            <p:ph idx="2" type="body"/>
          </p:nvPr>
        </p:nvSpPr>
        <p:spPr>
          <a:xfrm>
            <a:off x="1853853" y="2830350"/>
            <a:ext cx="10352400" cy="15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82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4000"/>
              <a:buChar char="●"/>
            </a:pPr>
            <a:r>
              <a:rPr b="0" lang="en-US" sz="4000">
                <a:solidFill>
                  <a:srgbClr val="1E0043"/>
                </a:solidFill>
              </a:rPr>
              <a:t>Embed adjustments into everyday processes, not just individual cases.</a:t>
            </a:r>
            <a:endParaRPr b="0" sz="4000">
              <a:solidFill>
                <a:srgbClr val="1E0043"/>
              </a:solidFill>
            </a:endParaRPr>
          </a:p>
          <a:p>
            <a:pPr indent="-482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4000"/>
              <a:buChar char="●"/>
            </a:pPr>
            <a:r>
              <a:rPr b="0" lang="en-US" sz="4000">
                <a:solidFill>
                  <a:srgbClr val="1E0043"/>
                </a:solidFill>
              </a:rPr>
              <a:t>Highlight that </a:t>
            </a:r>
            <a:r>
              <a:rPr b="0" lang="en-US" sz="4000">
                <a:solidFill>
                  <a:srgbClr val="1E0043"/>
                </a:solidFill>
              </a:rPr>
              <a:t>a lot</a:t>
            </a:r>
            <a:r>
              <a:rPr b="0" lang="en-US" sz="4000">
                <a:solidFill>
                  <a:srgbClr val="1E0043"/>
                </a:solidFill>
              </a:rPr>
              <a:t> of adjustments are no to low cost</a:t>
            </a:r>
            <a:endParaRPr b="0" sz="4000">
              <a:solidFill>
                <a:srgbClr val="1E0043"/>
              </a:solidFill>
            </a:endParaRPr>
          </a:p>
          <a:p>
            <a:pPr indent="-482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4000"/>
              <a:buChar char="●"/>
            </a:pPr>
            <a:r>
              <a:rPr b="0" lang="en-US" sz="4000">
                <a:solidFill>
                  <a:srgbClr val="1E0043"/>
                </a:solidFill>
              </a:rPr>
              <a:t>Treat inclusion as part of strategy, not compliance.</a:t>
            </a:r>
            <a:endParaRPr b="0" sz="4000">
              <a:solidFill>
                <a:srgbClr val="1E0043"/>
              </a:solidFill>
            </a:endParaRPr>
          </a:p>
          <a:p>
            <a:pPr indent="-482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4000"/>
              <a:buChar char="●"/>
            </a:pPr>
            <a:r>
              <a:rPr b="0" lang="en-US" sz="4000">
                <a:solidFill>
                  <a:srgbClr val="1E0043"/>
                </a:solidFill>
              </a:rPr>
              <a:t>Build relationships with HR, Health &amp; Safety, and leadership.</a:t>
            </a:r>
            <a:endParaRPr b="0" sz="4000">
              <a:solidFill>
                <a:srgbClr val="1E0043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500">
              <a:solidFill>
                <a:srgbClr val="1E0043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500">
              <a:solidFill>
                <a:srgbClr val="1E0043"/>
              </a:solidFill>
            </a:endParaRPr>
          </a:p>
        </p:txBody>
      </p:sp>
      <p:pic>
        <p:nvPicPr>
          <p:cNvPr id="215" name="Google Shape;21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25775" y="4574300"/>
            <a:ext cx="5191125" cy="386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3"/>
          <p:cNvSpPr txBox="1"/>
          <p:nvPr>
            <p:ph idx="1" type="body"/>
          </p:nvPr>
        </p:nvSpPr>
        <p:spPr>
          <a:xfrm>
            <a:off x="456250" y="388675"/>
            <a:ext cx="17246700" cy="22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8800"/>
              <a:buNone/>
            </a:pPr>
            <a:r>
              <a:rPr lang="en-US" sz="8000"/>
              <a:t>Working with Organisations (2)</a:t>
            </a:r>
            <a:endParaRPr sz="8000"/>
          </a:p>
        </p:txBody>
      </p:sp>
      <p:sp>
        <p:nvSpPr>
          <p:cNvPr id="221" name="Google Shape;221;p43"/>
          <p:cNvSpPr txBox="1"/>
          <p:nvPr>
            <p:ph idx="2" type="body"/>
          </p:nvPr>
        </p:nvSpPr>
        <p:spPr>
          <a:xfrm>
            <a:off x="1992028" y="2613775"/>
            <a:ext cx="10352400" cy="15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82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4000"/>
              <a:buChar char="●"/>
            </a:pPr>
            <a:r>
              <a:rPr b="0" lang="en-US" sz="4000">
                <a:solidFill>
                  <a:srgbClr val="1E0043"/>
                </a:solidFill>
              </a:rPr>
              <a:t>Push for barrier-based policies and review outdated procedures.</a:t>
            </a:r>
            <a:endParaRPr b="0" sz="4000">
              <a:solidFill>
                <a:srgbClr val="1E0043"/>
              </a:solidFill>
            </a:endParaRPr>
          </a:p>
          <a:p>
            <a:pPr indent="-482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4000"/>
              <a:buChar char="●"/>
            </a:pPr>
            <a:r>
              <a:rPr b="0" lang="en-US" sz="4000">
                <a:solidFill>
                  <a:srgbClr val="1E0043"/>
                </a:solidFill>
              </a:rPr>
              <a:t>Share success stories to normalise good practice.</a:t>
            </a:r>
            <a:endParaRPr b="0" sz="4000">
              <a:solidFill>
                <a:srgbClr val="1E0043"/>
              </a:solidFill>
            </a:endParaRPr>
          </a:p>
          <a:p>
            <a:pPr indent="-482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4000"/>
              <a:buChar char="●"/>
            </a:pPr>
            <a:r>
              <a:rPr b="0" lang="en-US" sz="4000">
                <a:solidFill>
                  <a:srgbClr val="1E0043"/>
                </a:solidFill>
              </a:rPr>
              <a:t>Keep accessibility on meeting agendas and in decision-making</a:t>
            </a:r>
            <a:endParaRPr b="0" sz="4000">
              <a:solidFill>
                <a:srgbClr val="1E0043"/>
              </a:solidFill>
            </a:endParaRPr>
          </a:p>
          <a:p>
            <a:pPr indent="-482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4000"/>
              <a:buChar char="●"/>
            </a:pPr>
            <a:r>
              <a:rPr b="0" lang="en-US" sz="4000">
                <a:solidFill>
                  <a:srgbClr val="1E0043"/>
                </a:solidFill>
              </a:rPr>
              <a:t>Challenge cultures that treat adjustments as “exceptions.”</a:t>
            </a:r>
            <a:endParaRPr b="0" sz="4000">
              <a:solidFill>
                <a:srgbClr val="1E0043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500">
              <a:solidFill>
                <a:srgbClr val="1E0043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500">
              <a:solidFill>
                <a:srgbClr val="1E0043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500">
              <a:solidFill>
                <a:srgbClr val="1E0043"/>
              </a:solidFill>
            </a:endParaRPr>
          </a:p>
        </p:txBody>
      </p:sp>
      <p:pic>
        <p:nvPicPr>
          <p:cNvPr id="222" name="Google Shape;22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30250" y="5270025"/>
            <a:ext cx="5191125" cy="386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/>
          <p:nvPr/>
        </p:nvSpPr>
        <p:spPr>
          <a:xfrm>
            <a:off x="842299" y="3343300"/>
            <a:ext cx="110805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>
                <a:solidFill>
                  <a:srgbClr val="1E0043"/>
                </a:solidFill>
                <a:latin typeface="Lexend Deca Medium"/>
                <a:ea typeface="Lexend Deca Medium"/>
                <a:cs typeface="Lexend Deca Medium"/>
                <a:sym typeface="Lexend Deca Medium"/>
              </a:rPr>
              <a:t>Participate</a:t>
            </a:r>
            <a:r>
              <a:rPr lang="en-US" sz="8800">
                <a:solidFill>
                  <a:srgbClr val="1E0043"/>
                </a:solidFill>
                <a:latin typeface="Lexend Deca Medium"/>
                <a:ea typeface="Lexend Deca Medium"/>
                <a:cs typeface="Lexend Deca Medium"/>
                <a:sym typeface="Lexend Deca Medium"/>
              </a:rPr>
              <a:t> how you feel comfortable</a:t>
            </a:r>
            <a:endParaRPr/>
          </a:p>
        </p:txBody>
      </p:sp>
      <p:pic>
        <p:nvPicPr>
          <p:cNvPr id="106" name="Google Shape;106;p26" title="Calm-environmen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08875" y="812450"/>
            <a:ext cx="8064649" cy="9089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4"/>
          <p:cNvSpPr txBox="1"/>
          <p:nvPr>
            <p:ph idx="1" type="body"/>
          </p:nvPr>
        </p:nvSpPr>
        <p:spPr>
          <a:xfrm>
            <a:off x="486954" y="542225"/>
            <a:ext cx="14191200" cy="22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8800"/>
              <a:buNone/>
            </a:pPr>
            <a:r>
              <a:rPr lang="en-US" sz="8000"/>
              <a:t>Working with Individuals</a:t>
            </a:r>
            <a:endParaRPr sz="8000"/>
          </a:p>
        </p:txBody>
      </p:sp>
      <p:sp>
        <p:nvSpPr>
          <p:cNvPr id="228" name="Google Shape;228;p44"/>
          <p:cNvSpPr txBox="1"/>
          <p:nvPr>
            <p:ph idx="2" type="body"/>
          </p:nvPr>
        </p:nvSpPr>
        <p:spPr>
          <a:xfrm>
            <a:off x="1853858" y="2830350"/>
            <a:ext cx="15142800" cy="15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0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3500"/>
              <a:buChar char="●"/>
            </a:pPr>
            <a:r>
              <a:rPr b="0" lang="en-US" sz="3500">
                <a:solidFill>
                  <a:srgbClr val="1E0043"/>
                </a:solidFill>
              </a:rPr>
              <a:t>Start by asking about barriers, not medical details.</a:t>
            </a:r>
            <a:endParaRPr b="0" sz="3500">
              <a:solidFill>
                <a:srgbClr val="1E0043"/>
              </a:solidFill>
            </a:endParaRPr>
          </a:p>
          <a:p>
            <a:pPr indent="-450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3500"/>
              <a:buChar char="●"/>
            </a:pPr>
            <a:r>
              <a:rPr b="0" lang="en-US" sz="3500">
                <a:solidFill>
                  <a:srgbClr val="1E0043"/>
                </a:solidFill>
              </a:rPr>
              <a:t>Listen first build trust and psychological safety.</a:t>
            </a:r>
            <a:endParaRPr b="0" sz="3500">
              <a:solidFill>
                <a:srgbClr val="1E0043"/>
              </a:solidFill>
            </a:endParaRPr>
          </a:p>
          <a:p>
            <a:pPr indent="-450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3500"/>
              <a:buChar char="●"/>
            </a:pPr>
            <a:r>
              <a:rPr b="0" lang="en-US" sz="3500">
                <a:solidFill>
                  <a:srgbClr val="1E0043"/>
                </a:solidFill>
              </a:rPr>
              <a:t>Focus on what helps them do their best work.</a:t>
            </a:r>
            <a:endParaRPr b="0" sz="3500">
              <a:solidFill>
                <a:srgbClr val="1E0043"/>
              </a:solidFill>
            </a:endParaRPr>
          </a:p>
          <a:p>
            <a:pPr indent="-450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3500"/>
              <a:buChar char="●"/>
            </a:pPr>
            <a:r>
              <a:rPr b="0" lang="en-US" sz="3500">
                <a:solidFill>
                  <a:srgbClr val="1E0043"/>
                </a:solidFill>
              </a:rPr>
              <a:t>Document requests and follow up on progress.</a:t>
            </a:r>
            <a:endParaRPr b="0" sz="3500">
              <a:solidFill>
                <a:srgbClr val="1E0043"/>
              </a:solidFill>
            </a:endParaRPr>
          </a:p>
          <a:p>
            <a:pPr indent="-450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3500"/>
              <a:buChar char="●"/>
            </a:pPr>
            <a:r>
              <a:rPr b="0" lang="en-US" sz="3500">
                <a:solidFill>
                  <a:srgbClr val="1E0043"/>
                </a:solidFill>
              </a:rPr>
              <a:t>Encourage self-advocacy support, don’t speak over.</a:t>
            </a:r>
            <a:endParaRPr b="0" sz="3500">
              <a:solidFill>
                <a:srgbClr val="1E0043"/>
              </a:solidFill>
            </a:endParaRPr>
          </a:p>
          <a:p>
            <a:pPr indent="-450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3500"/>
              <a:buChar char="●"/>
            </a:pPr>
            <a:r>
              <a:rPr b="0" lang="en-US" sz="3500">
                <a:solidFill>
                  <a:srgbClr val="1E0043"/>
                </a:solidFill>
              </a:rPr>
              <a:t>Know the tools: Access to Work, adjustment passports, HR routes.</a:t>
            </a:r>
            <a:endParaRPr b="0" sz="3500">
              <a:solidFill>
                <a:srgbClr val="1E0043"/>
              </a:solidFill>
            </a:endParaRPr>
          </a:p>
          <a:p>
            <a:pPr indent="-450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3500"/>
              <a:buChar char="●"/>
            </a:pPr>
            <a:r>
              <a:rPr b="0" lang="en-US" sz="3500">
                <a:solidFill>
                  <a:srgbClr val="1E0043"/>
                </a:solidFill>
              </a:rPr>
              <a:t>Check in  review adjustments regularly, not once.</a:t>
            </a:r>
            <a:endParaRPr b="0" sz="3500">
              <a:solidFill>
                <a:srgbClr val="1E0043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500">
              <a:solidFill>
                <a:srgbClr val="1E0043"/>
              </a:solidFill>
            </a:endParaRPr>
          </a:p>
        </p:txBody>
      </p:sp>
      <p:pic>
        <p:nvPicPr>
          <p:cNvPr id="229" name="Google Shape;22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43427" y="2085437"/>
            <a:ext cx="3609850" cy="4604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D7ABF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standing in a line&#10;&#10;AI-generated content may be incorrect." id="234" name="Google Shape;234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75081" y="3811498"/>
            <a:ext cx="12506644" cy="69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5"/>
          <p:cNvSpPr txBox="1"/>
          <p:nvPr>
            <p:ph idx="1" type="body"/>
          </p:nvPr>
        </p:nvSpPr>
        <p:spPr>
          <a:xfrm>
            <a:off x="215009" y="542221"/>
            <a:ext cx="17786100" cy="22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8800"/>
              <a:buNone/>
            </a:pPr>
            <a:r>
              <a:rPr lang="en-US" sz="11200">
                <a:latin typeface="Public Sans ExtraBold"/>
                <a:ea typeface="Public Sans ExtraBold"/>
                <a:cs typeface="Public Sans ExtraBold"/>
                <a:sym typeface="Public Sans ExtraBold"/>
              </a:rPr>
              <a:t>Not Sure?</a:t>
            </a:r>
            <a:endParaRPr sz="1120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8800"/>
              <a:buNone/>
            </a:pPr>
            <a:r>
              <a:rPr lang="en-US" sz="11200">
                <a:latin typeface="Public Sans ExtraBold"/>
                <a:ea typeface="Public Sans ExtraBold"/>
                <a:cs typeface="Public Sans ExtraBold"/>
                <a:sym typeface="Public Sans ExtraBold"/>
              </a:rPr>
              <a:t>Just Ask</a:t>
            </a:r>
            <a:r>
              <a:rPr lang="en-US"/>
              <a:t> </a:t>
            </a:r>
            <a:endParaRPr/>
          </a:p>
        </p:txBody>
      </p:sp>
      <p:pic>
        <p:nvPicPr>
          <p:cNvPr descr="A question mark in a speech bubble&#10;&#10;AI-generated content may be incorrect." id="236" name="Google Shape;236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4327" y="1639607"/>
            <a:ext cx="2232249" cy="2504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image of exclamation marks&#10;&#10;AI-generated content may be incorrect." id="237" name="Google Shape;237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79213">
            <a:off x="14805713" y="1620616"/>
            <a:ext cx="2448272" cy="20786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6"/>
          <p:cNvSpPr txBox="1"/>
          <p:nvPr/>
        </p:nvSpPr>
        <p:spPr>
          <a:xfrm>
            <a:off x="1350150" y="2154925"/>
            <a:ext cx="15839400" cy="43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1E004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What insight or reminder from today will stay with you?</a:t>
            </a:r>
            <a:endParaRPr sz="9000">
              <a:solidFill>
                <a:srgbClr val="1E004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pic>
        <p:nvPicPr>
          <p:cNvPr descr="A black and white image of exclamation marks&#10;&#10;AI-generated content may be incorrect." id="244" name="Google Shape;244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79209">
            <a:off x="9587492" y="5311454"/>
            <a:ext cx="5443776" cy="4621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7"/>
          <p:cNvSpPr txBox="1"/>
          <p:nvPr/>
        </p:nvSpPr>
        <p:spPr>
          <a:xfrm>
            <a:off x="9060102" y="949525"/>
            <a:ext cx="90138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u="sng">
                <a:solidFill>
                  <a:schemeClr val="hlink"/>
                </a:solidFill>
                <a:latin typeface="Lexend Deca Medium"/>
                <a:ea typeface="Lexend Deca Medium"/>
                <a:cs typeface="Lexend Deca Medium"/>
                <a:sym typeface="Lexend Deca Medium"/>
                <a:hlinkClick r:id="rId3"/>
              </a:rPr>
              <a:t>Collect Your Free Resource</a:t>
            </a:r>
            <a:endParaRPr/>
          </a:p>
        </p:txBody>
      </p:sp>
      <p:pic>
        <p:nvPicPr>
          <p:cNvPr id="250" name="Google Shape;250;p47" title="Rox-dog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3651" y="949525"/>
            <a:ext cx="7331298" cy="973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12775" y="4554302"/>
            <a:ext cx="7944574" cy="8114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8"/>
          <p:cNvSpPr txBox="1"/>
          <p:nvPr/>
        </p:nvSpPr>
        <p:spPr>
          <a:xfrm>
            <a:off x="2263570" y="4160333"/>
            <a:ext cx="6691684" cy="5519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9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www.shinewithparallax.com</a:t>
            </a:r>
            <a:endParaRPr b="1" sz="3391">
              <a:solidFill>
                <a:srgbClr val="000000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58" name="Google Shape;258;p48"/>
          <p:cNvSpPr txBox="1"/>
          <p:nvPr/>
        </p:nvSpPr>
        <p:spPr>
          <a:xfrm>
            <a:off x="2263570" y="5194271"/>
            <a:ext cx="6108402" cy="5519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9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rox@shinewithparallax.com</a:t>
            </a:r>
            <a:endParaRPr b="1" sz="3391">
              <a:solidFill>
                <a:srgbClr val="000000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pic>
        <p:nvPicPr>
          <p:cNvPr descr="A black and white image of a megaphone&#10;&#10;AI-generated content may be incorrect." id="259" name="Google Shape;259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16030" y="2317665"/>
            <a:ext cx="6691684" cy="51223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yellow light bulb with a lightbulb and purple text&#10;&#10;AI-generated content may be incorrect." id="260" name="Google Shape;260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13695" y="7456533"/>
            <a:ext cx="5374305" cy="2830467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48"/>
          <p:cNvSpPr txBox="1"/>
          <p:nvPr/>
        </p:nvSpPr>
        <p:spPr>
          <a:xfrm>
            <a:off x="503040" y="542221"/>
            <a:ext cx="13161739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00">
                <a:solidFill>
                  <a:srgbClr val="1E0043"/>
                </a:solidFill>
                <a:latin typeface="Lexend Deca Medium"/>
                <a:ea typeface="Lexend Deca Medium"/>
                <a:cs typeface="Lexend Deca Medium"/>
                <a:sym typeface="Lexend Deca Medium"/>
              </a:rPr>
              <a:t>Let’s connect</a:t>
            </a:r>
            <a:endParaRPr/>
          </a:p>
        </p:txBody>
      </p:sp>
      <p:pic>
        <p:nvPicPr>
          <p:cNvPr descr="A purple square with a check mark&#10;&#10;AI-generated content may be incorrect." id="262" name="Google Shape;262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8615" y="5193767"/>
            <a:ext cx="1193800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urple arrow pointing up&#10;&#10;AI-generated content may be incorrect." id="263" name="Google Shape;263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08615" y="3852115"/>
            <a:ext cx="1193800" cy="132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8" title="LINKEDIN LOGO (1)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2763" y="5987063"/>
            <a:ext cx="1745500" cy="174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8" title="INSTA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67500" y="7366987"/>
            <a:ext cx="718775" cy="71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8" title="Untitled design - 2025-10-16T134849.604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3621" y="7847603"/>
            <a:ext cx="1446550" cy="144655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48"/>
          <p:cNvSpPr txBox="1"/>
          <p:nvPr/>
        </p:nvSpPr>
        <p:spPr>
          <a:xfrm>
            <a:off x="2124750" y="6611613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1E0043"/>
                </a:solidFill>
                <a:latin typeface="Lexend Deca Medium"/>
                <a:ea typeface="Lexend Deca Medium"/>
                <a:cs typeface="Lexend Deca Medium"/>
                <a:sym typeface="Lexend Deca Medium"/>
              </a:rPr>
              <a:t>shinewithparallax</a:t>
            </a:r>
            <a:endParaRPr sz="2000">
              <a:solidFill>
                <a:srgbClr val="1E0043"/>
              </a:solidFill>
              <a:latin typeface="Lexend Deca Medium"/>
              <a:ea typeface="Lexend Deca Medium"/>
              <a:cs typeface="Lexend Deca Medium"/>
              <a:sym typeface="Lexend Deca Medium"/>
            </a:endParaRPr>
          </a:p>
        </p:txBody>
      </p:sp>
      <p:sp>
        <p:nvSpPr>
          <p:cNvPr id="268" name="Google Shape;268;p48"/>
          <p:cNvSpPr txBox="1"/>
          <p:nvPr/>
        </p:nvSpPr>
        <p:spPr>
          <a:xfrm>
            <a:off x="2124750" y="74171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1E0043"/>
                </a:solidFill>
                <a:latin typeface="Lexend Deca Medium"/>
                <a:ea typeface="Lexend Deca Medium"/>
                <a:cs typeface="Lexend Deca Medium"/>
                <a:sym typeface="Lexend Deca Medium"/>
              </a:rPr>
              <a:t>shinewithparallax</a:t>
            </a:r>
            <a:endParaRPr sz="2000">
              <a:solidFill>
                <a:srgbClr val="1E0043"/>
              </a:solidFill>
              <a:latin typeface="Lexend Deca Medium"/>
              <a:ea typeface="Lexend Deca Medium"/>
              <a:cs typeface="Lexend Deca Medium"/>
              <a:sym typeface="Lexend Deca Medium"/>
            </a:endParaRPr>
          </a:p>
        </p:txBody>
      </p:sp>
      <p:sp>
        <p:nvSpPr>
          <p:cNvPr id="269" name="Google Shape;269;p48"/>
          <p:cNvSpPr txBox="1"/>
          <p:nvPr/>
        </p:nvSpPr>
        <p:spPr>
          <a:xfrm>
            <a:off x="2124750" y="8324575"/>
            <a:ext cx="6969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1E0043"/>
                </a:solidFill>
                <a:latin typeface="Lexend Deca Medium"/>
                <a:ea typeface="Lexend Deca Medium"/>
                <a:cs typeface="Lexend Deca Medium"/>
                <a:sym typeface="Lexend Deca Medium"/>
              </a:rPr>
              <a:t>Shine-with-Parallax-Parallax-Perspectives-Limited</a:t>
            </a:r>
            <a:endParaRPr sz="2000">
              <a:solidFill>
                <a:srgbClr val="1E0043"/>
              </a:solidFill>
              <a:latin typeface="Lexend Deca Medium"/>
              <a:ea typeface="Lexend Deca Medium"/>
              <a:cs typeface="Lexend Deca Medium"/>
              <a:sym typeface="Lexend Deca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in a black jacket&#10;&#10;AI-generated content may be incorrect." id="111" name="Google Shape;111;p2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8514" l="0" r="0" t="4817"/>
          <a:stretch/>
        </p:blipFill>
        <p:spPr>
          <a:xfrm>
            <a:off x="12024320" y="4711452"/>
            <a:ext cx="5978247" cy="5978247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2" name="Google Shape;112;p27"/>
          <p:cNvSpPr txBox="1"/>
          <p:nvPr/>
        </p:nvSpPr>
        <p:spPr>
          <a:xfrm>
            <a:off x="1439144" y="5158734"/>
            <a:ext cx="8707200" cy="28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7339"/>
              </a:lnSpc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5300"/>
              <a:buFont typeface="Public Sans"/>
              <a:buNone/>
            </a:pPr>
            <a:r>
              <a:rPr b="1" lang="en-US" sz="5300" u="none" cap="none" strike="noStrike">
                <a:solidFill>
                  <a:srgbClr val="1E0043"/>
                </a:solidFill>
                <a:latin typeface="Public Sans"/>
                <a:ea typeface="Public Sans"/>
                <a:cs typeface="Public Sans"/>
                <a:sym typeface="Public Sans"/>
              </a:rPr>
              <a:t>Roxanne Steel </a:t>
            </a:r>
            <a:r>
              <a:rPr lang="en-US" sz="5300" u="none" cap="none" strike="noStrike">
                <a:solidFill>
                  <a:srgbClr val="1E0043"/>
                </a:solidFill>
                <a:latin typeface="Public Sans"/>
                <a:ea typeface="Public Sans"/>
                <a:cs typeface="Public Sans"/>
                <a:sym typeface="Public Sans"/>
              </a:rPr>
              <a:t>(</a:t>
            </a:r>
            <a:r>
              <a:rPr lang="en-US" sz="5300">
                <a:solidFill>
                  <a:srgbClr val="1E0043"/>
                </a:solidFill>
                <a:latin typeface="Public Sans"/>
                <a:ea typeface="Public Sans"/>
                <a:cs typeface="Public Sans"/>
                <a:sym typeface="Public Sans"/>
              </a:rPr>
              <a:t>they/she</a:t>
            </a:r>
            <a:r>
              <a:rPr lang="en-US" sz="5300" u="none" cap="none" strike="noStrike">
                <a:solidFill>
                  <a:srgbClr val="1E0043"/>
                </a:solidFill>
                <a:latin typeface="Public Sans"/>
                <a:ea typeface="Public Sans"/>
                <a:cs typeface="Public Sans"/>
                <a:sym typeface="Public Sans"/>
              </a:rPr>
              <a:t>)</a:t>
            </a:r>
            <a:endParaRPr/>
          </a:p>
          <a:p>
            <a:pPr indent="0" lvl="0" marL="0" marR="0" rtl="0" algn="l">
              <a:lnSpc>
                <a:spcPct val="117339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Public Sans"/>
              <a:buNone/>
            </a:pPr>
            <a:r>
              <a:rPr lang="en-US" sz="53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Parallax Perspectives Founder &amp; </a:t>
            </a:r>
            <a:r>
              <a:rPr lang="en-US" sz="53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Director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8"/>
          <p:cNvSpPr/>
          <p:nvPr/>
        </p:nvSpPr>
        <p:spPr>
          <a:xfrm>
            <a:off x="0" y="0"/>
            <a:ext cx="6623700" cy="10287000"/>
          </a:xfrm>
          <a:prstGeom prst="rect">
            <a:avLst/>
          </a:prstGeom>
          <a:solidFill>
            <a:srgbClr val="9D7A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28"/>
          <p:cNvSpPr txBox="1"/>
          <p:nvPr/>
        </p:nvSpPr>
        <p:spPr>
          <a:xfrm>
            <a:off x="413063" y="250521"/>
            <a:ext cx="131616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00">
                <a:solidFill>
                  <a:srgbClr val="1E0043"/>
                </a:solidFill>
                <a:latin typeface="Lexend Deca Medium"/>
                <a:ea typeface="Lexend Deca Medium"/>
                <a:cs typeface="Lexend Deca Medium"/>
                <a:sym typeface="Lexend Deca Medium"/>
              </a:rPr>
              <a:t>Agenda</a:t>
            </a:r>
            <a:endParaRPr/>
          </a:p>
        </p:txBody>
      </p:sp>
      <p:sp>
        <p:nvSpPr>
          <p:cNvPr id="119" name="Google Shape;119;p28"/>
          <p:cNvSpPr txBox="1"/>
          <p:nvPr/>
        </p:nvSpPr>
        <p:spPr>
          <a:xfrm>
            <a:off x="7362377" y="1036850"/>
            <a:ext cx="10785900" cy="75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685800" lvl="1" marL="1243399" marR="0" rtl="0" algn="l">
              <a:lnSpc>
                <a:spcPct val="162611"/>
              </a:lnSpc>
              <a:spcBef>
                <a:spcPts val="0"/>
              </a:spcBef>
              <a:spcAft>
                <a:spcPts val="0"/>
              </a:spcAft>
              <a:buClr>
                <a:srgbClr val="653AB1"/>
              </a:buClr>
              <a:buSzPts val="5400"/>
              <a:buFont typeface="Arial"/>
              <a:buChar char="•"/>
            </a:pPr>
            <a:r>
              <a:rPr b="1" lang="en-US" sz="5400">
                <a:latin typeface="Public Sans"/>
                <a:ea typeface="Public Sans"/>
                <a:cs typeface="Public Sans"/>
                <a:sym typeface="Public Sans"/>
              </a:rPr>
              <a:t>Setting the scene</a:t>
            </a:r>
            <a:endParaRPr/>
          </a:p>
          <a:p>
            <a:pPr indent="-685800" lvl="1" marL="1243399" marR="0" rtl="0" algn="l">
              <a:lnSpc>
                <a:spcPct val="162611"/>
              </a:lnSpc>
              <a:spcBef>
                <a:spcPts val="0"/>
              </a:spcBef>
              <a:spcAft>
                <a:spcPts val="0"/>
              </a:spcAft>
              <a:buClr>
                <a:srgbClr val="653AB1"/>
              </a:buClr>
              <a:buSzPts val="5400"/>
              <a:buFont typeface="Arial"/>
              <a:buChar char="•"/>
            </a:pPr>
            <a:r>
              <a:rPr b="1" lang="en-US" sz="5400">
                <a:latin typeface="Public Sans"/>
                <a:ea typeface="Public Sans"/>
                <a:cs typeface="Public Sans"/>
                <a:sym typeface="Public Sans"/>
              </a:rPr>
              <a:t>Models of disability</a:t>
            </a:r>
            <a:endParaRPr/>
          </a:p>
          <a:p>
            <a:pPr indent="-685800" lvl="1" marL="1243399" marR="0" rtl="0" algn="l">
              <a:lnSpc>
                <a:spcPct val="162611"/>
              </a:lnSpc>
              <a:spcBef>
                <a:spcPts val="0"/>
              </a:spcBef>
              <a:spcAft>
                <a:spcPts val="0"/>
              </a:spcAft>
              <a:buClr>
                <a:srgbClr val="653AB1"/>
              </a:buClr>
              <a:buSzPts val="5400"/>
              <a:buFont typeface="Arial"/>
              <a:buChar char="•"/>
            </a:pPr>
            <a:r>
              <a:rPr b="1" lang="en-US" sz="5400">
                <a:latin typeface="Public Sans"/>
                <a:ea typeface="Public Sans"/>
                <a:cs typeface="Public Sans"/>
                <a:sym typeface="Public Sans"/>
              </a:rPr>
              <a:t>Exploring Barriers</a:t>
            </a:r>
            <a:endParaRPr/>
          </a:p>
          <a:p>
            <a:pPr indent="-685800" lvl="1" marL="1243399" marR="0" rtl="0" algn="l">
              <a:lnSpc>
                <a:spcPct val="162611"/>
              </a:lnSpc>
              <a:spcBef>
                <a:spcPts val="0"/>
              </a:spcBef>
              <a:spcAft>
                <a:spcPts val="0"/>
              </a:spcAft>
              <a:buClr>
                <a:srgbClr val="653AB1"/>
              </a:buClr>
              <a:buSzPts val="5400"/>
              <a:buFont typeface="Arial"/>
              <a:buChar char="•"/>
            </a:pPr>
            <a:r>
              <a:rPr b="1" lang="en-US" sz="5400">
                <a:latin typeface="Public Sans"/>
                <a:ea typeface="Public Sans"/>
                <a:cs typeface="Public Sans"/>
                <a:sym typeface="Public Sans"/>
              </a:rPr>
              <a:t>Reasonable</a:t>
            </a:r>
            <a:r>
              <a:rPr b="1" lang="en-US" sz="5400">
                <a:latin typeface="Public Sans"/>
                <a:ea typeface="Public Sans"/>
                <a:cs typeface="Public Sans"/>
                <a:sym typeface="Public Sans"/>
              </a:rPr>
              <a:t> Adjustments</a:t>
            </a:r>
            <a:endParaRPr b="1" sz="5400">
              <a:latin typeface="Public Sans"/>
              <a:ea typeface="Public Sans"/>
              <a:cs typeface="Public Sans"/>
              <a:sym typeface="Public Sans"/>
            </a:endParaRPr>
          </a:p>
          <a:p>
            <a:pPr indent="-685800" lvl="1" marL="1243399" marR="0" rtl="0" algn="l">
              <a:lnSpc>
                <a:spcPct val="162611"/>
              </a:lnSpc>
              <a:spcBef>
                <a:spcPts val="0"/>
              </a:spcBef>
              <a:spcAft>
                <a:spcPts val="0"/>
              </a:spcAft>
              <a:buClr>
                <a:srgbClr val="653AB1"/>
              </a:buClr>
              <a:buSzPts val="5400"/>
              <a:buFont typeface="Public Sans"/>
              <a:buChar char="•"/>
            </a:pPr>
            <a:r>
              <a:rPr b="1" lang="en-US" sz="5400">
                <a:latin typeface="Public Sans"/>
                <a:ea typeface="Public Sans"/>
                <a:cs typeface="Public Sans"/>
                <a:sym typeface="Public Sans"/>
              </a:rPr>
              <a:t>Practical Tips</a:t>
            </a:r>
            <a:endParaRPr b="1" sz="5400">
              <a:latin typeface="Public Sans"/>
              <a:ea typeface="Public Sans"/>
              <a:cs typeface="Public Sans"/>
              <a:sym typeface="Public Sans"/>
            </a:endParaRPr>
          </a:p>
          <a:p>
            <a:pPr indent="-685800" lvl="1" marL="1243399" marR="0" rtl="0" algn="l">
              <a:lnSpc>
                <a:spcPct val="162611"/>
              </a:lnSpc>
              <a:spcBef>
                <a:spcPts val="0"/>
              </a:spcBef>
              <a:spcAft>
                <a:spcPts val="0"/>
              </a:spcAft>
              <a:buClr>
                <a:srgbClr val="653AB1"/>
              </a:buClr>
              <a:buSzPts val="5400"/>
              <a:buFont typeface="Public Sans"/>
              <a:buChar char="•"/>
            </a:pPr>
            <a:r>
              <a:rPr b="1" lang="en-US" sz="5400">
                <a:latin typeface="Public Sans"/>
                <a:ea typeface="Public Sans"/>
                <a:cs typeface="Public Sans"/>
                <a:sym typeface="Public Sans"/>
              </a:rPr>
              <a:t>Questions</a:t>
            </a:r>
            <a:endParaRPr b="1" sz="5400">
              <a:latin typeface="Public Sans"/>
              <a:ea typeface="Public Sans"/>
              <a:cs typeface="Public Sans"/>
              <a:sym typeface="Public Sans"/>
            </a:endParaRPr>
          </a:p>
        </p:txBody>
      </p:sp>
      <p:pic>
        <p:nvPicPr>
          <p:cNvPr descr="A yellow light bulb with a lightbulb and purple text&#10;&#10;AI-generated content may be incorrect." id="120" name="Google Shape;12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13695" y="7456533"/>
            <a:ext cx="5374306" cy="28304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hite clock with black hands&#10;&#10;AI-generated content may be incorrect." id="121" name="Google Shape;121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27176" y="3629312"/>
            <a:ext cx="3693696" cy="3591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9"/>
          <p:cNvSpPr txBox="1"/>
          <p:nvPr/>
        </p:nvSpPr>
        <p:spPr>
          <a:xfrm>
            <a:off x="1350150" y="2154925"/>
            <a:ext cx="15839400" cy="43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1E004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When you hear ‘reasonable adjustments,’ what comes to mind?</a:t>
            </a:r>
            <a:endParaRPr sz="9000">
              <a:solidFill>
                <a:srgbClr val="1E004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pic>
        <p:nvPicPr>
          <p:cNvPr descr="A black and white image of exclamation marks&#10;&#10;AI-generated content may be incorrect." id="128" name="Google Shape;12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79211">
            <a:off x="10298620" y="5308805"/>
            <a:ext cx="5066007" cy="4301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0"/>
          <p:cNvSpPr txBox="1"/>
          <p:nvPr/>
        </p:nvSpPr>
        <p:spPr>
          <a:xfrm>
            <a:off x="935088" y="542221"/>
            <a:ext cx="131616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>
                <a:solidFill>
                  <a:srgbClr val="1E0043"/>
                </a:solidFill>
                <a:latin typeface="Lexend Deca Medium"/>
                <a:ea typeface="Lexend Deca Medium"/>
                <a:cs typeface="Lexend Deca Medium"/>
                <a:sym typeface="Lexend Deca Medium"/>
              </a:rPr>
              <a:t>Stats - TUC</a:t>
            </a:r>
            <a:endParaRPr b="0" i="0" sz="8800">
              <a:solidFill>
                <a:srgbClr val="1E0043"/>
              </a:solidFill>
              <a:latin typeface="Lexend Deca Medium"/>
              <a:ea typeface="Lexend Deca Medium"/>
              <a:cs typeface="Lexend Deca Medium"/>
              <a:sym typeface="Lexend Deca Medium"/>
            </a:endParaRPr>
          </a:p>
        </p:txBody>
      </p:sp>
      <p:sp>
        <p:nvSpPr>
          <p:cNvPr id="134" name="Google Shape;134;p30"/>
          <p:cNvSpPr txBox="1"/>
          <p:nvPr/>
        </p:nvSpPr>
        <p:spPr>
          <a:xfrm>
            <a:off x="262151" y="2381525"/>
            <a:ext cx="17348700" cy="72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596900" lvl="1" marL="1243399" marR="0" rtl="0" algn="l">
              <a:lnSpc>
                <a:spcPct val="162611"/>
              </a:lnSpc>
              <a:spcBef>
                <a:spcPts val="0"/>
              </a:spcBef>
              <a:spcAft>
                <a:spcPts val="0"/>
              </a:spcAft>
              <a:buClr>
                <a:srgbClr val="653AB1"/>
              </a:buClr>
              <a:buSzPts val="4000"/>
              <a:buChar char="•"/>
            </a:pPr>
            <a:r>
              <a:rPr b="1" lang="en-US" sz="4000">
                <a:latin typeface="Public Sans"/>
                <a:ea typeface="Public Sans"/>
                <a:cs typeface="Public Sans"/>
                <a:sym typeface="Public Sans"/>
              </a:rPr>
              <a:t>55%</a:t>
            </a:r>
            <a:r>
              <a:rPr lang="en-US" sz="4000">
                <a:latin typeface="Public Sans"/>
                <a:ea typeface="Public Sans"/>
                <a:cs typeface="Public Sans"/>
                <a:sym typeface="Public Sans"/>
              </a:rPr>
              <a:t> of disabled workers who requested adjustments had either only some of their request, or none, implemented.</a:t>
            </a:r>
            <a:endParaRPr sz="4000"/>
          </a:p>
          <a:p>
            <a:pPr indent="-596900" lvl="1" marL="1243399" marR="0" rtl="0" algn="l">
              <a:lnSpc>
                <a:spcPct val="162611"/>
              </a:lnSpc>
              <a:spcBef>
                <a:spcPts val="0"/>
              </a:spcBef>
              <a:spcAft>
                <a:spcPts val="0"/>
              </a:spcAft>
              <a:buClr>
                <a:srgbClr val="653AB1"/>
              </a:buClr>
              <a:buSzPts val="4000"/>
              <a:buChar char="•"/>
            </a:pPr>
            <a:r>
              <a:rPr lang="en-US" sz="4000">
                <a:latin typeface="Public Sans"/>
                <a:ea typeface="Public Sans"/>
                <a:cs typeface="Public Sans"/>
                <a:sym typeface="Public Sans"/>
              </a:rPr>
              <a:t>Among those whose requests were refused or only partly granted</a:t>
            </a:r>
            <a:endParaRPr sz="4000">
              <a:latin typeface="Public Sans"/>
              <a:ea typeface="Public Sans"/>
              <a:cs typeface="Public Sans"/>
              <a:sym typeface="Public Sans"/>
            </a:endParaRPr>
          </a:p>
          <a:p>
            <a:pPr indent="-482600" lvl="4" marL="2286000" marR="0" rtl="0" algn="l">
              <a:lnSpc>
                <a:spcPct val="162611"/>
              </a:lnSpc>
              <a:spcBef>
                <a:spcPts val="0"/>
              </a:spcBef>
              <a:spcAft>
                <a:spcPts val="0"/>
              </a:spcAft>
              <a:buSzPts val="4000"/>
              <a:buFont typeface="Public Sans"/>
              <a:buChar char="○"/>
            </a:pPr>
            <a:r>
              <a:rPr b="1" lang="en-US" sz="4000">
                <a:latin typeface="Public Sans"/>
                <a:ea typeface="Public Sans"/>
                <a:cs typeface="Public Sans"/>
                <a:sym typeface="Public Sans"/>
              </a:rPr>
              <a:t>24% </a:t>
            </a:r>
            <a:r>
              <a:rPr lang="en-US" sz="4000">
                <a:latin typeface="Public Sans"/>
                <a:ea typeface="Public Sans"/>
                <a:cs typeface="Public Sans"/>
                <a:sym typeface="Public Sans"/>
              </a:rPr>
              <a:t>of employers said the adjustment was “not practical to implement</a:t>
            </a:r>
            <a:endParaRPr sz="4000">
              <a:latin typeface="Public Sans"/>
              <a:ea typeface="Public Sans"/>
              <a:cs typeface="Public Sans"/>
              <a:sym typeface="Public Sans"/>
            </a:endParaRPr>
          </a:p>
          <a:p>
            <a:pPr indent="-482600" lvl="4" marL="2286000" marR="0" rtl="0" algn="l">
              <a:lnSpc>
                <a:spcPct val="162611"/>
              </a:lnSpc>
              <a:spcBef>
                <a:spcPts val="0"/>
              </a:spcBef>
              <a:spcAft>
                <a:spcPts val="0"/>
              </a:spcAft>
              <a:buSzPts val="4000"/>
              <a:buFont typeface="Public Sans"/>
              <a:buChar char="○"/>
            </a:pPr>
            <a:r>
              <a:rPr b="1" lang="en-US" sz="4000">
                <a:latin typeface="Public Sans"/>
                <a:ea typeface="Public Sans"/>
                <a:cs typeface="Public Sans"/>
                <a:sym typeface="Public Sans"/>
              </a:rPr>
              <a:t>22%</a:t>
            </a:r>
            <a:r>
              <a:rPr lang="en-US" sz="4000">
                <a:latin typeface="Public Sans"/>
                <a:ea typeface="Public Sans"/>
                <a:cs typeface="Public Sans"/>
                <a:sym typeface="Public Sans"/>
              </a:rPr>
              <a:t> said it wouldn’t “resolve the disadvantage</a:t>
            </a:r>
            <a:endParaRPr sz="4000">
              <a:latin typeface="Public Sans"/>
              <a:ea typeface="Public Sans"/>
              <a:cs typeface="Public Sans"/>
              <a:sym typeface="Public Sans"/>
            </a:endParaRPr>
          </a:p>
          <a:p>
            <a:pPr indent="-482600" lvl="4" marL="2286000" marR="0" rtl="0" algn="l">
              <a:lnSpc>
                <a:spcPct val="162611"/>
              </a:lnSpc>
              <a:spcBef>
                <a:spcPts val="0"/>
              </a:spcBef>
              <a:spcAft>
                <a:spcPts val="0"/>
              </a:spcAft>
              <a:buSzPts val="4000"/>
              <a:buFont typeface="Public Sans"/>
              <a:buChar char="○"/>
            </a:pPr>
            <a:r>
              <a:rPr b="1" lang="en-US" sz="4000">
                <a:latin typeface="Public Sans"/>
                <a:ea typeface="Public Sans"/>
                <a:cs typeface="Public Sans"/>
                <a:sym typeface="Public Sans"/>
              </a:rPr>
              <a:t>19%</a:t>
            </a:r>
            <a:r>
              <a:rPr lang="en-US" sz="4000">
                <a:latin typeface="Public Sans"/>
                <a:ea typeface="Public Sans"/>
                <a:cs typeface="Public Sans"/>
                <a:sym typeface="Public Sans"/>
              </a:rPr>
              <a:t> cited </a:t>
            </a:r>
            <a:r>
              <a:rPr lang="en-US" sz="4000">
                <a:latin typeface="Public Sans"/>
                <a:ea typeface="Public Sans"/>
                <a:cs typeface="Public Sans"/>
                <a:sym typeface="Public Sans"/>
              </a:rPr>
              <a:t>financial</a:t>
            </a:r>
            <a:r>
              <a:rPr lang="en-US" sz="4000">
                <a:latin typeface="Public Sans"/>
                <a:ea typeface="Public Sans"/>
                <a:cs typeface="Public Sans"/>
                <a:sym typeface="Public Sans"/>
              </a:rPr>
              <a:t> reasons</a:t>
            </a:r>
            <a:endParaRPr sz="4000">
              <a:latin typeface="Public Sans"/>
              <a:ea typeface="Public Sans"/>
              <a:cs typeface="Public Sans"/>
              <a:sym typeface="Public Sans"/>
            </a:endParaRPr>
          </a:p>
          <a:p>
            <a:pPr indent="0" lvl="0" marL="914400" marR="0" rtl="0" algn="l">
              <a:lnSpc>
                <a:spcPct val="1626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1"/>
          <p:cNvSpPr txBox="1"/>
          <p:nvPr>
            <p:ph idx="1" type="body"/>
          </p:nvPr>
        </p:nvSpPr>
        <p:spPr>
          <a:xfrm>
            <a:off x="1151112" y="2478857"/>
            <a:ext cx="7272600" cy="23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E0043"/>
              </a:buClr>
              <a:buSzPts val="8800"/>
              <a:buNone/>
            </a:pPr>
            <a:r>
              <a:rPr lang="en-US"/>
              <a:t>Models of Disability</a:t>
            </a:r>
            <a:endParaRPr/>
          </a:p>
        </p:txBody>
      </p:sp>
      <p:pic>
        <p:nvPicPr>
          <p:cNvPr descr="A person sitting on the floor with her phone&#10;&#10;AI-generated content may be incorrect." id="140" name="Google Shape;140;p3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7405" l="4926" r="-3448" t="-7405"/>
          <a:stretch/>
        </p:blipFill>
        <p:spPr>
          <a:xfrm>
            <a:off x="9575800" y="0"/>
            <a:ext cx="8712202" cy="10286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2"/>
          <p:cNvSpPr txBox="1"/>
          <p:nvPr/>
        </p:nvSpPr>
        <p:spPr>
          <a:xfrm>
            <a:off x="935088" y="542221"/>
            <a:ext cx="131616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>
                <a:solidFill>
                  <a:srgbClr val="1E0043"/>
                </a:solidFill>
                <a:latin typeface="Lexend Deca Medium"/>
                <a:ea typeface="Lexend Deca Medium"/>
                <a:cs typeface="Lexend Deca Medium"/>
                <a:sym typeface="Lexend Deca Medium"/>
              </a:rPr>
              <a:t>Medical </a:t>
            </a:r>
            <a:endParaRPr b="0" i="0" sz="8800">
              <a:solidFill>
                <a:srgbClr val="1E0043"/>
              </a:solidFill>
              <a:latin typeface="Lexend Deca Medium"/>
              <a:ea typeface="Lexend Deca Medium"/>
              <a:cs typeface="Lexend Deca Medium"/>
              <a:sym typeface="Lexend Deca Medium"/>
            </a:endParaRPr>
          </a:p>
        </p:txBody>
      </p:sp>
      <p:sp>
        <p:nvSpPr>
          <p:cNvPr id="146" name="Google Shape;146;p32"/>
          <p:cNvSpPr txBox="1"/>
          <p:nvPr/>
        </p:nvSpPr>
        <p:spPr>
          <a:xfrm>
            <a:off x="538500" y="3026375"/>
            <a:ext cx="8397300" cy="35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685800" lvl="1" marL="1243399" marR="0" rtl="0" algn="l">
              <a:lnSpc>
                <a:spcPct val="162611"/>
              </a:lnSpc>
              <a:spcBef>
                <a:spcPts val="0"/>
              </a:spcBef>
              <a:spcAft>
                <a:spcPts val="0"/>
              </a:spcAft>
              <a:buClr>
                <a:srgbClr val="653AB1"/>
              </a:buClr>
              <a:buSzPts val="5400"/>
              <a:buFont typeface="Arial"/>
              <a:buChar char="•"/>
            </a:pPr>
            <a:r>
              <a:rPr b="1" lang="en-US" sz="5400">
                <a:latin typeface="Public Sans"/>
                <a:ea typeface="Public Sans"/>
                <a:cs typeface="Public Sans"/>
                <a:sym typeface="Public Sans"/>
              </a:rPr>
              <a:t>Labelled as a problem</a:t>
            </a:r>
            <a:endParaRPr/>
          </a:p>
          <a:p>
            <a:pPr indent="-685800" lvl="1" marL="1243399" marR="0" rtl="0" algn="l">
              <a:lnSpc>
                <a:spcPct val="162611"/>
              </a:lnSpc>
              <a:spcBef>
                <a:spcPts val="0"/>
              </a:spcBef>
              <a:spcAft>
                <a:spcPts val="0"/>
              </a:spcAft>
              <a:buClr>
                <a:srgbClr val="653AB1"/>
              </a:buClr>
              <a:buSzPts val="5400"/>
              <a:buFont typeface="Arial"/>
              <a:buChar char="•"/>
            </a:pPr>
            <a:r>
              <a:rPr b="1" lang="en-US" sz="5400">
                <a:latin typeface="Public Sans"/>
                <a:ea typeface="Public Sans"/>
                <a:cs typeface="Public Sans"/>
                <a:sym typeface="Public Sans"/>
              </a:rPr>
              <a:t>Professional</a:t>
            </a:r>
            <a:r>
              <a:rPr b="1" lang="en-US" sz="5400">
                <a:latin typeface="Public Sans"/>
                <a:ea typeface="Public Sans"/>
                <a:cs typeface="Public Sans"/>
                <a:sym typeface="Public Sans"/>
              </a:rPr>
              <a:t> Opinions</a:t>
            </a:r>
            <a:endParaRPr b="1" sz="5400">
              <a:latin typeface="Public Sans"/>
              <a:ea typeface="Public Sans"/>
              <a:cs typeface="Public Sans"/>
              <a:sym typeface="Public Sans"/>
            </a:endParaRPr>
          </a:p>
          <a:p>
            <a:pPr indent="-685800" lvl="1" marL="1243399" marR="0" rtl="0" algn="l">
              <a:lnSpc>
                <a:spcPct val="162611"/>
              </a:lnSpc>
              <a:spcBef>
                <a:spcPts val="0"/>
              </a:spcBef>
              <a:spcAft>
                <a:spcPts val="0"/>
              </a:spcAft>
              <a:buClr>
                <a:srgbClr val="653AB1"/>
              </a:buClr>
              <a:buSzPts val="5400"/>
              <a:buFont typeface="Arial"/>
              <a:buChar char="•"/>
            </a:pPr>
            <a:r>
              <a:rPr b="1" lang="en-US" sz="5400">
                <a:latin typeface="Public Sans"/>
                <a:ea typeface="Public Sans"/>
                <a:cs typeface="Public Sans"/>
                <a:sym typeface="Public Sans"/>
              </a:rPr>
              <a:t>Fixed or Cured</a:t>
            </a:r>
            <a:endParaRPr/>
          </a:p>
        </p:txBody>
      </p:sp>
      <p:pic>
        <p:nvPicPr>
          <p:cNvPr id="147" name="Google Shape;14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78800" y="1275521"/>
            <a:ext cx="7358401" cy="7735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3"/>
          <p:cNvSpPr txBox="1"/>
          <p:nvPr/>
        </p:nvSpPr>
        <p:spPr>
          <a:xfrm>
            <a:off x="935088" y="542221"/>
            <a:ext cx="131616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>
                <a:solidFill>
                  <a:srgbClr val="1E0043"/>
                </a:solidFill>
                <a:latin typeface="Lexend Deca Medium"/>
                <a:ea typeface="Lexend Deca Medium"/>
                <a:cs typeface="Lexend Deca Medium"/>
                <a:sym typeface="Lexend Deca Medium"/>
              </a:rPr>
              <a:t>Social </a:t>
            </a:r>
            <a:endParaRPr b="0" i="0" sz="8800">
              <a:solidFill>
                <a:srgbClr val="1E0043"/>
              </a:solidFill>
              <a:latin typeface="Lexend Deca Medium"/>
              <a:ea typeface="Lexend Deca Medium"/>
              <a:cs typeface="Lexend Deca Medium"/>
              <a:sym typeface="Lexend Deca Medium"/>
            </a:endParaRPr>
          </a:p>
        </p:txBody>
      </p:sp>
      <p:sp>
        <p:nvSpPr>
          <p:cNvPr id="153" name="Google Shape;153;p33"/>
          <p:cNvSpPr txBox="1"/>
          <p:nvPr/>
        </p:nvSpPr>
        <p:spPr>
          <a:xfrm>
            <a:off x="477075" y="3087825"/>
            <a:ext cx="9810000" cy="35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685800" lvl="1" marL="1243399" marR="0" rtl="0" algn="l">
              <a:lnSpc>
                <a:spcPct val="162611"/>
              </a:lnSpc>
              <a:spcBef>
                <a:spcPts val="0"/>
              </a:spcBef>
              <a:spcAft>
                <a:spcPts val="0"/>
              </a:spcAft>
              <a:buClr>
                <a:srgbClr val="653AB1"/>
              </a:buClr>
              <a:buSzPts val="5400"/>
              <a:buFont typeface="Arial"/>
              <a:buChar char="•"/>
            </a:pPr>
            <a:r>
              <a:rPr b="1" lang="en-US" sz="5400">
                <a:latin typeface="Public Sans"/>
                <a:ea typeface="Public Sans"/>
                <a:cs typeface="Public Sans"/>
                <a:sym typeface="Public Sans"/>
              </a:rPr>
              <a:t>Society creates barriers</a:t>
            </a:r>
            <a:endParaRPr/>
          </a:p>
          <a:p>
            <a:pPr indent="-685800" lvl="1" marL="1243399" marR="0" rtl="0" algn="l">
              <a:lnSpc>
                <a:spcPct val="162611"/>
              </a:lnSpc>
              <a:spcBef>
                <a:spcPts val="0"/>
              </a:spcBef>
              <a:spcAft>
                <a:spcPts val="0"/>
              </a:spcAft>
              <a:buClr>
                <a:srgbClr val="653AB1"/>
              </a:buClr>
              <a:buSzPts val="5400"/>
              <a:buFont typeface="Arial"/>
              <a:buChar char="•"/>
            </a:pPr>
            <a:r>
              <a:rPr b="1" lang="en-US" sz="5400">
                <a:latin typeface="Public Sans"/>
                <a:ea typeface="Public Sans"/>
                <a:cs typeface="Public Sans"/>
                <a:sym typeface="Public Sans"/>
              </a:rPr>
              <a:t>Change enables everyone</a:t>
            </a:r>
            <a:endParaRPr/>
          </a:p>
          <a:p>
            <a:pPr indent="-685800" lvl="1" marL="1243399" marR="0" rtl="0" algn="l">
              <a:lnSpc>
                <a:spcPct val="162611"/>
              </a:lnSpc>
              <a:spcBef>
                <a:spcPts val="0"/>
              </a:spcBef>
              <a:spcAft>
                <a:spcPts val="0"/>
              </a:spcAft>
              <a:buClr>
                <a:srgbClr val="653AB1"/>
              </a:buClr>
              <a:buSzPts val="5400"/>
              <a:buFont typeface="Arial"/>
              <a:buChar char="•"/>
            </a:pPr>
            <a:r>
              <a:rPr b="1" lang="en-US" sz="5400">
                <a:latin typeface="Public Sans"/>
                <a:ea typeface="Public Sans"/>
                <a:cs typeface="Public Sans"/>
                <a:sym typeface="Public Sans"/>
              </a:rPr>
              <a:t>Culture over cure</a:t>
            </a:r>
            <a:endParaRPr/>
          </a:p>
        </p:txBody>
      </p:sp>
      <p:pic>
        <p:nvPicPr>
          <p:cNvPr id="154" name="Google Shape;15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7075" y="3646196"/>
            <a:ext cx="7696128" cy="4922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