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0"/>
  </p:normalViewPr>
  <p:slideViewPr>
    <p:cSldViewPr snapToGrid="0">
      <p:cViewPr varScale="1">
        <p:scale>
          <a:sx n="78" d="100"/>
          <a:sy n="78" d="100"/>
        </p:scale>
        <p:origin x="64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butler" userId="d22b2e3e996a96d1" providerId="LiveId" clId="{619E1833-6BA3-4143-A0C2-EDE9C62BBEAE}"/>
    <pc:docChg chg="modSld">
      <pc:chgData name="linda butler" userId="d22b2e3e996a96d1" providerId="LiveId" clId="{619E1833-6BA3-4143-A0C2-EDE9C62BBEAE}" dt="2024-11-25T10:47:47.979" v="21" actId="20577"/>
      <pc:docMkLst>
        <pc:docMk/>
      </pc:docMkLst>
      <pc:sldChg chg="modSp mod">
        <pc:chgData name="linda butler" userId="d22b2e3e996a96d1" providerId="LiveId" clId="{619E1833-6BA3-4143-A0C2-EDE9C62BBEAE}" dt="2024-11-25T10:47:23.365" v="20" actId="20577"/>
        <pc:sldMkLst>
          <pc:docMk/>
          <pc:sldMk cId="1004096436" sldId="259"/>
        </pc:sldMkLst>
        <pc:spChg chg="mod">
          <ac:chgData name="linda butler" userId="d22b2e3e996a96d1" providerId="LiveId" clId="{619E1833-6BA3-4143-A0C2-EDE9C62BBEAE}" dt="2024-11-25T10:47:23.365" v="20" actId="20577"/>
          <ac:spMkLst>
            <pc:docMk/>
            <pc:sldMk cId="1004096436" sldId="259"/>
            <ac:spMk id="3" creationId="{CCD8E60F-1721-0088-89F5-85A3744200AF}"/>
          </ac:spMkLst>
        </pc:spChg>
      </pc:sldChg>
      <pc:sldChg chg="modSp mod">
        <pc:chgData name="linda butler" userId="d22b2e3e996a96d1" providerId="LiveId" clId="{619E1833-6BA3-4143-A0C2-EDE9C62BBEAE}" dt="2024-11-25T10:47:47.979" v="21" actId="20577"/>
        <pc:sldMkLst>
          <pc:docMk/>
          <pc:sldMk cId="2732725710" sldId="264"/>
        </pc:sldMkLst>
        <pc:spChg chg="mod">
          <ac:chgData name="linda butler" userId="d22b2e3e996a96d1" providerId="LiveId" clId="{619E1833-6BA3-4143-A0C2-EDE9C62BBEAE}" dt="2024-11-25T10:47:47.979" v="21" actId="20577"/>
          <ac:spMkLst>
            <pc:docMk/>
            <pc:sldMk cId="2732725710" sldId="264"/>
            <ac:spMk id="3" creationId="{3A2E71E5-7470-9A5C-4699-E579E900FA5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F40D9-1450-E564-1E2C-16CA4239757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5BBDD717-6122-54C3-ABA8-E1D1D6190F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71977528-986F-4A4A-0A67-D2B1CDD57628}"/>
              </a:ext>
            </a:extLst>
          </p:cNvPr>
          <p:cNvSpPr>
            <a:spLocks noGrp="1"/>
          </p:cNvSpPr>
          <p:nvPr>
            <p:ph type="dt" sz="half" idx="10"/>
          </p:nvPr>
        </p:nvSpPr>
        <p:spPr/>
        <p:txBody>
          <a:bodyPr/>
          <a:lstStyle/>
          <a:p>
            <a:fld id="{5F7DBA18-9089-415A-B6ED-202A146C4E75}" type="datetimeFigureOut">
              <a:rPr lang="en-GB" smtClean="0"/>
              <a:t>25/11/2024</a:t>
            </a:fld>
            <a:endParaRPr lang="en-GB"/>
          </a:p>
        </p:txBody>
      </p:sp>
      <p:sp>
        <p:nvSpPr>
          <p:cNvPr id="5" name="Footer Placeholder 4">
            <a:extLst>
              <a:ext uri="{FF2B5EF4-FFF2-40B4-BE49-F238E27FC236}">
                <a16:creationId xmlns:a16="http://schemas.microsoft.com/office/drawing/2014/main" id="{B322F9B0-B03E-AB7B-BF8F-8599A836EA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E60DBC-ACB3-7DD7-BF04-D388540BFC73}"/>
              </a:ext>
            </a:extLst>
          </p:cNvPr>
          <p:cNvSpPr>
            <a:spLocks noGrp="1"/>
          </p:cNvSpPr>
          <p:nvPr>
            <p:ph type="sldNum" sz="quarter" idx="12"/>
          </p:nvPr>
        </p:nvSpPr>
        <p:spPr/>
        <p:txBody>
          <a:bodyPr/>
          <a:lstStyle/>
          <a:p>
            <a:fld id="{ACDA122B-0B6C-44C3-B4A1-BAB3D0C14D2C}" type="slidenum">
              <a:rPr lang="en-GB" smtClean="0"/>
              <a:t>‹#›</a:t>
            </a:fld>
            <a:endParaRPr lang="en-GB"/>
          </a:p>
        </p:txBody>
      </p:sp>
    </p:spTree>
    <p:extLst>
      <p:ext uri="{BB962C8B-B14F-4D97-AF65-F5344CB8AC3E}">
        <p14:creationId xmlns:p14="http://schemas.microsoft.com/office/powerpoint/2010/main" val="638082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0F955-ABB0-DFCE-341A-581F7E4976F0}"/>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FF9B2CB8-9633-74BC-B7C5-A401A4945B2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AEE883E-7231-CFBD-B92D-CEBE874880C3}"/>
              </a:ext>
            </a:extLst>
          </p:cNvPr>
          <p:cNvSpPr>
            <a:spLocks noGrp="1"/>
          </p:cNvSpPr>
          <p:nvPr>
            <p:ph type="dt" sz="half" idx="10"/>
          </p:nvPr>
        </p:nvSpPr>
        <p:spPr/>
        <p:txBody>
          <a:bodyPr/>
          <a:lstStyle/>
          <a:p>
            <a:fld id="{5F7DBA18-9089-415A-B6ED-202A146C4E75}" type="datetimeFigureOut">
              <a:rPr lang="en-GB" smtClean="0"/>
              <a:t>25/11/2024</a:t>
            </a:fld>
            <a:endParaRPr lang="en-GB"/>
          </a:p>
        </p:txBody>
      </p:sp>
      <p:sp>
        <p:nvSpPr>
          <p:cNvPr id="5" name="Footer Placeholder 4">
            <a:extLst>
              <a:ext uri="{FF2B5EF4-FFF2-40B4-BE49-F238E27FC236}">
                <a16:creationId xmlns:a16="http://schemas.microsoft.com/office/drawing/2014/main" id="{76B6C7A8-7BF2-1B0F-63FD-95C15239EF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1AD506-08B5-2BAE-8461-2E3B5867050E}"/>
              </a:ext>
            </a:extLst>
          </p:cNvPr>
          <p:cNvSpPr>
            <a:spLocks noGrp="1"/>
          </p:cNvSpPr>
          <p:nvPr>
            <p:ph type="sldNum" sz="quarter" idx="12"/>
          </p:nvPr>
        </p:nvSpPr>
        <p:spPr/>
        <p:txBody>
          <a:bodyPr/>
          <a:lstStyle/>
          <a:p>
            <a:fld id="{ACDA122B-0B6C-44C3-B4A1-BAB3D0C14D2C}" type="slidenum">
              <a:rPr lang="en-GB" smtClean="0"/>
              <a:t>‹#›</a:t>
            </a:fld>
            <a:endParaRPr lang="en-GB"/>
          </a:p>
        </p:txBody>
      </p:sp>
    </p:spTree>
    <p:extLst>
      <p:ext uri="{BB962C8B-B14F-4D97-AF65-F5344CB8AC3E}">
        <p14:creationId xmlns:p14="http://schemas.microsoft.com/office/powerpoint/2010/main" val="1570929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4FE55-00C3-4874-AE0B-F0E7ED6EF3A0}"/>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A8AF3401-39B0-3F40-4659-667C41C5323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25253DB-1862-7252-B4DF-752D630788EB}"/>
              </a:ext>
            </a:extLst>
          </p:cNvPr>
          <p:cNvSpPr>
            <a:spLocks noGrp="1"/>
          </p:cNvSpPr>
          <p:nvPr>
            <p:ph type="dt" sz="half" idx="10"/>
          </p:nvPr>
        </p:nvSpPr>
        <p:spPr/>
        <p:txBody>
          <a:bodyPr/>
          <a:lstStyle/>
          <a:p>
            <a:fld id="{5F7DBA18-9089-415A-B6ED-202A146C4E75}" type="datetimeFigureOut">
              <a:rPr lang="en-GB" smtClean="0"/>
              <a:t>25/11/2024</a:t>
            </a:fld>
            <a:endParaRPr lang="en-GB"/>
          </a:p>
        </p:txBody>
      </p:sp>
      <p:sp>
        <p:nvSpPr>
          <p:cNvPr id="5" name="Footer Placeholder 4">
            <a:extLst>
              <a:ext uri="{FF2B5EF4-FFF2-40B4-BE49-F238E27FC236}">
                <a16:creationId xmlns:a16="http://schemas.microsoft.com/office/drawing/2014/main" id="{C1B804A9-E8B8-279E-9F6A-92ED52218B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538728-EBEB-9FBD-9CC7-9AD52FDB4788}"/>
              </a:ext>
            </a:extLst>
          </p:cNvPr>
          <p:cNvSpPr>
            <a:spLocks noGrp="1"/>
          </p:cNvSpPr>
          <p:nvPr>
            <p:ph type="sldNum" sz="quarter" idx="12"/>
          </p:nvPr>
        </p:nvSpPr>
        <p:spPr/>
        <p:txBody>
          <a:bodyPr/>
          <a:lstStyle/>
          <a:p>
            <a:fld id="{ACDA122B-0B6C-44C3-B4A1-BAB3D0C14D2C}" type="slidenum">
              <a:rPr lang="en-GB" smtClean="0"/>
              <a:t>‹#›</a:t>
            </a:fld>
            <a:endParaRPr lang="en-GB"/>
          </a:p>
        </p:txBody>
      </p:sp>
    </p:spTree>
    <p:extLst>
      <p:ext uri="{BB962C8B-B14F-4D97-AF65-F5344CB8AC3E}">
        <p14:creationId xmlns:p14="http://schemas.microsoft.com/office/powerpoint/2010/main" val="3599719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1661B-6714-3E95-ABF9-9C01B2625C9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992789B-C3C2-F5AD-0E7A-0E2945A65F9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19C0244-864B-9B74-5A54-C59999FEF415}"/>
              </a:ext>
            </a:extLst>
          </p:cNvPr>
          <p:cNvSpPr>
            <a:spLocks noGrp="1"/>
          </p:cNvSpPr>
          <p:nvPr>
            <p:ph type="dt" sz="half" idx="10"/>
          </p:nvPr>
        </p:nvSpPr>
        <p:spPr/>
        <p:txBody>
          <a:bodyPr/>
          <a:lstStyle/>
          <a:p>
            <a:fld id="{5F7DBA18-9089-415A-B6ED-202A146C4E75}" type="datetimeFigureOut">
              <a:rPr lang="en-GB" smtClean="0"/>
              <a:t>25/11/2024</a:t>
            </a:fld>
            <a:endParaRPr lang="en-GB"/>
          </a:p>
        </p:txBody>
      </p:sp>
      <p:sp>
        <p:nvSpPr>
          <p:cNvPr id="5" name="Footer Placeholder 4">
            <a:extLst>
              <a:ext uri="{FF2B5EF4-FFF2-40B4-BE49-F238E27FC236}">
                <a16:creationId xmlns:a16="http://schemas.microsoft.com/office/drawing/2014/main" id="{D0649CEF-D6FF-CF7A-4F55-AE284918BA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9D7721-12AD-BDC1-1101-BEB8627262B8}"/>
              </a:ext>
            </a:extLst>
          </p:cNvPr>
          <p:cNvSpPr>
            <a:spLocks noGrp="1"/>
          </p:cNvSpPr>
          <p:nvPr>
            <p:ph type="sldNum" sz="quarter" idx="12"/>
          </p:nvPr>
        </p:nvSpPr>
        <p:spPr/>
        <p:txBody>
          <a:bodyPr/>
          <a:lstStyle/>
          <a:p>
            <a:fld id="{ACDA122B-0B6C-44C3-B4A1-BAB3D0C14D2C}" type="slidenum">
              <a:rPr lang="en-GB" smtClean="0"/>
              <a:t>‹#›</a:t>
            </a:fld>
            <a:endParaRPr lang="en-GB"/>
          </a:p>
        </p:txBody>
      </p:sp>
    </p:spTree>
    <p:extLst>
      <p:ext uri="{BB962C8B-B14F-4D97-AF65-F5344CB8AC3E}">
        <p14:creationId xmlns:p14="http://schemas.microsoft.com/office/powerpoint/2010/main" val="1125740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0F043-E6AB-4388-9F02-01D77F31FDC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5A55784E-0CA0-CB0A-9EBD-5AFE7F8664C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3BCDDC3-1B3C-34CA-5FE0-FF1D074D0F93}"/>
              </a:ext>
            </a:extLst>
          </p:cNvPr>
          <p:cNvSpPr>
            <a:spLocks noGrp="1"/>
          </p:cNvSpPr>
          <p:nvPr>
            <p:ph type="dt" sz="half" idx="10"/>
          </p:nvPr>
        </p:nvSpPr>
        <p:spPr/>
        <p:txBody>
          <a:bodyPr/>
          <a:lstStyle/>
          <a:p>
            <a:fld id="{5F7DBA18-9089-415A-B6ED-202A146C4E75}" type="datetimeFigureOut">
              <a:rPr lang="en-GB" smtClean="0"/>
              <a:t>25/11/2024</a:t>
            </a:fld>
            <a:endParaRPr lang="en-GB"/>
          </a:p>
        </p:txBody>
      </p:sp>
      <p:sp>
        <p:nvSpPr>
          <p:cNvPr id="5" name="Footer Placeholder 4">
            <a:extLst>
              <a:ext uri="{FF2B5EF4-FFF2-40B4-BE49-F238E27FC236}">
                <a16:creationId xmlns:a16="http://schemas.microsoft.com/office/drawing/2014/main" id="{0FFEE01C-0D37-A397-5FC8-EA7C2B1CAC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CBA2D4-45AE-2E0E-4E54-9B850D1C6A74}"/>
              </a:ext>
            </a:extLst>
          </p:cNvPr>
          <p:cNvSpPr>
            <a:spLocks noGrp="1"/>
          </p:cNvSpPr>
          <p:nvPr>
            <p:ph type="sldNum" sz="quarter" idx="12"/>
          </p:nvPr>
        </p:nvSpPr>
        <p:spPr/>
        <p:txBody>
          <a:bodyPr/>
          <a:lstStyle/>
          <a:p>
            <a:fld id="{ACDA122B-0B6C-44C3-B4A1-BAB3D0C14D2C}" type="slidenum">
              <a:rPr lang="en-GB" smtClean="0"/>
              <a:t>‹#›</a:t>
            </a:fld>
            <a:endParaRPr lang="en-GB"/>
          </a:p>
        </p:txBody>
      </p:sp>
    </p:spTree>
    <p:extLst>
      <p:ext uri="{BB962C8B-B14F-4D97-AF65-F5344CB8AC3E}">
        <p14:creationId xmlns:p14="http://schemas.microsoft.com/office/powerpoint/2010/main" val="249070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2084A-7B07-9323-A141-172FFF7B893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BE0E26D-733E-6C67-BA65-879D6D430FF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8F0B17CB-A7FE-1DFD-FF60-D961809E778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87DFFB7D-EBB4-B09E-3E11-C40E0BDB83E8}"/>
              </a:ext>
            </a:extLst>
          </p:cNvPr>
          <p:cNvSpPr>
            <a:spLocks noGrp="1"/>
          </p:cNvSpPr>
          <p:nvPr>
            <p:ph type="dt" sz="half" idx="10"/>
          </p:nvPr>
        </p:nvSpPr>
        <p:spPr/>
        <p:txBody>
          <a:bodyPr/>
          <a:lstStyle/>
          <a:p>
            <a:fld id="{5F7DBA18-9089-415A-B6ED-202A146C4E75}" type="datetimeFigureOut">
              <a:rPr lang="en-GB" smtClean="0"/>
              <a:t>25/11/2024</a:t>
            </a:fld>
            <a:endParaRPr lang="en-GB"/>
          </a:p>
        </p:txBody>
      </p:sp>
      <p:sp>
        <p:nvSpPr>
          <p:cNvPr id="6" name="Footer Placeholder 5">
            <a:extLst>
              <a:ext uri="{FF2B5EF4-FFF2-40B4-BE49-F238E27FC236}">
                <a16:creationId xmlns:a16="http://schemas.microsoft.com/office/drawing/2014/main" id="{00ABF754-F6EE-C975-D9D8-879643B266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4B97DF-96A8-98B6-3529-F5AB96AB7EEA}"/>
              </a:ext>
            </a:extLst>
          </p:cNvPr>
          <p:cNvSpPr>
            <a:spLocks noGrp="1"/>
          </p:cNvSpPr>
          <p:nvPr>
            <p:ph type="sldNum" sz="quarter" idx="12"/>
          </p:nvPr>
        </p:nvSpPr>
        <p:spPr/>
        <p:txBody>
          <a:bodyPr/>
          <a:lstStyle/>
          <a:p>
            <a:fld id="{ACDA122B-0B6C-44C3-B4A1-BAB3D0C14D2C}" type="slidenum">
              <a:rPr lang="en-GB" smtClean="0"/>
              <a:t>‹#›</a:t>
            </a:fld>
            <a:endParaRPr lang="en-GB"/>
          </a:p>
        </p:txBody>
      </p:sp>
    </p:spTree>
    <p:extLst>
      <p:ext uri="{BB962C8B-B14F-4D97-AF65-F5344CB8AC3E}">
        <p14:creationId xmlns:p14="http://schemas.microsoft.com/office/powerpoint/2010/main" val="1003750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6AE46-B167-AD80-4E5D-6D80A18C4775}"/>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F1972964-D351-A837-0389-829F6A5AB7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DB2CA8C-FA6E-3B74-9DBC-A9462D532FD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A46A79CC-A090-CD91-3452-F8E0A35D45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F847CC0-AA78-2DF3-F640-475F77C39EA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7020C7A7-F78A-FCDA-CDB7-D6CD1E73ADAE}"/>
              </a:ext>
            </a:extLst>
          </p:cNvPr>
          <p:cNvSpPr>
            <a:spLocks noGrp="1"/>
          </p:cNvSpPr>
          <p:nvPr>
            <p:ph type="dt" sz="half" idx="10"/>
          </p:nvPr>
        </p:nvSpPr>
        <p:spPr/>
        <p:txBody>
          <a:bodyPr/>
          <a:lstStyle/>
          <a:p>
            <a:fld id="{5F7DBA18-9089-415A-B6ED-202A146C4E75}" type="datetimeFigureOut">
              <a:rPr lang="en-GB" smtClean="0"/>
              <a:t>25/11/2024</a:t>
            </a:fld>
            <a:endParaRPr lang="en-GB"/>
          </a:p>
        </p:txBody>
      </p:sp>
      <p:sp>
        <p:nvSpPr>
          <p:cNvPr id="8" name="Footer Placeholder 7">
            <a:extLst>
              <a:ext uri="{FF2B5EF4-FFF2-40B4-BE49-F238E27FC236}">
                <a16:creationId xmlns:a16="http://schemas.microsoft.com/office/drawing/2014/main" id="{891649C1-288C-E2A0-CCD9-6C4746C6E2E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2D753BF-01A2-4F5C-67D7-4E5EA16872F3}"/>
              </a:ext>
            </a:extLst>
          </p:cNvPr>
          <p:cNvSpPr>
            <a:spLocks noGrp="1"/>
          </p:cNvSpPr>
          <p:nvPr>
            <p:ph type="sldNum" sz="quarter" idx="12"/>
          </p:nvPr>
        </p:nvSpPr>
        <p:spPr/>
        <p:txBody>
          <a:bodyPr/>
          <a:lstStyle/>
          <a:p>
            <a:fld id="{ACDA122B-0B6C-44C3-B4A1-BAB3D0C14D2C}" type="slidenum">
              <a:rPr lang="en-GB" smtClean="0"/>
              <a:t>‹#›</a:t>
            </a:fld>
            <a:endParaRPr lang="en-GB"/>
          </a:p>
        </p:txBody>
      </p:sp>
    </p:spTree>
    <p:extLst>
      <p:ext uri="{BB962C8B-B14F-4D97-AF65-F5344CB8AC3E}">
        <p14:creationId xmlns:p14="http://schemas.microsoft.com/office/powerpoint/2010/main" val="176840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7A1CC-1340-5153-6612-6D7D69F43AF3}"/>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7AF7E308-154D-77E8-91F6-3BEF9E812C4B}"/>
              </a:ext>
            </a:extLst>
          </p:cNvPr>
          <p:cNvSpPr>
            <a:spLocks noGrp="1"/>
          </p:cNvSpPr>
          <p:nvPr>
            <p:ph type="dt" sz="half" idx="10"/>
          </p:nvPr>
        </p:nvSpPr>
        <p:spPr/>
        <p:txBody>
          <a:bodyPr/>
          <a:lstStyle/>
          <a:p>
            <a:fld id="{5F7DBA18-9089-415A-B6ED-202A146C4E75}" type="datetimeFigureOut">
              <a:rPr lang="en-GB" smtClean="0"/>
              <a:t>25/11/2024</a:t>
            </a:fld>
            <a:endParaRPr lang="en-GB"/>
          </a:p>
        </p:txBody>
      </p:sp>
      <p:sp>
        <p:nvSpPr>
          <p:cNvPr id="4" name="Footer Placeholder 3">
            <a:extLst>
              <a:ext uri="{FF2B5EF4-FFF2-40B4-BE49-F238E27FC236}">
                <a16:creationId xmlns:a16="http://schemas.microsoft.com/office/drawing/2014/main" id="{9D482BAB-8492-E627-47C8-668BE6BA1B3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654AAF7-4059-C688-2A2A-038B6F8B9187}"/>
              </a:ext>
            </a:extLst>
          </p:cNvPr>
          <p:cNvSpPr>
            <a:spLocks noGrp="1"/>
          </p:cNvSpPr>
          <p:nvPr>
            <p:ph type="sldNum" sz="quarter" idx="12"/>
          </p:nvPr>
        </p:nvSpPr>
        <p:spPr/>
        <p:txBody>
          <a:bodyPr/>
          <a:lstStyle/>
          <a:p>
            <a:fld id="{ACDA122B-0B6C-44C3-B4A1-BAB3D0C14D2C}" type="slidenum">
              <a:rPr lang="en-GB" smtClean="0"/>
              <a:t>‹#›</a:t>
            </a:fld>
            <a:endParaRPr lang="en-GB"/>
          </a:p>
        </p:txBody>
      </p:sp>
    </p:spTree>
    <p:extLst>
      <p:ext uri="{BB962C8B-B14F-4D97-AF65-F5344CB8AC3E}">
        <p14:creationId xmlns:p14="http://schemas.microsoft.com/office/powerpoint/2010/main" val="2730668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AE42C7-FC3B-559C-5CD3-FC19E236483A}"/>
              </a:ext>
            </a:extLst>
          </p:cNvPr>
          <p:cNvSpPr>
            <a:spLocks noGrp="1"/>
          </p:cNvSpPr>
          <p:nvPr>
            <p:ph type="dt" sz="half" idx="10"/>
          </p:nvPr>
        </p:nvSpPr>
        <p:spPr/>
        <p:txBody>
          <a:bodyPr/>
          <a:lstStyle/>
          <a:p>
            <a:fld id="{5F7DBA18-9089-415A-B6ED-202A146C4E75}" type="datetimeFigureOut">
              <a:rPr lang="en-GB" smtClean="0"/>
              <a:t>25/11/2024</a:t>
            </a:fld>
            <a:endParaRPr lang="en-GB"/>
          </a:p>
        </p:txBody>
      </p:sp>
      <p:sp>
        <p:nvSpPr>
          <p:cNvPr id="3" name="Footer Placeholder 2">
            <a:extLst>
              <a:ext uri="{FF2B5EF4-FFF2-40B4-BE49-F238E27FC236}">
                <a16:creationId xmlns:a16="http://schemas.microsoft.com/office/drawing/2014/main" id="{DA245F13-F77B-2DBD-AA04-82EC8A6988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29C53D6-00F5-981E-E0C3-20F8D3FCF5AA}"/>
              </a:ext>
            </a:extLst>
          </p:cNvPr>
          <p:cNvSpPr>
            <a:spLocks noGrp="1"/>
          </p:cNvSpPr>
          <p:nvPr>
            <p:ph type="sldNum" sz="quarter" idx="12"/>
          </p:nvPr>
        </p:nvSpPr>
        <p:spPr/>
        <p:txBody>
          <a:bodyPr/>
          <a:lstStyle/>
          <a:p>
            <a:fld id="{ACDA122B-0B6C-44C3-B4A1-BAB3D0C14D2C}" type="slidenum">
              <a:rPr lang="en-GB" smtClean="0"/>
              <a:t>‹#›</a:t>
            </a:fld>
            <a:endParaRPr lang="en-GB"/>
          </a:p>
        </p:txBody>
      </p:sp>
    </p:spTree>
    <p:extLst>
      <p:ext uri="{BB962C8B-B14F-4D97-AF65-F5344CB8AC3E}">
        <p14:creationId xmlns:p14="http://schemas.microsoft.com/office/powerpoint/2010/main" val="1636257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43371-B158-6BCA-5F5C-4055F94879E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49989E10-31FE-DFF7-F11A-08612A766A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7A699843-D8AC-786E-B128-1D20F8AEF7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9140C26-8945-F289-4559-988A275B21AB}"/>
              </a:ext>
            </a:extLst>
          </p:cNvPr>
          <p:cNvSpPr>
            <a:spLocks noGrp="1"/>
          </p:cNvSpPr>
          <p:nvPr>
            <p:ph type="dt" sz="half" idx="10"/>
          </p:nvPr>
        </p:nvSpPr>
        <p:spPr/>
        <p:txBody>
          <a:bodyPr/>
          <a:lstStyle/>
          <a:p>
            <a:fld id="{5F7DBA18-9089-415A-B6ED-202A146C4E75}" type="datetimeFigureOut">
              <a:rPr lang="en-GB" smtClean="0"/>
              <a:t>25/11/2024</a:t>
            </a:fld>
            <a:endParaRPr lang="en-GB"/>
          </a:p>
        </p:txBody>
      </p:sp>
      <p:sp>
        <p:nvSpPr>
          <p:cNvPr id="6" name="Footer Placeholder 5">
            <a:extLst>
              <a:ext uri="{FF2B5EF4-FFF2-40B4-BE49-F238E27FC236}">
                <a16:creationId xmlns:a16="http://schemas.microsoft.com/office/drawing/2014/main" id="{71E266F7-CEFD-0D00-A9B2-AC7603D22C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F21FDB-BF75-A525-C39C-CBE5AF5CE1B0}"/>
              </a:ext>
            </a:extLst>
          </p:cNvPr>
          <p:cNvSpPr>
            <a:spLocks noGrp="1"/>
          </p:cNvSpPr>
          <p:nvPr>
            <p:ph type="sldNum" sz="quarter" idx="12"/>
          </p:nvPr>
        </p:nvSpPr>
        <p:spPr/>
        <p:txBody>
          <a:bodyPr/>
          <a:lstStyle/>
          <a:p>
            <a:fld id="{ACDA122B-0B6C-44C3-B4A1-BAB3D0C14D2C}" type="slidenum">
              <a:rPr lang="en-GB" smtClean="0"/>
              <a:t>‹#›</a:t>
            </a:fld>
            <a:endParaRPr lang="en-GB"/>
          </a:p>
        </p:txBody>
      </p:sp>
    </p:spTree>
    <p:extLst>
      <p:ext uri="{BB962C8B-B14F-4D97-AF65-F5344CB8AC3E}">
        <p14:creationId xmlns:p14="http://schemas.microsoft.com/office/powerpoint/2010/main" val="3625933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1CFA9-75AC-A66A-E613-A4158DED92F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BADE832D-6A96-B0E9-1D5D-39E559B4A4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37D5134-BE62-D189-39DA-FC8565633B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CFE11A3-69CA-8550-4833-49893F4801BB}"/>
              </a:ext>
            </a:extLst>
          </p:cNvPr>
          <p:cNvSpPr>
            <a:spLocks noGrp="1"/>
          </p:cNvSpPr>
          <p:nvPr>
            <p:ph type="dt" sz="half" idx="10"/>
          </p:nvPr>
        </p:nvSpPr>
        <p:spPr/>
        <p:txBody>
          <a:bodyPr/>
          <a:lstStyle/>
          <a:p>
            <a:fld id="{5F7DBA18-9089-415A-B6ED-202A146C4E75}" type="datetimeFigureOut">
              <a:rPr lang="en-GB" smtClean="0"/>
              <a:t>25/11/2024</a:t>
            </a:fld>
            <a:endParaRPr lang="en-GB"/>
          </a:p>
        </p:txBody>
      </p:sp>
      <p:sp>
        <p:nvSpPr>
          <p:cNvPr id="6" name="Footer Placeholder 5">
            <a:extLst>
              <a:ext uri="{FF2B5EF4-FFF2-40B4-BE49-F238E27FC236}">
                <a16:creationId xmlns:a16="http://schemas.microsoft.com/office/drawing/2014/main" id="{ABF3E72A-131A-C7E5-7F2E-9F842A3C74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729DA6-5636-6E47-99C8-52607085EE41}"/>
              </a:ext>
            </a:extLst>
          </p:cNvPr>
          <p:cNvSpPr>
            <a:spLocks noGrp="1"/>
          </p:cNvSpPr>
          <p:nvPr>
            <p:ph type="sldNum" sz="quarter" idx="12"/>
          </p:nvPr>
        </p:nvSpPr>
        <p:spPr/>
        <p:txBody>
          <a:bodyPr/>
          <a:lstStyle/>
          <a:p>
            <a:fld id="{ACDA122B-0B6C-44C3-B4A1-BAB3D0C14D2C}" type="slidenum">
              <a:rPr lang="en-GB" smtClean="0"/>
              <a:t>‹#›</a:t>
            </a:fld>
            <a:endParaRPr lang="en-GB"/>
          </a:p>
        </p:txBody>
      </p:sp>
    </p:spTree>
    <p:extLst>
      <p:ext uri="{BB962C8B-B14F-4D97-AF65-F5344CB8AC3E}">
        <p14:creationId xmlns:p14="http://schemas.microsoft.com/office/powerpoint/2010/main" val="2418780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621A86-362D-C12E-A172-E04A863A64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C2455D5B-FFD4-F953-043D-B1F7232C06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CCBCB42-4B69-DC8C-9810-E4137781A4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F7DBA18-9089-415A-B6ED-202A146C4E75}" type="datetimeFigureOut">
              <a:rPr lang="en-GB" smtClean="0"/>
              <a:t>25/11/2024</a:t>
            </a:fld>
            <a:endParaRPr lang="en-GB"/>
          </a:p>
        </p:txBody>
      </p:sp>
      <p:sp>
        <p:nvSpPr>
          <p:cNvPr id="5" name="Footer Placeholder 4">
            <a:extLst>
              <a:ext uri="{FF2B5EF4-FFF2-40B4-BE49-F238E27FC236}">
                <a16:creationId xmlns:a16="http://schemas.microsoft.com/office/drawing/2014/main" id="{5B0BEACC-8571-1ADB-9A7B-67C0DCADB4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586BC414-9080-1318-0897-A841D1C55F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CDA122B-0B6C-44C3-B4A1-BAB3D0C14D2C}" type="slidenum">
              <a:rPr lang="en-GB" smtClean="0"/>
              <a:t>‹#›</a:t>
            </a:fld>
            <a:endParaRPr lang="en-GB"/>
          </a:p>
        </p:txBody>
      </p:sp>
    </p:spTree>
    <p:extLst>
      <p:ext uri="{BB962C8B-B14F-4D97-AF65-F5344CB8AC3E}">
        <p14:creationId xmlns:p14="http://schemas.microsoft.com/office/powerpoint/2010/main" val="8037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legislation.gov.uk/uksi/1977/500/made?view=plain#:~:text=The%20Safety%20Representatives%20and%20Safety%20Committees%20Regulations%20197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05186-AFD3-D248-E34E-FD119D8CA419}"/>
              </a:ext>
            </a:extLst>
          </p:cNvPr>
          <p:cNvSpPr>
            <a:spLocks noGrp="1"/>
          </p:cNvSpPr>
          <p:nvPr>
            <p:ph type="ctrTitle"/>
          </p:nvPr>
        </p:nvSpPr>
        <p:spPr/>
        <p:txBody>
          <a:bodyPr/>
          <a:lstStyle/>
          <a:p>
            <a:r>
              <a:rPr lang="en-GB" dirty="0"/>
              <a:t>Trades Union Congress</a:t>
            </a:r>
            <a:br>
              <a:rPr lang="en-GB" dirty="0"/>
            </a:br>
            <a:r>
              <a:rPr lang="en-GB" dirty="0"/>
              <a:t>INSPECTIONS 101</a:t>
            </a:r>
          </a:p>
        </p:txBody>
      </p:sp>
      <p:sp>
        <p:nvSpPr>
          <p:cNvPr id="3" name="Subtitle 2">
            <a:extLst>
              <a:ext uri="{FF2B5EF4-FFF2-40B4-BE49-F238E27FC236}">
                <a16:creationId xmlns:a16="http://schemas.microsoft.com/office/drawing/2014/main" id="{203EEBDE-3B7C-B5F4-17BA-992C667092FC}"/>
              </a:ext>
            </a:extLst>
          </p:cNvPr>
          <p:cNvSpPr>
            <a:spLocks noGrp="1"/>
          </p:cNvSpPr>
          <p:nvPr>
            <p:ph type="subTitle" idx="1"/>
          </p:nvPr>
        </p:nvSpPr>
        <p:spPr/>
        <p:txBody>
          <a:bodyPr>
            <a:normAutofit/>
          </a:bodyPr>
          <a:lstStyle/>
          <a:p>
            <a:r>
              <a:rPr lang="en-GB" sz="3200" b="1" dirty="0">
                <a:effectLst/>
                <a:latin typeface="Calibri" panose="020F0502020204030204" pitchFamily="34" charset="0"/>
                <a:ea typeface="Calibri" panose="020F0502020204030204" pitchFamily="34" charset="0"/>
                <a:cs typeface="Times New Roman" panose="02020603050405020304" pitchFamily="18" charset="0"/>
              </a:rPr>
              <a:t>Workplace inspections - The Law</a:t>
            </a:r>
            <a:endParaRPr lang="en-GB" sz="4000" b="1" dirty="0"/>
          </a:p>
        </p:txBody>
      </p:sp>
    </p:spTree>
    <p:extLst>
      <p:ext uri="{BB962C8B-B14F-4D97-AF65-F5344CB8AC3E}">
        <p14:creationId xmlns:p14="http://schemas.microsoft.com/office/powerpoint/2010/main" val="3965947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6CCA6-D88E-AE45-73E8-B080BFDA79FC}"/>
              </a:ext>
            </a:extLst>
          </p:cNvPr>
          <p:cNvSpPr>
            <a:spLocks noGrp="1"/>
          </p:cNvSpPr>
          <p:nvPr>
            <p:ph type="title"/>
          </p:nvPr>
        </p:nvSpPr>
        <p:spPr/>
        <p:txBody>
          <a:bodyPr/>
          <a:lstStyle/>
          <a:p>
            <a:r>
              <a:rPr lang="en-GB" dirty="0"/>
              <a:t>Health and Safety Representatives are empowered by the following laws/legislation:</a:t>
            </a:r>
          </a:p>
        </p:txBody>
      </p:sp>
      <p:sp>
        <p:nvSpPr>
          <p:cNvPr id="3" name="Content Placeholder 2">
            <a:extLst>
              <a:ext uri="{FF2B5EF4-FFF2-40B4-BE49-F238E27FC236}">
                <a16:creationId xmlns:a16="http://schemas.microsoft.com/office/drawing/2014/main" id="{C5429591-188B-EE78-1D1F-6AA26C0D1F01}"/>
              </a:ext>
            </a:extLst>
          </p:cNvPr>
          <p:cNvSpPr>
            <a:spLocks noGrp="1"/>
          </p:cNvSpPr>
          <p:nvPr>
            <p:ph idx="1"/>
          </p:nvPr>
        </p:nvSpPr>
        <p:spPr/>
        <p:txBody>
          <a:bodyPr/>
          <a:lstStyle/>
          <a:p>
            <a:pPr lvl="1"/>
            <a:r>
              <a:rPr lang="en-GB" sz="2800" dirty="0">
                <a:highlight>
                  <a:srgbClr val="FFFF00"/>
                </a:highlight>
              </a:rPr>
              <a:t>Regulation 5</a:t>
            </a:r>
          </a:p>
          <a:p>
            <a:pPr lvl="2"/>
            <a:r>
              <a:rPr lang="en-GB" dirty="0"/>
              <a:t>Inspections of the Workplace</a:t>
            </a:r>
          </a:p>
          <a:p>
            <a:pPr lvl="1"/>
            <a:r>
              <a:rPr lang="en-GB" sz="2800" dirty="0">
                <a:highlight>
                  <a:srgbClr val="FFFF00"/>
                </a:highlight>
              </a:rPr>
              <a:t>Regulation 6</a:t>
            </a:r>
          </a:p>
          <a:p>
            <a:pPr lvl="2"/>
            <a:r>
              <a:rPr lang="en-GB" dirty="0"/>
              <a:t>Inspections following notifiable accidents, occurrences and diseases</a:t>
            </a:r>
          </a:p>
          <a:p>
            <a:pPr lvl="1"/>
            <a:r>
              <a:rPr lang="en-GB" sz="2800" dirty="0">
                <a:highlight>
                  <a:srgbClr val="FFFF00"/>
                </a:highlight>
              </a:rPr>
              <a:t>Regulation 7</a:t>
            </a:r>
          </a:p>
          <a:p>
            <a:pPr lvl="2"/>
            <a:r>
              <a:rPr lang="en-GB" dirty="0"/>
              <a:t>Inspection of documents and provision of information</a:t>
            </a:r>
          </a:p>
          <a:p>
            <a:pPr marL="0" indent="0">
              <a:buNone/>
            </a:pPr>
            <a:endParaRPr lang="en-GB" dirty="0"/>
          </a:p>
        </p:txBody>
      </p:sp>
    </p:spTree>
    <p:extLst>
      <p:ext uri="{BB962C8B-B14F-4D97-AF65-F5344CB8AC3E}">
        <p14:creationId xmlns:p14="http://schemas.microsoft.com/office/powerpoint/2010/main" val="1531073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4F56D-775E-8C9D-0EA2-DD4A6C05304D}"/>
              </a:ext>
            </a:extLst>
          </p:cNvPr>
          <p:cNvSpPr>
            <a:spLocks noGrp="1"/>
          </p:cNvSpPr>
          <p:nvPr>
            <p:ph type="title"/>
          </p:nvPr>
        </p:nvSpPr>
        <p:spPr/>
        <p:txBody>
          <a:bodyPr/>
          <a:lstStyle/>
          <a:p>
            <a:pPr lvl="1"/>
            <a:r>
              <a:rPr lang="en-GB" sz="3200" dirty="0"/>
              <a:t>Regulation 5 (1)</a:t>
            </a:r>
            <a:br>
              <a:rPr lang="en-GB" sz="2800" dirty="0">
                <a:highlight>
                  <a:srgbClr val="FFFF00"/>
                </a:highlight>
              </a:rPr>
            </a:br>
            <a:br>
              <a:rPr lang="en-GB" dirty="0"/>
            </a:br>
            <a:endParaRPr lang="en-GB" dirty="0"/>
          </a:p>
        </p:txBody>
      </p:sp>
      <p:sp>
        <p:nvSpPr>
          <p:cNvPr id="3" name="Content Placeholder 2">
            <a:extLst>
              <a:ext uri="{FF2B5EF4-FFF2-40B4-BE49-F238E27FC236}">
                <a16:creationId xmlns:a16="http://schemas.microsoft.com/office/drawing/2014/main" id="{CCD8E60F-1721-0088-89F5-85A3744200AF}"/>
              </a:ext>
            </a:extLst>
          </p:cNvPr>
          <p:cNvSpPr>
            <a:spLocks noGrp="1"/>
          </p:cNvSpPr>
          <p:nvPr>
            <p:ph idx="1"/>
          </p:nvPr>
        </p:nvSpPr>
        <p:spPr/>
        <p:txBody>
          <a:bodyPr/>
          <a:lstStyle/>
          <a:p>
            <a:pPr marL="0" indent="0">
              <a:buNone/>
            </a:pPr>
            <a:r>
              <a:rPr lang="en-GB" b="1" dirty="0"/>
              <a:t>Inspections of the Workplace:</a:t>
            </a:r>
          </a:p>
          <a:p>
            <a:pPr marL="0" indent="0">
              <a:buNone/>
            </a:pPr>
            <a:endParaRPr lang="en-GB" b="1" dirty="0"/>
          </a:p>
          <a:p>
            <a:r>
              <a:rPr lang="en-GB" dirty="0"/>
              <a:t>Safety reps are entitled to inspect the workplace, so long as they have written to the employer, giving reasonable notice.</a:t>
            </a:r>
          </a:p>
          <a:p>
            <a:r>
              <a:rPr lang="en-GB" dirty="0"/>
              <a:t>Legally, reps have powers to inspect the workplace every three months. </a:t>
            </a:r>
          </a:p>
          <a:p>
            <a:pPr lvl="1"/>
            <a:r>
              <a:rPr lang="en-GB" dirty="0"/>
              <a:t>However, good practice would see an increase in this frequency. Agreements with the employer, dependent on risk and wider business context and strong union organising would dictate this</a:t>
            </a:r>
          </a:p>
        </p:txBody>
      </p:sp>
    </p:spTree>
    <p:extLst>
      <p:ext uri="{BB962C8B-B14F-4D97-AF65-F5344CB8AC3E}">
        <p14:creationId xmlns:p14="http://schemas.microsoft.com/office/powerpoint/2010/main" val="1004096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C84B1-51AB-401B-0C99-96C1778426A8}"/>
              </a:ext>
            </a:extLst>
          </p:cNvPr>
          <p:cNvSpPr>
            <a:spLocks noGrp="1"/>
          </p:cNvSpPr>
          <p:nvPr>
            <p:ph type="title"/>
          </p:nvPr>
        </p:nvSpPr>
        <p:spPr/>
        <p:txBody>
          <a:bodyPr/>
          <a:lstStyle/>
          <a:p>
            <a:r>
              <a:rPr lang="en-GB" dirty="0"/>
              <a:t>Regulation 5 (2)</a:t>
            </a:r>
          </a:p>
        </p:txBody>
      </p:sp>
      <p:sp>
        <p:nvSpPr>
          <p:cNvPr id="3" name="Content Placeholder 2">
            <a:extLst>
              <a:ext uri="{FF2B5EF4-FFF2-40B4-BE49-F238E27FC236}">
                <a16:creationId xmlns:a16="http://schemas.microsoft.com/office/drawing/2014/main" id="{039A935A-F7F1-4564-FAD0-25372C9D36D9}"/>
              </a:ext>
            </a:extLst>
          </p:cNvPr>
          <p:cNvSpPr>
            <a:spLocks noGrp="1"/>
          </p:cNvSpPr>
          <p:nvPr>
            <p:ph idx="1"/>
          </p:nvPr>
        </p:nvSpPr>
        <p:spPr/>
        <p:txBody>
          <a:bodyPr/>
          <a:lstStyle/>
          <a:p>
            <a:pPr marL="0" indent="0">
              <a:buNone/>
            </a:pPr>
            <a:r>
              <a:rPr lang="en-GB" b="1" dirty="0"/>
              <a:t>Inspections may be triggered when the following take place:</a:t>
            </a:r>
          </a:p>
          <a:p>
            <a:pPr marL="0" indent="0">
              <a:buNone/>
            </a:pPr>
            <a:endParaRPr lang="en-GB" dirty="0"/>
          </a:p>
          <a:p>
            <a:r>
              <a:rPr lang="en-GB" dirty="0"/>
              <a:t>Introduction of new technology or processes</a:t>
            </a:r>
          </a:p>
          <a:p>
            <a:pPr marL="0" indent="0">
              <a:buNone/>
            </a:pPr>
            <a:endParaRPr lang="en-GB" dirty="0"/>
          </a:p>
          <a:p>
            <a:r>
              <a:rPr lang="en-GB" dirty="0"/>
              <a:t>Updated health and safety legislation published by The Health and Safety Executive (HSE)</a:t>
            </a:r>
          </a:p>
          <a:p>
            <a:pPr marL="0" indent="0">
              <a:buNone/>
            </a:pPr>
            <a:endParaRPr lang="en-GB" dirty="0"/>
          </a:p>
        </p:txBody>
      </p:sp>
    </p:spTree>
    <p:extLst>
      <p:ext uri="{BB962C8B-B14F-4D97-AF65-F5344CB8AC3E}">
        <p14:creationId xmlns:p14="http://schemas.microsoft.com/office/powerpoint/2010/main" val="4023460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486A9-BDE6-2275-5620-77DDB869C151}"/>
              </a:ext>
            </a:extLst>
          </p:cNvPr>
          <p:cNvSpPr>
            <a:spLocks noGrp="1"/>
          </p:cNvSpPr>
          <p:nvPr>
            <p:ph type="title"/>
          </p:nvPr>
        </p:nvSpPr>
        <p:spPr/>
        <p:txBody>
          <a:bodyPr/>
          <a:lstStyle/>
          <a:p>
            <a:r>
              <a:rPr lang="en-GB" dirty="0"/>
              <a:t>Regulation 5 (3)</a:t>
            </a:r>
          </a:p>
        </p:txBody>
      </p:sp>
      <p:sp>
        <p:nvSpPr>
          <p:cNvPr id="3" name="Content Placeholder 2">
            <a:extLst>
              <a:ext uri="{FF2B5EF4-FFF2-40B4-BE49-F238E27FC236}">
                <a16:creationId xmlns:a16="http://schemas.microsoft.com/office/drawing/2014/main" id="{AF890756-ADDA-D58F-5083-A0C8509C33FF}"/>
              </a:ext>
            </a:extLst>
          </p:cNvPr>
          <p:cNvSpPr>
            <a:spLocks noGrp="1"/>
          </p:cNvSpPr>
          <p:nvPr>
            <p:ph idx="1"/>
          </p:nvPr>
        </p:nvSpPr>
        <p:spPr/>
        <p:txBody>
          <a:bodyPr/>
          <a:lstStyle/>
          <a:p>
            <a:pPr marL="0" indent="0">
              <a:buNone/>
            </a:pPr>
            <a:r>
              <a:rPr lang="en-GB" dirty="0"/>
              <a:t>The Employer shall provide such facilities and assistance as the Safety Representatives may reasonably require, including:</a:t>
            </a:r>
          </a:p>
          <a:p>
            <a:pPr marL="0" indent="0">
              <a:buNone/>
            </a:pPr>
            <a:endParaRPr lang="en-GB" dirty="0"/>
          </a:p>
          <a:p>
            <a:r>
              <a:rPr lang="en-GB" dirty="0"/>
              <a:t>Facilities for independent investigation (conducted by reps!)</a:t>
            </a:r>
          </a:p>
          <a:p>
            <a:pPr marL="0" indent="0">
              <a:buNone/>
            </a:pPr>
            <a:endParaRPr lang="en-GB" dirty="0"/>
          </a:p>
          <a:p>
            <a:r>
              <a:rPr lang="en-GB" dirty="0"/>
              <a:t>An area for private discussion with employees/members (for the purpose of carrying out an investigation under this regulation)</a:t>
            </a:r>
          </a:p>
        </p:txBody>
      </p:sp>
    </p:spTree>
    <p:extLst>
      <p:ext uri="{BB962C8B-B14F-4D97-AF65-F5344CB8AC3E}">
        <p14:creationId xmlns:p14="http://schemas.microsoft.com/office/powerpoint/2010/main" val="91754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466D6-F0CB-4D3E-679A-52B20C775FAE}"/>
              </a:ext>
            </a:extLst>
          </p:cNvPr>
          <p:cNvSpPr>
            <a:spLocks noGrp="1"/>
          </p:cNvSpPr>
          <p:nvPr>
            <p:ph type="title"/>
          </p:nvPr>
        </p:nvSpPr>
        <p:spPr/>
        <p:txBody>
          <a:bodyPr/>
          <a:lstStyle/>
          <a:p>
            <a:r>
              <a:rPr lang="en-GB" dirty="0"/>
              <a:t>Regulation 6 (1)</a:t>
            </a:r>
          </a:p>
        </p:txBody>
      </p:sp>
      <p:sp>
        <p:nvSpPr>
          <p:cNvPr id="3" name="Content Placeholder 2">
            <a:extLst>
              <a:ext uri="{FF2B5EF4-FFF2-40B4-BE49-F238E27FC236}">
                <a16:creationId xmlns:a16="http://schemas.microsoft.com/office/drawing/2014/main" id="{DF5A7C65-2168-9EBF-172E-2D6EC9D043FE}"/>
              </a:ext>
            </a:extLst>
          </p:cNvPr>
          <p:cNvSpPr>
            <a:spLocks noGrp="1"/>
          </p:cNvSpPr>
          <p:nvPr>
            <p:ph idx="1"/>
          </p:nvPr>
        </p:nvSpPr>
        <p:spPr/>
        <p:txBody>
          <a:bodyPr/>
          <a:lstStyle/>
          <a:p>
            <a:pPr marL="0" indent="0">
              <a:buNone/>
            </a:pPr>
            <a:r>
              <a:rPr lang="en-GB" dirty="0"/>
              <a:t>Inspections following notifiable accidents, occurrences and diseases:</a:t>
            </a:r>
          </a:p>
          <a:p>
            <a:pPr marL="0" indent="0">
              <a:buNone/>
            </a:pPr>
            <a:endParaRPr lang="en-GB" dirty="0"/>
          </a:p>
          <a:p>
            <a:r>
              <a:rPr lang="en-GB" dirty="0"/>
              <a:t>Where there has been any of the above notifiable items, and it is safe to carry out an inspection, in the interests of employees, reps can carry out an inspection within the workplace.</a:t>
            </a:r>
          </a:p>
          <a:p>
            <a:pPr marL="0" indent="0">
              <a:buNone/>
            </a:pPr>
            <a:endParaRPr lang="en-GB" dirty="0"/>
          </a:p>
          <a:p>
            <a:pPr marL="0" indent="0">
              <a:buNone/>
            </a:pPr>
            <a:r>
              <a:rPr lang="en-GB"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349854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9DE3B-6384-EC5D-5F16-3617C9F7911D}"/>
              </a:ext>
            </a:extLst>
          </p:cNvPr>
          <p:cNvSpPr>
            <a:spLocks noGrp="1"/>
          </p:cNvSpPr>
          <p:nvPr>
            <p:ph type="title"/>
          </p:nvPr>
        </p:nvSpPr>
        <p:spPr/>
        <p:txBody>
          <a:bodyPr/>
          <a:lstStyle/>
          <a:p>
            <a:r>
              <a:rPr lang="en-GB" dirty="0"/>
              <a:t>Regulation 6 continued</a:t>
            </a:r>
          </a:p>
        </p:txBody>
      </p:sp>
      <p:sp>
        <p:nvSpPr>
          <p:cNvPr id="3" name="Content Placeholder 2">
            <a:extLst>
              <a:ext uri="{FF2B5EF4-FFF2-40B4-BE49-F238E27FC236}">
                <a16:creationId xmlns:a16="http://schemas.microsoft.com/office/drawing/2014/main" id="{F3683E5F-D59E-4AC5-68BF-50A5B6BF9C6A}"/>
              </a:ext>
            </a:extLst>
          </p:cNvPr>
          <p:cNvSpPr>
            <a:spLocks noGrp="1"/>
          </p:cNvSpPr>
          <p:nvPr>
            <p:ph idx="1"/>
          </p:nvPr>
        </p:nvSpPr>
        <p:spPr/>
        <p:txBody>
          <a:bodyPr>
            <a:normAutofit/>
          </a:bodyPr>
          <a:lstStyle/>
          <a:p>
            <a:pPr marL="0" indent="0">
              <a:buNone/>
            </a:pPr>
            <a:r>
              <a:rPr lang="en-GB" i="1" dirty="0"/>
              <a:t>“Notifiable accident or dangerous occurrences” and “Notifiable disease” mean any accident, dangerous occurrence or diseases, as the case may be, notice of which is required to be given by virtue of any relevant statutory provisions within the meaning of Section 53(1) of the 1974 Act.</a:t>
            </a:r>
          </a:p>
          <a:p>
            <a:pPr marL="0" indent="0">
              <a:buNone/>
            </a:pPr>
            <a:endParaRPr lang="en-GB" dirty="0"/>
          </a:p>
          <a:p>
            <a:pPr marL="0" indent="0" algn="ctr">
              <a:buNone/>
            </a:pPr>
            <a:r>
              <a:rPr lang="en-GB" sz="1600" dirty="0"/>
              <a:t>- The Safety Representatives and Safety Committees Regulations 1977 </a:t>
            </a:r>
            <a:r>
              <a:rPr lang="en-GB" sz="1600" dirty="0">
                <a:hlinkClick r:id="rId2"/>
              </a:rPr>
              <a:t>https://www.legislation.gov.uk/uksi/1977/500/made?view=plain#:~:text=The%20Safety%20Representatives%20and%20Safety%20Committees%20Regulations%201977</a:t>
            </a:r>
            <a:r>
              <a:rPr lang="en-GB" sz="1600" dirty="0"/>
              <a:t> </a:t>
            </a:r>
          </a:p>
          <a:p>
            <a:pPr marL="0" indent="0">
              <a:buNone/>
            </a:pPr>
            <a:endParaRPr lang="en-GB" dirty="0"/>
          </a:p>
        </p:txBody>
      </p:sp>
    </p:spTree>
    <p:extLst>
      <p:ext uri="{BB962C8B-B14F-4D97-AF65-F5344CB8AC3E}">
        <p14:creationId xmlns:p14="http://schemas.microsoft.com/office/powerpoint/2010/main" val="3191000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DE895-5580-7C2E-FC45-DA5F2A017AD6}"/>
              </a:ext>
            </a:extLst>
          </p:cNvPr>
          <p:cNvSpPr>
            <a:spLocks noGrp="1"/>
          </p:cNvSpPr>
          <p:nvPr>
            <p:ph type="title"/>
          </p:nvPr>
        </p:nvSpPr>
        <p:spPr/>
        <p:txBody>
          <a:bodyPr/>
          <a:lstStyle/>
          <a:p>
            <a:r>
              <a:rPr lang="en-GB" dirty="0"/>
              <a:t>Regulation 7</a:t>
            </a:r>
          </a:p>
        </p:txBody>
      </p:sp>
      <p:sp>
        <p:nvSpPr>
          <p:cNvPr id="3" name="Content Placeholder 2">
            <a:extLst>
              <a:ext uri="{FF2B5EF4-FFF2-40B4-BE49-F238E27FC236}">
                <a16:creationId xmlns:a16="http://schemas.microsoft.com/office/drawing/2014/main" id="{3A2E71E5-7470-9A5C-4699-E579E900FA5D}"/>
              </a:ext>
            </a:extLst>
          </p:cNvPr>
          <p:cNvSpPr>
            <a:spLocks noGrp="1"/>
          </p:cNvSpPr>
          <p:nvPr>
            <p:ph idx="1"/>
          </p:nvPr>
        </p:nvSpPr>
        <p:spPr/>
        <p:txBody>
          <a:bodyPr/>
          <a:lstStyle/>
          <a:p>
            <a:pPr marL="0" indent="0">
              <a:buNone/>
            </a:pPr>
            <a:r>
              <a:rPr lang="en-GB" b="1" dirty="0"/>
              <a:t>Inspection of document and provision of information:</a:t>
            </a:r>
          </a:p>
          <a:p>
            <a:pPr marL="0" indent="0">
              <a:buNone/>
            </a:pPr>
            <a:endParaRPr lang="en-GB" b="1" dirty="0"/>
          </a:p>
          <a:p>
            <a:r>
              <a:rPr lang="en-GB" dirty="0"/>
              <a:t>Section 2 (4) of the 1974 Act entitles Safety Reps to inspect and take copies of </a:t>
            </a:r>
            <a:r>
              <a:rPr lang="en-GB" u="sng" dirty="0"/>
              <a:t>any  </a:t>
            </a:r>
            <a:r>
              <a:rPr lang="en-GB" u="sng" dirty="0" err="1"/>
              <a:t>relevevance</a:t>
            </a:r>
            <a:r>
              <a:rPr lang="en-GB" u="sng" dirty="0"/>
              <a:t> </a:t>
            </a:r>
            <a:r>
              <a:rPr lang="en-GB" dirty="0"/>
              <a:t>to the workplace/workers. So long as the employer has been given reasonable notice.</a:t>
            </a:r>
          </a:p>
          <a:p>
            <a:r>
              <a:rPr lang="en-GB" dirty="0"/>
              <a:t>Exceptions are:</a:t>
            </a:r>
          </a:p>
          <a:p>
            <a:pPr lvl="1"/>
            <a:r>
              <a:rPr lang="en-GB" dirty="0"/>
              <a:t>Disclosure against the interests of national security</a:t>
            </a:r>
          </a:p>
          <a:p>
            <a:pPr lvl="1"/>
            <a:r>
              <a:rPr lang="en-GB" dirty="0"/>
              <a:t>Any information relation specifically to an individual </a:t>
            </a:r>
          </a:p>
          <a:p>
            <a:pPr lvl="1"/>
            <a:r>
              <a:rPr lang="en-GB" dirty="0"/>
              <a:t>Legal privilege </a:t>
            </a:r>
          </a:p>
          <a:p>
            <a:endParaRPr lang="en-GB" dirty="0"/>
          </a:p>
        </p:txBody>
      </p:sp>
    </p:spTree>
    <p:extLst>
      <p:ext uri="{BB962C8B-B14F-4D97-AF65-F5344CB8AC3E}">
        <p14:creationId xmlns:p14="http://schemas.microsoft.com/office/powerpoint/2010/main" val="2732725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439</Words>
  <Application>Microsoft Office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Calibri</vt:lpstr>
      <vt:lpstr>Office Theme</vt:lpstr>
      <vt:lpstr>Trades Union Congress INSPECTIONS 101</vt:lpstr>
      <vt:lpstr>Health and Safety Representatives are empowered by the following laws/legislation:</vt:lpstr>
      <vt:lpstr>Regulation 5 (1)  </vt:lpstr>
      <vt:lpstr>Regulation 5 (2)</vt:lpstr>
      <vt:lpstr>Regulation 5 (3)</vt:lpstr>
      <vt:lpstr>Regulation 6 (1)</vt:lpstr>
      <vt:lpstr>Regulation 6 continued</vt:lpstr>
      <vt:lpstr>Regulation 7</vt:lpstr>
    </vt:vector>
  </TitlesOfParts>
  <Company>Unite the Union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Trades Union Congress INSPECTIONS 101</dc:title>
  <dc:creator>Collins, Luke</dc:creator>
  <cp:lastModifiedBy>linda butler</cp:lastModifiedBy>
  <cp:revision>3</cp:revision>
  <dcterms:created xsi:type="dcterms:W3CDTF">2024-05-28T14:36:35Z</dcterms:created>
  <dcterms:modified xsi:type="dcterms:W3CDTF">2024-11-25T10:47:58Z</dcterms:modified>
</cp:coreProperties>
</file>