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446" r:id="rId6"/>
    <p:sldId id="444" r:id="rId7"/>
    <p:sldId id="445" r:id="rId8"/>
    <p:sldId id="387" r:id="rId9"/>
    <p:sldId id="393" r:id="rId10"/>
    <p:sldId id="447" r:id="rId11"/>
    <p:sldId id="425" r:id="rId12"/>
    <p:sldId id="443" r:id="rId13"/>
    <p:sldId id="372" r:id="rId14"/>
    <p:sldId id="434" r:id="rId15"/>
    <p:sldId id="450" r:id="rId16"/>
    <p:sldId id="382" r:id="rId17"/>
    <p:sldId id="365" r:id="rId18"/>
  </p:sldIdLst>
  <p:sldSz cx="6858000" cy="5143500"/>
  <p:notesSz cx="6888163" cy="9671050"/>
  <p:embeddedFontLst>
    <p:embeddedFont>
      <p:font typeface="Futura Medium" panose="00000800000000000000"/>
      <p:regular r:id="rId21"/>
      <p:bold r:id="rId22"/>
      <p:italic r:id="rId23"/>
      <p:boldItalic r:id="rId24"/>
    </p:embeddedFont>
    <p:embeddedFont>
      <p:font typeface="Rockwell" panose="02060603020205020403" pitchFamily="18" charset="0"/>
      <p:regular r:id="rId25"/>
      <p:bold r:id="rId26"/>
      <p:italic r:id="rId27"/>
      <p:boldItalic r:id="rId28"/>
    </p:embeddedFont>
    <p:embeddedFont>
      <p:font typeface="Segoe UI" panose="020B0502040204020203" pitchFamily="34" charset="0"/>
      <p:regular r:id="rId29"/>
      <p:bold r:id="rId30"/>
      <p:italic r:id="rId31"/>
      <p:boldItalic r:id="rId32"/>
    </p:embeddedFont>
    <p:embeddedFont>
      <p:font typeface="Segoe UI Light" panose="020B0502040204020203" pitchFamily="34" charset="0"/>
      <p:regular r:id="rId33"/>
      <p:italic r:id="rId34"/>
    </p:embeddedFont>
  </p:embeddedFontLst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orient="horz" pos="2777" userDrawn="1">
          <p15:clr>
            <a:srgbClr val="A4A3A4"/>
          </p15:clr>
        </p15:guide>
        <p15:guide id="3" orient="horz" pos="1614" userDrawn="1">
          <p15:clr>
            <a:srgbClr val="A4A3A4"/>
          </p15:clr>
        </p15:guide>
        <p15:guide id="4" orient="horz" pos="186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191" userDrawn="1">
          <p15:clr>
            <a:srgbClr val="A4A3A4"/>
          </p15:clr>
        </p15:guide>
        <p15:guide id="7" pos="459" userDrawn="1">
          <p15:clr>
            <a:srgbClr val="A4A3A4"/>
          </p15:clr>
        </p15:guide>
        <p15:guide id="8" pos="3997" userDrawn="1">
          <p15:clr>
            <a:srgbClr val="A4A3A4"/>
          </p15:clr>
        </p15:guide>
        <p15:guide id="9" pos="2211" userDrawn="1">
          <p15:clr>
            <a:srgbClr val="A4A3A4"/>
          </p15:clr>
        </p15:guide>
        <p15:guide id="10" pos="308" userDrawn="1">
          <p15:clr>
            <a:srgbClr val="A4A3A4"/>
          </p15:clr>
        </p15:guide>
        <p15:guide id="11" pos="20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81" userDrawn="1">
          <p15:clr>
            <a:srgbClr val="A4A3A4"/>
          </p15:clr>
        </p15:guide>
        <p15:guide id="2" orient="horz" pos="5584" userDrawn="1">
          <p15:clr>
            <a:srgbClr val="A4A3A4"/>
          </p15:clr>
        </p15:guide>
        <p15:guide id="3" orient="horz" pos="2531" userDrawn="1">
          <p15:clr>
            <a:srgbClr val="A4A3A4"/>
          </p15:clr>
        </p15:guide>
        <p15:guide id="4" orient="horz" pos="802" userDrawn="1">
          <p15:clr>
            <a:srgbClr val="A4A3A4"/>
          </p15:clr>
        </p15:guide>
        <p15:guide id="5" pos="315" userDrawn="1">
          <p15:clr>
            <a:srgbClr val="A4A3A4"/>
          </p15:clr>
        </p15:guide>
        <p15:guide id="6" pos="40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9DB"/>
    <a:srgbClr val="99CDB7"/>
    <a:srgbClr val="66B492"/>
    <a:srgbClr val="339B6E"/>
    <a:srgbClr val="DFD1DE"/>
    <a:srgbClr val="C0A2BD"/>
    <a:srgbClr val="A0749B"/>
    <a:srgbClr val="81457A"/>
    <a:srgbClr val="CCD7E6"/>
    <a:srgbClr val="99A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7172" autoAdjust="0"/>
  </p:normalViewPr>
  <p:slideViewPr>
    <p:cSldViewPr snapToGrid="0" showGuides="1">
      <p:cViewPr varScale="1">
        <p:scale>
          <a:sx n="104" d="100"/>
          <a:sy n="104" d="100"/>
        </p:scale>
        <p:origin x="1723" y="72"/>
      </p:cViewPr>
      <p:guideLst>
        <p:guide orient="horz" pos="640"/>
        <p:guide orient="horz" pos="2777"/>
        <p:guide orient="horz" pos="1614"/>
        <p:guide orient="horz" pos="1860"/>
        <p:guide orient="horz" pos="912"/>
        <p:guide orient="horz" pos="191"/>
        <p:guide pos="459"/>
        <p:guide pos="3997"/>
        <p:guide pos="2211"/>
        <p:guide pos="308"/>
        <p:guide pos="20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0" d="100"/>
          <a:sy n="90" d="100"/>
        </p:scale>
        <p:origin x="-3762" y="-102"/>
      </p:cViewPr>
      <p:guideLst>
        <p:guide orient="horz" pos="2681"/>
        <p:guide orient="horz" pos="5584"/>
        <p:guide orient="horz" pos="2531"/>
        <p:guide orient="horz" pos="802"/>
        <p:guide pos="315"/>
        <p:guide pos="40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Percentage of respondents age</a:t>
            </a:r>
            <a:r>
              <a:rPr lang="en-US" baseline="0"/>
              <a:t> </a:t>
            </a:r>
            <a:r>
              <a:rPr lang="en-US"/>
              <a:t>45 or under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'age graph'!$A$2</c:f>
              <c:strCache>
                <c:ptCount val="1"/>
                <c:pt idx="0">
                  <c:v>45 or under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'age graph'!$B$1:$K$1</c:f>
              <c:strCache>
                <c:ptCount val="10"/>
                <c:pt idx="0">
                  <c:v>2004</c:v>
                </c:pt>
                <c:pt idx="1">
                  <c:v>2006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  <c:pt idx="8">
                  <c:v>2020/21</c:v>
                </c:pt>
                <c:pt idx="9">
                  <c:v>2022/23</c:v>
                </c:pt>
              </c:strCache>
            </c:strRef>
          </c:cat>
          <c:val>
            <c:numRef>
              <c:f>'age graph'!$B$2:$K$2</c:f>
              <c:numCache>
                <c:formatCode>General</c:formatCode>
                <c:ptCount val="10"/>
                <c:pt idx="0">
                  <c:v>47</c:v>
                </c:pt>
                <c:pt idx="1">
                  <c:v>42</c:v>
                </c:pt>
                <c:pt idx="2">
                  <c:v>40</c:v>
                </c:pt>
                <c:pt idx="3">
                  <c:v>37</c:v>
                </c:pt>
                <c:pt idx="4">
                  <c:v>29</c:v>
                </c:pt>
                <c:pt idx="5">
                  <c:v>26</c:v>
                </c:pt>
                <c:pt idx="6">
                  <c:v>29</c:v>
                </c:pt>
                <c:pt idx="7">
                  <c:v>27</c:v>
                </c:pt>
                <c:pt idx="8">
                  <c:v>23</c:v>
                </c:pt>
                <c:pt idx="9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4B-46EB-AFC4-CA9365B81D9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702080976"/>
        <c:axId val="702079056"/>
      </c:lineChart>
      <c:catAx>
        <c:axId val="70208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079056"/>
        <c:crosses val="autoZero"/>
        <c:auto val="1"/>
        <c:lblAlgn val="ctr"/>
        <c:lblOffset val="100"/>
        <c:noMultiLvlLbl val="0"/>
      </c:catAx>
      <c:valAx>
        <c:axId val="702079056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080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4835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0" cy="4835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88C09-A274-4C07-9395-CBE67C0DE912}" type="datetimeFigureOut">
              <a:rPr lang="en-GB" sz="1000" smtClean="0">
                <a:latin typeface="Arial" pitchFamily="34" charset="0"/>
                <a:cs typeface="Arial" pitchFamily="34" charset="0"/>
              </a:rPr>
              <a:pPr/>
              <a:t>10/12/2024</a:t>
            </a:fld>
            <a:endParaRPr lang="en-GB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85819"/>
            <a:ext cx="2984870" cy="4835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9" y="9185819"/>
            <a:ext cx="2984870" cy="4835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005D9-1AAC-4E6D-B9B3-BB8CB4FD9D30}" type="slidenum">
              <a:rPr lang="en-GB" sz="1000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147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4835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4835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8910CE4-810D-4C84-B7AD-48C304FEA169}" type="datetimeFigureOut">
              <a:rPr lang="en-GB" smtClean="0"/>
              <a:pPr/>
              <a:t>10/12/2024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20800" y="1273175"/>
            <a:ext cx="4268788" cy="320198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00286" y="4640739"/>
            <a:ext cx="5921374" cy="42056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85819"/>
            <a:ext cx="2984870" cy="4835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185819"/>
            <a:ext cx="2984870" cy="4835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E799493-6412-4470-9830-D005B358D66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7430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spcAft>
        <a:spcPts val="600"/>
      </a:spcAft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85723" indent="-85723" algn="l" defTabSz="914378" rtl="0" eaLnBrk="1" latinLnBrk="0" hangingPunct="1">
      <a:spcAft>
        <a:spcPts val="600"/>
      </a:spcAft>
      <a:buFont typeface="Arial" pitchFamily="34" charset="0"/>
      <a:buChar char="•"/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251994" indent="-143996" algn="l" defTabSz="914378" rtl="0" eaLnBrk="1" latinLnBrk="0" hangingPunct="1">
      <a:spcAft>
        <a:spcPts val="600"/>
      </a:spcAft>
      <a:buFont typeface="Symbol" pitchFamily="18" charset="2"/>
      <a:buChar char="-"/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566" algn="l" defTabSz="914378" rtl="0" eaLnBrk="1" latinLnBrk="0" hangingPunct="1">
      <a:spcAft>
        <a:spcPts val="600"/>
      </a:spcAft>
      <a:defRPr sz="1000" kern="1200">
        <a:solidFill>
          <a:schemeClr val="tx1"/>
        </a:solidFill>
        <a:latin typeface="Futura Medium"/>
        <a:ea typeface="+mn-ea"/>
        <a:cs typeface="+mn-cs"/>
      </a:defRPr>
    </a:lvl4pPr>
    <a:lvl5pPr marL="1828754" algn="l" defTabSz="914378" rtl="0" eaLnBrk="1" latinLnBrk="0" hangingPunct="1">
      <a:spcAft>
        <a:spcPts val="600"/>
      </a:spcAft>
      <a:defRPr sz="1000" kern="1200">
        <a:solidFill>
          <a:schemeClr val="tx1"/>
        </a:solidFill>
        <a:latin typeface="Futura Medium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25525" y="725488"/>
            <a:ext cx="4837113" cy="3627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>
              <a:latin typeface="Futura Medium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99493-6412-4470-9830-D005B358D66E}" type="slidenum">
              <a:rPr lang="en-GB" smtClean="0">
                <a:latin typeface="Futura Medium" pitchFamily="2" charset="0"/>
              </a:rPr>
              <a:pPr/>
              <a:t>1</a:t>
            </a:fld>
            <a:endParaRPr lang="en-GB" dirty="0">
              <a:latin typeface="Futur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71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C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A0A317BD-8209-4597-A3CC-B0DFBB83AA5C}"/>
              </a:ext>
            </a:extLst>
          </p:cNvPr>
          <p:cNvSpPr/>
          <p:nvPr userDrawn="1"/>
        </p:nvSpPr>
        <p:spPr>
          <a:xfrm>
            <a:off x="-6485" y="246888"/>
            <a:ext cx="6052744" cy="4663440"/>
          </a:xfrm>
          <a:custGeom>
            <a:avLst/>
            <a:gdLst>
              <a:gd name="connsiteX0" fmla="*/ 0 w 7434072"/>
              <a:gd name="connsiteY0" fmla="*/ 0 h 4663440"/>
              <a:gd name="connsiteX1" fmla="*/ 5264127 w 7434072"/>
              <a:gd name="connsiteY1" fmla="*/ 0 h 4663440"/>
              <a:gd name="connsiteX2" fmla="*/ 7434072 w 7434072"/>
              <a:gd name="connsiteY2" fmla="*/ 2331720 h 4663440"/>
              <a:gd name="connsiteX3" fmla="*/ 5264127 w 7434072"/>
              <a:gd name="connsiteY3" fmla="*/ 4663440 h 4663440"/>
              <a:gd name="connsiteX4" fmla="*/ 0 w 7434072"/>
              <a:gd name="connsiteY4" fmla="*/ 4663440 h 4663440"/>
              <a:gd name="connsiteX5" fmla="*/ 0 w 7434072"/>
              <a:gd name="connsiteY5" fmla="*/ 0 h 4663440"/>
              <a:gd name="connsiteX0" fmla="*/ 1381328 w 7434072"/>
              <a:gd name="connsiteY0" fmla="*/ 0 h 4663440"/>
              <a:gd name="connsiteX1" fmla="*/ 5264127 w 7434072"/>
              <a:gd name="connsiteY1" fmla="*/ 0 h 4663440"/>
              <a:gd name="connsiteX2" fmla="*/ 7434072 w 7434072"/>
              <a:gd name="connsiteY2" fmla="*/ 2331720 h 4663440"/>
              <a:gd name="connsiteX3" fmla="*/ 5264127 w 7434072"/>
              <a:gd name="connsiteY3" fmla="*/ 4663440 h 4663440"/>
              <a:gd name="connsiteX4" fmla="*/ 0 w 7434072"/>
              <a:gd name="connsiteY4" fmla="*/ 4663440 h 4663440"/>
              <a:gd name="connsiteX5" fmla="*/ 1381328 w 7434072"/>
              <a:gd name="connsiteY5" fmla="*/ 0 h 4663440"/>
              <a:gd name="connsiteX0" fmla="*/ 0 w 6052744"/>
              <a:gd name="connsiteY0" fmla="*/ 0 h 4663440"/>
              <a:gd name="connsiteX1" fmla="*/ 3882799 w 6052744"/>
              <a:gd name="connsiteY1" fmla="*/ 0 h 4663440"/>
              <a:gd name="connsiteX2" fmla="*/ 6052744 w 6052744"/>
              <a:gd name="connsiteY2" fmla="*/ 2331720 h 4663440"/>
              <a:gd name="connsiteX3" fmla="*/ 3882799 w 6052744"/>
              <a:gd name="connsiteY3" fmla="*/ 4663440 h 4663440"/>
              <a:gd name="connsiteX4" fmla="*/ 6485 w 6052744"/>
              <a:gd name="connsiteY4" fmla="*/ 4663440 h 4663440"/>
              <a:gd name="connsiteX5" fmla="*/ 0 w 6052744"/>
              <a:gd name="connsiteY5" fmla="*/ 0 h 466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2744" h="4663440">
                <a:moveTo>
                  <a:pt x="0" y="0"/>
                </a:moveTo>
                <a:lnTo>
                  <a:pt x="3882799" y="0"/>
                </a:lnTo>
                <a:lnTo>
                  <a:pt x="6052744" y="2331720"/>
                </a:lnTo>
                <a:lnTo>
                  <a:pt x="3882799" y="4663440"/>
                </a:lnTo>
                <a:lnTo>
                  <a:pt x="6485" y="4663440"/>
                </a:lnTo>
                <a:cubicBezTo>
                  <a:pt x="4323" y="3108960"/>
                  <a:pt x="2162" y="1554480"/>
                  <a:pt x="0" y="0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5B385A4-C569-40FB-8623-959A12C99E8D}"/>
              </a:ext>
            </a:extLst>
          </p:cNvPr>
          <p:cNvSpPr/>
          <p:nvPr userDrawn="1"/>
        </p:nvSpPr>
        <p:spPr>
          <a:xfrm>
            <a:off x="-12970" y="0"/>
            <a:ext cx="5339139" cy="5149985"/>
          </a:xfrm>
          <a:custGeom>
            <a:avLst/>
            <a:gdLst>
              <a:gd name="connsiteX0" fmla="*/ 0 w 6713982"/>
              <a:gd name="connsiteY0" fmla="*/ 0 h 5143500"/>
              <a:gd name="connsiteX1" fmla="*/ 4313099 w 6713982"/>
              <a:gd name="connsiteY1" fmla="*/ 0 h 5143500"/>
              <a:gd name="connsiteX2" fmla="*/ 6713982 w 6713982"/>
              <a:gd name="connsiteY2" fmla="*/ 2571750 h 5143500"/>
              <a:gd name="connsiteX3" fmla="*/ 4313099 w 6713982"/>
              <a:gd name="connsiteY3" fmla="*/ 5143500 h 5143500"/>
              <a:gd name="connsiteX4" fmla="*/ 0 w 6713982"/>
              <a:gd name="connsiteY4" fmla="*/ 5143500 h 5143500"/>
              <a:gd name="connsiteX5" fmla="*/ 0 w 6713982"/>
              <a:gd name="connsiteY5" fmla="*/ 0 h 5143500"/>
              <a:gd name="connsiteX0" fmla="*/ 1374843 w 6713982"/>
              <a:gd name="connsiteY0" fmla="*/ 6485 h 5143500"/>
              <a:gd name="connsiteX1" fmla="*/ 4313099 w 6713982"/>
              <a:gd name="connsiteY1" fmla="*/ 0 h 5143500"/>
              <a:gd name="connsiteX2" fmla="*/ 6713982 w 6713982"/>
              <a:gd name="connsiteY2" fmla="*/ 2571750 h 5143500"/>
              <a:gd name="connsiteX3" fmla="*/ 4313099 w 6713982"/>
              <a:gd name="connsiteY3" fmla="*/ 5143500 h 5143500"/>
              <a:gd name="connsiteX4" fmla="*/ 0 w 6713982"/>
              <a:gd name="connsiteY4" fmla="*/ 5143500 h 5143500"/>
              <a:gd name="connsiteX5" fmla="*/ 1374843 w 6713982"/>
              <a:gd name="connsiteY5" fmla="*/ 6485 h 5143500"/>
              <a:gd name="connsiteX0" fmla="*/ 0 w 5339139"/>
              <a:gd name="connsiteY0" fmla="*/ 6485 h 5149985"/>
              <a:gd name="connsiteX1" fmla="*/ 2938256 w 5339139"/>
              <a:gd name="connsiteY1" fmla="*/ 0 h 5149985"/>
              <a:gd name="connsiteX2" fmla="*/ 5339139 w 5339139"/>
              <a:gd name="connsiteY2" fmla="*/ 2571750 h 5149985"/>
              <a:gd name="connsiteX3" fmla="*/ 2938256 w 5339139"/>
              <a:gd name="connsiteY3" fmla="*/ 5143500 h 5149985"/>
              <a:gd name="connsiteX4" fmla="*/ 19455 w 5339139"/>
              <a:gd name="connsiteY4" fmla="*/ 5149985 h 5149985"/>
              <a:gd name="connsiteX5" fmla="*/ 0 w 5339139"/>
              <a:gd name="connsiteY5" fmla="*/ 6485 h 514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9139" h="5149985">
                <a:moveTo>
                  <a:pt x="0" y="6485"/>
                </a:moveTo>
                <a:lnTo>
                  <a:pt x="2938256" y="0"/>
                </a:lnTo>
                <a:lnTo>
                  <a:pt x="5339139" y="2571750"/>
                </a:lnTo>
                <a:lnTo>
                  <a:pt x="2938256" y="5143500"/>
                </a:lnTo>
                <a:lnTo>
                  <a:pt x="19455" y="5149985"/>
                </a:lnTo>
                <a:lnTo>
                  <a:pt x="0" y="6485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31000"/>
                </a:schemeClr>
              </a:gs>
              <a:gs pos="59000">
                <a:schemeClr val="accent2">
                  <a:lumMod val="9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8" name="Rectangle 2"/>
          <p:cNvSpPr>
            <a:spLocks noGrp="1" noChangeArrowheads="1"/>
          </p:cNvSpPr>
          <p:nvPr userDrawn="1">
            <p:ph type="ctrTitle"/>
          </p:nvPr>
        </p:nvSpPr>
        <p:spPr>
          <a:xfrm>
            <a:off x="481189" y="1064529"/>
            <a:ext cx="3480074" cy="1604735"/>
          </a:xfrm>
          <a:prstGeom prst="rect">
            <a:avLst/>
          </a:prstGeom>
          <a:noFill/>
        </p:spPr>
        <p:txBody>
          <a:bodyPr lIns="0" tIns="0" rIns="0" anchor="b"/>
          <a:lstStyle>
            <a:lvl1pPr>
              <a:lnSpc>
                <a:spcPct val="90000"/>
              </a:lnSpc>
              <a:defRPr sz="2900" b="0" kern="1200" cap="none" spc="0" baseline="0">
                <a:solidFill>
                  <a:schemeClr val="bg1"/>
                </a:solidFill>
                <a:latin typeface="Rockwell" panose="02060603020205020403" pitchFamily="18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" name="Rectangle 3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481085" y="2621919"/>
            <a:ext cx="3481662" cy="9037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700" b="0" baseline="0">
                <a:solidFill>
                  <a:schemeClr val="bg1"/>
                </a:solidFill>
                <a:latin typeface="Rockwell" panose="02060603020205020403" pitchFamily="18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0F2BF-76B6-4F9D-AEA4-AF6690D7EC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952" y="394287"/>
            <a:ext cx="1100783" cy="69945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7EE5EE2-6846-456A-ACE1-D5173F6C930F}"/>
              </a:ext>
            </a:extLst>
          </p:cNvPr>
          <p:cNvSpPr/>
          <p:nvPr userDrawn="1"/>
        </p:nvSpPr>
        <p:spPr>
          <a:xfrm>
            <a:off x="0" y="4411322"/>
            <a:ext cx="6858000" cy="7321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1DBD7A0B-FFB3-42BC-A476-392AA2B9279C}"/>
              </a:ext>
            </a:extLst>
          </p:cNvPr>
          <p:cNvSpPr/>
          <p:nvPr userDrawn="1"/>
        </p:nvSpPr>
        <p:spPr>
          <a:xfrm>
            <a:off x="0" y="4411322"/>
            <a:ext cx="6505956" cy="732178"/>
          </a:xfrm>
          <a:prstGeom prst="homePlate">
            <a:avLst>
              <a:gd name="adj" fmla="val 45745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3315" y="282576"/>
            <a:ext cx="5839310" cy="8001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000" b="0" cap="none" baseline="0">
                <a:solidFill>
                  <a:schemeClr val="accent1"/>
                </a:solidFill>
                <a:latin typeface="Rockwell" panose="02060603020205020403" pitchFamily="18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483315" y="1447799"/>
            <a:ext cx="5839310" cy="2727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20121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161996" indent="-161996" defTabSz="20121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323993" indent="-161996" defTabSz="20121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defTabSz="20121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200"/>
            </a:lvl4pPr>
            <a:lvl5pPr defTabSz="20121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050"/>
            </a:lvl5pPr>
            <a:lvl6pPr defTabSz="201211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0CB9C5-F59C-4CA1-9153-D49D1D445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14" y="4530307"/>
            <a:ext cx="777766" cy="49420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C 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3314" y="282576"/>
            <a:ext cx="5840100" cy="8001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000" b="0" cap="none" baseline="0">
                <a:solidFill>
                  <a:schemeClr val="accent1"/>
                </a:solidFill>
                <a:latin typeface="Rockwell" panose="02060603020205020403" pitchFamily="18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2"/>
          </p:nvPr>
        </p:nvSpPr>
        <p:spPr>
          <a:xfrm>
            <a:off x="488156" y="1447800"/>
            <a:ext cx="5840100" cy="27270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accent1"/>
                </a:solidFill>
                <a:latin typeface="Segoe UI Light" pitchFamily="34" charset="0"/>
              </a:defRPr>
            </a:lvl1pPr>
          </a:lstStyle>
          <a:p>
            <a:r>
              <a:rPr lang="en-US" dirty="0"/>
              <a:t>Click icon to add table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2E1489-AF24-43B7-9DA3-F0A54D166556}"/>
              </a:ext>
            </a:extLst>
          </p:cNvPr>
          <p:cNvSpPr/>
          <p:nvPr userDrawn="1"/>
        </p:nvSpPr>
        <p:spPr>
          <a:xfrm>
            <a:off x="0" y="4411322"/>
            <a:ext cx="6858000" cy="7321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E0B5423E-E8F3-4590-9207-E1EBD1838C91}"/>
              </a:ext>
            </a:extLst>
          </p:cNvPr>
          <p:cNvSpPr/>
          <p:nvPr userDrawn="1"/>
        </p:nvSpPr>
        <p:spPr>
          <a:xfrm>
            <a:off x="0" y="4411322"/>
            <a:ext cx="6505956" cy="732178"/>
          </a:xfrm>
          <a:prstGeom prst="homePlate">
            <a:avLst>
              <a:gd name="adj" fmla="val 45745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4DAEB5-431F-4C69-A79A-C8CFCCAB8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14" y="4530307"/>
            <a:ext cx="777766" cy="49420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C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9"/>
          <p:cNvSpPr>
            <a:spLocks noGrp="1"/>
          </p:cNvSpPr>
          <p:nvPr>
            <p:ph sz="quarter" idx="11"/>
          </p:nvPr>
        </p:nvSpPr>
        <p:spPr>
          <a:xfrm>
            <a:off x="483314" y="1447799"/>
            <a:ext cx="2817099" cy="2727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20121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161996" indent="-161996" defTabSz="20121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323993" indent="-161996" defTabSz="20121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defTabSz="20121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200"/>
            </a:lvl4pPr>
            <a:lvl5pPr defTabSz="20121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050"/>
            </a:lvl5pPr>
            <a:lvl6pPr defTabSz="201211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9"/>
          <p:cNvSpPr>
            <a:spLocks noGrp="1"/>
          </p:cNvSpPr>
          <p:nvPr>
            <p:ph sz="quarter" idx="12"/>
          </p:nvPr>
        </p:nvSpPr>
        <p:spPr>
          <a:xfrm>
            <a:off x="3506315" y="1447799"/>
            <a:ext cx="2817099" cy="2727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20121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161996" indent="-161996" defTabSz="20121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323993" indent="-161996" defTabSz="20121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defTabSz="20121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200"/>
            </a:lvl4pPr>
            <a:lvl5pPr defTabSz="20121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050"/>
            </a:lvl5pPr>
            <a:lvl6pPr defTabSz="201211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3314" y="282576"/>
            <a:ext cx="5840100" cy="8001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2000" b="0" cap="none" baseline="0">
                <a:solidFill>
                  <a:schemeClr val="accent1"/>
                </a:solidFill>
                <a:latin typeface="Rockwell" panose="02060603020205020403" pitchFamily="18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9E741C-6BEE-4F96-892D-6CB78DCD0CB2}"/>
              </a:ext>
            </a:extLst>
          </p:cNvPr>
          <p:cNvSpPr/>
          <p:nvPr userDrawn="1"/>
        </p:nvSpPr>
        <p:spPr>
          <a:xfrm>
            <a:off x="0" y="4411322"/>
            <a:ext cx="6858000" cy="7321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60994A3B-10A8-42B6-BFFB-15659037D54D}"/>
              </a:ext>
            </a:extLst>
          </p:cNvPr>
          <p:cNvSpPr/>
          <p:nvPr userDrawn="1"/>
        </p:nvSpPr>
        <p:spPr>
          <a:xfrm>
            <a:off x="0" y="4411322"/>
            <a:ext cx="6505956" cy="732178"/>
          </a:xfrm>
          <a:prstGeom prst="homePlate">
            <a:avLst>
              <a:gd name="adj" fmla="val 45745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519E81-D8B7-42CB-8530-803992F8E5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14" y="4530307"/>
            <a:ext cx="777766" cy="49420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C Quote and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B846579-57EF-4C9C-815D-BF24C0C6D9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84" y="752951"/>
            <a:ext cx="2438034" cy="73401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  <a:miter lim="800000"/>
          </a:ln>
        </p:spPr>
        <p:txBody>
          <a:bodyPr wrap="square" lIns="216000" tIns="144000" rIns="216000" bIns="1440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lang="en-GB" sz="1600" kern="1200" baseline="0" dirty="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defTabSz="20121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None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C22994-A52E-42B8-ABCF-9269E0E6795A}"/>
              </a:ext>
            </a:extLst>
          </p:cNvPr>
          <p:cNvSpPr/>
          <p:nvPr userDrawn="1"/>
        </p:nvSpPr>
        <p:spPr>
          <a:xfrm>
            <a:off x="0" y="4411322"/>
            <a:ext cx="6858000" cy="7321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4BF43DC0-4B70-4F7C-8456-618E6B2638E0}"/>
              </a:ext>
            </a:extLst>
          </p:cNvPr>
          <p:cNvSpPr/>
          <p:nvPr userDrawn="1"/>
        </p:nvSpPr>
        <p:spPr>
          <a:xfrm>
            <a:off x="0" y="4411322"/>
            <a:ext cx="6505956" cy="732178"/>
          </a:xfrm>
          <a:prstGeom prst="homePlate">
            <a:avLst>
              <a:gd name="adj" fmla="val 45745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C8AEBE-A4D6-4B09-9CD2-5089EE1A47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14" y="4530307"/>
            <a:ext cx="777766" cy="49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8103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C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2DC10CF-6928-4481-8711-87F563713839}"/>
              </a:ext>
            </a:extLst>
          </p:cNvPr>
          <p:cNvGrpSpPr/>
          <p:nvPr userDrawn="1"/>
        </p:nvGrpSpPr>
        <p:grpSpPr>
          <a:xfrm>
            <a:off x="0" y="2191100"/>
            <a:ext cx="3547354" cy="2952399"/>
            <a:chOff x="0" y="0"/>
            <a:chExt cx="7434072" cy="5143500"/>
          </a:xfrm>
        </p:grpSpPr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E4CEC9AF-39A8-457B-A3B3-A6D95565CDBB}"/>
                </a:ext>
              </a:extLst>
            </p:cNvPr>
            <p:cNvSpPr/>
            <p:nvPr userDrawn="1"/>
          </p:nvSpPr>
          <p:spPr>
            <a:xfrm>
              <a:off x="0" y="246888"/>
              <a:ext cx="7434072" cy="4663440"/>
            </a:xfrm>
            <a:prstGeom prst="homePlate">
              <a:avLst>
                <a:gd name="adj" fmla="val 46531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1F2BD6E3-3E41-4FB8-B222-3A6F8C42E477}"/>
                </a:ext>
              </a:extLst>
            </p:cNvPr>
            <p:cNvSpPr/>
            <p:nvPr userDrawn="1"/>
          </p:nvSpPr>
          <p:spPr>
            <a:xfrm>
              <a:off x="0" y="0"/>
              <a:ext cx="6713982" cy="5143500"/>
            </a:xfrm>
            <a:prstGeom prst="homePlate">
              <a:avLst>
                <a:gd name="adj" fmla="val 46678"/>
              </a:avLst>
            </a:prstGeom>
            <a:gradFill>
              <a:gsLst>
                <a:gs pos="0">
                  <a:schemeClr val="accent1">
                    <a:alpha val="31000"/>
                  </a:schemeClr>
                </a:gs>
                <a:gs pos="59000">
                  <a:schemeClr val="accent2">
                    <a:lumMod val="93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6204" y="2708910"/>
            <a:ext cx="1741031" cy="1884656"/>
          </a:xfrm>
          <a:prstGeom prst="rect">
            <a:avLst/>
          </a:prstGeom>
          <a:noFill/>
          <a:ln w="76200">
            <a:noFill/>
            <a:miter lim="800000"/>
          </a:ln>
        </p:spPr>
        <p:txBody>
          <a:bodyPr wrap="square" lIns="0" tIns="0" rIns="288000" bIns="0" anchor="ctr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lang="en-GB" sz="2000" kern="1200" dirty="0" smtClean="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0C659-7099-4A55-9CB5-B0B3354905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743" y="1875805"/>
            <a:ext cx="2190514" cy="13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1961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3" r:id="rId2"/>
    <p:sldLayoutId id="2147483696" r:id="rId3"/>
    <p:sldLayoutId id="2147483690" r:id="rId4"/>
    <p:sldLayoutId id="2147483705" r:id="rId5"/>
    <p:sldLayoutId id="2147483695" r:id="rId6"/>
    <p:sldLayoutId id="2147483697" r:id="rId7"/>
  </p:sldLayoutIdLst>
  <p:transition>
    <p:fade/>
  </p:transition>
  <p:hf hdr="0"/>
  <p:txStyles>
    <p:titleStyle>
      <a:lvl1pPr algn="l" defTabSz="685784" rtl="0" eaLnBrk="1" latinLnBrk="0" hangingPunct="1">
        <a:spcBef>
          <a:spcPct val="0"/>
        </a:spcBef>
        <a:buNone/>
        <a:defRPr sz="1500" b="1" kern="1200" cap="none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201211" rtl="0" eaLnBrk="1" latinLnBrk="0" hangingPunct="1">
        <a:lnSpc>
          <a:spcPct val="120000"/>
        </a:lnSpc>
        <a:spcBef>
          <a:spcPts val="0"/>
        </a:spcBef>
        <a:spcAft>
          <a:spcPts val="450"/>
        </a:spcAft>
        <a:buClr>
          <a:schemeClr val="accent2"/>
        </a:buClr>
        <a:buSzPct val="85000"/>
        <a:buFont typeface="Wingdings" pitchFamily="2" charset="2"/>
        <a:buNone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02401" indent="-202401" algn="l" defTabSz="201211" rtl="0" eaLnBrk="1" latinLnBrk="0" hangingPunct="1">
        <a:lnSpc>
          <a:spcPct val="120000"/>
        </a:lnSpc>
        <a:spcBef>
          <a:spcPts val="0"/>
        </a:spcBef>
        <a:spcAft>
          <a:spcPts val="450"/>
        </a:spcAft>
        <a:buClr>
          <a:schemeClr val="accent2"/>
        </a:buClr>
        <a:buSzPct val="85000"/>
        <a:buFont typeface="Wingdings" pitchFamily="2" charset="2"/>
        <a:buChar char="n"/>
        <a:defRPr sz="135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40511" indent="-138109" algn="l" defTabSz="201211" rtl="0" eaLnBrk="1" latinLnBrk="0" hangingPunct="1">
        <a:lnSpc>
          <a:spcPct val="120000"/>
        </a:lnSpc>
        <a:spcBef>
          <a:spcPts val="0"/>
        </a:spcBef>
        <a:spcAft>
          <a:spcPts val="450"/>
        </a:spcAft>
        <a:buClr>
          <a:schemeClr val="tx1"/>
        </a:buClr>
        <a:buSzPct val="75000"/>
        <a:buFont typeface="Wingdings" pitchFamily="2" charset="2"/>
        <a:buChar char=""/>
        <a:defRPr sz="135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473857" indent="-133347" algn="l" defTabSz="201211" rtl="0" eaLnBrk="1" latinLnBrk="0" hangingPunct="1">
        <a:lnSpc>
          <a:spcPct val="120000"/>
        </a:lnSpc>
        <a:spcBef>
          <a:spcPts val="0"/>
        </a:spcBef>
        <a:spcAft>
          <a:spcPts val="450"/>
        </a:spcAft>
        <a:buClr>
          <a:schemeClr val="tx1"/>
        </a:buClr>
        <a:buSzPct val="75000"/>
        <a:buFont typeface="Wingdings" pitchFamily="2" charset="2"/>
        <a:buChar char=""/>
        <a:defRPr sz="1200" b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608395" indent="-129776" algn="l" defTabSz="201211" rtl="0" eaLnBrk="1" latinLnBrk="0" hangingPunct="1">
        <a:lnSpc>
          <a:spcPct val="120000"/>
        </a:lnSpc>
        <a:spcBef>
          <a:spcPts val="0"/>
        </a:spcBef>
        <a:spcAft>
          <a:spcPts val="450"/>
        </a:spcAft>
        <a:buClr>
          <a:schemeClr val="tx1"/>
        </a:buClr>
        <a:buSzPct val="75000"/>
        <a:buFont typeface="Wingdings" pitchFamily="2" charset="2"/>
        <a:buChar char="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741741" indent="-133347" algn="l" defTabSz="201211" rtl="0" eaLnBrk="1" latinLnBrk="0" hangingPunct="1">
        <a:lnSpc>
          <a:spcPct val="120000"/>
        </a:lnSpc>
        <a:spcBef>
          <a:spcPts val="0"/>
        </a:spcBef>
        <a:spcAft>
          <a:spcPts val="450"/>
        </a:spcAft>
        <a:buClr>
          <a:schemeClr val="tx1"/>
        </a:buClr>
        <a:buSzPct val="75000"/>
        <a:buFont typeface="Wingdings" pitchFamily="2" charset="2"/>
        <a:buChar char="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4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e9fe8262-6934-4aed-81e4-fef0fc50d745@GBRP265.PROD.OUTLOOK.COM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 descr="&lt;TITLE&gt;{71.22047,448.3887,82.72717,133.6836}"/>
          <p:cNvSpPr>
            <a:spLocks noGrp="1"/>
          </p:cNvSpPr>
          <p:nvPr>
            <p:ph type="ctrTitle"/>
          </p:nvPr>
        </p:nvSpPr>
        <p:spPr>
          <a:xfrm>
            <a:off x="460248" y="2020842"/>
            <a:ext cx="4210812" cy="1604735"/>
          </a:xfrm>
        </p:spPr>
        <p:txBody>
          <a:bodyPr/>
          <a:lstStyle/>
          <a:p>
            <a:r>
              <a:rPr lang="en-GB" sz="3000" dirty="0"/>
              <a:t>50 years of the Health &amp; Safety at Work Act…</a:t>
            </a:r>
            <a:br>
              <a:rPr lang="en-GB" sz="4000" dirty="0"/>
            </a:br>
            <a:r>
              <a:rPr lang="en-GB" sz="4000" dirty="0"/>
              <a:t>Now what?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BE14B-5102-B58F-9F92-83211264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45" y="62443"/>
            <a:ext cx="5839310" cy="800116"/>
          </a:xfrm>
        </p:spPr>
        <p:txBody>
          <a:bodyPr/>
          <a:lstStyle/>
          <a:p>
            <a:r>
              <a:rPr lang="en-GB" dirty="0"/>
              <a:t>Toilets, toilets, toilets</a:t>
            </a:r>
          </a:p>
        </p:txBody>
      </p:sp>
      <p:pic>
        <p:nvPicPr>
          <p:cNvPr id="4" name="Picture 3" descr="A white plastic jug with a cap&#10;&#10;Description automatically generated">
            <a:extLst>
              <a:ext uri="{FF2B5EF4-FFF2-40B4-BE49-F238E27FC236}">
                <a16:creationId xmlns:a16="http://schemas.microsoft.com/office/drawing/2014/main" id="{ADAEF251-53C6-D8B0-0889-09489B70F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09" y="1044881"/>
            <a:ext cx="2077720" cy="288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uckets and buckets in a car&#10;&#10;Description automatically generated">
            <a:extLst>
              <a:ext uri="{FF2B5EF4-FFF2-40B4-BE49-F238E27FC236}">
                <a16:creationId xmlns:a16="http://schemas.microsoft.com/office/drawing/2014/main" id="{EFB49691-685C-1CB0-E27E-A72F9F756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72" y="1044881"/>
            <a:ext cx="2139325" cy="28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6320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5E415-CD8E-1EC0-58C5-EF09A9B7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We are aging out!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6C0E0C4-4046-2CC0-A6C3-92DF258F4C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1916836"/>
              </p:ext>
            </p:extLst>
          </p:nvPr>
        </p:nvGraphicFramePr>
        <p:xfrm>
          <a:off x="1491915" y="1453416"/>
          <a:ext cx="4243438" cy="2654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504714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EF5D1-968D-6F60-F152-BAE28C3AA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15" y="0"/>
            <a:ext cx="5839310" cy="800116"/>
          </a:xfrm>
        </p:spPr>
        <p:txBody>
          <a:bodyPr/>
          <a:lstStyle/>
          <a:p>
            <a:r>
              <a:rPr lang="en-GB" dirty="0"/>
              <a:t>The next 50 years of safety at work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1F79FF-B951-3B18-9E78-04FB0950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" y="1185862"/>
            <a:ext cx="491490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93950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EDA44-586F-4114-A01B-0C249AC7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45" y="0"/>
            <a:ext cx="5839310" cy="800116"/>
          </a:xfrm>
        </p:spPr>
        <p:txBody>
          <a:bodyPr/>
          <a:lstStyle/>
          <a:p>
            <a:r>
              <a:rPr lang="en-GB" b="1" dirty="0"/>
              <a:t>Keep in touch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F6DD4-560D-415A-BDC9-B24BB6F86FC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9345" y="1270724"/>
            <a:ext cx="5098975" cy="2727000"/>
          </a:xfrm>
        </p:spPr>
        <p:txBody>
          <a:bodyPr lIns="0" tIns="0" rIns="0" bIns="0" anchor="t"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Whatsapp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alerts for health &amp; safety activists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Latest guidance for reps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Upcoming webinars and in-person events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Campaign news and tools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Research and publications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TUC Education courses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D95675-8A47-7BCB-0A5D-893AD3151EAE}"/>
              </a:ext>
            </a:extLst>
          </p:cNvPr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75" y="1782480"/>
            <a:ext cx="1524000" cy="1578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70611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65443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AC52E-980D-EADD-0CBD-A80CA236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EED97-A81F-F4DA-E670-4409AD41B99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EE43DA-B493-330C-CDC3-81FBAF3A8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79" y="449578"/>
            <a:ext cx="4982442" cy="36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503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CDA4C-B102-919A-3393-07EB4BB7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946AF-537B-A2BA-6C47-DA57AC6BA8C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C8102D-46BD-82D4-EC12-2BACB219F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75" y="349021"/>
            <a:ext cx="5763429" cy="38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9922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A61A-14D4-873E-048F-CABECF4E2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4FB7A-11F3-9921-9B1D-3110BAEF17A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2FB71A-342A-2EAD-6C03-95FDFA3DD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545" y="334319"/>
            <a:ext cx="2703745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52300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EAE22-3D19-E216-DFCC-8091A662D60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3315" y="1191718"/>
            <a:ext cx="5839310" cy="2983081"/>
          </a:xfrm>
        </p:spPr>
        <p:txBody>
          <a:bodyPr/>
          <a:lstStyle/>
          <a:p>
            <a:br>
              <a:rPr lang="en-GB" sz="1600" dirty="0">
                <a:latin typeface="Segoe Ul"/>
                <a:cs typeface="Arial" panose="020B0604020202020204" pitchFamily="34" charset="0"/>
              </a:rPr>
            </a:br>
            <a:r>
              <a:rPr lang="en-GB" sz="1600" dirty="0">
                <a:latin typeface="Segoe Ul"/>
                <a:cs typeface="Arial" panose="020B0604020202020204" pitchFamily="34" charset="0"/>
              </a:rPr>
              <a:t>Union workplaces are statistically more likely to have…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99EEAC-2950-3A55-FA67-BC498B67F5C4}"/>
              </a:ext>
            </a:extLst>
          </p:cNvPr>
          <p:cNvSpPr txBox="1">
            <a:spLocks/>
          </p:cNvSpPr>
          <p:nvPr/>
        </p:nvSpPr>
        <p:spPr bwMode="auto">
          <a:xfrm>
            <a:off x="552889" y="64862"/>
            <a:ext cx="5839310" cy="8001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685784" rtl="0" eaLnBrk="1" latinLnBrk="0" hangingPunct="1">
              <a:spcBef>
                <a:spcPct val="0"/>
              </a:spcBef>
              <a:buNone/>
              <a:defRPr sz="2000" b="0" kern="1200" cap="none" baseline="0">
                <a:solidFill>
                  <a:schemeClr val="accent1"/>
                </a:solidFill>
                <a:latin typeface="Rockwell" panose="02060603020205020403" pitchFamily="18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GB" b="1" dirty="0"/>
              <a:t>Unions make work safe</a:t>
            </a:r>
          </a:p>
        </p:txBody>
      </p:sp>
      <p:pic>
        <p:nvPicPr>
          <p:cNvPr id="5" name="Graphic 4" descr="Face with mask with solid fill">
            <a:extLst>
              <a:ext uri="{FF2B5EF4-FFF2-40B4-BE49-F238E27FC236}">
                <a16:creationId xmlns:a16="http://schemas.microsoft.com/office/drawing/2014/main" id="{ABDB15D4-3435-9104-CED9-06CE116B5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948" y="1937634"/>
            <a:ext cx="806554" cy="806554"/>
          </a:xfrm>
          <a:prstGeom prst="rect">
            <a:avLst/>
          </a:prstGeom>
        </p:spPr>
      </p:pic>
      <p:pic>
        <p:nvPicPr>
          <p:cNvPr id="6" name="Graphic 5" descr="CheckList with solid fill">
            <a:extLst>
              <a:ext uri="{FF2B5EF4-FFF2-40B4-BE49-F238E27FC236}">
                <a16:creationId xmlns:a16="http://schemas.microsoft.com/office/drawing/2014/main" id="{0E93BC90-9475-B3F1-8B45-7939FDED6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47712" y="1963099"/>
            <a:ext cx="806554" cy="806554"/>
          </a:xfrm>
          <a:prstGeom prst="rect">
            <a:avLst/>
          </a:prstGeom>
        </p:spPr>
      </p:pic>
      <p:pic>
        <p:nvPicPr>
          <p:cNvPr id="7" name="Graphic 6" descr="Meeting with solid fill">
            <a:extLst>
              <a:ext uri="{FF2B5EF4-FFF2-40B4-BE49-F238E27FC236}">
                <a16:creationId xmlns:a16="http://schemas.microsoft.com/office/drawing/2014/main" id="{2EC15D56-F848-09F4-6524-AED175EB3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1312" y="1944355"/>
            <a:ext cx="799833" cy="7998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50C8BF-A708-FD4E-B3C2-4627B4C0A117}"/>
              </a:ext>
            </a:extLst>
          </p:cNvPr>
          <p:cNvSpPr txBox="1"/>
          <p:nvPr/>
        </p:nvSpPr>
        <p:spPr>
          <a:xfrm>
            <a:off x="420262" y="2941490"/>
            <a:ext cx="145179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latin typeface="Segoe Ul"/>
                <a:cs typeface="Arial" panose="020B0604020202020204" pitchFamily="34" charset="0"/>
              </a:rPr>
              <a:t>Correct PPE</a:t>
            </a:r>
            <a:endParaRPr lang="en-US" sz="1600" dirty="0">
              <a:latin typeface="Segoe Ul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846F56-0895-09FF-0F77-639E8494D1EE}"/>
              </a:ext>
            </a:extLst>
          </p:cNvPr>
          <p:cNvSpPr txBox="1"/>
          <p:nvPr/>
        </p:nvSpPr>
        <p:spPr>
          <a:xfrm>
            <a:off x="1962763" y="2918649"/>
            <a:ext cx="221271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latin typeface="Segoe Ul"/>
                <a:cs typeface="Arial" panose="020B0604020202020204" pitchFamily="34" charset="0"/>
              </a:rPr>
              <a:t>Risk assessment</a:t>
            </a:r>
            <a:endParaRPr lang="en-US" sz="1600" dirty="0">
              <a:latin typeface="Segoe Ul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DE3DE4-9E6D-214E-BE38-1B6B974B11D9}"/>
              </a:ext>
            </a:extLst>
          </p:cNvPr>
          <p:cNvSpPr txBox="1"/>
          <p:nvPr/>
        </p:nvSpPr>
        <p:spPr>
          <a:xfrm>
            <a:off x="3721999" y="2960129"/>
            <a:ext cx="145179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latin typeface="Segoe Ul"/>
                <a:cs typeface="Arial" panose="020B0604020202020204" pitchFamily="34" charset="0"/>
              </a:rPr>
              <a:t>Consultation</a:t>
            </a:r>
          </a:p>
        </p:txBody>
      </p:sp>
      <p:pic>
        <p:nvPicPr>
          <p:cNvPr id="11" name="Graphic 10" descr="Sling with solid fill">
            <a:extLst>
              <a:ext uri="{FF2B5EF4-FFF2-40B4-BE49-F238E27FC236}">
                <a16:creationId xmlns:a16="http://schemas.microsoft.com/office/drawing/2014/main" id="{E78AE00A-8B10-35F7-5EFE-4D241A6B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22790" y="1969820"/>
            <a:ext cx="693570" cy="6935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409D76-0F3F-F898-78F1-F56066A8D156}"/>
              </a:ext>
            </a:extLst>
          </p:cNvPr>
          <p:cNvSpPr txBox="1"/>
          <p:nvPr/>
        </p:nvSpPr>
        <p:spPr>
          <a:xfrm>
            <a:off x="5173796" y="2927937"/>
            <a:ext cx="145179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latin typeface="Segoe Ul"/>
                <a:cs typeface="Arial" panose="020B0604020202020204" pitchFamily="34" charset="0"/>
              </a:rPr>
              <a:t>Fewer injuries</a:t>
            </a:r>
          </a:p>
        </p:txBody>
      </p:sp>
    </p:spTree>
    <p:extLst>
      <p:ext uri="{BB962C8B-B14F-4D97-AF65-F5344CB8AC3E}">
        <p14:creationId xmlns:p14="http://schemas.microsoft.com/office/powerpoint/2010/main" val="303599405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8C4295-82D8-54F1-61FF-FF95AA02F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1" t="8821" r="31174" b="17333"/>
          <a:stretch/>
        </p:blipFill>
        <p:spPr>
          <a:xfrm rot="21427935">
            <a:off x="405650" y="938548"/>
            <a:ext cx="2646326" cy="270263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8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3E2BE9-EEB0-F539-44BB-ED85CFC76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" t="7795" r="33977" b="31397"/>
          <a:stretch/>
        </p:blipFill>
        <p:spPr>
          <a:xfrm rot="291935">
            <a:off x="3540266" y="738128"/>
            <a:ext cx="2862028" cy="182063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1F938F-9780-9DD9-2A12-FA939AF4EC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31" r="27618" b="61846"/>
          <a:stretch/>
        </p:blipFill>
        <p:spPr>
          <a:xfrm>
            <a:off x="3131820" y="1758235"/>
            <a:ext cx="3464005" cy="900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C37A06-34E0-1AE8-8926-108E7CAFE6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386" r="35365" b="31720"/>
          <a:stretch/>
        </p:blipFill>
        <p:spPr>
          <a:xfrm rot="21348586">
            <a:off x="122689" y="3287144"/>
            <a:ext cx="3787884" cy="5569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7B09A6-86A2-D442-B2D1-9B8A084040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4" t="29309" r="7427" b="47066"/>
          <a:stretch/>
        </p:blipFill>
        <p:spPr>
          <a:xfrm rot="21336549">
            <a:off x="69089" y="1297060"/>
            <a:ext cx="4881850" cy="718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D50962-7A9F-EA93-C6B9-8BB2B2B26B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4" t="35345" r="36445" b="46869"/>
          <a:stretch/>
        </p:blipFill>
        <p:spPr>
          <a:xfrm>
            <a:off x="142488" y="2676743"/>
            <a:ext cx="3748285" cy="605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5D90D3-5D8D-41D9-D0C2-9DB8F28D02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555" t="47926" r="37000" b="32933"/>
          <a:stretch/>
        </p:blipFill>
        <p:spPr>
          <a:xfrm>
            <a:off x="3854570" y="2676861"/>
            <a:ext cx="2718879" cy="569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09672-9988-327A-B9CD-7E8A8A548B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1420" y="3305436"/>
            <a:ext cx="3464006" cy="500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870E14-4B35-2582-EBBB-8E99E5F22D2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370" t="30227" r="24079" b="59446"/>
          <a:stretch/>
        </p:blipFill>
        <p:spPr>
          <a:xfrm>
            <a:off x="72323" y="3894226"/>
            <a:ext cx="4121042" cy="357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AAAB905-7C83-124A-3A20-8F0386E22EB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281" t="25178" r="14831" b="44000"/>
          <a:stretch/>
        </p:blipFill>
        <p:spPr>
          <a:xfrm>
            <a:off x="3786872" y="3875267"/>
            <a:ext cx="2552262" cy="729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A8D995-B43D-A541-CE52-26B65144B3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726" y="245852"/>
            <a:ext cx="3854569" cy="628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95D705-9E6F-B92B-EFFE-5D7730E9C7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1545" y="2039842"/>
            <a:ext cx="3109228" cy="6500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691057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4D389C-F514-D666-2BCF-BC64E0BB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450"/>
          <a:stretch/>
        </p:blipFill>
        <p:spPr>
          <a:xfrm>
            <a:off x="261305" y="1180059"/>
            <a:ext cx="3078480" cy="139169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D061A5-CDE9-44B1-ADB3-155DAFE55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217" y="911660"/>
            <a:ext cx="2967478" cy="30355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6898078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2FF0C-EB43-1060-8EE0-04156E07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45" y="86027"/>
            <a:ext cx="5839310" cy="800116"/>
          </a:xfrm>
        </p:spPr>
        <p:txBody>
          <a:bodyPr/>
          <a:lstStyle/>
          <a:p>
            <a:r>
              <a:rPr lang="en-GB" b="1" dirty="0"/>
              <a:t>Covid and Long Covid</a:t>
            </a:r>
          </a:p>
        </p:txBody>
      </p:sp>
      <p:pic>
        <p:nvPicPr>
          <p:cNvPr id="1026" name="Picture 2" descr="Open laptop with white screen. Laptop layout in flat style isolated on  white background, device screen layout. Vector illustration 1810931 Vector  Art at Vecteezy">
            <a:extLst>
              <a:ext uri="{FF2B5EF4-FFF2-40B4-BE49-F238E27FC236}">
                <a16:creationId xmlns:a16="http://schemas.microsoft.com/office/drawing/2014/main" id="{E3F1A447-7AC7-60DB-9C83-2F41F569E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5" b="8176"/>
          <a:stretch/>
        </p:blipFill>
        <p:spPr bwMode="auto">
          <a:xfrm>
            <a:off x="181177" y="1082692"/>
            <a:ext cx="4789604" cy="32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6ACB14-155C-B0B2-6495-AB6C803A9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45" t="18238" r="32414" b="15555"/>
          <a:stretch/>
        </p:blipFill>
        <p:spPr>
          <a:xfrm>
            <a:off x="4524549" y="1958340"/>
            <a:ext cx="1621229" cy="22163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26017D-9629-F598-CFF9-87EB7B523C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24" t="25985" r="22445" b="15369"/>
          <a:stretch/>
        </p:blipFill>
        <p:spPr>
          <a:xfrm>
            <a:off x="952500" y="1630679"/>
            <a:ext cx="2484120" cy="1409701"/>
          </a:xfrm>
          <a:prstGeom prst="rect">
            <a:avLst/>
          </a:prstGeom>
          <a:ln>
            <a:noFill/>
          </a:ln>
        </p:spPr>
      </p:pic>
      <p:pic>
        <p:nvPicPr>
          <p:cNvPr id="6" name="Picture 2" descr="UK Covid-19 Inquiry">
            <a:extLst>
              <a:ext uri="{FF2B5EF4-FFF2-40B4-BE49-F238E27FC236}">
                <a16:creationId xmlns:a16="http://schemas.microsoft.com/office/drawing/2014/main" id="{D72BA562-DE31-7DE6-6D58-5E391BE4D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235" y="511393"/>
            <a:ext cx="1142598" cy="114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979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7091A7-D07B-F41D-9AF8-F58DEE33F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65" t="22711" r="7048" b="18720"/>
          <a:stretch/>
        </p:blipFill>
        <p:spPr>
          <a:xfrm>
            <a:off x="3572291" y="816245"/>
            <a:ext cx="2750334" cy="2268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6C37C3-B2A1-2BB5-A5E7-00F352268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Building safety crisis</a:t>
            </a:r>
          </a:p>
        </p:txBody>
      </p:sp>
      <p:pic>
        <p:nvPicPr>
          <p:cNvPr id="5" name="Picture 6" descr="Iphone Outline Images – Browse 1,815 Stock Photos, Vectors, and Video |  Adobe Stock">
            <a:extLst>
              <a:ext uri="{FF2B5EF4-FFF2-40B4-BE49-F238E27FC236}">
                <a16:creationId xmlns:a16="http://schemas.microsoft.com/office/drawing/2014/main" id="{3657F42F-1D9D-5A45-6400-F436AD01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51" y="1191855"/>
            <a:ext cx="2871917" cy="275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9EAE26C-F66C-AC78-0BD6-EDFF19F76DEA}"/>
              </a:ext>
            </a:extLst>
          </p:cNvPr>
          <p:cNvSpPr/>
          <p:nvPr/>
        </p:nvSpPr>
        <p:spPr>
          <a:xfrm>
            <a:off x="1141316" y="1530548"/>
            <a:ext cx="991986" cy="2189995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0BE20-764A-377E-A2A5-C54A957AC1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04" t="30673" r="23614" b="49591"/>
          <a:stretch/>
        </p:blipFill>
        <p:spPr>
          <a:xfrm rot="273357">
            <a:off x="2602202" y="3047316"/>
            <a:ext cx="3696516" cy="850954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61581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UC layouts">
  <a:themeElements>
    <a:clrScheme name="Custom 17">
      <a:dk1>
        <a:srgbClr val="1D1D1D"/>
      </a:dk1>
      <a:lt1>
        <a:srgbClr val="FFFFFF"/>
      </a:lt1>
      <a:dk2>
        <a:srgbClr val="999999"/>
      </a:dk2>
      <a:lt2>
        <a:srgbClr val="CCCCCC"/>
      </a:lt2>
      <a:accent1>
        <a:srgbClr val="3EADB6"/>
      </a:accent1>
      <a:accent2>
        <a:srgbClr val="457178"/>
      </a:accent2>
      <a:accent3>
        <a:srgbClr val="D8BF22"/>
      </a:accent3>
      <a:accent4>
        <a:srgbClr val="867B49"/>
      </a:accent4>
      <a:accent5>
        <a:srgbClr val="8F2F68"/>
      </a:accent5>
      <a:accent6>
        <a:srgbClr val="63184B"/>
      </a:accent6>
      <a:hlink>
        <a:srgbClr val="1D1D1D"/>
      </a:hlink>
      <a:folHlink>
        <a:srgbClr val="1D1D1D"/>
      </a:folHlink>
    </a:clrScheme>
    <a:fontScheme name="TUC table">
      <a:majorFont>
        <a:latin typeface="Segoe UI Semibold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7800" indent="-177800">
          <a:lnSpc>
            <a:spcPct val="113000"/>
          </a:lnSpc>
          <a:spcAft>
            <a:spcPts val="60"/>
          </a:spcAft>
          <a:buFont typeface="Wingdings"/>
          <a:buChar char="n"/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UC 2017 PowerPoint Template 4x3 - Turquoise - Final.potx" id="{572E864E-78AA-43C3-A859-7474AF2CEE2D}" vid="{0CA5249F-5638-4376-B3D7-38CEC0979087}"/>
    </a:ext>
  </a:extLst>
</a:theme>
</file>

<file path=ppt/theme/theme2.xml><?xml version="1.0" encoding="utf-8"?>
<a:theme xmlns:a="http://schemas.openxmlformats.org/drawingml/2006/main" name="Office Theme">
  <a:themeElements>
    <a:clrScheme name="TUC Final PPT Template">
      <a:dk1>
        <a:srgbClr val="1D1D1D"/>
      </a:dk1>
      <a:lt1>
        <a:srgbClr val="FFFFFF"/>
      </a:lt1>
      <a:dk2>
        <a:srgbClr val="999999"/>
      </a:dk2>
      <a:lt2>
        <a:srgbClr val="CCCCCC"/>
      </a:lt2>
      <a:accent1>
        <a:srgbClr val="B3282D"/>
      </a:accent1>
      <a:accent2>
        <a:srgbClr val="CB686D"/>
      </a:accent2>
      <a:accent3>
        <a:srgbClr val="94569E"/>
      </a:accent3>
      <a:accent4>
        <a:srgbClr val="0076A9"/>
      </a:accent4>
      <a:accent5>
        <a:srgbClr val="C3C31E"/>
      </a:accent5>
      <a:accent6>
        <a:srgbClr val="DE8703"/>
      </a:accent6>
      <a:hlink>
        <a:srgbClr val="1D1D1D"/>
      </a:hlink>
      <a:folHlink>
        <a:srgbClr val="1D1D1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UC Final PPT Template">
      <a:dk1>
        <a:srgbClr val="1D1D1D"/>
      </a:dk1>
      <a:lt1>
        <a:srgbClr val="FFFFFF"/>
      </a:lt1>
      <a:dk2>
        <a:srgbClr val="999999"/>
      </a:dk2>
      <a:lt2>
        <a:srgbClr val="CCCCCC"/>
      </a:lt2>
      <a:accent1>
        <a:srgbClr val="B3282D"/>
      </a:accent1>
      <a:accent2>
        <a:srgbClr val="CB686D"/>
      </a:accent2>
      <a:accent3>
        <a:srgbClr val="94569E"/>
      </a:accent3>
      <a:accent4>
        <a:srgbClr val="0076A9"/>
      </a:accent4>
      <a:accent5>
        <a:srgbClr val="C3C31E"/>
      </a:accent5>
      <a:accent6>
        <a:srgbClr val="DE8703"/>
      </a:accent6>
      <a:hlink>
        <a:srgbClr val="1D1D1D"/>
      </a:hlink>
      <a:folHlink>
        <a:srgbClr val="1D1D1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b0a6d4fa-26c5-4e86-ac13-412fb0e3f83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CFBB9F034F0D429182BF95328F9292" ma:contentTypeVersion="7" ma:contentTypeDescription="Create a new document." ma:contentTypeScope="" ma:versionID="158fea7babd9b4cd1cb59aeae1adfc5b">
  <xsd:schema xmlns:xsd="http://www.w3.org/2001/XMLSchema" xmlns:xs="http://www.w3.org/2001/XMLSchema" xmlns:p="http://schemas.microsoft.com/office/2006/metadata/properties" xmlns:ns2="b0a6d4fa-26c5-4e86-ac13-412fb0e3f834" xmlns:ns3="9f802a7d-eb81-46c1-8638-cdfe5eabc042" targetNamespace="http://schemas.microsoft.com/office/2006/metadata/properties" ma:root="true" ma:fieldsID="f1e2cf2d88774c22b3e911d49d0cf66f" ns2:_="" ns3:_="">
    <xsd:import namespace="b0a6d4fa-26c5-4e86-ac13-412fb0e3f834"/>
    <xsd:import namespace="9f802a7d-eb81-46c1-8638-cdfe5eabc0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_Flow_SignoffStatu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a6d4fa-26c5-4e86-ac13-412fb0e3f8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0" nillable="true" ma:displayName="Sign-off status" ma:internalName="Sign_x002d_off_x0020_status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802a7d-eb81-46c1-8638-cdfe5eabc04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CAA657-EA3B-4191-B275-B99A62AF4A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5AD1A3-95FE-4A53-B5A5-E448D1E6B3D1}">
  <ds:schemaRefs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9f802a7d-eb81-46c1-8638-cdfe5eabc042"/>
    <ds:schemaRef ds:uri="b0a6d4fa-26c5-4e86-ac13-412fb0e3f83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7260129-4FE9-4EC1-9A0A-5E079BD528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a6d4fa-26c5-4e86-ac13-412fb0e3f834"/>
    <ds:schemaRef ds:uri="9f802a7d-eb81-46c1-8638-cdfe5eabc0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98</Words>
  <Application>Microsoft Office PowerPoint</Application>
  <PresentationFormat>Custom</PresentationFormat>
  <Paragraphs>21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Segoe Ul</vt:lpstr>
      <vt:lpstr>Segoe UI Light</vt:lpstr>
      <vt:lpstr>Arial</vt:lpstr>
      <vt:lpstr>Segoe UI</vt:lpstr>
      <vt:lpstr>Rockwell</vt:lpstr>
      <vt:lpstr>Futura Medium</vt:lpstr>
      <vt:lpstr>Wingdings</vt:lpstr>
      <vt:lpstr>Symbol</vt:lpstr>
      <vt:lpstr>TUC layouts</vt:lpstr>
      <vt:lpstr>50 years of the Health &amp; Safety at Work Act… Now what?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Covid and Long Covid</vt:lpstr>
      <vt:lpstr>Building safety crisis</vt:lpstr>
      <vt:lpstr>Toilets, toilets, toilets</vt:lpstr>
      <vt:lpstr>We are aging out!</vt:lpstr>
      <vt:lpstr>The next 50 years of safety at work</vt:lpstr>
      <vt:lpstr>Keep in touch</vt:lpstr>
      <vt:lpstr>PowerPoint Presentation</vt:lpstr>
    </vt:vector>
  </TitlesOfParts>
  <Manager>Rob Saunders</Manager>
  <Company>TUC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TUC Education in Scotland</dc:title>
  <dc:creator>Jill Little Woodhouse</dc:creator>
  <cp:lastModifiedBy>Jo Rees</cp:lastModifiedBy>
  <cp:revision>18</cp:revision>
  <cp:lastPrinted>2022-02-21T15:24:00Z</cp:lastPrinted>
  <dcterms:created xsi:type="dcterms:W3CDTF">2022-02-18T12:12:38Z</dcterms:created>
  <dcterms:modified xsi:type="dcterms:W3CDTF">2024-12-10T11:20:30Z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zKit Template Type">
    <vt:lpwstr>Widescreen</vt:lpwstr>
  </property>
  <property fmtid="{D5CDD505-2E9C-101B-9397-08002B2CF9AE}" pid="3" name="WizKit Template Version">
    <vt:i4>4</vt:i4>
  </property>
  <property fmtid="{D5CDD505-2E9C-101B-9397-08002B2CF9AE}" pid="4" name="ContentTypeId">
    <vt:lpwstr>0x01010034CFBB9F034F0D429182BF95328F9292</vt:lpwstr>
  </property>
</Properties>
</file>