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7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230E-3736-4957-9EFA-435DCA0AB78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D963-DEBD-442B-94B5-45192521E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7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PLANNING   Define scope of inspection	</a:t>
            </a:r>
          </a:p>
          <a:p>
            <a:r>
              <a:rPr lang="en-GB" dirty="0"/>
              <a:t> give the employer notice unless already covered by an agreement</a:t>
            </a:r>
          </a:p>
          <a:p>
            <a:r>
              <a:rPr lang="en-GB" dirty="0"/>
              <a:t>	 consider whether a plan or further information on the work area or type of work is needed</a:t>
            </a:r>
          </a:p>
          <a:p>
            <a:r>
              <a:rPr lang="en-GB" dirty="0"/>
              <a:t>     produce or adapt a checklist</a:t>
            </a:r>
          </a:p>
          <a:p>
            <a:r>
              <a:rPr lang="en-GB" dirty="0"/>
              <a:t> look at the incident and other reports </a:t>
            </a:r>
          </a:p>
          <a:p>
            <a:r>
              <a:rPr lang="en-GB" dirty="0"/>
              <a:t>inspection report form. review previous reports.</a:t>
            </a:r>
          </a:p>
          <a:p>
            <a:r>
              <a:rPr lang="en-GB" dirty="0"/>
              <a:t>CONDUCTING   Walkthrough, identify hazards, engage workers</a:t>
            </a:r>
          </a:p>
          <a:p>
            <a:r>
              <a:rPr lang="en-GB" dirty="0"/>
              <a:t>DOCUMENTING   Record findings, take photos, and note areas of concern.</a:t>
            </a:r>
          </a:p>
          <a:p>
            <a:r>
              <a:rPr lang="en-GB" dirty="0"/>
              <a:t>FOLLOW UP  Share findings, make sure someone implements corrective actions, monitor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D963-DEBD-442B-94B5-45192521ED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1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D963-DEBD-442B-94B5-45192521ED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3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Electrical </a:t>
            </a:r>
            <a:r>
              <a:rPr lang="en-GB" dirty="0" err="1"/>
              <a:t>Safety:Look</a:t>
            </a:r>
            <a:r>
              <a:rPr lang="en-GB" dirty="0"/>
              <a:t> for exposed or frayed wiring in addition to the electrical cord on the </a:t>
            </a:r>
            <a:r>
              <a:rPr lang="en-GB" dirty="0" err="1"/>
              <a:t>floor.Ensure</a:t>
            </a:r>
            <a:r>
              <a:rPr lang="en-GB" dirty="0"/>
              <a:t> all plugs and outlets are in good condition and meet safety </a:t>
            </a:r>
            <a:r>
              <a:rPr lang="en-GB" dirty="0" err="1"/>
              <a:t>regulations.PPE</a:t>
            </a:r>
            <a:r>
              <a:rPr lang="en-GB" dirty="0"/>
              <a:t> (Personal Protective Equipment) </a:t>
            </a:r>
            <a:r>
              <a:rPr lang="en-GB" dirty="0" err="1"/>
              <a:t>Deficiencies:Verify</a:t>
            </a:r>
            <a:r>
              <a:rPr lang="en-GB" dirty="0"/>
              <a:t> if workers are wearing hard hats, gloves, steel-toe boots, or hearing protection based on their </a:t>
            </a:r>
            <a:r>
              <a:rPr lang="en-GB" dirty="0" err="1"/>
              <a:t>tasks.Identify</a:t>
            </a:r>
            <a:r>
              <a:rPr lang="en-GB" dirty="0"/>
              <a:t> any areas where workers are exposed to chemical, biological, or noise hazards without proper </a:t>
            </a:r>
            <a:r>
              <a:rPr lang="en-GB" dirty="0" err="1"/>
              <a:t>protection.Shelving</a:t>
            </a:r>
            <a:r>
              <a:rPr lang="en-GB" dirty="0"/>
              <a:t> and Storage </a:t>
            </a:r>
            <a:r>
              <a:rPr lang="en-GB" dirty="0" err="1"/>
              <a:t>Risks:Check</a:t>
            </a:r>
            <a:r>
              <a:rPr lang="en-GB" dirty="0"/>
              <a:t> for unevenly distributed weight on the shelves that might make them </a:t>
            </a:r>
            <a:r>
              <a:rPr lang="en-GB" dirty="0" err="1"/>
              <a:t>unstable.Ensure</a:t>
            </a:r>
            <a:r>
              <a:rPr lang="en-GB" dirty="0"/>
              <a:t> heavy items are stored at lower levels to reduce risks of </a:t>
            </a:r>
            <a:r>
              <a:rPr lang="en-GB" dirty="0" err="1"/>
              <a:t>tipping.Clutter</a:t>
            </a:r>
            <a:r>
              <a:rPr lang="en-GB" dirty="0"/>
              <a:t> and </a:t>
            </a:r>
            <a:r>
              <a:rPr lang="en-GB" dirty="0" err="1"/>
              <a:t>Obstructions:Examine</a:t>
            </a:r>
            <a:r>
              <a:rPr lang="en-GB" dirty="0"/>
              <a:t> pathways for tools, boxes, or debris obstructing clear </a:t>
            </a:r>
            <a:r>
              <a:rPr lang="en-GB" dirty="0" err="1"/>
              <a:t>movement.Ensure</a:t>
            </a:r>
            <a:r>
              <a:rPr lang="en-GB" dirty="0"/>
              <a:t> emergency exits and fire extinguishers are fully </a:t>
            </a:r>
            <a:r>
              <a:rPr lang="en-GB" dirty="0" err="1"/>
              <a:t>accessible.Machine</a:t>
            </a:r>
            <a:r>
              <a:rPr lang="en-GB" dirty="0"/>
              <a:t> and Equipment </a:t>
            </a:r>
            <a:r>
              <a:rPr lang="en-GB" dirty="0" err="1"/>
              <a:t>Hazards:Confirm</a:t>
            </a:r>
            <a:r>
              <a:rPr lang="en-GB" dirty="0"/>
              <a:t> that machines have appropriate safety guards in </a:t>
            </a:r>
            <a:r>
              <a:rPr lang="en-GB" dirty="0" err="1"/>
              <a:t>place.Look</a:t>
            </a:r>
            <a:r>
              <a:rPr lang="en-GB" dirty="0"/>
              <a:t> for untrained workers operating complex </a:t>
            </a:r>
            <a:r>
              <a:rPr lang="en-GB" dirty="0" err="1"/>
              <a:t>machinery.Ergonomic</a:t>
            </a:r>
            <a:r>
              <a:rPr lang="en-GB" dirty="0"/>
              <a:t> </a:t>
            </a:r>
            <a:r>
              <a:rPr lang="en-GB" dirty="0" err="1"/>
              <a:t>Concerns:Assess</a:t>
            </a:r>
            <a:r>
              <a:rPr lang="en-GB" dirty="0"/>
              <a:t> workers' postures and workstation setups to spot risks of repetitive strain </a:t>
            </a:r>
            <a:r>
              <a:rPr lang="en-GB" dirty="0" err="1"/>
              <a:t>injuries.Check</a:t>
            </a:r>
            <a:r>
              <a:rPr lang="en-GB" dirty="0"/>
              <a:t> if manual handling tasks comply with safety guidelines (e.g., proper lifting techniques and weight limits).Environmental </a:t>
            </a:r>
            <a:r>
              <a:rPr lang="en-GB" dirty="0" err="1"/>
              <a:t>Hazards:Inspect</a:t>
            </a:r>
            <a:r>
              <a:rPr lang="en-GB" dirty="0"/>
              <a:t> lighting for adequate </a:t>
            </a:r>
            <a:r>
              <a:rPr lang="en-GB" dirty="0" err="1"/>
              <a:t>visibility.Check</a:t>
            </a:r>
            <a:r>
              <a:rPr lang="en-GB" dirty="0"/>
              <a:t> for wet or oily floors that could cause </a:t>
            </a:r>
            <a:r>
              <a:rPr lang="en-GB" dirty="0" err="1"/>
              <a:t>slips.Safety</a:t>
            </a:r>
            <a:r>
              <a:rPr lang="en-GB" dirty="0"/>
              <a:t> </a:t>
            </a:r>
            <a:r>
              <a:rPr lang="en-GB" dirty="0" err="1"/>
              <a:t>Signage:Confirm</a:t>
            </a:r>
            <a:r>
              <a:rPr lang="en-GB" dirty="0"/>
              <a:t> the visibility and clarity of safety </a:t>
            </a:r>
            <a:r>
              <a:rPr lang="en-GB" dirty="0" err="1"/>
              <a:t>signs.Look</a:t>
            </a:r>
            <a:r>
              <a:rPr lang="en-GB" dirty="0"/>
              <a:t> for any missing or damaged signage near hazards.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D963-DEBD-442B-94B5-45192521ED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D963-DEBD-442B-94B5-45192521ED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4492" y="320041"/>
            <a:ext cx="6939018" cy="38926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5300" dirty="0"/>
              <a:t>Safety Inspections: </a:t>
            </a:r>
            <a:br>
              <a:rPr lang="en-GB" sz="5300" dirty="0"/>
            </a:br>
            <a:r>
              <a:rPr lang="en-GB" sz="5300" dirty="0"/>
              <a:t>A Key Role for Health &amp; Safety Reps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4274" y="4631161"/>
            <a:ext cx="5030524" cy="1569486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Safety Reps Connect</a:t>
            </a:r>
          </a:p>
          <a:p>
            <a:pPr algn="l"/>
            <a:r>
              <a:rPr lang="en-GB" dirty="0"/>
              <a:t>Cardiff 2024</a:t>
            </a:r>
          </a:p>
        </p:txBody>
      </p:sp>
      <p:pic>
        <p:nvPicPr>
          <p:cNvPr id="5" name="Picture 4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C98E15F4-A2C9-AF57-4EAE-61435F40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0" y="188716"/>
            <a:ext cx="3065526" cy="2917791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490" y="4409267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7624025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222" y="479494"/>
            <a:ext cx="409412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Why Conduct Safety Inspections?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onstruction work tools">
            <a:extLst>
              <a:ext uri="{FF2B5EF4-FFF2-40B4-BE49-F238E27FC236}">
                <a16:creationId xmlns:a16="http://schemas.microsoft.com/office/drawing/2014/main" id="{39CBB9E2-D4A7-F052-849F-AF967092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82" r="29720" b="-1"/>
          <a:stretch/>
        </p:blipFill>
        <p:spPr>
          <a:xfrm>
            <a:off x="2400061" y="511293"/>
            <a:ext cx="288568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387" y="1984443"/>
            <a:ext cx="6400800" cy="4192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dirty="0"/>
              <a:t>Identify hazards and risks proactively.</a:t>
            </a:r>
          </a:p>
          <a:p>
            <a:pPr>
              <a:lnSpc>
                <a:spcPct val="90000"/>
              </a:lnSpc>
            </a:pPr>
            <a:endParaRPr lang="en-GB" sz="2700" dirty="0"/>
          </a:p>
          <a:p>
            <a:pPr>
              <a:lnSpc>
                <a:spcPct val="90000"/>
              </a:lnSpc>
            </a:pPr>
            <a:r>
              <a:rPr lang="en-GB" sz="2700" dirty="0"/>
              <a:t>Comply with legal obligations.</a:t>
            </a:r>
          </a:p>
          <a:p>
            <a:pPr>
              <a:lnSpc>
                <a:spcPct val="90000"/>
              </a:lnSpc>
            </a:pPr>
            <a:endParaRPr lang="en-GB" sz="2700" dirty="0"/>
          </a:p>
          <a:p>
            <a:pPr>
              <a:lnSpc>
                <a:spcPct val="90000"/>
              </a:lnSpc>
            </a:pPr>
            <a:r>
              <a:rPr lang="en-GB" sz="2700" dirty="0"/>
              <a:t> Foster a safety culture among workers and employers.</a:t>
            </a:r>
          </a:p>
          <a:p>
            <a:pPr>
              <a:lnSpc>
                <a:spcPct val="90000"/>
              </a:lnSpc>
            </a:pPr>
            <a:endParaRPr lang="en-GB" sz="2700" dirty="0"/>
          </a:p>
          <a:p>
            <a:pPr>
              <a:lnSpc>
                <a:spcPct val="90000"/>
              </a:lnSpc>
            </a:pPr>
            <a:r>
              <a:rPr lang="en-GB" sz="2700" dirty="0"/>
              <a:t>Ensure a safe and healthy work environment.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Stages of a Successful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1. Planning</a:t>
            </a:r>
          </a:p>
          <a:p>
            <a:pPr algn="ctr"/>
            <a:endParaRPr lang="en-GB" b="1" dirty="0"/>
          </a:p>
          <a:p>
            <a:pPr algn="ctr"/>
            <a:r>
              <a:rPr b="1" dirty="0"/>
              <a:t>2. Conducting</a:t>
            </a:r>
            <a:endParaRPr lang="en-GB" b="1" dirty="0"/>
          </a:p>
          <a:p>
            <a:pPr algn="ctr"/>
            <a:endParaRPr b="1" dirty="0"/>
          </a:p>
          <a:p>
            <a:pPr algn="ctr"/>
            <a:r>
              <a:rPr b="1" dirty="0"/>
              <a:t>3. Documenting</a:t>
            </a:r>
            <a:endParaRPr lang="en-GB" b="1" dirty="0"/>
          </a:p>
          <a:p>
            <a:pPr algn="ctr"/>
            <a:endParaRPr b="1" dirty="0"/>
          </a:p>
          <a:p>
            <a:pPr algn="ctr"/>
            <a:r>
              <a:rPr b="1" dirty="0"/>
              <a:t>4. Follow-Up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What to Look For: Common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Physical: Slips, trips, and falls.</a:t>
            </a:r>
          </a:p>
          <a:p>
            <a:r>
              <a:rPr dirty="0"/>
              <a:t> Chemical: Exposure to harmful substances.</a:t>
            </a:r>
          </a:p>
          <a:p>
            <a:r>
              <a:rPr dirty="0"/>
              <a:t> Biological: Infection risks.</a:t>
            </a:r>
          </a:p>
          <a:p>
            <a:r>
              <a:rPr dirty="0"/>
              <a:t> Ergonomic: Poor workstation design.</a:t>
            </a:r>
          </a:p>
          <a:p>
            <a:r>
              <a:rPr dirty="0"/>
              <a:t> Psychological: Stress and bullying.</a:t>
            </a:r>
            <a:endParaRPr lang="en-GB" dirty="0"/>
          </a:p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7007-5B26-3409-B13A-98F7AB92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hazards</a:t>
            </a:r>
          </a:p>
        </p:txBody>
      </p:sp>
      <p:pic>
        <p:nvPicPr>
          <p:cNvPr id="5" name="Content Placeholder 4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99ED3280-1101-8301-0B91-B90EC232B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2634" y="1600201"/>
            <a:ext cx="8066733" cy="4525963"/>
          </a:xfrm>
        </p:spPr>
      </p:pic>
    </p:spTree>
    <p:extLst>
      <p:ext uri="{BB962C8B-B14F-4D97-AF65-F5344CB8AC3E}">
        <p14:creationId xmlns:p14="http://schemas.microsoft.com/office/powerpoint/2010/main" val="31877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1416-8DF8-F0BE-6D8F-981E818A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look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4E16-68C7-E114-C49D-70F712BA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Electrical Safety:</a:t>
            </a:r>
          </a:p>
          <a:p>
            <a:r>
              <a:rPr lang="en-GB" dirty="0"/>
              <a:t>Shelving and Storage Risks</a:t>
            </a:r>
          </a:p>
          <a:p>
            <a:r>
              <a:rPr lang="en-GB" dirty="0"/>
              <a:t> Clutter and Obstructions</a:t>
            </a:r>
          </a:p>
          <a:p>
            <a:r>
              <a:rPr lang="en-GB" dirty="0"/>
              <a:t>Ensure emergency exits and fire extinguishers are fully accessible</a:t>
            </a:r>
          </a:p>
          <a:p>
            <a:r>
              <a:rPr lang="en-GB" dirty="0"/>
              <a:t> Machine and Equipment Hazards:</a:t>
            </a:r>
          </a:p>
          <a:p>
            <a:r>
              <a:rPr lang="en-GB" dirty="0"/>
              <a:t>Safety Signage:</a:t>
            </a:r>
          </a:p>
        </p:txBody>
      </p:sp>
    </p:spTree>
    <p:extLst>
      <p:ext uri="{BB962C8B-B14F-4D97-AF65-F5344CB8AC3E}">
        <p14:creationId xmlns:p14="http://schemas.microsoft.com/office/powerpoint/2010/main" val="211358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128E-1C5B-2EF2-3269-BC3C19EF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look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1B04-183F-4CCD-ACAF-A149A61A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Uncovered Electrical Cord: </a:t>
            </a:r>
          </a:p>
          <a:p>
            <a:r>
              <a:rPr lang="en-GB" dirty="0"/>
              <a:t>Lack of Protective Equipment</a:t>
            </a:r>
          </a:p>
          <a:p>
            <a:r>
              <a:rPr lang="en-GB" dirty="0"/>
              <a:t>Overloaded Shelving Unit</a:t>
            </a:r>
          </a:p>
          <a:p>
            <a:r>
              <a:rPr lang="en-GB" dirty="0"/>
              <a:t>Storage</a:t>
            </a:r>
          </a:p>
          <a:p>
            <a:r>
              <a:rPr lang="en-GB" dirty="0"/>
              <a:t>Obstructed Pathways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37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Widescreen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Safety Inspections:  A Key Role for Health &amp; Safety Reps</vt:lpstr>
      <vt:lpstr>Why Conduct Safety Inspections?</vt:lpstr>
      <vt:lpstr>Stages of a Successful Inspection</vt:lpstr>
      <vt:lpstr>What to Look For: Common Hazards</vt:lpstr>
      <vt:lpstr>Identifying hazards</vt:lpstr>
      <vt:lpstr>What to look for</vt:lpstr>
      <vt:lpstr>What to look for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linda butler</cp:lastModifiedBy>
  <cp:revision>4</cp:revision>
  <dcterms:created xsi:type="dcterms:W3CDTF">2013-01-27T09:14:16Z</dcterms:created>
  <dcterms:modified xsi:type="dcterms:W3CDTF">2024-12-02T14:29:43Z</dcterms:modified>
  <cp:category/>
</cp:coreProperties>
</file>