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8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455E"/>
    <a:srgbClr val="8D0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E8D643-5E13-D7AB-18BD-281E93DDDEF9}" v="23" dt="2024-11-19T11:52:04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7"/>
    <p:restoredTop sz="94699"/>
  </p:normalViewPr>
  <p:slideViewPr>
    <p:cSldViewPr snapToGrid="0">
      <p:cViewPr varScale="1">
        <p:scale>
          <a:sx n="148" d="100"/>
          <a:sy n="148" d="100"/>
        </p:scale>
        <p:origin x="200" y="1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Rees" userId="S::jrees@tuc.org.uk::48ab34cf-808d-41e8-aaef-d2a99847bc49" providerId="AD" clId="Web-{3FE8D643-5E13-D7AB-18BD-281E93DDDEF9}"/>
    <pc:docChg chg="modSld">
      <pc:chgData name="Jo Rees" userId="S::jrees@tuc.org.uk::48ab34cf-808d-41e8-aaef-d2a99847bc49" providerId="AD" clId="Web-{3FE8D643-5E13-D7AB-18BD-281E93DDDEF9}" dt="2024-11-19T11:51:59.740" v="20" actId="20577"/>
      <pc:docMkLst>
        <pc:docMk/>
      </pc:docMkLst>
      <pc:sldChg chg="modSp">
        <pc:chgData name="Jo Rees" userId="S::jrees@tuc.org.uk::48ab34cf-808d-41e8-aaef-d2a99847bc49" providerId="AD" clId="Web-{3FE8D643-5E13-D7AB-18BD-281E93DDDEF9}" dt="2024-11-19T11:51:05.724" v="18" actId="20577"/>
        <pc:sldMkLst>
          <pc:docMk/>
          <pc:sldMk cId="2410268473" sldId="260"/>
        </pc:sldMkLst>
        <pc:spChg chg="mod">
          <ac:chgData name="Jo Rees" userId="S::jrees@tuc.org.uk::48ab34cf-808d-41e8-aaef-d2a99847bc49" providerId="AD" clId="Web-{3FE8D643-5E13-D7AB-18BD-281E93DDDEF9}" dt="2024-11-19T11:51:05.724" v="18" actId="20577"/>
          <ac:spMkLst>
            <pc:docMk/>
            <pc:sldMk cId="2410268473" sldId="260"/>
            <ac:spMk id="4" creationId="{6527E161-4CED-F44A-AE0D-FA249CECE741}"/>
          </ac:spMkLst>
        </pc:spChg>
      </pc:sldChg>
      <pc:sldChg chg="modSp">
        <pc:chgData name="Jo Rees" userId="S::jrees@tuc.org.uk::48ab34cf-808d-41e8-aaef-d2a99847bc49" providerId="AD" clId="Web-{3FE8D643-5E13-D7AB-18BD-281E93DDDEF9}" dt="2024-11-19T11:51:59.740" v="20" actId="20577"/>
        <pc:sldMkLst>
          <pc:docMk/>
          <pc:sldMk cId="2001238229" sldId="269"/>
        </pc:sldMkLst>
        <pc:spChg chg="mod">
          <ac:chgData name="Jo Rees" userId="S::jrees@tuc.org.uk::48ab34cf-808d-41e8-aaef-d2a99847bc49" providerId="AD" clId="Web-{3FE8D643-5E13-D7AB-18BD-281E93DDDEF9}" dt="2024-11-19T11:51:59.740" v="20" actId="20577"/>
          <ac:spMkLst>
            <pc:docMk/>
            <pc:sldMk cId="2001238229" sldId="269"/>
            <ac:spMk id="2" creationId="{12C1438A-D943-F727-6763-45B8A96E6C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8AF2B-CFDB-7C42-9194-48810439987D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9BD2F-ABF4-E549-B39C-44E3A2E8D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0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72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9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4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3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9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9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4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3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4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6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11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255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79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9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59BD2F-ABF4-E549-B39C-44E3A2E8D7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999366"/>
            <a:ext cx="7356764" cy="1766888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 b="0" i="0">
                <a:solidFill>
                  <a:srgbClr val="E9455E"/>
                </a:solidFill>
                <a:latin typeface="Avenir Medium" panose="02000503020000020003" pitchFamily="2" charset="0"/>
              </a:defRPr>
            </a:lvl1pPr>
          </a:lstStyle>
          <a:p>
            <a:r>
              <a:rPr lang="en-GB" dirty="0"/>
              <a:t>Click to edit English text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F894AD-00C3-2614-8B47-13370C3715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165051"/>
            <a:ext cx="7356475" cy="183431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 i="0">
                <a:solidFill>
                  <a:srgbClr val="8D002A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en-GB" dirty="0"/>
              <a:t>Click to edit Welsh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CFBABD-523D-86B1-A480-925DC8E42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5223397"/>
            <a:ext cx="7550727" cy="1039091"/>
          </a:xfrm>
        </p:spPr>
        <p:txBody>
          <a:bodyPr numCol="2" spcCol="144000">
            <a:normAutofit/>
          </a:bodyPr>
          <a:lstStyle>
            <a:lvl1pPr marL="0" indent="0">
              <a:buNone/>
              <a:defRPr sz="2000" b="0" i="0">
                <a:latin typeface="Avenir Book" panose="02000503020000020003" pitchFamily="2" charset="0"/>
              </a:defRPr>
            </a:lvl1pPr>
          </a:lstStyle>
          <a:p>
            <a:pPr lvl="0"/>
            <a:r>
              <a:rPr lang="en-GB" dirty="0"/>
              <a:t>Click to enter speaker's name</a:t>
            </a:r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CB4FB5CA-F789-89A4-F25A-829BA26160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4618" t="35459" r="14259" b="35590"/>
          <a:stretch/>
        </p:blipFill>
        <p:spPr>
          <a:xfrm>
            <a:off x="62346" y="6503468"/>
            <a:ext cx="1530927" cy="30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0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colorful background with black and yellow and blue&#10;&#10;Description automatically generated with medium confidence">
            <a:extLst>
              <a:ext uri="{FF2B5EF4-FFF2-40B4-BE49-F238E27FC236}">
                <a16:creationId xmlns:a16="http://schemas.microsoft.com/office/drawing/2014/main" id="{9E714A03-7FCA-5CE9-77BB-6E6500138E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40026" y="0"/>
            <a:ext cx="4851974" cy="6858000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BB3F79B2-309E-84A2-6845-48958F8F3C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66013" y="5519764"/>
            <a:ext cx="2226276" cy="10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6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Safety Reps Connect Cymru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400" dirty="0" err="1"/>
              <a:t>Cynrychiolwyr</a:t>
            </a:r>
            <a:r>
              <a:rPr lang="en-US" sz="4400" dirty="0"/>
              <a:t> </a:t>
            </a:r>
            <a:r>
              <a:rPr lang="en-US" sz="4400" dirty="0" err="1"/>
              <a:t>Diogelwch</a:t>
            </a:r>
            <a:r>
              <a:rPr lang="en-US" sz="4400" dirty="0"/>
              <a:t> Connect Cymru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26 </a:t>
            </a:r>
            <a:r>
              <a:rPr lang="en-US" dirty="0" err="1"/>
              <a:t>Tachwedd</a:t>
            </a:r>
            <a:r>
              <a:rPr lang="en-US" dirty="0"/>
              <a:t>/November 2024</a:t>
            </a:r>
          </a:p>
        </p:txBody>
      </p:sp>
    </p:spTree>
    <p:extLst>
      <p:ext uri="{BB962C8B-B14F-4D97-AF65-F5344CB8AC3E}">
        <p14:creationId xmlns:p14="http://schemas.microsoft.com/office/powerpoint/2010/main" val="94510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CWU Merseyside Dog Attack Partnership and roll out in Wales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Partneriaeth</a:t>
            </a:r>
            <a:r>
              <a:rPr lang="en-US" sz="4000" dirty="0"/>
              <a:t> </a:t>
            </a:r>
            <a:r>
              <a:rPr lang="en-US" sz="4000" dirty="0" err="1"/>
              <a:t>Ymosodiad</a:t>
            </a:r>
            <a:r>
              <a:rPr lang="en-US" sz="4000" dirty="0"/>
              <a:t> </a:t>
            </a:r>
            <a:r>
              <a:rPr lang="en-US" sz="4000" dirty="0" err="1"/>
              <a:t>Cŵn</a:t>
            </a:r>
            <a:r>
              <a:rPr lang="en-US" sz="4000" dirty="0"/>
              <a:t> </a:t>
            </a:r>
            <a:r>
              <a:rPr lang="en-US" sz="4000" dirty="0" err="1"/>
              <a:t>Glannau</a:t>
            </a:r>
            <a:r>
              <a:rPr lang="en-US" sz="4000" dirty="0"/>
              <a:t> </a:t>
            </a:r>
            <a:r>
              <a:rPr lang="en-US" sz="4000" dirty="0" err="1"/>
              <a:t>Merswy</a:t>
            </a:r>
            <a:r>
              <a:rPr lang="en-US" sz="4000" dirty="0"/>
              <a:t> </a:t>
            </a:r>
            <a:r>
              <a:rPr lang="en-US" sz="4000" dirty="0" err="1"/>
              <a:t>Mersi</a:t>
            </a:r>
            <a:r>
              <a:rPr lang="en-US" sz="4000" dirty="0"/>
              <a:t> </a:t>
            </a:r>
            <a:r>
              <a:rPr lang="en-US" sz="4000" dirty="0" err="1"/>
              <a:t>a'i</a:t>
            </a:r>
            <a:r>
              <a:rPr lang="en-US" sz="4000" dirty="0"/>
              <a:t> </a:t>
            </a:r>
            <a:r>
              <a:rPr lang="en-US" sz="4000" dirty="0" err="1"/>
              <a:t>gyflwyno</a:t>
            </a:r>
            <a:r>
              <a:rPr lang="en-US" sz="4000" dirty="0"/>
              <a:t> </a:t>
            </a:r>
            <a:r>
              <a:rPr lang="en-US" sz="4000" dirty="0" err="1"/>
              <a:t>yng</a:t>
            </a:r>
            <a:r>
              <a:rPr lang="en-US" sz="4000" dirty="0"/>
              <a:t> </a:t>
            </a:r>
            <a:r>
              <a:rPr lang="en-US" sz="4000" dirty="0" err="1"/>
              <a:t>Nghymru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Mark Williams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>
                <a:latin typeface="Avenir Medium" panose="02000503020000020003" pitchFamily="2" charset="0"/>
              </a:rPr>
              <a:t>Acting Regional Sec, Wales and the Marches, CWU</a:t>
            </a:r>
          </a:p>
        </p:txBody>
      </p:sp>
    </p:spTree>
    <p:extLst>
      <p:ext uri="{BB962C8B-B14F-4D97-AF65-F5344CB8AC3E}">
        <p14:creationId xmlns:p14="http://schemas.microsoft.com/office/powerpoint/2010/main" val="3873168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Indoor air quality - Trade Union Clean Air Network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Ansawdd</a:t>
            </a:r>
            <a:r>
              <a:rPr lang="en-US" sz="4000" dirty="0"/>
              <a:t> </a:t>
            </a:r>
            <a:r>
              <a:rPr lang="en-US" sz="4000" dirty="0" err="1"/>
              <a:t>aer</a:t>
            </a:r>
            <a:r>
              <a:rPr lang="en-US" sz="4000" dirty="0"/>
              <a:t> dan do - </a:t>
            </a:r>
            <a:r>
              <a:rPr lang="en-US" sz="4000" dirty="0" err="1"/>
              <a:t>Ymgyrch</a:t>
            </a:r>
            <a:r>
              <a:rPr lang="en-US" sz="4000" dirty="0"/>
              <a:t> </a:t>
            </a:r>
            <a:r>
              <a:rPr lang="en-US" sz="4000" dirty="0" err="1"/>
              <a:t>Rhwydwaith</a:t>
            </a:r>
            <a:r>
              <a:rPr lang="en-US" sz="4000" dirty="0"/>
              <a:t> Aer </a:t>
            </a:r>
            <a:r>
              <a:rPr lang="en-US" sz="4000" dirty="0" err="1"/>
              <a:t>Glân</a:t>
            </a:r>
            <a:r>
              <a:rPr lang="en-US" sz="4000" dirty="0"/>
              <a:t> </a:t>
            </a:r>
            <a:r>
              <a:rPr lang="en-US" sz="4000" dirty="0" err="1"/>
              <a:t>Undeb</a:t>
            </a:r>
            <a:r>
              <a:rPr lang="en-US" sz="4000" dirty="0"/>
              <a:t> </a:t>
            </a:r>
            <a:r>
              <a:rPr lang="en-US" sz="4000" dirty="0" err="1"/>
              <a:t>Llafur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Graham Petersen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>
                <a:latin typeface="Avenir Medium" panose="02000503020000020003" pitchFamily="2" charset="0"/>
              </a:rPr>
              <a:t>TUCAN</a:t>
            </a:r>
          </a:p>
        </p:txBody>
      </p:sp>
    </p:spTree>
    <p:extLst>
      <p:ext uri="{BB962C8B-B14F-4D97-AF65-F5344CB8AC3E}">
        <p14:creationId xmlns:p14="http://schemas.microsoft.com/office/powerpoint/2010/main" val="4043827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Avenir Medium"/>
              </a:rPr>
              <a:t>Health and safety union wins/success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Undeb</a:t>
            </a:r>
            <a:r>
              <a:rPr lang="en-US" sz="4000" dirty="0"/>
              <a:t> Iechyd a </a:t>
            </a:r>
            <a:r>
              <a:rPr lang="en-US" sz="4000" dirty="0" err="1"/>
              <a:t>Diogelwch</a:t>
            </a:r>
            <a:r>
              <a:rPr lang="en-US" sz="4000" dirty="0"/>
              <a:t> </a:t>
            </a:r>
            <a:r>
              <a:rPr lang="en-US" sz="4000" dirty="0" err="1"/>
              <a:t>yn</a:t>
            </a:r>
            <a:r>
              <a:rPr lang="en-US" sz="4000" dirty="0"/>
              <a:t> </a:t>
            </a:r>
            <a:r>
              <a:rPr lang="en-US" sz="4000" dirty="0" err="1"/>
              <a:t>ennill</a:t>
            </a:r>
            <a:r>
              <a:rPr lang="en-US" sz="4000" dirty="0"/>
              <a:t>/</a:t>
            </a:r>
            <a:r>
              <a:rPr lang="en-US" sz="4000" dirty="0" err="1"/>
              <a:t>straeon</a:t>
            </a:r>
            <a:r>
              <a:rPr lang="en-US" sz="4000" dirty="0"/>
              <a:t> </a:t>
            </a:r>
            <a:r>
              <a:rPr lang="en-US" sz="4000" dirty="0" err="1"/>
              <a:t>llwyddiant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/>
          </a:bodyPr>
          <a:lstStyle/>
          <a:p>
            <a:r>
              <a:rPr lang="en-US" dirty="0">
                <a:latin typeface="Avenir Medium" panose="02000503020000020003" pitchFamily="2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0123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Tea and coffee</a:t>
            </a:r>
            <a:br>
              <a:rPr lang="en-US" sz="4000" dirty="0"/>
            </a:br>
            <a:r>
              <a:rPr lang="en-US" sz="4000" dirty="0"/>
              <a:t>Morning workshop breakout sessions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Te</a:t>
            </a:r>
            <a:r>
              <a:rPr lang="en-US" sz="4000" dirty="0"/>
              <a:t> a </a:t>
            </a:r>
            <a:r>
              <a:rPr lang="en-US" sz="4000" dirty="0" err="1"/>
              <a:t>choffi</a:t>
            </a:r>
            <a:br>
              <a:rPr lang="en-US" sz="4000" dirty="0"/>
            </a:br>
            <a:r>
              <a:rPr lang="en-US" sz="4000" dirty="0" err="1"/>
              <a:t>Sesiynau</a:t>
            </a:r>
            <a:r>
              <a:rPr lang="en-US" sz="4000" dirty="0"/>
              <a:t> </a:t>
            </a:r>
            <a:r>
              <a:rPr lang="en-US" sz="4000" dirty="0" err="1"/>
              <a:t>trafod</a:t>
            </a:r>
            <a:r>
              <a:rPr lang="en-US" sz="4000" dirty="0"/>
              <a:t> </a:t>
            </a:r>
            <a:r>
              <a:rPr lang="en-US" sz="4000" dirty="0" err="1"/>
              <a:t>gweithdy'r</a:t>
            </a:r>
            <a:r>
              <a:rPr lang="en-US" sz="4000" dirty="0"/>
              <a:t> bore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585D0-8850-A073-0711-C1E0AF7E3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67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Lunch and 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dirty="0" err="1"/>
              <a:t>Cinio</a:t>
            </a:r>
            <a:r>
              <a:rPr lang="en-US" sz="6000" dirty="0"/>
              <a:t> a </a:t>
            </a:r>
            <a:r>
              <a:rPr lang="en-US" sz="6000" dirty="0" err="1"/>
              <a:t>rhwydweithio</a:t>
            </a:r>
            <a:endParaRPr lang="en-US" sz="6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585D0-8850-A073-0711-C1E0AF7E3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venir Black" panose="02000503020000020003" pitchFamily="2" charset="0"/>
              </a:rPr>
              <a:t>Return 13:35</a:t>
            </a:r>
          </a:p>
        </p:txBody>
      </p:sp>
    </p:spTree>
    <p:extLst>
      <p:ext uri="{BB962C8B-B14F-4D97-AF65-F5344CB8AC3E}">
        <p14:creationId xmlns:p14="http://schemas.microsoft.com/office/powerpoint/2010/main" val="234396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TUC Cymru Health and Safety Reps’ Network – chair’s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Rhwydwaith</a:t>
            </a:r>
            <a:r>
              <a:rPr lang="en-US" sz="4000" dirty="0"/>
              <a:t> Reps Iechyd a </a:t>
            </a:r>
            <a:r>
              <a:rPr lang="en-US" sz="4000" dirty="0" err="1"/>
              <a:t>Diogelwch</a:t>
            </a:r>
            <a:r>
              <a:rPr lang="en-US" sz="4000" dirty="0"/>
              <a:t> TUC Cymru – </a:t>
            </a:r>
            <a:r>
              <a:rPr lang="en-US" sz="4000" dirty="0" err="1"/>
              <a:t>adroddiad</a:t>
            </a:r>
            <a:r>
              <a:rPr lang="en-US" sz="4000" dirty="0"/>
              <a:t> y </a:t>
            </a:r>
            <a:r>
              <a:rPr lang="en-US" sz="4000" dirty="0" err="1"/>
              <a:t>cadeirydd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585D0-8850-A073-0711-C1E0AF7E3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Carol Revell</a:t>
            </a:r>
            <a:br>
              <a:rPr lang="en-US" dirty="0"/>
            </a:br>
            <a:r>
              <a:rPr lang="en-US" dirty="0"/>
              <a:t>PCS</a:t>
            </a:r>
          </a:p>
        </p:txBody>
      </p:sp>
    </p:spTree>
    <p:extLst>
      <p:ext uri="{BB962C8B-B14F-4D97-AF65-F5344CB8AC3E}">
        <p14:creationId xmlns:p14="http://schemas.microsoft.com/office/powerpoint/2010/main" val="420698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Health and Safety campaign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7875917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Diweddariadau</a:t>
            </a:r>
            <a:r>
              <a:rPr lang="en-US" sz="4000" dirty="0"/>
              <a:t> </a:t>
            </a:r>
            <a:r>
              <a:rPr lang="en-US" sz="4000" dirty="0" err="1"/>
              <a:t>ymgyrch</a:t>
            </a:r>
            <a:r>
              <a:rPr lang="en-US" sz="4000" dirty="0"/>
              <a:t> Iechyd a </a:t>
            </a:r>
            <a:r>
              <a:rPr lang="en-US" sz="4000" dirty="0" err="1"/>
              <a:t>Diogelwch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585D0-8850-A073-0711-C1E0AF7E3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40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Health and Safety campaign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7875917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Diweddariadau</a:t>
            </a:r>
            <a:r>
              <a:rPr lang="en-US" sz="4000" dirty="0"/>
              <a:t> </a:t>
            </a:r>
            <a:r>
              <a:rPr lang="en-US" sz="4000" dirty="0" err="1"/>
              <a:t>ymgyrch</a:t>
            </a:r>
            <a:r>
              <a:rPr lang="en-US" sz="4000" dirty="0"/>
              <a:t> Iechyd a </a:t>
            </a:r>
            <a:r>
              <a:rPr lang="en-US" sz="4000" dirty="0" err="1"/>
              <a:t>Diogelwch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585D0-8850-A073-0711-C1E0AF7E3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b="1" dirty="0">
                <a:latin typeface="Avenir Black" panose="02000503020000020003" pitchFamily="2" charset="0"/>
              </a:rPr>
              <a:t>Shelly Asquith</a:t>
            </a:r>
            <a:br>
              <a:rPr lang="en-US" dirty="0"/>
            </a:br>
            <a:r>
              <a:rPr lang="en-US" dirty="0"/>
              <a:t>Health, Safety and Wellbeing Officer, TUC </a:t>
            </a:r>
          </a:p>
        </p:txBody>
      </p:sp>
    </p:spTree>
    <p:extLst>
      <p:ext uri="{BB962C8B-B14F-4D97-AF65-F5344CB8AC3E}">
        <p14:creationId xmlns:p14="http://schemas.microsoft.com/office/powerpoint/2010/main" val="150588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Health and Safety campaign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7875917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Diweddariadau</a:t>
            </a:r>
            <a:r>
              <a:rPr lang="en-US" sz="4000" dirty="0"/>
              <a:t> </a:t>
            </a:r>
            <a:r>
              <a:rPr lang="en-US" sz="4000" dirty="0" err="1"/>
              <a:t>ymgyrch</a:t>
            </a:r>
            <a:r>
              <a:rPr lang="en-US" sz="4000" dirty="0"/>
              <a:t> Iechyd a </a:t>
            </a:r>
            <a:r>
              <a:rPr lang="en-US" sz="4000" dirty="0" err="1"/>
              <a:t>Diogelwch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585D0-8850-A073-0711-C1E0AF7E3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b="1" dirty="0">
                <a:latin typeface="Avenir Black" panose="02000503020000020003" pitchFamily="2" charset="0"/>
              </a:rPr>
              <a:t>Janet Newsham </a:t>
            </a:r>
            <a:br>
              <a:rPr lang="en-US" dirty="0"/>
            </a:br>
            <a:r>
              <a:rPr lang="en-US" dirty="0"/>
              <a:t>Chair, Hazards Campaign</a:t>
            </a:r>
          </a:p>
        </p:txBody>
      </p:sp>
    </p:spTree>
    <p:extLst>
      <p:ext uri="{BB962C8B-B14F-4D97-AF65-F5344CB8AC3E}">
        <p14:creationId xmlns:p14="http://schemas.microsoft.com/office/powerpoint/2010/main" val="4171916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Health and Safety campaign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7875917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Diweddariadau</a:t>
            </a:r>
            <a:r>
              <a:rPr lang="en-US" sz="4000" dirty="0"/>
              <a:t> </a:t>
            </a:r>
            <a:r>
              <a:rPr lang="en-US" sz="4000" dirty="0" err="1"/>
              <a:t>ymgyrch</a:t>
            </a:r>
            <a:r>
              <a:rPr lang="en-US" sz="4000" dirty="0"/>
              <a:t> Iechyd a </a:t>
            </a:r>
            <a:r>
              <a:rPr lang="en-US" sz="4000" dirty="0" err="1"/>
              <a:t>Diogelwch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585D0-8850-A073-0711-C1E0AF7E3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b="1" dirty="0">
                <a:latin typeface="Avenir Black" panose="02000503020000020003" pitchFamily="2" charset="0"/>
              </a:rPr>
              <a:t>Luke Collins</a:t>
            </a:r>
            <a:br>
              <a:rPr lang="en-US" dirty="0"/>
            </a:br>
            <a:r>
              <a:rPr lang="en-US" dirty="0"/>
              <a:t>National Health and Safety Officer, Unite</a:t>
            </a:r>
          </a:p>
        </p:txBody>
      </p:sp>
    </p:spTree>
    <p:extLst>
      <p:ext uri="{BB962C8B-B14F-4D97-AF65-F5344CB8AC3E}">
        <p14:creationId xmlns:p14="http://schemas.microsoft.com/office/powerpoint/2010/main" val="3385319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8000" dirty="0" err="1"/>
              <a:t>Croeso</a:t>
            </a:r>
            <a:endParaRPr lang="en-US" sz="8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Julie Cook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/>
              <a:t>National Officer TUC Cymru</a:t>
            </a:r>
          </a:p>
          <a:p>
            <a:endParaRPr lang="en-US" dirty="0"/>
          </a:p>
          <a:p>
            <a:r>
              <a:rPr lang="en-US" b="1" dirty="0">
                <a:latin typeface="Avenir Black" panose="02000503020000020003" pitchFamily="2" charset="0"/>
              </a:rPr>
              <a:t>Mike Jenkins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/>
              <a:t>Chair of TUC Cymru H&amp;S and Workplace Regulation Committee</a:t>
            </a:r>
          </a:p>
        </p:txBody>
      </p:sp>
    </p:spTree>
    <p:extLst>
      <p:ext uri="{BB962C8B-B14F-4D97-AF65-F5344CB8AC3E}">
        <p14:creationId xmlns:p14="http://schemas.microsoft.com/office/powerpoint/2010/main" val="1832526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Health and Safety campaign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7875917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Diweddariadau</a:t>
            </a:r>
            <a:r>
              <a:rPr lang="en-US" sz="4000" dirty="0"/>
              <a:t> </a:t>
            </a:r>
            <a:r>
              <a:rPr lang="en-US" sz="4000" dirty="0" err="1"/>
              <a:t>ymgyrch</a:t>
            </a:r>
            <a:r>
              <a:rPr lang="en-US" sz="4000" dirty="0"/>
              <a:t> Iechyd a </a:t>
            </a:r>
            <a:r>
              <a:rPr lang="en-US" sz="4000" dirty="0" err="1"/>
              <a:t>Diogelwch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585D0-8850-A073-0711-C1E0AF7E3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r>
              <a:rPr lang="en-US" b="1" dirty="0">
                <a:latin typeface="Avenir Black" panose="02000503020000020003" pitchFamily="2" charset="0"/>
              </a:rPr>
              <a:t>Q&amp;A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2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3002801"/>
            <a:ext cx="8298873" cy="17668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In conversation: Building future H&amp;S </a:t>
            </a:r>
            <a:r>
              <a:rPr lang="en-US" sz="3200" dirty="0" err="1"/>
              <a:t>organisation</a:t>
            </a:r>
            <a:r>
              <a:rPr lang="en-US" sz="3200" dirty="0"/>
              <a:t> in the workplace – developing the next generation of safety reps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9057736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/>
              <a:t>Mewn</a:t>
            </a:r>
            <a:r>
              <a:rPr lang="en-US" sz="3200" dirty="0"/>
              <a:t> </a:t>
            </a:r>
            <a:r>
              <a:rPr lang="en-US" sz="3200" dirty="0" err="1"/>
              <a:t>sgwrs</a:t>
            </a:r>
            <a:r>
              <a:rPr lang="en-US" sz="3200" dirty="0"/>
              <a:t>: </a:t>
            </a:r>
            <a:r>
              <a:rPr lang="en-US" sz="3200" dirty="0" err="1"/>
              <a:t>Adeiladu</a:t>
            </a:r>
            <a:r>
              <a:rPr lang="en-US" sz="3200" dirty="0"/>
              <a:t> </a:t>
            </a:r>
            <a:r>
              <a:rPr lang="en-US" sz="3200" dirty="0" err="1"/>
              <a:t>sefydliad</a:t>
            </a:r>
            <a:r>
              <a:rPr lang="en-US" sz="3200" dirty="0"/>
              <a:t> H&amp;S </a:t>
            </a:r>
            <a:r>
              <a:rPr lang="en-US" sz="3200" dirty="0" err="1"/>
              <a:t>yn</a:t>
            </a:r>
            <a:r>
              <a:rPr lang="en-US" sz="3200" dirty="0"/>
              <a:t> y </a:t>
            </a:r>
            <a:r>
              <a:rPr lang="en-US" sz="3200" dirty="0" err="1"/>
              <a:t>gweithle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y </a:t>
            </a:r>
            <a:r>
              <a:rPr lang="en-US" sz="3200" dirty="0" err="1"/>
              <a:t>dyfodol</a:t>
            </a:r>
            <a:r>
              <a:rPr lang="en-US" sz="3200" dirty="0"/>
              <a:t> – </a:t>
            </a:r>
            <a:r>
              <a:rPr lang="en-US" sz="3200" dirty="0" err="1"/>
              <a:t>datblygu'r</a:t>
            </a:r>
            <a:r>
              <a:rPr lang="en-US" sz="3200" dirty="0"/>
              <a:t> </a:t>
            </a:r>
            <a:r>
              <a:rPr lang="en-US" sz="3200" dirty="0" err="1"/>
              <a:t>genhedlaeth</a:t>
            </a:r>
            <a:r>
              <a:rPr lang="en-US" sz="3200" dirty="0"/>
              <a:t> </a:t>
            </a:r>
            <a:r>
              <a:rPr lang="en-US" sz="3200" dirty="0" err="1"/>
              <a:t>nesaf</a:t>
            </a:r>
            <a:r>
              <a:rPr lang="en-US" sz="3200" dirty="0"/>
              <a:t> o </a:t>
            </a:r>
            <a:r>
              <a:rPr lang="en-US" sz="3200" dirty="0" err="1"/>
              <a:t>gynrychiolwyr</a:t>
            </a:r>
            <a:r>
              <a:rPr lang="en-US" sz="3200" dirty="0"/>
              <a:t> </a:t>
            </a:r>
            <a:r>
              <a:rPr lang="en-US" sz="3200" dirty="0" err="1"/>
              <a:t>diogelwch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1585D0-8850-A073-0711-C1E0AF7E3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Becky Sixsmith-Hughes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sz="1900" dirty="0"/>
              <a:t>(Project Officer, TUC) </a:t>
            </a:r>
            <a:endParaRPr lang="en-US" b="1" dirty="0">
              <a:latin typeface="Avenir Black" panose="02000503020000020003" pitchFamily="2" charset="0"/>
            </a:endParaRPr>
          </a:p>
          <a:p>
            <a:r>
              <a:rPr lang="en-US" b="1" dirty="0">
                <a:latin typeface="Avenir Black" panose="02000503020000020003" pitchFamily="2" charset="0"/>
              </a:rPr>
              <a:t>Carol Revell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sz="1900" dirty="0"/>
              <a:t>(PCS H&amp;S rep)</a:t>
            </a:r>
          </a:p>
          <a:p>
            <a:r>
              <a:rPr lang="en-US" b="1" dirty="0">
                <a:latin typeface="Avenir Black" panose="02000503020000020003" pitchFamily="2" charset="0"/>
              </a:rPr>
              <a:t>Natasha Hirst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sz="1900" dirty="0"/>
              <a:t>(NUJ lay rep and president)</a:t>
            </a:r>
          </a:p>
          <a:p>
            <a:r>
              <a:rPr lang="en-US" b="1" dirty="0">
                <a:latin typeface="Avenir Black" panose="02000503020000020003" pitchFamily="2" charset="0"/>
              </a:rPr>
              <a:t>AJ Singh &amp; Chloe Rees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sz="1900" dirty="0"/>
              <a:t>(TUC Cymru)</a:t>
            </a:r>
          </a:p>
        </p:txBody>
      </p:sp>
    </p:spTree>
    <p:extLst>
      <p:ext uri="{BB962C8B-B14F-4D97-AF65-F5344CB8AC3E}">
        <p14:creationId xmlns:p14="http://schemas.microsoft.com/office/powerpoint/2010/main" val="117453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3347857"/>
            <a:ext cx="8298873" cy="17668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Tea and coffee</a:t>
            </a:r>
            <a:br>
              <a:rPr lang="en-US" sz="4000" dirty="0"/>
            </a:br>
            <a:r>
              <a:rPr lang="en-US" sz="4000" dirty="0"/>
              <a:t>Afternoon workshop breakout sessions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9057736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Te</a:t>
            </a:r>
            <a:r>
              <a:rPr lang="en-US" sz="4000" dirty="0"/>
              <a:t> a </a:t>
            </a:r>
            <a:r>
              <a:rPr lang="en-US" sz="4000" dirty="0" err="1"/>
              <a:t>choffi</a:t>
            </a:r>
            <a:br>
              <a:rPr lang="en-US" sz="4000" dirty="0"/>
            </a:br>
            <a:r>
              <a:rPr lang="en-US" sz="4000" dirty="0" err="1"/>
              <a:t>Sesiynau</a:t>
            </a:r>
            <a:r>
              <a:rPr lang="en-US" sz="4000" dirty="0"/>
              <a:t> </a:t>
            </a:r>
            <a:r>
              <a:rPr lang="en-US" sz="4000" dirty="0" err="1"/>
              <a:t>trafod</a:t>
            </a:r>
            <a:r>
              <a:rPr lang="en-US" sz="4000" dirty="0"/>
              <a:t> </a:t>
            </a:r>
            <a:r>
              <a:rPr lang="en-US" sz="4000" dirty="0" err="1"/>
              <a:t>gweithdy'r</a:t>
            </a:r>
            <a:r>
              <a:rPr lang="en-US" sz="4000" dirty="0"/>
              <a:t> </a:t>
            </a:r>
            <a:r>
              <a:rPr lang="en-US" sz="4000" dirty="0" err="1"/>
              <a:t>prynhawn</a:t>
            </a: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FAAE1-978C-DA5F-C782-A2A9591076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latin typeface="Avenir Black" panose="02000503020000020003" pitchFamily="2" charset="0"/>
              </a:rPr>
              <a:t>Return 16:30</a:t>
            </a:r>
          </a:p>
        </p:txBody>
      </p:sp>
    </p:spTree>
    <p:extLst>
      <p:ext uri="{BB962C8B-B14F-4D97-AF65-F5344CB8AC3E}">
        <p14:creationId xmlns:p14="http://schemas.microsoft.com/office/powerpoint/2010/main" val="1282353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536"/>
            <a:ext cx="8298873" cy="17668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/>
              <a:t>Closing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9057736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6000" dirty="0" err="1"/>
              <a:t>Sesiwn</a:t>
            </a:r>
            <a:r>
              <a:rPr lang="en-US" sz="6000" dirty="0"/>
              <a:t> </a:t>
            </a:r>
            <a:r>
              <a:rPr lang="en-US" sz="6000" dirty="0" err="1"/>
              <a:t>gloi</a:t>
            </a:r>
            <a:endParaRPr lang="en-US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FAAE1-978C-DA5F-C782-A2A9591076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1" dirty="0"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Plenary 1: </a:t>
            </a:r>
            <a:br>
              <a:rPr lang="en-US" sz="4000" dirty="0"/>
            </a:br>
            <a:r>
              <a:rPr lang="en-US" sz="4000" dirty="0"/>
              <a:t>HASAWA – 50 years of protecting workers. Where does it go from here?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dirty="0" err="1"/>
              <a:t>Cyfarfod</a:t>
            </a:r>
            <a:r>
              <a:rPr lang="en-US" sz="3600" dirty="0"/>
              <a:t> </a:t>
            </a:r>
            <a:r>
              <a:rPr lang="en-US" sz="3600" dirty="0" err="1"/>
              <a:t>Llawn</a:t>
            </a:r>
            <a:r>
              <a:rPr lang="en-US" sz="3600" dirty="0"/>
              <a:t> 1: </a:t>
            </a:r>
            <a:br>
              <a:rPr lang="en-US" sz="3600" dirty="0"/>
            </a:br>
            <a:r>
              <a:rPr lang="en-US" sz="3600" dirty="0"/>
              <a:t>HASAWA – 50 </a:t>
            </a:r>
            <a:r>
              <a:rPr lang="en-US" sz="3600" dirty="0" err="1"/>
              <a:t>mlynedd</a:t>
            </a:r>
            <a:r>
              <a:rPr lang="en-US" sz="3600" dirty="0"/>
              <a:t> o </a:t>
            </a:r>
            <a:r>
              <a:rPr lang="en-US" sz="3600" dirty="0" err="1"/>
              <a:t>amddiffyn</a:t>
            </a:r>
            <a:r>
              <a:rPr lang="en-US" sz="3600" dirty="0"/>
              <a:t> </a:t>
            </a:r>
            <a:r>
              <a:rPr lang="en-US" sz="3600" dirty="0" err="1"/>
              <a:t>gweithwyr</a:t>
            </a:r>
            <a:r>
              <a:rPr lang="en-US" sz="3600" dirty="0"/>
              <a:t>. O </a:t>
            </a:r>
            <a:r>
              <a:rPr lang="en-US" sz="3600" dirty="0" err="1"/>
              <a:t>ble'r</a:t>
            </a:r>
            <a:r>
              <a:rPr lang="en-US" sz="3600" dirty="0"/>
              <a:t> </a:t>
            </a:r>
            <a:r>
              <a:rPr lang="en-US" sz="3600" dirty="0" err="1"/>
              <a:t>aeth</a:t>
            </a:r>
            <a:r>
              <a:rPr lang="en-US" sz="3600" dirty="0"/>
              <a:t> </a:t>
            </a:r>
            <a:r>
              <a:rPr lang="en-US" sz="3600" dirty="0" err="1"/>
              <a:t>o'r</a:t>
            </a:r>
            <a:r>
              <a:rPr lang="en-US" sz="3600" dirty="0"/>
              <a:t> fan hon?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Avenir Black" panose="02000503020000020003" pitchFamily="2" charset="0"/>
              </a:rPr>
              <a:t>Julie Cook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/>
              <a:t>National Officer TUC Cymru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>
                <a:latin typeface="Avenir Black" panose="02000503020000020003" pitchFamily="2" charset="0"/>
              </a:rPr>
              <a:t>Mike Jenkins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/>
              <a:t>Chair of TUC Cymru H&amp;S and Workplace Regulation Committee</a:t>
            </a:r>
          </a:p>
        </p:txBody>
      </p:sp>
    </p:spTree>
    <p:extLst>
      <p:ext uri="{BB962C8B-B14F-4D97-AF65-F5344CB8AC3E}">
        <p14:creationId xmlns:p14="http://schemas.microsoft.com/office/powerpoint/2010/main" val="87039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HASAWA – 50 years of protecting workers. Where does it go from here?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HASAWA – 50 </a:t>
            </a:r>
            <a:r>
              <a:rPr lang="en-US" sz="3600" dirty="0" err="1"/>
              <a:t>mlynedd</a:t>
            </a:r>
            <a:r>
              <a:rPr lang="en-US" sz="3600" dirty="0"/>
              <a:t> o </a:t>
            </a:r>
            <a:r>
              <a:rPr lang="en-US" sz="3600" dirty="0" err="1"/>
              <a:t>amddiffyn</a:t>
            </a:r>
            <a:r>
              <a:rPr lang="en-US" sz="3600" dirty="0"/>
              <a:t> </a:t>
            </a:r>
            <a:r>
              <a:rPr lang="en-US" sz="3600" dirty="0" err="1"/>
              <a:t>gweithwyr</a:t>
            </a:r>
            <a:r>
              <a:rPr lang="en-US" sz="3600" dirty="0"/>
              <a:t>. O </a:t>
            </a:r>
            <a:r>
              <a:rPr lang="en-US" sz="3600" dirty="0" err="1"/>
              <a:t>ble'r</a:t>
            </a:r>
            <a:r>
              <a:rPr lang="en-US" sz="3600" dirty="0"/>
              <a:t> </a:t>
            </a:r>
            <a:r>
              <a:rPr lang="en-US" sz="3600" dirty="0" err="1"/>
              <a:t>aeth</a:t>
            </a:r>
            <a:r>
              <a:rPr lang="en-US" sz="3600" dirty="0"/>
              <a:t> </a:t>
            </a:r>
            <a:r>
              <a:rPr lang="en-US" sz="3600" dirty="0" err="1"/>
              <a:t>o'r</a:t>
            </a:r>
            <a:r>
              <a:rPr lang="en-US" sz="3600" dirty="0"/>
              <a:t> fan hon?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numCol="1" spcCol="144000" rtlCol="0" anchor="t">
            <a:normAutofit/>
          </a:bodyPr>
          <a:lstStyle/>
          <a:p>
            <a:r>
              <a:rPr lang="en-US" b="1" dirty="0">
                <a:latin typeface="Avenir Black"/>
              </a:rPr>
              <a:t>Phil Liptrot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>
                <a:latin typeface="Avenir Book"/>
              </a:rPr>
              <a:t>Head of Personal Injury, Thompsons Solicitors</a:t>
            </a:r>
          </a:p>
        </p:txBody>
      </p:sp>
    </p:spTree>
    <p:extLst>
      <p:ext uri="{BB962C8B-B14F-4D97-AF65-F5344CB8AC3E}">
        <p14:creationId xmlns:p14="http://schemas.microsoft.com/office/powerpoint/2010/main" val="2410268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HASAWA – 50 years of protecting workers. Where does it go from here?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HASAWA – 50 </a:t>
            </a:r>
            <a:r>
              <a:rPr lang="en-US" sz="3600" dirty="0" err="1"/>
              <a:t>mlynedd</a:t>
            </a:r>
            <a:r>
              <a:rPr lang="en-US" sz="3600" dirty="0"/>
              <a:t> o </a:t>
            </a:r>
            <a:r>
              <a:rPr lang="en-US" sz="3600" dirty="0" err="1"/>
              <a:t>amddiffyn</a:t>
            </a:r>
            <a:r>
              <a:rPr lang="en-US" sz="3600" dirty="0"/>
              <a:t> </a:t>
            </a:r>
            <a:r>
              <a:rPr lang="en-US" sz="3600" dirty="0" err="1"/>
              <a:t>gweithwyr</a:t>
            </a:r>
            <a:r>
              <a:rPr lang="en-US" sz="3600" dirty="0"/>
              <a:t>. O </a:t>
            </a:r>
            <a:r>
              <a:rPr lang="en-US" sz="3600" dirty="0" err="1"/>
              <a:t>ble'r</a:t>
            </a:r>
            <a:r>
              <a:rPr lang="en-US" sz="3600" dirty="0"/>
              <a:t> </a:t>
            </a:r>
            <a:r>
              <a:rPr lang="en-US" sz="3600" dirty="0" err="1"/>
              <a:t>aeth</a:t>
            </a:r>
            <a:r>
              <a:rPr lang="en-US" sz="3600" dirty="0"/>
              <a:t> </a:t>
            </a:r>
            <a:r>
              <a:rPr lang="en-US" sz="3600" dirty="0" err="1"/>
              <a:t>o'r</a:t>
            </a:r>
            <a:r>
              <a:rPr lang="en-US" sz="3600" dirty="0"/>
              <a:t> fan hon?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Professor David Walters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/>
              <a:t>Professor of Work Environment &amp; Director of Cardiff Work Environment Research Centre (CWERC),Cardiff University</a:t>
            </a:r>
          </a:p>
        </p:txBody>
      </p:sp>
    </p:spTree>
    <p:extLst>
      <p:ext uri="{BB962C8B-B14F-4D97-AF65-F5344CB8AC3E}">
        <p14:creationId xmlns:p14="http://schemas.microsoft.com/office/powerpoint/2010/main" val="68817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HASAWA – 50 years of protecting workers. Where does it go from here?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HASAWA – 50 </a:t>
            </a:r>
            <a:r>
              <a:rPr lang="en-US" sz="3600" dirty="0" err="1"/>
              <a:t>mlynedd</a:t>
            </a:r>
            <a:r>
              <a:rPr lang="en-US" sz="3600" dirty="0"/>
              <a:t> o </a:t>
            </a:r>
            <a:r>
              <a:rPr lang="en-US" sz="3600" dirty="0" err="1"/>
              <a:t>amddiffyn</a:t>
            </a:r>
            <a:r>
              <a:rPr lang="en-US" sz="3600" dirty="0"/>
              <a:t> </a:t>
            </a:r>
            <a:r>
              <a:rPr lang="en-US" sz="3600" dirty="0" err="1"/>
              <a:t>gweithwyr</a:t>
            </a:r>
            <a:r>
              <a:rPr lang="en-US" sz="3600" dirty="0"/>
              <a:t>. O </a:t>
            </a:r>
            <a:r>
              <a:rPr lang="en-US" sz="3600" dirty="0" err="1"/>
              <a:t>ble'r</a:t>
            </a:r>
            <a:r>
              <a:rPr lang="en-US" sz="3600" dirty="0"/>
              <a:t> </a:t>
            </a:r>
            <a:r>
              <a:rPr lang="en-US" sz="3600" dirty="0" err="1"/>
              <a:t>aeth</a:t>
            </a:r>
            <a:r>
              <a:rPr lang="en-US" sz="3600" dirty="0"/>
              <a:t> </a:t>
            </a:r>
            <a:r>
              <a:rPr lang="en-US" sz="3600" dirty="0" err="1"/>
              <a:t>o'r</a:t>
            </a:r>
            <a:r>
              <a:rPr lang="en-US" sz="3600" dirty="0"/>
              <a:t> fan hon?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Dan Shears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/>
              <a:t>National Health, Safety and Environment Director GMB</a:t>
            </a:r>
          </a:p>
        </p:txBody>
      </p:sp>
    </p:spTree>
    <p:extLst>
      <p:ext uri="{BB962C8B-B14F-4D97-AF65-F5344CB8AC3E}">
        <p14:creationId xmlns:p14="http://schemas.microsoft.com/office/powerpoint/2010/main" val="63731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HASAWA – 50 years of protecting workers. Where does it go from here?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600" dirty="0"/>
              <a:t>HASAWA – 50 </a:t>
            </a:r>
            <a:r>
              <a:rPr lang="en-US" sz="3600" dirty="0" err="1"/>
              <a:t>mlynedd</a:t>
            </a:r>
            <a:r>
              <a:rPr lang="en-US" sz="3600" dirty="0"/>
              <a:t> o </a:t>
            </a:r>
            <a:r>
              <a:rPr lang="en-US" sz="3600" dirty="0" err="1"/>
              <a:t>amddiffyn</a:t>
            </a:r>
            <a:r>
              <a:rPr lang="en-US" sz="3600" dirty="0"/>
              <a:t> </a:t>
            </a:r>
            <a:r>
              <a:rPr lang="en-US" sz="3600" dirty="0" err="1"/>
              <a:t>gweithwyr</a:t>
            </a:r>
            <a:r>
              <a:rPr lang="en-US" sz="3600" dirty="0"/>
              <a:t>. O </a:t>
            </a:r>
            <a:r>
              <a:rPr lang="en-US" sz="3600" dirty="0" err="1"/>
              <a:t>ble'r</a:t>
            </a:r>
            <a:r>
              <a:rPr lang="en-US" sz="3600" dirty="0"/>
              <a:t> </a:t>
            </a:r>
            <a:r>
              <a:rPr lang="en-US" sz="3600" dirty="0" err="1"/>
              <a:t>aeth</a:t>
            </a:r>
            <a:r>
              <a:rPr lang="en-US" sz="3600" dirty="0"/>
              <a:t> </a:t>
            </a:r>
            <a:r>
              <a:rPr lang="en-US" sz="3600" dirty="0" err="1"/>
              <a:t>o'r</a:t>
            </a:r>
            <a:r>
              <a:rPr lang="en-US" sz="3600" dirty="0"/>
              <a:t> fan hon?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Plenary Q&amp;A</a:t>
            </a:r>
            <a:br>
              <a:rPr lang="en-US" b="1" dirty="0">
                <a:latin typeface="Avenir Black" panose="02000503020000020003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2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Health and Safety union wins/success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000" dirty="0" err="1"/>
              <a:t>Undeb</a:t>
            </a:r>
            <a:r>
              <a:rPr lang="en-US" sz="4000" dirty="0"/>
              <a:t> Iechyd a </a:t>
            </a:r>
            <a:r>
              <a:rPr lang="en-US" sz="4000" dirty="0" err="1"/>
              <a:t>Diogelwch</a:t>
            </a:r>
            <a:r>
              <a:rPr lang="en-US" sz="4000" dirty="0"/>
              <a:t> </a:t>
            </a:r>
            <a:r>
              <a:rPr lang="en-US" sz="4000" dirty="0" err="1"/>
              <a:t>yn</a:t>
            </a:r>
            <a:r>
              <a:rPr lang="en-US" sz="4000" dirty="0"/>
              <a:t> </a:t>
            </a:r>
            <a:r>
              <a:rPr lang="en-US" sz="4000" dirty="0" err="1"/>
              <a:t>ennill</a:t>
            </a:r>
            <a:r>
              <a:rPr lang="en-US" sz="4000" dirty="0"/>
              <a:t>/</a:t>
            </a:r>
            <a:r>
              <a:rPr lang="en-US" sz="4000" dirty="0" err="1"/>
              <a:t>straeon</a:t>
            </a:r>
            <a:r>
              <a:rPr lang="en-US" sz="4000" dirty="0"/>
              <a:t> </a:t>
            </a:r>
            <a:r>
              <a:rPr lang="en-US" sz="4000" dirty="0" err="1"/>
              <a:t>llwyddiant</a:t>
            </a: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/>
          </a:bodyPr>
          <a:lstStyle/>
          <a:p>
            <a:endParaRPr lang="en-US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3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438A-D943-F727-6763-45B8A96E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916210"/>
            <a:ext cx="8298873" cy="17668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dirty="0"/>
              <a:t>Sexual harassment campaign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F8CCD-73A0-520C-C900-5DAB48EF8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714779"/>
            <a:ext cx="8298873" cy="183431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400" dirty="0" err="1"/>
              <a:t>Ymgyrch</a:t>
            </a:r>
            <a:r>
              <a:rPr lang="en-US" sz="4400" dirty="0"/>
              <a:t> </a:t>
            </a:r>
            <a:r>
              <a:rPr lang="en-US" sz="4400" dirty="0" err="1"/>
              <a:t>aflonyddu</a:t>
            </a:r>
            <a:r>
              <a:rPr lang="en-US" sz="4400" dirty="0"/>
              <a:t> </a:t>
            </a:r>
            <a:r>
              <a:rPr lang="en-US" sz="4400" dirty="0" err="1"/>
              <a:t>rhywiol</a:t>
            </a:r>
            <a:endParaRPr lang="en-US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7E161-4CED-F44A-AE0D-FA249CECE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1">
            <a:normAutofit/>
          </a:bodyPr>
          <a:lstStyle/>
          <a:p>
            <a:r>
              <a:rPr lang="en-US" b="1" dirty="0">
                <a:latin typeface="Avenir Black" panose="02000503020000020003" pitchFamily="2" charset="0"/>
              </a:rPr>
              <a:t>Vicky Bassett </a:t>
            </a:r>
            <a:br>
              <a:rPr lang="en-US" b="1" dirty="0">
                <a:latin typeface="Avenir Black" panose="02000503020000020003" pitchFamily="2" charset="0"/>
              </a:rPr>
            </a:br>
            <a:r>
              <a:rPr lang="en-US" dirty="0">
                <a:latin typeface="Avenir Medium" panose="02000503020000020003" pitchFamily="2" charset="0"/>
              </a:rPr>
              <a:t>BFAWU health and safety rep</a:t>
            </a:r>
          </a:p>
        </p:txBody>
      </p:sp>
    </p:spTree>
    <p:extLst>
      <p:ext uri="{BB962C8B-B14F-4D97-AF65-F5344CB8AC3E}">
        <p14:creationId xmlns:p14="http://schemas.microsoft.com/office/powerpoint/2010/main" val="194902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7089a6-7e34-4da5-8d2b-dd7bb62097c5" xsi:nil="true"/>
    <lcf76f155ced4ddcb4097134ff3c332f xmlns="97e255e4-0195-48d5-bb22-188ad59d66c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A76B3F2237D43B9577EC413FA7E1A" ma:contentTypeVersion="18" ma:contentTypeDescription="Create a new document." ma:contentTypeScope="" ma:versionID="3076b3c96cfc51cecaef925233a466b0">
  <xsd:schema xmlns:xsd="http://www.w3.org/2001/XMLSchema" xmlns:xs="http://www.w3.org/2001/XMLSchema" xmlns:p="http://schemas.microsoft.com/office/2006/metadata/properties" xmlns:ns2="97e255e4-0195-48d5-bb22-188ad59d66ce" xmlns:ns3="9f802a7d-eb81-46c1-8638-cdfe5eabc042" xmlns:ns4="4c7089a6-7e34-4da5-8d2b-dd7bb62097c5" targetNamespace="http://schemas.microsoft.com/office/2006/metadata/properties" ma:root="true" ma:fieldsID="f50a7aa3c851a501607f8bc2517e3fde" ns2:_="" ns3:_="" ns4:_="">
    <xsd:import namespace="97e255e4-0195-48d5-bb22-188ad59d66ce"/>
    <xsd:import namespace="9f802a7d-eb81-46c1-8638-cdfe5eabc042"/>
    <xsd:import namespace="4c7089a6-7e34-4da5-8d2b-dd7bb6209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255e4-0195-48d5-bb22-188ad59d66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9b51fab-051d-45c2-bf11-9453f0790f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02a7d-eb81-46c1-8638-cdfe5eabc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089a6-7e34-4da5-8d2b-dd7bb62097c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336a9f6-6f8e-4480-96a1-d40422875ae3}" ma:internalName="TaxCatchAll" ma:showField="CatchAllData" ma:web="9f802a7d-eb81-46c1-8638-cdfe5eabc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A5204E-72EC-4C9B-8190-C375FF2143AE}">
  <ds:schemaRefs>
    <ds:schemaRef ds:uri="http://schemas.microsoft.com/office/2006/metadata/properties"/>
    <ds:schemaRef ds:uri="http://schemas.microsoft.com/office/infopath/2007/PartnerControls"/>
    <ds:schemaRef ds:uri="4c7089a6-7e34-4da5-8d2b-dd7bb62097c5"/>
    <ds:schemaRef ds:uri="97e255e4-0195-48d5-bb22-188ad59d66ce"/>
  </ds:schemaRefs>
</ds:datastoreItem>
</file>

<file path=customXml/itemProps2.xml><?xml version="1.0" encoding="utf-8"?>
<ds:datastoreItem xmlns:ds="http://schemas.openxmlformats.org/officeDocument/2006/customXml" ds:itemID="{95C09240-E617-4C48-85F2-ADE6B7200B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279FD-4E72-4E99-8F0D-7F229E1C8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255e4-0195-48d5-bb22-188ad59d66ce"/>
    <ds:schemaRef ds:uri="9f802a7d-eb81-46c1-8638-cdfe5eabc042"/>
    <ds:schemaRef ds:uri="4c7089a6-7e34-4da5-8d2b-dd7bb6209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85</TotalTime>
  <Words>630</Words>
  <Application>Microsoft Office PowerPoint</Application>
  <PresentationFormat>Widescreen</PresentationFormat>
  <Paragraphs>95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Safety Reps Connect Cymru</vt:lpstr>
      <vt:lpstr>Welcome</vt:lpstr>
      <vt:lpstr>Plenary 1:  HASAWA – 50 years of protecting workers. Where does it go from here? </vt:lpstr>
      <vt:lpstr>HASAWA – 50 years of protecting workers. Where does it go from here? </vt:lpstr>
      <vt:lpstr>HASAWA – 50 years of protecting workers. Where does it go from here? </vt:lpstr>
      <vt:lpstr>HASAWA – 50 years of protecting workers. Where does it go from here? </vt:lpstr>
      <vt:lpstr>HASAWA – 50 years of protecting workers. Where does it go from here? </vt:lpstr>
      <vt:lpstr>Health and Safety union wins/success stories</vt:lpstr>
      <vt:lpstr>Sexual harassment campaign</vt:lpstr>
      <vt:lpstr>CWU Merseyside Dog Attack Partnership and roll out in Wales</vt:lpstr>
      <vt:lpstr>Indoor air quality - Trade Union Clean Air Network campaign</vt:lpstr>
      <vt:lpstr>Health and safety union wins/success stories</vt:lpstr>
      <vt:lpstr>Tea and coffee Morning workshop breakout sessions</vt:lpstr>
      <vt:lpstr>Lunch and networking</vt:lpstr>
      <vt:lpstr>TUC Cymru Health and Safety Reps’ Network – chair’s report</vt:lpstr>
      <vt:lpstr>Health and Safety campaign updates</vt:lpstr>
      <vt:lpstr>Health and Safety campaign updates</vt:lpstr>
      <vt:lpstr>Health and Safety campaign updates</vt:lpstr>
      <vt:lpstr>Health and Safety campaign updates</vt:lpstr>
      <vt:lpstr>Health and Safety campaign updates</vt:lpstr>
      <vt:lpstr>In conversation: Building future H&amp;S organisation in the workplace – developing the next generation of safety reps </vt:lpstr>
      <vt:lpstr>Tea and coffee Afternoon workshop breakout sessions </vt:lpstr>
      <vt:lpstr>Closing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HARLECH</dc:title>
  <dc:creator>Gavin Pearce</dc:creator>
  <cp:lastModifiedBy>Gavin Pearce</cp:lastModifiedBy>
  <cp:revision>13</cp:revision>
  <dcterms:created xsi:type="dcterms:W3CDTF">2024-05-14T14:37:01Z</dcterms:created>
  <dcterms:modified xsi:type="dcterms:W3CDTF">2024-11-19T11:52:29Z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0x0101002B6A76B3F2237D43B9577EC413FA7E1A</vt:lpwstr>
  </property>
  <property fmtid="{D5CDD505-2E9C-101B-9397-08002B2CF9AE}" pid="3" name="MediaServiceImageTags">
    <vt:lpwstr/>
  </property>
</Properties>
</file>