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15"/>
  </p:notesMasterIdLst>
  <p:sldIdLst>
    <p:sldId id="256" r:id="rId5"/>
    <p:sldId id="269" r:id="rId6"/>
    <p:sldId id="270" r:id="rId7"/>
    <p:sldId id="271" r:id="rId8"/>
    <p:sldId id="268" r:id="rId9"/>
    <p:sldId id="272" r:id="rId10"/>
    <p:sldId id="262" r:id="rId11"/>
    <p:sldId id="263" r:id="rId12"/>
    <p:sldId id="259"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A52031-CA12-E881-50D6-4142CBE9DFCA}" v="2" dt="2024-11-24T16:19:35.749"/>
    <p1510:client id="{41B551CA-6BFA-794B-86A3-FE16864FE395}" v="173" dt="2024-11-24T09:12:13.282"/>
    <p1510:client id="{57FC2B75-39E8-3545-857C-6AF222099AAB}" v="1" dt="2024-11-24T16:23:18.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78" d="100"/>
          <a:sy n="78" d="100"/>
        </p:scale>
        <p:origin x="15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1FE1DD-6898-4940-A8C4-0E3284A203E5}" type="datetimeFigureOut">
              <a:rPr lang="en-GB" smtClean="0"/>
              <a:t>25/11/2024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37068-8353-4883-B1B4-E18F2F27A912}" type="slidenum">
              <a:rPr lang="en-GB" smtClean="0"/>
              <a:t>‹#›</a:t>
            </a:fld>
            <a:endParaRPr lang="en-GB"/>
          </a:p>
        </p:txBody>
      </p:sp>
    </p:spTree>
    <p:extLst>
      <p:ext uri="{BB962C8B-B14F-4D97-AF65-F5344CB8AC3E}">
        <p14:creationId xmlns:p14="http://schemas.microsoft.com/office/powerpoint/2010/main" val="737694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EAA37068-8353-4883-B1B4-E18F2F27A912}" type="slidenum">
              <a:rPr lang="en-GB" smtClean="0"/>
              <a:t>2</a:t>
            </a:fld>
            <a:endParaRPr lang="en-GB"/>
          </a:p>
        </p:txBody>
      </p:sp>
    </p:spTree>
    <p:extLst>
      <p:ext uri="{BB962C8B-B14F-4D97-AF65-F5344CB8AC3E}">
        <p14:creationId xmlns:p14="http://schemas.microsoft.com/office/powerpoint/2010/main" val="310905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EB308-C478-4F1C-B50B-1A6BEE29C178}"/>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p>
        </p:txBody>
      </p:sp>
      <p:sp>
        <p:nvSpPr>
          <p:cNvPr id="3" name="Subtitle 2">
            <a:extLst>
              <a:ext uri="{FF2B5EF4-FFF2-40B4-BE49-F238E27FC236}">
                <a16:creationId xmlns:a16="http://schemas.microsoft.com/office/drawing/2014/main" id="{F47432A1-BC28-4118-8C3D-4F5C322358E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p>
        </p:txBody>
      </p:sp>
      <p:sp>
        <p:nvSpPr>
          <p:cNvPr id="4" name="Date Placeholder 3">
            <a:extLst>
              <a:ext uri="{FF2B5EF4-FFF2-40B4-BE49-F238E27FC236}">
                <a16:creationId xmlns:a16="http://schemas.microsoft.com/office/drawing/2014/main" id="{5F87C871-4BE7-49CA-B02B-340DAE7A8688}"/>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5" name="Footer Placeholder 4">
            <a:extLst>
              <a:ext uri="{FF2B5EF4-FFF2-40B4-BE49-F238E27FC236}">
                <a16:creationId xmlns:a16="http://schemas.microsoft.com/office/drawing/2014/main" id="{95186000-6E8C-4EFB-A311-28BEC9994E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8A9518-17FB-4737-959C-390844A1F1C6}"/>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93569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FAD2E-388F-46D3-B8AA-8C3A0D55E72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BB5D2A8-08D9-451C-BB8E-7D302D38ABA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F36289C-F776-4909-A71A-36E507D8106B}"/>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5" name="Footer Placeholder 4">
            <a:extLst>
              <a:ext uri="{FF2B5EF4-FFF2-40B4-BE49-F238E27FC236}">
                <a16:creationId xmlns:a16="http://schemas.microsoft.com/office/drawing/2014/main" id="{0A7942A1-FB19-4E31-A7E4-7599AF3E26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DE566-CDC7-4CD8-921A-E39A50F1CA54}"/>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19698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0D3170-1B22-4142-A64B-5C2158158A14}"/>
              </a:ext>
            </a:extLst>
          </p:cNvPr>
          <p:cNvSpPr>
            <a:spLocks noGrp="1"/>
          </p:cNvSpPr>
          <p:nvPr>
            <p:ph type="title" orient="vert"/>
          </p:nvPr>
        </p:nvSpPr>
        <p:spPr>
          <a:xfrm>
            <a:off x="6543675" y="365125"/>
            <a:ext cx="1971675"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4527012-2681-4E83-B7F5-4320CB7CF553}"/>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490CA29-511F-41ED-BA32-DC9C82633E6F}"/>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5" name="Footer Placeholder 4">
            <a:extLst>
              <a:ext uri="{FF2B5EF4-FFF2-40B4-BE49-F238E27FC236}">
                <a16:creationId xmlns:a16="http://schemas.microsoft.com/office/drawing/2014/main" id="{411A6FBC-C491-4202-ABCC-B06CD696C6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44489A-81EA-4D98-91B8-DFAC204E3C79}"/>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15325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67CE7-C4E8-47E6-9B10-93E9FF71001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F7D9813-C296-41B4-B15A-9EE448C7CC1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3F07F53-BA0C-4DE6-AE6E-D9F906AAC21C}"/>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5" name="Footer Placeholder 4">
            <a:extLst>
              <a:ext uri="{FF2B5EF4-FFF2-40B4-BE49-F238E27FC236}">
                <a16:creationId xmlns:a16="http://schemas.microsoft.com/office/drawing/2014/main" id="{67ACA5BE-84EF-4BC2-A787-63C82FDE96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6432BC-826B-43B7-87FE-CC375086F1EE}"/>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492992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29E24-5165-4CCA-97E0-22DBBB1C03B7}"/>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p>
        </p:txBody>
      </p:sp>
      <p:sp>
        <p:nvSpPr>
          <p:cNvPr id="3" name="Text Placeholder 2">
            <a:extLst>
              <a:ext uri="{FF2B5EF4-FFF2-40B4-BE49-F238E27FC236}">
                <a16:creationId xmlns:a16="http://schemas.microsoft.com/office/drawing/2014/main" id="{9EE89F8A-421F-4706-81EE-FC4F277EDBD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6C7B8A7-6C62-4318-B876-26A821C684C0}"/>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5" name="Footer Placeholder 4">
            <a:extLst>
              <a:ext uri="{FF2B5EF4-FFF2-40B4-BE49-F238E27FC236}">
                <a16:creationId xmlns:a16="http://schemas.microsoft.com/office/drawing/2014/main" id="{545A78C7-A365-49B8-B493-C8BF04F886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870C3-0240-44A0-8AED-A760703C1112}"/>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83262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3C10-A562-469C-A25C-C9138854329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C11C6F7-9FD6-48E6-8AF3-CCD5937A7F03}"/>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AC14003-201F-4B47-930E-DA913AE1DAFB}"/>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6130F18-4DAE-46B2-A346-A8C8128EB8CF}"/>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6" name="Footer Placeholder 5">
            <a:extLst>
              <a:ext uri="{FF2B5EF4-FFF2-40B4-BE49-F238E27FC236}">
                <a16:creationId xmlns:a16="http://schemas.microsoft.com/office/drawing/2014/main" id="{D65804E2-EB76-44C1-AD27-000EECC436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31FF80-C7F2-4C69-9C06-771A93093E95}"/>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656167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2671B-9F45-4A28-9C1F-8869BAB0641B}"/>
              </a:ext>
            </a:extLst>
          </p:cNvPr>
          <p:cNvSpPr>
            <a:spLocks noGrp="1"/>
          </p:cNvSpPr>
          <p:nvPr>
            <p:ph type="title"/>
          </p:nvPr>
        </p:nvSpPr>
        <p:spPr>
          <a:xfrm>
            <a:off x="629841" y="365126"/>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35EF966-D1CF-4536-BEDE-D562AE9ABB8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64568827-E222-4B6F-AAB3-D7B64AC9497C}"/>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160435A-0AF1-4694-BE1C-2FA5A8AE430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2727DF76-3AD1-4E33-ADA0-0CC328B5C2BA}"/>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2D7A373-7674-4657-9FFA-B76DFB511EAA}"/>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8" name="Footer Placeholder 7">
            <a:extLst>
              <a:ext uri="{FF2B5EF4-FFF2-40B4-BE49-F238E27FC236}">
                <a16:creationId xmlns:a16="http://schemas.microsoft.com/office/drawing/2014/main" id="{C5A91DC7-3F96-48EE-86DD-FC2F33ADFA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5CFBE0-114F-433A-BE59-EA73F660A113}"/>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57670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E8708-BDFB-4E08-8377-086E33B1E9A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31408609-E339-4C8B-ACFF-4105C20AFAFB}"/>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4" name="Footer Placeholder 3">
            <a:extLst>
              <a:ext uri="{FF2B5EF4-FFF2-40B4-BE49-F238E27FC236}">
                <a16:creationId xmlns:a16="http://schemas.microsoft.com/office/drawing/2014/main" id="{4FFBC965-487B-4CFA-B273-BEA9AE1736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726144-D7F2-4345-A2A3-5EB8E76FD2BA}"/>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62219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9A922A-BBED-4ADE-B05E-C43CD54E973B}"/>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3" name="Footer Placeholder 2">
            <a:extLst>
              <a:ext uri="{FF2B5EF4-FFF2-40B4-BE49-F238E27FC236}">
                <a16:creationId xmlns:a16="http://schemas.microsoft.com/office/drawing/2014/main" id="{6DE05090-BC93-4497-9B35-B3D8E64404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33B2E7-9DEB-4D33-915F-07EA418FA881}"/>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67532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EEC61-CA92-48C4-97AE-DF39F5248DF3}"/>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p>
        </p:txBody>
      </p:sp>
      <p:sp>
        <p:nvSpPr>
          <p:cNvPr id="3" name="Content Placeholder 2">
            <a:extLst>
              <a:ext uri="{FF2B5EF4-FFF2-40B4-BE49-F238E27FC236}">
                <a16:creationId xmlns:a16="http://schemas.microsoft.com/office/drawing/2014/main" id="{4B4F257F-3310-4D97-8BD1-790C213DCC8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F232276-DA41-461B-8291-7E24AE49D07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533C63EC-6513-4A21-8051-F226D5298738}"/>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6" name="Footer Placeholder 5">
            <a:extLst>
              <a:ext uri="{FF2B5EF4-FFF2-40B4-BE49-F238E27FC236}">
                <a16:creationId xmlns:a16="http://schemas.microsoft.com/office/drawing/2014/main" id="{3AE46FCA-2ECA-4771-BC44-28C1469B7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01A127-1950-4FAF-AC7A-D7185DDCABBA}"/>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28427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7EB36-C434-4496-A497-D5C85A169B90}"/>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p>
        </p:txBody>
      </p:sp>
      <p:sp>
        <p:nvSpPr>
          <p:cNvPr id="3" name="Picture Placeholder 2">
            <a:extLst>
              <a:ext uri="{FF2B5EF4-FFF2-40B4-BE49-F238E27FC236}">
                <a16:creationId xmlns:a16="http://schemas.microsoft.com/office/drawing/2014/main" id="{F9A07FA7-5EDF-4492-B6C1-B8FFE56A012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36F8FB77-85CE-40D6-A45C-A666D43CFC8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7F561BA9-ABC9-4FB4-8F78-CBEC7E135CDA}"/>
              </a:ext>
            </a:extLst>
          </p:cNvPr>
          <p:cNvSpPr>
            <a:spLocks noGrp="1"/>
          </p:cNvSpPr>
          <p:nvPr>
            <p:ph type="dt" sz="half" idx="10"/>
          </p:nvPr>
        </p:nvSpPr>
        <p:spPr/>
        <p:txBody>
          <a:bodyPr/>
          <a:lstStyle/>
          <a:p>
            <a:fld id="{C764DE79-268F-4C1A-8933-263129D2AF90}" type="datetimeFigureOut">
              <a:rPr lang="en-US" smtClean="0"/>
              <a:t>11/25/2024</a:t>
            </a:fld>
            <a:endParaRPr lang="en-US"/>
          </a:p>
        </p:txBody>
      </p:sp>
      <p:sp>
        <p:nvSpPr>
          <p:cNvPr id="6" name="Footer Placeholder 5">
            <a:extLst>
              <a:ext uri="{FF2B5EF4-FFF2-40B4-BE49-F238E27FC236}">
                <a16:creationId xmlns:a16="http://schemas.microsoft.com/office/drawing/2014/main" id="{09E3D52F-A96E-4388-9535-BD56F761A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2B4E10-2195-433B-BF41-987D0EC75C55}"/>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77668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76956C-5E5A-4535-BE32-14AA90E638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5844E193-A8B2-42FB-8C18-1ECF560DC3D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E24686C-97ED-484D-A522-3A4D0266F26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11/25/2024</a:t>
            </a:fld>
            <a:endParaRPr lang="en-US"/>
          </a:p>
        </p:txBody>
      </p:sp>
      <p:sp>
        <p:nvSpPr>
          <p:cNvPr id="5" name="Footer Placeholder 4">
            <a:extLst>
              <a:ext uri="{FF2B5EF4-FFF2-40B4-BE49-F238E27FC236}">
                <a16:creationId xmlns:a16="http://schemas.microsoft.com/office/drawing/2014/main" id="{2343A0D0-D59B-4CDE-82F4-13EAADFA1FE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DBC173-110F-4ABC-836F-8CCEE84BF74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233544492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D3B9-3E06-4360-B775-D3194B1D2317}"/>
              </a:ext>
            </a:extLst>
          </p:cNvPr>
          <p:cNvSpPr>
            <a:spLocks noGrp="1"/>
          </p:cNvSpPr>
          <p:nvPr>
            <p:ph type="ctrTitle"/>
          </p:nvPr>
        </p:nvSpPr>
        <p:spPr/>
        <p:txBody>
          <a:bodyPr>
            <a:normAutofit/>
          </a:bodyPr>
          <a:lstStyle/>
          <a:p>
            <a:r>
              <a:rPr lang="en-GB" sz="7200"/>
              <a:t>From Resilience to Resistance</a:t>
            </a:r>
          </a:p>
        </p:txBody>
      </p:sp>
      <p:sp>
        <p:nvSpPr>
          <p:cNvPr id="3" name="Subtitle 2">
            <a:extLst>
              <a:ext uri="{FF2B5EF4-FFF2-40B4-BE49-F238E27FC236}">
                <a16:creationId xmlns:a16="http://schemas.microsoft.com/office/drawing/2014/main" id="{61A99281-493D-4405-8314-21AC1DC604EE}"/>
              </a:ext>
            </a:extLst>
          </p:cNvPr>
          <p:cNvSpPr>
            <a:spLocks noGrp="1"/>
          </p:cNvSpPr>
          <p:nvPr>
            <p:ph type="subTitle" idx="1"/>
          </p:nvPr>
        </p:nvSpPr>
        <p:spPr/>
        <p:txBody>
          <a:bodyPr>
            <a:normAutofit/>
          </a:bodyPr>
          <a:lstStyle/>
          <a:p>
            <a:r>
              <a:rPr lang="en-GB" sz="4400"/>
              <a:t>Organising on Mental Health</a:t>
            </a:r>
          </a:p>
          <a:p>
            <a:r>
              <a:rPr lang="en-GB" sz="3600"/>
              <a:t>Roy McCabe</a:t>
            </a:r>
          </a:p>
        </p:txBody>
      </p:sp>
    </p:spTree>
    <p:extLst>
      <p:ext uri="{BB962C8B-B14F-4D97-AF65-F5344CB8AC3E}">
        <p14:creationId xmlns:p14="http://schemas.microsoft.com/office/powerpoint/2010/main" val="1930204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A9F7-944E-4511-9258-A82E57682B0A}"/>
              </a:ext>
            </a:extLst>
          </p:cNvPr>
          <p:cNvSpPr>
            <a:spLocks noGrp="1"/>
          </p:cNvSpPr>
          <p:nvPr>
            <p:ph type="title"/>
          </p:nvPr>
        </p:nvSpPr>
        <p:spPr/>
        <p:txBody>
          <a:bodyPr>
            <a:normAutofit/>
          </a:bodyPr>
          <a:lstStyle/>
          <a:p>
            <a:pPr algn="ctr"/>
            <a:r>
              <a:rPr lang="en-GB" sz="4800"/>
              <a:t>Small group activity</a:t>
            </a:r>
          </a:p>
        </p:txBody>
      </p:sp>
      <p:sp>
        <p:nvSpPr>
          <p:cNvPr id="3" name="Content Placeholder 2">
            <a:extLst>
              <a:ext uri="{FF2B5EF4-FFF2-40B4-BE49-F238E27FC236}">
                <a16:creationId xmlns:a16="http://schemas.microsoft.com/office/drawing/2014/main" id="{4A652607-3F5C-4C81-B358-2E9B25049A63}"/>
              </a:ext>
            </a:extLst>
          </p:cNvPr>
          <p:cNvSpPr>
            <a:spLocks noGrp="1"/>
          </p:cNvSpPr>
          <p:nvPr>
            <p:ph idx="1"/>
          </p:nvPr>
        </p:nvSpPr>
        <p:spPr>
          <a:noFill/>
        </p:spPr>
        <p:txBody>
          <a:bodyPr>
            <a:normAutofit fontScale="92500" lnSpcReduction="20000"/>
          </a:bodyPr>
          <a:lstStyle/>
          <a:p>
            <a:pPr marL="342900" lvl="0" indent="-342900">
              <a:lnSpc>
                <a:spcPct val="107000"/>
              </a:lnSpc>
              <a:spcAft>
                <a:spcPts val="800"/>
              </a:spcAft>
              <a:buFont typeface="+mj-lt"/>
              <a:buAutoNum type="arabicParenR"/>
            </a:pPr>
            <a:r>
              <a:rPr lang="en-GB" sz="2600">
                <a:effectLst/>
                <a:latin typeface="Calibri" panose="020F0502020204030204" pitchFamily="34" charset="0"/>
                <a:ea typeface="Calibri" panose="020F0502020204030204" pitchFamily="34" charset="0"/>
                <a:cs typeface="Times New Roman" panose="02020603050405020304" pitchFamily="18" charset="0"/>
              </a:rPr>
              <a:t>Does the situation regarding stress and mental health in your workplace resemble the findings of the safety reps biennial survey and the HSE surveys? If not consider why this might be. </a:t>
            </a:r>
          </a:p>
          <a:p>
            <a:pPr marL="342900" lvl="0" indent="-342900">
              <a:lnSpc>
                <a:spcPct val="107000"/>
              </a:lnSpc>
              <a:spcAft>
                <a:spcPts val="800"/>
              </a:spcAft>
              <a:buFont typeface="+mj-lt"/>
              <a:buAutoNum type="arabicParenR"/>
            </a:pPr>
            <a:r>
              <a:rPr lang="en-GB" sz="2600">
                <a:effectLst/>
                <a:latin typeface="Calibri" panose="020F0502020204030204" pitchFamily="34" charset="0"/>
                <a:ea typeface="Calibri" panose="020F0502020204030204" pitchFamily="34" charset="0"/>
                <a:cs typeface="Times New Roman" panose="02020603050405020304" pitchFamily="18" charset="0"/>
              </a:rPr>
              <a:t>How does your employer try to deal with the issue of stress in the workplace? (Individually, Collectively or not at all)</a:t>
            </a:r>
          </a:p>
          <a:p>
            <a:pPr marL="342900" lvl="0" indent="-342900">
              <a:lnSpc>
                <a:spcPct val="107000"/>
              </a:lnSpc>
              <a:spcAft>
                <a:spcPts val="800"/>
              </a:spcAft>
              <a:buFont typeface="+mj-lt"/>
              <a:buAutoNum type="arabicParenR"/>
            </a:pPr>
            <a:r>
              <a:rPr lang="en-GB" sz="2600">
                <a:effectLst/>
                <a:latin typeface="Calibri" panose="020F0502020204030204" pitchFamily="34" charset="0"/>
                <a:ea typeface="Calibri" panose="020F0502020204030204" pitchFamily="34" charset="0"/>
                <a:cs typeface="Times New Roman" panose="02020603050405020304" pitchFamily="18" charset="0"/>
              </a:rPr>
              <a:t>Has your employer tried to introduce resilience training? If yes how is this conducted?</a:t>
            </a:r>
          </a:p>
          <a:p>
            <a:pPr marL="342900" lvl="0" indent="-342900">
              <a:lnSpc>
                <a:spcPct val="107000"/>
              </a:lnSpc>
              <a:spcAft>
                <a:spcPts val="800"/>
              </a:spcAft>
              <a:buFont typeface="+mj-lt"/>
              <a:buAutoNum type="arabicParenR"/>
            </a:pPr>
            <a:r>
              <a:rPr lang="en-GB" sz="2600">
                <a:effectLst/>
                <a:latin typeface="Calibri" panose="020F0502020204030204" pitchFamily="34" charset="0"/>
                <a:ea typeface="Calibri" panose="020F0502020204030204" pitchFamily="34" charset="0"/>
                <a:cs typeface="Times New Roman" panose="02020603050405020304" pitchFamily="18" charset="0"/>
              </a:rPr>
              <a:t>How could you persuade your employer to consider alternative approaches to tackling stress and mental ill health at your workplace.</a:t>
            </a:r>
          </a:p>
          <a:p>
            <a:endParaRPr lang="en-GB"/>
          </a:p>
        </p:txBody>
      </p:sp>
    </p:spTree>
    <p:extLst>
      <p:ext uri="{BB962C8B-B14F-4D97-AF65-F5344CB8AC3E}">
        <p14:creationId xmlns:p14="http://schemas.microsoft.com/office/powerpoint/2010/main" val="2778939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D43C8-23FC-480F-9CDB-BAC25F7C35AB}"/>
              </a:ext>
            </a:extLst>
          </p:cNvPr>
          <p:cNvSpPr>
            <a:spLocks noGrp="1"/>
          </p:cNvSpPr>
          <p:nvPr>
            <p:ph type="title"/>
          </p:nvPr>
        </p:nvSpPr>
        <p:spPr/>
        <p:txBody>
          <a:bodyPr>
            <a:normAutofit/>
          </a:bodyPr>
          <a:lstStyle/>
          <a:p>
            <a:r>
              <a:rPr lang="en-GB" sz="4800"/>
              <a:t>Stress – still an issue?</a:t>
            </a:r>
          </a:p>
        </p:txBody>
      </p:sp>
      <p:sp>
        <p:nvSpPr>
          <p:cNvPr id="3" name="Content Placeholder 2">
            <a:extLst>
              <a:ext uri="{FF2B5EF4-FFF2-40B4-BE49-F238E27FC236}">
                <a16:creationId xmlns:a16="http://schemas.microsoft.com/office/drawing/2014/main" id="{B11A392D-C19C-4F1C-83F7-E16554EF5CC1}"/>
              </a:ext>
            </a:extLst>
          </p:cNvPr>
          <p:cNvSpPr>
            <a:spLocks noGrp="1"/>
          </p:cNvSpPr>
          <p:nvPr>
            <p:ph idx="1"/>
          </p:nvPr>
        </p:nvSpPr>
        <p:spPr/>
        <p:txBody>
          <a:bodyPr>
            <a:normAutofit lnSpcReduction="10000"/>
          </a:bodyPr>
          <a:lstStyle/>
          <a:p>
            <a:r>
              <a:rPr lang="en-GB" sz="2800">
                <a:latin typeface="+mn-lt"/>
              </a:rPr>
              <a:t>The TUC Health &amp; Safety Reps survey 22-23 reported that the top five concerns from reps were:</a:t>
            </a:r>
          </a:p>
          <a:p>
            <a:pPr lvl="1"/>
            <a:r>
              <a:rPr lang="en-GB" sz="2800" kern="100">
                <a:effectLst/>
                <a:latin typeface="+mn-lt"/>
                <a:ea typeface="Aptos"/>
                <a:cs typeface="Times New Roman" panose="02020603050405020304" pitchFamily="18" charset="0"/>
              </a:rPr>
              <a:t>Stress = 59%</a:t>
            </a:r>
          </a:p>
          <a:p>
            <a:pPr lvl="1"/>
            <a:r>
              <a:rPr lang="en-GB" sz="2800" kern="100">
                <a:effectLst/>
                <a:latin typeface="+mn-lt"/>
                <a:ea typeface="Aptos"/>
                <a:cs typeface="Times New Roman" panose="02020603050405020304" pitchFamily="18" charset="0"/>
              </a:rPr>
              <a:t>Bullying/harassment = 45%</a:t>
            </a:r>
          </a:p>
          <a:p>
            <a:pPr lvl="1"/>
            <a:r>
              <a:rPr lang="en-GB" sz="2800" kern="100">
                <a:effectLst/>
                <a:latin typeface="+mn-lt"/>
                <a:ea typeface="Aptos"/>
                <a:cs typeface="Times New Roman" panose="02020603050405020304" pitchFamily="18" charset="0"/>
              </a:rPr>
              <a:t>Covid 19 exposure = 39%</a:t>
            </a:r>
          </a:p>
          <a:p>
            <a:pPr lvl="1"/>
            <a:r>
              <a:rPr lang="en-GB" sz="2800" kern="100">
                <a:effectLst/>
                <a:latin typeface="+mn-lt"/>
                <a:ea typeface="Aptos"/>
                <a:cs typeface="Times New Roman" panose="02020603050405020304" pitchFamily="18" charset="0"/>
              </a:rPr>
              <a:t>Slips, trips, falls = 29%</a:t>
            </a:r>
          </a:p>
          <a:p>
            <a:pPr lvl="1"/>
            <a:r>
              <a:rPr lang="en-GB" sz="2800" kern="100">
                <a:effectLst/>
                <a:latin typeface="+mn-lt"/>
                <a:ea typeface="Aptos"/>
                <a:cs typeface="Times New Roman" panose="02020603050405020304" pitchFamily="18" charset="0"/>
              </a:rPr>
              <a:t>Back strains = 29%</a:t>
            </a:r>
          </a:p>
          <a:p>
            <a:endParaRPr lang="en-GB" sz="2800"/>
          </a:p>
          <a:p>
            <a:r>
              <a:rPr lang="en-GB" sz="2800"/>
              <a:t>While this figure has dropped over the last 8 years (70% in 2016) – It is still unacceptably too high</a:t>
            </a:r>
          </a:p>
        </p:txBody>
      </p:sp>
    </p:spTree>
    <p:extLst>
      <p:ext uri="{BB962C8B-B14F-4D97-AF65-F5344CB8AC3E}">
        <p14:creationId xmlns:p14="http://schemas.microsoft.com/office/powerpoint/2010/main" val="115376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1CAEE-31BC-4CA2-B68F-3CFBBF4E4D54}"/>
              </a:ext>
            </a:extLst>
          </p:cNvPr>
          <p:cNvSpPr>
            <a:spLocks noGrp="1"/>
          </p:cNvSpPr>
          <p:nvPr>
            <p:ph type="title"/>
          </p:nvPr>
        </p:nvSpPr>
        <p:spPr/>
        <p:txBody>
          <a:bodyPr>
            <a:normAutofit/>
          </a:bodyPr>
          <a:lstStyle/>
          <a:p>
            <a:r>
              <a:rPr lang="en-GB" sz="4800"/>
              <a:t>The extent of the problem</a:t>
            </a:r>
          </a:p>
        </p:txBody>
      </p:sp>
      <p:sp>
        <p:nvSpPr>
          <p:cNvPr id="3" name="Content Placeholder 2">
            <a:extLst>
              <a:ext uri="{FF2B5EF4-FFF2-40B4-BE49-F238E27FC236}">
                <a16:creationId xmlns:a16="http://schemas.microsoft.com/office/drawing/2014/main" id="{DE2A862E-9462-4F5B-B24C-9725D631B997}"/>
              </a:ext>
            </a:extLst>
          </p:cNvPr>
          <p:cNvSpPr>
            <a:spLocks noGrp="1"/>
          </p:cNvSpPr>
          <p:nvPr>
            <p:ph idx="1"/>
          </p:nvPr>
        </p:nvSpPr>
        <p:spPr>
          <a:xfrm>
            <a:off x="827699" y="1666875"/>
            <a:ext cx="7182825" cy="4581531"/>
          </a:xfrm>
        </p:spPr>
        <p:txBody>
          <a:bodyPr>
            <a:normAutofit lnSpcReduction="10000"/>
          </a:bodyPr>
          <a:lstStyle/>
          <a:p>
            <a:r>
              <a:rPr lang="en-GB" sz="2600"/>
              <a:t>HSE statistics reveal that out of 29.6 million days lost to work related ill health in 2023/24</a:t>
            </a:r>
          </a:p>
          <a:p>
            <a:pPr lvl="1"/>
            <a:r>
              <a:rPr lang="en-GB" sz="2600"/>
              <a:t>16.4 million days lost for stress, depression and anxiety = 55.4%</a:t>
            </a:r>
          </a:p>
          <a:p>
            <a:pPr lvl="1"/>
            <a:r>
              <a:rPr lang="en-GB" sz="2600"/>
              <a:t>7.8 million days lost for </a:t>
            </a:r>
            <a:r>
              <a:rPr lang="en-GB" sz="2600">
                <a:latin typeface="Roboto" panose="02000000000000000000" pitchFamily="2" charset="0"/>
              </a:rPr>
              <a:t>m</a:t>
            </a:r>
            <a:r>
              <a:rPr lang="en-GB" sz="2600" b="0" i="0">
                <a:effectLst/>
                <a:latin typeface="Roboto" panose="02000000000000000000" pitchFamily="2" charset="0"/>
              </a:rPr>
              <a:t>usculoskeletal</a:t>
            </a:r>
            <a:r>
              <a:rPr lang="en-GB" sz="2600"/>
              <a:t> disorders = 26.3%</a:t>
            </a:r>
          </a:p>
          <a:p>
            <a:pPr lvl="1"/>
            <a:r>
              <a:rPr lang="en-GB" sz="2600"/>
              <a:t>Costing approx. £14.5 billion </a:t>
            </a:r>
          </a:p>
          <a:p>
            <a:pPr marL="342900" lvl="1" indent="0">
              <a:buNone/>
            </a:pPr>
            <a:endParaRPr lang="en-GB" sz="2600"/>
          </a:p>
          <a:p>
            <a:r>
              <a:rPr lang="en-GB" sz="2600"/>
              <a:t>Comparing these figure with the level of industrial action in 2023</a:t>
            </a:r>
          </a:p>
          <a:p>
            <a:pPr lvl="1"/>
            <a:r>
              <a:rPr lang="en-GB" sz="2600"/>
              <a:t>4 million days were lost to strike action = 13.5%</a:t>
            </a:r>
          </a:p>
          <a:p>
            <a:pPr lvl="1"/>
            <a:r>
              <a:rPr lang="en-GB" sz="2600"/>
              <a:t>Costing £1.9 billion</a:t>
            </a:r>
          </a:p>
          <a:p>
            <a:endParaRPr lang="en-GB"/>
          </a:p>
          <a:p>
            <a:endParaRPr lang="en-GB"/>
          </a:p>
          <a:p>
            <a:pPr lvl="1"/>
            <a:endParaRPr lang="en-GB"/>
          </a:p>
        </p:txBody>
      </p:sp>
    </p:spTree>
    <p:extLst>
      <p:ext uri="{BB962C8B-B14F-4D97-AF65-F5344CB8AC3E}">
        <p14:creationId xmlns:p14="http://schemas.microsoft.com/office/powerpoint/2010/main" val="203311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5A8A6-9E62-4A4C-A734-338E5CF90EE5}"/>
              </a:ext>
            </a:extLst>
          </p:cNvPr>
          <p:cNvSpPr>
            <a:spLocks noGrp="1"/>
          </p:cNvSpPr>
          <p:nvPr>
            <p:ph type="title"/>
          </p:nvPr>
        </p:nvSpPr>
        <p:spPr/>
        <p:txBody>
          <a:bodyPr>
            <a:normAutofit/>
          </a:bodyPr>
          <a:lstStyle/>
          <a:p>
            <a:r>
              <a:rPr lang="en-GB" sz="4800"/>
              <a:t>Employer’s response </a:t>
            </a:r>
          </a:p>
        </p:txBody>
      </p:sp>
      <p:sp>
        <p:nvSpPr>
          <p:cNvPr id="3" name="Content Placeholder 2">
            <a:extLst>
              <a:ext uri="{FF2B5EF4-FFF2-40B4-BE49-F238E27FC236}">
                <a16:creationId xmlns:a16="http://schemas.microsoft.com/office/drawing/2014/main" id="{060399FE-B099-4336-AC87-68D16A10E292}"/>
              </a:ext>
            </a:extLst>
          </p:cNvPr>
          <p:cNvSpPr>
            <a:spLocks noGrp="1"/>
          </p:cNvSpPr>
          <p:nvPr>
            <p:ph idx="1"/>
          </p:nvPr>
        </p:nvSpPr>
        <p:spPr>
          <a:xfrm>
            <a:off x="827699" y="1543051"/>
            <a:ext cx="7763851" cy="4705356"/>
          </a:xfrm>
        </p:spPr>
        <p:txBody>
          <a:bodyPr>
            <a:noAutofit/>
          </a:bodyPr>
          <a:lstStyle/>
          <a:p>
            <a:r>
              <a:rPr lang="en-GB" sz="2600"/>
              <a:t>CIPD states that resilience training helps employees adapt, cope, gain resources, and respond positively to stressors in the workplace.</a:t>
            </a:r>
          </a:p>
          <a:p>
            <a:r>
              <a:rPr lang="en-GB" sz="2600"/>
              <a:t>The focus is on: </a:t>
            </a:r>
          </a:p>
          <a:p>
            <a:pPr lvl="1"/>
            <a:r>
              <a:rPr lang="en-GB" sz="2600"/>
              <a:t>Individuals</a:t>
            </a:r>
          </a:p>
          <a:p>
            <a:pPr lvl="1"/>
            <a:r>
              <a:rPr lang="en-GB" sz="2600"/>
              <a:t>Relationships </a:t>
            </a:r>
          </a:p>
          <a:p>
            <a:pPr lvl="1"/>
            <a:r>
              <a:rPr lang="en-GB" sz="2600"/>
              <a:t>Learning and development</a:t>
            </a:r>
          </a:p>
          <a:p>
            <a:pPr marL="342900" lvl="1" indent="0">
              <a:buNone/>
            </a:pPr>
            <a:endParaRPr lang="en-GB" sz="2600"/>
          </a:p>
          <a:p>
            <a:r>
              <a:rPr lang="en-GB" sz="2600"/>
              <a:t>Many consultants who develop resilience programmes for employers quote the philosopher Nietzsche: “That which does not kill us makes us stronger.” Which if you think about it is clearly not true. </a:t>
            </a:r>
          </a:p>
        </p:txBody>
      </p:sp>
    </p:spTree>
    <p:extLst>
      <p:ext uri="{BB962C8B-B14F-4D97-AF65-F5344CB8AC3E}">
        <p14:creationId xmlns:p14="http://schemas.microsoft.com/office/powerpoint/2010/main" val="93344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A2DFB-E2EF-453F-9AB0-1B72C079B419}"/>
              </a:ext>
            </a:extLst>
          </p:cNvPr>
          <p:cNvSpPr>
            <a:spLocks noGrp="1"/>
          </p:cNvSpPr>
          <p:nvPr>
            <p:ph type="title"/>
          </p:nvPr>
        </p:nvSpPr>
        <p:spPr/>
        <p:txBody>
          <a:bodyPr>
            <a:noAutofit/>
          </a:bodyPr>
          <a:lstStyle/>
          <a:p>
            <a:r>
              <a:rPr lang="en-GB" sz="4800"/>
              <a:t>Why is resilience training a trade union issue issue</a:t>
            </a:r>
          </a:p>
        </p:txBody>
      </p:sp>
      <p:sp>
        <p:nvSpPr>
          <p:cNvPr id="3" name="Content Placeholder 2">
            <a:extLst>
              <a:ext uri="{FF2B5EF4-FFF2-40B4-BE49-F238E27FC236}">
                <a16:creationId xmlns:a16="http://schemas.microsoft.com/office/drawing/2014/main" id="{746F1C01-A6CA-425E-BDFD-1D7FE28BA9DF}"/>
              </a:ext>
            </a:extLst>
          </p:cNvPr>
          <p:cNvSpPr>
            <a:spLocks noGrp="1"/>
          </p:cNvSpPr>
          <p:nvPr>
            <p:ph idx="1"/>
          </p:nvPr>
        </p:nvSpPr>
        <p:spPr>
          <a:xfrm>
            <a:off x="827699" y="2052925"/>
            <a:ext cx="7544775" cy="4195481"/>
          </a:xfrm>
        </p:spPr>
        <p:txBody>
          <a:bodyPr>
            <a:normAutofit/>
          </a:bodyPr>
          <a:lstStyle/>
          <a:p>
            <a:r>
              <a:rPr lang="en-GB" sz="2800"/>
              <a:t>Resilience is often used to imply that an individual needs to toughen up and simply withstand stress better.</a:t>
            </a:r>
          </a:p>
          <a:p>
            <a:r>
              <a:rPr lang="en-GB" sz="2800"/>
              <a:t>It concentrates on the individual rather than the employer’s organisational structures.</a:t>
            </a:r>
          </a:p>
          <a:p>
            <a:r>
              <a:rPr lang="en-GB" sz="2800"/>
              <a:t>It is designed to train workers how to deal with stress rather than remove or reduce it.</a:t>
            </a:r>
          </a:p>
          <a:p>
            <a:r>
              <a:rPr lang="en-GB" sz="2800"/>
              <a:t>Our approach is to ensure stress is dealt as a collective at the organisational level.</a:t>
            </a:r>
          </a:p>
        </p:txBody>
      </p:sp>
    </p:spTree>
    <p:extLst>
      <p:ext uri="{BB962C8B-B14F-4D97-AF65-F5344CB8AC3E}">
        <p14:creationId xmlns:p14="http://schemas.microsoft.com/office/powerpoint/2010/main" val="254309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B5332-690C-4069-B284-D32320A08DC1}"/>
              </a:ext>
            </a:extLst>
          </p:cNvPr>
          <p:cNvSpPr>
            <a:spLocks noGrp="1"/>
          </p:cNvSpPr>
          <p:nvPr>
            <p:ph type="title"/>
          </p:nvPr>
        </p:nvSpPr>
        <p:spPr>
          <a:xfrm>
            <a:off x="323851" y="405093"/>
            <a:ext cx="8477250" cy="1400530"/>
          </a:xfrm>
        </p:spPr>
        <p:txBody>
          <a:bodyPr>
            <a:noAutofit/>
          </a:bodyPr>
          <a:lstStyle/>
          <a:p>
            <a:r>
              <a:rPr lang="en-GB" sz="4800"/>
              <a:t>What are employer’s responsibilities for mental health </a:t>
            </a:r>
          </a:p>
        </p:txBody>
      </p:sp>
      <p:sp>
        <p:nvSpPr>
          <p:cNvPr id="3" name="Content Placeholder 2">
            <a:extLst>
              <a:ext uri="{FF2B5EF4-FFF2-40B4-BE49-F238E27FC236}">
                <a16:creationId xmlns:a16="http://schemas.microsoft.com/office/drawing/2014/main" id="{91338590-E879-4453-BFB4-ACCE45B999EC}"/>
              </a:ext>
            </a:extLst>
          </p:cNvPr>
          <p:cNvSpPr>
            <a:spLocks noGrp="1"/>
          </p:cNvSpPr>
          <p:nvPr>
            <p:ph idx="1"/>
          </p:nvPr>
        </p:nvSpPr>
        <p:spPr/>
        <p:txBody>
          <a:bodyPr>
            <a:noAutofit/>
          </a:bodyPr>
          <a:lstStyle/>
          <a:p>
            <a:r>
              <a:rPr lang="en-GB" sz="2400"/>
              <a:t>Health &amp; Safety at Work Act 74</a:t>
            </a:r>
          </a:p>
          <a:p>
            <a:pPr lvl="1"/>
            <a:r>
              <a:rPr lang="en-GB" sz="2400"/>
              <a:t>General duty to ensure, so far is reasonably practicable, the health, safety and welfare at work of all their employees.</a:t>
            </a:r>
          </a:p>
          <a:p>
            <a:r>
              <a:rPr lang="en-GB" sz="2400"/>
              <a:t>Management of Health &amp; Safety at Work Regs 99</a:t>
            </a:r>
          </a:p>
          <a:p>
            <a:pPr lvl="1"/>
            <a:r>
              <a:rPr lang="en-GB" sz="2400"/>
              <a:t>Employers must carry out a suitable and sufficient risk assessment. This would have to be valid in context of both mental and physical health.</a:t>
            </a:r>
          </a:p>
          <a:p>
            <a:r>
              <a:rPr lang="en-GB" sz="2400"/>
              <a:t>Equality Act 2010</a:t>
            </a:r>
          </a:p>
          <a:p>
            <a:pPr lvl="1"/>
            <a:r>
              <a:rPr lang="en-GB" sz="2400"/>
              <a:t>Places a duty on the employer to make reasonable adjustments, to have a fair recruitment process and not to impose unfavourable treatment.</a:t>
            </a:r>
          </a:p>
        </p:txBody>
      </p:sp>
    </p:spTree>
    <p:extLst>
      <p:ext uri="{BB962C8B-B14F-4D97-AF65-F5344CB8AC3E}">
        <p14:creationId xmlns:p14="http://schemas.microsoft.com/office/powerpoint/2010/main" val="314335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40DDF-F060-4841-AE57-1EBD16B1A8C7}"/>
              </a:ext>
            </a:extLst>
          </p:cNvPr>
          <p:cNvSpPr>
            <a:spLocks noGrp="1"/>
          </p:cNvSpPr>
          <p:nvPr>
            <p:ph type="title"/>
          </p:nvPr>
        </p:nvSpPr>
        <p:spPr/>
        <p:txBody>
          <a:bodyPr>
            <a:noAutofit/>
          </a:bodyPr>
          <a:lstStyle/>
          <a:p>
            <a:r>
              <a:rPr lang="en-GB" sz="4800"/>
              <a:t>Why is the course relevant for all Reps?</a:t>
            </a:r>
          </a:p>
        </p:txBody>
      </p:sp>
      <p:sp>
        <p:nvSpPr>
          <p:cNvPr id="3" name="Content Placeholder 2">
            <a:extLst>
              <a:ext uri="{FF2B5EF4-FFF2-40B4-BE49-F238E27FC236}">
                <a16:creationId xmlns:a16="http://schemas.microsoft.com/office/drawing/2014/main" id="{B389DC9D-EEBE-49EF-990D-C56CCFECEA33}"/>
              </a:ext>
            </a:extLst>
          </p:cNvPr>
          <p:cNvSpPr>
            <a:spLocks noGrp="1"/>
          </p:cNvSpPr>
          <p:nvPr>
            <p:ph idx="1"/>
          </p:nvPr>
        </p:nvSpPr>
        <p:spPr/>
        <p:txBody>
          <a:bodyPr>
            <a:normAutofit/>
          </a:bodyPr>
          <a:lstStyle/>
          <a:p>
            <a:r>
              <a:rPr lang="en-GB" sz="2800"/>
              <a:t>Excessive Stress/Poor Mental Health is main reason why workers take sickness absence in UK today </a:t>
            </a:r>
          </a:p>
          <a:p>
            <a:r>
              <a:rPr lang="en-GB" sz="2800"/>
              <a:t>Whilst stress can be caused outside of the workplace often conditions in work exacerbate the condition</a:t>
            </a:r>
          </a:p>
          <a:p>
            <a:r>
              <a:rPr lang="en-GB" sz="2800"/>
              <a:t>Management often turn a blind eye to the signs which indicate an employee or group of employees are experiencing excessive stress</a:t>
            </a:r>
          </a:p>
          <a:p>
            <a:r>
              <a:rPr lang="en-GB" sz="2800"/>
              <a:t>Management are increasingly turning to resilience measures to try to combat stress in the workplace</a:t>
            </a:r>
          </a:p>
        </p:txBody>
      </p:sp>
    </p:spTree>
    <p:extLst>
      <p:ext uri="{BB962C8B-B14F-4D97-AF65-F5344CB8AC3E}">
        <p14:creationId xmlns:p14="http://schemas.microsoft.com/office/powerpoint/2010/main" val="58478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F7AE7-24B4-43D3-BF9D-D42E0799BD36}"/>
              </a:ext>
            </a:extLst>
          </p:cNvPr>
          <p:cNvSpPr>
            <a:spLocks noGrp="1"/>
          </p:cNvSpPr>
          <p:nvPr>
            <p:ph type="title"/>
          </p:nvPr>
        </p:nvSpPr>
        <p:spPr/>
        <p:txBody>
          <a:bodyPr>
            <a:noAutofit/>
          </a:bodyPr>
          <a:lstStyle/>
          <a:p>
            <a:r>
              <a:rPr lang="en-GB" sz="4800"/>
              <a:t>Why is the course relevant for all Reps (Continued)</a:t>
            </a:r>
          </a:p>
        </p:txBody>
      </p:sp>
      <p:sp>
        <p:nvSpPr>
          <p:cNvPr id="3" name="Content Placeholder 2">
            <a:extLst>
              <a:ext uri="{FF2B5EF4-FFF2-40B4-BE49-F238E27FC236}">
                <a16:creationId xmlns:a16="http://schemas.microsoft.com/office/drawing/2014/main" id="{EB58CD69-DC86-446E-ADD3-51D638607FBE}"/>
              </a:ext>
            </a:extLst>
          </p:cNvPr>
          <p:cNvSpPr>
            <a:spLocks noGrp="1"/>
          </p:cNvSpPr>
          <p:nvPr>
            <p:ph idx="1"/>
          </p:nvPr>
        </p:nvSpPr>
        <p:spPr/>
        <p:txBody>
          <a:bodyPr>
            <a:noAutofit/>
          </a:bodyPr>
          <a:lstStyle/>
          <a:p>
            <a:r>
              <a:rPr lang="en-GB" sz="2600"/>
              <a:t>More and more Employers are introducing draconian sickness absence policies</a:t>
            </a:r>
          </a:p>
          <a:p>
            <a:r>
              <a:rPr lang="en-GB" sz="2600"/>
              <a:t>The introduction of ‘trigger points’ into sickness absence procedures can lead very quickly to members being faced with disciplinary action on capability grounds</a:t>
            </a:r>
          </a:p>
          <a:p>
            <a:r>
              <a:rPr lang="en-GB" sz="2600"/>
              <a:t>Consequently, members will need representation in a range of meetings including sickness absence meetings, return to work meetings, capability meetings, disciplinary meetings and possibly grievance meetings</a:t>
            </a:r>
          </a:p>
        </p:txBody>
      </p:sp>
    </p:spTree>
    <p:extLst>
      <p:ext uri="{BB962C8B-B14F-4D97-AF65-F5344CB8AC3E}">
        <p14:creationId xmlns:p14="http://schemas.microsoft.com/office/powerpoint/2010/main" val="124168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9CDB-CA15-478E-9924-D040A51F63B7}"/>
              </a:ext>
            </a:extLst>
          </p:cNvPr>
          <p:cNvSpPr>
            <a:spLocks noGrp="1"/>
          </p:cNvSpPr>
          <p:nvPr>
            <p:ph type="title"/>
          </p:nvPr>
        </p:nvSpPr>
        <p:spPr/>
        <p:txBody>
          <a:bodyPr>
            <a:normAutofit/>
          </a:bodyPr>
          <a:lstStyle/>
          <a:p>
            <a:pPr algn="ctr"/>
            <a:r>
              <a:rPr lang="en-GB" sz="4800"/>
              <a:t>Course Outline</a:t>
            </a:r>
          </a:p>
        </p:txBody>
      </p:sp>
      <p:sp>
        <p:nvSpPr>
          <p:cNvPr id="3" name="Content Placeholder 2">
            <a:extLst>
              <a:ext uri="{FF2B5EF4-FFF2-40B4-BE49-F238E27FC236}">
                <a16:creationId xmlns:a16="http://schemas.microsoft.com/office/drawing/2014/main" id="{F24ECC5C-73B8-4182-B3EB-86A1E5C8196C}"/>
              </a:ext>
            </a:extLst>
          </p:cNvPr>
          <p:cNvSpPr>
            <a:spLocks noGrp="1"/>
          </p:cNvSpPr>
          <p:nvPr>
            <p:ph idx="1"/>
          </p:nvPr>
        </p:nvSpPr>
        <p:spPr/>
        <p:txBody>
          <a:bodyPr/>
          <a:lstStyle/>
          <a:p>
            <a:r>
              <a:rPr lang="en-GB" sz="2800"/>
              <a:t>It is a 2-day course with some requirement to do some Pre-Course research using the internet</a:t>
            </a:r>
          </a:p>
          <a:p>
            <a:r>
              <a:rPr lang="en-GB" sz="2800"/>
              <a:t>It is targeted at ALL union Reps not just Health and Safety Reps</a:t>
            </a:r>
          </a:p>
          <a:p>
            <a:r>
              <a:rPr lang="en-GB" sz="2800"/>
              <a:t>Course is designed to look at what unions in the workplace can do to organise around work related stress and mental health issues</a:t>
            </a:r>
          </a:p>
          <a:p>
            <a:r>
              <a:rPr lang="en-GB" sz="2800"/>
              <a:t>The next course will be offered at Coleg Gwent Newport from the 31</a:t>
            </a:r>
            <a:r>
              <a:rPr lang="en-GB" sz="2800" baseline="30000"/>
              <a:t>st</a:t>
            </a:r>
            <a:r>
              <a:rPr lang="en-GB" sz="2800"/>
              <a:t> March to the 7</a:t>
            </a:r>
            <a:r>
              <a:rPr lang="en-GB" sz="2800" baseline="30000"/>
              <a:t>th</a:t>
            </a:r>
            <a:r>
              <a:rPr lang="en-GB" sz="2800"/>
              <a:t> April</a:t>
            </a:r>
          </a:p>
          <a:p>
            <a:endParaRPr lang="en-GB" sz="2800"/>
          </a:p>
          <a:p>
            <a:endParaRPr lang="en-GB"/>
          </a:p>
        </p:txBody>
      </p:sp>
    </p:spTree>
    <p:extLst>
      <p:ext uri="{BB962C8B-B14F-4D97-AF65-F5344CB8AC3E}">
        <p14:creationId xmlns:p14="http://schemas.microsoft.com/office/powerpoint/2010/main" val="124507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c7089a6-7e34-4da5-8d2b-dd7bb62097c5"/>
    <lcf76f155ced4ddcb4097134ff3c332f xmlns="97e255e4-0195-48d5-bb22-188ad59d66c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6A76B3F2237D43B9577EC413FA7E1A" ma:contentTypeVersion="18" ma:contentTypeDescription="Create a new document." ma:contentTypeScope="" ma:versionID="3076b3c96cfc51cecaef925233a466b0">
  <xsd:schema xmlns:xsd="http://www.w3.org/2001/XMLSchema" xmlns:xs="http://www.w3.org/2001/XMLSchema" xmlns:p="http://schemas.microsoft.com/office/2006/metadata/properties" xmlns:ns2="97e255e4-0195-48d5-bb22-188ad59d66ce" xmlns:ns3="9f802a7d-eb81-46c1-8638-cdfe5eabc042" xmlns:ns4="4c7089a6-7e34-4da5-8d2b-dd7bb62097c5" targetNamespace="http://schemas.microsoft.com/office/2006/metadata/properties" ma:root="true" ma:fieldsID="f50a7aa3c851a501607f8bc2517e3fde" ns2:_="" ns3:_="" ns4:_="">
    <xsd:import namespace="97e255e4-0195-48d5-bb22-188ad59d66ce"/>
    <xsd:import namespace="9f802a7d-eb81-46c1-8638-cdfe5eabc042"/>
    <xsd:import namespace="4c7089a6-7e34-4da5-8d2b-dd7bb62097c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e255e4-0195-48d5-bb22-188ad59d66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9b51fab-051d-45c2-bf11-9453f0790ff8"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802a7d-eb81-46c1-8638-cdfe5eabc04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7089a6-7e34-4da5-8d2b-dd7bb62097c5"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a336a9f6-6f8e-4480-96a1-d40422875ae3}" ma:internalName="TaxCatchAll" ma:showField="CatchAllData" ma:web="9f802a7d-eb81-46c1-8638-cdfe5eabc0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CFC919-8124-4834-A59E-566A7B04CE2C}">
  <ds:schemaRef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terms/"/>
    <ds:schemaRef ds:uri="4c7089a6-7e34-4da5-8d2b-dd7bb62097c5"/>
    <ds:schemaRef ds:uri="9f802a7d-eb81-46c1-8638-cdfe5eabc042"/>
    <ds:schemaRef ds:uri="97e255e4-0195-48d5-bb22-188ad59d66ce"/>
    <ds:schemaRef ds:uri="http://purl.org/dc/dcmitype/"/>
    <ds:schemaRef ds:uri="http://purl.org/dc/elements/1.1/"/>
  </ds:schemaRefs>
</ds:datastoreItem>
</file>

<file path=customXml/itemProps2.xml><?xml version="1.0" encoding="utf-8"?>
<ds:datastoreItem xmlns:ds="http://schemas.openxmlformats.org/officeDocument/2006/customXml" ds:itemID="{F0F2D6D0-9FC7-4D6F-AD87-A8489B00A23A}">
  <ds:schemaRefs>
    <ds:schemaRef ds:uri="http://schemas.microsoft.com/sharepoint/v3/contenttype/forms"/>
  </ds:schemaRefs>
</ds:datastoreItem>
</file>

<file path=customXml/itemProps3.xml><?xml version="1.0" encoding="utf-8"?>
<ds:datastoreItem xmlns:ds="http://schemas.openxmlformats.org/officeDocument/2006/customXml" ds:itemID="{209A69E3-B7CA-4F85-8AB8-795CCD3226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e255e4-0195-48d5-bb22-188ad59d66ce"/>
    <ds:schemaRef ds:uri="9f802a7d-eb81-46c1-8638-cdfe5eabc042"/>
    <ds:schemaRef ds:uri="4c7089a6-7e34-4da5-8d2b-dd7bb62097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732</Words>
  <Application>Microsoft Office PowerPoint</Application>
  <PresentationFormat>On-screen Show (4:3)</PresentationFormat>
  <Paragraphs>62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Roboto</vt:lpstr>
      <vt:lpstr>Office Theme</vt:lpstr>
      <vt:lpstr>From Resilience to Resistance</vt:lpstr>
      <vt:lpstr>Stress – still an issue?</vt:lpstr>
      <vt:lpstr>The extent of the problem</vt:lpstr>
      <vt:lpstr>Employer’s response </vt:lpstr>
      <vt:lpstr>Why is resilience training a trade union issue issue</vt:lpstr>
      <vt:lpstr>What are employer’s responsibilities for mental health </vt:lpstr>
      <vt:lpstr>Why is the course relevant for all Reps?</vt:lpstr>
      <vt:lpstr>Why is the course relevant for all Reps (Continued)</vt:lpstr>
      <vt:lpstr>Course Outline</vt:lpstr>
      <vt:lpstr>Small group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Resilience to Resistance</dc:title>
  <dc:creator>Roy McCabe</dc:creator>
  <cp:lastModifiedBy>Jo Rees</cp:lastModifiedBy>
  <cp:revision>3</cp:revision>
  <dcterms:created xsi:type="dcterms:W3CDTF">2024-11-15T13:14:55Z</dcterms:created>
  <dcterms:modified xsi:type="dcterms:W3CDTF">2024-11-25T22:06:09Z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0x0101002B6A76B3F2237D43B9577EC413FA7E1A</vt:lpwstr>
  </property>
  <property fmtid="{D5CDD505-2E9C-101B-9397-08002B2CF9AE}" pid="3" name="MediaServiceImageTags">
    <vt:lpwstr/>
  </property>
</Properties>
</file>