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362" r:id="rId5"/>
    <p:sldId id="259" r:id="rId6"/>
    <p:sldId id="364" r:id="rId7"/>
    <p:sldId id="365" r:id="rId8"/>
    <p:sldId id="382" r:id="rId9"/>
    <p:sldId id="419" r:id="rId10"/>
    <p:sldId id="381" r:id="rId11"/>
    <p:sldId id="373" r:id="rId12"/>
    <p:sldId id="421" r:id="rId13"/>
    <p:sldId id="427" r:id="rId14"/>
    <p:sldId id="420" r:id="rId15"/>
    <p:sldId id="25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7E"/>
    <a:srgbClr val="E52713"/>
    <a:srgbClr val="EAAA00"/>
    <a:srgbClr val="006633"/>
    <a:srgbClr val="5A1B3B"/>
    <a:srgbClr val="0A2240"/>
    <a:srgbClr val="5CB8B2"/>
    <a:srgbClr val="8FAD15"/>
    <a:srgbClr val="3D4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F5900-19D2-4F22-AE82-780B8439C89F}" v="94" dt="2024-08-29T17:24:21.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4885" autoAdjust="0"/>
  </p:normalViewPr>
  <p:slideViewPr>
    <p:cSldViewPr snapToGrid="0">
      <p:cViewPr varScale="1">
        <p:scale>
          <a:sx n="70" d="100"/>
          <a:sy n="70" d="100"/>
        </p:scale>
        <p:origin x="1176" y="48"/>
      </p:cViewPr>
      <p:guideLst/>
    </p:cSldViewPr>
  </p:slideViewPr>
  <p:notesTextViewPr>
    <p:cViewPr>
      <p:scale>
        <a:sx n="1" d="1"/>
        <a:sy n="1" d="1"/>
      </p:scale>
      <p:origin x="0" y="0"/>
    </p:cViewPr>
  </p:notesTextViewPr>
  <p:notesViewPr>
    <p:cSldViewPr snapToGrid="0"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03FD4-A982-AA62-32C2-B71102AE3C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830C9E-240E-267F-D0D0-7E9EC5CCDF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46E58-0A5E-0948-A4F9-4217A3649D7C}" type="datetimeFigureOut">
              <a:rPr lang="en-US" smtClean="0"/>
              <a:t>11/25/2024</a:t>
            </a:fld>
            <a:endParaRPr lang="en-US"/>
          </a:p>
        </p:txBody>
      </p:sp>
      <p:sp>
        <p:nvSpPr>
          <p:cNvPr id="4" name="Footer Placeholder 3">
            <a:extLst>
              <a:ext uri="{FF2B5EF4-FFF2-40B4-BE49-F238E27FC236}">
                <a16:creationId xmlns:a16="http://schemas.microsoft.com/office/drawing/2014/main" id="{00A88160-9283-2D8A-CD4F-B1B10396A7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755F90-DC70-41F7-263A-8B26D74D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225F12-F1EF-FE41-97BA-598F68190163}" type="slidenum">
              <a:rPr lang="en-US" smtClean="0"/>
              <a:t>‹#›</a:t>
            </a:fld>
            <a:endParaRPr lang="en-US"/>
          </a:p>
        </p:txBody>
      </p:sp>
    </p:spTree>
    <p:extLst>
      <p:ext uri="{BB962C8B-B14F-4D97-AF65-F5344CB8AC3E}">
        <p14:creationId xmlns:p14="http://schemas.microsoft.com/office/powerpoint/2010/main" val="54691038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B7026-6F4A-E44E-B4AF-3F1BCBFD8C4C}"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1C24D-964B-6F4B-B19F-505971A9249F}" type="slidenum">
              <a:rPr lang="en-US" smtClean="0"/>
              <a:t>‹#›</a:t>
            </a:fld>
            <a:endParaRPr lang="en-US"/>
          </a:p>
        </p:txBody>
      </p:sp>
    </p:spTree>
    <p:extLst>
      <p:ext uri="{BB962C8B-B14F-4D97-AF65-F5344CB8AC3E}">
        <p14:creationId xmlns:p14="http://schemas.microsoft.com/office/powerpoint/2010/main" val="373588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eguardian.com/uk/2004/feb/16/railways.politic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nchestereveningnews.co.uk/news/greater-manchester-news/stephen-hunt-inquest-jury-finds-11350611.amp"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manchestereveningnews.co.uk/news/greater-manchester-news/firefighter-stephen-hunt-died-tackling-19072049.amp" TargetMode="External"/><Relationship Id="rId5" Type="http://schemas.openxmlformats.org/officeDocument/2006/relationships/hyperlink" Target="https://www.manchesterfire.gov.uk/about-us/organisational-learning/fatal-accident-investigation-report/" TargetMode="External"/><Relationship Id="rId4" Type="http://schemas.openxmlformats.org/officeDocument/2006/relationships/hyperlink" Target="https://www.manchestereveningnews.co.uk/news/greater-manchester-news/inquest-stephen-hunt-unlawfully-killed-11353223.am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5B41B-53BB-2468-3607-54A7489A2F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8234B-59D9-494D-BA02-E3D08EA9E524}"/>
              </a:ext>
            </a:extLst>
          </p:cNvPr>
          <p:cNvSpPr txBox="1">
            <a:spLocks noGrp="1"/>
          </p:cNvSpPr>
          <p:nvPr>
            <p:ph type="body" sz="quarter" idx="1"/>
          </p:nvPr>
        </p:nvSpPr>
        <p:spPr/>
        <p:txBody>
          <a:bodyPr/>
          <a:lstStyle/>
          <a:p>
            <a:pPr lvl="0"/>
            <a:r>
              <a:rPr lang="en-GB" dirty="0"/>
              <a:t>Introduction.  Who you are.  What you are going to say.</a:t>
            </a:r>
          </a:p>
          <a:p>
            <a:pPr lvl="0"/>
            <a:endParaRPr lang="en-GB" dirty="0"/>
          </a:p>
          <a:p>
            <a:pPr marL="0" lvl="0" indent="0">
              <a:buFont typeface="Arial" panose="020B0604020202020204" pitchFamily="34" charset="0"/>
              <a:buNone/>
            </a:pPr>
            <a:r>
              <a:rPr lang="en-GB" dirty="0"/>
              <a:t>Context is everything.  </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To consider the future of the Act we must put it into context of what went before it, some of its achievements and how it could be improved (some overlap with David and Dan?)</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Want to give 2 examples of the devastating effects of what happens when employers don’t adhere to </a:t>
            </a:r>
            <a:r>
              <a:rPr lang="en-GB" dirty="0" err="1"/>
              <a:t>H&amp;S</a:t>
            </a:r>
            <a:r>
              <a:rPr lang="en-GB" dirty="0"/>
              <a:t> regulations</a:t>
            </a:r>
          </a:p>
          <a:p>
            <a:pPr marL="0" lv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721C37D0-A2E3-FD11-507D-8166205DA62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3BCE12-89FA-4D45-9EE7-88FD7FCE4627}" type="slidenum">
              <a:t>1</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618798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Horrendous life changing consequences of a recycling plant’s negligence</a:t>
            </a:r>
          </a:p>
          <a:p>
            <a:endParaRPr lang="en-GB" dirty="0"/>
          </a:p>
          <a:p>
            <a:pPr marL="171450" indent="-171450">
              <a:buFont typeface="Arial" panose="020B0604020202020204" pitchFamily="34" charset="0"/>
              <a:buChar char="•"/>
            </a:pPr>
            <a:r>
              <a:rPr lang="en-GB" dirty="0"/>
              <a:t>50+ year old man accepted a job at a local recycling plant in the NW so as not to lose the benefits he was receiving </a:t>
            </a:r>
          </a:p>
          <a:p>
            <a:pPr marL="171450" indent="-171450">
              <a:buFont typeface="Arial" panose="020B0604020202020204" pitchFamily="34" charset="0"/>
              <a:buChar char="•"/>
            </a:pPr>
            <a:r>
              <a:rPr lang="en-GB" dirty="0"/>
              <a:t>No training, no safe system of work, no guards on a cable stripping machine consisting of 2 teethed rollers clogged up with dirt and tarmac which he was told to clean by starting the rollers and chipping away at it with a long handled screwdriver and a hammer</a:t>
            </a:r>
          </a:p>
          <a:p>
            <a:pPr marL="171450" indent="-171450">
              <a:buFont typeface="Arial" panose="020B0604020202020204" pitchFamily="34" charset="0"/>
              <a:buChar char="•"/>
            </a:pPr>
            <a:r>
              <a:rPr lang="en-GB" dirty="0"/>
              <a:t>Glove got caught in the rollers pulling his hand in, only stopping because there was a dead man’s stop button at head height which his forehead came into contact with, preventing his whole arm being dragged in</a:t>
            </a:r>
          </a:p>
          <a:p>
            <a:pPr marL="171450" indent="-171450">
              <a:buFont typeface="Arial" panose="020B0604020202020204" pitchFamily="34" charset="0"/>
              <a:buChar char="•"/>
            </a:pPr>
            <a:r>
              <a:rPr lang="en-GB" dirty="0"/>
              <a:t>6 operations including stitching his middle finger on as best they could as can be seen in the photograph</a:t>
            </a:r>
          </a:p>
          <a:p>
            <a:pPr marL="171450" indent="-171450">
              <a:buFont typeface="Arial" panose="020B0604020202020204" pitchFamily="34" charset="0"/>
              <a:buChar char="•"/>
            </a:pPr>
            <a:r>
              <a:rPr lang="en-GB" dirty="0"/>
              <a:t>Employer cover up in a non-unionised small firm (thankfully he was a union member and </a:t>
            </a:r>
            <a:r>
              <a:rPr lang="en-GB" dirty="0" err="1"/>
              <a:t>cld</a:t>
            </a:r>
            <a:r>
              <a:rPr lang="en-GB" dirty="0"/>
              <a:t> take advantage of their legal services) meant that there was no HSE prosecution</a:t>
            </a:r>
          </a:p>
          <a:p>
            <a:pPr marL="171450" indent="-171450">
              <a:buFont typeface="Arial" panose="020B0604020202020204" pitchFamily="34" charset="0"/>
              <a:buChar char="•"/>
            </a:pPr>
            <a:r>
              <a:rPr lang="en-GB" dirty="0"/>
              <a:t>Denied liability and ended up with a 4 day trial – successful at the end despite a Daily Mail reading judge awarding 35% contributory negligence (requiring a successful appeal)</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7A1C24D-964B-6F4B-B19F-505971A9249F}" type="slidenum">
              <a:rPr lang="en-US" smtClean="0"/>
              <a:t>10</a:t>
            </a:fld>
            <a:endParaRPr lang="en-US"/>
          </a:p>
        </p:txBody>
      </p:sp>
    </p:spTree>
    <p:extLst>
      <p:ext uri="{BB962C8B-B14F-4D97-AF65-F5344CB8AC3E}">
        <p14:creationId xmlns:p14="http://schemas.microsoft.com/office/powerpoint/2010/main" val="261502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B2C19-C13C-4A2B-14E7-390B8B56F2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C1C556-5E40-0347-41CD-79CB21172008}"/>
              </a:ext>
            </a:extLst>
          </p:cNvPr>
          <p:cNvSpPr txBox="1">
            <a:spLocks noGrp="1"/>
          </p:cNvSpPr>
          <p:nvPr>
            <p:ph type="body" sz="quarter" idx="1"/>
          </p:nvPr>
        </p:nvSpPr>
        <p:spPr/>
        <p:txBody>
          <a:bodyPr/>
          <a:lstStyle/>
          <a:p>
            <a:pPr lvl="0"/>
            <a:r>
              <a:rPr lang="en-GB" dirty="0"/>
              <a:t>Looking to the future and how can we fix this broken model, what might the </a:t>
            </a:r>
            <a:r>
              <a:rPr lang="en-GB" dirty="0" err="1"/>
              <a:t>HSWA</a:t>
            </a:r>
            <a:r>
              <a:rPr lang="en-GB" dirty="0"/>
              <a:t> look like in 2074</a:t>
            </a:r>
          </a:p>
          <a:p>
            <a:pPr lvl="0"/>
            <a:endParaRPr lang="en-GB" dirty="0"/>
          </a:p>
          <a:p>
            <a:pPr marL="171450" lvl="0" indent="-171450">
              <a:buFont typeface="Arial" panose="020B0604020202020204" pitchFamily="34" charset="0"/>
              <a:buChar char="•"/>
            </a:pPr>
            <a:r>
              <a:rPr lang="en-GB" dirty="0"/>
              <a:t>Priority is to restore and increase HSE resources and powers, particularly in respect of inspections</a:t>
            </a:r>
          </a:p>
          <a:p>
            <a:pPr marL="171450" lvl="0" indent="-171450">
              <a:buFont typeface="Arial" panose="020B0604020202020204" pitchFamily="34" charset="0"/>
              <a:buChar char="•"/>
            </a:pPr>
            <a:r>
              <a:rPr lang="en-GB" dirty="0"/>
              <a:t>With an increased involvement of unions and health and safety reps, using your experience and expertise so that that role is more prominent than the broken tripartite model allows, (with of course the commensurate facility time.  An effective regulatory body with teeth must underpin any new look Act.</a:t>
            </a:r>
          </a:p>
          <a:p>
            <a:pPr marL="171450" lvl="0" indent="-171450">
              <a:buFont typeface="Arial" panose="020B0604020202020204" pitchFamily="34" charset="0"/>
              <a:buChar char="•"/>
            </a:pPr>
            <a:r>
              <a:rPr lang="en-GB" dirty="0"/>
              <a:t>General duties of employers should be more specific and comprehensive so employers are clear what they need to do to manage Health &amp; Safety, better access to health &amp; safety skills and expertise).  And any reforms should include repealing s69 in particular of  the ludicrous Enterprise Act which removed the ability to rely on statutory health &amp; safety breaches to establish negligence if someone is injured at work</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And we need to change the Tory donor, insurance company led narrative of compensation culture, “Health &amp; Safety gone mad” and red tape nonsense espoused by the likes of Tories such as Chris “50 shades of” Grayling and made worse by Brexit fuelled bonfires of health &amp; safety regulations.</a:t>
            </a:r>
          </a:p>
          <a:p>
            <a:pPr marL="0" lvl="0" indent="0">
              <a:buFont typeface="Arial" panose="020B0604020202020204" pitchFamily="34" charset="0"/>
              <a:buNone/>
            </a:pPr>
            <a:endParaRPr lang="en-GB" dirty="0"/>
          </a:p>
          <a:p>
            <a:pPr marL="171450" lvl="0" indent="-171450">
              <a:buFont typeface="Arial" panose="020B0604020202020204" pitchFamily="34" charset="0"/>
              <a:buChar char="•"/>
            </a:pPr>
            <a:r>
              <a:rPr lang="en-GB" dirty="0"/>
              <a:t>It must clearly set out the responsibility for ensuring compliance and legal duties lies firmly with the directors/senior managers and make them accountable. </a:t>
            </a:r>
          </a:p>
          <a:p>
            <a:pPr marL="171450" lvl="0" indent="-171450">
              <a:buFont typeface="Arial" panose="020B0604020202020204" pitchFamily="34" charset="0"/>
              <a:buChar char="•"/>
            </a:pPr>
            <a:r>
              <a:rPr lang="en-GB" dirty="0"/>
              <a:t>As I have said the Act is of its time and the nature of work has drastically changed to 50 years ago with fragmentation of the workplace, the gig economy and zero hours contracts.  Employers duties must extend to all </a:t>
            </a:r>
            <a:r>
              <a:rPr lang="en-GB" u="sng" dirty="0"/>
              <a:t>workers</a:t>
            </a:r>
            <a:r>
              <a:rPr lang="en-GB" dirty="0"/>
              <a:t> not just employees</a:t>
            </a:r>
          </a:p>
          <a:p>
            <a:pPr marL="171450" lvl="0" indent="-1714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Encouraging references in the New Deal/green paper but we obviously need to see what is actually implemented in the next 12 months and beyond. The related green paper released recently skirted over some of these issues and therefore perhaps unsurprisingly, but still disappointingly , no reference to </a:t>
            </a:r>
            <a:r>
              <a:rPr lang="en-GB" dirty="0" err="1"/>
              <a:t>H&amp;S</a:t>
            </a:r>
            <a:r>
              <a:rPr lang="en-GB" dirty="0"/>
              <a:t> (harassment?) in the Employment Bill.</a:t>
            </a:r>
          </a:p>
          <a:p>
            <a:pPr lvl="0"/>
            <a:endParaRPr lang="en-GB" dirty="0"/>
          </a:p>
          <a:p>
            <a:pPr lvl="0"/>
            <a:endParaRPr lang="en-GB" dirty="0"/>
          </a:p>
          <a:p>
            <a:pPr marL="171450" lvl="0" indent="-171450">
              <a:buFont typeface="Arial" panose="020B0604020202020204" pitchFamily="34" charset="0"/>
              <a:buChar char="•"/>
            </a:pPr>
            <a:r>
              <a:rPr lang="en-GB" dirty="0"/>
              <a:t>Enforce safe and healthy workplaces</a:t>
            </a:r>
          </a:p>
          <a:p>
            <a:pPr marL="171450" lvl="0" indent="-171450">
              <a:buFont typeface="Arial" panose="020B0604020202020204" pitchFamily="34" charset="0"/>
              <a:buChar char="•"/>
            </a:pPr>
            <a:r>
              <a:rPr lang="en-GB" dirty="0"/>
              <a:t>Establish a single enforcement body</a:t>
            </a:r>
          </a:p>
          <a:p>
            <a:pPr marL="171450" lvl="0" indent="-171450">
              <a:buFont typeface="Arial" panose="020B0604020202020204" pitchFamily="34" charset="0"/>
              <a:buChar char="•"/>
            </a:pPr>
            <a:r>
              <a:rPr lang="en-GB" dirty="0"/>
              <a:t>Strengthen the law</a:t>
            </a:r>
          </a:p>
          <a:p>
            <a:pPr lvl="0"/>
            <a:endParaRPr lang="en-GB" dirty="0"/>
          </a:p>
          <a:p>
            <a:pPr lvl="0"/>
            <a:r>
              <a:rPr lang="en-GB" dirty="0"/>
              <a:t>We would wholeheartedly support these aspirations but that is all they are without proper funding and meat on the bone.</a:t>
            </a:r>
          </a:p>
          <a:p>
            <a:pPr lvl="0"/>
            <a:endParaRPr lang="en-GB" dirty="0"/>
          </a:p>
          <a:p>
            <a:pPr marL="0" lv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93910515-BF43-5149-00E4-D532DD6D90C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DDF85D-4AF4-924E-92C7-C4E75B6C0978}" type="slidenum">
              <a:t>11</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70228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F6DDF-D254-E5A4-08DC-4F762D150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50FE97-F40B-2E55-ACD0-C184115E9F5D}"/>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ABAEBDE7-5B4C-11C8-381F-74E8A670CCA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B7AF92-B309-DA4F-9930-561F39CB0B68}" type="slidenum">
              <a:t>12</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754488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DF5B000-4C9A-48EE-965C-754179D5F051}" type="slidenum">
              <a:rPr lang="en-GB" smtClean="0"/>
              <a:t>13</a:t>
            </a:fld>
            <a:endParaRPr lang="en-GB"/>
          </a:p>
        </p:txBody>
      </p:sp>
    </p:spTree>
    <p:extLst>
      <p:ext uri="{BB962C8B-B14F-4D97-AF65-F5344CB8AC3E}">
        <p14:creationId xmlns:p14="http://schemas.microsoft.com/office/powerpoint/2010/main" val="6817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93540-F7FB-E8FB-FC73-35E0D0E792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E77514-9354-BFA9-00A6-5551FAA099D2}"/>
              </a:ext>
            </a:extLst>
          </p:cNvPr>
          <p:cNvSpPr txBox="1">
            <a:spLocks noGrp="1"/>
          </p:cNvSpPr>
          <p:nvPr>
            <p:ph type="body" sz="quarter" idx="1"/>
          </p:nvPr>
        </p:nvSpPr>
        <p:spPr/>
        <p:txBody>
          <a:bodyPr/>
          <a:lstStyle/>
          <a:p>
            <a:pPr algn="l"/>
            <a:endParaRPr lang="en-GB" b="0" i="0" u="none" strike="noStrike" dirty="0">
              <a:solidFill>
                <a:srgbClr val="0D0D0D"/>
              </a:solidFill>
              <a:effectLst/>
              <a:latin typeface="ui-sans-serif"/>
            </a:endParaRPr>
          </a:p>
          <a:p>
            <a:pPr algn="l"/>
            <a:r>
              <a:rPr lang="en-GB" b="0" i="0" u="none" strike="noStrike" dirty="0">
                <a:solidFill>
                  <a:srgbClr val="0D0D0D"/>
                </a:solidFill>
                <a:effectLst/>
                <a:latin typeface="ui-sans-serif"/>
              </a:rPr>
              <a:t>As a starting point let’s remind ourselves of what the Act says [NEXT SLIDE]</a:t>
            </a:r>
          </a:p>
        </p:txBody>
      </p:sp>
      <p:sp>
        <p:nvSpPr>
          <p:cNvPr id="4" name="Slide Number Placeholder 3">
            <a:extLst>
              <a:ext uri="{FF2B5EF4-FFF2-40B4-BE49-F238E27FC236}">
                <a16:creationId xmlns:a16="http://schemas.microsoft.com/office/drawing/2014/main" id="{9CF2AA8F-AA1A-4E45-EDD5-DEC6B2FF946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1B4E11-0EDC-FD4B-8B29-ABE378004691}" type="slidenum">
              <a:t>2</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1931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6231C-FFFD-FA73-5267-EF0642791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C08D0-A3C0-4D82-EF3C-A8B2E47D3C2E}"/>
              </a:ext>
            </a:extLst>
          </p:cNvPr>
          <p:cNvSpPr txBox="1">
            <a:spLocks noGrp="1"/>
          </p:cNvSpPr>
          <p:nvPr>
            <p:ph type="body" sz="quarter" idx="1"/>
          </p:nvPr>
        </p:nvSpPr>
        <p:spPr/>
        <p:txBody>
          <a:bodyPr/>
          <a:lstStyle/>
          <a:p>
            <a:pPr lvl="0"/>
            <a:r>
              <a:rPr lang="en-GB" dirty="0"/>
              <a:t>It is the primary overarching piece of legislation for occupational health and safety in the UK setting out the duties of, in particular, employers</a:t>
            </a:r>
          </a:p>
        </p:txBody>
      </p:sp>
      <p:sp>
        <p:nvSpPr>
          <p:cNvPr id="4" name="Slide Number Placeholder 3">
            <a:extLst>
              <a:ext uri="{FF2B5EF4-FFF2-40B4-BE49-F238E27FC236}">
                <a16:creationId xmlns:a16="http://schemas.microsoft.com/office/drawing/2014/main" id="{1FDACC97-4AAB-976F-48C4-00E141F1D1C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92EBB7-C3EC-224B-849D-01C86AABB776}" type="slidenum">
              <a:t>3</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07903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2390F-988E-88CB-17A5-1EE2F2851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531C1-40FC-A5B9-F4F7-53076AE90DB9}"/>
              </a:ext>
            </a:extLst>
          </p:cNvPr>
          <p:cNvSpPr txBox="1">
            <a:spLocks noGrp="1"/>
          </p:cNvSpPr>
          <p:nvPr>
            <p:ph type="body" sz="quarter" idx="1"/>
          </p:nvPr>
        </p:nvSpPr>
        <p:spPr/>
        <p:txBody>
          <a:bodyPr/>
          <a:lstStyle/>
          <a:p>
            <a:pPr marL="0" lvl="0" indent="0">
              <a:buFont typeface="Arial" panose="020B0604020202020204" pitchFamily="34" charset="0"/>
              <a:buNone/>
            </a:pPr>
            <a:r>
              <a:rPr lang="en-GB" dirty="0"/>
              <a:t>Let’s put it into context whilst considering its impact.</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Before the Act, very limited protection for workers.  The Factories Act in its various iterations from 1833 to the 1960s.   1833 Act sounded like a remarkably progressive piece of legislation setting out a maximum working week of 48 hours until you realise that that was for children between the ages of 9 and 13.  By 1961 it did set out some standards albeit mainly for factories as the name suggests.</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4500 work related deaths in the 1900s – mainly accident-related as the extent of asbestos related deaths not acknowledged or recorded until later in that century </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Cf 135 in 2023 – massive asterisk to emphasise that this is not really representative of the number of work-related deaths as Hazards regularly points out AND in many ways we’re not comparing apples with apples when we look at stats the number of work relate has fallen since the introduction of the </a:t>
            </a:r>
            <a:r>
              <a:rPr lang="en-GB" dirty="0" err="1"/>
              <a:t>HASAW</a:t>
            </a:r>
            <a:r>
              <a:rPr lang="en-GB" dirty="0"/>
              <a:t> Act in 1974</a:t>
            </a:r>
          </a:p>
        </p:txBody>
      </p:sp>
      <p:sp>
        <p:nvSpPr>
          <p:cNvPr id="4" name="Slide Number Placeholder 3">
            <a:extLst>
              <a:ext uri="{FF2B5EF4-FFF2-40B4-BE49-F238E27FC236}">
                <a16:creationId xmlns:a16="http://schemas.microsoft.com/office/drawing/2014/main" id="{03A67AE7-76E2-F00F-1FB1-0ADCAC2110B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9131B6-3359-734E-850B-DAE51B35EDCC}" type="slidenum">
              <a:t>4</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43125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7E08A-4F6A-2408-2948-27C5544CEE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B4FD3-8507-912A-764E-428AA2C8F475}"/>
              </a:ext>
            </a:extLst>
          </p:cNvPr>
          <p:cNvSpPr txBox="1">
            <a:spLocks noGrp="1"/>
          </p:cNvSpPr>
          <p:nvPr>
            <p:ph type="body" sz="quarter" idx="1"/>
          </p:nvPr>
        </p:nvSpPr>
        <p:spPr/>
        <p:txBody>
          <a:bodyPr/>
          <a:lstStyle/>
          <a:p>
            <a:pPr lvl="0"/>
            <a:r>
              <a:rPr lang="en-GB" b="0" dirty="0"/>
              <a:t>So, in my view, it was a ground breaking piece of legislation (in its day) covering 8 million workers:</a:t>
            </a:r>
          </a:p>
          <a:p>
            <a:pPr lvl="0"/>
            <a:endParaRPr lang="en-GB" b="0" dirty="0"/>
          </a:p>
          <a:p>
            <a:pPr marL="0" lvl="0" indent="0">
              <a:buFont typeface="Arial" panose="020B0604020202020204" pitchFamily="34" charset="0"/>
              <a:buNone/>
            </a:pPr>
            <a:r>
              <a:rPr lang="en-GB" b="0" dirty="0"/>
              <a:t>Imposed duties on employers to ensure workers’ safety as far as was reasonably practicable</a:t>
            </a:r>
          </a:p>
          <a:p>
            <a:pPr marL="0" lvl="0" indent="0">
              <a:buFont typeface="Arial" panose="020B0604020202020204" pitchFamily="34" charset="0"/>
              <a:buNone/>
            </a:pPr>
            <a:endParaRPr lang="en-GB" b="0" dirty="0"/>
          </a:p>
          <a:p>
            <a:pPr marL="0" lvl="0" indent="0">
              <a:buFont typeface="Arial" panose="020B0604020202020204" pitchFamily="34" charset="0"/>
              <a:buNone/>
            </a:pPr>
            <a:r>
              <a:rPr lang="en-GB" b="0" dirty="0"/>
              <a:t>Sowed seeds for risk assessments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Gave rights to appoint trade union health and safety reps and laid the foundations for </a:t>
            </a:r>
            <a:r>
              <a:rPr lang="en-GB" dirty="0"/>
              <a:t>Safety Representatives and Safety Committees Regulations 1977</a:t>
            </a:r>
            <a:endParaRPr lang="en-GB" b="0" dirty="0"/>
          </a:p>
          <a:p>
            <a:pPr marL="0" lvl="0" indent="0">
              <a:buFont typeface="Arial" panose="020B0604020202020204" pitchFamily="34" charset="0"/>
              <a:buNone/>
            </a:pPr>
            <a:endParaRPr lang="en-GB" b="0" dirty="0"/>
          </a:p>
          <a:p>
            <a:pPr marL="0" lvl="0" indent="0">
              <a:buFont typeface="Arial" panose="020B0604020202020204" pitchFamily="34" charset="0"/>
              <a:buNone/>
            </a:pPr>
            <a:r>
              <a:rPr lang="en-GB" b="0" dirty="0"/>
              <a:t>Provided legal framework for consultation and co-operation to improve health and safety at work.</a:t>
            </a:r>
          </a:p>
          <a:p>
            <a:pPr marL="171450" lvl="0" indent="-171450">
              <a:buFont typeface="Arial" panose="020B0604020202020204" pitchFamily="34" charset="0"/>
              <a:buChar char="•"/>
            </a:pPr>
            <a:r>
              <a:rPr lang="en-GB" b="0" dirty="0"/>
              <a:t>Legislated for formation of a regulatory health and safety body soon to be known as the HSE</a:t>
            </a:r>
          </a:p>
          <a:p>
            <a:pPr marL="171450" lvl="0" indent="-171450">
              <a:buFont typeface="Arial" panose="020B0604020202020204" pitchFamily="34" charset="0"/>
              <a:buChar char="•"/>
            </a:pPr>
            <a:r>
              <a:rPr lang="en-GB" b="0" dirty="0"/>
              <a:t>Powers of inspection and to issue notices of improvement/prohibition</a:t>
            </a:r>
          </a:p>
          <a:p>
            <a:pPr marL="171450" lvl="0" indent="-171450">
              <a:buFont typeface="Arial" panose="020B0604020202020204" pitchFamily="34" charset="0"/>
              <a:buChar char="•"/>
            </a:pPr>
            <a:r>
              <a:rPr lang="en-GB" b="0" dirty="0"/>
              <a:t>Ability of HSE to prosecute employers with consequential fines and custodial sentences where appropriate.</a:t>
            </a:r>
          </a:p>
          <a:p>
            <a:pPr lvl="0"/>
            <a:endParaRPr lang="en-GB" b="0" dirty="0"/>
          </a:p>
          <a:p>
            <a:pPr lvl="0"/>
            <a:r>
              <a:rPr lang="en-GB" b="0" dirty="0"/>
              <a:t>In my view, it had a profound impact on workplace safety </a:t>
            </a:r>
          </a:p>
          <a:p>
            <a:pPr lvl="0"/>
            <a:endParaRPr lang="en-GB" b="0" dirty="0"/>
          </a:p>
          <a:p>
            <a:pPr lvl="0"/>
            <a:r>
              <a:rPr lang="en-GB" b="1" dirty="0">
                <a:solidFill>
                  <a:srgbClr val="1E1E1E"/>
                </a:solidFill>
                <a:latin typeface="arial" pitchFamily="34"/>
              </a:rPr>
              <a:t>Background info</a:t>
            </a:r>
          </a:p>
          <a:p>
            <a:pPr lvl="0"/>
            <a:r>
              <a:rPr lang="en-GB" dirty="0">
                <a:solidFill>
                  <a:srgbClr val="1E1E1E"/>
                </a:solidFill>
                <a:latin typeface="arial" pitchFamily="34"/>
              </a:rPr>
              <a:t> </a:t>
            </a:r>
          </a:p>
          <a:p>
            <a:pPr lvl="0" algn="just"/>
            <a:r>
              <a:rPr lang="en-GB" i="1" dirty="0">
                <a:solidFill>
                  <a:srgbClr val="1E1E1E"/>
                </a:solidFill>
                <a:latin typeface="arial" pitchFamily="34"/>
              </a:rPr>
              <a:t>[If an inspector is of the opinion that a person—</a:t>
            </a:r>
          </a:p>
          <a:p>
            <a:pPr lvl="0"/>
            <a:r>
              <a:rPr lang="en-GB" i="1" dirty="0">
                <a:solidFill>
                  <a:srgbClr val="1E1E1E"/>
                </a:solidFill>
                <a:latin typeface="arial" pitchFamily="34"/>
              </a:rPr>
              <a:t>(a)is contravening one or more of the relevant statutory provisions; or</a:t>
            </a:r>
          </a:p>
          <a:p>
            <a:pPr lvl="0"/>
            <a:r>
              <a:rPr lang="en-GB" i="1" dirty="0">
                <a:solidFill>
                  <a:srgbClr val="1E1E1E"/>
                </a:solidFill>
                <a:latin typeface="arial" pitchFamily="34"/>
              </a:rPr>
              <a:t>(b)has contravened one or more of those provisions in circumstances that make it likely that the contravention will continue or be repeated, he may serve on him a notice (in this Part referred to as “an improvement notice”) stating that he is of that opinion, specifying the provision or provisions as to which he is of that opinion, giving particulars of the reasons why he is of that opinion, and requiring that person to remedy the contravention or, as the case may be, the matters occasioning it within such period (ending not earlier than the period within which an appeal against the notice can be brought under section 24) as may be specified in the notice.</a:t>
            </a:r>
          </a:p>
          <a:p>
            <a:pPr lvl="0"/>
            <a:endParaRPr lang="en-GB" i="1" dirty="0">
              <a:solidFill>
                <a:srgbClr val="1E1E1E"/>
              </a:solidFill>
              <a:latin typeface="arial" pitchFamily="34"/>
            </a:endParaRPr>
          </a:p>
          <a:p>
            <a:pPr lvl="0">
              <a:lnSpc>
                <a:spcPct val="80000"/>
              </a:lnSpc>
            </a:pPr>
            <a:r>
              <a:rPr lang="en-GB" i="1" dirty="0">
                <a:latin typeface="arial" pitchFamily="34"/>
              </a:rPr>
              <a:t>Section 33 </a:t>
            </a:r>
            <a:r>
              <a:rPr lang="en-GB" i="1" dirty="0">
                <a:solidFill>
                  <a:srgbClr val="1E1E1E"/>
                </a:solidFill>
                <a:latin typeface="arial" pitchFamily="34"/>
              </a:rPr>
              <a:t>(1) “It is an offence for a person—</a:t>
            </a:r>
          </a:p>
          <a:p>
            <a:pPr marL="457200" lvl="0" indent="-457200">
              <a:lnSpc>
                <a:spcPct val="80000"/>
              </a:lnSpc>
              <a:buSzPct val="100000"/>
              <a:buAutoNum type="alphaLcParenBoth"/>
            </a:pPr>
            <a:r>
              <a:rPr lang="en-GB" i="1" dirty="0">
                <a:solidFill>
                  <a:srgbClr val="1E1E1E"/>
                </a:solidFill>
                <a:latin typeface="arial" pitchFamily="34"/>
              </a:rPr>
              <a:t>to fail to discharge a duty to which he is subject by virtue of sections 2 to 7...”</a:t>
            </a:r>
          </a:p>
          <a:p>
            <a:pPr lvl="0">
              <a:lnSpc>
                <a:spcPct val="80000"/>
              </a:lnSpc>
            </a:pPr>
            <a:endParaRPr lang="en-GB" i="1" dirty="0">
              <a:solidFill>
                <a:srgbClr val="1E1E1E"/>
              </a:solidFill>
              <a:latin typeface="arial" pitchFamily="34"/>
            </a:endParaRPr>
          </a:p>
          <a:p>
            <a:pPr lvl="0">
              <a:lnSpc>
                <a:spcPct val="80000"/>
              </a:lnSpc>
            </a:pPr>
            <a:r>
              <a:rPr lang="en-GB" i="1" dirty="0">
                <a:solidFill>
                  <a:srgbClr val="1E1E1E"/>
                </a:solidFill>
                <a:latin typeface="arial" pitchFamily="34"/>
              </a:rPr>
              <a:t>Section 40 “…it shall be for the accused to prove (as the case may be) that it was not practicable or not reasonably practicable to do more than was in fact done to satisfy the duty or requirement”</a:t>
            </a:r>
          </a:p>
          <a:p>
            <a:pPr lvl="0">
              <a:lnSpc>
                <a:spcPct val="80000"/>
              </a:lnSpc>
            </a:pPr>
            <a:endParaRPr lang="en-GB" i="1" dirty="0">
              <a:solidFill>
                <a:srgbClr val="1E1E1E"/>
              </a:solidFill>
              <a:latin typeface="arial" pitchFamily="34"/>
            </a:endParaRPr>
          </a:p>
          <a:p>
            <a:pPr lvl="0">
              <a:lnSpc>
                <a:spcPct val="80000"/>
              </a:lnSpc>
            </a:pPr>
            <a:r>
              <a:rPr lang="en-GB" i="1" dirty="0">
                <a:solidFill>
                  <a:srgbClr val="1E1E1E"/>
                </a:solidFill>
                <a:latin typeface="arial" pitchFamily="34"/>
              </a:rPr>
              <a:t>Magistrates court: 12 months imprisonment/£20,000 fine</a:t>
            </a:r>
          </a:p>
          <a:p>
            <a:pPr lvl="0">
              <a:lnSpc>
                <a:spcPct val="80000"/>
              </a:lnSpc>
            </a:pPr>
            <a:endParaRPr lang="en-GB" i="1" dirty="0">
              <a:solidFill>
                <a:srgbClr val="1E1E1E"/>
              </a:solidFill>
              <a:latin typeface="arial" pitchFamily="34"/>
            </a:endParaRPr>
          </a:p>
          <a:p>
            <a:pPr lvl="0">
              <a:lnSpc>
                <a:spcPct val="80000"/>
              </a:lnSpc>
            </a:pPr>
            <a:r>
              <a:rPr lang="en-GB" i="1" dirty="0">
                <a:solidFill>
                  <a:srgbClr val="1E1E1E"/>
                </a:solidFill>
                <a:latin typeface="arial" pitchFamily="34"/>
              </a:rPr>
              <a:t>Crown court: 2 years/unlimited fine]</a:t>
            </a:r>
          </a:p>
          <a:p>
            <a:pPr lvl="0"/>
            <a:endParaRPr lang="en-GB" dirty="0">
              <a:solidFill>
                <a:srgbClr val="1E1E1E"/>
              </a:solidFill>
              <a:latin typeface="arial" pitchFamily="34"/>
            </a:endParaRPr>
          </a:p>
          <a:p>
            <a:pPr lvl="0"/>
            <a:endParaRPr lang="en-GB" dirty="0"/>
          </a:p>
        </p:txBody>
      </p:sp>
      <p:sp>
        <p:nvSpPr>
          <p:cNvPr id="4" name="Slide Number Placeholder 3">
            <a:extLst>
              <a:ext uri="{FF2B5EF4-FFF2-40B4-BE49-F238E27FC236}">
                <a16:creationId xmlns:a16="http://schemas.microsoft.com/office/drawing/2014/main" id="{05BED597-FE49-8071-B6B0-A3B87123037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0E4345-FDD6-3541-B01A-2ABEDD72B5C7}" type="slidenum">
              <a:t>5</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30306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quite rightly heralded as the start of a new era for health and safety at work and workers rights</a:t>
            </a:r>
          </a:p>
        </p:txBody>
      </p:sp>
      <p:sp>
        <p:nvSpPr>
          <p:cNvPr id="4" name="Slide Number Placeholder 3"/>
          <p:cNvSpPr>
            <a:spLocks noGrp="1"/>
          </p:cNvSpPr>
          <p:nvPr>
            <p:ph type="sldNum" sz="quarter" idx="5"/>
          </p:nvPr>
        </p:nvSpPr>
        <p:spPr/>
        <p:txBody>
          <a:bodyPr/>
          <a:lstStyle/>
          <a:p>
            <a:fld id="{67A1C24D-964B-6F4B-B19F-505971A9249F}" type="slidenum">
              <a:rPr lang="en-US" smtClean="0"/>
              <a:t>6</a:t>
            </a:fld>
            <a:endParaRPr lang="en-US"/>
          </a:p>
        </p:txBody>
      </p:sp>
    </p:spTree>
    <p:extLst>
      <p:ext uri="{BB962C8B-B14F-4D97-AF65-F5344CB8AC3E}">
        <p14:creationId xmlns:p14="http://schemas.microsoft.com/office/powerpoint/2010/main" val="989708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9ED49-D88A-800F-7B96-936622E20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56856C-49A3-566A-B476-5DF6A1A44F0D}"/>
              </a:ext>
            </a:extLst>
          </p:cNvPr>
          <p:cNvSpPr txBox="1">
            <a:spLocks noGrp="1"/>
          </p:cNvSpPr>
          <p:nvPr>
            <p:ph type="body" sz="quarter" idx="1"/>
          </p:nvPr>
        </p:nvSpPr>
        <p:spPr/>
        <p: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dirty="0"/>
              <a:t>Tripartite approach of employer, worker and State supposedly working in partnership. We know that is rarely the case - the worker (unless they are in a trade union) holding the fewest aces in that 3 hander.</a:t>
            </a:r>
          </a:p>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endParaRPr lang="en-GB" dirty="0"/>
          </a:p>
          <a:p>
            <a:pPr marL="171450" lvl="0" indent="-171450">
              <a:buFont typeface="Arial" panose="020B0604020202020204" pitchFamily="34" charset="0"/>
              <a:buChar char="•"/>
            </a:pPr>
            <a:r>
              <a:rPr lang="en-GB" dirty="0"/>
              <a:t>Duties are general.  Nothing specific.  Unlike later regulations like 6 pack/COSHH or to some extent the 1961 Factories Act.  The intention was well meaning to simplify existing regulations in 1974 but as we know working environments are far more complex and the generality of duties potentially makes easier for employers to fudge their responsibilities and escape actions/prosecution by HSE.</a:t>
            </a:r>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But in order for the HSE to do this and fulfil its roles in preventing injuries it needs resources.</a:t>
            </a:r>
          </a:p>
          <a:p>
            <a:pPr marL="171450" lvl="0" indent="-171450">
              <a:buFont typeface="Arial" panose="020B0604020202020204" pitchFamily="34" charset="0"/>
              <a:buChar char="•"/>
            </a:pPr>
            <a:endParaRPr lang="en-GB" dirty="0"/>
          </a:p>
          <a:p>
            <a:pPr marL="0" lvl="0" indent="0">
              <a:buFont typeface="Arial" panose="020B0604020202020204" pitchFamily="34" charset="0"/>
              <a:buNone/>
            </a:pPr>
            <a:r>
              <a:rPr lang="en-GB" dirty="0"/>
              <a:t>The recent Prospect Union publication “HSE Under Pressure: A Perfect Storm” sets out the budget cuts since 2010 which have led to significant diminution of its role.  </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In summary:</a:t>
            </a:r>
          </a:p>
          <a:p>
            <a:r>
              <a:rPr lang="en-GB" sz="1200" dirty="0">
                <a:effectLst/>
                <a:latin typeface="Calibri" panose="020F0502020204030204" pitchFamily="34" charset="0"/>
                <a:ea typeface="Calibri" panose="020F0502020204030204" pitchFamily="34" charset="0"/>
              </a:rPr>
              <a:t>43% reduction in funding </a:t>
            </a:r>
          </a:p>
          <a:p>
            <a:r>
              <a:rPr lang="en-GB" sz="1200" dirty="0">
                <a:effectLst/>
                <a:latin typeface="Calibri" panose="020F0502020204030204" pitchFamily="34" charset="0"/>
                <a:ea typeface="Calibri" panose="020F0502020204030204" pitchFamily="34" charset="0"/>
              </a:rPr>
              <a:t>35% reduction in staffing </a:t>
            </a:r>
          </a:p>
          <a:p>
            <a:pPr>
              <a:buFont typeface="Wingdings" panose="05000000000000000000" pitchFamily="2" charset="2"/>
              <a:buChar char="Ø"/>
            </a:pPr>
            <a:r>
              <a:rPr lang="en-GB" sz="1200" dirty="0">
                <a:latin typeface="Calibri" panose="020F0502020204030204" pitchFamily="34" charset="0"/>
                <a:ea typeface="Calibri" panose="020F0502020204030204" pitchFamily="34" charset="0"/>
              </a:rPr>
              <a:t>41% reduction in inspectors since 2003 (when the primary aim of the Act is accident prevention!)</a:t>
            </a:r>
            <a:endParaRPr lang="en-GB" sz="1200" dirty="0">
              <a:effectLst/>
              <a:latin typeface="Calibri" panose="020F0502020204030204" pitchFamily="34" charset="0"/>
              <a:ea typeface="Calibri" panose="020F0502020204030204" pitchFamily="34" charset="0"/>
            </a:endParaRPr>
          </a:p>
          <a:p>
            <a:pPr marL="0" lvl="0" indent="0">
              <a:buFont typeface="Arial" panose="020B0604020202020204" pitchFamily="34" charset="0"/>
              <a:buNone/>
            </a:pPr>
            <a:r>
              <a:rPr lang="en-GB" dirty="0"/>
              <a:t>	</a:t>
            </a:r>
          </a:p>
          <a:p>
            <a:pPr marL="171450" lvl="0" indent="-171450">
              <a:buSzPct val="100000"/>
              <a:buFont typeface="Arial" panose="020B0604020202020204" pitchFamily="34" charset="0"/>
              <a:buChar char="•"/>
            </a:pPr>
            <a:r>
              <a:rPr lang="en-GB" dirty="0"/>
              <a:t>And what shouldn’t be forgotten is that it only had 5 years to bed in before Thatcher started to dismantle the State, attack the unions (resulting in TU membership halving since the Act) and created an environment in which health and safety regulation was no longer a priority – wading in with further changes to the laws and austerity when they got back in in 2010.</a:t>
            </a:r>
          </a:p>
          <a:p>
            <a:pPr marL="171450" lvl="0" indent="-171450">
              <a:buSzPct val="10000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b="0" i="0" u="none" strike="noStrike" dirty="0">
                <a:solidFill>
                  <a:srgbClr val="0D0D0D"/>
                </a:solidFill>
                <a:effectLst/>
                <a:latin typeface="ui-sans-serif"/>
              </a:rPr>
              <a:t>The limitations of the Act coupled with the sustained attacks on Health and Safety often fuelled by persistent lobbying by fat cat insurance companies have devastating consequences and we must never forget the victims and their families.  </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lang="en-GB" b="0" i="0" u="none" strike="noStrike" dirty="0">
              <a:solidFill>
                <a:srgbClr val="0D0D0D"/>
              </a:solidFill>
              <a:effectLst/>
              <a:latin typeface="ui-sans-serif"/>
            </a:endParaRP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GB" b="0" i="0" u="none" strike="noStrike" dirty="0">
                <a:solidFill>
                  <a:srgbClr val="0D0D0D"/>
                </a:solidFill>
                <a:effectLst/>
                <a:latin typeface="ui-sans-serif"/>
              </a:rPr>
              <a:t>Just 3 examples …..</a:t>
            </a:r>
          </a:p>
          <a:p>
            <a:pPr marL="171450" lvl="0" indent="-171450">
              <a:buSzPct val="100000"/>
              <a:buFont typeface="Arial" panose="020B0604020202020204" pitchFamily="34" charset="0"/>
              <a:buChar char="•"/>
            </a:pPr>
            <a:endParaRPr lang="en-GB" dirty="0"/>
          </a:p>
          <a:p>
            <a:pPr marL="0" lvl="0" indent="0">
              <a:buSzPct val="100000"/>
              <a:buFont typeface="Arial" pitchFamily="34"/>
              <a:buNone/>
            </a:pPr>
            <a:endParaRPr lang="en-GB" dirty="0"/>
          </a:p>
        </p:txBody>
      </p:sp>
      <p:sp>
        <p:nvSpPr>
          <p:cNvPr id="4" name="Slide Number Placeholder 3">
            <a:extLst>
              <a:ext uri="{FF2B5EF4-FFF2-40B4-BE49-F238E27FC236}">
                <a16:creationId xmlns:a16="http://schemas.microsoft.com/office/drawing/2014/main" id="{1343FDA2-8D4F-BAB3-B565-E36D753E7B0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E55E2D1-29F9-2244-9FE8-528147A204C8}" type="slidenum">
              <a:t>7</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47783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u="none" strike="noStrike" dirty="0">
              <a:solidFill>
                <a:srgbClr val="0D0D0D"/>
              </a:solidFill>
              <a:effectLst/>
              <a:latin typeface="ui-sans-serif"/>
            </a:endParaRPr>
          </a:p>
          <a:p>
            <a:pPr algn="l"/>
            <a:r>
              <a:rPr lang="en-GB" b="0" i="0" u="none" strike="noStrike" dirty="0" err="1">
                <a:solidFill>
                  <a:srgbClr val="0D0D0D"/>
                </a:solidFill>
                <a:effectLst/>
                <a:latin typeface="ui-sans-serif"/>
              </a:rPr>
              <a:t>Tebay</a:t>
            </a:r>
            <a:r>
              <a:rPr lang="en-GB" b="0" i="0" u="none" strike="noStrike" dirty="0">
                <a:solidFill>
                  <a:srgbClr val="0D0D0D"/>
                </a:solidFill>
                <a:effectLst/>
                <a:latin typeface="ui-sans-serif"/>
              </a:rPr>
              <a:t> tragedy.   Four railway workers were killed, and several others were injured when a runaway trailer loaded with steel rails rolled down a slope and struck them</a:t>
            </a:r>
          </a:p>
          <a:p>
            <a:pPr algn="l"/>
            <a:endParaRPr lang="en-GB" b="0" i="0" u="none" strike="noStrike" dirty="0">
              <a:solidFill>
                <a:srgbClr val="0D0D0D"/>
              </a:solidFill>
              <a:effectLst/>
              <a:latin typeface="ui-sans-serif"/>
            </a:endParaRPr>
          </a:p>
          <a:p>
            <a:pPr algn="l">
              <a:buFont typeface="Arial" panose="020B0604020202020204" pitchFamily="34" charset="0"/>
              <a:buChar char="•"/>
            </a:pPr>
            <a:r>
              <a:rPr lang="en-GB" b="1" i="0" u="none" strike="noStrike" dirty="0">
                <a:solidFill>
                  <a:srgbClr val="0D0D0D"/>
                </a:solidFill>
                <a:effectLst/>
                <a:latin typeface="ui-sans-serif"/>
              </a:rPr>
              <a:t>Poor Equipment Maintenance:</a:t>
            </a:r>
            <a:r>
              <a:rPr lang="en-GB" b="0" i="0" u="none" strike="noStrike" dirty="0">
                <a:solidFill>
                  <a:srgbClr val="0D0D0D"/>
                </a:solidFill>
                <a:effectLst/>
                <a:latin typeface="ui-sans-serif"/>
              </a:rPr>
              <a:t> The trailer and its braking system were not properly maintained or checked before use.</a:t>
            </a:r>
          </a:p>
          <a:p>
            <a:pPr algn="l">
              <a:buFont typeface="Arial" panose="020B0604020202020204" pitchFamily="34" charset="0"/>
              <a:buChar char="•"/>
            </a:pPr>
            <a:r>
              <a:rPr lang="en-GB" b="1" i="0" u="none" strike="noStrike" dirty="0">
                <a:solidFill>
                  <a:srgbClr val="0D0D0D"/>
                </a:solidFill>
                <a:effectLst/>
                <a:latin typeface="ui-sans-serif"/>
              </a:rPr>
              <a:t>Inadequate Safety Protocols:</a:t>
            </a:r>
            <a:r>
              <a:rPr lang="en-GB" b="0" i="0" u="none" strike="noStrike" dirty="0">
                <a:solidFill>
                  <a:srgbClr val="0D0D0D"/>
                </a:solidFill>
                <a:effectLst/>
                <a:latin typeface="ui-sans-serif"/>
              </a:rPr>
              <a:t> There was a lack of robust safety protocols to prevent such incidents, such as fail-safes or warning systems to alert workers of runaway vehicles.</a:t>
            </a:r>
          </a:p>
          <a:p>
            <a:pPr algn="l">
              <a:buFont typeface="Arial" panose="020B0604020202020204" pitchFamily="34" charset="0"/>
              <a:buChar char="•"/>
            </a:pPr>
            <a:r>
              <a:rPr lang="en-GB" b="1" i="0" u="none" strike="noStrike" dirty="0">
                <a:solidFill>
                  <a:srgbClr val="0D0D0D"/>
                </a:solidFill>
                <a:effectLst/>
                <a:latin typeface="ui-sans-serif"/>
              </a:rPr>
              <a:t>Failure to Secure Equipment:</a:t>
            </a:r>
            <a:r>
              <a:rPr lang="en-GB" b="0" i="0" u="none" strike="noStrike" dirty="0">
                <a:solidFill>
                  <a:srgbClr val="0D0D0D"/>
                </a:solidFill>
                <a:effectLst/>
                <a:latin typeface="ui-sans-serif"/>
              </a:rPr>
              <a:t> The equipment was not adequately secured, leading to its uncontrolled movement.</a:t>
            </a:r>
          </a:p>
          <a:p>
            <a:pPr algn="l">
              <a:buFont typeface="Arial" panose="020B0604020202020204" pitchFamily="34" charset="0"/>
              <a:buChar char="•"/>
            </a:pPr>
            <a:r>
              <a:rPr lang="en-GB" b="1" i="0" u="none" strike="noStrike" dirty="0">
                <a:solidFill>
                  <a:srgbClr val="0D0D0D"/>
                </a:solidFill>
                <a:effectLst/>
                <a:latin typeface="ui-sans-serif"/>
              </a:rPr>
              <a:t>Communication Breakdown:</a:t>
            </a:r>
            <a:r>
              <a:rPr lang="en-GB" b="0" i="0" u="none" strike="noStrike" dirty="0">
                <a:solidFill>
                  <a:srgbClr val="0D0D0D"/>
                </a:solidFill>
                <a:effectLst/>
                <a:latin typeface="ui-sans-serif"/>
              </a:rPr>
              <a:t> There was insufficient communication between workers and supervisors, contributing to the lack of awareness and preparedness for such an event.</a:t>
            </a:r>
          </a:p>
          <a:p>
            <a:pPr algn="l"/>
            <a:endParaRPr lang="en-GB" b="0" i="0" u="none" strike="noStrike" dirty="0">
              <a:solidFill>
                <a:srgbClr val="0D0D0D"/>
              </a:solidFill>
              <a:effectLst/>
              <a:latin typeface="ui-sans-serif"/>
            </a:endParaRPr>
          </a:p>
          <a:p>
            <a:pPr algn="l"/>
            <a:endParaRPr lang="en-GB" b="1" i="0" u="sng" strike="noStrike" dirty="0">
              <a:solidFill>
                <a:srgbClr val="0D0D0D"/>
              </a:solidFill>
              <a:effectLst/>
              <a:latin typeface="ui-sans-serif"/>
            </a:endParaRPr>
          </a:p>
          <a:p>
            <a:pPr algn="l"/>
            <a:r>
              <a:rPr lang="en-GB" b="1" i="0" u="sng" strike="noStrike" dirty="0">
                <a:solidFill>
                  <a:srgbClr val="0D0D0D"/>
                </a:solidFill>
                <a:effectLst/>
                <a:latin typeface="ui-sans-serif"/>
              </a:rPr>
              <a:t>Background info only</a:t>
            </a:r>
          </a:p>
          <a:p>
            <a:pPr algn="l"/>
            <a:endParaRPr lang="en-GB" b="1" i="0" u="none" strike="noStrike" dirty="0">
              <a:solidFill>
                <a:srgbClr val="0D0D0D"/>
              </a:solidFill>
              <a:effectLst/>
              <a:latin typeface="ui-sans-serif"/>
            </a:endParaRPr>
          </a:p>
          <a:p>
            <a:pPr algn="l"/>
            <a:r>
              <a:rPr lang="en-GB" b="1" i="0" u="none" strike="noStrike" dirty="0" err="1">
                <a:solidFill>
                  <a:srgbClr val="0D0D0D"/>
                </a:solidFill>
                <a:effectLst/>
                <a:latin typeface="ui-sans-serif"/>
              </a:rPr>
              <a:t>Tebay</a:t>
            </a:r>
            <a:r>
              <a:rPr lang="en-GB" b="1" i="0" u="none" strike="noStrike" dirty="0">
                <a:solidFill>
                  <a:srgbClr val="0D0D0D"/>
                </a:solidFill>
                <a:effectLst/>
                <a:latin typeface="ui-sans-serif"/>
              </a:rPr>
              <a:t> Tragedy: Summary Notes</a:t>
            </a:r>
          </a:p>
          <a:p>
            <a:pPr algn="l"/>
            <a:r>
              <a:rPr lang="en-GB" b="1" i="0" u="none" strike="noStrike" dirty="0">
                <a:solidFill>
                  <a:srgbClr val="0D0D0D"/>
                </a:solidFill>
                <a:effectLst/>
                <a:latin typeface="ui-sans-serif"/>
              </a:rPr>
              <a:t>Incident Overview</a:t>
            </a:r>
          </a:p>
          <a:p>
            <a:pPr algn="l"/>
            <a:endParaRPr lang="en-GB" b="1" i="0" u="none" strike="noStrike" dirty="0">
              <a:solidFill>
                <a:srgbClr val="0D0D0D"/>
              </a:solidFill>
              <a:effectLst/>
              <a:latin typeface="ui-sans-serif"/>
            </a:endParaRPr>
          </a:p>
          <a:p>
            <a:pPr algn="l">
              <a:buFont typeface="Arial" panose="020B0604020202020204" pitchFamily="34" charset="0"/>
              <a:buChar char="•"/>
            </a:pPr>
            <a:r>
              <a:rPr lang="en-GB" b="1" i="0" u="none" strike="noStrike" dirty="0">
                <a:solidFill>
                  <a:srgbClr val="0D0D0D"/>
                </a:solidFill>
                <a:effectLst/>
                <a:latin typeface="ui-sans-serif"/>
              </a:rPr>
              <a:t>Date and Location:</a:t>
            </a:r>
            <a:r>
              <a:rPr lang="en-GB" b="0" i="0" u="none" strike="noStrike" dirty="0">
                <a:solidFill>
                  <a:srgbClr val="0D0D0D"/>
                </a:solidFill>
                <a:effectLst/>
                <a:latin typeface="ui-sans-serif"/>
              </a:rPr>
              <a:t> The </a:t>
            </a:r>
            <a:r>
              <a:rPr lang="en-GB" b="0" i="0" u="none" strike="noStrike" dirty="0" err="1">
                <a:solidFill>
                  <a:srgbClr val="0D0D0D"/>
                </a:solidFill>
                <a:effectLst/>
                <a:latin typeface="ui-sans-serif"/>
              </a:rPr>
              <a:t>Tebay</a:t>
            </a:r>
            <a:r>
              <a:rPr lang="en-GB" b="0" i="0" u="none" strike="noStrike" dirty="0">
                <a:solidFill>
                  <a:srgbClr val="0D0D0D"/>
                </a:solidFill>
                <a:effectLst/>
                <a:latin typeface="ui-sans-serif"/>
              </a:rPr>
              <a:t> rail accident occurred on February 15, 2004, near </a:t>
            </a:r>
            <a:r>
              <a:rPr lang="en-GB" b="0" i="0" u="none" strike="noStrike" dirty="0" err="1">
                <a:solidFill>
                  <a:srgbClr val="0D0D0D"/>
                </a:solidFill>
                <a:effectLst/>
                <a:latin typeface="ui-sans-serif"/>
              </a:rPr>
              <a:t>Tebay</a:t>
            </a:r>
            <a:r>
              <a:rPr lang="en-GB" b="0" i="0" u="none" strike="noStrike" dirty="0">
                <a:solidFill>
                  <a:srgbClr val="0D0D0D"/>
                </a:solidFill>
                <a:effectLst/>
                <a:latin typeface="ui-sans-serif"/>
              </a:rPr>
              <a:t>, Cumbria, England.</a:t>
            </a:r>
          </a:p>
          <a:p>
            <a:pPr algn="l">
              <a:buFont typeface="Arial" panose="020B0604020202020204" pitchFamily="34" charset="0"/>
              <a:buChar char="•"/>
            </a:pPr>
            <a:r>
              <a:rPr lang="en-GB" b="1" i="0" u="none" strike="noStrike" dirty="0">
                <a:solidFill>
                  <a:srgbClr val="0D0D0D"/>
                </a:solidFill>
                <a:effectLst/>
                <a:latin typeface="ui-sans-serif"/>
              </a:rPr>
              <a:t>Fatalities and Injuries:</a:t>
            </a:r>
            <a:r>
              <a:rPr lang="en-GB" b="0" i="0" u="none" strike="noStrike" dirty="0">
                <a:solidFill>
                  <a:srgbClr val="0D0D0D"/>
                </a:solidFill>
                <a:effectLst/>
                <a:latin typeface="ui-sans-serif"/>
              </a:rPr>
              <a:t> Four railway workers were killed, and several others were injured when a runaway trailer loaded with steel rails rolled down a slope and struck them.</a:t>
            </a:r>
          </a:p>
          <a:p>
            <a:pPr algn="l">
              <a:buFont typeface="Arial" panose="020B0604020202020204" pitchFamily="34" charset="0"/>
              <a:buChar char="•"/>
            </a:pPr>
            <a:endParaRPr lang="en-GB" b="0" i="0" u="none" strike="noStrike" dirty="0">
              <a:solidFill>
                <a:srgbClr val="0D0D0D"/>
              </a:solidFill>
              <a:effectLst/>
              <a:latin typeface="ui-sans-serif"/>
            </a:endParaRPr>
          </a:p>
          <a:p>
            <a:pPr algn="l"/>
            <a:r>
              <a:rPr lang="en-GB" b="1" i="0" u="none" strike="noStrike" dirty="0">
                <a:solidFill>
                  <a:srgbClr val="0D0D0D"/>
                </a:solidFill>
                <a:effectLst/>
                <a:latin typeface="ui-sans-serif"/>
              </a:rPr>
              <a:t>Causes and Contributing Factors</a:t>
            </a:r>
          </a:p>
          <a:p>
            <a:pPr algn="l"/>
            <a:endParaRPr lang="en-GB" b="1" i="0" u="none" strike="noStrike" dirty="0">
              <a:solidFill>
                <a:srgbClr val="0D0D0D"/>
              </a:solidFill>
              <a:effectLst/>
              <a:latin typeface="ui-sans-serif"/>
            </a:endParaRPr>
          </a:p>
          <a:p>
            <a:pPr algn="l">
              <a:buFont typeface="Arial" panose="020B0604020202020204" pitchFamily="34" charset="0"/>
              <a:buChar char="•"/>
            </a:pPr>
            <a:r>
              <a:rPr lang="en-GB" b="1" i="0" u="none" strike="noStrike" dirty="0">
                <a:solidFill>
                  <a:srgbClr val="0D0D0D"/>
                </a:solidFill>
                <a:effectLst/>
                <a:latin typeface="ui-sans-serif"/>
              </a:rPr>
              <a:t>Runaway Trailer:</a:t>
            </a:r>
            <a:r>
              <a:rPr lang="en-GB" b="0" i="0" u="none" strike="noStrike" dirty="0">
                <a:solidFill>
                  <a:srgbClr val="0D0D0D"/>
                </a:solidFill>
                <a:effectLst/>
                <a:latin typeface="ui-sans-serif"/>
              </a:rPr>
              <a:t> The primary cause of the incident was a trailer that became uncoupled from a maintenance train. It was loaded with steel rails and rolled downhill uncontrolled for about three miles before hitting the workers.</a:t>
            </a:r>
          </a:p>
          <a:p>
            <a:pPr algn="l">
              <a:buFont typeface="Arial" panose="020B0604020202020204" pitchFamily="34" charset="0"/>
              <a:buChar char="•"/>
            </a:pPr>
            <a:r>
              <a:rPr lang="en-GB" b="1" i="0" u="none" strike="noStrike" dirty="0">
                <a:solidFill>
                  <a:srgbClr val="0D0D0D"/>
                </a:solidFill>
                <a:effectLst/>
                <a:latin typeface="ui-sans-serif"/>
              </a:rPr>
              <a:t>Brake Failure:</a:t>
            </a:r>
            <a:r>
              <a:rPr lang="en-GB" b="0" i="0" u="none" strike="noStrike" dirty="0">
                <a:solidFill>
                  <a:srgbClr val="0D0D0D"/>
                </a:solidFill>
                <a:effectLst/>
                <a:latin typeface="ui-sans-serif"/>
              </a:rPr>
              <a:t> Investigations revealed that the trailer's brakes were not engaged, and there was no secondary safety mechanism to prevent it from rolling away.</a:t>
            </a:r>
          </a:p>
          <a:p>
            <a:pPr algn="l">
              <a:buFont typeface="Arial" panose="020B0604020202020204" pitchFamily="34" charset="0"/>
              <a:buChar char="•"/>
            </a:pPr>
            <a:r>
              <a:rPr lang="en-GB" b="1" i="0" u="none" strike="noStrike" dirty="0">
                <a:solidFill>
                  <a:srgbClr val="0D0D0D"/>
                </a:solidFill>
                <a:effectLst/>
                <a:latin typeface="ui-sans-serif"/>
              </a:rPr>
              <a:t>Lack of Proper Safety Measures:</a:t>
            </a:r>
            <a:r>
              <a:rPr lang="en-GB" b="0" i="0" u="none" strike="noStrike" dirty="0">
                <a:solidFill>
                  <a:srgbClr val="0D0D0D"/>
                </a:solidFill>
                <a:effectLst/>
                <a:latin typeface="ui-sans-serif"/>
              </a:rPr>
              <a:t> The incident highlighted severe lapses in safety protocols, including inadequate risk assessments and failure to follow basic safety procedures during railway maintenance work.</a:t>
            </a:r>
          </a:p>
          <a:p>
            <a:pPr algn="l">
              <a:buFont typeface="Arial" panose="020B0604020202020204" pitchFamily="34" charset="0"/>
              <a:buChar char="•"/>
            </a:pPr>
            <a:endParaRPr lang="en-GB" b="0" i="0" u="none" strike="noStrike" dirty="0">
              <a:solidFill>
                <a:srgbClr val="0D0D0D"/>
              </a:solidFill>
              <a:effectLst/>
              <a:latin typeface="ui-sans-serif"/>
            </a:endParaRPr>
          </a:p>
          <a:p>
            <a:pPr algn="l"/>
            <a:r>
              <a:rPr lang="en-GB" b="1" i="0" u="none" strike="noStrike" dirty="0">
                <a:solidFill>
                  <a:srgbClr val="0D0D0D"/>
                </a:solidFill>
                <a:effectLst/>
                <a:latin typeface="ui-sans-serif"/>
              </a:rPr>
              <a:t>Health and Safety Failures</a:t>
            </a:r>
          </a:p>
          <a:p>
            <a:pPr algn="l"/>
            <a:endParaRPr lang="en-GB" b="1" i="0" u="none" strike="noStrike" dirty="0">
              <a:solidFill>
                <a:srgbClr val="0D0D0D"/>
              </a:solidFill>
              <a:effectLst/>
              <a:latin typeface="ui-sans-serif"/>
            </a:endParaRPr>
          </a:p>
          <a:p>
            <a:pPr algn="l">
              <a:buFont typeface="Arial" panose="020B0604020202020204" pitchFamily="34" charset="0"/>
              <a:buChar char="•"/>
            </a:pPr>
            <a:r>
              <a:rPr lang="en-GB" b="1" i="0" u="none" strike="noStrike" dirty="0">
                <a:solidFill>
                  <a:srgbClr val="0D0D0D"/>
                </a:solidFill>
                <a:effectLst/>
                <a:latin typeface="ui-sans-serif"/>
              </a:rPr>
              <a:t>Poor Equipment Maintenance:</a:t>
            </a:r>
            <a:r>
              <a:rPr lang="en-GB" b="0" i="0" u="none" strike="noStrike" dirty="0">
                <a:solidFill>
                  <a:srgbClr val="0D0D0D"/>
                </a:solidFill>
                <a:effectLst/>
                <a:latin typeface="ui-sans-serif"/>
              </a:rPr>
              <a:t> The trailer and its braking system were not properly maintained or checked before use.</a:t>
            </a:r>
          </a:p>
          <a:p>
            <a:pPr algn="l">
              <a:buFont typeface="Arial" panose="020B0604020202020204" pitchFamily="34" charset="0"/>
              <a:buChar char="•"/>
            </a:pPr>
            <a:r>
              <a:rPr lang="en-GB" b="1" i="0" u="none" strike="noStrike" dirty="0">
                <a:solidFill>
                  <a:srgbClr val="0D0D0D"/>
                </a:solidFill>
                <a:effectLst/>
                <a:latin typeface="ui-sans-serif"/>
              </a:rPr>
              <a:t>Inadequate Safety Protocols:</a:t>
            </a:r>
            <a:r>
              <a:rPr lang="en-GB" b="0" i="0" u="none" strike="noStrike" dirty="0">
                <a:solidFill>
                  <a:srgbClr val="0D0D0D"/>
                </a:solidFill>
                <a:effectLst/>
                <a:latin typeface="ui-sans-serif"/>
              </a:rPr>
              <a:t> There was a lack of robust safety protocols to prevent such incidents, such as fail-safes or warning systems to alert workers of runaway vehicles.</a:t>
            </a:r>
          </a:p>
          <a:p>
            <a:pPr algn="l">
              <a:buFont typeface="Arial" panose="020B0604020202020204" pitchFamily="34" charset="0"/>
              <a:buChar char="•"/>
            </a:pPr>
            <a:r>
              <a:rPr lang="en-GB" b="1" i="0" u="none" strike="noStrike" dirty="0">
                <a:solidFill>
                  <a:srgbClr val="0D0D0D"/>
                </a:solidFill>
                <a:effectLst/>
                <a:latin typeface="ui-sans-serif"/>
              </a:rPr>
              <a:t>Failure to Secure Equipment:</a:t>
            </a:r>
            <a:r>
              <a:rPr lang="en-GB" b="0" i="0" u="none" strike="noStrike" dirty="0">
                <a:solidFill>
                  <a:srgbClr val="0D0D0D"/>
                </a:solidFill>
                <a:effectLst/>
                <a:latin typeface="ui-sans-serif"/>
              </a:rPr>
              <a:t> The equipment was not adequately secured, leading to its uncontrolled movement.</a:t>
            </a:r>
          </a:p>
          <a:p>
            <a:pPr algn="l">
              <a:buFont typeface="Arial" panose="020B0604020202020204" pitchFamily="34" charset="0"/>
              <a:buChar char="•"/>
            </a:pPr>
            <a:r>
              <a:rPr lang="en-GB" b="1" i="0" u="none" strike="noStrike" dirty="0">
                <a:solidFill>
                  <a:srgbClr val="0D0D0D"/>
                </a:solidFill>
                <a:effectLst/>
                <a:latin typeface="ui-sans-serif"/>
              </a:rPr>
              <a:t>Communication Breakdown:</a:t>
            </a:r>
            <a:r>
              <a:rPr lang="en-GB" b="0" i="0" u="none" strike="noStrike" dirty="0">
                <a:solidFill>
                  <a:srgbClr val="0D0D0D"/>
                </a:solidFill>
                <a:effectLst/>
                <a:latin typeface="ui-sans-serif"/>
              </a:rPr>
              <a:t> There was insufficient communication between workers and supervisors, contributing to the lack of awareness and preparedness for such an event.</a:t>
            </a:r>
          </a:p>
          <a:p>
            <a:pPr algn="l">
              <a:buFont typeface="Arial" panose="020B0604020202020204" pitchFamily="34" charset="0"/>
              <a:buChar char="•"/>
            </a:pPr>
            <a:endParaRPr lang="en-GB" b="0" i="0" u="none" strike="noStrike" dirty="0">
              <a:solidFill>
                <a:srgbClr val="0D0D0D"/>
              </a:solidFill>
              <a:effectLst/>
              <a:latin typeface="ui-sans-serif"/>
            </a:endParaRPr>
          </a:p>
          <a:p>
            <a:pPr algn="l"/>
            <a:r>
              <a:rPr lang="en-GB" b="1" i="0" u="none" strike="noStrike" dirty="0">
                <a:solidFill>
                  <a:srgbClr val="0D0D0D"/>
                </a:solidFill>
                <a:effectLst/>
                <a:latin typeface="ui-sans-serif"/>
              </a:rPr>
              <a:t>Legal and Regulatory Impact</a:t>
            </a:r>
          </a:p>
          <a:p>
            <a:pPr algn="l"/>
            <a:endParaRPr lang="en-GB" b="1" i="0" u="none" strike="noStrike" dirty="0">
              <a:solidFill>
                <a:srgbClr val="0D0D0D"/>
              </a:solidFill>
              <a:effectLst/>
              <a:latin typeface="ui-sans-serif"/>
            </a:endParaRPr>
          </a:p>
          <a:p>
            <a:pPr algn="l">
              <a:buFont typeface="Arial" panose="020B0604020202020204" pitchFamily="34" charset="0"/>
              <a:buChar char="•"/>
            </a:pPr>
            <a:r>
              <a:rPr lang="en-GB" b="1" i="0" u="none" strike="noStrike" dirty="0">
                <a:solidFill>
                  <a:srgbClr val="0D0D0D"/>
                </a:solidFill>
                <a:effectLst/>
                <a:latin typeface="ui-sans-serif"/>
              </a:rPr>
              <a:t>Prosecutions and Sentences:</a:t>
            </a:r>
            <a:r>
              <a:rPr lang="en-GB" b="0" i="0" u="none" strike="noStrike" dirty="0">
                <a:solidFill>
                  <a:srgbClr val="0D0D0D"/>
                </a:solidFill>
                <a:effectLst/>
                <a:latin typeface="ui-sans-serif"/>
              </a:rPr>
              <a:t> The incident led to the prosecution of the individuals responsible for maintaining the trailer and ensuring the safety of the workers.</a:t>
            </a:r>
          </a:p>
          <a:p>
            <a:pPr algn="l">
              <a:buFont typeface="Arial" panose="020B0604020202020204" pitchFamily="34" charset="0"/>
              <a:buChar char="•"/>
            </a:pPr>
            <a:endParaRPr lang="en-GB" b="0" i="0" u="none" strike="noStrike" dirty="0">
              <a:solidFill>
                <a:srgbClr val="0D0D0D"/>
              </a:solidFill>
              <a:effectLst/>
              <a:latin typeface="ui-sans-serif"/>
            </a:endParaRPr>
          </a:p>
          <a:p>
            <a:pPr marL="742950" lvl="1" indent="-285750" algn="l">
              <a:buFont typeface="Arial" panose="020B0604020202020204" pitchFamily="34" charset="0"/>
              <a:buChar char="•"/>
            </a:pPr>
            <a:r>
              <a:rPr lang="en-GB" b="0" i="0" u="none" strike="noStrike" dirty="0">
                <a:solidFill>
                  <a:srgbClr val="0D0D0D"/>
                </a:solidFill>
                <a:effectLst/>
                <a:latin typeface="ui-sans-serif"/>
              </a:rPr>
              <a:t>Mark Connolly, the owner of the trailer, was found guilty of manslaughter and sentenced to nine years in prison.</a:t>
            </a:r>
          </a:p>
          <a:p>
            <a:pPr marL="742950" lvl="1" indent="-285750" algn="l">
              <a:buFont typeface="Arial" panose="020B0604020202020204" pitchFamily="34" charset="0"/>
              <a:buChar char="•"/>
            </a:pPr>
            <a:r>
              <a:rPr lang="en-GB" b="0" i="0" u="none" strike="noStrike" dirty="0">
                <a:solidFill>
                  <a:srgbClr val="0D0D0D"/>
                </a:solidFill>
                <a:effectLst/>
                <a:latin typeface="ui-sans-serif"/>
              </a:rPr>
              <a:t>Railtrack (now Network Rail) and other contractors involved faced significant fines and legal scrutiny.</a:t>
            </a:r>
          </a:p>
          <a:p>
            <a:pPr marL="742950" lvl="1" indent="-285750" algn="l">
              <a:buFont typeface="Arial" panose="020B0604020202020204" pitchFamily="34" charset="0"/>
              <a:buChar char="•"/>
            </a:pPr>
            <a:endParaRPr lang="en-GB" b="0" i="0" u="none" strike="noStrike" dirty="0">
              <a:solidFill>
                <a:srgbClr val="0D0D0D"/>
              </a:solidFill>
              <a:effectLst/>
              <a:latin typeface="ui-sans-serif"/>
            </a:endParaRPr>
          </a:p>
          <a:p>
            <a:pPr algn="l">
              <a:buFont typeface="Arial" panose="020B0604020202020204" pitchFamily="34" charset="0"/>
              <a:buChar char="•"/>
            </a:pPr>
            <a:r>
              <a:rPr lang="en-GB" b="1" i="0" u="none" strike="noStrike" dirty="0">
                <a:solidFill>
                  <a:srgbClr val="0D0D0D"/>
                </a:solidFill>
                <a:effectLst/>
                <a:latin typeface="ui-sans-serif"/>
              </a:rPr>
              <a:t>Regulatory Changes:</a:t>
            </a:r>
            <a:r>
              <a:rPr lang="en-GB" b="0" i="0" u="none" strike="noStrike" dirty="0">
                <a:solidFill>
                  <a:srgbClr val="0D0D0D"/>
                </a:solidFill>
                <a:effectLst/>
                <a:latin typeface="ui-sans-serif"/>
              </a:rPr>
              <a:t> The tragedy spurred changes in railway safety regulations, including stricter maintenance requirements for equipment and improved safety protocols for trackside workers.</a:t>
            </a:r>
          </a:p>
          <a:p>
            <a:pPr algn="l">
              <a:buFont typeface="Arial" panose="020B0604020202020204" pitchFamily="34" charset="0"/>
              <a:buChar char="•"/>
            </a:pPr>
            <a:r>
              <a:rPr lang="en-GB" b="1" i="0" u="none" strike="noStrike" dirty="0">
                <a:solidFill>
                  <a:srgbClr val="0D0D0D"/>
                </a:solidFill>
                <a:effectLst/>
                <a:latin typeface="ui-sans-serif"/>
              </a:rPr>
              <a:t>Awareness and Training:</a:t>
            </a:r>
            <a:r>
              <a:rPr lang="en-GB" b="0" i="0" u="none" strike="noStrike" dirty="0">
                <a:solidFill>
                  <a:srgbClr val="0D0D0D"/>
                </a:solidFill>
                <a:effectLst/>
                <a:latin typeface="ui-sans-serif"/>
              </a:rPr>
              <a:t> Increased focus on safety training for railway workers, emphasizing the importance of equipment checks and adherence to safety procedures.</a:t>
            </a:r>
          </a:p>
          <a:p>
            <a:pPr algn="l">
              <a:buFont typeface="Arial" panose="020B0604020202020204" pitchFamily="34" charset="0"/>
              <a:buChar char="•"/>
            </a:pPr>
            <a:endParaRPr lang="en-GB" b="0" i="0" u="none" strike="noStrike" dirty="0">
              <a:solidFill>
                <a:srgbClr val="0D0D0D"/>
              </a:solidFill>
              <a:effectLst/>
              <a:latin typeface="ui-sans-serif"/>
            </a:endParaRPr>
          </a:p>
          <a:p>
            <a:pPr algn="l"/>
            <a:r>
              <a:rPr lang="en-GB" b="1" i="0" u="none" strike="noStrike" dirty="0">
                <a:solidFill>
                  <a:srgbClr val="0D0D0D"/>
                </a:solidFill>
                <a:effectLst/>
                <a:latin typeface="ui-sans-serif"/>
              </a:rPr>
              <a:t>Impact on Railway Industry</a:t>
            </a:r>
          </a:p>
          <a:p>
            <a:pPr algn="l"/>
            <a:endParaRPr lang="en-GB" b="1" i="0" u="none" strike="noStrike" dirty="0">
              <a:solidFill>
                <a:srgbClr val="0D0D0D"/>
              </a:solidFill>
              <a:effectLst/>
              <a:latin typeface="ui-sans-serif"/>
            </a:endParaRPr>
          </a:p>
          <a:p>
            <a:pPr algn="l">
              <a:buFont typeface="Arial" panose="020B0604020202020204" pitchFamily="34" charset="0"/>
              <a:buChar char="•"/>
            </a:pPr>
            <a:r>
              <a:rPr lang="en-GB" b="1" i="0" u="none" strike="noStrike" dirty="0">
                <a:solidFill>
                  <a:srgbClr val="0D0D0D"/>
                </a:solidFill>
                <a:effectLst/>
                <a:latin typeface="ui-sans-serif"/>
              </a:rPr>
              <a:t>Improved Safety Standards:</a:t>
            </a:r>
            <a:r>
              <a:rPr lang="en-GB" b="0" i="0" u="none" strike="noStrike" dirty="0">
                <a:solidFill>
                  <a:srgbClr val="0D0D0D"/>
                </a:solidFill>
                <a:effectLst/>
                <a:latin typeface="ui-sans-serif"/>
              </a:rPr>
              <a:t> The accident led to a </a:t>
            </a:r>
            <a:r>
              <a:rPr lang="en-GB" b="0" i="0" u="none" strike="noStrike" dirty="0" err="1">
                <a:solidFill>
                  <a:srgbClr val="0D0D0D"/>
                </a:solidFill>
                <a:effectLst/>
                <a:latin typeface="ui-sans-serif"/>
              </a:rPr>
              <a:t>reevaluation</a:t>
            </a:r>
            <a:r>
              <a:rPr lang="en-GB" b="0" i="0" u="none" strike="noStrike" dirty="0">
                <a:solidFill>
                  <a:srgbClr val="0D0D0D"/>
                </a:solidFill>
                <a:effectLst/>
                <a:latin typeface="ui-sans-serif"/>
              </a:rPr>
              <a:t> and improvement of safety standards across the railway industry.</a:t>
            </a:r>
          </a:p>
          <a:p>
            <a:pPr algn="l">
              <a:buFont typeface="Arial" panose="020B0604020202020204" pitchFamily="34" charset="0"/>
              <a:buChar char="•"/>
            </a:pPr>
            <a:r>
              <a:rPr lang="en-GB" b="1" i="0" u="none" strike="noStrike" dirty="0">
                <a:solidFill>
                  <a:srgbClr val="0D0D0D"/>
                </a:solidFill>
                <a:effectLst/>
                <a:latin typeface="ui-sans-serif"/>
              </a:rPr>
              <a:t>Increased Accountability:</a:t>
            </a:r>
            <a:r>
              <a:rPr lang="en-GB" b="0" i="0" u="none" strike="noStrike" dirty="0">
                <a:solidFill>
                  <a:srgbClr val="0D0D0D"/>
                </a:solidFill>
                <a:effectLst/>
                <a:latin typeface="ui-sans-serif"/>
              </a:rPr>
              <a:t> The prosecutions highlighted the need for accountability among contractors and subcontractors responsible for railway maintenance.</a:t>
            </a:r>
          </a:p>
          <a:p>
            <a:pPr algn="l">
              <a:buFont typeface="Arial" panose="020B0604020202020204" pitchFamily="34" charset="0"/>
              <a:buChar char="•"/>
            </a:pPr>
            <a:r>
              <a:rPr lang="en-GB" b="1" i="0" u="none" strike="noStrike" dirty="0">
                <a:solidFill>
                  <a:srgbClr val="0D0D0D"/>
                </a:solidFill>
                <a:effectLst/>
                <a:latin typeface="ui-sans-serif"/>
              </a:rPr>
              <a:t>Ongoing Safety Campaigns:</a:t>
            </a:r>
            <a:r>
              <a:rPr lang="en-GB" b="0" i="0" u="none" strike="noStrike" dirty="0">
                <a:solidFill>
                  <a:srgbClr val="0D0D0D"/>
                </a:solidFill>
                <a:effectLst/>
                <a:latin typeface="ui-sans-serif"/>
              </a:rPr>
              <a:t> The incident has been used as a case study in safety campaigns to prevent similar occurrences in the future.</a:t>
            </a:r>
          </a:p>
          <a:p>
            <a:pPr algn="l">
              <a:buFont typeface="Arial" panose="020B0604020202020204" pitchFamily="34" charset="0"/>
              <a:buChar char="•"/>
            </a:pPr>
            <a:endParaRPr lang="en-GB" b="0" i="0" u="none" strike="noStrike" dirty="0">
              <a:solidFill>
                <a:srgbClr val="0D0D0D"/>
              </a:solidFill>
              <a:effectLst/>
              <a:latin typeface="ui-sans-serif"/>
            </a:endParaRPr>
          </a:p>
          <a:p>
            <a:pPr algn="l"/>
            <a:r>
              <a:rPr lang="en-GB" b="1" i="0" u="none" strike="noStrike" dirty="0">
                <a:solidFill>
                  <a:srgbClr val="0D0D0D"/>
                </a:solidFill>
                <a:effectLst/>
                <a:latin typeface="ui-sans-serif"/>
              </a:rPr>
              <a:t>Conclusion</a:t>
            </a:r>
          </a:p>
          <a:p>
            <a:pPr algn="l"/>
            <a:endParaRPr lang="en-GB" b="1" i="0" u="none" strike="noStrike" dirty="0">
              <a:solidFill>
                <a:srgbClr val="0D0D0D"/>
              </a:solidFill>
              <a:effectLst/>
              <a:latin typeface="ui-sans-serif"/>
            </a:endParaRPr>
          </a:p>
          <a:p>
            <a:pPr algn="l"/>
            <a:r>
              <a:rPr lang="en-GB" b="0" i="0" u="none" strike="noStrike" dirty="0">
                <a:solidFill>
                  <a:srgbClr val="0D0D0D"/>
                </a:solidFill>
                <a:effectLst/>
                <a:latin typeface="ui-sans-serif"/>
              </a:rPr>
              <a:t>The </a:t>
            </a:r>
            <a:r>
              <a:rPr lang="en-GB" b="0" i="0" u="none" strike="noStrike" dirty="0" err="1">
                <a:solidFill>
                  <a:srgbClr val="0D0D0D"/>
                </a:solidFill>
                <a:effectLst/>
                <a:latin typeface="ui-sans-serif"/>
              </a:rPr>
              <a:t>Tebay</a:t>
            </a:r>
            <a:r>
              <a:rPr lang="en-GB" b="0" i="0" u="none" strike="noStrike" dirty="0">
                <a:solidFill>
                  <a:srgbClr val="0D0D0D"/>
                </a:solidFill>
                <a:effectLst/>
                <a:latin typeface="ui-sans-serif"/>
              </a:rPr>
              <a:t> tragedy underscored the critical importance of rigorous safety protocols and regular maintenance checks in preventing workplace accidents. The incident led to significant legal and regulatory changes aimed at enhancing the safety and well-being of railway workers.</a:t>
            </a:r>
          </a:p>
          <a:p>
            <a:pPr algn="l"/>
            <a:endParaRPr lang="en-GB" b="0" i="0" u="none" strike="noStrike" dirty="0">
              <a:solidFill>
                <a:srgbClr val="0D0D0D"/>
              </a:solidFill>
              <a:effectLst/>
              <a:latin typeface="ui-sans-serif"/>
            </a:endParaRPr>
          </a:p>
          <a:p>
            <a:pPr algn="l"/>
            <a:r>
              <a:rPr lang="en-GB" b="0" i="0" u="none" strike="noStrike" dirty="0">
                <a:solidFill>
                  <a:srgbClr val="0D0D0D"/>
                </a:solidFill>
                <a:effectLst/>
                <a:latin typeface="ui-sans-serif"/>
              </a:rPr>
              <a:t>For further details, you can refer to the following resources:</a:t>
            </a:r>
          </a:p>
          <a:p>
            <a:pPr algn="l"/>
            <a:endParaRPr lang="en-GB" b="0" i="0" u="none" strike="noStrike" dirty="0">
              <a:solidFill>
                <a:srgbClr val="0D0D0D"/>
              </a:solidFill>
              <a:effectLst/>
              <a:latin typeface="ui-sans-serif"/>
            </a:endParaRPr>
          </a:p>
          <a:p>
            <a:pPr algn="l">
              <a:buFont typeface="Arial" panose="020B0604020202020204" pitchFamily="34" charset="0"/>
              <a:buChar char="•"/>
            </a:pPr>
            <a:r>
              <a:rPr lang="en-GB" b="0" i="0" u="none" strike="noStrike" dirty="0">
                <a:solidFill>
                  <a:srgbClr val="0D0D0D"/>
                </a:solidFill>
                <a:effectLst/>
                <a:latin typeface="ui-sans-serif"/>
              </a:rPr>
              <a:t>BBC News Report on </a:t>
            </a:r>
            <a:r>
              <a:rPr lang="en-GB" b="0" i="0" u="none" strike="noStrike" dirty="0" err="1">
                <a:solidFill>
                  <a:srgbClr val="0D0D0D"/>
                </a:solidFill>
                <a:effectLst/>
                <a:latin typeface="ui-sans-serif"/>
              </a:rPr>
              <a:t>Tebay</a:t>
            </a:r>
            <a:r>
              <a:rPr lang="en-GB" b="0" i="0" u="none" strike="noStrike" dirty="0">
                <a:solidFill>
                  <a:srgbClr val="0D0D0D"/>
                </a:solidFill>
                <a:effectLst/>
                <a:latin typeface="ui-sans-serif"/>
              </a:rPr>
              <a:t> Tragedy</a:t>
            </a:r>
          </a:p>
          <a:p>
            <a:pPr algn="l">
              <a:buFont typeface="Arial" panose="020B0604020202020204" pitchFamily="34" charset="0"/>
              <a:buChar char="•"/>
            </a:pPr>
            <a:r>
              <a:rPr lang="en-GB" b="0" i="0" u="none" strike="noStrike" dirty="0">
                <a:solidFill>
                  <a:srgbClr val="0D0D0D"/>
                </a:solidFill>
                <a:effectLst/>
                <a:latin typeface="ui-sans-serif"/>
                <a:hlinkClick r:id="rId3"/>
              </a:rPr>
              <a:t>The Guardian's Coverage of the Incident</a:t>
            </a:r>
            <a:endParaRPr lang="en-GB" b="0" i="0" u="none" strike="noStrike" dirty="0">
              <a:solidFill>
                <a:srgbClr val="0D0D0D"/>
              </a:solidFill>
              <a:effectLst/>
              <a:latin typeface="ui-sans-serif"/>
            </a:endParaRPr>
          </a:p>
          <a:p>
            <a:pPr algn="l">
              <a:buFont typeface="Arial" panose="020B0604020202020204" pitchFamily="34" charset="0"/>
              <a:buChar char="•"/>
            </a:pPr>
            <a:r>
              <a:rPr lang="en-GB" b="0" i="0" u="none" strike="noStrike" dirty="0">
                <a:solidFill>
                  <a:srgbClr val="0D0D0D"/>
                </a:solidFill>
                <a:effectLst/>
                <a:latin typeface="ui-sans-serif"/>
              </a:rPr>
              <a:t>Rail Accident Investigation Branch Report</a:t>
            </a:r>
          </a:p>
          <a:p>
            <a:endParaRPr lang="en-US" dirty="0"/>
          </a:p>
        </p:txBody>
      </p:sp>
      <p:sp>
        <p:nvSpPr>
          <p:cNvPr id="4" name="Slide Number Placeholder 3"/>
          <p:cNvSpPr>
            <a:spLocks noGrp="1"/>
          </p:cNvSpPr>
          <p:nvPr>
            <p:ph type="sldNum" sz="quarter" idx="5"/>
          </p:nvPr>
        </p:nvSpPr>
        <p:spPr/>
        <p:txBody>
          <a:bodyPr/>
          <a:lstStyle/>
          <a:p>
            <a:fld id="{67A1C24D-964B-6F4B-B19F-505971A9249F}" type="slidenum">
              <a:rPr lang="en-US" smtClean="0"/>
              <a:t>8</a:t>
            </a:fld>
            <a:endParaRPr lang="en-US"/>
          </a:p>
        </p:txBody>
      </p:sp>
    </p:spTree>
    <p:extLst>
      <p:ext uri="{BB962C8B-B14F-4D97-AF65-F5344CB8AC3E}">
        <p14:creationId xmlns:p14="http://schemas.microsoft.com/office/powerpoint/2010/main" val="60173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D0D0D"/>
                </a:solidFill>
                <a:effectLst/>
                <a:latin typeface="ui-sans-serif"/>
              </a:rPr>
              <a:t>Closer to home, literally and metaphorically, as I represented FBU and family of Firefighter Stephen Hunt who died aged 38 whilst attending a fire in Manchester in 2013.  Left 2 teenage children and a devasted mum, step dad and siblings.</a:t>
            </a:r>
          </a:p>
          <a:p>
            <a:pPr algn="l"/>
            <a:endParaRPr lang="en-GB" b="0" i="0" u="none" strike="noStrike" dirty="0">
              <a:solidFill>
                <a:srgbClr val="0D0D0D"/>
              </a:solidFill>
              <a:effectLst/>
              <a:latin typeface="ui-sans-serif"/>
            </a:endParaRPr>
          </a:p>
          <a:p>
            <a:pPr algn="l"/>
            <a:r>
              <a:rPr lang="en-GB" b="0" i="0" u="none" strike="noStrike" dirty="0">
                <a:solidFill>
                  <a:srgbClr val="0D0D0D"/>
                </a:solidFill>
                <a:effectLst/>
                <a:latin typeface="ui-sans-serif"/>
              </a:rPr>
              <a:t>As the Coroner found, Stephen’s death was entirely avoidable and not only were there numerous health and safety failings (and resource issues in the fire service after 3 years of austerity) with grim echoes of the Glasgow furniture tragedy from 1968 (James Watt Street).</a:t>
            </a:r>
          </a:p>
          <a:p>
            <a:pPr algn="l"/>
            <a:endParaRPr lang="en-GB" b="1" i="0" u="sng" strike="noStrike" dirty="0">
              <a:solidFill>
                <a:srgbClr val="0D0D0D"/>
              </a:solidFill>
              <a:effectLst/>
              <a:latin typeface="ui-sans-serif"/>
            </a:endParaRPr>
          </a:p>
          <a:p>
            <a:pPr algn="l"/>
            <a:r>
              <a:rPr lang="en-GB" b="1" i="0" u="sng" strike="noStrike" dirty="0">
                <a:solidFill>
                  <a:srgbClr val="0D0D0D"/>
                </a:solidFill>
                <a:effectLst/>
                <a:latin typeface="ui-sans-serif"/>
              </a:rPr>
              <a:t>Background info only</a:t>
            </a:r>
          </a:p>
          <a:p>
            <a:pPr algn="l"/>
            <a:endParaRPr lang="en-GB" b="1" i="0" u="none" strike="noStrike" dirty="0">
              <a:solidFill>
                <a:srgbClr val="0D0D0D"/>
              </a:solidFill>
              <a:effectLst/>
              <a:latin typeface="ui-sans-serif"/>
            </a:endParaRPr>
          </a:p>
          <a:p>
            <a:pPr algn="l"/>
            <a:r>
              <a:rPr lang="en-GB" b="1" i="0" u="none" strike="noStrike" dirty="0">
                <a:solidFill>
                  <a:srgbClr val="0D0D0D"/>
                </a:solidFill>
                <a:effectLst/>
                <a:latin typeface="ui-sans-serif"/>
              </a:rPr>
              <a:t>Stephen Hunt Firefighter Tragedy: Summary</a:t>
            </a:r>
          </a:p>
          <a:p>
            <a:pPr algn="l"/>
            <a:r>
              <a:rPr lang="en-GB" b="1" i="0" u="none" strike="noStrike" dirty="0">
                <a:solidFill>
                  <a:srgbClr val="0D0D0D"/>
                </a:solidFill>
                <a:effectLst/>
                <a:latin typeface="ui-sans-serif"/>
              </a:rPr>
              <a:t>Incident Overview:</a:t>
            </a:r>
          </a:p>
          <a:p>
            <a:pPr algn="l"/>
            <a:endParaRPr lang="en-GB" b="0" i="0" u="none" strike="noStrike" dirty="0">
              <a:solidFill>
                <a:srgbClr val="0D0D0D"/>
              </a:solidFill>
              <a:effectLst/>
              <a:latin typeface="ui-sans-serif"/>
            </a:endParaRPr>
          </a:p>
          <a:p>
            <a:pPr algn="l">
              <a:buFont typeface="Arial" panose="020B0604020202020204" pitchFamily="34" charset="0"/>
              <a:buChar char="•"/>
            </a:pPr>
            <a:r>
              <a:rPr lang="en-GB" b="1" i="0" u="none" strike="noStrike" dirty="0">
                <a:solidFill>
                  <a:srgbClr val="0D0D0D"/>
                </a:solidFill>
                <a:effectLst/>
                <a:latin typeface="ui-sans-serif"/>
              </a:rPr>
              <a:t>Date and Location:</a:t>
            </a:r>
            <a:r>
              <a:rPr lang="en-GB" b="0" i="0" u="none" strike="noStrike" dirty="0">
                <a:solidFill>
                  <a:srgbClr val="0D0D0D"/>
                </a:solidFill>
                <a:effectLst/>
                <a:latin typeface="ui-sans-serif"/>
              </a:rPr>
              <a:t> July 13, 2013, at Paul’s Hair World, Northern Quarter, Manchester.</a:t>
            </a:r>
          </a:p>
          <a:p>
            <a:pPr algn="l">
              <a:buFont typeface="Arial" panose="020B0604020202020204" pitchFamily="34" charset="0"/>
              <a:buChar char="•"/>
            </a:pPr>
            <a:endParaRPr lang="en-GB" b="0" i="0" u="none" strike="noStrike" dirty="0">
              <a:solidFill>
                <a:srgbClr val="0D0D0D"/>
              </a:solidFill>
              <a:effectLst/>
              <a:latin typeface="ui-sans-serif"/>
            </a:endParaRPr>
          </a:p>
          <a:p>
            <a:pPr algn="l">
              <a:buFont typeface="Arial" panose="020B0604020202020204" pitchFamily="34" charset="0"/>
              <a:buChar char="•"/>
            </a:pPr>
            <a:r>
              <a:rPr lang="en-GB" b="1" i="0" u="none" strike="noStrike" dirty="0">
                <a:solidFill>
                  <a:srgbClr val="0D0D0D"/>
                </a:solidFill>
                <a:effectLst/>
                <a:latin typeface="ui-sans-serif"/>
              </a:rPr>
              <a:t>Victim:</a:t>
            </a:r>
            <a:r>
              <a:rPr lang="en-GB" b="0" i="0" u="none" strike="noStrike" dirty="0">
                <a:solidFill>
                  <a:srgbClr val="0D0D0D"/>
                </a:solidFill>
                <a:effectLst/>
                <a:latin typeface="ui-sans-serif"/>
              </a:rPr>
              <a:t> Stephen Hunt, a 38-year-old firefighter, was tragically killed while tackling the blaze.</a:t>
            </a:r>
          </a:p>
          <a:p>
            <a:pPr algn="l">
              <a:buFont typeface="Arial" panose="020B0604020202020204" pitchFamily="34" charset="0"/>
              <a:buChar char="•"/>
            </a:pPr>
            <a:endParaRPr lang="en-GB" b="0" i="0" u="none" strike="noStrike" dirty="0">
              <a:solidFill>
                <a:srgbClr val="0D0D0D"/>
              </a:solidFill>
              <a:effectLst/>
              <a:latin typeface="ui-sans-serif"/>
            </a:endParaRPr>
          </a:p>
          <a:p>
            <a:pPr algn="l"/>
            <a:r>
              <a:rPr lang="en-GB" b="1" i="0" u="none" strike="noStrike" dirty="0">
                <a:solidFill>
                  <a:srgbClr val="0D0D0D"/>
                </a:solidFill>
                <a:effectLst/>
                <a:latin typeface="ui-sans-serif"/>
              </a:rPr>
              <a:t>Cause and Contributing Factors:</a:t>
            </a:r>
          </a:p>
          <a:p>
            <a:pPr algn="l"/>
            <a:endParaRPr lang="en-GB" b="0" i="0" u="none" strike="noStrike" dirty="0">
              <a:solidFill>
                <a:srgbClr val="0D0D0D"/>
              </a:solidFill>
              <a:effectLst/>
              <a:latin typeface="ui-sans-serif"/>
            </a:endParaRPr>
          </a:p>
          <a:p>
            <a:pPr algn="l">
              <a:buFont typeface="Arial" panose="020B0604020202020204" pitchFamily="34" charset="0"/>
              <a:buChar char="•"/>
            </a:pPr>
            <a:r>
              <a:rPr lang="en-GB" b="1" i="0" u="none" strike="noStrike" dirty="0">
                <a:solidFill>
                  <a:srgbClr val="0D0D0D"/>
                </a:solidFill>
                <a:effectLst/>
                <a:latin typeface="ui-sans-serif"/>
              </a:rPr>
              <a:t>Arson:</a:t>
            </a:r>
            <a:r>
              <a:rPr lang="en-GB" b="0" i="0" u="none" strike="noStrike" dirty="0">
                <a:solidFill>
                  <a:srgbClr val="0D0D0D"/>
                </a:solidFill>
                <a:effectLst/>
                <a:latin typeface="ui-sans-serif"/>
              </a:rPr>
              <a:t> The fire was started deliberately by two 15-year-old girls who had been smoking at the rear of the building. They were later arrested, and although one was charged with arson, the charges were dropped before trial​ (</a:t>
            </a:r>
            <a:r>
              <a:rPr lang="en-GB" b="0" i="0" u="none" strike="noStrike" dirty="0">
                <a:solidFill>
                  <a:srgbClr val="0D0D0D"/>
                </a:solidFill>
                <a:effectLst/>
                <a:latin typeface="ui-sans-serif"/>
                <a:hlinkClick r:id="rId3"/>
              </a:rPr>
              <a:t>Manchester Evening News</a:t>
            </a:r>
            <a:r>
              <a:rPr lang="en-GB" b="0" i="0" u="none" strike="noStrike" dirty="0">
                <a:solidFill>
                  <a:srgbClr val="0D0D0D"/>
                </a:solidFill>
                <a:effectLst/>
                <a:latin typeface="ui-sans-serif"/>
              </a:rPr>
              <a:t>)​​ (</a:t>
            </a:r>
            <a:r>
              <a:rPr lang="en-GB" b="0" i="0" u="none" strike="noStrike" dirty="0">
                <a:solidFill>
                  <a:srgbClr val="0D0D0D"/>
                </a:solidFill>
                <a:effectLst/>
                <a:latin typeface="ui-sans-serif"/>
                <a:hlinkClick r:id="rId4"/>
              </a:rPr>
              <a:t>Manchester Evening News</a:t>
            </a:r>
            <a:r>
              <a:rPr lang="en-GB" b="0" i="0" u="none" strike="noStrike" dirty="0">
                <a:solidFill>
                  <a:srgbClr val="0D0D0D"/>
                </a:solidFill>
                <a:effectLst/>
                <a:latin typeface="ui-sans-serif"/>
              </a:rPr>
              <a:t>)​.</a:t>
            </a:r>
          </a:p>
          <a:p>
            <a:pPr algn="l">
              <a:buFont typeface="Arial" panose="020B0604020202020204" pitchFamily="34" charset="0"/>
              <a:buChar char="•"/>
            </a:pPr>
            <a:r>
              <a:rPr lang="en-GB" b="1" i="0" u="none" strike="noStrike" dirty="0">
                <a:solidFill>
                  <a:srgbClr val="0D0D0D"/>
                </a:solidFill>
                <a:effectLst/>
                <a:latin typeface="ui-sans-serif"/>
              </a:rPr>
              <a:t>Failure in Safety Protocols:</a:t>
            </a:r>
            <a:r>
              <a:rPr lang="en-GB" b="0" i="0" u="none" strike="noStrike" dirty="0">
                <a:solidFill>
                  <a:srgbClr val="0D0D0D"/>
                </a:solidFill>
                <a:effectLst/>
                <a:latin typeface="ui-sans-serif"/>
              </a:rPr>
              <a:t> The inquest revealed a series of management and communication failures:</a:t>
            </a:r>
          </a:p>
          <a:p>
            <a:pPr algn="l">
              <a:buFont typeface="Arial" panose="020B0604020202020204" pitchFamily="34" charset="0"/>
              <a:buChar char="•"/>
            </a:pPr>
            <a:endParaRPr lang="en-GB" b="0" i="0" u="none" strike="noStrike" dirty="0">
              <a:solidFill>
                <a:srgbClr val="0D0D0D"/>
              </a:solidFill>
              <a:effectLst/>
              <a:latin typeface="ui-sans-serif"/>
            </a:endParaRPr>
          </a:p>
          <a:p>
            <a:pPr marL="742950" lvl="1" indent="-285750" algn="l">
              <a:buFont typeface="Arial" panose="020B0604020202020204" pitchFamily="34" charset="0"/>
              <a:buChar char="•"/>
            </a:pPr>
            <a:r>
              <a:rPr lang="en-GB" b="1" i="0" u="none" strike="noStrike" dirty="0">
                <a:solidFill>
                  <a:srgbClr val="0D0D0D"/>
                </a:solidFill>
                <a:effectLst/>
                <a:latin typeface="ui-sans-serif"/>
              </a:rPr>
              <a:t>Miscommunication:</a:t>
            </a:r>
            <a:r>
              <a:rPr lang="en-GB" b="0" i="0" u="none" strike="noStrike" dirty="0">
                <a:solidFill>
                  <a:srgbClr val="0D0D0D"/>
                </a:solidFill>
                <a:effectLst/>
                <a:latin typeface="ui-sans-serif"/>
              </a:rPr>
              <a:t> There were significant communication breakdowns during the shift handovers.</a:t>
            </a:r>
          </a:p>
          <a:p>
            <a:pPr marL="742950" lvl="1" indent="-285750" algn="l">
              <a:buFont typeface="Arial" panose="020B0604020202020204" pitchFamily="34" charset="0"/>
              <a:buChar char="•"/>
            </a:pPr>
            <a:r>
              <a:rPr lang="en-GB" b="1" i="0" u="none" strike="noStrike" dirty="0">
                <a:solidFill>
                  <a:srgbClr val="0D0D0D"/>
                </a:solidFill>
                <a:effectLst/>
                <a:latin typeface="ui-sans-serif"/>
              </a:rPr>
              <a:t>Inadequate Fire Risk Assessment:</a:t>
            </a:r>
            <a:r>
              <a:rPr lang="en-GB" b="0" i="0" u="none" strike="noStrike" dirty="0">
                <a:solidFill>
                  <a:srgbClr val="0D0D0D"/>
                </a:solidFill>
                <a:effectLst/>
                <a:latin typeface="ui-sans-serif"/>
              </a:rPr>
              <a:t> The fire risk assessment was found to be inadequate.</a:t>
            </a:r>
          </a:p>
          <a:p>
            <a:pPr marL="742950" lvl="1" indent="-285750" algn="l">
              <a:buFont typeface="Arial" panose="020B0604020202020204" pitchFamily="34" charset="0"/>
              <a:buChar char="•"/>
            </a:pPr>
            <a:r>
              <a:rPr lang="en-GB" b="1" i="0" u="none" strike="noStrike" dirty="0">
                <a:solidFill>
                  <a:srgbClr val="0D0D0D"/>
                </a:solidFill>
                <a:effectLst/>
                <a:latin typeface="ui-sans-serif"/>
              </a:rPr>
              <a:t>Poor Briefing:</a:t>
            </a:r>
            <a:r>
              <a:rPr lang="en-GB" b="0" i="0" u="none" strike="noStrike" dirty="0">
                <a:solidFill>
                  <a:srgbClr val="0D0D0D"/>
                </a:solidFill>
                <a:effectLst/>
                <a:latin typeface="ui-sans-serif"/>
              </a:rPr>
              <a:t> Misinterpretation of instructions and inadequate briefings contributed to the confusion.</a:t>
            </a:r>
          </a:p>
          <a:p>
            <a:pPr marL="742950" lvl="1" indent="-285750" algn="l">
              <a:buFont typeface="Arial" panose="020B0604020202020204" pitchFamily="34" charset="0"/>
              <a:buChar char="•"/>
            </a:pPr>
            <a:r>
              <a:rPr lang="en-GB" b="1" i="0" u="none" strike="noStrike" dirty="0">
                <a:solidFill>
                  <a:srgbClr val="0D0D0D"/>
                </a:solidFill>
                <a:effectLst/>
                <a:latin typeface="ui-sans-serif"/>
              </a:rPr>
              <a:t>Internal Layout and Blockages:</a:t>
            </a:r>
            <a:r>
              <a:rPr lang="en-GB" b="0" i="0" u="none" strike="noStrike" dirty="0">
                <a:solidFill>
                  <a:srgbClr val="0D0D0D"/>
                </a:solidFill>
                <a:effectLst/>
                <a:latin typeface="ui-sans-serif"/>
              </a:rPr>
              <a:t> The building’s internal layout and blocked emergency exits exacerbated the situation.</a:t>
            </a:r>
          </a:p>
          <a:p>
            <a:pPr marL="742950" lvl="1" indent="-285750" algn="l">
              <a:buFont typeface="Arial" panose="020B0604020202020204" pitchFamily="34" charset="0"/>
              <a:buChar char="•"/>
            </a:pPr>
            <a:r>
              <a:rPr lang="en-GB" b="1" i="0" u="none" strike="noStrike" dirty="0">
                <a:solidFill>
                  <a:srgbClr val="0D0D0D"/>
                </a:solidFill>
                <a:effectLst/>
                <a:latin typeface="ui-sans-serif"/>
              </a:rPr>
              <a:t>Equipment and Monitoring Failures:</a:t>
            </a:r>
            <a:r>
              <a:rPr lang="en-GB" b="0" i="0" u="none" strike="noStrike" dirty="0">
                <a:solidFill>
                  <a:srgbClr val="0D0D0D"/>
                </a:solidFill>
                <a:effectLst/>
                <a:latin typeface="ui-sans-serif"/>
              </a:rPr>
              <a:t> Stephen Hunt's use of breathing apparatus exceeded the safe duration, and there was a failure to monitor his status properly​ (</a:t>
            </a:r>
            <a:r>
              <a:rPr lang="en-GB" b="0" i="0" u="none" strike="noStrike" dirty="0">
                <a:solidFill>
                  <a:srgbClr val="0D0D0D"/>
                </a:solidFill>
                <a:effectLst/>
                <a:latin typeface="ui-sans-serif"/>
                <a:hlinkClick r:id="rId5"/>
              </a:rPr>
              <a:t>GMFRS</a:t>
            </a:r>
            <a:r>
              <a:rPr lang="en-GB" b="0" i="0" u="none" strike="noStrike" dirty="0">
                <a:solidFill>
                  <a:srgbClr val="0D0D0D"/>
                </a:solidFill>
                <a:effectLst/>
                <a:latin typeface="ui-sans-serif"/>
              </a:rPr>
              <a:t>)​​ (</a:t>
            </a:r>
            <a:r>
              <a:rPr lang="en-GB" b="0" i="0" u="none" strike="noStrike" dirty="0">
                <a:solidFill>
                  <a:srgbClr val="0D0D0D"/>
                </a:solidFill>
                <a:effectLst/>
                <a:latin typeface="ui-sans-serif"/>
                <a:hlinkClick r:id="rId6"/>
              </a:rPr>
              <a:t>Manchester Evening News</a:t>
            </a:r>
            <a:r>
              <a:rPr lang="en-GB" b="0" i="0" u="none" strike="noStrike" dirty="0">
                <a:solidFill>
                  <a:srgbClr val="0D0D0D"/>
                </a:solidFill>
                <a:effectLst/>
                <a:latin typeface="ui-sans-serif"/>
              </a:rPr>
              <a:t>)​.</a:t>
            </a:r>
          </a:p>
          <a:p>
            <a:pPr algn="l"/>
            <a:endParaRPr lang="en-GB" b="1" i="0" u="none" strike="noStrike" dirty="0">
              <a:solidFill>
                <a:srgbClr val="0D0D0D"/>
              </a:solidFill>
              <a:effectLst/>
              <a:latin typeface="ui-sans-serif"/>
            </a:endParaRPr>
          </a:p>
          <a:p>
            <a:pPr algn="l"/>
            <a:r>
              <a:rPr lang="en-GB" b="1" i="0" u="none" strike="noStrike" dirty="0">
                <a:solidFill>
                  <a:srgbClr val="0D0D0D"/>
                </a:solidFill>
                <a:effectLst/>
                <a:latin typeface="ui-sans-serif"/>
              </a:rPr>
              <a:t>Inquest Findings:</a:t>
            </a:r>
          </a:p>
          <a:p>
            <a:pPr algn="l"/>
            <a:endParaRPr lang="en-GB" b="0" i="0" u="none" strike="noStrike" dirty="0">
              <a:solidFill>
                <a:srgbClr val="0D0D0D"/>
              </a:solidFill>
              <a:effectLst/>
              <a:latin typeface="ui-sans-serif"/>
            </a:endParaRPr>
          </a:p>
          <a:p>
            <a:pPr algn="l">
              <a:buFont typeface="Arial" panose="020B0604020202020204" pitchFamily="34" charset="0"/>
              <a:buChar char="•"/>
            </a:pPr>
            <a:r>
              <a:rPr lang="en-GB" b="0" i="0" u="none" strike="noStrike" dirty="0">
                <a:solidFill>
                  <a:srgbClr val="0D0D0D"/>
                </a:solidFill>
                <a:effectLst/>
                <a:latin typeface="ui-sans-serif"/>
              </a:rPr>
              <a:t>The jury concluded that Stephen Hunt was unlawfully killed due to the deliberate actions of the two girls and highlighted multiple operational failures by the Greater Manchester Fire and Rescue Service (GMFRS)​ (</a:t>
            </a:r>
            <a:r>
              <a:rPr lang="en-GB" b="0" i="0" u="none" strike="noStrike" dirty="0">
                <a:solidFill>
                  <a:srgbClr val="0D0D0D"/>
                </a:solidFill>
                <a:effectLst/>
                <a:latin typeface="ui-sans-serif"/>
                <a:hlinkClick r:id="rId4"/>
              </a:rPr>
              <a:t>Manchester Evening News</a:t>
            </a:r>
            <a:r>
              <a:rPr lang="en-GB" b="0" i="0" u="none" strike="noStrike" dirty="0">
                <a:solidFill>
                  <a:srgbClr val="0D0D0D"/>
                </a:solidFill>
                <a:effectLst/>
                <a:latin typeface="ui-sans-serif"/>
              </a:rPr>
              <a:t>)​​ (</a:t>
            </a:r>
            <a:r>
              <a:rPr lang="en-GB" b="0" i="0" u="none" strike="noStrike" dirty="0">
                <a:solidFill>
                  <a:srgbClr val="0D0D0D"/>
                </a:solidFill>
                <a:effectLst/>
                <a:latin typeface="ui-sans-serif"/>
                <a:hlinkClick r:id="rId5"/>
              </a:rPr>
              <a:t>GMFRS</a:t>
            </a:r>
            <a:r>
              <a:rPr lang="en-GB" b="0" i="0" u="none" strike="noStrike" dirty="0">
                <a:solidFill>
                  <a:srgbClr val="0D0D0D"/>
                </a:solidFill>
                <a:effectLst/>
                <a:latin typeface="ui-sans-serif"/>
              </a:rPr>
              <a:t>)​.</a:t>
            </a:r>
          </a:p>
          <a:p>
            <a:pPr algn="l">
              <a:buFont typeface="Arial" panose="020B0604020202020204" pitchFamily="34" charset="0"/>
              <a:buChar char="•"/>
            </a:pPr>
            <a:endParaRPr lang="en-GB" b="0" i="0" u="none" strike="noStrike" dirty="0">
              <a:solidFill>
                <a:srgbClr val="0D0D0D"/>
              </a:solidFill>
              <a:effectLst/>
              <a:latin typeface="ui-sans-serif"/>
            </a:endParaRPr>
          </a:p>
          <a:p>
            <a:pPr algn="l"/>
            <a:r>
              <a:rPr lang="en-GB" b="1" i="0" u="none" strike="noStrike" dirty="0">
                <a:solidFill>
                  <a:srgbClr val="0D0D0D"/>
                </a:solidFill>
                <a:effectLst/>
                <a:latin typeface="ui-sans-serif"/>
              </a:rPr>
              <a:t>Impact and Aftermath:</a:t>
            </a:r>
          </a:p>
          <a:p>
            <a:pPr algn="l"/>
            <a:endParaRPr lang="en-GB" b="1" i="0" u="none" strike="noStrike" dirty="0">
              <a:solidFill>
                <a:srgbClr val="0D0D0D"/>
              </a:solidFill>
              <a:effectLst/>
              <a:latin typeface="ui-sans-serif"/>
            </a:endParaRPr>
          </a:p>
          <a:p>
            <a:pPr algn="l"/>
            <a:r>
              <a:rPr lang="en-GB" b="1" i="0" u="none" strike="noStrike" dirty="0">
                <a:solidFill>
                  <a:srgbClr val="0D0D0D"/>
                </a:solidFill>
                <a:effectLst/>
                <a:latin typeface="ui-sans-serif"/>
              </a:rPr>
              <a:t>Family's Response:</a:t>
            </a:r>
            <a:r>
              <a:rPr lang="en-GB" b="0" i="0" u="none" strike="noStrike" dirty="0">
                <a:solidFill>
                  <a:srgbClr val="0D0D0D"/>
                </a:solidFill>
                <a:effectLst/>
                <a:latin typeface="ui-sans-serif"/>
              </a:rPr>
              <a:t> Stephen's family expressed deep sorrow and frustration over the preventable nature of his death and the initial compensation offer, which was later increased following intervention by the Greater Manchester Mayor​ (</a:t>
            </a:r>
            <a:r>
              <a:rPr lang="en-GB" b="0" i="0" u="none" strike="noStrike" dirty="0">
                <a:solidFill>
                  <a:srgbClr val="0D0D0D"/>
                </a:solidFill>
                <a:effectLst/>
                <a:latin typeface="ui-sans-serif"/>
                <a:hlinkClick r:id="rId6"/>
              </a:rPr>
              <a:t>Manchester Evening News</a:t>
            </a:r>
            <a:r>
              <a:rPr lang="en-GB" b="0" i="0" u="none" strike="noStrike" dirty="0">
                <a:solidFill>
                  <a:srgbClr val="0D0D0D"/>
                </a:solidFill>
                <a:effectLst/>
                <a:latin typeface="ui-sans-serif"/>
              </a:rPr>
              <a:t>)​.</a:t>
            </a:r>
          </a:p>
          <a:p>
            <a:pPr algn="l"/>
            <a:r>
              <a:rPr lang="en-GB" b="1" i="0" u="none" strike="noStrike" dirty="0">
                <a:solidFill>
                  <a:srgbClr val="0D0D0D"/>
                </a:solidFill>
                <a:effectLst/>
                <a:latin typeface="ui-sans-serif"/>
              </a:rPr>
              <a:t>GMFRS Response:</a:t>
            </a:r>
            <a:r>
              <a:rPr lang="en-GB" b="0" i="0" u="none" strike="noStrike" dirty="0">
                <a:solidFill>
                  <a:srgbClr val="0D0D0D"/>
                </a:solidFill>
                <a:effectLst/>
                <a:latin typeface="ui-sans-serif"/>
              </a:rPr>
              <a:t> The GMFRS acknowledged their failures and committed to improving safety protocols to prevent similar tragedies in the future​ (</a:t>
            </a:r>
            <a:r>
              <a:rPr lang="en-GB" b="0" i="0" u="none" strike="noStrike" dirty="0">
                <a:solidFill>
                  <a:srgbClr val="0D0D0D"/>
                </a:solidFill>
                <a:effectLst/>
                <a:latin typeface="ui-sans-serif"/>
                <a:hlinkClick r:id="rId6"/>
              </a:rPr>
              <a:t>Manchester Evening News</a:t>
            </a:r>
            <a:r>
              <a:rPr lang="en-GB" b="0" i="0" u="none" strike="noStrike" dirty="0">
                <a:solidFill>
                  <a:srgbClr val="0D0D0D"/>
                </a:solidFill>
                <a:effectLst/>
                <a:latin typeface="ui-sans-serif"/>
              </a:rPr>
              <a:t>)​.</a:t>
            </a:r>
          </a:p>
          <a:p>
            <a:pPr algn="l"/>
            <a:r>
              <a:rPr lang="en-GB" b="1" i="0" u="none" strike="noStrike" dirty="0">
                <a:solidFill>
                  <a:srgbClr val="0D0D0D"/>
                </a:solidFill>
                <a:effectLst/>
                <a:latin typeface="ui-sans-serif"/>
              </a:rPr>
              <a:t>Legal and Financial Repercussions:</a:t>
            </a:r>
            <a:r>
              <a:rPr lang="en-GB" b="0" i="0" u="none" strike="noStrike" dirty="0">
                <a:solidFill>
                  <a:srgbClr val="0D0D0D"/>
                </a:solidFill>
                <a:effectLst/>
                <a:latin typeface="ui-sans-serif"/>
              </a:rPr>
              <a:t> GMFRS admitted liability and agreed to pay £80,000 in damages to Stephen Hunt's family, with additional legal costs covered following a court judgment​ (</a:t>
            </a:r>
            <a:r>
              <a:rPr lang="en-GB" b="0" i="0" u="none" strike="noStrike" dirty="0">
                <a:solidFill>
                  <a:srgbClr val="0D0D0D"/>
                </a:solidFill>
                <a:effectLst/>
                <a:latin typeface="ui-sans-serif"/>
                <a:hlinkClick r:id="rId6"/>
              </a:rPr>
              <a:t>Manchester Evening News</a:t>
            </a:r>
            <a:r>
              <a:rPr lang="en-GB" b="0" i="0" u="none" strike="noStrike" dirty="0">
                <a:solidFill>
                  <a:srgbClr val="0D0D0D"/>
                </a:solidFill>
                <a:effectLst/>
                <a:latin typeface="ui-sans-serif"/>
              </a:rPr>
              <a:t>)​.</a:t>
            </a:r>
          </a:p>
          <a:p>
            <a:pPr algn="l"/>
            <a:endParaRPr lang="en-GB" b="0" i="0" u="none" strike="noStrike" dirty="0">
              <a:solidFill>
                <a:srgbClr val="0D0D0D"/>
              </a:solidFill>
              <a:effectLst/>
              <a:latin typeface="ui-sans-serif"/>
            </a:endParaRPr>
          </a:p>
          <a:p>
            <a:pPr algn="l"/>
            <a:r>
              <a:rPr lang="en-GB" b="0" i="0" u="none" strike="noStrike" dirty="0">
                <a:solidFill>
                  <a:srgbClr val="0D0D0D"/>
                </a:solidFill>
                <a:effectLst/>
                <a:latin typeface="ui-sans-serif"/>
              </a:rPr>
              <a:t>The Stephen Hunt case serves as a critical reminder of the importance of stringent safety protocols and effective communication in emergency response scenarios. The lessons learned from this tragedy aim to enhance safety measures and prevent future incidents.</a:t>
            </a:r>
          </a:p>
          <a:p>
            <a:pPr algn="l"/>
            <a:r>
              <a:rPr lang="en-GB" b="0" i="0" u="none" strike="noStrike" dirty="0">
                <a:solidFill>
                  <a:srgbClr val="0D0D0D"/>
                </a:solidFill>
                <a:effectLst/>
                <a:latin typeface="ui-sans-serif"/>
              </a:rPr>
              <a:t>For more detailed information, you can refer to the sources:</a:t>
            </a:r>
          </a:p>
          <a:p>
            <a:pPr algn="l">
              <a:buFont typeface="Arial" panose="020B0604020202020204" pitchFamily="34" charset="0"/>
              <a:buChar char="•"/>
            </a:pPr>
            <a:r>
              <a:rPr lang="en-GB" b="0" i="0" u="none" strike="noStrike" dirty="0">
                <a:solidFill>
                  <a:srgbClr val="0D0D0D"/>
                </a:solidFill>
                <a:effectLst/>
                <a:latin typeface="ui-sans-serif"/>
              </a:rPr>
              <a:t>Manchester Evening News</a:t>
            </a:r>
          </a:p>
          <a:p>
            <a:pPr algn="l">
              <a:buFont typeface="Arial" panose="020B0604020202020204" pitchFamily="34" charset="0"/>
              <a:buChar char="•"/>
            </a:pPr>
            <a:r>
              <a:rPr lang="en-GB" b="0" i="0" u="none" strike="noStrike" dirty="0">
                <a:solidFill>
                  <a:srgbClr val="0D0D0D"/>
                </a:solidFill>
                <a:effectLst/>
                <a:latin typeface="ui-sans-serif"/>
                <a:hlinkClick r:id="rId5"/>
              </a:rPr>
              <a:t>Greater Manchester Fire and Rescue Service Report</a:t>
            </a:r>
            <a:endParaRPr lang="en-GB" b="0" i="0" u="none" strike="noStrike" dirty="0">
              <a:solidFill>
                <a:srgbClr val="0D0D0D"/>
              </a:solidFill>
              <a:effectLst/>
              <a:latin typeface="ui-sans-serif"/>
            </a:endParaRPr>
          </a:p>
          <a:p>
            <a:endParaRPr lang="en-US" dirty="0"/>
          </a:p>
        </p:txBody>
      </p:sp>
      <p:sp>
        <p:nvSpPr>
          <p:cNvPr id="4" name="Slide Number Placeholder 3"/>
          <p:cNvSpPr>
            <a:spLocks noGrp="1"/>
          </p:cNvSpPr>
          <p:nvPr>
            <p:ph type="sldNum" sz="quarter" idx="5"/>
          </p:nvPr>
        </p:nvSpPr>
        <p:spPr/>
        <p:txBody>
          <a:bodyPr/>
          <a:lstStyle/>
          <a:p>
            <a:fld id="{67A1C24D-964B-6F4B-B19F-505971A9249F}" type="slidenum">
              <a:rPr lang="en-US" smtClean="0"/>
              <a:t>9</a:t>
            </a:fld>
            <a:endParaRPr lang="en-US"/>
          </a:p>
        </p:txBody>
      </p:sp>
    </p:spTree>
    <p:extLst>
      <p:ext uri="{BB962C8B-B14F-4D97-AF65-F5344CB8AC3E}">
        <p14:creationId xmlns:p14="http://schemas.microsoft.com/office/powerpoint/2010/main" val="1116505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imag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7E3C7D-52CF-D731-6F3F-1EDDDB0CE44B}"/>
              </a:ext>
            </a:extLst>
          </p:cNvPr>
          <p:cNvSpPr/>
          <p:nvPr userDrawn="1"/>
        </p:nvSpPr>
        <p:spPr>
          <a:xfrm>
            <a:off x="0" y="0"/>
            <a:ext cx="12192000" cy="6858000"/>
          </a:xfrm>
          <a:prstGeom prst="rect">
            <a:avLst/>
          </a:prstGeom>
          <a:solidFill>
            <a:srgbClr val="E527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2B652F-6324-9426-C540-8E165751B23F}"/>
              </a:ext>
            </a:extLst>
          </p:cNvPr>
          <p:cNvSpPr>
            <a:spLocks noGrp="1"/>
          </p:cNvSpPr>
          <p:nvPr>
            <p:ph type="ctrTitle"/>
          </p:nvPr>
        </p:nvSpPr>
        <p:spPr>
          <a:xfrm>
            <a:off x="665017" y="1122363"/>
            <a:ext cx="11090853" cy="2387600"/>
          </a:xfrm>
        </p:spPr>
        <p:txBody>
          <a:bodyPr anchor="b">
            <a:noAutofit/>
          </a:bodyPr>
          <a:lstStyle>
            <a:lvl1pPr algn="l">
              <a:defRPr sz="8800" b="1">
                <a:solidFill>
                  <a:schemeClr val="bg1"/>
                </a:solidFill>
                <a:latin typeface="+mj-lt"/>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8C50C725-B3EA-DE10-7C2D-AA42B61095BD}"/>
              </a:ext>
            </a:extLst>
          </p:cNvPr>
          <p:cNvSpPr>
            <a:spLocks noGrp="1"/>
          </p:cNvSpPr>
          <p:nvPr>
            <p:ph type="subTitle" idx="1"/>
          </p:nvPr>
        </p:nvSpPr>
        <p:spPr>
          <a:xfrm>
            <a:off x="665018" y="3633961"/>
            <a:ext cx="11090852" cy="210845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4" name="Picture 3">
            <a:extLst>
              <a:ext uri="{FF2B5EF4-FFF2-40B4-BE49-F238E27FC236}">
                <a16:creationId xmlns:a16="http://schemas.microsoft.com/office/drawing/2014/main" id="{C80D7BD2-35C6-AC5E-B3E9-FAEE3EA8FCFD}"/>
              </a:ext>
            </a:extLst>
          </p:cNvPr>
          <p:cNvPicPr>
            <a:picLocks noChangeAspect="1"/>
          </p:cNvPicPr>
          <p:nvPr userDrawn="1"/>
        </p:nvPicPr>
        <p:blipFill>
          <a:blip r:embed="rId2"/>
          <a:stretch>
            <a:fillRect/>
          </a:stretch>
        </p:blipFill>
        <p:spPr>
          <a:xfrm>
            <a:off x="9773728" y="6210219"/>
            <a:ext cx="2126883" cy="367435"/>
          </a:xfrm>
          <a:prstGeom prst="rect">
            <a:avLst/>
          </a:prstGeom>
        </p:spPr>
      </p:pic>
      <p:cxnSp>
        <p:nvCxnSpPr>
          <p:cNvPr id="5" name="Straight Connector 4">
            <a:extLst>
              <a:ext uri="{FF2B5EF4-FFF2-40B4-BE49-F238E27FC236}">
                <a16:creationId xmlns:a16="http://schemas.microsoft.com/office/drawing/2014/main" id="{01FC45C8-9D34-2AC7-BA6F-441700E78EA8}"/>
              </a:ext>
            </a:extLst>
          </p:cNvPr>
          <p:cNvCxnSpPr>
            <a:cxnSpLocks/>
          </p:cNvCxnSpPr>
          <p:nvPr userDrawn="1"/>
        </p:nvCxnSpPr>
        <p:spPr>
          <a:xfrm>
            <a:off x="0" y="6393935"/>
            <a:ext cx="94823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58739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Body copy slide 2 column 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834DC0-CA89-3BCE-6BC4-64BF108E05ED}"/>
              </a:ext>
            </a:extLst>
          </p:cNvPr>
          <p:cNvSpPr/>
          <p:nvPr userDrawn="1"/>
        </p:nvSpPr>
        <p:spPr>
          <a:xfrm>
            <a:off x="0" y="0"/>
            <a:ext cx="685800" cy="6858000"/>
          </a:xfrm>
          <a:prstGeom prst="rect">
            <a:avLst/>
          </a:prstGeom>
          <a:solidFill>
            <a:srgbClr val="5A1B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561887-AE7F-BA96-2679-1E5DED75712B}"/>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BC4C5-75B1-6939-2E08-F871A3EE648B}"/>
              </a:ext>
            </a:extLst>
          </p:cNvPr>
          <p:cNvSpPr>
            <a:spLocks noGrp="1"/>
          </p:cNvSpPr>
          <p:nvPr>
            <p:ph type="title"/>
          </p:nvPr>
        </p:nvSpPr>
        <p:spPr>
          <a:xfrm>
            <a:off x="838200" y="365125"/>
            <a:ext cx="10377791" cy="1325563"/>
          </a:xfrm>
        </p:spPr>
        <p:txBody>
          <a:bodyPr>
            <a:normAutofit/>
          </a:bodyPr>
          <a:lstStyle>
            <a:lvl1pPr>
              <a:defRPr sz="3600"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3B4E45-EBD1-1300-0B67-319181BF9116}"/>
              </a:ext>
            </a:extLst>
          </p:cNvPr>
          <p:cNvSpPr>
            <a:spLocks noGrp="1"/>
          </p:cNvSpPr>
          <p:nvPr>
            <p:ph sz="half" idx="1"/>
          </p:nvPr>
        </p:nvSpPr>
        <p:spPr>
          <a:xfrm>
            <a:off x="838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DD3AA31-8BF4-BE5A-4497-5B83E1854E9D}"/>
              </a:ext>
            </a:extLst>
          </p:cNvPr>
          <p:cNvSpPr>
            <a:spLocks noGrp="1"/>
          </p:cNvSpPr>
          <p:nvPr>
            <p:ph sz="half" idx="2"/>
          </p:nvPr>
        </p:nvSpPr>
        <p:spPr>
          <a:xfrm>
            <a:off x="6172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4E166957-27D8-9564-DC6A-F17E9C35D0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10" name="Straight Connector 9">
            <a:extLst>
              <a:ext uri="{FF2B5EF4-FFF2-40B4-BE49-F238E27FC236}">
                <a16:creationId xmlns:a16="http://schemas.microsoft.com/office/drawing/2014/main" id="{30344D21-D386-0E90-E4BF-C02EAC8C97B7}"/>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74018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860B21-EADA-CF71-8B65-D5C1CD86D861}"/>
              </a:ext>
            </a:extLst>
          </p:cNvPr>
          <p:cNvSpPr/>
          <p:nvPr userDrawn="1"/>
        </p:nvSpPr>
        <p:spPr>
          <a:xfrm>
            <a:off x="0" y="0"/>
            <a:ext cx="685800" cy="6858000"/>
          </a:xfrm>
          <a:prstGeom prst="rect">
            <a:avLst/>
          </a:prstGeom>
          <a:solidFill>
            <a:srgbClr val="0085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FFE35B-F87F-DA32-F0DD-884106EA9686}"/>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BC4C5-75B1-6939-2E08-F871A3EE648B}"/>
              </a:ext>
            </a:extLst>
          </p:cNvPr>
          <p:cNvSpPr>
            <a:spLocks noGrp="1"/>
          </p:cNvSpPr>
          <p:nvPr>
            <p:ph type="title"/>
          </p:nvPr>
        </p:nvSpPr>
        <p:spPr>
          <a:xfrm>
            <a:off x="838200" y="365125"/>
            <a:ext cx="10377791" cy="1325563"/>
          </a:xfrm>
        </p:spPr>
        <p:txBody>
          <a:bodyPr>
            <a:normAutofit/>
          </a:bodyPr>
          <a:lstStyle>
            <a:lvl1pPr>
              <a:defRPr sz="3600"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3B4E45-EBD1-1300-0B67-319181BF9116}"/>
              </a:ext>
            </a:extLst>
          </p:cNvPr>
          <p:cNvSpPr>
            <a:spLocks noGrp="1"/>
          </p:cNvSpPr>
          <p:nvPr>
            <p:ph sz="half" idx="1"/>
          </p:nvPr>
        </p:nvSpPr>
        <p:spPr>
          <a:xfrm>
            <a:off x="838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DD3AA31-8BF4-BE5A-4497-5B83E1854E9D}"/>
              </a:ext>
            </a:extLst>
          </p:cNvPr>
          <p:cNvSpPr>
            <a:spLocks noGrp="1"/>
          </p:cNvSpPr>
          <p:nvPr>
            <p:ph sz="half" idx="2"/>
          </p:nvPr>
        </p:nvSpPr>
        <p:spPr>
          <a:xfrm>
            <a:off x="6172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4E166957-27D8-9564-DC6A-F17E9C35D0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10" name="Straight Connector 9">
            <a:extLst>
              <a:ext uri="{FF2B5EF4-FFF2-40B4-BE49-F238E27FC236}">
                <a16:creationId xmlns:a16="http://schemas.microsoft.com/office/drawing/2014/main" id="{919C331E-B7C3-5E9B-C1D1-A57F27C58A12}"/>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90713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copy slide with a call out box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860B21-EADA-CF71-8B65-D5C1CD86D861}"/>
              </a:ext>
            </a:extLst>
          </p:cNvPr>
          <p:cNvSpPr/>
          <p:nvPr userDrawn="1"/>
        </p:nvSpPr>
        <p:spPr>
          <a:xfrm>
            <a:off x="0" y="0"/>
            <a:ext cx="685800" cy="6858000"/>
          </a:xfrm>
          <a:prstGeom prst="rect">
            <a:avLst/>
          </a:prstGeom>
          <a:solidFill>
            <a:srgbClr val="EAA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FFE35B-F87F-DA32-F0DD-884106EA9686}"/>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BC4C5-75B1-6939-2E08-F871A3EE648B}"/>
              </a:ext>
            </a:extLst>
          </p:cNvPr>
          <p:cNvSpPr>
            <a:spLocks noGrp="1"/>
          </p:cNvSpPr>
          <p:nvPr>
            <p:ph type="title"/>
          </p:nvPr>
        </p:nvSpPr>
        <p:spPr>
          <a:xfrm>
            <a:off x="838200" y="365125"/>
            <a:ext cx="10377791" cy="1325563"/>
          </a:xfrm>
        </p:spPr>
        <p:txBody>
          <a:bodyPr>
            <a:normAutofit/>
          </a:bodyPr>
          <a:lstStyle>
            <a:lvl1pPr>
              <a:defRPr sz="3600"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3B4E45-EBD1-1300-0B67-319181BF9116}"/>
              </a:ext>
            </a:extLst>
          </p:cNvPr>
          <p:cNvSpPr>
            <a:spLocks noGrp="1"/>
          </p:cNvSpPr>
          <p:nvPr>
            <p:ph sz="half" idx="1"/>
          </p:nvPr>
        </p:nvSpPr>
        <p:spPr>
          <a:xfrm>
            <a:off x="838200" y="1825626"/>
            <a:ext cx="5181600" cy="2072004"/>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a:t>Click to edit Master text styles</a:t>
            </a:r>
          </a:p>
        </p:txBody>
      </p:sp>
      <p:sp>
        <p:nvSpPr>
          <p:cNvPr id="4" name="Content Placeholder 3">
            <a:extLst>
              <a:ext uri="{FF2B5EF4-FFF2-40B4-BE49-F238E27FC236}">
                <a16:creationId xmlns:a16="http://schemas.microsoft.com/office/drawing/2014/main" id="{3DD3AA31-8BF4-BE5A-4497-5B83E1854E9D}"/>
              </a:ext>
            </a:extLst>
          </p:cNvPr>
          <p:cNvSpPr>
            <a:spLocks noGrp="1"/>
          </p:cNvSpPr>
          <p:nvPr>
            <p:ph sz="half" idx="2"/>
          </p:nvPr>
        </p:nvSpPr>
        <p:spPr>
          <a:xfrm>
            <a:off x="6172200" y="1825625"/>
            <a:ext cx="5043791" cy="4100157"/>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a:t>Click to edit Master text styles</a:t>
            </a:r>
          </a:p>
        </p:txBody>
      </p:sp>
      <p:pic>
        <p:nvPicPr>
          <p:cNvPr id="6" name="Picture 5">
            <a:extLst>
              <a:ext uri="{FF2B5EF4-FFF2-40B4-BE49-F238E27FC236}">
                <a16:creationId xmlns:a16="http://schemas.microsoft.com/office/drawing/2014/main" id="{4E166957-27D8-9564-DC6A-F17E9C35D0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10" name="Straight Connector 9">
            <a:extLst>
              <a:ext uri="{FF2B5EF4-FFF2-40B4-BE49-F238E27FC236}">
                <a16:creationId xmlns:a16="http://schemas.microsoft.com/office/drawing/2014/main" id="{919C331E-B7C3-5E9B-C1D1-A57F27C58A12}"/>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63664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Body copy slide with a call out box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860B21-EADA-CF71-8B65-D5C1CD86D861}"/>
              </a:ext>
            </a:extLst>
          </p:cNvPr>
          <p:cNvSpPr/>
          <p:nvPr userDrawn="1"/>
        </p:nvSpPr>
        <p:spPr>
          <a:xfrm>
            <a:off x="0" y="0"/>
            <a:ext cx="685800" cy="6858000"/>
          </a:xfrm>
          <a:prstGeom prst="rect">
            <a:avLst/>
          </a:prstGeom>
          <a:solidFill>
            <a:srgbClr val="5A1B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FFE35B-F87F-DA32-F0DD-884106EA9686}"/>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BC4C5-75B1-6939-2E08-F871A3EE648B}"/>
              </a:ext>
            </a:extLst>
          </p:cNvPr>
          <p:cNvSpPr>
            <a:spLocks noGrp="1"/>
          </p:cNvSpPr>
          <p:nvPr>
            <p:ph type="title"/>
          </p:nvPr>
        </p:nvSpPr>
        <p:spPr>
          <a:xfrm>
            <a:off x="838200" y="365125"/>
            <a:ext cx="10377791" cy="1325563"/>
          </a:xfrm>
        </p:spPr>
        <p:txBody>
          <a:bodyPr>
            <a:normAutofit/>
          </a:bodyPr>
          <a:lstStyle>
            <a:lvl1pPr>
              <a:defRPr sz="3600"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3B4E45-EBD1-1300-0B67-319181BF9116}"/>
              </a:ext>
            </a:extLst>
          </p:cNvPr>
          <p:cNvSpPr>
            <a:spLocks noGrp="1"/>
          </p:cNvSpPr>
          <p:nvPr>
            <p:ph sz="half" idx="1"/>
          </p:nvPr>
        </p:nvSpPr>
        <p:spPr>
          <a:xfrm>
            <a:off x="838200" y="1825626"/>
            <a:ext cx="5181600" cy="2072004"/>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a:t>Click to edit Master text styles</a:t>
            </a:r>
          </a:p>
        </p:txBody>
      </p:sp>
      <p:sp>
        <p:nvSpPr>
          <p:cNvPr id="4" name="Content Placeholder 3">
            <a:extLst>
              <a:ext uri="{FF2B5EF4-FFF2-40B4-BE49-F238E27FC236}">
                <a16:creationId xmlns:a16="http://schemas.microsoft.com/office/drawing/2014/main" id="{3DD3AA31-8BF4-BE5A-4497-5B83E1854E9D}"/>
              </a:ext>
            </a:extLst>
          </p:cNvPr>
          <p:cNvSpPr>
            <a:spLocks noGrp="1"/>
          </p:cNvSpPr>
          <p:nvPr>
            <p:ph sz="half" idx="2"/>
          </p:nvPr>
        </p:nvSpPr>
        <p:spPr>
          <a:xfrm>
            <a:off x="6172200" y="1825625"/>
            <a:ext cx="5043791" cy="4100157"/>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a:t>Click to edit Master text styles</a:t>
            </a:r>
          </a:p>
        </p:txBody>
      </p:sp>
      <p:pic>
        <p:nvPicPr>
          <p:cNvPr id="6" name="Picture 5">
            <a:extLst>
              <a:ext uri="{FF2B5EF4-FFF2-40B4-BE49-F238E27FC236}">
                <a16:creationId xmlns:a16="http://schemas.microsoft.com/office/drawing/2014/main" id="{4E166957-27D8-9564-DC6A-F17E9C35D0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10" name="Straight Connector 9">
            <a:extLst>
              <a:ext uri="{FF2B5EF4-FFF2-40B4-BE49-F238E27FC236}">
                <a16:creationId xmlns:a16="http://schemas.microsoft.com/office/drawing/2014/main" id="{919C331E-B7C3-5E9B-C1D1-A57F27C58A12}"/>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9276E9E-5CB2-F102-D851-8F9CFD2B94E4}"/>
              </a:ext>
            </a:extLst>
          </p:cNvPr>
          <p:cNvSpPr/>
          <p:nvPr userDrawn="1"/>
        </p:nvSpPr>
        <p:spPr>
          <a:xfrm>
            <a:off x="838199" y="4114800"/>
            <a:ext cx="5181600" cy="1863089"/>
          </a:xfrm>
          <a:prstGeom prst="rect">
            <a:avLst/>
          </a:prstGeom>
          <a:solidFill>
            <a:srgbClr val="5A1B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086D541D-6DCF-1295-9076-58585A4E21B7}"/>
              </a:ext>
            </a:extLst>
          </p:cNvPr>
          <p:cNvSpPr>
            <a:spLocks noGrp="1"/>
          </p:cNvSpPr>
          <p:nvPr>
            <p:ph sz="half" idx="10"/>
          </p:nvPr>
        </p:nvSpPr>
        <p:spPr>
          <a:xfrm>
            <a:off x="994410" y="4282819"/>
            <a:ext cx="4857750" cy="1527051"/>
          </a:xfrm>
        </p:spPr>
        <p:txBody>
          <a:bodyPr>
            <a:normAutofit/>
          </a:bodyPr>
          <a:lstStyle>
            <a:lvl1pPr marL="0" indent="0">
              <a:buFontTx/>
              <a:buNone/>
              <a:defRPr sz="20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a:t>Click to edit Master text styles</a:t>
            </a:r>
          </a:p>
        </p:txBody>
      </p:sp>
    </p:spTree>
    <p:extLst>
      <p:ext uri="{BB962C8B-B14F-4D97-AF65-F5344CB8AC3E}">
        <p14:creationId xmlns:p14="http://schemas.microsoft.com/office/powerpoint/2010/main" val="321623900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copy slide 1 column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Picture Placeholder 6">
            <a:extLst>
              <a:ext uri="{FF2B5EF4-FFF2-40B4-BE49-F238E27FC236}">
                <a16:creationId xmlns:a16="http://schemas.microsoft.com/office/drawing/2014/main" id="{F4DB7A49-0C90-6BA7-AA6A-A60F81658081}"/>
              </a:ext>
            </a:extLst>
          </p:cNvPr>
          <p:cNvSpPr>
            <a:spLocks noGrp="1"/>
          </p:cNvSpPr>
          <p:nvPr>
            <p:ph type="pic" sz="quarter" idx="14"/>
          </p:nvPr>
        </p:nvSpPr>
        <p:spPr>
          <a:xfrm>
            <a:off x="7125419" y="365125"/>
            <a:ext cx="5066581" cy="5587100"/>
          </a:xfrm>
          <a:solidFill>
            <a:schemeClr val="bg2"/>
          </a:solidFill>
        </p:spPr>
        <p:txBody>
          <a:bodyPr/>
          <a:lstStyle/>
          <a:p>
            <a:endParaRPr lang="en-US"/>
          </a:p>
        </p:txBody>
      </p:sp>
      <p:pic>
        <p:nvPicPr>
          <p:cNvPr id="5" name="Picture 4">
            <a:extLst>
              <a:ext uri="{FF2B5EF4-FFF2-40B4-BE49-F238E27FC236}">
                <a16:creationId xmlns:a16="http://schemas.microsoft.com/office/drawing/2014/main" id="{04E7CCC2-FAFC-CB5A-DD53-5459261D19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grpSp>
        <p:nvGrpSpPr>
          <p:cNvPr id="9" name="Group 8">
            <a:extLst>
              <a:ext uri="{FF2B5EF4-FFF2-40B4-BE49-F238E27FC236}">
                <a16:creationId xmlns:a16="http://schemas.microsoft.com/office/drawing/2014/main" id="{5D913A18-EFE8-47DF-7A58-563AA6E558F1}"/>
              </a:ext>
            </a:extLst>
          </p:cNvPr>
          <p:cNvGrpSpPr/>
          <p:nvPr userDrawn="1"/>
        </p:nvGrpSpPr>
        <p:grpSpPr>
          <a:xfrm>
            <a:off x="0" y="0"/>
            <a:ext cx="751114" cy="6858000"/>
            <a:chOff x="0" y="0"/>
            <a:chExt cx="751114" cy="6858000"/>
          </a:xfrm>
          <a:solidFill>
            <a:srgbClr val="006633"/>
          </a:solidFill>
        </p:grpSpPr>
        <p:sp>
          <p:nvSpPr>
            <p:cNvPr id="7" name="Rectangle 6">
              <a:extLst>
                <a:ext uri="{FF2B5EF4-FFF2-40B4-BE49-F238E27FC236}">
                  <a16:creationId xmlns:a16="http://schemas.microsoft.com/office/drawing/2014/main" id="{D0CAD58F-7EA0-CDED-F72E-BC18F1467CEF}"/>
                </a:ext>
              </a:extLst>
            </p:cNvPr>
            <p:cNvSpPr/>
            <p:nvPr userDrawn="1"/>
          </p:nvSpPr>
          <p:spPr>
            <a:xfrm>
              <a:off x="0" y="0"/>
              <a:ext cx="685800"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FC0733-E08B-E90D-76D0-30038EEE10BD}"/>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3F2BF48B-BF49-B647-8021-7E26976732C4}"/>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49665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41345FA-3CFC-EDAE-5E0B-372A379D8BF9}"/>
              </a:ext>
            </a:extLst>
          </p:cNvPr>
          <p:cNvCxnSpPr>
            <a:cxnSpLocks/>
          </p:cNvCxnSpPr>
          <p:nvPr userDrawn="1"/>
        </p:nvCxnSpPr>
        <p:spPr>
          <a:xfrm>
            <a:off x="0" y="6393935"/>
            <a:ext cx="11215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5409833" y="365125"/>
            <a:ext cx="5806158"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5409833" y="1825625"/>
            <a:ext cx="5806158"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Picture Placeholder 6">
            <a:extLst>
              <a:ext uri="{FF2B5EF4-FFF2-40B4-BE49-F238E27FC236}">
                <a16:creationId xmlns:a16="http://schemas.microsoft.com/office/drawing/2014/main" id="{F4DB7A49-0C90-6BA7-AA6A-A60F81658081}"/>
              </a:ext>
            </a:extLst>
          </p:cNvPr>
          <p:cNvSpPr>
            <a:spLocks noGrp="1"/>
          </p:cNvSpPr>
          <p:nvPr>
            <p:ph type="pic" sz="quarter" idx="14"/>
          </p:nvPr>
        </p:nvSpPr>
        <p:spPr>
          <a:xfrm>
            <a:off x="0" y="365125"/>
            <a:ext cx="5066581" cy="5587100"/>
          </a:xfrm>
          <a:solidFill>
            <a:schemeClr val="bg2"/>
          </a:solidFill>
        </p:spPr>
        <p:txBody>
          <a:bodyPr/>
          <a:lstStyle/>
          <a:p>
            <a:endParaRPr lang="en-US"/>
          </a:p>
        </p:txBody>
      </p:sp>
      <p:pic>
        <p:nvPicPr>
          <p:cNvPr id="5" name="Picture 4">
            <a:extLst>
              <a:ext uri="{FF2B5EF4-FFF2-40B4-BE49-F238E27FC236}">
                <a16:creationId xmlns:a16="http://schemas.microsoft.com/office/drawing/2014/main" id="{04E7CCC2-FAFC-CB5A-DD53-5459261D19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spTree>
    <p:extLst>
      <p:ext uri="{BB962C8B-B14F-4D97-AF65-F5344CB8AC3E}">
        <p14:creationId xmlns:p14="http://schemas.microsoft.com/office/powerpoint/2010/main" val="277162995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43732F-1F33-24C2-5D97-6F988E3D16CF}"/>
              </a:ext>
            </a:extLst>
          </p:cNvPr>
          <p:cNvSpPr/>
          <p:nvPr userDrawn="1"/>
        </p:nvSpPr>
        <p:spPr>
          <a:xfrm>
            <a:off x="0" y="0"/>
            <a:ext cx="11227324" cy="6858000"/>
          </a:xfrm>
          <a:prstGeom prst="rect">
            <a:avLst/>
          </a:prstGeom>
          <a:solidFill>
            <a:srgbClr val="3D46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6">
            <a:extLst>
              <a:ext uri="{FF2B5EF4-FFF2-40B4-BE49-F238E27FC236}">
                <a16:creationId xmlns:a16="http://schemas.microsoft.com/office/drawing/2014/main" id="{D610EAFA-81EE-C747-5531-4C777D66F7A7}"/>
              </a:ext>
            </a:extLst>
          </p:cNvPr>
          <p:cNvSpPr>
            <a:spLocks noGrp="1"/>
          </p:cNvSpPr>
          <p:nvPr>
            <p:ph type="pic" sz="quarter" idx="14"/>
          </p:nvPr>
        </p:nvSpPr>
        <p:spPr>
          <a:xfrm>
            <a:off x="7125419" y="365125"/>
            <a:ext cx="4601525" cy="5587100"/>
          </a:xfrm>
          <a:solidFill>
            <a:schemeClr val="bg2"/>
          </a:solidFill>
        </p:spPr>
        <p:txBody>
          <a:bodyPr/>
          <a:lstStyle/>
          <a:p>
            <a:endParaRPr lang="en-US"/>
          </a:p>
        </p:txBody>
      </p:sp>
      <p:pic>
        <p:nvPicPr>
          <p:cNvPr id="4" name="Picture 3">
            <a:extLst>
              <a:ext uri="{FF2B5EF4-FFF2-40B4-BE49-F238E27FC236}">
                <a16:creationId xmlns:a16="http://schemas.microsoft.com/office/drawing/2014/main" id="{B97DA128-78E3-DFF8-5D94-C49259B1D3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5" name="Straight Connector 4">
            <a:extLst>
              <a:ext uri="{FF2B5EF4-FFF2-40B4-BE49-F238E27FC236}">
                <a16:creationId xmlns:a16="http://schemas.microsoft.com/office/drawing/2014/main" id="{ACBA7D92-626E-4B2B-EFE8-EA2B6884BF01}"/>
              </a:ext>
            </a:extLst>
          </p:cNvPr>
          <p:cNvCxnSpPr>
            <a:cxnSpLocks/>
          </p:cNvCxnSpPr>
          <p:nvPr userDrawn="1"/>
        </p:nvCxnSpPr>
        <p:spPr>
          <a:xfrm>
            <a:off x="0" y="6393935"/>
            <a:ext cx="11215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18964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CEB42A-F774-299D-A78D-0B49C1D70F30}"/>
              </a:ext>
            </a:extLst>
          </p:cNvPr>
          <p:cNvSpPr/>
          <p:nvPr userDrawn="1"/>
        </p:nvSpPr>
        <p:spPr>
          <a:xfrm>
            <a:off x="0" y="0"/>
            <a:ext cx="11227324" cy="6858000"/>
          </a:xfrm>
          <a:prstGeom prst="rect">
            <a:avLst/>
          </a:prstGeom>
          <a:solidFill>
            <a:srgbClr val="0A22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6">
            <a:extLst>
              <a:ext uri="{FF2B5EF4-FFF2-40B4-BE49-F238E27FC236}">
                <a16:creationId xmlns:a16="http://schemas.microsoft.com/office/drawing/2014/main" id="{5AD6031E-F1E1-0608-0F6F-E19646175A9E}"/>
              </a:ext>
            </a:extLst>
          </p:cNvPr>
          <p:cNvSpPr>
            <a:spLocks noGrp="1"/>
          </p:cNvSpPr>
          <p:nvPr>
            <p:ph type="pic" sz="quarter" idx="13"/>
          </p:nvPr>
        </p:nvSpPr>
        <p:spPr>
          <a:xfrm>
            <a:off x="7125419" y="365125"/>
            <a:ext cx="4601525" cy="5587100"/>
          </a:xfrm>
          <a:solidFill>
            <a:schemeClr val="bg2"/>
          </a:solidFill>
        </p:spPr>
        <p:txBody>
          <a:bodyPr/>
          <a:lstStyle/>
          <a:p>
            <a:endParaRPr lang="en-US"/>
          </a:p>
        </p:txBody>
      </p:sp>
      <p:pic>
        <p:nvPicPr>
          <p:cNvPr id="4" name="Picture 3">
            <a:extLst>
              <a:ext uri="{FF2B5EF4-FFF2-40B4-BE49-F238E27FC236}">
                <a16:creationId xmlns:a16="http://schemas.microsoft.com/office/drawing/2014/main" id="{BC365B49-CE31-0D74-B1D4-037A6BC1E3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5" name="Straight Connector 4">
            <a:extLst>
              <a:ext uri="{FF2B5EF4-FFF2-40B4-BE49-F238E27FC236}">
                <a16:creationId xmlns:a16="http://schemas.microsoft.com/office/drawing/2014/main" id="{E2BC93A7-77F7-2411-FE01-7B11A386BED8}"/>
              </a:ext>
            </a:extLst>
          </p:cNvPr>
          <p:cNvCxnSpPr>
            <a:cxnSpLocks/>
          </p:cNvCxnSpPr>
          <p:nvPr userDrawn="1"/>
        </p:nvCxnSpPr>
        <p:spPr>
          <a:xfrm>
            <a:off x="0" y="6393935"/>
            <a:ext cx="11215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63674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79ABEB-C5A9-28FE-A30E-E55138097EE3}"/>
              </a:ext>
            </a:extLst>
          </p:cNvPr>
          <p:cNvSpPr/>
          <p:nvPr userDrawn="1"/>
        </p:nvSpPr>
        <p:spPr>
          <a:xfrm>
            <a:off x="0" y="0"/>
            <a:ext cx="11227324" cy="6858000"/>
          </a:xfrm>
          <a:prstGeom prst="rect">
            <a:avLst/>
          </a:prstGeom>
          <a:solidFill>
            <a:srgbClr val="5A1B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6">
            <a:extLst>
              <a:ext uri="{FF2B5EF4-FFF2-40B4-BE49-F238E27FC236}">
                <a16:creationId xmlns:a16="http://schemas.microsoft.com/office/drawing/2014/main" id="{5AD6031E-F1E1-0608-0F6F-E19646175A9E}"/>
              </a:ext>
            </a:extLst>
          </p:cNvPr>
          <p:cNvSpPr>
            <a:spLocks noGrp="1"/>
          </p:cNvSpPr>
          <p:nvPr>
            <p:ph type="pic" sz="quarter" idx="13"/>
          </p:nvPr>
        </p:nvSpPr>
        <p:spPr>
          <a:xfrm>
            <a:off x="7125419" y="365125"/>
            <a:ext cx="4601525" cy="5587100"/>
          </a:xfrm>
          <a:solidFill>
            <a:schemeClr val="bg2"/>
          </a:solidFill>
        </p:spPr>
        <p:txBody>
          <a:bodyPr/>
          <a:lstStyle/>
          <a:p>
            <a:endParaRPr lang="en-US"/>
          </a:p>
        </p:txBody>
      </p:sp>
      <p:pic>
        <p:nvPicPr>
          <p:cNvPr id="5" name="Picture 4">
            <a:extLst>
              <a:ext uri="{FF2B5EF4-FFF2-40B4-BE49-F238E27FC236}">
                <a16:creationId xmlns:a16="http://schemas.microsoft.com/office/drawing/2014/main" id="{7FB3F624-6DDD-D801-F5E4-94E80AB9B6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6" name="Straight Connector 5">
            <a:extLst>
              <a:ext uri="{FF2B5EF4-FFF2-40B4-BE49-F238E27FC236}">
                <a16:creationId xmlns:a16="http://schemas.microsoft.com/office/drawing/2014/main" id="{566A2940-617E-787A-6CF2-47E512C00DE0}"/>
              </a:ext>
            </a:extLst>
          </p:cNvPr>
          <p:cNvCxnSpPr>
            <a:cxnSpLocks/>
          </p:cNvCxnSpPr>
          <p:nvPr userDrawn="1"/>
        </p:nvCxnSpPr>
        <p:spPr>
          <a:xfrm>
            <a:off x="0" y="6393935"/>
            <a:ext cx="11215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13840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EBFB45-8890-BC7D-7DDF-ED5AE1C37074}"/>
              </a:ext>
            </a:extLst>
          </p:cNvPr>
          <p:cNvSpPr/>
          <p:nvPr userDrawn="1"/>
        </p:nvSpPr>
        <p:spPr>
          <a:xfrm>
            <a:off x="-1" y="0"/>
            <a:ext cx="11227323" cy="6858000"/>
          </a:xfrm>
          <a:prstGeom prst="rect">
            <a:avLst/>
          </a:prstGeom>
          <a:solidFill>
            <a:srgbClr val="006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6">
            <a:extLst>
              <a:ext uri="{FF2B5EF4-FFF2-40B4-BE49-F238E27FC236}">
                <a16:creationId xmlns:a16="http://schemas.microsoft.com/office/drawing/2014/main" id="{5AD6031E-F1E1-0608-0F6F-E19646175A9E}"/>
              </a:ext>
            </a:extLst>
          </p:cNvPr>
          <p:cNvSpPr>
            <a:spLocks noGrp="1"/>
          </p:cNvSpPr>
          <p:nvPr>
            <p:ph type="pic" sz="quarter" idx="13"/>
          </p:nvPr>
        </p:nvSpPr>
        <p:spPr>
          <a:xfrm>
            <a:off x="7125419" y="365125"/>
            <a:ext cx="4601525" cy="5587100"/>
          </a:xfrm>
          <a:solidFill>
            <a:schemeClr val="bg2"/>
          </a:solidFill>
        </p:spPr>
        <p:txBody>
          <a:bodyPr/>
          <a:lstStyle/>
          <a:p>
            <a:endParaRPr lang="en-US"/>
          </a:p>
        </p:txBody>
      </p:sp>
      <p:pic>
        <p:nvPicPr>
          <p:cNvPr id="4" name="Picture 3">
            <a:extLst>
              <a:ext uri="{FF2B5EF4-FFF2-40B4-BE49-F238E27FC236}">
                <a16:creationId xmlns:a16="http://schemas.microsoft.com/office/drawing/2014/main" id="{75F9D628-185D-ED36-10BA-04E6DEBF34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6" name="Straight Connector 5">
            <a:extLst>
              <a:ext uri="{FF2B5EF4-FFF2-40B4-BE49-F238E27FC236}">
                <a16:creationId xmlns:a16="http://schemas.microsoft.com/office/drawing/2014/main" id="{0113B8C0-10FD-581B-2427-CC37875DA2B3}"/>
              </a:ext>
            </a:extLst>
          </p:cNvPr>
          <p:cNvCxnSpPr>
            <a:cxnSpLocks/>
          </p:cNvCxnSpPr>
          <p:nvPr userDrawn="1"/>
        </p:nvCxnSpPr>
        <p:spPr>
          <a:xfrm>
            <a:off x="0" y="6393935"/>
            <a:ext cx="11215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11042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out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7E3C7D-52CF-D731-6F3F-1EDDDB0CE44B}"/>
              </a:ext>
            </a:extLst>
          </p:cNvPr>
          <p:cNvSpPr/>
          <p:nvPr userDrawn="1"/>
        </p:nvSpPr>
        <p:spPr>
          <a:xfrm>
            <a:off x="0" y="0"/>
            <a:ext cx="12192000" cy="6858000"/>
          </a:xfrm>
          <a:prstGeom prst="rect">
            <a:avLst/>
          </a:prstGeom>
          <a:solidFill>
            <a:srgbClr val="EAA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49A6223-A162-AD6C-8E84-9517CE943CC2}"/>
              </a:ext>
            </a:extLst>
          </p:cNvPr>
          <p:cNvPicPr>
            <a:picLocks noChangeAspect="1"/>
          </p:cNvPicPr>
          <p:nvPr userDrawn="1"/>
        </p:nvPicPr>
        <p:blipFill>
          <a:blip r:embed="rId2"/>
          <a:stretch>
            <a:fillRect/>
          </a:stretch>
        </p:blipFill>
        <p:spPr>
          <a:xfrm>
            <a:off x="9773728" y="6210218"/>
            <a:ext cx="2126883" cy="367435"/>
          </a:xfrm>
          <a:prstGeom prst="rect">
            <a:avLst/>
          </a:prstGeom>
        </p:spPr>
      </p:pic>
      <p:cxnSp>
        <p:nvCxnSpPr>
          <p:cNvPr id="11" name="Straight Connector 10">
            <a:extLst>
              <a:ext uri="{FF2B5EF4-FFF2-40B4-BE49-F238E27FC236}">
                <a16:creationId xmlns:a16="http://schemas.microsoft.com/office/drawing/2014/main" id="{EDA19B22-381F-4EBD-67A7-414117B1EF2E}"/>
              </a:ext>
            </a:extLst>
          </p:cNvPr>
          <p:cNvCxnSpPr>
            <a:cxnSpLocks/>
          </p:cNvCxnSpPr>
          <p:nvPr userDrawn="1"/>
        </p:nvCxnSpPr>
        <p:spPr>
          <a:xfrm>
            <a:off x="0" y="6393935"/>
            <a:ext cx="94823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90801E8A-85B8-98AC-FC73-31C3E9D134FC}"/>
              </a:ext>
            </a:extLst>
          </p:cNvPr>
          <p:cNvSpPr>
            <a:spLocks noGrp="1"/>
          </p:cNvSpPr>
          <p:nvPr>
            <p:ph type="ctrTitle"/>
          </p:nvPr>
        </p:nvSpPr>
        <p:spPr>
          <a:xfrm>
            <a:off x="665017" y="1122363"/>
            <a:ext cx="11090853" cy="2387600"/>
          </a:xfrm>
        </p:spPr>
        <p:txBody>
          <a:bodyPr anchor="b">
            <a:noAutofit/>
          </a:bodyPr>
          <a:lstStyle>
            <a:lvl1pPr algn="l">
              <a:defRPr sz="8800" b="1">
                <a:solidFill>
                  <a:schemeClr val="tx1"/>
                </a:solidFill>
                <a:latin typeface="+mj-lt"/>
              </a:defRPr>
            </a:lvl1pPr>
          </a:lstStyle>
          <a:p>
            <a:r>
              <a:rPr lang="en-GB"/>
              <a:t>Click to edit Master title style</a:t>
            </a:r>
            <a:endParaRPr lang="en-US"/>
          </a:p>
        </p:txBody>
      </p:sp>
      <p:sp>
        <p:nvSpPr>
          <p:cNvPr id="5" name="Subtitle 2">
            <a:extLst>
              <a:ext uri="{FF2B5EF4-FFF2-40B4-BE49-F238E27FC236}">
                <a16:creationId xmlns:a16="http://schemas.microsoft.com/office/drawing/2014/main" id="{CFE2495A-5940-6BC1-5575-3897A430A639}"/>
              </a:ext>
            </a:extLst>
          </p:cNvPr>
          <p:cNvSpPr>
            <a:spLocks noGrp="1"/>
          </p:cNvSpPr>
          <p:nvPr>
            <p:ph type="subTitle" idx="1"/>
          </p:nvPr>
        </p:nvSpPr>
        <p:spPr>
          <a:xfrm>
            <a:off x="665018" y="3633961"/>
            <a:ext cx="11090852" cy="210845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110377646"/>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5FBDA5-AACC-A99E-4BED-3E09B0DFDCE6}"/>
              </a:ext>
            </a:extLst>
          </p:cNvPr>
          <p:cNvSpPr/>
          <p:nvPr userDrawn="1"/>
        </p:nvSpPr>
        <p:spPr>
          <a:xfrm>
            <a:off x="0" y="0"/>
            <a:ext cx="11227324" cy="6858000"/>
          </a:xfrm>
          <a:prstGeom prst="rect">
            <a:avLst/>
          </a:prstGeom>
          <a:solidFill>
            <a:srgbClr val="EAA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6">
            <a:extLst>
              <a:ext uri="{FF2B5EF4-FFF2-40B4-BE49-F238E27FC236}">
                <a16:creationId xmlns:a16="http://schemas.microsoft.com/office/drawing/2014/main" id="{5AD6031E-F1E1-0608-0F6F-E19646175A9E}"/>
              </a:ext>
            </a:extLst>
          </p:cNvPr>
          <p:cNvSpPr>
            <a:spLocks noGrp="1"/>
          </p:cNvSpPr>
          <p:nvPr>
            <p:ph type="pic" sz="quarter" idx="13"/>
          </p:nvPr>
        </p:nvSpPr>
        <p:spPr>
          <a:xfrm>
            <a:off x="7125419" y="365125"/>
            <a:ext cx="4601525" cy="5587100"/>
          </a:xfrm>
          <a:solidFill>
            <a:schemeClr val="bg2"/>
          </a:solidFill>
        </p:spPr>
        <p:txBody>
          <a:bodyPr/>
          <a:lstStyle/>
          <a:p>
            <a:endParaRPr lang="en-US"/>
          </a:p>
        </p:txBody>
      </p:sp>
      <p:pic>
        <p:nvPicPr>
          <p:cNvPr id="5" name="Picture 4">
            <a:extLst>
              <a:ext uri="{FF2B5EF4-FFF2-40B4-BE49-F238E27FC236}">
                <a16:creationId xmlns:a16="http://schemas.microsoft.com/office/drawing/2014/main" id="{2B9D4157-E439-23A5-D314-EE8DA02845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7" name="Straight Connector 6">
            <a:extLst>
              <a:ext uri="{FF2B5EF4-FFF2-40B4-BE49-F238E27FC236}">
                <a16:creationId xmlns:a16="http://schemas.microsoft.com/office/drawing/2014/main" id="{35329ABC-FED0-F8D2-8F41-874A77E69939}"/>
              </a:ext>
            </a:extLst>
          </p:cNvPr>
          <p:cNvCxnSpPr>
            <a:cxnSpLocks/>
          </p:cNvCxnSpPr>
          <p:nvPr userDrawn="1"/>
        </p:nvCxnSpPr>
        <p:spPr>
          <a:xfrm>
            <a:off x="0" y="6393935"/>
            <a:ext cx="11215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03166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124FD4-3CC6-B5BD-0CFE-F86348EC8815}"/>
              </a:ext>
            </a:extLst>
          </p:cNvPr>
          <p:cNvSpPr/>
          <p:nvPr userDrawn="1"/>
        </p:nvSpPr>
        <p:spPr>
          <a:xfrm>
            <a:off x="0" y="0"/>
            <a:ext cx="11227322" cy="6858000"/>
          </a:xfrm>
          <a:prstGeom prst="rect">
            <a:avLst/>
          </a:prstGeom>
          <a:solidFill>
            <a:srgbClr val="8F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6">
            <a:extLst>
              <a:ext uri="{FF2B5EF4-FFF2-40B4-BE49-F238E27FC236}">
                <a16:creationId xmlns:a16="http://schemas.microsoft.com/office/drawing/2014/main" id="{5AD6031E-F1E1-0608-0F6F-E19646175A9E}"/>
              </a:ext>
            </a:extLst>
          </p:cNvPr>
          <p:cNvSpPr>
            <a:spLocks noGrp="1"/>
          </p:cNvSpPr>
          <p:nvPr>
            <p:ph type="pic" sz="quarter" idx="13"/>
          </p:nvPr>
        </p:nvSpPr>
        <p:spPr>
          <a:xfrm>
            <a:off x="7125419" y="365125"/>
            <a:ext cx="5066581" cy="5587100"/>
          </a:xfrm>
          <a:solidFill>
            <a:schemeClr val="bg1"/>
          </a:solidFill>
        </p:spPr>
        <p:txBody>
          <a:bodyPr/>
          <a:lstStyle/>
          <a:p>
            <a:endParaRPr lang="en-US"/>
          </a:p>
        </p:txBody>
      </p:sp>
      <p:sp>
        <p:nvSpPr>
          <p:cNvPr id="11" name="Picture Placeholder 6">
            <a:extLst>
              <a:ext uri="{FF2B5EF4-FFF2-40B4-BE49-F238E27FC236}">
                <a16:creationId xmlns:a16="http://schemas.microsoft.com/office/drawing/2014/main" id="{C74E1599-9338-1A01-0344-9F8E2333A82B}"/>
              </a:ext>
            </a:extLst>
          </p:cNvPr>
          <p:cNvSpPr>
            <a:spLocks noGrp="1"/>
          </p:cNvSpPr>
          <p:nvPr>
            <p:ph type="pic" sz="quarter" idx="14"/>
          </p:nvPr>
        </p:nvSpPr>
        <p:spPr>
          <a:xfrm>
            <a:off x="7125419" y="365125"/>
            <a:ext cx="4601525" cy="5587100"/>
          </a:xfrm>
          <a:solidFill>
            <a:schemeClr val="bg2"/>
          </a:solidFill>
        </p:spPr>
        <p:txBody>
          <a:bodyPr/>
          <a:lstStyle/>
          <a:p>
            <a:endParaRPr lang="en-US"/>
          </a:p>
        </p:txBody>
      </p:sp>
      <p:pic>
        <p:nvPicPr>
          <p:cNvPr id="4" name="Picture 3">
            <a:extLst>
              <a:ext uri="{FF2B5EF4-FFF2-40B4-BE49-F238E27FC236}">
                <a16:creationId xmlns:a16="http://schemas.microsoft.com/office/drawing/2014/main" id="{6C3AC6CA-EE2B-A7E0-A72D-52F5C8DD5C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7" name="Straight Connector 6">
            <a:extLst>
              <a:ext uri="{FF2B5EF4-FFF2-40B4-BE49-F238E27FC236}">
                <a16:creationId xmlns:a16="http://schemas.microsoft.com/office/drawing/2014/main" id="{2B9EC6EF-BA5D-51B0-8399-4B2366F46891}"/>
              </a:ext>
            </a:extLst>
          </p:cNvPr>
          <p:cNvCxnSpPr>
            <a:cxnSpLocks/>
          </p:cNvCxnSpPr>
          <p:nvPr userDrawn="1"/>
        </p:nvCxnSpPr>
        <p:spPr>
          <a:xfrm>
            <a:off x="0" y="6393935"/>
            <a:ext cx="11215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79114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C37585-75F3-F716-B107-53120C04FF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sp>
        <p:nvSpPr>
          <p:cNvPr id="6" name="Rectangle 5">
            <a:extLst>
              <a:ext uri="{FF2B5EF4-FFF2-40B4-BE49-F238E27FC236}">
                <a16:creationId xmlns:a16="http://schemas.microsoft.com/office/drawing/2014/main" id="{B496C70E-9C52-A471-F59A-095400601D06}"/>
              </a:ext>
            </a:extLst>
          </p:cNvPr>
          <p:cNvSpPr/>
          <p:nvPr userDrawn="1"/>
        </p:nvSpPr>
        <p:spPr>
          <a:xfrm>
            <a:off x="0" y="0"/>
            <a:ext cx="11227324" cy="6858000"/>
          </a:xfrm>
          <a:prstGeom prst="rect">
            <a:avLst/>
          </a:prstGeom>
          <a:solidFill>
            <a:srgbClr val="0085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6">
            <a:extLst>
              <a:ext uri="{FF2B5EF4-FFF2-40B4-BE49-F238E27FC236}">
                <a16:creationId xmlns:a16="http://schemas.microsoft.com/office/drawing/2014/main" id="{5AD6031E-F1E1-0608-0F6F-E19646175A9E}"/>
              </a:ext>
            </a:extLst>
          </p:cNvPr>
          <p:cNvSpPr>
            <a:spLocks noGrp="1"/>
          </p:cNvSpPr>
          <p:nvPr>
            <p:ph type="pic" sz="quarter" idx="13"/>
          </p:nvPr>
        </p:nvSpPr>
        <p:spPr>
          <a:xfrm>
            <a:off x="7125419" y="365125"/>
            <a:ext cx="4601525" cy="5587100"/>
          </a:xfrm>
          <a:solidFill>
            <a:schemeClr val="bg2"/>
          </a:solidFill>
        </p:spPr>
        <p:txBody>
          <a:bodyPr/>
          <a:lstStyle/>
          <a:p>
            <a:endParaRPr lang="en-US"/>
          </a:p>
        </p:txBody>
      </p:sp>
      <p:cxnSp>
        <p:nvCxnSpPr>
          <p:cNvPr id="5" name="Straight Connector 4">
            <a:extLst>
              <a:ext uri="{FF2B5EF4-FFF2-40B4-BE49-F238E27FC236}">
                <a16:creationId xmlns:a16="http://schemas.microsoft.com/office/drawing/2014/main" id="{4AF66902-237C-EC48-05C2-9102DC34D926}"/>
              </a:ext>
            </a:extLst>
          </p:cNvPr>
          <p:cNvCxnSpPr>
            <a:cxnSpLocks/>
          </p:cNvCxnSpPr>
          <p:nvPr userDrawn="1"/>
        </p:nvCxnSpPr>
        <p:spPr>
          <a:xfrm>
            <a:off x="0" y="6393935"/>
            <a:ext cx="11215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318961"/>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9552DD-D055-BF2F-C528-7617ED4E1C14}"/>
              </a:ext>
            </a:extLst>
          </p:cNvPr>
          <p:cNvSpPr/>
          <p:nvPr userDrawn="1"/>
        </p:nvSpPr>
        <p:spPr>
          <a:xfrm>
            <a:off x="0" y="0"/>
            <a:ext cx="11227322" cy="6858000"/>
          </a:xfrm>
          <a:prstGeom prst="rect">
            <a:avLst/>
          </a:prstGeom>
          <a:solidFill>
            <a:srgbClr val="5CB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AAE3CDD1-571D-FE57-DFF8-D8A9049226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sp>
        <p:nvSpPr>
          <p:cNvPr id="11" name="Picture Placeholder 6">
            <a:extLst>
              <a:ext uri="{FF2B5EF4-FFF2-40B4-BE49-F238E27FC236}">
                <a16:creationId xmlns:a16="http://schemas.microsoft.com/office/drawing/2014/main" id="{FF47A1D1-A203-27B1-74D8-EF79309B4D84}"/>
              </a:ext>
            </a:extLst>
          </p:cNvPr>
          <p:cNvSpPr>
            <a:spLocks noGrp="1"/>
          </p:cNvSpPr>
          <p:nvPr>
            <p:ph type="pic" sz="quarter" idx="14"/>
          </p:nvPr>
        </p:nvSpPr>
        <p:spPr>
          <a:xfrm>
            <a:off x="7125419" y="365125"/>
            <a:ext cx="4601525" cy="5587100"/>
          </a:xfrm>
          <a:solidFill>
            <a:schemeClr val="bg2"/>
          </a:solidFill>
        </p:spPr>
        <p:txBody>
          <a:bodyPr/>
          <a:lstStyle/>
          <a:p>
            <a:endParaRPr lang="en-US"/>
          </a:p>
        </p:txBody>
      </p:sp>
      <p:cxnSp>
        <p:nvCxnSpPr>
          <p:cNvPr id="7" name="Straight Connector 6">
            <a:extLst>
              <a:ext uri="{FF2B5EF4-FFF2-40B4-BE49-F238E27FC236}">
                <a16:creationId xmlns:a16="http://schemas.microsoft.com/office/drawing/2014/main" id="{7E063064-D067-7D5D-4105-C6B0B046E73C}"/>
              </a:ext>
            </a:extLst>
          </p:cNvPr>
          <p:cNvCxnSpPr>
            <a:cxnSpLocks/>
          </p:cNvCxnSpPr>
          <p:nvPr userDrawn="1"/>
        </p:nvCxnSpPr>
        <p:spPr>
          <a:xfrm>
            <a:off x="0" y="6393935"/>
            <a:ext cx="11215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27416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4C4C4E8-8B35-A585-A42F-8382F27F3806}"/>
              </a:ext>
            </a:extLst>
          </p:cNvPr>
          <p:cNvSpPr>
            <a:spLocks noGrp="1"/>
          </p:cNvSpPr>
          <p:nvPr>
            <p:ph type="pic" sz="quarter" idx="13"/>
          </p:nvPr>
        </p:nvSpPr>
        <p:spPr>
          <a:xfrm>
            <a:off x="0" y="-1"/>
            <a:ext cx="12192000" cy="6858001"/>
          </a:xfrm>
          <a:solidFill>
            <a:schemeClr val="bg2"/>
          </a:solidFill>
        </p:spPr>
        <p:txBody>
          <a:bodyPr/>
          <a:lstStyle/>
          <a:p>
            <a:endParaRPr lang="en-US"/>
          </a:p>
        </p:txBody>
      </p:sp>
      <p:sp>
        <p:nvSpPr>
          <p:cNvPr id="7" name="Title 1">
            <a:extLst>
              <a:ext uri="{FF2B5EF4-FFF2-40B4-BE49-F238E27FC236}">
                <a16:creationId xmlns:a16="http://schemas.microsoft.com/office/drawing/2014/main" id="{52004CD3-AA9D-9BEF-1A32-33252540AAF6}"/>
              </a:ext>
            </a:extLst>
          </p:cNvPr>
          <p:cNvSpPr>
            <a:spLocks noGrp="1"/>
          </p:cNvSpPr>
          <p:nvPr>
            <p:ph type="title"/>
          </p:nvPr>
        </p:nvSpPr>
        <p:spPr>
          <a:xfrm>
            <a:off x="831850" y="464064"/>
            <a:ext cx="5264150" cy="5465800"/>
          </a:xfrm>
          <a:noFill/>
        </p:spPr>
        <p:txBody>
          <a:bodyPr anchor="ctr"/>
          <a:lstStyle>
            <a:lvl1pPr>
              <a:defRPr sz="6000" b="1"/>
            </a:lvl1pPr>
          </a:lstStyle>
          <a:p>
            <a:r>
              <a:rPr lang="en-GB"/>
              <a:t>Click to edit Master title style</a:t>
            </a:r>
            <a:endParaRPr lang="en-US"/>
          </a:p>
        </p:txBody>
      </p:sp>
      <p:pic>
        <p:nvPicPr>
          <p:cNvPr id="2" name="Picture 1">
            <a:extLst>
              <a:ext uri="{FF2B5EF4-FFF2-40B4-BE49-F238E27FC236}">
                <a16:creationId xmlns:a16="http://schemas.microsoft.com/office/drawing/2014/main" id="{46AEC686-83B9-6081-615C-68909F5DF2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3" name="Straight Connector 2">
            <a:extLst>
              <a:ext uri="{FF2B5EF4-FFF2-40B4-BE49-F238E27FC236}">
                <a16:creationId xmlns:a16="http://schemas.microsoft.com/office/drawing/2014/main" id="{4D224D88-715F-3720-8ED7-332B8E687491}"/>
              </a:ext>
            </a:extLst>
          </p:cNvPr>
          <p:cNvCxnSpPr>
            <a:cxnSpLocks/>
          </p:cNvCxnSpPr>
          <p:nvPr userDrawn="1"/>
        </p:nvCxnSpPr>
        <p:spPr>
          <a:xfrm>
            <a:off x="0" y="6393935"/>
            <a:ext cx="11215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F64B952-93F7-26AF-04BF-1990C7F44508}"/>
              </a:ext>
            </a:extLst>
          </p:cNvPr>
          <p:cNvSpPr txBox="1"/>
          <p:nvPr userDrawn="1"/>
        </p:nvSpPr>
        <p:spPr>
          <a:xfrm>
            <a:off x="2977563" y="3154046"/>
            <a:ext cx="6185646" cy="369332"/>
          </a:xfrm>
          <a:prstGeom prst="rect">
            <a:avLst/>
          </a:prstGeom>
          <a:noFill/>
        </p:spPr>
        <p:txBody>
          <a:bodyPr wrap="square">
            <a:spAutoFit/>
          </a:bodyPr>
          <a:lstStyle/>
          <a:p>
            <a:r>
              <a:rPr lang="en-GB">
                <a:effectLst/>
                <a:latin typeface="Texta Bold" panose="02000000000000000000" pitchFamily="2" charset="77"/>
              </a:rPr>
              <a:t>Lorem ipsum </a:t>
            </a:r>
            <a:r>
              <a:rPr lang="en-GB" err="1">
                <a:effectLst/>
                <a:latin typeface="Texta Bold" panose="02000000000000000000" pitchFamily="2" charset="77"/>
              </a:rPr>
              <a:t>dolor</a:t>
            </a:r>
            <a:r>
              <a:rPr lang="en-GB">
                <a:effectLst/>
                <a:latin typeface="Texta Bold" panose="02000000000000000000" pitchFamily="2" charset="77"/>
              </a:rPr>
              <a:t> sit </a:t>
            </a:r>
            <a:r>
              <a:rPr lang="en-GB" err="1">
                <a:effectLst/>
                <a:latin typeface="Texta Bold" panose="02000000000000000000" pitchFamily="2" charset="77"/>
              </a:rPr>
              <a:t>amet</a:t>
            </a:r>
            <a:endParaRPr lang="en-GB">
              <a:effectLst/>
              <a:latin typeface="Texta Bold" panose="02000000000000000000" pitchFamily="2" charset="77"/>
            </a:endParaRPr>
          </a:p>
        </p:txBody>
      </p:sp>
    </p:spTree>
    <p:extLst>
      <p:ext uri="{BB962C8B-B14F-4D97-AF65-F5344CB8AC3E}">
        <p14:creationId xmlns:p14="http://schemas.microsoft.com/office/powerpoint/2010/main" val="233151600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without imag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124FD4-3CC6-B5BD-0CFE-F86348EC8815}"/>
              </a:ext>
            </a:extLst>
          </p:cNvPr>
          <p:cNvSpPr/>
          <p:nvPr userDrawn="1"/>
        </p:nvSpPr>
        <p:spPr>
          <a:xfrm>
            <a:off x="0" y="0"/>
            <a:ext cx="12192000" cy="6858000"/>
          </a:xfrm>
          <a:prstGeom prst="rect">
            <a:avLst/>
          </a:prstGeom>
          <a:solidFill>
            <a:srgbClr val="8F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199" y="0"/>
            <a:ext cx="10377792" cy="6393929"/>
          </a:xfrm>
        </p:spPr>
        <p:txBody>
          <a:bodyPr>
            <a:normAutofit/>
          </a:bodyPr>
          <a:lstStyle>
            <a:lvl1pPr algn="l">
              <a:defRPr sz="4800" b="1">
                <a:solidFill>
                  <a:schemeClr val="tx1"/>
                </a:solidFill>
              </a:defRPr>
            </a:lvl1pPr>
          </a:lstStyle>
          <a:p>
            <a:r>
              <a:rPr lang="en-GB"/>
              <a:t>Click to edit Master title style</a:t>
            </a:r>
            <a:endParaRPr lang="en-US"/>
          </a:p>
        </p:txBody>
      </p:sp>
      <p:pic>
        <p:nvPicPr>
          <p:cNvPr id="4" name="Picture 3">
            <a:extLst>
              <a:ext uri="{FF2B5EF4-FFF2-40B4-BE49-F238E27FC236}">
                <a16:creationId xmlns:a16="http://schemas.microsoft.com/office/drawing/2014/main" id="{6C3AC6CA-EE2B-A7E0-A72D-52F5C8DD5C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7" name="Straight Connector 6">
            <a:extLst>
              <a:ext uri="{FF2B5EF4-FFF2-40B4-BE49-F238E27FC236}">
                <a16:creationId xmlns:a16="http://schemas.microsoft.com/office/drawing/2014/main" id="{2B9EC6EF-BA5D-51B0-8399-4B2366F46891}"/>
              </a:ext>
            </a:extLst>
          </p:cNvPr>
          <p:cNvCxnSpPr>
            <a:cxnSpLocks/>
          </p:cNvCxnSpPr>
          <p:nvPr userDrawn="1"/>
        </p:nvCxnSpPr>
        <p:spPr>
          <a:xfrm>
            <a:off x="0" y="6393935"/>
            <a:ext cx="11215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82899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without im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79ABEB-C5A9-28FE-A30E-E55138097EE3}"/>
              </a:ext>
            </a:extLst>
          </p:cNvPr>
          <p:cNvSpPr/>
          <p:nvPr userDrawn="1"/>
        </p:nvSpPr>
        <p:spPr>
          <a:xfrm>
            <a:off x="-1" y="0"/>
            <a:ext cx="12285785" cy="6858000"/>
          </a:xfrm>
          <a:prstGeom prst="rect">
            <a:avLst/>
          </a:prstGeom>
          <a:solidFill>
            <a:srgbClr val="5A1B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66A2940-617E-787A-6CF2-47E512C00DE0}"/>
              </a:ext>
            </a:extLst>
          </p:cNvPr>
          <p:cNvCxnSpPr>
            <a:cxnSpLocks/>
          </p:cNvCxnSpPr>
          <p:nvPr userDrawn="1"/>
        </p:nvCxnSpPr>
        <p:spPr>
          <a:xfrm>
            <a:off x="0" y="6393935"/>
            <a:ext cx="11215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descr="A white text on a black background&#10;&#10;Description automatically generated">
            <a:extLst>
              <a:ext uri="{FF2B5EF4-FFF2-40B4-BE49-F238E27FC236}">
                <a16:creationId xmlns:a16="http://schemas.microsoft.com/office/drawing/2014/main" id="{7C92A4E8-C1F5-501F-9E45-83FEE0C477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527523" y="6210217"/>
            <a:ext cx="380846" cy="373229"/>
          </a:xfrm>
          <a:prstGeom prst="rect">
            <a:avLst/>
          </a:prstGeom>
        </p:spPr>
      </p:pic>
      <p:sp>
        <p:nvSpPr>
          <p:cNvPr id="19" name="Title 1">
            <a:extLst>
              <a:ext uri="{FF2B5EF4-FFF2-40B4-BE49-F238E27FC236}">
                <a16:creationId xmlns:a16="http://schemas.microsoft.com/office/drawing/2014/main" id="{E1B812E8-B302-4A7A-5ED2-CC4D3EE0D315}"/>
              </a:ext>
            </a:extLst>
          </p:cNvPr>
          <p:cNvSpPr>
            <a:spLocks noGrp="1"/>
          </p:cNvSpPr>
          <p:nvPr>
            <p:ph type="title"/>
          </p:nvPr>
        </p:nvSpPr>
        <p:spPr>
          <a:xfrm>
            <a:off x="838199" y="0"/>
            <a:ext cx="10377792" cy="6393929"/>
          </a:xfrm>
        </p:spPr>
        <p:txBody>
          <a:bodyPr>
            <a:normAutofit/>
          </a:bodyPr>
          <a:lstStyle>
            <a:lvl1pPr algn="l">
              <a:defRPr sz="4800" b="1">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89552565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with image 1">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7D1EC7D3-ABBD-0BCA-7358-11C2F4FAA86D}"/>
              </a:ext>
            </a:extLst>
          </p:cNvPr>
          <p:cNvSpPr>
            <a:spLocks noGrp="1"/>
          </p:cNvSpPr>
          <p:nvPr>
            <p:ph type="pic" sz="quarter" idx="13"/>
          </p:nvPr>
        </p:nvSpPr>
        <p:spPr>
          <a:xfrm>
            <a:off x="0" y="0"/>
            <a:ext cx="12192000" cy="6858000"/>
          </a:xfrm>
          <a:solidFill>
            <a:schemeClr val="bg1">
              <a:lumMod val="85000"/>
            </a:schemeClr>
          </a:solidFill>
        </p:spPr>
        <p:txBody>
          <a:bodyPr/>
          <a:lstStyle/>
          <a:p>
            <a:endParaRPr lang="en-US"/>
          </a:p>
        </p:txBody>
      </p:sp>
      <p:cxnSp>
        <p:nvCxnSpPr>
          <p:cNvPr id="7" name="Straight Connector 6">
            <a:extLst>
              <a:ext uri="{FF2B5EF4-FFF2-40B4-BE49-F238E27FC236}">
                <a16:creationId xmlns:a16="http://schemas.microsoft.com/office/drawing/2014/main" id="{ACA7F3FC-DFEA-98E9-4A0E-E5E8AE87480D}"/>
              </a:ext>
            </a:extLst>
          </p:cNvPr>
          <p:cNvCxnSpPr>
            <a:cxnSpLocks/>
          </p:cNvCxnSpPr>
          <p:nvPr userDrawn="1"/>
        </p:nvCxnSpPr>
        <p:spPr>
          <a:xfrm>
            <a:off x="0" y="6393935"/>
            <a:ext cx="11215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C0F7976-0A94-2BF6-8EEE-8613A6AB4C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sp>
        <p:nvSpPr>
          <p:cNvPr id="8" name="Title 1">
            <a:extLst>
              <a:ext uri="{FF2B5EF4-FFF2-40B4-BE49-F238E27FC236}">
                <a16:creationId xmlns:a16="http://schemas.microsoft.com/office/drawing/2014/main" id="{316C99FF-FB22-A150-3EA6-CB68895FD471}"/>
              </a:ext>
            </a:extLst>
          </p:cNvPr>
          <p:cNvSpPr>
            <a:spLocks noGrp="1"/>
          </p:cNvSpPr>
          <p:nvPr>
            <p:ph type="title"/>
          </p:nvPr>
        </p:nvSpPr>
        <p:spPr>
          <a:xfrm>
            <a:off x="838199" y="0"/>
            <a:ext cx="10377792" cy="6393929"/>
          </a:xfrm>
        </p:spPr>
        <p:txBody>
          <a:bodyPr>
            <a:normAutofit/>
          </a:bodyPr>
          <a:lstStyle>
            <a:lvl1pPr algn="l">
              <a:defRPr sz="4800" b="1">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84223974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with image 2">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7D1EC7D3-ABBD-0BCA-7358-11C2F4FAA86D}"/>
              </a:ext>
            </a:extLst>
          </p:cNvPr>
          <p:cNvSpPr>
            <a:spLocks noGrp="1"/>
          </p:cNvSpPr>
          <p:nvPr>
            <p:ph type="pic" sz="quarter" idx="13"/>
          </p:nvPr>
        </p:nvSpPr>
        <p:spPr>
          <a:xfrm>
            <a:off x="0" y="0"/>
            <a:ext cx="12192000" cy="6858000"/>
          </a:xfrm>
          <a:solidFill>
            <a:schemeClr val="bg1">
              <a:lumMod val="85000"/>
            </a:schemeClr>
          </a:solidFill>
        </p:spPr>
        <p:txBody>
          <a:bodyPr/>
          <a:lstStyle/>
          <a:p>
            <a:endParaRPr lang="en-US"/>
          </a:p>
        </p:txBody>
      </p:sp>
      <p:pic>
        <p:nvPicPr>
          <p:cNvPr id="6" name="Picture 5">
            <a:extLst>
              <a:ext uri="{FF2B5EF4-FFF2-40B4-BE49-F238E27FC236}">
                <a16:creationId xmlns:a16="http://schemas.microsoft.com/office/drawing/2014/main" id="{40EE8BE6-1C19-2E59-038B-49C0538EC9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551" b="-76298"/>
          <a:stretch/>
        </p:blipFill>
        <p:spPr>
          <a:xfrm>
            <a:off x="11536521" y="6210219"/>
            <a:ext cx="371118" cy="647781"/>
          </a:xfrm>
          <a:prstGeom prst="rect">
            <a:avLst/>
          </a:prstGeom>
        </p:spPr>
      </p:pic>
      <p:cxnSp>
        <p:nvCxnSpPr>
          <p:cNvPr id="7" name="Straight Connector 6">
            <a:extLst>
              <a:ext uri="{FF2B5EF4-FFF2-40B4-BE49-F238E27FC236}">
                <a16:creationId xmlns:a16="http://schemas.microsoft.com/office/drawing/2014/main" id="{ACA7F3FC-DFEA-98E9-4A0E-E5E8AE87480D}"/>
              </a:ext>
            </a:extLst>
          </p:cNvPr>
          <p:cNvCxnSpPr>
            <a:cxnSpLocks/>
          </p:cNvCxnSpPr>
          <p:nvPr userDrawn="1"/>
        </p:nvCxnSpPr>
        <p:spPr>
          <a:xfrm>
            <a:off x="0" y="6393935"/>
            <a:ext cx="11215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9531E0E-F49B-582C-C0DF-EAFB00FC426B}"/>
              </a:ext>
            </a:extLst>
          </p:cNvPr>
          <p:cNvSpPr>
            <a:spLocks noGrp="1"/>
          </p:cNvSpPr>
          <p:nvPr>
            <p:ph type="title"/>
          </p:nvPr>
        </p:nvSpPr>
        <p:spPr>
          <a:xfrm>
            <a:off x="838199" y="0"/>
            <a:ext cx="11079168" cy="6393929"/>
          </a:xfrm>
        </p:spPr>
        <p:txBody>
          <a:bodyPr>
            <a:normAutofit/>
          </a:bodyPr>
          <a:lstStyle>
            <a:lvl1pPr algn="l">
              <a:defRPr sz="4800" b="1">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00875618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Break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65B96-4E8A-2941-B7C1-8D293C42B725}"/>
              </a:ext>
            </a:extLst>
          </p:cNvPr>
          <p:cNvSpPr/>
          <p:nvPr userDrawn="1"/>
        </p:nvSpPr>
        <p:spPr>
          <a:xfrm>
            <a:off x="0" y="-3"/>
            <a:ext cx="12192000" cy="6858003"/>
          </a:xfrm>
          <a:prstGeom prst="rect">
            <a:avLst/>
          </a:prstGeom>
          <a:solidFill>
            <a:srgbClr val="EE34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08A0D-E4CF-0645-8E56-DDB907364AA1}"/>
              </a:ext>
            </a:extLst>
          </p:cNvPr>
          <p:cNvSpPr>
            <a:spLocks noGrp="1"/>
          </p:cNvSpPr>
          <p:nvPr>
            <p:ph type="title" hasCustomPrompt="1"/>
          </p:nvPr>
        </p:nvSpPr>
        <p:spPr>
          <a:xfrm>
            <a:off x="838200" y="1618735"/>
            <a:ext cx="5257800" cy="815546"/>
          </a:xfrm>
        </p:spPr>
        <p:txBody>
          <a:bodyPr>
            <a:noAutofit/>
          </a:bodyPr>
          <a:lstStyle>
            <a:lvl1pPr>
              <a:defRPr sz="5400">
                <a:solidFill>
                  <a:schemeClr val="bg1"/>
                </a:solidFill>
              </a:defRPr>
            </a:lvl1pPr>
          </a:lstStyle>
          <a:p>
            <a:r>
              <a:rPr lang="en-US"/>
              <a:t>Transition Slide</a:t>
            </a:r>
            <a:br>
              <a:rPr lang="en-US"/>
            </a:br>
            <a:r>
              <a:rPr lang="en-US"/>
              <a:t>54pt, Arial</a:t>
            </a:r>
          </a:p>
        </p:txBody>
      </p:sp>
      <p:pic>
        <p:nvPicPr>
          <p:cNvPr id="4" name="Picture 3">
            <a:extLst>
              <a:ext uri="{FF2B5EF4-FFF2-40B4-BE49-F238E27FC236}">
                <a16:creationId xmlns:a16="http://schemas.microsoft.com/office/drawing/2014/main" id="{7FFAE1DE-D4F5-FC7A-D3BD-5C80C276B86D}"/>
              </a:ext>
            </a:extLst>
          </p:cNvPr>
          <p:cNvPicPr>
            <a:picLocks noChangeAspect="1"/>
          </p:cNvPicPr>
          <p:nvPr userDrawn="1"/>
        </p:nvPicPr>
        <p:blipFill>
          <a:blip r:embed="rId2"/>
          <a:stretch>
            <a:fillRect/>
          </a:stretch>
        </p:blipFill>
        <p:spPr>
          <a:xfrm>
            <a:off x="9187200" y="5932800"/>
            <a:ext cx="2458938" cy="424800"/>
          </a:xfrm>
          <a:prstGeom prst="rect">
            <a:avLst/>
          </a:prstGeom>
        </p:spPr>
      </p:pic>
    </p:spTree>
    <p:extLst>
      <p:ext uri="{BB962C8B-B14F-4D97-AF65-F5344CB8AC3E}">
        <p14:creationId xmlns:p14="http://schemas.microsoft.com/office/powerpoint/2010/main" val="13455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image 1">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C1ABCB78-B5EB-92F2-1E81-860F818ED1D1}"/>
              </a:ext>
            </a:extLst>
          </p:cNvPr>
          <p:cNvSpPr>
            <a:spLocks noGrp="1"/>
          </p:cNvSpPr>
          <p:nvPr>
            <p:ph type="pic" sz="quarter" idx="14"/>
          </p:nvPr>
        </p:nvSpPr>
        <p:spPr>
          <a:xfrm>
            <a:off x="0" y="0"/>
            <a:ext cx="12192000" cy="6858000"/>
          </a:xfrm>
          <a:solidFill>
            <a:schemeClr val="bg2"/>
          </a:solidFill>
        </p:spPr>
        <p:txBody>
          <a:bodyPr/>
          <a:lstStyle/>
          <a:p>
            <a:endParaRPr lang="en-US"/>
          </a:p>
        </p:txBody>
      </p:sp>
      <p:sp>
        <p:nvSpPr>
          <p:cNvPr id="2" name="Title 1">
            <a:extLst>
              <a:ext uri="{FF2B5EF4-FFF2-40B4-BE49-F238E27FC236}">
                <a16:creationId xmlns:a16="http://schemas.microsoft.com/office/drawing/2014/main" id="{382B652F-6324-9426-C540-8E165751B23F}"/>
              </a:ext>
            </a:extLst>
          </p:cNvPr>
          <p:cNvSpPr>
            <a:spLocks noGrp="1"/>
          </p:cNvSpPr>
          <p:nvPr>
            <p:ph type="ctrTitle"/>
          </p:nvPr>
        </p:nvSpPr>
        <p:spPr>
          <a:xfrm>
            <a:off x="665017" y="1122363"/>
            <a:ext cx="11090853" cy="2387600"/>
          </a:xfrm>
        </p:spPr>
        <p:txBody>
          <a:bodyPr anchor="b">
            <a:noAutofit/>
          </a:bodyPr>
          <a:lstStyle>
            <a:lvl1pPr algn="l">
              <a:defRPr sz="8800" b="1">
                <a:solidFill>
                  <a:schemeClr val="bg1"/>
                </a:solidFill>
                <a:latin typeface="+mj-lt"/>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8C50C725-B3EA-DE10-7C2D-AA42B61095BD}"/>
              </a:ext>
            </a:extLst>
          </p:cNvPr>
          <p:cNvSpPr>
            <a:spLocks noGrp="1"/>
          </p:cNvSpPr>
          <p:nvPr>
            <p:ph type="subTitle" idx="1"/>
          </p:nvPr>
        </p:nvSpPr>
        <p:spPr>
          <a:xfrm>
            <a:off x="665018" y="3633961"/>
            <a:ext cx="11090852" cy="210845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1" name="Picture 10">
            <a:extLst>
              <a:ext uri="{FF2B5EF4-FFF2-40B4-BE49-F238E27FC236}">
                <a16:creationId xmlns:a16="http://schemas.microsoft.com/office/drawing/2014/main" id="{DD35F3DB-2C30-E9E9-98B0-2E2CF0589005}"/>
              </a:ext>
            </a:extLst>
          </p:cNvPr>
          <p:cNvPicPr>
            <a:picLocks noChangeAspect="1"/>
          </p:cNvPicPr>
          <p:nvPr userDrawn="1"/>
        </p:nvPicPr>
        <p:blipFill>
          <a:blip r:embed="rId2"/>
          <a:stretch>
            <a:fillRect/>
          </a:stretch>
        </p:blipFill>
        <p:spPr>
          <a:xfrm>
            <a:off x="9773728" y="6210219"/>
            <a:ext cx="2126883" cy="367435"/>
          </a:xfrm>
          <a:prstGeom prst="rect">
            <a:avLst/>
          </a:prstGeom>
        </p:spPr>
      </p:pic>
      <p:cxnSp>
        <p:nvCxnSpPr>
          <p:cNvPr id="12" name="Straight Connector 11">
            <a:extLst>
              <a:ext uri="{FF2B5EF4-FFF2-40B4-BE49-F238E27FC236}">
                <a16:creationId xmlns:a16="http://schemas.microsoft.com/office/drawing/2014/main" id="{44C8D2B3-C4F0-5BE4-CA16-A94784F92039}"/>
              </a:ext>
            </a:extLst>
          </p:cNvPr>
          <p:cNvCxnSpPr>
            <a:cxnSpLocks/>
          </p:cNvCxnSpPr>
          <p:nvPr userDrawn="1"/>
        </p:nvCxnSpPr>
        <p:spPr>
          <a:xfrm>
            <a:off x="0" y="6393935"/>
            <a:ext cx="94823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75388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Single column">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F4C85A78-952A-767E-8298-462DEB259374}"/>
              </a:ext>
            </a:extLst>
          </p:cNvPr>
          <p:cNvSpPr/>
          <p:nvPr/>
        </p:nvSpPr>
        <p:spPr>
          <a:xfrm>
            <a:off x="0" y="0"/>
            <a:ext cx="1865869" cy="6858000"/>
          </a:xfrm>
          <a:prstGeom prst="rect">
            <a:avLst/>
          </a:prstGeom>
          <a:solidFill>
            <a:srgbClr val="5BB8B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Rectangle 5">
            <a:extLst>
              <a:ext uri="{FF2B5EF4-FFF2-40B4-BE49-F238E27FC236}">
                <a16:creationId xmlns:a16="http://schemas.microsoft.com/office/drawing/2014/main" id="{F38D1BD3-714E-1C6C-47EF-AEA1233DBCFE}"/>
              </a:ext>
            </a:extLst>
          </p:cNvPr>
          <p:cNvSpPr/>
          <p:nvPr/>
        </p:nvSpPr>
        <p:spPr>
          <a:xfrm>
            <a:off x="588672" y="630195"/>
            <a:ext cx="10187357" cy="529006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Title 1">
            <a:extLst>
              <a:ext uri="{FF2B5EF4-FFF2-40B4-BE49-F238E27FC236}">
                <a16:creationId xmlns:a16="http://schemas.microsoft.com/office/drawing/2014/main" id="{FC8CE9F8-7502-3CDC-A842-EFB933CEDC76}"/>
              </a:ext>
            </a:extLst>
          </p:cNvPr>
          <p:cNvSpPr txBox="1">
            <a:spLocks noGrp="1"/>
          </p:cNvSpPr>
          <p:nvPr>
            <p:ph type="title"/>
          </p:nvPr>
        </p:nvSpPr>
        <p:spPr>
          <a:xfrm>
            <a:off x="674077" y="937735"/>
            <a:ext cx="6699735" cy="673775"/>
          </a:xfrm>
        </p:spPr>
        <p:txBody>
          <a:bodyPr/>
          <a:lstStyle>
            <a:lvl1pPr>
              <a:defRPr sz="3600"/>
            </a:lvl1pPr>
          </a:lstStyle>
          <a:p>
            <a:pPr lvl="0"/>
            <a:r>
              <a:rPr lang="en-GB"/>
              <a:t>Click to edit Master title style</a:t>
            </a:r>
            <a:endParaRPr lang="en-US"/>
          </a:p>
        </p:txBody>
      </p:sp>
      <p:sp>
        <p:nvSpPr>
          <p:cNvPr id="5" name="Content Placeholder 2">
            <a:extLst>
              <a:ext uri="{FF2B5EF4-FFF2-40B4-BE49-F238E27FC236}">
                <a16:creationId xmlns:a16="http://schemas.microsoft.com/office/drawing/2014/main" id="{CC963556-0F96-467F-14D1-ADE958922C97}"/>
              </a:ext>
            </a:extLst>
          </p:cNvPr>
          <p:cNvSpPr txBox="1">
            <a:spLocks noGrp="1"/>
          </p:cNvSpPr>
          <p:nvPr>
            <p:ph idx="1"/>
          </p:nvPr>
        </p:nvSpPr>
        <p:spPr>
          <a:xfrm>
            <a:off x="674077" y="1710366"/>
            <a:ext cx="10101952" cy="4084953"/>
          </a:xfrm>
        </p:spPr>
        <p:txBody>
          <a:bodyPr/>
          <a:lstStyle>
            <a:lvl1pPr>
              <a:defRPr sz="2000"/>
            </a:lvl1pPr>
            <a:lvl2pPr>
              <a:defRPr sz="2000"/>
            </a:lvl2pPr>
            <a:lvl3pPr>
              <a:defRPr/>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4">
            <a:extLst>
              <a:ext uri="{FF2B5EF4-FFF2-40B4-BE49-F238E27FC236}">
                <a16:creationId xmlns:a16="http://schemas.microsoft.com/office/drawing/2014/main" id="{DCECF3FA-D7C3-D366-4252-C2854AFEFE46}"/>
              </a:ext>
            </a:extLst>
          </p:cNvPr>
          <p:cNvPicPr>
            <a:picLocks noChangeAspect="1"/>
          </p:cNvPicPr>
          <p:nvPr/>
        </p:nvPicPr>
        <p:blipFill>
          <a:blip r:embed="rId2"/>
          <a:stretch>
            <a:fillRect/>
          </a:stretch>
        </p:blipFill>
        <p:spPr>
          <a:xfrm>
            <a:off x="9187196" y="5932800"/>
            <a:ext cx="2458803" cy="424775"/>
          </a:xfrm>
          <a:prstGeom prst="rect">
            <a:avLst/>
          </a:prstGeom>
          <a:noFill/>
          <a:ln cap="flat">
            <a:noFill/>
          </a:ln>
        </p:spPr>
      </p:pic>
    </p:spTree>
    <p:extLst>
      <p:ext uri="{BB962C8B-B14F-4D97-AF65-F5344CB8AC3E}">
        <p14:creationId xmlns:p14="http://schemas.microsoft.com/office/powerpoint/2010/main" val="79295268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image 2">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C1ABCB78-B5EB-92F2-1E81-860F818ED1D1}"/>
              </a:ext>
            </a:extLst>
          </p:cNvPr>
          <p:cNvSpPr>
            <a:spLocks noGrp="1"/>
          </p:cNvSpPr>
          <p:nvPr>
            <p:ph type="pic" sz="quarter" idx="14"/>
          </p:nvPr>
        </p:nvSpPr>
        <p:spPr>
          <a:xfrm>
            <a:off x="0" y="0"/>
            <a:ext cx="12192000" cy="6858000"/>
          </a:xfrm>
          <a:solidFill>
            <a:schemeClr val="bg2"/>
          </a:solidFill>
        </p:spPr>
        <p:txBody>
          <a:bodyPr/>
          <a:lstStyle/>
          <a:p>
            <a:endParaRPr lang="en-US"/>
          </a:p>
        </p:txBody>
      </p:sp>
      <p:sp>
        <p:nvSpPr>
          <p:cNvPr id="2" name="Title 1">
            <a:extLst>
              <a:ext uri="{FF2B5EF4-FFF2-40B4-BE49-F238E27FC236}">
                <a16:creationId xmlns:a16="http://schemas.microsoft.com/office/drawing/2014/main" id="{382B652F-6324-9426-C540-8E165751B23F}"/>
              </a:ext>
            </a:extLst>
          </p:cNvPr>
          <p:cNvSpPr>
            <a:spLocks noGrp="1"/>
          </p:cNvSpPr>
          <p:nvPr>
            <p:ph type="ctrTitle"/>
          </p:nvPr>
        </p:nvSpPr>
        <p:spPr>
          <a:xfrm>
            <a:off x="665017" y="1122363"/>
            <a:ext cx="11090853" cy="2387600"/>
          </a:xfrm>
        </p:spPr>
        <p:txBody>
          <a:bodyPr anchor="b">
            <a:noAutofit/>
          </a:bodyPr>
          <a:lstStyle>
            <a:lvl1pPr algn="l">
              <a:defRPr sz="8800" b="1">
                <a:solidFill>
                  <a:schemeClr val="tx1"/>
                </a:solidFill>
                <a:latin typeface="+mj-lt"/>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8C50C725-B3EA-DE10-7C2D-AA42B61095BD}"/>
              </a:ext>
            </a:extLst>
          </p:cNvPr>
          <p:cNvSpPr>
            <a:spLocks noGrp="1"/>
          </p:cNvSpPr>
          <p:nvPr>
            <p:ph type="subTitle" idx="1"/>
          </p:nvPr>
        </p:nvSpPr>
        <p:spPr>
          <a:xfrm>
            <a:off x="665018" y="3633961"/>
            <a:ext cx="11090852" cy="210845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cxnSp>
        <p:nvCxnSpPr>
          <p:cNvPr id="12" name="Straight Connector 11">
            <a:extLst>
              <a:ext uri="{FF2B5EF4-FFF2-40B4-BE49-F238E27FC236}">
                <a16:creationId xmlns:a16="http://schemas.microsoft.com/office/drawing/2014/main" id="{44C8D2B3-C4F0-5BE4-CA16-A94784F92039}"/>
              </a:ext>
            </a:extLst>
          </p:cNvPr>
          <p:cNvCxnSpPr>
            <a:cxnSpLocks/>
          </p:cNvCxnSpPr>
          <p:nvPr userDrawn="1"/>
        </p:nvCxnSpPr>
        <p:spPr>
          <a:xfrm>
            <a:off x="0" y="6393935"/>
            <a:ext cx="94823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A19E273-815F-2E06-D392-D442CE77FE22}"/>
              </a:ext>
            </a:extLst>
          </p:cNvPr>
          <p:cNvPicPr>
            <a:picLocks noChangeAspect="1"/>
          </p:cNvPicPr>
          <p:nvPr userDrawn="1"/>
        </p:nvPicPr>
        <p:blipFill>
          <a:blip r:embed="rId2"/>
          <a:stretch>
            <a:fillRect/>
          </a:stretch>
        </p:blipFill>
        <p:spPr>
          <a:xfrm>
            <a:off x="9773728" y="6210218"/>
            <a:ext cx="2126883" cy="367435"/>
          </a:xfrm>
          <a:prstGeom prst="rect">
            <a:avLst/>
          </a:prstGeom>
        </p:spPr>
      </p:pic>
    </p:spTree>
    <p:extLst>
      <p:ext uri="{BB962C8B-B14F-4D97-AF65-F5344CB8AC3E}">
        <p14:creationId xmlns:p14="http://schemas.microsoft.com/office/powerpoint/2010/main" val="96372312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4741D-29BA-AC52-31F1-D871CDA0F11A}"/>
              </a:ext>
            </a:extLst>
          </p:cNvPr>
          <p:cNvSpPr/>
          <p:nvPr userDrawn="1"/>
        </p:nvSpPr>
        <p:spPr>
          <a:xfrm>
            <a:off x="0" y="0"/>
            <a:ext cx="685800" cy="6858000"/>
          </a:xfrm>
          <a:prstGeom prst="rect">
            <a:avLst/>
          </a:prstGeom>
          <a:solidFill>
            <a:srgbClr val="5CB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72A60C-5CFC-321D-6A54-2AA6A1852F2E}"/>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199" y="365125"/>
            <a:ext cx="10377791"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10377791"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6006DFE2-DC4F-98EB-AF1E-74D72958AF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5" name="Straight Connector 4">
            <a:extLst>
              <a:ext uri="{FF2B5EF4-FFF2-40B4-BE49-F238E27FC236}">
                <a16:creationId xmlns:a16="http://schemas.microsoft.com/office/drawing/2014/main" id="{3E2C8A3E-DCF9-17A7-47D1-47185553393F}"/>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60941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ody copy slide 1 column no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18B2D1-ACFB-56D7-6122-6CC52C0D6F58}"/>
              </a:ext>
            </a:extLst>
          </p:cNvPr>
          <p:cNvSpPr/>
          <p:nvPr userDrawn="1"/>
        </p:nvSpPr>
        <p:spPr>
          <a:xfrm>
            <a:off x="0" y="0"/>
            <a:ext cx="685800" cy="6858000"/>
          </a:xfrm>
          <a:prstGeom prst="rect">
            <a:avLst/>
          </a:prstGeom>
          <a:solidFill>
            <a:srgbClr val="8F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29C2DC-B7AA-BDA2-669E-BBDA39435E9C}"/>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199" y="365125"/>
            <a:ext cx="10377791"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10377791"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6006DFE2-DC4F-98EB-AF1E-74D72958AF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9" name="Straight Connector 8">
            <a:extLst>
              <a:ext uri="{FF2B5EF4-FFF2-40B4-BE49-F238E27FC236}">
                <a16:creationId xmlns:a16="http://schemas.microsoft.com/office/drawing/2014/main" id="{0B9CF792-071D-DCD1-D416-019D5944B364}"/>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7490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copy slide 1 column no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18B2D1-ACFB-56D7-6122-6CC52C0D6F58}"/>
              </a:ext>
            </a:extLst>
          </p:cNvPr>
          <p:cNvSpPr/>
          <p:nvPr userDrawn="1"/>
        </p:nvSpPr>
        <p:spPr>
          <a:xfrm>
            <a:off x="0" y="0"/>
            <a:ext cx="685800" cy="6858000"/>
          </a:xfrm>
          <a:prstGeom prst="rect">
            <a:avLst/>
          </a:prstGeom>
          <a:solidFill>
            <a:srgbClr val="E527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29C2DC-B7AA-BDA2-669E-BBDA39435E9C}"/>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10377792"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10377791"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6006DFE2-DC4F-98EB-AF1E-74D72958AF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9" name="Straight Connector 8">
            <a:extLst>
              <a:ext uri="{FF2B5EF4-FFF2-40B4-BE49-F238E27FC236}">
                <a16:creationId xmlns:a16="http://schemas.microsoft.com/office/drawing/2014/main" id="{0B9CF792-071D-DCD1-D416-019D5944B364}"/>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501494"/>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E9D31-A056-C25E-1815-D9814E06F7F1}"/>
              </a:ext>
            </a:extLst>
          </p:cNvPr>
          <p:cNvSpPr/>
          <p:nvPr userDrawn="1"/>
        </p:nvSpPr>
        <p:spPr>
          <a:xfrm>
            <a:off x="0" y="0"/>
            <a:ext cx="685800" cy="6858000"/>
          </a:xfrm>
          <a:prstGeom prst="rect">
            <a:avLst/>
          </a:prstGeom>
          <a:solidFill>
            <a:srgbClr val="E527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B73D4F5-8B45-C515-0CEC-44FCA6677B49}"/>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BC4C5-75B1-6939-2E08-F871A3EE648B}"/>
              </a:ext>
            </a:extLst>
          </p:cNvPr>
          <p:cNvSpPr>
            <a:spLocks noGrp="1"/>
          </p:cNvSpPr>
          <p:nvPr>
            <p:ph type="title"/>
          </p:nvPr>
        </p:nvSpPr>
        <p:spPr/>
        <p:txBody>
          <a:bodyPr>
            <a:normAutofit/>
          </a:bodyPr>
          <a:lstStyle>
            <a:lvl1pPr>
              <a:defRPr sz="3600"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3B4E45-EBD1-1300-0B67-319181BF9116}"/>
              </a:ext>
            </a:extLst>
          </p:cNvPr>
          <p:cNvSpPr>
            <a:spLocks noGrp="1"/>
          </p:cNvSpPr>
          <p:nvPr>
            <p:ph sz="half" idx="1"/>
          </p:nvPr>
        </p:nvSpPr>
        <p:spPr>
          <a:xfrm>
            <a:off x="838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DD3AA31-8BF4-BE5A-4497-5B83E1854E9D}"/>
              </a:ext>
            </a:extLst>
          </p:cNvPr>
          <p:cNvSpPr>
            <a:spLocks noGrp="1"/>
          </p:cNvSpPr>
          <p:nvPr>
            <p:ph sz="half" idx="2"/>
          </p:nvPr>
        </p:nvSpPr>
        <p:spPr>
          <a:xfrm>
            <a:off x="6172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4E166957-27D8-9564-DC6A-F17E9C35D0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10" name="Straight Connector 9">
            <a:extLst>
              <a:ext uri="{FF2B5EF4-FFF2-40B4-BE49-F238E27FC236}">
                <a16:creationId xmlns:a16="http://schemas.microsoft.com/office/drawing/2014/main" id="{9DDDC6BA-4183-C58B-B356-72BF7AEE0582}"/>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77407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51CCD4-8C4E-6592-4352-DE7F5F29AFBA}"/>
              </a:ext>
            </a:extLst>
          </p:cNvPr>
          <p:cNvSpPr/>
          <p:nvPr userDrawn="1"/>
        </p:nvSpPr>
        <p:spPr>
          <a:xfrm>
            <a:off x="0" y="0"/>
            <a:ext cx="685800" cy="6858000"/>
          </a:xfrm>
          <a:prstGeom prst="rect">
            <a:avLst/>
          </a:prstGeom>
          <a:solidFill>
            <a:srgbClr val="EAA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8DCD0C-DAAD-603D-CC00-FE5DF89E3C22}"/>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BC4C5-75B1-6939-2E08-F871A3EE648B}"/>
              </a:ext>
            </a:extLst>
          </p:cNvPr>
          <p:cNvSpPr>
            <a:spLocks noGrp="1"/>
          </p:cNvSpPr>
          <p:nvPr>
            <p:ph type="title"/>
          </p:nvPr>
        </p:nvSpPr>
        <p:spPr/>
        <p:txBody>
          <a:bodyPr>
            <a:normAutofit/>
          </a:bodyPr>
          <a:lstStyle>
            <a:lvl1pPr>
              <a:defRPr sz="3600"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3B4E45-EBD1-1300-0B67-319181BF9116}"/>
              </a:ext>
            </a:extLst>
          </p:cNvPr>
          <p:cNvSpPr>
            <a:spLocks noGrp="1"/>
          </p:cNvSpPr>
          <p:nvPr>
            <p:ph sz="half" idx="1"/>
          </p:nvPr>
        </p:nvSpPr>
        <p:spPr>
          <a:xfrm>
            <a:off x="838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DD3AA31-8BF4-BE5A-4497-5B83E1854E9D}"/>
              </a:ext>
            </a:extLst>
          </p:cNvPr>
          <p:cNvSpPr>
            <a:spLocks noGrp="1"/>
          </p:cNvSpPr>
          <p:nvPr>
            <p:ph sz="half" idx="2"/>
          </p:nvPr>
        </p:nvSpPr>
        <p:spPr>
          <a:xfrm>
            <a:off x="6172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4E166957-27D8-9564-DC6A-F17E9C35D0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10" name="Straight Connector 9">
            <a:extLst>
              <a:ext uri="{FF2B5EF4-FFF2-40B4-BE49-F238E27FC236}">
                <a16:creationId xmlns:a16="http://schemas.microsoft.com/office/drawing/2014/main" id="{0D363999-DF79-4E4D-9523-CB3003C72E5C}"/>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91693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F5973-BA3E-C9E9-7654-3406B6266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11F40E-4E57-0863-D9FC-1CB014452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69EEA4-AA71-77E1-1305-959700766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F09AE-8AE7-D945-A97A-75D2156E7CDE}" type="datetimeFigureOut">
              <a:rPr lang="en-US" smtClean="0"/>
              <a:t>11/25/2024</a:t>
            </a:fld>
            <a:endParaRPr lang="en-US"/>
          </a:p>
        </p:txBody>
      </p:sp>
      <p:sp>
        <p:nvSpPr>
          <p:cNvPr id="5" name="Footer Placeholder 4">
            <a:extLst>
              <a:ext uri="{FF2B5EF4-FFF2-40B4-BE49-F238E27FC236}">
                <a16:creationId xmlns:a16="http://schemas.microsoft.com/office/drawing/2014/main" id="{E2F8C280-0545-352E-F2BF-4D889A53AE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005EEC-16F5-14C6-E9FE-65422F274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17032-BBE6-E44A-A689-45E4F6A5594A}" type="slidenum">
              <a:rPr lang="en-US" smtClean="0"/>
              <a:t>‹#›</a:t>
            </a:fld>
            <a:endParaRPr lang="en-US"/>
          </a:p>
        </p:txBody>
      </p:sp>
    </p:spTree>
    <p:extLst>
      <p:ext uri="{BB962C8B-B14F-4D97-AF65-F5344CB8AC3E}">
        <p14:creationId xmlns:p14="http://schemas.microsoft.com/office/powerpoint/2010/main" val="15835302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90" r:id="rId4"/>
    <p:sldLayoutId id="2147483679" r:id="rId5"/>
    <p:sldLayoutId id="2147483693" r:id="rId6"/>
    <p:sldLayoutId id="2147483686" r:id="rId7"/>
    <p:sldLayoutId id="2147483677" r:id="rId8"/>
    <p:sldLayoutId id="2147483683" r:id="rId9"/>
    <p:sldLayoutId id="2147483685" r:id="rId10"/>
    <p:sldLayoutId id="2147483691" r:id="rId11"/>
    <p:sldLayoutId id="2147483684" r:id="rId12"/>
    <p:sldLayoutId id="2147483692" r:id="rId13"/>
    <p:sldLayoutId id="2147483669" r:id="rId14"/>
    <p:sldLayoutId id="2147483682" r:id="rId15"/>
    <p:sldLayoutId id="2147483670" r:id="rId16"/>
    <p:sldLayoutId id="2147483650" r:id="rId17"/>
    <p:sldLayoutId id="2147483671" r:id="rId18"/>
    <p:sldLayoutId id="2147483672" r:id="rId19"/>
    <p:sldLayoutId id="2147483673" r:id="rId20"/>
    <p:sldLayoutId id="2147483674" r:id="rId21"/>
    <p:sldLayoutId id="2147483676" r:id="rId22"/>
    <p:sldLayoutId id="2147483675" r:id="rId23"/>
    <p:sldLayoutId id="2147483681" r:id="rId24"/>
    <p:sldLayoutId id="2147483688" r:id="rId25"/>
    <p:sldLayoutId id="2147483687" r:id="rId26"/>
    <p:sldLayoutId id="2147483680" r:id="rId27"/>
    <p:sldLayoutId id="2147483689" r:id="rId28"/>
    <p:sldLayoutId id="2147483699" r:id="rId29"/>
    <p:sldLayoutId id="2147483700"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E8F6624-65F3-EFCB-9D46-807D0B9AF9CF}"/>
              </a:ext>
            </a:extLst>
          </p:cNvPr>
          <p:cNvSpPr txBox="1">
            <a:spLocks noGrp="1"/>
          </p:cNvSpPr>
          <p:nvPr>
            <p:ph type="ctrTitle"/>
          </p:nvPr>
        </p:nvSpPr>
        <p:spPr/>
        <p:txBody>
          <a:bodyPr/>
          <a:lstStyle/>
          <a:p>
            <a:pPr lvl="0"/>
            <a:r>
              <a:rPr lang="en-GB" sz="4000" dirty="0" err="1"/>
              <a:t>HASAWA</a:t>
            </a:r>
            <a:r>
              <a:rPr lang="en-GB" sz="4000" dirty="0"/>
              <a:t> – 50 years of protecting workers. Where does it go from here?</a:t>
            </a:r>
            <a:endParaRPr lang="en-US" sz="4000" dirty="0"/>
          </a:p>
        </p:txBody>
      </p:sp>
      <p:sp>
        <p:nvSpPr>
          <p:cNvPr id="3" name="Subtitle 4">
            <a:extLst>
              <a:ext uri="{FF2B5EF4-FFF2-40B4-BE49-F238E27FC236}">
                <a16:creationId xmlns:a16="http://schemas.microsoft.com/office/drawing/2014/main" id="{9FAE9075-0B3F-B24A-3581-776F5FF34C5F}"/>
              </a:ext>
            </a:extLst>
          </p:cNvPr>
          <p:cNvSpPr txBox="1">
            <a:spLocks noGrp="1"/>
          </p:cNvSpPr>
          <p:nvPr>
            <p:ph type="subTitle" idx="1"/>
          </p:nvPr>
        </p:nvSpPr>
        <p:spPr/>
        <p:txBody>
          <a:bodyPr>
            <a:normAutofit/>
          </a:bodyPr>
          <a:lstStyle/>
          <a:p>
            <a:pPr lvl="0"/>
            <a:r>
              <a:rPr lang="en-US" dirty="0"/>
              <a:t>Philip Liptrot</a:t>
            </a:r>
          </a:p>
          <a:p>
            <a:pPr lvl="0"/>
            <a:r>
              <a:rPr lang="en-US" dirty="0"/>
              <a:t>Thompsons Solicitors</a:t>
            </a:r>
          </a:p>
          <a:p>
            <a:pPr lvl="0"/>
            <a:r>
              <a:rPr lang="en-GB" dirty="0"/>
              <a:t>Safety Reps Connect Cymru</a:t>
            </a:r>
          </a:p>
          <a:p>
            <a:pPr lvl="0"/>
            <a:r>
              <a:rPr lang="en-GB" dirty="0"/>
              <a:t> 26th November 2024</a:t>
            </a:r>
          </a:p>
          <a:p>
            <a:pPr lvl="0"/>
            <a:endParaRPr lang="en-US" dirty="0"/>
          </a:p>
        </p:txBody>
      </p:sp>
    </p:spTree>
    <p:extLst>
      <p:ext uri="{BB962C8B-B14F-4D97-AF65-F5344CB8AC3E}">
        <p14:creationId xmlns:p14="http://schemas.microsoft.com/office/powerpoint/2010/main" val="3224087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B7D0C70-94C4-7DF5-010F-52E079822B4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p:blipFill>
        <p:spPr bwMode="auto">
          <a:xfrm>
            <a:off x="3067665" y="643466"/>
            <a:ext cx="6585871" cy="55710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31640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F702-05CA-22F3-74A5-E7611935AAF8}"/>
              </a:ext>
            </a:extLst>
          </p:cNvPr>
          <p:cNvSpPr txBox="1">
            <a:spLocks noGrp="1"/>
          </p:cNvSpPr>
          <p:nvPr>
            <p:ph type="title"/>
          </p:nvPr>
        </p:nvSpPr>
        <p:spPr/>
        <p:txBody>
          <a:bodyPr/>
          <a:lstStyle/>
          <a:p>
            <a:pPr lvl="0"/>
            <a:r>
              <a:rPr lang="en-GB"/>
              <a:t>The Next 50 Years</a:t>
            </a:r>
          </a:p>
        </p:txBody>
      </p:sp>
      <p:sp>
        <p:nvSpPr>
          <p:cNvPr id="3" name="Content Placeholder 2">
            <a:extLst>
              <a:ext uri="{FF2B5EF4-FFF2-40B4-BE49-F238E27FC236}">
                <a16:creationId xmlns:a16="http://schemas.microsoft.com/office/drawing/2014/main" id="{D08859F5-6E54-FFED-5EEA-DB52C19F9EA7}"/>
              </a:ext>
            </a:extLst>
          </p:cNvPr>
          <p:cNvSpPr txBox="1">
            <a:spLocks noGrp="1"/>
          </p:cNvSpPr>
          <p:nvPr>
            <p:ph idx="1"/>
          </p:nvPr>
        </p:nvSpPr>
        <p:spPr/>
        <p:txBody>
          <a:bodyPr/>
          <a:lstStyle/>
          <a:p>
            <a:pPr lvl="0"/>
            <a:r>
              <a:rPr lang="en-GB" dirty="0"/>
              <a:t>Restore (and increase) HSE resources </a:t>
            </a:r>
          </a:p>
          <a:p>
            <a:pPr marL="0" lvl="0" indent="0">
              <a:buNone/>
            </a:pPr>
            <a:endParaRPr lang="en-GB" dirty="0"/>
          </a:p>
          <a:p>
            <a:pPr lvl="0"/>
            <a:r>
              <a:rPr lang="en-GB" dirty="0"/>
              <a:t>More specific duties/details – incorporate various regs </a:t>
            </a:r>
            <a:r>
              <a:rPr lang="en-GB" dirty="0" err="1"/>
              <a:t>eg</a:t>
            </a:r>
            <a:r>
              <a:rPr lang="en-GB" dirty="0"/>
              <a:t> 6 pack</a:t>
            </a:r>
          </a:p>
          <a:p>
            <a:pPr marL="0" lvl="0" indent="0">
              <a:buNone/>
            </a:pPr>
            <a:endParaRPr lang="en-GB" dirty="0"/>
          </a:p>
          <a:p>
            <a:pPr lvl="0"/>
            <a:r>
              <a:rPr lang="en-GB" dirty="0"/>
              <a:t>Accountability of directors/senior managers</a:t>
            </a:r>
          </a:p>
          <a:p>
            <a:pPr marL="0" lvl="0" indent="0">
              <a:buNone/>
            </a:pPr>
            <a:endParaRPr lang="en-GB" dirty="0"/>
          </a:p>
          <a:p>
            <a:pPr lvl="0"/>
            <a:r>
              <a:rPr lang="en-GB" dirty="0">
                <a:solidFill>
                  <a:srgbClr val="242021"/>
                </a:solidFill>
                <a:latin typeface="Arial" panose="020B0604020202020204" pitchFamily="34" charset="0"/>
                <a:cs typeface="Arial" panose="020B0604020202020204" pitchFamily="34" charset="0"/>
              </a:rPr>
              <a:t>Extend the current duties of care of employers to all workers</a:t>
            </a:r>
          </a:p>
          <a:p>
            <a:pPr marL="0" lvl="0" indent="0">
              <a:buNone/>
            </a:pPr>
            <a:endParaRPr lang="en-GB" dirty="0">
              <a:solidFill>
                <a:srgbClr val="242021"/>
              </a:solidFill>
              <a:latin typeface="Calibri" pitchFamily="34"/>
            </a:endParaRPr>
          </a:p>
          <a:p>
            <a:pPr lvl="0"/>
            <a:endParaRPr lang="en-GB" dirty="0"/>
          </a:p>
        </p:txBody>
      </p:sp>
    </p:spTree>
    <p:extLst>
      <p:ext uri="{BB962C8B-B14F-4D97-AF65-F5344CB8AC3E}">
        <p14:creationId xmlns:p14="http://schemas.microsoft.com/office/powerpoint/2010/main" val="3922134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6135-FE43-AF30-97C0-3800A18A94AB}"/>
              </a:ext>
            </a:extLst>
          </p:cNvPr>
          <p:cNvSpPr txBox="1">
            <a:spLocks noGrp="1"/>
          </p:cNvSpPr>
          <p:nvPr>
            <p:ph type="ctrTitle"/>
          </p:nvPr>
        </p:nvSpPr>
        <p:spPr/>
        <p:txBody>
          <a:bodyPr/>
          <a:lstStyle/>
          <a:p>
            <a:pPr lvl="0"/>
            <a:r>
              <a:rPr lang="en-GB"/>
              <a:t>Thank You	</a:t>
            </a:r>
            <a:endParaRPr lang="en-US"/>
          </a:p>
        </p:txBody>
      </p:sp>
      <p:sp>
        <p:nvSpPr>
          <p:cNvPr id="3" name="Subtitle 3">
            <a:extLst>
              <a:ext uri="{FF2B5EF4-FFF2-40B4-BE49-F238E27FC236}">
                <a16:creationId xmlns:a16="http://schemas.microsoft.com/office/drawing/2014/main" id="{4BD763CA-1926-568A-23B2-0FCABE472B1A}"/>
              </a:ext>
            </a:extLst>
          </p:cNvPr>
          <p:cNvSpPr txBox="1">
            <a:spLocks noGrp="1"/>
          </p:cNvSpPr>
          <p:nvPr>
            <p:ph type="subTitle" idx="1"/>
          </p:nvPr>
        </p:nvSpPr>
        <p:spPr/>
        <p:txBody>
          <a:bodyPr/>
          <a:lstStyle/>
          <a:p>
            <a:pPr lvl="0"/>
            <a:r>
              <a:rPr lang="en-GB"/>
              <a:t>philipliptrot@thompsons.law</a:t>
            </a:r>
          </a:p>
        </p:txBody>
      </p:sp>
    </p:spTree>
    <p:extLst>
      <p:ext uri="{BB962C8B-B14F-4D97-AF65-F5344CB8AC3E}">
        <p14:creationId xmlns:p14="http://schemas.microsoft.com/office/powerpoint/2010/main" val="32437471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12BF-6E4D-5442-985A-AF0095685C38}"/>
              </a:ext>
            </a:extLst>
          </p:cNvPr>
          <p:cNvSpPr>
            <a:spLocks noGrp="1"/>
          </p:cNvSpPr>
          <p:nvPr>
            <p:ph type="title"/>
          </p:nvPr>
        </p:nvSpPr>
        <p:spPr>
          <a:xfrm>
            <a:off x="838200" y="-3"/>
            <a:ext cx="10515600" cy="6689561"/>
          </a:xfrm>
        </p:spPr>
        <p:txBody>
          <a:bodyPr>
            <a:normAutofit/>
          </a:bodyPr>
          <a:lstStyle/>
          <a:p>
            <a:r>
              <a:rPr lang="en-US" sz="7200">
                <a:latin typeface="Helvetica" panose="020B0604020202020204" pitchFamily="34" charset="0"/>
                <a:cs typeface="Helvetica" panose="020B0604020202020204" pitchFamily="34" charset="0"/>
              </a:rPr>
              <a:t>ANY QUESTIONS?</a:t>
            </a:r>
            <a:endParaRPr lang="en-US" sz="40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656742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1193-3BFE-6BE5-E1E4-2BCFBCB7BB94}"/>
              </a:ext>
            </a:extLst>
          </p:cNvPr>
          <p:cNvSpPr txBox="1">
            <a:spLocks noGrp="1"/>
          </p:cNvSpPr>
          <p:nvPr>
            <p:ph type="title"/>
          </p:nvPr>
        </p:nvSpPr>
        <p:spPr/>
        <p:txBody>
          <a:bodyPr/>
          <a:lstStyle/>
          <a:p>
            <a:pPr lvl="0"/>
            <a:r>
              <a:rPr lang="en-US"/>
              <a:t>Purpose of the Act</a:t>
            </a:r>
          </a:p>
        </p:txBody>
      </p:sp>
      <p:sp>
        <p:nvSpPr>
          <p:cNvPr id="3" name="Content Placeholder 2">
            <a:extLst>
              <a:ext uri="{FF2B5EF4-FFF2-40B4-BE49-F238E27FC236}">
                <a16:creationId xmlns:a16="http://schemas.microsoft.com/office/drawing/2014/main" id="{49CA4B13-7837-02D8-ED32-0F79116C72C0}"/>
              </a:ext>
            </a:extLst>
          </p:cNvPr>
          <p:cNvSpPr txBox="1">
            <a:spLocks noGrp="1"/>
          </p:cNvSpPr>
          <p:nvPr>
            <p:ph idx="1"/>
          </p:nvPr>
        </p:nvSpPr>
        <p:spPr/>
        <p:txBody>
          <a:bodyPr/>
          <a:lstStyle/>
          <a:p>
            <a:pPr marL="0" lvl="0" indent="0">
              <a:buNone/>
            </a:pPr>
            <a:r>
              <a:rPr lang="en-GB" dirty="0">
                <a:solidFill>
                  <a:srgbClr val="1E1E1E"/>
                </a:solidFill>
                <a:latin typeface="arial" pitchFamily="34"/>
              </a:rPr>
              <a:t>“An Act to make further provision for</a:t>
            </a:r>
          </a:p>
          <a:p>
            <a:pPr lvl="0"/>
            <a:r>
              <a:rPr lang="en-GB" dirty="0">
                <a:solidFill>
                  <a:srgbClr val="1E1E1E"/>
                </a:solidFill>
                <a:latin typeface="arial" pitchFamily="34"/>
              </a:rPr>
              <a:t>securing the health, safety and welfare of persons at work</a:t>
            </a:r>
          </a:p>
          <a:p>
            <a:pPr lvl="0"/>
            <a:r>
              <a:rPr lang="en-GB" dirty="0">
                <a:solidFill>
                  <a:srgbClr val="1E1E1E"/>
                </a:solidFill>
                <a:latin typeface="arial" pitchFamily="34"/>
              </a:rPr>
              <a:t>for protecting others against risks to health or safety in connection with the activities of persons at work</a:t>
            </a:r>
          </a:p>
          <a:p>
            <a:pPr lvl="0"/>
            <a:r>
              <a:rPr lang="en-GB" dirty="0">
                <a:solidFill>
                  <a:srgbClr val="1E1E1E"/>
                </a:solidFill>
                <a:latin typeface="arial" pitchFamily="34"/>
              </a:rPr>
              <a:t>for controlling the keeping and use and preventing the unlawful acquisition, possession and use of dangerous substances</a:t>
            </a:r>
          </a:p>
          <a:p>
            <a:pPr lvl="0"/>
            <a:r>
              <a:rPr lang="en-GB" dirty="0">
                <a:solidFill>
                  <a:srgbClr val="1E1E1E"/>
                </a:solidFill>
                <a:latin typeface="arial" pitchFamily="34"/>
              </a:rPr>
              <a:t>and for controlling certain emissions into the atmosphere</a:t>
            </a:r>
          </a:p>
          <a:p>
            <a:pPr lvl="0"/>
            <a:r>
              <a:rPr lang="en-GB" dirty="0">
                <a:solidFill>
                  <a:srgbClr val="1E1E1E"/>
                </a:solidFill>
                <a:latin typeface="arial" pitchFamily="34"/>
              </a:rPr>
              <a:t>to make further provision with respect to the employment medical advisory service; to amend the law relating to building regulations, and the Building (Scotland) Act 1959; and for connected purposes.”</a:t>
            </a:r>
          </a:p>
          <a:p>
            <a:pPr marL="0" lvl="0" indent="0">
              <a:buNone/>
            </a:pPr>
            <a:r>
              <a:rPr lang="en-GB" sz="1600" b="1" i="1" dirty="0">
                <a:solidFill>
                  <a:srgbClr val="1E1E1E"/>
                </a:solidFill>
                <a:latin typeface="arial" pitchFamily="34"/>
              </a:rPr>
              <a:t>Health and Safety at Work Act 1974</a:t>
            </a:r>
            <a:endParaRPr lang="en-US" sz="1600" b="1" i="1" dirty="0"/>
          </a:p>
          <a:p>
            <a:pPr lvl="0"/>
            <a:endParaRPr lang="en-US" dirty="0"/>
          </a:p>
        </p:txBody>
      </p:sp>
    </p:spTree>
    <p:extLst>
      <p:ext uri="{BB962C8B-B14F-4D97-AF65-F5344CB8AC3E}">
        <p14:creationId xmlns:p14="http://schemas.microsoft.com/office/powerpoint/2010/main" val="3628635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A270-A8F9-1FA5-C18F-74AAB86B63B3}"/>
              </a:ext>
            </a:extLst>
          </p:cNvPr>
          <p:cNvSpPr txBox="1">
            <a:spLocks noGrp="1"/>
          </p:cNvSpPr>
          <p:nvPr>
            <p:ph type="title"/>
          </p:nvPr>
        </p:nvSpPr>
        <p:spPr/>
        <p:txBody>
          <a:bodyPr/>
          <a:lstStyle/>
          <a:p>
            <a:pPr lvl="0"/>
            <a:r>
              <a:rPr lang="en-GB"/>
              <a:t>In other words…</a:t>
            </a:r>
          </a:p>
        </p:txBody>
      </p:sp>
      <p:sp>
        <p:nvSpPr>
          <p:cNvPr id="3" name="Content Placeholder 2">
            <a:extLst>
              <a:ext uri="{FF2B5EF4-FFF2-40B4-BE49-F238E27FC236}">
                <a16:creationId xmlns:a16="http://schemas.microsoft.com/office/drawing/2014/main" id="{7D529EA2-CA29-E60F-B121-6DDCFFFC5CD3}"/>
              </a:ext>
            </a:extLst>
          </p:cNvPr>
          <p:cNvSpPr txBox="1">
            <a:spLocks noGrp="1"/>
          </p:cNvSpPr>
          <p:nvPr>
            <p:ph idx="1"/>
          </p:nvPr>
        </p:nvSpPr>
        <p:spPr/>
        <p:txBody>
          <a:bodyPr/>
          <a:lstStyle/>
          <a:p>
            <a:pPr marL="0" lvl="0" indent="0">
              <a:buNone/>
            </a:pPr>
            <a:r>
              <a:rPr lang="en-GB" dirty="0">
                <a:solidFill>
                  <a:srgbClr val="111111"/>
                </a:solidFill>
                <a:latin typeface="Arial" pitchFamily="34"/>
              </a:rPr>
              <a:t>The primary piece of legislation covering occupational health and safety setting out the</a:t>
            </a:r>
          </a:p>
          <a:p>
            <a:pPr marL="0" lvl="0" indent="0">
              <a:buNone/>
            </a:pPr>
            <a:r>
              <a:rPr lang="en-GB" dirty="0">
                <a:solidFill>
                  <a:srgbClr val="111111"/>
                </a:solidFill>
                <a:latin typeface="Arial" pitchFamily="34"/>
              </a:rPr>
              <a:t>general duties for:</a:t>
            </a:r>
          </a:p>
          <a:p>
            <a:pPr marL="0" lvl="0" indent="0">
              <a:buNone/>
            </a:pPr>
            <a:endParaRPr lang="en-GB" dirty="0">
              <a:solidFill>
                <a:srgbClr val="111111"/>
              </a:solidFill>
              <a:latin typeface="Arial" pitchFamily="34"/>
            </a:endParaRPr>
          </a:p>
          <a:p>
            <a:pPr lvl="0"/>
            <a:r>
              <a:rPr lang="en-GB" dirty="0">
                <a:solidFill>
                  <a:srgbClr val="111111"/>
                </a:solidFill>
                <a:latin typeface="Arial" pitchFamily="34"/>
              </a:rPr>
              <a:t>Employers to employees</a:t>
            </a:r>
          </a:p>
          <a:p>
            <a:pPr marL="0" lvl="0" indent="0">
              <a:buNone/>
            </a:pPr>
            <a:endParaRPr lang="en-GB" dirty="0">
              <a:solidFill>
                <a:srgbClr val="111111"/>
              </a:solidFill>
              <a:latin typeface="Arial" pitchFamily="34"/>
            </a:endParaRPr>
          </a:p>
          <a:p>
            <a:pPr lvl="0"/>
            <a:r>
              <a:rPr lang="en-GB" dirty="0">
                <a:solidFill>
                  <a:srgbClr val="111111"/>
                </a:solidFill>
                <a:latin typeface="Arial" pitchFamily="34"/>
              </a:rPr>
              <a:t>Employers and self-employed to persons other than employees</a:t>
            </a:r>
          </a:p>
          <a:p>
            <a:pPr marL="0" lvl="0" indent="0">
              <a:buNone/>
            </a:pPr>
            <a:endParaRPr lang="en-GB" dirty="0">
              <a:solidFill>
                <a:srgbClr val="111111"/>
              </a:solidFill>
              <a:latin typeface="Arial" pitchFamily="34"/>
            </a:endParaRPr>
          </a:p>
          <a:p>
            <a:pPr lvl="0"/>
            <a:r>
              <a:rPr lang="en-GB" dirty="0">
                <a:solidFill>
                  <a:srgbClr val="111111"/>
                </a:solidFill>
                <a:latin typeface="Arial" pitchFamily="34"/>
              </a:rPr>
              <a:t>Employees to employees</a:t>
            </a:r>
          </a:p>
          <a:p>
            <a:pPr marL="0" lvl="0" indent="0">
              <a:buNone/>
            </a:pPr>
            <a:endParaRPr lang="en-GB" dirty="0"/>
          </a:p>
        </p:txBody>
      </p:sp>
    </p:spTree>
    <p:extLst>
      <p:ext uri="{BB962C8B-B14F-4D97-AF65-F5344CB8AC3E}">
        <p14:creationId xmlns:p14="http://schemas.microsoft.com/office/powerpoint/2010/main" val="12846123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AA2E-C612-4DFC-F937-207EF3C6FEA1}"/>
              </a:ext>
            </a:extLst>
          </p:cNvPr>
          <p:cNvSpPr txBox="1">
            <a:spLocks noGrp="1"/>
          </p:cNvSpPr>
          <p:nvPr>
            <p:ph type="title"/>
          </p:nvPr>
        </p:nvSpPr>
        <p:spPr/>
        <p:txBody>
          <a:bodyPr/>
          <a:lstStyle/>
          <a:p>
            <a:pPr lvl="0"/>
            <a:r>
              <a:rPr lang="en-GB" dirty="0"/>
              <a:t>Context is everything</a:t>
            </a:r>
          </a:p>
        </p:txBody>
      </p:sp>
      <p:sp>
        <p:nvSpPr>
          <p:cNvPr id="3" name="Content Placeholder 2">
            <a:extLst>
              <a:ext uri="{FF2B5EF4-FFF2-40B4-BE49-F238E27FC236}">
                <a16:creationId xmlns:a16="http://schemas.microsoft.com/office/drawing/2014/main" id="{A15333F9-B85A-3542-D190-7B51473C1443}"/>
              </a:ext>
            </a:extLst>
          </p:cNvPr>
          <p:cNvSpPr txBox="1">
            <a:spLocks noGrp="1"/>
          </p:cNvSpPr>
          <p:nvPr>
            <p:ph idx="1"/>
          </p:nvPr>
        </p:nvSpPr>
        <p:spPr/>
        <p:txBody>
          <a:bodyPr>
            <a:normAutofit/>
          </a:bodyPr>
          <a:lstStyle/>
          <a:p>
            <a:pPr marL="0" lvl="0" indent="0">
              <a:buNone/>
            </a:pPr>
            <a:endParaRPr lang="en-GB" dirty="0"/>
          </a:p>
          <a:p>
            <a:pPr lvl="0"/>
            <a:r>
              <a:rPr lang="en-GB" dirty="0"/>
              <a:t>Factories Acts 1800s to 1961</a:t>
            </a:r>
          </a:p>
          <a:p>
            <a:pPr marL="0" lvl="0" indent="0">
              <a:buNone/>
            </a:pPr>
            <a:endParaRPr lang="en-GB" dirty="0"/>
          </a:p>
          <a:p>
            <a:pPr lvl="0"/>
            <a:r>
              <a:rPr lang="en-GB" dirty="0"/>
              <a:t>1900s – 4400+ fatal injuries</a:t>
            </a:r>
          </a:p>
          <a:p>
            <a:pPr marL="0" lvl="0" indent="0">
              <a:buNone/>
            </a:pPr>
            <a:endParaRPr lang="en-GB" dirty="0"/>
          </a:p>
          <a:p>
            <a:pPr lvl="0"/>
            <a:r>
              <a:rPr lang="en-GB" dirty="0"/>
              <a:t>2023 – 135 fatal injuries (*)</a:t>
            </a:r>
          </a:p>
          <a:p>
            <a:pPr marL="0" lvl="0" indent="0">
              <a:buNone/>
            </a:pPr>
            <a:endParaRPr lang="en-GB" dirty="0"/>
          </a:p>
          <a:p>
            <a:pPr lvl="0"/>
            <a:r>
              <a:rPr lang="en-GB" dirty="0"/>
              <a:t>Since 1974 a reduction of 85% of work-related deaths/70% reduction of injuries, days lost (*)</a:t>
            </a:r>
          </a:p>
          <a:p>
            <a:pPr marL="0" lvl="0" indent="0">
              <a:buNone/>
            </a:pPr>
            <a:endParaRPr lang="en-GB" dirty="0"/>
          </a:p>
          <a:p>
            <a:pPr marL="0" lvl="0" indent="0">
              <a:buNone/>
            </a:pPr>
            <a:endParaRPr lang="en-GB" dirty="0"/>
          </a:p>
          <a:p>
            <a:pPr lvl="0"/>
            <a:endParaRPr lang="en-GB" dirty="0"/>
          </a:p>
        </p:txBody>
      </p:sp>
    </p:spTree>
    <p:extLst>
      <p:ext uri="{BB962C8B-B14F-4D97-AF65-F5344CB8AC3E}">
        <p14:creationId xmlns:p14="http://schemas.microsoft.com/office/powerpoint/2010/main" val="197038694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7453-0B06-627A-B6FA-F446E2BB3DC0}"/>
              </a:ext>
            </a:extLst>
          </p:cNvPr>
          <p:cNvSpPr txBox="1">
            <a:spLocks noGrp="1"/>
          </p:cNvSpPr>
          <p:nvPr>
            <p:ph type="title"/>
          </p:nvPr>
        </p:nvSpPr>
        <p:spPr/>
        <p:txBody>
          <a:bodyPr/>
          <a:lstStyle/>
          <a:p>
            <a:pPr lvl="0"/>
            <a:r>
              <a:rPr lang="en-GB"/>
              <a:t>Groundbreaking</a:t>
            </a:r>
          </a:p>
        </p:txBody>
      </p:sp>
      <p:sp>
        <p:nvSpPr>
          <p:cNvPr id="3" name="Content Placeholder 2">
            <a:extLst>
              <a:ext uri="{FF2B5EF4-FFF2-40B4-BE49-F238E27FC236}">
                <a16:creationId xmlns:a16="http://schemas.microsoft.com/office/drawing/2014/main" id="{4E65BAAD-E561-6A5D-ACD8-D79DFF8826BD}"/>
              </a:ext>
            </a:extLst>
          </p:cNvPr>
          <p:cNvSpPr txBox="1">
            <a:spLocks noGrp="1"/>
          </p:cNvSpPr>
          <p:nvPr>
            <p:ph idx="1"/>
          </p:nvPr>
        </p:nvSpPr>
        <p:spPr/>
        <p:txBody>
          <a:bodyPr/>
          <a:lstStyle/>
          <a:p>
            <a:pPr marL="171450" lvl="0" indent="-171450"/>
            <a:r>
              <a:rPr lang="en-GB" dirty="0"/>
              <a:t>Duties imposed on employers</a:t>
            </a:r>
          </a:p>
          <a:p>
            <a:pPr marL="0" lvl="0" indent="0">
              <a:buNone/>
            </a:pPr>
            <a:endParaRPr lang="en-GB" dirty="0"/>
          </a:p>
          <a:p>
            <a:pPr marL="171450" lvl="0" indent="-171450"/>
            <a:r>
              <a:rPr lang="en-GB" dirty="0"/>
              <a:t>HSE</a:t>
            </a:r>
          </a:p>
          <a:p>
            <a:pPr marL="0" lvl="0" indent="0">
              <a:buNone/>
            </a:pPr>
            <a:endParaRPr lang="en-GB" dirty="0"/>
          </a:p>
          <a:p>
            <a:pPr marL="171450" lvl="0" indent="-171450"/>
            <a:r>
              <a:rPr lang="en-GB" dirty="0"/>
              <a:t>Inspections and notices</a:t>
            </a:r>
          </a:p>
          <a:p>
            <a:pPr marL="0" lvl="0" indent="0">
              <a:buNone/>
            </a:pPr>
            <a:endParaRPr lang="en-GB" dirty="0"/>
          </a:p>
          <a:p>
            <a:pPr marL="171450" lvl="0" indent="-171450"/>
            <a:r>
              <a:rPr lang="en-GB" dirty="0"/>
              <a:t>Offences and consequences</a:t>
            </a:r>
          </a:p>
          <a:p>
            <a:pPr lvl="0"/>
            <a:endParaRPr lang="en-GB" dirty="0"/>
          </a:p>
        </p:txBody>
      </p:sp>
    </p:spTree>
    <p:extLst>
      <p:ext uri="{BB962C8B-B14F-4D97-AF65-F5344CB8AC3E}">
        <p14:creationId xmlns:p14="http://schemas.microsoft.com/office/powerpoint/2010/main" val="9580206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807044"/>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037CC-0F41-5757-5A45-A0F371230198}"/>
              </a:ext>
            </a:extLst>
          </p:cNvPr>
          <p:cNvSpPr txBox="1">
            <a:spLocks noGrp="1"/>
          </p:cNvSpPr>
          <p:nvPr>
            <p:ph idx="1"/>
          </p:nvPr>
        </p:nvSpPr>
        <p:spPr/>
        <p:txBody>
          <a:bodyPr>
            <a:normAutofit/>
          </a:bodyPr>
          <a:lstStyle/>
          <a:p>
            <a:pPr marL="0" lvl="0" indent="0">
              <a:buNone/>
            </a:pPr>
            <a:endParaRPr lang="en-GB" dirty="0"/>
          </a:p>
          <a:p>
            <a:pPr lvl="0"/>
            <a:r>
              <a:rPr lang="en-GB" dirty="0"/>
              <a:t>Tripartite approach</a:t>
            </a:r>
          </a:p>
          <a:p>
            <a:pPr marL="0" lvl="0" indent="0">
              <a:buNone/>
            </a:pPr>
            <a:endParaRPr lang="en-GB" dirty="0"/>
          </a:p>
          <a:p>
            <a:r>
              <a:rPr lang="en-GB" i="1" dirty="0"/>
              <a:t>General</a:t>
            </a:r>
            <a:r>
              <a:rPr lang="en-GB" dirty="0"/>
              <a:t> duties</a:t>
            </a:r>
          </a:p>
          <a:p>
            <a:endParaRPr lang="en-GB" dirty="0"/>
          </a:p>
          <a:p>
            <a:r>
              <a:rPr lang="en-GB" dirty="0"/>
              <a:t>HSE resources</a:t>
            </a:r>
          </a:p>
          <a:p>
            <a:endParaRPr lang="en-GB" dirty="0"/>
          </a:p>
          <a:p>
            <a:r>
              <a:rPr lang="en-GB" dirty="0"/>
              <a:t>Timing</a:t>
            </a:r>
          </a:p>
          <a:p>
            <a:pPr marL="0" indent="0">
              <a:buNone/>
            </a:pPr>
            <a:endParaRPr lang="en-GB" dirty="0"/>
          </a:p>
          <a:p>
            <a:endParaRPr lang="en-GB" dirty="0"/>
          </a:p>
          <a:p>
            <a:endParaRPr lang="en-GB" dirty="0"/>
          </a:p>
          <a:p>
            <a:endParaRPr lang="en-GB" dirty="0"/>
          </a:p>
          <a:p>
            <a:endParaRPr lang="en-GB" dirty="0"/>
          </a:p>
          <a:p>
            <a:pPr lvl="0"/>
            <a:endParaRPr lang="en-GB" dirty="0"/>
          </a:p>
        </p:txBody>
      </p:sp>
      <p:sp>
        <p:nvSpPr>
          <p:cNvPr id="5" name="Title 4">
            <a:extLst>
              <a:ext uri="{FF2B5EF4-FFF2-40B4-BE49-F238E27FC236}">
                <a16:creationId xmlns:a16="http://schemas.microsoft.com/office/drawing/2014/main" id="{9602A5BD-6812-8F6E-D246-E941626E2B81}"/>
              </a:ext>
            </a:extLst>
          </p:cNvPr>
          <p:cNvSpPr>
            <a:spLocks noGrp="1"/>
          </p:cNvSpPr>
          <p:nvPr>
            <p:ph type="title"/>
          </p:nvPr>
        </p:nvSpPr>
        <p:spPr/>
        <p:txBody>
          <a:bodyPr/>
          <a:lstStyle/>
          <a:p>
            <a:r>
              <a:rPr lang="en-US" dirty="0"/>
              <a:t>Limitations and consequences</a:t>
            </a:r>
          </a:p>
        </p:txBody>
      </p:sp>
    </p:spTree>
    <p:extLst>
      <p:ext uri="{BB962C8B-B14F-4D97-AF65-F5344CB8AC3E}">
        <p14:creationId xmlns:p14="http://schemas.microsoft.com/office/powerpoint/2010/main" val="167994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saturation sat="15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05DD-B4BE-DE40-893F-89564BF3730D}"/>
              </a:ext>
            </a:extLst>
          </p:cNvPr>
          <p:cNvSpPr txBox="1">
            <a:spLocks noGrp="1"/>
          </p:cNvSpPr>
          <p:nvPr>
            <p:ph type="title"/>
          </p:nvPr>
        </p:nvSpPr>
        <p:spPr/>
        <p:txBody>
          <a:bodyPr/>
          <a:lstStyle/>
          <a:p>
            <a:pPr lvl="0"/>
            <a:r>
              <a:rPr lang="en-GB" b="1" dirty="0" err="1">
                <a:solidFill>
                  <a:schemeClr val="bg1"/>
                </a:solidFill>
                <a:latin typeface="Helvetica" pitchFamily="2" charset="0"/>
              </a:rPr>
              <a:t>Tebay</a:t>
            </a:r>
            <a:r>
              <a:rPr lang="en-GB" b="1" dirty="0">
                <a:solidFill>
                  <a:schemeClr val="bg1"/>
                </a:solidFill>
                <a:latin typeface="Helvetica" pitchFamily="2" charset="0"/>
              </a:rPr>
              <a:t> tragedy</a:t>
            </a:r>
          </a:p>
        </p:txBody>
      </p:sp>
    </p:spTree>
    <p:extLst>
      <p:ext uri="{BB962C8B-B14F-4D97-AF65-F5344CB8AC3E}">
        <p14:creationId xmlns:p14="http://schemas.microsoft.com/office/powerpoint/2010/main" val="3573253971"/>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2278EF-451D-3C8B-9A55-04759760934E}"/>
              </a:ext>
            </a:extLst>
          </p:cNvPr>
          <p:cNvSpPr txBox="1">
            <a:spLocks/>
          </p:cNvSpPr>
          <p:nvPr/>
        </p:nvSpPr>
        <p:spPr>
          <a:xfrm>
            <a:off x="838200" y="500062"/>
            <a:ext cx="103777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endParaRPr lang="en-US"/>
          </a:p>
        </p:txBody>
      </p:sp>
    </p:spTree>
    <p:extLst>
      <p:ext uri="{BB962C8B-B14F-4D97-AF65-F5344CB8AC3E}">
        <p14:creationId xmlns:p14="http://schemas.microsoft.com/office/powerpoint/2010/main" val="647483903"/>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6A76B3F2237D43B9577EC413FA7E1A" ma:contentTypeVersion="18" ma:contentTypeDescription="Create a new document." ma:contentTypeScope="" ma:versionID="3076b3c96cfc51cecaef925233a466b0">
  <xsd:schema xmlns:xsd="http://www.w3.org/2001/XMLSchema" xmlns:xs="http://www.w3.org/2001/XMLSchema" xmlns:p="http://schemas.microsoft.com/office/2006/metadata/properties" xmlns:ns2="97e255e4-0195-48d5-bb22-188ad59d66ce" xmlns:ns3="9f802a7d-eb81-46c1-8638-cdfe5eabc042" xmlns:ns4="4c7089a6-7e34-4da5-8d2b-dd7bb62097c5" targetNamespace="http://schemas.microsoft.com/office/2006/metadata/properties" ma:root="true" ma:fieldsID="f50a7aa3c851a501607f8bc2517e3fde" ns2:_="" ns3:_="" ns4:_="">
    <xsd:import namespace="97e255e4-0195-48d5-bb22-188ad59d66ce"/>
    <xsd:import namespace="9f802a7d-eb81-46c1-8638-cdfe5eabc042"/>
    <xsd:import namespace="4c7089a6-7e34-4da5-8d2b-dd7bb62097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255e4-0195-48d5-bb22-188ad59d66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9b51fab-051d-45c2-bf11-9453f0790ff8"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802a7d-eb81-46c1-8638-cdfe5eabc0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089a6-7e34-4da5-8d2b-dd7bb62097c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336a9f6-6f8e-4480-96a1-d40422875ae3}" ma:internalName="TaxCatchAll" ma:showField="CatchAllData" ma:web="9f802a7d-eb81-46c1-8638-cdfe5eabc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7089a6-7e34-4da5-8d2b-dd7bb62097c5"/>
    <lcf76f155ced4ddcb4097134ff3c332f xmlns="97e255e4-0195-48d5-bb22-188ad59d66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186DF5-B78A-4CA6-B03C-0E1BBFE210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e255e4-0195-48d5-bb22-188ad59d66ce"/>
    <ds:schemaRef ds:uri="9f802a7d-eb81-46c1-8638-cdfe5eabc042"/>
    <ds:schemaRef ds:uri="4c7089a6-7e34-4da5-8d2b-dd7bb6209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F9138A-3D9D-4982-A93A-AB77F2141851}">
  <ds:schemaRefs>
    <ds:schemaRef ds:uri="http://schemas.microsoft.com/sharepoint/v3/contenttype/forms"/>
  </ds:schemaRefs>
</ds:datastoreItem>
</file>

<file path=customXml/itemProps3.xml><?xml version="1.0" encoding="utf-8"?>
<ds:datastoreItem xmlns:ds="http://schemas.openxmlformats.org/officeDocument/2006/customXml" ds:itemID="{FA67FA21-81EA-4083-9DF1-743605983728}">
  <ds:schemaRefs>
    <ds:schemaRef ds:uri="http://purl.org/dc/elements/1.1/"/>
    <ds:schemaRef ds:uri="http://schemas.microsoft.com/office/infopath/2007/PartnerControls"/>
    <ds:schemaRef ds:uri="97e255e4-0195-48d5-bb22-188ad59d66ce"/>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c7089a6-7e34-4da5-8d2b-dd7bb62097c5"/>
    <ds:schemaRef ds:uri="9f802a7d-eb81-46c1-8638-cdfe5eabc04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3066</Words>
  <Application>Microsoft Office PowerPoint</Application>
  <PresentationFormat>Widescreen</PresentationFormat>
  <Paragraphs>263</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Arial</vt:lpstr>
      <vt:lpstr>Calibri</vt:lpstr>
      <vt:lpstr>Helvetica</vt:lpstr>
      <vt:lpstr>Texta Bold</vt:lpstr>
      <vt:lpstr>ui-sans-serif</vt:lpstr>
      <vt:lpstr>Wingdings</vt:lpstr>
      <vt:lpstr>Office Theme</vt:lpstr>
      <vt:lpstr>HASAWA – 50 years of protecting workers. Where does it go from here?</vt:lpstr>
      <vt:lpstr>Purpose of the Act</vt:lpstr>
      <vt:lpstr>In other words…</vt:lpstr>
      <vt:lpstr>Context is everything</vt:lpstr>
      <vt:lpstr>Groundbreaking</vt:lpstr>
      <vt:lpstr>PowerPoint Presentation</vt:lpstr>
      <vt:lpstr>Limitations and consequences</vt:lpstr>
      <vt:lpstr>Tebay tragedy</vt:lpstr>
      <vt:lpstr>PowerPoint Presentation</vt:lpstr>
      <vt:lpstr>PowerPoint Presentation</vt:lpstr>
      <vt:lpstr>The Next 50 Years</vt:lpstr>
      <vt:lpstr>Thank You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Nadeem Ali</dc:creator>
  <cp:lastModifiedBy>Jo Rees</cp:lastModifiedBy>
  <cp:revision>24</cp:revision>
  <dcterms:created xsi:type="dcterms:W3CDTF">2023-07-12T14:31:15Z</dcterms:created>
  <dcterms:modified xsi:type="dcterms:W3CDTF">2024-11-25T22:12:21Z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0x0101002B6A76B3F2237D43B9577EC413FA7E1A</vt:lpwstr>
  </property>
</Properties>
</file>