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74" r:id="rId3"/>
    <p:sldId id="258" r:id="rId4"/>
    <p:sldId id="280" r:id="rId5"/>
    <p:sldId id="281" r:id="rId6"/>
    <p:sldId id="266" r:id="rId7"/>
    <p:sldId id="265" r:id="rId8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/>
  </p:normalViewPr>
  <p:slideViewPr>
    <p:cSldViewPr snapToGrid="0">
      <p:cViewPr varScale="1">
        <p:scale>
          <a:sx n="71" d="100"/>
          <a:sy n="71" d="100"/>
        </p:scale>
        <p:origin x="235" y="62"/>
      </p:cViewPr>
      <p:guideLst/>
    </p:cSldViewPr>
  </p:slideViewPr>
  <p:outlineViewPr>
    <p:cViewPr>
      <p:scale>
        <a:sx n="33" d="100"/>
        <a:sy n="33" d="100"/>
      </p:scale>
      <p:origin x="0" y="-661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2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1" cy="50267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1" cy="50267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55E4E1D-E9B8-45AF-88AA-A9BCC1B875E5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4871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6040"/>
            <a:ext cx="2984871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DD6FCB46-712B-4055-ADEB-3284F77F4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530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FCB46-712B-4055-ADEB-3284F77F425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829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FCB46-712B-4055-ADEB-3284F77F425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519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08C28-F57D-4514-90AA-8FF47A6E8C1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810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FCB46-712B-4055-ADEB-3284F77F425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813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FCB46-712B-4055-ADEB-3284F77F425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601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BE9E-10FC-4C62-90CE-FB36EB1B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A8587B-C84B-45A0-A198-921DB1364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5A7A8-4D8B-4016-B7CD-21DB5BD53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5380-A232-4D67-969C-679AEF44EF7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243DB-0D0A-4F2A-AFC1-48208E88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6102B-FC1B-4161-98B2-A3860A7F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05B7-F62C-43C2-A2E9-06C23478B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210404"/>
      </p:ext>
    </p:extLst>
  </p:cSld>
  <p:clrMapOvr>
    <a:masterClrMapping/>
  </p:clrMapOvr>
  <p:transition spd="slow">
    <p:push dir="u"/>
    <p:sndAc>
      <p:stSnd>
        <p:snd r:embed="rId1" name="click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00F8-82C5-462E-BFFE-79FD29B1E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036AE-9AA8-4993-B476-336965298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603F-3787-4B58-8E09-904AFCC1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5380-A232-4D67-969C-679AEF44EF7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746A1-ACF5-490A-9D33-1A92FBB6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26A8E-8E38-447B-A288-6B233F7F5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05B7-F62C-43C2-A2E9-06C23478B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434743"/>
      </p:ext>
    </p:extLst>
  </p:cSld>
  <p:clrMapOvr>
    <a:masterClrMapping/>
  </p:clrMapOvr>
  <p:transition spd="slow">
    <p:push dir="u"/>
    <p:sndAc>
      <p:stSnd>
        <p:snd r:embed="rId1" name="click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DF751D-27E1-46F0-A363-C88FCDC555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E82443-C5D7-451F-BFF8-E6B62F393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968CC-FDD7-4F2A-9C1E-C674E3C5E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5380-A232-4D67-969C-679AEF44EF7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20A24-E9FB-4ECC-8F59-AF05CA92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3304-CB3F-4630-866C-B722236D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05B7-F62C-43C2-A2E9-06C23478B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848763"/>
      </p:ext>
    </p:extLst>
  </p:cSld>
  <p:clrMapOvr>
    <a:masterClrMapping/>
  </p:clrMapOvr>
  <p:transition spd="slow">
    <p:push dir="u"/>
    <p:sndAc>
      <p:stSnd>
        <p:snd r:embed="rId1" name="cli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D706A-DEC5-4E43-BDB6-9F89652E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CEA31-1AD4-4642-BFAB-D64692ED0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DDD86-0592-4F5F-9642-6AF6433DA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5380-A232-4D67-969C-679AEF44EF7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DD76B-58CD-46BD-9604-A53CDF1B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0DD49-A9D6-4209-B6F8-E83FFF94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05B7-F62C-43C2-A2E9-06C23478B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850800"/>
      </p:ext>
    </p:extLst>
  </p:cSld>
  <p:clrMapOvr>
    <a:masterClrMapping/>
  </p:clrMapOvr>
  <p:transition spd="slow">
    <p:push dir="u"/>
    <p:sndAc>
      <p:stSnd>
        <p:snd r:embed="rId1" name="clic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768FB-1DE5-4BAB-B702-0667512BC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CDF0-B41C-429A-AD24-2E07324EA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FBD14-A7D6-4E9B-8710-D1515DE5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5380-A232-4D67-969C-679AEF44EF7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28BEB-48E3-442E-86B4-BF5F50ECB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7F2BE-11C9-4896-A3B4-239E77D7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05B7-F62C-43C2-A2E9-06C23478B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88155"/>
      </p:ext>
    </p:extLst>
  </p:cSld>
  <p:clrMapOvr>
    <a:masterClrMapping/>
  </p:clrMapOvr>
  <p:transition spd="slow">
    <p:push dir="u"/>
    <p:sndAc>
      <p:stSnd>
        <p:snd r:embed="rId1" name="cli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522D-11D0-4816-86DC-4A91E7E00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79D11-A506-47FC-A4DA-118020225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96801-02CB-4620-81D3-03CDFB1E8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EA506E-A447-44B7-B031-BDF8DA4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5380-A232-4D67-969C-679AEF44EF7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D5BE7-A8BD-4EBE-B124-4F200830A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3E3CC-EB7D-4B78-A083-302D8CD3B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05B7-F62C-43C2-A2E9-06C23478B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419850"/>
      </p:ext>
    </p:extLst>
  </p:cSld>
  <p:clrMapOvr>
    <a:masterClrMapping/>
  </p:clrMapOvr>
  <p:transition spd="slow">
    <p:push dir="u"/>
    <p:sndAc>
      <p:stSnd>
        <p:snd r:embed="rId1" name="click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CA3F1-7DA4-4EF4-9D05-B095438ED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543FD-FB21-423A-BA0B-B26413E4B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65BED-6D8E-4733-9B03-E27899B0B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207A6-EFEF-4C20-97A7-05898EB39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2F6BF-8486-4C3F-BF51-A945A06553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78E062-52F5-4572-9607-F15A4B5F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5380-A232-4D67-969C-679AEF44EF7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014B32-E207-44A1-A5E5-502182E24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C0D147-743F-4D20-B4F5-0F6CE6B4A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05B7-F62C-43C2-A2E9-06C23478B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006013"/>
      </p:ext>
    </p:extLst>
  </p:cSld>
  <p:clrMapOvr>
    <a:masterClrMapping/>
  </p:clrMapOvr>
  <p:transition spd="slow">
    <p:push dir="u"/>
    <p:sndAc>
      <p:stSnd>
        <p:snd r:embed="rId1" name="click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C825D-F560-45EE-A3AE-E461AE2DF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CEDF6C-F2D9-43A6-BCB8-037355458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5380-A232-4D67-969C-679AEF44EF7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5934A5-AE06-41D0-8DCA-C0805463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12762-D994-414D-BCF0-A3B7C01A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05B7-F62C-43C2-A2E9-06C23478B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723281"/>
      </p:ext>
    </p:extLst>
  </p:cSld>
  <p:clrMapOvr>
    <a:masterClrMapping/>
  </p:clrMapOvr>
  <p:transition spd="slow">
    <p:push dir="u"/>
    <p:sndAc>
      <p:stSnd>
        <p:snd r:embed="rId1" name="click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58EBE0-773F-49B9-9556-6A03FB92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5380-A232-4D67-969C-679AEF44EF7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E6A625-EEEB-41B6-A952-1C9C7B5D7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40752-E198-4662-914F-E1E78DFB1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05B7-F62C-43C2-A2E9-06C23478B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038424"/>
      </p:ext>
    </p:extLst>
  </p:cSld>
  <p:clrMapOvr>
    <a:masterClrMapping/>
  </p:clrMapOvr>
  <p:transition spd="slow">
    <p:push dir="u"/>
    <p:sndAc>
      <p:stSnd>
        <p:snd r:embed="rId1" name="click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44EB-74AB-460A-A501-122C91C57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9C02-5913-4B34-A421-C8FFB2666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8429C-D035-4155-92D6-FAB3C477C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B1A64-BB14-4816-B70F-A77261E81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5380-A232-4D67-969C-679AEF44EF7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0D6DA-28CC-4694-B6CE-0F562D9CD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BD3DE-3AE7-4AA8-A12F-EC66698C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05B7-F62C-43C2-A2E9-06C23478B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636110"/>
      </p:ext>
    </p:extLst>
  </p:cSld>
  <p:clrMapOvr>
    <a:masterClrMapping/>
  </p:clrMapOvr>
  <p:transition spd="slow">
    <p:push dir="u"/>
    <p:sndAc>
      <p:stSnd>
        <p:snd r:embed="rId1" name="click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9D12E-05DD-4F72-8728-DD50CC8E8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6106D2-4CDA-4632-9DAC-0608C6400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73167-E324-4964-99FB-87FA6F776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6846C-2A14-4125-BDBE-5E63D5899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5380-A232-4D67-969C-679AEF44EF7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7B47D-18B2-43B1-8584-3907DEC7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52EE1-6728-4C81-B568-6B044867F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05B7-F62C-43C2-A2E9-06C23478B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901339"/>
      </p:ext>
    </p:extLst>
  </p:cSld>
  <p:clrMapOvr>
    <a:masterClrMapping/>
  </p:clrMapOvr>
  <p:transition spd="slow">
    <p:push dir="u"/>
    <p:sndAc>
      <p:stSnd>
        <p:snd r:embed="rId1" name="click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3F585-5EC3-45E9-B4B6-8BFFFBDC1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B2E2A-228B-4BD1-BA29-A9AD20D6A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DE140-D35F-440D-BB4D-FB2BED8E0A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C5380-A232-4D67-969C-679AEF44EF7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91F74-7DC9-4312-8916-884CFA162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58DDB-3FF4-46EF-807C-8DA2D85BC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05B7-F62C-43C2-A2E9-06C23478B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61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  <p:sndAc>
      <p:stSnd>
        <p:snd r:embed="rId13" name="click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hyperlink" Target="https://petition.parliament.uk/petitions/700304#:~:text=Petition%20Introduce%20new%20air%20quality,ill%20staff%20to%20stay%20hom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jpg"/><Relationship Id="rId3" Type="http://schemas.openxmlformats.org/officeDocument/2006/relationships/audio" Target="../media/audio1.wav"/><Relationship Id="rId21" Type="http://schemas.openxmlformats.org/officeDocument/2006/relationships/image" Target="../media/image25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5.png"/><Relationship Id="rId24" Type="http://schemas.openxmlformats.org/officeDocument/2006/relationships/image" Target="../media/image28.jp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7.jp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hse.gov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azards.org/index.htm" TargetMode="External"/><Relationship Id="rId5" Type="http://schemas.openxmlformats.org/officeDocument/2006/relationships/hyperlink" Target="http://www.hazardscampaign.org.uk/" TargetMode="External"/><Relationship Id="rId4" Type="http://schemas.openxmlformats.org/officeDocument/2006/relationships/hyperlink" Target="https://gmhazards.org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78844373-2C10-4009-B7EA-3CF513401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1FC19-718E-4EC5-9CFA-FCEC96120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513" y="841375"/>
            <a:ext cx="3505200" cy="3114698"/>
          </a:xfrm>
        </p:spPr>
        <p:txBody>
          <a:bodyPr>
            <a:normAutofit fontScale="90000"/>
          </a:bodyPr>
          <a:lstStyle/>
          <a:p>
            <a:r>
              <a:rPr lang="en-GB" sz="5600" dirty="0">
                <a:solidFill>
                  <a:schemeClr val="bg1"/>
                </a:solidFill>
              </a:rPr>
              <a:t>Health and Safety Campaign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737FA-DB77-4839-A823-9EC650F2B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4513" y="4337072"/>
            <a:ext cx="3506264" cy="1671616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Janet@gmhazards.org.uk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A1086F5-290F-43BC-8A5F-AA48DA80D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BFE62CD-B7BF-4E72-B3A4-EF70C3DAF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C58BB09-35C2-4EAD-A800-B39E4CA49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F9D9AA2-4E08-44F5-B107-4A8196B4BD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4" b="20752"/>
          <a:stretch/>
        </p:blipFill>
        <p:spPr>
          <a:xfrm>
            <a:off x="20" y="10"/>
            <a:ext cx="3690882" cy="3333740"/>
          </a:xfrm>
          <a:custGeom>
            <a:avLst/>
            <a:gdLst/>
            <a:ahLst/>
            <a:cxnLst/>
            <a:rect l="l" t="t" r="r" b="b"/>
            <a:pathLst>
              <a:path w="3690902" h="333375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690902" y="3333750"/>
                </a:lnTo>
                <a:lnTo>
                  <a:pt x="0" y="3333750"/>
                </a:lnTo>
                <a:close/>
              </a:path>
            </a:pathLst>
          </a:custGeom>
        </p:spPr>
      </p:pic>
      <p:pic>
        <p:nvPicPr>
          <p:cNvPr id="6" name="Picture 5" descr="A poster with text and a person in a helmet&#10;&#10;Description automatically generated">
            <a:extLst>
              <a:ext uri="{FF2B5EF4-FFF2-40B4-BE49-F238E27FC236}">
                <a16:creationId xmlns:a16="http://schemas.microsoft.com/office/drawing/2014/main" id="{3113B2F9-2D19-8185-3F32-D2A78F00D3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39"/>
          <a:stretch/>
        </p:blipFill>
        <p:spPr>
          <a:xfrm>
            <a:off x="8281916" y="1"/>
            <a:ext cx="3910084" cy="3333747"/>
          </a:xfrm>
          <a:custGeom>
            <a:avLst/>
            <a:gdLst/>
            <a:ahLst/>
            <a:cxnLst/>
            <a:rect l="l" t="t" r="r" b="b"/>
            <a:pathLst>
              <a:path w="3910084" h="3333747">
                <a:moveTo>
                  <a:pt x="118775" y="0"/>
                </a:moveTo>
                <a:lnTo>
                  <a:pt x="3910084" y="0"/>
                </a:lnTo>
                <a:lnTo>
                  <a:pt x="3910084" y="3333747"/>
                </a:lnTo>
                <a:lnTo>
                  <a:pt x="203835" y="3333747"/>
                </a:lnTo>
                <a:lnTo>
                  <a:pt x="0" y="80361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A94075-25D9-D720-D798-9DC0B2CA54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5" r="3" b="25708"/>
          <a:stretch/>
        </p:blipFill>
        <p:spPr>
          <a:xfrm>
            <a:off x="20" y="3524255"/>
            <a:ext cx="3910064" cy="3333745"/>
          </a:xfrm>
          <a:custGeom>
            <a:avLst/>
            <a:gdLst/>
            <a:ahLst/>
            <a:cxnLst/>
            <a:rect l="l" t="t" r="r" b="b"/>
            <a:pathLst>
              <a:path w="3910084" h="3333745">
                <a:moveTo>
                  <a:pt x="0" y="0"/>
                </a:moveTo>
                <a:lnTo>
                  <a:pt x="3706250" y="0"/>
                </a:lnTo>
                <a:lnTo>
                  <a:pt x="3910084" y="2530130"/>
                </a:lnTo>
                <a:lnTo>
                  <a:pt x="3791309" y="3333745"/>
                </a:lnTo>
                <a:lnTo>
                  <a:pt x="0" y="3333745"/>
                </a:lnTo>
                <a:close/>
              </a:path>
            </a:pathLst>
          </a:cu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0220991A-5EB0-44E3-B615-BDCA59E66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FBE570C-9796-4356-8D50-B25FFB05B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D72FE4A-0FC7-4162-85F2-63D0FE67D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6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22919F7-5FE6-42F2-B9AA-4C510F94EA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3" r="21988" b="-2"/>
          <a:stretch/>
        </p:blipFill>
        <p:spPr>
          <a:xfrm>
            <a:off x="8504168" y="3562350"/>
            <a:ext cx="3687832" cy="3295650"/>
          </a:xfrm>
          <a:custGeom>
            <a:avLst/>
            <a:gdLst/>
            <a:ahLst/>
            <a:cxnLst/>
            <a:rect l="l" t="t" r="r" b="b"/>
            <a:pathLst>
              <a:path w="3687832" h="3295650">
                <a:moveTo>
                  <a:pt x="3687832" y="0"/>
                </a:moveTo>
                <a:lnTo>
                  <a:pt x="3687832" y="3295650"/>
                </a:lnTo>
                <a:lnTo>
                  <a:pt x="691450" y="3295650"/>
                </a:lnTo>
                <a:lnTo>
                  <a:pt x="124499" y="1545374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61D1A57D-77BC-4EEC-819E-6F5EEF34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913AB8E-CB2A-4854-8A54-923C07FC7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1F5CCDF-B355-4127-8062-39039B53D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6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4229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37A6-3B8A-62D4-807A-C5DD2EE8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en-GB" sz="3200" dirty="0"/>
              <a:t>Campaign Priorities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96237-02A7-2ABF-1A2B-8B3E24348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40" y="1685925"/>
            <a:ext cx="4544762" cy="4941331"/>
          </a:xfrm>
        </p:spPr>
        <p:txBody>
          <a:bodyPr>
            <a:normAutofit fontScale="85000" lnSpcReduction="10000"/>
          </a:bodyPr>
          <a:lstStyle/>
          <a:p>
            <a:r>
              <a:rPr lang="en-GB" sz="1400" dirty="0"/>
              <a:t>Mental Health Crisis / Work related Stress / PSP    / WR Suicide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400" dirty="0"/>
              <a:t>Covid Infections/Long covid/ Reasonable adjustments / infection control  </a:t>
            </a:r>
            <a:r>
              <a:rPr lang="en-GB" sz="1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https://petition.parliament.uk/petitions/700304#:~:text=Petition%20Introduce%20new%20air%20quality,ill%20staff%20to%20stay%20home</a:t>
            </a:r>
            <a:endParaRPr lang="en-GB" sz="1400" u="sng" kern="100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https://gmhazards.org.uk/wp-content/uploads/2024/07/Long-Covid-Charter-online-version-5-1.pdf</a:t>
            </a:r>
          </a:p>
          <a:p>
            <a:r>
              <a:rPr lang="en-GB" sz="1400" dirty="0"/>
              <a:t>Women's health and safety / Menopause / PPE / SH</a:t>
            </a:r>
          </a:p>
          <a:p>
            <a:r>
              <a:rPr lang="en-GB" sz="1400" dirty="0"/>
              <a:t>OHS and Casual contracts/ Gig economy/ Pseudo self employed/ Pay and conditions/ Hours at work / young workers – Training Safe App</a:t>
            </a:r>
          </a:p>
          <a:p>
            <a:r>
              <a:rPr lang="en-GB" sz="1400" dirty="0"/>
              <a:t>Air pollution/ chemical and hazardous substances exposure</a:t>
            </a:r>
          </a:p>
          <a:p>
            <a:pPr lvl="1"/>
            <a:r>
              <a:rPr lang="en-GB" sz="1300" b="1" dirty="0">
                <a:solidFill>
                  <a:srgbClr val="000000"/>
                </a:solidFill>
                <a:effectLst/>
                <a:ea typeface="ADLaM Display" panose="02010000000000000000" pitchFamily="2" charset="0"/>
                <a:cs typeface="ADLaM Display" panose="02010000000000000000" pitchFamily="2" charset="0"/>
              </a:rPr>
              <a:t>Trade Union Clean Air Network (TUCAN): </a:t>
            </a:r>
            <a:r>
              <a:rPr lang="en-GB" sz="1300" b="1" dirty="0">
                <a:solidFill>
                  <a:srgbClr val="5FA841"/>
                </a:solidFill>
                <a:effectLst/>
                <a:ea typeface="ADLaM Display" panose="02010000000000000000" pitchFamily="2" charset="0"/>
                <a:cs typeface="ADLaM Display" panose="02010000000000000000" pitchFamily="2" charset="0"/>
              </a:rPr>
              <a:t>greenerjobsalliance.co.uk/air-pollution</a:t>
            </a:r>
          </a:p>
          <a:p>
            <a:pPr lvl="1"/>
            <a:r>
              <a:rPr lang="en-GB" sz="1300" dirty="0">
                <a:ea typeface="ADLaM Display" panose="02010000000000000000" pitchFamily="2" charset="0"/>
                <a:cs typeface="ADLaM Display" panose="02010000000000000000" pitchFamily="2" charset="0"/>
              </a:rPr>
              <a:t>https://www.gmhctur.org/links-to-pages/</a:t>
            </a:r>
          </a:p>
          <a:p>
            <a:pPr lvl="1"/>
            <a:endParaRPr lang="en-GB" sz="65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en-GB" sz="1400" dirty="0"/>
              <a:t>Accident book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enforcement crisis / Decent jobs and Decent lives –a manifesto for a health and safety system fit for all workers https://www.hazardscampaign.org.uk/wp-content/uploads/2024/07/Final-Manifesto.pdf</a:t>
            </a:r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AE168-5159-EBD2-7693-24D25DA5E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581511" y="158830"/>
            <a:ext cx="5334160" cy="40006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0C224A-4F53-99C6-39C7-13BD35C12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571875"/>
            <a:ext cx="2866469" cy="2866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E9211E-83C0-C5AA-2F5E-5B6643B81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790" y="3957660"/>
            <a:ext cx="2382248" cy="29279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44AA08-941C-CFE3-BE7A-441DBCCC3BDF}"/>
              </a:ext>
            </a:extLst>
          </p:cNvPr>
          <p:cNvSpPr txBox="1"/>
          <p:nvPr/>
        </p:nvSpPr>
        <p:spPr>
          <a:xfrm>
            <a:off x="6096000" y="6257925"/>
            <a:ext cx="286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Petition – in Healthcare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73D91C-573E-83A1-859C-B1E6748AC06E}"/>
              </a:ext>
            </a:extLst>
          </p:cNvPr>
          <p:cNvSpPr txBox="1"/>
          <p:nvPr/>
        </p:nvSpPr>
        <p:spPr>
          <a:xfrm>
            <a:off x="9433359" y="3836284"/>
            <a:ext cx="22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Tucan</a:t>
            </a:r>
            <a:r>
              <a:rPr lang="en-GB" dirty="0"/>
              <a:t> / Greener Jobs Alliance</a:t>
            </a:r>
          </a:p>
        </p:txBody>
      </p:sp>
    </p:spTree>
    <p:extLst>
      <p:ext uri="{BB962C8B-B14F-4D97-AF65-F5344CB8AC3E}">
        <p14:creationId xmlns:p14="http://schemas.microsoft.com/office/powerpoint/2010/main" val="3279685617"/>
      </p:ext>
    </p:extLst>
  </p:cSld>
  <p:clrMapOvr>
    <a:masterClrMapping/>
  </p:clrMapOvr>
  <p:transition spd="slow">
    <p:push dir="u"/>
    <p:sndAc>
      <p:stSnd>
        <p:snd r:embed="rId3" name="click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1D92F343-4BCB-B818-03D9-6D959B5B3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358" y="38728"/>
            <a:ext cx="1798867" cy="20249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E97963-7688-E350-E02D-BEF89E3F4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354" y="2109062"/>
            <a:ext cx="2189674" cy="2916574"/>
          </a:xfrm>
          <a:prstGeom prst="rect">
            <a:avLst/>
          </a:prstGeom>
        </p:spPr>
      </p:pic>
      <p:pic>
        <p:nvPicPr>
          <p:cNvPr id="34" name="Picture 33" descr="A graphic design of a landscape&#10;&#10;Description automatically generated with medium confidence">
            <a:extLst>
              <a:ext uri="{FF2B5EF4-FFF2-40B4-BE49-F238E27FC236}">
                <a16:creationId xmlns:a16="http://schemas.microsoft.com/office/drawing/2014/main" id="{5071DC88-80AF-6058-A23E-9D16E0DC9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03" y="2029190"/>
            <a:ext cx="2116371" cy="2996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9293C0-07A8-4931-A262-5053D1B29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254" y="48574"/>
            <a:ext cx="2831399" cy="1981372"/>
          </a:xfrm>
          <a:solidFill>
            <a:srgbClr val="FF0000"/>
          </a:solidFill>
        </p:spPr>
        <p:txBody>
          <a:bodyPr anchor="ctr">
            <a:normAutofit/>
          </a:bodyPr>
          <a:lstStyle/>
          <a:p>
            <a:pPr algn="l"/>
            <a:r>
              <a:rPr lang="en-GB" sz="4200" b="1" dirty="0">
                <a:solidFill>
                  <a:schemeClr val="bg1"/>
                </a:solidFill>
              </a:rPr>
              <a:t>How can we secure safe workplaces?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E89F10-3F84-4D77-AC4D-7A89CB403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9979" y="19139"/>
            <a:ext cx="1718760" cy="899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D80677-4238-4318-B2C1-7C943264BF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1421" y="1649535"/>
            <a:ext cx="2466975" cy="1847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8AF721-8FC7-46BA-B2EA-05B94DB530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8634" y="3115342"/>
            <a:ext cx="1993727" cy="1313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F51865-8F85-4E12-B329-AA74C9B381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9895" y="3554076"/>
            <a:ext cx="812673" cy="7395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A2DB60-4A92-4CAE-9593-4D78B05CCC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3417" y="5561087"/>
            <a:ext cx="1981372" cy="1371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676E7B-C86C-44AF-A652-C1A6E32391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90648" y="19139"/>
            <a:ext cx="917194" cy="1632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9B19FF-DB76-4DD1-A0ED-F3567C2AB5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6319" y="23669"/>
            <a:ext cx="1731530" cy="24491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CC4D0D-1635-3500-E95D-4DE5967FED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42648">
            <a:off x="10613941" y="5634788"/>
            <a:ext cx="1755800" cy="15058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D741A2-CB1E-CB68-99E9-ED353129D8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4296" y="4390587"/>
            <a:ext cx="1681217" cy="2372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B332ED-ACD9-3C76-B580-DDA8BAB80B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6425" y="-15561"/>
            <a:ext cx="1718760" cy="2428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C1A917-78EC-02D1-634B-1695DE6650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06" y="12904"/>
            <a:ext cx="1852457" cy="2618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F3CA6C-5102-6D3F-C45B-5759BF6400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604" y="2631333"/>
            <a:ext cx="1728792" cy="2449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A28CDC-4D08-F2BC-0601-6546F308A2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23776" y="4050480"/>
            <a:ext cx="1993726" cy="2823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E9F206-3E41-6FF4-095E-F484AF4DBD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965595" y="4356752"/>
            <a:ext cx="1164774" cy="1579073"/>
          </a:xfrm>
          <a:prstGeom prst="rect">
            <a:avLst/>
          </a:prstGeom>
        </p:spPr>
      </p:pic>
      <p:pic>
        <p:nvPicPr>
          <p:cNvPr id="23" name="Picture 22" descr="A group of people in orange uniforms&#10;&#10;Description automatically generated">
            <a:extLst>
              <a:ext uri="{FF2B5EF4-FFF2-40B4-BE49-F238E27FC236}">
                <a16:creationId xmlns:a16="http://schemas.microsoft.com/office/drawing/2014/main" id="{5063726A-6D38-5C0D-7D92-D66C2F97179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081" y="4327121"/>
            <a:ext cx="1993727" cy="1495295"/>
          </a:xfrm>
          <a:prstGeom prst="rect">
            <a:avLst/>
          </a:prstGeom>
        </p:spPr>
      </p:pic>
      <p:pic>
        <p:nvPicPr>
          <p:cNvPr id="26" name="Picture 25" descr="A diagram of a person with oxygen tanks&#10;&#10;Description automatically generated">
            <a:extLst>
              <a:ext uri="{FF2B5EF4-FFF2-40B4-BE49-F238E27FC236}">
                <a16:creationId xmlns:a16="http://schemas.microsoft.com/office/drawing/2014/main" id="{993C15FF-5803-6E1F-3994-D5D725C4272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097" y="1701761"/>
            <a:ext cx="1745823" cy="1308437"/>
          </a:xfrm>
          <a:prstGeom prst="rect">
            <a:avLst/>
          </a:prstGeom>
        </p:spPr>
      </p:pic>
      <p:pic>
        <p:nvPicPr>
          <p:cNvPr id="28" name="Picture 27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C7CBD573-7243-12BB-A5AE-237D403347D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74" y="3081989"/>
            <a:ext cx="2481668" cy="1274763"/>
          </a:xfrm>
          <a:prstGeom prst="rect">
            <a:avLst/>
          </a:prstGeom>
        </p:spPr>
      </p:pic>
      <p:pic>
        <p:nvPicPr>
          <p:cNvPr id="30" name="Picture 29" descr="A table with a red table cloth and posters on it&#10;&#10;Description automatically generated">
            <a:extLst>
              <a:ext uri="{FF2B5EF4-FFF2-40B4-BE49-F238E27FC236}">
                <a16:creationId xmlns:a16="http://schemas.microsoft.com/office/drawing/2014/main" id="{7EE9078B-6919-84BD-D023-D42D44FDF09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18" y="4821999"/>
            <a:ext cx="2649903" cy="1987427"/>
          </a:xfrm>
          <a:prstGeom prst="rect">
            <a:avLst/>
          </a:prstGeom>
        </p:spPr>
      </p:pic>
      <p:pic>
        <p:nvPicPr>
          <p:cNvPr id="32" name="Picture 31" descr="A stained glass window with a tree on it&#10;&#10;Description automatically generated">
            <a:extLst>
              <a:ext uri="{FF2B5EF4-FFF2-40B4-BE49-F238E27FC236}">
                <a16:creationId xmlns:a16="http://schemas.microsoft.com/office/drawing/2014/main" id="{00ACF383-A00B-3C94-2C03-C412445EE26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8738" y="2655129"/>
            <a:ext cx="2030449" cy="1522837"/>
          </a:xfrm>
          <a:prstGeom prst="rect">
            <a:avLst/>
          </a:prstGeom>
        </p:spPr>
      </p:pic>
      <p:pic>
        <p:nvPicPr>
          <p:cNvPr id="36" name="Picture 35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F7F50FB-7727-06F0-8E92-3673A3D46C5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37" y="4115339"/>
            <a:ext cx="2898221" cy="724556"/>
          </a:xfrm>
          <a:prstGeom prst="rect">
            <a:avLst/>
          </a:prstGeom>
        </p:spPr>
      </p:pic>
      <p:pic>
        <p:nvPicPr>
          <p:cNvPr id="38" name="Picture 37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3C4E561B-FE7C-F117-CC41-7C715D93B30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3383"/>
            <a:ext cx="2837761" cy="1891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58C0F6-1C52-E00F-7B33-E30DE0EBF37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628428" y="443792"/>
            <a:ext cx="1607899" cy="170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52201"/>
      </p:ext>
    </p:extLst>
  </p:cSld>
  <p:clrMapOvr>
    <a:masterClrMapping/>
  </p:clrMapOvr>
  <p:transition spd="slow">
    <p:push dir="u"/>
    <p:sndAc>
      <p:stSnd>
        <p:snd r:embed="rId3" name="click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0F8BFB-ABFA-2F08-4AE9-02A8FF45F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113"/>
            <a:ext cx="4631033" cy="1383109"/>
          </a:xfrm>
        </p:spPr>
        <p:txBody>
          <a:bodyPr anchor="b">
            <a:normAutofit/>
          </a:bodyPr>
          <a:lstStyle/>
          <a:p>
            <a:r>
              <a:rPr lang="en-GB" sz="2100" dirty="0">
                <a:solidFill>
                  <a:schemeClr val="bg1"/>
                </a:solidFill>
              </a:rPr>
              <a:t>What are the practical approaches for identifying and mitigating workplace hazards to prevent injuries and illnesses?</a:t>
            </a:r>
            <a:br>
              <a:rPr lang="en-GB" sz="2100" dirty="0">
                <a:solidFill>
                  <a:schemeClr val="bg1"/>
                </a:solidFill>
              </a:rPr>
            </a:br>
            <a:endParaRPr lang="en-GB" sz="2100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E05351-315A-4BA9-A90A-FE5C9495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851222"/>
            <a:ext cx="54482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40010-D387-15FF-1010-FE9C12D0F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2120203"/>
            <a:ext cx="5259683" cy="4585389"/>
          </a:xfrm>
        </p:spPr>
        <p:txBody>
          <a:bodyPr>
            <a:normAutofit lnSpcReduction="10000"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Working with members and occupational health services to identify problems</a:t>
            </a:r>
          </a:p>
          <a:p>
            <a:r>
              <a:rPr lang="en-GB" sz="1200" dirty="0">
                <a:solidFill>
                  <a:schemeClr val="bg1"/>
                </a:solidFill>
              </a:rPr>
              <a:t>Workplace inspections:</a:t>
            </a:r>
          </a:p>
          <a:p>
            <a:pPr lvl="1"/>
            <a:r>
              <a:rPr lang="en-GB" sz="1200" dirty="0">
                <a:solidFill>
                  <a:schemeClr val="bg1"/>
                </a:solidFill>
              </a:rPr>
              <a:t>General </a:t>
            </a:r>
          </a:p>
          <a:p>
            <a:pPr lvl="1"/>
            <a:r>
              <a:rPr lang="en-GB" sz="1200" dirty="0">
                <a:solidFill>
                  <a:schemeClr val="bg1"/>
                </a:solidFill>
              </a:rPr>
              <a:t>Specific including:</a:t>
            </a:r>
          </a:p>
          <a:p>
            <a:pPr lvl="2"/>
            <a:r>
              <a:rPr lang="en-GB" sz="1200" dirty="0">
                <a:solidFill>
                  <a:schemeClr val="bg1"/>
                </a:solidFill>
              </a:rPr>
              <a:t>Fire inspection</a:t>
            </a:r>
          </a:p>
          <a:p>
            <a:pPr lvl="2"/>
            <a:r>
              <a:rPr lang="en-GB" sz="1200" dirty="0">
                <a:solidFill>
                  <a:schemeClr val="bg1"/>
                </a:solidFill>
              </a:rPr>
              <a:t>Work related stress inspection</a:t>
            </a:r>
          </a:p>
          <a:p>
            <a:pPr lvl="2"/>
            <a:r>
              <a:rPr lang="en-GB" sz="1200" dirty="0">
                <a:solidFill>
                  <a:schemeClr val="bg1"/>
                </a:solidFill>
              </a:rPr>
              <a:t>Bullying / sexual harassment inspection</a:t>
            </a:r>
          </a:p>
          <a:p>
            <a:pPr lvl="2"/>
            <a:r>
              <a:rPr lang="en-GB" sz="1200" dirty="0">
                <a:solidFill>
                  <a:schemeClr val="bg1"/>
                </a:solidFill>
              </a:rPr>
              <a:t>Welfare inspection</a:t>
            </a:r>
          </a:p>
          <a:p>
            <a:pPr lvl="2"/>
            <a:r>
              <a:rPr lang="en-GB" sz="1200" dirty="0">
                <a:solidFill>
                  <a:schemeClr val="bg1"/>
                </a:solidFill>
              </a:rPr>
              <a:t>Air pollution or Ventilation audit</a:t>
            </a:r>
          </a:p>
          <a:p>
            <a:pPr lvl="2"/>
            <a:r>
              <a:rPr lang="en-GB" sz="1200" dirty="0">
                <a:solidFill>
                  <a:schemeClr val="bg1"/>
                </a:solidFill>
              </a:rPr>
              <a:t>document inspection</a:t>
            </a:r>
          </a:p>
          <a:p>
            <a:r>
              <a:rPr lang="en-GB" sz="1200" dirty="0">
                <a:solidFill>
                  <a:schemeClr val="bg1"/>
                </a:solidFill>
              </a:rPr>
              <a:t>DIY research</a:t>
            </a:r>
          </a:p>
          <a:p>
            <a:pPr lvl="1"/>
            <a:r>
              <a:rPr lang="en-GB" sz="1200" dirty="0">
                <a:solidFill>
                  <a:schemeClr val="bg1"/>
                </a:solidFill>
              </a:rPr>
              <a:t>Reviewing data</a:t>
            </a:r>
          </a:p>
          <a:p>
            <a:pPr lvl="1"/>
            <a:r>
              <a:rPr lang="en-GB" sz="1200" dirty="0">
                <a:solidFill>
                  <a:schemeClr val="bg1"/>
                </a:solidFill>
              </a:rPr>
              <a:t>Surveys</a:t>
            </a:r>
          </a:p>
          <a:p>
            <a:pPr lvl="1"/>
            <a:r>
              <a:rPr lang="en-GB" sz="1200" dirty="0">
                <a:solidFill>
                  <a:schemeClr val="bg1"/>
                </a:solidFill>
              </a:rPr>
              <a:t>Mapping</a:t>
            </a:r>
          </a:p>
          <a:p>
            <a:pPr lvl="1"/>
            <a:r>
              <a:rPr lang="en-GB" sz="1200" dirty="0">
                <a:solidFill>
                  <a:schemeClr val="bg1"/>
                </a:solidFill>
              </a:rPr>
              <a:t>Body</a:t>
            </a:r>
          </a:p>
          <a:p>
            <a:pPr lvl="1"/>
            <a:r>
              <a:rPr lang="en-GB" sz="1200" dirty="0">
                <a:solidFill>
                  <a:schemeClr val="bg1"/>
                </a:solidFill>
              </a:rPr>
              <a:t>Hazard</a:t>
            </a:r>
          </a:p>
          <a:p>
            <a:r>
              <a:rPr lang="en-GB" sz="1200" dirty="0">
                <a:solidFill>
                  <a:schemeClr val="bg1"/>
                </a:solidFill>
              </a:rPr>
              <a:t>Support Roving Reps</a:t>
            </a:r>
          </a:p>
          <a:p>
            <a:r>
              <a:rPr lang="en-GB" sz="1200" dirty="0">
                <a:solidFill>
                  <a:schemeClr val="bg1"/>
                </a:solidFill>
              </a:rPr>
              <a:t>Workplace Investigations – potential hazards; dangerous occurrences; the causes of accidents/incidents; and complaints by employees/ concerns raised; case work</a:t>
            </a:r>
          </a:p>
          <a:p>
            <a:endParaRPr lang="en-GB" sz="500" dirty="0">
              <a:solidFill>
                <a:schemeClr val="bg1"/>
              </a:solidFill>
            </a:endParaRPr>
          </a:p>
          <a:p>
            <a:pPr lvl="1"/>
            <a:endParaRPr lang="en-GB" sz="5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5C2615-04E4-3820-0FEC-5E10438F2E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09"/>
          <a:stretch/>
        </p:blipFill>
        <p:spPr>
          <a:xfrm rot="5400000">
            <a:off x="6504697" y="1170697"/>
            <a:ext cx="5698332" cy="567627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D20816A-53A8-414B-9615-2877C1081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74779" y="1850813"/>
            <a:ext cx="4917221" cy="5007187"/>
            <a:chOff x="6833344" y="1502570"/>
            <a:chExt cx="4917221" cy="50071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9CC84F6-0A3D-42D4-84D1-34E857123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6833344" y="1502570"/>
              <a:ext cx="0" cy="5007187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6FD32F-1C07-4AF8-994F-CDC99B5D4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836570" y="1502570"/>
              <a:ext cx="4913995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9233664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F565E-4D79-BE1B-0B58-8407E8B02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else?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F9F8B-9DDA-826F-8877-5E63E96AF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Support the Hazards Magazine: https://www.hazards.org/subscribe/</a:t>
            </a:r>
          </a:p>
          <a:p>
            <a:r>
              <a:rPr lang="en-GB" dirty="0"/>
              <a:t>2025 Hazards Conference – 5-7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</a:p>
          <a:p>
            <a:r>
              <a:rPr lang="en-GB" dirty="0"/>
              <a:t>2025 IWMD - 28</a:t>
            </a:r>
            <a:r>
              <a:rPr lang="en-GB" baseline="30000" dirty="0"/>
              <a:t>th</a:t>
            </a:r>
            <a:r>
              <a:rPr lang="en-GB" dirty="0"/>
              <a:t> April</a:t>
            </a:r>
          </a:p>
        </p:txBody>
      </p:sp>
    </p:spTree>
    <p:extLst>
      <p:ext uri="{BB962C8B-B14F-4D97-AF65-F5344CB8AC3E}">
        <p14:creationId xmlns:p14="http://schemas.microsoft.com/office/powerpoint/2010/main" val="4210508517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EECC6-3E3A-40B0-8778-EA9AF2FE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resources?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97DEB-E193-4C57-A86D-38258C2DD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GMHC website </a:t>
            </a:r>
            <a:r>
              <a:rPr lang="en-GB" dirty="0">
                <a:hlinkClick r:id="rId4"/>
              </a:rPr>
              <a:t>https://gmhazards.org.uk/</a:t>
            </a:r>
            <a:endParaRPr lang="en-GB" dirty="0"/>
          </a:p>
          <a:p>
            <a:r>
              <a:rPr lang="en-GB" dirty="0"/>
              <a:t>Hazards Campaign </a:t>
            </a:r>
            <a:r>
              <a:rPr lang="en-GB" dirty="0">
                <a:hlinkClick r:id="rId5"/>
              </a:rPr>
              <a:t>http://www.hazardscampaign.org.uk/</a:t>
            </a:r>
            <a:endParaRPr lang="en-GB" dirty="0"/>
          </a:p>
          <a:p>
            <a:r>
              <a:rPr lang="en-GB" dirty="0"/>
              <a:t>Hazards Magazine </a:t>
            </a:r>
            <a:r>
              <a:rPr lang="en-GB" dirty="0">
                <a:hlinkClick r:id="rId6"/>
              </a:rPr>
              <a:t>http://www.hazards.org/index.htm</a:t>
            </a:r>
            <a:endParaRPr lang="en-GB" dirty="0"/>
          </a:p>
          <a:p>
            <a:r>
              <a:rPr lang="en-GB" dirty="0"/>
              <a:t>HSE </a:t>
            </a:r>
            <a:r>
              <a:rPr lang="en-GB" dirty="0">
                <a:hlinkClick r:id="rId7"/>
              </a:rPr>
              <a:t>https://www.hse.gov.uk/</a:t>
            </a:r>
            <a:endParaRPr lang="en-GB" dirty="0"/>
          </a:p>
          <a:p>
            <a:r>
              <a:rPr lang="en-GB" dirty="0"/>
              <a:t>https://www.hazards.org/diyresearch/</a:t>
            </a:r>
          </a:p>
          <a:p>
            <a:r>
              <a:rPr lang="en-GB" dirty="0"/>
              <a:t>TWITTER: @hazardscampaign @hazardsmagazine @hazardseditor@centregreater @Jnewsham @centregreater</a:t>
            </a:r>
          </a:p>
          <a:p>
            <a:r>
              <a:rPr lang="en-GB" dirty="0"/>
              <a:t>FACEBOOK:  We didn’t vote to die at work - Hazards Campaign</a:t>
            </a:r>
          </a:p>
          <a:p>
            <a:r>
              <a:rPr lang="en-GB" dirty="0"/>
              <a:t>Greater Manchester Hazards Centre: https://gmhazards.org.uk/</a:t>
            </a:r>
          </a:p>
          <a:p>
            <a:r>
              <a:rPr lang="en-GB" dirty="0" err="1"/>
              <a:t>TrainingSafe</a:t>
            </a:r>
            <a:r>
              <a:rPr lang="en-GB" dirty="0"/>
              <a:t> App</a:t>
            </a:r>
          </a:p>
          <a:p>
            <a:r>
              <a:rPr lang="en-GB" dirty="0"/>
              <a:t>Bluesky</a:t>
            </a:r>
          </a:p>
        </p:txBody>
      </p:sp>
    </p:spTree>
    <p:extLst>
      <p:ext uri="{BB962C8B-B14F-4D97-AF65-F5344CB8AC3E}">
        <p14:creationId xmlns:p14="http://schemas.microsoft.com/office/powerpoint/2010/main" val="312742763"/>
      </p:ext>
    </p:extLst>
  </p:cSld>
  <p:clrMapOvr>
    <a:masterClrMapping/>
  </p:clrMapOvr>
  <p:transition spd="slow">
    <p:push dir="u"/>
    <p:sndAc>
      <p:stSnd>
        <p:snd r:embed="rId3" name="click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95A4E-C499-44F3-A422-F696DF83C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Any questions/comments</a:t>
            </a:r>
          </a:p>
        </p:txBody>
      </p:sp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8F50D457-DF2E-465E-98DC-3F803C24A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180" y="307731"/>
            <a:ext cx="3997637" cy="3997637"/>
          </a:xfrm>
          <a:prstGeom prst="rect">
            <a:avLst/>
          </a:prstGeom>
        </p:spPr>
      </p:pic>
      <p:pic>
        <p:nvPicPr>
          <p:cNvPr id="5" name="Picture 4" descr="Text, qr code&#10;&#10;Description automatically generated">
            <a:extLst>
              <a:ext uri="{FF2B5EF4-FFF2-40B4-BE49-F238E27FC236}">
                <a16:creationId xmlns:a16="http://schemas.microsoft.com/office/drawing/2014/main" id="{78066525-D730-E765-10A5-851E7FAC1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683414"/>
            <a:ext cx="5455917" cy="324627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399994"/>
      </p:ext>
    </p:extLst>
  </p:cSld>
  <p:clrMapOvr>
    <a:masterClrMapping/>
  </p:clrMapOvr>
  <p:transition spd="slow">
    <p:push dir="u"/>
    <p:sndAc>
      <p:stSnd>
        <p:snd r:embed="rId3" name="click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</Words>
  <Application>Microsoft Office PowerPoint</Application>
  <PresentationFormat>Widescreen</PresentationFormat>
  <Paragraphs>57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ADLaM Display</vt:lpstr>
      <vt:lpstr>Aptos</vt:lpstr>
      <vt:lpstr>Arial</vt:lpstr>
      <vt:lpstr>Calibri</vt:lpstr>
      <vt:lpstr>Calibri Light</vt:lpstr>
      <vt:lpstr>Office Theme</vt:lpstr>
      <vt:lpstr>Health and Safety Campaign Updates</vt:lpstr>
      <vt:lpstr>Campaign Priorities</vt:lpstr>
      <vt:lpstr>How can we secure safe workplaces?</vt:lpstr>
      <vt:lpstr>What are the practical approaches for identifying and mitigating workplace hazards to prevent injuries and illnesses? </vt:lpstr>
      <vt:lpstr>What else?</vt:lpstr>
      <vt:lpstr>What resources?</vt:lpstr>
      <vt:lpstr>Any questions/comments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and Safety is a Young Workers Issue</dc:title>
  <dc:creator>Janet Newsham</dc:creator>
  <cp:lastModifiedBy>Jo Rees</cp:lastModifiedBy>
  <cp:revision>7</cp:revision>
  <cp:lastPrinted>2024-11-24T21:24:21Z</cp:lastPrinted>
  <dcterms:created xsi:type="dcterms:W3CDTF">2020-11-23T15:16:48Z</dcterms:created>
  <dcterms:modified xsi:type="dcterms:W3CDTF">2024-12-11T15:10:50Z</dcterms:modified>
</cp:coreProperties>
</file>