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63" r:id="rId7"/>
    <p:sldId id="264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DB870C-3D6E-4B9C-869B-D65313C07911}" v="3" dt="2024-11-21T15:06:24.0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84"/>
  </p:normalViewPr>
  <p:slideViewPr>
    <p:cSldViewPr snapToGrid="0" snapToObjects="1">
      <p:cViewPr varScale="1">
        <p:scale>
          <a:sx n="112" d="100"/>
          <a:sy n="112" d="100"/>
        </p:scale>
        <p:origin x="5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2B75DD-AACD-A640-B930-2749942353A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8DA0245-FC6D-0349-ACB0-1BC65AA042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BF78B4-E160-4E4F-BDE2-93DC74C6F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E341DB-1A05-5443-81D3-CFA31213D4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831FFF-88C1-1742-BD43-6FBBDCEB3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697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C8873-5D6D-214A-AF93-72B565269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02A053-DF11-0649-93C2-72E719AFE3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79B671-F38C-3D41-86EB-1740925A37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E30D37-68ED-454C-8D3B-7691DC77D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EAEDB-A05D-0242-8ED6-6CA7C2EFA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1564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965D5B-D412-B749-AB48-0F4CBFF96C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A5A575C-AC5F-3244-9603-C4F61452277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B16532-E8CE-9A4E-B46F-FC00C7094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9A71D0-3910-F441-9C66-772B49FAD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AE4551-AD90-FA44-9843-EF63B3F12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63437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20608F-24D0-E94C-9CEA-D2EA0EFDE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6DB2E-BFE9-B44F-92CA-40C889EA5D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3EDA0E-1AFF-A24A-AC1A-FCAA408EC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6A734-51B7-A14F-A5EA-A246173F5F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91FC85-A616-7A44-B5B1-13BFA3B28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490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93F6A-841F-054F-8B62-CF4185DB2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B0C169-2874-5B42-B707-2B8BE23ED8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5E1A1F-8BF6-9C42-A89C-481D42083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FE3870E-88BA-D14C-86DB-53B3F7942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0480FE-DED9-204A-902B-A6111E79A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4484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02C9C7-73EE-A749-A35C-E34C6B64C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8703E9-6AC9-6948-B054-1832F30189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AB2C39-CC8E-B342-B3A1-1222C5CF3A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F248F4-C222-DF4C-9740-482D2419D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0AC73C-3050-A848-958F-061DD633B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4C652D-F952-484B-907E-9DCE6202D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56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C2469-A61B-1F4A-AF63-CF9318C92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3F2FCE-63D7-8045-9C81-B706A6D9A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5C4EFA-F992-1641-BA8C-B943AE683F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804919-B3F0-AB41-9178-2B0BECE4D1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ECF6921-D25A-284D-9E54-A334B69D2D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2941907-A676-7B4E-8BA0-8839C4228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B50EB4B-591F-AA46-AED0-D69B67A0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47D067-BD4E-9C4D-B93D-7906DC8E7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9139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B4DB7E-06E0-044D-91CE-217F4C7D5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487EF4-C22C-F34A-95B7-1C1D3CFAF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9B310F-28FE-124C-8FD1-0036FE172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71FC50-14B7-B249-ADFA-116CEA9A3D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31297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6CE5D8-0BEF-1F48-99E6-B9E0FA5B7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96BE03-ED24-F643-A709-7EA87C2BA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E0852D-2C41-0143-9149-581305A52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1881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48298-9B95-6A4F-9454-962E931C1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8B449-0070-944F-8413-E27436479B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3E9931-52F0-734B-BD70-5D4300F779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2ADB8D-00E9-3047-8D0E-0E3B1D7B80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D1C3E-5CEF-9540-9B89-13016950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DCA254-D33F-B74B-A56E-328704EA5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38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1063AC-7096-704A-84FC-7DBE6336E4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66BC5A1-F35B-5D4C-BE9F-B6CB95E911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B4BC8B-3263-CB45-8FB3-1C55126181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C655CE-406D-C340-8E18-CB7DC533DC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4BC783-714C-A44F-9EFC-670122E2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230E62-2FE3-EA4D-B688-53B5B300D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63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E0CF25A-F816-B04F-A370-E29EF2010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1DC5C5-1F24-8A42-983C-EC7A50281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AB74AE-8CDD-0445-B8D1-D443F1383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7CC8F5-AC6C-4E43-98EA-A9674F9A68BF}" type="datetimeFigureOut">
              <a:rPr lang="en-GB" smtClean="0"/>
              <a:t>21/11/2024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5E98B2-89C9-1441-BA98-28CF692E56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F4557F-8B50-0541-8F04-07B13C1D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4AABA-256A-3F46-95EC-47C1F5CB363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3436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23120-5759-D14E-8FF0-3CBB72E1A4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2800" dirty="0"/>
              <a:t>50 years of worker’s representation on health and safety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0A90F78-F9E9-3E40-90B5-833B0332B4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David Walters</a:t>
            </a:r>
          </a:p>
        </p:txBody>
      </p:sp>
    </p:spTree>
    <p:extLst>
      <p:ext uri="{BB962C8B-B14F-4D97-AF65-F5344CB8AC3E}">
        <p14:creationId xmlns:p14="http://schemas.microsoft.com/office/powerpoint/2010/main" val="2482682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C5D1F-8B04-004F-98BF-359B9CC1B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/>
              <a:t>50 years of trade union heath and safety representatives in British workplaces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9CF76C-1883-F549-9740-860E93613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History</a:t>
            </a:r>
          </a:p>
          <a:p>
            <a:r>
              <a:rPr lang="en-GB" dirty="0"/>
              <a:t>Presence and Practice </a:t>
            </a:r>
          </a:p>
          <a:p>
            <a:r>
              <a:rPr lang="en-GB" dirty="0"/>
              <a:t>What works and what makes it work</a:t>
            </a:r>
          </a:p>
          <a:p>
            <a:r>
              <a:rPr lang="en-GB" dirty="0"/>
              <a:t>Current challenges</a:t>
            </a:r>
          </a:p>
          <a:p>
            <a:r>
              <a:rPr lang="en-GB" dirty="0"/>
              <a:t>The future </a:t>
            </a:r>
          </a:p>
        </p:txBody>
      </p:sp>
    </p:spTree>
    <p:extLst>
      <p:ext uri="{BB962C8B-B14F-4D97-AF65-F5344CB8AC3E}">
        <p14:creationId xmlns:p14="http://schemas.microsoft.com/office/powerpoint/2010/main" val="590763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5B179C-8FF3-9440-9F31-B8C31979FF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History</a:t>
            </a:r>
            <a:br>
              <a:rPr lang="en-GB" dirty="0"/>
            </a:b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235BDE-8985-C04B-97F8-DEB9D57C4F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/>
              <a:t>Representation of workers interests in health and safety </a:t>
            </a:r>
            <a:r>
              <a:rPr lang="en-GB" dirty="0"/>
              <a:t>— fundamental to union organisation and activity, nationally and at the  workplace</a:t>
            </a:r>
          </a:p>
          <a:p>
            <a:pPr marL="0" indent="0">
              <a:buNone/>
            </a:pPr>
            <a:r>
              <a:rPr lang="en-GB" b="1" dirty="0"/>
              <a:t>Workplace representation </a:t>
            </a:r>
            <a:r>
              <a:rPr lang="en-GB" dirty="0"/>
              <a:t>– </a:t>
            </a:r>
          </a:p>
          <a:p>
            <a:pPr lvl="1"/>
            <a:r>
              <a:rPr lang="en-GB" dirty="0"/>
              <a:t>Workmen’s inspectors in coal mines - Coal Mines Regulation Act 1872 Section 51</a:t>
            </a:r>
          </a:p>
          <a:p>
            <a:pPr lvl="1"/>
            <a:r>
              <a:rPr lang="en-GB" dirty="0"/>
              <a:t>Nearly 100 years later in all workplaces — HSW Act 1974 Section 2.2(4) led to SRSC </a:t>
            </a:r>
            <a:r>
              <a:rPr lang="en-GB" dirty="0" err="1"/>
              <a:t>Regs</a:t>
            </a:r>
            <a:r>
              <a:rPr lang="en-GB" dirty="0"/>
              <a:t> 1977</a:t>
            </a:r>
          </a:p>
          <a:p>
            <a:pPr marL="0" indent="0">
              <a:buNone/>
            </a:pPr>
            <a:r>
              <a:rPr lang="en-GB" b="1" dirty="0"/>
              <a:t>Drivers and Barriers </a:t>
            </a:r>
            <a:r>
              <a:rPr lang="en-GB" dirty="0"/>
              <a:t>– union activism especially in high risk sectors; adoption nationally — leading to political campaigns and regulatory reform. Opposition from employers, even from some union leaders, from political parties and from the state.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1495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4AF5-558A-D34B-9FD7-08D723248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Presence and Practice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E01B05-5D16-164F-9A17-058FAA812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3575" y="16906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Presence</a:t>
            </a:r>
          </a:p>
          <a:p>
            <a:r>
              <a:rPr lang="en-GB" sz="2400" i="1" dirty="0"/>
              <a:t>Major growth </a:t>
            </a:r>
            <a:r>
              <a:rPr lang="en-GB" sz="2400" dirty="0"/>
              <a:t>in numbers across all sectors from late 1970’s through the 1980s. </a:t>
            </a:r>
            <a:r>
              <a:rPr lang="en-GB" sz="2400" dirty="0">
                <a:solidFill>
                  <a:srgbClr val="FF0000"/>
                </a:solidFill>
              </a:rPr>
              <a:t>Declining</a:t>
            </a:r>
            <a:r>
              <a:rPr lang="en-GB" sz="2400" dirty="0"/>
              <a:t> from the the early 2000s</a:t>
            </a:r>
          </a:p>
          <a:p>
            <a:r>
              <a:rPr lang="en-GB" sz="2400" i="1" dirty="0"/>
              <a:t>Rapid increased </a:t>
            </a:r>
            <a:r>
              <a:rPr lang="en-GB" sz="2400" dirty="0"/>
              <a:t>provision of largely state funded trade union training over the same period. Withdrawal of state funding and </a:t>
            </a:r>
            <a:r>
              <a:rPr lang="en-GB" sz="2400" dirty="0">
                <a:solidFill>
                  <a:srgbClr val="FF0000"/>
                </a:solidFill>
              </a:rPr>
              <a:t>decline</a:t>
            </a:r>
            <a:r>
              <a:rPr lang="en-GB" sz="2400" dirty="0"/>
              <a:t> from the 1990s onwards. </a:t>
            </a:r>
          </a:p>
          <a:p>
            <a:pPr marL="0" indent="0">
              <a:buNone/>
            </a:pPr>
            <a:r>
              <a:rPr lang="en-GB" b="1" dirty="0"/>
              <a:t>Practice </a:t>
            </a:r>
            <a:r>
              <a:rPr lang="en-GB" dirty="0"/>
              <a:t> </a:t>
            </a:r>
          </a:p>
          <a:p>
            <a:r>
              <a:rPr lang="en-GB" sz="2400" i="1" dirty="0"/>
              <a:t>International research </a:t>
            </a:r>
            <a:r>
              <a:rPr lang="en-GB" sz="2400" dirty="0"/>
              <a:t>evidence points to role in improved H&amp;S performance. Also in support for fellow workers; engagement with raising managerial awareness and changing practice; identifying risks; improving prevention strategies; working with regulators etc —  ‘</a:t>
            </a:r>
            <a:r>
              <a:rPr lang="en-GB" sz="2400" i="1" dirty="0"/>
              <a:t>Knowledge activists</a:t>
            </a:r>
            <a:r>
              <a:rPr lang="en-GB" sz="2400" dirty="0"/>
              <a:t>’. </a:t>
            </a:r>
          </a:p>
        </p:txBody>
      </p:sp>
    </p:spTree>
    <p:extLst>
      <p:ext uri="{BB962C8B-B14F-4D97-AF65-F5344CB8AC3E}">
        <p14:creationId xmlns:p14="http://schemas.microsoft.com/office/powerpoint/2010/main" val="1844881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6D81E-6567-E94D-B7E1-DD7C01E1C0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works and what makes it work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4022B-96F2-CE46-9F20-E0FD1CB6F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i="1" dirty="0"/>
              <a:t>Research</a:t>
            </a:r>
            <a:r>
              <a:rPr lang="en-GB" dirty="0"/>
              <a:t> shows several significant influences: </a:t>
            </a:r>
          </a:p>
          <a:p>
            <a:r>
              <a:rPr lang="en-GB" i="1" dirty="0"/>
              <a:t>Employer commitment</a:t>
            </a:r>
            <a:r>
              <a:rPr lang="en-GB" dirty="0"/>
              <a:t> to OSH and </a:t>
            </a:r>
            <a:r>
              <a:rPr lang="en-GB" i="1" dirty="0"/>
              <a:t>participative approaches</a:t>
            </a:r>
            <a:r>
              <a:rPr lang="en-GB" dirty="0"/>
              <a:t> to prevention </a:t>
            </a:r>
          </a:p>
          <a:p>
            <a:r>
              <a:rPr lang="en-GB" i="1" dirty="0"/>
              <a:t>Support</a:t>
            </a:r>
            <a:r>
              <a:rPr lang="en-GB" dirty="0"/>
              <a:t> from regulatory agencies</a:t>
            </a:r>
          </a:p>
          <a:p>
            <a:r>
              <a:rPr lang="en-GB" i="1" dirty="0"/>
              <a:t>Integration</a:t>
            </a:r>
            <a:r>
              <a:rPr lang="en-GB" dirty="0"/>
              <a:t> into union workplace organisation ensures prominence of OHS on union agendas</a:t>
            </a:r>
          </a:p>
          <a:p>
            <a:r>
              <a:rPr lang="en-GB" i="1" dirty="0"/>
              <a:t>Supporting </a:t>
            </a:r>
            <a:r>
              <a:rPr lang="en-GB" dirty="0"/>
              <a:t>reps’ competence through training and information facilities and </a:t>
            </a:r>
            <a:r>
              <a:rPr lang="en-GB" i="1" dirty="0"/>
              <a:t>integration/communication </a:t>
            </a:r>
            <a:r>
              <a:rPr lang="en-GB" dirty="0"/>
              <a:t>at wider sector/national levels 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150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A7F3E2-6E36-2846-AB96-377961082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Current challenges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C5E5B9-3BFA-6341-A4F4-94CDCCDEA9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i="1" dirty="0"/>
              <a:t>Service based economy</a:t>
            </a:r>
            <a:r>
              <a:rPr lang="en-GB" dirty="0"/>
              <a:t>, rapid change and increasingly insecure forms of work and employment make it difficult to apply conventional approaches to both OSH and worker representation. Making the current work-related causes of the most prevalent forms of poor health (</a:t>
            </a:r>
            <a:r>
              <a:rPr lang="en-GB" dirty="0" err="1"/>
              <a:t>eg</a:t>
            </a:r>
            <a:r>
              <a:rPr lang="en-GB" dirty="0"/>
              <a:t> stress and anxiety) difficult to identify and address with conventional approaches. </a:t>
            </a:r>
          </a:p>
          <a:p>
            <a:r>
              <a:rPr lang="en-GB" i="1" dirty="0">
                <a:solidFill>
                  <a:srgbClr val="FF0000"/>
                </a:solidFill>
              </a:rPr>
              <a:t>Declining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/>
              <a:t>union resources and influence </a:t>
            </a:r>
          </a:p>
          <a:p>
            <a:r>
              <a:rPr lang="en-GB" dirty="0"/>
              <a:t>Managerial ‘capture’</a:t>
            </a:r>
          </a:p>
          <a:p>
            <a:r>
              <a:rPr lang="en-GB" dirty="0"/>
              <a:t>‘Elf and safety’ isn’t sexy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468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6F01F-CF9E-3D42-A23C-22576C2637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future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1F8886-548E-5B4D-8644-79F030450A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i="1" dirty="0"/>
              <a:t>Reverse the decline </a:t>
            </a:r>
            <a:r>
              <a:rPr lang="en-GB" dirty="0"/>
              <a:t>of trade union representation/increase the spread of worker representation on health and safety </a:t>
            </a:r>
          </a:p>
          <a:p>
            <a:r>
              <a:rPr lang="en-GB" i="1" dirty="0"/>
              <a:t>Effective regulation of emergent risks </a:t>
            </a:r>
            <a:r>
              <a:rPr lang="en-GB" dirty="0"/>
              <a:t>in the changing structure and organisation of work and employment –insecure forms of work fragmented work structures and organisation micro and small forms precarious employment etc</a:t>
            </a:r>
          </a:p>
          <a:p>
            <a:r>
              <a:rPr lang="en-GB" dirty="0"/>
              <a:t>Review and improve regulatory rights </a:t>
            </a:r>
            <a:r>
              <a:rPr lang="en-GB"/>
              <a:t>of safety reps</a:t>
            </a:r>
            <a:endParaRPr lang="en-GB" dirty="0"/>
          </a:p>
          <a:p>
            <a:r>
              <a:rPr lang="en-GB" i="1" dirty="0"/>
              <a:t>Integrate the role of worker representation in more holistic approaches to addressing work-related risks to health </a:t>
            </a:r>
            <a:r>
              <a:rPr lang="en-GB" dirty="0"/>
              <a:t>(as well as safety)</a:t>
            </a:r>
          </a:p>
          <a:p>
            <a:r>
              <a:rPr lang="en-GB" dirty="0"/>
              <a:t>Some signs of </a:t>
            </a:r>
            <a:r>
              <a:rPr lang="en-GB" i="1" dirty="0"/>
              <a:t>positive changes </a:t>
            </a:r>
            <a:r>
              <a:rPr lang="en-GB" dirty="0"/>
              <a:t>internationally and in the UK. But there is an urgent need to adapt the demonstrated strengths of workplace representation to the challenges of structural and organisational </a:t>
            </a:r>
            <a:r>
              <a:rPr lang="en-GB" i="1" dirty="0"/>
              <a:t>change</a:t>
            </a:r>
            <a:r>
              <a:rPr lang="en-GB" dirty="0"/>
              <a:t> in work and employment and to the </a:t>
            </a:r>
            <a:r>
              <a:rPr lang="en-GB" i="1" dirty="0"/>
              <a:t>shifting perceptions </a:t>
            </a:r>
            <a:r>
              <a:rPr lang="en-GB" dirty="0"/>
              <a:t>of their consequences for work and health</a:t>
            </a:r>
          </a:p>
        </p:txBody>
      </p:sp>
    </p:spTree>
    <p:extLst>
      <p:ext uri="{BB962C8B-B14F-4D97-AF65-F5344CB8AC3E}">
        <p14:creationId xmlns:p14="http://schemas.microsoft.com/office/powerpoint/2010/main" val="2123694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B6A76B3F2237D43B9577EC413FA7E1A" ma:contentTypeVersion="18" ma:contentTypeDescription="Create a new document." ma:contentTypeScope="" ma:versionID="3076b3c96cfc51cecaef925233a466b0">
  <xsd:schema xmlns:xsd="http://www.w3.org/2001/XMLSchema" xmlns:xs="http://www.w3.org/2001/XMLSchema" xmlns:p="http://schemas.microsoft.com/office/2006/metadata/properties" xmlns:ns2="97e255e4-0195-48d5-bb22-188ad59d66ce" xmlns:ns3="9f802a7d-eb81-46c1-8638-cdfe5eabc042" xmlns:ns4="4c7089a6-7e34-4da5-8d2b-dd7bb62097c5" targetNamespace="http://schemas.microsoft.com/office/2006/metadata/properties" ma:root="true" ma:fieldsID="f50a7aa3c851a501607f8bc2517e3fde" ns2:_="" ns3:_="" ns4:_="">
    <xsd:import namespace="97e255e4-0195-48d5-bb22-188ad59d66ce"/>
    <xsd:import namespace="9f802a7d-eb81-46c1-8638-cdfe5eabc042"/>
    <xsd:import namespace="4c7089a6-7e34-4da5-8d2b-dd7bb62097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  <xsd:element ref="ns2:MediaServiceSearchProperties" minOccurs="0"/>
                <xsd:element ref="ns2:MediaServiceObjectDetectorVersion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e255e4-0195-48d5-bb22-188ad59d66c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99b51fab-051d-45c2-bf11-9453f0790ff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LengthInSeconds" ma:index="24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f802a7d-eb81-46c1-8638-cdfe5eabc042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7089a6-7e34-4da5-8d2b-dd7bb62097c5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a336a9f6-6f8e-4480-96a1-d40422875ae3}" ma:internalName="TaxCatchAll" ma:showField="CatchAllData" ma:web="9f802a7d-eb81-46c1-8638-cdfe5eabc0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c7089a6-7e34-4da5-8d2b-dd7bb62097c5"/>
    <lcf76f155ced4ddcb4097134ff3c332f xmlns="97e255e4-0195-48d5-bb22-188ad59d66c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A23BF2C9-7F1C-4FC9-B220-83D6874A7F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7e255e4-0195-48d5-bb22-188ad59d66ce"/>
    <ds:schemaRef ds:uri="9f802a7d-eb81-46c1-8638-cdfe5eabc042"/>
    <ds:schemaRef ds:uri="4c7089a6-7e34-4da5-8d2b-dd7bb62097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844C68-9F1D-4AA1-A538-5BC67FF637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D1BF1DB-7208-4B5C-BEC1-B1403A28123B}">
  <ds:schemaRefs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purl.org/dc/dcmitype/"/>
    <ds:schemaRef ds:uri="97e255e4-0195-48d5-bb22-188ad59d66ce"/>
    <ds:schemaRef ds:uri="9f802a7d-eb81-46c1-8638-cdfe5eabc042"/>
    <ds:schemaRef ds:uri="4c7089a6-7e34-4da5-8d2b-dd7bb62097c5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499</Words>
  <Application>Microsoft Office PowerPoint</Application>
  <PresentationFormat>Widescreen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50 years of worker’s representation on health and safety </vt:lpstr>
      <vt:lpstr>50 years of trade union heath and safety representatives in British workplaces</vt:lpstr>
      <vt:lpstr>History  </vt:lpstr>
      <vt:lpstr>Presence and Practice  </vt:lpstr>
      <vt:lpstr>What works and what makes it work </vt:lpstr>
      <vt:lpstr>Current challenges </vt:lpstr>
      <vt:lpstr>The future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50 years of worker’s representation on health and safety </dc:title>
  <dc:creator>David Walters</dc:creator>
  <cp:lastModifiedBy>Jo Rees</cp:lastModifiedBy>
  <cp:revision>15</cp:revision>
  <dcterms:created xsi:type="dcterms:W3CDTF">2024-11-19T18:58:46Z</dcterms:created>
  <dcterms:modified xsi:type="dcterms:W3CDTF">2024-11-21T15:06:24Z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0x0101002B6A76B3F2237D43B9577EC413FA7E1A</vt:lpwstr>
  </property>
</Properties>
</file>