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7" r:id="rId6"/>
    <p:sldId id="371" r:id="rId7"/>
    <p:sldId id="290" r:id="rId8"/>
    <p:sldId id="380" r:id="rId9"/>
    <p:sldId id="381" r:id="rId10"/>
    <p:sldId id="356" r:id="rId11"/>
    <p:sldId id="357" r:id="rId12"/>
    <p:sldId id="378" r:id="rId13"/>
    <p:sldId id="295" r:id="rId14"/>
    <p:sldId id="260" r:id="rId15"/>
    <p:sldId id="379" r:id="rId16"/>
    <p:sldId id="364" r:id="rId17"/>
    <p:sldId id="365" r:id="rId18"/>
    <p:sldId id="366" r:id="rId19"/>
    <p:sldId id="367" r:id="rId20"/>
    <p:sldId id="283" r:id="rId21"/>
    <p:sldId id="376" r:id="rId22"/>
    <p:sldId id="360" r:id="rId23"/>
    <p:sldId id="361" r:id="rId24"/>
    <p:sldId id="359" r:id="rId25"/>
    <p:sldId id="363" r:id="rId26"/>
    <p:sldId id="362" r:id="rId27"/>
    <p:sldId id="3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982" userDrawn="1">
          <p15:clr>
            <a:srgbClr val="A4A3A4"/>
          </p15:clr>
        </p15:guide>
        <p15:guide id="3" pos="1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8B2"/>
    <a:srgbClr val="EAAA00"/>
    <a:srgbClr val="00857E"/>
    <a:srgbClr val="006633"/>
    <a:srgbClr val="E52713"/>
    <a:srgbClr val="5A1B3B"/>
    <a:srgbClr val="0A2240"/>
    <a:srgbClr val="8FAD15"/>
    <a:srgbClr val="3D4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1E61C-BD83-AE4A-ABDB-A8BF05A26872}" v="111" dt="2023-12-14T16:07:58.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98"/>
    <p:restoredTop sz="94694"/>
  </p:normalViewPr>
  <p:slideViewPr>
    <p:cSldViewPr snapToGrid="0">
      <p:cViewPr varScale="1">
        <p:scale>
          <a:sx n="103" d="100"/>
          <a:sy n="103" d="100"/>
        </p:scale>
        <p:origin x="114" y="168"/>
      </p:cViewPr>
      <p:guideLst>
        <p:guide orient="horz" pos="2160"/>
        <p:guide pos="982"/>
        <p:guide pos="18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7026-6F4A-E44E-B4AF-3F1BCBFD8C4C}"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1C24D-964B-6F4B-B19F-505971A9249F}" type="slidenum">
              <a:rPr lang="en-US" smtClean="0"/>
              <a:t>‹#›</a:t>
            </a:fld>
            <a:endParaRPr lang="en-US"/>
          </a:p>
        </p:txBody>
      </p:sp>
    </p:spTree>
    <p:extLst>
      <p:ext uri="{BB962C8B-B14F-4D97-AF65-F5344CB8AC3E}">
        <p14:creationId xmlns:p14="http://schemas.microsoft.com/office/powerpoint/2010/main" val="373588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5B000-4C9A-48EE-965C-754179D5F051}" type="slidenum">
              <a:rPr lang="en-GB" smtClean="0"/>
              <a:t>9</a:t>
            </a:fld>
            <a:endParaRPr lang="en-GB" dirty="0"/>
          </a:p>
        </p:txBody>
      </p:sp>
    </p:spTree>
    <p:extLst>
      <p:ext uri="{BB962C8B-B14F-4D97-AF65-F5344CB8AC3E}">
        <p14:creationId xmlns:p14="http://schemas.microsoft.com/office/powerpoint/2010/main" val="275385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5B000-4C9A-48EE-965C-754179D5F051}" type="slidenum">
              <a:rPr lang="en-GB" smtClean="0"/>
              <a:t>11</a:t>
            </a:fld>
            <a:endParaRPr lang="en-GB" dirty="0"/>
          </a:p>
        </p:txBody>
      </p:sp>
    </p:spTree>
    <p:extLst>
      <p:ext uri="{BB962C8B-B14F-4D97-AF65-F5344CB8AC3E}">
        <p14:creationId xmlns:p14="http://schemas.microsoft.com/office/powerpoint/2010/main" val="40545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5B000-4C9A-48EE-965C-754179D5F051}" type="slidenum">
              <a:rPr lang="en-GB" smtClean="0"/>
              <a:t>12</a:t>
            </a:fld>
            <a:endParaRPr lang="en-GB" dirty="0"/>
          </a:p>
        </p:txBody>
      </p:sp>
    </p:spTree>
    <p:extLst>
      <p:ext uri="{BB962C8B-B14F-4D97-AF65-F5344CB8AC3E}">
        <p14:creationId xmlns:p14="http://schemas.microsoft.com/office/powerpoint/2010/main" val="371301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F5B000-4C9A-48EE-965C-754179D5F051}" type="slidenum">
              <a:rPr lang="en-GB" smtClean="0"/>
              <a:t>13</a:t>
            </a:fld>
            <a:endParaRPr lang="en-GB"/>
          </a:p>
        </p:txBody>
      </p:sp>
    </p:spTree>
    <p:extLst>
      <p:ext uri="{BB962C8B-B14F-4D97-AF65-F5344CB8AC3E}">
        <p14:creationId xmlns:p14="http://schemas.microsoft.com/office/powerpoint/2010/main" val="343806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5B000-4C9A-48EE-965C-754179D5F051}" type="slidenum">
              <a:rPr lang="en-GB" smtClean="0"/>
              <a:t>14</a:t>
            </a:fld>
            <a:endParaRPr lang="en-GB" dirty="0"/>
          </a:p>
        </p:txBody>
      </p:sp>
    </p:spTree>
    <p:extLst>
      <p:ext uri="{BB962C8B-B14F-4D97-AF65-F5344CB8AC3E}">
        <p14:creationId xmlns:p14="http://schemas.microsoft.com/office/powerpoint/2010/main" val="36549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5B000-4C9A-48EE-965C-754179D5F051}" type="slidenum">
              <a:rPr lang="en-GB" smtClean="0"/>
              <a:t>15</a:t>
            </a:fld>
            <a:endParaRPr lang="en-GB" dirty="0"/>
          </a:p>
        </p:txBody>
      </p:sp>
    </p:spTree>
    <p:extLst>
      <p:ext uri="{BB962C8B-B14F-4D97-AF65-F5344CB8AC3E}">
        <p14:creationId xmlns:p14="http://schemas.microsoft.com/office/powerpoint/2010/main" val="171062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5B000-4C9A-48EE-965C-754179D5F051}" type="slidenum">
              <a:rPr lang="en-GB" smtClean="0"/>
              <a:t>16</a:t>
            </a:fld>
            <a:endParaRPr lang="en-GB" dirty="0"/>
          </a:p>
        </p:txBody>
      </p:sp>
    </p:spTree>
    <p:extLst>
      <p:ext uri="{BB962C8B-B14F-4D97-AF65-F5344CB8AC3E}">
        <p14:creationId xmlns:p14="http://schemas.microsoft.com/office/powerpoint/2010/main" val="332748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F5B000-4C9A-48EE-965C-754179D5F051}" type="slidenum">
              <a:rPr lang="en-GB" smtClean="0"/>
              <a:t>18</a:t>
            </a:fld>
            <a:endParaRPr lang="en-GB"/>
          </a:p>
        </p:txBody>
      </p:sp>
    </p:spTree>
    <p:extLst>
      <p:ext uri="{BB962C8B-B14F-4D97-AF65-F5344CB8AC3E}">
        <p14:creationId xmlns:p14="http://schemas.microsoft.com/office/powerpoint/2010/main" val="407938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F5B000-4C9A-48EE-965C-754179D5F051}" type="slidenum">
              <a:rPr lang="en-GB" smtClean="0"/>
              <a:t>24</a:t>
            </a:fld>
            <a:endParaRPr lang="en-GB"/>
          </a:p>
        </p:txBody>
      </p:sp>
    </p:spTree>
    <p:extLst>
      <p:ext uri="{BB962C8B-B14F-4D97-AF65-F5344CB8AC3E}">
        <p14:creationId xmlns:p14="http://schemas.microsoft.com/office/powerpoint/2010/main" val="1508760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imag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7E3C7D-52CF-D731-6F3F-1EDDDB0CE44B}"/>
              </a:ext>
            </a:extLst>
          </p:cNvPr>
          <p:cNvSpPr/>
          <p:nvPr userDrawn="1"/>
        </p:nvSpPr>
        <p:spPr>
          <a:xfrm>
            <a:off x="0" y="0"/>
            <a:ext cx="12192000" cy="6858000"/>
          </a:xfrm>
          <a:prstGeom prst="rect">
            <a:avLst/>
          </a:prstGeom>
          <a:solidFill>
            <a:srgbClr val="E52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B652F-6324-9426-C540-8E165751B23F}"/>
              </a:ext>
            </a:extLst>
          </p:cNvPr>
          <p:cNvSpPr>
            <a:spLocks noGrp="1"/>
          </p:cNvSpPr>
          <p:nvPr>
            <p:ph type="ctrTitle"/>
          </p:nvPr>
        </p:nvSpPr>
        <p:spPr>
          <a:xfrm>
            <a:off x="665017" y="1122363"/>
            <a:ext cx="11090853" cy="2387600"/>
          </a:xfrm>
        </p:spPr>
        <p:txBody>
          <a:bodyPr anchor="b">
            <a:noAutofit/>
          </a:bodyPr>
          <a:lstStyle>
            <a:lvl1pPr algn="l">
              <a:defRPr sz="8800" b="1">
                <a:solidFill>
                  <a:schemeClr val="bg1"/>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C50C725-B3EA-DE10-7C2D-AA42B61095BD}"/>
              </a:ext>
            </a:extLst>
          </p:cNvPr>
          <p:cNvSpPr>
            <a:spLocks noGrp="1"/>
          </p:cNvSpPr>
          <p:nvPr>
            <p:ph type="subTitle" idx="1"/>
          </p:nvPr>
        </p:nvSpPr>
        <p:spPr>
          <a:xfrm>
            <a:off x="665018" y="3633961"/>
            <a:ext cx="11090852" cy="210845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C80D7BD2-35C6-AC5E-B3E9-FAEE3EA8FCFD}"/>
              </a:ext>
            </a:extLst>
          </p:cNvPr>
          <p:cNvPicPr>
            <a:picLocks noChangeAspect="1"/>
          </p:cNvPicPr>
          <p:nvPr userDrawn="1"/>
        </p:nvPicPr>
        <p:blipFill>
          <a:blip r:embed="rId2"/>
          <a:stretch>
            <a:fillRect/>
          </a:stretch>
        </p:blipFill>
        <p:spPr>
          <a:xfrm>
            <a:off x="9773728" y="6210219"/>
            <a:ext cx="2126883" cy="367435"/>
          </a:xfrm>
          <a:prstGeom prst="rect">
            <a:avLst/>
          </a:prstGeom>
        </p:spPr>
      </p:pic>
      <p:cxnSp>
        <p:nvCxnSpPr>
          <p:cNvPr id="5" name="Straight Connector 4">
            <a:extLst>
              <a:ext uri="{FF2B5EF4-FFF2-40B4-BE49-F238E27FC236}">
                <a16:creationId xmlns:a16="http://schemas.microsoft.com/office/drawing/2014/main" id="{01FC45C8-9D34-2AC7-BA6F-441700E78EA8}"/>
              </a:ext>
            </a:extLst>
          </p:cNvPr>
          <p:cNvCxnSpPr>
            <a:cxnSpLocks/>
          </p:cNvCxnSpPr>
          <p:nvPr userDrawn="1"/>
        </p:nvCxnSpPr>
        <p:spPr>
          <a:xfrm>
            <a:off x="0" y="6393935"/>
            <a:ext cx="94823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5873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Body copy slide 2 column 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834DC0-CA89-3BCE-6BC4-64BF108E05ED}"/>
              </a:ext>
            </a:extLst>
          </p:cNvPr>
          <p:cNvSpPr/>
          <p:nvPr userDrawn="1"/>
        </p:nvSpPr>
        <p:spPr>
          <a:xfrm>
            <a:off x="0" y="0"/>
            <a:ext cx="685800" cy="6858000"/>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561887-AE7F-BA96-2679-1E5DED75712B}"/>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a:xfrm>
            <a:off x="838200" y="365125"/>
            <a:ext cx="10377791" cy="1325563"/>
          </a:xfrm>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30344D21-D386-0E90-E4BF-C02EAC8C97B7}"/>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74018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60B21-EADA-CF71-8B65-D5C1CD86D861}"/>
              </a:ext>
            </a:extLst>
          </p:cNvPr>
          <p:cNvSpPr/>
          <p:nvPr userDrawn="1"/>
        </p:nvSpPr>
        <p:spPr>
          <a:xfrm>
            <a:off x="0" y="0"/>
            <a:ext cx="685800" cy="6858000"/>
          </a:xfrm>
          <a:prstGeom prst="rect">
            <a:avLst/>
          </a:prstGeom>
          <a:solidFill>
            <a:srgbClr val="0085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FE35B-F87F-DA32-F0DD-884106EA9686}"/>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a:xfrm>
            <a:off x="838200" y="365125"/>
            <a:ext cx="10377791" cy="1325563"/>
          </a:xfrm>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919C331E-B7C3-5E9B-C1D1-A57F27C58A12}"/>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90713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py slide with a call out box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60B21-EADA-CF71-8B65-D5C1CD86D861}"/>
              </a:ext>
            </a:extLst>
          </p:cNvPr>
          <p:cNvSpPr/>
          <p:nvPr userDrawn="1"/>
        </p:nvSpPr>
        <p:spPr>
          <a:xfrm>
            <a:off x="0" y="0"/>
            <a:ext cx="685800" cy="6858000"/>
          </a:xfrm>
          <a:prstGeom prst="rect">
            <a:avLst/>
          </a:prstGeom>
          <a:solidFill>
            <a:srgbClr val="EA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FE35B-F87F-DA32-F0DD-884106EA9686}"/>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a:xfrm>
            <a:off x="838200" y="365125"/>
            <a:ext cx="10377791" cy="1325563"/>
          </a:xfrm>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6"/>
            <a:ext cx="5181600" cy="2072004"/>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919C331E-B7C3-5E9B-C1D1-A57F27C58A12}"/>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63664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Body copy slide with a call out box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60B21-EADA-CF71-8B65-D5C1CD86D861}"/>
              </a:ext>
            </a:extLst>
          </p:cNvPr>
          <p:cNvSpPr/>
          <p:nvPr userDrawn="1"/>
        </p:nvSpPr>
        <p:spPr>
          <a:xfrm>
            <a:off x="0" y="0"/>
            <a:ext cx="685800" cy="6858000"/>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FE35B-F87F-DA32-F0DD-884106EA9686}"/>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a:xfrm>
            <a:off x="838200" y="365125"/>
            <a:ext cx="10377791" cy="1325563"/>
          </a:xfrm>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6"/>
            <a:ext cx="5181600" cy="2072004"/>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919C331E-B7C3-5E9B-C1D1-A57F27C58A12}"/>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9276E9E-5CB2-F102-D851-8F9CFD2B94E4}"/>
              </a:ext>
            </a:extLst>
          </p:cNvPr>
          <p:cNvSpPr/>
          <p:nvPr userDrawn="1"/>
        </p:nvSpPr>
        <p:spPr>
          <a:xfrm>
            <a:off x="838199" y="4114800"/>
            <a:ext cx="5181600" cy="1863089"/>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86D541D-6DCF-1295-9076-58585A4E21B7}"/>
              </a:ext>
            </a:extLst>
          </p:cNvPr>
          <p:cNvSpPr>
            <a:spLocks noGrp="1"/>
          </p:cNvSpPr>
          <p:nvPr>
            <p:ph sz="half" idx="10"/>
          </p:nvPr>
        </p:nvSpPr>
        <p:spPr>
          <a:xfrm>
            <a:off x="994410" y="4282819"/>
            <a:ext cx="4857750" cy="1527051"/>
          </a:xfrm>
        </p:spPr>
        <p:txBody>
          <a:bodyPr>
            <a:normAutofit/>
          </a:bodyPr>
          <a:lstStyle>
            <a:lvl1pPr marL="0" indent="0">
              <a:buFontTx/>
              <a:buNone/>
              <a:defRPr sz="20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GB"/>
              <a:t>Click to edit Master text styles</a:t>
            </a:r>
          </a:p>
        </p:txBody>
      </p:sp>
    </p:spTree>
    <p:extLst>
      <p:ext uri="{BB962C8B-B14F-4D97-AF65-F5344CB8AC3E}">
        <p14:creationId xmlns:p14="http://schemas.microsoft.com/office/powerpoint/2010/main" val="321623900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copy slide 1 column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6">
            <a:extLst>
              <a:ext uri="{FF2B5EF4-FFF2-40B4-BE49-F238E27FC236}">
                <a16:creationId xmlns:a16="http://schemas.microsoft.com/office/drawing/2014/main" id="{F4DB7A49-0C90-6BA7-AA6A-A60F81658081}"/>
              </a:ext>
            </a:extLst>
          </p:cNvPr>
          <p:cNvSpPr>
            <a:spLocks noGrp="1"/>
          </p:cNvSpPr>
          <p:nvPr>
            <p:ph type="pic" sz="quarter" idx="14"/>
          </p:nvPr>
        </p:nvSpPr>
        <p:spPr>
          <a:xfrm>
            <a:off x="7125419" y="365125"/>
            <a:ext cx="5066581" cy="5587100"/>
          </a:xfrm>
          <a:solidFill>
            <a:schemeClr val="bg2"/>
          </a:solidFill>
        </p:spPr>
        <p:txBody>
          <a:bodyPr/>
          <a:lstStyle/>
          <a:p>
            <a:endParaRPr lang="en-US"/>
          </a:p>
        </p:txBody>
      </p:sp>
      <p:pic>
        <p:nvPicPr>
          <p:cNvPr id="5" name="Picture 4">
            <a:extLst>
              <a:ext uri="{FF2B5EF4-FFF2-40B4-BE49-F238E27FC236}">
                <a16:creationId xmlns:a16="http://schemas.microsoft.com/office/drawing/2014/main" id="{04E7CCC2-FAFC-CB5A-DD53-5459261D19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grpSp>
        <p:nvGrpSpPr>
          <p:cNvPr id="9" name="Group 8">
            <a:extLst>
              <a:ext uri="{FF2B5EF4-FFF2-40B4-BE49-F238E27FC236}">
                <a16:creationId xmlns:a16="http://schemas.microsoft.com/office/drawing/2014/main" id="{5D913A18-EFE8-47DF-7A58-563AA6E558F1}"/>
              </a:ext>
            </a:extLst>
          </p:cNvPr>
          <p:cNvGrpSpPr/>
          <p:nvPr userDrawn="1"/>
        </p:nvGrpSpPr>
        <p:grpSpPr>
          <a:xfrm>
            <a:off x="0" y="0"/>
            <a:ext cx="751114" cy="6858000"/>
            <a:chOff x="0" y="0"/>
            <a:chExt cx="751114" cy="6858000"/>
          </a:xfrm>
          <a:solidFill>
            <a:srgbClr val="006633"/>
          </a:solidFill>
        </p:grpSpPr>
        <p:sp>
          <p:nvSpPr>
            <p:cNvPr id="7" name="Rectangle 6">
              <a:extLst>
                <a:ext uri="{FF2B5EF4-FFF2-40B4-BE49-F238E27FC236}">
                  <a16:creationId xmlns:a16="http://schemas.microsoft.com/office/drawing/2014/main" id="{D0CAD58F-7EA0-CDED-F72E-BC18F1467CEF}"/>
                </a:ext>
              </a:extLst>
            </p:cNvPr>
            <p:cNvSpPr/>
            <p:nvPr userDrawn="1"/>
          </p:nvSpPr>
          <p:spPr>
            <a:xfrm>
              <a:off x="0" y="0"/>
              <a:ext cx="685800"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FC0733-E08B-E90D-76D0-30038EEE10BD}"/>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3F2BF48B-BF49-B647-8021-7E26976732C4}"/>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49665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41345FA-3CFC-EDAE-5E0B-372A379D8BF9}"/>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5409833" y="365125"/>
            <a:ext cx="580615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5409833" y="1825625"/>
            <a:ext cx="580615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6">
            <a:extLst>
              <a:ext uri="{FF2B5EF4-FFF2-40B4-BE49-F238E27FC236}">
                <a16:creationId xmlns:a16="http://schemas.microsoft.com/office/drawing/2014/main" id="{F4DB7A49-0C90-6BA7-AA6A-A60F81658081}"/>
              </a:ext>
            </a:extLst>
          </p:cNvPr>
          <p:cNvSpPr>
            <a:spLocks noGrp="1"/>
          </p:cNvSpPr>
          <p:nvPr>
            <p:ph type="pic" sz="quarter" idx="14"/>
          </p:nvPr>
        </p:nvSpPr>
        <p:spPr>
          <a:xfrm>
            <a:off x="0" y="365125"/>
            <a:ext cx="5066581" cy="5587100"/>
          </a:xfrm>
          <a:solidFill>
            <a:schemeClr val="bg2"/>
          </a:solidFill>
        </p:spPr>
        <p:txBody>
          <a:bodyPr/>
          <a:lstStyle/>
          <a:p>
            <a:endParaRPr lang="en-US"/>
          </a:p>
        </p:txBody>
      </p:sp>
      <p:pic>
        <p:nvPicPr>
          <p:cNvPr id="5" name="Picture 4">
            <a:extLst>
              <a:ext uri="{FF2B5EF4-FFF2-40B4-BE49-F238E27FC236}">
                <a16:creationId xmlns:a16="http://schemas.microsoft.com/office/drawing/2014/main" id="{04E7CCC2-FAFC-CB5A-DD53-5459261D19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spTree>
    <p:extLst>
      <p:ext uri="{BB962C8B-B14F-4D97-AF65-F5344CB8AC3E}">
        <p14:creationId xmlns:p14="http://schemas.microsoft.com/office/powerpoint/2010/main" val="277162995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43732F-1F33-24C2-5D97-6F988E3D16CF}"/>
              </a:ext>
            </a:extLst>
          </p:cNvPr>
          <p:cNvSpPr/>
          <p:nvPr userDrawn="1"/>
        </p:nvSpPr>
        <p:spPr>
          <a:xfrm>
            <a:off x="0" y="0"/>
            <a:ext cx="11227324" cy="6858000"/>
          </a:xfrm>
          <a:prstGeom prst="rect">
            <a:avLst/>
          </a:prstGeom>
          <a:solidFill>
            <a:srgbClr val="3D46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6">
            <a:extLst>
              <a:ext uri="{FF2B5EF4-FFF2-40B4-BE49-F238E27FC236}">
                <a16:creationId xmlns:a16="http://schemas.microsoft.com/office/drawing/2014/main" id="{D610EAFA-81EE-C747-5531-4C777D66F7A7}"/>
              </a:ext>
            </a:extLst>
          </p:cNvPr>
          <p:cNvSpPr>
            <a:spLocks noGrp="1"/>
          </p:cNvSpPr>
          <p:nvPr>
            <p:ph type="pic" sz="quarter" idx="14"/>
          </p:nvPr>
        </p:nvSpPr>
        <p:spPr>
          <a:xfrm>
            <a:off x="7125419" y="365125"/>
            <a:ext cx="4601525" cy="5587100"/>
          </a:xfrm>
          <a:solidFill>
            <a:schemeClr val="bg2"/>
          </a:solidFill>
        </p:spPr>
        <p:txBody>
          <a:bodyPr/>
          <a:lstStyle/>
          <a:p>
            <a:endParaRPr lang="en-US"/>
          </a:p>
        </p:txBody>
      </p:sp>
      <p:pic>
        <p:nvPicPr>
          <p:cNvPr id="4" name="Picture 3">
            <a:extLst>
              <a:ext uri="{FF2B5EF4-FFF2-40B4-BE49-F238E27FC236}">
                <a16:creationId xmlns:a16="http://schemas.microsoft.com/office/drawing/2014/main" id="{B97DA128-78E3-DFF8-5D94-C49259B1D3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5" name="Straight Connector 4">
            <a:extLst>
              <a:ext uri="{FF2B5EF4-FFF2-40B4-BE49-F238E27FC236}">
                <a16:creationId xmlns:a16="http://schemas.microsoft.com/office/drawing/2014/main" id="{ACBA7D92-626E-4B2B-EFE8-EA2B6884BF01}"/>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18964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CEB42A-F774-299D-A78D-0B49C1D70F30}"/>
              </a:ext>
            </a:extLst>
          </p:cNvPr>
          <p:cNvSpPr/>
          <p:nvPr userDrawn="1"/>
        </p:nvSpPr>
        <p:spPr>
          <a:xfrm>
            <a:off x="0" y="0"/>
            <a:ext cx="11227324" cy="6858000"/>
          </a:xfrm>
          <a:prstGeom prst="rect">
            <a:avLst/>
          </a:prstGeom>
          <a:solidFill>
            <a:srgbClr val="0A22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pic>
        <p:nvPicPr>
          <p:cNvPr id="4" name="Picture 3">
            <a:extLst>
              <a:ext uri="{FF2B5EF4-FFF2-40B4-BE49-F238E27FC236}">
                <a16:creationId xmlns:a16="http://schemas.microsoft.com/office/drawing/2014/main" id="{BC365B49-CE31-0D74-B1D4-037A6BC1E3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5" name="Straight Connector 4">
            <a:extLst>
              <a:ext uri="{FF2B5EF4-FFF2-40B4-BE49-F238E27FC236}">
                <a16:creationId xmlns:a16="http://schemas.microsoft.com/office/drawing/2014/main" id="{E2BC93A7-77F7-2411-FE01-7B11A386BED8}"/>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63674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79ABEB-C5A9-28FE-A30E-E55138097EE3}"/>
              </a:ext>
            </a:extLst>
          </p:cNvPr>
          <p:cNvSpPr/>
          <p:nvPr userDrawn="1"/>
        </p:nvSpPr>
        <p:spPr>
          <a:xfrm>
            <a:off x="0" y="0"/>
            <a:ext cx="11227324" cy="6858000"/>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pic>
        <p:nvPicPr>
          <p:cNvPr id="5" name="Picture 4">
            <a:extLst>
              <a:ext uri="{FF2B5EF4-FFF2-40B4-BE49-F238E27FC236}">
                <a16:creationId xmlns:a16="http://schemas.microsoft.com/office/drawing/2014/main" id="{7FB3F624-6DDD-D801-F5E4-94E80AB9B6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6" name="Straight Connector 5">
            <a:extLst>
              <a:ext uri="{FF2B5EF4-FFF2-40B4-BE49-F238E27FC236}">
                <a16:creationId xmlns:a16="http://schemas.microsoft.com/office/drawing/2014/main" id="{566A2940-617E-787A-6CF2-47E512C00DE0}"/>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13840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EBFB45-8890-BC7D-7DDF-ED5AE1C37074}"/>
              </a:ext>
            </a:extLst>
          </p:cNvPr>
          <p:cNvSpPr/>
          <p:nvPr userDrawn="1"/>
        </p:nvSpPr>
        <p:spPr>
          <a:xfrm>
            <a:off x="-1" y="0"/>
            <a:ext cx="11227323" cy="6858000"/>
          </a:xfrm>
          <a:prstGeom prst="rect">
            <a:avLst/>
          </a:prstGeom>
          <a:solidFill>
            <a:srgbClr val="006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pic>
        <p:nvPicPr>
          <p:cNvPr id="4" name="Picture 3">
            <a:extLst>
              <a:ext uri="{FF2B5EF4-FFF2-40B4-BE49-F238E27FC236}">
                <a16:creationId xmlns:a16="http://schemas.microsoft.com/office/drawing/2014/main" id="{75F9D628-185D-ED36-10BA-04E6DEBF34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6" name="Straight Connector 5">
            <a:extLst>
              <a:ext uri="{FF2B5EF4-FFF2-40B4-BE49-F238E27FC236}">
                <a16:creationId xmlns:a16="http://schemas.microsoft.com/office/drawing/2014/main" id="{0113B8C0-10FD-581B-2427-CC37875DA2B3}"/>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11042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out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7E3C7D-52CF-D731-6F3F-1EDDDB0CE44B}"/>
              </a:ext>
            </a:extLst>
          </p:cNvPr>
          <p:cNvSpPr/>
          <p:nvPr userDrawn="1"/>
        </p:nvSpPr>
        <p:spPr>
          <a:xfrm>
            <a:off x="0" y="0"/>
            <a:ext cx="12192000" cy="6858000"/>
          </a:xfrm>
          <a:prstGeom prst="rect">
            <a:avLst/>
          </a:prstGeom>
          <a:solidFill>
            <a:srgbClr val="EA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49A6223-A162-AD6C-8E84-9517CE943CC2}"/>
              </a:ext>
            </a:extLst>
          </p:cNvPr>
          <p:cNvPicPr>
            <a:picLocks noChangeAspect="1"/>
          </p:cNvPicPr>
          <p:nvPr userDrawn="1"/>
        </p:nvPicPr>
        <p:blipFill>
          <a:blip r:embed="rId2"/>
          <a:stretch>
            <a:fillRect/>
          </a:stretch>
        </p:blipFill>
        <p:spPr>
          <a:xfrm>
            <a:off x="9773728" y="6210218"/>
            <a:ext cx="2126883" cy="367435"/>
          </a:xfrm>
          <a:prstGeom prst="rect">
            <a:avLst/>
          </a:prstGeom>
        </p:spPr>
      </p:pic>
      <p:cxnSp>
        <p:nvCxnSpPr>
          <p:cNvPr id="11" name="Straight Connector 10">
            <a:extLst>
              <a:ext uri="{FF2B5EF4-FFF2-40B4-BE49-F238E27FC236}">
                <a16:creationId xmlns:a16="http://schemas.microsoft.com/office/drawing/2014/main" id="{EDA19B22-381F-4EBD-67A7-414117B1EF2E}"/>
              </a:ext>
            </a:extLst>
          </p:cNvPr>
          <p:cNvCxnSpPr>
            <a:cxnSpLocks/>
          </p:cNvCxnSpPr>
          <p:nvPr userDrawn="1"/>
        </p:nvCxnSpPr>
        <p:spPr>
          <a:xfrm>
            <a:off x="0" y="6393935"/>
            <a:ext cx="94823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0801E8A-85B8-98AC-FC73-31C3E9D134FC}"/>
              </a:ext>
            </a:extLst>
          </p:cNvPr>
          <p:cNvSpPr>
            <a:spLocks noGrp="1"/>
          </p:cNvSpPr>
          <p:nvPr>
            <p:ph type="ctrTitle"/>
          </p:nvPr>
        </p:nvSpPr>
        <p:spPr>
          <a:xfrm>
            <a:off x="665017" y="1122363"/>
            <a:ext cx="11090853" cy="2387600"/>
          </a:xfrm>
        </p:spPr>
        <p:txBody>
          <a:bodyPr anchor="b">
            <a:noAutofit/>
          </a:bodyPr>
          <a:lstStyle>
            <a:lvl1pPr algn="l">
              <a:defRPr sz="8800" b="1">
                <a:solidFill>
                  <a:schemeClr val="tx1"/>
                </a:solidFill>
                <a:latin typeface="+mj-lt"/>
              </a:defRPr>
            </a:lvl1pPr>
          </a:lstStyle>
          <a:p>
            <a:r>
              <a:rPr lang="en-GB"/>
              <a:t>Click to edit Master title style</a:t>
            </a:r>
            <a:endParaRPr lang="en-US"/>
          </a:p>
        </p:txBody>
      </p:sp>
      <p:sp>
        <p:nvSpPr>
          <p:cNvPr id="5" name="Subtitle 2">
            <a:extLst>
              <a:ext uri="{FF2B5EF4-FFF2-40B4-BE49-F238E27FC236}">
                <a16:creationId xmlns:a16="http://schemas.microsoft.com/office/drawing/2014/main" id="{CFE2495A-5940-6BC1-5575-3897A430A639}"/>
              </a:ext>
            </a:extLst>
          </p:cNvPr>
          <p:cNvSpPr>
            <a:spLocks noGrp="1"/>
          </p:cNvSpPr>
          <p:nvPr>
            <p:ph type="subTitle" idx="1"/>
          </p:nvPr>
        </p:nvSpPr>
        <p:spPr>
          <a:xfrm>
            <a:off x="665018" y="3633961"/>
            <a:ext cx="11090852" cy="210845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1037764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5FBDA5-AACC-A99E-4BED-3E09B0DFDCE6}"/>
              </a:ext>
            </a:extLst>
          </p:cNvPr>
          <p:cNvSpPr/>
          <p:nvPr userDrawn="1"/>
        </p:nvSpPr>
        <p:spPr>
          <a:xfrm>
            <a:off x="0" y="0"/>
            <a:ext cx="11227324" cy="6858000"/>
          </a:xfrm>
          <a:prstGeom prst="rect">
            <a:avLst/>
          </a:prstGeom>
          <a:solidFill>
            <a:srgbClr val="EA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pic>
        <p:nvPicPr>
          <p:cNvPr id="5" name="Picture 4">
            <a:extLst>
              <a:ext uri="{FF2B5EF4-FFF2-40B4-BE49-F238E27FC236}">
                <a16:creationId xmlns:a16="http://schemas.microsoft.com/office/drawing/2014/main" id="{2B9D4157-E439-23A5-D314-EE8DA02845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7" name="Straight Connector 6">
            <a:extLst>
              <a:ext uri="{FF2B5EF4-FFF2-40B4-BE49-F238E27FC236}">
                <a16:creationId xmlns:a16="http://schemas.microsoft.com/office/drawing/2014/main" id="{35329ABC-FED0-F8D2-8F41-874A77E69939}"/>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03166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124FD4-3CC6-B5BD-0CFE-F86348EC8815}"/>
              </a:ext>
            </a:extLst>
          </p:cNvPr>
          <p:cNvSpPr/>
          <p:nvPr userDrawn="1"/>
        </p:nvSpPr>
        <p:spPr>
          <a:xfrm>
            <a:off x="0" y="0"/>
            <a:ext cx="11227322" cy="6858000"/>
          </a:xfrm>
          <a:prstGeom prst="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5066581" cy="5587100"/>
          </a:xfrm>
          <a:solidFill>
            <a:schemeClr val="bg1"/>
          </a:solidFill>
        </p:spPr>
        <p:txBody>
          <a:bodyPr/>
          <a:lstStyle/>
          <a:p>
            <a:endParaRPr lang="en-US"/>
          </a:p>
        </p:txBody>
      </p:sp>
      <p:sp>
        <p:nvSpPr>
          <p:cNvPr id="11" name="Picture Placeholder 6">
            <a:extLst>
              <a:ext uri="{FF2B5EF4-FFF2-40B4-BE49-F238E27FC236}">
                <a16:creationId xmlns:a16="http://schemas.microsoft.com/office/drawing/2014/main" id="{C74E1599-9338-1A01-0344-9F8E2333A82B}"/>
              </a:ext>
            </a:extLst>
          </p:cNvPr>
          <p:cNvSpPr>
            <a:spLocks noGrp="1"/>
          </p:cNvSpPr>
          <p:nvPr>
            <p:ph type="pic" sz="quarter" idx="14"/>
          </p:nvPr>
        </p:nvSpPr>
        <p:spPr>
          <a:xfrm>
            <a:off x="7125419" y="365125"/>
            <a:ext cx="4601525" cy="5587100"/>
          </a:xfrm>
          <a:solidFill>
            <a:schemeClr val="bg2"/>
          </a:solidFill>
        </p:spPr>
        <p:txBody>
          <a:bodyPr/>
          <a:lstStyle/>
          <a:p>
            <a:endParaRPr lang="en-US"/>
          </a:p>
        </p:txBody>
      </p:sp>
      <p:pic>
        <p:nvPicPr>
          <p:cNvPr id="4" name="Picture 3">
            <a:extLst>
              <a:ext uri="{FF2B5EF4-FFF2-40B4-BE49-F238E27FC236}">
                <a16:creationId xmlns:a16="http://schemas.microsoft.com/office/drawing/2014/main" id="{6C3AC6CA-EE2B-A7E0-A72D-52F5C8DD5C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7" name="Straight Connector 6">
            <a:extLst>
              <a:ext uri="{FF2B5EF4-FFF2-40B4-BE49-F238E27FC236}">
                <a16:creationId xmlns:a16="http://schemas.microsoft.com/office/drawing/2014/main" id="{2B9EC6EF-BA5D-51B0-8399-4B2366F46891}"/>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79114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C37585-75F3-F716-B107-53120C04FF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sp>
        <p:nvSpPr>
          <p:cNvPr id="6" name="Rectangle 5">
            <a:extLst>
              <a:ext uri="{FF2B5EF4-FFF2-40B4-BE49-F238E27FC236}">
                <a16:creationId xmlns:a16="http://schemas.microsoft.com/office/drawing/2014/main" id="{B496C70E-9C52-A471-F59A-095400601D06}"/>
              </a:ext>
            </a:extLst>
          </p:cNvPr>
          <p:cNvSpPr/>
          <p:nvPr userDrawn="1"/>
        </p:nvSpPr>
        <p:spPr>
          <a:xfrm>
            <a:off x="0" y="0"/>
            <a:ext cx="11227324" cy="6858000"/>
          </a:xfrm>
          <a:prstGeom prst="rect">
            <a:avLst/>
          </a:prstGeom>
          <a:solidFill>
            <a:srgbClr val="0085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6">
            <a:extLst>
              <a:ext uri="{FF2B5EF4-FFF2-40B4-BE49-F238E27FC236}">
                <a16:creationId xmlns:a16="http://schemas.microsoft.com/office/drawing/2014/main" id="{5AD6031E-F1E1-0608-0F6F-E19646175A9E}"/>
              </a:ext>
            </a:extLst>
          </p:cNvPr>
          <p:cNvSpPr>
            <a:spLocks noGrp="1"/>
          </p:cNvSpPr>
          <p:nvPr>
            <p:ph type="pic" sz="quarter" idx="13"/>
          </p:nvPr>
        </p:nvSpPr>
        <p:spPr>
          <a:xfrm>
            <a:off x="7125419" y="365125"/>
            <a:ext cx="4601525" cy="5587100"/>
          </a:xfrm>
          <a:solidFill>
            <a:schemeClr val="bg2"/>
          </a:solidFill>
        </p:spPr>
        <p:txBody>
          <a:bodyPr/>
          <a:lstStyle/>
          <a:p>
            <a:endParaRPr lang="en-US"/>
          </a:p>
        </p:txBody>
      </p:sp>
      <p:cxnSp>
        <p:nvCxnSpPr>
          <p:cNvPr id="5" name="Straight Connector 4">
            <a:extLst>
              <a:ext uri="{FF2B5EF4-FFF2-40B4-BE49-F238E27FC236}">
                <a16:creationId xmlns:a16="http://schemas.microsoft.com/office/drawing/2014/main" id="{4AF66902-237C-EC48-05C2-9102DC34D926}"/>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31896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9552DD-D055-BF2F-C528-7617ED4E1C14}"/>
              </a:ext>
            </a:extLst>
          </p:cNvPr>
          <p:cNvSpPr/>
          <p:nvPr userDrawn="1"/>
        </p:nvSpPr>
        <p:spPr>
          <a:xfrm>
            <a:off x="0" y="0"/>
            <a:ext cx="11227322" cy="6858000"/>
          </a:xfrm>
          <a:prstGeom prst="rect">
            <a:avLst/>
          </a:prstGeom>
          <a:solidFill>
            <a:srgbClr val="5CB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6126688"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6126688"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AAE3CDD1-571D-FE57-DFF8-D8A9049226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sp>
        <p:nvSpPr>
          <p:cNvPr id="11" name="Picture Placeholder 6">
            <a:extLst>
              <a:ext uri="{FF2B5EF4-FFF2-40B4-BE49-F238E27FC236}">
                <a16:creationId xmlns:a16="http://schemas.microsoft.com/office/drawing/2014/main" id="{FF47A1D1-A203-27B1-74D8-EF79309B4D84}"/>
              </a:ext>
            </a:extLst>
          </p:cNvPr>
          <p:cNvSpPr>
            <a:spLocks noGrp="1"/>
          </p:cNvSpPr>
          <p:nvPr>
            <p:ph type="pic" sz="quarter" idx="14"/>
          </p:nvPr>
        </p:nvSpPr>
        <p:spPr>
          <a:xfrm>
            <a:off x="7125419" y="365125"/>
            <a:ext cx="4601525" cy="5587100"/>
          </a:xfrm>
          <a:solidFill>
            <a:schemeClr val="bg2"/>
          </a:solidFill>
        </p:spPr>
        <p:txBody>
          <a:bodyPr/>
          <a:lstStyle/>
          <a:p>
            <a:endParaRPr lang="en-US"/>
          </a:p>
        </p:txBody>
      </p:sp>
      <p:cxnSp>
        <p:nvCxnSpPr>
          <p:cNvPr id="7" name="Straight Connector 6">
            <a:extLst>
              <a:ext uri="{FF2B5EF4-FFF2-40B4-BE49-F238E27FC236}">
                <a16:creationId xmlns:a16="http://schemas.microsoft.com/office/drawing/2014/main" id="{7E063064-D067-7D5D-4105-C6B0B046E73C}"/>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7416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4C4C4E8-8B35-A585-A42F-8382F27F3806}"/>
              </a:ext>
            </a:extLst>
          </p:cNvPr>
          <p:cNvSpPr>
            <a:spLocks noGrp="1"/>
          </p:cNvSpPr>
          <p:nvPr>
            <p:ph type="pic" sz="quarter" idx="13"/>
          </p:nvPr>
        </p:nvSpPr>
        <p:spPr>
          <a:xfrm>
            <a:off x="0" y="-1"/>
            <a:ext cx="12192000" cy="6858001"/>
          </a:xfrm>
          <a:solidFill>
            <a:schemeClr val="bg2"/>
          </a:solidFill>
        </p:spPr>
        <p:txBody>
          <a:bodyPr/>
          <a:lstStyle/>
          <a:p>
            <a:endParaRPr lang="en-US"/>
          </a:p>
        </p:txBody>
      </p:sp>
      <p:sp>
        <p:nvSpPr>
          <p:cNvPr id="7" name="Title 1">
            <a:extLst>
              <a:ext uri="{FF2B5EF4-FFF2-40B4-BE49-F238E27FC236}">
                <a16:creationId xmlns:a16="http://schemas.microsoft.com/office/drawing/2014/main" id="{52004CD3-AA9D-9BEF-1A32-33252540AAF6}"/>
              </a:ext>
            </a:extLst>
          </p:cNvPr>
          <p:cNvSpPr>
            <a:spLocks noGrp="1"/>
          </p:cNvSpPr>
          <p:nvPr>
            <p:ph type="title"/>
          </p:nvPr>
        </p:nvSpPr>
        <p:spPr>
          <a:xfrm>
            <a:off x="831850" y="464064"/>
            <a:ext cx="5264150" cy="5465800"/>
          </a:xfrm>
          <a:noFill/>
        </p:spPr>
        <p:txBody>
          <a:bodyPr anchor="ctr"/>
          <a:lstStyle>
            <a:lvl1pPr>
              <a:defRPr sz="6000" b="1"/>
            </a:lvl1pPr>
          </a:lstStyle>
          <a:p>
            <a:r>
              <a:rPr lang="en-GB"/>
              <a:t>Click to edit Master title style</a:t>
            </a:r>
            <a:endParaRPr lang="en-US"/>
          </a:p>
        </p:txBody>
      </p:sp>
      <p:pic>
        <p:nvPicPr>
          <p:cNvPr id="2" name="Picture 1">
            <a:extLst>
              <a:ext uri="{FF2B5EF4-FFF2-40B4-BE49-F238E27FC236}">
                <a16:creationId xmlns:a16="http://schemas.microsoft.com/office/drawing/2014/main" id="{46AEC686-83B9-6081-615C-68909F5DF2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3" name="Straight Connector 2">
            <a:extLst>
              <a:ext uri="{FF2B5EF4-FFF2-40B4-BE49-F238E27FC236}">
                <a16:creationId xmlns:a16="http://schemas.microsoft.com/office/drawing/2014/main" id="{4D224D88-715F-3720-8ED7-332B8E687491}"/>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F64B952-93F7-26AF-04BF-1990C7F44508}"/>
              </a:ext>
            </a:extLst>
          </p:cNvPr>
          <p:cNvSpPr txBox="1"/>
          <p:nvPr userDrawn="1"/>
        </p:nvSpPr>
        <p:spPr>
          <a:xfrm>
            <a:off x="2977563" y="3154046"/>
            <a:ext cx="6185646" cy="369332"/>
          </a:xfrm>
          <a:prstGeom prst="rect">
            <a:avLst/>
          </a:prstGeom>
          <a:noFill/>
        </p:spPr>
        <p:txBody>
          <a:bodyPr wrap="square">
            <a:spAutoFit/>
          </a:bodyPr>
          <a:lstStyle/>
          <a:p>
            <a:r>
              <a:rPr lang="en-GB">
                <a:effectLst/>
                <a:latin typeface="Texta Bold" panose="02000000000000000000" pitchFamily="2" charset="77"/>
              </a:rPr>
              <a:t>Lorem ipsum </a:t>
            </a:r>
            <a:r>
              <a:rPr lang="en-GB" err="1">
                <a:effectLst/>
                <a:latin typeface="Texta Bold" panose="02000000000000000000" pitchFamily="2" charset="77"/>
              </a:rPr>
              <a:t>dolor</a:t>
            </a:r>
            <a:r>
              <a:rPr lang="en-GB">
                <a:effectLst/>
                <a:latin typeface="Texta Bold" panose="02000000000000000000" pitchFamily="2" charset="77"/>
              </a:rPr>
              <a:t> sit </a:t>
            </a:r>
            <a:r>
              <a:rPr lang="en-GB" err="1">
                <a:effectLst/>
                <a:latin typeface="Texta Bold" panose="02000000000000000000" pitchFamily="2" charset="77"/>
              </a:rPr>
              <a:t>amet</a:t>
            </a:r>
            <a:endParaRPr lang="en-GB">
              <a:effectLst/>
              <a:latin typeface="Texta Bold" panose="02000000000000000000" pitchFamily="2" charset="77"/>
            </a:endParaRPr>
          </a:p>
        </p:txBody>
      </p:sp>
    </p:spTree>
    <p:extLst>
      <p:ext uri="{BB962C8B-B14F-4D97-AF65-F5344CB8AC3E}">
        <p14:creationId xmlns:p14="http://schemas.microsoft.com/office/powerpoint/2010/main" val="23315160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without imag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124FD4-3CC6-B5BD-0CFE-F86348EC8815}"/>
              </a:ext>
            </a:extLst>
          </p:cNvPr>
          <p:cNvSpPr/>
          <p:nvPr userDrawn="1"/>
        </p:nvSpPr>
        <p:spPr>
          <a:xfrm>
            <a:off x="0" y="0"/>
            <a:ext cx="12192000" cy="6858000"/>
          </a:xfrm>
          <a:prstGeom prst="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199" y="0"/>
            <a:ext cx="10377792" cy="6393929"/>
          </a:xfrm>
        </p:spPr>
        <p:txBody>
          <a:bodyPr>
            <a:normAutofit/>
          </a:bodyPr>
          <a:lstStyle>
            <a:lvl1pPr algn="l">
              <a:defRPr sz="4800" b="1">
                <a:solidFill>
                  <a:schemeClr val="tx1"/>
                </a:solidFill>
              </a:defRPr>
            </a:lvl1pPr>
          </a:lstStyle>
          <a:p>
            <a:r>
              <a:rPr lang="en-GB"/>
              <a:t>Click to edit Master title style</a:t>
            </a:r>
            <a:endParaRPr lang="en-US"/>
          </a:p>
        </p:txBody>
      </p:sp>
      <p:pic>
        <p:nvPicPr>
          <p:cNvPr id="4" name="Picture 3">
            <a:extLst>
              <a:ext uri="{FF2B5EF4-FFF2-40B4-BE49-F238E27FC236}">
                <a16:creationId xmlns:a16="http://schemas.microsoft.com/office/drawing/2014/main" id="{6C3AC6CA-EE2B-A7E0-A72D-52F5C8DD5C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7" name="Straight Connector 6">
            <a:extLst>
              <a:ext uri="{FF2B5EF4-FFF2-40B4-BE49-F238E27FC236}">
                <a16:creationId xmlns:a16="http://schemas.microsoft.com/office/drawing/2014/main" id="{2B9EC6EF-BA5D-51B0-8399-4B2366F46891}"/>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82899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without im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79ABEB-C5A9-28FE-A30E-E55138097EE3}"/>
              </a:ext>
            </a:extLst>
          </p:cNvPr>
          <p:cNvSpPr/>
          <p:nvPr userDrawn="1"/>
        </p:nvSpPr>
        <p:spPr>
          <a:xfrm>
            <a:off x="-1" y="0"/>
            <a:ext cx="12285785" cy="6858000"/>
          </a:xfrm>
          <a:prstGeom prst="rect">
            <a:avLst/>
          </a:prstGeom>
          <a:solidFill>
            <a:srgbClr val="5A1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66A2940-617E-787A-6CF2-47E512C00DE0}"/>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A white text on a black background&#10;&#10;Description automatically generated">
            <a:extLst>
              <a:ext uri="{FF2B5EF4-FFF2-40B4-BE49-F238E27FC236}">
                <a16:creationId xmlns:a16="http://schemas.microsoft.com/office/drawing/2014/main" id="{7C92A4E8-C1F5-501F-9E45-83FEE0C477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527523" y="6210217"/>
            <a:ext cx="380846" cy="373229"/>
          </a:xfrm>
          <a:prstGeom prst="rect">
            <a:avLst/>
          </a:prstGeom>
        </p:spPr>
      </p:pic>
      <p:sp>
        <p:nvSpPr>
          <p:cNvPr id="19" name="Title 1">
            <a:extLst>
              <a:ext uri="{FF2B5EF4-FFF2-40B4-BE49-F238E27FC236}">
                <a16:creationId xmlns:a16="http://schemas.microsoft.com/office/drawing/2014/main" id="{E1B812E8-B302-4A7A-5ED2-CC4D3EE0D315}"/>
              </a:ext>
            </a:extLst>
          </p:cNvPr>
          <p:cNvSpPr>
            <a:spLocks noGrp="1"/>
          </p:cNvSpPr>
          <p:nvPr>
            <p:ph type="title"/>
          </p:nvPr>
        </p:nvSpPr>
        <p:spPr>
          <a:xfrm>
            <a:off x="838199" y="0"/>
            <a:ext cx="10377792" cy="6393929"/>
          </a:xfrm>
        </p:spPr>
        <p:txBody>
          <a:bodyPr>
            <a:normAutofit/>
          </a:bodyPr>
          <a:lstStyle>
            <a:lvl1pPr algn="l">
              <a:defRPr sz="48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89552565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7D1EC7D3-ABBD-0BCA-7358-11C2F4FAA86D}"/>
              </a:ext>
            </a:extLst>
          </p:cNvPr>
          <p:cNvSpPr>
            <a:spLocks noGrp="1"/>
          </p:cNvSpPr>
          <p:nvPr>
            <p:ph type="pic" sz="quarter" idx="13"/>
          </p:nvPr>
        </p:nvSpPr>
        <p:spPr>
          <a:xfrm>
            <a:off x="0" y="0"/>
            <a:ext cx="12192000" cy="6858000"/>
          </a:xfrm>
          <a:solidFill>
            <a:schemeClr val="bg1">
              <a:lumMod val="85000"/>
            </a:schemeClr>
          </a:solidFill>
        </p:spPr>
        <p:txBody>
          <a:bodyPr/>
          <a:lstStyle/>
          <a:p>
            <a:endParaRPr lang="en-US"/>
          </a:p>
        </p:txBody>
      </p:sp>
      <p:cxnSp>
        <p:nvCxnSpPr>
          <p:cNvPr id="7" name="Straight Connector 6">
            <a:extLst>
              <a:ext uri="{FF2B5EF4-FFF2-40B4-BE49-F238E27FC236}">
                <a16:creationId xmlns:a16="http://schemas.microsoft.com/office/drawing/2014/main" id="{ACA7F3FC-DFEA-98E9-4A0E-E5E8AE87480D}"/>
              </a:ext>
            </a:extLst>
          </p:cNvPr>
          <p:cNvCxnSpPr>
            <a:cxnSpLocks/>
          </p:cNvCxnSpPr>
          <p:nvPr userDrawn="1"/>
        </p:nvCxnSpPr>
        <p:spPr>
          <a:xfrm>
            <a:off x="0" y="6393935"/>
            <a:ext cx="112159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C0F7976-0A94-2BF6-8EEE-8613A6AB4C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sp>
        <p:nvSpPr>
          <p:cNvPr id="8" name="Title 1">
            <a:extLst>
              <a:ext uri="{FF2B5EF4-FFF2-40B4-BE49-F238E27FC236}">
                <a16:creationId xmlns:a16="http://schemas.microsoft.com/office/drawing/2014/main" id="{316C99FF-FB22-A150-3EA6-CB68895FD471}"/>
              </a:ext>
            </a:extLst>
          </p:cNvPr>
          <p:cNvSpPr>
            <a:spLocks noGrp="1"/>
          </p:cNvSpPr>
          <p:nvPr>
            <p:ph type="title"/>
          </p:nvPr>
        </p:nvSpPr>
        <p:spPr>
          <a:xfrm>
            <a:off x="838199" y="0"/>
            <a:ext cx="10377792" cy="6393929"/>
          </a:xfrm>
        </p:spPr>
        <p:txBody>
          <a:bodyPr>
            <a:normAutofit/>
          </a:bodyPr>
          <a:lstStyle>
            <a:lvl1pPr algn="l">
              <a:defRPr sz="4800" b="1">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84223974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7D1EC7D3-ABBD-0BCA-7358-11C2F4FAA86D}"/>
              </a:ext>
            </a:extLst>
          </p:cNvPr>
          <p:cNvSpPr>
            <a:spLocks noGrp="1"/>
          </p:cNvSpPr>
          <p:nvPr>
            <p:ph type="pic" sz="quarter" idx="13"/>
          </p:nvPr>
        </p:nvSpPr>
        <p:spPr>
          <a:xfrm>
            <a:off x="0" y="0"/>
            <a:ext cx="12192000" cy="6858000"/>
          </a:xfrm>
          <a:solidFill>
            <a:schemeClr val="bg1">
              <a:lumMod val="85000"/>
            </a:schemeClr>
          </a:solidFill>
        </p:spPr>
        <p:txBody>
          <a:bodyPr/>
          <a:lstStyle/>
          <a:p>
            <a:endParaRPr lang="en-US"/>
          </a:p>
        </p:txBody>
      </p:sp>
      <p:pic>
        <p:nvPicPr>
          <p:cNvPr id="6" name="Picture 5">
            <a:extLst>
              <a:ext uri="{FF2B5EF4-FFF2-40B4-BE49-F238E27FC236}">
                <a16:creationId xmlns:a16="http://schemas.microsoft.com/office/drawing/2014/main" id="{40EE8BE6-1C19-2E59-038B-49C0538EC9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551" b="-76298"/>
          <a:stretch/>
        </p:blipFill>
        <p:spPr>
          <a:xfrm>
            <a:off x="11536521" y="6210219"/>
            <a:ext cx="371118" cy="647781"/>
          </a:xfrm>
          <a:prstGeom prst="rect">
            <a:avLst/>
          </a:prstGeom>
        </p:spPr>
      </p:pic>
      <p:cxnSp>
        <p:nvCxnSpPr>
          <p:cNvPr id="7" name="Straight Connector 6">
            <a:extLst>
              <a:ext uri="{FF2B5EF4-FFF2-40B4-BE49-F238E27FC236}">
                <a16:creationId xmlns:a16="http://schemas.microsoft.com/office/drawing/2014/main" id="{ACA7F3FC-DFEA-98E9-4A0E-E5E8AE87480D}"/>
              </a:ext>
            </a:extLst>
          </p:cNvPr>
          <p:cNvCxnSpPr>
            <a:cxnSpLocks/>
          </p:cNvCxnSpPr>
          <p:nvPr userDrawn="1"/>
        </p:nvCxnSpPr>
        <p:spPr>
          <a:xfrm>
            <a:off x="0" y="6393935"/>
            <a:ext cx="11215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531E0E-F49B-582C-C0DF-EAFB00FC426B}"/>
              </a:ext>
            </a:extLst>
          </p:cNvPr>
          <p:cNvSpPr>
            <a:spLocks noGrp="1"/>
          </p:cNvSpPr>
          <p:nvPr>
            <p:ph type="title"/>
          </p:nvPr>
        </p:nvSpPr>
        <p:spPr>
          <a:xfrm>
            <a:off x="838199" y="0"/>
            <a:ext cx="11079168" cy="6393929"/>
          </a:xfrm>
        </p:spPr>
        <p:txBody>
          <a:bodyPr>
            <a:normAutofit/>
          </a:bodyPr>
          <a:lstStyle>
            <a:lvl1pPr algn="l">
              <a:defRPr sz="48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00875618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oubl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89ABF-F440-BA46-825D-82BBB1407295}"/>
              </a:ext>
            </a:extLst>
          </p:cNvPr>
          <p:cNvSpPr>
            <a:spLocks noGrp="1"/>
          </p:cNvSpPr>
          <p:nvPr>
            <p:ph sz="half" idx="1"/>
          </p:nvPr>
        </p:nvSpPr>
        <p:spPr>
          <a:xfrm>
            <a:off x="674077" y="2506662"/>
            <a:ext cx="5181600" cy="3847246"/>
          </a:xfrm>
        </p:spPr>
        <p:txBody>
          <a:bodyPr>
            <a:normAutofit/>
          </a:bodyPr>
          <a:lstStyle>
            <a:lvl1pPr>
              <a:defRPr sz="2000">
                <a:solidFill>
                  <a:srgbClr val="717073"/>
                </a:solidFill>
              </a:defRPr>
            </a:lvl1pPr>
            <a:lvl2pPr>
              <a:defRPr sz="2000">
                <a:solidFill>
                  <a:srgbClr val="717073"/>
                </a:solidFill>
              </a:defRPr>
            </a:lvl2pPr>
            <a:lvl3pPr>
              <a:defRPr sz="2000">
                <a:solidFill>
                  <a:srgbClr val="717073"/>
                </a:solidFill>
              </a:defRPr>
            </a:lvl3pPr>
            <a:lvl4pPr>
              <a:defRPr sz="2000">
                <a:solidFill>
                  <a:srgbClr val="717073"/>
                </a:solidFill>
              </a:defRPr>
            </a:lvl4pPr>
            <a:lvl5pPr>
              <a:defRPr sz="2000">
                <a:solidFill>
                  <a:srgbClr val="7170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F2AE899-1081-CF45-8731-B60291077362}"/>
              </a:ext>
            </a:extLst>
          </p:cNvPr>
          <p:cNvSpPr>
            <a:spLocks noGrp="1"/>
          </p:cNvSpPr>
          <p:nvPr>
            <p:ph sz="half" idx="2"/>
          </p:nvPr>
        </p:nvSpPr>
        <p:spPr>
          <a:xfrm>
            <a:off x="6008077" y="2506662"/>
            <a:ext cx="5181600" cy="3847246"/>
          </a:xfrm>
        </p:spPr>
        <p:txBody>
          <a:bodyPr>
            <a:normAutofit/>
          </a:bodyPr>
          <a:lstStyle>
            <a:lvl1pPr>
              <a:defRPr sz="2000">
                <a:solidFill>
                  <a:srgbClr val="717073"/>
                </a:solidFill>
              </a:defRPr>
            </a:lvl1pPr>
            <a:lvl2pPr>
              <a:defRPr sz="2000">
                <a:solidFill>
                  <a:srgbClr val="717073"/>
                </a:solidFill>
              </a:defRPr>
            </a:lvl2pPr>
            <a:lvl3pPr>
              <a:defRPr sz="2000">
                <a:solidFill>
                  <a:srgbClr val="717073"/>
                </a:solidFill>
              </a:defRPr>
            </a:lvl3pPr>
            <a:lvl4pPr>
              <a:defRPr sz="2000">
                <a:solidFill>
                  <a:srgbClr val="717073"/>
                </a:solidFill>
              </a:defRPr>
            </a:lvl4pPr>
            <a:lvl5pPr>
              <a:defRPr sz="2000">
                <a:solidFill>
                  <a:srgbClr val="7170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CD83DF74-DE5D-674C-A710-6E1629511FB5}"/>
              </a:ext>
            </a:extLst>
          </p:cNvPr>
          <p:cNvSpPr/>
          <p:nvPr userDrawn="1"/>
        </p:nvSpPr>
        <p:spPr>
          <a:xfrm>
            <a:off x="0" y="6515802"/>
            <a:ext cx="12192000" cy="342198"/>
          </a:xfrm>
          <a:prstGeom prst="rect">
            <a:avLst/>
          </a:prstGeom>
          <a:solidFill>
            <a:srgbClr val="717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noFill/>
            </a:endParaRPr>
          </a:p>
        </p:txBody>
      </p:sp>
      <p:sp>
        <p:nvSpPr>
          <p:cNvPr id="12" name="Title 1">
            <a:extLst>
              <a:ext uri="{FF2B5EF4-FFF2-40B4-BE49-F238E27FC236}">
                <a16:creationId xmlns:a16="http://schemas.microsoft.com/office/drawing/2014/main" id="{5650FA4D-F519-3840-BEF5-09192A5A0C0B}"/>
              </a:ext>
            </a:extLst>
          </p:cNvPr>
          <p:cNvSpPr>
            <a:spLocks noGrp="1"/>
          </p:cNvSpPr>
          <p:nvPr>
            <p:ph type="title"/>
          </p:nvPr>
        </p:nvSpPr>
        <p:spPr>
          <a:xfrm>
            <a:off x="674077" y="1155023"/>
            <a:ext cx="10515600" cy="1216702"/>
          </a:xfrm>
        </p:spPr>
        <p:txBody>
          <a:bodyPr>
            <a:normAutofit/>
          </a:bodyPr>
          <a:lstStyle>
            <a:lvl1pPr>
              <a:defRPr sz="3600">
                <a:solidFill>
                  <a:srgbClr val="EE3424"/>
                </a:solidFill>
              </a:defRPr>
            </a:lvl1pPr>
          </a:lstStyle>
          <a:p>
            <a:r>
              <a:rPr lang="en-US" dirty="0"/>
              <a:t>Click to edit Master title style</a:t>
            </a:r>
          </a:p>
        </p:txBody>
      </p:sp>
      <p:sp>
        <p:nvSpPr>
          <p:cNvPr id="14" name="Rectangle 13">
            <a:extLst>
              <a:ext uri="{FF2B5EF4-FFF2-40B4-BE49-F238E27FC236}">
                <a16:creationId xmlns:a16="http://schemas.microsoft.com/office/drawing/2014/main" id="{C699AF23-9C7D-1A4E-83FE-F2D34E286C92}"/>
              </a:ext>
            </a:extLst>
          </p:cNvPr>
          <p:cNvSpPr/>
          <p:nvPr userDrawn="1"/>
        </p:nvSpPr>
        <p:spPr>
          <a:xfrm>
            <a:off x="0" y="797028"/>
            <a:ext cx="8856017" cy="211015"/>
          </a:xfrm>
          <a:prstGeom prst="rect">
            <a:avLst/>
          </a:prstGeom>
          <a:solidFill>
            <a:srgbClr val="EE3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EE3424"/>
              </a:solidFill>
            </a:endParaRPr>
          </a:p>
        </p:txBody>
      </p:sp>
      <p:pic>
        <p:nvPicPr>
          <p:cNvPr id="15" name="Picture 14">
            <a:extLst>
              <a:ext uri="{FF2B5EF4-FFF2-40B4-BE49-F238E27FC236}">
                <a16:creationId xmlns:a16="http://schemas.microsoft.com/office/drawing/2014/main" id="{EF651C8D-26D4-C944-B0F9-6910B7B81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603" y="342198"/>
            <a:ext cx="1473935" cy="504413"/>
          </a:xfrm>
          <a:prstGeom prst="rect">
            <a:avLst/>
          </a:prstGeom>
        </p:spPr>
      </p:pic>
      <p:pic>
        <p:nvPicPr>
          <p:cNvPr id="16" name="Content Placeholder 9">
            <a:extLst>
              <a:ext uri="{FF2B5EF4-FFF2-40B4-BE49-F238E27FC236}">
                <a16:creationId xmlns:a16="http://schemas.microsoft.com/office/drawing/2014/main" id="{3ECC56A2-E903-674A-A146-C0DB8149A34C}"/>
              </a:ext>
            </a:extLst>
          </p:cNvPr>
          <p:cNvPicPr>
            <a:picLocks noChangeAspect="1"/>
          </p:cNvPicPr>
          <p:nvPr userDrawn="1"/>
        </p:nvPicPr>
        <p:blipFill>
          <a:blip r:embed="rId3">
            <a:extLst>
              <a:ext uri="{28A0092B-C50C-407E-A947-70E740481C1C}">
                <a14:useLocalDpi xmlns:a14="http://schemas.microsoft.com/office/drawing/2010/main" val="0"/>
              </a:ext>
            </a:extLst>
          </a:blip>
          <a:srcRect l="-2708" r="-2708"/>
          <a:stretch>
            <a:fillRect/>
          </a:stretch>
        </p:blipFill>
        <p:spPr>
          <a:xfrm>
            <a:off x="9207664" y="125284"/>
            <a:ext cx="827292" cy="880031"/>
          </a:xfrm>
          <a:prstGeom prst="rect">
            <a:avLst/>
          </a:prstGeom>
        </p:spPr>
      </p:pic>
    </p:spTree>
    <p:extLst>
      <p:ext uri="{BB962C8B-B14F-4D97-AF65-F5344CB8AC3E}">
        <p14:creationId xmlns:p14="http://schemas.microsoft.com/office/powerpoint/2010/main" val="134884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image 1">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C1ABCB78-B5EB-92F2-1E81-860F818ED1D1}"/>
              </a:ext>
            </a:extLst>
          </p:cNvPr>
          <p:cNvSpPr>
            <a:spLocks noGrp="1"/>
          </p:cNvSpPr>
          <p:nvPr>
            <p:ph type="pic" sz="quarter" idx="14"/>
          </p:nvPr>
        </p:nvSpPr>
        <p:spPr>
          <a:xfrm>
            <a:off x="0" y="0"/>
            <a:ext cx="12192000"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382B652F-6324-9426-C540-8E165751B23F}"/>
              </a:ext>
            </a:extLst>
          </p:cNvPr>
          <p:cNvSpPr>
            <a:spLocks noGrp="1"/>
          </p:cNvSpPr>
          <p:nvPr>
            <p:ph type="ctrTitle"/>
          </p:nvPr>
        </p:nvSpPr>
        <p:spPr>
          <a:xfrm>
            <a:off x="665017" y="1122363"/>
            <a:ext cx="11090853" cy="2387600"/>
          </a:xfrm>
        </p:spPr>
        <p:txBody>
          <a:bodyPr anchor="b">
            <a:noAutofit/>
          </a:bodyPr>
          <a:lstStyle>
            <a:lvl1pPr algn="l">
              <a:defRPr sz="8800" b="1">
                <a:solidFill>
                  <a:schemeClr val="bg1"/>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C50C725-B3EA-DE10-7C2D-AA42B61095BD}"/>
              </a:ext>
            </a:extLst>
          </p:cNvPr>
          <p:cNvSpPr>
            <a:spLocks noGrp="1"/>
          </p:cNvSpPr>
          <p:nvPr>
            <p:ph type="subTitle" idx="1"/>
          </p:nvPr>
        </p:nvSpPr>
        <p:spPr>
          <a:xfrm>
            <a:off x="665018" y="3633961"/>
            <a:ext cx="11090852" cy="210845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a:extLst>
              <a:ext uri="{FF2B5EF4-FFF2-40B4-BE49-F238E27FC236}">
                <a16:creationId xmlns:a16="http://schemas.microsoft.com/office/drawing/2014/main" id="{DD35F3DB-2C30-E9E9-98B0-2E2CF0589005}"/>
              </a:ext>
            </a:extLst>
          </p:cNvPr>
          <p:cNvPicPr>
            <a:picLocks noChangeAspect="1"/>
          </p:cNvPicPr>
          <p:nvPr userDrawn="1"/>
        </p:nvPicPr>
        <p:blipFill>
          <a:blip r:embed="rId2"/>
          <a:stretch>
            <a:fillRect/>
          </a:stretch>
        </p:blipFill>
        <p:spPr>
          <a:xfrm>
            <a:off x="9773728" y="6210219"/>
            <a:ext cx="2126883" cy="367435"/>
          </a:xfrm>
          <a:prstGeom prst="rect">
            <a:avLst/>
          </a:prstGeom>
        </p:spPr>
      </p:pic>
      <p:cxnSp>
        <p:nvCxnSpPr>
          <p:cNvPr id="12" name="Straight Connector 11">
            <a:extLst>
              <a:ext uri="{FF2B5EF4-FFF2-40B4-BE49-F238E27FC236}">
                <a16:creationId xmlns:a16="http://schemas.microsoft.com/office/drawing/2014/main" id="{44C8D2B3-C4F0-5BE4-CA16-A94784F92039}"/>
              </a:ext>
            </a:extLst>
          </p:cNvPr>
          <p:cNvCxnSpPr>
            <a:cxnSpLocks/>
          </p:cNvCxnSpPr>
          <p:nvPr userDrawn="1"/>
        </p:nvCxnSpPr>
        <p:spPr>
          <a:xfrm>
            <a:off x="0" y="6393935"/>
            <a:ext cx="94823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75388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2_Singl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91EC82-A97C-347A-8B12-9662A8E65E8C}"/>
              </a:ext>
            </a:extLst>
          </p:cNvPr>
          <p:cNvSpPr/>
          <p:nvPr userDrawn="1"/>
        </p:nvSpPr>
        <p:spPr>
          <a:xfrm>
            <a:off x="0" y="0"/>
            <a:ext cx="1865870" cy="6858000"/>
          </a:xfrm>
          <a:prstGeom prst="rect">
            <a:avLst/>
          </a:prstGeom>
          <a:solidFill>
            <a:srgbClr val="2884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664E16-A086-6879-92D5-1ACABB5FB3E9}"/>
              </a:ext>
            </a:extLst>
          </p:cNvPr>
          <p:cNvSpPr/>
          <p:nvPr userDrawn="1"/>
        </p:nvSpPr>
        <p:spPr>
          <a:xfrm>
            <a:off x="588677" y="630194"/>
            <a:ext cx="10187354" cy="5290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583D8-C824-CE41-925F-3FEE215722FB}"/>
              </a:ext>
            </a:extLst>
          </p:cNvPr>
          <p:cNvSpPr>
            <a:spLocks noGrp="1"/>
          </p:cNvSpPr>
          <p:nvPr>
            <p:ph type="title"/>
          </p:nvPr>
        </p:nvSpPr>
        <p:spPr>
          <a:xfrm>
            <a:off x="674077" y="937732"/>
            <a:ext cx="6699738" cy="673777"/>
          </a:xfrm>
        </p:spPr>
        <p:txBody>
          <a:bodyPr>
            <a:normAutofit/>
          </a:bodyPr>
          <a:lstStyle>
            <a:lvl1pPr>
              <a:defRPr sz="3600">
                <a:solidFill>
                  <a:schemeClr val="tx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4761A4C-A8F4-444A-BDED-19D3CEAF38A2}"/>
              </a:ext>
            </a:extLst>
          </p:cNvPr>
          <p:cNvSpPr>
            <a:spLocks noGrp="1"/>
          </p:cNvSpPr>
          <p:nvPr>
            <p:ph idx="1"/>
          </p:nvPr>
        </p:nvSpPr>
        <p:spPr>
          <a:xfrm>
            <a:off x="674077" y="1710364"/>
            <a:ext cx="10101954" cy="4084955"/>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a:extLst>
              <a:ext uri="{FF2B5EF4-FFF2-40B4-BE49-F238E27FC236}">
                <a16:creationId xmlns:a16="http://schemas.microsoft.com/office/drawing/2014/main" id="{D544E296-F37E-D4EF-DC0F-865F8BCC1A90}"/>
              </a:ext>
            </a:extLst>
          </p:cNvPr>
          <p:cNvPicPr>
            <a:picLocks noChangeAspect="1"/>
          </p:cNvPicPr>
          <p:nvPr userDrawn="1"/>
        </p:nvPicPr>
        <p:blipFill>
          <a:blip r:embed="rId2"/>
          <a:stretch>
            <a:fillRect/>
          </a:stretch>
        </p:blipFill>
        <p:spPr>
          <a:xfrm>
            <a:off x="9187200" y="5932800"/>
            <a:ext cx="2458800" cy="424776"/>
          </a:xfrm>
          <a:prstGeom prst="rect">
            <a:avLst/>
          </a:prstGeom>
        </p:spPr>
      </p:pic>
    </p:spTree>
    <p:extLst>
      <p:ext uri="{BB962C8B-B14F-4D97-AF65-F5344CB8AC3E}">
        <p14:creationId xmlns:p14="http://schemas.microsoft.com/office/powerpoint/2010/main" val="7358295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image 2">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C1ABCB78-B5EB-92F2-1E81-860F818ED1D1}"/>
              </a:ext>
            </a:extLst>
          </p:cNvPr>
          <p:cNvSpPr>
            <a:spLocks noGrp="1"/>
          </p:cNvSpPr>
          <p:nvPr>
            <p:ph type="pic" sz="quarter" idx="14"/>
          </p:nvPr>
        </p:nvSpPr>
        <p:spPr>
          <a:xfrm>
            <a:off x="0" y="0"/>
            <a:ext cx="12192000"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382B652F-6324-9426-C540-8E165751B23F}"/>
              </a:ext>
            </a:extLst>
          </p:cNvPr>
          <p:cNvSpPr>
            <a:spLocks noGrp="1"/>
          </p:cNvSpPr>
          <p:nvPr>
            <p:ph type="ctrTitle"/>
          </p:nvPr>
        </p:nvSpPr>
        <p:spPr>
          <a:xfrm>
            <a:off x="665017" y="1122363"/>
            <a:ext cx="11090853" cy="2387600"/>
          </a:xfrm>
        </p:spPr>
        <p:txBody>
          <a:bodyPr anchor="b">
            <a:noAutofit/>
          </a:bodyPr>
          <a:lstStyle>
            <a:lvl1pPr algn="l">
              <a:defRPr sz="8800" b="1">
                <a:solidFill>
                  <a:schemeClr val="tx1"/>
                </a:solidFill>
                <a:latin typeface="+mj-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8C50C725-B3EA-DE10-7C2D-AA42B61095BD}"/>
              </a:ext>
            </a:extLst>
          </p:cNvPr>
          <p:cNvSpPr>
            <a:spLocks noGrp="1"/>
          </p:cNvSpPr>
          <p:nvPr>
            <p:ph type="subTitle" idx="1"/>
          </p:nvPr>
        </p:nvSpPr>
        <p:spPr>
          <a:xfrm>
            <a:off x="665018" y="3633961"/>
            <a:ext cx="11090852" cy="210845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cxnSp>
        <p:nvCxnSpPr>
          <p:cNvPr id="12" name="Straight Connector 11">
            <a:extLst>
              <a:ext uri="{FF2B5EF4-FFF2-40B4-BE49-F238E27FC236}">
                <a16:creationId xmlns:a16="http://schemas.microsoft.com/office/drawing/2014/main" id="{44C8D2B3-C4F0-5BE4-CA16-A94784F92039}"/>
              </a:ext>
            </a:extLst>
          </p:cNvPr>
          <p:cNvCxnSpPr>
            <a:cxnSpLocks/>
          </p:cNvCxnSpPr>
          <p:nvPr userDrawn="1"/>
        </p:nvCxnSpPr>
        <p:spPr>
          <a:xfrm>
            <a:off x="0" y="6393935"/>
            <a:ext cx="94823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A19E273-815F-2E06-D392-D442CE77FE22}"/>
              </a:ext>
            </a:extLst>
          </p:cNvPr>
          <p:cNvPicPr>
            <a:picLocks noChangeAspect="1"/>
          </p:cNvPicPr>
          <p:nvPr userDrawn="1"/>
        </p:nvPicPr>
        <p:blipFill>
          <a:blip r:embed="rId2"/>
          <a:stretch>
            <a:fillRect/>
          </a:stretch>
        </p:blipFill>
        <p:spPr>
          <a:xfrm>
            <a:off x="9773728" y="6210218"/>
            <a:ext cx="2126883" cy="367435"/>
          </a:xfrm>
          <a:prstGeom prst="rect">
            <a:avLst/>
          </a:prstGeom>
        </p:spPr>
      </p:pic>
    </p:spTree>
    <p:extLst>
      <p:ext uri="{BB962C8B-B14F-4D97-AF65-F5344CB8AC3E}">
        <p14:creationId xmlns:p14="http://schemas.microsoft.com/office/powerpoint/2010/main" val="9637231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4741D-29BA-AC52-31F1-D871CDA0F11A}"/>
              </a:ext>
            </a:extLst>
          </p:cNvPr>
          <p:cNvSpPr/>
          <p:nvPr userDrawn="1"/>
        </p:nvSpPr>
        <p:spPr>
          <a:xfrm>
            <a:off x="0" y="0"/>
            <a:ext cx="685800" cy="6858000"/>
          </a:xfrm>
          <a:prstGeom prst="rect">
            <a:avLst/>
          </a:prstGeom>
          <a:solidFill>
            <a:srgbClr val="5CB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72A60C-5CFC-321D-6A54-2AA6A1852F2E}"/>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199" y="365125"/>
            <a:ext cx="10377791" cy="1325563"/>
          </a:xfrm>
        </p:spPr>
        <p:txBody>
          <a:bodyPr>
            <a:normAutofit/>
          </a:bodyPr>
          <a:lstStyle>
            <a:lvl1pPr>
              <a:defRPr sz="3600" b="1">
                <a:solidFill>
                  <a:schemeClr val="tx1"/>
                </a:solidFill>
                <a:latin typeface="Helvetica" pitchFamily="2"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10377791" cy="4126600"/>
          </a:xfrm>
        </p:spPr>
        <p:txBody>
          <a:bodyPr>
            <a:normAutofit/>
          </a:bodyPr>
          <a:lstStyle>
            <a:lvl1pPr>
              <a:defRPr sz="2000">
                <a:solidFill>
                  <a:schemeClr val="tx1"/>
                </a:solidFill>
                <a:latin typeface="Helvetica" pitchFamily="2" charset="0"/>
              </a:defRPr>
            </a:lvl1pPr>
            <a:lvl2pPr>
              <a:defRPr sz="2000">
                <a:solidFill>
                  <a:schemeClr val="tx1"/>
                </a:solidFill>
                <a:latin typeface="Helvetica" pitchFamily="2" charset="0"/>
              </a:defRPr>
            </a:lvl2pPr>
            <a:lvl3pPr>
              <a:defRPr sz="2000">
                <a:solidFill>
                  <a:schemeClr val="tx1"/>
                </a:solidFill>
                <a:latin typeface="Helvetica" pitchFamily="2" charset="0"/>
              </a:defRPr>
            </a:lvl3pPr>
            <a:lvl4pPr>
              <a:defRPr sz="2000">
                <a:solidFill>
                  <a:schemeClr val="tx1"/>
                </a:solidFill>
                <a:latin typeface="Helvetica" pitchFamily="2" charset="0"/>
              </a:defRPr>
            </a:lvl4pPr>
            <a:lvl5pPr>
              <a:defRPr sz="2000">
                <a:solidFill>
                  <a:schemeClr val="tx1"/>
                </a:solidFill>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6006DFE2-DC4F-98EB-AF1E-74D72958AF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5" name="Straight Connector 4">
            <a:extLst>
              <a:ext uri="{FF2B5EF4-FFF2-40B4-BE49-F238E27FC236}">
                <a16:creationId xmlns:a16="http://schemas.microsoft.com/office/drawing/2014/main" id="{3E2C8A3E-DCF9-17A7-47D1-47185553393F}"/>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60941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ody copy slide 1 column no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8B2D1-ACFB-56D7-6122-6CC52C0D6F58}"/>
              </a:ext>
            </a:extLst>
          </p:cNvPr>
          <p:cNvSpPr/>
          <p:nvPr userDrawn="1"/>
        </p:nvSpPr>
        <p:spPr>
          <a:xfrm>
            <a:off x="0" y="0"/>
            <a:ext cx="685800" cy="6858000"/>
          </a:xfrm>
          <a:prstGeom prst="rect">
            <a:avLst/>
          </a:prstGeom>
          <a:solidFill>
            <a:srgbClr val="8F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29C2DC-B7AA-BDA2-669E-BBDA39435E9C}"/>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199" y="365125"/>
            <a:ext cx="10377791"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10377791"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6006DFE2-DC4F-98EB-AF1E-74D72958AF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9" name="Straight Connector 8">
            <a:extLst>
              <a:ext uri="{FF2B5EF4-FFF2-40B4-BE49-F238E27FC236}">
                <a16:creationId xmlns:a16="http://schemas.microsoft.com/office/drawing/2014/main" id="{0B9CF792-071D-DCD1-D416-019D5944B364}"/>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7490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copy slide 1 column no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18B2D1-ACFB-56D7-6122-6CC52C0D6F58}"/>
              </a:ext>
            </a:extLst>
          </p:cNvPr>
          <p:cNvSpPr/>
          <p:nvPr userDrawn="1"/>
        </p:nvSpPr>
        <p:spPr>
          <a:xfrm>
            <a:off x="0" y="0"/>
            <a:ext cx="685800" cy="6858000"/>
          </a:xfrm>
          <a:prstGeom prst="rect">
            <a:avLst/>
          </a:prstGeom>
          <a:solidFill>
            <a:srgbClr val="E52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29C2DC-B7AA-BDA2-669E-BBDA39435E9C}"/>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3AE1A-F3D8-1027-26B2-5BCD8F54FC2C}"/>
              </a:ext>
            </a:extLst>
          </p:cNvPr>
          <p:cNvSpPr>
            <a:spLocks noGrp="1"/>
          </p:cNvSpPr>
          <p:nvPr>
            <p:ph type="title"/>
          </p:nvPr>
        </p:nvSpPr>
        <p:spPr>
          <a:xfrm>
            <a:off x="838200" y="365125"/>
            <a:ext cx="10377792" cy="1325563"/>
          </a:xfrm>
        </p:spPr>
        <p:txBody>
          <a:bodyPr>
            <a:normAutofit/>
          </a:bodyPr>
          <a:lstStyle>
            <a:lvl1pPr>
              <a:defRPr sz="3600"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26EEDB-E8DC-F0A4-4F02-57B6100AFB93}"/>
              </a:ext>
            </a:extLst>
          </p:cNvPr>
          <p:cNvSpPr>
            <a:spLocks noGrp="1"/>
          </p:cNvSpPr>
          <p:nvPr>
            <p:ph idx="1"/>
          </p:nvPr>
        </p:nvSpPr>
        <p:spPr>
          <a:xfrm>
            <a:off x="838200" y="1825625"/>
            <a:ext cx="10377791" cy="4126600"/>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6006DFE2-DC4F-98EB-AF1E-74D72958AF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9" name="Straight Connector 8">
            <a:extLst>
              <a:ext uri="{FF2B5EF4-FFF2-40B4-BE49-F238E27FC236}">
                <a16:creationId xmlns:a16="http://schemas.microsoft.com/office/drawing/2014/main" id="{0B9CF792-071D-DCD1-D416-019D5944B364}"/>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0149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E9D31-A056-C25E-1815-D9814E06F7F1}"/>
              </a:ext>
            </a:extLst>
          </p:cNvPr>
          <p:cNvSpPr/>
          <p:nvPr userDrawn="1"/>
        </p:nvSpPr>
        <p:spPr>
          <a:xfrm>
            <a:off x="0" y="0"/>
            <a:ext cx="685800" cy="6858000"/>
          </a:xfrm>
          <a:prstGeom prst="rect">
            <a:avLst/>
          </a:prstGeom>
          <a:solidFill>
            <a:srgbClr val="E52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73D4F5-8B45-C515-0CEC-44FCA6677B49}"/>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9DDDC6BA-4183-C58B-B356-72BF7AEE0582}"/>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77407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51CCD4-8C4E-6592-4352-DE7F5F29AFBA}"/>
              </a:ext>
            </a:extLst>
          </p:cNvPr>
          <p:cNvSpPr/>
          <p:nvPr userDrawn="1"/>
        </p:nvSpPr>
        <p:spPr>
          <a:xfrm>
            <a:off x="0" y="0"/>
            <a:ext cx="685800" cy="6858000"/>
          </a:xfrm>
          <a:prstGeom prst="rect">
            <a:avLst/>
          </a:prstGeom>
          <a:solidFill>
            <a:srgbClr val="EA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8DCD0C-DAAD-603D-CC00-FE5DF89E3C22}"/>
              </a:ext>
            </a:extLst>
          </p:cNvPr>
          <p:cNvSpPr/>
          <p:nvPr userDrawn="1"/>
        </p:nvSpPr>
        <p:spPr>
          <a:xfrm>
            <a:off x="498021" y="269422"/>
            <a:ext cx="253093" cy="6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BC4C5-75B1-6939-2E08-F871A3EE648B}"/>
              </a:ext>
            </a:extLst>
          </p:cNvPr>
          <p:cNvSpPr>
            <a:spLocks noGrp="1"/>
          </p:cNvSpPr>
          <p:nvPr>
            <p:ph type="title"/>
          </p:nvPr>
        </p:nvSpPr>
        <p:spPr/>
        <p:txBody>
          <a:bodyPr>
            <a:normAutofit/>
          </a:bodyPr>
          <a:lstStyle>
            <a:lvl1pPr>
              <a:defRPr sz="3600"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3B4E45-EBD1-1300-0B67-319181BF9116}"/>
              </a:ext>
            </a:extLst>
          </p:cNvPr>
          <p:cNvSpPr>
            <a:spLocks noGrp="1"/>
          </p:cNvSpPr>
          <p:nvPr>
            <p:ph sz="half" idx="1"/>
          </p:nvPr>
        </p:nvSpPr>
        <p:spPr>
          <a:xfrm>
            <a:off x="838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D3AA31-8BF4-BE5A-4497-5B83E1854E9D}"/>
              </a:ext>
            </a:extLst>
          </p:cNvPr>
          <p:cNvSpPr>
            <a:spLocks noGrp="1"/>
          </p:cNvSpPr>
          <p:nvPr>
            <p:ph sz="half" idx="2"/>
          </p:nvPr>
        </p:nvSpPr>
        <p:spPr>
          <a:xfrm>
            <a:off x="6172200" y="1825625"/>
            <a:ext cx="5043791" cy="4100157"/>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a:extLst>
              <a:ext uri="{FF2B5EF4-FFF2-40B4-BE49-F238E27FC236}">
                <a16:creationId xmlns:a16="http://schemas.microsoft.com/office/drawing/2014/main" id="{4E166957-27D8-9564-DC6A-F17E9C35D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2094" b="-76299"/>
          <a:stretch/>
        </p:blipFill>
        <p:spPr>
          <a:xfrm>
            <a:off x="11536521" y="6210218"/>
            <a:ext cx="380846" cy="647779"/>
          </a:xfrm>
          <a:prstGeom prst="rect">
            <a:avLst/>
          </a:prstGeom>
        </p:spPr>
      </p:pic>
      <p:cxnSp>
        <p:nvCxnSpPr>
          <p:cNvPr id="10" name="Straight Connector 9">
            <a:extLst>
              <a:ext uri="{FF2B5EF4-FFF2-40B4-BE49-F238E27FC236}">
                <a16:creationId xmlns:a16="http://schemas.microsoft.com/office/drawing/2014/main" id="{0D363999-DF79-4E4D-9523-CB3003C72E5C}"/>
              </a:ext>
            </a:extLst>
          </p:cNvPr>
          <p:cNvCxnSpPr>
            <a:cxnSpLocks/>
          </p:cNvCxnSpPr>
          <p:nvPr userDrawn="1"/>
        </p:nvCxnSpPr>
        <p:spPr>
          <a:xfrm>
            <a:off x="838199" y="6393935"/>
            <a:ext cx="10377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91693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F5973-BA3E-C9E9-7654-3406B6266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11F40E-4E57-0863-D9FC-1CB014452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69EEA4-AA71-77E1-1305-959700766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F09AE-8AE7-D945-A97A-75D2156E7CDE}" type="datetimeFigureOut">
              <a:rPr lang="en-US" smtClean="0"/>
              <a:t>11/21/2024</a:t>
            </a:fld>
            <a:endParaRPr lang="en-US"/>
          </a:p>
        </p:txBody>
      </p:sp>
      <p:sp>
        <p:nvSpPr>
          <p:cNvPr id="5" name="Footer Placeholder 4">
            <a:extLst>
              <a:ext uri="{FF2B5EF4-FFF2-40B4-BE49-F238E27FC236}">
                <a16:creationId xmlns:a16="http://schemas.microsoft.com/office/drawing/2014/main" id="{E2F8C280-0545-352E-F2BF-4D889A53A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005EEC-16F5-14C6-E9FE-65422F274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17032-BBE6-E44A-A689-45E4F6A5594A}" type="slidenum">
              <a:rPr lang="en-US" smtClean="0"/>
              <a:t>‹#›</a:t>
            </a:fld>
            <a:endParaRPr lang="en-US"/>
          </a:p>
        </p:txBody>
      </p:sp>
    </p:spTree>
    <p:extLst>
      <p:ext uri="{BB962C8B-B14F-4D97-AF65-F5344CB8AC3E}">
        <p14:creationId xmlns:p14="http://schemas.microsoft.com/office/powerpoint/2010/main" val="15835302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90" r:id="rId4"/>
    <p:sldLayoutId id="2147483679" r:id="rId5"/>
    <p:sldLayoutId id="2147483693" r:id="rId6"/>
    <p:sldLayoutId id="2147483686" r:id="rId7"/>
    <p:sldLayoutId id="2147483677" r:id="rId8"/>
    <p:sldLayoutId id="2147483683" r:id="rId9"/>
    <p:sldLayoutId id="2147483685" r:id="rId10"/>
    <p:sldLayoutId id="2147483691" r:id="rId11"/>
    <p:sldLayoutId id="2147483684" r:id="rId12"/>
    <p:sldLayoutId id="2147483692" r:id="rId13"/>
    <p:sldLayoutId id="2147483669" r:id="rId14"/>
    <p:sldLayoutId id="2147483682" r:id="rId15"/>
    <p:sldLayoutId id="2147483670" r:id="rId16"/>
    <p:sldLayoutId id="2147483650" r:id="rId17"/>
    <p:sldLayoutId id="2147483671" r:id="rId18"/>
    <p:sldLayoutId id="2147483672" r:id="rId19"/>
    <p:sldLayoutId id="2147483673" r:id="rId20"/>
    <p:sldLayoutId id="2147483674" r:id="rId21"/>
    <p:sldLayoutId id="2147483676" r:id="rId22"/>
    <p:sldLayoutId id="2147483675" r:id="rId23"/>
    <p:sldLayoutId id="2147483681" r:id="rId24"/>
    <p:sldLayoutId id="2147483688" r:id="rId25"/>
    <p:sldLayoutId id="2147483687" r:id="rId26"/>
    <p:sldLayoutId id="2147483680" r:id="rId27"/>
    <p:sldLayoutId id="2147483689" r:id="rId28"/>
    <p:sldLayoutId id="2147483698" r:id="rId29"/>
    <p:sldLayoutId id="2147483699"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7F97AD-AA37-E142-A6F3-34AB80AE3FC5}"/>
              </a:ext>
            </a:extLst>
          </p:cNvPr>
          <p:cNvSpPr>
            <a:spLocks noGrp="1"/>
          </p:cNvSpPr>
          <p:nvPr>
            <p:ph type="subTitle" idx="1"/>
          </p:nvPr>
        </p:nvSpPr>
        <p:spPr>
          <a:xfrm>
            <a:off x="550574" y="4791919"/>
            <a:ext cx="11090852" cy="1628233"/>
          </a:xfrm>
        </p:spPr>
        <p:txBody>
          <a:bodyPr vert="horz" lIns="91440" tIns="45720" rIns="91440" bIns="45720" rtlCol="0" anchor="t">
            <a:normAutofit/>
          </a:bodyPr>
          <a:lstStyle/>
          <a:p>
            <a:r>
              <a:rPr lang="en-GB" sz="2000" dirty="0">
                <a:solidFill>
                  <a:schemeClr val="bg1"/>
                </a:solidFill>
                <a:latin typeface="Helvetica" pitchFamily="2" charset="0"/>
              </a:rPr>
              <a:t>David Coulthard</a:t>
            </a:r>
          </a:p>
          <a:p>
            <a:r>
              <a:rPr lang="en-GB" sz="2000" dirty="0">
                <a:solidFill>
                  <a:schemeClr val="bg1"/>
                </a:solidFill>
                <a:latin typeface="Helvetica" pitchFamily="2" charset="0"/>
              </a:rPr>
              <a:t>Regional Personal Injury Manager</a:t>
            </a:r>
          </a:p>
          <a:p>
            <a:r>
              <a:rPr lang="en-GB" sz="2000" dirty="0">
                <a:solidFill>
                  <a:schemeClr val="bg1"/>
                </a:solidFill>
                <a:latin typeface="Helvetica" pitchFamily="2" charset="0"/>
              </a:rPr>
              <a:t>Thompsons Solicitors</a:t>
            </a:r>
          </a:p>
        </p:txBody>
      </p:sp>
      <p:sp>
        <p:nvSpPr>
          <p:cNvPr id="5" name="Title 4">
            <a:extLst>
              <a:ext uri="{FF2B5EF4-FFF2-40B4-BE49-F238E27FC236}">
                <a16:creationId xmlns:a16="http://schemas.microsoft.com/office/drawing/2014/main" id="{EF1D6BE1-D107-99BB-8234-F9577D48F4E8}"/>
              </a:ext>
            </a:extLst>
          </p:cNvPr>
          <p:cNvSpPr>
            <a:spLocks noGrp="1"/>
          </p:cNvSpPr>
          <p:nvPr>
            <p:ph type="ctrTitle"/>
          </p:nvPr>
        </p:nvSpPr>
        <p:spPr>
          <a:xfrm>
            <a:off x="665018" y="961054"/>
            <a:ext cx="11090853" cy="1754155"/>
          </a:xfrm>
        </p:spPr>
        <p:txBody>
          <a:bodyPr/>
          <a:lstStyle/>
          <a:p>
            <a:r>
              <a:rPr lang="en-GB" altLang="en-US" sz="6000" dirty="0">
                <a:latin typeface="Helvetica" panose="020B0604020202020204" pitchFamily="34" charset="0"/>
                <a:cs typeface="Helvetica" panose="020B0604020202020204" pitchFamily="34" charset="0"/>
              </a:rPr>
              <a:t>Health and Safety Reps</a:t>
            </a:r>
            <a:br>
              <a:rPr lang="en-GB" altLang="en-US" sz="6000" dirty="0">
                <a:latin typeface="Helvetica" panose="020B0604020202020204" pitchFamily="34" charset="0"/>
                <a:cs typeface="Helvetica" panose="020B0604020202020204" pitchFamily="34" charset="0"/>
              </a:rPr>
            </a:br>
            <a:r>
              <a:rPr lang="en-GB" altLang="en-US" sz="6000" dirty="0">
                <a:latin typeface="Helvetica" panose="020B0604020202020204" pitchFamily="34" charset="0"/>
                <a:cs typeface="Helvetica" panose="020B0604020202020204" pitchFamily="34" charset="0"/>
              </a:rPr>
              <a:t>Why are you needed?  </a:t>
            </a:r>
            <a:endParaRPr lang="en-US" sz="6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6171142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role of the HSE in work at height - Warren Access Blog">
            <a:extLst>
              <a:ext uri="{FF2B5EF4-FFF2-40B4-BE49-F238E27FC236}">
                <a16:creationId xmlns:a16="http://schemas.microsoft.com/office/drawing/2014/main" id="{2C6F602B-5D8E-AD58-CC6D-3E0D858B340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2000"/>
                    </a14:imgEffect>
                    <a14:imgEffect>
                      <a14:saturation sat="112000"/>
                    </a14:imgEffect>
                  </a14:imgLayer>
                </a14:imgProps>
              </a:ext>
              <a:ext uri="{28A0092B-C50C-407E-A947-70E740481C1C}">
                <a14:useLocalDpi xmlns:a14="http://schemas.microsoft.com/office/drawing/2010/main" val="0"/>
              </a:ext>
            </a:extLst>
          </a:blip>
          <a:srcRect l="906" r="127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7EF5DEF-C732-7F3F-A37A-D05FEF0C71DE}"/>
              </a:ext>
            </a:extLst>
          </p:cNvPr>
          <p:cNvSpPr>
            <a:spLocks noGrp="1" noChangeArrowheads="1"/>
          </p:cNvSpPr>
          <p:nvPr>
            <p:ph idx="1"/>
          </p:nvPr>
        </p:nvSpPr>
        <p:spPr>
          <a:xfrm>
            <a:off x="412820" y="913896"/>
            <a:ext cx="2778250" cy="1465410"/>
          </a:xfrm>
        </p:spPr>
        <p:txBody>
          <a:bodyPr>
            <a:normAutofit/>
          </a:bodyPr>
          <a:lstStyle/>
          <a:p>
            <a:pPr marL="0" indent="0">
              <a:buNone/>
            </a:pPr>
            <a:r>
              <a:rPr lang="en-GB" altLang="en-US" dirty="0">
                <a:solidFill>
                  <a:schemeClr val="bg1"/>
                </a:solidFill>
                <a:latin typeface="Calibri" panose="020F0502020204030204" pitchFamily="34" charset="0"/>
              </a:rPr>
              <a:t>The HSE has brought many successful prosecutions over the last 12 months</a:t>
            </a:r>
            <a:endParaRPr lang="en-GB" b="0" i="0" dirty="0">
              <a:solidFill>
                <a:schemeClr val="bg1"/>
              </a:solidFill>
              <a:effectLst/>
              <a:latin typeface="Calibri" panose="020F0502020204030204" pitchFamily="34" charset="0"/>
              <a:cs typeface="Calibri" panose="020F0502020204030204" pitchFamily="34" charset="0"/>
            </a:endParaRPr>
          </a:p>
          <a:p>
            <a:pPr marL="0" indent="0">
              <a:buNone/>
            </a:pPr>
            <a:endParaRPr lang="en-GB" altLang="en-US" sz="2400" dirty="0">
              <a:latin typeface="Calibri" panose="020F0502020204030204" pitchFamily="34" charset="0"/>
            </a:endParaRPr>
          </a:p>
        </p:txBody>
      </p:sp>
      <p:sp>
        <p:nvSpPr>
          <p:cNvPr id="6" name="Content Placeholder 2">
            <a:extLst>
              <a:ext uri="{FF2B5EF4-FFF2-40B4-BE49-F238E27FC236}">
                <a16:creationId xmlns:a16="http://schemas.microsoft.com/office/drawing/2014/main" id="{B7E43041-7204-EBA3-4486-98B5382E9CF8}"/>
              </a:ext>
            </a:extLst>
          </p:cNvPr>
          <p:cNvSpPr txBox="1">
            <a:spLocks noChangeArrowheads="1"/>
          </p:cNvSpPr>
          <p:nvPr/>
        </p:nvSpPr>
        <p:spPr>
          <a:xfrm>
            <a:off x="9121391" y="4693849"/>
            <a:ext cx="2778250" cy="146541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170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7170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170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7170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7170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sz="3400" dirty="0">
                <a:solidFill>
                  <a:schemeClr val="bg1"/>
                </a:solidFill>
                <a:latin typeface="Calibri" panose="020F0502020204030204" pitchFamily="34" charset="0"/>
              </a:rPr>
              <a:t>I have included some of the prosecutions of companies based in Wales.</a:t>
            </a:r>
            <a:endParaRPr lang="en-GB" sz="3400" dirty="0">
              <a:solidFill>
                <a:schemeClr val="bg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altLang="en-US" sz="2400" dirty="0">
              <a:latin typeface="Calibri" panose="020F0502020204030204" pitchFamily="34" charset="0"/>
            </a:endParaRPr>
          </a:p>
        </p:txBody>
      </p:sp>
    </p:spTree>
    <p:extLst>
      <p:ext uri="{BB962C8B-B14F-4D97-AF65-F5344CB8AC3E}">
        <p14:creationId xmlns:p14="http://schemas.microsoft.com/office/powerpoint/2010/main" val="13404414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1967-5C2A-C164-A283-1217C6D33E92}"/>
              </a:ext>
            </a:extLst>
          </p:cNvPr>
          <p:cNvSpPr>
            <a:spLocks noGrp="1"/>
          </p:cNvSpPr>
          <p:nvPr>
            <p:ph type="title"/>
          </p:nvPr>
        </p:nvSpPr>
        <p:spPr>
          <a:xfrm>
            <a:off x="674074" y="721453"/>
            <a:ext cx="10101954" cy="1082179"/>
          </a:xfrm>
        </p:spPr>
        <p:txBody>
          <a:bodyPr>
            <a:noAutofit/>
          </a:bodyPr>
          <a:lstStyle/>
          <a:p>
            <a:pPr algn="l"/>
            <a:r>
              <a:rPr lang="en-GB" b="0" i="0" dirty="0">
                <a:effectLst/>
              </a:rPr>
              <a:t>Livestock auctioneers fined after man, 75, killed by cow								   </a:t>
            </a:r>
            <a:r>
              <a:rPr lang="en-GB" sz="1400" b="0" i="0" dirty="0">
                <a:effectLst/>
              </a:rPr>
              <a:t>20</a:t>
            </a:r>
            <a:r>
              <a:rPr lang="en-GB" sz="1400" b="0" i="0" baseline="30000" dirty="0">
                <a:effectLst/>
              </a:rPr>
              <a:t>th</a:t>
            </a:r>
            <a:r>
              <a:rPr lang="en-GB" sz="1400" b="0" i="0" dirty="0">
                <a:effectLst/>
              </a:rPr>
              <a:t> June 2024</a:t>
            </a:r>
          </a:p>
        </p:txBody>
      </p:sp>
      <p:sp>
        <p:nvSpPr>
          <p:cNvPr id="4" name="Content Placeholder 3">
            <a:extLst>
              <a:ext uri="{FF2B5EF4-FFF2-40B4-BE49-F238E27FC236}">
                <a16:creationId xmlns:a16="http://schemas.microsoft.com/office/drawing/2014/main" id="{44A7D20D-4A80-BEC9-B786-BD49C33297D4}"/>
              </a:ext>
            </a:extLst>
          </p:cNvPr>
          <p:cNvSpPr>
            <a:spLocks noGrp="1"/>
          </p:cNvSpPr>
          <p:nvPr>
            <p:ph idx="1"/>
          </p:nvPr>
        </p:nvSpPr>
        <p:spPr>
          <a:xfrm>
            <a:off x="674077" y="2382473"/>
            <a:ext cx="10101954" cy="3412846"/>
          </a:xfrm>
        </p:spPr>
        <p:txBody>
          <a:bodyPr>
            <a:normAutofit/>
          </a:bodyPr>
          <a:lstStyle/>
          <a:p>
            <a:pPr algn="l"/>
            <a:r>
              <a:rPr lang="en-GB" sz="2400" b="0" i="0" dirty="0">
                <a:solidFill>
                  <a:srgbClr val="333333"/>
                </a:solidFill>
                <a:effectLst/>
                <a:latin typeface="Calibri" panose="020F0502020204030204" pitchFamily="34" charset="0"/>
                <a:cs typeface="Calibri" panose="020F0502020204030204" pitchFamily="34" charset="0"/>
              </a:rPr>
              <a:t>A company has been fined £75,000 after a man was killed by a cow that had escaped from a livestock market in Wales. The cow knocked down and trampled the man.</a:t>
            </a:r>
          </a:p>
          <a:p>
            <a:pPr algn="l">
              <a:buFont typeface="Arial" panose="020B0604020202020204" pitchFamily="34" charset="0"/>
              <a:buChar char="•"/>
            </a:pPr>
            <a:r>
              <a:rPr lang="en-GB" sz="2400" b="0" i="0" dirty="0">
                <a:solidFill>
                  <a:srgbClr val="333333"/>
                </a:solidFill>
                <a:effectLst/>
                <a:latin typeface="Calibri" panose="020F0502020204030204" pitchFamily="34" charset="0"/>
                <a:cs typeface="Calibri" panose="020F0502020204030204" pitchFamily="34" charset="0"/>
              </a:rPr>
              <a:t>A HSE investigation found J.J. Morris Limited, which has operated Whitland Livestock Market for over 30 years, failed to implement basic, physical control measures to prevent cattle from escaping.</a:t>
            </a:r>
          </a:p>
          <a:p>
            <a:pPr algn="l">
              <a:buFont typeface="Arial" panose="020B0604020202020204" pitchFamily="34" charset="0"/>
              <a:buChar char="•"/>
            </a:pPr>
            <a:r>
              <a:rPr lang="en-GB" sz="2400" b="0" i="0" dirty="0">
                <a:solidFill>
                  <a:srgbClr val="333333"/>
                </a:solidFill>
                <a:effectLst/>
                <a:latin typeface="Calibri" panose="020F0502020204030204" pitchFamily="34" charset="0"/>
                <a:cs typeface="Calibri" panose="020F0502020204030204" pitchFamily="34" charset="0"/>
              </a:rPr>
              <a:t>HSE inspector Rhys Hughes said: “This tragic incident was foreseeable and preventable”.</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3964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3D631E7B-F826-1635-8EC3-D5C7DACA5D3A}"/>
              </a:ext>
            </a:extLst>
          </p:cNvPr>
          <p:cNvSpPr>
            <a:spLocks noGrp="1" noChangeArrowheads="1"/>
          </p:cNvSpPr>
          <p:nvPr>
            <p:ph idx="1"/>
          </p:nvPr>
        </p:nvSpPr>
        <p:spPr>
          <a:xfrm>
            <a:off x="674076" y="2122415"/>
            <a:ext cx="9594049" cy="3672904"/>
          </a:xfrm>
        </p:spPr>
        <p:txBody>
          <a:bodyPr>
            <a:noAutofit/>
          </a:bodyPr>
          <a:lstStyle/>
          <a:p>
            <a:pPr algn="l"/>
            <a:r>
              <a:rPr lang="en-GB" sz="2400" b="0" i="0" dirty="0">
                <a:solidFill>
                  <a:srgbClr val="333333"/>
                </a:solidFill>
                <a:effectLst/>
                <a:latin typeface="Calibri" panose="020F0502020204030204" pitchFamily="34" charset="0"/>
                <a:cs typeface="Calibri" panose="020F0502020204030204" pitchFamily="34" charset="0"/>
              </a:rPr>
              <a:t>Openreach Limited has been fined £1.34 million after an engineer died after he slipped and fell into the River Aber in </a:t>
            </a:r>
            <a:r>
              <a:rPr lang="en-GB" sz="2400" b="0" i="0" dirty="0" err="1">
                <a:solidFill>
                  <a:srgbClr val="333333"/>
                </a:solidFill>
                <a:effectLst/>
                <a:latin typeface="Calibri" panose="020F0502020204030204" pitchFamily="34" charset="0"/>
                <a:cs typeface="Calibri" panose="020F0502020204030204" pitchFamily="34" charset="0"/>
              </a:rPr>
              <a:t>Abergwyngregyn</a:t>
            </a:r>
            <a:r>
              <a:rPr lang="en-GB" sz="2400" b="0" i="0" dirty="0">
                <a:solidFill>
                  <a:srgbClr val="333333"/>
                </a:solidFill>
                <a:effectLst/>
                <a:latin typeface="Calibri" panose="020F0502020204030204" pitchFamily="34" charset="0"/>
                <a:cs typeface="Calibri" panose="020F0502020204030204" pitchFamily="34" charset="0"/>
              </a:rPr>
              <a:t> and was swept away, whilst trying to repair a telephone line. </a:t>
            </a:r>
          </a:p>
          <a:p>
            <a:pPr algn="l"/>
            <a:r>
              <a:rPr lang="en-GB" sz="2400" b="0" i="0" dirty="0">
                <a:solidFill>
                  <a:srgbClr val="333333"/>
                </a:solidFill>
                <a:effectLst/>
                <a:latin typeface="Calibri" panose="020F0502020204030204" pitchFamily="34" charset="0"/>
                <a:cs typeface="Calibri" panose="020F0502020204030204" pitchFamily="34" charset="0"/>
              </a:rPr>
              <a:t>The investigation found that there was no safe system of work in place for work on or near water, nor had Mr Owen – and others working by the river – received training, information or instruction on safe working on or near water. </a:t>
            </a:r>
          </a:p>
          <a:p>
            <a:pPr algn="l"/>
            <a:r>
              <a:rPr lang="en-GB" sz="2400" b="0" i="0" dirty="0">
                <a:solidFill>
                  <a:srgbClr val="333333"/>
                </a:solidFill>
                <a:effectLst/>
                <a:latin typeface="Calibri" panose="020F0502020204030204" pitchFamily="34" charset="0"/>
                <a:cs typeface="Calibri" panose="020F0502020204030204" pitchFamily="34" charset="0"/>
              </a:rPr>
              <a:t>HSE inspector Christina Roberts said: “Mr Owen should not have been put in the unsafe working situation”. </a:t>
            </a:r>
            <a:endParaRPr lang="en-GB" altLang="en-US" sz="2400"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1E8CFDE4-DB86-CBFC-E630-CF91279B8048}"/>
              </a:ext>
            </a:extLst>
          </p:cNvPr>
          <p:cNvSpPr>
            <a:spLocks noGrp="1"/>
          </p:cNvSpPr>
          <p:nvPr>
            <p:ph type="title"/>
          </p:nvPr>
        </p:nvSpPr>
        <p:spPr>
          <a:xfrm>
            <a:off x="674076" y="847287"/>
            <a:ext cx="9317211" cy="872455"/>
          </a:xfrm>
        </p:spPr>
        <p:txBody>
          <a:bodyPr>
            <a:normAutofit fontScale="90000"/>
          </a:bodyPr>
          <a:lstStyle/>
          <a:p>
            <a:pPr algn="l"/>
            <a:r>
              <a:rPr lang="en-GB" sz="4000" b="0" i="0" dirty="0">
                <a:effectLst/>
              </a:rPr>
              <a:t>Openreach fined following death of engineer</a:t>
            </a:r>
            <a:br>
              <a:rPr lang="en-GB" b="0" i="0" dirty="0">
                <a:effectLst/>
              </a:rPr>
            </a:br>
            <a:r>
              <a:rPr lang="en-GB" b="0" i="0" dirty="0">
                <a:effectLst/>
              </a:rPr>
              <a:t>								       </a:t>
            </a:r>
            <a:r>
              <a:rPr lang="en-GB" sz="1400" b="0" i="0" dirty="0">
                <a:effectLst/>
              </a:rPr>
              <a:t>5</a:t>
            </a:r>
            <a:r>
              <a:rPr lang="en-GB" sz="1400" b="0" i="0" baseline="30000" dirty="0">
                <a:effectLst/>
              </a:rPr>
              <a:t>th</a:t>
            </a:r>
            <a:r>
              <a:rPr lang="en-GB" sz="1400" b="0" i="0" dirty="0">
                <a:effectLst/>
              </a:rPr>
              <a:t> June 2024</a:t>
            </a:r>
            <a:endParaRPr lang="en-GB" b="0" i="0" dirty="0">
              <a:effectLst/>
            </a:endParaRPr>
          </a:p>
        </p:txBody>
      </p:sp>
    </p:spTree>
    <p:extLst>
      <p:ext uri="{BB962C8B-B14F-4D97-AF65-F5344CB8AC3E}">
        <p14:creationId xmlns:p14="http://schemas.microsoft.com/office/powerpoint/2010/main" val="88945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DD90-CEAA-DF4D-888C-01E98C842203}"/>
              </a:ext>
            </a:extLst>
          </p:cNvPr>
          <p:cNvSpPr>
            <a:spLocks noGrp="1"/>
          </p:cNvSpPr>
          <p:nvPr>
            <p:ph type="title"/>
          </p:nvPr>
        </p:nvSpPr>
        <p:spPr>
          <a:xfrm>
            <a:off x="674076" y="813732"/>
            <a:ext cx="9224933" cy="998290"/>
          </a:xfrm>
        </p:spPr>
        <p:txBody>
          <a:bodyPr>
            <a:noAutofit/>
          </a:bodyPr>
          <a:lstStyle/>
          <a:p>
            <a:pPr algn="l"/>
            <a:r>
              <a:rPr lang="en-GB" b="0" i="0" dirty="0">
                <a:effectLst/>
              </a:rPr>
              <a:t>Recycling firm fined after dad killed by shovel loader					</a:t>
            </a:r>
            <a:r>
              <a:rPr lang="en-GB" sz="1400" b="0" i="0" dirty="0">
                <a:effectLst/>
              </a:rPr>
              <a:t>28</a:t>
            </a:r>
            <a:r>
              <a:rPr lang="en-GB" sz="1400" b="0" i="0" baseline="30000" dirty="0">
                <a:effectLst/>
              </a:rPr>
              <a:t>th</a:t>
            </a:r>
            <a:r>
              <a:rPr lang="en-GB" sz="1400" b="0" i="0" dirty="0">
                <a:effectLst/>
              </a:rPr>
              <a:t> February 2024</a:t>
            </a:r>
          </a:p>
        </p:txBody>
      </p:sp>
      <p:sp>
        <p:nvSpPr>
          <p:cNvPr id="3" name="Content Placeholder 2">
            <a:extLst>
              <a:ext uri="{FF2B5EF4-FFF2-40B4-BE49-F238E27FC236}">
                <a16:creationId xmlns:a16="http://schemas.microsoft.com/office/drawing/2014/main" id="{FBB70986-6B68-3143-B2B4-5E2EECD530C3}"/>
              </a:ext>
            </a:extLst>
          </p:cNvPr>
          <p:cNvSpPr>
            <a:spLocks noGrp="1"/>
          </p:cNvSpPr>
          <p:nvPr>
            <p:ph idx="1"/>
          </p:nvPr>
        </p:nvSpPr>
        <p:spPr>
          <a:xfrm>
            <a:off x="674077" y="2348917"/>
            <a:ext cx="10072220" cy="3440554"/>
          </a:xfrm>
        </p:spPr>
        <p:txBody>
          <a:bodyPr>
            <a:normAutofit/>
          </a:bodyPr>
          <a:lstStyle/>
          <a:p>
            <a:r>
              <a:rPr lang="en-GB" sz="2400" b="0" i="0" dirty="0">
                <a:solidFill>
                  <a:srgbClr val="333333"/>
                </a:solidFill>
                <a:effectLst/>
                <a:latin typeface="Calibri" panose="020F0502020204030204" pitchFamily="34" charset="0"/>
                <a:cs typeface="Calibri" panose="020F0502020204030204" pitchFamily="34" charset="0"/>
              </a:rPr>
              <a:t>A recycling company in Wales has been fined £300,000 after a man was killed after being </a:t>
            </a:r>
            <a:r>
              <a:rPr lang="en-GB" sz="2400" dirty="0">
                <a:solidFill>
                  <a:srgbClr val="333333"/>
                </a:solidFill>
                <a:latin typeface="Calibri" panose="020F0502020204030204" pitchFamily="34" charset="0"/>
                <a:cs typeface="Calibri" panose="020F0502020204030204" pitchFamily="34" charset="0"/>
              </a:rPr>
              <a:t>ru</a:t>
            </a:r>
            <a:r>
              <a:rPr lang="en-GB" sz="2400" b="0" i="0" dirty="0">
                <a:solidFill>
                  <a:srgbClr val="333333"/>
                </a:solidFill>
                <a:effectLst/>
                <a:latin typeface="Calibri" panose="020F0502020204030204" pitchFamily="34" charset="0"/>
                <a:cs typeface="Calibri" panose="020F0502020204030204" pitchFamily="34" charset="0"/>
              </a:rPr>
              <a:t>n over from behind by a Volvo shovel loader at Atlantic Recycling Limited’s Atlantic </a:t>
            </a:r>
            <a:r>
              <a:rPr lang="en-GB" sz="2400" b="0" i="0" dirty="0" err="1">
                <a:solidFill>
                  <a:srgbClr val="333333"/>
                </a:solidFill>
                <a:effectLst/>
                <a:latin typeface="Calibri" panose="020F0502020204030204" pitchFamily="34" charset="0"/>
                <a:cs typeface="Calibri" panose="020F0502020204030204" pitchFamily="34" charset="0"/>
              </a:rPr>
              <a:t>Ecopark</a:t>
            </a:r>
            <a:r>
              <a:rPr lang="en-GB" sz="2400" b="0" i="0" dirty="0">
                <a:solidFill>
                  <a:srgbClr val="333333"/>
                </a:solidFill>
                <a:effectLst/>
                <a:latin typeface="Calibri" panose="020F0502020204030204" pitchFamily="34" charset="0"/>
                <a:cs typeface="Calibri" panose="020F0502020204030204" pitchFamily="34" charset="0"/>
              </a:rPr>
              <a:t> site in Cardiff.</a:t>
            </a:r>
            <a:endParaRPr lang="en-US" sz="2400" dirty="0">
              <a:latin typeface="Calibri" panose="020F0502020204030204" pitchFamily="34" charset="0"/>
              <a:cs typeface="Calibri" panose="020F0502020204030204" pitchFamily="34" charset="0"/>
            </a:endParaRPr>
          </a:p>
          <a:p>
            <a:r>
              <a:rPr lang="en-GB" sz="2400" b="0" i="0" dirty="0">
                <a:solidFill>
                  <a:srgbClr val="333333"/>
                </a:solidFill>
                <a:effectLst/>
                <a:latin typeface="Calibri" panose="020F0502020204030204" pitchFamily="34" charset="0"/>
                <a:cs typeface="Calibri" panose="020F0502020204030204" pitchFamily="34" charset="0"/>
              </a:rPr>
              <a:t>HSE inspector Rhys Hughes said Atlantic Recycling failed to ensure pedestrians and vehicles were separated at its site.</a:t>
            </a:r>
          </a:p>
          <a:p>
            <a:r>
              <a:rPr lang="en-GB" sz="2400" b="0" i="0" dirty="0">
                <a:solidFill>
                  <a:srgbClr val="333333"/>
                </a:solidFill>
                <a:effectLst/>
                <a:latin typeface="Calibri" panose="020F0502020204030204" pitchFamily="34" charset="0"/>
                <a:cs typeface="Calibri" panose="020F0502020204030204" pitchFamily="34" charset="0"/>
              </a:rPr>
              <a:t>The HSE investigation also found that although a risk assessment had been produced prior to the work commencing, it was not suitable nor sufficient and did not include work taking place in the wood yard</a:t>
            </a:r>
            <a:r>
              <a:rPr lang="en-GB" sz="2400" dirty="0">
                <a:solidFill>
                  <a:srgbClr val="333333"/>
                </a:solidFill>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9127128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EED2FEA-8284-865A-7D88-7969F80A1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491" y="4047831"/>
            <a:ext cx="4405432" cy="17474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BFABD2-2485-8A62-AC3E-AAF1A53600B5}"/>
              </a:ext>
            </a:extLst>
          </p:cNvPr>
          <p:cNvSpPr>
            <a:spLocks noGrp="1"/>
          </p:cNvSpPr>
          <p:nvPr>
            <p:ph type="title"/>
          </p:nvPr>
        </p:nvSpPr>
        <p:spPr>
          <a:xfrm>
            <a:off x="674076" y="780176"/>
            <a:ext cx="10634121" cy="1015068"/>
          </a:xfrm>
        </p:spPr>
        <p:txBody>
          <a:bodyPr>
            <a:noAutofit/>
          </a:bodyPr>
          <a:lstStyle/>
          <a:p>
            <a:pPr algn="l"/>
            <a:r>
              <a:rPr lang="en-GB" b="0" i="0" dirty="0">
                <a:effectLst/>
              </a:rPr>
              <a:t>Haulage company fined after worker dies from injuries							</a:t>
            </a:r>
            <a:r>
              <a:rPr lang="en-GB" sz="1400" b="0" i="0" dirty="0">
                <a:effectLst/>
              </a:rPr>
              <a:t>	22</a:t>
            </a:r>
            <a:r>
              <a:rPr lang="en-GB" sz="1400" b="0" i="0" baseline="30000" dirty="0">
                <a:effectLst/>
              </a:rPr>
              <a:t>nd</a:t>
            </a:r>
            <a:r>
              <a:rPr lang="en-GB" sz="1400" b="0" i="0" dirty="0">
                <a:effectLst/>
              </a:rPr>
              <a:t> September 2023</a:t>
            </a:r>
          </a:p>
        </p:txBody>
      </p:sp>
      <p:sp>
        <p:nvSpPr>
          <p:cNvPr id="7170" name="Content Placeholder 2">
            <a:extLst>
              <a:ext uri="{FF2B5EF4-FFF2-40B4-BE49-F238E27FC236}">
                <a16:creationId xmlns:a16="http://schemas.microsoft.com/office/drawing/2014/main" id="{2EA18FD9-52AF-0B90-0EA4-772ECC14FAE3}"/>
              </a:ext>
            </a:extLst>
          </p:cNvPr>
          <p:cNvSpPr>
            <a:spLocks noGrp="1" noChangeArrowheads="1"/>
          </p:cNvSpPr>
          <p:nvPr>
            <p:ph idx="1"/>
          </p:nvPr>
        </p:nvSpPr>
        <p:spPr>
          <a:xfrm>
            <a:off x="674077" y="2105637"/>
            <a:ext cx="10843846" cy="3689682"/>
          </a:xfrm>
        </p:spPr>
        <p:txBody>
          <a:bodyPr>
            <a:normAutofit/>
          </a:bodyPr>
          <a:lstStyle/>
          <a:p>
            <a:r>
              <a:rPr lang="en-GB" sz="2400" b="0" i="0" dirty="0">
                <a:solidFill>
                  <a:srgbClr val="333333"/>
                </a:solidFill>
                <a:effectLst/>
                <a:latin typeface="Calibri" panose="020F0502020204030204" pitchFamily="34" charset="0"/>
                <a:cs typeface="Calibri" panose="020F0502020204030204" pitchFamily="34" charset="0"/>
              </a:rPr>
              <a:t>Williams Haulage Limited, based in Wales, fined £100,000 after a worker fell from a loading bay and died. </a:t>
            </a:r>
          </a:p>
          <a:p>
            <a:pPr algn="l"/>
            <a:r>
              <a:rPr lang="en-GB" sz="2400" b="0" i="0" dirty="0">
                <a:solidFill>
                  <a:srgbClr val="333333"/>
                </a:solidFill>
                <a:effectLst/>
                <a:latin typeface="Calibri" panose="020F0502020204030204" pitchFamily="34" charset="0"/>
                <a:cs typeface="Calibri" panose="020F0502020204030204" pitchFamily="34" charset="0"/>
              </a:rPr>
              <a:t>The man had one foot on the loading bay and the other on the back of another lorry. However, he fell when the adjacent lorry was driven away.</a:t>
            </a:r>
          </a:p>
          <a:p>
            <a:r>
              <a:rPr lang="en-GB" sz="2400" b="0" i="0" dirty="0">
                <a:solidFill>
                  <a:srgbClr val="333333"/>
                </a:solidFill>
                <a:effectLst/>
                <a:latin typeface="Calibri" panose="020F0502020204030204" pitchFamily="34" charset="0"/>
                <a:cs typeface="Calibri" panose="020F0502020204030204" pitchFamily="34" charset="0"/>
              </a:rPr>
              <a:t>A HSE investigation into this incident found Williams Haulage had carried out a risk assessment that identified the risk from falls and                                                          introduced control measures, but these had not                                                           been used in practice. </a:t>
            </a:r>
          </a:p>
          <a:p>
            <a:pPr marL="0" indent="0">
              <a:buNone/>
            </a:pPr>
            <a:endParaRPr lang="en-GB" altLang="en-US" sz="2400" dirty="0">
              <a:latin typeface="Calibri" panose="020F0502020204030204" pitchFamily="34" charset="0"/>
            </a:endParaRPr>
          </a:p>
        </p:txBody>
      </p:sp>
    </p:spTree>
    <p:extLst>
      <p:ext uri="{BB962C8B-B14F-4D97-AF65-F5344CB8AC3E}">
        <p14:creationId xmlns:p14="http://schemas.microsoft.com/office/powerpoint/2010/main" val="417994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1967-5C2A-C164-A283-1217C6D33E92}"/>
              </a:ext>
            </a:extLst>
          </p:cNvPr>
          <p:cNvSpPr>
            <a:spLocks noGrp="1"/>
          </p:cNvSpPr>
          <p:nvPr>
            <p:ph type="title"/>
          </p:nvPr>
        </p:nvSpPr>
        <p:spPr>
          <a:xfrm>
            <a:off x="674076" y="813732"/>
            <a:ext cx="9124265" cy="939567"/>
          </a:xfrm>
        </p:spPr>
        <p:txBody>
          <a:bodyPr>
            <a:noAutofit/>
          </a:bodyPr>
          <a:lstStyle/>
          <a:p>
            <a:pPr algn="l"/>
            <a:r>
              <a:rPr lang="en-GB" b="0" i="0" dirty="0">
                <a:effectLst/>
              </a:rPr>
              <a:t>Company fined as joiner falls and breaks nine ribs					</a:t>
            </a:r>
            <a:r>
              <a:rPr lang="en-GB" sz="1400" b="0" i="0" dirty="0">
                <a:effectLst/>
              </a:rPr>
              <a:t>		18</a:t>
            </a:r>
            <a:r>
              <a:rPr lang="en-GB" sz="1400" b="0" i="0" baseline="30000" dirty="0">
                <a:effectLst/>
              </a:rPr>
              <a:t>th</a:t>
            </a:r>
            <a:r>
              <a:rPr lang="en-GB" sz="1400" b="0" i="0" dirty="0">
                <a:effectLst/>
              </a:rPr>
              <a:t> December 2023</a:t>
            </a:r>
          </a:p>
        </p:txBody>
      </p:sp>
      <p:sp>
        <p:nvSpPr>
          <p:cNvPr id="4" name="Content Placeholder 3">
            <a:extLst>
              <a:ext uri="{FF2B5EF4-FFF2-40B4-BE49-F238E27FC236}">
                <a16:creationId xmlns:a16="http://schemas.microsoft.com/office/drawing/2014/main" id="{44A7D20D-4A80-BEC9-B786-BD49C33297D4}"/>
              </a:ext>
            </a:extLst>
          </p:cNvPr>
          <p:cNvSpPr>
            <a:spLocks noGrp="1"/>
          </p:cNvSpPr>
          <p:nvPr>
            <p:ph idx="1"/>
          </p:nvPr>
        </p:nvSpPr>
        <p:spPr>
          <a:xfrm>
            <a:off x="674077" y="2323750"/>
            <a:ext cx="10101954" cy="3471569"/>
          </a:xfrm>
        </p:spPr>
        <p:txBody>
          <a:bodyPr>
            <a:normAutofit/>
          </a:bodyPr>
          <a:lstStyle/>
          <a:p>
            <a:r>
              <a:rPr lang="en-GB" sz="2400" b="0" i="0" dirty="0">
                <a:solidFill>
                  <a:srgbClr val="333333"/>
                </a:solidFill>
                <a:effectLst/>
                <a:latin typeface="Calibri" panose="020F0502020204030204" pitchFamily="34" charset="0"/>
                <a:cs typeface="Calibri" panose="020F0502020204030204" pitchFamily="34" charset="0"/>
              </a:rPr>
              <a:t>Aspire Park and Leisure Homes Ltd, based in Porthmadog, fined £60,000 after a joiner fell from height and suffered a kidney laceration and head trauma.</a:t>
            </a:r>
          </a:p>
          <a:p>
            <a:r>
              <a:rPr lang="en-GB" sz="2400" b="0" i="0" dirty="0">
                <a:solidFill>
                  <a:srgbClr val="333333"/>
                </a:solidFill>
                <a:effectLst/>
                <a:latin typeface="Calibri" panose="020F0502020204030204" pitchFamily="34" charset="0"/>
                <a:cs typeface="Calibri" panose="020F0502020204030204" pitchFamily="34" charset="0"/>
              </a:rPr>
              <a:t>A HSE investigation found staff at Aspire Park and Leisure Homes had not received information, instruction or training in the use of the mobile working platforms. </a:t>
            </a:r>
          </a:p>
          <a:p>
            <a:r>
              <a:rPr lang="en-GB" sz="2400" b="0" i="0" dirty="0">
                <a:solidFill>
                  <a:srgbClr val="333333"/>
                </a:solidFill>
                <a:effectLst/>
                <a:latin typeface="Calibri" panose="020F0502020204030204" pitchFamily="34" charset="0"/>
                <a:cs typeface="Calibri" panose="020F0502020204030204" pitchFamily="34" charset="0"/>
              </a:rPr>
              <a:t>HSE inspector Matthew Pendle said: “This incident could so easily have been avoided had the company simply ensured the control measures and safe working practices were followed”.</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6545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3D631E7B-F826-1635-8EC3-D5C7DACA5D3A}"/>
              </a:ext>
            </a:extLst>
          </p:cNvPr>
          <p:cNvSpPr>
            <a:spLocks noGrp="1" noChangeArrowheads="1"/>
          </p:cNvSpPr>
          <p:nvPr>
            <p:ph idx="1"/>
          </p:nvPr>
        </p:nvSpPr>
        <p:spPr>
          <a:xfrm>
            <a:off x="674076" y="2600587"/>
            <a:ext cx="9594049" cy="3194732"/>
          </a:xfrm>
        </p:spPr>
        <p:txBody>
          <a:bodyPr>
            <a:normAutofit/>
          </a:bodyPr>
          <a:lstStyle/>
          <a:p>
            <a:pPr algn="l"/>
            <a:r>
              <a:rPr lang="en-GB" sz="2400" b="0" i="0" dirty="0">
                <a:solidFill>
                  <a:srgbClr val="333333"/>
                </a:solidFill>
                <a:effectLst/>
                <a:latin typeface="Calibri" panose="020F0502020204030204" pitchFamily="34" charset="0"/>
                <a:cs typeface="Calibri" panose="020F0502020204030204" pitchFamily="34" charset="0"/>
              </a:rPr>
              <a:t>A man was barrowing tarmac from the back of the local authority’s tipper lorry when he was struck by a farm vehicle passing the road works.</a:t>
            </a:r>
          </a:p>
          <a:p>
            <a:pPr algn="l"/>
            <a:r>
              <a:rPr lang="en-GB" sz="2400" b="0" i="0" dirty="0">
                <a:solidFill>
                  <a:srgbClr val="333333"/>
                </a:solidFill>
                <a:effectLst/>
                <a:latin typeface="Calibri" panose="020F0502020204030204" pitchFamily="34" charset="0"/>
                <a:cs typeface="Calibri" panose="020F0502020204030204" pitchFamily="34" charset="0"/>
              </a:rPr>
              <a:t>An investigation by the HSE found that the council did not take all reasonably practicable steps to organise a safe working environment by ensuring there was a suitable and sufficient safety zone between the road works area and the running lane (the live part of the carriageway), as well as securing the perimeter of the road works site against road workers entering the running lane.</a:t>
            </a:r>
            <a:endParaRPr lang="en-GB" altLang="en-US" sz="2400"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1E8CFDE4-DB86-CBFC-E630-CF91279B8048}"/>
              </a:ext>
            </a:extLst>
          </p:cNvPr>
          <p:cNvSpPr>
            <a:spLocks noGrp="1"/>
          </p:cNvSpPr>
          <p:nvPr>
            <p:ph type="title"/>
          </p:nvPr>
        </p:nvSpPr>
        <p:spPr>
          <a:xfrm>
            <a:off x="674077" y="780176"/>
            <a:ext cx="9594048" cy="1023457"/>
          </a:xfrm>
        </p:spPr>
        <p:txBody>
          <a:bodyPr>
            <a:noAutofit/>
          </a:bodyPr>
          <a:lstStyle/>
          <a:p>
            <a:pPr algn="l"/>
            <a:r>
              <a:rPr lang="en-GB" b="0" i="0" dirty="0">
                <a:effectLst/>
              </a:rPr>
              <a:t>Newport City Council fined £2million after death of much loved family man	</a:t>
            </a:r>
            <a:r>
              <a:rPr lang="en-GB" sz="1400" b="0" i="0" dirty="0">
                <a:effectLst/>
              </a:rPr>
              <a:t>14</a:t>
            </a:r>
            <a:r>
              <a:rPr lang="en-GB" sz="1400" b="0" i="0" baseline="30000" dirty="0">
                <a:effectLst/>
              </a:rPr>
              <a:t>th</a:t>
            </a:r>
            <a:r>
              <a:rPr lang="en-GB" sz="1400" b="0" i="0" dirty="0">
                <a:effectLst/>
              </a:rPr>
              <a:t> December 2023</a:t>
            </a:r>
            <a:endParaRPr lang="en-GB" b="0" i="0" dirty="0">
              <a:effectLst/>
            </a:endParaRPr>
          </a:p>
        </p:txBody>
      </p:sp>
    </p:spTree>
    <p:extLst>
      <p:ext uri="{BB962C8B-B14F-4D97-AF65-F5344CB8AC3E}">
        <p14:creationId xmlns:p14="http://schemas.microsoft.com/office/powerpoint/2010/main" val="65196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377792" cy="1060955"/>
          </a:xfrm>
        </p:spPr>
        <p:txBody>
          <a:bodyPr>
            <a:normAutofit fontScale="90000"/>
          </a:bodyPr>
          <a:lstStyle/>
          <a:p>
            <a:r>
              <a:rPr lang="en-GB" sz="2400" b="1" dirty="0">
                <a:latin typeface="Helvetica" pitchFamily="2" charset="0"/>
              </a:rPr>
              <a:t>Should the worst happen!</a:t>
            </a:r>
            <a:br>
              <a:rPr lang="en-GB" sz="2400" b="1" dirty="0">
                <a:latin typeface="Helvetica" pitchFamily="2" charset="0"/>
              </a:rPr>
            </a:br>
            <a:br>
              <a:rPr lang="en-GB" sz="2400" b="1" dirty="0">
                <a:latin typeface="Helvetica" pitchFamily="2" charset="0"/>
              </a:rPr>
            </a:br>
            <a:r>
              <a:rPr lang="en-GB" sz="2400" b="1" dirty="0">
                <a:latin typeface="Helvetica" pitchFamily="2" charset="0"/>
              </a:rPr>
              <a:t>The Law</a:t>
            </a:r>
          </a:p>
        </p:txBody>
      </p:sp>
      <p:sp>
        <p:nvSpPr>
          <p:cNvPr id="5" name="Content Placeholder 2">
            <a:extLst>
              <a:ext uri="{FF2B5EF4-FFF2-40B4-BE49-F238E27FC236}">
                <a16:creationId xmlns:a16="http://schemas.microsoft.com/office/drawing/2014/main" id="{E51553BB-FF89-A844-9C9F-042EF4580596}"/>
              </a:ext>
            </a:extLst>
          </p:cNvPr>
          <p:cNvSpPr>
            <a:spLocks noGrp="1"/>
          </p:cNvSpPr>
          <p:nvPr>
            <p:ph idx="1"/>
          </p:nvPr>
        </p:nvSpPr>
        <p:spPr>
          <a:xfrm>
            <a:off x="976008" y="1499053"/>
            <a:ext cx="10377791" cy="4126600"/>
          </a:xfrm>
        </p:spPr>
        <p:txBody>
          <a:bodyPr>
            <a:noAutofit/>
          </a:bodyPr>
          <a:lstStyle/>
          <a:p>
            <a:pPr marL="0" indent="0">
              <a:buNone/>
            </a:pPr>
            <a:r>
              <a:rPr lang="en-GB" sz="1600" dirty="0">
                <a:solidFill>
                  <a:schemeClr val="tx1"/>
                </a:solidFill>
                <a:latin typeface="Helvetica" pitchFamily="2" charset="0"/>
              </a:rPr>
              <a:t>This section is intended to provide you with some guidance about the types of claims that could be brought by members when health and safety is breached by the employer.</a:t>
            </a:r>
          </a:p>
          <a:p>
            <a:pPr marL="0" indent="0">
              <a:buNone/>
            </a:pPr>
            <a:r>
              <a:rPr lang="en-GB" sz="1600" b="1" dirty="0">
                <a:solidFill>
                  <a:schemeClr val="tx1"/>
                </a:solidFill>
                <a:latin typeface="Helvetica" pitchFamily="2" charset="0"/>
              </a:rPr>
              <a:t>What types of claim could employees bring?</a:t>
            </a:r>
            <a:endParaRPr lang="en-GB" sz="1600" dirty="0">
              <a:solidFill>
                <a:schemeClr val="tx1"/>
              </a:solidFill>
              <a:latin typeface="Helvetica" pitchFamily="2" charset="0"/>
            </a:endParaRPr>
          </a:p>
          <a:p>
            <a:pPr marL="0" indent="0">
              <a:buNone/>
            </a:pPr>
            <a:r>
              <a:rPr lang="en-GB" sz="1600" dirty="0">
                <a:solidFill>
                  <a:schemeClr val="tx1"/>
                </a:solidFill>
                <a:latin typeface="Helvetica" pitchFamily="2" charset="0"/>
              </a:rPr>
              <a:t>Employees can bring either a claim for an accident at work or, alternatively, could bring a claim for an industrial disease which was caused by their work.</a:t>
            </a:r>
          </a:p>
          <a:p>
            <a:pPr marL="0" indent="0">
              <a:buNone/>
            </a:pPr>
            <a:endParaRPr lang="en-GB" sz="1400" dirty="0">
              <a:solidFill>
                <a:schemeClr val="tx1"/>
              </a:solidFill>
              <a:latin typeface="Helvetica" pitchFamily="2" charset="0"/>
            </a:endParaRPr>
          </a:p>
          <a:p>
            <a:pPr marL="0" indent="0" algn="ctr">
              <a:buNone/>
            </a:pPr>
            <a:endParaRPr lang="en-US" sz="1400" dirty="0">
              <a:latin typeface="Helvetica" pitchFamily="2" charset="0"/>
            </a:endParaRPr>
          </a:p>
        </p:txBody>
      </p:sp>
      <p:sp>
        <p:nvSpPr>
          <p:cNvPr id="7" name="Rectangle 6">
            <a:extLst>
              <a:ext uri="{FF2B5EF4-FFF2-40B4-BE49-F238E27FC236}">
                <a16:creationId xmlns:a16="http://schemas.microsoft.com/office/drawing/2014/main" id="{4D6901BF-D811-C706-1401-F05CBEA7ACAA}"/>
              </a:ext>
            </a:extLst>
          </p:cNvPr>
          <p:cNvSpPr/>
          <p:nvPr/>
        </p:nvSpPr>
        <p:spPr>
          <a:xfrm>
            <a:off x="1230651" y="3044726"/>
            <a:ext cx="3121430" cy="2650732"/>
          </a:xfrm>
          <a:prstGeom prst="rect">
            <a:avLst/>
          </a:prstGeom>
          <a:solidFill>
            <a:srgbClr val="5CB8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19E505-E88D-733B-1438-64B9D1EAF3E6}"/>
              </a:ext>
            </a:extLst>
          </p:cNvPr>
          <p:cNvSpPr txBox="1"/>
          <p:nvPr/>
        </p:nvSpPr>
        <p:spPr>
          <a:xfrm>
            <a:off x="1469351" y="3213867"/>
            <a:ext cx="2644029" cy="1785104"/>
          </a:xfrm>
          <a:prstGeom prst="rect">
            <a:avLst/>
          </a:prstGeom>
          <a:noFill/>
        </p:spPr>
        <p:txBody>
          <a:bodyPr wrap="square" rtlCol="0">
            <a:spAutoFit/>
          </a:bodyPr>
          <a:lstStyle/>
          <a:p>
            <a:pPr algn="ctr"/>
            <a:r>
              <a:rPr lang="en-GB" sz="2000" b="1" dirty="0">
                <a:solidFill>
                  <a:schemeClr val="tx1"/>
                </a:solidFill>
                <a:latin typeface="Helvetica" pitchFamily="2" charset="0"/>
              </a:rPr>
              <a:t>An accident claim</a:t>
            </a:r>
            <a:endParaRPr lang="en-GB" sz="2000" dirty="0">
              <a:solidFill>
                <a:schemeClr val="tx1"/>
              </a:solidFill>
              <a:latin typeface="Helvetica" pitchFamily="2" charset="0"/>
            </a:endParaRPr>
          </a:p>
          <a:p>
            <a:pPr algn="ctr"/>
            <a:r>
              <a:rPr lang="en-GB" dirty="0">
                <a:solidFill>
                  <a:schemeClr val="tx1"/>
                </a:solidFill>
                <a:latin typeface="Helvetica" pitchFamily="2" charset="0"/>
              </a:rPr>
              <a:t>The date on which the member had an accident at work is clear and injury resulted. </a:t>
            </a:r>
          </a:p>
          <a:p>
            <a:endParaRPr lang="en-GB" dirty="0">
              <a:latin typeface="Helvetica" pitchFamily="2" charset="0"/>
            </a:endParaRPr>
          </a:p>
        </p:txBody>
      </p:sp>
      <p:sp>
        <p:nvSpPr>
          <p:cNvPr id="8" name="Rectangle 7">
            <a:extLst>
              <a:ext uri="{FF2B5EF4-FFF2-40B4-BE49-F238E27FC236}">
                <a16:creationId xmlns:a16="http://schemas.microsoft.com/office/drawing/2014/main" id="{5C919A10-B917-5E8D-17D4-D336BA8C85B8}"/>
              </a:ext>
            </a:extLst>
          </p:cNvPr>
          <p:cNvSpPr/>
          <p:nvPr/>
        </p:nvSpPr>
        <p:spPr>
          <a:xfrm>
            <a:off x="4501347" y="3044725"/>
            <a:ext cx="3121430" cy="2650733"/>
          </a:xfrm>
          <a:prstGeom prst="rect">
            <a:avLst/>
          </a:prstGeom>
          <a:solidFill>
            <a:srgbClr val="5CB8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990CDB-9E77-AB31-6FE3-52991C01F207}"/>
              </a:ext>
            </a:extLst>
          </p:cNvPr>
          <p:cNvSpPr txBox="1"/>
          <p:nvPr/>
        </p:nvSpPr>
        <p:spPr>
          <a:xfrm>
            <a:off x="4590781" y="3092818"/>
            <a:ext cx="2894188" cy="2339102"/>
          </a:xfrm>
          <a:prstGeom prst="rect">
            <a:avLst/>
          </a:prstGeom>
          <a:noFill/>
        </p:spPr>
        <p:txBody>
          <a:bodyPr wrap="square" rtlCol="0">
            <a:spAutoFit/>
          </a:bodyPr>
          <a:lstStyle/>
          <a:p>
            <a:pPr algn="ctr"/>
            <a:r>
              <a:rPr lang="en-GB" sz="2000" b="1" dirty="0">
                <a:solidFill>
                  <a:srgbClr val="000000"/>
                </a:solidFill>
                <a:effectLst/>
                <a:latin typeface="Helvetica" pitchFamily="2" charset="0"/>
                <a:ea typeface="Times New Roman" panose="02020603050405020304" pitchFamily="18" charset="0"/>
              </a:rPr>
              <a:t>A disease claim</a:t>
            </a:r>
            <a:endParaRPr lang="en-GB" sz="2000" b="1" dirty="0">
              <a:solidFill>
                <a:srgbClr val="000000"/>
              </a:solidFill>
              <a:latin typeface="Helvetica" pitchFamily="2" charset="0"/>
              <a:ea typeface="Times New Roman" panose="02020603050405020304" pitchFamily="18" charset="0"/>
            </a:endParaRPr>
          </a:p>
          <a:p>
            <a:pPr algn="ctr"/>
            <a:r>
              <a:rPr lang="en-GB" dirty="0">
                <a:solidFill>
                  <a:srgbClr val="000000"/>
                </a:solidFill>
                <a:effectLst/>
                <a:latin typeface="Helvetica" pitchFamily="2" charset="0"/>
                <a:ea typeface="Times New Roman" panose="02020603050405020304" pitchFamily="18" charset="0"/>
              </a:rPr>
              <a:t>A claim where an employee has gradually begun to suffer from symptoms such as a repetitive strain injury or an asbestos related condition.</a:t>
            </a:r>
            <a:endParaRPr lang="en-GB" dirty="0">
              <a:effectLst/>
              <a:latin typeface="Helvetica" pitchFamily="2" charset="0"/>
              <a:ea typeface="Times New Roman" panose="02020603050405020304" pitchFamily="18" charset="0"/>
            </a:endParaRPr>
          </a:p>
        </p:txBody>
      </p:sp>
      <p:sp>
        <p:nvSpPr>
          <p:cNvPr id="9" name="Rectangle 8">
            <a:extLst>
              <a:ext uri="{FF2B5EF4-FFF2-40B4-BE49-F238E27FC236}">
                <a16:creationId xmlns:a16="http://schemas.microsoft.com/office/drawing/2014/main" id="{A572BE42-6166-7D7B-94DA-771299F3217D}"/>
              </a:ext>
            </a:extLst>
          </p:cNvPr>
          <p:cNvSpPr/>
          <p:nvPr/>
        </p:nvSpPr>
        <p:spPr>
          <a:xfrm>
            <a:off x="7792252" y="3044725"/>
            <a:ext cx="3121430" cy="2650733"/>
          </a:xfrm>
          <a:prstGeom prst="rect">
            <a:avLst/>
          </a:prstGeom>
          <a:solidFill>
            <a:srgbClr val="5CB8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7AB930-ABA7-ACCE-24F4-72BE02D80D77}"/>
              </a:ext>
            </a:extLst>
          </p:cNvPr>
          <p:cNvSpPr txBox="1"/>
          <p:nvPr/>
        </p:nvSpPr>
        <p:spPr>
          <a:xfrm>
            <a:off x="7792252" y="3062040"/>
            <a:ext cx="3101222" cy="2616101"/>
          </a:xfrm>
          <a:prstGeom prst="rect">
            <a:avLst/>
          </a:prstGeom>
          <a:noFill/>
        </p:spPr>
        <p:txBody>
          <a:bodyPr wrap="square" rtlCol="0">
            <a:spAutoFit/>
          </a:bodyPr>
          <a:lstStyle/>
          <a:p>
            <a:pPr algn="ctr"/>
            <a:r>
              <a:rPr lang="en-GB" sz="2000" b="1" dirty="0">
                <a:effectLst/>
                <a:latin typeface="Helvetica" pitchFamily="2" charset="0"/>
                <a:ea typeface="Times New Roman" panose="02020603050405020304" pitchFamily="18" charset="0"/>
              </a:rPr>
              <a:t>CICA Claim</a:t>
            </a:r>
            <a:endParaRPr lang="en-GB" sz="2000" b="1" dirty="0">
              <a:effectLst/>
              <a:latin typeface="Helvetica" pitchFamily="2" charset="0"/>
              <a:ea typeface="Times New Roman" panose="02020603050405020304" pitchFamily="18" charset="0"/>
              <a:cs typeface="Calibri" panose="020F0502020204030204" pitchFamily="34" charset="0"/>
            </a:endParaRPr>
          </a:p>
          <a:p>
            <a:pPr algn="ctr"/>
            <a:r>
              <a:rPr lang="en-GB" dirty="0">
                <a:effectLst/>
                <a:latin typeface="Helvetica" pitchFamily="2" charset="0"/>
                <a:ea typeface="Times New Roman" panose="02020603050405020304" pitchFamily="18" charset="0"/>
                <a:cs typeface="Calibri" panose="020F0502020204030204" pitchFamily="34" charset="0"/>
              </a:rPr>
              <a:t>If your member is assaulted at work then they may be able to claim compensation from the Criminal Injuries Compensation Authority (CICA). This is a Government funded scheme. </a:t>
            </a:r>
            <a:endParaRPr lang="en-GB" dirty="0">
              <a:effectLst/>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3866118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3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5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3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F037-912F-5345-9420-AEFC7C3F2256}"/>
              </a:ext>
            </a:extLst>
          </p:cNvPr>
          <p:cNvSpPr>
            <a:spLocks noGrp="1"/>
          </p:cNvSpPr>
          <p:nvPr>
            <p:ph type="title"/>
          </p:nvPr>
        </p:nvSpPr>
        <p:spPr/>
        <p:txBody>
          <a:bodyPr/>
          <a:lstStyle/>
          <a:p>
            <a:r>
              <a:rPr lang="en-US">
                <a:latin typeface="Helvetica" pitchFamily="2" charset="0"/>
              </a:rPr>
              <a:t>Time limits</a:t>
            </a:r>
          </a:p>
        </p:txBody>
      </p:sp>
      <p:sp>
        <p:nvSpPr>
          <p:cNvPr id="3" name="Content Placeholder 2">
            <a:extLst>
              <a:ext uri="{FF2B5EF4-FFF2-40B4-BE49-F238E27FC236}">
                <a16:creationId xmlns:a16="http://schemas.microsoft.com/office/drawing/2014/main" id="{42EFDFB0-F640-234C-9133-048A46B1081B}"/>
              </a:ext>
            </a:extLst>
          </p:cNvPr>
          <p:cNvSpPr>
            <a:spLocks noGrp="1"/>
          </p:cNvSpPr>
          <p:nvPr>
            <p:ph idx="1"/>
          </p:nvPr>
        </p:nvSpPr>
        <p:spPr>
          <a:xfrm>
            <a:off x="838198" y="1443134"/>
            <a:ext cx="10377791" cy="4126600"/>
          </a:xfrm>
        </p:spPr>
        <p:txBody>
          <a:bodyPr>
            <a:normAutofit/>
          </a:bodyPr>
          <a:lstStyle/>
          <a:p>
            <a:pPr>
              <a:lnSpc>
                <a:spcPct val="100000"/>
              </a:lnSpc>
            </a:pPr>
            <a:r>
              <a:rPr lang="en-US" dirty="0">
                <a:latin typeface="Helvetica" pitchFamily="2" charset="0"/>
              </a:rPr>
              <a:t>Seek professional legal advice as soon as possible to ensure you the best chance of winning your case</a:t>
            </a:r>
          </a:p>
          <a:p>
            <a:pPr>
              <a:lnSpc>
                <a:spcPct val="100000"/>
              </a:lnSpc>
            </a:pPr>
            <a:r>
              <a:rPr lang="en-US" dirty="0">
                <a:latin typeface="Helvetica" pitchFamily="2" charset="0"/>
              </a:rPr>
              <a:t>There are very few exceptions to these time limits. In cases overseas time limits can be shorter, such as in Spain where it is one year, so we recommend members seek legal assistance ASAP.</a:t>
            </a:r>
          </a:p>
          <a:p>
            <a:pPr marL="0" indent="0">
              <a:lnSpc>
                <a:spcPct val="100000"/>
              </a:lnSpc>
              <a:buNone/>
            </a:pPr>
            <a:endParaRPr lang="en-US" dirty="0">
              <a:latin typeface="Helvetica" pitchFamily="2" charset="0"/>
            </a:endParaRPr>
          </a:p>
        </p:txBody>
      </p:sp>
      <p:graphicFrame>
        <p:nvGraphicFramePr>
          <p:cNvPr id="5" name="Table 4"/>
          <p:cNvGraphicFramePr>
            <a:graphicFrameLocks noGrp="1"/>
          </p:cNvGraphicFramePr>
          <p:nvPr/>
        </p:nvGraphicFramePr>
        <p:xfrm>
          <a:off x="1013934" y="3328365"/>
          <a:ext cx="10202055" cy="2714625"/>
        </p:xfrm>
        <a:graphic>
          <a:graphicData uri="http://schemas.openxmlformats.org/drawingml/2006/table">
            <a:tbl>
              <a:tblPr firstRow="1" bandRow="1">
                <a:tableStyleId>{5C22544A-7EE6-4342-B048-85BDC9FD1C3A}</a:tableStyleId>
              </a:tblPr>
              <a:tblGrid>
                <a:gridCol w="1982345">
                  <a:extLst>
                    <a:ext uri="{9D8B030D-6E8A-4147-A177-3AD203B41FA5}">
                      <a16:colId xmlns:a16="http://schemas.microsoft.com/office/drawing/2014/main" val="2359285718"/>
                    </a:ext>
                  </a:extLst>
                </a:gridCol>
                <a:gridCol w="8219710">
                  <a:extLst>
                    <a:ext uri="{9D8B030D-6E8A-4147-A177-3AD203B41FA5}">
                      <a16:colId xmlns:a16="http://schemas.microsoft.com/office/drawing/2014/main" val="1177623506"/>
                    </a:ext>
                  </a:extLst>
                </a:gridCol>
              </a:tblGrid>
              <a:tr h="396039">
                <a:tc>
                  <a:txBody>
                    <a:bodyPr/>
                    <a:lstStyle/>
                    <a:p>
                      <a:r>
                        <a:rPr lang="en-GB" sz="1800" b="1">
                          <a:latin typeface="Helvetica" pitchFamily="2" charset="0"/>
                        </a:rPr>
                        <a:t>Type of claim</a:t>
                      </a:r>
                    </a:p>
                  </a:txBody>
                  <a:tcPr anchor="ctr">
                    <a:solidFill>
                      <a:srgbClr val="EE3424"/>
                    </a:solidFill>
                  </a:tcPr>
                </a:tc>
                <a:tc>
                  <a:txBody>
                    <a:bodyPr/>
                    <a:lstStyle/>
                    <a:p>
                      <a:r>
                        <a:rPr lang="en-GB" sz="1800" b="1">
                          <a:latin typeface="Helvetica" pitchFamily="2" charset="0"/>
                        </a:rPr>
                        <a:t>Time limit</a:t>
                      </a:r>
                    </a:p>
                  </a:txBody>
                  <a:tcPr anchor="ctr">
                    <a:solidFill>
                      <a:srgbClr val="EE3424"/>
                    </a:solidFill>
                  </a:tcPr>
                </a:tc>
                <a:extLst>
                  <a:ext uri="{0D108BD9-81ED-4DB2-BD59-A6C34878D82A}">
                    <a16:rowId xmlns:a16="http://schemas.microsoft.com/office/drawing/2014/main" val="3860894756"/>
                  </a:ext>
                </a:extLst>
              </a:tr>
              <a:tr h="376663">
                <a:tc>
                  <a:txBody>
                    <a:bodyPr/>
                    <a:lstStyle/>
                    <a:p>
                      <a:r>
                        <a:rPr lang="en-GB" sz="1600">
                          <a:latin typeface="Helvetica" pitchFamily="2" charset="0"/>
                        </a:rPr>
                        <a:t>Personal injuries</a:t>
                      </a:r>
                    </a:p>
                  </a:txBody>
                  <a:tcPr>
                    <a:solidFill>
                      <a:srgbClr val="CDCCCE"/>
                    </a:solidFill>
                  </a:tcPr>
                </a:tc>
                <a:tc>
                  <a:txBody>
                    <a:bodyPr/>
                    <a:lstStyle/>
                    <a:p>
                      <a:r>
                        <a:rPr lang="en-GB" sz="1600" b="1" dirty="0">
                          <a:solidFill>
                            <a:schemeClr val="tx1"/>
                          </a:solidFill>
                          <a:latin typeface="Helvetica" pitchFamily="2" charset="0"/>
                        </a:rPr>
                        <a:t>Three years </a:t>
                      </a:r>
                      <a:r>
                        <a:rPr lang="en-GB" sz="1600" dirty="0">
                          <a:latin typeface="Helvetica" pitchFamily="2" charset="0"/>
                        </a:rPr>
                        <a:t>from the date of your accident or injury developing</a:t>
                      </a:r>
                    </a:p>
                  </a:txBody>
                  <a:tcPr>
                    <a:solidFill>
                      <a:srgbClr val="CDCCCE"/>
                    </a:solidFill>
                  </a:tcPr>
                </a:tc>
                <a:extLst>
                  <a:ext uri="{0D108BD9-81ED-4DB2-BD59-A6C34878D82A}">
                    <a16:rowId xmlns:a16="http://schemas.microsoft.com/office/drawing/2014/main" val="142833047"/>
                  </a:ext>
                </a:extLst>
              </a:tr>
              <a:tr h="650130">
                <a:tc>
                  <a:txBody>
                    <a:bodyPr/>
                    <a:lstStyle/>
                    <a:p>
                      <a:r>
                        <a:rPr lang="en-GB" sz="1600">
                          <a:latin typeface="Helvetica" pitchFamily="2" charset="0"/>
                        </a:rPr>
                        <a:t>Industrial disease</a:t>
                      </a:r>
                    </a:p>
                  </a:txBody>
                  <a:tcPr/>
                </a:tc>
                <a:tc>
                  <a:txBody>
                    <a:bodyPr/>
                    <a:lstStyle/>
                    <a:p>
                      <a:r>
                        <a:rPr lang="en-GB" sz="1600" b="1">
                          <a:latin typeface="Helvetica" pitchFamily="2" charset="0"/>
                        </a:rPr>
                        <a:t>Three years </a:t>
                      </a:r>
                      <a:r>
                        <a:rPr lang="en-GB" sz="1600">
                          <a:latin typeface="Helvetica" pitchFamily="2" charset="0"/>
                        </a:rPr>
                        <a:t>from the date of diagnosis OR three</a:t>
                      </a:r>
                      <a:r>
                        <a:rPr lang="en-GB" sz="1600" baseline="0">
                          <a:latin typeface="Helvetica" pitchFamily="2" charset="0"/>
                        </a:rPr>
                        <a:t> years from the date on which you became aware your illness was caused by someone else</a:t>
                      </a:r>
                      <a:endParaRPr lang="en-GB" sz="1600">
                        <a:latin typeface="Helvetica" pitchFamily="2" charset="0"/>
                      </a:endParaRPr>
                    </a:p>
                  </a:txBody>
                  <a:tcPr/>
                </a:tc>
                <a:extLst>
                  <a:ext uri="{0D108BD9-81ED-4DB2-BD59-A6C34878D82A}">
                    <a16:rowId xmlns:a16="http://schemas.microsoft.com/office/drawing/2014/main" val="981819945"/>
                  </a:ext>
                </a:extLst>
              </a:tr>
              <a:tr h="928757">
                <a:tc>
                  <a:txBody>
                    <a:bodyPr/>
                    <a:lstStyle/>
                    <a:p>
                      <a:r>
                        <a:rPr lang="en-GB" sz="1600">
                          <a:latin typeface="Helvetica" pitchFamily="2" charset="0"/>
                        </a:rPr>
                        <a:t>Clinical negligence</a:t>
                      </a:r>
                    </a:p>
                  </a:txBody>
                  <a:tcPr>
                    <a:solidFill>
                      <a:srgbClr val="CDCCCE"/>
                    </a:solidFill>
                  </a:tcPr>
                </a:tc>
                <a:tc>
                  <a:txBody>
                    <a:bodyPr/>
                    <a:lstStyle/>
                    <a:p>
                      <a:r>
                        <a:rPr lang="en-GB" sz="1600" b="1">
                          <a:latin typeface="Helvetica" pitchFamily="2" charset="0"/>
                        </a:rPr>
                        <a:t>Three years</a:t>
                      </a:r>
                      <a:r>
                        <a:rPr lang="en-GB" sz="1600" b="1" baseline="0">
                          <a:latin typeface="Helvetica" pitchFamily="2" charset="0"/>
                        </a:rPr>
                        <a:t> </a:t>
                      </a:r>
                      <a:r>
                        <a:rPr lang="en-GB" sz="1600" baseline="0">
                          <a:latin typeface="Helvetica" pitchFamily="2" charset="0"/>
                        </a:rPr>
                        <a:t>from the date of your injury OR three years from the date on which you could reasonably have become aware your injuries were caused by medical negligence</a:t>
                      </a:r>
                      <a:endParaRPr lang="en-GB" sz="1600">
                        <a:latin typeface="Helvetica" pitchFamily="2" charset="0"/>
                      </a:endParaRPr>
                    </a:p>
                  </a:txBody>
                  <a:tcPr>
                    <a:solidFill>
                      <a:srgbClr val="CDCCCE"/>
                    </a:solidFill>
                  </a:tcPr>
                </a:tc>
                <a:extLst>
                  <a:ext uri="{0D108BD9-81ED-4DB2-BD59-A6C34878D82A}">
                    <a16:rowId xmlns:a16="http://schemas.microsoft.com/office/drawing/2014/main" val="4130925527"/>
                  </a:ext>
                </a:extLst>
              </a:tr>
              <a:tr h="363036">
                <a:tc>
                  <a:txBody>
                    <a:bodyPr/>
                    <a:lstStyle/>
                    <a:p>
                      <a:r>
                        <a:rPr lang="en-GB" sz="1600">
                          <a:latin typeface="Helvetica" pitchFamily="2" charset="0"/>
                        </a:rPr>
                        <a:t>CICA</a:t>
                      </a:r>
                    </a:p>
                  </a:txBody>
                  <a:tcPr/>
                </a:tc>
                <a:tc>
                  <a:txBody>
                    <a:bodyPr/>
                    <a:lstStyle/>
                    <a:p>
                      <a:r>
                        <a:rPr lang="en-GB" sz="1600" b="1" dirty="0">
                          <a:latin typeface="Helvetica" pitchFamily="2" charset="0"/>
                        </a:rPr>
                        <a:t>Two years </a:t>
                      </a:r>
                      <a:r>
                        <a:rPr lang="en-GB" sz="1600" dirty="0">
                          <a:latin typeface="Helvetica" pitchFamily="2" charset="0"/>
                        </a:rPr>
                        <a:t>from the date of the crime/injury</a:t>
                      </a:r>
                    </a:p>
                  </a:txBody>
                  <a:tcPr/>
                </a:tc>
                <a:extLst>
                  <a:ext uri="{0D108BD9-81ED-4DB2-BD59-A6C34878D82A}">
                    <a16:rowId xmlns:a16="http://schemas.microsoft.com/office/drawing/2014/main" val="3090559006"/>
                  </a:ext>
                </a:extLst>
              </a:tr>
            </a:tbl>
          </a:graphicData>
        </a:graphic>
      </p:graphicFrame>
    </p:spTree>
    <p:extLst>
      <p:ext uri="{BB962C8B-B14F-4D97-AF65-F5344CB8AC3E}">
        <p14:creationId xmlns:p14="http://schemas.microsoft.com/office/powerpoint/2010/main" val="382391045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b="1" dirty="0"/>
              <a:t>What we need to prove to succeed in a claim</a:t>
            </a:r>
            <a:endParaRPr lang="en-GB" sz="2800" dirty="0"/>
          </a:p>
        </p:txBody>
      </p:sp>
      <p:sp>
        <p:nvSpPr>
          <p:cNvPr id="13" name="TextBox 12">
            <a:extLst>
              <a:ext uri="{FF2B5EF4-FFF2-40B4-BE49-F238E27FC236}">
                <a16:creationId xmlns:a16="http://schemas.microsoft.com/office/drawing/2014/main" id="{06914662-535E-ACA9-B5B6-6AF561721797}"/>
              </a:ext>
            </a:extLst>
          </p:cNvPr>
          <p:cNvSpPr txBox="1"/>
          <p:nvPr/>
        </p:nvSpPr>
        <p:spPr>
          <a:xfrm>
            <a:off x="1455082" y="1807352"/>
            <a:ext cx="2013984" cy="400110"/>
          </a:xfrm>
          <a:prstGeom prst="rect">
            <a:avLst/>
          </a:prstGeom>
          <a:noFill/>
        </p:spPr>
        <p:txBody>
          <a:bodyPr wrap="square" rtlCol="0">
            <a:spAutoFit/>
          </a:bodyPr>
          <a:lstStyle/>
          <a:p>
            <a:r>
              <a:rPr lang="en-GB" sz="2000" b="1" dirty="0">
                <a:latin typeface="Helvetica" pitchFamily="2" charset="0"/>
              </a:rPr>
              <a:t>Duty of Care</a:t>
            </a:r>
          </a:p>
        </p:txBody>
      </p:sp>
      <p:sp>
        <p:nvSpPr>
          <p:cNvPr id="19" name="TextBox 18">
            <a:extLst>
              <a:ext uri="{FF2B5EF4-FFF2-40B4-BE49-F238E27FC236}">
                <a16:creationId xmlns:a16="http://schemas.microsoft.com/office/drawing/2014/main" id="{0A00238D-22DF-49EE-1A46-4EFEAA236ADB}"/>
              </a:ext>
            </a:extLst>
          </p:cNvPr>
          <p:cNvSpPr txBox="1"/>
          <p:nvPr/>
        </p:nvSpPr>
        <p:spPr>
          <a:xfrm>
            <a:off x="2799824" y="2381958"/>
            <a:ext cx="6930102" cy="923330"/>
          </a:xfrm>
          <a:prstGeom prst="rect">
            <a:avLst/>
          </a:prstGeom>
          <a:noFill/>
        </p:spPr>
        <p:txBody>
          <a:bodyPr wrap="none" rtlCol="0">
            <a:spAutoFit/>
          </a:bodyPr>
          <a:lstStyle/>
          <a:p>
            <a:r>
              <a:rPr lang="en-GB" sz="1800" dirty="0">
                <a:solidFill>
                  <a:srgbClr val="000000"/>
                </a:solidFill>
                <a:effectLst/>
                <a:latin typeface="Helvetica" pitchFamily="2" charset="0"/>
                <a:ea typeface="Times New Roman" panose="02020603050405020304" pitchFamily="18" charset="0"/>
              </a:rPr>
              <a:t>It is accepted that an employer owes its employees a duty of care.</a:t>
            </a:r>
            <a:endParaRPr lang="en-GB" sz="1800" dirty="0">
              <a:effectLst/>
              <a:latin typeface="Helvetica" pitchFamily="2" charset="0"/>
              <a:ea typeface="Times New Roman" panose="02020603050405020304" pitchFamily="18" charset="0"/>
            </a:endParaRPr>
          </a:p>
          <a:p>
            <a:endParaRPr lang="en-GB" dirty="0">
              <a:solidFill>
                <a:schemeClr val="tx1"/>
              </a:solidFill>
              <a:latin typeface="Helvetica" pitchFamily="2" charset="0"/>
            </a:endParaRPr>
          </a:p>
          <a:p>
            <a:endParaRPr lang="en-GB" dirty="0">
              <a:latin typeface="Helvetica" pitchFamily="2" charset="0"/>
            </a:endParaRPr>
          </a:p>
        </p:txBody>
      </p:sp>
      <p:sp>
        <p:nvSpPr>
          <p:cNvPr id="22" name="TextBox 21">
            <a:extLst>
              <a:ext uri="{FF2B5EF4-FFF2-40B4-BE49-F238E27FC236}">
                <a16:creationId xmlns:a16="http://schemas.microsoft.com/office/drawing/2014/main" id="{BC02277E-D5E8-6A57-437B-A6117C4C1DBE}"/>
              </a:ext>
            </a:extLst>
          </p:cNvPr>
          <p:cNvSpPr txBox="1"/>
          <p:nvPr/>
        </p:nvSpPr>
        <p:spPr>
          <a:xfrm>
            <a:off x="2799824" y="3538617"/>
            <a:ext cx="8432497" cy="2585323"/>
          </a:xfrm>
          <a:prstGeom prst="rect">
            <a:avLst/>
          </a:prstGeom>
          <a:noFill/>
        </p:spPr>
        <p:txBody>
          <a:bodyPr wrap="square" rtlCol="0">
            <a:spAutoFit/>
          </a:bodyPr>
          <a:lstStyle/>
          <a:p>
            <a:r>
              <a:rPr lang="en-GB" dirty="0">
                <a:latin typeface="Helvetica" pitchFamily="2" charset="0"/>
              </a:rPr>
              <a:t>It would need to be proved that the </a:t>
            </a:r>
            <a:r>
              <a:rPr lang="en-GB" dirty="0">
                <a:solidFill>
                  <a:schemeClr val="tx1"/>
                </a:solidFill>
                <a:latin typeface="Helvetica" pitchFamily="2" charset="0"/>
              </a:rPr>
              <a:t>employer breached the duty of care of their employee.</a:t>
            </a:r>
          </a:p>
          <a:p>
            <a:endParaRPr lang="en-GB" dirty="0">
              <a:solidFill>
                <a:schemeClr val="tx1"/>
              </a:solidFill>
              <a:latin typeface="Helvetica" pitchFamily="2" charset="0"/>
            </a:endParaRPr>
          </a:p>
          <a:p>
            <a:r>
              <a:rPr lang="en-GB" sz="1800" dirty="0">
                <a:solidFill>
                  <a:srgbClr val="000000"/>
                </a:solidFill>
                <a:effectLst/>
                <a:latin typeface="Helvetica" pitchFamily="2" charset="0"/>
                <a:ea typeface="Times New Roman" panose="02020603050405020304" pitchFamily="18" charset="0"/>
              </a:rPr>
              <a:t>There are two sources of law that we can use to show that an employer has breached a duty:</a:t>
            </a:r>
            <a:endParaRPr lang="en-GB" sz="1800" dirty="0">
              <a:effectLst/>
              <a:latin typeface="Helvetica" pitchFamily="2" charset="0"/>
              <a:ea typeface="Times New Roman" panose="02020603050405020304" pitchFamily="18" charset="0"/>
            </a:endParaRPr>
          </a:p>
          <a:p>
            <a:r>
              <a:rPr lang="en-GB" sz="1800" dirty="0">
                <a:solidFill>
                  <a:srgbClr val="000000"/>
                </a:solidFill>
                <a:effectLst/>
                <a:latin typeface="Helvetica" pitchFamily="2" charset="0"/>
                <a:ea typeface="Times New Roman" panose="02020603050405020304" pitchFamily="18" charset="0"/>
              </a:rPr>
              <a:t> </a:t>
            </a:r>
            <a:endParaRPr lang="en-GB" sz="1800" dirty="0">
              <a:effectLst/>
              <a:latin typeface="Helvetica" pitchFamily="2"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Helvetica" pitchFamily="2" charset="0"/>
                <a:ea typeface="Times New Roman" panose="02020603050405020304" pitchFamily="18" charset="0"/>
              </a:rPr>
              <a:t>Common law</a:t>
            </a:r>
            <a:endParaRPr lang="en-GB" sz="1800" dirty="0">
              <a:effectLst/>
              <a:latin typeface="Helvetica" pitchFamily="2"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Helvetica" pitchFamily="2" charset="0"/>
                <a:ea typeface="Times New Roman" panose="02020603050405020304" pitchFamily="18" charset="0"/>
              </a:rPr>
              <a:t>Statutory law</a:t>
            </a:r>
            <a:endParaRPr lang="en-GB" sz="1800" dirty="0">
              <a:effectLst/>
              <a:latin typeface="Helvetica" pitchFamily="2" charset="0"/>
              <a:ea typeface="Times New Roman" panose="02020603050405020304" pitchFamily="18" charset="0"/>
            </a:endParaRPr>
          </a:p>
          <a:p>
            <a:pPr algn="ctr"/>
            <a:endParaRPr lang="en-GB" dirty="0">
              <a:latin typeface="Helvetica" pitchFamily="2" charset="0"/>
            </a:endParaRPr>
          </a:p>
        </p:txBody>
      </p:sp>
      <p:sp>
        <p:nvSpPr>
          <p:cNvPr id="23" name="TextBox 22">
            <a:extLst>
              <a:ext uri="{FF2B5EF4-FFF2-40B4-BE49-F238E27FC236}">
                <a16:creationId xmlns:a16="http://schemas.microsoft.com/office/drawing/2014/main" id="{235D686A-3E55-A2E8-3CA3-40DD0422BB97}"/>
              </a:ext>
            </a:extLst>
          </p:cNvPr>
          <p:cNvSpPr txBox="1"/>
          <p:nvPr/>
        </p:nvSpPr>
        <p:spPr>
          <a:xfrm>
            <a:off x="1455082" y="2898732"/>
            <a:ext cx="2013984" cy="400110"/>
          </a:xfrm>
          <a:prstGeom prst="rect">
            <a:avLst/>
          </a:prstGeom>
          <a:noFill/>
        </p:spPr>
        <p:txBody>
          <a:bodyPr wrap="square" rtlCol="0">
            <a:spAutoFit/>
          </a:bodyPr>
          <a:lstStyle/>
          <a:p>
            <a:r>
              <a:rPr lang="en-GB" sz="2000" b="1" dirty="0">
                <a:latin typeface="Helvetica" pitchFamily="2" charset="0"/>
              </a:rPr>
              <a:t>Breach of Duty </a:t>
            </a:r>
          </a:p>
        </p:txBody>
      </p:sp>
      <p:pic>
        <p:nvPicPr>
          <p:cNvPr id="7" name="Graphic 6" descr="Badge 1 with solid fill">
            <a:extLst>
              <a:ext uri="{FF2B5EF4-FFF2-40B4-BE49-F238E27FC236}">
                <a16:creationId xmlns:a16="http://schemas.microsoft.com/office/drawing/2014/main" id="{04D0BE07-1BE9-8A89-93A7-6CED4A13DE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682" y="1538712"/>
            <a:ext cx="914400" cy="914400"/>
          </a:xfrm>
          <a:prstGeom prst="rect">
            <a:avLst/>
          </a:prstGeom>
        </p:spPr>
      </p:pic>
      <p:pic>
        <p:nvPicPr>
          <p:cNvPr id="9" name="Graphic 8" descr="Badge with solid fill">
            <a:extLst>
              <a:ext uri="{FF2B5EF4-FFF2-40B4-BE49-F238E27FC236}">
                <a16:creationId xmlns:a16="http://schemas.microsoft.com/office/drawing/2014/main" id="{769B803D-03AB-EA28-1BB7-6FDA680D9F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682" y="2617170"/>
            <a:ext cx="914400" cy="914400"/>
          </a:xfrm>
          <a:prstGeom prst="rect">
            <a:avLst/>
          </a:prstGeom>
        </p:spPr>
      </p:pic>
    </p:spTree>
    <p:extLst>
      <p:ext uri="{BB962C8B-B14F-4D97-AF65-F5344CB8AC3E}">
        <p14:creationId xmlns:p14="http://schemas.microsoft.com/office/powerpoint/2010/main" val="2155684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5794-6A14-CE44-870A-DD543232018B}"/>
              </a:ext>
            </a:extLst>
          </p:cNvPr>
          <p:cNvSpPr>
            <a:spLocks noGrp="1"/>
          </p:cNvSpPr>
          <p:nvPr>
            <p:ph type="title"/>
          </p:nvPr>
        </p:nvSpPr>
        <p:spPr/>
        <p:txBody>
          <a:bodyPr/>
          <a:lstStyle/>
          <a:p>
            <a:r>
              <a:rPr lang="en-US">
                <a:latin typeface="Gill Sans MT" panose="020B0502020104020203" pitchFamily="34" charset="0"/>
              </a:rPr>
              <a:t>Overview</a:t>
            </a:r>
          </a:p>
        </p:txBody>
      </p:sp>
      <p:sp>
        <p:nvSpPr>
          <p:cNvPr id="3" name="Content Placeholder 2">
            <a:extLst>
              <a:ext uri="{FF2B5EF4-FFF2-40B4-BE49-F238E27FC236}">
                <a16:creationId xmlns:a16="http://schemas.microsoft.com/office/drawing/2014/main" id="{7CBC91E0-6D4F-DC45-BFF5-3ED216F3B6DF}"/>
              </a:ext>
            </a:extLst>
          </p:cNvPr>
          <p:cNvSpPr>
            <a:spLocks noGrp="1"/>
          </p:cNvSpPr>
          <p:nvPr>
            <p:ph idx="1"/>
          </p:nvPr>
        </p:nvSpPr>
        <p:spPr/>
        <p:txBody>
          <a:bodyPr/>
          <a:lstStyle/>
          <a:p>
            <a:pPr marL="0" indent="0">
              <a:buNone/>
            </a:pPr>
            <a:r>
              <a:rPr lang="en-US" dirty="0">
                <a:latin typeface="Helvetica" pitchFamily="2" charset="0"/>
              </a:rPr>
              <a:t>Today, we will cover: </a:t>
            </a:r>
            <a:br>
              <a:rPr lang="en-US" dirty="0">
                <a:latin typeface="Helvetica" pitchFamily="2" charset="0"/>
              </a:rPr>
            </a:br>
            <a:endParaRPr lang="en-US" dirty="0">
              <a:latin typeface="Helvetica" pitchFamily="2" charset="0"/>
            </a:endParaRPr>
          </a:p>
          <a:p>
            <a:r>
              <a:rPr lang="en-US" dirty="0">
                <a:latin typeface="Helvetica" pitchFamily="2" charset="0"/>
              </a:rPr>
              <a:t>An introduction to Thompsons Solicitors</a:t>
            </a:r>
          </a:p>
          <a:p>
            <a:r>
              <a:rPr lang="en-GB" sz="2000" dirty="0">
                <a:latin typeface="Helvetica" panose="020B0604020202020204" pitchFamily="34" charset="0"/>
                <a:cs typeface="Helvetica" panose="020B0604020202020204" pitchFamily="34" charset="0"/>
              </a:rPr>
              <a:t>Summary of Legal Rights of Safety Representatives</a:t>
            </a:r>
            <a:endParaRPr lang="en-US" dirty="0">
              <a:latin typeface="Helvetica" pitchFamily="2" charset="0"/>
            </a:endParaRPr>
          </a:p>
          <a:p>
            <a:r>
              <a:rPr lang="en-US" dirty="0">
                <a:latin typeface="Helvetica" pitchFamily="2" charset="0"/>
              </a:rPr>
              <a:t>How you can assist your members as a H&amp;S Rep and top tips!</a:t>
            </a:r>
          </a:p>
          <a:p>
            <a:r>
              <a:rPr lang="en-US" dirty="0">
                <a:latin typeface="Helvetica" pitchFamily="2" charset="0"/>
              </a:rPr>
              <a:t>The HSE and why your role is vital</a:t>
            </a:r>
          </a:p>
          <a:p>
            <a:r>
              <a:rPr lang="en-US" dirty="0">
                <a:latin typeface="Helvetica" pitchFamily="2" charset="0"/>
              </a:rPr>
              <a:t>What's involved in pursuing a Personal Injury claim</a:t>
            </a:r>
          </a:p>
          <a:p>
            <a:endParaRPr lang="en-US" dirty="0">
              <a:latin typeface="Helvetica" pitchFamily="2" charset="0"/>
            </a:endParaRPr>
          </a:p>
          <a:p>
            <a:endParaRPr lang="en-US" dirty="0">
              <a:latin typeface="Helvetica" pitchFamily="2" charset="0"/>
            </a:endParaRPr>
          </a:p>
        </p:txBody>
      </p:sp>
    </p:spTree>
    <p:extLst>
      <p:ext uri="{BB962C8B-B14F-4D97-AF65-F5344CB8AC3E}">
        <p14:creationId xmlns:p14="http://schemas.microsoft.com/office/powerpoint/2010/main" val="8011337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7104" y="92347"/>
            <a:ext cx="10377791" cy="1325563"/>
          </a:xfrm>
        </p:spPr>
        <p:txBody>
          <a:bodyPr>
            <a:normAutofit/>
          </a:bodyPr>
          <a:lstStyle/>
          <a:p>
            <a:r>
              <a:rPr lang="en-GB" sz="2800" b="1" dirty="0">
                <a:latin typeface="Helvetica" pitchFamily="2" charset="0"/>
              </a:rPr>
              <a:t>What we need to prove to succeed in a claim</a:t>
            </a:r>
            <a:endParaRPr lang="en-GB" sz="2800" dirty="0">
              <a:latin typeface="Helvetica" pitchFamily="2" charset="0"/>
            </a:endParaRPr>
          </a:p>
        </p:txBody>
      </p:sp>
      <p:sp>
        <p:nvSpPr>
          <p:cNvPr id="21" name="TextBox 20">
            <a:extLst>
              <a:ext uri="{FF2B5EF4-FFF2-40B4-BE49-F238E27FC236}">
                <a16:creationId xmlns:a16="http://schemas.microsoft.com/office/drawing/2014/main" id="{475CE26C-5CD9-2DED-8E05-605CE5851B2D}"/>
              </a:ext>
            </a:extLst>
          </p:cNvPr>
          <p:cNvSpPr txBox="1"/>
          <p:nvPr/>
        </p:nvSpPr>
        <p:spPr>
          <a:xfrm>
            <a:off x="1493609" y="1405428"/>
            <a:ext cx="5599539" cy="369332"/>
          </a:xfrm>
          <a:prstGeom prst="rect">
            <a:avLst/>
          </a:prstGeom>
          <a:noFill/>
        </p:spPr>
        <p:txBody>
          <a:bodyPr wrap="square" rtlCol="0">
            <a:spAutoFit/>
          </a:bodyPr>
          <a:lstStyle/>
          <a:p>
            <a:pPr marL="0" indent="0">
              <a:buNone/>
            </a:pPr>
            <a:r>
              <a:rPr lang="en-GB" sz="1800" b="1" dirty="0">
                <a:solidFill>
                  <a:srgbClr val="000000"/>
                </a:solidFill>
                <a:effectLst/>
                <a:latin typeface="Helvetica" pitchFamily="2" charset="0"/>
                <a:ea typeface="Times New Roman" panose="02020603050405020304" pitchFamily="18" charset="0"/>
              </a:rPr>
              <a:t>A link between the breach of duty and the injury</a:t>
            </a:r>
            <a:endParaRPr lang="en-GB" dirty="0">
              <a:solidFill>
                <a:schemeClr val="tx1"/>
              </a:solidFill>
              <a:latin typeface="Helvetica" pitchFamily="2" charset="0"/>
            </a:endParaRPr>
          </a:p>
        </p:txBody>
      </p:sp>
      <p:sp>
        <p:nvSpPr>
          <p:cNvPr id="22" name="TextBox 21">
            <a:extLst>
              <a:ext uri="{FF2B5EF4-FFF2-40B4-BE49-F238E27FC236}">
                <a16:creationId xmlns:a16="http://schemas.microsoft.com/office/drawing/2014/main" id="{3974E93C-9BD4-0823-1DA0-6DD3B5CA8572}"/>
              </a:ext>
            </a:extLst>
          </p:cNvPr>
          <p:cNvSpPr txBox="1"/>
          <p:nvPr/>
        </p:nvSpPr>
        <p:spPr>
          <a:xfrm>
            <a:off x="2892425" y="1838288"/>
            <a:ext cx="8962118" cy="2585323"/>
          </a:xfrm>
          <a:prstGeom prst="rect">
            <a:avLst/>
          </a:prstGeom>
          <a:noFill/>
        </p:spPr>
        <p:txBody>
          <a:bodyPr wrap="square" rtlCol="0">
            <a:spAutoFit/>
          </a:bodyPr>
          <a:lstStyle/>
          <a:p>
            <a:r>
              <a:rPr lang="en-GB" sz="1800" dirty="0">
                <a:solidFill>
                  <a:srgbClr val="000000"/>
                </a:solidFill>
                <a:effectLst/>
                <a:latin typeface="Helvetica" pitchFamily="2" charset="0"/>
                <a:ea typeface="Times New Roman" panose="02020603050405020304" pitchFamily="18" charset="0"/>
              </a:rPr>
              <a:t>If we are able to prove that the employer has breached their common law duty then we must show that this caused the injury.  The position is more complex in relation to breach of statutory duties where it is no longer automatically the position that a case will be successful where a breach is proven to have caused the injury.</a:t>
            </a:r>
            <a:endParaRPr lang="en-GB" sz="1800" dirty="0">
              <a:effectLst/>
              <a:latin typeface="Helvetica" pitchFamily="2" charset="0"/>
              <a:ea typeface="Times New Roman" panose="02020603050405020304" pitchFamily="18" charset="0"/>
            </a:endParaRPr>
          </a:p>
          <a:p>
            <a:r>
              <a:rPr lang="en-GB" sz="1800" dirty="0">
                <a:solidFill>
                  <a:srgbClr val="000000"/>
                </a:solidFill>
                <a:effectLst/>
                <a:latin typeface="Helvetica" pitchFamily="2" charset="0"/>
                <a:ea typeface="Times New Roman" panose="02020603050405020304" pitchFamily="18" charset="0"/>
              </a:rPr>
              <a:t> </a:t>
            </a:r>
            <a:endParaRPr lang="en-GB" sz="1800" dirty="0">
              <a:effectLst/>
              <a:latin typeface="Helvetica" pitchFamily="2"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Helvetica" pitchFamily="2" charset="0"/>
                <a:ea typeface="Times New Roman" panose="02020603050405020304" pitchFamily="18" charset="0"/>
              </a:rPr>
              <a:t>In accident cases, this is more straightforward, i.e. a missing guard causes a severed finger</a:t>
            </a:r>
            <a:endParaRPr lang="en-GB" sz="1800" dirty="0">
              <a:effectLst/>
              <a:latin typeface="Helvetica" pitchFamily="2"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Helvetica" pitchFamily="2" charset="0"/>
                <a:ea typeface="Times New Roman" panose="02020603050405020304" pitchFamily="18" charset="0"/>
              </a:rPr>
              <a:t>In disease cases this is more difficult and the link generally will need to be dealt with by a medical expert.</a:t>
            </a:r>
            <a:endParaRPr lang="en-GB" sz="1800" dirty="0">
              <a:effectLst/>
              <a:latin typeface="Helvetica" pitchFamily="2" charset="0"/>
              <a:ea typeface="Times New Roman" panose="02020603050405020304" pitchFamily="18" charset="0"/>
            </a:endParaRPr>
          </a:p>
        </p:txBody>
      </p:sp>
      <p:sp>
        <p:nvSpPr>
          <p:cNvPr id="23" name="TextBox 22">
            <a:extLst>
              <a:ext uri="{FF2B5EF4-FFF2-40B4-BE49-F238E27FC236}">
                <a16:creationId xmlns:a16="http://schemas.microsoft.com/office/drawing/2014/main" id="{E159369B-6E07-F2FE-321B-68EE7833D88B}"/>
              </a:ext>
            </a:extLst>
          </p:cNvPr>
          <p:cNvSpPr txBox="1"/>
          <p:nvPr/>
        </p:nvSpPr>
        <p:spPr>
          <a:xfrm>
            <a:off x="2892425" y="4549676"/>
            <a:ext cx="8086764" cy="1200329"/>
          </a:xfrm>
          <a:prstGeom prst="rect">
            <a:avLst/>
          </a:prstGeom>
          <a:noFill/>
        </p:spPr>
        <p:txBody>
          <a:bodyPr wrap="square" rtlCol="0">
            <a:spAutoFit/>
          </a:bodyPr>
          <a:lstStyle/>
          <a:p>
            <a:endParaRPr lang="en-GB" b="1" dirty="0">
              <a:solidFill>
                <a:srgbClr val="000000"/>
              </a:solidFill>
              <a:latin typeface="Helvetica" pitchFamily="2" charset="0"/>
              <a:ea typeface="Times New Roman" panose="02020603050405020304" pitchFamily="18" charset="0"/>
            </a:endParaRPr>
          </a:p>
          <a:p>
            <a:r>
              <a:rPr lang="en-GB" sz="1800" dirty="0">
                <a:solidFill>
                  <a:srgbClr val="000000"/>
                </a:solidFill>
                <a:effectLst/>
                <a:latin typeface="Helvetica" pitchFamily="2" charset="0"/>
                <a:ea typeface="Times New Roman" panose="02020603050405020304" pitchFamily="18" charset="0"/>
              </a:rPr>
              <a:t>To succeed in a claim we also need to prove that the employer could have foreseen that the injury could have been caused by action or lack of action.  To show this, we look at:</a:t>
            </a:r>
            <a:endParaRPr lang="en-GB" sz="1800" dirty="0">
              <a:effectLst/>
              <a:latin typeface="Helvetica" pitchFamily="2" charset="0"/>
              <a:ea typeface="Times New Roman" panose="02020603050405020304" pitchFamily="18" charset="0"/>
            </a:endParaRPr>
          </a:p>
        </p:txBody>
      </p:sp>
      <p:sp>
        <p:nvSpPr>
          <p:cNvPr id="24" name="TextBox 23">
            <a:extLst>
              <a:ext uri="{FF2B5EF4-FFF2-40B4-BE49-F238E27FC236}">
                <a16:creationId xmlns:a16="http://schemas.microsoft.com/office/drawing/2014/main" id="{EA13380A-1B8A-5DF2-C614-0A021BC84829}"/>
              </a:ext>
            </a:extLst>
          </p:cNvPr>
          <p:cNvSpPr txBox="1"/>
          <p:nvPr/>
        </p:nvSpPr>
        <p:spPr>
          <a:xfrm>
            <a:off x="1481779" y="4486148"/>
            <a:ext cx="5599539" cy="369332"/>
          </a:xfrm>
          <a:prstGeom prst="rect">
            <a:avLst/>
          </a:prstGeom>
          <a:noFill/>
        </p:spPr>
        <p:txBody>
          <a:bodyPr wrap="square" rtlCol="0">
            <a:spAutoFit/>
          </a:bodyPr>
          <a:lstStyle/>
          <a:p>
            <a:r>
              <a:rPr lang="en-GB" sz="1800" b="1" dirty="0">
                <a:solidFill>
                  <a:srgbClr val="000000"/>
                </a:solidFill>
                <a:effectLst/>
                <a:latin typeface="Helvetica" pitchFamily="2" charset="0"/>
                <a:ea typeface="Times New Roman" panose="02020603050405020304" pitchFamily="18" charset="0"/>
              </a:rPr>
              <a:t>Foreseeability</a:t>
            </a:r>
            <a:endParaRPr lang="en-GB" sz="1800" dirty="0">
              <a:effectLst/>
              <a:latin typeface="Helvetica" pitchFamily="2" charset="0"/>
              <a:ea typeface="Times New Roman" panose="02020603050405020304" pitchFamily="18" charset="0"/>
            </a:endParaRPr>
          </a:p>
        </p:txBody>
      </p:sp>
      <p:sp>
        <p:nvSpPr>
          <p:cNvPr id="25" name="TextBox 24">
            <a:extLst>
              <a:ext uri="{FF2B5EF4-FFF2-40B4-BE49-F238E27FC236}">
                <a16:creationId xmlns:a16="http://schemas.microsoft.com/office/drawing/2014/main" id="{FF4D8917-5383-731E-04D4-A35DB370CBA4}"/>
              </a:ext>
            </a:extLst>
          </p:cNvPr>
          <p:cNvSpPr txBox="1"/>
          <p:nvPr/>
        </p:nvSpPr>
        <p:spPr>
          <a:xfrm>
            <a:off x="2627093" y="5750005"/>
            <a:ext cx="7462299" cy="923330"/>
          </a:xfrm>
          <a:prstGeom prst="rect">
            <a:avLst/>
          </a:prstGeom>
          <a:noFill/>
        </p:spPr>
        <p:txBody>
          <a:bodyPr wrap="none" rtlCol="0">
            <a:spAutoFit/>
          </a:bodyPr>
          <a:lstStyle/>
          <a:p>
            <a:pPr marL="742950" lvl="1" indent="-285750">
              <a:buFont typeface="Arial" panose="020B0604020202020204" pitchFamily="34" charset="0"/>
              <a:buChar char="•"/>
            </a:pPr>
            <a:r>
              <a:rPr lang="en-GB" dirty="0">
                <a:solidFill>
                  <a:srgbClr val="000000"/>
                </a:solidFill>
                <a:effectLst/>
                <a:latin typeface="Helvetica" pitchFamily="2" charset="0"/>
                <a:ea typeface="Times New Roman" panose="02020603050405020304" pitchFamily="18" charset="0"/>
              </a:rPr>
              <a:t>Reports of previous accidents / near misses &amp; risk assessments</a:t>
            </a:r>
            <a:endParaRPr lang="en-GB" dirty="0">
              <a:effectLst/>
              <a:latin typeface="Helvetica" pitchFamily="2" charset="0"/>
              <a:ea typeface="Times New Roman" panose="02020603050405020304" pitchFamily="18" charset="0"/>
            </a:endParaRPr>
          </a:p>
          <a:p>
            <a:pPr marL="742950" lvl="1" indent="-285750">
              <a:buFont typeface="Arial" panose="020B0604020202020204" pitchFamily="34" charset="0"/>
              <a:buChar char="•"/>
            </a:pPr>
            <a:r>
              <a:rPr lang="en-GB" dirty="0">
                <a:solidFill>
                  <a:srgbClr val="000000"/>
                </a:solidFill>
                <a:effectLst/>
                <a:latin typeface="Helvetica" pitchFamily="2" charset="0"/>
                <a:ea typeface="Times New Roman" panose="02020603050405020304" pitchFamily="18" charset="0"/>
              </a:rPr>
              <a:t>Reports of complaints</a:t>
            </a:r>
            <a:endParaRPr lang="en-GB" dirty="0">
              <a:effectLst/>
              <a:latin typeface="Helvetica" pitchFamily="2" charset="0"/>
              <a:ea typeface="Times New Roman" panose="02020603050405020304" pitchFamily="18" charset="0"/>
            </a:endParaRPr>
          </a:p>
          <a:p>
            <a:endParaRPr lang="en-GB" dirty="0">
              <a:latin typeface="Helvetica" pitchFamily="2" charset="0"/>
            </a:endParaRPr>
          </a:p>
        </p:txBody>
      </p:sp>
      <p:pic>
        <p:nvPicPr>
          <p:cNvPr id="6" name="Graphic 5" descr="Badge 3 with solid fill">
            <a:extLst>
              <a:ext uri="{FF2B5EF4-FFF2-40B4-BE49-F238E27FC236}">
                <a16:creationId xmlns:a16="http://schemas.microsoft.com/office/drawing/2014/main" id="{29D4C822-8B85-1884-339C-87D8E77DB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809" y="1132894"/>
            <a:ext cx="914400" cy="914400"/>
          </a:xfrm>
          <a:prstGeom prst="rect">
            <a:avLst/>
          </a:prstGeom>
        </p:spPr>
      </p:pic>
      <p:pic>
        <p:nvPicPr>
          <p:cNvPr id="8" name="Graphic 7" descr="Badge 4 with solid fill">
            <a:extLst>
              <a:ext uri="{FF2B5EF4-FFF2-40B4-BE49-F238E27FC236}">
                <a16:creationId xmlns:a16="http://schemas.microsoft.com/office/drawing/2014/main" id="{86F2FAFD-B913-1C31-AF0E-CF8920991B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379" y="4213614"/>
            <a:ext cx="914400" cy="914400"/>
          </a:xfrm>
          <a:prstGeom prst="rect">
            <a:avLst/>
          </a:prstGeom>
        </p:spPr>
      </p:pic>
    </p:spTree>
    <p:extLst>
      <p:ext uri="{BB962C8B-B14F-4D97-AF65-F5344CB8AC3E}">
        <p14:creationId xmlns:p14="http://schemas.microsoft.com/office/powerpoint/2010/main" val="1537063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Helvetica" pitchFamily="2" charset="0"/>
              </a:rPr>
              <a:t>What to do in the event of an Accident</a:t>
            </a:r>
          </a:p>
        </p:txBody>
      </p:sp>
      <p:sp>
        <p:nvSpPr>
          <p:cNvPr id="2" name="Content Placeholder 1">
            <a:extLst>
              <a:ext uri="{FF2B5EF4-FFF2-40B4-BE49-F238E27FC236}">
                <a16:creationId xmlns:a16="http://schemas.microsoft.com/office/drawing/2014/main" id="{B7355DD6-8B8F-46D6-87A3-BC341759B21B}"/>
              </a:ext>
            </a:extLst>
          </p:cNvPr>
          <p:cNvSpPr>
            <a:spLocks noGrp="1"/>
          </p:cNvSpPr>
          <p:nvPr>
            <p:ph idx="1"/>
          </p:nvPr>
        </p:nvSpPr>
        <p:spPr>
          <a:xfrm>
            <a:off x="838199" y="1690688"/>
            <a:ext cx="10377791" cy="4126600"/>
          </a:xfrm>
        </p:spPr>
        <p:txBody>
          <a:bodyPr>
            <a:normAutofit lnSpcReduction="10000"/>
          </a:bodyPr>
          <a:lstStyle/>
          <a:p>
            <a:pPr>
              <a:lnSpc>
                <a:spcPct val="100000"/>
              </a:lnSpc>
            </a:pPr>
            <a:r>
              <a:rPr lang="en-GB" dirty="0">
                <a:effectLst/>
                <a:latin typeface="Helvetica" pitchFamily="2" charset="0"/>
                <a:ea typeface="Times New Roman" panose="02020603050405020304" pitchFamily="18" charset="0"/>
              </a:rPr>
              <a:t>Carry out an early and thorough investigation into the cause of the accident and where possible assist the member in completing the accident/incident report form.</a:t>
            </a:r>
          </a:p>
          <a:p>
            <a:pPr>
              <a:lnSpc>
                <a:spcPct val="100000"/>
              </a:lnSpc>
            </a:pPr>
            <a:r>
              <a:rPr lang="en-GB" dirty="0">
                <a:effectLst/>
                <a:latin typeface="Helvetica" pitchFamily="2" charset="0"/>
                <a:ea typeface="Times New Roman" panose="02020603050405020304" pitchFamily="18" charset="0"/>
              </a:rPr>
              <a:t>Ensure that key witnesses (names and addresses) are recorded and kept.. Witnesses can be eye witnesses and also witnesses to previous similar accidents and safe working practices.</a:t>
            </a:r>
          </a:p>
          <a:p>
            <a:pPr>
              <a:lnSpc>
                <a:spcPct val="100000"/>
              </a:lnSpc>
            </a:pPr>
            <a:r>
              <a:rPr lang="en-GB" dirty="0">
                <a:effectLst/>
                <a:latin typeface="Helvetica" pitchFamily="2" charset="0"/>
                <a:ea typeface="Times New Roman" panose="02020603050405020304" pitchFamily="18" charset="0"/>
              </a:rPr>
              <a:t>Ensure that the accident is recorded correctly in accident reports. Provide as much information as possible as to what happened. The cause of the accident should be recorded. It is perfectly proper for an opinion to be given as to who or what was to blame for the accident.</a:t>
            </a:r>
          </a:p>
          <a:p>
            <a:pPr>
              <a:lnSpc>
                <a:spcPct val="100000"/>
              </a:lnSpc>
            </a:pPr>
            <a:r>
              <a:rPr lang="en-GB" dirty="0">
                <a:effectLst/>
                <a:latin typeface="Helvetica" pitchFamily="2" charset="0"/>
                <a:ea typeface="Times New Roman" panose="02020603050405020304" pitchFamily="18" charset="0"/>
              </a:rPr>
              <a:t>Locate/retain relevant documents. Examples of relevant documents will be accident report form, risk assessments, RIDDOR form, health and safety minutes, safe system of work documents.</a:t>
            </a:r>
          </a:p>
          <a:p>
            <a:pPr>
              <a:lnSpc>
                <a:spcPct val="100000"/>
              </a:lnSpc>
            </a:pPr>
            <a:endParaRPr lang="en-GB" dirty="0">
              <a:effectLst/>
              <a:latin typeface="Helvetica" pitchFamily="2" charset="0"/>
              <a:ea typeface="Times New Roman" panose="02020603050405020304" pitchFamily="18" charset="0"/>
            </a:endParaRPr>
          </a:p>
          <a:p>
            <a:pPr>
              <a:lnSpc>
                <a:spcPct val="100000"/>
              </a:lnSpc>
            </a:pPr>
            <a:endParaRPr lang="en-GB" dirty="0">
              <a:effectLst/>
              <a:latin typeface="Helvetica" pitchFamily="2" charset="0"/>
              <a:ea typeface="Times New Roman" panose="02020603050405020304" pitchFamily="18" charset="0"/>
            </a:endParaRPr>
          </a:p>
          <a:p>
            <a:pPr>
              <a:lnSpc>
                <a:spcPct val="100000"/>
              </a:lnSpc>
            </a:pPr>
            <a:endParaRPr lang="en-GB" dirty="0">
              <a:effectLst/>
              <a:latin typeface="Helvetica" pitchFamily="2" charset="0"/>
              <a:ea typeface="Times New Roman" panose="02020603050405020304" pitchFamily="18" charset="0"/>
            </a:endParaRPr>
          </a:p>
          <a:p>
            <a:pPr>
              <a:lnSpc>
                <a:spcPct val="100000"/>
              </a:lnSpc>
            </a:pPr>
            <a:endParaRPr lang="en-GB" dirty="0">
              <a:effectLst/>
              <a:latin typeface="Helvetica" pitchFamily="2" charset="0"/>
              <a:ea typeface="Times New Roman" panose="02020603050405020304" pitchFamily="18" charset="0"/>
            </a:endParaRPr>
          </a:p>
          <a:p>
            <a:pPr>
              <a:lnSpc>
                <a:spcPct val="100000"/>
              </a:lnSpc>
            </a:pPr>
            <a:endParaRPr lang="en-GB" dirty="0">
              <a:effectLst/>
              <a:latin typeface="Helvetica" pitchFamily="2" charset="0"/>
              <a:ea typeface="Times New Roman" panose="02020603050405020304" pitchFamily="18" charset="0"/>
            </a:endParaRPr>
          </a:p>
          <a:p>
            <a:pPr>
              <a:lnSpc>
                <a:spcPct val="100000"/>
              </a:lnSpc>
            </a:pPr>
            <a:endParaRPr lang="en-GB" dirty="0">
              <a:effectLst/>
              <a:latin typeface="Helvetica" pitchFamily="2" charset="0"/>
              <a:ea typeface="Times New Roman" panose="02020603050405020304" pitchFamily="18" charset="0"/>
            </a:endParaRPr>
          </a:p>
          <a:p>
            <a:pPr>
              <a:lnSpc>
                <a:spcPct val="100000"/>
              </a:lnSpc>
            </a:pPr>
            <a:endParaRPr lang="en-GB" dirty="0">
              <a:effectLst/>
              <a:latin typeface="Helvetica" pitchFamily="2" charset="0"/>
              <a:ea typeface="Times New Roman" panose="02020603050405020304" pitchFamily="18" charset="0"/>
            </a:endParaRPr>
          </a:p>
          <a:p>
            <a:pPr>
              <a:lnSpc>
                <a:spcPct val="100000"/>
              </a:lnSpc>
            </a:pPr>
            <a:endParaRPr lang="en-US" dirty="0">
              <a:latin typeface="Helvetica" pitchFamily="2" charset="0"/>
            </a:endParaRPr>
          </a:p>
        </p:txBody>
      </p:sp>
    </p:spTree>
    <p:extLst>
      <p:ext uri="{BB962C8B-B14F-4D97-AF65-F5344CB8AC3E}">
        <p14:creationId xmlns:p14="http://schemas.microsoft.com/office/powerpoint/2010/main" val="339065975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to do in the event of an Accident</a:t>
            </a:r>
          </a:p>
        </p:txBody>
      </p:sp>
      <p:sp>
        <p:nvSpPr>
          <p:cNvPr id="2" name="Content Placeholder 1">
            <a:extLst>
              <a:ext uri="{FF2B5EF4-FFF2-40B4-BE49-F238E27FC236}">
                <a16:creationId xmlns:a16="http://schemas.microsoft.com/office/drawing/2014/main" id="{9094EEF1-8DAC-C725-3721-7692491FC1A7}"/>
              </a:ext>
            </a:extLst>
          </p:cNvPr>
          <p:cNvSpPr>
            <a:spLocks noGrp="1"/>
          </p:cNvSpPr>
          <p:nvPr>
            <p:ph idx="1"/>
          </p:nvPr>
        </p:nvSpPr>
        <p:spPr>
          <a:xfrm>
            <a:off x="838198" y="1585233"/>
            <a:ext cx="10377791" cy="4126600"/>
          </a:xfrm>
        </p:spPr>
        <p:txBody>
          <a:bodyPr>
            <a:noAutofit/>
          </a:bodyPr>
          <a:lstStyle/>
          <a:p>
            <a:pPr>
              <a:lnSpc>
                <a:spcPct val="100000"/>
              </a:lnSpc>
            </a:pPr>
            <a:r>
              <a:rPr lang="en-US" dirty="0">
                <a:latin typeface="Helvetica" pitchFamily="2" charset="0"/>
              </a:rPr>
              <a:t>Take photographs if necessary to provide evidence of the cause of the accident, location, relevant equipment etc. The employer should not refuse permission for you to do this as this is an important part of the investigation.</a:t>
            </a:r>
          </a:p>
          <a:p>
            <a:pPr>
              <a:lnSpc>
                <a:spcPct val="100000"/>
              </a:lnSpc>
            </a:pPr>
            <a:r>
              <a:rPr lang="en-US" dirty="0">
                <a:latin typeface="Helvetica" pitchFamily="2" charset="0"/>
              </a:rPr>
              <a:t>The Health and Safety Rep should ensure that the member is immediately referred for free legal advice about making a claim for compensation</a:t>
            </a:r>
          </a:p>
          <a:p>
            <a:pPr>
              <a:lnSpc>
                <a:spcPct val="100000"/>
              </a:lnSpc>
            </a:pPr>
            <a:r>
              <a:rPr lang="en-US" dirty="0">
                <a:latin typeface="Helvetica" pitchFamily="2" charset="0"/>
              </a:rPr>
              <a:t>The Health and Safety Rep should keep all documentation regarding the member’s accident as it is likely that this will be requested by the member’s legal advisor at a later stage.  The Health and Safety Rep is encouraged to contact the member’s legal advisor or Thompsons at the outset.</a:t>
            </a:r>
          </a:p>
          <a:p>
            <a:pPr>
              <a:lnSpc>
                <a:spcPct val="100000"/>
              </a:lnSpc>
            </a:pPr>
            <a:r>
              <a:rPr lang="en-US" dirty="0">
                <a:latin typeface="Helvetica" pitchFamily="2" charset="0"/>
              </a:rPr>
              <a:t>It should be remembered that some accidents occur outside the member’s usual place of employment. These accidents should be treated in exactly the same way.  A member may suffer an accident whilst not at work. Such accidents should still be referred for free legal advice using the above procedure</a:t>
            </a:r>
          </a:p>
          <a:p>
            <a:pPr>
              <a:lnSpc>
                <a:spcPct val="100000"/>
              </a:lnSpc>
            </a:pPr>
            <a:endParaRPr lang="en-US" dirty="0">
              <a:latin typeface="Helvetica" pitchFamily="2" charset="0"/>
            </a:endParaRPr>
          </a:p>
          <a:p>
            <a:pPr>
              <a:lnSpc>
                <a:spcPct val="100000"/>
              </a:lnSpc>
            </a:pPr>
            <a:endParaRPr lang="en-US" dirty="0">
              <a:latin typeface="Helvetica" pitchFamily="2" charset="0"/>
            </a:endParaRPr>
          </a:p>
          <a:p>
            <a:pPr>
              <a:lnSpc>
                <a:spcPct val="100000"/>
              </a:lnSpc>
            </a:pPr>
            <a:endParaRPr lang="en-US" dirty="0">
              <a:latin typeface="Helvetica" pitchFamily="2" charset="0"/>
            </a:endParaRPr>
          </a:p>
          <a:p>
            <a:pPr>
              <a:lnSpc>
                <a:spcPct val="100000"/>
              </a:lnSpc>
            </a:pPr>
            <a:endParaRPr lang="en-US" dirty="0">
              <a:latin typeface="Helvetica" pitchFamily="2" charset="0"/>
            </a:endParaRPr>
          </a:p>
          <a:p>
            <a:pPr>
              <a:lnSpc>
                <a:spcPct val="100000"/>
              </a:lnSpc>
            </a:pPr>
            <a:endParaRPr lang="en-US" dirty="0">
              <a:latin typeface="Helvetica" pitchFamily="2" charset="0"/>
            </a:endParaRPr>
          </a:p>
        </p:txBody>
      </p:sp>
    </p:spTree>
    <p:extLst>
      <p:ext uri="{BB962C8B-B14F-4D97-AF65-F5344CB8AC3E}">
        <p14:creationId xmlns:p14="http://schemas.microsoft.com/office/powerpoint/2010/main" val="42356825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Helvetica" pitchFamily="2" charset="0"/>
              </a:rPr>
              <a:t>What happens when a claim is made</a:t>
            </a:r>
          </a:p>
        </p:txBody>
      </p:sp>
      <p:sp>
        <p:nvSpPr>
          <p:cNvPr id="5" name="Content Placeholder 2">
            <a:extLst>
              <a:ext uri="{FF2B5EF4-FFF2-40B4-BE49-F238E27FC236}">
                <a16:creationId xmlns:a16="http://schemas.microsoft.com/office/drawing/2014/main" id="{E51553BB-FF89-A844-9C9F-042EF4580596}"/>
              </a:ext>
            </a:extLst>
          </p:cNvPr>
          <p:cNvSpPr>
            <a:spLocks noGrp="1"/>
          </p:cNvSpPr>
          <p:nvPr>
            <p:ph idx="1"/>
          </p:nvPr>
        </p:nvSpPr>
        <p:spPr>
          <a:xfrm>
            <a:off x="907104" y="1809296"/>
            <a:ext cx="10377791" cy="4126600"/>
          </a:xfrm>
        </p:spPr>
        <p:txBody>
          <a:bodyPr>
            <a:normAutofit/>
          </a:bodyPr>
          <a:lstStyle/>
          <a:p>
            <a:pPr marL="0" indent="0">
              <a:buNone/>
            </a:pPr>
            <a:endParaRPr lang="en-GB" dirty="0">
              <a:latin typeface="Helvetica" pitchFamily="2" charset="0"/>
            </a:endParaRPr>
          </a:p>
          <a:p>
            <a:pPr lvl="0"/>
            <a:r>
              <a:rPr lang="en-GB" sz="2400" dirty="0">
                <a:solidFill>
                  <a:schemeClr val="tx1"/>
                </a:solidFill>
                <a:latin typeface="Helvetica" pitchFamily="2" charset="0"/>
              </a:rPr>
              <a:t>Portal or non-portal process?</a:t>
            </a:r>
          </a:p>
          <a:p>
            <a:pPr lvl="0"/>
            <a:r>
              <a:rPr lang="en-GB" sz="2400" dirty="0">
                <a:solidFill>
                  <a:schemeClr val="tx1"/>
                </a:solidFill>
                <a:latin typeface="Helvetica" pitchFamily="2" charset="0"/>
              </a:rPr>
              <a:t>If Defendant admits liability what next?</a:t>
            </a:r>
          </a:p>
          <a:p>
            <a:pPr lvl="0"/>
            <a:r>
              <a:rPr lang="en-GB" sz="2400" dirty="0">
                <a:solidFill>
                  <a:schemeClr val="tx1"/>
                </a:solidFill>
                <a:latin typeface="Helvetica" pitchFamily="2" charset="0"/>
              </a:rPr>
              <a:t>If Defendant denies liability what next?</a:t>
            </a:r>
          </a:p>
          <a:p>
            <a:pPr lvl="0"/>
            <a:r>
              <a:rPr lang="en-GB" sz="2400" dirty="0">
                <a:solidFill>
                  <a:schemeClr val="tx1"/>
                </a:solidFill>
                <a:latin typeface="Helvetica" pitchFamily="2" charset="0"/>
              </a:rPr>
              <a:t>How do you value a claim?</a:t>
            </a:r>
          </a:p>
          <a:p>
            <a:pPr lvl="0"/>
            <a:r>
              <a:rPr lang="en-GB" sz="2400" dirty="0">
                <a:solidFill>
                  <a:schemeClr val="tx1"/>
                </a:solidFill>
                <a:latin typeface="Helvetica" pitchFamily="2" charset="0"/>
              </a:rPr>
              <a:t>What is Fundamental Dishonesty</a:t>
            </a:r>
            <a:endParaRPr lang="en-GB" dirty="0">
              <a:latin typeface="Helvetica" pitchFamily="2" charset="0"/>
            </a:endParaRPr>
          </a:p>
          <a:p>
            <a:pPr marL="0" indent="0" algn="ctr">
              <a:buNone/>
            </a:pPr>
            <a:endParaRPr lang="en-US" sz="2800" dirty="0">
              <a:latin typeface="Helvetica" pitchFamily="2" charset="0"/>
            </a:endParaRPr>
          </a:p>
        </p:txBody>
      </p:sp>
    </p:spTree>
    <p:extLst>
      <p:ext uri="{BB962C8B-B14F-4D97-AF65-F5344CB8AC3E}">
        <p14:creationId xmlns:p14="http://schemas.microsoft.com/office/powerpoint/2010/main" val="796682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5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3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5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3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50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3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50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3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ircle(in)">
                                      <p:cBhvr>
                                        <p:cTn id="27" dur="3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a:latin typeface="Gill Sans MT" panose="020B0502020104020203" pitchFamily="34" charset="0"/>
              </a:rPr>
              <a:t>Any questions? </a:t>
            </a:r>
          </a:p>
        </p:txBody>
      </p:sp>
    </p:spTree>
    <p:extLst>
      <p:ext uri="{BB962C8B-B14F-4D97-AF65-F5344CB8AC3E}">
        <p14:creationId xmlns:p14="http://schemas.microsoft.com/office/powerpoint/2010/main" val="143845010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56B9-0FFE-944D-8C79-46396D8C2EBB}"/>
              </a:ext>
            </a:extLst>
          </p:cNvPr>
          <p:cNvSpPr>
            <a:spLocks noGrp="1"/>
          </p:cNvSpPr>
          <p:nvPr>
            <p:ph type="title"/>
          </p:nvPr>
        </p:nvSpPr>
        <p:spPr/>
        <p:txBody>
          <a:bodyPr/>
          <a:lstStyle/>
          <a:p>
            <a:r>
              <a:rPr lang="en-GB">
                <a:latin typeface="Helvetica" pitchFamily="2" charset="0"/>
              </a:rPr>
              <a:t>Who are Thompsons?</a:t>
            </a:r>
            <a:endParaRPr lang="en-US">
              <a:latin typeface="Helvetica" pitchFamily="2" charset="0"/>
            </a:endParaRPr>
          </a:p>
        </p:txBody>
      </p:sp>
      <p:sp>
        <p:nvSpPr>
          <p:cNvPr id="3" name="Content Placeholder 2">
            <a:extLst>
              <a:ext uri="{FF2B5EF4-FFF2-40B4-BE49-F238E27FC236}">
                <a16:creationId xmlns:a16="http://schemas.microsoft.com/office/drawing/2014/main" id="{38D1D989-CF77-8341-90EF-3F017C1EFE2F}"/>
              </a:ext>
            </a:extLst>
          </p:cNvPr>
          <p:cNvSpPr>
            <a:spLocks noGrp="1"/>
          </p:cNvSpPr>
          <p:nvPr>
            <p:ph idx="1"/>
          </p:nvPr>
        </p:nvSpPr>
        <p:spPr/>
        <p:txBody>
          <a:bodyPr/>
          <a:lstStyle/>
          <a:p>
            <a:r>
              <a:rPr lang="en-US" dirty="0">
                <a:latin typeface="Helvetica" pitchFamily="2" charset="0"/>
              </a:rPr>
              <a:t>We are the UK’s largest trade union law firm</a:t>
            </a:r>
          </a:p>
          <a:p>
            <a:r>
              <a:rPr lang="en-US" dirty="0">
                <a:latin typeface="Helvetica" pitchFamily="2" charset="0"/>
              </a:rPr>
              <a:t>We support Unite legal services, working with your internal team</a:t>
            </a:r>
          </a:p>
          <a:p>
            <a:r>
              <a:rPr lang="en-US" dirty="0">
                <a:latin typeface="Helvetica" pitchFamily="2" charset="0"/>
              </a:rPr>
              <a:t>We only act for injured or vulnerable people</a:t>
            </a:r>
          </a:p>
          <a:p>
            <a:r>
              <a:rPr lang="en-US" dirty="0">
                <a:latin typeface="Helvetica" pitchFamily="2" charset="0"/>
              </a:rPr>
              <a:t>We never act for insurance companies or employers</a:t>
            </a:r>
          </a:p>
          <a:p>
            <a:r>
              <a:rPr lang="en-US" dirty="0">
                <a:latin typeface="Helvetica" pitchFamily="2" charset="0"/>
              </a:rPr>
              <a:t>We represent members from all major trade unions  </a:t>
            </a:r>
          </a:p>
          <a:p>
            <a:endParaRPr lang="en-US" dirty="0">
              <a:latin typeface="Helvetica" pitchFamily="2" charset="0"/>
            </a:endParaRPr>
          </a:p>
          <a:p>
            <a:endParaRPr lang="en-US" dirty="0">
              <a:latin typeface="Helvetica"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47658" y="4547824"/>
            <a:ext cx="2801623" cy="7004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47658" y="5383167"/>
            <a:ext cx="2052503" cy="384844"/>
          </a:xfrm>
          <a:prstGeom prst="rect">
            <a:avLst/>
          </a:prstGeom>
        </p:spPr>
      </p:pic>
      <p:pic>
        <p:nvPicPr>
          <p:cNvPr id="9" name="Picture 8" descr="A blue and gold sign with white text&#10;&#10;Description automatically generated">
            <a:extLst>
              <a:ext uri="{FF2B5EF4-FFF2-40B4-BE49-F238E27FC236}">
                <a16:creationId xmlns:a16="http://schemas.microsoft.com/office/drawing/2014/main" id="{EE958D31-A508-7FF8-D55C-738DBE5707B5}"/>
              </a:ext>
            </a:extLst>
          </p:cNvPr>
          <p:cNvPicPr>
            <a:picLocks noChangeAspect="1"/>
          </p:cNvPicPr>
          <p:nvPr/>
        </p:nvPicPr>
        <p:blipFill>
          <a:blip r:embed="rId4"/>
          <a:stretch>
            <a:fillRect/>
          </a:stretch>
        </p:blipFill>
        <p:spPr>
          <a:xfrm>
            <a:off x="3423225" y="4285313"/>
            <a:ext cx="1942609" cy="1482698"/>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D9643AE8-62F7-E95D-BAF7-85915BC252DA}"/>
              </a:ext>
            </a:extLst>
          </p:cNvPr>
          <p:cNvPicPr>
            <a:picLocks noChangeAspect="1"/>
          </p:cNvPicPr>
          <p:nvPr/>
        </p:nvPicPr>
        <p:blipFill>
          <a:blip r:embed="rId5"/>
          <a:stretch>
            <a:fillRect/>
          </a:stretch>
        </p:blipFill>
        <p:spPr>
          <a:xfrm>
            <a:off x="6096000" y="4287889"/>
            <a:ext cx="1021492" cy="1480122"/>
          </a:xfrm>
          <a:prstGeom prst="rect">
            <a:avLst/>
          </a:prstGeom>
        </p:spPr>
      </p:pic>
      <p:pic>
        <p:nvPicPr>
          <p:cNvPr id="13" name="Picture 12" descr="A blue laurel wreath with text and numbers&#10;&#10;Description automatically generated">
            <a:extLst>
              <a:ext uri="{FF2B5EF4-FFF2-40B4-BE49-F238E27FC236}">
                <a16:creationId xmlns:a16="http://schemas.microsoft.com/office/drawing/2014/main" id="{1D05F789-362A-97A6-5FF1-F3E834447296}"/>
              </a:ext>
            </a:extLst>
          </p:cNvPr>
          <p:cNvPicPr>
            <a:picLocks noChangeAspect="1"/>
          </p:cNvPicPr>
          <p:nvPr/>
        </p:nvPicPr>
        <p:blipFill>
          <a:blip r:embed="rId6"/>
          <a:stretch>
            <a:fillRect/>
          </a:stretch>
        </p:blipFill>
        <p:spPr>
          <a:xfrm>
            <a:off x="858674" y="4234153"/>
            <a:ext cx="2126735" cy="1587116"/>
          </a:xfrm>
          <a:prstGeom prst="rect">
            <a:avLst/>
          </a:prstGeom>
        </p:spPr>
      </p:pic>
    </p:spTree>
    <p:extLst>
      <p:ext uri="{BB962C8B-B14F-4D97-AF65-F5344CB8AC3E}">
        <p14:creationId xmlns:p14="http://schemas.microsoft.com/office/powerpoint/2010/main" val="405165089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marching in a street with signs&#10;&#10;Description automatically generated">
            <a:extLst>
              <a:ext uri="{FF2B5EF4-FFF2-40B4-BE49-F238E27FC236}">
                <a16:creationId xmlns:a16="http://schemas.microsoft.com/office/drawing/2014/main" id="{E179F918-6332-57B8-1A3F-7F34CE721FD0}"/>
              </a:ext>
            </a:extLst>
          </p:cNvPr>
          <p:cNvPicPr>
            <a:picLocks noChangeAspect="1"/>
          </p:cNvPicPr>
          <p:nvPr/>
        </p:nvPicPr>
        <p:blipFill rotWithShape="1">
          <a:blip r:embed="rId2"/>
          <a:srcRect l="6675"/>
          <a:stretch/>
        </p:blipFill>
        <p:spPr>
          <a:xfrm>
            <a:off x="-424072" y="-2"/>
            <a:ext cx="12616071" cy="7050159"/>
          </a:xfrm>
          <a:prstGeom prst="rect">
            <a:avLst/>
          </a:prstGeom>
        </p:spPr>
      </p:pic>
      <p:sp>
        <p:nvSpPr>
          <p:cNvPr id="3" name="Title 2">
            <a:extLst>
              <a:ext uri="{FF2B5EF4-FFF2-40B4-BE49-F238E27FC236}">
                <a16:creationId xmlns:a16="http://schemas.microsoft.com/office/drawing/2014/main" id="{70940E5F-F05D-E900-2525-866402345962}"/>
              </a:ext>
            </a:extLst>
          </p:cNvPr>
          <p:cNvSpPr>
            <a:spLocks noGrp="1"/>
          </p:cNvSpPr>
          <p:nvPr>
            <p:ph type="title"/>
          </p:nvPr>
        </p:nvSpPr>
        <p:spPr>
          <a:xfrm>
            <a:off x="407578" y="451075"/>
            <a:ext cx="11615546" cy="2509736"/>
          </a:xfrm>
        </p:spPr>
        <p:txBody>
          <a:bodyPr anchor="t">
            <a:normAutofit/>
          </a:bodyPr>
          <a:lstStyle/>
          <a:p>
            <a:br>
              <a:rPr lang="en-US" sz="4000" b="0">
                <a:latin typeface="Helvetica" pitchFamily="2" charset="0"/>
              </a:rPr>
            </a:br>
            <a:endParaRPr lang="en-US" sz="4000" b="0">
              <a:latin typeface="Helvetica" pitchFamily="2" charset="0"/>
            </a:endParaRPr>
          </a:p>
        </p:txBody>
      </p:sp>
      <p:sp>
        <p:nvSpPr>
          <p:cNvPr id="7" name="Rectangle 6">
            <a:extLst>
              <a:ext uri="{FF2B5EF4-FFF2-40B4-BE49-F238E27FC236}">
                <a16:creationId xmlns:a16="http://schemas.microsoft.com/office/drawing/2014/main" id="{1D402271-E114-B884-9713-C5B37682C22F}"/>
              </a:ext>
            </a:extLst>
          </p:cNvPr>
          <p:cNvSpPr/>
          <p:nvPr/>
        </p:nvSpPr>
        <p:spPr>
          <a:xfrm>
            <a:off x="-424071" y="0"/>
            <a:ext cx="9051235" cy="7050159"/>
          </a:xfrm>
          <a:prstGeom prst="rect">
            <a:avLst/>
          </a:prstGeom>
          <a:gradFill flip="none" rotWithShape="1">
            <a:gsLst>
              <a:gs pos="55000">
                <a:schemeClr val="tx1"/>
              </a:gs>
              <a:gs pos="12000">
                <a:schemeClr val="tx1">
                  <a:lumMod val="50000"/>
                  <a:lumOff val="50000"/>
                  <a:alpha val="19459"/>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EB43B3B7-9DEE-CC90-126F-78BE086A98A7}"/>
              </a:ext>
            </a:extLst>
          </p:cNvPr>
          <p:cNvSpPr txBox="1">
            <a:spLocks/>
          </p:cNvSpPr>
          <p:nvPr/>
        </p:nvSpPr>
        <p:spPr>
          <a:xfrm>
            <a:off x="-1" y="908574"/>
            <a:ext cx="6865257" cy="52330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chemeClr val="bg1"/>
                </a:solidFill>
                <a:latin typeface="Helvetica" pitchFamily="2" charset="0"/>
              </a:rPr>
              <a:t>We were established in 1921 to act for working people and for trade unions and their members</a:t>
            </a:r>
            <a:endParaRPr lang="en-GB" sz="2400" dirty="0">
              <a:solidFill>
                <a:schemeClr val="bg1"/>
              </a:solidFill>
              <a:latin typeface="Helvetica" pitchFamily="2" charset="0"/>
            </a:endParaRPr>
          </a:p>
          <a:p>
            <a:pPr>
              <a:lnSpc>
                <a:spcPct val="100000"/>
              </a:lnSpc>
            </a:pPr>
            <a:r>
              <a:rPr lang="en-US" sz="2400" dirty="0">
                <a:solidFill>
                  <a:schemeClr val="bg1"/>
                </a:solidFill>
                <a:latin typeface="Helvetica" pitchFamily="2" charset="0"/>
              </a:rPr>
              <a:t>We have offices across England and Wales, with a Belfast office servicing Northern Irish members and five offices under our sister company, Thompsons Scotland</a:t>
            </a:r>
            <a:endParaRPr lang="en-GB" sz="2400" dirty="0">
              <a:solidFill>
                <a:schemeClr val="bg1"/>
              </a:solidFill>
              <a:latin typeface="Helvetica" pitchFamily="2" charset="0"/>
            </a:endParaRPr>
          </a:p>
          <a:p>
            <a:pPr>
              <a:lnSpc>
                <a:spcPct val="100000"/>
              </a:lnSpc>
            </a:pPr>
            <a:r>
              <a:rPr lang="en-US" sz="2400" dirty="0">
                <a:solidFill>
                  <a:schemeClr val="bg1"/>
                </a:solidFill>
                <a:latin typeface="Helvetica" pitchFamily="2" charset="0"/>
              </a:rPr>
              <a:t>We are the most experienced personal injury practice in the UK </a:t>
            </a:r>
            <a:endParaRPr lang="en-GB" sz="2400" dirty="0">
              <a:solidFill>
                <a:schemeClr val="bg1"/>
              </a:solidFill>
              <a:latin typeface="Helvetica" pitchFamily="2" charset="0"/>
            </a:endParaRPr>
          </a:p>
          <a:p>
            <a:pPr>
              <a:lnSpc>
                <a:spcPct val="100000"/>
              </a:lnSpc>
            </a:pPr>
            <a:r>
              <a:rPr lang="en-US" sz="2400" dirty="0">
                <a:solidFill>
                  <a:schemeClr val="bg1"/>
                </a:solidFill>
                <a:latin typeface="Helvetica" pitchFamily="2" charset="0"/>
              </a:rPr>
              <a:t>We manage very high-profile cases on behalf of unions, such as </a:t>
            </a:r>
            <a:r>
              <a:rPr lang="en-US" sz="2400" dirty="0" err="1">
                <a:solidFill>
                  <a:schemeClr val="bg1"/>
                </a:solidFill>
                <a:latin typeface="Helvetica" pitchFamily="2" charset="0"/>
              </a:rPr>
              <a:t>Unite’s</a:t>
            </a:r>
            <a:r>
              <a:rPr lang="en-US" sz="2400" dirty="0">
                <a:solidFill>
                  <a:schemeClr val="bg1"/>
                </a:solidFill>
                <a:latin typeface="Helvetica" pitchFamily="2" charset="0"/>
              </a:rPr>
              <a:t> Blacklisting claims</a:t>
            </a:r>
            <a:endParaRPr lang="en-GB" sz="2400" dirty="0">
              <a:solidFill>
                <a:schemeClr val="bg1"/>
              </a:solidFill>
              <a:latin typeface="Helvetica" pitchFamily="2" charset="0"/>
            </a:endParaRPr>
          </a:p>
          <a:p>
            <a:pPr>
              <a:lnSpc>
                <a:spcPct val="100000"/>
              </a:lnSpc>
            </a:pPr>
            <a:endParaRPr lang="en-GB" sz="2400" dirty="0">
              <a:solidFill>
                <a:schemeClr val="bg1"/>
              </a:solidFill>
              <a:latin typeface="Helvetica" pitchFamily="2" charset="0"/>
            </a:endParaRPr>
          </a:p>
          <a:p>
            <a:pPr>
              <a:lnSpc>
                <a:spcPct val="100000"/>
              </a:lnSpc>
            </a:pPr>
            <a:endParaRPr lang="en-GB" sz="2400" dirty="0">
              <a:solidFill>
                <a:schemeClr val="bg1"/>
              </a:solidFill>
              <a:latin typeface="Helvetica" pitchFamily="2" charset="0"/>
            </a:endParaRPr>
          </a:p>
        </p:txBody>
      </p:sp>
    </p:spTree>
    <p:extLst>
      <p:ext uri="{BB962C8B-B14F-4D97-AF65-F5344CB8AC3E}">
        <p14:creationId xmlns:p14="http://schemas.microsoft.com/office/powerpoint/2010/main" val="991821888"/>
      </p:ext>
    </p:extLst>
  </p:cSld>
  <p:clrMapOvr>
    <a:masterClrMapping/>
  </p:clrMapOvr>
  <mc:AlternateContent xmlns:mc="http://schemas.openxmlformats.org/markup-compatibility/2006" xmlns:p14="http://schemas.microsoft.com/office/powerpoint/2010/main">
    <mc:Choice Requires="p14">
      <p:transition spd="slow" p14:dur="1300" advClick="0" advTm="10000">
        <p14:pan dir="u"/>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0B73-1364-E40C-F23E-4AF6E99EDB28}"/>
              </a:ext>
            </a:extLst>
          </p:cNvPr>
          <p:cNvSpPr>
            <a:spLocks noGrp="1"/>
          </p:cNvSpPr>
          <p:nvPr>
            <p:ph type="title"/>
          </p:nvPr>
        </p:nvSpPr>
        <p:spPr/>
        <p:txBody>
          <a:bodyPr>
            <a:normAutofit fontScale="90000"/>
          </a:bodyPr>
          <a:lstStyle/>
          <a:p>
            <a:r>
              <a:rPr lang="en-GB" dirty="0">
                <a:latin typeface="Helvetica" panose="020B0604020202020204" pitchFamily="34" charset="0"/>
                <a:cs typeface="Helvetica" panose="020B0604020202020204" pitchFamily="34" charset="0"/>
              </a:rPr>
              <a:t>Summary of Legal Rights of Safety Representatives</a:t>
            </a:r>
            <a:br>
              <a:rPr lang="en-GB" dirty="0">
                <a:latin typeface="Helvetica" panose="020B0604020202020204" pitchFamily="34" charset="0"/>
                <a:cs typeface="Helvetica" panose="020B0604020202020204" pitchFamily="34" charset="0"/>
              </a:rPr>
            </a:br>
            <a:br>
              <a:rPr lang="en-GB" dirty="0">
                <a:latin typeface="Helvetica" panose="020B0604020202020204" pitchFamily="34" charset="0"/>
                <a:cs typeface="Helvetica" panose="020B0604020202020204" pitchFamily="34" charset="0"/>
              </a:rPr>
            </a:br>
            <a:r>
              <a:rPr lang="en-GB" sz="2200" dirty="0">
                <a:latin typeface="Helvetica" panose="020B0604020202020204" pitchFamily="34" charset="0"/>
                <a:cs typeface="Helvetica" panose="020B0604020202020204" pitchFamily="34" charset="0"/>
              </a:rPr>
              <a:t>Safety Representatives &amp; Safety Committee Regulations 1977 </a:t>
            </a:r>
          </a:p>
        </p:txBody>
      </p:sp>
      <p:sp>
        <p:nvSpPr>
          <p:cNvPr id="3" name="Content Placeholder 2">
            <a:extLst>
              <a:ext uri="{FF2B5EF4-FFF2-40B4-BE49-F238E27FC236}">
                <a16:creationId xmlns:a16="http://schemas.microsoft.com/office/drawing/2014/main" id="{699F4E79-2189-EF83-4FD1-C75727B86072}"/>
              </a:ext>
            </a:extLst>
          </p:cNvPr>
          <p:cNvSpPr>
            <a:spLocks noGrp="1"/>
          </p:cNvSpPr>
          <p:nvPr>
            <p:ph idx="1"/>
          </p:nvPr>
        </p:nvSpPr>
        <p:spPr/>
        <p:txBody>
          <a:bodyPr>
            <a:noAutofit/>
          </a:bodyPr>
          <a:lstStyle/>
          <a:p>
            <a:r>
              <a:rPr lang="en-GB" sz="1800" b="1" dirty="0">
                <a:latin typeface="Helvetica" panose="020B0604020202020204" pitchFamily="34" charset="0"/>
                <a:cs typeface="Helvetica" panose="020B0604020202020204" pitchFamily="34" charset="0"/>
              </a:rPr>
              <a:t>To investigate</a:t>
            </a:r>
          </a:p>
          <a:p>
            <a:r>
              <a:rPr lang="en-GB" sz="1800" dirty="0">
                <a:latin typeface="Helvetica" panose="020B0604020202020204" pitchFamily="34" charset="0"/>
                <a:cs typeface="Helvetica" panose="020B0604020202020204" pitchFamily="34" charset="0"/>
              </a:rPr>
              <a:t>Potential hazards and all dangerous occurrences and accidents and (Reg 4)</a:t>
            </a:r>
          </a:p>
          <a:p>
            <a:r>
              <a:rPr lang="en-GB" sz="1800" dirty="0">
                <a:latin typeface="Helvetica" panose="020B0604020202020204" pitchFamily="34" charset="0"/>
                <a:cs typeface="Helvetica" panose="020B0604020202020204" pitchFamily="34" charset="0"/>
              </a:rPr>
              <a:t>Members’ complaints (Reg 4)</a:t>
            </a:r>
          </a:p>
          <a:p>
            <a:r>
              <a:rPr lang="en-GB" sz="1800" b="1" dirty="0">
                <a:latin typeface="Helvetica" panose="020B0604020202020204" pitchFamily="34" charset="0"/>
                <a:cs typeface="Helvetica" panose="020B0604020202020204" pitchFamily="34" charset="0"/>
              </a:rPr>
              <a:t>To inspect the workplace</a:t>
            </a:r>
          </a:p>
          <a:p>
            <a:r>
              <a:rPr lang="en-GB" sz="1800" dirty="0">
                <a:latin typeface="Helvetica" panose="020B0604020202020204" pitchFamily="34" charset="0"/>
                <a:cs typeface="Helvetica" panose="020B0604020202020204" pitchFamily="34" charset="0"/>
              </a:rPr>
              <a:t>At a minimum, every three months (Reg 5)</a:t>
            </a:r>
          </a:p>
          <a:p>
            <a:r>
              <a:rPr lang="en-GB" sz="1800" dirty="0">
                <a:latin typeface="Helvetica" panose="020B0604020202020204" pitchFamily="34" charset="0"/>
                <a:cs typeface="Helvetica" panose="020B0604020202020204" pitchFamily="34" charset="0"/>
              </a:rPr>
              <a:t>After accidents, dangerous occurrences and diseases which are notifiable to the HSE (Reg 6) </a:t>
            </a:r>
          </a:p>
          <a:p>
            <a:r>
              <a:rPr lang="en-GB" sz="1800" b="1" dirty="0">
                <a:latin typeface="Helvetica" panose="020B0604020202020204" pitchFamily="34" charset="0"/>
                <a:cs typeface="Helvetica" panose="020B0604020202020204" pitchFamily="34" charset="0"/>
              </a:rPr>
              <a:t>To talk to and consult</a:t>
            </a:r>
          </a:p>
          <a:p>
            <a:r>
              <a:rPr lang="en-GB" sz="1800" dirty="0">
                <a:latin typeface="Helvetica" panose="020B0604020202020204" pitchFamily="34" charset="0"/>
                <a:cs typeface="Helvetica" panose="020B0604020202020204" pitchFamily="34" charset="0"/>
              </a:rPr>
              <a:t>With the members and any employee concerned, in private (Reg 5/3) </a:t>
            </a:r>
          </a:p>
          <a:p>
            <a:r>
              <a:rPr lang="en-GB" sz="1800" dirty="0">
                <a:latin typeface="Helvetica" panose="020B0604020202020204" pitchFamily="34" charset="0"/>
                <a:cs typeface="Helvetica" panose="020B0604020202020204" pitchFamily="34" charset="0"/>
              </a:rPr>
              <a:t>With the (HSE) Inspector or Environment Health Officer (Reg 4) </a:t>
            </a:r>
          </a:p>
          <a:p>
            <a:r>
              <a:rPr lang="en-GB" sz="1800" dirty="0">
                <a:latin typeface="Helvetica" panose="020B0604020202020204" pitchFamily="34" charset="0"/>
                <a:cs typeface="Helvetica" panose="020B0604020202020204" pitchFamily="34" charset="0"/>
              </a:rPr>
              <a:t>With the employer on matters affecting health, safety and welfare at work (Reg 4) </a:t>
            </a:r>
          </a:p>
          <a:p>
            <a:r>
              <a:rPr lang="en-GB" sz="1800" dirty="0">
                <a:latin typeface="Helvetica" panose="020B0604020202020204" pitchFamily="34" charset="0"/>
                <a:cs typeface="Helvetica" panose="020B0604020202020204" pitchFamily="34" charset="0"/>
              </a:rPr>
              <a:t>With the employer before decisions being made which affect health and safety (e.g. plans and changes in the enterprise) (Code of Practice, paragraph 6)</a:t>
            </a:r>
            <a:endParaRPr lang="en-GB" sz="1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74745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E147-F37B-A310-A6C4-D989EE22F16F}"/>
              </a:ext>
            </a:extLst>
          </p:cNvPr>
          <p:cNvSpPr>
            <a:spLocks noGrp="1"/>
          </p:cNvSpPr>
          <p:nvPr>
            <p:ph type="title"/>
          </p:nvPr>
        </p:nvSpPr>
        <p:spPr/>
        <p:txBody>
          <a:bodyPr>
            <a:normAutofit/>
          </a:bodyPr>
          <a:lstStyle/>
          <a:p>
            <a:r>
              <a:rPr lang="en-GB" sz="2000" dirty="0">
                <a:latin typeface="Helvetica" panose="020B0604020202020204" pitchFamily="34" charset="0"/>
                <a:cs typeface="Helvetica" panose="020B0604020202020204" pitchFamily="34" charset="0"/>
              </a:rPr>
              <a:t>Summary of Legal Rights of Safety Representatives Committee Regulations 1977 Continued</a:t>
            </a:r>
          </a:p>
        </p:txBody>
      </p:sp>
      <p:sp>
        <p:nvSpPr>
          <p:cNvPr id="3" name="Content Placeholder 2">
            <a:extLst>
              <a:ext uri="{FF2B5EF4-FFF2-40B4-BE49-F238E27FC236}">
                <a16:creationId xmlns:a16="http://schemas.microsoft.com/office/drawing/2014/main" id="{5ABE218A-2D4A-4D57-3281-542069F09F4F}"/>
              </a:ext>
            </a:extLst>
          </p:cNvPr>
          <p:cNvSpPr>
            <a:spLocks noGrp="1"/>
          </p:cNvSpPr>
          <p:nvPr>
            <p:ph idx="1"/>
          </p:nvPr>
        </p:nvSpPr>
        <p:spPr/>
        <p:txBody>
          <a:bodyPr>
            <a:normAutofit/>
          </a:bodyPr>
          <a:lstStyle/>
          <a:p>
            <a:r>
              <a:rPr lang="en-GB" sz="1800" b="1" dirty="0">
                <a:latin typeface="Helvetica" panose="020B0604020202020204" pitchFamily="34" charset="0"/>
                <a:cs typeface="Helvetica" panose="020B0604020202020204" pitchFamily="34" charset="0"/>
              </a:rPr>
              <a:t>To get information</a:t>
            </a:r>
          </a:p>
          <a:p>
            <a:r>
              <a:rPr lang="en-GB" sz="1800" dirty="0">
                <a:latin typeface="Helvetica" panose="020B0604020202020204" pitchFamily="34" charset="0"/>
                <a:cs typeface="Helvetica" panose="020B0604020202020204" pitchFamily="34" charset="0"/>
              </a:rPr>
              <a:t>From the employer (and suppliers/third parties) on accidents, risks, technical information, consultants reports, monitoring/tests (Reg 7 &amp; Code of Practice, para 6) </a:t>
            </a:r>
            <a:endParaRPr lang="en-GB" sz="1800" b="1" dirty="0">
              <a:latin typeface="Helvetica" panose="020B0604020202020204" pitchFamily="34" charset="0"/>
              <a:cs typeface="Helvetica" panose="020B0604020202020204" pitchFamily="34" charset="0"/>
            </a:endParaRPr>
          </a:p>
          <a:p>
            <a:r>
              <a:rPr lang="en-GB" sz="1800" b="1" dirty="0">
                <a:latin typeface="Helvetica" panose="020B0604020202020204" pitchFamily="34" charset="0"/>
                <a:cs typeface="Helvetica" panose="020B0604020202020204" pitchFamily="34" charset="0"/>
              </a:rPr>
              <a:t>To get “reasonable” facilities and assistance from the employer</a:t>
            </a:r>
          </a:p>
          <a:p>
            <a:r>
              <a:rPr lang="en-GB" sz="1800" dirty="0">
                <a:latin typeface="Helvetica" panose="020B0604020202020204" pitchFamily="34" charset="0"/>
                <a:cs typeface="Helvetica" panose="020B0604020202020204" pitchFamily="34" charset="0"/>
              </a:rPr>
              <a:t>For carrying out independent investigations and inspections (Reg 5) </a:t>
            </a:r>
          </a:p>
          <a:p>
            <a:r>
              <a:rPr lang="en-GB" sz="1800" dirty="0">
                <a:latin typeface="Helvetica" panose="020B0604020202020204" pitchFamily="34" charset="0"/>
                <a:cs typeface="Helvetica" panose="020B0604020202020204" pitchFamily="34" charset="0"/>
              </a:rPr>
              <a:t>Facilities for writing reports, filing, sorting, copying and displaying information.</a:t>
            </a:r>
          </a:p>
          <a:p>
            <a:r>
              <a:rPr lang="en-GB" sz="1800" dirty="0">
                <a:latin typeface="Helvetica" panose="020B0604020202020204" pitchFamily="34" charset="0"/>
                <a:cs typeface="Helvetica" panose="020B0604020202020204" pitchFamily="34" charset="0"/>
              </a:rPr>
              <a:t>Facilities for talking privately to members and any employee (Reg 5) </a:t>
            </a:r>
          </a:p>
          <a:p>
            <a:r>
              <a:rPr lang="en-GB" sz="1800" dirty="0">
                <a:latin typeface="Helvetica" panose="020B0604020202020204" pitchFamily="34" charset="0"/>
                <a:cs typeface="Helvetica" panose="020B0604020202020204" pitchFamily="34" charset="0"/>
              </a:rPr>
              <a:t>For having enough paid time off to do the job of safety rep properly (Reg 4/2 (a)) For having paid time off to go on union approved training courses provided separately by the union and by the employer (Reg 4/2 (b))</a:t>
            </a:r>
            <a:endParaRPr lang="en-GB" sz="18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02649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4ED4E-AECE-B444-AB45-AAAA0D66C46F}"/>
              </a:ext>
            </a:extLst>
          </p:cNvPr>
          <p:cNvSpPr>
            <a:spLocks noGrp="1"/>
          </p:cNvSpPr>
          <p:nvPr>
            <p:ph type="title"/>
          </p:nvPr>
        </p:nvSpPr>
        <p:spPr/>
        <p:txBody>
          <a:bodyPr/>
          <a:lstStyle/>
          <a:p>
            <a:r>
              <a:rPr lang="en-US" dirty="0">
                <a:latin typeface="Helvetica" pitchFamily="2" charset="0"/>
              </a:rPr>
              <a:t>What action should I take in the workplace?</a:t>
            </a:r>
          </a:p>
        </p:txBody>
      </p:sp>
      <p:sp>
        <p:nvSpPr>
          <p:cNvPr id="2" name="Content Placeholder 1">
            <a:extLst>
              <a:ext uri="{FF2B5EF4-FFF2-40B4-BE49-F238E27FC236}">
                <a16:creationId xmlns:a16="http://schemas.microsoft.com/office/drawing/2014/main" id="{0324886C-2A78-884C-BD20-04E05FAA866E}"/>
              </a:ext>
            </a:extLst>
          </p:cNvPr>
          <p:cNvSpPr>
            <a:spLocks noGrp="1"/>
          </p:cNvSpPr>
          <p:nvPr>
            <p:ph idx="1"/>
          </p:nvPr>
        </p:nvSpPr>
        <p:spPr>
          <a:xfrm>
            <a:off x="907104" y="1548039"/>
            <a:ext cx="10377791" cy="4126600"/>
          </a:xfrm>
        </p:spPr>
        <p:txBody>
          <a:bodyPr>
            <a:noAutofit/>
          </a:bodyPr>
          <a:lstStyle/>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All Health and Safety Representatives should ensure that they are aware of the accidents which are happening in the workplace.</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If you have not previously looked at the Accident Book, then you should look at this as soon as possible.</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You need to be aware of all accidents that have occurred. </a:t>
            </a: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For the future, you need to continue to be aware of accidents in the workplace. </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Make sure that it is the procedure of your employer to inform you about all accidents and to send you a copy of all accident/incident report forms. This can be achieved in a number of ways but examples would include the following</a:t>
            </a:r>
            <a:r>
              <a:rPr lang="en-GB" sz="1800" dirty="0">
                <a:latin typeface="Helvetica" pitchFamily="2" charset="0"/>
                <a:ea typeface="Times New Roman" panose="02020603050405020304" pitchFamily="18" charset="0"/>
                <a:cs typeface="Arial" panose="020B0604020202020204" pitchFamily="34" charset="0"/>
              </a:rPr>
              <a:t>:</a:t>
            </a:r>
            <a:endParaRPr lang="en-GB" sz="1800" dirty="0">
              <a:solidFill>
                <a:schemeClr val="tx1"/>
              </a:solidFill>
              <a:effectLst/>
              <a:latin typeface="Helvetica" pitchFamily="2" charset="0"/>
              <a:ea typeface="Times New Roman" panose="02020603050405020304" pitchFamily="18" charset="0"/>
              <a:cs typeface="Arial" panose="020B0604020202020204" pitchFamily="34" charset="0"/>
            </a:endParaRPr>
          </a:p>
          <a:p>
            <a:pPr lvl="1"/>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You are one of the points of contact in the event of an accident</a:t>
            </a:r>
            <a:endParaRPr lang="en-GB" sz="1800" dirty="0">
              <a:solidFill>
                <a:schemeClr val="tx1"/>
              </a:solidFill>
              <a:effectLst/>
              <a:latin typeface="Helvetica" pitchFamily="2" charset="0"/>
              <a:ea typeface="Times New Roman" panose="02020603050405020304" pitchFamily="18" charset="0"/>
            </a:endParaRPr>
          </a:p>
          <a:p>
            <a:pPr lvl="1"/>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The Accident Report form has a box where the injured person agrees for a copy of the form to be sent to you</a:t>
            </a:r>
            <a:endParaRPr lang="en-GB" sz="1800" dirty="0">
              <a:solidFill>
                <a:schemeClr val="tx1"/>
              </a:solidFill>
              <a:effectLst/>
              <a:latin typeface="Helvetica" pitchFamily="2" charset="0"/>
              <a:ea typeface="Times New Roman" panose="02020603050405020304" pitchFamily="18" charset="0"/>
            </a:endParaRPr>
          </a:p>
          <a:p>
            <a:pPr lvl="1"/>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You are, or are notified by, the first aider who would be called in the event of an accident</a:t>
            </a:r>
            <a:endParaRPr lang="en-GB" sz="1800" dirty="0">
              <a:solidFill>
                <a:schemeClr val="tx1"/>
              </a:solidFill>
              <a:effectLst/>
              <a:latin typeface="Helvetica" pitchFamily="2" charset="0"/>
              <a:ea typeface="Times New Roman" panose="02020603050405020304" pitchFamily="18" charset="0"/>
            </a:endParaRPr>
          </a:p>
          <a:p>
            <a:endParaRPr lang="en-US" sz="1800" dirty="0">
              <a:latin typeface="Helvetica" pitchFamily="2" charset="0"/>
            </a:endParaRPr>
          </a:p>
          <a:p>
            <a:endParaRPr lang="en-US" sz="1800" dirty="0">
              <a:latin typeface="Helvetica" pitchFamily="2" charset="0"/>
            </a:endParaRPr>
          </a:p>
        </p:txBody>
      </p:sp>
    </p:spTree>
    <p:extLst>
      <p:ext uri="{BB962C8B-B14F-4D97-AF65-F5344CB8AC3E}">
        <p14:creationId xmlns:p14="http://schemas.microsoft.com/office/powerpoint/2010/main" val="3759351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4ED4E-AECE-B444-AB45-AAAA0D66C46F}"/>
              </a:ext>
            </a:extLst>
          </p:cNvPr>
          <p:cNvSpPr>
            <a:spLocks noGrp="1"/>
          </p:cNvSpPr>
          <p:nvPr>
            <p:ph type="title"/>
          </p:nvPr>
        </p:nvSpPr>
        <p:spPr/>
        <p:txBody>
          <a:bodyPr>
            <a:normAutofit/>
          </a:bodyPr>
          <a:lstStyle/>
          <a:p>
            <a:r>
              <a:rPr lang="en-US" sz="3200" b="1" dirty="0">
                <a:latin typeface="Helvetica" pitchFamily="2" charset="0"/>
              </a:rPr>
              <a:t>Other action to take includes:</a:t>
            </a:r>
          </a:p>
        </p:txBody>
      </p:sp>
      <p:sp>
        <p:nvSpPr>
          <p:cNvPr id="2" name="Content Placeholder 1">
            <a:extLst>
              <a:ext uri="{FF2B5EF4-FFF2-40B4-BE49-F238E27FC236}">
                <a16:creationId xmlns:a16="http://schemas.microsoft.com/office/drawing/2014/main" id="{0324886C-2A78-884C-BD20-04E05FAA866E}"/>
              </a:ext>
            </a:extLst>
          </p:cNvPr>
          <p:cNvSpPr>
            <a:spLocks noGrp="1"/>
          </p:cNvSpPr>
          <p:nvPr>
            <p:ph idx="1"/>
          </p:nvPr>
        </p:nvSpPr>
        <p:spPr>
          <a:xfrm>
            <a:off x="838201" y="1469872"/>
            <a:ext cx="10377791" cy="4126600"/>
          </a:xfrm>
        </p:spPr>
        <p:txBody>
          <a:bodyPr>
            <a:noAutofit/>
          </a:bodyPr>
          <a:lstStyle/>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Make sure that your employer has carried out risk assessments </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Report all complaints about working conditions and relating to any health and safety issue in the workplace to the employer</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Make sure all accidents are reported (even where member does not wish to make a claim) to the employer</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Report all near misses to the employer</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Attend Health and Safety Meetings and obtain and keep copies of all minutes of those meetings</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In the event of an accident conduct an early and thorough investigation into the cause. This can be as part of your employer’s investigation or independently of it.</a:t>
            </a:r>
            <a:endParaRPr lang="en-GB" sz="1800" dirty="0">
              <a:solidFill>
                <a:schemeClr val="tx1"/>
              </a:solidFill>
              <a:effectLst/>
              <a:latin typeface="Helvetica" pitchFamily="2" charset="0"/>
              <a:ea typeface="Times New Roman" panose="02020603050405020304" pitchFamily="18" charset="0"/>
            </a:endParaRPr>
          </a:p>
          <a:p>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If you have health and safety concerns that</a:t>
            </a:r>
            <a:r>
              <a:rPr lang="en-GB" sz="1800" dirty="0">
                <a:solidFill>
                  <a:schemeClr val="tx1"/>
                </a:solidFill>
                <a:effectLst/>
                <a:latin typeface="Helvetica" pitchFamily="2" charset="0"/>
                <a:ea typeface="Times New Roman" panose="02020603050405020304" pitchFamily="18" charset="0"/>
              </a:rPr>
              <a:t> </a:t>
            </a:r>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have caused, or have the potential to cause, significant harm, that have not been resolved after consulting with the employer </a:t>
            </a:r>
            <a:r>
              <a:rPr lang="en-GB" sz="1800" dirty="0">
                <a:solidFill>
                  <a:schemeClr val="tx1"/>
                </a:solidFill>
                <a:effectLst/>
                <a:latin typeface="Helvetica" pitchFamily="2" charset="0"/>
                <a:ea typeface="Times New Roman" panose="02020603050405020304" pitchFamily="18" charset="0"/>
              </a:rPr>
              <a:t> </a:t>
            </a:r>
            <a:r>
              <a:rPr lang="en-GB" sz="1800" dirty="0">
                <a:solidFill>
                  <a:schemeClr val="tx1"/>
                </a:solidFill>
                <a:effectLst/>
                <a:latin typeface="Helvetica" pitchFamily="2" charset="0"/>
                <a:ea typeface="Times New Roman" panose="02020603050405020304" pitchFamily="18" charset="0"/>
                <a:cs typeface="Arial" panose="020B0604020202020204" pitchFamily="34" charset="0"/>
              </a:rPr>
              <a:t>you can contact the Health and Safety Executive and their contact details are on the HSE Website</a:t>
            </a:r>
            <a:endParaRPr lang="en-GB" sz="1800" dirty="0">
              <a:solidFill>
                <a:schemeClr val="tx1"/>
              </a:solidFill>
              <a:effectLst/>
              <a:latin typeface="Helvetica" pitchFamily="2" charset="0"/>
              <a:ea typeface="Times New Roman" panose="02020603050405020304" pitchFamily="18" charset="0"/>
            </a:endParaRPr>
          </a:p>
          <a:p>
            <a:r>
              <a:rPr lang="en-GB" sz="1800" b="0" i="0" dirty="0">
                <a:solidFill>
                  <a:schemeClr val="tx1"/>
                </a:solidFill>
                <a:effectLst/>
                <a:latin typeface="Helvetica" pitchFamily="2" charset="0"/>
                <a:ea typeface="Times New Roman" panose="02020603050405020304" pitchFamily="18" charset="0"/>
                <a:cs typeface="Calibri" panose="020F0502020204030204" pitchFamily="34" charset="0"/>
              </a:rPr>
              <a:t>Make yourself known/introduce yourself to all members and potential new members in your workplace and tell them about your role and how you can help them.</a:t>
            </a:r>
            <a:endParaRPr lang="en-GB" sz="1800" dirty="0">
              <a:solidFill>
                <a:schemeClr val="tx1"/>
              </a:solidFill>
              <a:effectLst/>
              <a:latin typeface="Helvetica" pitchFamily="2" charset="0"/>
              <a:ea typeface="Times New Roman" panose="02020603050405020304" pitchFamily="18" charset="0"/>
            </a:endParaRPr>
          </a:p>
          <a:p>
            <a:endParaRPr lang="en-US" sz="1800" dirty="0">
              <a:latin typeface="Helvetica" pitchFamily="2" charset="0"/>
            </a:endParaRPr>
          </a:p>
        </p:txBody>
      </p:sp>
      <p:sp>
        <p:nvSpPr>
          <p:cNvPr id="3" name="Content Placeholder 2">
            <a:extLst>
              <a:ext uri="{FF2B5EF4-FFF2-40B4-BE49-F238E27FC236}">
                <a16:creationId xmlns:a16="http://schemas.microsoft.com/office/drawing/2014/main" id="{664EE12F-30E7-D842-A794-17505B4B8D89}"/>
              </a:ext>
            </a:extLst>
          </p:cNvPr>
          <p:cNvSpPr>
            <a:spLocks noGrp="1"/>
          </p:cNvSpPr>
          <p:nvPr>
            <p:ph sz="half" idx="4294967295"/>
          </p:nvPr>
        </p:nvSpPr>
        <p:spPr>
          <a:xfrm>
            <a:off x="7010400" y="2290763"/>
            <a:ext cx="5181600" cy="3846512"/>
          </a:xfrm>
        </p:spPr>
        <p:txBody>
          <a:bodyPr/>
          <a:lstStyle/>
          <a:p>
            <a:endParaRPr lang="en-US" dirty="0"/>
          </a:p>
          <a:p>
            <a:endParaRPr lang="en-US" dirty="0"/>
          </a:p>
        </p:txBody>
      </p:sp>
    </p:spTree>
    <p:extLst>
      <p:ext uri="{BB962C8B-B14F-4D97-AF65-F5344CB8AC3E}">
        <p14:creationId xmlns:p14="http://schemas.microsoft.com/office/powerpoint/2010/main" val="3465215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3D631E7B-F826-1635-8EC3-D5C7DACA5D3A}"/>
              </a:ext>
            </a:extLst>
          </p:cNvPr>
          <p:cNvSpPr>
            <a:spLocks noGrp="1" noChangeArrowheads="1"/>
          </p:cNvSpPr>
          <p:nvPr>
            <p:ph idx="1"/>
          </p:nvPr>
        </p:nvSpPr>
        <p:spPr>
          <a:xfrm>
            <a:off x="674076" y="2466363"/>
            <a:ext cx="10009475" cy="3328956"/>
          </a:xfrm>
        </p:spPr>
        <p:txBody>
          <a:bodyPr>
            <a:noAutofit/>
          </a:bodyPr>
          <a:lstStyle/>
          <a:p>
            <a:pPr algn="l"/>
            <a:r>
              <a:rPr lang="en-GB" sz="2400" b="0" i="0" dirty="0">
                <a:solidFill>
                  <a:srgbClr val="212B32"/>
                </a:solidFill>
                <a:effectLst/>
                <a:latin typeface="Calibri" panose="020F0502020204030204" pitchFamily="34" charset="0"/>
                <a:cs typeface="Calibri" panose="020F0502020204030204" pitchFamily="34" charset="0"/>
              </a:rPr>
              <a:t>The Health and Safety Executive (HSE) is Britain’s national regulator for workplace health and safety.</a:t>
            </a:r>
          </a:p>
          <a:p>
            <a:pPr algn="l"/>
            <a:r>
              <a:rPr lang="en-GB" sz="2400" dirty="0">
                <a:solidFill>
                  <a:srgbClr val="212B32"/>
                </a:solidFill>
                <a:latin typeface="Calibri" panose="020F0502020204030204" pitchFamily="34" charset="0"/>
                <a:cs typeface="Calibri" panose="020F0502020204030204" pitchFamily="34" charset="0"/>
              </a:rPr>
              <a:t>They</a:t>
            </a:r>
            <a:r>
              <a:rPr lang="en-GB" sz="2400" b="0" i="0" dirty="0">
                <a:solidFill>
                  <a:srgbClr val="212B32"/>
                </a:solidFill>
                <a:effectLst/>
                <a:latin typeface="Calibri" panose="020F0502020204030204" pitchFamily="34" charset="0"/>
                <a:cs typeface="Calibri" panose="020F0502020204030204" pitchFamily="34" charset="0"/>
              </a:rPr>
              <a:t> are dedicated to protecting people and places, and helping everyone lead safer and healthier lives.</a:t>
            </a:r>
          </a:p>
          <a:p>
            <a:pPr algn="l"/>
            <a:r>
              <a:rPr lang="en-GB" sz="2400" b="0" i="0" dirty="0">
                <a:solidFill>
                  <a:srgbClr val="212B32"/>
                </a:solidFill>
                <a:effectLst/>
                <a:latin typeface="Calibri" panose="020F0502020204030204" pitchFamily="34" charset="0"/>
                <a:cs typeface="Calibri" panose="020F0502020204030204" pitchFamily="34" charset="0"/>
              </a:rPr>
              <a:t>Their role goes beyond worker protection to include public assurance.</a:t>
            </a:r>
          </a:p>
          <a:p>
            <a:pPr algn="l"/>
            <a:r>
              <a:rPr lang="en-GB" sz="2400" dirty="0">
                <a:solidFill>
                  <a:srgbClr val="212B32"/>
                </a:solidFill>
                <a:latin typeface="Calibri" panose="020F0502020204030204" pitchFamily="34" charset="0"/>
                <a:cs typeface="Calibri" panose="020F0502020204030204" pitchFamily="34" charset="0"/>
              </a:rPr>
              <a:t>They </a:t>
            </a:r>
            <a:r>
              <a:rPr lang="en-GB" sz="2400" b="0" i="0" dirty="0">
                <a:solidFill>
                  <a:srgbClr val="212B32"/>
                </a:solidFill>
                <a:effectLst/>
                <a:latin typeface="Calibri" panose="020F0502020204030204" pitchFamily="34" charset="0"/>
                <a:cs typeface="Calibri" panose="020F0502020204030204" pitchFamily="34" charset="0"/>
              </a:rPr>
              <a:t>work to ensure people feel safe where they live, where they work and, in their environment.</a:t>
            </a:r>
          </a:p>
        </p:txBody>
      </p:sp>
      <p:sp>
        <p:nvSpPr>
          <p:cNvPr id="6" name="Title 5">
            <a:extLst>
              <a:ext uri="{FF2B5EF4-FFF2-40B4-BE49-F238E27FC236}">
                <a16:creationId xmlns:a16="http://schemas.microsoft.com/office/drawing/2014/main" id="{1E8CFDE4-DB86-CBFC-E630-CF91279B8048}"/>
              </a:ext>
            </a:extLst>
          </p:cNvPr>
          <p:cNvSpPr>
            <a:spLocks noGrp="1"/>
          </p:cNvSpPr>
          <p:nvPr>
            <p:ph type="title"/>
          </p:nvPr>
        </p:nvSpPr>
        <p:spPr>
          <a:xfrm>
            <a:off x="674076" y="780176"/>
            <a:ext cx="10105777" cy="1208015"/>
          </a:xfrm>
        </p:spPr>
        <p:txBody>
          <a:bodyPr>
            <a:noAutofit/>
          </a:bodyPr>
          <a:lstStyle/>
          <a:p>
            <a:pPr algn="just"/>
            <a:r>
              <a:rPr lang="en-GB" b="0" i="0" dirty="0">
                <a:effectLst/>
              </a:rPr>
              <a:t>The Role of the HSE</a:t>
            </a:r>
          </a:p>
        </p:txBody>
      </p:sp>
    </p:spTree>
    <p:extLst>
      <p:ext uri="{BB962C8B-B14F-4D97-AF65-F5344CB8AC3E}">
        <p14:creationId xmlns:p14="http://schemas.microsoft.com/office/powerpoint/2010/main" val="2103486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A76B3F2237D43B9577EC413FA7E1A" ma:contentTypeVersion="18" ma:contentTypeDescription="Create a new document." ma:contentTypeScope="" ma:versionID="3076b3c96cfc51cecaef925233a466b0">
  <xsd:schema xmlns:xsd="http://www.w3.org/2001/XMLSchema" xmlns:xs="http://www.w3.org/2001/XMLSchema" xmlns:p="http://schemas.microsoft.com/office/2006/metadata/properties" xmlns:ns2="97e255e4-0195-48d5-bb22-188ad59d66ce" xmlns:ns3="9f802a7d-eb81-46c1-8638-cdfe5eabc042" xmlns:ns4="4c7089a6-7e34-4da5-8d2b-dd7bb62097c5" targetNamespace="http://schemas.microsoft.com/office/2006/metadata/properties" ma:root="true" ma:fieldsID="f50a7aa3c851a501607f8bc2517e3fde" ns2:_="" ns3:_="" ns4:_="">
    <xsd:import namespace="97e255e4-0195-48d5-bb22-188ad59d66ce"/>
    <xsd:import namespace="9f802a7d-eb81-46c1-8638-cdfe5eabc042"/>
    <xsd:import namespace="4c7089a6-7e34-4da5-8d2b-dd7bb62097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255e4-0195-48d5-bb22-188ad59d6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b51fab-051d-45c2-bf11-9453f0790ff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02a7d-eb81-46c1-8638-cdfe5eabc0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089a6-7e34-4da5-8d2b-dd7bb62097c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336a9f6-6f8e-4480-96a1-d40422875ae3}" ma:internalName="TaxCatchAll" ma:showField="CatchAllData" ma:web="9f802a7d-eb81-46c1-8638-cdfe5eabc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7089a6-7e34-4da5-8d2b-dd7bb62097c5" xsi:nil="true"/>
    <lcf76f155ced4ddcb4097134ff3c332f xmlns="97e255e4-0195-48d5-bb22-188ad59d66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E25568-5B86-47D3-9DAC-96598457DB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255e4-0195-48d5-bb22-188ad59d66ce"/>
    <ds:schemaRef ds:uri="9f802a7d-eb81-46c1-8638-cdfe5eabc042"/>
    <ds:schemaRef ds:uri="4c7089a6-7e34-4da5-8d2b-dd7bb620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D08BBF-AE30-4E21-986F-41D4B6828051}">
  <ds:schemaRefs>
    <ds:schemaRef ds:uri="http://schemas.microsoft.com/sharepoint/v3/contenttype/forms"/>
  </ds:schemaRefs>
</ds:datastoreItem>
</file>

<file path=customXml/itemProps3.xml><?xml version="1.0" encoding="utf-8"?>
<ds:datastoreItem xmlns:ds="http://schemas.openxmlformats.org/officeDocument/2006/customXml" ds:itemID="{D81640C6-B318-4CC5-AB90-B39DF2421388}">
  <ds:schemaRef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4c7089a6-7e34-4da5-8d2b-dd7bb62097c5"/>
    <ds:schemaRef ds:uri="9f802a7d-eb81-46c1-8638-cdfe5eabc042"/>
    <ds:schemaRef ds:uri="97e255e4-0195-48d5-bb22-188ad59d66ce"/>
  </ds:schemaRefs>
</ds:datastoreItem>
</file>

<file path=docProps/app.xml><?xml version="1.0" encoding="utf-8"?>
<Properties xmlns="http://schemas.openxmlformats.org/officeDocument/2006/extended-properties" xmlns:vt="http://schemas.openxmlformats.org/officeDocument/2006/docPropsVTypes">
  <TotalTime>161</TotalTime>
  <Words>2549</Words>
  <Application>Microsoft Office PowerPoint</Application>
  <PresentationFormat>Widescreen</PresentationFormat>
  <Paragraphs>170</Paragraphs>
  <Slides>24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Gill Sans MT</vt:lpstr>
      <vt:lpstr>Helvetica</vt:lpstr>
      <vt:lpstr>Symbol</vt:lpstr>
      <vt:lpstr>Texta Bold</vt:lpstr>
      <vt:lpstr>Office Theme</vt:lpstr>
      <vt:lpstr>Health and Safety Reps Why are you needed?  </vt:lpstr>
      <vt:lpstr>Overview</vt:lpstr>
      <vt:lpstr>Who are Thompsons?</vt:lpstr>
      <vt:lpstr> </vt:lpstr>
      <vt:lpstr>Summary of Legal Rights of Safety Representatives  Safety Representatives &amp; Safety Committee Regulations 1977 </vt:lpstr>
      <vt:lpstr>Summary of Legal Rights of Safety Representatives Committee Regulations 1977 Continued</vt:lpstr>
      <vt:lpstr>What action should I take in the workplace?</vt:lpstr>
      <vt:lpstr>Other action to take includes:</vt:lpstr>
      <vt:lpstr>The Role of the HSE</vt:lpstr>
      <vt:lpstr>PowerPoint Presentation</vt:lpstr>
      <vt:lpstr>Livestock auctioneers fined after man, 75, killed by cow           20th June 2024</vt:lpstr>
      <vt:lpstr>Openreach fined following death of engineer                5th June 2024</vt:lpstr>
      <vt:lpstr>Recycling firm fined after dad killed by shovel loader     28th February 2024</vt:lpstr>
      <vt:lpstr>Haulage company fined after worker dies from injuries        22nd September 2023</vt:lpstr>
      <vt:lpstr>Company fined as joiner falls and breaks nine ribs       18th December 2023</vt:lpstr>
      <vt:lpstr>Newport City Council fined £2million after death of much loved family man 14th December 2023</vt:lpstr>
      <vt:lpstr>Should the worst happen!  The Law</vt:lpstr>
      <vt:lpstr>Time limits</vt:lpstr>
      <vt:lpstr>What we need to prove to succeed in a claim</vt:lpstr>
      <vt:lpstr>What we need to prove to succeed in a claim</vt:lpstr>
      <vt:lpstr>What to do in the event of an Accident</vt:lpstr>
      <vt:lpstr>What to do in the event of an Accident</vt:lpstr>
      <vt:lpstr>What happens when a claim is made</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Nadeem Ali</dc:creator>
  <cp:lastModifiedBy>Jo Rees</cp:lastModifiedBy>
  <cp:revision>14</cp:revision>
  <dcterms:created xsi:type="dcterms:W3CDTF">2023-07-12T14:31:15Z</dcterms:created>
  <dcterms:modified xsi:type="dcterms:W3CDTF">2024-11-21T14:48:14Z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0x0101002B6A76B3F2237D43B9577EC413FA7E1A</vt:lpwstr>
  </property>
  <property fmtid="{D5CDD505-2E9C-101B-9397-08002B2CF9AE}" pid="3" name="MediaServiceImageTags">
    <vt:lpwstr/>
  </property>
</Properties>
</file>